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6" r:id="rId1"/>
  </p:sldMasterIdLst>
  <p:notesMasterIdLst>
    <p:notesMasterId r:id="rId48"/>
  </p:notesMasterIdLst>
  <p:sldIdLst>
    <p:sldId id="256" r:id="rId2"/>
    <p:sldId id="331" r:id="rId3"/>
    <p:sldId id="258" r:id="rId4"/>
    <p:sldId id="259" r:id="rId5"/>
    <p:sldId id="260" r:id="rId6"/>
    <p:sldId id="261" r:id="rId7"/>
    <p:sldId id="262" r:id="rId8"/>
    <p:sldId id="263" r:id="rId9"/>
    <p:sldId id="329" r:id="rId10"/>
    <p:sldId id="330" r:id="rId11"/>
    <p:sldId id="264" r:id="rId12"/>
    <p:sldId id="265" r:id="rId13"/>
    <p:sldId id="314" r:id="rId14"/>
    <p:sldId id="315" r:id="rId15"/>
    <p:sldId id="316" r:id="rId16"/>
    <p:sldId id="317" r:id="rId17"/>
    <p:sldId id="318" r:id="rId18"/>
    <p:sldId id="319" r:id="rId19"/>
    <p:sldId id="320" r:id="rId20"/>
    <p:sldId id="271" r:id="rId21"/>
    <p:sldId id="274" r:id="rId22"/>
    <p:sldId id="275" r:id="rId23"/>
    <p:sldId id="278" r:id="rId24"/>
    <p:sldId id="294" r:id="rId25"/>
    <p:sldId id="295" r:id="rId26"/>
    <p:sldId id="321" r:id="rId27"/>
    <p:sldId id="306" r:id="rId28"/>
    <p:sldId id="322" r:id="rId29"/>
    <p:sldId id="307" r:id="rId30"/>
    <p:sldId id="308" r:id="rId31"/>
    <p:sldId id="323" r:id="rId32"/>
    <p:sldId id="324" r:id="rId33"/>
    <p:sldId id="311" r:id="rId34"/>
    <p:sldId id="312" r:id="rId35"/>
    <p:sldId id="287" r:id="rId36"/>
    <p:sldId id="288" r:id="rId37"/>
    <p:sldId id="289" r:id="rId38"/>
    <p:sldId id="326" r:id="rId39"/>
    <p:sldId id="325" r:id="rId40"/>
    <p:sldId id="291" r:id="rId41"/>
    <p:sldId id="292" r:id="rId42"/>
    <p:sldId id="293" r:id="rId43"/>
    <p:sldId id="327" r:id="rId44"/>
    <p:sldId id="328" r:id="rId45"/>
    <p:sldId id="332" r:id="rId46"/>
    <p:sldId id="280"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9" d="100"/>
          <a:sy n="69" d="100"/>
        </p:scale>
        <p:origin x="-142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DD321C-7803-490D-925E-88687C50B423}" type="datetimeFigureOut">
              <a:rPr lang="en-US" smtClean="0"/>
              <a:t>4/25/2019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BDB314-359F-4AF8-B242-69D436D84105}" type="slidenum">
              <a:rPr lang="en-US" smtClean="0"/>
              <a:t>‹#›</a:t>
            </a:fld>
            <a:endParaRPr lang="en-US"/>
          </a:p>
        </p:txBody>
      </p:sp>
    </p:spTree>
    <p:extLst>
      <p:ext uri="{BB962C8B-B14F-4D97-AF65-F5344CB8AC3E}">
        <p14:creationId xmlns:p14="http://schemas.microsoft.com/office/powerpoint/2010/main" val="2089597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8CE19A-4397-48AF-A932-A7EE0AB2AE3A}" type="slidenum">
              <a:rPr lang="en-US"/>
              <a:pPr/>
              <a:t>3</a:t>
            </a:fld>
            <a:endParaRPr lang="en-US"/>
          </a:p>
        </p:txBody>
      </p:sp>
      <p:sp>
        <p:nvSpPr>
          <p:cNvPr id="86019" name="Rectangle 2"/>
          <p:cNvSpPr>
            <a:spLocks noGrp="1" noRot="1" noChangeAspect="1" noChangeArrowheads="1" noTextEdit="1"/>
          </p:cNvSpPr>
          <p:nvPr>
            <p:ph type="sldImg"/>
          </p:nvPr>
        </p:nvSpPr>
        <p:spPr>
          <a:xfrm>
            <a:off x="1435100" y="1066800"/>
            <a:ext cx="4064000" cy="3048000"/>
          </a:xfrm>
          <a:ln/>
        </p:spPr>
      </p:sp>
      <p:sp>
        <p:nvSpPr>
          <p:cNvPr id="860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1698584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98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C25B4F2-A0AB-4B3F-9238-E6A9ADFEF8C2}" type="slidenum">
              <a:rPr lang="en-US" smtClean="0"/>
              <a:pPr fontAlgn="base">
                <a:spcBef>
                  <a:spcPct val="0"/>
                </a:spcBef>
                <a:spcAft>
                  <a:spcPct val="0"/>
                </a:spcAft>
                <a:defRPr/>
              </a:pPr>
              <a:t>16</a:t>
            </a:fld>
            <a:endParaRPr lang="en-US" smtClean="0"/>
          </a:p>
        </p:txBody>
      </p:sp>
    </p:spTree>
    <p:extLst>
      <p:ext uri="{BB962C8B-B14F-4D97-AF65-F5344CB8AC3E}">
        <p14:creationId xmlns:p14="http://schemas.microsoft.com/office/powerpoint/2010/main" val="3014617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08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078CC9-620B-4E6A-AD95-D1DD26D23FF2}" type="slidenum">
              <a:rPr lang="en-US" smtClean="0"/>
              <a:pPr fontAlgn="base">
                <a:spcBef>
                  <a:spcPct val="0"/>
                </a:spcBef>
                <a:spcAft>
                  <a:spcPct val="0"/>
                </a:spcAft>
                <a:defRPr/>
              </a:pPr>
              <a:t>17</a:t>
            </a:fld>
            <a:endParaRPr lang="en-US" smtClean="0"/>
          </a:p>
        </p:txBody>
      </p:sp>
    </p:spTree>
    <p:extLst>
      <p:ext uri="{BB962C8B-B14F-4D97-AF65-F5344CB8AC3E}">
        <p14:creationId xmlns:p14="http://schemas.microsoft.com/office/powerpoint/2010/main" val="2455688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Facilitator may wish to say:  “Depending on whether birth is imminent, these are topics that can generally wait until a follow-up ANC visit.”</a:t>
            </a:r>
          </a:p>
          <a:p>
            <a:pPr eaLnBrk="1" hangingPunct="1">
              <a:spcBef>
                <a:spcPct val="0"/>
              </a:spcBef>
            </a:pPr>
            <a:endParaRPr lang="en-US" smtClean="0"/>
          </a:p>
        </p:txBody>
      </p:sp>
      <p:sp>
        <p:nvSpPr>
          <p:cNvPr id="1218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25BFC2-E765-46C0-9672-7353C371FCA3}" type="slidenum">
              <a:rPr lang="en-US" smtClean="0"/>
              <a:pPr fontAlgn="base">
                <a:spcBef>
                  <a:spcPct val="0"/>
                </a:spcBef>
                <a:spcAft>
                  <a:spcPct val="0"/>
                </a:spcAft>
                <a:defRPr/>
              </a:pPr>
              <a:t>18</a:t>
            </a:fld>
            <a:endParaRPr lang="en-US" smtClean="0"/>
          </a:p>
        </p:txBody>
      </p:sp>
    </p:spTree>
    <p:extLst>
      <p:ext uri="{BB962C8B-B14F-4D97-AF65-F5344CB8AC3E}">
        <p14:creationId xmlns:p14="http://schemas.microsoft.com/office/powerpoint/2010/main" val="28825131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28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15B269B-AA00-41DA-8089-6826B58226C9}" type="slidenum">
              <a:rPr lang="en-US" smtClean="0"/>
              <a:pPr fontAlgn="base">
                <a:spcBef>
                  <a:spcPct val="0"/>
                </a:spcBef>
                <a:spcAft>
                  <a:spcPct val="0"/>
                </a:spcAft>
                <a:defRPr/>
              </a:pPr>
              <a:t>19</a:t>
            </a:fld>
            <a:endParaRPr lang="en-US" smtClean="0"/>
          </a:p>
        </p:txBody>
      </p:sp>
    </p:spTree>
    <p:extLst>
      <p:ext uri="{BB962C8B-B14F-4D97-AF65-F5344CB8AC3E}">
        <p14:creationId xmlns:p14="http://schemas.microsoft.com/office/powerpoint/2010/main" val="2451400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6A750D-146B-41A0-9798-88BD9E63D709}" type="slidenum">
              <a:rPr lang="en-US"/>
              <a:pPr/>
              <a:t>20</a:t>
            </a:fld>
            <a:endParaRPr lang="en-US"/>
          </a:p>
        </p:txBody>
      </p:sp>
      <p:sp>
        <p:nvSpPr>
          <p:cNvPr id="101379" name="Rectangle 2"/>
          <p:cNvSpPr>
            <a:spLocks noGrp="1" noRot="1" noChangeAspect="1" noChangeArrowheads="1" noTextEdit="1"/>
          </p:cNvSpPr>
          <p:nvPr>
            <p:ph type="sldImg"/>
          </p:nvPr>
        </p:nvSpPr>
        <p:spPr>
          <a:xfrm>
            <a:off x="1371600" y="1143000"/>
            <a:ext cx="4114800" cy="3086100"/>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2114940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C1F93E-DD93-4D3C-AEE1-772210532362}" type="slidenum">
              <a:rPr lang="en-US"/>
              <a:pPr/>
              <a:t>21</a:t>
            </a:fld>
            <a:endParaRPr lang="en-US"/>
          </a:p>
        </p:txBody>
      </p:sp>
      <p:sp>
        <p:nvSpPr>
          <p:cNvPr id="104451" name="Rectangle 2"/>
          <p:cNvSpPr>
            <a:spLocks noGrp="1" noRot="1" noChangeAspect="1" noChangeArrowheads="1" noTextEdit="1"/>
          </p:cNvSpPr>
          <p:nvPr>
            <p:ph type="sldImg"/>
          </p:nvPr>
        </p:nvSpPr>
        <p:spPr>
          <a:xfrm>
            <a:off x="1371600" y="1143000"/>
            <a:ext cx="4114800" cy="3086100"/>
          </a:xfrm>
          <a:ln/>
        </p:spPr>
      </p:sp>
      <p:sp>
        <p:nvSpPr>
          <p:cNvPr id="1044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173037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xfrm>
            <a:off x="1371600" y="1143000"/>
            <a:ext cx="4114800" cy="3086100"/>
          </a:xfrm>
          <a:ln/>
        </p:spPr>
      </p:sp>
      <p:sp>
        <p:nvSpPr>
          <p:cNvPr id="1280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dirty="0" smtClean="0">
                <a:latin typeface="Arial" panose="020B0604020202020204" pitchFamily="34" charset="0"/>
              </a:rPr>
              <a:t> These are infections that do not normally occur in young healthy people. They only occur when the HIV (or another disease process, for example, some cancers) has destroyed enough CD4</a:t>
            </a:r>
            <a:r>
              <a:rPr lang="en-US" baseline="-25000" dirty="0" smtClean="0">
                <a:latin typeface="Arial" panose="020B0604020202020204" pitchFamily="34" charset="0"/>
              </a:rPr>
              <a:t> </a:t>
            </a:r>
            <a:r>
              <a:rPr lang="en-US" dirty="0" smtClean="0">
                <a:latin typeface="Arial" panose="020B0604020202020204" pitchFamily="34" charset="0"/>
              </a:rPr>
              <a:t>cells to leave the individual vulnerable to these specific OIs. </a:t>
            </a:r>
          </a:p>
          <a:p>
            <a:pPr eaLnBrk="1" hangingPunct="1">
              <a:buFontTx/>
              <a:buChar char="•"/>
            </a:pPr>
            <a:r>
              <a:rPr lang="en-US" dirty="0" smtClean="0">
                <a:latin typeface="Arial" panose="020B0604020202020204" pitchFamily="34" charset="0"/>
              </a:rPr>
              <a:t> They usually occur in people with CD4</a:t>
            </a:r>
            <a:r>
              <a:rPr lang="en-US" baseline="-25000" dirty="0" smtClean="0">
                <a:latin typeface="Arial" panose="020B0604020202020204" pitchFamily="34" charset="0"/>
              </a:rPr>
              <a:t> </a:t>
            </a:r>
            <a:r>
              <a:rPr lang="en-US" dirty="0" smtClean="0">
                <a:latin typeface="Arial" panose="020B0604020202020204" pitchFamily="34" charset="0"/>
              </a:rPr>
              <a:t>counts less than 200.</a:t>
            </a:r>
          </a:p>
          <a:p>
            <a:endParaRPr lang="en-US" dirty="0" smtClean="0">
              <a:latin typeface="Arial" panose="020B0604020202020204" pitchFamily="34" charset="0"/>
            </a:endParaRPr>
          </a:p>
        </p:txBody>
      </p:sp>
      <p:sp>
        <p:nvSpPr>
          <p:cNvPr id="1280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F7C680E-982C-429E-988B-59D085B98E23}" type="slidenum">
              <a:rPr lang="en-US"/>
              <a:pPr/>
              <a:t>22</a:t>
            </a:fld>
            <a:endParaRPr lang="en-US"/>
          </a:p>
        </p:txBody>
      </p:sp>
    </p:spTree>
    <p:extLst>
      <p:ext uri="{BB962C8B-B14F-4D97-AF65-F5344CB8AC3E}">
        <p14:creationId xmlns:p14="http://schemas.microsoft.com/office/powerpoint/2010/main" val="9938632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xfrm>
            <a:off x="1371600" y="1143000"/>
            <a:ext cx="4114800" cy="3086100"/>
          </a:xfrm>
          <a:ln/>
        </p:spPr>
      </p:sp>
      <p:sp>
        <p:nvSpPr>
          <p:cNvPr id="1320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
        <p:nvSpPr>
          <p:cNvPr id="1321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513CEF-87EB-45C3-AAAF-91634C61DBBD}" type="slidenum">
              <a:rPr lang="en-US"/>
              <a:pPr/>
              <a:t>23</a:t>
            </a:fld>
            <a:endParaRPr lang="en-US"/>
          </a:p>
        </p:txBody>
      </p:sp>
    </p:spTree>
    <p:extLst>
      <p:ext uri="{BB962C8B-B14F-4D97-AF65-F5344CB8AC3E}">
        <p14:creationId xmlns:p14="http://schemas.microsoft.com/office/powerpoint/2010/main" val="21196221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pPr marL="274320" indent="-274320">
              <a:spcAft>
                <a:spcPts val="0"/>
              </a:spcAft>
              <a:defRPr/>
            </a:pPr>
            <a:r>
              <a:rPr lang="en-US" b="1" dirty="0" smtClean="0"/>
              <a:t>Treatment (ART) intended to be given for life</a:t>
            </a:r>
          </a:p>
          <a:p>
            <a:pPr marL="274320" indent="-274320">
              <a:spcAft>
                <a:spcPts val="0"/>
              </a:spcAft>
              <a:defRPr/>
            </a:pPr>
            <a:r>
              <a:rPr lang="en-US" b="1" dirty="0" smtClean="0"/>
              <a:t>Specific ART regimen that requires just once a day dosing (either with one or two tablets), which will result in convenience for the patient and good drug adherence</a:t>
            </a:r>
          </a:p>
          <a:p>
            <a:pPr eaLnBrk="1" hangingPunct="1">
              <a:spcBef>
                <a:spcPct val="0"/>
              </a:spcBef>
            </a:pPr>
            <a:endParaRPr lang="en-US" dirty="0" smtClean="0"/>
          </a:p>
        </p:txBody>
      </p:sp>
      <p:sp>
        <p:nvSpPr>
          <p:cNvPr id="1126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D50461-F6EA-473C-B5B7-7E49CD2A35FC}" type="slidenum">
              <a:rPr lang="en-US" smtClean="0"/>
              <a:pPr fontAlgn="base">
                <a:spcBef>
                  <a:spcPct val="0"/>
                </a:spcBef>
                <a:spcAft>
                  <a:spcPct val="0"/>
                </a:spcAft>
                <a:defRPr/>
              </a:pPr>
              <a:t>24</a:t>
            </a:fld>
            <a:endParaRPr lang="en-US" smtClean="0"/>
          </a:p>
        </p:txBody>
      </p:sp>
    </p:spTree>
    <p:extLst>
      <p:ext uri="{BB962C8B-B14F-4D97-AF65-F5344CB8AC3E}">
        <p14:creationId xmlns:p14="http://schemas.microsoft.com/office/powerpoint/2010/main" val="20942045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36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239BE40-882B-42FB-B14D-1239CA1AB81E}" type="slidenum">
              <a:rPr lang="en-US" smtClean="0"/>
              <a:pPr fontAlgn="base">
                <a:spcBef>
                  <a:spcPct val="0"/>
                </a:spcBef>
                <a:spcAft>
                  <a:spcPct val="0"/>
                </a:spcAft>
                <a:defRPr/>
              </a:pPr>
              <a:t>25</a:t>
            </a:fld>
            <a:endParaRPr lang="en-US" smtClean="0"/>
          </a:p>
        </p:txBody>
      </p:sp>
    </p:spTree>
    <p:extLst>
      <p:ext uri="{BB962C8B-B14F-4D97-AF65-F5344CB8AC3E}">
        <p14:creationId xmlns:p14="http://schemas.microsoft.com/office/powerpoint/2010/main" val="1618569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1371600" y="1143000"/>
            <a:ext cx="4114800" cy="3086100"/>
          </a:xfrm>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Arial" panose="020B0604020202020204" pitchFamily="34" charset="0"/>
              </a:rPr>
              <a:t>But please take few minutes and look at the phenotype (or physical appearance/structure) of HIV</a:t>
            </a:r>
          </a:p>
          <a:p>
            <a:endParaRPr lang="en-US" smtClean="0">
              <a:latin typeface="Arial" panose="020B0604020202020204" pitchFamily="34" charset="0"/>
            </a:endParaRPr>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BC9CD98-E097-447C-AC39-2A4577B4D551}" type="slidenum">
              <a:rPr lang="en-US"/>
              <a:pPr/>
              <a:t>4</a:t>
            </a:fld>
            <a:endParaRPr lang="en-US"/>
          </a:p>
        </p:txBody>
      </p:sp>
    </p:spTree>
    <p:extLst>
      <p:ext uri="{BB962C8B-B14F-4D97-AF65-F5344CB8AC3E}">
        <p14:creationId xmlns:p14="http://schemas.microsoft.com/office/powerpoint/2010/main" val="12243869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kern="1200" dirty="0" smtClean="0">
                <a:solidFill>
                  <a:schemeClr val="tx1"/>
                </a:solidFill>
                <a:effectLst/>
                <a:latin typeface="+mn-lt"/>
                <a:ea typeface="+mn-ea"/>
                <a:cs typeface="+mn-cs"/>
              </a:rPr>
              <a:t>3TC lamivudine</a:t>
            </a:r>
          </a:p>
          <a:p>
            <a:pPr eaLnBrk="1" hangingPunct="1">
              <a:spcBef>
                <a:spcPct val="0"/>
              </a:spcBef>
            </a:pPr>
            <a:r>
              <a:rPr lang="en-US" sz="1200" kern="1200" dirty="0" smtClean="0">
                <a:solidFill>
                  <a:schemeClr val="tx1"/>
                </a:solidFill>
                <a:effectLst/>
                <a:latin typeface="+mn-lt"/>
                <a:ea typeface="+mn-ea"/>
                <a:cs typeface="+mn-cs"/>
              </a:rPr>
              <a:t>TDF </a:t>
            </a:r>
            <a:r>
              <a:rPr lang="en-US" sz="1200" kern="1200" dirty="0" err="1" smtClean="0">
                <a:solidFill>
                  <a:schemeClr val="tx1"/>
                </a:solidFill>
                <a:effectLst/>
                <a:latin typeface="+mn-lt"/>
                <a:ea typeface="+mn-ea"/>
                <a:cs typeface="+mn-cs"/>
              </a:rPr>
              <a:t>tenofovir</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disoproxil</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fumarate</a:t>
            </a:r>
            <a:endParaRPr lang="en-US" sz="1200" kern="1200" smtClean="0">
              <a:solidFill>
                <a:schemeClr val="tx1"/>
              </a:solidFill>
              <a:effectLst/>
              <a:latin typeface="+mn-lt"/>
              <a:ea typeface="+mn-ea"/>
              <a:cs typeface="+mn-cs"/>
            </a:endParaRPr>
          </a:p>
          <a:p>
            <a:pPr eaLnBrk="1" hangingPunct="1">
              <a:spcBef>
                <a:spcPct val="0"/>
              </a:spcBef>
            </a:pP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dirty="0" smtClean="0"/>
          </a:p>
        </p:txBody>
      </p:sp>
      <p:sp>
        <p:nvSpPr>
          <p:cNvPr id="139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8AB42E0-D723-4492-AFF6-2B1FACD8E7E2}" type="slidenum">
              <a:rPr lang="en-US" smtClean="0"/>
              <a:pPr fontAlgn="base">
                <a:spcBef>
                  <a:spcPct val="0"/>
                </a:spcBef>
                <a:spcAft>
                  <a:spcPct val="0"/>
                </a:spcAft>
                <a:defRPr/>
              </a:pPr>
              <a:t>27</a:t>
            </a:fld>
            <a:endParaRPr lang="en-US" smtClean="0"/>
          </a:p>
        </p:txBody>
      </p:sp>
    </p:spTree>
    <p:extLst>
      <p:ext uri="{BB962C8B-B14F-4D97-AF65-F5344CB8AC3E}">
        <p14:creationId xmlns:p14="http://schemas.microsoft.com/office/powerpoint/2010/main" val="8711411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0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BEED2E-6567-45DA-ABF9-12E8D2890DF0}" type="slidenum">
              <a:rPr lang="en-US" smtClean="0"/>
              <a:pPr fontAlgn="base">
                <a:spcBef>
                  <a:spcPct val="0"/>
                </a:spcBef>
                <a:spcAft>
                  <a:spcPct val="0"/>
                </a:spcAft>
                <a:defRPr/>
              </a:pPr>
              <a:t>29</a:t>
            </a:fld>
            <a:endParaRPr lang="en-US" smtClean="0"/>
          </a:p>
        </p:txBody>
      </p:sp>
    </p:spTree>
    <p:extLst>
      <p:ext uri="{BB962C8B-B14F-4D97-AF65-F5344CB8AC3E}">
        <p14:creationId xmlns:p14="http://schemas.microsoft.com/office/powerpoint/2010/main" val="3271623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372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3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C794FC1-6ED4-4A31-9FF4-7410B6581E19}" type="slidenum">
              <a:rPr lang="en-US" smtClean="0"/>
              <a:pPr fontAlgn="base">
                <a:spcBef>
                  <a:spcPct val="0"/>
                </a:spcBef>
                <a:spcAft>
                  <a:spcPct val="0"/>
                </a:spcAft>
                <a:defRPr/>
              </a:pPr>
              <a:t>30</a:t>
            </a:fld>
            <a:endParaRPr lang="en-US" smtClean="0"/>
          </a:p>
        </p:txBody>
      </p:sp>
    </p:spTree>
    <p:extLst>
      <p:ext uri="{BB962C8B-B14F-4D97-AF65-F5344CB8AC3E}">
        <p14:creationId xmlns:p14="http://schemas.microsoft.com/office/powerpoint/2010/main" val="18594712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85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1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1A6B4B4-85A3-479B-B3FB-B524FEEC3918}" type="slidenum">
              <a:rPr lang="en-US" smtClean="0"/>
              <a:pPr fontAlgn="base">
                <a:spcBef>
                  <a:spcPct val="0"/>
                </a:spcBef>
                <a:spcAft>
                  <a:spcPct val="0"/>
                </a:spcAft>
                <a:defRPr/>
              </a:pPr>
              <a:t>33</a:t>
            </a:fld>
            <a:endParaRPr lang="en-US" smtClean="0"/>
          </a:p>
        </p:txBody>
      </p:sp>
    </p:spTree>
    <p:extLst>
      <p:ext uri="{BB962C8B-B14F-4D97-AF65-F5344CB8AC3E}">
        <p14:creationId xmlns:p14="http://schemas.microsoft.com/office/powerpoint/2010/main" val="21740151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86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70021C4-9DDB-492A-9D8C-95C73D082321}" type="slidenum">
              <a:rPr lang="en-US" smtClean="0"/>
              <a:pPr>
                <a:defRPr/>
              </a:pPr>
              <a:t>34</a:t>
            </a:fld>
            <a:endParaRPr lang="en-US"/>
          </a:p>
        </p:txBody>
      </p:sp>
    </p:spTree>
    <p:extLst>
      <p:ext uri="{BB962C8B-B14F-4D97-AF65-F5344CB8AC3E}">
        <p14:creationId xmlns:p14="http://schemas.microsoft.com/office/powerpoint/2010/main" val="20414382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1371600" y="1143000"/>
            <a:ext cx="4114800" cy="3086100"/>
          </a:xfrm>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400" smtClean="0">
                <a:latin typeface="Arial" panose="020B0604020202020204" pitchFamily="34" charset="0"/>
              </a:rPr>
              <a:t>This slide presents the risks of MTCT following the degree of color.  Infants acquire HIV in utero, intrapartum and postpartum. </a:t>
            </a:r>
          </a:p>
          <a:p>
            <a:pPr eaLnBrk="1" hangingPunct="1"/>
            <a:r>
              <a:rPr lang="en-US" smtClean="0">
                <a:solidFill>
                  <a:schemeClr val="bg1"/>
                </a:solidFill>
                <a:latin typeface="Arial" panose="020B0604020202020204" pitchFamily="34" charset="0"/>
              </a:rPr>
              <a:t>Substantial proportion of transmissions occur near and during labor &amp; delivery</a:t>
            </a:r>
          </a:p>
          <a:p>
            <a:pPr eaLnBrk="1" hangingPunct="1"/>
            <a:r>
              <a:rPr lang="en-US" i="1" smtClean="0">
                <a:solidFill>
                  <a:schemeClr val="bg1"/>
                </a:solidFill>
                <a:latin typeface="Arial" panose="020B0604020202020204" pitchFamily="34" charset="0"/>
              </a:rPr>
              <a:t/>
            </a:r>
            <a:br>
              <a:rPr lang="en-US" i="1" smtClean="0">
                <a:solidFill>
                  <a:schemeClr val="bg1"/>
                </a:solidFill>
                <a:latin typeface="Arial" panose="020B0604020202020204" pitchFamily="34" charset="0"/>
              </a:rPr>
            </a:br>
            <a:r>
              <a:rPr lang="en-US" i="1" smtClean="0">
                <a:solidFill>
                  <a:schemeClr val="bg1"/>
                </a:solidFill>
                <a:latin typeface="Arial" panose="020B0604020202020204" pitchFamily="34" charset="0"/>
              </a:rPr>
              <a:t>Intervention can be effective in settings where women access antenatal care late in pregnancy</a:t>
            </a:r>
          </a:p>
          <a:p>
            <a:pPr eaLnBrk="1" hangingPunct="1"/>
            <a:r>
              <a:rPr lang="en-US" smtClean="0">
                <a:solidFill>
                  <a:schemeClr val="bg1"/>
                </a:solidFill>
                <a:latin typeface="Arial" panose="020B0604020202020204" pitchFamily="34" charset="0"/>
              </a:rPr>
              <a:t>Substantial proportion of transmissions (35-40%) occur during breast feeding.</a:t>
            </a:r>
            <a:endParaRPr lang="en-US" sz="1400" smtClean="0">
              <a:latin typeface="Arial" panose="020B0604020202020204" pitchFamily="34" charset="0"/>
            </a:endParaRPr>
          </a:p>
          <a:p>
            <a:pPr eaLnBrk="1" hangingPunct="1"/>
            <a:r>
              <a:rPr lang="en-US" sz="1400" smtClean="0">
                <a:latin typeface="Arial" panose="020B0604020202020204" pitchFamily="34" charset="0"/>
              </a:rPr>
              <a:t/>
            </a:r>
            <a:br>
              <a:rPr lang="en-US" sz="1400" smtClean="0">
                <a:latin typeface="Arial" panose="020B0604020202020204" pitchFamily="34" charset="0"/>
              </a:rPr>
            </a:br>
            <a:r>
              <a:rPr lang="en-US" sz="1400" smtClean="0">
                <a:latin typeface="Arial" panose="020B0604020202020204" pitchFamily="34" charset="0"/>
              </a:rPr>
              <a:t>Data from the BHITS study estimates this  risk is ~ 0.8% per month. </a:t>
            </a:r>
          </a:p>
          <a:p>
            <a:endParaRPr lang="en-US" smtClean="0">
              <a:latin typeface="Arial" panose="020B0604020202020204" pitchFamily="34" charset="0"/>
            </a:endParaRPr>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8CE46CC-4322-4751-A391-98B2FE15C6A0}" type="slidenum">
              <a:rPr lang="en-US"/>
              <a:pPr/>
              <a:t>35</a:t>
            </a:fld>
            <a:endParaRPr lang="en-US"/>
          </a:p>
        </p:txBody>
      </p:sp>
    </p:spTree>
    <p:extLst>
      <p:ext uri="{BB962C8B-B14F-4D97-AF65-F5344CB8AC3E}">
        <p14:creationId xmlns:p14="http://schemas.microsoft.com/office/powerpoint/2010/main" val="3972163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1371600" y="1143000"/>
            <a:ext cx="4114800" cy="3086100"/>
          </a:xfrm>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Arial" panose="020B0604020202020204" pitchFamily="34" charset="0"/>
              </a:rPr>
              <a:t>Many studies have demonstrated that the sickest moms are at highest risk to transmit HIV infection both during pregnancy as well as during breastfeeding. </a:t>
            </a:r>
            <a:br>
              <a:rPr lang="en-US" smtClean="0">
                <a:latin typeface="Arial" panose="020B0604020202020204" pitchFamily="34" charset="0"/>
              </a:rPr>
            </a:br>
            <a:r>
              <a:rPr lang="en-US" smtClean="0">
                <a:latin typeface="Arial" panose="020B0604020202020204" pitchFamily="34" charset="0"/>
              </a:rPr>
              <a:t>Viral load, CD4 and AIDS diagnosis are markers of maternal infection status.   </a:t>
            </a:r>
            <a:br>
              <a:rPr lang="en-US" smtClean="0">
                <a:latin typeface="Arial" panose="020B0604020202020204" pitchFamily="34" charset="0"/>
              </a:rPr>
            </a:br>
            <a:r>
              <a:rPr lang="en-US" smtClean="0">
                <a:latin typeface="Arial" panose="020B0604020202020204" pitchFamily="34" charset="0"/>
              </a:rPr>
              <a:t>Furthermore, virus in genital fluids near the time of delivery has been associated with increase in transmission risk. </a:t>
            </a:r>
          </a:p>
          <a:p>
            <a:pPr eaLnBrk="1" hangingPunct="1"/>
            <a:r>
              <a:rPr lang="en-US" smtClean="0">
                <a:latin typeface="Arial" panose="020B0604020202020204" pitchFamily="34" charset="0"/>
              </a:rPr>
              <a:t>Recent HIV acquisition refers to a mother who seroconvert's while breastfeeding </a:t>
            </a:r>
          </a:p>
          <a:p>
            <a:pPr eaLnBrk="1" hangingPunct="1"/>
            <a:r>
              <a:rPr lang="en-US" smtClean="0">
                <a:latin typeface="Arial" panose="020B0604020202020204" pitchFamily="34" charset="0"/>
              </a:rPr>
              <a:t>Postnatal transmission occurs during breastfeeding and women with advanced disease are more likely to transmit to their babies. </a:t>
            </a:r>
          </a:p>
          <a:p>
            <a:pPr eaLnBrk="1" hangingPunct="1"/>
            <a:endParaRPr lang="en-US" smtClean="0">
              <a:latin typeface="Arial" panose="020B0604020202020204" pitchFamily="34" charset="0"/>
            </a:endParaRPr>
          </a:p>
          <a:p>
            <a:pPr eaLnBrk="1" hangingPunct="1"/>
            <a:r>
              <a:rPr lang="en-US" smtClean="0">
                <a:latin typeface="Arial" panose="020B0604020202020204" pitchFamily="34" charset="0"/>
              </a:rPr>
              <a:t>A knowledge of these risk factors helps prioritize interventions to decrease postnatal transmission of HIV. At a glance the priority areas are </a:t>
            </a:r>
            <a:r>
              <a:rPr lang="en-US" b="1" smtClean="0">
                <a:latin typeface="Arial" panose="020B0604020202020204" pitchFamily="34" charset="0"/>
              </a:rPr>
              <a:t>treating sick mothers, promoting maternal breast health, and avoiding mixed feeding. </a:t>
            </a:r>
          </a:p>
          <a:p>
            <a:endParaRPr lang="en-US" smtClean="0">
              <a:latin typeface="Arial" panose="020B0604020202020204" pitchFamily="34" charset="0"/>
            </a:endParaRP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D6E0669-C197-4F28-B9A0-C08C45ABAFA9}" type="slidenum">
              <a:rPr lang="en-US"/>
              <a:pPr/>
              <a:t>36</a:t>
            </a:fld>
            <a:endParaRPr lang="en-US"/>
          </a:p>
        </p:txBody>
      </p:sp>
    </p:spTree>
    <p:extLst>
      <p:ext uri="{BB962C8B-B14F-4D97-AF65-F5344CB8AC3E}">
        <p14:creationId xmlns:p14="http://schemas.microsoft.com/office/powerpoint/2010/main" val="8881490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1371600" y="1143000"/>
            <a:ext cx="4114800" cy="3086100"/>
          </a:xfrm>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Arial" panose="020B0604020202020204" pitchFamily="34" charset="0"/>
              </a:rPr>
              <a:t>The risk of HIV transmission thru breastfeeding is high.</a:t>
            </a:r>
          </a:p>
          <a:p>
            <a:r>
              <a:rPr lang="en-US" smtClean="0">
                <a:latin typeface="Arial" panose="020B0604020202020204" pitchFamily="34" charset="0"/>
              </a:rPr>
              <a:t>Replacement feeding may prevent HIV transmission but in resource limited settings  the risk of death from artificial feeding and avoidance of breastfeeding must be weighed against the risk of HIV infection.</a:t>
            </a:r>
          </a:p>
          <a:p>
            <a:endParaRPr lang="en-US" smtClean="0">
              <a:latin typeface="Arial" panose="020B0604020202020204" pitchFamily="34" charset="0"/>
            </a:endParaRPr>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63E9F43-F676-460D-849E-0149D4DC0D7A}" type="slidenum">
              <a:rPr lang="en-US"/>
              <a:pPr/>
              <a:t>37</a:t>
            </a:fld>
            <a:endParaRPr lang="en-US"/>
          </a:p>
        </p:txBody>
      </p:sp>
    </p:spTree>
    <p:extLst>
      <p:ext uri="{BB962C8B-B14F-4D97-AF65-F5344CB8AC3E}">
        <p14:creationId xmlns:p14="http://schemas.microsoft.com/office/powerpoint/2010/main" val="30977933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xfrm>
            <a:off x="1371600" y="1143000"/>
            <a:ext cx="4114800" cy="3086100"/>
          </a:xfrm>
          <a:ln/>
        </p:spPr>
      </p:sp>
      <p:sp>
        <p:nvSpPr>
          <p:cNvPr id="86019"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r>
              <a:rPr lang="en-US" dirty="0" smtClean="0"/>
              <a:t>The best approach to reducing postnatal transmission is to:</a:t>
            </a:r>
          </a:p>
          <a:p>
            <a:pPr eaLnBrk="1" hangingPunct="1">
              <a:buFontTx/>
              <a:buChar char="•"/>
              <a:defRPr/>
            </a:pPr>
            <a:r>
              <a:rPr lang="en-US" dirty="0" smtClean="0"/>
              <a:t> screen mothers for any illness, treat illnesses that is available in the facility or refer  </a:t>
            </a:r>
            <a:r>
              <a:rPr lang="en-US" strike="sngStrike" dirty="0" smtClean="0">
                <a:solidFill>
                  <a:srgbClr val="FF0000"/>
                </a:solidFill>
              </a:rPr>
              <a:t>treatment eligibility </a:t>
            </a:r>
            <a:r>
              <a:rPr lang="en-US" dirty="0" smtClean="0"/>
              <a:t>and provide HAART is important </a:t>
            </a:r>
          </a:p>
          <a:p>
            <a:pPr eaLnBrk="1" hangingPunct="1">
              <a:buFontTx/>
              <a:buChar char="•"/>
              <a:defRPr/>
            </a:pPr>
            <a:r>
              <a:rPr lang="en-US" dirty="0" smtClean="0"/>
              <a:t>support exclusive breastfeeding for as long as possible up to 6 months</a:t>
            </a:r>
          </a:p>
          <a:p>
            <a:pPr eaLnBrk="1" hangingPunct="1">
              <a:buFontTx/>
              <a:buChar char="•"/>
              <a:defRPr/>
            </a:pPr>
            <a:r>
              <a:rPr lang="en-US" dirty="0" smtClean="0"/>
              <a:t> introduce complementary foods only at 6 months</a:t>
            </a:r>
          </a:p>
          <a:p>
            <a:pPr>
              <a:defRPr/>
            </a:pPr>
            <a:endParaRPr lang="en-US" dirty="0" smtClean="0"/>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C5E1AB-6227-4CF5-AAEC-646709285304}" type="slidenum">
              <a:rPr lang="en-US"/>
              <a:pPr/>
              <a:t>38</a:t>
            </a:fld>
            <a:endParaRPr lang="en-US"/>
          </a:p>
        </p:txBody>
      </p:sp>
    </p:spTree>
    <p:extLst>
      <p:ext uri="{BB962C8B-B14F-4D97-AF65-F5344CB8AC3E}">
        <p14:creationId xmlns:p14="http://schemas.microsoft.com/office/powerpoint/2010/main" val="29106948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Arial" panose="020B0604020202020204" pitchFamily="34" charset="0"/>
              </a:rPr>
              <a:t>Over the course of this session, we will review data on these approaches. As hinted by the bullets, some of these approaches have been more successful than others.</a:t>
            </a:r>
          </a:p>
          <a:p>
            <a:endParaRPr lang="en-US" smtClean="0">
              <a:latin typeface="Arial" panose="020B0604020202020204" pitchFamily="34" charset="0"/>
            </a:endParaRP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5CC97D-5BFD-4D99-ABA4-D4CCC7A261D7}" type="slidenum">
              <a:rPr lang="en-US"/>
              <a:pPr/>
              <a:t>39</a:t>
            </a:fld>
            <a:endParaRPr lang="en-US"/>
          </a:p>
        </p:txBody>
      </p:sp>
    </p:spTree>
    <p:extLst>
      <p:ext uri="{BB962C8B-B14F-4D97-AF65-F5344CB8AC3E}">
        <p14:creationId xmlns:p14="http://schemas.microsoft.com/office/powerpoint/2010/main" val="1502455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053332-3533-4B78-A6CE-8B9F6AA7C681}" type="slidenum">
              <a:rPr lang="en-US"/>
              <a:pPr/>
              <a:t>5</a:t>
            </a:fld>
            <a:endParaRPr lang="en-US"/>
          </a:p>
        </p:txBody>
      </p:sp>
      <p:sp>
        <p:nvSpPr>
          <p:cNvPr id="88067" name="Rectangle 2"/>
          <p:cNvSpPr>
            <a:spLocks noGrp="1" noRot="1" noChangeAspect="1" noChangeArrowheads="1" noTextEdit="1"/>
          </p:cNvSpPr>
          <p:nvPr>
            <p:ph type="sldImg"/>
          </p:nvPr>
        </p:nvSpPr>
        <p:spPr>
          <a:xfrm>
            <a:off x="1371600" y="1143000"/>
            <a:ext cx="4114800" cy="3086100"/>
          </a:xfrm>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38544608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1371600" y="1143000"/>
            <a:ext cx="4114800" cy="3086100"/>
          </a:xfrm>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Arial" panose="020B0604020202020204" pitchFamily="34" charset="0"/>
              </a:rPr>
              <a:t>Affordable </a:t>
            </a:r>
          </a:p>
          <a:p>
            <a:r>
              <a:rPr lang="en-US" dirty="0" smtClean="0">
                <a:latin typeface="Arial" panose="020B0604020202020204" pitchFamily="34" charset="0"/>
              </a:rPr>
              <a:t>Feasible </a:t>
            </a:r>
          </a:p>
          <a:p>
            <a:r>
              <a:rPr lang="en-US" dirty="0" smtClean="0">
                <a:latin typeface="Arial" panose="020B0604020202020204" pitchFamily="34" charset="0"/>
              </a:rPr>
              <a:t>Accessible </a:t>
            </a:r>
          </a:p>
          <a:p>
            <a:r>
              <a:rPr lang="en-US" dirty="0" smtClean="0">
                <a:latin typeface="Arial" panose="020B0604020202020204" pitchFamily="34" charset="0"/>
              </a:rPr>
              <a:t>Safe</a:t>
            </a:r>
            <a:r>
              <a:rPr lang="en-US" baseline="0" dirty="0" smtClean="0">
                <a:latin typeface="Arial" panose="020B0604020202020204" pitchFamily="34" charset="0"/>
              </a:rPr>
              <a:t> </a:t>
            </a:r>
          </a:p>
          <a:p>
            <a:r>
              <a:rPr lang="en-US" baseline="0" dirty="0" err="1" smtClean="0">
                <a:latin typeface="Arial" panose="020B0604020202020204" pitchFamily="34" charset="0"/>
              </a:rPr>
              <a:t>Sustanable</a:t>
            </a:r>
            <a:r>
              <a:rPr lang="en-US" baseline="0" dirty="0" smtClean="0">
                <a:latin typeface="Arial" panose="020B0604020202020204" pitchFamily="34" charset="0"/>
              </a:rPr>
              <a:t> </a:t>
            </a:r>
            <a:endParaRPr lang="en-US" dirty="0" smtClean="0">
              <a:latin typeface="Arial" panose="020B0604020202020204" pitchFamily="34" charset="0"/>
            </a:endParaRPr>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E7A9E4-0657-431B-ABAD-66447B1548AD}" type="slidenum">
              <a:rPr lang="en-US"/>
              <a:pPr/>
              <a:t>40</a:t>
            </a:fld>
            <a:endParaRPr lang="en-US"/>
          </a:p>
        </p:txBody>
      </p:sp>
    </p:spTree>
    <p:extLst>
      <p:ext uri="{BB962C8B-B14F-4D97-AF65-F5344CB8AC3E}">
        <p14:creationId xmlns:p14="http://schemas.microsoft.com/office/powerpoint/2010/main" val="29958655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xfrm>
            <a:off x="1371600" y="1143000"/>
            <a:ext cx="4114800" cy="3086100"/>
          </a:xfrm>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208499-5BAB-49BA-8BFE-61C3C1DA0726}" type="slidenum">
              <a:rPr lang="en-US"/>
              <a:pPr/>
              <a:t>41</a:t>
            </a:fld>
            <a:endParaRPr lang="en-US"/>
          </a:p>
        </p:txBody>
      </p:sp>
    </p:spTree>
    <p:extLst>
      <p:ext uri="{BB962C8B-B14F-4D97-AF65-F5344CB8AC3E}">
        <p14:creationId xmlns:p14="http://schemas.microsoft.com/office/powerpoint/2010/main" val="19572232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Arial" panose="020B0604020202020204" pitchFamily="34" charset="0"/>
              </a:rPr>
              <a:t>We will go into more detail for each of these points in the following slides.</a:t>
            </a:r>
          </a:p>
          <a:p>
            <a:endParaRPr lang="en-US" smtClean="0">
              <a:latin typeface="Arial" panose="020B0604020202020204" pitchFamily="34" charset="0"/>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24DE329-E755-4FA5-86A3-549DB6135699}" type="slidenum">
              <a:rPr lang="en-US"/>
              <a:pPr/>
              <a:t>43</a:t>
            </a:fld>
            <a:endParaRPr lang="en-US"/>
          </a:p>
        </p:txBody>
      </p:sp>
    </p:spTree>
    <p:extLst>
      <p:ext uri="{BB962C8B-B14F-4D97-AF65-F5344CB8AC3E}">
        <p14:creationId xmlns:p14="http://schemas.microsoft.com/office/powerpoint/2010/main" val="738629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371600" y="1143000"/>
            <a:ext cx="4114800" cy="3086100"/>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latin typeface="Arial" panose="020B0604020202020204" pitchFamily="34" charset="0"/>
              </a:rPr>
              <a:t>Look at the 2007 estimate of the different indicators of HIV</a:t>
            </a:r>
          </a:p>
          <a:p>
            <a:pPr eaLnBrk="1" hangingPunct="1">
              <a:spcBef>
                <a:spcPct val="0"/>
              </a:spcBef>
            </a:pPr>
            <a:endParaRPr lang="en-US" smtClean="0">
              <a:latin typeface="Arial" panose="020B0604020202020204" pitchFamily="34" charset="0"/>
            </a:endParaRPr>
          </a:p>
          <a:p>
            <a:pPr lvl="1" eaLnBrk="1" hangingPunct="1">
              <a:spcAft>
                <a:spcPts val="600"/>
              </a:spcAft>
              <a:buFont typeface="Wingdings" panose="05000000000000000000" pitchFamily="2" charset="2"/>
              <a:buChar char="§"/>
            </a:pPr>
            <a:r>
              <a:rPr lang="en-US" smtClean="0">
                <a:latin typeface="Segoe UI" panose="020B0502040204020203" pitchFamily="34" charset="0"/>
                <a:cs typeface="Segoe UI" panose="020B0502040204020203" pitchFamily="34" charset="0"/>
              </a:rPr>
              <a:t>HIV-1 - worldwide pandemic (current ~ 33 M people)</a:t>
            </a:r>
          </a:p>
          <a:p>
            <a:pPr lvl="1" eaLnBrk="1" hangingPunct="1">
              <a:spcAft>
                <a:spcPts val="600"/>
              </a:spcAft>
              <a:buFont typeface="Wingdings" panose="05000000000000000000" pitchFamily="2" charset="2"/>
              <a:buChar char="§"/>
            </a:pPr>
            <a:r>
              <a:rPr lang="en-US" smtClean="0">
                <a:latin typeface="Segoe UI" panose="020B0502040204020203" pitchFamily="34" charset="0"/>
                <a:cs typeface="Segoe UI" panose="020B0502040204020203" pitchFamily="34" charset="0"/>
              </a:rPr>
              <a:t>HIV-2 - isolated in West Africa; causes AIDS much more slowly than HIV-1 but otherwise clinically similar</a:t>
            </a:r>
          </a:p>
          <a:p>
            <a:pPr eaLnBrk="1" hangingPunct="1">
              <a:spcBef>
                <a:spcPct val="0"/>
              </a:spcBef>
            </a:pPr>
            <a:endParaRPr lang="en-US" smtClean="0">
              <a:latin typeface="Arial" panose="020B0604020202020204" pitchFamily="34" charset="0"/>
            </a:endParaRPr>
          </a:p>
          <a:p>
            <a:pPr eaLnBrk="1" hangingPunct="1">
              <a:spcBef>
                <a:spcPct val="0"/>
              </a:spcBef>
            </a:pPr>
            <a:endParaRPr lang="en-US" smtClean="0">
              <a:latin typeface="Arial" panose="020B0604020202020204" pitchFamily="34" charset="0"/>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B21B22-3C37-4560-B42C-59046348DDE3}" type="slidenum">
              <a:rPr lang="en-US"/>
              <a:pPr/>
              <a:t>6</a:t>
            </a:fld>
            <a:endParaRPr lang="en-US"/>
          </a:p>
        </p:txBody>
      </p:sp>
    </p:spTree>
    <p:extLst>
      <p:ext uri="{BB962C8B-B14F-4D97-AF65-F5344CB8AC3E}">
        <p14:creationId xmlns:p14="http://schemas.microsoft.com/office/powerpoint/2010/main" val="2471799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434FE1F-8D8B-44C4-8CDA-0FBDD4C27A37}" type="slidenum">
              <a:rPr lang="en-US"/>
              <a:pPr/>
              <a:t>11</a:t>
            </a:fld>
            <a:endParaRPr lang="en-US"/>
          </a:p>
        </p:txBody>
      </p:sp>
      <p:sp>
        <p:nvSpPr>
          <p:cNvPr id="95235" name="Rectangle 2"/>
          <p:cNvSpPr>
            <a:spLocks noGrp="1" noRot="1" noChangeAspect="1" noChangeArrowheads="1" noTextEdit="1"/>
          </p:cNvSpPr>
          <p:nvPr>
            <p:ph type="sldImg"/>
          </p:nvPr>
        </p:nvSpPr>
        <p:spPr>
          <a:xfrm>
            <a:off x="1371600" y="1143000"/>
            <a:ext cx="4114800" cy="3086100"/>
          </a:xfrm>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en-US" sz="800" smtClean="0">
              <a:latin typeface="Arial" panose="020B0604020202020204" pitchFamily="34" charset="0"/>
            </a:endParaRPr>
          </a:p>
        </p:txBody>
      </p:sp>
    </p:spTree>
    <p:extLst>
      <p:ext uri="{BB962C8B-B14F-4D97-AF65-F5344CB8AC3E}">
        <p14:creationId xmlns:p14="http://schemas.microsoft.com/office/powerpoint/2010/main" val="360930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xfrm>
            <a:off x="1371600" y="1143000"/>
            <a:ext cx="4114800" cy="3086100"/>
          </a:xfrm>
          <a:ln/>
        </p:spPr>
      </p:sp>
      <p:sp>
        <p:nvSpPr>
          <p:cNvPr id="962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60000"/>
              </a:lnSpc>
            </a:pPr>
            <a:endParaRPr lang="en-US" sz="1000" smtClean="0">
              <a:latin typeface="Arial" panose="020B0604020202020204" pitchFamily="34" charset="0"/>
            </a:endParaRPr>
          </a:p>
        </p:txBody>
      </p:sp>
      <p:sp>
        <p:nvSpPr>
          <p:cNvPr id="962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0BF3CA3-F67A-492A-96E0-E78EC98E87C0}" type="slidenum">
              <a:rPr lang="en-US"/>
              <a:pPr/>
              <a:t>12</a:t>
            </a:fld>
            <a:endParaRPr lang="en-US"/>
          </a:p>
        </p:txBody>
      </p:sp>
    </p:spTree>
    <p:extLst>
      <p:ext uri="{BB962C8B-B14F-4D97-AF65-F5344CB8AC3E}">
        <p14:creationId xmlns:p14="http://schemas.microsoft.com/office/powerpoint/2010/main" val="3673104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67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0E75C3F-F6AC-48ED-802B-AA796D39FAC3}" type="slidenum">
              <a:rPr lang="en-US" smtClean="0"/>
              <a:pPr fontAlgn="base">
                <a:spcBef>
                  <a:spcPct val="0"/>
                </a:spcBef>
                <a:spcAft>
                  <a:spcPct val="0"/>
                </a:spcAft>
                <a:defRPr/>
              </a:pPr>
              <a:t>13</a:t>
            </a:fld>
            <a:endParaRPr lang="en-US" smtClean="0"/>
          </a:p>
        </p:txBody>
      </p:sp>
    </p:spTree>
    <p:extLst>
      <p:ext uri="{BB962C8B-B14F-4D97-AF65-F5344CB8AC3E}">
        <p14:creationId xmlns:p14="http://schemas.microsoft.com/office/powerpoint/2010/main" val="3538570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Facilitator can mention to trainees that a more detailed suggested “script” for post-test counseling is included in the participant handout, which trainees will have a chance to familiarize themselves with prior to an upcoming role-playing exercise.  </a:t>
            </a:r>
          </a:p>
          <a:p>
            <a:pPr eaLnBrk="1" hangingPunct="1">
              <a:spcBef>
                <a:spcPct val="0"/>
              </a:spcBef>
            </a:pPr>
            <a:endParaRPr lang="en-US" smtClean="0"/>
          </a:p>
        </p:txBody>
      </p:sp>
      <p:sp>
        <p:nvSpPr>
          <p:cNvPr id="1177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173E2D-5C42-4936-9147-4CBBFFA03E87}" type="slidenum">
              <a:rPr lang="en-US" smtClean="0"/>
              <a:pPr fontAlgn="base">
                <a:spcBef>
                  <a:spcPct val="0"/>
                </a:spcBef>
                <a:spcAft>
                  <a:spcPct val="0"/>
                </a:spcAft>
                <a:defRPr/>
              </a:pPr>
              <a:t>14</a:t>
            </a:fld>
            <a:endParaRPr lang="en-US" smtClean="0"/>
          </a:p>
        </p:txBody>
      </p:sp>
    </p:spTree>
    <p:extLst>
      <p:ext uri="{BB962C8B-B14F-4D97-AF65-F5344CB8AC3E}">
        <p14:creationId xmlns:p14="http://schemas.microsoft.com/office/powerpoint/2010/main" val="221478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87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034575E-0121-4CB7-B554-5AE3A25A4C57}" type="slidenum">
              <a:rPr lang="en-US" smtClean="0"/>
              <a:pPr fontAlgn="base">
                <a:spcBef>
                  <a:spcPct val="0"/>
                </a:spcBef>
                <a:spcAft>
                  <a:spcPct val="0"/>
                </a:spcAft>
                <a:defRPr/>
              </a:pPr>
              <a:t>15</a:t>
            </a:fld>
            <a:endParaRPr lang="en-US" smtClean="0"/>
          </a:p>
        </p:txBody>
      </p:sp>
    </p:spTree>
    <p:extLst>
      <p:ext uri="{BB962C8B-B14F-4D97-AF65-F5344CB8AC3E}">
        <p14:creationId xmlns:p14="http://schemas.microsoft.com/office/powerpoint/2010/main" val="2331779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DF68E2-58F2-4D09-BE8B-E3BD06533059}" type="datetimeFigureOut">
              <a:rPr lang="en-US" smtClean="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8858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2D6473-DF6D-4702-B328-E0DD40540A4E}" type="datetimeFigureOut">
              <a:rPr lang="en-US" smtClean="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95670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6F7E3A-B166-407D-9866-32884E7D5B37}" type="datetimeFigureOut">
              <a:rPr lang="en-US" smtClean="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21631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8FC5F6-F338-4AE4-BB23-26385BCFC423}" type="datetimeFigureOut">
              <a:rPr lang="en-US" smtClean="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1580720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26483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AB4D41-86C1-4908-B66A-0B50CEB3BF29}" type="datetimeFigureOut">
              <a:rPr lang="en-US" smtClean="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56765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426E2C-56C1-4E0D-A793-0088A7FDD37E}" type="datetimeFigureOut">
              <a:rPr lang="en-US" smtClean="0"/>
              <a:t>4/25/2019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77387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C39B41-D8B5-4052-B551-9B5525EAA8B6}" type="datetimeFigureOut">
              <a:rPr lang="en-US" smtClean="0"/>
              <a:t>4/25/2019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25355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4136C-8742-45B2-AF27-D93DF72833A9}" type="datetimeFigureOut">
              <a:rPr lang="en-US" smtClean="0"/>
              <a:t>4/25/2019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23438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ABBEA6-7C60-4B02-AE87-00D78D8422AF}" type="datetimeFigureOut">
              <a:rPr lang="en-US" smtClean="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84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91957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8624D31-43A5-475A-80CF-332C9F6DCF35}" type="datetimeFigureOut">
              <a:rPr lang="en-US" smtClean="0"/>
              <a:t>4/25/2019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1869066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latin typeface="Times New Roman" panose="02020603050405020304" pitchFamily="18" charset="0"/>
                <a:cs typeface="Times New Roman" panose="02020603050405020304" pitchFamily="18" charset="0"/>
              </a:rPr>
              <a:t>PMTCT</a:t>
            </a:r>
            <a:r>
              <a:rPr lang="en-US" dirty="0" smtClean="0"/>
              <a:t> </a:t>
            </a:r>
            <a:endParaRPr lang="en-US" dirty="0"/>
          </a:p>
        </p:txBody>
      </p:sp>
      <p:sp>
        <p:nvSpPr>
          <p:cNvPr id="3" name="Subtitle 2"/>
          <p:cNvSpPr>
            <a:spLocks noGrp="1"/>
          </p:cNvSpPr>
          <p:nvPr>
            <p:ph type="subTitle" idx="1"/>
          </p:nvPr>
        </p:nvSpPr>
        <p:spPr>
          <a:xfrm>
            <a:off x="1143000" y="3699164"/>
            <a:ext cx="6858000" cy="761999"/>
          </a:xfrm>
        </p:spPr>
        <p:txBody>
          <a:bodyPr>
            <a:normAutofit/>
          </a:bodyPr>
          <a:lstStyle/>
          <a:p>
            <a:r>
              <a:rPr lang="en-US" sz="2800" b="1" dirty="0" smtClean="0">
                <a:latin typeface="Times New Roman" panose="02020603050405020304" pitchFamily="18" charset="0"/>
                <a:cs typeface="Times New Roman" panose="02020603050405020304" pitchFamily="18" charset="0"/>
              </a:rPr>
              <a:t>BY ASTER S.</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45562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457200" y="1143000"/>
            <a:ext cx="8229600" cy="4983163"/>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ARV prophylaxis taken by Newborn</a:t>
            </a:r>
          </a:p>
          <a:p>
            <a:r>
              <a:rPr lang="en-US" sz="3600" dirty="0" smtClean="0">
                <a:latin typeface="Times New Roman" panose="02020603050405020304" pitchFamily="18" charset="0"/>
                <a:cs typeface="Times New Roman" panose="02020603050405020304" pitchFamily="18" charset="0"/>
              </a:rPr>
              <a:t>HEI Started on </a:t>
            </a:r>
            <a:r>
              <a:rPr lang="en-US" sz="3600" dirty="0" err="1" smtClean="0">
                <a:latin typeface="Times New Roman" panose="02020603050405020304" pitchFamily="18" charset="0"/>
                <a:cs typeface="Times New Roman" panose="02020603050405020304" pitchFamily="18" charset="0"/>
              </a:rPr>
              <a:t>Cotrimoxazole</a:t>
            </a:r>
            <a:r>
              <a:rPr lang="en-US" sz="3600" dirty="0" smtClean="0">
                <a:latin typeface="Times New Roman" panose="02020603050405020304" pitchFamily="18" charset="0"/>
                <a:cs typeface="Times New Roman" panose="02020603050405020304" pitchFamily="18" charset="0"/>
              </a:rPr>
              <a:t> within two months</a:t>
            </a:r>
          </a:p>
          <a:p>
            <a:r>
              <a:rPr lang="en-US" sz="3600" dirty="0" smtClean="0">
                <a:latin typeface="Times New Roman" panose="02020603050405020304" pitchFamily="18" charset="0"/>
                <a:cs typeface="Times New Roman" panose="02020603050405020304" pitchFamily="18" charset="0"/>
              </a:rPr>
              <a:t>HIV test/DNA-PCR  to HIV-exposed baby at 6 weeks</a:t>
            </a:r>
          </a:p>
          <a:p>
            <a:r>
              <a:rPr lang="en-US" sz="3600" dirty="0" smtClean="0">
                <a:latin typeface="Times New Roman" panose="02020603050405020304" pitchFamily="18" charset="0"/>
                <a:cs typeface="Times New Roman" panose="02020603050405020304" pitchFamily="18" charset="0"/>
              </a:rPr>
              <a:t>HIV test/rapid antibody test to HIV-exposed baby at 18 months</a:t>
            </a:r>
          </a:p>
          <a:p>
            <a:r>
              <a:rPr lang="en-US" sz="3600" dirty="0" smtClean="0">
                <a:latin typeface="Times New Roman" panose="02020603050405020304" pitchFamily="18" charset="0"/>
                <a:cs typeface="Times New Roman" panose="02020603050405020304" pitchFamily="18" charset="0"/>
              </a:rPr>
              <a:t>HIV test of baby at 6 weeks - positive</a:t>
            </a:r>
          </a:p>
          <a:p>
            <a:r>
              <a:rPr lang="en-US" sz="3600" dirty="0" smtClean="0">
                <a:latin typeface="Times New Roman" panose="02020603050405020304" pitchFamily="18" charset="0"/>
                <a:cs typeface="Times New Roman" panose="02020603050405020304" pitchFamily="18" charset="0"/>
              </a:rPr>
              <a:t>HIV test of baby at 18 months - positive</a:t>
            </a:r>
          </a:p>
          <a:p>
            <a:pPr>
              <a:lnSpc>
                <a:spcPct val="150000"/>
              </a:lnSpc>
            </a:pPr>
            <a:endParaRPr lang="en-US" sz="2400" dirty="0" smtClean="0"/>
          </a:p>
        </p:txBody>
      </p:sp>
      <p:sp>
        <p:nvSpPr>
          <p:cNvPr id="15363" name="Title 1"/>
          <p:cNvSpPr>
            <a:spLocks noGrp="1"/>
          </p:cNvSpPr>
          <p:nvPr>
            <p:ph type="title"/>
          </p:nvPr>
        </p:nvSpPr>
        <p:spPr>
          <a:xfrm>
            <a:off x="457200" y="274638"/>
            <a:ext cx="8229600" cy="944562"/>
          </a:xfrm>
        </p:spPr>
        <p:txBody>
          <a:bodyPr/>
          <a:lstStyle/>
          <a:p>
            <a:r>
              <a:rPr lang="en-US" sz="4000" b="1" smtClean="0">
                <a:solidFill>
                  <a:srgbClr val="11488B"/>
                </a:solidFill>
              </a:rPr>
              <a:t>PMTCT Indicators, contd.</a:t>
            </a:r>
          </a:p>
        </p:txBody>
      </p:sp>
    </p:spTree>
    <p:extLst>
      <p:ext uri="{BB962C8B-B14F-4D97-AF65-F5344CB8AC3E}">
        <p14:creationId xmlns:p14="http://schemas.microsoft.com/office/powerpoint/2010/main" val="1179738871"/>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rtlCol="0">
            <a:normAutofit/>
          </a:bodyPr>
          <a:lstStyle/>
          <a:p>
            <a:pPr>
              <a:defRPr/>
            </a:pPr>
            <a:r>
              <a:rPr lang="en-US" sz="4000" b="1" dirty="0">
                <a:solidFill>
                  <a:schemeClr val="tx2">
                    <a:satMod val="130000"/>
                  </a:schemeClr>
                </a:solidFill>
              </a:rPr>
              <a:t>Goals of PMTCT programs</a:t>
            </a:r>
          </a:p>
        </p:txBody>
      </p:sp>
      <p:sp>
        <p:nvSpPr>
          <p:cNvPr id="31747" name="Rectangle 3"/>
          <p:cNvSpPr>
            <a:spLocks noGrp="1" noChangeArrowheads="1"/>
          </p:cNvSpPr>
          <p:nvPr>
            <p:ph idx="1"/>
          </p:nvPr>
        </p:nvSpPr>
        <p:spPr>
          <a:xfrm>
            <a:off x="533400" y="1447800"/>
            <a:ext cx="8172450" cy="4800600"/>
          </a:xfrm>
        </p:spPr>
        <p:txBody>
          <a:bodyPr>
            <a:normAutofit fontScale="92500" lnSpcReduction="10000"/>
          </a:bodyPr>
          <a:lstStyle/>
          <a:p>
            <a:pPr marL="457200" indent="-457200">
              <a:buFont typeface="Segoe UI" panose="020B0502040204020203" pitchFamily="34" charset="0"/>
              <a:buChar char="●"/>
            </a:pPr>
            <a:r>
              <a:rPr lang="en-US" sz="3200" dirty="0">
                <a:latin typeface="Times New Roman" panose="02020603050405020304" pitchFamily="18" charset="0"/>
                <a:cs typeface="Times New Roman" panose="02020603050405020304" pitchFamily="18" charset="0"/>
              </a:rPr>
              <a:t>Majority of children with HIV were infected through MTCT (during pregnancy, L&amp;D, and breastfeeding)</a:t>
            </a:r>
          </a:p>
          <a:p>
            <a:pPr marL="457200" indent="-457200">
              <a:buFont typeface="Segoe UI" panose="020B0502040204020203" pitchFamily="34" charset="0"/>
              <a:buChar char="●"/>
            </a:pPr>
            <a:r>
              <a:rPr lang="en-US" sz="3200" dirty="0">
                <a:latin typeface="Times New Roman" panose="02020603050405020304" pitchFamily="18" charset="0"/>
                <a:cs typeface="Times New Roman" panose="02020603050405020304" pitchFamily="18" charset="0"/>
              </a:rPr>
              <a:t>PMTCT programs aim to:</a:t>
            </a:r>
          </a:p>
          <a:p>
            <a:pPr lvl="1" eaLnBrk="1" hangingPunct="1">
              <a:buFont typeface="Courier New" panose="02070309020205020404" pitchFamily="49" charset="0"/>
              <a:buChar char="o"/>
            </a:pPr>
            <a:r>
              <a:rPr lang="en-US" sz="3200" dirty="0">
                <a:latin typeface="Times New Roman" panose="02020603050405020304" pitchFamily="18" charset="0"/>
                <a:cs typeface="Times New Roman" panose="02020603050405020304" pitchFamily="18" charset="0"/>
              </a:rPr>
              <a:t>Reduce and ultimately eliminate new pediatric HIV infections—in Ethiopia more than 95% from MTCT</a:t>
            </a:r>
          </a:p>
          <a:p>
            <a:pPr lvl="1" eaLnBrk="1" hangingPunct="1">
              <a:buFont typeface="Courier New" panose="02070309020205020404" pitchFamily="49" charset="0"/>
              <a:buChar char="o"/>
            </a:pPr>
            <a:r>
              <a:rPr lang="en-US" sz="3200" dirty="0">
                <a:latin typeface="Times New Roman" panose="02020603050405020304" pitchFamily="18" charset="0"/>
                <a:cs typeface="Times New Roman" panose="02020603050405020304" pitchFamily="18" charset="0"/>
              </a:rPr>
              <a:t>Serve as entry point to HIV care and support services for women and their families</a:t>
            </a:r>
          </a:p>
          <a:p>
            <a:pPr lvl="1" eaLnBrk="1" hangingPunct="1">
              <a:buFont typeface="Courier New" panose="02070309020205020404" pitchFamily="49" charset="0"/>
              <a:buChar char="o"/>
            </a:pPr>
            <a:r>
              <a:rPr lang="en-US" sz="3200" dirty="0">
                <a:latin typeface="Times New Roman" panose="02020603050405020304" pitchFamily="18" charset="0"/>
                <a:cs typeface="Times New Roman" panose="02020603050405020304" pitchFamily="18" charset="0"/>
              </a:rPr>
              <a:t>Provide opportunity for testing and passing HIV prevention messages to women and their families</a:t>
            </a:r>
          </a:p>
          <a:p>
            <a:pPr marL="457200" indent="-457200"/>
            <a:endParaRPr lang="en-US" sz="2800" dirty="0">
              <a:cs typeface="Segoe UI" panose="020B0502040204020203" pitchFamily="34" charset="0"/>
            </a:endParaRPr>
          </a:p>
        </p:txBody>
      </p:sp>
    </p:spTree>
    <p:extLst>
      <p:ext uri="{BB962C8B-B14F-4D97-AF65-F5344CB8AC3E}">
        <p14:creationId xmlns:p14="http://schemas.microsoft.com/office/powerpoint/2010/main" val="4207639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61759"/>
            <a:ext cx="8382000" cy="1143000"/>
          </a:xfrm>
        </p:spPr>
        <p:txBody>
          <a:bodyPr>
            <a:normAutofit fontScale="90000"/>
          </a:bodyPr>
          <a:lstStyle/>
          <a:p>
            <a:pPr algn="l" eaLnBrk="1" hangingPunct="1">
              <a:defRPr/>
            </a:pPr>
            <a:r>
              <a:rPr lang="en-US" sz="2800" dirty="0">
                <a:solidFill>
                  <a:srgbClr val="11488B"/>
                </a:solidFill>
              </a:rPr>
              <a:t/>
            </a:r>
            <a:br>
              <a:rPr lang="en-US" sz="2800" dirty="0">
                <a:solidFill>
                  <a:srgbClr val="11488B"/>
                </a:solidFill>
              </a:rPr>
            </a:br>
            <a:r>
              <a:rPr lang="en-US" sz="4000" b="1" dirty="0">
                <a:solidFill>
                  <a:srgbClr val="11488B"/>
                </a:solidFill>
              </a:rPr>
              <a:t>The four-pronged approach to PMTCT</a:t>
            </a:r>
            <a:r>
              <a:rPr lang="en-US" sz="4000" dirty="0">
                <a:solidFill>
                  <a:srgbClr val="11488B"/>
                </a:solidFill>
              </a:rPr>
              <a:t/>
            </a:r>
            <a:br>
              <a:rPr lang="en-US" sz="4000" dirty="0">
                <a:solidFill>
                  <a:srgbClr val="11488B"/>
                </a:solidFill>
              </a:rPr>
            </a:br>
            <a:endParaRPr lang="en-US" sz="4000" dirty="0">
              <a:solidFill>
                <a:srgbClr val="11488B"/>
              </a:solidFill>
            </a:endParaRPr>
          </a:p>
        </p:txBody>
      </p:sp>
      <p:sp>
        <p:nvSpPr>
          <p:cNvPr id="32771" name="Rectangle 3"/>
          <p:cNvSpPr>
            <a:spLocks noGrp="1" noChangeArrowheads="1"/>
          </p:cNvSpPr>
          <p:nvPr>
            <p:ph idx="1"/>
          </p:nvPr>
        </p:nvSpPr>
        <p:spPr>
          <a:xfrm>
            <a:off x="533400" y="1524000"/>
            <a:ext cx="7924800" cy="4800600"/>
          </a:xfrm>
        </p:spPr>
        <p:txBody>
          <a:bodyPr>
            <a:normAutofit/>
          </a:bodyPr>
          <a:lstStyle/>
          <a:p>
            <a:pPr marL="514350" indent="-514350">
              <a:buClr>
                <a:schemeClr val="tx1"/>
              </a:buClr>
              <a:buFont typeface="Arial" panose="020B0604020202020204" pitchFamily="34" charset="0"/>
              <a:buAutoNum type="arabicPeriod"/>
            </a:pPr>
            <a:r>
              <a:rPr lang="en-US" sz="3600" dirty="0" smtClean="0">
                <a:latin typeface="Times New Roman" panose="02020603050405020304" pitchFamily="18" charset="0"/>
                <a:cs typeface="Times New Roman" panose="02020603050405020304" pitchFamily="18" charset="0"/>
              </a:rPr>
              <a:t>Primary prevention of HIV infection</a:t>
            </a:r>
          </a:p>
          <a:p>
            <a:pPr marL="514350" indent="-514350">
              <a:buClr>
                <a:schemeClr val="tx1"/>
              </a:buClr>
              <a:buFont typeface="Arial" panose="020B0604020202020204" pitchFamily="34" charset="0"/>
              <a:buAutoNum type="arabicPeriod"/>
            </a:pPr>
            <a:r>
              <a:rPr lang="en-US" sz="3600" dirty="0" smtClean="0">
                <a:latin typeface="Times New Roman" panose="02020603050405020304" pitchFamily="18" charset="0"/>
                <a:cs typeface="Times New Roman" panose="02020603050405020304" pitchFamily="18" charset="0"/>
              </a:rPr>
              <a:t>Prevention of unintended pregnancies among HIV-infected women </a:t>
            </a:r>
          </a:p>
          <a:p>
            <a:pPr marL="514350" indent="-514350">
              <a:buClr>
                <a:schemeClr val="tx1"/>
              </a:buClr>
              <a:buFont typeface="Arial" panose="020B0604020202020204" pitchFamily="34" charset="0"/>
              <a:buAutoNum type="arabicPeriod"/>
            </a:pPr>
            <a:r>
              <a:rPr lang="en-US" sz="3600" dirty="0" smtClean="0">
                <a:latin typeface="Times New Roman" panose="02020603050405020304" pitchFamily="18" charset="0"/>
                <a:cs typeface="Times New Roman" panose="02020603050405020304" pitchFamily="18" charset="0"/>
              </a:rPr>
              <a:t>Prevention of HIV transmission from HIV-infected women to their infants</a:t>
            </a:r>
          </a:p>
          <a:p>
            <a:pPr marL="514350" indent="-514350">
              <a:buClr>
                <a:schemeClr val="tx1"/>
              </a:buClr>
              <a:buFont typeface="Arial" panose="020B0604020202020204" pitchFamily="34" charset="0"/>
              <a:buAutoNum type="arabicPeriod"/>
            </a:pPr>
            <a:r>
              <a:rPr lang="en-US" sz="3600" dirty="0" smtClean="0">
                <a:latin typeface="Times New Roman" panose="02020603050405020304" pitchFamily="18" charset="0"/>
                <a:cs typeface="Times New Roman" panose="02020603050405020304" pitchFamily="18" charset="0"/>
              </a:rPr>
              <a:t>Treatment, care and support of HIV-infected women, their infants and families </a:t>
            </a:r>
          </a:p>
        </p:txBody>
      </p:sp>
    </p:spTree>
    <p:extLst>
      <p:ext uri="{BB962C8B-B14F-4D97-AF65-F5344CB8AC3E}">
        <p14:creationId xmlns:p14="http://schemas.microsoft.com/office/powerpoint/2010/main" val="2899575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a:defRPr/>
            </a:pPr>
            <a:r>
              <a:rPr lang="en-US" sz="3600" b="1" dirty="0" smtClean="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HIV test and counseling </a:t>
            </a:r>
          </a:p>
        </p:txBody>
      </p:sp>
      <p:sp>
        <p:nvSpPr>
          <p:cNvPr id="9219" name="Content Placeholder 1"/>
          <p:cNvSpPr>
            <a:spLocks noGrp="1"/>
          </p:cNvSpPr>
          <p:nvPr>
            <p:ph idx="1"/>
          </p:nvPr>
        </p:nvSpPr>
        <p:spPr>
          <a:xfrm>
            <a:off x="685800" y="1600200"/>
            <a:ext cx="7696200" cy="4800600"/>
          </a:xfrm>
        </p:spPr>
        <p:txBody>
          <a:bodyPr>
            <a:normAutofit fontScale="85000" lnSpcReduction="20000"/>
          </a:bodyPr>
          <a:lstStyle/>
          <a:p>
            <a:endParaRPr lang="en-US" sz="1600" dirty="0"/>
          </a:p>
          <a:p>
            <a:r>
              <a:rPr lang="en-US" sz="3200" dirty="0">
                <a:latin typeface="Times New Roman" panose="02020603050405020304" pitchFamily="18" charset="0"/>
                <a:cs typeface="Times New Roman" panose="02020603050405020304" pitchFamily="18" charset="0"/>
              </a:rPr>
              <a:t>All women with unknown HIV status coming for MNCH services should have their HIV status determined</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Encourage pregnant/lactating  women to attend HTC with their partners and ensure that  children of HIV positive mothers are tested</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Remind pregnant women during pre-test sessions </a:t>
            </a:r>
            <a:r>
              <a:rPr lang="en-US" sz="3200" dirty="0" smtClean="0">
                <a:latin typeface="Times New Roman" panose="02020603050405020304" pitchFamily="18" charset="0"/>
                <a:cs typeface="Times New Roman" panose="02020603050405020304" pitchFamily="18" charset="0"/>
              </a:rPr>
              <a:t>that </a:t>
            </a:r>
            <a:r>
              <a:rPr lang="en-US" sz="3200" dirty="0">
                <a:latin typeface="Times New Roman" panose="02020603050405020304" pitchFamily="18" charset="0"/>
                <a:cs typeface="Times New Roman" panose="02020603050405020304" pitchFamily="18" charset="0"/>
              </a:rPr>
              <a:t>they can decline HIV testing without any subsequent consequence</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Result of HIV testing should always be offered in a confidential setting</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Effective post-test counseling of patients testing positive is essential assure their participation in full PMTCT services.</a:t>
            </a:r>
          </a:p>
          <a:p>
            <a:endParaRPr lang="en-US" sz="1800" dirty="0"/>
          </a:p>
        </p:txBody>
      </p:sp>
    </p:spTree>
    <p:extLst>
      <p:ext uri="{BB962C8B-B14F-4D97-AF65-F5344CB8AC3E}">
        <p14:creationId xmlns:p14="http://schemas.microsoft.com/office/powerpoint/2010/main" val="2922969928"/>
      </p:ext>
    </p:extLst>
  </p:cSld>
  <p:clrMapOvr>
    <a:masterClrMapping/>
  </p:clrMapOvr>
  <p:transition spd="slow">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2"/>
          <p:cNvSpPr>
            <a:spLocks noGrp="1"/>
          </p:cNvSpPr>
          <p:nvPr>
            <p:ph type="title"/>
          </p:nvPr>
        </p:nvSpPr>
        <p:spPr>
          <a:xfrm>
            <a:off x="358193" y="0"/>
            <a:ext cx="7886700" cy="1325563"/>
          </a:xfrm>
        </p:spPr>
        <p:txBody>
          <a:bodyPr rtlCol="0">
            <a:normAutofit/>
          </a:bodyPr>
          <a:lstStyle/>
          <a:p>
            <a:pPr>
              <a:defRPr/>
            </a:pPr>
            <a:r>
              <a:rPr lang="en-US" sz="3600" b="1" dirty="0" smtClean="0">
                <a:latin typeface="Times New Roman" panose="02020603050405020304" pitchFamily="18" charset="0"/>
                <a:cs typeface="Times New Roman" panose="02020603050405020304" pitchFamily="18" charset="0"/>
              </a:rPr>
              <a:t>Components </a:t>
            </a:r>
            <a:r>
              <a:rPr lang="en-US" sz="3600" b="1" dirty="0">
                <a:latin typeface="Times New Roman" panose="02020603050405020304" pitchFamily="18" charset="0"/>
                <a:cs typeface="Times New Roman" panose="02020603050405020304" pitchFamily="18" charset="0"/>
              </a:rPr>
              <a:t>of post test counseling for an HIV positive woman</a:t>
            </a:r>
          </a:p>
        </p:txBody>
      </p:sp>
      <p:sp>
        <p:nvSpPr>
          <p:cNvPr id="16386" name="Content Placeholder 1"/>
          <p:cNvSpPr>
            <a:spLocks noGrp="1"/>
          </p:cNvSpPr>
          <p:nvPr>
            <p:ph idx="1"/>
          </p:nvPr>
        </p:nvSpPr>
        <p:spPr>
          <a:xfrm>
            <a:off x="206063" y="1325563"/>
            <a:ext cx="8538692" cy="4662489"/>
          </a:xfrm>
        </p:spPr>
        <p:txBody>
          <a:bodyPr rtlCol="0">
            <a:noAutofit/>
          </a:bodyPr>
          <a:lstStyle/>
          <a:p>
            <a:pPr marL="0" indent="0">
              <a:spcAft>
                <a:spcPts val="0"/>
              </a:spcAft>
              <a:buNone/>
              <a:defRPr/>
            </a:pPr>
            <a:r>
              <a:rPr lang="en-US" sz="3000" b="1" dirty="0" smtClean="0">
                <a:latin typeface="Times New Roman" panose="02020603050405020304" pitchFamily="18" charset="0"/>
                <a:cs typeface="Times New Roman" panose="02020603050405020304" pitchFamily="18" charset="0"/>
              </a:rPr>
              <a:t>1. Informing the result is positive: </a:t>
            </a:r>
          </a:p>
          <a:p>
            <a:pPr lvl="1">
              <a:spcAft>
                <a:spcPts val="0"/>
              </a:spcAft>
              <a:defRPr/>
            </a:pPr>
            <a:r>
              <a:rPr lang="en-US" sz="3000" dirty="0" smtClean="0">
                <a:latin typeface="Times New Roman" panose="02020603050405020304" pitchFamily="18" charset="0"/>
                <a:cs typeface="Times New Roman" panose="02020603050405020304" pitchFamily="18" charset="0"/>
              </a:rPr>
              <a:t>Thank the patient for waiting </a:t>
            </a:r>
          </a:p>
          <a:p>
            <a:pPr lvl="1">
              <a:spcAft>
                <a:spcPts val="0"/>
              </a:spcAft>
              <a:defRPr/>
            </a:pPr>
            <a:r>
              <a:rPr lang="en-US" sz="3000" dirty="0" smtClean="0">
                <a:latin typeface="Times New Roman" panose="02020603050405020304" pitchFamily="18" charset="0"/>
                <a:cs typeface="Times New Roman" panose="02020603050405020304" pitchFamily="18" charset="0"/>
              </a:rPr>
              <a:t>Tell result is positive</a:t>
            </a:r>
          </a:p>
          <a:p>
            <a:pPr lvl="1">
              <a:spcAft>
                <a:spcPts val="0"/>
              </a:spcAft>
              <a:defRPr/>
            </a:pPr>
            <a:r>
              <a:rPr lang="en-US" sz="3000" dirty="0" smtClean="0">
                <a:latin typeface="Times New Roman" panose="02020603050405020304" pitchFamily="18" charset="0"/>
                <a:cs typeface="Times New Roman" panose="02020603050405020304" pitchFamily="18" charset="0"/>
              </a:rPr>
              <a:t>Describe what a positive result means</a:t>
            </a:r>
          </a:p>
          <a:p>
            <a:pPr lvl="1">
              <a:spcAft>
                <a:spcPts val="0"/>
              </a:spcAft>
              <a:defRPr/>
            </a:pPr>
            <a:r>
              <a:rPr lang="en-US" sz="3000" dirty="0" smtClean="0">
                <a:latin typeface="Times New Roman" panose="02020603050405020304" pitchFamily="18" charset="0"/>
                <a:cs typeface="Times New Roman" panose="02020603050405020304" pitchFamily="18" charset="0"/>
              </a:rPr>
              <a:t>Give patient time to react; provide supportive environment that allows her to express what the positive test result means for her.</a:t>
            </a:r>
          </a:p>
          <a:p>
            <a:pPr lvl="1">
              <a:spcAft>
                <a:spcPts val="0"/>
              </a:spcAft>
              <a:defRPr/>
            </a:pPr>
            <a:r>
              <a:rPr lang="en-US" sz="3000" dirty="0" smtClean="0">
                <a:latin typeface="Times New Roman" panose="02020603050405020304" pitchFamily="18" charset="0"/>
                <a:cs typeface="Times New Roman" panose="02020603050405020304" pitchFamily="18" charset="0"/>
              </a:rPr>
              <a:t>Give patient the opportunity to express her concerns and worries.</a:t>
            </a:r>
          </a:p>
          <a:p>
            <a:pPr lvl="1">
              <a:spcAft>
                <a:spcPts val="0"/>
              </a:spcAft>
              <a:defRPr/>
            </a:pPr>
            <a:r>
              <a:rPr lang="en-US" sz="3000" dirty="0" smtClean="0">
                <a:latin typeface="Times New Roman" panose="02020603050405020304" pitchFamily="18" charset="0"/>
                <a:cs typeface="Times New Roman" panose="02020603050405020304" pitchFamily="18" charset="0"/>
              </a:rPr>
              <a:t>Assure her that you will do everything you can to keep her healthy and her baby free of HIV.</a:t>
            </a:r>
          </a:p>
        </p:txBody>
      </p:sp>
    </p:spTree>
    <p:extLst>
      <p:ext uri="{BB962C8B-B14F-4D97-AF65-F5344CB8AC3E}">
        <p14:creationId xmlns:p14="http://schemas.microsoft.com/office/powerpoint/2010/main" val="2828250061"/>
      </p:ext>
    </p:extLst>
  </p:cSld>
  <p:clrMapOvr>
    <a:masterClrMapping/>
  </p:clrMapOvr>
  <p:transition spd="slow">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p:cNvSpPr>
            <a:spLocks noGrp="1"/>
          </p:cNvSpPr>
          <p:nvPr>
            <p:ph type="title"/>
          </p:nvPr>
        </p:nvSpPr>
        <p:spPr>
          <a:xfrm>
            <a:off x="641529" y="-162907"/>
            <a:ext cx="7886700" cy="1325563"/>
          </a:xfrm>
        </p:spPr>
        <p:txBody>
          <a:bodyPr/>
          <a:lstStyle/>
          <a:p>
            <a:r>
              <a:rPr lang="en-US" dirty="0" smtClean="0">
                <a:latin typeface="Times New Roman" pitchFamily="18" charset="0"/>
                <a:cs typeface="Times New Roman" pitchFamily="18" charset="0"/>
              </a:rPr>
              <a:t>Cont.… </a:t>
            </a:r>
            <a:endParaRPr lang="en-US" dirty="0" smtClean="0">
              <a:latin typeface="Times New Roman" pitchFamily="18" charset="0"/>
              <a:cs typeface="Times New Roman" pitchFamily="18" charset="0"/>
            </a:endParaRPr>
          </a:p>
        </p:txBody>
      </p:sp>
      <p:sp>
        <p:nvSpPr>
          <p:cNvPr id="2" name="Content Placeholder 1"/>
          <p:cNvSpPr>
            <a:spLocks noGrp="1"/>
          </p:cNvSpPr>
          <p:nvPr>
            <p:ph idx="1"/>
          </p:nvPr>
        </p:nvSpPr>
        <p:spPr>
          <a:xfrm>
            <a:off x="0" y="746975"/>
            <a:ext cx="9144000" cy="5410200"/>
          </a:xfrm>
        </p:spPr>
        <p:txBody>
          <a:bodyPr rtlCol="0">
            <a:noAutofit/>
          </a:bodyPr>
          <a:lstStyle/>
          <a:p>
            <a:pPr marL="0" indent="0">
              <a:spcAft>
                <a:spcPts val="0"/>
              </a:spcAft>
              <a:buNone/>
              <a:defRPr/>
            </a:pPr>
            <a:r>
              <a:rPr lang="en-US" sz="2900" b="1" dirty="0" smtClean="0">
                <a:latin typeface="Times New Roman" panose="02020603050405020304" pitchFamily="18" charset="0"/>
                <a:cs typeface="Times New Roman" panose="02020603050405020304" pitchFamily="18" charset="0"/>
              </a:rPr>
              <a:t>2</a:t>
            </a:r>
            <a:r>
              <a:rPr lang="en-US" sz="2900" b="1" dirty="0" smtClean="0">
                <a:latin typeface="Times New Roman" panose="02020603050405020304" pitchFamily="18" charset="0"/>
                <a:cs typeface="Times New Roman" panose="02020603050405020304" pitchFamily="18" charset="0"/>
              </a:rPr>
              <a:t>. Provide clinical care recommendations:</a:t>
            </a:r>
          </a:p>
          <a:p>
            <a:pPr lvl="1" indent="-274320">
              <a:spcAft>
                <a:spcPts val="0"/>
              </a:spcAft>
              <a:defRPr/>
            </a:pPr>
            <a:r>
              <a:rPr lang="en-US" sz="2900" dirty="0" smtClean="0">
                <a:latin typeface="Times New Roman" panose="02020603050405020304" pitchFamily="18" charset="0"/>
                <a:cs typeface="Times New Roman" panose="02020603050405020304" pitchFamily="18" charset="0"/>
              </a:rPr>
              <a:t>Inform on benefit of treatment for  both woman and baby</a:t>
            </a:r>
          </a:p>
          <a:p>
            <a:pPr lvl="1" indent="-274320">
              <a:spcAft>
                <a:spcPts val="0"/>
              </a:spcAft>
              <a:defRPr/>
            </a:pPr>
            <a:r>
              <a:rPr lang="en-US" sz="2900" dirty="0" smtClean="0">
                <a:latin typeface="Times New Roman" panose="02020603050405020304" pitchFamily="18" charset="0"/>
                <a:cs typeface="Times New Roman" panose="02020603050405020304" pitchFamily="18" charset="0"/>
              </a:rPr>
              <a:t>Ask if the woman has heard about HIV medicines</a:t>
            </a:r>
          </a:p>
          <a:p>
            <a:pPr lvl="1" indent="-274320">
              <a:spcAft>
                <a:spcPts val="0"/>
              </a:spcAft>
              <a:defRPr/>
            </a:pPr>
            <a:r>
              <a:rPr lang="en-US" sz="2900" dirty="0" smtClean="0">
                <a:latin typeface="Times New Roman" panose="02020603050405020304" pitchFamily="18" charset="0"/>
                <a:cs typeface="Times New Roman" panose="02020603050405020304" pitchFamily="18" charset="0"/>
              </a:rPr>
              <a:t>Inform  the woman that you are trained in treating HIV, and that she will need not go to anyone else to get the medicine that can keep her healthy and her baby protected</a:t>
            </a:r>
          </a:p>
          <a:p>
            <a:pPr lvl="1" indent="-274320">
              <a:spcAft>
                <a:spcPts val="0"/>
              </a:spcAft>
              <a:defRPr/>
            </a:pPr>
            <a:r>
              <a:rPr lang="en-US" sz="2900" dirty="0" smtClean="0">
                <a:latin typeface="Times New Roman" panose="02020603050405020304" pitchFamily="18" charset="0"/>
                <a:cs typeface="Times New Roman" panose="02020603050405020304" pitchFamily="18" charset="0"/>
              </a:rPr>
              <a:t>Emphasize the importance of taking medication regularly, and that it has become much easier to take—just once daily.  Still it requires commitment and determination </a:t>
            </a:r>
          </a:p>
          <a:p>
            <a:pPr lvl="1" indent="-274320">
              <a:spcAft>
                <a:spcPts val="0"/>
              </a:spcAft>
              <a:defRPr/>
            </a:pPr>
            <a:r>
              <a:rPr lang="en-US" sz="2900" dirty="0" smtClean="0">
                <a:latin typeface="Times New Roman" panose="02020603050405020304" pitchFamily="18" charset="0"/>
                <a:cs typeface="Times New Roman" panose="02020603050405020304" pitchFamily="18" charset="0"/>
              </a:rPr>
              <a:t>Inform that the medicine will be beneficial for years and years, and that it is designed to be a life long treatment</a:t>
            </a:r>
            <a:endParaRPr lang="en-US" sz="2900" dirty="0"/>
          </a:p>
        </p:txBody>
      </p:sp>
    </p:spTree>
    <p:extLst>
      <p:ext uri="{BB962C8B-B14F-4D97-AF65-F5344CB8AC3E}">
        <p14:creationId xmlns:p14="http://schemas.microsoft.com/office/powerpoint/2010/main" val="1449688329"/>
      </p:ext>
    </p:extLst>
  </p:cSld>
  <p:clrMapOvr>
    <a:masterClrMapping/>
  </p:clrMapOvr>
  <p:transition spd="slow">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2"/>
          <p:cNvSpPr>
            <a:spLocks noGrp="1"/>
          </p:cNvSpPr>
          <p:nvPr>
            <p:ph type="title"/>
          </p:nvPr>
        </p:nvSpPr>
        <p:spPr>
          <a:xfrm>
            <a:off x="590550" y="-227302"/>
            <a:ext cx="7886700" cy="1325563"/>
          </a:xfrm>
        </p:spPr>
        <p:txBody>
          <a:bodyPr/>
          <a:lstStyle/>
          <a:p>
            <a:r>
              <a:rPr lang="en-US" dirty="0" err="1" smtClean="0"/>
              <a:t>Cont</a:t>
            </a:r>
            <a:r>
              <a:rPr lang="en-US" dirty="0" smtClean="0"/>
              <a:t>… </a:t>
            </a:r>
          </a:p>
        </p:txBody>
      </p:sp>
      <p:sp>
        <p:nvSpPr>
          <p:cNvPr id="2" name="Content Placeholder 1"/>
          <p:cNvSpPr>
            <a:spLocks noGrp="1"/>
          </p:cNvSpPr>
          <p:nvPr>
            <p:ph idx="1"/>
          </p:nvPr>
        </p:nvSpPr>
        <p:spPr>
          <a:xfrm>
            <a:off x="323850" y="784538"/>
            <a:ext cx="8317874" cy="4495800"/>
          </a:xfrm>
        </p:spPr>
        <p:txBody>
          <a:bodyPr rtlCol="0">
            <a:noAutofit/>
          </a:bodyPr>
          <a:lstStyle/>
          <a:p>
            <a:pPr marL="0" indent="0">
              <a:spcAft>
                <a:spcPts val="0"/>
              </a:spcAft>
              <a:buNone/>
              <a:defRPr/>
            </a:pPr>
            <a:r>
              <a:rPr lang="en-US" sz="3200" b="1" dirty="0" smtClean="0">
                <a:latin typeface="Times New Roman" panose="02020603050405020304" pitchFamily="18" charset="0"/>
                <a:cs typeface="Times New Roman" panose="02020603050405020304" pitchFamily="18" charset="0"/>
              </a:rPr>
              <a:t>3. Address disclosure and partner referral:</a:t>
            </a:r>
          </a:p>
          <a:p>
            <a:pPr lvl="1" indent="-274320">
              <a:spcAft>
                <a:spcPts val="0"/>
              </a:spcAft>
              <a:defRPr/>
            </a:pPr>
            <a:r>
              <a:rPr lang="en-US" sz="3200" dirty="0">
                <a:latin typeface="Times New Roman" panose="02020603050405020304" pitchFamily="18" charset="0"/>
                <a:cs typeface="Times New Roman" panose="02020603050405020304" pitchFamily="18" charset="0"/>
              </a:rPr>
              <a:t>Explore what would be her feeling in letting her partner  know of her HIV status</a:t>
            </a:r>
          </a:p>
          <a:p>
            <a:pPr lvl="1" indent="-274320">
              <a:spcAft>
                <a:spcPts val="0"/>
              </a:spcAft>
              <a:defRPr/>
            </a:pPr>
            <a:r>
              <a:rPr lang="en-US" sz="3200" dirty="0">
                <a:latin typeface="Times New Roman" panose="02020603050405020304" pitchFamily="18" charset="0"/>
                <a:cs typeface="Times New Roman" panose="02020603050405020304" pitchFamily="18" charset="0"/>
              </a:rPr>
              <a:t>Explore possible partner reactions</a:t>
            </a:r>
          </a:p>
          <a:p>
            <a:pPr lvl="1" indent="-274320">
              <a:spcAft>
                <a:spcPts val="0"/>
              </a:spcAft>
              <a:defRPr/>
            </a:pPr>
            <a:r>
              <a:rPr lang="en-US" sz="3200" dirty="0">
                <a:latin typeface="Times New Roman" panose="02020603050405020304" pitchFamily="18" charset="0"/>
                <a:cs typeface="Times New Roman" panose="02020603050405020304" pitchFamily="18" charset="0"/>
              </a:rPr>
              <a:t>Discuss why it is important to discuss with partner, and why partner should be tested</a:t>
            </a:r>
          </a:p>
          <a:p>
            <a:pPr lvl="1" indent="-274320">
              <a:spcAft>
                <a:spcPts val="0"/>
              </a:spcAft>
              <a:defRPr/>
            </a:pPr>
            <a:r>
              <a:rPr lang="en-US" sz="3200" dirty="0">
                <a:latin typeface="Times New Roman" panose="02020603050405020304" pitchFamily="18" charset="0"/>
                <a:cs typeface="Times New Roman" panose="02020603050405020304" pitchFamily="18" charset="0"/>
              </a:rPr>
              <a:t>Discuss places where partner could be tested</a:t>
            </a:r>
          </a:p>
          <a:p>
            <a:pPr lvl="1" indent="-274320">
              <a:spcAft>
                <a:spcPts val="0"/>
              </a:spcAft>
              <a:defRPr/>
            </a:pPr>
            <a:r>
              <a:rPr lang="en-US" sz="3200" dirty="0">
                <a:latin typeface="Times New Roman" panose="02020603050405020304" pitchFamily="18" charset="0"/>
                <a:cs typeface="Times New Roman" panose="02020603050405020304" pitchFamily="18" charset="0"/>
              </a:rPr>
              <a:t>Ask her how you can help her to bring partner for testing</a:t>
            </a:r>
          </a:p>
          <a:p>
            <a:pPr lvl="1" indent="-274320">
              <a:spcAft>
                <a:spcPts val="0"/>
              </a:spcAft>
              <a:defRPr/>
            </a:pPr>
            <a:r>
              <a:rPr lang="en-US" sz="3200" dirty="0">
                <a:latin typeface="Times New Roman" panose="02020603050405020304" pitchFamily="18" charset="0"/>
                <a:cs typeface="Times New Roman" panose="02020603050405020304" pitchFamily="18" charset="0"/>
              </a:rPr>
              <a:t>Assure her that her partner will not be contacted unless she consents </a:t>
            </a:r>
          </a:p>
        </p:txBody>
      </p:sp>
    </p:spTree>
    <p:extLst>
      <p:ext uri="{BB962C8B-B14F-4D97-AF65-F5344CB8AC3E}">
        <p14:creationId xmlns:p14="http://schemas.microsoft.com/office/powerpoint/2010/main" val="357875443"/>
      </p:ext>
    </p:extLst>
  </p:cSld>
  <p:clrMapOvr>
    <a:masterClrMapping/>
  </p:clrMapOvr>
  <p:transition spd="slow">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
          <p:cNvSpPr>
            <a:spLocks noGrp="1"/>
          </p:cNvSpPr>
          <p:nvPr>
            <p:ph type="title"/>
          </p:nvPr>
        </p:nvSpPr>
        <p:spPr>
          <a:xfrm>
            <a:off x="332436" y="-278818"/>
            <a:ext cx="7886700" cy="1325563"/>
          </a:xfrm>
        </p:spPr>
        <p:txBody>
          <a:bodyPr/>
          <a:lstStyle/>
          <a:p>
            <a:r>
              <a:rPr lang="en-US" dirty="0" smtClean="0"/>
              <a:t>Cont.. </a:t>
            </a:r>
          </a:p>
        </p:txBody>
      </p:sp>
      <p:sp>
        <p:nvSpPr>
          <p:cNvPr id="2" name="Content Placeholder 1"/>
          <p:cNvSpPr>
            <a:spLocks noGrp="1"/>
          </p:cNvSpPr>
          <p:nvPr>
            <p:ph idx="1"/>
          </p:nvPr>
        </p:nvSpPr>
        <p:spPr>
          <a:xfrm>
            <a:off x="461225" y="1233197"/>
            <a:ext cx="7886700" cy="4351338"/>
          </a:xfrm>
        </p:spPr>
        <p:txBody>
          <a:bodyPr rtlCol="0">
            <a:normAutofit lnSpcReduction="10000"/>
          </a:bodyPr>
          <a:lstStyle/>
          <a:p>
            <a:pPr marL="0" indent="0">
              <a:spcAft>
                <a:spcPts val="0"/>
              </a:spcAft>
              <a:buNone/>
              <a:defRPr/>
            </a:pPr>
            <a:r>
              <a:rPr lang="en-US" sz="3600" b="1" dirty="0" smtClean="0">
                <a:latin typeface="Times New Roman" panose="02020603050405020304" pitchFamily="18" charset="0"/>
                <a:cs typeface="Times New Roman" panose="02020603050405020304" pitchFamily="18" charset="0"/>
              </a:rPr>
              <a:t>4. Address risk issues and provide referrals:</a:t>
            </a:r>
            <a:endParaRPr lang="en-US" sz="3600" dirty="0" smtClean="0">
              <a:latin typeface="Times New Roman" panose="02020603050405020304" pitchFamily="18" charset="0"/>
              <a:cs typeface="Times New Roman" panose="02020603050405020304" pitchFamily="18" charset="0"/>
            </a:endParaRPr>
          </a:p>
          <a:p>
            <a:pPr marL="274320" indent="-274320">
              <a:spcAft>
                <a:spcPts val="0"/>
              </a:spcAft>
              <a:defRPr/>
            </a:pPr>
            <a:r>
              <a:rPr lang="en-US" sz="3600" dirty="0" smtClean="0">
                <a:latin typeface="Times New Roman" panose="02020603050405020304" pitchFamily="18" charset="0"/>
                <a:cs typeface="Times New Roman" panose="02020603050405020304" pitchFamily="18" charset="0"/>
              </a:rPr>
              <a:t>Discuss risk reduction strategies</a:t>
            </a:r>
          </a:p>
          <a:p>
            <a:pPr lvl="3">
              <a:spcAft>
                <a:spcPts val="0"/>
              </a:spcAft>
              <a:defRPr/>
            </a:pPr>
            <a:r>
              <a:rPr lang="en-US" sz="3600" dirty="0" smtClean="0">
                <a:latin typeface="Times New Roman" panose="02020603050405020304" pitchFamily="18" charset="0"/>
                <a:cs typeface="Times New Roman" panose="02020603050405020304" pitchFamily="18" charset="0"/>
              </a:rPr>
              <a:t>Having partner tested</a:t>
            </a:r>
          </a:p>
          <a:p>
            <a:pPr lvl="3">
              <a:spcAft>
                <a:spcPts val="0"/>
              </a:spcAft>
              <a:defRPr/>
            </a:pPr>
            <a:r>
              <a:rPr lang="en-US" sz="3600" dirty="0" smtClean="0">
                <a:latin typeface="Times New Roman" panose="02020603050405020304" pitchFamily="18" charset="0"/>
                <a:cs typeface="Times New Roman" panose="02020603050405020304" pitchFamily="18" charset="0"/>
              </a:rPr>
              <a:t>Discourage multiple sexual partner</a:t>
            </a:r>
          </a:p>
          <a:p>
            <a:pPr lvl="3">
              <a:spcAft>
                <a:spcPts val="0"/>
              </a:spcAft>
              <a:defRPr/>
            </a:pPr>
            <a:r>
              <a:rPr lang="en-US" sz="3600" dirty="0" smtClean="0">
                <a:latin typeface="Times New Roman" panose="02020603050405020304" pitchFamily="18" charset="0"/>
                <a:cs typeface="Times New Roman" panose="02020603050405020304" pitchFamily="18" charset="0"/>
              </a:rPr>
              <a:t>Abstinence</a:t>
            </a:r>
          </a:p>
          <a:p>
            <a:pPr lvl="3">
              <a:spcAft>
                <a:spcPts val="0"/>
              </a:spcAft>
              <a:defRPr/>
            </a:pPr>
            <a:r>
              <a:rPr lang="en-US" sz="3600" dirty="0" smtClean="0">
                <a:latin typeface="Times New Roman" panose="02020603050405020304" pitchFamily="18" charset="0"/>
                <a:cs typeface="Times New Roman" panose="02020603050405020304" pitchFamily="18" charset="0"/>
              </a:rPr>
              <a:t>Condom use (male or female)</a:t>
            </a:r>
          </a:p>
          <a:p>
            <a:pPr lvl="3">
              <a:spcAft>
                <a:spcPts val="0"/>
              </a:spcAft>
              <a:defRPr/>
            </a:pPr>
            <a:r>
              <a:rPr lang="en-US" sz="3600" dirty="0" smtClean="0">
                <a:latin typeface="Times New Roman" panose="02020603050405020304" pitchFamily="18" charset="0"/>
                <a:cs typeface="Times New Roman" panose="02020603050405020304" pitchFamily="18" charset="0"/>
              </a:rPr>
              <a:t>Prevention and treatment of STIs</a:t>
            </a:r>
          </a:p>
          <a:p>
            <a:pPr marL="274320" indent="-274320">
              <a:spcAft>
                <a:spcPts val="0"/>
              </a:spcAft>
              <a:defRPr/>
            </a:pPr>
            <a:endParaRPr lang="en-US" dirty="0"/>
          </a:p>
        </p:txBody>
      </p:sp>
    </p:spTree>
    <p:extLst>
      <p:ext uri="{BB962C8B-B14F-4D97-AF65-F5344CB8AC3E}">
        <p14:creationId xmlns:p14="http://schemas.microsoft.com/office/powerpoint/2010/main" val="3060377632"/>
      </p:ext>
    </p:extLst>
  </p:cSld>
  <p:clrMapOvr>
    <a:masterClrMapping/>
  </p:clrMapOvr>
  <p:transition spd="slow">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p:nvPr>
        </p:nvSpPr>
        <p:spPr>
          <a:xfrm>
            <a:off x="165010" y="-188665"/>
            <a:ext cx="7886700" cy="1325563"/>
          </a:xfrm>
        </p:spPr>
        <p:txBody>
          <a:bodyPr/>
          <a:lstStyle/>
          <a:p>
            <a:r>
              <a:rPr lang="en-US" dirty="0" smtClean="0"/>
              <a:t>Cont.. </a:t>
            </a:r>
          </a:p>
        </p:txBody>
      </p:sp>
      <p:sp>
        <p:nvSpPr>
          <p:cNvPr id="2" name="Content Placeholder 1"/>
          <p:cNvSpPr>
            <a:spLocks noGrp="1"/>
          </p:cNvSpPr>
          <p:nvPr>
            <p:ph idx="1"/>
          </p:nvPr>
        </p:nvSpPr>
        <p:spPr>
          <a:xfrm>
            <a:off x="329485" y="1400578"/>
            <a:ext cx="8382000" cy="4191000"/>
          </a:xfrm>
        </p:spPr>
        <p:txBody>
          <a:bodyPr rtlCol="0">
            <a:normAutofit/>
          </a:bodyPr>
          <a:lstStyle/>
          <a:p>
            <a:pPr marL="0" indent="0">
              <a:spcAft>
                <a:spcPts val="0"/>
              </a:spcAft>
              <a:buNone/>
              <a:defRPr/>
            </a:pPr>
            <a:r>
              <a:rPr lang="en-US" sz="3600" b="1" dirty="0" smtClean="0">
                <a:latin typeface="Times New Roman" panose="02020603050405020304" pitchFamily="18" charset="0"/>
                <a:cs typeface="Times New Roman" panose="02020603050405020304" pitchFamily="18" charset="0"/>
              </a:rPr>
              <a:t>5. Topics for discussion at later visits:</a:t>
            </a:r>
          </a:p>
          <a:p>
            <a:pPr lvl="1" indent="-274320">
              <a:spcAft>
                <a:spcPts val="0"/>
              </a:spcAft>
              <a:defRPr/>
            </a:pPr>
            <a:r>
              <a:rPr lang="en-US" sz="3600" dirty="0" smtClean="0">
                <a:latin typeface="Times New Roman" panose="02020603050405020304" pitchFamily="18" charset="0"/>
                <a:cs typeface="Times New Roman" panose="02020603050405020304" pitchFamily="18" charset="0"/>
              </a:rPr>
              <a:t>Advice on birth preparedness and emergency plan</a:t>
            </a:r>
          </a:p>
          <a:p>
            <a:pPr lvl="1" indent="-274320">
              <a:spcAft>
                <a:spcPts val="0"/>
              </a:spcAft>
              <a:defRPr/>
            </a:pPr>
            <a:r>
              <a:rPr lang="en-US" sz="3600" dirty="0" smtClean="0">
                <a:latin typeface="Times New Roman" panose="02020603050405020304" pitchFamily="18" charset="0"/>
                <a:cs typeface="Times New Roman" panose="02020603050405020304" pitchFamily="18" charset="0"/>
              </a:rPr>
              <a:t>Advice on facility delivery</a:t>
            </a:r>
          </a:p>
          <a:p>
            <a:pPr lvl="1" indent="-274320">
              <a:spcAft>
                <a:spcPts val="0"/>
              </a:spcAft>
              <a:defRPr/>
            </a:pPr>
            <a:r>
              <a:rPr lang="en-US" sz="3600" dirty="0" smtClean="0">
                <a:latin typeface="Times New Roman" panose="02020603050405020304" pitchFamily="18" charset="0"/>
                <a:cs typeface="Times New Roman" panose="02020603050405020304" pitchFamily="18" charset="0"/>
              </a:rPr>
              <a:t>Discuss on optimal infant feeding</a:t>
            </a:r>
          </a:p>
          <a:p>
            <a:pPr lvl="1" indent="-274320">
              <a:spcAft>
                <a:spcPts val="0"/>
              </a:spcAft>
              <a:defRPr/>
            </a:pPr>
            <a:r>
              <a:rPr lang="en-US" sz="3600" dirty="0" smtClean="0">
                <a:latin typeface="Times New Roman" panose="02020603050405020304" pitchFamily="18" charset="0"/>
                <a:cs typeface="Times New Roman" panose="02020603050405020304" pitchFamily="18" charset="0"/>
              </a:rPr>
              <a:t>Discuss on infant feeding options</a:t>
            </a:r>
          </a:p>
        </p:txBody>
      </p:sp>
    </p:spTree>
    <p:extLst>
      <p:ext uri="{BB962C8B-B14F-4D97-AF65-F5344CB8AC3E}">
        <p14:creationId xmlns:p14="http://schemas.microsoft.com/office/powerpoint/2010/main" val="4086058822"/>
      </p:ext>
    </p:extLst>
  </p:cSld>
  <p:clrMapOvr>
    <a:masterClrMapping/>
  </p:clrMapOvr>
  <p:transition spd="slow">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7892" y="0"/>
            <a:ext cx="8229600" cy="1252538"/>
          </a:xfrm>
        </p:spPr>
        <p:txBody>
          <a:bodyPr rtlCol="0">
            <a:normAutofit/>
          </a:bodyPr>
          <a:lstStyle/>
          <a:p>
            <a:pPr>
              <a:defRPr/>
            </a:pPr>
            <a:r>
              <a:rPr lang="en-US" b="1" dirty="0" smtClean="0">
                <a:latin typeface="Times New Roman" panose="02020603050405020304" pitchFamily="18" charset="0"/>
                <a:cs typeface="Times New Roman" panose="02020603050405020304" pitchFamily="18" charset="0"/>
              </a:rPr>
              <a:t>Post test counseling during labor</a:t>
            </a:r>
            <a:endParaRPr lang="en-US" b="1"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457200" y="1564785"/>
            <a:ext cx="8229600" cy="4501164"/>
          </a:xfrm>
        </p:spPr>
        <p:txBody>
          <a:bodyPr rtlCol="0">
            <a:normAutofit fontScale="92500" lnSpcReduction="10000"/>
          </a:bodyPr>
          <a:lstStyle/>
          <a:p>
            <a:pPr marL="274320" indent="-274320">
              <a:spcAft>
                <a:spcPts val="0"/>
              </a:spcAft>
              <a:defRPr/>
            </a:pPr>
            <a:r>
              <a:rPr lang="en-US" sz="3200" dirty="0">
                <a:latin typeface="Times New Roman" panose="02020603050405020304" pitchFamily="18" charset="0"/>
                <a:cs typeface="Times New Roman" panose="02020603050405020304" pitchFamily="18" charset="0"/>
              </a:rPr>
              <a:t>Follow similar procedures to offer post test counseling for HIV positive woman in </a:t>
            </a:r>
            <a:r>
              <a:rPr lang="en-US" sz="3200" dirty="0" smtClean="0">
                <a:latin typeface="Times New Roman" panose="02020603050405020304" pitchFamily="18" charset="0"/>
                <a:cs typeface="Times New Roman" panose="02020603050405020304" pitchFamily="18" charset="0"/>
              </a:rPr>
              <a:t>labor</a:t>
            </a:r>
            <a:endParaRPr lang="en-US" sz="3200" dirty="0">
              <a:latin typeface="Times New Roman" panose="02020603050405020304" pitchFamily="18" charset="0"/>
              <a:cs typeface="Times New Roman" panose="02020603050405020304" pitchFamily="18" charset="0"/>
            </a:endParaRPr>
          </a:p>
          <a:p>
            <a:pPr marL="274320" indent="-274320">
              <a:spcAft>
                <a:spcPts val="0"/>
              </a:spcAft>
              <a:defRPr/>
            </a:pPr>
            <a:r>
              <a:rPr lang="en-US" sz="3200" dirty="0" smtClean="0">
                <a:latin typeface="Times New Roman" panose="02020603050405020304" pitchFamily="18" charset="0"/>
                <a:cs typeface="Times New Roman" panose="02020603050405020304" pitchFamily="18" charset="0"/>
              </a:rPr>
              <a:t>However, </a:t>
            </a:r>
            <a:r>
              <a:rPr lang="en-US" sz="3200" dirty="0">
                <a:latin typeface="Times New Roman" panose="02020603050405020304" pitchFamily="18" charset="0"/>
                <a:cs typeface="Times New Roman" panose="02020603050405020304" pitchFamily="18" charset="0"/>
              </a:rPr>
              <a:t>laboring </a:t>
            </a:r>
            <a:r>
              <a:rPr lang="en-US" sz="3200" dirty="0" smtClean="0">
                <a:latin typeface="Times New Roman" panose="02020603050405020304" pitchFamily="18" charset="0"/>
                <a:cs typeface="Times New Roman" panose="02020603050405020304" pitchFamily="18" charset="0"/>
              </a:rPr>
              <a:t>women </a:t>
            </a:r>
            <a:r>
              <a:rPr lang="en-US" sz="3200" dirty="0">
                <a:latin typeface="Times New Roman" panose="02020603050405020304" pitchFamily="18" charset="0"/>
                <a:cs typeface="Times New Roman" panose="02020603050405020304" pitchFamily="18" charset="0"/>
              </a:rPr>
              <a:t>have the following </a:t>
            </a:r>
            <a:r>
              <a:rPr lang="en-US" sz="3200" dirty="0" smtClean="0">
                <a:latin typeface="Times New Roman" panose="02020603050405020304" pitchFamily="18" charset="0"/>
                <a:cs typeface="Times New Roman" panose="02020603050405020304" pitchFamily="18" charset="0"/>
              </a:rPr>
              <a:t>particular needs:</a:t>
            </a:r>
            <a:endParaRPr lang="en-US" sz="3200" dirty="0">
              <a:latin typeface="Times New Roman" panose="02020603050405020304" pitchFamily="18" charset="0"/>
              <a:cs typeface="Times New Roman" panose="02020603050405020304" pitchFamily="18" charset="0"/>
            </a:endParaRPr>
          </a:p>
          <a:p>
            <a:pPr lvl="1" indent="-274320">
              <a:spcAft>
                <a:spcPts val="0"/>
              </a:spcAft>
              <a:defRPr/>
            </a:pPr>
            <a:r>
              <a:rPr lang="en-US" sz="3200" dirty="0">
                <a:latin typeface="Times New Roman" panose="02020603050405020304" pitchFamily="18" charset="0"/>
                <a:cs typeface="Times New Roman" panose="02020603050405020304" pitchFamily="18" charset="0"/>
              </a:rPr>
              <a:t>ART </a:t>
            </a:r>
            <a:r>
              <a:rPr lang="en-US" sz="3200" dirty="0" smtClean="0">
                <a:latin typeface="Times New Roman" panose="02020603050405020304" pitchFamily="18" charset="0"/>
                <a:cs typeface="Times New Roman" panose="02020603050405020304" pitchFamily="18" charset="0"/>
              </a:rPr>
              <a:t>should </a:t>
            </a:r>
            <a:r>
              <a:rPr lang="en-US" sz="3200" dirty="0">
                <a:latin typeface="Times New Roman" panose="02020603050405020304" pitchFamily="18" charset="0"/>
                <a:cs typeface="Times New Roman" panose="02020603050405020304" pitchFamily="18" charset="0"/>
              </a:rPr>
              <a:t>be started immediately</a:t>
            </a:r>
          </a:p>
          <a:p>
            <a:pPr lvl="1" indent="-274320">
              <a:spcAft>
                <a:spcPts val="0"/>
              </a:spcAft>
              <a:defRPr/>
            </a:pPr>
            <a:r>
              <a:rPr lang="en-US" sz="3200" dirty="0" smtClean="0">
                <a:latin typeface="Times New Roman" panose="02020603050405020304" pitchFamily="18" charset="0"/>
                <a:cs typeface="Times New Roman" panose="02020603050405020304" pitchFamily="18" charset="0"/>
              </a:rPr>
              <a:t>There </a:t>
            </a:r>
            <a:r>
              <a:rPr lang="en-US" sz="3200" dirty="0">
                <a:latin typeface="Times New Roman" panose="02020603050405020304" pitchFamily="18" charset="0"/>
                <a:cs typeface="Times New Roman" panose="02020603050405020304" pitchFamily="18" charset="0"/>
              </a:rPr>
              <a:t>is a need to ensure commitment </a:t>
            </a:r>
            <a:r>
              <a:rPr lang="en-US" sz="3200" dirty="0" smtClean="0">
                <a:latin typeface="Times New Roman" panose="02020603050405020304" pitchFamily="18" charset="0"/>
                <a:cs typeface="Times New Roman" panose="02020603050405020304" pitchFamily="18" charset="0"/>
              </a:rPr>
              <a:t>to on-going follow-up and commitment to adherence to treatment.</a:t>
            </a:r>
          </a:p>
          <a:p>
            <a:pPr marL="274320" indent="-274320">
              <a:spcAft>
                <a:spcPts val="0"/>
              </a:spcAft>
              <a:defRPr/>
            </a:pPr>
            <a:r>
              <a:rPr lang="en-US" sz="3200" dirty="0" smtClean="0">
                <a:latin typeface="Times New Roman" panose="02020603050405020304" pitchFamily="18" charset="0"/>
                <a:cs typeface="Times New Roman" panose="02020603050405020304" pitchFamily="18" charset="0"/>
              </a:rPr>
              <a:t>Mother Support Group should visit the patient prior to her discharge to help assure follow-up.</a:t>
            </a:r>
            <a:endParaRPr lang="en-US" sz="3200" dirty="0">
              <a:latin typeface="Times New Roman" panose="02020603050405020304" pitchFamily="18" charset="0"/>
              <a:cs typeface="Times New Roman" panose="02020603050405020304" pitchFamily="18" charset="0"/>
            </a:endParaRPr>
          </a:p>
          <a:p>
            <a:pPr marL="274320" indent="-274320">
              <a:spcAft>
                <a:spcPts val="0"/>
              </a:spcAft>
              <a:defRPr/>
            </a:pPr>
            <a:endParaRPr lang="en-US" dirty="0"/>
          </a:p>
        </p:txBody>
      </p:sp>
    </p:spTree>
    <p:extLst>
      <p:ext uri="{BB962C8B-B14F-4D97-AF65-F5344CB8AC3E}">
        <p14:creationId xmlns:p14="http://schemas.microsoft.com/office/powerpoint/2010/main" val="1140541690"/>
      </p:ext>
    </p:extLst>
  </p:cSld>
  <p:clrMapOvr>
    <a:masterClrMapping/>
  </p:clrMapOvr>
  <p:transition spd="slow">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Objectives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3200" dirty="0" smtClean="0">
                <a:latin typeface="Times New Roman" panose="02020603050405020304" pitchFamily="18" charset="0"/>
                <a:cs typeface="Times New Roman" panose="02020603050405020304" pitchFamily="18" charset="0"/>
              </a:rPr>
              <a:t>By the end of this session the student will be able to describe the:</a:t>
            </a:r>
          </a:p>
          <a:p>
            <a:pPr lvl="1">
              <a:buFont typeface="Wingdings" panose="05000000000000000000" pitchFamily="2" charset="2"/>
              <a:buChar char="ü"/>
            </a:pPr>
            <a:r>
              <a:rPr lang="en-US" sz="2900" dirty="0" smtClean="0">
                <a:latin typeface="Times New Roman" panose="02020603050405020304" pitchFamily="18" charset="0"/>
                <a:cs typeface="Times New Roman" panose="02020603050405020304" pitchFamily="18" charset="0"/>
              </a:rPr>
              <a:t>Overview </a:t>
            </a:r>
            <a:r>
              <a:rPr lang="en-US" sz="2900" dirty="0">
                <a:latin typeface="Times New Roman" panose="02020603050405020304" pitchFamily="18" charset="0"/>
                <a:cs typeface="Times New Roman" panose="02020603050405020304" pitchFamily="18" charset="0"/>
              </a:rPr>
              <a:t>of MTCT of HIV </a:t>
            </a:r>
          </a:p>
          <a:p>
            <a:pPr lvl="1">
              <a:buFont typeface="Wingdings" panose="05000000000000000000" pitchFamily="2" charset="2"/>
              <a:buChar char="ü"/>
            </a:pPr>
            <a:r>
              <a:rPr lang="en-US" sz="2900" dirty="0" smtClean="0">
                <a:latin typeface="Times New Roman" panose="02020603050405020304" pitchFamily="18" charset="0"/>
                <a:cs typeface="Times New Roman" panose="02020603050405020304" pitchFamily="18" charset="0"/>
              </a:rPr>
              <a:t>Guiding </a:t>
            </a:r>
            <a:r>
              <a:rPr lang="en-US" sz="2900" dirty="0">
                <a:latin typeface="Times New Roman" panose="02020603050405020304" pitchFamily="18" charset="0"/>
                <a:cs typeface="Times New Roman" panose="02020603050405020304" pitchFamily="18" charset="0"/>
              </a:rPr>
              <a:t>principles of PMTCT </a:t>
            </a:r>
            <a:r>
              <a:rPr lang="en-US" sz="2900" dirty="0" smtClean="0">
                <a:latin typeface="Times New Roman" panose="02020603050405020304" pitchFamily="18" charset="0"/>
                <a:cs typeface="Times New Roman" panose="02020603050405020304" pitchFamily="18" charset="0"/>
              </a:rPr>
              <a:t>program</a:t>
            </a:r>
          </a:p>
          <a:p>
            <a:pPr lvl="1">
              <a:buFont typeface="Wingdings" panose="05000000000000000000" pitchFamily="2" charset="2"/>
              <a:buChar char="ü"/>
            </a:pPr>
            <a:r>
              <a:rPr lang="en-US" sz="2900" dirty="0" smtClean="0">
                <a:latin typeface="Times New Roman" panose="02020603050405020304" pitchFamily="18" charset="0"/>
                <a:cs typeface="Times New Roman" panose="02020603050405020304" pitchFamily="18" charset="0"/>
              </a:rPr>
              <a:t>Counseling </a:t>
            </a:r>
            <a:r>
              <a:rPr lang="en-US" sz="2900" dirty="0">
                <a:latin typeface="Times New Roman" panose="02020603050405020304" pitchFamily="18" charset="0"/>
                <a:cs typeface="Times New Roman" panose="02020603050405020304" pitchFamily="18" charset="0"/>
              </a:rPr>
              <a:t>(Pre &amp; Post, </a:t>
            </a:r>
            <a:r>
              <a:rPr lang="en-US" sz="2900" dirty="0" smtClean="0">
                <a:latin typeface="Times New Roman" panose="02020603050405020304" pitchFamily="18" charset="0"/>
                <a:cs typeface="Times New Roman" panose="02020603050405020304" pitchFamily="18" charset="0"/>
              </a:rPr>
              <a:t>counseling</a:t>
            </a:r>
            <a:r>
              <a:rPr lang="en-US" sz="2900" dirty="0">
                <a:latin typeface="Times New Roman" panose="02020603050405020304" pitchFamily="18" charset="0"/>
                <a:cs typeface="Times New Roman" panose="02020603050405020304" pitchFamily="18" charset="0"/>
              </a:rPr>
              <a:t>)</a:t>
            </a:r>
          </a:p>
          <a:p>
            <a:pPr lvl="1">
              <a:buFont typeface="Wingdings" panose="05000000000000000000" pitchFamily="2" charset="2"/>
              <a:buChar char="ü"/>
            </a:pPr>
            <a:r>
              <a:rPr lang="en-US" sz="2900" dirty="0" smtClean="0">
                <a:latin typeface="Times New Roman" panose="02020603050405020304" pitchFamily="18" charset="0"/>
                <a:cs typeface="Times New Roman" panose="02020603050405020304" pitchFamily="18" charset="0"/>
              </a:rPr>
              <a:t>National </a:t>
            </a:r>
            <a:r>
              <a:rPr lang="en-US" sz="2900" dirty="0">
                <a:latin typeface="Times New Roman" panose="02020603050405020304" pitchFamily="18" charset="0"/>
                <a:cs typeface="Times New Roman" panose="02020603050405020304" pitchFamily="18" charset="0"/>
              </a:rPr>
              <a:t>strategies and guidelines to address MTCT of HIV/AIDS</a:t>
            </a:r>
          </a:p>
          <a:p>
            <a:endParaRPr lang="en-US" dirty="0"/>
          </a:p>
        </p:txBody>
      </p:sp>
    </p:spTree>
    <p:extLst>
      <p:ext uri="{BB962C8B-B14F-4D97-AF65-F5344CB8AC3E}">
        <p14:creationId xmlns:p14="http://schemas.microsoft.com/office/powerpoint/2010/main" val="15446697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274638"/>
            <a:ext cx="8324850" cy="1143000"/>
          </a:xfrm>
        </p:spPr>
        <p:txBody>
          <a:bodyPr rtlCol="0">
            <a:normAutofit/>
          </a:bodyPr>
          <a:lstStyle/>
          <a:p>
            <a:pPr>
              <a:defRPr/>
            </a:pPr>
            <a:r>
              <a:rPr lang="en-US" sz="4000" b="1" dirty="0">
                <a:solidFill>
                  <a:schemeClr val="tx2">
                    <a:satMod val="130000"/>
                  </a:schemeClr>
                </a:solidFill>
              </a:rPr>
              <a:t>WHO clinical staging for HIV</a:t>
            </a:r>
          </a:p>
        </p:txBody>
      </p:sp>
      <p:sp>
        <p:nvSpPr>
          <p:cNvPr id="38915" name="Rectangle 3"/>
          <p:cNvSpPr>
            <a:spLocks noGrp="1" noChangeArrowheads="1"/>
          </p:cNvSpPr>
          <p:nvPr>
            <p:ph idx="1"/>
          </p:nvPr>
        </p:nvSpPr>
        <p:spPr>
          <a:xfrm>
            <a:off x="457200" y="1524000"/>
            <a:ext cx="8324850" cy="4800600"/>
          </a:xfrm>
        </p:spPr>
        <p:txBody>
          <a:bodyPr>
            <a:normAutofit/>
          </a:bodyPr>
          <a:lstStyle/>
          <a:p>
            <a:pPr marL="457200" indent="-457200">
              <a:buFont typeface="Segoe UI" panose="020B0502040204020203" pitchFamily="34" charset="0"/>
              <a:buChar char="●"/>
            </a:pPr>
            <a:r>
              <a:rPr lang="en-US" sz="3600" dirty="0" smtClean="0">
                <a:latin typeface="Times New Roman" panose="02020603050405020304" pitchFamily="18" charset="0"/>
                <a:cs typeface="Times New Roman" panose="02020603050405020304" pitchFamily="18" charset="0"/>
              </a:rPr>
              <a:t>WHO suggests stages of HIV conditions</a:t>
            </a:r>
          </a:p>
          <a:p>
            <a:pPr marL="457200" indent="-457200">
              <a:buFont typeface="Segoe UI" panose="020B0502040204020203" pitchFamily="34" charset="0"/>
              <a:buChar char="●"/>
            </a:pPr>
            <a:r>
              <a:rPr lang="en-US" sz="3600" dirty="0" smtClean="0">
                <a:latin typeface="Times New Roman" panose="02020603050405020304" pitchFamily="18" charset="0"/>
                <a:cs typeface="Times New Roman" panose="02020603050405020304" pitchFamily="18" charset="0"/>
              </a:rPr>
              <a:t>Combines clinical manifestations and immunologic deterioration </a:t>
            </a:r>
          </a:p>
          <a:p>
            <a:pPr marL="457200" indent="-457200">
              <a:buFont typeface="Segoe UI" panose="020B0502040204020203" pitchFamily="34" charset="0"/>
              <a:buChar char="●"/>
            </a:pPr>
            <a:r>
              <a:rPr lang="en-US" sz="3600" dirty="0" smtClean="0">
                <a:latin typeface="Times New Roman" panose="02020603050405020304" pitchFamily="18" charset="0"/>
                <a:cs typeface="Times New Roman" panose="02020603050405020304" pitchFamily="18" charset="0"/>
              </a:rPr>
              <a:t>Helps in follow up and decision-making regarding responses for ART treatment and other prevention and care interventions for HIV positive pregnant mothers</a:t>
            </a:r>
          </a:p>
        </p:txBody>
      </p:sp>
    </p:spTree>
    <p:extLst>
      <p:ext uri="{BB962C8B-B14F-4D97-AF65-F5344CB8AC3E}">
        <p14:creationId xmlns:p14="http://schemas.microsoft.com/office/powerpoint/2010/main" val="1816810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rtlCol="0">
            <a:normAutofit/>
          </a:bodyPr>
          <a:lstStyle/>
          <a:p>
            <a:pPr>
              <a:defRPr/>
            </a:pPr>
            <a:r>
              <a:rPr lang="en-US" sz="4000" b="1" dirty="0">
                <a:solidFill>
                  <a:schemeClr val="tx2">
                    <a:satMod val="130000"/>
                  </a:schemeClr>
                </a:solidFill>
              </a:rPr>
              <a:t>WHO clinical staging for HIV</a:t>
            </a:r>
          </a:p>
        </p:txBody>
      </p:sp>
      <p:sp>
        <p:nvSpPr>
          <p:cNvPr id="41987" name="Rectangle 3"/>
          <p:cNvSpPr>
            <a:spLocks noGrp="1" noChangeArrowheads="1"/>
          </p:cNvSpPr>
          <p:nvPr>
            <p:ph idx="1"/>
          </p:nvPr>
        </p:nvSpPr>
        <p:spPr/>
        <p:txBody>
          <a:bodyPr>
            <a:normAutofit/>
          </a:bodyPr>
          <a:lstStyle/>
          <a:p>
            <a:pPr>
              <a:spcAft>
                <a:spcPts val="600"/>
              </a:spcAft>
              <a:buNone/>
            </a:pPr>
            <a:r>
              <a:rPr lang="en-US" sz="3200" dirty="0" smtClean="0">
                <a:latin typeface="Times New Roman" panose="02020603050405020304" pitchFamily="18" charset="0"/>
                <a:cs typeface="Times New Roman" panose="02020603050405020304" pitchFamily="18" charset="0"/>
              </a:rPr>
              <a:t>Primary HIV Infection</a:t>
            </a:r>
          </a:p>
          <a:p>
            <a:pPr>
              <a:spcAft>
                <a:spcPts val="600"/>
              </a:spcAft>
              <a:buNone/>
            </a:pPr>
            <a:r>
              <a:rPr lang="en-US" sz="3200" dirty="0" smtClean="0">
                <a:latin typeface="Times New Roman" panose="02020603050405020304" pitchFamily="18" charset="0"/>
                <a:cs typeface="Times New Roman" panose="02020603050405020304" pitchFamily="18" charset="0"/>
              </a:rPr>
              <a:t>Stage 1 </a:t>
            </a:r>
            <a:r>
              <a:rPr lang="en-US" sz="3200" dirty="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Asymptomatic </a:t>
            </a:r>
            <a:r>
              <a:rPr lang="en-US" sz="3200" dirty="0">
                <a:latin typeface="Times New Roman" panose="02020603050405020304" pitchFamily="18" charset="0"/>
                <a:cs typeface="Times New Roman" panose="02020603050405020304" pitchFamily="18" charset="0"/>
              </a:rPr>
              <a:t>or persistent generalized lymphadenopathy (PGL</a:t>
            </a:r>
            <a:r>
              <a:rPr lang="en-US" sz="3200" dirty="0" smtClean="0">
                <a:latin typeface="Times New Roman" panose="02020603050405020304" pitchFamily="18" charset="0"/>
                <a:cs typeface="Times New Roman" panose="02020603050405020304" pitchFamily="18" charset="0"/>
              </a:rPr>
              <a:t>)</a:t>
            </a:r>
          </a:p>
          <a:p>
            <a:pPr>
              <a:spcAft>
                <a:spcPts val="600"/>
              </a:spcAft>
              <a:buNone/>
            </a:pPr>
            <a:r>
              <a:rPr lang="en-US" sz="3200" dirty="0" smtClean="0">
                <a:latin typeface="Times New Roman" panose="02020603050405020304" pitchFamily="18" charset="0"/>
                <a:cs typeface="Times New Roman" panose="02020603050405020304" pitchFamily="18" charset="0"/>
              </a:rPr>
              <a:t>Stage 2 - mild disease</a:t>
            </a:r>
          </a:p>
          <a:p>
            <a:pPr>
              <a:spcAft>
                <a:spcPts val="600"/>
              </a:spcAft>
              <a:buNone/>
            </a:pPr>
            <a:r>
              <a:rPr lang="en-US" sz="3200" dirty="0" smtClean="0">
                <a:latin typeface="Times New Roman" panose="02020603050405020304" pitchFamily="18" charset="0"/>
                <a:cs typeface="Times New Roman" panose="02020603050405020304" pitchFamily="18" charset="0"/>
              </a:rPr>
              <a:t>Stage 3 - moderate disease</a:t>
            </a:r>
          </a:p>
          <a:p>
            <a:pPr>
              <a:spcAft>
                <a:spcPts val="600"/>
              </a:spcAft>
              <a:buNone/>
            </a:pPr>
            <a:r>
              <a:rPr lang="en-US" sz="3200" dirty="0" smtClean="0">
                <a:latin typeface="Times New Roman" panose="02020603050405020304" pitchFamily="18" charset="0"/>
                <a:cs typeface="Times New Roman" panose="02020603050405020304" pitchFamily="18" charset="0"/>
              </a:rPr>
              <a:t>Stage 4 – severe disease (AIDS)</a:t>
            </a:r>
          </a:p>
        </p:txBody>
      </p:sp>
    </p:spTree>
    <p:extLst>
      <p:ext uri="{BB962C8B-B14F-4D97-AF65-F5344CB8AC3E}">
        <p14:creationId xmlns:p14="http://schemas.microsoft.com/office/powerpoint/2010/main" val="6465766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b="1" dirty="0" smtClean="0">
                <a:latin typeface="Times New Roman" panose="02020603050405020304" pitchFamily="18" charset="0"/>
                <a:cs typeface="Times New Roman" panose="02020603050405020304" pitchFamily="18" charset="0"/>
              </a:rPr>
              <a:t>Opportunistic infections: definition</a:t>
            </a:r>
            <a:endParaRPr lang="en-US" b="1" dirty="0">
              <a:latin typeface="Times New Roman" panose="02020603050405020304" pitchFamily="18" charset="0"/>
              <a:cs typeface="Times New Roman" panose="02020603050405020304" pitchFamily="18" charset="0"/>
            </a:endParaRPr>
          </a:p>
        </p:txBody>
      </p:sp>
      <p:sp>
        <p:nvSpPr>
          <p:cNvPr id="65539" name="Content Placeholder 2"/>
          <p:cNvSpPr>
            <a:spLocks noGrp="1"/>
          </p:cNvSpPr>
          <p:nvPr>
            <p:ph idx="1"/>
          </p:nvPr>
        </p:nvSpPr>
        <p:spPr/>
        <p:txBody>
          <a:bodyPr/>
          <a:lstStyle/>
          <a:p>
            <a:pPr eaLnBrk="1" hangingPunct="1">
              <a:buFont typeface="Segoe UI" panose="020B0502040204020203" pitchFamily="34" charset="0"/>
              <a:buChar char="●"/>
            </a:pPr>
            <a:r>
              <a:rPr lang="en-US" sz="3600" dirty="0" smtClean="0">
                <a:latin typeface="Times New Roman" panose="02020603050405020304" pitchFamily="18" charset="0"/>
                <a:cs typeface="Times New Roman" panose="02020603050405020304" pitchFamily="18" charset="0"/>
              </a:rPr>
              <a:t>Infections that develop as a result of damage to the immune system are called  opportunistic infections or OIs</a:t>
            </a:r>
          </a:p>
          <a:p>
            <a:pPr eaLnBrk="1" hangingPunct="1">
              <a:buFont typeface="Segoe UI" panose="020B0502040204020203" pitchFamily="34" charset="0"/>
              <a:buChar char="●"/>
            </a:pPr>
            <a:r>
              <a:rPr lang="en-US" sz="3600" dirty="0" smtClean="0">
                <a:latin typeface="Times New Roman" panose="02020603050405020304" pitchFamily="18" charset="0"/>
                <a:cs typeface="Times New Roman" panose="02020603050405020304" pitchFamily="18" charset="0"/>
              </a:rPr>
              <a:t>These infections take advantage of weakened immune systems</a:t>
            </a:r>
          </a:p>
          <a:p>
            <a:pPr eaLnBrk="1" hangingPunct="1">
              <a:buFont typeface="Segoe UI" panose="020B0502040204020203" pitchFamily="34" charset="0"/>
              <a:buChar char="●"/>
            </a:pPr>
            <a:r>
              <a:rPr lang="en-US" sz="3600" dirty="0" smtClean="0">
                <a:latin typeface="Times New Roman" panose="02020603050405020304" pitchFamily="18" charset="0"/>
                <a:cs typeface="Times New Roman" panose="02020603050405020304" pitchFamily="18" charset="0"/>
              </a:rPr>
              <a:t>Infections tend to appear at predictable stages of immune deterioration</a:t>
            </a:r>
          </a:p>
          <a:p>
            <a:pPr eaLnBrk="1" hangingPunct="1"/>
            <a:endParaRPr lang="en-US" dirty="0" smtClean="0"/>
          </a:p>
        </p:txBody>
      </p:sp>
    </p:spTree>
    <p:extLst>
      <p:ext uri="{BB962C8B-B14F-4D97-AF65-F5344CB8AC3E}">
        <p14:creationId xmlns:p14="http://schemas.microsoft.com/office/powerpoint/2010/main" val="21542120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0"/>
            <a:ext cx="8229600" cy="1143000"/>
          </a:xfrm>
        </p:spPr>
        <p:txBody>
          <a:bodyPr/>
          <a:lstStyle/>
          <a:p>
            <a:pPr algn="l" eaLnBrk="1" hangingPunct="1"/>
            <a:r>
              <a:rPr lang="en-US" sz="4000" b="1" dirty="0">
                <a:latin typeface="Times New Roman" panose="02020603050405020304" pitchFamily="18" charset="0"/>
                <a:cs typeface="Times New Roman" panose="02020603050405020304" pitchFamily="18" charset="0"/>
              </a:rPr>
              <a:t>ARVs: When to start treatment</a:t>
            </a:r>
            <a:endParaRPr lang="en-GB" sz="4000" b="1" dirty="0">
              <a:latin typeface="Times New Roman" panose="02020603050405020304" pitchFamily="18" charset="0"/>
              <a:cs typeface="Times New Roman" panose="02020603050405020304" pitchFamily="18" charset="0"/>
            </a:endParaRPr>
          </a:p>
        </p:txBody>
      </p:sp>
      <p:sp>
        <p:nvSpPr>
          <p:cNvPr id="68611" name="Rectangle 3"/>
          <p:cNvSpPr>
            <a:spLocks noGrp="1" noChangeArrowheads="1"/>
          </p:cNvSpPr>
          <p:nvPr>
            <p:ph idx="1"/>
          </p:nvPr>
        </p:nvSpPr>
        <p:spPr>
          <a:xfrm>
            <a:off x="457200" y="990600"/>
            <a:ext cx="8020050" cy="4800600"/>
          </a:xfrm>
        </p:spPr>
        <p:txBody>
          <a:bodyPr>
            <a:normAutofit fontScale="92500" lnSpcReduction="20000"/>
          </a:bodyPr>
          <a:lstStyle/>
          <a:p>
            <a:pPr>
              <a:spcAft>
                <a:spcPts val="600"/>
              </a:spcAft>
              <a:buFont typeface="Segoe UI" panose="020B0502040204020203" pitchFamily="34" charset="0"/>
              <a:buChar char="●"/>
            </a:pPr>
            <a:r>
              <a:rPr lang="en-US" sz="3600" i="1" dirty="0" smtClean="0">
                <a:latin typeface="Times New Roman" panose="02020603050405020304" pitchFamily="18" charset="0"/>
                <a:cs typeface="Times New Roman" panose="02020603050405020304" pitchFamily="18" charset="0"/>
              </a:rPr>
              <a:t>The goal of ART is to reduce the number of virus in the blood and increase the number of CD4 as much as possible </a:t>
            </a:r>
            <a:endParaRPr lang="en-US" sz="3600" dirty="0" smtClean="0">
              <a:latin typeface="Times New Roman" panose="02020603050405020304" pitchFamily="18" charset="0"/>
              <a:cs typeface="Times New Roman" panose="02020603050405020304" pitchFamily="18" charset="0"/>
            </a:endParaRPr>
          </a:p>
          <a:p>
            <a:pPr>
              <a:spcAft>
                <a:spcPts val="600"/>
              </a:spcAft>
              <a:buFont typeface="Segoe UI" panose="020B0502040204020203" pitchFamily="34" charset="0"/>
              <a:buChar char="●"/>
            </a:pPr>
            <a:r>
              <a:rPr lang="en-US" sz="3600" dirty="0" smtClean="0">
                <a:latin typeface="Times New Roman" panose="02020603050405020304" pitchFamily="18" charset="0"/>
                <a:cs typeface="Times New Roman" panose="02020603050405020304" pitchFamily="18" charset="0"/>
              </a:rPr>
              <a:t>Before Starting ART for HIV +</a:t>
            </a:r>
            <a:r>
              <a:rPr lang="en-US" sz="3600" dirty="0" err="1" smtClean="0">
                <a:latin typeface="Times New Roman" panose="02020603050405020304" pitchFamily="18" charset="0"/>
                <a:cs typeface="Times New Roman" panose="02020603050405020304" pitchFamily="18" charset="0"/>
              </a:rPr>
              <a:t>ve</a:t>
            </a:r>
            <a:r>
              <a:rPr lang="en-US" sz="3600" dirty="0" smtClean="0">
                <a:latin typeface="Times New Roman" panose="02020603050405020304" pitchFamily="18" charset="0"/>
                <a:cs typeface="Times New Roman" panose="02020603050405020304" pitchFamily="18" charset="0"/>
              </a:rPr>
              <a:t>  pregnant mothers ,adherence preparation has to be made</a:t>
            </a:r>
          </a:p>
          <a:p>
            <a:pPr>
              <a:spcAft>
                <a:spcPts val="600"/>
              </a:spcAft>
              <a:buFont typeface="Segoe UI" panose="020B0502040204020203" pitchFamily="34" charset="0"/>
              <a:buChar char="●"/>
            </a:pPr>
            <a:r>
              <a:rPr lang="en-US" sz="3600" dirty="0" smtClean="0">
                <a:latin typeface="Times New Roman" panose="02020603050405020304" pitchFamily="18" charset="0"/>
                <a:cs typeface="Times New Roman" panose="02020603050405020304" pitchFamily="18" charset="0"/>
              </a:rPr>
              <a:t>Staring ART  earlier  have benefits to prevent MTCT and improve maternal health </a:t>
            </a:r>
          </a:p>
          <a:p>
            <a:pPr>
              <a:spcAft>
                <a:spcPts val="600"/>
              </a:spcAft>
              <a:buFont typeface="Segoe UI" panose="020B0502040204020203" pitchFamily="34" charset="0"/>
              <a:buChar char="●"/>
            </a:pPr>
            <a:r>
              <a:rPr lang="en-US" sz="3600" dirty="0" smtClean="0">
                <a:latin typeface="Times New Roman" panose="02020603050405020304" pitchFamily="18" charset="0"/>
                <a:cs typeface="Times New Roman" panose="02020603050405020304" pitchFamily="18" charset="0"/>
              </a:rPr>
              <a:t>All infants born to HIV-infected women should receive a course of ARV drugs as post-exposure prophylaxis. </a:t>
            </a:r>
          </a:p>
          <a:p>
            <a:pPr>
              <a:spcAft>
                <a:spcPts val="600"/>
              </a:spcAft>
              <a:buFont typeface="Segoe UI" panose="020B0502040204020203" pitchFamily="34" charset="0"/>
              <a:buChar char="●"/>
            </a:pPr>
            <a:endParaRPr lang="en-US" dirty="0" smtClean="0">
              <a:cs typeface="Segoe UI" panose="020B0502040204020203" pitchFamily="34" charset="0"/>
            </a:endParaRPr>
          </a:p>
        </p:txBody>
      </p:sp>
    </p:spTree>
    <p:extLst>
      <p:ext uri="{BB962C8B-B14F-4D97-AF65-F5344CB8AC3E}">
        <p14:creationId xmlns:p14="http://schemas.microsoft.com/office/powerpoint/2010/main" val="15628375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457200"/>
            <a:ext cx="8229600" cy="990600"/>
          </a:xfrm>
        </p:spPr>
        <p:txBody>
          <a:bodyPr>
            <a:normAutofit/>
          </a:bodyPr>
          <a:lstStyle/>
          <a:p>
            <a:r>
              <a:rPr lang="en-US" sz="4000" b="1" dirty="0">
                <a:latin typeface="Times New Roman" panose="02020603050405020304" pitchFamily="18" charset="0"/>
                <a:cs typeface="Times New Roman" panose="02020603050405020304" pitchFamily="18" charset="0"/>
              </a:rPr>
              <a:t>O</a:t>
            </a:r>
            <a:r>
              <a:rPr lang="en-US" sz="4000" b="1" dirty="0" smtClean="0">
                <a:latin typeface="Times New Roman" panose="02020603050405020304" pitchFamily="18" charset="0"/>
                <a:cs typeface="Times New Roman" panose="02020603050405020304" pitchFamily="18" charset="0"/>
              </a:rPr>
              <a:t>ption B+</a:t>
            </a:r>
          </a:p>
        </p:txBody>
      </p:sp>
      <p:sp>
        <p:nvSpPr>
          <p:cNvPr id="3" name="Content Placeholder 2"/>
          <p:cNvSpPr>
            <a:spLocks noGrp="1"/>
          </p:cNvSpPr>
          <p:nvPr>
            <p:ph idx="1"/>
          </p:nvPr>
        </p:nvSpPr>
        <p:spPr>
          <a:xfrm>
            <a:off x="533400" y="1524000"/>
            <a:ext cx="8229600" cy="5029200"/>
          </a:xfrm>
        </p:spPr>
        <p:txBody>
          <a:bodyPr rtlCol="0">
            <a:normAutofit fontScale="92500" lnSpcReduction="10000"/>
          </a:bodyPr>
          <a:lstStyle/>
          <a:p>
            <a:pPr marL="0" indent="0">
              <a:spcAft>
                <a:spcPts val="0"/>
              </a:spcAft>
              <a:buNone/>
              <a:defRPr/>
            </a:pPr>
            <a:r>
              <a:rPr lang="en-US" sz="3200" dirty="0" smtClean="0">
                <a:latin typeface="Times New Roman" panose="02020603050405020304" pitchFamily="18" charset="0"/>
                <a:cs typeface="Times New Roman" panose="02020603050405020304" pitchFamily="18" charset="0"/>
              </a:rPr>
              <a:t>Option B+ is </a:t>
            </a:r>
          </a:p>
          <a:p>
            <a:pPr marL="274320" indent="-274320">
              <a:spcAft>
                <a:spcPts val="0"/>
              </a:spcAft>
              <a:defRPr/>
            </a:pPr>
            <a:r>
              <a:rPr lang="en-US" sz="3200" dirty="0" smtClean="0">
                <a:latin typeface="Times New Roman" panose="02020603050405020304" pitchFamily="18" charset="0"/>
                <a:cs typeface="Times New Roman" panose="02020603050405020304" pitchFamily="18" charset="0"/>
              </a:rPr>
              <a:t>“test and treat” strategy in which triple ARVs are started as soon as HIV is detected in a pregnant woman irrespective of CD4 count and gestational age</a:t>
            </a:r>
          </a:p>
          <a:p>
            <a:pPr marL="274320" indent="-274320">
              <a:spcAft>
                <a:spcPts val="0"/>
              </a:spcAft>
              <a:defRPr/>
            </a:pPr>
            <a:r>
              <a:rPr lang="en-US" sz="3200" dirty="0" smtClean="0">
                <a:latin typeface="Times New Roman" panose="02020603050405020304" pitchFamily="18" charset="0"/>
                <a:cs typeface="Times New Roman" panose="02020603050405020304" pitchFamily="18" charset="0"/>
              </a:rPr>
              <a:t>Care  of both mother (including provision of ART) and infant stays at the PMTCT clinic from antenatal diagnosis to cessation of breast feeding at 18-24 months, fostering long term relationship between PMTCT provider and the clients </a:t>
            </a:r>
          </a:p>
          <a:p>
            <a:pPr marL="274320" indent="-274320">
              <a:spcAft>
                <a:spcPts val="0"/>
              </a:spcAft>
              <a:defRPr/>
            </a:pPr>
            <a:r>
              <a:rPr lang="en-US" sz="3200" dirty="0" smtClean="0">
                <a:latin typeface="Times New Roman" panose="02020603050405020304" pitchFamily="18" charset="0"/>
                <a:cs typeface="Times New Roman" panose="02020603050405020304" pitchFamily="18" charset="0"/>
              </a:rPr>
              <a:t>improving retention of both mother and infant in care. </a:t>
            </a:r>
            <a:endParaRPr lang="en-US" sz="3200" dirty="0">
              <a:latin typeface="Times New Roman" panose="02020603050405020304" pitchFamily="18" charset="0"/>
              <a:cs typeface="Times New Roman" panose="02020603050405020304" pitchFamily="18" charset="0"/>
            </a:endParaRPr>
          </a:p>
          <a:p>
            <a:pPr marL="0" indent="0">
              <a:spcAft>
                <a:spcPts val="0"/>
              </a:spcAft>
              <a:buNone/>
              <a:defRPr/>
            </a:pPr>
            <a:endParaRPr lang="en-US" b="1" dirty="0" smtClean="0"/>
          </a:p>
        </p:txBody>
      </p:sp>
    </p:spTree>
    <p:extLst>
      <p:ext uri="{BB962C8B-B14F-4D97-AF65-F5344CB8AC3E}">
        <p14:creationId xmlns:p14="http://schemas.microsoft.com/office/powerpoint/2010/main" val="2970720635"/>
      </p:ext>
    </p:extLst>
  </p:cSld>
  <p:clrMapOvr>
    <a:masterClrMapping/>
  </p:clrMapOvr>
  <p:transition spd="slow">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609602"/>
            <a:ext cx="8229600" cy="1033463"/>
          </a:xfrm>
        </p:spPr>
        <p:txBody>
          <a:bodyPr>
            <a:normAutofit/>
          </a:bodyPr>
          <a:lstStyle/>
          <a:p>
            <a:r>
              <a:rPr lang="en-US" b="1" dirty="0">
                <a:latin typeface="Times New Roman" panose="02020603050405020304" pitchFamily="18" charset="0"/>
                <a:cs typeface="Times New Roman" panose="02020603050405020304" pitchFamily="18" charset="0"/>
              </a:rPr>
              <a:t>T</a:t>
            </a:r>
            <a:r>
              <a:rPr lang="en-US" b="1" dirty="0" smtClean="0">
                <a:latin typeface="Times New Roman" panose="02020603050405020304" pitchFamily="18" charset="0"/>
                <a:cs typeface="Times New Roman" panose="02020603050405020304" pitchFamily="18" charset="0"/>
              </a:rPr>
              <a:t>he Benefits of Option B+</a:t>
            </a:r>
          </a:p>
        </p:txBody>
      </p:sp>
      <p:sp>
        <p:nvSpPr>
          <p:cNvPr id="3" name="Content Placeholder 2"/>
          <p:cNvSpPr>
            <a:spLocks noGrp="1"/>
          </p:cNvSpPr>
          <p:nvPr>
            <p:ph idx="1"/>
          </p:nvPr>
        </p:nvSpPr>
        <p:spPr>
          <a:xfrm>
            <a:off x="871538" y="1447800"/>
            <a:ext cx="7408862" cy="5257800"/>
          </a:xfrm>
        </p:spPr>
        <p:txBody>
          <a:bodyPr rtlCol="0">
            <a:normAutofit fontScale="47500" lnSpcReduction="20000"/>
          </a:bodyPr>
          <a:lstStyle/>
          <a:p>
            <a:pPr marL="274320" indent="-274320">
              <a:spcAft>
                <a:spcPts val="0"/>
              </a:spcAft>
              <a:buNone/>
              <a:defRPr/>
            </a:pPr>
            <a:endParaRPr lang="en-US" sz="2600" dirty="0">
              <a:solidFill>
                <a:srgbClr val="0070C0"/>
              </a:solidFill>
            </a:endParaRPr>
          </a:p>
          <a:p>
            <a:pPr marL="0" indent="0">
              <a:spcAft>
                <a:spcPts val="0"/>
              </a:spcAft>
              <a:buNone/>
              <a:defRPr/>
            </a:pPr>
            <a:endParaRPr lang="en-US" sz="2600" dirty="0">
              <a:solidFill>
                <a:srgbClr val="0070C0"/>
              </a:solidFill>
            </a:endParaRPr>
          </a:p>
          <a:p>
            <a:pPr marL="274320" indent="-274320">
              <a:spcAft>
                <a:spcPts val="0"/>
              </a:spcAft>
              <a:defRPr/>
            </a:pPr>
            <a:r>
              <a:rPr lang="en-US" sz="7200" dirty="0">
                <a:latin typeface="Times New Roman" panose="02020603050405020304" pitchFamily="18" charset="0"/>
                <a:cs typeface="Times New Roman" panose="02020603050405020304" pitchFamily="18" charset="0"/>
              </a:rPr>
              <a:t>Requires just one/two pills taken once </a:t>
            </a:r>
            <a:r>
              <a:rPr lang="en-US" sz="7200" dirty="0" smtClean="0">
                <a:latin typeface="Times New Roman" panose="02020603050405020304" pitchFamily="18" charset="0"/>
                <a:cs typeface="Times New Roman" panose="02020603050405020304" pitchFamily="18" charset="0"/>
              </a:rPr>
              <a:t>daily</a:t>
            </a:r>
            <a:endParaRPr lang="en-US" sz="7200" dirty="0">
              <a:latin typeface="Times New Roman" panose="02020603050405020304" pitchFamily="18" charset="0"/>
              <a:cs typeface="Times New Roman" panose="02020603050405020304" pitchFamily="18" charset="0"/>
            </a:endParaRPr>
          </a:p>
          <a:p>
            <a:pPr marL="274320" indent="-274320">
              <a:spcAft>
                <a:spcPts val="0"/>
              </a:spcAft>
              <a:defRPr/>
            </a:pPr>
            <a:r>
              <a:rPr lang="en-US" sz="7200" dirty="0">
                <a:latin typeface="Times New Roman" panose="02020603050405020304" pitchFamily="18" charset="0"/>
                <a:cs typeface="Times New Roman" panose="02020603050405020304" pitchFamily="18" charset="0"/>
              </a:rPr>
              <a:t>No need for CD4 test to initiate </a:t>
            </a:r>
            <a:r>
              <a:rPr lang="en-US" sz="7200" dirty="0" smtClean="0">
                <a:latin typeface="Times New Roman" panose="02020603050405020304" pitchFamily="18" charset="0"/>
                <a:cs typeface="Times New Roman" panose="02020603050405020304" pitchFamily="18" charset="0"/>
              </a:rPr>
              <a:t>ART</a:t>
            </a:r>
            <a:endParaRPr lang="en-US" sz="7200" dirty="0">
              <a:latin typeface="Times New Roman" panose="02020603050405020304" pitchFamily="18" charset="0"/>
              <a:cs typeface="Times New Roman" panose="02020603050405020304" pitchFamily="18" charset="0"/>
            </a:endParaRPr>
          </a:p>
          <a:p>
            <a:pPr marL="274320" indent="-274320">
              <a:spcAft>
                <a:spcPts val="0"/>
              </a:spcAft>
              <a:defRPr/>
            </a:pPr>
            <a:r>
              <a:rPr lang="en-US" sz="7200" dirty="0">
                <a:latin typeface="Times New Roman" panose="02020603050405020304" pitchFamily="18" charset="0"/>
                <a:cs typeface="Times New Roman" panose="02020603050405020304" pitchFamily="18" charset="0"/>
              </a:rPr>
              <a:t>Makes breast feeding </a:t>
            </a:r>
            <a:r>
              <a:rPr lang="en-US" sz="7200" dirty="0" smtClean="0">
                <a:latin typeface="Times New Roman" panose="02020603050405020304" pitchFamily="18" charset="0"/>
                <a:cs typeface="Times New Roman" panose="02020603050405020304" pitchFamily="18" charset="0"/>
              </a:rPr>
              <a:t>safer</a:t>
            </a:r>
            <a:endParaRPr lang="en-US" sz="7200" dirty="0">
              <a:latin typeface="Times New Roman" panose="02020603050405020304" pitchFamily="18" charset="0"/>
              <a:cs typeface="Times New Roman" panose="02020603050405020304" pitchFamily="18" charset="0"/>
            </a:endParaRPr>
          </a:p>
          <a:p>
            <a:pPr marL="274320" indent="-274320">
              <a:spcAft>
                <a:spcPts val="0"/>
              </a:spcAft>
              <a:defRPr/>
            </a:pPr>
            <a:r>
              <a:rPr lang="en-US" sz="7200" dirty="0">
                <a:latin typeface="Times New Roman" panose="02020603050405020304" pitchFamily="18" charset="0"/>
                <a:cs typeface="Times New Roman" panose="02020603050405020304" pitchFamily="18" charset="0"/>
              </a:rPr>
              <a:t> Avoids the need for extended infant ARV prophylaxis (Option A</a:t>
            </a:r>
            <a:r>
              <a:rPr lang="en-US" sz="7200" dirty="0" smtClean="0">
                <a:latin typeface="Times New Roman" panose="02020603050405020304" pitchFamily="18" charset="0"/>
                <a:cs typeface="Times New Roman" panose="02020603050405020304" pitchFamily="18" charset="0"/>
              </a:rPr>
              <a:t>)</a:t>
            </a:r>
            <a:endParaRPr lang="en-US" sz="7200" dirty="0">
              <a:latin typeface="Times New Roman" panose="02020603050405020304" pitchFamily="18" charset="0"/>
              <a:cs typeface="Times New Roman" panose="02020603050405020304" pitchFamily="18" charset="0"/>
            </a:endParaRPr>
          </a:p>
          <a:p>
            <a:pPr marL="274320" indent="-274320">
              <a:spcAft>
                <a:spcPts val="0"/>
              </a:spcAft>
              <a:defRPr/>
            </a:pPr>
            <a:r>
              <a:rPr lang="en-US" sz="7200" dirty="0">
                <a:latin typeface="Times New Roman" panose="02020603050405020304" pitchFamily="18" charset="0"/>
                <a:cs typeface="Times New Roman" panose="02020603050405020304" pitchFamily="18" charset="0"/>
              </a:rPr>
              <a:t>Mothers start treatment early,  so quality of life and survival are better</a:t>
            </a:r>
          </a:p>
          <a:p>
            <a:pPr marL="274320" indent="-274320">
              <a:spcAft>
                <a:spcPts val="0"/>
              </a:spcAft>
              <a:defRPr/>
            </a:pPr>
            <a:endParaRPr lang="en-US" sz="7200" dirty="0">
              <a:latin typeface="Times New Roman" panose="02020603050405020304" pitchFamily="18" charset="0"/>
              <a:cs typeface="Times New Roman" panose="02020603050405020304" pitchFamily="18" charset="0"/>
            </a:endParaRPr>
          </a:p>
          <a:p>
            <a:pPr marL="274320" indent="-274320">
              <a:spcAft>
                <a:spcPts val="0"/>
              </a:spcAft>
              <a:defRPr/>
            </a:pPr>
            <a:endParaRPr lang="en-US" sz="14400" dirty="0"/>
          </a:p>
        </p:txBody>
      </p:sp>
    </p:spTree>
    <p:extLst>
      <p:ext uri="{BB962C8B-B14F-4D97-AF65-F5344CB8AC3E}">
        <p14:creationId xmlns:p14="http://schemas.microsoft.com/office/powerpoint/2010/main" val="4149692812"/>
      </p:ext>
    </p:extLst>
  </p:cSld>
  <p:clrMapOvr>
    <a:masterClrMapping/>
  </p:clrMapOvr>
  <p:transition spd="slow">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a:t>
            </a:r>
            <a:endParaRPr lang="en-US" dirty="0"/>
          </a:p>
        </p:txBody>
      </p:sp>
      <p:sp>
        <p:nvSpPr>
          <p:cNvPr id="3" name="Content Placeholder 2"/>
          <p:cNvSpPr>
            <a:spLocks noGrp="1"/>
          </p:cNvSpPr>
          <p:nvPr>
            <p:ph idx="1"/>
          </p:nvPr>
        </p:nvSpPr>
        <p:spPr/>
        <p:txBody>
          <a:bodyPr>
            <a:normAutofit lnSpcReduction="10000"/>
          </a:bodyPr>
          <a:lstStyle/>
          <a:p>
            <a:pPr marL="274320" indent="-274320">
              <a:spcAft>
                <a:spcPts val="0"/>
              </a:spcAft>
              <a:defRPr/>
            </a:pPr>
            <a:r>
              <a:rPr lang="en-US" sz="3600" dirty="0">
                <a:latin typeface="Times New Roman" panose="02020603050405020304" pitchFamily="18" charset="0"/>
                <a:cs typeface="Times New Roman" panose="02020603050405020304" pitchFamily="18" charset="0"/>
              </a:rPr>
              <a:t>Maintains continuity of care:  ANC to post-weaning  so  improves infant testing as well as post-partum uptake of FP services. </a:t>
            </a:r>
          </a:p>
          <a:p>
            <a:pPr marL="274320" indent="-274320">
              <a:spcAft>
                <a:spcPts val="0"/>
              </a:spcAft>
              <a:defRPr/>
            </a:pPr>
            <a:r>
              <a:rPr lang="en-US" sz="3600" dirty="0">
                <a:latin typeface="Times New Roman" panose="02020603050405020304" pitchFamily="18" charset="0"/>
                <a:cs typeface="Times New Roman" panose="02020603050405020304" pitchFamily="18" charset="0"/>
              </a:rPr>
              <a:t>Minimize HIV transmission among discordant </a:t>
            </a:r>
            <a:r>
              <a:rPr lang="en-US" sz="3600" dirty="0" smtClean="0">
                <a:latin typeface="Times New Roman" panose="02020603050405020304" pitchFamily="18" charset="0"/>
                <a:cs typeface="Times New Roman" panose="02020603050405020304" pitchFamily="18" charset="0"/>
              </a:rPr>
              <a:t>partnership</a:t>
            </a:r>
            <a:endParaRPr lang="en-US" sz="3600" dirty="0">
              <a:latin typeface="Times New Roman" panose="02020603050405020304" pitchFamily="18" charset="0"/>
              <a:cs typeface="Times New Roman" panose="02020603050405020304" pitchFamily="18" charset="0"/>
            </a:endParaRPr>
          </a:p>
          <a:p>
            <a:pPr marL="274320" indent="-274320">
              <a:spcAft>
                <a:spcPts val="0"/>
              </a:spcAft>
              <a:defRPr/>
            </a:pPr>
            <a:r>
              <a:rPr lang="en-US" sz="3600" dirty="0">
                <a:latin typeface="Times New Roman" panose="02020603050405020304" pitchFamily="18" charset="0"/>
                <a:cs typeface="Times New Roman" panose="02020603050405020304" pitchFamily="18" charset="0"/>
              </a:rPr>
              <a:t>Ongoing treatment of mother will protect future pregnancies from moment of conception.</a:t>
            </a:r>
          </a:p>
          <a:p>
            <a:pPr marL="274320" indent="-274320">
              <a:spcAft>
                <a:spcPts val="0"/>
              </a:spcAft>
              <a:defRPr/>
            </a:pPr>
            <a:endParaRPr lang="en-US" sz="9600" dirty="0"/>
          </a:p>
        </p:txBody>
      </p:sp>
    </p:spTree>
    <p:extLst>
      <p:ext uri="{BB962C8B-B14F-4D97-AF65-F5344CB8AC3E}">
        <p14:creationId xmlns:p14="http://schemas.microsoft.com/office/powerpoint/2010/main" val="1538072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457200" y="338138"/>
            <a:ext cx="8229600" cy="1719262"/>
          </a:xfrm>
        </p:spPr>
        <p:txBody>
          <a:bodyPr/>
          <a:lstStyle/>
          <a:p>
            <a:r>
              <a:rPr lang="en-US" sz="3200" b="1" dirty="0" smtClean="0">
                <a:latin typeface="Times New Roman" panose="02020603050405020304" pitchFamily="18" charset="0"/>
                <a:cs typeface="Times New Roman" panose="02020603050405020304" pitchFamily="18" charset="0"/>
              </a:rPr>
              <a:t>Ethiopia’s </a:t>
            </a:r>
            <a:r>
              <a:rPr lang="en-US" sz="3200" b="1" dirty="0">
                <a:latin typeface="Times New Roman" panose="02020603050405020304" pitchFamily="18" charset="0"/>
                <a:cs typeface="Times New Roman" panose="02020603050405020304" pitchFamily="18" charset="0"/>
              </a:rPr>
              <a:t>1</a:t>
            </a:r>
            <a:r>
              <a:rPr lang="en-US" sz="3200" b="1" baseline="30000" dirty="0">
                <a:latin typeface="Times New Roman" panose="02020603050405020304" pitchFamily="18" charset="0"/>
                <a:cs typeface="Times New Roman" panose="02020603050405020304" pitchFamily="18" charset="0"/>
              </a:rPr>
              <a:t>st</a:t>
            </a:r>
            <a:r>
              <a:rPr lang="en-US" sz="3200" b="1" dirty="0">
                <a:latin typeface="Times New Roman" panose="02020603050405020304" pitchFamily="18" charset="0"/>
                <a:cs typeface="Times New Roman" panose="02020603050405020304" pitchFamily="18" charset="0"/>
              </a:rPr>
              <a:t> Line ART Regimen for HIV positive pregnant and lactating women </a:t>
            </a:r>
          </a:p>
        </p:txBody>
      </p:sp>
      <p:sp>
        <p:nvSpPr>
          <p:cNvPr id="31747" name="Content Placeholder 1"/>
          <p:cNvSpPr>
            <a:spLocks noGrp="1"/>
          </p:cNvSpPr>
          <p:nvPr>
            <p:ph idx="1"/>
          </p:nvPr>
        </p:nvSpPr>
        <p:spPr>
          <a:xfrm>
            <a:off x="381000" y="2057400"/>
            <a:ext cx="8458200" cy="4572000"/>
          </a:xfrm>
        </p:spPr>
        <p:txBody>
          <a:bodyPr>
            <a:noAutofit/>
          </a:bodyPr>
          <a:lstStyle/>
          <a:p>
            <a:pPr marL="273050" indent="-273050"/>
            <a:r>
              <a:rPr lang="en-US" sz="3000" dirty="0">
                <a:latin typeface="Times New Roman" panose="02020603050405020304" pitchFamily="18" charset="0"/>
                <a:cs typeface="Times New Roman" panose="02020603050405020304" pitchFamily="18" charset="0"/>
              </a:rPr>
              <a:t>1. Women diagnosed at ANC, labor, or post-partum should started </a:t>
            </a:r>
            <a:r>
              <a:rPr lang="en-US" sz="3000" b="1" dirty="0">
                <a:latin typeface="Times New Roman" panose="02020603050405020304" pitchFamily="18" charset="0"/>
                <a:cs typeface="Times New Roman" panose="02020603050405020304" pitchFamily="18" charset="0"/>
              </a:rPr>
              <a:t>TDF/3TC/EFV </a:t>
            </a:r>
            <a:r>
              <a:rPr lang="en-US" sz="3000" dirty="0">
                <a:latin typeface="Times New Roman" panose="02020603050405020304" pitchFamily="18" charset="0"/>
                <a:cs typeface="Times New Roman" panose="02020603050405020304" pitchFamily="18" charset="0"/>
              </a:rPr>
              <a:t>as soon as diagnosed. </a:t>
            </a:r>
            <a:endParaRPr lang="en-US" sz="3000" dirty="0" smtClean="0">
              <a:latin typeface="Times New Roman" panose="02020603050405020304" pitchFamily="18" charset="0"/>
              <a:cs typeface="Times New Roman" panose="02020603050405020304" pitchFamily="18" charset="0"/>
            </a:endParaRPr>
          </a:p>
          <a:p>
            <a:pPr marL="273050" indent="-273050"/>
            <a:r>
              <a:rPr lang="en-US" sz="3000" dirty="0" smtClean="0">
                <a:latin typeface="Times New Roman" panose="02020603050405020304" pitchFamily="18" charset="0"/>
                <a:cs typeface="Times New Roman" panose="02020603050405020304" pitchFamily="18" charset="0"/>
              </a:rPr>
              <a:t>2</a:t>
            </a:r>
            <a:r>
              <a:rPr lang="en-US" sz="3000" dirty="0">
                <a:latin typeface="Times New Roman" panose="02020603050405020304" pitchFamily="18" charset="0"/>
                <a:cs typeface="Times New Roman" panose="02020603050405020304" pitchFamily="18" charset="0"/>
              </a:rPr>
              <a:t>. Women started on TDF/3TC/EFV prior to pregnancy can transfer their ART care to the PMTCT service provider integrated into MNCH care.  </a:t>
            </a:r>
          </a:p>
        </p:txBody>
      </p:sp>
    </p:spTree>
    <p:extLst>
      <p:ext uri="{BB962C8B-B14F-4D97-AF65-F5344CB8AC3E}">
        <p14:creationId xmlns:p14="http://schemas.microsoft.com/office/powerpoint/2010/main" val="2130399978"/>
      </p:ext>
    </p:extLst>
  </p:cSld>
  <p:clrMapOvr>
    <a:masterClrMapping/>
  </p:clrMapOvr>
  <p:transition spd="slow">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273050" indent="-273050"/>
            <a:r>
              <a:rPr lang="en-US" sz="3200" dirty="0" smtClean="0">
                <a:latin typeface="Times New Roman" panose="02020603050405020304" pitchFamily="18" charset="0"/>
                <a:cs typeface="Times New Roman" panose="02020603050405020304" pitchFamily="18" charset="0"/>
              </a:rPr>
              <a:t>3. Women who get pregnant while on an ART regimen other than TDF/3TC/EFV should continue to be followed at the ART clinic for ART management while receiving ANC and PNC at the PMTCT clinic.</a:t>
            </a:r>
          </a:p>
          <a:p>
            <a:pPr marL="273050" indent="-273050"/>
            <a:r>
              <a:rPr lang="en-US" sz="3200" dirty="0" smtClean="0">
                <a:latin typeface="Times New Roman" panose="02020603050405020304" pitchFamily="18" charset="0"/>
                <a:cs typeface="Times New Roman" panose="02020603050405020304" pitchFamily="18" charset="0"/>
              </a:rPr>
              <a:t>4. If woman on a non-TDF/3TC/EFV regimen wishes to have ART managed at PMTCT site, her ART Clinic provider must determine it is safe to switch regimens to  TDF/3TC/EFV and agree to do so. </a:t>
            </a:r>
          </a:p>
          <a:p>
            <a:endParaRPr lang="en-US" dirty="0"/>
          </a:p>
        </p:txBody>
      </p:sp>
    </p:spTree>
    <p:extLst>
      <p:ext uri="{BB962C8B-B14F-4D97-AF65-F5344CB8AC3E}">
        <p14:creationId xmlns:p14="http://schemas.microsoft.com/office/powerpoint/2010/main" val="34016209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a:defRPr/>
            </a:pPr>
            <a:r>
              <a:rPr lang="en-US" sz="4000" b="1" dirty="0" smtClean="0">
                <a:latin typeface="Times New Roman" panose="02020603050405020304" pitchFamily="18" charset="0"/>
                <a:cs typeface="Times New Roman" panose="02020603050405020304" pitchFamily="18" charset="0"/>
              </a:rPr>
              <a:t>Why TDF &amp; 3TC and EFV?</a:t>
            </a:r>
            <a:endParaRPr lang="en-US" sz="4000" b="1" dirty="0">
              <a:latin typeface="Times New Roman" panose="02020603050405020304" pitchFamily="18" charset="0"/>
              <a:cs typeface="Times New Roman" panose="02020603050405020304" pitchFamily="18" charset="0"/>
            </a:endParaRPr>
          </a:p>
        </p:txBody>
      </p:sp>
      <p:sp>
        <p:nvSpPr>
          <p:cNvPr id="38914" name="Content Placeholder 1"/>
          <p:cNvSpPr>
            <a:spLocks noGrp="1"/>
          </p:cNvSpPr>
          <p:nvPr>
            <p:ph idx="1"/>
          </p:nvPr>
        </p:nvSpPr>
        <p:spPr>
          <a:xfrm>
            <a:off x="457200" y="1600200"/>
            <a:ext cx="8468436" cy="4800600"/>
          </a:xfrm>
        </p:spPr>
        <p:txBody>
          <a:bodyPr rtlCol="0">
            <a:noAutofit/>
          </a:bodyPr>
          <a:lstStyle/>
          <a:p>
            <a:pPr>
              <a:spcAft>
                <a:spcPts val="0"/>
              </a:spcAft>
              <a:defRPr/>
            </a:pPr>
            <a:r>
              <a:rPr lang="en-US" sz="3000" dirty="0" smtClean="0">
                <a:latin typeface="Times New Roman" panose="02020603050405020304" pitchFamily="18" charset="0"/>
                <a:cs typeface="Times New Roman" panose="02020603050405020304" pitchFamily="18" charset="0"/>
              </a:rPr>
              <a:t>TDF and 3TC can be given once a day.  </a:t>
            </a:r>
          </a:p>
          <a:p>
            <a:pPr>
              <a:spcAft>
                <a:spcPts val="0"/>
              </a:spcAft>
              <a:defRPr/>
            </a:pPr>
            <a:r>
              <a:rPr lang="en-US" sz="3000" dirty="0" smtClean="0">
                <a:latin typeface="Times New Roman" panose="02020603050405020304" pitchFamily="18" charset="0"/>
                <a:cs typeface="Times New Roman" panose="02020603050405020304" pitchFamily="18" charset="0"/>
              </a:rPr>
              <a:t>TDF is safe drug with rare side effect and toxicity than other ARVs.  </a:t>
            </a:r>
          </a:p>
          <a:p>
            <a:pPr>
              <a:spcAft>
                <a:spcPts val="0"/>
              </a:spcAft>
              <a:defRPr/>
            </a:pPr>
            <a:r>
              <a:rPr lang="en-US" sz="3000" dirty="0" smtClean="0">
                <a:latin typeface="Times New Roman" panose="02020603050405020304" pitchFamily="18" charset="0"/>
                <a:cs typeface="Times New Roman" panose="02020603050405020304" pitchFamily="18" charset="0"/>
              </a:rPr>
              <a:t>TDF and 3TC are rarely discontinued due to side effects or toxicity, compared to the other NRTIs.</a:t>
            </a:r>
          </a:p>
          <a:p>
            <a:pPr>
              <a:spcAft>
                <a:spcPts val="0"/>
              </a:spcAft>
              <a:defRPr/>
            </a:pPr>
            <a:r>
              <a:rPr lang="en-US" sz="3000" dirty="0" smtClean="0">
                <a:latin typeface="Times New Roman" panose="02020603050405020304" pitchFamily="18" charset="0"/>
                <a:cs typeface="Times New Roman" panose="02020603050405020304" pitchFamily="18" charset="0"/>
              </a:rPr>
              <a:t>Why EFV?  Choice is between EFV and NVP.  NVP can cause severe liver and skin toxicity especially in pregnant women with high CD4 count.  </a:t>
            </a:r>
          </a:p>
          <a:p>
            <a:pPr>
              <a:spcAft>
                <a:spcPts val="0"/>
              </a:spcAft>
              <a:defRPr/>
            </a:pPr>
            <a:r>
              <a:rPr lang="en-US" sz="3000" dirty="0" smtClean="0">
                <a:latin typeface="Times New Roman" panose="02020603050405020304" pitchFamily="18" charset="0"/>
                <a:cs typeface="Times New Roman" panose="02020603050405020304" pitchFamily="18" charset="0"/>
              </a:rPr>
              <a:t>EFV recently found to be safe in 1</a:t>
            </a:r>
            <a:r>
              <a:rPr lang="en-US" sz="3000" baseline="30000" dirty="0" smtClean="0">
                <a:latin typeface="Times New Roman" panose="02020603050405020304" pitchFamily="18" charset="0"/>
                <a:cs typeface="Times New Roman" panose="02020603050405020304" pitchFamily="18" charset="0"/>
              </a:rPr>
              <a:t>st</a:t>
            </a:r>
            <a:r>
              <a:rPr lang="en-US" sz="3000" dirty="0" smtClean="0">
                <a:latin typeface="Times New Roman" panose="02020603050405020304" pitchFamily="18" charset="0"/>
                <a:cs typeface="Times New Roman" panose="02020603050405020304" pitchFamily="18" charset="0"/>
              </a:rPr>
              <a:t> trimester and is dosed once daily.</a:t>
            </a:r>
          </a:p>
        </p:txBody>
      </p:sp>
    </p:spTree>
    <p:extLst>
      <p:ext uri="{BB962C8B-B14F-4D97-AF65-F5344CB8AC3E}">
        <p14:creationId xmlns:p14="http://schemas.microsoft.com/office/powerpoint/2010/main" val="3329422489"/>
      </p:ext>
    </p:extLst>
  </p:cSld>
  <p:clrMapOvr>
    <a:masterClrMapping/>
  </p:clrMapOvr>
  <p:transition spd="slow">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rtlCol="0">
            <a:normAutofit/>
          </a:bodyPr>
          <a:lstStyle/>
          <a:p>
            <a:pPr>
              <a:defRPr/>
            </a:pPr>
            <a:r>
              <a:rPr lang="en-US" sz="4800" b="1" dirty="0" smtClean="0"/>
              <a:t>Overview</a:t>
            </a:r>
            <a:r>
              <a:rPr lang="en-US" b="1" dirty="0" smtClean="0">
                <a:solidFill>
                  <a:srgbClr val="11488B"/>
                </a:solidFill>
              </a:rPr>
              <a:t> </a:t>
            </a:r>
            <a:br>
              <a:rPr lang="en-US" b="1" dirty="0" smtClean="0">
                <a:solidFill>
                  <a:srgbClr val="11488B"/>
                </a:solidFill>
              </a:rPr>
            </a:br>
            <a:r>
              <a:rPr lang="en-US" b="1" dirty="0" smtClean="0">
                <a:solidFill>
                  <a:srgbClr val="11488B"/>
                </a:solidFill>
              </a:rPr>
              <a:t>Classification</a:t>
            </a:r>
            <a:r>
              <a:rPr lang="en-US" b="1" dirty="0" smtClean="0">
                <a:solidFill>
                  <a:schemeClr val="tx2">
                    <a:satMod val="130000"/>
                  </a:schemeClr>
                </a:solidFill>
              </a:rPr>
              <a:t> of HIV </a:t>
            </a:r>
          </a:p>
        </p:txBody>
      </p:sp>
      <p:sp>
        <p:nvSpPr>
          <p:cNvPr id="22531" name="Rectangle 3"/>
          <p:cNvSpPr>
            <a:spLocks noGrp="1" noChangeArrowheads="1"/>
          </p:cNvSpPr>
          <p:nvPr>
            <p:ph idx="1"/>
          </p:nvPr>
        </p:nvSpPr>
        <p:spPr>
          <a:xfrm>
            <a:off x="862884" y="1725769"/>
            <a:ext cx="7919165" cy="4522631"/>
          </a:xfrm>
        </p:spPr>
        <p:txBody>
          <a:bodyPr>
            <a:normAutofit/>
          </a:bodyPr>
          <a:lstStyle/>
          <a:p>
            <a:pPr>
              <a:spcAft>
                <a:spcPts val="600"/>
              </a:spcAft>
              <a:buNone/>
            </a:pPr>
            <a:r>
              <a:rPr lang="en-US" sz="4000" dirty="0">
                <a:cs typeface="Segoe UI" panose="020B0502040204020203" pitchFamily="34" charset="0"/>
              </a:rPr>
              <a:t>HIV type (distinguished genetically) </a:t>
            </a:r>
          </a:p>
          <a:p>
            <a:pPr marL="404813" lvl="1" indent="-404813">
              <a:spcAft>
                <a:spcPts val="600"/>
              </a:spcAft>
              <a:buFont typeface="Segoe UI" panose="020B0502040204020203" pitchFamily="34" charset="0"/>
              <a:buChar char="●"/>
            </a:pPr>
            <a:r>
              <a:rPr lang="en-US" sz="4000" dirty="0">
                <a:cs typeface="Segoe UI" panose="020B0502040204020203" pitchFamily="34" charset="0"/>
              </a:rPr>
              <a:t>HIV-1 - worldwide pandemic (current ~ 33 M people)</a:t>
            </a:r>
          </a:p>
          <a:p>
            <a:pPr marL="404813" lvl="1" indent="-404813">
              <a:spcAft>
                <a:spcPts val="600"/>
              </a:spcAft>
              <a:buFont typeface="Segoe UI" panose="020B0502040204020203" pitchFamily="34" charset="0"/>
              <a:buChar char="●"/>
            </a:pPr>
            <a:r>
              <a:rPr lang="en-US" sz="4000" dirty="0">
                <a:cs typeface="Segoe UI" panose="020B0502040204020203" pitchFamily="34" charset="0"/>
              </a:rPr>
              <a:t>HIV-2 - isolated in West Africa; causes AIDS much more slowly than HIV-1 but otherwise clinically similar</a:t>
            </a:r>
          </a:p>
        </p:txBody>
      </p:sp>
    </p:spTree>
    <p:extLst>
      <p:ext uri="{BB962C8B-B14F-4D97-AF65-F5344CB8AC3E}">
        <p14:creationId xmlns:p14="http://schemas.microsoft.com/office/powerpoint/2010/main" val="34941839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Title 2"/>
          <p:cNvSpPr>
            <a:spLocks noGrp="1"/>
          </p:cNvSpPr>
          <p:nvPr>
            <p:ph type="title"/>
          </p:nvPr>
        </p:nvSpPr>
        <p:spPr/>
        <p:txBody>
          <a:bodyPr rtlCol="0">
            <a:normAutofit/>
          </a:bodyPr>
          <a:lstStyle/>
          <a:p>
            <a:pPr>
              <a:defRPr/>
            </a:pPr>
            <a:r>
              <a:rPr lang="en-US" sz="3600" b="1" dirty="0" smtClean="0">
                <a:latin typeface="Times New Roman" panose="02020603050405020304" pitchFamily="18" charset="0"/>
                <a:cs typeface="Times New Roman" panose="02020603050405020304" pitchFamily="18" charset="0"/>
              </a:rPr>
              <a:t>Detailed </a:t>
            </a:r>
            <a:r>
              <a:rPr lang="en-US" sz="3600" b="1" dirty="0">
                <a:latin typeface="Times New Roman" panose="02020603050405020304" pitchFamily="18" charset="0"/>
                <a:cs typeface="Times New Roman" panose="02020603050405020304" pitchFamily="18" charset="0"/>
              </a:rPr>
              <a:t>Option B+ Recommendation Ethiopia </a:t>
            </a:r>
          </a:p>
        </p:txBody>
      </p:sp>
      <p:sp>
        <p:nvSpPr>
          <p:cNvPr id="2" name="Content Placeholder 1"/>
          <p:cNvSpPr>
            <a:spLocks noGrp="1"/>
          </p:cNvSpPr>
          <p:nvPr>
            <p:ph idx="1"/>
          </p:nvPr>
        </p:nvSpPr>
        <p:spPr>
          <a:xfrm>
            <a:off x="419100" y="1690689"/>
            <a:ext cx="8305799" cy="5257800"/>
          </a:xfrm>
        </p:spPr>
        <p:txBody>
          <a:bodyPr rtlCol="0">
            <a:normAutofit fontScale="40000" lnSpcReduction="20000"/>
          </a:bodyPr>
          <a:lstStyle/>
          <a:p>
            <a:pPr marL="0" indent="0">
              <a:spcAft>
                <a:spcPts val="0"/>
              </a:spcAft>
              <a:buNone/>
              <a:defRPr/>
            </a:pPr>
            <a:endParaRPr lang="en-US" dirty="0"/>
          </a:p>
          <a:p>
            <a:pPr marL="0" indent="0">
              <a:spcAft>
                <a:spcPts val="0"/>
              </a:spcAft>
              <a:buNone/>
              <a:defRPr/>
            </a:pPr>
            <a:r>
              <a:rPr lang="en-US" sz="7200" b="1" dirty="0"/>
              <a:t>	</a:t>
            </a:r>
            <a:r>
              <a:rPr lang="en-US" sz="9600" b="1" dirty="0">
                <a:latin typeface="Times New Roman" panose="02020603050405020304" pitchFamily="18" charset="0"/>
                <a:cs typeface="Times New Roman" panose="02020603050405020304" pitchFamily="18" charset="0"/>
              </a:rPr>
              <a:t>Maternal regimen:  </a:t>
            </a:r>
            <a:endParaRPr lang="en-US" sz="9600" b="1" dirty="0" smtClean="0">
              <a:latin typeface="Times New Roman" panose="02020603050405020304" pitchFamily="18" charset="0"/>
              <a:cs typeface="Times New Roman" panose="02020603050405020304" pitchFamily="18" charset="0"/>
            </a:endParaRPr>
          </a:p>
          <a:p>
            <a:pPr marL="0" indent="0">
              <a:spcAft>
                <a:spcPts val="0"/>
              </a:spcAft>
              <a:buNone/>
              <a:defRPr/>
            </a:pPr>
            <a:r>
              <a:rPr lang="en-US" sz="9600" dirty="0" smtClean="0">
                <a:latin typeface="Times New Roman" panose="02020603050405020304" pitchFamily="18" charset="0"/>
                <a:cs typeface="Times New Roman" panose="02020603050405020304" pitchFamily="18" charset="0"/>
              </a:rPr>
              <a:t>1.  </a:t>
            </a:r>
            <a:r>
              <a:rPr lang="en-US" sz="9600" dirty="0">
                <a:latin typeface="Times New Roman" panose="02020603050405020304" pitchFamily="18" charset="0"/>
                <a:cs typeface="Times New Roman" panose="02020603050405020304" pitchFamily="18" charset="0"/>
              </a:rPr>
              <a:t>During pregnancy:		</a:t>
            </a:r>
          </a:p>
          <a:p>
            <a:pPr lvl="3">
              <a:defRPr/>
            </a:pPr>
            <a:r>
              <a:rPr lang="en-US" sz="9600" dirty="0">
                <a:latin typeface="Times New Roman" panose="02020603050405020304" pitchFamily="18" charset="0"/>
                <a:cs typeface="Times New Roman" panose="02020603050405020304" pitchFamily="18" charset="0"/>
              </a:rPr>
              <a:t>TDF/3TC/EFV if for the first time</a:t>
            </a:r>
          </a:p>
          <a:p>
            <a:pPr lvl="3">
              <a:defRPr/>
            </a:pPr>
            <a:r>
              <a:rPr lang="en-US" sz="9600" dirty="0">
                <a:latin typeface="Times New Roman" panose="02020603050405020304" pitchFamily="18" charset="0"/>
                <a:cs typeface="Times New Roman" panose="02020603050405020304" pitchFamily="18" charset="0"/>
              </a:rPr>
              <a:t>Continue  same ART regimen if already initiated (unless ART provider agrees to switch to TDF/3TC/EFV)</a:t>
            </a:r>
          </a:p>
          <a:p>
            <a:pPr lvl="3">
              <a:defRPr/>
            </a:pPr>
            <a:r>
              <a:rPr lang="en-US" sz="9600" dirty="0">
                <a:latin typeface="Times New Roman" panose="02020603050405020304" pitchFamily="18" charset="0"/>
                <a:cs typeface="Times New Roman" panose="02020603050405020304" pitchFamily="18" charset="0"/>
              </a:rPr>
              <a:t>If on AZT prophylaxis; Shift to </a:t>
            </a:r>
            <a:r>
              <a:rPr lang="en-US" sz="9600" dirty="0" smtClean="0">
                <a:latin typeface="Times New Roman" panose="02020603050405020304" pitchFamily="18" charset="0"/>
                <a:cs typeface="Times New Roman" panose="02020603050405020304" pitchFamily="18" charset="0"/>
              </a:rPr>
              <a:t>TDF/3TC/EFV</a:t>
            </a:r>
            <a:endParaRPr lang="en-US" sz="9600" dirty="0" smtClean="0">
              <a:latin typeface="Times New Roman" panose="02020603050405020304" pitchFamily="18" charset="0"/>
              <a:cs typeface="Times New Roman" panose="02020603050405020304" pitchFamily="18" charset="0"/>
            </a:endParaRPr>
          </a:p>
          <a:p>
            <a:pPr marL="274320" indent="-274320">
              <a:spcAft>
                <a:spcPts val="0"/>
              </a:spcAft>
              <a:defRPr/>
            </a:pPr>
            <a:endParaRPr lang="en-US" sz="7200" dirty="0"/>
          </a:p>
        </p:txBody>
      </p:sp>
    </p:spTree>
    <p:extLst>
      <p:ext uri="{BB962C8B-B14F-4D97-AF65-F5344CB8AC3E}">
        <p14:creationId xmlns:p14="http://schemas.microsoft.com/office/powerpoint/2010/main" val="1130886369"/>
      </p:ext>
    </p:extLst>
  </p:cSld>
  <p:clrMapOvr>
    <a:masterClrMapping/>
  </p:clrMapOvr>
  <p:transition spd="slow">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818866"/>
            <a:ext cx="7886700" cy="5358097"/>
          </a:xfrm>
        </p:spPr>
        <p:txBody>
          <a:bodyPr>
            <a:normAutofit fontScale="32500" lnSpcReduction="20000"/>
          </a:bodyPr>
          <a:lstStyle/>
          <a:p>
            <a:pPr marL="0" indent="0" algn="just">
              <a:buNone/>
              <a:defRPr/>
            </a:pPr>
            <a:r>
              <a:rPr lang="en-US" sz="9000" dirty="0" smtClean="0">
                <a:latin typeface="Times New Roman" panose="02020603050405020304" pitchFamily="18" charset="0"/>
                <a:cs typeface="Times New Roman" panose="02020603050405020304" pitchFamily="18" charset="0"/>
              </a:rPr>
              <a:t>2. </a:t>
            </a:r>
            <a:r>
              <a:rPr lang="en-US" sz="9800" dirty="0" smtClean="0">
                <a:latin typeface="Times New Roman" panose="02020603050405020304" pitchFamily="18" charset="0"/>
                <a:cs typeface="Times New Roman" panose="02020603050405020304" pitchFamily="18" charset="0"/>
              </a:rPr>
              <a:t>During labor and Delivery:	</a:t>
            </a:r>
          </a:p>
          <a:p>
            <a:pPr lvl="1" algn="just">
              <a:defRPr/>
            </a:pPr>
            <a:r>
              <a:rPr lang="en-US" sz="9800" dirty="0" smtClean="0">
                <a:latin typeface="Times New Roman" panose="02020603050405020304" pitchFamily="18" charset="0"/>
                <a:cs typeface="Times New Roman" panose="02020603050405020304" pitchFamily="18" charset="0"/>
              </a:rPr>
              <a:t>If on ART continue same regimen of  ART </a:t>
            </a:r>
          </a:p>
          <a:p>
            <a:pPr lvl="1" algn="just">
              <a:defRPr/>
            </a:pPr>
            <a:r>
              <a:rPr lang="en-US" sz="9800" dirty="0" smtClean="0">
                <a:latin typeface="Times New Roman" panose="02020603050405020304" pitchFamily="18" charset="0"/>
                <a:cs typeface="Times New Roman" panose="02020603050405020304" pitchFamily="18" charset="0"/>
              </a:rPr>
              <a:t>For </a:t>
            </a:r>
            <a:r>
              <a:rPr lang="en-US" sz="9800" dirty="0">
                <a:latin typeface="Times New Roman" panose="02020603050405020304" pitchFamily="18" charset="0"/>
                <a:cs typeface="Times New Roman" panose="02020603050405020304" pitchFamily="18" charset="0"/>
              </a:rPr>
              <a:t>women presenting for the first time initiate  TDF/3TC/EFV</a:t>
            </a:r>
          </a:p>
          <a:p>
            <a:pPr lvl="1" algn="just">
              <a:defRPr/>
            </a:pPr>
            <a:r>
              <a:rPr lang="en-US" sz="9800" dirty="0" smtClean="0">
                <a:latin typeface="Times New Roman" panose="02020603050405020304" pitchFamily="18" charset="0"/>
                <a:cs typeface="Times New Roman" panose="02020603050405020304" pitchFamily="18" charset="0"/>
              </a:rPr>
              <a:t>If on AZT prophylaxis; Shift to TDF/3TC/EVF  </a:t>
            </a:r>
          </a:p>
          <a:p>
            <a:pPr marL="0" indent="0" algn="just">
              <a:buNone/>
              <a:defRPr/>
            </a:pPr>
            <a:endParaRPr lang="en-US" sz="9800" dirty="0" smtClean="0">
              <a:latin typeface="Times New Roman" panose="02020603050405020304" pitchFamily="18" charset="0"/>
              <a:cs typeface="Times New Roman" panose="02020603050405020304" pitchFamily="18" charset="0"/>
            </a:endParaRPr>
          </a:p>
          <a:p>
            <a:pPr marL="0" indent="0">
              <a:buNone/>
              <a:defRPr/>
            </a:pPr>
            <a:r>
              <a:rPr lang="en-US" sz="9800" dirty="0">
                <a:latin typeface="Times New Roman" panose="02020603050405020304" pitchFamily="18" charset="0"/>
                <a:cs typeface="Times New Roman" panose="02020603050405020304" pitchFamily="18" charset="0"/>
              </a:rPr>
              <a:t>3. Lactating or post partum.</a:t>
            </a:r>
          </a:p>
          <a:p>
            <a:pPr lvl="2">
              <a:defRPr/>
            </a:pPr>
            <a:r>
              <a:rPr lang="en-US" sz="9800" dirty="0">
                <a:latin typeface="Times New Roman" panose="02020603050405020304" pitchFamily="18" charset="0"/>
                <a:cs typeface="Times New Roman" panose="02020603050405020304" pitchFamily="18" charset="0"/>
              </a:rPr>
              <a:t>Continue ART if started</a:t>
            </a:r>
          </a:p>
          <a:p>
            <a:pPr lvl="2">
              <a:defRPr/>
            </a:pPr>
            <a:r>
              <a:rPr lang="en-US" sz="9800" dirty="0">
                <a:latin typeface="Times New Roman" panose="02020603050405020304" pitchFamily="18" charset="0"/>
                <a:cs typeface="Times New Roman" panose="02020603050405020304" pitchFamily="18" charset="0"/>
              </a:rPr>
              <a:t>Initiate TDF/3TC/EVF  if on no </a:t>
            </a:r>
            <a:r>
              <a:rPr lang="en-US" sz="9800" dirty="0" smtClean="0">
                <a:latin typeface="Times New Roman" panose="02020603050405020304" pitchFamily="18" charset="0"/>
                <a:cs typeface="Times New Roman" panose="02020603050405020304" pitchFamily="18" charset="0"/>
              </a:rPr>
              <a:t>treatment</a:t>
            </a:r>
          </a:p>
          <a:p>
            <a:pPr>
              <a:defRPr/>
            </a:pPr>
            <a:r>
              <a:rPr lang="en-US" sz="10400" b="1" dirty="0" smtClean="0">
                <a:latin typeface="Times New Roman" panose="02020603050405020304" pitchFamily="18" charset="0"/>
                <a:cs typeface="Times New Roman" panose="02020603050405020304" pitchFamily="18" charset="0"/>
              </a:rPr>
              <a:t>Infant </a:t>
            </a:r>
            <a:r>
              <a:rPr lang="en-US" sz="10400" b="1" dirty="0">
                <a:latin typeface="Times New Roman" panose="02020603050405020304" pitchFamily="18" charset="0"/>
                <a:cs typeface="Times New Roman" panose="02020603050405020304" pitchFamily="18" charset="0"/>
              </a:rPr>
              <a:t>regimen</a:t>
            </a:r>
            <a:r>
              <a:rPr lang="en-US" sz="10400" dirty="0">
                <a:latin typeface="Times New Roman" panose="02020603050405020304" pitchFamily="18" charset="0"/>
                <a:cs typeface="Times New Roman" panose="02020603050405020304" pitchFamily="18" charset="0"/>
              </a:rPr>
              <a:t>:    NVP for six weeks post partum</a:t>
            </a:r>
          </a:p>
          <a:p>
            <a:pPr marL="274320" indent="-274320">
              <a:spcAft>
                <a:spcPts val="0"/>
              </a:spcAft>
              <a:defRPr/>
            </a:pPr>
            <a:endParaRPr lang="en-US" sz="7200" b="1" dirty="0"/>
          </a:p>
          <a:p>
            <a:pPr marL="274320" indent="-274320">
              <a:spcAft>
                <a:spcPts val="0"/>
              </a:spcAft>
              <a:defRPr/>
            </a:pPr>
            <a:endParaRPr lang="en-US" sz="7200" dirty="0"/>
          </a:p>
          <a:p>
            <a:pPr algn="just">
              <a:defRPr/>
            </a:pPr>
            <a:endParaRPr lang="en-US" sz="9000" dirty="0" smtClean="0">
              <a:solidFill>
                <a:srgbClr val="FF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90606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457200" y="274638"/>
            <a:ext cx="8382000" cy="1143000"/>
          </a:xfrm>
        </p:spPr>
        <p:txBody>
          <a:bodyPr>
            <a:normAutofit/>
          </a:bodyPr>
          <a:lstStyle/>
          <a:p>
            <a:r>
              <a:rPr lang="en-US" b="1" smtClean="0"/>
              <a:t>Simplified infant NVP dosing recommendations</a:t>
            </a:r>
            <a:endParaRPr lang="en-US"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8563711"/>
              </p:ext>
            </p:extLst>
          </p:nvPr>
        </p:nvGraphicFramePr>
        <p:xfrm>
          <a:off x="304800" y="1676400"/>
          <a:ext cx="8382000" cy="4419600"/>
        </p:xfrm>
        <a:graphic>
          <a:graphicData uri="http://schemas.openxmlformats.org/drawingml/2006/table">
            <a:tbl>
              <a:tblPr/>
              <a:tblGrid>
                <a:gridCol w="4724400"/>
                <a:gridCol w="3657600"/>
              </a:tblGrid>
              <a:tr h="11477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Infant age</a:t>
                      </a:r>
                      <a:endPar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DB3E2"/>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Daily dosing</a:t>
                      </a:r>
                      <a:endPar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DB3E2"/>
                    </a:solidFill>
                  </a:tcPr>
                </a:tc>
              </a:tr>
              <a:tr h="327183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Birth to 6 weeks </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3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 typeface="Symbol" pitchFamily="18" charset="2"/>
                        <a:buChar char=""/>
                        <a:tabLst/>
                      </a:pPr>
                      <a:r>
                        <a:rPr kumimoji="0" lang="en-US" sz="3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Birth weight 2000 – 2499 g</a:t>
                      </a:r>
                    </a:p>
                    <a:p>
                      <a:pPr marL="0" marR="0" lvl="0" indent="0" algn="l" defTabSz="914400" rtl="0" eaLnBrk="1" fontAlgn="base" latinLnBrk="0" hangingPunct="1">
                        <a:lnSpc>
                          <a:spcPct val="115000"/>
                        </a:lnSpc>
                        <a:spcBef>
                          <a:spcPct val="0"/>
                        </a:spcBef>
                        <a:spcAft>
                          <a:spcPct val="0"/>
                        </a:spcAft>
                        <a:buClrTx/>
                        <a:buSzTx/>
                        <a:buFont typeface="Symbol" pitchFamily="18" charset="2"/>
                        <a:buChar char=""/>
                        <a:tabLst/>
                      </a:pPr>
                      <a:r>
                        <a:rPr kumimoji="0" lang="en-US" sz="3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Birth weight </a:t>
                      </a:r>
                      <a:r>
                        <a:rPr kumimoji="0" lang="en-US" sz="3000" b="0" i="0" u="sng" strike="noStrike" cap="none" normalizeH="0" baseline="0" dirty="0" smtClean="0">
                          <a:ln>
                            <a:noFill/>
                          </a:ln>
                          <a:solidFill>
                            <a:schemeClr val="tx1"/>
                          </a:solidFill>
                          <a:effectLst/>
                          <a:latin typeface="Calibri" pitchFamily="34" charset="0"/>
                          <a:ea typeface="Calibri" pitchFamily="34" charset="0"/>
                          <a:cs typeface="Calibri" pitchFamily="34" charset="0"/>
                        </a:rPr>
                        <a:t>&gt;</a:t>
                      </a:r>
                      <a:r>
                        <a:rPr kumimoji="0" lang="en-US" sz="3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2500 g</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10mg Once  daily</a:t>
                      </a:r>
                      <a:endParaRPr kumimoji="0" lang="en-US" sz="3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15mg Once  daily</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8862718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2"/>
          <p:cNvSpPr>
            <a:spLocks noGrp="1"/>
          </p:cNvSpPr>
          <p:nvPr>
            <p:ph type="title"/>
          </p:nvPr>
        </p:nvSpPr>
        <p:spPr>
          <a:xfrm>
            <a:off x="457200" y="338138"/>
            <a:ext cx="8229600" cy="957262"/>
          </a:xfrm>
        </p:spPr>
        <p:txBody>
          <a:bodyPr>
            <a:normAutofit fontScale="90000"/>
          </a:bodyPr>
          <a:lstStyle/>
          <a:p>
            <a:r>
              <a:rPr lang="en-US" sz="2800" b="1" dirty="0"/>
              <a:t> </a:t>
            </a:r>
            <a:r>
              <a:rPr lang="en-US" sz="3200" b="1" dirty="0">
                <a:latin typeface="Times New Roman" panose="02020603050405020304" pitchFamily="18" charset="0"/>
                <a:cs typeface="Times New Roman" panose="02020603050405020304" pitchFamily="18" charset="0"/>
              </a:rPr>
              <a:t>PMTCT during Labor and delivery</a:t>
            </a:r>
            <a:br>
              <a:rPr lang="en-US" sz="3200" b="1"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457200" y="1447800"/>
            <a:ext cx="8305800" cy="4800600"/>
          </a:xfrm>
        </p:spPr>
        <p:txBody>
          <a:bodyPr rtlCol="0">
            <a:normAutofit fontScale="70000" lnSpcReduction="20000"/>
          </a:bodyPr>
          <a:lstStyle/>
          <a:p>
            <a:pPr marL="274320" indent="-274320">
              <a:spcAft>
                <a:spcPts val="0"/>
              </a:spcAft>
              <a:defRPr/>
            </a:pPr>
            <a:r>
              <a:rPr lang="en-US" sz="4400" dirty="0" smtClean="0">
                <a:latin typeface="Times New Roman" panose="02020603050405020304" pitchFamily="18" charset="0"/>
                <a:cs typeface="Times New Roman" panose="02020603050405020304" pitchFamily="18" charset="0"/>
              </a:rPr>
              <a:t>Artificial </a:t>
            </a:r>
            <a:r>
              <a:rPr lang="en-US" sz="4400" dirty="0">
                <a:latin typeface="Times New Roman" panose="02020603050405020304" pitchFamily="18" charset="0"/>
                <a:cs typeface="Times New Roman" panose="02020603050405020304" pitchFamily="18" charset="0"/>
              </a:rPr>
              <a:t>rupture of membrane(ARM) increases risk of HIV transmission  </a:t>
            </a:r>
          </a:p>
          <a:p>
            <a:pPr lvl="1" indent="-274320">
              <a:spcAft>
                <a:spcPts val="0"/>
              </a:spcAft>
              <a:defRPr/>
            </a:pPr>
            <a:r>
              <a:rPr lang="en-US" sz="4400" dirty="0">
                <a:latin typeface="Times New Roman" panose="02020603050405020304" pitchFamily="18" charset="0"/>
                <a:cs typeface="Times New Roman" panose="02020603050405020304" pitchFamily="18" charset="0"/>
              </a:rPr>
              <a:t>ARM not indicated if labor progressing well.</a:t>
            </a:r>
          </a:p>
          <a:p>
            <a:pPr lvl="1" indent="-274320">
              <a:spcAft>
                <a:spcPts val="0"/>
              </a:spcAft>
              <a:defRPr/>
            </a:pPr>
            <a:r>
              <a:rPr lang="en-US" sz="4400" dirty="0">
                <a:latin typeface="Times New Roman" panose="02020603050405020304" pitchFamily="18" charset="0"/>
                <a:cs typeface="Times New Roman" panose="02020603050405020304" pitchFamily="18" charset="0"/>
              </a:rPr>
              <a:t>If prolonged labor due to poor uterine contraction:  perform ARM at &gt; 6cm cervical dilatation and augment </a:t>
            </a:r>
          </a:p>
          <a:p>
            <a:pPr indent="-274320">
              <a:defRPr/>
            </a:pPr>
            <a:r>
              <a:rPr lang="en-US" sz="4700" dirty="0" smtClean="0">
                <a:latin typeface="Times New Roman" panose="02020603050405020304" pitchFamily="18" charset="0"/>
                <a:cs typeface="Times New Roman" panose="02020603050405020304" pitchFamily="18" charset="0"/>
              </a:rPr>
              <a:t>Do </a:t>
            </a:r>
            <a:r>
              <a:rPr lang="en-US" sz="4700" dirty="0">
                <a:latin typeface="Times New Roman" panose="02020603050405020304" pitchFamily="18" charset="0"/>
                <a:cs typeface="Times New Roman" panose="02020603050405020304" pitchFamily="18" charset="0"/>
              </a:rPr>
              <a:t>not perform routine episiotomy except for specific obstetric indications (e.g. vacuum extraction)</a:t>
            </a:r>
          </a:p>
          <a:p>
            <a:pPr marL="274320" indent="-274320">
              <a:spcAft>
                <a:spcPts val="0"/>
              </a:spcAft>
              <a:defRPr/>
            </a:pPr>
            <a:r>
              <a:rPr lang="en-US" sz="4400" dirty="0">
                <a:latin typeface="Times New Roman" panose="02020603050405020304" pitchFamily="18" charset="0"/>
                <a:cs typeface="Times New Roman" panose="02020603050405020304" pitchFamily="18" charset="0"/>
              </a:rPr>
              <a:t>Avoid frequent vaginal examination</a:t>
            </a:r>
          </a:p>
          <a:p>
            <a:pPr marL="274320" indent="-274320">
              <a:spcAft>
                <a:spcPts val="0"/>
              </a:spcAft>
              <a:defRPr/>
            </a:pPr>
            <a:r>
              <a:rPr lang="en-US" sz="4400" dirty="0">
                <a:latin typeface="Times New Roman" panose="02020603050405020304" pitchFamily="18" charset="0"/>
                <a:cs typeface="Times New Roman" panose="02020603050405020304" pitchFamily="18" charset="0"/>
              </a:rPr>
              <a:t>Do not milk the umbilical cord before cutting</a:t>
            </a:r>
            <a:r>
              <a:rPr lang="en-US" sz="4400" dirty="0" smtClean="0">
                <a:latin typeface="Times New Roman" panose="02020603050405020304" pitchFamily="18" charset="0"/>
                <a:cs typeface="Times New Roman" panose="02020603050405020304" pitchFamily="18" charset="0"/>
              </a:rPr>
              <a:t>.</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6804903"/>
      </p:ext>
    </p:extLst>
  </p:cSld>
  <p:clrMapOvr>
    <a:masterClrMapping/>
  </p:clrMapOvr>
  <p:transition spd="slow">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2"/>
          <p:cNvSpPr>
            <a:spLocks noGrp="1"/>
          </p:cNvSpPr>
          <p:nvPr>
            <p:ph type="title"/>
          </p:nvPr>
        </p:nvSpPr>
        <p:spPr>
          <a:xfrm>
            <a:off x="427833" y="122830"/>
            <a:ext cx="8229600" cy="682387"/>
          </a:xfrm>
        </p:spPr>
        <p:txBody>
          <a:bodyPr>
            <a:normAutofit/>
          </a:bodyPr>
          <a:lstStyle/>
          <a:p>
            <a:r>
              <a:rPr lang="en-US" sz="3200" b="1" dirty="0">
                <a:latin typeface="Times New Roman" panose="02020603050405020304" pitchFamily="18" charset="0"/>
                <a:cs typeface="Times New Roman" panose="02020603050405020304" pitchFamily="18" charset="0"/>
              </a:rPr>
              <a:t>PMTCT during Labor and </a:t>
            </a:r>
            <a:r>
              <a:rPr lang="en-US" sz="3200" b="1" dirty="0" smtClean="0">
                <a:latin typeface="Times New Roman" panose="02020603050405020304" pitchFamily="18" charset="0"/>
                <a:cs typeface="Times New Roman" panose="02020603050405020304" pitchFamily="18" charset="0"/>
              </a:rPr>
              <a:t>delivery</a:t>
            </a:r>
            <a:endParaRPr lang="en-US" sz="2800" dirty="0"/>
          </a:p>
        </p:txBody>
      </p:sp>
      <p:sp>
        <p:nvSpPr>
          <p:cNvPr id="2" name="Content Placeholder 1"/>
          <p:cNvSpPr>
            <a:spLocks noGrp="1"/>
          </p:cNvSpPr>
          <p:nvPr>
            <p:ph idx="1"/>
          </p:nvPr>
        </p:nvSpPr>
        <p:spPr>
          <a:xfrm>
            <a:off x="204716" y="1364776"/>
            <a:ext cx="8452717" cy="5264624"/>
          </a:xfrm>
        </p:spPr>
        <p:txBody>
          <a:bodyPr rtlCol="0">
            <a:normAutofit fontScale="85000" lnSpcReduction="20000"/>
          </a:bodyPr>
          <a:lstStyle/>
          <a:p>
            <a:pPr marL="0" indent="0">
              <a:spcAft>
                <a:spcPts val="0"/>
              </a:spcAft>
              <a:buNone/>
              <a:defRPr/>
            </a:pPr>
            <a:r>
              <a:rPr lang="en-US" sz="3500" b="1" dirty="0">
                <a:latin typeface="Times New Roman" panose="02020603050405020304" pitchFamily="18" charset="0"/>
                <a:cs typeface="Times New Roman" panose="02020603050405020304" pitchFamily="18" charset="0"/>
              </a:rPr>
              <a:t>Newborn and Postnatal care</a:t>
            </a:r>
            <a:endParaRPr lang="en-US" sz="3500" dirty="0">
              <a:latin typeface="Times New Roman" panose="02020603050405020304" pitchFamily="18" charset="0"/>
              <a:cs typeface="Times New Roman" panose="02020603050405020304" pitchFamily="18" charset="0"/>
            </a:endParaRPr>
          </a:p>
          <a:p>
            <a:pPr marL="274320" indent="-274320">
              <a:spcAft>
                <a:spcPts val="0"/>
              </a:spcAft>
              <a:defRPr/>
            </a:pPr>
            <a:r>
              <a:rPr lang="en-US" sz="3500" dirty="0">
                <a:latin typeface="Times New Roman" panose="02020603050405020304" pitchFamily="18" charset="0"/>
                <a:cs typeface="Times New Roman" panose="02020603050405020304" pitchFamily="18" charset="0"/>
              </a:rPr>
              <a:t>Do not suction with nasogastric tube  unless there is meconium-stained </a:t>
            </a:r>
            <a:r>
              <a:rPr lang="en-US" sz="3500" dirty="0" smtClean="0">
                <a:latin typeface="Times New Roman" panose="02020603050405020304" pitchFamily="18" charset="0"/>
                <a:cs typeface="Times New Roman" panose="02020603050405020304" pitchFamily="18" charset="0"/>
              </a:rPr>
              <a:t>liquor.</a:t>
            </a:r>
            <a:endParaRPr lang="en-US" sz="3500" dirty="0">
              <a:latin typeface="Times New Roman" panose="02020603050405020304" pitchFamily="18" charset="0"/>
              <a:cs typeface="Times New Roman" panose="02020603050405020304" pitchFamily="18" charset="0"/>
            </a:endParaRPr>
          </a:p>
          <a:p>
            <a:pPr marL="274320" indent="-274320">
              <a:spcAft>
                <a:spcPts val="0"/>
              </a:spcAft>
              <a:defRPr/>
            </a:pPr>
            <a:r>
              <a:rPr lang="en-US" sz="3500" dirty="0">
                <a:latin typeface="Times New Roman" panose="02020603050405020304" pitchFamily="18" charset="0"/>
                <a:cs typeface="Times New Roman" panose="02020603050405020304" pitchFamily="18" charset="0"/>
              </a:rPr>
              <a:t>Immediately after </a:t>
            </a:r>
            <a:r>
              <a:rPr lang="en-US" sz="3500" dirty="0" smtClean="0">
                <a:latin typeface="Times New Roman" panose="02020603050405020304" pitchFamily="18" charset="0"/>
                <a:cs typeface="Times New Roman" panose="02020603050405020304" pitchFamily="18" charset="0"/>
              </a:rPr>
              <a:t>birth, wipe </a:t>
            </a:r>
            <a:r>
              <a:rPr lang="en-US" sz="3500" dirty="0">
                <a:latin typeface="Times New Roman" panose="02020603050405020304" pitchFamily="18" charset="0"/>
                <a:cs typeface="Times New Roman" panose="02020603050405020304" pitchFamily="18" charset="0"/>
              </a:rPr>
              <a:t>the baby dry with a towel to remove maternal body </a:t>
            </a:r>
            <a:r>
              <a:rPr lang="en-US" sz="3500" dirty="0" smtClean="0">
                <a:latin typeface="Times New Roman" panose="02020603050405020304" pitchFamily="18" charset="0"/>
                <a:cs typeface="Times New Roman" panose="02020603050405020304" pitchFamily="18" charset="0"/>
              </a:rPr>
              <a:t>fluids.</a:t>
            </a:r>
            <a:endParaRPr lang="en-US" sz="3500" dirty="0">
              <a:latin typeface="Times New Roman" panose="02020603050405020304" pitchFamily="18" charset="0"/>
              <a:cs typeface="Times New Roman" panose="02020603050405020304" pitchFamily="18" charset="0"/>
            </a:endParaRPr>
          </a:p>
          <a:p>
            <a:pPr marL="274320" indent="-274320">
              <a:spcAft>
                <a:spcPts val="0"/>
              </a:spcAft>
              <a:defRPr/>
            </a:pPr>
            <a:r>
              <a:rPr lang="en-US" sz="3500" dirty="0">
                <a:latin typeface="Times New Roman" panose="02020603050405020304" pitchFamily="18" charset="0"/>
                <a:cs typeface="Times New Roman" panose="02020603050405020304" pitchFamily="18" charset="0"/>
              </a:rPr>
              <a:t>Give BCG and  polio vaccine after birth to all babies born to HIV infected </a:t>
            </a:r>
            <a:r>
              <a:rPr lang="en-US" sz="3500" dirty="0" smtClean="0">
                <a:latin typeface="Times New Roman" panose="02020603050405020304" pitchFamily="18" charset="0"/>
                <a:cs typeface="Times New Roman" panose="02020603050405020304" pitchFamily="18" charset="0"/>
              </a:rPr>
              <a:t>mothers (</a:t>
            </a:r>
            <a:r>
              <a:rPr lang="en-US" sz="3500" dirty="0">
                <a:latin typeface="Times New Roman" panose="02020603050405020304" pitchFamily="18" charset="0"/>
                <a:cs typeface="Times New Roman" panose="02020603050405020304" pitchFamily="18" charset="0"/>
              </a:rPr>
              <a:t>as for all infants</a:t>
            </a:r>
            <a:r>
              <a:rPr lang="en-US" sz="3500" dirty="0" smtClean="0">
                <a:latin typeface="Times New Roman" panose="02020603050405020304" pitchFamily="18" charset="0"/>
                <a:cs typeface="Times New Roman" panose="02020603050405020304" pitchFamily="18" charset="0"/>
              </a:rPr>
              <a:t>).</a:t>
            </a:r>
            <a:endParaRPr lang="en-US" sz="3500" dirty="0">
              <a:latin typeface="Times New Roman" panose="02020603050405020304" pitchFamily="18" charset="0"/>
              <a:cs typeface="Times New Roman" panose="02020603050405020304" pitchFamily="18" charset="0"/>
            </a:endParaRPr>
          </a:p>
          <a:p>
            <a:pPr marL="274320" indent="-274320">
              <a:spcAft>
                <a:spcPts val="0"/>
              </a:spcAft>
              <a:defRPr/>
            </a:pPr>
            <a:r>
              <a:rPr lang="en-US" sz="3500" dirty="0">
                <a:latin typeface="Times New Roman" panose="02020603050405020304" pitchFamily="18" charset="0"/>
                <a:cs typeface="Times New Roman" panose="02020603050405020304" pitchFamily="18" charset="0"/>
              </a:rPr>
              <a:t>Provide NVP prophylaxis for the duration of 6 weeks irrespective of the feeding </a:t>
            </a:r>
            <a:r>
              <a:rPr lang="en-US" sz="3500" dirty="0" smtClean="0">
                <a:latin typeface="Times New Roman" panose="02020603050405020304" pitchFamily="18" charset="0"/>
                <a:cs typeface="Times New Roman" panose="02020603050405020304" pitchFamily="18" charset="0"/>
              </a:rPr>
              <a:t>status.  Give first dose following delivery.</a:t>
            </a:r>
            <a:endParaRPr lang="en-US" sz="3500" dirty="0">
              <a:latin typeface="Times New Roman" panose="02020603050405020304" pitchFamily="18" charset="0"/>
              <a:cs typeface="Times New Roman" panose="02020603050405020304" pitchFamily="18" charset="0"/>
            </a:endParaRPr>
          </a:p>
          <a:p>
            <a:pPr marL="274320" indent="-274320">
              <a:spcAft>
                <a:spcPts val="0"/>
              </a:spcAft>
              <a:defRPr/>
            </a:pPr>
            <a:r>
              <a:rPr lang="en-US" sz="3500" dirty="0">
                <a:latin typeface="Times New Roman" panose="02020603050405020304" pitchFamily="18" charset="0"/>
                <a:cs typeface="Times New Roman" panose="02020603050405020304" pitchFamily="18" charset="0"/>
              </a:rPr>
              <a:t>Transfer the baby and the mother to ANC clinic for further follow </a:t>
            </a:r>
            <a:r>
              <a:rPr lang="en-US" sz="3500" dirty="0" smtClean="0">
                <a:latin typeface="Times New Roman" panose="02020603050405020304" pitchFamily="18" charset="0"/>
                <a:cs typeface="Times New Roman" panose="02020603050405020304" pitchFamily="18" charset="0"/>
              </a:rPr>
              <a:t>up.</a:t>
            </a:r>
            <a:endParaRPr lang="en-US" sz="3500" dirty="0">
              <a:latin typeface="Times New Roman" panose="02020603050405020304" pitchFamily="18" charset="0"/>
              <a:cs typeface="Times New Roman" panose="02020603050405020304" pitchFamily="18" charset="0"/>
            </a:endParaRPr>
          </a:p>
          <a:p>
            <a:pPr marL="274320" indent="-274320">
              <a:spcAft>
                <a:spcPts val="0"/>
              </a:spcAft>
              <a:buNone/>
              <a:defRPr/>
            </a:pPr>
            <a:r>
              <a:rPr lang="en-US" sz="2100" b="1" dirty="0">
                <a:solidFill>
                  <a:srgbClr val="FF0000"/>
                </a:solidFill>
              </a:rPr>
              <a:t> </a:t>
            </a:r>
            <a:endParaRPr lang="en-US" sz="2100" dirty="0">
              <a:solidFill>
                <a:srgbClr val="FF0000"/>
              </a:solidFill>
            </a:endParaRPr>
          </a:p>
          <a:p>
            <a:pPr marL="274320" indent="-274320">
              <a:spcAft>
                <a:spcPts val="0"/>
              </a:spcAft>
              <a:defRPr/>
            </a:pPr>
            <a:endParaRPr lang="en-US" dirty="0"/>
          </a:p>
        </p:txBody>
      </p:sp>
    </p:spTree>
    <p:extLst>
      <p:ext uri="{BB962C8B-B14F-4D97-AF65-F5344CB8AC3E}">
        <p14:creationId xmlns:p14="http://schemas.microsoft.com/office/powerpoint/2010/main" val="3981008687"/>
      </p:ext>
    </p:extLst>
  </p:cSld>
  <p:clrMapOvr>
    <a:masterClrMapping/>
  </p:clrMapOvr>
  <p:transition spd="slow">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US" sz="4000" dirty="0"/>
              <a:t>Timing of Mother to Child Transmission of HIV</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5855" y="1690254"/>
            <a:ext cx="7426036" cy="4253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02584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pPr algn="l"/>
            <a:r>
              <a:rPr lang="en-US" sz="3600" b="1" dirty="0">
                <a:latin typeface="Times New Roman" panose="02020603050405020304" pitchFamily="18" charset="0"/>
                <a:cs typeface="Times New Roman" panose="02020603050405020304" pitchFamily="18" charset="0"/>
              </a:rPr>
              <a:t>Risk factors for postnatal HIV transmission</a:t>
            </a:r>
          </a:p>
        </p:txBody>
      </p:sp>
      <p:sp>
        <p:nvSpPr>
          <p:cNvPr id="11267" name="Content Placeholder 2"/>
          <p:cNvSpPr>
            <a:spLocks noGrp="1"/>
          </p:cNvSpPr>
          <p:nvPr>
            <p:ph idx="1"/>
          </p:nvPr>
        </p:nvSpPr>
        <p:spPr>
          <a:xfrm>
            <a:off x="457200" y="1646238"/>
            <a:ext cx="8229600" cy="4525962"/>
          </a:xfrm>
        </p:spPr>
        <p:txBody>
          <a:bodyPr>
            <a:normAutofit fontScale="92500" lnSpcReduction="20000"/>
          </a:bodyPr>
          <a:lstStyle/>
          <a:p>
            <a:pPr eaLnBrk="1" hangingPunct="1">
              <a:lnSpc>
                <a:spcPct val="80000"/>
              </a:lnSpc>
            </a:pPr>
            <a:r>
              <a:rPr lang="en-US" sz="3000" dirty="0">
                <a:latin typeface="Times New Roman" panose="02020603050405020304" pitchFamily="18" charset="0"/>
                <a:cs typeface="Times New Roman" panose="02020603050405020304" pitchFamily="18" charset="0"/>
              </a:rPr>
              <a:t>Mother with recently acquired infection</a:t>
            </a:r>
          </a:p>
          <a:p>
            <a:pPr eaLnBrk="1" hangingPunct="1">
              <a:lnSpc>
                <a:spcPct val="80000"/>
              </a:lnSpc>
            </a:pPr>
            <a:r>
              <a:rPr lang="en-US" sz="3000" dirty="0">
                <a:latin typeface="Times New Roman" panose="02020603050405020304" pitchFamily="18" charset="0"/>
                <a:cs typeface="Times New Roman" panose="02020603050405020304" pitchFamily="18" charset="0"/>
              </a:rPr>
              <a:t>Advanced HIV disease is mother</a:t>
            </a:r>
          </a:p>
          <a:p>
            <a:pPr lvl="1" eaLnBrk="1" hangingPunct="1">
              <a:lnSpc>
                <a:spcPct val="80000"/>
              </a:lnSpc>
              <a:buFont typeface="Courier New" panose="02070309020205020404" pitchFamily="49" charset="0"/>
              <a:buChar char="o"/>
            </a:pPr>
            <a:r>
              <a:rPr lang="en-US" sz="3000" dirty="0">
                <a:latin typeface="Times New Roman" panose="02020603050405020304" pitchFamily="18" charset="0"/>
                <a:cs typeface="Times New Roman" panose="02020603050405020304" pitchFamily="18" charset="0"/>
              </a:rPr>
              <a:t>High viral loads in blood or breast milk</a:t>
            </a:r>
          </a:p>
          <a:p>
            <a:pPr lvl="1" eaLnBrk="1" hangingPunct="1">
              <a:lnSpc>
                <a:spcPct val="80000"/>
              </a:lnSpc>
              <a:buFont typeface="Courier New" panose="02070309020205020404" pitchFamily="49" charset="0"/>
              <a:buChar char="o"/>
            </a:pPr>
            <a:r>
              <a:rPr lang="en-US" sz="3000" dirty="0">
                <a:latin typeface="Times New Roman" panose="02020603050405020304" pitchFamily="18" charset="0"/>
                <a:cs typeface="Times New Roman" panose="02020603050405020304" pitchFamily="18" charset="0"/>
              </a:rPr>
              <a:t>Low CD4 counts</a:t>
            </a:r>
          </a:p>
          <a:p>
            <a:pPr eaLnBrk="1" hangingPunct="1">
              <a:lnSpc>
                <a:spcPct val="80000"/>
              </a:lnSpc>
            </a:pPr>
            <a:r>
              <a:rPr lang="en-US" sz="3000" dirty="0">
                <a:latin typeface="Times New Roman" panose="02020603050405020304" pitchFamily="18" charset="0"/>
                <a:cs typeface="Times New Roman" panose="02020603050405020304" pitchFamily="18" charset="0"/>
              </a:rPr>
              <a:t>Longer exposure to breast milk</a:t>
            </a:r>
          </a:p>
          <a:p>
            <a:pPr lvl="1" eaLnBrk="1" hangingPunct="1">
              <a:lnSpc>
                <a:spcPct val="80000"/>
              </a:lnSpc>
              <a:buFont typeface="Courier New" panose="02070309020205020404" pitchFamily="49" charset="0"/>
              <a:buChar char="o"/>
            </a:pPr>
            <a:r>
              <a:rPr lang="en-US" sz="3000" dirty="0">
                <a:latin typeface="Times New Roman" panose="02020603050405020304" pitchFamily="18" charset="0"/>
                <a:cs typeface="Times New Roman" panose="02020603050405020304" pitchFamily="18" charset="0"/>
              </a:rPr>
              <a:t>Transmission of HIV can occur at any point during lactation</a:t>
            </a:r>
          </a:p>
          <a:p>
            <a:pPr lvl="1" eaLnBrk="1" hangingPunct="1">
              <a:lnSpc>
                <a:spcPct val="80000"/>
              </a:lnSpc>
              <a:buFont typeface="Courier New" panose="02070309020205020404" pitchFamily="49" charset="0"/>
              <a:buChar char="o"/>
            </a:pPr>
            <a:r>
              <a:rPr lang="en-US" sz="3000" dirty="0">
                <a:latin typeface="Times New Roman" panose="02020603050405020304" pitchFamily="18" charset="0"/>
                <a:cs typeface="Times New Roman" panose="02020603050405020304" pitchFamily="18" charset="0"/>
              </a:rPr>
              <a:t>Transmission rates increase with duration of breast-feeding</a:t>
            </a:r>
          </a:p>
          <a:p>
            <a:pPr eaLnBrk="1" hangingPunct="1">
              <a:lnSpc>
                <a:spcPct val="80000"/>
              </a:lnSpc>
            </a:pPr>
            <a:r>
              <a:rPr lang="en-US" sz="3000" dirty="0">
                <a:latin typeface="Times New Roman" panose="02020603050405020304" pitchFamily="18" charset="0"/>
                <a:cs typeface="Times New Roman" panose="02020603050405020304" pitchFamily="18" charset="0"/>
              </a:rPr>
              <a:t>Mixed feeding</a:t>
            </a:r>
          </a:p>
          <a:p>
            <a:pPr eaLnBrk="1" hangingPunct="1">
              <a:lnSpc>
                <a:spcPct val="80000"/>
              </a:lnSpc>
            </a:pPr>
            <a:r>
              <a:rPr lang="en-US" sz="3000" dirty="0">
                <a:latin typeface="Times New Roman" panose="02020603050405020304" pitchFamily="18" charset="0"/>
                <a:cs typeface="Times New Roman" panose="02020603050405020304" pitchFamily="18" charset="0"/>
              </a:rPr>
              <a:t>Maternal breast problems </a:t>
            </a:r>
          </a:p>
          <a:p>
            <a:pPr lvl="1" eaLnBrk="1" hangingPunct="1">
              <a:lnSpc>
                <a:spcPct val="80000"/>
              </a:lnSpc>
              <a:buFont typeface="Courier New" panose="02070309020205020404" pitchFamily="49" charset="0"/>
              <a:buChar char="o"/>
            </a:pPr>
            <a:r>
              <a:rPr lang="en-US" sz="3000" dirty="0">
                <a:latin typeface="Times New Roman" panose="02020603050405020304" pitchFamily="18" charset="0"/>
                <a:cs typeface="Times New Roman" panose="02020603050405020304" pitchFamily="18" charset="0"/>
              </a:rPr>
              <a:t>Mastitis</a:t>
            </a:r>
          </a:p>
          <a:p>
            <a:pPr lvl="1" eaLnBrk="1" hangingPunct="1">
              <a:lnSpc>
                <a:spcPct val="80000"/>
              </a:lnSpc>
              <a:buFont typeface="Courier New" panose="02070309020205020404" pitchFamily="49" charset="0"/>
              <a:buChar char="o"/>
            </a:pPr>
            <a:r>
              <a:rPr lang="en-US" sz="3000" dirty="0">
                <a:latin typeface="Times New Roman" panose="02020603050405020304" pitchFamily="18" charset="0"/>
                <a:cs typeface="Times New Roman" panose="02020603050405020304" pitchFamily="18" charset="0"/>
              </a:rPr>
              <a:t>Cracked nipples</a:t>
            </a:r>
          </a:p>
          <a:p>
            <a:pPr eaLnBrk="1" hangingPunct="1">
              <a:lnSpc>
                <a:spcPct val="80000"/>
              </a:lnSpc>
            </a:pPr>
            <a:r>
              <a:rPr lang="en-US" sz="3000" dirty="0">
                <a:latin typeface="Times New Roman" panose="02020603050405020304" pitchFamily="18" charset="0"/>
                <a:cs typeface="Times New Roman" panose="02020603050405020304" pitchFamily="18" charset="0"/>
              </a:rPr>
              <a:t>Conditions of baby’s mouth</a:t>
            </a:r>
          </a:p>
          <a:p>
            <a:endParaRPr lang="en-US" dirty="0" smtClean="0"/>
          </a:p>
        </p:txBody>
      </p:sp>
    </p:spTree>
    <p:extLst>
      <p:ext uri="{BB962C8B-B14F-4D97-AF65-F5344CB8AC3E}">
        <p14:creationId xmlns:p14="http://schemas.microsoft.com/office/powerpoint/2010/main" val="29328016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274638"/>
            <a:ext cx="8382000" cy="1143000"/>
          </a:xfrm>
        </p:spPr>
        <p:txBody>
          <a:bodyPr>
            <a:normAutofit/>
          </a:bodyPr>
          <a:lstStyle/>
          <a:p>
            <a:pPr algn="l"/>
            <a:r>
              <a:rPr lang="en-US" sz="3400" b="1">
                <a:solidFill>
                  <a:srgbClr val="004080"/>
                </a:solidFill>
                <a:latin typeface="Helvetica" panose="020B0604020202020204" pitchFamily="34" charset="0"/>
              </a:rPr>
              <a:t>Safely feeding infants while reducing postnatal transmission of HIV infection</a:t>
            </a:r>
            <a:endParaRPr lang="en-US" sz="3400"/>
          </a:p>
        </p:txBody>
      </p:sp>
      <p:grpSp>
        <p:nvGrpSpPr>
          <p:cNvPr id="26627" name="Group 8"/>
          <p:cNvGrpSpPr>
            <a:grpSpLocks/>
          </p:cNvGrpSpPr>
          <p:nvPr/>
        </p:nvGrpSpPr>
        <p:grpSpPr bwMode="auto">
          <a:xfrm>
            <a:off x="228600" y="1752600"/>
            <a:ext cx="8915400" cy="4038600"/>
            <a:chOff x="228600" y="1905000"/>
            <a:chExt cx="8915400" cy="4038600"/>
          </a:xfrm>
        </p:grpSpPr>
        <p:pic>
          <p:nvPicPr>
            <p:cNvPr id="26628" name="Picture 3" descr="MCj0297159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3581400"/>
              <a:ext cx="2843213" cy="222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Text Box 4"/>
            <p:cNvSpPr txBox="1">
              <a:spLocks noChangeArrowheads="1"/>
            </p:cNvSpPr>
            <p:nvPr/>
          </p:nvSpPr>
          <p:spPr bwMode="auto">
            <a:xfrm>
              <a:off x="228600" y="2897188"/>
              <a:ext cx="3048000"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sz="3200">
                  <a:latin typeface="Segoe UI" panose="020B0502040204020203" pitchFamily="34" charset="0"/>
                </a:rPr>
                <a:t>HIV infections through </a:t>
              </a:r>
            </a:p>
            <a:p>
              <a:r>
                <a:rPr lang="en-GB" sz="3200">
                  <a:latin typeface="Segoe UI" panose="020B0502040204020203" pitchFamily="34" charset="0"/>
                </a:rPr>
                <a:t>breastfeeding:  </a:t>
              </a:r>
            </a:p>
            <a:p>
              <a:r>
                <a:rPr lang="en-US" sz="3200">
                  <a:latin typeface="Segoe UI" panose="020B0502040204020203" pitchFamily="34" charset="0"/>
                </a:rPr>
                <a:t>3</a:t>
              </a:r>
              <a:r>
                <a:rPr lang="en-GB" sz="3200">
                  <a:latin typeface="Segoe UI" panose="020B0502040204020203" pitchFamily="34" charset="0"/>
                </a:rPr>
                <a:t>00,000 per year </a:t>
              </a:r>
              <a:r>
                <a:rPr lang="en-US" sz="2400">
                  <a:latin typeface="Segoe UI" panose="020B0502040204020203" pitchFamily="34" charset="0"/>
                </a:rPr>
                <a:t>(UNAIDS)</a:t>
              </a:r>
              <a:endParaRPr lang="en-US" sz="3200">
                <a:latin typeface="Segoe UI" panose="020B0502040204020203" pitchFamily="34" charset="0"/>
              </a:endParaRPr>
            </a:p>
            <a:p>
              <a:endParaRPr lang="en-US" sz="3200"/>
            </a:p>
          </p:txBody>
        </p:sp>
        <p:sp>
          <p:nvSpPr>
            <p:cNvPr id="6" name="Text Box 5"/>
            <p:cNvSpPr txBox="1">
              <a:spLocks noChangeArrowheads="1"/>
            </p:cNvSpPr>
            <p:nvPr/>
          </p:nvSpPr>
          <p:spPr bwMode="auto">
            <a:xfrm>
              <a:off x="5867400" y="2897188"/>
              <a:ext cx="3276600" cy="3046412"/>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3200">
                  <a:effectLst>
                    <a:outerShdw blurRad="38100" dist="38100" dir="2700000" algn="tl">
                      <a:srgbClr val="FFFFFF"/>
                    </a:outerShdw>
                  </a:effectLst>
                  <a:latin typeface="Segoe UI" pitchFamily="34" charset="0"/>
                </a:rPr>
                <a:t>Mortality through avoidance of</a:t>
              </a:r>
            </a:p>
            <a:p>
              <a:pPr>
                <a:defRPr/>
              </a:pPr>
              <a:r>
                <a:rPr lang="en-US" sz="3200">
                  <a:effectLst>
                    <a:outerShdw blurRad="38100" dist="38100" dir="2700000" algn="tl">
                      <a:srgbClr val="FFFFFF"/>
                    </a:outerShdw>
                  </a:effectLst>
                  <a:latin typeface="Segoe UI" pitchFamily="34" charset="0"/>
                </a:rPr>
                <a:t>breastfeeding</a:t>
              </a:r>
            </a:p>
            <a:p>
              <a:pPr>
                <a:defRPr/>
              </a:pPr>
              <a:r>
                <a:rPr lang="en-US" sz="3200">
                  <a:effectLst>
                    <a:outerShdw blurRad="38100" dist="38100" dir="2700000" algn="tl">
                      <a:srgbClr val="FFFFFF"/>
                    </a:outerShdw>
                  </a:effectLst>
                  <a:latin typeface="Segoe UI" pitchFamily="34" charset="0"/>
                </a:rPr>
                <a:t> 1,500,000  per year </a:t>
              </a:r>
              <a:r>
                <a:rPr lang="en-US" sz="2400">
                  <a:effectLst>
                    <a:outerShdw blurRad="38100" dist="38100" dir="2700000" algn="tl">
                      <a:srgbClr val="FFFFFF"/>
                    </a:outerShdw>
                  </a:effectLst>
                  <a:latin typeface="Segoe UI" pitchFamily="34" charset="0"/>
                </a:rPr>
                <a:t>(UNICEF)</a:t>
              </a:r>
              <a:endParaRPr lang="en-US" sz="3600">
                <a:effectLst>
                  <a:outerShdw blurRad="38100" dist="38100" dir="2700000" algn="tl">
                    <a:srgbClr val="FFFFFF"/>
                  </a:outerShdw>
                </a:effectLst>
                <a:latin typeface="Segoe UI" pitchFamily="34" charset="0"/>
              </a:endParaRPr>
            </a:p>
          </p:txBody>
        </p:sp>
        <p:sp>
          <p:nvSpPr>
            <p:cNvPr id="26631" name="AutoShape 6"/>
            <p:cNvSpPr>
              <a:spLocks/>
            </p:cNvSpPr>
            <p:nvPr/>
          </p:nvSpPr>
          <p:spPr bwMode="auto">
            <a:xfrm rot="16200000" flipH="1">
              <a:off x="3733800" y="1066800"/>
              <a:ext cx="762000" cy="3048000"/>
            </a:xfrm>
            <a:prstGeom prst="leftBrace">
              <a:avLst>
                <a:gd name="adj1" fmla="val 33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p>
          </p:txBody>
        </p:sp>
        <p:sp>
          <p:nvSpPr>
            <p:cNvPr id="26632" name="Text Box 7"/>
            <p:cNvSpPr txBox="1">
              <a:spLocks noChangeArrowheads="1"/>
            </p:cNvSpPr>
            <p:nvPr/>
          </p:nvSpPr>
          <p:spPr bwMode="auto">
            <a:xfrm>
              <a:off x="3124200" y="1905000"/>
              <a:ext cx="20145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t>Same populations</a:t>
              </a:r>
            </a:p>
          </p:txBody>
        </p:sp>
      </p:grpSp>
    </p:spTree>
    <p:extLst>
      <p:ext uri="{BB962C8B-B14F-4D97-AF65-F5344CB8AC3E}">
        <p14:creationId xmlns:p14="http://schemas.microsoft.com/office/powerpoint/2010/main" val="33741303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a:bodyPr>
          <a:lstStyle/>
          <a:p>
            <a:pPr algn="l"/>
            <a:r>
              <a:rPr lang="en-US" sz="4000" b="1">
                <a:solidFill>
                  <a:srgbClr val="004080"/>
                </a:solidFill>
                <a:latin typeface="Helvetica" panose="020B0604020202020204" pitchFamily="34" charset="0"/>
              </a:rPr>
              <a:t>How can postnatal transmission be decreased?</a:t>
            </a:r>
            <a:endParaRPr lang="en-US" sz="4000"/>
          </a:p>
        </p:txBody>
      </p:sp>
      <p:sp>
        <p:nvSpPr>
          <p:cNvPr id="27651" name="Content Placeholder 2"/>
          <p:cNvSpPr>
            <a:spLocks noGrp="1"/>
          </p:cNvSpPr>
          <p:nvPr>
            <p:ph idx="1"/>
          </p:nvPr>
        </p:nvSpPr>
        <p:spPr>
          <a:xfrm>
            <a:off x="457200" y="1600200"/>
            <a:ext cx="8229600" cy="4953000"/>
          </a:xfrm>
        </p:spPr>
        <p:txBody>
          <a:bodyPr>
            <a:normAutofit fontScale="92500" lnSpcReduction="10000"/>
          </a:bodyPr>
          <a:lstStyle/>
          <a:p>
            <a:pPr eaLnBrk="1" hangingPunct="1">
              <a:spcBef>
                <a:spcPct val="0"/>
              </a:spcBef>
              <a:buFont typeface="Arial" charset="0"/>
              <a:buChar char="•"/>
              <a:defRPr/>
            </a:pPr>
            <a:r>
              <a:rPr lang="en-US" sz="3200" u="sng" dirty="0">
                <a:latin typeface="Times New Roman" panose="02020603050405020304" pitchFamily="18" charset="0"/>
                <a:cs typeface="Times New Roman" panose="02020603050405020304" pitchFamily="18" charset="0"/>
              </a:rPr>
              <a:t>S</a:t>
            </a:r>
            <a:r>
              <a:rPr lang="en-US" sz="3200" dirty="0">
                <a:latin typeface="Times New Roman" panose="02020603050405020304" pitchFamily="18" charset="0"/>
                <a:cs typeface="Times New Roman" panose="02020603050405020304" pitchFamily="18" charset="0"/>
              </a:rPr>
              <a:t>creen mothers for any illnesses</a:t>
            </a:r>
            <a:endParaRPr lang="en-US" sz="3200" u="sng" dirty="0">
              <a:latin typeface="Times New Roman" panose="02020603050405020304" pitchFamily="18" charset="0"/>
              <a:cs typeface="Times New Roman" panose="02020603050405020304" pitchFamily="18" charset="0"/>
            </a:endParaRPr>
          </a:p>
          <a:p>
            <a:pPr eaLnBrk="1" hangingPunct="1">
              <a:spcBef>
                <a:spcPct val="0"/>
              </a:spcBef>
              <a:buFont typeface="Arial" charset="0"/>
              <a:buChar char="•"/>
              <a:defRPr/>
            </a:pPr>
            <a:r>
              <a:rPr lang="en-US" sz="3200" u="sng" dirty="0">
                <a:latin typeface="Times New Roman" panose="02020603050405020304" pitchFamily="18" charset="0"/>
                <a:cs typeface="Times New Roman" panose="02020603050405020304" pitchFamily="18" charset="0"/>
              </a:rPr>
              <a:t>T</a:t>
            </a:r>
            <a:r>
              <a:rPr lang="en-US" sz="3200" dirty="0">
                <a:latin typeface="Times New Roman" panose="02020603050405020304" pitchFamily="18" charset="0"/>
                <a:cs typeface="Times New Roman" panose="02020603050405020304" pitchFamily="18" charset="0"/>
              </a:rPr>
              <a:t>reat sick mothers</a:t>
            </a:r>
          </a:p>
          <a:p>
            <a:pPr lvl="1" eaLnBrk="1" hangingPunct="1">
              <a:spcBef>
                <a:spcPct val="0"/>
              </a:spcBef>
              <a:buFont typeface="Courier New" pitchFamily="49" charset="0"/>
              <a:buChar char="o"/>
              <a:defRPr/>
            </a:pPr>
            <a:r>
              <a:rPr lang="en-US" sz="3200" dirty="0">
                <a:latin typeface="Times New Roman" panose="02020603050405020304" pitchFamily="18" charset="0"/>
                <a:cs typeface="Times New Roman" panose="02020603050405020304" pitchFamily="18" charset="0"/>
              </a:rPr>
              <a:t>Treat  or refer pregnant and lactating HIV-infected women with low CD4 and advanced disease</a:t>
            </a:r>
          </a:p>
          <a:p>
            <a:pPr eaLnBrk="1" hangingPunct="1">
              <a:spcBef>
                <a:spcPct val="0"/>
              </a:spcBef>
              <a:buFont typeface="Arial" charset="0"/>
              <a:buChar char="•"/>
              <a:defRPr/>
            </a:pPr>
            <a:r>
              <a:rPr lang="en-US" sz="3200" u="sng" dirty="0">
                <a:latin typeface="Times New Roman" panose="02020603050405020304" pitchFamily="18" charset="0"/>
                <a:cs typeface="Times New Roman" panose="02020603050405020304" pitchFamily="18" charset="0"/>
              </a:rPr>
              <a:t>A</a:t>
            </a:r>
            <a:r>
              <a:rPr lang="en-US" sz="3200" dirty="0">
                <a:latin typeface="Times New Roman" panose="02020603050405020304" pitchFamily="18" charset="0"/>
                <a:cs typeface="Times New Roman" panose="02020603050405020304" pitchFamily="18" charset="0"/>
              </a:rPr>
              <a:t>ctively support exclusive breastfeeding for as long as possible until 6 months</a:t>
            </a:r>
          </a:p>
          <a:p>
            <a:pPr lvl="1" eaLnBrk="1" hangingPunct="1">
              <a:spcBef>
                <a:spcPct val="0"/>
              </a:spcBef>
              <a:buFont typeface="Courier New" pitchFamily="49" charset="0"/>
              <a:buChar char="o"/>
              <a:defRPr/>
            </a:pPr>
            <a:r>
              <a:rPr lang="en-US" sz="3200" dirty="0">
                <a:latin typeface="Times New Roman" panose="02020603050405020304" pitchFamily="18" charset="0"/>
                <a:cs typeface="Times New Roman" panose="02020603050405020304" pitchFamily="18" charset="0"/>
              </a:rPr>
              <a:t>Avoid mixed feeding</a:t>
            </a:r>
          </a:p>
          <a:p>
            <a:pPr lvl="1" eaLnBrk="1" hangingPunct="1">
              <a:spcBef>
                <a:spcPct val="0"/>
              </a:spcBef>
              <a:buFont typeface="Courier New" pitchFamily="49" charset="0"/>
              <a:buChar char="o"/>
              <a:defRPr/>
            </a:pPr>
            <a:r>
              <a:rPr lang="en-US" sz="3200" dirty="0">
                <a:latin typeface="Times New Roman" panose="02020603050405020304" pitchFamily="18" charset="0"/>
                <a:cs typeface="Times New Roman" panose="02020603050405020304" pitchFamily="18" charset="0"/>
              </a:rPr>
              <a:t>Avoid early weaning</a:t>
            </a:r>
          </a:p>
          <a:p>
            <a:pPr lvl="1" eaLnBrk="1" hangingPunct="1">
              <a:spcBef>
                <a:spcPct val="0"/>
              </a:spcBef>
              <a:buFont typeface="Courier New" pitchFamily="49" charset="0"/>
              <a:buChar char="o"/>
              <a:defRPr/>
            </a:pPr>
            <a:r>
              <a:rPr lang="en-US" sz="3200" dirty="0">
                <a:latin typeface="Times New Roman" panose="02020603050405020304" pitchFamily="18" charset="0"/>
                <a:cs typeface="Times New Roman" panose="02020603050405020304" pitchFamily="18" charset="0"/>
              </a:rPr>
              <a:t>Avoid abrupt weaning</a:t>
            </a:r>
          </a:p>
          <a:p>
            <a:pPr eaLnBrk="1" hangingPunct="1">
              <a:spcBef>
                <a:spcPct val="0"/>
              </a:spcBef>
              <a:buFont typeface="Arial" charset="0"/>
              <a:buChar char="•"/>
              <a:defRPr/>
            </a:pPr>
            <a:r>
              <a:rPr lang="en-US" sz="3200" u="sng" dirty="0">
                <a:latin typeface="Times New Roman" panose="02020603050405020304" pitchFamily="18" charset="0"/>
                <a:cs typeface="Times New Roman" panose="02020603050405020304" pitchFamily="18" charset="0"/>
              </a:rPr>
              <a:t>C</a:t>
            </a:r>
            <a:r>
              <a:rPr lang="en-US" sz="3200" dirty="0">
                <a:latin typeface="Times New Roman" panose="02020603050405020304" pitchFamily="18" charset="0"/>
                <a:cs typeface="Times New Roman" panose="02020603050405020304" pitchFamily="18" charset="0"/>
              </a:rPr>
              <a:t>omplementary feeding should be initiated  after 6 months and breastfeeding should continue until 12-18 months</a:t>
            </a:r>
          </a:p>
          <a:p>
            <a:pPr>
              <a:buFont typeface="Arial" charset="0"/>
              <a:buChar char="•"/>
              <a:defRPr/>
            </a:pPr>
            <a:endParaRPr lang="en-US" dirty="0" smtClean="0"/>
          </a:p>
        </p:txBody>
      </p:sp>
    </p:spTree>
    <p:extLst>
      <p:ext uri="{BB962C8B-B14F-4D97-AF65-F5344CB8AC3E}">
        <p14:creationId xmlns:p14="http://schemas.microsoft.com/office/powerpoint/2010/main" val="41233878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l"/>
            <a:r>
              <a:rPr lang="en-US" sz="3600" b="1" dirty="0" smtClean="0">
                <a:latin typeface="Times New Roman" panose="02020603050405020304" pitchFamily="18" charset="0"/>
                <a:cs typeface="Times New Roman" panose="02020603050405020304" pitchFamily="18" charset="0"/>
              </a:rPr>
              <a:t>Approaches to decreasing risk of MTCT associated with breastfeeding</a:t>
            </a:r>
            <a:endParaRPr lang="en-US" sz="3600" dirty="0" smtClean="0">
              <a:latin typeface="Times New Roman" panose="02020603050405020304" pitchFamily="18" charset="0"/>
              <a:cs typeface="Times New Roman" panose="02020603050405020304" pitchFamily="18" charset="0"/>
            </a:endParaRPr>
          </a:p>
        </p:txBody>
      </p:sp>
      <p:sp>
        <p:nvSpPr>
          <p:cNvPr id="13315" name="Content Placeholder 2"/>
          <p:cNvSpPr>
            <a:spLocks noGrp="1"/>
          </p:cNvSpPr>
          <p:nvPr>
            <p:ph idx="1"/>
          </p:nvPr>
        </p:nvSpPr>
        <p:spPr/>
        <p:txBody>
          <a:bodyPr/>
          <a:lstStyle/>
          <a:p>
            <a:pPr eaLnBrk="1" hangingPunct="1">
              <a:buClr>
                <a:srgbClr val="FF0000"/>
              </a:buClr>
              <a:buSzPct val="120000"/>
              <a:buFont typeface="Arial" panose="020B0604020202020204" pitchFamily="34" charset="0"/>
              <a:buChar char="X"/>
            </a:pPr>
            <a:r>
              <a:rPr lang="en-US" sz="2800" dirty="0" smtClean="0"/>
              <a:t> </a:t>
            </a:r>
            <a:r>
              <a:rPr lang="en-US" sz="3600" dirty="0" smtClean="0">
                <a:latin typeface="Times New Roman" panose="02020603050405020304" pitchFamily="18" charset="0"/>
                <a:cs typeface="Times New Roman" panose="02020603050405020304" pitchFamily="18" charset="0"/>
              </a:rPr>
              <a:t>Complete avoidance of breastfeeding</a:t>
            </a:r>
          </a:p>
          <a:p>
            <a:pPr eaLnBrk="1" hangingPunct="1">
              <a:buClr>
                <a:srgbClr val="FF0000"/>
              </a:buClr>
              <a:buSzPct val="120000"/>
              <a:buFont typeface="Arial" panose="020B0604020202020204" pitchFamily="34" charset="0"/>
              <a:buChar char="X"/>
            </a:pPr>
            <a:r>
              <a:rPr lang="en-US" sz="3600" dirty="0" smtClean="0">
                <a:latin typeface="Times New Roman" panose="02020603050405020304" pitchFamily="18" charset="0"/>
                <a:cs typeface="Times New Roman" panose="02020603050405020304" pitchFamily="18" charset="0"/>
              </a:rPr>
              <a:t> Shortened duration of breastfeeding</a:t>
            </a:r>
          </a:p>
          <a:p>
            <a:pPr eaLnBrk="1" hangingPunct="1">
              <a:buClr>
                <a:srgbClr val="00CC00"/>
              </a:buClr>
              <a:buSzPct val="120000"/>
              <a:buFont typeface="Wingdings" panose="05000000000000000000" pitchFamily="2" charset="2"/>
              <a:buChar char="ü"/>
            </a:pPr>
            <a:r>
              <a:rPr lang="en-US" sz="3600" dirty="0" smtClean="0">
                <a:latin typeface="Times New Roman" panose="02020603050405020304" pitchFamily="18" charset="0"/>
                <a:cs typeface="Times New Roman" panose="02020603050405020304" pitchFamily="18" charset="0"/>
              </a:rPr>
              <a:t> Exclusive breastfeeding</a:t>
            </a:r>
          </a:p>
          <a:p>
            <a:pPr eaLnBrk="1" hangingPunct="1">
              <a:buClr>
                <a:srgbClr val="00CC00"/>
              </a:buClr>
              <a:buSzPct val="120000"/>
              <a:buFont typeface="Wingdings" panose="05000000000000000000" pitchFamily="2" charset="2"/>
              <a:buChar char="ü"/>
            </a:pPr>
            <a:r>
              <a:rPr lang="en-US" sz="3600" dirty="0" smtClean="0">
                <a:latin typeface="Times New Roman" panose="02020603050405020304" pitchFamily="18" charset="0"/>
                <a:cs typeface="Times New Roman" panose="02020603050405020304" pitchFamily="18" charset="0"/>
              </a:rPr>
              <a:t> ART for mother and/or child</a:t>
            </a:r>
          </a:p>
          <a:p>
            <a:pPr eaLnBrk="1" hangingPunct="1">
              <a:buClr>
                <a:srgbClr val="00CC00"/>
              </a:buClr>
              <a:buSzPct val="120000"/>
              <a:buFont typeface="Wingdings" panose="05000000000000000000" pitchFamily="2" charset="2"/>
              <a:buChar char="ü"/>
            </a:pPr>
            <a:r>
              <a:rPr lang="en-US" sz="3600" dirty="0" smtClean="0">
                <a:latin typeface="Times New Roman" panose="02020603050405020304" pitchFamily="18" charset="0"/>
                <a:cs typeface="Times New Roman" panose="02020603050405020304" pitchFamily="18" charset="0"/>
              </a:rPr>
              <a:t> Improve breastfeeding practices</a:t>
            </a:r>
          </a:p>
          <a:p>
            <a:pPr eaLnBrk="1" hangingPunct="1">
              <a:buClr>
                <a:srgbClr val="00CC00"/>
              </a:buClr>
              <a:buSzPct val="120000"/>
              <a:buFont typeface="Wingdings" panose="05000000000000000000" pitchFamily="2" charset="2"/>
              <a:buChar char="ü"/>
            </a:pPr>
            <a:r>
              <a:rPr lang="en-US" sz="3600" dirty="0" smtClean="0">
                <a:latin typeface="Times New Roman" panose="02020603050405020304" pitchFamily="18" charset="0"/>
                <a:cs typeface="Times New Roman" panose="02020603050405020304" pitchFamily="18" charset="0"/>
              </a:rPr>
              <a:t> Preventing maternal HIV  infection</a:t>
            </a:r>
          </a:p>
          <a:p>
            <a:endParaRPr lang="en-US" dirty="0" smtClean="0"/>
          </a:p>
        </p:txBody>
      </p:sp>
    </p:spTree>
    <p:extLst>
      <p:ext uri="{BB962C8B-B14F-4D97-AF65-F5344CB8AC3E}">
        <p14:creationId xmlns:p14="http://schemas.microsoft.com/office/powerpoint/2010/main" val="2997055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IV_virus_eng"/>
          <p:cNvPicPr>
            <a:picLocks noChangeAspect="1" noChangeArrowheads="1"/>
          </p:cNvPicPr>
          <p:nvPr/>
        </p:nvPicPr>
        <p:blipFill>
          <a:blip r:embed="rId3">
            <a:extLst>
              <a:ext uri="{28A0092B-C50C-407E-A947-70E740481C1C}">
                <a14:useLocalDpi xmlns:a14="http://schemas.microsoft.com/office/drawing/2010/main" val="0"/>
              </a:ext>
            </a:extLst>
          </a:blip>
          <a:srcRect t="14372"/>
          <a:stretch>
            <a:fillRect/>
          </a:stretch>
        </p:blipFill>
        <p:spPr bwMode="auto">
          <a:xfrm>
            <a:off x="685802" y="1371600"/>
            <a:ext cx="76422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2"/>
          <p:cNvSpPr>
            <a:spLocks noGrp="1" noChangeArrowheads="1"/>
          </p:cNvSpPr>
          <p:nvPr>
            <p:ph type="title"/>
          </p:nvPr>
        </p:nvSpPr>
        <p:spPr/>
        <p:txBody>
          <a:bodyPr rtlCol="0">
            <a:normAutofit/>
          </a:bodyPr>
          <a:lstStyle/>
          <a:p>
            <a:pPr>
              <a:defRPr/>
            </a:pPr>
            <a:r>
              <a:rPr lang="en-US" b="1" dirty="0" smtClean="0">
                <a:solidFill>
                  <a:srgbClr val="11488B"/>
                </a:solidFill>
              </a:rPr>
              <a:t>Structure</a:t>
            </a:r>
            <a:r>
              <a:rPr lang="en-US" b="1" dirty="0" smtClean="0">
                <a:solidFill>
                  <a:schemeClr val="tx2">
                    <a:satMod val="130000"/>
                  </a:schemeClr>
                </a:solidFill>
              </a:rPr>
              <a:t> of HIV cell</a:t>
            </a:r>
          </a:p>
        </p:txBody>
      </p:sp>
    </p:spTree>
    <p:extLst>
      <p:ext uri="{BB962C8B-B14F-4D97-AF65-F5344CB8AC3E}">
        <p14:creationId xmlns:p14="http://schemas.microsoft.com/office/powerpoint/2010/main" val="33020064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a:bodyPr>
          <a:lstStyle/>
          <a:p>
            <a:pPr algn="l"/>
            <a:r>
              <a:rPr lang="en-US" sz="4000" b="1" dirty="0">
                <a:solidFill>
                  <a:srgbClr val="11488B"/>
                </a:solidFill>
              </a:rPr>
              <a:t>HIV and infant feeding: global recommendations </a:t>
            </a:r>
            <a:endParaRPr lang="en-US" sz="4000" dirty="0">
              <a:solidFill>
                <a:srgbClr val="11488B"/>
              </a:solidFill>
            </a:endParaRPr>
          </a:p>
        </p:txBody>
      </p:sp>
      <p:sp>
        <p:nvSpPr>
          <p:cNvPr id="29699" name="Content Placeholder 2"/>
          <p:cNvSpPr>
            <a:spLocks noGrp="1"/>
          </p:cNvSpPr>
          <p:nvPr>
            <p:ph idx="1"/>
          </p:nvPr>
        </p:nvSpPr>
        <p:spPr/>
        <p:txBody>
          <a:bodyPr/>
          <a:lstStyle/>
          <a:p>
            <a:pPr eaLnBrk="1" hangingPunct="1"/>
            <a:r>
              <a:rPr lang="en-US" sz="3600" dirty="0" smtClean="0">
                <a:latin typeface="Times New Roman" panose="02020603050405020304" pitchFamily="18" charset="0"/>
                <a:cs typeface="Times New Roman" panose="02020603050405020304" pitchFamily="18" charset="0"/>
              </a:rPr>
              <a:t>Exclusive breastfeeding for the first 6 months recommended for HIV-infected women if AFASS criteria cannot be met</a:t>
            </a:r>
          </a:p>
          <a:p>
            <a:pPr eaLnBrk="1" hangingPunct="1"/>
            <a:r>
              <a:rPr lang="en-US" sz="3600" dirty="0" smtClean="0">
                <a:latin typeface="Times New Roman" panose="02020603050405020304" pitchFamily="18" charset="0"/>
                <a:cs typeface="Times New Roman" panose="02020603050405020304" pitchFamily="18" charset="0"/>
              </a:rPr>
              <a:t>Continue breastfeeding after 6 months if AFASS criteria cannot be met, with regular assessment of safety of replacement feeding</a:t>
            </a:r>
          </a:p>
          <a:p>
            <a:endParaRPr lang="en-US" dirty="0" smtClean="0"/>
          </a:p>
        </p:txBody>
      </p:sp>
    </p:spTree>
    <p:extLst>
      <p:ext uri="{BB962C8B-B14F-4D97-AF65-F5344CB8AC3E}">
        <p14:creationId xmlns:p14="http://schemas.microsoft.com/office/powerpoint/2010/main" val="11995211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a:bodyPr>
          <a:lstStyle/>
          <a:p>
            <a:pPr algn="l"/>
            <a:r>
              <a:rPr lang="en-US" sz="4000" b="1">
                <a:solidFill>
                  <a:srgbClr val="11488B"/>
                </a:solidFill>
              </a:rPr>
              <a:t>National Recommendations</a:t>
            </a:r>
          </a:p>
        </p:txBody>
      </p:sp>
      <p:sp>
        <p:nvSpPr>
          <p:cNvPr id="30723" name="Content Placeholder 2"/>
          <p:cNvSpPr>
            <a:spLocks noGrp="1"/>
          </p:cNvSpPr>
          <p:nvPr>
            <p:ph idx="1"/>
          </p:nvPr>
        </p:nvSpPr>
        <p:spPr/>
        <p:txBody>
          <a:bodyPr>
            <a:normAutofit/>
          </a:bodyPr>
          <a:lstStyle/>
          <a:p>
            <a:pPr eaLnBrk="1" hangingPunct="1">
              <a:buFontTx/>
              <a:buNone/>
            </a:pPr>
            <a:r>
              <a:rPr lang="en-US" sz="3200" b="1" dirty="0">
                <a:latin typeface="Times New Roman" panose="02020603050405020304" pitchFamily="18" charset="0"/>
                <a:cs typeface="Times New Roman" panose="02020603050405020304" pitchFamily="18" charset="0"/>
              </a:rPr>
              <a:t>Ethiopia’s preferred infant feeding option for</a:t>
            </a:r>
          </a:p>
          <a:p>
            <a:pPr eaLnBrk="1" hangingPunct="1">
              <a:buFontTx/>
              <a:buNone/>
            </a:pPr>
            <a:r>
              <a:rPr lang="en-US" sz="3200" b="1" dirty="0">
                <a:latin typeface="Times New Roman" panose="02020603050405020304" pitchFamily="18" charset="0"/>
                <a:cs typeface="Times New Roman" panose="02020603050405020304" pitchFamily="18" charset="0"/>
              </a:rPr>
              <a:t>HIV-infected women:</a:t>
            </a:r>
            <a:endParaRPr lang="en-US" sz="3200" dirty="0">
              <a:latin typeface="Times New Roman" panose="02020603050405020304" pitchFamily="18" charset="0"/>
              <a:cs typeface="Times New Roman" panose="02020603050405020304" pitchFamily="18" charset="0"/>
            </a:endParaRPr>
          </a:p>
          <a:p>
            <a:pPr eaLnBrk="1" hangingPunct="1"/>
            <a:r>
              <a:rPr lang="en-US" sz="3200" dirty="0">
                <a:latin typeface="Times New Roman" panose="02020603050405020304" pitchFamily="18" charset="0"/>
                <a:cs typeface="Times New Roman" panose="02020603050405020304" pitchFamily="18" charset="0"/>
              </a:rPr>
              <a:t>Exclusive breastfeeding for 1</a:t>
            </a:r>
            <a:r>
              <a:rPr lang="en-US" sz="3200" baseline="30000" dirty="0">
                <a:latin typeface="Times New Roman" panose="02020603050405020304" pitchFamily="18" charset="0"/>
                <a:cs typeface="Times New Roman" panose="02020603050405020304" pitchFamily="18" charset="0"/>
              </a:rPr>
              <a:t>st</a:t>
            </a:r>
            <a:r>
              <a:rPr lang="en-US" sz="3200" dirty="0">
                <a:latin typeface="Times New Roman" panose="02020603050405020304" pitchFamily="18" charset="0"/>
                <a:cs typeface="Times New Roman" panose="02020603050405020304" pitchFamily="18" charset="0"/>
              </a:rPr>
              <a:t> 6 months</a:t>
            </a:r>
          </a:p>
          <a:p>
            <a:pPr eaLnBrk="1" hangingPunct="1"/>
            <a:r>
              <a:rPr lang="en-US" sz="3200" dirty="0">
                <a:latin typeface="Times New Roman" panose="02020603050405020304" pitchFamily="18" charset="0"/>
                <a:cs typeface="Times New Roman" panose="02020603050405020304" pitchFamily="18" charset="0"/>
              </a:rPr>
              <a:t>Early cessation of breastfeeding should be avoided since this is associated with increased risk of death from diarrheal illnesses, malnutrition and pneumonia</a:t>
            </a:r>
          </a:p>
          <a:p>
            <a:endParaRPr lang="en-US" dirty="0" smtClean="0"/>
          </a:p>
        </p:txBody>
      </p:sp>
    </p:spTree>
    <p:extLst>
      <p:ext uri="{BB962C8B-B14F-4D97-AF65-F5344CB8AC3E}">
        <p14:creationId xmlns:p14="http://schemas.microsoft.com/office/powerpoint/2010/main" val="940771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normAutofit/>
          </a:bodyPr>
          <a:lstStyle/>
          <a:p>
            <a:pPr algn="l"/>
            <a:r>
              <a:rPr lang="en-US" b="1" smtClean="0">
                <a:solidFill>
                  <a:srgbClr val="11488B"/>
                </a:solidFill>
              </a:rPr>
              <a:t>National Recommendations cont’d</a:t>
            </a:r>
            <a:endParaRPr lang="en-US" smtClean="0"/>
          </a:p>
        </p:txBody>
      </p:sp>
      <p:sp>
        <p:nvSpPr>
          <p:cNvPr id="31747" name="Content Placeholder 2"/>
          <p:cNvSpPr>
            <a:spLocks noGrp="1"/>
          </p:cNvSpPr>
          <p:nvPr>
            <p:ph idx="1"/>
          </p:nvPr>
        </p:nvSpPr>
        <p:spPr>
          <a:xfrm>
            <a:off x="457200" y="1722438"/>
            <a:ext cx="8229600" cy="4525962"/>
          </a:xfrm>
        </p:spPr>
        <p:txBody>
          <a:bodyPr>
            <a:normAutofit/>
          </a:bodyPr>
          <a:lstStyle/>
          <a:p>
            <a:pPr eaLnBrk="1" hangingPunct="1">
              <a:buFont typeface="Arial" panose="020B0604020202020204" pitchFamily="34" charset="0"/>
              <a:buNone/>
            </a:pPr>
            <a:r>
              <a:rPr lang="en-US" sz="3200" b="1" dirty="0">
                <a:latin typeface="Times New Roman" panose="02020603050405020304" pitchFamily="18" charset="0"/>
                <a:cs typeface="Times New Roman" panose="02020603050405020304" pitchFamily="18" charset="0"/>
              </a:rPr>
              <a:t>Alternative infant feeding option:</a:t>
            </a:r>
            <a:endParaRPr lang="en-US" sz="3200" dirty="0">
              <a:latin typeface="Times New Roman" panose="02020603050405020304" pitchFamily="18" charset="0"/>
              <a:cs typeface="Times New Roman" panose="02020603050405020304" pitchFamily="18" charset="0"/>
            </a:endParaRPr>
          </a:p>
          <a:p>
            <a:pPr eaLnBrk="1" hangingPunct="1"/>
            <a:r>
              <a:rPr lang="en-US" sz="3200" dirty="0">
                <a:latin typeface="Times New Roman" panose="02020603050405020304" pitchFamily="18" charset="0"/>
                <a:cs typeface="Times New Roman" panose="02020603050405020304" pitchFamily="18" charset="0"/>
              </a:rPr>
              <a:t>For women who choose to use replacement feeding, every effort should be made to ensure that it is done </a:t>
            </a:r>
            <a:r>
              <a:rPr lang="en-US" sz="3200" b="1" u="sng" dirty="0">
                <a:latin typeface="Times New Roman" panose="02020603050405020304" pitchFamily="18" charset="0"/>
                <a:cs typeface="Times New Roman" panose="02020603050405020304" pitchFamily="18" charset="0"/>
              </a:rPr>
              <a:t>SAFELY</a:t>
            </a:r>
            <a:endParaRPr lang="en-US" sz="3200" dirty="0">
              <a:latin typeface="Times New Roman" panose="02020603050405020304" pitchFamily="18" charset="0"/>
              <a:cs typeface="Times New Roman" panose="02020603050405020304" pitchFamily="18" charset="0"/>
            </a:endParaRPr>
          </a:p>
          <a:p>
            <a:pPr eaLnBrk="1" hangingPunct="1"/>
            <a:r>
              <a:rPr lang="en-US" sz="3200" dirty="0">
                <a:latin typeface="Times New Roman" panose="02020603050405020304" pitchFamily="18" charset="0"/>
                <a:cs typeface="Times New Roman" panose="02020603050405020304" pitchFamily="18" charset="0"/>
              </a:rPr>
              <a:t>Home-modified animal milk shall be used only as a temporary gap-filling measure, for short duration, otherwise infant formula is preferred for the 1</a:t>
            </a:r>
            <a:r>
              <a:rPr lang="en-US" sz="3200" baseline="30000" dirty="0">
                <a:latin typeface="Times New Roman" panose="02020603050405020304" pitchFamily="18" charset="0"/>
                <a:cs typeface="Times New Roman" panose="02020603050405020304" pitchFamily="18" charset="0"/>
              </a:rPr>
              <a:t>st</a:t>
            </a:r>
            <a:r>
              <a:rPr lang="en-US" sz="3200" dirty="0">
                <a:latin typeface="Times New Roman" panose="02020603050405020304" pitchFamily="18" charset="0"/>
                <a:cs typeface="Times New Roman" panose="02020603050405020304" pitchFamily="18" charset="0"/>
              </a:rPr>
              <a:t> 6 months of life</a:t>
            </a:r>
          </a:p>
        </p:txBody>
      </p:sp>
    </p:spTree>
    <p:extLst>
      <p:ext uri="{BB962C8B-B14F-4D97-AF65-F5344CB8AC3E}">
        <p14:creationId xmlns:p14="http://schemas.microsoft.com/office/powerpoint/2010/main" val="35497416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l"/>
            <a:r>
              <a:rPr lang="en-US" sz="4000" b="1" smtClean="0">
                <a:solidFill>
                  <a:srgbClr val="11488B"/>
                </a:solidFill>
              </a:rPr>
              <a:t>Optimal breastfeeding practices: key messages</a:t>
            </a:r>
            <a:endParaRPr lang="en-US" sz="4000" smtClean="0"/>
          </a:p>
        </p:txBody>
      </p:sp>
      <p:sp>
        <p:nvSpPr>
          <p:cNvPr id="34819" name="Content Placeholder 2"/>
          <p:cNvSpPr>
            <a:spLocks noGrp="1"/>
          </p:cNvSpPr>
          <p:nvPr>
            <p:ph idx="1"/>
          </p:nvPr>
        </p:nvSpPr>
        <p:spPr/>
        <p:txBody>
          <a:bodyPr>
            <a:noAutofit/>
          </a:bodyPr>
          <a:lstStyle/>
          <a:p>
            <a:pPr marL="457200" indent="-457200" eaLnBrk="1" hangingPunct="1">
              <a:spcBef>
                <a:spcPts val="200"/>
              </a:spcBef>
              <a:buFontTx/>
              <a:buAutoNum type="arabicPeriod"/>
            </a:pPr>
            <a:r>
              <a:rPr lang="en-US" sz="3000" dirty="0" smtClean="0">
                <a:latin typeface="Times New Roman" panose="02020603050405020304" pitchFamily="18" charset="0"/>
                <a:cs typeface="Times New Roman" panose="02020603050405020304" pitchFamily="18" charset="0"/>
              </a:rPr>
              <a:t>Initiate breastfeeding within the 1</a:t>
            </a:r>
            <a:r>
              <a:rPr lang="en-US" sz="3000" baseline="30000" dirty="0" smtClean="0">
                <a:latin typeface="Times New Roman" panose="02020603050405020304" pitchFamily="18" charset="0"/>
                <a:cs typeface="Times New Roman" panose="02020603050405020304" pitchFamily="18" charset="0"/>
              </a:rPr>
              <a:t>st</a:t>
            </a:r>
            <a:r>
              <a:rPr lang="en-US" sz="3000" dirty="0" smtClean="0">
                <a:latin typeface="Times New Roman" panose="02020603050405020304" pitchFamily="18" charset="0"/>
                <a:cs typeface="Times New Roman" panose="02020603050405020304" pitchFamily="18" charset="0"/>
              </a:rPr>
              <a:t> hour after birth</a:t>
            </a:r>
          </a:p>
          <a:p>
            <a:pPr marL="457200" indent="-457200" eaLnBrk="1" hangingPunct="1">
              <a:spcBef>
                <a:spcPts val="200"/>
              </a:spcBef>
              <a:buFontTx/>
              <a:buAutoNum type="arabicPeriod"/>
            </a:pPr>
            <a:r>
              <a:rPr lang="en-US" sz="3000" dirty="0" smtClean="0">
                <a:latin typeface="Times New Roman" panose="02020603050405020304" pitchFamily="18" charset="0"/>
                <a:cs typeface="Times New Roman" panose="02020603050405020304" pitchFamily="18" charset="0"/>
              </a:rPr>
              <a:t>Give </a:t>
            </a:r>
            <a:r>
              <a:rPr lang="en-US" sz="3000" dirty="0" smtClean="0">
                <a:latin typeface="Times New Roman" panose="02020603050405020304" pitchFamily="18" charset="0"/>
                <a:cs typeface="Times New Roman" panose="02020603050405020304" pitchFamily="18" charset="0"/>
              </a:rPr>
              <a:t>colostrum </a:t>
            </a:r>
            <a:r>
              <a:rPr lang="en-US" sz="3000" dirty="0" smtClean="0">
                <a:latin typeface="Times New Roman" panose="02020603050405020304" pitchFamily="18" charset="0"/>
                <a:cs typeface="Times New Roman" panose="02020603050405020304" pitchFamily="18" charset="0"/>
              </a:rPr>
              <a:t>– 1</a:t>
            </a:r>
            <a:r>
              <a:rPr lang="en-US" sz="3000" baseline="30000" dirty="0" smtClean="0">
                <a:latin typeface="Times New Roman" panose="02020603050405020304" pitchFamily="18" charset="0"/>
                <a:cs typeface="Times New Roman" panose="02020603050405020304" pitchFamily="18" charset="0"/>
              </a:rPr>
              <a:t>st</a:t>
            </a:r>
            <a:r>
              <a:rPr lang="en-US" sz="3000" dirty="0" smtClean="0">
                <a:latin typeface="Times New Roman" panose="02020603050405020304" pitchFamily="18" charset="0"/>
                <a:cs typeface="Times New Roman" panose="02020603050405020304" pitchFamily="18" charset="0"/>
              </a:rPr>
              <a:t> natural immunization for baby</a:t>
            </a:r>
          </a:p>
          <a:p>
            <a:pPr marL="457200" indent="-457200" eaLnBrk="1" hangingPunct="1">
              <a:spcBef>
                <a:spcPts val="200"/>
              </a:spcBef>
              <a:buFontTx/>
              <a:buAutoNum type="arabicPeriod"/>
            </a:pPr>
            <a:r>
              <a:rPr lang="en-US" sz="3000" dirty="0" smtClean="0">
                <a:latin typeface="Times New Roman" panose="02020603050405020304" pitchFamily="18" charset="0"/>
                <a:cs typeface="Times New Roman" panose="02020603050405020304" pitchFamily="18" charset="0"/>
              </a:rPr>
              <a:t>Breastfeed on demand, day and night, 8 – 12 times</a:t>
            </a:r>
          </a:p>
          <a:p>
            <a:pPr marL="457200" indent="-457200" eaLnBrk="1" hangingPunct="1">
              <a:spcBef>
                <a:spcPts val="200"/>
              </a:spcBef>
              <a:buFontTx/>
              <a:buAutoNum type="arabicPeriod"/>
            </a:pPr>
            <a:r>
              <a:rPr lang="en-US" sz="3000" dirty="0" smtClean="0">
                <a:latin typeface="Times New Roman" panose="02020603050405020304" pitchFamily="18" charset="0"/>
                <a:cs typeface="Times New Roman" panose="02020603050405020304" pitchFamily="18" charset="0"/>
              </a:rPr>
              <a:t>Exclusively breastfeed until baby is 6 months old (not even water; medications, vitamins and ORS only)</a:t>
            </a:r>
          </a:p>
          <a:p>
            <a:pPr marL="457200" indent="-457200" eaLnBrk="1" hangingPunct="1">
              <a:spcBef>
                <a:spcPts val="200"/>
              </a:spcBef>
              <a:buFontTx/>
              <a:buAutoNum type="arabicPeriod"/>
            </a:pPr>
            <a:r>
              <a:rPr lang="en-US" sz="3000" dirty="0" smtClean="0">
                <a:latin typeface="Times New Roman" panose="02020603050405020304" pitchFamily="18" charset="0"/>
                <a:cs typeface="Times New Roman" panose="02020603050405020304" pitchFamily="18" charset="0"/>
              </a:rPr>
              <a:t>Start complementary feeding at 6 months</a:t>
            </a:r>
          </a:p>
        </p:txBody>
      </p:sp>
    </p:spTree>
    <p:extLst>
      <p:ext uri="{BB962C8B-B14F-4D97-AF65-F5344CB8AC3E}">
        <p14:creationId xmlns:p14="http://schemas.microsoft.com/office/powerpoint/2010/main" val="31051839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spcBef>
                <a:spcPts val="200"/>
              </a:spcBef>
              <a:buNone/>
            </a:pPr>
            <a:r>
              <a:rPr lang="en-US" sz="3400" dirty="0" smtClean="0">
                <a:latin typeface="Times New Roman" panose="02020603050405020304" pitchFamily="18" charset="0"/>
                <a:cs typeface="Times New Roman" panose="02020603050405020304" pitchFamily="18" charset="0"/>
              </a:rPr>
              <a:t>6. Practice proper positioning and attachment</a:t>
            </a:r>
          </a:p>
          <a:p>
            <a:pPr marL="0" indent="0">
              <a:spcBef>
                <a:spcPts val="200"/>
              </a:spcBef>
              <a:buNone/>
            </a:pPr>
            <a:r>
              <a:rPr lang="en-US" sz="3400" dirty="0" smtClean="0">
                <a:latin typeface="Times New Roman" panose="02020603050405020304" pitchFamily="18" charset="0"/>
                <a:cs typeface="Times New Roman" panose="02020603050405020304" pitchFamily="18" charset="0"/>
              </a:rPr>
              <a:t>7. Seek medical attention for breast problems</a:t>
            </a:r>
          </a:p>
          <a:p>
            <a:pPr marL="0" indent="0">
              <a:spcBef>
                <a:spcPts val="200"/>
              </a:spcBef>
              <a:buNone/>
            </a:pPr>
            <a:r>
              <a:rPr lang="en-US" sz="3400" dirty="0" smtClean="0">
                <a:latin typeface="Times New Roman" panose="02020603050405020304" pitchFamily="18" charset="0"/>
                <a:cs typeface="Times New Roman" panose="02020603050405020304" pitchFamily="18" charset="0"/>
              </a:rPr>
              <a:t>8. Mothers need to take 2 additional varied meals from locally available food types</a:t>
            </a:r>
          </a:p>
          <a:p>
            <a:pPr marL="0" indent="0">
              <a:spcBef>
                <a:spcPts val="200"/>
              </a:spcBef>
              <a:buNone/>
            </a:pPr>
            <a:r>
              <a:rPr lang="en-US" sz="3400" dirty="0" smtClean="0">
                <a:latin typeface="Times New Roman" panose="02020603050405020304" pitchFamily="18" charset="0"/>
                <a:cs typeface="Times New Roman" panose="02020603050405020304" pitchFamily="18" charset="0"/>
              </a:rPr>
              <a:t>9. Mothers need to take iron and iodized salt</a:t>
            </a:r>
          </a:p>
          <a:p>
            <a:pPr marL="0" indent="0">
              <a:spcBef>
                <a:spcPts val="200"/>
              </a:spcBef>
              <a:buNone/>
            </a:pPr>
            <a:r>
              <a:rPr lang="en-US" sz="3400" dirty="0" smtClean="0">
                <a:latin typeface="Times New Roman" panose="02020603050405020304" pitchFamily="18" charset="0"/>
                <a:cs typeface="Times New Roman" panose="02020603050405020304" pitchFamily="18" charset="0"/>
              </a:rPr>
              <a:t>10. HIV-infected mothers need regular follow-up</a:t>
            </a:r>
          </a:p>
        </p:txBody>
      </p:sp>
    </p:spTree>
    <p:extLst>
      <p:ext uri="{BB962C8B-B14F-4D97-AF65-F5344CB8AC3E}">
        <p14:creationId xmlns:p14="http://schemas.microsoft.com/office/powerpoint/2010/main" val="10835703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lstStyle/>
          <a:p>
            <a:pPr>
              <a:defRPr/>
            </a:pPr>
            <a:r>
              <a:rPr lang="en-US" sz="2800" dirty="0">
                <a:latin typeface="Times New Roman" panose="02020603050405020304" pitchFamily="18" charset="0"/>
                <a:cs typeface="Times New Roman" panose="02020603050405020304" pitchFamily="18" charset="0"/>
              </a:rPr>
              <a:t>Federal Ministry of </a:t>
            </a:r>
            <a:r>
              <a:rPr lang="en-US" sz="2800" dirty="0" smtClean="0">
                <a:latin typeface="Times New Roman" panose="02020603050405020304" pitchFamily="18" charset="0"/>
                <a:cs typeface="Times New Roman" panose="02020603050405020304" pitchFamily="18" charset="0"/>
              </a:rPr>
              <a:t>Health Addis </a:t>
            </a:r>
            <a:r>
              <a:rPr lang="en-US" sz="2800" dirty="0">
                <a:latin typeface="Times New Roman" panose="02020603050405020304" pitchFamily="18" charset="0"/>
                <a:cs typeface="Times New Roman" panose="02020603050405020304" pitchFamily="18" charset="0"/>
              </a:rPr>
              <a:t>Ababa, </a:t>
            </a:r>
            <a:r>
              <a:rPr lang="en-US" sz="2800" dirty="0" smtClean="0">
                <a:latin typeface="Times New Roman" panose="02020603050405020304" pitchFamily="18" charset="0"/>
                <a:cs typeface="Times New Roman" panose="02020603050405020304" pitchFamily="18" charset="0"/>
              </a:rPr>
              <a:t>Ethiopia, </a:t>
            </a:r>
            <a:r>
              <a:rPr lang="en-US" sz="2800" dirty="0">
                <a:latin typeface="Times New Roman" panose="02020603050405020304" pitchFamily="18" charset="0"/>
                <a:cs typeface="Times New Roman" panose="02020603050405020304" pitchFamily="18" charset="0"/>
              </a:rPr>
              <a:t>National Comprehensive PMTCT/MNCH Training Package</a:t>
            </a:r>
          </a:p>
          <a:p>
            <a:endParaRPr lang="en-US" dirty="0"/>
          </a:p>
        </p:txBody>
      </p:sp>
    </p:spTree>
    <p:extLst>
      <p:ext uri="{BB962C8B-B14F-4D97-AF65-F5344CB8AC3E}">
        <p14:creationId xmlns:p14="http://schemas.microsoft.com/office/powerpoint/2010/main" val="7260917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                   </a:t>
            </a:r>
            <a:r>
              <a:rPr lang="en-US" sz="8000" b="1" dirty="0" smtClean="0"/>
              <a:t>END</a:t>
            </a:r>
            <a:endParaRPr lang="en-US" sz="8000" b="1" dirty="0"/>
          </a:p>
        </p:txBody>
      </p:sp>
      <p:sp>
        <p:nvSpPr>
          <p:cNvPr id="3" name="Content Placeholder 2"/>
          <p:cNvSpPr>
            <a:spLocks noGrp="1"/>
          </p:cNvSpPr>
          <p:nvPr>
            <p:ph idx="1"/>
          </p:nvPr>
        </p:nvSpPr>
        <p:spPr/>
        <p:txBody>
          <a:bodyPr>
            <a:normAutofit/>
          </a:bodyPr>
          <a:lstStyle/>
          <a:p>
            <a:pPr marL="0" indent="0">
              <a:buNone/>
            </a:pPr>
            <a:r>
              <a:rPr lang="en-US" sz="8800" dirty="0" smtClean="0"/>
              <a:t>Thank you!!!</a:t>
            </a:r>
            <a:endParaRPr lang="en-US" sz="8800" dirty="0"/>
          </a:p>
        </p:txBody>
      </p:sp>
    </p:spTree>
    <p:extLst>
      <p:ext uri="{BB962C8B-B14F-4D97-AF65-F5344CB8AC3E}">
        <p14:creationId xmlns:p14="http://schemas.microsoft.com/office/powerpoint/2010/main" val="576898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6"/>
          <p:cNvSpPr txBox="1">
            <a:spLocks noChangeArrowheads="1"/>
          </p:cNvSpPr>
          <p:nvPr/>
        </p:nvSpPr>
        <p:spPr bwMode="auto">
          <a:xfrm>
            <a:off x="533402" y="457202"/>
            <a:ext cx="74072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4000" b="1">
                <a:solidFill>
                  <a:srgbClr val="11488B"/>
                </a:solidFill>
                <a:latin typeface="Century Gothic" panose="020B0502020202020204" pitchFamily="34" charset="0"/>
              </a:rPr>
              <a:t>2010 UNAIDS report</a:t>
            </a:r>
          </a:p>
        </p:txBody>
      </p:sp>
      <p:sp>
        <p:nvSpPr>
          <p:cNvPr id="24579" name="Rectangle 3"/>
          <p:cNvSpPr>
            <a:spLocks noGrp="1" noChangeArrowheads="1"/>
          </p:cNvSpPr>
          <p:nvPr>
            <p:ph idx="1"/>
          </p:nvPr>
        </p:nvSpPr>
        <p:spPr>
          <a:xfrm>
            <a:off x="360608" y="1447800"/>
            <a:ext cx="8421442" cy="4800600"/>
          </a:xfrm>
        </p:spPr>
        <p:txBody>
          <a:bodyPr>
            <a:normAutofit/>
          </a:bodyPr>
          <a:lstStyle/>
          <a:p>
            <a:pPr eaLnBrk="1" hangingPunct="1">
              <a:lnSpc>
                <a:spcPct val="90000"/>
              </a:lnSpc>
            </a:pPr>
            <a:r>
              <a:rPr lang="en-US" sz="3600" dirty="0" smtClean="0">
                <a:latin typeface="Times New Roman" panose="02020603050405020304" pitchFamily="18" charset="0"/>
                <a:cs typeface="Times New Roman" panose="02020603050405020304" pitchFamily="18" charset="0"/>
              </a:rPr>
              <a:t>Number of PLHIV: 33.3 million </a:t>
            </a:r>
          </a:p>
          <a:p>
            <a:pPr eaLnBrk="1" hangingPunct="1">
              <a:lnSpc>
                <a:spcPct val="90000"/>
              </a:lnSpc>
            </a:pPr>
            <a:r>
              <a:rPr lang="en-US" sz="3600" dirty="0" smtClean="0">
                <a:latin typeface="Times New Roman" panose="02020603050405020304" pitchFamily="18" charset="0"/>
                <a:cs typeface="Times New Roman" panose="02020603050405020304" pitchFamily="18" charset="0"/>
              </a:rPr>
              <a:t>Children living with HIV: 2.5 million </a:t>
            </a:r>
          </a:p>
          <a:p>
            <a:r>
              <a:rPr lang="en-US" sz="3600" dirty="0" smtClean="0">
                <a:latin typeface="Times New Roman" panose="02020603050405020304" pitchFamily="18" charset="0"/>
                <a:cs typeface="Times New Roman" panose="02020603050405020304" pitchFamily="18" charset="0"/>
              </a:rPr>
              <a:t>Proportion of women living with HIV stable, slightly under 52%</a:t>
            </a:r>
          </a:p>
          <a:p>
            <a:pPr eaLnBrk="1" hangingPunct="1">
              <a:lnSpc>
                <a:spcPct val="90000"/>
              </a:lnSpc>
            </a:pPr>
            <a:r>
              <a:rPr lang="en-US" sz="3600" dirty="0" smtClean="0">
                <a:latin typeface="Times New Roman" panose="02020603050405020304" pitchFamily="18" charset="0"/>
                <a:cs typeface="Times New Roman" panose="02020603050405020304" pitchFamily="18" charset="0"/>
              </a:rPr>
              <a:t>New HIV infections including in children declining </a:t>
            </a:r>
          </a:p>
          <a:p>
            <a:pPr eaLnBrk="1" hangingPunct="1">
              <a:lnSpc>
                <a:spcPct val="90000"/>
              </a:lnSpc>
            </a:pPr>
            <a:r>
              <a:rPr lang="en-US" sz="3600" dirty="0" smtClean="0">
                <a:latin typeface="Times New Roman" panose="02020603050405020304" pitchFamily="18" charset="0"/>
                <a:cs typeface="Times New Roman" panose="02020603050405020304" pitchFamily="18" charset="0"/>
              </a:rPr>
              <a:t>AIDS-related deaths decreasing</a:t>
            </a:r>
          </a:p>
          <a:p>
            <a:pPr eaLnBrk="1" hangingPunct="1">
              <a:lnSpc>
                <a:spcPct val="90000"/>
              </a:lnSpc>
            </a:pPr>
            <a:endParaRPr lang="en-US" dirty="0" smtClean="0"/>
          </a:p>
          <a:p>
            <a:pPr eaLnBrk="1" hangingPunct="1">
              <a:lnSpc>
                <a:spcPct val="90000"/>
              </a:lnSpc>
            </a:pPr>
            <a:endParaRPr lang="en-US" b="1" dirty="0" smtClean="0"/>
          </a:p>
        </p:txBody>
      </p:sp>
      <p:sp>
        <p:nvSpPr>
          <p:cNvPr id="24580" name="TextBox 4"/>
          <p:cNvSpPr txBox="1">
            <a:spLocks noChangeArrowheads="1"/>
          </p:cNvSpPr>
          <p:nvPr/>
        </p:nvSpPr>
        <p:spPr bwMode="auto">
          <a:xfrm>
            <a:off x="2311400" y="6248402"/>
            <a:ext cx="6070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en-US" sz="1400" b="1" i="1"/>
              <a:t>UNAIDS report on the global AIDS epidemic 2010</a:t>
            </a:r>
            <a:r>
              <a:rPr lang="en-US" sz="1400" b="1"/>
              <a:t>. Geneva: UNAIDS.</a:t>
            </a:r>
          </a:p>
        </p:txBody>
      </p:sp>
    </p:spTree>
    <p:extLst>
      <p:ext uri="{BB962C8B-B14F-4D97-AF65-F5344CB8AC3E}">
        <p14:creationId xmlns:p14="http://schemas.microsoft.com/office/powerpoint/2010/main" val="3575804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85750"/>
            <a:ext cx="8229600" cy="1085850"/>
          </a:xfrm>
        </p:spPr>
        <p:txBody>
          <a:bodyPr rtlCol="0">
            <a:normAutofit/>
          </a:bodyPr>
          <a:lstStyle/>
          <a:p>
            <a:pPr>
              <a:defRPr/>
            </a:pPr>
            <a:r>
              <a:rPr lang="am-ET" sz="3600" b="1" dirty="0" smtClean="0">
                <a:solidFill>
                  <a:schemeClr val="tx2">
                    <a:satMod val="130000"/>
                  </a:schemeClr>
                </a:solidFill>
              </a:rPr>
              <a:t>HIV</a:t>
            </a:r>
            <a:r>
              <a:rPr lang="en-US" sz="3600" b="1" dirty="0" smtClean="0">
                <a:solidFill>
                  <a:schemeClr val="tx2">
                    <a:satMod val="130000"/>
                  </a:schemeClr>
                </a:solidFill>
              </a:rPr>
              <a:t> infections</a:t>
            </a:r>
            <a:r>
              <a:rPr lang="am-ET" sz="3600" b="1" dirty="0" smtClean="0">
                <a:solidFill>
                  <a:schemeClr val="tx2">
                    <a:satMod val="130000"/>
                  </a:schemeClr>
                </a:solidFill>
              </a:rPr>
              <a:t> </a:t>
            </a:r>
            <a:r>
              <a:rPr lang="en-US" sz="3600" b="1" dirty="0" smtClean="0">
                <a:solidFill>
                  <a:schemeClr val="tx2">
                    <a:satMod val="130000"/>
                  </a:schemeClr>
                </a:solidFill>
              </a:rPr>
              <a:t>in sub-Saharan Africa</a:t>
            </a:r>
          </a:p>
        </p:txBody>
      </p:sp>
      <p:sp>
        <p:nvSpPr>
          <p:cNvPr id="25603" name="Content Placeholder 4"/>
          <p:cNvSpPr>
            <a:spLocks noGrp="1"/>
          </p:cNvSpPr>
          <p:nvPr>
            <p:ph idx="1"/>
          </p:nvPr>
        </p:nvSpPr>
        <p:spPr>
          <a:xfrm>
            <a:off x="457200" y="1463899"/>
            <a:ext cx="8020050" cy="4724400"/>
          </a:xfrm>
        </p:spPr>
        <p:txBody>
          <a:bodyPr/>
          <a:lstStyle/>
          <a:p>
            <a:pPr eaLnBrk="1" hangingPunct="1">
              <a:lnSpc>
                <a:spcPct val="90000"/>
              </a:lnSpc>
            </a:pPr>
            <a:r>
              <a:rPr lang="en-US" sz="4000" dirty="0" smtClean="0">
                <a:latin typeface="Times New Roman" panose="02020603050405020304" pitchFamily="18" charset="0"/>
                <a:cs typeface="Times New Roman" panose="02020603050405020304" pitchFamily="18" charset="0"/>
              </a:rPr>
              <a:t>Total PLHIV: 22.5 million </a:t>
            </a:r>
          </a:p>
          <a:p>
            <a:pPr lvl="1" eaLnBrk="1" hangingPunct="1">
              <a:lnSpc>
                <a:spcPct val="90000"/>
              </a:lnSpc>
              <a:buFont typeface="Courier New" panose="02070309020205020404" pitchFamily="49" charset="0"/>
              <a:buChar char="o"/>
            </a:pPr>
            <a:r>
              <a:rPr lang="en-US" sz="4000" dirty="0" smtClean="0">
                <a:latin typeface="Times New Roman" panose="02020603050405020304" pitchFamily="18" charset="0"/>
                <a:cs typeface="Times New Roman" panose="02020603050405020304" pitchFamily="18" charset="0"/>
              </a:rPr>
              <a:t>Range 20.9–24.2 million </a:t>
            </a:r>
          </a:p>
          <a:p>
            <a:pPr lvl="1" eaLnBrk="1" hangingPunct="1">
              <a:lnSpc>
                <a:spcPct val="90000"/>
              </a:lnSpc>
              <a:buFont typeface="Courier New" panose="02070309020205020404" pitchFamily="49" charset="0"/>
              <a:buChar char="o"/>
            </a:pPr>
            <a:r>
              <a:rPr lang="en-US" sz="4000" dirty="0" smtClean="0">
                <a:latin typeface="Times New Roman" panose="02020603050405020304" pitchFamily="18" charset="0"/>
                <a:cs typeface="Times New Roman" panose="02020603050405020304" pitchFamily="18" charset="0"/>
              </a:rPr>
              <a:t>68% of the global total</a:t>
            </a:r>
          </a:p>
          <a:p>
            <a:pPr marL="342900" lvl="1" indent="0" eaLnBrk="1" hangingPunct="1">
              <a:lnSpc>
                <a:spcPct val="90000"/>
              </a:lnSpc>
              <a:buNone/>
            </a:pPr>
            <a:endParaRPr lang="en-US" sz="4000" dirty="0" smtClean="0">
              <a:latin typeface="Times New Roman" panose="02020603050405020304" pitchFamily="18" charset="0"/>
              <a:cs typeface="Times New Roman" panose="02020603050405020304" pitchFamily="18" charset="0"/>
            </a:endParaRPr>
          </a:p>
          <a:p>
            <a:pPr eaLnBrk="1" hangingPunct="1">
              <a:lnSpc>
                <a:spcPct val="90000"/>
              </a:lnSpc>
            </a:pPr>
            <a:r>
              <a:rPr lang="en-US" sz="4000" dirty="0" smtClean="0">
                <a:latin typeface="Times New Roman" panose="02020603050405020304" pitchFamily="18" charset="0"/>
                <a:cs typeface="Times New Roman" panose="02020603050405020304" pitchFamily="18" charset="0"/>
              </a:rPr>
              <a:t>Total deaths:1.3 million </a:t>
            </a:r>
          </a:p>
          <a:p>
            <a:pPr lvl="1" eaLnBrk="1" hangingPunct="1">
              <a:lnSpc>
                <a:spcPct val="90000"/>
              </a:lnSpc>
              <a:buFont typeface="Courier New" panose="02070309020205020404" pitchFamily="49" charset="0"/>
              <a:buChar char="o"/>
            </a:pPr>
            <a:r>
              <a:rPr lang="en-US" sz="4000" dirty="0" smtClean="0">
                <a:latin typeface="Times New Roman" panose="02020603050405020304" pitchFamily="18" charset="0"/>
                <a:cs typeface="Times New Roman" panose="02020603050405020304" pitchFamily="18" charset="0"/>
              </a:rPr>
              <a:t>72% of the global total</a:t>
            </a:r>
          </a:p>
          <a:p>
            <a:pPr eaLnBrk="1" hangingPunct="1">
              <a:buFont typeface="Arial" panose="020B0604020202020204" pitchFamily="34" charset="0"/>
              <a:buNone/>
            </a:pPr>
            <a:endParaRPr lang="en-US" dirty="0" smtClean="0"/>
          </a:p>
        </p:txBody>
      </p:sp>
    </p:spTree>
    <p:extLst>
      <p:ext uri="{BB962C8B-B14F-4D97-AF65-F5344CB8AC3E}">
        <p14:creationId xmlns:p14="http://schemas.microsoft.com/office/powerpoint/2010/main" val="87342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m-ET" b="1" dirty="0" smtClean="0">
                <a:solidFill>
                  <a:schemeClr val="tx2">
                    <a:satMod val="130000"/>
                  </a:schemeClr>
                </a:solidFill>
              </a:rPr>
              <a:t>HIV</a:t>
            </a:r>
            <a:r>
              <a:rPr lang="en-US" b="1" dirty="0" smtClean="0">
                <a:solidFill>
                  <a:schemeClr val="tx2">
                    <a:satMod val="130000"/>
                  </a:schemeClr>
                </a:solidFill>
              </a:rPr>
              <a:t> infections</a:t>
            </a:r>
            <a:r>
              <a:rPr lang="am-ET" b="1" dirty="0" smtClean="0">
                <a:solidFill>
                  <a:schemeClr val="tx2">
                    <a:satMod val="130000"/>
                  </a:schemeClr>
                </a:solidFill>
              </a:rPr>
              <a:t> </a:t>
            </a:r>
            <a:r>
              <a:rPr lang="en-US" b="1" dirty="0" smtClean="0">
                <a:solidFill>
                  <a:schemeClr val="tx2">
                    <a:satMod val="130000"/>
                  </a:schemeClr>
                </a:solidFill>
              </a:rPr>
              <a:t>in Ethiopia</a:t>
            </a:r>
            <a:endParaRPr lang="en-US" dirty="0"/>
          </a:p>
        </p:txBody>
      </p:sp>
      <p:sp>
        <p:nvSpPr>
          <p:cNvPr id="26627" name="Content Placeholder 2"/>
          <p:cNvSpPr>
            <a:spLocks noGrp="1"/>
          </p:cNvSpPr>
          <p:nvPr>
            <p:ph idx="1"/>
          </p:nvPr>
        </p:nvSpPr>
        <p:spPr>
          <a:xfrm>
            <a:off x="628650" y="1387743"/>
            <a:ext cx="7886700" cy="4351338"/>
          </a:xfrm>
        </p:spPr>
        <p:txBody>
          <a:bodyPr>
            <a:noAutofit/>
          </a:bodyPr>
          <a:lstStyle/>
          <a:p>
            <a:r>
              <a:rPr lang="en-US" sz="3200" dirty="0" smtClean="0">
                <a:latin typeface="Times New Roman" panose="02020603050405020304" pitchFamily="18" charset="0"/>
                <a:cs typeface="Times New Roman" panose="02020603050405020304" pitchFamily="18" charset="0"/>
              </a:rPr>
              <a:t>According to the EDHS 2011 adult HIV prevalence  is 1.5%( 4.2 % in urban and 0.6% in rural)</a:t>
            </a:r>
          </a:p>
          <a:p>
            <a:r>
              <a:rPr lang="en-US" sz="3200" dirty="0" smtClean="0">
                <a:latin typeface="Times New Roman" panose="02020603050405020304" pitchFamily="18" charset="0"/>
                <a:cs typeface="Times New Roman" panose="02020603050405020304" pitchFamily="18" charset="0"/>
              </a:rPr>
              <a:t> In addition, 734,048 people are currently living with  HIV/AIDS( 579,964 adults and 154,084 children 0-14) in 2013</a:t>
            </a:r>
          </a:p>
          <a:p>
            <a:r>
              <a:rPr lang="en-US" sz="3200" dirty="0" smtClean="0">
                <a:latin typeface="Times New Roman" panose="02020603050405020304" pitchFamily="18" charset="0"/>
                <a:cs typeface="Times New Roman" panose="02020603050405020304" pitchFamily="18" charset="0"/>
              </a:rPr>
              <a:t>Note that the number of children living with HIV is significantly higher than the previous estimate despite reported decline in the rate of new infection in children</a:t>
            </a:r>
          </a:p>
        </p:txBody>
      </p:sp>
    </p:spTree>
    <p:extLst>
      <p:ext uri="{BB962C8B-B14F-4D97-AF65-F5344CB8AC3E}">
        <p14:creationId xmlns:p14="http://schemas.microsoft.com/office/powerpoint/2010/main" val="141678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am-ET" sz="3600" b="1" dirty="0" smtClean="0">
                <a:solidFill>
                  <a:schemeClr val="tx2">
                    <a:satMod val="130000"/>
                  </a:schemeClr>
                </a:solidFill>
              </a:rPr>
              <a:t>HIV</a:t>
            </a:r>
            <a:r>
              <a:rPr lang="en-US" sz="3600" b="1" dirty="0" smtClean="0">
                <a:solidFill>
                  <a:schemeClr val="tx2">
                    <a:satMod val="130000"/>
                  </a:schemeClr>
                </a:solidFill>
              </a:rPr>
              <a:t> infections</a:t>
            </a:r>
            <a:r>
              <a:rPr lang="am-ET" sz="3600" b="1" dirty="0" smtClean="0">
                <a:solidFill>
                  <a:schemeClr val="tx2">
                    <a:satMod val="130000"/>
                  </a:schemeClr>
                </a:solidFill>
              </a:rPr>
              <a:t> </a:t>
            </a:r>
            <a:r>
              <a:rPr lang="en-US" sz="3600" b="1" dirty="0" smtClean="0">
                <a:solidFill>
                  <a:schemeClr val="tx2">
                    <a:satMod val="130000"/>
                  </a:schemeClr>
                </a:solidFill>
              </a:rPr>
              <a:t>in Ethiopia</a:t>
            </a:r>
            <a:endParaRPr lang="en-US" sz="3600" dirty="0"/>
          </a:p>
        </p:txBody>
      </p:sp>
      <p:sp>
        <p:nvSpPr>
          <p:cNvPr id="27651" name="Content Placeholder 2"/>
          <p:cNvSpPr>
            <a:spLocks noGrp="1"/>
          </p:cNvSpPr>
          <p:nvPr>
            <p:ph idx="1"/>
          </p:nvPr>
        </p:nvSpPr>
        <p:spPr/>
        <p:txBody>
          <a:bodyPr/>
          <a:lstStyle/>
          <a:p>
            <a:r>
              <a:rPr lang="en-US" sz="3600" dirty="0" smtClean="0"/>
              <a:t>According to  estimates, there are 34,524 HIV positive pregnant women in Ethiopia by 2013</a:t>
            </a:r>
          </a:p>
          <a:p>
            <a:r>
              <a:rPr lang="en-US" sz="3600" dirty="0" smtClean="0"/>
              <a:t>Tremendous efforts to improve PMTCT made; as a result Coverage of effective  ARVS  to prevent mother to child transmission has increased to 41.5% in 2005 EFY</a:t>
            </a:r>
          </a:p>
          <a:p>
            <a:endParaRPr lang="en-US" dirty="0" smtClean="0"/>
          </a:p>
        </p:txBody>
      </p:sp>
    </p:spTree>
    <p:extLst>
      <p:ext uri="{BB962C8B-B14F-4D97-AF65-F5344CB8AC3E}">
        <p14:creationId xmlns:p14="http://schemas.microsoft.com/office/powerpoint/2010/main" val="3521274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33400" y="228600"/>
            <a:ext cx="8229600" cy="1143000"/>
          </a:xfrm>
        </p:spPr>
        <p:txBody>
          <a:bodyPr/>
          <a:lstStyle/>
          <a:p>
            <a:r>
              <a:rPr lang="en-US" sz="4000" b="1" smtClean="0">
                <a:solidFill>
                  <a:srgbClr val="11488B"/>
                </a:solidFill>
              </a:rPr>
              <a:t>PMTCT Indicators</a:t>
            </a:r>
          </a:p>
        </p:txBody>
      </p:sp>
      <p:sp>
        <p:nvSpPr>
          <p:cNvPr id="14339" name="Content Placeholder 2"/>
          <p:cNvSpPr>
            <a:spLocks noGrp="1"/>
          </p:cNvSpPr>
          <p:nvPr>
            <p:ph idx="1"/>
          </p:nvPr>
        </p:nvSpPr>
        <p:spPr>
          <a:xfrm>
            <a:off x="457200" y="1219200"/>
            <a:ext cx="8229600" cy="5181600"/>
          </a:xfrm>
        </p:spPr>
        <p:txBody>
          <a:bodyPr>
            <a:normAutofit lnSpcReduction="10000"/>
          </a:bodyPr>
          <a:lstStyle/>
          <a:p>
            <a:pPr eaLnBrk="1" hangingPunct="1"/>
            <a:r>
              <a:rPr lang="en-US" sz="3200" dirty="0" smtClean="0">
                <a:latin typeface="Times New Roman" panose="02020603050405020304" pitchFamily="18" charset="0"/>
                <a:cs typeface="Times New Roman" panose="02020603050405020304" pitchFamily="18" charset="0"/>
              </a:rPr>
              <a:t>New ANC attendees</a:t>
            </a:r>
          </a:p>
          <a:p>
            <a:pPr eaLnBrk="1" hangingPunct="1"/>
            <a:r>
              <a:rPr lang="en-US" sz="3200" dirty="0" smtClean="0">
                <a:latin typeface="Times New Roman" panose="02020603050405020304" pitchFamily="18" charset="0"/>
                <a:cs typeface="Times New Roman" panose="02020603050405020304" pitchFamily="18" charset="0"/>
              </a:rPr>
              <a:t>Tested for HIV 	</a:t>
            </a:r>
          </a:p>
          <a:p>
            <a:pPr eaLnBrk="1" hangingPunct="1"/>
            <a:r>
              <a:rPr lang="en-US" sz="3200" dirty="0" smtClean="0">
                <a:latin typeface="Times New Roman" panose="02020603050405020304" pitchFamily="18" charset="0"/>
                <a:cs typeface="Times New Roman" panose="02020603050405020304" pitchFamily="18" charset="0"/>
              </a:rPr>
              <a:t>HIV positive results </a:t>
            </a:r>
          </a:p>
          <a:p>
            <a:pPr eaLnBrk="1" hangingPunct="1"/>
            <a:r>
              <a:rPr lang="en-US" sz="3200" dirty="0" smtClean="0">
                <a:latin typeface="Times New Roman" panose="02020603050405020304" pitchFamily="18" charset="0"/>
                <a:cs typeface="Times New Roman" panose="02020603050405020304" pitchFamily="18" charset="0"/>
              </a:rPr>
              <a:t>Male partner tested for HIV </a:t>
            </a:r>
          </a:p>
          <a:p>
            <a:pPr eaLnBrk="1" hangingPunct="1"/>
            <a:r>
              <a:rPr lang="en-US" sz="3200" dirty="0" smtClean="0">
                <a:latin typeface="Times New Roman" panose="02020603050405020304" pitchFamily="18" charset="0"/>
                <a:cs typeface="Times New Roman" panose="02020603050405020304" pitchFamily="18" charset="0"/>
              </a:rPr>
              <a:t>Initiated on ART</a:t>
            </a:r>
          </a:p>
          <a:p>
            <a:pPr eaLnBrk="1" hangingPunct="1"/>
            <a:r>
              <a:rPr lang="en-US" sz="3200" dirty="0" smtClean="0">
                <a:latin typeface="Times New Roman" panose="02020603050405020304" pitchFamily="18" charset="0"/>
                <a:cs typeface="Times New Roman" panose="02020603050405020304" pitchFamily="18" charset="0"/>
              </a:rPr>
              <a:t>Already on HAART</a:t>
            </a:r>
          </a:p>
          <a:p>
            <a:pPr eaLnBrk="1" hangingPunct="1"/>
            <a:r>
              <a:rPr lang="en-US" sz="3200" dirty="0" smtClean="0">
                <a:latin typeface="Times New Roman" panose="02020603050405020304" pitchFamily="18" charset="0"/>
                <a:cs typeface="Times New Roman" panose="02020603050405020304" pitchFamily="18" charset="0"/>
              </a:rPr>
              <a:t>Opting for 6 months EBF at 1st visit</a:t>
            </a:r>
          </a:p>
          <a:p>
            <a:pPr eaLnBrk="1" hangingPunct="1"/>
            <a:r>
              <a:rPr lang="en-US" sz="3200" dirty="0" smtClean="0">
                <a:latin typeface="Times New Roman" panose="02020603050405020304" pitchFamily="18" charset="0"/>
                <a:cs typeface="Times New Roman" panose="02020603050405020304" pitchFamily="18" charset="0"/>
              </a:rPr>
              <a:t>Live Births (HIV-exposed)</a:t>
            </a:r>
          </a:p>
          <a:p>
            <a:pPr eaLnBrk="1" hangingPunct="1"/>
            <a:r>
              <a:rPr lang="en-US" sz="3200" dirty="0" smtClean="0">
                <a:latin typeface="Times New Roman" panose="02020603050405020304" pitchFamily="18" charset="0"/>
                <a:cs typeface="Times New Roman" panose="02020603050405020304" pitchFamily="18" charset="0"/>
              </a:rPr>
              <a:t>ARV prophylaxis dispensed</a:t>
            </a:r>
          </a:p>
          <a:p>
            <a:pPr eaLnBrk="1" hangingPunct="1"/>
            <a:r>
              <a:rPr lang="en-US" sz="3200" dirty="0" smtClean="0">
                <a:latin typeface="Times New Roman" panose="02020603050405020304" pitchFamily="18" charset="0"/>
                <a:cs typeface="Times New Roman" panose="02020603050405020304" pitchFamily="18" charset="0"/>
              </a:rPr>
              <a:t>ARV prophylaxis taken by woman during labor</a:t>
            </a:r>
          </a:p>
          <a:p>
            <a:pPr eaLnBrk="1" hangingPunct="1"/>
            <a:endParaRPr lang="en-US" sz="2400" dirty="0" smtClean="0"/>
          </a:p>
          <a:p>
            <a:pPr eaLnBrk="1" hangingPunct="1"/>
            <a:endParaRPr lang="en-US" sz="2400" dirty="0" smtClean="0"/>
          </a:p>
        </p:txBody>
      </p:sp>
    </p:spTree>
    <p:extLst>
      <p:ext uri="{BB962C8B-B14F-4D97-AF65-F5344CB8AC3E}">
        <p14:creationId xmlns:p14="http://schemas.microsoft.com/office/powerpoint/2010/main" val="18277022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811</TotalTime>
  <Words>2694</Words>
  <Application>Microsoft Office PowerPoint</Application>
  <PresentationFormat>On-screen Show (4:3)</PresentationFormat>
  <Paragraphs>338</Paragraphs>
  <Slides>46</Slides>
  <Notes>32</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PMTCT </vt:lpstr>
      <vt:lpstr>Objectives </vt:lpstr>
      <vt:lpstr>Overview  Classification of HIV </vt:lpstr>
      <vt:lpstr>Structure of HIV cell</vt:lpstr>
      <vt:lpstr>PowerPoint Presentation</vt:lpstr>
      <vt:lpstr>HIV infections in sub-Saharan Africa</vt:lpstr>
      <vt:lpstr>HIV infections in Ethiopia</vt:lpstr>
      <vt:lpstr>HIV infections in Ethiopia</vt:lpstr>
      <vt:lpstr>PMTCT Indicators</vt:lpstr>
      <vt:lpstr>PMTCT Indicators, contd.</vt:lpstr>
      <vt:lpstr>Goals of PMTCT programs</vt:lpstr>
      <vt:lpstr> The four-pronged approach to PMTCT </vt:lpstr>
      <vt:lpstr> HIV test and counseling </vt:lpstr>
      <vt:lpstr>Components of post test counseling for an HIV positive woman</vt:lpstr>
      <vt:lpstr>Cont.… </vt:lpstr>
      <vt:lpstr>Cont… </vt:lpstr>
      <vt:lpstr>Cont.. </vt:lpstr>
      <vt:lpstr>Cont.. </vt:lpstr>
      <vt:lpstr>Post test counseling during labor</vt:lpstr>
      <vt:lpstr>WHO clinical staging for HIV</vt:lpstr>
      <vt:lpstr>WHO clinical staging for HIV</vt:lpstr>
      <vt:lpstr>Opportunistic infections: definition</vt:lpstr>
      <vt:lpstr>ARVs: When to start treatment</vt:lpstr>
      <vt:lpstr>Option B+</vt:lpstr>
      <vt:lpstr>The Benefits of Option B+</vt:lpstr>
      <vt:lpstr>Cont.. </vt:lpstr>
      <vt:lpstr>Ethiopia’s 1st Line ART Regimen for HIV positive pregnant and lactating women </vt:lpstr>
      <vt:lpstr>PowerPoint Presentation</vt:lpstr>
      <vt:lpstr>Why TDF &amp; 3TC and EFV?</vt:lpstr>
      <vt:lpstr>Detailed Option B+ Recommendation Ethiopia </vt:lpstr>
      <vt:lpstr>PowerPoint Presentation</vt:lpstr>
      <vt:lpstr>Simplified infant NVP dosing recommendations</vt:lpstr>
      <vt:lpstr> PMTCT during Labor and delivery </vt:lpstr>
      <vt:lpstr>PMTCT during Labor and delivery</vt:lpstr>
      <vt:lpstr>Timing of Mother to Child Transmission of HIV</vt:lpstr>
      <vt:lpstr>Risk factors for postnatal HIV transmission</vt:lpstr>
      <vt:lpstr>Safely feeding infants while reducing postnatal transmission of HIV infection</vt:lpstr>
      <vt:lpstr>How can postnatal transmission be decreased?</vt:lpstr>
      <vt:lpstr>Approaches to decreasing risk of MTCT associated with breastfeeding</vt:lpstr>
      <vt:lpstr>HIV and infant feeding: global recommendations </vt:lpstr>
      <vt:lpstr>National Recommendations</vt:lpstr>
      <vt:lpstr>National Recommendations cont’d</vt:lpstr>
      <vt:lpstr>Optimal breastfeeding practices: key messages</vt:lpstr>
      <vt:lpstr>PowerPoint Presentation</vt:lpstr>
      <vt:lpstr>References </vt:lpstr>
      <vt:lpstr>                   END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PMTCT</dc:title>
  <dc:creator>hawe</dc:creator>
  <cp:lastModifiedBy>jone</cp:lastModifiedBy>
  <cp:revision>30</cp:revision>
  <dcterms:created xsi:type="dcterms:W3CDTF">2015-03-25T07:15:32Z</dcterms:created>
  <dcterms:modified xsi:type="dcterms:W3CDTF">2019-04-25T14:18:42Z</dcterms:modified>
</cp:coreProperties>
</file>