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0"/>
  </p:notesMasterIdLst>
  <p:sldIdLst>
    <p:sldId id="426" r:id="rId2"/>
    <p:sldId id="427" r:id="rId3"/>
    <p:sldId id="270" r:id="rId4"/>
    <p:sldId id="269" r:id="rId5"/>
    <p:sldId id="267" r:id="rId6"/>
    <p:sldId id="268" r:id="rId7"/>
    <p:sldId id="264" r:id="rId8"/>
    <p:sldId id="266" r:id="rId9"/>
    <p:sldId id="265" r:id="rId10"/>
    <p:sldId id="261" r:id="rId11"/>
    <p:sldId id="326" r:id="rId12"/>
    <p:sldId id="263" r:id="rId13"/>
    <p:sldId id="327" r:id="rId14"/>
    <p:sldId id="262" r:id="rId15"/>
    <p:sldId id="260" r:id="rId16"/>
    <p:sldId id="258" r:id="rId17"/>
    <p:sldId id="259" r:id="rId18"/>
    <p:sldId id="257" r:id="rId19"/>
    <p:sldId id="328" r:id="rId20"/>
    <p:sldId id="271" r:id="rId21"/>
    <p:sldId id="279" r:id="rId22"/>
    <p:sldId id="278" r:id="rId23"/>
    <p:sldId id="428" r:id="rId24"/>
    <p:sldId id="277" r:id="rId25"/>
    <p:sldId id="275" r:id="rId26"/>
    <p:sldId id="274" r:id="rId27"/>
    <p:sldId id="273" r:id="rId28"/>
    <p:sldId id="336" r:id="rId29"/>
    <p:sldId id="337" r:id="rId30"/>
    <p:sldId id="338" r:id="rId31"/>
    <p:sldId id="339" r:id="rId32"/>
    <p:sldId id="343" r:id="rId33"/>
    <p:sldId id="342" r:id="rId34"/>
    <p:sldId id="346" r:id="rId35"/>
    <p:sldId id="345" r:id="rId36"/>
    <p:sldId id="344" r:id="rId37"/>
    <p:sldId id="341" r:id="rId38"/>
    <p:sldId id="340" r:id="rId39"/>
    <p:sldId id="350" r:id="rId40"/>
    <p:sldId id="349" r:id="rId41"/>
    <p:sldId id="348" r:id="rId42"/>
    <p:sldId id="354" r:id="rId43"/>
    <p:sldId id="353" r:id="rId44"/>
    <p:sldId id="352" r:id="rId45"/>
    <p:sldId id="351" r:id="rId46"/>
    <p:sldId id="363" r:id="rId47"/>
    <p:sldId id="347" r:id="rId48"/>
    <p:sldId id="355" r:id="rId49"/>
    <p:sldId id="366" r:id="rId50"/>
    <p:sldId id="365" r:id="rId51"/>
    <p:sldId id="368" r:id="rId52"/>
    <p:sldId id="364" r:id="rId53"/>
    <p:sldId id="371" r:id="rId54"/>
    <p:sldId id="370" r:id="rId55"/>
    <p:sldId id="372" r:id="rId56"/>
    <p:sldId id="429" r:id="rId57"/>
    <p:sldId id="374" r:id="rId58"/>
    <p:sldId id="382" r:id="rId59"/>
    <p:sldId id="381" r:id="rId60"/>
    <p:sldId id="380" r:id="rId61"/>
    <p:sldId id="379" r:id="rId62"/>
    <p:sldId id="378" r:id="rId63"/>
    <p:sldId id="377" r:id="rId64"/>
    <p:sldId id="376" r:id="rId65"/>
    <p:sldId id="272" r:id="rId66"/>
    <p:sldId id="284" r:id="rId67"/>
    <p:sldId id="293" r:id="rId68"/>
    <p:sldId id="294" r:id="rId69"/>
    <p:sldId id="290" r:id="rId70"/>
    <p:sldId id="329" r:id="rId71"/>
    <p:sldId id="291" r:id="rId72"/>
    <p:sldId id="330" r:id="rId73"/>
    <p:sldId id="289" r:id="rId74"/>
    <p:sldId id="331" r:id="rId75"/>
    <p:sldId id="286" r:id="rId76"/>
    <p:sldId id="288" r:id="rId77"/>
    <p:sldId id="287" r:id="rId78"/>
    <p:sldId id="285" r:id="rId79"/>
    <p:sldId id="283" r:id="rId80"/>
    <p:sldId id="282" r:id="rId81"/>
    <p:sldId id="281" r:id="rId82"/>
    <p:sldId id="280" r:id="rId83"/>
    <p:sldId id="430" r:id="rId84"/>
    <p:sldId id="431" r:id="rId85"/>
    <p:sldId id="333" r:id="rId86"/>
    <p:sldId id="295" r:id="rId87"/>
    <p:sldId id="297" r:id="rId88"/>
    <p:sldId id="334" r:id="rId89"/>
    <p:sldId id="301" r:id="rId90"/>
    <p:sldId id="300" r:id="rId91"/>
    <p:sldId id="299" r:id="rId92"/>
    <p:sldId id="298" r:id="rId93"/>
    <p:sldId id="302" r:id="rId94"/>
    <p:sldId id="383" r:id="rId95"/>
    <p:sldId id="385" r:id="rId96"/>
    <p:sldId id="384" r:id="rId97"/>
    <p:sldId id="303" r:id="rId98"/>
    <p:sldId id="304" r:id="rId99"/>
    <p:sldId id="386" r:id="rId100"/>
    <p:sldId id="388" r:id="rId101"/>
    <p:sldId id="387" r:id="rId102"/>
    <p:sldId id="392" r:id="rId103"/>
    <p:sldId id="391" r:id="rId104"/>
    <p:sldId id="390" r:id="rId105"/>
    <p:sldId id="396" r:id="rId106"/>
    <p:sldId id="395" r:id="rId107"/>
    <p:sldId id="394" r:id="rId108"/>
    <p:sldId id="393" r:id="rId109"/>
    <p:sldId id="398" r:id="rId110"/>
    <p:sldId id="308" r:id="rId111"/>
    <p:sldId id="335" r:id="rId112"/>
    <p:sldId id="399" r:id="rId113"/>
    <p:sldId id="310" r:id="rId114"/>
    <p:sldId id="313" r:id="rId115"/>
    <p:sldId id="314" r:id="rId116"/>
    <p:sldId id="432" r:id="rId117"/>
    <p:sldId id="433" r:id="rId118"/>
    <p:sldId id="312" r:id="rId119"/>
    <p:sldId id="315" r:id="rId120"/>
    <p:sldId id="401" r:id="rId121"/>
    <p:sldId id="400" r:id="rId122"/>
    <p:sldId id="403" r:id="rId123"/>
    <p:sldId id="402" r:id="rId124"/>
    <p:sldId id="405" r:id="rId125"/>
    <p:sldId id="404" r:id="rId126"/>
    <p:sldId id="407" r:id="rId127"/>
    <p:sldId id="319" r:id="rId128"/>
    <p:sldId id="320" r:id="rId129"/>
    <p:sldId id="321" r:id="rId130"/>
    <p:sldId id="322" r:id="rId131"/>
    <p:sldId id="323" r:id="rId132"/>
    <p:sldId id="410" r:id="rId133"/>
    <p:sldId id="409" r:id="rId134"/>
    <p:sldId id="413" r:id="rId135"/>
    <p:sldId id="412" r:id="rId136"/>
    <p:sldId id="415" r:id="rId137"/>
    <p:sldId id="414" r:id="rId138"/>
    <p:sldId id="417" r:id="rId139"/>
    <p:sldId id="416" r:id="rId140"/>
    <p:sldId id="411" r:id="rId141"/>
    <p:sldId id="420" r:id="rId142"/>
    <p:sldId id="419" r:id="rId143"/>
    <p:sldId id="418" r:id="rId144"/>
    <p:sldId id="423" r:id="rId145"/>
    <p:sldId id="422" r:id="rId146"/>
    <p:sldId id="421" r:id="rId147"/>
    <p:sldId id="424" r:id="rId148"/>
    <p:sldId id="435" r:id="rId1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FD209B-DE47-4356-B24C-8AD163B15BD2}" type="datetimeFigureOut">
              <a:rPr lang="en-US" smtClean="0"/>
              <a:t>5/1/2019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275EB9-AC73-49F7-9B61-4CE273C39DA2}" type="slidenum">
              <a:rPr lang="en-US" smtClean="0"/>
              <a:t>‹#›</a:t>
            </a:fld>
            <a:endParaRPr lang="en-US"/>
          </a:p>
        </p:txBody>
      </p:sp>
    </p:spTree>
    <p:extLst>
      <p:ext uri="{BB962C8B-B14F-4D97-AF65-F5344CB8AC3E}">
        <p14:creationId xmlns:p14="http://schemas.microsoft.com/office/powerpoint/2010/main" val="2777512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275EB9-AC73-49F7-9B61-4CE273C39DA2}" type="slidenum">
              <a:rPr lang="en-US" smtClean="0"/>
              <a:t>4</a:t>
            </a:fld>
            <a:endParaRPr lang="en-US"/>
          </a:p>
        </p:txBody>
      </p:sp>
    </p:spTree>
    <p:extLst>
      <p:ext uri="{BB962C8B-B14F-4D97-AF65-F5344CB8AC3E}">
        <p14:creationId xmlns:p14="http://schemas.microsoft.com/office/powerpoint/2010/main" val="3995894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275EB9-AC73-49F7-9B61-4CE273C39DA2}" type="slidenum">
              <a:rPr lang="en-US" smtClean="0"/>
              <a:t>59</a:t>
            </a:fld>
            <a:endParaRPr lang="en-US"/>
          </a:p>
        </p:txBody>
      </p:sp>
    </p:spTree>
    <p:extLst>
      <p:ext uri="{BB962C8B-B14F-4D97-AF65-F5344CB8AC3E}">
        <p14:creationId xmlns:p14="http://schemas.microsoft.com/office/powerpoint/2010/main" val="2884356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275EB9-AC73-49F7-9B61-4CE273C39DA2}" type="slidenum">
              <a:rPr lang="en-US" smtClean="0"/>
              <a:t>67</a:t>
            </a:fld>
            <a:endParaRPr lang="en-US"/>
          </a:p>
        </p:txBody>
      </p:sp>
    </p:spTree>
    <p:extLst>
      <p:ext uri="{BB962C8B-B14F-4D97-AF65-F5344CB8AC3E}">
        <p14:creationId xmlns:p14="http://schemas.microsoft.com/office/powerpoint/2010/main" val="1611705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BCB9B8-56E1-4233-AEC0-3A6E324C1D71}" type="datetime1">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5564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8EB157-CF32-4A9C-9CED-DC4F2E73FFE1}" type="datetime1">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05962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F8CB21-DAAC-4158-A13B-E214423ECD42}" type="datetime1">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63516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D2FBFA-F3BB-42E9-8AFB-E481122D06D8}" type="datetime1">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74759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559D98-DDFB-411A-8083-56DEC8BF96AC}" type="datetime1">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0077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9AF7EA-C32B-4E72-87E2-019FA9037807}" type="datetime1">
              <a:rPr lang="en-US" smtClean="0"/>
              <a:t>5/1/2019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73500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E75575-1A01-4FAB-861A-9FEBB5A820C6}" type="datetime1">
              <a:rPr lang="en-US" smtClean="0"/>
              <a:t>5/1/2019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7405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AFF19A-AC50-434E-86FB-4A3BB1C88D12}" type="datetime1">
              <a:rPr lang="en-US" smtClean="0"/>
              <a:t>5/1/2019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60144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8035D8-7252-49CB-B910-2C0323D15549}" type="datetime1">
              <a:rPr lang="en-US" smtClean="0"/>
              <a:t>5/1/2019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88271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DDF734-8EBA-4D57-A76A-81A43DD59006}" type="datetime1">
              <a:rPr lang="en-US" smtClean="0"/>
              <a:t>5/1/2019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33272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44D99B-B97C-462B-AED1-148BC1A83EC6}" type="datetime1">
              <a:rPr lang="en-US" smtClean="0"/>
              <a:t>5/1/2019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7183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799842-E84C-4767-8DA7-38728D8ABD75}" type="datetime1">
              <a:rPr lang="en-US" smtClean="0"/>
              <a:t>5/1/2019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0402532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1"/>
            <a:ext cx="7772400" cy="1523999"/>
          </a:xfrm>
        </p:spPr>
        <p:txBody>
          <a:bodyPr>
            <a:normAutofit fontScale="90000"/>
          </a:bodyPr>
          <a:lstStyle/>
          <a:p>
            <a:r>
              <a:rPr lang="en-US" dirty="0">
                <a:latin typeface="Times New Roman" pitchFamily="18" charset="0"/>
                <a:cs typeface="Times New Roman" pitchFamily="18" charset="0"/>
              </a:rPr>
              <a:t>NTRODUCTION TO EMBRYOLOGY AND FETAL </a:t>
            </a:r>
            <a:r>
              <a:rPr lang="en-US" dirty="0" smtClean="0">
                <a:latin typeface="Times New Roman" pitchFamily="18" charset="0"/>
                <a:cs typeface="Times New Roman" pitchFamily="18" charset="0"/>
              </a:rPr>
              <a:t>DEVELOPMENT AND</a:t>
            </a:r>
            <a:endParaRPr lang="en-US" dirty="0"/>
          </a:p>
        </p:txBody>
      </p:sp>
      <p:sp>
        <p:nvSpPr>
          <p:cNvPr id="3" name="Subtitle 2"/>
          <p:cNvSpPr>
            <a:spLocks noGrp="1"/>
          </p:cNvSpPr>
          <p:nvPr>
            <p:ph type="subTitle" idx="1"/>
          </p:nvPr>
        </p:nvSpPr>
        <p:spPr>
          <a:xfrm>
            <a:off x="685800" y="3611607"/>
            <a:ext cx="7772400" cy="1188993"/>
          </a:xfrm>
        </p:spPr>
        <p:txBody>
          <a:bodyPr>
            <a:normAutofit/>
          </a:bodyPr>
          <a:lstStyle/>
          <a:p>
            <a:r>
              <a:rPr lang="en-US" sz="4000" b="1" dirty="0">
                <a:latin typeface="Times New Roman" pitchFamily="18" charset="0"/>
                <a:cs typeface="Times New Roman" pitchFamily="18" charset="0"/>
              </a:rPr>
              <a:t>NORMAL PREGNANCY</a:t>
            </a:r>
            <a:endParaRPr lang="en-US" sz="4000" b="1" dirty="0"/>
          </a:p>
        </p:txBody>
      </p:sp>
      <p:sp>
        <p:nvSpPr>
          <p:cNvPr id="4" name="Date Placeholder 3"/>
          <p:cNvSpPr>
            <a:spLocks noGrp="1"/>
          </p:cNvSpPr>
          <p:nvPr>
            <p:ph type="dt" sz="half" idx="10"/>
          </p:nvPr>
        </p:nvSpPr>
        <p:spPr/>
        <p:txBody>
          <a:bodyPr/>
          <a:lstStyle/>
          <a:p>
            <a:fld id="{287B73F6-A7A6-45E6-B693-DB1688E7E2AF}"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2169916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62000"/>
          </a:xfrm>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304800" y="990600"/>
            <a:ext cx="8382000" cy="5016691"/>
          </a:xfrm>
        </p:spPr>
        <p:txBody>
          <a:bodyPr>
            <a:noAutofit/>
          </a:bodyPr>
          <a:lstStyle/>
          <a:p>
            <a:pPr marL="109728" indent="0">
              <a:buNone/>
            </a:pPr>
            <a:endParaRPr lang="en-US" sz="2400" dirty="0" smtClean="0">
              <a:solidFill>
                <a:srgbClr val="FF0000"/>
              </a:solidFill>
              <a:latin typeface="Times New Roman" pitchFamily="18" charset="0"/>
              <a:cs typeface="Times New Roman" pitchFamily="18" charset="0"/>
            </a:endParaRPr>
          </a:p>
          <a:p>
            <a:pPr marL="109728" indent="0">
              <a:buNone/>
            </a:pPr>
            <a:r>
              <a:rPr lang="en-US" sz="2400" dirty="0" smtClean="0">
                <a:solidFill>
                  <a:srgbClr val="FF0000"/>
                </a:solidFill>
                <a:latin typeface="Times New Roman" pitchFamily="18" charset="0"/>
                <a:cs typeface="Times New Roman" pitchFamily="18" charset="0"/>
              </a:rPr>
              <a:t>Excretion </a:t>
            </a:r>
            <a:endParaRPr lang="en-US" sz="2400" dirty="0">
              <a:solidFill>
                <a:srgbClr val="FF0000"/>
              </a:solidFill>
              <a:latin typeface="Times New Roman" pitchFamily="18" charset="0"/>
              <a:cs typeface="Times New Roman" pitchFamily="18" charset="0"/>
            </a:endParaRPr>
          </a:p>
          <a:p>
            <a:pPr>
              <a:buFont typeface="Wingdings" pitchFamily="2" charset="2"/>
              <a:buChar char="Ø"/>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main substance </a:t>
            </a:r>
            <a:r>
              <a:rPr lang="en-US" sz="2400" dirty="0" err="1">
                <a:latin typeface="Times New Roman" pitchFamily="18" charset="0"/>
                <a:cs typeface="Times New Roman" pitchFamily="18" charset="0"/>
              </a:rPr>
              <a:t>excerted</a:t>
            </a:r>
            <a:r>
              <a:rPr lang="en-US" sz="2400" dirty="0">
                <a:latin typeface="Times New Roman" pitchFamily="18" charset="0"/>
                <a:cs typeface="Times New Roman" pitchFamily="18" charset="0"/>
              </a:rPr>
              <a:t> from the fetus </a:t>
            </a:r>
            <a:r>
              <a:rPr lang="en-US" sz="2400" dirty="0" smtClean="0">
                <a:latin typeface="Times New Roman" pitchFamily="18" charset="0"/>
                <a:cs typeface="Times New Roman" pitchFamily="18" charset="0"/>
              </a:rPr>
              <a:t>is </a:t>
            </a:r>
            <a:r>
              <a:rPr lang="en-US" sz="2400" dirty="0" err="1" smtClean="0">
                <a:latin typeface="Times New Roman" pitchFamily="18" charset="0"/>
                <a:cs typeface="Times New Roman" pitchFamily="18" charset="0"/>
              </a:rPr>
              <a:t>carbondioxide</a:t>
            </a:r>
            <a:endParaRPr lang="en-US" sz="2400" dirty="0" smtClean="0">
              <a:latin typeface="Times New Roman" pitchFamily="18" charset="0"/>
              <a:cs typeface="Times New Roman" pitchFamily="18" charset="0"/>
            </a:endParaRPr>
          </a:p>
          <a:p>
            <a:pPr>
              <a:buFont typeface="Wingdings" pitchFamily="2" charset="2"/>
              <a:buChar char="Ø"/>
            </a:pPr>
            <a:r>
              <a:rPr lang="en-US" sz="2400" dirty="0" smtClean="0">
                <a:latin typeface="Times New Roman" pitchFamily="18" charset="0"/>
                <a:cs typeface="Times New Roman" pitchFamily="18" charset="0"/>
              </a:rPr>
              <a:t>Bilirubin </a:t>
            </a:r>
            <a:r>
              <a:rPr lang="en-US" sz="2400" dirty="0">
                <a:latin typeface="Times New Roman" pitchFamily="18" charset="0"/>
                <a:cs typeface="Times New Roman" pitchFamily="18" charset="0"/>
              </a:rPr>
              <a:t>will also be excreted as red blood </a:t>
            </a:r>
            <a:r>
              <a:rPr lang="en-US" sz="2400" dirty="0" smtClean="0">
                <a:latin typeface="Times New Roman" pitchFamily="18" charset="0"/>
                <a:cs typeface="Times New Roman" pitchFamily="18" charset="0"/>
              </a:rPr>
              <a:t>cells frequently</a:t>
            </a:r>
            <a:r>
              <a:rPr lang="en-US" sz="2400" dirty="0">
                <a:latin typeface="Times New Roman" pitchFamily="18" charset="0"/>
                <a:cs typeface="Times New Roman" pitchFamily="18" charset="0"/>
              </a:rPr>
              <a:t>.</a:t>
            </a:r>
          </a:p>
          <a:p>
            <a:pPr marL="109728" indent="0">
              <a:buNone/>
            </a:pPr>
            <a:r>
              <a:rPr lang="en-US" sz="2400" dirty="0" smtClean="0">
                <a:solidFill>
                  <a:srgbClr val="FF0000"/>
                </a:solidFill>
                <a:latin typeface="Times New Roman" pitchFamily="18" charset="0"/>
                <a:cs typeface="Times New Roman" pitchFamily="18" charset="0"/>
              </a:rPr>
              <a:t>Protection</a:t>
            </a:r>
            <a:endParaRPr lang="en-US" sz="2400" dirty="0">
              <a:latin typeface="Times New Roman" pitchFamily="18" charset="0"/>
              <a:cs typeface="Times New Roman" pitchFamily="18" charset="0"/>
            </a:endParaRPr>
          </a:p>
          <a:p>
            <a:pPr>
              <a:buFont typeface="Wingdings" pitchFamily="2" charset="2"/>
              <a:buChar char="Ø"/>
            </a:pPr>
            <a:r>
              <a:rPr lang="en-US" sz="2400" dirty="0" smtClean="0">
                <a:latin typeface="Times New Roman" pitchFamily="18" charset="0"/>
                <a:cs typeface="Times New Roman" pitchFamily="18" charset="0"/>
              </a:rPr>
              <a:t>It </a:t>
            </a:r>
            <a:r>
              <a:rPr lang="en-US" sz="2400" dirty="0">
                <a:latin typeface="Times New Roman" pitchFamily="18" charset="0"/>
                <a:cs typeface="Times New Roman" pitchFamily="18" charset="0"/>
              </a:rPr>
              <a:t>provides a limited barrier to infection with </a:t>
            </a:r>
            <a:r>
              <a:rPr lang="en-US" sz="2400" dirty="0" smtClean="0">
                <a:latin typeface="Times New Roman" pitchFamily="18" charset="0"/>
                <a:cs typeface="Times New Roman" pitchFamily="18" charset="0"/>
              </a:rPr>
              <a:t>the exception </a:t>
            </a:r>
            <a:r>
              <a:rPr lang="en-US" sz="2400" dirty="0">
                <a:latin typeface="Times New Roman" pitchFamily="18" charset="0"/>
                <a:cs typeface="Times New Roman" pitchFamily="18" charset="0"/>
              </a:rPr>
              <a:t>of the </a:t>
            </a:r>
            <a:r>
              <a:rPr lang="en-US" sz="2400" dirty="0" err="1">
                <a:latin typeface="Times New Roman" pitchFamily="18" charset="0"/>
                <a:cs typeface="Times New Roman" pitchFamily="18" charset="0"/>
              </a:rPr>
              <a:t>treponeona</a:t>
            </a:r>
            <a:r>
              <a:rPr lang="en-US" sz="2400" dirty="0">
                <a:latin typeface="Times New Roman" pitchFamily="18" charset="0"/>
                <a:cs typeface="Times New Roman" pitchFamily="18" charset="0"/>
              </a:rPr>
              <a:t> of </a:t>
            </a:r>
            <a:r>
              <a:rPr lang="en-US" sz="2400" dirty="0" smtClean="0">
                <a:latin typeface="Times New Roman" pitchFamily="18" charset="0"/>
                <a:cs typeface="Times New Roman" pitchFamily="18" charset="0"/>
              </a:rPr>
              <a:t>syphilis. </a:t>
            </a:r>
          </a:p>
          <a:p>
            <a:pPr>
              <a:buFont typeface="Wingdings" pitchFamily="2" charset="2"/>
              <a:buChar char="Ø"/>
            </a:pPr>
            <a:r>
              <a:rPr lang="en-US" sz="2400" dirty="0" smtClean="0">
                <a:latin typeface="Times New Roman" pitchFamily="18" charset="0"/>
                <a:cs typeface="Times New Roman" pitchFamily="18" charset="0"/>
              </a:rPr>
              <a:t>Viruses can </a:t>
            </a:r>
            <a:r>
              <a:rPr lang="en-US" sz="2400" dirty="0">
                <a:latin typeface="Times New Roman" pitchFamily="18" charset="0"/>
                <a:cs typeface="Times New Roman" pitchFamily="18" charset="0"/>
              </a:rPr>
              <a:t>cross freely and may </a:t>
            </a:r>
            <a:r>
              <a:rPr lang="en-US" sz="2400" dirty="0" smtClean="0">
                <a:latin typeface="Times New Roman" pitchFamily="18" charset="0"/>
                <a:cs typeface="Times New Roman" pitchFamily="18" charset="0"/>
              </a:rPr>
              <a:t>cause congenital </a:t>
            </a:r>
            <a:r>
              <a:rPr lang="en-US" sz="2400" dirty="0">
                <a:latin typeface="Times New Roman" pitchFamily="18" charset="0"/>
                <a:cs typeface="Times New Roman" pitchFamily="18" charset="0"/>
              </a:rPr>
              <a:t>abnormalities as in the case the rubella virus </a:t>
            </a:r>
            <a:r>
              <a:rPr lang="en-US" sz="2400" dirty="0" smtClean="0">
                <a:latin typeface="Times New Roman" pitchFamily="18" charset="0"/>
                <a:cs typeface="Times New Roman" pitchFamily="18" charset="0"/>
              </a:rPr>
              <a:t>and HIV </a:t>
            </a:r>
            <a:r>
              <a:rPr lang="en-US" sz="2400" dirty="0">
                <a:latin typeface="Times New Roman" pitchFamily="18" charset="0"/>
                <a:cs typeface="Times New Roman" pitchFamily="18" charset="0"/>
              </a:rPr>
              <a:t>virus</a:t>
            </a:r>
            <a:r>
              <a:rPr lang="en-US" sz="2400" dirty="0" smtClean="0">
                <a:latin typeface="Times New Roman" pitchFamily="18" charset="0"/>
                <a:cs typeface="Times New Roman" pitchFamily="18" charset="0"/>
              </a:rPr>
              <a:t>.</a:t>
            </a:r>
          </a:p>
          <a:p>
            <a:pPr>
              <a:buFont typeface="Wingdings" pitchFamily="2" charset="2"/>
              <a:buChar char="Ø"/>
            </a:pPr>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679489CA-DC71-4AC6-A7A4-66B4209B156D}"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284520633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fontScale="92500" lnSpcReduction="10000"/>
          </a:bodyPr>
          <a:lstStyle/>
          <a:p>
            <a:pPr>
              <a:buNone/>
            </a:pPr>
            <a:r>
              <a:rPr lang="en-GB" sz="2400" dirty="0">
                <a:latin typeface="Times New Roman" pitchFamily="18" charset="0"/>
                <a:cs typeface="Times New Roman" pitchFamily="18" charset="0"/>
              </a:rPr>
              <a:t> </a:t>
            </a:r>
            <a:r>
              <a:rPr lang="en-US" sz="2400" dirty="0">
                <a:latin typeface="Times New Roman" pitchFamily="18" charset="0"/>
                <a:cs typeface="Times New Roman" pitchFamily="18" charset="0"/>
              </a:rPr>
              <a:t>Expected date of delivery (EDD) which could be calculated by </a:t>
            </a:r>
            <a:endParaRPr lang="en-GB" sz="2400" dirty="0" smtClean="0">
              <a:latin typeface="Times New Roman" pitchFamily="18" charset="0"/>
              <a:cs typeface="Times New Roman" pitchFamily="18" charset="0"/>
            </a:endParaRPr>
          </a:p>
          <a:p>
            <a:pPr>
              <a:buNone/>
            </a:pPr>
            <a:r>
              <a:rPr lang="en-GB" sz="2400" dirty="0" smtClean="0">
                <a:latin typeface="Times New Roman" pitchFamily="18" charset="0"/>
                <a:cs typeface="Times New Roman" pitchFamily="18" charset="0"/>
              </a:rPr>
              <a:t>1</a:t>
            </a:r>
            <a:r>
              <a:rPr lang="en-GB" sz="2400" dirty="0">
                <a:latin typeface="Times New Roman" pitchFamily="18" charset="0"/>
                <a:cs typeface="Times New Roman" pitchFamily="18" charset="0"/>
              </a:rPr>
              <a:t>. </a:t>
            </a:r>
            <a:r>
              <a:rPr lang="en-GB" sz="2400" dirty="0" err="1" smtClean="0">
                <a:latin typeface="Times New Roman" pitchFamily="18" charset="0"/>
                <a:cs typeface="Times New Roman" pitchFamily="18" charset="0"/>
              </a:rPr>
              <a:t>Naegales</a:t>
            </a:r>
            <a:r>
              <a:rPr lang="en-GB" sz="2400" dirty="0" smtClean="0">
                <a:latin typeface="Times New Roman" pitchFamily="18" charset="0"/>
                <a:cs typeface="Times New Roman" pitchFamily="18" charset="0"/>
              </a:rPr>
              <a:t> </a:t>
            </a:r>
            <a:r>
              <a:rPr lang="en-GB" sz="2400" dirty="0">
                <a:latin typeface="Times New Roman" pitchFamily="18" charset="0"/>
                <a:cs typeface="Times New Roman" pitchFamily="18" charset="0"/>
              </a:rPr>
              <a:t>rule (using European calendar)</a:t>
            </a:r>
          </a:p>
          <a:p>
            <a:pPr marL="2286000" lvl="4" indent="-457200">
              <a:buFont typeface="Wingdings" pitchFamily="2" charset="2"/>
              <a:buChar char="v"/>
            </a:pPr>
            <a:r>
              <a:rPr lang="en-GB" sz="2400" dirty="0">
                <a:latin typeface="Times New Roman" pitchFamily="18" charset="0"/>
                <a:cs typeface="Times New Roman" pitchFamily="18" charset="0"/>
              </a:rPr>
              <a:t>LNMP – 3 months + 7 days    </a:t>
            </a:r>
          </a:p>
          <a:p>
            <a:pPr marL="1885950" lvl="3" indent="-514350">
              <a:buAutoNum type="arabicPeriod" startAt="2"/>
            </a:pPr>
            <a:r>
              <a:rPr lang="en-GB" sz="2400" dirty="0">
                <a:latin typeface="Times New Roman" pitchFamily="18" charset="0"/>
                <a:cs typeface="Times New Roman" pitchFamily="18" charset="0"/>
              </a:rPr>
              <a:t>Ethiopian calendar</a:t>
            </a:r>
          </a:p>
          <a:p>
            <a:pPr marL="2343150" lvl="4" indent="-514350">
              <a:buFont typeface="Wingdings" pitchFamily="2" charset="2"/>
              <a:buChar char="v"/>
            </a:pPr>
            <a:r>
              <a:rPr lang="en-GB" sz="2400" dirty="0">
                <a:latin typeface="Times New Roman" pitchFamily="18" charset="0"/>
                <a:cs typeface="Times New Roman" pitchFamily="18" charset="0"/>
              </a:rPr>
              <a:t> LNMP + 9 months + 10 days if </a:t>
            </a:r>
            <a:r>
              <a:rPr lang="en-GB" sz="2400" dirty="0" err="1">
                <a:latin typeface="Times New Roman" pitchFamily="18" charset="0"/>
                <a:cs typeface="Times New Roman" pitchFamily="18" charset="0"/>
              </a:rPr>
              <a:t>pagume</a:t>
            </a:r>
            <a:r>
              <a:rPr lang="en-GB" sz="2400" dirty="0">
                <a:latin typeface="Times New Roman" pitchFamily="18" charset="0"/>
                <a:cs typeface="Times New Roman" pitchFamily="18" charset="0"/>
              </a:rPr>
              <a:t> is not passed</a:t>
            </a:r>
          </a:p>
          <a:p>
            <a:pPr marL="2343150" lvl="4" indent="-514350">
              <a:buFont typeface="Wingdings" pitchFamily="2" charset="2"/>
              <a:buChar char="v"/>
            </a:pPr>
            <a:r>
              <a:rPr lang="en-GB" sz="2400" dirty="0">
                <a:latin typeface="Times New Roman" pitchFamily="18" charset="0"/>
                <a:cs typeface="Times New Roman" pitchFamily="18" charset="0"/>
              </a:rPr>
              <a:t>LNMP + 9 months + 5 days if </a:t>
            </a:r>
            <a:r>
              <a:rPr lang="en-GB" sz="2400" dirty="0" err="1">
                <a:latin typeface="Times New Roman" pitchFamily="18" charset="0"/>
                <a:cs typeface="Times New Roman" pitchFamily="18" charset="0"/>
              </a:rPr>
              <a:t>pagume</a:t>
            </a:r>
            <a:r>
              <a:rPr lang="en-GB" sz="2400" dirty="0">
                <a:latin typeface="Times New Roman" pitchFamily="18" charset="0"/>
                <a:cs typeface="Times New Roman" pitchFamily="18" charset="0"/>
              </a:rPr>
              <a:t> is passed (4 in leap year)</a:t>
            </a:r>
          </a:p>
          <a:p>
            <a:pPr marL="628650" indent="-514350">
              <a:buFont typeface="Wingdings" pitchFamily="2" charset="2"/>
              <a:buChar char="Ø"/>
            </a:pPr>
            <a:r>
              <a:rPr lang="en-GB" sz="2400" dirty="0">
                <a:latin typeface="Times New Roman" pitchFamily="18" charset="0"/>
                <a:cs typeface="Times New Roman" pitchFamily="18" charset="0"/>
              </a:rPr>
              <a:t>Calculate gestational age  (GA) in completed weeks and days  as follow</a:t>
            </a:r>
          </a:p>
          <a:p>
            <a:pPr marL="2343150" lvl="4" indent="-514350">
              <a:buNone/>
            </a:pPr>
            <a:r>
              <a:rPr lang="en-GB" sz="2400" dirty="0">
                <a:latin typeface="Times New Roman" pitchFamily="18" charset="0"/>
                <a:cs typeface="Times New Roman" pitchFamily="18" charset="0"/>
              </a:rPr>
              <a:t>GA = </a:t>
            </a:r>
            <a:r>
              <a:rPr lang="en-GB" sz="2400" u="sng" dirty="0">
                <a:latin typeface="Times New Roman" pitchFamily="18" charset="0"/>
                <a:cs typeface="Times New Roman" pitchFamily="18" charset="0"/>
              </a:rPr>
              <a:t>Visiting date - LNMP </a:t>
            </a:r>
          </a:p>
          <a:p>
            <a:pPr marL="2343150" lvl="4" indent="-514350">
              <a:buNone/>
            </a:pPr>
            <a:r>
              <a:rPr lang="en-GB" sz="2400" dirty="0">
                <a:latin typeface="Times New Roman" pitchFamily="18" charset="0"/>
                <a:cs typeface="Times New Roman" pitchFamily="18" charset="0"/>
              </a:rPr>
              <a:t>                       7 </a:t>
            </a:r>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48FEC176-2C49-47EA-B91E-FD5761DC1F87}"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100</a:t>
            </a:fld>
            <a:endParaRPr lang="en-US"/>
          </a:p>
        </p:txBody>
      </p:sp>
    </p:spTree>
    <p:extLst>
      <p:ext uri="{BB962C8B-B14F-4D97-AF65-F5344CB8AC3E}">
        <p14:creationId xmlns:p14="http://schemas.microsoft.com/office/powerpoint/2010/main" val="274757720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a:bodyPr>
          <a:lstStyle/>
          <a:p>
            <a:r>
              <a:rPr lang="en-GB" sz="2400" dirty="0">
                <a:latin typeface="Times New Roman" pitchFamily="18" charset="0"/>
                <a:cs typeface="Times New Roman" pitchFamily="18" charset="0"/>
              </a:rPr>
              <a:t>Quickening: the first time the mother felt </a:t>
            </a:r>
            <a:r>
              <a:rPr lang="en-GB" sz="2400" dirty="0" err="1">
                <a:latin typeface="Times New Roman" pitchFamily="18" charset="0"/>
                <a:cs typeface="Times New Roman" pitchFamily="18" charset="0"/>
              </a:rPr>
              <a:t>fetal</a:t>
            </a:r>
            <a:r>
              <a:rPr lang="en-GB" sz="2400" dirty="0">
                <a:latin typeface="Times New Roman" pitchFamily="18" charset="0"/>
                <a:cs typeface="Times New Roman" pitchFamily="18" charset="0"/>
              </a:rPr>
              <a:t> movement</a:t>
            </a:r>
          </a:p>
          <a:p>
            <a:pPr lvl="3">
              <a:buFont typeface="Wingdings" pitchFamily="2" charset="2"/>
              <a:buChar char="v"/>
            </a:pPr>
            <a:r>
              <a:rPr lang="en-GB" sz="2400" dirty="0">
                <a:latin typeface="Times New Roman" pitchFamily="18" charset="0"/>
                <a:cs typeface="Times New Roman" pitchFamily="18" charset="0"/>
              </a:rPr>
              <a:t>   In </a:t>
            </a:r>
            <a:r>
              <a:rPr lang="en-GB" sz="2400" dirty="0" err="1" smtClean="0">
                <a:latin typeface="Times New Roman" pitchFamily="18" charset="0"/>
                <a:cs typeface="Times New Roman" pitchFamily="18" charset="0"/>
              </a:rPr>
              <a:t>premigravida</a:t>
            </a:r>
            <a:r>
              <a:rPr lang="en-GB" sz="2400" dirty="0" smtClean="0">
                <a:latin typeface="Times New Roman" pitchFamily="18" charset="0"/>
                <a:cs typeface="Times New Roman" pitchFamily="18" charset="0"/>
              </a:rPr>
              <a:t> </a:t>
            </a:r>
            <a:r>
              <a:rPr lang="en-GB" sz="2400" dirty="0">
                <a:latin typeface="Times New Roman" pitchFamily="18" charset="0"/>
                <a:cs typeface="Times New Roman" pitchFamily="18" charset="0"/>
              </a:rPr>
              <a:t>it is around 18-20 weeks and in multigravida  is it around 16-18 weeks of gestation </a:t>
            </a:r>
          </a:p>
          <a:p>
            <a:pPr>
              <a:buFont typeface="Wingdings" pitchFamily="2" charset="2"/>
              <a:buChar char="v"/>
            </a:pPr>
            <a:r>
              <a:rPr lang="en-GB" sz="2400" dirty="0">
                <a:latin typeface="Times New Roman" pitchFamily="18" charset="0"/>
                <a:cs typeface="Times New Roman" pitchFamily="18" charset="0"/>
              </a:rPr>
              <a:t>presence of Antenatal care elsewhere</a:t>
            </a:r>
            <a:r>
              <a:rPr lang="en-GB" sz="2400" dirty="0" smtClean="0">
                <a:latin typeface="Times New Roman" pitchFamily="18" charset="0"/>
                <a:cs typeface="Times New Roman" pitchFamily="18" charset="0"/>
              </a:rPr>
              <a:t>.</a:t>
            </a:r>
          </a:p>
          <a:p>
            <a:pPr>
              <a:buFont typeface="Wingdings" pitchFamily="2" charset="2"/>
              <a:buChar char="v"/>
            </a:pPr>
            <a:r>
              <a:rPr lang="en-GB" sz="2400" dirty="0" smtClean="0">
                <a:latin typeface="Times New Roman" pitchFamily="18" charset="0"/>
                <a:cs typeface="Times New Roman" pitchFamily="18" charset="0"/>
              </a:rPr>
              <a:t> </a:t>
            </a:r>
            <a:r>
              <a:rPr lang="en-GB" sz="2400" dirty="0">
                <a:latin typeface="Times New Roman" pitchFamily="18" charset="0"/>
                <a:cs typeface="Times New Roman" pitchFamily="18" charset="0"/>
              </a:rPr>
              <a:t>Place and number of visits, what was done and laboratory results.</a:t>
            </a:r>
          </a:p>
          <a:p>
            <a:pPr>
              <a:buFont typeface="Wingdings" pitchFamily="2" charset="2"/>
              <a:buChar char="v"/>
            </a:pPr>
            <a:r>
              <a:rPr lang="en-GB" sz="2400" dirty="0">
                <a:latin typeface="Times New Roman" pitchFamily="18" charset="0"/>
                <a:cs typeface="Times New Roman" pitchFamily="18" charset="0"/>
              </a:rPr>
              <a:t> Elaboration of chief compliant </a:t>
            </a:r>
          </a:p>
          <a:p>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5701E22E-DA11-4BEC-8541-FA35BFECF2B7}"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101</a:t>
            </a:fld>
            <a:endParaRPr lang="en-US"/>
          </a:p>
        </p:txBody>
      </p:sp>
    </p:spTree>
    <p:extLst>
      <p:ext uri="{BB962C8B-B14F-4D97-AF65-F5344CB8AC3E}">
        <p14:creationId xmlns:p14="http://schemas.microsoft.com/office/powerpoint/2010/main" val="26164703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a:bodyPr>
          <a:lstStyle/>
          <a:p>
            <a:r>
              <a:rPr lang="en-GB" sz="2400" dirty="0">
                <a:latin typeface="Times New Roman" pitchFamily="18" charset="0"/>
                <a:cs typeface="Times New Roman" pitchFamily="18" charset="0"/>
              </a:rPr>
              <a:t> </a:t>
            </a:r>
            <a:r>
              <a:rPr lang="en-GB" sz="2400" b="1" dirty="0">
                <a:latin typeface="Times New Roman" pitchFamily="18" charset="0"/>
                <a:cs typeface="Times New Roman" pitchFamily="18" charset="0"/>
              </a:rPr>
              <a:t>Danger symptoms of pregnancy </a:t>
            </a:r>
            <a:r>
              <a:rPr lang="en-GB" sz="2400" dirty="0">
                <a:latin typeface="Times New Roman" pitchFamily="18" charset="0"/>
                <a:cs typeface="Times New Roman" pitchFamily="18" charset="0"/>
              </a:rPr>
              <a:t>(vaginal bleeding, sever headache, blurring of vision, </a:t>
            </a:r>
            <a:r>
              <a:rPr lang="en-GB" sz="2400" dirty="0" err="1">
                <a:latin typeface="Times New Roman" pitchFamily="18" charset="0"/>
                <a:cs typeface="Times New Roman" pitchFamily="18" charset="0"/>
              </a:rPr>
              <a:t>epigastric</a:t>
            </a:r>
            <a:r>
              <a:rPr lang="en-GB" sz="2400" dirty="0">
                <a:latin typeface="Times New Roman" pitchFamily="18" charset="0"/>
                <a:cs typeface="Times New Roman" pitchFamily="18" charset="0"/>
              </a:rPr>
              <a:t> or sever abdominal pain, profuse vaginal discharge, absence or reduction of </a:t>
            </a:r>
            <a:r>
              <a:rPr lang="en-GB" sz="2400" dirty="0" err="1">
                <a:latin typeface="Times New Roman" pitchFamily="18" charset="0"/>
                <a:cs typeface="Times New Roman" pitchFamily="18" charset="0"/>
              </a:rPr>
              <a:t>fetal</a:t>
            </a:r>
            <a:r>
              <a:rPr lang="en-GB" sz="2400" dirty="0">
                <a:latin typeface="Times New Roman" pitchFamily="18" charset="0"/>
                <a:cs typeface="Times New Roman" pitchFamily="18" charset="0"/>
              </a:rPr>
              <a:t> movement, fever and persistent vomiting)</a:t>
            </a:r>
          </a:p>
          <a:p>
            <a:r>
              <a:rPr lang="en-GB" sz="2400" dirty="0">
                <a:latin typeface="Times New Roman" pitchFamily="18" charset="0"/>
                <a:cs typeface="Times New Roman" pitchFamily="18" charset="0"/>
              </a:rPr>
              <a:t> </a:t>
            </a:r>
            <a:r>
              <a:rPr lang="en-GB" sz="2400" b="1" dirty="0">
                <a:latin typeface="Times New Roman" pitchFamily="18" charset="0"/>
                <a:cs typeface="Times New Roman" pitchFamily="18" charset="0"/>
              </a:rPr>
              <a:t>Common complaints in pregnancy </a:t>
            </a:r>
            <a:r>
              <a:rPr lang="en-GB" sz="2400" dirty="0">
                <a:latin typeface="Times New Roman" pitchFamily="18" charset="0"/>
                <a:cs typeface="Times New Roman" pitchFamily="18" charset="0"/>
              </a:rPr>
              <a:t>(like nausea and vomiting, weakness)</a:t>
            </a:r>
          </a:p>
          <a:p>
            <a:r>
              <a:rPr lang="en-GB" sz="2400" b="1" dirty="0">
                <a:latin typeface="Times New Roman" pitchFamily="18" charset="0"/>
                <a:cs typeface="Times New Roman" pitchFamily="18" charset="0"/>
              </a:rPr>
              <a:t>Pregnancy: </a:t>
            </a:r>
            <a:r>
              <a:rPr lang="en-GB" sz="2400" dirty="0">
                <a:latin typeface="Times New Roman" pitchFamily="18" charset="0"/>
                <a:cs typeface="Times New Roman" pitchFamily="18" charset="0"/>
              </a:rPr>
              <a:t>unplanned, unwanted and unsupported</a:t>
            </a:r>
          </a:p>
          <a:p>
            <a:r>
              <a:rPr lang="en-GB" sz="2400" b="1" dirty="0">
                <a:latin typeface="Times New Roman" pitchFamily="18" charset="0"/>
                <a:cs typeface="Times New Roman" pitchFamily="18" charset="0"/>
              </a:rPr>
              <a:t>Ask positive and negative statement </a:t>
            </a:r>
            <a:r>
              <a:rPr lang="en-GB" sz="2400" dirty="0">
                <a:latin typeface="Times New Roman" pitchFamily="18" charset="0"/>
                <a:cs typeface="Times New Roman" pitchFamily="18" charset="0"/>
              </a:rPr>
              <a:t>according to the patient compliant</a:t>
            </a:r>
          </a:p>
          <a:p>
            <a:pPr>
              <a:buNone/>
            </a:pPr>
            <a:endParaRPr lang="en-GB" sz="2400" dirty="0">
              <a:latin typeface="Times New Roman" pitchFamily="18" charset="0"/>
              <a:cs typeface="Times New Roman" pitchFamily="18" charset="0"/>
            </a:endParaRPr>
          </a:p>
          <a:p>
            <a:endParaRPr lang="en-GB"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1BCDF9A3-35A5-49E8-B39E-35A77FD2203F}"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102</a:t>
            </a:fld>
            <a:endParaRPr lang="en-US"/>
          </a:p>
        </p:txBody>
      </p:sp>
    </p:spTree>
    <p:extLst>
      <p:ext uri="{BB962C8B-B14F-4D97-AF65-F5344CB8AC3E}">
        <p14:creationId xmlns:p14="http://schemas.microsoft.com/office/powerpoint/2010/main" val="39223702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68362"/>
          </a:xfrm>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a:xfrm>
            <a:off x="457200" y="1143000"/>
            <a:ext cx="8229600" cy="4864291"/>
          </a:xfrm>
        </p:spPr>
        <p:txBody>
          <a:bodyPr>
            <a:normAutofit/>
          </a:bodyPr>
          <a:lstStyle/>
          <a:p>
            <a:pPr>
              <a:buNone/>
            </a:pPr>
            <a:r>
              <a:rPr lang="en-GB" sz="2400" b="1" dirty="0">
                <a:latin typeface="Times New Roman" pitchFamily="18" charset="0"/>
                <a:cs typeface="Times New Roman" pitchFamily="18" charset="0"/>
              </a:rPr>
              <a:t>1.4 </a:t>
            </a:r>
            <a:r>
              <a:rPr lang="en-GB" sz="2400" dirty="0">
                <a:latin typeface="Times New Roman" pitchFamily="18" charset="0"/>
                <a:cs typeface="Times New Roman" pitchFamily="18" charset="0"/>
              </a:rPr>
              <a:t>past obstetric history: the following should be asked for all previous pregnancies in chronologic order</a:t>
            </a:r>
          </a:p>
          <a:p>
            <a:r>
              <a:rPr lang="en-GB" sz="2400" dirty="0">
                <a:latin typeface="Times New Roman" pitchFamily="18" charset="0"/>
                <a:cs typeface="Times New Roman" pitchFamily="18" charset="0"/>
              </a:rPr>
              <a:t>Date, month and year of gestation for example first deliver in may 2000</a:t>
            </a:r>
          </a:p>
          <a:p>
            <a:r>
              <a:rPr lang="en-GB" sz="2400" dirty="0">
                <a:latin typeface="Times New Roman" pitchFamily="18" charset="0"/>
                <a:cs typeface="Times New Roman" pitchFamily="18" charset="0"/>
              </a:rPr>
              <a:t>Length of gestation: abortion (&lt; 28 weeks), preterm (&lt; 37 complete weeks), term (&gt; 37 completed weeks to 40 weeks), postdate (&gt; 42 weeks to 42 weeks), post term (&gt; 42 completed weeks</a:t>
            </a:r>
            <a:r>
              <a:rPr lang="en-GB" sz="2400" dirty="0" smtClean="0">
                <a:latin typeface="Times New Roman" pitchFamily="18" charset="0"/>
                <a:cs typeface="Times New Roman" pitchFamily="18" charset="0"/>
              </a:rPr>
              <a:t>).</a:t>
            </a:r>
          </a:p>
          <a:p>
            <a:r>
              <a:rPr lang="en-GB" sz="2400" dirty="0">
                <a:latin typeface="Times New Roman" pitchFamily="18" charset="0"/>
                <a:cs typeface="Times New Roman" pitchFamily="18" charset="0"/>
              </a:rPr>
              <a:t>Significant antenatal medical problems like hypertension , ante partum haemorrhage, diabetes </a:t>
            </a:r>
          </a:p>
          <a:p>
            <a:r>
              <a:rPr lang="en-GB" sz="2400" dirty="0">
                <a:latin typeface="Times New Roman" pitchFamily="18" charset="0"/>
                <a:cs typeface="Times New Roman" pitchFamily="18" charset="0"/>
              </a:rPr>
              <a:t>Onset of labour (spontaneous or induced)</a:t>
            </a:r>
          </a:p>
          <a:p>
            <a:r>
              <a:rPr lang="en-GB" sz="2400" dirty="0" err="1">
                <a:latin typeface="Times New Roman" pitchFamily="18" charset="0"/>
                <a:cs typeface="Times New Roman" pitchFamily="18" charset="0"/>
              </a:rPr>
              <a:t>Fetal</a:t>
            </a:r>
            <a:r>
              <a:rPr lang="en-GB" sz="2400" dirty="0">
                <a:latin typeface="Times New Roman" pitchFamily="18" charset="0"/>
                <a:cs typeface="Times New Roman" pitchFamily="18" charset="0"/>
              </a:rPr>
              <a:t> presentation (vertex, face, brow, breech or shoulder)</a:t>
            </a:r>
          </a:p>
          <a:p>
            <a:endParaRPr lang="en-GB" sz="2400" dirty="0">
              <a:latin typeface="Times New Roman" pitchFamily="18" charset="0"/>
              <a:cs typeface="Times New Roman" pitchFamily="18" charset="0"/>
            </a:endParaRPr>
          </a:p>
          <a:p>
            <a:endParaRPr lang="en-GB"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D6CA144-5E8D-4917-8F5E-527EDE430E24}"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103</a:t>
            </a:fld>
            <a:endParaRPr lang="en-US"/>
          </a:p>
        </p:txBody>
      </p:sp>
    </p:spTree>
    <p:extLst>
      <p:ext uri="{BB962C8B-B14F-4D97-AF65-F5344CB8AC3E}">
        <p14:creationId xmlns:p14="http://schemas.microsoft.com/office/powerpoint/2010/main" val="308382549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a:bodyPr>
          <a:lstStyle/>
          <a:p>
            <a:r>
              <a:rPr lang="en-GB" sz="2400" dirty="0">
                <a:latin typeface="Times New Roman" pitchFamily="18" charset="0"/>
                <a:cs typeface="Times New Roman" pitchFamily="18" charset="0"/>
              </a:rPr>
              <a:t>Duration of labour</a:t>
            </a:r>
          </a:p>
          <a:p>
            <a:r>
              <a:rPr lang="en-GB" sz="2400" dirty="0">
                <a:latin typeface="Times New Roman" pitchFamily="18" charset="0"/>
                <a:cs typeface="Times New Roman" pitchFamily="18" charset="0"/>
              </a:rPr>
              <a:t>Mode of delivery (spontaneous vaginal, instrumental delivery, caesarean section or destructive delivery)</a:t>
            </a:r>
          </a:p>
          <a:p>
            <a:r>
              <a:rPr lang="en-GB" sz="2400" dirty="0" err="1">
                <a:latin typeface="Times New Roman" pitchFamily="18" charset="0"/>
                <a:cs typeface="Times New Roman" pitchFamily="18" charset="0"/>
              </a:rPr>
              <a:t>Fetal</a:t>
            </a:r>
            <a:r>
              <a:rPr lang="en-GB" sz="2400" dirty="0">
                <a:latin typeface="Times New Roman" pitchFamily="18" charset="0"/>
                <a:cs typeface="Times New Roman" pitchFamily="18" charset="0"/>
              </a:rPr>
              <a:t> out come (alive or dead, sex of the new born, weight of the new born, malformation and current condition)</a:t>
            </a:r>
          </a:p>
          <a:p>
            <a:r>
              <a:rPr lang="en-GB" sz="2400" dirty="0">
                <a:latin typeface="Times New Roman" pitchFamily="18" charset="0"/>
                <a:cs typeface="Times New Roman" pitchFamily="18" charset="0"/>
              </a:rPr>
              <a:t>Post partum complication- postpartum haemorrhage and Breast feeding </a:t>
            </a:r>
          </a:p>
          <a:p>
            <a:endParaRPr lang="en-GB" sz="2400" dirty="0">
              <a:latin typeface="Times New Roman" pitchFamily="18" charset="0"/>
              <a:cs typeface="Times New Roman" pitchFamily="18" charset="0"/>
            </a:endParaRPr>
          </a:p>
          <a:p>
            <a:endParaRPr lang="en-GB" sz="2400" dirty="0">
              <a:latin typeface="Times New Roman" pitchFamily="18" charset="0"/>
              <a:cs typeface="Times New Roman" pitchFamily="18" charset="0"/>
            </a:endParaRPr>
          </a:p>
          <a:p>
            <a:endParaRPr lang="en-GB" sz="2400" dirty="0">
              <a:latin typeface="Times New Roman" pitchFamily="18" charset="0"/>
              <a:cs typeface="Times New Roman" pitchFamily="18" charset="0"/>
            </a:endParaRPr>
          </a:p>
          <a:p>
            <a:endParaRPr lang="en-GB" sz="2400" dirty="0">
              <a:latin typeface="Times New Roman" pitchFamily="18" charset="0"/>
              <a:cs typeface="Times New Roman" pitchFamily="18" charset="0"/>
            </a:endParaRPr>
          </a:p>
          <a:p>
            <a:endParaRPr lang="en-GB" sz="2400" dirty="0">
              <a:latin typeface="Times New Roman" pitchFamily="18" charset="0"/>
              <a:cs typeface="Times New Roman" pitchFamily="18" charset="0"/>
            </a:endParaRPr>
          </a:p>
          <a:p>
            <a:endParaRPr lang="en-GB"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582A6F0A-500D-4E29-AB69-6C46E4A0D320}"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104</a:t>
            </a:fld>
            <a:endParaRPr lang="en-US"/>
          </a:p>
        </p:txBody>
      </p:sp>
    </p:spTree>
    <p:extLst>
      <p:ext uri="{BB962C8B-B14F-4D97-AF65-F5344CB8AC3E}">
        <p14:creationId xmlns:p14="http://schemas.microsoft.com/office/powerpoint/2010/main" val="10816236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a:bodyPr>
          <a:lstStyle/>
          <a:p>
            <a:pPr>
              <a:buNone/>
            </a:pPr>
            <a:r>
              <a:rPr lang="en-GB" sz="2400" b="1" dirty="0">
                <a:latin typeface="Times New Roman" pitchFamily="18" charset="0"/>
                <a:cs typeface="Times New Roman" pitchFamily="18" charset="0"/>
              </a:rPr>
              <a:t>1.5 </a:t>
            </a:r>
            <a:r>
              <a:rPr lang="en-GB" sz="2400" dirty="0">
                <a:latin typeface="Times New Roman" pitchFamily="18" charset="0"/>
                <a:cs typeface="Times New Roman" pitchFamily="18" charset="0"/>
              </a:rPr>
              <a:t>gynaecology history</a:t>
            </a:r>
          </a:p>
          <a:p>
            <a:r>
              <a:rPr lang="en-GB" sz="2400" dirty="0">
                <a:latin typeface="Times New Roman" pitchFamily="18" charset="0"/>
                <a:cs typeface="Times New Roman" pitchFamily="18" charset="0"/>
              </a:rPr>
              <a:t> Family planning methods – use, type, duration and side effect</a:t>
            </a:r>
          </a:p>
          <a:p>
            <a:r>
              <a:rPr lang="en-GB" sz="2400" dirty="0">
                <a:latin typeface="Times New Roman" pitchFamily="18" charset="0"/>
                <a:cs typeface="Times New Roman" pitchFamily="18" charset="0"/>
              </a:rPr>
              <a:t>Sexual history- assess risk of sexually transmitted infections and HIV/AIDS</a:t>
            </a:r>
          </a:p>
          <a:p>
            <a:r>
              <a:rPr lang="en-GB" sz="2400" dirty="0">
                <a:latin typeface="Times New Roman" pitchFamily="18" charset="0"/>
                <a:cs typeface="Times New Roman" pitchFamily="18" charset="0"/>
              </a:rPr>
              <a:t>Gynaecology operations- female genital mutilation, </a:t>
            </a:r>
            <a:r>
              <a:rPr lang="en-GB" sz="2400" dirty="0" smtClean="0">
                <a:latin typeface="Times New Roman" pitchFamily="18" charset="0"/>
                <a:cs typeface="Times New Roman" pitchFamily="18" charset="0"/>
              </a:rPr>
              <a:t>laparotomy, </a:t>
            </a:r>
            <a:r>
              <a:rPr lang="en-GB" sz="2400" dirty="0">
                <a:latin typeface="Times New Roman" pitchFamily="18" charset="0"/>
                <a:cs typeface="Times New Roman" pitchFamily="18" charset="0"/>
              </a:rPr>
              <a:t>dilatation and curettage, evacuation and curettage, manual vacuum aspiration </a:t>
            </a:r>
          </a:p>
          <a:p>
            <a:r>
              <a:rPr lang="en-GB" sz="2400" dirty="0">
                <a:latin typeface="Times New Roman" pitchFamily="18" charset="0"/>
                <a:cs typeface="Times New Roman" pitchFamily="18" charset="0"/>
              </a:rPr>
              <a:t>Menstrual history (age of menarche, interval of period 21-36 days, amount of flow 10-80 ml, duration of flow2-8 days, normally dark red and non-clotting  )</a:t>
            </a:r>
          </a:p>
          <a:p>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CF0055A6-5BC1-4E22-B788-7CDB89549D51}"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105</a:t>
            </a:fld>
            <a:endParaRPr lang="en-US"/>
          </a:p>
        </p:txBody>
      </p:sp>
    </p:spTree>
    <p:extLst>
      <p:ext uri="{BB962C8B-B14F-4D97-AF65-F5344CB8AC3E}">
        <p14:creationId xmlns:p14="http://schemas.microsoft.com/office/powerpoint/2010/main" val="65112840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a:xfrm>
            <a:off x="76200" y="1481328"/>
            <a:ext cx="8839200" cy="4525963"/>
          </a:xfrm>
        </p:spPr>
        <p:txBody>
          <a:bodyPr>
            <a:normAutofit/>
          </a:bodyPr>
          <a:lstStyle/>
          <a:p>
            <a:pPr>
              <a:buNone/>
            </a:pPr>
            <a:r>
              <a:rPr lang="en-GB" sz="2400" b="1" dirty="0">
                <a:latin typeface="Times New Roman" pitchFamily="18" charset="0"/>
                <a:cs typeface="Times New Roman" pitchFamily="18" charset="0"/>
              </a:rPr>
              <a:t>1.6 </a:t>
            </a:r>
            <a:r>
              <a:rPr lang="en-GB" sz="2400" dirty="0">
                <a:latin typeface="Times New Roman" pitchFamily="18" charset="0"/>
                <a:cs typeface="Times New Roman" pitchFamily="18" charset="0"/>
              </a:rPr>
              <a:t>Past medical and surgical history: </a:t>
            </a:r>
          </a:p>
          <a:p>
            <a:r>
              <a:rPr lang="en-GB" sz="2400" dirty="0">
                <a:latin typeface="Times New Roman" pitchFamily="18" charset="0"/>
                <a:cs typeface="Times New Roman" pitchFamily="18" charset="0"/>
              </a:rPr>
              <a:t>History of diabetes mellitus, hypertension, hypo or hyper </a:t>
            </a:r>
            <a:r>
              <a:rPr lang="en-GB" sz="2400" dirty="0" err="1">
                <a:latin typeface="Times New Roman" pitchFamily="18" charset="0"/>
                <a:cs typeface="Times New Roman" pitchFamily="18" charset="0"/>
              </a:rPr>
              <a:t>thyroidism</a:t>
            </a:r>
            <a:r>
              <a:rPr lang="en-GB" sz="2400" dirty="0">
                <a:latin typeface="Times New Roman" pitchFamily="18" charset="0"/>
                <a:cs typeface="Times New Roman" pitchFamily="18" charset="0"/>
              </a:rPr>
              <a:t>, which may affect pregnancy or get aggravated by pregnancy</a:t>
            </a:r>
          </a:p>
          <a:p>
            <a:r>
              <a:rPr lang="en-GB" sz="2400" dirty="0">
                <a:latin typeface="Times New Roman" pitchFamily="18" charset="0"/>
                <a:cs typeface="Times New Roman" pitchFamily="18" charset="0"/>
              </a:rPr>
              <a:t>Blood transfusion important in haemolytic disease of the new born</a:t>
            </a:r>
          </a:p>
          <a:p>
            <a:r>
              <a:rPr lang="en-GB" sz="2400" dirty="0">
                <a:latin typeface="Times New Roman" pitchFamily="18" charset="0"/>
                <a:cs typeface="Times New Roman" pitchFamily="18" charset="0"/>
              </a:rPr>
              <a:t>Drugs because of risk of teratogenicity or allergic reaction</a:t>
            </a:r>
          </a:p>
          <a:p>
            <a:r>
              <a:rPr lang="en-GB" sz="2400" dirty="0">
                <a:latin typeface="Times New Roman" pitchFamily="18" charset="0"/>
                <a:cs typeface="Times New Roman" pitchFamily="18" charset="0"/>
              </a:rPr>
              <a:t>Maternal infection- TORCH syndrome.</a:t>
            </a:r>
          </a:p>
          <a:p>
            <a:pPr>
              <a:buNone/>
            </a:pPr>
            <a:endParaRPr lang="en-GB" sz="2400" dirty="0">
              <a:latin typeface="Times New Roman" pitchFamily="18" charset="0"/>
              <a:cs typeface="Times New Roman" pitchFamily="18" charset="0"/>
            </a:endParaRPr>
          </a:p>
          <a:p>
            <a:endParaRPr lang="en-GB" sz="2400" dirty="0">
              <a:latin typeface="Times New Roman" pitchFamily="18" charset="0"/>
              <a:cs typeface="Times New Roman" pitchFamily="18" charset="0"/>
            </a:endParaRPr>
          </a:p>
          <a:p>
            <a:endParaRPr lang="en-GB"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4087C6A0-41A4-4680-B304-9AD5AF797CFC}"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106</a:t>
            </a:fld>
            <a:endParaRPr lang="en-US"/>
          </a:p>
        </p:txBody>
      </p:sp>
    </p:spTree>
    <p:extLst>
      <p:ext uri="{BB962C8B-B14F-4D97-AF65-F5344CB8AC3E}">
        <p14:creationId xmlns:p14="http://schemas.microsoft.com/office/powerpoint/2010/main" val="388584865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a:bodyPr>
          <a:lstStyle/>
          <a:p>
            <a:pPr>
              <a:buNone/>
            </a:pPr>
            <a:r>
              <a:rPr lang="en-GB" sz="2400" b="1" dirty="0">
                <a:latin typeface="Times New Roman" pitchFamily="18" charset="0"/>
                <a:cs typeface="Times New Roman" pitchFamily="18" charset="0"/>
              </a:rPr>
              <a:t>1.7 </a:t>
            </a:r>
            <a:r>
              <a:rPr lang="en-GB" sz="2400" dirty="0">
                <a:latin typeface="Times New Roman" pitchFamily="18" charset="0"/>
                <a:cs typeface="Times New Roman" pitchFamily="18" charset="0"/>
              </a:rPr>
              <a:t>Personal, family and social history </a:t>
            </a:r>
          </a:p>
          <a:p>
            <a:r>
              <a:rPr lang="en-GB" sz="2400" dirty="0">
                <a:latin typeface="Times New Roman" pitchFamily="18" charset="0"/>
                <a:cs typeface="Times New Roman" pitchFamily="18" charset="0"/>
              </a:rPr>
              <a:t>Childhood development </a:t>
            </a:r>
          </a:p>
          <a:p>
            <a:r>
              <a:rPr lang="en-GB" sz="2400" dirty="0">
                <a:latin typeface="Times New Roman" pitchFamily="18" charset="0"/>
                <a:cs typeface="Times New Roman" pitchFamily="18" charset="0"/>
              </a:rPr>
              <a:t>Educational status</a:t>
            </a:r>
          </a:p>
          <a:p>
            <a:r>
              <a:rPr lang="en-GB" sz="2400" dirty="0">
                <a:latin typeface="Times New Roman" pitchFamily="18" charset="0"/>
                <a:cs typeface="Times New Roman" pitchFamily="18" charset="0"/>
              </a:rPr>
              <a:t>Habit like alcohol, smoking and elicit drug use</a:t>
            </a:r>
          </a:p>
          <a:p>
            <a:r>
              <a:rPr lang="en-GB" sz="2400" dirty="0">
                <a:latin typeface="Times New Roman" pitchFamily="18" charset="0"/>
                <a:cs typeface="Times New Roman" pitchFamily="18" charset="0"/>
              </a:rPr>
              <a:t>Occupation- exposure to radiation </a:t>
            </a:r>
            <a:r>
              <a:rPr lang="en-GB" sz="2400" dirty="0" err="1">
                <a:latin typeface="Times New Roman" pitchFamily="18" charset="0"/>
                <a:cs typeface="Times New Roman" pitchFamily="18" charset="0"/>
              </a:rPr>
              <a:t>ansthesia</a:t>
            </a:r>
            <a:r>
              <a:rPr lang="en-GB" sz="2400" dirty="0">
                <a:latin typeface="Times New Roman" pitchFamily="18" charset="0"/>
                <a:cs typeface="Times New Roman" pitchFamily="18" charset="0"/>
              </a:rPr>
              <a:t>- halothane, chemical factory and others</a:t>
            </a:r>
          </a:p>
          <a:p>
            <a:r>
              <a:rPr lang="en-GB" sz="2400" dirty="0">
                <a:latin typeface="Times New Roman" pitchFamily="18" charset="0"/>
                <a:cs typeface="Times New Roman" pitchFamily="18" charset="0"/>
              </a:rPr>
              <a:t>Income- low socio economic status associated with obstetric problems like preeclampsia, preterm</a:t>
            </a:r>
          </a:p>
          <a:p>
            <a:r>
              <a:rPr lang="en-GB" sz="2400" dirty="0">
                <a:latin typeface="Times New Roman" pitchFamily="18" charset="0"/>
                <a:cs typeface="Times New Roman" pitchFamily="18" charset="0"/>
              </a:rPr>
              <a:t>Family history- diabetes mellitus, hypertension, multiple pregnancy, genetic disorder</a:t>
            </a:r>
          </a:p>
          <a:p>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FD63EDDA-2BAB-4D4A-A0C0-4C79EF301A1C}"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107</a:t>
            </a:fld>
            <a:endParaRPr lang="en-US"/>
          </a:p>
        </p:txBody>
      </p:sp>
    </p:spTree>
    <p:extLst>
      <p:ext uri="{BB962C8B-B14F-4D97-AF65-F5344CB8AC3E}">
        <p14:creationId xmlns:p14="http://schemas.microsoft.com/office/powerpoint/2010/main" val="324891527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914400"/>
          </a:xfrm>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a:xfrm>
            <a:off x="304800" y="1219200"/>
            <a:ext cx="8534400" cy="4953000"/>
          </a:xfrm>
        </p:spPr>
        <p:txBody>
          <a:bodyPr>
            <a:normAutofit fontScale="92500"/>
          </a:bodyPr>
          <a:lstStyle/>
          <a:p>
            <a:pPr>
              <a:buNone/>
            </a:pPr>
            <a:endParaRPr lang="en-GB" sz="2400" b="1" dirty="0">
              <a:latin typeface="Times New Roman" pitchFamily="18" charset="0"/>
              <a:cs typeface="Times New Roman" pitchFamily="18" charset="0"/>
            </a:endParaRPr>
          </a:p>
          <a:p>
            <a:pPr>
              <a:buNone/>
            </a:pPr>
            <a:r>
              <a:rPr lang="en-GB" sz="2400" b="1" dirty="0">
                <a:latin typeface="Times New Roman" pitchFamily="18" charset="0"/>
                <a:cs typeface="Times New Roman" pitchFamily="18" charset="0"/>
              </a:rPr>
              <a:t>1.8 Review of systems: </a:t>
            </a:r>
            <a:r>
              <a:rPr lang="en-GB" sz="2400" dirty="0">
                <a:latin typeface="Times New Roman" pitchFamily="18" charset="0"/>
                <a:cs typeface="Times New Roman" pitchFamily="18" charset="0"/>
              </a:rPr>
              <a:t>check all </a:t>
            </a:r>
            <a:r>
              <a:rPr lang="en-GB" sz="2400" dirty="0" smtClean="0">
                <a:latin typeface="Times New Roman" pitchFamily="18" charset="0"/>
                <a:cs typeface="Times New Roman" pitchFamily="18" charset="0"/>
              </a:rPr>
              <a:t>systems</a:t>
            </a:r>
            <a:endParaRPr lang="en-GB" sz="2400" b="1" dirty="0">
              <a:latin typeface="Times New Roman" pitchFamily="18" charset="0"/>
              <a:cs typeface="Times New Roman" pitchFamily="18" charset="0"/>
            </a:endParaRPr>
          </a:p>
          <a:p>
            <a:pPr>
              <a:buNone/>
            </a:pPr>
            <a:r>
              <a:rPr lang="en-GB" sz="2400" b="1" dirty="0">
                <a:latin typeface="Times New Roman" pitchFamily="18" charset="0"/>
                <a:cs typeface="Times New Roman" pitchFamily="18" charset="0"/>
              </a:rPr>
              <a:t>2. Physical examination</a:t>
            </a:r>
          </a:p>
          <a:p>
            <a:r>
              <a:rPr lang="en-GB" sz="2400" dirty="0">
                <a:latin typeface="Times New Roman" pitchFamily="18" charset="0"/>
                <a:cs typeface="Times New Roman" pitchFamily="18" charset="0"/>
              </a:rPr>
              <a:t>Examination must be done in a private room in the presence of an assistant preferably female</a:t>
            </a:r>
          </a:p>
          <a:p>
            <a:r>
              <a:rPr lang="en-GB" sz="2400" dirty="0">
                <a:latin typeface="Times New Roman" pitchFamily="18" charset="0"/>
                <a:cs typeface="Times New Roman" pitchFamily="18" charset="0"/>
              </a:rPr>
              <a:t>Proper explanation must be offered to the patient  before, during and after the examination</a:t>
            </a:r>
          </a:p>
          <a:p>
            <a:r>
              <a:rPr lang="en-GB" sz="2400" dirty="0">
                <a:latin typeface="Times New Roman" pitchFamily="18" charset="0"/>
                <a:cs typeface="Times New Roman" pitchFamily="18" charset="0"/>
              </a:rPr>
              <a:t>Bladder should be emptied and the patient properly positioned on the </a:t>
            </a:r>
            <a:r>
              <a:rPr lang="en-GB" sz="2400" dirty="0" smtClean="0">
                <a:latin typeface="Times New Roman" pitchFamily="18" charset="0"/>
                <a:cs typeface="Times New Roman" pitchFamily="18" charset="0"/>
              </a:rPr>
              <a:t>couch</a:t>
            </a:r>
          </a:p>
          <a:p>
            <a:r>
              <a:rPr lang="en-US" sz="2400" dirty="0">
                <a:latin typeface="Times New Roman" pitchFamily="18" charset="0"/>
                <a:cs typeface="Times New Roman" pitchFamily="18" charset="0"/>
              </a:rPr>
              <a:t>Warm hand and instruments must be used</a:t>
            </a:r>
          </a:p>
          <a:p>
            <a:r>
              <a:rPr lang="en-US" sz="2400" dirty="0">
                <a:latin typeface="Times New Roman" pitchFamily="18" charset="0"/>
                <a:cs typeface="Times New Roman" pitchFamily="18" charset="0"/>
              </a:rPr>
              <a:t>Adequate light, appropriate gloves and swabs should be prepared.</a:t>
            </a:r>
          </a:p>
          <a:p>
            <a:r>
              <a:rPr lang="en-US" sz="2400" dirty="0">
                <a:latin typeface="Times New Roman" pitchFamily="18" charset="0"/>
                <a:cs typeface="Times New Roman" pitchFamily="18" charset="0"/>
              </a:rPr>
              <a:t>Always keep eye contact through out the examination.</a:t>
            </a:r>
          </a:p>
          <a:p>
            <a:endParaRPr lang="en-GB" sz="2400"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1B2E8D54-9554-4A0F-A9C2-0003435EB175}"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108</a:t>
            </a:fld>
            <a:endParaRPr lang="en-US"/>
          </a:p>
        </p:txBody>
      </p:sp>
    </p:spTree>
    <p:extLst>
      <p:ext uri="{BB962C8B-B14F-4D97-AF65-F5344CB8AC3E}">
        <p14:creationId xmlns:p14="http://schemas.microsoft.com/office/powerpoint/2010/main" val="396753795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a:xfrm>
            <a:off x="457200" y="1219200"/>
            <a:ext cx="8229600" cy="4788091"/>
          </a:xfrm>
        </p:spPr>
        <p:txBody>
          <a:bodyPr>
            <a:normAutofit/>
          </a:bodyPr>
          <a:lstStyle/>
          <a:p>
            <a:pPr marL="109728" indent="0">
              <a:buNone/>
            </a:pPr>
            <a:r>
              <a:rPr lang="en-US" sz="2400" dirty="0" smtClean="0">
                <a:latin typeface="Times New Roman" pitchFamily="18" charset="0"/>
                <a:cs typeface="Times New Roman" pitchFamily="18" charset="0"/>
              </a:rPr>
              <a:t>Examination </a:t>
            </a:r>
            <a:r>
              <a:rPr lang="en-US" sz="2400" dirty="0">
                <a:latin typeface="Times New Roman" pitchFamily="18" charset="0"/>
                <a:cs typeface="Times New Roman" pitchFamily="18" charset="0"/>
              </a:rPr>
              <a:t>of the Pregnant Woman at First </a:t>
            </a:r>
            <a:r>
              <a:rPr lang="en-US" sz="2400" dirty="0" smtClean="0">
                <a:latin typeface="Times New Roman" pitchFamily="18" charset="0"/>
                <a:cs typeface="Times New Roman" pitchFamily="18" charset="0"/>
              </a:rPr>
              <a:t>Visit</a:t>
            </a:r>
            <a:endParaRPr lang="en-US" sz="2400" b="1" dirty="0" smtClean="0">
              <a:latin typeface="Times New Roman" pitchFamily="18" charset="0"/>
              <a:cs typeface="Times New Roman" pitchFamily="18" charset="0"/>
            </a:endParaRPr>
          </a:p>
          <a:p>
            <a:pPr marL="109728" indent="0">
              <a:buNone/>
            </a:pPr>
            <a:endParaRPr lang="en-US" sz="2400" b="1" dirty="0" smtClean="0">
              <a:latin typeface="Times New Roman" pitchFamily="18" charset="0"/>
              <a:cs typeface="Times New Roman" pitchFamily="18" charset="0"/>
            </a:endParaRPr>
          </a:p>
          <a:p>
            <a:pPr marL="109728" indent="0">
              <a:buNone/>
            </a:pPr>
            <a:r>
              <a:rPr lang="en-US" sz="2400" b="1" dirty="0" smtClean="0">
                <a:latin typeface="Times New Roman" pitchFamily="18" charset="0"/>
                <a:cs typeface="Times New Roman" pitchFamily="18" charset="0"/>
              </a:rPr>
              <a:t>Objective</a:t>
            </a:r>
            <a:r>
              <a:rPr lang="en-US" sz="2400" b="1" dirty="0">
                <a:latin typeface="Times New Roman" pitchFamily="18" charset="0"/>
                <a:cs typeface="Times New Roman" pitchFamily="18" charset="0"/>
              </a:rPr>
              <a:t>:</a:t>
            </a:r>
          </a:p>
          <a:p>
            <a:r>
              <a:rPr lang="en-US" sz="2400" dirty="0" smtClean="0">
                <a:latin typeface="Times New Roman" pitchFamily="18" charset="0"/>
                <a:cs typeface="Times New Roman" pitchFamily="18" charset="0"/>
              </a:rPr>
              <a:t>To diagnose pregnancy</a:t>
            </a:r>
          </a:p>
          <a:p>
            <a:r>
              <a:rPr lang="en-US" sz="2400" dirty="0" smtClean="0">
                <a:latin typeface="Times New Roman" pitchFamily="18" charset="0"/>
                <a:cs typeface="Times New Roman" pitchFamily="18" charset="0"/>
              </a:rPr>
              <a:t>To </a:t>
            </a:r>
            <a:r>
              <a:rPr lang="en-US" sz="2400" dirty="0">
                <a:latin typeface="Times New Roman" pitchFamily="18" charset="0"/>
                <a:cs typeface="Times New Roman" pitchFamily="18" charset="0"/>
              </a:rPr>
              <a:t>identify high risk pregnancy</a:t>
            </a:r>
          </a:p>
          <a:p>
            <a:r>
              <a:rPr lang="en-US" sz="2400" dirty="0">
                <a:latin typeface="Times New Roman" pitchFamily="18" charset="0"/>
                <a:cs typeface="Times New Roman" pitchFamily="18" charset="0"/>
              </a:rPr>
              <a:t>To give advice for pregnant mother</a:t>
            </a:r>
          </a:p>
          <a:p>
            <a:pPr marL="109728" indent="0">
              <a:buNone/>
            </a:pPr>
            <a:r>
              <a:rPr lang="en-US" sz="2400" b="1" dirty="0" smtClean="0">
                <a:latin typeface="Times New Roman" pitchFamily="18" charset="0"/>
                <a:cs typeface="Times New Roman" pitchFamily="18" charset="0"/>
              </a:rPr>
              <a:t>General </a:t>
            </a:r>
            <a:r>
              <a:rPr lang="en-US" sz="2400" b="1" dirty="0">
                <a:latin typeface="Times New Roman" pitchFamily="18" charset="0"/>
                <a:cs typeface="Times New Roman" pitchFamily="18" charset="0"/>
              </a:rPr>
              <a:t>Appearance</a:t>
            </a:r>
          </a:p>
          <a:p>
            <a:r>
              <a:rPr lang="en-US" sz="2400" dirty="0">
                <a:latin typeface="Times New Roman" pitchFamily="18" charset="0"/>
                <a:cs typeface="Times New Roman" pitchFamily="18" charset="0"/>
              </a:rPr>
              <a:t>As she walks in, observe any deformity, stunted growth, limp etc. does she look well or pale and tired?</a:t>
            </a: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DE1FC06C-289E-4066-BB73-1F60F33785A5}"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109</a:t>
            </a:fld>
            <a:endParaRPr lang="en-US"/>
          </a:p>
        </p:txBody>
      </p:sp>
    </p:spTree>
    <p:extLst>
      <p:ext uri="{BB962C8B-B14F-4D97-AF65-F5344CB8AC3E}">
        <p14:creationId xmlns:p14="http://schemas.microsoft.com/office/powerpoint/2010/main" val="2665387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a:bodyPr>
          <a:lstStyle/>
          <a:p>
            <a:pPr marL="109728" indent="0">
              <a:buNone/>
            </a:pPr>
            <a:endParaRPr lang="en-US" sz="2400" dirty="0" smtClean="0">
              <a:solidFill>
                <a:srgbClr val="FF0000"/>
              </a:solidFill>
              <a:latin typeface="Times New Roman" pitchFamily="18" charset="0"/>
              <a:cs typeface="Times New Roman" pitchFamily="18" charset="0"/>
            </a:endParaRPr>
          </a:p>
          <a:p>
            <a:pPr marL="109728" indent="0">
              <a:buNone/>
            </a:pPr>
            <a:r>
              <a:rPr lang="en-US" sz="2400" dirty="0" smtClean="0">
                <a:solidFill>
                  <a:srgbClr val="FF0000"/>
                </a:solidFill>
                <a:latin typeface="Times New Roman" pitchFamily="18" charset="0"/>
                <a:cs typeface="Times New Roman" pitchFamily="18" charset="0"/>
              </a:rPr>
              <a:t>Endocrine</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 Human </a:t>
            </a:r>
            <a:r>
              <a:rPr lang="en-US" sz="2400" dirty="0" err="1">
                <a:latin typeface="Times New Roman" pitchFamily="18" charset="0"/>
                <a:cs typeface="Times New Roman" pitchFamily="18" charset="0"/>
              </a:rPr>
              <a:t>chorinnic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gondotroghin</a:t>
            </a:r>
            <a:r>
              <a:rPr lang="en-US" sz="2400" dirty="0">
                <a:latin typeface="Times New Roman" pitchFamily="18" charset="0"/>
                <a:cs typeface="Times New Roman" pitchFamily="18" charset="0"/>
              </a:rPr>
              <a:t> (HCG) is produced by the </a:t>
            </a:r>
            <a:r>
              <a:rPr lang="en-US" sz="2400" dirty="0" err="1">
                <a:latin typeface="Times New Roman" pitchFamily="18" charset="0"/>
                <a:cs typeface="Times New Roman" pitchFamily="18" charset="0"/>
              </a:rPr>
              <a:t>cytotrophoblastic</a:t>
            </a:r>
            <a:r>
              <a:rPr lang="en-US" sz="2400" dirty="0">
                <a:latin typeface="Times New Roman" pitchFamily="18" charset="0"/>
                <a:cs typeface="Times New Roman" pitchFamily="18" charset="0"/>
              </a:rPr>
              <a:t> layer of the </a:t>
            </a:r>
            <a:r>
              <a:rPr lang="en-US" sz="2400" dirty="0" err="1">
                <a:latin typeface="Times New Roman" pitchFamily="18" charset="0"/>
                <a:cs typeface="Times New Roman" pitchFamily="18" charset="0"/>
              </a:rPr>
              <a:t>chorinonic</a:t>
            </a:r>
            <a:r>
              <a:rPr lang="en-US" sz="2400" dirty="0">
                <a:latin typeface="Times New Roman" pitchFamily="18" charset="0"/>
                <a:cs typeface="Times New Roman" pitchFamily="18" charset="0"/>
              </a:rPr>
              <a:t> villi. </a:t>
            </a:r>
          </a:p>
          <a:p>
            <a:pPr>
              <a:buFont typeface="Courier New" pitchFamily="49" charset="0"/>
              <a:buChar char="o"/>
            </a:pPr>
            <a:r>
              <a:rPr lang="en-US" sz="2400" dirty="0" err="1" smtClean="0">
                <a:latin typeface="Times New Roman" pitchFamily="18" charset="0"/>
                <a:cs typeface="Times New Roman" pitchFamily="18" charset="0"/>
              </a:rPr>
              <a:t>Oestrogens</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as the activity of the corpus </a:t>
            </a:r>
            <a:r>
              <a:rPr lang="en-US" sz="2400" dirty="0" err="1">
                <a:latin typeface="Times New Roman" pitchFamily="18" charset="0"/>
                <a:cs typeface="Times New Roman" pitchFamily="18" charset="0"/>
              </a:rPr>
              <a:t>luteum</a:t>
            </a:r>
            <a:r>
              <a:rPr lang="en-US" sz="2400" dirty="0">
                <a:latin typeface="Times New Roman" pitchFamily="18" charset="0"/>
                <a:cs typeface="Times New Roman" pitchFamily="18" charset="0"/>
              </a:rPr>
              <a:t> declines, the placenta takes over the production of </a:t>
            </a:r>
            <a:r>
              <a:rPr lang="en-US" sz="2400" dirty="0" err="1" smtClean="0">
                <a:latin typeface="Times New Roman" pitchFamily="18" charset="0"/>
                <a:cs typeface="Times New Roman" pitchFamily="18" charset="0"/>
              </a:rPr>
              <a:t>oestrogen</a:t>
            </a:r>
            <a:endParaRPr lang="en-US" sz="2400" dirty="0" smtClean="0">
              <a:latin typeface="Times New Roman" pitchFamily="18" charset="0"/>
              <a:cs typeface="Times New Roman" pitchFamily="18" charset="0"/>
            </a:endParaRPr>
          </a:p>
          <a:p>
            <a:pPr>
              <a:buFont typeface="Courier New" pitchFamily="49" charset="0"/>
              <a:buChar char="o"/>
            </a:pPr>
            <a:r>
              <a:rPr lang="en-US" sz="2400" dirty="0" smtClean="0">
                <a:latin typeface="Times New Roman" pitchFamily="18" charset="0"/>
                <a:cs typeface="Times New Roman" pitchFamily="18" charset="0"/>
              </a:rPr>
              <a:t>Human </a:t>
            </a:r>
            <a:r>
              <a:rPr lang="en-US" sz="2400" dirty="0">
                <a:latin typeface="Times New Roman" pitchFamily="18" charset="0"/>
                <a:cs typeface="Times New Roman" pitchFamily="18" charset="0"/>
              </a:rPr>
              <a:t>placental </a:t>
            </a:r>
            <a:r>
              <a:rPr lang="en-US" sz="2400" dirty="0" err="1">
                <a:latin typeface="Times New Roman" pitchFamily="18" charset="0"/>
                <a:cs typeface="Times New Roman" pitchFamily="18" charset="0"/>
              </a:rPr>
              <a:t>lactogen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HpL</a:t>
            </a:r>
            <a:r>
              <a:rPr lang="en-US" sz="2400" dirty="0">
                <a:latin typeface="Times New Roman" pitchFamily="18" charset="0"/>
                <a:cs typeface="Times New Roman" pitchFamily="18" charset="0"/>
              </a:rPr>
              <a:t>) has a role in glucose metabolism in pregnancy</a:t>
            </a:r>
            <a:r>
              <a:rPr lang="en-US" sz="2400" dirty="0" smtClean="0">
                <a:latin typeface="Times New Roman" pitchFamily="18" charset="0"/>
                <a:cs typeface="Times New Roman" pitchFamily="18" charset="0"/>
              </a:rPr>
              <a:t>.</a:t>
            </a:r>
          </a:p>
          <a:p>
            <a:pPr>
              <a:buFont typeface="Courier New" pitchFamily="49" charset="0"/>
              <a:buChar char="o"/>
            </a:pP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Progestrone</a:t>
            </a:r>
            <a:endParaRPr lang="en-US" sz="2400" dirty="0">
              <a:latin typeface="Times New Roman" pitchFamily="18" charset="0"/>
              <a:cs typeface="Times New Roman" pitchFamily="18" charset="0"/>
            </a:endParaRPr>
          </a:p>
          <a:p>
            <a:pPr>
              <a:buFont typeface="Courier New" pitchFamily="49" charset="0"/>
              <a:buChar char="o"/>
            </a:pPr>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62B24F9F-E827-4367-8E6A-1CB422171EBD}"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100028863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8229600" cy="4864291"/>
          </a:xfrm>
        </p:spPr>
        <p:txBody>
          <a:bodyPr>
            <a:noAutofit/>
          </a:bodyPr>
          <a:lstStyle/>
          <a:p>
            <a:pPr marL="109728" indent="0">
              <a:buNone/>
            </a:pPr>
            <a:r>
              <a:rPr lang="en-US" sz="2400" b="1" dirty="0">
                <a:latin typeface="Times New Roman" pitchFamily="18" charset="0"/>
                <a:cs typeface="Times New Roman" pitchFamily="18" charset="0"/>
              </a:rPr>
              <a:t>Clinical Observation</a:t>
            </a:r>
          </a:p>
          <a:p>
            <a:pPr marL="109728" indent="0">
              <a:buNone/>
            </a:pPr>
            <a:endParaRPr lang="en-US" sz="2400" dirty="0" smtClean="0">
              <a:latin typeface="Times New Roman" pitchFamily="18" charset="0"/>
              <a:cs typeface="Times New Roman" pitchFamily="18" charset="0"/>
            </a:endParaRPr>
          </a:p>
          <a:p>
            <a:pPr marL="109728" indent="0">
              <a:buNone/>
            </a:pPr>
            <a:r>
              <a:rPr lang="en-US" sz="2400" dirty="0" smtClean="0">
                <a:latin typeface="Times New Roman" pitchFamily="18" charset="0"/>
                <a:cs typeface="Times New Roman" pitchFamily="18" charset="0"/>
              </a:rPr>
              <a:t>Height</a:t>
            </a:r>
            <a:r>
              <a:rPr lang="en-US" sz="2400" dirty="0">
                <a:latin typeface="Times New Roman" pitchFamily="18" charset="0"/>
                <a:cs typeface="Times New Roman" pitchFamily="18" charset="0"/>
              </a:rPr>
              <a:t>; - 150 cm or less needs special care.</a:t>
            </a:r>
          </a:p>
          <a:p>
            <a:pPr marL="109728" indent="0">
              <a:buNone/>
            </a:pPr>
            <a:r>
              <a:rPr lang="en-US" sz="2400" dirty="0">
                <a:latin typeface="Times New Roman" pitchFamily="18" charset="0"/>
                <a:cs typeface="Times New Roman" pitchFamily="18" charset="0"/>
              </a:rPr>
              <a:t>Weight:- The average weight gain during pregnancy is </a:t>
            </a:r>
            <a:r>
              <a:rPr lang="en-US" sz="2400" dirty="0" smtClean="0">
                <a:latin typeface="Times New Roman" pitchFamily="18" charset="0"/>
                <a:cs typeface="Times New Roman" pitchFamily="18" charset="0"/>
              </a:rPr>
              <a:t>about 12-14 </a:t>
            </a:r>
            <a:r>
              <a:rPr lang="en-US" sz="2400" dirty="0">
                <a:latin typeface="Times New Roman" pitchFamily="18" charset="0"/>
                <a:cs typeface="Times New Roman" pitchFamily="18" charset="0"/>
              </a:rPr>
              <a:t>kg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In </a:t>
            </a:r>
            <a:r>
              <a:rPr lang="en-US" sz="2400" dirty="0">
                <a:latin typeface="Times New Roman" pitchFamily="18" charset="0"/>
                <a:cs typeface="Times New Roman" pitchFamily="18" charset="0"/>
              </a:rPr>
              <a:t>the first trimester  </a:t>
            </a:r>
            <a:r>
              <a:rPr lang="en-US" sz="2400" dirty="0" smtClean="0">
                <a:latin typeface="Times New Roman" pitchFamily="18" charset="0"/>
                <a:cs typeface="Times New Roman" pitchFamily="18" charset="0"/>
              </a:rPr>
              <a:t>a </a:t>
            </a:r>
            <a:r>
              <a:rPr lang="en-US" sz="2400" dirty="0">
                <a:latin typeface="Times New Roman" pitchFamily="18" charset="0"/>
                <a:cs typeface="Times New Roman" pitchFamily="18" charset="0"/>
              </a:rPr>
              <a:t>woman should gain o.4 kg </a:t>
            </a:r>
            <a:r>
              <a:rPr lang="en-US" sz="2400" dirty="0" smtClean="0">
                <a:latin typeface="Times New Roman" pitchFamily="18" charset="0"/>
                <a:cs typeface="Times New Roman" pitchFamily="18" charset="0"/>
              </a:rPr>
              <a:t>per month </a:t>
            </a:r>
            <a:r>
              <a:rPr lang="en-US" sz="2400" dirty="0">
                <a:latin typeface="Times New Roman" pitchFamily="18" charset="0"/>
                <a:cs typeface="Times New Roman" pitchFamily="18" charset="0"/>
              </a:rPr>
              <a:t>and in the second and third trimester she should </a:t>
            </a:r>
            <a:r>
              <a:rPr lang="en-US" sz="2400" dirty="0" smtClean="0">
                <a:latin typeface="Times New Roman" pitchFamily="18" charset="0"/>
                <a:cs typeface="Times New Roman" pitchFamily="18" charset="0"/>
              </a:rPr>
              <a:t>gain 0.4 </a:t>
            </a:r>
            <a:r>
              <a:rPr lang="en-US" sz="2400" dirty="0">
                <a:latin typeface="Times New Roman" pitchFamily="18" charset="0"/>
                <a:cs typeface="Times New Roman" pitchFamily="18" charset="0"/>
              </a:rPr>
              <a:t>kg per week</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It is </a:t>
            </a:r>
            <a:r>
              <a:rPr lang="en-US" sz="2400" dirty="0" smtClean="0">
                <a:latin typeface="Times New Roman" pitchFamily="18" charset="0"/>
                <a:cs typeface="Times New Roman" pitchFamily="18" charset="0"/>
              </a:rPr>
              <a:t>Considered </a:t>
            </a:r>
            <a:r>
              <a:rPr lang="en-US" sz="2400" dirty="0">
                <a:latin typeface="Times New Roman" pitchFamily="18" charset="0"/>
                <a:cs typeface="Times New Roman" pitchFamily="18" charset="0"/>
              </a:rPr>
              <a:t>as excessive if it is </a:t>
            </a:r>
            <a:r>
              <a:rPr lang="en-US" sz="2400" dirty="0" smtClean="0">
                <a:latin typeface="Times New Roman" pitchFamily="18" charset="0"/>
                <a:cs typeface="Times New Roman" pitchFamily="18" charset="0"/>
              </a:rPr>
              <a:t>more than </a:t>
            </a:r>
            <a:r>
              <a:rPr lang="en-US" sz="2400" dirty="0">
                <a:latin typeface="Times New Roman" pitchFamily="18" charset="0"/>
                <a:cs typeface="Times New Roman" pitchFamily="18" charset="0"/>
              </a:rPr>
              <a:t>3 kg a month during the second and third trimester; </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I</a:t>
            </a:r>
            <a:r>
              <a:rPr lang="en-US" sz="2400" dirty="0" smtClean="0">
                <a:latin typeface="Times New Roman" pitchFamily="18" charset="0"/>
                <a:cs typeface="Times New Roman" pitchFamily="18" charset="0"/>
              </a:rPr>
              <a:t>t is less than </a:t>
            </a:r>
            <a:r>
              <a:rPr lang="en-US" sz="2400" dirty="0">
                <a:latin typeface="Times New Roman" pitchFamily="18" charset="0"/>
                <a:cs typeface="Times New Roman" pitchFamily="18" charset="0"/>
              </a:rPr>
              <a:t>normal if it is less than 1 kg per month during </a:t>
            </a:r>
            <a:r>
              <a:rPr lang="en-US" sz="2400" dirty="0" smtClean="0">
                <a:latin typeface="Times New Roman" pitchFamily="18" charset="0"/>
                <a:cs typeface="Times New Roman" pitchFamily="18" charset="0"/>
              </a:rPr>
              <a:t> the second </a:t>
            </a:r>
            <a:r>
              <a:rPr lang="en-US" sz="2400" dirty="0">
                <a:latin typeface="Times New Roman" pitchFamily="18" charset="0"/>
                <a:cs typeface="Times New Roman" pitchFamily="18" charset="0"/>
              </a:rPr>
              <a:t>and third trimester. </a:t>
            </a:r>
            <a:endParaRPr lang="en-US" sz="24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CE559A3C-1207-4CC9-9C50-D485F08C2B10}"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110</a:t>
            </a:fld>
            <a:endParaRPr lang="en-US"/>
          </a:p>
        </p:txBody>
      </p:sp>
    </p:spTree>
    <p:extLst>
      <p:ext uri="{BB962C8B-B14F-4D97-AF65-F5344CB8AC3E}">
        <p14:creationId xmlns:p14="http://schemas.microsoft.com/office/powerpoint/2010/main" val="162826473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a:bodyPr>
          <a:lstStyle/>
          <a:p>
            <a:pPr lvl="0"/>
            <a:r>
              <a:rPr lang="en-US" sz="2400" dirty="0">
                <a:latin typeface="Times New Roman" pitchFamily="18" charset="0"/>
                <a:cs typeface="Times New Roman" pitchFamily="18" charset="0"/>
              </a:rPr>
              <a:t>The average distribution is as follow: the fetus 3300gm, the placenta 600gm, amniotic fluid 800ml, uterus 900-1000gm, breast 400gm, blood 1200ml, deposition of fat 2500gm and extracellular fluid 2600ml. </a:t>
            </a:r>
            <a:endParaRPr lang="en-US" sz="2400" dirty="0" smtClean="0">
              <a:latin typeface="Times New Roman" pitchFamily="18" charset="0"/>
              <a:cs typeface="Times New Roman" pitchFamily="18" charset="0"/>
            </a:endParaRPr>
          </a:p>
          <a:p>
            <a:pPr marL="109728" indent="0">
              <a:buNone/>
            </a:pPr>
            <a:r>
              <a:rPr lang="en-US" sz="2400" b="1" dirty="0">
                <a:latin typeface="Times New Roman" pitchFamily="18" charset="0"/>
                <a:cs typeface="Times New Roman" pitchFamily="18" charset="0"/>
              </a:rPr>
              <a:t>Blood pressure</a:t>
            </a:r>
            <a:r>
              <a:rPr lang="en-US" sz="2400" dirty="0">
                <a:latin typeface="Times New Roman" pitchFamily="18" charset="0"/>
                <a:cs typeface="Times New Roman" pitchFamily="18" charset="0"/>
              </a:rPr>
              <a:t>: - Checked and recorded at each visit,</a:t>
            </a:r>
          </a:p>
          <a:p>
            <a:pPr marL="109728" indent="0">
              <a:buNone/>
            </a:pPr>
            <a:r>
              <a:rPr lang="en-US" sz="2400" dirty="0">
                <a:latin typeface="Times New Roman" pitchFamily="18" charset="0"/>
                <a:cs typeface="Times New Roman" pitchFamily="18" charset="0"/>
              </a:rPr>
              <a:t>        Physical Examination:-</a:t>
            </a:r>
          </a:p>
          <a:p>
            <a:pPr marL="109728" indent="0">
              <a:buNone/>
            </a:pPr>
            <a:r>
              <a:rPr lang="en-US" sz="2400" b="1" dirty="0">
                <a:latin typeface="Times New Roman" pitchFamily="18" charset="0"/>
                <a:cs typeface="Times New Roman" pitchFamily="18" charset="0"/>
              </a:rPr>
              <a:t>Appearance</a:t>
            </a:r>
            <a:r>
              <a:rPr lang="en-US" sz="2400" dirty="0">
                <a:latin typeface="Times New Roman" pitchFamily="18" charset="0"/>
                <a:cs typeface="Times New Roman" pitchFamily="18" charset="0"/>
              </a:rPr>
              <a:t>: - The hair of a healthy woman is shining and glossy, bright eyes   and clear,</a:t>
            </a:r>
          </a:p>
          <a:p>
            <a:pPr marL="109728" indent="0">
              <a:buNone/>
            </a:pPr>
            <a:r>
              <a:rPr lang="en-US" sz="2400" b="1" dirty="0">
                <a:latin typeface="Times New Roman" pitchFamily="18" charset="0"/>
                <a:cs typeface="Times New Roman" pitchFamily="18" charset="0"/>
              </a:rPr>
              <a:t>Face</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Oedema</a:t>
            </a:r>
            <a:r>
              <a:rPr lang="en-US" sz="2400" dirty="0">
                <a:latin typeface="Times New Roman" pitchFamily="18" charset="0"/>
                <a:cs typeface="Times New Roman" pitchFamily="18" charset="0"/>
              </a:rPr>
              <a:t>, sign of </a:t>
            </a:r>
            <a:r>
              <a:rPr lang="en-US" sz="2400" dirty="0" err="1">
                <a:latin typeface="Times New Roman" pitchFamily="18" charset="0"/>
                <a:cs typeface="Times New Roman" pitchFamily="18" charset="0"/>
              </a:rPr>
              <a:t>anaemia</a:t>
            </a:r>
            <a:endParaRPr lang="en-US" sz="2400" dirty="0">
              <a:latin typeface="Times New Roman" pitchFamily="18" charset="0"/>
              <a:cs typeface="Times New Roman" pitchFamily="18" charset="0"/>
            </a:endParaRPr>
          </a:p>
          <a:p>
            <a:pPr marL="109728" indent="0">
              <a:buNone/>
            </a:pPr>
            <a:r>
              <a:rPr lang="en-US" sz="2400" b="1" dirty="0">
                <a:latin typeface="Times New Roman" pitchFamily="18" charset="0"/>
                <a:cs typeface="Times New Roman" pitchFamily="18" charset="0"/>
              </a:rPr>
              <a:t>Neck</a:t>
            </a:r>
            <a:r>
              <a:rPr lang="en-US" sz="2400" dirty="0">
                <a:latin typeface="Times New Roman" pitchFamily="18" charset="0"/>
                <a:cs typeface="Times New Roman" pitchFamily="18" charset="0"/>
              </a:rPr>
              <a:t> - Swollen glands</a:t>
            </a:r>
          </a:p>
          <a:p>
            <a:pPr lvl="0"/>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0A3E83F1-290E-4FCE-942F-D132D41F36AF}"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111</a:t>
            </a:fld>
            <a:endParaRPr lang="en-US"/>
          </a:p>
        </p:txBody>
      </p:sp>
    </p:spTree>
    <p:extLst>
      <p:ext uri="{BB962C8B-B14F-4D97-AF65-F5344CB8AC3E}">
        <p14:creationId xmlns:p14="http://schemas.microsoft.com/office/powerpoint/2010/main" val="93802788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p:txBody>
          <a:bodyPr/>
          <a:lstStyle/>
          <a:p>
            <a:pPr>
              <a:buNone/>
            </a:pPr>
            <a:r>
              <a:rPr lang="en-GB" sz="2400" b="1" dirty="0" smtClean="0">
                <a:latin typeface="Times New Roman" pitchFamily="18" charset="0"/>
                <a:cs typeface="Times New Roman" pitchFamily="18" charset="0"/>
              </a:rPr>
              <a:t>Respiratory </a:t>
            </a:r>
            <a:r>
              <a:rPr lang="en-GB" sz="2400" b="1" dirty="0">
                <a:latin typeface="Times New Roman" pitchFamily="18" charset="0"/>
                <a:cs typeface="Times New Roman" pitchFamily="18" charset="0"/>
              </a:rPr>
              <a:t>and Cardiovascular System</a:t>
            </a:r>
          </a:p>
          <a:p>
            <a:r>
              <a:rPr lang="en-GB" sz="2400" dirty="0">
                <a:latin typeface="Times New Roman" pitchFamily="18" charset="0"/>
                <a:cs typeface="Times New Roman" pitchFamily="18" charset="0"/>
              </a:rPr>
              <a:t>Steps in examination are essentially the same as non pregnant patients.</a:t>
            </a:r>
          </a:p>
          <a:p>
            <a:r>
              <a:rPr lang="en-GB" sz="2400" dirty="0">
                <a:latin typeface="Times New Roman" pitchFamily="18" charset="0"/>
                <a:cs typeface="Times New Roman" pitchFamily="18" charset="0"/>
              </a:rPr>
              <a:t>Note that the following are normal finding in pregnancy</a:t>
            </a:r>
          </a:p>
          <a:p>
            <a:r>
              <a:rPr lang="en-GB" sz="2400" dirty="0">
                <a:latin typeface="Times New Roman" pitchFamily="18" charset="0"/>
                <a:cs typeface="Times New Roman" pitchFamily="18" charset="0"/>
              </a:rPr>
              <a:t>Decrease diaphragmatic excursion due to diaphragm elevation by gravid uterus</a:t>
            </a:r>
          </a:p>
          <a:p>
            <a:r>
              <a:rPr lang="en-GB" sz="2400" dirty="0">
                <a:latin typeface="Times New Roman" pitchFamily="18" charset="0"/>
                <a:cs typeface="Times New Roman" pitchFamily="18" charset="0"/>
              </a:rPr>
              <a:t>Point of maximal impulse (PMI) deviation to left is possible in pregnancy </a:t>
            </a:r>
          </a:p>
          <a:p>
            <a:r>
              <a:rPr lang="en-GB" sz="2400" dirty="0">
                <a:latin typeface="Times New Roman" pitchFamily="18" charset="0"/>
                <a:cs typeface="Times New Roman" pitchFamily="18" charset="0"/>
              </a:rPr>
              <a:t>S3 gallop may be heard</a:t>
            </a:r>
          </a:p>
          <a:p>
            <a:r>
              <a:rPr lang="en-GB" sz="2400" dirty="0">
                <a:latin typeface="Times New Roman" pitchFamily="18" charset="0"/>
                <a:cs typeface="Times New Roman" pitchFamily="18" charset="0"/>
              </a:rPr>
              <a:t>Functional systolic murmur may be heard</a:t>
            </a:r>
          </a:p>
          <a:p>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09CB54EE-A226-41F8-8FF8-82448B3BFFB3}"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112</a:t>
            </a:fld>
            <a:endParaRPr lang="en-US"/>
          </a:p>
        </p:txBody>
      </p:sp>
    </p:spTree>
    <p:extLst>
      <p:ext uri="{BB962C8B-B14F-4D97-AF65-F5344CB8AC3E}">
        <p14:creationId xmlns:p14="http://schemas.microsoft.com/office/powerpoint/2010/main" val="327437811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8229600" cy="4711891"/>
          </a:xfrm>
        </p:spPr>
        <p:txBody>
          <a:bodyPr>
            <a:noAutofit/>
          </a:bodyPr>
          <a:lstStyle/>
          <a:p>
            <a:pPr marL="109728" indent="0">
              <a:buNone/>
            </a:pPr>
            <a:r>
              <a:rPr lang="en-US" sz="2400" b="1" dirty="0">
                <a:latin typeface="Times New Roman" pitchFamily="18" charset="0"/>
                <a:cs typeface="Times New Roman" pitchFamily="18" charset="0"/>
              </a:rPr>
              <a:t>Breast Examination</a:t>
            </a:r>
          </a:p>
          <a:p>
            <a:r>
              <a:rPr lang="en-US" sz="2400" dirty="0">
                <a:latin typeface="Times New Roman" pitchFamily="18" charset="0"/>
                <a:cs typeface="Times New Roman" pitchFamily="18" charset="0"/>
              </a:rPr>
              <a:t>Asses the size, any l</a:t>
            </a:r>
            <a:r>
              <a:rPr lang="en-US" sz="2400" dirty="0" smtClean="0">
                <a:latin typeface="Times New Roman" pitchFamily="18" charset="0"/>
                <a:cs typeface="Times New Roman" pitchFamily="18" charset="0"/>
              </a:rPr>
              <a:t>umps </a:t>
            </a:r>
            <a:r>
              <a:rPr lang="en-US" sz="2400" dirty="0">
                <a:latin typeface="Times New Roman" pitchFamily="18" charset="0"/>
                <a:cs typeface="Times New Roman" pitchFamily="18" charset="0"/>
              </a:rPr>
              <a:t>in the breast</a:t>
            </a:r>
          </a:p>
          <a:p>
            <a:r>
              <a:rPr lang="en-US" sz="2400" dirty="0">
                <a:latin typeface="Times New Roman" pitchFamily="18" charset="0"/>
                <a:cs typeface="Times New Roman" pitchFamily="18" charset="0"/>
              </a:rPr>
              <a:t>Nipples are they inverted or flat?</a:t>
            </a:r>
          </a:p>
          <a:p>
            <a:r>
              <a:rPr lang="en-US" sz="2400" dirty="0" smtClean="0">
                <a:latin typeface="Times New Roman" pitchFamily="18" charset="0"/>
                <a:cs typeface="Times New Roman" pitchFamily="18" charset="0"/>
              </a:rPr>
              <a:t>Teach </a:t>
            </a:r>
            <a:r>
              <a:rPr lang="en-US" sz="2400" dirty="0">
                <a:latin typeface="Times New Roman" pitchFamily="18" charset="0"/>
                <a:cs typeface="Times New Roman" pitchFamily="18" charset="0"/>
              </a:rPr>
              <a:t>the mother self - examination of the </a:t>
            </a:r>
            <a:r>
              <a:rPr lang="en-US" sz="2400" dirty="0" smtClean="0">
                <a:latin typeface="Times New Roman" pitchFamily="18" charset="0"/>
                <a:cs typeface="Times New Roman" pitchFamily="18" charset="0"/>
              </a:rPr>
              <a:t>Breast</a:t>
            </a:r>
          </a:p>
          <a:p>
            <a:pPr marL="109728" indent="0">
              <a:buNone/>
            </a:pPr>
            <a:r>
              <a:rPr lang="en-US" sz="2400" b="1" dirty="0" smtClean="0">
                <a:latin typeface="Times New Roman" pitchFamily="18" charset="0"/>
                <a:cs typeface="Times New Roman" pitchFamily="18" charset="0"/>
              </a:rPr>
              <a:t>Abdominal </a:t>
            </a:r>
            <a:r>
              <a:rPr lang="en-US" sz="2400" b="1" dirty="0">
                <a:latin typeface="Times New Roman" pitchFamily="18" charset="0"/>
                <a:cs typeface="Times New Roman" pitchFamily="18" charset="0"/>
              </a:rPr>
              <a:t>Examination</a:t>
            </a:r>
          </a:p>
          <a:p>
            <a:pPr marL="109728" indent="0">
              <a:buNone/>
            </a:pPr>
            <a:r>
              <a:rPr lang="en-US" sz="2400" dirty="0">
                <a:latin typeface="Times New Roman" pitchFamily="18" charset="0"/>
                <a:cs typeface="Times New Roman" pitchFamily="18" charset="0"/>
              </a:rPr>
              <a:t>AIMS</a:t>
            </a:r>
          </a:p>
          <a:p>
            <a:r>
              <a:rPr lang="en-US" sz="2400" dirty="0" smtClean="0">
                <a:latin typeface="Times New Roman" pitchFamily="18" charset="0"/>
                <a:cs typeface="Times New Roman" pitchFamily="18" charset="0"/>
              </a:rPr>
              <a:t>To </a:t>
            </a:r>
            <a:r>
              <a:rPr lang="en-US" sz="2400" dirty="0">
                <a:latin typeface="Times New Roman" pitchFamily="18" charset="0"/>
                <a:cs typeface="Times New Roman" pitchFamily="18" charset="0"/>
              </a:rPr>
              <a:t>observe signs of pregnancy</a:t>
            </a:r>
          </a:p>
          <a:p>
            <a:r>
              <a:rPr lang="en-US" sz="2400" dirty="0">
                <a:latin typeface="Times New Roman" pitchFamily="18" charset="0"/>
                <a:cs typeface="Times New Roman" pitchFamily="18" charset="0"/>
              </a:rPr>
              <a:t>T</a:t>
            </a:r>
            <a:r>
              <a:rPr lang="en-US" sz="2400" dirty="0" smtClean="0">
                <a:latin typeface="Times New Roman" pitchFamily="18" charset="0"/>
                <a:cs typeface="Times New Roman" pitchFamily="18" charset="0"/>
              </a:rPr>
              <a:t>o </a:t>
            </a:r>
            <a:r>
              <a:rPr lang="en-US" sz="2400" dirty="0">
                <a:latin typeface="Times New Roman" pitchFamily="18" charset="0"/>
                <a:cs typeface="Times New Roman" pitchFamily="18" charset="0"/>
              </a:rPr>
              <a:t>assess fetal size and </a:t>
            </a:r>
            <a:r>
              <a:rPr lang="en-US" sz="2400" dirty="0" smtClean="0">
                <a:latin typeface="Times New Roman" pitchFamily="18" charset="0"/>
                <a:cs typeface="Times New Roman" pitchFamily="18" charset="0"/>
              </a:rPr>
              <a:t>growth</a:t>
            </a:r>
          </a:p>
          <a:p>
            <a:r>
              <a:rPr lang="en-US" sz="2400" dirty="0" smtClean="0">
                <a:latin typeface="Times New Roman" pitchFamily="18" charset="0"/>
                <a:cs typeface="Times New Roman" pitchFamily="18" charset="0"/>
              </a:rPr>
              <a:t>To </a:t>
            </a:r>
            <a:r>
              <a:rPr lang="en-US" sz="2400" dirty="0">
                <a:latin typeface="Times New Roman" pitchFamily="18" charset="0"/>
                <a:cs typeface="Times New Roman" pitchFamily="18" charset="0"/>
              </a:rPr>
              <a:t>assess fetal health</a:t>
            </a:r>
          </a:p>
          <a:p>
            <a:r>
              <a:rPr lang="en-US" sz="2400" dirty="0" smtClean="0">
                <a:latin typeface="Times New Roman" pitchFamily="18" charset="0"/>
                <a:cs typeface="Times New Roman" pitchFamily="18" charset="0"/>
              </a:rPr>
              <a:t>To </a:t>
            </a:r>
            <a:r>
              <a:rPr lang="en-US" sz="2400" dirty="0">
                <a:latin typeface="Times New Roman" pitchFamily="18" charset="0"/>
                <a:cs typeface="Times New Roman" pitchFamily="18" charset="0"/>
              </a:rPr>
              <a:t>diagnose the location of fetal parts.</a:t>
            </a:r>
          </a:p>
          <a:p>
            <a:r>
              <a:rPr lang="en-US" sz="2400" dirty="0" smtClean="0">
                <a:latin typeface="Times New Roman" pitchFamily="18" charset="0"/>
                <a:cs typeface="Times New Roman" pitchFamily="18" charset="0"/>
              </a:rPr>
              <a:t>To </a:t>
            </a:r>
            <a:r>
              <a:rPr lang="en-US" sz="2400" dirty="0">
                <a:latin typeface="Times New Roman" pitchFamily="18" charset="0"/>
                <a:cs typeface="Times New Roman" pitchFamily="18" charset="0"/>
              </a:rPr>
              <a:t>detect any deviation from normal</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AC0B8B1D-5EE1-482D-9747-2806DA951FD0}"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113</a:t>
            </a:fld>
            <a:endParaRPr lang="en-US"/>
          </a:p>
        </p:txBody>
      </p:sp>
    </p:spTree>
    <p:extLst>
      <p:ext uri="{BB962C8B-B14F-4D97-AF65-F5344CB8AC3E}">
        <p14:creationId xmlns:p14="http://schemas.microsoft.com/office/powerpoint/2010/main" val="379020680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109728" indent="0">
              <a:buNone/>
            </a:pPr>
            <a:r>
              <a:rPr lang="en-US" sz="2400" dirty="0">
                <a:latin typeface="Times New Roman" pitchFamily="18" charset="0"/>
                <a:cs typeface="Times New Roman" pitchFamily="18" charset="0"/>
              </a:rPr>
              <a:t>Steps for Abdominal Examination</a:t>
            </a:r>
          </a:p>
          <a:p>
            <a:pPr marL="109728" indent="0">
              <a:buNone/>
            </a:pPr>
            <a:r>
              <a:rPr lang="en-US" sz="2400" dirty="0">
                <a:latin typeface="Times New Roman" pitchFamily="18" charset="0"/>
                <a:cs typeface="Times New Roman" pitchFamily="18" charset="0"/>
              </a:rPr>
              <a:t>1. Inspection</a:t>
            </a:r>
          </a:p>
          <a:p>
            <a:pPr marL="109728" indent="0">
              <a:buNone/>
            </a:pPr>
            <a:r>
              <a:rPr lang="en-US" sz="2400" dirty="0">
                <a:latin typeface="Times New Roman" pitchFamily="18" charset="0"/>
                <a:cs typeface="Times New Roman" pitchFamily="18" charset="0"/>
              </a:rPr>
              <a:t>2. Palpation</a:t>
            </a:r>
          </a:p>
          <a:p>
            <a:pPr marL="109728" indent="0">
              <a:buNone/>
            </a:pPr>
            <a:r>
              <a:rPr lang="en-US" sz="2400" dirty="0">
                <a:latin typeface="Times New Roman" pitchFamily="18" charset="0"/>
                <a:cs typeface="Times New Roman" pitchFamily="18" charset="0"/>
              </a:rPr>
              <a:t>3. Auscultation</a:t>
            </a:r>
          </a:p>
          <a:p>
            <a:r>
              <a:rPr lang="en-US" sz="2400" b="1" dirty="0">
                <a:latin typeface="Times New Roman" pitchFamily="18" charset="0"/>
                <a:cs typeface="Times New Roman" pitchFamily="18" charset="0"/>
              </a:rPr>
              <a:t>Inspection</a:t>
            </a:r>
            <a:r>
              <a:rPr lang="en-US" sz="2400" dirty="0">
                <a:latin typeface="Times New Roman" pitchFamily="18" charset="0"/>
                <a:cs typeface="Times New Roman" pitchFamily="18" charset="0"/>
              </a:rPr>
              <a:t> (5s)</a:t>
            </a:r>
          </a:p>
          <a:p>
            <a:pPr marL="566928" indent="-457200">
              <a:buAutoNum type="alphaLcParenR"/>
            </a:pPr>
            <a:r>
              <a:rPr lang="en-US" sz="2400" dirty="0" smtClean="0">
                <a:latin typeface="Times New Roman" pitchFamily="18" charset="0"/>
                <a:cs typeface="Times New Roman" pitchFamily="18" charset="0"/>
              </a:rPr>
              <a:t>Shape:-</a:t>
            </a:r>
          </a:p>
          <a:p>
            <a:pPr marL="109728" indent="0">
              <a:buNone/>
            </a:pPr>
            <a:r>
              <a:rPr lang="en-US" sz="2400" dirty="0" smtClean="0">
                <a:latin typeface="Times New Roman" pitchFamily="18" charset="0"/>
                <a:cs typeface="Times New Roman" pitchFamily="18" charset="0"/>
              </a:rPr>
              <a:t>- Longitudinal, </a:t>
            </a:r>
            <a:r>
              <a:rPr lang="en-US" sz="2400" dirty="0">
                <a:latin typeface="Times New Roman" pitchFamily="18" charset="0"/>
                <a:cs typeface="Times New Roman" pitchFamily="18" charset="0"/>
              </a:rPr>
              <a:t>ovoid in primigravida</a:t>
            </a:r>
          </a:p>
          <a:p>
            <a:pPr marL="109728" indent="0">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Round and Broad </a:t>
            </a:r>
            <a:r>
              <a:rPr lang="en-US" sz="2400" dirty="0">
                <a:latin typeface="Times New Roman" pitchFamily="18" charset="0"/>
                <a:cs typeface="Times New Roman" pitchFamily="18" charset="0"/>
              </a:rPr>
              <a:t>in </a:t>
            </a:r>
            <a:r>
              <a:rPr lang="en-US" sz="2400" dirty="0" smtClean="0">
                <a:latin typeface="Times New Roman" pitchFamily="18" charset="0"/>
                <a:cs typeface="Times New Roman" pitchFamily="18" charset="0"/>
              </a:rPr>
              <a:t>transverse </a:t>
            </a:r>
            <a:r>
              <a:rPr lang="en-US" sz="2400" dirty="0">
                <a:latin typeface="Times New Roman" pitchFamily="18" charset="0"/>
                <a:cs typeface="Times New Roman" pitchFamily="18" charset="0"/>
              </a:rPr>
              <a:t>lie </a:t>
            </a:r>
            <a:r>
              <a:rPr lang="en-US" sz="2400" dirty="0" smtClean="0">
                <a:latin typeface="Times New Roman" pitchFamily="18" charset="0"/>
                <a:cs typeface="Times New Roman" pitchFamily="18" charset="0"/>
              </a:rPr>
              <a:t> in multipara</a:t>
            </a:r>
            <a:r>
              <a:rPr lang="en-US" sz="2400" dirty="0">
                <a:latin typeface="Times New Roman" pitchFamily="18" charset="0"/>
                <a:cs typeface="Times New Roman" pitchFamily="18" charset="0"/>
              </a:rPr>
              <a:t>.</a:t>
            </a:r>
          </a:p>
        </p:txBody>
      </p:sp>
      <p:sp>
        <p:nvSpPr>
          <p:cNvPr id="4" name="Date Placeholder 3"/>
          <p:cNvSpPr>
            <a:spLocks noGrp="1"/>
          </p:cNvSpPr>
          <p:nvPr>
            <p:ph type="dt" sz="half" idx="10"/>
          </p:nvPr>
        </p:nvSpPr>
        <p:spPr/>
        <p:txBody>
          <a:bodyPr/>
          <a:lstStyle/>
          <a:p>
            <a:fld id="{81C2227D-79F3-45B9-8E52-B72C6AE4A857}"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114</a:t>
            </a:fld>
            <a:endParaRPr lang="en-US"/>
          </a:p>
        </p:txBody>
      </p:sp>
    </p:spTree>
    <p:extLst>
      <p:ext uri="{BB962C8B-B14F-4D97-AF65-F5344CB8AC3E}">
        <p14:creationId xmlns:p14="http://schemas.microsoft.com/office/powerpoint/2010/main" val="192886952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109728" indent="0">
              <a:buNone/>
            </a:pPr>
            <a:endParaRPr lang="en-US" sz="2400" dirty="0" smtClean="0">
              <a:latin typeface="Times New Roman" pitchFamily="18" charset="0"/>
              <a:cs typeface="Times New Roman" pitchFamily="18" charset="0"/>
            </a:endParaRPr>
          </a:p>
          <a:p>
            <a:pPr marL="109728" indent="0">
              <a:buNone/>
            </a:pPr>
            <a:r>
              <a:rPr lang="en-US" sz="2400" dirty="0" smtClean="0">
                <a:latin typeface="Times New Roman" pitchFamily="18" charset="0"/>
                <a:cs typeface="Times New Roman" pitchFamily="18" charset="0"/>
              </a:rPr>
              <a:t>b</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Size</a:t>
            </a:r>
            <a:r>
              <a:rPr lang="en-US" sz="2400" dirty="0">
                <a:latin typeface="Times New Roman" pitchFamily="18" charset="0"/>
                <a:cs typeface="Times New Roman" pitchFamily="18" charset="0"/>
              </a:rPr>
              <a:t>:- Should correspond with the supposed period </a:t>
            </a:r>
            <a:r>
              <a:rPr lang="en-US" sz="2400" dirty="0" smtClean="0">
                <a:latin typeface="Times New Roman" pitchFamily="18" charset="0"/>
                <a:cs typeface="Times New Roman" pitchFamily="18" charset="0"/>
              </a:rPr>
              <a:t>of gestation</a:t>
            </a:r>
            <a:endParaRPr lang="en-US" sz="2400" dirty="0">
              <a:latin typeface="Times New Roman" pitchFamily="18" charset="0"/>
              <a:cs typeface="Times New Roman" pitchFamily="18" charset="0"/>
            </a:endParaRPr>
          </a:p>
          <a:p>
            <a:pPr marL="109728" indent="0">
              <a:buNone/>
            </a:pPr>
            <a:r>
              <a:rPr lang="en-US" sz="2400" dirty="0">
                <a:latin typeface="Times New Roman" pitchFamily="18" charset="0"/>
                <a:cs typeface="Times New Roman" pitchFamily="18" charset="0"/>
              </a:rPr>
              <a:t>c) Skin: - The dark line of pigmentation which is </a:t>
            </a:r>
            <a:r>
              <a:rPr lang="en-US" sz="2400" dirty="0" err="1">
                <a:latin typeface="Times New Roman" pitchFamily="18" charset="0"/>
                <a:cs typeface="Times New Roman" pitchFamily="18" charset="0"/>
              </a:rPr>
              <a:t>lineanigra</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is there any </a:t>
            </a:r>
            <a:r>
              <a:rPr lang="en-US" sz="2400" dirty="0">
                <a:latin typeface="Times New Roman" pitchFamily="18" charset="0"/>
                <a:cs typeface="Times New Roman" pitchFamily="18" charset="0"/>
              </a:rPr>
              <a:t>rash?</a:t>
            </a:r>
          </a:p>
          <a:p>
            <a:pPr marL="109728" indent="0">
              <a:buNone/>
            </a:pPr>
            <a:r>
              <a:rPr lang="en-US" sz="2400" dirty="0">
                <a:latin typeface="Times New Roman" pitchFamily="18" charset="0"/>
                <a:cs typeface="Times New Roman" pitchFamily="18" charset="0"/>
              </a:rPr>
              <a:t>d) </a:t>
            </a:r>
            <a:r>
              <a:rPr lang="en-US" sz="2400" dirty="0" err="1">
                <a:latin typeface="Times New Roman" pitchFamily="18" charset="0"/>
                <a:cs typeface="Times New Roman" pitchFamily="18" charset="0"/>
              </a:rPr>
              <a:t>Strae</a:t>
            </a:r>
            <a:r>
              <a:rPr lang="en-US" sz="2400" dirty="0">
                <a:latin typeface="Times New Roman" pitchFamily="18" charset="0"/>
                <a:cs typeface="Times New Roman" pitchFamily="18" charset="0"/>
              </a:rPr>
              <a:t> gravidarum</a:t>
            </a:r>
          </a:p>
          <a:p>
            <a:pPr marL="109728" indent="0">
              <a:buNone/>
            </a:pPr>
            <a:r>
              <a:rPr lang="en-US" sz="2400" dirty="0">
                <a:latin typeface="Times New Roman" pitchFamily="18" charset="0"/>
                <a:cs typeface="Times New Roman" pitchFamily="18" charset="0"/>
              </a:rPr>
              <a:t>e) Scar - Any operation scar(c/s)</a:t>
            </a:r>
          </a:p>
        </p:txBody>
      </p:sp>
      <p:sp>
        <p:nvSpPr>
          <p:cNvPr id="4" name="Date Placeholder 3"/>
          <p:cNvSpPr>
            <a:spLocks noGrp="1"/>
          </p:cNvSpPr>
          <p:nvPr>
            <p:ph type="dt" sz="half" idx="10"/>
          </p:nvPr>
        </p:nvSpPr>
        <p:spPr/>
        <p:txBody>
          <a:bodyPr/>
          <a:lstStyle/>
          <a:p>
            <a:fld id="{E008EB34-4A61-4205-AC53-21DA11A85D82}"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115</a:t>
            </a:fld>
            <a:endParaRPr lang="en-US"/>
          </a:p>
        </p:txBody>
      </p:sp>
    </p:spTree>
    <p:extLst>
      <p:ext uri="{BB962C8B-B14F-4D97-AF65-F5344CB8AC3E}">
        <p14:creationId xmlns:p14="http://schemas.microsoft.com/office/powerpoint/2010/main" val="423108678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On palpation</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24000" y="1600200"/>
            <a:ext cx="604668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fld id="{63D2FBFA-F3BB-42E9-8AFB-E481122D06D8}" type="datetime1">
              <a:rPr lang="en-US" smtClean="0"/>
              <a:t>5/1/2019</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116</a:t>
            </a:fld>
            <a:endParaRPr lang="en-US"/>
          </a:p>
        </p:txBody>
      </p:sp>
    </p:spTree>
    <p:extLst>
      <p:ext uri="{BB962C8B-B14F-4D97-AF65-F5344CB8AC3E}">
        <p14:creationId xmlns:p14="http://schemas.microsoft.com/office/powerpoint/2010/main" val="150193716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990600"/>
          </a:xfrm>
        </p:spPr>
        <p:txBody>
          <a:bodyPr>
            <a:normAutofit fontScale="90000"/>
          </a:bodyPr>
          <a:lstStyle/>
          <a:p>
            <a:r>
              <a:rPr lang="en-US" dirty="0" smtClean="0"/>
              <a:t/>
            </a:r>
            <a:br>
              <a:rPr lang="en-US" dirty="0" smtClean="0"/>
            </a:br>
            <a:r>
              <a:rPr lang="en-US" dirty="0" smtClean="0"/>
              <a:t>Uterine </a:t>
            </a:r>
            <a:r>
              <a:rPr lang="en-US" dirty="0"/>
              <a:t>Position over Time</a:t>
            </a:r>
            <a:br>
              <a:rPr lang="en-US" dirty="0"/>
            </a:br>
            <a:endParaRPr lang="en-US" dirty="0"/>
          </a:p>
        </p:txBody>
      </p:sp>
      <p:sp>
        <p:nvSpPr>
          <p:cNvPr id="2" name="Content Placeholder 1"/>
          <p:cNvSpPr>
            <a:spLocks noGrp="1"/>
          </p:cNvSpPr>
          <p:nvPr>
            <p:ph idx="1"/>
          </p:nvPr>
        </p:nvSpPr>
        <p:spPr/>
        <p:txBody>
          <a:bodyPr/>
          <a:lstStyle/>
          <a:p>
            <a:endParaRPr lang="en-US" dirty="0"/>
          </a:p>
        </p:txBody>
      </p:sp>
      <p:sp>
        <p:nvSpPr>
          <p:cNvPr id="3" name="Date Placeholder 2"/>
          <p:cNvSpPr>
            <a:spLocks noGrp="1"/>
          </p:cNvSpPr>
          <p:nvPr>
            <p:ph type="dt" sz="half" idx="10"/>
          </p:nvPr>
        </p:nvSpPr>
        <p:spPr/>
        <p:txBody>
          <a:bodyPr/>
          <a:lstStyle/>
          <a:p>
            <a:fld id="{63D2FBFA-F3BB-42E9-8AFB-E481122D06D8}" type="datetime1">
              <a:rPr lang="en-US" smtClean="0"/>
              <a:t>5/1/2019</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117</a:t>
            </a:fld>
            <a:endParaRPr lang="en-US"/>
          </a:p>
        </p:txBody>
      </p:sp>
      <p:sp>
        <p:nvSpPr>
          <p:cNvPr id="6" name="Rectangle 2"/>
          <p:cNvSpPr txBox="1">
            <a:spLocks noChangeArrowheads="1"/>
          </p:cNvSpPr>
          <p:nvPr/>
        </p:nvSpPr>
        <p:spPr>
          <a:xfrm>
            <a:off x="1435100" y="0"/>
            <a:ext cx="7499350" cy="533400"/>
          </a:xfrm>
          <a:prstGeom prst="rect">
            <a:avLst/>
          </a:prstGeom>
        </p:spPr>
        <p:txBody>
          <a:bodyPr vert="horz" rtlCol="0" anchor="ctr">
            <a:normAutofit fontScale="825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defRPr/>
            </a:pPr>
            <a:endParaRPr lang="en-US" dirty="0" smtClean="0"/>
          </a:p>
        </p:txBody>
      </p:sp>
      <p:graphicFrame>
        <p:nvGraphicFramePr>
          <p:cNvPr id="7" name="Object 3"/>
          <p:cNvGraphicFramePr>
            <a:graphicFrameLocks noChangeAspect="1"/>
          </p:cNvGraphicFramePr>
          <p:nvPr>
            <p:extLst>
              <p:ext uri="{D42A27DB-BD31-4B8C-83A1-F6EECF244321}">
                <p14:modId xmlns:p14="http://schemas.microsoft.com/office/powerpoint/2010/main" val="1130275829"/>
              </p:ext>
            </p:extLst>
          </p:nvPr>
        </p:nvGraphicFramePr>
        <p:xfrm>
          <a:off x="0" y="1219200"/>
          <a:ext cx="8839200" cy="5715000"/>
        </p:xfrm>
        <a:graphic>
          <a:graphicData uri="http://schemas.openxmlformats.org/presentationml/2006/ole">
            <mc:AlternateContent xmlns:mc="http://schemas.openxmlformats.org/markup-compatibility/2006">
              <mc:Choice xmlns:v="urn:schemas-microsoft-com:vml" Requires="v">
                <p:oleObj spid="_x0000_s2058" name="Photo Editor Photo" r:id="rId3" imgW="2400635" imgH="2352381" progId="">
                  <p:embed/>
                </p:oleObj>
              </mc:Choice>
              <mc:Fallback>
                <p:oleObj name="Photo Editor Photo" r:id="rId3" imgW="2400635" imgH="2352381"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19200"/>
                        <a:ext cx="8839200" cy="5715000"/>
                      </a:xfrm>
                      <a:prstGeom prst="rect">
                        <a:avLst/>
                      </a:prstGeom>
                      <a:noFill/>
                      <a:extLst/>
                    </p:spPr>
                  </p:pic>
                </p:oleObj>
              </mc:Fallback>
            </mc:AlternateContent>
          </a:graphicData>
        </a:graphic>
      </p:graphicFrame>
      <p:sp>
        <p:nvSpPr>
          <p:cNvPr id="8" name="Slide Number Placeholder 3"/>
          <p:cNvSpPr txBox="1">
            <a:spLocks/>
          </p:cNvSpPr>
          <p:nvPr/>
        </p:nvSpPr>
        <p:spPr>
          <a:xfrm>
            <a:off x="6553200" y="6356350"/>
            <a:ext cx="2133600" cy="365125"/>
          </a:xfrm>
          <a:prstGeom prst="rect">
            <a:avLst/>
          </a:prstGeom>
        </p:spPr>
        <p:txBody>
          <a:bodyPr vert="horz" anchor="b"/>
          <a:lstStyle>
            <a:defPPr>
              <a:defRPr lang="en-US"/>
            </a:defPPr>
            <a:lvl1pPr marL="0" algn="r" defTabSz="914400" rtl="0" eaLnBrk="1" latinLnBrk="0" hangingPunct="1">
              <a:defRPr kumimoji="0"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C5433DA-53D4-402E-B652-EC9E8CD7D150}" type="slidenum">
              <a:rPr lang="en-US" smtClean="0"/>
              <a:pPr>
                <a:defRPr/>
              </a:pPr>
              <a:t>117</a:t>
            </a:fld>
            <a:endParaRPr lang="en-US"/>
          </a:p>
        </p:txBody>
      </p:sp>
    </p:spTree>
    <p:extLst>
      <p:ext uri="{BB962C8B-B14F-4D97-AF65-F5344CB8AC3E}">
        <p14:creationId xmlns:p14="http://schemas.microsoft.com/office/powerpoint/2010/main" val="259502854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a:bodyPr>
          <a:lstStyle/>
          <a:p>
            <a:pPr marL="109728" indent="0"/>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382000" cy="4788091"/>
          </a:xfrm>
        </p:spPr>
        <p:txBody>
          <a:bodyPr>
            <a:noAutofit/>
          </a:bodyPr>
          <a:lstStyle/>
          <a:p>
            <a:pPr marL="109728" indent="0">
              <a:buNone/>
            </a:pPr>
            <a:r>
              <a:rPr lang="en-GB" sz="2800" dirty="0">
                <a:latin typeface="Times New Roman" pitchFamily="18" charset="0"/>
                <a:cs typeface="Times New Roman" pitchFamily="18" charset="0"/>
              </a:rPr>
              <a:t>A. </a:t>
            </a:r>
            <a:r>
              <a:rPr lang="en-GB" sz="2400" dirty="0">
                <a:latin typeface="Times New Roman" pitchFamily="18" charset="0"/>
                <a:cs typeface="Times New Roman" pitchFamily="18" charset="0"/>
              </a:rPr>
              <a:t>The first </a:t>
            </a:r>
            <a:r>
              <a:rPr lang="en-GB" sz="2400" dirty="0" err="1">
                <a:latin typeface="Times New Roman" pitchFamily="18" charset="0"/>
                <a:cs typeface="Times New Roman" pitchFamily="18" charset="0"/>
              </a:rPr>
              <a:t>leopold</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maneuver</a:t>
            </a:r>
            <a:r>
              <a:rPr lang="en-GB" sz="2400" dirty="0">
                <a:latin typeface="Times New Roman" pitchFamily="18" charset="0"/>
                <a:cs typeface="Times New Roman" pitchFamily="18" charset="0"/>
              </a:rPr>
              <a:t> or fundal palpation </a:t>
            </a:r>
            <a:endParaRPr lang="en-US" sz="2400" dirty="0" smtClean="0">
              <a:latin typeface="Times New Roman" pitchFamily="18" charset="0"/>
              <a:cs typeface="Times New Roman" pitchFamily="18" charset="0"/>
            </a:endParaRPr>
          </a:p>
          <a:p>
            <a:pPr marL="109728" indent="0">
              <a:buNone/>
            </a:pPr>
            <a:r>
              <a:rPr lang="en-US" sz="2400" dirty="0" smtClean="0">
                <a:latin typeface="Times New Roman" pitchFamily="18" charset="0"/>
                <a:cs typeface="Times New Roman" pitchFamily="18" charset="0"/>
              </a:rPr>
              <a:t>1</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Fundal </a:t>
            </a:r>
            <a:r>
              <a:rPr lang="en-US" sz="2400" dirty="0">
                <a:latin typeface="Times New Roman" pitchFamily="18" charset="0"/>
                <a:cs typeface="Times New Roman" pitchFamily="18" charset="0"/>
              </a:rPr>
              <a:t>height and fundal palpation (1st </a:t>
            </a:r>
            <a:r>
              <a:rPr lang="en-US" sz="2400" dirty="0" smtClean="0">
                <a:latin typeface="Times New Roman" pitchFamily="18" charset="0"/>
                <a:cs typeface="Times New Roman" pitchFamily="18" charset="0"/>
              </a:rPr>
              <a:t>Leopold Maneuver</a:t>
            </a:r>
            <a:r>
              <a:rPr lang="en-US" sz="2400" dirty="0">
                <a:latin typeface="Times New Roman" pitchFamily="18" charset="0"/>
                <a:cs typeface="Times New Roman" pitchFamily="18" charset="0"/>
              </a:rPr>
              <a:t>)</a:t>
            </a:r>
          </a:p>
          <a:p>
            <a:pPr marL="109728" indent="0">
              <a:buNone/>
            </a:pPr>
            <a:r>
              <a:rPr lang="en-US" sz="2400" dirty="0">
                <a:latin typeface="Times New Roman" pitchFamily="18" charset="0"/>
                <a:cs typeface="Times New Roman" pitchFamily="18" charset="0"/>
              </a:rPr>
              <a:t>1.1 Fundal Height</a:t>
            </a:r>
          </a:p>
          <a:p>
            <a:r>
              <a:rPr lang="en-US" sz="2400" dirty="0">
                <a:latin typeface="Times New Roman" pitchFamily="18" charset="0"/>
                <a:cs typeface="Times New Roman" pitchFamily="18" charset="0"/>
              </a:rPr>
              <a:t>At about 12 to 14 weeks of pregnancy, the uterus is </a:t>
            </a:r>
            <a:r>
              <a:rPr lang="en-US" sz="2400" dirty="0" smtClean="0">
                <a:latin typeface="Times New Roman" pitchFamily="18" charset="0"/>
                <a:cs typeface="Times New Roman" pitchFamily="18" charset="0"/>
              </a:rPr>
              <a:t>palpated above </a:t>
            </a:r>
            <a:r>
              <a:rPr lang="en-US" sz="2400" dirty="0">
                <a:latin typeface="Times New Roman" pitchFamily="18" charset="0"/>
                <a:cs typeface="Times New Roman" pitchFamily="18" charset="0"/>
              </a:rPr>
              <a:t>the </a:t>
            </a:r>
            <a:r>
              <a:rPr lang="en-US" sz="2400" dirty="0" err="1">
                <a:latin typeface="Times New Roman" pitchFamily="18" charset="0"/>
                <a:cs typeface="Times New Roman" pitchFamily="18" charset="0"/>
              </a:rPr>
              <a:t>symphysis</a:t>
            </a:r>
            <a:r>
              <a:rPr lang="en-US" sz="2400" dirty="0">
                <a:latin typeface="Times New Roman" pitchFamily="18" charset="0"/>
                <a:cs typeface="Times New Roman" pitchFamily="18" charset="0"/>
              </a:rPr>
              <a:t> pubis as a firm globular sphere</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 It reaches </a:t>
            </a:r>
            <a:r>
              <a:rPr lang="en-US" sz="2400" dirty="0">
                <a:latin typeface="Times New Roman" pitchFamily="18" charset="0"/>
                <a:cs typeface="Times New Roman" pitchFamily="18" charset="0"/>
              </a:rPr>
              <a:t>the umbilicus at 20 to 22 weeks, the </a:t>
            </a:r>
            <a:r>
              <a:rPr lang="en-US" sz="2400" dirty="0" err="1">
                <a:latin typeface="Times New Roman" pitchFamily="18" charset="0"/>
                <a:cs typeface="Times New Roman" pitchFamily="18" charset="0"/>
              </a:rPr>
              <a:t>xyphoid</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process at </a:t>
            </a:r>
            <a:r>
              <a:rPr lang="en-US" sz="2400" dirty="0">
                <a:latin typeface="Times New Roman" pitchFamily="18" charset="0"/>
                <a:cs typeface="Times New Roman" pitchFamily="18" charset="0"/>
              </a:rPr>
              <a:t>36 weeks, and then often returns to about 4 cm below </a:t>
            </a:r>
            <a:r>
              <a:rPr lang="en-US" sz="2400" dirty="0" smtClean="0">
                <a:latin typeface="Times New Roman" pitchFamily="18" charset="0"/>
                <a:cs typeface="Times New Roman" pitchFamily="18" charset="0"/>
              </a:rPr>
              <a:t>the </a:t>
            </a:r>
            <a:r>
              <a:rPr lang="en-US" sz="2400" dirty="0" err="1" smtClean="0">
                <a:latin typeface="Times New Roman" pitchFamily="18" charset="0"/>
                <a:cs typeface="Times New Roman" pitchFamily="18" charset="0"/>
              </a:rPr>
              <a:t>xyphiod</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due to “lightening” at 40 weeks.</a:t>
            </a:r>
          </a:p>
          <a:p>
            <a:r>
              <a:rPr lang="en-US" sz="2400" dirty="0">
                <a:latin typeface="Times New Roman" pitchFamily="18" charset="0"/>
                <a:cs typeface="Times New Roman" pitchFamily="18" charset="0"/>
              </a:rPr>
              <a:t>Method: Measure distance of fundus with points on </a:t>
            </a:r>
            <a:r>
              <a:rPr lang="en-US" sz="2400" dirty="0" smtClean="0">
                <a:latin typeface="Times New Roman" pitchFamily="18" charset="0"/>
                <a:cs typeface="Times New Roman" pitchFamily="18" charset="0"/>
              </a:rPr>
              <a:t>abdomen and </a:t>
            </a:r>
            <a:r>
              <a:rPr lang="en-US" sz="2400" dirty="0">
                <a:latin typeface="Times New Roman" pitchFamily="18" charset="0"/>
                <a:cs typeface="Times New Roman" pitchFamily="18" charset="0"/>
              </a:rPr>
              <a:t>assessing the fundal height in finger breadth below </a:t>
            </a:r>
            <a:r>
              <a:rPr lang="en-US" sz="2400" dirty="0" smtClean="0">
                <a:latin typeface="Times New Roman" pitchFamily="18" charset="0"/>
                <a:cs typeface="Times New Roman" pitchFamily="18" charset="0"/>
              </a:rPr>
              <a:t>the </a:t>
            </a:r>
            <a:r>
              <a:rPr lang="en-US" sz="2400" dirty="0" err="1" smtClean="0">
                <a:latin typeface="Times New Roman" pitchFamily="18" charset="0"/>
                <a:cs typeface="Times New Roman" pitchFamily="18" charset="0"/>
              </a:rPr>
              <a:t>xiphisternum</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or measure by centimeter.</a:t>
            </a:r>
          </a:p>
        </p:txBody>
      </p:sp>
      <p:sp>
        <p:nvSpPr>
          <p:cNvPr id="4" name="Date Placeholder 3"/>
          <p:cNvSpPr>
            <a:spLocks noGrp="1"/>
          </p:cNvSpPr>
          <p:nvPr>
            <p:ph type="dt" sz="half" idx="10"/>
          </p:nvPr>
        </p:nvSpPr>
        <p:spPr/>
        <p:txBody>
          <a:bodyPr/>
          <a:lstStyle/>
          <a:p>
            <a:fld id="{268CAB89-310D-470C-A258-0E9099E20D71}"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118</a:t>
            </a:fld>
            <a:endParaRPr lang="en-US"/>
          </a:p>
        </p:txBody>
      </p:sp>
    </p:spTree>
    <p:extLst>
      <p:ext uri="{BB962C8B-B14F-4D97-AF65-F5344CB8AC3E}">
        <p14:creationId xmlns:p14="http://schemas.microsoft.com/office/powerpoint/2010/main" val="186502672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None/>
            </a:pPr>
            <a:r>
              <a:rPr lang="en-GB" sz="2000" dirty="0" smtClean="0"/>
              <a:t>1</a:t>
            </a:r>
            <a:r>
              <a:rPr lang="en-GB" sz="2000" dirty="0"/>
              <a:t>. </a:t>
            </a:r>
            <a:r>
              <a:rPr lang="en-GB" sz="2000" dirty="0" smtClean="0"/>
              <a:t>2 .Fundal </a:t>
            </a:r>
            <a:r>
              <a:rPr lang="en-GB" sz="2000" dirty="0"/>
              <a:t>height measurement:  first correct for asymmetry before measurement. Then use one of the following methods </a:t>
            </a:r>
          </a:p>
          <a:p>
            <a:pPr marL="566928" indent="-457200">
              <a:buAutoNum type="alphaLcPeriod"/>
            </a:pPr>
            <a:r>
              <a:rPr lang="en-GB" sz="2000" dirty="0" smtClean="0"/>
              <a:t>Finger </a:t>
            </a:r>
            <a:r>
              <a:rPr lang="en-GB" sz="2000" dirty="0"/>
              <a:t>method- one finger above umbilicus is equal to two weeks and below umbilicus one finger is equal to one week. </a:t>
            </a:r>
          </a:p>
          <a:p>
            <a:r>
              <a:rPr lang="en-US" sz="2000" dirty="0"/>
              <a:t>Uterus felt at </a:t>
            </a:r>
            <a:r>
              <a:rPr lang="en-US" sz="2000" dirty="0" err="1"/>
              <a:t>symphysis</a:t>
            </a:r>
            <a:r>
              <a:rPr lang="en-US" sz="2000" dirty="0"/>
              <a:t> pubis corresponds to 12 weeks.</a:t>
            </a:r>
          </a:p>
          <a:p>
            <a:r>
              <a:rPr lang="en-US" sz="2000" dirty="0"/>
              <a:t>At the umbilicus it is 20 weeks and at </a:t>
            </a:r>
            <a:r>
              <a:rPr lang="en-US" sz="2000" dirty="0" err="1"/>
              <a:t>xiphysternum</a:t>
            </a:r>
            <a:r>
              <a:rPr lang="en-US" sz="2000" dirty="0"/>
              <a:t> it is 38 weeks</a:t>
            </a:r>
          </a:p>
          <a:p>
            <a:r>
              <a:rPr lang="en-US" sz="2000" dirty="0"/>
              <a:t>b. Tape measurement- </a:t>
            </a:r>
            <a:r>
              <a:rPr lang="en-US" sz="2000" dirty="0" err="1"/>
              <a:t>symphysis</a:t>
            </a:r>
            <a:r>
              <a:rPr lang="en-US" sz="2000" dirty="0"/>
              <a:t> to fundal height in </a:t>
            </a:r>
            <a:r>
              <a:rPr lang="en-US" sz="2000" dirty="0" err="1"/>
              <a:t>centimetre</a:t>
            </a:r>
            <a:r>
              <a:rPr lang="en-US" sz="2000" dirty="0"/>
              <a:t> with tape meter between 18-34 weeks is accurate to within two weeks of actual gestational age. </a:t>
            </a:r>
          </a:p>
          <a:p>
            <a:endParaRPr lang="en-US" sz="2000" dirty="0"/>
          </a:p>
          <a:p>
            <a:endParaRPr lang="en-US" sz="2000" dirty="0"/>
          </a:p>
          <a:p>
            <a:endParaRPr lang="en-US" sz="2000" dirty="0"/>
          </a:p>
        </p:txBody>
      </p:sp>
      <p:sp>
        <p:nvSpPr>
          <p:cNvPr id="4" name="Date Placeholder 3"/>
          <p:cNvSpPr>
            <a:spLocks noGrp="1"/>
          </p:cNvSpPr>
          <p:nvPr>
            <p:ph type="dt" sz="half" idx="10"/>
          </p:nvPr>
        </p:nvSpPr>
        <p:spPr/>
        <p:txBody>
          <a:bodyPr/>
          <a:lstStyle/>
          <a:p>
            <a:fld id="{6081F56B-CD58-4AF2-9D21-300AF2D65096}"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119</a:t>
            </a:fld>
            <a:endParaRPr lang="en-US"/>
          </a:p>
        </p:txBody>
      </p:sp>
    </p:spTree>
    <p:extLst>
      <p:ext uri="{BB962C8B-B14F-4D97-AF65-F5344CB8AC3E}">
        <p14:creationId xmlns:p14="http://schemas.microsoft.com/office/powerpoint/2010/main" val="1689156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Times New Roman" pitchFamily="18" charset="0"/>
                <a:cs typeface="Times New Roman" pitchFamily="18" charset="0"/>
              </a:rPr>
              <a:t>The Fetal Circulation</a:t>
            </a:r>
          </a:p>
        </p:txBody>
      </p:sp>
      <p:sp>
        <p:nvSpPr>
          <p:cNvPr id="3" name="Content Placeholder 2"/>
          <p:cNvSpPr>
            <a:spLocks noGrp="1"/>
          </p:cNvSpPr>
          <p:nvPr>
            <p:ph idx="1"/>
          </p:nvPr>
        </p:nvSpPr>
        <p:spPr/>
        <p:txBody>
          <a:bodyPr>
            <a:noAutofit/>
          </a:bodyPr>
          <a:lstStyle/>
          <a:p>
            <a:pPr>
              <a:buFont typeface="Wingdings" pitchFamily="2" charset="2"/>
              <a:buChar char="v"/>
            </a:pPr>
            <a:endParaRPr lang="en-US" sz="2400" dirty="0" smtClean="0">
              <a:latin typeface="Times New Roman" pitchFamily="18" charset="0"/>
              <a:cs typeface="Times New Roman" pitchFamily="18" charset="0"/>
            </a:endParaRPr>
          </a:p>
          <a:p>
            <a:pPr>
              <a:buFont typeface="Wingdings" pitchFamily="2" charset="2"/>
              <a:buChar char="v"/>
            </a:pPr>
            <a:r>
              <a:rPr lang="en-US" sz="2400" dirty="0" smtClean="0">
                <a:latin typeface="Times New Roman" pitchFamily="18" charset="0"/>
                <a:cs typeface="Times New Roman" pitchFamily="18" charset="0"/>
              </a:rPr>
              <a:t>At </a:t>
            </a:r>
            <a:r>
              <a:rPr lang="en-US" sz="2400" dirty="0">
                <a:latin typeface="Times New Roman" pitchFamily="18" charset="0"/>
                <a:cs typeface="Times New Roman" pitchFamily="18" charset="0"/>
              </a:rPr>
              <a:t>the birth there is a dramatic alteration in this situation </a:t>
            </a:r>
            <a:r>
              <a:rPr lang="en-US" sz="2400" dirty="0" smtClean="0">
                <a:latin typeface="Times New Roman" pitchFamily="18" charset="0"/>
                <a:cs typeface="Times New Roman" pitchFamily="18" charset="0"/>
              </a:rPr>
              <a:t>and almost </a:t>
            </a:r>
            <a:r>
              <a:rPr lang="en-US" sz="2400" dirty="0" err="1">
                <a:latin typeface="Times New Roman" pitchFamily="18" charset="0"/>
                <a:cs typeface="Times New Roman" pitchFamily="18" charset="0"/>
              </a:rPr>
              <a:t>instaneous</a:t>
            </a:r>
            <a:r>
              <a:rPr lang="en-US" sz="2400" dirty="0">
                <a:latin typeface="Times New Roman" pitchFamily="18" charset="0"/>
                <a:cs typeface="Times New Roman" pitchFamily="18" charset="0"/>
              </a:rPr>
              <a:t> change must occur. </a:t>
            </a:r>
            <a:endParaRPr lang="en-US" sz="2400" dirty="0" smtClean="0">
              <a:latin typeface="Times New Roman" pitchFamily="18" charset="0"/>
              <a:cs typeface="Times New Roman" pitchFamily="18" charset="0"/>
            </a:endParaRPr>
          </a:p>
          <a:p>
            <a:pPr>
              <a:buFont typeface="Wingdings" pitchFamily="2" charset="2"/>
              <a:buChar char="v"/>
            </a:pPr>
            <a:r>
              <a:rPr lang="en-US" sz="2400" dirty="0" smtClean="0">
                <a:latin typeface="Times New Roman" pitchFamily="18" charset="0"/>
                <a:cs typeface="Times New Roman" pitchFamily="18" charset="0"/>
              </a:rPr>
              <a:t>In addition </a:t>
            </a:r>
            <a:r>
              <a:rPr lang="en-US" sz="2400" dirty="0">
                <a:latin typeface="Times New Roman" pitchFamily="18" charset="0"/>
                <a:cs typeface="Times New Roman" pitchFamily="18" charset="0"/>
              </a:rPr>
              <a:t>to </a:t>
            </a:r>
            <a:r>
              <a:rPr lang="en-US" sz="2400" dirty="0" smtClean="0">
                <a:latin typeface="Times New Roman" pitchFamily="18" charset="0"/>
                <a:cs typeface="Times New Roman" pitchFamily="18" charset="0"/>
              </a:rPr>
              <a:t>the placenta ,the </a:t>
            </a:r>
            <a:r>
              <a:rPr lang="en-US" sz="2400" dirty="0" err="1">
                <a:latin typeface="Times New Roman" pitchFamily="18" charset="0"/>
                <a:cs typeface="Times New Roman" pitchFamily="18" charset="0"/>
              </a:rPr>
              <a:t>umblical</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cord enable the fetal </a:t>
            </a:r>
            <a:r>
              <a:rPr lang="en-US" sz="2400" dirty="0">
                <a:latin typeface="Times New Roman" pitchFamily="18" charset="0"/>
                <a:cs typeface="Times New Roman" pitchFamily="18" charset="0"/>
              </a:rPr>
              <a:t>circulation to take place while allowing for the changes </a:t>
            </a:r>
            <a:r>
              <a:rPr lang="en-US" sz="2400" dirty="0" smtClean="0">
                <a:latin typeface="Times New Roman" pitchFamily="18" charset="0"/>
                <a:cs typeface="Times New Roman" pitchFamily="18" charset="0"/>
              </a:rPr>
              <a:t>at birth.</a:t>
            </a:r>
          </a:p>
          <a:p>
            <a:pPr marL="109728" indent="0">
              <a:buNone/>
            </a:pPr>
            <a:r>
              <a:rPr lang="en-US" sz="2400" b="1" dirty="0">
                <a:latin typeface="Times New Roman" pitchFamily="18" charset="0"/>
                <a:cs typeface="Times New Roman" pitchFamily="18" charset="0"/>
              </a:rPr>
              <a:t>The Umbilical vein </a:t>
            </a:r>
            <a:r>
              <a:rPr lang="en-US" sz="2400" dirty="0">
                <a:latin typeface="Times New Roman" pitchFamily="18" charset="0"/>
                <a:cs typeface="Times New Roman" pitchFamily="18" charset="0"/>
              </a:rPr>
              <a:t>Leads from the </a:t>
            </a:r>
            <a:r>
              <a:rPr lang="en-US" sz="2400" dirty="0" err="1">
                <a:latin typeface="Times New Roman" pitchFamily="18" charset="0"/>
                <a:cs typeface="Times New Roman" pitchFamily="18" charset="0"/>
              </a:rPr>
              <a:t>umblical</a:t>
            </a:r>
            <a:r>
              <a:rPr lang="en-US" sz="2400" dirty="0">
                <a:latin typeface="Times New Roman" pitchFamily="18" charset="0"/>
                <a:cs typeface="Times New Roman" pitchFamily="18" charset="0"/>
              </a:rPr>
              <a:t> cord to </a:t>
            </a:r>
            <a:r>
              <a:rPr lang="en-US" sz="2400" dirty="0" smtClean="0">
                <a:latin typeface="Times New Roman" pitchFamily="18" charset="0"/>
                <a:cs typeface="Times New Roman" pitchFamily="18" charset="0"/>
              </a:rPr>
              <a:t>the underside </a:t>
            </a:r>
            <a:r>
              <a:rPr lang="en-US" sz="2400" dirty="0">
                <a:latin typeface="Times New Roman" pitchFamily="18" charset="0"/>
                <a:cs typeface="Times New Roman" pitchFamily="18" charset="0"/>
              </a:rPr>
              <a:t>of the liver and carries blood rich in oxygen </a:t>
            </a:r>
            <a:r>
              <a:rPr lang="en-US" sz="2400" dirty="0" smtClean="0">
                <a:latin typeface="Times New Roman" pitchFamily="18" charset="0"/>
                <a:cs typeface="Times New Roman" pitchFamily="18" charset="0"/>
              </a:rPr>
              <a:t>and nutrients.</a:t>
            </a:r>
          </a:p>
          <a:p>
            <a:pPr>
              <a:buFont typeface="Wingdings" pitchFamily="2" charset="2"/>
              <a:buChar char="v"/>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It has a branch which joins the portal vein </a:t>
            </a:r>
            <a:r>
              <a:rPr lang="en-US" sz="2400" dirty="0" smtClean="0">
                <a:latin typeface="Times New Roman" pitchFamily="18" charset="0"/>
                <a:cs typeface="Times New Roman" pitchFamily="18" charset="0"/>
              </a:rPr>
              <a:t>and supplies </a:t>
            </a:r>
            <a:r>
              <a:rPr lang="en-US" sz="2400" dirty="0">
                <a:latin typeface="Times New Roman" pitchFamily="18" charset="0"/>
                <a:cs typeface="Times New Roman" pitchFamily="18" charset="0"/>
              </a:rPr>
              <a:t>the </a:t>
            </a:r>
            <a:r>
              <a:rPr lang="en-US" sz="2400" dirty="0" smtClean="0">
                <a:latin typeface="Times New Roman" pitchFamily="18" charset="0"/>
                <a:cs typeface="Times New Roman" pitchFamily="18" charset="0"/>
              </a:rPr>
              <a:t>liver.</a:t>
            </a:r>
          </a:p>
        </p:txBody>
      </p:sp>
      <p:sp>
        <p:nvSpPr>
          <p:cNvPr id="4" name="Date Placeholder 3"/>
          <p:cNvSpPr>
            <a:spLocks noGrp="1"/>
          </p:cNvSpPr>
          <p:nvPr>
            <p:ph type="dt" sz="half" idx="10"/>
          </p:nvPr>
        </p:nvSpPr>
        <p:spPr/>
        <p:txBody>
          <a:bodyPr/>
          <a:lstStyle/>
          <a:p>
            <a:fld id="{A625AD45-65E2-4DAB-8571-51A58F51275D}"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348541800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a:bodyPr>
          <a:lstStyle/>
          <a:p>
            <a:pPr>
              <a:buNone/>
            </a:pPr>
            <a:r>
              <a:rPr lang="en-GB" sz="2400" dirty="0">
                <a:latin typeface="Times New Roman" pitchFamily="18" charset="0"/>
                <a:cs typeface="Times New Roman" pitchFamily="18" charset="0"/>
              </a:rPr>
              <a:t>II. Determine what occupies the fundus. </a:t>
            </a:r>
          </a:p>
          <a:p>
            <a:r>
              <a:rPr lang="en-GB" sz="2400" dirty="0">
                <a:latin typeface="Times New Roman" pitchFamily="18" charset="0"/>
                <a:cs typeface="Times New Roman" pitchFamily="18" charset="0"/>
              </a:rPr>
              <a:t>If soft, irregular, bulky mass is found it is breech.</a:t>
            </a:r>
          </a:p>
          <a:p>
            <a:r>
              <a:rPr lang="en-GB" sz="2400" dirty="0">
                <a:latin typeface="Times New Roman" pitchFamily="18" charset="0"/>
                <a:cs typeface="Times New Roman" pitchFamily="18" charset="0"/>
              </a:rPr>
              <a:t>If hard, round, smooth </a:t>
            </a:r>
            <a:r>
              <a:rPr lang="en-GB" sz="2400" dirty="0" err="1" smtClean="0">
                <a:latin typeface="Times New Roman" pitchFamily="18" charset="0"/>
                <a:cs typeface="Times New Roman" pitchFamily="18" charset="0"/>
              </a:rPr>
              <a:t>ballotable</a:t>
            </a:r>
            <a:r>
              <a:rPr lang="en-GB" sz="2400" dirty="0" smtClean="0">
                <a:latin typeface="Times New Roman" pitchFamily="18" charset="0"/>
                <a:cs typeface="Times New Roman" pitchFamily="18" charset="0"/>
              </a:rPr>
              <a:t> </a:t>
            </a:r>
            <a:r>
              <a:rPr lang="en-GB" sz="2400" dirty="0">
                <a:latin typeface="Times New Roman" pitchFamily="18" charset="0"/>
                <a:cs typeface="Times New Roman" pitchFamily="18" charset="0"/>
              </a:rPr>
              <a:t>mass is found, it is the head.</a:t>
            </a:r>
          </a:p>
          <a:p>
            <a:pPr marL="342900" lvl="1" indent="-342900">
              <a:buClr>
                <a:schemeClr val="tx2"/>
              </a:buClr>
              <a:buSzPct val="90000"/>
              <a:buFont typeface="Wingdings" pitchFamily="2" charset="2"/>
              <a:buChar char="Ú"/>
            </a:pPr>
            <a:r>
              <a:rPr lang="en-US" sz="2400" dirty="0">
                <a:latin typeface="Times New Roman" pitchFamily="18" charset="0"/>
                <a:cs typeface="Times New Roman" pitchFamily="18" charset="0"/>
              </a:rPr>
              <a:t>Method of Fundal palpation</a:t>
            </a:r>
            <a:r>
              <a:rPr lang="en-GB" sz="2400" dirty="0">
                <a:latin typeface="Times New Roman" pitchFamily="18" charset="0"/>
                <a:cs typeface="Times New Roman" pitchFamily="18" charset="0"/>
              </a:rPr>
              <a:t>-</a:t>
            </a:r>
            <a:r>
              <a:rPr lang="en-US" sz="2400" dirty="0">
                <a:latin typeface="Times New Roman" pitchFamily="18" charset="0"/>
                <a:cs typeface="Times New Roman" pitchFamily="18" charset="0"/>
              </a:rPr>
              <a:t> use two hands using palms of hands palpate on either side of the fundus. </a:t>
            </a:r>
          </a:p>
          <a:p>
            <a:r>
              <a:rPr lang="en-US" sz="2400" dirty="0">
                <a:latin typeface="Times New Roman" pitchFamily="18" charset="0"/>
                <a:cs typeface="Times New Roman" pitchFamily="18" charset="0"/>
              </a:rPr>
              <a:t>Finger held close together, palpate the upper pole of the uterus &amp; feel that as it is hard or soft or irregular. </a:t>
            </a:r>
            <a:endParaRPr lang="en-GB" sz="2400" dirty="0">
              <a:latin typeface="Times New Roman" pitchFamily="18" charset="0"/>
              <a:cs typeface="Times New Roman" pitchFamily="18" charset="0"/>
            </a:endParaRPr>
          </a:p>
          <a:p>
            <a:pPr>
              <a:buNone/>
            </a:pPr>
            <a:endParaRPr lang="en-GB"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C5C5CF2D-CA65-40C4-B2EF-B511586414AB}"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120</a:t>
            </a:fld>
            <a:endParaRPr lang="en-US"/>
          </a:p>
        </p:txBody>
      </p:sp>
    </p:spTree>
    <p:extLst>
      <p:ext uri="{BB962C8B-B14F-4D97-AF65-F5344CB8AC3E}">
        <p14:creationId xmlns:p14="http://schemas.microsoft.com/office/powerpoint/2010/main" val="279594752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lnSpcReduction="10000"/>
          </a:bodyPr>
          <a:lstStyle/>
          <a:p>
            <a:pPr>
              <a:buNone/>
            </a:pPr>
            <a:r>
              <a:rPr lang="en-GB" sz="2400" b="1" dirty="0">
                <a:latin typeface="Times New Roman" pitchFamily="18" charset="0"/>
                <a:cs typeface="Times New Roman" pitchFamily="18" charset="0"/>
              </a:rPr>
              <a:t>B. </a:t>
            </a:r>
            <a:r>
              <a:rPr lang="en-GB" sz="2400" dirty="0">
                <a:latin typeface="Times New Roman" pitchFamily="18" charset="0"/>
                <a:cs typeface="Times New Roman" pitchFamily="18" charset="0"/>
              </a:rPr>
              <a:t>The Second </a:t>
            </a:r>
            <a:r>
              <a:rPr lang="en-GB" sz="2400" dirty="0" smtClean="0">
                <a:latin typeface="Times New Roman" pitchFamily="18" charset="0"/>
                <a:cs typeface="Times New Roman" pitchFamily="18" charset="0"/>
              </a:rPr>
              <a:t>Leopold manoeuvre </a:t>
            </a:r>
            <a:r>
              <a:rPr lang="en-GB" sz="2400" dirty="0">
                <a:latin typeface="Times New Roman" pitchFamily="18" charset="0"/>
                <a:cs typeface="Times New Roman" pitchFamily="18" charset="0"/>
              </a:rPr>
              <a:t>or lateral palpation</a:t>
            </a:r>
          </a:p>
          <a:p>
            <a:r>
              <a:rPr lang="en-GB" sz="2400" dirty="0">
                <a:latin typeface="Times New Roman" pitchFamily="18" charset="0"/>
                <a:cs typeface="Times New Roman" pitchFamily="18" charset="0"/>
              </a:rPr>
              <a:t>Determines the lie of the </a:t>
            </a:r>
            <a:r>
              <a:rPr lang="en-GB" sz="2400" dirty="0" smtClean="0">
                <a:latin typeface="Times New Roman" pitchFamily="18" charset="0"/>
                <a:cs typeface="Times New Roman" pitchFamily="18" charset="0"/>
              </a:rPr>
              <a:t>foetus </a:t>
            </a:r>
            <a:r>
              <a:rPr lang="en-GB" sz="2400" dirty="0">
                <a:latin typeface="Times New Roman" pitchFamily="18" charset="0"/>
                <a:cs typeface="Times New Roman" pitchFamily="18" charset="0"/>
              </a:rPr>
              <a:t>which could be longitudinal, transverse or oblique lie</a:t>
            </a:r>
          </a:p>
          <a:p>
            <a:r>
              <a:rPr lang="en-GB" sz="2400" dirty="0">
                <a:latin typeface="Times New Roman" pitchFamily="18" charset="0"/>
                <a:cs typeface="Times New Roman" pitchFamily="18" charset="0"/>
              </a:rPr>
              <a:t>In longitudinal lie it determines on which side of the abdomen is the </a:t>
            </a:r>
            <a:r>
              <a:rPr lang="en-GB" sz="2400" dirty="0" smtClean="0">
                <a:latin typeface="Times New Roman" pitchFamily="18" charset="0"/>
                <a:cs typeface="Times New Roman" pitchFamily="18" charset="0"/>
              </a:rPr>
              <a:t>foetal </a:t>
            </a:r>
            <a:r>
              <a:rPr lang="en-GB" sz="2400" dirty="0">
                <a:latin typeface="Times New Roman" pitchFamily="18" charset="0"/>
                <a:cs typeface="Times New Roman" pitchFamily="18" charset="0"/>
              </a:rPr>
              <a:t>back. </a:t>
            </a:r>
          </a:p>
          <a:p>
            <a:r>
              <a:rPr lang="en-US" sz="2400" dirty="0">
                <a:latin typeface="Times New Roman" pitchFamily="18" charset="0"/>
                <a:cs typeface="Times New Roman" pitchFamily="18" charset="0"/>
              </a:rPr>
              <a:t>The back of the fetus is linear, rigid and smooth in outline. </a:t>
            </a:r>
          </a:p>
          <a:p>
            <a:r>
              <a:rPr lang="en-US" sz="2400" dirty="0">
                <a:latin typeface="Times New Roman" pitchFamily="18" charset="0"/>
                <a:cs typeface="Times New Roman" pitchFamily="18" charset="0"/>
              </a:rPr>
              <a:t>The </a:t>
            </a:r>
            <a:r>
              <a:rPr lang="en-US" sz="2400" dirty="0" smtClean="0">
                <a:latin typeface="Times New Roman" pitchFamily="18" charset="0"/>
                <a:cs typeface="Times New Roman" pitchFamily="18" charset="0"/>
              </a:rPr>
              <a:t>extremities </a:t>
            </a:r>
            <a:r>
              <a:rPr lang="en-US" sz="2400" dirty="0">
                <a:latin typeface="Times New Roman" pitchFamily="18" charset="0"/>
                <a:cs typeface="Times New Roman" pitchFamily="18" charset="0"/>
              </a:rPr>
              <a:t>are felt as small irregular and bulky masses. </a:t>
            </a:r>
          </a:p>
          <a:p>
            <a:r>
              <a:rPr lang="en-US" sz="2400" dirty="0">
                <a:latin typeface="Times New Roman" pitchFamily="18" charset="0"/>
                <a:cs typeface="Times New Roman" pitchFamily="18" charset="0"/>
              </a:rPr>
              <a:t>The fetal heart beat is best heard on the back side</a:t>
            </a:r>
          </a:p>
          <a:p>
            <a:r>
              <a:rPr lang="en-US" sz="2400" dirty="0">
                <a:latin typeface="Times New Roman" pitchFamily="18" charset="0"/>
                <a:cs typeface="Times New Roman" pitchFamily="18" charset="0"/>
              </a:rPr>
              <a:t> Method of lateral palpation- always facing the mother, fix the hand on the center of the abdomen, fix the right hand &amp; palpate with the left hand &amp; vise versa.</a:t>
            </a:r>
          </a:p>
          <a:p>
            <a:endParaRPr lang="en-GB" sz="2400" dirty="0">
              <a:latin typeface="Times New Roman" pitchFamily="18" charset="0"/>
              <a:cs typeface="Times New Roman" pitchFamily="18" charset="0"/>
            </a:endParaRPr>
          </a:p>
          <a:p>
            <a:endParaRPr lang="en-GB" sz="2400" dirty="0">
              <a:latin typeface="Times New Roman" pitchFamily="18" charset="0"/>
              <a:cs typeface="Times New Roman" pitchFamily="18" charset="0"/>
            </a:endParaRPr>
          </a:p>
          <a:p>
            <a:endParaRPr lang="en-GB"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CCE87CF5-A03C-492C-8ED8-59BB6E5A446A}"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121</a:t>
            </a:fld>
            <a:endParaRPr lang="en-US"/>
          </a:p>
        </p:txBody>
      </p:sp>
    </p:spTree>
    <p:extLst>
      <p:ext uri="{BB962C8B-B14F-4D97-AF65-F5344CB8AC3E}">
        <p14:creationId xmlns:p14="http://schemas.microsoft.com/office/powerpoint/2010/main" val="77071106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4400" dirty="0"/>
              <a:t>Techniques of Lateral palpation</a:t>
            </a:r>
            <a:endParaRPr lang="en-US"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493074" y="1600200"/>
            <a:ext cx="415785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72DEFAB8-6025-47CF-87B0-D19AF9D69BF3}" type="datetime1">
              <a:rPr lang="en-US" smtClean="0"/>
              <a:t>5/1/2019</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122</a:t>
            </a:fld>
            <a:endParaRPr lang="en-US"/>
          </a:p>
        </p:txBody>
      </p:sp>
    </p:spTree>
    <p:extLst>
      <p:ext uri="{BB962C8B-B14F-4D97-AF65-F5344CB8AC3E}">
        <p14:creationId xmlns:p14="http://schemas.microsoft.com/office/powerpoint/2010/main" val="66466950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762000"/>
          </a:xfrm>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a:xfrm>
            <a:off x="304800" y="1219200"/>
            <a:ext cx="8610600" cy="4788091"/>
          </a:xfrm>
        </p:spPr>
        <p:txBody>
          <a:bodyPr>
            <a:noAutofit/>
          </a:bodyPr>
          <a:lstStyle/>
          <a:p>
            <a:pPr>
              <a:buNone/>
            </a:pPr>
            <a:r>
              <a:rPr lang="en-GB" sz="2400" b="1" dirty="0" smtClean="0">
                <a:latin typeface="Times New Roman" pitchFamily="18" charset="0"/>
                <a:cs typeface="Times New Roman" pitchFamily="18" charset="0"/>
              </a:rPr>
              <a:t>C</a:t>
            </a:r>
            <a:r>
              <a:rPr lang="en-GB" sz="2400" b="1" dirty="0">
                <a:latin typeface="Times New Roman" pitchFamily="18" charset="0"/>
                <a:cs typeface="Times New Roman" pitchFamily="18" charset="0"/>
              </a:rPr>
              <a:t>. </a:t>
            </a:r>
            <a:r>
              <a:rPr lang="en-GB" sz="2400" dirty="0">
                <a:latin typeface="Times New Roman" pitchFamily="18" charset="0"/>
                <a:cs typeface="Times New Roman" pitchFamily="18" charset="0"/>
              </a:rPr>
              <a:t>The Third </a:t>
            </a:r>
            <a:r>
              <a:rPr lang="en-GB" sz="2400" dirty="0" smtClean="0">
                <a:latin typeface="Times New Roman" pitchFamily="18" charset="0"/>
                <a:cs typeface="Times New Roman" pitchFamily="18" charset="0"/>
              </a:rPr>
              <a:t>Leopold manoeuvre </a:t>
            </a:r>
            <a:r>
              <a:rPr lang="en-GB" sz="2400" dirty="0">
                <a:latin typeface="Times New Roman" pitchFamily="18" charset="0"/>
                <a:cs typeface="Times New Roman" pitchFamily="18" charset="0"/>
              </a:rPr>
              <a:t>or pelvic palpation</a:t>
            </a:r>
          </a:p>
          <a:p>
            <a:r>
              <a:rPr lang="en-GB" sz="2400" dirty="0">
                <a:latin typeface="Times New Roman" pitchFamily="18" charset="0"/>
                <a:cs typeface="Times New Roman" pitchFamily="18" charset="0"/>
              </a:rPr>
              <a:t>Determine what part of the </a:t>
            </a:r>
            <a:r>
              <a:rPr lang="en-GB" sz="2400" dirty="0" smtClean="0">
                <a:latin typeface="Times New Roman" pitchFamily="18" charset="0"/>
                <a:cs typeface="Times New Roman" pitchFamily="18" charset="0"/>
              </a:rPr>
              <a:t>foetus </a:t>
            </a:r>
            <a:r>
              <a:rPr lang="en-GB" sz="2400" dirty="0">
                <a:latin typeface="Times New Roman" pitchFamily="18" charset="0"/>
                <a:cs typeface="Times New Roman" pitchFamily="18" charset="0"/>
              </a:rPr>
              <a:t>occupies the lower uterine pole which is also called the presentation.</a:t>
            </a:r>
          </a:p>
          <a:p>
            <a:r>
              <a:rPr lang="en-GB" sz="2400" dirty="0">
                <a:latin typeface="Times New Roman" pitchFamily="18" charset="0"/>
                <a:cs typeface="Times New Roman" pitchFamily="18" charset="0"/>
              </a:rPr>
              <a:t>The possibilities are the head (cephalic presentation), the breech (breech presentation), and the shoulder (shoulder </a:t>
            </a:r>
            <a:r>
              <a:rPr lang="en-GB" sz="2400" dirty="0" smtClean="0">
                <a:latin typeface="Times New Roman" pitchFamily="18" charset="0"/>
                <a:cs typeface="Times New Roman" pitchFamily="18" charset="0"/>
              </a:rPr>
              <a:t>presentation)</a:t>
            </a:r>
          </a:p>
          <a:p>
            <a:r>
              <a:rPr lang="en-US" sz="2400" dirty="0" smtClean="0">
                <a:latin typeface="Times New Roman" pitchFamily="18" charset="0"/>
                <a:cs typeface="Times New Roman" pitchFamily="18" charset="0"/>
              </a:rPr>
              <a:t>In </a:t>
            </a:r>
            <a:r>
              <a:rPr lang="en-US" sz="2400" dirty="0">
                <a:latin typeface="Times New Roman" pitchFamily="18" charset="0"/>
                <a:cs typeface="Times New Roman" pitchFamily="18" charset="0"/>
              </a:rPr>
              <a:t>cephalic presentation it determines the descent by using rule of fifth which measures the distance between upper border of </a:t>
            </a:r>
            <a:r>
              <a:rPr lang="en-US" sz="2400" dirty="0" err="1" smtClean="0">
                <a:latin typeface="Times New Roman" pitchFamily="18" charset="0"/>
                <a:cs typeface="Times New Roman" pitchFamily="18" charset="0"/>
              </a:rPr>
              <a:t>symphysis</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pubis to the anterior shoulder.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5/5 </a:t>
            </a:r>
            <a:r>
              <a:rPr lang="en-US" sz="2400" dirty="0">
                <a:latin typeface="Times New Roman" pitchFamily="18" charset="0"/>
                <a:cs typeface="Times New Roman" pitchFamily="18" charset="0"/>
              </a:rPr>
              <a:t>is floating head, 4/5 is fixed head, 2/5 denotes engaged </a:t>
            </a:r>
            <a:r>
              <a:rPr lang="en-US" sz="2400" dirty="0" smtClean="0">
                <a:latin typeface="Times New Roman" pitchFamily="18" charset="0"/>
                <a:cs typeface="Times New Roman" pitchFamily="18" charset="0"/>
              </a:rPr>
              <a:t>head.</a:t>
            </a:r>
          </a:p>
          <a:p>
            <a:r>
              <a:rPr lang="en-US" sz="2400" dirty="0" smtClean="0">
                <a:latin typeface="Times New Roman" pitchFamily="18" charset="0"/>
                <a:cs typeface="Times New Roman" pitchFamily="18" charset="0"/>
              </a:rPr>
              <a:t>It </a:t>
            </a:r>
            <a:r>
              <a:rPr lang="en-US" sz="2400" dirty="0">
                <a:latin typeface="Times New Roman" pitchFamily="18" charset="0"/>
                <a:cs typeface="Times New Roman" pitchFamily="18" charset="0"/>
              </a:rPr>
              <a:t>determines the attitude of the fetus (relation of head to the trunk).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provider face towards the maternal </a:t>
            </a:r>
            <a:r>
              <a:rPr lang="en-US" sz="2400" dirty="0" smtClean="0">
                <a:latin typeface="Times New Roman" pitchFamily="18" charset="0"/>
                <a:cs typeface="Times New Roman" pitchFamily="18" charset="0"/>
              </a:rPr>
              <a:t>extremities.</a:t>
            </a:r>
            <a:endParaRPr lang="en-US" sz="2400" dirty="0">
              <a:latin typeface="Times New Roman" pitchFamily="18" charset="0"/>
              <a:cs typeface="Times New Roman" pitchFamily="18" charset="0"/>
            </a:endParaRPr>
          </a:p>
          <a:p>
            <a:pPr>
              <a:buNone/>
            </a:pPr>
            <a:endParaRPr lang="en-US" sz="2400" dirty="0">
              <a:latin typeface="Times New Roman" pitchFamily="18" charset="0"/>
              <a:cs typeface="Times New Roman" pitchFamily="18" charset="0"/>
            </a:endParaRPr>
          </a:p>
          <a:p>
            <a:pPr>
              <a:buNone/>
            </a:pPr>
            <a:endParaRPr lang="en-US" sz="2400" dirty="0">
              <a:latin typeface="Times New Roman" pitchFamily="18" charset="0"/>
              <a:cs typeface="Times New Roman" pitchFamily="18" charset="0"/>
            </a:endParaRPr>
          </a:p>
          <a:p>
            <a:pPr>
              <a:buNone/>
            </a:pPr>
            <a:endParaRPr lang="en-US" sz="2400" dirty="0">
              <a:latin typeface="Times New Roman" pitchFamily="18" charset="0"/>
              <a:cs typeface="Times New Roman" pitchFamily="18" charset="0"/>
            </a:endParaRPr>
          </a:p>
          <a:p>
            <a:pPr>
              <a:buNone/>
            </a:pPr>
            <a:endParaRPr lang="en-GB"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50E5FED1-6356-4B8B-8454-7F5C3F4FA2D7}"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123</a:t>
            </a:fld>
            <a:endParaRPr lang="en-US"/>
          </a:p>
        </p:txBody>
      </p:sp>
    </p:spTree>
    <p:extLst>
      <p:ext uri="{BB962C8B-B14F-4D97-AF65-F5344CB8AC3E}">
        <p14:creationId xmlns:p14="http://schemas.microsoft.com/office/powerpoint/2010/main" val="419710851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3600" dirty="0">
                <a:latin typeface="Times New Roman" pitchFamily="18" charset="0"/>
                <a:cs typeface="Times New Roman" pitchFamily="18" charset="0"/>
              </a:rPr>
              <a:t>Techniques of Deep pelvic palpation</a:t>
            </a:r>
            <a:endParaRPr lang="en-US" sz="3600" dirty="0">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662044" y="1600200"/>
            <a:ext cx="381991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55158525-38DA-4012-9E8A-76856899EEB5}" type="datetime1">
              <a:rPr lang="en-US" smtClean="0"/>
              <a:t>5/1/2019</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124</a:t>
            </a:fld>
            <a:endParaRPr lang="en-US"/>
          </a:p>
        </p:txBody>
      </p:sp>
    </p:spTree>
    <p:extLst>
      <p:ext uri="{BB962C8B-B14F-4D97-AF65-F5344CB8AC3E}">
        <p14:creationId xmlns:p14="http://schemas.microsoft.com/office/powerpoint/2010/main" val="87613482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a:bodyPr>
          <a:lstStyle/>
          <a:p>
            <a:pPr>
              <a:buNone/>
            </a:pPr>
            <a:r>
              <a:rPr lang="en-GB" sz="2400" b="1" dirty="0">
                <a:latin typeface="Times New Roman" pitchFamily="18" charset="0"/>
                <a:cs typeface="Times New Roman" pitchFamily="18" charset="0"/>
              </a:rPr>
              <a:t>D. </a:t>
            </a:r>
            <a:r>
              <a:rPr lang="en-GB" sz="2400" dirty="0">
                <a:latin typeface="Times New Roman" pitchFamily="18" charset="0"/>
                <a:cs typeface="Times New Roman" pitchFamily="18" charset="0"/>
              </a:rPr>
              <a:t>The fourth Leopold </a:t>
            </a:r>
            <a:r>
              <a:rPr lang="en-GB" sz="2400" dirty="0" smtClean="0">
                <a:latin typeface="Times New Roman" pitchFamily="18" charset="0"/>
                <a:cs typeface="Times New Roman" pitchFamily="18" charset="0"/>
              </a:rPr>
              <a:t>manoeuvre </a:t>
            </a:r>
            <a:r>
              <a:rPr lang="en-GB" sz="2400" dirty="0">
                <a:latin typeface="Times New Roman" pitchFamily="18" charset="0"/>
                <a:cs typeface="Times New Roman" pitchFamily="18" charset="0"/>
              </a:rPr>
              <a:t>or </a:t>
            </a:r>
            <a:r>
              <a:rPr lang="en-GB" sz="2400" dirty="0" smtClean="0">
                <a:latin typeface="Times New Roman" pitchFamily="18" charset="0"/>
                <a:cs typeface="Times New Roman" pitchFamily="18" charset="0"/>
              </a:rPr>
              <a:t>paw </a:t>
            </a:r>
            <a:r>
              <a:rPr lang="en-GB" sz="2400" dirty="0" err="1" smtClean="0">
                <a:latin typeface="Times New Roman" pitchFamily="18" charset="0"/>
                <a:cs typeface="Times New Roman" pitchFamily="18" charset="0"/>
              </a:rPr>
              <a:t>lik</a:t>
            </a:r>
            <a:r>
              <a:rPr lang="en-GB" sz="2400" dirty="0" smtClean="0">
                <a:latin typeface="Times New Roman" pitchFamily="18" charset="0"/>
                <a:cs typeface="Times New Roman" pitchFamily="18" charset="0"/>
              </a:rPr>
              <a:t> </a:t>
            </a:r>
            <a:r>
              <a:rPr lang="en-GB" sz="2400" dirty="0">
                <a:latin typeface="Times New Roman" pitchFamily="18" charset="0"/>
                <a:cs typeface="Times New Roman" pitchFamily="18" charset="0"/>
              </a:rPr>
              <a:t>grip</a:t>
            </a:r>
          </a:p>
          <a:p>
            <a:r>
              <a:rPr lang="en-GB" sz="2400" dirty="0">
                <a:latin typeface="Times New Roman" pitchFamily="18" charset="0"/>
                <a:cs typeface="Times New Roman" pitchFamily="18" charset="0"/>
              </a:rPr>
              <a:t>It is the only </a:t>
            </a:r>
            <a:r>
              <a:rPr lang="en-GB" sz="2400" dirty="0" smtClean="0">
                <a:latin typeface="Times New Roman" pitchFamily="18" charset="0"/>
                <a:cs typeface="Times New Roman" pitchFamily="18" charset="0"/>
              </a:rPr>
              <a:t>manoeuvre </a:t>
            </a:r>
            <a:r>
              <a:rPr lang="en-GB" sz="2400" dirty="0">
                <a:latin typeface="Times New Roman" pitchFamily="18" charset="0"/>
                <a:cs typeface="Times New Roman" pitchFamily="18" charset="0"/>
              </a:rPr>
              <a:t>that is done with one hand.</a:t>
            </a:r>
          </a:p>
          <a:p>
            <a:r>
              <a:rPr lang="en-GB" sz="2400" dirty="0">
                <a:latin typeface="Times New Roman" pitchFamily="18" charset="0"/>
                <a:cs typeface="Times New Roman" pitchFamily="18" charset="0"/>
              </a:rPr>
              <a:t>It assesses presentation of the </a:t>
            </a:r>
            <a:r>
              <a:rPr lang="en-GB" sz="2400" dirty="0" smtClean="0">
                <a:latin typeface="Times New Roman" pitchFamily="18" charset="0"/>
                <a:cs typeface="Times New Roman" pitchFamily="18" charset="0"/>
              </a:rPr>
              <a:t>foetus</a:t>
            </a:r>
          </a:p>
          <a:p>
            <a:endParaRPr lang="en-GB" sz="2400" dirty="0">
              <a:latin typeface="Times New Roman" pitchFamily="18" charset="0"/>
              <a:cs typeface="Times New Roman" pitchFamily="18" charset="0"/>
            </a:endParaRPr>
          </a:p>
          <a:p>
            <a:pPr marL="109728" indent="0">
              <a:buNone/>
            </a:pPr>
            <a:endParaRPr lang="en-GB" sz="2400" dirty="0">
              <a:latin typeface="Times New Roman" pitchFamily="18" charset="0"/>
              <a:cs typeface="Times New Roman" pitchFamily="18" charset="0"/>
            </a:endParaRPr>
          </a:p>
          <a:p>
            <a:pPr>
              <a:buNone/>
            </a:pPr>
            <a:endParaRPr lang="en-GB"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B47DD3DC-0EA3-46C5-B735-9583FC441CA6}"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125</a:t>
            </a:fld>
            <a:endParaRPr lang="en-US"/>
          </a:p>
        </p:txBody>
      </p:sp>
      <p:pic>
        <p:nvPicPr>
          <p:cNvPr id="7" name="Content Placeholder 3"/>
          <p:cNvPicPr>
            <a:picLocks noChangeAspect="1" noChangeArrowheads="1"/>
          </p:cNvPicPr>
          <p:nvPr/>
        </p:nvPicPr>
        <p:blipFill>
          <a:blip r:embed="rId2" cstate="print"/>
          <a:stretch>
            <a:fillRect/>
          </a:stretch>
        </p:blipFill>
        <p:spPr bwMode="auto">
          <a:xfrm>
            <a:off x="1295400" y="3276600"/>
            <a:ext cx="5486400" cy="3429000"/>
          </a:xfrm>
          <a:prstGeom prst="rect">
            <a:avLst/>
          </a:prstGeom>
          <a:noFill/>
          <a:ln w="9525">
            <a:noFill/>
            <a:miter lim="800000"/>
            <a:headEnd/>
            <a:tailEnd/>
          </a:ln>
        </p:spPr>
      </p:pic>
    </p:spTree>
    <p:extLst>
      <p:ext uri="{BB962C8B-B14F-4D97-AF65-F5344CB8AC3E}">
        <p14:creationId xmlns:p14="http://schemas.microsoft.com/office/powerpoint/2010/main" val="350561438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a:bodyPr>
          <a:lstStyle/>
          <a:p>
            <a:pPr>
              <a:buNone/>
            </a:pPr>
            <a:r>
              <a:rPr lang="en-GB" sz="2400" dirty="0">
                <a:latin typeface="Times New Roman" pitchFamily="18" charset="0"/>
                <a:cs typeface="Times New Roman" pitchFamily="18" charset="0"/>
              </a:rPr>
              <a:t>2.6.4. Auscultation</a:t>
            </a:r>
          </a:p>
          <a:p>
            <a:r>
              <a:rPr lang="en-GB" sz="2400" dirty="0" err="1" smtClean="0">
                <a:latin typeface="Times New Roman" pitchFamily="18" charset="0"/>
                <a:cs typeface="Times New Roman" pitchFamily="18" charset="0"/>
              </a:rPr>
              <a:t>Fetal</a:t>
            </a:r>
            <a:r>
              <a:rPr lang="en-GB" sz="2400" dirty="0" smtClean="0">
                <a:latin typeface="Times New Roman" pitchFamily="18" charset="0"/>
                <a:cs typeface="Times New Roman" pitchFamily="18" charset="0"/>
              </a:rPr>
              <a:t> </a:t>
            </a:r>
            <a:r>
              <a:rPr lang="en-GB" sz="2400" dirty="0">
                <a:latin typeface="Times New Roman" pitchFamily="18" charset="0"/>
                <a:cs typeface="Times New Roman" pitchFamily="18" charset="0"/>
              </a:rPr>
              <a:t>heart beat first heard in the back side at 16-18 weeks in multipara and 18-20 weeks in </a:t>
            </a:r>
            <a:r>
              <a:rPr lang="en-GB" sz="2400" dirty="0" err="1" smtClean="0">
                <a:latin typeface="Times New Roman" pitchFamily="18" charset="0"/>
                <a:cs typeface="Times New Roman" pitchFamily="18" charset="0"/>
              </a:rPr>
              <a:t>primi</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gravida</a:t>
            </a:r>
            <a:endParaRPr lang="en-GB" sz="2400" dirty="0">
              <a:latin typeface="Times New Roman" pitchFamily="18" charset="0"/>
              <a:cs typeface="Times New Roman" pitchFamily="18" charset="0"/>
            </a:endParaRPr>
          </a:p>
          <a:p>
            <a:r>
              <a:rPr lang="en-GB" sz="2400" dirty="0">
                <a:latin typeface="Times New Roman" pitchFamily="18" charset="0"/>
                <a:cs typeface="Times New Roman" pitchFamily="18" charset="0"/>
              </a:rPr>
              <a:t>In breech, it is heard above the umbilicus.</a:t>
            </a:r>
          </a:p>
          <a:p>
            <a:r>
              <a:rPr lang="en-GB" sz="2400" dirty="0">
                <a:latin typeface="Times New Roman" pitchFamily="18" charset="0"/>
                <a:cs typeface="Times New Roman" pitchFamily="18" charset="0"/>
              </a:rPr>
              <a:t>In cephalic presentations it is below the umbilicus </a:t>
            </a:r>
          </a:p>
          <a:p>
            <a:r>
              <a:rPr lang="en-GB" sz="2400" dirty="0">
                <a:latin typeface="Times New Roman" pitchFamily="18" charset="0"/>
                <a:cs typeface="Times New Roman" pitchFamily="18" charset="0"/>
              </a:rPr>
              <a:t>In </a:t>
            </a:r>
            <a:r>
              <a:rPr lang="en-GB" sz="2400" dirty="0" err="1" smtClean="0">
                <a:latin typeface="Times New Roman" pitchFamily="18" charset="0"/>
                <a:cs typeface="Times New Roman" pitchFamily="18" charset="0"/>
              </a:rPr>
              <a:t>occipito</a:t>
            </a:r>
            <a:r>
              <a:rPr lang="en-GB" sz="2400" dirty="0" smtClean="0">
                <a:latin typeface="Times New Roman" pitchFamily="18" charset="0"/>
                <a:cs typeface="Times New Roman" pitchFamily="18" charset="0"/>
              </a:rPr>
              <a:t> </a:t>
            </a:r>
            <a:r>
              <a:rPr lang="en-GB" sz="2400" dirty="0">
                <a:latin typeface="Times New Roman" pitchFamily="18" charset="0"/>
                <a:cs typeface="Times New Roman" pitchFamily="18" charset="0"/>
              </a:rPr>
              <a:t>posterior presentation, it is heard in the flanks. </a:t>
            </a:r>
          </a:p>
          <a:p>
            <a:r>
              <a:rPr lang="en-US" sz="2400" dirty="0">
                <a:latin typeface="Times New Roman" pitchFamily="18" charset="0"/>
                <a:cs typeface="Times New Roman" pitchFamily="18" charset="0"/>
              </a:rPr>
              <a:t>Method – use </a:t>
            </a:r>
            <a:r>
              <a:rPr lang="en-US" sz="2400" dirty="0" err="1" smtClean="0">
                <a:latin typeface="Times New Roman" pitchFamily="18" charset="0"/>
                <a:cs typeface="Times New Roman" pitchFamily="18" charset="0"/>
              </a:rPr>
              <a:t>feto</a:t>
            </a:r>
            <a:r>
              <a:rPr lang="en-US" sz="2400" dirty="0" smtClean="0">
                <a:latin typeface="Times New Roman" pitchFamily="18" charset="0"/>
                <a:cs typeface="Times New Roman" pitchFamily="18" charset="0"/>
              </a:rPr>
              <a:t> scope</a:t>
            </a:r>
            <a:endParaRPr lang="en-GB" sz="2400" dirty="0">
              <a:latin typeface="Times New Roman" pitchFamily="18" charset="0"/>
              <a:cs typeface="Times New Roman" pitchFamily="18" charset="0"/>
            </a:endParaRPr>
          </a:p>
          <a:p>
            <a:pPr lvl="0"/>
            <a:r>
              <a:rPr lang="en-US" sz="2400" dirty="0">
                <a:latin typeface="Times New Roman" pitchFamily="18" charset="0"/>
                <a:cs typeface="Times New Roman" pitchFamily="18" charset="0"/>
              </a:rPr>
              <a:t>Hand should not touch it while listening. </a:t>
            </a:r>
            <a:endParaRPr lang="en-GB" sz="2400" dirty="0">
              <a:latin typeface="Times New Roman" pitchFamily="18" charset="0"/>
              <a:cs typeface="Times New Roman" pitchFamily="18" charset="0"/>
            </a:endParaRPr>
          </a:p>
          <a:p>
            <a:pPr lvl="0"/>
            <a:r>
              <a:rPr lang="en-US" sz="2400" dirty="0">
                <a:latin typeface="Times New Roman" pitchFamily="18" charset="0"/>
                <a:cs typeface="Times New Roman" pitchFamily="18" charset="0"/>
              </a:rPr>
              <a:t>Ear must be enclose form contact with the </a:t>
            </a:r>
            <a:r>
              <a:rPr lang="en-US" sz="2400" dirty="0" err="1" smtClean="0">
                <a:latin typeface="Times New Roman" pitchFamily="18" charset="0"/>
                <a:cs typeface="Times New Roman" pitchFamily="18" charset="0"/>
              </a:rPr>
              <a:t>feto</a:t>
            </a:r>
            <a:r>
              <a:rPr lang="en-US" sz="2400" dirty="0" smtClean="0">
                <a:latin typeface="Times New Roman" pitchFamily="18" charset="0"/>
                <a:cs typeface="Times New Roman" pitchFamily="18" charset="0"/>
              </a:rPr>
              <a:t> scope</a:t>
            </a:r>
            <a:r>
              <a:rPr lang="en-US" sz="2400" dirty="0">
                <a:latin typeface="Times New Roman" pitchFamily="18" charset="0"/>
                <a:cs typeface="Times New Roman" pitchFamily="18" charset="0"/>
              </a:rPr>
              <a:t>.</a:t>
            </a:r>
            <a:endParaRPr lang="en-GB" sz="2400" dirty="0">
              <a:latin typeface="Times New Roman" pitchFamily="18" charset="0"/>
              <a:cs typeface="Times New Roman" pitchFamily="18" charset="0"/>
            </a:endParaRPr>
          </a:p>
          <a:p>
            <a:endParaRPr lang="en-GB" sz="2400" dirty="0">
              <a:latin typeface="Times New Roman" pitchFamily="18" charset="0"/>
              <a:cs typeface="Times New Roman" pitchFamily="18" charset="0"/>
            </a:endParaRPr>
          </a:p>
          <a:p>
            <a:endParaRPr lang="en-GB"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FED1D5FC-9F06-4782-BE12-18FABDE3ED9D}"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126</a:t>
            </a:fld>
            <a:endParaRPr lang="en-US"/>
          </a:p>
        </p:txBody>
      </p:sp>
    </p:spTree>
    <p:extLst>
      <p:ext uri="{BB962C8B-B14F-4D97-AF65-F5344CB8AC3E}">
        <p14:creationId xmlns:p14="http://schemas.microsoft.com/office/powerpoint/2010/main" val="348338622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Times New Roman" pitchFamily="18" charset="0"/>
                <a:cs typeface="Times New Roman" pitchFamily="18" charset="0"/>
              </a:rPr>
              <a:t>Pelvic assessment</a:t>
            </a:r>
            <a:br>
              <a:rPr lang="en-US" sz="3600" dirty="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By x-ray of the pelvis</a:t>
            </a:r>
          </a:p>
          <a:p>
            <a:r>
              <a:rPr lang="en-US" sz="2400" dirty="0" smtClean="0">
                <a:latin typeface="Times New Roman" pitchFamily="18" charset="0"/>
                <a:cs typeface="Times New Roman" pitchFamily="18" charset="0"/>
              </a:rPr>
              <a:t>Clinical </a:t>
            </a:r>
            <a:r>
              <a:rPr lang="en-US" sz="2400" dirty="0">
                <a:latin typeface="Times New Roman" pitchFamily="18" charset="0"/>
                <a:cs typeface="Times New Roman" pitchFamily="18" charset="0"/>
              </a:rPr>
              <a:t>(assessing sign of contracted pelvis)</a:t>
            </a:r>
          </a:p>
          <a:p>
            <a:r>
              <a:rPr lang="en-US" sz="2400" dirty="0" smtClean="0">
                <a:latin typeface="Times New Roman" pitchFamily="18" charset="0"/>
                <a:cs typeface="Times New Roman" pitchFamily="18" charset="0"/>
              </a:rPr>
              <a:t>Head </a:t>
            </a:r>
            <a:r>
              <a:rPr lang="en-US" sz="2400" dirty="0">
                <a:latin typeface="Times New Roman" pitchFamily="18" charset="0"/>
                <a:cs typeface="Times New Roman" pitchFamily="18" charset="0"/>
              </a:rPr>
              <a:t>fitting</a:t>
            </a:r>
          </a:p>
          <a:p>
            <a:pPr marL="109728" indent="0">
              <a:buNone/>
            </a:pPr>
            <a:r>
              <a:rPr lang="en-US" sz="2400" dirty="0">
                <a:latin typeface="Times New Roman" pitchFamily="18" charset="0"/>
                <a:cs typeface="Times New Roman" pitchFamily="18" charset="0"/>
              </a:rPr>
              <a:t>Head fitting</a:t>
            </a:r>
          </a:p>
          <a:p>
            <a:r>
              <a:rPr lang="en-US" sz="2400" dirty="0">
                <a:latin typeface="Times New Roman" pitchFamily="18" charset="0"/>
                <a:cs typeface="Times New Roman" pitchFamily="18" charset="0"/>
              </a:rPr>
              <a:t>The head is the best </a:t>
            </a:r>
            <a:r>
              <a:rPr lang="en-US" sz="2400" dirty="0" err="1" smtClean="0">
                <a:latin typeface="Times New Roman" pitchFamily="18" charset="0"/>
                <a:cs typeface="Times New Roman" pitchFamily="18" charset="0"/>
              </a:rPr>
              <a:t>pelvimeter</a:t>
            </a:r>
            <a:endParaRPr lang="en-US" sz="2400" dirty="0">
              <a:latin typeface="Times New Roman" pitchFamily="18" charset="0"/>
              <a:cs typeface="Times New Roman" pitchFamily="18" charset="0"/>
            </a:endParaRPr>
          </a:p>
          <a:p>
            <a:pPr marL="109728" indent="0">
              <a:buNone/>
            </a:pPr>
            <a:r>
              <a:rPr lang="en-US" sz="2400" dirty="0">
                <a:latin typeface="Times New Roman" pitchFamily="18" charset="0"/>
                <a:cs typeface="Times New Roman" pitchFamily="18" charset="0"/>
              </a:rPr>
              <a:t>METHOD 1: Head fitting, sitting </a:t>
            </a:r>
            <a:r>
              <a:rPr lang="en-US" sz="2400" dirty="0" smtClean="0">
                <a:latin typeface="Times New Roman" pitchFamily="18" charset="0"/>
                <a:cs typeface="Times New Roman" pitchFamily="18" charset="0"/>
              </a:rPr>
              <a:t>patient Method :</a:t>
            </a:r>
          </a:p>
          <a:p>
            <a:r>
              <a:rPr lang="en-US" sz="2400" dirty="0" smtClean="0">
                <a:latin typeface="Times New Roman" pitchFamily="18" charset="0"/>
                <a:cs typeface="Times New Roman" pitchFamily="18" charset="0"/>
              </a:rPr>
              <a:t> Let </a:t>
            </a:r>
            <a:r>
              <a:rPr lang="en-US" sz="2400" dirty="0">
                <a:latin typeface="Times New Roman" pitchFamily="18" charset="0"/>
                <a:cs typeface="Times New Roman" pitchFamily="18" charset="0"/>
              </a:rPr>
              <a:t>her lie on a couch, place hand on the </a:t>
            </a:r>
            <a:r>
              <a:rPr lang="en-US" sz="2400" dirty="0" err="1">
                <a:latin typeface="Times New Roman" pitchFamily="18" charset="0"/>
                <a:cs typeface="Times New Roman" pitchFamily="18" charset="0"/>
              </a:rPr>
              <a:t>Symphysis</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pubes and </a:t>
            </a:r>
            <a:r>
              <a:rPr lang="en-US" sz="2400" dirty="0">
                <a:latin typeface="Times New Roman" pitchFamily="18" charset="0"/>
                <a:cs typeface="Times New Roman" pitchFamily="18" charset="0"/>
              </a:rPr>
              <a:t>get the woman to sit up by her own effort.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effort should </a:t>
            </a:r>
            <a:r>
              <a:rPr lang="en-US" sz="2400" dirty="0">
                <a:latin typeface="Times New Roman" pitchFamily="18" charset="0"/>
                <a:cs typeface="Times New Roman" pitchFamily="18" charset="0"/>
              </a:rPr>
              <a:t>force the head in to the pelvis.</a:t>
            </a:r>
          </a:p>
        </p:txBody>
      </p:sp>
      <p:sp>
        <p:nvSpPr>
          <p:cNvPr id="4" name="Date Placeholder 3"/>
          <p:cNvSpPr>
            <a:spLocks noGrp="1"/>
          </p:cNvSpPr>
          <p:nvPr>
            <p:ph type="dt" sz="half" idx="10"/>
          </p:nvPr>
        </p:nvSpPr>
        <p:spPr/>
        <p:txBody>
          <a:bodyPr/>
          <a:lstStyle/>
          <a:p>
            <a:fld id="{8CDF4556-557E-493C-B76F-9283715C30B5}"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127</a:t>
            </a:fld>
            <a:endParaRPr lang="en-US"/>
          </a:p>
        </p:txBody>
      </p:sp>
    </p:spTree>
    <p:extLst>
      <p:ext uri="{BB962C8B-B14F-4D97-AF65-F5344CB8AC3E}">
        <p14:creationId xmlns:p14="http://schemas.microsoft.com/office/powerpoint/2010/main" val="385961413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109728" indent="0">
              <a:buNone/>
            </a:pPr>
            <a:r>
              <a:rPr lang="en-US" sz="2400" dirty="0">
                <a:latin typeface="Times New Roman" pitchFamily="18" charset="0"/>
                <a:cs typeface="Times New Roman" pitchFamily="18" charset="0"/>
              </a:rPr>
              <a:t>METHOD 2 : Left hand grip </a:t>
            </a:r>
            <a:r>
              <a:rPr lang="en-US" sz="2400" dirty="0" smtClean="0">
                <a:latin typeface="Times New Roman" pitchFamily="18" charset="0"/>
                <a:cs typeface="Times New Roman" pitchFamily="18" charset="0"/>
              </a:rPr>
              <a:t>method</a:t>
            </a:r>
          </a:p>
          <a:p>
            <a:r>
              <a:rPr lang="en-US" sz="2400" dirty="0" smtClean="0">
                <a:latin typeface="Times New Roman" pitchFamily="18" charset="0"/>
                <a:cs typeface="Times New Roman" pitchFamily="18" charset="0"/>
              </a:rPr>
              <a:t>Grasp </a:t>
            </a:r>
            <a:r>
              <a:rPr lang="en-US" sz="2400" dirty="0">
                <a:latin typeface="Times New Roman" pitchFamily="18" charset="0"/>
                <a:cs typeface="Times New Roman" pitchFamily="18" charset="0"/>
              </a:rPr>
              <a:t>the fetal head </a:t>
            </a:r>
            <a:r>
              <a:rPr lang="en-US" sz="2400" dirty="0" smtClean="0">
                <a:latin typeface="Times New Roman" pitchFamily="18" charset="0"/>
                <a:cs typeface="Times New Roman" pitchFamily="18" charset="0"/>
              </a:rPr>
              <a:t>with left </a:t>
            </a:r>
            <a:r>
              <a:rPr lang="en-US" sz="2400" dirty="0">
                <a:latin typeface="Times New Roman" pitchFamily="18" charset="0"/>
                <a:cs typeface="Times New Roman" pitchFamily="18" charset="0"/>
              </a:rPr>
              <a:t>hand and push it down wards and backwards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if </a:t>
            </a:r>
            <a:r>
              <a:rPr lang="en-US" sz="2400" dirty="0">
                <a:latin typeface="Times New Roman" pitchFamily="18" charset="0"/>
                <a:cs typeface="Times New Roman" pitchFamily="18" charset="0"/>
              </a:rPr>
              <a:t>a sense </a:t>
            </a:r>
            <a:r>
              <a:rPr lang="en-US" sz="2400" dirty="0" smtClean="0">
                <a:latin typeface="Times New Roman" pitchFamily="18" charset="0"/>
                <a:cs typeface="Times New Roman" pitchFamily="18" charset="0"/>
              </a:rPr>
              <a:t>of give </a:t>
            </a:r>
            <a:r>
              <a:rPr lang="en-US" sz="2400" dirty="0">
                <a:latin typeface="Times New Roman" pitchFamily="18" charset="0"/>
                <a:cs typeface="Times New Roman" pitchFamily="18" charset="0"/>
              </a:rPr>
              <a:t>is felt the head has entered and there is no over and </a:t>
            </a:r>
            <a:r>
              <a:rPr lang="en-US" sz="2400" dirty="0" smtClean="0">
                <a:latin typeface="Times New Roman" pitchFamily="18" charset="0"/>
                <a:cs typeface="Times New Roman" pitchFamily="18" charset="0"/>
              </a:rPr>
              <a:t>no </a:t>
            </a:r>
            <a:r>
              <a:rPr lang="en-US" sz="2400" dirty="0" err="1" smtClean="0">
                <a:latin typeface="Times New Roman" pitchFamily="18" charset="0"/>
                <a:cs typeface="Times New Roman" pitchFamily="18" charset="0"/>
              </a:rPr>
              <a:t>cephalo</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pelvic disproportion.</a:t>
            </a:r>
          </a:p>
          <a:p>
            <a:pPr marL="109728" indent="0">
              <a:buNone/>
            </a:pPr>
            <a:r>
              <a:rPr lang="en-US" sz="2400" b="1" dirty="0" err="1">
                <a:latin typeface="Times New Roman" pitchFamily="18" charset="0"/>
                <a:cs typeface="Times New Roman" pitchFamily="18" charset="0"/>
              </a:rPr>
              <a:t>Genito</a:t>
            </a:r>
            <a:r>
              <a:rPr lang="en-US" sz="2400" b="1" dirty="0">
                <a:latin typeface="Times New Roman" pitchFamily="18" charset="0"/>
                <a:cs typeface="Times New Roman" pitchFamily="18" charset="0"/>
              </a:rPr>
              <a:t>-Urinary System</a:t>
            </a:r>
          </a:p>
          <a:p>
            <a:pPr marL="109728" indent="0">
              <a:buNone/>
            </a:pPr>
            <a:r>
              <a:rPr lang="en-US" sz="2400" dirty="0">
                <a:latin typeface="Times New Roman" pitchFamily="18" charset="0"/>
                <a:cs typeface="Times New Roman" pitchFamily="18" charset="0"/>
              </a:rPr>
              <a:t>- Frequency of </a:t>
            </a:r>
            <a:r>
              <a:rPr lang="en-US" sz="2400" dirty="0" smtClean="0">
                <a:latin typeface="Times New Roman" pitchFamily="18" charset="0"/>
                <a:cs typeface="Times New Roman" pitchFamily="18" charset="0"/>
              </a:rPr>
              <a:t>micturition</a:t>
            </a:r>
            <a:endParaRPr lang="en-US" sz="2400" dirty="0">
              <a:latin typeface="Times New Roman" pitchFamily="18" charset="0"/>
              <a:cs typeface="Times New Roman" pitchFamily="18" charset="0"/>
            </a:endParaRPr>
          </a:p>
          <a:p>
            <a:pPr marL="109728" indent="0">
              <a:buNone/>
            </a:pPr>
            <a:r>
              <a:rPr lang="en-US" sz="2400" dirty="0">
                <a:latin typeface="Times New Roman" pitchFamily="18" charset="0"/>
                <a:cs typeface="Times New Roman" pitchFamily="18" charset="0"/>
              </a:rPr>
              <a:t>- Check for abnormal discharge</a:t>
            </a:r>
          </a:p>
        </p:txBody>
      </p:sp>
      <p:sp>
        <p:nvSpPr>
          <p:cNvPr id="4" name="Date Placeholder 3"/>
          <p:cNvSpPr>
            <a:spLocks noGrp="1"/>
          </p:cNvSpPr>
          <p:nvPr>
            <p:ph type="dt" sz="half" idx="10"/>
          </p:nvPr>
        </p:nvSpPr>
        <p:spPr/>
        <p:txBody>
          <a:bodyPr/>
          <a:lstStyle/>
          <a:p>
            <a:fld id="{B6CE88C6-ABCB-43E4-9498-742E638320C4}"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128</a:t>
            </a:fld>
            <a:endParaRPr lang="en-US"/>
          </a:p>
        </p:txBody>
      </p:sp>
    </p:spTree>
    <p:extLst>
      <p:ext uri="{BB962C8B-B14F-4D97-AF65-F5344CB8AC3E}">
        <p14:creationId xmlns:p14="http://schemas.microsoft.com/office/powerpoint/2010/main" val="273838367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pPr marL="109728" indent="0">
              <a:buNone/>
            </a:pPr>
            <a:r>
              <a:rPr lang="en-US" sz="2400" b="1" dirty="0">
                <a:latin typeface="Times New Roman" pitchFamily="18" charset="0"/>
                <a:cs typeface="Times New Roman" pitchFamily="18" charset="0"/>
              </a:rPr>
              <a:t>Circulatory System</a:t>
            </a:r>
          </a:p>
          <a:p>
            <a:r>
              <a:rPr lang="en-US" sz="2400" dirty="0">
                <a:latin typeface="Times New Roman" pitchFamily="18" charset="0"/>
                <a:cs typeface="Times New Roman" pitchFamily="18" charset="0"/>
              </a:rPr>
              <a:t>Varicosities: - Varicose veins may occur in the legs, </a:t>
            </a:r>
            <a:r>
              <a:rPr lang="en-US" sz="2400" dirty="0" smtClean="0">
                <a:latin typeface="Times New Roman" pitchFamily="18" charset="0"/>
                <a:cs typeface="Times New Roman" pitchFamily="18" charset="0"/>
              </a:rPr>
              <a:t>anus (hemorrhoids</a:t>
            </a:r>
            <a:r>
              <a:rPr lang="en-US" sz="2400" dirty="0">
                <a:latin typeface="Times New Roman" pitchFamily="18" charset="0"/>
                <a:cs typeface="Times New Roman" pitchFamily="18" charset="0"/>
              </a:rPr>
              <a:t>) and vulva.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Vulvar </a:t>
            </a:r>
            <a:r>
              <a:rPr lang="en-US" sz="2400" dirty="0">
                <a:latin typeface="Times New Roman" pitchFamily="18" charset="0"/>
                <a:cs typeface="Times New Roman" pitchFamily="18" charset="0"/>
              </a:rPr>
              <a:t>varicosities are rare and </a:t>
            </a:r>
            <a:r>
              <a:rPr lang="en-US" sz="2400" dirty="0" smtClean="0">
                <a:latin typeface="Times New Roman" pitchFamily="18" charset="0"/>
                <a:cs typeface="Times New Roman" pitchFamily="18" charset="0"/>
              </a:rPr>
              <a:t>very painful</a:t>
            </a:r>
            <a:r>
              <a:rPr lang="en-US" sz="2400" dirty="0">
                <a:latin typeface="Times New Roman" pitchFamily="18" charset="0"/>
                <a:cs typeface="Times New Roman" pitchFamily="18" charset="0"/>
              </a:rPr>
              <a:t>.</a:t>
            </a:r>
          </a:p>
          <a:p>
            <a:pPr marL="109728" indent="0">
              <a:buNone/>
            </a:pPr>
            <a:r>
              <a:rPr lang="en-US" sz="2400" dirty="0">
                <a:latin typeface="Times New Roman" pitchFamily="18" charset="0"/>
                <a:cs typeface="Times New Roman" pitchFamily="18" charset="0"/>
              </a:rPr>
              <a:t>The Vulva</a:t>
            </a:r>
          </a:p>
          <a:p>
            <a:pPr marL="109728" indent="0">
              <a:buNone/>
            </a:pP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Vulval</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warts</a:t>
            </a:r>
          </a:p>
          <a:p>
            <a:pPr marL="109728" indent="0">
              <a:buNone/>
            </a:pPr>
            <a:r>
              <a:rPr lang="en-US" sz="2400" dirty="0">
                <a:latin typeface="Times New Roman" pitchFamily="18" charset="0"/>
                <a:cs typeface="Times New Roman" pitchFamily="18" charset="0"/>
              </a:rPr>
              <a:t>- Purulent irritating discharge</a:t>
            </a:r>
          </a:p>
          <a:p>
            <a:pPr marL="109728" indent="0">
              <a:buNone/>
            </a:pP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The </a:t>
            </a:r>
            <a:r>
              <a:rPr lang="en-US" sz="2400" b="1" dirty="0">
                <a:latin typeface="Times New Roman" pitchFamily="18" charset="0"/>
                <a:cs typeface="Times New Roman" pitchFamily="18" charset="0"/>
              </a:rPr>
              <a:t>Lower Limbs</a:t>
            </a:r>
          </a:p>
          <a:p>
            <a:r>
              <a:rPr lang="en-US" sz="2400" dirty="0">
                <a:latin typeface="Times New Roman" pitchFamily="18" charset="0"/>
                <a:cs typeface="Times New Roman" pitchFamily="18" charset="0"/>
              </a:rPr>
              <a:t>Examine for bones alignment and deformities.</a:t>
            </a:r>
          </a:p>
          <a:p>
            <a:r>
              <a:rPr lang="en-US" sz="2400" dirty="0">
                <a:latin typeface="Times New Roman" pitchFamily="18" charset="0"/>
                <a:cs typeface="Times New Roman" pitchFamily="18" charset="0"/>
              </a:rPr>
              <a:t>Check pitting </a:t>
            </a:r>
            <a:r>
              <a:rPr lang="en-US" sz="2400" dirty="0" err="1">
                <a:latin typeface="Times New Roman" pitchFamily="18" charset="0"/>
                <a:cs typeface="Times New Roman" pitchFamily="18" charset="0"/>
              </a:rPr>
              <a:t>oedema</a:t>
            </a:r>
            <a:r>
              <a:rPr lang="en-US" sz="2400" dirty="0">
                <a:latin typeface="Times New Roman" pitchFamily="18" charset="0"/>
                <a:cs typeface="Times New Roman" pitchFamily="18" charset="0"/>
              </a:rPr>
              <a:t> in the lower limbs by applying </a:t>
            </a:r>
            <a:r>
              <a:rPr lang="en-US" sz="2400" dirty="0" smtClean="0">
                <a:latin typeface="Times New Roman" pitchFamily="18" charset="0"/>
                <a:cs typeface="Times New Roman" pitchFamily="18" charset="0"/>
              </a:rPr>
              <a:t>fingertip pressure </a:t>
            </a:r>
            <a:r>
              <a:rPr lang="en-US" sz="2400" dirty="0">
                <a:latin typeface="Times New Roman" pitchFamily="18" charset="0"/>
                <a:cs typeface="Times New Roman" pitchFamily="18" charset="0"/>
              </a:rPr>
              <a:t>for 10 seconds over the </a:t>
            </a:r>
            <a:r>
              <a:rPr lang="en-US" sz="2400" dirty="0" err="1">
                <a:latin typeface="Times New Roman" pitchFamily="18" charset="0"/>
                <a:cs typeface="Times New Roman" pitchFamily="18" charset="0"/>
              </a:rPr>
              <a:t>tibial</a:t>
            </a:r>
            <a:r>
              <a:rPr lang="en-US" sz="2400" dirty="0">
                <a:latin typeface="Times New Roman" pitchFamily="18" charset="0"/>
                <a:cs typeface="Times New Roman" pitchFamily="18" charset="0"/>
              </a:rPr>
              <a:t> bone</a:t>
            </a:r>
          </a:p>
        </p:txBody>
      </p:sp>
      <p:sp>
        <p:nvSpPr>
          <p:cNvPr id="4" name="Date Placeholder 3"/>
          <p:cNvSpPr>
            <a:spLocks noGrp="1"/>
          </p:cNvSpPr>
          <p:nvPr>
            <p:ph type="dt" sz="half" idx="10"/>
          </p:nvPr>
        </p:nvSpPr>
        <p:spPr/>
        <p:txBody>
          <a:bodyPr/>
          <a:lstStyle/>
          <a:p>
            <a:fld id="{8576BC71-BD00-491F-8079-E76A37D71BDD}"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129</a:t>
            </a:fld>
            <a:endParaRPr lang="en-US"/>
          </a:p>
        </p:txBody>
      </p:sp>
    </p:spTree>
    <p:extLst>
      <p:ext uri="{BB962C8B-B14F-4D97-AF65-F5344CB8AC3E}">
        <p14:creationId xmlns:p14="http://schemas.microsoft.com/office/powerpoint/2010/main" val="3787122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a:xfrm>
            <a:off x="228600" y="1481328"/>
            <a:ext cx="8839200" cy="4525963"/>
          </a:xfrm>
        </p:spPr>
        <p:txBody>
          <a:bodyPr>
            <a:normAutofit/>
          </a:bodyPr>
          <a:lstStyle/>
          <a:p>
            <a:pPr marL="109728" indent="0">
              <a:buNone/>
            </a:pPr>
            <a:r>
              <a:rPr lang="en-US" sz="2800" b="1" dirty="0">
                <a:latin typeface="Times New Roman" pitchFamily="18" charset="0"/>
                <a:cs typeface="Times New Roman" pitchFamily="18" charset="0"/>
              </a:rPr>
              <a:t>The </a:t>
            </a:r>
            <a:r>
              <a:rPr lang="en-US" sz="2800" b="1" dirty="0" err="1">
                <a:latin typeface="Times New Roman" pitchFamily="18" charset="0"/>
                <a:cs typeface="Times New Roman" pitchFamily="18" charset="0"/>
              </a:rPr>
              <a:t>ductus</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vensous</a:t>
            </a:r>
            <a:r>
              <a:rPr lang="en-US" sz="2800" b="1" dirty="0">
                <a:latin typeface="Times New Roman" pitchFamily="18" charset="0"/>
                <a:cs typeface="Times New Roman" pitchFamily="18" charset="0"/>
              </a:rPr>
              <a:t> </a:t>
            </a:r>
            <a:r>
              <a:rPr lang="en-US" sz="2400" dirty="0">
                <a:latin typeface="Times New Roman" pitchFamily="18" charset="0"/>
                <a:cs typeface="Times New Roman" pitchFamily="18" charset="0"/>
              </a:rPr>
              <a:t>(from a vein to a vein) connects the </a:t>
            </a:r>
            <a:r>
              <a:rPr lang="en-US" sz="2400" dirty="0" err="1">
                <a:latin typeface="Times New Roman" pitchFamily="18" charset="0"/>
                <a:cs typeface="Times New Roman" pitchFamily="18" charset="0"/>
              </a:rPr>
              <a:t>umblica</a:t>
            </a:r>
            <a:r>
              <a:rPr lang="en-US" sz="2400" dirty="0">
                <a:latin typeface="Times New Roman" pitchFamily="18" charset="0"/>
                <a:cs typeface="Times New Roman" pitchFamily="18" charset="0"/>
              </a:rPr>
              <a:t> vein to the inferior venacava. </a:t>
            </a:r>
          </a:p>
          <a:p>
            <a:r>
              <a:rPr lang="en-US" sz="2400" dirty="0">
                <a:latin typeface="Times New Roman" pitchFamily="18" charset="0"/>
                <a:cs typeface="Times New Roman" pitchFamily="18" charset="0"/>
              </a:rPr>
              <a:t>At this point the blood mixes with deoxygenated blood returning from the lower parts of the body.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Thus </a:t>
            </a:r>
            <a:r>
              <a:rPr lang="en-US" sz="2400" dirty="0">
                <a:latin typeface="Times New Roman" pitchFamily="18" charset="0"/>
                <a:cs typeface="Times New Roman" pitchFamily="18" charset="0"/>
              </a:rPr>
              <a:t>the blood throughout the body is at best </a:t>
            </a:r>
            <a:r>
              <a:rPr lang="en-US" sz="2400" dirty="0" smtClean="0">
                <a:latin typeface="Times New Roman" pitchFamily="18" charset="0"/>
                <a:cs typeface="Times New Roman" pitchFamily="18" charset="0"/>
              </a:rPr>
              <a:t>partially oxygenated.</a:t>
            </a:r>
          </a:p>
          <a:p>
            <a:pPr marL="109728" indent="0">
              <a:buNone/>
            </a:pPr>
            <a:r>
              <a:rPr lang="en-US" sz="2800" b="1" dirty="0">
                <a:latin typeface="Times New Roman" pitchFamily="18" charset="0"/>
                <a:cs typeface="Times New Roman" pitchFamily="18" charset="0"/>
              </a:rPr>
              <a:t>The foramen </a:t>
            </a:r>
            <a:r>
              <a:rPr lang="en-US" sz="2800" b="1" dirty="0" err="1">
                <a:latin typeface="Times New Roman" pitchFamily="18" charset="0"/>
                <a:cs typeface="Times New Roman" pitchFamily="18" charset="0"/>
              </a:rPr>
              <a:t>ovale</a:t>
            </a:r>
            <a:r>
              <a:rPr lang="en-US" sz="2800" b="1" dirty="0">
                <a:latin typeface="Times New Roman" pitchFamily="18" charset="0"/>
                <a:cs typeface="Times New Roman" pitchFamily="18" charset="0"/>
              </a:rPr>
              <a:t> </a:t>
            </a:r>
            <a:r>
              <a:rPr lang="en-US" sz="2400" dirty="0">
                <a:latin typeface="Times New Roman" pitchFamily="18" charset="0"/>
                <a:cs typeface="Times New Roman" pitchFamily="18" charset="0"/>
              </a:rPr>
              <a:t>(oval opening) is a temporary </a:t>
            </a:r>
            <a:r>
              <a:rPr lang="en-US" sz="2400" dirty="0" smtClean="0">
                <a:latin typeface="Times New Roman" pitchFamily="18" charset="0"/>
                <a:cs typeface="Times New Roman" pitchFamily="18" charset="0"/>
              </a:rPr>
              <a:t>opening between </a:t>
            </a:r>
            <a:r>
              <a:rPr lang="en-US" sz="2400" dirty="0">
                <a:latin typeface="Times New Roman" pitchFamily="18" charset="0"/>
                <a:cs typeface="Times New Roman" pitchFamily="18" charset="0"/>
              </a:rPr>
              <a:t>the atria which allows the majority of blood entering</a:t>
            </a:r>
          </a:p>
          <a:p>
            <a:pPr marL="109728" indent="0">
              <a:buNone/>
            </a:pPr>
            <a:r>
              <a:rPr lang="en-US" sz="2400" dirty="0" smtClean="0">
                <a:latin typeface="Times New Roman" pitchFamily="18" charset="0"/>
                <a:cs typeface="Times New Roman" pitchFamily="18" charset="0"/>
              </a:rPr>
              <a:t> from </a:t>
            </a:r>
            <a:r>
              <a:rPr lang="en-US" sz="2400" dirty="0">
                <a:latin typeface="Times New Roman" pitchFamily="18" charset="0"/>
                <a:cs typeface="Times New Roman" pitchFamily="18" charset="0"/>
              </a:rPr>
              <a:t>the inferior </a:t>
            </a:r>
            <a:r>
              <a:rPr lang="en-US" sz="2400" dirty="0" err="1">
                <a:latin typeface="Times New Roman" pitchFamily="18" charset="0"/>
                <a:cs typeface="Times New Roman" pitchFamily="18" charset="0"/>
              </a:rPr>
              <a:t>vencava</a:t>
            </a:r>
            <a:r>
              <a:rPr lang="en-US" sz="2400" dirty="0">
                <a:latin typeface="Times New Roman" pitchFamily="18" charset="0"/>
                <a:cs typeface="Times New Roman" pitchFamily="18" charset="0"/>
              </a:rPr>
              <a:t> to pass </a:t>
            </a:r>
            <a:r>
              <a:rPr lang="en-US" sz="2400" dirty="0" smtClean="0">
                <a:latin typeface="Times New Roman" pitchFamily="18" charset="0"/>
                <a:cs typeface="Times New Roman" pitchFamily="18" charset="0"/>
              </a:rPr>
              <a:t>left </a:t>
            </a:r>
            <a:r>
              <a:rPr lang="en-US" sz="2400" dirty="0">
                <a:latin typeface="Times New Roman" pitchFamily="18" charset="0"/>
                <a:cs typeface="Times New Roman" pitchFamily="18" charset="0"/>
              </a:rPr>
              <a:t>atrium.</a:t>
            </a:r>
          </a:p>
          <a:p>
            <a:r>
              <a:rPr lang="en-US" sz="2400" dirty="0">
                <a:latin typeface="Times New Roman" pitchFamily="18" charset="0"/>
                <a:cs typeface="Times New Roman" pitchFamily="18" charset="0"/>
              </a:rPr>
              <a:t>The reason for this diversion is that the blood does not </a:t>
            </a:r>
            <a:r>
              <a:rPr lang="en-US" sz="2400" dirty="0" smtClean="0">
                <a:latin typeface="Times New Roman" pitchFamily="18" charset="0"/>
                <a:cs typeface="Times New Roman" pitchFamily="18" charset="0"/>
              </a:rPr>
              <a:t>need to </a:t>
            </a:r>
            <a:r>
              <a:rPr lang="en-US" sz="2400" dirty="0">
                <a:latin typeface="Times New Roman" pitchFamily="18" charset="0"/>
                <a:cs typeface="Times New Roman" pitchFamily="18" charset="0"/>
              </a:rPr>
              <a:t>pass through the lungs since it is already oxygenated.</a:t>
            </a: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48D5D29C-A4BC-446A-85EC-F3A30A505F5D}"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402325496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Times New Roman" pitchFamily="18" charset="0"/>
                <a:cs typeface="Times New Roman" pitchFamily="18" charset="0"/>
              </a:rPr>
              <a:t>Laboratory test</a:t>
            </a:r>
            <a:br>
              <a:rPr lang="en-US" sz="3600" dirty="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990600"/>
            <a:ext cx="8229600" cy="5016691"/>
          </a:xfrm>
        </p:spPr>
        <p:txBody>
          <a:bodyPr>
            <a:noAutofit/>
          </a:bodyPr>
          <a:lstStyle/>
          <a:p>
            <a:r>
              <a:rPr lang="en-US" sz="2400" dirty="0" smtClean="0">
                <a:latin typeface="Times New Roman" pitchFamily="18" charset="0"/>
                <a:cs typeface="Times New Roman" pitchFamily="18" charset="0"/>
              </a:rPr>
              <a:t>Urine</a:t>
            </a:r>
            <a:r>
              <a:rPr lang="en-US" sz="2400" dirty="0">
                <a:latin typeface="Times New Roman" pitchFamily="18" charset="0"/>
                <a:cs typeface="Times New Roman" pitchFamily="18" charset="0"/>
              </a:rPr>
              <a:t>:- For Protein and </a:t>
            </a:r>
            <a:r>
              <a:rPr lang="en-US" sz="2400" dirty="0" smtClean="0">
                <a:latin typeface="Times New Roman" pitchFamily="18" charset="0"/>
                <a:cs typeface="Times New Roman" pitchFamily="18" charset="0"/>
              </a:rPr>
              <a:t>glucose</a:t>
            </a:r>
          </a:p>
          <a:p>
            <a:r>
              <a:rPr lang="en-US" sz="2400" dirty="0" smtClean="0">
                <a:latin typeface="Times New Roman" pitchFamily="18" charset="0"/>
                <a:cs typeface="Times New Roman" pitchFamily="18" charset="0"/>
              </a:rPr>
              <a:t>Blood </a:t>
            </a:r>
            <a:r>
              <a:rPr lang="en-US" sz="2400" dirty="0">
                <a:latin typeface="Times New Roman" pitchFamily="18" charset="0"/>
                <a:cs typeface="Times New Roman" pitchFamily="18" charset="0"/>
              </a:rPr>
              <a:t>Tests:-V.D.R.L.</a:t>
            </a:r>
          </a:p>
          <a:p>
            <a:pPr marL="109728" indent="0">
              <a:buNone/>
            </a:pPr>
            <a:r>
              <a:rPr lang="en-US" sz="2400" dirty="0" smtClean="0">
                <a:latin typeface="Times New Roman" pitchFamily="18" charset="0"/>
                <a:cs typeface="Times New Roman" pitchFamily="18" charset="0"/>
              </a:rPr>
              <a:t>     - </a:t>
            </a:r>
            <a:r>
              <a:rPr lang="en-US" sz="2400" dirty="0">
                <a:latin typeface="Times New Roman" pitchFamily="18" charset="0"/>
                <a:cs typeface="Times New Roman" pitchFamily="18" charset="0"/>
              </a:rPr>
              <a:t>Rhesus and blood grouping.</a:t>
            </a:r>
          </a:p>
          <a:p>
            <a:pPr marL="109728" indent="0">
              <a:buNone/>
            </a:pPr>
            <a:r>
              <a:rPr lang="en-US" sz="2400" dirty="0" smtClean="0">
                <a:latin typeface="Times New Roman" pitchFamily="18" charset="0"/>
                <a:cs typeface="Times New Roman" pitchFamily="18" charset="0"/>
              </a:rPr>
              <a:t>     - Hemoglobin</a:t>
            </a:r>
          </a:p>
          <a:p>
            <a:pPr marL="109728" indent="0">
              <a:buNone/>
            </a:pP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Points to Be Advised On</a:t>
            </a:r>
          </a:p>
          <a:p>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advantages of antenatal check up</a:t>
            </a:r>
          </a:p>
          <a:p>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use of tetanus toxoid </a:t>
            </a:r>
            <a:r>
              <a:rPr lang="en-US" sz="2400" dirty="0" smtClean="0">
                <a:latin typeface="Times New Roman" pitchFamily="18" charset="0"/>
                <a:cs typeface="Times New Roman" pitchFamily="18" charset="0"/>
              </a:rPr>
              <a:t>vaccine.</a:t>
            </a:r>
          </a:p>
          <a:p>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danger of lifting heavy loads (exercise</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Rest at least 10 </a:t>
            </a:r>
            <a:r>
              <a:rPr lang="en-US" sz="2400" dirty="0" err="1">
                <a:latin typeface="Times New Roman" pitchFamily="18" charset="0"/>
                <a:cs typeface="Times New Roman" pitchFamily="18" charset="0"/>
              </a:rPr>
              <a:t>hrs</a:t>
            </a:r>
            <a:r>
              <a:rPr lang="en-US" sz="2400" dirty="0">
                <a:latin typeface="Times New Roman" pitchFamily="18" charset="0"/>
                <a:cs typeface="Times New Roman" pitchFamily="18" charset="0"/>
              </a:rPr>
              <a:t> at night and 2 in the </a:t>
            </a:r>
            <a:r>
              <a:rPr lang="en-US" sz="2400" dirty="0" smtClean="0">
                <a:latin typeface="Times New Roman" pitchFamily="18" charset="0"/>
                <a:cs typeface="Times New Roman" pitchFamily="18" charset="0"/>
              </a:rPr>
              <a:t>afternoon, clothing should </a:t>
            </a:r>
            <a:r>
              <a:rPr lang="en-US" sz="2400" dirty="0">
                <a:latin typeface="Times New Roman" pitchFamily="18" charset="0"/>
                <a:cs typeface="Times New Roman" pitchFamily="18" charset="0"/>
              </a:rPr>
              <a:t>be confortable</a:t>
            </a:r>
          </a:p>
          <a:p>
            <a:r>
              <a:rPr lang="en-US" sz="2400" dirty="0" smtClean="0">
                <a:latin typeface="Times New Roman" pitchFamily="18" charset="0"/>
                <a:cs typeface="Times New Roman" pitchFamily="18" charset="0"/>
              </a:rPr>
              <a:t>Breast </a:t>
            </a:r>
            <a:r>
              <a:rPr lang="en-US" sz="2400" dirty="0">
                <a:latin typeface="Times New Roman" pitchFamily="18" charset="0"/>
                <a:cs typeface="Times New Roman" pitchFamily="18" charset="0"/>
              </a:rPr>
              <a:t>care</a:t>
            </a:r>
          </a:p>
          <a:p>
            <a:r>
              <a:rPr lang="en-US" sz="2400" dirty="0" smtClean="0">
                <a:latin typeface="Times New Roman" pitchFamily="18" charset="0"/>
                <a:cs typeface="Times New Roman" pitchFamily="18" charset="0"/>
              </a:rPr>
              <a:t>Diet </a:t>
            </a:r>
            <a:r>
              <a:rPr lang="en-US" sz="2400" dirty="0">
                <a:latin typeface="Times New Roman" pitchFamily="18" charset="0"/>
                <a:cs typeface="Times New Roman" pitchFamily="18" charset="0"/>
              </a:rPr>
              <a:t>- Rich in Iron and protein</a:t>
            </a:r>
          </a:p>
        </p:txBody>
      </p:sp>
      <p:sp>
        <p:nvSpPr>
          <p:cNvPr id="4" name="Date Placeholder 3"/>
          <p:cNvSpPr>
            <a:spLocks noGrp="1"/>
          </p:cNvSpPr>
          <p:nvPr>
            <p:ph type="dt" sz="half" idx="10"/>
          </p:nvPr>
        </p:nvSpPr>
        <p:spPr/>
        <p:txBody>
          <a:bodyPr/>
          <a:lstStyle/>
          <a:p>
            <a:fld id="{266864E4-AE49-42D4-9937-72D323006ED6}"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130</a:t>
            </a:fld>
            <a:endParaRPr lang="en-US"/>
          </a:p>
        </p:txBody>
      </p:sp>
    </p:spTree>
    <p:extLst>
      <p:ext uri="{BB962C8B-B14F-4D97-AF65-F5344CB8AC3E}">
        <p14:creationId xmlns:p14="http://schemas.microsoft.com/office/powerpoint/2010/main" val="266546650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Times New Roman" pitchFamily="18" charset="0"/>
                <a:cs typeface="Times New Roman" pitchFamily="18" charset="0"/>
              </a:rPr>
              <a:t>Report the </a:t>
            </a:r>
            <a:r>
              <a:rPr lang="en-US" sz="3600" dirty="0" smtClean="0">
                <a:latin typeface="Times New Roman" pitchFamily="18" charset="0"/>
                <a:cs typeface="Times New Roman" pitchFamily="18" charset="0"/>
              </a:rPr>
              <a:t>following danger signs</a:t>
            </a: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r>
              <a:rPr lang="en-US" sz="2400" dirty="0" smtClean="0">
                <a:latin typeface="Times New Roman" pitchFamily="18" charset="0"/>
                <a:cs typeface="Times New Roman" pitchFamily="18" charset="0"/>
              </a:rPr>
              <a:t>Vaginal </a:t>
            </a:r>
            <a:r>
              <a:rPr lang="en-US" sz="2400" dirty="0">
                <a:latin typeface="Times New Roman" pitchFamily="18" charset="0"/>
                <a:cs typeface="Times New Roman" pitchFamily="18" charset="0"/>
              </a:rPr>
              <a:t>bleeding</a:t>
            </a:r>
          </a:p>
          <a:p>
            <a:r>
              <a:rPr lang="en-US" sz="2400" dirty="0">
                <a:latin typeface="Times New Roman" pitchFamily="18" charset="0"/>
                <a:cs typeface="Times New Roman" pitchFamily="18" charset="0"/>
              </a:rPr>
              <a:t>Reduced fetal movements</a:t>
            </a:r>
          </a:p>
          <a:p>
            <a:r>
              <a:rPr lang="en-US" sz="2400" dirty="0">
                <a:latin typeface="Times New Roman" pitchFamily="18" charset="0"/>
                <a:cs typeface="Times New Roman" pitchFamily="18" charset="0"/>
              </a:rPr>
              <a:t>Frontal or recurring headaches</a:t>
            </a:r>
          </a:p>
          <a:p>
            <a:r>
              <a:rPr lang="en-US" sz="2400" dirty="0">
                <a:latin typeface="Times New Roman" pitchFamily="18" charset="0"/>
                <a:cs typeface="Times New Roman" pitchFamily="18" charset="0"/>
              </a:rPr>
              <a:t>Sudden swelling</a:t>
            </a:r>
          </a:p>
          <a:p>
            <a:r>
              <a:rPr lang="en-US" sz="2400" dirty="0">
                <a:latin typeface="Times New Roman" pitchFamily="18" charset="0"/>
                <a:cs typeface="Times New Roman" pitchFamily="18" charset="0"/>
              </a:rPr>
              <a:t>Rupture of the membrane</a:t>
            </a:r>
          </a:p>
          <a:p>
            <a:r>
              <a:rPr lang="en-US" sz="2400" dirty="0">
                <a:latin typeface="Times New Roman" pitchFamily="18" charset="0"/>
                <a:cs typeface="Times New Roman" pitchFamily="18" charset="0"/>
              </a:rPr>
              <a:t>Premature onset of contractions</a:t>
            </a:r>
          </a:p>
          <a:p>
            <a:r>
              <a:rPr lang="en-US" sz="2400" dirty="0">
                <a:latin typeface="Times New Roman" pitchFamily="18" charset="0"/>
                <a:cs typeface="Times New Roman" pitchFamily="18" charset="0"/>
              </a:rPr>
              <a:t>Maternal anxiety for whatever </a:t>
            </a:r>
            <a:r>
              <a:rPr lang="en-US" sz="2400" dirty="0" smtClean="0">
                <a:latin typeface="Times New Roman" pitchFamily="18" charset="0"/>
                <a:cs typeface="Times New Roman" pitchFamily="18" charset="0"/>
              </a:rPr>
              <a:t>reason</a:t>
            </a:r>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BB6BDCB0-19AA-4E7E-B143-51A36A624758}"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131</a:t>
            </a:fld>
            <a:endParaRPr lang="en-US"/>
          </a:p>
        </p:txBody>
      </p:sp>
    </p:spTree>
    <p:extLst>
      <p:ext uri="{BB962C8B-B14F-4D97-AF65-F5344CB8AC3E}">
        <p14:creationId xmlns:p14="http://schemas.microsoft.com/office/powerpoint/2010/main" val="328157159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3600" dirty="0">
                <a:solidFill>
                  <a:schemeClr val="tx1"/>
                </a:solidFill>
                <a:latin typeface="Times New Roman" pitchFamily="18" charset="0"/>
                <a:cs typeface="Times New Roman" pitchFamily="18" charset="0"/>
              </a:rPr>
              <a:t>Frequency and timing of ANC visit</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a:bodyPr>
          <a:lstStyle/>
          <a:p>
            <a:pPr>
              <a:buNone/>
            </a:pPr>
            <a:r>
              <a:rPr lang="en-GB" sz="2400" b="1" dirty="0">
                <a:latin typeface="Times New Roman" pitchFamily="18" charset="0"/>
                <a:cs typeface="Times New Roman" pitchFamily="18" charset="0"/>
              </a:rPr>
              <a:t>1. </a:t>
            </a:r>
            <a:r>
              <a:rPr lang="en-GB" sz="2400" dirty="0">
                <a:latin typeface="Times New Roman" pitchFamily="18" charset="0"/>
                <a:cs typeface="Times New Roman" pitchFamily="18" charset="0"/>
              </a:rPr>
              <a:t>Traditional or standard (western) model</a:t>
            </a:r>
          </a:p>
          <a:p>
            <a:r>
              <a:rPr lang="en-GB" sz="2400" dirty="0">
                <a:latin typeface="Times New Roman" pitchFamily="18" charset="0"/>
                <a:cs typeface="Times New Roman" pitchFamily="18" charset="0"/>
              </a:rPr>
              <a:t>  Recommends the first visit to take place as early as the first missed period</a:t>
            </a:r>
          </a:p>
          <a:p>
            <a:r>
              <a:rPr lang="en-GB" sz="2400" dirty="0">
                <a:latin typeface="Times New Roman" pitchFamily="18" charset="0"/>
                <a:cs typeface="Times New Roman" pitchFamily="18" charset="0"/>
              </a:rPr>
              <a:t>This allows accurate dating of pregnancy and design appropriate preventive and therapeutic intervention</a:t>
            </a:r>
          </a:p>
          <a:p>
            <a:r>
              <a:rPr lang="en-GB" sz="2400" dirty="0">
                <a:latin typeface="Times New Roman" pitchFamily="18" charset="0"/>
                <a:cs typeface="Times New Roman" pitchFamily="18" charset="0"/>
              </a:rPr>
              <a:t>Subsequent visit are planned every four week until 28 weeks</a:t>
            </a:r>
          </a:p>
          <a:p>
            <a:r>
              <a:rPr lang="en-GB" sz="2400" dirty="0">
                <a:latin typeface="Times New Roman" pitchFamily="18" charset="0"/>
                <a:cs typeface="Times New Roman" pitchFamily="18" charset="0"/>
              </a:rPr>
              <a:t>Every two weeks between 28-36 weeks</a:t>
            </a:r>
          </a:p>
          <a:p>
            <a:r>
              <a:rPr lang="en-GB" sz="2400" dirty="0">
                <a:latin typeface="Times New Roman" pitchFamily="18" charset="0"/>
                <a:cs typeface="Times New Roman" pitchFamily="18" charset="0"/>
              </a:rPr>
              <a:t>Every week after 36 weeks</a:t>
            </a:r>
          </a:p>
          <a:p>
            <a:endParaRPr lang="en-GB"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1D70CB71-6745-4251-BECB-C1073386E149}"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132</a:t>
            </a:fld>
            <a:endParaRPr lang="en-US"/>
          </a:p>
        </p:txBody>
      </p:sp>
    </p:spTree>
    <p:extLst>
      <p:ext uri="{BB962C8B-B14F-4D97-AF65-F5344CB8AC3E}">
        <p14:creationId xmlns:p14="http://schemas.microsoft.com/office/powerpoint/2010/main" val="312277787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a:bodyPr>
          <a:lstStyle/>
          <a:p>
            <a:pPr>
              <a:buNone/>
            </a:pPr>
            <a:r>
              <a:rPr lang="en-GB" sz="2400" dirty="0">
                <a:latin typeface="Times New Roman" pitchFamily="18" charset="0"/>
                <a:cs typeface="Times New Roman" pitchFamily="18" charset="0"/>
              </a:rPr>
              <a:t>2. The new WHO model (focused ANC)</a:t>
            </a:r>
          </a:p>
          <a:p>
            <a:pPr>
              <a:buNone/>
            </a:pPr>
            <a:r>
              <a:rPr lang="en-US" sz="2400" dirty="0">
                <a:latin typeface="Times New Roman" pitchFamily="18" charset="0"/>
                <a:cs typeface="Times New Roman" pitchFamily="18" charset="0"/>
              </a:rPr>
              <a:t>Is an approach to ANC that emphasizes</a:t>
            </a:r>
          </a:p>
          <a:p>
            <a:r>
              <a:rPr lang="en-US" sz="2400" dirty="0">
                <a:latin typeface="Times New Roman" pitchFamily="18" charset="0"/>
                <a:cs typeface="Times New Roman" pitchFamily="18" charset="0"/>
              </a:rPr>
              <a:t>Individualized care</a:t>
            </a:r>
          </a:p>
          <a:p>
            <a:r>
              <a:rPr lang="en-US" sz="2400" dirty="0">
                <a:latin typeface="Times New Roman" pitchFamily="18" charset="0"/>
                <a:cs typeface="Times New Roman" pitchFamily="18" charset="0"/>
              </a:rPr>
              <a:t>Client centered</a:t>
            </a:r>
          </a:p>
          <a:p>
            <a:r>
              <a:rPr lang="en-US" sz="2400" dirty="0">
                <a:latin typeface="Times New Roman" pitchFamily="18" charset="0"/>
                <a:cs typeface="Times New Roman" pitchFamily="18" charset="0"/>
              </a:rPr>
              <a:t>Fewer but comprehensive visits</a:t>
            </a:r>
          </a:p>
          <a:p>
            <a:r>
              <a:rPr lang="en-US" sz="2400" dirty="0">
                <a:latin typeface="Times New Roman" pitchFamily="18" charset="0"/>
                <a:cs typeface="Times New Roman" pitchFamily="18" charset="0"/>
              </a:rPr>
              <a:t>Disease detection not risk classification</a:t>
            </a:r>
          </a:p>
          <a:p>
            <a:r>
              <a:rPr lang="en-US" sz="2400" dirty="0">
                <a:latin typeface="Times New Roman" pitchFamily="18" charset="0"/>
                <a:cs typeface="Times New Roman" pitchFamily="18" charset="0"/>
              </a:rPr>
              <a:t>Care by a skilled provider</a:t>
            </a:r>
            <a:endParaRPr lang="en-GB"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6DC9D79E-92B3-4FDF-9A11-239130E5CBA8}"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133</a:t>
            </a:fld>
            <a:endParaRPr lang="en-US"/>
          </a:p>
        </p:txBody>
      </p:sp>
    </p:spTree>
    <p:extLst>
      <p:ext uri="{BB962C8B-B14F-4D97-AF65-F5344CB8AC3E}">
        <p14:creationId xmlns:p14="http://schemas.microsoft.com/office/powerpoint/2010/main" val="185563621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solidFill>
                  <a:schemeClr val="tx1"/>
                </a:solidFill>
                <a:latin typeface="Times New Roman" pitchFamily="18" charset="0"/>
                <a:cs typeface="Times New Roman" pitchFamily="18" charset="0"/>
              </a:rPr>
              <a:t>Four goals of focused ANC</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a:bodyPr>
          <a:lstStyle/>
          <a:p>
            <a:pPr>
              <a:spcBef>
                <a:spcPts val="1800"/>
              </a:spcBef>
            </a:pPr>
            <a:r>
              <a:rPr lang="en-US" sz="2400" dirty="0">
                <a:latin typeface="Times New Roman" pitchFamily="18" charset="0"/>
                <a:cs typeface="Times New Roman" pitchFamily="18" charset="0"/>
              </a:rPr>
              <a:t>Early Detection And Treatment Of Problems And Complications</a:t>
            </a:r>
          </a:p>
          <a:p>
            <a:pPr>
              <a:spcBef>
                <a:spcPts val="1800"/>
              </a:spcBef>
            </a:pPr>
            <a:r>
              <a:rPr lang="en-US" sz="2400" dirty="0">
                <a:latin typeface="Times New Roman" pitchFamily="18" charset="0"/>
                <a:cs typeface="Times New Roman" pitchFamily="18" charset="0"/>
              </a:rPr>
              <a:t>Prevention Of Complications And Disease</a:t>
            </a:r>
          </a:p>
          <a:p>
            <a:pPr>
              <a:spcBef>
                <a:spcPts val="1800"/>
              </a:spcBef>
            </a:pPr>
            <a:r>
              <a:rPr lang="en-US" sz="2400" dirty="0">
                <a:latin typeface="Times New Roman" pitchFamily="18" charset="0"/>
                <a:cs typeface="Times New Roman" pitchFamily="18" charset="0"/>
              </a:rPr>
              <a:t>Birth Preparedness And Complication Readiness</a:t>
            </a:r>
          </a:p>
          <a:p>
            <a:pPr>
              <a:spcBef>
                <a:spcPts val="1800"/>
              </a:spcBef>
            </a:pPr>
            <a:r>
              <a:rPr lang="en-US" sz="2400" dirty="0">
                <a:latin typeface="Times New Roman" pitchFamily="18" charset="0"/>
                <a:cs typeface="Times New Roman" pitchFamily="18" charset="0"/>
              </a:rPr>
              <a:t>Health Promotion</a:t>
            </a:r>
          </a:p>
          <a:p>
            <a:endParaRPr lang="en-GB"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A28AF2D5-DFF1-4DB9-8031-EA3C1C420267}"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134</a:t>
            </a:fld>
            <a:endParaRPr lang="en-US"/>
          </a:p>
        </p:txBody>
      </p:sp>
    </p:spTree>
    <p:extLst>
      <p:ext uri="{BB962C8B-B14F-4D97-AF65-F5344CB8AC3E}">
        <p14:creationId xmlns:p14="http://schemas.microsoft.com/office/powerpoint/2010/main" val="287618596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solidFill>
                  <a:schemeClr val="tx1"/>
                </a:solidFill>
                <a:latin typeface="Times New Roman" pitchFamily="18" charset="0"/>
                <a:cs typeface="Times New Roman" pitchFamily="18" charset="0"/>
              </a:rPr>
              <a:t>The FOCUSED  ANC </a:t>
            </a:r>
            <a:r>
              <a:rPr lang="en-US" sz="3600" dirty="0">
                <a:latin typeface="Times New Roman" pitchFamily="18" charset="0"/>
                <a:cs typeface="Times New Roman" pitchFamily="18" charset="0"/>
              </a:rPr>
              <a:t>SYSTEM</a:t>
            </a:r>
          </a:p>
        </p:txBody>
      </p:sp>
      <p:sp>
        <p:nvSpPr>
          <p:cNvPr id="2" name="Content Placeholder 1"/>
          <p:cNvSpPr>
            <a:spLocks noGrp="1"/>
          </p:cNvSpPr>
          <p:nvPr>
            <p:ph idx="1"/>
          </p:nvPr>
        </p:nvSpPr>
        <p:spPr/>
        <p:txBody>
          <a:bodyPr>
            <a:normAutofit/>
          </a:bodyPr>
          <a:lstStyle/>
          <a:p>
            <a:pPr>
              <a:spcBef>
                <a:spcPts val="1200"/>
              </a:spcBef>
            </a:pPr>
            <a:r>
              <a:rPr lang="en-US" sz="2400" dirty="0">
                <a:latin typeface="Times New Roman" pitchFamily="18" charset="0"/>
                <a:cs typeface="Times New Roman" pitchFamily="18" charset="0"/>
              </a:rPr>
              <a:t>Privacy/Confidentiality Are Assured</a:t>
            </a:r>
          </a:p>
          <a:p>
            <a:pPr>
              <a:spcBef>
                <a:spcPts val="1200"/>
              </a:spcBef>
            </a:pPr>
            <a:r>
              <a:rPr lang="en-US" sz="2400" dirty="0">
                <a:latin typeface="Times New Roman" pitchFamily="18" charset="0"/>
                <a:cs typeface="Times New Roman" pitchFamily="18" charset="0"/>
              </a:rPr>
              <a:t>Continuous Care Provided By Same Provider </a:t>
            </a:r>
          </a:p>
          <a:p>
            <a:pPr>
              <a:spcBef>
                <a:spcPts val="1200"/>
              </a:spcBef>
            </a:pPr>
            <a:r>
              <a:rPr lang="en-US" sz="2400" dirty="0">
                <a:latin typeface="Times New Roman" pitchFamily="18" charset="0"/>
                <a:cs typeface="Times New Roman" pitchFamily="18" charset="0"/>
              </a:rPr>
              <a:t>Promotes Partner/ Support Person Involvement </a:t>
            </a:r>
          </a:p>
          <a:p>
            <a:pPr>
              <a:spcBef>
                <a:spcPts val="1200"/>
              </a:spcBef>
            </a:pPr>
            <a:r>
              <a:rPr lang="en-US" sz="2400" dirty="0">
                <a:latin typeface="Times New Roman" pitchFamily="18" charset="0"/>
                <a:cs typeface="Times New Roman" pitchFamily="18" charset="0"/>
              </a:rPr>
              <a:t>Adheres To National Protocols</a:t>
            </a:r>
          </a:p>
          <a:p>
            <a:pPr>
              <a:spcBef>
                <a:spcPts val="1200"/>
              </a:spcBef>
            </a:pPr>
            <a:r>
              <a:rPr lang="en-US" sz="2400" dirty="0">
                <a:latin typeface="Times New Roman" pitchFamily="18" charset="0"/>
                <a:cs typeface="Times New Roman" pitchFamily="18" charset="0"/>
              </a:rPr>
              <a:t>Referral Facilitated</a:t>
            </a:r>
          </a:p>
          <a:p>
            <a:pPr>
              <a:spcBef>
                <a:spcPts val="1200"/>
              </a:spcBef>
            </a:pPr>
            <a:r>
              <a:rPr lang="en-US" sz="2400" dirty="0">
                <a:latin typeface="Times New Roman" pitchFamily="18" charset="0"/>
                <a:cs typeface="Times New Roman" pitchFamily="18" charset="0"/>
              </a:rPr>
              <a:t>ANC, PNC And Family Planning Services Are Linked And Housed Within The Same Location If Possible</a:t>
            </a:r>
          </a:p>
          <a:p>
            <a:endParaRPr lang="en-GB"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0F9AF0D5-D2EC-4F05-A981-23ED9465754A}"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135</a:t>
            </a:fld>
            <a:endParaRPr lang="en-US"/>
          </a:p>
        </p:txBody>
      </p:sp>
    </p:spTree>
    <p:extLst>
      <p:ext uri="{BB962C8B-B14F-4D97-AF65-F5344CB8AC3E}">
        <p14:creationId xmlns:p14="http://schemas.microsoft.com/office/powerpoint/2010/main" val="369611321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a:bodyPr>
          <a:lstStyle/>
          <a:p>
            <a:pPr>
              <a:lnSpc>
                <a:spcPct val="150000"/>
              </a:lnSpc>
            </a:pPr>
            <a:r>
              <a:rPr lang="en-US" sz="2400" dirty="0">
                <a:latin typeface="Times New Roman" pitchFamily="18" charset="0"/>
                <a:cs typeface="Times New Roman" pitchFamily="18" charset="0"/>
              </a:rPr>
              <a:t>FOUR VISITS </a:t>
            </a:r>
          </a:p>
          <a:p>
            <a:pPr lvl="1"/>
            <a:r>
              <a:rPr lang="en-US" sz="2400" dirty="0">
                <a:latin typeface="Times New Roman" pitchFamily="18" charset="0"/>
                <a:cs typeface="Times New Roman" pitchFamily="18" charset="0"/>
              </a:rPr>
              <a:t>FIRST 		&lt;16 Weeks</a:t>
            </a:r>
          </a:p>
          <a:p>
            <a:pPr lvl="1"/>
            <a:r>
              <a:rPr lang="en-US" sz="2400" dirty="0">
                <a:latin typeface="Times New Roman" pitchFamily="18" charset="0"/>
                <a:cs typeface="Times New Roman" pitchFamily="18" charset="0"/>
              </a:rPr>
              <a:t>SECOND	24-28 </a:t>
            </a:r>
            <a:r>
              <a:rPr lang="en-US" sz="2400" dirty="0" err="1">
                <a:latin typeface="Times New Roman" pitchFamily="18" charset="0"/>
                <a:cs typeface="Times New Roman" pitchFamily="18" charset="0"/>
              </a:rPr>
              <a:t>Wks</a:t>
            </a:r>
            <a:endParaRPr lang="en-US" sz="2400" dirty="0">
              <a:latin typeface="Times New Roman" pitchFamily="18" charset="0"/>
              <a:cs typeface="Times New Roman" pitchFamily="18" charset="0"/>
            </a:endParaRPr>
          </a:p>
          <a:p>
            <a:pPr lvl="1"/>
            <a:r>
              <a:rPr lang="en-US" sz="2400" dirty="0">
                <a:latin typeface="Times New Roman" pitchFamily="18" charset="0"/>
                <a:cs typeface="Times New Roman" pitchFamily="18" charset="0"/>
              </a:rPr>
              <a:t>THIRD 		30-32 </a:t>
            </a:r>
            <a:r>
              <a:rPr lang="en-US" sz="2400" dirty="0" err="1">
                <a:latin typeface="Times New Roman" pitchFamily="18" charset="0"/>
                <a:cs typeface="Times New Roman" pitchFamily="18" charset="0"/>
              </a:rPr>
              <a:t>Wks</a:t>
            </a:r>
            <a:endParaRPr lang="en-US" sz="2400" dirty="0">
              <a:latin typeface="Times New Roman" pitchFamily="18" charset="0"/>
              <a:cs typeface="Times New Roman" pitchFamily="18" charset="0"/>
            </a:endParaRPr>
          </a:p>
          <a:p>
            <a:pPr lvl="1"/>
            <a:r>
              <a:rPr lang="en-US" sz="2400" dirty="0">
                <a:latin typeface="Times New Roman" pitchFamily="18" charset="0"/>
                <a:cs typeface="Times New Roman" pitchFamily="18" charset="0"/>
              </a:rPr>
              <a:t>FOURTH 	36-40 </a:t>
            </a:r>
            <a:r>
              <a:rPr lang="en-US" sz="2400" dirty="0" err="1">
                <a:latin typeface="Times New Roman" pitchFamily="18" charset="0"/>
                <a:cs typeface="Times New Roman" pitchFamily="18" charset="0"/>
              </a:rPr>
              <a:t>wks</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It means good clinical decisions must be made at each visit</a:t>
            </a:r>
          </a:p>
          <a:p>
            <a:pPr>
              <a:buNone/>
            </a:pPr>
            <a:endParaRPr lang="en-GB"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EB500103-E59D-4048-8ED3-9B9508589C97}"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136</a:t>
            </a:fld>
            <a:endParaRPr lang="en-US"/>
          </a:p>
        </p:txBody>
      </p:sp>
    </p:spTree>
    <p:extLst>
      <p:ext uri="{BB962C8B-B14F-4D97-AF65-F5344CB8AC3E}">
        <p14:creationId xmlns:p14="http://schemas.microsoft.com/office/powerpoint/2010/main" val="120485423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838200"/>
          </a:xfrm>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068822"/>
            <a:ext cx="8763000" cy="5789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A545661D-4FF3-4244-8AAC-B888030AA5B4}" type="datetime1">
              <a:rPr lang="en-US" smtClean="0"/>
              <a:t>5/1/2019</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137</a:t>
            </a:fld>
            <a:endParaRPr lang="en-US"/>
          </a:p>
        </p:txBody>
      </p:sp>
    </p:spTree>
    <p:extLst>
      <p:ext uri="{BB962C8B-B14F-4D97-AF65-F5344CB8AC3E}">
        <p14:creationId xmlns:p14="http://schemas.microsoft.com/office/powerpoint/2010/main" val="208263542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a:bodyPr>
          <a:lstStyle/>
          <a:p>
            <a:r>
              <a:rPr lang="en-GB" sz="2400" dirty="0">
                <a:latin typeface="Times New Roman" pitchFamily="18" charset="0"/>
                <a:cs typeface="Times New Roman" pitchFamily="18" charset="0"/>
              </a:rPr>
              <a:t>In the focused ANC in the initial visit women are grouped into two using the classifying form</a:t>
            </a:r>
          </a:p>
          <a:p>
            <a:r>
              <a:rPr lang="en-GB" sz="2400" dirty="0">
                <a:latin typeface="Times New Roman" pitchFamily="18" charset="0"/>
                <a:cs typeface="Times New Roman" pitchFamily="18" charset="0"/>
              </a:rPr>
              <a:t>Women with out any risk factor are enrolled in the basic component of the new model that needs only three visit until delivery</a:t>
            </a:r>
          </a:p>
          <a:p>
            <a:r>
              <a:rPr lang="en-GB" sz="2400" dirty="0">
                <a:latin typeface="Times New Roman" pitchFamily="18" charset="0"/>
                <a:cs typeface="Times New Roman" pitchFamily="18" charset="0"/>
              </a:rPr>
              <a:t>Women with any identified risk factor need special care that may need frequent visit or even referral to hospital</a:t>
            </a:r>
          </a:p>
          <a:p>
            <a:r>
              <a:rPr lang="en-GB" sz="2400" dirty="0">
                <a:latin typeface="Times New Roman" pitchFamily="18" charset="0"/>
                <a:cs typeface="Times New Roman" pitchFamily="18" charset="0"/>
              </a:rPr>
              <a:t>The classifying form has 18 components that are grouped into three: </a:t>
            </a:r>
          </a:p>
        </p:txBody>
      </p:sp>
      <p:sp>
        <p:nvSpPr>
          <p:cNvPr id="4" name="Date Placeholder 3"/>
          <p:cNvSpPr>
            <a:spLocks noGrp="1"/>
          </p:cNvSpPr>
          <p:nvPr>
            <p:ph type="dt" sz="half" idx="10"/>
          </p:nvPr>
        </p:nvSpPr>
        <p:spPr/>
        <p:txBody>
          <a:bodyPr/>
          <a:lstStyle/>
          <a:p>
            <a:fld id="{BA4D98A4-CFE1-4C1A-A6DD-1DF869F67F53}"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138</a:t>
            </a:fld>
            <a:endParaRPr lang="en-US"/>
          </a:p>
        </p:txBody>
      </p:sp>
    </p:spTree>
    <p:extLst>
      <p:ext uri="{BB962C8B-B14F-4D97-AF65-F5344CB8AC3E}">
        <p14:creationId xmlns:p14="http://schemas.microsoft.com/office/powerpoint/2010/main" val="399388697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914400"/>
          </a:xfrm>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a:xfrm>
            <a:off x="228600" y="1143000"/>
            <a:ext cx="8686800" cy="4864291"/>
          </a:xfrm>
        </p:spPr>
        <p:txBody>
          <a:bodyPr>
            <a:normAutofit/>
          </a:bodyPr>
          <a:lstStyle/>
          <a:p>
            <a:pPr marL="514350" indent="-514350">
              <a:buAutoNum type="arabicPeriod"/>
            </a:pPr>
            <a:r>
              <a:rPr lang="en-GB" sz="2400" dirty="0">
                <a:latin typeface="Times New Roman" pitchFamily="18" charset="0"/>
                <a:cs typeface="Times New Roman" pitchFamily="18" charset="0"/>
              </a:rPr>
              <a:t>Obstetric history: previous still birth/neonatal loss, history of three or more consecutive abortions, birth weight of less than 2500 or more than 4000 gram, admission in the last pregnancy for preeclampsia or hypertension, previous cervical or uterine surgery</a:t>
            </a:r>
          </a:p>
          <a:p>
            <a:pPr marL="514350" indent="-514350">
              <a:buAutoNum type="arabicPeriod"/>
            </a:pPr>
            <a:r>
              <a:rPr lang="en-GB" sz="2400" dirty="0">
                <a:latin typeface="Times New Roman" pitchFamily="18" charset="0"/>
                <a:cs typeface="Times New Roman" pitchFamily="18" charset="0"/>
              </a:rPr>
              <a:t>Current pregnancy: diagnosed or suspected multiple pregnancy, age less than 18 or more than 35 years, RH isoimmunisation, vaginal bleeding, pelvic mass, diastolic blood pressure of more than 90 mmHg</a:t>
            </a:r>
            <a:r>
              <a:rPr lang="en-GB"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marL="514350" indent="-514350">
              <a:buAutoNum type="arabicPeriod"/>
            </a:pPr>
            <a:r>
              <a:rPr lang="en-US" sz="2400" dirty="0">
                <a:latin typeface="Times New Roman" pitchFamily="18" charset="0"/>
                <a:cs typeface="Times New Roman" pitchFamily="18" charset="0"/>
              </a:rPr>
              <a:t>General medical condition:  insulin dependent diabetes mellitus, renal or cardiac disease, known substance abuse, any other sever medical illness should be </a:t>
            </a:r>
            <a:r>
              <a:rPr lang="en-US" sz="2400" dirty="0" smtClean="0">
                <a:latin typeface="Times New Roman" pitchFamily="18" charset="0"/>
                <a:cs typeface="Times New Roman" pitchFamily="18" charset="0"/>
              </a:rPr>
              <a:t>assessed. </a:t>
            </a:r>
            <a:endParaRPr lang="en-US" sz="2400" dirty="0">
              <a:latin typeface="Times New Roman" pitchFamily="18" charset="0"/>
              <a:cs typeface="Times New Roman" pitchFamily="18" charset="0"/>
            </a:endParaRPr>
          </a:p>
          <a:p>
            <a:pPr marL="514350" indent="-514350">
              <a:buAutoNum type="arabicPeriod"/>
            </a:pPr>
            <a:endParaRPr lang="en-US" sz="2400" dirty="0">
              <a:latin typeface="Times New Roman" pitchFamily="18" charset="0"/>
              <a:cs typeface="Times New Roman" pitchFamily="18" charset="0"/>
            </a:endParaRPr>
          </a:p>
          <a:p>
            <a:pPr marL="514350" indent="-514350">
              <a:buAutoNum type="arabicPeriod"/>
            </a:pPr>
            <a:endParaRPr lang="en-GB" sz="2400" dirty="0">
              <a:latin typeface="Times New Roman" pitchFamily="18" charset="0"/>
              <a:cs typeface="Times New Roman" pitchFamily="18" charset="0"/>
            </a:endParaRPr>
          </a:p>
          <a:p>
            <a:pPr marL="514350" indent="-514350">
              <a:buNone/>
            </a:pPr>
            <a:endParaRPr lang="en-GB" sz="2400" dirty="0">
              <a:latin typeface="Times New Roman" pitchFamily="18" charset="0"/>
              <a:cs typeface="Times New Roman" pitchFamily="18" charset="0"/>
            </a:endParaRPr>
          </a:p>
          <a:p>
            <a:pPr marL="514350" indent="-514350">
              <a:buAutoNum type="arabicPeriod"/>
            </a:pPr>
            <a:endParaRPr lang="en-GB"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3DA1416-9146-43E5-90E6-E24C77E84662}"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139</a:t>
            </a:fld>
            <a:endParaRPr lang="en-US"/>
          </a:p>
        </p:txBody>
      </p:sp>
    </p:spTree>
    <p:extLst>
      <p:ext uri="{BB962C8B-B14F-4D97-AF65-F5344CB8AC3E}">
        <p14:creationId xmlns:p14="http://schemas.microsoft.com/office/powerpoint/2010/main" val="1550019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r>
              <a:rPr lang="en-US" sz="2800" b="1" dirty="0" smtClean="0">
                <a:latin typeface="Times New Roman" pitchFamily="18" charset="0"/>
                <a:cs typeface="Times New Roman" pitchFamily="18" charset="0"/>
              </a:rPr>
              <a:t>The </a:t>
            </a:r>
            <a:r>
              <a:rPr lang="en-US" sz="2800" b="1" dirty="0" err="1">
                <a:latin typeface="Times New Roman" pitchFamily="18" charset="0"/>
                <a:cs typeface="Times New Roman" pitchFamily="18" charset="0"/>
              </a:rPr>
              <a:t>ductus</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arteriosus</a:t>
            </a:r>
            <a:r>
              <a:rPr lang="en-US" sz="2800" b="1" dirty="0">
                <a:latin typeface="Times New Roman" pitchFamily="18" charset="0"/>
                <a:cs typeface="Times New Roman" pitchFamily="18" charset="0"/>
              </a:rPr>
              <a:t> </a:t>
            </a:r>
            <a:r>
              <a:rPr lang="en-US" sz="2400" dirty="0">
                <a:latin typeface="Times New Roman" pitchFamily="18" charset="0"/>
                <a:cs typeface="Times New Roman" pitchFamily="18" charset="0"/>
              </a:rPr>
              <a:t>(from an artery to an artery) leads</a:t>
            </a:r>
          </a:p>
          <a:p>
            <a:pPr marL="109728" indent="0">
              <a:buNone/>
            </a:pPr>
            <a:r>
              <a:rPr lang="en-US" sz="2400" dirty="0" smtClean="0">
                <a:latin typeface="Times New Roman" pitchFamily="18" charset="0"/>
                <a:cs typeface="Times New Roman" pitchFamily="18" charset="0"/>
              </a:rPr>
              <a:t> from </a:t>
            </a:r>
            <a:r>
              <a:rPr lang="en-US" sz="2400" dirty="0">
                <a:latin typeface="Times New Roman" pitchFamily="18" charset="0"/>
                <a:cs typeface="Times New Roman" pitchFamily="18" charset="0"/>
              </a:rPr>
              <a:t>the </a:t>
            </a:r>
            <a:r>
              <a:rPr lang="en-US" sz="2400" dirty="0" err="1">
                <a:latin typeface="Times New Roman" pitchFamily="18" charset="0"/>
                <a:cs typeface="Times New Roman" pitchFamily="18" charset="0"/>
              </a:rPr>
              <a:t>bifuraction</a:t>
            </a:r>
            <a:r>
              <a:rPr lang="en-US" sz="2400" dirty="0">
                <a:latin typeface="Times New Roman" pitchFamily="18" charset="0"/>
                <a:cs typeface="Times New Roman" pitchFamily="18" charset="0"/>
              </a:rPr>
              <a:t> of the pulmonary artery to the </a:t>
            </a:r>
            <a:r>
              <a:rPr lang="en-US" sz="2400" dirty="0" smtClean="0">
                <a:latin typeface="Times New Roman" pitchFamily="18" charset="0"/>
                <a:cs typeface="Times New Roman" pitchFamily="18" charset="0"/>
              </a:rPr>
              <a:t>descending aorta</a:t>
            </a:r>
            <a:r>
              <a:rPr lang="en-US" sz="2400" dirty="0">
                <a:latin typeface="Times New Roman" pitchFamily="18" charset="0"/>
                <a:cs typeface="Times New Roman" pitchFamily="18" charset="0"/>
              </a:rPr>
              <a:t>, entering it just beyond the point where the </a:t>
            </a:r>
            <a:r>
              <a:rPr lang="en-US" sz="2400" dirty="0" err="1" smtClean="0">
                <a:latin typeface="Times New Roman" pitchFamily="18" charset="0"/>
                <a:cs typeface="Times New Roman" pitchFamily="18" charset="0"/>
              </a:rPr>
              <a:t>subclavian</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and </a:t>
            </a:r>
            <a:r>
              <a:rPr lang="en-US" sz="2400" dirty="0">
                <a:latin typeface="Times New Roman" pitchFamily="18" charset="0"/>
                <a:cs typeface="Times New Roman" pitchFamily="18" charset="0"/>
              </a:rPr>
              <a:t>carotid arteries leave.</a:t>
            </a:r>
          </a:p>
          <a:p>
            <a:r>
              <a:rPr lang="en-US" sz="2800" b="1" dirty="0">
                <a:latin typeface="Times New Roman" pitchFamily="18" charset="0"/>
                <a:cs typeface="Times New Roman" pitchFamily="18" charset="0"/>
              </a:rPr>
              <a:t>The </a:t>
            </a:r>
            <a:r>
              <a:rPr lang="en-US" sz="2800" b="1" dirty="0" err="1">
                <a:latin typeface="Times New Roman" pitchFamily="18" charset="0"/>
                <a:cs typeface="Times New Roman" pitchFamily="18" charset="0"/>
              </a:rPr>
              <a:t>hypogastric</a:t>
            </a:r>
            <a:r>
              <a:rPr lang="en-US" sz="2800" b="1" dirty="0">
                <a:latin typeface="Times New Roman" pitchFamily="18" charset="0"/>
                <a:cs typeface="Times New Roman" pitchFamily="18" charset="0"/>
              </a:rPr>
              <a:t> arteries </a:t>
            </a:r>
            <a:r>
              <a:rPr lang="en-US" sz="2400" dirty="0">
                <a:latin typeface="Times New Roman" pitchFamily="18" charset="0"/>
                <a:cs typeface="Times New Roman" pitchFamily="18" charset="0"/>
              </a:rPr>
              <a:t>branch off from the internal </a:t>
            </a:r>
            <a:r>
              <a:rPr lang="en-US" sz="2400" dirty="0" smtClean="0">
                <a:latin typeface="Times New Roman" pitchFamily="18" charset="0"/>
                <a:cs typeface="Times New Roman" pitchFamily="18" charset="0"/>
              </a:rPr>
              <a:t>iliac arteries </a:t>
            </a:r>
            <a:r>
              <a:rPr lang="en-US" sz="2400" dirty="0">
                <a:latin typeface="Times New Roman" pitchFamily="18" charset="0"/>
                <a:cs typeface="Times New Roman" pitchFamily="18" charset="0"/>
              </a:rPr>
              <a:t>and become umbilical arteries when they enter </a:t>
            </a:r>
            <a:r>
              <a:rPr lang="en-US" sz="2400" dirty="0" smtClean="0">
                <a:latin typeface="Times New Roman" pitchFamily="18" charset="0"/>
                <a:cs typeface="Times New Roman" pitchFamily="18" charset="0"/>
              </a:rPr>
              <a:t>the umbilical </a:t>
            </a:r>
            <a:r>
              <a:rPr lang="en-US" sz="2400" dirty="0">
                <a:latin typeface="Times New Roman" pitchFamily="18" charset="0"/>
                <a:cs typeface="Times New Roman" pitchFamily="18" charset="0"/>
              </a:rPr>
              <a:t>cord. They return blood to the placenta. This is </a:t>
            </a:r>
            <a:r>
              <a:rPr lang="en-US" sz="2400" dirty="0" smtClean="0">
                <a:latin typeface="Times New Roman" pitchFamily="18" charset="0"/>
                <a:cs typeface="Times New Roman" pitchFamily="18" charset="0"/>
              </a:rPr>
              <a:t>the only </a:t>
            </a:r>
            <a:r>
              <a:rPr lang="en-US" sz="2400" dirty="0">
                <a:latin typeface="Times New Roman" pitchFamily="18" charset="0"/>
                <a:cs typeface="Times New Roman" pitchFamily="18" charset="0"/>
              </a:rPr>
              <a:t>vessel </a:t>
            </a:r>
            <a:r>
              <a:rPr lang="en-US" sz="2400" dirty="0" smtClean="0">
                <a:latin typeface="Times New Roman" pitchFamily="18" charset="0"/>
                <a:cs typeface="Times New Roman" pitchFamily="18" charset="0"/>
              </a:rPr>
              <a:t>in the </a:t>
            </a:r>
            <a:r>
              <a:rPr lang="en-US" sz="2400" dirty="0">
                <a:latin typeface="Times New Roman" pitchFamily="18" charset="0"/>
                <a:cs typeface="Times New Roman" pitchFamily="18" charset="0"/>
              </a:rPr>
              <a:t>fetus which carries unmixed blood.</a:t>
            </a:r>
          </a:p>
        </p:txBody>
      </p:sp>
      <p:sp>
        <p:nvSpPr>
          <p:cNvPr id="4" name="Date Placeholder 3"/>
          <p:cNvSpPr>
            <a:spLocks noGrp="1"/>
          </p:cNvSpPr>
          <p:nvPr>
            <p:ph type="dt" sz="half" idx="10"/>
          </p:nvPr>
        </p:nvSpPr>
        <p:spPr/>
        <p:txBody>
          <a:bodyPr/>
          <a:lstStyle/>
          <a:p>
            <a:fld id="{BF43E366-2FBA-4529-9642-80838F0585FD}"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415080678"/>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3600" dirty="0">
                <a:solidFill>
                  <a:schemeClr val="tx1"/>
                </a:solidFill>
                <a:latin typeface="Times New Roman" pitchFamily="18" charset="0"/>
                <a:cs typeface="Times New Roman" pitchFamily="18" charset="0"/>
              </a:rPr>
              <a:t>Subsequent visit </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a:bodyPr>
          <a:lstStyle/>
          <a:p>
            <a:r>
              <a:rPr lang="en-GB" sz="2400" b="1" dirty="0">
                <a:latin typeface="Times New Roman" pitchFamily="18" charset="0"/>
                <a:cs typeface="Times New Roman" pitchFamily="18" charset="0"/>
              </a:rPr>
              <a:t>History focuses:  </a:t>
            </a:r>
            <a:r>
              <a:rPr lang="en-GB" sz="2400" dirty="0">
                <a:latin typeface="Times New Roman" pitchFamily="18" charset="0"/>
                <a:cs typeface="Times New Roman" pitchFamily="18" charset="0"/>
              </a:rPr>
              <a:t>on new complaints and problems since the last visit, </a:t>
            </a:r>
            <a:r>
              <a:rPr lang="en-GB" sz="2400" dirty="0" smtClean="0">
                <a:latin typeface="Times New Roman" pitchFamily="18" charset="0"/>
                <a:cs typeface="Times New Roman" pitchFamily="18" charset="0"/>
              </a:rPr>
              <a:t>inter current </a:t>
            </a:r>
            <a:r>
              <a:rPr lang="en-GB" sz="2400" dirty="0">
                <a:latin typeface="Times New Roman" pitchFamily="18" charset="0"/>
                <a:cs typeface="Times New Roman" pitchFamily="18" charset="0"/>
              </a:rPr>
              <a:t>illness and medication</a:t>
            </a:r>
          </a:p>
          <a:p>
            <a:r>
              <a:rPr lang="en-GB" sz="2400" dirty="0">
                <a:latin typeface="Times New Roman" pitchFamily="18" charset="0"/>
                <a:cs typeface="Times New Roman" pitchFamily="18" charset="0"/>
              </a:rPr>
              <a:t>Quickening time and </a:t>
            </a:r>
            <a:r>
              <a:rPr lang="en-GB" sz="2400" dirty="0" smtClean="0">
                <a:latin typeface="Times New Roman" pitchFamily="18" charset="0"/>
                <a:cs typeface="Times New Roman" pitchFamily="18" charset="0"/>
              </a:rPr>
              <a:t>foetal </a:t>
            </a:r>
            <a:r>
              <a:rPr lang="en-GB" sz="2400" dirty="0">
                <a:latin typeface="Times New Roman" pitchFamily="18" charset="0"/>
                <a:cs typeface="Times New Roman" pitchFamily="18" charset="0"/>
              </a:rPr>
              <a:t>movement</a:t>
            </a:r>
          </a:p>
          <a:p>
            <a:r>
              <a:rPr lang="en-GB" sz="2400" dirty="0">
                <a:latin typeface="Times New Roman" pitchFamily="18" charset="0"/>
                <a:cs typeface="Times New Roman" pitchFamily="18" charset="0"/>
              </a:rPr>
              <a:t>Danger sign of pregnancy </a:t>
            </a:r>
          </a:p>
          <a:p>
            <a:r>
              <a:rPr lang="en-GB" sz="2400" dirty="0">
                <a:latin typeface="Times New Roman" pitchFamily="18" charset="0"/>
                <a:cs typeface="Times New Roman" pitchFamily="18" charset="0"/>
              </a:rPr>
              <a:t>Any change on the personal history of the women.</a:t>
            </a:r>
          </a:p>
          <a:p>
            <a:r>
              <a:rPr lang="en-GB" sz="2400" dirty="0">
                <a:latin typeface="Times New Roman" pitchFamily="18" charset="0"/>
                <a:cs typeface="Times New Roman" pitchFamily="18" charset="0"/>
              </a:rPr>
              <a:t> physical examination: focuses on the general appearance.</a:t>
            </a:r>
          </a:p>
          <a:p>
            <a:r>
              <a:rPr lang="en-GB" sz="2400" dirty="0">
                <a:latin typeface="Times New Roman" pitchFamily="18" charset="0"/>
                <a:cs typeface="Times New Roman" pitchFamily="18" charset="0"/>
              </a:rPr>
              <a:t>Vital sign mainly the blood pressure, weight</a:t>
            </a:r>
          </a:p>
          <a:p>
            <a:r>
              <a:rPr lang="en-GB" sz="2400" dirty="0">
                <a:latin typeface="Times New Roman" pitchFamily="18" charset="0"/>
                <a:cs typeface="Times New Roman" pitchFamily="18" charset="0"/>
              </a:rPr>
              <a:t>Check for signs of </a:t>
            </a:r>
            <a:r>
              <a:rPr lang="en-GB" sz="2400" dirty="0" smtClean="0">
                <a:latin typeface="Times New Roman" pitchFamily="18" charset="0"/>
                <a:cs typeface="Times New Roman" pitchFamily="18" charset="0"/>
              </a:rPr>
              <a:t>anaemia, </a:t>
            </a:r>
            <a:r>
              <a:rPr lang="en-GB" sz="2400" dirty="0">
                <a:latin typeface="Times New Roman" pitchFamily="18" charset="0"/>
                <a:cs typeface="Times New Roman" pitchFamily="18" charset="0"/>
              </a:rPr>
              <a:t>fundal height, </a:t>
            </a:r>
            <a:r>
              <a:rPr lang="en-GB" sz="2400" dirty="0" smtClean="0">
                <a:latin typeface="Times New Roman" pitchFamily="18" charset="0"/>
                <a:cs typeface="Times New Roman" pitchFamily="18" charset="0"/>
              </a:rPr>
              <a:t>foetal </a:t>
            </a:r>
            <a:r>
              <a:rPr lang="en-GB" sz="2400" dirty="0">
                <a:latin typeface="Times New Roman" pitchFamily="18" charset="0"/>
                <a:cs typeface="Times New Roman" pitchFamily="18" charset="0"/>
              </a:rPr>
              <a:t>lie and presentation. </a:t>
            </a:r>
          </a:p>
          <a:p>
            <a:endParaRPr lang="en-GB" sz="2400" dirty="0">
              <a:latin typeface="Times New Roman" pitchFamily="18" charset="0"/>
              <a:cs typeface="Times New Roman" pitchFamily="18" charset="0"/>
            </a:endParaRPr>
          </a:p>
          <a:p>
            <a:endParaRPr lang="en-GB"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14BCCE5D-77DE-4F9C-A6F2-7E8DBBB467DB}"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140</a:t>
            </a:fld>
            <a:endParaRPr lang="en-US"/>
          </a:p>
        </p:txBody>
      </p:sp>
    </p:spTree>
    <p:extLst>
      <p:ext uri="{BB962C8B-B14F-4D97-AF65-F5344CB8AC3E}">
        <p14:creationId xmlns:p14="http://schemas.microsoft.com/office/powerpoint/2010/main" val="159698888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609600"/>
          </a:xfrm>
        </p:spPr>
        <p:txBody>
          <a:bodyPr>
            <a:noAutofit/>
          </a:bodyPr>
          <a:lstStyle/>
          <a:p>
            <a:r>
              <a:rPr lang="en-GB" sz="3200" dirty="0">
                <a:solidFill>
                  <a:schemeClr val="tx1"/>
                </a:solidFill>
                <a:latin typeface="Times New Roman" pitchFamily="18" charset="0"/>
                <a:cs typeface="Times New Roman" pitchFamily="18" charset="0"/>
              </a:rPr>
              <a:t>Health promotion (advice </a:t>
            </a:r>
            <a:r>
              <a:rPr lang="en-GB" sz="3200" dirty="0" smtClean="0">
                <a:solidFill>
                  <a:schemeClr val="tx1"/>
                </a:solidFill>
                <a:latin typeface="Times New Roman" pitchFamily="18" charset="0"/>
                <a:cs typeface="Times New Roman" pitchFamily="18" charset="0"/>
              </a:rPr>
              <a:t>and counselling</a:t>
            </a:r>
            <a:r>
              <a:rPr lang="en-GB" sz="3200" dirty="0">
                <a:solidFill>
                  <a:schemeClr val="tx1"/>
                </a:solidFill>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2" name="Content Placeholder 1"/>
          <p:cNvSpPr>
            <a:spLocks noGrp="1"/>
          </p:cNvSpPr>
          <p:nvPr>
            <p:ph idx="1"/>
          </p:nvPr>
        </p:nvSpPr>
        <p:spPr>
          <a:xfrm>
            <a:off x="0" y="914400"/>
            <a:ext cx="8991600" cy="5092891"/>
          </a:xfrm>
        </p:spPr>
        <p:txBody>
          <a:bodyPr>
            <a:noAutofit/>
          </a:bodyPr>
          <a:lstStyle/>
          <a:p>
            <a:r>
              <a:rPr lang="en-GB" sz="2400" dirty="0">
                <a:latin typeface="Times New Roman" pitchFamily="18" charset="0"/>
                <a:cs typeface="Times New Roman" pitchFamily="18" charset="0"/>
              </a:rPr>
              <a:t>Advice the pregnant women about the advantage of balanced diet, Avoidance of drugs, smoking and alcohol</a:t>
            </a:r>
          </a:p>
          <a:p>
            <a:r>
              <a:rPr lang="en-GB" sz="2400" dirty="0">
                <a:latin typeface="Times New Roman" pitchFamily="18" charset="0"/>
                <a:cs typeface="Times New Roman" pitchFamily="18" charset="0"/>
              </a:rPr>
              <a:t>The need of adequate rest, hygiene and safe sex</a:t>
            </a:r>
          </a:p>
          <a:p>
            <a:r>
              <a:rPr lang="en-GB" sz="2400" dirty="0">
                <a:latin typeface="Times New Roman" pitchFamily="18" charset="0"/>
                <a:cs typeface="Times New Roman" pitchFamily="18" charset="0"/>
              </a:rPr>
              <a:t>Discuss about minor complaints of pregnancy and the danger signs of pregnancy</a:t>
            </a:r>
          </a:p>
          <a:p>
            <a:r>
              <a:rPr lang="en-GB" sz="2400" dirty="0">
                <a:latin typeface="Times New Roman" pitchFamily="18" charset="0"/>
                <a:cs typeface="Times New Roman" pitchFamily="18" charset="0"/>
              </a:rPr>
              <a:t>Discuss about whom to contact and where to go if this symptoms </a:t>
            </a:r>
            <a:r>
              <a:rPr lang="en-GB" sz="2400" dirty="0" smtClean="0">
                <a:latin typeface="Times New Roman" pitchFamily="18" charset="0"/>
                <a:cs typeface="Times New Roman" pitchFamily="18" charset="0"/>
              </a:rPr>
              <a:t>develop</a:t>
            </a:r>
            <a:endParaRPr lang="en-GB"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Inform the women to record the time of quickening</a:t>
            </a:r>
          </a:p>
          <a:p>
            <a:r>
              <a:rPr lang="en-US" sz="2400" dirty="0">
                <a:latin typeface="Times New Roman" pitchFamily="18" charset="0"/>
                <a:cs typeface="Times New Roman" pitchFamily="18" charset="0"/>
              </a:rPr>
              <a:t>Education about and preparation for delivery should be done starting from the third visit</a:t>
            </a:r>
          </a:p>
          <a:p>
            <a:r>
              <a:rPr lang="en-US" sz="2400" dirty="0">
                <a:latin typeface="Times New Roman" pitchFamily="18" charset="0"/>
                <a:cs typeface="Times New Roman" pitchFamily="18" charset="0"/>
              </a:rPr>
              <a:t>The need for clean and safe delivery should be stressed</a:t>
            </a:r>
          </a:p>
          <a:p>
            <a:r>
              <a:rPr lang="en-US" sz="2400" dirty="0">
                <a:latin typeface="Times New Roman" pitchFamily="18" charset="0"/>
                <a:cs typeface="Times New Roman" pitchFamily="18" charset="0"/>
              </a:rPr>
              <a:t>Breast feeding and family planning after delivery should be discussed</a:t>
            </a:r>
          </a:p>
          <a:p>
            <a:endParaRPr lang="en-GB" sz="2400" dirty="0">
              <a:latin typeface="Times New Roman" pitchFamily="18" charset="0"/>
              <a:cs typeface="Times New Roman" pitchFamily="18" charset="0"/>
            </a:endParaRPr>
          </a:p>
          <a:p>
            <a:endParaRPr lang="en-GB" sz="2400" dirty="0">
              <a:latin typeface="Times New Roman" pitchFamily="18" charset="0"/>
              <a:cs typeface="Times New Roman" pitchFamily="18" charset="0"/>
            </a:endParaRPr>
          </a:p>
          <a:p>
            <a:endParaRPr lang="en-GB"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0998035F-39CE-4BEE-A9D1-4CE21E52E8BB}"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141</a:t>
            </a:fld>
            <a:endParaRPr lang="en-US"/>
          </a:p>
        </p:txBody>
      </p:sp>
    </p:spTree>
    <p:extLst>
      <p:ext uri="{BB962C8B-B14F-4D97-AF65-F5344CB8AC3E}">
        <p14:creationId xmlns:p14="http://schemas.microsoft.com/office/powerpoint/2010/main" val="72340058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838200"/>
          </a:xfrm>
        </p:spPr>
        <p:txBody>
          <a:bodyPr>
            <a:normAutofit fontScale="90000"/>
          </a:bodyPr>
          <a:lstStyle/>
          <a:p>
            <a:r>
              <a:rPr lang="en-GB" sz="3600" dirty="0" smtClean="0">
                <a:solidFill>
                  <a:schemeClr val="tx1"/>
                </a:solidFill>
                <a:latin typeface="Times New Roman" pitchFamily="18" charset="0"/>
                <a:cs typeface="Times New Roman" pitchFamily="18" charset="0"/>
              </a:rPr>
              <a:t/>
            </a:r>
            <a:br>
              <a:rPr lang="en-GB" sz="3600" dirty="0" smtClean="0">
                <a:solidFill>
                  <a:schemeClr val="tx1"/>
                </a:solidFill>
                <a:latin typeface="Times New Roman" pitchFamily="18" charset="0"/>
                <a:cs typeface="Times New Roman" pitchFamily="18" charset="0"/>
              </a:rPr>
            </a:br>
            <a:r>
              <a:rPr lang="en-GB" sz="3600" dirty="0" smtClean="0">
                <a:solidFill>
                  <a:schemeClr val="tx1"/>
                </a:solidFill>
                <a:latin typeface="Times New Roman" pitchFamily="18" charset="0"/>
                <a:cs typeface="Times New Roman" pitchFamily="18" charset="0"/>
              </a:rPr>
              <a:t>Care </a:t>
            </a:r>
            <a:r>
              <a:rPr lang="en-GB" sz="3600" dirty="0">
                <a:solidFill>
                  <a:schemeClr val="tx1"/>
                </a:solidFill>
                <a:latin typeface="Times New Roman" pitchFamily="18" charset="0"/>
                <a:cs typeface="Times New Roman" pitchFamily="18" charset="0"/>
              </a:rPr>
              <a:t>provision (care provided</a:t>
            </a:r>
            <a:r>
              <a:rPr lang="en-GB" sz="3600" dirty="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a:xfrm>
            <a:off x="457200" y="990600"/>
            <a:ext cx="8229600" cy="5016691"/>
          </a:xfrm>
        </p:spPr>
        <p:txBody>
          <a:bodyPr>
            <a:normAutofit lnSpcReduction="10000"/>
          </a:bodyPr>
          <a:lstStyle/>
          <a:p>
            <a:endParaRPr lang="en-GB" sz="2400" dirty="0" smtClean="0">
              <a:latin typeface="Times New Roman" pitchFamily="18" charset="0"/>
              <a:cs typeface="Times New Roman" pitchFamily="18" charset="0"/>
            </a:endParaRPr>
          </a:p>
          <a:p>
            <a:r>
              <a:rPr lang="en-GB" sz="2400" dirty="0" smtClean="0">
                <a:latin typeface="Times New Roman" pitchFamily="18" charset="0"/>
                <a:cs typeface="Times New Roman" pitchFamily="18" charset="0"/>
              </a:rPr>
              <a:t>Individualized </a:t>
            </a:r>
            <a:r>
              <a:rPr lang="en-GB" sz="2400" dirty="0">
                <a:latin typeface="Times New Roman" pitchFamily="18" charset="0"/>
                <a:cs typeface="Times New Roman" pitchFamily="18" charset="0"/>
              </a:rPr>
              <a:t>delivery plan should be planned starting from the first visit including arrangement for transportation in case of emergency and place of birth</a:t>
            </a:r>
          </a:p>
          <a:p>
            <a:r>
              <a:rPr lang="en-GB" sz="2400" dirty="0">
                <a:latin typeface="Times New Roman" pitchFamily="18" charset="0"/>
                <a:cs typeface="Times New Roman" pitchFamily="18" charset="0"/>
              </a:rPr>
              <a:t>Universal ferrous </a:t>
            </a:r>
            <a:r>
              <a:rPr lang="en-GB" sz="2400" dirty="0" smtClean="0">
                <a:latin typeface="Times New Roman" pitchFamily="18" charset="0"/>
                <a:cs typeface="Times New Roman" pitchFamily="18" charset="0"/>
              </a:rPr>
              <a:t>sulphate </a:t>
            </a:r>
            <a:r>
              <a:rPr lang="en-GB" sz="2400" dirty="0">
                <a:latin typeface="Times New Roman" pitchFamily="18" charset="0"/>
                <a:cs typeface="Times New Roman" pitchFamily="18" charset="0"/>
              </a:rPr>
              <a:t>prophylaxis for nutritional </a:t>
            </a:r>
            <a:r>
              <a:rPr lang="en-GB" sz="2400" dirty="0" smtClean="0">
                <a:latin typeface="Times New Roman" pitchFamily="18" charset="0"/>
                <a:cs typeface="Times New Roman" pitchFamily="18" charset="0"/>
              </a:rPr>
              <a:t>anaemia </a:t>
            </a:r>
            <a:r>
              <a:rPr lang="en-GB" sz="2400" dirty="0">
                <a:latin typeface="Times New Roman" pitchFamily="18" charset="0"/>
                <a:cs typeface="Times New Roman" pitchFamily="18" charset="0"/>
              </a:rPr>
              <a:t>should be given starting from the first visit</a:t>
            </a:r>
          </a:p>
          <a:p>
            <a:r>
              <a:rPr lang="en-GB" sz="2400" dirty="0">
                <a:latin typeface="Times New Roman" pitchFamily="18" charset="0"/>
                <a:cs typeface="Times New Roman" pitchFamily="18" charset="0"/>
              </a:rPr>
              <a:t>Tetanus toxoid vaccine should be given </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Appropriate prophylaxis and treatment of intestinal parasite and malaria should be offered</a:t>
            </a:r>
          </a:p>
          <a:p>
            <a:r>
              <a:rPr lang="en-US" sz="2400" dirty="0">
                <a:latin typeface="Times New Roman" pitchFamily="18" charset="0"/>
                <a:cs typeface="Times New Roman" pitchFamily="18" charset="0"/>
              </a:rPr>
              <a:t>Where indicated ART should be given to HIV positive pregnant women</a:t>
            </a:r>
          </a:p>
          <a:p>
            <a:r>
              <a:rPr lang="en-US" sz="2400" dirty="0">
                <a:latin typeface="Times New Roman" pitchFamily="18" charset="0"/>
                <a:cs typeface="Times New Roman" pitchFamily="18" charset="0"/>
              </a:rPr>
              <a:t> Appropriate management of complaints</a:t>
            </a:r>
          </a:p>
          <a:p>
            <a:r>
              <a:rPr lang="en-US" sz="2400" dirty="0">
                <a:latin typeface="Times New Roman" pitchFamily="18" charset="0"/>
                <a:cs typeface="Times New Roman" pitchFamily="18" charset="0"/>
              </a:rPr>
              <a:t>Timing and importance of next visit should be discussed</a:t>
            </a:r>
          </a:p>
          <a:p>
            <a:endParaRPr lang="en-US" sz="2400" dirty="0">
              <a:latin typeface="Times New Roman" pitchFamily="18" charset="0"/>
              <a:cs typeface="Times New Roman" pitchFamily="18" charset="0"/>
            </a:endParaRPr>
          </a:p>
          <a:p>
            <a:endParaRPr lang="en-GB"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26EFB90A-7647-42C4-8D61-1B8A172B2214}"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142</a:t>
            </a:fld>
            <a:endParaRPr lang="en-US"/>
          </a:p>
        </p:txBody>
      </p:sp>
    </p:spTree>
    <p:extLst>
      <p:ext uri="{BB962C8B-B14F-4D97-AF65-F5344CB8AC3E}">
        <p14:creationId xmlns:p14="http://schemas.microsoft.com/office/powerpoint/2010/main" val="425155833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solidFill>
                  <a:schemeClr val="tx1"/>
                </a:solidFill>
                <a:latin typeface="Times New Roman" pitchFamily="18" charset="0"/>
                <a:cs typeface="Times New Roman" pitchFamily="18" charset="0"/>
              </a:rPr>
              <a:t>The Birth </a:t>
            </a:r>
            <a:r>
              <a:rPr lang="en-US" sz="3200" dirty="0" smtClean="0">
                <a:solidFill>
                  <a:schemeClr val="tx1"/>
                </a:solidFill>
                <a:latin typeface="Times New Roman" pitchFamily="18" charset="0"/>
                <a:cs typeface="Times New Roman" pitchFamily="18" charset="0"/>
              </a:rPr>
              <a:t>Preparedness And Complication Readiness </a:t>
            </a:r>
            <a:r>
              <a:rPr lang="en-US" sz="3200" dirty="0">
                <a:solidFill>
                  <a:schemeClr val="tx1"/>
                </a:solidFill>
                <a:latin typeface="Times New Roman" pitchFamily="18" charset="0"/>
                <a:cs typeface="Times New Roman" pitchFamily="18" charset="0"/>
              </a:rPr>
              <a:t>Plan</a:t>
            </a:r>
            <a:endParaRPr lang="en-US" sz="3200" dirty="0">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a:bodyPr>
          <a:lstStyle/>
          <a:p>
            <a:r>
              <a:rPr lang="en-US" sz="2400" dirty="0">
                <a:latin typeface="Times New Roman" pitchFamily="18" charset="0"/>
                <a:cs typeface="Times New Roman" pitchFamily="18" charset="0"/>
              </a:rPr>
              <a:t>Elements of a birth preparedness and complication readiness plan are</a:t>
            </a:r>
          </a:p>
          <a:p>
            <a:pPr lvl="1"/>
            <a:r>
              <a:rPr lang="en-US" sz="2400" dirty="0">
                <a:latin typeface="Times New Roman" pitchFamily="18" charset="0"/>
                <a:cs typeface="Times New Roman" pitchFamily="18" charset="0"/>
              </a:rPr>
              <a:t>Facility or place of birth</a:t>
            </a:r>
          </a:p>
          <a:p>
            <a:pPr lvl="1"/>
            <a:r>
              <a:rPr lang="en-US" sz="2400" dirty="0">
                <a:latin typeface="Times New Roman" pitchFamily="18" charset="0"/>
                <a:cs typeface="Times New Roman" pitchFamily="18" charset="0"/>
              </a:rPr>
              <a:t>Skilled provider</a:t>
            </a:r>
          </a:p>
          <a:p>
            <a:pPr lvl="1"/>
            <a:r>
              <a:rPr lang="en-US" sz="2400" dirty="0">
                <a:latin typeface="Times New Roman" pitchFamily="18" charset="0"/>
                <a:cs typeface="Times New Roman" pitchFamily="18" charset="0"/>
              </a:rPr>
              <a:t>Transportation</a:t>
            </a:r>
          </a:p>
          <a:p>
            <a:pPr lvl="1"/>
            <a:r>
              <a:rPr lang="en-US" sz="2400" dirty="0">
                <a:latin typeface="Times New Roman" pitchFamily="18" charset="0"/>
                <a:cs typeface="Times New Roman" pitchFamily="18" charset="0"/>
              </a:rPr>
              <a:t>Funds</a:t>
            </a:r>
          </a:p>
          <a:p>
            <a:pPr lvl="1"/>
            <a:r>
              <a:rPr lang="en-US" sz="2400" dirty="0">
                <a:latin typeface="Times New Roman" pitchFamily="18" charset="0"/>
                <a:cs typeface="Times New Roman" pitchFamily="18" charset="0"/>
              </a:rPr>
              <a:t>Support person</a:t>
            </a:r>
          </a:p>
          <a:p>
            <a:pPr lvl="1"/>
            <a:r>
              <a:rPr lang="en-US" sz="2400" dirty="0">
                <a:latin typeface="Times New Roman" pitchFamily="18" charset="0"/>
                <a:cs typeface="Times New Roman" pitchFamily="18" charset="0"/>
              </a:rPr>
              <a:t>Decision maker</a:t>
            </a:r>
          </a:p>
          <a:p>
            <a:pPr lvl="1"/>
            <a:r>
              <a:rPr lang="en-US" sz="2400" dirty="0">
                <a:latin typeface="Times New Roman" pitchFamily="18" charset="0"/>
                <a:cs typeface="Times New Roman" pitchFamily="18" charset="0"/>
              </a:rPr>
              <a:t>Blood donor</a:t>
            </a:r>
          </a:p>
          <a:p>
            <a:pPr lvl="1"/>
            <a:r>
              <a:rPr lang="en-US" sz="2400" dirty="0">
                <a:latin typeface="Times New Roman" pitchFamily="18" charset="0"/>
                <a:cs typeface="Times New Roman" pitchFamily="18" charset="0"/>
              </a:rPr>
              <a:t>Danger signs in </a:t>
            </a:r>
            <a:r>
              <a:rPr lang="en-US" sz="2400" dirty="0" smtClean="0">
                <a:latin typeface="Times New Roman" pitchFamily="18" charset="0"/>
                <a:cs typeface="Times New Roman" pitchFamily="18" charset="0"/>
              </a:rPr>
              <a:t>labor</a:t>
            </a:r>
            <a:endParaRPr lang="en-GB"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68C51123-36E1-49AF-98EF-75F3D5A3A81A}"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143</a:t>
            </a:fld>
            <a:endParaRPr lang="en-US"/>
          </a:p>
        </p:txBody>
      </p:sp>
    </p:spTree>
    <p:extLst>
      <p:ext uri="{BB962C8B-B14F-4D97-AF65-F5344CB8AC3E}">
        <p14:creationId xmlns:p14="http://schemas.microsoft.com/office/powerpoint/2010/main" val="315238017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solidFill>
                  <a:srgbClr val="FF0000"/>
                </a:solidFill>
                <a:latin typeface="Times New Roman" pitchFamily="18" charset="0"/>
                <a:cs typeface="Times New Roman" pitchFamily="18" charset="0"/>
              </a:rPr>
              <a:t>Maternal nutrition</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p:txBody>
          <a:bodyPr/>
          <a:lstStyle/>
          <a:p>
            <a:pPr>
              <a:buFont typeface="Wingdings" pitchFamily="2" charset="2"/>
              <a:buChar char="ü"/>
            </a:pPr>
            <a:r>
              <a:rPr lang="en-US" sz="2400" dirty="0">
                <a:latin typeface="Times New Roman" pitchFamily="18" charset="0"/>
                <a:cs typeface="Times New Roman" pitchFamily="18" charset="0"/>
              </a:rPr>
              <a:t>Nutrition is one of the many factors that influence the outcome of pregnancy.</a:t>
            </a:r>
          </a:p>
          <a:p>
            <a:pPr>
              <a:buFont typeface="Wingdings" pitchFamily="2" charset="2"/>
              <a:buChar char="ü"/>
            </a:pPr>
            <a:endParaRPr lang="en-US" sz="2400"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C68BE8FC-6A6C-4485-BE49-A869277DF2E6}"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144</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667000"/>
            <a:ext cx="4041775" cy="338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347898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a:bodyPr>
          <a:lstStyle/>
          <a:p>
            <a:r>
              <a:rPr lang="en-US" sz="2400" dirty="0">
                <a:latin typeface="Times New Roman" pitchFamily="18" charset="0"/>
                <a:cs typeface="Times New Roman" pitchFamily="18" charset="0"/>
              </a:rPr>
              <a:t>The nutritional status of a woman before and during pregnancy i</a:t>
            </a:r>
            <a:r>
              <a:rPr lang="en-US" sz="2400" dirty="0" smtClean="0">
                <a:latin typeface="Times New Roman" pitchFamily="18" charset="0"/>
                <a:cs typeface="Times New Roman" pitchFamily="18" charset="0"/>
              </a:rPr>
              <a:t>s </a:t>
            </a:r>
            <a:r>
              <a:rPr lang="en-US" sz="2400" dirty="0">
                <a:latin typeface="Times New Roman" pitchFamily="18" charset="0"/>
                <a:cs typeface="Times New Roman" pitchFamily="18" charset="0"/>
              </a:rPr>
              <a:t>related to the birth weight of her </a:t>
            </a:r>
            <a:r>
              <a:rPr lang="en-US" sz="2400" dirty="0" smtClean="0">
                <a:latin typeface="Times New Roman" pitchFamily="18" charset="0"/>
                <a:cs typeface="Times New Roman" pitchFamily="18" charset="0"/>
              </a:rPr>
              <a:t>child</a:t>
            </a:r>
          </a:p>
          <a:p>
            <a:r>
              <a:rPr lang="en-US" sz="2400" dirty="0">
                <a:latin typeface="Times New Roman" pitchFamily="18" charset="0"/>
                <a:cs typeface="Times New Roman" pitchFamily="18" charset="0"/>
              </a:rPr>
              <a:t>LBW infants have less chance of survival; when they do survive, they are more prone to disease, growth retardation and impaired mental development.</a:t>
            </a:r>
          </a:p>
          <a:p>
            <a:r>
              <a:rPr lang="en-US" sz="2400" dirty="0">
                <a:latin typeface="Times New Roman" pitchFamily="18" charset="0"/>
                <a:cs typeface="Times New Roman" pitchFamily="18" charset="0"/>
              </a:rPr>
              <a:t>use of micronutrient- containing prenatal vitamins before and during pregnancy is associated with reductions in the risk of congenital defects, preterm delivery, low infant birth weight, and preeclampsia.</a:t>
            </a: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F1D4BEFE-F368-4DAF-A2D2-2953A92187F4}"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145</a:t>
            </a:fld>
            <a:endParaRPr lang="en-US"/>
          </a:p>
        </p:txBody>
      </p:sp>
    </p:spTree>
    <p:extLst>
      <p:ext uri="{BB962C8B-B14F-4D97-AF65-F5344CB8AC3E}">
        <p14:creationId xmlns:p14="http://schemas.microsoft.com/office/powerpoint/2010/main" val="204419726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a:bodyPr>
          <a:lstStyle/>
          <a:p>
            <a:pPr>
              <a:buFont typeface="Wingdings" pitchFamily="2" charset="2"/>
              <a:buChar char="ü"/>
            </a:pPr>
            <a:r>
              <a:rPr lang="en-US" sz="2400" dirty="0">
                <a:latin typeface="Times New Roman" pitchFamily="18" charset="0"/>
                <a:cs typeface="Times New Roman" pitchFamily="18" charset="0"/>
              </a:rPr>
              <a:t>Both maternal under nutrition and over nutrition reduce placental-fetal blood flows and cause stunt fetal growth.</a:t>
            </a:r>
          </a:p>
          <a:p>
            <a:pPr>
              <a:buFont typeface="Wingdings" pitchFamily="2" charset="2"/>
              <a:buChar char="ü"/>
            </a:pPr>
            <a:r>
              <a:rPr lang="en-US" sz="2400" dirty="0">
                <a:latin typeface="Times New Roman" pitchFamily="18" charset="0"/>
                <a:cs typeface="Times New Roman" pitchFamily="18" charset="0"/>
              </a:rPr>
              <a:t>Promoting optimal nutrition will not only ensure optimal fetal development, but will also reduce the risk of chronic diseases in adults. </a:t>
            </a:r>
          </a:p>
          <a:p>
            <a:pPr marL="0" indent="0">
              <a:buNone/>
            </a:pPr>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13281704-783E-4E8B-BCD6-02E7D2369271}"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146</a:t>
            </a:fld>
            <a:endParaRPr lang="en-US"/>
          </a:p>
        </p:txBody>
      </p:sp>
    </p:spTree>
    <p:extLst>
      <p:ext uri="{BB962C8B-B14F-4D97-AF65-F5344CB8AC3E}">
        <p14:creationId xmlns:p14="http://schemas.microsoft.com/office/powerpoint/2010/main" val="129723931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dirty="0">
                <a:solidFill>
                  <a:schemeClr val="accent2">
                    <a:lumMod val="50000"/>
                  </a:schemeClr>
                </a:solidFill>
                <a:latin typeface="Times New Roman" pitchFamily="18" charset="0"/>
                <a:cs typeface="Times New Roman" pitchFamily="18" charset="0"/>
              </a:rPr>
              <a:t>Good prenatal care </a:t>
            </a:r>
            <a:r>
              <a:rPr lang="en-US" sz="3600" dirty="0">
                <a:latin typeface="Times New Roman" pitchFamily="18" charset="0"/>
                <a:cs typeface="Times New Roman" pitchFamily="18" charset="0"/>
              </a:rPr>
              <a:t>+ maternal nutrition </a:t>
            </a:r>
          </a:p>
        </p:txBody>
      </p:sp>
      <p:sp>
        <p:nvSpPr>
          <p:cNvPr id="2" name="Content Placeholder 1"/>
          <p:cNvSpPr>
            <a:spLocks noGrp="1"/>
          </p:cNvSpPr>
          <p:nvPr>
            <p:ph idx="1"/>
          </p:nvPr>
        </p:nvSpPr>
        <p:spPr/>
        <p:txBody>
          <a:bodyPr>
            <a:normAutofit/>
          </a:bodyPr>
          <a:lstStyle/>
          <a:p>
            <a:pPr marL="457200" indent="-457200">
              <a:buFont typeface="Wingdings" pitchFamily="2" charset="2"/>
              <a:buChar char="ü"/>
            </a:pPr>
            <a:r>
              <a:rPr lang="en-US" sz="2400" dirty="0">
                <a:latin typeface="Times New Roman" pitchFamily="18" charset="0"/>
                <a:cs typeface="Times New Roman" pitchFamily="18" charset="0"/>
              </a:rPr>
              <a:t>improved health of woman and baby</a:t>
            </a:r>
          </a:p>
          <a:p>
            <a:pPr marL="457200" indent="-457200">
              <a:buFont typeface="Wingdings" pitchFamily="2" charset="2"/>
              <a:buChar char="ü"/>
            </a:pPr>
            <a:r>
              <a:rPr lang="en-US" sz="2400" dirty="0">
                <a:latin typeface="Times New Roman" pitchFamily="18" charset="0"/>
                <a:cs typeface="Times New Roman" pitchFamily="18" charset="0"/>
              </a:rPr>
              <a:t>Reduction in maternal and infant mortality</a:t>
            </a:r>
          </a:p>
          <a:p>
            <a:pPr marL="457200" indent="-457200">
              <a:buFont typeface="Wingdings" pitchFamily="2" charset="2"/>
              <a:buChar char="ü"/>
            </a:pPr>
            <a:r>
              <a:rPr lang="en-US" sz="2400" dirty="0">
                <a:latin typeface="Times New Roman" pitchFamily="18" charset="0"/>
                <a:cs typeface="Times New Roman" pitchFamily="18" charset="0"/>
              </a:rPr>
              <a:t>Achievement of MDG 4 &amp; 5.</a:t>
            </a:r>
          </a:p>
        </p:txBody>
      </p:sp>
      <p:sp>
        <p:nvSpPr>
          <p:cNvPr id="4" name="Date Placeholder 3"/>
          <p:cNvSpPr>
            <a:spLocks noGrp="1"/>
          </p:cNvSpPr>
          <p:nvPr>
            <p:ph type="dt" sz="half" idx="10"/>
          </p:nvPr>
        </p:nvSpPr>
        <p:spPr/>
        <p:txBody>
          <a:bodyPr/>
          <a:lstStyle/>
          <a:p>
            <a:fld id="{E6C39806-FAEE-45F0-9DCC-BE53417569EF}"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147</a:t>
            </a:fld>
            <a:endParaRPr lang="en-US"/>
          </a:p>
        </p:txBody>
      </p:sp>
    </p:spTree>
    <p:extLst>
      <p:ext uri="{BB962C8B-B14F-4D97-AF65-F5344CB8AC3E}">
        <p14:creationId xmlns:p14="http://schemas.microsoft.com/office/powerpoint/2010/main" val="118340837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895600"/>
            <a:ext cx="8077200" cy="1066800"/>
          </a:xfrm>
        </p:spPr>
        <p:txBody>
          <a:bodyPr/>
          <a:lstStyle/>
          <a:p>
            <a:r>
              <a:rPr lang="en-US" b="1" dirty="0" smtClean="0">
                <a:latin typeface="Times New Roman" pitchFamily="18" charset="0"/>
                <a:cs typeface="Times New Roman" pitchFamily="18" charset="0"/>
              </a:rPr>
              <a:t>The end </a:t>
            </a:r>
            <a:endParaRPr lang="en-US" b="1" dirty="0">
              <a:latin typeface="Times New Roman" pitchFamily="18" charset="0"/>
              <a:cs typeface="Times New Roman" pitchFamily="18" charset="0"/>
            </a:endParaRPr>
          </a:p>
        </p:txBody>
      </p:sp>
      <p:sp>
        <p:nvSpPr>
          <p:cNvPr id="2" name="Date Placeholder 1"/>
          <p:cNvSpPr>
            <a:spLocks noGrp="1"/>
          </p:cNvSpPr>
          <p:nvPr>
            <p:ph type="dt" sz="half" idx="10"/>
          </p:nvPr>
        </p:nvSpPr>
        <p:spPr/>
        <p:txBody>
          <a:bodyPr/>
          <a:lstStyle/>
          <a:p>
            <a:fld id="{3BAFF19A-AC50-434E-86FB-4A3BB1C88D12}" type="datetime1">
              <a:rPr lang="en-US" smtClean="0"/>
              <a:t>5/1/2019</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148</a:t>
            </a:fld>
            <a:endParaRPr lang="en-US"/>
          </a:p>
        </p:txBody>
      </p:sp>
    </p:spTree>
    <p:extLst>
      <p:ext uri="{BB962C8B-B14F-4D97-AF65-F5344CB8AC3E}">
        <p14:creationId xmlns:p14="http://schemas.microsoft.com/office/powerpoint/2010/main" val="1215269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pPr marL="109728" indent="0">
              <a:buNone/>
            </a:pPr>
            <a:r>
              <a:rPr lang="en-US" sz="2400" b="1" dirty="0" smtClean="0">
                <a:latin typeface="Times New Roman" pitchFamily="18" charset="0"/>
                <a:cs typeface="Times New Roman" pitchFamily="18" charset="0"/>
              </a:rPr>
              <a:t>Adaptation to extra Uterine life</a:t>
            </a:r>
          </a:p>
          <a:p>
            <a:r>
              <a:rPr lang="en-US" sz="2400" dirty="0" smtClean="0">
                <a:latin typeface="Times New Roman" pitchFamily="18" charset="0"/>
                <a:cs typeface="Times New Roman" pitchFamily="18" charset="0"/>
              </a:rPr>
              <a:t>At birth the baby takes a breath and blood is drawn to the lungs </a:t>
            </a:r>
            <a:r>
              <a:rPr lang="en-US" sz="2400" dirty="0">
                <a:latin typeface="Times New Roman" pitchFamily="18" charset="0"/>
                <a:cs typeface="Times New Roman" pitchFamily="18" charset="0"/>
              </a:rPr>
              <a:t>through the pulmonary arteries.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It </a:t>
            </a:r>
            <a:r>
              <a:rPr lang="en-US" sz="2400" dirty="0">
                <a:latin typeface="Times New Roman" pitchFamily="18" charset="0"/>
                <a:cs typeface="Times New Roman" pitchFamily="18" charset="0"/>
              </a:rPr>
              <a:t>is then collected </a:t>
            </a:r>
            <a:r>
              <a:rPr lang="en-US" sz="2400" dirty="0" smtClean="0">
                <a:latin typeface="Times New Roman" pitchFamily="18" charset="0"/>
                <a:cs typeface="Times New Roman" pitchFamily="18" charset="0"/>
              </a:rPr>
              <a:t>and returned </a:t>
            </a:r>
            <a:r>
              <a:rPr lang="en-US" sz="2400" dirty="0">
                <a:latin typeface="Times New Roman" pitchFamily="18" charset="0"/>
                <a:cs typeface="Times New Roman" pitchFamily="18" charset="0"/>
              </a:rPr>
              <a:t>to the left atrium via the pulmonary veins resulting </a:t>
            </a:r>
            <a:r>
              <a:rPr lang="en-US" sz="2400" dirty="0" smtClean="0">
                <a:latin typeface="Times New Roman" pitchFamily="18" charset="0"/>
                <a:cs typeface="Times New Roman" pitchFamily="18" charset="0"/>
              </a:rPr>
              <a:t>in a </a:t>
            </a:r>
            <a:r>
              <a:rPr lang="en-US" sz="2400" dirty="0">
                <a:latin typeface="Times New Roman" pitchFamily="18" charset="0"/>
                <a:cs typeface="Times New Roman" pitchFamily="18" charset="0"/>
              </a:rPr>
              <a:t>sudden inflow of blood</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The placental circulation </a:t>
            </a:r>
            <a:r>
              <a:rPr lang="en-US" sz="2400" dirty="0" smtClean="0">
                <a:latin typeface="Times New Roman" pitchFamily="18" charset="0"/>
                <a:cs typeface="Times New Roman" pitchFamily="18" charset="0"/>
              </a:rPr>
              <a:t>ceases soon </a:t>
            </a:r>
            <a:r>
              <a:rPr lang="en-US" sz="2400" dirty="0">
                <a:latin typeface="Times New Roman" pitchFamily="18" charset="0"/>
                <a:cs typeface="Times New Roman" pitchFamily="18" charset="0"/>
              </a:rPr>
              <a:t>after birth and so less blood returns to the right side </a:t>
            </a:r>
            <a:r>
              <a:rPr lang="en-US" sz="2400" dirty="0" smtClean="0">
                <a:latin typeface="Times New Roman" pitchFamily="18" charset="0"/>
                <a:cs typeface="Times New Roman" pitchFamily="18" charset="0"/>
              </a:rPr>
              <a:t>of the </a:t>
            </a:r>
            <a:r>
              <a:rPr lang="en-US" sz="2400" dirty="0">
                <a:latin typeface="Times New Roman" pitchFamily="18" charset="0"/>
                <a:cs typeface="Times New Roman" pitchFamily="18" charset="0"/>
              </a:rPr>
              <a:t>heart</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In this way the pressure in the left side of the </a:t>
            </a:r>
            <a:r>
              <a:rPr lang="en-US" sz="2400" dirty="0" smtClean="0">
                <a:latin typeface="Times New Roman" pitchFamily="18" charset="0"/>
                <a:cs typeface="Times New Roman" pitchFamily="18" charset="0"/>
              </a:rPr>
              <a:t>heart is </a:t>
            </a:r>
            <a:r>
              <a:rPr lang="en-US" sz="2400" dirty="0">
                <a:latin typeface="Times New Roman" pitchFamily="18" charset="0"/>
                <a:cs typeface="Times New Roman" pitchFamily="18" charset="0"/>
              </a:rPr>
              <a:t>greater while that in the right side of the heart </a:t>
            </a:r>
            <a:r>
              <a:rPr lang="en-US" sz="2400" dirty="0" smtClean="0">
                <a:latin typeface="Times New Roman" pitchFamily="18" charset="0"/>
                <a:cs typeface="Times New Roman" pitchFamily="18" charset="0"/>
              </a:rPr>
              <a:t>becomes less</a:t>
            </a:r>
          </a:p>
          <a:p>
            <a:r>
              <a:rPr lang="en-US" sz="2400" dirty="0" smtClean="0">
                <a:latin typeface="Times New Roman" pitchFamily="18" charset="0"/>
                <a:cs typeface="Times New Roman" pitchFamily="18" charset="0"/>
              </a:rPr>
              <a:t>it leads to stops</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blood flowing from right to left</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4A345B-802A-4327-B816-F1AB7356D28C}"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13741493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400" dirty="0">
                <a:latin typeface="Times New Roman" pitchFamily="18" charset="0"/>
                <a:cs typeface="Times New Roman" pitchFamily="18" charset="0"/>
              </a:rPr>
              <a:t>The cessation of the placenta circulation results in </a:t>
            </a:r>
            <a:r>
              <a:rPr lang="en-US" sz="2400" dirty="0" smtClean="0">
                <a:latin typeface="Times New Roman" pitchFamily="18" charset="0"/>
                <a:cs typeface="Times New Roman" pitchFamily="18" charset="0"/>
              </a:rPr>
              <a:t>the collapse </a:t>
            </a:r>
            <a:r>
              <a:rPr lang="en-US" sz="2400" dirty="0">
                <a:latin typeface="Times New Roman" pitchFamily="18" charset="0"/>
                <a:cs typeface="Times New Roman" pitchFamily="18" charset="0"/>
              </a:rPr>
              <a:t>of the umbilical vein, the </a:t>
            </a:r>
            <a:r>
              <a:rPr lang="en-US" sz="2400" dirty="0" err="1">
                <a:latin typeface="Times New Roman" pitchFamily="18" charset="0"/>
                <a:cs typeface="Times New Roman" pitchFamily="18" charset="0"/>
              </a:rPr>
              <a:t>ductus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venosus</a:t>
            </a:r>
            <a:r>
              <a:rPr lang="en-US" sz="2400" dirty="0">
                <a:latin typeface="Times New Roman" pitchFamily="18" charset="0"/>
                <a:cs typeface="Times New Roman" pitchFamily="18" charset="0"/>
              </a:rPr>
              <a:t> and </a:t>
            </a:r>
            <a:r>
              <a:rPr lang="en-US" sz="2400" dirty="0" smtClean="0">
                <a:latin typeface="Times New Roman" pitchFamily="18" charset="0"/>
                <a:cs typeface="Times New Roman" pitchFamily="18" charset="0"/>
              </a:rPr>
              <a:t>the </a:t>
            </a:r>
            <a:r>
              <a:rPr lang="en-US" sz="2400" dirty="0" err="1" smtClean="0">
                <a:latin typeface="Times New Roman" pitchFamily="18" charset="0"/>
                <a:cs typeface="Times New Roman" pitchFamily="18" charset="0"/>
              </a:rPr>
              <a:t>hypogastric</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arteries. </a:t>
            </a:r>
            <a:endParaRPr lang="en-US" sz="2400" dirty="0" smtClean="0">
              <a:latin typeface="Times New Roman" pitchFamily="18" charset="0"/>
              <a:cs typeface="Times New Roman" pitchFamily="18" charset="0"/>
            </a:endParaRPr>
          </a:p>
          <a:p>
            <a:pPr marL="109728" indent="0">
              <a:buNone/>
            </a:pPr>
            <a:r>
              <a:rPr lang="en-US" sz="2400" dirty="0" smtClean="0">
                <a:latin typeface="Times New Roman" pitchFamily="18" charset="0"/>
                <a:cs typeface="Times New Roman" pitchFamily="18" charset="0"/>
              </a:rPr>
              <a:t>These </a:t>
            </a:r>
            <a:r>
              <a:rPr lang="en-US" sz="2400" dirty="0" err="1">
                <a:latin typeface="Times New Roman" pitchFamily="18" charset="0"/>
                <a:cs typeface="Times New Roman" pitchFamily="18" charset="0"/>
              </a:rPr>
              <a:t>vesels</a:t>
            </a:r>
            <a:r>
              <a:rPr lang="en-US" sz="2400" dirty="0">
                <a:latin typeface="Times New Roman" pitchFamily="18" charset="0"/>
                <a:cs typeface="Times New Roman" pitchFamily="18" charset="0"/>
              </a:rPr>
              <a:t> after collapse change </a:t>
            </a:r>
            <a:r>
              <a:rPr lang="en-US" sz="2400" dirty="0" smtClean="0">
                <a:latin typeface="Times New Roman" pitchFamily="18" charset="0"/>
                <a:cs typeface="Times New Roman" pitchFamily="18" charset="0"/>
              </a:rPr>
              <a:t>to the </a:t>
            </a:r>
            <a:r>
              <a:rPr lang="en-US" sz="2400" dirty="0">
                <a:latin typeface="Times New Roman" pitchFamily="18" charset="0"/>
                <a:cs typeface="Times New Roman" pitchFamily="18" charset="0"/>
              </a:rPr>
              <a:t>following structure.</a:t>
            </a:r>
          </a:p>
          <a:p>
            <a:r>
              <a:rPr lang="en-US" sz="2400" dirty="0">
                <a:latin typeface="Times New Roman" pitchFamily="18" charset="0"/>
                <a:cs typeface="Times New Roman" pitchFamily="18" charset="0"/>
              </a:rPr>
              <a:t>The umbilical vein → the </a:t>
            </a:r>
            <a:r>
              <a:rPr lang="en-US" sz="2400" dirty="0" err="1">
                <a:latin typeface="Times New Roman" pitchFamily="18" charset="0"/>
                <a:cs typeface="Times New Roman" pitchFamily="18" charset="0"/>
              </a:rPr>
              <a:t>ligamentaum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teres</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The </a:t>
            </a:r>
            <a:r>
              <a:rPr lang="en-US" sz="2400" dirty="0" err="1">
                <a:latin typeface="Times New Roman" pitchFamily="18" charset="0"/>
                <a:cs typeface="Times New Roman" pitchFamily="18" charset="0"/>
              </a:rPr>
              <a:t>ductus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venosus</a:t>
            </a:r>
            <a:r>
              <a:rPr lang="en-US" sz="2400" dirty="0">
                <a:latin typeface="Times New Roman" pitchFamily="18" charset="0"/>
                <a:cs typeface="Times New Roman" pitchFamily="18" charset="0"/>
              </a:rPr>
              <a:t> → the </a:t>
            </a:r>
            <a:r>
              <a:rPr lang="en-US" sz="2400" dirty="0" err="1">
                <a:latin typeface="Times New Roman" pitchFamily="18" charset="0"/>
                <a:cs typeface="Times New Roman" pitchFamily="18" charset="0"/>
              </a:rPr>
              <a:t>ligamentum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venosum</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The </a:t>
            </a:r>
            <a:r>
              <a:rPr lang="en-US" sz="2400" dirty="0" err="1">
                <a:latin typeface="Times New Roman" pitchFamily="18" charset="0"/>
                <a:cs typeface="Times New Roman" pitchFamily="18" charset="0"/>
              </a:rPr>
              <a:t>ductus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arteriosus</a:t>
            </a:r>
            <a:r>
              <a:rPr lang="en-US" sz="2400" dirty="0">
                <a:latin typeface="Times New Roman" pitchFamily="18" charset="0"/>
                <a:cs typeface="Times New Roman" pitchFamily="18" charset="0"/>
              </a:rPr>
              <a:t> → the </a:t>
            </a:r>
            <a:r>
              <a:rPr lang="en-US" sz="2400" dirty="0" err="1">
                <a:latin typeface="Times New Roman" pitchFamily="18" charset="0"/>
                <a:cs typeface="Times New Roman" pitchFamily="18" charset="0"/>
              </a:rPr>
              <a:t>ligamentum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arteriousm</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The foramen </a:t>
            </a:r>
            <a:r>
              <a:rPr lang="en-US" sz="2400" dirty="0" err="1">
                <a:latin typeface="Times New Roman" pitchFamily="18" charset="0"/>
                <a:cs typeface="Times New Roman" pitchFamily="18" charset="0"/>
              </a:rPr>
              <a:t>ovale</a:t>
            </a:r>
            <a:r>
              <a:rPr lang="en-US" sz="2400" dirty="0">
                <a:latin typeface="Times New Roman" pitchFamily="18" charset="0"/>
                <a:cs typeface="Times New Roman" pitchFamily="18" charset="0"/>
              </a:rPr>
              <a:t> → the Fossa </a:t>
            </a:r>
            <a:r>
              <a:rPr lang="en-US" sz="2400" dirty="0" err="1">
                <a:latin typeface="Times New Roman" pitchFamily="18" charset="0"/>
                <a:cs typeface="Times New Roman" pitchFamily="18" charset="0"/>
              </a:rPr>
              <a:t>ovalis</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The </a:t>
            </a:r>
            <a:r>
              <a:rPr lang="en-US" sz="2400" dirty="0" err="1">
                <a:latin typeface="Times New Roman" pitchFamily="18" charset="0"/>
                <a:cs typeface="Times New Roman" pitchFamily="18" charset="0"/>
              </a:rPr>
              <a:t>hypogastric</a:t>
            </a:r>
            <a:r>
              <a:rPr lang="en-US" sz="2400" dirty="0">
                <a:latin typeface="Times New Roman" pitchFamily="18" charset="0"/>
                <a:cs typeface="Times New Roman" pitchFamily="18" charset="0"/>
              </a:rPr>
              <a:t> arteries → the obliterated </a:t>
            </a:r>
            <a:r>
              <a:rPr lang="en-US" sz="2400" dirty="0" err="1">
                <a:latin typeface="Times New Roman" pitchFamily="18" charset="0"/>
                <a:cs typeface="Times New Roman" pitchFamily="18" charset="0"/>
              </a:rPr>
              <a:t>hypogastic</a:t>
            </a:r>
            <a:r>
              <a:rPr lang="en-US" sz="2400" dirty="0">
                <a:latin typeface="Times New Roman" pitchFamily="18" charset="0"/>
                <a:cs typeface="Times New Roman" pitchFamily="18" charset="0"/>
              </a:rPr>
              <a:t> arteries</a:t>
            </a:r>
          </a:p>
        </p:txBody>
      </p:sp>
      <p:sp>
        <p:nvSpPr>
          <p:cNvPr id="4" name="Date Placeholder 3"/>
          <p:cNvSpPr>
            <a:spLocks noGrp="1"/>
          </p:cNvSpPr>
          <p:nvPr>
            <p:ph type="dt" sz="half" idx="10"/>
          </p:nvPr>
        </p:nvSpPr>
        <p:spPr/>
        <p:txBody>
          <a:bodyPr/>
          <a:lstStyle/>
          <a:p>
            <a:fld id="{01BB3B56-B7A4-4B8B-9E82-013B4E8676E4}"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35724025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latin typeface="Times New Roman" pitchFamily="18" charset="0"/>
                <a:cs typeface="Times New Roman" pitchFamily="18" charset="0"/>
              </a:rPr>
              <a:t>The Placental Circulation</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placenta is </a:t>
            </a:r>
            <a:r>
              <a:rPr lang="en-US" sz="2400" dirty="0" smtClean="0">
                <a:latin typeface="Times New Roman" pitchFamily="18" charset="0"/>
                <a:cs typeface="Times New Roman" pitchFamily="18" charset="0"/>
              </a:rPr>
              <a:t>completely </a:t>
            </a:r>
            <a:r>
              <a:rPr lang="en-US" sz="2400" dirty="0">
                <a:latin typeface="Times New Roman" pitchFamily="18" charset="0"/>
                <a:cs typeface="Times New Roman" pitchFamily="18" charset="0"/>
              </a:rPr>
              <a:t>formed and functioning </a:t>
            </a:r>
            <a:r>
              <a:rPr lang="en-US" sz="2400" dirty="0" smtClean="0">
                <a:latin typeface="Times New Roman" pitchFamily="18" charset="0"/>
                <a:cs typeface="Times New Roman" pitchFamily="18" charset="0"/>
              </a:rPr>
              <a:t>from 10weeks </a:t>
            </a:r>
            <a:r>
              <a:rPr lang="en-US" sz="2400" dirty="0">
                <a:latin typeface="Times New Roman" pitchFamily="18" charset="0"/>
                <a:cs typeface="Times New Roman" pitchFamily="18" charset="0"/>
              </a:rPr>
              <a:t>after fertilization.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Between </a:t>
            </a:r>
            <a:r>
              <a:rPr lang="en-US" sz="2400" dirty="0">
                <a:latin typeface="Times New Roman" pitchFamily="18" charset="0"/>
                <a:cs typeface="Times New Roman" pitchFamily="18" charset="0"/>
              </a:rPr>
              <a:t>12 and 20 </a:t>
            </a:r>
            <a:r>
              <a:rPr lang="en-US" sz="2400" dirty="0" smtClean="0">
                <a:latin typeface="Times New Roman" pitchFamily="18" charset="0"/>
                <a:cs typeface="Times New Roman" pitchFamily="18" charset="0"/>
              </a:rPr>
              <a:t>weeks gestation </a:t>
            </a:r>
            <a:r>
              <a:rPr lang="en-US" sz="2400" dirty="0">
                <a:latin typeface="Times New Roman" pitchFamily="18" charset="0"/>
                <a:cs typeface="Times New Roman" pitchFamily="18" charset="0"/>
              </a:rPr>
              <a:t>the placenta weighs more than the </a:t>
            </a:r>
            <a:r>
              <a:rPr lang="en-US" sz="2400" dirty="0" smtClean="0">
                <a:latin typeface="Times New Roman" pitchFamily="18" charset="0"/>
                <a:cs typeface="Times New Roman" pitchFamily="18" charset="0"/>
              </a:rPr>
              <a:t>fetus.</a:t>
            </a:r>
          </a:p>
          <a:p>
            <a:r>
              <a:rPr lang="en-US" sz="2400" dirty="0" smtClean="0">
                <a:latin typeface="Times New Roman" pitchFamily="18" charset="0"/>
                <a:cs typeface="Times New Roman" pitchFamily="18" charset="0"/>
              </a:rPr>
              <a:t>Fetal blood, low </a:t>
            </a:r>
            <a:r>
              <a:rPr lang="en-US" sz="2400" dirty="0">
                <a:latin typeface="Times New Roman" pitchFamily="18" charset="0"/>
                <a:cs typeface="Times New Roman" pitchFamily="18" charset="0"/>
              </a:rPr>
              <a:t>in oxygen, is pumped by the fetal heart towards </a:t>
            </a:r>
            <a:r>
              <a:rPr lang="en-US" sz="2400" dirty="0" smtClean="0">
                <a:latin typeface="Times New Roman" pitchFamily="18" charset="0"/>
                <a:cs typeface="Times New Roman" pitchFamily="18" charset="0"/>
              </a:rPr>
              <a:t>the placenta </a:t>
            </a:r>
            <a:r>
              <a:rPr lang="en-US" sz="2400" dirty="0">
                <a:latin typeface="Times New Roman" pitchFamily="18" charset="0"/>
                <a:cs typeface="Times New Roman" pitchFamily="18" charset="0"/>
              </a:rPr>
              <a:t>along the </a:t>
            </a:r>
            <a:r>
              <a:rPr lang="en-US" sz="2400" dirty="0" smtClean="0">
                <a:latin typeface="Times New Roman" pitchFamily="18" charset="0"/>
                <a:cs typeface="Times New Roman" pitchFamily="18" charset="0"/>
              </a:rPr>
              <a:t>umbilical </a:t>
            </a:r>
            <a:r>
              <a:rPr lang="en-US" sz="2400" dirty="0">
                <a:latin typeface="Times New Roman" pitchFamily="18" charset="0"/>
                <a:cs typeface="Times New Roman" pitchFamily="18" charset="0"/>
              </a:rPr>
              <a:t>arteries.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Having </a:t>
            </a:r>
            <a:r>
              <a:rPr lang="en-US" sz="2400" dirty="0">
                <a:latin typeface="Times New Roman" pitchFamily="18" charset="0"/>
                <a:cs typeface="Times New Roman" pitchFamily="18" charset="0"/>
              </a:rPr>
              <a:t>absorbed </a:t>
            </a:r>
            <a:r>
              <a:rPr lang="en-US" sz="2400" dirty="0" smtClean="0">
                <a:latin typeface="Times New Roman" pitchFamily="18" charset="0"/>
                <a:cs typeface="Times New Roman" pitchFamily="18" charset="0"/>
              </a:rPr>
              <a:t>oxygen the </a:t>
            </a:r>
            <a:r>
              <a:rPr lang="en-US" sz="2400" dirty="0">
                <a:latin typeface="Times New Roman" pitchFamily="18" charset="0"/>
                <a:cs typeface="Times New Roman" pitchFamily="18" charset="0"/>
              </a:rPr>
              <a:t>blood is returned to the fetus via the </a:t>
            </a:r>
            <a:r>
              <a:rPr lang="en-US" sz="2400" dirty="0" smtClean="0">
                <a:latin typeface="Times New Roman" pitchFamily="18" charset="0"/>
                <a:cs typeface="Times New Roman" pitchFamily="18" charset="0"/>
              </a:rPr>
              <a:t>umbilical </a:t>
            </a:r>
            <a:r>
              <a:rPr lang="en-US" sz="2400" dirty="0">
                <a:latin typeface="Times New Roman" pitchFamily="18" charset="0"/>
                <a:cs typeface="Times New Roman" pitchFamily="18" charset="0"/>
              </a:rPr>
              <a:t>vein.</a:t>
            </a:r>
          </a:p>
        </p:txBody>
      </p:sp>
      <p:sp>
        <p:nvSpPr>
          <p:cNvPr id="4" name="Date Placeholder 3"/>
          <p:cNvSpPr>
            <a:spLocks noGrp="1"/>
          </p:cNvSpPr>
          <p:nvPr>
            <p:ph type="dt" sz="half" idx="10"/>
          </p:nvPr>
        </p:nvSpPr>
        <p:spPr/>
        <p:txBody>
          <a:bodyPr/>
          <a:lstStyle/>
          <a:p>
            <a:fld id="{93C0BB4B-CEFE-4FF7-9C1C-5526A7E831B7}"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26819475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Times New Roman" pitchFamily="18" charset="0"/>
                <a:cs typeface="Times New Roman" pitchFamily="18" charset="0"/>
              </a:rPr>
              <a:t>Appearance of the Placenta at Term</a:t>
            </a:r>
            <a:br>
              <a:rPr lang="en-US" sz="3600" dirty="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placenta measures about 20 cm in diameter and </a:t>
            </a:r>
            <a:r>
              <a:rPr lang="en-US" sz="2400" dirty="0" smtClean="0">
                <a:latin typeface="Times New Roman" pitchFamily="18" charset="0"/>
                <a:cs typeface="Times New Roman" pitchFamily="18" charset="0"/>
              </a:rPr>
              <a:t>2.5cm thick </a:t>
            </a:r>
            <a:r>
              <a:rPr lang="en-US" sz="2400" dirty="0">
                <a:latin typeface="Times New Roman" pitchFamily="18" charset="0"/>
                <a:cs typeface="Times New Roman" pitchFamily="18" charset="0"/>
              </a:rPr>
              <a:t>from its center.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It </a:t>
            </a:r>
            <a:r>
              <a:rPr lang="en-US" sz="2400" dirty="0">
                <a:latin typeface="Times New Roman" pitchFamily="18" charset="0"/>
                <a:cs typeface="Times New Roman" pitchFamily="18" charset="0"/>
              </a:rPr>
              <a:t>weighs approximately one sixth of </a:t>
            </a:r>
            <a:r>
              <a:rPr lang="en-US" sz="2400" dirty="0" smtClean="0">
                <a:latin typeface="Times New Roman" pitchFamily="18" charset="0"/>
                <a:cs typeface="Times New Roman" pitchFamily="18" charset="0"/>
              </a:rPr>
              <a:t>the baby’s </a:t>
            </a:r>
            <a:r>
              <a:rPr lang="en-US" sz="2400" dirty="0">
                <a:latin typeface="Times New Roman" pitchFamily="18" charset="0"/>
                <a:cs typeface="Times New Roman" pitchFamily="18" charset="0"/>
              </a:rPr>
              <a:t>weight at </a:t>
            </a:r>
            <a:r>
              <a:rPr lang="en-US" sz="2400" dirty="0" smtClean="0">
                <a:latin typeface="Times New Roman" pitchFamily="18" charset="0"/>
                <a:cs typeface="Times New Roman" pitchFamily="18" charset="0"/>
              </a:rPr>
              <a:t>term </a:t>
            </a:r>
          </a:p>
          <a:p>
            <a:r>
              <a:rPr lang="en-US" sz="2400" dirty="0" smtClean="0">
                <a:latin typeface="Times New Roman" pitchFamily="18" charset="0"/>
                <a:cs typeface="Times New Roman" pitchFamily="18" charset="0"/>
              </a:rPr>
              <a:t>It </a:t>
            </a:r>
            <a:r>
              <a:rPr lang="en-US" sz="2400" dirty="0">
                <a:latin typeface="Times New Roman" pitchFamily="18" charset="0"/>
                <a:cs typeface="Times New Roman" pitchFamily="18" charset="0"/>
              </a:rPr>
              <a:t>has two </a:t>
            </a:r>
            <a:r>
              <a:rPr lang="en-US" sz="2400" dirty="0" smtClean="0">
                <a:latin typeface="Times New Roman" pitchFamily="18" charset="0"/>
                <a:cs typeface="Times New Roman" pitchFamily="18" charset="0"/>
              </a:rPr>
              <a:t>surfaces.</a:t>
            </a:r>
          </a:p>
          <a:p>
            <a:pPr marL="109728" indent="0">
              <a:buNone/>
            </a:pPr>
            <a:endParaRPr lang="en-US" sz="2400" dirty="0" smtClean="0">
              <a:latin typeface="Times New Roman" pitchFamily="18" charset="0"/>
              <a:cs typeface="Times New Roman" pitchFamily="18" charset="0"/>
            </a:endParaRPr>
          </a:p>
          <a:p>
            <a:pPr marL="109728" indent="0">
              <a:buNone/>
            </a:pPr>
            <a:r>
              <a:rPr lang="en-US" sz="2400" dirty="0" smtClean="0">
                <a:latin typeface="Times New Roman" pitchFamily="18" charset="0"/>
                <a:cs typeface="Times New Roman" pitchFamily="18" charset="0"/>
              </a:rPr>
              <a:t>1. The </a:t>
            </a:r>
            <a:r>
              <a:rPr lang="en-US" sz="2400" dirty="0">
                <a:latin typeface="Times New Roman" pitchFamily="18" charset="0"/>
                <a:cs typeface="Times New Roman" pitchFamily="18" charset="0"/>
              </a:rPr>
              <a:t>maternal </a:t>
            </a:r>
            <a:r>
              <a:rPr lang="en-US" sz="2400" dirty="0" smtClean="0">
                <a:latin typeface="Times New Roman" pitchFamily="18" charset="0"/>
                <a:cs typeface="Times New Roman" pitchFamily="18" charset="0"/>
              </a:rPr>
              <a:t>surface : </a:t>
            </a:r>
          </a:p>
          <a:p>
            <a:r>
              <a:rPr lang="en-US" sz="2400" dirty="0" smtClean="0">
                <a:latin typeface="Times New Roman" pitchFamily="18" charset="0"/>
                <a:cs typeface="Times New Roman" pitchFamily="18" charset="0"/>
              </a:rPr>
              <a:t>maternal </a:t>
            </a:r>
            <a:r>
              <a:rPr lang="en-US" sz="2400" dirty="0">
                <a:latin typeface="Times New Roman" pitchFamily="18" charset="0"/>
                <a:cs typeface="Times New Roman" pitchFamily="18" charset="0"/>
              </a:rPr>
              <a:t>blood gives this surface </a:t>
            </a:r>
            <a:r>
              <a:rPr lang="en-US" sz="2400" dirty="0" smtClean="0">
                <a:latin typeface="Times New Roman" pitchFamily="18" charset="0"/>
                <a:cs typeface="Times New Roman" pitchFamily="18" charset="0"/>
              </a:rPr>
              <a:t>a dark </a:t>
            </a:r>
            <a:r>
              <a:rPr lang="en-US" sz="2400" dirty="0">
                <a:latin typeface="Times New Roman" pitchFamily="18" charset="0"/>
                <a:cs typeface="Times New Roman" pitchFamily="18" charset="0"/>
              </a:rPr>
              <a:t>red </a:t>
            </a:r>
            <a:r>
              <a:rPr lang="en-US" sz="2400" dirty="0" smtClean="0">
                <a:latin typeface="Times New Roman" pitchFamily="18" charset="0"/>
                <a:cs typeface="Times New Roman" pitchFamily="18" charset="0"/>
              </a:rPr>
              <a:t>color </a:t>
            </a: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part of the basal decidua will </a:t>
            </a:r>
            <a:r>
              <a:rPr lang="en-US" sz="2400" dirty="0" smtClean="0">
                <a:latin typeface="Times New Roman" pitchFamily="18" charset="0"/>
                <a:cs typeface="Times New Roman" pitchFamily="18" charset="0"/>
              </a:rPr>
              <a:t>have been separated </a:t>
            </a:r>
            <a:r>
              <a:rPr lang="en-US" sz="2400" dirty="0">
                <a:latin typeface="Times New Roman" pitchFamily="18" charset="0"/>
                <a:cs typeface="Times New Roman" pitchFamily="18" charset="0"/>
              </a:rPr>
              <a:t>with it.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surface is arranged in </a:t>
            </a:r>
            <a:r>
              <a:rPr lang="en-US" sz="2400" dirty="0" smtClean="0">
                <a:latin typeface="Times New Roman" pitchFamily="18" charset="0"/>
                <a:cs typeface="Times New Roman" pitchFamily="18" charset="0"/>
              </a:rPr>
              <a:t>about 20 </a:t>
            </a:r>
            <a:r>
              <a:rPr lang="en-US" sz="2400" dirty="0">
                <a:latin typeface="Times New Roman" pitchFamily="18" charset="0"/>
                <a:cs typeface="Times New Roman" pitchFamily="18" charset="0"/>
              </a:rPr>
              <a:t>lobes which are separated by </a:t>
            </a:r>
            <a:r>
              <a:rPr lang="en-US" sz="2400" dirty="0" smtClean="0">
                <a:latin typeface="Times New Roman" pitchFamily="18" charset="0"/>
                <a:cs typeface="Times New Roman" pitchFamily="18" charset="0"/>
              </a:rPr>
              <a:t>sulci</a:t>
            </a:r>
          </a:p>
          <a:p>
            <a:pPr marL="109728" indent="0">
              <a:buNone/>
            </a:pPr>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DCB00D90-4EBC-45EB-B284-1B18B8A583DE}"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3704872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a:bodyPr>
          <a:lstStyle/>
          <a:p>
            <a:pPr marL="109728" indent="0">
              <a:buNone/>
            </a:pPr>
            <a:r>
              <a:rPr lang="en-US" sz="2400" dirty="0">
                <a:latin typeface="Times New Roman" pitchFamily="18" charset="0"/>
                <a:cs typeface="Times New Roman" pitchFamily="18" charset="0"/>
              </a:rPr>
              <a:t>2. The fetal surface.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amnion covering the fetal surface of the placenta gives it a whitish, shiny appearance.</a:t>
            </a:r>
          </a:p>
          <a:p>
            <a:r>
              <a:rPr lang="en-US" sz="2400" dirty="0">
                <a:latin typeface="Times New Roman" pitchFamily="18" charset="0"/>
                <a:cs typeface="Times New Roman" pitchFamily="18" charset="0"/>
              </a:rPr>
              <a:t>Branches of the umbilical veins and arteries are </a:t>
            </a:r>
            <a:r>
              <a:rPr lang="en-US" sz="2400" dirty="0" smtClean="0">
                <a:latin typeface="Times New Roman" pitchFamily="18" charset="0"/>
                <a:cs typeface="Times New Roman" pitchFamily="18" charset="0"/>
              </a:rPr>
              <a:t>visible and </a:t>
            </a:r>
            <a:r>
              <a:rPr lang="en-US" sz="2400" dirty="0">
                <a:latin typeface="Times New Roman" pitchFamily="18" charset="0"/>
                <a:cs typeface="Times New Roman" pitchFamily="18" charset="0"/>
              </a:rPr>
              <a:t>spreading out from the insertion of the umbilical </a:t>
            </a:r>
            <a:r>
              <a:rPr lang="en-US" sz="2400" dirty="0" smtClean="0">
                <a:latin typeface="Times New Roman" pitchFamily="18" charset="0"/>
                <a:cs typeface="Times New Roman" pitchFamily="18" charset="0"/>
              </a:rPr>
              <a:t>cord .</a:t>
            </a:r>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94D8C36-A6DB-4F27-A0C8-8DE79C714F37}"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4029999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020762"/>
          </a:xfrm>
        </p:spPr>
        <p:txBody>
          <a:bodyPr/>
          <a:lstStyle/>
          <a:p>
            <a:r>
              <a:rPr lang="en-US" sz="4000" b="0" dirty="0" smtClean="0">
                <a:latin typeface="Times New Roman" pitchFamily="18" charset="0"/>
                <a:cs typeface="Times New Roman" pitchFamily="18" charset="0"/>
              </a:rPr>
              <a:t>Objective</a:t>
            </a:r>
            <a:r>
              <a:rPr lang="en-US" dirty="0" smtClean="0"/>
              <a:t> </a:t>
            </a:r>
            <a:endParaRPr lang="en-US" dirty="0"/>
          </a:p>
        </p:txBody>
      </p:sp>
      <p:sp>
        <p:nvSpPr>
          <p:cNvPr id="2" name="Content Placeholder 1"/>
          <p:cNvSpPr>
            <a:spLocks noGrp="1"/>
          </p:cNvSpPr>
          <p:nvPr>
            <p:ph idx="1"/>
          </p:nvPr>
        </p:nvSpPr>
        <p:spPr/>
        <p:txBody>
          <a:bodyPr>
            <a:normAutofit/>
          </a:bodyPr>
          <a:lstStyle/>
          <a:p>
            <a:pPr>
              <a:buNone/>
              <a:defRPr/>
            </a:pPr>
            <a:r>
              <a:rPr lang="en-US" sz="2400" kern="0" dirty="0">
                <a:solidFill>
                  <a:srgbClr val="000000"/>
                </a:solidFill>
                <a:latin typeface="Times New Roman" pitchFamily="18" charset="0"/>
                <a:cs typeface="Times New Roman" pitchFamily="18" charset="0"/>
              </a:rPr>
              <a:t>At the end of this secession the students will be able to:- </a:t>
            </a:r>
          </a:p>
          <a:p>
            <a:pPr marL="514350" indent="-514350">
              <a:buFont typeface="Wingdings" pitchFamily="2" charset="2"/>
              <a:buChar char="ü"/>
              <a:defRPr/>
            </a:pPr>
            <a:r>
              <a:rPr lang="en-US" sz="2400" kern="0" dirty="0">
                <a:solidFill>
                  <a:srgbClr val="000000"/>
                </a:solidFill>
                <a:latin typeface="Times New Roman" pitchFamily="18" charset="0"/>
                <a:cs typeface="Times New Roman" pitchFamily="18" charset="0"/>
              </a:rPr>
              <a:t>Describe the process of fertilization and the development of the fetus</a:t>
            </a:r>
          </a:p>
          <a:p>
            <a:pPr marL="514350" indent="-514350">
              <a:buFont typeface="Wingdings" pitchFamily="2" charset="2"/>
              <a:buChar char="ü"/>
              <a:defRPr/>
            </a:pPr>
            <a:r>
              <a:rPr lang="en-US" sz="2400" kern="0" dirty="0">
                <a:solidFill>
                  <a:srgbClr val="000000"/>
                </a:solidFill>
                <a:latin typeface="Times New Roman" pitchFamily="18" charset="0"/>
                <a:cs typeface="Times New Roman" pitchFamily="18" charset="0"/>
              </a:rPr>
              <a:t>Describe the structures of placenta and its functions</a:t>
            </a:r>
          </a:p>
          <a:p>
            <a:pPr marL="514350" indent="-514350">
              <a:buFont typeface="Wingdings" pitchFamily="2" charset="2"/>
              <a:buChar char="ü"/>
              <a:defRPr/>
            </a:pPr>
            <a:r>
              <a:rPr lang="en-US" sz="2400" kern="0" dirty="0">
                <a:solidFill>
                  <a:srgbClr val="000000"/>
                </a:solidFill>
                <a:latin typeface="Times New Roman" pitchFamily="18" charset="0"/>
                <a:cs typeface="Times New Roman" pitchFamily="18" charset="0"/>
              </a:rPr>
              <a:t>Describe the fetal circulation</a:t>
            </a:r>
          </a:p>
          <a:p>
            <a:pPr marL="514350" indent="-514350">
              <a:buFont typeface="Wingdings" pitchFamily="2" charset="2"/>
              <a:buChar char="ü"/>
              <a:defRPr/>
            </a:pPr>
            <a:r>
              <a:rPr lang="en-US" sz="2400" kern="0" dirty="0">
                <a:solidFill>
                  <a:srgbClr val="000000"/>
                </a:solidFill>
                <a:latin typeface="Times New Roman" pitchFamily="18" charset="0"/>
                <a:cs typeface="Times New Roman" pitchFamily="18" charset="0"/>
              </a:rPr>
              <a:t>Describe fetal </a:t>
            </a:r>
            <a:r>
              <a:rPr lang="en-US" sz="2400" kern="0" dirty="0" smtClean="0">
                <a:solidFill>
                  <a:srgbClr val="000000"/>
                </a:solidFill>
                <a:latin typeface="Times New Roman" pitchFamily="18" charset="0"/>
                <a:cs typeface="Times New Roman" pitchFamily="18" charset="0"/>
              </a:rPr>
              <a:t>skull</a:t>
            </a:r>
          </a:p>
        </p:txBody>
      </p:sp>
      <p:sp>
        <p:nvSpPr>
          <p:cNvPr id="4" name="Date Placeholder 3"/>
          <p:cNvSpPr>
            <a:spLocks noGrp="1"/>
          </p:cNvSpPr>
          <p:nvPr>
            <p:ph type="dt" sz="half" idx="10"/>
          </p:nvPr>
        </p:nvSpPr>
        <p:spPr/>
        <p:txBody>
          <a:bodyPr/>
          <a:lstStyle/>
          <a:p>
            <a:fld id="{66F8D74B-0761-438A-B0AE-D39C6264C2ED}"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8374888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600" dirty="0" smtClean="0">
                <a:latin typeface="Times New Roman" pitchFamily="18" charset="0"/>
                <a:cs typeface="Times New Roman" pitchFamily="18" charset="0"/>
              </a:rPr>
              <a:t>Amniotic </a:t>
            </a:r>
            <a:r>
              <a:rPr lang="en-US" sz="3600" dirty="0">
                <a:latin typeface="Times New Roman" pitchFamily="18" charset="0"/>
                <a:cs typeface="Times New Roman" pitchFamily="18" charset="0"/>
              </a:rPr>
              <a:t>sac </a:t>
            </a:r>
          </a:p>
        </p:txBody>
      </p:sp>
      <p:sp>
        <p:nvSpPr>
          <p:cNvPr id="3" name="Content Placeholder 2"/>
          <p:cNvSpPr>
            <a:spLocks noGrp="1"/>
          </p:cNvSpPr>
          <p:nvPr>
            <p:ph idx="1"/>
          </p:nvPr>
        </p:nvSpPr>
        <p:spPr>
          <a:xfrm>
            <a:off x="228600" y="1295400"/>
            <a:ext cx="8763000" cy="4711891"/>
          </a:xfrm>
        </p:spPr>
        <p:txBody>
          <a:bodyPr>
            <a:noAutofit/>
          </a:bodyPr>
          <a:lstStyle/>
          <a:p>
            <a:pPr marL="109728" indent="0">
              <a:buNone/>
            </a:pPr>
            <a:r>
              <a:rPr lang="en-US" sz="2400" dirty="0">
                <a:latin typeface="Times New Roman" pitchFamily="18" charset="0"/>
                <a:cs typeface="Times New Roman" pitchFamily="18" charset="0"/>
              </a:rPr>
              <a:t>C</a:t>
            </a:r>
            <a:r>
              <a:rPr lang="en-US" sz="2400" dirty="0" smtClean="0">
                <a:latin typeface="Times New Roman" pitchFamily="18" charset="0"/>
                <a:cs typeface="Times New Roman" pitchFamily="18" charset="0"/>
              </a:rPr>
              <a:t>onsists </a:t>
            </a:r>
            <a:r>
              <a:rPr lang="en-US" sz="2400" dirty="0">
                <a:latin typeface="Times New Roman" pitchFamily="18" charset="0"/>
                <a:cs typeface="Times New Roman" pitchFamily="18" charset="0"/>
              </a:rPr>
              <a:t>of a double </a:t>
            </a:r>
            <a:r>
              <a:rPr lang="en-US" sz="2400" dirty="0" smtClean="0">
                <a:latin typeface="Times New Roman" pitchFamily="18" charset="0"/>
                <a:cs typeface="Times New Roman" pitchFamily="18" charset="0"/>
              </a:rPr>
              <a:t>membrane.</a:t>
            </a:r>
          </a:p>
          <a:p>
            <a:pPr marL="566928" indent="-457200">
              <a:buFont typeface="+mj-lt"/>
              <a:buAutoNum type="arabicParenR"/>
            </a:pPr>
            <a:r>
              <a:rPr lang="en-US" sz="2400" dirty="0" smtClean="0">
                <a:latin typeface="Times New Roman" pitchFamily="18" charset="0"/>
                <a:cs typeface="Times New Roman" pitchFamily="18" charset="0"/>
              </a:rPr>
              <a:t>Chorionic </a:t>
            </a:r>
            <a:r>
              <a:rPr lang="en-US" sz="2400" dirty="0">
                <a:latin typeface="Times New Roman" pitchFamily="18" charset="0"/>
                <a:cs typeface="Times New Roman" pitchFamily="18" charset="0"/>
              </a:rPr>
              <a:t>– Outer layer </a:t>
            </a:r>
            <a:r>
              <a:rPr lang="en-US" sz="2400" dirty="0" smtClean="0">
                <a:latin typeface="Times New Roman" pitchFamily="18" charset="0"/>
                <a:cs typeface="Times New Roman" pitchFamily="18" charset="0"/>
              </a:rPr>
              <a:t>adhere </a:t>
            </a:r>
            <a:r>
              <a:rPr lang="en-US" sz="2400" dirty="0">
                <a:latin typeface="Times New Roman" pitchFamily="18" charset="0"/>
                <a:cs typeface="Times New Roman" pitchFamily="18" charset="0"/>
              </a:rPr>
              <a:t>to the uterine </a:t>
            </a:r>
            <a:r>
              <a:rPr lang="en-US" sz="2400" dirty="0" smtClean="0">
                <a:latin typeface="Times New Roman" pitchFamily="18" charset="0"/>
                <a:cs typeface="Times New Roman" pitchFamily="18" charset="0"/>
              </a:rPr>
              <a:t>wall.</a:t>
            </a:r>
          </a:p>
          <a:p>
            <a:pPr marL="566928" indent="-457200">
              <a:buFont typeface="+mj-lt"/>
              <a:buAutoNum type="arabicParenR"/>
            </a:pPr>
            <a:r>
              <a:rPr lang="en-US" sz="2400" dirty="0" smtClean="0">
                <a:latin typeface="Times New Roman" pitchFamily="18" charset="0"/>
                <a:cs typeface="Times New Roman" pitchFamily="18" charset="0"/>
              </a:rPr>
              <a:t>Amnion-The </a:t>
            </a:r>
            <a:r>
              <a:rPr lang="en-US" sz="2400" dirty="0">
                <a:latin typeface="Times New Roman" pitchFamily="18" charset="0"/>
                <a:cs typeface="Times New Roman" pitchFamily="18" charset="0"/>
              </a:rPr>
              <a:t>inner layer of the </a:t>
            </a:r>
            <a:r>
              <a:rPr lang="en-US" sz="2400" dirty="0" smtClean="0">
                <a:latin typeface="Times New Roman" pitchFamily="18" charset="0"/>
                <a:cs typeface="Times New Roman" pitchFamily="18" charset="0"/>
              </a:rPr>
              <a:t>amniotic </a:t>
            </a:r>
            <a:r>
              <a:rPr lang="en-US" sz="2400" dirty="0">
                <a:latin typeface="Times New Roman" pitchFamily="18" charset="0"/>
                <a:cs typeface="Times New Roman" pitchFamily="18" charset="0"/>
              </a:rPr>
              <a:t>sac containing </a:t>
            </a:r>
            <a:r>
              <a:rPr lang="en-US" sz="2400" dirty="0" smtClean="0">
                <a:latin typeface="Times New Roman" pitchFamily="18" charset="0"/>
                <a:cs typeface="Times New Roman" pitchFamily="18" charset="0"/>
              </a:rPr>
              <a:t>an amniotic </a:t>
            </a:r>
            <a:r>
              <a:rPr lang="en-US" sz="2400" dirty="0">
                <a:latin typeface="Times New Roman" pitchFamily="18" charset="0"/>
                <a:cs typeface="Times New Roman" pitchFamily="18" charset="0"/>
              </a:rPr>
              <a:t>fluid </a:t>
            </a:r>
            <a:r>
              <a:rPr lang="en-US" sz="2400" dirty="0" smtClean="0">
                <a:latin typeface="Times New Roman" pitchFamily="18" charset="0"/>
                <a:cs typeface="Times New Roman" pitchFamily="18" charset="0"/>
              </a:rPr>
              <a:t>secreted </a:t>
            </a:r>
            <a:r>
              <a:rPr lang="en-US" sz="2400" dirty="0">
                <a:latin typeface="Times New Roman" pitchFamily="18" charset="0"/>
                <a:cs typeface="Times New Roman" pitchFamily="18" charset="0"/>
              </a:rPr>
              <a:t>by the amnion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fetal </a:t>
            </a:r>
            <a:r>
              <a:rPr lang="en-US" sz="2400" dirty="0">
                <a:latin typeface="Times New Roman" pitchFamily="18" charset="0"/>
                <a:cs typeface="Times New Roman" pitchFamily="18" charset="0"/>
              </a:rPr>
              <a:t>urine also contributes to the volume from the 10th </a:t>
            </a:r>
            <a:r>
              <a:rPr lang="en-US" sz="2400" dirty="0" smtClean="0">
                <a:latin typeface="Times New Roman" pitchFamily="18" charset="0"/>
                <a:cs typeface="Times New Roman" pitchFamily="18" charset="0"/>
              </a:rPr>
              <a:t>weeks of </a:t>
            </a:r>
            <a:r>
              <a:rPr lang="en-US" sz="2400" dirty="0">
                <a:latin typeface="Times New Roman" pitchFamily="18" charset="0"/>
                <a:cs typeface="Times New Roman" pitchFamily="18" charset="0"/>
              </a:rPr>
              <a:t>the gestation on </a:t>
            </a:r>
            <a:r>
              <a:rPr lang="en-US" sz="2400" dirty="0" smtClean="0">
                <a:latin typeface="Times New Roman" pitchFamily="18" charset="0"/>
                <a:cs typeface="Times New Roman" pitchFamily="18" charset="0"/>
              </a:rPr>
              <a:t>wards .</a:t>
            </a:r>
          </a:p>
          <a:p>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total amount of amniotic fluid </a:t>
            </a:r>
            <a:r>
              <a:rPr lang="en-US" sz="2400" dirty="0" smtClean="0">
                <a:latin typeface="Times New Roman" pitchFamily="18" charset="0"/>
                <a:cs typeface="Times New Roman" pitchFamily="18" charset="0"/>
              </a:rPr>
              <a:t>is about </a:t>
            </a:r>
            <a:r>
              <a:rPr lang="en-US" sz="2400" dirty="0">
                <a:latin typeface="Times New Roman" pitchFamily="18" charset="0"/>
                <a:cs typeface="Times New Roman" pitchFamily="18" charset="0"/>
              </a:rPr>
              <a:t>1 litter and diminished to 800ml at 38 weeks </a:t>
            </a:r>
            <a:r>
              <a:rPr lang="en-US" sz="2400" dirty="0" smtClean="0">
                <a:latin typeface="Times New Roman" pitchFamily="18" charset="0"/>
                <a:cs typeface="Times New Roman" pitchFamily="18" charset="0"/>
              </a:rPr>
              <a:t>of gestation </a:t>
            </a:r>
            <a:r>
              <a:rPr lang="en-US" sz="2400" dirty="0">
                <a:latin typeface="Times New Roman" pitchFamily="18" charset="0"/>
                <a:cs typeface="Times New Roman" pitchFamily="18" charset="0"/>
              </a:rPr>
              <a:t>(term).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If exceeds </a:t>
            </a:r>
            <a:r>
              <a:rPr lang="en-US" sz="2400" dirty="0">
                <a:latin typeface="Times New Roman" pitchFamily="18" charset="0"/>
                <a:cs typeface="Times New Roman" pitchFamily="18" charset="0"/>
              </a:rPr>
              <a:t>1500 ml, </a:t>
            </a:r>
            <a:r>
              <a:rPr lang="en-US" sz="2400" dirty="0" smtClean="0">
                <a:latin typeface="Times New Roman" pitchFamily="18" charset="0"/>
                <a:cs typeface="Times New Roman" pitchFamily="18" charset="0"/>
              </a:rPr>
              <a:t>the condition </a:t>
            </a:r>
            <a:r>
              <a:rPr lang="en-US" sz="2400" dirty="0">
                <a:latin typeface="Times New Roman" pitchFamily="18" charset="0"/>
                <a:cs typeface="Times New Roman" pitchFamily="18" charset="0"/>
              </a:rPr>
              <a:t>is known as polyhdramnous and </a:t>
            </a:r>
            <a:r>
              <a:rPr lang="en-US" sz="2400" dirty="0" smtClean="0">
                <a:latin typeface="Times New Roman" pitchFamily="18" charset="0"/>
                <a:cs typeface="Times New Roman" pitchFamily="18" charset="0"/>
              </a:rPr>
              <a:t>less </a:t>
            </a:r>
            <a:r>
              <a:rPr lang="en-US" sz="2400" dirty="0">
                <a:latin typeface="Times New Roman" pitchFamily="18" charset="0"/>
                <a:cs typeface="Times New Roman" pitchFamily="18" charset="0"/>
              </a:rPr>
              <a:t>than </a:t>
            </a:r>
            <a:r>
              <a:rPr lang="en-US" sz="2400" dirty="0" smtClean="0">
                <a:latin typeface="Times New Roman" pitchFamily="18" charset="0"/>
                <a:cs typeface="Times New Roman" pitchFamily="18" charset="0"/>
              </a:rPr>
              <a:t>300ml oligohydraminous</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It </a:t>
            </a:r>
            <a:r>
              <a:rPr lang="en-US" sz="2400" dirty="0">
                <a:latin typeface="Times New Roman" pitchFamily="18" charset="0"/>
                <a:cs typeface="Times New Roman" pitchFamily="18" charset="0"/>
              </a:rPr>
              <a:t>constitutes 99% water </a:t>
            </a:r>
            <a:r>
              <a:rPr lang="en-US" sz="2400" dirty="0" smtClean="0">
                <a:latin typeface="Times New Roman" pitchFamily="18" charset="0"/>
                <a:cs typeface="Times New Roman" pitchFamily="18" charset="0"/>
              </a:rPr>
              <a:t>and the </a:t>
            </a:r>
            <a:r>
              <a:rPr lang="en-US" sz="2400" dirty="0">
                <a:latin typeface="Times New Roman" pitchFamily="18" charset="0"/>
                <a:cs typeface="Times New Roman" pitchFamily="18" charset="0"/>
              </a:rPr>
              <a:t>remaining 1% is dissolved organic maters </a:t>
            </a:r>
            <a:r>
              <a:rPr lang="en-US" sz="2400" dirty="0" smtClean="0">
                <a:latin typeface="Times New Roman" pitchFamily="18" charset="0"/>
                <a:cs typeface="Times New Roman" pitchFamily="18" charset="0"/>
              </a:rPr>
              <a:t>including substances </a:t>
            </a:r>
            <a:r>
              <a:rPr lang="en-US" sz="2400" dirty="0">
                <a:latin typeface="Times New Roman" pitchFamily="18" charset="0"/>
                <a:cs typeface="Times New Roman" pitchFamily="18" charset="0"/>
              </a:rPr>
              <a:t>and waste products.</a:t>
            </a:r>
          </a:p>
        </p:txBody>
      </p:sp>
      <p:sp>
        <p:nvSpPr>
          <p:cNvPr id="4" name="Date Placeholder 3"/>
          <p:cNvSpPr>
            <a:spLocks noGrp="1"/>
          </p:cNvSpPr>
          <p:nvPr>
            <p:ph type="dt" sz="half" idx="10"/>
          </p:nvPr>
        </p:nvSpPr>
        <p:spPr/>
        <p:txBody>
          <a:bodyPr/>
          <a:lstStyle/>
          <a:p>
            <a:fld id="{0603B94F-0931-4289-A45D-14C0A10BB95B}"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21123233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109728" indent="0">
              <a:buNone/>
            </a:pPr>
            <a:r>
              <a:rPr lang="en-US" sz="2400" dirty="0" smtClean="0">
                <a:latin typeface="Times New Roman" pitchFamily="18" charset="0"/>
                <a:cs typeface="Times New Roman" pitchFamily="18" charset="0"/>
              </a:rPr>
              <a:t>Function of amniotic fluid</a:t>
            </a:r>
          </a:p>
          <a:p>
            <a:pPr marL="109728" indent="0">
              <a:buNone/>
            </a:pP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Allows for free movement of the fetus</a:t>
            </a:r>
          </a:p>
          <a:p>
            <a:r>
              <a:rPr lang="en-US" sz="2400" dirty="0" smtClean="0">
                <a:latin typeface="Times New Roman" pitchFamily="18" charset="0"/>
                <a:cs typeface="Times New Roman" pitchFamily="18" charset="0"/>
              </a:rPr>
              <a:t>Protects </a:t>
            </a:r>
            <a:r>
              <a:rPr lang="en-US" sz="2400" dirty="0">
                <a:latin typeface="Times New Roman" pitchFamily="18" charset="0"/>
                <a:cs typeface="Times New Roman" pitchFamily="18" charset="0"/>
              </a:rPr>
              <a:t>the fetus from injury</a:t>
            </a:r>
          </a:p>
          <a:p>
            <a:r>
              <a:rPr lang="en-US" sz="2400" dirty="0" smtClean="0">
                <a:latin typeface="Times New Roman" pitchFamily="18" charset="0"/>
                <a:cs typeface="Times New Roman" pitchFamily="18" charset="0"/>
              </a:rPr>
              <a:t>Maintains a constant </a:t>
            </a:r>
            <a:r>
              <a:rPr lang="en-US" sz="2400" dirty="0">
                <a:latin typeface="Times New Roman" pitchFamily="18" charset="0"/>
                <a:cs typeface="Times New Roman" pitchFamily="18" charset="0"/>
              </a:rPr>
              <a:t>temperature for the fetus</a:t>
            </a:r>
          </a:p>
          <a:p>
            <a:r>
              <a:rPr lang="en-US" sz="2400" dirty="0" smtClean="0">
                <a:latin typeface="Times New Roman" pitchFamily="18" charset="0"/>
                <a:cs typeface="Times New Roman" pitchFamily="18" charset="0"/>
              </a:rPr>
              <a:t>During labor </a:t>
            </a:r>
            <a:r>
              <a:rPr lang="en-US" sz="2400" dirty="0">
                <a:latin typeface="Times New Roman" pitchFamily="18" charset="0"/>
                <a:cs typeface="Times New Roman" pitchFamily="18" charset="0"/>
              </a:rPr>
              <a:t>it protects the placenta and </a:t>
            </a:r>
            <a:r>
              <a:rPr lang="en-US" sz="2400" dirty="0" smtClean="0">
                <a:latin typeface="Times New Roman" pitchFamily="18" charset="0"/>
                <a:cs typeface="Times New Roman" pitchFamily="18" charset="0"/>
              </a:rPr>
              <a:t>umbilical cord from </a:t>
            </a:r>
            <a:r>
              <a:rPr lang="en-US" sz="2400" dirty="0">
                <a:latin typeface="Times New Roman" pitchFamily="18" charset="0"/>
                <a:cs typeface="Times New Roman" pitchFamily="18" charset="0"/>
              </a:rPr>
              <a:t>the pressure of uterine </a:t>
            </a:r>
            <a:r>
              <a:rPr lang="en-US" sz="2400" dirty="0" smtClean="0">
                <a:latin typeface="Times New Roman" pitchFamily="18" charset="0"/>
                <a:cs typeface="Times New Roman" pitchFamily="18" charset="0"/>
              </a:rPr>
              <a:t>contraction aids effacement </a:t>
            </a:r>
            <a:r>
              <a:rPr lang="en-US" sz="2400" dirty="0">
                <a:latin typeface="Times New Roman" pitchFamily="18" charset="0"/>
                <a:cs typeface="Times New Roman" pitchFamily="18" charset="0"/>
              </a:rPr>
              <a:t>of the cervix and dilation of the </a:t>
            </a:r>
            <a:r>
              <a:rPr lang="en-US" sz="2400" dirty="0" smtClean="0">
                <a:latin typeface="Times New Roman" pitchFamily="18" charset="0"/>
                <a:cs typeface="Times New Roman" pitchFamily="18" charset="0"/>
              </a:rPr>
              <a:t>uterine o’s</a:t>
            </a:r>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E9E0EBC4-E97E-499F-BA69-913E1B326ECA}"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41386195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0" dirty="0">
                <a:latin typeface="Times New Roman" pitchFamily="18" charset="0"/>
                <a:cs typeface="Times New Roman" pitchFamily="18" charset="0"/>
              </a:rPr>
              <a:t>Anatomical </a:t>
            </a:r>
            <a:r>
              <a:rPr lang="en-US" sz="2800" b="0" dirty="0" smtClean="0">
                <a:latin typeface="Times New Roman" pitchFamily="18" charset="0"/>
                <a:cs typeface="Times New Roman" pitchFamily="18" charset="0"/>
              </a:rPr>
              <a:t>Variations </a:t>
            </a:r>
            <a:r>
              <a:rPr lang="en-US" sz="2800" b="0" dirty="0">
                <a:latin typeface="Times New Roman" pitchFamily="18" charset="0"/>
                <a:cs typeface="Times New Roman" pitchFamily="18" charset="0"/>
              </a:rPr>
              <a:t>of the Placenta </a:t>
            </a:r>
            <a:r>
              <a:rPr lang="en-US" sz="2800" b="0" dirty="0" smtClean="0">
                <a:latin typeface="Times New Roman" pitchFamily="18" charset="0"/>
                <a:cs typeface="Times New Roman" pitchFamily="18" charset="0"/>
              </a:rPr>
              <a:t>and the </a:t>
            </a:r>
            <a:r>
              <a:rPr lang="en-US" sz="2800" b="0" dirty="0">
                <a:latin typeface="Times New Roman" pitchFamily="18" charset="0"/>
                <a:cs typeface="Times New Roman" pitchFamily="18" charset="0"/>
              </a:rPr>
              <a:t>Cord</a:t>
            </a:r>
          </a:p>
        </p:txBody>
      </p:sp>
      <p:sp>
        <p:nvSpPr>
          <p:cNvPr id="3" name="Content Placeholder 2"/>
          <p:cNvSpPr>
            <a:spLocks noGrp="1"/>
          </p:cNvSpPr>
          <p:nvPr>
            <p:ph idx="1"/>
          </p:nvPr>
        </p:nvSpPr>
        <p:spPr/>
        <p:txBody>
          <a:bodyPr>
            <a:normAutofit/>
          </a:bodyPr>
          <a:lstStyle/>
          <a:p>
            <a:pPr marL="109728" indent="0">
              <a:buNone/>
            </a:pPr>
            <a:r>
              <a:rPr lang="en-US" sz="2400" b="1" dirty="0">
                <a:latin typeface="Times New Roman" pitchFamily="18" charset="0"/>
                <a:cs typeface="Times New Roman" pitchFamily="18" charset="0"/>
              </a:rPr>
              <a:t>Succenturiate lobe of </a:t>
            </a:r>
            <a:r>
              <a:rPr lang="en-US" sz="2400" b="1" dirty="0" smtClean="0">
                <a:latin typeface="Times New Roman" pitchFamily="18" charset="0"/>
                <a:cs typeface="Times New Roman" pitchFamily="18" charset="0"/>
              </a:rPr>
              <a:t>placenta </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A </a:t>
            </a:r>
            <a:r>
              <a:rPr lang="en-US" sz="2400" dirty="0">
                <a:latin typeface="Times New Roman" pitchFamily="18" charset="0"/>
                <a:cs typeface="Times New Roman" pitchFamily="18" charset="0"/>
              </a:rPr>
              <a:t>small extra lobe </a:t>
            </a:r>
            <a:r>
              <a:rPr lang="en-US" sz="2400" dirty="0" smtClean="0">
                <a:latin typeface="Times New Roman" pitchFamily="18" charset="0"/>
                <a:cs typeface="Times New Roman" pitchFamily="18" charset="0"/>
              </a:rPr>
              <a:t>separate </a:t>
            </a:r>
            <a:r>
              <a:rPr lang="en-US" sz="2400" dirty="0">
                <a:latin typeface="Times New Roman" pitchFamily="18" charset="0"/>
                <a:cs typeface="Times New Roman" pitchFamily="18" charset="0"/>
              </a:rPr>
              <a:t>from the main </a:t>
            </a:r>
            <a:r>
              <a:rPr lang="en-US" sz="2400" dirty="0" smtClean="0">
                <a:latin typeface="Times New Roman" pitchFamily="18" charset="0"/>
                <a:cs typeface="Times New Roman" pitchFamily="18" charset="0"/>
              </a:rPr>
              <a:t>placenta and </a:t>
            </a:r>
            <a:r>
              <a:rPr lang="en-US" sz="2400" dirty="0">
                <a:latin typeface="Times New Roman" pitchFamily="18" charset="0"/>
                <a:cs typeface="Times New Roman" pitchFamily="18" charset="0"/>
              </a:rPr>
              <a:t>joined to it by blood </a:t>
            </a:r>
            <a:r>
              <a:rPr lang="en-US" sz="2400" dirty="0" smtClean="0">
                <a:latin typeface="Times New Roman" pitchFamily="18" charset="0"/>
                <a:cs typeface="Times New Roman" pitchFamily="18" charset="0"/>
              </a:rPr>
              <a:t>vessels</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The danger is </a:t>
            </a:r>
            <a:r>
              <a:rPr lang="en-US" sz="2400" dirty="0" smtClean="0">
                <a:latin typeface="Times New Roman" pitchFamily="18" charset="0"/>
                <a:cs typeface="Times New Roman" pitchFamily="18" charset="0"/>
              </a:rPr>
              <a:t>may </a:t>
            </a:r>
            <a:r>
              <a:rPr lang="en-US" sz="2400" dirty="0">
                <a:latin typeface="Times New Roman" pitchFamily="18" charset="0"/>
                <a:cs typeface="Times New Roman" pitchFamily="18" charset="0"/>
              </a:rPr>
              <a:t>be retained in </a:t>
            </a:r>
            <a:r>
              <a:rPr lang="en-US" sz="2400" dirty="0" smtClean="0">
                <a:latin typeface="Times New Roman" pitchFamily="18" charset="0"/>
                <a:cs typeface="Times New Roman" pitchFamily="18" charset="0"/>
              </a:rPr>
              <a:t>utro</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after </a:t>
            </a:r>
            <a:r>
              <a:rPr lang="en-US" sz="2400" dirty="0">
                <a:latin typeface="Times New Roman" pitchFamily="18" charset="0"/>
                <a:cs typeface="Times New Roman" pitchFamily="18" charset="0"/>
              </a:rPr>
              <a:t>delivery, </a:t>
            </a:r>
            <a:r>
              <a:rPr lang="en-US" sz="2400" dirty="0" smtClean="0">
                <a:latin typeface="Times New Roman" pitchFamily="18" charset="0"/>
                <a:cs typeface="Times New Roman" pitchFamily="18" charset="0"/>
              </a:rPr>
              <a:t>lead to hemorrhage </a:t>
            </a:r>
            <a:r>
              <a:rPr lang="en-US" sz="2400" dirty="0">
                <a:latin typeface="Times New Roman" pitchFamily="18" charset="0"/>
                <a:cs typeface="Times New Roman" pitchFamily="18" charset="0"/>
              </a:rPr>
              <a:t>and </a:t>
            </a:r>
            <a:r>
              <a:rPr lang="en-US" sz="2400" dirty="0" smtClean="0">
                <a:latin typeface="Times New Roman" pitchFamily="18" charset="0"/>
                <a:cs typeface="Times New Roman" pitchFamily="18" charset="0"/>
              </a:rPr>
              <a:t>infection.</a:t>
            </a:r>
          </a:p>
          <a:p>
            <a:pPr marL="109728" indent="0">
              <a:buNone/>
            </a:pPr>
            <a:r>
              <a:rPr lang="en-US" sz="2400" b="1" dirty="0">
                <a:latin typeface="Times New Roman" pitchFamily="18" charset="0"/>
                <a:cs typeface="Times New Roman" pitchFamily="18" charset="0"/>
              </a:rPr>
              <a:t>Circumvallate placenta </a:t>
            </a:r>
            <a:r>
              <a:rPr lang="en-US" sz="2400" b="1" dirty="0" smtClean="0">
                <a:latin typeface="Times New Roman" pitchFamily="18" charset="0"/>
                <a:cs typeface="Times New Roman" pitchFamily="18" charset="0"/>
              </a:rPr>
              <a:t>:</a:t>
            </a:r>
          </a:p>
          <a:p>
            <a:r>
              <a:rPr lang="en-US" sz="2400" dirty="0">
                <a:latin typeface="Times New Roman" pitchFamily="18" charset="0"/>
                <a:cs typeface="Times New Roman" pitchFamily="18" charset="0"/>
              </a:rPr>
              <a:t>A</a:t>
            </a:r>
            <a:r>
              <a:rPr lang="en-US" sz="2400" dirty="0" smtClean="0">
                <a:latin typeface="Times New Roman" pitchFamily="18" charset="0"/>
                <a:cs typeface="Times New Roman" pitchFamily="18" charset="0"/>
              </a:rPr>
              <a:t>n </a:t>
            </a:r>
            <a:r>
              <a:rPr lang="en-US" sz="2400" dirty="0">
                <a:latin typeface="Times New Roman" pitchFamily="18" charset="0"/>
                <a:cs typeface="Times New Roman" pitchFamily="18" charset="0"/>
              </a:rPr>
              <a:t>opaque ring </a:t>
            </a:r>
            <a:r>
              <a:rPr lang="en-US" sz="2400" dirty="0" smtClean="0">
                <a:latin typeface="Times New Roman" pitchFamily="18" charset="0"/>
                <a:cs typeface="Times New Roman" pitchFamily="18" charset="0"/>
              </a:rPr>
              <a:t>is seen </a:t>
            </a:r>
            <a:r>
              <a:rPr lang="en-US" sz="2400" dirty="0">
                <a:latin typeface="Times New Roman" pitchFamily="18" charset="0"/>
                <a:cs typeface="Times New Roman" pitchFamily="18" charset="0"/>
              </a:rPr>
              <a:t>on the fetal </a:t>
            </a:r>
            <a:r>
              <a:rPr lang="en-US" sz="2400" dirty="0" smtClean="0">
                <a:latin typeface="Times New Roman" pitchFamily="18" charset="0"/>
                <a:cs typeface="Times New Roman" pitchFamily="18" charset="0"/>
              </a:rPr>
              <a:t>surface, formed </a:t>
            </a:r>
            <a:r>
              <a:rPr lang="en-US" sz="2400" dirty="0">
                <a:latin typeface="Times New Roman" pitchFamily="18" charset="0"/>
                <a:cs typeface="Times New Roman" pitchFamily="18" charset="0"/>
              </a:rPr>
              <a:t>by a doubling back </a:t>
            </a:r>
            <a:r>
              <a:rPr lang="en-US" sz="2400" dirty="0" smtClean="0">
                <a:latin typeface="Times New Roman" pitchFamily="18" charset="0"/>
                <a:cs typeface="Times New Roman" pitchFamily="18" charset="0"/>
              </a:rPr>
              <a:t>of the chorion </a:t>
            </a:r>
            <a:r>
              <a:rPr lang="en-US" sz="2400" dirty="0">
                <a:latin typeface="Times New Roman" pitchFamily="18" charset="0"/>
                <a:cs typeface="Times New Roman" pitchFamily="18" charset="0"/>
              </a:rPr>
              <a:t>and amnion</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may </a:t>
            </a:r>
            <a:r>
              <a:rPr lang="en-US" sz="2400" dirty="0">
                <a:latin typeface="Times New Roman" pitchFamily="18" charset="0"/>
                <a:cs typeface="Times New Roman" pitchFamily="18" charset="0"/>
              </a:rPr>
              <a:t>result in the </a:t>
            </a:r>
            <a:r>
              <a:rPr lang="en-US" sz="2400" dirty="0" smtClean="0">
                <a:latin typeface="Times New Roman" pitchFamily="18" charset="0"/>
                <a:cs typeface="Times New Roman" pitchFamily="18" charset="0"/>
              </a:rPr>
              <a:t>membranes </a:t>
            </a:r>
            <a:r>
              <a:rPr lang="en-US" sz="2400" dirty="0">
                <a:latin typeface="Times New Roman" pitchFamily="18" charset="0"/>
                <a:cs typeface="Times New Roman" pitchFamily="18" charset="0"/>
              </a:rPr>
              <a:t>leaving the </a:t>
            </a:r>
            <a:r>
              <a:rPr lang="en-US" sz="2400" dirty="0" smtClean="0">
                <a:latin typeface="Times New Roman" pitchFamily="18" charset="0"/>
                <a:cs typeface="Times New Roman" pitchFamily="18" charset="0"/>
              </a:rPr>
              <a:t>placenta nearer </a:t>
            </a:r>
            <a:r>
              <a:rPr lang="en-US" sz="2400" dirty="0">
                <a:latin typeface="Times New Roman" pitchFamily="18" charset="0"/>
                <a:cs typeface="Times New Roman" pitchFamily="18" charset="0"/>
              </a:rPr>
              <a:t>the center instead of at the </a:t>
            </a:r>
            <a:r>
              <a:rPr lang="en-US" sz="2400" dirty="0" smtClean="0">
                <a:latin typeface="Times New Roman" pitchFamily="18" charset="0"/>
                <a:cs typeface="Times New Roman" pitchFamily="18" charset="0"/>
              </a:rPr>
              <a:t>edge </a:t>
            </a:r>
            <a:r>
              <a:rPr lang="en-US" sz="2400" dirty="0">
                <a:latin typeface="Times New Roman" pitchFamily="18" charset="0"/>
                <a:cs typeface="Times New Roman" pitchFamily="18" charset="0"/>
              </a:rPr>
              <a:t>as usually.</a:t>
            </a:r>
          </a:p>
          <a:p>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0504F49B-83B6-402C-A829-5A95675852EB}"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15790738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Times New Roman" pitchFamily="18" charset="0"/>
                <a:cs typeface="Times New Roman" pitchFamily="18" charset="0"/>
              </a:rPr>
              <a:t>Cont.……………………..d</a:t>
            </a:r>
            <a:endParaRPr lang="en-US" dirty="0">
              <a:latin typeface="Times New Roman" pitchFamily="18" charset="0"/>
              <a:cs typeface="Times New Roman" pitchFamily="18" charset="0"/>
            </a:endParaRPr>
          </a:p>
        </p:txBody>
      </p:sp>
      <p:sp>
        <p:nvSpPr>
          <p:cNvPr id="2" name="Content Placeholder 1"/>
          <p:cNvSpPr>
            <a:spLocks noGrp="1"/>
          </p:cNvSpPr>
          <p:nvPr>
            <p:ph idx="1"/>
          </p:nvPr>
        </p:nvSpPr>
        <p:spPr/>
        <p:txBody>
          <a:bodyPr/>
          <a:lstStyle/>
          <a:p>
            <a:pPr marL="109728" indent="0">
              <a:buNone/>
            </a:pPr>
            <a:r>
              <a:rPr lang="en-US" sz="2800" b="1" dirty="0">
                <a:latin typeface="Times New Roman" pitchFamily="18" charset="0"/>
                <a:cs typeface="Times New Roman" pitchFamily="18" charset="0"/>
              </a:rPr>
              <a:t>Bipartite Placenta: </a:t>
            </a:r>
          </a:p>
          <a:p>
            <a:r>
              <a:rPr lang="en-US" sz="2800" dirty="0">
                <a:latin typeface="Times New Roman" pitchFamily="18" charset="0"/>
                <a:cs typeface="Times New Roman" pitchFamily="18" charset="0"/>
              </a:rPr>
              <a:t>Two complete and separate lobes are present, each with a cord leaving it. </a:t>
            </a:r>
          </a:p>
          <a:p>
            <a:r>
              <a:rPr lang="en-US" sz="2800" dirty="0">
                <a:latin typeface="Times New Roman" pitchFamily="18" charset="0"/>
                <a:cs typeface="Times New Roman" pitchFamily="18" charset="0"/>
              </a:rPr>
              <a:t>The bipartite cord joins a short distance from the two parts of the placenta.</a:t>
            </a:r>
          </a:p>
          <a:p>
            <a:r>
              <a:rPr lang="en-US" sz="2800" dirty="0">
                <a:latin typeface="Times New Roman" pitchFamily="18" charset="0"/>
                <a:cs typeface="Times New Roman" pitchFamily="18" charset="0"/>
              </a:rPr>
              <a:t>Danger-The extra lobe may retained during delivery.</a:t>
            </a:r>
          </a:p>
          <a:p>
            <a:endParaRPr lang="en-US" dirty="0"/>
          </a:p>
        </p:txBody>
      </p:sp>
      <p:sp>
        <p:nvSpPr>
          <p:cNvPr id="4" name="Date Placeholder 3"/>
          <p:cNvSpPr>
            <a:spLocks noGrp="1"/>
          </p:cNvSpPr>
          <p:nvPr>
            <p:ph type="dt" sz="half" idx="10"/>
          </p:nvPr>
        </p:nvSpPr>
        <p:spPr/>
        <p:txBody>
          <a:bodyPr/>
          <a:lstStyle/>
          <a:p>
            <a:fld id="{314573D6-3BF9-4758-B24E-119488C5B2EB}"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38316958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pPr marL="109728" indent="0">
              <a:buNone/>
            </a:pPr>
            <a:r>
              <a:rPr lang="en-US" sz="2400" b="1" dirty="0" smtClean="0">
                <a:latin typeface="Times New Roman" pitchFamily="18" charset="0"/>
                <a:cs typeface="Times New Roman" pitchFamily="18" charset="0"/>
              </a:rPr>
              <a:t>Battledore insertion </a:t>
            </a:r>
            <a:r>
              <a:rPr lang="en-US" sz="2400" b="1" dirty="0">
                <a:latin typeface="Times New Roman" pitchFamily="18" charset="0"/>
                <a:cs typeface="Times New Roman" pitchFamily="18" charset="0"/>
              </a:rPr>
              <a:t>of the cord </a:t>
            </a:r>
            <a:r>
              <a:rPr lang="en-US" sz="2400" b="1"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cord </a:t>
            </a:r>
            <a:r>
              <a:rPr lang="en-US" sz="2400" dirty="0" smtClean="0">
                <a:latin typeface="Times New Roman" pitchFamily="18" charset="0"/>
                <a:cs typeface="Times New Roman" pitchFamily="18" charset="0"/>
              </a:rPr>
              <a:t>is attached </a:t>
            </a:r>
            <a:r>
              <a:rPr lang="en-US" sz="2400" dirty="0">
                <a:latin typeface="Times New Roman" pitchFamily="18" charset="0"/>
                <a:cs typeface="Times New Roman" pitchFamily="18" charset="0"/>
              </a:rPr>
              <a:t>at the very edge of the </a:t>
            </a:r>
            <a:r>
              <a:rPr lang="en-US" sz="2400" dirty="0" smtClean="0">
                <a:latin typeface="Times New Roman" pitchFamily="18" charset="0"/>
                <a:cs typeface="Times New Roman" pitchFamily="18" charset="0"/>
              </a:rPr>
              <a:t>placenta</a:t>
            </a:r>
          </a:p>
          <a:p>
            <a:r>
              <a:rPr lang="en-US" sz="2400" dirty="0" smtClean="0">
                <a:latin typeface="Times New Roman" pitchFamily="18" charset="0"/>
                <a:cs typeface="Times New Roman" pitchFamily="18" charset="0"/>
              </a:rPr>
              <a:t>Likely </a:t>
            </a:r>
            <a:r>
              <a:rPr lang="en-US" sz="2400" dirty="0">
                <a:latin typeface="Times New Roman" pitchFamily="18" charset="0"/>
                <a:cs typeface="Times New Roman" pitchFamily="18" charset="0"/>
              </a:rPr>
              <a:t>it is detached up on applying traction </a:t>
            </a:r>
            <a:r>
              <a:rPr lang="en-US" sz="2400" dirty="0" smtClean="0">
                <a:latin typeface="Times New Roman" pitchFamily="18" charset="0"/>
                <a:cs typeface="Times New Roman" pitchFamily="18" charset="0"/>
              </a:rPr>
              <a:t>during active </a:t>
            </a:r>
            <a:r>
              <a:rPr lang="en-US" sz="2400" dirty="0">
                <a:latin typeface="Times New Roman" pitchFamily="18" charset="0"/>
                <a:cs typeface="Times New Roman" pitchFamily="18" charset="0"/>
              </a:rPr>
              <a:t>management of the third stage of </a:t>
            </a:r>
            <a:r>
              <a:rPr lang="en-US" sz="2400" dirty="0" smtClean="0">
                <a:latin typeface="Times New Roman" pitchFamily="18" charset="0"/>
                <a:cs typeface="Times New Roman" pitchFamily="18" charset="0"/>
              </a:rPr>
              <a:t>labor.</a:t>
            </a:r>
          </a:p>
          <a:p>
            <a:pPr marL="109728" indent="0">
              <a:buNone/>
            </a:pPr>
            <a:r>
              <a:rPr lang="en-US" sz="2400" b="1" dirty="0" smtClean="0">
                <a:latin typeface="Times New Roman" pitchFamily="18" charset="0"/>
                <a:cs typeface="Times New Roman" pitchFamily="18" charset="0"/>
              </a:rPr>
              <a:t>Velamentous </a:t>
            </a:r>
            <a:r>
              <a:rPr lang="en-US" sz="2400" b="1" dirty="0">
                <a:latin typeface="Times New Roman" pitchFamily="18" charset="0"/>
                <a:cs typeface="Times New Roman" pitchFamily="18" charset="0"/>
              </a:rPr>
              <a:t>insertion of the cord </a:t>
            </a:r>
            <a:r>
              <a:rPr lang="en-US" sz="2400" b="1"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It </a:t>
            </a:r>
            <a:r>
              <a:rPr lang="en-US" sz="2400" dirty="0">
                <a:latin typeface="Times New Roman" pitchFamily="18" charset="0"/>
                <a:cs typeface="Times New Roman" pitchFamily="18" charset="0"/>
              </a:rPr>
              <a:t>is inserted into </a:t>
            </a:r>
            <a:r>
              <a:rPr lang="en-US" sz="2400" dirty="0" smtClean="0">
                <a:latin typeface="Times New Roman" pitchFamily="18" charset="0"/>
                <a:cs typeface="Times New Roman" pitchFamily="18" charset="0"/>
              </a:rPr>
              <a:t>the membranes some distance from the edge of the placenta. </a:t>
            </a:r>
          </a:p>
          <a:p>
            <a:r>
              <a:rPr lang="en-US" sz="2400" dirty="0" smtClean="0">
                <a:latin typeface="Times New Roman" pitchFamily="18" charset="0"/>
                <a:cs typeface="Times New Roman" pitchFamily="18" charset="0"/>
              </a:rPr>
              <a:t>The umbilical vessels </a:t>
            </a:r>
            <a:r>
              <a:rPr lang="en-US" sz="2400" dirty="0">
                <a:latin typeface="Times New Roman" pitchFamily="18" charset="0"/>
                <a:cs typeface="Times New Roman" pitchFamily="18" charset="0"/>
              </a:rPr>
              <a:t>run through the </a:t>
            </a:r>
            <a:r>
              <a:rPr lang="en-US" sz="2400" dirty="0" smtClean="0">
                <a:latin typeface="Times New Roman" pitchFamily="18" charset="0"/>
                <a:cs typeface="Times New Roman" pitchFamily="18" charset="0"/>
              </a:rPr>
              <a:t>membranous from </a:t>
            </a:r>
            <a:r>
              <a:rPr lang="en-US" sz="2400" dirty="0">
                <a:latin typeface="Times New Roman" pitchFamily="18" charset="0"/>
                <a:cs typeface="Times New Roman" pitchFamily="18" charset="0"/>
              </a:rPr>
              <a:t>the </a:t>
            </a:r>
            <a:r>
              <a:rPr lang="en-US" sz="2400" dirty="0" smtClean="0">
                <a:latin typeface="Times New Roman" pitchFamily="18" charset="0"/>
                <a:cs typeface="Times New Roman" pitchFamily="18" charset="0"/>
              </a:rPr>
              <a:t>cord to </a:t>
            </a:r>
            <a:r>
              <a:rPr lang="en-US" sz="2400" dirty="0">
                <a:latin typeface="Times New Roman" pitchFamily="18" charset="0"/>
                <a:cs typeface="Times New Roman" pitchFamily="18" charset="0"/>
              </a:rPr>
              <a:t>the </a:t>
            </a:r>
            <a:r>
              <a:rPr lang="en-US" sz="2400" dirty="0" smtClean="0">
                <a:latin typeface="Times New Roman" pitchFamily="18" charset="0"/>
                <a:cs typeface="Times New Roman" pitchFamily="18" charset="0"/>
              </a:rPr>
              <a:t>placenta.</a:t>
            </a:r>
          </a:p>
          <a:p>
            <a:r>
              <a:rPr lang="en-US" sz="2400" dirty="0" smtClean="0">
                <a:latin typeface="Times New Roman" pitchFamily="18" charset="0"/>
                <a:cs typeface="Times New Roman" pitchFamily="18" charset="0"/>
              </a:rPr>
              <a:t>The vessels </a:t>
            </a:r>
            <a:r>
              <a:rPr lang="en-US" sz="2400" dirty="0">
                <a:latin typeface="Times New Roman" pitchFamily="18" charset="0"/>
                <a:cs typeface="Times New Roman" pitchFamily="18" charset="0"/>
              </a:rPr>
              <a:t>may tear with cervical dilatation </a:t>
            </a:r>
            <a:r>
              <a:rPr lang="en-US" sz="2400" dirty="0" smtClean="0">
                <a:latin typeface="Times New Roman" pitchFamily="18" charset="0"/>
                <a:cs typeface="Times New Roman" pitchFamily="18" charset="0"/>
              </a:rPr>
              <a:t>and would </a:t>
            </a:r>
            <a:r>
              <a:rPr lang="en-US" sz="2400" dirty="0">
                <a:latin typeface="Times New Roman" pitchFamily="18" charset="0"/>
                <a:cs typeface="Times New Roman" pitchFamily="18" charset="0"/>
              </a:rPr>
              <a:t>result in sudden blood loss.</a:t>
            </a:r>
          </a:p>
          <a:p>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43556872-A670-48D1-92F9-0470E90244E6}"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19526262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fontScale="90000"/>
          </a:bodyPr>
          <a:lstStyle/>
          <a:p>
            <a:r>
              <a:rPr lang="en-US" sz="4000" b="0" dirty="0" smtClean="0">
                <a:latin typeface="Times New Roman" pitchFamily="18" charset="0"/>
                <a:cs typeface="Times New Roman" pitchFamily="18" charset="0"/>
              </a:rPr>
              <a:t/>
            </a:r>
            <a:br>
              <a:rPr lang="en-US" sz="4000" b="0" dirty="0" smtClean="0">
                <a:latin typeface="Times New Roman" pitchFamily="18" charset="0"/>
                <a:cs typeface="Times New Roman" pitchFamily="18" charset="0"/>
              </a:rPr>
            </a:br>
            <a:r>
              <a:rPr lang="en-US" sz="4000" b="0" dirty="0" smtClean="0">
                <a:latin typeface="Times New Roman" pitchFamily="18" charset="0"/>
                <a:cs typeface="Times New Roman" pitchFamily="18" charset="0"/>
              </a:rPr>
              <a:t>Placenta </a:t>
            </a:r>
            <a:r>
              <a:rPr lang="en-US" sz="4000" b="0" dirty="0">
                <a:latin typeface="Times New Roman" pitchFamily="18" charset="0"/>
                <a:cs typeface="Times New Roman" pitchFamily="18" charset="0"/>
              </a:rPr>
              <a:t>infarction</a:t>
            </a:r>
            <a:r>
              <a:rPr lang="en-US" dirty="0"/>
              <a:t/>
            </a:r>
            <a:br>
              <a:rPr lang="en-US" dirty="0"/>
            </a:br>
            <a:endParaRPr lang="en-US" dirty="0"/>
          </a:p>
        </p:txBody>
      </p:sp>
      <p:sp>
        <p:nvSpPr>
          <p:cNvPr id="3" name="Content Placeholder 2"/>
          <p:cNvSpPr>
            <a:spLocks noGrp="1"/>
          </p:cNvSpPr>
          <p:nvPr>
            <p:ph idx="1"/>
          </p:nvPr>
        </p:nvSpPr>
        <p:spPr>
          <a:xfrm>
            <a:off x="228600" y="1143000"/>
            <a:ext cx="8686800" cy="4864291"/>
          </a:xfrm>
        </p:spPr>
        <p:txBody>
          <a:bodyPr>
            <a:noAutofit/>
          </a:bodyPr>
          <a:lstStyle/>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Placental </a:t>
            </a:r>
            <a:r>
              <a:rPr lang="en-US" sz="2400" dirty="0">
                <a:latin typeface="Times New Roman" pitchFamily="18" charset="0"/>
                <a:cs typeface="Times New Roman" pitchFamily="18" charset="0"/>
              </a:rPr>
              <a:t>infarction occurs when the blood supply to an </a:t>
            </a:r>
            <a:r>
              <a:rPr lang="en-US" sz="2400" dirty="0" smtClean="0">
                <a:latin typeface="Times New Roman" pitchFamily="18" charset="0"/>
                <a:cs typeface="Times New Roman" pitchFamily="18" charset="0"/>
              </a:rPr>
              <a:t>area is </a:t>
            </a:r>
            <a:r>
              <a:rPr lang="en-US" sz="2400" dirty="0">
                <a:latin typeface="Times New Roman" pitchFamily="18" charset="0"/>
                <a:cs typeface="Times New Roman" pitchFamily="18" charset="0"/>
              </a:rPr>
              <a:t>blocked and tissue necrosis results. </a:t>
            </a:r>
          </a:p>
          <a:p>
            <a:r>
              <a:rPr lang="en-US" sz="2400" dirty="0" smtClean="0">
                <a:latin typeface="Times New Roman" pitchFamily="18" charset="0"/>
                <a:cs typeface="Times New Roman" pitchFamily="18" charset="0"/>
              </a:rPr>
              <a:t>most common on </a:t>
            </a:r>
            <a:r>
              <a:rPr lang="en-US" sz="2400" dirty="0">
                <a:latin typeface="Times New Roman" pitchFamily="18" charset="0"/>
                <a:cs typeface="Times New Roman" pitchFamily="18" charset="0"/>
              </a:rPr>
              <a:t>the maternal surfaces and </a:t>
            </a:r>
            <a:r>
              <a:rPr lang="en-US" sz="2400" dirty="0" smtClean="0">
                <a:latin typeface="Times New Roman" pitchFamily="18" charset="0"/>
                <a:cs typeface="Times New Roman" pitchFamily="18" charset="0"/>
              </a:rPr>
              <a:t>associated </a:t>
            </a:r>
            <a:r>
              <a:rPr lang="en-US" sz="2400" dirty="0">
                <a:latin typeface="Times New Roman" pitchFamily="18" charset="0"/>
                <a:cs typeface="Times New Roman" pitchFamily="18" charset="0"/>
              </a:rPr>
              <a:t>with vascular disease of the </a:t>
            </a:r>
            <a:r>
              <a:rPr lang="en-US" sz="2400" dirty="0" smtClean="0">
                <a:latin typeface="Times New Roman" pitchFamily="18" charset="0"/>
                <a:cs typeface="Times New Roman" pitchFamily="18" charset="0"/>
              </a:rPr>
              <a:t>utero- placental unit. </a:t>
            </a:r>
          </a:p>
          <a:p>
            <a:r>
              <a:rPr lang="en-US" sz="2400" dirty="0" smtClean="0">
                <a:latin typeface="Times New Roman" pitchFamily="18" charset="0"/>
                <a:cs typeface="Times New Roman" pitchFamily="18" charset="0"/>
              </a:rPr>
              <a:t>As the area </a:t>
            </a:r>
            <a:r>
              <a:rPr lang="en-US" sz="2400" dirty="0">
                <a:latin typeface="Times New Roman" pitchFamily="18" charset="0"/>
                <a:cs typeface="Times New Roman" pitchFamily="18" charset="0"/>
              </a:rPr>
              <a:t>becomes necrotic, fetal circulation </a:t>
            </a:r>
            <a:r>
              <a:rPr lang="en-US" sz="2400" dirty="0" smtClean="0">
                <a:latin typeface="Times New Roman" pitchFamily="18" charset="0"/>
                <a:cs typeface="Times New Roman" pitchFamily="18" charset="0"/>
              </a:rPr>
              <a:t>is reduced </a:t>
            </a:r>
            <a:r>
              <a:rPr lang="en-US" sz="2400" dirty="0">
                <a:latin typeface="Times New Roman" pitchFamily="18" charset="0"/>
                <a:cs typeface="Times New Roman" pitchFamily="18" charset="0"/>
              </a:rPr>
              <a:t>because blood flow through the placenta </a:t>
            </a:r>
            <a:r>
              <a:rPr lang="en-US" sz="2400" dirty="0" smtClean="0">
                <a:latin typeface="Times New Roman" pitchFamily="18" charset="0"/>
                <a:cs typeface="Times New Roman" pitchFamily="18" charset="0"/>
              </a:rPr>
              <a:t>will decrease</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I</a:t>
            </a:r>
            <a:r>
              <a:rPr lang="en-US" sz="2400" dirty="0" smtClean="0">
                <a:latin typeface="Times New Roman" pitchFamily="18" charset="0"/>
                <a:cs typeface="Times New Roman" pitchFamily="18" charset="0"/>
              </a:rPr>
              <a:t>f </a:t>
            </a:r>
            <a:r>
              <a:rPr lang="en-US" sz="2400" dirty="0">
                <a:latin typeface="Times New Roman" pitchFamily="18" charset="0"/>
                <a:cs typeface="Times New Roman" pitchFamily="18" charset="0"/>
              </a:rPr>
              <a:t>the circulation through the rest of </a:t>
            </a:r>
            <a:r>
              <a:rPr lang="en-US" sz="2400" dirty="0" smtClean="0">
                <a:latin typeface="Times New Roman" pitchFamily="18" charset="0"/>
                <a:cs typeface="Times New Roman" pitchFamily="18" charset="0"/>
              </a:rPr>
              <a:t>the organ </a:t>
            </a:r>
            <a:r>
              <a:rPr lang="en-US" sz="2400" dirty="0">
                <a:latin typeface="Times New Roman" pitchFamily="18" charset="0"/>
                <a:cs typeface="Times New Roman" pitchFamily="18" charset="0"/>
              </a:rPr>
              <a:t>is sufficient, a fetus may survive </a:t>
            </a:r>
            <a:r>
              <a:rPr lang="en-US" sz="2400" dirty="0" smtClean="0">
                <a:latin typeface="Times New Roman" pitchFamily="18" charset="0"/>
                <a:cs typeface="Times New Roman" pitchFamily="18" charset="0"/>
              </a:rPr>
              <a:t>20% to </a:t>
            </a:r>
            <a:r>
              <a:rPr lang="en-US" sz="2400" dirty="0">
                <a:latin typeface="Times New Roman" pitchFamily="18" charset="0"/>
                <a:cs typeface="Times New Roman" pitchFamily="18" charset="0"/>
              </a:rPr>
              <a:t>30% of the placenta is infracted.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Placental </a:t>
            </a:r>
            <a:r>
              <a:rPr lang="en-US" sz="2400" dirty="0">
                <a:latin typeface="Times New Roman" pitchFamily="18" charset="0"/>
                <a:cs typeface="Times New Roman" pitchFamily="18" charset="0"/>
              </a:rPr>
              <a:t>infractions </a:t>
            </a:r>
            <a:r>
              <a:rPr lang="en-US" sz="2400" dirty="0" smtClean="0">
                <a:latin typeface="Times New Roman" pitchFamily="18" charset="0"/>
                <a:cs typeface="Times New Roman" pitchFamily="18" charset="0"/>
              </a:rPr>
              <a:t>can be </a:t>
            </a:r>
            <a:r>
              <a:rPr lang="en-US" sz="2400" dirty="0">
                <a:latin typeface="Times New Roman" pitchFamily="18" charset="0"/>
                <a:cs typeface="Times New Roman" pitchFamily="18" charset="0"/>
              </a:rPr>
              <a:t>treated.</a:t>
            </a:r>
          </a:p>
        </p:txBody>
      </p:sp>
      <p:sp>
        <p:nvSpPr>
          <p:cNvPr id="4" name="Date Placeholder 3"/>
          <p:cNvSpPr>
            <a:spLocks noGrp="1"/>
          </p:cNvSpPr>
          <p:nvPr>
            <p:ph type="dt" sz="half" idx="10"/>
          </p:nvPr>
        </p:nvSpPr>
        <p:spPr/>
        <p:txBody>
          <a:bodyPr/>
          <a:lstStyle/>
          <a:p>
            <a:fld id="{75046D62-589F-4268-898F-A8B47D5457BC}"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21416393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Times New Roman" pitchFamily="18" charset="0"/>
                <a:cs typeface="Times New Roman" pitchFamily="18" charset="0"/>
              </a:rPr>
              <a:t>Placental tumors (</a:t>
            </a:r>
            <a:r>
              <a:rPr lang="en-US" sz="2800" dirty="0" err="1">
                <a:latin typeface="Times New Roman" pitchFamily="18" charset="0"/>
                <a:cs typeface="Times New Roman" pitchFamily="18" charset="0"/>
              </a:rPr>
              <a:t>Haemongiomata</a:t>
            </a:r>
            <a:r>
              <a:rPr lang="en-US" sz="2800" dirty="0">
                <a:latin typeface="Times New Roman" pitchFamily="18" charset="0"/>
                <a:cs typeface="Times New Roman" pitchFamily="18" charset="0"/>
              </a:rPr>
              <a:t> of the Placenta)</a:t>
            </a:r>
            <a:br>
              <a:rPr lang="en-US" sz="2800" dirty="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400" dirty="0" smtClean="0">
                <a:latin typeface="Times New Roman" pitchFamily="18" charset="0"/>
                <a:cs typeface="Times New Roman" pitchFamily="18" charset="0"/>
              </a:rPr>
              <a:t>These </a:t>
            </a:r>
            <a:r>
              <a:rPr lang="en-US" sz="2400" dirty="0">
                <a:latin typeface="Times New Roman" pitchFamily="18" charset="0"/>
                <a:cs typeface="Times New Roman" pitchFamily="18" charset="0"/>
              </a:rPr>
              <a:t>tumors are relatively common, </a:t>
            </a:r>
            <a:r>
              <a:rPr lang="en-US" sz="2400" dirty="0" smtClean="0">
                <a:latin typeface="Times New Roman" pitchFamily="18" charset="0"/>
                <a:cs typeface="Times New Roman" pitchFamily="18" charset="0"/>
              </a:rPr>
              <a:t>found in approximately </a:t>
            </a:r>
            <a:r>
              <a:rPr lang="en-US" sz="2400" dirty="0">
                <a:latin typeface="Times New Roman" pitchFamily="18" charset="0"/>
                <a:cs typeface="Times New Roman" pitchFamily="18" charset="0"/>
              </a:rPr>
              <a:t>1 percent of all placentas.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Most </a:t>
            </a:r>
            <a:r>
              <a:rPr lang="en-US" sz="2400" dirty="0">
                <a:latin typeface="Times New Roman" pitchFamily="18" charset="0"/>
                <a:cs typeface="Times New Roman" pitchFamily="18" charset="0"/>
              </a:rPr>
              <a:t>tumors </a:t>
            </a:r>
            <a:r>
              <a:rPr lang="en-US" sz="2400" dirty="0" smtClean="0">
                <a:latin typeface="Times New Roman" pitchFamily="18" charset="0"/>
                <a:cs typeface="Times New Roman" pitchFamily="18" charset="0"/>
              </a:rPr>
              <a:t>are small without </a:t>
            </a:r>
            <a:r>
              <a:rPr lang="en-US" sz="2400" dirty="0">
                <a:latin typeface="Times New Roman" pitchFamily="18" charset="0"/>
                <a:cs typeface="Times New Roman" pitchFamily="18" charset="0"/>
              </a:rPr>
              <a:t>clinical significance but a few are large </a:t>
            </a:r>
            <a:r>
              <a:rPr lang="en-US" sz="2400" dirty="0" smtClean="0">
                <a:latin typeface="Times New Roman" pitchFamily="18" charset="0"/>
                <a:cs typeface="Times New Roman" pitchFamily="18" charset="0"/>
              </a:rPr>
              <a:t>and associated </a:t>
            </a:r>
            <a:r>
              <a:rPr lang="en-US" sz="2400" dirty="0">
                <a:latin typeface="Times New Roman" pitchFamily="18" charset="0"/>
                <a:cs typeface="Times New Roman" pitchFamily="18" charset="0"/>
              </a:rPr>
              <a:t>with hydraminious, antepartum hemorrhage </a:t>
            </a:r>
            <a:r>
              <a:rPr lang="en-US" sz="2400" dirty="0" smtClean="0">
                <a:latin typeface="Times New Roman" pitchFamily="18" charset="0"/>
                <a:cs typeface="Times New Roman" pitchFamily="18" charset="0"/>
              </a:rPr>
              <a:t>and premature labor.</a:t>
            </a:r>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5200748D-F418-4F8F-AD40-0707C80F2ED0}"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33427849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Times New Roman" pitchFamily="18" charset="0"/>
                <a:cs typeface="Times New Roman" pitchFamily="18" charset="0"/>
              </a:rPr>
              <a:t>Umbilical </a:t>
            </a:r>
            <a:r>
              <a:rPr lang="en-US" sz="3600" dirty="0">
                <a:latin typeface="Times New Roman" pitchFamily="18" charset="0"/>
                <a:cs typeface="Times New Roman" pitchFamily="18" charset="0"/>
              </a:rPr>
              <a:t>Cord</a:t>
            </a:r>
            <a:br>
              <a:rPr lang="en-US" sz="3600" dirty="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1481328"/>
            <a:ext cx="8610600" cy="4525963"/>
          </a:xfrm>
        </p:spPr>
        <p:txBody>
          <a:bodyPr>
            <a:normAutofit/>
          </a:bodyPr>
          <a:lstStyle/>
          <a:p>
            <a:r>
              <a:rPr lang="en-US" sz="2400" dirty="0" smtClean="0">
                <a:latin typeface="Times New Roman" pitchFamily="18" charset="0"/>
                <a:cs typeface="Times New Roman" pitchFamily="18" charset="0"/>
              </a:rPr>
              <a:t>The umbilical </a:t>
            </a:r>
            <a:r>
              <a:rPr lang="en-US" sz="2400" dirty="0">
                <a:latin typeface="Times New Roman" pitchFamily="18" charset="0"/>
                <a:cs typeface="Times New Roman" pitchFamily="18" charset="0"/>
              </a:rPr>
              <a:t>cord </a:t>
            </a:r>
            <a:r>
              <a:rPr lang="en-US" sz="2400" dirty="0" smtClean="0">
                <a:latin typeface="Times New Roman" pitchFamily="18" charset="0"/>
                <a:cs typeface="Times New Roman" pitchFamily="18" charset="0"/>
              </a:rPr>
              <a:t>extends </a:t>
            </a:r>
            <a:r>
              <a:rPr lang="en-US" sz="2400" dirty="0">
                <a:latin typeface="Times New Roman" pitchFamily="18" charset="0"/>
                <a:cs typeface="Times New Roman" pitchFamily="18" charset="0"/>
              </a:rPr>
              <a:t>from the fetus to </a:t>
            </a:r>
            <a:r>
              <a:rPr lang="en-US" sz="2400" dirty="0" smtClean="0">
                <a:latin typeface="Times New Roman" pitchFamily="18" charset="0"/>
                <a:cs typeface="Times New Roman" pitchFamily="18" charset="0"/>
              </a:rPr>
              <a:t>the placenta</a:t>
            </a:r>
          </a:p>
          <a:p>
            <a:r>
              <a:rPr lang="en-US" sz="2400" dirty="0">
                <a:latin typeface="Times New Roman" pitchFamily="18" charset="0"/>
                <a:cs typeface="Times New Roman" pitchFamily="18" charset="0"/>
              </a:rPr>
              <a:t>T</a:t>
            </a:r>
            <a:r>
              <a:rPr lang="en-US" sz="2400" dirty="0" smtClean="0">
                <a:latin typeface="Times New Roman" pitchFamily="18" charset="0"/>
                <a:cs typeface="Times New Roman" pitchFamily="18" charset="0"/>
              </a:rPr>
              <a:t>ransmits </a:t>
            </a:r>
            <a:r>
              <a:rPr lang="en-US" sz="2400" dirty="0">
                <a:latin typeface="Times New Roman" pitchFamily="18" charset="0"/>
                <a:cs typeface="Times New Roman" pitchFamily="18" charset="0"/>
              </a:rPr>
              <a:t>the </a:t>
            </a:r>
            <a:r>
              <a:rPr lang="en-US" sz="2400" dirty="0" smtClean="0">
                <a:latin typeface="Times New Roman" pitchFamily="18" charset="0"/>
                <a:cs typeface="Times New Roman" pitchFamily="18" charset="0"/>
              </a:rPr>
              <a:t>umbilical </a:t>
            </a:r>
            <a:r>
              <a:rPr lang="en-US" sz="2400" dirty="0">
                <a:latin typeface="Times New Roman" pitchFamily="18" charset="0"/>
                <a:cs typeface="Times New Roman" pitchFamily="18" charset="0"/>
              </a:rPr>
              <a:t>blood </a:t>
            </a:r>
            <a:r>
              <a:rPr lang="en-US" sz="2400" dirty="0" smtClean="0">
                <a:latin typeface="Times New Roman" pitchFamily="18" charset="0"/>
                <a:cs typeface="Times New Roman" pitchFamily="18" charset="0"/>
              </a:rPr>
              <a:t>vessels, two arteries </a:t>
            </a:r>
            <a:r>
              <a:rPr lang="en-US" sz="2400" dirty="0">
                <a:latin typeface="Times New Roman" pitchFamily="18" charset="0"/>
                <a:cs typeface="Times New Roman" pitchFamily="18" charset="0"/>
              </a:rPr>
              <a:t>and </a:t>
            </a:r>
            <a:r>
              <a:rPr lang="en-US" sz="2400" dirty="0" smtClean="0">
                <a:latin typeface="Times New Roman" pitchFamily="18" charset="0"/>
                <a:cs typeface="Times New Roman" pitchFamily="18" charset="0"/>
              </a:rPr>
              <a:t>one vein. </a:t>
            </a:r>
          </a:p>
          <a:p>
            <a:r>
              <a:rPr lang="en-US" sz="2400" dirty="0" smtClean="0">
                <a:latin typeface="Times New Roman" pitchFamily="18" charset="0"/>
                <a:cs typeface="Times New Roman" pitchFamily="18" charset="0"/>
              </a:rPr>
              <a:t>These are enclosed </a:t>
            </a:r>
            <a:r>
              <a:rPr lang="en-US" sz="2400" dirty="0">
                <a:latin typeface="Times New Roman" pitchFamily="18" charset="0"/>
                <a:cs typeface="Times New Roman" pitchFamily="18" charset="0"/>
              </a:rPr>
              <a:t>and protected </a:t>
            </a:r>
            <a:r>
              <a:rPr lang="en-US" sz="2400" dirty="0" smtClean="0">
                <a:latin typeface="Times New Roman" pitchFamily="18" charset="0"/>
                <a:cs typeface="Times New Roman" pitchFamily="18" charset="0"/>
              </a:rPr>
              <a:t>by Wharton’s </a:t>
            </a:r>
            <a:r>
              <a:rPr lang="en-US" sz="2400" dirty="0">
                <a:latin typeface="Times New Roman" pitchFamily="18" charset="0"/>
                <a:cs typeface="Times New Roman" pitchFamily="18" charset="0"/>
              </a:rPr>
              <a:t>jelly, (a </a:t>
            </a:r>
            <a:r>
              <a:rPr lang="en-US" sz="2400" dirty="0" smtClean="0">
                <a:latin typeface="Times New Roman" pitchFamily="18" charset="0"/>
                <a:cs typeface="Times New Roman" pitchFamily="18" charset="0"/>
              </a:rPr>
              <a:t>gelatinous </a:t>
            </a:r>
            <a:r>
              <a:rPr lang="en-US" sz="2400" dirty="0">
                <a:latin typeface="Times New Roman" pitchFamily="18" charset="0"/>
                <a:cs typeface="Times New Roman" pitchFamily="18" charset="0"/>
              </a:rPr>
              <a:t>substance formed </a:t>
            </a:r>
            <a:r>
              <a:rPr lang="en-US" sz="2400" dirty="0" smtClean="0">
                <a:latin typeface="Times New Roman" pitchFamily="18" charset="0"/>
                <a:cs typeface="Times New Roman" pitchFamily="18" charset="0"/>
              </a:rPr>
              <a:t>from mesoderm</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whole cord is covered in a layer of </a:t>
            </a:r>
            <a:r>
              <a:rPr lang="en-US" sz="2400" dirty="0" smtClean="0">
                <a:latin typeface="Times New Roman" pitchFamily="18" charset="0"/>
                <a:cs typeface="Times New Roman" pitchFamily="18" charset="0"/>
              </a:rPr>
              <a:t>amnion continuous </a:t>
            </a:r>
            <a:r>
              <a:rPr lang="en-US" sz="2400" dirty="0">
                <a:latin typeface="Times New Roman" pitchFamily="18" charset="0"/>
                <a:cs typeface="Times New Roman" pitchFamily="18" charset="0"/>
              </a:rPr>
              <a:t>with that covering the placenta.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length of </a:t>
            </a:r>
            <a:r>
              <a:rPr lang="en-US" sz="2400" dirty="0" smtClean="0">
                <a:latin typeface="Times New Roman" pitchFamily="18" charset="0"/>
                <a:cs typeface="Times New Roman" pitchFamily="18" charset="0"/>
              </a:rPr>
              <a:t>the average </a:t>
            </a:r>
            <a:r>
              <a:rPr lang="en-US" sz="2400" dirty="0">
                <a:latin typeface="Times New Roman" pitchFamily="18" charset="0"/>
                <a:cs typeface="Times New Roman" pitchFamily="18" charset="0"/>
              </a:rPr>
              <a:t>cord is about </a:t>
            </a:r>
            <a:r>
              <a:rPr lang="en-US" sz="2400" dirty="0" smtClean="0">
                <a:latin typeface="Times New Roman" pitchFamily="18" charset="0"/>
                <a:cs typeface="Times New Roman" pitchFamily="18" charset="0"/>
              </a:rPr>
              <a:t>50cm,considered </a:t>
            </a:r>
            <a:r>
              <a:rPr lang="en-US" sz="2400" dirty="0">
                <a:latin typeface="Times New Roman" pitchFamily="18" charset="0"/>
                <a:cs typeface="Times New Roman" pitchFamily="18" charset="0"/>
              </a:rPr>
              <a:t>to be </a:t>
            </a:r>
            <a:r>
              <a:rPr lang="en-US" sz="2400" dirty="0" smtClean="0">
                <a:latin typeface="Times New Roman" pitchFamily="18" charset="0"/>
                <a:cs typeface="Times New Roman" pitchFamily="18" charset="0"/>
              </a:rPr>
              <a:t>short less </a:t>
            </a:r>
            <a:r>
              <a:rPr lang="en-US" sz="2400" dirty="0">
                <a:latin typeface="Times New Roman" pitchFamily="18" charset="0"/>
                <a:cs typeface="Times New Roman" pitchFamily="18" charset="0"/>
              </a:rPr>
              <a:t>than 40cm.</a:t>
            </a:r>
          </a:p>
        </p:txBody>
      </p:sp>
      <p:sp>
        <p:nvSpPr>
          <p:cNvPr id="4" name="Date Placeholder 3"/>
          <p:cNvSpPr>
            <a:spLocks noGrp="1"/>
          </p:cNvSpPr>
          <p:nvPr>
            <p:ph type="dt" sz="half" idx="10"/>
          </p:nvPr>
        </p:nvSpPr>
        <p:spPr/>
        <p:txBody>
          <a:bodyPr/>
          <a:lstStyle/>
          <a:p>
            <a:fld id="{0692F70B-EAD0-46B6-9DDB-37A4CC0FC399}"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1968149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solidFill>
                  <a:schemeClr val="accent2"/>
                </a:solidFill>
                <a:latin typeface="Times New Roman" pitchFamily="18" charset="0"/>
                <a:cs typeface="Times New Roman" pitchFamily="18" charset="0"/>
              </a:rPr>
              <a:t>The fetal skull</a:t>
            </a:r>
            <a:r>
              <a:rPr lang="en-US" sz="3600" u="sng" dirty="0">
                <a:latin typeface="Times New Roman" pitchFamily="18" charset="0"/>
                <a:cs typeface="Times New Roman" pitchFamily="18" charset="0"/>
              </a:rPr>
              <a:t> </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a:bodyPr>
          <a:lstStyle/>
          <a:p>
            <a:pPr>
              <a:lnSpc>
                <a:spcPct val="90000"/>
              </a:lnSpc>
              <a:buClr>
                <a:schemeClr val="tx1"/>
              </a:buClr>
              <a:buFont typeface="Wingdings" pitchFamily="2" charset="2"/>
              <a:buChar char="§"/>
            </a:pPr>
            <a:r>
              <a:rPr lang="en-US" sz="2400" dirty="0">
                <a:latin typeface="Times New Roman" pitchFamily="18" charset="0"/>
                <a:cs typeface="Times New Roman" pitchFamily="18" charset="0"/>
              </a:rPr>
              <a:t>Is</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a bony box like cavity which contains and protects the delicate brain of the fetus.</a:t>
            </a:r>
          </a:p>
          <a:p>
            <a:pPr>
              <a:lnSpc>
                <a:spcPct val="90000"/>
              </a:lnSpc>
              <a:buClr>
                <a:schemeClr val="tx1"/>
              </a:buClr>
              <a:buFont typeface="Wingdings" pitchFamily="2" charset="2"/>
              <a:buChar char="§"/>
            </a:pPr>
            <a:r>
              <a:rPr lang="en-US" sz="2400" dirty="0">
                <a:latin typeface="Times New Roman" pitchFamily="18" charset="0"/>
                <a:cs typeface="Times New Roman" pitchFamily="18" charset="0"/>
              </a:rPr>
              <a:t>It is the most important part of the fetus because; </a:t>
            </a:r>
          </a:p>
          <a:p>
            <a:pPr lvl="1">
              <a:lnSpc>
                <a:spcPct val="90000"/>
              </a:lnSpc>
              <a:buClr>
                <a:schemeClr val="tx1"/>
              </a:buClr>
              <a:buFont typeface="Wingdings" pitchFamily="2" charset="2"/>
              <a:buChar char="Ø"/>
            </a:pPr>
            <a:r>
              <a:rPr lang="en-US" sz="2400" dirty="0">
                <a:latin typeface="Times New Roman" pitchFamily="18" charset="0"/>
                <a:cs typeface="Times New Roman" pitchFamily="18" charset="0"/>
              </a:rPr>
              <a:t>It contain the delicate brain </a:t>
            </a:r>
          </a:p>
          <a:p>
            <a:pPr lvl="1">
              <a:lnSpc>
                <a:spcPct val="90000"/>
              </a:lnSpc>
              <a:buClr>
                <a:schemeClr val="tx1"/>
              </a:buClr>
              <a:buFont typeface="Wingdings" pitchFamily="2" charset="2"/>
              <a:buChar char="Ø"/>
            </a:pPr>
            <a:r>
              <a:rPr lang="en-US" sz="2400" dirty="0">
                <a:latin typeface="Times New Roman" pitchFamily="18" charset="0"/>
                <a:cs typeface="Times New Roman" pitchFamily="18" charset="0"/>
              </a:rPr>
              <a:t>It is the least compressible part of the fetus. </a:t>
            </a:r>
          </a:p>
          <a:p>
            <a:pPr lvl="1">
              <a:lnSpc>
                <a:spcPct val="90000"/>
              </a:lnSpc>
              <a:buClr>
                <a:schemeClr val="tx1"/>
              </a:buClr>
              <a:buFont typeface="Wingdings" pitchFamily="2" charset="2"/>
              <a:buChar char="Ø"/>
            </a:pPr>
            <a:r>
              <a:rPr lang="en-US" sz="2400" dirty="0">
                <a:latin typeface="Times New Roman" pitchFamily="18" charset="0"/>
                <a:cs typeface="Times New Roman" pitchFamily="18" charset="0"/>
              </a:rPr>
              <a:t>It is the most difficult part to deliver whether it comes first or  last. </a:t>
            </a:r>
          </a:p>
          <a:p>
            <a:pPr lvl="1">
              <a:lnSpc>
                <a:spcPct val="90000"/>
              </a:lnSpc>
              <a:buClr>
                <a:schemeClr val="tx1"/>
              </a:buClr>
              <a:buFont typeface="Wingdings" pitchFamily="2" charset="2"/>
              <a:buChar char="Ø"/>
            </a:pPr>
            <a:r>
              <a:rPr lang="en-US" sz="2400" dirty="0">
                <a:latin typeface="Times New Roman" pitchFamily="18" charset="0"/>
                <a:cs typeface="Times New Roman" pitchFamily="18" charset="0"/>
              </a:rPr>
              <a:t>It is the largest part of fetus. </a:t>
            </a:r>
          </a:p>
          <a:p>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50D12AB-5F74-46B4-A38A-27957DA26289}"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248332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solidFill>
                  <a:schemeClr val="accent2"/>
                </a:solidFill>
                <a:latin typeface="Times New Roman" pitchFamily="18" charset="0"/>
                <a:cs typeface="Times New Roman" pitchFamily="18" charset="0"/>
              </a:rPr>
              <a:t>The fetal skull…</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a:bodyPr>
          <a:lstStyle/>
          <a:p>
            <a:pPr>
              <a:buClr>
                <a:srgbClr val="008000"/>
              </a:buClr>
              <a:buFont typeface="Courier New" pitchFamily="49" charset="0"/>
              <a:buChar char="♦"/>
            </a:pPr>
            <a:r>
              <a:rPr lang="en-US" sz="2400" b="1" dirty="0">
                <a:solidFill>
                  <a:srgbClr val="008000"/>
                </a:solidFill>
                <a:latin typeface="Times New Roman" pitchFamily="18" charset="0"/>
                <a:cs typeface="Times New Roman" pitchFamily="18" charset="0"/>
              </a:rPr>
              <a:t>Division</a:t>
            </a:r>
            <a:r>
              <a:rPr lang="en-US" sz="2400" b="1" u="sng"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a:buNone/>
            </a:pPr>
            <a:r>
              <a:rPr lang="en-US" sz="2400" dirty="0">
                <a:latin typeface="Times New Roman" pitchFamily="18" charset="0"/>
                <a:cs typeface="Times New Roman" pitchFamily="18" charset="0"/>
              </a:rPr>
              <a:t>The fetal skull is divided into three parts:</a:t>
            </a:r>
            <a:endParaRPr lang="en-US" sz="2400" b="1" u="sng" dirty="0">
              <a:latin typeface="Times New Roman" pitchFamily="18" charset="0"/>
              <a:cs typeface="Times New Roman" pitchFamily="18" charset="0"/>
            </a:endParaRPr>
          </a:p>
          <a:p>
            <a:pPr>
              <a:buClr>
                <a:schemeClr val="tx1"/>
              </a:buClr>
              <a:buFont typeface="Arial" charset="0"/>
              <a:buChar char="♣"/>
            </a:pPr>
            <a:r>
              <a:rPr lang="en-US" sz="2400" b="1" dirty="0">
                <a:latin typeface="Times New Roman" pitchFamily="18" charset="0"/>
                <a:cs typeface="Times New Roman" pitchFamily="18" charset="0"/>
              </a:rPr>
              <a:t>The vault</a:t>
            </a:r>
            <a:r>
              <a:rPr lang="en-US" sz="2400" dirty="0">
                <a:latin typeface="Times New Roman" pitchFamily="18" charset="0"/>
                <a:cs typeface="Times New Roman" pitchFamily="18" charset="0"/>
              </a:rPr>
              <a:t> – is the large dome shaped part above the imaginary line  drown from below the occipital protuberance to the orbital ridges.  </a:t>
            </a:r>
            <a:endParaRPr lang="en-US" sz="2400" b="1" u="sng" dirty="0">
              <a:latin typeface="Times New Roman" pitchFamily="18" charset="0"/>
              <a:cs typeface="Times New Roman" pitchFamily="18" charset="0"/>
            </a:endParaRPr>
          </a:p>
          <a:p>
            <a:pPr>
              <a:buClr>
                <a:schemeClr val="tx1"/>
              </a:buClr>
              <a:buFont typeface="Arial" charset="0"/>
              <a:buChar char="♣"/>
            </a:pPr>
            <a:r>
              <a:rPr lang="en-US" sz="2400" b="1" dirty="0">
                <a:latin typeface="Times New Roman" pitchFamily="18" charset="0"/>
                <a:cs typeface="Times New Roman" pitchFamily="18" charset="0"/>
              </a:rPr>
              <a:t>The face </a:t>
            </a:r>
            <a:r>
              <a:rPr lang="en-US" sz="2400" b="1" dirty="0">
                <a:solidFill>
                  <a:schemeClr val="hlink"/>
                </a:solidFill>
                <a:latin typeface="Times New Roman" pitchFamily="18" charset="0"/>
                <a:cs typeface="Times New Roman" pitchFamily="18" charset="0"/>
              </a:rPr>
              <a:t>-</a:t>
            </a:r>
            <a:r>
              <a:rPr lang="en-US" sz="2400" dirty="0">
                <a:latin typeface="Times New Roman" pitchFamily="18" charset="0"/>
                <a:cs typeface="Times New Roman" pitchFamily="18" charset="0"/>
              </a:rPr>
              <a:t> area extending from the orbital ridges to the junction of the chin and neck. </a:t>
            </a:r>
            <a:endParaRPr lang="en-US" sz="2400" b="1" u="sng" dirty="0">
              <a:latin typeface="Times New Roman" pitchFamily="18" charset="0"/>
              <a:cs typeface="Times New Roman" pitchFamily="18" charset="0"/>
            </a:endParaRPr>
          </a:p>
          <a:p>
            <a:pPr>
              <a:buClr>
                <a:schemeClr val="tx1"/>
              </a:buClr>
              <a:buFont typeface="Arial" charset="0"/>
              <a:buChar char="♣"/>
            </a:pPr>
            <a:r>
              <a:rPr lang="en-US" sz="2400" b="1" dirty="0">
                <a:latin typeface="Times New Roman" pitchFamily="18" charset="0"/>
                <a:cs typeface="Times New Roman" pitchFamily="18" charset="0"/>
              </a:rPr>
              <a:t>The base </a:t>
            </a:r>
            <a:r>
              <a:rPr lang="en-US" sz="2400" b="1" dirty="0">
                <a:solidFill>
                  <a:schemeClr val="hlink"/>
                </a:solidFill>
                <a:latin typeface="Times New Roman" pitchFamily="18" charset="0"/>
                <a:cs typeface="Times New Roman" pitchFamily="18" charset="0"/>
              </a:rPr>
              <a:t>-</a:t>
            </a:r>
            <a:r>
              <a:rPr lang="en-US" sz="2400" dirty="0">
                <a:latin typeface="Times New Roman" pitchFamily="18" charset="0"/>
                <a:cs typeface="Times New Roman" pitchFamily="18" charset="0"/>
              </a:rPr>
              <a:t> is composed of bones which are firmly united to protect the vital centers in the medulla. </a:t>
            </a:r>
          </a:p>
          <a:p>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4A20C140-391A-4D18-936C-DD1EB3F3DA4B}"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32645309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a:latin typeface="Times New Roman" pitchFamily="18" charset="0"/>
                <a:cs typeface="Times New Roman" pitchFamily="18" charset="0"/>
              </a:rPr>
              <a:t>NTRODUCTION TO EMBRYOLOGY AND </a:t>
            </a:r>
            <a:r>
              <a:rPr lang="en-US" sz="3600" dirty="0" smtClean="0">
                <a:latin typeface="Times New Roman" pitchFamily="18" charset="0"/>
                <a:cs typeface="Times New Roman" pitchFamily="18" charset="0"/>
              </a:rPr>
              <a:t>FETAL DEVELOPMENT</a:t>
            </a:r>
            <a:br>
              <a:rPr lang="en-US" sz="3600" dirty="0" smtClean="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1295400"/>
            <a:ext cx="8763000" cy="5181600"/>
          </a:xfrm>
        </p:spPr>
        <p:txBody>
          <a:bodyPr>
            <a:noAutofit/>
          </a:bodyPr>
          <a:lstStyle/>
          <a:p>
            <a:pPr marL="0" indent="0">
              <a:buNone/>
            </a:pPr>
            <a:r>
              <a:rPr lang="en-US" sz="2800" dirty="0" smtClean="0">
                <a:solidFill>
                  <a:srgbClr val="FF0000"/>
                </a:solidFill>
                <a:latin typeface="Times New Roman" pitchFamily="18" charset="0"/>
                <a:cs typeface="Times New Roman" pitchFamily="18" charset="0"/>
              </a:rPr>
              <a:t>Conception</a:t>
            </a:r>
            <a:endParaRPr lang="en-US" sz="2800" dirty="0">
              <a:solidFill>
                <a:srgbClr val="FF0000"/>
              </a:solidFill>
              <a:latin typeface="Times New Roman" pitchFamily="18" charset="0"/>
              <a:cs typeface="Times New Roman" pitchFamily="18" charset="0"/>
            </a:endParaRPr>
          </a:p>
          <a:p>
            <a:r>
              <a:rPr lang="en-US" sz="2400" dirty="0" smtClean="0">
                <a:latin typeface="Times New Roman" pitchFamily="18" charset="0"/>
                <a:cs typeface="Times New Roman" pitchFamily="18" charset="0"/>
              </a:rPr>
              <a:t>Analogous terms are fertilization</a:t>
            </a:r>
            <a:r>
              <a:rPr lang="en-US" sz="2400" dirty="0">
                <a:latin typeface="Times New Roman" pitchFamily="18" charset="0"/>
                <a:cs typeface="Times New Roman" pitchFamily="18" charset="0"/>
              </a:rPr>
              <a:t>, impregnation or </a:t>
            </a:r>
            <a:r>
              <a:rPr lang="en-US" sz="2400" dirty="0" smtClean="0">
                <a:latin typeface="Times New Roman" pitchFamily="18" charset="0"/>
                <a:cs typeface="Times New Roman" pitchFamily="18" charset="0"/>
              </a:rPr>
              <a:t>fecundation.</a:t>
            </a:r>
          </a:p>
          <a:p>
            <a:r>
              <a:rPr lang="en-US" sz="2400" dirty="0" smtClean="0">
                <a:latin typeface="Times New Roman" pitchFamily="18" charset="0"/>
                <a:cs typeface="Times New Roman" pitchFamily="18" charset="0"/>
              </a:rPr>
              <a:t>Fertilization </a:t>
            </a:r>
            <a:r>
              <a:rPr lang="en-US" sz="2400" dirty="0">
                <a:latin typeface="Times New Roman" pitchFamily="18" charset="0"/>
                <a:cs typeface="Times New Roman" pitchFamily="18" charset="0"/>
              </a:rPr>
              <a:t>is the union of the ovum and </a:t>
            </a:r>
            <a:r>
              <a:rPr lang="en-US" sz="2400" dirty="0" smtClean="0">
                <a:latin typeface="Times New Roman" pitchFamily="18" charset="0"/>
                <a:cs typeface="Times New Roman" pitchFamily="18" charset="0"/>
              </a:rPr>
              <a:t>a Spermatozoa.</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occur </a:t>
            </a:r>
            <a:r>
              <a:rPr lang="en-US" sz="2400" dirty="0">
                <a:latin typeface="Times New Roman" pitchFamily="18" charset="0"/>
                <a:cs typeface="Times New Roman" pitchFamily="18" charset="0"/>
              </a:rPr>
              <a:t>fairly quickly after release of the </a:t>
            </a:r>
            <a:r>
              <a:rPr lang="en-US" sz="2400" dirty="0" smtClean="0">
                <a:latin typeface="Times New Roman" pitchFamily="18" charset="0"/>
                <a:cs typeface="Times New Roman" pitchFamily="18" charset="0"/>
              </a:rPr>
              <a:t>ovum because </a:t>
            </a:r>
            <a:r>
              <a:rPr lang="en-US" sz="2400" dirty="0">
                <a:latin typeface="Times New Roman" pitchFamily="18" charset="0"/>
                <a:cs typeface="Times New Roman" pitchFamily="18" charset="0"/>
              </a:rPr>
              <a:t>it usually occurs in the outer third of a fallopian tube, the </a:t>
            </a:r>
            <a:r>
              <a:rPr lang="en-US" sz="2400" dirty="0" err="1">
                <a:latin typeface="Times New Roman" pitchFamily="18" charset="0"/>
                <a:cs typeface="Times New Roman" pitchFamily="18" charset="0"/>
              </a:rPr>
              <a:t>ampullar</a:t>
            </a:r>
            <a:r>
              <a:rPr lang="en-US" sz="2400" dirty="0">
                <a:latin typeface="Times New Roman" pitchFamily="18" charset="0"/>
                <a:cs typeface="Times New Roman" pitchFamily="18" charset="0"/>
              </a:rPr>
              <a:t> portion.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functional life span of </a:t>
            </a:r>
            <a:r>
              <a:rPr lang="en-US" sz="2400" dirty="0" err="1" smtClean="0">
                <a:latin typeface="Times New Roman" pitchFamily="18" charset="0"/>
                <a:cs typeface="Times New Roman" pitchFamily="18" charset="0"/>
              </a:rPr>
              <a:t>aspermatozoa</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is </a:t>
            </a:r>
            <a:r>
              <a:rPr lang="en-US" sz="2400" dirty="0">
                <a:latin typeface="Times New Roman" pitchFamily="18" charset="0"/>
                <a:cs typeface="Times New Roman" pitchFamily="18" charset="0"/>
              </a:rPr>
              <a:t>about 48 hours / may be as long as 72 hours or longer.</a:t>
            </a:r>
          </a:p>
          <a:p>
            <a:r>
              <a:rPr lang="en-US" sz="2400" dirty="0">
                <a:latin typeface="Times New Roman" pitchFamily="18" charset="0"/>
                <a:cs typeface="Times New Roman" pitchFamily="18" charset="0"/>
              </a:rPr>
              <a:t>Therefore, sexual coitus during this time may result </a:t>
            </a:r>
            <a:r>
              <a:rPr lang="en-US" sz="2400" dirty="0" smtClean="0">
                <a:latin typeface="Times New Roman" pitchFamily="18" charset="0"/>
                <a:cs typeface="Times New Roman" pitchFamily="18" charset="0"/>
              </a:rPr>
              <a:t>in fertilization </a:t>
            </a:r>
            <a:r>
              <a:rPr lang="en-US" sz="2400" dirty="0">
                <a:latin typeface="Times New Roman" pitchFamily="18" charset="0"/>
                <a:cs typeface="Times New Roman" pitchFamily="18" charset="0"/>
              </a:rPr>
              <a:t>/pregnancy</a:t>
            </a:r>
          </a:p>
        </p:txBody>
      </p:sp>
      <p:sp>
        <p:nvSpPr>
          <p:cNvPr id="4" name="Date Placeholder 3"/>
          <p:cNvSpPr>
            <a:spLocks noGrp="1"/>
          </p:cNvSpPr>
          <p:nvPr>
            <p:ph type="dt" sz="half" idx="10"/>
          </p:nvPr>
        </p:nvSpPr>
        <p:spPr/>
        <p:txBody>
          <a:bodyPr/>
          <a:lstStyle/>
          <a:p>
            <a:fld id="{3E0622CE-2479-4955-9CC3-3937726195DC}"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2653346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487362"/>
          </a:xfrm>
        </p:spPr>
        <p:txBody>
          <a:bodyPr>
            <a:no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799" y="801521"/>
            <a:ext cx="8001001" cy="5835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194CE6D3-CCB0-4B85-9F4D-50E3FFEF6243}" type="datetime1">
              <a:rPr lang="en-US" smtClean="0"/>
              <a:t>5/1/2019</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14557735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a:solidFill>
                  <a:schemeClr val="accent2"/>
                </a:solidFill>
              </a:rPr>
              <a:t>The fetal skull…</a:t>
            </a:r>
            <a:endParaRPr lang="en-US" dirty="0"/>
          </a:p>
        </p:txBody>
      </p:sp>
      <p:sp>
        <p:nvSpPr>
          <p:cNvPr id="2" name="Content Placeholder 1"/>
          <p:cNvSpPr>
            <a:spLocks noGrp="1"/>
          </p:cNvSpPr>
          <p:nvPr>
            <p:ph idx="1"/>
          </p:nvPr>
        </p:nvSpPr>
        <p:spPr/>
        <p:txBody>
          <a:bodyPr>
            <a:normAutofit/>
          </a:bodyPr>
          <a:lstStyle/>
          <a:p>
            <a:pPr marL="274320" indent="-274320">
              <a:spcBef>
                <a:spcPts val="580"/>
              </a:spcBef>
              <a:buClr>
                <a:schemeClr val="accent3"/>
              </a:buClr>
              <a:buFont typeface="Wingdings" pitchFamily="2" charset="2"/>
              <a:buChar char="v"/>
              <a:defRPr/>
            </a:pPr>
            <a:r>
              <a:rPr lang="en-US" sz="2400" b="1" dirty="0">
                <a:latin typeface="Times New Roman" pitchFamily="18" charset="0"/>
                <a:cs typeface="Times New Roman" pitchFamily="18" charset="0"/>
              </a:rPr>
              <a:t>Bones of the vault</a:t>
            </a:r>
            <a:r>
              <a:rPr lang="en-US" sz="2400" b="1" u="sng"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marL="274320" indent="-274320">
              <a:spcBef>
                <a:spcPts val="580"/>
              </a:spcBef>
              <a:buClr>
                <a:schemeClr val="accent3"/>
              </a:buClr>
              <a:buFont typeface="Wingdings 2"/>
              <a:buChar char=""/>
              <a:defRPr/>
            </a:pPr>
            <a:r>
              <a:rPr lang="en-US" sz="2400" dirty="0">
                <a:latin typeface="Times New Roman" pitchFamily="18" charset="0"/>
                <a:cs typeface="Times New Roman" pitchFamily="18" charset="0"/>
              </a:rPr>
              <a:t>There are five main bones in the vault of the fetal skull. </a:t>
            </a:r>
          </a:p>
          <a:p>
            <a:pPr marL="274320" indent="-274320">
              <a:spcBef>
                <a:spcPts val="580"/>
              </a:spcBef>
              <a:buClr>
                <a:srgbClr val="3333FF"/>
              </a:buClr>
              <a:buFont typeface="Courier New" pitchFamily="49" charset="0"/>
              <a:buChar char="♠"/>
              <a:defRPr/>
            </a:pPr>
            <a:r>
              <a:rPr lang="en-US" sz="2400" b="1" dirty="0">
                <a:latin typeface="Times New Roman" pitchFamily="18" charset="0"/>
                <a:cs typeface="Times New Roman" pitchFamily="18" charset="0"/>
              </a:rPr>
              <a:t>One occipital bones</a:t>
            </a:r>
            <a:r>
              <a:rPr lang="en-US" sz="2400" dirty="0">
                <a:latin typeface="Times New Roman" pitchFamily="18" charset="0"/>
                <a:cs typeface="Times New Roman" pitchFamily="18" charset="0"/>
              </a:rPr>
              <a:t>. which forms the back of the skull and part of its base. </a:t>
            </a:r>
          </a:p>
          <a:p>
            <a:pPr marL="274320" indent="-274320">
              <a:spcBef>
                <a:spcPts val="580"/>
              </a:spcBef>
              <a:buClr>
                <a:srgbClr val="3333FF"/>
              </a:buClr>
              <a:buFont typeface="Courier New" pitchFamily="49" charset="0"/>
              <a:buChar char="♠"/>
              <a:defRPr/>
            </a:pPr>
            <a:r>
              <a:rPr lang="en-US" sz="2400" dirty="0">
                <a:latin typeface="Times New Roman" pitchFamily="18" charset="0"/>
                <a:cs typeface="Times New Roman" pitchFamily="18" charset="0"/>
              </a:rPr>
              <a:t>It joins with the cervical vertebrae (neck bones in the spinal column, or backbone)</a:t>
            </a:r>
          </a:p>
          <a:p>
            <a:pPr marL="274320" indent="-274320">
              <a:spcBef>
                <a:spcPts val="580"/>
              </a:spcBef>
              <a:buClr>
                <a:schemeClr val="tx1"/>
              </a:buClr>
              <a:buFont typeface="Wingdings" pitchFamily="2" charset="2"/>
              <a:buChar char="ü"/>
              <a:defRPr/>
            </a:pPr>
            <a:r>
              <a:rPr lang="en-US" sz="2400" dirty="0">
                <a:latin typeface="Times New Roman" pitchFamily="18" charset="0"/>
                <a:cs typeface="Times New Roman" pitchFamily="18" charset="0"/>
              </a:rPr>
              <a:t> Its ossification center is known as occipital protuberance.  </a:t>
            </a:r>
          </a:p>
          <a:p>
            <a:pPr marL="274320" indent="-274320">
              <a:spcBef>
                <a:spcPts val="580"/>
              </a:spcBef>
              <a:buClr>
                <a:schemeClr val="tx1"/>
              </a:buClr>
              <a:buFont typeface="Wingdings" pitchFamily="2" charset="2"/>
              <a:buChar char="ü"/>
              <a:defRPr/>
            </a:pPr>
            <a:r>
              <a:rPr lang="en-US" sz="2400" dirty="0">
                <a:latin typeface="Times New Roman" pitchFamily="18" charset="0"/>
                <a:cs typeface="Times New Roman" pitchFamily="18" charset="0"/>
              </a:rPr>
              <a:t>It is roughly triangular in shape.</a:t>
            </a:r>
          </a:p>
          <a:p>
            <a:pPr marL="274320" indent="-274320">
              <a:spcBef>
                <a:spcPts val="580"/>
              </a:spcBef>
              <a:buClr>
                <a:schemeClr val="tx1"/>
              </a:buClr>
              <a:buFont typeface="Wingdings" pitchFamily="2" charset="2"/>
              <a:buChar char="ü"/>
              <a:defRPr/>
            </a:pPr>
            <a:r>
              <a:rPr lang="en-US" sz="2400" dirty="0">
                <a:latin typeface="Times New Roman" pitchFamily="18" charset="0"/>
                <a:cs typeface="Times New Roman" pitchFamily="18" charset="0"/>
              </a:rPr>
              <a:t>In its lower part it forms the margins of the foramen magnum. </a:t>
            </a:r>
          </a:p>
          <a:p>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B08E4254-033A-447C-AEDC-6A2270C0FFB2}"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1900736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dirty="0"/>
              <a:t>The fetal skull…</a:t>
            </a:r>
          </a:p>
        </p:txBody>
      </p:sp>
      <p:sp>
        <p:nvSpPr>
          <p:cNvPr id="2" name="Content Placeholder 1"/>
          <p:cNvSpPr>
            <a:spLocks noGrp="1"/>
          </p:cNvSpPr>
          <p:nvPr>
            <p:ph idx="1"/>
          </p:nvPr>
        </p:nvSpPr>
        <p:spPr>
          <a:xfrm>
            <a:off x="228600" y="1295400"/>
            <a:ext cx="8763000" cy="4711891"/>
          </a:xfrm>
        </p:spPr>
        <p:txBody>
          <a:bodyPr>
            <a:noAutofit/>
          </a:bodyPr>
          <a:lstStyle/>
          <a:p>
            <a:r>
              <a:rPr lang="en-US" sz="2400" b="1" dirty="0">
                <a:latin typeface="Times New Roman" pitchFamily="18" charset="0"/>
                <a:cs typeface="Times New Roman" pitchFamily="18" charset="0"/>
              </a:rPr>
              <a:t>Two parietal bones </a:t>
            </a:r>
            <a:r>
              <a:rPr lang="en-US" sz="2400" dirty="0">
                <a:latin typeface="Times New Roman" pitchFamily="18" charset="0"/>
                <a:cs typeface="Times New Roman" pitchFamily="18" charset="0"/>
              </a:rPr>
              <a:t>– lie on either side of the skull. </a:t>
            </a:r>
          </a:p>
          <a:p>
            <a:r>
              <a:rPr lang="en-US" sz="2400" dirty="0">
                <a:latin typeface="Times New Roman" pitchFamily="18" charset="0"/>
                <a:cs typeface="Times New Roman" pitchFamily="18" charset="0"/>
              </a:rPr>
              <a:t>The ossification center of each bone is called partial eminence. </a:t>
            </a:r>
          </a:p>
          <a:p>
            <a:r>
              <a:rPr lang="en-US" sz="2400" dirty="0">
                <a:latin typeface="Times New Roman" pitchFamily="18" charset="0"/>
                <a:cs typeface="Times New Roman" pitchFamily="18" charset="0"/>
              </a:rPr>
              <a:t>They are  the largest of the  cranial bones. </a:t>
            </a:r>
          </a:p>
          <a:p>
            <a:r>
              <a:rPr lang="en-US" sz="2400" dirty="0">
                <a:latin typeface="Times New Roman" pitchFamily="18" charset="0"/>
                <a:cs typeface="Times New Roman" pitchFamily="18" charset="0"/>
              </a:rPr>
              <a:t>Roughly square in shape and curves as they lie over the parietal lobes of the brain. </a:t>
            </a:r>
          </a:p>
          <a:p>
            <a:r>
              <a:rPr lang="en-US" sz="2400" b="1" dirty="0">
                <a:latin typeface="Times New Roman" pitchFamily="18" charset="0"/>
                <a:cs typeface="Times New Roman" pitchFamily="18" charset="0"/>
              </a:rPr>
              <a:t>Two frontal bones </a:t>
            </a:r>
            <a:r>
              <a:rPr lang="en-US" sz="2400" dirty="0">
                <a:latin typeface="Times New Roman" pitchFamily="18" charset="0"/>
                <a:cs typeface="Times New Roman" pitchFamily="18" charset="0"/>
              </a:rPr>
              <a:t>– form the  forehead or </a:t>
            </a:r>
            <a:r>
              <a:rPr lang="en-US" sz="2400" dirty="0" err="1">
                <a:latin typeface="Times New Roman" pitchFamily="18" charset="0"/>
                <a:cs typeface="Times New Roman" pitchFamily="18" charset="0"/>
              </a:rPr>
              <a:t>sinciput</a:t>
            </a:r>
            <a:r>
              <a:rPr lang="en-US" sz="2400" dirty="0">
                <a:latin typeface="Times New Roman" pitchFamily="18" charset="0"/>
                <a:cs typeface="Times New Roman" pitchFamily="18" charset="0"/>
              </a:rPr>
              <a:t>. </a:t>
            </a:r>
          </a:p>
          <a:p>
            <a:r>
              <a:rPr lang="en-US" sz="2400" dirty="0">
                <a:latin typeface="Times New Roman" pitchFamily="18" charset="0"/>
                <a:cs typeface="Times New Roman" pitchFamily="18" charset="0"/>
              </a:rPr>
              <a:t>Their ossification centers are named frontal eminence or frontal bosses. </a:t>
            </a:r>
          </a:p>
        </p:txBody>
      </p:sp>
      <p:sp>
        <p:nvSpPr>
          <p:cNvPr id="4" name="Date Placeholder 3"/>
          <p:cNvSpPr>
            <a:spLocks noGrp="1"/>
          </p:cNvSpPr>
          <p:nvPr>
            <p:ph type="dt" sz="half" idx="10"/>
          </p:nvPr>
        </p:nvSpPr>
        <p:spPr/>
        <p:txBody>
          <a:bodyPr/>
          <a:lstStyle/>
          <a:p>
            <a:fld id="{01E2457A-099F-475F-B8C5-919BE781971A}"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36671358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a:bodyPr>
          <a:lstStyle/>
          <a:p>
            <a:r>
              <a:rPr lang="en-US" sz="2400" dirty="0">
                <a:latin typeface="Times New Roman" pitchFamily="18" charset="0"/>
                <a:cs typeface="Times New Roman" pitchFamily="18" charset="0"/>
              </a:rPr>
              <a:t>Fuse in to a single bone  by 8 years</a:t>
            </a:r>
          </a:p>
          <a:p>
            <a:r>
              <a:rPr lang="en-US" sz="2400" dirty="0">
                <a:latin typeface="Times New Roman" pitchFamily="18" charset="0"/>
                <a:cs typeface="Times New Roman" pitchFamily="18" charset="0"/>
              </a:rPr>
              <a:t>The two temporal bones, one on each side of the head, closest to the ear. </a:t>
            </a:r>
          </a:p>
          <a:p>
            <a:r>
              <a:rPr lang="en-US" sz="2400" dirty="0">
                <a:latin typeface="Times New Roman" pitchFamily="18" charset="0"/>
                <a:cs typeface="Times New Roman" pitchFamily="18" charset="0"/>
              </a:rPr>
              <a:t>Understanding the landmarks and measurements of the fetal skull will help you to </a:t>
            </a:r>
            <a:r>
              <a:rPr lang="en-US" sz="2400" dirty="0" err="1">
                <a:latin typeface="Times New Roman" pitchFamily="18" charset="0"/>
                <a:cs typeface="Times New Roman" pitchFamily="18" charset="0"/>
              </a:rPr>
              <a:t>recognise</a:t>
            </a:r>
            <a:r>
              <a:rPr lang="en-US" sz="2400" dirty="0">
                <a:latin typeface="Times New Roman" pitchFamily="18" charset="0"/>
                <a:cs typeface="Times New Roman" pitchFamily="18" charset="0"/>
              </a:rPr>
              <a:t> normal and abnormal presentations of the fetus during antenatal examinations, </a:t>
            </a:r>
            <a:r>
              <a:rPr lang="en-US" sz="2400" dirty="0" err="1">
                <a:latin typeface="Times New Roman" pitchFamily="18" charset="0"/>
                <a:cs typeface="Times New Roman" pitchFamily="18" charset="0"/>
              </a:rPr>
              <a:t>labour</a:t>
            </a:r>
            <a:r>
              <a:rPr lang="en-US" sz="2400" dirty="0">
                <a:latin typeface="Times New Roman" pitchFamily="18" charset="0"/>
                <a:cs typeface="Times New Roman" pitchFamily="18" charset="0"/>
              </a:rPr>
              <a:t> and delivery.</a:t>
            </a:r>
          </a:p>
          <a:p>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1A55C2CB-266A-4A8A-8524-D6996B333EF6}"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30725249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solidFill>
                  <a:schemeClr val="accent2"/>
                </a:solidFill>
                <a:latin typeface="Times New Roman" pitchFamily="18" charset="0"/>
                <a:cs typeface="Times New Roman" pitchFamily="18" charset="0"/>
              </a:rPr>
              <a:t>The fetal skull…</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a:bodyPr>
          <a:lstStyle/>
          <a:p>
            <a:pPr marL="274320" indent="-274320">
              <a:lnSpc>
                <a:spcPct val="80000"/>
              </a:lnSpc>
              <a:spcBef>
                <a:spcPts val="580"/>
              </a:spcBef>
              <a:buClr>
                <a:schemeClr val="accent2"/>
              </a:buClr>
              <a:buFont typeface="Wingdings" pitchFamily="2" charset="2"/>
              <a:buChar char="v"/>
              <a:defRPr/>
            </a:pPr>
            <a:r>
              <a:rPr lang="en-US" sz="2400" b="1" dirty="0">
                <a:latin typeface="Times New Roman" pitchFamily="18" charset="0"/>
                <a:cs typeface="Times New Roman" pitchFamily="18" charset="0"/>
              </a:rPr>
              <a:t>Sutures</a:t>
            </a:r>
            <a:r>
              <a:rPr lang="en-US" sz="2400" dirty="0">
                <a:latin typeface="Times New Roman" pitchFamily="18" charset="0"/>
                <a:cs typeface="Times New Roman" pitchFamily="18" charset="0"/>
              </a:rPr>
              <a:t> </a:t>
            </a:r>
          </a:p>
          <a:p>
            <a:pPr marL="274320" indent="-274320">
              <a:lnSpc>
                <a:spcPct val="80000"/>
              </a:lnSpc>
              <a:spcBef>
                <a:spcPts val="580"/>
              </a:spcBef>
              <a:buClr>
                <a:schemeClr val="tx1"/>
              </a:buClr>
              <a:buFont typeface="Wingdings" pitchFamily="2" charset="2"/>
              <a:buChar char="§"/>
              <a:defRPr/>
            </a:pPr>
            <a:r>
              <a:rPr lang="en-US" sz="2400" dirty="0">
                <a:latin typeface="Times New Roman" pitchFamily="18" charset="0"/>
                <a:cs typeface="Times New Roman" pitchFamily="18" charset="0"/>
              </a:rPr>
              <a:t>Is an area of membrane between the skull bones where ossification has not  been completed. </a:t>
            </a:r>
          </a:p>
          <a:p>
            <a:pPr marL="274320" indent="-274320">
              <a:lnSpc>
                <a:spcPct val="80000"/>
              </a:lnSpc>
              <a:spcBef>
                <a:spcPts val="580"/>
              </a:spcBef>
              <a:buClr>
                <a:schemeClr val="tx1"/>
              </a:buClr>
              <a:buFont typeface="Wingdings" pitchFamily="2" charset="2"/>
              <a:buChar char="§"/>
              <a:defRPr/>
            </a:pPr>
            <a:r>
              <a:rPr lang="en-US" sz="2400" dirty="0">
                <a:latin typeface="Times New Roman" pitchFamily="18" charset="0"/>
                <a:cs typeface="Times New Roman" pitchFamily="18" charset="0"/>
              </a:rPr>
              <a:t>Overlap during the process of molding at the time of birth. </a:t>
            </a:r>
            <a:endParaRPr lang="en-US" sz="2400" u="sng" dirty="0">
              <a:latin typeface="Times New Roman" pitchFamily="18" charset="0"/>
              <a:cs typeface="Times New Roman" pitchFamily="18" charset="0"/>
            </a:endParaRPr>
          </a:p>
          <a:p>
            <a:pPr marL="274320" indent="-274320">
              <a:lnSpc>
                <a:spcPct val="80000"/>
              </a:lnSpc>
              <a:spcBef>
                <a:spcPts val="580"/>
              </a:spcBef>
              <a:buClr>
                <a:schemeClr val="accent3"/>
              </a:buClr>
              <a:buNone/>
              <a:defRPr/>
            </a:pPr>
            <a:r>
              <a:rPr lang="en-US" sz="2400" b="1" dirty="0">
                <a:latin typeface="Times New Roman" pitchFamily="18" charset="0"/>
                <a:cs typeface="Times New Roman" pitchFamily="18" charset="0"/>
              </a:rPr>
              <a:t>Types of sutures</a:t>
            </a:r>
          </a:p>
          <a:p>
            <a:pPr marL="274320" indent="-274320">
              <a:lnSpc>
                <a:spcPct val="80000"/>
              </a:lnSpc>
              <a:spcBef>
                <a:spcPts val="580"/>
              </a:spcBef>
              <a:buClr>
                <a:schemeClr val="tx1"/>
              </a:buClr>
              <a:buFont typeface="Wingdings" pitchFamily="2" charset="2"/>
              <a:buChar char="Ø"/>
              <a:defRPr/>
            </a:pPr>
            <a:r>
              <a:rPr lang="en-US" sz="2400" b="1" dirty="0" err="1">
                <a:latin typeface="Times New Roman" pitchFamily="18" charset="0"/>
                <a:cs typeface="Times New Roman" pitchFamily="18" charset="0"/>
              </a:rPr>
              <a:t>Lambdoidal</a:t>
            </a:r>
            <a:r>
              <a:rPr lang="en-US" sz="2400" b="1" dirty="0">
                <a:latin typeface="Times New Roman" pitchFamily="18" charset="0"/>
                <a:cs typeface="Times New Roman" pitchFamily="18" charset="0"/>
              </a:rPr>
              <a:t> suture </a:t>
            </a:r>
            <a:r>
              <a:rPr lang="en-US" sz="2400" dirty="0">
                <a:latin typeface="Times New Roman" pitchFamily="18" charset="0"/>
                <a:cs typeface="Times New Roman" pitchFamily="18" charset="0"/>
              </a:rPr>
              <a:t>– separate the occipital bone from the two parietal bones. </a:t>
            </a:r>
          </a:p>
          <a:p>
            <a:pPr marL="274320" indent="-274320">
              <a:lnSpc>
                <a:spcPct val="80000"/>
              </a:lnSpc>
              <a:spcBef>
                <a:spcPts val="580"/>
              </a:spcBef>
              <a:buClr>
                <a:schemeClr val="tx1"/>
              </a:buClr>
              <a:buFont typeface="Wingdings" pitchFamily="2" charset="2"/>
              <a:buChar char="ü"/>
              <a:defRPr/>
            </a:pPr>
            <a:r>
              <a:rPr lang="en-US" sz="2400" dirty="0">
                <a:latin typeface="Times New Roman" pitchFamily="18" charset="0"/>
                <a:cs typeface="Times New Roman" pitchFamily="18" charset="0"/>
              </a:rPr>
              <a:t>  It is shaped like the Greek letter Lambda </a:t>
            </a:r>
          </a:p>
          <a:p>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9D6BAA11-9C36-41BE-8945-C535C6BDDDF7}"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2846790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latin typeface="Times New Roman" pitchFamily="18" charset="0"/>
                <a:cs typeface="Times New Roman" pitchFamily="18" charset="0"/>
              </a:rPr>
              <a:t>Fetal skull….</a:t>
            </a:r>
          </a:p>
        </p:txBody>
      </p:sp>
      <p:sp>
        <p:nvSpPr>
          <p:cNvPr id="2" name="Content Placeholder 1"/>
          <p:cNvSpPr>
            <a:spLocks noGrp="1"/>
          </p:cNvSpPr>
          <p:nvPr>
            <p:ph idx="1"/>
          </p:nvPr>
        </p:nvSpPr>
        <p:spPr>
          <a:xfrm>
            <a:off x="457200" y="1828800"/>
            <a:ext cx="8229600" cy="4178491"/>
          </a:xfrm>
        </p:spPr>
        <p:txBody>
          <a:bodyPr>
            <a:normAutofit/>
          </a:bodyPr>
          <a:lstStyle/>
          <a:p>
            <a:pPr marL="274320" indent="-274320" algn="just">
              <a:lnSpc>
                <a:spcPct val="80000"/>
              </a:lnSpc>
              <a:spcBef>
                <a:spcPts val="580"/>
              </a:spcBef>
              <a:buClr>
                <a:srgbClr val="CC3300"/>
              </a:buClr>
              <a:buFont typeface="Wingdings" pitchFamily="2" charset="2"/>
              <a:buChar char="Ø"/>
              <a:defRPr/>
            </a:pPr>
            <a:r>
              <a:rPr lang="en-US" sz="2400" b="1" dirty="0" err="1">
                <a:latin typeface="Times New Roman" pitchFamily="18" charset="0"/>
                <a:cs typeface="Times New Roman" pitchFamily="18" charset="0"/>
              </a:rPr>
              <a:t>Sagital</a:t>
            </a:r>
            <a:r>
              <a:rPr lang="en-US" sz="2400" b="1" dirty="0">
                <a:latin typeface="Times New Roman" pitchFamily="18" charset="0"/>
                <a:cs typeface="Times New Roman" pitchFamily="18" charset="0"/>
              </a:rPr>
              <a:t> suture- </a:t>
            </a:r>
            <a:r>
              <a:rPr lang="en-US" sz="2400" dirty="0">
                <a:latin typeface="Times New Roman" pitchFamily="18" charset="0"/>
                <a:cs typeface="Times New Roman" pitchFamily="18" charset="0"/>
              </a:rPr>
              <a:t>runs between the two parietal bones and runs from the anterior fontanel in front to the posterior fontanel behind. </a:t>
            </a:r>
          </a:p>
          <a:p>
            <a:pPr marL="274320" indent="-274320" algn="just">
              <a:lnSpc>
                <a:spcPct val="80000"/>
              </a:lnSpc>
              <a:spcBef>
                <a:spcPts val="580"/>
              </a:spcBef>
              <a:buClr>
                <a:schemeClr val="tx1"/>
              </a:buClr>
              <a:buFont typeface="Wingdings" pitchFamily="2" charset="2"/>
              <a:buChar char="Ø"/>
              <a:defRPr/>
            </a:pPr>
            <a:r>
              <a:rPr lang="en-US" sz="2400" b="1" dirty="0">
                <a:latin typeface="Times New Roman" pitchFamily="18" charset="0"/>
                <a:cs typeface="Times New Roman" pitchFamily="18" charset="0"/>
              </a:rPr>
              <a:t>Frontal sutures- </a:t>
            </a:r>
            <a:r>
              <a:rPr lang="en-US" sz="2400" dirty="0">
                <a:latin typeface="Times New Roman" pitchFamily="18" charset="0"/>
                <a:cs typeface="Times New Roman" pitchFamily="18" charset="0"/>
              </a:rPr>
              <a:t>runs between the frontal bones, extending from the root of nose below, to the anterior </a:t>
            </a:r>
            <a:r>
              <a:rPr lang="en-US" sz="2400" dirty="0" err="1">
                <a:latin typeface="Times New Roman" pitchFamily="18" charset="0"/>
                <a:cs typeface="Times New Roman" pitchFamily="18" charset="0"/>
              </a:rPr>
              <a:t>fontanelle</a:t>
            </a:r>
            <a:r>
              <a:rPr lang="en-US" sz="2400" dirty="0">
                <a:latin typeface="Times New Roman" pitchFamily="18" charset="0"/>
                <a:cs typeface="Times New Roman" pitchFamily="18" charset="0"/>
              </a:rPr>
              <a:t> above.</a:t>
            </a:r>
          </a:p>
          <a:p>
            <a:pPr marL="274320" indent="-274320" algn="just">
              <a:lnSpc>
                <a:spcPct val="80000"/>
              </a:lnSpc>
              <a:spcBef>
                <a:spcPts val="580"/>
              </a:spcBef>
              <a:buClr>
                <a:schemeClr val="tx1"/>
              </a:buClr>
              <a:buFont typeface="Wingdings" pitchFamily="2" charset="2"/>
              <a:buChar char="Ø"/>
              <a:defRPr/>
            </a:pPr>
            <a:r>
              <a:rPr lang="en-US" sz="2400" b="1" dirty="0">
                <a:latin typeface="Times New Roman" pitchFamily="18" charset="0"/>
                <a:cs typeface="Times New Roman" pitchFamily="18" charset="0"/>
              </a:rPr>
              <a:t>Coronal suture- </a:t>
            </a:r>
            <a:r>
              <a:rPr lang="en-US" sz="2400" dirty="0">
                <a:latin typeface="Times New Roman" pitchFamily="18" charset="0"/>
                <a:cs typeface="Times New Roman" pitchFamily="18" charset="0"/>
              </a:rPr>
              <a:t>separate frontal bones  from parietal bones, passing from one temple to the other. </a:t>
            </a:r>
          </a:p>
          <a:p>
            <a:pPr algn="just">
              <a:buFont typeface="Wingdings 2" pitchFamily="18" charset="2"/>
              <a:buNone/>
              <a:defRPr/>
            </a:pPr>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E8E191E2-0B6B-41F8-9763-F5B82EDF1C8A}"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670594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accent2"/>
                </a:solidFill>
              </a:rPr>
              <a:t>The fetal skull…</a:t>
            </a:r>
            <a:endParaRPr lang="en-US" dirty="0"/>
          </a:p>
        </p:txBody>
      </p:sp>
      <p:sp>
        <p:nvSpPr>
          <p:cNvPr id="2" name="Content Placeholder 1"/>
          <p:cNvSpPr>
            <a:spLocks noGrp="1"/>
          </p:cNvSpPr>
          <p:nvPr>
            <p:ph idx="1"/>
          </p:nvPr>
        </p:nvSpPr>
        <p:spPr/>
        <p:txBody>
          <a:bodyPr>
            <a:normAutofit/>
          </a:bodyPr>
          <a:lstStyle/>
          <a:p>
            <a:pPr>
              <a:lnSpc>
                <a:spcPct val="90000"/>
              </a:lnSpc>
              <a:buFont typeface="Wingdings" pitchFamily="2" charset="2"/>
              <a:buChar char="v"/>
            </a:pPr>
            <a:r>
              <a:rPr lang="en-US" sz="2400" b="1" dirty="0">
                <a:latin typeface="Times New Roman" pitchFamily="18" charset="0"/>
                <a:cs typeface="Times New Roman" pitchFamily="18" charset="0"/>
              </a:rPr>
              <a:t>Fontanels</a:t>
            </a:r>
            <a:r>
              <a:rPr lang="en-US" sz="2400" b="1" dirty="0">
                <a:solidFill>
                  <a:schemeClr val="hlink"/>
                </a:solidFill>
                <a:latin typeface="Times New Roman" pitchFamily="18" charset="0"/>
                <a:cs typeface="Times New Roman" pitchFamily="18" charset="0"/>
              </a:rPr>
              <a:t> </a:t>
            </a:r>
            <a:endParaRPr lang="en-US" sz="2400" dirty="0">
              <a:solidFill>
                <a:schemeClr val="hlink"/>
              </a:solidFill>
              <a:latin typeface="Times New Roman" pitchFamily="18" charset="0"/>
              <a:cs typeface="Times New Roman" pitchFamily="18" charset="0"/>
            </a:endParaRPr>
          </a:p>
          <a:p>
            <a:pPr>
              <a:lnSpc>
                <a:spcPct val="90000"/>
              </a:lnSpc>
              <a:buClr>
                <a:schemeClr val="tx1"/>
              </a:buClr>
              <a:buFont typeface="Wingdings" pitchFamily="2" charset="2"/>
              <a:buChar char="§"/>
            </a:pPr>
            <a:r>
              <a:rPr lang="en-US" sz="2400" dirty="0">
                <a:latin typeface="Times New Roman" pitchFamily="18" charset="0"/>
                <a:cs typeface="Times New Roman" pitchFamily="18" charset="0"/>
              </a:rPr>
              <a:t>Are areas where two or more sutures are meet. </a:t>
            </a:r>
          </a:p>
          <a:p>
            <a:pPr>
              <a:lnSpc>
                <a:spcPct val="90000"/>
              </a:lnSpc>
              <a:buClr>
                <a:schemeClr val="tx1"/>
              </a:buClr>
              <a:buFont typeface="Wingdings" pitchFamily="2" charset="2"/>
              <a:buChar char="§"/>
            </a:pPr>
            <a:r>
              <a:rPr lang="en-US" sz="2400" dirty="0">
                <a:latin typeface="Times New Roman" pitchFamily="18" charset="0"/>
                <a:cs typeface="Times New Roman" pitchFamily="18" charset="0"/>
              </a:rPr>
              <a:t>There are two fontanels having great obstetrical importance. </a:t>
            </a:r>
            <a:endParaRPr lang="en-US" sz="2400" b="1" u="sng" dirty="0">
              <a:latin typeface="Times New Roman" pitchFamily="18" charset="0"/>
              <a:cs typeface="Times New Roman" pitchFamily="18" charset="0"/>
            </a:endParaRPr>
          </a:p>
          <a:p>
            <a:pPr>
              <a:lnSpc>
                <a:spcPct val="90000"/>
              </a:lnSpc>
              <a:buClr>
                <a:schemeClr val="tx1"/>
              </a:buClr>
              <a:buFont typeface="Arial" charset="0"/>
              <a:buChar char="♥"/>
            </a:pPr>
            <a:r>
              <a:rPr lang="en-US" sz="2400" b="1" dirty="0">
                <a:latin typeface="Times New Roman" pitchFamily="18" charset="0"/>
                <a:cs typeface="Times New Roman" pitchFamily="18" charset="0"/>
              </a:rPr>
              <a:t>The anterior fontanel or </a:t>
            </a:r>
            <a:r>
              <a:rPr lang="en-US" sz="2400" b="1" dirty="0" err="1">
                <a:latin typeface="Times New Roman" pitchFamily="18" charset="0"/>
                <a:cs typeface="Times New Roman" pitchFamily="18" charset="0"/>
              </a:rPr>
              <a:t>bregma</a:t>
            </a:r>
            <a:r>
              <a:rPr lang="en-US" sz="2400" dirty="0">
                <a:latin typeface="Times New Roman" pitchFamily="18" charset="0"/>
                <a:cs typeface="Times New Roman" pitchFamily="18" charset="0"/>
              </a:rPr>
              <a:t> :-is  formed where the </a:t>
            </a:r>
            <a:r>
              <a:rPr lang="en-US" sz="2400" dirty="0" err="1">
                <a:latin typeface="Times New Roman" pitchFamily="18" charset="0"/>
                <a:cs typeface="Times New Roman" pitchFamily="18" charset="0"/>
              </a:rPr>
              <a:t>sagital</a:t>
            </a:r>
            <a:r>
              <a:rPr lang="en-US" sz="2400" dirty="0">
                <a:latin typeface="Times New Roman" pitchFamily="18" charset="0"/>
                <a:cs typeface="Times New Roman" pitchFamily="18" charset="0"/>
              </a:rPr>
              <a:t>, coronal and frontal sutures meet. </a:t>
            </a:r>
          </a:p>
          <a:p>
            <a:pPr>
              <a:lnSpc>
                <a:spcPct val="90000"/>
              </a:lnSpc>
              <a:buClr>
                <a:schemeClr val="tx1"/>
              </a:buClr>
              <a:buFont typeface="Wingdings" pitchFamily="2" charset="2"/>
              <a:buChar char="ü"/>
            </a:pPr>
            <a:r>
              <a:rPr lang="en-US" sz="2400" dirty="0">
                <a:latin typeface="Times New Roman" pitchFamily="18" charset="0"/>
                <a:cs typeface="Times New Roman" pitchFamily="18" charset="0"/>
              </a:rPr>
              <a:t>It is diamond in shape. </a:t>
            </a:r>
          </a:p>
          <a:p>
            <a:pPr>
              <a:lnSpc>
                <a:spcPct val="90000"/>
              </a:lnSpc>
              <a:buClr>
                <a:schemeClr val="tx1"/>
              </a:buClr>
              <a:buFont typeface="Wingdings" pitchFamily="2" charset="2"/>
              <a:buChar char="ü"/>
            </a:pPr>
            <a:r>
              <a:rPr lang="en-US" sz="2400" dirty="0">
                <a:latin typeface="Times New Roman" pitchFamily="18" charset="0"/>
                <a:cs typeface="Times New Roman" pitchFamily="18" charset="0"/>
              </a:rPr>
              <a:t>It is much longer than posterior  fontanel.</a:t>
            </a:r>
          </a:p>
          <a:p>
            <a:pPr>
              <a:lnSpc>
                <a:spcPct val="90000"/>
              </a:lnSpc>
              <a:buClr>
                <a:schemeClr val="tx1"/>
              </a:buClr>
              <a:buFont typeface="Wingdings" pitchFamily="2" charset="2"/>
              <a:buChar char="ü"/>
            </a:pPr>
            <a:r>
              <a:rPr lang="en-US" sz="2400" dirty="0">
                <a:latin typeface="Times New Roman" pitchFamily="18" charset="0"/>
                <a:cs typeface="Times New Roman" pitchFamily="18" charset="0"/>
              </a:rPr>
              <a:t>Pulsation of cerebral vessels can be felt through it. </a:t>
            </a:r>
          </a:p>
          <a:p>
            <a:pPr>
              <a:lnSpc>
                <a:spcPct val="90000"/>
              </a:lnSpc>
              <a:buClr>
                <a:schemeClr val="tx1"/>
              </a:buClr>
              <a:buFont typeface="Wingdings" pitchFamily="2" charset="2"/>
              <a:buChar char="ü"/>
            </a:pPr>
            <a:r>
              <a:rPr lang="en-US" sz="2400" dirty="0">
                <a:latin typeface="Times New Roman" pitchFamily="18" charset="0"/>
                <a:cs typeface="Times New Roman" pitchFamily="18" charset="0"/>
              </a:rPr>
              <a:t>Normally closes at 18 months of age </a:t>
            </a:r>
          </a:p>
          <a:p>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745965C3-F1A7-47CF-B797-93D64C57580A}"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36</a:t>
            </a:fld>
            <a:endParaRPr lang="en-US"/>
          </a:p>
        </p:txBody>
      </p:sp>
    </p:spTree>
    <p:extLst>
      <p:ext uri="{BB962C8B-B14F-4D97-AF65-F5344CB8AC3E}">
        <p14:creationId xmlns:p14="http://schemas.microsoft.com/office/powerpoint/2010/main" val="36580875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solidFill>
                  <a:schemeClr val="accent2"/>
                </a:solidFill>
                <a:latin typeface="Times New Roman" pitchFamily="18" charset="0"/>
                <a:cs typeface="Times New Roman" pitchFamily="18" charset="0"/>
              </a:rPr>
              <a:t>The fetal skull…</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a:bodyPr>
          <a:lstStyle/>
          <a:p>
            <a:pPr>
              <a:buClr>
                <a:schemeClr val="accent2"/>
              </a:buClr>
              <a:buFont typeface="Arial" charset="0"/>
              <a:buChar char="♥"/>
            </a:pPr>
            <a:r>
              <a:rPr lang="en-US" sz="2400" b="1" dirty="0">
                <a:latin typeface="Times New Roman" pitchFamily="18" charset="0"/>
                <a:cs typeface="Times New Roman" pitchFamily="18" charset="0"/>
              </a:rPr>
              <a:t>Posterior fontanel</a:t>
            </a:r>
            <a:r>
              <a:rPr lang="en-US" sz="2400" b="1" u="sng" dirty="0">
                <a:latin typeface="Times New Roman" pitchFamily="18" charset="0"/>
                <a:cs typeface="Times New Roman" pitchFamily="18" charset="0"/>
              </a:rPr>
              <a:t> </a:t>
            </a:r>
            <a:endParaRPr lang="en-US" sz="2400" b="1" dirty="0">
              <a:latin typeface="Times New Roman" pitchFamily="18" charset="0"/>
              <a:cs typeface="Times New Roman" pitchFamily="18" charset="0"/>
            </a:endParaRPr>
          </a:p>
          <a:p>
            <a:pPr>
              <a:buClr>
                <a:schemeClr val="tx1"/>
              </a:buClr>
              <a:buFont typeface="Wingdings" pitchFamily="2" charset="2"/>
              <a:buChar char="ü"/>
            </a:pPr>
            <a:r>
              <a:rPr lang="en-US" sz="2400" dirty="0">
                <a:latin typeface="Times New Roman" pitchFamily="18" charset="0"/>
                <a:cs typeface="Times New Roman" pitchFamily="18" charset="0"/>
              </a:rPr>
              <a:t>occurs at the junction of the </a:t>
            </a:r>
            <a:r>
              <a:rPr lang="en-US" sz="2400" dirty="0" err="1">
                <a:latin typeface="Times New Roman" pitchFamily="18" charset="0"/>
                <a:cs typeface="Times New Roman" pitchFamily="18" charset="0"/>
              </a:rPr>
              <a:t>lambdoidal</a:t>
            </a:r>
            <a:r>
              <a:rPr lang="en-US" sz="2400" dirty="0">
                <a:latin typeface="Times New Roman" pitchFamily="18" charset="0"/>
                <a:cs typeface="Times New Roman" pitchFamily="18" charset="0"/>
              </a:rPr>
              <a:t> and </a:t>
            </a:r>
            <a:r>
              <a:rPr lang="en-US" sz="2400" dirty="0" err="1">
                <a:latin typeface="Times New Roman" pitchFamily="18" charset="0"/>
                <a:cs typeface="Times New Roman" pitchFamily="18" charset="0"/>
              </a:rPr>
              <a:t>sagital</a:t>
            </a:r>
            <a:r>
              <a:rPr lang="en-US" sz="2400" dirty="0">
                <a:latin typeface="Times New Roman" pitchFamily="18" charset="0"/>
                <a:cs typeface="Times New Roman" pitchFamily="18" charset="0"/>
              </a:rPr>
              <a:t> sutures. </a:t>
            </a:r>
          </a:p>
          <a:p>
            <a:pPr>
              <a:buClr>
                <a:schemeClr val="tx1"/>
              </a:buClr>
              <a:buFont typeface="Wingdings" pitchFamily="2" charset="2"/>
              <a:buChar char="ü"/>
            </a:pPr>
            <a:r>
              <a:rPr lang="en-US" sz="2400" dirty="0">
                <a:latin typeface="Times New Roman" pitchFamily="18" charset="0"/>
                <a:cs typeface="Times New Roman" pitchFamily="18" charset="0"/>
              </a:rPr>
              <a:t>It is very small and triangular in shape </a:t>
            </a:r>
          </a:p>
          <a:p>
            <a:pPr>
              <a:buClr>
                <a:schemeClr val="tx1"/>
              </a:buClr>
              <a:buFont typeface="Wingdings" pitchFamily="2" charset="2"/>
              <a:buChar char="ü"/>
            </a:pPr>
            <a:r>
              <a:rPr lang="en-US" sz="2400" dirty="0">
                <a:latin typeface="Times New Roman" pitchFamily="18" charset="0"/>
                <a:cs typeface="Times New Roman" pitchFamily="18" charset="0"/>
              </a:rPr>
              <a:t>It is normally closes by 6 weeks  of age </a:t>
            </a:r>
          </a:p>
          <a:p>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30939D1-1575-43C7-893D-A8443F6EE478}"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37</a:t>
            </a:fld>
            <a:endParaRPr lang="en-US"/>
          </a:p>
        </p:txBody>
      </p:sp>
    </p:spTree>
    <p:extLst>
      <p:ext uri="{BB962C8B-B14F-4D97-AF65-F5344CB8AC3E}">
        <p14:creationId xmlns:p14="http://schemas.microsoft.com/office/powerpoint/2010/main" val="36181460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762000"/>
          </a:xfrm>
        </p:spPr>
        <p:txBody>
          <a:bodyPr>
            <a:normAutofit/>
          </a:bodyPr>
          <a:lstStyle/>
          <a:p>
            <a:r>
              <a:rPr lang="en-US" dirty="0" smtClean="0"/>
              <a:t>Cont</a:t>
            </a:r>
            <a:r>
              <a:rPr lang="en-US" sz="4000" dirty="0" smtClean="0">
                <a:latin typeface="Times New Roman" pitchFamily="18" charset="0"/>
                <a:cs typeface="Times New Roman" pitchFamily="18" charset="0"/>
              </a:rPr>
              <a:t>.…………………………….</a:t>
            </a:r>
            <a:r>
              <a:rPr lang="en-US" dirty="0" smtClean="0"/>
              <a:t>d</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772319"/>
            <a:ext cx="7848600" cy="588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C7A645BE-6550-4FDA-87C8-9C6D4E06ABE6}" type="datetime1">
              <a:rPr lang="en-US" smtClean="0"/>
              <a:t>5/1/2019</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38</a:t>
            </a:fld>
            <a:endParaRPr lang="en-US"/>
          </a:p>
        </p:txBody>
      </p:sp>
    </p:spTree>
    <p:extLst>
      <p:ext uri="{BB962C8B-B14F-4D97-AF65-F5344CB8AC3E}">
        <p14:creationId xmlns:p14="http://schemas.microsoft.com/office/powerpoint/2010/main" val="18809365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solidFill>
                  <a:schemeClr val="accent2"/>
                </a:solidFill>
                <a:latin typeface="Times New Roman" pitchFamily="18" charset="0"/>
                <a:cs typeface="Times New Roman" pitchFamily="18" charset="0"/>
              </a:rPr>
              <a:t>The fetal skull…</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a:bodyPr>
          <a:lstStyle/>
          <a:p>
            <a:pPr>
              <a:buClr>
                <a:schemeClr val="tx1"/>
              </a:buClr>
              <a:buFont typeface="Wingdings" pitchFamily="2" charset="2"/>
              <a:buChar char="v"/>
            </a:pPr>
            <a:r>
              <a:rPr lang="en-US" sz="2400" b="1" dirty="0">
                <a:latin typeface="Times New Roman" pitchFamily="18" charset="0"/>
                <a:cs typeface="Times New Roman" pitchFamily="18" charset="0"/>
              </a:rPr>
              <a:t>The Regions of the skull </a:t>
            </a:r>
          </a:p>
          <a:p>
            <a:pPr>
              <a:buClr>
                <a:schemeClr val="accent2"/>
              </a:buClr>
              <a:buFont typeface="Courier New" pitchFamily="49" charset="0"/>
              <a:buChar char="♦"/>
            </a:pPr>
            <a:r>
              <a:rPr lang="en-US" sz="2400" b="1" dirty="0">
                <a:latin typeface="Times New Roman" pitchFamily="18" charset="0"/>
                <a:cs typeface="Times New Roman" pitchFamily="18" charset="0"/>
              </a:rPr>
              <a:t>Vertex</a:t>
            </a:r>
            <a:r>
              <a:rPr lang="en-US" sz="2400" dirty="0">
                <a:solidFill>
                  <a:schemeClr val="hlink"/>
                </a:solidFill>
                <a:latin typeface="Times New Roman" pitchFamily="18" charset="0"/>
                <a:cs typeface="Times New Roman" pitchFamily="18" charset="0"/>
              </a:rPr>
              <a:t> </a:t>
            </a:r>
            <a:r>
              <a:rPr lang="en-US" sz="2400" dirty="0">
                <a:latin typeface="Times New Roman" pitchFamily="18" charset="0"/>
                <a:cs typeface="Times New Roman" pitchFamily="18" charset="0"/>
              </a:rPr>
              <a:t>–is bounded by the anterior and posterior  fontanels and parietal eminences </a:t>
            </a:r>
          </a:p>
          <a:p>
            <a:pPr>
              <a:buClr>
                <a:schemeClr val="accent2"/>
              </a:buClr>
              <a:buFont typeface="Courier New" pitchFamily="49" charset="0"/>
              <a:buChar char="♦"/>
            </a:pPr>
            <a:r>
              <a:rPr lang="en-US" sz="2400" b="1" dirty="0">
                <a:latin typeface="Times New Roman" pitchFamily="18" charset="0"/>
                <a:cs typeface="Times New Roman" pitchFamily="18" charset="0"/>
              </a:rPr>
              <a:t>Occiput </a:t>
            </a:r>
            <a:r>
              <a:rPr lang="en-US" sz="2400" dirty="0">
                <a:latin typeface="Times New Roman" pitchFamily="18" charset="0"/>
                <a:cs typeface="Times New Roman" pitchFamily="18" charset="0"/>
              </a:rPr>
              <a:t>– is the area between the base of the skull and the posterior fontanel. It is unusual and very risky for the occiput to be the presenting part.</a:t>
            </a:r>
          </a:p>
          <a:p>
            <a:pPr>
              <a:buClr>
                <a:schemeClr val="accent2"/>
              </a:buClr>
              <a:buFont typeface="Courier New" pitchFamily="49" charset="0"/>
              <a:buChar char="♦"/>
            </a:pPr>
            <a:r>
              <a:rPr lang="en-US" sz="2400" b="1" dirty="0" err="1">
                <a:latin typeface="Times New Roman" pitchFamily="18" charset="0"/>
                <a:cs typeface="Times New Roman" pitchFamily="18" charset="0"/>
              </a:rPr>
              <a:t>Sinciput</a:t>
            </a:r>
            <a:r>
              <a:rPr lang="en-US" sz="2400" b="1" dirty="0">
                <a:latin typeface="Times New Roman" pitchFamily="18" charset="0"/>
                <a:cs typeface="Times New Roman" pitchFamily="18" charset="0"/>
              </a:rPr>
              <a:t> (brow) </a:t>
            </a:r>
            <a:r>
              <a:rPr lang="en-US" sz="2400" dirty="0">
                <a:latin typeface="Times New Roman" pitchFamily="18" charset="0"/>
                <a:cs typeface="Times New Roman" pitchFamily="18" charset="0"/>
              </a:rPr>
              <a:t>– extends from the anterior fontanel and coronal suture to the orbital ridge </a:t>
            </a:r>
          </a:p>
          <a:p>
            <a:pPr>
              <a:buClr>
                <a:schemeClr val="accent2"/>
              </a:buClr>
              <a:buFont typeface="Courier New" pitchFamily="49" charset="0"/>
              <a:buChar char="♦"/>
            </a:pPr>
            <a:r>
              <a:rPr lang="en-US" sz="2400" b="1" dirty="0">
                <a:latin typeface="Times New Roman" pitchFamily="18" charset="0"/>
                <a:cs typeface="Times New Roman" pitchFamily="18" charset="0"/>
              </a:rPr>
              <a:t>Face</a:t>
            </a:r>
            <a:r>
              <a:rPr lang="en-US" sz="2400" dirty="0">
                <a:solidFill>
                  <a:schemeClr val="accent2"/>
                </a:solidFill>
                <a:latin typeface="Times New Roman" pitchFamily="18" charset="0"/>
                <a:cs typeface="Times New Roman" pitchFamily="18" charset="0"/>
              </a:rPr>
              <a:t> </a:t>
            </a:r>
            <a:r>
              <a:rPr lang="en-US" sz="2400" dirty="0">
                <a:latin typeface="Times New Roman" pitchFamily="18" charset="0"/>
                <a:cs typeface="Times New Roman" pitchFamily="18" charset="0"/>
              </a:rPr>
              <a:t>– extends from the orbital ridges and the root of the nose to the junctions of the chin and neck. </a:t>
            </a:r>
          </a:p>
          <a:p>
            <a:pPr>
              <a:buClr>
                <a:schemeClr val="tx1"/>
              </a:buClr>
              <a:buFont typeface="Wingdings" pitchFamily="2" charset="2"/>
              <a:buChar char="ü"/>
            </a:pPr>
            <a:r>
              <a:rPr lang="en-US" sz="2400" dirty="0">
                <a:latin typeface="Times New Roman" pitchFamily="18" charset="0"/>
                <a:cs typeface="Times New Roman" pitchFamily="18" charset="0"/>
              </a:rPr>
              <a:t>The point between the eye brow in known as the glabella. </a:t>
            </a: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B76FBCA0-877C-4283-ABAA-B21413B329BC}"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39</a:t>
            </a:fld>
            <a:endParaRPr lang="en-US"/>
          </a:p>
        </p:txBody>
      </p:sp>
    </p:spTree>
    <p:extLst>
      <p:ext uri="{BB962C8B-B14F-4D97-AF65-F5344CB8AC3E}">
        <p14:creationId xmlns:p14="http://schemas.microsoft.com/office/powerpoint/2010/main" val="454903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imes New Roman" pitchFamily="18" charset="0"/>
                <a:cs typeface="Times New Roman" pitchFamily="18" charset="0"/>
              </a:rPr>
              <a:t>Development of the Fertilized Ovum</a:t>
            </a:r>
            <a:br>
              <a:rPr lang="en-US" sz="3200" dirty="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Font typeface="Wingdings" pitchFamily="2" charset="2"/>
              <a:buChar char="q"/>
            </a:pPr>
            <a:endParaRPr lang="en-US" sz="2400" dirty="0" smtClean="0">
              <a:latin typeface="Times New Roman" pitchFamily="18" charset="0"/>
              <a:cs typeface="Times New Roman" pitchFamily="18" charset="0"/>
            </a:endParaRPr>
          </a:p>
          <a:p>
            <a:pPr>
              <a:buFont typeface="Wingdings" pitchFamily="2" charset="2"/>
              <a:buChar char="q"/>
            </a:pPr>
            <a:r>
              <a:rPr lang="en-US" sz="2400" dirty="0" smtClean="0">
                <a:latin typeface="Times New Roman" pitchFamily="18" charset="0"/>
                <a:cs typeface="Times New Roman" pitchFamily="18" charset="0"/>
              </a:rPr>
              <a:t>After </a:t>
            </a:r>
            <a:r>
              <a:rPr lang="en-US" sz="2400" dirty="0">
                <a:latin typeface="Times New Roman" pitchFamily="18" charset="0"/>
                <a:cs typeface="Times New Roman" pitchFamily="18" charset="0"/>
              </a:rPr>
              <a:t>fertilization the ova passes through the fallopian </a:t>
            </a:r>
            <a:r>
              <a:rPr lang="en-US" sz="2400" dirty="0" smtClean="0">
                <a:latin typeface="Times New Roman" pitchFamily="18" charset="0"/>
                <a:cs typeface="Times New Roman" pitchFamily="18" charset="0"/>
              </a:rPr>
              <a:t>tube and </a:t>
            </a:r>
            <a:r>
              <a:rPr lang="en-US" sz="2400" dirty="0">
                <a:latin typeface="Times New Roman" pitchFamily="18" charset="0"/>
                <a:cs typeface="Times New Roman" pitchFamily="18" charset="0"/>
              </a:rPr>
              <a:t>reaches the uterus 3 or 4 days later. </a:t>
            </a:r>
          </a:p>
          <a:p>
            <a:pPr>
              <a:buFont typeface="Wingdings" pitchFamily="2" charset="2"/>
              <a:buChar char="q"/>
            </a:pPr>
            <a:r>
              <a:rPr lang="en-US" sz="2400" dirty="0">
                <a:latin typeface="Times New Roman" pitchFamily="18" charset="0"/>
                <a:cs typeface="Times New Roman" pitchFamily="18" charset="0"/>
              </a:rPr>
              <a:t>T</a:t>
            </a:r>
            <a:r>
              <a:rPr lang="en-US" sz="2400" dirty="0" smtClean="0">
                <a:latin typeface="Times New Roman" pitchFamily="18" charset="0"/>
                <a:cs typeface="Times New Roman" pitchFamily="18" charset="0"/>
              </a:rPr>
              <a:t>he </a:t>
            </a:r>
            <a:r>
              <a:rPr lang="en-US" sz="2400" dirty="0">
                <a:latin typeface="Times New Roman" pitchFamily="18" charset="0"/>
                <a:cs typeface="Times New Roman" pitchFamily="18" charset="0"/>
              </a:rPr>
              <a:t>fertilized ovum divides into </a:t>
            </a:r>
            <a:r>
              <a:rPr lang="en-US" sz="2400" dirty="0" smtClean="0">
                <a:latin typeface="Times New Roman" pitchFamily="18" charset="0"/>
                <a:cs typeface="Times New Roman" pitchFamily="18" charset="0"/>
              </a:rPr>
              <a:t>two ,four</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eight</a:t>
            </a:r>
            <a:r>
              <a:rPr lang="en-US" sz="2400" dirty="0">
                <a:latin typeface="Times New Roman" pitchFamily="18" charset="0"/>
                <a:cs typeface="Times New Roman" pitchFamily="18" charset="0"/>
              </a:rPr>
              <a:t>, and sixteen </a:t>
            </a:r>
            <a:r>
              <a:rPr lang="en-US" sz="2400" dirty="0" smtClean="0">
                <a:latin typeface="Times New Roman" pitchFamily="18" charset="0"/>
                <a:cs typeface="Times New Roman" pitchFamily="18" charset="0"/>
              </a:rPr>
              <a:t>until </a:t>
            </a:r>
            <a:r>
              <a:rPr lang="en-US" sz="2400" dirty="0">
                <a:latin typeface="Times New Roman" pitchFamily="18" charset="0"/>
                <a:cs typeface="Times New Roman" pitchFamily="18" charset="0"/>
              </a:rPr>
              <a:t>a cluster of </a:t>
            </a:r>
            <a:r>
              <a:rPr lang="en-US" sz="2400" dirty="0" smtClean="0">
                <a:latin typeface="Times New Roman" pitchFamily="18" charset="0"/>
                <a:cs typeface="Times New Roman" pitchFamily="18" charset="0"/>
              </a:rPr>
              <a:t>cells </a:t>
            </a:r>
            <a:r>
              <a:rPr lang="en-US" sz="2400" dirty="0" err="1" smtClean="0">
                <a:latin typeface="Times New Roman" pitchFamily="18" charset="0"/>
                <a:cs typeface="Times New Roman" pitchFamily="18" charset="0"/>
              </a:rPr>
              <a:t>morula</a:t>
            </a:r>
            <a:r>
              <a:rPr lang="en-US" sz="2400" dirty="0" smtClean="0">
                <a:latin typeface="Times New Roman" pitchFamily="18" charset="0"/>
                <a:cs typeface="Times New Roman" pitchFamily="18" charset="0"/>
              </a:rPr>
              <a:t>  is formed.</a:t>
            </a:r>
            <a:endParaRPr lang="en-US" sz="2400" dirty="0">
              <a:latin typeface="Times New Roman" pitchFamily="18" charset="0"/>
              <a:cs typeface="Times New Roman" pitchFamily="18" charset="0"/>
            </a:endParaRPr>
          </a:p>
          <a:p>
            <a:pPr>
              <a:buFont typeface="Wingdings" pitchFamily="2" charset="2"/>
              <a:buChar char="q"/>
            </a:pPr>
            <a:r>
              <a:rPr lang="en-US" sz="2400" dirty="0">
                <a:latin typeface="Times New Roman" pitchFamily="18" charset="0"/>
                <a:cs typeface="Times New Roman" pitchFamily="18" charset="0"/>
              </a:rPr>
              <a:t>D</a:t>
            </a:r>
            <a:r>
              <a:rPr lang="en-US" sz="2400" dirty="0" smtClean="0">
                <a:latin typeface="Times New Roman" pitchFamily="18" charset="0"/>
                <a:cs typeface="Times New Roman" pitchFamily="18" charset="0"/>
              </a:rPr>
              <a:t>ivisions </a:t>
            </a:r>
            <a:r>
              <a:rPr lang="en-US" sz="2400" dirty="0">
                <a:latin typeface="Times New Roman" pitchFamily="18" charset="0"/>
                <a:cs typeface="Times New Roman" pitchFamily="18" charset="0"/>
              </a:rPr>
              <a:t>occur </a:t>
            </a:r>
            <a:r>
              <a:rPr lang="en-US" sz="2400" dirty="0" smtClean="0">
                <a:latin typeface="Times New Roman" pitchFamily="18" charset="0"/>
                <a:cs typeface="Times New Roman" pitchFamily="18" charset="0"/>
              </a:rPr>
              <a:t>once </a:t>
            </a:r>
            <a:r>
              <a:rPr lang="en-US" sz="2400" dirty="0">
                <a:latin typeface="Times New Roman" pitchFamily="18" charset="0"/>
                <a:cs typeface="Times New Roman" pitchFamily="18" charset="0"/>
              </a:rPr>
              <a:t>every 12 hours.</a:t>
            </a:r>
          </a:p>
          <a:p>
            <a:pPr>
              <a:buFont typeface="Wingdings" pitchFamily="2" charset="2"/>
              <a:buChar char="q"/>
            </a:pPr>
            <a:r>
              <a:rPr lang="en-US" sz="2400" dirty="0">
                <a:latin typeface="Times New Roman" pitchFamily="18" charset="0"/>
                <a:cs typeface="Times New Roman" pitchFamily="18" charset="0"/>
              </a:rPr>
              <a:t>Next, fluid filled the cavity or </a:t>
            </a:r>
            <a:r>
              <a:rPr lang="en-US" sz="2400" dirty="0" err="1" smtClean="0">
                <a:latin typeface="Times New Roman" pitchFamily="18" charset="0"/>
                <a:cs typeface="Times New Roman" pitchFamily="18" charset="0"/>
              </a:rPr>
              <a:t>blastocele</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appears in the </a:t>
            </a:r>
            <a:r>
              <a:rPr lang="en-US" sz="2400" dirty="0" err="1">
                <a:latin typeface="Times New Roman" pitchFamily="18" charset="0"/>
                <a:cs typeface="Times New Roman" pitchFamily="18" charset="0"/>
              </a:rPr>
              <a:t>morula</a:t>
            </a:r>
            <a:endParaRPr lang="en-US" sz="2400" dirty="0">
              <a:latin typeface="Times New Roman" pitchFamily="18" charset="0"/>
              <a:cs typeface="Times New Roman" pitchFamily="18" charset="0"/>
            </a:endParaRPr>
          </a:p>
          <a:p>
            <a:pPr marL="109728" indent="0">
              <a:buNone/>
            </a:pPr>
            <a:r>
              <a:rPr lang="en-US" sz="2400" dirty="0" smtClean="0">
                <a:latin typeface="Times New Roman" pitchFamily="18" charset="0"/>
                <a:cs typeface="Times New Roman" pitchFamily="18" charset="0"/>
              </a:rPr>
              <a:t>becomes blastocyst</a:t>
            </a:r>
            <a:r>
              <a:rPr lang="en-US" sz="2400" dirty="0">
                <a:latin typeface="Times New Roman" pitchFamily="18" charset="0"/>
                <a:cs typeface="Times New Roman" pitchFamily="18" charset="0"/>
              </a:rPr>
              <a:t>.</a:t>
            </a:r>
          </a:p>
        </p:txBody>
      </p:sp>
      <p:sp>
        <p:nvSpPr>
          <p:cNvPr id="4" name="Date Placeholder 3"/>
          <p:cNvSpPr>
            <a:spLocks noGrp="1"/>
          </p:cNvSpPr>
          <p:nvPr>
            <p:ph type="dt" sz="half" idx="10"/>
          </p:nvPr>
        </p:nvSpPr>
        <p:spPr/>
        <p:txBody>
          <a:bodyPr/>
          <a:lstStyle/>
          <a:p>
            <a:fld id="{4FFD9A9F-0961-41FB-89AB-DF8100BB873A}"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3408746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a:bodyPr>
          <a:lstStyle/>
          <a:p>
            <a:r>
              <a:rPr lang="en-US" sz="2400" b="1" dirty="0">
                <a:latin typeface="Times New Roman" pitchFamily="18" charset="0"/>
                <a:cs typeface="Times New Roman" pitchFamily="18" charset="0"/>
              </a:rPr>
              <a:t>Attitude</a:t>
            </a:r>
            <a:r>
              <a:rPr lang="en-US" sz="2400" dirty="0">
                <a:latin typeface="Times New Roman" pitchFamily="18" charset="0"/>
                <a:cs typeface="Times New Roman" pitchFamily="18" charset="0"/>
              </a:rPr>
              <a:t>: is the relationship of the fetal parts to one another, (head &amp; limb to its trunk) &amp; the normal attitude is flexion.  </a:t>
            </a:r>
          </a:p>
          <a:p>
            <a:r>
              <a:rPr lang="en-US" sz="2400" b="1" dirty="0">
                <a:latin typeface="Times New Roman" pitchFamily="18" charset="0"/>
                <a:cs typeface="Times New Roman" pitchFamily="18" charset="0"/>
              </a:rPr>
              <a:t>Presenting part</a:t>
            </a:r>
            <a:r>
              <a:rPr lang="en-US" sz="2400" dirty="0">
                <a:latin typeface="Times New Roman" pitchFamily="18" charset="0"/>
                <a:cs typeface="Times New Roman" pitchFamily="18" charset="0"/>
              </a:rPr>
              <a:t> - is the part of the fetus felt at the lower pole of the uterus &amp; felt on abdominal examination and on vaginal examination. </a:t>
            </a:r>
          </a:p>
          <a:p>
            <a:r>
              <a:rPr lang="en-US" sz="2400" b="1" dirty="0">
                <a:latin typeface="Times New Roman" pitchFamily="18" charset="0"/>
                <a:cs typeface="Times New Roman" pitchFamily="18" charset="0"/>
              </a:rPr>
              <a:t>Presentation</a:t>
            </a:r>
            <a:r>
              <a:rPr lang="en-US" sz="2400" dirty="0">
                <a:latin typeface="Times New Roman" pitchFamily="18" charset="0"/>
                <a:cs typeface="Times New Roman" pitchFamily="18" charset="0"/>
              </a:rPr>
              <a:t> - is the part of the fetus in the lower pole of the uterus &amp; the normal presentation is vertex. </a:t>
            </a:r>
          </a:p>
          <a:p>
            <a:r>
              <a:rPr lang="en-US" sz="2400" dirty="0">
                <a:latin typeface="Times New Roman" pitchFamily="18" charset="0"/>
                <a:cs typeface="Times New Roman" pitchFamily="18" charset="0"/>
              </a:rPr>
              <a:t>Abnormal presentations are - Breech ,</a:t>
            </a:r>
            <a:r>
              <a:rPr lang="en-US" sz="2400" dirty="0" err="1">
                <a:latin typeface="Times New Roman" pitchFamily="18" charset="0"/>
                <a:cs typeface="Times New Roman" pitchFamily="18" charset="0"/>
              </a:rPr>
              <a:t>face,brow,shoulder</a:t>
            </a:r>
            <a:endParaRPr lang="en-US" sz="2400" dirty="0">
              <a:latin typeface="Times New Roman" pitchFamily="18" charset="0"/>
              <a:cs typeface="Times New Roman" pitchFamily="18" charset="0"/>
            </a:endParaRPr>
          </a:p>
          <a:p>
            <a:pPr>
              <a:buNone/>
            </a:pPr>
            <a:r>
              <a:rPr lang="en-US" sz="2400" dirty="0">
                <a:latin typeface="Times New Roman" pitchFamily="18" charset="0"/>
                <a:cs typeface="Times New Roman" pitchFamily="18" charset="0"/>
              </a:rPr>
              <a:t>                                                                        -</a:t>
            </a:r>
          </a:p>
          <a:p>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7B276F88-53E3-45B0-B852-3F1FE70DC327}"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40</a:t>
            </a:fld>
            <a:endParaRPr lang="en-US"/>
          </a:p>
        </p:txBody>
      </p:sp>
    </p:spTree>
    <p:extLst>
      <p:ext uri="{BB962C8B-B14F-4D97-AF65-F5344CB8AC3E}">
        <p14:creationId xmlns:p14="http://schemas.microsoft.com/office/powerpoint/2010/main" val="32838604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p:txBody>
          <a:bodyPr>
            <a:noAutofit/>
          </a:bodyPr>
          <a:lstStyle/>
          <a:p>
            <a:r>
              <a:rPr lang="en-US" sz="2400" b="1" dirty="0">
                <a:latin typeface="Times New Roman" pitchFamily="18" charset="0"/>
                <a:cs typeface="Times New Roman" pitchFamily="18" charset="0"/>
              </a:rPr>
              <a:t>Position</a:t>
            </a:r>
            <a:r>
              <a:rPr lang="en-US" sz="2400" dirty="0">
                <a:latin typeface="Times New Roman" pitchFamily="18" charset="0"/>
                <a:cs typeface="Times New Roman" pitchFamily="18" charset="0"/>
              </a:rPr>
              <a:t>- is the relationship between the denominators of the presentation to the six areas of the mother’s pelvis. </a:t>
            </a:r>
          </a:p>
          <a:p>
            <a:r>
              <a:rPr lang="en-US" sz="2400" dirty="0">
                <a:latin typeface="Times New Roman" pitchFamily="18" charset="0"/>
                <a:cs typeface="Times New Roman" pitchFamily="18" charset="0"/>
              </a:rPr>
              <a:t>Normal position is anterior or lateral . </a:t>
            </a:r>
          </a:p>
          <a:p>
            <a:r>
              <a:rPr lang="en-US" sz="2400" b="1" dirty="0">
                <a:latin typeface="Times New Roman" pitchFamily="18" charset="0"/>
                <a:cs typeface="Times New Roman" pitchFamily="18" charset="0"/>
              </a:rPr>
              <a:t>Denominator -</a:t>
            </a:r>
            <a:r>
              <a:rPr lang="en-US" sz="2400" dirty="0">
                <a:latin typeface="Times New Roman" pitchFamily="18" charset="0"/>
                <a:cs typeface="Times New Roman" pitchFamily="18" charset="0"/>
              </a:rPr>
              <a:t>The part of the fetus which determines the position.</a:t>
            </a:r>
          </a:p>
          <a:p>
            <a:r>
              <a:rPr lang="en-US" sz="2400" dirty="0">
                <a:latin typeface="Times New Roman" pitchFamily="18" charset="0"/>
                <a:cs typeface="Times New Roman" pitchFamily="18" charset="0"/>
              </a:rPr>
              <a:t>Vertex - Occiput </a:t>
            </a:r>
          </a:p>
          <a:p>
            <a:r>
              <a:rPr lang="en-US" sz="2400" dirty="0">
                <a:latin typeface="Times New Roman" pitchFamily="18" charset="0"/>
                <a:cs typeface="Times New Roman" pitchFamily="18" charset="0"/>
              </a:rPr>
              <a:t>Breech - Sacrum </a:t>
            </a:r>
          </a:p>
          <a:p>
            <a:r>
              <a:rPr lang="en-US" sz="2400" dirty="0">
                <a:latin typeface="Times New Roman" pitchFamily="18" charset="0"/>
                <a:cs typeface="Times New Roman" pitchFamily="18" charset="0"/>
              </a:rPr>
              <a:t>Face - </a:t>
            </a:r>
            <a:r>
              <a:rPr lang="en-US" sz="2400" dirty="0" err="1">
                <a:latin typeface="Times New Roman" pitchFamily="18" charset="0"/>
                <a:cs typeface="Times New Roman" pitchFamily="18" charset="0"/>
              </a:rPr>
              <a:t>Mentum</a:t>
            </a:r>
            <a:r>
              <a:rPr lang="en-US" sz="2400" dirty="0">
                <a:latin typeface="Times New Roman" pitchFamily="18" charset="0"/>
                <a:cs typeface="Times New Roman" pitchFamily="18" charset="0"/>
              </a:rPr>
              <a:t> </a:t>
            </a:r>
          </a:p>
          <a:p>
            <a:r>
              <a:rPr lang="en-US" sz="2400" b="1" dirty="0">
                <a:latin typeface="Times New Roman" pitchFamily="18" charset="0"/>
                <a:cs typeface="Times New Roman" pitchFamily="18" charset="0"/>
              </a:rPr>
              <a:t>Engaged</a:t>
            </a:r>
            <a:r>
              <a:rPr lang="en-US" sz="2400" dirty="0">
                <a:latin typeface="Times New Roman" pitchFamily="18" charset="0"/>
                <a:cs typeface="Times New Roman" pitchFamily="18" charset="0"/>
              </a:rPr>
              <a:t> - When the </a:t>
            </a:r>
            <a:r>
              <a:rPr lang="en-US" sz="2400" dirty="0" err="1">
                <a:latin typeface="Times New Roman" pitchFamily="18" charset="0"/>
                <a:cs typeface="Times New Roman" pitchFamily="18" charset="0"/>
              </a:rPr>
              <a:t>biparital</a:t>
            </a:r>
            <a:r>
              <a:rPr lang="en-US" sz="2400" dirty="0">
                <a:latin typeface="Times New Roman" pitchFamily="18" charset="0"/>
                <a:cs typeface="Times New Roman" pitchFamily="18" charset="0"/>
              </a:rPr>
              <a:t> diameters of the fetal head passes through the pelvis brim</a:t>
            </a:r>
          </a:p>
          <a:p>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3B612B7-34A0-46B3-BAD6-62B757787D95}"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41</a:t>
            </a:fld>
            <a:endParaRPr lang="en-US"/>
          </a:p>
        </p:txBody>
      </p:sp>
    </p:spTree>
    <p:extLst>
      <p:ext uri="{BB962C8B-B14F-4D97-AF65-F5344CB8AC3E}">
        <p14:creationId xmlns:p14="http://schemas.microsoft.com/office/powerpoint/2010/main" val="27222260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348621"/>
            <a:ext cx="8077200" cy="6323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7B7A639A-61D2-4628-8AD4-2BA6CCF9C9C6}" type="datetime1">
              <a:rPr lang="en-US" smtClean="0"/>
              <a:t>5/1/2019</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42</a:t>
            </a:fld>
            <a:endParaRPr lang="en-US"/>
          </a:p>
        </p:txBody>
      </p:sp>
    </p:spTree>
    <p:extLst>
      <p:ext uri="{BB962C8B-B14F-4D97-AF65-F5344CB8AC3E}">
        <p14:creationId xmlns:p14="http://schemas.microsoft.com/office/powerpoint/2010/main" val="815848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solidFill>
                  <a:schemeClr val="accent2"/>
                </a:solidFill>
                <a:latin typeface="Times New Roman" pitchFamily="18" charset="0"/>
                <a:cs typeface="Times New Roman" pitchFamily="18" charset="0"/>
              </a:rPr>
              <a:t>The fetal skull…</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a:bodyPr>
          <a:lstStyle/>
          <a:p>
            <a:pPr>
              <a:lnSpc>
                <a:spcPct val="90000"/>
              </a:lnSpc>
              <a:buFont typeface="Wingdings" pitchFamily="2" charset="2"/>
              <a:buChar char="v"/>
            </a:pPr>
            <a:r>
              <a:rPr lang="en-US" sz="2400" b="1" dirty="0">
                <a:latin typeface="Times New Roman" pitchFamily="18" charset="0"/>
                <a:cs typeface="Times New Roman" pitchFamily="18" charset="0"/>
              </a:rPr>
              <a:t>Land marks of the fetal skull</a:t>
            </a:r>
            <a:r>
              <a:rPr lang="en-US" sz="2400" b="1" u="sng" dirty="0">
                <a:latin typeface="Times New Roman" pitchFamily="18" charset="0"/>
                <a:cs typeface="Times New Roman" pitchFamily="18" charset="0"/>
              </a:rPr>
              <a:t> </a:t>
            </a:r>
            <a:endParaRPr lang="en-US" sz="2400" b="1" dirty="0">
              <a:latin typeface="Times New Roman" pitchFamily="18" charset="0"/>
              <a:cs typeface="Times New Roman" pitchFamily="18" charset="0"/>
            </a:endParaRPr>
          </a:p>
          <a:p>
            <a:pPr>
              <a:lnSpc>
                <a:spcPct val="90000"/>
              </a:lnSpc>
              <a:buClr>
                <a:schemeClr val="tx1"/>
              </a:buClr>
              <a:buFont typeface="Wingdings" pitchFamily="2" charset="2"/>
              <a:buChar char="Ø"/>
            </a:pPr>
            <a:r>
              <a:rPr lang="en-US" sz="2400" dirty="0" err="1">
                <a:latin typeface="Times New Roman" pitchFamily="18" charset="0"/>
                <a:cs typeface="Times New Roman" pitchFamily="18" charset="0"/>
              </a:rPr>
              <a:t>Occipput</a:t>
            </a:r>
            <a:r>
              <a:rPr lang="en-US" sz="2400" dirty="0">
                <a:latin typeface="Times New Roman" pitchFamily="18" charset="0"/>
                <a:cs typeface="Times New Roman" pitchFamily="18" charset="0"/>
              </a:rPr>
              <a:t>                                                      </a:t>
            </a:r>
          </a:p>
          <a:p>
            <a:pPr>
              <a:lnSpc>
                <a:spcPct val="90000"/>
              </a:lnSpc>
              <a:buClr>
                <a:schemeClr val="tx1"/>
              </a:buClr>
              <a:buFont typeface="Wingdings" pitchFamily="2" charset="2"/>
              <a:buChar char="Ø"/>
            </a:pPr>
            <a:r>
              <a:rPr lang="en-US" sz="2400" dirty="0">
                <a:latin typeface="Times New Roman" pitchFamily="18" charset="0"/>
                <a:cs typeface="Times New Roman" pitchFamily="18" charset="0"/>
              </a:rPr>
              <a:t>Vertex</a:t>
            </a:r>
          </a:p>
          <a:p>
            <a:pPr>
              <a:lnSpc>
                <a:spcPct val="90000"/>
              </a:lnSpc>
              <a:buClr>
                <a:schemeClr val="tx1"/>
              </a:buClr>
              <a:buFont typeface="Wingdings" pitchFamily="2" charset="2"/>
              <a:buChar char="Ø"/>
            </a:pPr>
            <a:r>
              <a:rPr lang="en-US" sz="2400" dirty="0" err="1">
                <a:latin typeface="Times New Roman" pitchFamily="18" charset="0"/>
                <a:cs typeface="Times New Roman" pitchFamily="18" charset="0"/>
              </a:rPr>
              <a:t>Sinciput</a:t>
            </a:r>
            <a:r>
              <a:rPr lang="en-US" sz="2400" dirty="0">
                <a:latin typeface="Times New Roman" pitchFamily="18" charset="0"/>
                <a:cs typeface="Times New Roman" pitchFamily="18" charset="0"/>
              </a:rPr>
              <a:t>                                                            </a:t>
            </a:r>
          </a:p>
          <a:p>
            <a:pPr>
              <a:lnSpc>
                <a:spcPct val="90000"/>
              </a:lnSpc>
              <a:buClr>
                <a:schemeClr val="tx1"/>
              </a:buClr>
              <a:buFont typeface="Wingdings" pitchFamily="2" charset="2"/>
              <a:buChar char="Ø"/>
            </a:pPr>
            <a:r>
              <a:rPr lang="en-US" sz="2400" dirty="0">
                <a:latin typeface="Times New Roman" pitchFamily="18" charset="0"/>
                <a:cs typeface="Times New Roman" pitchFamily="18" charset="0"/>
              </a:rPr>
              <a:t>Posterior fontanel (Lambda)</a:t>
            </a:r>
          </a:p>
          <a:p>
            <a:pPr>
              <a:lnSpc>
                <a:spcPct val="90000"/>
              </a:lnSpc>
              <a:buClr>
                <a:schemeClr val="tx1"/>
              </a:buClr>
              <a:buFont typeface="Wingdings" pitchFamily="2" charset="2"/>
              <a:buChar char="Ø"/>
            </a:pPr>
            <a:r>
              <a:rPr lang="en-US" sz="2400" dirty="0">
                <a:latin typeface="Times New Roman" pitchFamily="18" charset="0"/>
                <a:cs typeface="Times New Roman" pitchFamily="18" charset="0"/>
              </a:rPr>
              <a:t>Glabella                                                           </a:t>
            </a:r>
          </a:p>
          <a:p>
            <a:pPr>
              <a:lnSpc>
                <a:spcPct val="90000"/>
              </a:lnSpc>
              <a:buClr>
                <a:schemeClr val="tx1"/>
              </a:buClr>
              <a:buFont typeface="Wingdings" pitchFamily="2" charset="2"/>
              <a:buChar char="Ø"/>
            </a:pPr>
            <a:r>
              <a:rPr lang="en-US" sz="2400" dirty="0" err="1">
                <a:latin typeface="Times New Roman" pitchFamily="18" charset="0"/>
                <a:cs typeface="Times New Roman" pitchFamily="18" charset="0"/>
              </a:rPr>
              <a:t>Mentum</a:t>
            </a:r>
            <a:r>
              <a:rPr lang="en-US" sz="2400" dirty="0">
                <a:latin typeface="Times New Roman" pitchFamily="18" charset="0"/>
                <a:cs typeface="Times New Roman" pitchFamily="18" charset="0"/>
              </a:rPr>
              <a:t> (chin)</a:t>
            </a:r>
          </a:p>
          <a:p>
            <a:pPr>
              <a:lnSpc>
                <a:spcPct val="90000"/>
              </a:lnSpc>
              <a:buClr>
                <a:schemeClr val="tx1"/>
              </a:buClr>
              <a:buFont typeface="Wingdings" pitchFamily="2" charset="2"/>
              <a:buChar char="Ø"/>
            </a:pPr>
            <a:r>
              <a:rPr lang="en-US" sz="2400" dirty="0">
                <a:latin typeface="Times New Roman" pitchFamily="18" charset="0"/>
                <a:cs typeface="Times New Roman" pitchFamily="18" charset="0"/>
              </a:rPr>
              <a:t>Anterior fontanel (</a:t>
            </a:r>
            <a:r>
              <a:rPr lang="en-US" sz="2400" dirty="0" err="1">
                <a:latin typeface="Times New Roman" pitchFamily="18" charset="0"/>
                <a:cs typeface="Times New Roman" pitchFamily="18" charset="0"/>
              </a:rPr>
              <a:t>Bregma</a:t>
            </a:r>
            <a:r>
              <a:rPr lang="en-US" sz="2400" dirty="0">
                <a:latin typeface="Times New Roman" pitchFamily="18" charset="0"/>
                <a:cs typeface="Times New Roman" pitchFamily="18" charset="0"/>
              </a:rPr>
              <a:t>)                       </a:t>
            </a:r>
          </a:p>
          <a:p>
            <a:pPr>
              <a:lnSpc>
                <a:spcPct val="90000"/>
              </a:lnSpc>
              <a:buClr>
                <a:schemeClr val="tx1"/>
              </a:buClr>
              <a:buFont typeface="Wingdings" pitchFamily="2" charset="2"/>
              <a:buChar char="Ø"/>
            </a:pPr>
            <a:r>
              <a:rPr lang="en-US" sz="2400" dirty="0">
                <a:latin typeface="Times New Roman" pitchFamily="18" charset="0"/>
                <a:cs typeface="Times New Roman" pitchFamily="18" charset="0"/>
              </a:rPr>
              <a:t>Occipital protuberance</a:t>
            </a:r>
          </a:p>
          <a:p>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2EDAEF0C-6001-4291-8963-8B257CCE1948}"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43</a:t>
            </a:fld>
            <a:endParaRPr lang="en-US"/>
          </a:p>
        </p:txBody>
      </p:sp>
    </p:spTree>
    <p:extLst>
      <p:ext uri="{BB962C8B-B14F-4D97-AF65-F5344CB8AC3E}">
        <p14:creationId xmlns:p14="http://schemas.microsoft.com/office/powerpoint/2010/main" val="1934225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fetal skull…</a:t>
            </a:r>
          </a:p>
        </p:txBody>
      </p:sp>
      <p:sp>
        <p:nvSpPr>
          <p:cNvPr id="2" name="Content Placeholder 1"/>
          <p:cNvSpPr>
            <a:spLocks noGrp="1"/>
          </p:cNvSpPr>
          <p:nvPr>
            <p:ph idx="1"/>
          </p:nvPr>
        </p:nvSpPr>
        <p:spPr/>
        <p:txBody>
          <a:bodyPr>
            <a:normAutofit/>
          </a:bodyPr>
          <a:lstStyle/>
          <a:p>
            <a:pPr>
              <a:lnSpc>
                <a:spcPct val="80000"/>
              </a:lnSpc>
              <a:buNone/>
            </a:pPr>
            <a:r>
              <a:rPr lang="en-US" sz="2400" b="1" dirty="0">
                <a:solidFill>
                  <a:schemeClr val="hlink"/>
                </a:solidFill>
                <a:latin typeface="Times New Roman" pitchFamily="18" charset="0"/>
                <a:cs typeface="Times New Roman" pitchFamily="18" charset="0"/>
              </a:rPr>
              <a:t> </a:t>
            </a:r>
            <a:r>
              <a:rPr lang="en-US" sz="2400" b="1" dirty="0">
                <a:latin typeface="Times New Roman" pitchFamily="18" charset="0"/>
                <a:cs typeface="Times New Roman" pitchFamily="18" charset="0"/>
              </a:rPr>
              <a:t>Diameters of the fetal skull</a:t>
            </a:r>
          </a:p>
          <a:p>
            <a:pPr>
              <a:lnSpc>
                <a:spcPct val="80000"/>
              </a:lnSpc>
              <a:buClr>
                <a:schemeClr val="tx1"/>
              </a:buClr>
              <a:buFont typeface="Wingdings" pitchFamily="2" charset="2"/>
              <a:buChar char="v"/>
            </a:pPr>
            <a:r>
              <a:rPr lang="en-US" sz="2400" b="1" dirty="0">
                <a:latin typeface="Times New Roman" pitchFamily="18" charset="0"/>
                <a:cs typeface="Times New Roman" pitchFamily="18" charset="0"/>
              </a:rPr>
              <a:t>Transverse Diameters</a:t>
            </a:r>
            <a:r>
              <a:rPr lang="en-US" sz="2400" dirty="0">
                <a:latin typeface="Times New Roman" pitchFamily="18" charset="0"/>
                <a:cs typeface="Times New Roman" pitchFamily="18" charset="0"/>
              </a:rPr>
              <a:t> </a:t>
            </a:r>
          </a:p>
          <a:p>
            <a:pPr>
              <a:lnSpc>
                <a:spcPct val="80000"/>
              </a:lnSpc>
              <a:buClr>
                <a:schemeClr val="tx1"/>
              </a:buClr>
              <a:buNone/>
            </a:pPr>
            <a:endParaRPr lang="en-US" sz="2400" dirty="0">
              <a:solidFill>
                <a:schemeClr val="accent2"/>
              </a:solidFill>
              <a:latin typeface="Times New Roman" pitchFamily="18" charset="0"/>
              <a:cs typeface="Times New Roman" pitchFamily="18" charset="0"/>
            </a:endParaRPr>
          </a:p>
          <a:p>
            <a:pPr>
              <a:lnSpc>
                <a:spcPct val="80000"/>
              </a:lnSpc>
              <a:buClr>
                <a:schemeClr val="tx1"/>
              </a:buClr>
              <a:buFont typeface="Wingdings" pitchFamily="2" charset="2"/>
              <a:buChar char="q"/>
            </a:pPr>
            <a:r>
              <a:rPr lang="en-US" sz="2400" dirty="0" err="1">
                <a:latin typeface="Times New Roman" pitchFamily="18" charset="0"/>
                <a:cs typeface="Times New Roman" pitchFamily="18" charset="0"/>
              </a:rPr>
              <a:t>Biparietal</a:t>
            </a:r>
            <a:r>
              <a:rPr lang="en-US" sz="2400" dirty="0">
                <a:latin typeface="Times New Roman" pitchFamily="18" charset="0"/>
                <a:cs typeface="Times New Roman" pitchFamily="18" charset="0"/>
              </a:rPr>
              <a:t> diameter- between the parietal </a:t>
            </a:r>
            <a:r>
              <a:rPr lang="en-US" sz="2400" dirty="0" err="1">
                <a:latin typeface="Times New Roman" pitchFamily="18" charset="0"/>
                <a:cs typeface="Times New Roman" pitchFamily="18" charset="0"/>
              </a:rPr>
              <a:t>eminenences</a:t>
            </a:r>
            <a:r>
              <a:rPr lang="en-US" sz="2400" dirty="0">
                <a:latin typeface="Times New Roman" pitchFamily="18" charset="0"/>
                <a:cs typeface="Times New Roman" pitchFamily="18" charset="0"/>
              </a:rPr>
              <a:t> and measures 9.5cm </a:t>
            </a:r>
          </a:p>
          <a:p>
            <a:pPr>
              <a:lnSpc>
                <a:spcPct val="80000"/>
              </a:lnSpc>
            </a:pPr>
            <a:r>
              <a:rPr lang="en-US" sz="2400" dirty="0">
                <a:latin typeface="Times New Roman" pitchFamily="18" charset="0"/>
                <a:cs typeface="Times New Roman" pitchFamily="18" charset="0"/>
              </a:rPr>
              <a:t>Engagement occur as this diameter pass through the plane of the brim.  </a:t>
            </a:r>
          </a:p>
          <a:p>
            <a:pPr>
              <a:lnSpc>
                <a:spcPct val="80000"/>
              </a:lnSpc>
              <a:buClr>
                <a:schemeClr val="tx1"/>
              </a:buClr>
              <a:buFont typeface="Wingdings" pitchFamily="2" charset="2"/>
              <a:buChar char="q"/>
            </a:pPr>
            <a:r>
              <a:rPr lang="en-US" sz="2400" dirty="0">
                <a:latin typeface="Times New Roman" pitchFamily="18" charset="0"/>
                <a:cs typeface="Times New Roman" pitchFamily="18" charset="0"/>
              </a:rPr>
              <a:t>Bi- temporal diameter – runs between the two extremities of the coronal sutures and is  8.2cm in length. </a:t>
            </a:r>
          </a:p>
          <a:p>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B8E72C50-D1AF-4B63-8B36-64049681ABA0}"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44</a:t>
            </a:fld>
            <a:endParaRPr lang="en-US"/>
          </a:p>
        </p:txBody>
      </p:sp>
    </p:spTree>
    <p:extLst>
      <p:ext uri="{BB962C8B-B14F-4D97-AF65-F5344CB8AC3E}">
        <p14:creationId xmlns:p14="http://schemas.microsoft.com/office/powerpoint/2010/main" val="1442244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382000" cy="516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C8D958E3-B005-4DE2-B97D-9B2F9AFCDF12}" type="datetime1">
              <a:rPr lang="en-US" smtClean="0"/>
              <a:t>5/1/2019</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45</a:t>
            </a:fld>
            <a:endParaRPr lang="en-US"/>
          </a:p>
        </p:txBody>
      </p:sp>
    </p:spTree>
    <p:extLst>
      <p:ext uri="{BB962C8B-B14F-4D97-AF65-F5344CB8AC3E}">
        <p14:creationId xmlns:p14="http://schemas.microsoft.com/office/powerpoint/2010/main" val="13435328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solidFill>
                  <a:schemeClr val="accent2"/>
                </a:solidFill>
                <a:latin typeface="Times New Roman" pitchFamily="18" charset="0"/>
                <a:cs typeface="Times New Roman" pitchFamily="18" charset="0"/>
              </a:rPr>
              <a:t>The fetal skull…</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a:bodyPr>
          <a:lstStyle/>
          <a:p>
            <a:pPr marL="609600" indent="-609600">
              <a:spcBef>
                <a:spcPts val="580"/>
              </a:spcBef>
              <a:buClr>
                <a:srgbClr val="336600"/>
              </a:buClr>
              <a:buFont typeface="Wingdings" pitchFamily="2" charset="2"/>
              <a:buChar char="v"/>
              <a:defRPr/>
            </a:pPr>
            <a:r>
              <a:rPr lang="en-US" sz="2400" b="1" dirty="0" err="1">
                <a:latin typeface="Times New Roman" pitchFamily="18" charset="0"/>
                <a:cs typeface="Times New Roman" pitchFamily="18" charset="0"/>
              </a:rPr>
              <a:t>Anteroposterior</a:t>
            </a:r>
            <a:r>
              <a:rPr lang="en-US" sz="2400" b="1" dirty="0">
                <a:latin typeface="Times New Roman" pitchFamily="18" charset="0"/>
                <a:cs typeface="Times New Roman" pitchFamily="18" charset="0"/>
              </a:rPr>
              <a:t> or longitudinal diameters</a:t>
            </a:r>
            <a:r>
              <a:rPr lang="en-US" sz="2400" b="1" u="sng"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marL="990600" lvl="1" indent="-533400">
              <a:spcBef>
                <a:spcPts val="370"/>
              </a:spcBef>
              <a:buFont typeface="Wingdings" pitchFamily="2" charset="2"/>
              <a:buChar char="q"/>
              <a:defRPr/>
            </a:pPr>
            <a:r>
              <a:rPr lang="en-US" sz="2400" dirty="0" err="1">
                <a:solidFill>
                  <a:schemeClr val="accent2"/>
                </a:solidFill>
                <a:latin typeface="Times New Roman" pitchFamily="18" charset="0"/>
                <a:cs typeface="Times New Roman" pitchFamily="18" charset="0"/>
              </a:rPr>
              <a:t>Subocipitobregmatic</a:t>
            </a:r>
            <a:r>
              <a:rPr lang="en-US" sz="2400" dirty="0">
                <a:latin typeface="Times New Roman" pitchFamily="18" charset="0"/>
                <a:cs typeface="Times New Roman" pitchFamily="18" charset="0"/>
              </a:rPr>
              <a:t>- measured from below the occiput to the </a:t>
            </a:r>
            <a:r>
              <a:rPr lang="en-US" sz="2400" dirty="0" err="1">
                <a:latin typeface="Times New Roman" pitchFamily="18" charset="0"/>
                <a:cs typeface="Times New Roman" pitchFamily="18" charset="0"/>
              </a:rPr>
              <a:t>bregma</a:t>
            </a:r>
            <a:r>
              <a:rPr lang="en-US" sz="2400" dirty="0">
                <a:latin typeface="Times New Roman" pitchFamily="18" charset="0"/>
                <a:cs typeface="Times New Roman" pitchFamily="18" charset="0"/>
              </a:rPr>
              <a:t>. It measures 9.5cm. </a:t>
            </a:r>
          </a:p>
          <a:p>
            <a:pPr marL="990600" lvl="1" indent="-533400">
              <a:spcBef>
                <a:spcPts val="370"/>
              </a:spcBef>
              <a:buFont typeface="Wingdings" pitchFamily="2" charset="2"/>
              <a:buChar char="q"/>
              <a:defRPr/>
            </a:pPr>
            <a:r>
              <a:rPr lang="en-US" sz="2400" dirty="0" err="1">
                <a:solidFill>
                  <a:schemeClr val="accent2"/>
                </a:solidFill>
                <a:latin typeface="Times New Roman" pitchFamily="18" charset="0"/>
                <a:cs typeface="Times New Roman" pitchFamily="18" charset="0"/>
              </a:rPr>
              <a:t>Suboccipito</a:t>
            </a:r>
            <a:r>
              <a:rPr lang="en-US" sz="2400" dirty="0">
                <a:solidFill>
                  <a:schemeClr val="accent2"/>
                </a:solidFill>
                <a:latin typeface="Times New Roman" pitchFamily="18" charset="0"/>
                <a:cs typeface="Times New Roman" pitchFamily="18" charset="0"/>
              </a:rPr>
              <a:t> frontal </a:t>
            </a:r>
            <a:r>
              <a:rPr lang="en-US" sz="2400" dirty="0">
                <a:latin typeface="Times New Roman" pitchFamily="18" charset="0"/>
                <a:cs typeface="Times New Roman" pitchFamily="18" charset="0"/>
              </a:rPr>
              <a:t>– measured from below occipital protuberance to the center of the frontal sutures, and measures 10cm. </a:t>
            </a:r>
          </a:p>
          <a:p>
            <a:pPr marL="990600" lvl="1" indent="-533400">
              <a:spcBef>
                <a:spcPts val="370"/>
              </a:spcBef>
              <a:buFont typeface="Wingdings" pitchFamily="2" charset="2"/>
              <a:buChar char="q"/>
              <a:defRPr/>
            </a:pPr>
            <a:r>
              <a:rPr lang="en-US" sz="2400" dirty="0" err="1">
                <a:solidFill>
                  <a:schemeClr val="accent2"/>
                </a:solidFill>
                <a:latin typeface="Times New Roman" pitchFamily="18" charset="0"/>
                <a:cs typeface="Times New Roman" pitchFamily="18" charset="0"/>
              </a:rPr>
              <a:t>Occipito</a:t>
            </a:r>
            <a:r>
              <a:rPr lang="en-US" sz="2400" dirty="0">
                <a:solidFill>
                  <a:schemeClr val="accent2"/>
                </a:solidFill>
                <a:latin typeface="Times New Roman" pitchFamily="18" charset="0"/>
                <a:cs typeface="Times New Roman" pitchFamily="18" charset="0"/>
              </a:rPr>
              <a:t> frontal</a:t>
            </a:r>
            <a:r>
              <a:rPr lang="en-US" sz="2400" dirty="0">
                <a:latin typeface="Times New Roman" pitchFamily="18" charset="0"/>
                <a:cs typeface="Times New Roman" pitchFamily="18" charset="0"/>
              </a:rPr>
              <a:t> – measured between the occiput and the glabella. It is 11.5 cm in length </a:t>
            </a:r>
          </a:p>
          <a:p>
            <a:pPr marL="990600" lvl="1" indent="-533400">
              <a:spcBef>
                <a:spcPts val="370"/>
              </a:spcBef>
              <a:buFont typeface="Wingdings" pitchFamily="2" charset="2"/>
              <a:buChar char="q"/>
              <a:defRPr/>
            </a:pPr>
            <a:r>
              <a:rPr lang="en-US" sz="2400" dirty="0" err="1">
                <a:solidFill>
                  <a:schemeClr val="accent2"/>
                </a:solidFill>
                <a:latin typeface="Times New Roman" pitchFamily="18" charset="0"/>
                <a:cs typeface="Times New Roman" pitchFamily="18" charset="0"/>
              </a:rPr>
              <a:t>Mento</a:t>
            </a:r>
            <a:r>
              <a:rPr lang="en-US" sz="2400" dirty="0">
                <a:solidFill>
                  <a:schemeClr val="accent2"/>
                </a:solidFill>
                <a:latin typeface="Times New Roman" pitchFamily="18" charset="0"/>
                <a:cs typeface="Times New Roman" pitchFamily="18" charset="0"/>
              </a:rPr>
              <a:t>-vertical </a:t>
            </a:r>
            <a:r>
              <a:rPr lang="en-US" sz="2400" dirty="0">
                <a:latin typeface="Times New Roman" pitchFamily="18" charset="0"/>
                <a:cs typeface="Times New Roman" pitchFamily="18" charset="0"/>
              </a:rPr>
              <a:t>– measured  from the point of the chin to the highest point on the vertex slightly nearer to posterior fontanel then anterior, and it measures 13.5cm. </a:t>
            </a:r>
          </a:p>
          <a:p>
            <a:endParaRPr lang="en-US" sz="2400" dirty="0">
              <a:latin typeface="Times New Roman" pitchFamily="18" charset="0"/>
              <a:cs typeface="Times New Roman" pitchFamily="18" charset="0"/>
            </a:endParaRPr>
          </a:p>
        </p:txBody>
      </p:sp>
      <p:sp>
        <p:nvSpPr>
          <p:cNvPr id="5" name="Date Placeholder 4"/>
          <p:cNvSpPr>
            <a:spLocks noGrp="1"/>
          </p:cNvSpPr>
          <p:nvPr>
            <p:ph type="dt" sz="half" idx="10"/>
          </p:nvPr>
        </p:nvSpPr>
        <p:spPr/>
        <p:txBody>
          <a:bodyPr/>
          <a:lstStyle/>
          <a:p>
            <a:fld id="{0C15D73B-DEE4-43A8-AF17-08E99272619F}" type="datetime1">
              <a:rPr lang="en-US" smtClean="0"/>
              <a:t>5/1/2019</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46</a:t>
            </a:fld>
            <a:endParaRPr lang="en-US"/>
          </a:p>
        </p:txBody>
      </p:sp>
      <p:sp>
        <p:nvSpPr>
          <p:cNvPr id="4" name="Left Brace 3"/>
          <p:cNvSpPr/>
          <p:nvPr/>
        </p:nvSpPr>
        <p:spPr>
          <a:xfrm>
            <a:off x="5257800" y="3429000"/>
            <a:ext cx="155448" cy="914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324594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solidFill>
                  <a:schemeClr val="accent2"/>
                </a:solidFill>
                <a:latin typeface="Times New Roman" pitchFamily="18" charset="0"/>
                <a:cs typeface="Times New Roman" pitchFamily="18" charset="0"/>
              </a:rPr>
              <a:t>The fetal skull…</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a:bodyPr>
          <a:lstStyle/>
          <a:p>
            <a:pPr lvl="1">
              <a:buClr>
                <a:schemeClr val="tx1"/>
              </a:buClr>
              <a:buFont typeface="Wingdings" pitchFamily="2" charset="2"/>
              <a:buChar char="q"/>
            </a:pPr>
            <a:r>
              <a:rPr lang="en-US" sz="2400" dirty="0">
                <a:solidFill>
                  <a:schemeClr val="accent2"/>
                </a:solidFill>
                <a:latin typeface="Times New Roman" pitchFamily="18" charset="0"/>
                <a:cs typeface="Times New Roman" pitchFamily="18" charset="0"/>
              </a:rPr>
              <a:t>Sub </a:t>
            </a:r>
            <a:r>
              <a:rPr lang="en-US" sz="2400" dirty="0" err="1">
                <a:solidFill>
                  <a:schemeClr val="accent2"/>
                </a:solidFill>
                <a:latin typeface="Times New Roman" pitchFamily="18" charset="0"/>
                <a:cs typeface="Times New Roman" pitchFamily="18" charset="0"/>
              </a:rPr>
              <a:t>mento</a:t>
            </a:r>
            <a:r>
              <a:rPr lang="en-US" sz="2400" dirty="0">
                <a:solidFill>
                  <a:schemeClr val="accent2"/>
                </a:solidFill>
                <a:latin typeface="Times New Roman" pitchFamily="18" charset="0"/>
                <a:cs typeface="Times New Roman" pitchFamily="18" charset="0"/>
              </a:rPr>
              <a:t> vertical</a:t>
            </a:r>
            <a:r>
              <a:rPr lang="en-US" sz="2400" dirty="0">
                <a:latin typeface="Times New Roman" pitchFamily="18" charset="0"/>
                <a:cs typeface="Times New Roman" pitchFamily="18" charset="0"/>
              </a:rPr>
              <a:t> – measured from the point where the chin joins the neck to the highest point on the vertex. It is  11.5 cm in length   </a:t>
            </a:r>
          </a:p>
          <a:p>
            <a:pPr lvl="1">
              <a:buClr>
                <a:schemeClr val="tx1"/>
              </a:buClr>
              <a:buFont typeface="Wingdings" pitchFamily="2" charset="2"/>
              <a:buChar char="q"/>
            </a:pPr>
            <a:r>
              <a:rPr lang="en-US" sz="2400" dirty="0">
                <a:solidFill>
                  <a:schemeClr val="accent2"/>
                </a:solidFill>
                <a:latin typeface="Times New Roman" pitchFamily="18" charset="0"/>
                <a:cs typeface="Times New Roman" pitchFamily="18" charset="0"/>
              </a:rPr>
              <a:t>Sub </a:t>
            </a:r>
            <a:r>
              <a:rPr lang="en-US" sz="2400" dirty="0" err="1">
                <a:solidFill>
                  <a:schemeClr val="accent2"/>
                </a:solidFill>
                <a:latin typeface="Times New Roman" pitchFamily="18" charset="0"/>
                <a:cs typeface="Times New Roman" pitchFamily="18" charset="0"/>
              </a:rPr>
              <a:t>mento</a:t>
            </a:r>
            <a:r>
              <a:rPr lang="en-US" sz="2400" dirty="0">
                <a:solidFill>
                  <a:schemeClr val="accent2"/>
                </a:solidFill>
                <a:latin typeface="Times New Roman" pitchFamily="18" charset="0"/>
                <a:cs typeface="Times New Roman" pitchFamily="18" charset="0"/>
              </a:rPr>
              <a:t> </a:t>
            </a:r>
            <a:r>
              <a:rPr lang="en-US" sz="2400" dirty="0" err="1">
                <a:solidFill>
                  <a:schemeClr val="accent2"/>
                </a:solidFill>
                <a:latin typeface="Times New Roman" pitchFamily="18" charset="0"/>
                <a:cs typeface="Times New Roman" pitchFamily="18" charset="0"/>
              </a:rPr>
              <a:t>bregmatic</a:t>
            </a:r>
            <a:r>
              <a:rPr lang="en-US" sz="2400" dirty="0">
                <a:latin typeface="Times New Roman" pitchFamily="18" charset="0"/>
                <a:cs typeface="Times New Roman" pitchFamily="18" charset="0"/>
              </a:rPr>
              <a:t> -  measure from the point where the  chin joins the neck to the center of the </a:t>
            </a:r>
            <a:r>
              <a:rPr lang="en-US" sz="2400" dirty="0" err="1">
                <a:latin typeface="Times New Roman" pitchFamily="18" charset="0"/>
                <a:cs typeface="Times New Roman" pitchFamily="18" charset="0"/>
              </a:rPr>
              <a:t>bregma</a:t>
            </a:r>
            <a:r>
              <a:rPr lang="en-US" sz="2400" dirty="0">
                <a:latin typeface="Times New Roman" pitchFamily="18" charset="0"/>
                <a:cs typeface="Times New Roman" pitchFamily="18" charset="0"/>
              </a:rPr>
              <a:t> and measures 9.5 cm </a:t>
            </a:r>
          </a:p>
          <a:p>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5BE01B2D-070C-4021-A73B-182C0EFDE94E}"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47</a:t>
            </a:fld>
            <a:endParaRPr lang="en-US"/>
          </a:p>
        </p:txBody>
      </p:sp>
    </p:spTree>
    <p:extLst>
      <p:ext uri="{BB962C8B-B14F-4D97-AF65-F5344CB8AC3E}">
        <p14:creationId xmlns:p14="http://schemas.microsoft.com/office/powerpoint/2010/main" val="22565016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838200"/>
          </a:xfrm>
        </p:spPr>
        <p:txBody>
          <a:bodyPr>
            <a:normAutofit/>
          </a:bodyPr>
          <a:lstStyle/>
          <a:p>
            <a:r>
              <a:rPr lang="en-US" sz="3600" dirty="0">
                <a:solidFill>
                  <a:schemeClr val="accent2"/>
                </a:solidFill>
                <a:latin typeface="Times New Roman" pitchFamily="18" charset="0"/>
                <a:cs typeface="Times New Roman" pitchFamily="18" charset="0"/>
              </a:rPr>
              <a:t>The fetal skull…</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a:xfrm>
            <a:off x="228600" y="1066800"/>
            <a:ext cx="8686800" cy="4940491"/>
          </a:xfrm>
        </p:spPr>
        <p:txBody>
          <a:bodyPr>
            <a:noAutofit/>
          </a:bodyPr>
          <a:lstStyle/>
          <a:p>
            <a:pPr marL="274320" indent="-274320">
              <a:lnSpc>
                <a:spcPct val="90000"/>
              </a:lnSpc>
              <a:spcBef>
                <a:spcPts val="580"/>
              </a:spcBef>
              <a:buClr>
                <a:srgbClr val="336600"/>
              </a:buClr>
              <a:buFont typeface="Wingdings" pitchFamily="2" charset="2"/>
              <a:buChar char="v"/>
              <a:defRPr/>
            </a:pPr>
            <a:r>
              <a:rPr lang="en-US" sz="2400" b="1" dirty="0">
                <a:latin typeface="Times New Roman" pitchFamily="18" charset="0"/>
                <a:cs typeface="Times New Roman" pitchFamily="18" charset="0"/>
              </a:rPr>
              <a:t>The scalp tissue </a:t>
            </a:r>
          </a:p>
          <a:p>
            <a:pPr marL="274320" indent="-274320" algn="just">
              <a:lnSpc>
                <a:spcPct val="90000"/>
              </a:lnSpc>
              <a:spcBef>
                <a:spcPts val="580"/>
              </a:spcBef>
              <a:buClr>
                <a:schemeClr val="accent3"/>
              </a:buClr>
              <a:buNone/>
              <a:defRPr/>
            </a:pPr>
            <a:r>
              <a:rPr lang="en-US" sz="2400" dirty="0">
                <a:latin typeface="Times New Roman" pitchFamily="18" charset="0"/>
                <a:cs typeface="Times New Roman" pitchFamily="18" charset="0"/>
              </a:rPr>
              <a:t>There are five layers of scalp tissue :</a:t>
            </a:r>
          </a:p>
          <a:p>
            <a:pPr marL="274320" indent="-274320" algn="just">
              <a:lnSpc>
                <a:spcPct val="90000"/>
              </a:lnSpc>
              <a:spcBef>
                <a:spcPts val="580"/>
              </a:spcBef>
              <a:buClr>
                <a:schemeClr val="accent3"/>
              </a:buClr>
              <a:buFont typeface="Wingdings 2"/>
              <a:buChar char=""/>
              <a:defRPr/>
            </a:pPr>
            <a:r>
              <a:rPr lang="en-US" sz="2400" dirty="0">
                <a:latin typeface="Times New Roman" pitchFamily="18" charset="0"/>
                <a:cs typeface="Times New Roman" pitchFamily="18" charset="0"/>
              </a:rPr>
              <a:t>Skin containing hairs, (outer covering)</a:t>
            </a:r>
          </a:p>
          <a:p>
            <a:pPr marL="274320" indent="-274320" algn="just">
              <a:lnSpc>
                <a:spcPct val="90000"/>
              </a:lnSpc>
              <a:spcBef>
                <a:spcPts val="580"/>
              </a:spcBef>
              <a:buClr>
                <a:schemeClr val="accent3"/>
              </a:buClr>
              <a:buFont typeface="Wingdings 2"/>
              <a:buChar char=""/>
              <a:defRPr/>
            </a:pPr>
            <a:r>
              <a:rPr lang="en-US" sz="2400" dirty="0">
                <a:latin typeface="Times New Roman" pitchFamily="18" charset="0"/>
                <a:cs typeface="Times New Roman" pitchFamily="18" charset="0"/>
              </a:rPr>
              <a:t>Subcutaneous tissue </a:t>
            </a:r>
          </a:p>
          <a:p>
            <a:pPr marL="274320" indent="-274320" algn="just">
              <a:lnSpc>
                <a:spcPct val="90000"/>
              </a:lnSpc>
              <a:spcBef>
                <a:spcPts val="580"/>
              </a:spcBef>
              <a:buClr>
                <a:schemeClr val="accent3"/>
              </a:buClr>
              <a:buFont typeface="Wingdings 2"/>
              <a:buChar char=""/>
              <a:defRPr/>
            </a:pPr>
            <a:r>
              <a:rPr lang="en-US" sz="2400" dirty="0">
                <a:latin typeface="Times New Roman" pitchFamily="18" charset="0"/>
                <a:cs typeface="Times New Roman" pitchFamily="18" charset="0"/>
              </a:rPr>
              <a:t>Muscle layer – containing the tendon of  </a:t>
            </a:r>
            <a:r>
              <a:rPr lang="en-US" sz="2400" dirty="0" err="1">
                <a:latin typeface="Times New Roman" pitchFamily="18" charset="0"/>
                <a:cs typeface="Times New Roman" pitchFamily="18" charset="0"/>
              </a:rPr>
              <a:t>Galea</a:t>
            </a:r>
            <a:endParaRPr lang="en-US" sz="2400" dirty="0">
              <a:latin typeface="Times New Roman" pitchFamily="18" charset="0"/>
              <a:cs typeface="Times New Roman" pitchFamily="18" charset="0"/>
            </a:endParaRPr>
          </a:p>
          <a:p>
            <a:pPr marL="274320" indent="-274320" algn="just">
              <a:lnSpc>
                <a:spcPct val="90000"/>
              </a:lnSpc>
              <a:spcBef>
                <a:spcPts val="580"/>
              </a:spcBef>
              <a:buClr>
                <a:schemeClr val="accent3"/>
              </a:buClr>
              <a:buFont typeface="Wingdings 2"/>
              <a:buChar char=""/>
              <a:defRPr/>
            </a:pPr>
            <a:r>
              <a:rPr lang="en-US" sz="2400" dirty="0">
                <a:latin typeface="Times New Roman" pitchFamily="18" charset="0"/>
                <a:cs typeface="Times New Roman" pitchFamily="18" charset="0"/>
              </a:rPr>
              <a:t>Connective tissue – a loose layer </a:t>
            </a:r>
          </a:p>
          <a:p>
            <a:pPr marL="274320" indent="-274320" algn="just">
              <a:lnSpc>
                <a:spcPct val="90000"/>
              </a:lnSpc>
              <a:spcBef>
                <a:spcPts val="580"/>
              </a:spcBef>
              <a:buClr>
                <a:schemeClr val="accent3"/>
              </a:buClr>
              <a:buFont typeface="Wingdings 2"/>
              <a:buChar char=""/>
              <a:defRPr/>
            </a:pPr>
            <a:r>
              <a:rPr lang="en-US" sz="2400" dirty="0" err="1">
                <a:latin typeface="Times New Roman" pitchFamily="18" charset="0"/>
                <a:cs typeface="Times New Roman" pitchFamily="18" charset="0"/>
              </a:rPr>
              <a:t>Periosteum</a:t>
            </a:r>
            <a:r>
              <a:rPr lang="en-US" sz="2400" dirty="0">
                <a:latin typeface="Times New Roman" pitchFamily="18" charset="0"/>
                <a:cs typeface="Times New Roman" pitchFamily="18" charset="0"/>
              </a:rPr>
              <a:t> – which covers the skull bones </a:t>
            </a:r>
          </a:p>
          <a:p>
            <a:pPr marL="274320" indent="-274320" algn="just">
              <a:lnSpc>
                <a:spcPct val="90000"/>
              </a:lnSpc>
              <a:spcBef>
                <a:spcPts val="580"/>
              </a:spcBef>
              <a:buClr>
                <a:schemeClr val="accent3"/>
              </a:buClr>
              <a:buFont typeface="Wingdings" pitchFamily="2" charset="2"/>
              <a:buChar char="v"/>
              <a:defRPr/>
            </a:pPr>
            <a:r>
              <a:rPr lang="en-US" sz="2400" dirty="0">
                <a:latin typeface="Times New Roman" pitchFamily="18" charset="0"/>
                <a:cs typeface="Times New Roman" pitchFamily="18" charset="0"/>
              </a:rPr>
              <a:t>Two conditions involving these tissue can arise during  labor and both cause a swelling on the infant’s  head</a:t>
            </a:r>
          </a:p>
          <a:p>
            <a:pPr marL="660400" indent="-660400" algn="just">
              <a:lnSpc>
                <a:spcPct val="90000"/>
              </a:lnSpc>
              <a:spcBef>
                <a:spcPts val="580"/>
              </a:spcBef>
              <a:buClr>
                <a:schemeClr val="accent3"/>
              </a:buClr>
              <a:buNone/>
              <a:defRPr/>
            </a:pPr>
            <a:r>
              <a:rPr lang="en-US" sz="2400" b="1" dirty="0">
                <a:latin typeface="Times New Roman" pitchFamily="18" charset="0"/>
                <a:cs typeface="Times New Roman" pitchFamily="18" charset="0"/>
              </a:rPr>
              <a:t>1.Caput succedaneum </a:t>
            </a:r>
            <a:r>
              <a:rPr lang="en-US" sz="2400" dirty="0">
                <a:latin typeface="Times New Roman" pitchFamily="18" charset="0"/>
                <a:cs typeface="Times New Roman" pitchFamily="18" charset="0"/>
              </a:rPr>
              <a:t>– is an edematous swelling of the subcutaneous tissues of the fetal skull. </a:t>
            </a:r>
          </a:p>
          <a:p>
            <a:pPr marL="660400" indent="-660400" algn="just">
              <a:lnSpc>
                <a:spcPct val="90000"/>
              </a:lnSpc>
              <a:spcBef>
                <a:spcPts val="580"/>
              </a:spcBef>
              <a:buClr>
                <a:schemeClr val="tx1"/>
              </a:buClr>
              <a:buFont typeface="Wingdings" pitchFamily="2" charset="2"/>
              <a:buChar char="v"/>
              <a:defRPr/>
            </a:pPr>
            <a:r>
              <a:rPr lang="en-US" sz="2400" dirty="0">
                <a:latin typeface="Times New Roman" pitchFamily="18" charset="0"/>
                <a:cs typeface="Times New Roman" pitchFamily="18" charset="0"/>
              </a:rPr>
              <a:t>It occurs in early rupture of membranes in the 1</a:t>
            </a:r>
            <a:r>
              <a:rPr lang="en-US" sz="2400" baseline="30000" dirty="0">
                <a:latin typeface="Times New Roman" pitchFamily="18" charset="0"/>
                <a:cs typeface="Times New Roman" pitchFamily="18" charset="0"/>
              </a:rPr>
              <a:t>st</a:t>
            </a:r>
            <a:r>
              <a:rPr lang="en-US" sz="2400" dirty="0">
                <a:latin typeface="Times New Roman" pitchFamily="18" charset="0"/>
                <a:cs typeface="Times New Roman" pitchFamily="18" charset="0"/>
              </a:rPr>
              <a:t> stage of labor, because there is no bag of fore waters to take the pressure of dilating cervix  off the fetal head. </a:t>
            </a:r>
            <a:endParaRPr lang="en-US" sz="2400" u="sng" dirty="0">
              <a:latin typeface="Times New Roman" pitchFamily="18" charset="0"/>
              <a:cs typeface="Times New Roman" pitchFamily="18" charset="0"/>
            </a:endParaRPr>
          </a:p>
          <a:p>
            <a:pPr marL="274320" indent="-274320" algn="just">
              <a:lnSpc>
                <a:spcPct val="90000"/>
              </a:lnSpc>
              <a:spcBef>
                <a:spcPts val="580"/>
              </a:spcBef>
              <a:buClr>
                <a:schemeClr val="accent3"/>
              </a:buClr>
              <a:buFont typeface="Wingdings 2"/>
              <a:buChar char=""/>
              <a:defRPr/>
            </a:pPr>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97359F44-8C7F-4335-A410-093BF564CEB6}"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48</a:t>
            </a:fld>
            <a:endParaRPr lang="en-US"/>
          </a:p>
        </p:txBody>
      </p:sp>
    </p:spTree>
    <p:extLst>
      <p:ext uri="{BB962C8B-B14F-4D97-AF65-F5344CB8AC3E}">
        <p14:creationId xmlns:p14="http://schemas.microsoft.com/office/powerpoint/2010/main" val="6911972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solidFill>
                  <a:schemeClr val="accent2"/>
                </a:solidFill>
                <a:latin typeface="Times New Roman" pitchFamily="18" charset="0"/>
                <a:cs typeface="Times New Roman" pitchFamily="18" charset="0"/>
              </a:rPr>
              <a:t>The fetal skull…</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a:bodyPr>
          <a:lstStyle/>
          <a:p>
            <a:pPr>
              <a:buClr>
                <a:schemeClr val="tx1"/>
              </a:buClr>
              <a:buFont typeface="Courier New" pitchFamily="49" charset="0"/>
              <a:buChar char="♠"/>
            </a:pPr>
            <a:r>
              <a:rPr lang="en-US" sz="2400" b="1" dirty="0">
                <a:solidFill>
                  <a:srgbClr val="CC3300"/>
                </a:solidFill>
                <a:latin typeface="Times New Roman" pitchFamily="18" charset="0"/>
                <a:cs typeface="Times New Roman" pitchFamily="18" charset="0"/>
              </a:rPr>
              <a:t>Characteristics of the </a:t>
            </a:r>
            <a:r>
              <a:rPr lang="en-US" sz="2400" b="1" dirty="0">
                <a:solidFill>
                  <a:schemeClr val="accent2"/>
                </a:solidFill>
                <a:latin typeface="Times New Roman" pitchFamily="18" charset="0"/>
                <a:cs typeface="Times New Roman" pitchFamily="18" charset="0"/>
              </a:rPr>
              <a:t>Caput succedaneum</a:t>
            </a:r>
            <a:r>
              <a:rPr lang="en-US" sz="2400" dirty="0">
                <a:latin typeface="Times New Roman" pitchFamily="18" charset="0"/>
                <a:cs typeface="Times New Roman" pitchFamily="18" charset="0"/>
              </a:rPr>
              <a:t> ;</a:t>
            </a:r>
            <a:endParaRPr lang="en-US" sz="2400" dirty="0">
              <a:solidFill>
                <a:srgbClr val="CC3300"/>
              </a:solidFill>
              <a:latin typeface="Times New Roman" pitchFamily="18" charset="0"/>
              <a:cs typeface="Times New Roman" pitchFamily="18" charset="0"/>
            </a:endParaRPr>
          </a:p>
          <a:p>
            <a:pPr>
              <a:buClr>
                <a:schemeClr val="tx1"/>
              </a:buClr>
              <a:buFont typeface="Wingdings" pitchFamily="2" charset="2"/>
              <a:buChar char="ü"/>
            </a:pPr>
            <a:r>
              <a:rPr lang="en-US" sz="2400" dirty="0">
                <a:latin typeface="Times New Roman" pitchFamily="18" charset="0"/>
                <a:cs typeface="Times New Roman" pitchFamily="18" charset="0"/>
              </a:rPr>
              <a:t>It is present at birth </a:t>
            </a:r>
          </a:p>
          <a:p>
            <a:pPr>
              <a:buClr>
                <a:schemeClr val="tx1"/>
              </a:buClr>
              <a:buFont typeface="Wingdings" pitchFamily="2" charset="2"/>
              <a:buChar char="ü"/>
            </a:pPr>
            <a:r>
              <a:rPr lang="en-US" sz="2400" dirty="0">
                <a:latin typeface="Times New Roman" pitchFamily="18" charset="0"/>
                <a:cs typeface="Times New Roman" pitchFamily="18" charset="0"/>
              </a:rPr>
              <a:t>Occurs on the part of the head</a:t>
            </a:r>
          </a:p>
          <a:p>
            <a:pPr>
              <a:buClr>
                <a:schemeClr val="tx1"/>
              </a:buClr>
              <a:buFont typeface="Wingdings" pitchFamily="2" charset="2"/>
              <a:buChar char="ü"/>
            </a:pPr>
            <a:r>
              <a:rPr lang="en-US" sz="2400" dirty="0">
                <a:latin typeface="Times New Roman" pitchFamily="18" charset="0"/>
                <a:cs typeface="Times New Roman" pitchFamily="18" charset="0"/>
              </a:rPr>
              <a:t> It may lie  over a  suture line  </a:t>
            </a:r>
          </a:p>
          <a:p>
            <a:pPr>
              <a:buClr>
                <a:schemeClr val="tx1"/>
              </a:buClr>
              <a:buFont typeface="Wingdings" pitchFamily="2" charset="2"/>
              <a:buChar char="ü"/>
            </a:pPr>
            <a:r>
              <a:rPr lang="en-US" sz="2400" dirty="0">
                <a:latin typeface="Times New Roman" pitchFamily="18" charset="0"/>
                <a:cs typeface="Times New Roman" pitchFamily="18" charset="0"/>
              </a:rPr>
              <a:t>It pits on pressure </a:t>
            </a:r>
          </a:p>
          <a:p>
            <a:pPr>
              <a:buClr>
                <a:schemeClr val="tx1"/>
              </a:buClr>
              <a:buFont typeface="Wingdings" pitchFamily="2" charset="2"/>
              <a:buChar char="ü"/>
            </a:pPr>
            <a:r>
              <a:rPr lang="en-US" sz="2400" dirty="0">
                <a:latin typeface="Times New Roman" pitchFamily="18" charset="0"/>
                <a:cs typeface="Times New Roman" pitchFamily="18" charset="0"/>
              </a:rPr>
              <a:t>It disappears with in 24 -  48hrs</a:t>
            </a:r>
          </a:p>
          <a:p>
            <a:pPr>
              <a:buClr>
                <a:schemeClr val="tx1"/>
              </a:buClr>
              <a:buFont typeface="Wingdings" pitchFamily="2" charset="2"/>
              <a:buChar char="ü"/>
            </a:pPr>
            <a:r>
              <a:rPr lang="en-US" sz="2400" dirty="0">
                <a:latin typeface="Times New Roman" pitchFamily="18" charset="0"/>
                <a:cs typeface="Times New Roman" pitchFamily="18" charset="0"/>
              </a:rPr>
              <a:t>No treatment required unless it is excessive </a:t>
            </a:r>
          </a:p>
          <a:p>
            <a:pPr>
              <a:buClr>
                <a:schemeClr val="tx1"/>
              </a:buClr>
              <a:buFont typeface="Wingdings" pitchFamily="2" charset="2"/>
              <a:buChar char="ü"/>
            </a:pPr>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EC4A62AE-458E-440B-936F-8AD3709AF732}"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49</a:t>
            </a:fld>
            <a:endParaRPr lang="en-US"/>
          </a:p>
        </p:txBody>
      </p:sp>
    </p:spTree>
    <p:extLst>
      <p:ext uri="{BB962C8B-B14F-4D97-AF65-F5344CB8AC3E}">
        <p14:creationId xmlns:p14="http://schemas.microsoft.com/office/powerpoint/2010/main" val="3476688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 </a:t>
            </a:r>
            <a:r>
              <a:rPr lang="en-US" sz="2400" dirty="0">
                <a:latin typeface="Times New Roman" pitchFamily="18" charset="0"/>
                <a:cs typeface="Times New Roman" pitchFamily="18" charset="0"/>
              </a:rPr>
              <a:t>single layer out side of the blastocyst </a:t>
            </a:r>
            <a:r>
              <a:rPr lang="en-US" sz="2400" dirty="0" smtClean="0">
                <a:latin typeface="Times New Roman" pitchFamily="18" charset="0"/>
                <a:cs typeface="Times New Roman" pitchFamily="18" charset="0"/>
              </a:rPr>
              <a:t>is </a:t>
            </a:r>
            <a:r>
              <a:rPr lang="en-US" sz="2400" dirty="0" err="1" smtClean="0">
                <a:latin typeface="Times New Roman" pitchFamily="18" charset="0"/>
                <a:cs typeface="Times New Roman" pitchFamily="18" charset="0"/>
              </a:rPr>
              <a:t>trophoblast</a:t>
            </a:r>
            <a:r>
              <a:rPr lang="en-US" sz="2400" dirty="0" smtClean="0">
                <a:latin typeface="Times New Roman" pitchFamily="18" charset="0"/>
                <a:cs typeface="Times New Roman" pitchFamily="18" charset="0"/>
              </a:rPr>
              <a:t> which </a:t>
            </a:r>
            <a:r>
              <a:rPr lang="en-US" sz="2400" dirty="0">
                <a:latin typeface="Times New Roman" pitchFamily="18" charset="0"/>
                <a:cs typeface="Times New Roman" pitchFamily="18" charset="0"/>
              </a:rPr>
              <a:t>form the placenta and chorion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while </a:t>
            </a:r>
            <a:r>
              <a:rPr lang="en-US" sz="2400" dirty="0">
                <a:latin typeface="Times New Roman" pitchFamily="18" charset="0"/>
                <a:cs typeface="Times New Roman" pitchFamily="18" charset="0"/>
              </a:rPr>
              <a:t>the remaining cells </a:t>
            </a:r>
            <a:r>
              <a:rPr lang="en-US" sz="2400" dirty="0" smtClean="0">
                <a:latin typeface="Times New Roman" pitchFamily="18" charset="0"/>
                <a:cs typeface="Times New Roman" pitchFamily="18" charset="0"/>
              </a:rPr>
              <a:t>clumped </a:t>
            </a:r>
            <a:r>
              <a:rPr lang="en-US" sz="2400" dirty="0">
                <a:latin typeface="Times New Roman" pitchFamily="18" charset="0"/>
                <a:cs typeface="Times New Roman" pitchFamily="18" charset="0"/>
              </a:rPr>
              <a:t>together at one end forming the inner cell </a:t>
            </a:r>
            <a:r>
              <a:rPr lang="en-US" sz="2400" dirty="0" smtClean="0">
                <a:latin typeface="Times New Roman" pitchFamily="18" charset="0"/>
                <a:cs typeface="Times New Roman" pitchFamily="18" charset="0"/>
              </a:rPr>
              <a:t>mass which becomes </a:t>
            </a:r>
            <a:r>
              <a:rPr lang="en-US" sz="2400" dirty="0">
                <a:latin typeface="Times New Roman" pitchFamily="18" charset="0"/>
                <a:cs typeface="Times New Roman" pitchFamily="18" charset="0"/>
              </a:rPr>
              <a:t>the fetus, umbilical cord and the amnion.</a:t>
            </a:r>
          </a:p>
          <a:p>
            <a:r>
              <a:rPr lang="en-US" sz="2400" dirty="0">
                <a:latin typeface="Times New Roman" pitchFamily="18" charset="0"/>
                <a:cs typeface="Times New Roman" pitchFamily="18" charset="0"/>
              </a:rPr>
              <a:t>Embedding of the blastocyst is normally completed by the </a:t>
            </a:r>
            <a:r>
              <a:rPr lang="en-US" sz="2400" dirty="0" smtClean="0">
                <a:latin typeface="Times New Roman" pitchFamily="18" charset="0"/>
                <a:cs typeface="Times New Roman" pitchFamily="18" charset="0"/>
              </a:rPr>
              <a:t>11</a:t>
            </a:r>
            <a:r>
              <a:rPr lang="en-US" sz="2400" baseline="30000" dirty="0" smtClean="0">
                <a:latin typeface="Times New Roman" pitchFamily="18" charset="0"/>
                <a:cs typeface="Times New Roman" pitchFamily="18" charset="0"/>
              </a:rPr>
              <a:t>th</a:t>
            </a:r>
            <a:r>
              <a:rPr lang="en-US" sz="2400" dirty="0" smtClean="0">
                <a:latin typeface="Times New Roman" pitchFamily="18" charset="0"/>
                <a:cs typeface="Times New Roman" pitchFamily="18" charset="0"/>
              </a:rPr>
              <a:t> day </a:t>
            </a:r>
            <a:r>
              <a:rPr lang="en-US" sz="2400" dirty="0">
                <a:latin typeface="Times New Roman" pitchFamily="18" charset="0"/>
                <a:cs typeface="Times New Roman" pitchFamily="18" charset="0"/>
              </a:rPr>
              <a:t>after ovulation and the endometrium closes over </a:t>
            </a:r>
            <a:r>
              <a:rPr lang="en-US" sz="2400" dirty="0" smtClean="0">
                <a:latin typeface="Times New Roman" pitchFamily="18" charset="0"/>
                <a:cs typeface="Times New Roman" pitchFamily="18" charset="0"/>
              </a:rPr>
              <a:t>it completely</a:t>
            </a:r>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1C15EE7-C07D-4D72-B88B-89494DFC7A7A}"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4582672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solidFill>
                  <a:schemeClr val="accent2"/>
                </a:solidFill>
                <a:latin typeface="Times New Roman" pitchFamily="18" charset="0"/>
                <a:cs typeface="Times New Roman" pitchFamily="18" charset="0"/>
              </a:rPr>
              <a:t>The fetal skull…</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a:bodyPr>
          <a:lstStyle/>
          <a:p>
            <a:pPr marL="660400" indent="-660400">
              <a:lnSpc>
                <a:spcPct val="80000"/>
              </a:lnSpc>
              <a:spcBef>
                <a:spcPts val="580"/>
              </a:spcBef>
              <a:buClr>
                <a:schemeClr val="accent3"/>
              </a:buClr>
              <a:buNone/>
              <a:defRPr/>
            </a:pPr>
            <a:r>
              <a:rPr lang="en-US" sz="2400" b="1" dirty="0">
                <a:solidFill>
                  <a:schemeClr val="accent2"/>
                </a:solidFill>
                <a:latin typeface="Times New Roman" pitchFamily="18" charset="0"/>
                <a:cs typeface="Times New Roman" pitchFamily="18" charset="0"/>
              </a:rPr>
              <a:t>2.Cephelo hematoma</a:t>
            </a:r>
            <a:r>
              <a:rPr lang="en-US" sz="2400" dirty="0">
                <a:latin typeface="Times New Roman" pitchFamily="18" charset="0"/>
                <a:cs typeface="Times New Roman" pitchFamily="18" charset="0"/>
              </a:rPr>
              <a:t> – this swelling is due to bleeding between the skull bone and </a:t>
            </a:r>
            <a:r>
              <a:rPr lang="en-US" sz="2400" dirty="0" err="1">
                <a:latin typeface="Times New Roman" pitchFamily="18" charset="0"/>
                <a:cs typeface="Times New Roman" pitchFamily="18" charset="0"/>
              </a:rPr>
              <a:t>periosteum</a:t>
            </a:r>
            <a:r>
              <a:rPr lang="en-US" sz="2400" dirty="0">
                <a:latin typeface="Times New Roman" pitchFamily="18" charset="0"/>
                <a:cs typeface="Times New Roman" pitchFamily="18" charset="0"/>
              </a:rPr>
              <a:t> which covers it. </a:t>
            </a:r>
          </a:p>
          <a:p>
            <a:pPr marL="660400" indent="-660400">
              <a:lnSpc>
                <a:spcPct val="80000"/>
              </a:lnSpc>
              <a:spcBef>
                <a:spcPts val="580"/>
              </a:spcBef>
              <a:buClr>
                <a:schemeClr val="tx1"/>
              </a:buClr>
              <a:buFont typeface="Wingdings" pitchFamily="2" charset="2"/>
              <a:buChar char="ü"/>
              <a:defRPr/>
            </a:pPr>
            <a:r>
              <a:rPr lang="en-US" sz="2400" dirty="0">
                <a:latin typeface="Times New Roman" pitchFamily="18" charset="0"/>
                <a:cs typeface="Times New Roman" pitchFamily="18" charset="0"/>
              </a:rPr>
              <a:t>The bleeding occurs because of friction between the  skull bones and the </a:t>
            </a:r>
            <a:r>
              <a:rPr lang="en-US" sz="2400" dirty="0" err="1">
                <a:latin typeface="Times New Roman" pitchFamily="18" charset="0"/>
                <a:cs typeface="Times New Roman" pitchFamily="18" charset="0"/>
              </a:rPr>
              <a:t>periosteum</a:t>
            </a:r>
            <a:r>
              <a:rPr lang="en-US" sz="2400" dirty="0">
                <a:latin typeface="Times New Roman" pitchFamily="18" charset="0"/>
                <a:cs typeface="Times New Roman" pitchFamily="18" charset="0"/>
              </a:rPr>
              <a:t>.   </a:t>
            </a:r>
            <a:endParaRPr lang="en-US" sz="2400" b="1" u="sng" dirty="0">
              <a:latin typeface="Times New Roman" pitchFamily="18" charset="0"/>
              <a:cs typeface="Times New Roman" pitchFamily="18" charset="0"/>
            </a:endParaRPr>
          </a:p>
          <a:p>
            <a:pPr marL="660400" indent="-660400">
              <a:lnSpc>
                <a:spcPct val="80000"/>
              </a:lnSpc>
              <a:spcBef>
                <a:spcPts val="580"/>
              </a:spcBef>
              <a:buClr>
                <a:srgbClr val="CC3300"/>
              </a:buClr>
              <a:buFont typeface="Courier New" pitchFamily="49" charset="0"/>
              <a:buChar char="♠"/>
              <a:defRPr/>
            </a:pPr>
            <a:r>
              <a:rPr lang="en-US" sz="2400" b="1" dirty="0">
                <a:solidFill>
                  <a:srgbClr val="CC3300"/>
                </a:solidFill>
                <a:latin typeface="Times New Roman" pitchFamily="18" charset="0"/>
                <a:cs typeface="Times New Roman" pitchFamily="18" charset="0"/>
              </a:rPr>
              <a:t>Characteristics ;</a:t>
            </a:r>
            <a:r>
              <a:rPr lang="en-US" sz="2400" dirty="0">
                <a:latin typeface="Times New Roman" pitchFamily="18" charset="0"/>
                <a:cs typeface="Times New Roman" pitchFamily="18" charset="0"/>
              </a:rPr>
              <a:t>It is not present at birth, but appears 2-3 days after wards .</a:t>
            </a:r>
          </a:p>
          <a:p>
            <a:pPr marL="660400" indent="-660400">
              <a:lnSpc>
                <a:spcPct val="80000"/>
              </a:lnSpc>
              <a:spcBef>
                <a:spcPts val="580"/>
              </a:spcBef>
              <a:buClr>
                <a:schemeClr val="accent3"/>
              </a:buClr>
              <a:buFont typeface="Wingdings 2"/>
              <a:buChar char=""/>
              <a:defRPr/>
            </a:pPr>
            <a:r>
              <a:rPr lang="en-US" sz="2400" dirty="0">
                <a:latin typeface="Times New Roman" pitchFamily="18" charset="0"/>
                <a:cs typeface="Times New Roman" pitchFamily="18" charset="0"/>
              </a:rPr>
              <a:t>The swellings is limited by the  </a:t>
            </a:r>
            <a:r>
              <a:rPr lang="en-US" sz="2400" dirty="0" err="1">
                <a:latin typeface="Times New Roman" pitchFamily="18" charset="0"/>
                <a:cs typeface="Times New Roman" pitchFamily="18" charset="0"/>
              </a:rPr>
              <a:t>periosteum</a:t>
            </a:r>
            <a:r>
              <a:rPr lang="en-US" sz="2400" dirty="0">
                <a:latin typeface="Times New Roman" pitchFamily="18" charset="0"/>
                <a:cs typeface="Times New Roman" pitchFamily="18" charset="0"/>
              </a:rPr>
              <a:t> and can there fore only occur over the  bone , although it may be bilateral .It can not lie over a suture. The head is usually red- and bruised in appearance. </a:t>
            </a:r>
          </a:p>
          <a:p>
            <a:pPr marL="660400" indent="-660400">
              <a:lnSpc>
                <a:spcPct val="80000"/>
              </a:lnSpc>
              <a:spcBef>
                <a:spcPts val="580"/>
              </a:spcBef>
              <a:buClr>
                <a:schemeClr val="accent3"/>
              </a:buClr>
              <a:buFont typeface="Wingdings 2"/>
              <a:buChar char=""/>
              <a:defRPr/>
            </a:pPr>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02B5B7CA-F98C-4EF0-8F2E-ACDA7DDE2AC1}"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50</a:t>
            </a:fld>
            <a:endParaRPr lang="en-US"/>
          </a:p>
        </p:txBody>
      </p:sp>
    </p:spTree>
    <p:extLst>
      <p:ext uri="{BB962C8B-B14F-4D97-AF65-F5344CB8AC3E}">
        <p14:creationId xmlns:p14="http://schemas.microsoft.com/office/powerpoint/2010/main" val="36698073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a:bodyPr>
          <a:lstStyle/>
          <a:p>
            <a:pPr marL="274320" indent="-274320">
              <a:spcBef>
                <a:spcPts val="580"/>
              </a:spcBef>
              <a:buClr>
                <a:schemeClr val="accent3"/>
              </a:buClr>
              <a:buFont typeface="Wingdings 2"/>
              <a:buChar char=""/>
              <a:defRPr/>
            </a:pPr>
            <a:r>
              <a:rPr lang="en-US" sz="2400" dirty="0">
                <a:latin typeface="Times New Roman" pitchFamily="18" charset="0"/>
                <a:cs typeface="Times New Roman" pitchFamily="18" charset="0"/>
              </a:rPr>
              <a:t>It takes 6 weeks to disappear completely .</a:t>
            </a:r>
          </a:p>
          <a:p>
            <a:pPr marL="274320" indent="-274320">
              <a:spcBef>
                <a:spcPts val="580"/>
              </a:spcBef>
              <a:buClr>
                <a:schemeClr val="accent3"/>
              </a:buClr>
              <a:buFont typeface="Wingdings 2"/>
              <a:buChar char=""/>
              <a:defRPr/>
            </a:pPr>
            <a:r>
              <a:rPr lang="en-US" sz="2400" dirty="0">
                <a:latin typeface="Times New Roman" pitchFamily="18" charset="0"/>
                <a:cs typeface="Times New Roman" pitchFamily="18" charset="0"/>
              </a:rPr>
              <a:t>Treatment is only required of the hematoma  increase  in size over a number of days.</a:t>
            </a:r>
          </a:p>
          <a:p>
            <a:pPr marL="274320" indent="-274320">
              <a:spcBef>
                <a:spcPts val="580"/>
              </a:spcBef>
              <a:buClr>
                <a:schemeClr val="accent3"/>
              </a:buClr>
              <a:buFont typeface="Wingdings 2"/>
              <a:buChar char=""/>
              <a:defRPr/>
            </a:pPr>
            <a:r>
              <a:rPr lang="en-US" sz="2400" dirty="0">
                <a:latin typeface="Times New Roman" pitchFamily="18" charset="0"/>
                <a:cs typeface="Times New Roman" pitchFamily="18" charset="0"/>
              </a:rPr>
              <a:t>RX- </a:t>
            </a:r>
            <a:r>
              <a:rPr lang="en-US" sz="2400" dirty="0" err="1">
                <a:latin typeface="Times New Roman" pitchFamily="18" charset="0"/>
                <a:cs typeface="Times New Roman" pitchFamily="18" charset="0"/>
              </a:rPr>
              <a:t>vit</a:t>
            </a:r>
            <a:r>
              <a:rPr lang="en-US" sz="2400" dirty="0">
                <a:latin typeface="Times New Roman" pitchFamily="18" charset="0"/>
                <a:cs typeface="Times New Roman" pitchFamily="18" charset="0"/>
              </a:rPr>
              <a:t>. K, injection to raise  the </a:t>
            </a:r>
            <a:r>
              <a:rPr lang="en-US" sz="2400" dirty="0" err="1">
                <a:latin typeface="Times New Roman" pitchFamily="18" charset="0"/>
                <a:cs typeface="Times New Roman" pitchFamily="18" charset="0"/>
              </a:rPr>
              <a:t>prothrombin</a:t>
            </a:r>
            <a:r>
              <a:rPr lang="en-US" sz="2400" dirty="0">
                <a:latin typeface="Times New Roman" pitchFamily="18" charset="0"/>
                <a:cs typeface="Times New Roman" pitchFamily="18" charset="0"/>
              </a:rPr>
              <a:t> level and assist clotting .</a:t>
            </a:r>
          </a:p>
          <a:p>
            <a:pPr>
              <a:defRPr/>
            </a:pPr>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34FEA83-3177-400E-86E4-6E192C93F54D}"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51</a:t>
            </a:fld>
            <a:endParaRPr lang="en-US"/>
          </a:p>
        </p:txBody>
      </p:sp>
    </p:spTree>
    <p:extLst>
      <p:ext uri="{BB962C8B-B14F-4D97-AF65-F5344CB8AC3E}">
        <p14:creationId xmlns:p14="http://schemas.microsoft.com/office/powerpoint/2010/main" val="8562345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solidFill>
                  <a:schemeClr val="accent2"/>
                </a:solidFill>
                <a:latin typeface="Times New Roman" pitchFamily="18" charset="0"/>
                <a:cs typeface="Times New Roman" pitchFamily="18" charset="0"/>
              </a:rPr>
              <a:t>The fetal skull…</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a:bodyPr>
          <a:lstStyle/>
          <a:p>
            <a:pPr>
              <a:lnSpc>
                <a:spcPct val="90000"/>
              </a:lnSpc>
              <a:buClr>
                <a:srgbClr val="336600"/>
              </a:buClr>
              <a:buFont typeface="Wingdings" pitchFamily="2" charset="2"/>
              <a:buChar char="v"/>
            </a:pPr>
            <a:r>
              <a:rPr lang="en-US" sz="2400" b="1" dirty="0" smtClean="0">
                <a:solidFill>
                  <a:srgbClr val="336600"/>
                </a:solidFill>
                <a:latin typeface="Times New Roman" pitchFamily="18" charset="0"/>
                <a:cs typeface="Times New Roman" pitchFamily="18" charset="0"/>
              </a:rPr>
              <a:t>Molding </a:t>
            </a:r>
            <a:endParaRPr lang="en-US" sz="2400" dirty="0">
              <a:solidFill>
                <a:srgbClr val="336600"/>
              </a:solidFill>
              <a:latin typeface="Times New Roman" pitchFamily="18" charset="0"/>
              <a:cs typeface="Times New Roman" pitchFamily="18" charset="0"/>
            </a:endParaRPr>
          </a:p>
          <a:p>
            <a:pPr>
              <a:lnSpc>
                <a:spcPct val="90000"/>
              </a:lnSpc>
            </a:pPr>
            <a:r>
              <a:rPr lang="en-US" sz="2400" dirty="0">
                <a:latin typeface="Times New Roman" pitchFamily="18" charset="0"/>
                <a:cs typeface="Times New Roman" pitchFamily="18" charset="0"/>
              </a:rPr>
              <a:t> Is the change which takes place in the shape of the fetal skull as pass </a:t>
            </a:r>
            <a:r>
              <a:rPr lang="en-US" sz="2400" dirty="0" smtClean="0">
                <a:latin typeface="Times New Roman" pitchFamily="18" charset="0"/>
                <a:cs typeface="Times New Roman" pitchFamily="18" charset="0"/>
              </a:rPr>
              <a:t>through </a:t>
            </a:r>
            <a:r>
              <a:rPr lang="en-US" sz="2400" dirty="0">
                <a:latin typeface="Times New Roman" pitchFamily="18" charset="0"/>
                <a:cs typeface="Times New Roman" pitchFamily="18" charset="0"/>
              </a:rPr>
              <a:t>the birth canal.</a:t>
            </a:r>
          </a:p>
          <a:p>
            <a:pPr>
              <a:lnSpc>
                <a:spcPct val="90000"/>
              </a:lnSpc>
            </a:pPr>
            <a:r>
              <a:rPr lang="en-US" sz="2400" dirty="0">
                <a:latin typeface="Times New Roman" pitchFamily="18" charset="0"/>
                <a:cs typeface="Times New Roman" pitchFamily="18" charset="0"/>
              </a:rPr>
              <a:t> As the head descends through the pelvis in response to the down ward pressure of uterine contractions, so the </a:t>
            </a:r>
            <a:r>
              <a:rPr lang="en-US" sz="2400" b="1" dirty="0">
                <a:latin typeface="Times New Roman" pitchFamily="18" charset="0"/>
                <a:cs typeface="Times New Roman" pitchFamily="18" charset="0"/>
              </a:rPr>
              <a:t>skull bones </a:t>
            </a:r>
            <a:r>
              <a:rPr lang="en-US" sz="2400" dirty="0" smtClean="0">
                <a:latin typeface="Times New Roman" pitchFamily="18" charset="0"/>
                <a:cs typeface="Times New Roman" pitchFamily="18" charset="0"/>
              </a:rPr>
              <a:t>overlap </a:t>
            </a:r>
            <a:r>
              <a:rPr lang="en-US" sz="2400" dirty="0">
                <a:latin typeface="Times New Roman" pitchFamily="18" charset="0"/>
                <a:cs typeface="Times New Roman" pitchFamily="18" charset="0"/>
              </a:rPr>
              <a:t>each other</a:t>
            </a:r>
            <a:r>
              <a:rPr lang="en-US" sz="2400" b="1" dirty="0">
                <a:latin typeface="Times New Roman" pitchFamily="18" charset="0"/>
                <a:cs typeface="Times New Roman" pitchFamily="18" charset="0"/>
              </a:rPr>
              <a:t>.</a:t>
            </a:r>
          </a:p>
          <a:p>
            <a:pPr>
              <a:lnSpc>
                <a:spcPct val="90000"/>
              </a:lnSpc>
            </a:pPr>
            <a:r>
              <a:rPr lang="en-US" sz="2400" dirty="0">
                <a:latin typeface="Times New Roman" pitchFamily="18" charset="0"/>
                <a:cs typeface="Times New Roman" pitchFamily="18" charset="0"/>
              </a:rPr>
              <a:t>Molding takes place gradually with out being prolonged, the cerebral membranes  and blood vessels are not likely to be damaged .     </a:t>
            </a:r>
          </a:p>
          <a:p>
            <a:pPr>
              <a:lnSpc>
                <a:spcPct val="90000"/>
              </a:lnSpc>
              <a:buNone/>
            </a:pPr>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1BE91DFB-0F67-4E14-855B-2189CD894641}"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52</a:t>
            </a:fld>
            <a:endParaRPr lang="en-US"/>
          </a:p>
        </p:txBody>
      </p:sp>
    </p:spTree>
    <p:extLst>
      <p:ext uri="{BB962C8B-B14F-4D97-AF65-F5344CB8AC3E}">
        <p14:creationId xmlns:p14="http://schemas.microsoft.com/office/powerpoint/2010/main" val="42388342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solidFill>
                  <a:schemeClr val="accent2"/>
                </a:solidFill>
                <a:latin typeface="Times New Roman" pitchFamily="18" charset="0"/>
                <a:cs typeface="Times New Roman" pitchFamily="18" charset="0"/>
              </a:rPr>
              <a:t>The fetal skull…</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a:bodyPr>
          <a:lstStyle/>
          <a:p>
            <a:r>
              <a:rPr lang="en-US" sz="2400" dirty="0">
                <a:latin typeface="Times New Roman" pitchFamily="18" charset="0"/>
                <a:cs typeface="Times New Roman" pitchFamily="18" charset="0"/>
              </a:rPr>
              <a:t>The dangerous  types of molding are :</a:t>
            </a:r>
          </a:p>
          <a:p>
            <a:pPr>
              <a:buClr>
                <a:schemeClr val="tx1"/>
              </a:buClr>
              <a:buFont typeface="Wingdings" pitchFamily="2" charset="2"/>
              <a:buChar char="§"/>
            </a:pPr>
            <a:r>
              <a:rPr lang="en-US" sz="2400" b="1" dirty="0">
                <a:latin typeface="Times New Roman" pitchFamily="18" charset="0"/>
                <a:cs typeface="Times New Roman" pitchFamily="18" charset="0"/>
              </a:rPr>
              <a:t>Excessive molding </a:t>
            </a:r>
          </a:p>
          <a:p>
            <a:pPr>
              <a:buClr>
                <a:schemeClr val="tx1"/>
              </a:buClr>
              <a:buFont typeface="Wingdings" pitchFamily="2" charset="2"/>
              <a:buChar char="ü"/>
            </a:pPr>
            <a:r>
              <a:rPr lang="en-US" sz="2400" dirty="0">
                <a:latin typeface="Times New Roman" pitchFamily="18" charset="0"/>
                <a:cs typeface="Times New Roman" pitchFamily="18" charset="0"/>
              </a:rPr>
              <a:t>Occurs when labor is prolonged or where the skull bones are not completely ossified (in prematurity ).</a:t>
            </a:r>
          </a:p>
          <a:p>
            <a:pPr>
              <a:buClr>
                <a:schemeClr val="accent2"/>
              </a:buClr>
              <a:buFont typeface="Wingdings" pitchFamily="2" charset="2"/>
              <a:buChar char="§"/>
            </a:pPr>
            <a:r>
              <a:rPr lang="en-US" sz="2400" dirty="0">
                <a:solidFill>
                  <a:schemeClr val="accent2"/>
                </a:solidFill>
                <a:latin typeface="Times New Roman" pitchFamily="18" charset="0"/>
                <a:cs typeface="Times New Roman" pitchFamily="18" charset="0"/>
              </a:rPr>
              <a:t> </a:t>
            </a:r>
            <a:r>
              <a:rPr lang="en-US" sz="2400" b="1" dirty="0">
                <a:latin typeface="Times New Roman" pitchFamily="18" charset="0"/>
                <a:cs typeface="Times New Roman" pitchFamily="18" charset="0"/>
              </a:rPr>
              <a:t>Upward molding </a:t>
            </a:r>
          </a:p>
          <a:p>
            <a:pPr>
              <a:buClr>
                <a:schemeClr val="tx1"/>
              </a:buClr>
              <a:buFont typeface="Wingdings" pitchFamily="2" charset="2"/>
              <a:buChar char="ü"/>
            </a:pPr>
            <a:r>
              <a:rPr lang="en-US" sz="2400" dirty="0">
                <a:latin typeface="Times New Roman" pitchFamily="18" charset="0"/>
                <a:cs typeface="Times New Roman" pitchFamily="18" charset="0"/>
              </a:rPr>
              <a:t>Occurs when the baby delivers in the persistent </a:t>
            </a:r>
            <a:r>
              <a:rPr lang="en-US" sz="2400" dirty="0" err="1">
                <a:latin typeface="Times New Roman" pitchFamily="18" charset="0"/>
                <a:cs typeface="Times New Roman" pitchFamily="18" charset="0"/>
              </a:rPr>
              <a:t>occipito</a:t>
            </a:r>
            <a:r>
              <a:rPr lang="en-US" sz="2400" dirty="0">
                <a:latin typeface="Times New Roman" pitchFamily="18" charset="0"/>
                <a:cs typeface="Times New Roman" pitchFamily="18" charset="0"/>
              </a:rPr>
              <a:t> posterior position and the  after coming head of the breech passes  through the pelvis.   </a:t>
            </a:r>
          </a:p>
          <a:p>
            <a:pPr>
              <a:buClr>
                <a:schemeClr val="tx1"/>
              </a:buClr>
              <a:buFont typeface="Wingdings" pitchFamily="2" charset="2"/>
              <a:buChar char="ü"/>
            </a:pPr>
            <a:r>
              <a:rPr lang="en-US" sz="2400" dirty="0">
                <a:latin typeface="Times New Roman" pitchFamily="18" charset="0"/>
                <a:cs typeface="Times New Roman" pitchFamily="18" charset="0"/>
              </a:rPr>
              <a:t>It  can result  in intracranial  hemorrhage .</a:t>
            </a:r>
          </a:p>
        </p:txBody>
      </p:sp>
      <p:sp>
        <p:nvSpPr>
          <p:cNvPr id="4" name="Date Placeholder 3"/>
          <p:cNvSpPr>
            <a:spLocks noGrp="1"/>
          </p:cNvSpPr>
          <p:nvPr>
            <p:ph type="dt" sz="half" idx="10"/>
          </p:nvPr>
        </p:nvSpPr>
        <p:spPr/>
        <p:txBody>
          <a:bodyPr/>
          <a:lstStyle/>
          <a:p>
            <a:fld id="{9FC8F071-A98D-4AF0-B964-BB61BC822C37}"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53</a:t>
            </a:fld>
            <a:endParaRPr lang="en-US"/>
          </a:p>
        </p:txBody>
      </p:sp>
    </p:spTree>
    <p:extLst>
      <p:ext uri="{BB962C8B-B14F-4D97-AF65-F5344CB8AC3E}">
        <p14:creationId xmlns:p14="http://schemas.microsoft.com/office/powerpoint/2010/main" val="31764243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solidFill>
                  <a:schemeClr val="accent2"/>
                </a:solidFill>
                <a:latin typeface="Times New Roman" pitchFamily="18" charset="0"/>
                <a:cs typeface="Times New Roman" pitchFamily="18" charset="0"/>
              </a:rPr>
              <a:t>The fetal skull…</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a:bodyPr>
          <a:lstStyle/>
          <a:p>
            <a:pPr>
              <a:buClr>
                <a:schemeClr val="accent2"/>
              </a:buClr>
              <a:buFont typeface="Wingdings" pitchFamily="2" charset="2"/>
              <a:buChar char="§"/>
            </a:pPr>
            <a:r>
              <a:rPr lang="en-US" sz="2400" b="1" dirty="0">
                <a:latin typeface="Times New Roman" pitchFamily="18" charset="0"/>
                <a:cs typeface="Times New Roman" pitchFamily="18" charset="0"/>
              </a:rPr>
              <a:t>Rapid molding</a:t>
            </a:r>
            <a:r>
              <a:rPr lang="en-US" sz="2400" b="1" u="sng" dirty="0">
                <a:latin typeface="Times New Roman" pitchFamily="18" charset="0"/>
                <a:cs typeface="Times New Roman" pitchFamily="18" charset="0"/>
              </a:rPr>
              <a:t> </a:t>
            </a:r>
            <a:endParaRPr lang="en-US" sz="2400" b="1" dirty="0">
              <a:latin typeface="Times New Roman" pitchFamily="18" charset="0"/>
              <a:cs typeface="Times New Roman" pitchFamily="18" charset="0"/>
            </a:endParaRPr>
          </a:p>
          <a:p>
            <a:pPr>
              <a:buClr>
                <a:schemeClr val="tx1"/>
              </a:buClr>
              <a:buFont typeface="Wingdings" pitchFamily="2" charset="2"/>
              <a:buChar char="ü"/>
            </a:pPr>
            <a:r>
              <a:rPr lang="en-US" sz="2400" dirty="0">
                <a:latin typeface="Times New Roman" pitchFamily="18" charset="0"/>
                <a:cs typeface="Times New Roman" pitchFamily="18" charset="0"/>
              </a:rPr>
              <a:t> Occurs in a precipitate delivery, and during the delivery of the head of breach presentation.</a:t>
            </a:r>
          </a:p>
          <a:p>
            <a:pPr>
              <a:buClr>
                <a:schemeClr val="tx1"/>
              </a:buClr>
              <a:buFont typeface="Wingdings" pitchFamily="2" charset="2"/>
              <a:buChar char="ü"/>
            </a:pPr>
            <a:r>
              <a:rPr lang="en-US" sz="2400" dirty="0">
                <a:latin typeface="Times New Roman" pitchFamily="18" charset="0"/>
                <a:cs typeface="Times New Roman" pitchFamily="18" charset="0"/>
              </a:rPr>
              <a:t> Results from rapid compression and decompression of the head which can rupture of the cerebral membrane .</a:t>
            </a:r>
          </a:p>
          <a:p>
            <a:pPr>
              <a:buClr>
                <a:schemeClr val="tx1"/>
              </a:buClr>
              <a:buFont typeface="Wingdings" pitchFamily="2" charset="2"/>
              <a:buChar char="ü"/>
            </a:pPr>
            <a:r>
              <a:rPr lang="en-US" sz="2400" dirty="0">
                <a:latin typeface="Times New Roman" pitchFamily="18" charset="0"/>
                <a:cs typeface="Times New Roman" pitchFamily="18" charset="0"/>
              </a:rPr>
              <a:t> The infant is subjected to severe molding  will suffer some degree of asphyxia at birth as a result of intracranial compression,  thus they should be seen by pediatrician and get </a:t>
            </a:r>
            <a:r>
              <a:rPr lang="en-US" sz="2400" dirty="0" err="1">
                <a:latin typeface="Times New Roman" pitchFamily="18" charset="0"/>
                <a:cs typeface="Times New Roman" pitchFamily="18" charset="0"/>
              </a:rPr>
              <a:t>vit</a:t>
            </a:r>
            <a:r>
              <a:rPr lang="en-US" sz="2400" dirty="0">
                <a:latin typeface="Times New Roman" pitchFamily="18" charset="0"/>
                <a:cs typeface="Times New Roman" pitchFamily="18" charset="0"/>
              </a:rPr>
              <a:t> .K (0.5-mg/kg). </a:t>
            </a:r>
          </a:p>
          <a:p>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9099432B-D105-424E-AA2A-A0E400A613D2}"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54</a:t>
            </a:fld>
            <a:endParaRPr lang="en-US"/>
          </a:p>
        </p:txBody>
      </p:sp>
    </p:spTree>
    <p:extLst>
      <p:ext uri="{BB962C8B-B14F-4D97-AF65-F5344CB8AC3E}">
        <p14:creationId xmlns:p14="http://schemas.microsoft.com/office/powerpoint/2010/main" val="40729976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066800"/>
          </a:xfrm>
        </p:spPr>
        <p:txBody>
          <a:bodyPr>
            <a:normAutofit/>
          </a:bodyPr>
          <a:lstStyle/>
          <a:p>
            <a:r>
              <a:rPr lang="en-US" sz="3600" dirty="0">
                <a:latin typeface="Times New Roman" pitchFamily="18" charset="0"/>
                <a:cs typeface="Times New Roman" pitchFamily="18" charset="0"/>
              </a:rPr>
              <a:t>NORMAL PREGNANCY</a:t>
            </a:r>
          </a:p>
        </p:txBody>
      </p:sp>
      <p:sp>
        <p:nvSpPr>
          <p:cNvPr id="2" name="Content Placeholder 1"/>
          <p:cNvSpPr>
            <a:spLocks noGrp="1"/>
          </p:cNvSpPr>
          <p:nvPr>
            <p:ph idx="1"/>
          </p:nvPr>
        </p:nvSpPr>
        <p:spPr>
          <a:xfrm>
            <a:off x="76200" y="1066800"/>
            <a:ext cx="8839200" cy="4940491"/>
          </a:xfrm>
        </p:spPr>
        <p:txBody>
          <a:bodyPr>
            <a:noAutofit/>
          </a:bodyPr>
          <a:lstStyle/>
          <a:p>
            <a:pPr>
              <a:buNone/>
              <a:defRPr/>
            </a:pPr>
            <a:r>
              <a:rPr lang="en-US" sz="3600" b="1" kern="0" dirty="0" smtClean="0">
                <a:solidFill>
                  <a:srgbClr val="000000"/>
                </a:solidFill>
                <a:latin typeface="Arial"/>
              </a:rPr>
              <a:t>Objectives</a:t>
            </a:r>
            <a:endParaRPr lang="en-US" sz="3600" b="1" kern="0" dirty="0">
              <a:solidFill>
                <a:srgbClr val="000000"/>
              </a:solidFill>
              <a:latin typeface="Arial"/>
            </a:endParaRPr>
          </a:p>
          <a:p>
            <a:pPr>
              <a:buNone/>
              <a:defRPr/>
            </a:pPr>
            <a:r>
              <a:rPr lang="en-US" sz="2400" kern="0" dirty="0">
                <a:solidFill>
                  <a:srgbClr val="000000"/>
                </a:solidFill>
                <a:latin typeface="Arial"/>
              </a:rPr>
              <a:t>   </a:t>
            </a:r>
            <a:r>
              <a:rPr lang="en-US" sz="2000" kern="0" dirty="0">
                <a:solidFill>
                  <a:srgbClr val="000000"/>
                </a:solidFill>
              </a:rPr>
              <a:t>At the end of this secession the students will be able to:- </a:t>
            </a:r>
            <a:endParaRPr lang="en-US" sz="2400" kern="0" dirty="0" smtClean="0">
              <a:solidFill>
                <a:srgbClr val="000000"/>
              </a:solidFill>
            </a:endParaRPr>
          </a:p>
          <a:p>
            <a:pPr marL="514350" indent="-514350">
              <a:buFont typeface="Wingdings" pitchFamily="2" charset="2"/>
              <a:buChar char="ü"/>
              <a:defRPr/>
            </a:pPr>
            <a:endParaRPr lang="en-US" sz="2400" kern="0" dirty="0">
              <a:solidFill>
                <a:srgbClr val="000000"/>
              </a:solidFill>
            </a:endParaRPr>
          </a:p>
          <a:p>
            <a:pPr marL="514350" indent="-514350">
              <a:buFont typeface="Wingdings" pitchFamily="2" charset="2"/>
              <a:buChar char="ü"/>
              <a:defRPr/>
            </a:pPr>
            <a:r>
              <a:rPr lang="en-US" sz="2400" kern="0" dirty="0" smtClean="0">
                <a:solidFill>
                  <a:srgbClr val="000000"/>
                </a:solidFill>
              </a:rPr>
              <a:t>Define </a:t>
            </a:r>
            <a:r>
              <a:rPr lang="en-US" sz="2400" dirty="0"/>
              <a:t>Preparation for Parenthood ?</a:t>
            </a:r>
            <a:endParaRPr lang="en-US" sz="2400" kern="0" dirty="0">
              <a:solidFill>
                <a:srgbClr val="000000"/>
              </a:solidFill>
            </a:endParaRPr>
          </a:p>
          <a:p>
            <a:pPr marL="514350" indent="-514350">
              <a:buFont typeface="Wingdings" pitchFamily="2" charset="2"/>
              <a:buChar char="ü"/>
              <a:defRPr/>
            </a:pPr>
            <a:r>
              <a:rPr lang="en-US" sz="2400" kern="0" dirty="0">
                <a:solidFill>
                  <a:srgbClr val="000000"/>
                </a:solidFill>
              </a:rPr>
              <a:t>Describe physiological changes during pregnancy.</a:t>
            </a:r>
          </a:p>
          <a:p>
            <a:pPr marL="514350" indent="-514350">
              <a:buFont typeface="Wingdings" pitchFamily="2" charset="2"/>
              <a:buChar char="ü"/>
              <a:defRPr/>
            </a:pPr>
            <a:r>
              <a:rPr lang="en-US" sz="2400" kern="0" dirty="0">
                <a:solidFill>
                  <a:srgbClr val="000000"/>
                </a:solidFill>
              </a:rPr>
              <a:t>Discuss minor disorder of pregnancy	</a:t>
            </a:r>
          </a:p>
          <a:p>
            <a:pPr marL="514350" indent="-514350">
              <a:buFont typeface="Wingdings" pitchFamily="2" charset="2"/>
              <a:buChar char="ü"/>
              <a:defRPr/>
            </a:pPr>
            <a:r>
              <a:rPr lang="en-US" sz="2400" dirty="0"/>
              <a:t>Describe Antenatal care </a:t>
            </a:r>
          </a:p>
          <a:p>
            <a:pPr marL="514350" indent="-514350">
              <a:buFont typeface="Wingdings" pitchFamily="2" charset="2"/>
              <a:buChar char="ü"/>
              <a:defRPr/>
            </a:pPr>
            <a:r>
              <a:rPr lang="en-US" sz="2400" kern="0" dirty="0">
                <a:solidFill>
                  <a:srgbClr val="000000"/>
                </a:solidFill>
              </a:rPr>
              <a:t>Describe  </a:t>
            </a:r>
            <a:r>
              <a:rPr lang="en-US" sz="2400" dirty="0"/>
              <a:t>MTCT/PMTCT during pregnancy. </a:t>
            </a:r>
          </a:p>
          <a:p>
            <a:pPr marL="109728" indent="0">
              <a:buNone/>
            </a:pPr>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EA422718-B691-4280-9873-C7C5E92995DB}"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55</a:t>
            </a:fld>
            <a:endParaRPr lang="en-US"/>
          </a:p>
        </p:txBody>
      </p:sp>
    </p:spTree>
    <p:extLst>
      <p:ext uri="{BB962C8B-B14F-4D97-AF65-F5344CB8AC3E}">
        <p14:creationId xmlns:p14="http://schemas.microsoft.com/office/powerpoint/2010/main" val="26421916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Times New Roman" pitchFamily="18" charset="0"/>
                <a:cs typeface="Times New Roman" pitchFamily="18" charset="0"/>
              </a:rPr>
              <a:t>Cont.……………………….d</a:t>
            </a:r>
            <a:endParaRPr lang="en-US" dirty="0">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fontScale="85000" lnSpcReduction="20000"/>
          </a:bodyPr>
          <a:lstStyle/>
          <a:p>
            <a:pPr marL="0" indent="0">
              <a:buNone/>
            </a:pPr>
            <a:r>
              <a:rPr lang="en-US" sz="2800" b="1" i="1" dirty="0">
                <a:latin typeface="Times New Roman" pitchFamily="18" charset="0"/>
                <a:cs typeface="Times New Roman" pitchFamily="18" charset="0"/>
              </a:rPr>
              <a:t>Definitions of terms. </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endParaRPr lang="en-US" sz="2800" b="1" dirty="0">
              <a:latin typeface="Times New Roman" pitchFamily="18" charset="0"/>
              <a:cs typeface="Times New Roman" pitchFamily="18" charset="0"/>
            </a:endParaRPr>
          </a:p>
          <a:p>
            <a:r>
              <a:rPr lang="en-US" sz="2800" b="1" dirty="0">
                <a:latin typeface="Times New Roman" pitchFamily="18" charset="0"/>
                <a:cs typeface="Times New Roman" pitchFamily="18" charset="0"/>
              </a:rPr>
              <a:t>Obstetrics</a:t>
            </a:r>
            <a:r>
              <a:rPr lang="en-US" sz="2800" dirty="0">
                <a:latin typeface="Times New Roman" pitchFamily="18" charset="0"/>
                <a:cs typeface="Times New Roman" pitchFamily="18" charset="0"/>
              </a:rPr>
              <a:t> - is a medical specialty focusing on the care of woman during pregnancy , child birth and postpartum.</a:t>
            </a:r>
          </a:p>
          <a:p>
            <a:r>
              <a:rPr lang="en-US" sz="2800" b="1" dirty="0">
                <a:latin typeface="Times New Roman" pitchFamily="18" charset="0"/>
                <a:cs typeface="Times New Roman" pitchFamily="18" charset="0"/>
              </a:rPr>
              <a:t>Gynecology</a:t>
            </a:r>
            <a:r>
              <a:rPr lang="en-US" sz="2800" dirty="0">
                <a:latin typeface="Times New Roman" pitchFamily="18" charset="0"/>
                <a:cs typeface="Times New Roman" pitchFamily="18" charset="0"/>
              </a:rPr>
              <a:t> - is a medical specialty focusing on disorders or diseases of reproductive system.</a:t>
            </a:r>
          </a:p>
          <a:p>
            <a:r>
              <a:rPr lang="en-US" sz="2800" b="1" dirty="0">
                <a:latin typeface="Times New Roman" pitchFamily="18" charset="0"/>
                <a:cs typeface="Times New Roman" pitchFamily="18" charset="0"/>
              </a:rPr>
              <a:t>Conception &amp; fertilization</a:t>
            </a:r>
            <a:r>
              <a:rPr lang="en-US" sz="2800" dirty="0">
                <a:latin typeface="Times New Roman" pitchFamily="18" charset="0"/>
                <a:cs typeface="Times New Roman" pitchFamily="18" charset="0"/>
              </a:rPr>
              <a:t> - the union of  egg &amp; sperm in the bench mark of the beginning of pregnancy.  </a:t>
            </a:r>
          </a:p>
          <a:p>
            <a:r>
              <a:rPr lang="en-US" sz="2800" b="1" dirty="0">
                <a:latin typeface="Times New Roman" pitchFamily="18" charset="0"/>
                <a:cs typeface="Times New Roman" pitchFamily="18" charset="0"/>
              </a:rPr>
              <a:t>Pregnancy</a:t>
            </a:r>
            <a:r>
              <a:rPr lang="en-US" sz="2800" dirty="0">
                <a:latin typeface="Times New Roman" pitchFamily="18" charset="0"/>
                <a:cs typeface="Times New Roman" pitchFamily="18" charset="0"/>
              </a:rPr>
              <a:t> - the condition of having a developing conception with in the maternal body. </a:t>
            </a:r>
          </a:p>
          <a:p>
            <a:pPr lvl="0"/>
            <a:r>
              <a:rPr lang="en-US" sz="2800" dirty="0">
                <a:latin typeface="Times New Roman" pitchFamily="18" charset="0"/>
                <a:cs typeface="Times New Roman" pitchFamily="18" charset="0"/>
              </a:rPr>
              <a:t>  The state from conception to delivery of the fetus. </a:t>
            </a:r>
          </a:p>
          <a:p>
            <a:pPr lvl="0"/>
            <a:r>
              <a:rPr lang="en-US" sz="2800" dirty="0">
                <a:latin typeface="Times New Roman" pitchFamily="18" charset="0"/>
                <a:cs typeface="Times New Roman" pitchFamily="18" charset="0"/>
              </a:rPr>
              <a:t>The normal duration is 280 days counted from the 1</a:t>
            </a:r>
            <a:r>
              <a:rPr lang="en-US" sz="2800" baseline="30000" dirty="0">
                <a:latin typeface="Times New Roman" pitchFamily="18" charset="0"/>
                <a:cs typeface="Times New Roman" pitchFamily="18" charset="0"/>
              </a:rPr>
              <a:t>st</a:t>
            </a:r>
            <a:r>
              <a:rPr lang="en-US" sz="2800" dirty="0">
                <a:latin typeface="Times New Roman" pitchFamily="18" charset="0"/>
                <a:cs typeface="Times New Roman" pitchFamily="18" charset="0"/>
              </a:rPr>
              <a:t> day of last menstrual period. </a:t>
            </a:r>
          </a:p>
          <a:p>
            <a:endParaRPr lang="en-US" sz="2800" dirty="0">
              <a:latin typeface="Times New Roman" pitchFamily="18" charset="0"/>
              <a:cs typeface="Times New Roman" pitchFamily="18" charset="0"/>
            </a:endParaRPr>
          </a:p>
          <a:p>
            <a:pPr marL="109728" indent="0">
              <a:buNone/>
            </a:pPr>
            <a:endParaRPr lang="en-US" sz="2800" dirty="0">
              <a:latin typeface="Times New Roman" pitchFamily="18" charset="0"/>
              <a:cs typeface="Times New Roman" pitchFamily="18" charset="0"/>
            </a:endParaRPr>
          </a:p>
          <a:p>
            <a:endParaRPr lang="en-US" dirty="0"/>
          </a:p>
        </p:txBody>
      </p:sp>
      <p:sp>
        <p:nvSpPr>
          <p:cNvPr id="4" name="Date Placeholder 3"/>
          <p:cNvSpPr>
            <a:spLocks noGrp="1"/>
          </p:cNvSpPr>
          <p:nvPr>
            <p:ph type="dt" sz="half" idx="10"/>
          </p:nvPr>
        </p:nvSpPr>
        <p:spPr/>
        <p:txBody>
          <a:bodyPr/>
          <a:lstStyle/>
          <a:p>
            <a:fld id="{2DE45FF4-1243-4EE6-A307-562C044BF673}"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56</a:t>
            </a:fld>
            <a:endParaRPr lang="en-US"/>
          </a:p>
        </p:txBody>
      </p:sp>
    </p:spTree>
    <p:extLst>
      <p:ext uri="{BB962C8B-B14F-4D97-AF65-F5344CB8AC3E}">
        <p14:creationId xmlns:p14="http://schemas.microsoft.com/office/powerpoint/2010/main" val="25483571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Cont</a:t>
            </a:r>
            <a:r>
              <a:rPr lang="en-US" sz="3600" dirty="0" smtClean="0"/>
              <a:t>.………………………….d</a:t>
            </a:r>
            <a:endParaRPr lang="en-US" sz="3600" dirty="0"/>
          </a:p>
        </p:txBody>
      </p:sp>
      <p:sp>
        <p:nvSpPr>
          <p:cNvPr id="2" name="Content Placeholder 1"/>
          <p:cNvSpPr>
            <a:spLocks noGrp="1"/>
          </p:cNvSpPr>
          <p:nvPr>
            <p:ph idx="1"/>
          </p:nvPr>
        </p:nvSpPr>
        <p:spPr/>
        <p:txBody>
          <a:bodyPr>
            <a:noAutofit/>
          </a:bodyPr>
          <a:lstStyle/>
          <a:p>
            <a:r>
              <a:rPr lang="en-US" sz="2400"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Embryo</a:t>
            </a:r>
            <a:r>
              <a:rPr lang="en-US" sz="2400" dirty="0" smtClean="0">
                <a:latin typeface="Times New Roman" pitchFamily="18" charset="0"/>
                <a:cs typeface="Times New Roman" pitchFamily="18" charset="0"/>
              </a:rPr>
              <a:t>-human </a:t>
            </a:r>
            <a:r>
              <a:rPr lang="en-US" sz="2400" dirty="0" err="1" smtClean="0">
                <a:latin typeface="Times New Roman" pitchFamily="18" charset="0"/>
                <a:cs typeface="Times New Roman" pitchFamily="18" charset="0"/>
              </a:rPr>
              <a:t>conceptus</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from fertilization through eight weeks of pregnancy.</a:t>
            </a:r>
          </a:p>
          <a:p>
            <a:r>
              <a:rPr lang="en-US" sz="2400" b="1" dirty="0">
                <a:latin typeface="Times New Roman" pitchFamily="18" charset="0"/>
                <a:cs typeface="Times New Roman" pitchFamily="18" charset="0"/>
              </a:rPr>
              <a:t>Fetus</a:t>
            </a:r>
            <a:r>
              <a:rPr lang="en-US" sz="2400" dirty="0">
                <a:latin typeface="Times New Roman" pitchFamily="18" charset="0"/>
                <a:cs typeface="Times New Roman" pitchFamily="18" charset="0"/>
              </a:rPr>
              <a:t>- from eight weeks until delivery.</a:t>
            </a:r>
          </a:p>
          <a:p>
            <a:r>
              <a:rPr lang="en-US" sz="2400" b="1" dirty="0">
                <a:latin typeface="Times New Roman" pitchFamily="18" charset="0"/>
                <a:cs typeface="Times New Roman" pitchFamily="18" charset="0"/>
              </a:rPr>
              <a:t>Gestational age- </a:t>
            </a:r>
            <a:r>
              <a:rPr lang="en-US" sz="2400" dirty="0">
                <a:latin typeface="Times New Roman" pitchFamily="18" charset="0"/>
                <a:cs typeface="Times New Roman" pitchFamily="18" charset="0"/>
              </a:rPr>
              <a:t>duration of pregnancy expressed in completed weeks and is calculated from the first day of last normal menstrual period(LNMP/LMP).</a:t>
            </a:r>
          </a:p>
          <a:p>
            <a:r>
              <a:rPr lang="en-US" sz="2400" b="1" dirty="0">
                <a:latin typeface="Times New Roman" pitchFamily="18" charset="0"/>
                <a:cs typeface="Times New Roman" pitchFamily="18" charset="0"/>
              </a:rPr>
              <a:t> Developmental age(fetal age)- </a:t>
            </a:r>
            <a:r>
              <a:rPr lang="en-US" sz="2400" dirty="0">
                <a:latin typeface="Times New Roman" pitchFamily="18" charset="0"/>
                <a:cs typeface="Times New Roman" pitchFamily="18" charset="0"/>
              </a:rPr>
              <a:t>is age of the offspring calculated from time of implantation.</a:t>
            </a:r>
          </a:p>
          <a:p>
            <a:r>
              <a:rPr lang="en-US" sz="2400" b="1" dirty="0">
                <a:latin typeface="Times New Roman" pitchFamily="18" charset="0"/>
                <a:cs typeface="Times New Roman" pitchFamily="18" charset="0"/>
              </a:rPr>
              <a:t>Gravid</a:t>
            </a:r>
            <a:r>
              <a:rPr lang="en-US" sz="2400" dirty="0">
                <a:latin typeface="Times New Roman" pitchFamily="18" charset="0"/>
                <a:cs typeface="Times New Roman" pitchFamily="18" charset="0"/>
              </a:rPr>
              <a:t>- pregnant</a:t>
            </a:r>
          </a:p>
          <a:p>
            <a:r>
              <a:rPr lang="en-US" sz="2400" b="1" dirty="0">
                <a:latin typeface="Times New Roman" pitchFamily="18" charset="0"/>
                <a:cs typeface="Times New Roman" pitchFamily="18" charset="0"/>
              </a:rPr>
              <a:t>Gravidity</a:t>
            </a:r>
            <a:r>
              <a:rPr lang="en-US" sz="2400" dirty="0">
                <a:latin typeface="Times New Roman" pitchFamily="18" charset="0"/>
                <a:cs typeface="Times New Roman" pitchFamily="18" charset="0"/>
              </a:rPr>
              <a:t>- total number of pregnancy including abortion</a:t>
            </a:r>
          </a:p>
          <a:p>
            <a:r>
              <a:rPr lang="en-US" sz="2400" b="1" dirty="0">
                <a:latin typeface="Times New Roman" pitchFamily="18" charset="0"/>
                <a:cs typeface="Times New Roman" pitchFamily="18" charset="0"/>
              </a:rPr>
              <a:t>Parity</a:t>
            </a:r>
            <a:r>
              <a:rPr lang="en-US" sz="2400" dirty="0">
                <a:latin typeface="Times New Roman" pitchFamily="18" charset="0"/>
                <a:cs typeface="Times New Roman" pitchFamily="18" charset="0"/>
              </a:rPr>
              <a:t>- total number of live birth</a:t>
            </a:r>
          </a:p>
          <a:p>
            <a:pPr>
              <a:buNone/>
            </a:pPr>
            <a:endParaRPr lang="en-US" sz="2400" dirty="0">
              <a:latin typeface="Times New Roman" pitchFamily="18" charset="0"/>
              <a:cs typeface="Times New Roman" pitchFamily="18" charset="0"/>
            </a:endParaRPr>
          </a:p>
          <a:p>
            <a:pPr>
              <a:buNone/>
            </a:pPr>
            <a:endParaRPr lang="en-US" sz="2400" dirty="0">
              <a:latin typeface="Times New Roman" pitchFamily="18" charset="0"/>
              <a:cs typeface="Times New Roman" pitchFamily="18" charset="0"/>
            </a:endParaRPr>
          </a:p>
          <a:p>
            <a:pPr>
              <a:buNone/>
            </a:pPr>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5AC2A254-4DBC-4123-A0CA-A0CEFC9B93FC}"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57</a:t>
            </a:fld>
            <a:endParaRPr lang="en-US"/>
          </a:p>
        </p:txBody>
      </p:sp>
    </p:spTree>
    <p:extLst>
      <p:ext uri="{BB962C8B-B14F-4D97-AF65-F5344CB8AC3E}">
        <p14:creationId xmlns:p14="http://schemas.microsoft.com/office/powerpoint/2010/main" val="2137393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a:bodyPr>
          <a:lstStyle/>
          <a:p>
            <a:pPr lvl="0"/>
            <a:r>
              <a:rPr lang="en-US" sz="2400" b="1" dirty="0">
                <a:latin typeface="Times New Roman" pitchFamily="18" charset="0"/>
                <a:cs typeface="Times New Roman" pitchFamily="18" charset="0"/>
              </a:rPr>
              <a:t>Prenatal</a:t>
            </a:r>
            <a:r>
              <a:rPr lang="en-US" sz="2400" dirty="0">
                <a:latin typeface="Times New Roman" pitchFamily="18" charset="0"/>
                <a:cs typeface="Times New Roman" pitchFamily="18" charset="0"/>
              </a:rPr>
              <a:t> - occurring before birth </a:t>
            </a:r>
          </a:p>
          <a:p>
            <a:pPr lvl="0"/>
            <a:r>
              <a:rPr lang="en-US" sz="2400" b="1" dirty="0" err="1">
                <a:latin typeface="Times New Roman" pitchFamily="18" charset="0"/>
                <a:cs typeface="Times New Roman" pitchFamily="18" charset="0"/>
              </a:rPr>
              <a:t>Intranatal</a:t>
            </a:r>
            <a:r>
              <a:rPr lang="en-US" sz="2400" dirty="0">
                <a:latin typeface="Times New Roman" pitchFamily="18" charset="0"/>
                <a:cs typeface="Times New Roman" pitchFamily="18" charset="0"/>
              </a:rPr>
              <a:t> - occurring with in birth </a:t>
            </a:r>
          </a:p>
          <a:p>
            <a:pPr lvl="0"/>
            <a:r>
              <a:rPr lang="en-US" sz="2400" b="1" dirty="0">
                <a:latin typeface="Times New Roman" pitchFamily="18" charset="0"/>
                <a:cs typeface="Times New Roman" pitchFamily="18" charset="0"/>
              </a:rPr>
              <a:t>Postnatal</a:t>
            </a:r>
            <a:r>
              <a:rPr lang="en-US" sz="2400" dirty="0">
                <a:latin typeface="Times New Roman" pitchFamily="18" charset="0"/>
                <a:cs typeface="Times New Roman" pitchFamily="18" charset="0"/>
              </a:rPr>
              <a:t> - occurring after birth </a:t>
            </a:r>
          </a:p>
          <a:p>
            <a:pPr lvl="0"/>
            <a:r>
              <a:rPr lang="en-US" sz="2400" b="1" dirty="0" err="1">
                <a:latin typeface="Times New Roman" pitchFamily="18" charset="0"/>
                <a:cs typeface="Times New Roman" pitchFamily="18" charset="0"/>
              </a:rPr>
              <a:t>Premigravida</a:t>
            </a:r>
            <a:r>
              <a:rPr lang="en-US" sz="2400" dirty="0">
                <a:latin typeface="Times New Roman" pitchFamily="18" charset="0"/>
                <a:cs typeface="Times New Roman" pitchFamily="18" charset="0"/>
              </a:rPr>
              <a:t> - a women pregnant for the 1</a:t>
            </a:r>
            <a:r>
              <a:rPr lang="en-US" sz="2400" baseline="30000" dirty="0">
                <a:latin typeface="Times New Roman" pitchFamily="18" charset="0"/>
                <a:cs typeface="Times New Roman" pitchFamily="18" charset="0"/>
              </a:rPr>
              <a:t>st</a:t>
            </a:r>
            <a:r>
              <a:rPr lang="en-US" sz="2400" dirty="0">
                <a:latin typeface="Times New Roman" pitchFamily="18" charset="0"/>
                <a:cs typeface="Times New Roman" pitchFamily="18" charset="0"/>
              </a:rPr>
              <a:t> time </a:t>
            </a:r>
          </a:p>
          <a:p>
            <a:pPr lvl="0"/>
            <a:r>
              <a:rPr lang="en-US" sz="2400" b="1" dirty="0">
                <a:latin typeface="Times New Roman" pitchFamily="18" charset="0"/>
                <a:cs typeface="Times New Roman" pitchFamily="18" charset="0"/>
              </a:rPr>
              <a:t>Multigravida-</a:t>
            </a:r>
            <a:r>
              <a:rPr lang="en-US" sz="2400" dirty="0">
                <a:latin typeface="Times New Roman" pitchFamily="18" charset="0"/>
                <a:cs typeface="Times New Roman" pitchFamily="18" charset="0"/>
              </a:rPr>
              <a:t> a women pregnant more than one times  </a:t>
            </a:r>
          </a:p>
          <a:p>
            <a:pPr lvl="0"/>
            <a:r>
              <a:rPr lang="en-US" sz="2400" b="1" dirty="0" err="1">
                <a:latin typeface="Times New Roman" pitchFamily="18" charset="0"/>
                <a:cs typeface="Times New Roman" pitchFamily="18" charset="0"/>
              </a:rPr>
              <a:t>Primiparas</a:t>
            </a:r>
            <a:r>
              <a:rPr lang="en-US" sz="2400" dirty="0">
                <a:latin typeface="Times New Roman" pitchFamily="18" charset="0"/>
                <a:cs typeface="Times New Roman" pitchFamily="18" charset="0"/>
              </a:rPr>
              <a:t> - a women having born one child </a:t>
            </a:r>
          </a:p>
          <a:p>
            <a:pPr lvl="0"/>
            <a:r>
              <a:rPr lang="en-US" sz="2400" b="1" dirty="0">
                <a:latin typeface="Times New Roman" pitchFamily="18" charset="0"/>
                <a:cs typeface="Times New Roman" pitchFamily="18" charset="0"/>
              </a:rPr>
              <a:t>Multipara-</a:t>
            </a:r>
            <a:r>
              <a:rPr lang="en-US" sz="2400" dirty="0">
                <a:latin typeface="Times New Roman" pitchFamily="18" charset="0"/>
                <a:cs typeface="Times New Roman" pitchFamily="18" charset="0"/>
              </a:rPr>
              <a:t> a women having born more than one child </a:t>
            </a:r>
          </a:p>
          <a:p>
            <a:pPr lvl="0"/>
            <a:r>
              <a:rPr lang="en-US" sz="2400" b="1" dirty="0" err="1">
                <a:latin typeface="Times New Roman" pitchFamily="18" charset="0"/>
                <a:cs typeface="Times New Roman" pitchFamily="18" charset="0"/>
              </a:rPr>
              <a:t>Grundmultipara</a:t>
            </a:r>
            <a:r>
              <a:rPr lang="en-US" sz="2400" b="1" dirty="0">
                <a:latin typeface="Times New Roman" pitchFamily="18" charset="0"/>
                <a:cs typeface="Times New Roman" pitchFamily="18" charset="0"/>
              </a:rPr>
              <a:t>-</a:t>
            </a:r>
            <a:r>
              <a:rPr lang="en-US" sz="2400" dirty="0">
                <a:latin typeface="Times New Roman" pitchFamily="18" charset="0"/>
                <a:cs typeface="Times New Roman" pitchFamily="18" charset="0"/>
              </a:rPr>
              <a:t> a women born more than five child</a:t>
            </a:r>
          </a:p>
          <a:p>
            <a:pPr lvl="0">
              <a:buNone/>
            </a:pPr>
            <a:r>
              <a:rPr lang="en-US" sz="2400" dirty="0">
                <a:latin typeface="Times New Roman" pitchFamily="18" charset="0"/>
                <a:cs typeface="Times New Roman" pitchFamily="18" charset="0"/>
              </a:rPr>
              <a:t> </a:t>
            </a: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9A9F9AC5-8251-4391-89D2-4C7641512EC3}"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58</a:t>
            </a:fld>
            <a:endParaRPr lang="en-US"/>
          </a:p>
        </p:txBody>
      </p:sp>
    </p:spTree>
    <p:extLst>
      <p:ext uri="{BB962C8B-B14F-4D97-AF65-F5344CB8AC3E}">
        <p14:creationId xmlns:p14="http://schemas.microsoft.com/office/powerpoint/2010/main" val="30491176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dirty="0">
                <a:latin typeface="Times New Roman" pitchFamily="18" charset="0"/>
                <a:cs typeface="Times New Roman" pitchFamily="18" charset="0"/>
              </a:rPr>
              <a:t>Preparation for Parenthood </a:t>
            </a:r>
            <a:br>
              <a:rPr lang="en-US" sz="3600" dirty="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a:bodyPr>
          <a:lstStyle/>
          <a:p>
            <a:pPr>
              <a:buNone/>
            </a:pPr>
            <a:endParaRPr lang="en-US" sz="2400" dirty="0" smtClean="0">
              <a:latin typeface="Times New Roman" pitchFamily="18" charset="0"/>
              <a:cs typeface="Times New Roman" pitchFamily="18" charset="0"/>
            </a:endParaRPr>
          </a:p>
          <a:p>
            <a:pPr>
              <a:buNone/>
            </a:pPr>
            <a:r>
              <a:rPr lang="en-US" sz="2400" dirty="0" smtClean="0">
                <a:solidFill>
                  <a:srgbClr val="FF0000"/>
                </a:solidFill>
                <a:latin typeface="Times New Roman" pitchFamily="18" charset="0"/>
                <a:cs typeface="Times New Roman" pitchFamily="18" charset="0"/>
              </a:rPr>
              <a:t>Childbirth Preparation</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Preconception care/issues</a:t>
            </a:r>
          </a:p>
          <a:p>
            <a:r>
              <a:rPr lang="en-US" sz="2400" dirty="0">
                <a:latin typeface="Times New Roman" pitchFamily="18" charset="0"/>
                <a:cs typeface="Times New Roman" pitchFamily="18" charset="0"/>
              </a:rPr>
              <a:t>Childbearing decisions</a:t>
            </a:r>
          </a:p>
          <a:p>
            <a:r>
              <a:rPr lang="en-US" sz="2400" dirty="0">
                <a:latin typeface="Times New Roman" pitchFamily="18" charset="0"/>
                <a:cs typeface="Times New Roman" pitchFamily="18" charset="0"/>
              </a:rPr>
              <a:t>Childbirth education</a:t>
            </a:r>
          </a:p>
          <a:p>
            <a:r>
              <a:rPr lang="en-US" sz="2400" dirty="0">
                <a:latin typeface="Times New Roman" pitchFamily="18" charset="0"/>
                <a:cs typeface="Times New Roman" pitchFamily="18" charset="0"/>
              </a:rPr>
              <a:t>Types of childbirth classes</a:t>
            </a:r>
          </a:p>
          <a:p>
            <a:r>
              <a:rPr lang="en-US" sz="2400" dirty="0">
                <a:latin typeface="Times New Roman" pitchFamily="18" charset="0"/>
                <a:cs typeface="Times New Roman" pitchFamily="18" charset="0"/>
              </a:rPr>
              <a:t>Support during labor</a:t>
            </a: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23DCB109-5466-484F-BEC2-CC251BB89B1E}"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59</a:t>
            </a:fld>
            <a:endParaRPr lang="en-US"/>
          </a:p>
        </p:txBody>
      </p:sp>
    </p:spTree>
    <p:extLst>
      <p:ext uri="{BB962C8B-B14F-4D97-AF65-F5344CB8AC3E}">
        <p14:creationId xmlns:p14="http://schemas.microsoft.com/office/powerpoint/2010/main" val="1066297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Times New Roman" pitchFamily="18" charset="0"/>
                <a:cs typeface="Times New Roman" pitchFamily="18" charset="0"/>
              </a:rPr>
              <a:t>The Decidua</a:t>
            </a:r>
            <a:br>
              <a:rPr lang="en-US" sz="3600" dirty="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109728" indent="0">
              <a:buNone/>
            </a:pPr>
            <a:endParaRPr lang="en-US" sz="2400" dirty="0" smtClean="0">
              <a:latin typeface="Times New Roman" pitchFamily="18" charset="0"/>
              <a:cs typeface="Times New Roman" pitchFamily="18" charset="0"/>
            </a:endParaRPr>
          </a:p>
          <a:p>
            <a:pPr marL="109728" indent="0">
              <a:buNone/>
            </a:pPr>
            <a:r>
              <a:rPr lang="en-US" sz="2400" dirty="0" smtClean="0">
                <a:latin typeface="Times New Roman" pitchFamily="18" charset="0"/>
                <a:cs typeface="Times New Roman" pitchFamily="18" charset="0"/>
              </a:rPr>
              <a:t>This </a:t>
            </a:r>
            <a:r>
              <a:rPr lang="en-US" sz="2400" dirty="0">
                <a:latin typeface="Times New Roman" pitchFamily="18" charset="0"/>
                <a:cs typeface="Times New Roman" pitchFamily="18" charset="0"/>
              </a:rPr>
              <a:t>is the name </a:t>
            </a:r>
            <a:r>
              <a:rPr lang="en-US" sz="2400" dirty="0" smtClean="0">
                <a:latin typeface="Times New Roman" pitchFamily="18" charset="0"/>
                <a:cs typeface="Times New Roman" pitchFamily="18" charset="0"/>
              </a:rPr>
              <a:t>of endometrium </a:t>
            </a:r>
            <a:r>
              <a:rPr lang="en-US" sz="2400" dirty="0">
                <a:latin typeface="Times New Roman" pitchFamily="18" charset="0"/>
                <a:cs typeface="Times New Roman" pitchFamily="18" charset="0"/>
              </a:rPr>
              <a:t>during </a:t>
            </a:r>
            <a:r>
              <a:rPr lang="en-US" sz="2400" dirty="0" smtClean="0">
                <a:latin typeface="Times New Roman" pitchFamily="18" charset="0"/>
                <a:cs typeface="Times New Roman" pitchFamily="18" charset="0"/>
              </a:rPr>
              <a:t>pregnancy consists three layers.</a:t>
            </a:r>
            <a:endParaRPr lang="en-US" sz="2400" dirty="0">
              <a:latin typeface="Times New Roman" pitchFamily="18" charset="0"/>
              <a:cs typeface="Times New Roman" pitchFamily="18" charset="0"/>
            </a:endParaRPr>
          </a:p>
          <a:p>
            <a:pPr>
              <a:buFont typeface="Wingdings" pitchFamily="2" charset="2"/>
              <a:buChar char="Ø"/>
            </a:pPr>
            <a:r>
              <a:rPr lang="en-US" sz="2400" dirty="0">
                <a:latin typeface="Times New Roman" pitchFamily="18" charset="0"/>
                <a:cs typeface="Times New Roman" pitchFamily="18" charset="0"/>
              </a:rPr>
              <a:t>T</a:t>
            </a:r>
            <a:r>
              <a:rPr lang="en-US" sz="2400" dirty="0" smtClean="0">
                <a:latin typeface="Times New Roman" pitchFamily="18" charset="0"/>
                <a:cs typeface="Times New Roman" pitchFamily="18" charset="0"/>
              </a:rPr>
              <a:t>he </a:t>
            </a:r>
            <a:r>
              <a:rPr lang="en-US" sz="2400" dirty="0">
                <a:latin typeface="Times New Roman" pitchFamily="18" charset="0"/>
                <a:cs typeface="Times New Roman" pitchFamily="18" charset="0"/>
              </a:rPr>
              <a:t>basal layer lies immediately above the </a:t>
            </a:r>
            <a:r>
              <a:rPr lang="en-US" sz="2400" dirty="0" smtClean="0">
                <a:latin typeface="Times New Roman" pitchFamily="18" charset="0"/>
                <a:cs typeface="Times New Roman" pitchFamily="18" charset="0"/>
              </a:rPr>
              <a:t>myometrium.</a:t>
            </a:r>
          </a:p>
          <a:p>
            <a:pPr>
              <a:buFont typeface="Wingdings" pitchFamily="2" charset="2"/>
              <a:buChar char="Ø"/>
            </a:pPr>
            <a:r>
              <a:rPr lang="en-US" sz="2400" dirty="0" smtClean="0">
                <a:latin typeface="Times New Roman" pitchFamily="18" charset="0"/>
                <a:cs typeface="Times New Roman" pitchFamily="18" charset="0"/>
              </a:rPr>
              <a:t>The functional layer consists of </a:t>
            </a:r>
            <a:r>
              <a:rPr lang="en-US" sz="2400" dirty="0" err="1" smtClean="0">
                <a:latin typeface="Times New Roman" pitchFamily="18" charset="0"/>
                <a:cs typeface="Times New Roman" pitchFamily="18" charset="0"/>
              </a:rPr>
              <a:t>tortus</a:t>
            </a:r>
            <a:r>
              <a:rPr lang="en-US" sz="2400" dirty="0" smtClean="0">
                <a:latin typeface="Times New Roman" pitchFamily="18" charset="0"/>
                <a:cs typeface="Times New Roman" pitchFamily="18" charset="0"/>
              </a:rPr>
              <a:t> glands which are rich        in secretions.</a:t>
            </a:r>
          </a:p>
          <a:p>
            <a:pPr>
              <a:buFont typeface="Wingdings" pitchFamily="2" charset="2"/>
              <a:buChar char="Ø"/>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compact layer forms the surface of the decidua and is</a:t>
            </a:r>
          </a:p>
          <a:p>
            <a:pPr marL="109728" indent="0">
              <a:buNone/>
            </a:pPr>
            <a:r>
              <a:rPr lang="en-US" sz="2400" dirty="0">
                <a:latin typeface="Times New Roman" pitchFamily="18" charset="0"/>
                <a:cs typeface="Times New Roman" pitchFamily="18" charset="0"/>
              </a:rPr>
              <a:t>composed of </a:t>
            </a:r>
            <a:r>
              <a:rPr lang="en-US" sz="2400" dirty="0" err="1" smtClean="0">
                <a:latin typeface="Times New Roman" pitchFamily="18" charset="0"/>
                <a:cs typeface="Times New Roman" pitchFamily="18" charset="0"/>
              </a:rPr>
              <a:t>stroma</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cells and the neck </a:t>
            </a:r>
            <a:r>
              <a:rPr lang="en-US" sz="2400" dirty="0" smtClean="0">
                <a:latin typeface="Times New Roman" pitchFamily="18" charset="0"/>
                <a:cs typeface="Times New Roman" pitchFamily="18" charset="0"/>
              </a:rPr>
              <a:t>of the </a:t>
            </a:r>
            <a:r>
              <a:rPr lang="en-US" sz="2400" dirty="0">
                <a:latin typeface="Times New Roman" pitchFamily="18" charset="0"/>
                <a:cs typeface="Times New Roman" pitchFamily="18" charset="0"/>
              </a:rPr>
              <a:t>glands</a:t>
            </a:r>
          </a:p>
        </p:txBody>
      </p:sp>
      <p:sp>
        <p:nvSpPr>
          <p:cNvPr id="4" name="Date Placeholder 3"/>
          <p:cNvSpPr>
            <a:spLocks noGrp="1"/>
          </p:cNvSpPr>
          <p:nvPr>
            <p:ph type="dt" sz="half" idx="10"/>
          </p:nvPr>
        </p:nvSpPr>
        <p:spPr/>
        <p:txBody>
          <a:bodyPr/>
          <a:lstStyle/>
          <a:p>
            <a:fld id="{1998C2D0-57C2-4D20-8608-E6794AAD44DD}"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361963125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a:bodyPr>
          <a:lstStyle/>
          <a:p>
            <a:pPr marL="109728" indent="0">
              <a:buNone/>
            </a:pPr>
            <a:r>
              <a:rPr lang="en-US" sz="2400" b="1" dirty="0">
                <a:latin typeface="Times New Roman" pitchFamily="18" charset="0"/>
                <a:cs typeface="Times New Roman" pitchFamily="18" charset="0"/>
              </a:rPr>
              <a:t>Preconception Care</a:t>
            </a:r>
            <a:endParaRPr lang="en-US" sz="2400" b="1"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Timing</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Mental and physical health</a:t>
            </a:r>
          </a:p>
          <a:p>
            <a:r>
              <a:rPr lang="en-US" sz="2400" dirty="0">
                <a:latin typeface="Times New Roman" pitchFamily="18" charset="0"/>
                <a:cs typeface="Times New Roman" pitchFamily="18" charset="0"/>
              </a:rPr>
              <a:t>Genetic counseling</a:t>
            </a:r>
          </a:p>
          <a:p>
            <a:r>
              <a:rPr lang="en-US" sz="2400" dirty="0">
                <a:latin typeface="Times New Roman" pitchFamily="18" charset="0"/>
                <a:cs typeface="Times New Roman" pitchFamily="18" charset="0"/>
              </a:rPr>
              <a:t>Dental Health</a:t>
            </a:r>
          </a:p>
          <a:p>
            <a:r>
              <a:rPr lang="en-US" sz="2400" dirty="0">
                <a:latin typeface="Times New Roman" pitchFamily="18" charset="0"/>
                <a:cs typeface="Times New Roman" pitchFamily="18" charset="0"/>
              </a:rPr>
              <a:t>Nutrition – Folic acid, 800mg/day during child bearing age to prevent neural defects/anemia.</a:t>
            </a:r>
          </a:p>
          <a:p>
            <a:r>
              <a:rPr lang="en-US" sz="2400" dirty="0">
                <a:latin typeface="Times New Roman" pitchFamily="18" charset="0"/>
                <a:cs typeface="Times New Roman" pitchFamily="18" charset="0"/>
              </a:rPr>
              <a:t>Supplements               </a:t>
            </a:r>
          </a:p>
          <a:p>
            <a:r>
              <a:rPr lang="en-US" sz="2400" dirty="0">
                <a:latin typeface="Times New Roman" pitchFamily="18" charset="0"/>
                <a:cs typeface="Times New Roman" pitchFamily="18" charset="0"/>
              </a:rPr>
              <a:t>When do you stop contraception?</a:t>
            </a:r>
          </a:p>
          <a:p>
            <a:pPr>
              <a:buNone/>
            </a:pPr>
            <a:r>
              <a:rPr lang="en-US" sz="2400" dirty="0">
                <a:latin typeface="Times New Roman" pitchFamily="18" charset="0"/>
                <a:cs typeface="Times New Roman" pitchFamily="18" charset="0"/>
              </a:rPr>
              <a:t>               </a:t>
            </a:r>
          </a:p>
          <a:p>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C65076C7-A03E-4A34-B3C4-841662F16E70}"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60</a:t>
            </a:fld>
            <a:endParaRPr lang="en-US"/>
          </a:p>
        </p:txBody>
      </p:sp>
    </p:spTree>
    <p:extLst>
      <p:ext uri="{BB962C8B-B14F-4D97-AF65-F5344CB8AC3E}">
        <p14:creationId xmlns:p14="http://schemas.microsoft.com/office/powerpoint/2010/main" val="28632511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a:bodyPr>
          <a:lstStyle/>
          <a:p>
            <a:pPr marL="109728" indent="0">
              <a:buNone/>
            </a:pPr>
            <a:r>
              <a:rPr lang="en-US" sz="2400" b="1" dirty="0">
                <a:latin typeface="Times New Roman" pitchFamily="18" charset="0"/>
                <a:cs typeface="Times New Roman" pitchFamily="18" charset="0"/>
              </a:rPr>
              <a:t>Childbearing </a:t>
            </a:r>
            <a:r>
              <a:rPr lang="en-US" sz="2400" b="1" dirty="0" smtClean="0">
                <a:latin typeface="Times New Roman" pitchFamily="18" charset="0"/>
                <a:cs typeface="Times New Roman" pitchFamily="18" charset="0"/>
              </a:rPr>
              <a:t>Decisions</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Choosing </a:t>
            </a:r>
            <a:r>
              <a:rPr lang="en-US" sz="2400" dirty="0">
                <a:latin typeface="Times New Roman" pitchFamily="18" charset="0"/>
                <a:cs typeface="Times New Roman" pitchFamily="18" charset="0"/>
              </a:rPr>
              <a:t>care provider for mom and baby</a:t>
            </a:r>
          </a:p>
          <a:p>
            <a:r>
              <a:rPr lang="en-US" sz="2400" dirty="0">
                <a:latin typeface="Times New Roman" pitchFamily="18" charset="0"/>
                <a:cs typeface="Times New Roman" pitchFamily="18" charset="0"/>
              </a:rPr>
              <a:t>Choice of birth setting</a:t>
            </a:r>
          </a:p>
          <a:p>
            <a:r>
              <a:rPr lang="en-US" sz="2400" dirty="0">
                <a:latin typeface="Times New Roman" pitchFamily="18" charset="0"/>
                <a:cs typeface="Times New Roman" pitchFamily="18" charset="0"/>
              </a:rPr>
              <a:t>Birth plan </a:t>
            </a:r>
            <a:endParaRPr lang="en-US" sz="2400" dirty="0">
              <a:solidFill>
                <a:srgbClr val="0070C0"/>
              </a:solidFill>
              <a:latin typeface="Times New Roman" pitchFamily="18" charset="0"/>
              <a:cs typeface="Times New Roman" pitchFamily="18" charset="0"/>
            </a:endParaRPr>
          </a:p>
          <a:p>
            <a:r>
              <a:rPr lang="en-US" sz="2400" dirty="0">
                <a:latin typeface="Times New Roman" pitchFamily="18" charset="0"/>
                <a:cs typeface="Times New Roman" pitchFamily="18" charset="0"/>
              </a:rPr>
              <a:t>Labor support decisions</a:t>
            </a:r>
          </a:p>
          <a:p>
            <a:r>
              <a:rPr lang="en-US" sz="2400" dirty="0">
                <a:latin typeface="Times New Roman" pitchFamily="18" charset="0"/>
                <a:cs typeface="Times New Roman" pitchFamily="18" charset="0"/>
              </a:rPr>
              <a:t>Sibling preparation</a:t>
            </a:r>
          </a:p>
          <a:p>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9FA84D3B-54D2-4644-94F2-817516114FEE}"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61</a:t>
            </a:fld>
            <a:endParaRPr lang="en-US"/>
          </a:p>
        </p:txBody>
      </p:sp>
    </p:spTree>
    <p:extLst>
      <p:ext uri="{BB962C8B-B14F-4D97-AF65-F5344CB8AC3E}">
        <p14:creationId xmlns:p14="http://schemas.microsoft.com/office/powerpoint/2010/main" val="24592338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a:bodyPr>
          <a:lstStyle/>
          <a:p>
            <a:pPr marL="109728" indent="0">
              <a:buNone/>
            </a:pPr>
            <a:r>
              <a:rPr lang="en-US" sz="2400" b="1" dirty="0">
                <a:latin typeface="Times New Roman" pitchFamily="18" charset="0"/>
                <a:cs typeface="Times New Roman" pitchFamily="18" charset="0"/>
              </a:rPr>
              <a:t>Childbirth </a:t>
            </a:r>
            <a:r>
              <a:rPr lang="en-US" sz="2400" b="1" dirty="0" smtClean="0">
                <a:latin typeface="Times New Roman" pitchFamily="18" charset="0"/>
                <a:cs typeface="Times New Roman" pitchFamily="18" charset="0"/>
              </a:rPr>
              <a:t>Education</a:t>
            </a:r>
          </a:p>
          <a:p>
            <a:r>
              <a:rPr lang="en-US" sz="2400" dirty="0">
                <a:latin typeface="Times New Roman" pitchFamily="18" charset="0"/>
                <a:cs typeface="Times New Roman" pitchFamily="18" charset="0"/>
              </a:rPr>
              <a:t>Goals of education</a:t>
            </a:r>
          </a:p>
          <a:p>
            <a:r>
              <a:rPr lang="en-US" sz="2400" dirty="0">
                <a:latin typeface="Times New Roman" pitchFamily="18" charset="0"/>
                <a:cs typeface="Times New Roman" pitchFamily="18" charset="0"/>
              </a:rPr>
              <a:t>Childbirth programs</a:t>
            </a:r>
          </a:p>
          <a:p>
            <a:r>
              <a:rPr lang="en-US" sz="2400" dirty="0">
                <a:latin typeface="Times New Roman" pitchFamily="18" charset="0"/>
                <a:cs typeface="Times New Roman" pitchFamily="18" charset="0"/>
              </a:rPr>
              <a:t>Early classes – 1st trimester</a:t>
            </a:r>
          </a:p>
          <a:p>
            <a:pPr marL="109728" indent="0">
              <a:buNone/>
            </a:pPr>
            <a:r>
              <a:rPr lang="en-US" sz="2400" dirty="0" smtClean="0">
                <a:latin typeface="Times New Roman" pitchFamily="18" charset="0"/>
                <a:cs typeface="Times New Roman" pitchFamily="18" charset="0"/>
              </a:rPr>
              <a:t>                           _2nd </a:t>
            </a:r>
            <a:r>
              <a:rPr lang="en-US" sz="2400" dirty="0">
                <a:latin typeface="Times New Roman" pitchFamily="18" charset="0"/>
                <a:cs typeface="Times New Roman" pitchFamily="18" charset="0"/>
              </a:rPr>
              <a:t>&amp; 3rd trimester </a:t>
            </a:r>
          </a:p>
          <a:p>
            <a:r>
              <a:rPr lang="en-US" sz="2400" dirty="0">
                <a:latin typeface="Times New Roman" pitchFamily="18" charset="0"/>
                <a:cs typeface="Times New Roman" pitchFamily="18" charset="0"/>
              </a:rPr>
              <a:t>Breastfeeding classes</a:t>
            </a:r>
          </a:p>
          <a:p>
            <a:r>
              <a:rPr lang="en-US" sz="2400" dirty="0">
                <a:latin typeface="Times New Roman" pitchFamily="18" charset="0"/>
                <a:cs typeface="Times New Roman" pitchFamily="18" charset="0"/>
              </a:rPr>
              <a:t>Sibling Preparation</a:t>
            </a:r>
          </a:p>
          <a:p>
            <a:r>
              <a:rPr lang="en-US" sz="2400" dirty="0">
                <a:latin typeface="Times New Roman" pitchFamily="18" charset="0"/>
                <a:cs typeface="Times New Roman" pitchFamily="18" charset="0"/>
              </a:rPr>
              <a:t>Grandparent classes</a:t>
            </a:r>
          </a:p>
          <a:p>
            <a:r>
              <a:rPr lang="en-US" sz="2400" dirty="0">
                <a:latin typeface="Times New Roman" pitchFamily="18" charset="0"/>
                <a:cs typeface="Times New Roman" pitchFamily="18" charset="0"/>
              </a:rPr>
              <a:t>Cesarean Birth</a:t>
            </a:r>
          </a:p>
          <a:p>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15516B11-6090-4E93-ACC8-02EC93F0B854}"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62</a:t>
            </a:fld>
            <a:endParaRPr lang="en-US"/>
          </a:p>
        </p:txBody>
      </p:sp>
    </p:spTree>
    <p:extLst>
      <p:ext uri="{BB962C8B-B14F-4D97-AF65-F5344CB8AC3E}">
        <p14:creationId xmlns:p14="http://schemas.microsoft.com/office/powerpoint/2010/main" val="10352538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latin typeface="Times New Roman" pitchFamily="18" charset="0"/>
                <a:cs typeface="Times New Roman" pitchFamily="18" charset="0"/>
              </a:rPr>
              <a:t>Support During Labor</a:t>
            </a:r>
          </a:p>
        </p:txBody>
      </p:sp>
      <p:sp>
        <p:nvSpPr>
          <p:cNvPr id="2" name="Content Placeholder 1"/>
          <p:cNvSpPr>
            <a:spLocks noGrp="1"/>
          </p:cNvSpPr>
          <p:nvPr>
            <p:ph idx="1"/>
          </p:nvPr>
        </p:nvSpPr>
        <p:spPr/>
        <p:txBody>
          <a:bodyPr>
            <a:normAutofit/>
          </a:bodyPr>
          <a:lstStyle/>
          <a:p>
            <a:pPr>
              <a:lnSpc>
                <a:spcPct val="90000"/>
              </a:lnSpc>
            </a:pPr>
            <a:r>
              <a:rPr lang="en-US" sz="2400" dirty="0">
                <a:latin typeface="Times New Roman" pitchFamily="18" charset="0"/>
                <a:cs typeface="Times New Roman" pitchFamily="18" charset="0"/>
              </a:rPr>
              <a:t>Body-Conditioning Exercises</a:t>
            </a:r>
          </a:p>
          <a:p>
            <a:pPr>
              <a:lnSpc>
                <a:spcPct val="90000"/>
              </a:lnSpc>
            </a:pPr>
            <a:r>
              <a:rPr lang="en-US" sz="2400" dirty="0">
                <a:latin typeface="Times New Roman" pitchFamily="18" charset="0"/>
                <a:cs typeface="Times New Roman" pitchFamily="18" charset="0"/>
              </a:rPr>
              <a:t>Relaxation Exercises -fatigue increases muscle tension and pain perception, decreases coping ability (make sure they’re rested)</a:t>
            </a:r>
          </a:p>
          <a:p>
            <a:pPr>
              <a:lnSpc>
                <a:spcPct val="90000"/>
              </a:lnSpc>
            </a:pPr>
            <a:r>
              <a:rPr lang="en-US" sz="2400" dirty="0">
                <a:latin typeface="Times New Roman" pitchFamily="18" charset="0"/>
                <a:cs typeface="Times New Roman" pitchFamily="18" charset="0"/>
              </a:rPr>
              <a:t>Breathing Techniques – increase pain threshold and ability to cope, sense of control, uterus functions more efficiently </a:t>
            </a:r>
          </a:p>
          <a:p>
            <a:pPr>
              <a:lnSpc>
                <a:spcPct val="90000"/>
              </a:lnSpc>
            </a:pPr>
            <a:r>
              <a:rPr lang="en-US" sz="2400" dirty="0">
                <a:latin typeface="Times New Roman" pitchFamily="18" charset="0"/>
                <a:cs typeface="Times New Roman" pitchFamily="18" charset="0"/>
              </a:rPr>
              <a:t>Support individuality - self care activities</a:t>
            </a:r>
          </a:p>
          <a:p>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6A0D2C4E-3681-4A59-AF30-8B89D34B2BB6}"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63</a:t>
            </a:fld>
            <a:endParaRPr lang="en-US"/>
          </a:p>
        </p:txBody>
      </p:sp>
    </p:spTree>
    <p:extLst>
      <p:ext uri="{BB962C8B-B14F-4D97-AF65-F5344CB8AC3E}">
        <p14:creationId xmlns:p14="http://schemas.microsoft.com/office/powerpoint/2010/main" val="23904646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latin typeface="Times New Roman" pitchFamily="18" charset="0"/>
                <a:cs typeface="Times New Roman" pitchFamily="18" charset="0"/>
              </a:rPr>
              <a:t>Supportive Relaxation Techniques</a:t>
            </a:r>
          </a:p>
        </p:txBody>
      </p:sp>
      <p:sp>
        <p:nvSpPr>
          <p:cNvPr id="2" name="Content Placeholder 1"/>
          <p:cNvSpPr>
            <a:spLocks noGrp="1"/>
          </p:cNvSpPr>
          <p:nvPr>
            <p:ph idx="1"/>
          </p:nvPr>
        </p:nvSpPr>
        <p:spPr/>
        <p:txBody>
          <a:bodyPr>
            <a:normAutofit/>
          </a:bodyPr>
          <a:lstStyle/>
          <a:p>
            <a:pPr lvl="1">
              <a:lnSpc>
                <a:spcPct val="90000"/>
              </a:lnSpc>
            </a:pPr>
            <a:r>
              <a:rPr lang="en-US" sz="2400" dirty="0">
                <a:latin typeface="Times New Roman" pitchFamily="18" charset="0"/>
                <a:cs typeface="Times New Roman" pitchFamily="18" charset="0"/>
              </a:rPr>
              <a:t>Comfort measures</a:t>
            </a:r>
          </a:p>
          <a:p>
            <a:pPr lvl="1">
              <a:lnSpc>
                <a:spcPct val="90000"/>
              </a:lnSpc>
            </a:pPr>
            <a:r>
              <a:rPr lang="en-US" sz="2400" dirty="0">
                <a:latin typeface="Times New Roman" pitchFamily="18" charset="0"/>
                <a:cs typeface="Times New Roman" pitchFamily="18" charset="0"/>
              </a:rPr>
              <a:t>Massage</a:t>
            </a:r>
          </a:p>
          <a:p>
            <a:pPr lvl="1">
              <a:lnSpc>
                <a:spcPct val="90000"/>
              </a:lnSpc>
            </a:pPr>
            <a:r>
              <a:rPr lang="en-US" sz="2400" dirty="0">
                <a:latin typeface="Times New Roman" pitchFamily="18" charset="0"/>
                <a:cs typeface="Times New Roman" pitchFamily="18" charset="0"/>
              </a:rPr>
              <a:t>Effleurage- A form of massage involving smooth strokes of the skin with one's hands.</a:t>
            </a:r>
          </a:p>
          <a:p>
            <a:pPr lvl="1">
              <a:lnSpc>
                <a:spcPct val="90000"/>
              </a:lnSpc>
            </a:pPr>
            <a:r>
              <a:rPr lang="en-US" sz="2400" dirty="0">
                <a:latin typeface="Times New Roman" pitchFamily="18" charset="0"/>
                <a:cs typeface="Times New Roman" pitchFamily="18" charset="0"/>
              </a:rPr>
              <a:t>Rest</a:t>
            </a:r>
          </a:p>
          <a:p>
            <a:pPr lvl="1">
              <a:lnSpc>
                <a:spcPct val="90000"/>
              </a:lnSpc>
            </a:pPr>
            <a:r>
              <a:rPr lang="en-US" sz="2400" dirty="0">
                <a:latin typeface="Times New Roman" pitchFamily="18" charset="0"/>
                <a:cs typeface="Times New Roman" pitchFamily="18" charset="0"/>
              </a:rPr>
              <a:t>Imagery - visualization</a:t>
            </a:r>
          </a:p>
          <a:p>
            <a:pPr lvl="1">
              <a:lnSpc>
                <a:spcPct val="90000"/>
              </a:lnSpc>
            </a:pPr>
            <a:r>
              <a:rPr lang="en-US" sz="2400" dirty="0">
                <a:latin typeface="Times New Roman" pitchFamily="18" charset="0"/>
                <a:cs typeface="Times New Roman" pitchFamily="18" charset="0"/>
              </a:rPr>
              <a:t>Vocalization</a:t>
            </a:r>
          </a:p>
          <a:p>
            <a:pPr lvl="1">
              <a:lnSpc>
                <a:spcPct val="90000"/>
              </a:lnSpc>
            </a:pPr>
            <a:r>
              <a:rPr lang="en-US" sz="2400" dirty="0">
                <a:latin typeface="Times New Roman" pitchFamily="18" charset="0"/>
                <a:cs typeface="Times New Roman" pitchFamily="18" charset="0"/>
              </a:rPr>
              <a:t>Warm water</a:t>
            </a:r>
          </a:p>
          <a:p>
            <a:pPr lvl="1">
              <a:lnSpc>
                <a:spcPct val="90000"/>
              </a:lnSpc>
            </a:pPr>
            <a:r>
              <a:rPr lang="en-US" sz="2400" dirty="0">
                <a:latin typeface="Times New Roman" pitchFamily="18" charset="0"/>
                <a:cs typeface="Times New Roman" pitchFamily="18" charset="0"/>
              </a:rPr>
              <a:t>Music</a:t>
            </a:r>
          </a:p>
          <a:p>
            <a:pPr lvl="1">
              <a:lnSpc>
                <a:spcPct val="90000"/>
              </a:lnSpc>
            </a:pPr>
            <a:r>
              <a:rPr lang="en-US" sz="2400" dirty="0">
                <a:latin typeface="Times New Roman" pitchFamily="18" charset="0"/>
                <a:cs typeface="Times New Roman" pitchFamily="18" charset="0"/>
              </a:rPr>
              <a:t>Birthing ball</a:t>
            </a:r>
          </a:p>
          <a:p>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EBCE4A58-1AA6-48AC-BF8D-E34899539BB5}"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64</a:t>
            </a:fld>
            <a:endParaRPr lang="en-US"/>
          </a:p>
        </p:txBody>
      </p:sp>
    </p:spTree>
    <p:extLst>
      <p:ext uri="{BB962C8B-B14F-4D97-AF65-F5344CB8AC3E}">
        <p14:creationId xmlns:p14="http://schemas.microsoft.com/office/powerpoint/2010/main" val="103029041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Times New Roman" pitchFamily="18" charset="0"/>
                <a:cs typeface="Times New Roman" pitchFamily="18" charset="0"/>
              </a:rPr>
              <a:t>Physiological Changes of Pregnancy</a:t>
            </a:r>
          </a:p>
        </p:txBody>
      </p:sp>
      <p:sp>
        <p:nvSpPr>
          <p:cNvPr id="3" name="Content Placeholder 2"/>
          <p:cNvSpPr>
            <a:spLocks noGrp="1"/>
          </p:cNvSpPr>
          <p:nvPr>
            <p:ph idx="1"/>
          </p:nvPr>
        </p:nvSpPr>
        <p:spPr/>
        <p:txBody>
          <a:bodyPr>
            <a:noAutofit/>
          </a:bodyPr>
          <a:lstStyle/>
          <a:p>
            <a:r>
              <a:rPr lang="en-US" sz="2400" dirty="0">
                <a:latin typeface="Times New Roman" pitchFamily="18" charset="0"/>
                <a:cs typeface="Times New Roman" pitchFamily="18" charset="0"/>
              </a:rPr>
              <a:t>There are physiological ,</a:t>
            </a:r>
            <a:r>
              <a:rPr lang="en-US" sz="2400" dirty="0" smtClean="0">
                <a:latin typeface="Times New Roman" pitchFamily="18" charset="0"/>
                <a:cs typeface="Times New Roman" pitchFamily="18" charset="0"/>
              </a:rPr>
              <a:t>biochemical </a:t>
            </a:r>
            <a:r>
              <a:rPr lang="en-US" sz="2400" dirty="0">
                <a:latin typeface="Times New Roman" pitchFamily="18" charset="0"/>
                <a:cs typeface="Times New Roman" pitchFamily="18" charset="0"/>
              </a:rPr>
              <a:t>and </a:t>
            </a:r>
            <a:r>
              <a:rPr lang="en-US" sz="2400" dirty="0" smtClean="0">
                <a:latin typeface="Times New Roman" pitchFamily="18" charset="0"/>
                <a:cs typeface="Times New Roman" pitchFamily="18" charset="0"/>
              </a:rPr>
              <a:t>anatomical changes during </a:t>
            </a:r>
            <a:r>
              <a:rPr lang="en-US" sz="2400" dirty="0">
                <a:latin typeface="Times New Roman" pitchFamily="18" charset="0"/>
                <a:cs typeface="Times New Roman" pitchFamily="18" charset="0"/>
              </a:rPr>
              <a:t>pregnancy.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These changes may </a:t>
            </a:r>
            <a:r>
              <a:rPr lang="en-US" sz="2400" dirty="0">
                <a:latin typeface="Times New Roman" pitchFamily="18" charset="0"/>
                <a:cs typeface="Times New Roman" pitchFamily="18" charset="0"/>
              </a:rPr>
              <a:t>be systemic or </a:t>
            </a:r>
            <a:r>
              <a:rPr lang="en-US" sz="2400" dirty="0" smtClean="0">
                <a:latin typeface="Times New Roman" pitchFamily="18" charset="0"/>
                <a:cs typeface="Times New Roman" pitchFamily="18" charset="0"/>
              </a:rPr>
              <a:t>local.</a:t>
            </a:r>
          </a:p>
          <a:p>
            <a:r>
              <a:rPr lang="en-US" sz="2400" dirty="0" smtClean="0">
                <a:latin typeface="Times New Roman" pitchFamily="18" charset="0"/>
                <a:cs typeface="Times New Roman" pitchFamily="18" charset="0"/>
              </a:rPr>
              <a:t>Most </a:t>
            </a:r>
            <a:r>
              <a:rPr lang="en-US" sz="2400" dirty="0">
                <a:latin typeface="Times New Roman" pitchFamily="18" charset="0"/>
                <a:cs typeface="Times New Roman" pitchFamily="18" charset="0"/>
              </a:rPr>
              <a:t>of the systemic changes return to pre </a:t>
            </a:r>
            <a:r>
              <a:rPr lang="en-US" sz="2400" dirty="0" smtClean="0">
                <a:latin typeface="Times New Roman" pitchFamily="18" charset="0"/>
                <a:cs typeface="Times New Roman" pitchFamily="18" charset="0"/>
              </a:rPr>
              <a:t>pregnancy status </a:t>
            </a:r>
            <a:r>
              <a:rPr lang="en-US" sz="2400" dirty="0">
                <a:latin typeface="Times New Roman" pitchFamily="18" charset="0"/>
                <a:cs typeface="Times New Roman" pitchFamily="18" charset="0"/>
              </a:rPr>
              <a:t>6 weeks after </a:t>
            </a:r>
            <a:r>
              <a:rPr lang="en-US" sz="2400" dirty="0" smtClean="0">
                <a:latin typeface="Times New Roman" pitchFamily="18" charset="0"/>
                <a:cs typeface="Times New Roman" pitchFamily="18" charset="0"/>
              </a:rPr>
              <a:t>delivery.</a:t>
            </a:r>
          </a:p>
          <a:p>
            <a:r>
              <a:rPr lang="en-US" sz="2400" dirty="0">
                <a:latin typeface="Times New Roman" pitchFamily="18" charset="0"/>
                <a:cs typeface="Times New Roman" pitchFamily="18" charset="0"/>
              </a:rPr>
              <a:t>T</a:t>
            </a:r>
            <a:r>
              <a:rPr lang="en-US" sz="2400" dirty="0" smtClean="0">
                <a:latin typeface="Times New Roman" pitchFamily="18" charset="0"/>
                <a:cs typeface="Times New Roman" pitchFamily="18" charset="0"/>
              </a:rPr>
              <a:t>hese </a:t>
            </a:r>
            <a:r>
              <a:rPr lang="en-US" sz="2400" dirty="0">
                <a:latin typeface="Times New Roman" pitchFamily="18" charset="0"/>
                <a:cs typeface="Times New Roman" pitchFamily="18" charset="0"/>
              </a:rPr>
              <a:t>changes occur </a:t>
            </a:r>
            <a:r>
              <a:rPr lang="en-US" sz="2400" dirty="0" smtClean="0">
                <a:latin typeface="Times New Roman" pitchFamily="18" charset="0"/>
                <a:cs typeface="Times New Roman" pitchFamily="18" charset="0"/>
              </a:rPr>
              <a:t>to </a:t>
            </a:r>
            <a:r>
              <a:rPr lang="en-US" sz="2400" dirty="0">
                <a:latin typeface="Times New Roman" pitchFamily="18" charset="0"/>
                <a:cs typeface="Times New Roman" pitchFamily="18" charset="0"/>
              </a:rPr>
              <a:t>maintain </a:t>
            </a:r>
            <a:r>
              <a:rPr lang="en-US" sz="2400" dirty="0" smtClean="0">
                <a:latin typeface="Times New Roman" pitchFamily="18" charset="0"/>
                <a:cs typeface="Times New Roman" pitchFamily="18" charset="0"/>
              </a:rPr>
              <a:t>a healthy </a:t>
            </a:r>
            <a:r>
              <a:rPr lang="en-US" sz="2400" dirty="0">
                <a:latin typeface="Times New Roman" pitchFamily="18" charset="0"/>
                <a:cs typeface="Times New Roman" pitchFamily="18" charset="0"/>
              </a:rPr>
              <a:t>environment for the fetus with out </a:t>
            </a:r>
            <a:r>
              <a:rPr lang="en-US" sz="2400" dirty="0" smtClean="0">
                <a:latin typeface="Times New Roman" pitchFamily="18" charset="0"/>
                <a:cs typeface="Times New Roman" pitchFamily="18" charset="0"/>
              </a:rPr>
              <a:t>compromising the </a:t>
            </a:r>
            <a:r>
              <a:rPr lang="en-US" sz="2400" dirty="0">
                <a:latin typeface="Times New Roman" pitchFamily="18" charset="0"/>
                <a:cs typeface="Times New Roman" pitchFamily="18" charset="0"/>
              </a:rPr>
              <a:t>mother’s health.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And </a:t>
            </a:r>
            <a:r>
              <a:rPr lang="en-US" sz="2400" dirty="0">
                <a:latin typeface="Times New Roman" pitchFamily="18" charset="0"/>
                <a:cs typeface="Times New Roman" pitchFamily="18" charset="0"/>
              </a:rPr>
              <a:t>prepare for the process </a:t>
            </a:r>
            <a:r>
              <a:rPr lang="en-US" sz="2400" dirty="0" smtClean="0">
                <a:latin typeface="Times New Roman" pitchFamily="18" charset="0"/>
                <a:cs typeface="Times New Roman" pitchFamily="18" charset="0"/>
              </a:rPr>
              <a:t>of delivery </a:t>
            </a:r>
            <a:r>
              <a:rPr lang="en-US" sz="2400" dirty="0">
                <a:latin typeface="Times New Roman" pitchFamily="18" charset="0"/>
                <a:cs typeface="Times New Roman" pitchFamily="18" charset="0"/>
              </a:rPr>
              <a:t>and care of </a:t>
            </a:r>
            <a:r>
              <a:rPr lang="en-US" sz="2400" dirty="0" smtClean="0">
                <a:latin typeface="Times New Roman" pitchFamily="18" charset="0"/>
                <a:cs typeface="Times New Roman" pitchFamily="18" charset="0"/>
              </a:rPr>
              <a:t>the newborn</a:t>
            </a:r>
            <a:r>
              <a:rPr lang="en-US" sz="2400" dirty="0">
                <a:latin typeface="Times New Roman" pitchFamily="18" charset="0"/>
                <a:cs typeface="Times New Roman" pitchFamily="18" charset="0"/>
              </a:rPr>
              <a:t>.</a:t>
            </a:r>
          </a:p>
          <a:p>
            <a:r>
              <a:rPr lang="en-US" sz="2400" dirty="0" smtClean="0">
                <a:latin typeface="Times New Roman" pitchFamily="18" charset="0"/>
                <a:cs typeface="Times New Roman" pitchFamily="18" charset="0"/>
              </a:rPr>
              <a:t>Understanding </a:t>
            </a:r>
            <a:r>
              <a:rPr lang="en-US" sz="2400" dirty="0">
                <a:latin typeface="Times New Roman" pitchFamily="18" charset="0"/>
                <a:cs typeface="Times New Roman" pitchFamily="18" charset="0"/>
              </a:rPr>
              <a:t>of the normal changes helps to </a:t>
            </a:r>
            <a:r>
              <a:rPr lang="en-US" sz="2400" dirty="0" smtClean="0">
                <a:latin typeface="Times New Roman" pitchFamily="18" charset="0"/>
                <a:cs typeface="Times New Roman" pitchFamily="18" charset="0"/>
              </a:rPr>
              <a:t>understand coincidental </a:t>
            </a:r>
            <a:r>
              <a:rPr lang="en-US" sz="2400" dirty="0">
                <a:latin typeface="Times New Roman" pitchFamily="18" charset="0"/>
                <a:cs typeface="Times New Roman" pitchFamily="18" charset="0"/>
              </a:rPr>
              <a:t>disease processes.</a:t>
            </a:r>
          </a:p>
        </p:txBody>
      </p:sp>
      <p:sp>
        <p:nvSpPr>
          <p:cNvPr id="4" name="Date Placeholder 3"/>
          <p:cNvSpPr>
            <a:spLocks noGrp="1"/>
          </p:cNvSpPr>
          <p:nvPr>
            <p:ph type="dt" sz="half" idx="10"/>
          </p:nvPr>
        </p:nvSpPr>
        <p:spPr/>
        <p:txBody>
          <a:bodyPr/>
          <a:lstStyle/>
          <a:p>
            <a:fld id="{71C9AF7F-2189-4E0A-86CD-4F713F3A5398}"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65</a:t>
            </a:fld>
            <a:endParaRPr lang="en-US"/>
          </a:p>
        </p:txBody>
      </p:sp>
    </p:spTree>
    <p:extLst>
      <p:ext uri="{BB962C8B-B14F-4D97-AF65-F5344CB8AC3E}">
        <p14:creationId xmlns:p14="http://schemas.microsoft.com/office/powerpoint/2010/main" val="69698934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Times New Roman" pitchFamily="18" charset="0"/>
                <a:cs typeface="Times New Roman" pitchFamily="18" charset="0"/>
              </a:rPr>
              <a:t>Gastro Intestinal Tract (GIT)</a:t>
            </a:r>
            <a:br>
              <a:rPr lang="en-US" sz="3600" dirty="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pPr marL="109728" indent="0">
              <a:buNone/>
            </a:pPr>
            <a:r>
              <a:rPr lang="en-US" sz="2400" dirty="0" smtClean="0">
                <a:latin typeface="Times New Roman" pitchFamily="18" charset="0"/>
                <a:cs typeface="Times New Roman" pitchFamily="18" charset="0"/>
              </a:rPr>
              <a:t>• Nutritional </a:t>
            </a:r>
            <a:r>
              <a:rPr lang="en-US" sz="2400" dirty="0">
                <a:latin typeface="Times New Roman" pitchFamily="18" charset="0"/>
                <a:cs typeface="Times New Roman" pitchFamily="18" charset="0"/>
              </a:rPr>
              <a:t>requirements including for </a:t>
            </a:r>
            <a:r>
              <a:rPr lang="en-US" sz="2400" dirty="0" smtClean="0">
                <a:latin typeface="Times New Roman" pitchFamily="18" charset="0"/>
                <a:cs typeface="Times New Roman" pitchFamily="18" charset="0"/>
              </a:rPr>
              <a:t>vitamin and minerals    are </a:t>
            </a:r>
            <a:r>
              <a:rPr lang="en-US" sz="2400" dirty="0">
                <a:latin typeface="Times New Roman" pitchFamily="18" charset="0"/>
                <a:cs typeface="Times New Roman" pitchFamily="18" charset="0"/>
              </a:rPr>
              <a:t>increased so usually </a:t>
            </a:r>
            <a:r>
              <a:rPr lang="en-US" sz="2400" dirty="0" smtClean="0">
                <a:latin typeface="Times New Roman" pitchFamily="18" charset="0"/>
                <a:cs typeface="Times New Roman" pitchFamily="18" charset="0"/>
              </a:rPr>
              <a:t>mother's appetite increase</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Pregnant </a:t>
            </a:r>
            <a:r>
              <a:rPr lang="en-US" sz="2400" dirty="0">
                <a:latin typeface="Times New Roman" pitchFamily="18" charset="0"/>
                <a:cs typeface="Times New Roman" pitchFamily="18" charset="0"/>
              </a:rPr>
              <a:t>women tend to rest more often </a:t>
            </a:r>
            <a:r>
              <a:rPr lang="en-US" sz="2400" dirty="0" smtClean="0">
                <a:latin typeface="Times New Roman" pitchFamily="18" charset="0"/>
                <a:cs typeface="Times New Roman" pitchFamily="18" charset="0"/>
              </a:rPr>
              <a:t>conserving energy </a:t>
            </a:r>
            <a:r>
              <a:rPr lang="en-US" sz="2400" dirty="0">
                <a:latin typeface="Times New Roman" pitchFamily="18" charset="0"/>
                <a:cs typeface="Times New Roman" pitchFamily="18" charset="0"/>
              </a:rPr>
              <a:t>and there by enhancing fetal </a:t>
            </a:r>
            <a:r>
              <a:rPr lang="en-US" sz="2400" dirty="0" smtClean="0">
                <a:latin typeface="Times New Roman" pitchFamily="18" charset="0"/>
                <a:cs typeface="Times New Roman" pitchFamily="18" charset="0"/>
              </a:rPr>
              <a:t>nutrition</a:t>
            </a:r>
          </a:p>
          <a:p>
            <a:r>
              <a:rPr lang="en-US" sz="2400" dirty="0" smtClean="0">
                <a:latin typeface="Times New Roman" pitchFamily="18" charset="0"/>
                <a:cs typeface="Times New Roman" pitchFamily="18" charset="0"/>
              </a:rPr>
              <a:t>Oral </a:t>
            </a:r>
            <a:r>
              <a:rPr lang="en-US" sz="2400" dirty="0">
                <a:latin typeface="Times New Roman" pitchFamily="18" charset="0"/>
                <a:cs typeface="Times New Roman" pitchFamily="18" charset="0"/>
              </a:rPr>
              <a:t>cavity feels salivation</a:t>
            </a:r>
          </a:p>
          <a:p>
            <a:r>
              <a:rPr lang="en-US" sz="2400" dirty="0">
                <a:latin typeface="Times New Roman" pitchFamily="18" charset="0"/>
                <a:cs typeface="Times New Roman" pitchFamily="18" charset="0"/>
              </a:rPr>
              <a:t>Gums- </a:t>
            </a:r>
            <a:r>
              <a:rPr lang="en-US" sz="2400" dirty="0" smtClean="0">
                <a:latin typeface="Times New Roman" pitchFamily="18" charset="0"/>
                <a:cs typeface="Times New Roman" pitchFamily="18" charset="0"/>
              </a:rPr>
              <a:t>hypertrophic easily </a:t>
            </a:r>
            <a:r>
              <a:rPr lang="en-US" sz="2400" dirty="0">
                <a:latin typeface="Times New Roman" pitchFamily="18" charset="0"/>
                <a:cs typeface="Times New Roman" pitchFamily="18" charset="0"/>
              </a:rPr>
              <a:t>bleed </a:t>
            </a:r>
            <a:r>
              <a:rPr lang="en-US" sz="2400" dirty="0" smtClean="0">
                <a:latin typeface="Times New Roman" pitchFamily="18" charset="0"/>
                <a:cs typeface="Times New Roman" pitchFamily="18" charset="0"/>
              </a:rPr>
              <a:t>(due</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to increased </a:t>
            </a:r>
            <a:r>
              <a:rPr lang="en-US" sz="2400" dirty="0">
                <a:latin typeface="Times New Roman" pitchFamily="18" charset="0"/>
                <a:cs typeface="Times New Roman" pitchFamily="18" charset="0"/>
              </a:rPr>
              <a:t>systemic estrogen)</a:t>
            </a:r>
          </a:p>
          <a:p>
            <a:r>
              <a:rPr lang="en-US" sz="2400" dirty="0">
                <a:latin typeface="Times New Roman" pitchFamily="18" charset="0"/>
                <a:cs typeface="Times New Roman" pitchFamily="18" charset="0"/>
              </a:rPr>
              <a:t>Gastrointestinal mobility May be reduced due to </a:t>
            </a:r>
            <a:r>
              <a:rPr lang="en-US" sz="2400" dirty="0" smtClean="0">
                <a:latin typeface="Times New Roman" pitchFamily="18" charset="0"/>
                <a:cs typeface="Times New Roman" pitchFamily="18" charset="0"/>
              </a:rPr>
              <a:t>increased progesterone </a:t>
            </a:r>
            <a:r>
              <a:rPr lang="en-US" sz="2400" dirty="0">
                <a:latin typeface="Times New Roman" pitchFamily="18" charset="0"/>
                <a:cs typeface="Times New Roman" pitchFamily="18" charset="0"/>
              </a:rPr>
              <a:t>(w/c decreased the hormone motline </a:t>
            </a:r>
            <a:r>
              <a:rPr lang="en-US" sz="2400" dirty="0" smtClean="0">
                <a:latin typeface="Times New Roman" pitchFamily="18" charset="0"/>
                <a:cs typeface="Times New Roman" pitchFamily="18" charset="0"/>
              </a:rPr>
              <a:t>stimulate smooth muscles </a:t>
            </a:r>
            <a:r>
              <a:rPr lang="en-US" sz="2400" dirty="0">
                <a:latin typeface="Times New Roman" pitchFamily="18" charset="0"/>
                <a:cs typeface="Times New Roman" pitchFamily="18" charset="0"/>
              </a:rPr>
              <a:t>in </a:t>
            </a:r>
            <a:r>
              <a:rPr lang="en-US" sz="2400" dirty="0" smtClean="0">
                <a:latin typeface="Times New Roman" pitchFamily="18" charset="0"/>
                <a:cs typeface="Times New Roman" pitchFamily="18" charset="0"/>
              </a:rPr>
              <a:t>GIT) </a:t>
            </a:r>
          </a:p>
          <a:p>
            <a:r>
              <a:rPr lang="en-US" sz="2400" dirty="0" smtClean="0">
                <a:latin typeface="Times New Roman" pitchFamily="18" charset="0"/>
                <a:cs typeface="Times New Roman" pitchFamily="18" charset="0"/>
              </a:rPr>
              <a:t>Hence </a:t>
            </a:r>
            <a:r>
              <a:rPr lang="en-US" sz="2400" dirty="0">
                <a:latin typeface="Times New Roman" pitchFamily="18" charset="0"/>
                <a:cs typeface="Times New Roman" pitchFamily="18" charset="0"/>
              </a:rPr>
              <a:t>gastric emptying is </a:t>
            </a:r>
            <a:r>
              <a:rPr lang="en-US" sz="2400" dirty="0" smtClean="0">
                <a:latin typeface="Times New Roman" pitchFamily="18" charset="0"/>
                <a:cs typeface="Times New Roman" pitchFamily="18" charset="0"/>
              </a:rPr>
              <a:t>slowed leads to GIT </a:t>
            </a:r>
            <a:r>
              <a:rPr lang="en-US" sz="2400" dirty="0">
                <a:latin typeface="Times New Roman" pitchFamily="18" charset="0"/>
                <a:cs typeface="Times New Roman" pitchFamily="18" charset="0"/>
              </a:rPr>
              <a:t>constipation (due to </a:t>
            </a:r>
            <a:r>
              <a:rPr lang="en-US" sz="2400" dirty="0" smtClean="0">
                <a:latin typeface="Times New Roman" pitchFamily="18" charset="0"/>
                <a:cs typeface="Times New Roman" pitchFamily="18" charset="0"/>
              </a:rPr>
              <a:t>increased water </a:t>
            </a:r>
            <a:r>
              <a:rPr lang="en-US" sz="2400" dirty="0">
                <a:latin typeface="Times New Roman" pitchFamily="18" charset="0"/>
                <a:cs typeface="Times New Roman" pitchFamily="18" charset="0"/>
              </a:rPr>
              <a:t>absorption)</a:t>
            </a:r>
          </a:p>
          <a:p>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0CF4FFE6-7B49-4850-BD49-8B1E2992FE86}"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66</a:t>
            </a:fld>
            <a:endParaRPr lang="en-US"/>
          </a:p>
        </p:txBody>
      </p:sp>
    </p:spTree>
    <p:extLst>
      <p:ext uri="{BB962C8B-B14F-4D97-AF65-F5344CB8AC3E}">
        <p14:creationId xmlns:p14="http://schemas.microsoft.com/office/powerpoint/2010/main" val="355648299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400" dirty="0" smtClean="0">
                <a:latin typeface="Times New Roman" pitchFamily="18" charset="0"/>
                <a:cs typeface="Times New Roman" pitchFamily="18" charset="0"/>
              </a:rPr>
              <a:t>Stomach </a:t>
            </a:r>
            <a:r>
              <a:rPr lang="en-US" sz="2400" dirty="0">
                <a:latin typeface="Times New Roman" pitchFamily="18" charset="0"/>
                <a:cs typeface="Times New Roman" pitchFamily="18" charset="0"/>
              </a:rPr>
              <a:t>Production of gastrin and mucous increase </a:t>
            </a:r>
            <a:r>
              <a:rPr lang="en-US" sz="2400" dirty="0" smtClean="0">
                <a:latin typeface="Times New Roman" pitchFamily="18" charset="0"/>
                <a:cs typeface="Times New Roman" pitchFamily="18" charset="0"/>
              </a:rPr>
              <a:t>and </a:t>
            </a:r>
            <a:r>
              <a:rPr lang="en-US" sz="2400" dirty="0">
                <a:latin typeface="Times New Roman" pitchFamily="18" charset="0"/>
                <a:cs typeface="Times New Roman" pitchFamily="18" charset="0"/>
              </a:rPr>
              <a:t>decreases PH,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PUD </a:t>
            </a:r>
            <a:r>
              <a:rPr lang="en-US" sz="2400" dirty="0">
                <a:latin typeface="Times New Roman" pitchFamily="18" charset="0"/>
                <a:cs typeface="Times New Roman" pitchFamily="18" charset="0"/>
              </a:rPr>
              <a:t>usually improve or disappear </a:t>
            </a:r>
            <a:r>
              <a:rPr lang="en-US" sz="2400" dirty="0" smtClean="0">
                <a:latin typeface="Times New Roman" pitchFamily="18" charset="0"/>
                <a:cs typeface="Times New Roman" pitchFamily="18" charset="0"/>
              </a:rPr>
              <a:t>because </a:t>
            </a:r>
            <a:r>
              <a:rPr lang="en-US" sz="2400" dirty="0">
                <a:latin typeface="Times New Roman" pitchFamily="18" charset="0"/>
                <a:cs typeface="Times New Roman" pitchFamily="18" charset="0"/>
              </a:rPr>
              <a:t>of these </a:t>
            </a:r>
            <a:r>
              <a:rPr lang="en-US" sz="2400" dirty="0" smtClean="0">
                <a:latin typeface="Times New Roman" pitchFamily="18" charset="0"/>
                <a:cs typeface="Times New Roman" pitchFamily="18" charset="0"/>
              </a:rPr>
              <a:t>changes during pregnancy ,However because of</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enlarging uterus heart burn is common due to </a:t>
            </a:r>
            <a:r>
              <a:rPr lang="en-US" sz="2400" dirty="0" smtClean="0">
                <a:latin typeface="Times New Roman" pitchFamily="18" charset="0"/>
                <a:cs typeface="Times New Roman" pitchFamily="18" charset="0"/>
              </a:rPr>
              <a:t>gastric reflex.</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Enlarging uterus slower emptying time, increase </a:t>
            </a:r>
            <a:r>
              <a:rPr lang="en-US" sz="2400" dirty="0" smtClean="0">
                <a:latin typeface="Times New Roman" pitchFamily="18" charset="0"/>
                <a:cs typeface="Times New Roman" pitchFamily="18" charset="0"/>
              </a:rPr>
              <a:t>intra gastric pressure, acidity </a:t>
            </a:r>
            <a:r>
              <a:rPr lang="en-US" sz="2400" dirty="0">
                <a:latin typeface="Times New Roman" pitchFamily="18" charset="0"/>
                <a:cs typeface="Times New Roman" pitchFamily="18" charset="0"/>
              </a:rPr>
              <a:t>and </a:t>
            </a:r>
            <a:r>
              <a:rPr lang="en-US" sz="2400" dirty="0" smtClean="0">
                <a:latin typeface="Times New Roman" pitchFamily="18" charset="0"/>
                <a:cs typeface="Times New Roman" pitchFamily="18" charset="0"/>
              </a:rPr>
              <a:t>gastric reflex</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The anatomical </a:t>
            </a:r>
            <a:r>
              <a:rPr lang="en-US" sz="2400" dirty="0" smtClean="0">
                <a:latin typeface="Times New Roman" pitchFamily="18" charset="0"/>
                <a:cs typeface="Times New Roman" pitchFamily="18" charset="0"/>
              </a:rPr>
              <a:t>position </a:t>
            </a:r>
            <a:r>
              <a:rPr lang="en-US" sz="2400" dirty="0">
                <a:latin typeface="Times New Roman" pitchFamily="18" charset="0"/>
                <a:cs typeface="Times New Roman" pitchFamily="18" charset="0"/>
              </a:rPr>
              <a:t>of small and large intestine as well </a:t>
            </a:r>
            <a:r>
              <a:rPr lang="en-US" sz="2400" dirty="0" smtClean="0">
                <a:latin typeface="Times New Roman" pitchFamily="18" charset="0"/>
                <a:cs typeface="Times New Roman" pitchFamily="18" charset="0"/>
              </a:rPr>
              <a:t>as appendix </a:t>
            </a:r>
            <a:r>
              <a:rPr lang="en-US" sz="2400" dirty="0">
                <a:latin typeface="Times New Roman" pitchFamily="18" charset="0"/>
                <a:cs typeface="Times New Roman" pitchFamily="18" charset="0"/>
              </a:rPr>
              <a:t>will shift because of the enlarging uterus</a:t>
            </a:r>
          </a:p>
        </p:txBody>
      </p:sp>
      <p:sp>
        <p:nvSpPr>
          <p:cNvPr id="4" name="Date Placeholder 3"/>
          <p:cNvSpPr>
            <a:spLocks noGrp="1"/>
          </p:cNvSpPr>
          <p:nvPr>
            <p:ph type="dt" sz="half" idx="10"/>
          </p:nvPr>
        </p:nvSpPr>
        <p:spPr/>
        <p:txBody>
          <a:bodyPr/>
          <a:lstStyle/>
          <a:p>
            <a:fld id="{C49F6EBC-E4A7-41D1-BBB7-18833C22621A}"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67</a:t>
            </a:fld>
            <a:endParaRPr lang="en-US"/>
          </a:p>
        </p:txBody>
      </p:sp>
    </p:spTree>
    <p:extLst>
      <p:ext uri="{BB962C8B-B14F-4D97-AF65-F5344CB8AC3E}">
        <p14:creationId xmlns:p14="http://schemas.microsoft.com/office/powerpoint/2010/main" val="333758258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Gallbladder</a:t>
            </a:r>
            <a:r>
              <a:rPr lang="en-US" dirty="0"/>
              <a:t/>
            </a:r>
            <a:br>
              <a:rPr lang="en-US" dirty="0"/>
            </a:br>
            <a:endParaRPr lang="en-US" dirty="0"/>
          </a:p>
        </p:txBody>
      </p:sp>
      <p:sp>
        <p:nvSpPr>
          <p:cNvPr id="3" name="Content Placeholder 2"/>
          <p:cNvSpPr>
            <a:spLocks noGrp="1"/>
          </p:cNvSpPr>
          <p:nvPr>
            <p:ph idx="1"/>
          </p:nvPr>
        </p:nvSpPr>
        <p:spPr>
          <a:xfrm>
            <a:off x="304800" y="1447800"/>
            <a:ext cx="8229600" cy="4525963"/>
          </a:xfrm>
        </p:spPr>
        <p:txBody>
          <a:bodyPr>
            <a:normAutofit/>
          </a:bodyPr>
          <a:lstStyle/>
          <a:p>
            <a:r>
              <a:rPr lang="en-US" sz="2400" dirty="0" smtClean="0">
                <a:latin typeface="Times New Roman" pitchFamily="18" charset="0"/>
                <a:cs typeface="Times New Roman" pitchFamily="18" charset="0"/>
              </a:rPr>
              <a:t>Progesterone decreased </a:t>
            </a:r>
            <a:r>
              <a:rPr lang="en-US" sz="2400" dirty="0">
                <a:latin typeface="Times New Roman" pitchFamily="18" charset="0"/>
                <a:cs typeface="Times New Roman" pitchFamily="18" charset="0"/>
              </a:rPr>
              <a:t>motility → decreased </a:t>
            </a:r>
            <a:r>
              <a:rPr lang="en-US" sz="2400" dirty="0" smtClean="0">
                <a:latin typeface="Times New Roman" pitchFamily="18" charset="0"/>
                <a:cs typeface="Times New Roman" pitchFamily="18" charset="0"/>
              </a:rPr>
              <a:t>empty </a:t>
            </a:r>
            <a:r>
              <a:rPr lang="en-US" sz="2400" dirty="0">
                <a:latin typeface="Times New Roman" pitchFamily="18" charset="0"/>
                <a:cs typeface="Times New Roman" pitchFamily="18" charset="0"/>
              </a:rPr>
              <a:t>time </a:t>
            </a:r>
            <a:r>
              <a:rPr lang="en-US" sz="2400" dirty="0" smtClean="0">
                <a:latin typeface="Times New Roman" pitchFamily="18" charset="0"/>
                <a:cs typeface="Times New Roman" pitchFamily="18" charset="0"/>
              </a:rPr>
              <a:t>of bile </a:t>
            </a:r>
            <a:r>
              <a:rPr lang="en-US" sz="2400" dirty="0">
                <a:latin typeface="Times New Roman" pitchFamily="18" charset="0"/>
                <a:cs typeface="Times New Roman" pitchFamily="18" charset="0"/>
              </a:rPr>
              <a:t>→stasis →stone formation and infection.</a:t>
            </a:r>
          </a:p>
          <a:p>
            <a:pPr marL="109728" indent="0">
              <a:buNone/>
            </a:pPr>
            <a:r>
              <a:rPr lang="en-US" sz="3600" b="1" dirty="0" smtClean="0">
                <a:latin typeface="Times New Roman" pitchFamily="18" charset="0"/>
                <a:cs typeface="Times New Roman" pitchFamily="18" charset="0"/>
              </a:rPr>
              <a:t>Liver</a:t>
            </a:r>
            <a:endParaRPr lang="en-US" sz="3600" b="1" dirty="0">
              <a:latin typeface="Times New Roman" pitchFamily="18" charset="0"/>
              <a:cs typeface="Times New Roman" pitchFamily="18" charset="0"/>
            </a:endParaRPr>
          </a:p>
          <a:p>
            <a:r>
              <a:rPr lang="en-US" sz="2400" dirty="0">
                <a:latin typeface="Times New Roman" pitchFamily="18" charset="0"/>
                <a:cs typeface="Times New Roman" pitchFamily="18" charset="0"/>
              </a:rPr>
              <a:t>No morphological changes but functional changes</a:t>
            </a:r>
          </a:p>
          <a:p>
            <a:r>
              <a:rPr lang="en-US" sz="2400" dirty="0">
                <a:latin typeface="Times New Roman" pitchFamily="18" charset="0"/>
                <a:cs typeface="Times New Roman" pitchFamily="18" charset="0"/>
              </a:rPr>
              <a:t>Decreased plasma protein (albumen) an </a:t>
            </a:r>
            <a:r>
              <a:rPr lang="en-US" sz="2400" dirty="0" smtClean="0">
                <a:latin typeface="Times New Roman" pitchFamily="18" charset="0"/>
                <a:cs typeface="Times New Roman" pitchFamily="18" charset="0"/>
              </a:rPr>
              <a:t>globulin </a:t>
            </a:r>
            <a:r>
              <a:rPr lang="en-US"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synthesized by </a:t>
            </a:r>
            <a:r>
              <a:rPr lang="en-US" sz="2400" dirty="0">
                <a:latin typeface="Times New Roman" pitchFamily="18" charset="0"/>
                <a:cs typeface="Times New Roman" pitchFamily="18" charset="0"/>
              </a:rPr>
              <a:t>liver) increases serum alkaline </a:t>
            </a:r>
            <a:r>
              <a:rPr lang="en-US" sz="2400" dirty="0" smtClean="0">
                <a:latin typeface="Times New Roman" pitchFamily="18" charset="0"/>
                <a:cs typeface="Times New Roman" pitchFamily="18" charset="0"/>
              </a:rPr>
              <a:t>phosphatase </a:t>
            </a:r>
            <a:r>
              <a:rPr lang="en-US" sz="2400" dirty="0">
                <a:latin typeface="Times New Roman" pitchFamily="18" charset="0"/>
                <a:cs typeface="Times New Roman" pitchFamily="18" charset="0"/>
              </a:rPr>
              <a:t>activity.</a:t>
            </a:r>
          </a:p>
        </p:txBody>
      </p:sp>
      <p:sp>
        <p:nvSpPr>
          <p:cNvPr id="4" name="Date Placeholder 3"/>
          <p:cNvSpPr>
            <a:spLocks noGrp="1"/>
          </p:cNvSpPr>
          <p:nvPr>
            <p:ph type="dt" sz="half" idx="10"/>
          </p:nvPr>
        </p:nvSpPr>
        <p:spPr/>
        <p:txBody>
          <a:bodyPr/>
          <a:lstStyle/>
          <a:p>
            <a:fld id="{8DB6C528-265E-4B72-8EA0-24F568E61B02}"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68</a:t>
            </a:fld>
            <a:endParaRPr lang="en-US"/>
          </a:p>
        </p:txBody>
      </p:sp>
    </p:spTree>
    <p:extLst>
      <p:ext uri="{BB962C8B-B14F-4D97-AF65-F5344CB8AC3E}">
        <p14:creationId xmlns:p14="http://schemas.microsoft.com/office/powerpoint/2010/main" val="78632401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r>
              <a:rPr lang="en-US" sz="3600" dirty="0">
                <a:latin typeface="Times New Roman" pitchFamily="18" charset="0"/>
                <a:cs typeface="Times New Roman" pitchFamily="18" charset="0"/>
              </a:rPr>
              <a:t>Urinary systems</a:t>
            </a:r>
            <a:br>
              <a:rPr lang="en-US" sz="3600" dirty="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1143000"/>
            <a:ext cx="8229600" cy="4906963"/>
          </a:xfrm>
        </p:spPr>
        <p:txBody>
          <a:bodyPr>
            <a:noAutofit/>
          </a:bodyPr>
          <a:lstStyle/>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Each kidney increase in length and weight</a:t>
            </a:r>
          </a:p>
          <a:p>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renal pelvis and ureter dilate and lengthen</a:t>
            </a:r>
          </a:p>
          <a:p>
            <a:r>
              <a:rPr lang="en-US" sz="2400" dirty="0">
                <a:latin typeface="Times New Roman" pitchFamily="18" charset="0"/>
                <a:cs typeface="Times New Roman" pitchFamily="18" charset="0"/>
              </a:rPr>
              <a:t>Thus there is an increase urinary stasis increase risk </a:t>
            </a:r>
            <a:r>
              <a:rPr lang="en-US" sz="2400" dirty="0" smtClean="0">
                <a:latin typeface="Times New Roman" pitchFamily="18" charset="0"/>
                <a:cs typeface="Times New Roman" pitchFamily="18" charset="0"/>
              </a:rPr>
              <a:t>of infection </a:t>
            </a:r>
            <a:r>
              <a:rPr lang="en-US" sz="2400" dirty="0">
                <a:latin typeface="Times New Roman" pitchFamily="18" charset="0"/>
                <a:cs typeface="Times New Roman" pitchFamily="18" charset="0"/>
              </a:rPr>
              <a:t>and stone </a:t>
            </a:r>
            <a:r>
              <a:rPr lang="en-US" sz="2400" dirty="0" smtClean="0">
                <a:latin typeface="Times New Roman" pitchFamily="18" charset="0"/>
                <a:cs typeface="Times New Roman" pitchFamily="18" charset="0"/>
              </a:rPr>
              <a:t>formation      </a:t>
            </a:r>
          </a:p>
          <a:p>
            <a:pPr marL="109728" indent="0">
              <a:buNone/>
            </a:pPr>
            <a:r>
              <a:rPr lang="en-US" sz="2400" dirty="0" smtClean="0">
                <a:latin typeface="Times New Roman" pitchFamily="18" charset="0"/>
                <a:cs typeface="Times New Roman" pitchFamily="18" charset="0"/>
              </a:rPr>
              <a:t>  Renal function</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 Change </a:t>
            </a:r>
            <a:r>
              <a:rPr lang="en-US" sz="2400" dirty="0">
                <a:latin typeface="Times New Roman" pitchFamily="18" charset="0"/>
                <a:cs typeface="Times New Roman" pitchFamily="18" charset="0"/>
              </a:rPr>
              <a:t>occur due to increased maternal and </a:t>
            </a:r>
            <a:r>
              <a:rPr lang="en-US" sz="2400" dirty="0" smtClean="0">
                <a:latin typeface="Times New Roman" pitchFamily="18" charset="0"/>
                <a:cs typeface="Times New Roman" pitchFamily="18" charset="0"/>
              </a:rPr>
              <a:t>placental hormones</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(ACTH</a:t>
            </a:r>
            <a:r>
              <a:rPr lang="en-US" sz="2400" dirty="0">
                <a:latin typeface="Times New Roman" pitchFamily="18" charset="0"/>
                <a:cs typeface="Times New Roman" pitchFamily="18" charset="0"/>
              </a:rPr>
              <a:t>, ADH, </a:t>
            </a:r>
            <a:r>
              <a:rPr lang="en-US" sz="2400" dirty="0" smtClean="0">
                <a:latin typeface="Times New Roman" pitchFamily="18" charset="0"/>
                <a:cs typeface="Times New Roman" pitchFamily="18" charset="0"/>
              </a:rPr>
              <a:t>cortisol, </a:t>
            </a:r>
            <a:r>
              <a:rPr lang="en-US" sz="2400" dirty="0">
                <a:latin typeface="Times New Roman" pitchFamily="18" charset="0"/>
                <a:cs typeface="Times New Roman" pitchFamily="18" charset="0"/>
              </a:rPr>
              <a:t>etc.) and increase in </a:t>
            </a:r>
            <a:r>
              <a:rPr lang="en-US" sz="2400" dirty="0" smtClean="0">
                <a:latin typeface="Times New Roman" pitchFamily="18" charset="0"/>
                <a:cs typeface="Times New Roman" pitchFamily="18" charset="0"/>
              </a:rPr>
              <a:t>plasma volume</a:t>
            </a:r>
          </a:p>
          <a:p>
            <a:r>
              <a:rPr lang="en-US" sz="2400" dirty="0">
                <a:latin typeface="Times New Roman" pitchFamily="18" charset="0"/>
                <a:cs typeface="Times New Roman" pitchFamily="18" charset="0"/>
              </a:rPr>
              <a:t>Glomerular Filtration Rate increase by 50% (begins early and last up to term</a:t>
            </a:r>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AEC874CD-27D1-4AA3-8001-BC441C197789}"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69</a:t>
            </a:fld>
            <a:endParaRPr lang="en-US"/>
          </a:p>
        </p:txBody>
      </p:sp>
    </p:spTree>
    <p:extLst>
      <p:ext uri="{BB962C8B-B14F-4D97-AF65-F5344CB8AC3E}">
        <p14:creationId xmlns:p14="http://schemas.microsoft.com/office/powerpoint/2010/main" val="4232097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Trophoblast</a:t>
            </a: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Font typeface="Wingdings" pitchFamily="2" charset="2"/>
              <a:buChar char="ü"/>
            </a:pPr>
            <a:endParaRPr lang="en-US" sz="2400" dirty="0" smtClean="0">
              <a:latin typeface="Times New Roman" pitchFamily="18" charset="0"/>
              <a:cs typeface="Times New Roman" pitchFamily="18" charset="0"/>
            </a:endParaRPr>
          </a:p>
          <a:p>
            <a:pPr>
              <a:buFont typeface="Wingdings" pitchFamily="2" charset="2"/>
              <a:buChar char="ü"/>
            </a:pPr>
            <a:r>
              <a:rPr lang="en-US" sz="2400" dirty="0" smtClean="0">
                <a:latin typeface="Times New Roman" pitchFamily="18" charset="0"/>
                <a:cs typeface="Times New Roman" pitchFamily="18" charset="0"/>
              </a:rPr>
              <a:t>Those </a:t>
            </a:r>
            <a:r>
              <a:rPr lang="en-US" sz="2400" dirty="0">
                <a:latin typeface="Times New Roman" pitchFamily="18" charset="0"/>
                <a:cs typeface="Times New Roman" pitchFamily="18" charset="0"/>
              </a:rPr>
              <a:t>trophoblastic </a:t>
            </a:r>
            <a:r>
              <a:rPr lang="en-US" sz="2400" dirty="0" smtClean="0">
                <a:latin typeface="Times New Roman" pitchFamily="18" charset="0"/>
                <a:cs typeface="Times New Roman" pitchFamily="18" charset="0"/>
              </a:rPr>
              <a:t>cells are </a:t>
            </a:r>
            <a:r>
              <a:rPr lang="en-US" sz="2400" dirty="0">
                <a:latin typeface="Times New Roman" pitchFamily="18" charset="0"/>
                <a:cs typeface="Times New Roman" pitchFamily="18" charset="0"/>
              </a:rPr>
              <a:t>developing into the placenta, which will nourish the </a:t>
            </a:r>
            <a:r>
              <a:rPr lang="en-US" sz="2400" dirty="0" smtClean="0">
                <a:latin typeface="Times New Roman" pitchFamily="18" charset="0"/>
                <a:cs typeface="Times New Roman" pitchFamily="18" charset="0"/>
              </a:rPr>
              <a:t>fetus and differentiate into layers, </a:t>
            </a:r>
          </a:p>
          <a:p>
            <a:pPr>
              <a:buFont typeface="Wingdings" pitchFamily="2" charset="2"/>
              <a:buChar char="ü"/>
            </a:pPr>
            <a:r>
              <a:rPr lang="en-US" sz="2400" dirty="0" smtClean="0">
                <a:latin typeface="Times New Roman" pitchFamily="18" charset="0"/>
                <a:cs typeface="Times New Roman" pitchFamily="18" charset="0"/>
              </a:rPr>
              <a:t>The outer </a:t>
            </a:r>
            <a:r>
              <a:rPr lang="en-US" sz="2400" dirty="0" err="1" smtClean="0">
                <a:latin typeface="Times New Roman" pitchFamily="18" charset="0"/>
                <a:cs typeface="Times New Roman" pitchFamily="18" charset="0"/>
              </a:rPr>
              <a:t>syncitiotrophoblast</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t>
            </a:r>
            <a:r>
              <a:rPr lang="en-US" sz="2400" dirty="0" err="1" smtClean="0">
                <a:latin typeface="Times New Roman" pitchFamily="18" charset="0"/>
                <a:cs typeface="Times New Roman" pitchFamily="18" charset="0"/>
              </a:rPr>
              <a:t>syncitium</a:t>
            </a:r>
            <a:r>
              <a:rPr lang="en-US" sz="2400" dirty="0" smtClean="0">
                <a:latin typeface="Times New Roman" pitchFamily="18" charset="0"/>
                <a:cs typeface="Times New Roman" pitchFamily="18" charset="0"/>
              </a:rPr>
              <a:t>) is </a:t>
            </a:r>
            <a:r>
              <a:rPr lang="en-US" sz="2400" dirty="0">
                <a:latin typeface="Times New Roman" pitchFamily="18" charset="0"/>
                <a:cs typeface="Times New Roman" pitchFamily="18" charset="0"/>
              </a:rPr>
              <a:t>composed of nucleated </a:t>
            </a:r>
            <a:r>
              <a:rPr lang="en-US" sz="2400" dirty="0" smtClean="0">
                <a:latin typeface="Times New Roman" pitchFamily="18" charset="0"/>
                <a:cs typeface="Times New Roman" pitchFamily="18" charset="0"/>
              </a:rPr>
              <a:t>protoplasm  helps breaking down of tissue  during embedding</a:t>
            </a:r>
            <a:r>
              <a:rPr lang="en-US" sz="2400" dirty="0">
                <a:latin typeface="Times New Roman" pitchFamily="18" charset="0"/>
                <a:cs typeface="Times New Roman" pitchFamily="18" charset="0"/>
              </a:rPr>
              <a:t>.</a:t>
            </a:r>
          </a:p>
          <a:p>
            <a:pPr>
              <a:buFont typeface="Wingdings" pitchFamily="2" charset="2"/>
              <a:buChar char="ü"/>
            </a:pPr>
            <a:r>
              <a:rPr lang="en-US" sz="2400" dirty="0">
                <a:latin typeface="Times New Roman" pitchFamily="18" charset="0"/>
                <a:cs typeface="Times New Roman" pitchFamily="18" charset="0"/>
              </a:rPr>
              <a:t>The </a:t>
            </a:r>
            <a:r>
              <a:rPr lang="en-US" sz="2400" dirty="0" smtClean="0">
                <a:latin typeface="Times New Roman" pitchFamily="18" charset="0"/>
                <a:cs typeface="Times New Roman" pitchFamily="18" charset="0"/>
              </a:rPr>
              <a:t>inner </a:t>
            </a:r>
            <a:r>
              <a:rPr lang="en-US" sz="2400" dirty="0" err="1" smtClean="0">
                <a:latin typeface="Times New Roman" pitchFamily="18" charset="0"/>
                <a:cs typeface="Times New Roman" pitchFamily="18" charset="0"/>
              </a:rPr>
              <a:t>cytotrophoblast</a:t>
            </a:r>
            <a:r>
              <a:rPr lang="en-US" sz="2400" dirty="0" smtClean="0">
                <a:latin typeface="Times New Roman" pitchFamily="18" charset="0"/>
                <a:cs typeface="Times New Roman" pitchFamily="18" charset="0"/>
              </a:rPr>
              <a:t> a </a:t>
            </a:r>
            <a:r>
              <a:rPr lang="en-US" sz="2400" dirty="0">
                <a:latin typeface="Times New Roman" pitchFamily="18" charset="0"/>
                <a:cs typeface="Times New Roman" pitchFamily="18" charset="0"/>
              </a:rPr>
              <a:t>well defined single layer of </a:t>
            </a:r>
            <a:r>
              <a:rPr lang="en-US" sz="2400" dirty="0" smtClean="0">
                <a:latin typeface="Times New Roman" pitchFamily="18" charset="0"/>
                <a:cs typeface="Times New Roman" pitchFamily="18" charset="0"/>
              </a:rPr>
              <a:t>cells  produces </a:t>
            </a:r>
            <a:r>
              <a:rPr lang="en-US" sz="2400" dirty="0">
                <a:latin typeface="Times New Roman" pitchFamily="18" charset="0"/>
                <a:cs typeface="Times New Roman" pitchFamily="18" charset="0"/>
              </a:rPr>
              <a:t>a </a:t>
            </a:r>
            <a:r>
              <a:rPr lang="en-US" sz="2400" dirty="0" smtClean="0">
                <a:latin typeface="Times New Roman" pitchFamily="18" charset="0"/>
                <a:cs typeface="Times New Roman" pitchFamily="18" charset="0"/>
              </a:rPr>
              <a:t>hormone called human </a:t>
            </a:r>
            <a:r>
              <a:rPr lang="en-US" sz="2400" dirty="0" err="1" smtClean="0">
                <a:latin typeface="Times New Roman" pitchFamily="18" charset="0"/>
                <a:cs typeface="Times New Roman" pitchFamily="18" charset="0"/>
              </a:rPr>
              <a:t>chorinic</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gonadotrophin</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(HCG).</a:t>
            </a:r>
          </a:p>
        </p:txBody>
      </p:sp>
      <p:sp>
        <p:nvSpPr>
          <p:cNvPr id="4" name="Date Placeholder 3"/>
          <p:cNvSpPr>
            <a:spLocks noGrp="1"/>
          </p:cNvSpPr>
          <p:nvPr>
            <p:ph type="dt" sz="half" idx="10"/>
          </p:nvPr>
        </p:nvSpPr>
        <p:spPr/>
        <p:txBody>
          <a:bodyPr/>
          <a:lstStyle/>
          <a:p>
            <a:fld id="{8ADF3476-E554-4D2D-B5A3-048DE83CC2F9}"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245453058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2162"/>
          </a:xfrm>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a:xfrm>
            <a:off x="304800" y="1143000"/>
            <a:ext cx="8458200" cy="4864291"/>
          </a:xfrm>
        </p:spPr>
        <p:txBody>
          <a:bodyPr>
            <a:noAutofit/>
          </a:bodyPr>
          <a:lstStyle/>
          <a:p>
            <a:r>
              <a:rPr lang="en-US" sz="2400" dirty="0" smtClean="0">
                <a:latin typeface="Times New Roman" pitchFamily="18" charset="0"/>
                <a:cs typeface="Times New Roman" pitchFamily="18" charset="0"/>
              </a:rPr>
              <a:t>Renal </a:t>
            </a:r>
            <a:r>
              <a:rPr lang="en-US" sz="2400" dirty="0">
                <a:latin typeface="Times New Roman" pitchFamily="18" charset="0"/>
                <a:cs typeface="Times New Roman" pitchFamily="18" charset="0"/>
              </a:rPr>
              <a:t>blood flow rate increase by 20-25% (early </a:t>
            </a:r>
            <a:r>
              <a:rPr lang="en-US" sz="2400" dirty="0" smtClean="0">
                <a:latin typeface="Times New Roman" pitchFamily="18" charset="0"/>
                <a:cs typeface="Times New Roman" pitchFamily="18" charset="0"/>
              </a:rPr>
              <a:t>to mid trimester</a:t>
            </a:r>
            <a:r>
              <a:rPr lang="en-US" sz="2400" dirty="0">
                <a:latin typeface="Times New Roman" pitchFamily="18" charset="0"/>
                <a:cs typeface="Times New Roman" pitchFamily="18" charset="0"/>
              </a:rPr>
              <a:t>) after the end of 2nd trimester </a:t>
            </a:r>
            <a:r>
              <a:rPr lang="en-US" sz="2400" dirty="0" smtClean="0">
                <a:latin typeface="Times New Roman" pitchFamily="18" charset="0"/>
                <a:cs typeface="Times New Roman" pitchFamily="18" charset="0"/>
              </a:rPr>
              <a:t>remain constant.</a:t>
            </a:r>
          </a:p>
          <a:p>
            <a:r>
              <a:rPr lang="en-US" sz="2400" dirty="0" smtClean="0">
                <a:latin typeface="Times New Roman" pitchFamily="18" charset="0"/>
                <a:cs typeface="Times New Roman" pitchFamily="18" charset="0"/>
              </a:rPr>
              <a:t>Urine </a:t>
            </a:r>
            <a:r>
              <a:rPr lang="en-US" sz="2400" dirty="0">
                <a:latin typeface="Times New Roman" pitchFamily="18" charset="0"/>
                <a:cs typeface="Times New Roman" pitchFamily="18" charset="0"/>
              </a:rPr>
              <a:t>volume dose not increase although </a:t>
            </a:r>
            <a:r>
              <a:rPr lang="en-US" sz="2400" dirty="0" smtClean="0">
                <a:latin typeface="Times New Roman" pitchFamily="18" charset="0"/>
                <a:cs typeface="Times New Roman" pitchFamily="18" charset="0"/>
              </a:rPr>
              <a:t>glomerular </a:t>
            </a:r>
            <a:r>
              <a:rPr lang="en-US" sz="2400" dirty="0" smtClean="0">
                <a:latin typeface="Times New Roman" pitchFamily="18" charset="0"/>
                <a:cs typeface="Times New Roman" pitchFamily="18" charset="0"/>
              </a:rPr>
              <a:t>filtration </a:t>
            </a:r>
            <a:r>
              <a:rPr lang="en-US" sz="2400" dirty="0">
                <a:latin typeface="Times New Roman" pitchFamily="18" charset="0"/>
                <a:cs typeface="Times New Roman" pitchFamily="18" charset="0"/>
              </a:rPr>
              <a:t>rate increase because of reabsorption</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en-US" sz="2400" dirty="0" err="1" smtClean="0">
                <a:latin typeface="Times New Roman" pitchFamily="18" charset="0"/>
                <a:cs typeface="Times New Roman" pitchFamily="18" charset="0"/>
              </a:rPr>
              <a:t>Creatinine</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and BUN decrease because of </a:t>
            </a:r>
            <a:r>
              <a:rPr lang="en-US" sz="2400" dirty="0" smtClean="0">
                <a:latin typeface="Times New Roman" pitchFamily="18" charset="0"/>
                <a:cs typeface="Times New Roman" pitchFamily="18" charset="0"/>
              </a:rPr>
              <a:t>increased clearance</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rate</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Glycosuria </a:t>
            </a:r>
            <a:r>
              <a:rPr lang="en-US" sz="2400" dirty="0">
                <a:latin typeface="Times New Roman" pitchFamily="18" charset="0"/>
                <a:cs typeface="Times New Roman" pitchFamily="18" charset="0"/>
              </a:rPr>
              <a:t>is not necessarily as </a:t>
            </a:r>
            <a:r>
              <a:rPr lang="en-US" sz="2400" dirty="0" smtClean="0">
                <a:latin typeface="Times New Roman" pitchFamily="18" charset="0"/>
                <a:cs typeface="Times New Roman" pitchFamily="18" charset="0"/>
              </a:rPr>
              <a:t>normal</a:t>
            </a:r>
          </a:p>
          <a:p>
            <a:r>
              <a:rPr lang="en-US" sz="2400" dirty="0" smtClean="0">
                <a:latin typeface="Times New Roman" pitchFamily="18" charset="0"/>
                <a:cs typeface="Times New Roman" pitchFamily="18" charset="0"/>
              </a:rPr>
              <a:t>Protein urea </a:t>
            </a:r>
            <a:r>
              <a:rPr lang="en-US" sz="2400" dirty="0">
                <a:latin typeface="Times New Roman" pitchFamily="18" charset="0"/>
                <a:cs typeface="Times New Roman" pitchFamily="18" charset="0"/>
              </a:rPr>
              <a:t>changes little during </a:t>
            </a:r>
            <a:r>
              <a:rPr lang="en-US" sz="2400" dirty="0" smtClean="0">
                <a:latin typeface="Times New Roman" pitchFamily="18" charset="0"/>
                <a:cs typeface="Times New Roman" pitchFamily="18" charset="0"/>
              </a:rPr>
              <a:t>pregnancy</a:t>
            </a:r>
          </a:p>
          <a:p>
            <a:pPr marL="109728" indent="0">
              <a:buNone/>
            </a:pPr>
            <a:r>
              <a:rPr lang="en-US" sz="3600" dirty="0" smtClean="0">
                <a:latin typeface="Times New Roman" pitchFamily="18" charset="0"/>
                <a:cs typeface="Times New Roman" pitchFamily="18" charset="0"/>
              </a:rPr>
              <a:t>            </a:t>
            </a:r>
            <a:r>
              <a:rPr lang="en-US" sz="3600" b="1" dirty="0" smtClean="0">
                <a:latin typeface="Times New Roman" pitchFamily="18" charset="0"/>
                <a:cs typeface="Times New Roman" pitchFamily="18" charset="0"/>
              </a:rPr>
              <a:t>Bladder</a:t>
            </a:r>
          </a:p>
          <a:p>
            <a:r>
              <a:rPr lang="en-US" sz="2400" dirty="0">
                <a:latin typeface="Times New Roman" pitchFamily="18" charset="0"/>
                <a:cs typeface="Times New Roman" pitchFamily="18" charset="0"/>
              </a:rPr>
              <a:t>Is displaced upward and anteriorly by enlarged uterus as a result it increases pressure leading to </a:t>
            </a:r>
            <a:r>
              <a:rPr lang="en-US" sz="2400" dirty="0" smtClean="0">
                <a:latin typeface="Times New Roman" pitchFamily="18" charset="0"/>
                <a:cs typeface="Times New Roman" pitchFamily="18" charset="0"/>
              </a:rPr>
              <a:t>urinary </a:t>
            </a:r>
            <a:r>
              <a:rPr lang="en-US" sz="2400" dirty="0">
                <a:latin typeface="Times New Roman" pitchFamily="18" charset="0"/>
                <a:cs typeface="Times New Roman" pitchFamily="18" charset="0"/>
              </a:rPr>
              <a:t>urgency and frequency</a:t>
            </a:r>
          </a:p>
          <a:p>
            <a:pPr marL="109728" indent="0">
              <a:buNone/>
            </a:pPr>
            <a:endParaRPr lang="en-US" sz="3600" dirty="0" smtClean="0">
              <a:latin typeface="Times New Roman" pitchFamily="18" charset="0"/>
              <a:cs typeface="Times New Roman" pitchFamily="18" charset="0"/>
            </a:endParaRPr>
          </a:p>
          <a:p>
            <a:pPr marL="109728" indent="0">
              <a:buNone/>
            </a:pP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AD18AB64-0043-40B5-980B-48453469DF8C}"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70</a:t>
            </a:fld>
            <a:endParaRPr lang="en-US"/>
          </a:p>
        </p:txBody>
      </p:sp>
    </p:spTree>
    <p:extLst>
      <p:ext uri="{BB962C8B-B14F-4D97-AF65-F5344CB8AC3E}">
        <p14:creationId xmlns:p14="http://schemas.microsoft.com/office/powerpoint/2010/main" val="30705808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Times New Roman" pitchFamily="18" charset="0"/>
                <a:cs typeface="Times New Roman" pitchFamily="18" charset="0"/>
              </a:rPr>
              <a:t>Hematological system:</a:t>
            </a:r>
            <a:br>
              <a:rPr lang="en-US" sz="3600" dirty="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Increase </a:t>
            </a:r>
            <a:r>
              <a:rPr lang="en-US" sz="2400" dirty="0">
                <a:latin typeface="Times New Roman" pitchFamily="18" charset="0"/>
                <a:cs typeface="Times New Roman" pitchFamily="18" charset="0"/>
              </a:rPr>
              <a:t>in blood volume – most striking change</a:t>
            </a:r>
          </a:p>
          <a:p>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change occurs until term and the average increase </a:t>
            </a:r>
            <a:r>
              <a:rPr lang="en-US" sz="2400" dirty="0" smtClean="0">
                <a:latin typeface="Times New Roman" pitchFamily="18" charset="0"/>
                <a:cs typeface="Times New Roman" pitchFamily="18" charset="0"/>
              </a:rPr>
              <a:t>in volume </a:t>
            </a:r>
            <a:r>
              <a:rPr lang="en-US" sz="2400" dirty="0">
                <a:latin typeface="Times New Roman" pitchFamily="18" charset="0"/>
                <a:cs typeface="Times New Roman" pitchFamily="18" charset="0"/>
              </a:rPr>
              <a:t>is </a:t>
            </a:r>
            <a:r>
              <a:rPr lang="en-US" sz="2400" dirty="0" smtClean="0">
                <a:latin typeface="Times New Roman" pitchFamily="18" charset="0"/>
                <a:cs typeface="Times New Roman" pitchFamily="18" charset="0"/>
              </a:rPr>
              <a:t>45-50%</a:t>
            </a:r>
          </a:p>
          <a:p>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mechanism for increase the volume of blood is </a:t>
            </a:r>
            <a:r>
              <a:rPr lang="en-US" sz="2400" dirty="0" smtClean="0">
                <a:latin typeface="Times New Roman" pitchFamily="18" charset="0"/>
                <a:cs typeface="Times New Roman" pitchFamily="18" charset="0"/>
              </a:rPr>
              <a:t>not well </a:t>
            </a:r>
            <a:r>
              <a:rPr lang="en-US" sz="2400" dirty="0">
                <a:latin typeface="Times New Roman" pitchFamily="18" charset="0"/>
                <a:cs typeface="Times New Roman" pitchFamily="18" charset="0"/>
              </a:rPr>
              <a:t>understood </a:t>
            </a:r>
            <a:r>
              <a:rPr lang="en-US" sz="2400" dirty="0" smtClean="0">
                <a:latin typeface="Times New Roman" pitchFamily="18" charset="0"/>
                <a:cs typeface="Times New Roman" pitchFamily="18" charset="0"/>
              </a:rPr>
              <a:t>(aldosterone </a:t>
            </a:r>
            <a:r>
              <a:rPr lang="en-US" sz="2400" dirty="0">
                <a:latin typeface="Times New Roman" pitchFamily="18" charset="0"/>
                <a:cs typeface="Times New Roman" pitchFamily="18" charset="0"/>
              </a:rPr>
              <a:t>related factor </a:t>
            </a:r>
            <a:r>
              <a:rPr lang="en-US" sz="2400" dirty="0" smtClean="0">
                <a:latin typeface="Times New Roman" pitchFamily="18" charset="0"/>
                <a:cs typeface="Times New Roman" pitchFamily="18" charset="0"/>
              </a:rPr>
              <a:t>during pregnancy </a:t>
            </a:r>
            <a:r>
              <a:rPr lang="en-US" sz="2400" dirty="0">
                <a:latin typeface="Times New Roman" pitchFamily="18" charset="0"/>
                <a:cs typeface="Times New Roman" pitchFamily="18" charset="0"/>
              </a:rPr>
              <a:t>may contribute to this effect) increase </a:t>
            </a:r>
            <a:r>
              <a:rPr lang="en-US" sz="2400" dirty="0" smtClean="0">
                <a:latin typeface="Times New Roman" pitchFamily="18" charset="0"/>
                <a:cs typeface="Times New Roman" pitchFamily="18" charset="0"/>
              </a:rPr>
              <a:t>water and </a:t>
            </a:r>
            <a:r>
              <a:rPr lang="en-US" sz="2400" dirty="0">
                <a:latin typeface="Times New Roman" pitchFamily="18" charset="0"/>
                <a:cs typeface="Times New Roman" pitchFamily="18" charset="0"/>
              </a:rPr>
              <a:t>salt retention.</a:t>
            </a:r>
          </a:p>
          <a:p>
            <a:r>
              <a:rPr lang="en-US" sz="2400" dirty="0" smtClean="0">
                <a:latin typeface="Times New Roman" pitchFamily="18" charset="0"/>
                <a:cs typeface="Times New Roman" pitchFamily="18" charset="0"/>
              </a:rPr>
              <a:t>RBC </a:t>
            </a:r>
            <a:r>
              <a:rPr lang="en-US" sz="2400" dirty="0">
                <a:latin typeface="Times New Roman" pitchFamily="18" charset="0"/>
                <a:cs typeface="Times New Roman" pitchFamily="18" charset="0"/>
              </a:rPr>
              <a:t>increased by </a:t>
            </a:r>
            <a:r>
              <a:rPr lang="en-US" sz="2400" dirty="0" smtClean="0">
                <a:latin typeface="Times New Roman" pitchFamily="18" charset="0"/>
                <a:cs typeface="Times New Roman" pitchFamily="18" charset="0"/>
              </a:rPr>
              <a:t>33%</a:t>
            </a:r>
          </a:p>
          <a:p>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80DEF0C-CF55-46F4-A647-76A32CCA4211}"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71</a:t>
            </a:fld>
            <a:endParaRPr lang="en-US"/>
          </a:p>
        </p:txBody>
      </p:sp>
    </p:spTree>
    <p:extLst>
      <p:ext uri="{BB962C8B-B14F-4D97-AF65-F5344CB8AC3E}">
        <p14:creationId xmlns:p14="http://schemas.microsoft.com/office/powerpoint/2010/main" val="129956819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a:bodyPr>
          <a:lstStyle/>
          <a:p>
            <a:r>
              <a:rPr lang="en-US" sz="2400" dirty="0">
                <a:latin typeface="Times New Roman" pitchFamily="18" charset="0"/>
                <a:cs typeface="Times New Roman" pitchFamily="18" charset="0"/>
              </a:rPr>
              <a:t>Iron need increases because of increase in red blood cell </a:t>
            </a:r>
            <a:r>
              <a:rPr lang="en-US" sz="2400" dirty="0" smtClean="0">
                <a:latin typeface="Times New Roman" pitchFamily="18" charset="0"/>
                <a:cs typeface="Times New Roman" pitchFamily="18" charset="0"/>
              </a:rPr>
              <a:t>mass</a:t>
            </a:r>
          </a:p>
          <a:p>
            <a:r>
              <a:rPr lang="en-US" sz="2400" dirty="0" smtClean="0">
                <a:latin typeface="Times New Roman" pitchFamily="18" charset="0"/>
                <a:cs typeface="Times New Roman" pitchFamily="18" charset="0"/>
              </a:rPr>
              <a:t>This </a:t>
            </a:r>
            <a:r>
              <a:rPr lang="en-US" sz="2400" dirty="0">
                <a:latin typeface="Times New Roman" pitchFamily="18" charset="0"/>
                <a:cs typeface="Times New Roman" pitchFamily="18" charset="0"/>
              </a:rPr>
              <a:t>is why Iron supplementation is necessary during pregnancy.</a:t>
            </a:r>
          </a:p>
          <a:p>
            <a:r>
              <a:rPr lang="en-US" sz="2400" dirty="0">
                <a:latin typeface="Times New Roman" pitchFamily="18" charset="0"/>
                <a:cs typeface="Times New Roman" pitchFamily="18" charset="0"/>
              </a:rPr>
              <a:t>WBC total count usually increase</a:t>
            </a:r>
          </a:p>
          <a:p>
            <a:r>
              <a:rPr lang="en-US" sz="2400" dirty="0" smtClean="0">
                <a:latin typeface="Times New Roman" pitchFamily="18" charset="0"/>
                <a:cs typeface="Times New Roman" pitchFamily="18" charset="0"/>
              </a:rPr>
              <a:t>Platelets </a:t>
            </a:r>
            <a:r>
              <a:rPr lang="en-US" sz="2400" dirty="0">
                <a:latin typeface="Times New Roman" pitchFamily="18" charset="0"/>
                <a:cs typeface="Times New Roman" pitchFamily="18" charset="0"/>
              </a:rPr>
              <a:t>increase in production</a:t>
            </a:r>
          </a:p>
          <a:p>
            <a:r>
              <a:rPr lang="en-US" sz="2400" dirty="0" smtClean="0">
                <a:latin typeface="Times New Roman" pitchFamily="18" charset="0"/>
                <a:cs typeface="Times New Roman" pitchFamily="18" charset="0"/>
              </a:rPr>
              <a:t>Clotting </a:t>
            </a:r>
            <a:r>
              <a:rPr lang="en-US" sz="2400" dirty="0">
                <a:latin typeface="Times New Roman" pitchFamily="18" charset="0"/>
                <a:cs typeface="Times New Roman" pitchFamily="18" charset="0"/>
              </a:rPr>
              <a:t>factors - Several factors increase- F- I, </a:t>
            </a:r>
            <a:r>
              <a:rPr lang="en-US" sz="2400" dirty="0" smtClean="0">
                <a:latin typeface="Times New Roman" pitchFamily="18" charset="0"/>
                <a:cs typeface="Times New Roman" pitchFamily="18" charset="0"/>
              </a:rPr>
              <a:t>F-VIII mainly</a:t>
            </a:r>
          </a:p>
          <a:p>
            <a:r>
              <a:rPr lang="en-US" sz="2400" dirty="0" smtClean="0">
                <a:latin typeface="Times New Roman" pitchFamily="18" charset="0"/>
                <a:cs typeface="Times New Roman" pitchFamily="18" charset="0"/>
              </a:rPr>
              <a:t>To lessees </a:t>
            </a:r>
            <a:r>
              <a:rPr lang="en-US" sz="2400" dirty="0">
                <a:latin typeface="Times New Roman" pitchFamily="18" charset="0"/>
                <a:cs typeface="Times New Roman" pitchFamily="18" charset="0"/>
              </a:rPr>
              <a:t>extent, F-VII, IX, X and XII</a:t>
            </a:r>
          </a:p>
          <a:p>
            <a:r>
              <a:rPr lang="en-US" sz="2400" dirty="0" smtClean="0">
                <a:latin typeface="Times New Roman" pitchFamily="18" charset="0"/>
                <a:cs typeface="Times New Roman" pitchFamily="18" charset="0"/>
              </a:rPr>
              <a:t>Decrease- </a:t>
            </a:r>
            <a:r>
              <a:rPr lang="en-US" sz="2400" dirty="0">
                <a:latin typeface="Times New Roman" pitchFamily="18" charset="0"/>
                <a:cs typeface="Times New Roman" pitchFamily="18" charset="0"/>
              </a:rPr>
              <a:t>F- XI, F-XIII</a:t>
            </a:r>
          </a:p>
        </p:txBody>
      </p:sp>
      <p:sp>
        <p:nvSpPr>
          <p:cNvPr id="4" name="Date Placeholder 3"/>
          <p:cNvSpPr>
            <a:spLocks noGrp="1"/>
          </p:cNvSpPr>
          <p:nvPr>
            <p:ph type="dt" sz="half" idx="10"/>
          </p:nvPr>
        </p:nvSpPr>
        <p:spPr/>
        <p:txBody>
          <a:bodyPr/>
          <a:lstStyle/>
          <a:p>
            <a:fld id="{50CEC2CF-6F27-454A-9D29-7F4D75FA2C31}"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72</a:t>
            </a:fld>
            <a:endParaRPr lang="en-US"/>
          </a:p>
        </p:txBody>
      </p:sp>
    </p:spTree>
    <p:extLst>
      <p:ext uri="{BB962C8B-B14F-4D97-AF65-F5344CB8AC3E}">
        <p14:creationId xmlns:p14="http://schemas.microsoft.com/office/powerpoint/2010/main" val="134468873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Times New Roman" pitchFamily="18" charset="0"/>
                <a:cs typeface="Times New Roman" pitchFamily="18" charset="0"/>
              </a:rPr>
              <a:t>Cardiovascular System</a:t>
            </a:r>
            <a:br>
              <a:rPr lang="en-US" sz="3600" dirty="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Heart </a:t>
            </a:r>
            <a:r>
              <a:rPr lang="en-US" sz="2400" dirty="0">
                <a:latin typeface="Times New Roman" pitchFamily="18" charset="0"/>
                <a:cs typeface="Times New Roman" pitchFamily="18" charset="0"/>
              </a:rPr>
              <a:t>slightly shift in </a:t>
            </a:r>
            <a:r>
              <a:rPr lang="en-US" sz="2400" dirty="0" smtClean="0">
                <a:latin typeface="Times New Roman" pitchFamily="18" charset="0"/>
                <a:cs typeface="Times New Roman" pitchFamily="18" charset="0"/>
              </a:rPr>
              <a:t>position</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Enlarging Uterus → </a:t>
            </a:r>
            <a:r>
              <a:rPr lang="en-US" sz="2400" dirty="0" smtClean="0">
                <a:latin typeface="Times New Roman" pitchFamily="18" charset="0"/>
                <a:cs typeface="Times New Roman" pitchFamily="18" charset="0"/>
              </a:rPr>
              <a:t>diaphragm→ </a:t>
            </a:r>
            <a:r>
              <a:rPr lang="en-US" sz="2400" dirty="0">
                <a:latin typeface="Times New Roman" pitchFamily="18" charset="0"/>
                <a:cs typeface="Times New Roman" pitchFamily="18" charset="0"/>
              </a:rPr>
              <a:t>displace up ward → shift </a:t>
            </a:r>
            <a:r>
              <a:rPr lang="en-US" sz="2400" dirty="0" smtClean="0">
                <a:latin typeface="Times New Roman" pitchFamily="18" charset="0"/>
                <a:cs typeface="Times New Roman" pitchFamily="18" charset="0"/>
              </a:rPr>
              <a:t>of apex beat</a:t>
            </a:r>
          </a:p>
          <a:p>
            <a:r>
              <a:rPr lang="en-US" sz="2400" dirty="0" smtClean="0">
                <a:latin typeface="Times New Roman" pitchFamily="18" charset="0"/>
                <a:cs typeface="Times New Roman" pitchFamily="18" charset="0"/>
              </a:rPr>
              <a:t>Cardiac capacity </a:t>
            </a:r>
            <a:r>
              <a:rPr lang="en-US" sz="2400" dirty="0">
                <a:latin typeface="Times New Roman" pitchFamily="18" charset="0"/>
                <a:cs typeface="Times New Roman" pitchFamily="18" charset="0"/>
              </a:rPr>
              <a:t>increase by </a:t>
            </a:r>
            <a:r>
              <a:rPr lang="en-US" sz="2400" dirty="0" smtClean="0">
                <a:latin typeface="Times New Roman" pitchFamily="18" charset="0"/>
                <a:cs typeface="Times New Roman" pitchFamily="18" charset="0"/>
              </a:rPr>
              <a:t>70-80ml and Cardiac </a:t>
            </a:r>
            <a:r>
              <a:rPr lang="en-US" sz="2400" dirty="0">
                <a:latin typeface="Times New Roman" pitchFamily="18" charset="0"/>
                <a:cs typeface="Times New Roman" pitchFamily="18" charset="0"/>
              </a:rPr>
              <a:t>out </a:t>
            </a:r>
            <a:r>
              <a:rPr lang="en-US" sz="2400" dirty="0" smtClean="0">
                <a:latin typeface="Times New Roman" pitchFamily="18" charset="0"/>
                <a:cs typeface="Times New Roman" pitchFamily="18" charset="0"/>
              </a:rPr>
              <a:t>put increase </a:t>
            </a:r>
            <a:r>
              <a:rPr lang="en-US" sz="2400" dirty="0">
                <a:latin typeface="Times New Roman" pitchFamily="18" charset="0"/>
                <a:cs typeface="Times New Roman" pitchFamily="18" charset="0"/>
              </a:rPr>
              <a:t>a 49% during pregnancy reach may at </a:t>
            </a:r>
            <a:r>
              <a:rPr lang="en-US" sz="2400" dirty="0" smtClean="0">
                <a:latin typeface="Times New Roman" pitchFamily="18" charset="0"/>
                <a:cs typeface="Times New Roman" pitchFamily="18" charset="0"/>
              </a:rPr>
              <a:t>20-24 weeks of gestation </a:t>
            </a:r>
            <a:r>
              <a:rPr lang="en-US" sz="2400" dirty="0">
                <a:latin typeface="Times New Roman" pitchFamily="18" charset="0"/>
                <a:cs typeface="Times New Roman" pitchFamily="18" charset="0"/>
              </a:rPr>
              <a:t>the constant until </a:t>
            </a:r>
            <a:r>
              <a:rPr lang="en-US" sz="2400" dirty="0" smtClean="0">
                <a:latin typeface="Times New Roman" pitchFamily="18" charset="0"/>
                <a:cs typeface="Times New Roman" pitchFamily="18" charset="0"/>
              </a:rPr>
              <a:t>term</a:t>
            </a:r>
          </a:p>
          <a:p>
            <a:r>
              <a:rPr lang="en-US" sz="2400" dirty="0" smtClean="0">
                <a:latin typeface="Times New Roman" pitchFamily="18" charset="0"/>
                <a:cs typeface="Times New Roman" pitchFamily="18" charset="0"/>
              </a:rPr>
              <a:t>HR </a:t>
            </a:r>
            <a:r>
              <a:rPr lang="en-US" sz="2400" dirty="0">
                <a:latin typeface="Times New Roman" pitchFamily="18" charset="0"/>
                <a:cs typeface="Times New Roman" pitchFamily="18" charset="0"/>
              </a:rPr>
              <a:t>increase </a:t>
            </a:r>
            <a:r>
              <a:rPr lang="en-US" sz="2400" dirty="0" smtClean="0">
                <a:latin typeface="Times New Roman" pitchFamily="18" charset="0"/>
                <a:cs typeface="Times New Roman" pitchFamily="18" charset="0"/>
              </a:rPr>
              <a:t>by 15 b/min </a:t>
            </a:r>
            <a:r>
              <a:rPr lang="en-US" sz="2400" dirty="0">
                <a:latin typeface="Times New Roman" pitchFamily="18" charset="0"/>
                <a:cs typeface="Times New Roman" pitchFamily="18" charset="0"/>
              </a:rPr>
              <a:t>than non </a:t>
            </a:r>
            <a:r>
              <a:rPr lang="en-US" sz="2400" dirty="0" smtClean="0">
                <a:latin typeface="Times New Roman" pitchFamily="18" charset="0"/>
                <a:cs typeface="Times New Roman" pitchFamily="18" charset="0"/>
              </a:rPr>
              <a:t>pregnancy</a:t>
            </a:r>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6F237979-4B68-4F2C-BF64-B0CF8CF34447}"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73</a:t>
            </a:fld>
            <a:endParaRPr lang="en-US"/>
          </a:p>
        </p:txBody>
      </p:sp>
    </p:spTree>
    <p:extLst>
      <p:ext uri="{BB962C8B-B14F-4D97-AF65-F5344CB8AC3E}">
        <p14:creationId xmlns:p14="http://schemas.microsoft.com/office/powerpoint/2010/main" val="176927488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latin typeface="Times New Roman" pitchFamily="18" charset="0"/>
                <a:cs typeface="Times New Roman" pitchFamily="18" charset="0"/>
              </a:rPr>
              <a:t>blood pressure </a:t>
            </a:r>
          </a:p>
        </p:txBody>
      </p:sp>
      <p:sp>
        <p:nvSpPr>
          <p:cNvPr id="2" name="Content Placeholder 1"/>
          <p:cNvSpPr>
            <a:spLocks noGrp="1"/>
          </p:cNvSpPr>
          <p:nvPr>
            <p:ph idx="1"/>
          </p:nvPr>
        </p:nvSpPr>
        <p:spPr/>
        <p:txBody>
          <a:bodyPr>
            <a:normAutofit/>
          </a:bodyPr>
          <a:lstStyle/>
          <a:p>
            <a:r>
              <a:rPr lang="en-US" sz="2400" dirty="0" smtClean="0">
                <a:latin typeface="Times New Roman" pitchFamily="18" charset="0"/>
                <a:cs typeface="Times New Roman" pitchFamily="18" charset="0"/>
              </a:rPr>
              <a:t>Systemic blood </a:t>
            </a:r>
            <a:r>
              <a:rPr lang="en-US" sz="2400" dirty="0">
                <a:latin typeface="Times New Roman" pitchFamily="18" charset="0"/>
                <a:cs typeface="Times New Roman" pitchFamily="18" charset="0"/>
              </a:rPr>
              <a:t>pressure </a:t>
            </a:r>
            <a:r>
              <a:rPr lang="en-US" sz="2400" dirty="0" smtClean="0">
                <a:latin typeface="Times New Roman" pitchFamily="18" charset="0"/>
                <a:cs typeface="Times New Roman" pitchFamily="18" charset="0"/>
              </a:rPr>
              <a:t>declines </a:t>
            </a:r>
            <a:r>
              <a:rPr lang="en-US" sz="2400" dirty="0">
                <a:latin typeface="Times New Roman" pitchFamily="18" charset="0"/>
                <a:cs typeface="Times New Roman" pitchFamily="18" charset="0"/>
              </a:rPr>
              <a:t>slightly during pregnancy</a:t>
            </a:r>
          </a:p>
          <a:p>
            <a:r>
              <a:rPr lang="en-US" sz="2400" dirty="0">
                <a:latin typeface="Times New Roman" pitchFamily="18" charset="0"/>
                <a:cs typeface="Times New Roman" pitchFamily="18" charset="0"/>
              </a:rPr>
              <a:t>There is little change in SBP but DBP decrease by </a:t>
            </a:r>
            <a:r>
              <a:rPr lang="en-US" sz="2400" dirty="0" smtClean="0">
                <a:latin typeface="Times New Roman" pitchFamily="18" charset="0"/>
                <a:cs typeface="Times New Roman" pitchFamily="18" charset="0"/>
              </a:rPr>
              <a:t>5-10 mmHg </a:t>
            </a:r>
            <a:r>
              <a:rPr lang="en-US" sz="2400" dirty="0">
                <a:latin typeface="Times New Roman" pitchFamily="18" charset="0"/>
                <a:cs typeface="Times New Roman" pitchFamily="18" charset="0"/>
              </a:rPr>
              <a:t>from 12-26 weeks, then </a:t>
            </a:r>
            <a:r>
              <a:rPr lang="en-US" sz="2400" dirty="0" smtClean="0">
                <a:latin typeface="Times New Roman" pitchFamily="18" charset="0"/>
                <a:cs typeface="Times New Roman" pitchFamily="18" charset="0"/>
              </a:rPr>
              <a:t>increase </a:t>
            </a:r>
            <a:r>
              <a:rPr lang="en-US" sz="2400" dirty="0">
                <a:latin typeface="Times New Roman" pitchFamily="18" charset="0"/>
                <a:cs typeface="Times New Roman" pitchFamily="18" charset="0"/>
              </a:rPr>
              <a:t>to non pregnant </a:t>
            </a:r>
            <a:r>
              <a:rPr lang="en-US" sz="2400" dirty="0" smtClean="0">
                <a:latin typeface="Times New Roman" pitchFamily="18" charset="0"/>
                <a:cs typeface="Times New Roman" pitchFamily="18" charset="0"/>
              </a:rPr>
              <a:t>level by </a:t>
            </a:r>
            <a:r>
              <a:rPr lang="en-US" sz="2400" dirty="0">
                <a:latin typeface="Times New Roman" pitchFamily="18" charset="0"/>
                <a:cs typeface="Times New Roman" pitchFamily="18" charset="0"/>
              </a:rPr>
              <a:t>term.</a:t>
            </a:r>
          </a:p>
          <a:p>
            <a:r>
              <a:rPr lang="en-US" sz="2400" dirty="0">
                <a:latin typeface="Times New Roman" pitchFamily="18" charset="0"/>
                <a:cs typeface="Times New Roman" pitchFamily="18" charset="0"/>
              </a:rPr>
              <a:t>Venous pressure</a:t>
            </a:r>
          </a:p>
          <a:p>
            <a:pPr marL="109728" indent="0">
              <a:buNone/>
            </a:pPr>
            <a:r>
              <a:rPr lang="en-US" sz="2400" dirty="0">
                <a:latin typeface="Times New Roman" pitchFamily="18" charset="0"/>
                <a:cs typeface="Times New Roman" pitchFamily="18" charset="0"/>
              </a:rPr>
              <a:t>- No change in the upper </a:t>
            </a:r>
            <a:r>
              <a:rPr lang="en-US" sz="2400" dirty="0" smtClean="0">
                <a:latin typeface="Times New Roman" pitchFamily="18" charset="0"/>
                <a:cs typeface="Times New Roman" pitchFamily="18" charset="0"/>
              </a:rPr>
              <a:t>body</a:t>
            </a:r>
          </a:p>
          <a:p>
            <a:pPr marL="109728" indent="0">
              <a:buNone/>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Increase in the lower </a:t>
            </a:r>
            <a:r>
              <a:rPr lang="en-US" sz="2400" dirty="0" smtClean="0">
                <a:latin typeface="Times New Roman" pitchFamily="18" charset="0"/>
                <a:cs typeface="Times New Roman" pitchFamily="18" charset="0"/>
              </a:rPr>
              <a:t>extremities </a:t>
            </a:r>
            <a:r>
              <a:rPr lang="en-US" sz="2400" dirty="0">
                <a:latin typeface="Times New Roman" pitchFamily="18" charset="0"/>
                <a:cs typeface="Times New Roman" pitchFamily="18" charset="0"/>
              </a:rPr>
              <a:t>enlarged</a:t>
            </a:r>
          </a:p>
          <a:p>
            <a:pPr marL="109728" indent="0">
              <a:buNone/>
            </a:pPr>
            <a:r>
              <a:rPr lang="en-US" sz="2400" dirty="0">
                <a:latin typeface="Times New Roman" pitchFamily="18" charset="0"/>
                <a:cs typeface="Times New Roman" pitchFamily="18" charset="0"/>
              </a:rPr>
              <a:t>- Decrease venous return to the heart increases </a:t>
            </a:r>
            <a:r>
              <a:rPr lang="en-US" sz="2400" dirty="0" smtClean="0">
                <a:latin typeface="Times New Roman" pitchFamily="18" charset="0"/>
                <a:cs typeface="Times New Roman" pitchFamily="18" charset="0"/>
              </a:rPr>
              <a:t>pressure and     results </a:t>
            </a:r>
            <a:r>
              <a:rPr lang="en-US" sz="2400" dirty="0">
                <a:latin typeface="Times New Roman" pitchFamily="18" charset="0"/>
                <a:cs typeface="Times New Roman" pitchFamily="18" charset="0"/>
              </a:rPr>
              <a:t>in edema.</a:t>
            </a:r>
          </a:p>
          <a:p>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D37020F5-0F8D-45C1-9E3A-A9E0C4C47A1C}"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74</a:t>
            </a:fld>
            <a:endParaRPr lang="en-US"/>
          </a:p>
        </p:txBody>
      </p:sp>
    </p:spTree>
    <p:extLst>
      <p:ext uri="{BB962C8B-B14F-4D97-AF65-F5344CB8AC3E}">
        <p14:creationId xmlns:p14="http://schemas.microsoft.com/office/powerpoint/2010/main" val="278853449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Times New Roman" pitchFamily="18" charset="0"/>
                <a:cs typeface="Times New Roman" pitchFamily="18" charset="0"/>
              </a:rPr>
              <a:t>Pulmonary system</a:t>
            </a:r>
            <a:br>
              <a:rPr lang="en-US" sz="3600" dirty="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152400" y="1447800"/>
            <a:ext cx="8763000" cy="4525963"/>
          </a:xfrm>
        </p:spPr>
        <p:txBody>
          <a:bodyPr>
            <a:noAutofit/>
          </a:bodyPr>
          <a:lstStyle/>
          <a:p>
            <a:r>
              <a:rPr lang="en-US" sz="2400" dirty="0" smtClean="0">
                <a:latin typeface="Times New Roman" pitchFamily="18" charset="0"/>
                <a:cs typeface="Times New Roman" pitchFamily="18" charset="0"/>
              </a:rPr>
              <a:t>Capillary </a:t>
            </a:r>
            <a:r>
              <a:rPr lang="en-US" sz="2400" dirty="0">
                <a:latin typeface="Times New Roman" pitchFamily="18" charset="0"/>
                <a:cs typeface="Times New Roman" pitchFamily="18" charset="0"/>
              </a:rPr>
              <a:t>dilatation occurs in the respiratory </a:t>
            </a:r>
            <a:r>
              <a:rPr lang="en-US" sz="2400" dirty="0" smtClean="0">
                <a:latin typeface="Times New Roman" pitchFamily="18" charset="0"/>
                <a:cs typeface="Times New Roman" pitchFamily="18" charset="0"/>
              </a:rPr>
              <a:t>route (</a:t>
            </a:r>
            <a:r>
              <a:rPr lang="en-US" sz="2400" dirty="0" err="1" smtClean="0">
                <a:latin typeface="Times New Roman" pitchFamily="18" charset="0"/>
                <a:cs typeface="Times New Roman" pitchFamily="18" charset="0"/>
              </a:rPr>
              <a:t>Naso</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pharynx</a:t>
            </a:r>
            <a:r>
              <a:rPr lang="en-US" sz="2400" dirty="0">
                <a:latin typeface="Times New Roman" pitchFamily="18" charset="0"/>
                <a:cs typeface="Times New Roman" pitchFamily="18" charset="0"/>
              </a:rPr>
              <a:t>, larynx, trachea, bronchi) → </a:t>
            </a:r>
            <a:r>
              <a:rPr lang="en-US" sz="2400" dirty="0" smtClean="0">
                <a:latin typeface="Times New Roman" pitchFamily="18" charset="0"/>
                <a:cs typeface="Times New Roman" pitchFamily="18" charset="0"/>
              </a:rPr>
              <a:t>make breathing </a:t>
            </a:r>
            <a:r>
              <a:rPr lang="en-US" sz="2400" dirty="0">
                <a:latin typeface="Times New Roman" pitchFamily="18" charset="0"/>
                <a:cs typeface="Times New Roman" pitchFamily="18" charset="0"/>
              </a:rPr>
              <a:t>difficult through nose, </a:t>
            </a:r>
            <a:r>
              <a:rPr lang="en-US" sz="2400" dirty="0" smtClean="0">
                <a:latin typeface="Times New Roman" pitchFamily="18" charset="0"/>
                <a:cs typeface="Times New Roman" pitchFamily="18" charset="0"/>
              </a:rPr>
              <a:t>enlarged </a:t>
            </a:r>
            <a:r>
              <a:rPr lang="en-US" sz="2400" dirty="0">
                <a:latin typeface="Times New Roman" pitchFamily="18" charset="0"/>
                <a:cs typeface="Times New Roman" pitchFamily="18" charset="0"/>
              </a:rPr>
              <a:t>Uterus </a:t>
            </a:r>
            <a:r>
              <a:rPr lang="en-US" sz="2400" dirty="0" smtClean="0">
                <a:latin typeface="Times New Roman" pitchFamily="18" charset="0"/>
                <a:cs typeface="Times New Roman" pitchFamily="18" charset="0"/>
              </a:rPr>
              <a:t>pushes the diaphragm </a:t>
            </a:r>
            <a:r>
              <a:rPr lang="en-US" sz="2400" dirty="0">
                <a:latin typeface="Times New Roman" pitchFamily="18" charset="0"/>
                <a:cs typeface="Times New Roman" pitchFamily="18" charset="0"/>
              </a:rPr>
              <a:t>and the lungs as </a:t>
            </a:r>
            <a:r>
              <a:rPr lang="en-US" sz="2400" dirty="0" smtClean="0">
                <a:latin typeface="Times New Roman" pitchFamily="18" charset="0"/>
                <a:cs typeface="Times New Roman" pitchFamily="18" charset="0"/>
              </a:rPr>
              <a:t>well. </a:t>
            </a:r>
            <a:endParaRPr lang="en-US" sz="2400" dirty="0">
              <a:latin typeface="Times New Roman" pitchFamily="18" charset="0"/>
              <a:cs typeface="Times New Roman" pitchFamily="18" charset="0"/>
            </a:endParaRPr>
          </a:p>
          <a:p>
            <a:pPr marL="109728" indent="0">
              <a:buNone/>
            </a:pPr>
            <a:endParaRPr lang="en-US" sz="2400" dirty="0" smtClean="0">
              <a:latin typeface="Times New Roman" pitchFamily="18" charset="0"/>
              <a:cs typeface="Times New Roman" pitchFamily="18" charset="0"/>
            </a:endParaRPr>
          </a:p>
          <a:p>
            <a:pPr marL="109728" indent="0">
              <a:buNone/>
            </a:pPr>
            <a:r>
              <a:rPr lang="en-US" sz="2400" dirty="0" smtClean="0">
                <a:latin typeface="Times New Roman" pitchFamily="18" charset="0"/>
                <a:cs typeface="Times New Roman" pitchFamily="18" charset="0"/>
              </a:rPr>
              <a:t>Functional </a:t>
            </a:r>
            <a:r>
              <a:rPr lang="en-US" sz="2400" dirty="0">
                <a:latin typeface="Times New Roman" pitchFamily="18" charset="0"/>
                <a:cs typeface="Times New Roman" pitchFamily="18" charset="0"/>
              </a:rPr>
              <a:t>respiratory changes </a:t>
            </a:r>
            <a:r>
              <a:rPr lang="en-US" sz="2400" dirty="0" smtClean="0">
                <a:latin typeface="Times New Roman" pitchFamily="18" charset="0"/>
                <a:cs typeface="Times New Roman" pitchFamily="18" charset="0"/>
              </a:rPr>
              <a:t>include</a:t>
            </a:r>
          </a:p>
          <a:p>
            <a:r>
              <a:rPr lang="en-US" sz="2400" dirty="0" smtClean="0">
                <a:latin typeface="Times New Roman" pitchFamily="18" charset="0"/>
                <a:cs typeface="Times New Roman" pitchFamily="18" charset="0"/>
              </a:rPr>
              <a:t>A </a:t>
            </a:r>
            <a:r>
              <a:rPr lang="en-US" sz="2400" dirty="0">
                <a:latin typeface="Times New Roman" pitchFamily="18" charset="0"/>
                <a:cs typeface="Times New Roman" pitchFamily="18" charset="0"/>
              </a:rPr>
              <a:t>slight increase in respiratory rate</a:t>
            </a:r>
          </a:p>
          <a:p>
            <a:r>
              <a:rPr lang="en-US" sz="2400" dirty="0">
                <a:latin typeface="Times New Roman" pitchFamily="18" charset="0"/>
                <a:cs typeface="Times New Roman" pitchFamily="18" charset="0"/>
              </a:rPr>
              <a:t>50% increase in minute ventilation</a:t>
            </a:r>
          </a:p>
          <a:p>
            <a:r>
              <a:rPr lang="en-US" sz="2400" dirty="0">
                <a:latin typeface="Times New Roman" pitchFamily="18" charset="0"/>
                <a:cs typeface="Times New Roman" pitchFamily="18" charset="0"/>
              </a:rPr>
              <a:t>40% increase in minute tidal volume</a:t>
            </a:r>
          </a:p>
          <a:p>
            <a:r>
              <a:rPr lang="en-US" sz="2400" dirty="0">
                <a:latin typeface="Times New Roman" pitchFamily="18" charset="0"/>
                <a:cs typeface="Times New Roman" pitchFamily="18" charset="0"/>
              </a:rPr>
              <a:t>Progressive increase in oxygen consumption (15-20</a:t>
            </a:r>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above non </a:t>
            </a:r>
            <a:r>
              <a:rPr lang="en-US" sz="2400" dirty="0">
                <a:latin typeface="Times New Roman" pitchFamily="18" charset="0"/>
                <a:cs typeface="Times New Roman" pitchFamily="18" charset="0"/>
              </a:rPr>
              <a:t>pregnant level by term)</a:t>
            </a:r>
          </a:p>
          <a:p>
            <a:pPr marL="109728" indent="0">
              <a:buNone/>
            </a:pPr>
            <a:endParaRPr lang="en-US" sz="2400" dirty="0">
              <a:latin typeface="Times New Roman" pitchFamily="18" charset="0"/>
              <a:cs typeface="Times New Roman" pitchFamily="18" charset="0"/>
            </a:endParaRPr>
          </a:p>
          <a:p>
            <a:pPr marL="109728" indent="0">
              <a:buNone/>
            </a:pPr>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A562EFE4-A84D-48EA-9935-5B2F18588977}"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75</a:t>
            </a:fld>
            <a:endParaRPr lang="en-US"/>
          </a:p>
        </p:txBody>
      </p:sp>
    </p:spTree>
    <p:extLst>
      <p:ext uri="{BB962C8B-B14F-4D97-AF65-F5344CB8AC3E}">
        <p14:creationId xmlns:p14="http://schemas.microsoft.com/office/powerpoint/2010/main" val="4094190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latin typeface="Times New Roman" pitchFamily="18" charset="0"/>
                <a:cs typeface="Times New Roman" pitchFamily="18" charset="0"/>
              </a:rPr>
              <a:t>Changes in the Breast</a:t>
            </a: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r>
              <a:rPr lang="en-US" sz="2400" dirty="0" smtClean="0">
                <a:latin typeface="Times New Roman" pitchFamily="18" charset="0"/>
                <a:cs typeface="Times New Roman" pitchFamily="18" charset="0"/>
              </a:rPr>
              <a:t>Breast </a:t>
            </a:r>
            <a:r>
              <a:rPr lang="en-US" sz="2400" dirty="0">
                <a:latin typeface="Times New Roman" pitchFamily="18" charset="0"/>
                <a:cs typeface="Times New Roman" pitchFamily="18" charset="0"/>
              </a:rPr>
              <a:t>increases in size with enlargement of the nipple </a:t>
            </a:r>
            <a:r>
              <a:rPr lang="en-US" sz="2400" dirty="0" smtClean="0">
                <a:latin typeface="Times New Roman" pitchFamily="18" charset="0"/>
                <a:cs typeface="Times New Roman" pitchFamily="18" charset="0"/>
              </a:rPr>
              <a:t>and increased </a:t>
            </a:r>
            <a:r>
              <a:rPr lang="en-US" sz="2400" dirty="0">
                <a:latin typeface="Times New Roman" pitchFamily="18" charset="0"/>
                <a:cs typeface="Times New Roman" pitchFamily="18" charset="0"/>
              </a:rPr>
              <a:t>vascularity and pigmentation of areola.</a:t>
            </a:r>
          </a:p>
          <a:p>
            <a:pPr marL="109728" indent="0">
              <a:buNone/>
            </a:pPr>
            <a:r>
              <a:rPr lang="en-US" sz="24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Change </a:t>
            </a:r>
            <a:r>
              <a:rPr lang="en-US" sz="3200" dirty="0">
                <a:latin typeface="Times New Roman" pitchFamily="18" charset="0"/>
                <a:cs typeface="Times New Roman" pitchFamily="18" charset="0"/>
              </a:rPr>
              <a:t>in Skin</a:t>
            </a:r>
          </a:p>
          <a:p>
            <a:r>
              <a:rPr lang="en-US" sz="2400" dirty="0" smtClean="0">
                <a:latin typeface="Times New Roman" pitchFamily="18" charset="0"/>
                <a:cs typeface="Times New Roman" pitchFamily="18" charset="0"/>
              </a:rPr>
              <a:t>Hyperpigmentation </a:t>
            </a:r>
            <a:r>
              <a:rPr lang="en-US" sz="2400" dirty="0">
                <a:latin typeface="Times New Roman" pitchFamily="18" charset="0"/>
                <a:cs typeface="Times New Roman" pitchFamily="18" charset="0"/>
              </a:rPr>
              <a:t>over some part of the </a:t>
            </a:r>
            <a:r>
              <a:rPr lang="en-US" sz="2400" dirty="0" smtClean="0">
                <a:latin typeface="Times New Roman" pitchFamily="18" charset="0"/>
                <a:cs typeface="Times New Roman" pitchFamily="18" charset="0"/>
              </a:rPr>
              <a:t>body ,Face </a:t>
            </a:r>
            <a:r>
              <a:rPr lang="en-US"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fore </a:t>
            </a:r>
            <a:r>
              <a:rPr lang="en-US" sz="2400" dirty="0" err="1" smtClean="0">
                <a:latin typeface="Times New Roman" pitchFamily="18" charset="0"/>
                <a:cs typeface="Times New Roman" pitchFamily="18" charset="0"/>
              </a:rPr>
              <a:t>head,cheek</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cholasma</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Abdomen </a:t>
            </a:r>
            <a:r>
              <a:rPr lang="en-US" sz="2400" dirty="0" smtClean="0">
                <a:latin typeface="Times New Roman" pitchFamily="18" charset="0"/>
                <a:cs typeface="Times New Roman" pitchFamily="18" charset="0"/>
              </a:rPr>
              <a:t>–sub umbilical </a:t>
            </a:r>
            <a:r>
              <a:rPr lang="en-US" sz="2400" dirty="0">
                <a:latin typeface="Times New Roman" pitchFamily="18" charset="0"/>
                <a:cs typeface="Times New Roman" pitchFamily="18" charset="0"/>
              </a:rPr>
              <a:t>midline dark purplish pigmentation </a:t>
            </a:r>
            <a:r>
              <a:rPr lang="en-US" sz="2400" dirty="0" smtClean="0">
                <a:latin typeface="Times New Roman" pitchFamily="18" charset="0"/>
                <a:cs typeface="Times New Roman" pitchFamily="18" charset="0"/>
              </a:rPr>
              <a:t>of </a:t>
            </a:r>
            <a:r>
              <a:rPr lang="en-US" sz="2400" dirty="0" err="1" smtClean="0">
                <a:latin typeface="Times New Roman" pitchFamily="18" charset="0"/>
                <a:cs typeface="Times New Roman" pitchFamily="18" charset="0"/>
              </a:rPr>
              <a:t>linea</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alba- </a:t>
            </a:r>
            <a:r>
              <a:rPr lang="en-US" sz="2400" dirty="0" err="1">
                <a:latin typeface="Times New Roman" pitchFamily="18" charset="0"/>
                <a:cs typeface="Times New Roman" pitchFamily="18" charset="0"/>
              </a:rPr>
              <a:t>linea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nigra</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Stretch mainly Striea gravidarum</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Enlarging abdomen → </a:t>
            </a:r>
            <a:r>
              <a:rPr lang="en-US" sz="2400" dirty="0" smtClean="0">
                <a:latin typeface="Times New Roman" pitchFamily="18" charset="0"/>
                <a:cs typeface="Times New Roman" pitchFamily="18" charset="0"/>
              </a:rPr>
              <a:t>stretch </a:t>
            </a:r>
            <a:r>
              <a:rPr lang="en-US" sz="2400" dirty="0">
                <a:latin typeface="Times New Roman" pitchFamily="18" charset="0"/>
                <a:cs typeface="Times New Roman" pitchFamily="18" charset="0"/>
              </a:rPr>
              <a:t>on collagen fibers of the </a:t>
            </a:r>
            <a:r>
              <a:rPr lang="en-US" sz="2400" dirty="0" smtClean="0">
                <a:latin typeface="Times New Roman" pitchFamily="18" charset="0"/>
                <a:cs typeface="Times New Roman" pitchFamily="18" charset="0"/>
              </a:rPr>
              <a:t>skin and </a:t>
            </a:r>
            <a:r>
              <a:rPr lang="en-US" sz="2400" dirty="0">
                <a:latin typeface="Times New Roman" pitchFamily="18" charset="0"/>
                <a:cs typeface="Times New Roman" pitchFamily="18" charset="0"/>
              </a:rPr>
              <a:t>effect of ACTH</a:t>
            </a:r>
          </a:p>
        </p:txBody>
      </p:sp>
      <p:sp>
        <p:nvSpPr>
          <p:cNvPr id="4" name="Date Placeholder 3"/>
          <p:cNvSpPr>
            <a:spLocks noGrp="1"/>
          </p:cNvSpPr>
          <p:nvPr>
            <p:ph type="dt" sz="half" idx="10"/>
          </p:nvPr>
        </p:nvSpPr>
        <p:spPr/>
        <p:txBody>
          <a:bodyPr/>
          <a:lstStyle/>
          <a:p>
            <a:fld id="{85AAD565-1330-4E49-8AAE-6F2268C3E90F}"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76</a:t>
            </a:fld>
            <a:endParaRPr lang="en-US"/>
          </a:p>
        </p:txBody>
      </p:sp>
    </p:spTree>
    <p:extLst>
      <p:ext uri="{BB962C8B-B14F-4D97-AF65-F5344CB8AC3E}">
        <p14:creationId xmlns:p14="http://schemas.microsoft.com/office/powerpoint/2010/main" val="167863136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Times New Roman" pitchFamily="18" charset="0"/>
                <a:cs typeface="Times New Roman" pitchFamily="18" charset="0"/>
              </a:rPr>
              <a:t>Change in Vagina and Uterus</a:t>
            </a:r>
          </a:p>
        </p:txBody>
      </p:sp>
      <p:sp>
        <p:nvSpPr>
          <p:cNvPr id="3" name="Content Placeholder 2"/>
          <p:cNvSpPr>
            <a:spLocks noGrp="1"/>
          </p:cNvSpPr>
          <p:nvPr>
            <p:ph idx="1"/>
          </p:nvPr>
        </p:nvSpPr>
        <p:spPr>
          <a:xfrm>
            <a:off x="304800" y="1481328"/>
            <a:ext cx="8686800" cy="4525963"/>
          </a:xfrm>
        </p:spPr>
        <p:txBody>
          <a:bodyPr>
            <a:noAutofit/>
          </a:bodyPr>
          <a:lstStyle/>
          <a:p>
            <a:pPr marL="109728" indent="0">
              <a:buNone/>
            </a:pPr>
            <a:r>
              <a:rPr lang="en-US" sz="2400" dirty="0" smtClean="0">
                <a:solidFill>
                  <a:srgbClr val="FF0000"/>
                </a:solidFill>
                <a:latin typeface="Times New Roman" pitchFamily="18" charset="0"/>
                <a:cs typeface="Times New Roman" pitchFamily="18" charset="0"/>
              </a:rPr>
              <a:t>Vagina</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increase in capacity and length secondary to </a:t>
            </a:r>
            <a:r>
              <a:rPr lang="en-US" sz="2400" dirty="0" smtClean="0">
                <a:latin typeface="Times New Roman" pitchFamily="18" charset="0"/>
                <a:cs typeface="Times New Roman" pitchFamily="18" charset="0"/>
              </a:rPr>
              <a:t>the hypertrophy </a:t>
            </a:r>
            <a:r>
              <a:rPr lang="en-US" sz="2400" dirty="0">
                <a:latin typeface="Times New Roman" pitchFamily="18" charset="0"/>
                <a:cs typeface="Times New Roman" pitchFamily="18" charset="0"/>
              </a:rPr>
              <a:t>of the lining epithelium and muscle </a:t>
            </a:r>
            <a:r>
              <a:rPr lang="en-US" sz="2400" dirty="0" smtClean="0">
                <a:latin typeface="Times New Roman" pitchFamily="18" charset="0"/>
                <a:cs typeface="Times New Roman" pitchFamily="18" charset="0"/>
              </a:rPr>
              <a:t>layer.</a:t>
            </a:r>
          </a:p>
          <a:p>
            <a:r>
              <a:rPr lang="en-US" sz="2400" dirty="0" smtClean="0">
                <a:latin typeface="Times New Roman" pitchFamily="18" charset="0"/>
                <a:cs typeface="Times New Roman" pitchFamily="18" charset="0"/>
              </a:rPr>
              <a:t>Increased </a:t>
            </a:r>
            <a:r>
              <a:rPr lang="en-US" sz="2400" dirty="0">
                <a:latin typeface="Times New Roman" pitchFamily="18" charset="0"/>
                <a:cs typeface="Times New Roman" pitchFamily="18" charset="0"/>
              </a:rPr>
              <a:t>glycogen content in the wall secondary to the </a:t>
            </a:r>
            <a:r>
              <a:rPr lang="en-US" sz="2400" dirty="0" smtClean="0">
                <a:latin typeface="Times New Roman" pitchFamily="18" charset="0"/>
                <a:cs typeface="Times New Roman" pitchFamily="18" charset="0"/>
              </a:rPr>
              <a:t>effect of </a:t>
            </a:r>
            <a:r>
              <a:rPr lang="en-US" sz="2400" dirty="0">
                <a:latin typeface="Times New Roman" pitchFamily="18" charset="0"/>
                <a:cs typeface="Times New Roman" pitchFamily="18" charset="0"/>
              </a:rPr>
              <a:t>estrogen </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Increases </a:t>
            </a:r>
            <a:r>
              <a:rPr lang="en-US" sz="2400" dirty="0">
                <a:latin typeface="Times New Roman" pitchFamily="18" charset="0"/>
                <a:cs typeface="Times New Roman" pitchFamily="18" charset="0"/>
              </a:rPr>
              <a:t>vascularity and change the </a:t>
            </a:r>
            <a:r>
              <a:rPr lang="en-US" sz="2400" dirty="0" smtClean="0">
                <a:latin typeface="Times New Roman" pitchFamily="18" charset="0"/>
                <a:cs typeface="Times New Roman" pitchFamily="18" charset="0"/>
              </a:rPr>
              <a:t>color to purple </a:t>
            </a:r>
          </a:p>
          <a:p>
            <a:r>
              <a:rPr lang="en-US" sz="2400" dirty="0" smtClean="0">
                <a:latin typeface="Times New Roman" pitchFamily="18" charset="0"/>
                <a:cs typeface="Times New Roman" pitchFamily="18" charset="0"/>
              </a:rPr>
              <a:t>Fold </a:t>
            </a:r>
            <a:r>
              <a:rPr lang="en-US" sz="2400" dirty="0">
                <a:latin typeface="Times New Roman" pitchFamily="18" charset="0"/>
                <a:cs typeface="Times New Roman" pitchFamily="18" charset="0"/>
              </a:rPr>
              <a:t>increases by </a:t>
            </a:r>
            <a:r>
              <a:rPr lang="en-US" sz="2400" dirty="0" smtClean="0">
                <a:latin typeface="Times New Roman" pitchFamily="18" charset="0"/>
                <a:cs typeface="Times New Roman" pitchFamily="18" charset="0"/>
              </a:rPr>
              <a:t>term</a:t>
            </a:r>
            <a:endParaRPr lang="en-US" sz="2400" dirty="0" smtClean="0">
              <a:solidFill>
                <a:srgbClr val="FF0000"/>
              </a:solidFill>
              <a:latin typeface="Times New Roman" pitchFamily="18" charset="0"/>
              <a:cs typeface="Times New Roman" pitchFamily="18" charset="0"/>
            </a:endParaRPr>
          </a:p>
          <a:p>
            <a:pPr marL="109728" indent="0">
              <a:buNone/>
            </a:pPr>
            <a:r>
              <a:rPr lang="en-US" sz="2400" dirty="0" smtClean="0">
                <a:solidFill>
                  <a:srgbClr val="FF0000"/>
                </a:solidFill>
                <a:latin typeface="Times New Roman" pitchFamily="18" charset="0"/>
                <a:cs typeface="Times New Roman" pitchFamily="18" charset="0"/>
              </a:rPr>
              <a:t>Uterus</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 Upper part fundus and body change in to </a:t>
            </a:r>
            <a:r>
              <a:rPr lang="en-US" sz="2400" dirty="0" smtClean="0">
                <a:latin typeface="Times New Roman" pitchFamily="18" charset="0"/>
                <a:cs typeface="Times New Roman" pitchFamily="18" charset="0"/>
              </a:rPr>
              <a:t>upper uterine segment</a:t>
            </a:r>
          </a:p>
          <a:p>
            <a:r>
              <a:rPr lang="en-US" sz="2400" dirty="0">
                <a:latin typeface="Times New Roman" pitchFamily="18" charset="0"/>
                <a:cs typeface="Times New Roman" pitchFamily="18" charset="0"/>
              </a:rPr>
              <a:t>Lower part cervix and isthmus change in to lower </a:t>
            </a:r>
            <a:r>
              <a:rPr lang="en-US" sz="2400" dirty="0" smtClean="0">
                <a:latin typeface="Times New Roman" pitchFamily="18" charset="0"/>
                <a:cs typeface="Times New Roman" pitchFamily="18" charset="0"/>
              </a:rPr>
              <a:t>uterine segment</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Weight increases from 60gm to l kg at term, volume </a:t>
            </a:r>
            <a:r>
              <a:rPr lang="en-US" sz="2400" dirty="0" smtClean="0">
                <a:latin typeface="Times New Roman" pitchFamily="18" charset="0"/>
                <a:cs typeface="Times New Roman" pitchFamily="18" charset="0"/>
              </a:rPr>
              <a:t>10ml to </a:t>
            </a:r>
            <a:r>
              <a:rPr lang="en-US" sz="2400" dirty="0">
                <a:latin typeface="Times New Roman" pitchFamily="18" charset="0"/>
                <a:cs typeface="Times New Roman" pitchFamily="18" charset="0"/>
              </a:rPr>
              <a:t>5 </a:t>
            </a:r>
            <a:r>
              <a:rPr lang="en-US" sz="2400" dirty="0" smtClean="0">
                <a:latin typeface="Times New Roman" pitchFamily="18" charset="0"/>
                <a:cs typeface="Times New Roman" pitchFamily="18" charset="0"/>
              </a:rPr>
              <a:t>liters.</a:t>
            </a:r>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42EB0640-8A22-4FC4-93A9-8429B6C87012}"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77</a:t>
            </a:fld>
            <a:endParaRPr lang="en-US"/>
          </a:p>
        </p:txBody>
      </p:sp>
    </p:spTree>
    <p:extLst>
      <p:ext uri="{BB962C8B-B14F-4D97-AF65-F5344CB8AC3E}">
        <p14:creationId xmlns:p14="http://schemas.microsoft.com/office/powerpoint/2010/main" val="187178743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Times New Roman" pitchFamily="18" charset="0"/>
                <a:cs typeface="Times New Roman" pitchFamily="18" charset="0"/>
              </a:rPr>
              <a:t>3.7 Minor Disorders of Pregnancy</a:t>
            </a:r>
          </a:p>
        </p:txBody>
      </p:sp>
      <p:sp>
        <p:nvSpPr>
          <p:cNvPr id="3" name="Content Placeholder 2"/>
          <p:cNvSpPr>
            <a:spLocks noGrp="1"/>
          </p:cNvSpPr>
          <p:nvPr>
            <p:ph idx="1"/>
          </p:nvPr>
        </p:nvSpPr>
        <p:spPr/>
        <p:txBody>
          <a:bodyPr>
            <a:noAutofit/>
          </a:bodyPr>
          <a:lstStyle/>
          <a:p>
            <a:r>
              <a:rPr lang="en-US" sz="2400" dirty="0">
                <a:latin typeface="Times New Roman" pitchFamily="18" charset="0"/>
                <a:cs typeface="Times New Roman" pitchFamily="18" charset="0"/>
              </a:rPr>
              <a:t>Minor disorders are only disorders that occur </a:t>
            </a:r>
            <a:r>
              <a:rPr lang="en-US" sz="2400" dirty="0" smtClean="0">
                <a:latin typeface="Times New Roman" pitchFamily="18" charset="0"/>
                <a:cs typeface="Times New Roman" pitchFamily="18" charset="0"/>
              </a:rPr>
              <a:t>during pregnancy </a:t>
            </a:r>
            <a:r>
              <a:rPr lang="en-US" sz="2400" dirty="0">
                <a:latin typeface="Times New Roman" pitchFamily="18" charset="0"/>
                <a:cs typeface="Times New Roman" pitchFamily="18" charset="0"/>
              </a:rPr>
              <a:t>and are not life </a:t>
            </a:r>
            <a:r>
              <a:rPr lang="en-US" sz="2400" dirty="0" smtClean="0">
                <a:latin typeface="Times New Roman" pitchFamily="18" charset="0"/>
                <a:cs typeface="Times New Roman" pitchFamily="18" charset="0"/>
              </a:rPr>
              <a:t>threatening.</a:t>
            </a:r>
          </a:p>
          <a:p>
            <a:pPr marL="566928" indent="-457200">
              <a:buFont typeface="+mj-lt"/>
              <a:buAutoNum type="arabicPeriod"/>
            </a:pPr>
            <a:r>
              <a:rPr lang="en-US" sz="2400" b="1" dirty="0" smtClean="0">
                <a:latin typeface="Times New Roman" pitchFamily="18" charset="0"/>
                <a:cs typeface="Times New Roman" pitchFamily="18" charset="0"/>
              </a:rPr>
              <a:t>Nausea </a:t>
            </a:r>
            <a:r>
              <a:rPr lang="en-US" sz="2400" b="1" dirty="0">
                <a:latin typeface="Times New Roman" pitchFamily="18" charset="0"/>
                <a:cs typeface="Times New Roman" pitchFamily="18" charset="0"/>
              </a:rPr>
              <a:t>and vomiting- </a:t>
            </a:r>
            <a:r>
              <a:rPr lang="en-US" sz="2400" dirty="0">
                <a:latin typeface="Times New Roman" pitchFamily="18" charset="0"/>
                <a:cs typeface="Times New Roman" pitchFamily="18" charset="0"/>
              </a:rPr>
              <a:t>This presents between 4 and </a:t>
            </a:r>
            <a:r>
              <a:rPr lang="en-US" sz="2400" dirty="0" smtClean="0">
                <a:latin typeface="Times New Roman" pitchFamily="18" charset="0"/>
                <a:cs typeface="Times New Roman" pitchFamily="18" charset="0"/>
              </a:rPr>
              <a:t>12 weeks </a:t>
            </a:r>
            <a:r>
              <a:rPr lang="en-US" sz="2400" dirty="0">
                <a:latin typeface="Times New Roman" pitchFamily="18" charset="0"/>
                <a:cs typeface="Times New Roman" pitchFamily="18" charset="0"/>
              </a:rPr>
              <a:t>gestation. Hormonal influences are listed as the </a:t>
            </a:r>
            <a:r>
              <a:rPr lang="en-US" sz="2400" dirty="0" smtClean="0">
                <a:latin typeface="Times New Roman" pitchFamily="18" charset="0"/>
                <a:cs typeface="Times New Roman" pitchFamily="18" charset="0"/>
              </a:rPr>
              <a:t>most likely </a:t>
            </a:r>
            <a:r>
              <a:rPr lang="en-US" sz="2400" dirty="0">
                <a:latin typeface="Times New Roman" pitchFamily="18" charset="0"/>
                <a:cs typeface="Times New Roman" pitchFamily="18" charset="0"/>
              </a:rPr>
              <a:t>causes.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It </a:t>
            </a:r>
            <a:r>
              <a:rPr lang="en-US" sz="2400" dirty="0">
                <a:latin typeface="Times New Roman" pitchFamily="18" charset="0"/>
                <a:cs typeface="Times New Roman" pitchFamily="18" charset="0"/>
              </a:rPr>
              <a:t>is usually occurs in the morning but can </a:t>
            </a:r>
            <a:r>
              <a:rPr lang="en-US" sz="2400" dirty="0" smtClean="0">
                <a:latin typeface="Times New Roman" pitchFamily="18" charset="0"/>
                <a:cs typeface="Times New Roman" pitchFamily="18" charset="0"/>
              </a:rPr>
              <a:t>occur any </a:t>
            </a:r>
            <a:r>
              <a:rPr lang="en-US" sz="2400" dirty="0">
                <a:latin typeface="Times New Roman" pitchFamily="18" charset="0"/>
                <a:cs typeface="Times New Roman" pitchFamily="18" charset="0"/>
              </a:rPr>
              <a:t>time during the day, aggravated by smelling of food.</a:t>
            </a:r>
          </a:p>
          <a:p>
            <a:pPr>
              <a:buFont typeface="Wingdings" pitchFamily="2" charset="2"/>
              <a:buChar char="v"/>
            </a:pPr>
            <a:r>
              <a:rPr lang="en-US" sz="2400" dirty="0">
                <a:latin typeface="Times New Roman" pitchFamily="18" charset="0"/>
                <a:cs typeface="Times New Roman" pitchFamily="18" charset="0"/>
              </a:rPr>
              <a:t>Management:</a:t>
            </a:r>
          </a:p>
          <a:p>
            <a:pPr marL="109728" indent="0">
              <a:buNone/>
            </a:pPr>
            <a:r>
              <a:rPr lang="en-US" sz="2400" dirty="0" smtClean="0">
                <a:latin typeface="Times New Roman" pitchFamily="18" charset="0"/>
                <a:cs typeface="Times New Roman" pitchFamily="18" charset="0"/>
              </a:rPr>
              <a:t>    - </a:t>
            </a:r>
            <a:r>
              <a:rPr lang="en-US" sz="2400" dirty="0">
                <a:latin typeface="Times New Roman" pitchFamily="18" charset="0"/>
                <a:cs typeface="Times New Roman" pitchFamily="18" charset="0"/>
              </a:rPr>
              <a:t>Reassure the </a:t>
            </a:r>
            <a:r>
              <a:rPr lang="en-US" sz="2400" dirty="0" smtClean="0">
                <a:latin typeface="Times New Roman" pitchFamily="18" charset="0"/>
                <a:cs typeface="Times New Roman" pitchFamily="18" charset="0"/>
              </a:rPr>
              <a:t>mother</a:t>
            </a:r>
          </a:p>
          <a:p>
            <a:pPr marL="109728" indent="0">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 </a:t>
            </a:r>
            <a:r>
              <a:rPr lang="en-US" sz="2400" dirty="0">
                <a:latin typeface="Times New Roman" pitchFamily="18" charset="0"/>
                <a:cs typeface="Times New Roman" pitchFamily="18" charset="0"/>
              </a:rPr>
              <a:t>Small frequent meals (dry meals)</a:t>
            </a:r>
          </a:p>
          <a:p>
            <a:pPr marL="109728" indent="0">
              <a:buNone/>
            </a:pPr>
            <a:r>
              <a:rPr lang="en-US" sz="2400" dirty="0" smtClean="0">
                <a:latin typeface="Times New Roman" pitchFamily="18" charset="0"/>
                <a:cs typeface="Times New Roman" pitchFamily="18" charset="0"/>
              </a:rPr>
              <a:t>    - </a:t>
            </a:r>
            <a:r>
              <a:rPr lang="en-US" sz="2400" dirty="0">
                <a:latin typeface="Times New Roman" pitchFamily="18" charset="0"/>
                <a:cs typeface="Times New Roman" pitchFamily="18" charset="0"/>
              </a:rPr>
              <a:t>Reduce fatty and fried containing foods.</a:t>
            </a:r>
          </a:p>
          <a:p>
            <a:pPr marL="109728" indent="0">
              <a:buNone/>
            </a:pPr>
            <a:r>
              <a:rPr lang="en-US" sz="2400" dirty="0" smtClean="0">
                <a:latin typeface="Times New Roman" pitchFamily="18" charset="0"/>
                <a:cs typeface="Times New Roman" pitchFamily="18" charset="0"/>
              </a:rPr>
              <a:t>     - </a:t>
            </a:r>
            <a:r>
              <a:rPr lang="en-US" sz="2400" dirty="0">
                <a:latin typeface="Times New Roman" pitchFamily="18" charset="0"/>
                <a:cs typeface="Times New Roman" pitchFamily="18" charset="0"/>
              </a:rPr>
              <a:t>Rest</a:t>
            </a:r>
          </a:p>
        </p:txBody>
      </p:sp>
      <p:sp>
        <p:nvSpPr>
          <p:cNvPr id="4" name="Date Placeholder 3"/>
          <p:cNvSpPr>
            <a:spLocks noGrp="1"/>
          </p:cNvSpPr>
          <p:nvPr>
            <p:ph type="dt" sz="half" idx="10"/>
          </p:nvPr>
        </p:nvSpPr>
        <p:spPr/>
        <p:txBody>
          <a:bodyPr/>
          <a:lstStyle/>
          <a:p>
            <a:fld id="{F68B35FA-8A76-4DC5-B6AB-1C39C1674CDF}"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78</a:t>
            </a:fld>
            <a:endParaRPr lang="en-US"/>
          </a:p>
        </p:txBody>
      </p:sp>
    </p:spTree>
    <p:extLst>
      <p:ext uri="{BB962C8B-B14F-4D97-AF65-F5344CB8AC3E}">
        <p14:creationId xmlns:p14="http://schemas.microsoft.com/office/powerpoint/2010/main" val="11252145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481328"/>
            <a:ext cx="8534400" cy="4525963"/>
          </a:xfrm>
        </p:spPr>
        <p:txBody>
          <a:bodyPr>
            <a:normAutofit/>
          </a:bodyPr>
          <a:lstStyle/>
          <a:p>
            <a:pPr marL="109728" indent="0">
              <a:buNone/>
            </a:pPr>
            <a:r>
              <a:rPr lang="en-US" sz="2400" b="1" dirty="0">
                <a:latin typeface="Times New Roman" pitchFamily="18" charset="0"/>
                <a:cs typeface="Times New Roman" pitchFamily="18" charset="0"/>
              </a:rPr>
              <a:t>2. Heart burn</a:t>
            </a:r>
            <a:r>
              <a:rPr lang="en-US" sz="2400" dirty="0">
                <a:latin typeface="Times New Roman" pitchFamily="18" charset="0"/>
                <a:cs typeface="Times New Roman" pitchFamily="18" charset="0"/>
              </a:rPr>
              <a:t>: - is a burning sensation in the mid </a:t>
            </a:r>
            <a:r>
              <a:rPr lang="en-US" sz="2400" dirty="0" smtClean="0">
                <a:latin typeface="Times New Roman" pitchFamily="18" charset="0"/>
                <a:cs typeface="Times New Roman" pitchFamily="18" charset="0"/>
              </a:rPr>
              <a:t>chest region.</a:t>
            </a:r>
          </a:p>
          <a:p>
            <a:r>
              <a:rPr lang="en-US" sz="2400" dirty="0" smtClean="0">
                <a:latin typeface="Times New Roman" pitchFamily="18" charset="0"/>
                <a:cs typeface="Times New Roman" pitchFamily="18" charset="0"/>
              </a:rPr>
              <a:t>Progesterone </a:t>
            </a:r>
            <a:r>
              <a:rPr lang="en-US" sz="2400" dirty="0">
                <a:latin typeface="Times New Roman" pitchFamily="18" charset="0"/>
                <a:cs typeface="Times New Roman" pitchFamily="18" charset="0"/>
              </a:rPr>
              <a:t>relaxes the cardiac sphincter of </a:t>
            </a:r>
            <a:r>
              <a:rPr lang="en-US" sz="2400" dirty="0" smtClean="0">
                <a:latin typeface="Times New Roman" pitchFamily="18" charset="0"/>
                <a:cs typeface="Times New Roman" pitchFamily="18" charset="0"/>
              </a:rPr>
              <a:t>the stomach </a:t>
            </a:r>
            <a:r>
              <a:rPr lang="en-US" sz="2400" dirty="0">
                <a:latin typeface="Times New Roman" pitchFamily="18" charset="0"/>
                <a:cs typeface="Times New Roman" pitchFamily="18" charset="0"/>
              </a:rPr>
              <a:t>and allows reflex of gastric contents into esophagus.</a:t>
            </a:r>
          </a:p>
          <a:p>
            <a:r>
              <a:rPr lang="en-US" sz="2400" dirty="0">
                <a:latin typeface="Times New Roman" pitchFamily="18" charset="0"/>
                <a:cs typeface="Times New Roman" pitchFamily="18" charset="0"/>
              </a:rPr>
              <a:t>Heart burn is most troublesome at 30-40 weeks </a:t>
            </a:r>
            <a:r>
              <a:rPr lang="en-US" sz="2400" dirty="0" smtClean="0">
                <a:latin typeface="Times New Roman" pitchFamily="18" charset="0"/>
                <a:cs typeface="Times New Roman" pitchFamily="18" charset="0"/>
              </a:rPr>
              <a:t>gestation because </a:t>
            </a:r>
            <a:r>
              <a:rPr lang="en-US" sz="2400" dirty="0">
                <a:latin typeface="Times New Roman" pitchFamily="18" charset="0"/>
                <a:cs typeface="Times New Roman" pitchFamily="18" charset="0"/>
              </a:rPr>
              <a:t>at this stage is under pressure from the growing uterus. </a:t>
            </a:r>
            <a:r>
              <a:rPr lang="en-US" sz="2400" dirty="0" smtClean="0">
                <a:latin typeface="Times New Roman" pitchFamily="18" charset="0"/>
                <a:cs typeface="Times New Roman" pitchFamily="18" charset="0"/>
              </a:rPr>
              <a:t>          </a:t>
            </a:r>
          </a:p>
          <a:p>
            <a:pPr marL="109728" indent="0">
              <a:buNone/>
            </a:pPr>
            <a:r>
              <a:rPr lang="en-US" sz="2400" dirty="0" smtClean="0">
                <a:latin typeface="Times New Roman" pitchFamily="18" charset="0"/>
                <a:cs typeface="Times New Roman" pitchFamily="18" charset="0"/>
              </a:rPr>
              <a:t>            </a:t>
            </a:r>
          </a:p>
          <a:p>
            <a:pPr marL="109728" indent="0">
              <a:buNone/>
            </a:pPr>
            <a:r>
              <a:rPr lang="en-US" sz="2400" dirty="0" smtClean="0">
                <a:latin typeface="Times New Roman" pitchFamily="18" charset="0"/>
                <a:cs typeface="Times New Roman" pitchFamily="18" charset="0"/>
              </a:rPr>
              <a:t> Management:</a:t>
            </a: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Small and frequent meal, sleeping with more pillows </a:t>
            </a:r>
            <a:r>
              <a:rPr lang="en-US" sz="2400" dirty="0" smtClean="0">
                <a:latin typeface="Times New Roman" pitchFamily="18" charset="0"/>
                <a:cs typeface="Times New Roman" pitchFamily="18" charset="0"/>
              </a:rPr>
              <a:t>than usual</a:t>
            </a:r>
            <a:r>
              <a:rPr lang="en-US" sz="2400" dirty="0">
                <a:latin typeface="Times New Roman" pitchFamily="18" charset="0"/>
                <a:cs typeface="Times New Roman" pitchFamily="18" charset="0"/>
              </a:rPr>
              <a:t>.</a:t>
            </a:r>
          </a:p>
          <a:p>
            <a:r>
              <a:rPr lang="en-US" sz="2400" dirty="0" smtClean="0">
                <a:latin typeface="Times New Roman" pitchFamily="18" charset="0"/>
                <a:cs typeface="Times New Roman" pitchFamily="18" charset="0"/>
              </a:rPr>
              <a:t>For </a:t>
            </a:r>
            <a:r>
              <a:rPr lang="en-US" sz="2400" dirty="0">
                <a:latin typeface="Times New Roman" pitchFamily="18" charset="0"/>
                <a:cs typeface="Times New Roman" pitchFamily="18" charset="0"/>
              </a:rPr>
              <a:t>persistence/sever case/ prescribe antacids.</a:t>
            </a:r>
          </a:p>
        </p:txBody>
      </p:sp>
      <p:sp>
        <p:nvSpPr>
          <p:cNvPr id="4" name="Date Placeholder 3"/>
          <p:cNvSpPr>
            <a:spLocks noGrp="1"/>
          </p:cNvSpPr>
          <p:nvPr>
            <p:ph type="dt" sz="half" idx="10"/>
          </p:nvPr>
        </p:nvSpPr>
        <p:spPr/>
        <p:txBody>
          <a:bodyPr/>
          <a:lstStyle/>
          <a:p>
            <a:fld id="{489172AC-9E7C-4F42-B21A-03697EFF15E7}"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79</a:t>
            </a:fld>
            <a:endParaRPr lang="en-US"/>
          </a:p>
        </p:txBody>
      </p:sp>
    </p:spTree>
    <p:extLst>
      <p:ext uri="{BB962C8B-B14F-4D97-AF65-F5344CB8AC3E}">
        <p14:creationId xmlns:p14="http://schemas.microsoft.com/office/powerpoint/2010/main" val="351404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Times New Roman" pitchFamily="18" charset="0"/>
                <a:cs typeface="Times New Roman" pitchFamily="18" charset="0"/>
              </a:rPr>
              <a:t>Inner </a:t>
            </a:r>
            <a:r>
              <a:rPr lang="en-US" sz="3600" dirty="0">
                <a:latin typeface="Times New Roman" pitchFamily="18" charset="0"/>
                <a:cs typeface="Times New Roman" pitchFamily="18" charset="0"/>
              </a:rPr>
              <a:t>cell mass</a:t>
            </a:r>
            <a:br>
              <a:rPr lang="en-US" sz="3600" dirty="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524000"/>
            <a:ext cx="8229600" cy="4525963"/>
          </a:xfrm>
        </p:spPr>
        <p:txBody>
          <a:bodyPr>
            <a:noAutofit/>
          </a:bodyPr>
          <a:lstStyle/>
          <a:p>
            <a:pPr marL="109728" indent="0">
              <a:buNone/>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inner cell mass is forming the </a:t>
            </a:r>
            <a:r>
              <a:rPr lang="en-US" sz="2400" dirty="0" smtClean="0">
                <a:latin typeface="Times New Roman" pitchFamily="18" charset="0"/>
                <a:cs typeface="Times New Roman" pitchFamily="18" charset="0"/>
              </a:rPr>
              <a:t>fetus itself</a:t>
            </a:r>
            <a:r>
              <a:rPr lang="en-US" sz="2400" dirty="0">
                <a:latin typeface="Times New Roman" pitchFamily="18" charset="0"/>
                <a:cs typeface="Times New Roman" pitchFamily="18" charset="0"/>
              </a:rPr>
              <a:t>. The cells differentiate into three </a:t>
            </a:r>
            <a:r>
              <a:rPr lang="en-US" sz="2400" dirty="0" smtClean="0">
                <a:latin typeface="Times New Roman" pitchFamily="18" charset="0"/>
                <a:cs typeface="Times New Roman" pitchFamily="18" charset="0"/>
              </a:rPr>
              <a:t>layers:</a:t>
            </a:r>
          </a:p>
          <a:p>
            <a:pPr>
              <a:buFont typeface="Wingdings" pitchFamily="2" charset="2"/>
              <a:buChar char="q"/>
            </a:pPr>
            <a:r>
              <a:rPr lang="en-US" sz="2400" dirty="0">
                <a:latin typeface="Times New Roman" pitchFamily="18" charset="0"/>
                <a:cs typeface="Times New Roman" pitchFamily="18" charset="0"/>
              </a:rPr>
              <a:t>T</a:t>
            </a:r>
            <a:r>
              <a:rPr lang="en-US" sz="2400" dirty="0" smtClean="0">
                <a:latin typeface="Times New Roman" pitchFamily="18" charset="0"/>
                <a:cs typeface="Times New Roman" pitchFamily="18" charset="0"/>
              </a:rPr>
              <a:t>he </a:t>
            </a:r>
            <a:r>
              <a:rPr lang="en-US" sz="2400" dirty="0">
                <a:latin typeface="Times New Roman" pitchFamily="18" charset="0"/>
                <a:cs typeface="Times New Roman" pitchFamily="18" charset="0"/>
              </a:rPr>
              <a:t>ectoderm mainly forms the skin and nervous system</a:t>
            </a:r>
          </a:p>
          <a:p>
            <a:pPr>
              <a:buFont typeface="Wingdings" pitchFamily="2" charset="2"/>
              <a:buChar char="q"/>
            </a:pPr>
            <a:r>
              <a:rPr lang="en-US" sz="2400" dirty="0">
                <a:latin typeface="Times New Roman" pitchFamily="18" charset="0"/>
                <a:cs typeface="Times New Roman" pitchFamily="18" charset="0"/>
              </a:rPr>
              <a:t>T</a:t>
            </a:r>
            <a:r>
              <a:rPr lang="en-US" sz="2400" dirty="0" smtClean="0">
                <a:latin typeface="Times New Roman" pitchFamily="18" charset="0"/>
                <a:cs typeface="Times New Roman" pitchFamily="18" charset="0"/>
              </a:rPr>
              <a:t>he </a:t>
            </a:r>
            <a:r>
              <a:rPr lang="en-US" sz="2400" dirty="0">
                <a:latin typeface="Times New Roman" pitchFamily="18" charset="0"/>
                <a:cs typeface="Times New Roman" pitchFamily="18" charset="0"/>
              </a:rPr>
              <a:t>mesoderm forms </a:t>
            </a:r>
            <a:r>
              <a:rPr lang="en-US" sz="2400" dirty="0" smtClean="0">
                <a:latin typeface="Times New Roman" pitchFamily="18" charset="0"/>
                <a:cs typeface="Times New Roman" pitchFamily="18" charset="0"/>
              </a:rPr>
              <a:t>bones , muscles ,heart </a:t>
            </a:r>
            <a:r>
              <a:rPr lang="en-US" sz="2400" dirty="0">
                <a:latin typeface="Times New Roman" pitchFamily="18" charset="0"/>
                <a:cs typeface="Times New Roman" pitchFamily="18" charset="0"/>
              </a:rPr>
              <a:t>and blood </a:t>
            </a:r>
            <a:r>
              <a:rPr lang="en-US" sz="2400" dirty="0" smtClean="0">
                <a:latin typeface="Times New Roman" pitchFamily="18" charset="0"/>
                <a:cs typeface="Times New Roman" pitchFamily="18" charset="0"/>
              </a:rPr>
              <a:t>vessels , </a:t>
            </a:r>
            <a:r>
              <a:rPr lang="en-US" sz="2400" dirty="0">
                <a:latin typeface="Times New Roman" pitchFamily="18" charset="0"/>
                <a:cs typeface="Times New Roman" pitchFamily="18" charset="0"/>
              </a:rPr>
              <a:t>including </a:t>
            </a:r>
            <a:r>
              <a:rPr lang="en-US" sz="2400" dirty="0" smtClean="0">
                <a:latin typeface="Times New Roman" pitchFamily="18" charset="0"/>
                <a:cs typeface="Times New Roman" pitchFamily="18" charset="0"/>
              </a:rPr>
              <a:t>those are in placenta</a:t>
            </a:r>
            <a:r>
              <a:rPr lang="en-US" sz="2400" dirty="0">
                <a:latin typeface="Times New Roman" pitchFamily="18" charset="0"/>
                <a:cs typeface="Times New Roman" pitchFamily="18" charset="0"/>
              </a:rPr>
              <a:t>.</a:t>
            </a:r>
          </a:p>
          <a:p>
            <a:pPr>
              <a:buFont typeface="Wingdings" pitchFamily="2" charset="2"/>
              <a:buChar char="q"/>
            </a:pPr>
            <a:r>
              <a:rPr lang="en-US" sz="2400" dirty="0">
                <a:latin typeface="Times New Roman" pitchFamily="18" charset="0"/>
                <a:cs typeface="Times New Roman" pitchFamily="18" charset="0"/>
              </a:rPr>
              <a:t>T</a:t>
            </a:r>
            <a:r>
              <a:rPr lang="en-US" sz="2400" dirty="0" smtClean="0">
                <a:latin typeface="Times New Roman" pitchFamily="18" charset="0"/>
                <a:cs typeface="Times New Roman" pitchFamily="18" charset="0"/>
              </a:rPr>
              <a:t>he </a:t>
            </a:r>
            <a:r>
              <a:rPr lang="en-US" sz="2400" dirty="0">
                <a:latin typeface="Times New Roman" pitchFamily="18" charset="0"/>
                <a:cs typeface="Times New Roman" pitchFamily="18" charset="0"/>
              </a:rPr>
              <a:t>endoderm forms mucous </a:t>
            </a:r>
            <a:r>
              <a:rPr lang="en-US" sz="2400" dirty="0" smtClean="0">
                <a:latin typeface="Times New Roman" pitchFamily="18" charset="0"/>
                <a:cs typeface="Times New Roman" pitchFamily="18" charset="0"/>
              </a:rPr>
              <a:t>membranes </a:t>
            </a:r>
            <a:r>
              <a:rPr lang="en-US" sz="2400" dirty="0">
                <a:latin typeface="Times New Roman" pitchFamily="18" charset="0"/>
                <a:cs typeface="Times New Roman" pitchFamily="18" charset="0"/>
              </a:rPr>
              <a:t>and glands.</a:t>
            </a:r>
          </a:p>
          <a:p>
            <a:pPr>
              <a:buFont typeface="Wingdings" pitchFamily="2" charset="2"/>
              <a:buChar char="q"/>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three layers together are known as the </a:t>
            </a:r>
            <a:r>
              <a:rPr lang="en-US" sz="2400" dirty="0" smtClean="0">
                <a:latin typeface="Times New Roman" pitchFamily="18" charset="0"/>
                <a:cs typeface="Times New Roman" pitchFamily="18" charset="0"/>
              </a:rPr>
              <a:t>embryonic plate.</a:t>
            </a:r>
          </a:p>
          <a:p>
            <a:pPr marL="109728" indent="0">
              <a:buNone/>
            </a:pPr>
            <a:r>
              <a:rPr lang="en-US" sz="3600" dirty="0">
                <a:latin typeface="Times New Roman" pitchFamily="18" charset="0"/>
                <a:cs typeface="Times New Roman" pitchFamily="18" charset="0"/>
              </a:rPr>
              <a:t>The amniotic </a:t>
            </a:r>
            <a:r>
              <a:rPr lang="en-US" sz="3600" dirty="0" smtClean="0">
                <a:latin typeface="Times New Roman" pitchFamily="18" charset="0"/>
                <a:cs typeface="Times New Roman" pitchFamily="18" charset="0"/>
              </a:rPr>
              <a:t>cavity: </a:t>
            </a:r>
            <a:r>
              <a:rPr lang="en-US" sz="2400" dirty="0" smtClean="0">
                <a:latin typeface="Times New Roman" pitchFamily="18" charset="0"/>
                <a:cs typeface="Times New Roman" pitchFamily="18" charset="0"/>
              </a:rPr>
              <a:t>lies </a:t>
            </a:r>
            <a:r>
              <a:rPr lang="en-US" sz="2400" dirty="0">
                <a:latin typeface="Times New Roman" pitchFamily="18" charset="0"/>
                <a:cs typeface="Times New Roman" pitchFamily="18" charset="0"/>
              </a:rPr>
              <a:t>on the side of the </a:t>
            </a:r>
            <a:r>
              <a:rPr lang="en-US" sz="2400" dirty="0" smtClean="0">
                <a:latin typeface="Times New Roman" pitchFamily="18" charset="0"/>
                <a:cs typeface="Times New Roman" pitchFamily="18" charset="0"/>
              </a:rPr>
              <a:t>ectoderm and the yolk </a:t>
            </a:r>
            <a:r>
              <a:rPr lang="en-US" sz="2400" dirty="0">
                <a:latin typeface="Times New Roman" pitchFamily="18" charset="0"/>
                <a:cs typeface="Times New Roman" pitchFamily="18" charset="0"/>
              </a:rPr>
              <a:t>sac lies on the side of the </a:t>
            </a:r>
            <a:r>
              <a:rPr lang="en-US" sz="2400" dirty="0" smtClean="0">
                <a:latin typeface="Times New Roman" pitchFamily="18" charset="0"/>
                <a:cs typeface="Times New Roman" pitchFamily="18" charset="0"/>
              </a:rPr>
              <a:t>endoderm provides nourishment </a:t>
            </a:r>
            <a:r>
              <a:rPr lang="en-US" sz="2400" dirty="0">
                <a:latin typeface="Times New Roman" pitchFamily="18" charset="0"/>
                <a:cs typeface="Times New Roman" pitchFamily="18" charset="0"/>
              </a:rPr>
              <a:t>for the embryo until the </a:t>
            </a:r>
            <a:r>
              <a:rPr lang="en-US" sz="2400" dirty="0" smtClean="0">
                <a:latin typeface="Times New Roman" pitchFamily="18" charset="0"/>
                <a:cs typeface="Times New Roman" pitchFamily="18" charset="0"/>
              </a:rPr>
              <a:t>trophoblastic is efficiently </a:t>
            </a:r>
            <a:r>
              <a:rPr lang="en-US" sz="2400" dirty="0">
                <a:latin typeface="Times New Roman" pitchFamily="18" charset="0"/>
                <a:cs typeface="Times New Roman" pitchFamily="18" charset="0"/>
              </a:rPr>
              <a:t>developed to take over.</a:t>
            </a:r>
          </a:p>
          <a:p>
            <a:pPr>
              <a:buFont typeface="Wingdings" pitchFamily="2" charset="2"/>
              <a:buChar char="q"/>
            </a:pPr>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7E29BCF0-DB9E-4986-8984-1F360B48E48E}"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96385251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endParaRPr lang="en-US" sz="2400" dirty="0" smtClean="0">
              <a:latin typeface="Times New Roman" pitchFamily="18" charset="0"/>
              <a:cs typeface="Times New Roman" pitchFamily="18" charset="0"/>
            </a:endParaRPr>
          </a:p>
          <a:p>
            <a:pPr marL="109728" indent="0">
              <a:buNone/>
            </a:pPr>
            <a:r>
              <a:rPr lang="en-US" sz="2400" b="1" dirty="0" smtClean="0">
                <a:latin typeface="Times New Roman" pitchFamily="18" charset="0"/>
                <a:cs typeface="Times New Roman" pitchFamily="18" charset="0"/>
              </a:rPr>
              <a:t>3</a:t>
            </a:r>
            <a:r>
              <a:rPr lang="en-US" sz="2400" b="1" dirty="0">
                <a:latin typeface="Times New Roman" pitchFamily="18" charset="0"/>
                <a:cs typeface="Times New Roman" pitchFamily="18" charset="0"/>
              </a:rPr>
              <a:t>. Pica</a:t>
            </a:r>
            <a:r>
              <a:rPr lang="en-US" sz="2400" dirty="0">
                <a:latin typeface="Times New Roman" pitchFamily="18" charset="0"/>
                <a:cs typeface="Times New Roman" pitchFamily="18" charset="0"/>
              </a:rPr>
              <a:t>: - This is the term used when mother craves </a:t>
            </a:r>
            <a:r>
              <a:rPr lang="en-US" sz="2400" dirty="0" smtClean="0">
                <a:latin typeface="Times New Roman" pitchFamily="18" charset="0"/>
                <a:cs typeface="Times New Roman" pitchFamily="18" charset="0"/>
              </a:rPr>
              <a:t>certain foods </a:t>
            </a:r>
            <a:r>
              <a:rPr lang="en-US" sz="2400" dirty="0">
                <a:latin typeface="Times New Roman" pitchFamily="18" charset="0"/>
                <a:cs typeface="Times New Roman" pitchFamily="18" charset="0"/>
              </a:rPr>
              <a:t>of unnatural substances such as coal, soil...etc.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cause </a:t>
            </a:r>
            <a:r>
              <a:rPr lang="en-US" sz="2400" dirty="0">
                <a:latin typeface="Times New Roman" pitchFamily="18" charset="0"/>
                <a:cs typeface="Times New Roman" pitchFamily="18" charset="0"/>
              </a:rPr>
              <a:t>is unknown but hormones and changes in </a:t>
            </a:r>
            <a:r>
              <a:rPr lang="en-US" sz="2400" dirty="0" smtClean="0">
                <a:latin typeface="Times New Roman" pitchFamily="18" charset="0"/>
                <a:cs typeface="Times New Roman" pitchFamily="18" charset="0"/>
              </a:rPr>
              <a:t>metabolism are </a:t>
            </a:r>
            <a:r>
              <a:rPr lang="en-US" sz="2400" dirty="0">
                <a:latin typeface="Times New Roman" pitchFamily="18" charset="0"/>
                <a:cs typeface="Times New Roman" pitchFamily="18" charset="0"/>
              </a:rPr>
              <a:t>blamed.</a:t>
            </a:r>
          </a:p>
          <a:p>
            <a:pPr marL="109728" indent="0">
              <a:buNone/>
            </a:pPr>
            <a:r>
              <a:rPr lang="en-US" sz="2400" dirty="0" smtClean="0">
                <a:latin typeface="Times New Roman" pitchFamily="18" charset="0"/>
                <a:cs typeface="Times New Roman" pitchFamily="18" charset="0"/>
              </a:rPr>
              <a:t>    </a:t>
            </a:r>
          </a:p>
          <a:p>
            <a:pPr marL="109728" indent="0">
              <a:buNone/>
            </a:pPr>
            <a:r>
              <a:rPr lang="en-US" sz="2400" dirty="0" smtClean="0">
                <a:latin typeface="Times New Roman" pitchFamily="18" charset="0"/>
                <a:cs typeface="Times New Roman" pitchFamily="18" charset="0"/>
              </a:rPr>
              <a:t>Management:</a:t>
            </a:r>
          </a:p>
          <a:p>
            <a:pPr marL="109728" indent="0">
              <a:buNone/>
            </a:pP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Seek </a:t>
            </a:r>
            <a:r>
              <a:rPr lang="en-US" sz="2400" dirty="0">
                <a:latin typeface="Times New Roman" pitchFamily="18" charset="0"/>
                <a:cs typeface="Times New Roman" pitchFamily="18" charset="0"/>
              </a:rPr>
              <a:t>medical advice if the substance craved is </a:t>
            </a:r>
            <a:r>
              <a:rPr lang="en-US" sz="2400" dirty="0" smtClean="0">
                <a:latin typeface="Times New Roman" pitchFamily="18" charset="0"/>
                <a:cs typeface="Times New Roman" pitchFamily="18" charset="0"/>
              </a:rPr>
              <a:t>potentially harmful </a:t>
            </a:r>
            <a:r>
              <a:rPr lang="en-US" sz="2400" dirty="0">
                <a:latin typeface="Times New Roman" pitchFamily="18" charset="0"/>
                <a:cs typeface="Times New Roman" pitchFamily="18" charset="0"/>
              </a:rPr>
              <a:t>to the unborn baby.</a:t>
            </a:r>
          </a:p>
        </p:txBody>
      </p:sp>
      <p:sp>
        <p:nvSpPr>
          <p:cNvPr id="4" name="Date Placeholder 3"/>
          <p:cNvSpPr>
            <a:spLocks noGrp="1"/>
          </p:cNvSpPr>
          <p:nvPr>
            <p:ph type="dt" sz="half" idx="10"/>
          </p:nvPr>
        </p:nvSpPr>
        <p:spPr/>
        <p:txBody>
          <a:bodyPr/>
          <a:lstStyle/>
          <a:p>
            <a:fld id="{1835333C-09E3-445F-930F-3B45382B34DF}"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80</a:t>
            </a:fld>
            <a:endParaRPr lang="en-US"/>
          </a:p>
        </p:txBody>
      </p:sp>
    </p:spTree>
    <p:extLst>
      <p:ext uri="{BB962C8B-B14F-4D97-AF65-F5344CB8AC3E}">
        <p14:creationId xmlns:p14="http://schemas.microsoft.com/office/powerpoint/2010/main" val="23622423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109728" indent="0">
              <a:buNone/>
            </a:pPr>
            <a:r>
              <a:rPr lang="en-US" sz="2400" b="1" dirty="0">
                <a:latin typeface="Times New Roman" pitchFamily="18" charset="0"/>
                <a:cs typeface="Times New Roman" pitchFamily="18" charset="0"/>
              </a:rPr>
              <a:t>4. </a:t>
            </a:r>
            <a:r>
              <a:rPr lang="en-US" sz="2400" b="1" dirty="0" smtClean="0">
                <a:latin typeface="Times New Roman" pitchFamily="18" charset="0"/>
                <a:cs typeface="Times New Roman" pitchFamily="18" charset="0"/>
              </a:rPr>
              <a:t>Constipation</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Progesterone </a:t>
            </a:r>
            <a:r>
              <a:rPr lang="en-US" sz="2400" dirty="0">
                <a:latin typeface="Times New Roman" pitchFamily="18" charset="0"/>
                <a:cs typeface="Times New Roman" pitchFamily="18" charset="0"/>
              </a:rPr>
              <a:t>causes relaxation </a:t>
            </a:r>
            <a:r>
              <a:rPr lang="en-US" sz="2400" dirty="0" smtClean="0">
                <a:latin typeface="Times New Roman" pitchFamily="18" charset="0"/>
                <a:cs typeface="Times New Roman" pitchFamily="18" charset="0"/>
              </a:rPr>
              <a:t>and decreased </a:t>
            </a:r>
            <a:r>
              <a:rPr lang="en-US" sz="2400" dirty="0">
                <a:latin typeface="Times New Roman" pitchFamily="18" charset="0"/>
                <a:cs typeface="Times New Roman" pitchFamily="18" charset="0"/>
              </a:rPr>
              <a:t>peristaltic activity of the gut, which is </a:t>
            </a:r>
            <a:r>
              <a:rPr lang="en-US" sz="2400" dirty="0" smtClean="0">
                <a:latin typeface="Times New Roman" pitchFamily="18" charset="0"/>
                <a:cs typeface="Times New Roman" pitchFamily="18" charset="0"/>
              </a:rPr>
              <a:t>also displaced </a:t>
            </a:r>
            <a:r>
              <a:rPr lang="en-US" sz="2400" dirty="0">
                <a:latin typeface="Times New Roman" pitchFamily="18" charset="0"/>
                <a:cs typeface="Times New Roman" pitchFamily="18" charset="0"/>
              </a:rPr>
              <a:t>by the growing uterus.</a:t>
            </a:r>
          </a:p>
          <a:p>
            <a:pPr marL="109728" indent="0">
              <a:buNone/>
            </a:pPr>
            <a:r>
              <a:rPr lang="en-US" sz="2400" dirty="0" smtClean="0">
                <a:latin typeface="Times New Roman" pitchFamily="18" charset="0"/>
                <a:cs typeface="Times New Roman" pitchFamily="18" charset="0"/>
              </a:rPr>
              <a:t> Management:</a:t>
            </a:r>
          </a:p>
          <a:p>
            <a:r>
              <a:rPr lang="en-US" sz="2400" dirty="0" smtClean="0">
                <a:latin typeface="Times New Roman" pitchFamily="18" charset="0"/>
                <a:cs typeface="Times New Roman" pitchFamily="18" charset="0"/>
              </a:rPr>
              <a:t>Increase </a:t>
            </a:r>
            <a:r>
              <a:rPr lang="en-US" sz="2400" dirty="0">
                <a:latin typeface="Times New Roman" pitchFamily="18" charset="0"/>
                <a:cs typeface="Times New Roman" pitchFamily="18" charset="0"/>
              </a:rPr>
              <a:t>the intake of water, fresh fruit, vegetables </a:t>
            </a:r>
            <a:r>
              <a:rPr lang="en-US" sz="2400" dirty="0" smtClean="0">
                <a:latin typeface="Times New Roman" pitchFamily="18" charset="0"/>
                <a:cs typeface="Times New Roman" pitchFamily="18" charset="0"/>
              </a:rPr>
              <a:t>and roughages </a:t>
            </a:r>
            <a:r>
              <a:rPr lang="en-US" sz="2400" dirty="0">
                <a:latin typeface="Times New Roman" pitchFamily="18" charset="0"/>
                <a:cs typeface="Times New Roman" pitchFamily="18" charset="0"/>
              </a:rPr>
              <a:t>in the diet.</a:t>
            </a:r>
          </a:p>
          <a:p>
            <a:r>
              <a:rPr lang="en-US" sz="2400" dirty="0" smtClean="0">
                <a:latin typeface="Times New Roman" pitchFamily="18" charset="0"/>
                <a:cs typeface="Times New Roman" pitchFamily="18" charset="0"/>
              </a:rPr>
              <a:t>Exercise </a:t>
            </a:r>
            <a:r>
              <a:rPr lang="en-US" sz="2400" dirty="0">
                <a:latin typeface="Times New Roman" pitchFamily="18" charset="0"/>
                <a:cs typeface="Times New Roman" pitchFamily="18" charset="0"/>
              </a:rPr>
              <a:t>is helpful especially walking</a:t>
            </a:r>
          </a:p>
        </p:txBody>
      </p:sp>
      <p:sp>
        <p:nvSpPr>
          <p:cNvPr id="4" name="Date Placeholder 3"/>
          <p:cNvSpPr>
            <a:spLocks noGrp="1"/>
          </p:cNvSpPr>
          <p:nvPr>
            <p:ph type="dt" sz="half" idx="10"/>
          </p:nvPr>
        </p:nvSpPr>
        <p:spPr/>
        <p:txBody>
          <a:bodyPr/>
          <a:lstStyle/>
          <a:p>
            <a:fld id="{899CDE83-FB34-426A-8E88-AD823A768CBE}"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81</a:t>
            </a:fld>
            <a:endParaRPr lang="en-US"/>
          </a:p>
        </p:txBody>
      </p:sp>
    </p:spTree>
    <p:extLst>
      <p:ext uri="{BB962C8B-B14F-4D97-AF65-F5344CB8AC3E}">
        <p14:creationId xmlns:p14="http://schemas.microsoft.com/office/powerpoint/2010/main" val="261142888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pPr marL="109728" indent="0">
              <a:buNone/>
            </a:pPr>
            <a:endParaRPr lang="en-US" sz="2400" b="1" dirty="0" smtClean="0">
              <a:latin typeface="Times New Roman" pitchFamily="18" charset="0"/>
              <a:cs typeface="Times New Roman" pitchFamily="18" charset="0"/>
            </a:endParaRPr>
          </a:p>
          <a:p>
            <a:pPr marL="109728" indent="0">
              <a:buNone/>
            </a:pPr>
            <a:r>
              <a:rPr lang="en-US" sz="2400" b="1" dirty="0" smtClean="0">
                <a:latin typeface="Times New Roman" pitchFamily="18" charset="0"/>
                <a:cs typeface="Times New Roman" pitchFamily="18" charset="0"/>
              </a:rPr>
              <a:t>5</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Backache </a:t>
            </a:r>
            <a:r>
              <a:rPr lang="en-US" sz="2400" dirty="0">
                <a:latin typeface="Times New Roman" pitchFamily="18" charset="0"/>
                <a:cs typeface="Times New Roman" pitchFamily="18" charset="0"/>
              </a:rPr>
              <a:t>- The hormones sometime soften </a:t>
            </a:r>
            <a:r>
              <a:rPr lang="en-US" sz="2400" dirty="0" smtClean="0">
                <a:latin typeface="Times New Roman" pitchFamily="18" charset="0"/>
                <a:cs typeface="Times New Roman" pitchFamily="18" charset="0"/>
              </a:rPr>
              <a:t>the segments </a:t>
            </a:r>
            <a:r>
              <a:rPr lang="en-US" sz="2400" dirty="0">
                <a:latin typeface="Times New Roman" pitchFamily="18" charset="0"/>
                <a:cs typeface="Times New Roman" pitchFamily="18" charset="0"/>
              </a:rPr>
              <a:t>to such a degree that some support is needed.</a:t>
            </a:r>
          </a:p>
          <a:p>
            <a:r>
              <a:rPr lang="en-US" sz="2400" dirty="0">
                <a:latin typeface="Times New Roman" pitchFamily="18" charset="0"/>
                <a:cs typeface="Times New Roman" pitchFamily="18" charset="0"/>
              </a:rPr>
              <a:t>Management:</a:t>
            </a:r>
          </a:p>
          <a:p>
            <a:pPr marL="109728" indent="0">
              <a:buNone/>
            </a:pPr>
            <a:r>
              <a:rPr lang="en-US" sz="2400" dirty="0">
                <a:latin typeface="Times New Roman" pitchFamily="18" charset="0"/>
                <a:cs typeface="Times New Roman" pitchFamily="18" charset="0"/>
              </a:rPr>
              <a:t>- Advice the mother to sleep on firm bed.</a:t>
            </a:r>
          </a:p>
          <a:p>
            <a:pPr marL="109728" indent="0">
              <a:buNone/>
            </a:pPr>
            <a:r>
              <a:rPr lang="en-US" sz="2400" dirty="0">
                <a:latin typeface="Times New Roman" pitchFamily="18" charset="0"/>
                <a:cs typeface="Times New Roman" pitchFamily="18" charset="0"/>
              </a:rPr>
              <a:t>- Advice support mechanisms of the back</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D63A6F68-7C49-42E7-AF9C-F7C59DA1464C}"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82</a:t>
            </a:fld>
            <a:endParaRPr lang="en-US"/>
          </a:p>
        </p:txBody>
      </p:sp>
    </p:spTree>
    <p:extLst>
      <p:ext uri="{BB962C8B-B14F-4D97-AF65-F5344CB8AC3E}">
        <p14:creationId xmlns:p14="http://schemas.microsoft.com/office/powerpoint/2010/main" val="38583593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r>
              <a:rPr lang="en-US" sz="3600" dirty="0" smtClean="0">
                <a:latin typeface="Times New Roman" pitchFamily="18" charset="0"/>
                <a:cs typeface="Times New Roman" pitchFamily="18" charset="0"/>
              </a:rPr>
              <a:t>6</a:t>
            </a:r>
            <a:r>
              <a:rPr lang="en-US" sz="28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Urinary </a:t>
            </a:r>
            <a:r>
              <a:rPr lang="en-US" sz="2400" dirty="0">
                <a:latin typeface="Times New Roman" pitchFamily="18" charset="0"/>
                <a:cs typeface="Times New Roman" pitchFamily="18" charset="0"/>
              </a:rPr>
              <a:t>frequency </a:t>
            </a: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a:bodyPr>
          <a:lstStyle/>
          <a:p>
            <a:r>
              <a:rPr lang="en-US" sz="2400" dirty="0">
                <a:latin typeface="Times New Roman" pitchFamily="18" charset="0"/>
                <a:cs typeface="Times New Roman" pitchFamily="18" charset="0"/>
              </a:rPr>
              <a:t>pregnancy pressure by the enlarging uterus explain the common complaint of frequency of urination. </a:t>
            </a:r>
          </a:p>
          <a:p>
            <a:r>
              <a:rPr lang="en-US" sz="2400" dirty="0">
                <a:latin typeface="Times New Roman" pitchFamily="18" charset="0"/>
                <a:cs typeface="Times New Roman" pitchFamily="18" charset="0"/>
              </a:rPr>
              <a:t>UTI is also common as the result of incomplete emptying of the bladder and stasis of urine. Microscopy of urine must be done in all cases.</a:t>
            </a:r>
          </a:p>
          <a:p>
            <a:endParaRPr lang="en-US" sz="2400"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63D2FBFA-F3BB-42E9-8AFB-E481122D06D8}" type="datetime1">
              <a:rPr lang="en-US" smtClean="0"/>
              <a:t>5/1/2019</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83</a:t>
            </a:fld>
            <a:endParaRPr lang="en-US"/>
          </a:p>
        </p:txBody>
      </p:sp>
    </p:spTree>
    <p:extLst>
      <p:ext uri="{BB962C8B-B14F-4D97-AF65-F5344CB8AC3E}">
        <p14:creationId xmlns:p14="http://schemas.microsoft.com/office/powerpoint/2010/main" val="216773385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r>
              <a:rPr lang="en-US" sz="2400" dirty="0" smtClean="0">
                <a:latin typeface="Times New Roman" pitchFamily="18" charset="0"/>
                <a:cs typeface="Times New Roman" pitchFamily="18" charset="0"/>
              </a:rPr>
              <a:t>7 </a:t>
            </a:r>
            <a:r>
              <a:rPr lang="en-US" sz="2400" b="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Ptyalism</a:t>
            </a: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a:bodyPr>
          <a:lstStyle/>
          <a:p>
            <a:r>
              <a:rPr lang="en-US" sz="2400" dirty="0">
                <a:latin typeface="Times New Roman" pitchFamily="18" charset="0"/>
                <a:cs typeface="Times New Roman" pitchFamily="18" charset="0"/>
              </a:rPr>
              <a:t>Hyper salivation is also common. It is not related to increased salivation production; rather it is the result of reduced swallowing from nausea</a:t>
            </a:r>
            <a:r>
              <a:rPr lang="en-US" sz="2400" dirty="0" smtClean="0">
                <a:latin typeface="Times New Roman" pitchFamily="18" charset="0"/>
                <a:cs typeface="Times New Roman" pitchFamily="18" charset="0"/>
              </a:rPr>
              <a:t>.</a:t>
            </a:r>
          </a:p>
          <a:p>
            <a:pPr marL="109728" indent="0">
              <a:buNone/>
            </a:pPr>
            <a:r>
              <a:rPr lang="en-US" sz="2400" b="1" dirty="0" smtClean="0">
                <a:latin typeface="Times New Roman" pitchFamily="18" charset="0"/>
                <a:cs typeface="Times New Roman" pitchFamily="18" charset="0"/>
              </a:rPr>
              <a:t>8. </a:t>
            </a:r>
            <a:r>
              <a:rPr lang="en-US" sz="2400" b="1" dirty="0" smtClean="0">
                <a:latin typeface="Times New Roman" pitchFamily="18" charset="0"/>
                <a:cs typeface="Times New Roman" pitchFamily="18" charset="0"/>
              </a:rPr>
              <a:t>Hemorrhoids</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Exacerbation or recurrence of previous hemorrhoids due to increase pressure in the rectal veins caused by obstruction of venous return by the large uterus and constipation during pregnancy </a:t>
            </a:r>
          </a:p>
          <a:p>
            <a:endParaRPr lang="en-US" sz="2400"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63D2FBFA-F3BB-42E9-8AFB-E481122D06D8}" type="datetime1">
              <a:rPr lang="en-US" smtClean="0"/>
              <a:t>5/1/2019</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84</a:t>
            </a:fld>
            <a:endParaRPr lang="en-US"/>
          </a:p>
        </p:txBody>
      </p:sp>
    </p:spTree>
    <p:extLst>
      <p:ext uri="{BB962C8B-B14F-4D97-AF65-F5344CB8AC3E}">
        <p14:creationId xmlns:p14="http://schemas.microsoft.com/office/powerpoint/2010/main" val="3815991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a:bodyPr>
          <a:lstStyle/>
          <a:p>
            <a:pPr marL="109728" indent="0">
              <a:buNone/>
            </a:pPr>
            <a:r>
              <a:rPr lang="en-US" sz="2400" b="1" dirty="0">
                <a:latin typeface="Times New Roman" pitchFamily="18" charset="0"/>
                <a:cs typeface="Times New Roman" pitchFamily="18" charset="0"/>
              </a:rPr>
              <a:t>9</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Fainting</a:t>
            </a:r>
            <a:r>
              <a:rPr lang="en-US" sz="2400" dirty="0">
                <a:latin typeface="Times New Roman" pitchFamily="18" charset="0"/>
                <a:cs typeface="Times New Roman" pitchFamily="18" charset="0"/>
              </a:rPr>
              <a:t>: - In early pregnancy fainting may be due to </a:t>
            </a:r>
            <a:r>
              <a:rPr lang="en-US" sz="2400" dirty="0" smtClean="0">
                <a:latin typeface="Times New Roman" pitchFamily="18" charset="0"/>
                <a:cs typeface="Times New Roman" pitchFamily="18" charset="0"/>
              </a:rPr>
              <a:t>the vasodilation </a:t>
            </a:r>
            <a:r>
              <a:rPr lang="en-US" sz="2400" dirty="0">
                <a:latin typeface="Times New Roman" pitchFamily="18" charset="0"/>
                <a:cs typeface="Times New Roman" pitchFamily="18" charset="0"/>
              </a:rPr>
              <a:t>occurring under the influence of </a:t>
            </a:r>
            <a:r>
              <a:rPr lang="en-US" sz="2400" dirty="0" smtClean="0">
                <a:latin typeface="Times New Roman" pitchFamily="18" charset="0"/>
                <a:cs typeface="Times New Roman" pitchFamily="18" charset="0"/>
              </a:rPr>
              <a:t>progesterone before </a:t>
            </a:r>
            <a:r>
              <a:rPr lang="en-US" sz="2400" dirty="0">
                <a:latin typeface="Times New Roman" pitchFamily="18" charset="0"/>
                <a:cs typeface="Times New Roman" pitchFamily="18" charset="0"/>
              </a:rPr>
              <a:t>there has been a compensatory increase in </a:t>
            </a:r>
            <a:r>
              <a:rPr lang="en-US" sz="2400" dirty="0" smtClean="0">
                <a:latin typeface="Times New Roman" pitchFamily="18" charset="0"/>
                <a:cs typeface="Times New Roman" pitchFamily="18" charset="0"/>
              </a:rPr>
              <a:t>blood volume.</a:t>
            </a:r>
          </a:p>
          <a:p>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weight of the uterine contents presses on </a:t>
            </a:r>
            <a:r>
              <a:rPr lang="en-US" sz="2400" dirty="0" smtClean="0">
                <a:latin typeface="Times New Roman" pitchFamily="18" charset="0"/>
                <a:cs typeface="Times New Roman" pitchFamily="18" charset="0"/>
              </a:rPr>
              <a:t>the inferior </a:t>
            </a:r>
            <a:r>
              <a:rPr lang="en-US" sz="2400" dirty="0">
                <a:latin typeface="Times New Roman" pitchFamily="18" charset="0"/>
                <a:cs typeface="Times New Roman" pitchFamily="18" charset="0"/>
              </a:rPr>
              <a:t>venacava and slows the return of blood to the heart.</a:t>
            </a:r>
          </a:p>
          <a:p>
            <a:pPr marL="109728" indent="0">
              <a:buNone/>
            </a:pPr>
            <a:endParaRPr lang="en-US" sz="2400" dirty="0" smtClean="0">
              <a:latin typeface="Times New Roman" pitchFamily="18" charset="0"/>
              <a:cs typeface="Times New Roman" pitchFamily="18" charset="0"/>
            </a:endParaRPr>
          </a:p>
          <a:p>
            <a:pPr marL="109728" indent="0">
              <a:buNone/>
            </a:pPr>
            <a:r>
              <a:rPr lang="en-US" sz="2400" dirty="0" smtClean="0">
                <a:latin typeface="Times New Roman" pitchFamily="18" charset="0"/>
                <a:cs typeface="Times New Roman" pitchFamily="18" charset="0"/>
              </a:rPr>
              <a:t>Management</a:t>
            </a:r>
            <a:r>
              <a:rPr lang="en-US" sz="2400" dirty="0">
                <a:latin typeface="Times New Roman" pitchFamily="18" charset="0"/>
                <a:cs typeface="Times New Roman" pitchFamily="18" charset="0"/>
              </a:rPr>
              <a:t>: Avoid long period of standing</a:t>
            </a:r>
          </a:p>
          <a:p>
            <a:pPr marL="109728" indent="0">
              <a:buNone/>
            </a:pPr>
            <a:r>
              <a:rPr lang="en-US" sz="2400" dirty="0">
                <a:latin typeface="Times New Roman" pitchFamily="18" charset="0"/>
                <a:cs typeface="Times New Roman" pitchFamily="18" charset="0"/>
              </a:rPr>
              <a:t>- Sit or lie down when she feels slight dizziness</a:t>
            </a:r>
          </a:p>
          <a:p>
            <a:pPr marL="109728" indent="0">
              <a:buNone/>
            </a:pPr>
            <a:r>
              <a:rPr lang="en-US" sz="2400" dirty="0">
                <a:latin typeface="Times New Roman" pitchFamily="18" charset="0"/>
                <a:cs typeface="Times New Roman" pitchFamily="18" charset="0"/>
              </a:rPr>
              <a:t>- She would be wise not to lie on her back except </a:t>
            </a:r>
            <a:r>
              <a:rPr lang="en-US" sz="2400" dirty="0" smtClean="0">
                <a:latin typeface="Times New Roman" pitchFamily="18" charset="0"/>
                <a:cs typeface="Times New Roman" pitchFamily="18" charset="0"/>
              </a:rPr>
              <a:t>during abdominal </a:t>
            </a:r>
            <a:r>
              <a:rPr lang="en-US" sz="2400" dirty="0">
                <a:latin typeface="Times New Roman" pitchFamily="18" charset="0"/>
                <a:cs typeface="Times New Roman" pitchFamily="18" charset="0"/>
              </a:rPr>
              <a:t>examination</a:t>
            </a:r>
          </a:p>
          <a:p>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7A14E8ED-6378-49C1-8118-39FFBF981B15}"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85</a:t>
            </a:fld>
            <a:endParaRPr lang="en-US"/>
          </a:p>
        </p:txBody>
      </p:sp>
    </p:spTree>
    <p:extLst>
      <p:ext uri="{BB962C8B-B14F-4D97-AF65-F5344CB8AC3E}">
        <p14:creationId xmlns:p14="http://schemas.microsoft.com/office/powerpoint/2010/main" val="101255945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10000"/>
          </a:bodyPr>
          <a:lstStyle/>
          <a:p>
            <a:pPr marL="109728" indent="0">
              <a:buNone/>
            </a:pPr>
            <a:r>
              <a:rPr lang="en-US" sz="2400" b="1" dirty="0" smtClean="0">
                <a:latin typeface="Times New Roman" pitchFamily="18" charset="0"/>
                <a:cs typeface="Times New Roman" pitchFamily="18" charset="0"/>
              </a:rPr>
              <a:t>10 . Varicosities- </a:t>
            </a:r>
            <a:r>
              <a:rPr lang="en-US" sz="2400" dirty="0">
                <a:latin typeface="Times New Roman" pitchFamily="18" charset="0"/>
                <a:cs typeface="Times New Roman" pitchFamily="18" charset="0"/>
              </a:rPr>
              <a:t>Progesterone relaxes the smooth muscles </a:t>
            </a:r>
            <a:r>
              <a:rPr lang="en-US" sz="2400" dirty="0" smtClean="0">
                <a:latin typeface="Times New Roman" pitchFamily="18" charset="0"/>
                <a:cs typeface="Times New Roman" pitchFamily="18" charset="0"/>
              </a:rPr>
              <a:t>of the </a:t>
            </a:r>
            <a:r>
              <a:rPr lang="en-US" sz="2400" dirty="0">
                <a:latin typeface="Times New Roman" pitchFamily="18" charset="0"/>
                <a:cs typeface="Times New Roman" pitchFamily="18" charset="0"/>
              </a:rPr>
              <a:t>veins and result in sluggish circulation.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valves of </a:t>
            </a:r>
            <a:r>
              <a:rPr lang="en-US" sz="2400" dirty="0" smtClean="0">
                <a:latin typeface="Times New Roman" pitchFamily="18" charset="0"/>
                <a:cs typeface="Times New Roman" pitchFamily="18" charset="0"/>
              </a:rPr>
              <a:t>the dilated </a:t>
            </a:r>
            <a:r>
              <a:rPr lang="en-US" sz="2400" dirty="0">
                <a:latin typeface="Times New Roman" pitchFamily="18" charset="0"/>
                <a:cs typeface="Times New Roman" pitchFamily="18" charset="0"/>
              </a:rPr>
              <a:t>veins become </a:t>
            </a:r>
            <a:r>
              <a:rPr lang="en-US" sz="2400" dirty="0" smtClean="0">
                <a:latin typeface="Times New Roman" pitchFamily="18" charset="0"/>
                <a:cs typeface="Times New Roman" pitchFamily="18" charset="0"/>
              </a:rPr>
              <a:t>insufficient </a:t>
            </a:r>
            <a:r>
              <a:rPr lang="en-US" sz="2400" dirty="0">
                <a:latin typeface="Times New Roman" pitchFamily="18" charset="0"/>
                <a:cs typeface="Times New Roman" pitchFamily="18" charset="0"/>
              </a:rPr>
              <a:t>and </a:t>
            </a:r>
            <a:r>
              <a:rPr lang="en-US" sz="2400" dirty="0" smtClean="0">
                <a:latin typeface="Times New Roman" pitchFamily="18" charset="0"/>
                <a:cs typeface="Times New Roman" pitchFamily="18" charset="0"/>
              </a:rPr>
              <a:t>varicosities </a:t>
            </a:r>
            <a:r>
              <a:rPr lang="en-US" sz="2400" dirty="0">
                <a:latin typeface="Times New Roman" pitchFamily="18" charset="0"/>
                <a:cs typeface="Times New Roman" pitchFamily="18" charset="0"/>
              </a:rPr>
              <a:t>result.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It</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occurs </a:t>
            </a:r>
            <a:r>
              <a:rPr lang="en-US" sz="2400" dirty="0">
                <a:latin typeface="Times New Roman" pitchFamily="18" charset="0"/>
                <a:cs typeface="Times New Roman" pitchFamily="18" charset="0"/>
              </a:rPr>
              <a:t>in legs, anus (hemorrhoids) and vulva.</a:t>
            </a:r>
          </a:p>
          <a:p>
            <a:pPr marL="109728" indent="0">
              <a:buNone/>
            </a:pPr>
            <a:r>
              <a:rPr lang="en-US" sz="2400" dirty="0" smtClean="0">
                <a:latin typeface="Times New Roman" pitchFamily="18" charset="0"/>
                <a:cs typeface="Times New Roman" pitchFamily="18" charset="0"/>
              </a:rPr>
              <a:t> </a:t>
            </a:r>
          </a:p>
          <a:p>
            <a:pPr marL="109728" indent="0">
              <a:buNone/>
            </a:pPr>
            <a:r>
              <a:rPr lang="en-US" sz="2400" dirty="0" smtClean="0">
                <a:latin typeface="Times New Roman" pitchFamily="18" charset="0"/>
                <a:cs typeface="Times New Roman" pitchFamily="18" charset="0"/>
              </a:rPr>
              <a:t> Management:</a:t>
            </a:r>
          </a:p>
          <a:p>
            <a:r>
              <a:rPr lang="en-US" sz="2400" dirty="0" smtClean="0">
                <a:latin typeface="Times New Roman" pitchFamily="18" charset="0"/>
                <a:cs typeface="Times New Roman" pitchFamily="18" charset="0"/>
              </a:rPr>
              <a:t>Exercising </a:t>
            </a:r>
            <a:r>
              <a:rPr lang="en-US" sz="2400" dirty="0">
                <a:latin typeface="Times New Roman" pitchFamily="18" charset="0"/>
                <a:cs typeface="Times New Roman" pitchFamily="18" charset="0"/>
              </a:rPr>
              <a:t>the calf muscles by rising on the toes</a:t>
            </a:r>
          </a:p>
          <a:p>
            <a:r>
              <a:rPr lang="en-US" sz="2400" dirty="0" smtClean="0">
                <a:latin typeface="Times New Roman" pitchFamily="18" charset="0"/>
                <a:cs typeface="Times New Roman" pitchFamily="18" charset="0"/>
              </a:rPr>
              <a:t>Elevate </a:t>
            </a:r>
            <a:r>
              <a:rPr lang="en-US" sz="2400" dirty="0">
                <a:latin typeface="Times New Roman" pitchFamily="18" charset="0"/>
                <a:cs typeface="Times New Roman" pitchFamily="18" charset="0"/>
              </a:rPr>
              <a:t>the leg and rest on the table</a:t>
            </a:r>
          </a:p>
          <a:p>
            <a:r>
              <a:rPr lang="en-US" sz="2400" dirty="0" smtClean="0">
                <a:latin typeface="Times New Roman" pitchFamily="18" charset="0"/>
                <a:cs typeface="Times New Roman" pitchFamily="18" charset="0"/>
              </a:rPr>
              <a:t>Support thighs </a:t>
            </a:r>
            <a:r>
              <a:rPr lang="en-US" sz="2400" dirty="0">
                <a:latin typeface="Times New Roman" pitchFamily="18" charset="0"/>
                <a:cs typeface="Times New Roman" pitchFamily="18" charset="0"/>
              </a:rPr>
              <a:t>and legs</a:t>
            </a:r>
          </a:p>
          <a:p>
            <a:r>
              <a:rPr lang="en-US" sz="2400" dirty="0" smtClean="0">
                <a:latin typeface="Times New Roman" pitchFamily="18" charset="0"/>
                <a:cs typeface="Times New Roman" pitchFamily="18" charset="0"/>
              </a:rPr>
              <a:t>Avoid </a:t>
            </a:r>
            <a:r>
              <a:rPr lang="en-US" sz="2400" dirty="0">
                <a:latin typeface="Times New Roman" pitchFamily="18" charset="0"/>
                <a:cs typeface="Times New Roman" pitchFamily="18" charset="0"/>
              </a:rPr>
              <a:t>constipation and advise adequate fluid intake.</a:t>
            </a:r>
          </a:p>
          <a:p>
            <a:r>
              <a:rPr lang="en-US" sz="2400" dirty="0" smtClean="0">
                <a:latin typeface="Times New Roman" pitchFamily="18" charset="0"/>
                <a:cs typeface="Times New Roman" pitchFamily="18" charset="0"/>
              </a:rPr>
              <a:t>Sanitary </a:t>
            </a:r>
            <a:r>
              <a:rPr lang="en-US" sz="2400" dirty="0">
                <a:latin typeface="Times New Roman" pitchFamily="18" charset="0"/>
                <a:cs typeface="Times New Roman" pitchFamily="18" charset="0"/>
              </a:rPr>
              <a:t>pad give support for vulva </a:t>
            </a:r>
            <a:r>
              <a:rPr lang="en-US" sz="2400" dirty="0" smtClean="0">
                <a:latin typeface="Times New Roman" pitchFamily="18" charset="0"/>
                <a:cs typeface="Times New Roman" pitchFamily="18" charset="0"/>
              </a:rPr>
              <a:t>varicosities</a:t>
            </a:r>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D4ECA27D-161E-4EDD-A8E5-54D71ABE33A8}"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86</a:t>
            </a:fld>
            <a:endParaRPr lang="en-US"/>
          </a:p>
        </p:txBody>
      </p:sp>
    </p:spTree>
    <p:extLst>
      <p:ext uri="{BB962C8B-B14F-4D97-AF65-F5344CB8AC3E}">
        <p14:creationId xmlns:p14="http://schemas.microsoft.com/office/powerpoint/2010/main" val="11100504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Times New Roman" pitchFamily="18" charset="0"/>
                <a:cs typeface="Times New Roman" pitchFamily="18" charset="0"/>
              </a:rPr>
              <a:t>Diagnosis of Pregnancy</a:t>
            </a:r>
            <a:br>
              <a:rPr lang="en-US" sz="3600" dirty="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r>
              <a:rPr lang="en-US" sz="2400" dirty="0" smtClean="0">
                <a:latin typeface="Times New Roman" pitchFamily="18" charset="0"/>
                <a:cs typeface="Times New Roman" pitchFamily="18" charset="0"/>
              </a:rPr>
              <a:t>Pregnancy </a:t>
            </a:r>
            <a:r>
              <a:rPr lang="en-US" sz="2400" dirty="0">
                <a:latin typeface="Times New Roman" pitchFamily="18" charset="0"/>
                <a:cs typeface="Times New Roman" pitchFamily="18" charset="0"/>
              </a:rPr>
              <a:t>is mainly diagnosed on the symptoms reported </a:t>
            </a:r>
            <a:r>
              <a:rPr lang="en-US" sz="2400" dirty="0" smtClean="0">
                <a:latin typeface="Times New Roman" pitchFamily="18" charset="0"/>
                <a:cs typeface="Times New Roman" pitchFamily="18" charset="0"/>
              </a:rPr>
              <a:t>by the </a:t>
            </a:r>
            <a:r>
              <a:rPr lang="en-US" sz="2400" dirty="0">
                <a:latin typeface="Times New Roman" pitchFamily="18" charset="0"/>
                <a:cs typeface="Times New Roman" pitchFamily="18" charset="0"/>
              </a:rPr>
              <a:t>woman and signs elicited by a health care provider</a:t>
            </a:r>
            <a:r>
              <a:rPr lang="en-US" sz="2400" dirty="0" smtClean="0">
                <a:latin typeface="Times New Roman" pitchFamily="18" charset="0"/>
                <a:cs typeface="Times New Roman" pitchFamily="18" charset="0"/>
              </a:rPr>
              <a:t>.</a:t>
            </a:r>
            <a:endParaRPr lang="en-US" sz="2800" b="1" dirty="0" smtClean="0">
              <a:latin typeface="Times New Roman" pitchFamily="18" charset="0"/>
              <a:cs typeface="Times New Roman" pitchFamily="18" charset="0"/>
            </a:endParaRPr>
          </a:p>
          <a:p>
            <a:pPr marL="109728" indent="0">
              <a:buNone/>
            </a:pPr>
            <a:endParaRPr lang="en-US" sz="2800" b="1" dirty="0" smtClean="0">
              <a:latin typeface="Times New Roman" pitchFamily="18" charset="0"/>
              <a:cs typeface="Times New Roman" pitchFamily="18" charset="0"/>
            </a:endParaRPr>
          </a:p>
          <a:p>
            <a:pPr marL="109728" indent="0">
              <a:buNone/>
            </a:pPr>
            <a:r>
              <a:rPr lang="en-US" sz="2800" b="1" dirty="0" smtClean="0">
                <a:latin typeface="Times New Roman" pitchFamily="18" charset="0"/>
                <a:cs typeface="Times New Roman" pitchFamily="18" charset="0"/>
              </a:rPr>
              <a:t>Signs </a:t>
            </a:r>
            <a:r>
              <a:rPr lang="en-US" sz="2800" b="1" dirty="0">
                <a:latin typeface="Times New Roman" pitchFamily="18" charset="0"/>
                <a:cs typeface="Times New Roman" pitchFamily="18" charset="0"/>
              </a:rPr>
              <a:t>and symptoms of </a:t>
            </a:r>
            <a:r>
              <a:rPr lang="en-US" sz="2800" b="1" dirty="0" smtClean="0">
                <a:latin typeface="Times New Roman" pitchFamily="18" charset="0"/>
                <a:cs typeface="Times New Roman" pitchFamily="18" charset="0"/>
              </a:rPr>
              <a:t>pregnancy</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These </a:t>
            </a:r>
            <a:r>
              <a:rPr lang="en-US" sz="2400" dirty="0">
                <a:latin typeface="Times New Roman" pitchFamily="18" charset="0"/>
                <a:cs typeface="Times New Roman" pitchFamily="18" charset="0"/>
              </a:rPr>
              <a:t>signs and symptoms are divided in to three</a:t>
            </a:r>
          </a:p>
          <a:p>
            <a:pPr marL="109728" indent="0">
              <a:buNone/>
            </a:pPr>
            <a:r>
              <a:rPr lang="en-US" sz="2400" dirty="0">
                <a:latin typeface="Times New Roman" pitchFamily="18" charset="0"/>
                <a:cs typeface="Times New Roman" pitchFamily="18" charset="0"/>
              </a:rPr>
              <a:t>classifications; presumptive, probable, and positive</a:t>
            </a:r>
            <a:r>
              <a:rPr lang="en-US" sz="2400" dirty="0" smtClean="0">
                <a:latin typeface="Times New Roman" pitchFamily="18" charset="0"/>
                <a:cs typeface="Times New Roman" pitchFamily="18" charset="0"/>
              </a:rPr>
              <a:t>.</a:t>
            </a:r>
          </a:p>
          <a:p>
            <a:pPr marL="566928" indent="-457200">
              <a:buFont typeface="+mj-lt"/>
              <a:buAutoNum type="arabicParenR"/>
            </a:pPr>
            <a:r>
              <a:rPr lang="en-US" sz="2400" dirty="0" smtClean="0">
                <a:latin typeface="Times New Roman" pitchFamily="18" charset="0"/>
                <a:cs typeface="Times New Roman" pitchFamily="18" charset="0"/>
              </a:rPr>
              <a:t>Possible </a:t>
            </a:r>
            <a:r>
              <a:rPr lang="en-US" sz="2400" dirty="0">
                <a:latin typeface="Times New Roman" pitchFamily="18" charset="0"/>
                <a:cs typeface="Times New Roman" pitchFamily="18" charset="0"/>
              </a:rPr>
              <a:t>(presumptive) signs</a:t>
            </a:r>
          </a:p>
          <a:p>
            <a:r>
              <a:rPr lang="en-US" sz="2400" dirty="0" smtClean="0">
                <a:latin typeface="Times New Roman" pitchFamily="18" charset="0"/>
                <a:cs typeface="Times New Roman" pitchFamily="18" charset="0"/>
              </a:rPr>
              <a:t>Early </a:t>
            </a:r>
            <a:r>
              <a:rPr lang="en-US" sz="2400" dirty="0">
                <a:latin typeface="Times New Roman" pitchFamily="18" charset="0"/>
                <a:cs typeface="Times New Roman" pitchFamily="18" charset="0"/>
              </a:rPr>
              <a:t>breast changes-increase in size, darkening </a:t>
            </a:r>
            <a:r>
              <a:rPr lang="en-US" sz="2400" dirty="0" smtClean="0">
                <a:latin typeface="Times New Roman" pitchFamily="18" charset="0"/>
                <a:cs typeface="Times New Roman" pitchFamily="18" charset="0"/>
              </a:rPr>
              <a:t>of areola,</a:t>
            </a:r>
            <a:endParaRPr lang="en-US" sz="2400" dirty="0">
              <a:latin typeface="Times New Roman" pitchFamily="18" charset="0"/>
              <a:cs typeface="Times New Roman" pitchFamily="18" charset="0"/>
            </a:endParaRPr>
          </a:p>
          <a:p>
            <a:pPr marL="109728" indent="0">
              <a:buNone/>
            </a:pPr>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0EA18181-EFF9-47C6-91BE-540033078B6F}"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87</a:t>
            </a:fld>
            <a:endParaRPr lang="en-US"/>
          </a:p>
        </p:txBody>
      </p:sp>
    </p:spTree>
    <p:extLst>
      <p:ext uri="{BB962C8B-B14F-4D97-AF65-F5344CB8AC3E}">
        <p14:creationId xmlns:p14="http://schemas.microsoft.com/office/powerpoint/2010/main" val="264697755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lnSpcReduction="10000"/>
          </a:bodyPr>
          <a:lstStyle/>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Amenorrhea-a </a:t>
            </a:r>
            <a:r>
              <a:rPr lang="en-US" dirty="0">
                <a:latin typeface="Times New Roman" pitchFamily="18" charset="0"/>
                <a:cs typeface="Times New Roman" pitchFamily="18" charset="0"/>
              </a:rPr>
              <a:t>women having regular cycle with out </a:t>
            </a:r>
            <a:r>
              <a:rPr lang="en-US" dirty="0" smtClean="0">
                <a:latin typeface="Times New Roman" pitchFamily="18" charset="0"/>
                <a:cs typeface="Times New Roman" pitchFamily="18" charset="0"/>
              </a:rPr>
              <a:t>the use </a:t>
            </a:r>
            <a:r>
              <a:rPr lang="en-US" dirty="0">
                <a:latin typeface="Times New Roman" pitchFamily="18" charset="0"/>
                <a:cs typeface="Times New Roman" pitchFamily="18" charset="0"/>
              </a:rPr>
              <a:t>of hormonal contraceptives</a:t>
            </a:r>
          </a:p>
          <a:p>
            <a:r>
              <a:rPr lang="en-US" dirty="0">
                <a:latin typeface="Times New Roman" pitchFamily="18" charset="0"/>
                <a:cs typeface="Times New Roman" pitchFamily="18" charset="0"/>
              </a:rPr>
              <a:t>Morning sickness</a:t>
            </a:r>
          </a:p>
          <a:p>
            <a:r>
              <a:rPr lang="en-US" dirty="0">
                <a:latin typeface="Times New Roman" pitchFamily="18" charset="0"/>
                <a:cs typeface="Times New Roman" pitchFamily="18" charset="0"/>
              </a:rPr>
              <a:t>Bladder irritability like frequency of </a:t>
            </a:r>
            <a:r>
              <a:rPr lang="en-US" dirty="0" smtClean="0">
                <a:latin typeface="Times New Roman" pitchFamily="18" charset="0"/>
                <a:cs typeface="Times New Roman" pitchFamily="18" charset="0"/>
              </a:rPr>
              <a:t>micturition</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Quickening -the date of the first fetal movement felt by </a:t>
            </a:r>
            <a:r>
              <a:rPr lang="en-US" dirty="0" smtClean="0">
                <a:latin typeface="Times New Roman" pitchFamily="18" charset="0"/>
                <a:cs typeface="Times New Roman" pitchFamily="18" charset="0"/>
              </a:rPr>
              <a:t>the mother </a:t>
            </a:r>
            <a:r>
              <a:rPr lang="en-US" dirty="0">
                <a:latin typeface="Times New Roman" pitchFamily="18" charset="0"/>
                <a:cs typeface="Times New Roman" pitchFamily="18" charset="0"/>
              </a:rPr>
              <a:t>provides an indicator of pregnancy.</a:t>
            </a:r>
          </a:p>
        </p:txBody>
      </p:sp>
      <p:sp>
        <p:nvSpPr>
          <p:cNvPr id="4" name="Date Placeholder 3"/>
          <p:cNvSpPr>
            <a:spLocks noGrp="1"/>
          </p:cNvSpPr>
          <p:nvPr>
            <p:ph type="dt" sz="half" idx="10"/>
          </p:nvPr>
        </p:nvSpPr>
        <p:spPr/>
        <p:txBody>
          <a:bodyPr/>
          <a:lstStyle/>
          <a:p>
            <a:fld id="{6FA406D2-6906-43CC-B96D-C6099F84E7B9}"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88</a:t>
            </a:fld>
            <a:endParaRPr lang="en-US"/>
          </a:p>
        </p:txBody>
      </p:sp>
    </p:spTree>
    <p:extLst>
      <p:ext uri="{BB962C8B-B14F-4D97-AF65-F5344CB8AC3E}">
        <p14:creationId xmlns:p14="http://schemas.microsoft.com/office/powerpoint/2010/main" val="11136061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400" dirty="0">
                <a:latin typeface="Times New Roman" pitchFamily="18" charset="0"/>
                <a:cs typeface="Times New Roman" pitchFamily="18" charset="0"/>
              </a:rPr>
              <a:t>A </a:t>
            </a:r>
            <a:r>
              <a:rPr lang="en-US" sz="2400" dirty="0" err="1" smtClean="0">
                <a:latin typeface="Times New Roman" pitchFamily="18" charset="0"/>
                <a:cs typeface="Times New Roman" pitchFamily="18" charset="0"/>
              </a:rPr>
              <a:t>primigravid</a:t>
            </a:r>
            <a:r>
              <a:rPr lang="en-US" sz="2400" dirty="0" smtClean="0">
                <a:latin typeface="Times New Roman" pitchFamily="18" charset="0"/>
                <a:cs typeface="Times New Roman" pitchFamily="18" charset="0"/>
              </a:rPr>
              <a:t> women </a:t>
            </a:r>
            <a:r>
              <a:rPr lang="en-US" sz="2400" dirty="0">
                <a:latin typeface="Times New Roman" pitchFamily="18" charset="0"/>
                <a:cs typeface="Times New Roman" pitchFamily="18" charset="0"/>
              </a:rPr>
              <a:t>feels it at 18-20 weeks the multi </a:t>
            </a:r>
            <a:r>
              <a:rPr lang="en-US" sz="2400" dirty="0" smtClean="0">
                <a:latin typeface="Times New Roman" pitchFamily="18" charset="0"/>
                <a:cs typeface="Times New Roman" pitchFamily="18" charset="0"/>
              </a:rPr>
              <a:t>gravid </a:t>
            </a:r>
            <a:r>
              <a:rPr lang="en-US" sz="2400" dirty="0">
                <a:latin typeface="Times New Roman" pitchFamily="18" charset="0"/>
                <a:cs typeface="Times New Roman" pitchFamily="18" charset="0"/>
              </a:rPr>
              <a:t>at </a:t>
            </a:r>
            <a:r>
              <a:rPr lang="en-US" sz="2400" dirty="0" smtClean="0">
                <a:latin typeface="Times New Roman" pitchFamily="18" charset="0"/>
                <a:cs typeface="Times New Roman" pitchFamily="18" charset="0"/>
              </a:rPr>
              <a:t>14-16 weeks</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marL="109728" indent="0">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p>
          <a:p>
            <a:pPr marL="109728" indent="0">
              <a:buNone/>
            </a:pP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2. </a:t>
            </a:r>
            <a:r>
              <a:rPr lang="en-US" sz="2800" dirty="0" smtClean="0">
                <a:latin typeface="Times New Roman" pitchFamily="18" charset="0"/>
                <a:cs typeface="Times New Roman" pitchFamily="18" charset="0"/>
              </a:rPr>
              <a:t>Probable signs</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Presence of HCG in</a:t>
            </a:r>
          </a:p>
          <a:p>
            <a:pPr marL="109728" indent="0">
              <a:buNone/>
            </a:pPr>
            <a:r>
              <a:rPr lang="en-US" sz="2400" dirty="0" smtClean="0">
                <a:latin typeface="Times New Roman" pitchFamily="18" charset="0"/>
                <a:cs typeface="Times New Roman" pitchFamily="18" charset="0"/>
              </a:rPr>
              <a:t>       - </a:t>
            </a:r>
            <a:r>
              <a:rPr lang="en-US" sz="2400" dirty="0">
                <a:latin typeface="Times New Roman" pitchFamily="18" charset="0"/>
                <a:cs typeface="Times New Roman" pitchFamily="18" charset="0"/>
              </a:rPr>
              <a:t>blood</a:t>
            </a:r>
          </a:p>
          <a:p>
            <a:pPr marL="109728" indent="0">
              <a:buNone/>
            </a:pPr>
            <a:r>
              <a:rPr lang="en-US" sz="2400" dirty="0" smtClean="0">
                <a:latin typeface="Times New Roman" pitchFamily="18" charset="0"/>
                <a:cs typeface="Times New Roman" pitchFamily="18" charset="0"/>
              </a:rPr>
              <a:t>       - </a:t>
            </a:r>
            <a:r>
              <a:rPr lang="en-US" sz="2400" dirty="0">
                <a:latin typeface="Times New Roman" pitchFamily="18" charset="0"/>
                <a:cs typeface="Times New Roman" pitchFamily="18" charset="0"/>
              </a:rPr>
              <a:t>urine</a:t>
            </a:r>
          </a:p>
          <a:p>
            <a:r>
              <a:rPr lang="en-US" sz="2400" dirty="0">
                <a:latin typeface="Times New Roman" pitchFamily="18" charset="0"/>
                <a:cs typeface="Times New Roman" pitchFamily="18" charset="0"/>
              </a:rPr>
              <a:t>Uterine growth</a:t>
            </a:r>
          </a:p>
          <a:p>
            <a:r>
              <a:rPr lang="en-US" sz="2400" dirty="0" err="1">
                <a:latin typeface="Times New Roman" pitchFamily="18" charset="0"/>
                <a:cs typeface="Times New Roman" pitchFamily="18" charset="0"/>
              </a:rPr>
              <a:t>Braxtonhicks</a:t>
            </a:r>
            <a:r>
              <a:rPr lang="en-US" sz="2400" dirty="0">
                <a:latin typeface="Times New Roman" pitchFamily="18" charset="0"/>
                <a:cs typeface="Times New Roman" pitchFamily="18" charset="0"/>
              </a:rPr>
              <a:t> contractions</a:t>
            </a:r>
          </a:p>
          <a:p>
            <a:r>
              <a:rPr lang="en-US" sz="2400" dirty="0">
                <a:latin typeface="Times New Roman" pitchFamily="18" charset="0"/>
                <a:cs typeface="Times New Roman" pitchFamily="18" charset="0"/>
              </a:rPr>
              <a:t>Ballottement</a:t>
            </a:r>
          </a:p>
        </p:txBody>
      </p:sp>
      <p:sp>
        <p:nvSpPr>
          <p:cNvPr id="4" name="Date Placeholder 3"/>
          <p:cNvSpPr>
            <a:spLocks noGrp="1"/>
          </p:cNvSpPr>
          <p:nvPr>
            <p:ph type="dt" sz="half" idx="10"/>
          </p:nvPr>
        </p:nvSpPr>
        <p:spPr/>
        <p:txBody>
          <a:bodyPr/>
          <a:lstStyle/>
          <a:p>
            <a:fld id="{F8D6A3FD-BB7C-4C7A-BFDC-27376946D13B}"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89</a:t>
            </a:fld>
            <a:endParaRPr lang="en-US"/>
          </a:p>
        </p:txBody>
      </p:sp>
    </p:spTree>
    <p:extLst>
      <p:ext uri="{BB962C8B-B14F-4D97-AF65-F5344CB8AC3E}">
        <p14:creationId xmlns:p14="http://schemas.microsoft.com/office/powerpoint/2010/main" val="1313205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Autofit/>
          </a:bodyPr>
          <a:lstStyle/>
          <a:p>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Functions </a:t>
            </a:r>
            <a:r>
              <a:rPr lang="en-US" sz="3600" dirty="0">
                <a:latin typeface="Times New Roman" pitchFamily="18" charset="0"/>
                <a:cs typeface="Times New Roman" pitchFamily="18" charset="0"/>
              </a:rPr>
              <a:t>of Placenta</a:t>
            </a:r>
            <a:br>
              <a:rPr lang="en-US" sz="3600" dirty="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762000"/>
            <a:ext cx="8686800" cy="5245291"/>
          </a:xfrm>
        </p:spPr>
        <p:txBody>
          <a:bodyPr>
            <a:noAutofit/>
          </a:bodyPr>
          <a:lstStyle/>
          <a:p>
            <a:pPr marL="109728" indent="0">
              <a:buNone/>
            </a:pPr>
            <a:endParaRPr lang="en-US" sz="2400" dirty="0" smtClean="0">
              <a:solidFill>
                <a:srgbClr val="FF0000"/>
              </a:solidFill>
              <a:latin typeface="Times New Roman" pitchFamily="18" charset="0"/>
              <a:cs typeface="Times New Roman" pitchFamily="18" charset="0"/>
            </a:endParaRPr>
          </a:p>
          <a:p>
            <a:pPr marL="109728" indent="0">
              <a:buNone/>
            </a:pPr>
            <a:r>
              <a:rPr lang="en-US" sz="2400" dirty="0" smtClean="0">
                <a:solidFill>
                  <a:srgbClr val="FF0000"/>
                </a:solidFill>
                <a:latin typeface="Times New Roman" pitchFamily="18" charset="0"/>
                <a:cs typeface="Times New Roman" pitchFamily="18" charset="0"/>
              </a:rPr>
              <a:t>Respiration</a:t>
            </a:r>
            <a:endParaRPr lang="en-US" sz="2400" dirty="0" smtClean="0">
              <a:latin typeface="Times New Roman" pitchFamily="18" charset="0"/>
              <a:cs typeface="Times New Roman" pitchFamily="18" charset="0"/>
            </a:endParaRPr>
          </a:p>
          <a:p>
            <a:pPr>
              <a:buFont typeface="Wingdings" pitchFamily="2" charset="2"/>
              <a:buChar char="v"/>
            </a:pPr>
            <a:r>
              <a:rPr lang="en-US" sz="2400" dirty="0" smtClean="0">
                <a:latin typeface="Times New Roman" pitchFamily="18" charset="0"/>
                <a:cs typeface="Times New Roman" pitchFamily="18" charset="0"/>
              </a:rPr>
              <a:t>As </a:t>
            </a:r>
            <a:r>
              <a:rPr lang="en-US" sz="2400" dirty="0">
                <a:latin typeface="Times New Roman" pitchFamily="18" charset="0"/>
                <a:cs typeface="Times New Roman" pitchFamily="18" charset="0"/>
              </a:rPr>
              <a:t>pulmonary exchange of gases does not </a:t>
            </a:r>
            <a:r>
              <a:rPr lang="en-US" sz="2400" dirty="0" smtClean="0">
                <a:latin typeface="Times New Roman" pitchFamily="18" charset="0"/>
                <a:cs typeface="Times New Roman" pitchFamily="18" charset="0"/>
              </a:rPr>
              <a:t>take place </a:t>
            </a:r>
            <a:r>
              <a:rPr lang="en-US" sz="2400" dirty="0">
                <a:latin typeface="Times New Roman" pitchFamily="18" charset="0"/>
                <a:cs typeface="Times New Roman" pitchFamily="18" charset="0"/>
              </a:rPr>
              <a:t>in the uterus </a:t>
            </a:r>
            <a:r>
              <a:rPr lang="en-US" sz="2400" dirty="0" smtClean="0">
                <a:latin typeface="Times New Roman" pitchFamily="18" charset="0"/>
                <a:cs typeface="Times New Roman" pitchFamily="18" charset="0"/>
              </a:rPr>
              <a:t> </a:t>
            </a:r>
          </a:p>
          <a:p>
            <a:pPr>
              <a:buFont typeface="Wingdings" pitchFamily="2" charset="2"/>
              <a:buChar char="v"/>
            </a:pPr>
            <a:r>
              <a:rPr lang="en-US" sz="2400" dirty="0" smtClean="0">
                <a:latin typeface="Times New Roman" pitchFamily="18" charset="0"/>
                <a:cs typeface="Times New Roman" pitchFamily="18" charset="0"/>
              </a:rPr>
              <a:t>so the </a:t>
            </a:r>
            <a:r>
              <a:rPr lang="en-US" sz="2400" dirty="0">
                <a:latin typeface="Times New Roman" pitchFamily="18" charset="0"/>
                <a:cs typeface="Times New Roman" pitchFamily="18" charset="0"/>
              </a:rPr>
              <a:t>fetus must obtain oxygen and </a:t>
            </a:r>
            <a:r>
              <a:rPr lang="en-US" sz="2400" dirty="0" smtClean="0">
                <a:latin typeface="Times New Roman" pitchFamily="18" charset="0"/>
                <a:cs typeface="Times New Roman" pitchFamily="18" charset="0"/>
              </a:rPr>
              <a:t>excrete carbon </a:t>
            </a:r>
            <a:r>
              <a:rPr lang="en-US" sz="2400" dirty="0">
                <a:latin typeface="Times New Roman" pitchFamily="18" charset="0"/>
                <a:cs typeface="Times New Roman" pitchFamily="18" charset="0"/>
              </a:rPr>
              <a:t>dioxide through the </a:t>
            </a:r>
            <a:r>
              <a:rPr lang="en-US" sz="2400" dirty="0" smtClean="0">
                <a:latin typeface="Times New Roman" pitchFamily="18" charset="0"/>
                <a:cs typeface="Times New Roman" pitchFamily="18" charset="0"/>
              </a:rPr>
              <a:t>placenta</a:t>
            </a:r>
          </a:p>
          <a:p>
            <a:pPr marL="109728" indent="0">
              <a:buNone/>
            </a:pPr>
            <a:r>
              <a:rPr lang="en-US" sz="2400" dirty="0" smtClean="0">
                <a:solidFill>
                  <a:srgbClr val="FF0000"/>
                </a:solidFill>
                <a:latin typeface="Times New Roman" pitchFamily="18" charset="0"/>
                <a:cs typeface="Times New Roman" pitchFamily="18" charset="0"/>
              </a:rPr>
              <a:t>Nutrition</a:t>
            </a:r>
            <a:r>
              <a:rPr lang="en-US" sz="2400" dirty="0" smtClean="0">
                <a:latin typeface="Times New Roman" pitchFamily="18" charset="0"/>
                <a:cs typeface="Times New Roman" pitchFamily="18" charset="0"/>
              </a:rPr>
              <a:t> </a:t>
            </a:r>
          </a:p>
          <a:p>
            <a:pPr>
              <a:buFont typeface="Wingdings" pitchFamily="2" charset="2"/>
              <a:buChar char="v"/>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Food for the fetus derives from the mother’s </a:t>
            </a:r>
            <a:r>
              <a:rPr lang="en-US" sz="2400" dirty="0" smtClean="0">
                <a:latin typeface="Times New Roman" pitchFamily="18" charset="0"/>
                <a:cs typeface="Times New Roman" pitchFamily="18" charset="0"/>
              </a:rPr>
              <a:t>diet</a:t>
            </a:r>
          </a:p>
          <a:p>
            <a:pPr>
              <a:buFont typeface="Wingdings" pitchFamily="2" charset="2"/>
              <a:buChar char="v"/>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placenta broken down into forms </a:t>
            </a:r>
            <a:r>
              <a:rPr lang="en-US" sz="2400" dirty="0" smtClean="0">
                <a:latin typeface="Times New Roman" pitchFamily="18" charset="0"/>
                <a:cs typeface="Times New Roman" pitchFamily="18" charset="0"/>
              </a:rPr>
              <a:t>and select those substances </a:t>
            </a:r>
            <a:r>
              <a:rPr lang="en-US" sz="2400" dirty="0">
                <a:latin typeface="Times New Roman" pitchFamily="18" charset="0"/>
                <a:cs typeface="Times New Roman" pitchFamily="18" charset="0"/>
              </a:rPr>
              <a:t>required by the </a:t>
            </a:r>
            <a:r>
              <a:rPr lang="en-US" sz="2400" dirty="0" smtClean="0">
                <a:latin typeface="Times New Roman" pitchFamily="18" charset="0"/>
                <a:cs typeface="Times New Roman" pitchFamily="18" charset="0"/>
              </a:rPr>
              <a:t>fetus.</a:t>
            </a:r>
          </a:p>
          <a:p>
            <a:pPr marL="109728" indent="0">
              <a:buNone/>
            </a:pPr>
            <a:r>
              <a:rPr lang="en-US" sz="2400" dirty="0" smtClean="0">
                <a:solidFill>
                  <a:srgbClr val="FF0000"/>
                </a:solidFill>
                <a:latin typeface="Times New Roman" pitchFamily="18" charset="0"/>
                <a:cs typeface="Times New Roman" pitchFamily="18" charset="0"/>
              </a:rPr>
              <a:t>Storage </a:t>
            </a:r>
            <a:endParaRPr lang="en-US" sz="2400" dirty="0">
              <a:solidFill>
                <a:srgbClr val="FF0000"/>
              </a:solidFill>
              <a:latin typeface="Times New Roman" pitchFamily="18" charset="0"/>
              <a:cs typeface="Times New Roman" pitchFamily="18" charset="0"/>
            </a:endParaRPr>
          </a:p>
          <a:p>
            <a:pPr>
              <a:buFont typeface="Wingdings" pitchFamily="2" charset="2"/>
              <a:buChar char="v"/>
            </a:pPr>
            <a:r>
              <a:rPr lang="en-US" sz="2400" dirty="0">
                <a:latin typeface="Times New Roman" pitchFamily="18" charset="0"/>
                <a:cs typeface="Times New Roman" pitchFamily="18" charset="0"/>
              </a:rPr>
              <a:t>The </a:t>
            </a:r>
            <a:r>
              <a:rPr lang="en-US" sz="2400" dirty="0" smtClean="0">
                <a:latin typeface="Times New Roman" pitchFamily="18" charset="0"/>
                <a:cs typeface="Times New Roman" pitchFamily="18" charset="0"/>
              </a:rPr>
              <a:t>placenta metabolizes </a:t>
            </a:r>
            <a:r>
              <a:rPr lang="en-US" sz="2400" dirty="0">
                <a:latin typeface="Times New Roman" pitchFamily="18" charset="0"/>
                <a:cs typeface="Times New Roman" pitchFamily="18" charset="0"/>
              </a:rPr>
              <a:t>glucose </a:t>
            </a:r>
            <a:r>
              <a:rPr lang="en-US" sz="2400" dirty="0" smtClean="0">
                <a:latin typeface="Times New Roman" pitchFamily="18" charset="0"/>
                <a:cs typeface="Times New Roman" pitchFamily="18" charset="0"/>
              </a:rPr>
              <a:t>,stores in </a:t>
            </a:r>
            <a:r>
              <a:rPr lang="en-US" sz="2400" dirty="0">
                <a:latin typeface="Times New Roman" pitchFamily="18" charset="0"/>
                <a:cs typeface="Times New Roman" pitchFamily="18" charset="0"/>
              </a:rPr>
              <a:t>the form of glycogen and reconverts it to </a:t>
            </a:r>
            <a:r>
              <a:rPr lang="en-US" sz="2400" dirty="0" smtClean="0">
                <a:latin typeface="Times New Roman" pitchFamily="18" charset="0"/>
                <a:cs typeface="Times New Roman" pitchFamily="18" charset="0"/>
              </a:rPr>
              <a:t>glucose as </a:t>
            </a:r>
            <a:r>
              <a:rPr lang="en-US" sz="2400" dirty="0">
                <a:latin typeface="Times New Roman" pitchFamily="18" charset="0"/>
                <a:cs typeface="Times New Roman" pitchFamily="18" charset="0"/>
              </a:rPr>
              <a:t>required</a:t>
            </a:r>
            <a:r>
              <a:rPr lang="en-US" sz="2400" dirty="0" smtClean="0">
                <a:latin typeface="Times New Roman" pitchFamily="18" charset="0"/>
                <a:cs typeface="Times New Roman" pitchFamily="18" charset="0"/>
              </a:rPr>
              <a:t>.</a:t>
            </a:r>
          </a:p>
          <a:p>
            <a:pPr>
              <a:buFont typeface="Wingdings" pitchFamily="2" charset="2"/>
              <a:buChar char="v"/>
            </a:pPr>
            <a:r>
              <a:rPr lang="en-US" sz="2400" dirty="0" smtClean="0">
                <a:latin typeface="Times New Roman" pitchFamily="18" charset="0"/>
                <a:cs typeface="Times New Roman" pitchFamily="18" charset="0"/>
              </a:rPr>
              <a:t>Also stores </a:t>
            </a:r>
            <a:r>
              <a:rPr lang="en-US" sz="2400" dirty="0">
                <a:latin typeface="Times New Roman" pitchFamily="18" charset="0"/>
                <a:cs typeface="Times New Roman" pitchFamily="18" charset="0"/>
              </a:rPr>
              <a:t>iron and the fat soluble vitamins.</a:t>
            </a:r>
          </a:p>
          <a:p>
            <a:pPr>
              <a:buFont typeface="Wingdings" pitchFamily="2" charset="2"/>
              <a:buChar char="v"/>
            </a:pPr>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29FB227F-D19C-4F43-895A-ED7E08B18D60}"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251892606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pPr marL="109728" indent="0">
              <a:buNone/>
            </a:pPr>
            <a:r>
              <a:rPr lang="en-US" sz="2400" b="1" dirty="0" smtClean="0">
                <a:latin typeface="Times New Roman" pitchFamily="18" charset="0"/>
                <a:cs typeface="Times New Roman" pitchFamily="18" charset="0"/>
              </a:rPr>
              <a:t>    3. Positive </a:t>
            </a:r>
            <a:r>
              <a:rPr lang="en-US" sz="2400" b="1" dirty="0">
                <a:latin typeface="Times New Roman" pitchFamily="18" charset="0"/>
                <a:cs typeface="Times New Roman" pitchFamily="18" charset="0"/>
              </a:rPr>
              <a:t>signs</a:t>
            </a:r>
          </a:p>
          <a:p>
            <a:r>
              <a:rPr lang="en-US" sz="2400" dirty="0">
                <a:latin typeface="Times New Roman" pitchFamily="18" charset="0"/>
                <a:cs typeface="Times New Roman" pitchFamily="18" charset="0"/>
              </a:rPr>
              <a:t>Visualization of fetus </a:t>
            </a:r>
            <a:r>
              <a:rPr lang="en-US" sz="2400" dirty="0" smtClean="0">
                <a:latin typeface="Times New Roman" pitchFamily="18" charset="0"/>
                <a:cs typeface="Times New Roman" pitchFamily="18" charset="0"/>
              </a:rPr>
              <a:t>by </a:t>
            </a:r>
          </a:p>
          <a:p>
            <a:pPr marL="109728" indent="0">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 Ultrasound </a:t>
            </a:r>
            <a:r>
              <a:rPr lang="en-US" sz="2400" dirty="0">
                <a:latin typeface="Times New Roman" pitchFamily="18" charset="0"/>
                <a:cs typeface="Times New Roman" pitchFamily="18" charset="0"/>
              </a:rPr>
              <a:t>6 </a:t>
            </a:r>
            <a:r>
              <a:rPr lang="en-US" sz="2400" dirty="0" smtClean="0">
                <a:latin typeface="Times New Roman" pitchFamily="18" charset="0"/>
                <a:cs typeface="Times New Roman" pitchFamily="18" charset="0"/>
              </a:rPr>
              <a:t>weeks of gestation </a:t>
            </a:r>
          </a:p>
          <a:p>
            <a:pPr marL="109728" indent="0">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 X-ray </a:t>
            </a:r>
            <a:r>
              <a:rPr lang="en-US" sz="2400" dirty="0">
                <a:latin typeface="Times New Roman" pitchFamily="18" charset="0"/>
                <a:cs typeface="Times New Roman" pitchFamily="18" charset="0"/>
              </a:rPr>
              <a:t>after 12 weeks of gestation</a:t>
            </a:r>
          </a:p>
          <a:p>
            <a:r>
              <a:rPr lang="en-US" sz="2400" dirty="0">
                <a:latin typeface="Times New Roman" pitchFamily="18" charset="0"/>
                <a:cs typeface="Times New Roman" pitchFamily="18" charset="0"/>
              </a:rPr>
              <a:t>Fetal heart sounds by</a:t>
            </a:r>
          </a:p>
          <a:p>
            <a:pPr marL="109728" indent="0">
              <a:buNone/>
            </a:pPr>
            <a:r>
              <a:rPr lang="en-US" sz="2400" dirty="0" smtClean="0">
                <a:latin typeface="Times New Roman" pitchFamily="18" charset="0"/>
                <a:cs typeface="Times New Roman" pitchFamily="18" charset="0"/>
              </a:rPr>
              <a:t>         - Ultrasound</a:t>
            </a:r>
          </a:p>
          <a:p>
            <a:pPr marL="109728" indent="0">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 </a:t>
            </a:r>
            <a:r>
              <a:rPr lang="en-US" sz="2400" dirty="0">
                <a:latin typeface="Times New Roman" pitchFamily="18" charset="0"/>
                <a:cs typeface="Times New Roman" pitchFamily="18" charset="0"/>
              </a:rPr>
              <a:t>Fetal stethoscope or </a:t>
            </a:r>
            <a:r>
              <a:rPr lang="en-US" sz="2400" dirty="0" err="1">
                <a:latin typeface="Times New Roman" pitchFamily="18" charset="0"/>
                <a:cs typeface="Times New Roman" pitchFamily="18" charset="0"/>
              </a:rPr>
              <a:t>fetoscope</a:t>
            </a:r>
            <a:r>
              <a:rPr lang="en-US" sz="2400" dirty="0">
                <a:latin typeface="Times New Roman" pitchFamily="18" charset="0"/>
                <a:cs typeface="Times New Roman" pitchFamily="18" charset="0"/>
              </a:rPr>
              <a:t> (20th to 24th </a:t>
            </a:r>
            <a:r>
              <a:rPr lang="en-US" sz="2400" dirty="0" smtClean="0">
                <a:latin typeface="Times New Roman" pitchFamily="18" charset="0"/>
                <a:cs typeface="Times New Roman" pitchFamily="18" charset="0"/>
              </a:rPr>
              <a:t>weeks          of gestation</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Fetal movements by</a:t>
            </a:r>
          </a:p>
          <a:p>
            <a:pPr marL="109728" indent="0">
              <a:buNone/>
            </a:pPr>
            <a:r>
              <a:rPr lang="en-US" sz="2400" dirty="0" smtClean="0">
                <a:latin typeface="Times New Roman" pitchFamily="18" charset="0"/>
                <a:cs typeface="Times New Roman" pitchFamily="18" charset="0"/>
              </a:rPr>
              <a:t>         - </a:t>
            </a:r>
            <a:r>
              <a:rPr lang="en-US" sz="2400" dirty="0">
                <a:latin typeface="Times New Roman" pitchFamily="18" charset="0"/>
                <a:cs typeface="Times New Roman" pitchFamily="18" charset="0"/>
              </a:rPr>
              <a:t>Palpation</a:t>
            </a:r>
          </a:p>
          <a:p>
            <a:pPr marL="109728" indent="0">
              <a:buNone/>
            </a:pPr>
            <a:r>
              <a:rPr lang="en-US" sz="2400" dirty="0" smtClean="0">
                <a:latin typeface="Times New Roman" pitchFamily="18" charset="0"/>
                <a:cs typeface="Times New Roman" pitchFamily="18" charset="0"/>
              </a:rPr>
              <a:t>         - </a:t>
            </a:r>
            <a:r>
              <a:rPr lang="en-US" sz="2400" dirty="0">
                <a:latin typeface="Times New Roman" pitchFamily="18" charset="0"/>
                <a:cs typeface="Times New Roman" pitchFamily="18" charset="0"/>
              </a:rPr>
              <a:t>Visible</a:t>
            </a:r>
          </a:p>
        </p:txBody>
      </p:sp>
      <p:sp>
        <p:nvSpPr>
          <p:cNvPr id="4" name="Date Placeholder 3"/>
          <p:cNvSpPr>
            <a:spLocks noGrp="1"/>
          </p:cNvSpPr>
          <p:nvPr>
            <p:ph type="dt" sz="half" idx="10"/>
          </p:nvPr>
        </p:nvSpPr>
        <p:spPr/>
        <p:txBody>
          <a:bodyPr/>
          <a:lstStyle/>
          <a:p>
            <a:fld id="{199EB97B-556E-451C-A73A-79D9DE143F72}"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90</a:t>
            </a:fld>
            <a:endParaRPr lang="en-US"/>
          </a:p>
        </p:txBody>
      </p:sp>
    </p:spTree>
    <p:extLst>
      <p:ext uri="{BB962C8B-B14F-4D97-AF65-F5344CB8AC3E}">
        <p14:creationId xmlns:p14="http://schemas.microsoft.com/office/powerpoint/2010/main" val="38567597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Times New Roman" pitchFamily="18" charset="0"/>
                <a:cs typeface="Times New Roman" pitchFamily="18" charset="0"/>
              </a:rPr>
              <a:t>Antenatal Care</a:t>
            </a:r>
          </a:p>
        </p:txBody>
      </p:sp>
      <p:sp>
        <p:nvSpPr>
          <p:cNvPr id="3" name="Content Placeholder 2"/>
          <p:cNvSpPr>
            <a:spLocks noGrp="1"/>
          </p:cNvSpPr>
          <p:nvPr>
            <p:ph idx="1"/>
          </p:nvPr>
        </p:nvSpPr>
        <p:spPr/>
        <p:txBody>
          <a:bodyPr>
            <a:normAutofit/>
          </a:bodyPr>
          <a:lstStyle/>
          <a:p>
            <a:pPr marL="109728" indent="0">
              <a:buNone/>
            </a:pPr>
            <a:r>
              <a:rPr lang="en-US" sz="2400" dirty="0">
                <a:latin typeface="Times New Roman" pitchFamily="18" charset="0"/>
                <a:cs typeface="Times New Roman" pitchFamily="18" charset="0"/>
              </a:rPr>
              <a:t>Definition: - Antenatal care is the care given to a </a:t>
            </a:r>
            <a:r>
              <a:rPr lang="en-US" sz="2400" dirty="0" smtClean="0">
                <a:latin typeface="Times New Roman" pitchFamily="18" charset="0"/>
                <a:cs typeface="Times New Roman" pitchFamily="18" charset="0"/>
              </a:rPr>
              <a:t>woman during </a:t>
            </a:r>
            <a:r>
              <a:rPr lang="en-US" sz="2400" dirty="0">
                <a:latin typeface="Times New Roman" pitchFamily="18" charset="0"/>
                <a:cs typeface="Times New Roman" pitchFamily="18" charset="0"/>
              </a:rPr>
              <a:t>her pregnancy.</a:t>
            </a:r>
          </a:p>
          <a:p>
            <a:pPr>
              <a:buFont typeface="Wingdings" pitchFamily="2" charset="2"/>
              <a:buChar char="v"/>
            </a:pPr>
            <a:r>
              <a:rPr lang="en-US" sz="2400" dirty="0">
                <a:latin typeface="Times New Roman" pitchFamily="18" charset="0"/>
                <a:cs typeface="Times New Roman" pitchFamily="18" charset="0"/>
              </a:rPr>
              <a:t>Objectives</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marL="624078" indent="-514350">
              <a:buFont typeface="+mj-lt"/>
              <a:buAutoNum type="arabicPeriod"/>
            </a:pPr>
            <a:r>
              <a:rPr lang="en-US" sz="2400" dirty="0" smtClean="0">
                <a:latin typeface="Times New Roman" pitchFamily="18" charset="0"/>
                <a:cs typeface="Times New Roman" pitchFamily="18" charset="0"/>
              </a:rPr>
              <a:t> To </a:t>
            </a:r>
            <a:r>
              <a:rPr lang="en-US" sz="2400" dirty="0">
                <a:latin typeface="Times New Roman" pitchFamily="18" charset="0"/>
                <a:cs typeface="Times New Roman" pitchFamily="18" charset="0"/>
              </a:rPr>
              <a:t>promote and maintain good health of the mother </a:t>
            </a:r>
            <a:r>
              <a:rPr lang="en-US" sz="2400" dirty="0" smtClean="0">
                <a:latin typeface="Times New Roman" pitchFamily="18" charset="0"/>
                <a:cs typeface="Times New Roman" pitchFamily="18" charset="0"/>
              </a:rPr>
              <a:t>and fetus </a:t>
            </a:r>
            <a:r>
              <a:rPr lang="en-US" sz="2400" dirty="0">
                <a:latin typeface="Times New Roman" pitchFamily="18" charset="0"/>
                <a:cs typeface="Times New Roman" pitchFamily="18" charset="0"/>
              </a:rPr>
              <a:t>during </a:t>
            </a:r>
            <a:r>
              <a:rPr lang="en-US" sz="2400" dirty="0" smtClean="0">
                <a:latin typeface="Times New Roman" pitchFamily="18" charset="0"/>
                <a:cs typeface="Times New Roman" pitchFamily="18" charset="0"/>
              </a:rPr>
              <a:t>pregnancy</a:t>
            </a:r>
          </a:p>
          <a:p>
            <a:pPr marL="624078" indent="-514350">
              <a:buFont typeface="+mj-lt"/>
              <a:buAutoNum type="arabicPeriod"/>
            </a:pPr>
            <a:r>
              <a:rPr lang="en-US" sz="2400" dirty="0" smtClean="0">
                <a:latin typeface="Times New Roman" pitchFamily="18" charset="0"/>
                <a:cs typeface="Times New Roman" pitchFamily="18" charset="0"/>
              </a:rPr>
              <a:t>To </a:t>
            </a:r>
            <a:r>
              <a:rPr lang="en-US" sz="2400" dirty="0">
                <a:latin typeface="Times New Roman" pitchFamily="18" charset="0"/>
                <a:cs typeface="Times New Roman" pitchFamily="18" charset="0"/>
              </a:rPr>
              <a:t>ensure that the pregnancy result in healthy infant </a:t>
            </a:r>
            <a:r>
              <a:rPr lang="en-US" sz="2400" dirty="0" smtClean="0">
                <a:latin typeface="Times New Roman" pitchFamily="18" charset="0"/>
                <a:cs typeface="Times New Roman" pitchFamily="18" charset="0"/>
              </a:rPr>
              <a:t>and healthy mother.</a:t>
            </a:r>
          </a:p>
          <a:p>
            <a:pPr marL="624078" indent="-514350">
              <a:buFont typeface="+mj-lt"/>
              <a:buAutoNum type="arabicPeriod"/>
            </a:pPr>
            <a:r>
              <a:rPr lang="en-US" sz="2400" dirty="0" smtClean="0">
                <a:latin typeface="Times New Roman" pitchFamily="18" charset="0"/>
                <a:cs typeface="Times New Roman" pitchFamily="18" charset="0"/>
              </a:rPr>
              <a:t>To </a:t>
            </a:r>
            <a:r>
              <a:rPr lang="en-US" sz="2400" dirty="0">
                <a:latin typeface="Times New Roman" pitchFamily="18" charset="0"/>
                <a:cs typeface="Times New Roman" pitchFamily="18" charset="0"/>
              </a:rPr>
              <a:t>detect early and treat appropriately 'high </a:t>
            </a:r>
            <a:r>
              <a:rPr lang="en-US" sz="2400" dirty="0" smtClean="0">
                <a:latin typeface="Times New Roman" pitchFamily="18" charset="0"/>
                <a:cs typeface="Times New Roman" pitchFamily="18" charset="0"/>
              </a:rPr>
              <a:t>risk conditions </a:t>
            </a:r>
            <a:r>
              <a:rPr lang="en-US" sz="2400" dirty="0">
                <a:latin typeface="Times New Roman" pitchFamily="18" charset="0"/>
                <a:cs typeface="Times New Roman" pitchFamily="18" charset="0"/>
              </a:rPr>
              <a:t>(Medical or Obstetrical</a:t>
            </a:r>
            <a:r>
              <a:rPr lang="en-US" sz="2400" dirty="0" smtClean="0">
                <a:latin typeface="Times New Roman" pitchFamily="18" charset="0"/>
                <a:cs typeface="Times New Roman" pitchFamily="18" charset="0"/>
              </a:rPr>
              <a:t>).</a:t>
            </a:r>
          </a:p>
          <a:p>
            <a:pPr marL="624078" indent="-514350">
              <a:buFont typeface="+mj-lt"/>
              <a:buAutoNum type="arabicPeriod"/>
            </a:pPr>
            <a:r>
              <a:rPr lang="en-US" sz="2400" dirty="0" smtClean="0">
                <a:latin typeface="Times New Roman" pitchFamily="18" charset="0"/>
                <a:cs typeface="Times New Roman" pitchFamily="18" charset="0"/>
              </a:rPr>
              <a:t>To </a:t>
            </a:r>
            <a:r>
              <a:rPr lang="en-US" sz="2400" dirty="0">
                <a:latin typeface="Times New Roman" pitchFamily="18" charset="0"/>
                <a:cs typeface="Times New Roman" pitchFamily="18" charset="0"/>
              </a:rPr>
              <a:t>prepare the woman for </a:t>
            </a:r>
            <a:r>
              <a:rPr lang="en-US" sz="2400" dirty="0" err="1">
                <a:latin typeface="Times New Roman" pitchFamily="18" charset="0"/>
                <a:cs typeface="Times New Roman" pitchFamily="18" charset="0"/>
              </a:rPr>
              <a:t>Labour</a:t>
            </a:r>
            <a:r>
              <a:rPr lang="en-US" sz="2400" dirty="0">
                <a:latin typeface="Times New Roman" pitchFamily="18" charset="0"/>
                <a:cs typeface="Times New Roman" pitchFamily="18" charset="0"/>
              </a:rPr>
              <a:t>, Lactation and </a:t>
            </a:r>
            <a:r>
              <a:rPr lang="en-US" sz="2400" dirty="0" smtClean="0">
                <a:latin typeface="Times New Roman" pitchFamily="18" charset="0"/>
                <a:cs typeface="Times New Roman" pitchFamily="18" charset="0"/>
              </a:rPr>
              <a:t>the subsequent </a:t>
            </a:r>
            <a:r>
              <a:rPr lang="en-US" sz="2400" dirty="0">
                <a:latin typeface="Times New Roman" pitchFamily="18" charset="0"/>
                <a:cs typeface="Times New Roman" pitchFamily="18" charset="0"/>
              </a:rPr>
              <a:t>care of the baby.</a:t>
            </a:r>
          </a:p>
        </p:txBody>
      </p:sp>
      <p:sp>
        <p:nvSpPr>
          <p:cNvPr id="4" name="Date Placeholder 3"/>
          <p:cNvSpPr>
            <a:spLocks noGrp="1"/>
          </p:cNvSpPr>
          <p:nvPr>
            <p:ph type="dt" sz="half" idx="10"/>
          </p:nvPr>
        </p:nvSpPr>
        <p:spPr/>
        <p:txBody>
          <a:bodyPr/>
          <a:lstStyle/>
          <a:p>
            <a:fld id="{93705F96-6CAF-40E2-A3FD-A247E6B0FCEB}"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91</a:t>
            </a:fld>
            <a:endParaRPr lang="en-US"/>
          </a:p>
        </p:txBody>
      </p:sp>
    </p:spTree>
    <p:extLst>
      <p:ext uri="{BB962C8B-B14F-4D97-AF65-F5344CB8AC3E}">
        <p14:creationId xmlns:p14="http://schemas.microsoft.com/office/powerpoint/2010/main" val="385558822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Definitions of terms</a:t>
            </a:r>
            <a:r>
              <a:rPr lang="en-US" dirty="0"/>
              <a:t/>
            </a:r>
            <a:br>
              <a:rPr lang="en-US" dirty="0"/>
            </a:br>
            <a:endParaRPr lang="en-US" dirty="0"/>
          </a:p>
        </p:txBody>
      </p:sp>
      <p:sp>
        <p:nvSpPr>
          <p:cNvPr id="3" name="Content Placeholder 2"/>
          <p:cNvSpPr>
            <a:spLocks noGrp="1"/>
          </p:cNvSpPr>
          <p:nvPr>
            <p:ph idx="1"/>
          </p:nvPr>
        </p:nvSpPr>
        <p:spPr>
          <a:xfrm>
            <a:off x="304800" y="1066800"/>
            <a:ext cx="8534400" cy="4940491"/>
          </a:xfrm>
        </p:spPr>
        <p:txBody>
          <a:bodyPr>
            <a:noAutofit/>
          </a:bodyPr>
          <a:lstStyle/>
          <a:p>
            <a:pPr marL="109728" indent="0">
              <a:buNone/>
            </a:pPr>
            <a:r>
              <a:rPr lang="en-US" sz="2400" b="1" dirty="0" smtClean="0">
                <a:latin typeface="Times New Roman" pitchFamily="18" charset="0"/>
                <a:cs typeface="Times New Roman" pitchFamily="18" charset="0"/>
              </a:rPr>
              <a:t>Gravidity</a:t>
            </a:r>
            <a:r>
              <a:rPr lang="en-US" sz="2400" dirty="0">
                <a:latin typeface="Times New Roman" pitchFamily="18" charset="0"/>
                <a:cs typeface="Times New Roman" pitchFamily="18" charset="0"/>
              </a:rPr>
              <a:t>: Pregnancy</a:t>
            </a:r>
          </a:p>
          <a:p>
            <a:pPr marL="109728" indent="0">
              <a:buNone/>
            </a:pPr>
            <a:r>
              <a:rPr lang="en-US" sz="2400" b="1" dirty="0">
                <a:latin typeface="Times New Roman" pitchFamily="18" charset="0"/>
                <a:cs typeface="Times New Roman" pitchFamily="18" charset="0"/>
              </a:rPr>
              <a:t>Primigravida</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a </a:t>
            </a:r>
            <a:r>
              <a:rPr lang="en-US" sz="2400" dirty="0">
                <a:latin typeface="Times New Roman" pitchFamily="18" charset="0"/>
                <a:cs typeface="Times New Roman" pitchFamily="18" charset="0"/>
              </a:rPr>
              <a:t>woman pregnant for the first </a:t>
            </a:r>
            <a:r>
              <a:rPr lang="en-US" sz="2400" dirty="0" smtClean="0">
                <a:latin typeface="Times New Roman" pitchFamily="18" charset="0"/>
                <a:cs typeface="Times New Roman" pitchFamily="18" charset="0"/>
              </a:rPr>
              <a:t>time</a:t>
            </a:r>
          </a:p>
          <a:p>
            <a:pPr marL="109728" indent="0">
              <a:buNone/>
            </a:pPr>
            <a:r>
              <a:rPr lang="en-US" sz="2400" b="1" dirty="0" smtClean="0">
                <a:latin typeface="Times New Roman" pitchFamily="18" charset="0"/>
                <a:cs typeface="Times New Roman" pitchFamily="18" charset="0"/>
              </a:rPr>
              <a:t>Multigravida</a:t>
            </a:r>
            <a:r>
              <a:rPr lang="en-US" sz="2400" dirty="0" smtClean="0">
                <a:latin typeface="Times New Roman" pitchFamily="18" charset="0"/>
                <a:cs typeface="Times New Roman" pitchFamily="18" charset="0"/>
              </a:rPr>
              <a:t> : a </a:t>
            </a:r>
            <a:r>
              <a:rPr lang="en-US" sz="2400" dirty="0">
                <a:latin typeface="Times New Roman" pitchFamily="18" charset="0"/>
                <a:cs typeface="Times New Roman" pitchFamily="18" charset="0"/>
              </a:rPr>
              <a:t>woman who has had two or </a:t>
            </a:r>
            <a:r>
              <a:rPr lang="en-US" sz="2400" dirty="0" smtClean="0">
                <a:latin typeface="Times New Roman" pitchFamily="18" charset="0"/>
                <a:cs typeface="Times New Roman" pitchFamily="18" charset="0"/>
              </a:rPr>
              <a:t>more pregnancies</a:t>
            </a:r>
            <a:endParaRPr lang="en-US" sz="2400" dirty="0">
              <a:latin typeface="Times New Roman" pitchFamily="18" charset="0"/>
              <a:cs typeface="Times New Roman" pitchFamily="18" charset="0"/>
            </a:endParaRPr>
          </a:p>
          <a:p>
            <a:pPr marL="109728" indent="0">
              <a:buNone/>
            </a:pPr>
            <a:r>
              <a:rPr lang="en-US" sz="2400" b="1" dirty="0" smtClean="0">
                <a:latin typeface="Times New Roman" pitchFamily="18" charset="0"/>
                <a:cs typeface="Times New Roman" pitchFamily="18" charset="0"/>
              </a:rPr>
              <a:t>Parity </a:t>
            </a:r>
            <a:r>
              <a:rPr lang="en-US" sz="2400" dirty="0" smtClean="0">
                <a:latin typeface="Times New Roman" pitchFamily="18" charset="0"/>
                <a:cs typeface="Times New Roman" pitchFamily="18" charset="0"/>
              </a:rPr>
              <a:t>: refers </a:t>
            </a:r>
            <a:r>
              <a:rPr lang="en-US" sz="2400" dirty="0">
                <a:latin typeface="Times New Roman" pitchFamily="18" charset="0"/>
                <a:cs typeface="Times New Roman" pitchFamily="18" charset="0"/>
              </a:rPr>
              <a:t>to delivery,</a:t>
            </a:r>
          </a:p>
          <a:p>
            <a:pPr marL="109728" indent="0">
              <a:buNone/>
            </a:pPr>
            <a:r>
              <a:rPr lang="en-US" sz="2400" b="1" dirty="0" smtClean="0">
                <a:latin typeface="Times New Roman" pitchFamily="18" charset="0"/>
                <a:cs typeface="Times New Roman" pitchFamily="18" charset="0"/>
              </a:rPr>
              <a:t>Nulliparous</a:t>
            </a:r>
            <a:r>
              <a:rPr lang="en-US" sz="2400" dirty="0" smtClean="0">
                <a:latin typeface="Times New Roman" pitchFamily="18" charset="0"/>
                <a:cs typeface="Times New Roman" pitchFamily="18" charset="0"/>
              </a:rPr>
              <a:t> :a </a:t>
            </a:r>
            <a:r>
              <a:rPr lang="en-US" sz="2400" dirty="0">
                <a:latin typeface="Times New Roman" pitchFamily="18" charset="0"/>
                <a:cs typeface="Times New Roman" pitchFamily="18" charset="0"/>
              </a:rPr>
              <a:t>woman who has not given birth to a child </a:t>
            </a:r>
            <a:r>
              <a:rPr lang="en-US" sz="2400" dirty="0" smtClean="0">
                <a:latin typeface="Times New Roman" pitchFamily="18" charset="0"/>
                <a:cs typeface="Times New Roman" pitchFamily="18" charset="0"/>
              </a:rPr>
              <a:t>birth)</a:t>
            </a:r>
            <a:endParaRPr lang="en-US" sz="2400" dirty="0">
              <a:latin typeface="Times New Roman" pitchFamily="18" charset="0"/>
              <a:cs typeface="Times New Roman" pitchFamily="18" charset="0"/>
            </a:endParaRPr>
          </a:p>
          <a:p>
            <a:pPr marL="109728" indent="0">
              <a:buNone/>
            </a:pPr>
            <a:r>
              <a:rPr lang="en-US" sz="2400" b="1" dirty="0" smtClean="0">
                <a:latin typeface="Times New Roman" pitchFamily="18" charset="0"/>
                <a:cs typeface="Times New Roman" pitchFamily="18" charset="0"/>
              </a:rPr>
              <a:t>Multipara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 woman who has given birth to more than </a:t>
            </a:r>
            <a:r>
              <a:rPr lang="en-US" sz="2400" dirty="0" smtClean="0">
                <a:latin typeface="Times New Roman" pitchFamily="18" charset="0"/>
                <a:cs typeface="Times New Roman" pitchFamily="18" charset="0"/>
              </a:rPr>
              <a:t>one child</a:t>
            </a:r>
            <a:endParaRPr lang="en-US" sz="2400" dirty="0">
              <a:latin typeface="Times New Roman" pitchFamily="18" charset="0"/>
              <a:cs typeface="Times New Roman" pitchFamily="18" charset="0"/>
            </a:endParaRPr>
          </a:p>
          <a:p>
            <a:pPr marL="109728" indent="0">
              <a:buNone/>
            </a:pPr>
            <a:r>
              <a:rPr lang="en-US" sz="2400" b="1" dirty="0" smtClean="0">
                <a:latin typeface="Times New Roman" pitchFamily="18" charset="0"/>
                <a:cs typeface="Times New Roman" pitchFamily="18" charset="0"/>
              </a:rPr>
              <a:t>Grand multipara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woman who has given birth to or </a:t>
            </a:r>
            <a:r>
              <a:rPr lang="en-US" sz="2400" dirty="0" smtClean="0">
                <a:latin typeface="Times New Roman" pitchFamily="18" charset="0"/>
                <a:cs typeface="Times New Roman" pitchFamily="18" charset="0"/>
              </a:rPr>
              <a:t>more children</a:t>
            </a:r>
            <a:endParaRPr lang="en-US" sz="2400" dirty="0">
              <a:latin typeface="Times New Roman" pitchFamily="18" charset="0"/>
              <a:cs typeface="Times New Roman" pitchFamily="18" charset="0"/>
            </a:endParaRPr>
          </a:p>
          <a:p>
            <a:pPr marL="109728" indent="0">
              <a:buNone/>
            </a:pPr>
            <a:r>
              <a:rPr lang="en-US" sz="2400" b="1" dirty="0">
                <a:latin typeface="Times New Roman" pitchFamily="18" charset="0"/>
                <a:cs typeface="Times New Roman" pitchFamily="18" charset="0"/>
              </a:rPr>
              <a:t>Lie</a:t>
            </a:r>
            <a:r>
              <a:rPr lang="en-US" sz="2400" dirty="0">
                <a:latin typeface="Times New Roman" pitchFamily="18" charset="0"/>
                <a:cs typeface="Times New Roman" pitchFamily="18" charset="0"/>
              </a:rPr>
              <a:t>: is the relationship of the long axis (spine) of the fetus </a:t>
            </a:r>
            <a:r>
              <a:rPr lang="en-US" sz="2400" dirty="0" smtClean="0">
                <a:latin typeface="Times New Roman" pitchFamily="18" charset="0"/>
                <a:cs typeface="Times New Roman" pitchFamily="18" charset="0"/>
              </a:rPr>
              <a:t>to the </a:t>
            </a:r>
            <a:r>
              <a:rPr lang="en-US" sz="2400" dirty="0">
                <a:latin typeface="Times New Roman" pitchFamily="18" charset="0"/>
                <a:cs typeface="Times New Roman" pitchFamily="18" charset="0"/>
              </a:rPr>
              <a:t>long axis of the mother’s uterus, </a:t>
            </a:r>
          </a:p>
          <a:p>
            <a:pPr>
              <a:buFont typeface="Wingdings" pitchFamily="2" charset="2"/>
              <a:buChar char="Ø"/>
            </a:pPr>
            <a:r>
              <a:rPr lang="en-US" sz="2400" dirty="0">
                <a:latin typeface="Times New Roman" pitchFamily="18" charset="0"/>
                <a:cs typeface="Times New Roman" pitchFamily="18" charset="0"/>
              </a:rPr>
              <a:t>T</a:t>
            </a:r>
            <a:r>
              <a:rPr lang="en-US" sz="2400" dirty="0" smtClean="0">
                <a:latin typeface="Times New Roman" pitchFamily="18" charset="0"/>
                <a:cs typeface="Times New Roman" pitchFamily="18" charset="0"/>
              </a:rPr>
              <a:t>he </a:t>
            </a:r>
            <a:r>
              <a:rPr lang="en-US" sz="2400" dirty="0">
                <a:latin typeface="Times New Roman" pitchFamily="18" charset="0"/>
                <a:cs typeface="Times New Roman" pitchFamily="18" charset="0"/>
              </a:rPr>
              <a:t>normal lie </a:t>
            </a:r>
            <a:r>
              <a:rPr lang="en-US" sz="2400" dirty="0" smtClean="0">
                <a:latin typeface="Times New Roman" pitchFamily="18" charset="0"/>
                <a:cs typeface="Times New Roman" pitchFamily="18" charset="0"/>
              </a:rPr>
              <a:t>is longitudinal and abnormal </a:t>
            </a:r>
            <a:r>
              <a:rPr lang="en-US" sz="2400" dirty="0">
                <a:latin typeface="Times New Roman" pitchFamily="18" charset="0"/>
                <a:cs typeface="Times New Roman" pitchFamily="18" charset="0"/>
              </a:rPr>
              <a:t>are transverse, oblique and variable</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BB36910-0CC1-4167-9ABC-7A6261ED39FA}"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92</a:t>
            </a:fld>
            <a:endParaRPr lang="en-US"/>
          </a:p>
        </p:txBody>
      </p:sp>
    </p:spTree>
    <p:extLst>
      <p:ext uri="{BB962C8B-B14F-4D97-AF65-F5344CB8AC3E}">
        <p14:creationId xmlns:p14="http://schemas.microsoft.com/office/powerpoint/2010/main" val="50688640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pPr marL="109728" indent="0">
              <a:buNone/>
            </a:pPr>
            <a:r>
              <a:rPr lang="en-US" sz="2400" b="1" dirty="0">
                <a:latin typeface="Times New Roman" pitchFamily="18" charset="0"/>
                <a:cs typeface="Times New Roman" pitchFamily="18" charset="0"/>
              </a:rPr>
              <a:t>Presenting part</a:t>
            </a:r>
            <a:r>
              <a:rPr lang="en-US" sz="2400" dirty="0">
                <a:latin typeface="Times New Roman" pitchFamily="18" charset="0"/>
                <a:cs typeface="Times New Roman" pitchFamily="18" charset="0"/>
              </a:rPr>
              <a:t>: is the part of the fetus felt at the lower </a:t>
            </a:r>
            <a:r>
              <a:rPr lang="en-US" sz="2400" dirty="0" smtClean="0">
                <a:latin typeface="Times New Roman" pitchFamily="18" charset="0"/>
                <a:cs typeface="Times New Roman" pitchFamily="18" charset="0"/>
              </a:rPr>
              <a:t>pole of </a:t>
            </a:r>
            <a:r>
              <a:rPr lang="en-US" sz="2400" dirty="0">
                <a:latin typeface="Times New Roman" pitchFamily="18" charset="0"/>
                <a:cs typeface="Times New Roman" pitchFamily="18" charset="0"/>
              </a:rPr>
              <a:t>the uterus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felt </a:t>
            </a:r>
            <a:r>
              <a:rPr lang="en-US" sz="2400" dirty="0">
                <a:latin typeface="Times New Roman" pitchFamily="18" charset="0"/>
                <a:cs typeface="Times New Roman" pitchFamily="18" charset="0"/>
              </a:rPr>
              <a:t>on abdominal examination and </a:t>
            </a:r>
            <a:r>
              <a:rPr lang="en-US" sz="2400" dirty="0" smtClean="0">
                <a:latin typeface="Times New Roman" pitchFamily="18" charset="0"/>
                <a:cs typeface="Times New Roman" pitchFamily="18" charset="0"/>
              </a:rPr>
              <a:t>on vaginal examination.</a:t>
            </a:r>
            <a:endParaRPr lang="en-US" sz="2400" dirty="0">
              <a:latin typeface="Times New Roman" pitchFamily="18" charset="0"/>
              <a:cs typeface="Times New Roman" pitchFamily="18" charset="0"/>
            </a:endParaRPr>
          </a:p>
          <a:p>
            <a:pPr marL="109728" indent="0">
              <a:buNone/>
            </a:pPr>
            <a:r>
              <a:rPr lang="en-US" sz="2400" b="1" dirty="0">
                <a:latin typeface="Times New Roman" pitchFamily="18" charset="0"/>
                <a:cs typeface="Times New Roman" pitchFamily="18" charset="0"/>
              </a:rPr>
              <a:t>Presentation</a:t>
            </a:r>
            <a:r>
              <a:rPr lang="en-US" sz="2400" dirty="0">
                <a:latin typeface="Times New Roman" pitchFamily="18" charset="0"/>
                <a:cs typeface="Times New Roman" pitchFamily="18" charset="0"/>
              </a:rPr>
              <a:t>: is the part of the fetus in the lower pole of </a:t>
            </a:r>
            <a:r>
              <a:rPr lang="en-US" sz="2400" dirty="0" smtClean="0">
                <a:latin typeface="Times New Roman" pitchFamily="18" charset="0"/>
                <a:cs typeface="Times New Roman" pitchFamily="18" charset="0"/>
              </a:rPr>
              <a:t>the uterus </a:t>
            </a:r>
          </a:p>
          <a:p>
            <a:pPr>
              <a:buFont typeface="Arial" pitchFamily="34" charset="0"/>
              <a:buChar char="•"/>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normal presentation is vertex, abnormal </a:t>
            </a:r>
            <a:r>
              <a:rPr lang="en-US" sz="2400" dirty="0" smtClean="0">
                <a:latin typeface="Times New Roman" pitchFamily="18" charset="0"/>
                <a:cs typeface="Times New Roman" pitchFamily="18" charset="0"/>
              </a:rPr>
              <a:t>are breech</a:t>
            </a:r>
            <a:r>
              <a:rPr lang="en-US" sz="2400" dirty="0">
                <a:latin typeface="Times New Roman" pitchFamily="18" charset="0"/>
                <a:cs typeface="Times New Roman" pitchFamily="18" charset="0"/>
              </a:rPr>
              <a:t>, face, brow and shoulder.</a:t>
            </a:r>
          </a:p>
          <a:p>
            <a:pPr marL="109728" indent="0">
              <a:buNone/>
            </a:pPr>
            <a:r>
              <a:rPr lang="en-US" sz="2400" b="1" dirty="0">
                <a:latin typeface="Times New Roman" pitchFamily="18" charset="0"/>
                <a:cs typeface="Times New Roman" pitchFamily="18" charset="0"/>
              </a:rPr>
              <a:t>Position</a:t>
            </a:r>
            <a:r>
              <a:rPr lang="en-US" sz="2400" dirty="0">
                <a:latin typeface="Times New Roman" pitchFamily="18" charset="0"/>
                <a:cs typeface="Times New Roman" pitchFamily="18" charset="0"/>
              </a:rPr>
              <a:t>: is the relationship of the denominator to </a:t>
            </a:r>
            <a:r>
              <a:rPr lang="en-US" sz="2400" dirty="0" smtClean="0">
                <a:latin typeface="Times New Roman" pitchFamily="18" charset="0"/>
                <a:cs typeface="Times New Roman" pitchFamily="18" charset="0"/>
              </a:rPr>
              <a:t>the six </a:t>
            </a:r>
            <a:r>
              <a:rPr lang="en-US" sz="2400" dirty="0">
                <a:latin typeface="Times New Roman" pitchFamily="18" charset="0"/>
                <a:cs typeface="Times New Roman" pitchFamily="18" charset="0"/>
              </a:rPr>
              <a:t>areas of the mother’s pelvis, </a:t>
            </a:r>
            <a:endParaRPr lang="en-US" sz="2400" dirty="0" smtClean="0">
              <a:latin typeface="Times New Roman" pitchFamily="18" charset="0"/>
              <a:cs typeface="Times New Roman" pitchFamily="18" charset="0"/>
            </a:endParaRPr>
          </a:p>
          <a:p>
            <a:pPr>
              <a:buFont typeface="Arial" pitchFamily="34" charset="0"/>
              <a:buChar char="•"/>
            </a:pPr>
            <a:r>
              <a:rPr lang="en-US" sz="2400" dirty="0" smtClean="0">
                <a:latin typeface="Times New Roman" pitchFamily="18" charset="0"/>
                <a:cs typeface="Times New Roman" pitchFamily="18" charset="0"/>
              </a:rPr>
              <a:t>normal </a:t>
            </a:r>
            <a:r>
              <a:rPr lang="en-US" sz="2400" dirty="0">
                <a:latin typeface="Times New Roman" pitchFamily="18" charset="0"/>
                <a:cs typeface="Times New Roman" pitchFamily="18" charset="0"/>
              </a:rPr>
              <a:t>position is anterior </a:t>
            </a:r>
            <a:r>
              <a:rPr lang="en-US" sz="2400" dirty="0" smtClean="0">
                <a:latin typeface="Times New Roman" pitchFamily="18" charset="0"/>
                <a:cs typeface="Times New Roman" pitchFamily="18" charset="0"/>
              </a:rPr>
              <a:t>or lateral </a:t>
            </a:r>
            <a:r>
              <a:rPr lang="en-US" sz="2400" dirty="0">
                <a:latin typeface="Times New Roman" pitchFamily="18" charset="0"/>
                <a:cs typeface="Times New Roman" pitchFamily="18" charset="0"/>
              </a:rPr>
              <a:t>abnormal is Malposition is Occipital posterior position</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5115D163-0464-4E0C-891C-80061B4CEF70}"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93</a:t>
            </a:fld>
            <a:endParaRPr lang="en-US"/>
          </a:p>
        </p:txBody>
      </p:sp>
    </p:spTree>
    <p:extLst>
      <p:ext uri="{BB962C8B-B14F-4D97-AF65-F5344CB8AC3E}">
        <p14:creationId xmlns:p14="http://schemas.microsoft.com/office/powerpoint/2010/main" val="23343173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a:bodyPr>
          <a:lstStyle/>
          <a:p>
            <a:pPr>
              <a:buNone/>
            </a:pPr>
            <a:r>
              <a:rPr lang="en-US" sz="2400" b="1" u="sng" dirty="0">
                <a:latin typeface="Times New Roman" pitchFamily="18" charset="0"/>
                <a:cs typeface="Times New Roman" pitchFamily="18" charset="0"/>
              </a:rPr>
              <a:t>Positions of vertex presentation</a:t>
            </a:r>
            <a:r>
              <a:rPr lang="en-US" sz="2400" dirty="0">
                <a:latin typeface="Times New Roman" pitchFamily="18" charset="0"/>
                <a:cs typeface="Times New Roman" pitchFamily="18" charset="0"/>
              </a:rPr>
              <a:t>.</a:t>
            </a:r>
            <a:endParaRPr lang="en-GB" sz="2400" dirty="0">
              <a:latin typeface="Times New Roman" pitchFamily="18" charset="0"/>
              <a:cs typeface="Times New Roman" pitchFamily="18" charset="0"/>
            </a:endParaRPr>
          </a:p>
          <a:p>
            <a:pPr lvl="0"/>
            <a:r>
              <a:rPr lang="en-US" sz="2400" b="1" u="sng" dirty="0">
                <a:latin typeface="Times New Roman" pitchFamily="18" charset="0"/>
                <a:cs typeface="Times New Roman" pitchFamily="18" charset="0"/>
              </a:rPr>
              <a:t>Left </a:t>
            </a:r>
            <a:r>
              <a:rPr lang="en-US" sz="2400" b="1" u="sng" dirty="0" err="1">
                <a:latin typeface="Times New Roman" pitchFamily="18" charset="0"/>
                <a:cs typeface="Times New Roman" pitchFamily="18" charset="0"/>
              </a:rPr>
              <a:t>occiputo</a:t>
            </a:r>
            <a:r>
              <a:rPr lang="en-US" sz="2400" b="1" u="sng" dirty="0">
                <a:latin typeface="Times New Roman" pitchFamily="18" charset="0"/>
                <a:cs typeface="Times New Roman" pitchFamily="18" charset="0"/>
              </a:rPr>
              <a:t> anterior (LOA)</a:t>
            </a:r>
            <a:r>
              <a:rPr lang="en-US" sz="2400" dirty="0">
                <a:latin typeface="Times New Roman" pitchFamily="18" charset="0"/>
                <a:cs typeface="Times New Roman" pitchFamily="18" charset="0"/>
              </a:rPr>
              <a:t> - the occiput points to the left </a:t>
            </a:r>
            <a:r>
              <a:rPr lang="en-US" sz="2400" dirty="0" err="1">
                <a:latin typeface="Times New Roman" pitchFamily="18" charset="0"/>
                <a:cs typeface="Times New Roman" pitchFamily="18" charset="0"/>
              </a:rPr>
              <a:t>iliopectineal</a:t>
            </a:r>
            <a:r>
              <a:rPr lang="en-US" sz="2400" dirty="0">
                <a:latin typeface="Times New Roman" pitchFamily="18" charset="0"/>
                <a:cs typeface="Times New Roman" pitchFamily="18" charset="0"/>
              </a:rPr>
              <a:t> eminence. The </a:t>
            </a:r>
            <a:r>
              <a:rPr lang="en-US" sz="2400" dirty="0" err="1">
                <a:latin typeface="Times New Roman" pitchFamily="18" charset="0"/>
                <a:cs typeface="Times New Roman" pitchFamily="18" charset="0"/>
              </a:rPr>
              <a:t>sagital</a:t>
            </a:r>
            <a:r>
              <a:rPr lang="en-US" sz="2400" dirty="0">
                <a:latin typeface="Times New Roman" pitchFamily="18" charset="0"/>
                <a:cs typeface="Times New Roman" pitchFamily="18" charset="0"/>
              </a:rPr>
              <a:t> suture is on the left oblique diameter. </a:t>
            </a:r>
            <a:endParaRPr lang="en-GB" sz="2400" dirty="0">
              <a:latin typeface="Times New Roman" pitchFamily="18" charset="0"/>
              <a:cs typeface="Times New Roman" pitchFamily="18" charset="0"/>
            </a:endParaRPr>
          </a:p>
          <a:p>
            <a:pPr lvl="0"/>
            <a:r>
              <a:rPr lang="en-US" sz="2400" b="1" u="sng" dirty="0">
                <a:latin typeface="Times New Roman" pitchFamily="18" charset="0"/>
                <a:cs typeface="Times New Roman" pitchFamily="18" charset="0"/>
              </a:rPr>
              <a:t>Right </a:t>
            </a:r>
            <a:r>
              <a:rPr lang="en-US" sz="2400" b="1" u="sng" dirty="0" err="1">
                <a:latin typeface="Times New Roman" pitchFamily="18" charset="0"/>
                <a:cs typeface="Times New Roman" pitchFamily="18" charset="0"/>
              </a:rPr>
              <a:t>occiputo</a:t>
            </a:r>
            <a:r>
              <a:rPr lang="en-US" sz="2400" b="1" u="sng" dirty="0">
                <a:latin typeface="Times New Roman" pitchFamily="18" charset="0"/>
                <a:cs typeface="Times New Roman" pitchFamily="18" charset="0"/>
              </a:rPr>
              <a:t> anterior (ROA)</a:t>
            </a:r>
            <a:r>
              <a:rPr lang="en-US" sz="2400" dirty="0">
                <a:latin typeface="Times New Roman" pitchFamily="18" charset="0"/>
                <a:cs typeface="Times New Roman" pitchFamily="18" charset="0"/>
              </a:rPr>
              <a:t> - the occiput points to the right </a:t>
            </a:r>
            <a:r>
              <a:rPr lang="en-US" sz="2400" dirty="0" err="1">
                <a:latin typeface="Times New Roman" pitchFamily="18" charset="0"/>
                <a:cs typeface="Times New Roman" pitchFamily="18" charset="0"/>
              </a:rPr>
              <a:t>iliopectineal</a:t>
            </a:r>
            <a:r>
              <a:rPr lang="en-US" sz="2400" dirty="0">
                <a:latin typeface="Times New Roman" pitchFamily="18" charset="0"/>
                <a:cs typeface="Times New Roman" pitchFamily="18" charset="0"/>
              </a:rPr>
              <a:t> eminence. The </a:t>
            </a:r>
            <a:r>
              <a:rPr lang="en-US" sz="2400" dirty="0" err="1">
                <a:latin typeface="Times New Roman" pitchFamily="18" charset="0"/>
                <a:cs typeface="Times New Roman" pitchFamily="18" charset="0"/>
              </a:rPr>
              <a:t>sagital</a:t>
            </a:r>
            <a:r>
              <a:rPr lang="en-US" sz="2400" dirty="0">
                <a:latin typeface="Times New Roman" pitchFamily="18" charset="0"/>
                <a:cs typeface="Times New Roman" pitchFamily="18" charset="0"/>
              </a:rPr>
              <a:t> suture is in the left oblique diameter of the pelvis. </a:t>
            </a:r>
            <a:endParaRPr lang="en-US" sz="2400" dirty="0" smtClean="0">
              <a:latin typeface="Times New Roman" pitchFamily="18" charset="0"/>
              <a:cs typeface="Times New Roman" pitchFamily="18" charset="0"/>
            </a:endParaRPr>
          </a:p>
          <a:p>
            <a:pPr lvl="0"/>
            <a:r>
              <a:rPr lang="en-US" sz="2400" dirty="0">
                <a:latin typeface="Times New Roman" pitchFamily="18" charset="0"/>
                <a:cs typeface="Times New Roman" pitchFamily="18" charset="0"/>
              </a:rPr>
              <a:t>Left </a:t>
            </a:r>
            <a:r>
              <a:rPr lang="en-US" sz="2400" dirty="0" err="1">
                <a:latin typeface="Times New Roman" pitchFamily="18" charset="0"/>
                <a:cs typeface="Times New Roman" pitchFamily="18" charset="0"/>
              </a:rPr>
              <a:t>occiputo</a:t>
            </a:r>
            <a:r>
              <a:rPr lang="en-US" sz="2400" dirty="0">
                <a:latin typeface="Times New Roman" pitchFamily="18" charset="0"/>
                <a:cs typeface="Times New Roman" pitchFamily="18" charset="0"/>
              </a:rPr>
              <a:t> lateral (LOL) - The occiput points to the left </a:t>
            </a:r>
            <a:r>
              <a:rPr lang="en-US" sz="2400" dirty="0" err="1">
                <a:latin typeface="Times New Roman" pitchFamily="18" charset="0"/>
                <a:cs typeface="Times New Roman" pitchFamily="18" charset="0"/>
              </a:rPr>
              <a:t>iliopectineal</a:t>
            </a:r>
            <a:r>
              <a:rPr lang="en-US" sz="2400" dirty="0">
                <a:latin typeface="Times New Roman" pitchFamily="18" charset="0"/>
                <a:cs typeface="Times New Roman" pitchFamily="18" charset="0"/>
              </a:rPr>
              <a:t> line mid way between the </a:t>
            </a:r>
            <a:r>
              <a:rPr lang="en-US" sz="2400" dirty="0" err="1">
                <a:latin typeface="Times New Roman" pitchFamily="18" charset="0"/>
                <a:cs typeface="Times New Roman" pitchFamily="18" charset="0"/>
              </a:rPr>
              <a:t>iliopectineal</a:t>
            </a:r>
            <a:r>
              <a:rPr lang="en-US" sz="2400" dirty="0">
                <a:latin typeface="Times New Roman" pitchFamily="18" charset="0"/>
                <a:cs typeface="Times New Roman" pitchFamily="18" charset="0"/>
              </a:rPr>
              <a:t> eminence &amp; the sacroiliac joint. The </a:t>
            </a:r>
            <a:r>
              <a:rPr lang="en-US" sz="2400" dirty="0" err="1">
                <a:latin typeface="Times New Roman" pitchFamily="18" charset="0"/>
                <a:cs typeface="Times New Roman" pitchFamily="18" charset="0"/>
              </a:rPr>
              <a:t>sagital</a:t>
            </a:r>
            <a:r>
              <a:rPr lang="en-US" sz="2400" dirty="0">
                <a:latin typeface="Times New Roman" pitchFamily="18" charset="0"/>
                <a:cs typeface="Times New Roman" pitchFamily="18" charset="0"/>
              </a:rPr>
              <a:t> suture is in the transverse diameter. </a:t>
            </a:r>
          </a:p>
          <a:p>
            <a:pPr lvl="0"/>
            <a:endParaRPr lang="en-US" sz="2400" dirty="0">
              <a:latin typeface="Times New Roman" pitchFamily="18" charset="0"/>
              <a:cs typeface="Times New Roman" pitchFamily="18" charset="0"/>
            </a:endParaRPr>
          </a:p>
          <a:p>
            <a:pPr lvl="0"/>
            <a:endParaRPr lang="en-GB" sz="2400"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D1E5BC12-3129-47D3-973C-F2B592570347}"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94</a:t>
            </a:fld>
            <a:endParaRPr lang="en-US"/>
          </a:p>
        </p:txBody>
      </p:sp>
    </p:spTree>
    <p:extLst>
      <p:ext uri="{BB962C8B-B14F-4D97-AF65-F5344CB8AC3E}">
        <p14:creationId xmlns:p14="http://schemas.microsoft.com/office/powerpoint/2010/main" val="4371721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a:bodyPr>
          <a:lstStyle/>
          <a:p>
            <a:pPr lvl="0"/>
            <a:r>
              <a:rPr lang="en-US" sz="2400" dirty="0">
                <a:latin typeface="Times New Roman" pitchFamily="18" charset="0"/>
                <a:cs typeface="Times New Roman" pitchFamily="18" charset="0"/>
              </a:rPr>
              <a:t>Right </a:t>
            </a:r>
            <a:r>
              <a:rPr lang="en-US" sz="2400" dirty="0" err="1">
                <a:latin typeface="Times New Roman" pitchFamily="18" charset="0"/>
                <a:cs typeface="Times New Roman" pitchFamily="18" charset="0"/>
              </a:rPr>
              <a:t>occiputo</a:t>
            </a:r>
            <a:r>
              <a:rPr lang="en-US" sz="2400" dirty="0">
                <a:latin typeface="Times New Roman" pitchFamily="18" charset="0"/>
                <a:cs typeface="Times New Roman" pitchFamily="18" charset="0"/>
              </a:rPr>
              <a:t> lateral (ROL) - The occiput point to the right </a:t>
            </a:r>
            <a:r>
              <a:rPr lang="en-US" sz="2400" dirty="0" err="1">
                <a:latin typeface="Times New Roman" pitchFamily="18" charset="0"/>
                <a:cs typeface="Times New Roman" pitchFamily="18" charset="0"/>
              </a:rPr>
              <a:t>iliopectineral</a:t>
            </a:r>
            <a:r>
              <a:rPr lang="en-US" sz="2400" dirty="0">
                <a:latin typeface="Times New Roman" pitchFamily="18" charset="0"/>
                <a:cs typeface="Times New Roman" pitchFamily="18" charset="0"/>
              </a:rPr>
              <a:t> line midway between </a:t>
            </a:r>
            <a:r>
              <a:rPr lang="en-US" sz="2400" dirty="0" err="1">
                <a:latin typeface="Times New Roman" pitchFamily="18" charset="0"/>
                <a:cs typeface="Times New Roman" pitchFamily="18" charset="0"/>
              </a:rPr>
              <a:t>iliopectineal</a:t>
            </a:r>
            <a:r>
              <a:rPr lang="en-US" sz="2400" dirty="0">
                <a:latin typeface="Times New Roman" pitchFamily="18" charset="0"/>
                <a:cs typeface="Times New Roman" pitchFamily="18" charset="0"/>
              </a:rPr>
              <a:t> eminence &amp; </a:t>
            </a:r>
            <a:r>
              <a:rPr lang="en-US" sz="2400" dirty="0" err="1">
                <a:latin typeface="Times New Roman" pitchFamily="18" charset="0"/>
                <a:cs typeface="Times New Roman" pitchFamily="18" charset="0"/>
              </a:rPr>
              <a:t>sacro</a:t>
            </a:r>
            <a:r>
              <a:rPr lang="en-US" sz="2400" dirty="0">
                <a:latin typeface="Times New Roman" pitchFamily="18" charset="0"/>
                <a:cs typeface="Times New Roman" pitchFamily="18" charset="0"/>
              </a:rPr>
              <a:t> iliac joint. The </a:t>
            </a:r>
            <a:r>
              <a:rPr lang="en-US" sz="2400" dirty="0" err="1">
                <a:latin typeface="Times New Roman" pitchFamily="18" charset="0"/>
                <a:cs typeface="Times New Roman" pitchFamily="18" charset="0"/>
              </a:rPr>
              <a:t>sagital</a:t>
            </a:r>
            <a:r>
              <a:rPr lang="en-US" sz="2400" dirty="0">
                <a:latin typeface="Times New Roman" pitchFamily="18" charset="0"/>
                <a:cs typeface="Times New Roman" pitchFamily="18" charset="0"/>
              </a:rPr>
              <a:t> suture is in the transverse diameter of the pelvis. </a:t>
            </a:r>
          </a:p>
          <a:p>
            <a:pPr lvl="0"/>
            <a:r>
              <a:rPr lang="en-US" sz="2400" dirty="0">
                <a:latin typeface="Times New Roman" pitchFamily="18" charset="0"/>
                <a:cs typeface="Times New Roman" pitchFamily="18" charset="0"/>
              </a:rPr>
              <a:t>Left </a:t>
            </a:r>
            <a:r>
              <a:rPr lang="en-US" sz="2400" dirty="0" err="1">
                <a:latin typeface="Times New Roman" pitchFamily="18" charset="0"/>
                <a:cs typeface="Times New Roman" pitchFamily="18" charset="0"/>
              </a:rPr>
              <a:t>occiputo</a:t>
            </a:r>
            <a:r>
              <a:rPr lang="en-US" sz="2400" dirty="0">
                <a:latin typeface="Times New Roman" pitchFamily="18" charset="0"/>
                <a:cs typeface="Times New Roman" pitchFamily="18" charset="0"/>
              </a:rPr>
              <a:t> posterior (LOP) - The occiput points to the left sacroiliac joint. The </a:t>
            </a:r>
            <a:r>
              <a:rPr lang="en-US" sz="2400" dirty="0" err="1">
                <a:latin typeface="Times New Roman" pitchFamily="18" charset="0"/>
                <a:cs typeface="Times New Roman" pitchFamily="18" charset="0"/>
              </a:rPr>
              <a:t>sagital</a:t>
            </a:r>
            <a:r>
              <a:rPr lang="en-US" sz="2400" dirty="0">
                <a:latin typeface="Times New Roman" pitchFamily="18" charset="0"/>
                <a:cs typeface="Times New Roman" pitchFamily="18" charset="0"/>
              </a:rPr>
              <a:t> suture is in the left oblique diameter of the pelvis. </a:t>
            </a:r>
          </a:p>
          <a:p>
            <a:endParaRPr lang="en-US" sz="2400" dirty="0"/>
          </a:p>
        </p:txBody>
      </p:sp>
      <p:sp>
        <p:nvSpPr>
          <p:cNvPr id="4" name="Date Placeholder 3"/>
          <p:cNvSpPr>
            <a:spLocks noGrp="1"/>
          </p:cNvSpPr>
          <p:nvPr>
            <p:ph type="dt" sz="half" idx="10"/>
          </p:nvPr>
        </p:nvSpPr>
        <p:spPr/>
        <p:txBody>
          <a:bodyPr/>
          <a:lstStyle/>
          <a:p>
            <a:fld id="{74AC3CC8-18E2-4A86-8E62-8A88E575225C}"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95</a:t>
            </a:fld>
            <a:endParaRPr lang="en-US"/>
          </a:p>
        </p:txBody>
      </p:sp>
    </p:spTree>
    <p:extLst>
      <p:ext uri="{BB962C8B-B14F-4D97-AF65-F5344CB8AC3E}">
        <p14:creationId xmlns:p14="http://schemas.microsoft.com/office/powerpoint/2010/main" val="76432882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p:txBody>
          <a:bodyPr/>
          <a:lstStyle/>
          <a:p>
            <a:pPr lvl="0"/>
            <a:r>
              <a:rPr lang="en-US" sz="2400" b="1" u="sng" dirty="0">
                <a:latin typeface="Times New Roman" pitchFamily="18" charset="0"/>
                <a:cs typeface="Times New Roman" pitchFamily="18" charset="0"/>
              </a:rPr>
              <a:t>Right </a:t>
            </a:r>
            <a:r>
              <a:rPr lang="en-US" sz="2400" b="1" u="sng" dirty="0" err="1">
                <a:latin typeface="Times New Roman" pitchFamily="18" charset="0"/>
                <a:cs typeface="Times New Roman" pitchFamily="18" charset="0"/>
              </a:rPr>
              <a:t>occiputo</a:t>
            </a:r>
            <a:r>
              <a:rPr lang="en-US" sz="2400" b="1" u="sng" dirty="0">
                <a:latin typeface="Times New Roman" pitchFamily="18" charset="0"/>
                <a:cs typeface="Times New Roman" pitchFamily="18" charset="0"/>
              </a:rPr>
              <a:t> posterior (ROP)</a:t>
            </a:r>
            <a:r>
              <a:rPr lang="en-US" sz="2400" dirty="0">
                <a:latin typeface="Times New Roman" pitchFamily="18" charset="0"/>
                <a:cs typeface="Times New Roman" pitchFamily="18" charset="0"/>
              </a:rPr>
              <a:t> - The occiput point to the right </a:t>
            </a:r>
            <a:r>
              <a:rPr lang="en-US" sz="2400" dirty="0" err="1">
                <a:latin typeface="Times New Roman" pitchFamily="18" charset="0"/>
                <a:cs typeface="Times New Roman" pitchFamily="18" charset="0"/>
              </a:rPr>
              <a:t>sacroliliac</a:t>
            </a:r>
            <a:r>
              <a:rPr lang="en-US" sz="2400" dirty="0">
                <a:latin typeface="Times New Roman" pitchFamily="18" charset="0"/>
                <a:cs typeface="Times New Roman" pitchFamily="18" charset="0"/>
              </a:rPr>
              <a:t> joint. The </a:t>
            </a:r>
            <a:r>
              <a:rPr lang="en-US" sz="2400" dirty="0" err="1">
                <a:latin typeface="Times New Roman" pitchFamily="18" charset="0"/>
                <a:cs typeface="Times New Roman" pitchFamily="18" charset="0"/>
              </a:rPr>
              <a:t>sagital</a:t>
            </a:r>
            <a:r>
              <a:rPr lang="en-US" sz="2400" dirty="0">
                <a:latin typeface="Times New Roman" pitchFamily="18" charset="0"/>
                <a:cs typeface="Times New Roman" pitchFamily="18" charset="0"/>
              </a:rPr>
              <a:t> suture is in the right oblique diameter of the pelvis. </a:t>
            </a:r>
            <a:endParaRPr lang="en-GB" sz="2400" dirty="0">
              <a:latin typeface="Times New Roman" pitchFamily="18" charset="0"/>
              <a:cs typeface="Times New Roman" pitchFamily="18" charset="0"/>
            </a:endParaRPr>
          </a:p>
          <a:p>
            <a:pPr lvl="0"/>
            <a:r>
              <a:rPr lang="en-US" sz="2400" b="1" u="sng" dirty="0">
                <a:latin typeface="Times New Roman" pitchFamily="18" charset="0"/>
                <a:cs typeface="Times New Roman" pitchFamily="18" charset="0"/>
              </a:rPr>
              <a:t>Direct </a:t>
            </a:r>
            <a:r>
              <a:rPr lang="en-US" sz="2400" b="1" u="sng" dirty="0" err="1">
                <a:latin typeface="Times New Roman" pitchFamily="18" charset="0"/>
                <a:cs typeface="Times New Roman" pitchFamily="18" charset="0"/>
              </a:rPr>
              <a:t>occiputo</a:t>
            </a:r>
            <a:r>
              <a:rPr lang="en-US" sz="2400" b="1" u="sng" dirty="0">
                <a:latin typeface="Times New Roman" pitchFamily="18" charset="0"/>
                <a:cs typeface="Times New Roman" pitchFamily="18" charset="0"/>
              </a:rPr>
              <a:t> anterior (DOA)</a:t>
            </a:r>
            <a:r>
              <a:rPr lang="en-US" sz="2400" dirty="0">
                <a:latin typeface="Times New Roman" pitchFamily="18" charset="0"/>
                <a:cs typeface="Times New Roman" pitchFamily="18" charset="0"/>
              </a:rPr>
              <a:t> - The occiput points to the </a:t>
            </a:r>
            <a:r>
              <a:rPr lang="en-US" sz="2400" dirty="0" err="1">
                <a:latin typeface="Times New Roman" pitchFamily="18" charset="0"/>
                <a:cs typeface="Times New Roman" pitchFamily="18" charset="0"/>
              </a:rPr>
              <a:t>symphysis</a:t>
            </a:r>
            <a:r>
              <a:rPr lang="en-US" sz="2400" dirty="0">
                <a:latin typeface="Times New Roman" pitchFamily="18" charset="0"/>
                <a:cs typeface="Times New Roman" pitchFamily="18" charset="0"/>
              </a:rPr>
              <a:t> pubis. The </a:t>
            </a:r>
            <a:r>
              <a:rPr lang="en-US" sz="2400" dirty="0" err="1">
                <a:latin typeface="Times New Roman" pitchFamily="18" charset="0"/>
                <a:cs typeface="Times New Roman" pitchFamily="18" charset="0"/>
              </a:rPr>
              <a:t>sagital</a:t>
            </a:r>
            <a:r>
              <a:rPr lang="en-US" sz="2400" dirty="0">
                <a:latin typeface="Times New Roman" pitchFamily="18" charset="0"/>
                <a:cs typeface="Times New Roman" pitchFamily="18" charset="0"/>
              </a:rPr>
              <a:t> suture is in the anterior posterior diameter of the pelvis. </a:t>
            </a:r>
            <a:endParaRPr lang="en-GB" sz="2400" dirty="0">
              <a:latin typeface="Times New Roman" pitchFamily="18" charset="0"/>
              <a:cs typeface="Times New Roman" pitchFamily="18" charset="0"/>
            </a:endParaRPr>
          </a:p>
          <a:p>
            <a:pPr lvl="0"/>
            <a:r>
              <a:rPr lang="en-US" sz="2400" b="1" u="sng" dirty="0">
                <a:latin typeface="Times New Roman" pitchFamily="18" charset="0"/>
                <a:cs typeface="Times New Roman" pitchFamily="18" charset="0"/>
              </a:rPr>
              <a:t>Direct </a:t>
            </a:r>
            <a:r>
              <a:rPr lang="en-US" sz="2400" b="1" u="sng" dirty="0" err="1">
                <a:latin typeface="Times New Roman" pitchFamily="18" charset="0"/>
                <a:cs typeface="Times New Roman" pitchFamily="18" charset="0"/>
              </a:rPr>
              <a:t>occiputo</a:t>
            </a:r>
            <a:r>
              <a:rPr lang="en-US" sz="2400" b="1" u="sng" dirty="0">
                <a:latin typeface="Times New Roman" pitchFamily="18" charset="0"/>
                <a:cs typeface="Times New Roman" pitchFamily="18" charset="0"/>
              </a:rPr>
              <a:t> posterior (DOP)</a:t>
            </a:r>
            <a:r>
              <a:rPr lang="en-US" sz="2400" dirty="0">
                <a:latin typeface="Times New Roman" pitchFamily="18" charset="0"/>
                <a:cs typeface="Times New Roman" pitchFamily="18" charset="0"/>
              </a:rPr>
              <a:t> - The occiput points to the sacrum, the </a:t>
            </a:r>
            <a:r>
              <a:rPr lang="en-US" sz="2400" dirty="0" err="1">
                <a:latin typeface="Times New Roman" pitchFamily="18" charset="0"/>
                <a:cs typeface="Times New Roman" pitchFamily="18" charset="0"/>
              </a:rPr>
              <a:t>sagital</a:t>
            </a:r>
            <a:r>
              <a:rPr lang="en-US" sz="2400" dirty="0">
                <a:latin typeface="Times New Roman" pitchFamily="18" charset="0"/>
                <a:cs typeface="Times New Roman" pitchFamily="18" charset="0"/>
              </a:rPr>
              <a:t> suture is in the anterior posterior diameter of the pelvis. </a:t>
            </a:r>
            <a:endParaRPr lang="en-GB" sz="2400" dirty="0">
              <a:latin typeface="Times New Roman" pitchFamily="18" charset="0"/>
              <a:cs typeface="Times New Roman" pitchFamily="18" charset="0"/>
            </a:endParaRPr>
          </a:p>
          <a:p>
            <a:endParaRPr lang="en-GB"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5885E491-64AC-47FA-A6AD-2499BC3EB982}"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96</a:t>
            </a:fld>
            <a:endParaRPr lang="en-US"/>
          </a:p>
        </p:txBody>
      </p:sp>
    </p:spTree>
    <p:extLst>
      <p:ext uri="{BB962C8B-B14F-4D97-AF65-F5344CB8AC3E}">
        <p14:creationId xmlns:p14="http://schemas.microsoft.com/office/powerpoint/2010/main" val="112245411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109728" indent="0">
              <a:buNone/>
            </a:pPr>
            <a:r>
              <a:rPr lang="en-US" sz="2400" b="1" dirty="0">
                <a:latin typeface="Times New Roman" pitchFamily="18" charset="0"/>
                <a:cs typeface="Times New Roman" pitchFamily="18" charset="0"/>
              </a:rPr>
              <a:t>Crowned</a:t>
            </a:r>
            <a:r>
              <a:rPr lang="en-US" sz="2400" dirty="0">
                <a:latin typeface="Times New Roman" pitchFamily="18" charset="0"/>
                <a:cs typeface="Times New Roman" pitchFamily="18" charset="0"/>
              </a:rPr>
              <a:t>: When the Bi-parietals pass the </a:t>
            </a:r>
            <a:r>
              <a:rPr lang="en-US" sz="2400" dirty="0" err="1">
                <a:latin typeface="Times New Roman" pitchFamily="18" charset="0"/>
                <a:cs typeface="Times New Roman" pitchFamily="18" charset="0"/>
              </a:rPr>
              <a:t>ischial</a:t>
            </a:r>
            <a:r>
              <a:rPr lang="en-US" sz="2400" dirty="0">
                <a:latin typeface="Times New Roman" pitchFamily="18" charset="0"/>
                <a:cs typeface="Times New Roman" pitchFamily="18" charset="0"/>
              </a:rPr>
              <a:t> spines and the head no longer recedes between contractions</a:t>
            </a:r>
            <a:r>
              <a:rPr lang="en-US" sz="2400" dirty="0" smtClean="0">
                <a:latin typeface="Times New Roman" pitchFamily="18" charset="0"/>
                <a:cs typeface="Times New Roman" pitchFamily="18" charset="0"/>
              </a:rPr>
              <a:t>.</a:t>
            </a:r>
          </a:p>
          <a:p>
            <a:pPr marL="109728" indent="0">
              <a:buNone/>
            </a:pPr>
            <a:r>
              <a:rPr lang="en-US" sz="2400" b="1" dirty="0" smtClean="0">
                <a:latin typeface="Times New Roman" pitchFamily="18" charset="0"/>
                <a:cs typeface="Times New Roman" pitchFamily="18" charset="0"/>
              </a:rPr>
              <a:t>Attitude</a:t>
            </a:r>
            <a:r>
              <a:rPr lang="en-US" sz="2400" dirty="0">
                <a:latin typeface="Times New Roman" pitchFamily="18" charset="0"/>
                <a:cs typeface="Times New Roman" pitchFamily="18" charset="0"/>
              </a:rPr>
              <a:t>: is the relationship of the fetal parts to one </a:t>
            </a:r>
            <a:r>
              <a:rPr lang="en-US" sz="2400" dirty="0" err="1" smtClean="0">
                <a:latin typeface="Times New Roman" pitchFamily="18" charset="0"/>
                <a:cs typeface="Times New Roman" pitchFamily="18" charset="0"/>
              </a:rPr>
              <a:t>another,the</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normal is </a:t>
            </a:r>
            <a:r>
              <a:rPr lang="en-US" sz="2400" dirty="0">
                <a:latin typeface="Times New Roman" pitchFamily="18" charset="0"/>
                <a:cs typeface="Times New Roman" pitchFamily="18" charset="0"/>
              </a:rPr>
              <a:t>flexion, </a:t>
            </a:r>
            <a:r>
              <a:rPr lang="en-US" sz="2400" dirty="0" smtClean="0">
                <a:latin typeface="Times New Roman" pitchFamily="18" charset="0"/>
                <a:cs typeface="Times New Roman" pitchFamily="18" charset="0"/>
              </a:rPr>
              <a:t>abnormal </a:t>
            </a:r>
            <a:r>
              <a:rPr lang="en-US" sz="2400" dirty="0">
                <a:latin typeface="Times New Roman" pitchFamily="18" charset="0"/>
                <a:cs typeface="Times New Roman" pitchFamily="18" charset="0"/>
              </a:rPr>
              <a:t>are </a:t>
            </a:r>
            <a:r>
              <a:rPr lang="en-US" sz="2400" dirty="0" smtClean="0">
                <a:latin typeface="Times New Roman" pitchFamily="18" charset="0"/>
                <a:cs typeface="Times New Roman" pitchFamily="18" charset="0"/>
              </a:rPr>
              <a:t>extension and deflection</a:t>
            </a:r>
          </a:p>
          <a:p>
            <a:pPr marL="109728" indent="0">
              <a:buNone/>
            </a:pPr>
            <a:r>
              <a:rPr lang="en-US" sz="2400" b="1" dirty="0" smtClean="0">
                <a:latin typeface="Times New Roman" pitchFamily="18" charset="0"/>
                <a:cs typeface="Times New Roman" pitchFamily="18" charset="0"/>
              </a:rPr>
              <a:t>Denominato</a:t>
            </a:r>
            <a:r>
              <a:rPr lang="en-US" sz="2400" dirty="0" smtClean="0">
                <a:latin typeface="Times New Roman" pitchFamily="18" charset="0"/>
                <a:cs typeface="Times New Roman" pitchFamily="18" charset="0"/>
              </a:rPr>
              <a:t>r</a:t>
            </a:r>
            <a:r>
              <a:rPr lang="en-US" sz="2400" dirty="0">
                <a:latin typeface="Times New Roman" pitchFamily="18" charset="0"/>
                <a:cs typeface="Times New Roman" pitchFamily="18" charset="0"/>
              </a:rPr>
              <a:t>: The part of the fetus which determines </a:t>
            </a:r>
            <a:r>
              <a:rPr lang="en-US" sz="2400" dirty="0" smtClean="0">
                <a:latin typeface="Times New Roman" pitchFamily="18" charset="0"/>
                <a:cs typeface="Times New Roman" pitchFamily="18" charset="0"/>
              </a:rPr>
              <a:t>the position</a:t>
            </a:r>
            <a:r>
              <a:rPr lang="en-US" sz="2400" dirty="0">
                <a:latin typeface="Times New Roman" pitchFamily="18" charset="0"/>
                <a:cs typeface="Times New Roman" pitchFamily="18" charset="0"/>
              </a:rPr>
              <a:t>. </a:t>
            </a:r>
          </a:p>
          <a:p>
            <a:pPr>
              <a:buFont typeface="Arial" pitchFamily="34" charset="0"/>
              <a:buChar char="•"/>
            </a:pPr>
            <a:r>
              <a:rPr lang="en-US" sz="2400" dirty="0" smtClean="0">
                <a:latin typeface="Times New Roman" pitchFamily="18" charset="0"/>
                <a:cs typeface="Times New Roman" pitchFamily="18" charset="0"/>
              </a:rPr>
              <a:t>Vertex- occiput, </a:t>
            </a:r>
            <a:r>
              <a:rPr lang="en-US" sz="2400" dirty="0">
                <a:latin typeface="Times New Roman" pitchFamily="18" charset="0"/>
                <a:cs typeface="Times New Roman" pitchFamily="18" charset="0"/>
              </a:rPr>
              <a:t>breach -sacrum. Face- </a:t>
            </a:r>
            <a:r>
              <a:rPr lang="en-US" sz="2400" dirty="0" err="1">
                <a:latin typeface="Times New Roman" pitchFamily="18" charset="0"/>
                <a:cs typeface="Times New Roman" pitchFamily="18" charset="0"/>
              </a:rPr>
              <a:t>mentum</a:t>
            </a:r>
            <a:r>
              <a:rPr lang="en-US" sz="2400" dirty="0" smtClean="0">
                <a:latin typeface="Times New Roman" pitchFamily="18" charset="0"/>
                <a:cs typeface="Times New Roman" pitchFamily="18" charset="0"/>
              </a:rPr>
              <a:t>).</a:t>
            </a:r>
          </a:p>
          <a:p>
            <a:pPr marL="109728" indent="0">
              <a:buNone/>
            </a:pPr>
            <a:r>
              <a:rPr lang="en-US" sz="2400" b="1" dirty="0" smtClean="0">
                <a:latin typeface="Times New Roman" pitchFamily="18" charset="0"/>
                <a:cs typeface="Times New Roman" pitchFamily="18" charset="0"/>
              </a:rPr>
              <a:t>Engaged</a:t>
            </a:r>
            <a:r>
              <a:rPr lang="en-US" sz="2400" dirty="0">
                <a:latin typeface="Times New Roman" pitchFamily="18" charset="0"/>
                <a:cs typeface="Times New Roman" pitchFamily="18" charset="0"/>
              </a:rPr>
              <a:t>: when the Bi-parietal diameters of the fetal </a:t>
            </a:r>
            <a:r>
              <a:rPr lang="en-US" sz="2400" dirty="0" smtClean="0">
                <a:latin typeface="Times New Roman" pitchFamily="18" charset="0"/>
                <a:cs typeface="Times New Roman" pitchFamily="18" charset="0"/>
              </a:rPr>
              <a:t>head passes through </a:t>
            </a:r>
            <a:r>
              <a:rPr lang="en-US" sz="2400" dirty="0">
                <a:latin typeface="Times New Roman" pitchFamily="18" charset="0"/>
                <a:cs typeface="Times New Roman" pitchFamily="18" charset="0"/>
              </a:rPr>
              <a:t>the pelvic brim.</a:t>
            </a:r>
          </a:p>
        </p:txBody>
      </p:sp>
      <p:sp>
        <p:nvSpPr>
          <p:cNvPr id="4" name="Date Placeholder 3"/>
          <p:cNvSpPr>
            <a:spLocks noGrp="1"/>
          </p:cNvSpPr>
          <p:nvPr>
            <p:ph type="dt" sz="half" idx="10"/>
          </p:nvPr>
        </p:nvSpPr>
        <p:spPr/>
        <p:txBody>
          <a:bodyPr/>
          <a:lstStyle/>
          <a:p>
            <a:fld id="{0AFCBFAC-67E2-44BC-8597-7C71A6FA2A01}"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97</a:t>
            </a:fld>
            <a:endParaRPr lang="en-US"/>
          </a:p>
        </p:txBody>
      </p:sp>
    </p:spTree>
    <p:extLst>
      <p:ext uri="{BB962C8B-B14F-4D97-AF65-F5344CB8AC3E}">
        <p14:creationId xmlns:p14="http://schemas.microsoft.com/office/powerpoint/2010/main" val="316962388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Times New Roman" pitchFamily="18" charset="0"/>
                <a:cs typeface="Times New Roman" pitchFamily="18" charset="0"/>
              </a:rPr>
              <a:t>History Taking</a:t>
            </a:r>
          </a:p>
        </p:txBody>
      </p:sp>
      <p:sp>
        <p:nvSpPr>
          <p:cNvPr id="3" name="Content Placeholder 2"/>
          <p:cNvSpPr>
            <a:spLocks noGrp="1"/>
          </p:cNvSpPr>
          <p:nvPr>
            <p:ph idx="1"/>
          </p:nvPr>
        </p:nvSpPr>
        <p:spPr/>
        <p:txBody>
          <a:bodyPr>
            <a:normAutofit/>
          </a:bodyPr>
          <a:lstStyle/>
          <a:p>
            <a:pPr marL="109728" indent="0">
              <a:buNone/>
            </a:pPr>
            <a:r>
              <a:rPr lang="en-US" sz="2400" dirty="0" smtClean="0">
                <a:latin typeface="Times New Roman" pitchFamily="18" charset="0"/>
                <a:cs typeface="Times New Roman" pitchFamily="18" charset="0"/>
              </a:rPr>
              <a:t>1.1</a:t>
            </a:r>
            <a:r>
              <a:rPr lang="en-US" sz="2400" dirty="0">
                <a:latin typeface="Times New Roman" pitchFamily="18" charset="0"/>
                <a:cs typeface="Times New Roman" pitchFamily="18" charset="0"/>
              </a:rPr>
              <a:t>. Identification </a:t>
            </a:r>
          </a:p>
          <a:p>
            <a:r>
              <a:rPr lang="en-US" sz="2400" dirty="0">
                <a:latin typeface="Times New Roman" pitchFamily="18" charset="0"/>
                <a:cs typeface="Times New Roman" pitchFamily="18" charset="0"/>
              </a:rPr>
              <a:t>Name </a:t>
            </a:r>
          </a:p>
          <a:p>
            <a:r>
              <a:rPr lang="en-US" sz="2400" dirty="0">
                <a:latin typeface="Times New Roman" pitchFamily="18" charset="0"/>
                <a:cs typeface="Times New Roman" pitchFamily="18" charset="0"/>
              </a:rPr>
              <a:t>Age- significant if less than 20 years and greater than 35 years</a:t>
            </a:r>
          </a:p>
          <a:p>
            <a:r>
              <a:rPr lang="en-US" sz="2400" dirty="0">
                <a:latin typeface="Times New Roman" pitchFamily="18" charset="0"/>
                <a:cs typeface="Times New Roman" pitchFamily="18" charset="0"/>
              </a:rPr>
              <a:t>Marital status</a:t>
            </a:r>
          </a:p>
          <a:p>
            <a:r>
              <a:rPr lang="en-US" sz="2400" dirty="0">
                <a:latin typeface="Times New Roman" pitchFamily="18" charset="0"/>
                <a:cs typeface="Times New Roman" pitchFamily="18" charset="0"/>
              </a:rPr>
              <a:t>Address- far distance from health institution</a:t>
            </a:r>
          </a:p>
          <a:p>
            <a:r>
              <a:rPr lang="en-US" sz="2400" dirty="0">
                <a:latin typeface="Times New Roman" pitchFamily="18" charset="0"/>
                <a:cs typeface="Times New Roman" pitchFamily="18" charset="0"/>
              </a:rPr>
              <a:t>Religion</a:t>
            </a:r>
          </a:p>
          <a:p>
            <a:r>
              <a:rPr lang="en-US" sz="2400" dirty="0">
                <a:latin typeface="Times New Roman" pitchFamily="18" charset="0"/>
                <a:cs typeface="Times New Roman" pitchFamily="18" charset="0"/>
              </a:rPr>
              <a:t>Occupation</a:t>
            </a:r>
          </a:p>
          <a:p>
            <a:r>
              <a:rPr lang="en-US" sz="2400" dirty="0">
                <a:latin typeface="Times New Roman" pitchFamily="18" charset="0"/>
                <a:cs typeface="Times New Roman" pitchFamily="18" charset="0"/>
              </a:rPr>
              <a:t>Date of admission</a:t>
            </a:r>
          </a:p>
          <a:p>
            <a:r>
              <a:rPr lang="en-US" sz="2400" dirty="0">
                <a:latin typeface="Times New Roman" pitchFamily="18" charset="0"/>
                <a:cs typeface="Times New Roman" pitchFamily="18" charset="0"/>
              </a:rPr>
              <a:t>Ward and bed number</a:t>
            </a:r>
          </a:p>
          <a:p>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23BCB256-491E-4182-9F75-8EE74B0F63AA}"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98</a:t>
            </a:fld>
            <a:endParaRPr lang="en-US"/>
          </a:p>
        </p:txBody>
      </p:sp>
    </p:spTree>
    <p:extLst>
      <p:ext uri="{BB962C8B-B14F-4D97-AF65-F5344CB8AC3E}">
        <p14:creationId xmlns:p14="http://schemas.microsoft.com/office/powerpoint/2010/main" val="171501330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Cont.………………………d</a:t>
            </a:r>
            <a:endParaRPr lang="en-US" sz="3600" dirty="0">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lnSpcReduction="10000"/>
          </a:bodyPr>
          <a:lstStyle/>
          <a:p>
            <a:pPr>
              <a:buNone/>
            </a:pPr>
            <a:r>
              <a:rPr lang="en-GB" sz="2400" b="1" dirty="0">
                <a:latin typeface="Times New Roman" pitchFamily="18" charset="0"/>
                <a:cs typeface="Times New Roman" pitchFamily="18" charset="0"/>
              </a:rPr>
              <a:t>1.2 </a:t>
            </a:r>
            <a:r>
              <a:rPr lang="en-GB" sz="2400" dirty="0">
                <a:latin typeface="Times New Roman" pitchFamily="18" charset="0"/>
                <a:cs typeface="Times New Roman" pitchFamily="18" charset="0"/>
              </a:rPr>
              <a:t>Chief compliant</a:t>
            </a:r>
          </a:p>
          <a:p>
            <a:r>
              <a:rPr lang="en-GB" sz="2400" dirty="0">
                <a:latin typeface="Times New Roman" pitchFamily="18" charset="0"/>
                <a:cs typeface="Times New Roman" pitchFamily="18" charset="0"/>
              </a:rPr>
              <a:t>Patient may have come for routine antenatal care follow up or may come with one or more specific complaints. </a:t>
            </a:r>
          </a:p>
          <a:p>
            <a:r>
              <a:rPr lang="en-GB" sz="2400" dirty="0">
                <a:latin typeface="Times New Roman" pitchFamily="18" charset="0"/>
                <a:cs typeface="Times New Roman" pitchFamily="18" charset="0"/>
              </a:rPr>
              <a:t>Note the duration of each compliant</a:t>
            </a:r>
          </a:p>
          <a:p>
            <a:pPr>
              <a:buNone/>
            </a:pPr>
            <a:r>
              <a:rPr lang="en-GB" sz="2400" b="1" dirty="0">
                <a:latin typeface="Times New Roman" pitchFamily="18" charset="0"/>
                <a:cs typeface="Times New Roman" pitchFamily="18" charset="0"/>
              </a:rPr>
              <a:t>1.3</a:t>
            </a:r>
            <a:r>
              <a:rPr lang="en-GB" sz="2400" dirty="0">
                <a:latin typeface="Times New Roman" pitchFamily="18" charset="0"/>
                <a:cs typeface="Times New Roman" pitchFamily="18" charset="0"/>
              </a:rPr>
              <a:t> History of present pregnancy </a:t>
            </a:r>
          </a:p>
          <a:p>
            <a:pPr>
              <a:buNone/>
            </a:pPr>
            <a:r>
              <a:rPr lang="en-GB" sz="2400" dirty="0">
                <a:latin typeface="Times New Roman" pitchFamily="18" charset="0"/>
                <a:cs typeface="Times New Roman" pitchFamily="18" charset="0"/>
              </a:rPr>
              <a:t>Get information on the following points</a:t>
            </a:r>
          </a:p>
          <a:p>
            <a:r>
              <a:rPr lang="en-GB" sz="2400" dirty="0" smtClean="0">
                <a:latin typeface="Times New Roman" pitchFamily="18" charset="0"/>
                <a:cs typeface="Times New Roman" pitchFamily="18" charset="0"/>
              </a:rPr>
              <a:t>Gravidity</a:t>
            </a:r>
          </a:p>
          <a:p>
            <a:r>
              <a:rPr lang="en-US" sz="2400" dirty="0">
                <a:latin typeface="Times New Roman" pitchFamily="18" charset="0"/>
                <a:cs typeface="Times New Roman" pitchFamily="18" charset="0"/>
              </a:rPr>
              <a:t>Parity</a:t>
            </a:r>
          </a:p>
          <a:p>
            <a:r>
              <a:rPr lang="en-US" sz="2400" dirty="0">
                <a:latin typeface="Times New Roman" pitchFamily="18" charset="0"/>
                <a:cs typeface="Times New Roman" pitchFamily="18" charset="0"/>
              </a:rPr>
              <a:t>Abortion.</a:t>
            </a:r>
          </a:p>
          <a:p>
            <a:r>
              <a:rPr lang="en-US" sz="2400" dirty="0">
                <a:latin typeface="Times New Roman" pitchFamily="18" charset="0"/>
                <a:cs typeface="Times New Roman" pitchFamily="18" charset="0"/>
              </a:rPr>
              <a:t>Last normal menstrual period (LNMP)</a:t>
            </a:r>
          </a:p>
          <a:p>
            <a:r>
              <a:rPr lang="en-US" sz="2400" dirty="0">
                <a:latin typeface="Times New Roman" pitchFamily="18" charset="0"/>
                <a:cs typeface="Times New Roman" pitchFamily="18" charset="0"/>
              </a:rPr>
              <a:t>Expected date of delivery (EDD</a:t>
            </a:r>
            <a:r>
              <a:rPr lang="en-US" sz="2400" dirty="0" smtClean="0">
                <a:latin typeface="Times New Roman" pitchFamily="18" charset="0"/>
                <a:cs typeface="Times New Roman" pitchFamily="18" charset="0"/>
              </a:rPr>
              <a:t>)</a:t>
            </a:r>
            <a:endParaRPr lang="en-GB" sz="2400" dirty="0">
              <a:latin typeface="Times New Roman" pitchFamily="18" charset="0"/>
              <a:cs typeface="Times New Roman" pitchFamily="18" charset="0"/>
            </a:endParaRPr>
          </a:p>
          <a:p>
            <a:pPr>
              <a:buNone/>
            </a:pPr>
            <a:endParaRPr lang="en-GB" sz="2400" dirty="0">
              <a:latin typeface="Times New Roman" pitchFamily="18" charset="0"/>
              <a:cs typeface="Times New Roman" pitchFamily="18" charset="0"/>
            </a:endParaRPr>
          </a:p>
          <a:p>
            <a:pPr>
              <a:buNone/>
            </a:pPr>
            <a:endParaRPr lang="en-GB"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7E613360-D5CB-4222-9220-5C3667FBDA85}" type="datetime1">
              <a:rPr lang="en-US" smtClean="0"/>
              <a:t>5/1/2019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99</a:t>
            </a:fld>
            <a:endParaRPr lang="en-US"/>
          </a:p>
        </p:txBody>
      </p:sp>
    </p:spTree>
    <p:extLst>
      <p:ext uri="{BB962C8B-B14F-4D97-AF65-F5344CB8AC3E}">
        <p14:creationId xmlns:p14="http://schemas.microsoft.com/office/powerpoint/2010/main" val="2373245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1965</TotalTime>
  <Words>9468</Words>
  <Application>Microsoft Office PowerPoint</Application>
  <PresentationFormat>On-screen Show (4:3)</PresentationFormat>
  <Paragraphs>1303</Paragraphs>
  <Slides>148</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148</vt:i4>
      </vt:variant>
    </vt:vector>
  </HeadingPairs>
  <TitlesOfParts>
    <vt:vector size="150" baseType="lpstr">
      <vt:lpstr>Office Theme</vt:lpstr>
      <vt:lpstr>Photo Editor Photo</vt:lpstr>
      <vt:lpstr>NTRODUCTION TO EMBRYOLOGY AND FETAL DEVELOPMENT AND</vt:lpstr>
      <vt:lpstr>Objective </vt:lpstr>
      <vt:lpstr> NTRODUCTION TO EMBRYOLOGY AND FETAL DEVELOPMENT </vt:lpstr>
      <vt:lpstr>Development of the Fertilized Ovum </vt:lpstr>
      <vt:lpstr>Cont.………………….d</vt:lpstr>
      <vt:lpstr>The Decidua </vt:lpstr>
      <vt:lpstr> Trophoblast </vt:lpstr>
      <vt:lpstr>Inner cell mass </vt:lpstr>
      <vt:lpstr> Functions of Placenta </vt:lpstr>
      <vt:lpstr>Cont.…………….d</vt:lpstr>
      <vt:lpstr>Cont.……………………..…….d</vt:lpstr>
      <vt:lpstr>The Fetal Circulation</vt:lpstr>
      <vt:lpstr>Cont.……………………….d</vt:lpstr>
      <vt:lpstr>Cont.…………………….d</vt:lpstr>
      <vt:lpstr>Cont.………………………….d</vt:lpstr>
      <vt:lpstr>Cont.………………….d</vt:lpstr>
      <vt:lpstr>The Placental Circulation </vt:lpstr>
      <vt:lpstr>Appearance of the Placenta at Term </vt:lpstr>
      <vt:lpstr>Cont.…………………………..d</vt:lpstr>
      <vt:lpstr>Amniotic sac </vt:lpstr>
      <vt:lpstr>Cont.…………………….d</vt:lpstr>
      <vt:lpstr>Anatomical Variations of the Placenta and the Cord</vt:lpstr>
      <vt:lpstr>Cont.……………………..d</vt:lpstr>
      <vt:lpstr>Cont.…………………………d</vt:lpstr>
      <vt:lpstr> Placenta infarction </vt:lpstr>
      <vt:lpstr>Placental tumors (Haemongiomata of the Placenta) </vt:lpstr>
      <vt:lpstr>Umbilical Cord </vt:lpstr>
      <vt:lpstr>The fetal skull </vt:lpstr>
      <vt:lpstr>The fetal skull…</vt:lpstr>
      <vt:lpstr>Cont.…………………………d</vt:lpstr>
      <vt:lpstr>The fetal skull…</vt:lpstr>
      <vt:lpstr>The fetal skull…</vt:lpstr>
      <vt:lpstr>Cont.…………………….d</vt:lpstr>
      <vt:lpstr>The fetal skull…</vt:lpstr>
      <vt:lpstr>Fetal skull….</vt:lpstr>
      <vt:lpstr>The fetal skull…</vt:lpstr>
      <vt:lpstr>The fetal skull…</vt:lpstr>
      <vt:lpstr>Cont.…………………………….d</vt:lpstr>
      <vt:lpstr>The fetal skull…</vt:lpstr>
      <vt:lpstr>Cont.…………………………d</vt:lpstr>
      <vt:lpstr>Cont.………………………….d</vt:lpstr>
      <vt:lpstr>PowerPoint Presentation</vt:lpstr>
      <vt:lpstr>The fetal skull…</vt:lpstr>
      <vt:lpstr>The fetal skull…</vt:lpstr>
      <vt:lpstr>Cont.……………………..d</vt:lpstr>
      <vt:lpstr>The fetal skull…</vt:lpstr>
      <vt:lpstr>The fetal skull…</vt:lpstr>
      <vt:lpstr>The fetal skull…</vt:lpstr>
      <vt:lpstr>The fetal skull…</vt:lpstr>
      <vt:lpstr>The fetal skull…</vt:lpstr>
      <vt:lpstr>Cont.…………………….d</vt:lpstr>
      <vt:lpstr>The fetal skull…</vt:lpstr>
      <vt:lpstr>The fetal skull…</vt:lpstr>
      <vt:lpstr>The fetal skull…</vt:lpstr>
      <vt:lpstr>NORMAL PREGNANCY</vt:lpstr>
      <vt:lpstr>Cont.……………………….d</vt:lpstr>
      <vt:lpstr>Cont.………………………….d</vt:lpstr>
      <vt:lpstr>Cont.……………………………..d</vt:lpstr>
      <vt:lpstr>Preparation for Parenthood  </vt:lpstr>
      <vt:lpstr>Cont.…………………………………d</vt:lpstr>
      <vt:lpstr>Cont.…………………………..d</vt:lpstr>
      <vt:lpstr>Cont.…………………….d</vt:lpstr>
      <vt:lpstr>Support During Labor</vt:lpstr>
      <vt:lpstr>Supportive Relaxation Techniques</vt:lpstr>
      <vt:lpstr>Physiological Changes of Pregnancy</vt:lpstr>
      <vt:lpstr>Gastro Intestinal Tract (GIT) </vt:lpstr>
      <vt:lpstr>Cont.……………………d</vt:lpstr>
      <vt:lpstr> Gallbladder </vt:lpstr>
      <vt:lpstr>Urinary systems </vt:lpstr>
      <vt:lpstr>Cont.…………………………..d</vt:lpstr>
      <vt:lpstr>Hematological system: </vt:lpstr>
      <vt:lpstr>Cont.………………..d</vt:lpstr>
      <vt:lpstr>Cardiovascular System </vt:lpstr>
      <vt:lpstr>blood pressure </vt:lpstr>
      <vt:lpstr>Pulmonary system </vt:lpstr>
      <vt:lpstr>Changes in the Breast </vt:lpstr>
      <vt:lpstr>Change in Vagina and Uterus</vt:lpstr>
      <vt:lpstr>3.7 Minor Disorders of Pregnancy</vt:lpstr>
      <vt:lpstr>Cont.……………………d</vt:lpstr>
      <vt:lpstr>Cont.………………………d</vt:lpstr>
      <vt:lpstr>Cont.……………………..d</vt:lpstr>
      <vt:lpstr>Cont.………………….d</vt:lpstr>
      <vt:lpstr> 6. Urinary frequency  </vt:lpstr>
      <vt:lpstr> 7 .Ptyalism </vt:lpstr>
      <vt:lpstr>Cont.…………………….d</vt:lpstr>
      <vt:lpstr>Cont.…………………..d</vt:lpstr>
      <vt:lpstr>Diagnosis of Pregnancy </vt:lpstr>
      <vt:lpstr>Cont.………………………d</vt:lpstr>
      <vt:lpstr>Cont.………………………..d</vt:lpstr>
      <vt:lpstr>Cont.………………………d</vt:lpstr>
      <vt:lpstr>Antenatal Care</vt:lpstr>
      <vt:lpstr> Definitions of terms </vt:lpstr>
      <vt:lpstr>Cont.…………………….d</vt:lpstr>
      <vt:lpstr>Cont.…………………..d</vt:lpstr>
      <vt:lpstr>Cont.……………………d</vt:lpstr>
      <vt:lpstr>Cont.…………………………d</vt:lpstr>
      <vt:lpstr>Cont.………………………….d</vt:lpstr>
      <vt:lpstr>History Taking</vt:lpstr>
      <vt:lpstr>Cont.………………………d</vt:lpstr>
      <vt:lpstr>Cont.………………………….d</vt:lpstr>
      <vt:lpstr>Cont.……………………..d</vt:lpstr>
      <vt:lpstr>Cont.………………………d</vt:lpstr>
      <vt:lpstr>Cont.……………………..d</vt:lpstr>
      <vt:lpstr>Cont.……………………………..d</vt:lpstr>
      <vt:lpstr>Cont.………………………d</vt:lpstr>
      <vt:lpstr>Cont.……………………….d</vt:lpstr>
      <vt:lpstr>Cont.………………………..d</vt:lpstr>
      <vt:lpstr>Cont.………………………d</vt:lpstr>
      <vt:lpstr>cont.………………….d</vt:lpstr>
      <vt:lpstr>Cont.……………………….d</vt:lpstr>
      <vt:lpstr>Cont.…………………….d</vt:lpstr>
      <vt:lpstr>Cont.…………………….d</vt:lpstr>
      <vt:lpstr>Cont.………………………d</vt:lpstr>
      <vt:lpstr>Cont.………………………..d</vt:lpstr>
      <vt:lpstr>Cont.……………….……………d</vt:lpstr>
      <vt:lpstr>On palpation</vt:lpstr>
      <vt:lpstr> Uterine Position over Time </vt:lpstr>
      <vt:lpstr>Cont.……………………………….d</vt:lpstr>
      <vt:lpstr>Cont.………………………d</vt:lpstr>
      <vt:lpstr>Cont.………….……….d</vt:lpstr>
      <vt:lpstr>Cont.…………………………d</vt:lpstr>
      <vt:lpstr>Techniques of Lateral palpation</vt:lpstr>
      <vt:lpstr>Cont.………………………d</vt:lpstr>
      <vt:lpstr>Techniques of Deep pelvic palpation</vt:lpstr>
      <vt:lpstr>Cont.…………………………d</vt:lpstr>
      <vt:lpstr>Cont.……………………d</vt:lpstr>
      <vt:lpstr>Pelvic assessment </vt:lpstr>
      <vt:lpstr>Cont.……………………d</vt:lpstr>
      <vt:lpstr>Cont.……………………..d</vt:lpstr>
      <vt:lpstr>Laboratory test </vt:lpstr>
      <vt:lpstr>Report the following danger signs </vt:lpstr>
      <vt:lpstr>Frequency and timing of ANC visit</vt:lpstr>
      <vt:lpstr>Cont.………………………..d</vt:lpstr>
      <vt:lpstr>Four goals of focused ANC</vt:lpstr>
      <vt:lpstr>The FOCUSED  ANC SYSTEM</vt:lpstr>
      <vt:lpstr>Cont.………………………d</vt:lpstr>
      <vt:lpstr>Cont.………………………..d</vt:lpstr>
      <vt:lpstr>Cont.…………………….d</vt:lpstr>
      <vt:lpstr>Cont.………………………….d</vt:lpstr>
      <vt:lpstr>Subsequent visit </vt:lpstr>
      <vt:lpstr>Health promotion (advice and counselling)</vt:lpstr>
      <vt:lpstr> Care provision (care provided)</vt:lpstr>
      <vt:lpstr>The Birth Preparedness And Complication Readiness Plan</vt:lpstr>
      <vt:lpstr>Maternal nutrition</vt:lpstr>
      <vt:lpstr>Cont.…………………………d</vt:lpstr>
      <vt:lpstr>Cont.………………………..d</vt:lpstr>
      <vt:lpstr>Good prenatal care + maternal nutrition </vt:lpstr>
      <vt:lpstr>The end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Aster</dc:creator>
  <cp:lastModifiedBy>jone</cp:lastModifiedBy>
  <cp:revision>141</cp:revision>
  <dcterms:created xsi:type="dcterms:W3CDTF">2006-08-16T00:00:00Z</dcterms:created>
  <dcterms:modified xsi:type="dcterms:W3CDTF">2019-05-01T21:56:51Z</dcterms:modified>
</cp:coreProperties>
</file>