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489949-2507-4297-AF18-AFB2424DEEE8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1B6071-D1F4-4774-A0E8-C8C25CFC3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998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>
              <a:latin typeface="Arial" panose="020B0604020202020204" pitchFamily="34" charset="0"/>
            </a:endParaRPr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A0EFE39-FA60-4556-AB61-51EC75EFA0F9}" type="slidenum">
              <a:rPr lang="en-US"/>
              <a:pPr eaLnBrk="1" hangingPunct="1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4759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>
              <a:latin typeface="Arial" panose="020B0604020202020204" pitchFamily="34" charset="0"/>
            </a:endParaRPr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22255F8-A1CE-42C9-8035-D757A28A7C2D}" type="slidenum">
              <a:rPr lang="en-US"/>
              <a:pPr eaLnBrk="1" hangingPunct="1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246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>
              <a:latin typeface="Arial" panose="020B0604020202020204" pitchFamily="34" charset="0"/>
            </a:endParaRPr>
          </a:p>
        </p:txBody>
      </p:sp>
      <p:sp>
        <p:nvSpPr>
          <p:cNvPr id="1003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AF37258-63D3-4EFD-8182-734B65038EA7}" type="slidenum">
              <a:rPr lang="en-US"/>
              <a:pPr eaLnBrk="1" hangingPunct="1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0747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>
              <a:latin typeface="Arial" panose="020B0604020202020204" pitchFamily="34" charset="0"/>
            </a:endParaRPr>
          </a:p>
        </p:txBody>
      </p:sp>
      <p:sp>
        <p:nvSpPr>
          <p:cNvPr id="1024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D50611F-B0A7-4F72-8FF2-DD179F9C0402}" type="slidenum">
              <a:rPr lang="en-US"/>
              <a:pPr eaLnBrk="1" hangingPunct="1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98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34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>
              <a:latin typeface="Arial" panose="020B0604020202020204" pitchFamily="34" charset="0"/>
            </a:endParaRPr>
          </a:p>
        </p:txBody>
      </p:sp>
      <p:sp>
        <p:nvSpPr>
          <p:cNvPr id="1034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728FA37-3D13-41C0-B218-C3BB67D7D5D3}" type="slidenum">
              <a:rPr lang="en-US"/>
              <a:pPr eaLnBrk="1" hangingPunct="1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6665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212C3D-65C7-4A08-A805-BFDBB02BF98E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From Inter-Agency Group of Sector Wide Approached &amp; Development Cooperation – Secretariat within WHO</a:t>
            </a:r>
          </a:p>
        </p:txBody>
      </p:sp>
    </p:spTree>
    <p:extLst>
      <p:ext uri="{BB962C8B-B14F-4D97-AF65-F5344CB8AC3E}">
        <p14:creationId xmlns:p14="http://schemas.microsoft.com/office/powerpoint/2010/main" val="7960040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54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>
              <a:latin typeface="Arial" panose="020B0604020202020204" pitchFamily="34" charset="0"/>
            </a:endParaRPr>
          </a:p>
        </p:txBody>
      </p:sp>
      <p:sp>
        <p:nvSpPr>
          <p:cNvPr id="1054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F2C4D8D-D270-45CF-9FDB-EBD343933AC8}" type="slidenum">
              <a:rPr lang="en-US"/>
              <a:pPr eaLnBrk="1" hangingPunct="1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450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1BBE0-3EDB-4F1D-AF66-61F48932640C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29337-D819-4BC2-B6DB-27A051F24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908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1BBE0-3EDB-4F1D-AF66-61F48932640C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29337-D819-4BC2-B6DB-27A051F24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570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1BBE0-3EDB-4F1D-AF66-61F48932640C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29337-D819-4BC2-B6DB-27A051F24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638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1BBE0-3EDB-4F1D-AF66-61F48932640C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29337-D819-4BC2-B6DB-27A051F24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425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1BBE0-3EDB-4F1D-AF66-61F48932640C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29337-D819-4BC2-B6DB-27A051F24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108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1BBE0-3EDB-4F1D-AF66-61F48932640C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29337-D819-4BC2-B6DB-27A051F24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958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1BBE0-3EDB-4F1D-AF66-61F48932640C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29337-D819-4BC2-B6DB-27A051F24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251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1BBE0-3EDB-4F1D-AF66-61F48932640C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29337-D819-4BC2-B6DB-27A051F24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170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1BBE0-3EDB-4F1D-AF66-61F48932640C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29337-D819-4BC2-B6DB-27A051F24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463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1BBE0-3EDB-4F1D-AF66-61F48932640C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29337-D819-4BC2-B6DB-27A051F24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302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1BBE0-3EDB-4F1D-AF66-61F48932640C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29337-D819-4BC2-B6DB-27A051F24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507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71BBE0-3EDB-4F1D-AF66-61F48932640C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229337-D819-4BC2-B6DB-27A051F24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831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Chapter VII: Health delivery system in Ethiopia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Historical issues 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4CAA7-7D77-449F-B2C9-651282E1838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209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Definition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dirty="0" smtClean="0"/>
              <a:t>   Is </a:t>
            </a:r>
            <a:r>
              <a:rPr lang="en-US" dirty="0" smtClean="0">
                <a:solidFill>
                  <a:srgbClr val="FF0000"/>
                </a:solidFill>
              </a:rPr>
              <a:t>essential</a:t>
            </a:r>
            <a:r>
              <a:rPr lang="en-US" dirty="0" smtClean="0"/>
              <a:t> health care based on </a:t>
            </a:r>
            <a:r>
              <a:rPr lang="en-US" b="1" dirty="0" smtClean="0">
                <a:solidFill>
                  <a:srgbClr val="FF0000"/>
                </a:solidFill>
              </a:rPr>
              <a:t>practical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b="1" dirty="0" smtClean="0">
                <a:solidFill>
                  <a:srgbClr val="FF0000"/>
                </a:solidFill>
              </a:rPr>
              <a:t>scientifically sound</a:t>
            </a:r>
            <a:r>
              <a:rPr lang="en-US" dirty="0" smtClean="0"/>
              <a:t> and </a:t>
            </a:r>
            <a:r>
              <a:rPr lang="en-US" b="1" dirty="0" smtClean="0">
                <a:solidFill>
                  <a:srgbClr val="FF0000"/>
                </a:solidFill>
              </a:rPr>
              <a:t>socially acceptable methods and technology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made </a:t>
            </a:r>
            <a:r>
              <a:rPr lang="en-US" b="1" dirty="0" smtClean="0">
                <a:solidFill>
                  <a:srgbClr val="FF0000"/>
                </a:solidFill>
              </a:rPr>
              <a:t>universally accessible</a:t>
            </a:r>
            <a:r>
              <a:rPr lang="en-US" dirty="0" smtClean="0"/>
              <a:t> to individuals and families in the community through their </a:t>
            </a:r>
            <a:r>
              <a:rPr lang="en-US" b="1" dirty="0" smtClean="0">
                <a:solidFill>
                  <a:srgbClr val="FF0000"/>
                </a:solidFill>
              </a:rPr>
              <a:t>full participation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and at a cost that </a:t>
            </a:r>
            <a:r>
              <a:rPr lang="en-US" dirty="0" smtClean="0">
                <a:solidFill>
                  <a:srgbClr val="FF0000"/>
                </a:solidFill>
              </a:rPr>
              <a:t>the community and country can </a:t>
            </a:r>
            <a:r>
              <a:rPr lang="en-US" b="1" dirty="0" smtClean="0">
                <a:solidFill>
                  <a:srgbClr val="FF0000"/>
                </a:solidFill>
              </a:rPr>
              <a:t>afford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to maintain at every stage of their development in the spirit of </a:t>
            </a:r>
            <a:r>
              <a:rPr lang="en-US" b="1" dirty="0" smtClean="0">
                <a:solidFill>
                  <a:srgbClr val="FF0000"/>
                </a:solidFill>
              </a:rPr>
              <a:t>self-reliance and self-determination</a:t>
            </a:r>
            <a:r>
              <a:rPr lang="en-US" dirty="0" smtClean="0">
                <a:solidFill>
                  <a:srgbClr val="FF0000"/>
                </a:solidFill>
              </a:rPr>
              <a:t>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4CAA7-7D77-449F-B2C9-651282E1838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764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>
              <a:defRPr/>
            </a:pPr>
            <a:r>
              <a:rPr lang="en-US" sz="4000"/>
              <a:t/>
            </a:r>
            <a:br>
              <a:rPr lang="en-US" sz="4000"/>
            </a:br>
            <a:r>
              <a:rPr lang="en-US" sz="4000"/>
              <a:t>Basic terms and phrases in the definition </a:t>
            </a:r>
            <a:br>
              <a:rPr lang="en-US" sz="4000"/>
            </a:br>
            <a:endParaRPr lang="en-US" sz="400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en-US" b="1" smtClean="0"/>
              <a:t>Primary</a:t>
            </a:r>
            <a:r>
              <a:rPr lang="en-US" b="1" i="1" smtClean="0"/>
              <a:t>:</a:t>
            </a:r>
            <a:r>
              <a:rPr lang="en-US" smtClean="0"/>
              <a:t>  denotes its importance.</a:t>
            </a:r>
          </a:p>
          <a:p>
            <a:pPr algn="just">
              <a:lnSpc>
                <a:spcPct val="90000"/>
              </a:lnSpc>
            </a:pPr>
            <a:r>
              <a:rPr lang="en-US" b="1" smtClean="0"/>
              <a:t>Essential</a:t>
            </a:r>
            <a:r>
              <a:rPr lang="en-US" b="1" i="1" smtClean="0"/>
              <a:t>:</a:t>
            </a:r>
            <a:r>
              <a:rPr lang="en-US" smtClean="0"/>
              <a:t> basic and indispensable</a:t>
            </a:r>
          </a:p>
          <a:p>
            <a:pPr algn="just">
              <a:lnSpc>
                <a:spcPct val="90000"/>
              </a:lnSpc>
            </a:pPr>
            <a:r>
              <a:rPr lang="en-US" b="1" smtClean="0"/>
              <a:t>Practical</a:t>
            </a:r>
            <a:r>
              <a:rPr lang="en-US" b="1" i="1" smtClean="0"/>
              <a:t>:</a:t>
            </a:r>
            <a:r>
              <a:rPr lang="en-US" smtClean="0"/>
              <a:t> Theoretically everything is possible, however, not everything possible is practical.</a:t>
            </a:r>
          </a:p>
          <a:p>
            <a:pPr algn="just"/>
            <a:r>
              <a:rPr lang="en-US" smtClean="0"/>
              <a:t> </a:t>
            </a:r>
            <a:r>
              <a:rPr lang="en-US" b="1" smtClean="0"/>
              <a:t>Scientifically Sound</a:t>
            </a:r>
            <a:r>
              <a:rPr lang="en-US" b="1" i="1" smtClean="0"/>
              <a:t>:</a:t>
            </a:r>
            <a:r>
              <a:rPr lang="en-US" smtClean="0"/>
              <a:t> scientifically explainable and acceptable .</a:t>
            </a:r>
          </a:p>
          <a:p>
            <a:pPr>
              <a:lnSpc>
                <a:spcPct val="90000"/>
              </a:lnSpc>
            </a:pPr>
            <a:endParaRPr lang="en-US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4CAA7-7D77-449F-B2C9-651282E1838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58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228600"/>
            <a:ext cx="8229600" cy="1143000"/>
          </a:xfrm>
        </p:spPr>
        <p:txBody>
          <a:bodyPr/>
          <a:lstStyle/>
          <a:p>
            <a:r>
              <a:rPr lang="en-US" smtClean="0"/>
              <a:t>Cont’d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447801"/>
            <a:ext cx="8229600" cy="4678363"/>
          </a:xfrm>
        </p:spPr>
        <p:txBody>
          <a:bodyPr/>
          <a:lstStyle/>
          <a:p>
            <a:pPr algn="just"/>
            <a:r>
              <a:rPr lang="en-US" b="1" smtClean="0"/>
              <a:t>Socially Acceptable Methods and</a:t>
            </a:r>
            <a:r>
              <a:rPr lang="en-US" b="1" i="1" smtClean="0"/>
              <a:t> </a:t>
            </a:r>
            <a:r>
              <a:rPr lang="en-US" b="1" smtClean="0"/>
              <a:t>Technology</a:t>
            </a:r>
            <a:r>
              <a:rPr lang="en-US" smtClean="0"/>
              <a:t> :should be accepted by the local community. </a:t>
            </a:r>
          </a:p>
          <a:p>
            <a:pPr algn="just"/>
            <a:r>
              <a:rPr lang="en-US" b="1" smtClean="0"/>
              <a:t>Universally Accessible</a:t>
            </a:r>
            <a:r>
              <a:rPr lang="en-US" b="1" i="1" smtClean="0"/>
              <a:t>:</a:t>
            </a:r>
            <a:r>
              <a:rPr lang="en-US" smtClean="0"/>
              <a:t> to bring health care as close as possible to where people live and work </a:t>
            </a:r>
          </a:p>
          <a:p>
            <a:endParaRPr lang="en-US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4CAA7-7D77-449F-B2C9-651282E1838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79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457200"/>
            <a:ext cx="8229600" cy="1143000"/>
          </a:xfrm>
        </p:spPr>
        <p:txBody>
          <a:bodyPr/>
          <a:lstStyle/>
          <a:p>
            <a:r>
              <a:rPr lang="en-US" smtClean="0"/>
              <a:t>Cont’d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524001"/>
            <a:ext cx="8229600" cy="4602163"/>
          </a:xfrm>
        </p:spPr>
        <p:txBody>
          <a:bodyPr rtlCol="0">
            <a:normAutofit lnSpcReduction="10000"/>
          </a:bodyPr>
          <a:lstStyle/>
          <a:p>
            <a:pPr>
              <a:buNone/>
              <a:defRPr/>
            </a:pPr>
            <a:r>
              <a:rPr lang="en-US" b="1"/>
              <a:t>Community involvement:</a:t>
            </a:r>
          </a:p>
          <a:p>
            <a:pPr lvl="1"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en-US" smtClean="0"/>
              <a:t> problem identification and selection</a:t>
            </a:r>
          </a:p>
          <a:p>
            <a:pPr lvl="1"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en-US" smtClean="0"/>
              <a:t> Planning</a:t>
            </a:r>
          </a:p>
          <a:p>
            <a:pPr lvl="1"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en-US" smtClean="0"/>
              <a:t> Implementation  </a:t>
            </a:r>
          </a:p>
          <a:p>
            <a:pPr lvl="1"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en-US" smtClean="0"/>
              <a:t> Control of PHC </a:t>
            </a:r>
          </a:p>
          <a:p>
            <a:pPr>
              <a:buClr>
                <a:schemeClr val="tx1"/>
              </a:buClr>
              <a:buNone/>
              <a:defRPr/>
            </a:pPr>
            <a:r>
              <a:rPr lang="en-US" b="1"/>
              <a:t>Cost that the community or country can afford:</a:t>
            </a:r>
          </a:p>
          <a:p>
            <a:pPr lvl="1" algn="just"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en-US" smtClean="0"/>
              <a:t>Cheap that the community can afford to pay </a:t>
            </a:r>
          </a:p>
          <a:p>
            <a:pPr>
              <a:buNone/>
              <a:defRPr/>
            </a:pPr>
            <a:r>
              <a:rPr lang="en-US" b="1"/>
              <a:t>Self-reliance and self-determination:</a:t>
            </a:r>
            <a:r>
              <a:rPr lang="en-US"/>
              <a:t> assuring responsibility for their own health development.</a:t>
            </a:r>
          </a:p>
          <a:p>
            <a:pPr algn="just">
              <a:buClr>
                <a:schemeClr val="tx1"/>
              </a:buClr>
              <a:buNone/>
              <a:defRPr/>
            </a:pPr>
            <a:endParaRPr lang="en-US"/>
          </a:p>
          <a:p>
            <a:pPr algn="just">
              <a:buClr>
                <a:schemeClr val="tx1"/>
              </a:buClr>
              <a:buNone/>
              <a:defRPr/>
            </a:pPr>
            <a:r>
              <a:rPr lang="en-US"/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4CAA7-7D77-449F-B2C9-651282E1838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72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THE COMPONENTS/ELEMENTS OF PHC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Calibri" panose="020F0502020204030204" pitchFamily="34" charset="0"/>
              <a:buAutoNum type="arabicPeriod"/>
            </a:pPr>
            <a:r>
              <a:rPr lang="en-US" smtClean="0"/>
              <a:t>Health education</a:t>
            </a:r>
          </a:p>
          <a:p>
            <a:pPr marL="514350" indent="-514350">
              <a:buFont typeface="Calibri" panose="020F0502020204030204" pitchFamily="34" charset="0"/>
              <a:buAutoNum type="arabicPeriod"/>
            </a:pPr>
            <a:r>
              <a:rPr lang="en-US" smtClean="0"/>
              <a:t>Promotion of food supply and proper nutrition</a:t>
            </a:r>
          </a:p>
          <a:p>
            <a:pPr marL="514350" indent="-514350">
              <a:buFont typeface="Calibri" panose="020F0502020204030204" pitchFamily="34" charset="0"/>
              <a:buAutoNum type="arabicPeriod"/>
            </a:pPr>
            <a:r>
              <a:rPr lang="en-US" smtClean="0"/>
              <a:t>adequate supply of safe water and basic sanitation </a:t>
            </a:r>
          </a:p>
          <a:p>
            <a:pPr marL="514350" indent="-514350">
              <a:buFont typeface="Calibri" panose="020F0502020204030204" pitchFamily="34" charset="0"/>
              <a:buAutoNum type="arabicPeriod"/>
            </a:pPr>
            <a:r>
              <a:rPr lang="en-US" smtClean="0"/>
              <a:t>Maternal and child health care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4CAA7-7D77-449F-B2C9-651282E1838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413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743200" y="381000"/>
            <a:ext cx="6629400" cy="685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4000"/>
              <a:t>Cont’d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371601"/>
            <a:ext cx="8229600" cy="4754563"/>
          </a:xfrm>
        </p:spPr>
        <p:txBody>
          <a:bodyPr/>
          <a:lstStyle/>
          <a:p>
            <a:pPr marL="514350" indent="-514350" algn="just">
              <a:buNone/>
            </a:pPr>
            <a:r>
              <a:rPr lang="en-US" smtClean="0"/>
              <a:t>5. Immunization </a:t>
            </a:r>
          </a:p>
          <a:p>
            <a:pPr marL="514350" indent="-514350" algn="just">
              <a:buNone/>
            </a:pPr>
            <a:r>
              <a:rPr lang="en-US" smtClean="0"/>
              <a:t>6. Prevention and control of locally endemic diseases </a:t>
            </a:r>
          </a:p>
          <a:p>
            <a:pPr marL="514350" indent="-514350" algn="just">
              <a:buNone/>
            </a:pPr>
            <a:r>
              <a:rPr lang="en-US" smtClean="0"/>
              <a:t>7. Treatment of common diseases and injuries</a:t>
            </a:r>
          </a:p>
          <a:p>
            <a:pPr marL="514350" indent="-514350" algn="just">
              <a:buNone/>
            </a:pPr>
            <a:r>
              <a:rPr lang="en-US" smtClean="0"/>
              <a:t>8. Provision of essential drugs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4CAA7-7D77-449F-B2C9-651282E1838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154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 sz="4000"/>
              <a:t>Components added after Alma Ata Declaration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1905000" y="1447801"/>
            <a:ext cx="8229600" cy="4525963"/>
          </a:xfrm>
        </p:spPr>
        <p:txBody>
          <a:bodyPr/>
          <a:lstStyle/>
          <a:p>
            <a:pPr>
              <a:lnSpc>
                <a:spcPct val="90000"/>
              </a:lnSpc>
              <a:buFont typeface="Arial" panose="020B0604020202020204" pitchFamily="34" charset="0"/>
              <a:buNone/>
            </a:pPr>
            <a:endParaRPr lang="en-US" b="1" smtClean="0"/>
          </a:p>
          <a:p>
            <a:pPr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smtClean="0"/>
              <a:t>9.  Mental health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smtClean="0"/>
              <a:t>10.  Dental health (oral health)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smtClean="0"/>
              <a:t>11.  Control of ARI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smtClean="0"/>
              <a:t>12. Control of HIV/AIDS and other STDS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smtClean="0"/>
              <a:t>13.  Occupational health 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smtClean="0"/>
              <a:t>14.  The use of traditional medicine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4CAA7-7D77-449F-B2C9-651282E1838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838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Health policy (1993)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97735"/>
            <a:ext cx="10515600" cy="4979228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What are the major foci of the Ethiopian health policy?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democratization</a:t>
            </a:r>
            <a:r>
              <a:rPr lang="en-US" dirty="0"/>
              <a:t> and </a:t>
            </a: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decentralization</a:t>
            </a:r>
            <a:r>
              <a:rPr lang="en-US" dirty="0" smtClean="0"/>
              <a:t> </a:t>
            </a:r>
            <a:r>
              <a:rPr lang="en-US" dirty="0"/>
              <a:t>of the health care </a:t>
            </a:r>
            <a:r>
              <a:rPr lang="en-US" dirty="0" smtClean="0"/>
              <a:t>system</a:t>
            </a:r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2. </a:t>
            </a:r>
            <a:r>
              <a:rPr lang="en-US" dirty="0"/>
              <a:t>The national health policy focuses on a comprehensive health service delivery system to address mainly</a:t>
            </a:r>
            <a:r>
              <a:rPr lang="en-US" dirty="0" smtClean="0"/>
              <a:t>: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• Communicable diseases</a:t>
            </a:r>
          </a:p>
          <a:p>
            <a:pPr marL="0" indent="0" algn="just">
              <a:buNone/>
            </a:pPr>
            <a:r>
              <a:rPr lang="en-US" dirty="0"/>
              <a:t>• Malnutrition</a:t>
            </a:r>
          </a:p>
          <a:p>
            <a:pPr marL="0" indent="0" algn="just">
              <a:buNone/>
            </a:pPr>
            <a:r>
              <a:rPr lang="en-US" dirty="0"/>
              <a:t>• Improving maternal and child health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4CAA7-7D77-449F-B2C9-651282E1838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184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2458"/>
          </a:xfrm>
        </p:spPr>
        <p:txBody>
          <a:bodyPr/>
          <a:lstStyle/>
          <a:p>
            <a:r>
              <a:rPr lang="en-US" b="1" dirty="0"/>
              <a:t>National Health </a:t>
            </a:r>
            <a:r>
              <a:rPr lang="en-US" b="1" dirty="0" smtClean="0"/>
              <a:t>Policy: 1993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07584"/>
            <a:ext cx="10515600" cy="5069379"/>
          </a:xfrm>
        </p:spPr>
        <p:txBody>
          <a:bodyPr>
            <a:normAutofit/>
          </a:bodyPr>
          <a:lstStyle/>
          <a:p>
            <a:r>
              <a:rPr lang="en-US" b="1" dirty="0"/>
              <a:t>The health policy outlines the following underlying principles</a:t>
            </a:r>
            <a:r>
              <a:rPr lang="en-US" dirty="0"/>
              <a:t>: </a:t>
            </a:r>
          </a:p>
          <a:p>
            <a:pPr marL="0" indent="0">
              <a:buNone/>
            </a:pPr>
            <a:r>
              <a:rPr lang="en-US" dirty="0"/>
              <a:t>• Democratization and decentralization of the health system; </a:t>
            </a:r>
          </a:p>
          <a:p>
            <a:pPr marL="0" indent="0">
              <a:buNone/>
            </a:pPr>
            <a:r>
              <a:rPr lang="en-US" dirty="0"/>
              <a:t>• Development of the preventive and </a:t>
            </a:r>
            <a:r>
              <a:rPr lang="en-US" dirty="0" err="1"/>
              <a:t>promotive</a:t>
            </a:r>
            <a:r>
              <a:rPr lang="en-US" dirty="0"/>
              <a:t> components of the health care; </a:t>
            </a:r>
          </a:p>
          <a:p>
            <a:pPr marL="0" indent="0">
              <a:buNone/>
            </a:pPr>
            <a:r>
              <a:rPr lang="en-US" dirty="0"/>
              <a:t>• Ensuring accessibility of health care by all population; </a:t>
            </a:r>
          </a:p>
          <a:p>
            <a:pPr marL="0" indent="0">
              <a:buNone/>
            </a:pPr>
            <a:r>
              <a:rPr lang="en-US" dirty="0"/>
              <a:t>• Promoting inter-</a:t>
            </a:r>
            <a:r>
              <a:rPr lang="en-US" dirty="0" err="1"/>
              <a:t>sectoral</a:t>
            </a:r>
            <a:r>
              <a:rPr lang="en-US" dirty="0"/>
              <a:t> collaboration, involvement of the NGOs &amp; the private sector; and </a:t>
            </a:r>
          </a:p>
          <a:p>
            <a:pPr marL="0" indent="0">
              <a:buNone/>
            </a:pPr>
            <a:r>
              <a:rPr lang="en-US" dirty="0"/>
              <a:t>• Promoting and enhancing national self- reliance in health development by mobilizing and efficiently utilizing internal and external resources.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4CAA7-7D77-449F-B2C9-651282E1838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1826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Health Sector Development Plans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HSDP I </a:t>
            </a:r>
            <a:r>
              <a:rPr lang="en-US" dirty="0"/>
              <a:t>(1997/98–2001/02) </a:t>
            </a:r>
          </a:p>
          <a:p>
            <a:r>
              <a:rPr lang="en-US" dirty="0"/>
              <a:t>• Covered the first five years (1997/98–2001/02) </a:t>
            </a:r>
          </a:p>
          <a:p>
            <a:r>
              <a:rPr lang="en-US" dirty="0"/>
              <a:t>• Prioritized disease prevention </a:t>
            </a:r>
          </a:p>
          <a:p>
            <a:r>
              <a:rPr lang="en-US" dirty="0"/>
              <a:t>• Introduced a four-tier system for health service delivery </a:t>
            </a:r>
          </a:p>
          <a:p>
            <a:r>
              <a:rPr lang="en-US" dirty="0"/>
              <a:t>• Characterized by a primary health care unit (PHCU), comprising one health center and five satellite health posts; the district hospital, zonal hospital and specialized hospital. </a:t>
            </a:r>
          </a:p>
          <a:p>
            <a:r>
              <a:rPr lang="en-US" dirty="0"/>
              <a:t>• The three one’s principle and harmonization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4CAA7-7D77-449F-B2C9-651282E1838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682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marL="54864">
              <a:defRPr/>
            </a:pPr>
            <a:r>
              <a:rPr lang="en-US" sz="4000">
                <a:solidFill>
                  <a:srgbClr val="3333CC"/>
                </a:solidFill>
                <a:latin typeface="Book Antiqua" pitchFamily="18" charset="0"/>
              </a:rPr>
              <a:t>Historical development of Health care in Ethiopia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mtClean="0">
                <a:solidFill>
                  <a:srgbClr val="FF0000"/>
                </a:solidFill>
                <a:latin typeface="Book Antiqua" panose="02040602050305030304" pitchFamily="18" charset="0"/>
              </a:rPr>
              <a:t>  Why history? Why important?</a:t>
            </a:r>
          </a:p>
          <a:p>
            <a:pPr eaLnBrk="1" hangingPunct="1"/>
            <a:endParaRPr lang="en-US" smtClean="0"/>
          </a:p>
          <a:p>
            <a:pPr eaLnBrk="1" hangingPunct="1">
              <a:buFontTx/>
              <a:buNone/>
            </a:pPr>
            <a:r>
              <a:rPr lang="en-US" smtClean="0">
                <a:latin typeface="Book Antiqua" panose="02040602050305030304" pitchFamily="18" charset="0"/>
              </a:rPr>
              <a:t>“To create a new future, one must first release the grip of the past”</a:t>
            </a:r>
            <a:r>
              <a:rPr lang="en-US" smtClean="0"/>
              <a:t>. </a:t>
            </a:r>
            <a:r>
              <a:rPr lang="en-US" i="1" smtClean="0">
                <a:solidFill>
                  <a:srgbClr val="3333FF"/>
                </a:solidFill>
                <a:latin typeface="Book Antiqua" panose="02040602050305030304" pitchFamily="18" charset="0"/>
              </a:rPr>
              <a:t>Friedman &amp;Landrach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C24A572-DA10-4EC9-95ED-F1B648BDD363}" type="slidenum">
              <a:rPr lang="en-US">
                <a:solidFill>
                  <a:srgbClr val="898989"/>
                </a:solidFill>
              </a:rPr>
              <a:pPr eaLnBrk="1" hangingPunct="1"/>
              <a:t>2</a:t>
            </a:fld>
            <a:endParaRPr lang="en-US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9548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Health Sector Development Plans </a:t>
            </a:r>
            <a:r>
              <a:rPr lang="en-US" b="1" dirty="0" smtClean="0"/>
              <a:t>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HSDP-II </a:t>
            </a:r>
            <a:r>
              <a:rPr lang="en-US" dirty="0"/>
              <a:t>(2002/03–2004/05) </a:t>
            </a:r>
          </a:p>
          <a:p>
            <a:r>
              <a:rPr lang="en-US" dirty="0"/>
              <a:t>• Introduced the Health Service Extension Program (HSEP). </a:t>
            </a:r>
          </a:p>
          <a:p>
            <a:r>
              <a:rPr lang="en-US" dirty="0"/>
              <a:t>• Innovative health service delivery system </a:t>
            </a:r>
          </a:p>
          <a:p>
            <a:r>
              <a:rPr lang="en-US" dirty="0"/>
              <a:t>• It is a community based health care delivery system provided at </a:t>
            </a:r>
            <a:r>
              <a:rPr lang="en-US" dirty="0" err="1"/>
              <a:t>kebele</a:t>
            </a:r>
            <a:r>
              <a:rPr lang="en-US" dirty="0"/>
              <a:t> and household levels with focus on sustained preventive health actions and increased health awareness.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4CAA7-7D77-449F-B2C9-651282E1838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7514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Health Sector Development Plans 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HSDPIII </a:t>
            </a:r>
            <a:r>
              <a:rPr lang="en-US" dirty="0"/>
              <a:t>(2005/6-2009/10) </a:t>
            </a:r>
          </a:p>
          <a:p>
            <a:r>
              <a:rPr lang="en-US" dirty="0"/>
              <a:t>• Directly aligned with the health-related MDGs </a:t>
            </a:r>
          </a:p>
          <a:p>
            <a:r>
              <a:rPr lang="en-US" dirty="0"/>
              <a:t>• Focuses on high-impact health system strengthening interventions needed to accelerate scale-up and increase coverage of key health services for HIV,TB, malaria, as well as maternal and child health.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4CAA7-7D77-449F-B2C9-651282E18382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843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Health Sector Development Plans 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HSDP IV (</a:t>
            </a:r>
            <a:r>
              <a:rPr lang="en-US" dirty="0"/>
              <a:t>2010 –2015) </a:t>
            </a:r>
          </a:p>
          <a:p>
            <a:r>
              <a:rPr lang="en-US" dirty="0"/>
              <a:t>• Developed as part of the National Growth and Transformation Plan (GTP) </a:t>
            </a:r>
          </a:p>
          <a:p>
            <a:r>
              <a:rPr lang="en-US" dirty="0"/>
              <a:t>• The expression of the renewed commitment to the achievement of MDGs as a top global Policy influencing national development policies and strategies. </a:t>
            </a:r>
          </a:p>
          <a:p>
            <a:r>
              <a:rPr lang="en-US" dirty="0"/>
              <a:t>• Gives priority to maternal and child health, nutrition, as well as the prevention and control of major communicable diseases, such as HIV/AIDS. </a:t>
            </a:r>
          </a:p>
          <a:p>
            <a:r>
              <a:rPr lang="en-US" dirty="0"/>
              <a:t>• Emphasizes the strengthening of HSEP to improve the quality of PHC, human resource development and health infrastructure. </a:t>
            </a:r>
          </a:p>
          <a:p>
            <a:r>
              <a:rPr lang="en-US" dirty="0"/>
              <a:t>• Developed the three tier health delivery system </a:t>
            </a:r>
          </a:p>
          <a:p>
            <a:r>
              <a:rPr lang="en-US" dirty="0"/>
              <a:t>• Community empowerment/ownership </a:t>
            </a:r>
          </a:p>
          <a:p>
            <a:r>
              <a:rPr lang="en-US" dirty="0"/>
              <a:t>• Developed through two approaches.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4CAA7-7D77-449F-B2C9-651282E18382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754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The Health Sector Transformation Plans (HSTP)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52282"/>
            <a:ext cx="11074758" cy="5177307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dirty="0"/>
              <a:t>The Health Sector Transformation Plan (HSTP) is the first phase of the “</a:t>
            </a:r>
            <a:r>
              <a:rPr lang="en-US" b="1" dirty="0"/>
              <a:t>envisioning exercise: Ethiopia’s Path to UHC through strengthening of the PHC”. </a:t>
            </a:r>
            <a:endParaRPr lang="en-US" b="1" dirty="0" smtClean="0"/>
          </a:p>
          <a:p>
            <a:pPr algn="just">
              <a:lnSpc>
                <a:spcPct val="150000"/>
              </a:lnSpc>
            </a:pPr>
            <a:r>
              <a:rPr lang="en-US" dirty="0"/>
              <a:t>The main goal of the health system is ensuring that everyone who needs health services (promotion, prevention, treatment, rehabilitative and palliation) is able to get them, without undue hardship. 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UHC has </a:t>
            </a:r>
            <a:r>
              <a:rPr lang="en-US" dirty="0"/>
              <a:t>been defined as guaranteeing access to all necessary services for everyone while providing protection against financial risk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4CAA7-7D77-449F-B2C9-651282E18382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5841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4CAA7-7D77-449F-B2C9-651282E18382}" type="slidenum">
              <a:rPr lang="en-US" smtClean="0"/>
              <a:t>24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065" y="91593"/>
            <a:ext cx="10722735" cy="6264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01475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4CAA7-7D77-449F-B2C9-651282E18382}" type="slidenum">
              <a:rPr lang="en-US" smtClean="0"/>
              <a:t>25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618185"/>
            <a:ext cx="11100515" cy="6103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97884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4CAA7-7D77-449F-B2C9-651282E18382}" type="slidenum">
              <a:rPr lang="en-US" smtClean="0"/>
              <a:t>26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0310" y="365126"/>
            <a:ext cx="10323489" cy="6100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76885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4CAA7-7D77-449F-B2C9-651282E18382}" type="slidenum">
              <a:rPr lang="en-US" smtClean="0"/>
              <a:t>27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592429"/>
            <a:ext cx="10868696" cy="5988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85234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4CAA7-7D77-449F-B2C9-651282E18382}" type="slidenum">
              <a:rPr lang="en-US" smtClean="0"/>
              <a:t>28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6524" y="365125"/>
            <a:ext cx="10027276" cy="6164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226723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Examples of health related reforms implemented in Ethiopia;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8192"/>
            <a:ext cx="10515600" cy="47087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Business Process Reengineering </a:t>
            </a:r>
          </a:p>
          <a:p>
            <a:pPr marL="0" indent="0">
              <a:buNone/>
            </a:pPr>
            <a:r>
              <a:rPr lang="en-US" dirty="0"/>
              <a:t>• Balanced Score Card (BSC) </a:t>
            </a:r>
          </a:p>
          <a:p>
            <a:pPr marL="0" indent="0">
              <a:buNone/>
            </a:pPr>
            <a:r>
              <a:rPr lang="en-US" dirty="0"/>
              <a:t>• Decentralization </a:t>
            </a:r>
          </a:p>
          <a:p>
            <a:pPr marL="0" indent="0">
              <a:buNone/>
            </a:pPr>
            <a:r>
              <a:rPr lang="en-US" dirty="0"/>
              <a:t>• Integration of Services </a:t>
            </a:r>
          </a:p>
          <a:p>
            <a:pPr marL="0" indent="0">
              <a:buNone/>
            </a:pPr>
            <a:r>
              <a:rPr lang="en-US" dirty="0"/>
              <a:t>• Ethiopian Hospital Reform Implementation Guideline (EHRIG) </a:t>
            </a:r>
          </a:p>
          <a:p>
            <a:pPr marL="0" indent="0">
              <a:buNone/>
            </a:pPr>
            <a:r>
              <a:rPr lang="en-US" dirty="0"/>
              <a:t>• Woreda Based Planning </a:t>
            </a:r>
            <a:r>
              <a:rPr lang="en-US" dirty="0" smtClean="0"/>
              <a:t>• </a:t>
            </a:r>
            <a:r>
              <a:rPr lang="en-US" dirty="0"/>
              <a:t>Health Care Financing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Joint Governance and Coordination </a:t>
            </a:r>
          </a:p>
          <a:p>
            <a:pPr marL="0" indent="0">
              <a:buNone/>
            </a:pPr>
            <a:r>
              <a:rPr lang="en-US" dirty="0"/>
              <a:t>• Public Private </a:t>
            </a:r>
            <a:r>
              <a:rPr lang="en-US" dirty="0" smtClean="0"/>
              <a:t>Partnership 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4CAA7-7D77-449F-B2C9-651282E18382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276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53975"/>
            <a:r>
              <a:rPr lang="en-US" smtClean="0">
                <a:solidFill>
                  <a:srgbClr val="3333CC"/>
                </a:solidFill>
                <a:latin typeface="Book Antiqua" panose="02040602050305030304" pitchFamily="18" charset="0"/>
              </a:rPr>
              <a:t>Historical development cont’d</a:t>
            </a:r>
          </a:p>
        </p:txBody>
      </p:sp>
      <p:graphicFrame>
        <p:nvGraphicFramePr>
          <p:cNvPr id="27718" name="Group 70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965915" y="1295400"/>
          <a:ext cx="5053885" cy="5434314"/>
        </p:xfrm>
        <a:graphic>
          <a:graphicData uri="http://schemas.openxmlformats.org/drawingml/2006/table">
            <a:tbl>
              <a:tblPr/>
              <a:tblGrid>
                <a:gridCol w="5053885"/>
              </a:tblGrid>
              <a:tr h="5523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 Antiqua" pitchFamily="18" charset="0"/>
                        </a:rPr>
                        <a:t>Suggested for PH policy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09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Traditional medicine: Immemorial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09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Lying ground for modern medicine,upto1936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39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The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Italian interlude(1936-41)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09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The hospital / clinic based period(1941-1953)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8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The Basic Health Service period(1953-1974)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09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The Primary Health Care period(1978-1991)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09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The Sector Wide Approach Period (1991-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7717" name="Group 69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6172200" y="1295401"/>
          <a:ext cx="5302876" cy="5410203"/>
        </p:xfrm>
        <a:graphic>
          <a:graphicData uri="http://schemas.openxmlformats.org/drawingml/2006/table">
            <a:tbl>
              <a:tblPr/>
              <a:tblGrid>
                <a:gridCol w="5302876"/>
              </a:tblGrid>
              <a:tr h="655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 Antiqua" pitchFamily="18" charset="0"/>
                        </a:rPr>
                        <a:t>Periodization by Historians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8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5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Book Antiqua" pitchFamily="18" charset="0"/>
                        </a:rPr>
                        <a:t>Unification and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Book Antiqua" pitchFamily="18" charset="0"/>
                        </a:rPr>
                        <a:t>independence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7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Book Antiqua" pitchFamily="18" charset="0"/>
                        </a:rPr>
                        <a:t>The Italian occupation,1936-41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5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Book Antiqua" pitchFamily="18" charset="0"/>
                        </a:rPr>
                        <a:t>Reconstruction period,1941-53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Book Antiqua" pitchFamily="18" charset="0"/>
                        </a:rPr>
                        <a:t>From liberation to Revolution 1941-74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8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Book Antiqua" pitchFamily="18" charset="0"/>
                        </a:rPr>
                        <a:t>The Derge period(1974-91)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5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Book Antiqua" pitchFamily="18" charset="0"/>
                        </a:rPr>
                        <a:t>EPRDF Regime(1991-to date)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3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84087C4-6ADC-4987-9356-5E53FFC0C2EB}" type="slidenum">
              <a:rPr lang="en-US">
                <a:solidFill>
                  <a:srgbClr val="898989"/>
                </a:solidFill>
              </a:rPr>
              <a:pPr eaLnBrk="1" hangingPunct="1"/>
              <a:t>3</a:t>
            </a:fld>
            <a:endParaRPr lang="en-US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734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58368"/>
          </a:xfrm>
        </p:spPr>
        <p:txBody>
          <a:bodyPr/>
          <a:lstStyle/>
          <a:p>
            <a:r>
              <a:rPr lang="en-US" dirty="0" smtClean="0"/>
              <a:t>Assignment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761" y="1339404"/>
            <a:ext cx="11475076" cy="4837560"/>
          </a:xfrm>
        </p:spPr>
        <p:txBody>
          <a:bodyPr/>
          <a:lstStyle/>
          <a:p>
            <a:r>
              <a:rPr lang="en-US" dirty="0" smtClean="0"/>
              <a:t>Epidemiology---(summarize major management functions undertaken in your institutions)</a:t>
            </a:r>
          </a:p>
          <a:p>
            <a:r>
              <a:rPr lang="en-US" dirty="0" smtClean="0"/>
              <a:t>GMPH--(</a:t>
            </a:r>
            <a:r>
              <a:rPr lang="en-US" dirty="0"/>
              <a:t>summarize major </a:t>
            </a:r>
            <a:r>
              <a:rPr lang="en-US" dirty="0" smtClean="0"/>
              <a:t>change management, motivation and resource management practices in </a:t>
            </a:r>
            <a:r>
              <a:rPr lang="en-US" dirty="0"/>
              <a:t>your institutions</a:t>
            </a:r>
            <a:r>
              <a:rPr lang="en-US" dirty="0" smtClean="0"/>
              <a:t>)</a:t>
            </a:r>
          </a:p>
          <a:p>
            <a:r>
              <a:rPr lang="en-US" dirty="0" smtClean="0"/>
              <a:t>RH----select researches conducted on quality of health service</a:t>
            </a:r>
          </a:p>
          <a:p>
            <a:r>
              <a:rPr lang="en-US" dirty="0" smtClean="0"/>
              <a:t>Nutrition---(show basic project cycle management, monitoring and evaluation by selecting one nutritional problem)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9993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 (EPI)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Epidemiology---(summarize major management functions undertaken in your institutions)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List and group all managerial activities into four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Discuss it against basic management principles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Indicate the strength and weakness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Suggest the way forward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contents should be (introduction, objective, methods, result and discussion, the way forward/key message or summary)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01745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61399"/>
          </a:xfrm>
        </p:spPr>
        <p:txBody>
          <a:bodyPr/>
          <a:lstStyle/>
          <a:p>
            <a:r>
              <a:rPr lang="en-US" dirty="0"/>
              <a:t>Instruction </a:t>
            </a:r>
            <a:r>
              <a:rPr lang="en-US" dirty="0" smtClean="0"/>
              <a:t>(GMPH)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487" y="1223493"/>
            <a:ext cx="10980313" cy="4953470"/>
          </a:xfrm>
        </p:spPr>
        <p:txBody>
          <a:bodyPr/>
          <a:lstStyle/>
          <a:p>
            <a:r>
              <a:rPr lang="en-US" dirty="0"/>
              <a:t>GMPH--(summarize major change management, motivation and resource management practices in your institutions)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List and group all managerial activities into four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Discuss it against basic management principles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Indicate the strength and weakness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Suggest the way forward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contents should be (introduction, objective, methods, result and discussion, the way forward/key message or summary)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4802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97005"/>
          </a:xfrm>
        </p:spPr>
        <p:txBody>
          <a:bodyPr/>
          <a:lstStyle/>
          <a:p>
            <a:r>
              <a:rPr lang="en-US" dirty="0"/>
              <a:t>Instruction </a:t>
            </a:r>
            <a:r>
              <a:rPr lang="en-US" dirty="0" smtClean="0"/>
              <a:t>(</a:t>
            </a:r>
            <a:r>
              <a:rPr lang="en-US" dirty="0"/>
              <a:t>R</a:t>
            </a:r>
            <a:r>
              <a:rPr lang="en-US" dirty="0" smtClean="0"/>
              <a:t>H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065" y="1442434"/>
            <a:ext cx="10947041" cy="5087155"/>
          </a:xfrm>
        </p:spPr>
        <p:txBody>
          <a:bodyPr>
            <a:normAutofit/>
          </a:bodyPr>
          <a:lstStyle/>
          <a:p>
            <a:r>
              <a:rPr lang="en-US" dirty="0"/>
              <a:t>RH----select researches conducted on quality of health </a:t>
            </a:r>
            <a:r>
              <a:rPr lang="en-US" dirty="0" smtClean="0"/>
              <a:t>service (maternal and child health) in Ethiopia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Identify studies conducted on quality of health care or attributes of quality such as satisfaction (this can be done using Google scholar and or PUB-MED or other searching engine)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Asses models or tools used in each study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Critique the methods on the validity quality measurement (strength, weakness)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Suggest the way forward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contents should be (introduction, objective, methods, result and discussion, the way forward/key message or summary)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44915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32610"/>
          </a:xfrm>
        </p:spPr>
        <p:txBody>
          <a:bodyPr/>
          <a:lstStyle/>
          <a:p>
            <a:r>
              <a:rPr lang="en-US" dirty="0"/>
              <a:t>Instruction </a:t>
            </a:r>
            <a:r>
              <a:rPr lang="en-US" dirty="0" smtClean="0"/>
              <a:t>(Nutrition)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5003" y="1352282"/>
            <a:ext cx="11565228" cy="4824681"/>
          </a:xfrm>
        </p:spPr>
        <p:txBody>
          <a:bodyPr/>
          <a:lstStyle/>
          <a:p>
            <a:r>
              <a:rPr lang="en-US" dirty="0"/>
              <a:t>Nutrition---(show basic project </a:t>
            </a:r>
            <a:r>
              <a:rPr lang="en-US" dirty="0" smtClean="0"/>
              <a:t>cycle management , </a:t>
            </a:r>
            <a:r>
              <a:rPr lang="en-US" dirty="0"/>
              <a:t>monitoring and evaluation by selecting one nutritional problem)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Read and prepared short note about project cycle management (15-20 slides)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Compare and contrast (project, program and research) ---5-10 slides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Prepare short nutritional project using the above concepts that includes mechanism of monitoring and evaluation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Content should be based on project cycle management </a:t>
            </a:r>
            <a:r>
              <a:rPr lang="en-US" dirty="0" err="1" smtClean="0"/>
              <a:t>squences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0285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52400"/>
            <a:ext cx="8229600" cy="533400"/>
          </a:xfrm>
        </p:spPr>
        <p:txBody>
          <a:bodyPr rtlCol="0">
            <a:normAutofit fontScale="90000"/>
          </a:bodyPr>
          <a:lstStyle/>
          <a:p>
            <a:pPr marL="54864">
              <a:defRPr/>
            </a:pPr>
            <a:r>
              <a:rPr lang="en-US" sz="2000" b="1">
                <a:solidFill>
                  <a:srgbClr val="3333CC"/>
                </a:solidFill>
                <a:latin typeface="Book Antiqua" pitchFamily="18" charset="0"/>
              </a:rPr>
              <a:t>A pyramidal arrangement of health care structure during the Derg Rule</a:t>
            </a:r>
          </a:p>
        </p:txBody>
      </p:sp>
      <p:sp>
        <p:nvSpPr>
          <p:cNvPr id="1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9DCDB50-BE03-44C7-8D08-8D0B624E24B5}" type="slidenum">
              <a:rPr lang="en-US">
                <a:solidFill>
                  <a:srgbClr val="898989"/>
                </a:solidFill>
              </a:rPr>
              <a:pPr eaLnBrk="1" hangingPunct="1"/>
              <a:t>4</a:t>
            </a:fld>
            <a:endParaRPr lang="en-US">
              <a:solidFill>
                <a:srgbClr val="898989"/>
              </a:solidFill>
            </a:endParaRPr>
          </a:p>
        </p:txBody>
      </p:sp>
      <p:grpSp>
        <p:nvGrpSpPr>
          <p:cNvPr id="44037" name="Group 4"/>
          <p:cNvGrpSpPr>
            <a:grpSpLocks/>
          </p:cNvGrpSpPr>
          <p:nvPr/>
        </p:nvGrpSpPr>
        <p:grpSpPr bwMode="auto">
          <a:xfrm>
            <a:off x="2819400" y="609600"/>
            <a:ext cx="6629400" cy="5715000"/>
            <a:chOff x="1248" y="240"/>
            <a:chExt cx="4176" cy="3600"/>
          </a:xfrm>
        </p:grpSpPr>
        <p:sp>
          <p:nvSpPr>
            <p:cNvPr id="44046" name="Pyr1"/>
            <p:cNvSpPr>
              <a:spLocks noEditPoints="1" noChangeArrowheads="1"/>
            </p:cNvSpPr>
            <p:nvPr/>
          </p:nvSpPr>
          <p:spPr bwMode="auto">
            <a:xfrm>
              <a:off x="2873" y="240"/>
              <a:ext cx="936" cy="79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5400 w 21600"/>
                <a:gd name="T10" fmla="*/ 11802 h 21600"/>
                <a:gd name="T11" fmla="*/ 16200 w 21600"/>
                <a:gd name="T12" fmla="*/ 20598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lnTo>
                    <a:pt x="10800" y="0"/>
                  </a:lnTo>
                  <a:close/>
                </a:path>
              </a:pathLst>
            </a:custGeom>
            <a:solidFill>
              <a:srgbClr val="D8EBB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GB"/>
            </a:p>
          </p:txBody>
        </p:sp>
        <p:sp>
          <p:nvSpPr>
            <p:cNvPr id="44047" name="Pyr2"/>
            <p:cNvSpPr>
              <a:spLocks noEditPoints="1" noChangeArrowheads="1"/>
            </p:cNvSpPr>
            <p:nvPr/>
          </p:nvSpPr>
          <p:spPr bwMode="auto">
            <a:xfrm>
              <a:off x="2331" y="1038"/>
              <a:ext cx="2015" cy="93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5789 w 21600"/>
                <a:gd name="T13" fmla="*/ 508 h 21600"/>
                <a:gd name="T14" fmla="*/ 15811 w 21600"/>
                <a:gd name="T15" fmla="*/ 2109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5787" y="0"/>
                  </a:moveTo>
                  <a:lnTo>
                    <a:pt x="15812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5787" y="0"/>
                  </a:lnTo>
                  <a:close/>
                </a:path>
              </a:pathLst>
            </a:custGeom>
            <a:solidFill>
              <a:srgbClr val="CC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GB"/>
            </a:p>
          </p:txBody>
        </p:sp>
        <p:sp>
          <p:nvSpPr>
            <p:cNvPr id="44048" name="Pyr3"/>
            <p:cNvSpPr>
              <a:spLocks noEditPoints="1" noChangeArrowheads="1"/>
            </p:cNvSpPr>
            <p:nvPr/>
          </p:nvSpPr>
          <p:spPr bwMode="auto">
            <a:xfrm>
              <a:off x="1795" y="1974"/>
              <a:ext cx="3087" cy="93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5290 w 21600"/>
                <a:gd name="T13" fmla="*/ 508 h 21600"/>
                <a:gd name="T14" fmla="*/ 16310 w 21600"/>
                <a:gd name="T15" fmla="*/ 2109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3768" y="0"/>
                  </a:moveTo>
                  <a:lnTo>
                    <a:pt x="17831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3768" y="0"/>
                  </a:lnTo>
                  <a:close/>
                </a:path>
              </a:pathLst>
            </a:custGeom>
            <a:solidFill>
              <a:srgbClr val="FFBE7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GB"/>
            </a:p>
          </p:txBody>
        </p:sp>
        <p:sp>
          <p:nvSpPr>
            <p:cNvPr id="44049" name="Pyr4"/>
            <p:cNvSpPr>
              <a:spLocks noEditPoints="1" noChangeArrowheads="1"/>
            </p:cNvSpPr>
            <p:nvPr/>
          </p:nvSpPr>
          <p:spPr bwMode="auto">
            <a:xfrm>
              <a:off x="1248" y="2904"/>
              <a:ext cx="4176" cy="936"/>
            </a:xfrm>
            <a:custGeom>
              <a:avLst/>
              <a:gdLst>
                <a:gd name="T0" fmla="*/ 0 w 21600"/>
                <a:gd name="T1" fmla="*/ 0 h 21600"/>
                <a:gd name="T2" fmla="*/ 1 w 21600"/>
                <a:gd name="T3" fmla="*/ 0 h 21600"/>
                <a:gd name="T4" fmla="*/ 1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3284 w 21600"/>
                <a:gd name="T13" fmla="*/ 508 h 21600"/>
                <a:gd name="T14" fmla="*/ 17312 w 21600"/>
                <a:gd name="T15" fmla="*/ 2109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793" y="0"/>
                  </a:moveTo>
                  <a:lnTo>
                    <a:pt x="18806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2793" y="0"/>
                  </a:lnTo>
                  <a:close/>
                </a:path>
              </a:pathLst>
            </a:cu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GB"/>
            </a:p>
          </p:txBody>
        </p:sp>
      </p:grpSp>
      <p:sp>
        <p:nvSpPr>
          <p:cNvPr id="44038" name="Line 10"/>
          <p:cNvSpPr>
            <a:spLocks noChangeShapeType="1"/>
          </p:cNvSpPr>
          <p:nvPr/>
        </p:nvSpPr>
        <p:spPr bwMode="auto">
          <a:xfrm>
            <a:off x="3276600" y="5486400"/>
            <a:ext cx="571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39" name="Text Box 11"/>
          <p:cNvSpPr txBox="1">
            <a:spLocks noChangeArrowheads="1"/>
          </p:cNvSpPr>
          <p:nvPr/>
        </p:nvSpPr>
        <p:spPr bwMode="auto">
          <a:xfrm>
            <a:off x="3276600" y="5791201"/>
            <a:ext cx="5638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rgbClr val="3333FF"/>
                </a:solidFill>
                <a:latin typeface="Book Antiqua" panose="02040602050305030304" pitchFamily="18" charset="0"/>
              </a:rPr>
              <a:t>Community health services per 1000 people</a:t>
            </a:r>
          </a:p>
        </p:txBody>
      </p:sp>
      <p:sp>
        <p:nvSpPr>
          <p:cNvPr id="44040" name="Text Box 12"/>
          <p:cNvSpPr txBox="1">
            <a:spLocks noChangeArrowheads="1"/>
          </p:cNvSpPr>
          <p:nvPr/>
        </p:nvSpPr>
        <p:spPr bwMode="auto">
          <a:xfrm>
            <a:off x="3886200" y="4953001"/>
            <a:ext cx="4495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rgbClr val="3333FF"/>
                </a:solidFill>
                <a:latin typeface="Book Antiqua" panose="02040602050305030304" pitchFamily="18" charset="0"/>
              </a:rPr>
              <a:t>Health station per 10,000 people</a:t>
            </a:r>
          </a:p>
        </p:txBody>
      </p:sp>
      <p:sp>
        <p:nvSpPr>
          <p:cNvPr id="44041" name="Line 13"/>
          <p:cNvSpPr>
            <a:spLocks noChangeShapeType="1"/>
          </p:cNvSpPr>
          <p:nvPr/>
        </p:nvSpPr>
        <p:spPr bwMode="auto">
          <a:xfrm>
            <a:off x="4038600" y="4191000"/>
            <a:ext cx="419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2" name="Text Box 14"/>
          <p:cNvSpPr txBox="1">
            <a:spLocks noChangeArrowheads="1"/>
          </p:cNvSpPr>
          <p:nvPr/>
        </p:nvSpPr>
        <p:spPr bwMode="auto">
          <a:xfrm>
            <a:off x="4114800" y="4343401"/>
            <a:ext cx="426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rgbClr val="3333FF"/>
                </a:solidFill>
                <a:latin typeface="Book Antiqua" panose="02040602050305030304" pitchFamily="18" charset="0"/>
              </a:rPr>
              <a:t>Health center per 50,000 People</a:t>
            </a:r>
          </a:p>
        </p:txBody>
      </p:sp>
      <p:sp>
        <p:nvSpPr>
          <p:cNvPr id="44043" name="Text Box 15"/>
          <p:cNvSpPr txBox="1">
            <a:spLocks noChangeArrowheads="1"/>
          </p:cNvSpPr>
          <p:nvPr/>
        </p:nvSpPr>
        <p:spPr bwMode="auto">
          <a:xfrm>
            <a:off x="4419600" y="3581400"/>
            <a:ext cx="3429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3333FF"/>
                </a:solidFill>
                <a:latin typeface="Book Antiqua" panose="02040602050305030304" pitchFamily="18" charset="0"/>
              </a:rPr>
              <a:t>Rural hospital per 250,000 people</a:t>
            </a:r>
          </a:p>
        </p:txBody>
      </p:sp>
      <p:sp>
        <p:nvSpPr>
          <p:cNvPr id="44044" name="Text Box 17"/>
          <p:cNvSpPr txBox="1">
            <a:spLocks noChangeArrowheads="1"/>
          </p:cNvSpPr>
          <p:nvPr/>
        </p:nvSpPr>
        <p:spPr bwMode="auto">
          <a:xfrm>
            <a:off x="5181600" y="2286000"/>
            <a:ext cx="19050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Book Antiqua" panose="02040602050305030304" pitchFamily="18" charset="0"/>
              </a:rPr>
              <a:t>Regional Hospital per 1,000,000 people</a:t>
            </a:r>
          </a:p>
        </p:txBody>
      </p:sp>
      <p:sp>
        <p:nvSpPr>
          <p:cNvPr id="44045" name="Text Box 18"/>
          <p:cNvSpPr txBox="1">
            <a:spLocks noChangeArrowheads="1"/>
          </p:cNvSpPr>
          <p:nvPr/>
        </p:nvSpPr>
        <p:spPr bwMode="auto">
          <a:xfrm>
            <a:off x="5334000" y="1143000"/>
            <a:ext cx="2438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Book Antiqua" panose="02040602050305030304" pitchFamily="18" charset="0"/>
              </a:rPr>
              <a:t>Central Hospital per 6,000,000 people</a:t>
            </a:r>
          </a:p>
        </p:txBody>
      </p:sp>
    </p:spTree>
    <p:extLst>
      <p:ext uri="{BB962C8B-B14F-4D97-AF65-F5344CB8AC3E}">
        <p14:creationId xmlns:p14="http://schemas.microsoft.com/office/powerpoint/2010/main" val="1311703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53975"/>
            <a:r>
              <a:rPr lang="en-US" b="1" smtClean="0">
                <a:solidFill>
                  <a:srgbClr val="3333CC"/>
                </a:solidFill>
                <a:latin typeface="Book Antiqua" panose="02040602050305030304" pitchFamily="18" charset="0"/>
              </a:rPr>
              <a:t>SWAP-Based HSDP, 1991-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Book Antiqua" panose="02040602050305030304" pitchFamily="18" charset="0"/>
              </a:rPr>
              <a:t>The basis for SWAP-based Health Sector Development Program (HSDP) </a:t>
            </a:r>
          </a:p>
          <a:p>
            <a:pPr lvl="1" eaLnBrk="1" hangingPunct="1"/>
            <a:r>
              <a:rPr lang="en-US" dirty="0" smtClean="0">
                <a:latin typeface="Book Antiqua" panose="02040602050305030304" pitchFamily="18" charset="0"/>
              </a:rPr>
              <a:t>the 20 –year health development plan produced by the TGE to be implemented in four phases of five years each.</a:t>
            </a:r>
          </a:p>
          <a:p>
            <a:pPr lvl="1" eaLnBrk="1" hangingPunct="1"/>
            <a:r>
              <a:rPr lang="en-US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The development of health policy(1993)</a:t>
            </a:r>
          </a:p>
          <a:p>
            <a:pPr lvl="1" eaLnBrk="1" hangingPunct="1">
              <a:buFontTx/>
              <a:buNone/>
            </a:pPr>
            <a:endParaRPr lang="en-US" dirty="0" smtClean="0">
              <a:solidFill>
                <a:srgbClr val="3333FF"/>
              </a:solidFill>
              <a:latin typeface="Book Antiqua" panose="02040602050305030304" pitchFamily="18" charset="0"/>
            </a:endParaRPr>
          </a:p>
          <a:p>
            <a:pPr lvl="1" eaLnBrk="1" hangingPunct="1">
              <a:buFontTx/>
              <a:buNone/>
            </a:pPr>
            <a:r>
              <a:rPr lang="en-US" dirty="0" smtClean="0">
                <a:solidFill>
                  <a:srgbClr val="3333FF"/>
                </a:solidFill>
                <a:latin typeface="Book Antiqua" panose="02040602050305030304" pitchFamily="18" charset="0"/>
              </a:rPr>
              <a:t>Exercise2: Discuss what are the major components of Ethiopian health policy how equity and Access issue has been addressed</a:t>
            </a:r>
          </a:p>
          <a:p>
            <a:pPr eaLnBrk="1" hangingPunct="1"/>
            <a:endParaRPr lang="en-US" dirty="0">
              <a:solidFill>
                <a:srgbClr val="3333FF"/>
              </a:solidFill>
              <a:latin typeface="Book Antiqua" panose="02040602050305030304" pitchFamily="18" charset="0"/>
            </a:endParaRPr>
          </a:p>
        </p:txBody>
      </p:sp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9AF9521-4817-4A24-82F8-9DDC9E58B0C9}" type="slidenum">
              <a:rPr lang="en-US">
                <a:solidFill>
                  <a:srgbClr val="898989"/>
                </a:solidFill>
              </a:rPr>
              <a:pPr eaLnBrk="1" hangingPunct="1"/>
              <a:t>5</a:t>
            </a:fld>
            <a:endParaRPr lang="en-US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4163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marL="54864">
              <a:defRPr/>
            </a:pPr>
            <a:r>
              <a:rPr lang="en-US" sz="3600" b="1">
                <a:solidFill>
                  <a:srgbClr val="3333CC"/>
                </a:solidFill>
                <a:latin typeface="Book Antiqua" pitchFamily="18" charset="0"/>
              </a:rPr>
              <a:t>SWAps has the following five elements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609600" indent="-609600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n-US">
                <a:latin typeface="Book Antiqua" pitchFamily="18" charset="0"/>
              </a:rPr>
              <a:t>All significant funding agencies support a </a:t>
            </a:r>
            <a:r>
              <a:rPr lang="en-US">
                <a:solidFill>
                  <a:srgbClr val="3333FF"/>
                </a:solidFill>
                <a:latin typeface="Book Antiqua" pitchFamily="18" charset="0"/>
              </a:rPr>
              <a:t>shared, sector wide policy and strategy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n-US">
                <a:solidFill>
                  <a:srgbClr val="3333FF"/>
                </a:solidFill>
                <a:latin typeface="Book Antiqua" pitchFamily="18" charset="0"/>
              </a:rPr>
              <a:t>A medium term expenditure framework</a:t>
            </a:r>
            <a:r>
              <a:rPr lang="en-US">
                <a:latin typeface="Book Antiqua" pitchFamily="18" charset="0"/>
              </a:rPr>
              <a:t> or budget which supports this policy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n-US">
                <a:solidFill>
                  <a:srgbClr val="3333FF"/>
                </a:solidFill>
                <a:latin typeface="Book Antiqua" pitchFamily="18" charset="0"/>
              </a:rPr>
              <a:t>Government leadership</a:t>
            </a:r>
            <a:r>
              <a:rPr lang="en-US">
                <a:latin typeface="Book Antiqua" pitchFamily="18" charset="0"/>
              </a:rPr>
              <a:t> in a sustained partnership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n-US">
                <a:solidFill>
                  <a:srgbClr val="3333FF"/>
                </a:solidFill>
                <a:latin typeface="Book Antiqua" pitchFamily="18" charset="0"/>
              </a:rPr>
              <a:t>Shared processes and approaches for implementing and managing</a:t>
            </a:r>
            <a:r>
              <a:rPr lang="en-US">
                <a:latin typeface="Book Antiqua" pitchFamily="18" charset="0"/>
              </a:rPr>
              <a:t> the sector strategy and work program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n-US">
                <a:latin typeface="Book Antiqua" pitchFamily="18" charset="0"/>
              </a:rPr>
              <a:t>Commitment to move to </a:t>
            </a:r>
            <a:r>
              <a:rPr lang="en-US">
                <a:solidFill>
                  <a:srgbClr val="3333FF"/>
                </a:solidFill>
                <a:latin typeface="Book Antiqua" pitchFamily="18" charset="0"/>
              </a:rPr>
              <a:t>greater reliance on Government financial management and accountability systems.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eriod"/>
              <a:defRPr/>
            </a:pPr>
            <a:endParaRPr lang="en-US">
              <a:solidFill>
                <a:srgbClr val="3333FF"/>
              </a:solidFill>
              <a:latin typeface="Book Antiqua" pitchFamily="18" charset="0"/>
            </a:endParaRPr>
          </a:p>
          <a:p>
            <a:pPr marL="609600" indent="-609600">
              <a:lnSpc>
                <a:spcPct val="80000"/>
              </a:lnSpc>
              <a:defRPr/>
            </a:pPr>
            <a:endParaRPr lang="en-US" sz="2400">
              <a:latin typeface="Book Antiqua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043B676-52BD-4995-9A60-C15235D66CE5}" type="slidenum">
              <a:rPr lang="en-US">
                <a:solidFill>
                  <a:srgbClr val="898989"/>
                </a:solidFill>
              </a:rPr>
              <a:pPr eaLnBrk="1" hangingPunct="1"/>
              <a:t>6</a:t>
            </a:fld>
            <a:endParaRPr lang="en-US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446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04800"/>
            <a:ext cx="8229600" cy="623870"/>
          </a:xfrm>
        </p:spPr>
        <p:txBody>
          <a:bodyPr/>
          <a:lstStyle/>
          <a:p>
            <a:pPr eaLnBrk="1" hangingPunct="1"/>
            <a:r>
              <a:rPr lang="en-US" sz="2400" b="1" dirty="0">
                <a:solidFill>
                  <a:srgbClr val="0000CC"/>
                </a:solidFill>
              </a:rPr>
              <a:t>SWAp: Definition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09720" y="1000108"/>
            <a:ext cx="8429684" cy="5357850"/>
          </a:xfrm>
        </p:spPr>
        <p:txBody>
          <a:bodyPr/>
          <a:lstStyle/>
          <a:p>
            <a:r>
              <a:rPr lang="en-US" sz="2400" dirty="0">
                <a:latin typeface="Bookman Old Style" pitchFamily="18" charset="0"/>
              </a:rPr>
              <a:t>The sector wide approach defines a method of working between government and development partners, a mechanism for coordinating support to public expenditure programmes, and for improving the </a:t>
            </a:r>
            <a:r>
              <a:rPr lang="en-US" sz="2400" dirty="0">
                <a:solidFill>
                  <a:srgbClr val="FF0000"/>
                </a:solidFill>
                <a:latin typeface="Bookman Old Style" pitchFamily="18" charset="0"/>
              </a:rPr>
              <a:t>efficiency and effectiveness with which resources are used in the sector.</a:t>
            </a:r>
          </a:p>
          <a:p>
            <a:r>
              <a:rPr lang="en-GB" sz="2400" dirty="0">
                <a:latin typeface="Bookman Old Style" pitchFamily="18" charset="0"/>
              </a:rPr>
              <a:t>In SWAp: All significant funding for the sector supports </a:t>
            </a:r>
            <a:r>
              <a:rPr lang="en-GB" sz="2400" dirty="0">
                <a:solidFill>
                  <a:srgbClr val="FF3300"/>
                </a:solidFill>
                <a:latin typeface="Bookman Old Style" pitchFamily="18" charset="0"/>
              </a:rPr>
              <a:t>a single sector policy and expenditure programme</a:t>
            </a:r>
            <a:r>
              <a:rPr lang="en-GB" sz="2400" dirty="0">
                <a:latin typeface="Bookman Old Style" pitchFamily="18" charset="0"/>
              </a:rPr>
              <a:t>, </a:t>
            </a:r>
          </a:p>
          <a:p>
            <a:pPr lvl="1"/>
            <a:r>
              <a:rPr lang="en-GB" dirty="0">
                <a:latin typeface="Bookman Old Style" pitchFamily="18" charset="0"/>
              </a:rPr>
              <a:t>Under government leadership, </a:t>
            </a:r>
          </a:p>
          <a:p>
            <a:pPr lvl="1"/>
            <a:r>
              <a:rPr lang="en-GB" dirty="0">
                <a:latin typeface="Bookman Old Style" pitchFamily="18" charset="0"/>
              </a:rPr>
              <a:t>Adopting common approaches across the sector  and progressing towards relying on Government procedures for all funds.”</a:t>
            </a:r>
          </a:p>
          <a:p>
            <a:endParaRPr lang="en-US" sz="2400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8CFE5-41CA-4A42-82F9-A3B8F8B4D89F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5721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marL="54864">
              <a:defRPr/>
            </a:pPr>
            <a:r>
              <a:rPr lang="en-US" sz="4000">
                <a:solidFill>
                  <a:srgbClr val="3333CC"/>
                </a:solidFill>
                <a:latin typeface="Book Antiqua" pitchFamily="18" charset="0"/>
              </a:rPr>
              <a:t>Four tier system of health care delivery, 1998</a:t>
            </a:r>
          </a:p>
        </p:txBody>
      </p:sp>
      <p:sp>
        <p:nvSpPr>
          <p:cNvPr id="13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5329791-06B6-4690-B7EB-A07164361348}" type="slidenum">
              <a:rPr lang="en-US">
                <a:solidFill>
                  <a:srgbClr val="898989"/>
                </a:solidFill>
              </a:rPr>
              <a:pPr eaLnBrk="1" hangingPunct="1"/>
              <a:t>8</a:t>
            </a:fld>
            <a:endParaRPr lang="en-US">
              <a:solidFill>
                <a:srgbClr val="898989"/>
              </a:solidFill>
            </a:endParaRPr>
          </a:p>
        </p:txBody>
      </p:sp>
      <p:grpSp>
        <p:nvGrpSpPr>
          <p:cNvPr id="49157" name="Group 4"/>
          <p:cNvGrpSpPr>
            <a:grpSpLocks/>
          </p:cNvGrpSpPr>
          <p:nvPr/>
        </p:nvGrpSpPr>
        <p:grpSpPr bwMode="auto">
          <a:xfrm>
            <a:off x="2781300" y="1295400"/>
            <a:ext cx="6629400" cy="4572000"/>
            <a:chOff x="1248" y="240"/>
            <a:chExt cx="4176" cy="3600"/>
          </a:xfrm>
        </p:grpSpPr>
        <p:sp>
          <p:nvSpPr>
            <p:cNvPr id="49163" name="Pyr1"/>
            <p:cNvSpPr>
              <a:spLocks noEditPoints="1" noChangeArrowheads="1"/>
            </p:cNvSpPr>
            <p:nvPr/>
          </p:nvSpPr>
          <p:spPr bwMode="auto">
            <a:xfrm>
              <a:off x="2873" y="240"/>
              <a:ext cx="936" cy="79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5400 w 21600"/>
                <a:gd name="T10" fmla="*/ 11802 h 21600"/>
                <a:gd name="T11" fmla="*/ 16200 w 21600"/>
                <a:gd name="T12" fmla="*/ 20598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lnTo>
                    <a:pt x="10800" y="0"/>
                  </a:lnTo>
                  <a:close/>
                </a:path>
              </a:pathLst>
            </a:custGeom>
            <a:solidFill>
              <a:srgbClr val="D8EBB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GB"/>
            </a:p>
          </p:txBody>
        </p:sp>
        <p:sp>
          <p:nvSpPr>
            <p:cNvPr id="49164" name="Pyr2"/>
            <p:cNvSpPr>
              <a:spLocks noEditPoints="1" noChangeArrowheads="1"/>
            </p:cNvSpPr>
            <p:nvPr/>
          </p:nvSpPr>
          <p:spPr bwMode="auto">
            <a:xfrm>
              <a:off x="2331" y="1038"/>
              <a:ext cx="2015" cy="93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5789 w 21600"/>
                <a:gd name="T13" fmla="*/ 508 h 21600"/>
                <a:gd name="T14" fmla="*/ 15811 w 21600"/>
                <a:gd name="T15" fmla="*/ 2109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5787" y="0"/>
                  </a:moveTo>
                  <a:lnTo>
                    <a:pt x="15812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5787" y="0"/>
                  </a:lnTo>
                  <a:close/>
                </a:path>
              </a:pathLst>
            </a:custGeom>
            <a:solidFill>
              <a:srgbClr val="CC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GB"/>
            </a:p>
          </p:txBody>
        </p:sp>
        <p:sp>
          <p:nvSpPr>
            <p:cNvPr id="49165" name="Pyr3"/>
            <p:cNvSpPr>
              <a:spLocks noEditPoints="1" noChangeArrowheads="1"/>
            </p:cNvSpPr>
            <p:nvPr/>
          </p:nvSpPr>
          <p:spPr bwMode="auto">
            <a:xfrm>
              <a:off x="1795" y="1974"/>
              <a:ext cx="3087" cy="93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5290 w 21600"/>
                <a:gd name="T13" fmla="*/ 508 h 21600"/>
                <a:gd name="T14" fmla="*/ 16310 w 21600"/>
                <a:gd name="T15" fmla="*/ 2109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3768" y="0"/>
                  </a:moveTo>
                  <a:lnTo>
                    <a:pt x="17831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3768" y="0"/>
                  </a:lnTo>
                  <a:close/>
                </a:path>
              </a:pathLst>
            </a:custGeom>
            <a:solidFill>
              <a:srgbClr val="FFBE7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GB"/>
            </a:p>
          </p:txBody>
        </p:sp>
        <p:sp>
          <p:nvSpPr>
            <p:cNvPr id="49166" name="Pyr4"/>
            <p:cNvSpPr>
              <a:spLocks noEditPoints="1" noChangeArrowheads="1"/>
            </p:cNvSpPr>
            <p:nvPr/>
          </p:nvSpPr>
          <p:spPr bwMode="auto">
            <a:xfrm>
              <a:off x="1248" y="2904"/>
              <a:ext cx="4176" cy="936"/>
            </a:xfrm>
            <a:custGeom>
              <a:avLst/>
              <a:gdLst>
                <a:gd name="T0" fmla="*/ 0 w 21600"/>
                <a:gd name="T1" fmla="*/ 0 h 21600"/>
                <a:gd name="T2" fmla="*/ 1 w 21600"/>
                <a:gd name="T3" fmla="*/ 0 h 21600"/>
                <a:gd name="T4" fmla="*/ 1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3284 w 21600"/>
                <a:gd name="T13" fmla="*/ 508 h 21600"/>
                <a:gd name="T14" fmla="*/ 17312 w 21600"/>
                <a:gd name="T15" fmla="*/ 2109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793" y="0"/>
                  </a:moveTo>
                  <a:lnTo>
                    <a:pt x="18806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2793" y="0"/>
                  </a:lnTo>
                  <a:close/>
                </a:path>
              </a:pathLst>
            </a:cu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GB"/>
            </a:p>
          </p:txBody>
        </p:sp>
      </p:grpSp>
      <p:sp>
        <p:nvSpPr>
          <p:cNvPr id="49158" name="Text Box 9"/>
          <p:cNvSpPr txBox="1">
            <a:spLocks noChangeArrowheads="1"/>
          </p:cNvSpPr>
          <p:nvPr/>
        </p:nvSpPr>
        <p:spPr bwMode="auto">
          <a:xfrm>
            <a:off x="3505200" y="5029201"/>
            <a:ext cx="4953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49159" name="Text Box 10"/>
          <p:cNvSpPr txBox="1">
            <a:spLocks noChangeArrowheads="1"/>
          </p:cNvSpPr>
          <p:nvPr/>
        </p:nvSpPr>
        <p:spPr bwMode="auto">
          <a:xfrm>
            <a:off x="3505200" y="5029200"/>
            <a:ext cx="5105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3333FF"/>
                </a:solidFill>
                <a:latin typeface="Book Antiqua" panose="02040602050305030304" pitchFamily="18" charset="0"/>
              </a:rPr>
              <a:t>Primary Health Care Unit (PHCU) per 25,000 people</a:t>
            </a:r>
          </a:p>
        </p:txBody>
      </p:sp>
      <p:sp>
        <p:nvSpPr>
          <p:cNvPr id="49160" name="Text Box 11"/>
          <p:cNvSpPr txBox="1">
            <a:spLocks noChangeArrowheads="1"/>
          </p:cNvSpPr>
          <p:nvPr/>
        </p:nvSpPr>
        <p:spPr bwMode="auto">
          <a:xfrm>
            <a:off x="4267200" y="3886200"/>
            <a:ext cx="3733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3333FF"/>
                </a:solidFill>
                <a:latin typeface="Book Antiqua" panose="02040602050305030304" pitchFamily="18" charset="0"/>
              </a:rPr>
              <a:t>District Hospital per 250,000 People</a:t>
            </a:r>
          </a:p>
        </p:txBody>
      </p:sp>
      <p:sp>
        <p:nvSpPr>
          <p:cNvPr id="49161" name="Text Box 12"/>
          <p:cNvSpPr txBox="1">
            <a:spLocks noChangeArrowheads="1"/>
          </p:cNvSpPr>
          <p:nvPr/>
        </p:nvSpPr>
        <p:spPr bwMode="auto">
          <a:xfrm>
            <a:off x="5029200" y="2667000"/>
            <a:ext cx="2438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latin typeface="Book Antiqua" panose="02040602050305030304" pitchFamily="18" charset="0"/>
              </a:rPr>
              <a:t>Zonal Hospital per 1,000000 people</a:t>
            </a:r>
          </a:p>
        </p:txBody>
      </p:sp>
      <p:sp>
        <p:nvSpPr>
          <p:cNvPr id="49162" name="Text Box 13"/>
          <p:cNvSpPr txBox="1">
            <a:spLocks noChangeArrowheads="1"/>
          </p:cNvSpPr>
          <p:nvPr/>
        </p:nvSpPr>
        <p:spPr bwMode="auto">
          <a:xfrm>
            <a:off x="5486400" y="1447800"/>
            <a:ext cx="2590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3333FF"/>
                </a:solidFill>
                <a:latin typeface="Book Antiqua" panose="02040602050305030304" pitchFamily="18" charset="0"/>
              </a:rPr>
              <a:t>Specialized hospital per 5000000 people</a:t>
            </a:r>
          </a:p>
        </p:txBody>
      </p:sp>
    </p:spTree>
    <p:extLst>
      <p:ext uri="{BB962C8B-B14F-4D97-AF65-F5344CB8AC3E}">
        <p14:creationId xmlns:p14="http://schemas.microsoft.com/office/powerpoint/2010/main" val="3133107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199" y="365125"/>
            <a:ext cx="10804301" cy="6164463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4CAA7-7D77-449F-B2C9-651282E1838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65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1628</Words>
  <Application>Microsoft Office PowerPoint</Application>
  <PresentationFormat>Widescreen</PresentationFormat>
  <Paragraphs>214</Paragraphs>
  <Slides>34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1" baseType="lpstr">
      <vt:lpstr>Arial</vt:lpstr>
      <vt:lpstr>Book Antiqua</vt:lpstr>
      <vt:lpstr>Bookman Old Style</vt:lpstr>
      <vt:lpstr>Calibri</vt:lpstr>
      <vt:lpstr>Calibri Light</vt:lpstr>
      <vt:lpstr>Wingdings</vt:lpstr>
      <vt:lpstr>Office Theme</vt:lpstr>
      <vt:lpstr>Chapter VII: Health delivery system in Ethiopia</vt:lpstr>
      <vt:lpstr>Historical development of Health care in Ethiopia</vt:lpstr>
      <vt:lpstr>Historical development cont’d</vt:lpstr>
      <vt:lpstr>A pyramidal arrangement of health care structure during the Derg Rule</vt:lpstr>
      <vt:lpstr>SWAP-Based HSDP, 1991-</vt:lpstr>
      <vt:lpstr>SWAps has the following five elements</vt:lpstr>
      <vt:lpstr>SWAp: Definition</vt:lpstr>
      <vt:lpstr>Four tier system of health care delivery, 1998</vt:lpstr>
      <vt:lpstr>PowerPoint Presentation</vt:lpstr>
      <vt:lpstr>Definition </vt:lpstr>
      <vt:lpstr> Basic terms and phrases in the definition  </vt:lpstr>
      <vt:lpstr>Cont’d </vt:lpstr>
      <vt:lpstr>Cont’d </vt:lpstr>
      <vt:lpstr>THE COMPONENTS/ELEMENTS OF PHC</vt:lpstr>
      <vt:lpstr>Cont’d </vt:lpstr>
      <vt:lpstr>Components added after Alma Ata Declaration</vt:lpstr>
      <vt:lpstr>Health policy (1993) </vt:lpstr>
      <vt:lpstr>National Health Policy: 1993</vt:lpstr>
      <vt:lpstr>Health Sector Development Plans </vt:lpstr>
      <vt:lpstr>Health Sector Development Plans ….</vt:lpstr>
      <vt:lpstr>Health Sector Development Plans ….</vt:lpstr>
      <vt:lpstr>Health Sector Development Plans ….</vt:lpstr>
      <vt:lpstr>The Health Sector Transformation Plans (HSTP)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Examples of health related reforms implemented in Ethiopia; </vt:lpstr>
      <vt:lpstr>Assignment </vt:lpstr>
      <vt:lpstr>Instruction (EPI)</vt:lpstr>
      <vt:lpstr>Instruction (GMPH)</vt:lpstr>
      <vt:lpstr>Instruction (RH)</vt:lpstr>
      <vt:lpstr>Instruction (Nutrition)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Nure</dc:creator>
  <cp:lastModifiedBy>Nure</cp:lastModifiedBy>
  <cp:revision>24</cp:revision>
  <dcterms:created xsi:type="dcterms:W3CDTF">2020-03-06T13:48:22Z</dcterms:created>
  <dcterms:modified xsi:type="dcterms:W3CDTF">2020-03-13T18:46:53Z</dcterms:modified>
</cp:coreProperties>
</file>