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2AC27-BD98-44BB-99C2-27DECEA40E39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C0C8A-F207-42DA-A07C-24E22651D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2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200"/>
              <a:t>3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8047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3C097-0870-4106-A52B-43E129B24394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7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7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5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300E1A-9227-4582-B5C7-0F19FB90B676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8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3453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7C9169-AE01-4DE2-91C7-F1106A88253B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9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8720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E84A66-9268-4726-B913-05EE0135CA75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40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7535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23A61-0FAB-43C4-91DD-BAB26FC3FCE1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41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6759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D20B2-F706-4128-87BB-17DD48732758}" type="slidenum">
              <a:rPr lang="en-GB">
                <a:solidFill>
                  <a:prstClr val="black"/>
                </a:solidFill>
              </a:rPr>
              <a:pPr/>
              <a:t>49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75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819688-8062-4C11-9DE0-1F8083B9B4B6}" type="slidenum">
              <a:rPr lang="en-US" smtClean="0">
                <a:solidFill>
                  <a:prstClr val="black"/>
                </a:solidFill>
              </a:rPr>
              <a:pPr/>
              <a:t>52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0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75309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4E9A6D-CFDF-4BDA-859D-DCDAC8B38DE1}" type="slidenum">
              <a:rPr lang="en-US" smtClean="0">
                <a:solidFill>
                  <a:prstClr val="black"/>
                </a:solidFill>
              </a:rPr>
              <a:pPr/>
              <a:t>53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1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775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207" tIns="45295" rIns="92207" bIns="45295" anchor="b"/>
          <a:lstStyle>
            <a:lvl1pPr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200"/>
              <a:t>4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1118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3126FD-DD23-4104-9A41-AB19543AF7E2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/>
              <a:t>9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81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C0B872F-6A97-49EB-B4D1-655971689617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/>
              <a:t>10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58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90E557-FBFA-4DD3-9EC9-73AF1B92BF28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/>
              <a:t>11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931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868E9-C2F1-4D1D-B247-25CAF1CA718D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3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80010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61C09D-4110-4491-B961-4CE750AE37F9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4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5093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A8D0BD-9E0B-47EE-87B1-775B28FEB81E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4052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31ACD-CE57-4AC9-82CA-87F9AE5CAE09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536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765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8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0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1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9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6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0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8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2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8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4615B-E70A-4281-9D7E-978063E3EBB7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79ED-FEAF-4EFB-BBAE-8C8568B95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9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../../../../Program%20Files/TurningPoint/2003/Questions.html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Chapter IV:  Decision Making and </a:t>
            </a:r>
            <a:r>
              <a:rPr lang="en-GB" b="1" dirty="0" smtClean="0"/>
              <a:t>Problem-Solving, Conflict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838504"/>
            <a:ext cx="11410681" cy="4351338"/>
          </a:xfrm>
        </p:spPr>
        <p:txBody>
          <a:bodyPr/>
          <a:lstStyle/>
          <a:p>
            <a:r>
              <a:rPr lang="en-US" b="1" dirty="0" smtClean="0"/>
              <a:t>Objectives</a:t>
            </a:r>
          </a:p>
          <a:p>
            <a:pPr marL="514350" indent="-514350">
              <a:buAutoNum type="arabicPeriod"/>
            </a:pPr>
            <a:r>
              <a:rPr lang="en-US" dirty="0" smtClean="0"/>
              <a:t>Define decision making</a:t>
            </a:r>
          </a:p>
          <a:p>
            <a:pPr marL="514350" indent="-514350">
              <a:buAutoNum type="arabicPeriod"/>
            </a:pPr>
            <a:r>
              <a:rPr lang="en-US" dirty="0" smtClean="0"/>
              <a:t>Steps of decision making </a:t>
            </a:r>
          </a:p>
          <a:p>
            <a:pPr marL="514350" indent="-514350">
              <a:buAutoNum type="arabicPeriod"/>
            </a:pPr>
            <a:r>
              <a:rPr lang="en-US" dirty="0" smtClean="0"/>
              <a:t>Steps of problem solving</a:t>
            </a:r>
          </a:p>
          <a:p>
            <a:pPr marL="514350" indent="-514350">
              <a:buAutoNum type="arabicPeriod"/>
            </a:pPr>
            <a:r>
              <a:rPr lang="en-US" dirty="0" smtClean="0"/>
              <a:t>Define conflict</a:t>
            </a:r>
          </a:p>
          <a:p>
            <a:pPr marL="514350" indent="-514350">
              <a:buAutoNum type="arabicPeriod"/>
            </a:pPr>
            <a:r>
              <a:rPr lang="en-US" dirty="0" smtClean="0"/>
              <a:t>School of thought </a:t>
            </a:r>
          </a:p>
          <a:p>
            <a:pPr marL="514350" indent="-514350">
              <a:buAutoNum type="arabicPeriod"/>
            </a:pPr>
            <a:r>
              <a:rPr lang="en-US" dirty="0" smtClean="0"/>
              <a:t>Conflict management styles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nure113@gmail.com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3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rgbClr val="FFFFFF"/>
                </a:solidFill>
              </a:rPr>
              <a:t>6-</a:t>
            </a:r>
            <a:fld id="{5FC80656-CC98-48E5-B34B-E5C9270BC67A}" type="slidenum">
              <a:rPr lang="en-US" sz="1800">
                <a:solidFill>
                  <a:srgbClr val="FFFFFF"/>
                </a:solidFill>
              </a:rPr>
              <a:pPr/>
              <a:t>10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0070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85800"/>
            <a:ext cx="6553200" cy="9144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Decision Making Conditions…</a:t>
            </a:r>
            <a:endParaRPr lang="en-US" sz="4800" b="1" dirty="0"/>
          </a:p>
        </p:txBody>
      </p:sp>
      <p:sp>
        <p:nvSpPr>
          <p:cNvPr id="54275" name="Rectangle 3" descr="Stationery"/>
          <p:cNvSpPr>
            <a:spLocks noGrp="1" noChangeArrowheads="1"/>
          </p:cNvSpPr>
          <p:nvPr>
            <p:ph type="body" idx="1"/>
          </p:nvPr>
        </p:nvSpPr>
        <p:spPr>
          <a:xfrm>
            <a:off x="566670" y="1752600"/>
            <a:ext cx="10787130" cy="4724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b="1" dirty="0" smtClean="0">
                <a:solidFill>
                  <a:srgbClr val="7030A0"/>
                </a:solidFill>
              </a:rPr>
              <a:t>Uncertainty:</a:t>
            </a:r>
          </a:p>
          <a:p>
            <a:pPr marL="4572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Managers know which goals they wish to achieve.</a:t>
            </a:r>
          </a:p>
          <a:p>
            <a:pPr marL="4572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Information about alternatives and future events is incomplete.</a:t>
            </a:r>
          </a:p>
          <a:p>
            <a:pPr marL="4572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Managers may have to come up with creative approaches to alternatives.</a:t>
            </a:r>
          </a:p>
        </p:txBody>
      </p:sp>
      <p:sp>
        <p:nvSpPr>
          <p:cNvPr id="5120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prstClr val="black"/>
                </a:solidFill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7396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rgbClr val="FFFFFF"/>
                </a:solidFill>
              </a:rPr>
              <a:t>6-</a:t>
            </a:r>
            <a:fld id="{0D709250-0411-4BA5-95D2-06B375FAE60A}" type="slidenum">
              <a:rPr lang="en-US" sz="1800">
                <a:solidFill>
                  <a:srgbClr val="FFFFFF"/>
                </a:solidFill>
              </a:rPr>
              <a:pPr/>
              <a:t>11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0173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85800"/>
            <a:ext cx="6553200" cy="9144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Decision Making Conditions </a:t>
            </a:r>
            <a:r>
              <a:rPr lang="en-US" sz="2400" b="1" dirty="0"/>
              <a:t>…</a:t>
            </a:r>
          </a:p>
        </p:txBody>
      </p:sp>
      <p:sp>
        <p:nvSpPr>
          <p:cNvPr id="5222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prstClr val="black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54275" name="Rectangle 3" descr="Stationery"/>
          <p:cNvSpPr>
            <a:spLocks noChangeArrowheads="1"/>
          </p:cNvSpPr>
          <p:nvPr/>
        </p:nvSpPr>
        <p:spPr bwMode="auto">
          <a:xfrm>
            <a:off x="1905000" y="2133600"/>
            <a:ext cx="8382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69900" indent="-469900" eaLnBrk="0" fontAlgn="base" hangingPunct="0">
              <a:spcBef>
                <a:spcPct val="0"/>
              </a:spcBef>
              <a:spcAft>
                <a:spcPts val="600"/>
              </a:spcAft>
              <a:buClr>
                <a:prstClr val="black"/>
              </a:buClr>
              <a:buSzPct val="70000"/>
            </a:pPr>
            <a:r>
              <a:rPr lang="en-US" sz="2800" b="1">
                <a:solidFill>
                  <a:srgbClr val="7030A0"/>
                </a:solidFill>
                <a:latin typeface="Arial" charset="0"/>
              </a:rPr>
              <a:t>Ambiguity</a:t>
            </a:r>
          </a:p>
          <a:p>
            <a:pPr marL="469900" indent="-4699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B5394"/>
              </a:buClr>
              <a:buSzPct val="70000"/>
              <a:buFont typeface="Arial" charset="0"/>
              <a:buChar char="•"/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The goals to be achieved or the problem to be solved is unclear</a:t>
            </a:r>
          </a:p>
          <a:p>
            <a:pPr marL="469900" indent="-4699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B5394"/>
              </a:buClr>
              <a:buSzPct val="70000"/>
              <a:buFont typeface="Arial" charset="0"/>
              <a:buChar char="•"/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Alternatives are difficult to define</a:t>
            </a:r>
          </a:p>
          <a:p>
            <a:pPr marL="469900" indent="-4699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B5394"/>
              </a:buClr>
              <a:buSzPct val="70000"/>
              <a:buFont typeface="Arial" charset="0"/>
              <a:buChar char="•"/>
            </a:pPr>
            <a:r>
              <a:rPr lang="en-US" sz="2800">
                <a:solidFill>
                  <a:prstClr val="black"/>
                </a:solidFill>
                <a:latin typeface="Arial" charset="0"/>
              </a:rPr>
              <a:t>Information about outcomes is unavailable.</a:t>
            </a:r>
          </a:p>
        </p:txBody>
      </p:sp>
    </p:spTree>
    <p:extLst>
      <p:ext uri="{BB962C8B-B14F-4D97-AF65-F5344CB8AC3E}">
        <p14:creationId xmlns:p14="http://schemas.microsoft.com/office/powerpoint/2010/main" val="414469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rgbClr val="FFFFFF"/>
                </a:solidFill>
              </a:rPr>
              <a:t>6-</a:t>
            </a:r>
            <a:fld id="{3939CF7E-CBFA-4785-9AFC-C81B2CD0541C}" type="slidenum">
              <a:rPr lang="en-US" sz="1800">
                <a:solidFill>
                  <a:srgbClr val="FFFFFF"/>
                </a:solidFill>
              </a:rPr>
              <a:pPr/>
              <a:t>12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3357" name="Rectangle 45" descr="Stationery"/>
          <p:cNvSpPr>
            <a:spLocks noChangeArrowheads="1"/>
          </p:cNvSpPr>
          <p:nvPr/>
        </p:nvSpPr>
        <p:spPr bwMode="auto">
          <a:xfrm>
            <a:off x="1760538" y="1371600"/>
            <a:ext cx="8672512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tx1"/>
            </a:outerShdw>
          </a:effec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8229600" cy="1143000"/>
          </a:xfrm>
        </p:spPr>
        <p:txBody>
          <a:bodyPr/>
          <a:lstStyle/>
          <a:p>
            <a:pPr marL="2397125" indent="-2397125"/>
            <a:r>
              <a:rPr lang="en-US" sz="3200" b="1"/>
              <a:t>Conditions that affect the possibility </a:t>
            </a:r>
            <a:br>
              <a:rPr lang="en-US" sz="3200" b="1"/>
            </a:br>
            <a:r>
              <a:rPr lang="en-US" sz="3200" b="1"/>
              <a:t>of decision failure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105400" y="1905000"/>
            <a:ext cx="1981200" cy="838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192714" y="1954214"/>
            <a:ext cx="1817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>
                    <a:lumMod val="20000"/>
                    <a:lumOff val="80000"/>
                  </a:prstClr>
                </a:solidFill>
                <a:latin typeface="Times New Roman" pitchFamily="18" charset="0"/>
              </a:rPr>
              <a:t>Organizational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>
                    <a:lumMod val="20000"/>
                    <a:lumOff val="80000"/>
                  </a:prstClr>
                </a:solidFill>
                <a:latin typeface="Times New Roman" pitchFamily="18" charset="0"/>
              </a:rPr>
              <a:t>Problem</a:t>
            </a:r>
          </a:p>
        </p:txBody>
      </p:sp>
      <p:sp>
        <p:nvSpPr>
          <p:cNvPr id="53255" name="Rectangle 8"/>
          <p:cNvSpPr>
            <a:spLocks noChangeArrowheads="1"/>
          </p:cNvSpPr>
          <p:nvPr/>
        </p:nvSpPr>
        <p:spPr bwMode="auto">
          <a:xfrm>
            <a:off x="5105400" y="5334000"/>
            <a:ext cx="1981200" cy="838200"/>
          </a:xfrm>
          <a:prstGeom prst="rect">
            <a:avLst/>
          </a:prstGeom>
          <a:solidFill>
            <a:srgbClr val="3366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514976" y="5410201"/>
            <a:ext cx="1114425" cy="701675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>
                    <a:lumMod val="20000"/>
                    <a:lumOff val="80000"/>
                  </a:prstClr>
                </a:solidFill>
                <a:latin typeface="Times New Roman" pitchFamily="18" charset="0"/>
              </a:rPr>
              <a:t>Problem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white">
                    <a:lumMod val="20000"/>
                    <a:lumOff val="80000"/>
                  </a:prstClr>
                </a:solidFill>
                <a:latin typeface="Times New Roman" pitchFamily="18" charset="0"/>
              </a:rPr>
              <a:t>Solution</a:t>
            </a:r>
          </a:p>
        </p:txBody>
      </p:sp>
      <p:grpSp>
        <p:nvGrpSpPr>
          <p:cNvPr id="53257" name="Group 52"/>
          <p:cNvGrpSpPr>
            <a:grpSpLocks/>
          </p:cNvGrpSpPr>
          <p:nvPr/>
        </p:nvGrpSpPr>
        <p:grpSpPr bwMode="auto">
          <a:xfrm>
            <a:off x="2133600" y="3028950"/>
            <a:ext cx="7924800" cy="933450"/>
            <a:chOff x="384" y="1872"/>
            <a:chExt cx="4992" cy="588"/>
          </a:xfrm>
        </p:grpSpPr>
        <p:grpSp>
          <p:nvGrpSpPr>
            <p:cNvPr id="53278" name="Group 11"/>
            <p:cNvGrpSpPr>
              <a:grpSpLocks/>
            </p:cNvGrpSpPr>
            <p:nvPr/>
          </p:nvGrpSpPr>
          <p:grpSpPr bwMode="auto">
            <a:xfrm>
              <a:off x="384" y="1872"/>
              <a:ext cx="4992" cy="588"/>
              <a:chOff x="384" y="2736"/>
              <a:chExt cx="4992" cy="528"/>
            </a:xfrm>
          </p:grpSpPr>
          <p:sp>
            <p:nvSpPr>
              <p:cNvPr id="53288" name="Rectangle 12"/>
              <p:cNvSpPr>
                <a:spLocks noChangeArrowheads="1"/>
              </p:cNvSpPr>
              <p:nvPr/>
            </p:nvSpPr>
            <p:spPr bwMode="auto">
              <a:xfrm flipH="1">
                <a:off x="384" y="2736"/>
                <a:ext cx="4992" cy="528"/>
              </a:xfrm>
              <a:prstGeom prst="rect">
                <a:avLst/>
              </a:prstGeom>
              <a:solidFill>
                <a:srgbClr val="66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53289" name="Line 13"/>
              <p:cNvSpPr>
                <a:spLocks noChangeShapeType="1"/>
              </p:cNvSpPr>
              <p:nvPr/>
            </p:nvSpPr>
            <p:spPr bwMode="auto">
              <a:xfrm>
                <a:off x="1632" y="2736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53290" name="Line 14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53291" name="Line 15"/>
              <p:cNvSpPr>
                <a:spLocks noChangeShapeType="1"/>
              </p:cNvSpPr>
              <p:nvPr/>
            </p:nvSpPr>
            <p:spPr bwMode="auto">
              <a:xfrm>
                <a:off x="4128" y="2736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</p:grp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553" y="1932"/>
              <a:ext cx="419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Low</a:t>
              </a: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4779" y="1932"/>
              <a:ext cx="453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High</a:t>
              </a:r>
              <a:endParaRPr lang="en-US" sz="2400" dirty="0">
                <a:solidFill>
                  <a:prstClr val="white">
                    <a:lumMod val="20000"/>
                    <a:lumOff val="80000"/>
                  </a:prstClr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2089" y="1932"/>
              <a:ext cx="1526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Possibility of Failure</a:t>
              </a:r>
            </a:p>
          </p:txBody>
        </p:sp>
        <p:sp>
          <p:nvSpPr>
            <p:cNvPr id="13331" name="Line 19"/>
            <p:cNvSpPr>
              <a:spLocks noChangeShapeType="1"/>
            </p:cNvSpPr>
            <p:nvPr/>
          </p:nvSpPr>
          <p:spPr bwMode="auto">
            <a:xfrm>
              <a:off x="3600" y="2076"/>
              <a:ext cx="912" cy="0"/>
            </a:xfrm>
            <a:prstGeom prst="line">
              <a:avLst/>
            </a:prstGeom>
            <a:noFill/>
            <a:ln w="41275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 dirty="0">
                <a:solidFill>
                  <a:prstClr val="white">
                    <a:lumMod val="20000"/>
                    <a:lumOff val="80000"/>
                  </a:prstClr>
                </a:solidFill>
                <a:latin typeface="Times New Roman" pitchFamily="18" charset="0"/>
              </a:endParaRPr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 rot="10800000">
              <a:off x="1177" y="2076"/>
              <a:ext cx="912" cy="0"/>
            </a:xfrm>
            <a:prstGeom prst="line">
              <a:avLst/>
            </a:prstGeom>
            <a:noFill/>
            <a:ln w="41275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 dirty="0">
                <a:solidFill>
                  <a:srgbClr val="66FFCC"/>
                </a:solidFill>
                <a:latin typeface="Times New Roman" pitchFamily="18" charset="0"/>
              </a:endParaRPr>
            </a:p>
          </p:txBody>
        </p:sp>
        <p:sp>
          <p:nvSpPr>
            <p:cNvPr id="9" name="Text Box 21"/>
            <p:cNvSpPr txBox="1">
              <a:spLocks noChangeArrowheads="1"/>
            </p:cNvSpPr>
            <p:nvPr/>
          </p:nvSpPr>
          <p:spPr bwMode="auto">
            <a:xfrm>
              <a:off x="659" y="2194"/>
              <a:ext cx="710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Certainty</a:t>
              </a:r>
            </a:p>
          </p:txBody>
        </p:sp>
        <p:sp>
          <p:nvSpPr>
            <p:cNvPr id="10" name="Text Box 22"/>
            <p:cNvSpPr txBox="1">
              <a:spLocks noChangeArrowheads="1"/>
            </p:cNvSpPr>
            <p:nvPr/>
          </p:nvSpPr>
          <p:spPr bwMode="auto">
            <a:xfrm>
              <a:off x="2064" y="2194"/>
              <a:ext cx="409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Risk</a:t>
              </a: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3072" y="2194"/>
              <a:ext cx="870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Uncertainty</a:t>
              </a:r>
            </a:p>
          </p:txBody>
        </p: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4328" y="2194"/>
              <a:ext cx="808" cy="250"/>
            </a:xfrm>
            <a:prstGeom prst="rect">
              <a:avLst/>
            </a:prstGeom>
            <a:solidFill>
              <a:srgbClr val="6600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dirty="0">
                  <a:solidFill>
                    <a:prstClr val="white">
                      <a:lumMod val="20000"/>
                      <a:lumOff val="80000"/>
                    </a:prstClr>
                  </a:solidFill>
                  <a:latin typeface="Times New Roman" pitchFamily="18" charset="0"/>
                </a:rPr>
                <a:t>Ambiguity</a:t>
              </a:r>
            </a:p>
          </p:txBody>
        </p:sp>
      </p:grpSp>
      <p:grpSp>
        <p:nvGrpSpPr>
          <p:cNvPr id="53258" name="Group 30"/>
          <p:cNvGrpSpPr>
            <a:grpSpLocks/>
          </p:cNvGrpSpPr>
          <p:nvPr/>
        </p:nvGrpSpPr>
        <p:grpSpPr bwMode="auto">
          <a:xfrm>
            <a:off x="3124200" y="2819400"/>
            <a:ext cx="6096000" cy="228600"/>
            <a:chOff x="1008" y="1920"/>
            <a:chExt cx="3840" cy="144"/>
          </a:xfrm>
        </p:grpSpPr>
        <p:sp>
          <p:nvSpPr>
            <p:cNvPr id="53273" name="Line 31"/>
            <p:cNvSpPr>
              <a:spLocks noChangeShapeType="1"/>
            </p:cNvSpPr>
            <p:nvPr/>
          </p:nvSpPr>
          <p:spPr bwMode="auto">
            <a:xfrm>
              <a:off x="1008" y="1920"/>
              <a:ext cx="3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274" name="Line 32"/>
            <p:cNvSpPr>
              <a:spLocks noChangeShapeType="1"/>
            </p:cNvSpPr>
            <p:nvPr/>
          </p:nvSpPr>
          <p:spPr bwMode="auto">
            <a:xfrm>
              <a:off x="4848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275" name="Line 33"/>
            <p:cNvSpPr>
              <a:spLocks noChangeShapeType="1"/>
            </p:cNvSpPr>
            <p:nvPr/>
          </p:nvSpPr>
          <p:spPr bwMode="auto">
            <a:xfrm>
              <a:off x="1008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276" name="Line 34"/>
            <p:cNvSpPr>
              <a:spLocks noChangeShapeType="1"/>
            </p:cNvSpPr>
            <p:nvPr/>
          </p:nvSpPr>
          <p:spPr bwMode="auto">
            <a:xfrm>
              <a:off x="2256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277" name="Line 35"/>
            <p:cNvSpPr>
              <a:spLocks noChangeShapeType="1"/>
            </p:cNvSpPr>
            <p:nvPr/>
          </p:nvSpPr>
          <p:spPr bwMode="auto">
            <a:xfrm>
              <a:off x="3552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53259" name="Group 25"/>
          <p:cNvGrpSpPr>
            <a:grpSpLocks/>
          </p:cNvGrpSpPr>
          <p:nvPr/>
        </p:nvGrpSpPr>
        <p:grpSpPr bwMode="auto">
          <a:xfrm>
            <a:off x="3124200" y="4038600"/>
            <a:ext cx="6096000" cy="228600"/>
            <a:chOff x="1008" y="2736"/>
            <a:chExt cx="3840" cy="144"/>
          </a:xfrm>
        </p:grpSpPr>
        <p:sp>
          <p:nvSpPr>
            <p:cNvPr id="53269" name="Line 26"/>
            <p:cNvSpPr>
              <a:spLocks noChangeShapeType="1"/>
            </p:cNvSpPr>
            <p:nvPr/>
          </p:nvSpPr>
          <p:spPr bwMode="auto">
            <a:xfrm>
              <a:off x="1008" y="2736"/>
              <a:ext cx="3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prstClr val="black"/>
                </a:solidFill>
                <a:latin typeface="Arial" charset="0"/>
              </a:endParaRPr>
            </a:p>
          </p:txBody>
        </p:sp>
        <p:grpSp>
          <p:nvGrpSpPr>
            <p:cNvPr id="53270" name="Group 27"/>
            <p:cNvGrpSpPr>
              <a:grpSpLocks/>
            </p:cNvGrpSpPr>
            <p:nvPr/>
          </p:nvGrpSpPr>
          <p:grpSpPr bwMode="auto">
            <a:xfrm>
              <a:off x="1008" y="2736"/>
              <a:ext cx="3840" cy="144"/>
              <a:chOff x="1008" y="2736"/>
              <a:chExt cx="3840" cy="144"/>
            </a:xfrm>
          </p:grpSpPr>
          <p:sp>
            <p:nvSpPr>
              <p:cNvPr id="53271" name="Line 28"/>
              <p:cNvSpPr>
                <a:spLocks noChangeShapeType="1"/>
              </p:cNvSpPr>
              <p:nvPr/>
            </p:nvSpPr>
            <p:spPr bwMode="auto">
              <a:xfrm>
                <a:off x="1008" y="273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53272" name="Line 29"/>
              <p:cNvSpPr>
                <a:spLocks noChangeShapeType="1"/>
              </p:cNvSpPr>
              <p:nvPr/>
            </p:nvSpPr>
            <p:spPr bwMode="auto">
              <a:xfrm>
                <a:off x="4848" y="273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53260" name="Line 36"/>
          <p:cNvSpPr>
            <a:spLocks noChangeShapeType="1"/>
          </p:cNvSpPr>
          <p:nvPr/>
        </p:nvSpPr>
        <p:spPr bwMode="auto">
          <a:xfrm>
            <a:off x="60198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53261" name="Group 37"/>
          <p:cNvGrpSpPr>
            <a:grpSpLocks/>
          </p:cNvGrpSpPr>
          <p:nvPr/>
        </p:nvGrpSpPr>
        <p:grpSpPr bwMode="auto">
          <a:xfrm>
            <a:off x="2133600" y="4267200"/>
            <a:ext cx="7924800" cy="838200"/>
            <a:chOff x="384" y="2928"/>
            <a:chExt cx="4992" cy="528"/>
          </a:xfrm>
        </p:grpSpPr>
        <p:grpSp>
          <p:nvGrpSpPr>
            <p:cNvPr id="53264" name="Group 38"/>
            <p:cNvGrpSpPr>
              <a:grpSpLocks/>
            </p:cNvGrpSpPr>
            <p:nvPr/>
          </p:nvGrpSpPr>
          <p:grpSpPr bwMode="auto">
            <a:xfrm>
              <a:off x="384" y="2928"/>
              <a:ext cx="4992" cy="528"/>
              <a:chOff x="384" y="2832"/>
              <a:chExt cx="4992" cy="528"/>
            </a:xfrm>
          </p:grpSpPr>
          <p:sp>
            <p:nvSpPr>
              <p:cNvPr id="53266" name="Rectangle 39"/>
              <p:cNvSpPr>
                <a:spLocks noChangeArrowheads="1"/>
              </p:cNvSpPr>
              <p:nvPr/>
            </p:nvSpPr>
            <p:spPr bwMode="auto">
              <a:xfrm flipH="1">
                <a:off x="384" y="2832"/>
                <a:ext cx="4992" cy="528"/>
              </a:xfrm>
              <a:prstGeom prst="rect">
                <a:avLst/>
              </a:prstGeom>
              <a:solidFill>
                <a:srgbClr val="6666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prstClr val="black"/>
                  </a:solidFill>
                  <a:latin typeface="Arial" charset="0"/>
                </a:endParaRPr>
              </a:p>
            </p:txBody>
          </p:sp>
          <p:sp>
            <p:nvSpPr>
              <p:cNvPr id="13352" name="Text Box 40"/>
              <p:cNvSpPr txBox="1">
                <a:spLocks noChangeArrowheads="1"/>
              </p:cNvSpPr>
              <p:nvPr/>
            </p:nvSpPr>
            <p:spPr bwMode="auto">
              <a:xfrm>
                <a:off x="1008" y="2880"/>
                <a:ext cx="1022" cy="442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000" b="1" dirty="0">
                    <a:solidFill>
                      <a:prstClr val="white">
                        <a:lumMod val="20000"/>
                        <a:lumOff val="80000"/>
                      </a:prstClr>
                    </a:solidFill>
                    <a:latin typeface="Times New Roman" pitchFamily="18" charset="0"/>
                  </a:rPr>
                  <a:t>Programmed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000" b="1" dirty="0">
                    <a:solidFill>
                      <a:prstClr val="white">
                        <a:lumMod val="20000"/>
                        <a:lumOff val="80000"/>
                      </a:prstClr>
                    </a:solidFill>
                    <a:latin typeface="Times New Roman" pitchFamily="18" charset="0"/>
                  </a:rPr>
                  <a:t>Decisions</a:t>
                </a:r>
              </a:p>
            </p:txBody>
          </p:sp>
          <p:sp>
            <p:nvSpPr>
              <p:cNvPr id="13353" name="Text Box 41"/>
              <p:cNvSpPr txBox="1">
                <a:spLocks noChangeArrowheads="1"/>
              </p:cNvSpPr>
              <p:nvPr/>
            </p:nvSpPr>
            <p:spPr bwMode="auto">
              <a:xfrm>
                <a:off x="3456" y="2880"/>
                <a:ext cx="1298" cy="442"/>
              </a:xfrm>
              <a:prstGeom prst="rect">
                <a:avLst/>
              </a:prstGeom>
              <a:solidFill>
                <a:srgbClr val="6666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000" b="1" dirty="0">
                    <a:solidFill>
                      <a:prstClr val="white">
                        <a:lumMod val="20000"/>
                        <a:lumOff val="80000"/>
                      </a:prstClr>
                    </a:solidFill>
                    <a:latin typeface="Times New Roman" pitchFamily="18" charset="0"/>
                  </a:rPr>
                  <a:t>Nonprogrammed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000" b="1" dirty="0">
                    <a:solidFill>
                      <a:prstClr val="white">
                        <a:lumMod val="20000"/>
                        <a:lumOff val="80000"/>
                      </a:prstClr>
                    </a:solidFill>
                    <a:latin typeface="Times New Roman" pitchFamily="18" charset="0"/>
                  </a:rPr>
                  <a:t>Decisions</a:t>
                </a:r>
              </a:p>
            </p:txBody>
          </p:sp>
        </p:grpSp>
        <p:sp>
          <p:nvSpPr>
            <p:cNvPr id="13354" name="Line 42"/>
            <p:cNvSpPr>
              <a:spLocks noChangeShapeType="1"/>
            </p:cNvSpPr>
            <p:nvPr/>
          </p:nvSpPr>
          <p:spPr bwMode="auto">
            <a:xfrm rot="-10800000">
              <a:off x="2400" y="3216"/>
              <a:ext cx="912" cy="0"/>
            </a:xfrm>
            <a:prstGeom prst="line">
              <a:avLst/>
            </a:prstGeom>
            <a:noFill/>
            <a:ln w="41275">
              <a:solidFill>
                <a:schemeClr val="bg1">
                  <a:lumMod val="20000"/>
                  <a:lumOff val="80000"/>
                </a:schemeClr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800" dirty="0">
                <a:solidFill>
                  <a:srgbClr val="BFE4FF"/>
                </a:solidFill>
                <a:latin typeface="Times New Roman" pitchFamily="18" charset="0"/>
              </a:endParaRPr>
            </a:p>
          </p:txBody>
        </p:sp>
      </p:grpSp>
      <p:sp>
        <p:nvSpPr>
          <p:cNvPr id="53262" name="FlagCount" hidden="1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prstClr val="black"/>
                </a:solidFill>
                <a:latin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7152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1275008"/>
            <a:ext cx="11384924" cy="490195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A </a:t>
            </a:r>
            <a:r>
              <a:rPr lang="en-US" b="1" dirty="0"/>
              <a:t>Problem </a:t>
            </a:r>
            <a:r>
              <a:rPr lang="en-US" dirty="0"/>
              <a:t>is a situation that endangers </a:t>
            </a:r>
            <a:r>
              <a:rPr lang="en-US" dirty="0" smtClean="0"/>
              <a:t>the organization’s </a:t>
            </a:r>
            <a:r>
              <a:rPr lang="en-US" dirty="0"/>
              <a:t>ability to reach its </a:t>
            </a:r>
            <a:r>
              <a:rPr lang="en-US" dirty="0" smtClean="0"/>
              <a:t>desired objectives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Problem </a:t>
            </a:r>
            <a:r>
              <a:rPr lang="en-US" b="1" dirty="0"/>
              <a:t>solving </a:t>
            </a:r>
            <a:r>
              <a:rPr lang="en-US" dirty="0"/>
              <a:t>is a process by which </a:t>
            </a:r>
            <a:r>
              <a:rPr lang="en-US" dirty="0" smtClean="0"/>
              <a:t>managers analyze </a:t>
            </a:r>
            <a:r>
              <a:rPr lang="en-US" dirty="0"/>
              <a:t>situations &amp; make decisions to bring </a:t>
            </a:r>
            <a:r>
              <a:rPr lang="en-US" dirty="0" smtClean="0"/>
              <a:t>about change </a:t>
            </a:r>
            <a:r>
              <a:rPr lang="en-US" dirty="0"/>
              <a:t>so that actual organization results (</a:t>
            </a:r>
            <a:r>
              <a:rPr lang="en-US" dirty="0" smtClean="0"/>
              <a:t>outputs) more </a:t>
            </a:r>
            <a:r>
              <a:rPr lang="en-US" dirty="0"/>
              <a:t>closely approximate those that are desired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2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 solving &amp; decision-making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28" y="1506828"/>
            <a:ext cx="11153104" cy="4670135"/>
          </a:xfrm>
        </p:spPr>
        <p:txBody>
          <a:bodyPr>
            <a:normAutofit/>
          </a:bodyPr>
          <a:lstStyle/>
          <a:p>
            <a:r>
              <a:rPr lang="en-US" b="1" dirty="0"/>
              <a:t>Prospective Problem solving :</a:t>
            </a:r>
          </a:p>
          <a:p>
            <a:r>
              <a:rPr lang="en-US" dirty="0" smtClean="0"/>
              <a:t> </a:t>
            </a:r>
            <a:r>
              <a:rPr lang="en-US" dirty="0"/>
              <a:t>When performed in an anticipation of an events </a:t>
            </a:r>
            <a:r>
              <a:rPr lang="en-US" dirty="0" smtClean="0"/>
              <a:t>that might </a:t>
            </a:r>
            <a:r>
              <a:rPr lang="en-US" dirty="0"/>
              <a:t>cause organizational failure</a:t>
            </a:r>
          </a:p>
          <a:p>
            <a:r>
              <a:rPr lang="en-US" b="1" dirty="0"/>
              <a:t>Retrospective Problem solving</a:t>
            </a:r>
          </a:p>
          <a:p>
            <a:r>
              <a:rPr lang="en-US" dirty="0" smtClean="0"/>
              <a:t>When </a:t>
            </a:r>
            <a:r>
              <a:rPr lang="en-US" dirty="0"/>
              <a:t>applied to deviations between actual &amp; </a:t>
            </a:r>
            <a:r>
              <a:rPr lang="en-US" dirty="0" smtClean="0"/>
              <a:t>desired results</a:t>
            </a:r>
            <a:endParaRPr lang="en-US" dirty="0"/>
          </a:p>
          <a:p>
            <a:r>
              <a:rPr lang="en-US" b="1" dirty="0"/>
              <a:t>Concurrent Problem solving</a:t>
            </a:r>
          </a:p>
          <a:p>
            <a:r>
              <a:rPr lang="en-US" dirty="0" smtClean="0"/>
              <a:t> </a:t>
            </a:r>
            <a:r>
              <a:rPr lang="en-US" dirty="0"/>
              <a:t>When HSOs are committed to </a:t>
            </a:r>
            <a:r>
              <a:rPr lang="en-US" dirty="0" smtClean="0"/>
              <a:t>continuous improvement </a:t>
            </a:r>
            <a:r>
              <a:rPr lang="en-US" dirty="0"/>
              <a:t>of quality &amp; productivity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07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steps in problem solving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378039"/>
            <a:ext cx="11625330" cy="4798924"/>
          </a:xfrm>
        </p:spPr>
        <p:txBody>
          <a:bodyPr>
            <a:normAutofit/>
          </a:bodyPr>
          <a:lstStyle/>
          <a:p>
            <a:r>
              <a:rPr lang="en-US" b="1" dirty="0"/>
              <a:t>Problem analysis </a:t>
            </a:r>
            <a:r>
              <a:rPr lang="en-US" dirty="0"/>
              <a:t>: problem recognition &amp; </a:t>
            </a:r>
            <a:r>
              <a:rPr lang="en-US" dirty="0" smtClean="0"/>
              <a:t>definition include </a:t>
            </a:r>
            <a:r>
              <a:rPr lang="en-US" dirty="0"/>
              <a:t>data collection &amp; evaluation.</a:t>
            </a:r>
          </a:p>
          <a:p>
            <a:r>
              <a:rPr lang="en-US" dirty="0" smtClean="0"/>
              <a:t> </a:t>
            </a:r>
            <a:r>
              <a:rPr lang="en-US" b="1" dirty="0"/>
              <a:t>Making assumptions</a:t>
            </a:r>
          </a:p>
          <a:p>
            <a:r>
              <a:rPr lang="en-US" dirty="0" smtClean="0"/>
              <a:t> </a:t>
            </a:r>
            <a:r>
              <a:rPr lang="en-US" dirty="0"/>
              <a:t>Developing tentative alternative solutions &amp; </a:t>
            </a:r>
            <a:r>
              <a:rPr lang="en-US" dirty="0" smtClean="0"/>
              <a:t>selecting those </a:t>
            </a:r>
            <a:r>
              <a:rPr lang="en-US" dirty="0"/>
              <a:t>to be considered in depth</a:t>
            </a:r>
          </a:p>
          <a:p>
            <a:pPr marL="0" indent="0">
              <a:buNone/>
            </a:pPr>
            <a:r>
              <a:rPr lang="en-US" dirty="0"/>
              <a:t>• Evaluating alternative solutions by applying </a:t>
            </a:r>
            <a:r>
              <a:rPr lang="en-US" dirty="0" smtClean="0"/>
              <a:t>decision criteria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Selecting the alternative that best fits the criteria</a:t>
            </a:r>
          </a:p>
          <a:p>
            <a:r>
              <a:rPr lang="en-US" dirty="0"/>
              <a:t>Implementing the solution</a:t>
            </a:r>
          </a:p>
          <a:p>
            <a:pPr marL="0" indent="0">
              <a:buNone/>
            </a:pPr>
            <a:r>
              <a:rPr lang="en-US" dirty="0"/>
              <a:t>• Evaluating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92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3512" y="1556792"/>
            <a:ext cx="8568952" cy="2088232"/>
          </a:xfrm>
        </p:spPr>
        <p:txBody>
          <a:bodyPr>
            <a:normAutofit/>
          </a:bodyPr>
          <a:lstStyle/>
          <a:p>
            <a:r>
              <a:rPr lang="en-GB" sz="3600" b="1" dirty="0"/>
              <a:t>Conflict Management in the Health Sector 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77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77FBBD7D-72DF-465D-BB0B-1C6C09AB15F5}" type="slidenum">
              <a:rPr lang="en-GB" altLang="en-US">
                <a:solidFill>
                  <a:prstClr val="black">
                    <a:tint val="75000"/>
                  </a:prstClr>
                </a:solidFill>
                <a:latin typeface="Maiandra GD" pitchFamily="34" charset="0"/>
              </a:rPr>
              <a:pPr/>
              <a:t>16</a:t>
            </a:fld>
            <a:endParaRPr lang="en-GB" altLang="en-US" dirty="0">
              <a:solidFill>
                <a:prstClr val="black">
                  <a:tint val="75000"/>
                </a:prstClr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5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81430"/>
          </a:xfrm>
        </p:spPr>
        <p:txBody>
          <a:bodyPr/>
          <a:lstStyle/>
          <a:p>
            <a:r>
              <a:rPr lang="en-GB" dirty="0" smtClean="0"/>
              <a:t>Definition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92428" y="1340768"/>
            <a:ext cx="11487955" cy="496855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Conflict is the perception of </a:t>
            </a:r>
            <a:r>
              <a:rPr lang="en-GB" dirty="0" smtClean="0">
                <a:solidFill>
                  <a:srgbClr val="FF0000"/>
                </a:solidFill>
              </a:rPr>
              <a:t>differences of interests among people.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Conflict is a process of social interaction involving a struggle over </a:t>
            </a:r>
            <a:r>
              <a:rPr lang="en-GB" dirty="0" smtClean="0">
                <a:solidFill>
                  <a:srgbClr val="FF0066"/>
                </a:solidFill>
              </a:rPr>
              <a:t>claims to resources, power and status, beliefs, and other preferences and desires</a:t>
            </a:r>
            <a:r>
              <a:rPr lang="en-GB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Conflict is a </a:t>
            </a:r>
            <a:r>
              <a:rPr lang="en-GB" i="1" dirty="0">
                <a:solidFill>
                  <a:srgbClr val="FF0066"/>
                </a:solidFill>
              </a:rPr>
              <a:t>process</a:t>
            </a:r>
            <a:r>
              <a:rPr lang="en-GB" dirty="0"/>
              <a:t>; </a:t>
            </a:r>
          </a:p>
          <a:p>
            <a:pPr lvl="1" algn="just">
              <a:lnSpc>
                <a:spcPct val="150000"/>
              </a:lnSpc>
            </a:pPr>
            <a:r>
              <a:rPr lang="en-GB" dirty="0"/>
              <a:t>it develops out of existing relationships between individuals or groups and reflects their past interactions and the contexts in which these took place; and</a:t>
            </a:r>
          </a:p>
          <a:p>
            <a:pPr algn="just">
              <a:lnSpc>
                <a:spcPct val="150000"/>
              </a:lnSpc>
            </a:pPr>
            <a:r>
              <a:rPr lang="en-GB" i="1" dirty="0">
                <a:solidFill>
                  <a:srgbClr val="FF0066"/>
                </a:solidFill>
              </a:rPr>
              <a:t>Actions</a:t>
            </a:r>
            <a:r>
              <a:rPr lang="en-GB" i="1" dirty="0"/>
              <a:t> </a:t>
            </a:r>
            <a:r>
              <a:rPr lang="en-GB" dirty="0"/>
              <a:t>by one or both sides do, in fact, produce obstructing of others’ goals</a:t>
            </a:r>
          </a:p>
          <a:p>
            <a:pPr algn="just">
              <a:lnSpc>
                <a:spcPct val="150000"/>
              </a:lnSpc>
            </a:pPr>
            <a:endParaRPr lang="en-GB" dirty="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4BDCAA-2DFB-4D3D-B3AA-B2304035DFA3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83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Philosophies of Organizational Conflict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63639" y="1120462"/>
            <a:ext cx="11487955" cy="5447763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150000"/>
              </a:lnSpc>
            </a:pPr>
            <a:r>
              <a:rPr lang="en-GB" sz="2400" dirty="0" smtClean="0"/>
              <a:t>Robbins (1974) presented </a:t>
            </a:r>
            <a:r>
              <a:rPr lang="en-GB" sz="2400" b="1" dirty="0" smtClean="0"/>
              <a:t>three</a:t>
            </a:r>
            <a:r>
              <a:rPr lang="en-GB" sz="2400" dirty="0" smtClean="0"/>
              <a:t> philosophies of organizational conflict:</a:t>
            </a:r>
          </a:p>
          <a:p>
            <a:pPr marL="571500" indent="-571500" algn="just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GB" sz="2400" dirty="0" smtClean="0"/>
              <a:t>The </a:t>
            </a:r>
            <a:r>
              <a:rPr lang="en-GB" sz="2400" dirty="0" smtClean="0">
                <a:solidFill>
                  <a:srgbClr val="FF0000"/>
                </a:solidFill>
              </a:rPr>
              <a:t>classicists</a:t>
            </a:r>
            <a:r>
              <a:rPr lang="en-GB" sz="2400" dirty="0" smtClean="0"/>
              <a:t>’, or traditionalists’ philosophy which was based on the assumption that conflict is </a:t>
            </a:r>
            <a:r>
              <a:rPr lang="en-GB" sz="2400" dirty="0" smtClean="0">
                <a:solidFill>
                  <a:srgbClr val="FF0066"/>
                </a:solidFill>
              </a:rPr>
              <a:t>detrimental to an organization and, as such, must be reduced or eliminated.</a:t>
            </a:r>
          </a:p>
          <a:p>
            <a:pPr marL="571500" indent="-571500" algn="just">
              <a:lnSpc>
                <a:spcPct val="150000"/>
              </a:lnSpc>
              <a:buFont typeface="Wingdings" pitchFamily="2" charset="2"/>
              <a:buAutoNum type="arabicPeriod" startAt="2"/>
            </a:pPr>
            <a:r>
              <a:rPr lang="en-GB" sz="2400" dirty="0"/>
              <a:t>The </a:t>
            </a:r>
            <a:r>
              <a:rPr lang="en-GB" sz="2400" dirty="0" smtClean="0">
                <a:solidFill>
                  <a:srgbClr val="FF0000"/>
                </a:solidFill>
              </a:rPr>
              <a:t>behaviourists</a:t>
            </a:r>
            <a:r>
              <a:rPr lang="en-GB" sz="2400" dirty="0" smtClean="0"/>
              <a:t>’ </a:t>
            </a:r>
            <a:r>
              <a:rPr lang="en-GB" sz="2400" dirty="0"/>
              <a:t>philosophy, which can best be described as </a:t>
            </a:r>
          </a:p>
          <a:p>
            <a:pPr marL="839788" lvl="1" indent="-495300" algn="just">
              <a:lnSpc>
                <a:spcPct val="150000"/>
              </a:lnSpc>
            </a:pPr>
            <a:r>
              <a:rPr lang="en-GB" sz="2000" dirty="0"/>
              <a:t>the recognition that conflict is </a:t>
            </a:r>
            <a:r>
              <a:rPr lang="en-GB" sz="2000" dirty="0">
                <a:solidFill>
                  <a:srgbClr val="FF0000"/>
                </a:solidFill>
              </a:rPr>
              <a:t>inevitable</a:t>
            </a:r>
            <a:r>
              <a:rPr lang="en-GB" sz="2000" dirty="0"/>
              <a:t> in organizations. </a:t>
            </a:r>
          </a:p>
          <a:p>
            <a:pPr marL="1090613" lvl="2" indent="-419100" algn="just">
              <a:lnSpc>
                <a:spcPct val="150000"/>
              </a:lnSpc>
            </a:pPr>
            <a:r>
              <a:rPr lang="en-GB" sz="2400" dirty="0" err="1"/>
              <a:t>Behavioralists</a:t>
            </a:r>
            <a:r>
              <a:rPr lang="en-GB" sz="2400" dirty="0"/>
              <a:t> accept the presence of conflict and even </a:t>
            </a:r>
            <a:r>
              <a:rPr lang="en-GB" sz="2400" dirty="0">
                <a:solidFill>
                  <a:srgbClr val="FF0066"/>
                </a:solidFill>
              </a:rPr>
              <a:t>occasionally advocate the enhancement of conflict</a:t>
            </a:r>
            <a:r>
              <a:rPr lang="en-GB" sz="2400" dirty="0"/>
              <a:t> for increasing organizational effectiveness. </a:t>
            </a:r>
          </a:p>
          <a:p>
            <a:pPr marL="1090613" lvl="2" indent="-419100" algn="just">
              <a:lnSpc>
                <a:spcPct val="150000"/>
              </a:lnSpc>
            </a:pPr>
            <a:r>
              <a:rPr lang="en-GB" sz="2400" dirty="0"/>
              <a:t>But they have not actively created conditions that generate conflict in organizations.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en-GB" dirty="0" smtClean="0">
              <a:solidFill>
                <a:srgbClr val="FF0066"/>
              </a:solidFill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22C604-274D-4D1C-BC69-5D1EBCD1CB08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126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47200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Philosophies…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0761" y="1120462"/>
            <a:ext cx="11372045" cy="5380372"/>
          </a:xfrm>
        </p:spPr>
        <p:txBody>
          <a:bodyPr/>
          <a:lstStyle/>
          <a:p>
            <a:pPr marL="571500" indent="-571500" algn="just">
              <a:lnSpc>
                <a:spcPct val="150000"/>
              </a:lnSpc>
              <a:buFont typeface="Wingdings" pitchFamily="2" charset="2"/>
              <a:buAutoNum type="arabicPeriod" startAt="3"/>
            </a:pPr>
            <a:r>
              <a:rPr lang="en-GB" dirty="0" smtClean="0">
                <a:solidFill>
                  <a:srgbClr val="FF0000"/>
                </a:solidFill>
              </a:rPr>
              <a:t>The </a:t>
            </a:r>
            <a:r>
              <a:rPr lang="en-GB" dirty="0" err="1" smtClean="0">
                <a:solidFill>
                  <a:srgbClr val="FF0000"/>
                </a:solidFill>
              </a:rPr>
              <a:t>interactionist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philosophy is characterized by :</a:t>
            </a:r>
          </a:p>
          <a:p>
            <a:pPr marL="839788" lvl="1" indent="-495300" algn="just">
              <a:lnSpc>
                <a:spcPct val="150000"/>
              </a:lnSpc>
            </a:pPr>
            <a:r>
              <a:rPr lang="en-GB" dirty="0" smtClean="0"/>
              <a:t>Recognition of the absolute necessity of conflict;</a:t>
            </a:r>
          </a:p>
          <a:p>
            <a:pPr marL="839788" lvl="1" indent="-495300" algn="just">
              <a:lnSpc>
                <a:spcPct val="150000"/>
              </a:lnSpc>
            </a:pPr>
            <a:r>
              <a:rPr lang="en-GB" dirty="0" smtClean="0"/>
              <a:t>Explicit encouragement of opposition;</a:t>
            </a:r>
          </a:p>
          <a:p>
            <a:pPr marL="839788" lvl="1" indent="-495300" algn="just">
              <a:lnSpc>
                <a:spcPct val="150000"/>
              </a:lnSpc>
            </a:pPr>
            <a:r>
              <a:rPr lang="en-GB" dirty="0" smtClean="0"/>
              <a:t>Defining conflict management to include stimulation as well as resolution methods; and Considering the management of conflict as a major responsibility of all administrators</a:t>
            </a:r>
          </a:p>
          <a:p>
            <a:pPr marL="839788" lvl="1" indent="-495300" algn="just">
              <a:lnSpc>
                <a:spcPct val="150000"/>
              </a:lnSpc>
            </a:pPr>
            <a:r>
              <a:rPr lang="en-GB" dirty="0"/>
              <a:t>Therefore, the central theme is that </a:t>
            </a:r>
            <a:r>
              <a:rPr lang="en-GB" b="1" i="1" dirty="0"/>
              <a:t>too little conflict </a:t>
            </a:r>
            <a:r>
              <a:rPr lang="en-GB" i="1" dirty="0"/>
              <a:t>may encourage group thinking, but </a:t>
            </a:r>
            <a:r>
              <a:rPr lang="en-GB" b="1" i="1" dirty="0"/>
              <a:t>too much conflict </a:t>
            </a:r>
            <a:r>
              <a:rPr lang="en-GB" i="1" dirty="0"/>
              <a:t>may lead to organizational disintegration</a:t>
            </a:r>
            <a:r>
              <a:rPr lang="en-GB" dirty="0"/>
              <a:t>.</a:t>
            </a:r>
          </a:p>
          <a:p>
            <a:pPr marL="839788" lvl="1" indent="-495300" algn="just">
              <a:lnSpc>
                <a:spcPct val="150000"/>
              </a:lnSpc>
            </a:pPr>
            <a:endParaRPr lang="en-GB" dirty="0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3C0B2-E20D-45D1-B3CD-B97825D869BE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48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Decision </a:t>
            </a:r>
            <a:r>
              <a:rPr lang="en-US" b="1" dirty="0" smtClean="0"/>
              <a:t>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process of identifying &amp; selecting a course of action to solve a specific problem.</a:t>
            </a:r>
          </a:p>
          <a:p>
            <a:r>
              <a:rPr lang="en-US" dirty="0"/>
              <a:t> A process through which </a:t>
            </a:r>
            <a:r>
              <a:rPr lang="en-US" b="1" dirty="0"/>
              <a:t>managers bring about change </a:t>
            </a:r>
            <a:r>
              <a:rPr lang="en-US" dirty="0"/>
              <a:t>in relation with other decision makers.</a:t>
            </a:r>
          </a:p>
          <a:p>
            <a:r>
              <a:rPr lang="en-US" dirty="0"/>
              <a:t>It is an integral to all management functions or processes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17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47725"/>
          </a:xfrm>
        </p:spPr>
        <p:txBody>
          <a:bodyPr/>
          <a:lstStyle/>
          <a:p>
            <a:r>
              <a:rPr lang="en-GB" sz="3200" b="1" dirty="0"/>
              <a:t>Causes of conflict in modern organizations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95459" y="1000108"/>
            <a:ext cx="11333409" cy="55007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/>
              <a:t>Globalization</a:t>
            </a:r>
            <a:r>
              <a:rPr lang="en-GB" dirty="0"/>
              <a:t> with the consequent need for greater understanding and effectiveness in dealing with cross-cultural dynamics</a:t>
            </a:r>
          </a:p>
          <a:p>
            <a:pPr>
              <a:lnSpc>
                <a:spcPct val="150000"/>
              </a:lnSpc>
            </a:pPr>
            <a:r>
              <a:rPr lang="en-GB" dirty="0"/>
              <a:t>Constant and a more rapid rate of change especially in the external environment for organizations causing a lag effect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07798A-864E-472B-A8E8-7F2DF83F7742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426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/>
          <a:lstStyle/>
          <a:p>
            <a:r>
              <a:rPr lang="en-GB" sz="3600" dirty="0"/>
              <a:t>Causes of conflict…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76519" y="965917"/>
            <a:ext cx="11384924" cy="516501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GB" sz="3200" dirty="0" smtClean="0"/>
              <a:t>Increasing complexity of work in most organizations, which leads to many perspectives and viewpoints</a:t>
            </a:r>
          </a:p>
          <a:p>
            <a:pPr algn="just">
              <a:lnSpc>
                <a:spcPct val="150000"/>
              </a:lnSpc>
            </a:pPr>
            <a:r>
              <a:rPr lang="en-GB" sz="3200" dirty="0" smtClean="0"/>
              <a:t>Increasing electronic communication, particularly e-mail, which causes 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less face-to-face contact (losing the benefit of non-verbal cues) and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more “freedom” to communicate in </a:t>
            </a:r>
            <a:r>
              <a:rPr lang="en-GB" sz="2800" dirty="0" err="1" smtClean="0"/>
              <a:t>confrontive</a:t>
            </a:r>
            <a:r>
              <a:rPr lang="en-GB" sz="2800" dirty="0" smtClean="0"/>
              <a:t>, potentially hostile ways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228A5B-2442-489D-87A0-C9EE6ADD05AA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74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47725"/>
          </a:xfrm>
        </p:spPr>
        <p:txBody>
          <a:bodyPr/>
          <a:lstStyle/>
          <a:p>
            <a:pPr>
              <a:defRPr/>
            </a:pPr>
            <a:r>
              <a:rPr lang="en-GB" sz="4000" dirty="0">
                <a:solidFill>
                  <a:srgbClr val="00B0F0"/>
                </a:solidFill>
              </a:rPr>
              <a:t>Outcomes</a:t>
            </a:r>
            <a:r>
              <a:rPr lang="en-GB" sz="4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dirty="0">
                <a:solidFill>
                  <a:srgbClr val="00B0F0"/>
                </a:solidFill>
              </a:rPr>
              <a:t>of conflict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69701" y="1125538"/>
            <a:ext cx="11140226" cy="57324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600" b="1" dirty="0"/>
              <a:t>Functional Outcomes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Conflict may stimulate innovation, creativity, and growth.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Organizational decision making may be improved.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Alternative solutions to a problem may be found.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Conflict may lead to synergistic solutions to common problems.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Individual and group performance may be enhanced.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Individuals and groups may be forced to search for new approaches.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Individuals and groups may be required to articulate and clarify their positions.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3572F6-32A9-49E4-88FD-551EDE14659B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463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74700"/>
          </a:xfrm>
        </p:spPr>
        <p:txBody>
          <a:bodyPr/>
          <a:lstStyle/>
          <a:p>
            <a:r>
              <a:rPr lang="en-GB" smtClean="0"/>
              <a:t>Outcomes…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50005" y="1052737"/>
            <a:ext cx="11050073" cy="587672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3200" b="1" dirty="0" smtClean="0"/>
              <a:t>Dysfunctional Outcomes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Conflict may cause job stress, burnout, and dissatisfaction.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Communication between individuals and groups may be reduced.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A climate of distrust and suspicion can be developed.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Relationships may be damaged.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Job performance may be reduced.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Resistance to change can increase.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 smtClean="0"/>
              <a:t>Organizational commitment and loyalty may be affected.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7B03E5-BF5E-464C-A6E9-43BA1CD3F7BD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390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847725"/>
          </a:xfrm>
        </p:spPr>
        <p:txBody>
          <a:bodyPr>
            <a:normAutofit/>
          </a:bodyPr>
          <a:lstStyle/>
          <a:p>
            <a:r>
              <a:rPr lang="en-GB" sz="4000" b="1" dirty="0"/>
              <a:t>Classifying conflict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31065" y="1125539"/>
            <a:ext cx="11127345" cy="5378292"/>
          </a:xfrm>
        </p:spPr>
        <p:txBody>
          <a:bodyPr/>
          <a:lstStyle/>
          <a:p>
            <a:r>
              <a:rPr lang="en-GB" dirty="0" smtClean="0"/>
              <a:t>Conflict in organizations can be addressed and understood at </a:t>
            </a:r>
            <a:r>
              <a:rPr lang="en-GB" b="1" i="1" dirty="0" smtClean="0">
                <a:solidFill>
                  <a:srgbClr val="FF0000"/>
                </a:solidFill>
              </a:rPr>
              <a:t>four </a:t>
            </a:r>
            <a:r>
              <a:rPr lang="en-GB" dirty="0" smtClean="0"/>
              <a:t>levels or interfaces: </a:t>
            </a:r>
          </a:p>
          <a:p>
            <a:pPr lvl="1"/>
            <a:r>
              <a:rPr lang="en-GB" dirty="0" smtClean="0"/>
              <a:t>the individual with the organization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individuals with one another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organizational units with other units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inter-organizational relationships. 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73653C-E2A9-41B8-BD15-E0EE0695DCB2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1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1399"/>
          </a:xfrm>
        </p:spPr>
        <p:txBody>
          <a:bodyPr>
            <a:normAutofit/>
          </a:bodyPr>
          <a:lstStyle/>
          <a:p>
            <a:r>
              <a:rPr lang="en-GB" sz="4000" b="1" dirty="0"/>
              <a:t>Conflict Management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26524"/>
            <a:ext cx="10868696" cy="519018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Although conflict is often said to be functional for organizations, most recommendations relating to organizational conflict still fall within the realm of </a:t>
            </a:r>
            <a:r>
              <a:rPr lang="en-GB" dirty="0" smtClean="0">
                <a:solidFill>
                  <a:srgbClr val="FF0066"/>
                </a:solidFill>
              </a:rPr>
              <a:t>conflict resolution, reduction, or minimization</a:t>
            </a:r>
            <a:r>
              <a:rPr lang="en-GB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If we have to confirm with the suggestion that </a:t>
            </a:r>
            <a:r>
              <a:rPr lang="en-GB" b="1" dirty="0"/>
              <a:t>“conflict is functional for organizations” </a:t>
            </a:r>
            <a:r>
              <a:rPr lang="en-GB" dirty="0"/>
              <a:t>the emphasis must be in </a:t>
            </a:r>
            <a:r>
              <a:rPr lang="en-GB" dirty="0">
                <a:solidFill>
                  <a:srgbClr val="FF0066"/>
                </a:solidFill>
              </a:rPr>
              <a:t>conflict management</a:t>
            </a:r>
            <a:r>
              <a:rPr lang="en-GB" dirty="0"/>
              <a:t>, as opposed to </a:t>
            </a:r>
            <a:r>
              <a:rPr lang="en-GB" dirty="0">
                <a:solidFill>
                  <a:srgbClr val="FF0066"/>
                </a:solidFill>
              </a:rPr>
              <a:t>resolution of conflict</a:t>
            </a:r>
            <a:r>
              <a:rPr lang="en-GB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Conflict </a:t>
            </a:r>
            <a:r>
              <a:rPr lang="en-GB" b="1" dirty="0"/>
              <a:t>resolution</a:t>
            </a:r>
            <a:r>
              <a:rPr lang="en-GB" dirty="0"/>
              <a:t> implies reduction, elimination, or termination of conflict.</a:t>
            </a:r>
          </a:p>
          <a:p>
            <a:endParaRPr lang="en-GB" dirty="0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1F19CC-3540-4A84-AB38-DF6E053F859C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539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/>
          <a:lstStyle/>
          <a:p>
            <a:r>
              <a:rPr lang="en-GB" dirty="0" smtClean="0"/>
              <a:t>Conflict Management…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38199" y="1600201"/>
            <a:ext cx="11177789" cy="4530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 smtClean="0"/>
              <a:t>Conflict management </a:t>
            </a:r>
            <a:r>
              <a:rPr lang="en-GB" dirty="0" smtClean="0"/>
              <a:t>does not necessarily imply avoidance, reduction, or termination of conflict.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It involves </a:t>
            </a:r>
            <a:r>
              <a:rPr lang="en-GB" dirty="0" smtClean="0">
                <a:solidFill>
                  <a:srgbClr val="FF0066"/>
                </a:solidFill>
              </a:rPr>
              <a:t>designing effective strategies to minimize the dysfunctions outcome </a:t>
            </a:r>
            <a:r>
              <a:rPr lang="en-GB" dirty="0" smtClean="0"/>
              <a:t>of conflict and </a:t>
            </a:r>
            <a:r>
              <a:rPr lang="en-GB" dirty="0" smtClean="0">
                <a:solidFill>
                  <a:schemeClr val="accent2"/>
                </a:solidFill>
              </a:rPr>
              <a:t>enhancing the constructive functions</a:t>
            </a:r>
            <a:r>
              <a:rPr lang="en-GB" dirty="0" smtClean="0"/>
              <a:t> of conflict in order to enhance learning and effectiveness of an organization.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9A5DB-BF0E-4083-A1AA-4FD22804AAB3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5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95350"/>
          </a:xfrm>
        </p:spPr>
        <p:txBody>
          <a:bodyPr/>
          <a:lstStyle/>
          <a:p>
            <a:r>
              <a:rPr lang="en-GB" dirty="0" smtClean="0"/>
              <a:t>Conflict Management…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92428" y="991673"/>
            <a:ext cx="11269014" cy="5390077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GB" dirty="0" smtClean="0"/>
              <a:t>When conflict arises, managers and supervisors who are in a position to </a:t>
            </a:r>
            <a:r>
              <a:rPr lang="en-GB" dirty="0" smtClean="0">
                <a:solidFill>
                  <a:srgbClr val="FF0066"/>
                </a:solidFill>
              </a:rPr>
              <a:t>influence and affect the attitudes and actions of those in disagreement</a:t>
            </a:r>
            <a:r>
              <a:rPr lang="en-GB" dirty="0" smtClean="0"/>
              <a:t> may find it helpful to</a:t>
            </a:r>
          </a:p>
          <a:p>
            <a:pPr lvl="1" algn="just">
              <a:lnSpc>
                <a:spcPct val="110000"/>
              </a:lnSpc>
            </a:pPr>
            <a:r>
              <a:rPr lang="en-GB" dirty="0" smtClean="0"/>
              <a:t>identify the causes and feelings of the parties involved, </a:t>
            </a:r>
          </a:p>
          <a:p>
            <a:pPr lvl="1" algn="just">
              <a:lnSpc>
                <a:spcPct val="110000"/>
              </a:lnSpc>
            </a:pPr>
            <a:r>
              <a:rPr lang="en-GB" dirty="0" smtClean="0"/>
              <a:t>redirect tension and hostility, </a:t>
            </a:r>
          </a:p>
          <a:p>
            <a:pPr lvl="1" algn="just">
              <a:lnSpc>
                <a:spcPct val="110000"/>
              </a:lnSpc>
            </a:pPr>
            <a:r>
              <a:rPr lang="en-GB" dirty="0" smtClean="0"/>
              <a:t>work to integrate ideas rather than accept a compromise, 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achieve unity between the parties in conflict, 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accomplish real and permanent solutions, 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achieve a sense of fairness among those involved, and 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result in satisfaction for all of the parties involved</a:t>
            </a:r>
          </a:p>
          <a:p>
            <a:pPr lvl="1" algn="just">
              <a:lnSpc>
                <a:spcPct val="150000"/>
              </a:lnSpc>
            </a:pPr>
            <a:endParaRPr lang="en-GB" dirty="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A90D8-AFC0-4598-BC6A-73BEFBC82458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42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/>
          <a:lstStyle/>
          <a:p>
            <a:r>
              <a:rPr lang="en-GB" dirty="0" smtClean="0"/>
              <a:t>Conflict Management…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20462"/>
            <a:ext cx="10515600" cy="537049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Individuals and groups with a positive outlook tend to be more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optimistic and have hope for a good resolution of conflict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forgiving of others and will use more creativity in seeking solutions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accurately perceive the arguments that others may present and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relaxed so that defensive barriers are lowered and listening is done more effectively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35EB78-3C85-4D30-9979-A83D12AE2B7C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1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>
            <a:normAutofit/>
          </a:bodyPr>
          <a:lstStyle/>
          <a:p>
            <a:r>
              <a:rPr lang="en-GB" b="1" dirty="0" smtClean="0"/>
              <a:t>Approaches for conflict management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43944" y="1600201"/>
            <a:ext cx="11037194" cy="4530725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GB" sz="3200" dirty="0"/>
              <a:t>The Leadership Grid Approach</a:t>
            </a:r>
          </a:p>
          <a:p>
            <a:pPr lvl="1">
              <a:lnSpc>
                <a:spcPct val="150000"/>
              </a:lnSpc>
            </a:pPr>
            <a:r>
              <a:rPr lang="en-GB" sz="3200" dirty="0"/>
              <a:t>The Thomas-</a:t>
            </a:r>
            <a:r>
              <a:rPr lang="en-GB" sz="3200" dirty="0" err="1"/>
              <a:t>Kilmann</a:t>
            </a:r>
            <a:r>
              <a:rPr lang="en-GB" sz="3200" dirty="0"/>
              <a:t> Conflict Mode</a:t>
            </a:r>
          </a:p>
          <a:p>
            <a:pPr lvl="1">
              <a:lnSpc>
                <a:spcPct val="150000"/>
              </a:lnSpc>
            </a:pPr>
            <a:r>
              <a:rPr lang="en-GB" sz="3200" dirty="0"/>
              <a:t>Robbins’ Approach to Conflict Management</a:t>
            </a:r>
          </a:p>
          <a:p>
            <a:pPr lvl="1">
              <a:lnSpc>
                <a:spcPct val="150000"/>
              </a:lnSpc>
            </a:pPr>
            <a:r>
              <a:rPr lang="en-US" sz="3200" dirty="0"/>
              <a:t>The modern approach ( Filly's categories)</a:t>
            </a:r>
          </a:p>
          <a:p>
            <a:pPr lvl="1"/>
            <a:endParaRPr lang="en-GB" sz="3000" dirty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641D86-0A48-4479-A04C-2728C302D07D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036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en-US" b="1" dirty="0"/>
              <a:t>Decision </a:t>
            </a:r>
            <a:r>
              <a:rPr lang="en-US" b="1" dirty="0" smtClean="0"/>
              <a:t>making…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29" y="1210614"/>
            <a:ext cx="11423560" cy="4966349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/>
              <a:t>Time &amp; human relationships </a:t>
            </a:r>
            <a:r>
              <a:rPr lang="en-US" dirty="0"/>
              <a:t>are </a:t>
            </a:r>
            <a:r>
              <a:rPr lang="en-US" dirty="0" smtClean="0"/>
              <a:t>important elements </a:t>
            </a:r>
            <a:r>
              <a:rPr lang="en-US" dirty="0"/>
              <a:t>in the process of decision making</a:t>
            </a:r>
          </a:p>
          <a:p>
            <a:pPr marL="0" indent="0">
              <a:buNone/>
            </a:pPr>
            <a:r>
              <a:rPr lang="en-US" dirty="0"/>
              <a:t>• Decision making connects the </a:t>
            </a:r>
            <a:r>
              <a:rPr lang="en-US" b="1" dirty="0"/>
              <a:t>present </a:t>
            </a:r>
            <a:r>
              <a:rPr lang="en-US" dirty="0"/>
              <a:t>conditions to </a:t>
            </a:r>
            <a:r>
              <a:rPr lang="en-US" dirty="0" smtClean="0"/>
              <a:t>the tasks </a:t>
            </a:r>
            <a:r>
              <a:rPr lang="en-US" dirty="0"/>
              <a:t>to be performed in the </a:t>
            </a:r>
            <a:r>
              <a:rPr lang="en-US" b="1" dirty="0"/>
              <a:t>future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Past experiences </a:t>
            </a:r>
            <a:r>
              <a:rPr lang="en-US" dirty="0"/>
              <a:t>of any type help managers learn a </a:t>
            </a:r>
            <a:r>
              <a:rPr lang="en-US" dirty="0" smtClean="0"/>
              <a:t>lot to </a:t>
            </a:r>
            <a:r>
              <a:rPr lang="en-US" dirty="0"/>
              <a:t>choose best alternatives for present decision making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CAA7-7D77-449F-B2C9-651282E183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350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1. The Leadership Grid Approach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Developed by Blake and </a:t>
            </a:r>
            <a:r>
              <a:rPr lang="en-GB" dirty="0" err="1" smtClean="0"/>
              <a:t>McCanse</a:t>
            </a:r>
            <a:endParaRPr lang="en-GB" dirty="0" smtClean="0"/>
          </a:p>
          <a:p>
            <a:pPr marL="0" indent="0">
              <a:buNone/>
            </a:pPr>
            <a:endParaRPr lang="en-GB" sz="3800" dirty="0"/>
          </a:p>
          <a:p>
            <a:r>
              <a:rPr lang="en-GB" sz="3800" dirty="0"/>
              <a:t>Each of the Grid positions represents a different philosophy and a different set of priorities.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5DBFC-F69D-42D9-884E-AAC34636AC3B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82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558800"/>
          </a:xfrm>
        </p:spPr>
        <p:txBody>
          <a:bodyPr>
            <a:normAutofit fontScale="90000"/>
          </a:bodyPr>
          <a:lstStyle/>
          <a:p>
            <a:r>
              <a:rPr lang="en-GB" sz="3600"/>
              <a:t>The Leadership Grid</a:t>
            </a:r>
          </a:p>
        </p:txBody>
      </p:sp>
      <p:pic>
        <p:nvPicPr>
          <p:cNvPr id="4198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11369" y="836613"/>
            <a:ext cx="10702344" cy="5688012"/>
          </a:xfrm>
          <a:noFill/>
        </p:spPr>
      </p:pic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4F4FB0-996D-4F88-A4CA-F47FE19737E3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70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The Leadership Grid</a:t>
            </a:r>
            <a:r>
              <a:rPr lang="en-GB" smtClean="0"/>
              <a:t> …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566670" y="1412876"/>
            <a:ext cx="11075831" cy="5040313"/>
          </a:xfrm>
        </p:spPr>
        <p:txBody>
          <a:bodyPr/>
          <a:lstStyle/>
          <a:p>
            <a:r>
              <a:rPr lang="en-GB" dirty="0" smtClean="0"/>
              <a:t>The (1,1) type of leader </a:t>
            </a:r>
          </a:p>
          <a:p>
            <a:pPr lvl="1"/>
            <a:r>
              <a:rPr lang="en-GB" dirty="0" smtClean="0"/>
              <a:t>is afraid that performance goals and people-related efforts are in </a:t>
            </a:r>
            <a:r>
              <a:rPr lang="en-GB" b="1" dirty="0" smtClean="0"/>
              <a:t>conflict; </a:t>
            </a:r>
          </a:p>
          <a:p>
            <a:pPr lvl="1"/>
            <a:r>
              <a:rPr lang="en-GB" dirty="0" smtClean="0"/>
              <a:t>the supervisor’s role is to remain neutral and not get involved in the struggle</a:t>
            </a:r>
          </a:p>
          <a:p>
            <a:r>
              <a:rPr lang="en-GB" dirty="0" smtClean="0"/>
              <a:t>The (9,1) leader </a:t>
            </a:r>
          </a:p>
          <a:p>
            <a:pPr lvl="1"/>
            <a:r>
              <a:rPr lang="en-GB" dirty="0" smtClean="0"/>
              <a:t>has a primary concern for </a:t>
            </a:r>
            <a:r>
              <a:rPr lang="en-GB" b="1" dirty="0" smtClean="0"/>
              <a:t>productivity. </a:t>
            </a:r>
          </a:p>
          <a:p>
            <a:pPr lvl="1"/>
            <a:r>
              <a:rPr lang="en-GB" dirty="0" smtClean="0"/>
              <a:t>all efforts are directed at getting work done whatever the cost may be.</a:t>
            </a:r>
            <a:endParaRPr lang="en-GB" dirty="0"/>
          </a:p>
          <a:p>
            <a:r>
              <a:rPr lang="en-GB" dirty="0"/>
              <a:t>The 1,9 leader has </a:t>
            </a:r>
          </a:p>
          <a:p>
            <a:pPr lvl="1"/>
            <a:r>
              <a:rPr lang="en-GB" dirty="0"/>
              <a:t>a low concern for performance but a high desire to have happy, satisfied people. </a:t>
            </a:r>
          </a:p>
          <a:p>
            <a:pPr lvl="1"/>
            <a:r>
              <a:rPr lang="en-GB" dirty="0"/>
              <a:t>Whatever makes people happy is what the 1,9 leader concentrates upon. </a:t>
            </a:r>
          </a:p>
          <a:p>
            <a:r>
              <a:rPr lang="en-GB" dirty="0"/>
              <a:t>The 5,5 leader has </a:t>
            </a:r>
          </a:p>
          <a:p>
            <a:pPr lvl="1"/>
            <a:r>
              <a:rPr lang="en-GB" dirty="0"/>
              <a:t>a moderate concern for performance and for human needs simultaneously. </a:t>
            </a:r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35077-6D24-487F-A182-234CBE0CC9F9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34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/>
          <a:lstStyle/>
          <a:p>
            <a:r>
              <a:rPr lang="en-GB" sz="4000" dirty="0"/>
              <a:t>The Leadership Grid</a:t>
            </a:r>
            <a:r>
              <a:rPr lang="en-GB" dirty="0" smtClean="0"/>
              <a:t> …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56068"/>
            <a:ext cx="10894454" cy="512089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The 9,9 leader 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believes that high performance results from the integration of task and human requirements.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aims to attain high performance as well as a high level of satisfaction through participation and involvement 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31452-4607-4132-B794-D8193D6971A0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138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304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The Thomas-</a:t>
            </a:r>
            <a:r>
              <a:rPr lang="en-GB" sz="3200" dirty="0" err="1"/>
              <a:t>Kilmann</a:t>
            </a:r>
            <a:r>
              <a:rPr lang="en-GB" sz="3200" dirty="0"/>
              <a:t> Conflict Model</a:t>
            </a:r>
            <a:br>
              <a:rPr lang="en-GB" sz="3200" dirty="0"/>
            </a:br>
            <a:endParaRPr lang="en-US" sz="3200" b="1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08337" y="1447800"/>
            <a:ext cx="10805375" cy="4953000"/>
          </a:xfrm>
        </p:spPr>
        <p:txBody>
          <a:bodyPr/>
          <a:lstStyle/>
          <a:p>
            <a:pPr algn="l"/>
            <a:r>
              <a:rPr lang="en-US" sz="2800" dirty="0"/>
              <a:t>             </a:t>
            </a:r>
            <a:r>
              <a:rPr lang="en-US" dirty="0"/>
              <a:t>Hi</a:t>
            </a:r>
            <a:r>
              <a:rPr lang="en-US" b="1" dirty="0"/>
              <a:t>	</a:t>
            </a:r>
            <a:r>
              <a:rPr lang="en-US" sz="2800" b="1" dirty="0"/>
              <a:t>     </a:t>
            </a:r>
            <a:r>
              <a:rPr lang="en-US" sz="2000" b="1" dirty="0"/>
              <a:t>Competition		</a:t>
            </a:r>
            <a:r>
              <a:rPr lang="en-US" sz="2000" b="1" dirty="0">
                <a:solidFill>
                  <a:srgbClr val="FF0000"/>
                </a:solidFill>
              </a:rPr>
              <a:t>Collaborator</a:t>
            </a:r>
            <a:r>
              <a:rPr lang="en-US" sz="2000" b="1" dirty="0"/>
              <a:t>	</a:t>
            </a:r>
            <a:endParaRPr lang="en-US" sz="2800" b="1" dirty="0"/>
          </a:p>
          <a:p>
            <a:pPr algn="l"/>
            <a:r>
              <a:rPr lang="en-US" sz="2800" b="1" dirty="0"/>
              <a:t>			</a:t>
            </a:r>
          </a:p>
          <a:p>
            <a:pPr algn="l"/>
            <a:endParaRPr lang="en-US" sz="2800" b="1" dirty="0"/>
          </a:p>
          <a:p>
            <a:pPr algn="l"/>
            <a:r>
              <a:rPr lang="en-US" sz="2000" b="1" dirty="0"/>
              <a:t>Assertiveness</a:t>
            </a:r>
            <a:r>
              <a:rPr lang="en-US" sz="2800" b="1" dirty="0"/>
              <a:t>		     </a:t>
            </a:r>
            <a:r>
              <a:rPr lang="en-US" b="1" dirty="0"/>
              <a:t>Compromiser</a:t>
            </a:r>
          </a:p>
          <a:p>
            <a:pPr algn="l"/>
            <a:endParaRPr lang="en-US" b="1" dirty="0"/>
          </a:p>
          <a:p>
            <a:pPr algn="l"/>
            <a:endParaRPr lang="en-US" sz="2000" b="1" dirty="0"/>
          </a:p>
          <a:p>
            <a:pPr algn="l"/>
            <a:endParaRPr lang="en-US" sz="2800" b="1" dirty="0"/>
          </a:p>
          <a:p>
            <a:pPr algn="l"/>
            <a:r>
              <a:rPr lang="en-US" sz="2800" b="1" dirty="0"/>
              <a:t>	     </a:t>
            </a:r>
            <a:r>
              <a:rPr lang="en-US" b="1" dirty="0"/>
              <a:t>Lo	</a:t>
            </a:r>
            <a:r>
              <a:rPr lang="en-US" sz="2800" b="1" dirty="0"/>
              <a:t>     </a:t>
            </a:r>
            <a:r>
              <a:rPr lang="en-US" sz="2000" b="1" dirty="0"/>
              <a:t>Avoider	                    Accommodator</a:t>
            </a:r>
          </a:p>
          <a:p>
            <a:pPr algn="l"/>
            <a:r>
              <a:rPr lang="en-US" sz="2000" b="1" dirty="0"/>
              <a:t>				Social Interaction</a:t>
            </a:r>
          </a:p>
          <a:p>
            <a:pPr algn="l"/>
            <a:r>
              <a:rPr lang="en-US" sz="2800" b="1" dirty="0"/>
              <a:t>	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171700" y="1432775"/>
            <a:ext cx="7620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2225899" y="4937975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3790143" y="3261575"/>
            <a:ext cx="685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5234724" y="3398682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5234724" y="1858807"/>
            <a:ext cx="1524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4057650" y="1706407"/>
            <a:ext cx="533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rgbClr val="0033CC"/>
                </a:solidFill>
              </a:rPr>
              <a:t>Cont…</a:t>
            </a:r>
          </a:p>
        </p:txBody>
      </p:sp>
      <p:sp>
        <p:nvSpPr>
          <p:cNvPr id="188419" name="Rectangle 2"/>
          <p:cNvSpPr>
            <a:spLocks noGrp="1" noChangeArrowheads="1"/>
          </p:cNvSpPr>
          <p:nvPr>
            <p:ph idx="1"/>
          </p:nvPr>
        </p:nvSpPr>
        <p:spPr>
          <a:xfrm>
            <a:off x="682579" y="1052514"/>
            <a:ext cx="11127347" cy="5400675"/>
          </a:xfrm>
        </p:spPr>
        <p:txBody>
          <a:bodyPr/>
          <a:lstStyle/>
          <a:p>
            <a:pPr marL="609600" indent="-609600">
              <a:buNone/>
            </a:pPr>
            <a:r>
              <a:rPr lang="en-US" sz="4000" u="sng" dirty="0">
                <a:latin typeface="Times New Roman" pitchFamily="18" charset="0"/>
              </a:rPr>
              <a:t>1.Avioder/withdrawal/</a:t>
            </a:r>
          </a:p>
          <a:p>
            <a:pPr marL="990600" lvl="1" indent="-623888"/>
            <a:r>
              <a:rPr lang="en-US" sz="3500" dirty="0">
                <a:latin typeface="Times New Roman" pitchFamily="18" charset="0"/>
              </a:rPr>
              <a:t>Low assertiveness and social interaction</a:t>
            </a:r>
          </a:p>
          <a:p>
            <a:pPr marL="990600" lvl="1" indent="-623888"/>
            <a:r>
              <a:rPr lang="en-US" sz="3500" i="1" dirty="0">
                <a:solidFill>
                  <a:srgbClr val="CC6600"/>
                </a:solidFill>
                <a:latin typeface="Times New Roman" pitchFamily="18" charset="0"/>
              </a:rPr>
              <a:t>“ It is ok, I will sit alone in the dark’’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93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6250"/>
            <a:ext cx="8229600" cy="644212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Times New Roman" pitchFamily="18" charset="0"/>
              </a:rPr>
              <a:t>Avoiding or Inaction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656823" y="1417638"/>
            <a:ext cx="10998557" cy="4759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The goal is to do nothing or delay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• Denial of the existence of </a:t>
            </a:r>
            <a:r>
              <a:rPr lang="en-US" b="1" dirty="0">
                <a:latin typeface="Times New Roman" pitchFamily="18" charset="0"/>
              </a:rPr>
              <a:t>conflict</a:t>
            </a:r>
            <a:r>
              <a:rPr lang="en-US" dirty="0">
                <a:latin typeface="Times New Roman" pitchFamily="18" charset="0"/>
              </a:rPr>
              <a:t> or unwillingness to deal with the issues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• “No way’’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You may be using this style if you: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1. Avoid situations that create tension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2. Avoid controversy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3. Avoid open discussions of issues or concerns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4. Postpone difficult negotiations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8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Times New Roman" pitchFamily="18" charset="0"/>
              </a:rPr>
              <a:t>2. Accommodator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4000" u="sng">
              <a:latin typeface="Times New Roman" pitchFamily="18" charset="0"/>
            </a:endParaRPr>
          </a:p>
          <a:p>
            <a:pPr lvl="1" eaLnBrk="1" hangingPunct="1"/>
            <a:r>
              <a:rPr lang="en-US" sz="3500">
                <a:latin typeface="Times New Roman" pitchFamily="18" charset="0"/>
              </a:rPr>
              <a:t>Low assertiveness but high social interaction</a:t>
            </a:r>
          </a:p>
          <a:p>
            <a:pPr lvl="1" eaLnBrk="1" hangingPunct="1"/>
            <a:r>
              <a:rPr lang="en-US" sz="3500" i="1">
                <a:solidFill>
                  <a:srgbClr val="CC6600"/>
                </a:solidFill>
                <a:latin typeface="Times New Roman" pitchFamily="18" charset="0"/>
              </a:rPr>
              <a:t>“Let’s all sit together in the dark’’</a:t>
            </a:r>
          </a:p>
          <a:p>
            <a:pPr eaLnBrk="1" hangingPunct="1">
              <a:buFontTx/>
              <a:buAutoNum type="arabicPeriod"/>
            </a:pPr>
            <a:endParaRPr lang="en-US" sz="4000" i="1">
              <a:solidFill>
                <a:srgbClr val="CC6600"/>
              </a:solidFill>
              <a:latin typeface="Times New Roman" pitchFamily="18" charset="0"/>
            </a:endParaRPr>
          </a:p>
          <a:p>
            <a:pPr eaLnBrk="1" hangingPunct="1"/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10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74638"/>
            <a:ext cx="7010400" cy="868362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Times New Roman" pitchFamily="18" charset="0"/>
              </a:rPr>
              <a:t>Accommodating or Obliging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76518" y="1030310"/>
            <a:ext cx="11269014" cy="532604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The goal is to let the other party win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       • Giving the other side what they ask or demand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       • “Your way”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You may be using this style if you: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1. Focus on other parties concerns more than </a:t>
            </a:r>
            <a:r>
              <a:rPr lang="en-US" dirty="0" smtClean="0">
                <a:latin typeface="Times New Roman" pitchFamily="18" charset="0"/>
              </a:rPr>
              <a:t>your own</a:t>
            </a:r>
            <a:endParaRPr lang="en-US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2. Trying to help the other party even when </a:t>
            </a:r>
            <a:r>
              <a:rPr lang="en-US" dirty="0" smtClean="0">
                <a:latin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</a:rPr>
              <a:t>means giving something up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3. Trying to keep the other party happy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>
                <a:latin typeface="Times New Roman" pitchFamily="18" charset="0"/>
              </a:rPr>
              <a:t>4. Trying not to hurt the other parties feelings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18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sz="3200" dirty="0" err="1">
                <a:solidFill>
                  <a:srgbClr val="0033CC"/>
                </a:solidFill>
              </a:rPr>
              <a:t>Cont</a:t>
            </a:r>
            <a:r>
              <a:rPr lang="en-US" sz="3200" dirty="0">
                <a:solidFill>
                  <a:srgbClr val="0033CC"/>
                </a:solidFill>
              </a:rPr>
              <a:t>…</a:t>
            </a:r>
          </a:p>
        </p:txBody>
      </p:sp>
      <p:sp>
        <p:nvSpPr>
          <p:cNvPr id="192515" name="Rectangle 2"/>
          <p:cNvSpPr>
            <a:spLocks noGrp="1" noChangeArrowheads="1"/>
          </p:cNvSpPr>
          <p:nvPr>
            <p:ph idx="1"/>
          </p:nvPr>
        </p:nvSpPr>
        <p:spPr>
          <a:xfrm>
            <a:off x="991673" y="824249"/>
            <a:ext cx="10362127" cy="5301916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en-US" b="1" dirty="0">
                <a:latin typeface="Times New Roman" pitchFamily="18" charset="0"/>
              </a:rPr>
              <a:t>Collaborator/problem solving/</a:t>
            </a:r>
          </a:p>
          <a:p>
            <a:pPr marL="990600" lvl="1" indent="-623888"/>
            <a:r>
              <a:rPr lang="en-US" sz="3500" dirty="0">
                <a:latin typeface="Times New Roman" pitchFamily="18" charset="0"/>
              </a:rPr>
              <a:t>High assertiveness and high social interaction</a:t>
            </a:r>
          </a:p>
          <a:p>
            <a:pPr marL="990600" lvl="1" indent="-623888"/>
            <a:r>
              <a:rPr lang="en-US" sz="3500" i="1" dirty="0">
                <a:solidFill>
                  <a:srgbClr val="CC6600"/>
                </a:solidFill>
                <a:latin typeface="Times New Roman" pitchFamily="18" charset="0"/>
              </a:rPr>
              <a:t>“ Let’s change the light bulb together’’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Venn diagram: Types of decision making </a:t>
            </a:r>
          </a:p>
        </p:txBody>
      </p:sp>
      <p:grpSp>
        <p:nvGrpSpPr>
          <p:cNvPr id="66563" name="Group 6"/>
          <p:cNvGrpSpPr>
            <a:grpSpLocks/>
          </p:cNvGrpSpPr>
          <p:nvPr/>
        </p:nvGrpSpPr>
        <p:grpSpPr bwMode="auto">
          <a:xfrm>
            <a:off x="3216276" y="2420938"/>
            <a:ext cx="3059113" cy="3505200"/>
            <a:chOff x="1696580" y="2438400"/>
            <a:chExt cx="3257781" cy="3505200"/>
          </a:xfrm>
        </p:grpSpPr>
        <p:sp>
          <p:nvSpPr>
            <p:cNvPr id="66567" name="Oval 4"/>
            <p:cNvSpPr>
              <a:spLocks noChangeArrowheads="1"/>
            </p:cNvSpPr>
            <p:nvPr/>
          </p:nvSpPr>
          <p:spPr bwMode="auto">
            <a:xfrm flipV="1">
              <a:off x="2819400" y="2438400"/>
              <a:ext cx="2134961" cy="213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prstClr val="black"/>
                  </a:solidFill>
                  <a:latin typeface="Arial" charset="0"/>
                </a:rPr>
                <a:t>Ends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prstClr val="black"/>
                  </a:solidFill>
                  <a:latin typeface="Arial" charset="0"/>
                </a:rPr>
                <a:t>means</a:t>
              </a:r>
            </a:p>
          </p:txBody>
        </p:sp>
        <p:sp>
          <p:nvSpPr>
            <p:cNvPr id="66568" name="Oval 5"/>
            <p:cNvSpPr>
              <a:spLocks noChangeArrowheads="1"/>
            </p:cNvSpPr>
            <p:nvPr/>
          </p:nvSpPr>
          <p:spPr bwMode="auto">
            <a:xfrm>
              <a:off x="1696580" y="3842556"/>
              <a:ext cx="2107976" cy="21010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prstClr val="black"/>
                  </a:solidFill>
                  <a:latin typeface="Arial" charset="0"/>
                </a:rPr>
                <a:t>Non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prstClr val="black"/>
                  </a:solidFill>
                  <a:latin typeface="Arial" charset="0"/>
                </a:rPr>
                <a:t>Programmable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prstClr val="black"/>
                  </a:solidFill>
                  <a:latin typeface="Arial" charset="0"/>
                </a:rPr>
                <a:t>Programmable</a:t>
              </a:r>
              <a:endParaRPr lang="en-US" sz="2400">
                <a:solidFill>
                  <a:prstClr val="black"/>
                </a:solidFill>
                <a:latin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66564" name="Oval 6"/>
          <p:cNvSpPr>
            <a:spLocks noChangeArrowheads="1"/>
          </p:cNvSpPr>
          <p:nvPr/>
        </p:nvSpPr>
        <p:spPr bwMode="auto">
          <a:xfrm>
            <a:off x="5124451" y="4005264"/>
            <a:ext cx="2087563" cy="1944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prstClr val="black"/>
                </a:solidFill>
                <a:latin typeface="Arial" charset="0"/>
              </a:rPr>
              <a:t>    Administrative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prstClr val="black"/>
                </a:solidFill>
                <a:latin typeface="Arial" charset="0"/>
              </a:rPr>
              <a:t>operational</a:t>
            </a:r>
          </a:p>
        </p:txBody>
      </p:sp>
      <p:sp>
        <p:nvSpPr>
          <p:cNvPr id="6656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7E5A464-3370-4D3A-A069-0496965D5491}" type="slidenum">
              <a:rPr lang="en-US" sz="1800">
                <a:solidFill>
                  <a:srgbClr val="FFFFFF"/>
                </a:solidFill>
              </a:rPr>
              <a:pPr/>
              <a:t>4</a:t>
            </a:fld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9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Times New Roman" pitchFamily="18" charset="0"/>
              </a:rPr>
              <a:t>Collaborating or Integrating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17431"/>
            <a:ext cx="10933090" cy="51595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The goal is to find a win/win solution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      • An open problem-solving approach to meet everyone’s interests to greatest extent possible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      • “Our way</a:t>
            </a:r>
            <a:r>
              <a:rPr lang="en-US" sz="2400" dirty="0" smtClean="0">
                <a:latin typeface="Times New Roman" pitchFamily="18" charset="0"/>
              </a:rPr>
              <a:t>”</a:t>
            </a:r>
            <a:endParaRPr lang="en-US" sz="2400" b="1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You are negotiating with a collaborating style if you: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1. Bring issues into the open.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2. Issues are important to both parties.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3. Looking for creative solutions.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4. Seek to build trust and satisfy both parties.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</a:rPr>
              <a:t>5. Exchange information and ideas freely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2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Times New Roman" pitchFamily="18" charset="0"/>
              </a:rPr>
              <a:t>4.Competitor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850006" y="1371601"/>
            <a:ext cx="10503794" cy="4754563"/>
          </a:xfrm>
        </p:spPr>
        <p:txBody>
          <a:bodyPr/>
          <a:lstStyle/>
          <a:p>
            <a:pPr marL="990600" lvl="1" indent="-533400"/>
            <a:r>
              <a:rPr lang="en-US" sz="3500" dirty="0">
                <a:latin typeface="Times New Roman" pitchFamily="18" charset="0"/>
              </a:rPr>
              <a:t>High assertiveness and low concern for social acceptance</a:t>
            </a:r>
          </a:p>
          <a:p>
            <a:pPr marL="990600" lvl="1" indent="-533400"/>
            <a:r>
              <a:rPr lang="en-US" sz="3500" i="1" dirty="0">
                <a:solidFill>
                  <a:srgbClr val="CC6600"/>
                </a:solidFill>
                <a:latin typeface="Times New Roman" pitchFamily="18" charset="0"/>
              </a:rPr>
              <a:t>“ My room is better, let them yours’’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rgbClr val="0033CC"/>
                </a:solidFill>
              </a:rPr>
              <a:t>Cont…</a:t>
            </a:r>
          </a:p>
        </p:txBody>
      </p:sp>
      <p:sp>
        <p:nvSpPr>
          <p:cNvPr id="195587" name="Rectangle 2"/>
          <p:cNvSpPr>
            <a:spLocks noGrp="1" noChangeArrowheads="1"/>
          </p:cNvSpPr>
          <p:nvPr>
            <p:ph idx="1"/>
          </p:nvPr>
        </p:nvSpPr>
        <p:spPr>
          <a:xfrm>
            <a:off x="682579" y="1052513"/>
            <a:ext cx="11075831" cy="5073650"/>
          </a:xfrm>
        </p:spPr>
        <p:txBody>
          <a:bodyPr/>
          <a:lstStyle/>
          <a:p>
            <a:pPr marL="609600" indent="-609600">
              <a:buFontTx/>
              <a:buAutoNum type="arabicPeriod" startAt="5"/>
            </a:pPr>
            <a:r>
              <a:rPr lang="en-US" b="1" dirty="0" smtClean="0">
                <a:latin typeface="Times New Roman" pitchFamily="18" charset="0"/>
              </a:rPr>
              <a:t>Compromiser/ Sharing/</a:t>
            </a:r>
          </a:p>
          <a:p>
            <a:pPr marL="990600" lvl="1" indent="-623888"/>
            <a:r>
              <a:rPr lang="en-US" dirty="0" smtClean="0">
                <a:latin typeface="Times New Roman" pitchFamily="18" charset="0"/>
              </a:rPr>
              <a:t>Combines qualities of the above</a:t>
            </a:r>
          </a:p>
          <a:p>
            <a:pPr marL="990600" lvl="1" indent="-623888"/>
            <a:r>
              <a:rPr lang="en-US" sz="3200" i="1" dirty="0">
                <a:solidFill>
                  <a:srgbClr val="CC6600"/>
                </a:solidFill>
                <a:latin typeface="Times New Roman" pitchFamily="18" charset="0"/>
              </a:rPr>
              <a:t>“ Today we will sit in the dark, tomorrow we will sit in the light ”</a:t>
            </a:r>
          </a:p>
          <a:p>
            <a:pPr marL="990600" lvl="1" indent="-623888">
              <a:buNone/>
            </a:pPr>
            <a:endParaRPr lang="en-US" sz="3900" u="sng" dirty="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88913"/>
            <a:ext cx="8439150" cy="10080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Compromising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553792" y="1341439"/>
            <a:ext cx="11333408" cy="5100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The goal is to find a middle ground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  • A pragmatic approach of trading concessions to make a deal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     • “Half way”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You may be using this style if you are: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1. Splitting the difference.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2. Giving up something for something in return.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3. Taking an intermediate position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4. Engaging in give and take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9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459123"/>
          </a:xfrm>
        </p:spPr>
        <p:txBody>
          <a:bodyPr>
            <a:normAutofit fontScale="90000"/>
          </a:bodyPr>
          <a:lstStyle/>
          <a:p>
            <a:r>
              <a:rPr lang="en-GB" sz="3800" b="1" dirty="0"/>
              <a:t>3. Robbins’ Approach to Conflict Management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34095" y="953038"/>
            <a:ext cx="11050073" cy="51191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In his description of managerial actions related to conflict, Robbins identifies nine possible responses: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problem solving,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development of super ordinate goals,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expansion of resources,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avoidance,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suppression,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smoothing,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compromise,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authoritative command, and 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alteration of the behaviour of one or more parties involved.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BE7B4-833B-4149-8C96-F537C75A59DF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5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Robbins’ Approach…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05307" y="978795"/>
            <a:ext cx="11256135" cy="549927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Robbins states that the scientific process used as causes of conflict are identified and solutions are developed. 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Individuals affected by a decision are involved in making the decision. </a:t>
            </a:r>
          </a:p>
          <a:p>
            <a:pPr lvl="1" algn="just">
              <a:lnSpc>
                <a:spcPct val="150000"/>
              </a:lnSpc>
            </a:pPr>
            <a:r>
              <a:rPr lang="en-GB" dirty="0" smtClean="0"/>
              <a:t>Conflict is avoided or reduced as people come to share common goals requiring combined efforts.</a:t>
            </a:r>
          </a:p>
          <a:p>
            <a:pPr algn="just">
              <a:lnSpc>
                <a:spcPct val="150000"/>
              </a:lnSpc>
            </a:pPr>
            <a:r>
              <a:rPr lang="en-GB" b="1" dirty="0"/>
              <a:t>Expansion of resources </a:t>
            </a:r>
            <a:r>
              <a:rPr lang="en-GB" dirty="0"/>
              <a:t>may be useful when it is possible to obtain more money, equipment, inventory, or whatever scarcity is causing conflict. </a:t>
            </a:r>
          </a:p>
          <a:p>
            <a:pPr algn="just">
              <a:lnSpc>
                <a:spcPct val="150000"/>
              </a:lnSpc>
            </a:pPr>
            <a:r>
              <a:rPr lang="en-GB" dirty="0" err="1">
                <a:solidFill>
                  <a:srgbClr val="FF0000"/>
                </a:solidFill>
              </a:rPr>
              <a:t>Behavior</a:t>
            </a:r>
            <a:r>
              <a:rPr lang="en-GB" dirty="0">
                <a:solidFill>
                  <a:srgbClr val="FF0000"/>
                </a:solidFill>
              </a:rPr>
              <a:t> alteration </a:t>
            </a:r>
            <a:r>
              <a:rPr lang="en-GB" dirty="0"/>
              <a:t>comes about when employee actions are changed by rising education, training, reinforcement, and so forth.</a:t>
            </a:r>
          </a:p>
          <a:p>
            <a:pPr lvl="1" algn="just">
              <a:lnSpc>
                <a:spcPct val="150000"/>
              </a:lnSpc>
            </a:pPr>
            <a:endParaRPr lang="en-GB" dirty="0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92F9F3-8BB7-4164-9805-1C7250DD3B90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34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r>
              <a:rPr lang="en-GB" b="1" i="1" dirty="0" smtClean="0"/>
              <a:t>Mediation and Arbitration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18186" y="1184857"/>
            <a:ext cx="11449318" cy="4946070"/>
          </a:xfrm>
        </p:spPr>
        <p:txBody>
          <a:bodyPr>
            <a:normAutofit fontScale="92500"/>
          </a:bodyPr>
          <a:lstStyle/>
          <a:p>
            <a:r>
              <a:rPr lang="en-GB" sz="3400" dirty="0"/>
              <a:t>Are additional procedures frequently discussed as management activities for handling </a:t>
            </a:r>
            <a:r>
              <a:rPr lang="en-GB" sz="3400" dirty="0" smtClean="0"/>
              <a:t>conflict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Mediation </a:t>
            </a:r>
          </a:p>
          <a:p>
            <a:pPr lvl="1" algn="just">
              <a:lnSpc>
                <a:spcPct val="150000"/>
              </a:lnSpc>
            </a:pPr>
            <a:r>
              <a:rPr lang="en-GB" dirty="0"/>
              <a:t>similar to compromise in its result; it aims to </a:t>
            </a:r>
            <a:r>
              <a:rPr lang="en-GB" dirty="0">
                <a:solidFill>
                  <a:srgbClr val="FF0066"/>
                </a:solidFill>
              </a:rPr>
              <a:t>bring about a middle-ground</a:t>
            </a:r>
            <a:r>
              <a:rPr lang="en-GB" dirty="0"/>
              <a:t>, mutually acceptable decision or solution. </a:t>
            </a:r>
          </a:p>
          <a:p>
            <a:pPr lvl="1" algn="just">
              <a:lnSpc>
                <a:spcPct val="150000"/>
              </a:lnSpc>
            </a:pPr>
            <a:r>
              <a:rPr lang="en-GB" dirty="0"/>
              <a:t>similar to collaboration in that </a:t>
            </a:r>
            <a:r>
              <a:rPr lang="en-GB" dirty="0">
                <a:solidFill>
                  <a:srgbClr val="FF0066"/>
                </a:solidFill>
              </a:rPr>
              <a:t>people are brought together to talk</a:t>
            </a:r>
            <a:r>
              <a:rPr lang="en-GB" dirty="0"/>
              <a:t> about their positions and to find a solution. </a:t>
            </a:r>
          </a:p>
          <a:p>
            <a:pPr lvl="1" algn="just">
              <a:lnSpc>
                <a:spcPct val="150000"/>
              </a:lnSpc>
            </a:pPr>
            <a:r>
              <a:rPr lang="en-GB" dirty="0"/>
              <a:t>Manager’s role is to act as a leader in bringing the parties and their views together.</a:t>
            </a:r>
          </a:p>
          <a:p>
            <a:pPr lvl="1" algn="just">
              <a:lnSpc>
                <a:spcPct val="150000"/>
              </a:lnSpc>
            </a:pPr>
            <a:r>
              <a:rPr lang="en-GB" dirty="0"/>
              <a:t>The leader does not make decisions for the parties involved. </a:t>
            </a:r>
          </a:p>
          <a:p>
            <a:endParaRPr lang="en-GB" sz="3400" dirty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FD5598-7F7A-423C-A103-B8C2AB165BF9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04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r>
              <a:rPr lang="en-GB" sz="3800" b="1" i="1"/>
              <a:t>Mediation and Arbitration…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12123" y="1125539"/>
            <a:ext cx="11281893" cy="50053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3200" dirty="0"/>
              <a:t>Arbitration </a:t>
            </a:r>
          </a:p>
          <a:p>
            <a:pPr lvl="1">
              <a:lnSpc>
                <a:spcPct val="150000"/>
              </a:lnSpc>
            </a:pPr>
            <a:r>
              <a:rPr lang="en-GB" sz="2800" dirty="0"/>
              <a:t>the arbitrator listens to all sides of an issue as the different parties in conflict are encouraged to state their positions.</a:t>
            </a:r>
          </a:p>
          <a:p>
            <a:pPr lvl="1">
              <a:lnSpc>
                <a:spcPct val="150000"/>
              </a:lnSpc>
            </a:pPr>
            <a:r>
              <a:rPr lang="en-GB" sz="2800" dirty="0"/>
              <a:t>The arbitrator reviews the evidence and then </a:t>
            </a:r>
            <a:r>
              <a:rPr lang="en-GB" sz="2800" dirty="0">
                <a:solidFill>
                  <a:srgbClr val="FF0000"/>
                </a:solidFill>
              </a:rPr>
              <a:t>makes a decision </a:t>
            </a:r>
            <a:r>
              <a:rPr lang="en-GB" sz="2800" dirty="0"/>
              <a:t>or agrees to a solution. </a:t>
            </a:r>
          </a:p>
          <a:p>
            <a:pPr lvl="1">
              <a:lnSpc>
                <a:spcPct val="150000"/>
              </a:lnSpc>
            </a:pPr>
            <a:r>
              <a:rPr lang="en-GB" sz="2800" dirty="0"/>
              <a:t>Usually, the arbitrator’s decision is binding for all individuals and groups involved.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A16571-AFEC-4ECB-9654-05DBC4C4D033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036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en-GB" sz="3800" b="1" i="1" dirty="0"/>
              <a:t>Choosing an Appropriate Approach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528034" y="1107584"/>
            <a:ext cx="11217498" cy="5069379"/>
          </a:xfrm>
        </p:spPr>
        <p:txBody>
          <a:bodyPr/>
          <a:lstStyle/>
          <a:p>
            <a:r>
              <a:rPr lang="en-GB" sz="3200" dirty="0"/>
              <a:t>The best approach selected from the styles for dealing with conflict can be determined by </a:t>
            </a:r>
            <a:r>
              <a:rPr lang="en-GB" sz="3200" dirty="0">
                <a:solidFill>
                  <a:srgbClr val="FF0066"/>
                </a:solidFill>
              </a:rPr>
              <a:t>factors in the situation in addition to the philosophical desires of the manager</a:t>
            </a:r>
            <a:r>
              <a:rPr lang="en-GB" sz="3200" dirty="0" smtClean="0"/>
              <a:t>.</a:t>
            </a:r>
            <a:endParaRPr lang="en-GB" sz="3200" dirty="0"/>
          </a:p>
          <a:p>
            <a:r>
              <a:rPr lang="en-GB" sz="3200" dirty="0"/>
              <a:t>There is </a:t>
            </a:r>
            <a:r>
              <a:rPr lang="en-GB" sz="3200" dirty="0">
                <a:solidFill>
                  <a:srgbClr val="FF0066"/>
                </a:solidFill>
              </a:rPr>
              <a:t>no one best way to handle all conflict</a:t>
            </a:r>
            <a:r>
              <a:rPr lang="en-GB" sz="3200" dirty="0"/>
              <a:t>, since each situation is different</a:t>
            </a:r>
            <a:r>
              <a:rPr lang="en-GB" sz="3200" dirty="0" smtClean="0"/>
              <a:t>.</a:t>
            </a:r>
          </a:p>
          <a:p>
            <a:r>
              <a:rPr lang="en-GB" sz="3600" dirty="0"/>
              <a:t>Robbins suggests that the </a:t>
            </a:r>
            <a:r>
              <a:rPr lang="en-GB" sz="3600" dirty="0">
                <a:solidFill>
                  <a:srgbClr val="FF0000"/>
                </a:solidFill>
              </a:rPr>
              <a:t>interactionist</a:t>
            </a:r>
            <a:r>
              <a:rPr lang="en-GB" sz="3600" dirty="0"/>
              <a:t> approach to conflict is appropriate today. </a:t>
            </a:r>
          </a:p>
          <a:p>
            <a:pPr lvl="1"/>
            <a:r>
              <a:rPr lang="en-GB" sz="3200" dirty="0"/>
              <a:t>He sees conflict as </a:t>
            </a:r>
            <a:r>
              <a:rPr lang="en-GB" sz="3200" dirty="0">
                <a:solidFill>
                  <a:srgbClr val="FF0066"/>
                </a:solidFill>
              </a:rPr>
              <a:t>absolutely essential</a:t>
            </a:r>
            <a:r>
              <a:rPr lang="en-GB" sz="3200" dirty="0"/>
              <a:t> for growth and change. </a:t>
            </a:r>
          </a:p>
          <a:p>
            <a:pPr lvl="1"/>
            <a:r>
              <a:rPr lang="en-GB" sz="3200" dirty="0"/>
              <a:t>He suggests creating conflict if necessary, but he expects conflict to occur naturally in vibrant, thriving organizations.</a:t>
            </a:r>
          </a:p>
          <a:p>
            <a:endParaRPr lang="en-GB" sz="3200" dirty="0"/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D43F9E-4AB6-4CDA-A34F-6E3572EC2D03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63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smtClean="0"/>
              <a:t>Choosing…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017431" y="1262130"/>
            <a:ext cx="10509161" cy="5280338"/>
          </a:xfrm>
        </p:spPr>
        <p:txBody>
          <a:bodyPr>
            <a:normAutofit/>
          </a:bodyPr>
          <a:lstStyle/>
          <a:p>
            <a:r>
              <a:rPr lang="en-GB" sz="3600" dirty="0"/>
              <a:t>His view </a:t>
            </a:r>
          </a:p>
          <a:p>
            <a:pPr lvl="1" algn="just">
              <a:lnSpc>
                <a:spcPct val="150000"/>
              </a:lnSpc>
            </a:pPr>
            <a:r>
              <a:rPr lang="en-GB" sz="3200" dirty="0"/>
              <a:t>recognizes the absolute necessity of conflict, </a:t>
            </a:r>
          </a:p>
          <a:p>
            <a:pPr lvl="1" algn="just">
              <a:lnSpc>
                <a:spcPct val="150000"/>
              </a:lnSpc>
            </a:pPr>
            <a:r>
              <a:rPr lang="en-GB" sz="3200" dirty="0"/>
              <a:t>explicitly encourages opposition, </a:t>
            </a:r>
          </a:p>
          <a:p>
            <a:pPr lvl="1" algn="just">
              <a:lnSpc>
                <a:spcPct val="150000"/>
              </a:lnSpc>
            </a:pPr>
            <a:r>
              <a:rPr lang="en-GB" sz="3200" dirty="0"/>
              <a:t>defines conflict management to include stimulation as well as resolution methods, and </a:t>
            </a:r>
          </a:p>
          <a:p>
            <a:pPr lvl="1" algn="just">
              <a:lnSpc>
                <a:spcPct val="150000"/>
              </a:lnSpc>
            </a:pPr>
            <a:r>
              <a:rPr lang="en-GB" sz="3200" dirty="0"/>
              <a:t>considers the management of conflict as a major responsibility of all administrators.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F9F7F9-B807-46E0-AFA4-54D4AC328157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198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914400"/>
            <a:ext cx="7772400" cy="11430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The </a:t>
            </a:r>
            <a:br>
              <a:rPr lang="en-US" sz="3600" dirty="0" smtClean="0"/>
            </a:br>
            <a:r>
              <a:rPr lang="en-US" sz="3600" dirty="0" smtClean="0"/>
              <a:t>Decision-</a:t>
            </a:r>
            <a:br>
              <a:rPr lang="en-US" sz="3600" dirty="0" smtClean="0"/>
            </a:br>
            <a:r>
              <a:rPr lang="en-US" sz="3600" dirty="0" smtClean="0"/>
              <a:t>Making </a:t>
            </a:r>
            <a:br>
              <a:rPr lang="en-US" sz="3600" dirty="0" smtClean="0"/>
            </a:br>
            <a:r>
              <a:rPr lang="en-US" sz="3600" dirty="0" smtClean="0"/>
              <a:t>Process</a:t>
            </a:r>
          </a:p>
        </p:txBody>
      </p: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4572000" y="228600"/>
            <a:ext cx="4649788" cy="1449388"/>
            <a:chOff x="1920" y="144"/>
            <a:chExt cx="2929" cy="913"/>
          </a:xfrm>
        </p:grpSpPr>
        <p:sp>
          <p:nvSpPr>
            <p:cNvPr id="4110" name="Freeform 3"/>
            <p:cNvSpPr>
              <a:spLocks/>
            </p:cNvSpPr>
            <p:nvPr/>
          </p:nvSpPr>
          <p:spPr bwMode="auto">
            <a:xfrm>
              <a:off x="1920" y="144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Rectangle 4"/>
            <p:cNvSpPr>
              <a:spLocks noChangeArrowheads="1"/>
            </p:cNvSpPr>
            <p:nvPr/>
          </p:nvSpPr>
          <p:spPr bwMode="auto">
            <a:xfrm>
              <a:off x="1996" y="191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>
                  <a:latin typeface="Arial" panose="020B0604020202020204" pitchFamily="34" charset="0"/>
                </a:rPr>
                <a:t>Recognize the problem and</a:t>
              </a:r>
            </a:p>
            <a:p>
              <a:pPr algn="ctr"/>
              <a:r>
                <a:rPr lang="en-US" sz="2800">
                  <a:latin typeface="Arial" panose="020B0604020202020204" pitchFamily="34" charset="0"/>
                </a:rPr>
                <a:t>the need for a decision</a:t>
              </a:r>
            </a:p>
          </p:txBody>
        </p:sp>
      </p:grpSp>
      <p:grpSp>
        <p:nvGrpSpPr>
          <p:cNvPr id="4100" name="Group 8"/>
          <p:cNvGrpSpPr>
            <a:grpSpLocks/>
          </p:cNvGrpSpPr>
          <p:nvPr/>
        </p:nvGrpSpPr>
        <p:grpSpPr bwMode="auto">
          <a:xfrm>
            <a:off x="4572000" y="1905000"/>
            <a:ext cx="4649788" cy="1449388"/>
            <a:chOff x="1920" y="1200"/>
            <a:chExt cx="2929" cy="913"/>
          </a:xfrm>
        </p:grpSpPr>
        <p:sp>
          <p:nvSpPr>
            <p:cNvPr id="4108" name="Freeform 6"/>
            <p:cNvSpPr>
              <a:spLocks/>
            </p:cNvSpPr>
            <p:nvPr/>
          </p:nvSpPr>
          <p:spPr bwMode="auto">
            <a:xfrm>
              <a:off x="1920" y="1200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Rectangle 7"/>
            <p:cNvSpPr>
              <a:spLocks noChangeArrowheads="1"/>
            </p:cNvSpPr>
            <p:nvPr/>
          </p:nvSpPr>
          <p:spPr bwMode="auto">
            <a:xfrm>
              <a:off x="1996" y="1247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 dirty="0">
                  <a:latin typeface="Arial" panose="020B0604020202020204" pitchFamily="34" charset="0"/>
                </a:rPr>
                <a:t>Identify the objective of</a:t>
              </a:r>
            </a:p>
            <a:p>
              <a:pPr algn="ctr"/>
              <a:r>
                <a:rPr lang="en-US" sz="2800" dirty="0">
                  <a:latin typeface="Arial" panose="020B0604020202020204" pitchFamily="34" charset="0"/>
                </a:rPr>
                <a:t>the decision</a:t>
              </a:r>
            </a:p>
          </p:txBody>
        </p:sp>
      </p:grpSp>
      <p:grpSp>
        <p:nvGrpSpPr>
          <p:cNvPr id="4101" name="Group 11"/>
          <p:cNvGrpSpPr>
            <a:grpSpLocks/>
          </p:cNvGrpSpPr>
          <p:nvPr/>
        </p:nvGrpSpPr>
        <p:grpSpPr bwMode="auto">
          <a:xfrm>
            <a:off x="4572000" y="3632200"/>
            <a:ext cx="4649788" cy="1449388"/>
            <a:chOff x="1920" y="2288"/>
            <a:chExt cx="2929" cy="913"/>
          </a:xfrm>
        </p:grpSpPr>
        <p:sp>
          <p:nvSpPr>
            <p:cNvPr id="4106" name="Freeform 9"/>
            <p:cNvSpPr>
              <a:spLocks/>
            </p:cNvSpPr>
            <p:nvPr/>
          </p:nvSpPr>
          <p:spPr bwMode="auto">
            <a:xfrm>
              <a:off x="1920" y="2288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Rectangle 10"/>
            <p:cNvSpPr>
              <a:spLocks noChangeArrowheads="1"/>
            </p:cNvSpPr>
            <p:nvPr/>
          </p:nvSpPr>
          <p:spPr bwMode="auto">
            <a:xfrm>
              <a:off x="1996" y="2335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>
                  <a:latin typeface="Arial" panose="020B0604020202020204" pitchFamily="34" charset="0"/>
                </a:rPr>
                <a:t>Gather and evaluate data</a:t>
              </a:r>
            </a:p>
            <a:p>
              <a:pPr algn="ctr"/>
              <a:r>
                <a:rPr lang="en-US" sz="2800">
                  <a:latin typeface="Arial" panose="020B0604020202020204" pitchFamily="34" charset="0"/>
                </a:rPr>
                <a:t>and diagnose the situation</a:t>
              </a:r>
            </a:p>
          </p:txBody>
        </p:sp>
      </p:grpSp>
      <p:grpSp>
        <p:nvGrpSpPr>
          <p:cNvPr id="4102" name="Group 14"/>
          <p:cNvGrpSpPr>
            <a:grpSpLocks/>
          </p:cNvGrpSpPr>
          <p:nvPr/>
        </p:nvGrpSpPr>
        <p:grpSpPr bwMode="auto">
          <a:xfrm>
            <a:off x="4572000" y="5359400"/>
            <a:ext cx="4649788" cy="1449388"/>
            <a:chOff x="1920" y="3376"/>
            <a:chExt cx="2929" cy="913"/>
          </a:xfrm>
        </p:grpSpPr>
        <p:sp>
          <p:nvSpPr>
            <p:cNvPr id="4104" name="Freeform 12"/>
            <p:cNvSpPr>
              <a:spLocks/>
            </p:cNvSpPr>
            <p:nvPr/>
          </p:nvSpPr>
          <p:spPr bwMode="auto">
            <a:xfrm>
              <a:off x="1920" y="3376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Rectangle 13"/>
            <p:cNvSpPr>
              <a:spLocks noChangeArrowheads="1"/>
            </p:cNvSpPr>
            <p:nvPr/>
          </p:nvSpPr>
          <p:spPr bwMode="auto">
            <a:xfrm>
              <a:off x="1996" y="3423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>
                  <a:latin typeface="Arial" panose="020B0604020202020204" pitchFamily="34" charset="0"/>
                </a:rPr>
                <a:t>List and evaluate</a:t>
              </a:r>
            </a:p>
            <a:p>
              <a:pPr algn="ctr"/>
              <a:r>
                <a:rPr lang="en-US" sz="2800">
                  <a:latin typeface="Arial" panose="020B0604020202020204" pitchFamily="34" charset="0"/>
                </a:rPr>
                <a:t>alternatives</a:t>
              </a:r>
            </a:p>
          </p:txBody>
        </p:sp>
      </p:grpSp>
      <p:pic>
        <p:nvPicPr>
          <p:cNvPr id="4103" name="Picture 1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435726"/>
            <a:ext cx="2159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835055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smtClean="0"/>
              <a:t>Choosing…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3800"/>
              <a:t>The choice of approaches will be dependent upon forces within the</a:t>
            </a:r>
          </a:p>
          <a:p>
            <a:pPr lvl="1"/>
            <a:r>
              <a:rPr lang="en-GB" sz="3400"/>
              <a:t>leader, </a:t>
            </a:r>
          </a:p>
          <a:p>
            <a:pPr lvl="1"/>
            <a:r>
              <a:rPr lang="en-GB" sz="3400"/>
              <a:t>other employees, </a:t>
            </a:r>
          </a:p>
          <a:p>
            <a:pPr lvl="1"/>
            <a:r>
              <a:rPr lang="en-GB" sz="3400"/>
              <a:t>organization, and </a:t>
            </a:r>
          </a:p>
          <a:p>
            <a:pPr lvl="1"/>
            <a:r>
              <a:rPr lang="en-GB" sz="3400"/>
              <a:t>task situation.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AF5675-8350-494F-93C3-2468A1776509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0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smtClean="0"/>
              <a:t>Choosing…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Although the collaborative approach to the resolution of conflict has the potential for accomplishing all of the objectives of conflict management, it also </a:t>
            </a:r>
            <a:r>
              <a:rPr lang="en-GB" dirty="0" smtClean="0">
                <a:solidFill>
                  <a:srgbClr val="FF0066"/>
                </a:solidFill>
              </a:rPr>
              <a:t>requires skill and commitment</a:t>
            </a:r>
            <a:r>
              <a:rPr lang="en-GB" dirty="0" smtClean="0"/>
              <a:t> to this approach from the manager.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FD943-DB9F-42F2-8A68-53771485B112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84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rgbClr val="0033CC"/>
                </a:solidFill>
              </a:rPr>
              <a:t>Cont…</a:t>
            </a:r>
          </a:p>
        </p:txBody>
      </p:sp>
      <p:sp>
        <p:nvSpPr>
          <p:cNvPr id="182274" name="Rectangle 2"/>
          <p:cNvSpPr>
            <a:spLocks noGrp="1" noChangeArrowheads="1"/>
          </p:cNvSpPr>
          <p:nvPr>
            <p:ph idx="1"/>
          </p:nvPr>
        </p:nvSpPr>
        <p:spPr>
          <a:xfrm>
            <a:off x="824247" y="463639"/>
            <a:ext cx="10869769" cy="5662525"/>
          </a:xfrm>
        </p:spPr>
        <p:txBody>
          <a:bodyPr rtlCol="0">
            <a:normAutofit/>
          </a:bodyPr>
          <a:lstStyle/>
          <a:p>
            <a:pPr marL="812800" indent="-812800">
              <a:buNone/>
              <a:defRPr/>
            </a:pPr>
            <a:endParaRPr lang="en-US" b="1" dirty="0" smtClean="0">
              <a:latin typeface="Times New Roman" pitchFamily="18" charset="0"/>
            </a:endParaRPr>
          </a:p>
          <a:p>
            <a:pPr marL="812800" indent="-812800">
              <a:buNone/>
              <a:defRPr/>
            </a:pPr>
            <a:r>
              <a:rPr lang="en-US" b="1" dirty="0" smtClean="0">
                <a:latin typeface="Times New Roman" pitchFamily="18" charset="0"/>
              </a:rPr>
              <a:t>The modern approach ( Filly's categories)</a:t>
            </a:r>
          </a:p>
          <a:p>
            <a:pPr marL="1168400" lvl="1" indent="-801688">
              <a:buNone/>
              <a:defRPr/>
            </a:pPr>
            <a:r>
              <a:rPr lang="en-US" sz="3200" dirty="0">
                <a:latin typeface="Times New Roman" pitchFamily="18" charset="0"/>
              </a:rPr>
              <a:t> a) </a:t>
            </a:r>
            <a:r>
              <a:rPr lang="en-US" sz="3200" u="sng" dirty="0">
                <a:solidFill>
                  <a:srgbClr val="0033CC"/>
                </a:solidFill>
                <a:latin typeface="Times New Roman" pitchFamily="18" charset="0"/>
              </a:rPr>
              <a:t>Win-Lose  </a:t>
            </a:r>
            <a:r>
              <a:rPr lang="en-US" sz="3200" u="sng" dirty="0">
                <a:latin typeface="Times New Roman" pitchFamily="18" charset="0"/>
              </a:rPr>
              <a:t>method</a:t>
            </a:r>
          </a:p>
          <a:p>
            <a:pPr marL="1168400" lvl="1" indent="-801688">
              <a:buFont typeface="Arial" pitchFamily="34" charset="0"/>
              <a:buChar char="–"/>
              <a:defRPr/>
            </a:pPr>
            <a:r>
              <a:rPr lang="en-US" sz="3200" dirty="0">
                <a:latin typeface="Times New Roman" pitchFamily="18" charset="0"/>
              </a:rPr>
              <a:t>Is based on force</a:t>
            </a:r>
          </a:p>
          <a:p>
            <a:pPr marL="1168400" lvl="1" indent="-801688">
              <a:buFont typeface="Arial" pitchFamily="34" charset="0"/>
              <a:buChar char="–"/>
              <a:defRPr/>
            </a:pPr>
            <a:r>
              <a:rPr lang="en-US" sz="3200" dirty="0">
                <a:latin typeface="Times New Roman" pitchFamily="18" charset="0"/>
              </a:rPr>
              <a:t>Personal goals are satisfied at </a:t>
            </a:r>
            <a:r>
              <a:rPr lang="en-US" sz="3200" dirty="0" smtClean="0">
                <a:latin typeface="Times New Roman" pitchFamily="18" charset="0"/>
              </a:rPr>
              <a:t>another </a:t>
            </a:r>
            <a:r>
              <a:rPr lang="en-US" sz="3200" dirty="0">
                <a:latin typeface="Times New Roman" pitchFamily="18" charset="0"/>
              </a:rPr>
              <a:t>expense through the use of authorities</a:t>
            </a:r>
          </a:p>
          <a:p>
            <a:pPr marL="812800" indent="-812800">
              <a:buNone/>
              <a:defRPr/>
            </a:pPr>
            <a:r>
              <a:rPr lang="en-US" sz="3600" dirty="0">
                <a:latin typeface="Times New Roman" pitchFamily="18" charset="0"/>
              </a:rPr>
              <a:t>    b) </a:t>
            </a:r>
            <a:r>
              <a:rPr lang="en-US" sz="3600" u="sng" dirty="0">
                <a:solidFill>
                  <a:srgbClr val="0033CC"/>
                </a:solidFill>
                <a:latin typeface="Times New Roman" pitchFamily="18" charset="0"/>
              </a:rPr>
              <a:t>Lose-Lose </a:t>
            </a:r>
            <a:r>
              <a:rPr lang="en-US" sz="3600" u="sng" dirty="0">
                <a:latin typeface="Times New Roman" pitchFamily="18" charset="0"/>
              </a:rPr>
              <a:t>Method</a:t>
            </a:r>
          </a:p>
          <a:p>
            <a:pPr marL="1168400" lvl="1" indent="-801688">
              <a:buFont typeface="Arial" pitchFamily="34" charset="0"/>
              <a:buChar char="–"/>
              <a:defRPr/>
            </a:pPr>
            <a:r>
              <a:rPr lang="en-US" sz="3200" dirty="0">
                <a:latin typeface="Times New Roman" pitchFamily="18" charset="0"/>
              </a:rPr>
              <a:t>Neither party being truly satisfied</a:t>
            </a:r>
          </a:p>
          <a:p>
            <a:pPr marL="1168400" lvl="1" indent="-801688">
              <a:buFont typeface="Arial" pitchFamily="34" charset="0"/>
              <a:buChar char="–"/>
              <a:defRPr/>
            </a:pPr>
            <a:r>
              <a:rPr lang="en-US" sz="3200" dirty="0">
                <a:latin typeface="Times New Roman" pitchFamily="18" charset="0"/>
              </a:rPr>
              <a:t>With no clear winner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0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33CC"/>
                </a:solidFill>
              </a:rPr>
              <a:t>Cont…</a:t>
            </a:r>
          </a:p>
        </p:txBody>
      </p:sp>
      <p:sp>
        <p:nvSpPr>
          <p:cNvPr id="1863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   c) </a:t>
            </a:r>
            <a:r>
              <a:rPr lang="en-US" sz="3600" u="sng" dirty="0">
                <a:solidFill>
                  <a:srgbClr val="0033CC"/>
                </a:solidFill>
                <a:latin typeface="Times New Roman" pitchFamily="18" charset="0"/>
              </a:rPr>
              <a:t>Win - Win </a:t>
            </a:r>
            <a:r>
              <a:rPr lang="en-US" sz="3600" u="sng" dirty="0">
                <a:latin typeface="Times New Roman" pitchFamily="18" charset="0"/>
              </a:rPr>
              <a:t>method</a:t>
            </a:r>
          </a:p>
          <a:p>
            <a:pPr lvl="1" eaLnBrk="1" hangingPunct="1"/>
            <a:r>
              <a:rPr lang="en-US" sz="3900" dirty="0">
                <a:latin typeface="Times New Roman" pitchFamily="18" charset="0"/>
              </a:rPr>
              <a:t>The most constructive resolution but most difficult to reach</a:t>
            </a:r>
          </a:p>
          <a:p>
            <a:pPr lvl="1" eaLnBrk="1" hangingPunct="1"/>
            <a:r>
              <a:rPr lang="en-US" sz="3900" dirty="0">
                <a:latin typeface="Times New Roman" pitchFamily="18" charset="0"/>
              </a:rPr>
              <a:t> Finally settle the most mutually beneficial solution</a:t>
            </a:r>
          </a:p>
          <a:p>
            <a:pPr lvl="1" eaLnBrk="1" hangingPunct="1">
              <a:buFontTx/>
              <a:buNone/>
            </a:pPr>
            <a:endParaRPr lang="en-US" sz="3900" dirty="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4DB5A-2B67-41A4-B1C9-3D85B4457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6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914400"/>
            <a:ext cx="7772400" cy="11430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 smtClean="0"/>
              <a:t>The </a:t>
            </a:r>
            <a:br>
              <a:rPr lang="en-US" smtClean="0"/>
            </a:br>
            <a:r>
              <a:rPr lang="en-US" smtClean="0"/>
              <a:t>Decision-</a:t>
            </a:r>
            <a:br>
              <a:rPr lang="en-US" smtClean="0"/>
            </a:br>
            <a:r>
              <a:rPr lang="en-US" smtClean="0"/>
              <a:t>Making </a:t>
            </a:r>
            <a:br>
              <a:rPr lang="en-US" smtClean="0"/>
            </a:br>
            <a:r>
              <a:rPr lang="en-US" smtClean="0"/>
              <a:t>Process</a:t>
            </a:r>
          </a:p>
        </p:txBody>
      </p:sp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4572000" y="228600"/>
            <a:ext cx="4649788" cy="1449388"/>
            <a:chOff x="1920" y="144"/>
            <a:chExt cx="2929" cy="913"/>
          </a:xfrm>
        </p:grpSpPr>
        <p:sp>
          <p:nvSpPr>
            <p:cNvPr id="5132" name="Freeform 3"/>
            <p:cNvSpPr>
              <a:spLocks/>
            </p:cNvSpPr>
            <p:nvPr/>
          </p:nvSpPr>
          <p:spPr bwMode="auto">
            <a:xfrm>
              <a:off x="1920" y="144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Rectangle 4"/>
            <p:cNvSpPr>
              <a:spLocks noChangeArrowheads="1"/>
            </p:cNvSpPr>
            <p:nvPr/>
          </p:nvSpPr>
          <p:spPr bwMode="auto">
            <a:xfrm>
              <a:off x="1996" y="191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>
                  <a:latin typeface="Arial" panose="020B0604020202020204" pitchFamily="34" charset="0"/>
                </a:rPr>
                <a:t>Select the best</a:t>
              </a:r>
            </a:p>
            <a:p>
              <a:pPr algn="ctr"/>
              <a:r>
                <a:rPr lang="en-US" sz="2800">
                  <a:latin typeface="Arial" panose="020B0604020202020204" pitchFamily="34" charset="0"/>
                </a:rPr>
                <a:t>course of action</a:t>
              </a:r>
            </a:p>
          </p:txBody>
        </p:sp>
      </p:grpSp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4572000" y="1905000"/>
            <a:ext cx="4649788" cy="1449388"/>
            <a:chOff x="1920" y="1200"/>
            <a:chExt cx="2929" cy="913"/>
          </a:xfrm>
        </p:grpSpPr>
        <p:sp>
          <p:nvSpPr>
            <p:cNvPr id="5130" name="Freeform 6"/>
            <p:cNvSpPr>
              <a:spLocks/>
            </p:cNvSpPr>
            <p:nvPr/>
          </p:nvSpPr>
          <p:spPr bwMode="auto">
            <a:xfrm>
              <a:off x="1920" y="1200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Rectangle 7"/>
            <p:cNvSpPr>
              <a:spLocks noChangeArrowheads="1"/>
            </p:cNvSpPr>
            <p:nvPr/>
          </p:nvSpPr>
          <p:spPr bwMode="auto">
            <a:xfrm>
              <a:off x="1996" y="1247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>
                  <a:latin typeface="Arial" panose="020B0604020202020204" pitchFamily="34" charset="0"/>
                </a:rPr>
                <a:t>Implement</a:t>
              </a:r>
            </a:p>
            <a:p>
              <a:pPr algn="ctr"/>
              <a:r>
                <a:rPr lang="en-US" sz="2800">
                  <a:latin typeface="Arial" panose="020B0604020202020204" pitchFamily="34" charset="0"/>
                </a:rPr>
                <a:t>the decision</a:t>
              </a:r>
            </a:p>
          </p:txBody>
        </p:sp>
      </p:grpSp>
      <p:grpSp>
        <p:nvGrpSpPr>
          <p:cNvPr id="5125" name="Group 11"/>
          <p:cNvGrpSpPr>
            <a:grpSpLocks/>
          </p:cNvGrpSpPr>
          <p:nvPr/>
        </p:nvGrpSpPr>
        <p:grpSpPr bwMode="auto">
          <a:xfrm>
            <a:off x="4572000" y="3632200"/>
            <a:ext cx="4649788" cy="1449388"/>
            <a:chOff x="1920" y="2288"/>
            <a:chExt cx="2929" cy="913"/>
          </a:xfrm>
        </p:grpSpPr>
        <p:sp>
          <p:nvSpPr>
            <p:cNvPr id="5128" name="Freeform 9"/>
            <p:cNvSpPr>
              <a:spLocks/>
            </p:cNvSpPr>
            <p:nvPr/>
          </p:nvSpPr>
          <p:spPr bwMode="auto">
            <a:xfrm>
              <a:off x="1920" y="2288"/>
              <a:ext cx="2929" cy="913"/>
            </a:xfrm>
            <a:custGeom>
              <a:avLst/>
              <a:gdLst>
                <a:gd name="T0" fmla="*/ 0 w 2929"/>
                <a:gd name="T1" fmla="*/ 0 h 913"/>
                <a:gd name="T2" fmla="*/ 2928 w 2929"/>
                <a:gd name="T3" fmla="*/ 0 h 913"/>
                <a:gd name="T4" fmla="*/ 2928 w 2929"/>
                <a:gd name="T5" fmla="*/ 608 h 913"/>
                <a:gd name="T6" fmla="*/ 1830 w 2929"/>
                <a:gd name="T7" fmla="*/ 608 h 913"/>
                <a:gd name="T8" fmla="*/ 1830 w 2929"/>
                <a:gd name="T9" fmla="*/ 760 h 913"/>
                <a:gd name="T10" fmla="*/ 2196 w 2929"/>
                <a:gd name="T11" fmla="*/ 760 h 913"/>
                <a:gd name="T12" fmla="*/ 1464 w 2929"/>
                <a:gd name="T13" fmla="*/ 912 h 913"/>
                <a:gd name="T14" fmla="*/ 732 w 2929"/>
                <a:gd name="T15" fmla="*/ 760 h 913"/>
                <a:gd name="T16" fmla="*/ 1098 w 2929"/>
                <a:gd name="T17" fmla="*/ 760 h 913"/>
                <a:gd name="T18" fmla="*/ 1098 w 2929"/>
                <a:gd name="T19" fmla="*/ 608 h 913"/>
                <a:gd name="T20" fmla="*/ 0 w 2929"/>
                <a:gd name="T21" fmla="*/ 608 h 913"/>
                <a:gd name="T22" fmla="*/ 0 w 2929"/>
                <a:gd name="T23" fmla="*/ 0 h 91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29" h="913">
                  <a:moveTo>
                    <a:pt x="0" y="0"/>
                  </a:moveTo>
                  <a:lnTo>
                    <a:pt x="2928" y="0"/>
                  </a:lnTo>
                  <a:lnTo>
                    <a:pt x="2928" y="608"/>
                  </a:lnTo>
                  <a:lnTo>
                    <a:pt x="1830" y="608"/>
                  </a:lnTo>
                  <a:lnTo>
                    <a:pt x="1830" y="760"/>
                  </a:lnTo>
                  <a:lnTo>
                    <a:pt x="2196" y="760"/>
                  </a:lnTo>
                  <a:lnTo>
                    <a:pt x="1464" y="912"/>
                  </a:lnTo>
                  <a:lnTo>
                    <a:pt x="732" y="760"/>
                  </a:lnTo>
                  <a:lnTo>
                    <a:pt x="1098" y="760"/>
                  </a:lnTo>
                  <a:lnTo>
                    <a:pt x="1098" y="608"/>
                  </a:lnTo>
                  <a:lnTo>
                    <a:pt x="0" y="608"/>
                  </a:lnTo>
                  <a:lnTo>
                    <a:pt x="0" y="0"/>
                  </a:lnTo>
                </a:path>
              </a:pathLst>
            </a:custGeom>
            <a:solidFill>
              <a:srgbClr val="808080"/>
            </a:solidFill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Rectangle 10"/>
            <p:cNvSpPr>
              <a:spLocks noChangeArrowheads="1"/>
            </p:cNvSpPr>
            <p:nvPr/>
          </p:nvSpPr>
          <p:spPr bwMode="auto">
            <a:xfrm>
              <a:off x="1996" y="2335"/>
              <a:ext cx="2776" cy="5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800">
                  <a:latin typeface="Arial" panose="020B0604020202020204" pitchFamily="34" charset="0"/>
                </a:rPr>
                <a:t>Gather</a:t>
              </a:r>
            </a:p>
            <a:p>
              <a:pPr algn="ctr"/>
              <a:r>
                <a:rPr lang="en-US" sz="2800">
                  <a:latin typeface="Arial" panose="020B0604020202020204" pitchFamily="34" charset="0"/>
                </a:rPr>
                <a:t>feedback</a:t>
              </a:r>
            </a:p>
          </p:txBody>
        </p:sp>
      </p:grpSp>
      <p:sp>
        <p:nvSpPr>
          <p:cNvPr id="5126" name="Rectangle 12"/>
          <p:cNvSpPr>
            <a:spLocks noChangeArrowheads="1"/>
          </p:cNvSpPr>
          <p:nvPr/>
        </p:nvSpPr>
        <p:spPr bwMode="auto">
          <a:xfrm>
            <a:off x="4568825" y="5330825"/>
            <a:ext cx="4654550" cy="996950"/>
          </a:xfrm>
          <a:prstGeom prst="rect">
            <a:avLst/>
          </a:prstGeom>
          <a:solidFill>
            <a:srgbClr val="808080"/>
          </a:solidFill>
          <a:ln w="508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2800">
                <a:latin typeface="Arial" panose="020B0604020202020204" pitchFamily="34" charset="0"/>
              </a:rPr>
              <a:t>Follow up</a:t>
            </a:r>
          </a:p>
        </p:txBody>
      </p:sp>
      <p:pic>
        <p:nvPicPr>
          <p:cNvPr id="5127" name="Picture 1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435726"/>
            <a:ext cx="2159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003888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r>
              <a:rPr lang="en-US" b="1" smtClean="0">
                <a:latin typeface="Book Antiqua" pitchFamily="18" charset="0"/>
              </a:rPr>
              <a:t>Decision-making process steps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1217" y="1600200"/>
            <a:ext cx="11088710" cy="4953000"/>
          </a:xfrm>
        </p:spPr>
        <p:txBody>
          <a:bodyPr/>
          <a:lstStyle/>
          <a:p>
            <a:pPr marL="609600" indent="-609600" algn="just">
              <a:lnSpc>
                <a:spcPct val="150000"/>
              </a:lnSpc>
              <a:buFontTx/>
              <a:buAutoNum type="arabicPeriod"/>
            </a:pPr>
            <a:r>
              <a:rPr lang="en-US" b="1" dirty="0" smtClean="0">
                <a:latin typeface="Book Antiqua" pitchFamily="18" charset="0"/>
              </a:rPr>
              <a:t>Identify existing problems.</a:t>
            </a:r>
          </a:p>
          <a:p>
            <a:pPr marL="609600" indent="-609600" algn="just">
              <a:lnSpc>
                <a:spcPct val="150000"/>
              </a:lnSpc>
              <a:buFontTx/>
              <a:buAutoNum type="arabicPeriod"/>
            </a:pPr>
            <a:r>
              <a:rPr lang="en-US" b="1" dirty="0" smtClean="0">
                <a:latin typeface="Book Antiqua" pitchFamily="18" charset="0"/>
              </a:rPr>
              <a:t>List possible alternatives for solving the problem.</a:t>
            </a:r>
          </a:p>
          <a:p>
            <a:pPr marL="609600" indent="-609600" algn="just">
              <a:lnSpc>
                <a:spcPct val="150000"/>
              </a:lnSpc>
              <a:buFontTx/>
              <a:buAutoNum type="arabicPeriod"/>
            </a:pPr>
            <a:r>
              <a:rPr lang="en-US" b="1" dirty="0" smtClean="0">
                <a:latin typeface="Book Antiqua" pitchFamily="18" charset="0"/>
              </a:rPr>
              <a:t>Select the most beneficial of these alternatives.</a:t>
            </a:r>
          </a:p>
          <a:p>
            <a:pPr marL="609600" indent="-609600" algn="just">
              <a:lnSpc>
                <a:spcPct val="150000"/>
              </a:lnSpc>
              <a:buFontTx/>
              <a:buAutoNum type="arabicPeriod"/>
            </a:pPr>
            <a:r>
              <a:rPr lang="en-US" b="1" dirty="0" smtClean="0">
                <a:latin typeface="Book Antiqua" pitchFamily="18" charset="0"/>
              </a:rPr>
              <a:t>Implement the selected alternatives.</a:t>
            </a:r>
          </a:p>
          <a:p>
            <a:pPr marL="609600" indent="-609600" algn="just">
              <a:lnSpc>
                <a:spcPct val="150000"/>
              </a:lnSpc>
              <a:buFontTx/>
              <a:buAutoNum type="arabicPeriod"/>
            </a:pPr>
            <a:r>
              <a:rPr lang="en-US" b="1" dirty="0" smtClean="0">
                <a:latin typeface="Book Antiqua" pitchFamily="18" charset="0"/>
              </a:rPr>
              <a:t>Gather feedback to find out if the implemented alternative is solving the identified problem.  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012AA8F-01EE-4339-989F-F08CD805B6B3}" type="slidenum">
              <a:rPr lang="en-US" sz="1800">
                <a:solidFill>
                  <a:srgbClr val="FFFFFF"/>
                </a:solidFill>
              </a:rPr>
              <a:pPr/>
              <a:t>7</a:t>
            </a:fld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Steps of the Decision Making Process</a:t>
            </a:r>
          </a:p>
        </p:txBody>
      </p:sp>
      <p:sp>
        <p:nvSpPr>
          <p:cNvPr id="49155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b="1" smtClean="0">
                <a:latin typeface="Book Antiqua" pitchFamily="18" charset="0"/>
              </a:rPr>
              <a:t>Decision Making cont…</a:t>
            </a:r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2286000" y="22860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Identify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Existing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problems</a:t>
            </a:r>
          </a:p>
        </p:txBody>
      </p:sp>
      <p:sp>
        <p:nvSpPr>
          <p:cNvPr id="49157" name="Rectangle 7"/>
          <p:cNvSpPr>
            <a:spLocks noChangeArrowheads="1"/>
          </p:cNvSpPr>
          <p:nvPr/>
        </p:nvSpPr>
        <p:spPr bwMode="auto">
          <a:xfrm>
            <a:off x="4191000" y="2286000"/>
            <a:ext cx="1524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List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Alternative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Problem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solutions</a:t>
            </a:r>
          </a:p>
        </p:txBody>
      </p:sp>
      <p:sp>
        <p:nvSpPr>
          <p:cNvPr id="49158" name="Rectangle 8"/>
          <p:cNvSpPr>
            <a:spLocks noChangeArrowheads="1"/>
          </p:cNvSpPr>
          <p:nvPr/>
        </p:nvSpPr>
        <p:spPr bwMode="auto">
          <a:xfrm>
            <a:off x="6400800" y="2286000"/>
            <a:ext cx="1371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Select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Most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Beneficial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alternative</a:t>
            </a:r>
          </a:p>
        </p:txBody>
      </p:sp>
      <p:sp>
        <p:nvSpPr>
          <p:cNvPr id="49159" name="Rectangle 9"/>
          <p:cNvSpPr>
            <a:spLocks noChangeArrowheads="1"/>
          </p:cNvSpPr>
          <p:nvPr/>
        </p:nvSpPr>
        <p:spPr bwMode="auto">
          <a:xfrm>
            <a:off x="8534400" y="2438400"/>
            <a:ext cx="1371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Implement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Chosen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alternatives</a:t>
            </a:r>
          </a:p>
        </p:txBody>
      </p:sp>
      <p:sp>
        <p:nvSpPr>
          <p:cNvPr id="49160" name="Rectangle 10"/>
          <p:cNvSpPr>
            <a:spLocks noChangeArrowheads="1"/>
          </p:cNvSpPr>
          <p:nvPr/>
        </p:nvSpPr>
        <p:spPr bwMode="auto">
          <a:xfrm>
            <a:off x="4572000" y="4876800"/>
            <a:ext cx="297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Gather problem-related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Arial" charset="0"/>
              </a:rPr>
              <a:t>feedback</a:t>
            </a:r>
          </a:p>
        </p:txBody>
      </p:sp>
      <p:sp>
        <p:nvSpPr>
          <p:cNvPr id="49161" name="Line 11"/>
          <p:cNvSpPr>
            <a:spLocks noChangeShapeType="1"/>
          </p:cNvSpPr>
          <p:nvPr/>
        </p:nvSpPr>
        <p:spPr bwMode="auto">
          <a:xfrm>
            <a:off x="5715000" y="2819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2" name="Line 12"/>
          <p:cNvSpPr>
            <a:spLocks noChangeShapeType="1"/>
          </p:cNvSpPr>
          <p:nvPr/>
        </p:nvSpPr>
        <p:spPr bwMode="auto">
          <a:xfrm>
            <a:off x="7772400" y="28194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3" name="Line 13"/>
          <p:cNvSpPr>
            <a:spLocks noChangeShapeType="1"/>
          </p:cNvSpPr>
          <p:nvPr/>
        </p:nvSpPr>
        <p:spPr bwMode="auto">
          <a:xfrm>
            <a:off x="3505200" y="2895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4" name="Line 14"/>
          <p:cNvSpPr>
            <a:spLocks noChangeShapeType="1"/>
          </p:cNvSpPr>
          <p:nvPr/>
        </p:nvSpPr>
        <p:spPr bwMode="auto">
          <a:xfrm flipH="1">
            <a:off x="7543800" y="51816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5" name="Line 15"/>
          <p:cNvSpPr>
            <a:spLocks noChangeShapeType="1"/>
          </p:cNvSpPr>
          <p:nvPr/>
        </p:nvSpPr>
        <p:spPr bwMode="auto">
          <a:xfrm flipH="1">
            <a:off x="9144000" y="34290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6" name="Line 16"/>
          <p:cNvSpPr>
            <a:spLocks noChangeShapeType="1"/>
          </p:cNvSpPr>
          <p:nvPr/>
        </p:nvSpPr>
        <p:spPr bwMode="auto">
          <a:xfrm flipH="1">
            <a:off x="2819400" y="5257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 flipV="1">
            <a:off x="2819400" y="34290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68" name="Slide Number Placeholder 1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CB96C49-9CCD-4573-80D7-A7F827C61387}" type="slidenum">
              <a:rPr lang="en-US" sz="1800">
                <a:solidFill>
                  <a:srgbClr val="FFFFFF"/>
                </a:solidFill>
              </a:rPr>
              <a:pPr/>
              <a:t>8</a:t>
            </a:fld>
            <a:endParaRPr 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800">
                <a:solidFill>
                  <a:srgbClr val="FFFFFF"/>
                </a:solidFill>
              </a:rPr>
              <a:t>6-</a:t>
            </a:r>
            <a:fld id="{2237AC8A-86B8-43CF-8098-BEB3E48F04BB}" type="slidenum">
              <a:rPr lang="en-US" sz="1800">
                <a:solidFill>
                  <a:srgbClr val="FFFFFF"/>
                </a:solidFill>
              </a:rPr>
              <a:pPr/>
              <a:t>9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0"/>
            <a:ext cx="65532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Decision Making Conditions </a:t>
            </a:r>
          </a:p>
        </p:txBody>
      </p:sp>
      <p:sp>
        <p:nvSpPr>
          <p:cNvPr id="5018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prstClr val="black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11267" name="Rectangle 3" descr="Stationery"/>
          <p:cNvSpPr>
            <a:spLocks noChangeArrowheads="1"/>
          </p:cNvSpPr>
          <p:nvPr/>
        </p:nvSpPr>
        <p:spPr bwMode="auto">
          <a:xfrm>
            <a:off x="592427" y="1371600"/>
            <a:ext cx="1098567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5394"/>
              </a:buClr>
              <a:buSzPct val="70000"/>
            </a:pPr>
            <a:r>
              <a:rPr lang="en-US" sz="2800" b="1" dirty="0">
                <a:solidFill>
                  <a:srgbClr val="7030A0"/>
                </a:solidFill>
                <a:latin typeface="Arial" charset="0"/>
              </a:rPr>
              <a:t>Certainty:</a:t>
            </a:r>
          </a:p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5394"/>
              </a:buClr>
              <a:buSzPct val="70000"/>
              <a:buFont typeface="Arial" charset="0"/>
              <a:buChar char="•"/>
            </a:pPr>
            <a:r>
              <a:rPr lang="en-US" sz="2800" b="1" dirty="0">
                <a:solidFill>
                  <a:prstClr val="black"/>
                </a:solidFill>
                <a:latin typeface="Arial" charset="0"/>
              </a:rPr>
              <a:t>All of the information the decision maker needs is fully available</a:t>
            </a:r>
          </a:p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5394"/>
              </a:buClr>
              <a:buSzPct val="70000"/>
              <a:buFont typeface="Arial" charset="0"/>
              <a:buChar char="•"/>
            </a:pPr>
            <a:endParaRPr lang="en-US" sz="2800" b="1" dirty="0">
              <a:solidFill>
                <a:prstClr val="black"/>
              </a:solidFill>
              <a:latin typeface="Arial" charset="0"/>
            </a:endParaRPr>
          </a:p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5394"/>
              </a:buClr>
              <a:buSzPct val="70000"/>
            </a:pPr>
            <a:r>
              <a:rPr lang="en-US" sz="2800" b="1" dirty="0">
                <a:solidFill>
                  <a:srgbClr val="7030A0"/>
                </a:solidFill>
                <a:latin typeface="Arial" charset="0"/>
              </a:rPr>
              <a:t>Risk:</a:t>
            </a:r>
          </a:p>
          <a:p>
            <a:pPr marL="469900" indent="-469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5394"/>
              </a:buClr>
              <a:buSzPct val="70000"/>
              <a:buFont typeface="Arial" charset="0"/>
              <a:buChar char="•"/>
            </a:pPr>
            <a:r>
              <a:rPr lang="en-US" sz="2800" b="1" dirty="0">
                <a:solidFill>
                  <a:prstClr val="black"/>
                </a:solidFill>
                <a:latin typeface="Arial" charset="0"/>
              </a:rPr>
              <a:t>A decision has clear goals and good information is available, but the future outcomes associated with each alternative are subject to chance.</a:t>
            </a:r>
          </a:p>
        </p:txBody>
      </p:sp>
    </p:spTree>
    <p:extLst>
      <p:ext uri="{BB962C8B-B14F-4D97-AF65-F5344CB8AC3E}">
        <p14:creationId xmlns:p14="http://schemas.microsoft.com/office/powerpoint/2010/main" val="115485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2576</Words>
  <Application>Microsoft Office PowerPoint</Application>
  <PresentationFormat>Widescreen</PresentationFormat>
  <Paragraphs>420</Paragraphs>
  <Slides>53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2" baseType="lpstr">
      <vt:lpstr>Arial</vt:lpstr>
      <vt:lpstr>Book Antiqua</vt:lpstr>
      <vt:lpstr>Calibri</vt:lpstr>
      <vt:lpstr>Calibri Light</vt:lpstr>
      <vt:lpstr>Maiandra GD</vt:lpstr>
      <vt:lpstr>Tahoma</vt:lpstr>
      <vt:lpstr>Times New Roman</vt:lpstr>
      <vt:lpstr>Wingdings</vt:lpstr>
      <vt:lpstr>Office Theme</vt:lpstr>
      <vt:lpstr>Chapter IV:  Decision Making and Problem-Solving, Conflict management </vt:lpstr>
      <vt:lpstr>Decision making</vt:lpstr>
      <vt:lpstr>Decision making…</vt:lpstr>
      <vt:lpstr>Venn diagram: Types of decision making </vt:lpstr>
      <vt:lpstr>The  Decision- Making  Process</vt:lpstr>
      <vt:lpstr>The  Decision- Making  Process</vt:lpstr>
      <vt:lpstr>Decision-making process steps</vt:lpstr>
      <vt:lpstr>Decision Making cont…</vt:lpstr>
      <vt:lpstr>Decision Making Conditions </vt:lpstr>
      <vt:lpstr>Decision Making Conditions…</vt:lpstr>
      <vt:lpstr>Decision Making Conditions …</vt:lpstr>
      <vt:lpstr>Conditions that affect the possibility  of decision failure</vt:lpstr>
      <vt:lpstr>Problem solving</vt:lpstr>
      <vt:lpstr>Problem solving &amp; decision-making model</vt:lpstr>
      <vt:lpstr>Basic steps in problem solving processes</vt:lpstr>
      <vt:lpstr>Conflict Management in the Health Sector </vt:lpstr>
      <vt:lpstr>Definition</vt:lpstr>
      <vt:lpstr>Philosophies of Organizational Conflict</vt:lpstr>
      <vt:lpstr>Philosophies…</vt:lpstr>
      <vt:lpstr>Causes of conflict in modern organizations</vt:lpstr>
      <vt:lpstr>Causes of conflict…</vt:lpstr>
      <vt:lpstr>Outcomes of conflict</vt:lpstr>
      <vt:lpstr>Outcomes…</vt:lpstr>
      <vt:lpstr>Classifying conflict</vt:lpstr>
      <vt:lpstr>Conflict Management</vt:lpstr>
      <vt:lpstr>Conflict Management…</vt:lpstr>
      <vt:lpstr>Conflict Management…</vt:lpstr>
      <vt:lpstr>Conflict Management…</vt:lpstr>
      <vt:lpstr>Approaches for conflict management</vt:lpstr>
      <vt:lpstr>1. The Leadership Grid Approach</vt:lpstr>
      <vt:lpstr>The Leadership Grid</vt:lpstr>
      <vt:lpstr>The Leadership Grid …</vt:lpstr>
      <vt:lpstr>The Leadership Grid …</vt:lpstr>
      <vt:lpstr>The Thomas-Kilmann Conflict Model </vt:lpstr>
      <vt:lpstr>Cont…</vt:lpstr>
      <vt:lpstr>Avoiding or Inaction</vt:lpstr>
      <vt:lpstr>2. Accommodator</vt:lpstr>
      <vt:lpstr>Accommodating or Obliging</vt:lpstr>
      <vt:lpstr>Cont…</vt:lpstr>
      <vt:lpstr>Collaborating or Integrating</vt:lpstr>
      <vt:lpstr>4.Competitor</vt:lpstr>
      <vt:lpstr>Cont…</vt:lpstr>
      <vt:lpstr> Compromising </vt:lpstr>
      <vt:lpstr>3. Robbins’ Approach to Conflict Management</vt:lpstr>
      <vt:lpstr>Robbins’ Approach…</vt:lpstr>
      <vt:lpstr>Mediation and Arbitration</vt:lpstr>
      <vt:lpstr>Mediation and Arbitration…</vt:lpstr>
      <vt:lpstr>Choosing an Appropriate Approach</vt:lpstr>
      <vt:lpstr>Choosing…</vt:lpstr>
      <vt:lpstr>Choosing…</vt:lpstr>
      <vt:lpstr>Choosing…</vt:lpstr>
      <vt:lpstr>Cont…</vt:lpstr>
      <vt:lpstr>Cont…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Nure</dc:creator>
  <cp:lastModifiedBy>Nure</cp:lastModifiedBy>
  <cp:revision>2</cp:revision>
  <dcterms:created xsi:type="dcterms:W3CDTF">2020-03-06T13:49:52Z</dcterms:created>
  <dcterms:modified xsi:type="dcterms:W3CDTF">2020-03-13T17:57:52Z</dcterms:modified>
</cp:coreProperties>
</file>