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95" r:id="rId2"/>
    <p:sldId id="258" r:id="rId3"/>
    <p:sldId id="259" r:id="rId4"/>
    <p:sldId id="297" r:id="rId5"/>
    <p:sldId id="298"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365D5A-31F9-4741-B69F-DD8733B0E559}" type="datetimeFigureOut">
              <a:rPr lang="en-US" smtClean="0"/>
              <a:t>3/13/2020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6B1260-4EEB-4E81-8249-6EDE8947F3F4}" type="slidenum">
              <a:rPr lang="en-US" smtClean="0"/>
              <a:t>‹#›</a:t>
            </a:fld>
            <a:endParaRPr lang="en-US"/>
          </a:p>
        </p:txBody>
      </p:sp>
    </p:spTree>
    <p:extLst>
      <p:ext uri="{BB962C8B-B14F-4D97-AF65-F5344CB8AC3E}">
        <p14:creationId xmlns:p14="http://schemas.microsoft.com/office/powerpoint/2010/main" val="548932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Calibri" panose="020F0502020204030204" pitchFamily="34" charset="0"/>
                <a:cs typeface="Arial" panose="020B0604020202020204" pitchFamily="34" charset="0"/>
              </a:defRPr>
            </a:lvl1pPr>
            <a:lvl2pPr marL="742950" indent="-285750" defTabSz="931863" eaLnBrk="0" hangingPunct="0">
              <a:defRPr>
                <a:solidFill>
                  <a:schemeClr val="tx1"/>
                </a:solidFill>
                <a:latin typeface="Calibri" panose="020F0502020204030204" pitchFamily="34" charset="0"/>
                <a:cs typeface="Arial" panose="020B0604020202020204" pitchFamily="34" charset="0"/>
              </a:defRPr>
            </a:lvl2pPr>
            <a:lvl3pPr marL="1143000" indent="-228600" defTabSz="931863" eaLnBrk="0" hangingPunct="0">
              <a:defRPr>
                <a:solidFill>
                  <a:schemeClr val="tx1"/>
                </a:solidFill>
                <a:latin typeface="Calibri" panose="020F0502020204030204" pitchFamily="34" charset="0"/>
                <a:cs typeface="Arial" panose="020B0604020202020204" pitchFamily="34" charset="0"/>
              </a:defRPr>
            </a:lvl3pPr>
            <a:lvl4pPr marL="1600200" indent="-228600" defTabSz="931863" eaLnBrk="0" hangingPunct="0">
              <a:defRPr>
                <a:solidFill>
                  <a:schemeClr val="tx1"/>
                </a:solidFill>
                <a:latin typeface="Calibri" panose="020F0502020204030204" pitchFamily="34" charset="0"/>
                <a:cs typeface="Arial" panose="020B0604020202020204" pitchFamily="34" charset="0"/>
              </a:defRPr>
            </a:lvl4pPr>
            <a:lvl5pPr marL="2057400" indent="-228600" defTabSz="931863" eaLnBrk="0" hangingPunct="0">
              <a:defRPr>
                <a:solidFill>
                  <a:schemeClr val="tx1"/>
                </a:solidFill>
                <a:latin typeface="Calibri" panose="020F0502020204030204" pitchFamily="34" charset="0"/>
                <a:cs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FCF0EA8A-BA24-451E-98BC-C0A2B331987A}" type="slidenum">
              <a:rPr lang="en-US">
                <a:latin typeface="Times New Roman" panose="02020603050405020304" pitchFamily="18" charset="0"/>
              </a:rPr>
              <a:pPr eaLnBrk="1" hangingPunct="1"/>
              <a:t>38</a:t>
            </a:fld>
            <a:endParaRPr lang="en-US">
              <a:latin typeface="Times New Roman" panose="02020603050405020304" pitchFamily="18" charset="0"/>
            </a:endParaRPr>
          </a:p>
        </p:txBody>
      </p:sp>
      <p:sp>
        <p:nvSpPr>
          <p:cNvPr id="5120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sz="1000" smtClean="0"/>
              <a:t>As a leader in your club or district, you will be faced with many tasks.  It is safe to say that you will not be able to do everything, so it is wise to periodically make a list of the tasks that confront you and prioritize them.  The following technique may be helpful in prioritizing:</a:t>
            </a:r>
          </a:p>
          <a:p>
            <a:pPr>
              <a:lnSpc>
                <a:spcPct val="75000"/>
              </a:lnSpc>
              <a:spcBef>
                <a:spcPct val="0"/>
              </a:spcBef>
            </a:pPr>
            <a:r>
              <a:rPr lang="en-US" sz="1000" b="1" smtClean="0"/>
              <a:t>Note: You may wish to provide examples of tasks that you have placed in each of the four categories that follow.  Explain why you made the decision, and how it positively impacted your time management.</a:t>
            </a:r>
          </a:p>
          <a:p>
            <a:pPr>
              <a:spcBef>
                <a:spcPct val="0"/>
              </a:spcBef>
            </a:pPr>
            <a:r>
              <a:rPr lang="en-US" sz="1000" smtClean="0"/>
              <a:t>Do – Determine from the list the things you think are most important to accomplish, and are things you should do yourself. </a:t>
            </a:r>
          </a:p>
          <a:p>
            <a:pPr>
              <a:spcBef>
                <a:spcPct val="0"/>
              </a:spcBef>
              <a:buFontTx/>
              <a:buChar char="•"/>
            </a:pPr>
            <a:r>
              <a:rPr lang="en-US" sz="1000" smtClean="0"/>
              <a:t>Delegate – Remember that there many Lions within your district with skills, experience, and motivation to carry out a wide variety of tasks.  A truly effective district governor understands that real leaders do not try to accomplish everything themselves and recognizes that some things are better handled by others.  Delegating not only frees up your time for other things, it ensures that resources are used wisely and that Lions who want to help are motivated and involved.</a:t>
            </a:r>
          </a:p>
          <a:p>
            <a:pPr>
              <a:spcBef>
                <a:spcPct val="0"/>
              </a:spcBef>
              <a:buFontTx/>
              <a:buChar char="•"/>
            </a:pPr>
            <a:r>
              <a:rPr lang="en-US" sz="1000" smtClean="0"/>
              <a:t>Delay until another time – Some things can wait. The danger is delaying too many things until deadlines are near.  The best policy here is to consider </a:t>
            </a:r>
            <a:r>
              <a:rPr lang="en-US" sz="1000" b="1" smtClean="0"/>
              <a:t>when</a:t>
            </a:r>
            <a:r>
              <a:rPr lang="en-US" sz="1000" smtClean="0"/>
              <a:t> things are due, </a:t>
            </a:r>
            <a:r>
              <a:rPr lang="en-US" sz="1000" b="1" smtClean="0"/>
              <a:t>how long</a:t>
            </a:r>
            <a:r>
              <a:rPr lang="en-US" sz="1000" smtClean="0"/>
              <a:t> it will take to accomplish them, and </a:t>
            </a:r>
            <a:r>
              <a:rPr lang="en-US" sz="1000" b="1" smtClean="0"/>
              <a:t>what your current workload will allow</a:t>
            </a:r>
            <a:r>
              <a:rPr lang="en-US" sz="1000" smtClean="0"/>
              <a:t>.  For instance, registrations and request forms that are not yet due could be sent to LCI earlier if you have time. It makes sense to delay things that are not due when your are “overburdened” and to accomplish them ahead of time when you can.</a:t>
            </a:r>
          </a:p>
          <a:p>
            <a:pPr>
              <a:spcBef>
                <a:spcPct val="0"/>
              </a:spcBef>
              <a:buFontTx/>
              <a:buChar char="•"/>
            </a:pPr>
            <a:r>
              <a:rPr lang="en-US" sz="1000" smtClean="0"/>
              <a:t>Delete – If you have set goals using the guidelines we mentioned earlier, you may recognize that some of them are not achievable or realistic, or that they are just not important.  A good leader knows when to concentrate on the important and eliminate the rest.</a:t>
            </a:r>
          </a:p>
          <a:p>
            <a:pPr>
              <a:spcBef>
                <a:spcPct val="0"/>
              </a:spcBef>
              <a:buFontTx/>
              <a:buChar char="•"/>
            </a:pPr>
            <a:endParaRPr lang="en-US" sz="1000" smtClean="0"/>
          </a:p>
          <a:p>
            <a:pPr>
              <a:spcBef>
                <a:spcPct val="0"/>
              </a:spcBef>
            </a:pPr>
            <a:r>
              <a:rPr lang="en-US" sz="1000" b="1" smtClean="0"/>
              <a:t>Note: As time allows, you may wish to:</a:t>
            </a:r>
          </a:p>
          <a:p>
            <a:pPr>
              <a:spcBef>
                <a:spcPct val="0"/>
              </a:spcBef>
              <a:buFontTx/>
              <a:buChar char="•"/>
            </a:pPr>
            <a:r>
              <a:rPr lang="en-US" sz="1000" b="1" smtClean="0"/>
              <a:t>Ask selected participants to share tasks that they will prioritize into the four categories</a:t>
            </a:r>
          </a:p>
          <a:p>
            <a:pPr>
              <a:spcBef>
                <a:spcPct val="0"/>
              </a:spcBef>
              <a:buFontTx/>
              <a:buChar char="•"/>
            </a:pPr>
            <a:r>
              <a:rPr lang="en-US" sz="1000" b="1" smtClean="0"/>
              <a:t>Break participants into small groups and ask them to create a list of DG tasks that could be prioritized using the four categories </a:t>
            </a:r>
            <a:r>
              <a:rPr lang="en-US" sz="1000" smtClean="0"/>
              <a:t>     </a:t>
            </a:r>
          </a:p>
        </p:txBody>
      </p:sp>
    </p:spTree>
    <p:extLst>
      <p:ext uri="{BB962C8B-B14F-4D97-AF65-F5344CB8AC3E}">
        <p14:creationId xmlns:p14="http://schemas.microsoft.com/office/powerpoint/2010/main" val="1910216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5E020EA-A8A2-454F-B64F-613377718E15}"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5899F1-4744-43BA-AAD8-66334A5826C8}" type="slidenum">
              <a:rPr lang="en-US" smtClean="0"/>
              <a:t>‹#›</a:t>
            </a:fld>
            <a:endParaRPr lang="en-US"/>
          </a:p>
        </p:txBody>
      </p:sp>
    </p:spTree>
    <p:extLst>
      <p:ext uri="{BB962C8B-B14F-4D97-AF65-F5344CB8AC3E}">
        <p14:creationId xmlns:p14="http://schemas.microsoft.com/office/powerpoint/2010/main" val="3809282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E020EA-A8A2-454F-B64F-613377718E15}"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5899F1-4744-43BA-AAD8-66334A5826C8}" type="slidenum">
              <a:rPr lang="en-US" smtClean="0"/>
              <a:t>‹#›</a:t>
            </a:fld>
            <a:endParaRPr lang="en-US"/>
          </a:p>
        </p:txBody>
      </p:sp>
    </p:spTree>
    <p:extLst>
      <p:ext uri="{BB962C8B-B14F-4D97-AF65-F5344CB8AC3E}">
        <p14:creationId xmlns:p14="http://schemas.microsoft.com/office/powerpoint/2010/main" val="1413457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E020EA-A8A2-454F-B64F-613377718E15}"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5899F1-4744-43BA-AAD8-66334A5826C8}" type="slidenum">
              <a:rPr lang="en-US" smtClean="0"/>
              <a:t>‹#›</a:t>
            </a:fld>
            <a:endParaRPr lang="en-US"/>
          </a:p>
        </p:txBody>
      </p:sp>
    </p:spTree>
    <p:extLst>
      <p:ext uri="{BB962C8B-B14F-4D97-AF65-F5344CB8AC3E}">
        <p14:creationId xmlns:p14="http://schemas.microsoft.com/office/powerpoint/2010/main" val="9117941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6197600" y="1981200"/>
            <a:ext cx="5080000" cy="4114800"/>
          </a:xfrm>
        </p:spPr>
        <p:txBody>
          <a:bodyPr/>
          <a:lstStyle/>
          <a:p>
            <a:pPr lvl="0"/>
            <a:endParaRPr lang="en-US" noProof="0" smtClean="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Yasar A. Ozcan</a:t>
            </a:r>
            <a:endParaRPr lang="en-US"/>
          </a:p>
        </p:txBody>
      </p:sp>
      <p:sp>
        <p:nvSpPr>
          <p:cNvPr id="7" name="Rectangle 6"/>
          <p:cNvSpPr>
            <a:spLocks noGrp="1" noChangeArrowheads="1"/>
          </p:cNvSpPr>
          <p:nvPr>
            <p:ph type="sldNum" sz="quarter" idx="12"/>
          </p:nvPr>
        </p:nvSpPr>
        <p:spPr/>
        <p:txBody>
          <a:bodyPr/>
          <a:lstStyle>
            <a:lvl1pPr>
              <a:defRPr/>
            </a:lvl1pPr>
          </a:lstStyle>
          <a:p>
            <a:fld id="{0B124C04-BBC8-4DA3-9596-80264801D7A4}" type="slidenum">
              <a:rPr lang="en-US"/>
              <a:pPr/>
              <a:t>‹#›</a:t>
            </a:fld>
            <a:endParaRPr lang="en-US"/>
          </a:p>
        </p:txBody>
      </p:sp>
    </p:spTree>
    <p:extLst>
      <p:ext uri="{BB962C8B-B14F-4D97-AF65-F5344CB8AC3E}">
        <p14:creationId xmlns:p14="http://schemas.microsoft.com/office/powerpoint/2010/main" val="1627515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E020EA-A8A2-454F-B64F-613377718E15}"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5899F1-4744-43BA-AAD8-66334A5826C8}" type="slidenum">
              <a:rPr lang="en-US" smtClean="0"/>
              <a:t>‹#›</a:t>
            </a:fld>
            <a:endParaRPr lang="en-US"/>
          </a:p>
        </p:txBody>
      </p:sp>
    </p:spTree>
    <p:extLst>
      <p:ext uri="{BB962C8B-B14F-4D97-AF65-F5344CB8AC3E}">
        <p14:creationId xmlns:p14="http://schemas.microsoft.com/office/powerpoint/2010/main" val="162909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E020EA-A8A2-454F-B64F-613377718E15}"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5899F1-4744-43BA-AAD8-66334A5826C8}" type="slidenum">
              <a:rPr lang="en-US" smtClean="0"/>
              <a:t>‹#›</a:t>
            </a:fld>
            <a:endParaRPr lang="en-US"/>
          </a:p>
        </p:txBody>
      </p:sp>
    </p:spTree>
    <p:extLst>
      <p:ext uri="{BB962C8B-B14F-4D97-AF65-F5344CB8AC3E}">
        <p14:creationId xmlns:p14="http://schemas.microsoft.com/office/powerpoint/2010/main" val="2079674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5E020EA-A8A2-454F-B64F-613377718E15}" type="datetimeFigureOut">
              <a:rPr lang="en-US" smtClean="0"/>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5899F1-4744-43BA-AAD8-66334A5826C8}" type="slidenum">
              <a:rPr lang="en-US" smtClean="0"/>
              <a:t>‹#›</a:t>
            </a:fld>
            <a:endParaRPr lang="en-US"/>
          </a:p>
        </p:txBody>
      </p:sp>
    </p:spTree>
    <p:extLst>
      <p:ext uri="{BB962C8B-B14F-4D97-AF65-F5344CB8AC3E}">
        <p14:creationId xmlns:p14="http://schemas.microsoft.com/office/powerpoint/2010/main" val="1132258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5E020EA-A8A2-454F-B64F-613377718E15}" type="datetimeFigureOut">
              <a:rPr lang="en-US" smtClean="0"/>
              <a:t>3/13/2020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5899F1-4744-43BA-AAD8-66334A5826C8}" type="slidenum">
              <a:rPr lang="en-US" smtClean="0"/>
              <a:t>‹#›</a:t>
            </a:fld>
            <a:endParaRPr lang="en-US"/>
          </a:p>
        </p:txBody>
      </p:sp>
    </p:spTree>
    <p:extLst>
      <p:ext uri="{BB962C8B-B14F-4D97-AF65-F5344CB8AC3E}">
        <p14:creationId xmlns:p14="http://schemas.microsoft.com/office/powerpoint/2010/main" val="438736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E020EA-A8A2-454F-B64F-613377718E15}" type="datetimeFigureOut">
              <a:rPr lang="en-US" smtClean="0"/>
              <a:t>3/13/2020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5899F1-4744-43BA-AAD8-66334A5826C8}" type="slidenum">
              <a:rPr lang="en-US" smtClean="0"/>
              <a:t>‹#›</a:t>
            </a:fld>
            <a:endParaRPr lang="en-US"/>
          </a:p>
        </p:txBody>
      </p:sp>
    </p:spTree>
    <p:extLst>
      <p:ext uri="{BB962C8B-B14F-4D97-AF65-F5344CB8AC3E}">
        <p14:creationId xmlns:p14="http://schemas.microsoft.com/office/powerpoint/2010/main" val="1207809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E020EA-A8A2-454F-B64F-613377718E15}" type="datetimeFigureOut">
              <a:rPr lang="en-US" smtClean="0"/>
              <a:t>3/13/2020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5899F1-4744-43BA-AAD8-66334A5826C8}" type="slidenum">
              <a:rPr lang="en-US" smtClean="0"/>
              <a:t>‹#›</a:t>
            </a:fld>
            <a:endParaRPr lang="en-US"/>
          </a:p>
        </p:txBody>
      </p:sp>
    </p:spTree>
    <p:extLst>
      <p:ext uri="{BB962C8B-B14F-4D97-AF65-F5344CB8AC3E}">
        <p14:creationId xmlns:p14="http://schemas.microsoft.com/office/powerpoint/2010/main" val="417666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E020EA-A8A2-454F-B64F-613377718E15}" type="datetimeFigureOut">
              <a:rPr lang="en-US" smtClean="0"/>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5899F1-4744-43BA-AAD8-66334A5826C8}" type="slidenum">
              <a:rPr lang="en-US" smtClean="0"/>
              <a:t>‹#›</a:t>
            </a:fld>
            <a:endParaRPr lang="en-US"/>
          </a:p>
        </p:txBody>
      </p:sp>
    </p:spTree>
    <p:extLst>
      <p:ext uri="{BB962C8B-B14F-4D97-AF65-F5344CB8AC3E}">
        <p14:creationId xmlns:p14="http://schemas.microsoft.com/office/powerpoint/2010/main" val="2802983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E020EA-A8A2-454F-B64F-613377718E15}" type="datetimeFigureOut">
              <a:rPr lang="en-US" smtClean="0"/>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5899F1-4744-43BA-AAD8-66334A5826C8}" type="slidenum">
              <a:rPr lang="en-US" smtClean="0"/>
              <a:t>‹#›</a:t>
            </a:fld>
            <a:endParaRPr lang="en-US"/>
          </a:p>
        </p:txBody>
      </p:sp>
    </p:spTree>
    <p:extLst>
      <p:ext uri="{BB962C8B-B14F-4D97-AF65-F5344CB8AC3E}">
        <p14:creationId xmlns:p14="http://schemas.microsoft.com/office/powerpoint/2010/main" val="3655805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E020EA-A8A2-454F-B64F-613377718E15}" type="datetimeFigureOut">
              <a:rPr lang="en-US" smtClean="0"/>
              <a:t>3/13/2020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5899F1-4744-43BA-AAD8-66334A5826C8}" type="slidenum">
              <a:rPr lang="en-US" smtClean="0"/>
              <a:t>‹#›</a:t>
            </a:fld>
            <a:endParaRPr lang="en-US"/>
          </a:p>
        </p:txBody>
      </p:sp>
    </p:spTree>
    <p:extLst>
      <p:ext uri="{BB962C8B-B14F-4D97-AF65-F5344CB8AC3E}">
        <p14:creationId xmlns:p14="http://schemas.microsoft.com/office/powerpoint/2010/main" val="195309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136775" y="228600"/>
            <a:ext cx="8153400" cy="441101"/>
          </a:xfrm>
        </p:spPr>
        <p:txBody>
          <a:bodyPr>
            <a:normAutofit fontScale="90000"/>
          </a:bodyPr>
          <a:lstStyle/>
          <a:p>
            <a:endParaRPr lang="en-US" dirty="0" smtClean="0"/>
          </a:p>
        </p:txBody>
      </p:sp>
      <p:sp>
        <p:nvSpPr>
          <p:cNvPr id="10243" name="Content Placeholder 2"/>
          <p:cNvSpPr>
            <a:spLocks noGrp="1"/>
          </p:cNvSpPr>
          <p:nvPr>
            <p:ph sz="quarter" idx="1"/>
          </p:nvPr>
        </p:nvSpPr>
        <p:spPr>
          <a:xfrm>
            <a:off x="1184856" y="978794"/>
            <a:ext cx="9994006" cy="5117206"/>
          </a:xfrm>
        </p:spPr>
        <p:txBody>
          <a:bodyPr>
            <a:normAutofit/>
          </a:bodyPr>
          <a:lstStyle/>
          <a:p>
            <a:pPr marL="0" indent="0">
              <a:buNone/>
            </a:pPr>
            <a:endParaRPr lang="en-US" dirty="0" smtClean="0"/>
          </a:p>
          <a:p>
            <a:pPr lvl="0" algn="ctr">
              <a:lnSpc>
                <a:spcPct val="80000"/>
              </a:lnSpc>
              <a:buNone/>
            </a:pPr>
            <a:r>
              <a:rPr lang="en-US" sz="3200" b="1" dirty="0">
                <a:latin typeface="Times New Roman" pitchFamily="18" charset="0"/>
                <a:cs typeface="Times New Roman" pitchFamily="18" charset="0"/>
              </a:rPr>
              <a:t>Debre Markos University </a:t>
            </a:r>
          </a:p>
          <a:p>
            <a:pPr lvl="0" algn="ctr">
              <a:lnSpc>
                <a:spcPct val="80000"/>
              </a:lnSpc>
              <a:buNone/>
            </a:pPr>
            <a:r>
              <a:rPr lang="en-US" sz="3200" b="1" dirty="0">
                <a:latin typeface="Times New Roman" pitchFamily="18" charset="0"/>
                <a:cs typeface="Times New Roman" pitchFamily="18" charset="0"/>
              </a:rPr>
              <a:t>Department of Public Health</a:t>
            </a:r>
          </a:p>
          <a:p>
            <a:pPr algn="ctr">
              <a:lnSpc>
                <a:spcPct val="80000"/>
              </a:lnSpc>
              <a:buNone/>
            </a:pPr>
            <a:endParaRPr lang="en-US" sz="3200" b="1" dirty="0">
              <a:latin typeface="Times New Roman" pitchFamily="18" charset="0"/>
              <a:cs typeface="Times New Roman" pitchFamily="18" charset="0"/>
            </a:endParaRPr>
          </a:p>
          <a:p>
            <a:pPr algn="ctr">
              <a:lnSpc>
                <a:spcPct val="80000"/>
              </a:lnSpc>
              <a:buNone/>
            </a:pPr>
            <a:r>
              <a:rPr lang="en-US" sz="3200" b="1" dirty="0">
                <a:latin typeface="Times New Roman" pitchFamily="18" charset="0"/>
                <a:cs typeface="Times New Roman" pitchFamily="18" charset="0"/>
              </a:rPr>
              <a:t>For </a:t>
            </a:r>
            <a:r>
              <a:rPr lang="en-US" sz="3200" b="1" dirty="0" smtClean="0">
                <a:latin typeface="Times New Roman" pitchFamily="18" charset="0"/>
                <a:cs typeface="Times New Roman" pitchFamily="18" charset="0"/>
              </a:rPr>
              <a:t>post graduate Students</a:t>
            </a:r>
            <a:endParaRPr lang="en-US" sz="3200" b="1" dirty="0">
              <a:latin typeface="Algerian" pitchFamily="82" charset="0"/>
            </a:endParaRPr>
          </a:p>
          <a:p>
            <a:pPr lvl="0" algn="ctr">
              <a:lnSpc>
                <a:spcPct val="80000"/>
              </a:lnSpc>
              <a:buNone/>
            </a:pPr>
            <a:endParaRPr lang="en-US" sz="3600" b="1" dirty="0">
              <a:latin typeface="Times New Roman" pitchFamily="18" charset="0"/>
              <a:cs typeface="Times New Roman" pitchFamily="18" charset="0"/>
            </a:endParaRPr>
          </a:p>
          <a:p>
            <a:pPr lvl="0" algn="ctr">
              <a:lnSpc>
                <a:spcPct val="80000"/>
              </a:lnSpc>
              <a:buNone/>
            </a:pPr>
            <a:r>
              <a:rPr lang="en-US" sz="3600" b="1" dirty="0" smtClean="0"/>
              <a:t>Health service management</a:t>
            </a:r>
            <a:r>
              <a:rPr lang="en-US" sz="3200" b="1" dirty="0" smtClean="0"/>
              <a:t>                             </a:t>
            </a:r>
            <a:endParaRPr lang="en-US" sz="3200" b="1" dirty="0"/>
          </a:p>
          <a:p>
            <a:pPr>
              <a:lnSpc>
                <a:spcPct val="80000"/>
              </a:lnSpc>
              <a:buNone/>
            </a:pPr>
            <a:endParaRPr lang="en-US" b="1" dirty="0" smtClean="0"/>
          </a:p>
          <a:p>
            <a:pPr>
              <a:lnSpc>
                <a:spcPct val="80000"/>
              </a:lnSpc>
              <a:buNone/>
            </a:pPr>
            <a:r>
              <a:rPr lang="en-US" b="1" dirty="0" smtClean="0"/>
              <a:t>By:  </a:t>
            </a:r>
            <a:r>
              <a:rPr lang="en-US" b="1" dirty="0"/>
              <a:t>Nurilign </a:t>
            </a:r>
            <a:r>
              <a:rPr lang="en-US" b="1" dirty="0" smtClean="0"/>
              <a:t>Abebe (</a:t>
            </a:r>
            <a:r>
              <a:rPr lang="en-US" b="1" dirty="0" err="1" smtClean="0"/>
              <a:t>Asst</a:t>
            </a:r>
            <a:r>
              <a:rPr lang="en-US" b="1" dirty="0" smtClean="0"/>
              <a:t> Prof of public health)</a:t>
            </a:r>
            <a:endParaRPr lang="en-US" b="1" dirty="0"/>
          </a:p>
        </p:txBody>
      </p:sp>
      <p:sp>
        <p:nvSpPr>
          <p:cNvPr id="10244"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smtClean="0">
              <a:solidFill>
                <a:schemeClr val="tx2"/>
              </a:solidFill>
            </a:endParaRPr>
          </a:p>
        </p:txBody>
      </p:sp>
      <p:sp>
        <p:nvSpPr>
          <p:cNvPr id="5" name="Slide Number Placeholder 4"/>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nSpc>
                <a:spcPct val="80000"/>
              </a:lnSpc>
            </a:pPr>
            <a:fld id="{42CC1BFE-9166-4EDB-BA63-729E867F1241}" type="slidenum">
              <a:rPr lang="en-US">
                <a:solidFill>
                  <a:srgbClr val="FFFFFF"/>
                </a:solidFill>
              </a:rPr>
              <a:pPr>
                <a:lnSpc>
                  <a:spcPct val="80000"/>
                </a:lnSpc>
              </a:pPr>
              <a:t>1</a:t>
            </a:fld>
            <a:endParaRPr lang="en-US">
              <a:solidFill>
                <a:srgbClr val="FFFFFF"/>
              </a:solidFill>
            </a:endParaRPr>
          </a:p>
        </p:txBody>
      </p:sp>
    </p:spTree>
    <p:extLst>
      <p:ext uri="{BB962C8B-B14F-4D97-AF65-F5344CB8AC3E}">
        <p14:creationId xmlns:p14="http://schemas.microsoft.com/office/powerpoint/2010/main" val="9125013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sz="3200"/>
              <a:t>Managing Resources…</a:t>
            </a:r>
            <a:endParaRPr lang="en-US" sz="3200"/>
          </a:p>
        </p:txBody>
      </p:sp>
      <p:sp>
        <p:nvSpPr>
          <p:cNvPr id="12291" name="Rectangle 3"/>
          <p:cNvSpPr>
            <a:spLocks noGrp="1" noChangeArrowheads="1"/>
          </p:cNvSpPr>
          <p:nvPr>
            <p:ph type="body" idx="1"/>
          </p:nvPr>
        </p:nvSpPr>
        <p:spPr>
          <a:xfrm>
            <a:off x="838200" y="1416676"/>
            <a:ext cx="10984606" cy="4760287"/>
          </a:xfrm>
        </p:spPr>
        <p:txBody>
          <a:bodyPr/>
          <a:lstStyle/>
          <a:p>
            <a:pPr algn="just" eaLnBrk="1" hangingPunct="1">
              <a:lnSpc>
                <a:spcPct val="150000"/>
              </a:lnSpc>
              <a:buFont typeface="Wingdings" panose="05000000000000000000" pitchFamily="2" charset="2"/>
              <a:buNone/>
            </a:pPr>
            <a:r>
              <a:rPr lang="en-US" dirty="0">
                <a:solidFill>
                  <a:srgbClr val="3333FF"/>
                </a:solidFill>
              </a:rPr>
              <a:t>Ethiopia Budget cycle:</a:t>
            </a:r>
          </a:p>
          <a:p>
            <a:pPr algn="just" eaLnBrk="1" hangingPunct="1">
              <a:lnSpc>
                <a:spcPct val="150000"/>
              </a:lnSpc>
            </a:pPr>
            <a:r>
              <a:rPr lang="en-US" dirty="0"/>
              <a:t>Budget preparation (proposals) (</a:t>
            </a:r>
            <a:r>
              <a:rPr lang="en-US" dirty="0" err="1"/>
              <a:t>Tikemit</a:t>
            </a:r>
            <a:r>
              <a:rPr lang="en-US" dirty="0"/>
              <a:t> to </a:t>
            </a:r>
            <a:r>
              <a:rPr lang="en-US" dirty="0" err="1"/>
              <a:t>Tahsas</a:t>
            </a:r>
            <a:r>
              <a:rPr lang="en-US" dirty="0"/>
              <a:t> 30)</a:t>
            </a:r>
          </a:p>
          <a:p>
            <a:pPr algn="just" eaLnBrk="1" hangingPunct="1">
              <a:lnSpc>
                <a:spcPct val="150000"/>
              </a:lnSpc>
            </a:pPr>
            <a:r>
              <a:rPr lang="en-US" dirty="0"/>
              <a:t>Budget compiling and approval – ( </a:t>
            </a:r>
            <a:r>
              <a:rPr lang="en-US" dirty="0" err="1"/>
              <a:t>Tahsas</a:t>
            </a:r>
            <a:r>
              <a:rPr lang="en-US" dirty="0"/>
              <a:t> 30)</a:t>
            </a:r>
          </a:p>
          <a:p>
            <a:pPr algn="just" eaLnBrk="1" hangingPunct="1">
              <a:lnSpc>
                <a:spcPct val="150000"/>
              </a:lnSpc>
            </a:pPr>
            <a:r>
              <a:rPr lang="en-US" dirty="0"/>
              <a:t>Budget execution- </a:t>
            </a:r>
            <a:r>
              <a:rPr lang="en-US" dirty="0" err="1"/>
              <a:t>Hamle</a:t>
            </a:r>
            <a:r>
              <a:rPr lang="en-US" dirty="0"/>
              <a:t> 1 to </a:t>
            </a:r>
            <a:r>
              <a:rPr lang="en-US" dirty="0" err="1"/>
              <a:t>Sene</a:t>
            </a:r>
            <a:r>
              <a:rPr lang="en-US" dirty="0"/>
              <a:t> 30 F.Y </a:t>
            </a:r>
          </a:p>
          <a:p>
            <a:pPr algn="just" eaLnBrk="1" hangingPunct="1">
              <a:lnSpc>
                <a:spcPct val="150000"/>
              </a:lnSpc>
            </a:pPr>
            <a:r>
              <a:rPr lang="en-US" dirty="0"/>
              <a:t>Budget Audit (closing)- ( </a:t>
            </a:r>
            <a:r>
              <a:rPr lang="en-US" dirty="0" err="1"/>
              <a:t>Sene</a:t>
            </a:r>
            <a:r>
              <a:rPr lang="en-US" dirty="0"/>
              <a:t> 30)</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99C25931-0E57-46EB-BAAF-5ED6F0E24544}" type="slidenum">
              <a:rPr lang="en-US"/>
              <a:pPr eaLnBrk="1" hangingPunct="1"/>
              <a:t>10</a:t>
            </a:fld>
            <a:endParaRPr lang="en-US"/>
          </a:p>
        </p:txBody>
      </p:sp>
      <p:sp>
        <p:nvSpPr>
          <p:cNvPr id="2" name="Date Placeholder 1"/>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3698785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sz="3200"/>
              <a:t>Managing Resources…</a:t>
            </a:r>
            <a:endParaRPr lang="en-US" sz="3200"/>
          </a:p>
        </p:txBody>
      </p:sp>
      <p:sp>
        <p:nvSpPr>
          <p:cNvPr id="13315" name="Rectangle 3"/>
          <p:cNvSpPr>
            <a:spLocks noGrp="1" noChangeArrowheads="1"/>
          </p:cNvSpPr>
          <p:nvPr>
            <p:ph type="body" idx="1"/>
          </p:nvPr>
        </p:nvSpPr>
        <p:spPr>
          <a:xfrm>
            <a:off x="1847850" y="2017713"/>
            <a:ext cx="8631238" cy="4506912"/>
          </a:xfrm>
        </p:spPr>
        <p:txBody>
          <a:bodyPr/>
          <a:lstStyle/>
          <a:p>
            <a:pPr eaLnBrk="1" hangingPunct="1">
              <a:buFont typeface="Wingdings" panose="05000000000000000000" pitchFamily="2" charset="2"/>
              <a:buNone/>
            </a:pPr>
            <a:r>
              <a:rPr lang="en-US" smtClean="0">
                <a:solidFill>
                  <a:srgbClr val="3333FF"/>
                </a:solidFill>
              </a:rPr>
              <a:t>Types of Budgets</a:t>
            </a:r>
          </a:p>
          <a:p>
            <a:pPr eaLnBrk="1" hangingPunct="1"/>
            <a:r>
              <a:rPr lang="en-US"/>
              <a:t>Revenue Budget (from surpluses, taxes, etc)</a:t>
            </a:r>
          </a:p>
          <a:p>
            <a:pPr eaLnBrk="1" hangingPunct="1"/>
            <a:r>
              <a:rPr lang="en-US" smtClean="0"/>
              <a:t>Expenditure Budget</a:t>
            </a:r>
          </a:p>
          <a:p>
            <a:pPr lvl="1" eaLnBrk="1" hangingPunct="1"/>
            <a:r>
              <a:rPr lang="en-US" smtClean="0"/>
              <a:t>Capital Budget</a:t>
            </a:r>
          </a:p>
          <a:p>
            <a:pPr lvl="1" eaLnBrk="1" hangingPunct="1"/>
            <a:r>
              <a:rPr lang="en-US" smtClean="0"/>
              <a:t>Recurrent Budget</a:t>
            </a:r>
          </a:p>
          <a:p>
            <a:pPr eaLnBrk="1" hangingPunct="1">
              <a:buFont typeface="Wingdings" panose="05000000000000000000" pitchFamily="2" charset="2"/>
              <a:buNone/>
            </a:pPr>
            <a:r>
              <a:rPr lang="en-US" smtClean="0">
                <a:solidFill>
                  <a:srgbClr val="3333FF"/>
                </a:solidFill>
              </a:rPr>
              <a:t>Types of Budgeting</a:t>
            </a:r>
          </a:p>
          <a:p>
            <a:pPr eaLnBrk="1" hangingPunct="1"/>
            <a:r>
              <a:rPr lang="en-US" smtClean="0"/>
              <a:t>Line-item budgeting </a:t>
            </a:r>
          </a:p>
          <a:p>
            <a:pPr eaLnBrk="1" hangingPunct="1"/>
            <a:r>
              <a:rPr lang="en-US" smtClean="0"/>
              <a:t>program Budgeting</a:t>
            </a:r>
          </a:p>
        </p:txBody>
      </p:sp>
      <p:sp>
        <p:nvSpPr>
          <p:cNvPr id="1331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5C018103-A705-4843-9FFF-A7F9B52AC5B9}" type="slidenum">
              <a:rPr lang="en-US"/>
              <a:pPr eaLnBrk="1" hangingPunct="1"/>
              <a:t>11</a:t>
            </a:fld>
            <a:endParaRPr lang="en-US"/>
          </a:p>
        </p:txBody>
      </p:sp>
      <p:sp>
        <p:nvSpPr>
          <p:cNvPr id="2" name="Date Placeholder 1"/>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3521008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sz="3200"/>
              <a:t>Managing Resources…</a:t>
            </a:r>
            <a:endParaRPr lang="en-US" sz="3200"/>
          </a:p>
        </p:txBody>
      </p:sp>
      <p:sp>
        <p:nvSpPr>
          <p:cNvPr id="14339" name="Rectangle 3"/>
          <p:cNvSpPr>
            <a:spLocks noGrp="1" noChangeArrowheads="1"/>
          </p:cNvSpPr>
          <p:nvPr>
            <p:ph type="body" idx="1"/>
          </p:nvPr>
        </p:nvSpPr>
        <p:spPr/>
        <p:txBody>
          <a:bodyPr/>
          <a:lstStyle/>
          <a:p>
            <a:pPr eaLnBrk="1" hangingPunct="1">
              <a:lnSpc>
                <a:spcPct val="90000"/>
              </a:lnSpc>
              <a:buFont typeface="Wingdings" panose="05000000000000000000" pitchFamily="2" charset="2"/>
              <a:buNone/>
            </a:pPr>
            <a:r>
              <a:rPr lang="en-US" dirty="0" smtClean="0"/>
              <a:t>Government Bodies in Budgeting</a:t>
            </a:r>
          </a:p>
          <a:p>
            <a:pPr eaLnBrk="1" hangingPunct="1">
              <a:lnSpc>
                <a:spcPct val="90000"/>
              </a:lnSpc>
            </a:pPr>
            <a:r>
              <a:rPr lang="en-US" dirty="0" smtClean="0"/>
              <a:t>Ministries , Authorities, commissions,        corporations, </a:t>
            </a:r>
            <a:r>
              <a:rPr lang="en-US" dirty="0" err="1" smtClean="0"/>
              <a:t>etc</a:t>
            </a:r>
            <a:endParaRPr lang="en-US" dirty="0" smtClean="0"/>
          </a:p>
          <a:p>
            <a:pPr eaLnBrk="1" hangingPunct="1">
              <a:lnSpc>
                <a:spcPct val="90000"/>
              </a:lnSpc>
            </a:pPr>
            <a:r>
              <a:rPr lang="en-US" dirty="0" smtClean="0"/>
              <a:t>Ministry of  finance</a:t>
            </a:r>
          </a:p>
          <a:p>
            <a:pPr eaLnBrk="1" hangingPunct="1">
              <a:lnSpc>
                <a:spcPct val="90000"/>
              </a:lnSpc>
            </a:pPr>
            <a:r>
              <a:rPr lang="en-US" dirty="0" smtClean="0"/>
              <a:t>National committee for central planning        </a:t>
            </a:r>
          </a:p>
          <a:p>
            <a:pPr eaLnBrk="1" hangingPunct="1">
              <a:lnSpc>
                <a:spcPct val="90000"/>
              </a:lnSpc>
            </a:pPr>
            <a:r>
              <a:rPr lang="en-US" dirty="0" smtClean="0"/>
              <a:t>Council of Ministers</a:t>
            </a:r>
          </a:p>
          <a:p>
            <a:pPr eaLnBrk="1" hangingPunct="1">
              <a:lnSpc>
                <a:spcPct val="90000"/>
              </a:lnSpc>
            </a:pPr>
            <a:r>
              <a:rPr lang="en-US" dirty="0" smtClean="0"/>
              <a:t>Council of representatives (Parliament) </a:t>
            </a:r>
          </a:p>
        </p:txBody>
      </p:sp>
      <p:sp>
        <p:nvSpPr>
          <p:cNvPr id="1434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7487D5D0-E497-4A0F-A638-B87BB614B7E9}" type="slidenum">
              <a:rPr lang="en-US"/>
              <a:pPr eaLnBrk="1" hangingPunct="1"/>
              <a:t>12</a:t>
            </a:fld>
            <a:endParaRPr lang="en-US"/>
          </a:p>
        </p:txBody>
      </p:sp>
      <p:sp>
        <p:nvSpPr>
          <p:cNvPr id="2" name="Date Placeholder 1"/>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1117526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sz="3200"/>
              <a:t>Managing Resources…</a:t>
            </a:r>
            <a:endParaRPr lang="en-US" sz="3200"/>
          </a:p>
        </p:txBody>
      </p:sp>
      <p:sp>
        <p:nvSpPr>
          <p:cNvPr id="15363" name="Rectangle 3"/>
          <p:cNvSpPr>
            <a:spLocks noGrp="1" noChangeArrowheads="1"/>
          </p:cNvSpPr>
          <p:nvPr>
            <p:ph type="body" idx="1"/>
          </p:nvPr>
        </p:nvSpPr>
        <p:spPr/>
        <p:txBody>
          <a:bodyPr/>
          <a:lstStyle/>
          <a:p>
            <a:pPr marL="609600" indent="-609600">
              <a:buNone/>
            </a:pPr>
            <a:r>
              <a:rPr lang="en-US" smtClean="0">
                <a:solidFill>
                  <a:srgbClr val="3333FF"/>
                </a:solidFill>
              </a:rPr>
              <a:t>3. Managing  Equipment</a:t>
            </a:r>
          </a:p>
          <a:p>
            <a:pPr marL="990600" lvl="1" indent="-533400">
              <a:buNone/>
            </a:pPr>
            <a:r>
              <a:rPr lang="en-US" smtClean="0"/>
              <a:t>Types</a:t>
            </a:r>
          </a:p>
          <a:p>
            <a:pPr marL="1371600" lvl="2" indent="-457200"/>
            <a:r>
              <a:rPr lang="en-US" smtClean="0"/>
              <a:t>Expendable (consumable)</a:t>
            </a:r>
            <a:endParaRPr lang="fr-FR" smtClean="0"/>
          </a:p>
          <a:p>
            <a:pPr marL="1371600" lvl="2" indent="-457200"/>
            <a:r>
              <a:rPr lang="fr-FR" smtClean="0"/>
              <a:t>Non- Expendable (capital, Non-Recurrent)</a:t>
            </a:r>
          </a:p>
          <a:p>
            <a:pPr marL="990600" lvl="1" indent="-533400">
              <a:buNone/>
            </a:pPr>
            <a:r>
              <a:rPr lang="fr-FR" smtClean="0"/>
              <a:t>Procédures</a:t>
            </a:r>
          </a:p>
          <a:p>
            <a:pPr marL="1371600" lvl="2" indent="-457200"/>
            <a:r>
              <a:rPr lang="fr-FR" smtClean="0"/>
              <a:t>Ordering</a:t>
            </a:r>
          </a:p>
          <a:p>
            <a:pPr marL="1371600" lvl="2" indent="-457200"/>
            <a:r>
              <a:rPr lang="fr-FR" smtClean="0"/>
              <a:t>Storing</a:t>
            </a:r>
          </a:p>
          <a:p>
            <a:pPr marL="1371600" lvl="2" indent="-457200"/>
            <a:r>
              <a:rPr lang="fr-FR" smtClean="0"/>
              <a:t>Issuing</a:t>
            </a:r>
          </a:p>
          <a:p>
            <a:pPr marL="1371600" lvl="2" indent="-457200"/>
            <a:r>
              <a:rPr lang="fr-FR" smtClean="0"/>
              <a:t>Controlling/ maintaining</a:t>
            </a:r>
            <a:endParaRPr lang="en-US" smtClean="0"/>
          </a:p>
        </p:txBody>
      </p:sp>
      <p:sp>
        <p:nvSpPr>
          <p:cNvPr id="1536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223B6C6A-F63F-4B6A-A735-E0A82497886E}" type="slidenum">
              <a:rPr lang="en-US"/>
              <a:pPr eaLnBrk="1" hangingPunct="1"/>
              <a:t>13</a:t>
            </a:fld>
            <a:endParaRPr lang="en-US"/>
          </a:p>
        </p:txBody>
      </p:sp>
      <p:sp>
        <p:nvSpPr>
          <p:cNvPr id="2" name="Date Placeholder 1"/>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1108141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GB" sz="3200"/>
              <a:t>Managing Resources…</a:t>
            </a:r>
            <a:endParaRPr lang="en-US" sz="3200"/>
          </a:p>
        </p:txBody>
      </p:sp>
      <p:sp>
        <p:nvSpPr>
          <p:cNvPr id="20483" name="Rectangle 3"/>
          <p:cNvSpPr>
            <a:spLocks noGrp="1" noChangeArrowheads="1"/>
          </p:cNvSpPr>
          <p:nvPr>
            <p:ph type="body" idx="1"/>
          </p:nvPr>
        </p:nvSpPr>
        <p:spPr/>
        <p:txBody>
          <a:bodyPr/>
          <a:lstStyle/>
          <a:p>
            <a:pPr eaLnBrk="1" hangingPunct="1">
              <a:lnSpc>
                <a:spcPct val="90000"/>
              </a:lnSpc>
              <a:buFont typeface="Wingdings" panose="05000000000000000000" pitchFamily="2" charset="2"/>
              <a:buNone/>
            </a:pPr>
            <a:r>
              <a:rPr lang="en-US">
                <a:solidFill>
                  <a:srgbClr val="3333FF"/>
                </a:solidFill>
              </a:rPr>
              <a:t>3A.  Managing Drugs:</a:t>
            </a:r>
          </a:p>
          <a:p>
            <a:pPr lvl="1" eaLnBrk="1" hangingPunct="1">
              <a:lnSpc>
                <a:spcPct val="90000"/>
              </a:lnSpc>
            </a:pPr>
            <a:r>
              <a:rPr lang="en-US"/>
              <a:t>Why?</a:t>
            </a:r>
          </a:p>
          <a:p>
            <a:pPr lvl="1" eaLnBrk="1" hangingPunct="1">
              <a:lnSpc>
                <a:spcPct val="90000"/>
              </a:lnSpc>
            </a:pPr>
            <a:r>
              <a:rPr lang="en-US"/>
              <a:t>Drugs are important</a:t>
            </a:r>
          </a:p>
          <a:p>
            <a:pPr lvl="1" eaLnBrk="1" hangingPunct="1">
              <a:lnSpc>
                <a:spcPct val="90000"/>
              </a:lnSpc>
            </a:pPr>
            <a:r>
              <a:rPr lang="en-US"/>
              <a:t>Drugs are powerful</a:t>
            </a:r>
          </a:p>
          <a:p>
            <a:pPr lvl="1" eaLnBrk="1" hangingPunct="1">
              <a:lnSpc>
                <a:spcPct val="90000"/>
              </a:lnSpc>
            </a:pPr>
            <a:r>
              <a:rPr lang="en-US"/>
              <a:t>Drugs are expensive</a:t>
            </a:r>
          </a:p>
          <a:p>
            <a:pPr eaLnBrk="1" hangingPunct="1">
              <a:lnSpc>
                <a:spcPct val="90000"/>
              </a:lnSpc>
            </a:pPr>
            <a:r>
              <a:rPr lang="en-US"/>
              <a:t>Common causes of drug wastage</a:t>
            </a:r>
          </a:p>
          <a:p>
            <a:pPr lvl="1" eaLnBrk="1" hangingPunct="1">
              <a:lnSpc>
                <a:spcPct val="90000"/>
              </a:lnSpc>
            </a:pPr>
            <a:r>
              <a:rPr lang="en-US"/>
              <a:t>Over prescribing</a:t>
            </a:r>
          </a:p>
          <a:p>
            <a:pPr lvl="1" eaLnBrk="1" hangingPunct="1">
              <a:lnSpc>
                <a:spcPct val="90000"/>
              </a:lnSpc>
            </a:pPr>
            <a:r>
              <a:rPr lang="en-US"/>
              <a:t>Patients demand</a:t>
            </a:r>
          </a:p>
          <a:p>
            <a:pPr lvl="1" eaLnBrk="1" hangingPunct="1">
              <a:lnSpc>
                <a:spcPct val="90000"/>
              </a:lnSpc>
            </a:pPr>
            <a:r>
              <a:rPr lang="en-US"/>
              <a:t>Over stocking</a:t>
            </a:r>
          </a:p>
          <a:p>
            <a:pPr lvl="1" eaLnBrk="1" hangingPunct="1">
              <a:lnSpc>
                <a:spcPct val="90000"/>
              </a:lnSpc>
            </a:pPr>
            <a:r>
              <a:rPr lang="en-US"/>
              <a:t>Expensive Brand Names</a:t>
            </a:r>
          </a:p>
        </p:txBody>
      </p:sp>
      <p:sp>
        <p:nvSpPr>
          <p:cNvPr id="2048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71E16F3B-23F6-438B-8AB9-8D7FA4F3E9BA}" type="slidenum">
              <a:rPr lang="en-US"/>
              <a:pPr eaLnBrk="1" hangingPunct="1"/>
              <a:t>14</a:t>
            </a:fld>
            <a:endParaRPr lang="en-US"/>
          </a:p>
        </p:txBody>
      </p:sp>
      <p:sp>
        <p:nvSpPr>
          <p:cNvPr id="2" name="Date Placeholder 1"/>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2358657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GB" sz="3200"/>
              <a:t>Managing Resources …</a:t>
            </a:r>
            <a:endParaRPr lang="en-US" sz="3200"/>
          </a:p>
        </p:txBody>
      </p:sp>
      <p:sp>
        <p:nvSpPr>
          <p:cNvPr id="24579" name="Rectangle 3"/>
          <p:cNvSpPr>
            <a:spLocks noGrp="1" noChangeArrowheads="1"/>
          </p:cNvSpPr>
          <p:nvPr>
            <p:ph type="body" idx="1"/>
          </p:nvPr>
        </p:nvSpPr>
        <p:spPr>
          <a:xfrm>
            <a:off x="838200" y="1390918"/>
            <a:ext cx="10515600" cy="4786045"/>
          </a:xfrm>
        </p:spPr>
        <p:txBody>
          <a:bodyPr/>
          <a:lstStyle/>
          <a:p>
            <a:pPr eaLnBrk="1" hangingPunct="1">
              <a:lnSpc>
                <a:spcPct val="90000"/>
              </a:lnSpc>
              <a:buFont typeface="Wingdings" panose="05000000000000000000" pitchFamily="2" charset="2"/>
              <a:buNone/>
            </a:pPr>
            <a:r>
              <a:rPr lang="en-US" dirty="0">
                <a:solidFill>
                  <a:srgbClr val="3333FF"/>
                </a:solidFill>
              </a:rPr>
              <a:t>4. Managing space</a:t>
            </a:r>
          </a:p>
          <a:p>
            <a:pPr lvl="1" eaLnBrk="1" hangingPunct="1">
              <a:lnSpc>
                <a:spcPct val="90000"/>
              </a:lnSpc>
            </a:pPr>
            <a:r>
              <a:rPr lang="en-US" dirty="0"/>
              <a:t>The building</a:t>
            </a:r>
          </a:p>
          <a:p>
            <a:pPr lvl="1" eaLnBrk="1" hangingPunct="1">
              <a:lnSpc>
                <a:spcPct val="90000"/>
              </a:lnSpc>
            </a:pPr>
            <a:r>
              <a:rPr lang="en-US" dirty="0"/>
              <a:t>Catchment area</a:t>
            </a:r>
          </a:p>
          <a:p>
            <a:pPr eaLnBrk="1" hangingPunct="1">
              <a:lnSpc>
                <a:spcPct val="90000"/>
              </a:lnSpc>
              <a:buFont typeface="Wingdings" panose="05000000000000000000" pitchFamily="2" charset="2"/>
              <a:buNone/>
            </a:pPr>
            <a:r>
              <a:rPr lang="en-US" dirty="0"/>
              <a:t>4.1. Building/space:</a:t>
            </a:r>
          </a:p>
          <a:p>
            <a:pPr lvl="1" eaLnBrk="1" hangingPunct="1">
              <a:lnSpc>
                <a:spcPct val="90000"/>
              </a:lnSpc>
            </a:pPr>
            <a:r>
              <a:rPr lang="en-US" dirty="0"/>
              <a:t>Buildings are in the form of</a:t>
            </a:r>
          </a:p>
          <a:p>
            <a:pPr lvl="4" eaLnBrk="1" hangingPunct="1">
              <a:lnSpc>
                <a:spcPct val="90000"/>
              </a:lnSpc>
            </a:pPr>
            <a:r>
              <a:rPr lang="en-US" dirty="0"/>
              <a:t>Health posts</a:t>
            </a:r>
          </a:p>
          <a:p>
            <a:pPr lvl="4" eaLnBrk="1" hangingPunct="1">
              <a:lnSpc>
                <a:spcPct val="90000"/>
              </a:lnSpc>
            </a:pPr>
            <a:r>
              <a:rPr lang="en-US" dirty="0"/>
              <a:t>Health centers</a:t>
            </a:r>
          </a:p>
          <a:p>
            <a:pPr lvl="4" eaLnBrk="1" hangingPunct="1">
              <a:lnSpc>
                <a:spcPct val="90000"/>
              </a:lnSpc>
            </a:pPr>
            <a:r>
              <a:rPr lang="en-US" dirty="0"/>
              <a:t>Hospitals</a:t>
            </a:r>
          </a:p>
          <a:p>
            <a:pPr lvl="1" eaLnBrk="1" hangingPunct="1">
              <a:lnSpc>
                <a:spcPct val="90000"/>
              </a:lnSpc>
            </a:pPr>
            <a:r>
              <a:rPr lang="en-US" dirty="0"/>
              <a:t>They involve careful planning, designing, construction</a:t>
            </a:r>
          </a:p>
          <a:p>
            <a:pPr lvl="1" eaLnBrk="1" hangingPunct="1">
              <a:lnSpc>
                <a:spcPct val="90000"/>
              </a:lnSpc>
            </a:pPr>
            <a:r>
              <a:rPr lang="en-US" dirty="0"/>
              <a:t>Assessment of existing health building need to be done periodically</a:t>
            </a:r>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F074489A-1FCF-49DF-93F1-15C907660B46}" type="slidenum">
              <a:rPr lang="en-US"/>
              <a:pPr eaLnBrk="1" hangingPunct="1"/>
              <a:t>15</a:t>
            </a:fld>
            <a:endParaRPr lang="en-US"/>
          </a:p>
        </p:txBody>
      </p:sp>
      <p:sp>
        <p:nvSpPr>
          <p:cNvPr id="2" name="Date Placeholder 1"/>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22382830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674939" y="214314"/>
            <a:ext cx="7793037" cy="1127125"/>
          </a:xfrm>
        </p:spPr>
        <p:txBody>
          <a:bodyPr/>
          <a:lstStyle/>
          <a:p>
            <a:pPr eaLnBrk="1" hangingPunct="1"/>
            <a:r>
              <a:rPr lang="en-GB" sz="3200"/>
              <a:t>Managing Resources …</a:t>
            </a:r>
            <a:endParaRPr lang="en-US" sz="3200"/>
          </a:p>
        </p:txBody>
      </p:sp>
      <p:sp>
        <p:nvSpPr>
          <p:cNvPr id="25603" name="Rectangle 3"/>
          <p:cNvSpPr>
            <a:spLocks noGrp="1" noChangeArrowheads="1"/>
          </p:cNvSpPr>
          <p:nvPr>
            <p:ph type="body" idx="1"/>
          </p:nvPr>
        </p:nvSpPr>
        <p:spPr>
          <a:xfrm>
            <a:off x="605307" y="1557338"/>
            <a:ext cx="11217499" cy="5472112"/>
          </a:xfrm>
        </p:spPr>
        <p:txBody>
          <a:bodyPr/>
          <a:lstStyle/>
          <a:p>
            <a:pPr eaLnBrk="1" hangingPunct="1">
              <a:lnSpc>
                <a:spcPct val="80000"/>
              </a:lnSpc>
              <a:buFont typeface="Wingdings" panose="05000000000000000000" pitchFamily="2" charset="2"/>
              <a:buNone/>
            </a:pPr>
            <a:r>
              <a:rPr lang="en-US" sz="2400" dirty="0">
                <a:solidFill>
                  <a:srgbClr val="3333FF"/>
                </a:solidFill>
              </a:rPr>
              <a:t>The Assessment of building  should cover the following</a:t>
            </a:r>
          </a:p>
          <a:p>
            <a:pPr eaLnBrk="1" hangingPunct="1">
              <a:lnSpc>
                <a:spcPct val="80000"/>
              </a:lnSpc>
            </a:pPr>
            <a:r>
              <a:rPr lang="en-US" sz="2400" dirty="0">
                <a:solidFill>
                  <a:srgbClr val="FF0000"/>
                </a:solidFill>
              </a:rPr>
              <a:t>Usage</a:t>
            </a:r>
            <a:r>
              <a:rPr lang="en-US" sz="2400" dirty="0"/>
              <a:t>- Are health building under used or over used</a:t>
            </a:r>
          </a:p>
          <a:p>
            <a:pPr eaLnBrk="1" hangingPunct="1">
              <a:lnSpc>
                <a:spcPct val="80000"/>
              </a:lnSpc>
            </a:pPr>
            <a:r>
              <a:rPr lang="en-US" sz="2400" dirty="0">
                <a:solidFill>
                  <a:srgbClr val="FF0000"/>
                </a:solidFill>
              </a:rPr>
              <a:t>Activities-</a:t>
            </a:r>
            <a:r>
              <a:rPr lang="en-US" sz="2400" dirty="0"/>
              <a:t> What clinics, outpatients, inpatients, teaching activities take place?</a:t>
            </a:r>
          </a:p>
          <a:p>
            <a:pPr eaLnBrk="1" hangingPunct="1">
              <a:lnSpc>
                <a:spcPct val="80000"/>
              </a:lnSpc>
            </a:pPr>
            <a:r>
              <a:rPr lang="en-US" sz="2400" dirty="0">
                <a:solidFill>
                  <a:srgbClr val="FF0000"/>
                </a:solidFill>
              </a:rPr>
              <a:t>Size</a:t>
            </a:r>
            <a:r>
              <a:rPr lang="en-US" sz="2400" dirty="0"/>
              <a:t> – Is the building too big or small?</a:t>
            </a:r>
          </a:p>
          <a:p>
            <a:pPr eaLnBrk="1" hangingPunct="1">
              <a:lnSpc>
                <a:spcPct val="80000"/>
              </a:lnSpc>
            </a:pPr>
            <a:r>
              <a:rPr lang="en-US" sz="2400" dirty="0">
                <a:solidFill>
                  <a:srgbClr val="FF0000"/>
                </a:solidFill>
              </a:rPr>
              <a:t>Location</a:t>
            </a:r>
            <a:r>
              <a:rPr lang="en-US" sz="2400" dirty="0"/>
              <a:t> – Are buildings most conveniently located for access?</a:t>
            </a:r>
          </a:p>
          <a:p>
            <a:pPr eaLnBrk="1" hangingPunct="1">
              <a:lnSpc>
                <a:spcPct val="80000"/>
              </a:lnSpc>
            </a:pPr>
            <a:r>
              <a:rPr lang="en-US" sz="2400" dirty="0">
                <a:solidFill>
                  <a:srgbClr val="FF0000"/>
                </a:solidFill>
              </a:rPr>
              <a:t>Condition</a:t>
            </a:r>
            <a:r>
              <a:rPr lang="en-US" sz="2400" dirty="0"/>
              <a:t> – Are repairs needed?</a:t>
            </a:r>
          </a:p>
          <a:p>
            <a:pPr eaLnBrk="1" hangingPunct="1">
              <a:lnSpc>
                <a:spcPct val="80000"/>
              </a:lnSpc>
            </a:pPr>
            <a:r>
              <a:rPr lang="en-US" sz="2400" dirty="0"/>
              <a:t>Is maintenance being regularly carried out?</a:t>
            </a:r>
          </a:p>
          <a:p>
            <a:pPr eaLnBrk="1" hangingPunct="1">
              <a:lnSpc>
                <a:spcPct val="80000"/>
              </a:lnSpc>
            </a:pPr>
            <a:r>
              <a:rPr lang="en-US" sz="2400" dirty="0">
                <a:solidFill>
                  <a:srgbClr val="FF0000"/>
                </a:solidFill>
              </a:rPr>
              <a:t>Facilities/Services </a:t>
            </a:r>
            <a:r>
              <a:rPr lang="en-US" sz="2400" dirty="0"/>
              <a:t>– Does the building have the necessary furniture, equipment, water supply, to do its job effectively?</a:t>
            </a:r>
          </a:p>
          <a:p>
            <a:pPr eaLnBrk="1" hangingPunct="1">
              <a:lnSpc>
                <a:spcPct val="80000"/>
              </a:lnSpc>
            </a:pPr>
            <a:r>
              <a:rPr lang="en-US" sz="1800" dirty="0">
                <a:solidFill>
                  <a:srgbClr val="FF0000"/>
                </a:solidFill>
              </a:rPr>
              <a:t>Security</a:t>
            </a:r>
            <a:r>
              <a:rPr lang="en-US" sz="1800" dirty="0"/>
              <a:t> – is the building safe from misuse, theft and so on</a:t>
            </a:r>
          </a:p>
          <a:p>
            <a:pPr eaLnBrk="1" hangingPunct="1">
              <a:lnSpc>
                <a:spcPct val="80000"/>
              </a:lnSpc>
            </a:pPr>
            <a:r>
              <a:rPr lang="en-US" sz="2000" dirty="0">
                <a:solidFill>
                  <a:srgbClr val="FF0000"/>
                </a:solidFill>
              </a:rPr>
              <a:t>Flexibility</a:t>
            </a:r>
            <a:r>
              <a:rPr lang="en-US" sz="2000" dirty="0"/>
              <a:t> – How easy is it to adapt the building to new purpose</a:t>
            </a:r>
          </a:p>
          <a:p>
            <a:pPr eaLnBrk="1" hangingPunct="1">
              <a:lnSpc>
                <a:spcPct val="80000"/>
              </a:lnSpc>
              <a:buFont typeface="Wingdings" panose="05000000000000000000" pitchFamily="2" charset="2"/>
              <a:buNone/>
            </a:pPr>
            <a:r>
              <a:rPr lang="en-US" sz="2000" b="1" dirty="0"/>
              <a:t>There is standard plans for HP, HC &amp; Hospital nationally adapted</a:t>
            </a:r>
            <a:endParaRPr lang="en-US" sz="2400" b="1" dirty="0"/>
          </a:p>
          <a:p>
            <a:pPr eaLnBrk="1" hangingPunct="1">
              <a:lnSpc>
                <a:spcPct val="80000"/>
              </a:lnSpc>
            </a:pPr>
            <a:endParaRPr lang="en-US" sz="2400" dirty="0"/>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BBEAAD6B-3D19-493D-AF9D-3004B10A0326}" type="slidenum">
              <a:rPr lang="en-US"/>
              <a:pPr eaLnBrk="1" hangingPunct="1"/>
              <a:t>16</a:t>
            </a:fld>
            <a:endParaRPr lang="en-US"/>
          </a:p>
        </p:txBody>
      </p:sp>
      <p:sp>
        <p:nvSpPr>
          <p:cNvPr id="2" name="Date Placeholder 1"/>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17489929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GB" sz="3200"/>
              <a:t>Managing Resources …</a:t>
            </a:r>
            <a:endParaRPr lang="en-US" sz="3200"/>
          </a:p>
        </p:txBody>
      </p:sp>
      <p:sp>
        <p:nvSpPr>
          <p:cNvPr id="28675" name="Rectangle 3"/>
          <p:cNvSpPr>
            <a:spLocks noGrp="1" noChangeArrowheads="1"/>
          </p:cNvSpPr>
          <p:nvPr>
            <p:ph type="body" idx="1"/>
          </p:nvPr>
        </p:nvSpPr>
        <p:spPr/>
        <p:txBody>
          <a:bodyPr/>
          <a:lstStyle/>
          <a:p>
            <a:pPr marL="609600" indent="-609600">
              <a:buNone/>
            </a:pPr>
            <a:r>
              <a:rPr lang="en-US" dirty="0"/>
              <a:t>5. Managing Time</a:t>
            </a:r>
          </a:p>
          <a:p>
            <a:pPr marL="990600" lvl="1" indent="-533400"/>
            <a:r>
              <a:rPr lang="en-US" dirty="0" smtClean="0"/>
              <a:t>Time is a resource</a:t>
            </a:r>
          </a:p>
          <a:p>
            <a:pPr marL="990600" lvl="1" indent="-533400"/>
            <a:r>
              <a:rPr lang="en-US" dirty="0" smtClean="0"/>
              <a:t>Using time efficiently is a management skill</a:t>
            </a:r>
          </a:p>
          <a:p>
            <a:pPr marL="609600" indent="-609600">
              <a:buNone/>
            </a:pPr>
            <a:r>
              <a:rPr lang="en-US" dirty="0"/>
              <a:t>Two aspects of the management of time</a:t>
            </a:r>
          </a:p>
          <a:p>
            <a:pPr marL="609600" indent="-609600">
              <a:buFontTx/>
              <a:buAutoNum type="arabicPeriod"/>
            </a:pPr>
            <a:r>
              <a:rPr lang="en-US" dirty="0"/>
              <a:t>How to find out (investigate) how time is being spent by staff in health service</a:t>
            </a:r>
          </a:p>
          <a:p>
            <a:pPr marL="609600" indent="-609600">
              <a:buNone/>
            </a:pPr>
            <a:r>
              <a:rPr lang="en-US" dirty="0"/>
              <a:t>    - Daily time dairy</a:t>
            </a:r>
          </a:p>
          <a:p>
            <a:pPr marL="609600" indent="-609600">
              <a:buNone/>
            </a:pPr>
            <a:r>
              <a:rPr lang="en-US" dirty="0"/>
              <a:t>    - Find out time proportions spent </a:t>
            </a:r>
          </a:p>
        </p:txBody>
      </p:sp>
      <p:sp>
        <p:nvSpPr>
          <p:cNvPr id="2867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E501468E-F8D5-4DF4-802F-255D19A33E97}" type="slidenum">
              <a:rPr lang="en-US"/>
              <a:pPr eaLnBrk="1" hangingPunct="1"/>
              <a:t>17</a:t>
            </a:fld>
            <a:endParaRPr lang="en-US"/>
          </a:p>
        </p:txBody>
      </p:sp>
      <p:sp>
        <p:nvSpPr>
          <p:cNvPr id="2" name="Date Placeholder 1"/>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1473645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838200" y="365126"/>
            <a:ext cx="10515600" cy="742458"/>
          </a:xfrm>
        </p:spPr>
        <p:txBody>
          <a:bodyPr/>
          <a:lstStyle/>
          <a:p>
            <a:pPr eaLnBrk="1" hangingPunct="1"/>
            <a:r>
              <a:rPr lang="en-GB" sz="3200" dirty="0"/>
              <a:t>Managing Resources …</a:t>
            </a:r>
            <a:endParaRPr lang="en-US" sz="3200" dirty="0"/>
          </a:p>
        </p:txBody>
      </p:sp>
      <p:sp>
        <p:nvSpPr>
          <p:cNvPr id="32771" name="Rectangle 3"/>
          <p:cNvSpPr>
            <a:spLocks noGrp="1" noChangeArrowheads="1"/>
          </p:cNvSpPr>
          <p:nvPr>
            <p:ph type="body" idx="1"/>
          </p:nvPr>
        </p:nvSpPr>
        <p:spPr>
          <a:xfrm>
            <a:off x="838200" y="1004552"/>
            <a:ext cx="10515600" cy="5351797"/>
          </a:xfrm>
        </p:spPr>
        <p:txBody>
          <a:bodyPr>
            <a:normAutofit lnSpcReduction="10000"/>
          </a:bodyPr>
          <a:lstStyle/>
          <a:p>
            <a:pPr algn="just" eaLnBrk="1" hangingPunct="1">
              <a:lnSpc>
                <a:spcPct val="150000"/>
              </a:lnSpc>
              <a:buFont typeface="Wingdings" panose="05000000000000000000" pitchFamily="2" charset="2"/>
              <a:buNone/>
            </a:pPr>
            <a:r>
              <a:rPr lang="en-US" dirty="0">
                <a:solidFill>
                  <a:srgbClr val="3333FF"/>
                </a:solidFill>
              </a:rPr>
              <a:t>7. HEALTH INFORMATION SYSTEM</a:t>
            </a:r>
          </a:p>
          <a:p>
            <a:pPr lvl="1" algn="just" eaLnBrk="1" hangingPunct="1">
              <a:lnSpc>
                <a:spcPct val="150000"/>
              </a:lnSpc>
            </a:pPr>
            <a:r>
              <a:rPr lang="en-US" dirty="0"/>
              <a:t>Health information originates from various sources of the system</a:t>
            </a:r>
          </a:p>
          <a:p>
            <a:pPr lvl="1" algn="just" eaLnBrk="1" hangingPunct="1">
              <a:lnSpc>
                <a:spcPct val="150000"/>
              </a:lnSpc>
            </a:pPr>
            <a:r>
              <a:rPr lang="en-US" dirty="0"/>
              <a:t>It is multifaceted and embraces information arising from:</a:t>
            </a:r>
          </a:p>
          <a:p>
            <a:pPr lvl="1" algn="just" eaLnBrk="1" hangingPunct="1">
              <a:lnSpc>
                <a:spcPct val="150000"/>
              </a:lnSpc>
              <a:buFont typeface="Wingdings" panose="05000000000000000000" pitchFamily="2" charset="2"/>
              <a:buNone/>
            </a:pPr>
            <a:r>
              <a:rPr lang="en-US" dirty="0"/>
              <a:t>        . Medical documentation</a:t>
            </a:r>
          </a:p>
          <a:p>
            <a:pPr lvl="1" algn="just" eaLnBrk="1" hangingPunct="1">
              <a:lnSpc>
                <a:spcPct val="150000"/>
              </a:lnSpc>
              <a:buFont typeface="Wingdings" panose="05000000000000000000" pitchFamily="2" charset="2"/>
              <a:buNone/>
            </a:pPr>
            <a:r>
              <a:rPr lang="en-US" dirty="0"/>
              <a:t>        . Health service reports</a:t>
            </a:r>
          </a:p>
          <a:p>
            <a:pPr lvl="1" algn="just" eaLnBrk="1" hangingPunct="1">
              <a:lnSpc>
                <a:spcPct val="150000"/>
              </a:lnSpc>
              <a:buFont typeface="Wingdings" panose="05000000000000000000" pitchFamily="2" charset="2"/>
              <a:buNone/>
            </a:pPr>
            <a:r>
              <a:rPr lang="en-US" dirty="0"/>
              <a:t>        . Demographic information</a:t>
            </a:r>
          </a:p>
          <a:p>
            <a:pPr lvl="1" algn="just" eaLnBrk="1" hangingPunct="1">
              <a:lnSpc>
                <a:spcPct val="150000"/>
              </a:lnSpc>
              <a:buFont typeface="Wingdings" panose="05000000000000000000" pitchFamily="2" charset="2"/>
              <a:buNone/>
            </a:pPr>
            <a:r>
              <a:rPr lang="en-US" dirty="0"/>
              <a:t>        . Health statistics</a:t>
            </a:r>
          </a:p>
          <a:p>
            <a:pPr lvl="1" algn="just" eaLnBrk="1" hangingPunct="1">
              <a:lnSpc>
                <a:spcPct val="150000"/>
              </a:lnSpc>
              <a:buFont typeface="Wingdings" panose="05000000000000000000" pitchFamily="2" charset="2"/>
              <a:buNone/>
            </a:pPr>
            <a:r>
              <a:rPr lang="en-US" dirty="0"/>
              <a:t>        . Medical research</a:t>
            </a:r>
          </a:p>
          <a:p>
            <a:pPr lvl="1" algn="just" eaLnBrk="1" hangingPunct="1">
              <a:lnSpc>
                <a:spcPct val="150000"/>
              </a:lnSpc>
              <a:buFont typeface="Wingdings" panose="05000000000000000000" pitchFamily="2" charset="2"/>
              <a:buNone/>
            </a:pPr>
            <a:r>
              <a:rPr lang="en-US" dirty="0"/>
              <a:t>        . Other sources</a:t>
            </a:r>
          </a:p>
        </p:txBody>
      </p:sp>
      <p:sp>
        <p:nvSpPr>
          <p:cNvPr id="3277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E2CE1011-D3CF-495A-9586-9C3A24F21A98}" type="slidenum">
              <a:rPr lang="en-US"/>
              <a:pPr eaLnBrk="1" hangingPunct="1"/>
              <a:t>18</a:t>
            </a:fld>
            <a:endParaRPr lang="en-US"/>
          </a:p>
        </p:txBody>
      </p:sp>
      <p:sp>
        <p:nvSpPr>
          <p:cNvPr id="2" name="Date Placeholder 1"/>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1140471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GB" sz="3200"/>
              <a:t>Managing Resources …</a:t>
            </a:r>
            <a:endParaRPr lang="en-US" sz="3200"/>
          </a:p>
        </p:txBody>
      </p:sp>
      <p:sp>
        <p:nvSpPr>
          <p:cNvPr id="33795" name="Rectangle 3"/>
          <p:cNvSpPr>
            <a:spLocks noGrp="1" noChangeArrowheads="1"/>
          </p:cNvSpPr>
          <p:nvPr>
            <p:ph type="body" idx="1"/>
          </p:nvPr>
        </p:nvSpPr>
        <p:spPr/>
        <p:txBody>
          <a:bodyPr/>
          <a:lstStyle/>
          <a:p>
            <a:pPr eaLnBrk="1" hangingPunct="1">
              <a:lnSpc>
                <a:spcPct val="80000"/>
              </a:lnSpc>
              <a:buFont typeface="Wingdings" panose="05000000000000000000" pitchFamily="2" charset="2"/>
              <a:buNone/>
            </a:pPr>
            <a:r>
              <a:rPr lang="en-US" b="1" dirty="0"/>
              <a:t>AIM HEALTH INFORMATION</a:t>
            </a:r>
          </a:p>
          <a:p>
            <a:pPr eaLnBrk="1" hangingPunct="1">
              <a:lnSpc>
                <a:spcPct val="80000"/>
              </a:lnSpc>
              <a:buFont typeface="Wingdings" panose="05000000000000000000" pitchFamily="2" charset="2"/>
              <a:buNone/>
            </a:pPr>
            <a:r>
              <a:rPr lang="en-US" dirty="0"/>
              <a:t>1.To provide information</a:t>
            </a:r>
          </a:p>
          <a:p>
            <a:pPr lvl="1" eaLnBrk="1" hangingPunct="1">
              <a:lnSpc>
                <a:spcPct val="80000"/>
              </a:lnSpc>
            </a:pPr>
            <a:r>
              <a:rPr lang="en-US" dirty="0" smtClean="0"/>
              <a:t>Public health</a:t>
            </a:r>
          </a:p>
          <a:p>
            <a:pPr lvl="1" eaLnBrk="1" hangingPunct="1">
              <a:lnSpc>
                <a:spcPct val="80000"/>
              </a:lnSpc>
            </a:pPr>
            <a:r>
              <a:rPr lang="en-US" dirty="0" smtClean="0"/>
              <a:t>  Health care system and their relations </a:t>
            </a:r>
          </a:p>
          <a:p>
            <a:pPr lvl="1" eaLnBrk="1" hangingPunct="1">
              <a:lnSpc>
                <a:spcPct val="80000"/>
              </a:lnSpc>
              <a:buFont typeface="Wingdings" panose="05000000000000000000" pitchFamily="2" charset="2"/>
              <a:buNone/>
            </a:pPr>
            <a:r>
              <a:rPr lang="en-US" dirty="0" smtClean="0"/>
              <a:t>    including socio- economic and environmental factors</a:t>
            </a:r>
          </a:p>
          <a:p>
            <a:pPr eaLnBrk="1" hangingPunct="1">
              <a:lnSpc>
                <a:spcPct val="80000"/>
              </a:lnSpc>
              <a:buFont typeface="Wingdings" panose="05000000000000000000" pitchFamily="2" charset="2"/>
              <a:buNone/>
            </a:pPr>
            <a:r>
              <a:rPr lang="en-US" dirty="0"/>
              <a:t>2. To contribute to </a:t>
            </a:r>
          </a:p>
          <a:p>
            <a:pPr eaLnBrk="1" hangingPunct="1">
              <a:lnSpc>
                <a:spcPct val="80000"/>
              </a:lnSpc>
            </a:pPr>
            <a:r>
              <a:rPr lang="en-US" dirty="0"/>
              <a:t> policy making</a:t>
            </a:r>
          </a:p>
          <a:p>
            <a:pPr eaLnBrk="1" hangingPunct="1">
              <a:lnSpc>
                <a:spcPct val="80000"/>
              </a:lnSpc>
            </a:pPr>
            <a:r>
              <a:rPr lang="en-US" dirty="0"/>
              <a:t> Planning</a:t>
            </a:r>
          </a:p>
          <a:p>
            <a:pPr eaLnBrk="1" hangingPunct="1">
              <a:lnSpc>
                <a:spcPct val="80000"/>
              </a:lnSpc>
            </a:pPr>
            <a:r>
              <a:rPr lang="en-US" dirty="0"/>
              <a:t> Management</a:t>
            </a:r>
          </a:p>
          <a:p>
            <a:pPr eaLnBrk="1" hangingPunct="1">
              <a:lnSpc>
                <a:spcPct val="80000"/>
              </a:lnSpc>
            </a:pPr>
            <a:r>
              <a:rPr lang="en-US" dirty="0"/>
              <a:t> Research</a:t>
            </a:r>
          </a:p>
        </p:txBody>
      </p:sp>
      <p:sp>
        <p:nvSpPr>
          <p:cNvPr id="3379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0FBAD8D4-EA47-44A0-8BFD-822656F9D98D}" type="slidenum">
              <a:rPr lang="en-US"/>
              <a:pPr eaLnBrk="1" hangingPunct="1"/>
              <a:t>19</a:t>
            </a:fld>
            <a:endParaRPr lang="en-US"/>
          </a:p>
        </p:txBody>
      </p:sp>
      <p:sp>
        <p:nvSpPr>
          <p:cNvPr id="2" name="Date Placeholder 1"/>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3661147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Chapter III: </a:t>
            </a:r>
            <a:r>
              <a:rPr lang="en-US" dirty="0" smtClean="0"/>
              <a:t>Resource management </a:t>
            </a:r>
            <a:endParaRPr lang="en-US" dirty="0"/>
          </a:p>
        </p:txBody>
      </p:sp>
      <p:sp>
        <p:nvSpPr>
          <p:cNvPr id="3" name="Content Placeholder 2"/>
          <p:cNvSpPr>
            <a:spLocks noGrp="1"/>
          </p:cNvSpPr>
          <p:nvPr>
            <p:ph idx="1"/>
          </p:nvPr>
        </p:nvSpPr>
        <p:spPr/>
        <p:txBody>
          <a:bodyPr/>
          <a:lstStyle/>
          <a:p>
            <a:r>
              <a:rPr lang="en-US" dirty="0" smtClean="0"/>
              <a:t>Objectives </a:t>
            </a:r>
          </a:p>
          <a:p>
            <a:pPr>
              <a:buFont typeface="Wingdings" panose="05000000000000000000" pitchFamily="2" charset="2"/>
              <a:buChar char="Ø"/>
            </a:pPr>
            <a:r>
              <a:rPr lang="en-US" dirty="0" smtClean="0"/>
              <a:t>Define resource in health care</a:t>
            </a:r>
          </a:p>
          <a:p>
            <a:pPr>
              <a:buFont typeface="Wingdings" panose="05000000000000000000" pitchFamily="2" charset="2"/>
              <a:buChar char="Ø"/>
            </a:pPr>
            <a:r>
              <a:rPr lang="en-US" dirty="0" smtClean="0"/>
              <a:t>Human resource</a:t>
            </a:r>
          </a:p>
          <a:p>
            <a:pPr>
              <a:buFont typeface="Wingdings" panose="05000000000000000000" pitchFamily="2" charset="2"/>
              <a:buChar char="Ø"/>
            </a:pPr>
            <a:r>
              <a:rPr lang="en-US" dirty="0" smtClean="0"/>
              <a:t>Time</a:t>
            </a:r>
          </a:p>
          <a:p>
            <a:pPr>
              <a:buFont typeface="Wingdings" panose="05000000000000000000" pitchFamily="2" charset="2"/>
              <a:buChar char="Ø"/>
            </a:pPr>
            <a:r>
              <a:rPr lang="en-US" dirty="0" smtClean="0"/>
              <a:t>Finance</a:t>
            </a:r>
          </a:p>
          <a:p>
            <a:pPr>
              <a:buFont typeface="Wingdings" panose="05000000000000000000" pitchFamily="2" charset="2"/>
              <a:buChar char="Ø"/>
            </a:pPr>
            <a:r>
              <a:rPr lang="en-US" dirty="0" smtClean="0"/>
              <a:t>Material</a:t>
            </a:r>
          </a:p>
          <a:p>
            <a:pPr>
              <a:buFont typeface="Wingdings" panose="05000000000000000000" pitchFamily="2" charset="2"/>
              <a:buChar char="Ø"/>
            </a:pPr>
            <a:r>
              <a:rPr lang="en-US" dirty="0" smtClean="0"/>
              <a:t>Information </a:t>
            </a:r>
            <a:endParaRPr lang="en-US" dirty="0"/>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D2B4CAA7-7D77-449F-B2C9-651282E18382}" type="slidenum">
              <a:rPr lang="en-US" smtClean="0"/>
              <a:t>2</a:t>
            </a:fld>
            <a:endParaRPr lang="en-US"/>
          </a:p>
        </p:txBody>
      </p:sp>
    </p:spTree>
    <p:extLst>
      <p:ext uri="{BB962C8B-B14F-4D97-AF65-F5344CB8AC3E}">
        <p14:creationId xmlns:p14="http://schemas.microsoft.com/office/powerpoint/2010/main" val="22355838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sz="4000" b="1">
                <a:latin typeface="Book Antiqua" panose="02040602050305030304" pitchFamily="18" charset="0"/>
              </a:rPr>
              <a:t>What is time management?</a:t>
            </a:r>
          </a:p>
        </p:txBody>
      </p:sp>
      <p:sp>
        <p:nvSpPr>
          <p:cNvPr id="4099" name="Content Placeholder 2"/>
          <p:cNvSpPr>
            <a:spLocks noGrp="1"/>
          </p:cNvSpPr>
          <p:nvPr>
            <p:ph idx="1"/>
          </p:nvPr>
        </p:nvSpPr>
        <p:spPr>
          <a:xfrm>
            <a:off x="1676400" y="1752601"/>
            <a:ext cx="8839200" cy="4373563"/>
          </a:xfrm>
        </p:spPr>
        <p:txBody>
          <a:bodyPr/>
          <a:lstStyle/>
          <a:p>
            <a:pPr algn="just" eaLnBrk="1" hangingPunct="1">
              <a:buFontTx/>
              <a:buChar char="•"/>
            </a:pPr>
            <a:endParaRPr lang="en-US" b="1" dirty="0" smtClean="0"/>
          </a:p>
          <a:p>
            <a:pPr algn="just" eaLnBrk="1" hangingPunct="1">
              <a:buFontTx/>
              <a:buChar char="•"/>
            </a:pPr>
            <a:r>
              <a:rPr lang="en-US" b="1" dirty="0">
                <a:latin typeface="Book Antiqua" panose="02040602050305030304" pitchFamily="18" charset="0"/>
              </a:rPr>
              <a:t>Time management is the development of processes and tools that increase </a:t>
            </a:r>
            <a:r>
              <a:rPr lang="en-US" dirty="0">
                <a:solidFill>
                  <a:srgbClr val="FF0000"/>
                </a:solidFill>
                <a:latin typeface="Book Antiqua" panose="02040602050305030304" pitchFamily="18" charset="0"/>
              </a:rPr>
              <a:t>time-efficiency.</a:t>
            </a:r>
          </a:p>
          <a:p>
            <a:pPr algn="just" eaLnBrk="1" hangingPunct="1">
              <a:buFontTx/>
              <a:buNone/>
            </a:pPr>
            <a:endParaRPr lang="en-US" b="1" dirty="0">
              <a:latin typeface="Book Antiqua" panose="02040602050305030304" pitchFamily="18" charset="0"/>
            </a:endParaRPr>
          </a:p>
          <a:p>
            <a:pPr algn="just"/>
            <a:r>
              <a:rPr lang="en-US" b="1" dirty="0">
                <a:latin typeface="Book Antiqua" panose="02040602050305030304" pitchFamily="18" charset="0"/>
              </a:rPr>
              <a:t>A non- renewable  resource</a:t>
            </a:r>
            <a:endParaRPr lang="en-US" b="1" dirty="0" smtClean="0">
              <a:latin typeface="Book Antiqua" panose="02040602050305030304" pitchFamily="18" charset="0"/>
            </a:endParaRPr>
          </a:p>
          <a:p>
            <a:pPr>
              <a:buFont typeface="Arial" panose="020B0604020202020204" pitchFamily="34" charset="0"/>
              <a:buNone/>
            </a:pPr>
            <a:endParaRPr lang="en-US" dirty="0" smtClean="0"/>
          </a:p>
          <a:p>
            <a:pPr eaLnBrk="1" hangingPunct="1">
              <a:buFont typeface="Wingdings" panose="05000000000000000000" pitchFamily="2" charset="2"/>
              <a:buChar char="q"/>
            </a:pPr>
            <a:endParaRPr lang="en-US" dirty="0" smtClean="0"/>
          </a:p>
          <a:p>
            <a:pPr eaLnBrk="1" hangingPunct="1">
              <a:buFont typeface="Wingdings" panose="05000000000000000000" pitchFamily="2" charset="2"/>
              <a:buChar char="q"/>
            </a:pPr>
            <a:endParaRPr lang="en-US" dirty="0" smtClean="0"/>
          </a:p>
          <a:p>
            <a:pPr eaLnBrk="1" hangingPunct="1">
              <a:buFont typeface="Wingdings" panose="05000000000000000000" pitchFamily="2" charset="2"/>
              <a:buChar char="q"/>
            </a:pPr>
            <a:endParaRPr lang="en-US" dirty="0" smtClean="0"/>
          </a:p>
        </p:txBody>
      </p:sp>
      <p:sp>
        <p:nvSpPr>
          <p:cNvPr id="2" name="Date Placeholder 1"/>
          <p:cNvSpPr>
            <a:spLocks noGrp="1"/>
          </p:cNvSpPr>
          <p:nvPr>
            <p:ph type="dt" sz="half" idx="10"/>
          </p:nvPr>
        </p:nvSpPr>
        <p:spPr/>
        <p:txBody>
          <a:bodyPr/>
          <a:lstStyle/>
          <a:p>
            <a:endParaRPr lang="en-US"/>
          </a:p>
        </p:txBody>
      </p:sp>
      <p:sp>
        <p:nvSpPr>
          <p:cNvPr id="3" name="Slide Number Placeholder 2"/>
          <p:cNvSpPr>
            <a:spLocks noGrp="1"/>
          </p:cNvSpPr>
          <p:nvPr>
            <p:ph type="sldNum" sz="quarter" idx="12"/>
          </p:nvPr>
        </p:nvSpPr>
        <p:spPr/>
        <p:txBody>
          <a:bodyPr/>
          <a:lstStyle/>
          <a:p>
            <a:fld id="{D2B4CAA7-7D77-449F-B2C9-651282E18382}" type="slidenum">
              <a:rPr lang="en-US" smtClean="0"/>
              <a:t>20</a:t>
            </a:fld>
            <a:endParaRPr lang="en-US"/>
          </a:p>
        </p:txBody>
      </p:sp>
    </p:spTree>
    <p:extLst>
      <p:ext uri="{BB962C8B-B14F-4D97-AF65-F5344CB8AC3E}">
        <p14:creationId xmlns:p14="http://schemas.microsoft.com/office/powerpoint/2010/main" val="2794800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981200" y="274638"/>
            <a:ext cx="8610600" cy="1554162"/>
          </a:xfrm>
        </p:spPr>
        <p:txBody>
          <a:bodyPr/>
          <a:lstStyle/>
          <a:p>
            <a:pPr eaLnBrk="1" hangingPunct="1"/>
            <a:r>
              <a:rPr lang="en-US" sz="3600"/>
              <a:t>Why worry about time management when I have so many other concerns?</a:t>
            </a:r>
          </a:p>
        </p:txBody>
      </p:sp>
      <p:sp>
        <p:nvSpPr>
          <p:cNvPr id="5123" name="Content Placeholder 2"/>
          <p:cNvSpPr>
            <a:spLocks noGrp="1"/>
          </p:cNvSpPr>
          <p:nvPr>
            <p:ph idx="1"/>
          </p:nvPr>
        </p:nvSpPr>
        <p:spPr>
          <a:xfrm>
            <a:off x="1981200" y="2057400"/>
            <a:ext cx="8458200" cy="4800600"/>
          </a:xfrm>
        </p:spPr>
        <p:txBody>
          <a:bodyPr/>
          <a:lstStyle/>
          <a:p>
            <a:pPr algn="just" eaLnBrk="1" hangingPunct="1">
              <a:buFont typeface="Wingdings" panose="05000000000000000000" pitchFamily="2" charset="2"/>
              <a:buChar char="ü"/>
            </a:pPr>
            <a:r>
              <a:rPr lang="en-US"/>
              <a:t>Time Management is crucial to your development and success.</a:t>
            </a:r>
          </a:p>
          <a:p>
            <a:pPr algn="just" eaLnBrk="1" hangingPunct="1">
              <a:buFont typeface="Wingdings" panose="05000000000000000000" pitchFamily="2" charset="2"/>
              <a:buChar char="ü"/>
            </a:pPr>
            <a:r>
              <a:rPr lang="en-US"/>
              <a:t> Time Management is crucial to finding balance between work and life.</a:t>
            </a:r>
          </a:p>
          <a:p>
            <a:pPr algn="just" eaLnBrk="1" hangingPunct="1">
              <a:buFont typeface="Wingdings" panose="05000000000000000000" pitchFamily="2" charset="2"/>
              <a:buChar char="ü"/>
            </a:pPr>
            <a:r>
              <a:rPr lang="en-US"/>
              <a:t> Time Management is crucial for your overall well-being.</a:t>
            </a:r>
          </a:p>
          <a:p>
            <a:pPr algn="just" eaLnBrk="1" hangingPunct="1">
              <a:buFont typeface="Wingdings" panose="05000000000000000000" pitchFamily="2" charset="2"/>
              <a:buChar char="ü"/>
            </a:pPr>
            <a:r>
              <a:rPr lang="en-US"/>
              <a:t> Increased productivity</a:t>
            </a:r>
          </a:p>
          <a:p>
            <a:pPr algn="just" eaLnBrk="1" hangingPunct="1">
              <a:buFont typeface="Wingdings" panose="05000000000000000000" pitchFamily="2" charset="2"/>
              <a:buChar char="ü"/>
            </a:pPr>
            <a:r>
              <a:rPr lang="en-US"/>
              <a:t> Organization</a:t>
            </a:r>
          </a:p>
          <a:p>
            <a:pPr algn="just" eaLnBrk="1" hangingPunct="1">
              <a:buFont typeface="Wingdings" panose="05000000000000000000" pitchFamily="2" charset="2"/>
              <a:buChar char="ü"/>
            </a:pPr>
            <a:endParaRPr lang="en-US" smtClean="0"/>
          </a:p>
          <a:p>
            <a:pPr eaLnBrk="1" hangingPunct="1">
              <a:buFont typeface="Wingdings" panose="05000000000000000000" pitchFamily="2" charset="2"/>
              <a:buChar char="q"/>
            </a:pPr>
            <a:endParaRPr lang="en-US" smtClean="0"/>
          </a:p>
          <a:p>
            <a:pPr algn="just" eaLnBrk="1" hangingPunct="1">
              <a:buFont typeface="Wingdings" panose="05000000000000000000" pitchFamily="2" charset="2"/>
              <a:buNone/>
            </a:pPr>
            <a:endParaRPr lang="en-US" smtClean="0"/>
          </a:p>
        </p:txBody>
      </p:sp>
      <p:sp>
        <p:nvSpPr>
          <p:cNvPr id="2" name="Date Placeholder 1"/>
          <p:cNvSpPr>
            <a:spLocks noGrp="1"/>
          </p:cNvSpPr>
          <p:nvPr>
            <p:ph type="dt" sz="half" idx="10"/>
          </p:nvPr>
        </p:nvSpPr>
        <p:spPr/>
        <p:txBody>
          <a:bodyPr/>
          <a:lstStyle/>
          <a:p>
            <a:endParaRPr lang="en-US"/>
          </a:p>
        </p:txBody>
      </p:sp>
      <p:sp>
        <p:nvSpPr>
          <p:cNvPr id="3" name="Slide Number Placeholder 2"/>
          <p:cNvSpPr>
            <a:spLocks noGrp="1"/>
          </p:cNvSpPr>
          <p:nvPr>
            <p:ph type="sldNum" sz="quarter" idx="12"/>
          </p:nvPr>
        </p:nvSpPr>
        <p:spPr/>
        <p:txBody>
          <a:bodyPr/>
          <a:lstStyle/>
          <a:p>
            <a:fld id="{D2B4CAA7-7D77-449F-B2C9-651282E18382}" type="slidenum">
              <a:rPr lang="en-US" smtClean="0"/>
              <a:t>21</a:t>
            </a:fld>
            <a:endParaRPr lang="en-US"/>
          </a:p>
        </p:txBody>
      </p:sp>
    </p:spTree>
    <p:extLst>
      <p:ext uri="{BB962C8B-B14F-4D97-AF65-F5344CB8AC3E}">
        <p14:creationId xmlns:p14="http://schemas.microsoft.com/office/powerpoint/2010/main" val="33092920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981200" y="274638"/>
            <a:ext cx="8229600" cy="2087562"/>
          </a:xfrm>
        </p:spPr>
        <p:txBody>
          <a:bodyPr/>
          <a:lstStyle/>
          <a:p>
            <a:pPr eaLnBrk="1" hangingPunct="1"/>
            <a:r>
              <a:rPr lang="en-US" b="1" smtClean="0"/>
              <a:t>The "Three Ps" of Effective Time Management</a:t>
            </a:r>
            <a:endParaRPr lang="en-US" smtClean="0"/>
          </a:p>
        </p:txBody>
      </p:sp>
      <p:sp>
        <p:nvSpPr>
          <p:cNvPr id="6147" name="Content Placeholder 2"/>
          <p:cNvSpPr>
            <a:spLocks noGrp="1"/>
          </p:cNvSpPr>
          <p:nvPr>
            <p:ph idx="1"/>
          </p:nvPr>
        </p:nvSpPr>
        <p:spPr>
          <a:xfrm>
            <a:off x="1676400" y="2438401"/>
            <a:ext cx="8991600" cy="3687763"/>
          </a:xfrm>
        </p:spPr>
        <p:txBody>
          <a:bodyPr/>
          <a:lstStyle/>
          <a:p>
            <a:pPr marL="609600" indent="-609600">
              <a:buNone/>
            </a:pPr>
            <a:r>
              <a:rPr lang="en-US" b="1" smtClean="0"/>
              <a:t>        Developed by Andrew Berner</a:t>
            </a:r>
          </a:p>
          <a:p>
            <a:pPr marL="609600" indent="-609600">
              <a:buFontTx/>
              <a:buAutoNum type="arabicPeriod"/>
            </a:pPr>
            <a:endParaRPr lang="en-US" b="1" smtClean="0"/>
          </a:p>
          <a:p>
            <a:pPr marL="609600" indent="-609600">
              <a:buFontTx/>
              <a:buAutoNum type="arabicPeriod"/>
            </a:pPr>
            <a:r>
              <a:rPr lang="en-US" smtClean="0"/>
              <a:t>Planning. </a:t>
            </a:r>
          </a:p>
          <a:p>
            <a:pPr marL="609600" indent="-609600">
              <a:buFontTx/>
              <a:buAutoNum type="arabicPeriod"/>
            </a:pPr>
            <a:r>
              <a:rPr lang="en-US" smtClean="0"/>
              <a:t>Priorities. </a:t>
            </a:r>
          </a:p>
          <a:p>
            <a:pPr marL="609600" indent="-609600">
              <a:buFontTx/>
              <a:buAutoNum type="arabicPeriod"/>
            </a:pPr>
            <a:r>
              <a:rPr lang="en-US" smtClean="0"/>
              <a:t>Procrastination (post-phoned, to delay repeatedly &amp; without good reason) </a:t>
            </a:r>
          </a:p>
          <a:p>
            <a:pPr marL="609600" indent="-609600">
              <a:buNone/>
            </a:pPr>
            <a:r>
              <a:rPr lang="en-US" b="1" smtClean="0"/>
              <a:t>	</a:t>
            </a:r>
            <a:endParaRPr lang="en-US" smtClean="0"/>
          </a:p>
          <a:p>
            <a:pPr marL="609600" indent="-609600"/>
            <a:endParaRPr lang="en-US" smtClean="0"/>
          </a:p>
        </p:txBody>
      </p:sp>
      <p:sp>
        <p:nvSpPr>
          <p:cNvPr id="2" name="Date Placeholder 1"/>
          <p:cNvSpPr>
            <a:spLocks noGrp="1"/>
          </p:cNvSpPr>
          <p:nvPr>
            <p:ph type="dt" sz="half" idx="10"/>
          </p:nvPr>
        </p:nvSpPr>
        <p:spPr/>
        <p:txBody>
          <a:bodyPr/>
          <a:lstStyle/>
          <a:p>
            <a:endParaRPr lang="en-US"/>
          </a:p>
        </p:txBody>
      </p:sp>
      <p:sp>
        <p:nvSpPr>
          <p:cNvPr id="3" name="Slide Number Placeholder 2"/>
          <p:cNvSpPr>
            <a:spLocks noGrp="1"/>
          </p:cNvSpPr>
          <p:nvPr>
            <p:ph type="sldNum" sz="quarter" idx="12"/>
          </p:nvPr>
        </p:nvSpPr>
        <p:spPr/>
        <p:txBody>
          <a:bodyPr/>
          <a:lstStyle/>
          <a:p>
            <a:fld id="{D2B4CAA7-7D77-449F-B2C9-651282E18382}" type="slidenum">
              <a:rPr lang="en-US" smtClean="0"/>
              <a:t>22</a:t>
            </a:fld>
            <a:endParaRPr lang="en-US"/>
          </a:p>
        </p:txBody>
      </p:sp>
    </p:spTree>
    <p:extLst>
      <p:ext uri="{BB962C8B-B14F-4D97-AF65-F5344CB8AC3E}">
        <p14:creationId xmlns:p14="http://schemas.microsoft.com/office/powerpoint/2010/main" val="32233215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p:txBody>
          <a:bodyPr/>
          <a:lstStyle/>
          <a:p>
            <a:r>
              <a:rPr lang="en-US" sz="3600" b="1"/>
              <a:t>Time Management-Planning</a:t>
            </a:r>
          </a:p>
        </p:txBody>
      </p:sp>
      <p:sp>
        <p:nvSpPr>
          <p:cNvPr id="7171" name="Rectangle 3"/>
          <p:cNvSpPr>
            <a:spLocks noGrp="1"/>
          </p:cNvSpPr>
          <p:nvPr>
            <p:ph type="body" idx="1"/>
          </p:nvPr>
        </p:nvSpPr>
        <p:spPr>
          <a:xfrm>
            <a:off x="1981200" y="1600201"/>
            <a:ext cx="8305800" cy="4525963"/>
          </a:xfrm>
        </p:spPr>
        <p:txBody>
          <a:bodyPr/>
          <a:lstStyle/>
          <a:p>
            <a:pPr algn="just"/>
            <a:r>
              <a:rPr lang="en-US" smtClean="0"/>
              <a:t>What will be done (list of activities)?</a:t>
            </a:r>
          </a:p>
          <a:p>
            <a:pPr algn="just"/>
            <a:r>
              <a:rPr lang="en-US" smtClean="0"/>
              <a:t>Where it will be done (place)? </a:t>
            </a:r>
          </a:p>
          <a:p>
            <a:pPr algn="just"/>
            <a:r>
              <a:rPr lang="en-US" smtClean="0"/>
              <a:t>Who will do it?, and </a:t>
            </a:r>
          </a:p>
          <a:p>
            <a:pPr algn="just"/>
            <a:r>
              <a:rPr lang="en-US" smtClean="0"/>
              <a:t>When it will occur?</a:t>
            </a:r>
          </a:p>
          <a:p>
            <a:pPr>
              <a:buFont typeface="Arial" panose="020B0604020202020204" pitchFamily="34" charset="0"/>
              <a:buNone/>
            </a:pPr>
            <a:endParaRPr lang="en-US" smtClean="0"/>
          </a:p>
        </p:txBody>
      </p:sp>
      <p:sp>
        <p:nvSpPr>
          <p:cNvPr id="2" name="Date Placeholder 1"/>
          <p:cNvSpPr>
            <a:spLocks noGrp="1"/>
          </p:cNvSpPr>
          <p:nvPr>
            <p:ph type="dt" sz="half" idx="10"/>
          </p:nvPr>
        </p:nvSpPr>
        <p:spPr/>
        <p:txBody>
          <a:bodyPr/>
          <a:lstStyle/>
          <a:p>
            <a:endParaRPr lang="en-US"/>
          </a:p>
        </p:txBody>
      </p:sp>
      <p:sp>
        <p:nvSpPr>
          <p:cNvPr id="3" name="Slide Number Placeholder 2"/>
          <p:cNvSpPr>
            <a:spLocks noGrp="1"/>
          </p:cNvSpPr>
          <p:nvPr>
            <p:ph type="sldNum" sz="quarter" idx="12"/>
          </p:nvPr>
        </p:nvSpPr>
        <p:spPr/>
        <p:txBody>
          <a:bodyPr/>
          <a:lstStyle/>
          <a:p>
            <a:fld id="{D2B4CAA7-7D77-449F-B2C9-651282E18382}" type="slidenum">
              <a:rPr lang="en-US" smtClean="0"/>
              <a:t>23</a:t>
            </a:fld>
            <a:endParaRPr lang="en-US"/>
          </a:p>
        </p:txBody>
      </p:sp>
    </p:spTree>
    <p:extLst>
      <p:ext uri="{BB962C8B-B14F-4D97-AF65-F5344CB8AC3E}">
        <p14:creationId xmlns:p14="http://schemas.microsoft.com/office/powerpoint/2010/main" val="35937061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p:nvPr>
        </p:nvSpPr>
        <p:spPr>
          <a:xfrm>
            <a:off x="1981200" y="274638"/>
            <a:ext cx="8229600" cy="792162"/>
          </a:xfrm>
        </p:spPr>
        <p:txBody>
          <a:bodyPr/>
          <a:lstStyle/>
          <a:p>
            <a:r>
              <a:rPr lang="en-US" sz="3600" b="1" dirty="0"/>
              <a:t>Time Management-Planning </a:t>
            </a:r>
            <a:r>
              <a:rPr lang="en-US" sz="3600" b="1" dirty="0" err="1"/>
              <a:t>cont</a:t>
            </a:r>
            <a:r>
              <a:rPr lang="en-US" sz="3600" b="1" dirty="0"/>
              <a:t>…</a:t>
            </a:r>
          </a:p>
        </p:txBody>
      </p:sp>
      <p:sp>
        <p:nvSpPr>
          <p:cNvPr id="8195" name="Rectangle 3"/>
          <p:cNvSpPr>
            <a:spLocks noGrp="1"/>
          </p:cNvSpPr>
          <p:nvPr>
            <p:ph type="body" idx="1"/>
          </p:nvPr>
        </p:nvSpPr>
        <p:spPr>
          <a:xfrm>
            <a:off x="1524000" y="1219200"/>
            <a:ext cx="9144000" cy="5410200"/>
          </a:xfrm>
        </p:spPr>
        <p:txBody>
          <a:bodyPr/>
          <a:lstStyle/>
          <a:p>
            <a:pPr algn="just">
              <a:lnSpc>
                <a:spcPct val="80000"/>
              </a:lnSpc>
            </a:pPr>
            <a:r>
              <a:rPr lang="en-US" b="1" i="1"/>
              <a:t>Time table</a:t>
            </a:r>
            <a:r>
              <a:rPr lang="en-US"/>
              <a:t>: is used for weekly regular recurring events.</a:t>
            </a:r>
          </a:p>
          <a:p>
            <a:pPr>
              <a:lnSpc>
                <a:spcPct val="80000"/>
              </a:lnSpc>
            </a:pPr>
            <a:r>
              <a:rPr lang="en-US" b="1" i="1"/>
              <a:t>Schedule</a:t>
            </a:r>
            <a:r>
              <a:rPr lang="en-US"/>
              <a:t>: - for intermittent, irregular or 	variable events, including details of where the events take place. </a:t>
            </a:r>
          </a:p>
          <a:p>
            <a:pPr>
              <a:lnSpc>
                <a:spcPct val="80000"/>
              </a:lnSpc>
            </a:pPr>
            <a:r>
              <a:rPr lang="en-US"/>
              <a:t>Use area 	maps and calendar, consider the population density and the local markets (public gathering days) as well.  </a:t>
            </a:r>
          </a:p>
          <a:p>
            <a:pPr>
              <a:lnSpc>
                <a:spcPct val="80000"/>
              </a:lnSpc>
            </a:pPr>
            <a:endParaRPr lang="en-US"/>
          </a:p>
          <a:p>
            <a:pPr>
              <a:lnSpc>
                <a:spcPct val="80000"/>
              </a:lnSpc>
            </a:pPr>
            <a:r>
              <a:rPr lang="en-US" b="1" i="1"/>
              <a:t>Roster</a:t>
            </a:r>
            <a:r>
              <a:rPr lang="en-US"/>
              <a:t>: - for duties planned for different staff members, for different times in turn. </a:t>
            </a:r>
          </a:p>
          <a:p>
            <a:pPr>
              <a:lnSpc>
                <a:spcPct val="80000"/>
              </a:lnSpc>
            </a:pPr>
            <a:r>
              <a:rPr lang="en-US"/>
              <a:t>Make it fairly distributed among the appropriate staffs.</a:t>
            </a:r>
          </a:p>
          <a:p>
            <a:pPr>
              <a:lnSpc>
                <a:spcPct val="80000"/>
              </a:lnSpc>
            </a:pPr>
            <a:endParaRPr lang="en-US" b="1"/>
          </a:p>
          <a:p>
            <a:pPr algn="just">
              <a:lnSpc>
                <a:spcPct val="80000"/>
              </a:lnSpc>
              <a:buFont typeface="Arial" panose="020B0604020202020204" pitchFamily="34" charset="0"/>
              <a:buNone/>
            </a:pPr>
            <a:endParaRPr lang="en-US" b="1"/>
          </a:p>
          <a:p>
            <a:pPr>
              <a:lnSpc>
                <a:spcPct val="80000"/>
              </a:lnSpc>
              <a:buFont typeface="Arial" panose="020B0604020202020204" pitchFamily="34" charset="0"/>
              <a:buNone/>
            </a:pPr>
            <a:endParaRPr lang="en-US"/>
          </a:p>
        </p:txBody>
      </p:sp>
      <p:sp>
        <p:nvSpPr>
          <p:cNvPr id="2" name="Date Placeholder 1"/>
          <p:cNvSpPr>
            <a:spLocks noGrp="1"/>
          </p:cNvSpPr>
          <p:nvPr>
            <p:ph type="dt" sz="half" idx="10"/>
          </p:nvPr>
        </p:nvSpPr>
        <p:spPr/>
        <p:txBody>
          <a:bodyPr/>
          <a:lstStyle/>
          <a:p>
            <a:endParaRPr lang="en-US"/>
          </a:p>
        </p:txBody>
      </p:sp>
      <p:sp>
        <p:nvSpPr>
          <p:cNvPr id="3" name="Slide Number Placeholder 2"/>
          <p:cNvSpPr>
            <a:spLocks noGrp="1"/>
          </p:cNvSpPr>
          <p:nvPr>
            <p:ph type="sldNum" sz="quarter" idx="12"/>
          </p:nvPr>
        </p:nvSpPr>
        <p:spPr/>
        <p:txBody>
          <a:bodyPr/>
          <a:lstStyle/>
          <a:p>
            <a:fld id="{D2B4CAA7-7D77-449F-B2C9-651282E18382}" type="slidenum">
              <a:rPr lang="en-US" smtClean="0"/>
              <a:t>24</a:t>
            </a:fld>
            <a:endParaRPr lang="en-US"/>
          </a:p>
        </p:txBody>
      </p:sp>
    </p:spTree>
    <p:extLst>
      <p:ext uri="{BB962C8B-B14F-4D97-AF65-F5344CB8AC3E}">
        <p14:creationId xmlns:p14="http://schemas.microsoft.com/office/powerpoint/2010/main" val="32992222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title"/>
          </p:nvPr>
        </p:nvSpPr>
        <p:spPr/>
        <p:txBody>
          <a:bodyPr/>
          <a:lstStyle/>
          <a:p>
            <a:r>
              <a:rPr lang="en-US" sz="3600" b="1" dirty="0"/>
              <a:t>Time Management-Planning </a:t>
            </a:r>
            <a:r>
              <a:rPr lang="en-US" sz="3600" b="1" dirty="0" err="1"/>
              <a:t>cont</a:t>
            </a:r>
            <a:r>
              <a:rPr lang="en-US" sz="3600" b="1" dirty="0"/>
              <a:t>…</a:t>
            </a:r>
          </a:p>
        </p:txBody>
      </p:sp>
      <p:sp>
        <p:nvSpPr>
          <p:cNvPr id="9219" name="Rectangle 3"/>
          <p:cNvSpPr>
            <a:spLocks noGrp="1"/>
          </p:cNvSpPr>
          <p:nvPr>
            <p:ph type="body" idx="1"/>
          </p:nvPr>
        </p:nvSpPr>
        <p:spPr>
          <a:xfrm>
            <a:off x="1524000" y="1600201"/>
            <a:ext cx="9144000" cy="4525963"/>
          </a:xfrm>
        </p:spPr>
        <p:txBody>
          <a:bodyPr/>
          <a:lstStyle/>
          <a:p>
            <a:pPr algn="just">
              <a:lnSpc>
                <a:spcPct val="90000"/>
              </a:lnSpc>
            </a:pPr>
            <a:r>
              <a:rPr lang="en-US" b="1"/>
              <a:t>Programme: </a:t>
            </a:r>
            <a:r>
              <a:rPr lang="en-US"/>
              <a:t>- for long term arrangements of several different 	events or activities of which the time 	plan is only one part.</a:t>
            </a:r>
          </a:p>
          <a:p>
            <a:pPr algn="just">
              <a:lnSpc>
                <a:spcPct val="90000"/>
              </a:lnSpc>
            </a:pPr>
            <a:r>
              <a:rPr lang="en-US" b="1"/>
              <a:t>Year calendar</a:t>
            </a:r>
            <a:r>
              <a:rPr lang="en-US"/>
              <a:t>: - acts as a reminder of definite important events, usually out 	of one’s control.. In addition it shows 	where it is possible to fit in new events such as special meetings or periods of travel. </a:t>
            </a:r>
          </a:p>
          <a:p>
            <a:pPr>
              <a:lnSpc>
                <a:spcPct val="90000"/>
              </a:lnSpc>
              <a:buFont typeface="Arial" panose="020B0604020202020204" pitchFamily="34" charset="0"/>
              <a:buNone/>
            </a:pPr>
            <a:endParaRPr lang="en-US"/>
          </a:p>
          <a:p>
            <a:pPr>
              <a:lnSpc>
                <a:spcPct val="90000"/>
              </a:lnSpc>
              <a:buFont typeface="Arial" panose="020B0604020202020204" pitchFamily="34" charset="0"/>
              <a:buNone/>
            </a:pPr>
            <a:endParaRPr lang="en-US"/>
          </a:p>
        </p:txBody>
      </p:sp>
      <p:sp>
        <p:nvSpPr>
          <p:cNvPr id="2" name="Date Placeholder 1"/>
          <p:cNvSpPr>
            <a:spLocks noGrp="1"/>
          </p:cNvSpPr>
          <p:nvPr>
            <p:ph type="dt" sz="half" idx="10"/>
          </p:nvPr>
        </p:nvSpPr>
        <p:spPr/>
        <p:txBody>
          <a:bodyPr/>
          <a:lstStyle/>
          <a:p>
            <a:endParaRPr lang="en-US"/>
          </a:p>
        </p:txBody>
      </p:sp>
      <p:sp>
        <p:nvSpPr>
          <p:cNvPr id="3" name="Slide Number Placeholder 2"/>
          <p:cNvSpPr>
            <a:spLocks noGrp="1"/>
          </p:cNvSpPr>
          <p:nvPr>
            <p:ph type="sldNum" sz="quarter" idx="12"/>
          </p:nvPr>
        </p:nvSpPr>
        <p:spPr/>
        <p:txBody>
          <a:bodyPr/>
          <a:lstStyle/>
          <a:p>
            <a:fld id="{D2B4CAA7-7D77-449F-B2C9-651282E18382}" type="slidenum">
              <a:rPr lang="en-US" smtClean="0"/>
              <a:t>25</a:t>
            </a:fld>
            <a:endParaRPr lang="en-US"/>
          </a:p>
        </p:txBody>
      </p:sp>
    </p:spTree>
    <p:extLst>
      <p:ext uri="{BB962C8B-B14F-4D97-AF65-F5344CB8AC3E}">
        <p14:creationId xmlns:p14="http://schemas.microsoft.com/office/powerpoint/2010/main" val="19011967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981200" y="274638"/>
            <a:ext cx="8229600" cy="1782762"/>
          </a:xfrm>
        </p:spPr>
        <p:txBody>
          <a:bodyPr/>
          <a:lstStyle/>
          <a:p>
            <a:pPr eaLnBrk="1" hangingPunct="1"/>
            <a:r>
              <a:rPr lang="en-US" b="1" smtClean="0"/>
              <a:t>Using Your Calendar</a:t>
            </a:r>
            <a:endParaRPr lang="en-US" smtClean="0"/>
          </a:p>
        </p:txBody>
      </p:sp>
      <p:sp>
        <p:nvSpPr>
          <p:cNvPr id="10243" name="Content Placeholder 2"/>
          <p:cNvSpPr>
            <a:spLocks noGrp="1"/>
          </p:cNvSpPr>
          <p:nvPr>
            <p:ph idx="1"/>
          </p:nvPr>
        </p:nvSpPr>
        <p:spPr>
          <a:xfrm>
            <a:off x="1828800" y="2057401"/>
            <a:ext cx="8610600" cy="4068763"/>
          </a:xfrm>
        </p:spPr>
        <p:txBody>
          <a:bodyPr/>
          <a:lstStyle/>
          <a:p>
            <a:pPr eaLnBrk="1" hangingPunct="1">
              <a:buFont typeface="Wingdings" panose="05000000000000000000" pitchFamily="2" charset="2"/>
              <a:buChar char="§"/>
            </a:pPr>
            <a:r>
              <a:rPr lang="en-US" smtClean="0"/>
              <a:t>Add a meeting as soon as you know about it.</a:t>
            </a:r>
          </a:p>
          <a:p>
            <a:pPr eaLnBrk="1" hangingPunct="1">
              <a:buFont typeface="Wingdings" panose="05000000000000000000" pitchFamily="2" charset="2"/>
              <a:buChar char="§"/>
            </a:pPr>
            <a:r>
              <a:rPr lang="en-US" smtClean="0"/>
              <a:t>Write dates for follow-up on calendar. </a:t>
            </a:r>
          </a:p>
          <a:p>
            <a:pPr eaLnBrk="1" hangingPunct="1">
              <a:buFont typeface="Wingdings" panose="05000000000000000000" pitchFamily="2" charset="2"/>
              <a:buChar char="§"/>
            </a:pPr>
            <a:r>
              <a:rPr lang="en-US" smtClean="0"/>
              <a:t>Include personal deadlines.</a:t>
            </a:r>
          </a:p>
          <a:p>
            <a:pPr eaLnBrk="1" hangingPunct="1">
              <a:buFont typeface="Wingdings" panose="05000000000000000000" pitchFamily="2" charset="2"/>
              <a:buChar char="§"/>
            </a:pPr>
            <a:r>
              <a:rPr lang="en-US" smtClean="0"/>
              <a:t>Have one master calendar.  </a:t>
            </a:r>
          </a:p>
          <a:p>
            <a:pPr eaLnBrk="1" hangingPunct="1">
              <a:buFont typeface="Wingdings" panose="05000000000000000000" pitchFamily="2" charset="2"/>
              <a:buChar char="§"/>
            </a:pPr>
            <a:r>
              <a:rPr lang="en-US" smtClean="0"/>
              <a:t>If you use an electronic calendar, back it up regularly.</a:t>
            </a:r>
          </a:p>
        </p:txBody>
      </p:sp>
      <p:sp>
        <p:nvSpPr>
          <p:cNvPr id="2" name="Date Placeholder 1"/>
          <p:cNvSpPr>
            <a:spLocks noGrp="1"/>
          </p:cNvSpPr>
          <p:nvPr>
            <p:ph type="dt" sz="half" idx="10"/>
          </p:nvPr>
        </p:nvSpPr>
        <p:spPr/>
        <p:txBody>
          <a:bodyPr/>
          <a:lstStyle/>
          <a:p>
            <a:endParaRPr lang="en-US"/>
          </a:p>
        </p:txBody>
      </p:sp>
      <p:sp>
        <p:nvSpPr>
          <p:cNvPr id="3" name="Slide Number Placeholder 2"/>
          <p:cNvSpPr>
            <a:spLocks noGrp="1"/>
          </p:cNvSpPr>
          <p:nvPr>
            <p:ph type="sldNum" sz="quarter" idx="12"/>
          </p:nvPr>
        </p:nvSpPr>
        <p:spPr/>
        <p:txBody>
          <a:bodyPr/>
          <a:lstStyle/>
          <a:p>
            <a:fld id="{D2B4CAA7-7D77-449F-B2C9-651282E18382}" type="slidenum">
              <a:rPr lang="en-US" smtClean="0"/>
              <a:t>26</a:t>
            </a:fld>
            <a:endParaRPr lang="en-US"/>
          </a:p>
        </p:txBody>
      </p:sp>
    </p:spTree>
    <p:extLst>
      <p:ext uri="{BB962C8B-B14F-4D97-AF65-F5344CB8AC3E}">
        <p14:creationId xmlns:p14="http://schemas.microsoft.com/office/powerpoint/2010/main" val="41843566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p:cNvSpPr>
          <p:nvPr>
            <p:ph type="title"/>
          </p:nvPr>
        </p:nvSpPr>
        <p:spPr/>
        <p:txBody>
          <a:bodyPr/>
          <a:lstStyle/>
          <a:p>
            <a:r>
              <a:rPr lang="en-US" sz="4000" b="1">
                <a:latin typeface="Book Antiqua" panose="02040602050305030304" pitchFamily="18" charset="0"/>
              </a:rPr>
              <a:t>Time Management</a:t>
            </a:r>
          </a:p>
        </p:txBody>
      </p:sp>
      <p:sp>
        <p:nvSpPr>
          <p:cNvPr id="11267" name="Rectangle 3"/>
          <p:cNvSpPr>
            <a:spLocks noGrp="1"/>
          </p:cNvSpPr>
          <p:nvPr>
            <p:ph type="body" idx="1"/>
          </p:nvPr>
        </p:nvSpPr>
        <p:spPr>
          <a:xfrm>
            <a:off x="1524000" y="1600201"/>
            <a:ext cx="8915400" cy="4525963"/>
          </a:xfrm>
        </p:spPr>
        <p:txBody>
          <a:bodyPr/>
          <a:lstStyle/>
          <a:p>
            <a:pPr algn="just">
              <a:lnSpc>
                <a:spcPct val="90000"/>
              </a:lnSpc>
            </a:pPr>
            <a:r>
              <a:rPr lang="en-US" smtClean="0"/>
              <a:t>Finding out how staff use time</a:t>
            </a:r>
          </a:p>
          <a:p>
            <a:pPr algn="just">
              <a:lnSpc>
                <a:spcPct val="90000"/>
              </a:lnSpc>
              <a:buFont typeface="Arial" panose="020B0604020202020204" pitchFamily="34" charset="0"/>
              <a:buNone/>
            </a:pPr>
            <a:r>
              <a:rPr lang="en-US" smtClean="0"/>
              <a:t>- </a:t>
            </a:r>
            <a:r>
              <a:rPr lang="en-US" i="1" u="sng" smtClean="0"/>
              <a:t>Keep a daily diary</a:t>
            </a:r>
            <a:r>
              <a:rPr lang="en-US" smtClean="0"/>
              <a:t> for a few days to Identify how much time is spent in performing actual tasks, how much on correspondence, how much on talking to other staff, how much on walking     around.</a:t>
            </a:r>
          </a:p>
          <a:p>
            <a:pPr algn="just">
              <a:lnSpc>
                <a:spcPct val="90000"/>
              </a:lnSpc>
              <a:buFont typeface="Arial" panose="020B0604020202020204" pitchFamily="34" charset="0"/>
              <a:buNone/>
            </a:pPr>
            <a:r>
              <a:rPr lang="en-US" smtClean="0"/>
              <a:t>   To make the best use of time  avoid unnecessary wasting.</a:t>
            </a:r>
          </a:p>
          <a:p>
            <a:pPr>
              <a:lnSpc>
                <a:spcPct val="90000"/>
              </a:lnSpc>
              <a:buFont typeface="Arial" panose="020B0604020202020204" pitchFamily="34" charset="0"/>
              <a:buNone/>
            </a:pPr>
            <a:endParaRPr lang="en-US" smtClean="0"/>
          </a:p>
        </p:txBody>
      </p:sp>
      <p:sp>
        <p:nvSpPr>
          <p:cNvPr id="2" name="Date Placeholder 1"/>
          <p:cNvSpPr>
            <a:spLocks noGrp="1"/>
          </p:cNvSpPr>
          <p:nvPr>
            <p:ph type="dt" sz="half" idx="10"/>
          </p:nvPr>
        </p:nvSpPr>
        <p:spPr/>
        <p:txBody>
          <a:bodyPr/>
          <a:lstStyle/>
          <a:p>
            <a:endParaRPr lang="en-US"/>
          </a:p>
        </p:txBody>
      </p:sp>
      <p:sp>
        <p:nvSpPr>
          <p:cNvPr id="3" name="Slide Number Placeholder 2"/>
          <p:cNvSpPr>
            <a:spLocks noGrp="1"/>
          </p:cNvSpPr>
          <p:nvPr>
            <p:ph type="sldNum" sz="quarter" idx="12"/>
          </p:nvPr>
        </p:nvSpPr>
        <p:spPr/>
        <p:txBody>
          <a:bodyPr/>
          <a:lstStyle/>
          <a:p>
            <a:fld id="{D2B4CAA7-7D77-449F-B2C9-651282E18382}" type="slidenum">
              <a:rPr lang="en-US" smtClean="0"/>
              <a:t>27</a:t>
            </a:fld>
            <a:endParaRPr lang="en-US"/>
          </a:p>
        </p:txBody>
      </p:sp>
    </p:spTree>
    <p:extLst>
      <p:ext uri="{BB962C8B-B14F-4D97-AF65-F5344CB8AC3E}">
        <p14:creationId xmlns:p14="http://schemas.microsoft.com/office/powerpoint/2010/main" val="28631378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p:cNvSpPr>
          <p:nvPr>
            <p:ph type="title"/>
          </p:nvPr>
        </p:nvSpPr>
        <p:spPr/>
        <p:txBody>
          <a:bodyPr/>
          <a:lstStyle/>
          <a:p>
            <a:r>
              <a:rPr lang="en-US" sz="4000" b="1">
                <a:latin typeface="Book Antiqua" panose="02040602050305030304" pitchFamily="18" charset="0"/>
              </a:rPr>
              <a:t>Class Exercise</a:t>
            </a:r>
          </a:p>
        </p:txBody>
      </p:sp>
      <p:sp>
        <p:nvSpPr>
          <p:cNvPr id="12291" name="Rectangle 3"/>
          <p:cNvSpPr>
            <a:spLocks noGrp="1"/>
          </p:cNvSpPr>
          <p:nvPr>
            <p:ph type="body" idx="1"/>
          </p:nvPr>
        </p:nvSpPr>
        <p:spPr>
          <a:xfrm>
            <a:off x="1676400" y="1600201"/>
            <a:ext cx="8991600" cy="4525963"/>
          </a:xfrm>
        </p:spPr>
        <p:txBody>
          <a:bodyPr/>
          <a:lstStyle/>
          <a:p>
            <a:pPr algn="just">
              <a:buFont typeface="Arial" panose="020B0604020202020204" pitchFamily="34" charset="0"/>
              <a:buNone/>
            </a:pPr>
            <a:r>
              <a:rPr lang="en-US" smtClean="0">
                <a:latin typeface="Book Antiqua" panose="02040602050305030304" pitchFamily="18" charset="0"/>
              </a:rPr>
              <a:t>In pair discuss and complete the next figure with examples for each quadrant based on your experience: </a:t>
            </a:r>
          </a:p>
          <a:p>
            <a:pPr algn="just">
              <a:buFont typeface="Arial" panose="020B0604020202020204" pitchFamily="34" charset="0"/>
              <a:buNone/>
            </a:pPr>
            <a:r>
              <a:rPr lang="en-US" sz="4000" i="1" u="sng">
                <a:latin typeface="Book Antiqua" panose="02040602050305030304" pitchFamily="18" charset="0"/>
              </a:rPr>
              <a:t>Time Management Matrix.</a:t>
            </a:r>
          </a:p>
        </p:txBody>
      </p:sp>
      <p:sp>
        <p:nvSpPr>
          <p:cNvPr id="2" name="Date Placeholder 1"/>
          <p:cNvSpPr>
            <a:spLocks noGrp="1"/>
          </p:cNvSpPr>
          <p:nvPr>
            <p:ph type="dt" sz="half" idx="10"/>
          </p:nvPr>
        </p:nvSpPr>
        <p:spPr/>
        <p:txBody>
          <a:bodyPr/>
          <a:lstStyle/>
          <a:p>
            <a:endParaRPr lang="en-US"/>
          </a:p>
        </p:txBody>
      </p:sp>
      <p:sp>
        <p:nvSpPr>
          <p:cNvPr id="3" name="Slide Number Placeholder 2"/>
          <p:cNvSpPr>
            <a:spLocks noGrp="1"/>
          </p:cNvSpPr>
          <p:nvPr>
            <p:ph type="sldNum" sz="quarter" idx="12"/>
          </p:nvPr>
        </p:nvSpPr>
        <p:spPr/>
        <p:txBody>
          <a:bodyPr/>
          <a:lstStyle/>
          <a:p>
            <a:fld id="{D2B4CAA7-7D77-449F-B2C9-651282E18382}" type="slidenum">
              <a:rPr lang="en-US" smtClean="0"/>
              <a:t>28</a:t>
            </a:fld>
            <a:endParaRPr lang="en-US"/>
          </a:p>
        </p:txBody>
      </p:sp>
    </p:spTree>
    <p:extLst>
      <p:ext uri="{BB962C8B-B14F-4D97-AF65-F5344CB8AC3E}">
        <p14:creationId xmlns:p14="http://schemas.microsoft.com/office/powerpoint/2010/main" val="41612046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72" name="Rectangle 56"/>
          <p:cNvSpPr>
            <a:spLocks noChangeArrowheads="1"/>
          </p:cNvSpPr>
          <p:nvPr/>
        </p:nvSpPr>
        <p:spPr bwMode="auto">
          <a:xfrm>
            <a:off x="2844800" y="960438"/>
            <a:ext cx="6324600" cy="5638800"/>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US"/>
          </a:p>
        </p:txBody>
      </p:sp>
      <p:sp>
        <p:nvSpPr>
          <p:cNvPr id="9274" name="Text Box 58"/>
          <p:cNvSpPr txBox="1">
            <a:spLocks noChangeArrowheads="1"/>
          </p:cNvSpPr>
          <p:nvPr/>
        </p:nvSpPr>
        <p:spPr bwMode="auto">
          <a:xfrm>
            <a:off x="6121400" y="1536701"/>
            <a:ext cx="294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346075" algn="l"/>
              </a:tabLst>
              <a:defRPr>
                <a:solidFill>
                  <a:schemeClr val="tx1"/>
                </a:solidFill>
                <a:latin typeface="Calibri" panose="020F0502020204030204" pitchFamily="34" charset="0"/>
                <a:cs typeface="Arial" panose="020B0604020202020204" pitchFamily="34" charset="0"/>
              </a:defRPr>
            </a:lvl1pPr>
            <a:lvl2pPr marL="742950" indent="-285750" eaLnBrk="0" hangingPunct="0">
              <a:tabLst>
                <a:tab pos="346075" algn="l"/>
              </a:tabLst>
              <a:defRPr>
                <a:solidFill>
                  <a:schemeClr val="tx1"/>
                </a:solidFill>
                <a:latin typeface="Calibri" panose="020F0502020204030204" pitchFamily="34" charset="0"/>
                <a:cs typeface="Arial" panose="020B0604020202020204" pitchFamily="34" charset="0"/>
              </a:defRPr>
            </a:lvl2pPr>
            <a:lvl3pPr marL="1143000" indent="-228600" eaLnBrk="0" hangingPunct="0">
              <a:tabLst>
                <a:tab pos="346075" algn="l"/>
              </a:tabLst>
              <a:defRPr>
                <a:solidFill>
                  <a:schemeClr val="tx1"/>
                </a:solidFill>
                <a:latin typeface="Calibri" panose="020F0502020204030204" pitchFamily="34" charset="0"/>
                <a:cs typeface="Arial" panose="020B0604020202020204" pitchFamily="34" charset="0"/>
              </a:defRPr>
            </a:lvl3pPr>
            <a:lvl4pPr marL="1600200" indent="-228600" eaLnBrk="0" hangingPunct="0">
              <a:tabLst>
                <a:tab pos="346075" algn="l"/>
              </a:tabLst>
              <a:defRPr>
                <a:solidFill>
                  <a:schemeClr val="tx1"/>
                </a:solidFill>
                <a:latin typeface="Calibri" panose="020F0502020204030204" pitchFamily="34" charset="0"/>
                <a:cs typeface="Arial" panose="020B0604020202020204" pitchFamily="34" charset="0"/>
              </a:defRPr>
            </a:lvl4pPr>
            <a:lvl5pPr marL="2057400" indent="-228600" eaLnBrk="0" hangingPunct="0">
              <a:tabLst>
                <a:tab pos="346075" algn="l"/>
              </a:tabLst>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tabLst>
                <a:tab pos="346075" algn="l"/>
              </a:tabLs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tabLst>
                <a:tab pos="346075" algn="l"/>
              </a:tabLs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tabLst>
                <a:tab pos="346075" algn="l"/>
              </a:tabLs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tabLst>
                <a:tab pos="346075" algn="l"/>
              </a:tabLst>
              <a:defRPr>
                <a:solidFill>
                  <a:schemeClr val="tx1"/>
                </a:solidFill>
                <a:latin typeface="Calibri" panose="020F0502020204030204" pitchFamily="34" charset="0"/>
                <a:cs typeface="Arial" panose="020B0604020202020204" pitchFamily="34" charset="0"/>
              </a:defRPr>
            </a:lvl9pPr>
          </a:lstStyle>
          <a:p>
            <a:pPr>
              <a:lnSpc>
                <a:spcPct val="90000"/>
              </a:lnSpc>
            </a:pPr>
            <a:r>
              <a:rPr lang="en-US" sz="2000" b="1">
                <a:solidFill>
                  <a:srgbClr val="FFFF00"/>
                </a:solidFill>
                <a:latin typeface="Arial Black" panose="020B0A04020102020204" pitchFamily="34" charset="0"/>
              </a:rPr>
              <a:t>.</a:t>
            </a:r>
            <a:r>
              <a:rPr lang="en-US" sz="2000" b="1">
                <a:solidFill>
                  <a:srgbClr val="FFFF00"/>
                </a:solidFill>
                <a:latin typeface="Arial Narrow" panose="020B0606020202030204" pitchFamily="34" charset="0"/>
              </a:rPr>
              <a:t> </a:t>
            </a:r>
            <a:r>
              <a:rPr lang="en-US" sz="2000" b="1">
                <a:latin typeface="Arial Narrow" panose="020B0606020202030204" pitchFamily="34" charset="0"/>
              </a:rPr>
              <a:t>	</a:t>
            </a:r>
            <a:endParaRPr lang="en-US" sz="2000" b="1">
              <a:solidFill>
                <a:srgbClr val="FFFF00"/>
              </a:solidFill>
              <a:latin typeface="Arial Narrow" panose="020B0606020202030204" pitchFamily="34" charset="0"/>
            </a:endParaRPr>
          </a:p>
        </p:txBody>
      </p:sp>
      <p:sp>
        <p:nvSpPr>
          <p:cNvPr id="9275" name="Text Box 59"/>
          <p:cNvSpPr txBox="1">
            <a:spLocks noChangeArrowheads="1"/>
          </p:cNvSpPr>
          <p:nvPr/>
        </p:nvSpPr>
        <p:spPr bwMode="auto">
          <a:xfrm>
            <a:off x="2921000" y="4432301"/>
            <a:ext cx="294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346075" algn="l"/>
              </a:tabLst>
              <a:defRPr>
                <a:solidFill>
                  <a:schemeClr val="tx1"/>
                </a:solidFill>
                <a:latin typeface="Calibri" panose="020F0502020204030204" pitchFamily="34" charset="0"/>
                <a:cs typeface="Arial" panose="020B0604020202020204" pitchFamily="34" charset="0"/>
              </a:defRPr>
            </a:lvl1pPr>
            <a:lvl2pPr marL="742950" indent="-285750" eaLnBrk="0" hangingPunct="0">
              <a:tabLst>
                <a:tab pos="346075" algn="l"/>
              </a:tabLst>
              <a:defRPr>
                <a:solidFill>
                  <a:schemeClr val="tx1"/>
                </a:solidFill>
                <a:latin typeface="Calibri" panose="020F0502020204030204" pitchFamily="34" charset="0"/>
                <a:cs typeface="Arial" panose="020B0604020202020204" pitchFamily="34" charset="0"/>
              </a:defRPr>
            </a:lvl2pPr>
            <a:lvl3pPr marL="1143000" indent="-228600" eaLnBrk="0" hangingPunct="0">
              <a:tabLst>
                <a:tab pos="346075" algn="l"/>
              </a:tabLst>
              <a:defRPr>
                <a:solidFill>
                  <a:schemeClr val="tx1"/>
                </a:solidFill>
                <a:latin typeface="Calibri" panose="020F0502020204030204" pitchFamily="34" charset="0"/>
                <a:cs typeface="Arial" panose="020B0604020202020204" pitchFamily="34" charset="0"/>
              </a:defRPr>
            </a:lvl3pPr>
            <a:lvl4pPr marL="1600200" indent="-228600" eaLnBrk="0" hangingPunct="0">
              <a:tabLst>
                <a:tab pos="346075" algn="l"/>
              </a:tabLst>
              <a:defRPr>
                <a:solidFill>
                  <a:schemeClr val="tx1"/>
                </a:solidFill>
                <a:latin typeface="Calibri" panose="020F0502020204030204" pitchFamily="34" charset="0"/>
                <a:cs typeface="Arial" panose="020B0604020202020204" pitchFamily="34" charset="0"/>
              </a:defRPr>
            </a:lvl4pPr>
            <a:lvl5pPr marL="2057400" indent="-228600" eaLnBrk="0" hangingPunct="0">
              <a:tabLst>
                <a:tab pos="346075" algn="l"/>
              </a:tabLst>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tabLst>
                <a:tab pos="346075" algn="l"/>
              </a:tabLs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tabLst>
                <a:tab pos="346075" algn="l"/>
              </a:tabLs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tabLst>
                <a:tab pos="346075" algn="l"/>
              </a:tabLs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tabLst>
                <a:tab pos="346075" algn="l"/>
              </a:tabLst>
              <a:defRPr>
                <a:solidFill>
                  <a:schemeClr val="tx1"/>
                </a:solidFill>
                <a:latin typeface="Calibri" panose="020F0502020204030204" pitchFamily="34" charset="0"/>
                <a:cs typeface="Arial" panose="020B0604020202020204" pitchFamily="34" charset="0"/>
              </a:defRPr>
            </a:lvl9pPr>
          </a:lstStyle>
          <a:p>
            <a:pPr>
              <a:lnSpc>
                <a:spcPct val="90000"/>
              </a:lnSpc>
            </a:pPr>
            <a:r>
              <a:rPr lang="en-US" sz="2000" b="1">
                <a:solidFill>
                  <a:srgbClr val="FFFF00"/>
                </a:solidFill>
                <a:latin typeface="Arial Black" panose="020B0A04020102020204" pitchFamily="34" charset="0"/>
              </a:rPr>
              <a:t>.</a:t>
            </a:r>
            <a:r>
              <a:rPr lang="en-US" sz="2000" b="1">
                <a:solidFill>
                  <a:srgbClr val="FFFF00"/>
                </a:solidFill>
                <a:latin typeface="Arial Narrow" panose="020B0606020202030204" pitchFamily="34" charset="0"/>
              </a:rPr>
              <a:t> 	</a:t>
            </a:r>
            <a:endParaRPr lang="en-US" sz="2000" b="1">
              <a:latin typeface="Arial Narrow" panose="020B0606020202030204" pitchFamily="34" charset="0"/>
            </a:endParaRPr>
          </a:p>
        </p:txBody>
      </p:sp>
      <p:sp>
        <p:nvSpPr>
          <p:cNvPr id="9276" name="Text Box 60"/>
          <p:cNvSpPr txBox="1">
            <a:spLocks noChangeArrowheads="1"/>
          </p:cNvSpPr>
          <p:nvPr/>
        </p:nvSpPr>
        <p:spPr bwMode="auto">
          <a:xfrm>
            <a:off x="6121400" y="4508501"/>
            <a:ext cx="2565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tabLst>
                <a:tab pos="346075" algn="l"/>
              </a:tabLst>
              <a:defRPr>
                <a:solidFill>
                  <a:schemeClr val="tx1"/>
                </a:solidFill>
                <a:latin typeface="Calibri" panose="020F0502020204030204" pitchFamily="34" charset="0"/>
                <a:cs typeface="Arial" panose="020B0604020202020204" pitchFamily="34" charset="0"/>
              </a:defRPr>
            </a:lvl1pPr>
            <a:lvl2pPr marL="742950" indent="-285750" eaLnBrk="0" hangingPunct="0">
              <a:tabLst>
                <a:tab pos="346075" algn="l"/>
              </a:tabLst>
              <a:defRPr>
                <a:solidFill>
                  <a:schemeClr val="tx1"/>
                </a:solidFill>
                <a:latin typeface="Calibri" panose="020F0502020204030204" pitchFamily="34" charset="0"/>
                <a:cs typeface="Arial" panose="020B0604020202020204" pitchFamily="34" charset="0"/>
              </a:defRPr>
            </a:lvl2pPr>
            <a:lvl3pPr marL="1143000" indent="-228600" eaLnBrk="0" hangingPunct="0">
              <a:tabLst>
                <a:tab pos="346075" algn="l"/>
              </a:tabLst>
              <a:defRPr>
                <a:solidFill>
                  <a:schemeClr val="tx1"/>
                </a:solidFill>
                <a:latin typeface="Calibri" panose="020F0502020204030204" pitchFamily="34" charset="0"/>
                <a:cs typeface="Arial" panose="020B0604020202020204" pitchFamily="34" charset="0"/>
              </a:defRPr>
            </a:lvl3pPr>
            <a:lvl4pPr marL="1600200" indent="-228600" eaLnBrk="0" hangingPunct="0">
              <a:tabLst>
                <a:tab pos="346075" algn="l"/>
              </a:tabLst>
              <a:defRPr>
                <a:solidFill>
                  <a:schemeClr val="tx1"/>
                </a:solidFill>
                <a:latin typeface="Calibri" panose="020F0502020204030204" pitchFamily="34" charset="0"/>
                <a:cs typeface="Arial" panose="020B0604020202020204" pitchFamily="34" charset="0"/>
              </a:defRPr>
            </a:lvl4pPr>
            <a:lvl5pPr marL="2057400" indent="-228600" eaLnBrk="0" hangingPunct="0">
              <a:tabLst>
                <a:tab pos="346075" algn="l"/>
              </a:tabLst>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tabLst>
                <a:tab pos="346075" algn="l"/>
              </a:tabLs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tabLst>
                <a:tab pos="346075" algn="l"/>
              </a:tabLs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tabLst>
                <a:tab pos="346075" algn="l"/>
              </a:tabLs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tabLst>
                <a:tab pos="346075" algn="l"/>
              </a:tabLst>
              <a:defRPr>
                <a:solidFill>
                  <a:schemeClr val="tx1"/>
                </a:solidFill>
                <a:latin typeface="Calibri" panose="020F0502020204030204" pitchFamily="34" charset="0"/>
                <a:cs typeface="Arial" panose="020B0604020202020204" pitchFamily="34" charset="0"/>
              </a:defRPr>
            </a:lvl9pPr>
          </a:lstStyle>
          <a:p>
            <a:pPr>
              <a:lnSpc>
                <a:spcPct val="90000"/>
              </a:lnSpc>
              <a:buFont typeface="Wingdings" panose="05000000000000000000" pitchFamily="2" charset="2"/>
              <a:buChar char="§"/>
            </a:pPr>
            <a:r>
              <a:rPr lang="en-US" sz="2000" b="1">
                <a:solidFill>
                  <a:srgbClr val="FFFF00"/>
                </a:solidFill>
                <a:latin typeface="Arial Narrow" panose="020B0606020202030204" pitchFamily="34" charset="0"/>
              </a:rPr>
              <a:t> </a:t>
            </a:r>
            <a:r>
              <a:rPr lang="en-US" sz="2000" b="1">
                <a:latin typeface="Arial Narrow" panose="020B0606020202030204" pitchFamily="34" charset="0"/>
              </a:rPr>
              <a:t> </a:t>
            </a:r>
          </a:p>
        </p:txBody>
      </p:sp>
      <p:sp>
        <p:nvSpPr>
          <p:cNvPr id="9277" name="Text Box 61"/>
          <p:cNvSpPr txBox="1">
            <a:spLocks noChangeArrowheads="1"/>
          </p:cNvSpPr>
          <p:nvPr/>
        </p:nvSpPr>
        <p:spPr bwMode="auto">
          <a:xfrm>
            <a:off x="2921000" y="960438"/>
            <a:ext cx="685800" cy="641350"/>
          </a:xfrm>
          <a:prstGeom prst="rect">
            <a:avLst/>
          </a:prstGeom>
          <a:noFill/>
          <a:ln w="9525">
            <a:noFill/>
            <a:miter lim="800000"/>
            <a:headEnd/>
            <a:tailEnd/>
          </a:ln>
          <a:effectLst/>
        </p:spPr>
        <p:txBody>
          <a:bodyPr>
            <a:spAutoFit/>
          </a:bodyPr>
          <a:lstStyle/>
          <a:p>
            <a:pPr eaLnBrk="0" hangingPunct="0">
              <a:spcBef>
                <a:spcPct val="50000"/>
              </a:spcBef>
              <a:defRPr/>
            </a:pPr>
            <a:r>
              <a:rPr lang="en-US" sz="3600" b="1">
                <a:solidFill>
                  <a:srgbClr val="FF00FF"/>
                </a:solidFill>
                <a:effectLst>
                  <a:outerShdw blurRad="38100" dist="38100" dir="2700000" algn="tl">
                    <a:srgbClr val="000000"/>
                  </a:outerShdw>
                </a:effectLst>
                <a:latin typeface="Arial Black" pitchFamily="34" charset="0"/>
              </a:rPr>
              <a:t>I</a:t>
            </a:r>
          </a:p>
        </p:txBody>
      </p:sp>
      <p:sp>
        <p:nvSpPr>
          <p:cNvPr id="9278" name="Text Box 62"/>
          <p:cNvSpPr txBox="1">
            <a:spLocks noChangeArrowheads="1"/>
          </p:cNvSpPr>
          <p:nvPr/>
        </p:nvSpPr>
        <p:spPr bwMode="auto">
          <a:xfrm>
            <a:off x="6096000" y="990600"/>
            <a:ext cx="685800" cy="641350"/>
          </a:xfrm>
          <a:prstGeom prst="rect">
            <a:avLst/>
          </a:prstGeom>
          <a:noFill/>
          <a:ln w="9525">
            <a:noFill/>
            <a:miter lim="800000"/>
            <a:headEnd/>
            <a:tailEnd/>
          </a:ln>
          <a:effectLst/>
        </p:spPr>
        <p:txBody>
          <a:bodyPr>
            <a:spAutoFit/>
          </a:bodyPr>
          <a:lstStyle/>
          <a:p>
            <a:pPr eaLnBrk="0" hangingPunct="0">
              <a:spcBef>
                <a:spcPct val="50000"/>
              </a:spcBef>
              <a:defRPr/>
            </a:pPr>
            <a:r>
              <a:rPr lang="en-US" sz="3600" b="1">
                <a:solidFill>
                  <a:srgbClr val="FF00FF"/>
                </a:solidFill>
                <a:effectLst>
                  <a:outerShdw blurRad="38100" dist="38100" dir="2700000" algn="tl">
                    <a:srgbClr val="000000"/>
                  </a:outerShdw>
                </a:effectLst>
                <a:latin typeface="Arial Black" pitchFamily="34" charset="0"/>
              </a:rPr>
              <a:t>II</a:t>
            </a:r>
          </a:p>
        </p:txBody>
      </p:sp>
      <p:sp>
        <p:nvSpPr>
          <p:cNvPr id="9279" name="Text Box 63"/>
          <p:cNvSpPr txBox="1">
            <a:spLocks noChangeArrowheads="1"/>
          </p:cNvSpPr>
          <p:nvPr/>
        </p:nvSpPr>
        <p:spPr bwMode="auto">
          <a:xfrm>
            <a:off x="2921000" y="3856038"/>
            <a:ext cx="838200" cy="641350"/>
          </a:xfrm>
          <a:prstGeom prst="rect">
            <a:avLst/>
          </a:prstGeom>
          <a:noFill/>
          <a:ln w="9525">
            <a:noFill/>
            <a:miter lim="800000"/>
            <a:headEnd/>
            <a:tailEnd/>
          </a:ln>
          <a:effectLst/>
        </p:spPr>
        <p:txBody>
          <a:bodyPr>
            <a:spAutoFit/>
          </a:bodyPr>
          <a:lstStyle/>
          <a:p>
            <a:pPr eaLnBrk="0" hangingPunct="0">
              <a:spcBef>
                <a:spcPct val="50000"/>
              </a:spcBef>
              <a:defRPr/>
            </a:pPr>
            <a:r>
              <a:rPr lang="en-US" sz="3600" b="1" dirty="0">
                <a:solidFill>
                  <a:srgbClr val="FF00FF"/>
                </a:solidFill>
                <a:effectLst>
                  <a:outerShdw blurRad="38100" dist="38100" dir="2700000" algn="tl">
                    <a:srgbClr val="000000"/>
                  </a:outerShdw>
                </a:effectLst>
                <a:latin typeface="Arial Black" pitchFamily="34" charset="0"/>
              </a:rPr>
              <a:t>III</a:t>
            </a:r>
          </a:p>
        </p:txBody>
      </p:sp>
      <p:sp>
        <p:nvSpPr>
          <p:cNvPr id="9280" name="Text Box 64"/>
          <p:cNvSpPr txBox="1">
            <a:spLocks noChangeArrowheads="1"/>
          </p:cNvSpPr>
          <p:nvPr/>
        </p:nvSpPr>
        <p:spPr bwMode="auto">
          <a:xfrm>
            <a:off x="6121400" y="3856038"/>
            <a:ext cx="838200" cy="641350"/>
          </a:xfrm>
          <a:prstGeom prst="rect">
            <a:avLst/>
          </a:prstGeom>
          <a:noFill/>
          <a:ln w="9525">
            <a:noFill/>
            <a:miter lim="800000"/>
            <a:headEnd/>
            <a:tailEnd/>
          </a:ln>
          <a:effectLst/>
        </p:spPr>
        <p:txBody>
          <a:bodyPr>
            <a:spAutoFit/>
          </a:bodyPr>
          <a:lstStyle/>
          <a:p>
            <a:pPr eaLnBrk="0" hangingPunct="0">
              <a:spcBef>
                <a:spcPct val="50000"/>
              </a:spcBef>
              <a:defRPr/>
            </a:pPr>
            <a:r>
              <a:rPr lang="en-US" sz="3600" b="1">
                <a:solidFill>
                  <a:srgbClr val="FF00FF"/>
                </a:solidFill>
                <a:effectLst>
                  <a:outerShdw blurRad="38100" dist="38100" dir="2700000" algn="tl">
                    <a:srgbClr val="000000"/>
                  </a:outerShdw>
                </a:effectLst>
                <a:latin typeface="Arial Black" pitchFamily="34" charset="0"/>
              </a:rPr>
              <a:t>IV</a:t>
            </a:r>
          </a:p>
        </p:txBody>
      </p:sp>
      <p:sp>
        <p:nvSpPr>
          <p:cNvPr id="9281" name="Line 65"/>
          <p:cNvSpPr>
            <a:spLocks noChangeShapeType="1"/>
          </p:cNvSpPr>
          <p:nvPr/>
        </p:nvSpPr>
        <p:spPr bwMode="auto">
          <a:xfrm flipH="1">
            <a:off x="6007100" y="960438"/>
            <a:ext cx="38100" cy="563880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82" name="Line 66"/>
          <p:cNvSpPr>
            <a:spLocks noChangeShapeType="1"/>
          </p:cNvSpPr>
          <p:nvPr/>
        </p:nvSpPr>
        <p:spPr bwMode="auto">
          <a:xfrm>
            <a:off x="2844800" y="3641725"/>
            <a:ext cx="6324600"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83" name="Text Box 67"/>
          <p:cNvSpPr txBox="1">
            <a:spLocks noChangeArrowheads="1"/>
          </p:cNvSpPr>
          <p:nvPr/>
        </p:nvSpPr>
        <p:spPr bwMode="auto">
          <a:xfrm>
            <a:off x="3225800" y="533400"/>
            <a:ext cx="2514600" cy="427038"/>
          </a:xfrm>
          <a:prstGeom prst="rect">
            <a:avLst/>
          </a:prstGeom>
          <a:noFill/>
          <a:ln w="9525">
            <a:noFill/>
            <a:miter lim="800000"/>
            <a:headEnd/>
            <a:tailEnd/>
          </a:ln>
          <a:effectLst/>
        </p:spPr>
        <p:txBody>
          <a:bodyPr>
            <a:spAutoFit/>
          </a:bodyPr>
          <a:lstStyle/>
          <a:p>
            <a:pPr algn="ctr" eaLnBrk="0" hangingPunct="0">
              <a:spcBef>
                <a:spcPct val="50000"/>
              </a:spcBef>
              <a:defRPr/>
            </a:pPr>
            <a:r>
              <a:rPr lang="en-US" sz="2200">
                <a:solidFill>
                  <a:srgbClr val="CC3300"/>
                </a:solidFill>
                <a:effectLst>
                  <a:outerShdw blurRad="38100" dist="38100" dir="2700000" algn="tl">
                    <a:srgbClr val="000000"/>
                  </a:outerShdw>
                </a:effectLst>
                <a:latin typeface="Arial Black" pitchFamily="34" charset="0"/>
              </a:rPr>
              <a:t>Urgent</a:t>
            </a:r>
          </a:p>
        </p:txBody>
      </p:sp>
      <p:sp>
        <p:nvSpPr>
          <p:cNvPr id="9284" name="Text Box 68"/>
          <p:cNvSpPr txBox="1">
            <a:spLocks noChangeArrowheads="1"/>
          </p:cNvSpPr>
          <p:nvPr/>
        </p:nvSpPr>
        <p:spPr bwMode="auto">
          <a:xfrm>
            <a:off x="6350000" y="533400"/>
            <a:ext cx="2514600" cy="427038"/>
          </a:xfrm>
          <a:prstGeom prst="rect">
            <a:avLst/>
          </a:prstGeom>
          <a:noFill/>
          <a:ln w="9525">
            <a:noFill/>
            <a:miter lim="800000"/>
            <a:headEnd/>
            <a:tailEnd/>
          </a:ln>
          <a:effectLst/>
        </p:spPr>
        <p:txBody>
          <a:bodyPr>
            <a:spAutoFit/>
          </a:bodyPr>
          <a:lstStyle/>
          <a:p>
            <a:pPr algn="ctr" eaLnBrk="0" hangingPunct="0">
              <a:spcBef>
                <a:spcPct val="50000"/>
              </a:spcBef>
              <a:defRPr/>
            </a:pPr>
            <a:r>
              <a:rPr lang="en-US" sz="2200">
                <a:solidFill>
                  <a:srgbClr val="CC3300"/>
                </a:solidFill>
                <a:effectLst>
                  <a:outerShdw blurRad="38100" dist="38100" dir="2700000" algn="tl">
                    <a:srgbClr val="000000"/>
                  </a:outerShdw>
                </a:effectLst>
                <a:latin typeface="Arial Black" pitchFamily="34" charset="0"/>
              </a:rPr>
              <a:t>Not Urgent</a:t>
            </a:r>
          </a:p>
        </p:txBody>
      </p:sp>
      <p:sp>
        <p:nvSpPr>
          <p:cNvPr id="9285" name="Text Box 69"/>
          <p:cNvSpPr txBox="1">
            <a:spLocks noChangeArrowheads="1"/>
          </p:cNvSpPr>
          <p:nvPr/>
        </p:nvSpPr>
        <p:spPr bwMode="auto">
          <a:xfrm rot="16200000">
            <a:off x="1397794" y="2132806"/>
            <a:ext cx="2514600" cy="427038"/>
          </a:xfrm>
          <a:prstGeom prst="rect">
            <a:avLst/>
          </a:prstGeom>
          <a:noFill/>
          <a:ln w="9525">
            <a:noFill/>
            <a:miter lim="800000"/>
            <a:headEnd/>
            <a:tailEnd/>
          </a:ln>
          <a:effectLst/>
        </p:spPr>
        <p:txBody>
          <a:bodyPr>
            <a:spAutoFit/>
          </a:bodyPr>
          <a:lstStyle/>
          <a:p>
            <a:pPr algn="ctr" eaLnBrk="0" hangingPunct="0">
              <a:spcBef>
                <a:spcPct val="50000"/>
              </a:spcBef>
              <a:defRPr/>
            </a:pPr>
            <a:r>
              <a:rPr lang="en-US" sz="2200" dirty="0">
                <a:solidFill>
                  <a:srgbClr val="CC3300"/>
                </a:solidFill>
                <a:effectLst>
                  <a:outerShdw blurRad="38100" dist="38100" dir="2700000" algn="tl">
                    <a:srgbClr val="000000"/>
                  </a:outerShdw>
                </a:effectLst>
                <a:latin typeface="Arial Black" pitchFamily="34" charset="0"/>
              </a:rPr>
              <a:t>Important</a:t>
            </a:r>
          </a:p>
        </p:txBody>
      </p:sp>
      <p:sp>
        <p:nvSpPr>
          <p:cNvPr id="9286" name="Text Box 70"/>
          <p:cNvSpPr txBox="1">
            <a:spLocks noChangeArrowheads="1"/>
          </p:cNvSpPr>
          <p:nvPr/>
        </p:nvSpPr>
        <p:spPr bwMode="auto">
          <a:xfrm rot="16200000">
            <a:off x="1397794" y="4952206"/>
            <a:ext cx="2514600" cy="427038"/>
          </a:xfrm>
          <a:prstGeom prst="rect">
            <a:avLst/>
          </a:prstGeom>
          <a:noFill/>
          <a:ln w="9525">
            <a:noFill/>
            <a:miter lim="800000"/>
            <a:headEnd/>
            <a:tailEnd/>
          </a:ln>
          <a:effectLst/>
        </p:spPr>
        <p:txBody>
          <a:bodyPr>
            <a:spAutoFit/>
          </a:bodyPr>
          <a:lstStyle/>
          <a:p>
            <a:pPr algn="ctr" eaLnBrk="0" hangingPunct="0">
              <a:spcBef>
                <a:spcPct val="50000"/>
              </a:spcBef>
              <a:defRPr/>
            </a:pPr>
            <a:r>
              <a:rPr lang="en-US" sz="2200" dirty="0">
                <a:solidFill>
                  <a:srgbClr val="CC3300"/>
                </a:solidFill>
                <a:effectLst>
                  <a:outerShdw blurRad="38100" dist="38100" dir="2700000" algn="tl">
                    <a:srgbClr val="000000"/>
                  </a:outerShdw>
                </a:effectLst>
                <a:latin typeface="Arial Black" pitchFamily="34" charset="0"/>
              </a:rPr>
              <a:t>Not Important</a:t>
            </a:r>
          </a:p>
        </p:txBody>
      </p:sp>
      <p:sp>
        <p:nvSpPr>
          <p:cNvPr id="13328" name="Text Box 71"/>
          <p:cNvSpPr txBox="1">
            <a:spLocks noChangeArrowheads="1"/>
          </p:cNvSpPr>
          <p:nvPr/>
        </p:nvSpPr>
        <p:spPr bwMode="auto">
          <a:xfrm>
            <a:off x="1905000" y="153988"/>
            <a:ext cx="7264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sz="2400">
                <a:latin typeface="Haettenschweiler" panose="020B0706040902060204" pitchFamily="34" charset="0"/>
              </a:rPr>
              <a:t>Stephen Covey’s Time Management Matrix</a:t>
            </a:r>
          </a:p>
        </p:txBody>
      </p:sp>
      <p:sp>
        <p:nvSpPr>
          <p:cNvPr id="2" name="Date Placeholder 1"/>
          <p:cNvSpPr>
            <a:spLocks noGrp="1"/>
          </p:cNvSpPr>
          <p:nvPr>
            <p:ph type="dt" sz="half" idx="10"/>
          </p:nvPr>
        </p:nvSpPr>
        <p:spPr/>
        <p:txBody>
          <a:bodyPr/>
          <a:lstStyle/>
          <a:p>
            <a:endParaRPr lang="en-US"/>
          </a:p>
        </p:txBody>
      </p:sp>
      <p:sp>
        <p:nvSpPr>
          <p:cNvPr id="3" name="Slide Number Placeholder 2"/>
          <p:cNvSpPr>
            <a:spLocks noGrp="1"/>
          </p:cNvSpPr>
          <p:nvPr>
            <p:ph type="sldNum" sz="quarter" idx="12"/>
          </p:nvPr>
        </p:nvSpPr>
        <p:spPr/>
        <p:txBody>
          <a:bodyPr/>
          <a:lstStyle/>
          <a:p>
            <a:fld id="{D2B4CAA7-7D77-449F-B2C9-651282E18382}" type="slidenum">
              <a:rPr lang="en-US" smtClean="0"/>
              <a:t>29</a:t>
            </a:fld>
            <a:endParaRPr lang="en-US"/>
          </a:p>
        </p:txBody>
      </p:sp>
    </p:spTree>
    <p:extLst>
      <p:ext uri="{BB962C8B-B14F-4D97-AF65-F5344CB8AC3E}">
        <p14:creationId xmlns:p14="http://schemas.microsoft.com/office/powerpoint/2010/main" val="33926940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9" fill="hold" grpId="0" nodeType="afterEffect">
                                  <p:stCondLst>
                                    <p:cond delay="0"/>
                                  </p:stCondLst>
                                  <p:childTnLst>
                                    <p:set>
                                      <p:cBhvr>
                                        <p:cTn id="6" dur="1" fill="hold">
                                          <p:stCondLst>
                                            <p:cond delay="0"/>
                                          </p:stCondLst>
                                        </p:cTn>
                                        <p:tgtEl>
                                          <p:spTgt spid="9272"/>
                                        </p:tgtEl>
                                        <p:attrNameLst>
                                          <p:attrName>style.visibility</p:attrName>
                                        </p:attrNameLst>
                                      </p:cBhvr>
                                      <p:to>
                                        <p:strVal val="visible"/>
                                      </p:to>
                                    </p:set>
                                    <p:animEffect transition="in" filter="strips(upLeft)">
                                      <p:cBhvr>
                                        <p:cTn id="7" dur="500"/>
                                        <p:tgtEl>
                                          <p:spTgt spid="9272"/>
                                        </p:tgtEl>
                                      </p:cBhvr>
                                    </p:animEffect>
                                  </p:childTnLst>
                                </p:cTn>
                              </p:par>
                            </p:childTnLst>
                          </p:cTn>
                        </p:par>
                        <p:par>
                          <p:cTn id="8" fill="hold" nodeType="afterGroup">
                            <p:stCondLst>
                              <p:cond delay="500"/>
                            </p:stCondLst>
                            <p:childTnLst>
                              <p:par>
                                <p:cTn id="9" presetID="17" presetClass="entr" presetSubtype="1" fill="hold" grpId="0" nodeType="afterEffect">
                                  <p:stCondLst>
                                    <p:cond delay="0"/>
                                  </p:stCondLst>
                                  <p:childTnLst>
                                    <p:set>
                                      <p:cBhvr>
                                        <p:cTn id="10" dur="1" fill="hold">
                                          <p:stCondLst>
                                            <p:cond delay="0"/>
                                          </p:stCondLst>
                                        </p:cTn>
                                        <p:tgtEl>
                                          <p:spTgt spid="9281"/>
                                        </p:tgtEl>
                                        <p:attrNameLst>
                                          <p:attrName>style.visibility</p:attrName>
                                        </p:attrNameLst>
                                      </p:cBhvr>
                                      <p:to>
                                        <p:strVal val="visible"/>
                                      </p:to>
                                    </p:set>
                                    <p:anim calcmode="lin" valueType="num">
                                      <p:cBhvr>
                                        <p:cTn id="11" dur="500" fill="hold"/>
                                        <p:tgtEl>
                                          <p:spTgt spid="9281"/>
                                        </p:tgtEl>
                                        <p:attrNameLst>
                                          <p:attrName>ppt_x</p:attrName>
                                        </p:attrNameLst>
                                      </p:cBhvr>
                                      <p:tavLst>
                                        <p:tav tm="0">
                                          <p:val>
                                            <p:strVal val="#ppt_x"/>
                                          </p:val>
                                        </p:tav>
                                        <p:tav tm="100000">
                                          <p:val>
                                            <p:strVal val="#ppt_x"/>
                                          </p:val>
                                        </p:tav>
                                      </p:tavLst>
                                    </p:anim>
                                    <p:anim calcmode="lin" valueType="num">
                                      <p:cBhvr>
                                        <p:cTn id="12" dur="500" fill="hold"/>
                                        <p:tgtEl>
                                          <p:spTgt spid="9281"/>
                                        </p:tgtEl>
                                        <p:attrNameLst>
                                          <p:attrName>ppt_y</p:attrName>
                                        </p:attrNameLst>
                                      </p:cBhvr>
                                      <p:tavLst>
                                        <p:tav tm="0">
                                          <p:val>
                                            <p:strVal val="#ppt_y-#ppt_h/2"/>
                                          </p:val>
                                        </p:tav>
                                        <p:tav tm="100000">
                                          <p:val>
                                            <p:strVal val="#ppt_y"/>
                                          </p:val>
                                        </p:tav>
                                      </p:tavLst>
                                    </p:anim>
                                    <p:anim calcmode="lin" valueType="num">
                                      <p:cBhvr>
                                        <p:cTn id="13" dur="500" fill="hold"/>
                                        <p:tgtEl>
                                          <p:spTgt spid="9281"/>
                                        </p:tgtEl>
                                        <p:attrNameLst>
                                          <p:attrName>ppt_w</p:attrName>
                                        </p:attrNameLst>
                                      </p:cBhvr>
                                      <p:tavLst>
                                        <p:tav tm="0">
                                          <p:val>
                                            <p:strVal val="#ppt_w"/>
                                          </p:val>
                                        </p:tav>
                                        <p:tav tm="100000">
                                          <p:val>
                                            <p:strVal val="#ppt_w"/>
                                          </p:val>
                                        </p:tav>
                                      </p:tavLst>
                                    </p:anim>
                                    <p:anim calcmode="lin" valueType="num">
                                      <p:cBhvr>
                                        <p:cTn id="14" dur="500" fill="hold"/>
                                        <p:tgtEl>
                                          <p:spTgt spid="9281"/>
                                        </p:tgtEl>
                                        <p:attrNameLst>
                                          <p:attrName>ppt_h</p:attrName>
                                        </p:attrNameLst>
                                      </p:cBhvr>
                                      <p:tavLst>
                                        <p:tav tm="0">
                                          <p:val>
                                            <p:fltVal val="0"/>
                                          </p:val>
                                        </p:tav>
                                        <p:tav tm="100000">
                                          <p:val>
                                            <p:strVal val="#ppt_h"/>
                                          </p:val>
                                        </p:tav>
                                      </p:tavLst>
                                    </p:anim>
                                  </p:childTnLst>
                                </p:cTn>
                              </p:par>
                            </p:childTnLst>
                          </p:cTn>
                        </p:par>
                        <p:par>
                          <p:cTn id="15" fill="hold" nodeType="afterGroup">
                            <p:stCondLst>
                              <p:cond delay="1000"/>
                            </p:stCondLst>
                            <p:childTnLst>
                              <p:par>
                                <p:cTn id="16" presetID="17" presetClass="entr" presetSubtype="8" fill="hold" grpId="0" nodeType="afterEffect">
                                  <p:stCondLst>
                                    <p:cond delay="0"/>
                                  </p:stCondLst>
                                  <p:childTnLst>
                                    <p:set>
                                      <p:cBhvr>
                                        <p:cTn id="17" dur="1" fill="hold">
                                          <p:stCondLst>
                                            <p:cond delay="0"/>
                                          </p:stCondLst>
                                        </p:cTn>
                                        <p:tgtEl>
                                          <p:spTgt spid="9282"/>
                                        </p:tgtEl>
                                        <p:attrNameLst>
                                          <p:attrName>style.visibility</p:attrName>
                                        </p:attrNameLst>
                                      </p:cBhvr>
                                      <p:to>
                                        <p:strVal val="visible"/>
                                      </p:to>
                                    </p:set>
                                    <p:anim calcmode="lin" valueType="num">
                                      <p:cBhvr>
                                        <p:cTn id="18" dur="500" fill="hold"/>
                                        <p:tgtEl>
                                          <p:spTgt spid="9282"/>
                                        </p:tgtEl>
                                        <p:attrNameLst>
                                          <p:attrName>ppt_x</p:attrName>
                                        </p:attrNameLst>
                                      </p:cBhvr>
                                      <p:tavLst>
                                        <p:tav tm="0">
                                          <p:val>
                                            <p:strVal val="#ppt_x-#ppt_w/2"/>
                                          </p:val>
                                        </p:tav>
                                        <p:tav tm="100000">
                                          <p:val>
                                            <p:strVal val="#ppt_x"/>
                                          </p:val>
                                        </p:tav>
                                      </p:tavLst>
                                    </p:anim>
                                    <p:anim calcmode="lin" valueType="num">
                                      <p:cBhvr>
                                        <p:cTn id="19" dur="500" fill="hold"/>
                                        <p:tgtEl>
                                          <p:spTgt spid="9282"/>
                                        </p:tgtEl>
                                        <p:attrNameLst>
                                          <p:attrName>ppt_y</p:attrName>
                                        </p:attrNameLst>
                                      </p:cBhvr>
                                      <p:tavLst>
                                        <p:tav tm="0">
                                          <p:val>
                                            <p:strVal val="#ppt_y"/>
                                          </p:val>
                                        </p:tav>
                                        <p:tav tm="100000">
                                          <p:val>
                                            <p:strVal val="#ppt_y"/>
                                          </p:val>
                                        </p:tav>
                                      </p:tavLst>
                                    </p:anim>
                                    <p:anim calcmode="lin" valueType="num">
                                      <p:cBhvr>
                                        <p:cTn id="20" dur="500" fill="hold"/>
                                        <p:tgtEl>
                                          <p:spTgt spid="9282"/>
                                        </p:tgtEl>
                                        <p:attrNameLst>
                                          <p:attrName>ppt_w</p:attrName>
                                        </p:attrNameLst>
                                      </p:cBhvr>
                                      <p:tavLst>
                                        <p:tav tm="0">
                                          <p:val>
                                            <p:fltVal val="0"/>
                                          </p:val>
                                        </p:tav>
                                        <p:tav tm="100000">
                                          <p:val>
                                            <p:strVal val="#ppt_w"/>
                                          </p:val>
                                        </p:tav>
                                      </p:tavLst>
                                    </p:anim>
                                    <p:anim calcmode="lin" valueType="num">
                                      <p:cBhvr>
                                        <p:cTn id="21" dur="500" fill="hold"/>
                                        <p:tgtEl>
                                          <p:spTgt spid="9282"/>
                                        </p:tgtEl>
                                        <p:attrNameLst>
                                          <p:attrName>ppt_h</p:attrName>
                                        </p:attrNameLst>
                                      </p:cBhvr>
                                      <p:tavLst>
                                        <p:tav tm="0">
                                          <p:val>
                                            <p:strVal val="#ppt_h"/>
                                          </p:val>
                                        </p:tav>
                                        <p:tav tm="100000">
                                          <p:val>
                                            <p:strVal val="#ppt_h"/>
                                          </p:val>
                                        </p:tav>
                                      </p:tavLst>
                                    </p:anim>
                                  </p:childTnLst>
                                </p:cTn>
                              </p:par>
                            </p:childTnLst>
                          </p:cTn>
                        </p:par>
                        <p:par>
                          <p:cTn id="22" fill="hold" nodeType="afterGroup">
                            <p:stCondLst>
                              <p:cond delay="1500"/>
                            </p:stCondLst>
                            <p:childTnLst>
                              <p:par>
                                <p:cTn id="23" presetID="9" presetClass="entr" presetSubtype="0" fill="hold" grpId="0" nodeType="afterEffect">
                                  <p:stCondLst>
                                    <p:cond delay="0"/>
                                  </p:stCondLst>
                                  <p:iterate type="wd">
                                    <p:tmPct val="100000"/>
                                  </p:iterate>
                                  <p:childTnLst>
                                    <p:set>
                                      <p:cBhvr>
                                        <p:cTn id="24" dur="1" fill="hold">
                                          <p:stCondLst>
                                            <p:cond delay="0"/>
                                          </p:stCondLst>
                                        </p:cTn>
                                        <p:tgtEl>
                                          <p:spTgt spid="9283"/>
                                        </p:tgtEl>
                                        <p:attrNameLst>
                                          <p:attrName>style.visibility</p:attrName>
                                        </p:attrNameLst>
                                      </p:cBhvr>
                                      <p:to>
                                        <p:strVal val="visible"/>
                                      </p:to>
                                    </p:set>
                                    <p:animEffect transition="in" filter="dissolve">
                                      <p:cBhvr>
                                        <p:cTn id="25" dur="300"/>
                                        <p:tgtEl>
                                          <p:spTgt spid="9283"/>
                                        </p:tgtEl>
                                      </p:cBhvr>
                                    </p:animEffect>
                                  </p:childTnLst>
                                </p:cTn>
                              </p:par>
                            </p:childTnLst>
                          </p:cTn>
                        </p:par>
                        <p:par>
                          <p:cTn id="26" fill="hold" nodeType="afterGroup">
                            <p:stCondLst>
                              <p:cond delay="1800"/>
                            </p:stCondLst>
                            <p:childTnLst>
                              <p:par>
                                <p:cTn id="27" presetID="9" presetClass="entr" presetSubtype="0" fill="hold" grpId="0" nodeType="afterEffect">
                                  <p:stCondLst>
                                    <p:cond delay="0"/>
                                  </p:stCondLst>
                                  <p:iterate type="wd">
                                    <p:tmPct val="100000"/>
                                  </p:iterate>
                                  <p:childTnLst>
                                    <p:set>
                                      <p:cBhvr>
                                        <p:cTn id="28" dur="1" fill="hold">
                                          <p:stCondLst>
                                            <p:cond delay="0"/>
                                          </p:stCondLst>
                                        </p:cTn>
                                        <p:tgtEl>
                                          <p:spTgt spid="9284"/>
                                        </p:tgtEl>
                                        <p:attrNameLst>
                                          <p:attrName>style.visibility</p:attrName>
                                        </p:attrNameLst>
                                      </p:cBhvr>
                                      <p:to>
                                        <p:strVal val="visible"/>
                                      </p:to>
                                    </p:set>
                                    <p:animEffect transition="in" filter="dissolve">
                                      <p:cBhvr>
                                        <p:cTn id="29" dur="300"/>
                                        <p:tgtEl>
                                          <p:spTgt spid="9284"/>
                                        </p:tgtEl>
                                      </p:cBhvr>
                                    </p:animEffect>
                                  </p:childTnLst>
                                </p:cTn>
                              </p:par>
                            </p:childTnLst>
                          </p:cTn>
                        </p:par>
                        <p:par>
                          <p:cTn id="30" fill="hold" nodeType="afterGroup">
                            <p:stCondLst>
                              <p:cond delay="2400"/>
                            </p:stCondLst>
                            <p:childTnLst>
                              <p:par>
                                <p:cTn id="31" presetID="9" presetClass="entr" presetSubtype="0" fill="hold" grpId="0" nodeType="afterEffect">
                                  <p:stCondLst>
                                    <p:cond delay="0"/>
                                  </p:stCondLst>
                                  <p:iterate type="wd">
                                    <p:tmPct val="100000"/>
                                  </p:iterate>
                                  <p:childTnLst>
                                    <p:set>
                                      <p:cBhvr>
                                        <p:cTn id="32" dur="1" fill="hold">
                                          <p:stCondLst>
                                            <p:cond delay="0"/>
                                          </p:stCondLst>
                                        </p:cTn>
                                        <p:tgtEl>
                                          <p:spTgt spid="9285"/>
                                        </p:tgtEl>
                                        <p:attrNameLst>
                                          <p:attrName>style.visibility</p:attrName>
                                        </p:attrNameLst>
                                      </p:cBhvr>
                                      <p:to>
                                        <p:strVal val="visible"/>
                                      </p:to>
                                    </p:set>
                                    <p:animEffect transition="in" filter="dissolve">
                                      <p:cBhvr>
                                        <p:cTn id="33" dur="300"/>
                                        <p:tgtEl>
                                          <p:spTgt spid="9285"/>
                                        </p:tgtEl>
                                      </p:cBhvr>
                                    </p:animEffect>
                                  </p:childTnLst>
                                </p:cTn>
                              </p:par>
                            </p:childTnLst>
                          </p:cTn>
                        </p:par>
                        <p:par>
                          <p:cTn id="34" fill="hold" nodeType="afterGroup">
                            <p:stCondLst>
                              <p:cond delay="2700"/>
                            </p:stCondLst>
                            <p:childTnLst>
                              <p:par>
                                <p:cTn id="35" presetID="9" presetClass="entr" presetSubtype="0" fill="hold" grpId="0" nodeType="afterEffect">
                                  <p:stCondLst>
                                    <p:cond delay="0"/>
                                  </p:stCondLst>
                                  <p:iterate type="wd">
                                    <p:tmPct val="100000"/>
                                  </p:iterate>
                                  <p:childTnLst>
                                    <p:set>
                                      <p:cBhvr>
                                        <p:cTn id="36" dur="1" fill="hold">
                                          <p:stCondLst>
                                            <p:cond delay="0"/>
                                          </p:stCondLst>
                                        </p:cTn>
                                        <p:tgtEl>
                                          <p:spTgt spid="9286"/>
                                        </p:tgtEl>
                                        <p:attrNameLst>
                                          <p:attrName>style.visibility</p:attrName>
                                        </p:attrNameLst>
                                      </p:cBhvr>
                                      <p:to>
                                        <p:strVal val="visible"/>
                                      </p:to>
                                    </p:set>
                                    <p:animEffect transition="in" filter="dissolve">
                                      <p:cBhvr>
                                        <p:cTn id="37" dur="300"/>
                                        <p:tgtEl>
                                          <p:spTgt spid="9286"/>
                                        </p:tgtEl>
                                      </p:cBhvr>
                                    </p:animEffect>
                                  </p:childTnLst>
                                </p:cTn>
                              </p:par>
                            </p:childTnLst>
                          </p:cTn>
                        </p:par>
                        <p:par>
                          <p:cTn id="38" fill="hold" nodeType="afterGroup">
                            <p:stCondLst>
                              <p:cond delay="3300"/>
                            </p:stCondLst>
                            <p:childTnLst>
                              <p:par>
                                <p:cTn id="39" presetID="19" presetClass="entr" presetSubtype="10" fill="hold" grpId="0" nodeType="afterEffect">
                                  <p:stCondLst>
                                    <p:cond delay="0"/>
                                  </p:stCondLst>
                                  <p:childTnLst>
                                    <p:set>
                                      <p:cBhvr>
                                        <p:cTn id="40" dur="1" fill="hold">
                                          <p:stCondLst>
                                            <p:cond delay="0"/>
                                          </p:stCondLst>
                                        </p:cTn>
                                        <p:tgtEl>
                                          <p:spTgt spid="9277"/>
                                        </p:tgtEl>
                                        <p:attrNameLst>
                                          <p:attrName>style.visibility</p:attrName>
                                        </p:attrNameLst>
                                      </p:cBhvr>
                                      <p:to>
                                        <p:strVal val="visible"/>
                                      </p:to>
                                    </p:set>
                                    <p:anim calcmode="lin" valueType="num">
                                      <p:cBhvr>
                                        <p:cTn id="41" dur="5000" fill="hold"/>
                                        <p:tgtEl>
                                          <p:spTgt spid="9277"/>
                                        </p:tgtEl>
                                        <p:attrNameLst>
                                          <p:attrName>ppt_w</p:attrName>
                                        </p:attrNameLst>
                                      </p:cBhvr>
                                      <p:tavLst>
                                        <p:tav tm="0" fmla="#ppt_w*sin(2.5*pi*$)">
                                          <p:val>
                                            <p:fltVal val="0"/>
                                          </p:val>
                                        </p:tav>
                                        <p:tav tm="100000">
                                          <p:val>
                                            <p:fltVal val="1"/>
                                          </p:val>
                                        </p:tav>
                                      </p:tavLst>
                                    </p:anim>
                                    <p:anim calcmode="lin" valueType="num">
                                      <p:cBhvr>
                                        <p:cTn id="42" dur="5000" fill="hold"/>
                                        <p:tgtEl>
                                          <p:spTgt spid="9277"/>
                                        </p:tgtEl>
                                        <p:attrNameLst>
                                          <p:attrName>ppt_h</p:attrName>
                                        </p:attrNameLst>
                                      </p:cBhvr>
                                      <p:tavLst>
                                        <p:tav tm="0">
                                          <p:val>
                                            <p:strVal val="#ppt_h"/>
                                          </p:val>
                                        </p:tav>
                                        <p:tav tm="100000">
                                          <p:val>
                                            <p:strVal val="#ppt_h"/>
                                          </p:val>
                                        </p:tav>
                                      </p:tavLst>
                                    </p:anim>
                                  </p:childTnLst>
                                </p:cTn>
                              </p:par>
                            </p:childTnLst>
                          </p:cTn>
                        </p:par>
                        <p:par>
                          <p:cTn id="43" fill="hold" nodeType="afterGroup">
                            <p:stCondLst>
                              <p:cond delay="8300"/>
                            </p:stCondLst>
                            <p:childTnLst>
                              <p:par>
                                <p:cTn id="44" presetID="19" presetClass="entr" presetSubtype="10" fill="hold" grpId="0" nodeType="afterEffect">
                                  <p:stCondLst>
                                    <p:cond delay="0"/>
                                  </p:stCondLst>
                                  <p:childTnLst>
                                    <p:set>
                                      <p:cBhvr>
                                        <p:cTn id="45" dur="1" fill="hold">
                                          <p:stCondLst>
                                            <p:cond delay="0"/>
                                          </p:stCondLst>
                                        </p:cTn>
                                        <p:tgtEl>
                                          <p:spTgt spid="9278"/>
                                        </p:tgtEl>
                                        <p:attrNameLst>
                                          <p:attrName>style.visibility</p:attrName>
                                        </p:attrNameLst>
                                      </p:cBhvr>
                                      <p:to>
                                        <p:strVal val="visible"/>
                                      </p:to>
                                    </p:set>
                                    <p:anim calcmode="lin" valueType="num">
                                      <p:cBhvr>
                                        <p:cTn id="46" dur="5000" fill="hold"/>
                                        <p:tgtEl>
                                          <p:spTgt spid="9278"/>
                                        </p:tgtEl>
                                        <p:attrNameLst>
                                          <p:attrName>ppt_w</p:attrName>
                                        </p:attrNameLst>
                                      </p:cBhvr>
                                      <p:tavLst>
                                        <p:tav tm="0" fmla="#ppt_w*sin(2.5*pi*$)">
                                          <p:val>
                                            <p:fltVal val="0"/>
                                          </p:val>
                                        </p:tav>
                                        <p:tav tm="100000">
                                          <p:val>
                                            <p:fltVal val="1"/>
                                          </p:val>
                                        </p:tav>
                                      </p:tavLst>
                                    </p:anim>
                                    <p:anim calcmode="lin" valueType="num">
                                      <p:cBhvr>
                                        <p:cTn id="47" dur="5000" fill="hold"/>
                                        <p:tgtEl>
                                          <p:spTgt spid="9278"/>
                                        </p:tgtEl>
                                        <p:attrNameLst>
                                          <p:attrName>ppt_h</p:attrName>
                                        </p:attrNameLst>
                                      </p:cBhvr>
                                      <p:tavLst>
                                        <p:tav tm="0">
                                          <p:val>
                                            <p:strVal val="#ppt_h"/>
                                          </p:val>
                                        </p:tav>
                                        <p:tav tm="100000">
                                          <p:val>
                                            <p:strVal val="#ppt_h"/>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5" presetClass="entr" presetSubtype="10" fill="hold" grpId="0" nodeType="clickEffect">
                                  <p:stCondLst>
                                    <p:cond delay="0"/>
                                  </p:stCondLst>
                                  <p:iterate type="wd">
                                    <p:tmPct val="100000"/>
                                  </p:iterate>
                                  <p:childTnLst>
                                    <p:set>
                                      <p:cBhvr>
                                        <p:cTn id="51" dur="1" fill="hold">
                                          <p:stCondLst>
                                            <p:cond delay="0"/>
                                          </p:stCondLst>
                                        </p:cTn>
                                        <p:tgtEl>
                                          <p:spTgt spid="9274"/>
                                        </p:tgtEl>
                                        <p:attrNameLst>
                                          <p:attrName>style.visibility</p:attrName>
                                        </p:attrNameLst>
                                      </p:cBhvr>
                                      <p:to>
                                        <p:strVal val="visible"/>
                                      </p:to>
                                    </p:set>
                                    <p:animEffect transition="in" filter="checkerboard(across)">
                                      <p:cBhvr>
                                        <p:cTn id="52" dur="300"/>
                                        <p:tgtEl>
                                          <p:spTgt spid="9274"/>
                                        </p:tgtEl>
                                      </p:cBhvr>
                                    </p:animEffect>
                                  </p:childTnLst>
                                </p:cTn>
                              </p:par>
                            </p:childTnLst>
                          </p:cTn>
                        </p:par>
                        <p:par>
                          <p:cTn id="53" fill="hold" nodeType="afterGroup">
                            <p:stCondLst>
                              <p:cond delay="600"/>
                            </p:stCondLst>
                            <p:childTnLst>
                              <p:par>
                                <p:cTn id="54" presetID="19" presetClass="entr" presetSubtype="10" fill="hold" grpId="0" nodeType="afterEffect">
                                  <p:stCondLst>
                                    <p:cond delay="0"/>
                                  </p:stCondLst>
                                  <p:childTnLst>
                                    <p:set>
                                      <p:cBhvr>
                                        <p:cTn id="55" dur="1" fill="hold">
                                          <p:stCondLst>
                                            <p:cond delay="0"/>
                                          </p:stCondLst>
                                        </p:cTn>
                                        <p:tgtEl>
                                          <p:spTgt spid="9279"/>
                                        </p:tgtEl>
                                        <p:attrNameLst>
                                          <p:attrName>style.visibility</p:attrName>
                                        </p:attrNameLst>
                                      </p:cBhvr>
                                      <p:to>
                                        <p:strVal val="visible"/>
                                      </p:to>
                                    </p:set>
                                    <p:anim calcmode="lin" valueType="num">
                                      <p:cBhvr>
                                        <p:cTn id="56" dur="5000" fill="hold"/>
                                        <p:tgtEl>
                                          <p:spTgt spid="9279"/>
                                        </p:tgtEl>
                                        <p:attrNameLst>
                                          <p:attrName>ppt_w</p:attrName>
                                        </p:attrNameLst>
                                      </p:cBhvr>
                                      <p:tavLst>
                                        <p:tav tm="0" fmla="#ppt_w*sin(2.5*pi*$)">
                                          <p:val>
                                            <p:fltVal val="0"/>
                                          </p:val>
                                        </p:tav>
                                        <p:tav tm="100000">
                                          <p:val>
                                            <p:fltVal val="1"/>
                                          </p:val>
                                        </p:tav>
                                      </p:tavLst>
                                    </p:anim>
                                    <p:anim calcmode="lin" valueType="num">
                                      <p:cBhvr>
                                        <p:cTn id="57" dur="5000" fill="hold"/>
                                        <p:tgtEl>
                                          <p:spTgt spid="9279"/>
                                        </p:tgtEl>
                                        <p:attrNameLst>
                                          <p:attrName>ppt_h</p:attrName>
                                        </p:attrNameLst>
                                      </p:cBhvr>
                                      <p:tavLst>
                                        <p:tav tm="0">
                                          <p:val>
                                            <p:strVal val="#ppt_h"/>
                                          </p:val>
                                        </p:tav>
                                        <p:tav tm="100000">
                                          <p:val>
                                            <p:strVal val="#ppt_h"/>
                                          </p:val>
                                        </p:tav>
                                      </p:tavLst>
                                    </p:anim>
                                  </p:childTnLst>
                                </p:cTn>
                              </p:par>
                            </p:childTnLst>
                          </p:cTn>
                        </p:par>
                      </p:childTnLst>
                    </p:cTn>
                  </p:par>
                  <p:par>
                    <p:cTn id="58" fill="hold" nodeType="clickPar">
                      <p:stCondLst>
                        <p:cond delay="indefinite"/>
                      </p:stCondLst>
                      <p:childTnLst>
                        <p:par>
                          <p:cTn id="59" fill="hold" nodeType="withGroup">
                            <p:stCondLst>
                              <p:cond delay="0"/>
                            </p:stCondLst>
                            <p:childTnLst>
                              <p:par>
                                <p:cTn id="60" presetID="5" presetClass="entr" presetSubtype="10" fill="hold" grpId="0" nodeType="clickEffect">
                                  <p:stCondLst>
                                    <p:cond delay="0"/>
                                  </p:stCondLst>
                                  <p:iterate type="wd">
                                    <p:tmPct val="100000"/>
                                  </p:iterate>
                                  <p:childTnLst>
                                    <p:set>
                                      <p:cBhvr>
                                        <p:cTn id="61" dur="1" fill="hold">
                                          <p:stCondLst>
                                            <p:cond delay="0"/>
                                          </p:stCondLst>
                                        </p:cTn>
                                        <p:tgtEl>
                                          <p:spTgt spid="9275"/>
                                        </p:tgtEl>
                                        <p:attrNameLst>
                                          <p:attrName>style.visibility</p:attrName>
                                        </p:attrNameLst>
                                      </p:cBhvr>
                                      <p:to>
                                        <p:strVal val="visible"/>
                                      </p:to>
                                    </p:set>
                                    <p:animEffect transition="in" filter="checkerboard(across)">
                                      <p:cBhvr>
                                        <p:cTn id="62" dur="300"/>
                                        <p:tgtEl>
                                          <p:spTgt spid="9275"/>
                                        </p:tgtEl>
                                      </p:cBhvr>
                                    </p:animEffect>
                                  </p:childTnLst>
                                </p:cTn>
                              </p:par>
                            </p:childTnLst>
                          </p:cTn>
                        </p:par>
                        <p:par>
                          <p:cTn id="63" fill="hold" nodeType="afterGroup">
                            <p:stCondLst>
                              <p:cond delay="600"/>
                            </p:stCondLst>
                            <p:childTnLst>
                              <p:par>
                                <p:cTn id="64" presetID="19" presetClass="entr" presetSubtype="10" fill="hold" grpId="0" nodeType="afterEffect">
                                  <p:stCondLst>
                                    <p:cond delay="0"/>
                                  </p:stCondLst>
                                  <p:childTnLst>
                                    <p:set>
                                      <p:cBhvr>
                                        <p:cTn id="65" dur="1" fill="hold">
                                          <p:stCondLst>
                                            <p:cond delay="0"/>
                                          </p:stCondLst>
                                        </p:cTn>
                                        <p:tgtEl>
                                          <p:spTgt spid="9280"/>
                                        </p:tgtEl>
                                        <p:attrNameLst>
                                          <p:attrName>style.visibility</p:attrName>
                                        </p:attrNameLst>
                                      </p:cBhvr>
                                      <p:to>
                                        <p:strVal val="visible"/>
                                      </p:to>
                                    </p:set>
                                    <p:anim calcmode="lin" valueType="num">
                                      <p:cBhvr>
                                        <p:cTn id="66" dur="5000" fill="hold"/>
                                        <p:tgtEl>
                                          <p:spTgt spid="9280"/>
                                        </p:tgtEl>
                                        <p:attrNameLst>
                                          <p:attrName>ppt_w</p:attrName>
                                        </p:attrNameLst>
                                      </p:cBhvr>
                                      <p:tavLst>
                                        <p:tav tm="0" fmla="#ppt_w*sin(2.5*pi*$)">
                                          <p:val>
                                            <p:fltVal val="0"/>
                                          </p:val>
                                        </p:tav>
                                        <p:tav tm="100000">
                                          <p:val>
                                            <p:fltVal val="1"/>
                                          </p:val>
                                        </p:tav>
                                      </p:tavLst>
                                    </p:anim>
                                    <p:anim calcmode="lin" valueType="num">
                                      <p:cBhvr>
                                        <p:cTn id="67" dur="5000" fill="hold"/>
                                        <p:tgtEl>
                                          <p:spTgt spid="9280"/>
                                        </p:tgtEl>
                                        <p:attrNameLst>
                                          <p:attrName>ppt_h</p:attrName>
                                        </p:attrNameLst>
                                      </p:cBhvr>
                                      <p:tavLst>
                                        <p:tav tm="0">
                                          <p:val>
                                            <p:strVal val="#ppt_h"/>
                                          </p:val>
                                        </p:tav>
                                        <p:tav tm="100000">
                                          <p:val>
                                            <p:strVal val="#ppt_h"/>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5" presetClass="entr" presetSubtype="10" fill="hold" grpId="0" nodeType="clickEffect">
                                  <p:stCondLst>
                                    <p:cond delay="0"/>
                                  </p:stCondLst>
                                  <p:iterate type="wd">
                                    <p:tmPct val="100000"/>
                                  </p:iterate>
                                  <p:childTnLst>
                                    <p:set>
                                      <p:cBhvr>
                                        <p:cTn id="71" dur="1" fill="hold">
                                          <p:stCondLst>
                                            <p:cond delay="0"/>
                                          </p:stCondLst>
                                        </p:cTn>
                                        <p:tgtEl>
                                          <p:spTgt spid="9276"/>
                                        </p:tgtEl>
                                        <p:attrNameLst>
                                          <p:attrName>style.visibility</p:attrName>
                                        </p:attrNameLst>
                                      </p:cBhvr>
                                      <p:to>
                                        <p:strVal val="visible"/>
                                      </p:to>
                                    </p:set>
                                    <p:animEffect transition="in" filter="checkerboard(across)">
                                      <p:cBhvr>
                                        <p:cTn id="72" dur="300"/>
                                        <p:tgtEl>
                                          <p:spTgt spid="92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72" grpId="0" animBg="1"/>
      <p:bldP spid="9274" grpId="0" autoUpdateAnimBg="0"/>
      <p:bldP spid="9275" grpId="0" autoUpdateAnimBg="0"/>
      <p:bldP spid="9276" grpId="0" autoUpdateAnimBg="0"/>
      <p:bldP spid="9277" grpId="0" autoUpdateAnimBg="0"/>
      <p:bldP spid="9278" grpId="0" autoUpdateAnimBg="0"/>
      <p:bldP spid="9279" grpId="0" autoUpdateAnimBg="0"/>
      <p:bldP spid="9280" grpId="0" autoUpdateAnimBg="0"/>
      <p:bldP spid="9281" grpId="0" animBg="1"/>
      <p:bldP spid="9282" grpId="0" animBg="1"/>
      <p:bldP spid="9283" grpId="0" autoUpdateAnimBg="0"/>
      <p:bldP spid="9284" grpId="0" autoUpdateAnimBg="0"/>
      <p:bldP spid="9285" grpId="0" autoUpdateAnimBg="0"/>
      <p:bldP spid="9286"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838200" y="365125"/>
            <a:ext cx="10515600" cy="773113"/>
          </a:xfrm>
        </p:spPr>
        <p:txBody>
          <a:bodyPr>
            <a:normAutofit fontScale="90000"/>
          </a:bodyPr>
          <a:lstStyle/>
          <a:p>
            <a:pPr eaLnBrk="1" hangingPunct="1"/>
            <a:r>
              <a:rPr lang="en-US" sz="4000" dirty="0"/>
              <a:t/>
            </a:r>
            <a:br>
              <a:rPr lang="en-US" sz="4000" dirty="0"/>
            </a:br>
            <a:r>
              <a:rPr lang="en-US" sz="4000" dirty="0"/>
              <a:t> MANAGING RESOURCES</a:t>
            </a:r>
          </a:p>
        </p:txBody>
      </p:sp>
      <p:sp>
        <p:nvSpPr>
          <p:cNvPr id="4099" name="Rectangle 3"/>
          <p:cNvSpPr>
            <a:spLocks noGrp="1" noChangeArrowheads="1"/>
          </p:cNvSpPr>
          <p:nvPr>
            <p:ph type="body" idx="1"/>
          </p:nvPr>
        </p:nvSpPr>
        <p:spPr>
          <a:xfrm>
            <a:off x="669701" y="1484313"/>
            <a:ext cx="10972800" cy="4525962"/>
          </a:xfrm>
        </p:spPr>
        <p:txBody>
          <a:bodyPr>
            <a:normAutofit/>
          </a:bodyPr>
          <a:lstStyle/>
          <a:p>
            <a:pPr eaLnBrk="1" hangingPunct="1">
              <a:lnSpc>
                <a:spcPct val="80000"/>
              </a:lnSpc>
              <a:buFont typeface="Wingdings" panose="05000000000000000000" pitchFamily="2" charset="2"/>
              <a:buNone/>
            </a:pPr>
            <a:r>
              <a:rPr lang="en-US" sz="2400" dirty="0"/>
              <a:t>What is it? And why is it important?</a:t>
            </a:r>
          </a:p>
          <a:p>
            <a:pPr eaLnBrk="1" hangingPunct="1">
              <a:lnSpc>
                <a:spcPct val="80000"/>
              </a:lnSpc>
              <a:buFont typeface="Wingdings" panose="05000000000000000000" pitchFamily="2" charset="2"/>
              <a:buNone/>
            </a:pPr>
            <a:r>
              <a:rPr lang="en-US" sz="2400" dirty="0"/>
              <a:t>The performance of daily activities requires that many </a:t>
            </a:r>
            <a:r>
              <a:rPr lang="en-US" sz="2400" dirty="0" smtClean="0"/>
              <a:t> elements</a:t>
            </a:r>
            <a:r>
              <a:rPr lang="en-US" sz="2400" dirty="0"/>
              <a:t>:</a:t>
            </a:r>
          </a:p>
          <a:p>
            <a:pPr eaLnBrk="1" hangingPunct="1">
              <a:lnSpc>
                <a:spcPct val="80000"/>
              </a:lnSpc>
            </a:pPr>
            <a:r>
              <a:rPr lang="en-US" sz="2400" dirty="0"/>
              <a:t>People </a:t>
            </a:r>
          </a:p>
          <a:p>
            <a:pPr eaLnBrk="1" hangingPunct="1">
              <a:lnSpc>
                <a:spcPct val="80000"/>
              </a:lnSpc>
            </a:pPr>
            <a:r>
              <a:rPr lang="en-US" sz="2400" dirty="0"/>
              <a:t>Money</a:t>
            </a:r>
          </a:p>
          <a:p>
            <a:pPr eaLnBrk="1" hangingPunct="1">
              <a:lnSpc>
                <a:spcPct val="80000"/>
              </a:lnSpc>
            </a:pPr>
            <a:r>
              <a:rPr lang="en-US" sz="2400" dirty="0"/>
              <a:t>Materials/Equipment</a:t>
            </a:r>
          </a:p>
          <a:p>
            <a:pPr eaLnBrk="1" hangingPunct="1">
              <a:lnSpc>
                <a:spcPct val="80000"/>
              </a:lnSpc>
            </a:pPr>
            <a:r>
              <a:rPr lang="en-US" sz="2400" dirty="0"/>
              <a:t>Space</a:t>
            </a:r>
          </a:p>
          <a:p>
            <a:pPr eaLnBrk="1" hangingPunct="1">
              <a:lnSpc>
                <a:spcPct val="80000"/>
              </a:lnSpc>
            </a:pPr>
            <a:r>
              <a:rPr lang="en-US" sz="2400" dirty="0"/>
              <a:t>Time</a:t>
            </a:r>
          </a:p>
          <a:p>
            <a:pPr eaLnBrk="1" hangingPunct="1">
              <a:lnSpc>
                <a:spcPct val="80000"/>
              </a:lnSpc>
            </a:pPr>
            <a:r>
              <a:rPr lang="en-US" sz="2400" dirty="0"/>
              <a:t>Drugs</a:t>
            </a:r>
          </a:p>
          <a:p>
            <a:pPr eaLnBrk="1" hangingPunct="1">
              <a:lnSpc>
                <a:spcPct val="80000"/>
              </a:lnSpc>
            </a:pPr>
            <a:r>
              <a:rPr lang="en-US" sz="2400" dirty="0"/>
              <a:t>Information </a:t>
            </a:r>
            <a:r>
              <a:rPr lang="en-US" sz="2400" dirty="0" err="1"/>
              <a:t>etc</a:t>
            </a:r>
            <a:r>
              <a:rPr lang="en-US" sz="2400" dirty="0"/>
              <a:t> are brought together to achieve an objective to carry out the work.</a:t>
            </a:r>
          </a:p>
          <a:p>
            <a:pPr eaLnBrk="1" hangingPunct="1">
              <a:lnSpc>
                <a:spcPct val="80000"/>
              </a:lnSpc>
              <a:buFont typeface="Wingdings" panose="05000000000000000000" pitchFamily="2" charset="2"/>
              <a:buNone/>
            </a:pPr>
            <a:r>
              <a:rPr lang="en-US" sz="2400" dirty="0"/>
              <a:t> Efficiency depends upon how these different elements are managed.</a:t>
            </a:r>
          </a:p>
          <a:p>
            <a:pPr eaLnBrk="1" hangingPunct="1">
              <a:lnSpc>
                <a:spcPct val="80000"/>
              </a:lnSpc>
            </a:pPr>
            <a:endParaRPr lang="en-US" sz="2400" dirty="0"/>
          </a:p>
        </p:txBody>
      </p:sp>
      <p:sp>
        <p:nvSpPr>
          <p:cNvPr id="410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6FFF9F84-0F64-4D25-BB74-190980E52306}" type="slidenum">
              <a:rPr lang="en-US"/>
              <a:pPr eaLnBrk="1" hangingPunct="1"/>
              <a:t>3</a:t>
            </a:fld>
            <a:endParaRPr lang="en-US"/>
          </a:p>
        </p:txBody>
      </p:sp>
      <p:sp>
        <p:nvSpPr>
          <p:cNvPr id="2" name="Date Placeholder 1"/>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25101736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72" name="Rectangle 56"/>
          <p:cNvSpPr>
            <a:spLocks noChangeArrowheads="1"/>
          </p:cNvSpPr>
          <p:nvPr/>
        </p:nvSpPr>
        <p:spPr bwMode="auto">
          <a:xfrm>
            <a:off x="2844800" y="960438"/>
            <a:ext cx="6324600" cy="5638800"/>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en-US"/>
          </a:p>
        </p:txBody>
      </p:sp>
      <p:sp>
        <p:nvSpPr>
          <p:cNvPr id="9273" name="Text Box 57"/>
          <p:cNvSpPr txBox="1">
            <a:spLocks noChangeArrowheads="1"/>
          </p:cNvSpPr>
          <p:nvPr/>
        </p:nvSpPr>
        <p:spPr bwMode="auto">
          <a:xfrm>
            <a:off x="2921000" y="1536700"/>
            <a:ext cx="3200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346075" algn="l"/>
              </a:tabLst>
              <a:defRPr>
                <a:solidFill>
                  <a:schemeClr val="tx1"/>
                </a:solidFill>
                <a:latin typeface="Calibri" panose="020F0502020204030204" pitchFamily="34" charset="0"/>
                <a:cs typeface="Arial" panose="020B0604020202020204" pitchFamily="34" charset="0"/>
              </a:defRPr>
            </a:lvl1pPr>
            <a:lvl2pPr marL="742950" indent="-285750" eaLnBrk="0" hangingPunct="0">
              <a:tabLst>
                <a:tab pos="346075" algn="l"/>
              </a:tabLst>
              <a:defRPr>
                <a:solidFill>
                  <a:schemeClr val="tx1"/>
                </a:solidFill>
                <a:latin typeface="Calibri" panose="020F0502020204030204" pitchFamily="34" charset="0"/>
                <a:cs typeface="Arial" panose="020B0604020202020204" pitchFamily="34" charset="0"/>
              </a:defRPr>
            </a:lvl2pPr>
            <a:lvl3pPr marL="1143000" indent="-228600" eaLnBrk="0" hangingPunct="0">
              <a:tabLst>
                <a:tab pos="346075" algn="l"/>
              </a:tabLst>
              <a:defRPr>
                <a:solidFill>
                  <a:schemeClr val="tx1"/>
                </a:solidFill>
                <a:latin typeface="Calibri" panose="020F0502020204030204" pitchFamily="34" charset="0"/>
                <a:cs typeface="Arial" panose="020B0604020202020204" pitchFamily="34" charset="0"/>
              </a:defRPr>
            </a:lvl3pPr>
            <a:lvl4pPr marL="1600200" indent="-228600" eaLnBrk="0" hangingPunct="0">
              <a:tabLst>
                <a:tab pos="346075" algn="l"/>
              </a:tabLst>
              <a:defRPr>
                <a:solidFill>
                  <a:schemeClr val="tx1"/>
                </a:solidFill>
                <a:latin typeface="Calibri" panose="020F0502020204030204" pitchFamily="34" charset="0"/>
                <a:cs typeface="Arial" panose="020B0604020202020204" pitchFamily="34" charset="0"/>
              </a:defRPr>
            </a:lvl4pPr>
            <a:lvl5pPr marL="2057400" indent="-228600" eaLnBrk="0" hangingPunct="0">
              <a:tabLst>
                <a:tab pos="346075" algn="l"/>
              </a:tabLst>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tabLst>
                <a:tab pos="346075" algn="l"/>
              </a:tabLs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tabLst>
                <a:tab pos="346075" algn="l"/>
              </a:tabLs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tabLst>
                <a:tab pos="346075" algn="l"/>
              </a:tabLs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tabLst>
                <a:tab pos="346075" algn="l"/>
              </a:tabLst>
              <a:defRPr>
                <a:solidFill>
                  <a:schemeClr val="tx1"/>
                </a:solidFill>
                <a:latin typeface="Calibri" panose="020F0502020204030204" pitchFamily="34" charset="0"/>
                <a:cs typeface="Arial" panose="020B0604020202020204" pitchFamily="34" charset="0"/>
              </a:defRPr>
            </a:lvl9pPr>
          </a:lstStyle>
          <a:p>
            <a:pPr>
              <a:lnSpc>
                <a:spcPct val="90000"/>
              </a:lnSpc>
            </a:pPr>
            <a:r>
              <a:rPr lang="en-US" sz="2000" b="1">
                <a:latin typeface="Arial Black" panose="020B0A04020102020204" pitchFamily="34" charset="0"/>
              </a:rPr>
              <a:t>.</a:t>
            </a:r>
            <a:r>
              <a:rPr lang="en-US" sz="2000" b="1">
                <a:latin typeface="Arial Narrow" panose="020B0606020202030204" pitchFamily="34" charset="0"/>
              </a:rPr>
              <a:t>	Crisis</a:t>
            </a:r>
          </a:p>
          <a:p>
            <a:pPr>
              <a:lnSpc>
                <a:spcPct val="90000"/>
              </a:lnSpc>
            </a:pPr>
            <a:r>
              <a:rPr lang="en-US" sz="2000" b="1">
                <a:latin typeface="Arial Black" panose="020B0A04020102020204" pitchFamily="34" charset="0"/>
              </a:rPr>
              <a:t>.</a:t>
            </a:r>
            <a:r>
              <a:rPr lang="en-US" sz="2000" b="1">
                <a:latin typeface="Arial Narrow" panose="020B0606020202030204" pitchFamily="34" charset="0"/>
              </a:rPr>
              <a:t> 	Pressing problems</a:t>
            </a:r>
          </a:p>
          <a:p>
            <a:pPr>
              <a:lnSpc>
                <a:spcPct val="90000"/>
              </a:lnSpc>
            </a:pPr>
            <a:r>
              <a:rPr lang="en-US" sz="2000" b="1">
                <a:latin typeface="Arial Black" panose="020B0A04020102020204" pitchFamily="34" charset="0"/>
              </a:rPr>
              <a:t>.</a:t>
            </a:r>
            <a:r>
              <a:rPr lang="en-US" sz="2000" b="1">
                <a:latin typeface="Arial Narrow" panose="020B0606020202030204" pitchFamily="34" charset="0"/>
              </a:rPr>
              <a:t> 	Deadline-driven projects, 	meetings, preparations</a:t>
            </a:r>
          </a:p>
        </p:txBody>
      </p:sp>
      <p:sp>
        <p:nvSpPr>
          <p:cNvPr id="9274" name="Text Box 58"/>
          <p:cNvSpPr txBox="1">
            <a:spLocks noChangeArrowheads="1"/>
          </p:cNvSpPr>
          <p:nvPr/>
        </p:nvSpPr>
        <p:spPr bwMode="auto">
          <a:xfrm>
            <a:off x="6121400" y="1536700"/>
            <a:ext cx="2946400" cy="201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346075" algn="l"/>
              </a:tabLst>
              <a:defRPr>
                <a:solidFill>
                  <a:schemeClr val="tx1"/>
                </a:solidFill>
                <a:latin typeface="Calibri" panose="020F0502020204030204" pitchFamily="34" charset="0"/>
                <a:cs typeface="Arial" panose="020B0604020202020204" pitchFamily="34" charset="0"/>
              </a:defRPr>
            </a:lvl1pPr>
            <a:lvl2pPr marL="742950" indent="-285750" eaLnBrk="0" hangingPunct="0">
              <a:tabLst>
                <a:tab pos="346075" algn="l"/>
              </a:tabLst>
              <a:defRPr>
                <a:solidFill>
                  <a:schemeClr val="tx1"/>
                </a:solidFill>
                <a:latin typeface="Calibri" panose="020F0502020204030204" pitchFamily="34" charset="0"/>
                <a:cs typeface="Arial" panose="020B0604020202020204" pitchFamily="34" charset="0"/>
              </a:defRPr>
            </a:lvl2pPr>
            <a:lvl3pPr marL="1143000" indent="-228600" eaLnBrk="0" hangingPunct="0">
              <a:tabLst>
                <a:tab pos="346075" algn="l"/>
              </a:tabLst>
              <a:defRPr>
                <a:solidFill>
                  <a:schemeClr val="tx1"/>
                </a:solidFill>
                <a:latin typeface="Calibri" panose="020F0502020204030204" pitchFamily="34" charset="0"/>
                <a:cs typeface="Arial" panose="020B0604020202020204" pitchFamily="34" charset="0"/>
              </a:defRPr>
            </a:lvl3pPr>
            <a:lvl4pPr marL="1600200" indent="-228600" eaLnBrk="0" hangingPunct="0">
              <a:tabLst>
                <a:tab pos="346075" algn="l"/>
              </a:tabLst>
              <a:defRPr>
                <a:solidFill>
                  <a:schemeClr val="tx1"/>
                </a:solidFill>
                <a:latin typeface="Calibri" panose="020F0502020204030204" pitchFamily="34" charset="0"/>
                <a:cs typeface="Arial" panose="020B0604020202020204" pitchFamily="34" charset="0"/>
              </a:defRPr>
            </a:lvl4pPr>
            <a:lvl5pPr marL="2057400" indent="-228600" eaLnBrk="0" hangingPunct="0">
              <a:tabLst>
                <a:tab pos="346075" algn="l"/>
              </a:tabLst>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tabLst>
                <a:tab pos="346075" algn="l"/>
              </a:tabLs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tabLst>
                <a:tab pos="346075" algn="l"/>
              </a:tabLs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tabLst>
                <a:tab pos="346075" algn="l"/>
              </a:tabLs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tabLst>
                <a:tab pos="346075" algn="l"/>
              </a:tabLst>
              <a:defRPr>
                <a:solidFill>
                  <a:schemeClr val="tx1"/>
                </a:solidFill>
                <a:latin typeface="Calibri" panose="020F0502020204030204" pitchFamily="34" charset="0"/>
                <a:cs typeface="Arial" panose="020B0604020202020204" pitchFamily="34" charset="0"/>
              </a:defRPr>
            </a:lvl9pPr>
          </a:lstStyle>
          <a:p>
            <a:pPr>
              <a:lnSpc>
                <a:spcPct val="90000"/>
              </a:lnSpc>
            </a:pPr>
            <a:r>
              <a:rPr lang="en-US" sz="2000" b="1">
                <a:solidFill>
                  <a:srgbClr val="FFFF00"/>
                </a:solidFill>
                <a:latin typeface="Arial Black" panose="020B0A04020102020204" pitchFamily="34" charset="0"/>
              </a:rPr>
              <a:t>.</a:t>
            </a:r>
            <a:r>
              <a:rPr lang="en-US" sz="2000" b="1">
                <a:solidFill>
                  <a:srgbClr val="FFFF00"/>
                </a:solidFill>
                <a:latin typeface="Arial Narrow" panose="020B0606020202030204" pitchFamily="34" charset="0"/>
              </a:rPr>
              <a:t>   </a:t>
            </a:r>
            <a:r>
              <a:rPr lang="en-US" sz="2000" b="1">
                <a:latin typeface="Arial Narrow" panose="020B0606020202030204" pitchFamily="34" charset="0"/>
              </a:rPr>
              <a:t>	Preparation</a:t>
            </a:r>
          </a:p>
          <a:p>
            <a:pPr>
              <a:lnSpc>
                <a:spcPct val="90000"/>
              </a:lnSpc>
            </a:pPr>
            <a:r>
              <a:rPr lang="en-US" sz="2000" b="1">
                <a:latin typeface="Arial Black" panose="020B0A04020102020204" pitchFamily="34" charset="0"/>
              </a:rPr>
              <a:t>.</a:t>
            </a:r>
            <a:r>
              <a:rPr lang="en-US" sz="2000" b="1">
                <a:latin typeface="Arial Narrow" panose="020B0606020202030204" pitchFamily="34" charset="0"/>
              </a:rPr>
              <a:t> 	Prevention</a:t>
            </a:r>
          </a:p>
          <a:p>
            <a:pPr>
              <a:lnSpc>
                <a:spcPct val="90000"/>
              </a:lnSpc>
            </a:pPr>
            <a:r>
              <a:rPr lang="en-US" sz="2000" b="1">
                <a:latin typeface="Arial Black" panose="020B0A04020102020204" pitchFamily="34" charset="0"/>
              </a:rPr>
              <a:t>.</a:t>
            </a:r>
            <a:r>
              <a:rPr lang="en-US" sz="2000" b="1">
                <a:latin typeface="Arial Narrow" panose="020B0606020202030204" pitchFamily="34" charset="0"/>
              </a:rPr>
              <a:t> 	Values clarification</a:t>
            </a:r>
          </a:p>
          <a:p>
            <a:pPr>
              <a:lnSpc>
                <a:spcPct val="90000"/>
              </a:lnSpc>
            </a:pPr>
            <a:r>
              <a:rPr lang="en-US" sz="2000" b="1">
                <a:latin typeface="Arial Black" panose="020B0A04020102020204" pitchFamily="34" charset="0"/>
              </a:rPr>
              <a:t>.</a:t>
            </a:r>
            <a:r>
              <a:rPr lang="en-US" sz="2000" b="1">
                <a:latin typeface="Arial Narrow" panose="020B0606020202030204" pitchFamily="34" charset="0"/>
              </a:rPr>
              <a:t> 	Planning</a:t>
            </a:r>
          </a:p>
          <a:p>
            <a:pPr>
              <a:lnSpc>
                <a:spcPct val="90000"/>
              </a:lnSpc>
            </a:pPr>
            <a:r>
              <a:rPr lang="en-US" sz="2000" b="1">
                <a:latin typeface="Arial Black" panose="020B0A04020102020204" pitchFamily="34" charset="0"/>
              </a:rPr>
              <a:t>.</a:t>
            </a:r>
            <a:r>
              <a:rPr lang="en-US" sz="2000" b="1">
                <a:latin typeface="Arial Narrow" panose="020B0606020202030204" pitchFamily="34" charset="0"/>
              </a:rPr>
              <a:t> 	Relationship building</a:t>
            </a:r>
          </a:p>
          <a:p>
            <a:pPr>
              <a:lnSpc>
                <a:spcPct val="90000"/>
              </a:lnSpc>
            </a:pPr>
            <a:r>
              <a:rPr lang="en-US" sz="2000" b="1">
                <a:latin typeface="Arial Black" panose="020B0A04020102020204" pitchFamily="34" charset="0"/>
              </a:rPr>
              <a:t>.</a:t>
            </a:r>
            <a:r>
              <a:rPr lang="en-US" sz="2000" b="1">
                <a:latin typeface="Arial Narrow" panose="020B0606020202030204" pitchFamily="34" charset="0"/>
              </a:rPr>
              <a:t> 	True re-creation</a:t>
            </a:r>
          </a:p>
          <a:p>
            <a:pPr>
              <a:lnSpc>
                <a:spcPct val="90000"/>
              </a:lnSpc>
            </a:pPr>
            <a:r>
              <a:rPr lang="en-US" sz="2000" b="1">
                <a:latin typeface="Arial Black" panose="020B0A04020102020204" pitchFamily="34" charset="0"/>
              </a:rPr>
              <a:t>.</a:t>
            </a:r>
            <a:r>
              <a:rPr lang="en-US" sz="2000" b="1">
                <a:latin typeface="Arial Narrow" panose="020B0606020202030204" pitchFamily="34" charset="0"/>
              </a:rPr>
              <a:t> 	Empowermen</a:t>
            </a:r>
            <a:r>
              <a:rPr lang="en-US" sz="2000" b="1">
                <a:solidFill>
                  <a:srgbClr val="FFFF00"/>
                </a:solidFill>
                <a:latin typeface="Arial Narrow" panose="020B0606020202030204" pitchFamily="34" charset="0"/>
              </a:rPr>
              <a:t>t</a:t>
            </a:r>
          </a:p>
        </p:txBody>
      </p:sp>
      <p:sp>
        <p:nvSpPr>
          <p:cNvPr id="9275" name="Text Box 59"/>
          <p:cNvSpPr txBox="1">
            <a:spLocks noChangeArrowheads="1"/>
          </p:cNvSpPr>
          <p:nvPr/>
        </p:nvSpPr>
        <p:spPr bwMode="auto">
          <a:xfrm>
            <a:off x="2921000" y="4432300"/>
            <a:ext cx="29464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346075" algn="l"/>
              </a:tabLst>
              <a:defRPr>
                <a:solidFill>
                  <a:schemeClr val="tx1"/>
                </a:solidFill>
                <a:latin typeface="Calibri" panose="020F0502020204030204" pitchFamily="34" charset="0"/>
                <a:cs typeface="Arial" panose="020B0604020202020204" pitchFamily="34" charset="0"/>
              </a:defRPr>
            </a:lvl1pPr>
            <a:lvl2pPr marL="742950" indent="-285750" eaLnBrk="0" hangingPunct="0">
              <a:tabLst>
                <a:tab pos="346075" algn="l"/>
              </a:tabLst>
              <a:defRPr>
                <a:solidFill>
                  <a:schemeClr val="tx1"/>
                </a:solidFill>
                <a:latin typeface="Calibri" panose="020F0502020204030204" pitchFamily="34" charset="0"/>
                <a:cs typeface="Arial" panose="020B0604020202020204" pitchFamily="34" charset="0"/>
              </a:defRPr>
            </a:lvl2pPr>
            <a:lvl3pPr marL="1143000" indent="-228600" eaLnBrk="0" hangingPunct="0">
              <a:tabLst>
                <a:tab pos="346075" algn="l"/>
              </a:tabLst>
              <a:defRPr>
                <a:solidFill>
                  <a:schemeClr val="tx1"/>
                </a:solidFill>
                <a:latin typeface="Calibri" panose="020F0502020204030204" pitchFamily="34" charset="0"/>
                <a:cs typeface="Arial" panose="020B0604020202020204" pitchFamily="34" charset="0"/>
              </a:defRPr>
            </a:lvl3pPr>
            <a:lvl4pPr marL="1600200" indent="-228600" eaLnBrk="0" hangingPunct="0">
              <a:tabLst>
                <a:tab pos="346075" algn="l"/>
              </a:tabLst>
              <a:defRPr>
                <a:solidFill>
                  <a:schemeClr val="tx1"/>
                </a:solidFill>
                <a:latin typeface="Calibri" panose="020F0502020204030204" pitchFamily="34" charset="0"/>
                <a:cs typeface="Arial" panose="020B0604020202020204" pitchFamily="34" charset="0"/>
              </a:defRPr>
            </a:lvl4pPr>
            <a:lvl5pPr marL="2057400" indent="-228600" eaLnBrk="0" hangingPunct="0">
              <a:tabLst>
                <a:tab pos="346075" algn="l"/>
              </a:tabLst>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tabLst>
                <a:tab pos="346075" algn="l"/>
              </a:tabLs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tabLst>
                <a:tab pos="346075" algn="l"/>
              </a:tabLs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tabLst>
                <a:tab pos="346075" algn="l"/>
              </a:tabLs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tabLst>
                <a:tab pos="346075" algn="l"/>
              </a:tabLst>
              <a:defRPr>
                <a:solidFill>
                  <a:schemeClr val="tx1"/>
                </a:solidFill>
                <a:latin typeface="Calibri" panose="020F0502020204030204" pitchFamily="34" charset="0"/>
                <a:cs typeface="Arial" panose="020B0604020202020204" pitchFamily="34" charset="0"/>
              </a:defRPr>
            </a:lvl9pPr>
          </a:lstStyle>
          <a:p>
            <a:pPr>
              <a:lnSpc>
                <a:spcPct val="90000"/>
              </a:lnSpc>
            </a:pPr>
            <a:r>
              <a:rPr lang="en-US" sz="2000" b="1">
                <a:solidFill>
                  <a:srgbClr val="FFFF00"/>
                </a:solidFill>
                <a:latin typeface="Arial Black" panose="020B0A04020102020204" pitchFamily="34" charset="0"/>
              </a:rPr>
              <a:t>.</a:t>
            </a:r>
            <a:r>
              <a:rPr lang="en-US" sz="2000" b="1">
                <a:solidFill>
                  <a:srgbClr val="FFFF00"/>
                </a:solidFill>
                <a:latin typeface="Arial Narrow" panose="020B0606020202030204" pitchFamily="34" charset="0"/>
              </a:rPr>
              <a:t> 	</a:t>
            </a:r>
            <a:r>
              <a:rPr lang="en-US" sz="2000" b="1">
                <a:latin typeface="Arial Narrow" panose="020B0606020202030204" pitchFamily="34" charset="0"/>
              </a:rPr>
              <a:t>Interruptions, some </a:t>
            </a:r>
          </a:p>
          <a:p>
            <a:pPr>
              <a:lnSpc>
                <a:spcPct val="90000"/>
              </a:lnSpc>
            </a:pPr>
            <a:r>
              <a:rPr lang="en-US" sz="2000" b="1">
                <a:latin typeface="Arial Narrow" panose="020B0606020202030204" pitchFamily="34" charset="0"/>
              </a:rPr>
              <a:t>	phone calls</a:t>
            </a:r>
          </a:p>
          <a:p>
            <a:pPr>
              <a:lnSpc>
                <a:spcPct val="90000"/>
              </a:lnSpc>
            </a:pPr>
            <a:r>
              <a:rPr lang="en-US" sz="2000" b="1">
                <a:latin typeface="Arial Black" panose="020B0A04020102020204" pitchFamily="34" charset="0"/>
              </a:rPr>
              <a:t>.</a:t>
            </a:r>
            <a:r>
              <a:rPr lang="en-US" sz="2000" b="1">
                <a:latin typeface="Arial Narrow" panose="020B0606020202030204" pitchFamily="34" charset="0"/>
              </a:rPr>
              <a:t> 	Some mail, some    		reports </a:t>
            </a:r>
          </a:p>
          <a:p>
            <a:pPr>
              <a:lnSpc>
                <a:spcPct val="90000"/>
              </a:lnSpc>
            </a:pPr>
            <a:r>
              <a:rPr lang="en-US" sz="2000" b="1">
                <a:latin typeface="Arial Black" panose="020B0A04020102020204" pitchFamily="34" charset="0"/>
              </a:rPr>
              <a:t>.</a:t>
            </a:r>
            <a:r>
              <a:rPr lang="en-US" sz="2000" b="1">
                <a:latin typeface="Arial Narrow" panose="020B0606020202030204" pitchFamily="34" charset="0"/>
              </a:rPr>
              <a:t> 	Some meetings</a:t>
            </a:r>
          </a:p>
          <a:p>
            <a:pPr>
              <a:lnSpc>
                <a:spcPct val="90000"/>
              </a:lnSpc>
            </a:pPr>
            <a:r>
              <a:rPr lang="en-US" sz="2000" b="1">
                <a:latin typeface="Arial Black" panose="020B0A04020102020204" pitchFamily="34" charset="0"/>
              </a:rPr>
              <a:t>.</a:t>
            </a:r>
            <a:r>
              <a:rPr lang="en-US" sz="2000" b="1">
                <a:latin typeface="Arial Narrow" panose="020B0606020202030204" pitchFamily="34" charset="0"/>
              </a:rPr>
              <a:t> 	Many popular activities</a:t>
            </a:r>
          </a:p>
        </p:txBody>
      </p:sp>
      <p:sp>
        <p:nvSpPr>
          <p:cNvPr id="9276" name="Text Box 60"/>
          <p:cNvSpPr txBox="1">
            <a:spLocks noChangeArrowheads="1"/>
          </p:cNvSpPr>
          <p:nvPr/>
        </p:nvSpPr>
        <p:spPr bwMode="auto">
          <a:xfrm>
            <a:off x="6121400" y="4508501"/>
            <a:ext cx="25654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tabLst>
                <a:tab pos="346075" algn="l"/>
              </a:tabLst>
              <a:defRPr>
                <a:solidFill>
                  <a:schemeClr val="tx1"/>
                </a:solidFill>
                <a:latin typeface="Calibri" panose="020F0502020204030204" pitchFamily="34" charset="0"/>
                <a:cs typeface="Arial" panose="020B0604020202020204" pitchFamily="34" charset="0"/>
              </a:defRPr>
            </a:lvl1pPr>
            <a:lvl2pPr marL="742950" indent="-285750" eaLnBrk="0" hangingPunct="0">
              <a:tabLst>
                <a:tab pos="346075" algn="l"/>
              </a:tabLst>
              <a:defRPr>
                <a:solidFill>
                  <a:schemeClr val="tx1"/>
                </a:solidFill>
                <a:latin typeface="Calibri" panose="020F0502020204030204" pitchFamily="34" charset="0"/>
                <a:cs typeface="Arial" panose="020B0604020202020204" pitchFamily="34" charset="0"/>
              </a:defRPr>
            </a:lvl2pPr>
            <a:lvl3pPr marL="1143000" indent="-228600" eaLnBrk="0" hangingPunct="0">
              <a:tabLst>
                <a:tab pos="346075" algn="l"/>
              </a:tabLst>
              <a:defRPr>
                <a:solidFill>
                  <a:schemeClr val="tx1"/>
                </a:solidFill>
                <a:latin typeface="Calibri" panose="020F0502020204030204" pitchFamily="34" charset="0"/>
                <a:cs typeface="Arial" panose="020B0604020202020204" pitchFamily="34" charset="0"/>
              </a:defRPr>
            </a:lvl3pPr>
            <a:lvl4pPr marL="1600200" indent="-228600" eaLnBrk="0" hangingPunct="0">
              <a:tabLst>
                <a:tab pos="346075" algn="l"/>
              </a:tabLst>
              <a:defRPr>
                <a:solidFill>
                  <a:schemeClr val="tx1"/>
                </a:solidFill>
                <a:latin typeface="Calibri" panose="020F0502020204030204" pitchFamily="34" charset="0"/>
                <a:cs typeface="Arial" panose="020B0604020202020204" pitchFamily="34" charset="0"/>
              </a:defRPr>
            </a:lvl4pPr>
            <a:lvl5pPr marL="2057400" indent="-228600" eaLnBrk="0" hangingPunct="0">
              <a:tabLst>
                <a:tab pos="346075" algn="l"/>
              </a:tabLst>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tabLst>
                <a:tab pos="346075" algn="l"/>
              </a:tabLs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tabLst>
                <a:tab pos="346075" algn="l"/>
              </a:tabLs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tabLst>
                <a:tab pos="346075" algn="l"/>
              </a:tabLs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tabLst>
                <a:tab pos="346075" algn="l"/>
              </a:tabLst>
              <a:defRPr>
                <a:solidFill>
                  <a:schemeClr val="tx1"/>
                </a:solidFill>
                <a:latin typeface="Calibri" panose="020F0502020204030204" pitchFamily="34" charset="0"/>
                <a:cs typeface="Arial" panose="020B0604020202020204" pitchFamily="34" charset="0"/>
              </a:defRPr>
            </a:lvl9pPr>
          </a:lstStyle>
          <a:p>
            <a:pPr>
              <a:lnSpc>
                <a:spcPct val="90000"/>
              </a:lnSpc>
            </a:pPr>
            <a:r>
              <a:rPr lang="en-US" sz="2000" b="1">
                <a:latin typeface="Arial Black" panose="020B0A04020102020204" pitchFamily="34" charset="0"/>
              </a:rPr>
              <a:t>.</a:t>
            </a:r>
            <a:r>
              <a:rPr lang="en-US" sz="2000" b="1">
                <a:latin typeface="Arial Narrow" panose="020B0606020202030204" pitchFamily="34" charset="0"/>
              </a:rPr>
              <a:t> 	Some phone calls</a:t>
            </a:r>
          </a:p>
          <a:p>
            <a:pPr>
              <a:lnSpc>
                <a:spcPct val="90000"/>
              </a:lnSpc>
            </a:pPr>
            <a:r>
              <a:rPr lang="en-US" sz="2000" b="1">
                <a:latin typeface="Arial Black" panose="020B0A04020102020204" pitchFamily="34" charset="0"/>
              </a:rPr>
              <a:t>.</a:t>
            </a:r>
            <a:r>
              <a:rPr lang="en-US" sz="2000" b="1">
                <a:latin typeface="Arial Narrow" panose="020B0606020202030204" pitchFamily="34" charset="0"/>
              </a:rPr>
              <a:t> 	Time wasters</a:t>
            </a:r>
          </a:p>
          <a:p>
            <a:pPr>
              <a:lnSpc>
                <a:spcPct val="90000"/>
              </a:lnSpc>
            </a:pPr>
            <a:r>
              <a:rPr lang="en-US" sz="2000" b="1">
                <a:latin typeface="Arial Black" panose="020B0A04020102020204" pitchFamily="34" charset="0"/>
              </a:rPr>
              <a:t>.</a:t>
            </a:r>
            <a:r>
              <a:rPr lang="en-US" sz="2000" b="1">
                <a:latin typeface="Arial Narrow" panose="020B0606020202030204" pitchFamily="34" charset="0"/>
              </a:rPr>
              <a:t> </a:t>
            </a:r>
            <a:r>
              <a:rPr lang="en-US" sz="2000" b="1">
                <a:latin typeface="Arial Black" panose="020B0A04020102020204" pitchFamily="34" charset="0"/>
              </a:rPr>
              <a:t>	</a:t>
            </a:r>
            <a:r>
              <a:rPr lang="en-US" sz="2000" b="1">
                <a:latin typeface="Arial Narrow" panose="020B0606020202030204" pitchFamily="34" charset="0"/>
              </a:rPr>
              <a:t>Irrelevant mail</a:t>
            </a:r>
            <a:endParaRPr lang="en-US" sz="2000" b="1">
              <a:latin typeface="Arial Black" panose="020B0A04020102020204" pitchFamily="34" charset="0"/>
            </a:endParaRPr>
          </a:p>
          <a:p>
            <a:pPr>
              <a:lnSpc>
                <a:spcPct val="90000"/>
              </a:lnSpc>
            </a:pPr>
            <a:r>
              <a:rPr lang="en-US" sz="2000" b="1">
                <a:latin typeface="Arial Black" panose="020B0A04020102020204" pitchFamily="34" charset="0"/>
              </a:rPr>
              <a:t>.</a:t>
            </a:r>
            <a:r>
              <a:rPr lang="en-US" sz="2000" b="1">
                <a:latin typeface="Arial Narrow" panose="020B0606020202030204" pitchFamily="34" charset="0"/>
              </a:rPr>
              <a:t> 	Excessive TV</a:t>
            </a:r>
          </a:p>
        </p:txBody>
      </p:sp>
      <p:sp>
        <p:nvSpPr>
          <p:cNvPr id="9277" name="Text Box 61"/>
          <p:cNvSpPr txBox="1">
            <a:spLocks noChangeArrowheads="1"/>
          </p:cNvSpPr>
          <p:nvPr/>
        </p:nvSpPr>
        <p:spPr bwMode="auto">
          <a:xfrm>
            <a:off x="2921000" y="960438"/>
            <a:ext cx="685800" cy="641350"/>
          </a:xfrm>
          <a:prstGeom prst="rect">
            <a:avLst/>
          </a:prstGeom>
          <a:noFill/>
          <a:ln w="9525">
            <a:noFill/>
            <a:miter lim="800000"/>
            <a:headEnd/>
            <a:tailEnd/>
          </a:ln>
          <a:effectLst/>
        </p:spPr>
        <p:txBody>
          <a:bodyPr>
            <a:spAutoFit/>
          </a:bodyPr>
          <a:lstStyle/>
          <a:p>
            <a:pPr eaLnBrk="0" hangingPunct="0">
              <a:spcBef>
                <a:spcPct val="50000"/>
              </a:spcBef>
              <a:defRPr/>
            </a:pPr>
            <a:r>
              <a:rPr lang="en-US" sz="3600" b="1">
                <a:solidFill>
                  <a:srgbClr val="FF00FF"/>
                </a:solidFill>
                <a:effectLst>
                  <a:outerShdw blurRad="38100" dist="38100" dir="2700000" algn="tl">
                    <a:srgbClr val="000000"/>
                  </a:outerShdw>
                </a:effectLst>
                <a:latin typeface="Arial Black" pitchFamily="34" charset="0"/>
              </a:rPr>
              <a:t>I</a:t>
            </a:r>
          </a:p>
        </p:txBody>
      </p:sp>
      <p:sp>
        <p:nvSpPr>
          <p:cNvPr id="9278" name="Text Box 62"/>
          <p:cNvSpPr txBox="1">
            <a:spLocks noChangeArrowheads="1"/>
          </p:cNvSpPr>
          <p:nvPr/>
        </p:nvSpPr>
        <p:spPr bwMode="auto">
          <a:xfrm>
            <a:off x="6121400" y="960438"/>
            <a:ext cx="685800" cy="641350"/>
          </a:xfrm>
          <a:prstGeom prst="rect">
            <a:avLst/>
          </a:prstGeom>
          <a:noFill/>
          <a:ln w="9525">
            <a:noFill/>
            <a:miter lim="800000"/>
            <a:headEnd/>
            <a:tailEnd/>
          </a:ln>
          <a:effectLst/>
        </p:spPr>
        <p:txBody>
          <a:bodyPr>
            <a:spAutoFit/>
          </a:bodyPr>
          <a:lstStyle/>
          <a:p>
            <a:pPr eaLnBrk="0" hangingPunct="0">
              <a:spcBef>
                <a:spcPct val="50000"/>
              </a:spcBef>
              <a:defRPr/>
            </a:pPr>
            <a:r>
              <a:rPr lang="en-US" sz="3600" b="1">
                <a:solidFill>
                  <a:srgbClr val="FF00FF"/>
                </a:solidFill>
                <a:effectLst>
                  <a:outerShdw blurRad="38100" dist="38100" dir="2700000" algn="tl">
                    <a:srgbClr val="000000"/>
                  </a:outerShdw>
                </a:effectLst>
                <a:latin typeface="Arial Black" pitchFamily="34" charset="0"/>
              </a:rPr>
              <a:t>II</a:t>
            </a:r>
          </a:p>
        </p:txBody>
      </p:sp>
      <p:sp>
        <p:nvSpPr>
          <p:cNvPr id="9279" name="Text Box 63"/>
          <p:cNvSpPr txBox="1">
            <a:spLocks noChangeArrowheads="1"/>
          </p:cNvSpPr>
          <p:nvPr/>
        </p:nvSpPr>
        <p:spPr bwMode="auto">
          <a:xfrm>
            <a:off x="2921000" y="3856038"/>
            <a:ext cx="838200" cy="641350"/>
          </a:xfrm>
          <a:prstGeom prst="rect">
            <a:avLst/>
          </a:prstGeom>
          <a:noFill/>
          <a:ln w="9525">
            <a:noFill/>
            <a:miter lim="800000"/>
            <a:headEnd/>
            <a:tailEnd/>
          </a:ln>
          <a:effectLst/>
        </p:spPr>
        <p:txBody>
          <a:bodyPr>
            <a:spAutoFit/>
          </a:bodyPr>
          <a:lstStyle/>
          <a:p>
            <a:pPr eaLnBrk="0" hangingPunct="0">
              <a:spcBef>
                <a:spcPct val="50000"/>
              </a:spcBef>
              <a:defRPr/>
            </a:pPr>
            <a:r>
              <a:rPr lang="en-US" sz="3600" b="1" dirty="0">
                <a:solidFill>
                  <a:srgbClr val="FF00FF"/>
                </a:solidFill>
                <a:effectLst>
                  <a:outerShdw blurRad="38100" dist="38100" dir="2700000" algn="tl">
                    <a:srgbClr val="000000"/>
                  </a:outerShdw>
                </a:effectLst>
                <a:latin typeface="Arial Black" pitchFamily="34" charset="0"/>
              </a:rPr>
              <a:t>III</a:t>
            </a:r>
          </a:p>
        </p:txBody>
      </p:sp>
      <p:sp>
        <p:nvSpPr>
          <p:cNvPr id="9280" name="Text Box 64"/>
          <p:cNvSpPr txBox="1">
            <a:spLocks noChangeArrowheads="1"/>
          </p:cNvSpPr>
          <p:nvPr/>
        </p:nvSpPr>
        <p:spPr bwMode="auto">
          <a:xfrm>
            <a:off x="6121400" y="3856038"/>
            <a:ext cx="838200" cy="641350"/>
          </a:xfrm>
          <a:prstGeom prst="rect">
            <a:avLst/>
          </a:prstGeom>
          <a:noFill/>
          <a:ln w="9525">
            <a:noFill/>
            <a:miter lim="800000"/>
            <a:headEnd/>
            <a:tailEnd/>
          </a:ln>
          <a:effectLst/>
        </p:spPr>
        <p:txBody>
          <a:bodyPr>
            <a:spAutoFit/>
          </a:bodyPr>
          <a:lstStyle/>
          <a:p>
            <a:pPr eaLnBrk="0" hangingPunct="0">
              <a:spcBef>
                <a:spcPct val="50000"/>
              </a:spcBef>
              <a:defRPr/>
            </a:pPr>
            <a:r>
              <a:rPr lang="en-US" sz="3600" b="1">
                <a:solidFill>
                  <a:srgbClr val="FF00FF"/>
                </a:solidFill>
                <a:effectLst>
                  <a:outerShdw blurRad="38100" dist="38100" dir="2700000" algn="tl">
                    <a:srgbClr val="000000"/>
                  </a:outerShdw>
                </a:effectLst>
                <a:latin typeface="Arial Black" pitchFamily="34" charset="0"/>
              </a:rPr>
              <a:t>IV</a:t>
            </a:r>
          </a:p>
        </p:txBody>
      </p:sp>
      <p:sp>
        <p:nvSpPr>
          <p:cNvPr id="9281" name="Line 65"/>
          <p:cNvSpPr>
            <a:spLocks noChangeShapeType="1"/>
          </p:cNvSpPr>
          <p:nvPr/>
        </p:nvSpPr>
        <p:spPr bwMode="auto">
          <a:xfrm flipH="1">
            <a:off x="6007100" y="960438"/>
            <a:ext cx="38100" cy="563880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82" name="Line 66"/>
          <p:cNvSpPr>
            <a:spLocks noChangeShapeType="1"/>
          </p:cNvSpPr>
          <p:nvPr/>
        </p:nvSpPr>
        <p:spPr bwMode="auto">
          <a:xfrm>
            <a:off x="2844800" y="3641725"/>
            <a:ext cx="6324600"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83" name="Text Box 67"/>
          <p:cNvSpPr txBox="1">
            <a:spLocks noChangeArrowheads="1"/>
          </p:cNvSpPr>
          <p:nvPr/>
        </p:nvSpPr>
        <p:spPr bwMode="auto">
          <a:xfrm>
            <a:off x="3225800" y="533400"/>
            <a:ext cx="2514600" cy="427038"/>
          </a:xfrm>
          <a:prstGeom prst="rect">
            <a:avLst/>
          </a:prstGeom>
          <a:noFill/>
          <a:ln w="9525">
            <a:noFill/>
            <a:miter lim="800000"/>
            <a:headEnd/>
            <a:tailEnd/>
          </a:ln>
          <a:effectLst/>
        </p:spPr>
        <p:txBody>
          <a:bodyPr>
            <a:spAutoFit/>
          </a:bodyPr>
          <a:lstStyle/>
          <a:p>
            <a:pPr algn="ctr" eaLnBrk="0" hangingPunct="0">
              <a:spcBef>
                <a:spcPct val="50000"/>
              </a:spcBef>
              <a:defRPr/>
            </a:pPr>
            <a:r>
              <a:rPr lang="en-US" sz="2200">
                <a:solidFill>
                  <a:srgbClr val="CC3300"/>
                </a:solidFill>
                <a:effectLst>
                  <a:outerShdw blurRad="38100" dist="38100" dir="2700000" algn="tl">
                    <a:srgbClr val="000000"/>
                  </a:outerShdw>
                </a:effectLst>
                <a:latin typeface="Arial Black" pitchFamily="34" charset="0"/>
              </a:rPr>
              <a:t>Urgent</a:t>
            </a:r>
          </a:p>
        </p:txBody>
      </p:sp>
      <p:sp>
        <p:nvSpPr>
          <p:cNvPr id="9284" name="Text Box 68"/>
          <p:cNvSpPr txBox="1">
            <a:spLocks noChangeArrowheads="1"/>
          </p:cNvSpPr>
          <p:nvPr/>
        </p:nvSpPr>
        <p:spPr bwMode="auto">
          <a:xfrm>
            <a:off x="6350000" y="533400"/>
            <a:ext cx="2514600" cy="427038"/>
          </a:xfrm>
          <a:prstGeom prst="rect">
            <a:avLst/>
          </a:prstGeom>
          <a:noFill/>
          <a:ln w="9525">
            <a:noFill/>
            <a:miter lim="800000"/>
            <a:headEnd/>
            <a:tailEnd/>
          </a:ln>
          <a:effectLst/>
        </p:spPr>
        <p:txBody>
          <a:bodyPr>
            <a:spAutoFit/>
          </a:bodyPr>
          <a:lstStyle/>
          <a:p>
            <a:pPr algn="ctr" eaLnBrk="0" hangingPunct="0">
              <a:spcBef>
                <a:spcPct val="50000"/>
              </a:spcBef>
              <a:defRPr/>
            </a:pPr>
            <a:r>
              <a:rPr lang="en-US" sz="2200">
                <a:solidFill>
                  <a:srgbClr val="CC3300"/>
                </a:solidFill>
                <a:effectLst>
                  <a:outerShdw blurRad="38100" dist="38100" dir="2700000" algn="tl">
                    <a:srgbClr val="000000"/>
                  </a:outerShdw>
                </a:effectLst>
                <a:latin typeface="Arial Black" pitchFamily="34" charset="0"/>
              </a:rPr>
              <a:t>Not Urgent</a:t>
            </a:r>
          </a:p>
        </p:txBody>
      </p:sp>
      <p:sp>
        <p:nvSpPr>
          <p:cNvPr id="9285" name="Text Box 69"/>
          <p:cNvSpPr txBox="1">
            <a:spLocks noChangeArrowheads="1"/>
          </p:cNvSpPr>
          <p:nvPr/>
        </p:nvSpPr>
        <p:spPr bwMode="auto">
          <a:xfrm rot="16200000">
            <a:off x="1397794" y="2132806"/>
            <a:ext cx="2514600" cy="427038"/>
          </a:xfrm>
          <a:prstGeom prst="rect">
            <a:avLst/>
          </a:prstGeom>
          <a:noFill/>
          <a:ln w="9525">
            <a:noFill/>
            <a:miter lim="800000"/>
            <a:headEnd/>
            <a:tailEnd/>
          </a:ln>
          <a:effectLst/>
        </p:spPr>
        <p:txBody>
          <a:bodyPr>
            <a:spAutoFit/>
          </a:bodyPr>
          <a:lstStyle/>
          <a:p>
            <a:pPr algn="ctr" eaLnBrk="0" hangingPunct="0">
              <a:spcBef>
                <a:spcPct val="50000"/>
              </a:spcBef>
              <a:defRPr/>
            </a:pPr>
            <a:r>
              <a:rPr lang="en-US" sz="2200" dirty="0">
                <a:solidFill>
                  <a:srgbClr val="CC3300"/>
                </a:solidFill>
                <a:effectLst>
                  <a:outerShdw blurRad="38100" dist="38100" dir="2700000" algn="tl">
                    <a:srgbClr val="000000"/>
                  </a:outerShdw>
                </a:effectLst>
                <a:latin typeface="Arial Black" pitchFamily="34" charset="0"/>
              </a:rPr>
              <a:t>Important</a:t>
            </a:r>
          </a:p>
        </p:txBody>
      </p:sp>
      <p:sp>
        <p:nvSpPr>
          <p:cNvPr id="9286" name="Text Box 70"/>
          <p:cNvSpPr txBox="1">
            <a:spLocks noChangeArrowheads="1"/>
          </p:cNvSpPr>
          <p:nvPr/>
        </p:nvSpPr>
        <p:spPr bwMode="auto">
          <a:xfrm rot="16200000">
            <a:off x="1397794" y="4952206"/>
            <a:ext cx="2514600" cy="427038"/>
          </a:xfrm>
          <a:prstGeom prst="rect">
            <a:avLst/>
          </a:prstGeom>
          <a:noFill/>
          <a:ln w="9525">
            <a:noFill/>
            <a:miter lim="800000"/>
            <a:headEnd/>
            <a:tailEnd/>
          </a:ln>
          <a:effectLst/>
        </p:spPr>
        <p:txBody>
          <a:bodyPr>
            <a:spAutoFit/>
          </a:bodyPr>
          <a:lstStyle/>
          <a:p>
            <a:pPr algn="ctr" eaLnBrk="0" hangingPunct="0">
              <a:spcBef>
                <a:spcPct val="50000"/>
              </a:spcBef>
              <a:defRPr/>
            </a:pPr>
            <a:r>
              <a:rPr lang="en-US" sz="2200" dirty="0">
                <a:solidFill>
                  <a:srgbClr val="CC3300"/>
                </a:solidFill>
                <a:effectLst>
                  <a:outerShdw blurRad="38100" dist="38100" dir="2700000" algn="tl">
                    <a:srgbClr val="000000"/>
                  </a:outerShdw>
                </a:effectLst>
                <a:latin typeface="Arial Black" pitchFamily="34" charset="0"/>
              </a:rPr>
              <a:t>Not Important</a:t>
            </a:r>
          </a:p>
        </p:txBody>
      </p:sp>
      <p:sp>
        <p:nvSpPr>
          <p:cNvPr id="14353" name="Text Box 71"/>
          <p:cNvSpPr txBox="1">
            <a:spLocks noChangeArrowheads="1"/>
          </p:cNvSpPr>
          <p:nvPr/>
        </p:nvSpPr>
        <p:spPr bwMode="auto">
          <a:xfrm>
            <a:off x="1905000" y="153988"/>
            <a:ext cx="7264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sz="2400">
                <a:latin typeface="Haettenschweiler" panose="020B0706040902060204" pitchFamily="34" charset="0"/>
              </a:rPr>
              <a:t>Stephen Covey’s Time Management Matrix</a:t>
            </a:r>
          </a:p>
        </p:txBody>
      </p:sp>
      <p:sp>
        <p:nvSpPr>
          <p:cNvPr id="2" name="Date Placeholder 1"/>
          <p:cNvSpPr>
            <a:spLocks noGrp="1"/>
          </p:cNvSpPr>
          <p:nvPr>
            <p:ph type="dt" sz="half" idx="10"/>
          </p:nvPr>
        </p:nvSpPr>
        <p:spPr/>
        <p:txBody>
          <a:bodyPr/>
          <a:lstStyle/>
          <a:p>
            <a:endParaRPr lang="en-US"/>
          </a:p>
        </p:txBody>
      </p:sp>
      <p:sp>
        <p:nvSpPr>
          <p:cNvPr id="3" name="Slide Number Placeholder 2"/>
          <p:cNvSpPr>
            <a:spLocks noGrp="1"/>
          </p:cNvSpPr>
          <p:nvPr>
            <p:ph type="sldNum" sz="quarter" idx="12"/>
          </p:nvPr>
        </p:nvSpPr>
        <p:spPr/>
        <p:txBody>
          <a:bodyPr/>
          <a:lstStyle/>
          <a:p>
            <a:fld id="{D2B4CAA7-7D77-449F-B2C9-651282E18382}" type="slidenum">
              <a:rPr lang="en-US" smtClean="0"/>
              <a:t>30</a:t>
            </a:fld>
            <a:endParaRPr lang="en-US"/>
          </a:p>
        </p:txBody>
      </p:sp>
    </p:spTree>
    <p:extLst>
      <p:ext uri="{BB962C8B-B14F-4D97-AF65-F5344CB8AC3E}">
        <p14:creationId xmlns:p14="http://schemas.microsoft.com/office/powerpoint/2010/main" val="3250501949"/>
      </p:ext>
    </p:extLst>
  </p:cSld>
  <p:clrMapOvr>
    <a:masterClrMapping/>
  </p:clrMapOvr>
  <p:transition>
    <p:wheel spokes="8"/>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9" fill="hold" grpId="0" nodeType="afterEffect">
                                  <p:stCondLst>
                                    <p:cond delay="0"/>
                                  </p:stCondLst>
                                  <p:childTnLst>
                                    <p:set>
                                      <p:cBhvr>
                                        <p:cTn id="6" dur="1" fill="hold">
                                          <p:stCondLst>
                                            <p:cond delay="0"/>
                                          </p:stCondLst>
                                        </p:cTn>
                                        <p:tgtEl>
                                          <p:spTgt spid="9272"/>
                                        </p:tgtEl>
                                        <p:attrNameLst>
                                          <p:attrName>style.visibility</p:attrName>
                                        </p:attrNameLst>
                                      </p:cBhvr>
                                      <p:to>
                                        <p:strVal val="visible"/>
                                      </p:to>
                                    </p:set>
                                    <p:animEffect transition="in" filter="strips(upLeft)">
                                      <p:cBhvr>
                                        <p:cTn id="7" dur="500"/>
                                        <p:tgtEl>
                                          <p:spTgt spid="9272"/>
                                        </p:tgtEl>
                                      </p:cBhvr>
                                    </p:animEffect>
                                  </p:childTnLst>
                                </p:cTn>
                              </p:par>
                            </p:childTnLst>
                          </p:cTn>
                        </p:par>
                        <p:par>
                          <p:cTn id="8" fill="hold" nodeType="afterGroup">
                            <p:stCondLst>
                              <p:cond delay="500"/>
                            </p:stCondLst>
                            <p:childTnLst>
                              <p:par>
                                <p:cTn id="9" presetID="17" presetClass="entr" presetSubtype="1" fill="hold" grpId="0" nodeType="afterEffect">
                                  <p:stCondLst>
                                    <p:cond delay="0"/>
                                  </p:stCondLst>
                                  <p:childTnLst>
                                    <p:set>
                                      <p:cBhvr>
                                        <p:cTn id="10" dur="1" fill="hold">
                                          <p:stCondLst>
                                            <p:cond delay="0"/>
                                          </p:stCondLst>
                                        </p:cTn>
                                        <p:tgtEl>
                                          <p:spTgt spid="9281"/>
                                        </p:tgtEl>
                                        <p:attrNameLst>
                                          <p:attrName>style.visibility</p:attrName>
                                        </p:attrNameLst>
                                      </p:cBhvr>
                                      <p:to>
                                        <p:strVal val="visible"/>
                                      </p:to>
                                    </p:set>
                                    <p:anim calcmode="lin" valueType="num">
                                      <p:cBhvr>
                                        <p:cTn id="11" dur="500" fill="hold"/>
                                        <p:tgtEl>
                                          <p:spTgt spid="9281"/>
                                        </p:tgtEl>
                                        <p:attrNameLst>
                                          <p:attrName>ppt_x</p:attrName>
                                        </p:attrNameLst>
                                      </p:cBhvr>
                                      <p:tavLst>
                                        <p:tav tm="0">
                                          <p:val>
                                            <p:strVal val="#ppt_x"/>
                                          </p:val>
                                        </p:tav>
                                        <p:tav tm="100000">
                                          <p:val>
                                            <p:strVal val="#ppt_x"/>
                                          </p:val>
                                        </p:tav>
                                      </p:tavLst>
                                    </p:anim>
                                    <p:anim calcmode="lin" valueType="num">
                                      <p:cBhvr>
                                        <p:cTn id="12" dur="500" fill="hold"/>
                                        <p:tgtEl>
                                          <p:spTgt spid="9281"/>
                                        </p:tgtEl>
                                        <p:attrNameLst>
                                          <p:attrName>ppt_y</p:attrName>
                                        </p:attrNameLst>
                                      </p:cBhvr>
                                      <p:tavLst>
                                        <p:tav tm="0">
                                          <p:val>
                                            <p:strVal val="#ppt_y-#ppt_h/2"/>
                                          </p:val>
                                        </p:tav>
                                        <p:tav tm="100000">
                                          <p:val>
                                            <p:strVal val="#ppt_y"/>
                                          </p:val>
                                        </p:tav>
                                      </p:tavLst>
                                    </p:anim>
                                    <p:anim calcmode="lin" valueType="num">
                                      <p:cBhvr>
                                        <p:cTn id="13" dur="500" fill="hold"/>
                                        <p:tgtEl>
                                          <p:spTgt spid="9281"/>
                                        </p:tgtEl>
                                        <p:attrNameLst>
                                          <p:attrName>ppt_w</p:attrName>
                                        </p:attrNameLst>
                                      </p:cBhvr>
                                      <p:tavLst>
                                        <p:tav tm="0">
                                          <p:val>
                                            <p:strVal val="#ppt_w"/>
                                          </p:val>
                                        </p:tav>
                                        <p:tav tm="100000">
                                          <p:val>
                                            <p:strVal val="#ppt_w"/>
                                          </p:val>
                                        </p:tav>
                                      </p:tavLst>
                                    </p:anim>
                                    <p:anim calcmode="lin" valueType="num">
                                      <p:cBhvr>
                                        <p:cTn id="14" dur="500" fill="hold"/>
                                        <p:tgtEl>
                                          <p:spTgt spid="9281"/>
                                        </p:tgtEl>
                                        <p:attrNameLst>
                                          <p:attrName>ppt_h</p:attrName>
                                        </p:attrNameLst>
                                      </p:cBhvr>
                                      <p:tavLst>
                                        <p:tav tm="0">
                                          <p:val>
                                            <p:fltVal val="0"/>
                                          </p:val>
                                        </p:tav>
                                        <p:tav tm="100000">
                                          <p:val>
                                            <p:strVal val="#ppt_h"/>
                                          </p:val>
                                        </p:tav>
                                      </p:tavLst>
                                    </p:anim>
                                  </p:childTnLst>
                                </p:cTn>
                              </p:par>
                            </p:childTnLst>
                          </p:cTn>
                        </p:par>
                        <p:par>
                          <p:cTn id="15" fill="hold" nodeType="afterGroup">
                            <p:stCondLst>
                              <p:cond delay="1000"/>
                            </p:stCondLst>
                            <p:childTnLst>
                              <p:par>
                                <p:cTn id="16" presetID="17" presetClass="entr" presetSubtype="8" fill="hold" grpId="0" nodeType="afterEffect">
                                  <p:stCondLst>
                                    <p:cond delay="0"/>
                                  </p:stCondLst>
                                  <p:childTnLst>
                                    <p:set>
                                      <p:cBhvr>
                                        <p:cTn id="17" dur="1" fill="hold">
                                          <p:stCondLst>
                                            <p:cond delay="0"/>
                                          </p:stCondLst>
                                        </p:cTn>
                                        <p:tgtEl>
                                          <p:spTgt spid="9282"/>
                                        </p:tgtEl>
                                        <p:attrNameLst>
                                          <p:attrName>style.visibility</p:attrName>
                                        </p:attrNameLst>
                                      </p:cBhvr>
                                      <p:to>
                                        <p:strVal val="visible"/>
                                      </p:to>
                                    </p:set>
                                    <p:anim calcmode="lin" valueType="num">
                                      <p:cBhvr>
                                        <p:cTn id="18" dur="500" fill="hold"/>
                                        <p:tgtEl>
                                          <p:spTgt spid="9282"/>
                                        </p:tgtEl>
                                        <p:attrNameLst>
                                          <p:attrName>ppt_x</p:attrName>
                                        </p:attrNameLst>
                                      </p:cBhvr>
                                      <p:tavLst>
                                        <p:tav tm="0">
                                          <p:val>
                                            <p:strVal val="#ppt_x-#ppt_w/2"/>
                                          </p:val>
                                        </p:tav>
                                        <p:tav tm="100000">
                                          <p:val>
                                            <p:strVal val="#ppt_x"/>
                                          </p:val>
                                        </p:tav>
                                      </p:tavLst>
                                    </p:anim>
                                    <p:anim calcmode="lin" valueType="num">
                                      <p:cBhvr>
                                        <p:cTn id="19" dur="500" fill="hold"/>
                                        <p:tgtEl>
                                          <p:spTgt spid="9282"/>
                                        </p:tgtEl>
                                        <p:attrNameLst>
                                          <p:attrName>ppt_y</p:attrName>
                                        </p:attrNameLst>
                                      </p:cBhvr>
                                      <p:tavLst>
                                        <p:tav tm="0">
                                          <p:val>
                                            <p:strVal val="#ppt_y"/>
                                          </p:val>
                                        </p:tav>
                                        <p:tav tm="100000">
                                          <p:val>
                                            <p:strVal val="#ppt_y"/>
                                          </p:val>
                                        </p:tav>
                                      </p:tavLst>
                                    </p:anim>
                                    <p:anim calcmode="lin" valueType="num">
                                      <p:cBhvr>
                                        <p:cTn id="20" dur="500" fill="hold"/>
                                        <p:tgtEl>
                                          <p:spTgt spid="9282"/>
                                        </p:tgtEl>
                                        <p:attrNameLst>
                                          <p:attrName>ppt_w</p:attrName>
                                        </p:attrNameLst>
                                      </p:cBhvr>
                                      <p:tavLst>
                                        <p:tav tm="0">
                                          <p:val>
                                            <p:fltVal val="0"/>
                                          </p:val>
                                        </p:tav>
                                        <p:tav tm="100000">
                                          <p:val>
                                            <p:strVal val="#ppt_w"/>
                                          </p:val>
                                        </p:tav>
                                      </p:tavLst>
                                    </p:anim>
                                    <p:anim calcmode="lin" valueType="num">
                                      <p:cBhvr>
                                        <p:cTn id="21" dur="500" fill="hold"/>
                                        <p:tgtEl>
                                          <p:spTgt spid="9282"/>
                                        </p:tgtEl>
                                        <p:attrNameLst>
                                          <p:attrName>ppt_h</p:attrName>
                                        </p:attrNameLst>
                                      </p:cBhvr>
                                      <p:tavLst>
                                        <p:tav tm="0">
                                          <p:val>
                                            <p:strVal val="#ppt_h"/>
                                          </p:val>
                                        </p:tav>
                                        <p:tav tm="100000">
                                          <p:val>
                                            <p:strVal val="#ppt_h"/>
                                          </p:val>
                                        </p:tav>
                                      </p:tavLst>
                                    </p:anim>
                                  </p:childTnLst>
                                </p:cTn>
                              </p:par>
                            </p:childTnLst>
                          </p:cTn>
                        </p:par>
                        <p:par>
                          <p:cTn id="22" fill="hold" nodeType="afterGroup">
                            <p:stCondLst>
                              <p:cond delay="1500"/>
                            </p:stCondLst>
                            <p:childTnLst>
                              <p:par>
                                <p:cTn id="23" presetID="9" presetClass="entr" presetSubtype="0" fill="hold" grpId="0" nodeType="afterEffect">
                                  <p:stCondLst>
                                    <p:cond delay="0"/>
                                  </p:stCondLst>
                                  <p:iterate type="wd">
                                    <p:tmPct val="100000"/>
                                  </p:iterate>
                                  <p:childTnLst>
                                    <p:set>
                                      <p:cBhvr>
                                        <p:cTn id="24" dur="1" fill="hold">
                                          <p:stCondLst>
                                            <p:cond delay="0"/>
                                          </p:stCondLst>
                                        </p:cTn>
                                        <p:tgtEl>
                                          <p:spTgt spid="9283"/>
                                        </p:tgtEl>
                                        <p:attrNameLst>
                                          <p:attrName>style.visibility</p:attrName>
                                        </p:attrNameLst>
                                      </p:cBhvr>
                                      <p:to>
                                        <p:strVal val="visible"/>
                                      </p:to>
                                    </p:set>
                                    <p:animEffect transition="in" filter="dissolve">
                                      <p:cBhvr>
                                        <p:cTn id="25" dur="300"/>
                                        <p:tgtEl>
                                          <p:spTgt spid="9283"/>
                                        </p:tgtEl>
                                      </p:cBhvr>
                                    </p:animEffect>
                                  </p:childTnLst>
                                </p:cTn>
                              </p:par>
                            </p:childTnLst>
                          </p:cTn>
                        </p:par>
                        <p:par>
                          <p:cTn id="26" fill="hold" nodeType="afterGroup">
                            <p:stCondLst>
                              <p:cond delay="1800"/>
                            </p:stCondLst>
                            <p:childTnLst>
                              <p:par>
                                <p:cTn id="27" presetID="9" presetClass="entr" presetSubtype="0" fill="hold" grpId="0" nodeType="afterEffect">
                                  <p:stCondLst>
                                    <p:cond delay="0"/>
                                  </p:stCondLst>
                                  <p:iterate type="wd">
                                    <p:tmPct val="100000"/>
                                  </p:iterate>
                                  <p:childTnLst>
                                    <p:set>
                                      <p:cBhvr>
                                        <p:cTn id="28" dur="1" fill="hold">
                                          <p:stCondLst>
                                            <p:cond delay="0"/>
                                          </p:stCondLst>
                                        </p:cTn>
                                        <p:tgtEl>
                                          <p:spTgt spid="9284"/>
                                        </p:tgtEl>
                                        <p:attrNameLst>
                                          <p:attrName>style.visibility</p:attrName>
                                        </p:attrNameLst>
                                      </p:cBhvr>
                                      <p:to>
                                        <p:strVal val="visible"/>
                                      </p:to>
                                    </p:set>
                                    <p:animEffect transition="in" filter="dissolve">
                                      <p:cBhvr>
                                        <p:cTn id="29" dur="300"/>
                                        <p:tgtEl>
                                          <p:spTgt spid="9284"/>
                                        </p:tgtEl>
                                      </p:cBhvr>
                                    </p:animEffect>
                                  </p:childTnLst>
                                </p:cTn>
                              </p:par>
                            </p:childTnLst>
                          </p:cTn>
                        </p:par>
                        <p:par>
                          <p:cTn id="30" fill="hold" nodeType="afterGroup">
                            <p:stCondLst>
                              <p:cond delay="2400"/>
                            </p:stCondLst>
                            <p:childTnLst>
                              <p:par>
                                <p:cTn id="31" presetID="9" presetClass="entr" presetSubtype="0" fill="hold" grpId="0" nodeType="afterEffect">
                                  <p:stCondLst>
                                    <p:cond delay="0"/>
                                  </p:stCondLst>
                                  <p:iterate type="wd">
                                    <p:tmPct val="100000"/>
                                  </p:iterate>
                                  <p:childTnLst>
                                    <p:set>
                                      <p:cBhvr>
                                        <p:cTn id="32" dur="1" fill="hold">
                                          <p:stCondLst>
                                            <p:cond delay="0"/>
                                          </p:stCondLst>
                                        </p:cTn>
                                        <p:tgtEl>
                                          <p:spTgt spid="9285"/>
                                        </p:tgtEl>
                                        <p:attrNameLst>
                                          <p:attrName>style.visibility</p:attrName>
                                        </p:attrNameLst>
                                      </p:cBhvr>
                                      <p:to>
                                        <p:strVal val="visible"/>
                                      </p:to>
                                    </p:set>
                                    <p:animEffect transition="in" filter="dissolve">
                                      <p:cBhvr>
                                        <p:cTn id="33" dur="300"/>
                                        <p:tgtEl>
                                          <p:spTgt spid="9285"/>
                                        </p:tgtEl>
                                      </p:cBhvr>
                                    </p:animEffect>
                                  </p:childTnLst>
                                </p:cTn>
                              </p:par>
                            </p:childTnLst>
                          </p:cTn>
                        </p:par>
                        <p:par>
                          <p:cTn id="34" fill="hold" nodeType="afterGroup">
                            <p:stCondLst>
                              <p:cond delay="2700"/>
                            </p:stCondLst>
                            <p:childTnLst>
                              <p:par>
                                <p:cTn id="35" presetID="9" presetClass="entr" presetSubtype="0" fill="hold" grpId="0" nodeType="afterEffect">
                                  <p:stCondLst>
                                    <p:cond delay="0"/>
                                  </p:stCondLst>
                                  <p:iterate type="wd">
                                    <p:tmPct val="100000"/>
                                  </p:iterate>
                                  <p:childTnLst>
                                    <p:set>
                                      <p:cBhvr>
                                        <p:cTn id="36" dur="1" fill="hold">
                                          <p:stCondLst>
                                            <p:cond delay="0"/>
                                          </p:stCondLst>
                                        </p:cTn>
                                        <p:tgtEl>
                                          <p:spTgt spid="9286"/>
                                        </p:tgtEl>
                                        <p:attrNameLst>
                                          <p:attrName>style.visibility</p:attrName>
                                        </p:attrNameLst>
                                      </p:cBhvr>
                                      <p:to>
                                        <p:strVal val="visible"/>
                                      </p:to>
                                    </p:set>
                                    <p:animEffect transition="in" filter="dissolve">
                                      <p:cBhvr>
                                        <p:cTn id="37" dur="300"/>
                                        <p:tgtEl>
                                          <p:spTgt spid="9286"/>
                                        </p:tgtEl>
                                      </p:cBhvr>
                                    </p:animEffect>
                                  </p:childTnLst>
                                </p:cTn>
                              </p:par>
                            </p:childTnLst>
                          </p:cTn>
                        </p:par>
                        <p:par>
                          <p:cTn id="38" fill="hold" nodeType="afterGroup">
                            <p:stCondLst>
                              <p:cond delay="3300"/>
                            </p:stCondLst>
                            <p:childTnLst>
                              <p:par>
                                <p:cTn id="39" presetID="19" presetClass="entr" presetSubtype="10" fill="hold" grpId="0" nodeType="afterEffect">
                                  <p:stCondLst>
                                    <p:cond delay="0"/>
                                  </p:stCondLst>
                                  <p:childTnLst>
                                    <p:set>
                                      <p:cBhvr>
                                        <p:cTn id="40" dur="1" fill="hold">
                                          <p:stCondLst>
                                            <p:cond delay="0"/>
                                          </p:stCondLst>
                                        </p:cTn>
                                        <p:tgtEl>
                                          <p:spTgt spid="9277"/>
                                        </p:tgtEl>
                                        <p:attrNameLst>
                                          <p:attrName>style.visibility</p:attrName>
                                        </p:attrNameLst>
                                      </p:cBhvr>
                                      <p:to>
                                        <p:strVal val="visible"/>
                                      </p:to>
                                    </p:set>
                                    <p:anim calcmode="lin" valueType="num">
                                      <p:cBhvr>
                                        <p:cTn id="41" dur="5000" fill="hold"/>
                                        <p:tgtEl>
                                          <p:spTgt spid="9277"/>
                                        </p:tgtEl>
                                        <p:attrNameLst>
                                          <p:attrName>ppt_w</p:attrName>
                                        </p:attrNameLst>
                                      </p:cBhvr>
                                      <p:tavLst>
                                        <p:tav tm="0" fmla="#ppt_w*sin(2.5*pi*$)">
                                          <p:val>
                                            <p:fltVal val="0"/>
                                          </p:val>
                                        </p:tav>
                                        <p:tav tm="100000">
                                          <p:val>
                                            <p:fltVal val="1"/>
                                          </p:val>
                                        </p:tav>
                                      </p:tavLst>
                                    </p:anim>
                                    <p:anim calcmode="lin" valueType="num">
                                      <p:cBhvr>
                                        <p:cTn id="42" dur="5000" fill="hold"/>
                                        <p:tgtEl>
                                          <p:spTgt spid="9277"/>
                                        </p:tgtEl>
                                        <p:attrNameLst>
                                          <p:attrName>ppt_h</p:attrName>
                                        </p:attrNameLst>
                                      </p:cBhvr>
                                      <p:tavLst>
                                        <p:tav tm="0">
                                          <p:val>
                                            <p:strVal val="#ppt_h"/>
                                          </p:val>
                                        </p:tav>
                                        <p:tav tm="100000">
                                          <p:val>
                                            <p:strVal val="#ppt_h"/>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iterate type="wd">
                                    <p:tmPct val="100000"/>
                                  </p:iterate>
                                  <p:childTnLst>
                                    <p:set>
                                      <p:cBhvr>
                                        <p:cTn id="46" dur="1" fill="hold">
                                          <p:stCondLst>
                                            <p:cond delay="0"/>
                                          </p:stCondLst>
                                        </p:cTn>
                                        <p:tgtEl>
                                          <p:spTgt spid="9273"/>
                                        </p:tgtEl>
                                        <p:attrNameLst>
                                          <p:attrName>style.visibility</p:attrName>
                                        </p:attrNameLst>
                                      </p:cBhvr>
                                      <p:to>
                                        <p:strVal val="visible"/>
                                      </p:to>
                                    </p:set>
                                    <p:animEffect transition="in" filter="checkerboard(across)">
                                      <p:cBhvr>
                                        <p:cTn id="47" dur="300"/>
                                        <p:tgtEl>
                                          <p:spTgt spid="9273"/>
                                        </p:tgtEl>
                                      </p:cBhvr>
                                    </p:animEffect>
                                  </p:childTnLst>
                                </p:cTn>
                              </p:par>
                            </p:childTnLst>
                          </p:cTn>
                        </p:par>
                        <p:par>
                          <p:cTn id="48" fill="hold" nodeType="afterGroup">
                            <p:stCondLst>
                              <p:cond delay="3600"/>
                            </p:stCondLst>
                            <p:childTnLst>
                              <p:par>
                                <p:cTn id="49" presetID="19" presetClass="entr" presetSubtype="10" fill="hold" grpId="0" nodeType="afterEffect">
                                  <p:stCondLst>
                                    <p:cond delay="0"/>
                                  </p:stCondLst>
                                  <p:childTnLst>
                                    <p:set>
                                      <p:cBhvr>
                                        <p:cTn id="50" dur="1" fill="hold">
                                          <p:stCondLst>
                                            <p:cond delay="0"/>
                                          </p:stCondLst>
                                        </p:cTn>
                                        <p:tgtEl>
                                          <p:spTgt spid="9278"/>
                                        </p:tgtEl>
                                        <p:attrNameLst>
                                          <p:attrName>style.visibility</p:attrName>
                                        </p:attrNameLst>
                                      </p:cBhvr>
                                      <p:to>
                                        <p:strVal val="visible"/>
                                      </p:to>
                                    </p:set>
                                    <p:anim calcmode="lin" valueType="num">
                                      <p:cBhvr>
                                        <p:cTn id="51" dur="5000" fill="hold"/>
                                        <p:tgtEl>
                                          <p:spTgt spid="9278"/>
                                        </p:tgtEl>
                                        <p:attrNameLst>
                                          <p:attrName>ppt_w</p:attrName>
                                        </p:attrNameLst>
                                      </p:cBhvr>
                                      <p:tavLst>
                                        <p:tav tm="0" fmla="#ppt_w*sin(2.5*pi*$)">
                                          <p:val>
                                            <p:fltVal val="0"/>
                                          </p:val>
                                        </p:tav>
                                        <p:tav tm="100000">
                                          <p:val>
                                            <p:fltVal val="1"/>
                                          </p:val>
                                        </p:tav>
                                      </p:tavLst>
                                    </p:anim>
                                    <p:anim calcmode="lin" valueType="num">
                                      <p:cBhvr>
                                        <p:cTn id="52" dur="5000" fill="hold"/>
                                        <p:tgtEl>
                                          <p:spTgt spid="9278"/>
                                        </p:tgtEl>
                                        <p:attrNameLst>
                                          <p:attrName>ppt_h</p:attrName>
                                        </p:attrNameLst>
                                      </p:cBhvr>
                                      <p:tavLst>
                                        <p:tav tm="0">
                                          <p:val>
                                            <p:strVal val="#ppt_h"/>
                                          </p:val>
                                        </p:tav>
                                        <p:tav tm="100000">
                                          <p:val>
                                            <p:strVal val="#ppt_h"/>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5" presetClass="entr" presetSubtype="10" fill="hold" grpId="0" nodeType="clickEffect">
                                  <p:stCondLst>
                                    <p:cond delay="0"/>
                                  </p:stCondLst>
                                  <p:iterate type="wd">
                                    <p:tmPct val="100000"/>
                                  </p:iterate>
                                  <p:childTnLst>
                                    <p:set>
                                      <p:cBhvr>
                                        <p:cTn id="56" dur="1" fill="hold">
                                          <p:stCondLst>
                                            <p:cond delay="0"/>
                                          </p:stCondLst>
                                        </p:cTn>
                                        <p:tgtEl>
                                          <p:spTgt spid="9274"/>
                                        </p:tgtEl>
                                        <p:attrNameLst>
                                          <p:attrName>style.visibility</p:attrName>
                                        </p:attrNameLst>
                                      </p:cBhvr>
                                      <p:to>
                                        <p:strVal val="visible"/>
                                      </p:to>
                                    </p:set>
                                    <p:animEffect transition="in" filter="checkerboard(across)">
                                      <p:cBhvr>
                                        <p:cTn id="57" dur="300"/>
                                        <p:tgtEl>
                                          <p:spTgt spid="9274"/>
                                        </p:tgtEl>
                                      </p:cBhvr>
                                    </p:animEffect>
                                  </p:childTnLst>
                                </p:cTn>
                              </p:par>
                            </p:childTnLst>
                          </p:cTn>
                        </p:par>
                        <p:par>
                          <p:cTn id="58" fill="hold" nodeType="afterGroup">
                            <p:stCondLst>
                              <p:cond delay="5100"/>
                            </p:stCondLst>
                            <p:childTnLst>
                              <p:par>
                                <p:cTn id="59" presetID="19" presetClass="entr" presetSubtype="10" fill="hold" grpId="0" nodeType="afterEffect">
                                  <p:stCondLst>
                                    <p:cond delay="0"/>
                                  </p:stCondLst>
                                  <p:childTnLst>
                                    <p:set>
                                      <p:cBhvr>
                                        <p:cTn id="60" dur="1" fill="hold">
                                          <p:stCondLst>
                                            <p:cond delay="0"/>
                                          </p:stCondLst>
                                        </p:cTn>
                                        <p:tgtEl>
                                          <p:spTgt spid="9279"/>
                                        </p:tgtEl>
                                        <p:attrNameLst>
                                          <p:attrName>style.visibility</p:attrName>
                                        </p:attrNameLst>
                                      </p:cBhvr>
                                      <p:to>
                                        <p:strVal val="visible"/>
                                      </p:to>
                                    </p:set>
                                    <p:anim calcmode="lin" valueType="num">
                                      <p:cBhvr>
                                        <p:cTn id="61" dur="5000" fill="hold"/>
                                        <p:tgtEl>
                                          <p:spTgt spid="9279"/>
                                        </p:tgtEl>
                                        <p:attrNameLst>
                                          <p:attrName>ppt_w</p:attrName>
                                        </p:attrNameLst>
                                      </p:cBhvr>
                                      <p:tavLst>
                                        <p:tav tm="0" fmla="#ppt_w*sin(2.5*pi*$)">
                                          <p:val>
                                            <p:fltVal val="0"/>
                                          </p:val>
                                        </p:tav>
                                        <p:tav tm="100000">
                                          <p:val>
                                            <p:fltVal val="1"/>
                                          </p:val>
                                        </p:tav>
                                      </p:tavLst>
                                    </p:anim>
                                    <p:anim calcmode="lin" valueType="num">
                                      <p:cBhvr>
                                        <p:cTn id="62" dur="5000" fill="hold"/>
                                        <p:tgtEl>
                                          <p:spTgt spid="9279"/>
                                        </p:tgtEl>
                                        <p:attrNameLst>
                                          <p:attrName>ppt_h</p:attrName>
                                        </p:attrNameLst>
                                      </p:cBhvr>
                                      <p:tavLst>
                                        <p:tav tm="0">
                                          <p:val>
                                            <p:strVal val="#ppt_h"/>
                                          </p:val>
                                        </p:tav>
                                        <p:tav tm="100000">
                                          <p:val>
                                            <p:strVal val="#ppt_h"/>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5" presetClass="entr" presetSubtype="10" fill="hold" grpId="0" nodeType="clickEffect">
                                  <p:stCondLst>
                                    <p:cond delay="0"/>
                                  </p:stCondLst>
                                  <p:iterate type="wd">
                                    <p:tmPct val="100000"/>
                                  </p:iterate>
                                  <p:childTnLst>
                                    <p:set>
                                      <p:cBhvr>
                                        <p:cTn id="66" dur="1" fill="hold">
                                          <p:stCondLst>
                                            <p:cond delay="0"/>
                                          </p:stCondLst>
                                        </p:cTn>
                                        <p:tgtEl>
                                          <p:spTgt spid="9275"/>
                                        </p:tgtEl>
                                        <p:attrNameLst>
                                          <p:attrName>style.visibility</p:attrName>
                                        </p:attrNameLst>
                                      </p:cBhvr>
                                      <p:to>
                                        <p:strVal val="visible"/>
                                      </p:to>
                                    </p:set>
                                    <p:animEffect transition="in" filter="checkerboard(across)">
                                      <p:cBhvr>
                                        <p:cTn id="67" dur="300"/>
                                        <p:tgtEl>
                                          <p:spTgt spid="9275"/>
                                        </p:tgtEl>
                                      </p:cBhvr>
                                    </p:animEffect>
                                  </p:childTnLst>
                                </p:cTn>
                              </p:par>
                            </p:childTnLst>
                          </p:cTn>
                        </p:par>
                        <p:par>
                          <p:cTn id="68" fill="hold" nodeType="afterGroup">
                            <p:stCondLst>
                              <p:cond delay="5700"/>
                            </p:stCondLst>
                            <p:childTnLst>
                              <p:par>
                                <p:cTn id="69" presetID="19" presetClass="entr" presetSubtype="10" fill="hold" grpId="0" nodeType="afterEffect">
                                  <p:stCondLst>
                                    <p:cond delay="0"/>
                                  </p:stCondLst>
                                  <p:childTnLst>
                                    <p:set>
                                      <p:cBhvr>
                                        <p:cTn id="70" dur="1" fill="hold">
                                          <p:stCondLst>
                                            <p:cond delay="0"/>
                                          </p:stCondLst>
                                        </p:cTn>
                                        <p:tgtEl>
                                          <p:spTgt spid="9280"/>
                                        </p:tgtEl>
                                        <p:attrNameLst>
                                          <p:attrName>style.visibility</p:attrName>
                                        </p:attrNameLst>
                                      </p:cBhvr>
                                      <p:to>
                                        <p:strVal val="visible"/>
                                      </p:to>
                                    </p:set>
                                    <p:anim calcmode="lin" valueType="num">
                                      <p:cBhvr>
                                        <p:cTn id="71" dur="5000" fill="hold"/>
                                        <p:tgtEl>
                                          <p:spTgt spid="9280"/>
                                        </p:tgtEl>
                                        <p:attrNameLst>
                                          <p:attrName>ppt_w</p:attrName>
                                        </p:attrNameLst>
                                      </p:cBhvr>
                                      <p:tavLst>
                                        <p:tav tm="0" fmla="#ppt_w*sin(2.5*pi*$)">
                                          <p:val>
                                            <p:fltVal val="0"/>
                                          </p:val>
                                        </p:tav>
                                        <p:tav tm="100000">
                                          <p:val>
                                            <p:fltVal val="1"/>
                                          </p:val>
                                        </p:tav>
                                      </p:tavLst>
                                    </p:anim>
                                    <p:anim calcmode="lin" valueType="num">
                                      <p:cBhvr>
                                        <p:cTn id="72" dur="5000" fill="hold"/>
                                        <p:tgtEl>
                                          <p:spTgt spid="9280"/>
                                        </p:tgtEl>
                                        <p:attrNameLst>
                                          <p:attrName>ppt_h</p:attrName>
                                        </p:attrNameLst>
                                      </p:cBhvr>
                                      <p:tavLst>
                                        <p:tav tm="0">
                                          <p:val>
                                            <p:strVal val="#ppt_h"/>
                                          </p:val>
                                        </p:tav>
                                        <p:tav tm="100000">
                                          <p:val>
                                            <p:strVal val="#ppt_h"/>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5" presetClass="entr" presetSubtype="10" fill="hold" grpId="0" nodeType="clickEffect">
                                  <p:stCondLst>
                                    <p:cond delay="0"/>
                                  </p:stCondLst>
                                  <p:iterate type="wd">
                                    <p:tmPct val="100000"/>
                                  </p:iterate>
                                  <p:childTnLst>
                                    <p:set>
                                      <p:cBhvr>
                                        <p:cTn id="76" dur="1" fill="hold">
                                          <p:stCondLst>
                                            <p:cond delay="0"/>
                                          </p:stCondLst>
                                        </p:cTn>
                                        <p:tgtEl>
                                          <p:spTgt spid="9276"/>
                                        </p:tgtEl>
                                        <p:attrNameLst>
                                          <p:attrName>style.visibility</p:attrName>
                                        </p:attrNameLst>
                                      </p:cBhvr>
                                      <p:to>
                                        <p:strVal val="visible"/>
                                      </p:to>
                                    </p:set>
                                    <p:animEffect transition="in" filter="checkerboard(across)">
                                      <p:cBhvr>
                                        <p:cTn id="77" dur="300"/>
                                        <p:tgtEl>
                                          <p:spTgt spid="92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72" grpId="0" animBg="1"/>
      <p:bldP spid="9273" grpId="0" autoUpdateAnimBg="0"/>
      <p:bldP spid="9274" grpId="0" autoUpdateAnimBg="0"/>
      <p:bldP spid="9275" grpId="0" autoUpdateAnimBg="0"/>
      <p:bldP spid="9276" grpId="0" autoUpdateAnimBg="0"/>
      <p:bldP spid="9277" grpId="0" autoUpdateAnimBg="0"/>
      <p:bldP spid="9278" grpId="0" autoUpdateAnimBg="0"/>
      <p:bldP spid="9279" grpId="0" autoUpdateAnimBg="0"/>
      <p:bldP spid="9280" grpId="0" autoUpdateAnimBg="0"/>
      <p:bldP spid="9281" grpId="0" animBg="1"/>
      <p:bldP spid="9282" grpId="0" animBg="1"/>
      <p:bldP spid="9283" grpId="0" autoUpdateAnimBg="0"/>
      <p:bldP spid="9284" grpId="0" autoUpdateAnimBg="0"/>
      <p:bldP spid="9285" grpId="0" autoUpdateAnimBg="0"/>
      <p:bldP spid="9286"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981200" y="274638"/>
            <a:ext cx="8229600" cy="868362"/>
          </a:xfrm>
        </p:spPr>
        <p:txBody>
          <a:bodyPr/>
          <a:lstStyle/>
          <a:p>
            <a:pPr eaLnBrk="1" hangingPunct="1"/>
            <a:r>
              <a:rPr lang="en-US" smtClean="0"/>
              <a:t>Quadrant I</a:t>
            </a:r>
          </a:p>
        </p:txBody>
      </p:sp>
      <p:sp>
        <p:nvSpPr>
          <p:cNvPr id="15363" name="Content Placeholder 2"/>
          <p:cNvSpPr>
            <a:spLocks noGrp="1"/>
          </p:cNvSpPr>
          <p:nvPr>
            <p:ph idx="1"/>
          </p:nvPr>
        </p:nvSpPr>
        <p:spPr>
          <a:xfrm>
            <a:off x="1752600" y="1219200"/>
            <a:ext cx="8915400" cy="5181600"/>
          </a:xfrm>
        </p:spPr>
        <p:txBody>
          <a:bodyPr/>
          <a:lstStyle/>
          <a:p>
            <a:pPr eaLnBrk="1" hangingPunct="1">
              <a:lnSpc>
                <a:spcPct val="90000"/>
              </a:lnSpc>
            </a:pPr>
            <a:r>
              <a:rPr lang="en-US" smtClean="0"/>
              <a:t>Represents things that are both “urgent” and “important” – </a:t>
            </a:r>
            <a:r>
              <a:rPr lang="en-US" i="1" smtClean="0">
                <a:latin typeface="Bookman Old Style" panose="02050604050505020204" pitchFamily="18" charset="0"/>
              </a:rPr>
              <a:t>we need to spend time here.</a:t>
            </a:r>
          </a:p>
          <a:p>
            <a:pPr eaLnBrk="1" hangingPunct="1">
              <a:lnSpc>
                <a:spcPct val="90000"/>
              </a:lnSpc>
            </a:pPr>
            <a:endParaRPr lang="en-US" smtClean="0"/>
          </a:p>
          <a:p>
            <a:pPr eaLnBrk="1" hangingPunct="1">
              <a:lnSpc>
                <a:spcPct val="90000"/>
              </a:lnSpc>
            </a:pPr>
            <a:r>
              <a:rPr lang="en-US" smtClean="0"/>
              <a:t>This is where we manage, we produce, where we bring our experience and judgment to bear in responding to many needs and challenges. </a:t>
            </a:r>
          </a:p>
          <a:p>
            <a:pPr eaLnBrk="1" hangingPunct="1">
              <a:lnSpc>
                <a:spcPct val="90000"/>
              </a:lnSpc>
            </a:pPr>
            <a:endParaRPr lang="en-US" smtClean="0"/>
          </a:p>
          <a:p>
            <a:pPr eaLnBrk="1" hangingPunct="1">
              <a:lnSpc>
                <a:spcPct val="90000"/>
              </a:lnSpc>
            </a:pPr>
            <a:r>
              <a:rPr lang="en-US" smtClean="0"/>
              <a:t>Many important activities become urgent through procrastination, or because we don’t do enough prevention and planning</a:t>
            </a:r>
          </a:p>
          <a:p>
            <a:pPr eaLnBrk="1" hangingPunct="1">
              <a:lnSpc>
                <a:spcPct val="90000"/>
              </a:lnSpc>
              <a:buFont typeface="Arial" panose="020B0604020202020204" pitchFamily="34" charset="0"/>
              <a:buNone/>
            </a:pPr>
            <a:endParaRPr lang="en-US" b="1" smtClean="0"/>
          </a:p>
        </p:txBody>
      </p:sp>
      <p:sp>
        <p:nvSpPr>
          <p:cNvPr id="2" name="Date Placeholder 1"/>
          <p:cNvSpPr>
            <a:spLocks noGrp="1"/>
          </p:cNvSpPr>
          <p:nvPr>
            <p:ph type="dt" sz="half" idx="10"/>
          </p:nvPr>
        </p:nvSpPr>
        <p:spPr/>
        <p:txBody>
          <a:bodyPr/>
          <a:lstStyle/>
          <a:p>
            <a:endParaRPr lang="en-US"/>
          </a:p>
        </p:txBody>
      </p:sp>
      <p:sp>
        <p:nvSpPr>
          <p:cNvPr id="3" name="Slide Number Placeholder 2"/>
          <p:cNvSpPr>
            <a:spLocks noGrp="1"/>
          </p:cNvSpPr>
          <p:nvPr>
            <p:ph type="sldNum" sz="quarter" idx="12"/>
          </p:nvPr>
        </p:nvSpPr>
        <p:spPr/>
        <p:txBody>
          <a:bodyPr/>
          <a:lstStyle/>
          <a:p>
            <a:fld id="{D2B4CAA7-7D77-449F-B2C9-651282E18382}" type="slidenum">
              <a:rPr lang="en-US" smtClean="0"/>
              <a:t>31</a:t>
            </a:fld>
            <a:endParaRPr lang="en-US"/>
          </a:p>
        </p:txBody>
      </p:sp>
    </p:spTree>
    <p:extLst>
      <p:ext uri="{BB962C8B-B14F-4D97-AF65-F5344CB8AC3E}">
        <p14:creationId xmlns:p14="http://schemas.microsoft.com/office/powerpoint/2010/main" val="33569293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981200" y="274638"/>
            <a:ext cx="8229600" cy="792162"/>
          </a:xfrm>
        </p:spPr>
        <p:txBody>
          <a:bodyPr/>
          <a:lstStyle/>
          <a:p>
            <a:pPr eaLnBrk="1" hangingPunct="1"/>
            <a:r>
              <a:rPr lang="en-US" smtClean="0"/>
              <a:t>Quadrant II</a:t>
            </a:r>
          </a:p>
        </p:txBody>
      </p:sp>
      <p:sp>
        <p:nvSpPr>
          <p:cNvPr id="16387" name="Content Placeholder 2"/>
          <p:cNvSpPr>
            <a:spLocks noGrp="1"/>
          </p:cNvSpPr>
          <p:nvPr>
            <p:ph idx="1"/>
          </p:nvPr>
        </p:nvSpPr>
        <p:spPr>
          <a:xfrm>
            <a:off x="1524000" y="1143000"/>
            <a:ext cx="8839200" cy="5562600"/>
          </a:xfrm>
        </p:spPr>
        <p:txBody>
          <a:bodyPr/>
          <a:lstStyle/>
          <a:p>
            <a:pPr algn="just" eaLnBrk="1" hangingPunct="1">
              <a:lnSpc>
                <a:spcPct val="90000"/>
              </a:lnSpc>
              <a:buFont typeface="Wingdings" panose="05000000000000000000" pitchFamily="2" charset="2"/>
              <a:buChar char="Ø"/>
            </a:pPr>
            <a:r>
              <a:rPr lang="en-US" smtClean="0"/>
              <a:t>Includes activities that are “important, but not urgent”- </a:t>
            </a:r>
            <a:r>
              <a:rPr lang="en-US" b="1" i="1" smtClean="0"/>
              <a:t>Quadrant of Quality</a:t>
            </a:r>
          </a:p>
          <a:p>
            <a:pPr algn="just" eaLnBrk="1" hangingPunct="1">
              <a:lnSpc>
                <a:spcPct val="90000"/>
              </a:lnSpc>
              <a:buFont typeface="Wingdings" panose="05000000000000000000" pitchFamily="2" charset="2"/>
              <a:buChar char="Ø"/>
            </a:pPr>
            <a:r>
              <a:rPr lang="en-US" smtClean="0"/>
              <a:t>Here’s where we do our long-range planning, anticipate and prevent problems, empower others, broaden our minds and increase our skills</a:t>
            </a:r>
          </a:p>
          <a:p>
            <a:pPr algn="just" eaLnBrk="1" hangingPunct="1">
              <a:lnSpc>
                <a:spcPct val="90000"/>
              </a:lnSpc>
              <a:buFont typeface="Wingdings" panose="05000000000000000000" pitchFamily="2" charset="2"/>
              <a:buChar char="Ø"/>
            </a:pPr>
            <a:r>
              <a:rPr lang="en-US" smtClean="0"/>
              <a:t>Ignoring this Quadrant feeds and enlarges Quadrant I, creating stress, burnout, and deeper crises for the person consumed by it</a:t>
            </a:r>
          </a:p>
          <a:p>
            <a:pPr algn="just" eaLnBrk="1" hangingPunct="1">
              <a:lnSpc>
                <a:spcPct val="90000"/>
              </a:lnSpc>
              <a:buFont typeface="Wingdings" panose="05000000000000000000" pitchFamily="2" charset="2"/>
              <a:buChar char="Ø"/>
            </a:pPr>
            <a:r>
              <a:rPr lang="en-US" smtClean="0"/>
              <a:t>Investing in this Quadrant shrinks Quadrant I</a:t>
            </a:r>
          </a:p>
          <a:p>
            <a:pPr eaLnBrk="1" hangingPunct="1">
              <a:buFont typeface="Wingdings" panose="05000000000000000000" pitchFamily="2" charset="2"/>
              <a:buChar char="Ø"/>
            </a:pPr>
            <a:endParaRPr lang="en-US" smtClean="0"/>
          </a:p>
        </p:txBody>
      </p:sp>
      <p:sp>
        <p:nvSpPr>
          <p:cNvPr id="2" name="Date Placeholder 1"/>
          <p:cNvSpPr>
            <a:spLocks noGrp="1"/>
          </p:cNvSpPr>
          <p:nvPr>
            <p:ph type="dt" sz="half" idx="10"/>
          </p:nvPr>
        </p:nvSpPr>
        <p:spPr/>
        <p:txBody>
          <a:bodyPr/>
          <a:lstStyle/>
          <a:p>
            <a:endParaRPr lang="en-US"/>
          </a:p>
        </p:txBody>
      </p:sp>
      <p:sp>
        <p:nvSpPr>
          <p:cNvPr id="3" name="Slide Number Placeholder 2"/>
          <p:cNvSpPr>
            <a:spLocks noGrp="1"/>
          </p:cNvSpPr>
          <p:nvPr>
            <p:ph type="sldNum" sz="quarter" idx="12"/>
          </p:nvPr>
        </p:nvSpPr>
        <p:spPr/>
        <p:txBody>
          <a:bodyPr/>
          <a:lstStyle/>
          <a:p>
            <a:fld id="{D2B4CAA7-7D77-449F-B2C9-651282E18382}" type="slidenum">
              <a:rPr lang="en-US" smtClean="0"/>
              <a:t>32</a:t>
            </a:fld>
            <a:endParaRPr lang="en-US"/>
          </a:p>
        </p:txBody>
      </p:sp>
    </p:spTree>
    <p:extLst>
      <p:ext uri="{BB962C8B-B14F-4D97-AF65-F5344CB8AC3E}">
        <p14:creationId xmlns:p14="http://schemas.microsoft.com/office/powerpoint/2010/main" val="41760273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981200" y="228600"/>
            <a:ext cx="8229600" cy="1143000"/>
          </a:xfrm>
        </p:spPr>
        <p:txBody>
          <a:bodyPr/>
          <a:lstStyle/>
          <a:p>
            <a:pPr eaLnBrk="1" hangingPunct="1"/>
            <a:r>
              <a:rPr lang="en-US" smtClean="0"/>
              <a:t>Quadrant III</a:t>
            </a:r>
          </a:p>
        </p:txBody>
      </p:sp>
      <p:sp>
        <p:nvSpPr>
          <p:cNvPr id="17411" name="Content Placeholder 2"/>
          <p:cNvSpPr>
            <a:spLocks noGrp="1"/>
          </p:cNvSpPr>
          <p:nvPr>
            <p:ph idx="1"/>
          </p:nvPr>
        </p:nvSpPr>
        <p:spPr>
          <a:xfrm>
            <a:off x="1828800" y="1295400"/>
            <a:ext cx="8610600" cy="5181600"/>
          </a:xfrm>
        </p:spPr>
        <p:txBody>
          <a:bodyPr/>
          <a:lstStyle/>
          <a:p>
            <a:pPr algn="just" eaLnBrk="1" hangingPunct="1">
              <a:buFont typeface="Wingdings" panose="05000000000000000000" pitchFamily="2" charset="2"/>
              <a:buChar char="Ø"/>
            </a:pPr>
            <a:r>
              <a:rPr lang="en-US" smtClean="0"/>
              <a:t>Includes things that are “urgent, but not important” - </a:t>
            </a:r>
            <a:r>
              <a:rPr lang="en-US" i="1" smtClean="0"/>
              <a:t>Quadrant of Deception</a:t>
            </a:r>
            <a:r>
              <a:rPr lang="en-US" smtClean="0"/>
              <a:t>. </a:t>
            </a:r>
          </a:p>
          <a:p>
            <a:pPr algn="just" eaLnBrk="1" hangingPunct="1">
              <a:buFont typeface="Wingdings" panose="05000000000000000000" pitchFamily="2" charset="2"/>
              <a:buChar char="Ø"/>
            </a:pPr>
            <a:r>
              <a:rPr lang="en-US" smtClean="0"/>
              <a:t>The noise of urgency creates the illusion of importance. </a:t>
            </a:r>
          </a:p>
          <a:p>
            <a:pPr algn="just" eaLnBrk="1" hangingPunct="1">
              <a:buFont typeface="Wingdings" panose="05000000000000000000" pitchFamily="2" charset="2"/>
              <a:buChar char="Ø"/>
            </a:pPr>
            <a:r>
              <a:rPr lang="en-US" smtClean="0"/>
              <a:t>Actual activities, if they’re important at all, are important to someone else. </a:t>
            </a:r>
          </a:p>
          <a:p>
            <a:pPr algn="just" eaLnBrk="1" hangingPunct="1">
              <a:buFont typeface="Wingdings" panose="05000000000000000000" pitchFamily="2" charset="2"/>
              <a:buChar char="Ø"/>
            </a:pPr>
            <a:r>
              <a:rPr lang="en-US" smtClean="0"/>
              <a:t>Many phone calls, meetings and drop-in visitors fall into this category </a:t>
            </a:r>
          </a:p>
          <a:p>
            <a:pPr eaLnBrk="1" hangingPunct="1">
              <a:buFont typeface="Wingdings" panose="05000000000000000000" pitchFamily="2" charset="2"/>
              <a:buChar char="Ø"/>
            </a:pPr>
            <a:endParaRPr lang="en-US" smtClean="0"/>
          </a:p>
        </p:txBody>
      </p:sp>
      <p:sp>
        <p:nvSpPr>
          <p:cNvPr id="2" name="Date Placeholder 1"/>
          <p:cNvSpPr>
            <a:spLocks noGrp="1"/>
          </p:cNvSpPr>
          <p:nvPr>
            <p:ph type="dt" sz="half" idx="10"/>
          </p:nvPr>
        </p:nvSpPr>
        <p:spPr/>
        <p:txBody>
          <a:bodyPr/>
          <a:lstStyle/>
          <a:p>
            <a:endParaRPr lang="en-US"/>
          </a:p>
        </p:txBody>
      </p:sp>
      <p:sp>
        <p:nvSpPr>
          <p:cNvPr id="3" name="Slide Number Placeholder 2"/>
          <p:cNvSpPr>
            <a:spLocks noGrp="1"/>
          </p:cNvSpPr>
          <p:nvPr>
            <p:ph type="sldNum" sz="quarter" idx="12"/>
          </p:nvPr>
        </p:nvSpPr>
        <p:spPr/>
        <p:txBody>
          <a:bodyPr/>
          <a:lstStyle/>
          <a:p>
            <a:fld id="{D2B4CAA7-7D77-449F-B2C9-651282E18382}" type="slidenum">
              <a:rPr lang="en-US" smtClean="0"/>
              <a:t>33</a:t>
            </a:fld>
            <a:endParaRPr lang="en-US"/>
          </a:p>
        </p:txBody>
      </p:sp>
    </p:spTree>
    <p:extLst>
      <p:ext uri="{BB962C8B-B14F-4D97-AF65-F5344CB8AC3E}">
        <p14:creationId xmlns:p14="http://schemas.microsoft.com/office/powerpoint/2010/main" val="9932384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981200" y="274638"/>
            <a:ext cx="8229600" cy="792162"/>
          </a:xfrm>
        </p:spPr>
        <p:txBody>
          <a:bodyPr/>
          <a:lstStyle/>
          <a:p>
            <a:pPr eaLnBrk="1" hangingPunct="1"/>
            <a:r>
              <a:rPr lang="en-US" smtClean="0"/>
              <a:t>Quadrant IV</a:t>
            </a:r>
          </a:p>
        </p:txBody>
      </p:sp>
      <p:sp>
        <p:nvSpPr>
          <p:cNvPr id="18435" name="Content Placeholder 2"/>
          <p:cNvSpPr>
            <a:spLocks noGrp="1"/>
          </p:cNvSpPr>
          <p:nvPr>
            <p:ph idx="1"/>
          </p:nvPr>
        </p:nvSpPr>
        <p:spPr>
          <a:xfrm>
            <a:off x="1981200" y="1295400"/>
            <a:ext cx="8382000" cy="5334000"/>
          </a:xfrm>
        </p:spPr>
        <p:txBody>
          <a:bodyPr/>
          <a:lstStyle/>
          <a:p>
            <a:pPr algn="just" eaLnBrk="1" hangingPunct="1">
              <a:buFont typeface="Wingdings" panose="05000000000000000000" pitchFamily="2" charset="2"/>
              <a:buChar char="Ø"/>
            </a:pPr>
            <a:r>
              <a:rPr lang="en-US" smtClean="0"/>
              <a:t>Reserved for activities that are “not urgent, not important”- </a:t>
            </a:r>
            <a:r>
              <a:rPr lang="en-US" b="1" smtClean="0"/>
              <a:t>Quadrant of Waste.</a:t>
            </a:r>
          </a:p>
          <a:p>
            <a:pPr algn="just" eaLnBrk="1" hangingPunct="1">
              <a:buFont typeface="Wingdings" panose="05000000000000000000" pitchFamily="2" charset="2"/>
              <a:buChar char="Ø"/>
            </a:pPr>
            <a:r>
              <a:rPr lang="en-US" smtClean="0"/>
              <a:t>We often “escape” to Quadrant IV for survival. </a:t>
            </a:r>
          </a:p>
          <a:p>
            <a:pPr algn="just" eaLnBrk="1" hangingPunct="1">
              <a:buFont typeface="Wingdings" panose="05000000000000000000" pitchFamily="2" charset="2"/>
              <a:buChar char="Ø"/>
            </a:pPr>
            <a:r>
              <a:rPr lang="en-US" smtClean="0"/>
              <a:t>Reading addictive novels, watching mindless television shows, or gossiping at office would qualify as Quadrant IV time-wasters. </a:t>
            </a:r>
          </a:p>
        </p:txBody>
      </p:sp>
      <p:sp>
        <p:nvSpPr>
          <p:cNvPr id="2" name="Date Placeholder 1"/>
          <p:cNvSpPr>
            <a:spLocks noGrp="1"/>
          </p:cNvSpPr>
          <p:nvPr>
            <p:ph type="dt" sz="half" idx="10"/>
          </p:nvPr>
        </p:nvSpPr>
        <p:spPr/>
        <p:txBody>
          <a:bodyPr/>
          <a:lstStyle/>
          <a:p>
            <a:endParaRPr lang="en-US"/>
          </a:p>
        </p:txBody>
      </p:sp>
      <p:sp>
        <p:nvSpPr>
          <p:cNvPr id="3" name="Slide Number Placeholder 2"/>
          <p:cNvSpPr>
            <a:spLocks noGrp="1"/>
          </p:cNvSpPr>
          <p:nvPr>
            <p:ph type="sldNum" sz="quarter" idx="12"/>
          </p:nvPr>
        </p:nvSpPr>
        <p:spPr/>
        <p:txBody>
          <a:bodyPr/>
          <a:lstStyle/>
          <a:p>
            <a:fld id="{D2B4CAA7-7D77-449F-B2C9-651282E18382}" type="slidenum">
              <a:rPr lang="en-US" smtClean="0"/>
              <a:t>34</a:t>
            </a:fld>
            <a:endParaRPr lang="en-US"/>
          </a:p>
        </p:txBody>
      </p:sp>
    </p:spTree>
    <p:extLst>
      <p:ext uri="{BB962C8B-B14F-4D97-AF65-F5344CB8AC3E}">
        <p14:creationId xmlns:p14="http://schemas.microsoft.com/office/powerpoint/2010/main" val="369972366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defRPr/>
            </a:pPr>
            <a:r>
              <a:rPr lang="en-US" b="1" i="1" kern="0" dirty="0" smtClean="0">
                <a:solidFill>
                  <a:srgbClr val="FF0000"/>
                </a:solidFill>
                <a:effectLst>
                  <a:outerShdw blurRad="38100" dist="38100" dir="2700000" algn="tl">
                    <a:srgbClr val="000000"/>
                  </a:outerShdw>
                </a:effectLst>
                <a:latin typeface="Arial"/>
              </a:rPr>
              <a:t>Is it bad to be in Quadrant I? </a:t>
            </a:r>
            <a:r>
              <a:rPr lang="en-US" i="1" dirty="0" smtClean="0"/>
              <a:t> </a:t>
            </a:r>
            <a:endParaRPr lang="en-US" dirty="0" smtClean="0"/>
          </a:p>
        </p:txBody>
      </p:sp>
      <p:sp>
        <p:nvSpPr>
          <p:cNvPr id="3" name="Content Placeholder 2"/>
          <p:cNvSpPr>
            <a:spLocks noGrp="1"/>
          </p:cNvSpPr>
          <p:nvPr>
            <p:ph idx="1"/>
          </p:nvPr>
        </p:nvSpPr>
        <p:spPr>
          <a:xfrm>
            <a:off x="1981200" y="1600200"/>
            <a:ext cx="8382000" cy="4876800"/>
          </a:xfrm>
        </p:spPr>
        <p:txBody>
          <a:bodyPr rtlCol="0">
            <a:normAutofit/>
          </a:bodyPr>
          <a:lstStyle/>
          <a:p>
            <a:pPr>
              <a:defRPr/>
            </a:pPr>
            <a:r>
              <a:rPr lang="en-US" dirty="0"/>
              <a:t>Are you in Quadrant I because of the urgency or the importance? </a:t>
            </a:r>
            <a:endParaRPr lang="en-US" dirty="0" smtClean="0"/>
          </a:p>
          <a:p>
            <a:pPr marL="0" indent="0">
              <a:buNone/>
              <a:defRPr/>
            </a:pPr>
            <a:endParaRPr lang="en-US" dirty="0"/>
          </a:p>
          <a:p>
            <a:pPr>
              <a:defRPr/>
            </a:pPr>
            <a:r>
              <a:rPr lang="en-US" dirty="0"/>
              <a:t>If urgency dominates, when importance fades, you’ll slip into Quadrant III. </a:t>
            </a:r>
            <a:endParaRPr lang="en-US" dirty="0" smtClean="0"/>
          </a:p>
          <a:p>
            <a:pPr marL="0" indent="0">
              <a:buNone/>
              <a:defRPr/>
            </a:pPr>
            <a:endParaRPr lang="en-US" dirty="0"/>
          </a:p>
          <a:p>
            <a:pPr>
              <a:defRPr/>
            </a:pPr>
            <a:r>
              <a:rPr lang="en-US" dirty="0"/>
              <a:t>But if you’re in Quadrant I because of importance, when urgency fades you’ll move to Quadrant </a:t>
            </a:r>
            <a:r>
              <a:rPr lang="en-US" dirty="0" smtClean="0"/>
              <a:t>II</a:t>
            </a:r>
            <a:endParaRPr lang="en-US" dirty="0"/>
          </a:p>
          <a:p>
            <a:pPr>
              <a:defRPr/>
            </a:pPr>
            <a:endParaRPr lang="en-US" dirty="0" smtClean="0"/>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D2B4CAA7-7D77-449F-B2C9-651282E18382}" type="slidenum">
              <a:rPr lang="en-US" smtClean="0"/>
              <a:t>35</a:t>
            </a:fld>
            <a:endParaRPr lang="en-US"/>
          </a:p>
        </p:txBody>
      </p:sp>
    </p:spTree>
    <p:extLst>
      <p:ext uri="{BB962C8B-B14F-4D97-AF65-F5344CB8AC3E}">
        <p14:creationId xmlns:p14="http://schemas.microsoft.com/office/powerpoint/2010/main" val="1564834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defRPr/>
            </a:pPr>
            <a:r>
              <a:rPr lang="en-US" sz="3600" b="1" i="1" kern="0" dirty="0">
                <a:solidFill>
                  <a:srgbClr val="FF0000"/>
                </a:solidFill>
                <a:effectLst>
                  <a:outerShdw blurRad="38100" dist="38100" dir="2700000" algn="tl">
                    <a:srgbClr val="000000"/>
                  </a:outerShdw>
                </a:effectLst>
                <a:latin typeface="Arial"/>
              </a:rPr>
              <a:t>What is the problem with urgency?</a:t>
            </a:r>
            <a:endParaRPr lang="en-US" dirty="0" smtClean="0"/>
          </a:p>
        </p:txBody>
      </p:sp>
      <p:sp>
        <p:nvSpPr>
          <p:cNvPr id="3" name="Content Placeholder 2"/>
          <p:cNvSpPr>
            <a:spLocks noGrp="1"/>
          </p:cNvSpPr>
          <p:nvPr>
            <p:ph idx="1"/>
          </p:nvPr>
        </p:nvSpPr>
        <p:spPr>
          <a:xfrm>
            <a:off x="1752600" y="1600201"/>
            <a:ext cx="8686800" cy="4525963"/>
          </a:xfrm>
        </p:spPr>
        <p:txBody>
          <a:bodyPr rtlCol="0">
            <a:normAutofit/>
          </a:bodyPr>
          <a:lstStyle/>
          <a:p>
            <a:pPr eaLnBrk="1" hangingPunct="1">
              <a:buFontTx/>
              <a:buChar char="•"/>
              <a:defRPr/>
            </a:pPr>
            <a:r>
              <a:rPr lang="en-US" kern="0" dirty="0">
                <a:solidFill>
                  <a:srgbClr val="000000"/>
                </a:solidFill>
                <a:effectLst>
                  <a:outerShdw blurRad="38100" dist="38100" dir="2700000" algn="tl">
                    <a:srgbClr val="000000"/>
                  </a:outerShdw>
                </a:effectLst>
                <a:latin typeface="Arial"/>
              </a:rPr>
              <a:t>Urgency itself is not the problem</a:t>
            </a:r>
            <a:r>
              <a:rPr lang="en-US" kern="0" dirty="0" smtClean="0">
                <a:solidFill>
                  <a:srgbClr val="000000"/>
                </a:solidFill>
                <a:effectLst>
                  <a:outerShdw blurRad="38100" dist="38100" dir="2700000" algn="tl">
                    <a:srgbClr val="000000"/>
                  </a:outerShdw>
                </a:effectLst>
                <a:latin typeface="Arial"/>
              </a:rPr>
              <a:t>…</a:t>
            </a:r>
          </a:p>
          <a:p>
            <a:pPr marL="0" indent="0">
              <a:buNone/>
              <a:defRPr/>
            </a:pPr>
            <a:endParaRPr lang="en-US" kern="0" dirty="0">
              <a:solidFill>
                <a:srgbClr val="000000"/>
              </a:solidFill>
              <a:effectLst>
                <a:outerShdw blurRad="38100" dist="38100" dir="2700000" algn="tl">
                  <a:srgbClr val="000000"/>
                </a:outerShdw>
              </a:effectLst>
              <a:latin typeface="Arial"/>
            </a:endParaRPr>
          </a:p>
          <a:p>
            <a:pPr eaLnBrk="1" hangingPunct="1">
              <a:buFontTx/>
              <a:buChar char="•"/>
              <a:defRPr/>
            </a:pPr>
            <a:r>
              <a:rPr lang="en-US" kern="0" dirty="0">
                <a:solidFill>
                  <a:srgbClr val="000000"/>
                </a:solidFill>
                <a:effectLst>
                  <a:outerShdw blurRad="38100" dist="38100" dir="2700000" algn="tl">
                    <a:srgbClr val="000000"/>
                  </a:outerShdw>
                </a:effectLst>
                <a:latin typeface="Arial"/>
              </a:rPr>
              <a:t>When urgency is the dominant factor in our lives, importance isn’t </a:t>
            </a:r>
            <a:endParaRPr lang="en-US" kern="0" dirty="0" smtClean="0">
              <a:solidFill>
                <a:srgbClr val="000000"/>
              </a:solidFill>
              <a:effectLst>
                <a:outerShdw blurRad="38100" dist="38100" dir="2700000" algn="tl">
                  <a:srgbClr val="000000"/>
                </a:outerShdw>
              </a:effectLst>
              <a:latin typeface="Arial"/>
            </a:endParaRPr>
          </a:p>
          <a:p>
            <a:pPr marL="0" indent="0">
              <a:buNone/>
              <a:defRPr/>
            </a:pPr>
            <a:endParaRPr lang="en-US" kern="0" dirty="0">
              <a:solidFill>
                <a:srgbClr val="000000"/>
              </a:solidFill>
              <a:effectLst>
                <a:outerShdw blurRad="38100" dist="38100" dir="2700000" algn="tl">
                  <a:srgbClr val="000000"/>
                </a:outerShdw>
              </a:effectLst>
              <a:latin typeface="Arial"/>
            </a:endParaRPr>
          </a:p>
          <a:p>
            <a:pPr eaLnBrk="1" hangingPunct="1">
              <a:buFontTx/>
              <a:buChar char="•"/>
              <a:defRPr/>
            </a:pPr>
            <a:r>
              <a:rPr lang="en-US" kern="0" dirty="0">
                <a:solidFill>
                  <a:srgbClr val="000000"/>
                </a:solidFill>
                <a:effectLst>
                  <a:outerShdw blurRad="38100" dist="38100" dir="2700000" algn="tl">
                    <a:srgbClr val="000000"/>
                  </a:outerShdw>
                </a:effectLst>
                <a:latin typeface="Arial"/>
              </a:rPr>
              <a:t>What we regard as “first things” are urgent things</a:t>
            </a:r>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D2B4CAA7-7D77-449F-B2C9-651282E18382}" type="slidenum">
              <a:rPr lang="en-US" smtClean="0"/>
              <a:t>36</a:t>
            </a:fld>
            <a:endParaRPr lang="en-US"/>
          </a:p>
        </p:txBody>
      </p:sp>
    </p:spTree>
    <p:extLst>
      <p:ext uri="{BB962C8B-B14F-4D97-AF65-F5344CB8AC3E}">
        <p14:creationId xmlns:p14="http://schemas.microsoft.com/office/powerpoint/2010/main" val="419250651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defRPr/>
            </a:pPr>
            <a:r>
              <a:rPr lang="en-US" sz="2800" b="1" i="1" kern="0" dirty="0">
                <a:solidFill>
                  <a:srgbClr val="FF0000"/>
                </a:solidFill>
                <a:effectLst>
                  <a:outerShdw blurRad="38100" dist="38100" dir="2700000" algn="tl">
                    <a:srgbClr val="000000"/>
                  </a:outerShdw>
                </a:effectLst>
                <a:latin typeface="Arial"/>
              </a:rPr>
              <a:t>Where do I get time to spend in Quadrant II?</a:t>
            </a:r>
            <a:r>
              <a:rPr lang="en-US" b="1" kern="0" dirty="0" smtClean="0">
                <a:solidFill>
                  <a:srgbClr val="FF0000"/>
                </a:solidFill>
                <a:effectLst>
                  <a:outerShdw blurRad="38100" dist="38100" dir="2700000" algn="tl">
                    <a:srgbClr val="000000"/>
                  </a:outerShdw>
                </a:effectLst>
                <a:latin typeface="Arial"/>
              </a:rPr>
              <a:t> </a:t>
            </a:r>
            <a:endParaRPr lang="en-US" dirty="0" smtClean="0"/>
          </a:p>
        </p:txBody>
      </p:sp>
      <p:sp>
        <p:nvSpPr>
          <p:cNvPr id="3" name="Content Placeholder 2"/>
          <p:cNvSpPr>
            <a:spLocks noGrp="1"/>
          </p:cNvSpPr>
          <p:nvPr>
            <p:ph idx="1"/>
          </p:nvPr>
        </p:nvSpPr>
        <p:spPr>
          <a:xfrm>
            <a:off x="1752600" y="1600200"/>
            <a:ext cx="8915400" cy="4953000"/>
          </a:xfrm>
        </p:spPr>
        <p:txBody>
          <a:bodyPr rtlCol="0">
            <a:normAutofit/>
          </a:bodyPr>
          <a:lstStyle/>
          <a:p>
            <a:pPr eaLnBrk="1" hangingPunct="1">
              <a:buFontTx/>
              <a:buChar char="•"/>
              <a:defRPr/>
            </a:pPr>
            <a:r>
              <a:rPr lang="en-US" sz="3000" kern="0" dirty="0">
                <a:solidFill>
                  <a:srgbClr val="000000"/>
                </a:solidFill>
                <a:effectLst>
                  <a:outerShdw blurRad="38100" dist="38100" dir="2700000" algn="tl">
                    <a:srgbClr val="000000"/>
                  </a:outerShdw>
                </a:effectLst>
                <a:latin typeface="Arial"/>
              </a:rPr>
              <a:t>From Quadrant III </a:t>
            </a:r>
          </a:p>
          <a:p>
            <a:pPr eaLnBrk="1" hangingPunct="1">
              <a:buFontTx/>
              <a:buChar char="•"/>
              <a:defRPr/>
            </a:pPr>
            <a:r>
              <a:rPr lang="en-US" sz="3000" kern="0" dirty="0">
                <a:solidFill>
                  <a:srgbClr val="000000"/>
                </a:solidFill>
                <a:effectLst>
                  <a:outerShdw blurRad="38100" dist="38100" dir="2700000" algn="tl">
                    <a:srgbClr val="000000"/>
                  </a:outerShdw>
                </a:effectLst>
                <a:latin typeface="Arial"/>
              </a:rPr>
              <a:t>Time spent in Quadrant I is both urgent and important- we already know we need to be there </a:t>
            </a:r>
          </a:p>
          <a:p>
            <a:pPr eaLnBrk="1" hangingPunct="1">
              <a:buFontTx/>
              <a:buChar char="•"/>
              <a:defRPr/>
            </a:pPr>
            <a:r>
              <a:rPr lang="en-US" sz="3000" kern="0" dirty="0">
                <a:solidFill>
                  <a:srgbClr val="000000"/>
                </a:solidFill>
                <a:effectLst>
                  <a:outerShdw blurRad="38100" dist="38100" dir="2700000" algn="tl">
                    <a:srgbClr val="000000"/>
                  </a:outerShdw>
                </a:effectLst>
                <a:latin typeface="Arial"/>
              </a:rPr>
              <a:t>We know we shouldn’t be there in Quadrant IV </a:t>
            </a:r>
          </a:p>
          <a:p>
            <a:pPr eaLnBrk="1" hangingPunct="1">
              <a:buFontTx/>
              <a:buChar char="•"/>
              <a:defRPr/>
            </a:pPr>
            <a:r>
              <a:rPr lang="en-US" sz="3000" kern="0" dirty="0">
                <a:solidFill>
                  <a:srgbClr val="000000"/>
                </a:solidFill>
                <a:effectLst>
                  <a:outerShdw blurRad="38100" dist="38100" dir="2700000" algn="tl">
                    <a:srgbClr val="000000"/>
                  </a:outerShdw>
                </a:effectLst>
                <a:latin typeface="Arial"/>
              </a:rPr>
              <a:t>But Quadrant III can fool us</a:t>
            </a:r>
          </a:p>
          <a:p>
            <a:pPr eaLnBrk="1" hangingPunct="1">
              <a:buFontTx/>
              <a:buChar char="•"/>
              <a:defRPr/>
            </a:pPr>
            <a:r>
              <a:rPr lang="en-US" b="1" i="1" kern="0" dirty="0" smtClean="0">
                <a:solidFill>
                  <a:srgbClr val="FF0000"/>
                </a:solidFill>
                <a:effectLst>
                  <a:outerShdw blurRad="38100" dist="38100" dir="2700000" algn="tl">
                    <a:srgbClr val="000000"/>
                  </a:outerShdw>
                </a:effectLst>
                <a:latin typeface="Times New Roman" charset="0"/>
              </a:rPr>
              <a:t>Prioritize, and do the most important things first</a:t>
            </a:r>
          </a:p>
          <a:p>
            <a:pPr eaLnBrk="1" hangingPunct="1">
              <a:buFontTx/>
              <a:buChar char="•"/>
              <a:defRPr/>
            </a:pPr>
            <a:endParaRPr lang="en-US" dirty="0" smtClean="0"/>
          </a:p>
        </p:txBody>
      </p:sp>
      <p:pic>
        <p:nvPicPr>
          <p:cNvPr id="2150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4800600"/>
            <a:ext cx="32766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D2B4CAA7-7D77-449F-B2C9-651282E18382}" type="slidenum">
              <a:rPr lang="en-US" smtClean="0"/>
              <a:t>37</a:t>
            </a:fld>
            <a:endParaRPr lang="en-US"/>
          </a:p>
        </p:txBody>
      </p:sp>
    </p:spTree>
    <p:extLst>
      <p:ext uri="{BB962C8B-B14F-4D97-AF65-F5344CB8AC3E}">
        <p14:creationId xmlns:p14="http://schemas.microsoft.com/office/powerpoint/2010/main" val="71202247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Date Placeholder 4"/>
          <p:cNvSpPr>
            <a:spLocks noGrp="1"/>
          </p:cNvSpPr>
          <p:nvPr>
            <p:ph type="dt" sz="quarter" idx="10"/>
          </p:nvPr>
        </p:nvSpPr>
        <p:spPr/>
        <p:txBody>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defRPr/>
            </a:pPr>
            <a:endParaRPr lang="en-US" sz="1400"/>
          </a:p>
        </p:txBody>
      </p:sp>
      <p:sp>
        <p:nvSpPr>
          <p:cNvPr id="10243" name="Slide Number Placeholder 6"/>
          <p:cNvSpPr>
            <a:spLocks noGrp="1"/>
          </p:cNvSpPr>
          <p:nvPr>
            <p:ph type="sldNum" sz="quarter" idx="12"/>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FD352D35-4F6C-47FC-9C2D-0A7D8DD3C1F0}" type="slidenum">
              <a:rPr lang="en-US" sz="1400">
                <a:latin typeface="Times New Roman" panose="02020603050405020304" pitchFamily="18" charset="0"/>
              </a:rPr>
              <a:pPr eaLnBrk="1" hangingPunct="1"/>
              <a:t>38</a:t>
            </a:fld>
            <a:endParaRPr lang="en-US" sz="1400">
              <a:latin typeface="Times New Roman" panose="02020603050405020304" pitchFamily="18" charset="0"/>
            </a:endParaRPr>
          </a:p>
        </p:txBody>
      </p:sp>
      <p:sp>
        <p:nvSpPr>
          <p:cNvPr id="30724" name="Rectangle 2"/>
          <p:cNvSpPr>
            <a:spLocks noGrp="1" noChangeArrowheads="1"/>
          </p:cNvSpPr>
          <p:nvPr>
            <p:ph type="title"/>
          </p:nvPr>
        </p:nvSpPr>
        <p:spPr/>
        <p:txBody>
          <a:bodyPr/>
          <a:lstStyle/>
          <a:p>
            <a:pPr eaLnBrk="1" hangingPunct="1"/>
            <a:r>
              <a:rPr lang="en-US" smtClean="0">
                <a:solidFill>
                  <a:srgbClr val="003399"/>
                </a:solidFill>
              </a:rPr>
              <a:t>Prioritize</a:t>
            </a:r>
          </a:p>
        </p:txBody>
      </p:sp>
      <p:sp>
        <p:nvSpPr>
          <p:cNvPr id="20483" name="Rectangle 3"/>
          <p:cNvSpPr>
            <a:spLocks noGrp="1" noChangeArrowheads="1"/>
          </p:cNvSpPr>
          <p:nvPr>
            <p:ph type="body" sz="half" idx="1"/>
          </p:nvPr>
        </p:nvSpPr>
        <p:spPr/>
        <p:txBody>
          <a:bodyPr/>
          <a:lstStyle/>
          <a:p>
            <a:pPr eaLnBrk="1" hangingPunct="1"/>
            <a:r>
              <a:rPr lang="en-US" sz="4000">
                <a:solidFill>
                  <a:srgbClr val="003399"/>
                </a:solidFill>
              </a:rPr>
              <a:t>Do</a:t>
            </a:r>
          </a:p>
          <a:p>
            <a:pPr eaLnBrk="1" hangingPunct="1"/>
            <a:r>
              <a:rPr lang="en-US" sz="4000">
                <a:solidFill>
                  <a:srgbClr val="003399"/>
                </a:solidFill>
              </a:rPr>
              <a:t>Delegate</a:t>
            </a:r>
          </a:p>
          <a:p>
            <a:pPr eaLnBrk="1" hangingPunct="1"/>
            <a:r>
              <a:rPr lang="en-US" sz="4000">
                <a:solidFill>
                  <a:srgbClr val="003399"/>
                </a:solidFill>
              </a:rPr>
              <a:t>Delay</a:t>
            </a:r>
          </a:p>
          <a:p>
            <a:pPr eaLnBrk="1" hangingPunct="1"/>
            <a:r>
              <a:rPr lang="en-US" sz="4000">
                <a:solidFill>
                  <a:srgbClr val="003399"/>
                </a:solidFill>
              </a:rPr>
              <a:t>Delete</a:t>
            </a:r>
          </a:p>
        </p:txBody>
      </p:sp>
      <p:pic>
        <p:nvPicPr>
          <p:cNvPr id="30726"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1828800"/>
            <a:ext cx="2713038"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91287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500" fill="hold"/>
                                        <p:tgtEl>
                                          <p:spTgt spid="204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04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483">
                                            <p:txEl>
                                              <p:pRg st="1" end="1"/>
                                            </p:txEl>
                                          </p:spTgt>
                                        </p:tgtEl>
                                        <p:attrNameLst>
                                          <p:attrName>style.visibility</p:attrName>
                                        </p:attrNameLst>
                                      </p:cBhvr>
                                      <p:to>
                                        <p:strVal val="visible"/>
                                      </p:to>
                                    </p:set>
                                    <p:anim calcmode="lin" valueType="num">
                                      <p:cBhvr additive="base">
                                        <p:cTn id="13" dur="500" fill="hold"/>
                                        <p:tgtEl>
                                          <p:spTgt spid="2048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04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0483">
                                            <p:txEl>
                                              <p:pRg st="2" end="2"/>
                                            </p:txEl>
                                          </p:spTgt>
                                        </p:tgtEl>
                                        <p:attrNameLst>
                                          <p:attrName>style.visibility</p:attrName>
                                        </p:attrNameLst>
                                      </p:cBhvr>
                                      <p:to>
                                        <p:strVal val="visible"/>
                                      </p:to>
                                    </p:set>
                                    <p:anim calcmode="lin" valueType="num">
                                      <p:cBhvr additive="base">
                                        <p:cTn id="19" dur="500" fill="hold"/>
                                        <p:tgtEl>
                                          <p:spTgt spid="2048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048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0483">
                                            <p:txEl>
                                              <p:pRg st="3" end="3"/>
                                            </p:txEl>
                                          </p:spTgt>
                                        </p:tgtEl>
                                        <p:attrNameLst>
                                          <p:attrName>style.visibility</p:attrName>
                                        </p:attrNameLst>
                                      </p:cBhvr>
                                      <p:to>
                                        <p:strVal val="visible"/>
                                      </p:to>
                                    </p:set>
                                    <p:anim calcmode="lin" valueType="num">
                                      <p:cBhvr additive="base">
                                        <p:cTn id="25" dur="500" fill="hold"/>
                                        <p:tgtEl>
                                          <p:spTgt spid="2048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048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Management of human resources for health </a:t>
            </a:r>
            <a:endParaRPr lang="en-US" dirty="0"/>
          </a:p>
        </p:txBody>
      </p:sp>
      <p:sp>
        <p:nvSpPr>
          <p:cNvPr id="3" name="Content Placeholder 2"/>
          <p:cNvSpPr>
            <a:spLocks noGrp="1"/>
          </p:cNvSpPr>
          <p:nvPr>
            <p:ph idx="1"/>
          </p:nvPr>
        </p:nvSpPr>
        <p:spPr>
          <a:xfrm>
            <a:off x="334851" y="1532586"/>
            <a:ext cx="11526591" cy="5188889"/>
          </a:xfrm>
        </p:spPr>
        <p:txBody>
          <a:bodyPr>
            <a:normAutofit lnSpcReduction="10000"/>
          </a:bodyPr>
          <a:lstStyle/>
          <a:p>
            <a:pPr>
              <a:lnSpc>
                <a:spcPct val="150000"/>
              </a:lnSpc>
            </a:pPr>
            <a:r>
              <a:rPr lang="en-US" b="1" dirty="0" smtClean="0"/>
              <a:t>Human </a:t>
            </a:r>
            <a:r>
              <a:rPr lang="en-US" b="1" dirty="0"/>
              <a:t>resource management </a:t>
            </a:r>
            <a:r>
              <a:rPr lang="en-US" dirty="0"/>
              <a:t>is a critical management area that is responsible for any organization’s most important asset: its </a:t>
            </a:r>
            <a:r>
              <a:rPr lang="en-US" dirty="0" smtClean="0"/>
              <a:t>people.</a:t>
            </a:r>
          </a:p>
          <a:p>
            <a:pPr>
              <a:lnSpc>
                <a:spcPct val="150000"/>
              </a:lnSpc>
            </a:pPr>
            <a:r>
              <a:rPr lang="en-US" dirty="0" smtClean="0"/>
              <a:t>HRM </a:t>
            </a:r>
            <a:r>
              <a:rPr lang="en-US" dirty="0"/>
              <a:t>typically accounts for 70 percent to 80 percent of an organization’s budget. </a:t>
            </a:r>
            <a:endParaRPr lang="en-US" dirty="0" smtClean="0"/>
          </a:p>
          <a:p>
            <a:pPr>
              <a:lnSpc>
                <a:spcPct val="150000"/>
              </a:lnSpc>
            </a:pPr>
            <a:r>
              <a:rPr lang="en-US" dirty="0" smtClean="0"/>
              <a:t>When </a:t>
            </a:r>
            <a:r>
              <a:rPr lang="en-US" dirty="0"/>
              <a:t>organizations manage their investment in people wisely, the result is a satisfied and motivated workforce that delivers high-quality health services and an organization that fulfills its mission, meets its health objectives, and contributes to its community by providing excellent services. </a:t>
            </a:r>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D2B4CAA7-7D77-449F-B2C9-651282E18382}" type="slidenum">
              <a:rPr lang="en-US" smtClean="0"/>
              <a:t>4</a:t>
            </a:fld>
            <a:endParaRPr lang="en-US"/>
          </a:p>
        </p:txBody>
      </p:sp>
    </p:spTree>
    <p:extLst>
      <p:ext uri="{BB962C8B-B14F-4D97-AF65-F5344CB8AC3E}">
        <p14:creationId xmlns:p14="http://schemas.microsoft.com/office/powerpoint/2010/main" val="4059387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sz="3200"/>
              <a:t>Human Resource Management</a:t>
            </a:r>
            <a:endParaRPr lang="en-US" sz="3200"/>
          </a:p>
        </p:txBody>
      </p:sp>
      <p:sp>
        <p:nvSpPr>
          <p:cNvPr id="5123" name="Rectangle 3"/>
          <p:cNvSpPr>
            <a:spLocks noGrp="1" noChangeArrowheads="1"/>
          </p:cNvSpPr>
          <p:nvPr>
            <p:ph type="body" idx="1"/>
          </p:nvPr>
        </p:nvSpPr>
        <p:spPr>
          <a:xfrm>
            <a:off x="838199" y="1287886"/>
            <a:ext cx="11036121" cy="5293217"/>
          </a:xfrm>
        </p:spPr>
        <p:txBody>
          <a:bodyPr>
            <a:normAutofit/>
          </a:bodyPr>
          <a:lstStyle/>
          <a:p>
            <a:pPr eaLnBrk="1" hangingPunct="1">
              <a:lnSpc>
                <a:spcPct val="80000"/>
              </a:lnSpc>
            </a:pPr>
            <a:r>
              <a:rPr lang="en-US" sz="2000" dirty="0"/>
              <a:t>HRM staffing activities can be viewed as a time flow of  3 distinct phases </a:t>
            </a:r>
          </a:p>
          <a:p>
            <a:pPr eaLnBrk="1" hangingPunct="1">
              <a:lnSpc>
                <a:spcPct val="80000"/>
              </a:lnSpc>
            </a:pPr>
            <a:r>
              <a:rPr lang="en-US" sz="2000" dirty="0"/>
              <a:t>Acquisition includes (Phase 1)</a:t>
            </a:r>
          </a:p>
          <a:p>
            <a:pPr lvl="1" eaLnBrk="1" hangingPunct="1">
              <a:lnSpc>
                <a:spcPct val="80000"/>
              </a:lnSpc>
            </a:pPr>
            <a:r>
              <a:rPr lang="en-US" sz="2000" dirty="0"/>
              <a:t>Human Resource Planning</a:t>
            </a:r>
          </a:p>
          <a:p>
            <a:pPr lvl="1" eaLnBrk="1" hangingPunct="1">
              <a:lnSpc>
                <a:spcPct val="80000"/>
              </a:lnSpc>
            </a:pPr>
            <a:r>
              <a:rPr lang="en-US" sz="2000" dirty="0"/>
              <a:t>Recruitment</a:t>
            </a:r>
          </a:p>
          <a:p>
            <a:pPr lvl="1" eaLnBrk="1" hangingPunct="1">
              <a:lnSpc>
                <a:spcPct val="80000"/>
              </a:lnSpc>
            </a:pPr>
            <a:r>
              <a:rPr lang="en-US" sz="2000" dirty="0"/>
              <a:t>Selection and</a:t>
            </a:r>
          </a:p>
          <a:p>
            <a:pPr lvl="1" eaLnBrk="1" hangingPunct="1">
              <a:lnSpc>
                <a:spcPct val="80000"/>
              </a:lnSpc>
            </a:pPr>
            <a:r>
              <a:rPr lang="en-US" sz="2000" dirty="0"/>
              <a:t>Orientation</a:t>
            </a:r>
          </a:p>
          <a:p>
            <a:pPr eaLnBrk="1" hangingPunct="1">
              <a:lnSpc>
                <a:spcPct val="80000"/>
              </a:lnSpc>
            </a:pPr>
            <a:r>
              <a:rPr lang="en-US" sz="2000" dirty="0" smtClean="0"/>
              <a:t>Retention and Maintenance include  (Phase 2)</a:t>
            </a:r>
          </a:p>
          <a:p>
            <a:pPr lvl="1" eaLnBrk="1" hangingPunct="1">
              <a:lnSpc>
                <a:spcPct val="80000"/>
              </a:lnSpc>
            </a:pPr>
            <a:r>
              <a:rPr lang="en-US" sz="2000" dirty="0" smtClean="0"/>
              <a:t>Placement</a:t>
            </a:r>
          </a:p>
          <a:p>
            <a:pPr lvl="1" eaLnBrk="1" hangingPunct="1">
              <a:lnSpc>
                <a:spcPct val="80000"/>
              </a:lnSpc>
            </a:pPr>
            <a:r>
              <a:rPr lang="en-US" sz="2000" dirty="0" smtClean="0"/>
              <a:t>Performance appraisal</a:t>
            </a:r>
          </a:p>
          <a:p>
            <a:pPr lvl="1" eaLnBrk="1" hangingPunct="1">
              <a:lnSpc>
                <a:spcPct val="80000"/>
              </a:lnSpc>
            </a:pPr>
            <a:r>
              <a:rPr lang="en-US" sz="2000" dirty="0" smtClean="0"/>
              <a:t>Training and development</a:t>
            </a:r>
          </a:p>
          <a:p>
            <a:pPr lvl="1" eaLnBrk="1" hangingPunct="1">
              <a:lnSpc>
                <a:spcPct val="80000"/>
              </a:lnSpc>
            </a:pPr>
            <a:r>
              <a:rPr lang="en-US" sz="2000" dirty="0" smtClean="0"/>
              <a:t>Discipline and corrective counseling </a:t>
            </a:r>
          </a:p>
          <a:p>
            <a:pPr lvl="1" eaLnBrk="1" hangingPunct="1">
              <a:lnSpc>
                <a:spcPct val="80000"/>
              </a:lnSpc>
            </a:pPr>
            <a:r>
              <a:rPr lang="en-US" sz="2000" dirty="0" smtClean="0"/>
              <a:t>Compensation and benefit administration</a:t>
            </a:r>
          </a:p>
          <a:p>
            <a:pPr lvl="1" eaLnBrk="1" hangingPunct="1">
              <a:lnSpc>
                <a:spcPct val="80000"/>
              </a:lnSpc>
            </a:pPr>
            <a:r>
              <a:rPr lang="en-US" sz="2000" dirty="0" smtClean="0"/>
              <a:t>Employee assistance and career Counseling and </a:t>
            </a:r>
          </a:p>
          <a:p>
            <a:pPr lvl="1" eaLnBrk="1" hangingPunct="1">
              <a:lnSpc>
                <a:spcPct val="80000"/>
              </a:lnSpc>
            </a:pPr>
            <a:r>
              <a:rPr lang="en-US" sz="2000" dirty="0" smtClean="0"/>
              <a:t>Safety and health</a:t>
            </a:r>
          </a:p>
          <a:p>
            <a:pPr eaLnBrk="1" hangingPunct="1">
              <a:lnSpc>
                <a:spcPct val="80000"/>
              </a:lnSpc>
            </a:pPr>
            <a:r>
              <a:rPr lang="en-US" sz="2000" dirty="0" smtClean="0"/>
              <a:t>Separation is the third phase </a:t>
            </a:r>
          </a:p>
          <a:p>
            <a:pPr eaLnBrk="1" hangingPunct="1">
              <a:lnSpc>
                <a:spcPct val="80000"/>
              </a:lnSpc>
              <a:buFont typeface="Wingdings" panose="05000000000000000000" pitchFamily="2" charset="2"/>
              <a:buNone/>
            </a:pPr>
            <a:r>
              <a:rPr lang="en-US" sz="2000" dirty="0" smtClean="0"/>
              <a:t>       . Normal process of turn over</a:t>
            </a:r>
          </a:p>
          <a:p>
            <a:pPr eaLnBrk="1" hangingPunct="1">
              <a:lnSpc>
                <a:spcPct val="80000"/>
              </a:lnSpc>
              <a:buFont typeface="Wingdings" panose="05000000000000000000" pitchFamily="2" charset="2"/>
              <a:buNone/>
            </a:pPr>
            <a:endParaRPr lang="en-US" sz="1800" dirty="0"/>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A8A1881F-80A7-4651-B4A0-5E822F0CADDB}" type="slidenum">
              <a:rPr lang="en-US"/>
              <a:pPr eaLnBrk="1" hangingPunct="1"/>
              <a:t>5</a:t>
            </a:fld>
            <a:endParaRPr lang="en-US"/>
          </a:p>
        </p:txBody>
      </p:sp>
      <p:sp>
        <p:nvSpPr>
          <p:cNvPr id="2" name="Date Placeholder 1"/>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1916894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sz="3200"/>
              <a:t>Managing Resources…</a:t>
            </a:r>
            <a:endParaRPr lang="en-US" sz="3200"/>
          </a:p>
        </p:txBody>
      </p:sp>
      <p:sp>
        <p:nvSpPr>
          <p:cNvPr id="8195" name="Rectangle 3"/>
          <p:cNvSpPr>
            <a:spLocks noGrp="1" noChangeArrowheads="1"/>
          </p:cNvSpPr>
          <p:nvPr>
            <p:ph type="body" idx="1"/>
          </p:nvPr>
        </p:nvSpPr>
        <p:spPr>
          <a:xfrm>
            <a:off x="270455" y="1313645"/>
            <a:ext cx="11809927" cy="5210980"/>
          </a:xfrm>
        </p:spPr>
        <p:txBody>
          <a:bodyPr/>
          <a:lstStyle/>
          <a:p>
            <a:pPr eaLnBrk="1" hangingPunct="1">
              <a:lnSpc>
                <a:spcPct val="90000"/>
              </a:lnSpc>
              <a:buFont typeface="Wingdings" panose="05000000000000000000" pitchFamily="2" charset="2"/>
              <a:buNone/>
            </a:pPr>
            <a:r>
              <a:rPr lang="en-US" dirty="0">
                <a:solidFill>
                  <a:srgbClr val="3333FF"/>
                </a:solidFill>
              </a:rPr>
              <a:t>Managing finance</a:t>
            </a:r>
          </a:p>
          <a:p>
            <a:pPr algn="just" eaLnBrk="1" hangingPunct="1">
              <a:lnSpc>
                <a:spcPct val="150000"/>
              </a:lnSpc>
            </a:pPr>
            <a:r>
              <a:rPr lang="en-US" dirty="0"/>
              <a:t>Financial management is one of the most pivotal functional areas of management, as effectiveness of organization significantly depends on efficient utilization of its financial resources.</a:t>
            </a:r>
          </a:p>
          <a:p>
            <a:pPr algn="just" eaLnBrk="1" hangingPunct="1">
              <a:lnSpc>
                <a:spcPct val="150000"/>
              </a:lnSpc>
            </a:pPr>
            <a:r>
              <a:rPr lang="en-US" dirty="0"/>
              <a:t>Health Managers – needs to ensure that the health care units gets all financial supports that is available to it and that the money is used effectively and is not wasted either fraudulently or through </a:t>
            </a:r>
            <a:r>
              <a:rPr lang="en-US" dirty="0" smtClean="0"/>
              <a:t>inefficiency</a:t>
            </a:r>
            <a:r>
              <a:rPr lang="en-US" dirty="0"/>
              <a:t>.</a:t>
            </a:r>
          </a:p>
        </p:txBody>
      </p:sp>
      <p:sp>
        <p:nvSpPr>
          <p:cNvPr id="819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43342193-AAF7-4EA2-A0FD-F18342AB8191}" type="slidenum">
              <a:rPr lang="en-US"/>
              <a:pPr eaLnBrk="1" hangingPunct="1"/>
              <a:t>6</a:t>
            </a:fld>
            <a:endParaRPr lang="en-US"/>
          </a:p>
        </p:txBody>
      </p:sp>
      <p:sp>
        <p:nvSpPr>
          <p:cNvPr id="2" name="Date Placeholder 1"/>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820572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sz="3200"/>
              <a:t>Managing  Resources…</a:t>
            </a:r>
            <a:endParaRPr lang="en-US" sz="3200"/>
          </a:p>
        </p:txBody>
      </p:sp>
      <p:sp>
        <p:nvSpPr>
          <p:cNvPr id="9219" name="Rectangle 3"/>
          <p:cNvSpPr>
            <a:spLocks noGrp="1" noChangeArrowheads="1"/>
          </p:cNvSpPr>
          <p:nvPr>
            <p:ph type="body" idx="1"/>
          </p:nvPr>
        </p:nvSpPr>
        <p:spPr>
          <a:xfrm>
            <a:off x="257577" y="2017714"/>
            <a:ext cx="11590986" cy="4435475"/>
          </a:xfrm>
        </p:spPr>
        <p:txBody>
          <a:bodyPr/>
          <a:lstStyle/>
          <a:p>
            <a:pPr eaLnBrk="1" hangingPunct="1">
              <a:buFont typeface="Wingdings" panose="05000000000000000000" pitchFamily="2" charset="2"/>
              <a:buNone/>
            </a:pPr>
            <a:r>
              <a:rPr lang="en-US" dirty="0" smtClean="0">
                <a:solidFill>
                  <a:srgbClr val="3333FF"/>
                </a:solidFill>
              </a:rPr>
              <a:t>Source of Finance</a:t>
            </a:r>
          </a:p>
          <a:p>
            <a:pPr eaLnBrk="1" hangingPunct="1">
              <a:buFont typeface="Wingdings" panose="05000000000000000000" pitchFamily="2" charset="2"/>
              <a:buNone/>
            </a:pPr>
            <a:r>
              <a:rPr lang="en-US" dirty="0" smtClean="0"/>
              <a:t>Source of finance should be clearly identified. Possible sources are:</a:t>
            </a:r>
          </a:p>
          <a:p>
            <a:pPr eaLnBrk="1" hangingPunct="1"/>
            <a:r>
              <a:rPr lang="en-US" dirty="0" smtClean="0"/>
              <a:t>Public</a:t>
            </a:r>
          </a:p>
          <a:p>
            <a:pPr eaLnBrk="1" hangingPunct="1"/>
            <a:r>
              <a:rPr lang="en-US" dirty="0" smtClean="0"/>
              <a:t>Private</a:t>
            </a:r>
          </a:p>
          <a:p>
            <a:pPr eaLnBrk="1" hangingPunct="1"/>
            <a:r>
              <a:rPr lang="en-US" dirty="0" smtClean="0"/>
              <a:t>Community</a:t>
            </a:r>
          </a:p>
          <a:p>
            <a:pPr eaLnBrk="1" hangingPunct="1"/>
            <a:r>
              <a:rPr lang="en-US" dirty="0" smtClean="0"/>
              <a:t>International Organization</a:t>
            </a:r>
          </a:p>
        </p:txBody>
      </p:sp>
      <p:sp>
        <p:nvSpPr>
          <p:cNvPr id="922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69485EDB-9299-41FD-A702-A1C02EB8446A}" type="slidenum">
              <a:rPr lang="en-US"/>
              <a:pPr eaLnBrk="1" hangingPunct="1"/>
              <a:t>7</a:t>
            </a:fld>
            <a:endParaRPr lang="en-US"/>
          </a:p>
        </p:txBody>
      </p:sp>
      <p:sp>
        <p:nvSpPr>
          <p:cNvPr id="2" name="Date Placeholder 1"/>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2111875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sz="3200"/>
              <a:t>Managing Resources…</a:t>
            </a:r>
            <a:endParaRPr lang="en-US" sz="3200"/>
          </a:p>
        </p:txBody>
      </p:sp>
      <p:sp>
        <p:nvSpPr>
          <p:cNvPr id="10243" name="Rectangle 3"/>
          <p:cNvSpPr>
            <a:spLocks noGrp="1" noChangeArrowheads="1"/>
          </p:cNvSpPr>
          <p:nvPr>
            <p:ph type="body" idx="1"/>
          </p:nvPr>
        </p:nvSpPr>
        <p:spPr>
          <a:xfrm>
            <a:off x="643944" y="1326524"/>
            <a:ext cx="11037194" cy="5342565"/>
          </a:xfrm>
        </p:spPr>
        <p:txBody>
          <a:bodyPr/>
          <a:lstStyle/>
          <a:p>
            <a:pPr eaLnBrk="1" hangingPunct="1">
              <a:buFont typeface="Wingdings" panose="05000000000000000000" pitchFamily="2" charset="2"/>
              <a:buNone/>
            </a:pPr>
            <a:r>
              <a:rPr lang="en-US" dirty="0" smtClean="0">
                <a:solidFill>
                  <a:srgbClr val="3333FF"/>
                </a:solidFill>
              </a:rPr>
              <a:t>Budgets:</a:t>
            </a:r>
            <a:r>
              <a:rPr lang="en-US" dirty="0" smtClean="0"/>
              <a:t> </a:t>
            </a:r>
          </a:p>
          <a:p>
            <a:pPr eaLnBrk="1" hangingPunct="1"/>
            <a:r>
              <a:rPr lang="en-US" dirty="0" smtClean="0"/>
              <a:t>Health care plans and programs needs to be translated in to financial plans.</a:t>
            </a:r>
          </a:p>
          <a:p>
            <a:pPr eaLnBrk="1" hangingPunct="1">
              <a:buFont typeface="Wingdings" panose="05000000000000000000" pitchFamily="2" charset="2"/>
              <a:buNone/>
            </a:pPr>
            <a:r>
              <a:rPr lang="en-US" dirty="0" smtClean="0"/>
              <a:t>They are divided in to two main categories:</a:t>
            </a:r>
          </a:p>
          <a:p>
            <a:pPr eaLnBrk="1" hangingPunct="1"/>
            <a:r>
              <a:rPr lang="en-US" b="1" dirty="0" smtClean="0"/>
              <a:t>Capital budget</a:t>
            </a:r>
            <a:r>
              <a:rPr lang="en-US" dirty="0" smtClean="0"/>
              <a:t>-Concerned with</a:t>
            </a:r>
          </a:p>
          <a:p>
            <a:pPr lvl="1" eaLnBrk="1" hangingPunct="1"/>
            <a:r>
              <a:rPr lang="en-US" dirty="0" smtClean="0"/>
              <a:t>Expensive items of building and Equipment</a:t>
            </a:r>
          </a:p>
          <a:p>
            <a:pPr eaLnBrk="1" hangingPunct="1"/>
            <a:r>
              <a:rPr lang="en-US" b="1" dirty="0" smtClean="0"/>
              <a:t>Recurrent Budget </a:t>
            </a:r>
            <a:r>
              <a:rPr lang="en-US" dirty="0" smtClean="0"/>
              <a:t>- Concerned with the day to day running of services</a:t>
            </a:r>
          </a:p>
        </p:txBody>
      </p:sp>
      <p:sp>
        <p:nvSpPr>
          <p:cNvPr id="1024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EFB1BDBD-ADDE-4E56-9A0A-051E30DE0BA8}" type="slidenum">
              <a:rPr lang="en-US"/>
              <a:pPr eaLnBrk="1" hangingPunct="1"/>
              <a:t>8</a:t>
            </a:fld>
            <a:endParaRPr lang="en-US"/>
          </a:p>
        </p:txBody>
      </p:sp>
      <p:sp>
        <p:nvSpPr>
          <p:cNvPr id="2" name="Date Placeholder 1"/>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2928941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sz="3200"/>
              <a:t>Managing Resources…</a:t>
            </a:r>
            <a:endParaRPr lang="en-US" sz="3200"/>
          </a:p>
        </p:txBody>
      </p:sp>
      <p:sp>
        <p:nvSpPr>
          <p:cNvPr id="11267" name="Rectangle 3"/>
          <p:cNvSpPr>
            <a:spLocks noGrp="1" noChangeArrowheads="1"/>
          </p:cNvSpPr>
          <p:nvPr>
            <p:ph type="body" idx="1"/>
          </p:nvPr>
        </p:nvSpPr>
        <p:spPr>
          <a:xfrm>
            <a:off x="838200" y="1365162"/>
            <a:ext cx="10044448" cy="5016590"/>
          </a:xfrm>
        </p:spPr>
        <p:txBody>
          <a:bodyPr>
            <a:normAutofit/>
          </a:bodyPr>
          <a:lstStyle/>
          <a:p>
            <a:pPr eaLnBrk="1" hangingPunct="1">
              <a:lnSpc>
                <a:spcPct val="80000"/>
              </a:lnSpc>
              <a:buFont typeface="Wingdings" panose="05000000000000000000" pitchFamily="2" charset="2"/>
              <a:buNone/>
            </a:pPr>
            <a:r>
              <a:rPr lang="en-US" sz="2400" dirty="0">
                <a:solidFill>
                  <a:srgbClr val="3333FF"/>
                </a:solidFill>
              </a:rPr>
              <a:t>Financial administration</a:t>
            </a:r>
          </a:p>
          <a:p>
            <a:pPr eaLnBrk="1" hangingPunct="1">
              <a:lnSpc>
                <a:spcPct val="80000"/>
              </a:lnSpc>
            </a:pPr>
            <a:r>
              <a:rPr lang="en-US" sz="2400" dirty="0"/>
              <a:t>Financial Year:- Starts </a:t>
            </a:r>
            <a:r>
              <a:rPr lang="en-US" sz="2400" dirty="0" err="1"/>
              <a:t>Hamle</a:t>
            </a:r>
            <a:r>
              <a:rPr lang="en-US" sz="2400" dirty="0"/>
              <a:t> 1st and ends </a:t>
            </a:r>
            <a:r>
              <a:rPr lang="en-US" sz="2400" dirty="0" err="1"/>
              <a:t>Sene</a:t>
            </a:r>
            <a:r>
              <a:rPr lang="en-US" sz="2400" dirty="0"/>
              <a:t> 30th of the proceeding year.</a:t>
            </a:r>
          </a:p>
          <a:p>
            <a:pPr eaLnBrk="1" hangingPunct="1">
              <a:lnSpc>
                <a:spcPct val="80000"/>
              </a:lnSpc>
            </a:pPr>
            <a:r>
              <a:rPr lang="en-US" sz="2400" dirty="0"/>
              <a:t>1/12th of the annual budget is paid every month on request and submission of financial statement.</a:t>
            </a:r>
          </a:p>
          <a:p>
            <a:pPr eaLnBrk="1" hangingPunct="1">
              <a:lnSpc>
                <a:spcPct val="80000"/>
              </a:lnSpc>
              <a:buFont typeface="Wingdings" panose="05000000000000000000" pitchFamily="2" charset="2"/>
              <a:buNone/>
            </a:pPr>
            <a:endParaRPr lang="en-US" sz="2400" dirty="0"/>
          </a:p>
          <a:p>
            <a:pPr eaLnBrk="1" hangingPunct="1">
              <a:lnSpc>
                <a:spcPct val="80000"/>
              </a:lnSpc>
              <a:buFont typeface="Wingdings" panose="05000000000000000000" pitchFamily="2" charset="2"/>
              <a:buNone/>
            </a:pPr>
            <a:r>
              <a:rPr lang="en-US" sz="2400" dirty="0"/>
              <a:t>Prominent Government bodies in Administration at </a:t>
            </a:r>
          </a:p>
          <a:p>
            <a:pPr eaLnBrk="1" hangingPunct="1">
              <a:lnSpc>
                <a:spcPct val="80000"/>
              </a:lnSpc>
              <a:buFont typeface="Wingdings" panose="05000000000000000000" pitchFamily="2" charset="2"/>
              <a:buNone/>
            </a:pPr>
            <a:r>
              <a:rPr lang="en-US" sz="2400" dirty="0"/>
              <a:t>Finance in Ethiopia: </a:t>
            </a:r>
          </a:p>
          <a:p>
            <a:pPr eaLnBrk="1" hangingPunct="1">
              <a:lnSpc>
                <a:spcPct val="80000"/>
              </a:lnSpc>
            </a:pPr>
            <a:r>
              <a:rPr lang="en-US" sz="2400" dirty="0"/>
              <a:t>Ministry of Finance (MOF)</a:t>
            </a:r>
          </a:p>
          <a:p>
            <a:pPr eaLnBrk="1" hangingPunct="1">
              <a:lnSpc>
                <a:spcPct val="80000"/>
              </a:lnSpc>
            </a:pPr>
            <a:r>
              <a:rPr lang="en-US" sz="2400" dirty="0"/>
              <a:t>National committee for central planning, </a:t>
            </a:r>
          </a:p>
          <a:p>
            <a:pPr eaLnBrk="1" hangingPunct="1">
              <a:lnSpc>
                <a:spcPct val="80000"/>
              </a:lnSpc>
              <a:buFont typeface="Wingdings" panose="05000000000000000000" pitchFamily="2" charset="2"/>
              <a:buNone/>
            </a:pPr>
            <a:r>
              <a:rPr lang="en-US" sz="2400" dirty="0"/>
              <a:t>    currently called Ministry for Economic </a:t>
            </a:r>
          </a:p>
          <a:p>
            <a:pPr eaLnBrk="1" hangingPunct="1">
              <a:lnSpc>
                <a:spcPct val="80000"/>
              </a:lnSpc>
              <a:buFont typeface="Wingdings" panose="05000000000000000000" pitchFamily="2" charset="2"/>
              <a:buNone/>
            </a:pPr>
            <a:r>
              <a:rPr lang="en-US" sz="2400" dirty="0"/>
              <a:t>    Development and cooperation</a:t>
            </a:r>
          </a:p>
        </p:txBody>
      </p:sp>
      <p:sp>
        <p:nvSpPr>
          <p:cNvPr id="1126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1DD6037F-095C-4951-8060-8973CBB45DC2}" type="slidenum">
              <a:rPr lang="en-US"/>
              <a:pPr eaLnBrk="1" hangingPunct="1"/>
              <a:t>9</a:t>
            </a:fld>
            <a:endParaRPr lang="en-US"/>
          </a:p>
        </p:txBody>
      </p:sp>
      <p:sp>
        <p:nvSpPr>
          <p:cNvPr id="2" name="Date Placeholder 1"/>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13372930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2108</Words>
  <Application>Microsoft Office PowerPoint</Application>
  <PresentationFormat>Widescreen</PresentationFormat>
  <Paragraphs>355</Paragraphs>
  <Slides>38</Slides>
  <Notes>1</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38</vt:i4>
      </vt:variant>
    </vt:vector>
  </HeadingPairs>
  <TitlesOfParts>
    <vt:vector size="51" baseType="lpstr">
      <vt:lpstr>Algerian</vt:lpstr>
      <vt:lpstr>Arial</vt:lpstr>
      <vt:lpstr>Arial Black</vt:lpstr>
      <vt:lpstr>Arial Narrow</vt:lpstr>
      <vt:lpstr>Book Antiqua</vt:lpstr>
      <vt:lpstr>Bookman Old Style</vt:lpstr>
      <vt:lpstr>Calibri</vt:lpstr>
      <vt:lpstr>Calibri Light</vt:lpstr>
      <vt:lpstr>Haettenschweiler</vt:lpstr>
      <vt:lpstr>Tahoma</vt:lpstr>
      <vt:lpstr>Times New Roman</vt:lpstr>
      <vt:lpstr>Wingdings</vt:lpstr>
      <vt:lpstr>Office Theme</vt:lpstr>
      <vt:lpstr>PowerPoint Presentation</vt:lpstr>
      <vt:lpstr>Chapter III: Resource management </vt:lpstr>
      <vt:lpstr>  MANAGING RESOURCES</vt:lpstr>
      <vt:lpstr>Management of human resources for health </vt:lpstr>
      <vt:lpstr>Human Resource Management</vt:lpstr>
      <vt:lpstr>Managing Resources…</vt:lpstr>
      <vt:lpstr>Managing  Resources…</vt:lpstr>
      <vt:lpstr>Managing Resources…</vt:lpstr>
      <vt:lpstr>Managing Resources…</vt:lpstr>
      <vt:lpstr>Managing Resources…</vt:lpstr>
      <vt:lpstr>Managing Resources…</vt:lpstr>
      <vt:lpstr>Managing Resources…</vt:lpstr>
      <vt:lpstr>Managing Resources…</vt:lpstr>
      <vt:lpstr>Managing Resources…</vt:lpstr>
      <vt:lpstr>Managing Resources …</vt:lpstr>
      <vt:lpstr>Managing Resources …</vt:lpstr>
      <vt:lpstr>Managing Resources …</vt:lpstr>
      <vt:lpstr>Managing Resources …</vt:lpstr>
      <vt:lpstr>Managing Resources …</vt:lpstr>
      <vt:lpstr>What is time management?</vt:lpstr>
      <vt:lpstr>Why worry about time management when I have so many other concerns?</vt:lpstr>
      <vt:lpstr>The "Three Ps" of Effective Time Management</vt:lpstr>
      <vt:lpstr>Time Management-Planning</vt:lpstr>
      <vt:lpstr>Time Management-Planning cont…</vt:lpstr>
      <vt:lpstr>Time Management-Planning cont…</vt:lpstr>
      <vt:lpstr>Using Your Calendar</vt:lpstr>
      <vt:lpstr>Time Management</vt:lpstr>
      <vt:lpstr>Class Exercise</vt:lpstr>
      <vt:lpstr>PowerPoint Presentation</vt:lpstr>
      <vt:lpstr>PowerPoint Presentation</vt:lpstr>
      <vt:lpstr>Quadrant I</vt:lpstr>
      <vt:lpstr>Quadrant II</vt:lpstr>
      <vt:lpstr>Quadrant III</vt:lpstr>
      <vt:lpstr>Quadrant IV</vt:lpstr>
      <vt:lpstr>Is it bad to be in Quadrant I?  </vt:lpstr>
      <vt:lpstr>What is the problem with urgency?</vt:lpstr>
      <vt:lpstr>Where do I get time to spend in Quadrant II? </vt:lpstr>
      <vt:lpstr>Prioritize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Nure</dc:creator>
  <cp:lastModifiedBy>Nure</cp:lastModifiedBy>
  <cp:revision>9</cp:revision>
  <dcterms:created xsi:type="dcterms:W3CDTF">2020-03-06T13:47:13Z</dcterms:created>
  <dcterms:modified xsi:type="dcterms:W3CDTF">2020-03-13T17:37:47Z</dcterms:modified>
</cp:coreProperties>
</file>