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0"/>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84EFC4-D3EE-4944-AC1B-7E960B6FDC5D}" type="datetimeFigureOut">
              <a:rPr lang="en-US" smtClean="0"/>
              <a:t>3/13/2020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6028CA-4583-4E13-B866-9F143B70D891}" type="slidenum">
              <a:rPr lang="en-US" smtClean="0"/>
              <a:t>‹#›</a:t>
            </a:fld>
            <a:endParaRPr lang="en-US"/>
          </a:p>
        </p:txBody>
      </p:sp>
    </p:spTree>
    <p:extLst>
      <p:ext uri="{BB962C8B-B14F-4D97-AF65-F5344CB8AC3E}">
        <p14:creationId xmlns:p14="http://schemas.microsoft.com/office/powerpoint/2010/main" val="4127866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34DAFE82-F786-4F2F-BC96-5AAB9A25BB6A}" type="slidenum">
              <a:rPr lang="en-US" smtClean="0"/>
              <a:pPr/>
              <a:t>6</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53596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0D289058-51EA-4443-8487-8DD449ED53CE}" type="slidenum">
              <a:rPr lang="en-US" smtClean="0"/>
              <a:pPr/>
              <a:t>7</a:t>
            </a:fld>
            <a:endParaRPr 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090764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E88CE2-DB78-4C17-A18D-8E2F67B377B0}"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BD246-50CD-4D97-A45D-D222B4EFAC68}" type="slidenum">
              <a:rPr lang="en-US" smtClean="0"/>
              <a:t>‹#›</a:t>
            </a:fld>
            <a:endParaRPr lang="en-US"/>
          </a:p>
        </p:txBody>
      </p:sp>
    </p:spTree>
    <p:extLst>
      <p:ext uri="{BB962C8B-B14F-4D97-AF65-F5344CB8AC3E}">
        <p14:creationId xmlns:p14="http://schemas.microsoft.com/office/powerpoint/2010/main" val="1431606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E88CE2-DB78-4C17-A18D-8E2F67B377B0}"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BD246-50CD-4D97-A45D-D222B4EFAC68}" type="slidenum">
              <a:rPr lang="en-US" smtClean="0"/>
              <a:t>‹#›</a:t>
            </a:fld>
            <a:endParaRPr lang="en-US"/>
          </a:p>
        </p:txBody>
      </p:sp>
    </p:spTree>
    <p:extLst>
      <p:ext uri="{BB962C8B-B14F-4D97-AF65-F5344CB8AC3E}">
        <p14:creationId xmlns:p14="http://schemas.microsoft.com/office/powerpoint/2010/main" val="3971333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E88CE2-DB78-4C17-A18D-8E2F67B377B0}"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BD246-50CD-4D97-A45D-D222B4EFAC68}" type="slidenum">
              <a:rPr lang="en-US" smtClean="0"/>
              <a:t>‹#›</a:t>
            </a:fld>
            <a:endParaRPr lang="en-US"/>
          </a:p>
        </p:txBody>
      </p:sp>
    </p:spTree>
    <p:extLst>
      <p:ext uri="{BB962C8B-B14F-4D97-AF65-F5344CB8AC3E}">
        <p14:creationId xmlns:p14="http://schemas.microsoft.com/office/powerpoint/2010/main" val="2845494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E88CE2-DB78-4C17-A18D-8E2F67B377B0}"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BD246-50CD-4D97-A45D-D222B4EFAC68}" type="slidenum">
              <a:rPr lang="en-US" smtClean="0"/>
              <a:t>‹#›</a:t>
            </a:fld>
            <a:endParaRPr lang="en-US"/>
          </a:p>
        </p:txBody>
      </p:sp>
    </p:spTree>
    <p:extLst>
      <p:ext uri="{BB962C8B-B14F-4D97-AF65-F5344CB8AC3E}">
        <p14:creationId xmlns:p14="http://schemas.microsoft.com/office/powerpoint/2010/main" val="2199144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E88CE2-DB78-4C17-A18D-8E2F67B377B0}"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BD246-50CD-4D97-A45D-D222B4EFAC68}" type="slidenum">
              <a:rPr lang="en-US" smtClean="0"/>
              <a:t>‹#›</a:t>
            </a:fld>
            <a:endParaRPr lang="en-US"/>
          </a:p>
        </p:txBody>
      </p:sp>
    </p:spTree>
    <p:extLst>
      <p:ext uri="{BB962C8B-B14F-4D97-AF65-F5344CB8AC3E}">
        <p14:creationId xmlns:p14="http://schemas.microsoft.com/office/powerpoint/2010/main" val="1881671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E88CE2-DB78-4C17-A18D-8E2F67B377B0}" type="datetimeFigureOut">
              <a:rPr lang="en-US" smtClean="0"/>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5BD246-50CD-4D97-A45D-D222B4EFAC68}" type="slidenum">
              <a:rPr lang="en-US" smtClean="0"/>
              <a:t>‹#›</a:t>
            </a:fld>
            <a:endParaRPr lang="en-US"/>
          </a:p>
        </p:txBody>
      </p:sp>
    </p:spTree>
    <p:extLst>
      <p:ext uri="{BB962C8B-B14F-4D97-AF65-F5344CB8AC3E}">
        <p14:creationId xmlns:p14="http://schemas.microsoft.com/office/powerpoint/2010/main" val="2510207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E88CE2-DB78-4C17-A18D-8E2F67B377B0}" type="datetimeFigureOut">
              <a:rPr lang="en-US" smtClean="0"/>
              <a:t>3/13/2020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5BD246-50CD-4D97-A45D-D222B4EFAC68}" type="slidenum">
              <a:rPr lang="en-US" smtClean="0"/>
              <a:t>‹#›</a:t>
            </a:fld>
            <a:endParaRPr lang="en-US"/>
          </a:p>
        </p:txBody>
      </p:sp>
    </p:spTree>
    <p:extLst>
      <p:ext uri="{BB962C8B-B14F-4D97-AF65-F5344CB8AC3E}">
        <p14:creationId xmlns:p14="http://schemas.microsoft.com/office/powerpoint/2010/main" val="1896625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E88CE2-DB78-4C17-A18D-8E2F67B377B0}" type="datetimeFigureOut">
              <a:rPr lang="en-US" smtClean="0"/>
              <a:t>3/13/2020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5BD246-50CD-4D97-A45D-D222B4EFAC68}" type="slidenum">
              <a:rPr lang="en-US" smtClean="0"/>
              <a:t>‹#›</a:t>
            </a:fld>
            <a:endParaRPr lang="en-US"/>
          </a:p>
        </p:txBody>
      </p:sp>
    </p:spTree>
    <p:extLst>
      <p:ext uri="{BB962C8B-B14F-4D97-AF65-F5344CB8AC3E}">
        <p14:creationId xmlns:p14="http://schemas.microsoft.com/office/powerpoint/2010/main" val="4131287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E88CE2-DB78-4C17-A18D-8E2F67B377B0}" type="datetimeFigureOut">
              <a:rPr lang="en-US" smtClean="0"/>
              <a:t>3/13/2020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5BD246-50CD-4D97-A45D-D222B4EFAC68}" type="slidenum">
              <a:rPr lang="en-US" smtClean="0"/>
              <a:t>‹#›</a:t>
            </a:fld>
            <a:endParaRPr lang="en-US"/>
          </a:p>
        </p:txBody>
      </p:sp>
    </p:spTree>
    <p:extLst>
      <p:ext uri="{BB962C8B-B14F-4D97-AF65-F5344CB8AC3E}">
        <p14:creationId xmlns:p14="http://schemas.microsoft.com/office/powerpoint/2010/main" val="2533130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E88CE2-DB78-4C17-A18D-8E2F67B377B0}" type="datetimeFigureOut">
              <a:rPr lang="en-US" smtClean="0"/>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5BD246-50CD-4D97-A45D-D222B4EFAC68}" type="slidenum">
              <a:rPr lang="en-US" smtClean="0"/>
              <a:t>‹#›</a:t>
            </a:fld>
            <a:endParaRPr lang="en-US"/>
          </a:p>
        </p:txBody>
      </p:sp>
    </p:spTree>
    <p:extLst>
      <p:ext uri="{BB962C8B-B14F-4D97-AF65-F5344CB8AC3E}">
        <p14:creationId xmlns:p14="http://schemas.microsoft.com/office/powerpoint/2010/main" val="4191954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E88CE2-DB78-4C17-A18D-8E2F67B377B0}" type="datetimeFigureOut">
              <a:rPr lang="en-US" smtClean="0"/>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5BD246-50CD-4D97-A45D-D222B4EFAC68}" type="slidenum">
              <a:rPr lang="en-US" smtClean="0"/>
              <a:t>‹#›</a:t>
            </a:fld>
            <a:endParaRPr lang="en-US"/>
          </a:p>
        </p:txBody>
      </p:sp>
    </p:spTree>
    <p:extLst>
      <p:ext uri="{BB962C8B-B14F-4D97-AF65-F5344CB8AC3E}">
        <p14:creationId xmlns:p14="http://schemas.microsoft.com/office/powerpoint/2010/main" val="2325669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E88CE2-DB78-4C17-A18D-8E2F67B377B0}" type="datetimeFigureOut">
              <a:rPr lang="en-US" smtClean="0"/>
              <a:t>3/13/2020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5BD246-50CD-4D97-A45D-D222B4EFAC68}" type="slidenum">
              <a:rPr lang="en-US" smtClean="0"/>
              <a:t>‹#›</a:t>
            </a:fld>
            <a:endParaRPr lang="en-US"/>
          </a:p>
        </p:txBody>
      </p:sp>
    </p:spTree>
    <p:extLst>
      <p:ext uri="{BB962C8B-B14F-4D97-AF65-F5344CB8AC3E}">
        <p14:creationId xmlns:p14="http://schemas.microsoft.com/office/powerpoint/2010/main" val="335793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136775" y="228600"/>
            <a:ext cx="8153400" cy="441101"/>
          </a:xfrm>
        </p:spPr>
        <p:txBody>
          <a:bodyPr>
            <a:normAutofit fontScale="90000"/>
          </a:bodyPr>
          <a:lstStyle/>
          <a:p>
            <a:endParaRPr lang="en-US" dirty="0" smtClean="0"/>
          </a:p>
        </p:txBody>
      </p:sp>
      <p:sp>
        <p:nvSpPr>
          <p:cNvPr id="10243" name="Content Placeholder 2"/>
          <p:cNvSpPr>
            <a:spLocks noGrp="1"/>
          </p:cNvSpPr>
          <p:nvPr>
            <p:ph sz="quarter" idx="1"/>
          </p:nvPr>
        </p:nvSpPr>
        <p:spPr>
          <a:xfrm>
            <a:off x="1184856" y="978794"/>
            <a:ext cx="9994006" cy="5117206"/>
          </a:xfrm>
        </p:spPr>
        <p:txBody>
          <a:bodyPr>
            <a:normAutofit/>
          </a:bodyPr>
          <a:lstStyle/>
          <a:p>
            <a:pPr marL="0" indent="0">
              <a:buNone/>
            </a:pPr>
            <a:endParaRPr lang="en-US" dirty="0" smtClean="0"/>
          </a:p>
          <a:p>
            <a:pPr lvl="0" algn="ctr">
              <a:lnSpc>
                <a:spcPct val="80000"/>
              </a:lnSpc>
              <a:buNone/>
            </a:pPr>
            <a:r>
              <a:rPr lang="en-US" sz="3200" b="1" dirty="0">
                <a:latin typeface="Times New Roman" pitchFamily="18" charset="0"/>
                <a:cs typeface="Times New Roman" pitchFamily="18" charset="0"/>
              </a:rPr>
              <a:t>Debre Markos University </a:t>
            </a:r>
          </a:p>
          <a:p>
            <a:pPr lvl="0" algn="ctr">
              <a:lnSpc>
                <a:spcPct val="80000"/>
              </a:lnSpc>
              <a:buNone/>
            </a:pPr>
            <a:r>
              <a:rPr lang="en-US" sz="3200" b="1" dirty="0">
                <a:latin typeface="Times New Roman" pitchFamily="18" charset="0"/>
                <a:cs typeface="Times New Roman" pitchFamily="18" charset="0"/>
              </a:rPr>
              <a:t>Department of Public Health</a:t>
            </a:r>
          </a:p>
          <a:p>
            <a:pPr algn="ctr">
              <a:lnSpc>
                <a:spcPct val="80000"/>
              </a:lnSpc>
              <a:buNone/>
            </a:pPr>
            <a:endParaRPr lang="en-US" sz="3200" b="1" dirty="0">
              <a:latin typeface="Times New Roman" pitchFamily="18" charset="0"/>
              <a:cs typeface="Times New Roman" pitchFamily="18" charset="0"/>
            </a:endParaRPr>
          </a:p>
          <a:p>
            <a:pPr algn="ctr">
              <a:lnSpc>
                <a:spcPct val="80000"/>
              </a:lnSpc>
              <a:buNone/>
            </a:pPr>
            <a:r>
              <a:rPr lang="en-US" sz="3200" b="1" dirty="0">
                <a:latin typeface="Times New Roman" pitchFamily="18" charset="0"/>
                <a:cs typeface="Times New Roman" pitchFamily="18" charset="0"/>
              </a:rPr>
              <a:t>For </a:t>
            </a:r>
            <a:r>
              <a:rPr lang="en-US" sz="3200" b="1" dirty="0" smtClean="0">
                <a:latin typeface="Times New Roman" pitchFamily="18" charset="0"/>
                <a:cs typeface="Times New Roman" pitchFamily="18" charset="0"/>
              </a:rPr>
              <a:t>post graduate Students</a:t>
            </a:r>
            <a:endParaRPr lang="en-US" sz="3200" b="1" dirty="0">
              <a:latin typeface="Algerian" pitchFamily="82" charset="0"/>
            </a:endParaRPr>
          </a:p>
          <a:p>
            <a:pPr lvl="0" algn="ctr">
              <a:lnSpc>
                <a:spcPct val="80000"/>
              </a:lnSpc>
              <a:buNone/>
            </a:pPr>
            <a:endParaRPr lang="en-US" sz="3600" b="1" dirty="0">
              <a:latin typeface="Times New Roman" pitchFamily="18" charset="0"/>
              <a:cs typeface="Times New Roman" pitchFamily="18" charset="0"/>
            </a:endParaRPr>
          </a:p>
          <a:p>
            <a:pPr lvl="0" algn="ctr">
              <a:lnSpc>
                <a:spcPct val="80000"/>
              </a:lnSpc>
              <a:buNone/>
            </a:pPr>
            <a:r>
              <a:rPr lang="en-US" sz="3600" b="1" dirty="0" smtClean="0"/>
              <a:t>Health service management</a:t>
            </a:r>
            <a:r>
              <a:rPr lang="en-US" sz="3200" b="1" dirty="0" smtClean="0"/>
              <a:t>                             </a:t>
            </a:r>
            <a:endParaRPr lang="en-US" sz="3200" b="1" dirty="0"/>
          </a:p>
          <a:p>
            <a:pPr>
              <a:lnSpc>
                <a:spcPct val="80000"/>
              </a:lnSpc>
              <a:buNone/>
            </a:pPr>
            <a:endParaRPr lang="en-US" b="1" dirty="0" smtClean="0"/>
          </a:p>
          <a:p>
            <a:pPr>
              <a:lnSpc>
                <a:spcPct val="80000"/>
              </a:lnSpc>
              <a:buNone/>
            </a:pPr>
            <a:r>
              <a:rPr lang="en-US" b="1" dirty="0" smtClean="0"/>
              <a:t>By:  </a:t>
            </a:r>
            <a:r>
              <a:rPr lang="en-US" b="1" dirty="0"/>
              <a:t>Nurilign </a:t>
            </a:r>
            <a:r>
              <a:rPr lang="en-US" b="1" dirty="0" smtClean="0"/>
              <a:t>Abebe (</a:t>
            </a:r>
            <a:r>
              <a:rPr lang="en-US" b="1" dirty="0" err="1" smtClean="0"/>
              <a:t>Asst</a:t>
            </a:r>
            <a:r>
              <a:rPr lang="en-US" b="1" dirty="0" smtClean="0"/>
              <a:t> Prof of public health)</a:t>
            </a:r>
            <a:endParaRPr lang="en-US" b="1" dirty="0"/>
          </a:p>
        </p:txBody>
      </p:sp>
      <p:sp>
        <p:nvSpPr>
          <p:cNvPr id="10244"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smtClean="0">
              <a:solidFill>
                <a:schemeClr val="tx2"/>
              </a:solidFill>
            </a:endParaRPr>
          </a:p>
        </p:txBody>
      </p:sp>
      <p:sp>
        <p:nvSpPr>
          <p:cNvPr id="5" name="Slide Number Placeholder 4"/>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80000"/>
              </a:lnSpc>
            </a:pPr>
            <a:fld id="{42CC1BFE-9166-4EDB-BA63-729E867F1241}" type="slidenum">
              <a:rPr lang="en-US">
                <a:solidFill>
                  <a:srgbClr val="FFFFFF"/>
                </a:solidFill>
              </a:rPr>
              <a:pPr>
                <a:lnSpc>
                  <a:spcPct val="80000"/>
                </a:lnSpc>
              </a:pPr>
              <a:t>1</a:t>
            </a:fld>
            <a:endParaRPr lang="en-US">
              <a:solidFill>
                <a:srgbClr val="FFFFFF"/>
              </a:solidFill>
            </a:endParaRPr>
          </a:p>
        </p:txBody>
      </p:sp>
    </p:spTree>
    <p:extLst>
      <p:ext uri="{BB962C8B-B14F-4D97-AF65-F5344CB8AC3E}">
        <p14:creationId xmlns:p14="http://schemas.microsoft.com/office/powerpoint/2010/main" val="35457674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04800"/>
            <a:ext cx="8686800" cy="990600"/>
          </a:xfrm>
        </p:spPr>
        <p:txBody>
          <a:bodyPr>
            <a:normAutofit fontScale="90000"/>
          </a:bodyPr>
          <a:lstStyle/>
          <a:p>
            <a:pPr>
              <a:defRPr/>
            </a:pPr>
            <a:r>
              <a:rPr lang="en-US" b="1" dirty="0" smtClean="0"/>
              <a:t>What is Health Planning?</a:t>
            </a:r>
            <a:r>
              <a:rPr lang="en-US" dirty="0" smtClean="0"/>
              <a:t/>
            </a:r>
            <a:br>
              <a:rPr lang="en-US" dirty="0" smtClean="0"/>
            </a:br>
            <a:endParaRPr lang="en-US" dirty="0"/>
          </a:p>
        </p:txBody>
      </p:sp>
      <p:sp>
        <p:nvSpPr>
          <p:cNvPr id="14339" name="Content Placeholder 2"/>
          <p:cNvSpPr>
            <a:spLocks noGrp="1"/>
          </p:cNvSpPr>
          <p:nvPr>
            <p:ph sz="quarter" idx="1"/>
          </p:nvPr>
        </p:nvSpPr>
        <p:spPr>
          <a:xfrm>
            <a:off x="838199" y="1219200"/>
            <a:ext cx="10791423" cy="5105400"/>
          </a:xfrm>
        </p:spPr>
        <p:txBody>
          <a:bodyPr/>
          <a:lstStyle/>
          <a:p>
            <a:pPr eaLnBrk="1" hangingPunct="1"/>
            <a:endParaRPr lang="en-US" dirty="0" smtClean="0"/>
          </a:p>
          <a:p>
            <a:pPr eaLnBrk="1" hangingPunct="1"/>
            <a:r>
              <a:rPr lang="en-US" dirty="0" smtClean="0"/>
              <a:t>Health Planning is the process of </a:t>
            </a:r>
            <a:r>
              <a:rPr lang="en-US" b="1" dirty="0" smtClean="0"/>
              <a:t>defining community health problems,</a:t>
            </a:r>
            <a:r>
              <a:rPr lang="en-US" dirty="0" smtClean="0"/>
              <a:t> </a:t>
            </a:r>
            <a:r>
              <a:rPr lang="en-US" dirty="0" smtClean="0">
                <a:solidFill>
                  <a:srgbClr val="0070C0"/>
                </a:solidFill>
              </a:rPr>
              <a:t>identifying needs and resources</a:t>
            </a:r>
            <a:r>
              <a:rPr lang="en-US" dirty="0" smtClean="0"/>
              <a:t>, </a:t>
            </a:r>
            <a:r>
              <a:rPr lang="en-US" dirty="0" smtClean="0">
                <a:solidFill>
                  <a:srgbClr val="7030A0"/>
                </a:solidFill>
              </a:rPr>
              <a:t>establishing priority goals </a:t>
            </a:r>
            <a:r>
              <a:rPr lang="en-US" dirty="0" smtClean="0"/>
              <a:t>and setting out the administrative </a:t>
            </a:r>
            <a:r>
              <a:rPr lang="en-US" dirty="0" smtClean="0">
                <a:solidFill>
                  <a:srgbClr val="00B050"/>
                </a:solidFill>
              </a:rPr>
              <a:t>action needed </a:t>
            </a:r>
            <a:r>
              <a:rPr lang="en-US" dirty="0" smtClean="0"/>
              <a:t>to reach those goals.</a:t>
            </a:r>
          </a:p>
          <a:p>
            <a:r>
              <a:rPr lang="en-US" b="1" dirty="0"/>
              <a:t>Types of planning</a:t>
            </a:r>
          </a:p>
          <a:p>
            <a:r>
              <a:rPr lang="en-US" dirty="0"/>
              <a:t>Strategic plan</a:t>
            </a:r>
          </a:p>
          <a:p>
            <a:r>
              <a:rPr lang="en-US" dirty="0"/>
              <a:t>Tactical plan/Operational plan</a:t>
            </a:r>
          </a:p>
          <a:p>
            <a:pPr eaLnBrk="1" hangingPunct="1"/>
            <a:endParaRPr lang="en-US" dirty="0" smtClean="0"/>
          </a:p>
          <a:p>
            <a:pPr eaLnBrk="1" hangingPunct="1"/>
            <a:endParaRPr lang="en-US" dirty="0" smtClean="0"/>
          </a:p>
        </p:txBody>
      </p:sp>
      <p:sp>
        <p:nvSpPr>
          <p:cNvPr id="14340"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14341"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356D56C-FF1D-4224-A758-92E3EC99217F}" type="slidenum">
              <a:rPr lang="en-US">
                <a:solidFill>
                  <a:srgbClr val="FFFFFF"/>
                </a:solidFill>
              </a:rPr>
              <a:pPr eaLnBrk="1" hangingPunct="1"/>
              <a:t>10</a:t>
            </a:fld>
            <a:endParaRPr lang="en-US">
              <a:solidFill>
                <a:srgbClr val="FFFFFF"/>
              </a:solidFill>
            </a:endParaRPr>
          </a:p>
        </p:txBody>
      </p:sp>
    </p:spTree>
    <p:extLst>
      <p:ext uri="{BB962C8B-B14F-4D97-AF65-F5344CB8AC3E}">
        <p14:creationId xmlns:p14="http://schemas.microsoft.com/office/powerpoint/2010/main" val="2057125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8200"/>
          </a:xfrm>
        </p:spPr>
        <p:txBody>
          <a:bodyPr>
            <a:normAutofit/>
          </a:bodyPr>
          <a:lstStyle/>
          <a:p>
            <a:pPr>
              <a:defRPr/>
            </a:pPr>
            <a:r>
              <a:rPr lang="en-US" b="1" dirty="0" smtClean="0"/>
              <a:t>Strategic plan</a:t>
            </a:r>
            <a:endParaRPr lang="en-US" dirty="0"/>
          </a:p>
        </p:txBody>
      </p:sp>
      <p:sp>
        <p:nvSpPr>
          <p:cNvPr id="16387" name="Content Placeholder 2"/>
          <p:cNvSpPr>
            <a:spLocks noGrp="1"/>
          </p:cNvSpPr>
          <p:nvPr>
            <p:ph sz="quarter" idx="1"/>
          </p:nvPr>
        </p:nvSpPr>
        <p:spPr>
          <a:xfrm>
            <a:off x="592427" y="1295400"/>
            <a:ext cx="11191741" cy="5334000"/>
          </a:xfrm>
        </p:spPr>
        <p:txBody>
          <a:bodyPr>
            <a:normAutofit/>
          </a:bodyPr>
          <a:lstStyle/>
          <a:p>
            <a:pPr eaLnBrk="1" hangingPunct="1">
              <a:buFont typeface="Wingdings 2" panose="05020102010507070707" pitchFamily="18" charset="2"/>
              <a:buChar char=""/>
            </a:pPr>
            <a:endParaRPr lang="en-US" dirty="0" smtClean="0"/>
          </a:p>
          <a:p>
            <a:pPr eaLnBrk="1" hangingPunct="1">
              <a:buFont typeface="Wingdings 2" panose="05020102010507070707" pitchFamily="18" charset="2"/>
              <a:buChar char=""/>
            </a:pPr>
            <a:r>
              <a:rPr lang="en-US" dirty="0" smtClean="0"/>
              <a:t>Is plans designed to meet an organizations broad goals.</a:t>
            </a:r>
          </a:p>
          <a:p>
            <a:pPr eaLnBrk="1" hangingPunct="1">
              <a:buFont typeface="Wingdings 2" panose="05020102010507070707" pitchFamily="18" charset="2"/>
              <a:buChar char=""/>
            </a:pPr>
            <a:r>
              <a:rPr lang="en-US" dirty="0" smtClean="0"/>
              <a:t>Is planned for five years or more</a:t>
            </a:r>
          </a:p>
          <a:p>
            <a:pPr eaLnBrk="1" hangingPunct="1">
              <a:buFont typeface="Wingdings 2" panose="05020102010507070707" pitchFamily="18" charset="2"/>
              <a:buChar char=""/>
            </a:pPr>
            <a:r>
              <a:rPr lang="en-US" dirty="0" smtClean="0"/>
              <a:t>Is planned by top level manager</a:t>
            </a:r>
          </a:p>
          <a:p>
            <a:pPr>
              <a:buFont typeface="Wingdings 2" panose="05020102010507070707" pitchFamily="18" charset="2"/>
              <a:buChar char=""/>
            </a:pPr>
            <a:r>
              <a:rPr lang="en-US" dirty="0"/>
              <a:t>Strategic plan is the process of determining what organization intends to be in future and how it gets there</a:t>
            </a:r>
            <a:r>
              <a:rPr lang="en-US" dirty="0" smtClean="0"/>
              <a:t>.</a:t>
            </a:r>
            <a:endParaRPr lang="en-US" dirty="0"/>
          </a:p>
          <a:p>
            <a:pPr>
              <a:buFont typeface="Wingdings 2" panose="05020102010507070707" pitchFamily="18" charset="2"/>
              <a:buChar char=""/>
            </a:pPr>
            <a:r>
              <a:rPr lang="en-US" i="1" dirty="0"/>
              <a:t>Strategic planning is the process of formulating and implementing decisions </a:t>
            </a:r>
            <a:r>
              <a:rPr lang="en-US" dirty="0"/>
              <a:t>about an organization’s future direction.</a:t>
            </a:r>
          </a:p>
          <a:p>
            <a:pPr eaLnBrk="1" hangingPunct="1">
              <a:buFont typeface="Wingdings 2" panose="05020102010507070707" pitchFamily="18" charset="2"/>
              <a:buChar char=""/>
            </a:pPr>
            <a:endParaRPr lang="en-US" dirty="0" smtClean="0"/>
          </a:p>
          <a:p>
            <a:pPr eaLnBrk="1" hangingPunct="1">
              <a:buFont typeface="Wingdings 2" panose="05020102010507070707" pitchFamily="18" charset="2"/>
              <a:buChar char=""/>
            </a:pPr>
            <a:endParaRPr lang="en-US" dirty="0" smtClean="0"/>
          </a:p>
        </p:txBody>
      </p:sp>
      <p:sp>
        <p:nvSpPr>
          <p:cNvPr id="16388"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16389"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CCB7A0-CE2D-4530-9FC8-9AC1BB1EB74B}" type="slidenum">
              <a:rPr lang="en-US">
                <a:solidFill>
                  <a:srgbClr val="FFFFFF"/>
                </a:solidFill>
              </a:rPr>
              <a:pPr eaLnBrk="1" hangingPunct="1"/>
              <a:t>11</a:t>
            </a:fld>
            <a:endParaRPr lang="en-US">
              <a:solidFill>
                <a:srgbClr val="FFFFFF"/>
              </a:solidFill>
            </a:endParaRPr>
          </a:p>
        </p:txBody>
      </p:sp>
    </p:spTree>
    <p:extLst>
      <p:ext uri="{BB962C8B-B14F-4D97-AF65-F5344CB8AC3E}">
        <p14:creationId xmlns:p14="http://schemas.microsoft.com/office/powerpoint/2010/main" val="24103986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b="1" i="1" dirty="0" smtClean="0"/>
              <a:t>SWOT Analysis    </a:t>
            </a:r>
            <a:r>
              <a:rPr lang="en-US" dirty="0" smtClean="0"/>
              <a:t/>
            </a:r>
            <a:br>
              <a:rPr lang="en-US" dirty="0" smtClean="0"/>
            </a:br>
            <a:endParaRPr lang="en-US" dirty="0"/>
          </a:p>
        </p:txBody>
      </p:sp>
      <p:sp>
        <p:nvSpPr>
          <p:cNvPr id="3" name="Content Placeholder 2"/>
          <p:cNvSpPr>
            <a:spLocks noGrp="1"/>
          </p:cNvSpPr>
          <p:nvPr>
            <p:ph sz="quarter" idx="1"/>
          </p:nvPr>
        </p:nvSpPr>
        <p:spPr>
          <a:xfrm>
            <a:off x="437881" y="1219200"/>
            <a:ext cx="11346287" cy="5410200"/>
          </a:xfrm>
        </p:spPr>
        <p:txBody>
          <a:bodyPr>
            <a:normAutofit fontScale="85000" lnSpcReduction="20000"/>
          </a:bodyPr>
          <a:lstStyle/>
          <a:p>
            <a:pPr marL="274320" indent="-274320">
              <a:buFont typeface="Wingdings 2"/>
              <a:buChar char=""/>
              <a:defRPr/>
            </a:pPr>
            <a:r>
              <a:rPr lang="en-GB" dirty="0" smtClean="0"/>
              <a:t>SWOT (strengths and weakness, opportunities and threats) is a strategic planning tool that matches internal organizational strengths and weakness with external opportunities and threats. </a:t>
            </a:r>
          </a:p>
          <a:p>
            <a:pPr marL="274320" indent="-274320">
              <a:buFont typeface="Wingdings 2"/>
              <a:buChar char=""/>
              <a:defRPr/>
            </a:pPr>
            <a:endParaRPr lang="en-GB" dirty="0" smtClean="0"/>
          </a:p>
          <a:p>
            <a:pPr marL="274320" indent="-274320">
              <a:buFont typeface="Wingdings 2"/>
              <a:buChar char=""/>
              <a:defRPr/>
            </a:pPr>
            <a:r>
              <a:rPr lang="en-GB" dirty="0" smtClean="0"/>
              <a:t>By reviewing strengths, weaknesses, opportunities and threats a useful strategy for achieving objectives will become evident.</a:t>
            </a:r>
          </a:p>
          <a:p>
            <a:pPr marL="274320" indent="-274320">
              <a:buFont typeface="Wingdings 2"/>
              <a:buChar char=""/>
              <a:defRPr/>
            </a:pPr>
            <a:endParaRPr lang="en-US" dirty="0" smtClean="0"/>
          </a:p>
          <a:p>
            <a:pPr marL="274320" indent="-274320">
              <a:buFont typeface="Wingdings 2"/>
              <a:buChar char=""/>
              <a:defRPr/>
            </a:pPr>
            <a:r>
              <a:rPr lang="en-GB" dirty="0" smtClean="0"/>
              <a:t>In the health sector, strengths may be considered availability of resources and trained human power. </a:t>
            </a:r>
          </a:p>
          <a:p>
            <a:pPr marL="274320" indent="-274320">
              <a:buFont typeface="Wingdings 2"/>
              <a:buChar char=""/>
              <a:defRPr/>
            </a:pPr>
            <a:endParaRPr lang="en-GB" dirty="0" smtClean="0"/>
          </a:p>
          <a:p>
            <a:pPr marL="274320" indent="-274320">
              <a:buFont typeface="Wingdings 2"/>
              <a:buChar char=""/>
              <a:defRPr/>
            </a:pPr>
            <a:r>
              <a:rPr lang="en-GB" dirty="0" smtClean="0"/>
              <a:t>Weaknesses include lack of managerial talent and obsolete facilities. And threats include adverse cultural believes towards modern medical practice and growing cost of essential drugs. </a:t>
            </a:r>
          </a:p>
          <a:p>
            <a:pPr marL="274320" indent="-274320">
              <a:buFont typeface="Wingdings 2"/>
              <a:buChar char=""/>
              <a:defRPr/>
            </a:pPr>
            <a:endParaRPr lang="en-GB" dirty="0" smtClean="0"/>
          </a:p>
          <a:p>
            <a:pPr marL="274320" indent="-274320">
              <a:buFont typeface="Wingdings 2"/>
              <a:buChar char=""/>
              <a:defRPr/>
            </a:pPr>
            <a:r>
              <a:rPr lang="en-GB" dirty="0" smtClean="0"/>
              <a:t>Examples of opportunities are clear and supportive government policies and presence of a functional health committee in the communities. </a:t>
            </a:r>
            <a:endParaRPr lang="en-US" dirty="0"/>
          </a:p>
        </p:txBody>
      </p:sp>
      <p:sp>
        <p:nvSpPr>
          <p:cNvPr id="17412"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17413"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7E59274-4B18-44D6-9812-3474C289A2BE}" type="slidenum">
              <a:rPr lang="en-US">
                <a:solidFill>
                  <a:srgbClr val="FFFFFF"/>
                </a:solidFill>
              </a:rPr>
              <a:pPr eaLnBrk="1" hangingPunct="1"/>
              <a:t>12</a:t>
            </a:fld>
            <a:endParaRPr lang="en-US">
              <a:solidFill>
                <a:srgbClr val="FFFFFF"/>
              </a:solidFill>
            </a:endParaRPr>
          </a:p>
        </p:txBody>
      </p:sp>
    </p:spTree>
    <p:extLst>
      <p:ext uri="{BB962C8B-B14F-4D97-AF65-F5344CB8AC3E}">
        <p14:creationId xmlns:p14="http://schemas.microsoft.com/office/powerpoint/2010/main" val="4452528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1017431" y="1665288"/>
          <a:ext cx="10045522" cy="3668712"/>
        </p:xfrm>
        <a:graphic>
          <a:graphicData uri="http://schemas.openxmlformats.org/drawingml/2006/table">
            <a:tbl>
              <a:tblPr/>
              <a:tblGrid>
                <a:gridCol w="2620570"/>
                <a:gridCol w="3930856"/>
                <a:gridCol w="3494096"/>
              </a:tblGrid>
              <a:tr h="1806754">
                <a:tc>
                  <a:txBody>
                    <a:bodyPr/>
                    <a:lstStyle/>
                    <a:p>
                      <a:pPr marL="0" marR="0" algn="just">
                        <a:lnSpc>
                          <a:spcPct val="150000"/>
                        </a:lnSpc>
                        <a:spcBef>
                          <a:spcPts val="0"/>
                        </a:spcBef>
                        <a:spcAft>
                          <a:spcPts val="0"/>
                        </a:spcAft>
                      </a:pPr>
                      <a:r>
                        <a:rPr lang="en-GB" sz="2400" dirty="0">
                          <a:latin typeface="Arial"/>
                          <a:ea typeface="Times New Roman"/>
                        </a:rPr>
                        <a:t>Positive </a:t>
                      </a: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GB" sz="2400" dirty="0">
                          <a:latin typeface="Arial"/>
                          <a:ea typeface="Times New Roman"/>
                        </a:rPr>
                        <a:t>Strengths </a:t>
                      </a:r>
                      <a:endParaRPr lang="en-US" sz="2400" dirty="0">
                        <a:latin typeface="Times New Roman"/>
                        <a:ea typeface="Times New Roman"/>
                      </a:endParaRPr>
                    </a:p>
                    <a:p>
                      <a:pPr marL="0" marR="0" algn="just">
                        <a:lnSpc>
                          <a:spcPct val="150000"/>
                        </a:lnSpc>
                        <a:spcBef>
                          <a:spcPts val="0"/>
                        </a:spcBef>
                        <a:spcAft>
                          <a:spcPts val="0"/>
                        </a:spcAft>
                      </a:pPr>
                      <a:r>
                        <a:rPr lang="en-GB" sz="2400" dirty="0">
                          <a:latin typeface="Arial"/>
                          <a:ea typeface="Times New Roman"/>
                        </a:rPr>
                        <a:t>1</a:t>
                      </a: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GB" sz="2400" dirty="0">
                          <a:latin typeface="Arial"/>
                          <a:ea typeface="Times New Roman"/>
                        </a:rPr>
                        <a:t>Opportunities </a:t>
                      </a:r>
                      <a:endParaRPr lang="en-US" sz="2400" dirty="0">
                        <a:latin typeface="Times New Roman"/>
                        <a:ea typeface="Times New Roman"/>
                      </a:endParaRPr>
                    </a:p>
                    <a:p>
                      <a:pPr marL="0" marR="0" algn="just">
                        <a:lnSpc>
                          <a:spcPct val="150000"/>
                        </a:lnSpc>
                        <a:spcBef>
                          <a:spcPts val="0"/>
                        </a:spcBef>
                        <a:spcAft>
                          <a:spcPts val="0"/>
                        </a:spcAft>
                      </a:pPr>
                      <a:r>
                        <a:rPr lang="en-GB" sz="2400" dirty="0">
                          <a:latin typeface="Arial"/>
                          <a:ea typeface="Times New Roman"/>
                        </a:rPr>
                        <a:t>3</a:t>
                      </a: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1958">
                <a:tc>
                  <a:txBody>
                    <a:bodyPr/>
                    <a:lstStyle/>
                    <a:p>
                      <a:pPr marL="0" marR="0" algn="just">
                        <a:lnSpc>
                          <a:spcPct val="150000"/>
                        </a:lnSpc>
                        <a:spcBef>
                          <a:spcPts val="0"/>
                        </a:spcBef>
                        <a:spcAft>
                          <a:spcPts val="0"/>
                        </a:spcAft>
                      </a:pPr>
                      <a:r>
                        <a:rPr lang="en-GB" sz="2400" dirty="0">
                          <a:latin typeface="Arial"/>
                          <a:ea typeface="Times New Roman"/>
                        </a:rPr>
                        <a:t>Negative </a:t>
                      </a: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GB" sz="2400">
                          <a:latin typeface="Arial"/>
                          <a:ea typeface="Times New Roman"/>
                        </a:rPr>
                        <a:t>Weakness </a:t>
                      </a:r>
                      <a:endParaRPr lang="en-US" sz="2400">
                        <a:latin typeface="Times New Roman"/>
                        <a:ea typeface="Times New Roman"/>
                      </a:endParaRPr>
                    </a:p>
                    <a:p>
                      <a:pPr marL="0" marR="0" algn="just">
                        <a:lnSpc>
                          <a:spcPct val="150000"/>
                        </a:lnSpc>
                        <a:spcBef>
                          <a:spcPts val="0"/>
                        </a:spcBef>
                        <a:spcAft>
                          <a:spcPts val="0"/>
                        </a:spcAft>
                      </a:pPr>
                      <a:r>
                        <a:rPr lang="en-GB" sz="2400">
                          <a:latin typeface="Arial"/>
                          <a:ea typeface="Times New Roman"/>
                        </a:rPr>
                        <a:t>2</a:t>
                      </a:r>
                      <a:endParaRPr lang="en-US"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GB" sz="2400" dirty="0">
                          <a:latin typeface="Arial"/>
                          <a:ea typeface="Times New Roman"/>
                        </a:rPr>
                        <a:t>Threats</a:t>
                      </a:r>
                      <a:endParaRPr lang="en-US" sz="2400" dirty="0">
                        <a:latin typeface="Times New Roman"/>
                        <a:ea typeface="Times New Roman"/>
                      </a:endParaRPr>
                    </a:p>
                    <a:p>
                      <a:pPr marL="0" marR="0" algn="just">
                        <a:lnSpc>
                          <a:spcPct val="150000"/>
                        </a:lnSpc>
                        <a:spcBef>
                          <a:spcPts val="0"/>
                        </a:spcBef>
                        <a:spcAft>
                          <a:spcPts val="0"/>
                        </a:spcAft>
                      </a:pPr>
                      <a:r>
                        <a:rPr lang="en-GB" sz="2400" dirty="0">
                          <a:latin typeface="Arial"/>
                          <a:ea typeface="Times New Roman"/>
                        </a:rPr>
                        <a:t>4</a:t>
                      </a: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448" name="Rectangle 2"/>
          <p:cNvSpPr>
            <a:spLocks noChangeArrowheads="1"/>
          </p:cNvSpPr>
          <p:nvPr/>
        </p:nvSpPr>
        <p:spPr bwMode="auto">
          <a:xfrm>
            <a:off x="4572001" y="1371600"/>
            <a:ext cx="9890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b="1">
                <a:latin typeface="Franklin Gothic Book" panose="020B0503020102020204" pitchFamily="34" charset="0"/>
              </a:rPr>
              <a:t>Internal </a:t>
            </a:r>
            <a:endParaRPr lang="en-US">
              <a:latin typeface="Franklin Gothic Book" panose="020B0503020102020204" pitchFamily="34" charset="0"/>
            </a:endParaRPr>
          </a:p>
        </p:txBody>
      </p:sp>
      <p:sp>
        <p:nvSpPr>
          <p:cNvPr id="18449" name="Rectangle 3"/>
          <p:cNvSpPr>
            <a:spLocks noChangeArrowheads="1"/>
          </p:cNvSpPr>
          <p:nvPr/>
        </p:nvSpPr>
        <p:spPr bwMode="auto">
          <a:xfrm>
            <a:off x="7086600" y="1295400"/>
            <a:ext cx="1087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b="1">
                <a:latin typeface="Franklin Gothic Book" panose="020B0503020102020204" pitchFamily="34" charset="0"/>
              </a:rPr>
              <a:t> External</a:t>
            </a:r>
            <a:r>
              <a:rPr lang="en-GB">
                <a:latin typeface="Franklin Gothic Book" panose="020B0503020102020204" pitchFamily="34" charset="0"/>
              </a:rPr>
              <a:t> </a:t>
            </a:r>
            <a:endParaRPr lang="en-US">
              <a:latin typeface="Franklin Gothic Book" panose="020B0503020102020204" pitchFamily="34" charset="0"/>
            </a:endParaRPr>
          </a:p>
        </p:txBody>
      </p:sp>
      <p:sp>
        <p:nvSpPr>
          <p:cNvPr id="18450" name="Rectangle 4"/>
          <p:cNvSpPr>
            <a:spLocks noChangeArrowheads="1"/>
          </p:cNvSpPr>
          <p:nvPr/>
        </p:nvSpPr>
        <p:spPr bwMode="auto">
          <a:xfrm>
            <a:off x="2057400" y="228600"/>
            <a:ext cx="8229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b="1">
                <a:latin typeface="Franklin Gothic Book" panose="020B0503020102020204" pitchFamily="34" charset="0"/>
              </a:rPr>
              <a:t>Figure 1</a:t>
            </a:r>
            <a:r>
              <a:rPr lang="en-GB" sz="2000">
                <a:latin typeface="Franklin Gothic Book" panose="020B0503020102020204" pitchFamily="34" charset="0"/>
              </a:rPr>
              <a:t>:    swot analysis: a frame work for selecting </a:t>
            </a:r>
            <a:r>
              <a:rPr lang="en-US" sz="2000">
                <a:latin typeface="Franklin Gothic Book" panose="020B0503020102020204" pitchFamily="34" charset="0"/>
              </a:rPr>
              <a:t> </a:t>
            </a:r>
            <a:r>
              <a:rPr lang="en-GB" sz="2000">
                <a:latin typeface="Franklin Gothic Book" panose="020B0503020102020204" pitchFamily="34" charset="0"/>
              </a:rPr>
              <a:t>strategies swot matrix</a:t>
            </a:r>
            <a:endParaRPr lang="en-US" sz="2000">
              <a:latin typeface="Franklin Gothic Book" panose="020B0503020102020204" pitchFamily="34" charset="0"/>
            </a:endParaRPr>
          </a:p>
        </p:txBody>
      </p:sp>
      <p:sp>
        <p:nvSpPr>
          <p:cNvPr id="18451" name="Date Placeholder 5"/>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18452"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22AB658-8022-48DA-8E5E-4BC15E70DB41}" type="slidenum">
              <a:rPr lang="en-US">
                <a:solidFill>
                  <a:srgbClr val="FFFFFF"/>
                </a:solidFill>
              </a:rPr>
              <a:pPr eaLnBrk="1" hangingPunct="1"/>
              <a:t>13</a:t>
            </a:fld>
            <a:endParaRPr lang="en-US">
              <a:solidFill>
                <a:srgbClr val="FFFFFF"/>
              </a:solidFill>
            </a:endParaRPr>
          </a:p>
        </p:txBody>
      </p:sp>
    </p:spTree>
    <p:extLst>
      <p:ext uri="{BB962C8B-B14F-4D97-AF65-F5344CB8AC3E}">
        <p14:creationId xmlns:p14="http://schemas.microsoft.com/office/powerpoint/2010/main" val="22455811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734096" y="960439"/>
          <a:ext cx="10818252" cy="5761037"/>
        </p:xfrm>
        <a:graphic>
          <a:graphicData uri="http://schemas.openxmlformats.org/drawingml/2006/table">
            <a:tbl>
              <a:tblPr/>
              <a:tblGrid>
                <a:gridCol w="1486211"/>
                <a:gridCol w="4432310"/>
                <a:gridCol w="4899731"/>
              </a:tblGrid>
              <a:tr h="3200576">
                <a:tc>
                  <a:txBody>
                    <a:bodyPr/>
                    <a:lstStyle/>
                    <a:p>
                      <a:pPr marL="0" marR="0" algn="just">
                        <a:lnSpc>
                          <a:spcPct val="150000"/>
                        </a:lnSpc>
                        <a:spcBef>
                          <a:spcPts val="0"/>
                        </a:spcBef>
                        <a:spcAft>
                          <a:spcPts val="0"/>
                        </a:spcAft>
                      </a:pPr>
                      <a:endParaRPr lang="en-GB" sz="1400" dirty="0">
                        <a:latin typeface="Arial"/>
                        <a:ea typeface="Times New Roman"/>
                      </a:endParaRPr>
                    </a:p>
                    <a:p>
                      <a:pPr marL="0" marR="0" algn="just">
                        <a:lnSpc>
                          <a:spcPct val="150000"/>
                        </a:lnSpc>
                        <a:spcBef>
                          <a:spcPts val="0"/>
                        </a:spcBef>
                        <a:spcAft>
                          <a:spcPts val="0"/>
                        </a:spcAft>
                      </a:pPr>
                      <a:r>
                        <a:rPr lang="en-US" sz="1400" dirty="0">
                          <a:latin typeface="Times New Roman"/>
                        </a:rPr>
                        <a:t/>
                      </a:r>
                      <a:br>
                        <a:rPr lang="en-US" sz="1400" dirty="0">
                          <a:latin typeface="Times New Roman"/>
                        </a:rPr>
                      </a:br>
                      <a:r>
                        <a:rPr lang="en-GB" sz="1400" dirty="0">
                          <a:latin typeface="Arial"/>
                          <a:ea typeface="Times New Roman"/>
                        </a:rPr>
                        <a:t>Positive </a:t>
                      </a:r>
                      <a:endParaRPr lang="en-US" sz="1400" dirty="0">
                        <a:latin typeface="Times New Roman"/>
                        <a:ea typeface="Times New Roman"/>
                      </a:endParaRPr>
                    </a:p>
                  </a:txBody>
                  <a:tcPr marL="36286" marR="3628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GB" sz="1400" b="1" i="1" dirty="0">
                          <a:latin typeface="Arial"/>
                          <a:ea typeface="Times New Roman"/>
                        </a:rPr>
                        <a:t>Strengths </a:t>
                      </a:r>
                      <a:endParaRPr lang="en-US" sz="1400" dirty="0">
                        <a:latin typeface="Times New Roman"/>
                        <a:ea typeface="Times New Roman"/>
                      </a:endParaRPr>
                    </a:p>
                    <a:p>
                      <a:pPr marL="342900" marR="0" lvl="0" indent="-342900" algn="just">
                        <a:lnSpc>
                          <a:spcPct val="150000"/>
                        </a:lnSpc>
                        <a:spcBef>
                          <a:spcPts val="0"/>
                        </a:spcBef>
                        <a:spcAft>
                          <a:spcPts val="0"/>
                        </a:spcAft>
                        <a:buSzPts val="800"/>
                        <a:buFont typeface="Symbol"/>
                        <a:buChar char=""/>
                        <a:tabLst>
                          <a:tab pos="228600" algn="l"/>
                        </a:tabLst>
                      </a:pPr>
                      <a:r>
                        <a:rPr lang="en-GB" sz="1400" dirty="0" smtClean="0">
                          <a:latin typeface="Arial"/>
                          <a:ea typeface="Times New Roman"/>
                        </a:rPr>
                        <a:t>There </a:t>
                      </a:r>
                      <a:r>
                        <a:rPr lang="en-GB" sz="1400" dirty="0">
                          <a:latin typeface="Arial"/>
                          <a:ea typeface="Times New Roman"/>
                        </a:rPr>
                        <a:t>is policy </a:t>
                      </a:r>
                      <a:r>
                        <a:rPr lang="en-GB" sz="1400" dirty="0" smtClean="0">
                          <a:latin typeface="Arial"/>
                          <a:ea typeface="Times New Roman"/>
                        </a:rPr>
                        <a:t>&amp; guidelines </a:t>
                      </a:r>
                      <a:r>
                        <a:rPr lang="en-GB" sz="1400" dirty="0">
                          <a:latin typeface="Arial"/>
                          <a:ea typeface="Times New Roman"/>
                        </a:rPr>
                        <a:t>in health </a:t>
                      </a:r>
                      <a:endParaRPr lang="en-US" sz="1400" dirty="0">
                        <a:latin typeface="Times New Roman"/>
                        <a:ea typeface="Times New Roman"/>
                      </a:endParaRPr>
                    </a:p>
                    <a:p>
                      <a:pPr marL="342900" marR="0" lvl="0" indent="-342900" algn="just">
                        <a:lnSpc>
                          <a:spcPct val="150000"/>
                        </a:lnSpc>
                        <a:spcBef>
                          <a:spcPts val="0"/>
                        </a:spcBef>
                        <a:spcAft>
                          <a:spcPts val="0"/>
                        </a:spcAft>
                        <a:buSzPts val="800"/>
                        <a:buFont typeface="Symbol"/>
                        <a:buChar char=""/>
                        <a:tabLst>
                          <a:tab pos="228600" algn="l"/>
                        </a:tabLst>
                      </a:pPr>
                      <a:r>
                        <a:rPr lang="en-GB" sz="1400" dirty="0">
                          <a:latin typeface="Arial"/>
                          <a:ea typeface="Times New Roman"/>
                        </a:rPr>
                        <a:t>Control of communicable disease and epidemics is the top priority of health policy</a:t>
                      </a:r>
                      <a:endParaRPr lang="en-US" sz="1400" dirty="0">
                        <a:latin typeface="Times New Roman"/>
                        <a:ea typeface="Times New Roman"/>
                      </a:endParaRPr>
                    </a:p>
                    <a:p>
                      <a:pPr marL="342900" marR="0" lvl="0" indent="-342900" algn="just">
                        <a:lnSpc>
                          <a:spcPct val="150000"/>
                        </a:lnSpc>
                        <a:spcBef>
                          <a:spcPts val="0"/>
                        </a:spcBef>
                        <a:spcAft>
                          <a:spcPts val="0"/>
                        </a:spcAft>
                        <a:buSzPts val="800"/>
                        <a:buFont typeface="Symbol"/>
                        <a:buChar char=""/>
                        <a:tabLst>
                          <a:tab pos="228600" algn="l"/>
                        </a:tabLst>
                      </a:pPr>
                      <a:r>
                        <a:rPr lang="en-GB" sz="1400" dirty="0" smtClean="0">
                          <a:latin typeface="Arial"/>
                          <a:ea typeface="Times New Roman"/>
                        </a:rPr>
                        <a:t>Malaria </a:t>
                      </a:r>
                      <a:r>
                        <a:rPr lang="en-GB" sz="1400" dirty="0">
                          <a:latin typeface="Arial"/>
                          <a:ea typeface="Times New Roman"/>
                        </a:rPr>
                        <a:t>control programme have been decentralized and integrated into the general health service </a:t>
                      </a:r>
                      <a:r>
                        <a:rPr lang="en-GB" sz="1400" dirty="0">
                          <a:solidFill>
                            <a:srgbClr val="FF0000"/>
                          </a:solidFill>
                          <a:latin typeface="Arial"/>
                          <a:ea typeface="Times New Roman"/>
                        </a:rPr>
                        <a:t>system</a:t>
                      </a:r>
                      <a:r>
                        <a:rPr lang="en-GB" sz="1400" dirty="0">
                          <a:latin typeface="Arial"/>
                          <a:ea typeface="Times New Roman"/>
                        </a:rPr>
                        <a:t> of the regions.</a:t>
                      </a:r>
                      <a:endParaRPr lang="en-US" sz="1400" dirty="0">
                        <a:latin typeface="Times New Roman"/>
                        <a:ea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GB" sz="1400" b="1" i="1" dirty="0">
                          <a:latin typeface="Arial"/>
                          <a:ea typeface="Times New Roman"/>
                        </a:rPr>
                        <a:t>Opportunities </a:t>
                      </a:r>
                      <a:endParaRPr lang="en-US" sz="1400" dirty="0">
                        <a:latin typeface="Times New Roman"/>
                        <a:ea typeface="Times New Roman"/>
                      </a:endParaRPr>
                    </a:p>
                    <a:p>
                      <a:pPr marL="342900" marR="0" lvl="0" indent="-342900" algn="just">
                        <a:lnSpc>
                          <a:spcPct val="150000"/>
                        </a:lnSpc>
                        <a:spcBef>
                          <a:spcPts val="0"/>
                        </a:spcBef>
                        <a:spcAft>
                          <a:spcPts val="0"/>
                        </a:spcAft>
                        <a:buSzPts val="800"/>
                        <a:buFont typeface="Symbol"/>
                        <a:buChar char=""/>
                        <a:tabLst>
                          <a:tab pos="228600" algn="l"/>
                        </a:tabLst>
                      </a:pPr>
                      <a:r>
                        <a:rPr lang="en-GB" sz="1400" dirty="0">
                          <a:latin typeface="Arial"/>
                          <a:ea typeface="Times New Roman"/>
                        </a:rPr>
                        <a:t>There is devolution type of decentralization to the regions in line with Federalism</a:t>
                      </a:r>
                      <a:endParaRPr lang="en-US" sz="1400" dirty="0">
                        <a:latin typeface="Times New Roman"/>
                        <a:ea typeface="Times New Roman"/>
                      </a:endParaRPr>
                    </a:p>
                    <a:p>
                      <a:pPr marL="342900" marR="0" lvl="0" indent="-342900" algn="just">
                        <a:lnSpc>
                          <a:spcPct val="150000"/>
                        </a:lnSpc>
                        <a:spcBef>
                          <a:spcPts val="0"/>
                        </a:spcBef>
                        <a:spcAft>
                          <a:spcPts val="0"/>
                        </a:spcAft>
                        <a:buSzPts val="800"/>
                        <a:buFont typeface="Symbol"/>
                        <a:buChar char=""/>
                        <a:tabLst>
                          <a:tab pos="228600" algn="l"/>
                        </a:tabLst>
                      </a:pPr>
                      <a:r>
                        <a:rPr lang="en-GB" sz="1400" dirty="0" smtClean="0">
                          <a:latin typeface="Arial"/>
                          <a:ea typeface="Times New Roman"/>
                        </a:rPr>
                        <a:t>There </a:t>
                      </a:r>
                      <a:r>
                        <a:rPr lang="en-GB" sz="1400" dirty="0">
                          <a:latin typeface="Arial"/>
                          <a:ea typeface="Times New Roman"/>
                        </a:rPr>
                        <a:t>is political will to revitalize </a:t>
                      </a:r>
                      <a:r>
                        <a:rPr lang="en-GB" sz="1400" dirty="0" err="1">
                          <a:latin typeface="Arial"/>
                          <a:ea typeface="Times New Roman"/>
                        </a:rPr>
                        <a:t>multisectoral</a:t>
                      </a:r>
                      <a:r>
                        <a:rPr lang="en-GB" sz="1400" dirty="0">
                          <a:latin typeface="Arial"/>
                          <a:ea typeface="Times New Roman"/>
                        </a:rPr>
                        <a:t> collaboration and community involvement</a:t>
                      </a:r>
                      <a:endParaRPr lang="en-US" sz="1400" dirty="0">
                        <a:latin typeface="Times New Roman"/>
                        <a:ea typeface="Times New Roman"/>
                      </a:endParaRPr>
                    </a:p>
                    <a:p>
                      <a:pPr marL="342900" marR="0" lvl="0" indent="-342900" algn="just">
                        <a:lnSpc>
                          <a:spcPct val="150000"/>
                        </a:lnSpc>
                        <a:spcBef>
                          <a:spcPts val="0"/>
                        </a:spcBef>
                        <a:spcAft>
                          <a:spcPts val="0"/>
                        </a:spcAft>
                        <a:buSzPts val="800"/>
                        <a:buFont typeface="Symbol"/>
                        <a:buChar char=""/>
                        <a:tabLst>
                          <a:tab pos="228600" algn="l"/>
                        </a:tabLst>
                      </a:pPr>
                      <a:r>
                        <a:rPr lang="en-GB" sz="1400" dirty="0">
                          <a:latin typeface="Arial"/>
                          <a:ea typeface="Times New Roman"/>
                        </a:rPr>
                        <a:t>Non-governmental organization involvement is possible</a:t>
                      </a:r>
                      <a:endParaRPr lang="en-US" sz="1400" dirty="0">
                        <a:latin typeface="Times New Roman"/>
                        <a:ea typeface="Times New Roman"/>
                      </a:endParaRPr>
                    </a:p>
                    <a:p>
                      <a:pPr marL="342900" marR="0" lvl="0" indent="-342900" algn="just">
                        <a:lnSpc>
                          <a:spcPct val="150000"/>
                        </a:lnSpc>
                        <a:spcBef>
                          <a:spcPts val="0"/>
                        </a:spcBef>
                        <a:spcAft>
                          <a:spcPts val="0"/>
                        </a:spcAft>
                        <a:buSzPts val="800"/>
                        <a:buFont typeface="Symbol"/>
                        <a:buChar char=""/>
                        <a:tabLst>
                          <a:tab pos="228600" algn="l"/>
                        </a:tabLst>
                      </a:pPr>
                      <a:r>
                        <a:rPr lang="en-GB" sz="1400" dirty="0">
                          <a:latin typeface="Arial"/>
                          <a:ea typeface="Times New Roman"/>
                        </a:rPr>
                        <a:t>International partners support (WHO) </a:t>
                      </a:r>
                      <a:endParaRPr lang="en-US" sz="1400" dirty="0">
                        <a:latin typeface="Times New Roman"/>
                        <a:ea typeface="Times New Roman"/>
                      </a:endParaRPr>
                    </a:p>
                  </a:txBody>
                  <a:tcPr marL="36286" marR="3628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0461">
                <a:tc>
                  <a:txBody>
                    <a:bodyPr/>
                    <a:lstStyle/>
                    <a:p>
                      <a:pPr marL="0" marR="0" algn="just">
                        <a:lnSpc>
                          <a:spcPct val="150000"/>
                        </a:lnSpc>
                        <a:spcBef>
                          <a:spcPts val="0"/>
                        </a:spcBef>
                        <a:spcAft>
                          <a:spcPts val="0"/>
                        </a:spcAft>
                      </a:pPr>
                      <a:r>
                        <a:rPr lang="en-GB" sz="1400">
                          <a:latin typeface="Arial"/>
                          <a:ea typeface="Times New Roman"/>
                        </a:rPr>
                        <a:t>Negative </a:t>
                      </a:r>
                      <a:endParaRPr lang="en-US" sz="1400">
                        <a:latin typeface="Times New Roman"/>
                        <a:ea typeface="Times New Roman"/>
                      </a:endParaRPr>
                    </a:p>
                  </a:txBody>
                  <a:tcPr marL="36286" marR="3628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GB" sz="1400" b="1" i="1" dirty="0">
                          <a:latin typeface="Arial"/>
                          <a:ea typeface="Times New Roman"/>
                        </a:rPr>
                        <a:t>Weakness </a:t>
                      </a:r>
                      <a:endParaRPr lang="en-US" sz="1400" dirty="0">
                        <a:latin typeface="Times New Roman"/>
                        <a:ea typeface="Times New Roman"/>
                      </a:endParaRPr>
                    </a:p>
                    <a:p>
                      <a:pPr marL="342900" marR="0" lvl="0" indent="-342900" algn="just">
                        <a:lnSpc>
                          <a:spcPct val="150000"/>
                        </a:lnSpc>
                        <a:spcBef>
                          <a:spcPts val="0"/>
                        </a:spcBef>
                        <a:spcAft>
                          <a:spcPts val="0"/>
                        </a:spcAft>
                        <a:buSzPts val="800"/>
                        <a:buFont typeface="Symbol"/>
                        <a:buChar char=""/>
                        <a:tabLst>
                          <a:tab pos="228600" algn="l"/>
                        </a:tabLst>
                      </a:pPr>
                      <a:r>
                        <a:rPr lang="en-GB" sz="1400" dirty="0">
                          <a:latin typeface="Arial"/>
                          <a:ea typeface="Times New Roman"/>
                        </a:rPr>
                        <a:t>Shortage of drug supply in all health facilities</a:t>
                      </a:r>
                      <a:endParaRPr lang="en-US" sz="1400" dirty="0">
                        <a:latin typeface="Times New Roman"/>
                        <a:ea typeface="Times New Roman"/>
                      </a:endParaRPr>
                    </a:p>
                    <a:p>
                      <a:pPr marL="342900" marR="0" lvl="0" indent="-342900" algn="just">
                        <a:lnSpc>
                          <a:spcPct val="150000"/>
                        </a:lnSpc>
                        <a:spcBef>
                          <a:spcPts val="0"/>
                        </a:spcBef>
                        <a:spcAft>
                          <a:spcPts val="0"/>
                        </a:spcAft>
                        <a:buSzPts val="800"/>
                        <a:buFont typeface="Symbol"/>
                        <a:buChar char=""/>
                        <a:tabLst>
                          <a:tab pos="228600" algn="l"/>
                        </a:tabLst>
                      </a:pPr>
                      <a:r>
                        <a:rPr lang="en-GB" sz="1400" dirty="0">
                          <a:latin typeface="Arial"/>
                          <a:ea typeface="Times New Roman"/>
                        </a:rPr>
                        <a:t>Low coverage of health services over 51% of the population have no access to health services</a:t>
                      </a:r>
                      <a:endParaRPr lang="en-US" sz="1400" dirty="0">
                        <a:latin typeface="Times New Roman"/>
                        <a:ea typeface="Times New Roman"/>
                      </a:endParaRPr>
                    </a:p>
                    <a:p>
                      <a:pPr marL="342900" marR="0" lvl="0" indent="-342900" algn="just">
                        <a:lnSpc>
                          <a:spcPct val="150000"/>
                        </a:lnSpc>
                        <a:spcBef>
                          <a:spcPts val="0"/>
                        </a:spcBef>
                        <a:spcAft>
                          <a:spcPts val="0"/>
                        </a:spcAft>
                        <a:buSzPts val="800"/>
                        <a:buFont typeface="Symbol"/>
                        <a:buChar char=""/>
                        <a:tabLst>
                          <a:tab pos="228600" algn="l"/>
                        </a:tabLst>
                      </a:pPr>
                      <a:r>
                        <a:rPr lang="en-GB" sz="1400" dirty="0">
                          <a:latin typeface="Arial"/>
                          <a:ea typeface="Times New Roman"/>
                        </a:rPr>
                        <a:t>Poor financial allocation for health activities </a:t>
                      </a:r>
                      <a:endParaRPr lang="en-US" sz="1400" dirty="0">
                        <a:latin typeface="Times New Roman"/>
                        <a:ea typeface="Times New Roman"/>
                      </a:endParaRPr>
                    </a:p>
                  </a:txBody>
                  <a:tcPr marL="36286" marR="36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GB" sz="1400" b="1" i="1" dirty="0">
                          <a:latin typeface="Arial"/>
                          <a:ea typeface="Times New Roman"/>
                        </a:rPr>
                        <a:t>Threats </a:t>
                      </a:r>
                      <a:endParaRPr lang="en-US" sz="1400" dirty="0">
                        <a:latin typeface="Times New Roman"/>
                        <a:ea typeface="Times New Roman"/>
                      </a:endParaRPr>
                    </a:p>
                    <a:p>
                      <a:pPr marL="342900" marR="0" lvl="0" indent="-342900" algn="just">
                        <a:lnSpc>
                          <a:spcPct val="150000"/>
                        </a:lnSpc>
                        <a:spcBef>
                          <a:spcPts val="0"/>
                        </a:spcBef>
                        <a:spcAft>
                          <a:spcPts val="0"/>
                        </a:spcAft>
                        <a:buSzPts val="800"/>
                        <a:buFont typeface="Symbol"/>
                        <a:buChar char=""/>
                        <a:tabLst>
                          <a:tab pos="228600" algn="l"/>
                        </a:tabLst>
                      </a:pPr>
                      <a:r>
                        <a:rPr lang="en-GB" sz="1400" dirty="0">
                          <a:latin typeface="Arial"/>
                          <a:ea typeface="Times New Roman"/>
                        </a:rPr>
                        <a:t>Poor economic situation</a:t>
                      </a:r>
                      <a:endParaRPr lang="en-US" sz="1400" dirty="0">
                        <a:latin typeface="Times New Roman"/>
                        <a:ea typeface="Times New Roman"/>
                      </a:endParaRPr>
                    </a:p>
                    <a:p>
                      <a:pPr marL="342900" marR="0" lvl="0" indent="-342900" algn="just">
                        <a:lnSpc>
                          <a:spcPct val="150000"/>
                        </a:lnSpc>
                        <a:spcBef>
                          <a:spcPts val="0"/>
                        </a:spcBef>
                        <a:spcAft>
                          <a:spcPts val="0"/>
                        </a:spcAft>
                        <a:buSzPts val="800"/>
                        <a:buFont typeface="Symbol"/>
                        <a:buChar char=""/>
                        <a:tabLst>
                          <a:tab pos="228600" algn="l"/>
                        </a:tabLst>
                      </a:pPr>
                      <a:r>
                        <a:rPr lang="en-GB" sz="1400" dirty="0">
                          <a:latin typeface="Arial"/>
                          <a:ea typeface="Times New Roman"/>
                        </a:rPr>
                        <a:t>Continuity of war</a:t>
                      </a:r>
                      <a:endParaRPr lang="en-US" sz="1400" dirty="0">
                        <a:latin typeface="Times New Roman"/>
                        <a:ea typeface="Times New Roman"/>
                      </a:endParaRPr>
                    </a:p>
                    <a:p>
                      <a:pPr marL="342900" marR="0" lvl="0" indent="-342900" algn="just">
                        <a:lnSpc>
                          <a:spcPct val="150000"/>
                        </a:lnSpc>
                        <a:spcBef>
                          <a:spcPts val="0"/>
                        </a:spcBef>
                        <a:spcAft>
                          <a:spcPts val="0"/>
                        </a:spcAft>
                        <a:buSzPts val="800"/>
                        <a:buFont typeface="Symbol"/>
                        <a:buChar char=""/>
                        <a:tabLst>
                          <a:tab pos="228600" algn="l"/>
                        </a:tabLst>
                      </a:pPr>
                      <a:r>
                        <a:rPr lang="en-GB" sz="1400" dirty="0">
                          <a:latin typeface="Arial"/>
                          <a:ea typeface="Times New Roman"/>
                        </a:rPr>
                        <a:t>High external debt</a:t>
                      </a:r>
                      <a:endParaRPr lang="en-US" sz="1400" dirty="0">
                        <a:latin typeface="Times New Roman"/>
                        <a:ea typeface="Times New Roman"/>
                      </a:endParaRPr>
                    </a:p>
                    <a:p>
                      <a:pPr marL="342900" marR="0" lvl="0" indent="-342900" algn="just">
                        <a:lnSpc>
                          <a:spcPct val="150000"/>
                        </a:lnSpc>
                        <a:spcBef>
                          <a:spcPts val="0"/>
                        </a:spcBef>
                        <a:spcAft>
                          <a:spcPts val="0"/>
                        </a:spcAft>
                        <a:buSzPts val="800"/>
                        <a:buFont typeface="Symbol"/>
                        <a:buChar char=""/>
                        <a:tabLst>
                          <a:tab pos="228600" algn="l"/>
                        </a:tabLst>
                      </a:pPr>
                      <a:r>
                        <a:rPr lang="en-GB" sz="1400" dirty="0">
                          <a:latin typeface="Arial"/>
                          <a:ea typeface="Times New Roman"/>
                        </a:rPr>
                        <a:t>Change of government-change of policy </a:t>
                      </a:r>
                      <a:endParaRPr lang="en-US" sz="1400" dirty="0">
                        <a:latin typeface="Times New Roman"/>
                        <a:ea typeface="Times New Roman"/>
                      </a:endParaRPr>
                    </a:p>
                  </a:txBody>
                  <a:tcPr marL="36286" marR="3628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19472" name="Line 1"/>
          <p:cNvSpPr>
            <a:spLocks noChangeShapeType="1"/>
          </p:cNvSpPr>
          <p:nvPr/>
        </p:nvSpPr>
        <p:spPr bwMode="auto">
          <a:xfrm flipV="1">
            <a:off x="3689350" y="-234950"/>
            <a:ext cx="0" cy="342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3" name="Rectangle 2"/>
          <p:cNvSpPr>
            <a:spLocks noChangeArrowheads="1"/>
          </p:cNvSpPr>
          <p:nvPr/>
        </p:nvSpPr>
        <p:spPr bwMode="auto">
          <a:xfrm rot="10800000" flipV="1">
            <a:off x="1524000" y="95250"/>
            <a:ext cx="9144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cs typeface="Times New Roman" panose="02020603050405020304" pitchFamily="18" charset="0"/>
              </a:rPr>
              <a:t>Example  of SWOT analysis :World Health Organization (WHO) Roll Back Malaria (RBM) intervention in Ethiopia</a:t>
            </a:r>
            <a:r>
              <a:rPr lang="en-US"/>
              <a:t> </a:t>
            </a:r>
          </a:p>
        </p:txBody>
      </p:sp>
      <p:sp>
        <p:nvSpPr>
          <p:cNvPr id="19474"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1947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6F00408-C843-4DBD-AEB4-10E799E2DB5A}" type="slidenum">
              <a:rPr lang="en-US">
                <a:solidFill>
                  <a:srgbClr val="FFFFFF"/>
                </a:solidFill>
              </a:rPr>
              <a:pPr eaLnBrk="1" hangingPunct="1"/>
              <a:t>14</a:t>
            </a:fld>
            <a:endParaRPr lang="en-US">
              <a:solidFill>
                <a:srgbClr val="FFFFFF"/>
              </a:solidFill>
            </a:endParaRPr>
          </a:p>
        </p:txBody>
      </p:sp>
    </p:spTree>
    <p:extLst>
      <p:ext uri="{BB962C8B-B14F-4D97-AF65-F5344CB8AC3E}">
        <p14:creationId xmlns:p14="http://schemas.microsoft.com/office/powerpoint/2010/main" val="24234282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smtClean="0"/>
              <a:t>Tactical plan /Operational plan</a:t>
            </a:r>
            <a:r>
              <a:rPr lang="en-US" dirty="0" smtClean="0"/>
              <a:t/>
            </a:r>
            <a:br>
              <a:rPr lang="en-US" dirty="0" smtClean="0"/>
            </a:br>
            <a:endParaRPr lang="en-US" dirty="0"/>
          </a:p>
        </p:txBody>
      </p:sp>
      <p:sp>
        <p:nvSpPr>
          <p:cNvPr id="20483" name="Content Placeholder 2"/>
          <p:cNvSpPr>
            <a:spLocks noGrp="1"/>
          </p:cNvSpPr>
          <p:nvPr>
            <p:ph sz="quarter" idx="1"/>
          </p:nvPr>
        </p:nvSpPr>
        <p:spPr>
          <a:xfrm>
            <a:off x="334851" y="1600201"/>
            <a:ext cx="11230377" cy="4873625"/>
          </a:xfrm>
        </p:spPr>
        <p:txBody>
          <a:bodyPr/>
          <a:lstStyle/>
          <a:p>
            <a:pPr algn="just">
              <a:lnSpc>
                <a:spcPct val="150000"/>
              </a:lnSpc>
              <a:buFont typeface="Wingdings 2" panose="05020102010507070707" pitchFamily="18" charset="2"/>
              <a:buChar char=""/>
            </a:pPr>
            <a:r>
              <a:rPr lang="en-US" dirty="0"/>
              <a:t>Is planned for one year or </a:t>
            </a:r>
            <a:r>
              <a:rPr lang="en-US" dirty="0" smtClean="0"/>
              <a:t>less</a:t>
            </a:r>
            <a:endParaRPr lang="en-GB" dirty="0" smtClean="0"/>
          </a:p>
          <a:p>
            <a:pPr algn="just" eaLnBrk="1" hangingPunct="1">
              <a:lnSpc>
                <a:spcPct val="150000"/>
              </a:lnSpc>
              <a:buFont typeface="Wingdings 2" panose="05020102010507070707" pitchFamily="18" charset="2"/>
              <a:buChar char=""/>
            </a:pPr>
            <a:r>
              <a:rPr lang="en-GB" dirty="0" smtClean="0"/>
              <a:t>is short-range planning that emphasizes the current operations of various parts of the organization</a:t>
            </a:r>
            <a:r>
              <a:rPr lang="en-US" dirty="0" smtClean="0"/>
              <a:t>   </a:t>
            </a:r>
          </a:p>
          <a:p>
            <a:pPr algn="just" eaLnBrk="1" hangingPunct="1">
              <a:lnSpc>
                <a:spcPct val="150000"/>
              </a:lnSpc>
              <a:buFont typeface="Wingdings 2" panose="05020102010507070707" pitchFamily="18" charset="2"/>
              <a:buChar char=""/>
            </a:pPr>
            <a:r>
              <a:rPr lang="en-US" dirty="0" smtClean="0"/>
              <a:t>Is plans developed at the organization’s lower levels that specify action steps toward achieving operational goals</a:t>
            </a:r>
          </a:p>
          <a:p>
            <a:pPr eaLnBrk="1" hangingPunct="1">
              <a:buFont typeface="Wingdings 2" panose="05020102010507070707" pitchFamily="18" charset="2"/>
              <a:buNone/>
            </a:pPr>
            <a:endParaRPr lang="en-US" dirty="0" smtClean="0"/>
          </a:p>
          <a:p>
            <a:pPr marL="0" indent="0" eaLnBrk="1" hangingPunct="1">
              <a:buNone/>
            </a:pPr>
            <a:endParaRPr lang="en-US" dirty="0" smtClean="0"/>
          </a:p>
        </p:txBody>
      </p:sp>
      <p:sp>
        <p:nvSpPr>
          <p:cNvPr id="20484"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20485"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6FD884C-62B3-4F3D-9313-6FAEB57CC1AE}" type="slidenum">
              <a:rPr lang="en-US">
                <a:solidFill>
                  <a:srgbClr val="FFFFFF"/>
                </a:solidFill>
              </a:rPr>
              <a:pPr eaLnBrk="1" hangingPunct="1"/>
              <a:t>15</a:t>
            </a:fld>
            <a:endParaRPr lang="en-US">
              <a:solidFill>
                <a:srgbClr val="FFFFFF"/>
              </a:solidFill>
            </a:endParaRPr>
          </a:p>
        </p:txBody>
      </p:sp>
    </p:spTree>
    <p:extLst>
      <p:ext uri="{BB962C8B-B14F-4D97-AF65-F5344CB8AC3E}">
        <p14:creationId xmlns:p14="http://schemas.microsoft.com/office/powerpoint/2010/main" val="18843101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p:cNvSpPr>
            <a:spLocks noChangeArrowheads="1"/>
          </p:cNvSpPr>
          <p:nvPr/>
        </p:nvSpPr>
        <p:spPr bwMode="auto">
          <a:xfrm>
            <a:off x="2438400" y="304800"/>
            <a:ext cx="6400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b="1">
                <a:latin typeface="Franklin Gothic Book" panose="020B0503020102020204" pitchFamily="34" charset="0"/>
              </a:rPr>
              <a:t>Major differences between Strategic and Tactical Planning</a:t>
            </a:r>
            <a:endParaRPr lang="en-US">
              <a:latin typeface="Franklin Gothic Book" panose="020B0503020102020204" pitchFamily="34" charset="0"/>
            </a:endParaRPr>
          </a:p>
        </p:txBody>
      </p:sp>
      <p:graphicFrame>
        <p:nvGraphicFramePr>
          <p:cNvPr id="3" name="Table 2"/>
          <p:cNvGraphicFramePr>
            <a:graphicFrameLocks noGrp="1"/>
          </p:cNvGraphicFramePr>
          <p:nvPr>
            <p:extLst/>
          </p:nvPr>
        </p:nvGraphicFramePr>
        <p:xfrm>
          <a:off x="838200" y="1066801"/>
          <a:ext cx="10160358" cy="3676694"/>
        </p:xfrm>
        <a:graphic>
          <a:graphicData uri="http://schemas.openxmlformats.org/drawingml/2006/table">
            <a:tbl>
              <a:tblPr/>
              <a:tblGrid>
                <a:gridCol w="3222591"/>
                <a:gridCol w="3344561"/>
                <a:gridCol w="3593206"/>
              </a:tblGrid>
              <a:tr h="657225">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GB" sz="1800" b="1" i="1" u="none" strike="noStrike" cap="none" normalizeH="0" baseline="0" dirty="0" smtClean="0">
                          <a:ln>
                            <a:noFill/>
                          </a:ln>
                          <a:solidFill>
                            <a:schemeClr val="tx1"/>
                          </a:solidFill>
                          <a:effectLst/>
                          <a:latin typeface="Arial Narrow" pitchFamily="34" charset="0"/>
                          <a:ea typeface="Times New Roman" pitchFamily="18" charset="0"/>
                          <a:cs typeface="Arial" charset="0"/>
                        </a:rPr>
                        <a:t>Area of differences</a:t>
                      </a:r>
                      <a:endPar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Arial" charset="0"/>
                      </a:endParaRPr>
                    </a:p>
                  </a:txBody>
                  <a:tcPr marL="68580" marR="68580" marT="0" marB="0"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GB" sz="1800" b="1" i="1" u="none" strike="noStrike" cap="none" normalizeH="0" baseline="0" smtClean="0">
                          <a:ln>
                            <a:noFill/>
                          </a:ln>
                          <a:solidFill>
                            <a:schemeClr val="tx1"/>
                          </a:solidFill>
                          <a:effectLst/>
                          <a:latin typeface="Arial Narrow" pitchFamily="34" charset="0"/>
                          <a:ea typeface="Times New Roman" pitchFamily="18" charset="0"/>
                          <a:cs typeface="Arial" charset="0"/>
                        </a:rPr>
                        <a:t>Strategic Planning</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GB" sz="1800" b="1" i="1" u="none" strike="noStrike" cap="none" normalizeH="0" baseline="0" smtClean="0">
                          <a:ln>
                            <a:noFill/>
                          </a:ln>
                          <a:solidFill>
                            <a:schemeClr val="tx1"/>
                          </a:solidFill>
                          <a:effectLst/>
                          <a:latin typeface="Arial Narrow" pitchFamily="34" charset="0"/>
                          <a:ea typeface="Times New Roman" pitchFamily="18" charset="0"/>
                          <a:cs typeface="Arial" charset="0"/>
                        </a:rPr>
                        <a:t>Tactical Planning</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L="68580" marR="68580" marT="0" marB="0"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25991">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Narrow" pitchFamily="34" charset="0"/>
                          <a:ea typeface="Times New Roman" pitchFamily="18" charset="0"/>
                          <a:cs typeface="Arial" charset="0"/>
                        </a:rPr>
                        <a:t>Individuals involved</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L="68580" marR="68580" marT="0" marB="0"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Narrow" pitchFamily="34" charset="0"/>
                          <a:ea typeface="Times New Roman" pitchFamily="18" charset="0"/>
                          <a:cs typeface="Arial" charset="0"/>
                        </a:rPr>
                        <a:t>Developed mainly by upper-level management</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Narrow" pitchFamily="34" charset="0"/>
                          <a:ea typeface="Times New Roman" pitchFamily="18" charset="0"/>
                          <a:cs typeface="Arial" charset="0"/>
                        </a:rPr>
                        <a:t>Developed  mainly by lower level management</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L="68580" marR="68580" marT="0" marB="0"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02276">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Arial Narrow" pitchFamily="34" charset="0"/>
                          <a:ea typeface="Times New Roman" pitchFamily="18" charset="0"/>
                          <a:cs typeface="Arial" charset="0"/>
                        </a:rPr>
                        <a:t>Facts on which to base planning</a:t>
                      </a:r>
                      <a:endPar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Arial" charset="0"/>
                      </a:endParaRPr>
                    </a:p>
                  </a:txBody>
                  <a:tcPr marL="68580" marR="68580" marT="0" marB="0"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Narrow" pitchFamily="34" charset="0"/>
                          <a:ea typeface="Times New Roman" pitchFamily="18" charset="0"/>
                          <a:cs typeface="Arial" charset="0"/>
                        </a:rPr>
                        <a:t>Facts are generally difficult to gather</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Narrow" pitchFamily="34" charset="0"/>
                          <a:ea typeface="Times New Roman" pitchFamily="18" charset="0"/>
                          <a:cs typeface="Arial" charset="0"/>
                        </a:rPr>
                        <a:t>Facts are generally easy to gather</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L="68580" marR="68580" marT="0" marB="0"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37127">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Narrow" pitchFamily="34" charset="0"/>
                          <a:ea typeface="Times New Roman" pitchFamily="18" charset="0"/>
                          <a:cs typeface="Arial" charset="0"/>
                        </a:rPr>
                        <a:t>Amount of details in plans</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L="68580" marR="68580" marT="0" marB="0"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Narrow" pitchFamily="34" charset="0"/>
                          <a:ea typeface="Times New Roman" pitchFamily="18" charset="0"/>
                          <a:cs typeface="Arial" charset="0"/>
                        </a:rPr>
                        <a:t>Plans contain relatively little detail</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Narrow" pitchFamily="34" charset="0"/>
                          <a:ea typeface="Times New Roman" pitchFamily="18" charset="0"/>
                          <a:cs typeface="Arial" charset="0"/>
                        </a:rPr>
                        <a:t>Plans contain substantial amount of detail</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L="68580" marR="68580" marT="0" marB="0"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54075">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Narrow" pitchFamily="34" charset="0"/>
                          <a:ea typeface="Times New Roman" pitchFamily="18" charset="0"/>
                          <a:cs typeface="Arial" charset="0"/>
                        </a:rPr>
                        <a:t>Length of time plans cover</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L="68580" marR="68580" marT="0" marB="0"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Narrow" pitchFamily="34" charset="0"/>
                          <a:ea typeface="Times New Roman" pitchFamily="18" charset="0"/>
                          <a:cs typeface="Arial" charset="0"/>
                        </a:rPr>
                        <a:t>Plans cover long periods of time </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Arial Narrow" pitchFamily="34" charset="0"/>
                          <a:ea typeface="Times New Roman" pitchFamily="18" charset="0"/>
                          <a:cs typeface="Arial" charset="0"/>
                        </a:rPr>
                        <a:t>Plans cover short periods of time </a:t>
                      </a:r>
                      <a:endPar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Arial" charset="0"/>
                      </a:endParaRPr>
                    </a:p>
                  </a:txBody>
                  <a:tcPr marL="68580" marR="68580" marT="0" marB="0" horzOverflow="overflow">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1533"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21534"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6F7033C-ABF1-4ABF-ACAA-D964965601D1}" type="slidenum">
              <a:rPr lang="en-US">
                <a:solidFill>
                  <a:srgbClr val="FFFFFF"/>
                </a:solidFill>
              </a:rPr>
              <a:pPr eaLnBrk="1" hangingPunct="1"/>
              <a:t>16</a:t>
            </a:fld>
            <a:endParaRPr lang="en-US">
              <a:solidFill>
                <a:srgbClr val="FFFFFF"/>
              </a:solidFill>
            </a:endParaRPr>
          </a:p>
        </p:txBody>
      </p:sp>
    </p:spTree>
    <p:extLst>
      <p:ext uri="{BB962C8B-B14F-4D97-AF65-F5344CB8AC3E}">
        <p14:creationId xmlns:p14="http://schemas.microsoft.com/office/powerpoint/2010/main" val="38645393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457200"/>
            <a:ext cx="8686800" cy="609600"/>
          </a:xfrm>
        </p:spPr>
        <p:txBody>
          <a:bodyPr>
            <a:normAutofit fontScale="90000"/>
          </a:bodyPr>
          <a:lstStyle/>
          <a:p>
            <a:pPr>
              <a:defRPr/>
            </a:pPr>
            <a:r>
              <a:rPr lang="en-US" b="1" dirty="0" smtClean="0"/>
              <a:t>SCOPE OF PLANNING</a:t>
            </a:r>
            <a:endParaRPr lang="en-US" dirty="0"/>
          </a:p>
        </p:txBody>
      </p:sp>
      <p:sp>
        <p:nvSpPr>
          <p:cNvPr id="3" name="Content Placeholder 2"/>
          <p:cNvSpPr>
            <a:spLocks noGrp="1"/>
          </p:cNvSpPr>
          <p:nvPr>
            <p:ph sz="quarter" idx="1"/>
          </p:nvPr>
        </p:nvSpPr>
        <p:spPr>
          <a:xfrm>
            <a:off x="953037" y="1295400"/>
            <a:ext cx="10367493" cy="5181600"/>
          </a:xfrm>
        </p:spPr>
        <p:txBody>
          <a:bodyPr>
            <a:normAutofit fontScale="85000" lnSpcReduction="20000"/>
          </a:bodyPr>
          <a:lstStyle/>
          <a:p>
            <a:pPr marL="274320" indent="-274320">
              <a:buNone/>
              <a:defRPr/>
            </a:pPr>
            <a:r>
              <a:rPr lang="en-US" dirty="0" smtClean="0"/>
              <a:t> </a:t>
            </a:r>
          </a:p>
          <a:p>
            <a:pPr marL="274320" indent="-274320">
              <a:buFont typeface="Wingdings 2"/>
              <a:buChar char=""/>
              <a:defRPr/>
            </a:pPr>
            <a:r>
              <a:rPr lang="en-US" sz="3100" dirty="0"/>
              <a:t>What is the target client?</a:t>
            </a:r>
          </a:p>
          <a:p>
            <a:pPr marL="640080" lvl="1" indent="-274320">
              <a:buFont typeface="Wingdings" pitchFamily="2" charset="2"/>
              <a:buChar char="v"/>
              <a:defRPr/>
            </a:pPr>
            <a:r>
              <a:rPr lang="en-US" sz="3100" dirty="0"/>
              <a:t>Population</a:t>
            </a:r>
          </a:p>
          <a:p>
            <a:pPr marL="640080" lvl="1" indent="-274320">
              <a:buFont typeface="Wingdings" pitchFamily="2" charset="2"/>
              <a:buChar char="v"/>
              <a:defRPr/>
            </a:pPr>
            <a:r>
              <a:rPr lang="en-US" sz="3100" dirty="0"/>
              <a:t>Institution</a:t>
            </a:r>
          </a:p>
          <a:p>
            <a:pPr marL="640080" lvl="1" indent="-274320">
              <a:buFont typeface="Wingdings" pitchFamily="2" charset="2"/>
              <a:buChar char="v"/>
              <a:defRPr/>
            </a:pPr>
            <a:r>
              <a:rPr lang="en-US" sz="3100" dirty="0"/>
              <a:t>Program</a:t>
            </a:r>
          </a:p>
          <a:p>
            <a:pPr marL="274320" indent="-274320">
              <a:buFont typeface="Wingdings 2"/>
              <a:buChar char=""/>
              <a:defRPr/>
            </a:pPr>
            <a:endParaRPr lang="en-US" sz="3100" dirty="0"/>
          </a:p>
          <a:p>
            <a:pPr marL="274320" indent="-274320">
              <a:buFont typeface="Wingdings 2"/>
              <a:buChar char=""/>
              <a:defRPr/>
            </a:pPr>
            <a:r>
              <a:rPr lang="en-US" sz="3100" dirty="0"/>
              <a:t>What the plan intends to address should be clearly defined</a:t>
            </a:r>
          </a:p>
          <a:p>
            <a:pPr marL="274320" indent="-274320">
              <a:buNone/>
              <a:defRPr/>
            </a:pPr>
            <a:endParaRPr lang="en-US" sz="3100" dirty="0"/>
          </a:p>
          <a:p>
            <a:pPr marL="274320" indent="-274320">
              <a:buFont typeface="Wingdings 2"/>
              <a:buChar char=""/>
              <a:defRPr/>
            </a:pPr>
            <a:r>
              <a:rPr lang="en-US" sz="3100" dirty="0"/>
              <a:t>What is the target geographical region or area?            </a:t>
            </a:r>
          </a:p>
          <a:p>
            <a:pPr marL="640080" lvl="1" indent="-274320">
              <a:buFont typeface="Wingdings" pitchFamily="2" charset="2"/>
              <a:buChar char="Ø"/>
              <a:defRPr/>
            </a:pPr>
            <a:r>
              <a:rPr lang="en-US" sz="3100" dirty="0"/>
              <a:t>Village/</a:t>
            </a:r>
            <a:r>
              <a:rPr lang="en-US" sz="3100" dirty="0" err="1"/>
              <a:t>kebele</a:t>
            </a:r>
            <a:endParaRPr lang="en-US" sz="3100" dirty="0"/>
          </a:p>
          <a:p>
            <a:pPr marL="640080" lvl="1" indent="-274320">
              <a:buFont typeface="Wingdings" pitchFamily="2" charset="2"/>
              <a:buChar char="Ø"/>
              <a:defRPr/>
            </a:pPr>
            <a:r>
              <a:rPr lang="en-US" sz="3100" dirty="0"/>
              <a:t>District/Zonal</a:t>
            </a:r>
          </a:p>
          <a:p>
            <a:pPr marL="640080" lvl="1" indent="-274320">
              <a:buFont typeface="Wingdings" pitchFamily="2" charset="2"/>
              <a:buChar char="Ø"/>
              <a:defRPr/>
            </a:pPr>
            <a:r>
              <a:rPr lang="en-US" sz="3100" dirty="0"/>
              <a:t>Region</a:t>
            </a:r>
          </a:p>
          <a:p>
            <a:pPr marL="640080" lvl="1" indent="-274320">
              <a:buFont typeface="Wingdings" pitchFamily="2" charset="2"/>
              <a:buChar char="Ø"/>
              <a:defRPr/>
            </a:pPr>
            <a:r>
              <a:rPr lang="en-US" sz="3100" dirty="0"/>
              <a:t>At what level you are planning has to be clearly defined</a:t>
            </a:r>
          </a:p>
        </p:txBody>
      </p:sp>
      <p:sp>
        <p:nvSpPr>
          <p:cNvPr id="23556"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23557"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0E50C52-972D-4AEA-9D9D-E2FD463D94F3}" type="slidenum">
              <a:rPr lang="en-US">
                <a:solidFill>
                  <a:srgbClr val="FFFFFF"/>
                </a:solidFill>
              </a:rPr>
              <a:pPr eaLnBrk="1" hangingPunct="1"/>
              <a:t>17</a:t>
            </a:fld>
            <a:endParaRPr lang="en-US">
              <a:solidFill>
                <a:srgbClr val="FFFFFF"/>
              </a:solidFill>
            </a:endParaRPr>
          </a:p>
        </p:txBody>
      </p:sp>
    </p:spTree>
    <p:extLst>
      <p:ext uri="{BB962C8B-B14F-4D97-AF65-F5344CB8AC3E}">
        <p14:creationId xmlns:p14="http://schemas.microsoft.com/office/powerpoint/2010/main" val="2209699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457200"/>
            <a:ext cx="8153400" cy="457200"/>
          </a:xfrm>
        </p:spPr>
        <p:txBody>
          <a:bodyPr>
            <a:normAutofit fontScale="90000"/>
          </a:bodyPr>
          <a:lstStyle/>
          <a:p>
            <a:pPr>
              <a:defRPr/>
            </a:pPr>
            <a:r>
              <a:rPr lang="en-GB" b="1" dirty="0" smtClean="0"/>
              <a:t>FEATURES OF PLANING</a:t>
            </a:r>
            <a:endParaRPr lang="en-US" dirty="0"/>
          </a:p>
        </p:txBody>
      </p:sp>
      <p:sp>
        <p:nvSpPr>
          <p:cNvPr id="3" name="Content Placeholder 2"/>
          <p:cNvSpPr>
            <a:spLocks noGrp="1"/>
          </p:cNvSpPr>
          <p:nvPr>
            <p:ph sz="quarter" idx="1"/>
          </p:nvPr>
        </p:nvSpPr>
        <p:spPr>
          <a:xfrm>
            <a:off x="708337" y="1219200"/>
            <a:ext cx="10985679" cy="5410200"/>
          </a:xfrm>
        </p:spPr>
        <p:txBody>
          <a:bodyPr>
            <a:normAutofit fontScale="85000" lnSpcReduction="20000"/>
          </a:bodyPr>
          <a:lstStyle/>
          <a:p>
            <a:pPr marL="274320" indent="-274320">
              <a:buNone/>
              <a:defRPr/>
            </a:pPr>
            <a:r>
              <a:rPr lang="en-GB" b="1" i="1" dirty="0" smtClean="0"/>
              <a:t> </a:t>
            </a:r>
            <a:r>
              <a:rPr lang="en-GB" b="1" i="1" dirty="0" err="1" smtClean="0"/>
              <a:t>i</a:t>
            </a:r>
            <a:r>
              <a:rPr lang="en-GB" b="1" i="1" dirty="0" smtClean="0"/>
              <a:t>.  A Good Plan Should Give </a:t>
            </a:r>
            <a:endParaRPr lang="en-US" dirty="0" smtClean="0"/>
          </a:p>
          <a:p>
            <a:pPr marL="640080" lvl="1" indent="-274320">
              <a:buFont typeface="Wingdings" pitchFamily="2" charset="2"/>
              <a:buChar char="Ø"/>
              <a:defRPr/>
            </a:pPr>
            <a:r>
              <a:rPr lang="en-GB" sz="3400" dirty="0"/>
              <a:t>Clear vision/mission, goal and objectives </a:t>
            </a:r>
            <a:endParaRPr lang="en-US" sz="3400" dirty="0"/>
          </a:p>
          <a:p>
            <a:pPr marL="640080" lvl="1" indent="-274320">
              <a:buFont typeface="Wingdings" pitchFamily="2" charset="2"/>
              <a:buChar char="Ø"/>
              <a:defRPr/>
            </a:pPr>
            <a:r>
              <a:rPr lang="en-GB" sz="3400" dirty="0"/>
              <a:t>A clear picture of the tasks to be accomplished</a:t>
            </a:r>
            <a:endParaRPr lang="en-US" sz="3400" dirty="0"/>
          </a:p>
          <a:p>
            <a:pPr marL="640080" lvl="1" indent="-274320">
              <a:buFont typeface="Wingdings" pitchFamily="2" charset="2"/>
              <a:buChar char="Ø"/>
              <a:defRPr/>
            </a:pPr>
            <a:r>
              <a:rPr lang="en-GB" sz="3400" dirty="0"/>
              <a:t>A clear picture  of resources needed to accomplish the task. In terms of human, material, financial and time resources.</a:t>
            </a:r>
          </a:p>
          <a:p>
            <a:pPr marL="274320" indent="-274320">
              <a:buFont typeface="Wingdings 2"/>
              <a:buChar char=""/>
              <a:defRPr/>
            </a:pPr>
            <a:endParaRPr lang="en-GB" dirty="0" smtClean="0"/>
          </a:p>
          <a:p>
            <a:pPr marL="274320" indent="-274320">
              <a:buNone/>
              <a:defRPr/>
            </a:pPr>
            <a:r>
              <a:rPr lang="en-GB" dirty="0" smtClean="0"/>
              <a:t>ii.</a:t>
            </a:r>
            <a:r>
              <a:rPr lang="en-GB" b="1" i="1" dirty="0" smtClean="0"/>
              <a:t> Planning Takes Place at All Levels</a:t>
            </a:r>
            <a:endParaRPr lang="en-US" b="1" dirty="0" smtClean="0"/>
          </a:p>
          <a:p>
            <a:pPr marL="640080" lvl="1" indent="-274320">
              <a:buFont typeface="Wingdings" pitchFamily="2" charset="2"/>
              <a:buChar char="v"/>
              <a:defRPr/>
            </a:pPr>
            <a:r>
              <a:rPr lang="en-GB" sz="3100" dirty="0"/>
              <a:t>Planning takes place at any level in health system</a:t>
            </a:r>
            <a:endParaRPr lang="en-US" sz="3100" dirty="0"/>
          </a:p>
          <a:p>
            <a:pPr marL="640080" lvl="1" indent="-274320">
              <a:buFont typeface="Wingdings" pitchFamily="2" charset="2"/>
              <a:buChar char="v"/>
              <a:defRPr/>
            </a:pPr>
            <a:r>
              <a:rPr lang="en-GB" sz="3100" dirty="0"/>
              <a:t>Planning takes place continually, it is cyclic process </a:t>
            </a:r>
            <a:endParaRPr lang="en-US" sz="3100" dirty="0"/>
          </a:p>
          <a:p>
            <a:pPr marL="274320" indent="-274320">
              <a:buNone/>
              <a:defRPr/>
            </a:pPr>
            <a:r>
              <a:rPr lang="en-GB" sz="3500" dirty="0"/>
              <a:t>Planning methods can be applied to :-</a:t>
            </a:r>
            <a:endParaRPr lang="en-US" sz="3500" dirty="0"/>
          </a:p>
          <a:p>
            <a:pPr marL="640080" lvl="1" indent="-274320">
              <a:buFont typeface="Wingdings" pitchFamily="2" charset="2"/>
              <a:buChar char="v"/>
              <a:defRPr/>
            </a:pPr>
            <a:r>
              <a:rPr lang="en-GB" sz="3100" dirty="0"/>
              <a:t>A large programme at national level</a:t>
            </a:r>
            <a:endParaRPr lang="en-US" sz="3100" dirty="0"/>
          </a:p>
          <a:p>
            <a:pPr marL="640080" lvl="1" indent="-274320">
              <a:buFont typeface="Wingdings" pitchFamily="2" charset="2"/>
              <a:buChar char="v"/>
              <a:defRPr/>
            </a:pPr>
            <a:r>
              <a:rPr lang="en-GB" sz="3100" dirty="0"/>
              <a:t>Example –Malaria control programme </a:t>
            </a:r>
            <a:endParaRPr lang="en-US" sz="3100" dirty="0"/>
          </a:p>
          <a:p>
            <a:pPr marL="640080" lvl="1" indent="-274320">
              <a:buFont typeface="Wingdings" pitchFamily="2" charset="2"/>
              <a:buChar char="v"/>
              <a:defRPr/>
            </a:pPr>
            <a:r>
              <a:rPr lang="en-GB" sz="3100" dirty="0"/>
              <a:t>Small one - at village level</a:t>
            </a:r>
            <a:endParaRPr lang="en-US" sz="3100" dirty="0"/>
          </a:p>
          <a:p>
            <a:pPr marL="640080" lvl="1" indent="-274320">
              <a:buFont typeface="Wingdings" pitchFamily="2" charset="2"/>
              <a:buChar char="v"/>
              <a:defRPr/>
            </a:pPr>
            <a:r>
              <a:rPr lang="en-GB" sz="3100" dirty="0"/>
              <a:t>Example –construction of community health post </a:t>
            </a:r>
            <a:endParaRPr lang="en-US" sz="3100" dirty="0"/>
          </a:p>
          <a:p>
            <a:pPr marL="274320" indent="-274320">
              <a:buFont typeface="Wingdings 2"/>
              <a:buChar char=""/>
              <a:defRPr/>
            </a:pPr>
            <a:endParaRPr lang="en-US" dirty="0" smtClean="0"/>
          </a:p>
          <a:p>
            <a:pPr marL="274320" indent="-274320">
              <a:buFont typeface="Wingdings 2"/>
              <a:buChar char=""/>
              <a:defRPr/>
            </a:pPr>
            <a:endParaRPr lang="en-US" dirty="0"/>
          </a:p>
        </p:txBody>
      </p:sp>
      <p:sp>
        <p:nvSpPr>
          <p:cNvPr id="24580"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24581"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FBC2972-3250-486A-A00E-7B9F6A1E4D76}" type="slidenum">
              <a:rPr lang="en-US">
                <a:solidFill>
                  <a:srgbClr val="FFFFFF"/>
                </a:solidFill>
              </a:rPr>
              <a:pPr eaLnBrk="1" hangingPunct="1"/>
              <a:t>18</a:t>
            </a:fld>
            <a:endParaRPr lang="en-US">
              <a:solidFill>
                <a:srgbClr val="FFFFFF"/>
              </a:solidFill>
            </a:endParaRPr>
          </a:p>
        </p:txBody>
      </p:sp>
    </p:spTree>
    <p:extLst>
      <p:ext uri="{BB962C8B-B14F-4D97-AF65-F5344CB8AC3E}">
        <p14:creationId xmlns:p14="http://schemas.microsoft.com/office/powerpoint/2010/main" val="7470937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457200"/>
            <a:ext cx="7391400" cy="533400"/>
          </a:xfrm>
        </p:spPr>
        <p:txBody>
          <a:bodyPr>
            <a:normAutofit fontScale="90000"/>
          </a:bodyPr>
          <a:lstStyle/>
          <a:p>
            <a:pPr>
              <a:defRPr/>
            </a:pPr>
            <a:r>
              <a:rPr lang="en-GB" b="1" dirty="0" smtClean="0"/>
              <a:t>FEATURES OF PLANING...</a:t>
            </a:r>
            <a:endParaRPr lang="en-US" dirty="0"/>
          </a:p>
        </p:txBody>
      </p:sp>
      <p:sp>
        <p:nvSpPr>
          <p:cNvPr id="25603" name="Content Placeholder 2"/>
          <p:cNvSpPr>
            <a:spLocks noGrp="1"/>
          </p:cNvSpPr>
          <p:nvPr>
            <p:ph sz="quarter" idx="1"/>
          </p:nvPr>
        </p:nvSpPr>
        <p:spPr>
          <a:xfrm>
            <a:off x="838200" y="1600201"/>
            <a:ext cx="10662634" cy="4873625"/>
          </a:xfrm>
        </p:spPr>
        <p:txBody>
          <a:bodyPr/>
          <a:lstStyle/>
          <a:p>
            <a:pPr eaLnBrk="1" hangingPunct="1">
              <a:buFont typeface="Wingdings 2" panose="05020102010507070707" pitchFamily="18" charset="2"/>
              <a:buNone/>
            </a:pPr>
            <a:r>
              <a:rPr lang="en-GB" b="1" i="1" dirty="0" smtClean="0"/>
              <a:t>iii. Planning must be Collective</a:t>
            </a:r>
            <a:endParaRPr lang="en-US" b="1" u="sng" dirty="0" smtClean="0"/>
          </a:p>
          <a:p>
            <a:pPr eaLnBrk="1" hangingPunct="1"/>
            <a:r>
              <a:rPr lang="en-GB" dirty="0" smtClean="0"/>
              <a:t> It requires the participation of:-</a:t>
            </a:r>
            <a:endParaRPr lang="en-US" dirty="0" smtClean="0"/>
          </a:p>
          <a:p>
            <a:pPr lvl="1" eaLnBrk="1" hangingPunct="1">
              <a:buFont typeface="Wingdings" panose="05000000000000000000" pitchFamily="2" charset="2"/>
              <a:buChar char="v"/>
            </a:pPr>
            <a:r>
              <a:rPr lang="en-GB" sz="3200" dirty="0"/>
              <a:t>Professionals (from health and other sectors) </a:t>
            </a:r>
            <a:endParaRPr lang="en-US" sz="3200" dirty="0"/>
          </a:p>
          <a:p>
            <a:pPr lvl="1" eaLnBrk="1" hangingPunct="1">
              <a:buFont typeface="Wingdings" panose="05000000000000000000" pitchFamily="2" charset="2"/>
              <a:buChar char="v"/>
            </a:pPr>
            <a:r>
              <a:rPr lang="en-GB" sz="3200" dirty="0"/>
              <a:t>Community (NGO) </a:t>
            </a:r>
            <a:endParaRPr lang="en-US" sz="3200" dirty="0"/>
          </a:p>
          <a:p>
            <a:pPr lvl="1" eaLnBrk="1" hangingPunct="1">
              <a:buFont typeface="Wingdings" panose="05000000000000000000" pitchFamily="2" charset="2"/>
              <a:buChar char="v"/>
            </a:pPr>
            <a:r>
              <a:rPr lang="en-GB" sz="3200" dirty="0"/>
              <a:t>Government</a:t>
            </a:r>
            <a:endParaRPr lang="en-US" sz="3200" dirty="0"/>
          </a:p>
          <a:p>
            <a:pPr eaLnBrk="1" hangingPunct="1"/>
            <a:endParaRPr lang="en-US" dirty="0" smtClean="0"/>
          </a:p>
        </p:txBody>
      </p:sp>
      <p:sp>
        <p:nvSpPr>
          <p:cNvPr id="25604"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25605"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CE5C419-4805-421D-9E35-72AECAA83157}" type="slidenum">
              <a:rPr lang="en-US">
                <a:solidFill>
                  <a:srgbClr val="FFFFFF"/>
                </a:solidFill>
              </a:rPr>
              <a:pPr eaLnBrk="1" hangingPunct="1"/>
              <a:t>19</a:t>
            </a:fld>
            <a:endParaRPr lang="en-US">
              <a:solidFill>
                <a:srgbClr val="FFFFFF"/>
              </a:solidFill>
            </a:endParaRPr>
          </a:p>
        </p:txBody>
      </p:sp>
    </p:spTree>
    <p:extLst>
      <p:ext uri="{BB962C8B-B14F-4D97-AF65-F5344CB8AC3E}">
        <p14:creationId xmlns:p14="http://schemas.microsoft.com/office/powerpoint/2010/main" val="24122993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lstStyle/>
          <a:p>
            <a:endParaRPr lang="en-US" b="1" dirty="0" smtClean="0"/>
          </a:p>
          <a:p>
            <a:endParaRPr lang="en-US" b="1" dirty="0"/>
          </a:p>
          <a:p>
            <a:endParaRPr lang="en-US" b="1" dirty="0" smtClean="0"/>
          </a:p>
          <a:p>
            <a:pPr marL="0" indent="0">
              <a:buNone/>
            </a:pPr>
            <a:r>
              <a:rPr lang="en-US" b="1" dirty="0" smtClean="0"/>
              <a:t>Chapter II </a:t>
            </a:r>
            <a:r>
              <a:rPr lang="en-US" b="1" dirty="0"/>
              <a:t>management functions </a:t>
            </a:r>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D2B4CAA7-7D77-449F-B2C9-651282E18382}" type="slidenum">
              <a:rPr lang="en-US" smtClean="0"/>
              <a:t>2</a:t>
            </a:fld>
            <a:endParaRPr lang="en-US"/>
          </a:p>
        </p:txBody>
      </p:sp>
    </p:spTree>
    <p:extLst>
      <p:ext uri="{BB962C8B-B14F-4D97-AF65-F5344CB8AC3E}">
        <p14:creationId xmlns:p14="http://schemas.microsoft.com/office/powerpoint/2010/main" val="3509134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7096"/>
            <a:ext cx="10515600" cy="433365"/>
          </a:xfrm>
        </p:spPr>
        <p:txBody>
          <a:bodyPr>
            <a:normAutofit fontScale="90000"/>
          </a:bodyPr>
          <a:lstStyle/>
          <a:p>
            <a:pPr>
              <a:defRPr/>
            </a:pPr>
            <a:r>
              <a:rPr lang="en-US" b="1" dirty="0" smtClean="0"/>
              <a:t>Steps in planning</a:t>
            </a:r>
            <a:r>
              <a:rPr lang="en-US" dirty="0" smtClean="0"/>
              <a:t/>
            </a:r>
            <a:br>
              <a:rPr lang="en-US" dirty="0" smtClean="0"/>
            </a:br>
            <a:endParaRPr lang="en-US" dirty="0"/>
          </a:p>
        </p:txBody>
      </p:sp>
      <p:sp>
        <p:nvSpPr>
          <p:cNvPr id="26627" name="Content Placeholder 2"/>
          <p:cNvSpPr>
            <a:spLocks noGrp="1"/>
          </p:cNvSpPr>
          <p:nvPr>
            <p:ph sz="quarter" idx="1"/>
          </p:nvPr>
        </p:nvSpPr>
        <p:spPr>
          <a:xfrm>
            <a:off x="553791" y="1600201"/>
            <a:ext cx="11114467" cy="4873625"/>
          </a:xfrm>
        </p:spPr>
        <p:txBody>
          <a:bodyPr/>
          <a:lstStyle/>
          <a:p>
            <a:pPr eaLnBrk="1" hangingPunct="1">
              <a:buFont typeface="Wingdings" panose="05000000000000000000" pitchFamily="2" charset="2"/>
              <a:buChar char="v"/>
            </a:pPr>
            <a:r>
              <a:rPr lang="en-US" dirty="0" smtClean="0"/>
              <a:t>There are six steps for planning in health activities </a:t>
            </a:r>
          </a:p>
          <a:p>
            <a:pPr marL="971550" lvl="1" indent="-514350">
              <a:buFont typeface="Franklin Gothic Medium" panose="020B0603020102020204" pitchFamily="34" charset="0"/>
              <a:buAutoNum type="arabicPeriod"/>
            </a:pPr>
            <a:r>
              <a:rPr lang="en-US" dirty="0" smtClean="0"/>
              <a:t>Situational analysis</a:t>
            </a:r>
          </a:p>
          <a:p>
            <a:pPr marL="971550" lvl="1" indent="-514350">
              <a:buFont typeface="Franklin Gothic Medium" panose="020B0603020102020204" pitchFamily="34" charset="0"/>
              <a:buAutoNum type="arabicPeriod"/>
            </a:pPr>
            <a:r>
              <a:rPr lang="en-US" dirty="0" smtClean="0"/>
              <a:t>Selecting priority problems</a:t>
            </a:r>
          </a:p>
          <a:p>
            <a:pPr marL="971550" lvl="1" indent="-514350">
              <a:buFont typeface="Franklin Gothic Medium" panose="020B0603020102020204" pitchFamily="34" charset="0"/>
              <a:buAutoNum type="arabicPeriod"/>
            </a:pPr>
            <a:r>
              <a:rPr lang="en-US" dirty="0" smtClean="0"/>
              <a:t>Setting objectives and targets</a:t>
            </a:r>
          </a:p>
          <a:p>
            <a:pPr marL="971550" lvl="1" indent="-514350">
              <a:buFont typeface="Franklin Gothic Medium" panose="020B0603020102020204" pitchFamily="34" charset="0"/>
              <a:buAutoNum type="arabicPeriod"/>
            </a:pPr>
            <a:r>
              <a:rPr lang="en-US" dirty="0" smtClean="0"/>
              <a:t>Reviewing /</a:t>
            </a:r>
            <a:r>
              <a:rPr lang="en-GB" dirty="0" smtClean="0"/>
              <a:t>Identifying </a:t>
            </a:r>
            <a:r>
              <a:rPr lang="en-US" dirty="0" smtClean="0"/>
              <a:t>obstacles and limitations</a:t>
            </a:r>
          </a:p>
          <a:p>
            <a:pPr marL="971550" lvl="1" indent="-514350">
              <a:buFont typeface="Franklin Gothic Medium" panose="020B0603020102020204" pitchFamily="34" charset="0"/>
              <a:buAutoNum type="arabicPeriod"/>
            </a:pPr>
            <a:r>
              <a:rPr lang="en-GB" dirty="0" smtClean="0"/>
              <a:t>Designing the strategies </a:t>
            </a:r>
            <a:endParaRPr lang="en-US" dirty="0" smtClean="0"/>
          </a:p>
          <a:p>
            <a:pPr marL="971550" lvl="1" indent="-514350">
              <a:buFont typeface="Franklin Gothic Medium" panose="020B0603020102020204" pitchFamily="34" charset="0"/>
              <a:buAutoNum type="arabicPeriod"/>
            </a:pPr>
            <a:r>
              <a:rPr lang="en-US" dirty="0" smtClean="0"/>
              <a:t>Prepare the plan</a:t>
            </a:r>
          </a:p>
          <a:p>
            <a:pPr eaLnBrk="1" hangingPunct="1"/>
            <a:endParaRPr lang="en-US" dirty="0" smtClean="0"/>
          </a:p>
        </p:txBody>
      </p:sp>
      <p:sp>
        <p:nvSpPr>
          <p:cNvPr id="26628"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26629"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DFD6BDB-26B3-4226-9211-2127C5C9E3AA}" type="slidenum">
              <a:rPr lang="en-US">
                <a:solidFill>
                  <a:srgbClr val="FFFFFF"/>
                </a:solidFill>
              </a:rPr>
              <a:pPr eaLnBrk="1" hangingPunct="1"/>
              <a:t>20</a:t>
            </a:fld>
            <a:endParaRPr lang="en-US">
              <a:solidFill>
                <a:srgbClr val="FFFFFF"/>
              </a:solidFill>
            </a:endParaRPr>
          </a:p>
        </p:txBody>
      </p:sp>
    </p:spTree>
    <p:extLst>
      <p:ext uri="{BB962C8B-B14F-4D97-AF65-F5344CB8AC3E}">
        <p14:creationId xmlns:p14="http://schemas.microsoft.com/office/powerpoint/2010/main" val="4915874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 1. </a:t>
            </a:r>
            <a:r>
              <a:rPr lang="en-US" b="1" dirty="0" smtClean="0"/>
              <a:t>Situational analysis</a:t>
            </a:r>
            <a:r>
              <a:rPr lang="en-US" dirty="0" smtClean="0"/>
              <a:t/>
            </a:r>
            <a:br>
              <a:rPr lang="en-US" dirty="0" smtClean="0"/>
            </a:br>
            <a:endParaRPr lang="en-US" dirty="0"/>
          </a:p>
        </p:txBody>
      </p:sp>
      <p:sp>
        <p:nvSpPr>
          <p:cNvPr id="3" name="Content Placeholder 2"/>
          <p:cNvSpPr>
            <a:spLocks noGrp="1"/>
          </p:cNvSpPr>
          <p:nvPr>
            <p:ph sz="quarter" idx="1"/>
          </p:nvPr>
        </p:nvSpPr>
        <p:spPr>
          <a:xfrm>
            <a:off x="579549" y="1219200"/>
            <a:ext cx="11436440" cy="5334000"/>
          </a:xfrm>
        </p:spPr>
        <p:txBody>
          <a:bodyPr>
            <a:normAutofit fontScale="70000" lnSpcReduction="20000"/>
          </a:bodyPr>
          <a:lstStyle/>
          <a:p>
            <a:pPr marL="274320" indent="-274320">
              <a:buFont typeface="Wingdings 2"/>
              <a:buChar char=""/>
              <a:defRPr/>
            </a:pPr>
            <a:r>
              <a:rPr lang="en-US" sz="3800" dirty="0"/>
              <a:t>Situational analysis is the first step in the development of a plan.</a:t>
            </a:r>
          </a:p>
          <a:p>
            <a:pPr marL="274320" indent="-274320">
              <a:buFont typeface="Wingdings 2"/>
              <a:buChar char=""/>
              <a:defRPr/>
            </a:pPr>
            <a:endParaRPr lang="en-US" sz="3800" dirty="0"/>
          </a:p>
          <a:p>
            <a:pPr marL="274320" indent="-274320">
              <a:buFont typeface="Wingdings 2"/>
              <a:buChar char=""/>
              <a:defRPr/>
            </a:pPr>
            <a:r>
              <a:rPr lang="en-US" sz="3800" dirty="0"/>
              <a:t> It deals with looking at the whole situation of the community with regard to health and health related problems, analyze the cause of the problems, understanding the community, study the resources and record and tabulate the results. </a:t>
            </a:r>
          </a:p>
          <a:p>
            <a:pPr marL="274320" indent="-274320">
              <a:buFont typeface="Wingdings 2"/>
              <a:buChar char=""/>
              <a:defRPr/>
            </a:pPr>
            <a:endParaRPr lang="en-US" sz="3800" dirty="0"/>
          </a:p>
          <a:p>
            <a:pPr marL="274320" indent="-274320">
              <a:buFont typeface="Wingdings 2"/>
              <a:buChar char=""/>
              <a:defRPr/>
            </a:pPr>
            <a:r>
              <a:rPr lang="en-US" sz="3800" dirty="0"/>
              <a:t>The purpose of situational analysis is to provide abroad basis of understanding. </a:t>
            </a:r>
          </a:p>
          <a:p>
            <a:pPr marL="274320" indent="-274320">
              <a:buFont typeface="Wingdings 2"/>
              <a:buChar char=""/>
              <a:defRPr/>
            </a:pPr>
            <a:endParaRPr lang="en-US" sz="3800" dirty="0"/>
          </a:p>
          <a:p>
            <a:pPr marL="274320" indent="-274320">
              <a:buFont typeface="Wingdings 2"/>
              <a:buChar char=""/>
              <a:defRPr/>
            </a:pPr>
            <a:r>
              <a:rPr lang="en-US" sz="3800" dirty="0"/>
              <a:t>This is for two reasons</a:t>
            </a:r>
          </a:p>
          <a:p>
            <a:pPr marL="640080" lvl="1" indent="-274320">
              <a:buFont typeface="Wingdings" pitchFamily="2" charset="2"/>
              <a:buChar char="v"/>
              <a:defRPr/>
            </a:pPr>
            <a:r>
              <a:rPr lang="en-US" sz="3800" dirty="0"/>
              <a:t>It provides a common reference point for the rest of the planning process</a:t>
            </a:r>
          </a:p>
          <a:p>
            <a:pPr marL="640080" lvl="1" indent="-274320">
              <a:buFont typeface="Wingdings" pitchFamily="2" charset="2"/>
              <a:buChar char="v"/>
              <a:defRPr/>
            </a:pPr>
            <a:r>
              <a:rPr lang="en-US" sz="3800" dirty="0"/>
              <a:t>It allows the selection of priority areas of concern for planning content of situational analysis</a:t>
            </a:r>
            <a:r>
              <a:rPr lang="en-US" sz="3800" dirty="0" smtClean="0"/>
              <a:t>.</a:t>
            </a:r>
            <a:endParaRPr lang="en-US" sz="3800" dirty="0"/>
          </a:p>
          <a:p>
            <a:pPr marL="274320" indent="-274320">
              <a:buFont typeface="Wingdings 2"/>
              <a:buChar char=""/>
              <a:defRPr/>
            </a:pPr>
            <a:endParaRPr lang="en-US" dirty="0"/>
          </a:p>
        </p:txBody>
      </p:sp>
      <p:sp>
        <p:nvSpPr>
          <p:cNvPr id="27652"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27653"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9ED759-373B-4D1E-9F81-406AE87210E4}" type="slidenum">
              <a:rPr lang="en-US">
                <a:solidFill>
                  <a:srgbClr val="FFFFFF"/>
                </a:solidFill>
              </a:rPr>
              <a:pPr eaLnBrk="1" hangingPunct="1"/>
              <a:t>21</a:t>
            </a:fld>
            <a:endParaRPr lang="en-US">
              <a:solidFill>
                <a:srgbClr val="FFFFFF"/>
              </a:solidFill>
            </a:endParaRPr>
          </a:p>
        </p:txBody>
      </p:sp>
    </p:spTree>
    <p:extLst>
      <p:ext uri="{BB962C8B-B14F-4D97-AF65-F5344CB8AC3E}">
        <p14:creationId xmlns:p14="http://schemas.microsoft.com/office/powerpoint/2010/main" val="39494453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situational analysis we analyze </a:t>
            </a:r>
            <a:r>
              <a:rPr lang="en-US" dirty="0" smtClean="0"/>
              <a:t>….</a:t>
            </a:r>
            <a:endParaRPr lang="en-US" dirty="0"/>
          </a:p>
        </p:txBody>
      </p:sp>
      <p:sp>
        <p:nvSpPr>
          <p:cNvPr id="3" name="Content Placeholder 2"/>
          <p:cNvSpPr>
            <a:spLocks noGrp="1"/>
          </p:cNvSpPr>
          <p:nvPr>
            <p:ph idx="1"/>
          </p:nvPr>
        </p:nvSpPr>
        <p:spPr>
          <a:xfrm>
            <a:off x="373487" y="1545465"/>
            <a:ext cx="10980313" cy="4631498"/>
          </a:xfrm>
        </p:spPr>
        <p:txBody>
          <a:bodyPr>
            <a:normAutofit fontScale="92500" lnSpcReduction="20000"/>
          </a:bodyPr>
          <a:lstStyle/>
          <a:p>
            <a:pPr marL="274320" indent="-274320" algn="just">
              <a:lnSpc>
                <a:spcPct val="150000"/>
              </a:lnSpc>
              <a:buFont typeface="Wingdings 2"/>
              <a:buChar char=""/>
              <a:defRPr/>
            </a:pPr>
            <a:r>
              <a:rPr lang="en-US" sz="3800" dirty="0" smtClean="0"/>
              <a:t>In situational analysis we analyze </a:t>
            </a:r>
          </a:p>
          <a:p>
            <a:pPr marL="640080" lvl="1" indent="-274320" algn="just">
              <a:lnSpc>
                <a:spcPct val="150000"/>
              </a:lnSpc>
              <a:buFont typeface="Wingdings" pitchFamily="2" charset="2"/>
              <a:buChar char="Ø"/>
              <a:defRPr/>
            </a:pPr>
            <a:r>
              <a:rPr lang="en-US" sz="3800" dirty="0" smtClean="0"/>
              <a:t>population </a:t>
            </a:r>
            <a:r>
              <a:rPr lang="en-US" sz="3800" dirty="0"/>
              <a:t>characteristics</a:t>
            </a:r>
          </a:p>
          <a:p>
            <a:pPr marL="640080" lvl="1" indent="-274320" algn="just">
              <a:lnSpc>
                <a:spcPct val="150000"/>
              </a:lnSpc>
              <a:buFont typeface="Wingdings" pitchFamily="2" charset="2"/>
              <a:buChar char="Ø"/>
              <a:defRPr/>
            </a:pPr>
            <a:r>
              <a:rPr lang="en-US" sz="3800" dirty="0"/>
              <a:t>policy and political environment</a:t>
            </a:r>
          </a:p>
          <a:p>
            <a:pPr marL="640080" lvl="1" indent="-274320" algn="just">
              <a:lnSpc>
                <a:spcPct val="150000"/>
              </a:lnSpc>
              <a:buFont typeface="Wingdings" pitchFamily="2" charset="2"/>
              <a:buChar char="Ø"/>
              <a:defRPr/>
            </a:pPr>
            <a:r>
              <a:rPr lang="en-US" sz="3800" dirty="0"/>
              <a:t>analyze health needs and health services</a:t>
            </a:r>
          </a:p>
          <a:p>
            <a:pPr marL="640080" lvl="1" indent="-274320" algn="just">
              <a:lnSpc>
                <a:spcPct val="150000"/>
              </a:lnSpc>
              <a:buFont typeface="Wingdings" pitchFamily="2" charset="2"/>
              <a:buChar char="Ø"/>
              <a:defRPr/>
            </a:pPr>
            <a:r>
              <a:rPr lang="en-US" sz="3800" dirty="0"/>
              <a:t>analyze resources</a:t>
            </a:r>
          </a:p>
          <a:p>
            <a:pPr marL="640080" lvl="1" indent="-274320" algn="just">
              <a:lnSpc>
                <a:spcPct val="150000"/>
              </a:lnSpc>
              <a:buFont typeface="Wingdings" pitchFamily="2" charset="2"/>
              <a:buChar char="Ø"/>
              <a:defRPr/>
            </a:pPr>
            <a:r>
              <a:rPr lang="en-US" sz="3800" dirty="0"/>
              <a:t>review past implementation experience</a:t>
            </a:r>
          </a:p>
          <a:p>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D2B4CAA7-7D77-449F-B2C9-651282E18382}" type="slidenum">
              <a:rPr lang="en-US" smtClean="0"/>
              <a:t>22</a:t>
            </a:fld>
            <a:endParaRPr lang="en-US"/>
          </a:p>
        </p:txBody>
      </p:sp>
    </p:spTree>
    <p:extLst>
      <p:ext uri="{BB962C8B-B14F-4D97-AF65-F5344CB8AC3E}">
        <p14:creationId xmlns:p14="http://schemas.microsoft.com/office/powerpoint/2010/main" val="20939312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smtClean="0"/>
              <a:t>Sources of information </a:t>
            </a:r>
            <a:r>
              <a:rPr lang="en-US" dirty="0" smtClean="0"/>
              <a:t/>
            </a:r>
            <a:br>
              <a:rPr lang="en-US" dirty="0" smtClean="0"/>
            </a:br>
            <a:endParaRPr lang="en-US" dirty="0"/>
          </a:p>
        </p:txBody>
      </p:sp>
      <p:sp>
        <p:nvSpPr>
          <p:cNvPr id="28675" name="Content Placeholder 2"/>
          <p:cNvSpPr>
            <a:spLocks noGrp="1"/>
          </p:cNvSpPr>
          <p:nvPr>
            <p:ph sz="quarter" idx="1"/>
          </p:nvPr>
        </p:nvSpPr>
        <p:spPr>
          <a:xfrm>
            <a:off x="553791" y="1143000"/>
            <a:ext cx="10496281" cy="5486400"/>
          </a:xfrm>
        </p:spPr>
        <p:txBody>
          <a:bodyPr/>
          <a:lstStyle/>
          <a:p>
            <a:pPr eaLnBrk="1" hangingPunct="1">
              <a:buFont typeface="Wingdings 2" panose="05020102010507070707" pitchFamily="18" charset="2"/>
              <a:buChar char=""/>
            </a:pPr>
            <a:r>
              <a:rPr lang="en-US" dirty="0" smtClean="0"/>
              <a:t>Formal/official sources – (from records and reports)</a:t>
            </a:r>
          </a:p>
          <a:p>
            <a:pPr eaLnBrk="1" hangingPunct="1">
              <a:buFont typeface="Wingdings 2" panose="05020102010507070707" pitchFamily="18" charset="2"/>
              <a:buChar char=""/>
            </a:pPr>
            <a:r>
              <a:rPr lang="en-US" dirty="0" smtClean="0"/>
              <a:t> Informal sources—(all information which are not from formal sources)</a:t>
            </a:r>
          </a:p>
          <a:p>
            <a:pPr marL="0" indent="0" eaLnBrk="1" hangingPunct="1">
              <a:buNone/>
            </a:pPr>
            <a:endParaRPr lang="en-US" dirty="0" smtClean="0"/>
          </a:p>
          <a:p>
            <a:pPr eaLnBrk="1" hangingPunct="1">
              <a:buFont typeface="Wingdings 2" panose="05020102010507070707" pitchFamily="18" charset="2"/>
              <a:buChar char=""/>
            </a:pPr>
            <a:r>
              <a:rPr lang="en-US" dirty="0" smtClean="0"/>
              <a:t>Methods of gathering information</a:t>
            </a:r>
          </a:p>
          <a:p>
            <a:pPr lvl="2" eaLnBrk="1" hangingPunct="1">
              <a:buFont typeface="Wingdings" panose="05000000000000000000" pitchFamily="2" charset="2"/>
              <a:buChar char="Ø"/>
            </a:pPr>
            <a:r>
              <a:rPr lang="en-US" sz="2600" dirty="0"/>
              <a:t>listening and observing the community</a:t>
            </a:r>
          </a:p>
          <a:p>
            <a:pPr lvl="2" eaLnBrk="1" hangingPunct="1">
              <a:buFont typeface="Wingdings" panose="05000000000000000000" pitchFamily="2" charset="2"/>
              <a:buChar char="Ø"/>
            </a:pPr>
            <a:r>
              <a:rPr lang="en-US" sz="2600" dirty="0"/>
              <a:t>discussing with the community leaders</a:t>
            </a:r>
          </a:p>
          <a:p>
            <a:pPr lvl="2" eaLnBrk="1" hangingPunct="1">
              <a:buFont typeface="Wingdings" panose="05000000000000000000" pitchFamily="2" charset="2"/>
              <a:buChar char="Ø"/>
            </a:pPr>
            <a:r>
              <a:rPr lang="en-US" sz="2600" dirty="0"/>
              <a:t>talking with other sectors</a:t>
            </a:r>
          </a:p>
          <a:p>
            <a:pPr lvl="2" eaLnBrk="1" hangingPunct="1">
              <a:buFont typeface="Wingdings" panose="05000000000000000000" pitchFamily="2" charset="2"/>
              <a:buChar char="Ø"/>
            </a:pPr>
            <a:r>
              <a:rPr lang="en-US" sz="2600" dirty="0"/>
              <a:t>reading health institution records</a:t>
            </a:r>
          </a:p>
          <a:p>
            <a:pPr lvl="2" eaLnBrk="1" hangingPunct="1">
              <a:buFont typeface="Wingdings" panose="05000000000000000000" pitchFamily="2" charset="2"/>
              <a:buChar char="Ø"/>
            </a:pPr>
            <a:r>
              <a:rPr lang="en-US" sz="2600" dirty="0"/>
              <a:t>referring to survey reports, or census</a:t>
            </a:r>
          </a:p>
          <a:p>
            <a:pPr lvl="2" eaLnBrk="1" hangingPunct="1">
              <a:buFont typeface="Wingdings" panose="05000000000000000000" pitchFamily="2" charset="2"/>
              <a:buChar char="Ø"/>
            </a:pPr>
            <a:r>
              <a:rPr lang="en-US" sz="2600" dirty="0"/>
              <a:t>conducting baseline survey</a:t>
            </a:r>
          </a:p>
          <a:p>
            <a:pPr eaLnBrk="1" hangingPunct="1">
              <a:buFont typeface="Wingdings 2" panose="05020102010507070707" pitchFamily="18" charset="2"/>
              <a:buChar char=""/>
            </a:pPr>
            <a:endParaRPr lang="en-US" dirty="0" smtClean="0"/>
          </a:p>
        </p:txBody>
      </p:sp>
      <p:sp>
        <p:nvSpPr>
          <p:cNvPr id="28676"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28677"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057B42A-82E8-4387-AE6C-E014AAF6DFC9}" type="slidenum">
              <a:rPr lang="en-US">
                <a:solidFill>
                  <a:srgbClr val="FFFFFF"/>
                </a:solidFill>
              </a:rPr>
              <a:pPr eaLnBrk="1" hangingPunct="1"/>
              <a:t>23</a:t>
            </a:fld>
            <a:endParaRPr lang="en-US">
              <a:solidFill>
                <a:srgbClr val="FFFFFF"/>
              </a:solidFill>
            </a:endParaRPr>
          </a:p>
        </p:txBody>
      </p:sp>
    </p:spTree>
    <p:extLst>
      <p:ext uri="{BB962C8B-B14F-4D97-AF65-F5344CB8AC3E}">
        <p14:creationId xmlns:p14="http://schemas.microsoft.com/office/powerpoint/2010/main" val="42829152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609600"/>
            <a:ext cx="8229600" cy="685800"/>
          </a:xfrm>
        </p:spPr>
        <p:txBody>
          <a:bodyPr>
            <a:normAutofit/>
          </a:bodyPr>
          <a:lstStyle/>
          <a:p>
            <a:pPr>
              <a:defRPr/>
            </a:pPr>
            <a:r>
              <a:rPr lang="en-US" sz="3100" b="1" dirty="0"/>
              <a:t>2. Selecting priority problems </a:t>
            </a:r>
            <a:endParaRPr lang="en-US" dirty="0"/>
          </a:p>
        </p:txBody>
      </p:sp>
      <p:sp>
        <p:nvSpPr>
          <p:cNvPr id="3" name="Content Placeholder 2"/>
          <p:cNvSpPr>
            <a:spLocks noGrp="1"/>
          </p:cNvSpPr>
          <p:nvPr>
            <p:ph sz="quarter" idx="1"/>
          </p:nvPr>
        </p:nvSpPr>
        <p:spPr>
          <a:xfrm>
            <a:off x="746975" y="1219200"/>
            <a:ext cx="10869769" cy="5410200"/>
          </a:xfrm>
        </p:spPr>
        <p:txBody>
          <a:bodyPr>
            <a:normAutofit fontScale="47500" lnSpcReduction="20000"/>
          </a:bodyPr>
          <a:lstStyle/>
          <a:p>
            <a:pPr marL="274320" indent="-274320">
              <a:buNone/>
              <a:defRPr/>
            </a:pPr>
            <a:r>
              <a:rPr lang="en-US" b="1" dirty="0" smtClean="0"/>
              <a:t> </a:t>
            </a:r>
            <a:endParaRPr lang="en-US" dirty="0" smtClean="0"/>
          </a:p>
          <a:p>
            <a:pPr marL="274320" indent="-274320" algn="just">
              <a:buNone/>
              <a:defRPr/>
            </a:pPr>
            <a:r>
              <a:rPr lang="en-US" sz="3800" dirty="0"/>
              <a:t>What is problem?</a:t>
            </a:r>
          </a:p>
          <a:p>
            <a:pPr marL="274320" indent="-274320" algn="just">
              <a:buFont typeface="Wingdings" panose="05000000000000000000" pitchFamily="2" charset="2"/>
              <a:buChar char="v"/>
              <a:defRPr/>
            </a:pPr>
            <a:r>
              <a:rPr lang="en-US" sz="3800" dirty="0"/>
              <a:t>Problem is defined as perceived gap between what is and what should be.</a:t>
            </a:r>
          </a:p>
          <a:p>
            <a:pPr marL="274320" indent="-274320" algn="just">
              <a:buFont typeface="Wingdings" panose="05000000000000000000" pitchFamily="2" charset="2"/>
              <a:buChar char="v"/>
              <a:defRPr/>
            </a:pPr>
            <a:endParaRPr lang="en-US" sz="3800" dirty="0"/>
          </a:p>
          <a:p>
            <a:pPr marL="274320" indent="-274320" algn="just">
              <a:buNone/>
              <a:defRPr/>
            </a:pPr>
            <a:r>
              <a:rPr lang="en-US" sz="3800" dirty="0"/>
              <a:t>For example, a community might not consider as a problem using open field for reliving one self, but this is a problem for the health worker.</a:t>
            </a:r>
          </a:p>
          <a:p>
            <a:pPr marL="274320" indent="-274320" algn="just">
              <a:buNone/>
              <a:defRPr/>
            </a:pPr>
            <a:endParaRPr lang="en-US" sz="3800" dirty="0"/>
          </a:p>
          <a:p>
            <a:pPr marL="274320" indent="-274320" algn="just">
              <a:buFont typeface="Wingdings 2"/>
              <a:buChar char=""/>
              <a:defRPr/>
            </a:pPr>
            <a:r>
              <a:rPr lang="en-US" sz="3800" dirty="0"/>
              <a:t>In selecting important problems it is useful to group problems under common headings</a:t>
            </a:r>
          </a:p>
          <a:p>
            <a:pPr marL="274320" indent="-274320" algn="just">
              <a:buNone/>
              <a:defRPr/>
            </a:pPr>
            <a:r>
              <a:rPr lang="en-US" sz="3800" dirty="0"/>
              <a:t>For example</a:t>
            </a:r>
          </a:p>
          <a:p>
            <a:pPr marL="274320" indent="-274320" algn="just">
              <a:buFont typeface="Wingdings" panose="05000000000000000000" pitchFamily="2" charset="2"/>
              <a:buChar char="ü"/>
              <a:defRPr/>
            </a:pPr>
            <a:r>
              <a:rPr lang="en-US" sz="3800" dirty="0"/>
              <a:t>Environmental problems</a:t>
            </a:r>
          </a:p>
          <a:p>
            <a:pPr lvl="2" indent="-182880" algn="just">
              <a:buClr>
                <a:schemeClr val="accent1">
                  <a:shade val="75000"/>
                </a:schemeClr>
              </a:buClr>
              <a:buNone/>
              <a:defRPr/>
            </a:pPr>
            <a:r>
              <a:rPr lang="en-US" sz="3800" dirty="0"/>
              <a:t>Poor sanitation, overcrowding, lack of safe drinking water etc</a:t>
            </a:r>
          </a:p>
          <a:p>
            <a:pPr marL="274320" indent="-274320" algn="just">
              <a:buNone/>
              <a:defRPr/>
            </a:pPr>
            <a:r>
              <a:rPr lang="en-US" sz="3800" dirty="0"/>
              <a:t> </a:t>
            </a:r>
          </a:p>
          <a:p>
            <a:pPr marL="274320" indent="-274320" algn="just">
              <a:buFont typeface="Wingdings" panose="05000000000000000000" pitchFamily="2" charset="2"/>
              <a:buChar char="ü"/>
              <a:defRPr/>
            </a:pPr>
            <a:r>
              <a:rPr lang="en-US" sz="3800" dirty="0"/>
              <a:t>Disease or health problems</a:t>
            </a:r>
          </a:p>
          <a:p>
            <a:pPr marL="640080" lvl="1" indent="-274320" algn="just">
              <a:buNone/>
              <a:defRPr/>
            </a:pPr>
            <a:r>
              <a:rPr lang="en-US" sz="3800" dirty="0"/>
              <a:t>      Malaria, Malnutrition, Diarrhea etc Socio economic problems</a:t>
            </a:r>
          </a:p>
          <a:p>
            <a:pPr marL="274320" indent="-274320" algn="just">
              <a:buNone/>
              <a:defRPr/>
            </a:pPr>
            <a:r>
              <a:rPr lang="en-US" sz="3800" dirty="0"/>
              <a:t>       </a:t>
            </a:r>
          </a:p>
          <a:p>
            <a:pPr marL="514350" indent="-514350" algn="just">
              <a:buFont typeface="Wingdings" panose="05000000000000000000" pitchFamily="2" charset="2"/>
              <a:buChar char="ü"/>
              <a:defRPr/>
            </a:pPr>
            <a:r>
              <a:rPr lang="en-US" sz="3800" dirty="0"/>
              <a:t>Health service problems</a:t>
            </a:r>
          </a:p>
          <a:p>
            <a:pPr lvl="2" indent="-182880" algn="just">
              <a:buClr>
                <a:schemeClr val="accent1">
                  <a:shade val="75000"/>
                </a:schemeClr>
              </a:buClr>
              <a:buNone/>
              <a:defRPr/>
            </a:pPr>
            <a:r>
              <a:rPr lang="en-US" sz="3800" dirty="0"/>
              <a:t>   Insufficient drugs    </a:t>
            </a:r>
          </a:p>
          <a:p>
            <a:pPr marL="274320" indent="-274320">
              <a:buFont typeface="Wingdings 2"/>
              <a:buChar char=""/>
              <a:defRPr/>
            </a:pPr>
            <a:endParaRPr lang="en-US" dirty="0"/>
          </a:p>
        </p:txBody>
      </p:sp>
      <p:sp>
        <p:nvSpPr>
          <p:cNvPr id="30724"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30725"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7187BCF-ABA4-4D68-A406-B21BF01138EB}" type="slidenum">
              <a:rPr lang="en-US">
                <a:solidFill>
                  <a:srgbClr val="FFFFFF"/>
                </a:solidFill>
              </a:rPr>
              <a:pPr eaLnBrk="1" hangingPunct="1"/>
              <a:t>24</a:t>
            </a:fld>
            <a:endParaRPr lang="en-US">
              <a:solidFill>
                <a:srgbClr val="FFFFFF"/>
              </a:solidFill>
            </a:endParaRPr>
          </a:p>
        </p:txBody>
      </p:sp>
    </p:spTree>
    <p:extLst>
      <p:ext uri="{BB962C8B-B14F-4D97-AF65-F5344CB8AC3E}">
        <p14:creationId xmlns:p14="http://schemas.microsoft.com/office/powerpoint/2010/main" val="8792395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5800"/>
          </a:xfrm>
        </p:spPr>
        <p:txBody>
          <a:bodyPr>
            <a:normAutofit fontScale="90000"/>
          </a:bodyPr>
          <a:lstStyle/>
          <a:p>
            <a:pPr>
              <a:defRPr/>
            </a:pPr>
            <a:r>
              <a:rPr lang="en-US" b="1" dirty="0" smtClean="0"/>
              <a:t>Prioritize the problems</a:t>
            </a:r>
            <a:endParaRPr lang="en-US" dirty="0"/>
          </a:p>
        </p:txBody>
      </p:sp>
      <p:sp>
        <p:nvSpPr>
          <p:cNvPr id="3" name="Content Placeholder 2"/>
          <p:cNvSpPr>
            <a:spLocks noGrp="1"/>
          </p:cNvSpPr>
          <p:nvPr>
            <p:ph sz="quarter" idx="1"/>
          </p:nvPr>
        </p:nvSpPr>
        <p:spPr>
          <a:xfrm>
            <a:off x="838199" y="1219200"/>
            <a:ext cx="10649755" cy="5334000"/>
          </a:xfrm>
        </p:spPr>
        <p:txBody>
          <a:bodyPr>
            <a:normAutofit fontScale="92500" lnSpcReduction="10000"/>
          </a:bodyPr>
          <a:lstStyle/>
          <a:p>
            <a:pPr marL="274320" indent="-274320">
              <a:buFont typeface="Wingdings 2"/>
              <a:buChar char=""/>
              <a:defRPr/>
            </a:pPr>
            <a:r>
              <a:rPr lang="en-US" dirty="0" smtClean="0"/>
              <a:t>The health worker faces usually with more than one problems at a time and cannot solve them at once. Therefore the important problems selected need to be prioritized.</a:t>
            </a:r>
          </a:p>
          <a:p>
            <a:pPr marL="274320" indent="-274320">
              <a:buNone/>
              <a:defRPr/>
            </a:pPr>
            <a:endParaRPr lang="en-US" dirty="0" smtClean="0"/>
          </a:p>
          <a:p>
            <a:pPr marL="274320" indent="-274320">
              <a:buFont typeface="Wingdings 2"/>
              <a:buChar char=""/>
              <a:defRPr/>
            </a:pPr>
            <a:r>
              <a:rPr lang="en-US" dirty="0" smtClean="0"/>
              <a:t>The following selection criteria are used for priority setting:</a:t>
            </a:r>
          </a:p>
          <a:p>
            <a:pPr marL="640080" lvl="1" indent="-274320">
              <a:buBlip>
                <a:blip r:embed="rId2"/>
              </a:buBlip>
              <a:defRPr/>
            </a:pPr>
            <a:r>
              <a:rPr lang="en-US" dirty="0" smtClean="0"/>
              <a:t>Magnitude of the problem</a:t>
            </a:r>
          </a:p>
          <a:p>
            <a:pPr marL="640080" lvl="1" indent="-274320">
              <a:buBlip>
                <a:blip r:embed="rId2"/>
              </a:buBlip>
              <a:defRPr/>
            </a:pPr>
            <a:r>
              <a:rPr lang="en-US" dirty="0" smtClean="0"/>
              <a:t>Degree of severity</a:t>
            </a:r>
          </a:p>
          <a:p>
            <a:pPr marL="640080" lvl="1" indent="-274320">
              <a:buBlip>
                <a:blip r:embed="rId2"/>
              </a:buBlip>
              <a:defRPr/>
            </a:pPr>
            <a:r>
              <a:rPr lang="en-US" dirty="0" smtClean="0"/>
              <a:t>Feasibility of intervention</a:t>
            </a:r>
          </a:p>
          <a:p>
            <a:pPr marL="640080" lvl="1" indent="-274320">
              <a:buBlip>
                <a:blip r:embed="rId2"/>
              </a:buBlip>
              <a:defRPr/>
            </a:pPr>
            <a:r>
              <a:rPr lang="en-US" dirty="0" smtClean="0"/>
              <a:t>Sustainability of intervention</a:t>
            </a:r>
          </a:p>
          <a:p>
            <a:pPr marL="640080" lvl="1" indent="-274320">
              <a:buBlip>
                <a:blip r:embed="rId2"/>
              </a:buBlip>
              <a:defRPr/>
            </a:pPr>
            <a:r>
              <a:rPr lang="en-US" dirty="0" smtClean="0"/>
              <a:t>Community concern</a:t>
            </a:r>
          </a:p>
          <a:p>
            <a:pPr marL="640080" lvl="1" indent="-274320">
              <a:buBlip>
                <a:blip r:embed="rId2"/>
              </a:buBlip>
              <a:defRPr/>
            </a:pPr>
            <a:r>
              <a:rPr lang="en-US" dirty="0" smtClean="0"/>
              <a:t>Political and social acceptability</a:t>
            </a:r>
          </a:p>
          <a:p>
            <a:pPr marL="640080" lvl="1" indent="-274320">
              <a:buBlip>
                <a:blip r:embed="rId2"/>
              </a:buBlip>
              <a:defRPr/>
            </a:pPr>
            <a:r>
              <a:rPr lang="en-US" dirty="0" smtClean="0"/>
              <a:t>Consistent with multi </a:t>
            </a:r>
            <a:r>
              <a:rPr lang="en-US" dirty="0" err="1" smtClean="0"/>
              <a:t>sectorial</a:t>
            </a:r>
            <a:r>
              <a:rPr lang="en-US" dirty="0" smtClean="0"/>
              <a:t> approach</a:t>
            </a:r>
          </a:p>
          <a:p>
            <a:pPr marL="640080" lvl="1" indent="-274320">
              <a:buBlip>
                <a:blip r:embed="rId2"/>
              </a:buBlip>
              <a:defRPr/>
            </a:pPr>
            <a:r>
              <a:rPr lang="en-US" dirty="0" smtClean="0"/>
              <a:t>Consistent with government planning</a:t>
            </a:r>
          </a:p>
          <a:p>
            <a:pPr marL="640080" lvl="1" indent="-274320">
              <a:buBlip>
                <a:blip r:embed="rId2"/>
              </a:buBlip>
              <a:defRPr/>
            </a:pPr>
            <a:r>
              <a:rPr lang="en-US" dirty="0" smtClean="0"/>
              <a:t>Clear defined system with donors(if linkage exists)</a:t>
            </a:r>
            <a:endParaRPr lang="en-US" dirty="0"/>
          </a:p>
        </p:txBody>
      </p:sp>
      <p:sp>
        <p:nvSpPr>
          <p:cNvPr id="31748"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31749"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528208F-2C4D-4E35-8DC9-D93C6AFEA0CD}" type="slidenum">
              <a:rPr lang="en-US">
                <a:solidFill>
                  <a:srgbClr val="FFFFFF"/>
                </a:solidFill>
              </a:rPr>
              <a:pPr eaLnBrk="1" hangingPunct="1"/>
              <a:t>25</a:t>
            </a:fld>
            <a:endParaRPr lang="en-US">
              <a:solidFill>
                <a:srgbClr val="FFFFFF"/>
              </a:solidFill>
            </a:endParaRPr>
          </a:p>
        </p:txBody>
      </p:sp>
    </p:spTree>
    <p:extLst>
      <p:ext uri="{BB962C8B-B14F-4D97-AF65-F5344CB8AC3E}">
        <p14:creationId xmlns:p14="http://schemas.microsoft.com/office/powerpoint/2010/main" val="30166784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609600"/>
            <a:ext cx="8382000" cy="343437"/>
          </a:xfrm>
        </p:spPr>
        <p:txBody>
          <a:bodyPr>
            <a:normAutofit fontScale="90000"/>
          </a:bodyPr>
          <a:lstStyle/>
          <a:p>
            <a:pPr>
              <a:defRPr/>
            </a:pPr>
            <a:r>
              <a:rPr lang="en-US" sz="2800" b="1" dirty="0"/>
              <a:t>3. Setting objectives and targets </a:t>
            </a:r>
            <a:endParaRPr lang="en-US" sz="2800" dirty="0"/>
          </a:p>
        </p:txBody>
      </p:sp>
      <p:sp>
        <p:nvSpPr>
          <p:cNvPr id="30723" name="Content Placeholder 2"/>
          <p:cNvSpPr>
            <a:spLocks noGrp="1"/>
          </p:cNvSpPr>
          <p:nvPr>
            <p:ph sz="quarter" idx="1"/>
          </p:nvPr>
        </p:nvSpPr>
        <p:spPr>
          <a:xfrm>
            <a:off x="476518" y="1295400"/>
            <a:ext cx="11410682" cy="5334000"/>
          </a:xfrm>
        </p:spPr>
        <p:txBody>
          <a:bodyPr>
            <a:normAutofit/>
          </a:bodyPr>
          <a:lstStyle/>
          <a:p>
            <a:pPr marL="274320" indent="-274320">
              <a:buNone/>
              <a:defRPr/>
            </a:pPr>
            <a:r>
              <a:rPr lang="en-US" sz="3000" dirty="0"/>
              <a:t>Setting a clear objective is important for two reasons </a:t>
            </a:r>
          </a:p>
          <a:p>
            <a:pPr marL="640080" lvl="1" indent="-274320">
              <a:buFont typeface="Wingdings" pitchFamily="2" charset="2"/>
              <a:buChar char="v"/>
              <a:defRPr/>
            </a:pPr>
            <a:r>
              <a:rPr lang="en-US" sz="3000" dirty="0"/>
              <a:t>It is important for definite plan</a:t>
            </a:r>
          </a:p>
          <a:p>
            <a:pPr marL="640080" lvl="1" indent="-274320">
              <a:buFont typeface="Wingdings" pitchFamily="2" charset="2"/>
              <a:buChar char="v"/>
              <a:defRPr/>
            </a:pPr>
            <a:r>
              <a:rPr lang="en-US" sz="3000" dirty="0"/>
              <a:t>Enables results to be evaluated</a:t>
            </a:r>
          </a:p>
          <a:p>
            <a:pPr marL="274320" indent="-274320">
              <a:buNone/>
              <a:defRPr/>
            </a:pPr>
            <a:r>
              <a:rPr lang="en-US" sz="3000" dirty="0"/>
              <a:t>Example: </a:t>
            </a:r>
            <a:endParaRPr lang="en-US" sz="3000" dirty="0" smtClean="0"/>
          </a:p>
          <a:p>
            <a:pPr marL="274320" indent="-274320">
              <a:buNone/>
              <a:defRPr/>
            </a:pPr>
            <a:r>
              <a:rPr lang="en-US" sz="3000" dirty="0" smtClean="0"/>
              <a:t>we </a:t>
            </a:r>
            <a:r>
              <a:rPr lang="en-US" sz="3000" dirty="0"/>
              <a:t>will improve health (wrong way of setting objectives)</a:t>
            </a:r>
          </a:p>
          <a:p>
            <a:pPr marL="274320" indent="-274320">
              <a:buNone/>
              <a:defRPr/>
            </a:pPr>
            <a:r>
              <a:rPr lang="en-US" sz="3000" dirty="0"/>
              <a:t>                   </a:t>
            </a:r>
            <a:endParaRPr lang="en-US" sz="3000" dirty="0" smtClean="0"/>
          </a:p>
          <a:p>
            <a:pPr marL="274320" indent="-274320">
              <a:buNone/>
              <a:defRPr/>
            </a:pPr>
            <a:r>
              <a:rPr lang="en-US" sz="3000" dirty="0" smtClean="0"/>
              <a:t>We </a:t>
            </a:r>
            <a:r>
              <a:rPr lang="en-US" sz="3000" dirty="0"/>
              <a:t>will extend health care for total population by 2015(right way of setting)</a:t>
            </a:r>
          </a:p>
          <a:p>
            <a:pPr marL="274320" indent="-274320">
              <a:buNone/>
              <a:defRPr/>
            </a:pPr>
            <a:endParaRPr lang="en-US" sz="3000" dirty="0"/>
          </a:p>
          <a:p>
            <a:pPr marL="274320" indent="-274320">
              <a:buNone/>
              <a:defRPr/>
            </a:pPr>
            <a:endParaRPr lang="en-US" sz="1800" dirty="0"/>
          </a:p>
          <a:p>
            <a:pPr marL="274320" indent="-274320">
              <a:buNone/>
              <a:defRPr/>
            </a:pPr>
            <a:r>
              <a:rPr lang="en-US" sz="1800" dirty="0"/>
              <a:t> </a:t>
            </a:r>
          </a:p>
          <a:p>
            <a:pPr marL="274320" indent="-274320">
              <a:buFont typeface="Wingdings"/>
              <a:buChar char=""/>
              <a:defRPr/>
            </a:pPr>
            <a:endParaRPr lang="en-US" sz="1800" dirty="0"/>
          </a:p>
        </p:txBody>
      </p:sp>
      <p:sp>
        <p:nvSpPr>
          <p:cNvPr id="32772"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32773"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8A810CD-34DD-41BC-A899-25FE4EC306C4}" type="slidenum">
              <a:rPr lang="en-US">
                <a:solidFill>
                  <a:srgbClr val="FFFFFF"/>
                </a:solidFill>
              </a:rPr>
              <a:pPr eaLnBrk="1" hangingPunct="1"/>
              <a:t>26</a:t>
            </a:fld>
            <a:endParaRPr lang="en-US">
              <a:solidFill>
                <a:srgbClr val="FFFFFF"/>
              </a:solidFill>
            </a:endParaRPr>
          </a:p>
        </p:txBody>
      </p:sp>
    </p:spTree>
    <p:extLst>
      <p:ext uri="{BB962C8B-B14F-4D97-AF65-F5344CB8AC3E}">
        <p14:creationId xmlns:p14="http://schemas.microsoft.com/office/powerpoint/2010/main" val="8606284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274320" indent="-274320">
              <a:defRPr/>
            </a:pPr>
            <a:r>
              <a:rPr lang="en-US" dirty="0"/>
              <a:t>Characteristics of </a:t>
            </a:r>
            <a:r>
              <a:rPr lang="en-US" b="1" dirty="0"/>
              <a:t>good objective</a:t>
            </a:r>
            <a:r>
              <a:rPr lang="en-US" dirty="0"/>
              <a:t> </a:t>
            </a:r>
          </a:p>
        </p:txBody>
      </p:sp>
      <p:sp>
        <p:nvSpPr>
          <p:cNvPr id="3" name="Content Placeholder 2"/>
          <p:cNvSpPr>
            <a:spLocks noGrp="1"/>
          </p:cNvSpPr>
          <p:nvPr>
            <p:ph idx="1"/>
          </p:nvPr>
        </p:nvSpPr>
        <p:spPr>
          <a:xfrm>
            <a:off x="540913" y="1825624"/>
            <a:ext cx="11153104" cy="4755479"/>
          </a:xfrm>
        </p:spPr>
        <p:txBody>
          <a:bodyPr>
            <a:normAutofit/>
          </a:bodyPr>
          <a:lstStyle/>
          <a:p>
            <a:pPr marL="274320" indent="-274320" algn="just">
              <a:lnSpc>
                <a:spcPct val="150000"/>
              </a:lnSpc>
              <a:buNone/>
              <a:defRPr/>
            </a:pPr>
            <a:r>
              <a:rPr lang="en-US" sz="2400" dirty="0"/>
              <a:t>Generally, a good objective must be </a:t>
            </a:r>
            <a:r>
              <a:rPr lang="en-US" sz="2400" b="1" dirty="0"/>
              <a:t>“SMART</a:t>
            </a:r>
            <a:r>
              <a:rPr lang="en-US" sz="2400" b="1" dirty="0" smtClean="0"/>
              <a:t>”</a:t>
            </a:r>
            <a:endParaRPr lang="en-US" sz="2400" dirty="0"/>
          </a:p>
          <a:p>
            <a:pPr marL="640080" lvl="1" indent="-274320" algn="just">
              <a:lnSpc>
                <a:spcPct val="150000"/>
              </a:lnSpc>
              <a:buNone/>
              <a:defRPr/>
            </a:pPr>
            <a:r>
              <a:rPr lang="en-US" b="1" dirty="0"/>
              <a:t>S </a:t>
            </a:r>
            <a:r>
              <a:rPr lang="en-US" dirty="0"/>
              <a:t>specific (put in clear way that addresses a problem)</a:t>
            </a:r>
          </a:p>
          <a:p>
            <a:pPr marL="640080" lvl="1" indent="-274320" algn="just">
              <a:lnSpc>
                <a:spcPct val="150000"/>
              </a:lnSpc>
              <a:buNone/>
              <a:defRPr/>
            </a:pPr>
            <a:r>
              <a:rPr lang="en-US" b="1" dirty="0"/>
              <a:t>M</a:t>
            </a:r>
            <a:r>
              <a:rPr lang="en-US" dirty="0"/>
              <a:t> measurable (when the result can be put in numbers)</a:t>
            </a:r>
          </a:p>
          <a:p>
            <a:pPr marL="640080" lvl="1" indent="-274320" algn="just">
              <a:lnSpc>
                <a:spcPct val="150000"/>
              </a:lnSpc>
              <a:buNone/>
              <a:defRPr/>
            </a:pPr>
            <a:r>
              <a:rPr lang="en-US" b="1" dirty="0"/>
              <a:t>A</a:t>
            </a:r>
            <a:r>
              <a:rPr lang="en-US" dirty="0"/>
              <a:t> achievable/feasible (possible to achieve)</a:t>
            </a:r>
          </a:p>
          <a:p>
            <a:pPr marL="640080" lvl="1" indent="-274320" algn="just">
              <a:lnSpc>
                <a:spcPct val="150000"/>
              </a:lnSpc>
              <a:buNone/>
              <a:defRPr/>
            </a:pPr>
            <a:r>
              <a:rPr lang="en-US" b="1" dirty="0"/>
              <a:t>R</a:t>
            </a:r>
            <a:r>
              <a:rPr lang="en-US" dirty="0"/>
              <a:t> relevant (pertinent to the problem to be solved)</a:t>
            </a:r>
          </a:p>
          <a:p>
            <a:pPr marL="640080" lvl="1" indent="-274320" algn="just">
              <a:lnSpc>
                <a:spcPct val="150000"/>
              </a:lnSpc>
              <a:buNone/>
              <a:defRPr/>
            </a:pPr>
            <a:r>
              <a:rPr lang="en-US" b="1" dirty="0"/>
              <a:t>T </a:t>
            </a:r>
            <a:r>
              <a:rPr lang="en-US" dirty="0"/>
              <a:t>time bound (it should have time limit when the desired achievement obtained)</a:t>
            </a:r>
          </a:p>
          <a:p>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D2B4CAA7-7D77-449F-B2C9-651282E18382}" type="slidenum">
              <a:rPr lang="en-US" smtClean="0"/>
              <a:t>27</a:t>
            </a:fld>
            <a:endParaRPr lang="en-US"/>
          </a:p>
        </p:txBody>
      </p:sp>
    </p:spTree>
    <p:extLst>
      <p:ext uri="{BB962C8B-B14F-4D97-AF65-F5344CB8AC3E}">
        <p14:creationId xmlns:p14="http://schemas.microsoft.com/office/powerpoint/2010/main" val="39777050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100" b="1" dirty="0"/>
              <a:t>Setting objectives and targets </a:t>
            </a:r>
            <a:r>
              <a:rPr lang="en-US" b="1" dirty="0" smtClean="0"/>
              <a:t>…</a:t>
            </a:r>
            <a:r>
              <a:rPr lang="en-US" dirty="0" smtClean="0"/>
              <a:t/>
            </a:r>
            <a:br>
              <a:rPr lang="en-US" dirty="0" smtClean="0"/>
            </a:br>
            <a:endParaRPr lang="en-US" dirty="0"/>
          </a:p>
        </p:txBody>
      </p:sp>
      <p:sp>
        <p:nvSpPr>
          <p:cNvPr id="33795" name="Content Placeholder 2"/>
          <p:cNvSpPr>
            <a:spLocks noGrp="1"/>
          </p:cNvSpPr>
          <p:nvPr>
            <p:ph sz="quarter" idx="1"/>
          </p:nvPr>
        </p:nvSpPr>
        <p:spPr>
          <a:xfrm>
            <a:off x="257578" y="1052512"/>
            <a:ext cx="11500834" cy="5486400"/>
          </a:xfrm>
        </p:spPr>
        <p:txBody>
          <a:bodyPr/>
          <a:lstStyle/>
          <a:p>
            <a:pPr eaLnBrk="1" hangingPunct="1">
              <a:buFont typeface="Wingdings" panose="05000000000000000000" pitchFamily="2" charset="2"/>
              <a:buChar char="Ø"/>
            </a:pPr>
            <a:r>
              <a:rPr lang="en-US" dirty="0" smtClean="0"/>
              <a:t>Objectives may be stated in different ways at different level of the health system</a:t>
            </a:r>
          </a:p>
          <a:p>
            <a:pPr eaLnBrk="1" hangingPunct="1">
              <a:buFont typeface="Wingdings 2" panose="05020102010507070707" pitchFamily="18" charset="2"/>
              <a:buNone/>
            </a:pPr>
            <a:r>
              <a:rPr lang="en-US" dirty="0" smtClean="0"/>
              <a:t>For example</a:t>
            </a:r>
          </a:p>
          <a:p>
            <a:pPr eaLnBrk="1" hangingPunct="1">
              <a:buFont typeface="Wingdings" panose="05000000000000000000" pitchFamily="2" charset="2"/>
              <a:buChar char="v"/>
            </a:pPr>
            <a:r>
              <a:rPr lang="en-US" dirty="0" smtClean="0"/>
              <a:t> at regional level” at the end of five years malnourished children (&lt;3years) will be reduced less than 4%)</a:t>
            </a:r>
          </a:p>
          <a:p>
            <a:pPr eaLnBrk="1" hangingPunct="1">
              <a:buFont typeface="Wingdings" panose="05000000000000000000" pitchFamily="2" charset="2"/>
              <a:buChar char="v"/>
            </a:pPr>
            <a:r>
              <a:rPr lang="en-US" dirty="0" smtClean="0"/>
              <a:t> At district or </a:t>
            </a:r>
            <a:r>
              <a:rPr lang="en-US" dirty="0" err="1" smtClean="0"/>
              <a:t>woreda</a:t>
            </a:r>
            <a:r>
              <a:rPr lang="en-US" dirty="0" smtClean="0"/>
              <a:t> level “to identify children of 0-3 years of age with malnutrition according to the stated nutritional criteria.</a:t>
            </a:r>
          </a:p>
          <a:p>
            <a:pPr eaLnBrk="1" hangingPunct="1">
              <a:buFont typeface="Wingdings 2" panose="05020102010507070707" pitchFamily="18" charset="2"/>
              <a:buNone/>
            </a:pPr>
            <a:r>
              <a:rPr lang="en-US" dirty="0" smtClean="0"/>
              <a:t>  At </a:t>
            </a:r>
            <a:r>
              <a:rPr lang="en-US" dirty="0" err="1" smtClean="0"/>
              <a:t>kebel</a:t>
            </a:r>
            <a:r>
              <a:rPr lang="en-US" dirty="0" smtClean="0"/>
              <a:t>/village level “identify among the child population of 0-3 years of age all children with malnutrition, according to the specified criteria.</a:t>
            </a:r>
          </a:p>
          <a:p>
            <a:pPr eaLnBrk="1" hangingPunct="1">
              <a:buFont typeface="Wingdings 2" panose="05020102010507070707" pitchFamily="18" charset="2"/>
              <a:buChar char=""/>
            </a:pPr>
            <a:endParaRPr lang="en-US" dirty="0" smtClean="0"/>
          </a:p>
        </p:txBody>
      </p:sp>
      <p:sp>
        <p:nvSpPr>
          <p:cNvPr id="33796"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33797"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1B30DBD-4B71-439C-8A76-B6AD0C524295}" type="slidenum">
              <a:rPr lang="en-US">
                <a:solidFill>
                  <a:srgbClr val="FFFFFF"/>
                </a:solidFill>
              </a:rPr>
              <a:pPr eaLnBrk="1" hangingPunct="1"/>
              <a:t>28</a:t>
            </a:fld>
            <a:endParaRPr lang="en-US">
              <a:solidFill>
                <a:srgbClr val="FFFFFF"/>
              </a:solidFill>
            </a:endParaRPr>
          </a:p>
        </p:txBody>
      </p:sp>
    </p:spTree>
    <p:extLst>
      <p:ext uri="{BB962C8B-B14F-4D97-AF65-F5344CB8AC3E}">
        <p14:creationId xmlns:p14="http://schemas.microsoft.com/office/powerpoint/2010/main" val="1396099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4075"/>
          </a:xfrm>
        </p:spPr>
        <p:txBody>
          <a:bodyPr>
            <a:normAutofit fontScale="90000"/>
          </a:bodyPr>
          <a:lstStyle/>
          <a:p>
            <a:pPr>
              <a:defRPr/>
            </a:pPr>
            <a:r>
              <a:rPr lang="en-US" dirty="0" smtClean="0"/>
              <a:t>4. Identifying obstacles and limitations</a:t>
            </a:r>
            <a:br>
              <a:rPr lang="en-US" dirty="0" smtClean="0"/>
            </a:br>
            <a:endParaRPr lang="en-US" dirty="0"/>
          </a:p>
        </p:txBody>
      </p:sp>
      <p:sp>
        <p:nvSpPr>
          <p:cNvPr id="34819" name="Content Placeholder 2"/>
          <p:cNvSpPr>
            <a:spLocks noGrp="1"/>
          </p:cNvSpPr>
          <p:nvPr>
            <p:ph sz="quarter" idx="1"/>
          </p:nvPr>
        </p:nvSpPr>
        <p:spPr>
          <a:xfrm>
            <a:off x="838200" y="1219200"/>
            <a:ext cx="10636876" cy="5257800"/>
          </a:xfrm>
        </p:spPr>
        <p:txBody>
          <a:bodyPr>
            <a:normAutofit fontScale="92500"/>
          </a:bodyPr>
          <a:lstStyle/>
          <a:p>
            <a:pPr eaLnBrk="1" hangingPunct="1">
              <a:buFont typeface="Wingdings" panose="05000000000000000000" pitchFamily="2" charset="2"/>
              <a:buChar char="q"/>
            </a:pPr>
            <a:r>
              <a:rPr lang="en-US" sz="3200" dirty="0" smtClean="0"/>
              <a:t>The limitations/obstacles may be </a:t>
            </a:r>
          </a:p>
          <a:p>
            <a:pPr lvl="1" eaLnBrk="1" hangingPunct="1">
              <a:buFont typeface="Wingdings" panose="05000000000000000000" pitchFamily="2" charset="2"/>
              <a:buChar char="q"/>
            </a:pPr>
            <a:r>
              <a:rPr lang="en-US" sz="2800" dirty="0" smtClean="0"/>
              <a:t>resources (people, equipment, money </a:t>
            </a:r>
            <a:r>
              <a:rPr lang="en-US" sz="2800" dirty="0" err="1" smtClean="0"/>
              <a:t>etc</a:t>
            </a:r>
            <a:r>
              <a:rPr lang="en-US" sz="2800" dirty="0" smtClean="0"/>
              <a:t>)</a:t>
            </a:r>
          </a:p>
          <a:p>
            <a:pPr lvl="1" eaLnBrk="1" hangingPunct="1">
              <a:buFont typeface="Wingdings" panose="05000000000000000000" pitchFamily="2" charset="2"/>
              <a:buChar char="q"/>
            </a:pPr>
            <a:r>
              <a:rPr lang="en-US" sz="2800" dirty="0" smtClean="0"/>
              <a:t>Environmental (geographical, climate, </a:t>
            </a:r>
            <a:r>
              <a:rPr lang="en-GB" sz="2800" dirty="0"/>
              <a:t>Technical difficulties , Social factors</a:t>
            </a:r>
            <a:r>
              <a:rPr lang="en-US" sz="2800" dirty="0"/>
              <a:t>, </a:t>
            </a:r>
            <a:r>
              <a:rPr lang="en-US" sz="2800" dirty="0" err="1" smtClean="0"/>
              <a:t>etc</a:t>
            </a:r>
            <a:r>
              <a:rPr lang="en-US" sz="2800" dirty="0" smtClean="0"/>
              <a:t>)</a:t>
            </a:r>
          </a:p>
          <a:p>
            <a:pPr eaLnBrk="1" hangingPunct="1">
              <a:buFont typeface="Wingdings" panose="05000000000000000000" pitchFamily="2" charset="2"/>
              <a:buChar char="§"/>
            </a:pPr>
            <a:endParaRPr lang="en-US" sz="3200" dirty="0" smtClean="0"/>
          </a:p>
          <a:p>
            <a:pPr eaLnBrk="1" hangingPunct="1">
              <a:buFont typeface="Wingdings" panose="05000000000000000000" pitchFamily="2" charset="2"/>
              <a:buChar char="§"/>
            </a:pPr>
            <a:r>
              <a:rPr lang="en-US" sz="3200" dirty="0" smtClean="0"/>
              <a:t>The analysis of obstacles would help the planner to know which </a:t>
            </a:r>
          </a:p>
          <a:p>
            <a:pPr lvl="2" eaLnBrk="1" hangingPunct="1">
              <a:lnSpc>
                <a:spcPct val="150000"/>
              </a:lnSpc>
              <a:buFont typeface="Wingdings 2" panose="05020102010507070707" pitchFamily="18" charset="2"/>
              <a:buBlip>
                <a:blip r:embed="rId2"/>
              </a:buBlip>
            </a:pPr>
            <a:r>
              <a:rPr lang="en-US" sz="3200" dirty="0"/>
              <a:t>Obstacle can be removed</a:t>
            </a:r>
          </a:p>
          <a:p>
            <a:pPr lvl="2" eaLnBrk="1" hangingPunct="1">
              <a:lnSpc>
                <a:spcPct val="150000"/>
              </a:lnSpc>
              <a:buFont typeface="Wingdings 2" panose="05020102010507070707" pitchFamily="18" charset="2"/>
              <a:buBlip>
                <a:blip r:embed="rId2"/>
              </a:buBlip>
            </a:pPr>
            <a:r>
              <a:rPr lang="en-US" sz="3200" dirty="0"/>
              <a:t>Obstacles can be reduced or modified</a:t>
            </a:r>
          </a:p>
          <a:p>
            <a:pPr lvl="2" eaLnBrk="1" hangingPunct="1">
              <a:lnSpc>
                <a:spcPct val="150000"/>
              </a:lnSpc>
              <a:buFont typeface="Wingdings 2" panose="05020102010507070707" pitchFamily="18" charset="2"/>
              <a:buBlip>
                <a:blip r:embed="rId2"/>
              </a:buBlip>
            </a:pPr>
            <a:r>
              <a:rPr lang="en-US" sz="3200" dirty="0"/>
              <a:t>Obstacles cannot removed</a:t>
            </a:r>
          </a:p>
          <a:p>
            <a:pPr eaLnBrk="1" hangingPunct="1"/>
            <a:endParaRPr lang="en-US" dirty="0" smtClean="0"/>
          </a:p>
        </p:txBody>
      </p:sp>
      <p:sp>
        <p:nvSpPr>
          <p:cNvPr id="34820"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34821"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B33251-FC28-4241-959C-A33CDD874D30}" type="slidenum">
              <a:rPr lang="en-US">
                <a:solidFill>
                  <a:srgbClr val="FFFFFF"/>
                </a:solidFill>
              </a:rPr>
              <a:pPr eaLnBrk="1" hangingPunct="1"/>
              <a:t>29</a:t>
            </a:fld>
            <a:endParaRPr lang="en-US">
              <a:solidFill>
                <a:srgbClr val="FFFFFF"/>
              </a:solidFill>
            </a:endParaRPr>
          </a:p>
        </p:txBody>
      </p:sp>
    </p:spTree>
    <p:extLst>
      <p:ext uri="{BB962C8B-B14F-4D97-AF65-F5344CB8AC3E}">
        <p14:creationId xmlns:p14="http://schemas.microsoft.com/office/powerpoint/2010/main" val="41166591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96201" y="685800"/>
            <a:ext cx="2529219" cy="2123658"/>
          </a:xfrm>
          <a:prstGeom prst="rect">
            <a:avLst/>
          </a:prstGeom>
        </p:spPr>
        <p:txBody>
          <a:bodyPr wrap="square">
            <a:spAutoFit/>
          </a:bodyPr>
          <a:lstStyle/>
          <a:p>
            <a:r>
              <a:rPr lang="en-US" sz="2400" b="1" dirty="0"/>
              <a:t>Organizing</a:t>
            </a:r>
          </a:p>
          <a:p>
            <a:r>
              <a:rPr lang="en-US" dirty="0"/>
              <a:t>Establish task</a:t>
            </a:r>
          </a:p>
          <a:p>
            <a:r>
              <a:rPr lang="en-US" dirty="0"/>
              <a:t>and authority</a:t>
            </a:r>
          </a:p>
          <a:p>
            <a:r>
              <a:rPr lang="en-US" dirty="0"/>
              <a:t>relationships that</a:t>
            </a:r>
          </a:p>
          <a:p>
            <a:r>
              <a:rPr lang="en-US" dirty="0"/>
              <a:t>allow people to work</a:t>
            </a:r>
          </a:p>
          <a:p>
            <a:r>
              <a:rPr lang="en-US" dirty="0"/>
              <a:t>together to achieve</a:t>
            </a:r>
          </a:p>
          <a:p>
            <a:r>
              <a:rPr lang="en-US" dirty="0"/>
              <a:t>organization goals.</a:t>
            </a:r>
          </a:p>
        </p:txBody>
      </p:sp>
      <p:sp>
        <p:nvSpPr>
          <p:cNvPr id="5" name="Rectangle 4"/>
          <p:cNvSpPr/>
          <p:nvPr/>
        </p:nvSpPr>
        <p:spPr>
          <a:xfrm>
            <a:off x="3276600" y="838201"/>
            <a:ext cx="2819400" cy="1846659"/>
          </a:xfrm>
          <a:prstGeom prst="rect">
            <a:avLst/>
          </a:prstGeom>
        </p:spPr>
        <p:txBody>
          <a:bodyPr wrap="square">
            <a:spAutoFit/>
          </a:bodyPr>
          <a:lstStyle/>
          <a:p>
            <a:pPr>
              <a:buNone/>
            </a:pPr>
            <a:r>
              <a:rPr lang="en-US" dirty="0"/>
              <a:t> </a:t>
            </a:r>
            <a:r>
              <a:rPr lang="en-US" sz="2400" b="1" dirty="0"/>
              <a:t>Planning</a:t>
            </a:r>
            <a:r>
              <a:rPr lang="en-US" b="1" dirty="0"/>
              <a:t>  </a:t>
            </a:r>
            <a:r>
              <a:rPr lang="en-US" dirty="0"/>
              <a:t>                   </a:t>
            </a:r>
          </a:p>
          <a:p>
            <a:r>
              <a:rPr lang="en-US" dirty="0"/>
              <a:t>Choose appropriate</a:t>
            </a:r>
          </a:p>
          <a:p>
            <a:r>
              <a:rPr lang="en-US" dirty="0"/>
              <a:t>organizational</a:t>
            </a:r>
          </a:p>
          <a:p>
            <a:r>
              <a:rPr lang="en-US" dirty="0"/>
              <a:t>goals and courses</a:t>
            </a:r>
          </a:p>
          <a:p>
            <a:r>
              <a:rPr lang="en-US" dirty="0"/>
              <a:t>of action to best</a:t>
            </a:r>
          </a:p>
          <a:p>
            <a:r>
              <a:rPr lang="en-US" dirty="0"/>
              <a:t>achieve those goals</a:t>
            </a:r>
          </a:p>
        </p:txBody>
      </p:sp>
      <p:sp>
        <p:nvSpPr>
          <p:cNvPr id="6" name="Rectangle 5"/>
          <p:cNvSpPr/>
          <p:nvPr/>
        </p:nvSpPr>
        <p:spPr>
          <a:xfrm>
            <a:off x="7162800" y="4191000"/>
            <a:ext cx="2209800" cy="2123658"/>
          </a:xfrm>
          <a:prstGeom prst="rect">
            <a:avLst/>
          </a:prstGeom>
        </p:spPr>
        <p:txBody>
          <a:bodyPr wrap="square">
            <a:spAutoFit/>
          </a:bodyPr>
          <a:lstStyle/>
          <a:p>
            <a:r>
              <a:rPr lang="en-US" sz="2400" b="1" dirty="0"/>
              <a:t>Leading</a:t>
            </a:r>
          </a:p>
          <a:p>
            <a:r>
              <a:rPr lang="en-US" dirty="0"/>
              <a:t>Motivate,</a:t>
            </a:r>
          </a:p>
          <a:p>
            <a:r>
              <a:rPr lang="en-US" dirty="0"/>
              <a:t>coordinate, and</a:t>
            </a:r>
          </a:p>
          <a:p>
            <a:r>
              <a:rPr lang="en-US" dirty="0"/>
              <a:t>energize individuals</a:t>
            </a:r>
          </a:p>
          <a:p>
            <a:r>
              <a:rPr lang="en-US" dirty="0"/>
              <a:t>and groups to work</a:t>
            </a:r>
          </a:p>
          <a:p>
            <a:r>
              <a:rPr lang="en-US" dirty="0"/>
              <a:t>together to achieve</a:t>
            </a:r>
          </a:p>
          <a:p>
            <a:r>
              <a:rPr lang="en-US" dirty="0"/>
              <a:t>organizational goals</a:t>
            </a:r>
          </a:p>
        </p:txBody>
      </p:sp>
      <p:sp>
        <p:nvSpPr>
          <p:cNvPr id="7" name="Rectangle 6"/>
          <p:cNvSpPr/>
          <p:nvPr/>
        </p:nvSpPr>
        <p:spPr>
          <a:xfrm>
            <a:off x="2895600" y="3962400"/>
            <a:ext cx="2362200" cy="2123658"/>
          </a:xfrm>
          <a:prstGeom prst="rect">
            <a:avLst/>
          </a:prstGeom>
        </p:spPr>
        <p:txBody>
          <a:bodyPr wrap="square">
            <a:spAutoFit/>
          </a:bodyPr>
          <a:lstStyle/>
          <a:p>
            <a:r>
              <a:rPr lang="en-US" sz="2400" b="1" dirty="0"/>
              <a:t>Controlling</a:t>
            </a:r>
          </a:p>
          <a:p>
            <a:r>
              <a:rPr lang="en-US" dirty="0"/>
              <a:t>Establish accurate</a:t>
            </a:r>
          </a:p>
          <a:p>
            <a:r>
              <a:rPr lang="en-US" dirty="0"/>
              <a:t>measuring and</a:t>
            </a:r>
          </a:p>
          <a:p>
            <a:r>
              <a:rPr lang="en-US" dirty="0"/>
              <a:t>monitoring systems</a:t>
            </a:r>
          </a:p>
          <a:p>
            <a:r>
              <a:rPr lang="en-US" dirty="0"/>
              <a:t>to evaluate how well</a:t>
            </a:r>
          </a:p>
          <a:p>
            <a:r>
              <a:rPr lang="en-US" dirty="0"/>
              <a:t>the organization has</a:t>
            </a:r>
          </a:p>
          <a:p>
            <a:r>
              <a:rPr lang="en-US" dirty="0"/>
              <a:t>achieved its goals.</a:t>
            </a:r>
          </a:p>
        </p:txBody>
      </p:sp>
      <p:sp>
        <p:nvSpPr>
          <p:cNvPr id="8" name="Rectangle 7"/>
          <p:cNvSpPr/>
          <p:nvPr/>
        </p:nvSpPr>
        <p:spPr>
          <a:xfrm>
            <a:off x="2514600" y="304800"/>
            <a:ext cx="4648200" cy="523220"/>
          </a:xfrm>
          <a:prstGeom prst="rect">
            <a:avLst/>
          </a:prstGeom>
        </p:spPr>
        <p:txBody>
          <a:bodyPr wrap="square">
            <a:spAutoFit/>
          </a:bodyPr>
          <a:lstStyle/>
          <a:p>
            <a:r>
              <a:rPr lang="en-US" sz="2800" b="1" dirty="0"/>
              <a:t>Four Tasks of Management</a:t>
            </a:r>
            <a:endParaRPr lang="en-US" sz="2800" dirty="0"/>
          </a:p>
        </p:txBody>
      </p:sp>
      <p:sp>
        <p:nvSpPr>
          <p:cNvPr id="9" name="Circular Arrow 8"/>
          <p:cNvSpPr/>
          <p:nvPr/>
        </p:nvSpPr>
        <p:spPr>
          <a:xfrm>
            <a:off x="5410200" y="762001"/>
            <a:ext cx="2133600" cy="928217"/>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Circular Arrow 9"/>
          <p:cNvSpPr/>
          <p:nvPr/>
        </p:nvSpPr>
        <p:spPr>
          <a:xfrm rot="6556327">
            <a:off x="8174772" y="3137573"/>
            <a:ext cx="1842767" cy="1191675"/>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Circular Arrow 10"/>
          <p:cNvSpPr/>
          <p:nvPr/>
        </p:nvSpPr>
        <p:spPr>
          <a:xfrm rot="10800000">
            <a:off x="4953000" y="4114801"/>
            <a:ext cx="1828800" cy="1295399"/>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Circular Arrow 11"/>
          <p:cNvSpPr/>
          <p:nvPr/>
        </p:nvSpPr>
        <p:spPr>
          <a:xfrm rot="16200000">
            <a:off x="2971799" y="2743201"/>
            <a:ext cx="1371600" cy="1066798"/>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Date Placeholder 12"/>
          <p:cNvSpPr>
            <a:spLocks noGrp="1"/>
          </p:cNvSpPr>
          <p:nvPr>
            <p:ph type="dt" sz="half" idx="10"/>
          </p:nvPr>
        </p:nvSpPr>
        <p:spPr/>
        <p:txBody>
          <a:bodyPr/>
          <a:lstStyle/>
          <a:p>
            <a:endParaRPr lang="en-US"/>
          </a:p>
        </p:txBody>
      </p:sp>
      <p:sp>
        <p:nvSpPr>
          <p:cNvPr id="14" name="Slide Number Placeholder 1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412455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533400"/>
            <a:ext cx="8229600" cy="762000"/>
          </a:xfrm>
        </p:spPr>
        <p:txBody>
          <a:bodyPr>
            <a:normAutofit fontScale="90000"/>
          </a:bodyPr>
          <a:lstStyle/>
          <a:p>
            <a:pPr>
              <a:defRPr/>
            </a:pPr>
            <a:r>
              <a:rPr lang="en-GB" b="1" dirty="0" smtClean="0"/>
              <a:t>5. DESIGNING THE STRATEGIES </a:t>
            </a:r>
            <a:r>
              <a:rPr lang="en-US" dirty="0" smtClean="0"/>
              <a:t/>
            </a:r>
            <a:br>
              <a:rPr lang="en-US" dirty="0" smtClean="0"/>
            </a:br>
            <a:endParaRPr lang="en-US" dirty="0"/>
          </a:p>
        </p:txBody>
      </p:sp>
      <p:sp>
        <p:nvSpPr>
          <p:cNvPr id="35843" name="Content Placeholder 2"/>
          <p:cNvSpPr>
            <a:spLocks noGrp="1"/>
          </p:cNvSpPr>
          <p:nvPr>
            <p:ph sz="quarter" idx="1"/>
          </p:nvPr>
        </p:nvSpPr>
        <p:spPr>
          <a:xfrm>
            <a:off x="450761" y="1219200"/>
            <a:ext cx="11359166" cy="5257800"/>
          </a:xfrm>
        </p:spPr>
        <p:txBody>
          <a:bodyPr/>
          <a:lstStyle/>
          <a:p>
            <a:pPr eaLnBrk="1" hangingPunct="1">
              <a:buFont typeface="Wingdings 2" panose="05020102010507070707" pitchFamily="18" charset="2"/>
              <a:buChar char=""/>
            </a:pPr>
            <a:r>
              <a:rPr lang="en-GB" dirty="0" smtClean="0"/>
              <a:t>Once objectives and targets are set, the planner assesses the different ways (strategies) for achieving them.</a:t>
            </a:r>
          </a:p>
          <a:p>
            <a:pPr marL="0" indent="0" eaLnBrk="1" hangingPunct="1">
              <a:buNone/>
            </a:pPr>
            <a:endParaRPr lang="en-GB" dirty="0" smtClean="0"/>
          </a:p>
          <a:p>
            <a:pPr eaLnBrk="1" hangingPunct="1">
              <a:buFont typeface="Wingdings 2" panose="05020102010507070707" pitchFamily="18" charset="2"/>
              <a:buChar char=""/>
            </a:pPr>
            <a:r>
              <a:rPr lang="en-GB" dirty="0" smtClean="0"/>
              <a:t> Choosing the best strategy again entails analysing resources available and needed for each strategy. </a:t>
            </a:r>
          </a:p>
          <a:p>
            <a:pPr eaLnBrk="1" hangingPunct="1">
              <a:buFont typeface="Wingdings 2" panose="05020102010507070707" pitchFamily="18" charset="2"/>
              <a:buChar char=""/>
            </a:pPr>
            <a:endParaRPr lang="en-GB" dirty="0" smtClean="0"/>
          </a:p>
          <a:p>
            <a:pPr eaLnBrk="1" hangingPunct="1">
              <a:buFont typeface="Wingdings 2" panose="05020102010507070707" pitchFamily="18" charset="2"/>
              <a:buChar char=""/>
            </a:pPr>
            <a:r>
              <a:rPr lang="en-GB" dirty="0" smtClean="0"/>
              <a:t>The potential strategies often include </a:t>
            </a:r>
            <a:r>
              <a:rPr lang="en-GB" b="1" dirty="0" smtClean="0"/>
              <a:t>technology</a:t>
            </a:r>
            <a:r>
              <a:rPr lang="en-GB" dirty="0" smtClean="0"/>
              <a:t> to be applied, </a:t>
            </a:r>
            <a:r>
              <a:rPr lang="en-GB" b="1" dirty="0" smtClean="0"/>
              <a:t>procedures</a:t>
            </a:r>
            <a:r>
              <a:rPr lang="en-GB" dirty="0" smtClean="0"/>
              <a:t> to be used and defining the </a:t>
            </a:r>
            <a:r>
              <a:rPr lang="en-GB" b="1" dirty="0" smtClean="0"/>
              <a:t>role of communities </a:t>
            </a:r>
            <a:r>
              <a:rPr lang="en-GB" dirty="0" smtClean="0"/>
              <a:t>and other sectors.</a:t>
            </a:r>
            <a:endParaRPr lang="en-US" dirty="0" smtClean="0"/>
          </a:p>
          <a:p>
            <a:pPr eaLnBrk="1" hangingPunct="1">
              <a:buFont typeface="Wingdings 2" panose="05020102010507070707" pitchFamily="18" charset="2"/>
              <a:buChar char=""/>
            </a:pPr>
            <a:endParaRPr lang="en-US" dirty="0" smtClean="0"/>
          </a:p>
        </p:txBody>
      </p:sp>
      <p:sp>
        <p:nvSpPr>
          <p:cNvPr id="35844"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35845"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D844595-2B09-4DDC-9ECA-0D7F695C7855}" type="slidenum">
              <a:rPr lang="en-US">
                <a:solidFill>
                  <a:srgbClr val="FFFFFF"/>
                </a:solidFill>
              </a:rPr>
              <a:pPr eaLnBrk="1" hangingPunct="1"/>
              <a:t>30</a:t>
            </a:fld>
            <a:endParaRPr lang="en-US">
              <a:solidFill>
                <a:srgbClr val="FFFFFF"/>
              </a:solidFill>
            </a:endParaRPr>
          </a:p>
        </p:txBody>
      </p:sp>
    </p:spTree>
    <p:extLst>
      <p:ext uri="{BB962C8B-B14F-4D97-AF65-F5344CB8AC3E}">
        <p14:creationId xmlns:p14="http://schemas.microsoft.com/office/powerpoint/2010/main" val="5212495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457200"/>
            <a:ext cx="8229600" cy="838200"/>
          </a:xfrm>
        </p:spPr>
        <p:txBody>
          <a:bodyPr/>
          <a:lstStyle/>
          <a:p>
            <a:pPr>
              <a:defRPr/>
            </a:pPr>
            <a:r>
              <a:rPr lang="en-GB" sz="2800" b="1" dirty="0"/>
              <a:t>5. DESIGNING THE STRATEGIES</a:t>
            </a:r>
            <a:r>
              <a:rPr lang="en-GB" b="1" dirty="0" smtClean="0"/>
              <a:t>...</a:t>
            </a:r>
            <a:endParaRPr lang="en-US" dirty="0"/>
          </a:p>
        </p:txBody>
      </p:sp>
      <p:sp>
        <p:nvSpPr>
          <p:cNvPr id="36867" name="Content Placeholder 2"/>
          <p:cNvSpPr>
            <a:spLocks noGrp="1"/>
          </p:cNvSpPr>
          <p:nvPr>
            <p:ph sz="quarter" idx="1"/>
          </p:nvPr>
        </p:nvSpPr>
        <p:spPr>
          <a:xfrm>
            <a:off x="386366" y="1600201"/>
            <a:ext cx="11449319" cy="4873625"/>
          </a:xfrm>
        </p:spPr>
        <p:txBody>
          <a:bodyPr/>
          <a:lstStyle/>
          <a:p>
            <a:pPr eaLnBrk="1" hangingPunct="1">
              <a:buFont typeface="Wingdings 2" panose="05020102010507070707" pitchFamily="18" charset="2"/>
              <a:buChar char=""/>
            </a:pPr>
            <a:r>
              <a:rPr lang="en-GB" dirty="0" smtClean="0"/>
              <a:t>For each chosen strategy, the corresponding activities to be undertaken and the resources needed should be detailed,</a:t>
            </a:r>
          </a:p>
          <a:p>
            <a:pPr eaLnBrk="1" hangingPunct="1">
              <a:buFont typeface="Wingdings 2" panose="05020102010507070707" pitchFamily="18" charset="2"/>
              <a:buChar char=""/>
            </a:pPr>
            <a:endParaRPr lang="en-GB" dirty="0" smtClean="0"/>
          </a:p>
          <a:p>
            <a:pPr eaLnBrk="1" hangingPunct="1">
              <a:buFont typeface="Wingdings 2" panose="05020102010507070707" pitchFamily="18" charset="2"/>
              <a:buChar char=""/>
            </a:pPr>
            <a:r>
              <a:rPr lang="en-GB" dirty="0" smtClean="0"/>
              <a:t> including who will do the activities (job description of all involved personnel) which things would be needed (equipment, materials and money), where the work will be done and the methods of controlling.</a:t>
            </a:r>
            <a:endParaRPr lang="en-US" dirty="0" smtClean="0"/>
          </a:p>
          <a:p>
            <a:pPr eaLnBrk="1" hangingPunct="1">
              <a:buFont typeface="Wingdings 2" panose="05020102010507070707" pitchFamily="18" charset="2"/>
              <a:buChar char=""/>
            </a:pPr>
            <a:endParaRPr lang="en-US" dirty="0" smtClean="0"/>
          </a:p>
        </p:txBody>
      </p:sp>
      <p:sp>
        <p:nvSpPr>
          <p:cNvPr id="36868"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36869"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A139B39-340B-4E61-9D2B-09269DD81A8D}" type="slidenum">
              <a:rPr lang="en-US">
                <a:solidFill>
                  <a:srgbClr val="FFFFFF"/>
                </a:solidFill>
              </a:rPr>
              <a:pPr eaLnBrk="1" hangingPunct="1"/>
              <a:t>31</a:t>
            </a:fld>
            <a:endParaRPr lang="en-US">
              <a:solidFill>
                <a:srgbClr val="FFFFFF"/>
              </a:solidFill>
            </a:endParaRPr>
          </a:p>
        </p:txBody>
      </p:sp>
    </p:spTree>
    <p:extLst>
      <p:ext uri="{BB962C8B-B14F-4D97-AF65-F5344CB8AC3E}">
        <p14:creationId xmlns:p14="http://schemas.microsoft.com/office/powerpoint/2010/main" val="20957146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457200"/>
            <a:ext cx="8229600" cy="609600"/>
          </a:xfrm>
        </p:spPr>
        <p:txBody>
          <a:bodyPr>
            <a:normAutofit fontScale="90000"/>
          </a:bodyPr>
          <a:lstStyle/>
          <a:p>
            <a:pPr>
              <a:defRPr/>
            </a:pPr>
            <a:r>
              <a:rPr lang="en-US" dirty="0" smtClean="0"/>
              <a:t/>
            </a:r>
            <a:br>
              <a:rPr lang="en-US" dirty="0" smtClean="0"/>
            </a:br>
            <a:r>
              <a:rPr lang="en-US" dirty="0" smtClean="0"/>
              <a:t> </a:t>
            </a:r>
            <a:r>
              <a:rPr lang="en-US" dirty="0"/>
              <a:t> 6.  Writing the plan </a:t>
            </a:r>
            <a:r>
              <a:rPr lang="en-US" dirty="0" smtClean="0"/>
              <a:t/>
            </a:r>
            <a:br>
              <a:rPr lang="en-US" dirty="0" smtClean="0"/>
            </a:br>
            <a:endParaRPr lang="en-US" dirty="0"/>
          </a:p>
        </p:txBody>
      </p:sp>
      <p:sp>
        <p:nvSpPr>
          <p:cNvPr id="37891" name="Content Placeholder 2"/>
          <p:cNvSpPr>
            <a:spLocks noGrp="1"/>
          </p:cNvSpPr>
          <p:nvPr>
            <p:ph sz="quarter" idx="1"/>
          </p:nvPr>
        </p:nvSpPr>
        <p:spPr>
          <a:xfrm>
            <a:off x="721217" y="1275008"/>
            <a:ext cx="11243256" cy="5201991"/>
          </a:xfrm>
        </p:spPr>
        <p:txBody>
          <a:bodyPr/>
          <a:lstStyle/>
          <a:p>
            <a:pPr eaLnBrk="1" hangingPunct="1">
              <a:buFont typeface="Wingdings 2" panose="05020102010507070707" pitchFamily="18" charset="2"/>
              <a:buChar char=""/>
            </a:pPr>
            <a:r>
              <a:rPr lang="en-GB" sz="3200" dirty="0" smtClean="0"/>
              <a:t>The purposes of writing the plan are:-</a:t>
            </a:r>
            <a:endParaRPr lang="en-US" sz="3200" dirty="0" smtClean="0"/>
          </a:p>
          <a:p>
            <a:pPr lvl="1" eaLnBrk="1" hangingPunct="1">
              <a:buFont typeface="Wingdings 2" panose="05020102010507070707" pitchFamily="18" charset="2"/>
              <a:buBlip>
                <a:blip r:embed="rId2"/>
              </a:buBlip>
            </a:pPr>
            <a:r>
              <a:rPr lang="en-GB" sz="2800" dirty="0" smtClean="0"/>
              <a:t>To request funds or resources from the government or funding agencies</a:t>
            </a:r>
            <a:endParaRPr lang="en-US" sz="2800" dirty="0" smtClean="0"/>
          </a:p>
          <a:p>
            <a:pPr lvl="1" eaLnBrk="1" hangingPunct="1">
              <a:buFont typeface="Wingdings 2" panose="05020102010507070707" pitchFamily="18" charset="2"/>
              <a:buBlip>
                <a:blip r:embed="rId2"/>
              </a:buBlip>
            </a:pPr>
            <a:r>
              <a:rPr lang="en-GB" sz="2800" dirty="0" smtClean="0"/>
              <a:t>For monitoring and evaluating the implementation process by all concerned bodies</a:t>
            </a:r>
          </a:p>
          <a:p>
            <a:pPr eaLnBrk="1" hangingPunct="1">
              <a:buFont typeface="Wingdings" panose="05000000000000000000" pitchFamily="2" charset="2"/>
              <a:buChar char="q"/>
            </a:pPr>
            <a:r>
              <a:rPr lang="en-US" sz="3200" dirty="0" smtClean="0"/>
              <a:t>Before planning activities it is necessary to:</a:t>
            </a:r>
          </a:p>
          <a:p>
            <a:pPr lvl="1" eaLnBrk="1" hangingPunct="1">
              <a:buFont typeface="Wingdings" panose="05000000000000000000" pitchFamily="2" charset="2"/>
              <a:buChar char="q"/>
            </a:pPr>
            <a:r>
              <a:rPr lang="en-US" sz="2800" dirty="0" smtClean="0"/>
              <a:t>Look at different possible ways of achieving the objectives</a:t>
            </a:r>
          </a:p>
          <a:p>
            <a:pPr lvl="1" eaLnBrk="1" hangingPunct="1">
              <a:buFont typeface="Wingdings" panose="05000000000000000000" pitchFamily="2" charset="2"/>
              <a:buChar char="q"/>
            </a:pPr>
            <a:r>
              <a:rPr lang="en-US" sz="2800" dirty="0" smtClean="0"/>
              <a:t>Balance resources and needs</a:t>
            </a:r>
          </a:p>
          <a:p>
            <a:pPr lvl="1" eaLnBrk="1" hangingPunct="1">
              <a:buFont typeface="Wingdings" panose="05000000000000000000" pitchFamily="2" charset="2"/>
              <a:buChar char="q"/>
            </a:pPr>
            <a:r>
              <a:rPr lang="en-US" sz="2800" dirty="0" smtClean="0"/>
              <a:t>Choose the best action plan  then</a:t>
            </a:r>
          </a:p>
          <a:p>
            <a:pPr lvl="1" eaLnBrk="1" hangingPunct="1">
              <a:buFont typeface="Wingdings" panose="05000000000000000000" pitchFamily="2" charset="2"/>
              <a:buChar char="q"/>
            </a:pPr>
            <a:r>
              <a:rPr lang="en-US" sz="2800" dirty="0" smtClean="0"/>
              <a:t>Write detailed activities based on the chosen plan of action</a:t>
            </a:r>
          </a:p>
          <a:p>
            <a:pPr lvl="1" eaLnBrk="1" hangingPunct="1">
              <a:buFont typeface="Wingdings 2" panose="05020102010507070707" pitchFamily="18" charset="2"/>
              <a:buNone/>
            </a:pPr>
            <a:endParaRPr lang="en-US" dirty="0" smtClean="0"/>
          </a:p>
          <a:p>
            <a:pPr eaLnBrk="1" hangingPunct="1">
              <a:buFont typeface="Wingdings 2" panose="05020102010507070707" pitchFamily="18" charset="2"/>
              <a:buChar char=""/>
            </a:pPr>
            <a:endParaRPr lang="en-US" dirty="0" smtClean="0"/>
          </a:p>
          <a:p>
            <a:pPr eaLnBrk="1" hangingPunct="1">
              <a:buFont typeface="Wingdings 2" panose="05020102010507070707" pitchFamily="18" charset="2"/>
              <a:buChar char=""/>
            </a:pPr>
            <a:endParaRPr lang="en-US" dirty="0" smtClean="0"/>
          </a:p>
        </p:txBody>
      </p:sp>
      <p:sp>
        <p:nvSpPr>
          <p:cNvPr id="37892"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37893"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AECAEFF-EA23-4D0D-8691-A9F8870BCEA7}" type="slidenum">
              <a:rPr lang="en-US">
                <a:solidFill>
                  <a:srgbClr val="FFFFFF"/>
                </a:solidFill>
              </a:rPr>
              <a:pPr eaLnBrk="1" hangingPunct="1"/>
              <a:t>32</a:t>
            </a:fld>
            <a:endParaRPr lang="en-US">
              <a:solidFill>
                <a:srgbClr val="FFFFFF"/>
              </a:solidFill>
            </a:endParaRPr>
          </a:p>
        </p:txBody>
      </p:sp>
    </p:spTree>
    <p:extLst>
      <p:ext uri="{BB962C8B-B14F-4D97-AF65-F5344CB8AC3E}">
        <p14:creationId xmlns:p14="http://schemas.microsoft.com/office/powerpoint/2010/main" val="8188275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609600"/>
            <a:ext cx="8001000" cy="685800"/>
          </a:xfrm>
        </p:spPr>
        <p:txBody>
          <a:bodyPr>
            <a:normAutofit fontScale="90000"/>
          </a:bodyPr>
          <a:lstStyle/>
          <a:p>
            <a:pPr>
              <a:defRPr/>
            </a:pPr>
            <a:r>
              <a:rPr lang="en-US" dirty="0" smtClean="0"/>
              <a:t>Writing the plan …</a:t>
            </a:r>
            <a:br>
              <a:rPr lang="en-US" dirty="0" smtClean="0"/>
            </a:br>
            <a:endParaRPr lang="en-US" dirty="0"/>
          </a:p>
        </p:txBody>
      </p:sp>
      <p:sp>
        <p:nvSpPr>
          <p:cNvPr id="38915" name="Content Placeholder 2"/>
          <p:cNvSpPr>
            <a:spLocks noGrp="1"/>
          </p:cNvSpPr>
          <p:nvPr>
            <p:ph sz="quarter" idx="1"/>
          </p:nvPr>
        </p:nvSpPr>
        <p:spPr>
          <a:xfrm>
            <a:off x="618186" y="1219200"/>
            <a:ext cx="11127346" cy="5334000"/>
          </a:xfrm>
        </p:spPr>
        <p:txBody>
          <a:bodyPr/>
          <a:lstStyle/>
          <a:p>
            <a:pPr eaLnBrk="1" hangingPunct="1">
              <a:buFont typeface="Wingdings 2" panose="05020102010507070707" pitchFamily="18" charset="2"/>
              <a:buChar char=""/>
            </a:pPr>
            <a:r>
              <a:rPr lang="en-GB" dirty="0" smtClean="0"/>
              <a:t>  A plan can be written in several ways. Some organizations may require plans to be written on specific way.</a:t>
            </a:r>
            <a:endParaRPr lang="en-US" dirty="0" smtClean="0"/>
          </a:p>
          <a:p>
            <a:pPr eaLnBrk="1" hangingPunct="1">
              <a:buFont typeface="Wingdings 2" panose="05020102010507070707" pitchFamily="18" charset="2"/>
              <a:buChar char=""/>
            </a:pPr>
            <a:endParaRPr lang="en-US" dirty="0" smtClean="0"/>
          </a:p>
          <a:p>
            <a:pPr eaLnBrk="1" hangingPunct="1">
              <a:buFont typeface="Wingdings 2" panose="05020102010507070707" pitchFamily="18" charset="2"/>
              <a:buChar char=""/>
            </a:pPr>
            <a:r>
              <a:rPr lang="en-US" dirty="0" smtClean="0"/>
              <a:t>Some donors or governmental bodies might have a certain guidelines. In the absence of such circumstance, the following headings are helpful to write action plan</a:t>
            </a:r>
          </a:p>
          <a:p>
            <a:pPr lvl="1" eaLnBrk="1" hangingPunct="1">
              <a:buFont typeface="Wingdings" panose="05000000000000000000" pitchFamily="2" charset="2"/>
              <a:buChar char="v"/>
            </a:pPr>
            <a:r>
              <a:rPr lang="en-US" dirty="0" smtClean="0"/>
              <a:t>The problem </a:t>
            </a:r>
            <a:r>
              <a:rPr lang="en-GB" dirty="0" smtClean="0"/>
              <a:t>statement</a:t>
            </a:r>
            <a:endParaRPr lang="en-US" dirty="0" smtClean="0"/>
          </a:p>
          <a:p>
            <a:pPr lvl="1" eaLnBrk="1" hangingPunct="1">
              <a:buFont typeface="Wingdings" panose="05000000000000000000" pitchFamily="2" charset="2"/>
              <a:buChar char="v"/>
            </a:pPr>
            <a:r>
              <a:rPr lang="en-US" dirty="0" smtClean="0"/>
              <a:t>Objective </a:t>
            </a:r>
            <a:r>
              <a:rPr lang="en-GB" dirty="0" smtClean="0"/>
              <a:t>and targets</a:t>
            </a:r>
            <a:endParaRPr lang="en-US" dirty="0" smtClean="0"/>
          </a:p>
          <a:p>
            <a:pPr lvl="1" eaLnBrk="1" hangingPunct="1">
              <a:buFont typeface="Wingdings" panose="05000000000000000000" pitchFamily="2" charset="2"/>
              <a:buChar char="v"/>
            </a:pPr>
            <a:r>
              <a:rPr lang="en-US" dirty="0" smtClean="0"/>
              <a:t>Strategy and activities</a:t>
            </a:r>
          </a:p>
          <a:p>
            <a:pPr lvl="1" eaLnBrk="1" hangingPunct="1">
              <a:buFont typeface="Wingdings" panose="05000000000000000000" pitchFamily="2" charset="2"/>
              <a:buChar char="v"/>
            </a:pPr>
            <a:r>
              <a:rPr lang="en-US" dirty="0" smtClean="0"/>
              <a:t>Resources </a:t>
            </a:r>
            <a:r>
              <a:rPr lang="en-GB" dirty="0" smtClean="0"/>
              <a:t>needed and how they are going to be utilized </a:t>
            </a:r>
          </a:p>
          <a:p>
            <a:pPr lvl="1" eaLnBrk="1" hangingPunct="1">
              <a:buFont typeface="Wingdings" panose="05000000000000000000" pitchFamily="2" charset="2"/>
              <a:buChar char="v"/>
            </a:pPr>
            <a:r>
              <a:rPr lang="en-GB" dirty="0" smtClean="0"/>
              <a:t>Monitoring and evaluation</a:t>
            </a:r>
            <a:endParaRPr lang="en-US" dirty="0" smtClean="0"/>
          </a:p>
          <a:p>
            <a:pPr eaLnBrk="1" hangingPunct="1">
              <a:buFont typeface="Wingdings 2" panose="05020102010507070707" pitchFamily="18" charset="2"/>
              <a:buChar char=""/>
            </a:pPr>
            <a:endParaRPr lang="en-US" dirty="0" smtClean="0"/>
          </a:p>
        </p:txBody>
      </p:sp>
      <p:sp>
        <p:nvSpPr>
          <p:cNvPr id="38916"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38917"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F85B236-EB67-41F1-ABE2-E280182BCB79}" type="slidenum">
              <a:rPr lang="en-US">
                <a:solidFill>
                  <a:srgbClr val="FFFFFF"/>
                </a:solidFill>
              </a:rPr>
              <a:pPr eaLnBrk="1" hangingPunct="1"/>
              <a:t>33</a:t>
            </a:fld>
            <a:endParaRPr lang="en-US">
              <a:solidFill>
                <a:srgbClr val="FFFFFF"/>
              </a:solidFill>
            </a:endParaRPr>
          </a:p>
        </p:txBody>
      </p:sp>
    </p:spTree>
    <p:extLst>
      <p:ext uri="{BB962C8B-B14F-4D97-AF65-F5344CB8AC3E}">
        <p14:creationId xmlns:p14="http://schemas.microsoft.com/office/powerpoint/2010/main" val="32093065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exercise</a:t>
            </a:r>
            <a:endParaRPr lang="en-US" dirty="0"/>
          </a:p>
        </p:txBody>
      </p:sp>
      <p:sp>
        <p:nvSpPr>
          <p:cNvPr id="3" name="Content Placeholder 2"/>
          <p:cNvSpPr>
            <a:spLocks noGrp="1"/>
          </p:cNvSpPr>
          <p:nvPr>
            <p:ph idx="1"/>
          </p:nvPr>
        </p:nvSpPr>
        <p:spPr/>
        <p:txBody>
          <a:bodyPr/>
          <a:lstStyle/>
          <a:p>
            <a:r>
              <a:rPr lang="en-US" b="1" dirty="0" smtClean="0">
                <a:latin typeface="Book Antiqua" pitchFamily="18" charset="0"/>
              </a:rPr>
              <a:t>Instruction</a:t>
            </a:r>
          </a:p>
          <a:p>
            <a:r>
              <a:rPr lang="en-US" dirty="0" smtClean="0">
                <a:latin typeface="Book Antiqua" pitchFamily="18" charset="0"/>
              </a:rPr>
              <a:t>Be in five a group</a:t>
            </a:r>
          </a:p>
          <a:p>
            <a:r>
              <a:rPr lang="en-US" dirty="0" smtClean="0">
                <a:latin typeface="Book Antiqua" pitchFamily="18" charset="0"/>
              </a:rPr>
              <a:t>Choose one organization</a:t>
            </a:r>
          </a:p>
          <a:p>
            <a:r>
              <a:rPr lang="en-US" dirty="0" smtClean="0">
                <a:latin typeface="Book Antiqua" pitchFamily="18" charset="0"/>
              </a:rPr>
              <a:t>Construct </a:t>
            </a:r>
            <a:r>
              <a:rPr lang="en-US" dirty="0">
                <a:latin typeface="Book Antiqua" pitchFamily="18" charset="0"/>
              </a:rPr>
              <a:t>the Mission Statement of an institution</a:t>
            </a:r>
            <a:r>
              <a:rPr lang="en-US" dirty="0" smtClean="0">
                <a:latin typeface="Book Antiqua" pitchFamily="18" charset="0"/>
              </a:rPr>
              <a:t>.</a:t>
            </a:r>
          </a:p>
          <a:p>
            <a:r>
              <a:rPr lang="en-US" dirty="0">
                <a:latin typeface="Book Antiqua" pitchFamily="18" charset="0"/>
              </a:rPr>
              <a:t>Construct the </a:t>
            </a:r>
            <a:r>
              <a:rPr lang="en-US" dirty="0" smtClean="0">
                <a:latin typeface="Book Antiqua" pitchFamily="18" charset="0"/>
              </a:rPr>
              <a:t>Vision </a:t>
            </a:r>
            <a:r>
              <a:rPr lang="en-US" dirty="0">
                <a:latin typeface="Book Antiqua" pitchFamily="18" charset="0"/>
              </a:rPr>
              <a:t>Statement of an institution</a:t>
            </a:r>
            <a:r>
              <a:rPr lang="en-US" dirty="0" smtClean="0">
                <a:latin typeface="Book Antiqua" pitchFamily="18" charset="0"/>
              </a:rPr>
              <a:t>.</a:t>
            </a:r>
          </a:p>
          <a:p>
            <a:r>
              <a:rPr lang="en-US" dirty="0" smtClean="0">
                <a:latin typeface="Book Antiqua" pitchFamily="18" charset="0"/>
              </a:rPr>
              <a:t>Choose one objective and follow planning steps </a:t>
            </a:r>
          </a:p>
          <a:p>
            <a:endParaRPr lang="en-US" b="1" dirty="0">
              <a:latin typeface="Book Antiqua" pitchFamily="18" charset="0"/>
            </a:endParaRPr>
          </a:p>
          <a:p>
            <a:endParaRPr lang="en-US" b="1" dirty="0">
              <a:latin typeface="Book Antiqua" pitchFamily="18" charset="0"/>
            </a:endParaRPr>
          </a:p>
          <a:p>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D2B4CAA7-7D77-449F-B2C9-651282E18382}" type="slidenum">
              <a:rPr lang="en-US" smtClean="0"/>
              <a:t>34</a:t>
            </a:fld>
            <a:endParaRPr lang="en-US"/>
          </a:p>
        </p:txBody>
      </p:sp>
    </p:spTree>
    <p:extLst>
      <p:ext uri="{BB962C8B-B14F-4D97-AF65-F5344CB8AC3E}">
        <p14:creationId xmlns:p14="http://schemas.microsoft.com/office/powerpoint/2010/main" val="35679830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p:spPr>
        <p:txBody>
          <a:bodyPr/>
          <a:lstStyle/>
          <a:p>
            <a:r>
              <a:rPr lang="en-US" b="1" dirty="0" smtClean="0"/>
              <a:t>Mission and vision statement</a:t>
            </a:r>
            <a:endParaRPr lang="en-US" b="1" dirty="0"/>
          </a:p>
        </p:txBody>
      </p:sp>
      <p:sp>
        <p:nvSpPr>
          <p:cNvPr id="3" name="Content Placeholder 2"/>
          <p:cNvSpPr>
            <a:spLocks noGrp="1"/>
          </p:cNvSpPr>
          <p:nvPr>
            <p:ph idx="1"/>
          </p:nvPr>
        </p:nvSpPr>
        <p:spPr>
          <a:xfrm>
            <a:off x="1905000" y="1371600"/>
            <a:ext cx="8305800" cy="5105400"/>
          </a:xfrm>
        </p:spPr>
        <p:txBody>
          <a:bodyPr>
            <a:normAutofit/>
          </a:bodyPr>
          <a:lstStyle/>
          <a:p>
            <a:pPr algn="just">
              <a:lnSpc>
                <a:spcPct val="80000"/>
              </a:lnSpc>
              <a:buNone/>
            </a:pPr>
            <a:r>
              <a:rPr lang="en-US" b="1" dirty="0" smtClean="0"/>
              <a:t>Mission </a:t>
            </a:r>
          </a:p>
          <a:p>
            <a:pPr algn="just">
              <a:lnSpc>
                <a:spcPct val="80000"/>
              </a:lnSpc>
            </a:pPr>
            <a:r>
              <a:rPr lang="en-US" dirty="0" smtClean="0"/>
              <a:t>An organization’s mission is:</a:t>
            </a:r>
          </a:p>
          <a:p>
            <a:pPr algn="just">
              <a:lnSpc>
                <a:spcPct val="80000"/>
              </a:lnSpc>
              <a:buNone/>
            </a:pPr>
            <a:r>
              <a:rPr lang="en-US" dirty="0" smtClean="0"/>
              <a:t>	- </a:t>
            </a:r>
            <a:r>
              <a:rPr lang="en-US" b="1" i="1" dirty="0" smtClean="0"/>
              <a:t>its purpose,</a:t>
            </a:r>
          </a:p>
          <a:p>
            <a:pPr algn="just">
              <a:lnSpc>
                <a:spcPct val="80000"/>
              </a:lnSpc>
              <a:buNone/>
            </a:pPr>
            <a:r>
              <a:rPr lang="en-US" b="1" i="1" dirty="0" smtClean="0"/>
              <a:t>	- its reason for being,</a:t>
            </a:r>
          </a:p>
          <a:p>
            <a:pPr algn="just">
              <a:lnSpc>
                <a:spcPct val="80000"/>
              </a:lnSpc>
              <a:buNone/>
            </a:pPr>
            <a:r>
              <a:rPr lang="en-US" dirty="0" smtClean="0"/>
              <a:t>	- provides orientation, consistency, and meaning to the organization’s decisions and activities at all levels.</a:t>
            </a:r>
          </a:p>
          <a:p>
            <a:pPr algn="just">
              <a:lnSpc>
                <a:spcPct val="80000"/>
              </a:lnSpc>
            </a:pPr>
            <a:r>
              <a:rPr lang="en-US" dirty="0" smtClean="0"/>
              <a:t>The </a:t>
            </a:r>
            <a:r>
              <a:rPr lang="en-US" b="1" dirty="0" smtClean="0"/>
              <a:t>Mission Statement</a:t>
            </a:r>
            <a:r>
              <a:rPr lang="en-US" dirty="0" smtClean="0"/>
              <a:t> describes clearly and concisely </a:t>
            </a:r>
            <a:r>
              <a:rPr lang="en-US" b="1" i="1" dirty="0" smtClean="0"/>
              <a:t>why the organization exists. </a:t>
            </a:r>
          </a:p>
          <a:p>
            <a:pPr algn="just">
              <a:lnSpc>
                <a:spcPct val="80000"/>
              </a:lnSpc>
            </a:pPr>
            <a:r>
              <a:rPr lang="en-US" dirty="0" smtClean="0"/>
              <a:t>It should be re-examined periodically by current staff.</a:t>
            </a:r>
            <a:endParaRPr lang="en-US" b="1" i="1" dirty="0" smtClean="0"/>
          </a:p>
          <a:p>
            <a:endParaRPr lang="en-US" dirty="0"/>
          </a:p>
        </p:txBody>
      </p:sp>
      <p:sp>
        <p:nvSpPr>
          <p:cNvPr id="5" name="Slide Number Placeholder 4"/>
          <p:cNvSpPr>
            <a:spLocks noGrp="1"/>
          </p:cNvSpPr>
          <p:nvPr>
            <p:ph type="sldNum" sz="quarter" idx="12"/>
          </p:nvPr>
        </p:nvSpPr>
        <p:spPr/>
        <p:txBody>
          <a:bodyPr/>
          <a:lstStyle/>
          <a:p>
            <a:fld id="{9CE4DB5A-2B67-41A4-B1C9-3D85B4457F15}" type="slidenum">
              <a:rPr lang="en-US" smtClean="0"/>
              <a:pPr/>
              <a:t>35</a:t>
            </a:fld>
            <a:endParaRPr lang="en-US"/>
          </a:p>
        </p:txBody>
      </p:sp>
    </p:spTree>
    <p:extLst>
      <p:ext uri="{BB962C8B-B14F-4D97-AF65-F5344CB8AC3E}">
        <p14:creationId xmlns:p14="http://schemas.microsoft.com/office/powerpoint/2010/main" val="31304167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1981200" y="609600"/>
            <a:ext cx="8229600" cy="6096000"/>
          </a:xfrm>
        </p:spPr>
        <p:txBody>
          <a:bodyPr/>
          <a:lstStyle/>
          <a:p>
            <a:pPr algn="just" eaLnBrk="1" hangingPunct="1">
              <a:buFontTx/>
              <a:buNone/>
            </a:pPr>
            <a:r>
              <a:rPr lang="en-US" b="1" dirty="0" smtClean="0"/>
              <a:t>Why does an organization need a Mission?</a:t>
            </a:r>
          </a:p>
          <a:p>
            <a:pPr algn="just" eaLnBrk="1" hangingPunct="1"/>
            <a:r>
              <a:rPr lang="en-US" dirty="0" smtClean="0"/>
              <a:t>The Mission is what allows members of an organization</a:t>
            </a:r>
            <a:r>
              <a:rPr lang="en-US" b="1" dirty="0" smtClean="0"/>
              <a:t> </a:t>
            </a:r>
            <a:r>
              <a:rPr lang="en-US" dirty="0" smtClean="0"/>
              <a:t>to clearly understand </a:t>
            </a:r>
            <a:r>
              <a:rPr lang="en-US" b="1" i="1" dirty="0" smtClean="0"/>
              <a:t>why they are doing the work.</a:t>
            </a:r>
          </a:p>
          <a:p>
            <a:pPr algn="just" eaLnBrk="1" hangingPunct="1"/>
            <a:r>
              <a:rPr lang="en-US" dirty="0" smtClean="0"/>
              <a:t>Only when health workers are </a:t>
            </a:r>
            <a:r>
              <a:rPr lang="en-US" b="1" i="1" dirty="0" smtClean="0"/>
              <a:t>aware of the organizational mission</a:t>
            </a:r>
            <a:r>
              <a:rPr lang="en-US" dirty="0" smtClean="0"/>
              <a:t> or ultimate purpose, will they fully </a:t>
            </a:r>
            <a:r>
              <a:rPr lang="en-US" b="1" i="1" dirty="0" smtClean="0"/>
              <a:t>understand the meaning and the value of their efforts</a:t>
            </a:r>
            <a:r>
              <a:rPr lang="en-US" dirty="0" smtClean="0"/>
              <a:t>.</a:t>
            </a:r>
            <a:endParaRPr lang="en-US" b="1" i="1" dirty="0" smtClean="0"/>
          </a:p>
        </p:txBody>
      </p:sp>
      <p:sp>
        <p:nvSpPr>
          <p:cNvPr id="4" name="Slide Number Placeholder 3"/>
          <p:cNvSpPr>
            <a:spLocks noGrp="1"/>
          </p:cNvSpPr>
          <p:nvPr>
            <p:ph type="sldNum" sz="quarter" idx="12"/>
          </p:nvPr>
        </p:nvSpPr>
        <p:spPr/>
        <p:txBody>
          <a:bodyPr/>
          <a:lstStyle/>
          <a:p>
            <a:fld id="{9CE4DB5A-2B67-41A4-B1C9-3D85B4457F15}" type="slidenum">
              <a:rPr lang="en-US" smtClean="0"/>
              <a:pPr/>
              <a:t>36</a:t>
            </a:fld>
            <a:endParaRPr lang="en-US"/>
          </a:p>
        </p:txBody>
      </p:sp>
    </p:spTree>
    <p:extLst>
      <p:ext uri="{BB962C8B-B14F-4D97-AF65-F5344CB8AC3E}">
        <p14:creationId xmlns:p14="http://schemas.microsoft.com/office/powerpoint/2010/main" val="193781182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981200" y="274638"/>
            <a:ext cx="8229600" cy="639762"/>
          </a:xfrm>
        </p:spPr>
        <p:txBody>
          <a:bodyPr>
            <a:normAutofit fontScale="90000"/>
          </a:bodyPr>
          <a:lstStyle/>
          <a:p>
            <a:r>
              <a:rPr lang="en-US" sz="3100" b="1" dirty="0">
                <a:latin typeface="Book Antiqua" pitchFamily="18" charset="0"/>
              </a:rPr>
              <a:t/>
            </a:r>
            <a:br>
              <a:rPr lang="en-US" sz="3100" b="1" dirty="0">
                <a:latin typeface="Book Antiqua" pitchFamily="18" charset="0"/>
              </a:rPr>
            </a:br>
            <a:r>
              <a:rPr lang="en-US" sz="3100" b="1" dirty="0">
                <a:latin typeface="Book Antiqua" pitchFamily="18" charset="0"/>
              </a:rPr>
              <a:t>CONSTRUCTING THE MISSION STATEMENT</a:t>
            </a:r>
            <a:br>
              <a:rPr lang="en-US" sz="3100" b="1" dirty="0">
                <a:latin typeface="Book Antiqua" pitchFamily="18" charset="0"/>
              </a:rPr>
            </a:br>
            <a:endParaRPr lang="en-US" sz="4000" b="1" dirty="0">
              <a:latin typeface="Book Antiqua" pitchFamily="18" charset="0"/>
            </a:endParaRPr>
          </a:p>
        </p:txBody>
      </p:sp>
      <p:sp>
        <p:nvSpPr>
          <p:cNvPr id="46083" name="Rectangle 3"/>
          <p:cNvSpPr>
            <a:spLocks noGrp="1" noChangeArrowheads="1"/>
          </p:cNvSpPr>
          <p:nvPr>
            <p:ph type="body" idx="1"/>
          </p:nvPr>
        </p:nvSpPr>
        <p:spPr>
          <a:xfrm>
            <a:off x="1981200" y="1066800"/>
            <a:ext cx="8229600" cy="5562600"/>
          </a:xfrm>
        </p:spPr>
        <p:txBody>
          <a:bodyPr>
            <a:noAutofit/>
          </a:bodyPr>
          <a:lstStyle/>
          <a:p>
            <a:pPr algn="just" eaLnBrk="1" hangingPunct="1">
              <a:lnSpc>
                <a:spcPct val="80000"/>
              </a:lnSpc>
            </a:pPr>
            <a:r>
              <a:rPr lang="en-US" dirty="0" smtClean="0"/>
              <a:t>To construct or revise a Mission Statement, the Board of Directors and Managers and their Teams must carefully scan the internal and external environments before answering four basic questions:</a:t>
            </a:r>
          </a:p>
          <a:p>
            <a:pPr algn="just" eaLnBrk="1" hangingPunct="1">
              <a:lnSpc>
                <a:spcPct val="80000"/>
              </a:lnSpc>
              <a:buFontTx/>
              <a:buNone/>
            </a:pPr>
            <a:r>
              <a:rPr lang="en-US" dirty="0" smtClean="0"/>
              <a:t>	</a:t>
            </a:r>
            <a:r>
              <a:rPr lang="en-US" b="1" i="1" dirty="0" smtClean="0"/>
              <a:t>A</a:t>
            </a:r>
            <a:r>
              <a:rPr lang="en-US" b="1" dirty="0" smtClean="0"/>
              <a:t>.</a:t>
            </a:r>
            <a:r>
              <a:rPr lang="en-US" dirty="0" smtClean="0"/>
              <a:t> </a:t>
            </a:r>
            <a:r>
              <a:rPr lang="en-US" b="1" i="1" dirty="0" smtClean="0"/>
              <a:t>What do we do?</a:t>
            </a:r>
          </a:p>
          <a:p>
            <a:pPr algn="just" eaLnBrk="1" hangingPunct="1">
              <a:lnSpc>
                <a:spcPct val="80000"/>
              </a:lnSpc>
              <a:buFontTx/>
              <a:buNone/>
            </a:pPr>
            <a:r>
              <a:rPr lang="en-US" b="1" i="1" dirty="0" smtClean="0"/>
              <a:t>	B. Whom do we serve?</a:t>
            </a:r>
          </a:p>
          <a:p>
            <a:pPr algn="just" eaLnBrk="1" hangingPunct="1">
              <a:lnSpc>
                <a:spcPct val="80000"/>
              </a:lnSpc>
              <a:buFontTx/>
              <a:buNone/>
            </a:pPr>
            <a:r>
              <a:rPr lang="en-US" b="1" i="1" dirty="0" smtClean="0"/>
              <a:t>	C. How do we do it? and</a:t>
            </a:r>
          </a:p>
          <a:p>
            <a:pPr algn="just" eaLnBrk="1" hangingPunct="1">
              <a:lnSpc>
                <a:spcPct val="80000"/>
              </a:lnSpc>
              <a:buFontTx/>
              <a:buNone/>
            </a:pPr>
            <a:r>
              <a:rPr lang="en-US" b="1" i="1" dirty="0" smtClean="0"/>
              <a:t>	D. Why do we do it?  </a:t>
            </a:r>
          </a:p>
          <a:p>
            <a:pPr algn="just" eaLnBrk="1" hangingPunct="1">
              <a:lnSpc>
                <a:spcPct val="80000"/>
              </a:lnSpc>
            </a:pPr>
            <a:r>
              <a:rPr lang="en-US" b="1" i="1" dirty="0" smtClean="0"/>
              <a:t>Finalize and disseminate</a:t>
            </a:r>
            <a:r>
              <a:rPr lang="en-US" dirty="0" smtClean="0"/>
              <a:t> the Mission Statement to staff, and board members, those who are served by the organization, and the general public.</a:t>
            </a:r>
          </a:p>
        </p:txBody>
      </p:sp>
      <p:sp>
        <p:nvSpPr>
          <p:cNvPr id="4" name="Slide Number Placeholder 3"/>
          <p:cNvSpPr>
            <a:spLocks noGrp="1"/>
          </p:cNvSpPr>
          <p:nvPr>
            <p:ph type="sldNum" sz="quarter" idx="12"/>
          </p:nvPr>
        </p:nvSpPr>
        <p:spPr/>
        <p:txBody>
          <a:bodyPr/>
          <a:lstStyle/>
          <a:p>
            <a:fld id="{9CE4DB5A-2B67-41A4-B1C9-3D85B4457F15}" type="slidenum">
              <a:rPr lang="en-US" smtClean="0"/>
              <a:pPr/>
              <a:t>37</a:t>
            </a:fld>
            <a:endParaRPr lang="en-US"/>
          </a:p>
        </p:txBody>
      </p:sp>
    </p:spTree>
    <p:extLst>
      <p:ext uri="{BB962C8B-B14F-4D97-AF65-F5344CB8AC3E}">
        <p14:creationId xmlns:p14="http://schemas.microsoft.com/office/powerpoint/2010/main" val="36313071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 (what, whom, how and why)</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D2B4CAA7-7D77-449F-B2C9-651282E18382}" type="slidenum">
              <a:rPr lang="en-US" smtClean="0"/>
              <a:t>38</a:t>
            </a:fld>
            <a:endParaRPr lang="en-US"/>
          </a:p>
        </p:txBody>
      </p:sp>
      <p:sp>
        <p:nvSpPr>
          <p:cNvPr id="6" name="Rectangle 5"/>
          <p:cNvSpPr/>
          <p:nvPr/>
        </p:nvSpPr>
        <p:spPr>
          <a:xfrm>
            <a:off x="1094704" y="2690335"/>
            <a:ext cx="9581882" cy="1338828"/>
          </a:xfrm>
          <a:prstGeom prst="rect">
            <a:avLst/>
          </a:prstGeom>
        </p:spPr>
        <p:txBody>
          <a:bodyPr wrap="square">
            <a:spAutoFit/>
          </a:bodyPr>
          <a:lstStyle/>
          <a:p>
            <a:pPr algn="just">
              <a:lnSpc>
                <a:spcPct val="150000"/>
              </a:lnSpc>
            </a:pPr>
            <a:r>
              <a:rPr lang="en-US" dirty="0"/>
              <a:t>Our mission is to contribute to reducing the number of unwanted pregnancies</a:t>
            </a:r>
            <a:r>
              <a:rPr lang="en-US" b="1" i="1" dirty="0"/>
              <a:t> </a:t>
            </a:r>
            <a:r>
              <a:rPr lang="en-US" dirty="0"/>
              <a:t>by providing uninterrupted access to high-quality, modern methods of contraception, through which we can reduce the rate of mortality among reproductive age mothers. </a:t>
            </a:r>
          </a:p>
        </p:txBody>
      </p:sp>
    </p:spTree>
    <p:extLst>
      <p:ext uri="{BB962C8B-B14F-4D97-AF65-F5344CB8AC3E}">
        <p14:creationId xmlns:p14="http://schemas.microsoft.com/office/powerpoint/2010/main" val="31909884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body" idx="1"/>
          </p:nvPr>
        </p:nvSpPr>
        <p:spPr>
          <a:xfrm>
            <a:off x="1828800" y="533400"/>
            <a:ext cx="8382000" cy="6096000"/>
          </a:xfrm>
        </p:spPr>
        <p:txBody>
          <a:bodyPr/>
          <a:lstStyle/>
          <a:p>
            <a:pPr algn="just" eaLnBrk="1" hangingPunct="1">
              <a:lnSpc>
                <a:spcPct val="90000"/>
              </a:lnSpc>
              <a:buFontTx/>
              <a:buNone/>
            </a:pPr>
            <a:r>
              <a:rPr lang="en-US" b="1" dirty="0" smtClean="0">
                <a:latin typeface="+mj-lt"/>
              </a:rPr>
              <a:t> Where are we going?</a:t>
            </a:r>
          </a:p>
          <a:p>
            <a:pPr algn="just" eaLnBrk="1" hangingPunct="1">
              <a:lnSpc>
                <a:spcPct val="90000"/>
              </a:lnSpc>
              <a:buFontTx/>
              <a:buNone/>
            </a:pPr>
            <a:r>
              <a:rPr lang="en-US" dirty="0" smtClean="0">
                <a:latin typeface="+mj-lt"/>
              </a:rPr>
              <a:t>- </a:t>
            </a:r>
            <a:r>
              <a:rPr lang="en-US" b="1" i="1" dirty="0" smtClean="0">
                <a:latin typeface="+mj-lt"/>
              </a:rPr>
              <a:t>Create a Vision</a:t>
            </a:r>
            <a:r>
              <a:rPr lang="en-US" dirty="0" smtClean="0">
                <a:latin typeface="+mj-lt"/>
              </a:rPr>
              <a:t>,</a:t>
            </a:r>
          </a:p>
          <a:p>
            <a:pPr algn="just" eaLnBrk="1" hangingPunct="1">
              <a:lnSpc>
                <a:spcPct val="90000"/>
              </a:lnSpc>
              <a:buFontTx/>
              <a:buChar char="-"/>
            </a:pPr>
            <a:r>
              <a:rPr lang="en-US" dirty="0">
                <a:latin typeface="+mj-lt"/>
              </a:rPr>
              <a:t>You are now ready to take on the challenge of constructing the desired future,</a:t>
            </a:r>
          </a:p>
          <a:p>
            <a:pPr algn="just" eaLnBrk="1" hangingPunct="1">
              <a:lnSpc>
                <a:spcPct val="90000"/>
              </a:lnSpc>
              <a:buFontTx/>
              <a:buChar char="-"/>
            </a:pPr>
            <a:r>
              <a:rPr lang="en-US" dirty="0">
                <a:latin typeface="+mj-lt"/>
              </a:rPr>
              <a:t>It is the moment to dream, to decide, what your organization wants to be in the future, and </a:t>
            </a:r>
          </a:p>
          <a:p>
            <a:pPr algn="just" eaLnBrk="1" hangingPunct="1">
              <a:lnSpc>
                <a:spcPct val="90000"/>
              </a:lnSpc>
              <a:buFontTx/>
              <a:buChar char="-"/>
            </a:pPr>
            <a:r>
              <a:rPr lang="en-US" dirty="0">
                <a:latin typeface="+mj-lt"/>
              </a:rPr>
              <a:t>How it wants to be viewed by the outside world. </a:t>
            </a:r>
          </a:p>
          <a:p>
            <a:pPr algn="just" eaLnBrk="1" hangingPunct="1">
              <a:lnSpc>
                <a:spcPct val="90000"/>
              </a:lnSpc>
              <a:buFontTx/>
              <a:buChar char="-"/>
            </a:pPr>
            <a:r>
              <a:rPr lang="en-US" b="1" dirty="0">
                <a:latin typeface="+mj-lt"/>
              </a:rPr>
              <a:t>The vision is like a </a:t>
            </a:r>
            <a:r>
              <a:rPr lang="en-US" b="1" i="1" dirty="0" smtClean="0">
                <a:solidFill>
                  <a:srgbClr val="FF0000"/>
                </a:solidFill>
                <a:latin typeface="+mj-lt"/>
              </a:rPr>
              <a:t>guiding star</a:t>
            </a:r>
            <a:r>
              <a:rPr lang="en-US" b="1" i="1" dirty="0">
                <a:latin typeface="+mj-lt"/>
              </a:rPr>
              <a:t>.</a:t>
            </a:r>
          </a:p>
          <a:p>
            <a:pPr algn="just" eaLnBrk="1" hangingPunct="1">
              <a:lnSpc>
                <a:spcPct val="90000"/>
              </a:lnSpc>
              <a:buFontTx/>
              <a:buChar char="-"/>
            </a:pPr>
            <a:r>
              <a:rPr lang="en-US" dirty="0">
                <a:latin typeface="+mj-lt"/>
              </a:rPr>
              <a:t>The vision guides and focuses the organization’s efforts and helps </a:t>
            </a:r>
            <a:r>
              <a:rPr lang="en-US" b="1" i="1" dirty="0">
                <a:latin typeface="+mj-lt"/>
              </a:rPr>
              <a:t>to align, inspire, motivate, and secure the commitment of each working group</a:t>
            </a:r>
            <a:r>
              <a:rPr lang="en-US" dirty="0">
                <a:latin typeface="+mj-lt"/>
              </a:rPr>
              <a:t> </a:t>
            </a:r>
            <a:r>
              <a:rPr lang="en-US" b="1" i="1" dirty="0">
                <a:latin typeface="+mj-lt"/>
              </a:rPr>
              <a:t>and individual</a:t>
            </a:r>
            <a:r>
              <a:rPr lang="en-US" dirty="0">
                <a:latin typeface="+mj-lt"/>
              </a:rPr>
              <a:t> within the organization. </a:t>
            </a:r>
            <a:r>
              <a:rPr lang="en-US" b="1" i="1" dirty="0">
                <a:latin typeface="+mj-lt"/>
              </a:rPr>
              <a:t> </a:t>
            </a:r>
          </a:p>
          <a:p>
            <a:pPr algn="just" eaLnBrk="1" hangingPunct="1">
              <a:lnSpc>
                <a:spcPct val="90000"/>
              </a:lnSpc>
              <a:buFontTx/>
              <a:buChar char="-"/>
            </a:pPr>
            <a:endParaRPr lang="en-US" b="1" dirty="0">
              <a:latin typeface="+mj-lt"/>
            </a:endParaRPr>
          </a:p>
        </p:txBody>
      </p:sp>
      <p:sp>
        <p:nvSpPr>
          <p:cNvPr id="4" name="Slide Number Placeholder 3"/>
          <p:cNvSpPr>
            <a:spLocks noGrp="1"/>
          </p:cNvSpPr>
          <p:nvPr>
            <p:ph type="sldNum" sz="quarter" idx="12"/>
          </p:nvPr>
        </p:nvSpPr>
        <p:spPr/>
        <p:txBody>
          <a:bodyPr/>
          <a:lstStyle/>
          <a:p>
            <a:fld id="{9CE4DB5A-2B67-41A4-B1C9-3D85B4457F15}" type="slidenum">
              <a:rPr lang="en-US" smtClean="0"/>
              <a:pPr/>
              <a:t>39</a:t>
            </a:fld>
            <a:endParaRPr lang="en-US"/>
          </a:p>
        </p:txBody>
      </p:sp>
    </p:spTree>
    <p:extLst>
      <p:ext uri="{BB962C8B-B14F-4D97-AF65-F5344CB8AC3E}">
        <p14:creationId xmlns:p14="http://schemas.microsoft.com/office/powerpoint/2010/main" val="18213662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7467600" cy="715962"/>
          </a:xfrm>
        </p:spPr>
        <p:txBody>
          <a:bodyPr/>
          <a:lstStyle/>
          <a:p>
            <a:pPr>
              <a:defRPr/>
            </a:pPr>
            <a:r>
              <a:rPr lang="en-US" b="1" dirty="0" smtClean="0"/>
              <a:t>Management functions…</a:t>
            </a:r>
            <a:endParaRPr lang="en-US" dirty="0"/>
          </a:p>
        </p:txBody>
      </p:sp>
      <p:sp>
        <p:nvSpPr>
          <p:cNvPr id="10243" name="Content Placeholder 2"/>
          <p:cNvSpPr>
            <a:spLocks noGrp="1"/>
          </p:cNvSpPr>
          <p:nvPr>
            <p:ph sz="quarter" idx="1"/>
          </p:nvPr>
        </p:nvSpPr>
        <p:spPr>
          <a:xfrm>
            <a:off x="618186" y="1600202"/>
            <a:ext cx="10264462" cy="4633174"/>
          </a:xfrm>
        </p:spPr>
        <p:txBody>
          <a:bodyPr/>
          <a:lstStyle/>
          <a:p>
            <a:pPr eaLnBrk="1" hangingPunct="1"/>
            <a:r>
              <a:rPr lang="en-US" dirty="0" smtClean="0"/>
              <a:t>In addition to these, three broad sequential functions (PIE),</a:t>
            </a:r>
          </a:p>
          <a:p>
            <a:pPr eaLnBrk="1" hangingPunct="1">
              <a:buFont typeface="Wingdings" panose="05000000000000000000" pitchFamily="2" charset="2"/>
              <a:buNone/>
            </a:pPr>
            <a:endParaRPr lang="en-US" dirty="0" smtClean="0"/>
          </a:p>
          <a:p>
            <a:pPr eaLnBrk="1" hangingPunct="1"/>
            <a:r>
              <a:rPr lang="en-US" dirty="0" smtClean="0"/>
              <a:t> Two continuous functions of management are</a:t>
            </a:r>
          </a:p>
          <a:p>
            <a:pPr lvl="1" eaLnBrk="1" hangingPunct="1"/>
            <a:r>
              <a:rPr lang="en-US" dirty="0" smtClean="0"/>
              <a:t> Communication &amp;</a:t>
            </a:r>
          </a:p>
          <a:p>
            <a:pPr lvl="1" eaLnBrk="1" hangingPunct="1"/>
            <a:r>
              <a:rPr lang="en-US" dirty="0" smtClean="0"/>
              <a:t>Decision- Making.</a:t>
            </a:r>
          </a:p>
          <a:p>
            <a:pPr eaLnBrk="1" hangingPunct="1">
              <a:buFont typeface="Wingdings" panose="05000000000000000000" pitchFamily="2" charset="2"/>
              <a:buNone/>
            </a:pPr>
            <a:endParaRPr lang="en-US" dirty="0" smtClean="0"/>
          </a:p>
        </p:txBody>
      </p:sp>
      <p:sp>
        <p:nvSpPr>
          <p:cNvPr id="10244"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10245"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2A10C0-C1E3-4E04-8AA3-66B8A0444D12}" type="slidenum">
              <a:rPr lang="en-US">
                <a:solidFill>
                  <a:srgbClr val="FFFFFF"/>
                </a:solidFill>
              </a:rPr>
              <a:pPr eaLnBrk="1" hangingPunct="1"/>
              <a:t>4</a:t>
            </a:fld>
            <a:endParaRPr lang="en-US">
              <a:solidFill>
                <a:srgbClr val="FFFFFF"/>
              </a:solidFill>
            </a:endParaRPr>
          </a:p>
        </p:txBody>
      </p:sp>
    </p:spTree>
    <p:extLst>
      <p:ext uri="{BB962C8B-B14F-4D97-AF65-F5344CB8AC3E}">
        <p14:creationId xmlns:p14="http://schemas.microsoft.com/office/powerpoint/2010/main" val="308444439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981200" y="274638"/>
            <a:ext cx="8229600" cy="563562"/>
          </a:xfrm>
        </p:spPr>
        <p:txBody>
          <a:bodyPr>
            <a:normAutofit fontScale="90000"/>
          </a:bodyPr>
          <a:lstStyle/>
          <a:p>
            <a:pPr eaLnBrk="1" hangingPunct="1"/>
            <a:endParaRPr lang="en-US" sz="4000" b="1" dirty="0">
              <a:latin typeface="Book Antiqua" pitchFamily="18" charset="0"/>
            </a:endParaRPr>
          </a:p>
        </p:txBody>
      </p:sp>
      <p:sp>
        <p:nvSpPr>
          <p:cNvPr id="52227" name="Rectangle 3"/>
          <p:cNvSpPr>
            <a:spLocks noGrp="1" noChangeArrowheads="1"/>
          </p:cNvSpPr>
          <p:nvPr>
            <p:ph type="body" idx="1"/>
          </p:nvPr>
        </p:nvSpPr>
        <p:spPr>
          <a:xfrm>
            <a:off x="1981200" y="1066800"/>
            <a:ext cx="8229600" cy="5486400"/>
          </a:xfrm>
        </p:spPr>
        <p:txBody>
          <a:bodyPr/>
          <a:lstStyle/>
          <a:p>
            <a:pPr algn="just" eaLnBrk="1" hangingPunct="1">
              <a:buFontTx/>
              <a:buNone/>
            </a:pPr>
            <a:r>
              <a:rPr lang="en-US" b="1" dirty="0" smtClean="0">
                <a:latin typeface="+mj-lt"/>
              </a:rPr>
              <a:t>CREATING A SHARED VISION</a:t>
            </a:r>
          </a:p>
          <a:p>
            <a:pPr algn="just" eaLnBrk="1" hangingPunct="1">
              <a:lnSpc>
                <a:spcPct val="150000"/>
              </a:lnSpc>
              <a:buFontTx/>
              <a:buNone/>
            </a:pPr>
            <a:r>
              <a:rPr lang="en-US" b="1" dirty="0" smtClean="0">
                <a:latin typeface="+mj-lt"/>
              </a:rPr>
              <a:t>-	</a:t>
            </a:r>
            <a:r>
              <a:rPr lang="en-US" dirty="0" smtClean="0">
                <a:latin typeface="+mj-lt"/>
              </a:rPr>
              <a:t>A vision is more powerful when a large number of people from various organizational levels develop it together than comes from the organization’s upper levels.  </a:t>
            </a:r>
          </a:p>
        </p:txBody>
      </p:sp>
      <p:sp>
        <p:nvSpPr>
          <p:cNvPr id="4" name="Slide Number Placeholder 3"/>
          <p:cNvSpPr>
            <a:spLocks noGrp="1"/>
          </p:cNvSpPr>
          <p:nvPr>
            <p:ph type="sldNum" sz="quarter" idx="12"/>
          </p:nvPr>
        </p:nvSpPr>
        <p:spPr/>
        <p:txBody>
          <a:bodyPr/>
          <a:lstStyle/>
          <a:p>
            <a:fld id="{9CE4DB5A-2B67-41A4-B1C9-3D85B4457F15}" type="slidenum">
              <a:rPr lang="en-US" smtClean="0"/>
              <a:pPr/>
              <a:t>40</a:t>
            </a:fld>
            <a:endParaRPr lang="en-US"/>
          </a:p>
        </p:txBody>
      </p:sp>
    </p:spTree>
    <p:extLst>
      <p:ext uri="{BB962C8B-B14F-4D97-AF65-F5344CB8AC3E}">
        <p14:creationId xmlns:p14="http://schemas.microsoft.com/office/powerpoint/2010/main" val="179528714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981200" y="274638"/>
            <a:ext cx="8229600" cy="487362"/>
          </a:xfrm>
        </p:spPr>
        <p:txBody>
          <a:bodyPr>
            <a:normAutofit fontScale="90000"/>
          </a:bodyPr>
          <a:lstStyle/>
          <a:p>
            <a:pPr eaLnBrk="1" hangingPunct="1"/>
            <a:endParaRPr lang="en-US" sz="4000" b="1" dirty="0">
              <a:latin typeface="Book Antiqua" pitchFamily="18" charset="0"/>
            </a:endParaRPr>
          </a:p>
        </p:txBody>
      </p:sp>
      <p:sp>
        <p:nvSpPr>
          <p:cNvPr id="53251" name="Rectangle 3"/>
          <p:cNvSpPr>
            <a:spLocks noGrp="1" noChangeArrowheads="1"/>
          </p:cNvSpPr>
          <p:nvPr>
            <p:ph type="body" idx="1"/>
          </p:nvPr>
        </p:nvSpPr>
        <p:spPr>
          <a:xfrm>
            <a:off x="1981200" y="990600"/>
            <a:ext cx="8229600" cy="5638800"/>
          </a:xfrm>
        </p:spPr>
        <p:txBody>
          <a:bodyPr/>
          <a:lstStyle/>
          <a:p>
            <a:pPr algn="just" eaLnBrk="1" hangingPunct="1">
              <a:lnSpc>
                <a:spcPct val="150000"/>
              </a:lnSpc>
              <a:buFontTx/>
              <a:buNone/>
            </a:pPr>
            <a:r>
              <a:rPr lang="en-US" b="1" dirty="0" smtClean="0">
                <a:latin typeface="+mj-lt"/>
              </a:rPr>
              <a:t>What Experts say about Vision:</a:t>
            </a:r>
          </a:p>
          <a:p>
            <a:pPr algn="just" eaLnBrk="1" hangingPunct="1">
              <a:lnSpc>
                <a:spcPct val="150000"/>
              </a:lnSpc>
            </a:pPr>
            <a:r>
              <a:rPr lang="en-US" dirty="0" smtClean="0">
                <a:latin typeface="+mj-lt"/>
              </a:rPr>
              <a:t>According to </a:t>
            </a:r>
            <a:r>
              <a:rPr lang="en-US" b="1" dirty="0" smtClean="0">
                <a:latin typeface="+mj-lt"/>
              </a:rPr>
              <a:t>Karl Albrecht (1994),</a:t>
            </a:r>
            <a:r>
              <a:rPr lang="en-US" dirty="0" smtClean="0">
                <a:latin typeface="+mj-lt"/>
              </a:rPr>
              <a:t> the vision is the shared image of what we want our organization to be or to become.</a:t>
            </a:r>
          </a:p>
          <a:p>
            <a:pPr algn="just" eaLnBrk="1" hangingPunct="1">
              <a:lnSpc>
                <a:spcPct val="150000"/>
              </a:lnSpc>
            </a:pPr>
            <a:r>
              <a:rPr lang="en-US" b="1" dirty="0" smtClean="0">
                <a:latin typeface="+mj-lt"/>
              </a:rPr>
              <a:t>For Jay Conger (2000), </a:t>
            </a:r>
            <a:r>
              <a:rPr lang="en-US" dirty="0" smtClean="0">
                <a:latin typeface="+mj-lt"/>
              </a:rPr>
              <a:t>the vision is a mental image that represents a desirable future state, ideal, or dream with a vast scope.</a:t>
            </a:r>
          </a:p>
        </p:txBody>
      </p:sp>
      <p:sp>
        <p:nvSpPr>
          <p:cNvPr id="4" name="Slide Number Placeholder 3"/>
          <p:cNvSpPr>
            <a:spLocks noGrp="1"/>
          </p:cNvSpPr>
          <p:nvPr>
            <p:ph type="sldNum" sz="quarter" idx="12"/>
          </p:nvPr>
        </p:nvSpPr>
        <p:spPr/>
        <p:txBody>
          <a:bodyPr/>
          <a:lstStyle/>
          <a:p>
            <a:fld id="{9CE4DB5A-2B67-41A4-B1C9-3D85B4457F15}" type="slidenum">
              <a:rPr lang="en-US" smtClean="0"/>
              <a:pPr/>
              <a:t>41</a:t>
            </a:fld>
            <a:endParaRPr lang="en-US"/>
          </a:p>
        </p:txBody>
      </p:sp>
    </p:spTree>
    <p:extLst>
      <p:ext uri="{BB962C8B-B14F-4D97-AF65-F5344CB8AC3E}">
        <p14:creationId xmlns:p14="http://schemas.microsoft.com/office/powerpoint/2010/main" val="41349607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981200" y="274638"/>
            <a:ext cx="8229600" cy="487362"/>
          </a:xfrm>
        </p:spPr>
        <p:txBody>
          <a:bodyPr>
            <a:normAutofit fontScale="90000"/>
          </a:bodyPr>
          <a:lstStyle/>
          <a:p>
            <a:pPr eaLnBrk="1" hangingPunct="1"/>
            <a:endParaRPr lang="en-US" sz="4000" b="1" dirty="0">
              <a:latin typeface="Book Antiqua" pitchFamily="18" charset="0"/>
            </a:endParaRPr>
          </a:p>
        </p:txBody>
      </p:sp>
      <p:sp>
        <p:nvSpPr>
          <p:cNvPr id="54275" name="Rectangle 3"/>
          <p:cNvSpPr>
            <a:spLocks noGrp="1" noChangeArrowheads="1"/>
          </p:cNvSpPr>
          <p:nvPr>
            <p:ph type="body" idx="1"/>
          </p:nvPr>
        </p:nvSpPr>
        <p:spPr>
          <a:xfrm>
            <a:off x="1981200" y="1066800"/>
            <a:ext cx="8229600" cy="5562600"/>
          </a:xfrm>
        </p:spPr>
        <p:txBody>
          <a:bodyPr/>
          <a:lstStyle/>
          <a:p>
            <a:pPr algn="just" eaLnBrk="1" hangingPunct="1">
              <a:buFontTx/>
              <a:buNone/>
            </a:pPr>
            <a:r>
              <a:rPr lang="en-US" b="1" dirty="0" smtClean="0">
                <a:latin typeface="+mj-lt"/>
              </a:rPr>
              <a:t>CONSTRUCTING THE VISION </a:t>
            </a:r>
          </a:p>
          <a:p>
            <a:pPr algn="just" eaLnBrk="1" hangingPunct="1">
              <a:buFontTx/>
              <a:buNone/>
            </a:pPr>
            <a:r>
              <a:rPr lang="en-US" b="1" dirty="0" smtClean="0">
                <a:latin typeface="+mj-lt"/>
              </a:rPr>
              <a:t>STEP-BY-STEP</a:t>
            </a:r>
          </a:p>
          <a:p>
            <a:pPr algn="just" eaLnBrk="1" hangingPunct="1">
              <a:buFontTx/>
              <a:buChar char="-"/>
            </a:pPr>
            <a:r>
              <a:rPr lang="en-US" dirty="0" smtClean="0">
                <a:latin typeface="+mj-lt"/>
              </a:rPr>
              <a:t>In constructing the vision, you and your planning team should follow </a:t>
            </a:r>
            <a:r>
              <a:rPr lang="en-US" b="1" i="1" dirty="0" smtClean="0">
                <a:latin typeface="+mj-lt"/>
              </a:rPr>
              <a:t>four steps</a:t>
            </a:r>
            <a:r>
              <a:rPr lang="en-US" dirty="0" smtClean="0">
                <a:latin typeface="+mj-lt"/>
              </a:rPr>
              <a:t>.</a:t>
            </a:r>
          </a:p>
          <a:p>
            <a:pPr algn="just" eaLnBrk="1" hangingPunct="1">
              <a:buFontTx/>
              <a:buNone/>
            </a:pPr>
            <a:r>
              <a:rPr lang="en-US" b="1" dirty="0" smtClean="0">
                <a:latin typeface="+mj-lt"/>
              </a:rPr>
              <a:t>Step 1. </a:t>
            </a:r>
            <a:r>
              <a:rPr lang="en-US" b="1" i="1" dirty="0" smtClean="0">
                <a:latin typeface="+mj-lt"/>
              </a:rPr>
              <a:t>Keep the big picture in mind</a:t>
            </a:r>
            <a:r>
              <a:rPr lang="en-US" dirty="0" smtClean="0">
                <a:latin typeface="+mj-lt"/>
              </a:rPr>
              <a:t>. Refer to your </a:t>
            </a:r>
            <a:r>
              <a:rPr lang="en-US" b="1" i="1" u="sng" dirty="0" smtClean="0">
                <a:latin typeface="+mj-lt"/>
              </a:rPr>
              <a:t>organization’s mission </a:t>
            </a:r>
            <a:r>
              <a:rPr lang="en-US" dirty="0" smtClean="0">
                <a:latin typeface="+mj-lt"/>
              </a:rPr>
              <a:t>and the population you are supposed to serve so that the vision aligns with the mission.</a:t>
            </a:r>
          </a:p>
          <a:p>
            <a:pPr algn="just" eaLnBrk="1" hangingPunct="1">
              <a:buFontTx/>
              <a:buNone/>
            </a:pPr>
            <a:r>
              <a:rPr lang="en-US" dirty="0" smtClean="0">
                <a:latin typeface="+mj-lt"/>
              </a:rPr>
              <a:t> </a:t>
            </a:r>
            <a:endParaRPr lang="en-US" b="1" dirty="0" smtClean="0">
              <a:latin typeface="+mj-lt"/>
            </a:endParaRPr>
          </a:p>
        </p:txBody>
      </p:sp>
      <p:sp>
        <p:nvSpPr>
          <p:cNvPr id="4" name="Slide Number Placeholder 3"/>
          <p:cNvSpPr>
            <a:spLocks noGrp="1"/>
          </p:cNvSpPr>
          <p:nvPr>
            <p:ph type="sldNum" sz="quarter" idx="12"/>
          </p:nvPr>
        </p:nvSpPr>
        <p:spPr/>
        <p:txBody>
          <a:bodyPr/>
          <a:lstStyle/>
          <a:p>
            <a:fld id="{9CE4DB5A-2B67-41A4-B1C9-3D85B4457F15}" type="slidenum">
              <a:rPr lang="en-US" smtClean="0"/>
              <a:pPr/>
              <a:t>42</a:t>
            </a:fld>
            <a:endParaRPr lang="en-US"/>
          </a:p>
        </p:txBody>
      </p:sp>
    </p:spTree>
    <p:extLst>
      <p:ext uri="{BB962C8B-B14F-4D97-AF65-F5344CB8AC3E}">
        <p14:creationId xmlns:p14="http://schemas.microsoft.com/office/powerpoint/2010/main" val="191819330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981200" y="274638"/>
            <a:ext cx="8229600" cy="639762"/>
          </a:xfrm>
        </p:spPr>
        <p:txBody>
          <a:bodyPr>
            <a:normAutofit fontScale="90000"/>
          </a:bodyPr>
          <a:lstStyle/>
          <a:p>
            <a:pPr eaLnBrk="1" hangingPunct="1"/>
            <a:endParaRPr lang="en-US" sz="4000" b="1" dirty="0">
              <a:latin typeface="Book Antiqua" pitchFamily="18" charset="0"/>
            </a:endParaRPr>
          </a:p>
        </p:txBody>
      </p:sp>
      <p:sp>
        <p:nvSpPr>
          <p:cNvPr id="55299" name="Rectangle 3"/>
          <p:cNvSpPr>
            <a:spLocks noGrp="1" noChangeArrowheads="1"/>
          </p:cNvSpPr>
          <p:nvPr>
            <p:ph type="body" idx="1"/>
          </p:nvPr>
        </p:nvSpPr>
        <p:spPr>
          <a:xfrm>
            <a:off x="1981200" y="1143000"/>
            <a:ext cx="8229600" cy="5562600"/>
          </a:xfrm>
        </p:spPr>
        <p:txBody>
          <a:bodyPr/>
          <a:lstStyle/>
          <a:p>
            <a:pPr algn="just" eaLnBrk="1" hangingPunct="1">
              <a:lnSpc>
                <a:spcPct val="80000"/>
              </a:lnSpc>
              <a:buFontTx/>
              <a:buNone/>
            </a:pPr>
            <a:r>
              <a:rPr lang="en-US" b="1">
                <a:latin typeface="Book Antiqua" pitchFamily="18" charset="0"/>
              </a:rPr>
              <a:t>Step 2. </a:t>
            </a:r>
            <a:r>
              <a:rPr lang="en-US">
                <a:latin typeface="Book Antiqua" pitchFamily="18" charset="0"/>
              </a:rPr>
              <a:t>Answer the following questions:</a:t>
            </a:r>
          </a:p>
          <a:p>
            <a:pPr algn="just" eaLnBrk="1" hangingPunct="1">
              <a:lnSpc>
                <a:spcPct val="80000"/>
              </a:lnSpc>
            </a:pPr>
            <a:r>
              <a:rPr lang="en-US">
                <a:latin typeface="Book Antiqua" pitchFamily="18" charset="0"/>
              </a:rPr>
              <a:t> What</a:t>
            </a:r>
            <a:r>
              <a:rPr lang="en-US" b="1">
                <a:latin typeface="Book Antiqua" pitchFamily="18" charset="0"/>
              </a:rPr>
              <a:t>  </a:t>
            </a:r>
            <a:r>
              <a:rPr lang="en-US">
                <a:latin typeface="Book Antiqua" pitchFamily="18" charset="0"/>
              </a:rPr>
              <a:t>will our organization look like in three to five years?</a:t>
            </a:r>
          </a:p>
          <a:p>
            <a:pPr algn="just" eaLnBrk="1" hangingPunct="1">
              <a:lnSpc>
                <a:spcPct val="80000"/>
              </a:lnSpc>
            </a:pPr>
            <a:r>
              <a:rPr lang="en-US">
                <a:latin typeface="Book Antiqua" pitchFamily="18" charset="0"/>
              </a:rPr>
              <a:t> What aspects of mission will we have achieved and in what areas will be excel?</a:t>
            </a:r>
          </a:p>
          <a:p>
            <a:pPr algn="just" eaLnBrk="1" hangingPunct="1">
              <a:lnSpc>
                <a:spcPct val="80000"/>
              </a:lnSpc>
            </a:pPr>
            <a:r>
              <a:rPr lang="en-US">
                <a:latin typeface="Book Antiqua" pitchFamily="18" charset="0"/>
              </a:rPr>
              <a:t> What will make us most proud?  (e.g. quality of our services, commitment, creativity, financial stability, etc.)</a:t>
            </a:r>
          </a:p>
          <a:p>
            <a:pPr algn="just" eaLnBrk="1" hangingPunct="1">
              <a:lnSpc>
                <a:spcPct val="80000"/>
              </a:lnSpc>
            </a:pPr>
            <a:r>
              <a:rPr lang="en-US">
                <a:latin typeface="Book Antiqua" pitchFamily="18" charset="0"/>
              </a:rPr>
              <a:t> What values do we uphold, and how will they be reflected in our services and the way we run our organization? </a:t>
            </a:r>
          </a:p>
          <a:p>
            <a:pPr algn="just" eaLnBrk="1" hangingPunct="1">
              <a:lnSpc>
                <a:spcPct val="80000"/>
              </a:lnSpc>
              <a:buFont typeface="Wingdings" pitchFamily="2" charset="2"/>
              <a:buChar char="v"/>
            </a:pPr>
            <a:r>
              <a:rPr lang="en-US">
                <a:latin typeface="Book Antiqua" pitchFamily="18" charset="0"/>
              </a:rPr>
              <a:t> Write down the answers to each of the questions and come to consensus within your team.</a:t>
            </a:r>
          </a:p>
        </p:txBody>
      </p:sp>
      <p:sp>
        <p:nvSpPr>
          <p:cNvPr id="4" name="Slide Number Placeholder 3"/>
          <p:cNvSpPr>
            <a:spLocks noGrp="1"/>
          </p:cNvSpPr>
          <p:nvPr>
            <p:ph type="sldNum" sz="quarter" idx="12"/>
          </p:nvPr>
        </p:nvSpPr>
        <p:spPr/>
        <p:txBody>
          <a:bodyPr/>
          <a:lstStyle/>
          <a:p>
            <a:fld id="{9CE4DB5A-2B67-41A4-B1C9-3D85B4457F15}" type="slidenum">
              <a:rPr lang="en-US" smtClean="0"/>
              <a:pPr/>
              <a:t>43</a:t>
            </a:fld>
            <a:endParaRPr lang="en-US"/>
          </a:p>
        </p:txBody>
      </p:sp>
    </p:spTree>
    <p:extLst>
      <p:ext uri="{BB962C8B-B14F-4D97-AF65-F5344CB8AC3E}">
        <p14:creationId xmlns:p14="http://schemas.microsoft.com/office/powerpoint/2010/main" val="231627756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981200" y="274638"/>
            <a:ext cx="8229600" cy="639762"/>
          </a:xfrm>
        </p:spPr>
        <p:txBody>
          <a:bodyPr>
            <a:normAutofit fontScale="90000"/>
          </a:bodyPr>
          <a:lstStyle/>
          <a:p>
            <a:pPr eaLnBrk="1" hangingPunct="1"/>
            <a:endParaRPr lang="en-US" sz="4000" b="1" dirty="0">
              <a:latin typeface="Book Antiqua" pitchFamily="18" charset="0"/>
            </a:endParaRPr>
          </a:p>
        </p:txBody>
      </p:sp>
      <p:sp>
        <p:nvSpPr>
          <p:cNvPr id="56323" name="Rectangle 3"/>
          <p:cNvSpPr>
            <a:spLocks noGrp="1" noChangeArrowheads="1"/>
          </p:cNvSpPr>
          <p:nvPr>
            <p:ph type="body" idx="1"/>
          </p:nvPr>
        </p:nvSpPr>
        <p:spPr>
          <a:xfrm>
            <a:off x="1981200" y="1066800"/>
            <a:ext cx="8229600" cy="5562600"/>
          </a:xfrm>
        </p:spPr>
        <p:txBody>
          <a:bodyPr/>
          <a:lstStyle/>
          <a:p>
            <a:pPr algn="just" eaLnBrk="1" hangingPunct="1">
              <a:lnSpc>
                <a:spcPct val="90000"/>
              </a:lnSpc>
              <a:buFontTx/>
              <a:buNone/>
            </a:pPr>
            <a:r>
              <a:rPr lang="en-US" b="1" dirty="0">
                <a:latin typeface="Book Antiqua" pitchFamily="18" charset="0"/>
              </a:rPr>
              <a:t>Step 3. </a:t>
            </a:r>
            <a:r>
              <a:rPr lang="en-US" dirty="0">
                <a:latin typeface="Book Antiqua" pitchFamily="18" charset="0"/>
              </a:rPr>
              <a:t>Look at your organization through the eyes of your target population, beneficiaries, donors, partners, collaborators, competitors, and society in general. For each of these groups, ask:</a:t>
            </a:r>
          </a:p>
          <a:p>
            <a:pPr algn="just" eaLnBrk="1" hangingPunct="1">
              <a:lnSpc>
                <a:spcPct val="90000"/>
              </a:lnSpc>
            </a:pPr>
            <a:r>
              <a:rPr lang="en-US" b="1" dirty="0">
                <a:latin typeface="Book Antiqua" pitchFamily="18" charset="0"/>
              </a:rPr>
              <a:t> </a:t>
            </a:r>
            <a:r>
              <a:rPr lang="en-US" i="1" dirty="0">
                <a:latin typeface="Book Antiqua" pitchFamily="18" charset="0"/>
              </a:rPr>
              <a:t>How do we want these groups to see our organization in three to five years?</a:t>
            </a:r>
          </a:p>
          <a:p>
            <a:pPr algn="just" eaLnBrk="1" hangingPunct="1">
              <a:lnSpc>
                <a:spcPct val="90000"/>
              </a:lnSpc>
            </a:pPr>
            <a:r>
              <a:rPr lang="en-US" i="1" dirty="0">
                <a:latin typeface="Book Antiqua" pitchFamily="18" charset="0"/>
              </a:rPr>
              <a:t> What will they say about our services?</a:t>
            </a:r>
          </a:p>
          <a:p>
            <a:pPr algn="just" eaLnBrk="1" hangingPunct="1">
              <a:lnSpc>
                <a:spcPct val="90000"/>
              </a:lnSpc>
            </a:pPr>
            <a:r>
              <a:rPr lang="en-US" i="1" dirty="0">
                <a:latin typeface="Book Antiqua" pitchFamily="18" charset="0"/>
              </a:rPr>
              <a:t> What will they say about our staff?</a:t>
            </a:r>
          </a:p>
          <a:p>
            <a:pPr algn="just" eaLnBrk="1" hangingPunct="1">
              <a:lnSpc>
                <a:spcPct val="90000"/>
              </a:lnSpc>
            </a:pPr>
            <a:r>
              <a:rPr lang="en-US" i="1" dirty="0">
                <a:latin typeface="Book Antiqua" pitchFamily="18" charset="0"/>
              </a:rPr>
              <a:t> What will they say about our reputation in their communities?</a:t>
            </a:r>
          </a:p>
          <a:p>
            <a:pPr algn="just" eaLnBrk="1" hangingPunct="1">
              <a:lnSpc>
                <a:spcPct val="90000"/>
              </a:lnSpc>
              <a:buFont typeface="Wingdings" pitchFamily="2" charset="2"/>
              <a:buChar char="v"/>
            </a:pPr>
            <a:r>
              <a:rPr lang="en-US" dirty="0">
                <a:latin typeface="Book Antiqua" pitchFamily="18" charset="0"/>
              </a:rPr>
              <a:t>Write down the answers to each of the questions and come to consensus within your team.</a:t>
            </a:r>
          </a:p>
          <a:p>
            <a:pPr algn="just" eaLnBrk="1" hangingPunct="1">
              <a:lnSpc>
                <a:spcPct val="90000"/>
              </a:lnSpc>
              <a:buFontTx/>
              <a:buNone/>
            </a:pPr>
            <a:endParaRPr lang="en-US" sz="2400" i="1" dirty="0">
              <a:latin typeface="Book Antiqua" pitchFamily="18" charset="0"/>
            </a:endParaRPr>
          </a:p>
        </p:txBody>
      </p:sp>
      <p:sp>
        <p:nvSpPr>
          <p:cNvPr id="4" name="Slide Number Placeholder 3"/>
          <p:cNvSpPr>
            <a:spLocks noGrp="1"/>
          </p:cNvSpPr>
          <p:nvPr>
            <p:ph type="sldNum" sz="quarter" idx="12"/>
          </p:nvPr>
        </p:nvSpPr>
        <p:spPr/>
        <p:txBody>
          <a:bodyPr/>
          <a:lstStyle/>
          <a:p>
            <a:fld id="{9CE4DB5A-2B67-41A4-B1C9-3D85B4457F15}" type="slidenum">
              <a:rPr lang="en-US" smtClean="0"/>
              <a:pPr/>
              <a:t>44</a:t>
            </a:fld>
            <a:endParaRPr lang="en-US"/>
          </a:p>
        </p:txBody>
      </p:sp>
    </p:spTree>
    <p:extLst>
      <p:ext uri="{BB962C8B-B14F-4D97-AF65-F5344CB8AC3E}">
        <p14:creationId xmlns:p14="http://schemas.microsoft.com/office/powerpoint/2010/main" val="18805139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981200" y="274638"/>
            <a:ext cx="8229600" cy="563562"/>
          </a:xfrm>
        </p:spPr>
        <p:txBody>
          <a:bodyPr>
            <a:normAutofit fontScale="90000"/>
          </a:bodyPr>
          <a:lstStyle/>
          <a:p>
            <a:pPr eaLnBrk="1" hangingPunct="1"/>
            <a:endParaRPr lang="en-US" sz="4000" b="1" dirty="0">
              <a:latin typeface="Book Antiqua" pitchFamily="18" charset="0"/>
            </a:endParaRPr>
          </a:p>
        </p:txBody>
      </p:sp>
      <p:sp>
        <p:nvSpPr>
          <p:cNvPr id="57347" name="Rectangle 3"/>
          <p:cNvSpPr>
            <a:spLocks noGrp="1" noChangeArrowheads="1"/>
          </p:cNvSpPr>
          <p:nvPr>
            <p:ph type="body" idx="1"/>
          </p:nvPr>
        </p:nvSpPr>
        <p:spPr>
          <a:xfrm>
            <a:off x="1981200" y="990600"/>
            <a:ext cx="8229600" cy="5638800"/>
          </a:xfrm>
        </p:spPr>
        <p:txBody>
          <a:bodyPr/>
          <a:lstStyle/>
          <a:p>
            <a:pPr algn="just" eaLnBrk="1" hangingPunct="1">
              <a:lnSpc>
                <a:spcPct val="80000"/>
              </a:lnSpc>
              <a:buFontTx/>
              <a:buNone/>
            </a:pPr>
            <a:r>
              <a:rPr lang="en-US" b="1" dirty="0">
                <a:latin typeface="Book Antiqua" pitchFamily="18" charset="0"/>
              </a:rPr>
              <a:t>Step 4. </a:t>
            </a:r>
            <a:r>
              <a:rPr lang="en-US" dirty="0">
                <a:latin typeface="Book Antiqua" pitchFamily="18" charset="0"/>
              </a:rPr>
              <a:t>Translate these ideas into a few sentences that describe the desired future in the future in a concrete manner; </a:t>
            </a:r>
          </a:p>
          <a:p>
            <a:pPr algn="just" eaLnBrk="1" hangingPunct="1">
              <a:lnSpc>
                <a:spcPct val="80000"/>
              </a:lnSpc>
              <a:buFontTx/>
              <a:buNone/>
            </a:pPr>
            <a:r>
              <a:rPr lang="en-US" dirty="0">
                <a:latin typeface="Book Antiqua" pitchFamily="18" charset="0"/>
              </a:rPr>
              <a:t>E.g.</a:t>
            </a:r>
            <a:r>
              <a:rPr lang="en-US" dirty="0">
                <a:solidFill>
                  <a:srgbClr val="FF0000"/>
                </a:solidFill>
                <a:latin typeface="Book Antiqua" pitchFamily="18" charset="0"/>
              </a:rPr>
              <a:t> </a:t>
            </a:r>
            <a:r>
              <a:rPr lang="en-US" b="1" dirty="0">
                <a:solidFill>
                  <a:srgbClr val="FF0000"/>
                </a:solidFill>
                <a:latin typeface="Book Antiqua" pitchFamily="18" charset="0"/>
              </a:rPr>
              <a:t>Stop  </a:t>
            </a:r>
            <a:r>
              <a:rPr lang="en-US" b="1" dirty="0">
                <a:solidFill>
                  <a:srgbClr val="FF0000"/>
                </a:solidFill>
              </a:rPr>
              <a:t>  </a:t>
            </a:r>
            <a:r>
              <a:rPr lang="en-US" b="1" dirty="0">
                <a:solidFill>
                  <a:srgbClr val="FF0000"/>
                </a:solidFill>
                <a:latin typeface="Book Antiqua" pitchFamily="18" charset="0"/>
              </a:rPr>
              <a:t> Partnership</a:t>
            </a:r>
            <a:r>
              <a:rPr lang="en-US" dirty="0">
                <a:latin typeface="Book Antiqua" pitchFamily="18" charset="0"/>
              </a:rPr>
              <a:t>: Our vision is a TB-free world: the first children born this millennium will see TB eliminated in their lifetimes. </a:t>
            </a:r>
            <a:r>
              <a:rPr lang="en-US" b="1" dirty="0">
                <a:latin typeface="Book Antiqua" pitchFamily="18" charset="0"/>
              </a:rPr>
              <a:t> </a:t>
            </a:r>
            <a:endParaRPr lang="en-US" i="1" dirty="0">
              <a:latin typeface="Book Antiqua" pitchFamily="18" charset="0"/>
            </a:endParaRPr>
          </a:p>
          <a:p>
            <a:pPr algn="just" eaLnBrk="1" hangingPunct="1">
              <a:lnSpc>
                <a:spcPct val="80000"/>
              </a:lnSpc>
              <a:buFontTx/>
              <a:buNone/>
            </a:pPr>
            <a:r>
              <a:rPr lang="en-US" dirty="0">
                <a:latin typeface="Book Antiqua" pitchFamily="18" charset="0"/>
              </a:rPr>
              <a:t> </a:t>
            </a:r>
          </a:p>
        </p:txBody>
      </p:sp>
      <p:sp>
        <p:nvSpPr>
          <p:cNvPr id="57348" name="Oval 4"/>
          <p:cNvSpPr>
            <a:spLocks noChangeArrowheads="1"/>
          </p:cNvSpPr>
          <p:nvPr/>
        </p:nvSpPr>
        <p:spPr bwMode="auto">
          <a:xfrm>
            <a:off x="3581400" y="2133600"/>
            <a:ext cx="457200" cy="304800"/>
          </a:xfrm>
          <a:prstGeom prst="ellipse">
            <a:avLst/>
          </a:prstGeom>
          <a:solidFill>
            <a:schemeClr val="accent1"/>
          </a:solidFill>
          <a:ln w="9525">
            <a:solidFill>
              <a:schemeClr val="tx1"/>
            </a:solidFill>
            <a:round/>
            <a:headEnd/>
            <a:tailEnd/>
          </a:ln>
        </p:spPr>
        <p:txBody>
          <a:bodyPr wrap="none" anchor="ctr"/>
          <a:lstStyle/>
          <a:p>
            <a:pPr algn="ctr"/>
            <a:r>
              <a:rPr lang="en-US" i="1" dirty="0">
                <a:solidFill>
                  <a:schemeClr val="tx2"/>
                </a:solidFill>
                <a:latin typeface="Arial" charset="0"/>
              </a:rPr>
              <a:t>TB</a:t>
            </a:r>
          </a:p>
        </p:txBody>
      </p:sp>
      <p:sp>
        <p:nvSpPr>
          <p:cNvPr id="5" name="Slide Number Placeholder 4"/>
          <p:cNvSpPr>
            <a:spLocks noGrp="1"/>
          </p:cNvSpPr>
          <p:nvPr>
            <p:ph type="sldNum" sz="quarter" idx="12"/>
          </p:nvPr>
        </p:nvSpPr>
        <p:spPr/>
        <p:txBody>
          <a:bodyPr/>
          <a:lstStyle/>
          <a:p>
            <a:fld id="{9CE4DB5A-2B67-41A4-B1C9-3D85B4457F15}" type="slidenum">
              <a:rPr lang="en-US" smtClean="0"/>
              <a:pPr/>
              <a:t>45</a:t>
            </a:fld>
            <a:endParaRPr lang="en-US"/>
          </a:p>
        </p:txBody>
      </p:sp>
    </p:spTree>
    <p:extLst>
      <p:ext uri="{BB962C8B-B14F-4D97-AF65-F5344CB8AC3E}">
        <p14:creationId xmlns:p14="http://schemas.microsoft.com/office/powerpoint/2010/main" val="303669294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4525"/>
          </a:xfrm>
        </p:spPr>
        <p:txBody>
          <a:bodyPr>
            <a:normAutofit/>
          </a:bodyPr>
          <a:lstStyle/>
          <a:p>
            <a:pPr>
              <a:defRPr/>
            </a:pPr>
            <a:r>
              <a:rPr lang="en-US" b="1" dirty="0" smtClean="0"/>
              <a:t>2. Organizing</a:t>
            </a:r>
            <a:endParaRPr lang="en-US" dirty="0"/>
          </a:p>
        </p:txBody>
      </p:sp>
      <p:sp>
        <p:nvSpPr>
          <p:cNvPr id="40963" name="Content Placeholder 2"/>
          <p:cNvSpPr>
            <a:spLocks noGrp="1"/>
          </p:cNvSpPr>
          <p:nvPr>
            <p:ph sz="quarter" idx="1"/>
          </p:nvPr>
        </p:nvSpPr>
        <p:spPr>
          <a:xfrm>
            <a:off x="605307" y="1081825"/>
            <a:ext cx="11346287" cy="4893973"/>
          </a:xfrm>
        </p:spPr>
        <p:txBody>
          <a:bodyPr>
            <a:normAutofit lnSpcReduction="10000"/>
          </a:bodyPr>
          <a:lstStyle/>
          <a:p>
            <a:pPr eaLnBrk="1" hangingPunct="1">
              <a:buFont typeface="Wingdings" panose="05000000000000000000" pitchFamily="2" charset="2"/>
              <a:buNone/>
            </a:pPr>
            <a:endParaRPr lang="en-US" sz="3500" dirty="0" smtClean="0"/>
          </a:p>
          <a:p>
            <a:pPr eaLnBrk="1" hangingPunct="1">
              <a:buFont typeface="Wingdings" panose="05000000000000000000" pitchFamily="2" charset="2"/>
              <a:buNone/>
            </a:pPr>
            <a:r>
              <a:rPr lang="en-US" sz="3500" dirty="0" smtClean="0"/>
              <a:t>Organizing </a:t>
            </a:r>
            <a:r>
              <a:rPr lang="en-US" sz="3500" dirty="0"/>
              <a:t>focuses attention on the structure and process of allocating jobs so that common objectives can be achieved.</a:t>
            </a:r>
          </a:p>
          <a:p>
            <a:pPr eaLnBrk="1" hangingPunct="1">
              <a:buFont typeface="Wingdings" panose="05000000000000000000" pitchFamily="2" charset="2"/>
              <a:buNone/>
            </a:pPr>
            <a:r>
              <a:rPr lang="en-US" sz="3500" b="1" dirty="0"/>
              <a:t>The most important elements of organization structure are </a:t>
            </a:r>
            <a:endParaRPr lang="en-US" sz="3500" dirty="0"/>
          </a:p>
          <a:p>
            <a:pPr lvl="1" eaLnBrk="1" hangingPunct="1"/>
            <a:r>
              <a:rPr lang="en-US" sz="3500" dirty="0"/>
              <a:t>Division of </a:t>
            </a:r>
            <a:r>
              <a:rPr lang="en-US" sz="3500" dirty="0" smtClean="0"/>
              <a:t>labor</a:t>
            </a:r>
            <a:endParaRPr lang="en-US" sz="3500" dirty="0"/>
          </a:p>
          <a:p>
            <a:pPr lvl="1" eaLnBrk="1" hangingPunct="1"/>
            <a:r>
              <a:rPr lang="en-US" sz="3500" dirty="0"/>
              <a:t>Decentralization</a:t>
            </a:r>
          </a:p>
          <a:p>
            <a:pPr lvl="1" eaLnBrk="1" hangingPunct="1"/>
            <a:r>
              <a:rPr lang="en-US" sz="3500" dirty="0"/>
              <a:t>Delegation and</a:t>
            </a:r>
          </a:p>
          <a:p>
            <a:pPr lvl="1" eaLnBrk="1" hangingPunct="1"/>
            <a:r>
              <a:rPr lang="en-US" sz="3500" dirty="0"/>
              <a:t>Coordination to secure unity</a:t>
            </a:r>
          </a:p>
          <a:p>
            <a:pPr lvl="1" eaLnBrk="1" hangingPunct="1"/>
            <a:r>
              <a:rPr lang="en-US" sz="3500" dirty="0"/>
              <a:t>Authority </a:t>
            </a:r>
          </a:p>
          <a:p>
            <a:pPr eaLnBrk="1" hangingPunct="1"/>
            <a:endParaRPr lang="en-US" dirty="0" smtClean="0"/>
          </a:p>
        </p:txBody>
      </p:sp>
      <p:sp>
        <p:nvSpPr>
          <p:cNvPr id="40964"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40965"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2374118-E79D-4F68-A9E7-9A0C77FFF98B}" type="slidenum">
              <a:rPr lang="en-US">
                <a:solidFill>
                  <a:srgbClr val="FFFFFF"/>
                </a:solidFill>
              </a:rPr>
              <a:pPr eaLnBrk="1" hangingPunct="1"/>
              <a:t>46</a:t>
            </a:fld>
            <a:endParaRPr lang="en-US">
              <a:solidFill>
                <a:srgbClr val="FFFFFF"/>
              </a:solidFill>
            </a:endParaRPr>
          </a:p>
        </p:txBody>
      </p:sp>
    </p:spTree>
    <p:extLst>
      <p:ext uri="{BB962C8B-B14F-4D97-AF65-F5344CB8AC3E}">
        <p14:creationId xmlns:p14="http://schemas.microsoft.com/office/powerpoint/2010/main" val="257251635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b="1" dirty="0" smtClean="0"/>
              <a:t>Organization Structure</a:t>
            </a:r>
            <a:endParaRPr lang="en-US" dirty="0"/>
          </a:p>
        </p:txBody>
      </p:sp>
      <p:sp>
        <p:nvSpPr>
          <p:cNvPr id="11" name="Content Placeholder 10"/>
          <p:cNvSpPr>
            <a:spLocks noGrp="1"/>
          </p:cNvSpPr>
          <p:nvPr>
            <p:ph sz="quarter" idx="1"/>
          </p:nvPr>
        </p:nvSpPr>
        <p:spPr>
          <a:xfrm>
            <a:off x="3505200" y="4419600"/>
            <a:ext cx="1295400" cy="228600"/>
          </a:xfr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77500" lnSpcReduction="20000"/>
          </a:bodyPr>
          <a:lstStyle/>
          <a:p>
            <a:pPr marL="274320" indent="-274320" algn="ctr">
              <a:buFont typeface="Wingdings"/>
              <a:buChar char=""/>
              <a:defRPr/>
            </a:pPr>
            <a:r>
              <a:rPr lang="en-GB" sz="1600" b="1" dirty="0"/>
              <a:t>Section </a:t>
            </a:r>
            <a:endParaRPr lang="en-US" sz="1600" dirty="0"/>
          </a:p>
        </p:txBody>
      </p:sp>
      <p:sp>
        <p:nvSpPr>
          <p:cNvPr id="43012"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43013"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C921F98-0B79-442B-A7E6-680552BEF996}" type="slidenum">
              <a:rPr lang="en-US">
                <a:solidFill>
                  <a:srgbClr val="FFFFFF"/>
                </a:solidFill>
              </a:rPr>
              <a:pPr eaLnBrk="1" hangingPunct="1"/>
              <a:t>47</a:t>
            </a:fld>
            <a:endParaRPr lang="en-US">
              <a:solidFill>
                <a:srgbClr val="FFFFFF"/>
              </a:solidFill>
            </a:endParaRPr>
          </a:p>
        </p:txBody>
      </p:sp>
      <p:sp>
        <p:nvSpPr>
          <p:cNvPr id="6" name="Rectangle 5"/>
          <p:cNvSpPr/>
          <p:nvPr/>
        </p:nvSpPr>
        <p:spPr>
          <a:xfrm>
            <a:off x="3124200" y="2057400"/>
            <a:ext cx="22098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t>ORG/Institution</a:t>
            </a:r>
            <a:endParaRPr lang="en-US" dirty="0"/>
          </a:p>
        </p:txBody>
      </p:sp>
      <p:sp>
        <p:nvSpPr>
          <p:cNvPr id="7" name="Rectangle 6"/>
          <p:cNvSpPr/>
          <p:nvPr/>
        </p:nvSpPr>
        <p:spPr>
          <a:xfrm>
            <a:off x="3276600" y="2895600"/>
            <a:ext cx="1905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t>Departments </a:t>
            </a:r>
            <a:endParaRPr lang="en-US" dirty="0"/>
          </a:p>
        </p:txBody>
      </p:sp>
      <p:sp>
        <p:nvSpPr>
          <p:cNvPr id="8" name="Rectangle 7"/>
          <p:cNvSpPr/>
          <p:nvPr/>
        </p:nvSpPr>
        <p:spPr>
          <a:xfrm>
            <a:off x="3429000" y="3733800"/>
            <a:ext cx="1524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t>Division </a:t>
            </a:r>
            <a:endParaRPr lang="en-US" dirty="0"/>
          </a:p>
        </p:txBody>
      </p:sp>
      <p:cxnSp>
        <p:nvCxnSpPr>
          <p:cNvPr id="13" name="Straight Connector 12"/>
          <p:cNvCxnSpPr/>
          <p:nvPr/>
        </p:nvCxnSpPr>
        <p:spPr>
          <a:xfrm rot="5400000">
            <a:off x="4114801" y="2667001"/>
            <a:ext cx="3048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4039394" y="3504406"/>
            <a:ext cx="30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3963194" y="4266406"/>
            <a:ext cx="3048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931069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704088"/>
            <a:ext cx="8001000" cy="667512"/>
          </a:xfrm>
        </p:spPr>
        <p:txBody>
          <a:bodyPr>
            <a:normAutofit fontScale="90000"/>
          </a:bodyPr>
          <a:lstStyle/>
          <a:p>
            <a:r>
              <a:rPr lang="en-GB" b="1" dirty="0" smtClean="0"/>
              <a:t>3. Leading/Directing</a:t>
            </a:r>
            <a:endParaRPr lang="en-US" dirty="0"/>
          </a:p>
        </p:txBody>
      </p:sp>
      <p:sp>
        <p:nvSpPr>
          <p:cNvPr id="3" name="Content Placeholder 2"/>
          <p:cNvSpPr>
            <a:spLocks noGrp="1"/>
          </p:cNvSpPr>
          <p:nvPr>
            <p:ph idx="1"/>
          </p:nvPr>
        </p:nvSpPr>
        <p:spPr>
          <a:xfrm>
            <a:off x="476517" y="1371600"/>
            <a:ext cx="11153105" cy="5181600"/>
          </a:xfrm>
        </p:spPr>
        <p:txBody>
          <a:bodyPr>
            <a:normAutofit fontScale="62500" lnSpcReduction="20000"/>
          </a:bodyPr>
          <a:lstStyle/>
          <a:p>
            <a:pPr>
              <a:buNone/>
            </a:pPr>
            <a:endParaRPr lang="en-GB" b="1" dirty="0" smtClean="0"/>
          </a:p>
          <a:p>
            <a:pPr>
              <a:buNone/>
            </a:pPr>
            <a:r>
              <a:rPr lang="en-GB" sz="5900" dirty="0"/>
              <a:t>Leadership is a process of directing and influencing the task-related activities of group members. </a:t>
            </a:r>
          </a:p>
          <a:p>
            <a:pPr>
              <a:buNone/>
            </a:pPr>
            <a:endParaRPr lang="en-US" sz="5900" dirty="0"/>
          </a:p>
          <a:p>
            <a:pPr>
              <a:buNone/>
            </a:pPr>
            <a:r>
              <a:rPr lang="en-US" sz="5900" dirty="0"/>
              <a:t>The core concepts embedded in leadership are:</a:t>
            </a:r>
          </a:p>
          <a:p>
            <a:pPr lvl="1"/>
            <a:r>
              <a:rPr lang="en-US" sz="5900" dirty="0"/>
              <a:t>Leadership is a process. </a:t>
            </a:r>
          </a:p>
          <a:p>
            <a:pPr lvl="1"/>
            <a:r>
              <a:rPr lang="en-US" sz="5900" dirty="0"/>
              <a:t>It manifests itself in the doing; it is a performing art.</a:t>
            </a:r>
          </a:p>
          <a:p>
            <a:pPr lvl="1"/>
            <a:r>
              <a:rPr lang="en-US" sz="5900" dirty="0"/>
              <a:t> The focus of leadership is in a person.</a:t>
            </a:r>
          </a:p>
          <a:p>
            <a:pPr lvl="1"/>
            <a:r>
              <a:rPr lang="en-US" sz="5900" dirty="0"/>
              <a:t>The focus of leadership is other individuals and groups.</a:t>
            </a:r>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48</a:t>
            </a:fld>
            <a:endParaRPr lang="en-US"/>
          </a:p>
        </p:txBody>
      </p:sp>
    </p:spTree>
    <p:extLst>
      <p:ext uri="{BB962C8B-B14F-4D97-AF65-F5344CB8AC3E}">
        <p14:creationId xmlns:p14="http://schemas.microsoft.com/office/powerpoint/2010/main" val="7451487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04088"/>
            <a:ext cx="8229600" cy="442132"/>
          </a:xfrm>
        </p:spPr>
        <p:txBody>
          <a:bodyPr>
            <a:normAutofit fontScale="90000"/>
          </a:bodyPr>
          <a:lstStyle/>
          <a:p>
            <a:r>
              <a:rPr lang="en-GB" b="1" dirty="0" smtClean="0"/>
              <a:t>Leading/Directing...</a:t>
            </a:r>
            <a:endParaRPr lang="en-US" dirty="0"/>
          </a:p>
        </p:txBody>
      </p:sp>
      <p:sp>
        <p:nvSpPr>
          <p:cNvPr id="3" name="Content Placeholder 2"/>
          <p:cNvSpPr>
            <a:spLocks noGrp="1"/>
          </p:cNvSpPr>
          <p:nvPr>
            <p:ph idx="1"/>
          </p:nvPr>
        </p:nvSpPr>
        <p:spPr>
          <a:xfrm>
            <a:off x="450761" y="1403797"/>
            <a:ext cx="11333408" cy="4773166"/>
          </a:xfrm>
        </p:spPr>
        <p:txBody>
          <a:bodyPr>
            <a:normAutofit fontScale="70000" lnSpcReduction="20000"/>
          </a:bodyPr>
          <a:lstStyle/>
          <a:p>
            <a:pPr lvl="1"/>
            <a:r>
              <a:rPr lang="en-US" sz="5200" dirty="0"/>
              <a:t>Leadership entails influencing.</a:t>
            </a:r>
          </a:p>
          <a:p>
            <a:pPr lvl="1"/>
            <a:endParaRPr lang="en-US" sz="5200" dirty="0"/>
          </a:p>
          <a:p>
            <a:pPr lvl="1"/>
            <a:r>
              <a:rPr lang="en-US" sz="5200" dirty="0"/>
              <a:t>Influence is leadership’s center of gravity and most critical element. </a:t>
            </a:r>
          </a:p>
          <a:p>
            <a:pPr lvl="1">
              <a:buNone/>
            </a:pPr>
            <a:r>
              <a:rPr lang="en-US" sz="5200" dirty="0"/>
              <a:t> </a:t>
            </a:r>
          </a:p>
          <a:p>
            <a:pPr lvl="1"/>
            <a:r>
              <a:rPr lang="en-US" sz="5200" dirty="0"/>
              <a:t>The objective of leadership is </a:t>
            </a:r>
            <a:r>
              <a:rPr lang="en-US" sz="5200" b="1" dirty="0"/>
              <a:t>good accomplishment. </a:t>
            </a:r>
            <a:endParaRPr lang="en-US" sz="5200" b="1" dirty="0" smtClean="0"/>
          </a:p>
          <a:p>
            <a:pPr lvl="1"/>
            <a:r>
              <a:rPr lang="en-US" sz="5200" dirty="0" smtClean="0"/>
              <a:t>Leadership </a:t>
            </a:r>
            <a:r>
              <a:rPr lang="en-US" sz="5200" dirty="0"/>
              <a:t>is instrumental; it is done for a purpose. </a:t>
            </a:r>
          </a:p>
          <a:p>
            <a:pPr lvl="1"/>
            <a:endParaRPr lang="en-US" sz="5200" dirty="0"/>
          </a:p>
          <a:p>
            <a:pPr lvl="1"/>
            <a:r>
              <a:rPr lang="en-US" sz="5200" dirty="0"/>
              <a:t>leadership is intentional; it is not accidental.  </a:t>
            </a:r>
          </a:p>
          <a:p>
            <a:endParaRPr lang="en-US" dirty="0" smtClean="0"/>
          </a:p>
          <a:p>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49</a:t>
            </a:fld>
            <a:endParaRPr lang="en-US"/>
          </a:p>
        </p:txBody>
      </p:sp>
    </p:spTree>
    <p:extLst>
      <p:ext uri="{BB962C8B-B14F-4D97-AF65-F5344CB8AC3E}">
        <p14:creationId xmlns:p14="http://schemas.microsoft.com/office/powerpoint/2010/main" val="2222033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What is Planning?</a:t>
            </a:r>
            <a:br>
              <a:rPr lang="en-US" dirty="0" smtClean="0"/>
            </a:br>
            <a:endParaRPr lang="en-US" dirty="0"/>
          </a:p>
        </p:txBody>
      </p:sp>
      <p:sp>
        <p:nvSpPr>
          <p:cNvPr id="11267" name="Content Placeholder 2"/>
          <p:cNvSpPr>
            <a:spLocks noGrp="1"/>
          </p:cNvSpPr>
          <p:nvPr>
            <p:ph sz="quarter" idx="1"/>
          </p:nvPr>
        </p:nvSpPr>
        <p:spPr>
          <a:xfrm>
            <a:off x="1056068" y="1295400"/>
            <a:ext cx="10650828" cy="5105400"/>
          </a:xfrm>
        </p:spPr>
        <p:txBody>
          <a:bodyPr/>
          <a:lstStyle/>
          <a:p>
            <a:pPr eaLnBrk="1" hangingPunct="1">
              <a:buFont typeface="Wingdings" panose="05000000000000000000" pitchFamily="2" charset="2"/>
              <a:buChar char="Ø"/>
            </a:pPr>
            <a:r>
              <a:rPr lang="en-US" dirty="0" smtClean="0"/>
              <a:t>Planning is the process of establishing goals and a suitable course of action for achieving those goals.</a:t>
            </a:r>
          </a:p>
          <a:p>
            <a:pPr eaLnBrk="1" hangingPunct="1">
              <a:buFont typeface="Wingdings" panose="05000000000000000000" pitchFamily="2" charset="2"/>
              <a:buChar char="Ø"/>
            </a:pPr>
            <a:endParaRPr lang="en-US" dirty="0" smtClean="0"/>
          </a:p>
          <a:p>
            <a:pPr eaLnBrk="1" hangingPunct="1">
              <a:buFont typeface="Wingdings" panose="05000000000000000000" pitchFamily="2" charset="2"/>
              <a:buChar char="Ø"/>
            </a:pPr>
            <a:r>
              <a:rPr lang="en-US" dirty="0" smtClean="0"/>
              <a:t>Making implementation decision before implementation.</a:t>
            </a:r>
          </a:p>
          <a:p>
            <a:pPr eaLnBrk="1" hangingPunct="1">
              <a:buFont typeface="Wingdings" panose="05000000000000000000" pitchFamily="2" charset="2"/>
              <a:buChar char="Ø"/>
            </a:pPr>
            <a:endParaRPr lang="en-US" dirty="0" smtClean="0"/>
          </a:p>
          <a:p>
            <a:pPr eaLnBrk="1" hangingPunct="1">
              <a:buFont typeface="Wingdings" panose="05000000000000000000" pitchFamily="2" charset="2"/>
              <a:buChar char="Ø"/>
            </a:pPr>
            <a:r>
              <a:rPr lang="en-US" dirty="0" smtClean="0"/>
              <a:t>Deciding prospectively what to do charting a course of action for the future</a:t>
            </a:r>
          </a:p>
        </p:txBody>
      </p:sp>
      <p:sp>
        <p:nvSpPr>
          <p:cNvPr id="11268"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11269"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D82EE9F-0383-4339-ACC4-4974967DE69A}" type="slidenum">
              <a:rPr lang="en-US">
                <a:solidFill>
                  <a:srgbClr val="FFFFFF"/>
                </a:solidFill>
              </a:rPr>
              <a:pPr eaLnBrk="1" hangingPunct="1"/>
              <a:t>5</a:t>
            </a:fld>
            <a:endParaRPr lang="en-US">
              <a:solidFill>
                <a:srgbClr val="FFFFFF"/>
              </a:solidFill>
            </a:endParaRPr>
          </a:p>
        </p:txBody>
      </p:sp>
    </p:spTree>
    <p:extLst>
      <p:ext uri="{BB962C8B-B14F-4D97-AF65-F5344CB8AC3E}">
        <p14:creationId xmlns:p14="http://schemas.microsoft.com/office/powerpoint/2010/main" val="287407373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04088"/>
            <a:ext cx="8229600" cy="248949"/>
          </a:xfrm>
        </p:spPr>
        <p:txBody>
          <a:bodyPr>
            <a:normAutofit fontScale="90000"/>
          </a:bodyPr>
          <a:lstStyle/>
          <a:p>
            <a:r>
              <a:rPr lang="en-GB" b="1" dirty="0" smtClean="0"/>
              <a:t>Leading/Directing...</a:t>
            </a:r>
            <a:endParaRPr lang="en-US" dirty="0"/>
          </a:p>
        </p:txBody>
      </p:sp>
      <p:sp>
        <p:nvSpPr>
          <p:cNvPr id="3" name="Content Placeholder 2"/>
          <p:cNvSpPr>
            <a:spLocks noGrp="1"/>
          </p:cNvSpPr>
          <p:nvPr>
            <p:ph idx="1"/>
          </p:nvPr>
        </p:nvSpPr>
        <p:spPr>
          <a:xfrm>
            <a:off x="838200" y="1275008"/>
            <a:ext cx="11023242" cy="5278192"/>
          </a:xfrm>
        </p:spPr>
        <p:txBody>
          <a:bodyPr>
            <a:normAutofit/>
          </a:bodyPr>
          <a:lstStyle/>
          <a:p>
            <a:pPr>
              <a:buNone/>
            </a:pPr>
            <a:r>
              <a:rPr lang="en-US" sz="4200" b="1" dirty="0"/>
              <a:t>Implications:</a:t>
            </a:r>
            <a:endParaRPr lang="en-US" sz="4200" dirty="0"/>
          </a:p>
          <a:p>
            <a:pPr lvl="1"/>
            <a:r>
              <a:rPr lang="en-US" sz="4200" dirty="0"/>
              <a:t>Involves other people</a:t>
            </a:r>
          </a:p>
          <a:p>
            <a:pPr lvl="1"/>
            <a:r>
              <a:rPr lang="en-US" sz="4200" dirty="0"/>
              <a:t>Is unequal distribution of power (leaders/members)</a:t>
            </a:r>
          </a:p>
          <a:p>
            <a:pPr lvl="1"/>
            <a:r>
              <a:rPr lang="en-US" sz="4200" dirty="0"/>
              <a:t>Is to influence behaviors of employee</a:t>
            </a:r>
          </a:p>
          <a:p>
            <a:pPr lvl="1"/>
            <a:r>
              <a:rPr lang="en-US" sz="4200" dirty="0"/>
              <a:t>Is about values</a:t>
            </a:r>
          </a:p>
          <a:p>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50</a:t>
            </a:fld>
            <a:endParaRPr lang="en-US"/>
          </a:p>
        </p:txBody>
      </p:sp>
    </p:spTree>
    <p:extLst>
      <p:ext uri="{BB962C8B-B14F-4D97-AF65-F5344CB8AC3E}">
        <p14:creationId xmlns:p14="http://schemas.microsoft.com/office/powerpoint/2010/main" val="5830108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9608" y="609600"/>
            <a:ext cx="7498080" cy="609600"/>
          </a:xfrm>
        </p:spPr>
        <p:txBody>
          <a:bodyPr>
            <a:normAutofit fontScale="90000"/>
          </a:bodyPr>
          <a:lstStyle/>
          <a:p>
            <a:r>
              <a:rPr lang="en-US" b="1" dirty="0" smtClean="0"/>
              <a:t>4. CONTROLLING</a:t>
            </a:r>
            <a:endParaRPr lang="en-US" dirty="0"/>
          </a:p>
        </p:txBody>
      </p:sp>
      <p:sp>
        <p:nvSpPr>
          <p:cNvPr id="3" name="Content Placeholder 2"/>
          <p:cNvSpPr>
            <a:spLocks noGrp="1"/>
          </p:cNvSpPr>
          <p:nvPr>
            <p:ph idx="1"/>
          </p:nvPr>
        </p:nvSpPr>
        <p:spPr>
          <a:xfrm>
            <a:off x="553793" y="1232079"/>
            <a:ext cx="11320528" cy="5334000"/>
          </a:xfrm>
        </p:spPr>
        <p:txBody>
          <a:bodyPr>
            <a:normAutofit lnSpcReduction="10000"/>
          </a:bodyPr>
          <a:lstStyle/>
          <a:p>
            <a:endParaRPr lang="en-US" dirty="0" smtClean="0"/>
          </a:p>
          <a:p>
            <a:r>
              <a:rPr lang="en-US" b="1" dirty="0" smtClean="0"/>
              <a:t>Controlling is e</a:t>
            </a:r>
            <a:r>
              <a:rPr lang="en-US" dirty="0" smtClean="0"/>
              <a:t>stablish accurate measuring and monitoring systems to evaluate how well the organization has achieved its goals.</a:t>
            </a:r>
          </a:p>
          <a:p>
            <a:pPr marL="0" indent="0">
              <a:buNone/>
            </a:pPr>
            <a:endParaRPr lang="en-US" dirty="0" smtClean="0"/>
          </a:p>
          <a:p>
            <a:r>
              <a:rPr lang="en-US" dirty="0" smtClean="0"/>
              <a:t>Controlling is the measurement and correction of performance in order to ensure the objectives and the plans of the organization are being accomplished. </a:t>
            </a:r>
          </a:p>
          <a:p>
            <a:endParaRPr lang="en-US" dirty="0" smtClean="0"/>
          </a:p>
          <a:p>
            <a:r>
              <a:rPr lang="en-US" dirty="0" smtClean="0"/>
              <a:t>In other words, controlling is the process by which management sees what did happen. </a:t>
            </a:r>
          </a:p>
          <a:p>
            <a:endParaRPr lang="en-US" dirty="0" smtClean="0"/>
          </a:p>
          <a:p>
            <a:r>
              <a:rPr lang="en-US" dirty="0" smtClean="0"/>
              <a:t>If the accomplishments are not needed adjustments are made.</a:t>
            </a:r>
          </a:p>
          <a:p>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51</a:t>
            </a:fld>
            <a:endParaRPr lang="en-US"/>
          </a:p>
        </p:txBody>
      </p:sp>
    </p:spTree>
    <p:extLst>
      <p:ext uri="{BB962C8B-B14F-4D97-AF65-F5344CB8AC3E}">
        <p14:creationId xmlns:p14="http://schemas.microsoft.com/office/powerpoint/2010/main" val="41050414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533400"/>
            <a:ext cx="7010400" cy="609600"/>
          </a:xfrm>
        </p:spPr>
        <p:txBody>
          <a:bodyPr>
            <a:normAutofit fontScale="90000"/>
          </a:bodyPr>
          <a:lstStyle/>
          <a:p>
            <a:r>
              <a:rPr lang="en-US" b="1" dirty="0" smtClean="0"/>
              <a:t>CONTROLLING</a:t>
            </a:r>
            <a:r>
              <a:rPr lang="en-US" dirty="0" smtClean="0"/>
              <a:t>…</a:t>
            </a:r>
            <a:endParaRPr lang="en-US" dirty="0"/>
          </a:p>
        </p:txBody>
      </p:sp>
      <p:sp>
        <p:nvSpPr>
          <p:cNvPr id="3" name="Content Placeholder 2"/>
          <p:cNvSpPr>
            <a:spLocks noGrp="1"/>
          </p:cNvSpPr>
          <p:nvPr>
            <p:ph idx="1"/>
          </p:nvPr>
        </p:nvSpPr>
        <p:spPr>
          <a:xfrm>
            <a:off x="309093" y="1219200"/>
            <a:ext cx="11449317" cy="5334000"/>
          </a:xfrm>
        </p:spPr>
        <p:txBody>
          <a:bodyPr>
            <a:normAutofit fontScale="85000" lnSpcReduction="20000"/>
          </a:bodyPr>
          <a:lstStyle/>
          <a:p>
            <a:r>
              <a:rPr lang="en-US" dirty="0" smtClean="0"/>
              <a:t>Without systematic control, a manager has no assurance that all elements of the origination will work toward meeting the goals. </a:t>
            </a:r>
          </a:p>
          <a:p>
            <a:endParaRPr lang="en-US" dirty="0" smtClean="0"/>
          </a:p>
          <a:p>
            <a:r>
              <a:rPr lang="en-US" dirty="0" smtClean="0"/>
              <a:t>Controlling is closely related to planning, organizing &amp; leading. </a:t>
            </a:r>
          </a:p>
          <a:p>
            <a:endParaRPr lang="en-US" dirty="0" smtClean="0"/>
          </a:p>
          <a:p>
            <a:r>
              <a:rPr lang="en-US" dirty="0" smtClean="0"/>
              <a:t>It helps managers monitor the effectiveness of planning, organizing, leading, and take corrective actions as needed. </a:t>
            </a:r>
          </a:p>
          <a:p>
            <a:pPr marL="0" indent="0">
              <a:buNone/>
            </a:pPr>
            <a:endParaRPr lang="en-US" dirty="0" smtClean="0"/>
          </a:p>
          <a:p>
            <a:r>
              <a:rPr lang="en-US" dirty="0" smtClean="0"/>
              <a:t>It is essentially a managerial function &amp; the establishment of control systems is usually the concept of top and senior managers. </a:t>
            </a:r>
          </a:p>
          <a:p>
            <a:pPr marL="0" indent="0">
              <a:buNone/>
            </a:pPr>
            <a:endParaRPr lang="en-US" dirty="0" smtClean="0"/>
          </a:p>
          <a:p>
            <a:r>
              <a:rPr lang="en-US" dirty="0" smtClean="0"/>
              <a:t>Although, some form of control is needed at all levels of the managerial hierarchy,</a:t>
            </a:r>
            <a:r>
              <a:rPr lang="en-US" sz="5100" dirty="0"/>
              <a:t> </a:t>
            </a:r>
            <a:r>
              <a:rPr lang="en-US" dirty="0" smtClean="0"/>
              <a:t>it is </a:t>
            </a:r>
            <a:r>
              <a:rPr lang="en-US" b="1" dirty="0" smtClean="0"/>
              <a:t>mostly</a:t>
            </a:r>
            <a:r>
              <a:rPr lang="en-US" dirty="0" smtClean="0"/>
              <a:t> exercised at </a:t>
            </a:r>
            <a:r>
              <a:rPr lang="en-US" b="1" dirty="0" smtClean="0"/>
              <a:t>lower points </a:t>
            </a:r>
            <a:r>
              <a:rPr lang="en-US" dirty="0" smtClean="0"/>
              <a:t>in the managerial hierarchy. </a:t>
            </a:r>
          </a:p>
          <a:p>
            <a:pPr>
              <a:buNone/>
            </a:pPr>
            <a:r>
              <a:rPr lang="en-US" dirty="0" smtClean="0"/>
              <a:t>       </a:t>
            </a:r>
          </a:p>
          <a:p>
            <a:endParaRPr lang="en-US" dirty="0" smtClean="0"/>
          </a:p>
          <a:p>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52</a:t>
            </a:fld>
            <a:endParaRPr lang="en-US"/>
          </a:p>
        </p:txBody>
      </p:sp>
    </p:spTree>
    <p:extLst>
      <p:ext uri="{BB962C8B-B14F-4D97-AF65-F5344CB8AC3E}">
        <p14:creationId xmlns:p14="http://schemas.microsoft.com/office/powerpoint/2010/main" val="18305302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9608" y="274638"/>
            <a:ext cx="7498080" cy="868362"/>
          </a:xfrm>
        </p:spPr>
        <p:txBody>
          <a:bodyPr/>
          <a:lstStyle/>
          <a:p>
            <a:r>
              <a:rPr lang="en-US" b="1" dirty="0" smtClean="0"/>
              <a:t>CONTROLLING…</a:t>
            </a:r>
            <a:endParaRPr lang="en-US" dirty="0"/>
          </a:p>
        </p:txBody>
      </p:sp>
      <p:sp>
        <p:nvSpPr>
          <p:cNvPr id="3" name="Content Placeholder 2"/>
          <p:cNvSpPr>
            <a:spLocks noGrp="1"/>
          </p:cNvSpPr>
          <p:nvPr>
            <p:ph idx="1"/>
          </p:nvPr>
        </p:nvSpPr>
        <p:spPr>
          <a:xfrm>
            <a:off x="695459" y="1219200"/>
            <a:ext cx="11127347" cy="5334000"/>
          </a:xfrm>
        </p:spPr>
        <p:txBody>
          <a:bodyPr/>
          <a:lstStyle/>
          <a:p>
            <a:pPr algn="just">
              <a:lnSpc>
                <a:spcPct val="150000"/>
              </a:lnSpc>
            </a:pPr>
            <a:r>
              <a:rPr lang="en-US" dirty="0" smtClean="0"/>
              <a:t>Control is not an end in itself rather the primary aim of control is to improve performance by ensuring that resources are more effectively deployed, and that mistakes are rectified. </a:t>
            </a:r>
          </a:p>
          <a:p>
            <a:pPr algn="just">
              <a:lnSpc>
                <a:spcPct val="150000"/>
              </a:lnSpc>
            </a:pPr>
            <a:r>
              <a:rPr lang="en-US" dirty="0" smtClean="0"/>
              <a:t>Therefore, an essential part of the control process is taking corrective actions as needed. </a:t>
            </a:r>
          </a:p>
          <a:p>
            <a:pPr algn="just">
              <a:lnSpc>
                <a:spcPct val="150000"/>
              </a:lnSpc>
            </a:pPr>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53</a:t>
            </a:fld>
            <a:endParaRPr lang="en-US"/>
          </a:p>
        </p:txBody>
      </p:sp>
    </p:spTree>
    <p:extLst>
      <p:ext uri="{BB962C8B-B14F-4D97-AF65-F5344CB8AC3E}">
        <p14:creationId xmlns:p14="http://schemas.microsoft.com/office/powerpoint/2010/main" val="389236887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274638"/>
            <a:ext cx="7790688" cy="1143000"/>
          </a:xfrm>
        </p:spPr>
        <p:txBody>
          <a:bodyPr>
            <a:normAutofit fontScale="90000"/>
          </a:bodyPr>
          <a:lstStyle/>
          <a:p>
            <a:r>
              <a:rPr lang="en-US" sz="4000" b="1" dirty="0"/>
              <a:t>Pre-requisites of control systems</a:t>
            </a:r>
            <a:r>
              <a:rPr lang="en-US" dirty="0" smtClean="0"/>
              <a:t/>
            </a:r>
            <a:br>
              <a:rPr lang="en-US" dirty="0" smtClean="0"/>
            </a:br>
            <a:endParaRPr lang="en-US" dirty="0"/>
          </a:p>
        </p:txBody>
      </p:sp>
      <p:sp>
        <p:nvSpPr>
          <p:cNvPr id="3" name="Content Placeholder 2"/>
          <p:cNvSpPr>
            <a:spLocks noGrp="1"/>
          </p:cNvSpPr>
          <p:nvPr>
            <p:ph idx="1"/>
          </p:nvPr>
        </p:nvSpPr>
        <p:spPr>
          <a:xfrm>
            <a:off x="502277" y="1295400"/>
            <a:ext cx="11333408" cy="5257800"/>
          </a:xfrm>
        </p:spPr>
        <p:txBody>
          <a:bodyPr>
            <a:normAutofit/>
          </a:bodyPr>
          <a:lstStyle/>
          <a:p>
            <a:pPr lvl="0">
              <a:lnSpc>
                <a:spcPct val="150000"/>
              </a:lnSpc>
              <a:buFont typeface="Wingdings" pitchFamily="2" charset="2"/>
              <a:buChar char="v"/>
            </a:pPr>
            <a:r>
              <a:rPr lang="en-US" b="1" i="1" dirty="0" smtClean="0"/>
              <a:t>Controls require plans</a:t>
            </a:r>
            <a:endParaRPr lang="en-US" dirty="0" smtClean="0"/>
          </a:p>
          <a:p>
            <a:pPr lvl="1">
              <a:lnSpc>
                <a:spcPct val="150000"/>
              </a:lnSpc>
            </a:pPr>
            <a:r>
              <a:rPr lang="en-US" dirty="0" smtClean="0"/>
              <a:t>The clearer, more complete and more integrated plans are, the more effective controls can be.</a:t>
            </a:r>
          </a:p>
          <a:p>
            <a:pPr lvl="0">
              <a:lnSpc>
                <a:spcPct val="150000"/>
              </a:lnSpc>
              <a:buFont typeface="Wingdings" pitchFamily="2" charset="2"/>
              <a:buChar char="v"/>
            </a:pPr>
            <a:r>
              <a:rPr lang="en-US" b="1" i="1" dirty="0" smtClean="0"/>
              <a:t>Controls require clear organizational structure</a:t>
            </a:r>
            <a:endParaRPr lang="en-US" dirty="0" smtClean="0"/>
          </a:p>
          <a:p>
            <a:pPr lvl="1">
              <a:lnSpc>
                <a:spcPct val="150000"/>
              </a:lnSpc>
            </a:pPr>
            <a:r>
              <a:rPr lang="en-US" dirty="0" smtClean="0"/>
              <a:t>The clearer, more complete, and more integrated the existences of organizational structure, the more effective control action can be.</a:t>
            </a:r>
          </a:p>
          <a:p>
            <a:pPr>
              <a:lnSpc>
                <a:spcPct val="150000"/>
              </a:lnSpc>
            </a:pPr>
            <a:endParaRPr lang="en-US" dirty="0" smtClean="0"/>
          </a:p>
          <a:p>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54</a:t>
            </a:fld>
            <a:endParaRPr lang="en-US"/>
          </a:p>
        </p:txBody>
      </p:sp>
    </p:spTree>
    <p:extLst>
      <p:ext uri="{BB962C8B-B14F-4D97-AF65-F5344CB8AC3E}">
        <p14:creationId xmlns:p14="http://schemas.microsoft.com/office/powerpoint/2010/main" val="9097314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533400"/>
            <a:ext cx="7498080" cy="457200"/>
          </a:xfrm>
        </p:spPr>
        <p:txBody>
          <a:bodyPr>
            <a:normAutofit fontScale="90000"/>
          </a:bodyPr>
          <a:lstStyle/>
          <a:p>
            <a:r>
              <a:rPr lang="en-US" b="1" dirty="0" smtClean="0"/>
              <a:t>Types of Management Control</a:t>
            </a:r>
            <a:r>
              <a:rPr lang="en-US" dirty="0" smtClean="0"/>
              <a:t/>
            </a:r>
            <a:br>
              <a:rPr lang="en-US" dirty="0" smtClean="0"/>
            </a:br>
            <a:endParaRPr lang="en-US" dirty="0"/>
          </a:p>
        </p:txBody>
      </p:sp>
      <p:sp>
        <p:nvSpPr>
          <p:cNvPr id="3" name="Content Placeholder 2"/>
          <p:cNvSpPr>
            <a:spLocks noGrp="1"/>
          </p:cNvSpPr>
          <p:nvPr>
            <p:ph idx="1"/>
          </p:nvPr>
        </p:nvSpPr>
        <p:spPr>
          <a:xfrm>
            <a:off x="838200" y="1066800"/>
            <a:ext cx="10778544" cy="5410200"/>
          </a:xfrm>
        </p:spPr>
        <p:txBody>
          <a:bodyPr>
            <a:normAutofit/>
          </a:bodyPr>
          <a:lstStyle/>
          <a:p>
            <a:pPr>
              <a:buNone/>
            </a:pPr>
            <a:r>
              <a:rPr lang="en-US" dirty="0" smtClean="0"/>
              <a:t>There are two types of controls</a:t>
            </a:r>
          </a:p>
          <a:p>
            <a:pPr lvl="0"/>
            <a:r>
              <a:rPr lang="en-US" b="1" i="1" dirty="0" smtClean="0"/>
              <a:t>Organizational controls</a:t>
            </a:r>
            <a:endParaRPr lang="en-US" dirty="0" smtClean="0"/>
          </a:p>
          <a:p>
            <a:pPr>
              <a:buNone/>
            </a:pPr>
            <a:r>
              <a:rPr lang="en-US" dirty="0" smtClean="0"/>
              <a:t>E.g. Standards of measurement such as profitability. </a:t>
            </a:r>
          </a:p>
          <a:p>
            <a:pPr>
              <a:buNone/>
            </a:pPr>
            <a:endParaRPr lang="en-US" dirty="0" smtClean="0"/>
          </a:p>
          <a:p>
            <a:pPr lvl="0"/>
            <a:r>
              <a:rPr lang="en-US" b="1" i="1" dirty="0" smtClean="0"/>
              <a:t>Operational controls</a:t>
            </a:r>
            <a:endParaRPr lang="en-US" dirty="0" smtClean="0"/>
          </a:p>
          <a:p>
            <a:pPr>
              <a:buNone/>
            </a:pPr>
            <a:r>
              <a:rPr lang="en-US" dirty="0" smtClean="0"/>
              <a:t>E.g. Meeting quality standards during the production process, ensuring enough supply of raw materials.</a:t>
            </a:r>
          </a:p>
          <a:p>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55</a:t>
            </a:fld>
            <a:endParaRPr lang="en-US"/>
          </a:p>
        </p:txBody>
      </p:sp>
    </p:spTree>
    <p:extLst>
      <p:ext uri="{BB962C8B-B14F-4D97-AF65-F5344CB8AC3E}">
        <p14:creationId xmlns:p14="http://schemas.microsoft.com/office/powerpoint/2010/main" val="32354575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274638"/>
            <a:ext cx="7714488" cy="487362"/>
          </a:xfrm>
        </p:spPr>
        <p:txBody>
          <a:bodyPr>
            <a:normAutofit fontScale="90000"/>
          </a:bodyPr>
          <a:lstStyle/>
          <a:p>
            <a:pPr lvl="0"/>
            <a:r>
              <a:rPr lang="en-US" b="1" i="1" dirty="0" smtClean="0"/>
              <a:t>Operational controls…</a:t>
            </a:r>
            <a:endParaRPr lang="en-US" dirty="0" smtClean="0"/>
          </a:p>
        </p:txBody>
      </p:sp>
      <p:sp>
        <p:nvSpPr>
          <p:cNvPr id="3" name="Content Placeholder 2"/>
          <p:cNvSpPr>
            <a:spLocks noGrp="1"/>
          </p:cNvSpPr>
          <p:nvPr>
            <p:ph idx="1"/>
          </p:nvPr>
        </p:nvSpPr>
        <p:spPr>
          <a:xfrm>
            <a:off x="579549" y="1066800"/>
            <a:ext cx="11230378" cy="5486400"/>
          </a:xfrm>
        </p:spPr>
        <p:txBody>
          <a:bodyPr>
            <a:normAutofit/>
          </a:bodyPr>
          <a:lstStyle/>
          <a:p>
            <a:pPr algn="just">
              <a:lnSpc>
                <a:spcPct val="150000"/>
              </a:lnSpc>
              <a:buNone/>
            </a:pPr>
            <a:r>
              <a:rPr lang="en-US" dirty="0" smtClean="0"/>
              <a:t>Three types of operational controls:</a:t>
            </a:r>
          </a:p>
          <a:p>
            <a:pPr marL="916686" lvl="1" indent="-514350" algn="just">
              <a:lnSpc>
                <a:spcPct val="150000"/>
              </a:lnSpc>
              <a:buNone/>
            </a:pPr>
            <a:r>
              <a:rPr lang="en-US" b="1" i="1" dirty="0" smtClean="0"/>
              <a:t>1. Predictive controls</a:t>
            </a:r>
            <a:endParaRPr lang="en-US" dirty="0" smtClean="0"/>
          </a:p>
          <a:p>
            <a:pPr lvl="1" algn="just">
              <a:lnSpc>
                <a:spcPct val="150000"/>
              </a:lnSpc>
            </a:pPr>
            <a:r>
              <a:rPr lang="en-US" dirty="0" smtClean="0"/>
              <a:t>They anticipate problems before they actually occur.</a:t>
            </a:r>
          </a:p>
          <a:p>
            <a:pPr marL="916686" lvl="1" indent="-514350" algn="just">
              <a:lnSpc>
                <a:spcPct val="150000"/>
              </a:lnSpc>
              <a:buNone/>
            </a:pPr>
            <a:r>
              <a:rPr lang="en-US" b="1" i="1" dirty="0" smtClean="0"/>
              <a:t>2.Concurrent controls</a:t>
            </a:r>
            <a:endParaRPr lang="en-US" dirty="0" smtClean="0"/>
          </a:p>
          <a:p>
            <a:pPr lvl="1" algn="just">
              <a:lnSpc>
                <a:spcPct val="150000"/>
              </a:lnSpc>
            </a:pPr>
            <a:r>
              <a:rPr lang="en-US" dirty="0" smtClean="0"/>
              <a:t>They help us take timely action before large damage takes place.</a:t>
            </a:r>
          </a:p>
          <a:p>
            <a:pPr lvl="1" algn="just">
              <a:lnSpc>
                <a:spcPct val="150000"/>
              </a:lnSpc>
              <a:buNone/>
            </a:pPr>
            <a:r>
              <a:rPr lang="en-US" b="1" i="1" dirty="0" smtClean="0"/>
              <a:t>3. In Historical controls</a:t>
            </a:r>
            <a:endParaRPr lang="en-US" dirty="0" smtClean="0"/>
          </a:p>
          <a:p>
            <a:pPr lvl="1" algn="just">
              <a:lnSpc>
                <a:spcPct val="150000"/>
              </a:lnSpc>
            </a:pPr>
            <a:r>
              <a:rPr lang="en-US" dirty="0" smtClean="0"/>
              <a:t>They measure results after the happening of events.</a:t>
            </a:r>
          </a:p>
          <a:p>
            <a:pPr algn="just">
              <a:lnSpc>
                <a:spcPct val="150000"/>
              </a:lnSpc>
            </a:pPr>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56</a:t>
            </a:fld>
            <a:endParaRPr lang="en-US"/>
          </a:p>
        </p:txBody>
      </p:sp>
    </p:spTree>
    <p:extLst>
      <p:ext uri="{BB962C8B-B14F-4D97-AF65-F5344CB8AC3E}">
        <p14:creationId xmlns:p14="http://schemas.microsoft.com/office/powerpoint/2010/main" val="23955933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304800"/>
            <a:ext cx="7638288" cy="762000"/>
          </a:xfrm>
        </p:spPr>
        <p:txBody>
          <a:bodyPr/>
          <a:lstStyle/>
          <a:p>
            <a:r>
              <a:rPr lang="en-US" b="1" dirty="0" smtClean="0"/>
              <a:t>Components of control</a:t>
            </a:r>
            <a:endParaRPr lang="en-US" b="1" dirty="0"/>
          </a:p>
        </p:txBody>
      </p:sp>
      <p:sp>
        <p:nvSpPr>
          <p:cNvPr id="3" name="Content Placeholder 2"/>
          <p:cNvSpPr>
            <a:spLocks noGrp="1"/>
          </p:cNvSpPr>
          <p:nvPr>
            <p:ph idx="1"/>
          </p:nvPr>
        </p:nvSpPr>
        <p:spPr>
          <a:xfrm>
            <a:off x="838200" y="1600200"/>
            <a:ext cx="11353800" cy="4876800"/>
          </a:xfrm>
        </p:spPr>
        <p:txBody>
          <a:bodyPr/>
          <a:lstStyle/>
          <a:p>
            <a:pPr>
              <a:buNone/>
            </a:pPr>
            <a:r>
              <a:rPr lang="en-US" dirty="0" smtClean="0"/>
              <a:t>The important components of control are: </a:t>
            </a:r>
          </a:p>
          <a:p>
            <a:pPr lvl="2">
              <a:buFont typeface="Wingdings" pitchFamily="2" charset="2"/>
              <a:buChar char="Ø"/>
            </a:pPr>
            <a:r>
              <a:rPr lang="en-US" sz="3600" i="1" dirty="0"/>
              <a:t>standards</a:t>
            </a:r>
          </a:p>
          <a:p>
            <a:pPr lvl="2">
              <a:buFont typeface="Wingdings" pitchFamily="2" charset="2"/>
              <a:buChar char="Ø"/>
            </a:pPr>
            <a:r>
              <a:rPr lang="en-US" sz="3600" i="1" dirty="0"/>
              <a:t> measurement</a:t>
            </a:r>
          </a:p>
          <a:p>
            <a:pPr lvl="2">
              <a:buFont typeface="Wingdings" pitchFamily="2" charset="2"/>
              <a:buChar char="Ø"/>
            </a:pPr>
            <a:r>
              <a:rPr lang="en-US" sz="3600" i="1" dirty="0"/>
              <a:t>comparison </a:t>
            </a:r>
          </a:p>
          <a:p>
            <a:pPr lvl="2">
              <a:buFont typeface="Wingdings" pitchFamily="2" charset="2"/>
              <a:buChar char="Ø"/>
            </a:pPr>
            <a:r>
              <a:rPr lang="en-US" sz="3600" i="1" dirty="0"/>
              <a:t>appraisal and</a:t>
            </a:r>
          </a:p>
          <a:p>
            <a:pPr lvl="2">
              <a:buFont typeface="Wingdings" pitchFamily="2" charset="2"/>
              <a:buChar char="Ø"/>
            </a:pPr>
            <a:r>
              <a:rPr lang="en-US" sz="3600" i="1" dirty="0"/>
              <a:t> intervention or change</a:t>
            </a:r>
          </a:p>
          <a:p>
            <a:endParaRPr lang="en-US" i="1" dirty="0" smtClean="0"/>
          </a:p>
          <a:p>
            <a:pPr>
              <a:buNone/>
            </a:pPr>
            <a:endParaRPr lang="en-US" dirty="0" smtClean="0"/>
          </a:p>
          <a:p>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57</a:t>
            </a:fld>
            <a:endParaRPr lang="en-US"/>
          </a:p>
        </p:txBody>
      </p:sp>
    </p:spTree>
    <p:extLst>
      <p:ext uri="{BB962C8B-B14F-4D97-AF65-F5344CB8AC3E}">
        <p14:creationId xmlns:p14="http://schemas.microsoft.com/office/powerpoint/2010/main" val="29015681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9608" y="274638"/>
            <a:ext cx="7498080" cy="792162"/>
          </a:xfrm>
        </p:spPr>
        <p:txBody>
          <a:bodyPr/>
          <a:lstStyle/>
          <a:p>
            <a:r>
              <a:rPr lang="en-US" b="1" i="1" dirty="0" smtClean="0"/>
              <a:t>Steps in the control process</a:t>
            </a:r>
            <a:endParaRPr lang="en-US" dirty="0"/>
          </a:p>
        </p:txBody>
      </p:sp>
      <p:sp>
        <p:nvSpPr>
          <p:cNvPr id="3" name="Content Placeholder 2"/>
          <p:cNvSpPr>
            <a:spLocks noGrp="1"/>
          </p:cNvSpPr>
          <p:nvPr>
            <p:ph idx="1"/>
          </p:nvPr>
        </p:nvSpPr>
        <p:spPr>
          <a:xfrm>
            <a:off x="502276" y="1219200"/>
            <a:ext cx="11153104" cy="5334000"/>
          </a:xfrm>
        </p:spPr>
        <p:txBody>
          <a:bodyPr>
            <a:normAutofit/>
          </a:bodyPr>
          <a:lstStyle/>
          <a:p>
            <a:r>
              <a:rPr lang="en-US" dirty="0" smtClean="0"/>
              <a:t>There are essentially </a:t>
            </a:r>
            <a:r>
              <a:rPr lang="en-US" b="1" i="1" dirty="0" smtClean="0"/>
              <a:t>four steps in the control process</a:t>
            </a:r>
          </a:p>
          <a:p>
            <a:endParaRPr lang="en-US" b="1" i="1" dirty="0" smtClean="0"/>
          </a:p>
          <a:p>
            <a:pPr lvl="0">
              <a:buNone/>
            </a:pPr>
            <a:r>
              <a:rPr lang="en-US" sz="2600" b="1" dirty="0"/>
              <a:t>1.Establishing standards and methods for measuring performance</a:t>
            </a:r>
            <a:r>
              <a:rPr lang="en-US" b="1" dirty="0" smtClean="0"/>
              <a:t>. </a:t>
            </a:r>
            <a:endParaRPr lang="en-US" dirty="0" smtClean="0"/>
          </a:p>
          <a:p>
            <a:r>
              <a:rPr lang="en-US" dirty="0" smtClean="0"/>
              <a:t>The control process begins when standards are set.</a:t>
            </a:r>
          </a:p>
          <a:p>
            <a:endParaRPr lang="en-US" dirty="0" smtClean="0"/>
          </a:p>
          <a:p>
            <a:r>
              <a:rPr lang="en-US" b="1" i="1" dirty="0" smtClean="0"/>
              <a:t>Standards</a:t>
            </a:r>
            <a:r>
              <a:rPr lang="en-US" dirty="0" smtClean="0"/>
              <a:t> are units of measurement established by management to serve as benchmarks for comparing performance levels.</a:t>
            </a:r>
          </a:p>
          <a:p>
            <a:endParaRPr lang="en-US" dirty="0" smtClean="0"/>
          </a:p>
          <a:p>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58</a:t>
            </a:fld>
            <a:endParaRPr lang="en-US"/>
          </a:p>
        </p:txBody>
      </p:sp>
    </p:spTree>
    <p:extLst>
      <p:ext uri="{BB962C8B-B14F-4D97-AF65-F5344CB8AC3E}">
        <p14:creationId xmlns:p14="http://schemas.microsoft.com/office/powerpoint/2010/main" val="36624822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274638"/>
            <a:ext cx="7790688" cy="639762"/>
          </a:xfrm>
        </p:spPr>
        <p:txBody>
          <a:bodyPr>
            <a:normAutofit/>
          </a:bodyPr>
          <a:lstStyle/>
          <a:p>
            <a:r>
              <a:rPr lang="en-US" sz="3200" b="1" dirty="0"/>
              <a:t>1.Establishing standards….</a:t>
            </a:r>
            <a:endParaRPr lang="en-US" sz="3200" dirty="0"/>
          </a:p>
        </p:txBody>
      </p:sp>
      <p:sp>
        <p:nvSpPr>
          <p:cNvPr id="3" name="Content Placeholder 2"/>
          <p:cNvSpPr>
            <a:spLocks noGrp="1"/>
          </p:cNvSpPr>
          <p:nvPr>
            <p:ph idx="1"/>
          </p:nvPr>
        </p:nvSpPr>
        <p:spPr>
          <a:xfrm>
            <a:off x="1030310" y="990600"/>
            <a:ext cx="9427378" cy="5562600"/>
          </a:xfrm>
        </p:spPr>
        <p:txBody>
          <a:bodyPr>
            <a:normAutofit fontScale="92500"/>
          </a:bodyPr>
          <a:lstStyle/>
          <a:p>
            <a:r>
              <a:rPr lang="en-US" sz="3100" dirty="0"/>
              <a:t>Three different methods are used for establishing standards:</a:t>
            </a:r>
          </a:p>
          <a:p>
            <a:pPr lvl="3"/>
            <a:r>
              <a:rPr lang="en-US" sz="3100" dirty="0"/>
              <a:t> </a:t>
            </a:r>
            <a:r>
              <a:rPr lang="en-US" sz="3100" i="1" dirty="0"/>
              <a:t>Judgmen</a:t>
            </a:r>
            <a:r>
              <a:rPr lang="en-US" sz="3100" dirty="0"/>
              <a:t>t</a:t>
            </a:r>
          </a:p>
          <a:p>
            <a:pPr lvl="3"/>
            <a:r>
              <a:rPr lang="en-US" sz="3100" dirty="0"/>
              <a:t> </a:t>
            </a:r>
            <a:r>
              <a:rPr lang="en-US" sz="3100" i="1" dirty="0"/>
              <a:t>statistical or historical data </a:t>
            </a:r>
            <a:r>
              <a:rPr lang="en-US" sz="3100" dirty="0"/>
              <a:t>&amp;</a:t>
            </a:r>
          </a:p>
          <a:p>
            <a:pPr lvl="3"/>
            <a:r>
              <a:rPr lang="en-US" sz="3100" dirty="0"/>
              <a:t> </a:t>
            </a:r>
            <a:r>
              <a:rPr lang="en-US" sz="3100" i="1" dirty="0"/>
              <a:t>observation </a:t>
            </a:r>
            <a:endParaRPr lang="en-US" sz="3100" dirty="0"/>
          </a:p>
          <a:p>
            <a:pPr lvl="0"/>
            <a:endParaRPr lang="en-US" dirty="0" smtClean="0"/>
          </a:p>
          <a:p>
            <a:pPr lvl="0"/>
            <a:r>
              <a:rPr lang="en-US" dirty="0" smtClean="0"/>
              <a:t>A manager arrives at judgmental standards through personal knowledge, experience, and intuition. </a:t>
            </a:r>
          </a:p>
          <a:p>
            <a:pPr lvl="0"/>
            <a:endParaRPr lang="en-US" dirty="0" smtClean="0"/>
          </a:p>
          <a:p>
            <a:pPr lvl="0"/>
            <a:r>
              <a:rPr lang="en-US" dirty="0" smtClean="0"/>
              <a:t>For statistical or historical data, past performance is used as a benchmark or goal for future performance.</a:t>
            </a:r>
          </a:p>
          <a:p>
            <a:pPr lvl="0"/>
            <a:endParaRPr lang="en-US" dirty="0" smtClean="0"/>
          </a:p>
          <a:p>
            <a:pPr lvl="0"/>
            <a:r>
              <a:rPr lang="en-US" dirty="0" smtClean="0"/>
              <a:t>Workers are observed in action, and standards are set accordingly. </a:t>
            </a:r>
            <a:r>
              <a:rPr lang="en-US" b="1" i="1" dirty="0" smtClean="0"/>
              <a:t> </a:t>
            </a:r>
            <a:endParaRPr lang="en-US" dirty="0" smtClean="0"/>
          </a:p>
          <a:p>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59</a:t>
            </a:fld>
            <a:endParaRPr lang="en-US"/>
          </a:p>
        </p:txBody>
      </p:sp>
    </p:spTree>
    <p:extLst>
      <p:ext uri="{BB962C8B-B14F-4D97-AF65-F5344CB8AC3E}">
        <p14:creationId xmlns:p14="http://schemas.microsoft.com/office/powerpoint/2010/main" val="858356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a:xfrm>
            <a:off x="1752600" y="809626"/>
            <a:ext cx="8686800" cy="608013"/>
          </a:xfrm>
        </p:spPr>
        <p:txBody>
          <a:bodyPr>
            <a:noAutofit/>
          </a:bodyPr>
          <a:lstStyle/>
          <a:p>
            <a:pPr eaLnBrk="1" hangingPunct="1"/>
            <a:r>
              <a:rPr lang="en-US" sz="3600" b="1" dirty="0">
                <a:solidFill>
                  <a:srgbClr val="FF0000"/>
                </a:solidFill>
              </a:rPr>
              <a:t>THE RATIONALE FOR PLANNING</a:t>
            </a:r>
          </a:p>
        </p:txBody>
      </p:sp>
      <p:sp>
        <p:nvSpPr>
          <p:cNvPr id="10245" name="Rectangle 3"/>
          <p:cNvSpPr>
            <a:spLocks noGrp="1" noChangeArrowheads="1"/>
          </p:cNvSpPr>
          <p:nvPr>
            <p:ph idx="1"/>
          </p:nvPr>
        </p:nvSpPr>
        <p:spPr>
          <a:xfrm>
            <a:off x="540913" y="1371601"/>
            <a:ext cx="11269014" cy="4759325"/>
          </a:xfrm>
        </p:spPr>
        <p:txBody>
          <a:bodyPr>
            <a:normAutofit lnSpcReduction="10000"/>
          </a:bodyPr>
          <a:lstStyle/>
          <a:p>
            <a:pPr eaLnBrk="1" hangingPunct="1">
              <a:lnSpc>
                <a:spcPct val="150000"/>
              </a:lnSpc>
              <a:buNone/>
            </a:pPr>
            <a:r>
              <a:rPr lang="en-US" sz="2400" dirty="0">
                <a:solidFill>
                  <a:srgbClr val="009900"/>
                </a:solidFill>
                <a:latin typeface="Arial Black" pitchFamily="34" charset="0"/>
              </a:rPr>
              <a:t>Planning helps</a:t>
            </a:r>
            <a:r>
              <a:rPr lang="en-US" sz="2400" dirty="0">
                <a:latin typeface="Arial Black" pitchFamily="34" charset="0"/>
              </a:rPr>
              <a:t> :</a:t>
            </a:r>
          </a:p>
          <a:p>
            <a:pPr lvl="1" eaLnBrk="1" hangingPunct="1">
              <a:lnSpc>
                <a:spcPct val="150000"/>
              </a:lnSpc>
              <a:buClr>
                <a:schemeClr val="tx1"/>
              </a:buClr>
              <a:buFont typeface="Wingdings" pitchFamily="2" charset="2"/>
              <a:buChar char="v"/>
            </a:pPr>
            <a:r>
              <a:rPr lang="en-US" dirty="0">
                <a:latin typeface="Arial Black" pitchFamily="34" charset="0"/>
              </a:rPr>
              <a:t> </a:t>
            </a:r>
            <a:r>
              <a:rPr lang="en-US" b="1" dirty="0">
                <a:latin typeface="Arial Black" pitchFamily="34" charset="0"/>
              </a:rPr>
              <a:t>Copping with future uncertainty &amp; changes </a:t>
            </a:r>
          </a:p>
          <a:p>
            <a:pPr lvl="1" eaLnBrk="1" hangingPunct="1">
              <a:lnSpc>
                <a:spcPct val="150000"/>
              </a:lnSpc>
              <a:buClr>
                <a:schemeClr val="tx1"/>
              </a:buClr>
              <a:buFont typeface="Wingdings" pitchFamily="2" charset="2"/>
              <a:buChar char="v"/>
            </a:pPr>
            <a:r>
              <a:rPr lang="en-US" b="1" dirty="0">
                <a:latin typeface="Arial Black" pitchFamily="34" charset="0"/>
              </a:rPr>
              <a:t> Focus attention on objectives</a:t>
            </a:r>
          </a:p>
          <a:p>
            <a:pPr lvl="1" eaLnBrk="1" hangingPunct="1">
              <a:lnSpc>
                <a:spcPct val="150000"/>
              </a:lnSpc>
              <a:buClr>
                <a:schemeClr val="tx1"/>
              </a:buClr>
              <a:buFont typeface="Wingdings" pitchFamily="2" charset="2"/>
              <a:buChar char="v"/>
            </a:pPr>
            <a:r>
              <a:rPr lang="en-US" b="1" dirty="0">
                <a:latin typeface="Arial Black" pitchFamily="34" charset="0"/>
              </a:rPr>
              <a:t> For economical operation </a:t>
            </a:r>
          </a:p>
          <a:p>
            <a:pPr lvl="1" eaLnBrk="1" hangingPunct="1">
              <a:lnSpc>
                <a:spcPct val="150000"/>
              </a:lnSpc>
              <a:buClr>
                <a:schemeClr val="tx1"/>
              </a:buClr>
              <a:buFont typeface="Wingdings" pitchFamily="2" charset="2"/>
              <a:buChar char="v"/>
            </a:pPr>
            <a:r>
              <a:rPr lang="en-US" b="1" dirty="0">
                <a:latin typeface="Arial Black" pitchFamily="34" charset="0"/>
              </a:rPr>
              <a:t> Provides performance standards &amp; facilitate </a:t>
            </a:r>
            <a:br>
              <a:rPr lang="en-US" b="1" dirty="0">
                <a:latin typeface="Arial Black" pitchFamily="34" charset="0"/>
              </a:rPr>
            </a:br>
            <a:r>
              <a:rPr lang="en-US" b="1" dirty="0">
                <a:latin typeface="Arial Black" pitchFamily="34" charset="0"/>
              </a:rPr>
              <a:t>  control </a:t>
            </a:r>
          </a:p>
          <a:p>
            <a:pPr lvl="1" eaLnBrk="1" hangingPunct="1">
              <a:lnSpc>
                <a:spcPct val="150000"/>
              </a:lnSpc>
              <a:buClr>
                <a:schemeClr val="tx1"/>
              </a:buClr>
              <a:buFont typeface="Wingdings" pitchFamily="2" charset="2"/>
              <a:buChar char="v"/>
            </a:pPr>
            <a:r>
              <a:rPr lang="en-US" b="1" dirty="0">
                <a:latin typeface="Arial Black" pitchFamily="34" charset="0"/>
              </a:rPr>
              <a:t> Helps foreseeing &amp; identifying potential risks</a:t>
            </a:r>
          </a:p>
          <a:p>
            <a:pPr lvl="1" eaLnBrk="1" hangingPunct="1">
              <a:lnSpc>
                <a:spcPct val="150000"/>
              </a:lnSpc>
              <a:buClr>
                <a:schemeClr val="tx1"/>
              </a:buClr>
              <a:buFont typeface="Wingdings" pitchFamily="2" charset="2"/>
              <a:buNone/>
            </a:pPr>
            <a:r>
              <a:rPr lang="en-US" dirty="0">
                <a:latin typeface="Arial Black" pitchFamily="34" charset="0"/>
              </a:rPr>
              <a:t> </a:t>
            </a:r>
          </a:p>
        </p:txBody>
      </p:sp>
      <p:sp>
        <p:nvSpPr>
          <p:cNvPr id="10243" name="Slide Number Placeholder 5"/>
          <p:cNvSpPr>
            <a:spLocks noGrp="1"/>
          </p:cNvSpPr>
          <p:nvPr>
            <p:ph type="sldNum" sz="quarter" idx="12"/>
          </p:nvPr>
        </p:nvSpPr>
        <p:spPr>
          <a:noFill/>
        </p:spPr>
        <p:txBody>
          <a:bodyPr/>
          <a:lstStyle/>
          <a:p>
            <a:fld id="{A5C07A65-E83C-4700-B3B6-E59948A11308}" type="slidenum">
              <a:rPr lang="en-US" smtClean="0"/>
              <a:pPr/>
              <a:t>6</a:t>
            </a:fld>
            <a:endParaRPr lang="en-US" smtClean="0"/>
          </a:p>
        </p:txBody>
      </p:sp>
    </p:spTree>
    <p:extLst>
      <p:ext uri="{BB962C8B-B14F-4D97-AF65-F5344CB8AC3E}">
        <p14:creationId xmlns:p14="http://schemas.microsoft.com/office/powerpoint/2010/main" val="3205465216"/>
      </p:ext>
    </p:ext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9608" y="274638"/>
            <a:ext cx="7498080" cy="563562"/>
          </a:xfrm>
        </p:spPr>
        <p:txBody>
          <a:bodyPr>
            <a:normAutofit fontScale="90000"/>
          </a:bodyPr>
          <a:lstStyle/>
          <a:p>
            <a:r>
              <a:rPr lang="en-US" b="1" i="1" dirty="0" smtClean="0"/>
              <a:t>Types of standards</a:t>
            </a:r>
            <a:endParaRPr lang="en-US" dirty="0"/>
          </a:p>
        </p:txBody>
      </p:sp>
      <p:sp>
        <p:nvSpPr>
          <p:cNvPr id="3" name="Content Placeholder 2"/>
          <p:cNvSpPr>
            <a:spLocks noGrp="1"/>
          </p:cNvSpPr>
          <p:nvPr>
            <p:ph idx="1"/>
          </p:nvPr>
        </p:nvSpPr>
        <p:spPr>
          <a:xfrm>
            <a:off x="1365161" y="1143000"/>
            <a:ext cx="10264462" cy="5334000"/>
          </a:xfrm>
        </p:spPr>
        <p:txBody>
          <a:bodyPr>
            <a:normAutofit/>
          </a:bodyPr>
          <a:lstStyle/>
          <a:p>
            <a:pPr>
              <a:buNone/>
            </a:pPr>
            <a:r>
              <a:rPr lang="en-US" dirty="0" smtClean="0"/>
              <a:t>There are three types of standards </a:t>
            </a:r>
          </a:p>
          <a:p>
            <a:pPr lvl="0"/>
            <a:r>
              <a:rPr lang="en-US" b="1" i="1" dirty="0" smtClean="0"/>
              <a:t>Performance standards</a:t>
            </a:r>
            <a:r>
              <a:rPr lang="en-US" dirty="0" smtClean="0"/>
              <a:t> - deal with quantity, quality, cost and time. </a:t>
            </a:r>
          </a:p>
          <a:p>
            <a:pPr lvl="0"/>
            <a:endParaRPr lang="en-US" b="1" i="1" dirty="0" smtClean="0"/>
          </a:p>
          <a:p>
            <a:pPr lvl="0"/>
            <a:r>
              <a:rPr lang="en-US" b="1" i="1" dirty="0" smtClean="0"/>
              <a:t>Corollary standards</a:t>
            </a:r>
            <a:r>
              <a:rPr lang="en-US" dirty="0" smtClean="0"/>
              <a:t> - support a given level of performance. These include minimum personnel requirements and adequate physical resources. </a:t>
            </a:r>
          </a:p>
          <a:p>
            <a:pPr lvl="0"/>
            <a:endParaRPr lang="en-US" b="1" i="1" dirty="0" smtClean="0"/>
          </a:p>
          <a:p>
            <a:pPr lvl="0"/>
            <a:r>
              <a:rPr lang="en-US" b="1" i="1" dirty="0" smtClean="0"/>
              <a:t>Standards of conduct</a:t>
            </a:r>
            <a:r>
              <a:rPr lang="en-US" dirty="0" smtClean="0"/>
              <a:t> - are moral and ethical criteria that shape the  </a:t>
            </a:r>
            <a:r>
              <a:rPr lang="en-US" dirty="0" err="1" smtClean="0"/>
              <a:t>behavioural</a:t>
            </a:r>
            <a:r>
              <a:rPr lang="en-US" dirty="0" smtClean="0"/>
              <a:t> climate of the workplace.</a:t>
            </a:r>
          </a:p>
          <a:p>
            <a:pPr lvl="0"/>
            <a:r>
              <a:rPr lang="en-US" dirty="0" smtClean="0"/>
              <a:t> They originate from law, custom, and religious beliefs. </a:t>
            </a:r>
            <a:r>
              <a:rPr lang="en-US" b="1" i="1" dirty="0" smtClean="0"/>
              <a:t> </a:t>
            </a:r>
            <a:endParaRPr lang="en-US" dirty="0" smtClean="0"/>
          </a:p>
          <a:p>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60</a:t>
            </a:fld>
            <a:endParaRPr lang="en-US"/>
          </a:p>
        </p:txBody>
      </p:sp>
    </p:spTree>
    <p:extLst>
      <p:ext uri="{BB962C8B-B14F-4D97-AF65-F5344CB8AC3E}">
        <p14:creationId xmlns:p14="http://schemas.microsoft.com/office/powerpoint/2010/main" val="6670795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1112" y="457200"/>
            <a:ext cx="7866888" cy="792162"/>
          </a:xfrm>
        </p:spPr>
        <p:txBody>
          <a:bodyPr>
            <a:normAutofit fontScale="90000"/>
          </a:bodyPr>
          <a:lstStyle/>
          <a:p>
            <a:pPr lvl="0"/>
            <a:r>
              <a:rPr lang="en-US" sz="3600" b="1" dirty="0"/>
              <a:t>2.Measuring Actual Performance </a:t>
            </a:r>
            <a:r>
              <a:rPr lang="en-US" dirty="0" smtClean="0"/>
              <a:t/>
            </a:r>
            <a:br>
              <a:rPr lang="en-US" dirty="0" smtClean="0"/>
            </a:br>
            <a:endParaRPr lang="en-US" dirty="0"/>
          </a:p>
        </p:txBody>
      </p:sp>
      <p:sp>
        <p:nvSpPr>
          <p:cNvPr id="3" name="Content Placeholder 2"/>
          <p:cNvSpPr>
            <a:spLocks noGrp="1"/>
          </p:cNvSpPr>
          <p:nvPr>
            <p:ph idx="1"/>
          </p:nvPr>
        </p:nvSpPr>
        <p:spPr>
          <a:xfrm>
            <a:off x="897228" y="1295400"/>
            <a:ext cx="9368350" cy="5562600"/>
          </a:xfrm>
        </p:spPr>
        <p:txBody>
          <a:bodyPr>
            <a:normAutofit/>
          </a:bodyPr>
          <a:lstStyle/>
          <a:p>
            <a:r>
              <a:rPr lang="en-US" dirty="0" smtClean="0"/>
              <a:t> Like all aspects of control, measurement is an ongoing, repetitive process, the frequency of measurement dependant on the type of activity being measured.</a:t>
            </a:r>
          </a:p>
          <a:p>
            <a:endParaRPr lang="en-GB" dirty="0" smtClean="0"/>
          </a:p>
          <a:p>
            <a:r>
              <a:rPr lang="en-GB" dirty="0" smtClean="0"/>
              <a:t>Measurement involves comparison between what is accomplished and what was   intended to be accomplished. The unit or the gauge thus chosen should be clear, well defined and easily identified, and should be uniform and homogenous through out the measurement process. </a:t>
            </a:r>
            <a:endParaRPr lang="en-US" dirty="0" smtClean="0"/>
          </a:p>
          <a:p>
            <a:pPr>
              <a:buNone/>
            </a:pPr>
            <a:endParaRPr lang="en-US" dirty="0" smtClean="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61</a:t>
            </a:fld>
            <a:endParaRPr lang="en-US"/>
          </a:p>
        </p:txBody>
      </p:sp>
    </p:spTree>
    <p:extLst>
      <p:ext uri="{BB962C8B-B14F-4D97-AF65-F5344CB8AC3E}">
        <p14:creationId xmlns:p14="http://schemas.microsoft.com/office/powerpoint/2010/main" val="335995999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304800"/>
            <a:ext cx="7714488" cy="533400"/>
          </a:xfrm>
        </p:spPr>
        <p:txBody>
          <a:bodyPr>
            <a:noAutofit/>
          </a:bodyPr>
          <a:lstStyle/>
          <a:p>
            <a:r>
              <a:rPr lang="en-US" sz="3600" b="1" dirty="0"/>
              <a:t>Measuring Actual Performance…</a:t>
            </a:r>
            <a:endParaRPr lang="en-US" sz="3600" dirty="0"/>
          </a:p>
        </p:txBody>
      </p:sp>
      <p:sp>
        <p:nvSpPr>
          <p:cNvPr id="3" name="Content Placeholder 2"/>
          <p:cNvSpPr>
            <a:spLocks noGrp="1"/>
          </p:cNvSpPr>
          <p:nvPr>
            <p:ph idx="1"/>
          </p:nvPr>
        </p:nvSpPr>
        <p:spPr>
          <a:xfrm>
            <a:off x="1339403" y="1143000"/>
            <a:ext cx="10393251" cy="5410200"/>
          </a:xfrm>
        </p:spPr>
        <p:txBody>
          <a:bodyPr>
            <a:normAutofit lnSpcReduction="10000"/>
          </a:bodyPr>
          <a:lstStyle/>
          <a:p>
            <a:pPr>
              <a:buNone/>
            </a:pPr>
            <a:r>
              <a:rPr lang="en-GB" dirty="0" smtClean="0"/>
              <a:t>To make sure that any standard, managers measure performance levels accurately and correctly should pay close attention to:</a:t>
            </a:r>
            <a:endParaRPr lang="en-US" dirty="0" smtClean="0"/>
          </a:p>
          <a:p>
            <a:pPr lvl="0">
              <a:buNone/>
            </a:pPr>
            <a:endParaRPr lang="en-US" b="1" dirty="0" smtClean="0"/>
          </a:p>
          <a:p>
            <a:pPr lvl="0">
              <a:buNone/>
            </a:pPr>
            <a:r>
              <a:rPr lang="en-US" b="1" dirty="0" smtClean="0"/>
              <a:t>1.Timeliness of Information </a:t>
            </a:r>
            <a:endParaRPr lang="en-US" dirty="0" smtClean="0"/>
          </a:p>
          <a:p>
            <a:pPr>
              <a:buNone/>
            </a:pPr>
            <a:r>
              <a:rPr lang="en-US" b="1" dirty="0" smtClean="0"/>
              <a:t> </a:t>
            </a:r>
            <a:endParaRPr lang="en-US" dirty="0" smtClean="0"/>
          </a:p>
          <a:p>
            <a:r>
              <a:rPr lang="en-GB" dirty="0" smtClean="0"/>
              <a:t>Control information is useful only if it is timely.</a:t>
            </a:r>
          </a:p>
          <a:p>
            <a:pPr>
              <a:buNone/>
            </a:pPr>
            <a:r>
              <a:rPr lang="en-GB" dirty="0" smtClean="0"/>
              <a:t> </a:t>
            </a:r>
          </a:p>
          <a:p>
            <a:r>
              <a:rPr lang="en-GB" dirty="0" smtClean="0"/>
              <a:t>Managers must have accurate information during each working day so that they have an adequate basis for taking correcting action. To maintain work standards, control measures must be taken at the right time. </a:t>
            </a:r>
            <a:endParaRPr lang="en-US" dirty="0" smtClean="0"/>
          </a:p>
          <a:p>
            <a:pPr>
              <a:buNone/>
            </a:pPr>
            <a:r>
              <a:rPr lang="en-US" dirty="0" smtClean="0"/>
              <a:t> </a:t>
            </a:r>
          </a:p>
          <a:p>
            <a:pPr lvl="0">
              <a:buNone/>
            </a:pPr>
            <a:endParaRPr lang="en-US" dirty="0" smtClean="0"/>
          </a:p>
          <a:p>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62</a:t>
            </a:fld>
            <a:endParaRPr lang="en-US"/>
          </a:p>
        </p:txBody>
      </p:sp>
    </p:spTree>
    <p:extLst>
      <p:ext uri="{BB962C8B-B14F-4D97-AF65-F5344CB8AC3E}">
        <p14:creationId xmlns:p14="http://schemas.microsoft.com/office/powerpoint/2010/main" val="63165386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274638"/>
            <a:ext cx="7790688" cy="792162"/>
          </a:xfrm>
        </p:spPr>
        <p:txBody>
          <a:bodyPr>
            <a:normAutofit/>
          </a:bodyPr>
          <a:lstStyle/>
          <a:p>
            <a:r>
              <a:rPr lang="en-US" sz="3600" b="1" dirty="0"/>
              <a:t>Measuring Actual Performance…</a:t>
            </a:r>
            <a:endParaRPr lang="en-US" sz="3600" dirty="0"/>
          </a:p>
        </p:txBody>
      </p:sp>
      <p:sp>
        <p:nvSpPr>
          <p:cNvPr id="3" name="Content Placeholder 2"/>
          <p:cNvSpPr>
            <a:spLocks noGrp="1"/>
          </p:cNvSpPr>
          <p:nvPr>
            <p:ph idx="1"/>
          </p:nvPr>
        </p:nvSpPr>
        <p:spPr>
          <a:xfrm>
            <a:off x="1326524" y="1219200"/>
            <a:ext cx="10534918" cy="5334000"/>
          </a:xfrm>
        </p:spPr>
        <p:txBody>
          <a:bodyPr>
            <a:normAutofit fontScale="92500" lnSpcReduction="10000"/>
          </a:bodyPr>
          <a:lstStyle/>
          <a:p>
            <a:pPr lvl="0">
              <a:buNone/>
            </a:pPr>
            <a:r>
              <a:rPr lang="en-US" b="1" dirty="0" smtClean="0"/>
              <a:t>2.Appropriate Units of Measurement </a:t>
            </a:r>
            <a:endParaRPr lang="en-US" dirty="0" smtClean="0"/>
          </a:p>
          <a:p>
            <a:pPr>
              <a:buNone/>
            </a:pPr>
            <a:r>
              <a:rPr lang="en-GB" dirty="0" smtClean="0"/>
              <a:t> </a:t>
            </a:r>
            <a:endParaRPr lang="en-US" dirty="0" smtClean="0"/>
          </a:p>
          <a:p>
            <a:r>
              <a:rPr lang="en-GB" dirty="0" smtClean="0"/>
              <a:t>Organizations use several different measurement units to ensure that performance is being gauged adequately. Measures of performance rely on a manager's past experiences and value system. </a:t>
            </a:r>
            <a:endParaRPr lang="en-US" dirty="0" smtClean="0"/>
          </a:p>
          <a:p>
            <a:pPr>
              <a:buNone/>
            </a:pPr>
            <a:r>
              <a:rPr lang="en-US" dirty="0" smtClean="0"/>
              <a:t> </a:t>
            </a:r>
          </a:p>
          <a:p>
            <a:pPr lvl="0">
              <a:buNone/>
            </a:pPr>
            <a:endParaRPr lang="en-US" b="1" dirty="0" smtClean="0"/>
          </a:p>
          <a:p>
            <a:pPr lvl="0">
              <a:buNone/>
            </a:pPr>
            <a:r>
              <a:rPr lang="en-US" b="1" dirty="0" smtClean="0"/>
              <a:t>3.Reliability of Information </a:t>
            </a:r>
            <a:endParaRPr lang="en-US" dirty="0" smtClean="0"/>
          </a:p>
          <a:p>
            <a:pPr>
              <a:buNone/>
            </a:pPr>
            <a:r>
              <a:rPr lang="en-GB" dirty="0" smtClean="0"/>
              <a:t> </a:t>
            </a:r>
            <a:endParaRPr lang="en-US" dirty="0" smtClean="0"/>
          </a:p>
          <a:p>
            <a:r>
              <a:rPr lang="en-GB" dirty="0" smtClean="0"/>
              <a:t>Accurate information has consistent data and measures all aspects of the situation. </a:t>
            </a:r>
            <a:endParaRPr lang="en-US" dirty="0" smtClean="0"/>
          </a:p>
          <a:p>
            <a:pPr>
              <a:buNone/>
            </a:pPr>
            <a:r>
              <a:rPr lang="en-US" dirty="0" smtClean="0"/>
              <a:t> </a:t>
            </a:r>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63</a:t>
            </a:fld>
            <a:endParaRPr lang="en-US"/>
          </a:p>
        </p:txBody>
      </p:sp>
    </p:spTree>
    <p:extLst>
      <p:ext uri="{BB962C8B-B14F-4D97-AF65-F5344CB8AC3E}">
        <p14:creationId xmlns:p14="http://schemas.microsoft.com/office/powerpoint/2010/main" val="21182152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274638"/>
            <a:ext cx="7790688" cy="639762"/>
          </a:xfrm>
        </p:spPr>
        <p:txBody>
          <a:bodyPr>
            <a:noAutofit/>
          </a:bodyPr>
          <a:lstStyle/>
          <a:p>
            <a:r>
              <a:rPr lang="en-US" sz="3600" b="1" dirty="0"/>
              <a:t>Measuring Actual Performance…</a:t>
            </a:r>
            <a:endParaRPr lang="en-US" sz="3600" dirty="0"/>
          </a:p>
        </p:txBody>
      </p:sp>
      <p:sp>
        <p:nvSpPr>
          <p:cNvPr id="3" name="Content Placeholder 2"/>
          <p:cNvSpPr>
            <a:spLocks noGrp="1"/>
          </p:cNvSpPr>
          <p:nvPr>
            <p:ph idx="1"/>
          </p:nvPr>
        </p:nvSpPr>
        <p:spPr>
          <a:xfrm>
            <a:off x="2048813" y="914400"/>
            <a:ext cx="10044449" cy="5334000"/>
          </a:xfrm>
        </p:spPr>
        <p:txBody>
          <a:bodyPr>
            <a:normAutofit/>
          </a:bodyPr>
          <a:lstStyle/>
          <a:p>
            <a:pPr lvl="0">
              <a:buNone/>
            </a:pPr>
            <a:r>
              <a:rPr lang="en-US" b="1" dirty="0" smtClean="0"/>
              <a:t>4. Validity of Information </a:t>
            </a:r>
            <a:endParaRPr lang="en-US" dirty="0" smtClean="0"/>
          </a:p>
          <a:p>
            <a:pPr>
              <a:buNone/>
            </a:pPr>
            <a:r>
              <a:rPr lang="en-GB" dirty="0" smtClean="0"/>
              <a:t> </a:t>
            </a:r>
            <a:endParaRPr lang="en-US" dirty="0" smtClean="0"/>
          </a:p>
          <a:p>
            <a:r>
              <a:rPr lang="en-GB" dirty="0" smtClean="0"/>
              <a:t>Even though information may be reliable, it may be invalid if it does not reflect what it is intended to measure. The best approach to measuring performance is to review all performance. </a:t>
            </a:r>
            <a:endParaRPr lang="en-US" dirty="0" smtClean="0"/>
          </a:p>
          <a:p>
            <a:pPr>
              <a:buNone/>
            </a:pPr>
            <a:r>
              <a:rPr lang="en-US" dirty="0" smtClean="0"/>
              <a:t> </a:t>
            </a:r>
          </a:p>
          <a:p>
            <a:pPr>
              <a:buNone/>
            </a:pPr>
            <a:r>
              <a:rPr lang="en-US" b="1" dirty="0" smtClean="0"/>
              <a:t>5.   Channeling Information to the proper authority </a:t>
            </a:r>
            <a:endParaRPr lang="en-US" dirty="0" smtClean="0"/>
          </a:p>
          <a:p>
            <a:pPr>
              <a:buNone/>
            </a:pPr>
            <a:endParaRPr lang="en-US" dirty="0" smtClean="0"/>
          </a:p>
          <a:p>
            <a:r>
              <a:rPr lang="en-US" dirty="0" smtClean="0"/>
              <a:t>Control information should be channeled to the person who is accountable for the operation and who has authority to take corrective action. </a:t>
            </a:r>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64</a:t>
            </a:fld>
            <a:endParaRPr lang="en-US"/>
          </a:p>
        </p:txBody>
      </p:sp>
    </p:spTree>
    <p:extLst>
      <p:ext uri="{BB962C8B-B14F-4D97-AF65-F5344CB8AC3E}">
        <p14:creationId xmlns:p14="http://schemas.microsoft.com/office/powerpoint/2010/main" val="369480196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274638"/>
            <a:ext cx="7714488" cy="868362"/>
          </a:xfrm>
        </p:spPr>
        <p:txBody>
          <a:bodyPr>
            <a:normAutofit/>
          </a:bodyPr>
          <a:lstStyle/>
          <a:p>
            <a:r>
              <a:rPr lang="en-US" sz="3600" b="1" dirty="0"/>
              <a:t>Measuring Actual Performance…</a:t>
            </a:r>
            <a:endParaRPr lang="en-US" sz="3600" dirty="0"/>
          </a:p>
        </p:txBody>
      </p:sp>
      <p:sp>
        <p:nvSpPr>
          <p:cNvPr id="3" name="Content Placeholder 2"/>
          <p:cNvSpPr>
            <a:spLocks noGrp="1"/>
          </p:cNvSpPr>
          <p:nvPr>
            <p:ph idx="1"/>
          </p:nvPr>
        </p:nvSpPr>
        <p:spPr>
          <a:xfrm>
            <a:off x="1532586" y="1447800"/>
            <a:ext cx="9821214" cy="4800600"/>
          </a:xfrm>
        </p:spPr>
        <p:txBody>
          <a:bodyPr>
            <a:normAutofit/>
          </a:bodyPr>
          <a:lstStyle/>
          <a:p>
            <a:pPr>
              <a:buNone/>
            </a:pPr>
            <a:r>
              <a:rPr lang="en-US" b="1" dirty="0" smtClean="0"/>
              <a:t>6.	 </a:t>
            </a:r>
            <a:r>
              <a:rPr lang="en-US" b="1" u="sng" dirty="0" smtClean="0"/>
              <a:t>Simple</a:t>
            </a:r>
            <a:endParaRPr lang="en-US" dirty="0" smtClean="0"/>
          </a:p>
          <a:p>
            <a:r>
              <a:rPr lang="en-US" dirty="0" smtClean="0"/>
              <a:t>Control measures must be simple, otherwise they may take too long to apply and produce the intended effect.</a:t>
            </a:r>
          </a:p>
          <a:p>
            <a:pPr lvl="1"/>
            <a:endParaRPr lang="en-US" b="1" u="sng" dirty="0" smtClean="0"/>
          </a:p>
          <a:p>
            <a:pPr lvl="1"/>
            <a:r>
              <a:rPr lang="en-US" b="1" u="sng" dirty="0" smtClean="0"/>
              <a:t>Minimal</a:t>
            </a:r>
            <a:endParaRPr lang="en-US" dirty="0" smtClean="0"/>
          </a:p>
          <a:p>
            <a:pPr lvl="1"/>
            <a:r>
              <a:rPr lang="en-US" dirty="0" smtClean="0"/>
              <a:t>Controls should be as few as possible, i.e. as few as needed to ensure that the work is done and standards are maintained.</a:t>
            </a:r>
          </a:p>
          <a:p>
            <a:pPr lvl="1"/>
            <a:r>
              <a:rPr lang="en-US" b="1" u="sng" dirty="0" smtClean="0"/>
              <a:t>Flexible</a:t>
            </a:r>
            <a:endParaRPr lang="en-US" dirty="0" smtClean="0"/>
          </a:p>
          <a:p>
            <a:pPr lvl="1"/>
            <a:r>
              <a:rPr lang="en-US" dirty="0" smtClean="0"/>
              <a:t>Controls that are rigid may be self-defeating: staff will try to evade them.</a:t>
            </a:r>
          </a:p>
          <a:p>
            <a:endParaRPr lang="en-US" dirty="0" smtClean="0"/>
          </a:p>
          <a:p>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65</a:t>
            </a:fld>
            <a:endParaRPr lang="en-US"/>
          </a:p>
        </p:txBody>
      </p:sp>
    </p:spTree>
    <p:extLst>
      <p:ext uri="{BB962C8B-B14F-4D97-AF65-F5344CB8AC3E}">
        <p14:creationId xmlns:p14="http://schemas.microsoft.com/office/powerpoint/2010/main" val="17090781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66</a:t>
            </a:fld>
            <a:endParaRPr lang="en-US"/>
          </a:p>
        </p:txBody>
      </p:sp>
      <p:sp>
        <p:nvSpPr>
          <p:cNvPr id="12" name="Down Arrow Callout 11"/>
          <p:cNvSpPr/>
          <p:nvPr/>
        </p:nvSpPr>
        <p:spPr>
          <a:xfrm>
            <a:off x="4038600" y="457200"/>
            <a:ext cx="6019800" cy="1600200"/>
          </a:xfrm>
          <a:prstGeom prst="downArrowCallout">
            <a:avLst>
              <a:gd name="adj1" fmla="val 25000"/>
              <a:gd name="adj2" fmla="val 25000"/>
              <a:gd name="adj3" fmla="val 25000"/>
              <a:gd name="adj4" fmla="val 64977"/>
            </a:avLst>
          </a:prstGeom>
        </p:spPr>
        <p:style>
          <a:lnRef idx="2">
            <a:schemeClr val="accent5"/>
          </a:lnRef>
          <a:fillRef idx="1">
            <a:schemeClr val="lt1"/>
          </a:fillRef>
          <a:effectRef idx="0">
            <a:schemeClr val="accent5"/>
          </a:effectRef>
          <a:fontRef idx="minor">
            <a:schemeClr val="dk1"/>
          </a:fontRef>
        </p:style>
        <p:txBody>
          <a:bodyPr rtlCol="0" anchor="ctr"/>
          <a:lstStyle/>
          <a:p>
            <a:r>
              <a:rPr lang="en-US" sz="2400" dirty="0"/>
              <a:t>Establish the standards of performance, goals or targets against which performance is to be evaluated</a:t>
            </a:r>
          </a:p>
        </p:txBody>
      </p:sp>
      <p:sp>
        <p:nvSpPr>
          <p:cNvPr id="13" name="Down Arrow Callout 12"/>
          <p:cNvSpPr/>
          <p:nvPr/>
        </p:nvSpPr>
        <p:spPr>
          <a:xfrm>
            <a:off x="4114800" y="1905000"/>
            <a:ext cx="5943600" cy="1219200"/>
          </a:xfrm>
          <a:prstGeom prst="downArrowCallout">
            <a:avLst/>
          </a:prstGeom>
        </p:spPr>
        <p:style>
          <a:lnRef idx="1">
            <a:schemeClr val="dk1"/>
          </a:lnRef>
          <a:fillRef idx="2">
            <a:schemeClr val="dk1"/>
          </a:fillRef>
          <a:effectRef idx="1">
            <a:schemeClr val="dk1"/>
          </a:effectRef>
          <a:fontRef idx="minor">
            <a:schemeClr val="dk1"/>
          </a:fontRef>
        </p:style>
        <p:txBody>
          <a:bodyPr rtlCol="0" anchor="ctr"/>
          <a:lstStyle/>
          <a:p>
            <a:pPr lvl="2"/>
            <a:r>
              <a:rPr lang="en-US" sz="2400" b="1" dirty="0"/>
              <a:t>Measure actual performance</a:t>
            </a:r>
          </a:p>
        </p:txBody>
      </p:sp>
      <p:sp>
        <p:nvSpPr>
          <p:cNvPr id="14" name="Down Arrow Callout 13"/>
          <p:cNvSpPr/>
          <p:nvPr/>
        </p:nvSpPr>
        <p:spPr>
          <a:xfrm>
            <a:off x="4191000" y="3124200"/>
            <a:ext cx="5791200" cy="1219200"/>
          </a:xfrm>
          <a:prstGeom prst="downArrowCallout">
            <a:avLst/>
          </a:prstGeom>
        </p:spPr>
        <p:style>
          <a:lnRef idx="2">
            <a:schemeClr val="accent4"/>
          </a:lnRef>
          <a:fillRef idx="1">
            <a:schemeClr val="lt1"/>
          </a:fillRef>
          <a:effectRef idx="0">
            <a:schemeClr val="accent4"/>
          </a:effectRef>
          <a:fontRef idx="minor">
            <a:schemeClr val="dk1"/>
          </a:fontRef>
        </p:style>
        <p:txBody>
          <a:bodyPr rtlCol="0" anchor="ctr"/>
          <a:lstStyle/>
          <a:p>
            <a:r>
              <a:rPr lang="en-US" sz="2400" dirty="0"/>
              <a:t>Compare actual performance against chosen standards </a:t>
            </a:r>
          </a:p>
        </p:txBody>
      </p:sp>
      <p:sp>
        <p:nvSpPr>
          <p:cNvPr id="16" name="Pentagon 15"/>
          <p:cNvSpPr/>
          <p:nvPr/>
        </p:nvSpPr>
        <p:spPr>
          <a:xfrm>
            <a:off x="2667000" y="1981200"/>
            <a:ext cx="1130808" cy="4572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sz="2400" dirty="0"/>
              <a:t>Step 2</a:t>
            </a:r>
          </a:p>
        </p:txBody>
      </p:sp>
      <p:sp>
        <p:nvSpPr>
          <p:cNvPr id="17" name="Pentagon 16"/>
          <p:cNvSpPr/>
          <p:nvPr/>
        </p:nvSpPr>
        <p:spPr>
          <a:xfrm>
            <a:off x="2667000" y="685800"/>
            <a:ext cx="1207008" cy="457200"/>
          </a:xfrm>
          <a:prstGeom prst="homePlate">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400" dirty="0"/>
              <a:t>Step 1</a:t>
            </a:r>
          </a:p>
        </p:txBody>
      </p:sp>
      <p:sp>
        <p:nvSpPr>
          <p:cNvPr id="18" name="Pentagon 17"/>
          <p:cNvSpPr/>
          <p:nvPr/>
        </p:nvSpPr>
        <p:spPr>
          <a:xfrm>
            <a:off x="2667000" y="3276600"/>
            <a:ext cx="1207008" cy="457200"/>
          </a:xfrm>
          <a:prstGeom prst="homePlate">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400" dirty="0"/>
              <a:t>Step 3</a:t>
            </a:r>
          </a:p>
        </p:txBody>
      </p:sp>
      <p:sp>
        <p:nvSpPr>
          <p:cNvPr id="19" name="Pentagon 18"/>
          <p:cNvSpPr/>
          <p:nvPr/>
        </p:nvSpPr>
        <p:spPr>
          <a:xfrm>
            <a:off x="2667000" y="4495800"/>
            <a:ext cx="1207008" cy="533400"/>
          </a:xfrm>
          <a:prstGeom prst="homePlate">
            <a:avLst/>
          </a:prstGeom>
        </p:spPr>
        <p:style>
          <a:lnRef idx="1">
            <a:schemeClr val="dk1"/>
          </a:lnRef>
          <a:fillRef idx="2">
            <a:schemeClr val="dk1"/>
          </a:fillRef>
          <a:effectRef idx="1">
            <a:schemeClr val="dk1"/>
          </a:effectRef>
          <a:fontRef idx="minor">
            <a:schemeClr val="dk1"/>
          </a:fontRef>
        </p:style>
        <p:txBody>
          <a:bodyPr rtlCol="0" anchor="ctr"/>
          <a:lstStyle/>
          <a:p>
            <a:r>
              <a:rPr lang="en-US" sz="2400" dirty="0"/>
              <a:t>Step 4</a:t>
            </a:r>
          </a:p>
        </p:txBody>
      </p:sp>
      <p:sp>
        <p:nvSpPr>
          <p:cNvPr id="20" name="Flowchart: Alternate Process 19"/>
          <p:cNvSpPr/>
          <p:nvPr/>
        </p:nvSpPr>
        <p:spPr>
          <a:xfrm>
            <a:off x="4191000" y="4343400"/>
            <a:ext cx="5867400" cy="1066800"/>
          </a:xfrm>
          <a:prstGeom prst="flowChartAlternateProcess">
            <a:avLst/>
          </a:prstGeom>
          <a:effectLst>
            <a:glow rad="139700">
              <a:schemeClr val="accent1">
                <a:satMod val="175000"/>
                <a:alpha val="40000"/>
              </a:schemeClr>
            </a:glow>
          </a:effectLst>
        </p:spPr>
        <p:style>
          <a:lnRef idx="2">
            <a:schemeClr val="dk1"/>
          </a:lnRef>
          <a:fillRef idx="1">
            <a:schemeClr val="lt1"/>
          </a:fillRef>
          <a:effectRef idx="0">
            <a:schemeClr val="dk1"/>
          </a:effectRef>
          <a:fontRef idx="minor">
            <a:schemeClr val="dk1"/>
          </a:fontRef>
        </p:style>
        <p:txBody>
          <a:bodyPr rtlCol="0" anchor="ctr"/>
          <a:lstStyle/>
          <a:p>
            <a:r>
              <a:rPr lang="en-US" sz="2400" dirty="0"/>
              <a:t>Evaluate the result and initiate corrective action if the standard is not being achieved</a:t>
            </a:r>
          </a:p>
        </p:txBody>
      </p:sp>
    </p:spTree>
    <p:extLst>
      <p:ext uri="{BB962C8B-B14F-4D97-AF65-F5344CB8AC3E}">
        <p14:creationId xmlns:p14="http://schemas.microsoft.com/office/powerpoint/2010/main" val="39438463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7312" y="457200"/>
            <a:ext cx="7790688" cy="685800"/>
          </a:xfrm>
        </p:spPr>
        <p:txBody>
          <a:bodyPr>
            <a:normAutofit fontScale="90000"/>
          </a:bodyPr>
          <a:lstStyle/>
          <a:p>
            <a:r>
              <a:rPr lang="en-US" sz="3600" b="1" dirty="0"/>
              <a:t>Feedback in the Control Process  </a:t>
            </a:r>
            <a:r>
              <a:rPr lang="en-US" sz="3600" dirty="0"/>
              <a:t/>
            </a:r>
            <a:br>
              <a:rPr lang="en-US" sz="3600" dirty="0"/>
            </a:br>
            <a:endParaRPr lang="en-US" sz="3600" dirty="0"/>
          </a:p>
        </p:txBody>
      </p:sp>
      <p:sp>
        <p:nvSpPr>
          <p:cNvPr id="3" name="Content Placeholder 2"/>
          <p:cNvSpPr>
            <a:spLocks noGrp="1"/>
          </p:cNvSpPr>
          <p:nvPr>
            <p:ph idx="1"/>
          </p:nvPr>
        </p:nvSpPr>
        <p:spPr>
          <a:xfrm>
            <a:off x="1455313" y="1143000"/>
            <a:ext cx="9898487" cy="5334000"/>
          </a:xfrm>
        </p:spPr>
        <p:txBody>
          <a:bodyPr>
            <a:normAutofit/>
          </a:bodyPr>
          <a:lstStyle/>
          <a:p>
            <a:pPr>
              <a:buBlip>
                <a:blip r:embed="rId2"/>
              </a:buBlip>
            </a:pPr>
            <a:r>
              <a:rPr lang="en-US" dirty="0" smtClean="0"/>
              <a:t>An essential element in the control process is feedback. </a:t>
            </a:r>
          </a:p>
          <a:p>
            <a:endParaRPr lang="en-US" dirty="0" smtClean="0"/>
          </a:p>
          <a:p>
            <a:pPr>
              <a:buBlip>
                <a:blip r:embed="rId2"/>
              </a:buBlip>
            </a:pPr>
            <a:r>
              <a:rPr lang="en-US" dirty="0" smtClean="0"/>
              <a:t>Any feedback system must have a number of characteristics such as: </a:t>
            </a:r>
          </a:p>
          <a:p>
            <a:pPr lvl="2">
              <a:buBlip>
                <a:blip r:embed="rId3"/>
              </a:buBlip>
            </a:pPr>
            <a:r>
              <a:rPr lang="en-US" b="1" dirty="0" smtClean="0"/>
              <a:t>Timely </a:t>
            </a:r>
            <a:endParaRPr lang="en-US" dirty="0" smtClean="0"/>
          </a:p>
          <a:p>
            <a:pPr lvl="3">
              <a:buNone/>
            </a:pPr>
            <a:r>
              <a:rPr lang="en-US" dirty="0" smtClean="0"/>
              <a:t>The information generated by the control process must be fed back in time for remedial action to be taken. </a:t>
            </a:r>
          </a:p>
          <a:p>
            <a:pPr lvl="2">
              <a:buBlip>
                <a:blip r:embed="rId3"/>
              </a:buBlip>
            </a:pPr>
            <a:r>
              <a:rPr lang="en-US" b="1" dirty="0" smtClean="0"/>
              <a:t>Reliable</a:t>
            </a:r>
            <a:endParaRPr lang="en-US" dirty="0" smtClean="0"/>
          </a:p>
          <a:p>
            <a:pPr lvl="2">
              <a:buBlip>
                <a:blip r:embed="rId3"/>
              </a:buBlip>
            </a:pPr>
            <a:r>
              <a:rPr lang="en-US" b="1" dirty="0" smtClean="0"/>
              <a:t>Precise </a:t>
            </a:r>
            <a:r>
              <a:rPr lang="en-US" dirty="0" smtClean="0"/>
              <a:t>- should focus on those aspects of performance, which need to be addressed. </a:t>
            </a:r>
          </a:p>
          <a:p>
            <a:pPr lvl="2">
              <a:buBlip>
                <a:blip r:embed="rId3"/>
              </a:buBlip>
            </a:pPr>
            <a:r>
              <a:rPr lang="en-US" b="1" dirty="0" smtClean="0"/>
              <a:t>Right – recipient                    </a:t>
            </a:r>
            <a:endParaRPr lang="en-US" dirty="0" smtClean="0"/>
          </a:p>
          <a:p>
            <a:pPr>
              <a:buNone/>
            </a:pPr>
            <a:endParaRPr lang="en-US" dirty="0" smtClean="0"/>
          </a:p>
          <a:p>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67</a:t>
            </a:fld>
            <a:endParaRPr lang="en-US"/>
          </a:p>
        </p:txBody>
      </p:sp>
    </p:spTree>
    <p:extLst>
      <p:ext uri="{BB962C8B-B14F-4D97-AF65-F5344CB8AC3E}">
        <p14:creationId xmlns:p14="http://schemas.microsoft.com/office/powerpoint/2010/main" val="120129101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97735" y="1447801"/>
            <a:ext cx="10534919" cy="5506791"/>
          </a:xfrm>
        </p:spPr>
        <p:txBody>
          <a:bodyPr/>
          <a:lstStyle/>
          <a:p>
            <a:pPr>
              <a:buNone/>
            </a:pPr>
            <a:r>
              <a:rPr lang="en-US" b="1" dirty="0"/>
              <a:t>Implementation</a:t>
            </a:r>
            <a:endParaRPr lang="en-US" dirty="0"/>
          </a:p>
          <a:p>
            <a:pPr lvl="1"/>
            <a:r>
              <a:rPr lang="en-US" sz="2000" dirty="0"/>
              <a:t>means translating plan into action.</a:t>
            </a:r>
          </a:p>
          <a:p>
            <a:pPr lvl="1"/>
            <a:r>
              <a:rPr lang="en-US" sz="2000" dirty="0"/>
              <a:t> Plan is only useful when it ends up in implementable action.</a:t>
            </a:r>
          </a:p>
          <a:p>
            <a:pPr lvl="1"/>
            <a:r>
              <a:rPr lang="en-US" sz="2000" dirty="0"/>
              <a:t>Without implementation plans remain theoretical</a:t>
            </a:r>
          </a:p>
          <a:p>
            <a:pPr>
              <a:buNone/>
            </a:pPr>
            <a:r>
              <a:rPr lang="en-US" sz="1000" dirty="0"/>
              <a:t> </a:t>
            </a:r>
            <a:r>
              <a:rPr lang="en-US" sz="2400" b="1" dirty="0"/>
              <a:t>Techniques for improving implementation</a:t>
            </a:r>
          </a:p>
          <a:p>
            <a:pPr>
              <a:buNone/>
            </a:pPr>
            <a:r>
              <a:rPr lang="en-US" sz="2400" b="1" dirty="0"/>
              <a:t>1. </a:t>
            </a:r>
            <a:r>
              <a:rPr lang="en-US" sz="1800" b="1" dirty="0"/>
              <a:t>The health worker(manger) should</a:t>
            </a:r>
          </a:p>
          <a:p>
            <a:pPr lvl="2"/>
            <a:r>
              <a:rPr lang="en-US" sz="1800" dirty="0"/>
              <a:t>Reviews the plan</a:t>
            </a:r>
          </a:p>
          <a:p>
            <a:pPr lvl="2"/>
            <a:r>
              <a:rPr lang="en-US" sz="1800" dirty="0"/>
              <a:t>Write detailed activities for each objective</a:t>
            </a:r>
          </a:p>
          <a:p>
            <a:pPr lvl="1"/>
            <a:r>
              <a:rPr lang="en-US" sz="2000" dirty="0"/>
              <a:t>Make the time table</a:t>
            </a:r>
          </a:p>
          <a:p>
            <a:pPr lvl="1"/>
            <a:r>
              <a:rPr lang="en-US" sz="2000" dirty="0"/>
              <a:t>Assign responsibility to staffs</a:t>
            </a:r>
          </a:p>
          <a:p>
            <a:pPr lvl="1"/>
            <a:r>
              <a:rPr lang="en-US" sz="2000" dirty="0"/>
              <a:t>Discus with community how they can participate in the implementation</a:t>
            </a:r>
          </a:p>
          <a:p>
            <a:pPr marL="480060" indent="-342900">
              <a:buNone/>
            </a:pPr>
            <a:r>
              <a:rPr lang="en-US" sz="1800" b="1" dirty="0"/>
              <a:t>2. Obtaining the necessary resources on time</a:t>
            </a:r>
          </a:p>
          <a:p>
            <a:pPr lvl="2">
              <a:buNone/>
            </a:pPr>
            <a:r>
              <a:rPr lang="en-US" sz="1800" dirty="0"/>
              <a:t>For example securing fund</a:t>
            </a:r>
          </a:p>
          <a:p>
            <a:pPr lvl="2"/>
            <a:endParaRPr lang="en-US" sz="1600" dirty="0"/>
          </a:p>
          <a:p>
            <a:endParaRPr lang="en-US" dirty="0"/>
          </a:p>
        </p:txBody>
      </p:sp>
      <p:sp>
        <p:nvSpPr>
          <p:cNvPr id="3" name="Slide Number Placeholder 2"/>
          <p:cNvSpPr>
            <a:spLocks noGrp="1"/>
          </p:cNvSpPr>
          <p:nvPr>
            <p:ph type="sldNum" sz="quarter" idx="12"/>
          </p:nvPr>
        </p:nvSpPr>
        <p:spPr/>
        <p:txBody>
          <a:bodyPr/>
          <a:lstStyle/>
          <a:p>
            <a:fld id="{FEFF17CE-816A-4C20-B701-00969CD39666}" type="slidenum">
              <a:rPr lang="en-US" smtClean="0"/>
              <a:pPr/>
              <a:t>68</a:t>
            </a:fld>
            <a:endParaRPr lang="en-US"/>
          </a:p>
        </p:txBody>
      </p:sp>
      <p:sp>
        <p:nvSpPr>
          <p:cNvPr id="4" name="Title 3"/>
          <p:cNvSpPr>
            <a:spLocks noGrp="1"/>
          </p:cNvSpPr>
          <p:nvPr>
            <p:ph type="title"/>
          </p:nvPr>
        </p:nvSpPr>
        <p:spPr>
          <a:xfrm>
            <a:off x="2150772" y="381000"/>
            <a:ext cx="7679028" cy="609600"/>
          </a:xfrm>
        </p:spPr>
        <p:txBody>
          <a:bodyPr>
            <a:normAutofit fontScale="90000"/>
          </a:bodyPr>
          <a:lstStyle/>
          <a:p>
            <a:r>
              <a:rPr lang="en-US" dirty="0"/>
              <a:t/>
            </a:r>
            <a:br>
              <a:rPr lang="en-US" dirty="0"/>
            </a:br>
            <a:r>
              <a:rPr lang="en-US" dirty="0"/>
              <a:t>Implementation</a:t>
            </a:r>
            <a:br>
              <a:rPr lang="en-US" dirty="0"/>
            </a:br>
            <a:endParaRPr lang="en-US" dirty="0"/>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68093562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9403" y="888642"/>
            <a:ext cx="9903853" cy="5359758"/>
          </a:xfrm>
        </p:spPr>
        <p:txBody>
          <a:bodyPr>
            <a:normAutofit fontScale="92500"/>
          </a:bodyPr>
          <a:lstStyle/>
          <a:p>
            <a:pPr algn="just">
              <a:buNone/>
            </a:pPr>
            <a:r>
              <a:rPr lang="en-US" sz="1400" b="1" dirty="0"/>
              <a:t>3</a:t>
            </a:r>
            <a:r>
              <a:rPr lang="en-US" sz="2000" b="1" dirty="0"/>
              <a:t>. Involving service managers during the planning process</a:t>
            </a:r>
          </a:p>
          <a:p>
            <a:pPr lvl="1" algn="just"/>
            <a:r>
              <a:rPr lang="en-US" dirty="0"/>
              <a:t>Failure to involve them might lead to rejection of the plan or poor performance</a:t>
            </a:r>
          </a:p>
          <a:p>
            <a:pPr lvl="1" algn="just"/>
            <a:r>
              <a:rPr lang="en-US" dirty="0"/>
              <a:t>Involving them would create commitment to the plan</a:t>
            </a:r>
          </a:p>
          <a:p>
            <a:pPr algn="just">
              <a:buNone/>
            </a:pPr>
            <a:r>
              <a:rPr lang="en-US" sz="2000" b="1" dirty="0"/>
              <a:t>4. Documentation</a:t>
            </a:r>
          </a:p>
          <a:p>
            <a:pPr lvl="1" algn="just"/>
            <a:r>
              <a:rPr lang="en-US" dirty="0"/>
              <a:t>Recording and maintaining the program activities would help as a checklist for monitoring and evaluation</a:t>
            </a:r>
          </a:p>
          <a:p>
            <a:pPr algn="just">
              <a:buNone/>
            </a:pPr>
            <a:r>
              <a:rPr lang="en-US" sz="2000" b="1" dirty="0"/>
              <a:t>5. Clear plan for how to use budget for each activity </a:t>
            </a:r>
          </a:p>
          <a:p>
            <a:pPr algn="just">
              <a:buNone/>
            </a:pPr>
            <a:r>
              <a:rPr lang="en-US" sz="2000" b="1" dirty="0"/>
              <a:t>6. Developing  time table  for implementation of each activities</a:t>
            </a:r>
          </a:p>
          <a:p>
            <a:pPr lvl="3" algn="just">
              <a:buNone/>
            </a:pPr>
            <a:r>
              <a:rPr lang="en-US" sz="2000" dirty="0"/>
              <a:t>The time table should state when an activity must begin and end, who is responsible and it should include column for remarks.</a:t>
            </a:r>
          </a:p>
          <a:p>
            <a:pPr algn="just">
              <a:buNone/>
            </a:pPr>
            <a:r>
              <a:rPr lang="en-US" sz="2000" b="1" dirty="0"/>
              <a:t>7. Coordinating the work of the health team</a:t>
            </a:r>
          </a:p>
          <a:p>
            <a:pPr algn="just">
              <a:buNone/>
            </a:pPr>
            <a:r>
              <a:rPr lang="en-US" b="1" dirty="0"/>
              <a:t>   </a:t>
            </a:r>
            <a:r>
              <a:rPr lang="en-US" sz="2000" dirty="0"/>
              <a:t>To coordinate work of health team the health worker in charge must</a:t>
            </a:r>
            <a:r>
              <a:rPr lang="en-US" dirty="0"/>
              <a:t>:</a:t>
            </a:r>
          </a:p>
          <a:p>
            <a:pPr marL="736092" lvl="1" indent="-342900" algn="just">
              <a:buFont typeface="+mj-lt"/>
              <a:buAutoNum type="alphaLcPeriod"/>
            </a:pPr>
            <a:r>
              <a:rPr lang="en-US" sz="2000" dirty="0"/>
              <a:t>Coordinate the members of health team</a:t>
            </a:r>
          </a:p>
          <a:p>
            <a:pPr marL="736092" lvl="1" indent="-342900" algn="just">
              <a:buFont typeface="+mj-lt"/>
              <a:buAutoNum type="alphaLcPeriod"/>
            </a:pPr>
            <a:r>
              <a:rPr lang="en-US" sz="2000" dirty="0"/>
              <a:t>Coordinate the activity</a:t>
            </a:r>
          </a:p>
          <a:p>
            <a:pPr marL="736092" lvl="1" indent="-342900" algn="just">
              <a:buFont typeface="+mj-lt"/>
              <a:buAutoNum type="alphaLcPeriod"/>
            </a:pPr>
            <a:r>
              <a:rPr lang="en-US" sz="2000" dirty="0"/>
              <a:t>Communicate the decision</a:t>
            </a:r>
          </a:p>
          <a:p>
            <a:pPr lvl="2">
              <a:buNone/>
            </a:pPr>
            <a:endParaRPr lang="en-US" sz="1200" dirty="0"/>
          </a:p>
        </p:txBody>
      </p:sp>
      <p:sp>
        <p:nvSpPr>
          <p:cNvPr id="2" name="Title 1"/>
          <p:cNvSpPr>
            <a:spLocks noGrp="1"/>
          </p:cNvSpPr>
          <p:nvPr>
            <p:ph type="title"/>
          </p:nvPr>
        </p:nvSpPr>
        <p:spPr>
          <a:xfrm>
            <a:off x="4038600" y="304800"/>
            <a:ext cx="4419600" cy="457200"/>
          </a:xfrm>
        </p:spPr>
        <p:txBody>
          <a:bodyPr>
            <a:normAutofit fontScale="90000"/>
          </a:bodyPr>
          <a:lstStyle/>
          <a:p>
            <a:r>
              <a:rPr lang="en-US" b="1" dirty="0" smtClean="0"/>
              <a:t> </a:t>
            </a:r>
            <a:br>
              <a:rPr lang="en-US" b="1" dirty="0" smtClean="0"/>
            </a:br>
            <a:r>
              <a:rPr lang="en-US" sz="3100" b="1" dirty="0" err="1"/>
              <a:t>Implemen</a:t>
            </a:r>
            <a:r>
              <a:rPr lang="en-US" sz="3100" b="1" dirty="0"/>
              <a:t>…</a:t>
            </a:r>
            <a:r>
              <a:rPr lang="en-US" sz="3100" dirty="0"/>
              <a:t/>
            </a:r>
            <a:br>
              <a:rPr lang="en-US" sz="3100" dirty="0"/>
            </a:br>
            <a:endParaRPr lang="en-US" sz="3100" dirty="0"/>
          </a:p>
        </p:txBody>
      </p:sp>
      <p:sp>
        <p:nvSpPr>
          <p:cNvPr id="5" name="Slide Number Placeholder 4"/>
          <p:cNvSpPr>
            <a:spLocks noGrp="1"/>
          </p:cNvSpPr>
          <p:nvPr>
            <p:ph type="sldNum" sz="quarter" idx="12"/>
          </p:nvPr>
        </p:nvSpPr>
        <p:spPr/>
        <p:txBody>
          <a:bodyPr/>
          <a:lstStyle/>
          <a:p>
            <a:fld id="{FEFF17CE-816A-4C20-B701-00969CD39666}" type="slidenum">
              <a:rPr lang="en-US" smtClean="0"/>
              <a:pPr/>
              <a:t>69</a:t>
            </a:fld>
            <a:endParaRPr lang="en-US"/>
          </a:p>
        </p:txBody>
      </p:sp>
      <p:sp>
        <p:nvSpPr>
          <p:cNvPr id="4" name="Date Placeholder 3"/>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41182077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1981200" y="809626"/>
            <a:ext cx="8229600" cy="156289"/>
          </a:xfrm>
        </p:spPr>
        <p:txBody>
          <a:bodyPr>
            <a:normAutofit fontScale="90000"/>
          </a:bodyPr>
          <a:lstStyle/>
          <a:p>
            <a:pPr eaLnBrk="1" hangingPunct="1"/>
            <a:r>
              <a:rPr lang="en-US" b="1" dirty="0" smtClean="0">
                <a:solidFill>
                  <a:srgbClr val="FF0000"/>
                </a:solidFill>
              </a:rPr>
              <a:t>FEATURES OF PLANNING</a:t>
            </a:r>
          </a:p>
        </p:txBody>
      </p:sp>
      <p:sp>
        <p:nvSpPr>
          <p:cNvPr id="15365" name="Rectangle 3"/>
          <p:cNvSpPr>
            <a:spLocks noGrp="1" noChangeArrowheads="1"/>
          </p:cNvSpPr>
          <p:nvPr>
            <p:ph idx="1"/>
          </p:nvPr>
        </p:nvSpPr>
        <p:spPr>
          <a:xfrm>
            <a:off x="373487" y="965915"/>
            <a:ext cx="11500834" cy="5165011"/>
          </a:xfrm>
        </p:spPr>
        <p:txBody>
          <a:bodyPr>
            <a:normAutofit fontScale="92500" lnSpcReduction="20000"/>
          </a:bodyPr>
          <a:lstStyle/>
          <a:p>
            <a:pPr>
              <a:lnSpc>
                <a:spcPct val="150000"/>
              </a:lnSpc>
              <a:buClr>
                <a:srgbClr val="7030A0"/>
              </a:buClr>
              <a:buFont typeface="Wingdings" pitchFamily="2" charset="2"/>
              <a:buChar char="Ø"/>
            </a:pPr>
            <a:r>
              <a:rPr lang="en-US" sz="2300" b="1" dirty="0">
                <a:latin typeface="Arial Black" pitchFamily="34" charset="0"/>
              </a:rPr>
              <a:t>Is an intellectual activity </a:t>
            </a:r>
          </a:p>
          <a:p>
            <a:pPr>
              <a:lnSpc>
                <a:spcPct val="150000"/>
              </a:lnSpc>
              <a:buClr>
                <a:srgbClr val="7030A0"/>
              </a:buClr>
              <a:buFont typeface="Wingdings" pitchFamily="2" charset="2"/>
              <a:buChar char="Ø"/>
            </a:pPr>
            <a:r>
              <a:rPr lang="en-US" sz="2300" b="1" dirty="0">
                <a:latin typeface="Arial Black" pitchFamily="34" charset="0"/>
              </a:rPr>
              <a:t>Is a continuous Process (cyclic /spiral) </a:t>
            </a:r>
          </a:p>
          <a:p>
            <a:pPr>
              <a:lnSpc>
                <a:spcPct val="150000"/>
              </a:lnSpc>
              <a:buClr>
                <a:srgbClr val="7030A0"/>
              </a:buClr>
              <a:buFont typeface="Wingdings" pitchFamily="2" charset="2"/>
              <a:buChar char="Ø"/>
            </a:pPr>
            <a:r>
              <a:rPr lang="en-US" sz="2300" b="1" dirty="0">
                <a:latin typeface="Arial Black" pitchFamily="34" charset="0"/>
              </a:rPr>
              <a:t>Is flexible as it is based on future conditions, which are always dynamic </a:t>
            </a:r>
          </a:p>
          <a:p>
            <a:pPr>
              <a:lnSpc>
                <a:spcPct val="150000"/>
              </a:lnSpc>
              <a:buClr>
                <a:srgbClr val="7030A0"/>
              </a:buClr>
              <a:buFont typeface="Wingdings" pitchFamily="2" charset="2"/>
              <a:buChar char="Ø"/>
            </a:pPr>
            <a:r>
              <a:rPr lang="en-US" sz="2300" b="1" dirty="0">
                <a:latin typeface="Arial Black" pitchFamily="34" charset="0"/>
              </a:rPr>
              <a:t>Must be systematic &amp; action oriented </a:t>
            </a:r>
            <a:endParaRPr lang="en-US" sz="2300" b="1" dirty="0" smtClean="0">
              <a:latin typeface="Arial Black" pitchFamily="34" charset="0"/>
            </a:endParaRPr>
          </a:p>
          <a:p>
            <a:pPr>
              <a:lnSpc>
                <a:spcPct val="150000"/>
              </a:lnSpc>
              <a:buClr>
                <a:srgbClr val="7030A0"/>
              </a:buClr>
              <a:buFont typeface="Wingdings" pitchFamily="2" charset="2"/>
              <a:buChar char="§"/>
            </a:pPr>
            <a:r>
              <a:rPr lang="en-US" b="1" dirty="0">
                <a:latin typeface="Arial" panose="020B0604020202020204" pitchFamily="34" charset="0"/>
                <a:cs typeface="Arial" panose="020B0604020202020204" pitchFamily="34" charset="0"/>
              </a:rPr>
              <a:t>is collective undertaking requiring the participation </a:t>
            </a:r>
            <a:r>
              <a:rPr lang="en-US" b="1" dirty="0" smtClean="0">
                <a:latin typeface="Arial" panose="020B0604020202020204" pitchFamily="34" charset="0"/>
                <a:cs typeface="Arial" panose="020B0604020202020204" pitchFamily="34" charset="0"/>
              </a:rPr>
              <a:t>of; Professionals </a:t>
            </a:r>
            <a:r>
              <a:rPr lang="en-US" b="1" dirty="0">
                <a:latin typeface="Arial" panose="020B0604020202020204" pitchFamily="34" charset="0"/>
                <a:cs typeface="Arial" panose="020B0604020202020204" pitchFamily="34" charset="0"/>
              </a:rPr>
              <a:t>( health &amp; other sectors) </a:t>
            </a:r>
            <a:r>
              <a:rPr lang="en-US" b="1" dirty="0" smtClean="0">
                <a:latin typeface="Arial" panose="020B0604020202020204" pitchFamily="34" charset="0"/>
                <a:cs typeface="Arial" panose="020B0604020202020204" pitchFamily="34" charset="0"/>
              </a:rPr>
              <a:t>, Community</a:t>
            </a:r>
            <a:r>
              <a:rPr lang="en-US" b="1"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NGOs and Government </a:t>
            </a:r>
            <a:r>
              <a:rPr lang="en-US" b="1" dirty="0">
                <a:latin typeface="Arial" panose="020B0604020202020204" pitchFamily="34" charset="0"/>
                <a:cs typeface="Arial" panose="020B0604020202020204" pitchFamily="34" charset="0"/>
              </a:rPr>
              <a:t>bodies </a:t>
            </a:r>
          </a:p>
          <a:p>
            <a:pPr>
              <a:lnSpc>
                <a:spcPct val="150000"/>
              </a:lnSpc>
              <a:buClr>
                <a:srgbClr val="7030A0"/>
              </a:buClr>
              <a:buFont typeface="Wingdings" pitchFamily="2" charset="2"/>
              <a:buChar char="§"/>
            </a:pPr>
            <a:r>
              <a:rPr lang="en-US" b="1" dirty="0">
                <a:latin typeface="Arial" panose="020B0604020202020204" pitchFamily="34" charset="0"/>
                <a:cs typeface="Arial" panose="020B0604020202020204" pitchFamily="34" charset="0"/>
              </a:rPr>
              <a:t>is needed &amp; practiced at all managerial levels regardless of the size (small or complex) &amp; type (non–profit or profit making ) of organization</a:t>
            </a:r>
          </a:p>
          <a:p>
            <a:pPr>
              <a:lnSpc>
                <a:spcPct val="150000"/>
              </a:lnSpc>
              <a:buClr>
                <a:srgbClr val="7030A0"/>
              </a:buClr>
              <a:buFont typeface="Wingdings" pitchFamily="2" charset="2"/>
              <a:buChar char="Ø"/>
            </a:pPr>
            <a:endParaRPr lang="en-US" sz="2600" dirty="0">
              <a:latin typeface="Arial Black" pitchFamily="34" charset="0"/>
            </a:endParaRPr>
          </a:p>
        </p:txBody>
      </p:sp>
      <p:sp>
        <p:nvSpPr>
          <p:cNvPr id="15363" name="Slide Number Placeholder 5"/>
          <p:cNvSpPr>
            <a:spLocks noGrp="1"/>
          </p:cNvSpPr>
          <p:nvPr>
            <p:ph type="sldNum" sz="quarter" idx="12"/>
          </p:nvPr>
        </p:nvSpPr>
        <p:spPr>
          <a:noFill/>
        </p:spPr>
        <p:txBody>
          <a:bodyPr/>
          <a:lstStyle/>
          <a:p>
            <a:fld id="{D11D91A4-C313-48AE-BB92-0163F77FCD0A}" type="slidenum">
              <a:rPr lang="en-US" smtClean="0"/>
              <a:pPr/>
              <a:t>7</a:t>
            </a:fld>
            <a:endParaRPr lang="en-US" smtClean="0"/>
          </a:p>
        </p:txBody>
      </p:sp>
    </p:spTree>
    <p:extLst>
      <p:ext uri="{BB962C8B-B14F-4D97-AF65-F5344CB8AC3E}">
        <p14:creationId xmlns:p14="http://schemas.microsoft.com/office/powerpoint/2010/main" val="408827143"/>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1217" y="990600"/>
            <a:ext cx="11470783" cy="5410200"/>
          </a:xfrm>
        </p:spPr>
        <p:txBody>
          <a:bodyPr>
            <a:normAutofit fontScale="85000" lnSpcReduction="20000"/>
          </a:bodyPr>
          <a:lstStyle/>
          <a:p>
            <a:pPr>
              <a:buNone/>
            </a:pPr>
            <a:r>
              <a:rPr lang="en-US" b="1" dirty="0" smtClean="0"/>
              <a:t>8. Monitoring and redirecting of activities</a:t>
            </a:r>
            <a:endParaRPr lang="en-US" dirty="0" smtClean="0"/>
          </a:p>
          <a:p>
            <a:pPr lvl="1"/>
            <a:r>
              <a:rPr lang="en-US" dirty="0" smtClean="0"/>
              <a:t>Monitoring is the systematic and continual collection, analysis, interpretation and use of data on key aspects of an intervention and/ or its expected results.</a:t>
            </a:r>
          </a:p>
          <a:p>
            <a:pPr lvl="1"/>
            <a:r>
              <a:rPr lang="en-US" dirty="0" smtClean="0"/>
              <a:t>Monitoring is a more frequent activity and usually undertaken at operational level.</a:t>
            </a:r>
          </a:p>
          <a:p>
            <a:pPr>
              <a:buNone/>
            </a:pPr>
            <a:r>
              <a:rPr lang="en-US" b="1" dirty="0" smtClean="0"/>
              <a:t>8.1. Supervision </a:t>
            </a:r>
            <a:endParaRPr lang="en-US" dirty="0" smtClean="0"/>
          </a:p>
          <a:p>
            <a:pPr lvl="1"/>
            <a:r>
              <a:rPr lang="en-US" dirty="0" smtClean="0"/>
              <a:t>     It can be considered as part of monitoring</a:t>
            </a:r>
          </a:p>
          <a:p>
            <a:pPr lvl="1"/>
            <a:r>
              <a:rPr lang="en-US" dirty="0" smtClean="0"/>
              <a:t>     It helps to ensure that personnel carry out their activities effectively and become more         competent.</a:t>
            </a:r>
          </a:p>
          <a:p>
            <a:pPr>
              <a:buNone/>
            </a:pPr>
            <a:r>
              <a:rPr lang="en-US" dirty="0" smtClean="0"/>
              <a:t>There are three main supervision styles;</a:t>
            </a:r>
          </a:p>
          <a:p>
            <a:pPr lvl="1"/>
            <a:r>
              <a:rPr lang="en-US" dirty="0" smtClean="0"/>
              <a:t>Autocratic(do what I say)</a:t>
            </a:r>
          </a:p>
          <a:p>
            <a:pPr lvl="1"/>
            <a:r>
              <a:rPr lang="en-US" dirty="0" smtClean="0"/>
              <a:t>Anarchic(do what you like)</a:t>
            </a:r>
          </a:p>
          <a:p>
            <a:pPr lvl="1"/>
            <a:r>
              <a:rPr lang="en-US" dirty="0" smtClean="0"/>
              <a:t>Democratic(let’s agree on what to do)</a:t>
            </a:r>
          </a:p>
          <a:p>
            <a:pPr>
              <a:buNone/>
            </a:pPr>
            <a:r>
              <a:rPr lang="en-US" dirty="0" smtClean="0"/>
              <a:t>The three important things of supervision</a:t>
            </a:r>
          </a:p>
          <a:p>
            <a:pPr lvl="1"/>
            <a:r>
              <a:rPr lang="en-US" dirty="0" smtClean="0"/>
              <a:t>Making supervisory schedule</a:t>
            </a:r>
          </a:p>
          <a:p>
            <a:pPr lvl="1"/>
            <a:r>
              <a:rPr lang="en-US" dirty="0" smtClean="0"/>
              <a:t>Planning supervisory visit</a:t>
            </a:r>
          </a:p>
          <a:p>
            <a:pPr lvl="1"/>
            <a:r>
              <a:rPr lang="en-US" dirty="0" smtClean="0"/>
              <a:t> Conducting supervisory visit</a:t>
            </a:r>
          </a:p>
          <a:p>
            <a:pPr>
              <a:buNone/>
            </a:pPr>
            <a:r>
              <a:rPr lang="en-US" dirty="0" smtClean="0"/>
              <a:t> </a:t>
            </a:r>
          </a:p>
          <a:p>
            <a:pPr>
              <a:buNone/>
            </a:pPr>
            <a:endParaRPr lang="en-US" dirty="0"/>
          </a:p>
        </p:txBody>
      </p:sp>
      <p:sp>
        <p:nvSpPr>
          <p:cNvPr id="2" name="Title 1"/>
          <p:cNvSpPr>
            <a:spLocks noGrp="1"/>
          </p:cNvSpPr>
          <p:nvPr>
            <p:ph type="title"/>
          </p:nvPr>
        </p:nvSpPr>
        <p:spPr>
          <a:xfrm>
            <a:off x="3429000" y="304800"/>
            <a:ext cx="5486400" cy="304800"/>
          </a:xfrm>
        </p:spPr>
        <p:txBody>
          <a:bodyPr>
            <a:normAutofit fontScale="90000"/>
          </a:bodyPr>
          <a:lstStyle/>
          <a:p>
            <a:r>
              <a:rPr lang="en-US" dirty="0" err="1"/>
              <a:t>Implemen</a:t>
            </a:r>
            <a:r>
              <a:rPr lang="en-US" dirty="0"/>
              <a:t>…</a:t>
            </a:r>
          </a:p>
        </p:txBody>
      </p:sp>
      <p:sp>
        <p:nvSpPr>
          <p:cNvPr id="5" name="Slide Number Placeholder 4"/>
          <p:cNvSpPr>
            <a:spLocks noGrp="1"/>
          </p:cNvSpPr>
          <p:nvPr>
            <p:ph type="sldNum" sz="quarter" idx="12"/>
          </p:nvPr>
        </p:nvSpPr>
        <p:spPr/>
        <p:txBody>
          <a:bodyPr/>
          <a:lstStyle/>
          <a:p>
            <a:fld id="{FEFF17CE-816A-4C20-B701-00969CD39666}" type="slidenum">
              <a:rPr lang="en-US" smtClean="0"/>
              <a:pPr/>
              <a:t>70</a:t>
            </a:fld>
            <a:endParaRPr lang="en-US"/>
          </a:p>
        </p:txBody>
      </p:sp>
      <p:sp>
        <p:nvSpPr>
          <p:cNvPr id="4" name="Date Placeholder 3"/>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332191443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518" y="1219200"/>
            <a:ext cx="11024316" cy="5181600"/>
          </a:xfrm>
        </p:spPr>
        <p:txBody>
          <a:bodyPr>
            <a:normAutofit/>
          </a:bodyPr>
          <a:lstStyle/>
          <a:p>
            <a:pPr>
              <a:buNone/>
            </a:pPr>
            <a:r>
              <a:rPr lang="en-US" dirty="0" smtClean="0"/>
              <a:t> </a:t>
            </a:r>
            <a:r>
              <a:rPr lang="en-US" b="1" dirty="0" smtClean="0"/>
              <a:t>Poor implementation </a:t>
            </a:r>
            <a:endParaRPr lang="en-US" dirty="0" smtClean="0"/>
          </a:p>
          <a:p>
            <a:pPr lvl="1"/>
            <a:r>
              <a:rPr lang="en-US" dirty="0" smtClean="0"/>
              <a:t>Non implementation of inputs</a:t>
            </a:r>
          </a:p>
          <a:p>
            <a:pPr lvl="1"/>
            <a:r>
              <a:rPr lang="en-US" dirty="0" smtClean="0"/>
              <a:t>Unsuccessful implementation</a:t>
            </a:r>
          </a:p>
          <a:p>
            <a:pPr>
              <a:buNone/>
            </a:pPr>
            <a:r>
              <a:rPr lang="en-US" dirty="0" smtClean="0"/>
              <a:t>What is the causes of poor implementation?</a:t>
            </a:r>
          </a:p>
          <a:p>
            <a:pPr lvl="1">
              <a:buFont typeface="Wingdings" pitchFamily="2" charset="2"/>
              <a:buChar char="v"/>
            </a:pPr>
            <a:r>
              <a:rPr lang="en-US" dirty="0" smtClean="0"/>
              <a:t>Lack of relevant resources</a:t>
            </a:r>
          </a:p>
          <a:p>
            <a:pPr lvl="1">
              <a:buFont typeface="Wingdings" pitchFamily="2" charset="2"/>
              <a:buChar char="v"/>
            </a:pPr>
            <a:r>
              <a:rPr lang="en-US" dirty="0" smtClean="0"/>
              <a:t>poor timing of inputs</a:t>
            </a:r>
          </a:p>
          <a:p>
            <a:pPr lvl="1">
              <a:buFont typeface="Wingdings" pitchFamily="2" charset="2"/>
              <a:buChar char="v"/>
            </a:pPr>
            <a:r>
              <a:rPr lang="en-US" dirty="0" smtClean="0"/>
              <a:t>resistance to change</a:t>
            </a:r>
          </a:p>
          <a:p>
            <a:pPr lvl="1">
              <a:buFont typeface="Wingdings" pitchFamily="2" charset="2"/>
              <a:buChar char="v"/>
            </a:pPr>
            <a:r>
              <a:rPr lang="en-US" dirty="0" smtClean="0"/>
              <a:t>neglect of institutional or legal requirement</a:t>
            </a:r>
          </a:p>
          <a:p>
            <a:pPr lvl="1">
              <a:buFont typeface="Wingdings" pitchFamily="2" charset="2"/>
              <a:buChar char="v"/>
            </a:pPr>
            <a:r>
              <a:rPr lang="en-US" dirty="0" smtClean="0"/>
              <a:t>poor coordination</a:t>
            </a:r>
          </a:p>
          <a:p>
            <a:pPr lvl="1">
              <a:buFont typeface="Wingdings" pitchFamily="2" charset="2"/>
              <a:buChar char="v"/>
            </a:pPr>
            <a:r>
              <a:rPr lang="en-US" dirty="0" smtClean="0"/>
              <a:t>poor planning</a:t>
            </a:r>
          </a:p>
          <a:p>
            <a:endParaRPr lang="en-US" dirty="0"/>
          </a:p>
        </p:txBody>
      </p:sp>
      <p:sp>
        <p:nvSpPr>
          <p:cNvPr id="2" name="Title 1"/>
          <p:cNvSpPr>
            <a:spLocks noGrp="1"/>
          </p:cNvSpPr>
          <p:nvPr>
            <p:ph type="title"/>
          </p:nvPr>
        </p:nvSpPr>
        <p:spPr>
          <a:xfrm>
            <a:off x="3733800" y="274638"/>
            <a:ext cx="5410200" cy="563562"/>
          </a:xfrm>
        </p:spPr>
        <p:txBody>
          <a:bodyPr>
            <a:normAutofit fontScale="90000"/>
          </a:bodyPr>
          <a:lstStyle/>
          <a:p>
            <a:r>
              <a:rPr lang="en-US" dirty="0" err="1"/>
              <a:t>Implemen</a:t>
            </a:r>
            <a:r>
              <a:rPr lang="en-US" dirty="0"/>
              <a:t>…</a:t>
            </a:r>
          </a:p>
        </p:txBody>
      </p:sp>
      <p:sp>
        <p:nvSpPr>
          <p:cNvPr id="5" name="Slide Number Placeholder 4"/>
          <p:cNvSpPr>
            <a:spLocks noGrp="1"/>
          </p:cNvSpPr>
          <p:nvPr>
            <p:ph type="sldNum" sz="quarter" idx="12"/>
          </p:nvPr>
        </p:nvSpPr>
        <p:spPr/>
        <p:txBody>
          <a:bodyPr/>
          <a:lstStyle/>
          <a:p>
            <a:fld id="{FEFF17CE-816A-4C20-B701-00969CD39666}" type="slidenum">
              <a:rPr lang="en-US" smtClean="0"/>
              <a:pPr/>
              <a:t>71</a:t>
            </a:fld>
            <a:endParaRPr lang="en-US"/>
          </a:p>
        </p:txBody>
      </p:sp>
      <p:sp>
        <p:nvSpPr>
          <p:cNvPr id="4" name="Date Placeholder 3"/>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65682884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275" y="990599"/>
            <a:ext cx="11689725" cy="5730875"/>
          </a:xfrm>
        </p:spPr>
        <p:txBody>
          <a:bodyPr>
            <a:normAutofit fontScale="92500" lnSpcReduction="20000"/>
          </a:bodyPr>
          <a:lstStyle/>
          <a:p>
            <a:pPr algn="just">
              <a:buNone/>
            </a:pPr>
            <a:r>
              <a:rPr lang="en-US" b="1" dirty="0" smtClean="0"/>
              <a:t> </a:t>
            </a:r>
            <a:r>
              <a:rPr lang="en-US" sz="3000" b="1" dirty="0" smtClean="0"/>
              <a:t>The importance of monitoring and evaluation</a:t>
            </a:r>
            <a:endParaRPr lang="en-US" sz="3000" dirty="0" smtClean="0"/>
          </a:p>
          <a:p>
            <a:pPr lvl="1" algn="just">
              <a:buFont typeface="Wingdings" pitchFamily="2" charset="2"/>
              <a:buChar char="ü"/>
            </a:pPr>
            <a:r>
              <a:rPr lang="en-US" sz="2600" dirty="0" smtClean="0"/>
              <a:t>Monitoring and evaluation are fundamental stages of good quality program management at all levels.(local, regional, national, and international)</a:t>
            </a:r>
          </a:p>
          <a:p>
            <a:pPr lvl="1" algn="just">
              <a:buFont typeface="Wingdings" pitchFamily="2" charset="2"/>
              <a:buChar char="ü"/>
            </a:pPr>
            <a:r>
              <a:rPr lang="en-US" sz="2600" dirty="0" smtClean="0"/>
              <a:t>It provides information on the program and its effectiveness</a:t>
            </a:r>
          </a:p>
          <a:p>
            <a:pPr lvl="1" algn="just">
              <a:buFont typeface="Wingdings" pitchFamily="2" charset="2"/>
              <a:buChar char="ü"/>
            </a:pPr>
            <a:r>
              <a:rPr lang="en-US" sz="2600" dirty="0" smtClean="0"/>
              <a:t>Improve program management and the decision making process</a:t>
            </a:r>
          </a:p>
          <a:p>
            <a:pPr lvl="1" algn="just">
              <a:buFont typeface="Wingdings" pitchFamily="2" charset="2"/>
              <a:buChar char="ü"/>
            </a:pPr>
            <a:r>
              <a:rPr lang="en-US" sz="2600" dirty="0" smtClean="0"/>
              <a:t>Allows for accounting to stakeholders including donors and users of a program</a:t>
            </a:r>
          </a:p>
          <a:p>
            <a:pPr lvl="1" algn="just">
              <a:buFont typeface="Wingdings" pitchFamily="2" charset="2"/>
              <a:buChar char="ü"/>
            </a:pPr>
            <a:r>
              <a:rPr lang="en-US" sz="2600" dirty="0" smtClean="0"/>
              <a:t>Provides information for planning future resource demands</a:t>
            </a:r>
          </a:p>
          <a:p>
            <a:pPr lvl="1" algn="just">
              <a:buFont typeface="Wingdings" pitchFamily="2" charset="2"/>
              <a:buChar char="ü"/>
            </a:pPr>
            <a:r>
              <a:rPr lang="en-US" sz="2600" dirty="0" smtClean="0"/>
              <a:t>Provides useful information for elaborating policies and for advocacy</a:t>
            </a:r>
          </a:p>
          <a:p>
            <a:pPr algn="just">
              <a:buNone/>
            </a:pPr>
            <a:r>
              <a:rPr lang="en-US" sz="3000" dirty="0" smtClean="0"/>
              <a:t>Monitoring helps to check </a:t>
            </a:r>
          </a:p>
          <a:p>
            <a:pPr lvl="1" algn="just"/>
            <a:r>
              <a:rPr lang="en-US" sz="2600" dirty="0" smtClean="0"/>
              <a:t>    If activities are completed as planned </a:t>
            </a:r>
          </a:p>
          <a:p>
            <a:pPr lvl="1" algn="just"/>
            <a:r>
              <a:rPr lang="en-US" sz="2600" dirty="0" smtClean="0"/>
              <a:t>    If conducted as scheduled</a:t>
            </a:r>
          </a:p>
          <a:p>
            <a:pPr lvl="1" algn="just"/>
            <a:r>
              <a:rPr lang="en-US" sz="2600" dirty="0" smtClean="0"/>
              <a:t>    If budgets spent as planed</a:t>
            </a:r>
          </a:p>
          <a:p>
            <a:pPr lvl="1" algn="just"/>
            <a:r>
              <a:rPr lang="en-US" sz="2600" dirty="0" smtClean="0"/>
              <a:t>    If any change is needed in management and in implementation</a:t>
            </a:r>
          </a:p>
          <a:p>
            <a:pPr lvl="1" algn="just"/>
            <a:r>
              <a:rPr lang="en-US" sz="2600" dirty="0" smtClean="0"/>
              <a:t>    If work plans need modification</a:t>
            </a:r>
          </a:p>
          <a:p>
            <a:pPr lvl="1" algn="just"/>
            <a:r>
              <a:rPr lang="en-US" sz="2600" dirty="0" smtClean="0"/>
              <a:t>    If work standard is maintained</a:t>
            </a:r>
          </a:p>
          <a:p>
            <a:pPr lvl="1">
              <a:buNone/>
            </a:pPr>
            <a:endParaRPr lang="en-US" dirty="0" smtClean="0"/>
          </a:p>
          <a:p>
            <a:pPr>
              <a:buNone/>
            </a:pPr>
            <a:r>
              <a:rPr lang="en-US" dirty="0" smtClean="0"/>
              <a:t> </a:t>
            </a:r>
          </a:p>
          <a:p>
            <a:endParaRPr lang="en-US" dirty="0"/>
          </a:p>
        </p:txBody>
      </p:sp>
      <p:sp>
        <p:nvSpPr>
          <p:cNvPr id="2" name="Title 1"/>
          <p:cNvSpPr>
            <a:spLocks noGrp="1"/>
          </p:cNvSpPr>
          <p:nvPr>
            <p:ph type="title"/>
          </p:nvPr>
        </p:nvSpPr>
        <p:spPr>
          <a:xfrm>
            <a:off x="2514600" y="304800"/>
            <a:ext cx="7010400" cy="685800"/>
          </a:xfrm>
        </p:spPr>
        <p:txBody>
          <a:bodyPr>
            <a:normAutofit fontScale="90000"/>
          </a:bodyPr>
          <a:lstStyle/>
          <a:p>
            <a:r>
              <a:rPr lang="en-US" sz="2800" b="1" dirty="0"/>
              <a:t>Monitoring and evaluating health programs</a:t>
            </a:r>
            <a:r>
              <a:rPr lang="en-US" sz="2800" dirty="0"/>
              <a:t/>
            </a:r>
            <a:br>
              <a:rPr lang="en-US" sz="2800" dirty="0"/>
            </a:br>
            <a:endParaRPr lang="en-US" sz="2800" dirty="0"/>
          </a:p>
        </p:txBody>
      </p:sp>
      <p:sp>
        <p:nvSpPr>
          <p:cNvPr id="5" name="Slide Number Placeholder 4"/>
          <p:cNvSpPr>
            <a:spLocks noGrp="1"/>
          </p:cNvSpPr>
          <p:nvPr>
            <p:ph type="sldNum" sz="quarter" idx="12"/>
          </p:nvPr>
        </p:nvSpPr>
        <p:spPr/>
        <p:txBody>
          <a:bodyPr/>
          <a:lstStyle/>
          <a:p>
            <a:fld id="{FEFF17CE-816A-4C20-B701-00969CD39666}" type="slidenum">
              <a:rPr lang="en-US" smtClean="0"/>
              <a:pPr/>
              <a:t>72</a:t>
            </a:fld>
            <a:endParaRPr lang="en-US"/>
          </a:p>
        </p:txBody>
      </p:sp>
      <p:sp>
        <p:nvSpPr>
          <p:cNvPr id="4" name="Date Placeholder 3"/>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65923748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Maintaining work </a:t>
            </a:r>
            <a:r>
              <a:rPr lang="en-US" b="1" dirty="0" smtClean="0"/>
              <a:t>standard</a:t>
            </a:r>
            <a:endParaRPr lang="en-US" dirty="0"/>
          </a:p>
        </p:txBody>
      </p:sp>
      <p:sp>
        <p:nvSpPr>
          <p:cNvPr id="3" name="Content Placeholder 2"/>
          <p:cNvSpPr>
            <a:spLocks noGrp="1"/>
          </p:cNvSpPr>
          <p:nvPr>
            <p:ph idx="1"/>
          </p:nvPr>
        </p:nvSpPr>
        <p:spPr>
          <a:xfrm>
            <a:off x="838199" y="1825625"/>
            <a:ext cx="10945969" cy="4351338"/>
          </a:xfrm>
        </p:spPr>
        <p:txBody>
          <a:bodyPr/>
          <a:lstStyle/>
          <a:p>
            <a:pPr>
              <a:buNone/>
            </a:pPr>
            <a:r>
              <a:rPr lang="en-US" dirty="0" smtClean="0"/>
              <a:t>A </a:t>
            </a:r>
            <a:r>
              <a:rPr lang="en-US" dirty="0"/>
              <a:t>health worker or supervisor must be able to:</a:t>
            </a:r>
          </a:p>
          <a:p>
            <a:pPr lvl="1">
              <a:buFont typeface="Wingdings" pitchFamily="2" charset="2"/>
              <a:buChar char="Ø"/>
            </a:pPr>
            <a:r>
              <a:rPr lang="en-US" dirty="0"/>
              <a:t>Use checklists to observe performance and identify deficiencies</a:t>
            </a:r>
          </a:p>
          <a:p>
            <a:pPr lvl="1">
              <a:buFont typeface="Wingdings" pitchFamily="2" charset="2"/>
              <a:buChar char="Ø"/>
            </a:pPr>
            <a:r>
              <a:rPr lang="en-US" dirty="0"/>
              <a:t>Trace the cause of work deficiencies</a:t>
            </a:r>
          </a:p>
          <a:p>
            <a:pPr lvl="1">
              <a:buFont typeface="Wingdings" pitchFamily="2" charset="2"/>
              <a:buChar char="Ø"/>
            </a:pPr>
            <a:r>
              <a:rPr lang="en-US" dirty="0"/>
              <a:t>Distinguishes whether personal, technical or administrative or organizational reasons attributed to the work deficiencies</a:t>
            </a:r>
          </a:p>
          <a:p>
            <a:pPr lvl="1">
              <a:buFont typeface="Wingdings" pitchFamily="2" charset="2"/>
              <a:buChar char="Ø"/>
            </a:pPr>
            <a:r>
              <a:rPr lang="en-US" dirty="0"/>
              <a:t>Take corrective actions to maintain the work standard</a:t>
            </a:r>
          </a:p>
          <a:p>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D2B4CAA7-7D77-449F-B2C9-651282E18382}" type="slidenum">
              <a:rPr lang="en-US" smtClean="0"/>
              <a:t>73</a:t>
            </a:fld>
            <a:endParaRPr lang="en-US"/>
          </a:p>
        </p:txBody>
      </p:sp>
    </p:spTree>
    <p:extLst>
      <p:ext uri="{BB962C8B-B14F-4D97-AF65-F5344CB8AC3E}">
        <p14:creationId xmlns:p14="http://schemas.microsoft.com/office/powerpoint/2010/main" val="205297700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8337" y="1143000"/>
            <a:ext cx="11140225" cy="5105400"/>
          </a:xfrm>
        </p:spPr>
        <p:txBody>
          <a:bodyPr>
            <a:normAutofit/>
          </a:bodyPr>
          <a:lstStyle/>
          <a:p>
            <a:pPr>
              <a:buNone/>
            </a:pPr>
            <a:r>
              <a:rPr lang="en-US" sz="2000" b="1" dirty="0"/>
              <a:t>Methods of monitoring</a:t>
            </a:r>
            <a:endParaRPr lang="en-US" sz="2000" dirty="0"/>
          </a:p>
          <a:p>
            <a:pPr lvl="1">
              <a:buFont typeface="Wingdings" pitchFamily="2" charset="2"/>
              <a:buChar char="§"/>
            </a:pPr>
            <a:r>
              <a:rPr lang="en-US" sz="2000" dirty="0"/>
              <a:t>Continually observing</a:t>
            </a:r>
          </a:p>
          <a:p>
            <a:pPr lvl="1">
              <a:buFont typeface="Wingdings" pitchFamily="2" charset="2"/>
              <a:buChar char="§"/>
            </a:pPr>
            <a:r>
              <a:rPr lang="en-US" sz="2000" dirty="0"/>
              <a:t>Checking supplies against inventories and stock lists</a:t>
            </a:r>
          </a:p>
          <a:p>
            <a:pPr lvl="1">
              <a:buFont typeface="Wingdings" pitchFamily="2" charset="2"/>
              <a:buChar char="§"/>
            </a:pPr>
            <a:r>
              <a:rPr lang="en-US" sz="2000" dirty="0"/>
              <a:t>Examining records and reports</a:t>
            </a:r>
          </a:p>
          <a:p>
            <a:pPr lvl="1">
              <a:buFont typeface="Wingdings" pitchFamily="2" charset="2"/>
              <a:buChar char="§"/>
            </a:pPr>
            <a:r>
              <a:rPr lang="en-US" sz="2000" dirty="0"/>
              <a:t>Discussing with staffs and </a:t>
            </a:r>
            <a:r>
              <a:rPr lang="en-US" sz="2000" dirty="0" smtClean="0"/>
              <a:t>community</a:t>
            </a:r>
            <a:endParaRPr lang="en-US" sz="2000" dirty="0"/>
          </a:p>
          <a:p>
            <a:pPr>
              <a:buNone/>
            </a:pPr>
            <a:r>
              <a:rPr lang="en-US" sz="2000" dirty="0"/>
              <a:t>Steps in developing monitoring system</a:t>
            </a:r>
          </a:p>
          <a:p>
            <a:pPr marL="971550" lvl="1" indent="-571500">
              <a:buFont typeface="+mj-lt"/>
              <a:buAutoNum type="romanLcPeriod"/>
            </a:pPr>
            <a:r>
              <a:rPr lang="en-US" sz="2000" dirty="0"/>
              <a:t>Define purpose of monitoring</a:t>
            </a:r>
          </a:p>
          <a:p>
            <a:pPr marL="971550" lvl="1" indent="-571500">
              <a:buFont typeface="+mj-lt"/>
              <a:buAutoNum type="romanLcPeriod"/>
            </a:pPr>
            <a:r>
              <a:rPr lang="en-US" sz="2000" dirty="0"/>
              <a:t>Design indicators</a:t>
            </a:r>
          </a:p>
          <a:p>
            <a:pPr marL="971550" lvl="1" indent="-571500">
              <a:buFont typeface="+mj-lt"/>
              <a:buAutoNum type="romanLcPeriod"/>
            </a:pPr>
            <a:r>
              <a:rPr lang="en-US" sz="2000" dirty="0"/>
              <a:t>Develop monitoring plan</a:t>
            </a:r>
          </a:p>
          <a:p>
            <a:pPr marL="971550" lvl="1" indent="-571500">
              <a:buFont typeface="+mj-lt"/>
              <a:buAutoNum type="romanLcPeriod"/>
            </a:pPr>
            <a:r>
              <a:rPr lang="en-US" sz="2000" dirty="0"/>
              <a:t>Develop monitoring format</a:t>
            </a:r>
          </a:p>
          <a:p>
            <a:pPr marL="971550" lvl="1" indent="-571500">
              <a:buFont typeface="+mj-lt"/>
              <a:buAutoNum type="romanLcPeriod"/>
            </a:pPr>
            <a:r>
              <a:rPr lang="en-US" sz="2000" dirty="0"/>
              <a:t>Develop data collection and sampling technique</a:t>
            </a:r>
          </a:p>
          <a:p>
            <a:pPr marL="971550" lvl="1" indent="-571500">
              <a:buFont typeface="+mj-lt"/>
              <a:buAutoNum type="romanLcPeriod"/>
            </a:pPr>
            <a:r>
              <a:rPr lang="en-US" sz="2000" dirty="0"/>
              <a:t>Design how to organize and  analyze</a:t>
            </a:r>
          </a:p>
          <a:p>
            <a:pPr marL="971550" lvl="1" indent="-571500">
              <a:buFont typeface="+mj-lt"/>
              <a:buAutoNum type="romanLcPeriod"/>
            </a:pPr>
            <a:r>
              <a:rPr lang="en-US" sz="2000" dirty="0"/>
              <a:t>Plan the system of presentation and how to use the results to improve implementation</a:t>
            </a:r>
          </a:p>
          <a:p>
            <a:endParaRPr lang="en-US" dirty="0"/>
          </a:p>
        </p:txBody>
      </p:sp>
      <p:sp>
        <p:nvSpPr>
          <p:cNvPr id="2" name="Title 1"/>
          <p:cNvSpPr>
            <a:spLocks noGrp="1"/>
          </p:cNvSpPr>
          <p:nvPr>
            <p:ph type="title"/>
          </p:nvPr>
        </p:nvSpPr>
        <p:spPr>
          <a:xfrm>
            <a:off x="3657600" y="304800"/>
            <a:ext cx="6553200" cy="457200"/>
          </a:xfrm>
        </p:spPr>
        <p:txBody>
          <a:bodyPr>
            <a:normAutofit fontScale="90000"/>
          </a:bodyPr>
          <a:lstStyle/>
          <a:p>
            <a:r>
              <a:rPr lang="en-US" dirty="0"/>
              <a:t>Monitoring …</a:t>
            </a:r>
          </a:p>
        </p:txBody>
      </p:sp>
      <p:sp>
        <p:nvSpPr>
          <p:cNvPr id="5" name="Slide Number Placeholder 4"/>
          <p:cNvSpPr>
            <a:spLocks noGrp="1"/>
          </p:cNvSpPr>
          <p:nvPr>
            <p:ph type="sldNum" sz="quarter" idx="12"/>
          </p:nvPr>
        </p:nvSpPr>
        <p:spPr/>
        <p:txBody>
          <a:bodyPr/>
          <a:lstStyle/>
          <a:p>
            <a:fld id="{FEFF17CE-816A-4C20-B701-00969CD39666}" type="slidenum">
              <a:rPr lang="en-US" smtClean="0"/>
              <a:pPr/>
              <a:t>74</a:t>
            </a:fld>
            <a:endParaRPr lang="en-US"/>
          </a:p>
        </p:txBody>
      </p:sp>
      <p:sp>
        <p:nvSpPr>
          <p:cNvPr id="4" name="Date Placeholder 3"/>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94967749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9397" y="914400"/>
            <a:ext cx="10985679" cy="5334000"/>
          </a:xfrm>
        </p:spPr>
        <p:txBody>
          <a:bodyPr>
            <a:normAutofit/>
          </a:bodyPr>
          <a:lstStyle/>
          <a:p>
            <a:r>
              <a:rPr lang="en-US" dirty="0" smtClean="0"/>
              <a:t>Evaluation is a systematic process of data collection and analysis about activities and/or effects of a program, looking to answer an evaluation questions.</a:t>
            </a:r>
          </a:p>
          <a:p>
            <a:r>
              <a:rPr lang="en-US" dirty="0" smtClean="0"/>
              <a:t>It determines the merit or the value of the program and explains the relationship between the program and its effect.</a:t>
            </a:r>
          </a:p>
          <a:p>
            <a:r>
              <a:rPr lang="en-US" dirty="0" smtClean="0"/>
              <a:t>“Evaluation is not to prove, it is to improve” (</a:t>
            </a:r>
            <a:r>
              <a:rPr lang="en-US" dirty="0" err="1" smtClean="0"/>
              <a:t>Kelloge</a:t>
            </a:r>
            <a:r>
              <a:rPr lang="en-US" dirty="0" smtClean="0"/>
              <a:t> foundation, 1998)</a:t>
            </a:r>
            <a:r>
              <a:rPr lang="en-US" i="1" dirty="0" smtClean="0"/>
              <a:t> </a:t>
            </a:r>
            <a:endParaRPr lang="en-US" dirty="0" smtClean="0"/>
          </a:p>
          <a:p>
            <a:pPr lvl="1">
              <a:buNone/>
            </a:pPr>
            <a:endParaRPr lang="en-US" sz="1100" dirty="0"/>
          </a:p>
          <a:p>
            <a:pPr>
              <a:buNone/>
            </a:pPr>
            <a:endParaRPr lang="en-US" sz="800" dirty="0"/>
          </a:p>
          <a:p>
            <a:pPr>
              <a:buNone/>
            </a:pPr>
            <a:endParaRPr lang="en-US" dirty="0"/>
          </a:p>
        </p:txBody>
      </p:sp>
      <p:sp>
        <p:nvSpPr>
          <p:cNvPr id="2" name="Title 1"/>
          <p:cNvSpPr>
            <a:spLocks noGrp="1"/>
          </p:cNvSpPr>
          <p:nvPr>
            <p:ph type="title"/>
          </p:nvPr>
        </p:nvSpPr>
        <p:spPr>
          <a:xfrm>
            <a:off x="4114800" y="0"/>
            <a:ext cx="6096000" cy="685800"/>
          </a:xfrm>
        </p:spPr>
        <p:txBody>
          <a:bodyPr>
            <a:normAutofit fontScale="90000"/>
          </a:bodyPr>
          <a:lstStyle/>
          <a:p>
            <a:r>
              <a:rPr lang="en-US" dirty="0" smtClean="0"/>
              <a:t>Evaluation</a:t>
            </a:r>
            <a:endParaRPr lang="en-US" dirty="0"/>
          </a:p>
        </p:txBody>
      </p:sp>
      <p:sp>
        <p:nvSpPr>
          <p:cNvPr id="5" name="Slide Number Placeholder 4"/>
          <p:cNvSpPr>
            <a:spLocks noGrp="1"/>
          </p:cNvSpPr>
          <p:nvPr>
            <p:ph type="sldNum" sz="quarter" idx="12"/>
          </p:nvPr>
        </p:nvSpPr>
        <p:spPr/>
        <p:txBody>
          <a:bodyPr/>
          <a:lstStyle/>
          <a:p>
            <a:fld id="{FEFF17CE-816A-4C20-B701-00969CD39666}" type="slidenum">
              <a:rPr lang="en-US" smtClean="0"/>
              <a:pPr/>
              <a:t>75</a:t>
            </a:fld>
            <a:endParaRPr lang="en-US"/>
          </a:p>
        </p:txBody>
      </p:sp>
      <p:sp>
        <p:nvSpPr>
          <p:cNvPr id="4" name="Date Placeholder 3"/>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55581398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19731"/>
          </a:xfrm>
        </p:spPr>
        <p:txBody>
          <a:bodyPr/>
          <a:lstStyle/>
          <a:p>
            <a:r>
              <a:rPr lang="en-US" dirty="0"/>
              <a:t>Evaluation can be divided as </a:t>
            </a:r>
          </a:p>
        </p:txBody>
      </p:sp>
      <p:sp>
        <p:nvSpPr>
          <p:cNvPr id="3" name="Content Placeholder 2"/>
          <p:cNvSpPr>
            <a:spLocks noGrp="1"/>
          </p:cNvSpPr>
          <p:nvPr>
            <p:ph idx="1"/>
          </p:nvPr>
        </p:nvSpPr>
        <p:spPr>
          <a:xfrm>
            <a:off x="206061" y="1184856"/>
            <a:ext cx="11732653" cy="4992107"/>
          </a:xfrm>
        </p:spPr>
        <p:txBody>
          <a:bodyPr>
            <a:normAutofit fontScale="92500"/>
          </a:bodyPr>
          <a:lstStyle/>
          <a:p>
            <a:pPr lvl="1" algn="just">
              <a:lnSpc>
                <a:spcPct val="150000"/>
              </a:lnSpc>
            </a:pPr>
            <a:r>
              <a:rPr lang="en-US" dirty="0" smtClean="0"/>
              <a:t>summative </a:t>
            </a:r>
            <a:r>
              <a:rPr lang="en-US" dirty="0"/>
              <a:t>and formative evaluation</a:t>
            </a:r>
          </a:p>
          <a:p>
            <a:pPr lvl="1" algn="just">
              <a:lnSpc>
                <a:spcPct val="150000"/>
              </a:lnSpc>
            </a:pPr>
            <a:r>
              <a:rPr lang="en-US" dirty="0"/>
              <a:t>Or it can be process, outcome and impact evaluation</a:t>
            </a:r>
          </a:p>
          <a:p>
            <a:pPr algn="just">
              <a:lnSpc>
                <a:spcPct val="150000"/>
              </a:lnSpc>
              <a:buNone/>
            </a:pPr>
            <a:r>
              <a:rPr lang="en-US" dirty="0"/>
              <a:t>Evaluation is needed to answer different evaluation questions.</a:t>
            </a:r>
          </a:p>
          <a:p>
            <a:pPr algn="just">
              <a:lnSpc>
                <a:spcPct val="150000"/>
              </a:lnSpc>
              <a:buNone/>
            </a:pPr>
            <a:r>
              <a:rPr lang="en-US" dirty="0"/>
              <a:t> Some of the questions are:</a:t>
            </a:r>
          </a:p>
          <a:p>
            <a:pPr lvl="1" algn="just">
              <a:lnSpc>
                <a:spcPct val="150000"/>
              </a:lnSpc>
              <a:buFont typeface="Wingdings" pitchFamily="2" charset="2"/>
              <a:buChar char="§"/>
            </a:pPr>
            <a:r>
              <a:rPr lang="en-US" dirty="0"/>
              <a:t>Was the activity worth(by doing summative evaluation)</a:t>
            </a:r>
          </a:p>
          <a:p>
            <a:pPr lvl="1" algn="just">
              <a:lnSpc>
                <a:spcPct val="150000"/>
              </a:lnSpc>
              <a:buFont typeface="Wingdings" pitchFamily="2" charset="2"/>
              <a:buChar char="§"/>
            </a:pPr>
            <a:r>
              <a:rPr lang="en-US" dirty="0"/>
              <a:t>Should the activity be continued(by doing formative evaluation)</a:t>
            </a:r>
          </a:p>
          <a:p>
            <a:pPr lvl="1" algn="just">
              <a:lnSpc>
                <a:spcPct val="150000"/>
              </a:lnSpc>
              <a:buFont typeface="Wingdings" pitchFamily="2" charset="2"/>
              <a:buChar char="§"/>
            </a:pPr>
            <a:r>
              <a:rPr lang="en-US" dirty="0"/>
              <a:t>Is the objective achieved?(by doing objective oriented evaluation)</a:t>
            </a:r>
          </a:p>
          <a:p>
            <a:pPr lvl="1" algn="just">
              <a:lnSpc>
                <a:spcPct val="150000"/>
              </a:lnSpc>
              <a:buFont typeface="Wingdings" pitchFamily="2" charset="2"/>
              <a:buChar char="§"/>
            </a:pPr>
            <a:r>
              <a:rPr lang="en-US" dirty="0"/>
              <a:t>Should the program adopted elsewhere?(by doing either summative or formative evaluation)</a:t>
            </a:r>
          </a:p>
          <a:p>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D2B4CAA7-7D77-449F-B2C9-651282E18382}" type="slidenum">
              <a:rPr lang="en-US" smtClean="0"/>
              <a:t>76</a:t>
            </a:fld>
            <a:endParaRPr lang="en-US"/>
          </a:p>
        </p:txBody>
      </p:sp>
    </p:spTree>
    <p:extLst>
      <p:ext uri="{BB962C8B-B14F-4D97-AF65-F5344CB8AC3E}">
        <p14:creationId xmlns:p14="http://schemas.microsoft.com/office/powerpoint/2010/main" val="269492400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Evaluation </a:t>
            </a:r>
            <a:r>
              <a:rPr lang="en-US" b="1" dirty="0" smtClean="0"/>
              <a:t>terminology</a:t>
            </a:r>
            <a:endParaRPr lang="en-US" dirty="0"/>
          </a:p>
        </p:txBody>
      </p:sp>
      <p:sp>
        <p:nvSpPr>
          <p:cNvPr id="3" name="Content Placeholder 2"/>
          <p:cNvSpPr>
            <a:spLocks noGrp="1"/>
          </p:cNvSpPr>
          <p:nvPr>
            <p:ph idx="1"/>
          </p:nvPr>
        </p:nvSpPr>
        <p:spPr>
          <a:xfrm>
            <a:off x="838200" y="1825625"/>
            <a:ext cx="11023242" cy="4351338"/>
          </a:xfrm>
        </p:spPr>
        <p:txBody>
          <a:bodyPr>
            <a:normAutofit fontScale="92500" lnSpcReduction="20000"/>
          </a:bodyPr>
          <a:lstStyle/>
          <a:p>
            <a:pPr>
              <a:buNone/>
            </a:pPr>
            <a:r>
              <a:rPr lang="en-US" b="1" dirty="0"/>
              <a:t>Input </a:t>
            </a:r>
            <a:r>
              <a:rPr lang="en-US" dirty="0"/>
              <a:t>–resources used in the program. They include financial, human and material resources.</a:t>
            </a:r>
          </a:p>
          <a:p>
            <a:pPr>
              <a:buNone/>
            </a:pPr>
            <a:r>
              <a:rPr lang="en-US" b="1" dirty="0"/>
              <a:t>Activity</a:t>
            </a:r>
            <a:r>
              <a:rPr lang="en-US" dirty="0"/>
              <a:t>—program procedures that are implemented to obtain the desired effect.</a:t>
            </a:r>
          </a:p>
          <a:p>
            <a:pPr>
              <a:buNone/>
            </a:pPr>
            <a:r>
              <a:rPr lang="en-US" b="1" dirty="0"/>
              <a:t>Output</a:t>
            </a:r>
            <a:r>
              <a:rPr lang="en-US" dirty="0"/>
              <a:t>—are the immediate consequence of the inputs utilized and the program conducted.</a:t>
            </a:r>
          </a:p>
          <a:p>
            <a:pPr>
              <a:buNone/>
            </a:pPr>
            <a:r>
              <a:rPr lang="en-US" b="1" dirty="0"/>
              <a:t>Outcomes-</a:t>
            </a:r>
            <a:r>
              <a:rPr lang="en-US" dirty="0"/>
              <a:t>-- effects upon target population that can lead to the intended </a:t>
            </a:r>
            <a:r>
              <a:rPr lang="en-US" b="1" dirty="0"/>
              <a:t>ultimate </a:t>
            </a:r>
            <a:r>
              <a:rPr lang="en-US" dirty="0"/>
              <a:t> goal of a program. The effects include several types and may focus on awareness, attitude, behavior, utilization, etc.</a:t>
            </a:r>
          </a:p>
          <a:p>
            <a:pPr>
              <a:buNone/>
            </a:pPr>
            <a:r>
              <a:rPr lang="en-US" b="1" dirty="0"/>
              <a:t>Impact</a:t>
            </a:r>
            <a:r>
              <a:rPr lang="en-US" dirty="0"/>
              <a:t> ---are related to long term accumulative effects of a program. It is rarely attributed to a single program or intervention. </a:t>
            </a:r>
          </a:p>
          <a:p>
            <a:pPr>
              <a:buNone/>
            </a:pPr>
            <a:r>
              <a:rPr lang="en-US" b="1" dirty="0"/>
              <a:t>Indicators</a:t>
            </a:r>
            <a:r>
              <a:rPr lang="en-US" dirty="0"/>
              <a:t>--Quantitative or qualitative factor or variable that provides a simple and reliable basis for assessing achievement, change or performance</a:t>
            </a:r>
          </a:p>
          <a:p>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D2B4CAA7-7D77-449F-B2C9-651282E18382}" type="slidenum">
              <a:rPr lang="en-US" smtClean="0"/>
              <a:t>77</a:t>
            </a:fld>
            <a:endParaRPr lang="en-US"/>
          </a:p>
        </p:txBody>
      </p:sp>
    </p:spTree>
    <p:extLst>
      <p:ext uri="{BB962C8B-B14F-4D97-AF65-F5344CB8AC3E}">
        <p14:creationId xmlns:p14="http://schemas.microsoft.com/office/powerpoint/2010/main" val="249737566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D2B4CAA7-7D77-449F-B2C9-651282E18382}" type="slidenum">
              <a:rPr lang="en-US" smtClean="0"/>
              <a:t>78</a:t>
            </a:fld>
            <a:endParaRPr lang="en-US"/>
          </a:p>
        </p:txBody>
      </p:sp>
      <p:pic>
        <p:nvPicPr>
          <p:cNvPr id="6" name="Picture 5"/>
          <p:cNvPicPr>
            <a:picLocks noChangeAspect="1"/>
          </p:cNvPicPr>
          <p:nvPr/>
        </p:nvPicPr>
        <p:blipFill>
          <a:blip r:embed="rId2"/>
          <a:stretch>
            <a:fillRect/>
          </a:stretch>
        </p:blipFill>
        <p:spPr>
          <a:xfrm>
            <a:off x="838200" y="365125"/>
            <a:ext cx="10804301" cy="6356349"/>
          </a:xfrm>
          <a:prstGeom prst="rect">
            <a:avLst/>
          </a:prstGeom>
        </p:spPr>
      </p:pic>
    </p:spTree>
    <p:extLst>
      <p:ext uri="{BB962C8B-B14F-4D97-AF65-F5344CB8AC3E}">
        <p14:creationId xmlns:p14="http://schemas.microsoft.com/office/powerpoint/2010/main" val="4092200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What is Planning?...</a:t>
            </a:r>
            <a:br>
              <a:rPr lang="en-US" dirty="0" smtClean="0"/>
            </a:br>
            <a:endParaRPr lang="en-US" dirty="0"/>
          </a:p>
        </p:txBody>
      </p:sp>
      <p:sp>
        <p:nvSpPr>
          <p:cNvPr id="12291" name="Content Placeholder 2"/>
          <p:cNvSpPr>
            <a:spLocks noGrp="1"/>
          </p:cNvSpPr>
          <p:nvPr>
            <p:ph sz="quarter" idx="1"/>
          </p:nvPr>
        </p:nvSpPr>
        <p:spPr>
          <a:xfrm>
            <a:off x="283335" y="1219200"/>
            <a:ext cx="11681138" cy="5181600"/>
          </a:xfrm>
        </p:spPr>
        <p:txBody>
          <a:bodyPr/>
          <a:lstStyle/>
          <a:p>
            <a:pPr eaLnBrk="1" hangingPunct="1"/>
            <a:r>
              <a:rPr lang="en-GB" dirty="0" smtClean="0"/>
              <a:t>The important components of this and other similar definitions are </a:t>
            </a:r>
            <a:r>
              <a:rPr lang="en-GB" b="1" dirty="0" smtClean="0"/>
              <a:t>concepts</a:t>
            </a:r>
            <a:r>
              <a:rPr lang="en-GB" dirty="0" smtClean="0"/>
              <a:t> of:- </a:t>
            </a:r>
            <a:endParaRPr lang="en-US" dirty="0" smtClean="0"/>
          </a:p>
          <a:p>
            <a:pPr lvl="2" eaLnBrk="1" hangingPunct="1">
              <a:buFont typeface="Wingdings" panose="05000000000000000000" pitchFamily="2" charset="2"/>
              <a:buChar char="v"/>
            </a:pPr>
            <a:endParaRPr lang="en-GB" sz="1400" dirty="0"/>
          </a:p>
          <a:p>
            <a:pPr lvl="2" eaLnBrk="1" hangingPunct="1">
              <a:buFont typeface="Wingdings" panose="05000000000000000000" pitchFamily="2" charset="2"/>
              <a:buChar char="v"/>
            </a:pPr>
            <a:r>
              <a:rPr lang="en-GB" sz="3200" dirty="0"/>
              <a:t>Where are we going (objectives)</a:t>
            </a:r>
            <a:endParaRPr lang="en-US" sz="3200" dirty="0"/>
          </a:p>
          <a:p>
            <a:pPr lvl="2" eaLnBrk="1" hangingPunct="1">
              <a:buFont typeface="Wingdings" panose="05000000000000000000" pitchFamily="2" charset="2"/>
              <a:buChar char="v"/>
            </a:pPr>
            <a:r>
              <a:rPr lang="en-GB" sz="3200" dirty="0"/>
              <a:t>With what (Resources)</a:t>
            </a:r>
            <a:endParaRPr lang="en-US" sz="3200" dirty="0"/>
          </a:p>
          <a:p>
            <a:pPr lvl="2" eaLnBrk="1" hangingPunct="1">
              <a:buFont typeface="Wingdings" panose="05000000000000000000" pitchFamily="2" charset="2"/>
              <a:buChar char="v"/>
            </a:pPr>
            <a:r>
              <a:rPr lang="en-GB" sz="3200" dirty="0"/>
              <a:t>How (efficient and appropriate implementation) </a:t>
            </a:r>
            <a:endParaRPr lang="en-US" sz="3200" dirty="0"/>
          </a:p>
          <a:p>
            <a:pPr lvl="2" eaLnBrk="1" hangingPunct="1">
              <a:buFont typeface="Wingdings" panose="05000000000000000000" pitchFamily="2" charset="2"/>
              <a:buChar char="v"/>
            </a:pPr>
            <a:r>
              <a:rPr lang="en-GB" sz="3200" dirty="0"/>
              <a:t>When (future)?</a:t>
            </a:r>
            <a:endParaRPr lang="en-US" sz="3200" dirty="0"/>
          </a:p>
          <a:p>
            <a:pPr eaLnBrk="1" hangingPunct="1"/>
            <a:endParaRPr lang="en-US" dirty="0" smtClean="0"/>
          </a:p>
        </p:txBody>
      </p:sp>
      <p:sp>
        <p:nvSpPr>
          <p:cNvPr id="12292"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12293"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431B433-2A93-49BC-9782-EA18F807BCB8}" type="slidenum">
              <a:rPr lang="en-US">
                <a:solidFill>
                  <a:srgbClr val="FFFFFF"/>
                </a:solidFill>
              </a:rPr>
              <a:pPr eaLnBrk="1" hangingPunct="1"/>
              <a:t>8</a:t>
            </a:fld>
            <a:endParaRPr lang="en-US">
              <a:solidFill>
                <a:srgbClr val="FFFFFF"/>
              </a:solidFill>
            </a:endParaRPr>
          </a:p>
        </p:txBody>
      </p:sp>
    </p:spTree>
    <p:extLst>
      <p:ext uri="{BB962C8B-B14F-4D97-AF65-F5344CB8AC3E}">
        <p14:creationId xmlns:p14="http://schemas.microsoft.com/office/powerpoint/2010/main" val="10800231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362200" y="843240"/>
            <a:ext cx="10515600" cy="369332"/>
          </a:xfrm>
        </p:spPr>
        <p:txBody>
          <a:bodyPr wrap="square">
            <a:spAutoFit/>
          </a:bodyPr>
          <a:lstStyle/>
          <a:p>
            <a:pPr>
              <a:defRPr/>
            </a:pPr>
            <a:r>
              <a:rPr lang="en-GB" sz="2000" b="1" dirty="0"/>
              <a:t>Health Planning (the future and how it will get there)</a:t>
            </a:r>
            <a:endParaRPr lang="en-US" sz="2000" b="1" dirty="0"/>
          </a:p>
        </p:txBody>
      </p:sp>
      <p:pic>
        <p:nvPicPr>
          <p:cNvPr id="13315" name="Picture 5"/>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a:xfrm>
            <a:off x="1789114" y="1219200"/>
            <a:ext cx="8269287" cy="5105400"/>
          </a:xfrm>
        </p:spPr>
      </p:pic>
      <p:sp>
        <p:nvSpPr>
          <p:cNvPr id="13316"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mtClean="0">
              <a:solidFill>
                <a:schemeClr val="tx2"/>
              </a:solidFill>
            </a:endParaRPr>
          </a:p>
        </p:txBody>
      </p:sp>
      <p:sp>
        <p:nvSpPr>
          <p:cNvPr id="13317"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8FF7F0-2C98-43EA-8CFE-9EB56BD28F7A}" type="slidenum">
              <a:rPr lang="en-US">
                <a:solidFill>
                  <a:srgbClr val="FFFFFF"/>
                </a:solidFill>
              </a:rPr>
              <a:pPr eaLnBrk="1" hangingPunct="1"/>
              <a:t>9</a:t>
            </a:fld>
            <a:endParaRPr lang="en-US">
              <a:solidFill>
                <a:srgbClr val="FFFFFF"/>
              </a:solidFill>
            </a:endParaRPr>
          </a:p>
        </p:txBody>
      </p:sp>
    </p:spTree>
    <p:extLst>
      <p:ext uri="{BB962C8B-B14F-4D97-AF65-F5344CB8AC3E}">
        <p14:creationId xmlns:p14="http://schemas.microsoft.com/office/powerpoint/2010/main" val="31104193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4104</Words>
  <Application>Microsoft Office PowerPoint</Application>
  <PresentationFormat>Widescreen</PresentationFormat>
  <Paragraphs>741</Paragraphs>
  <Slides>78</Slides>
  <Notes>2</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78</vt:i4>
      </vt:variant>
    </vt:vector>
  </HeadingPairs>
  <TitlesOfParts>
    <vt:vector size="92" baseType="lpstr">
      <vt:lpstr>Algerian</vt:lpstr>
      <vt:lpstr>Arial</vt:lpstr>
      <vt:lpstr>Arial Black</vt:lpstr>
      <vt:lpstr>Arial Narrow</vt:lpstr>
      <vt:lpstr>Book Antiqua</vt:lpstr>
      <vt:lpstr>Calibri</vt:lpstr>
      <vt:lpstr>Calibri Light</vt:lpstr>
      <vt:lpstr>Franklin Gothic Book</vt:lpstr>
      <vt:lpstr>Franklin Gothic Medium</vt:lpstr>
      <vt:lpstr>Symbol</vt:lpstr>
      <vt:lpstr>Times New Roman</vt:lpstr>
      <vt:lpstr>Wingdings</vt:lpstr>
      <vt:lpstr>Wingdings 2</vt:lpstr>
      <vt:lpstr>Office Theme</vt:lpstr>
      <vt:lpstr>PowerPoint Presentation</vt:lpstr>
      <vt:lpstr>PowerPoint Presentation</vt:lpstr>
      <vt:lpstr>PowerPoint Presentation</vt:lpstr>
      <vt:lpstr>Management functions…</vt:lpstr>
      <vt:lpstr>What is Planning? </vt:lpstr>
      <vt:lpstr>THE RATIONALE FOR PLANNING</vt:lpstr>
      <vt:lpstr>FEATURES OF PLANNING</vt:lpstr>
      <vt:lpstr>What is Planning?... </vt:lpstr>
      <vt:lpstr>Health Planning (the future and how it will get there)</vt:lpstr>
      <vt:lpstr>What is Health Planning? </vt:lpstr>
      <vt:lpstr>Strategic plan</vt:lpstr>
      <vt:lpstr>SWOT Analysis     </vt:lpstr>
      <vt:lpstr>PowerPoint Presentation</vt:lpstr>
      <vt:lpstr>PowerPoint Presentation</vt:lpstr>
      <vt:lpstr>Tactical plan /Operational plan </vt:lpstr>
      <vt:lpstr>PowerPoint Presentation</vt:lpstr>
      <vt:lpstr>SCOPE OF PLANNING</vt:lpstr>
      <vt:lpstr>FEATURES OF PLANING</vt:lpstr>
      <vt:lpstr>FEATURES OF PLANING...</vt:lpstr>
      <vt:lpstr>Steps in planning </vt:lpstr>
      <vt:lpstr> 1. Situational analysis </vt:lpstr>
      <vt:lpstr>In situational analysis we analyze ….</vt:lpstr>
      <vt:lpstr>Sources of information  </vt:lpstr>
      <vt:lpstr>2. Selecting priority problems </vt:lpstr>
      <vt:lpstr>Prioritize the problems</vt:lpstr>
      <vt:lpstr>3. Setting objectives and targets </vt:lpstr>
      <vt:lpstr>Characteristics of good objective </vt:lpstr>
      <vt:lpstr>Setting objectives and targets … </vt:lpstr>
      <vt:lpstr>4. Identifying obstacles and limitations </vt:lpstr>
      <vt:lpstr>5. DESIGNING THE STRATEGIES  </vt:lpstr>
      <vt:lpstr>5. DESIGNING THE STRATEGIES...</vt:lpstr>
      <vt:lpstr>   6.  Writing the plan  </vt:lpstr>
      <vt:lpstr>Writing the plan … </vt:lpstr>
      <vt:lpstr>Class exercise</vt:lpstr>
      <vt:lpstr>Mission and vision statement</vt:lpstr>
      <vt:lpstr>PowerPoint Presentation</vt:lpstr>
      <vt:lpstr> CONSTRUCTING THE MISSION STATEMENT </vt:lpstr>
      <vt:lpstr>Identify (what, whom, how and why)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 Organizing</vt:lpstr>
      <vt:lpstr>Organization Structure</vt:lpstr>
      <vt:lpstr>3. Leading/Directing</vt:lpstr>
      <vt:lpstr>Leading/Directing...</vt:lpstr>
      <vt:lpstr>Leading/Directing...</vt:lpstr>
      <vt:lpstr>4. CONTROLLING</vt:lpstr>
      <vt:lpstr>CONTROLLING…</vt:lpstr>
      <vt:lpstr>CONTROLLING…</vt:lpstr>
      <vt:lpstr>Pre-requisites of control systems </vt:lpstr>
      <vt:lpstr>Types of Management Control </vt:lpstr>
      <vt:lpstr>Operational controls…</vt:lpstr>
      <vt:lpstr>Components of control</vt:lpstr>
      <vt:lpstr>Steps in the control process</vt:lpstr>
      <vt:lpstr>1.Establishing standards….</vt:lpstr>
      <vt:lpstr>Types of standards</vt:lpstr>
      <vt:lpstr>2.Measuring Actual Performance  </vt:lpstr>
      <vt:lpstr>Measuring Actual Performance…</vt:lpstr>
      <vt:lpstr>Measuring Actual Performance…</vt:lpstr>
      <vt:lpstr>Measuring Actual Performance…</vt:lpstr>
      <vt:lpstr>Measuring Actual Performance…</vt:lpstr>
      <vt:lpstr>PowerPoint Presentation</vt:lpstr>
      <vt:lpstr>Feedback in the Control Process   </vt:lpstr>
      <vt:lpstr> Implementation </vt:lpstr>
      <vt:lpstr>  Implemen… </vt:lpstr>
      <vt:lpstr>Implemen…</vt:lpstr>
      <vt:lpstr>Implemen…</vt:lpstr>
      <vt:lpstr>Monitoring and evaluating health programs </vt:lpstr>
      <vt:lpstr>Maintaining work standard</vt:lpstr>
      <vt:lpstr>Monitoring …</vt:lpstr>
      <vt:lpstr>Evaluation</vt:lpstr>
      <vt:lpstr>Evaluation can be divided as </vt:lpstr>
      <vt:lpstr>Evaluation terminology</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Nure</dc:creator>
  <cp:lastModifiedBy>Nure</cp:lastModifiedBy>
  <cp:revision>4</cp:revision>
  <dcterms:created xsi:type="dcterms:W3CDTF">2020-03-06T13:43:43Z</dcterms:created>
  <dcterms:modified xsi:type="dcterms:W3CDTF">2020-03-13T17:37:11Z</dcterms:modified>
</cp:coreProperties>
</file>