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0"/>
  </p:notesMasterIdLst>
  <p:handoutMasterIdLst>
    <p:handoutMasterId r:id="rId231"/>
  </p:handoutMasterIdLst>
  <p:sldIdLst>
    <p:sldId id="256" r:id="rId2"/>
    <p:sldId id="512" r:id="rId3"/>
    <p:sldId id="264" r:id="rId4"/>
    <p:sldId id="257" r:id="rId5"/>
    <p:sldId id="258" r:id="rId6"/>
    <p:sldId id="259" r:id="rId7"/>
    <p:sldId id="260" r:id="rId8"/>
    <p:sldId id="261" r:id="rId9"/>
    <p:sldId id="262" r:id="rId10"/>
    <p:sldId id="263" r:id="rId11"/>
    <p:sldId id="265" r:id="rId12"/>
    <p:sldId id="287" r:id="rId13"/>
    <p:sldId id="267" r:id="rId14"/>
    <p:sldId id="282" r:id="rId15"/>
    <p:sldId id="283" r:id="rId16"/>
    <p:sldId id="284" r:id="rId17"/>
    <p:sldId id="285" r:id="rId18"/>
    <p:sldId id="286" r:id="rId19"/>
    <p:sldId id="288" r:id="rId20"/>
    <p:sldId id="289" r:id="rId21"/>
    <p:sldId id="292" r:id="rId22"/>
    <p:sldId id="290" r:id="rId23"/>
    <p:sldId id="293" r:id="rId24"/>
    <p:sldId id="294" r:id="rId25"/>
    <p:sldId id="295" r:id="rId26"/>
    <p:sldId id="296" r:id="rId27"/>
    <p:sldId id="298" r:id="rId28"/>
    <p:sldId id="299" r:id="rId29"/>
    <p:sldId id="300" r:id="rId30"/>
    <p:sldId id="301" r:id="rId31"/>
    <p:sldId id="302" r:id="rId32"/>
    <p:sldId id="304" r:id="rId33"/>
    <p:sldId id="305" r:id="rId34"/>
    <p:sldId id="306" r:id="rId35"/>
    <p:sldId id="307" r:id="rId36"/>
    <p:sldId id="308" r:id="rId37"/>
    <p:sldId id="309" r:id="rId38"/>
    <p:sldId id="310" r:id="rId39"/>
    <p:sldId id="311" r:id="rId40"/>
    <p:sldId id="312" r:id="rId41"/>
    <p:sldId id="317" r:id="rId42"/>
    <p:sldId id="313" r:id="rId43"/>
    <p:sldId id="314" r:id="rId44"/>
    <p:sldId id="315"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90" r:id="rId62"/>
    <p:sldId id="334" r:id="rId63"/>
    <p:sldId id="335" r:id="rId64"/>
    <p:sldId id="336" r:id="rId65"/>
    <p:sldId id="337" r:id="rId66"/>
    <p:sldId id="338" r:id="rId67"/>
    <p:sldId id="391" r:id="rId68"/>
    <p:sldId id="339" r:id="rId69"/>
    <p:sldId id="340" r:id="rId70"/>
    <p:sldId id="341" r:id="rId71"/>
    <p:sldId id="342" r:id="rId72"/>
    <p:sldId id="343" r:id="rId73"/>
    <p:sldId id="344" r:id="rId74"/>
    <p:sldId id="345" r:id="rId75"/>
    <p:sldId id="346" r:id="rId76"/>
    <p:sldId id="347" r:id="rId77"/>
    <p:sldId id="348" r:id="rId78"/>
    <p:sldId id="349" r:id="rId79"/>
    <p:sldId id="353" r:id="rId80"/>
    <p:sldId id="350" r:id="rId81"/>
    <p:sldId id="351" r:id="rId82"/>
    <p:sldId id="354" r:id="rId83"/>
    <p:sldId id="392"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3" r:id="rId120"/>
    <p:sldId id="394" r:id="rId121"/>
    <p:sldId id="395" r:id="rId122"/>
    <p:sldId id="396" r:id="rId123"/>
    <p:sldId id="397" r:id="rId124"/>
    <p:sldId id="398" r:id="rId125"/>
    <p:sldId id="399" r:id="rId126"/>
    <p:sldId id="400" r:id="rId127"/>
    <p:sldId id="404" r:id="rId128"/>
    <p:sldId id="405" r:id="rId129"/>
    <p:sldId id="406" r:id="rId130"/>
    <p:sldId id="407" r:id="rId131"/>
    <p:sldId id="408" r:id="rId132"/>
    <p:sldId id="409" r:id="rId133"/>
    <p:sldId id="410" r:id="rId134"/>
    <p:sldId id="411" r:id="rId135"/>
    <p:sldId id="412" r:id="rId136"/>
    <p:sldId id="413" r:id="rId137"/>
    <p:sldId id="414" r:id="rId138"/>
    <p:sldId id="416" r:id="rId139"/>
    <p:sldId id="417" r:id="rId140"/>
    <p:sldId id="418" r:id="rId141"/>
    <p:sldId id="419" r:id="rId142"/>
    <p:sldId id="420" r:id="rId143"/>
    <p:sldId id="421" r:id="rId144"/>
    <p:sldId id="422" r:id="rId145"/>
    <p:sldId id="423" r:id="rId146"/>
    <p:sldId id="424" r:id="rId147"/>
    <p:sldId id="425" r:id="rId148"/>
    <p:sldId id="426" r:id="rId149"/>
    <p:sldId id="427" r:id="rId150"/>
    <p:sldId id="428" r:id="rId151"/>
    <p:sldId id="429" r:id="rId152"/>
    <p:sldId id="430" r:id="rId153"/>
    <p:sldId id="431" r:id="rId154"/>
    <p:sldId id="432" r:id="rId155"/>
    <p:sldId id="433" r:id="rId156"/>
    <p:sldId id="434" r:id="rId157"/>
    <p:sldId id="435" r:id="rId158"/>
    <p:sldId id="436" r:id="rId159"/>
    <p:sldId id="437" r:id="rId160"/>
    <p:sldId id="438" r:id="rId161"/>
    <p:sldId id="439" r:id="rId162"/>
    <p:sldId id="440" r:id="rId163"/>
    <p:sldId id="441" r:id="rId164"/>
    <p:sldId id="442" r:id="rId165"/>
    <p:sldId id="443" r:id="rId166"/>
    <p:sldId id="445" r:id="rId167"/>
    <p:sldId id="446" r:id="rId168"/>
    <p:sldId id="447" r:id="rId169"/>
    <p:sldId id="448" r:id="rId170"/>
    <p:sldId id="449" r:id="rId171"/>
    <p:sldId id="451" r:id="rId172"/>
    <p:sldId id="452" r:id="rId173"/>
    <p:sldId id="453" r:id="rId174"/>
    <p:sldId id="454" r:id="rId175"/>
    <p:sldId id="456" r:id="rId176"/>
    <p:sldId id="457" r:id="rId177"/>
    <p:sldId id="458" r:id="rId178"/>
    <p:sldId id="459" r:id="rId179"/>
    <p:sldId id="460" r:id="rId180"/>
    <p:sldId id="461" r:id="rId181"/>
    <p:sldId id="462" r:id="rId182"/>
    <p:sldId id="463" r:id="rId183"/>
    <p:sldId id="465" r:id="rId184"/>
    <p:sldId id="467" r:id="rId185"/>
    <p:sldId id="468" r:id="rId186"/>
    <p:sldId id="469" r:id="rId187"/>
    <p:sldId id="470" r:id="rId188"/>
    <p:sldId id="471" r:id="rId189"/>
    <p:sldId id="472" r:id="rId190"/>
    <p:sldId id="473" r:id="rId191"/>
    <p:sldId id="474" r:id="rId192"/>
    <p:sldId id="475" r:id="rId193"/>
    <p:sldId id="476" r:id="rId194"/>
    <p:sldId id="477" r:id="rId195"/>
    <p:sldId id="478" r:id="rId196"/>
    <p:sldId id="479" r:id="rId197"/>
    <p:sldId id="480" r:id="rId198"/>
    <p:sldId id="481" r:id="rId199"/>
    <p:sldId id="482" r:id="rId200"/>
    <p:sldId id="483" r:id="rId201"/>
    <p:sldId id="484" r:id="rId202"/>
    <p:sldId id="485" r:id="rId203"/>
    <p:sldId id="486" r:id="rId204"/>
    <p:sldId id="487" r:id="rId205"/>
    <p:sldId id="488" r:id="rId206"/>
    <p:sldId id="489" r:id="rId207"/>
    <p:sldId id="490" r:id="rId208"/>
    <p:sldId id="491" r:id="rId209"/>
    <p:sldId id="492" r:id="rId210"/>
    <p:sldId id="493" r:id="rId211"/>
    <p:sldId id="494" r:id="rId212"/>
    <p:sldId id="495" r:id="rId213"/>
    <p:sldId id="496" r:id="rId214"/>
    <p:sldId id="497" r:id="rId215"/>
    <p:sldId id="498" r:id="rId216"/>
    <p:sldId id="499" r:id="rId217"/>
    <p:sldId id="500" r:id="rId218"/>
    <p:sldId id="501" r:id="rId219"/>
    <p:sldId id="502" r:id="rId220"/>
    <p:sldId id="503" r:id="rId221"/>
    <p:sldId id="504" r:id="rId222"/>
    <p:sldId id="505" r:id="rId223"/>
    <p:sldId id="506" r:id="rId224"/>
    <p:sldId id="507" r:id="rId225"/>
    <p:sldId id="508" r:id="rId226"/>
    <p:sldId id="509" r:id="rId227"/>
    <p:sldId id="510" r:id="rId228"/>
    <p:sldId id="511" r:id="rId229"/>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562" autoAdjust="0"/>
  </p:normalViewPr>
  <p:slideViewPr>
    <p:cSldViewPr>
      <p:cViewPr varScale="1">
        <p:scale>
          <a:sx n="76" d="100"/>
          <a:sy n="76" d="100"/>
        </p:scale>
        <p:origin x="12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2446" tIns="46223" rIns="92446" bIns="46223" rtlCol="0"/>
          <a:lstStyle>
            <a:lvl1pPr algn="r">
              <a:defRPr sz="1200"/>
            </a:lvl1pPr>
          </a:lstStyle>
          <a:p>
            <a:fld id="{937A84EC-4A98-4E57-A7A1-6504C36A2F8F}" type="datetimeFigureOut">
              <a:rPr lang="en-US" smtClean="0"/>
              <a:t>6/15/2020</a:t>
            </a:fld>
            <a:endParaRPr lang="en-US"/>
          </a:p>
        </p:txBody>
      </p:sp>
      <p:sp>
        <p:nvSpPr>
          <p:cNvPr id="4" name="Footer Placeholder 3"/>
          <p:cNvSpPr>
            <a:spLocks noGrp="1"/>
          </p:cNvSpPr>
          <p:nvPr>
            <p:ph type="ftr" sz="quarter" idx="2"/>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2446" tIns="46223" rIns="92446" bIns="46223" rtlCol="0" anchor="b"/>
          <a:lstStyle>
            <a:lvl1pPr algn="r">
              <a:defRPr sz="1200"/>
            </a:lvl1pPr>
          </a:lstStyle>
          <a:p>
            <a:fld id="{5BE2BDA8-9EC3-47C0-B4B2-2122BD0A3745}" type="slidenum">
              <a:rPr lang="en-US" smtClean="0"/>
              <a:t>‹#›</a:t>
            </a:fld>
            <a:endParaRPr lang="en-US"/>
          </a:p>
        </p:txBody>
      </p:sp>
    </p:spTree>
    <p:extLst>
      <p:ext uri="{BB962C8B-B14F-4D97-AF65-F5344CB8AC3E}">
        <p14:creationId xmlns:p14="http://schemas.microsoft.com/office/powerpoint/2010/main" val="39244498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D5A8B95C-1189-42C2-A05D-50DFA4847FE6}" type="datetimeFigureOut">
              <a:rPr lang="en-US" smtClean="0"/>
              <a:t>6/15/2020</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C151A9B4-95B2-4B7B-BDF9-D23CAEC5225F}" type="slidenum">
              <a:rPr lang="en-US" smtClean="0"/>
              <a:t>‹#›</a:t>
            </a:fld>
            <a:endParaRPr lang="en-US"/>
          </a:p>
        </p:txBody>
      </p:sp>
    </p:spTree>
    <p:extLst>
      <p:ext uri="{BB962C8B-B14F-4D97-AF65-F5344CB8AC3E}">
        <p14:creationId xmlns:p14="http://schemas.microsoft.com/office/powerpoint/2010/main" val="9624423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8" Type="http://schemas.openxmlformats.org/officeDocument/2006/relationships/hyperlink" Target="http://en.wikipedia.org/wiki/Nucleus_accumbens" TargetMode="External"/><Relationship Id="rId3" Type="http://schemas.openxmlformats.org/officeDocument/2006/relationships/hyperlink" Target="http://en.wikipedia.org/wiki/Dopaminergic_pathway" TargetMode="External"/><Relationship Id="rId7" Type="http://schemas.openxmlformats.org/officeDocument/2006/relationships/hyperlink" Target="http://en.wikipedia.org/wiki/Limbic_system" TargetMode="External"/><Relationship Id="rId12" Type="http://schemas.openxmlformats.org/officeDocument/2006/relationships/hyperlink" Target="http://en.wikipedia.org/wiki/Mesolimbic_pathway" TargetMode="External"/><Relationship Id="rId2" Type="http://schemas.openxmlformats.org/officeDocument/2006/relationships/slide" Target="../slides/slide149.xml"/><Relationship Id="rId1" Type="http://schemas.openxmlformats.org/officeDocument/2006/relationships/notesMaster" Target="../notesMasters/notesMaster1.xml"/><Relationship Id="rId6" Type="http://schemas.openxmlformats.org/officeDocument/2006/relationships/hyperlink" Target="http://en.wikipedia.org/wiki/Mesencephalon" TargetMode="External"/><Relationship Id="rId11" Type="http://schemas.openxmlformats.org/officeDocument/2006/relationships/hyperlink" Target="http://en.wikipedia.org/wiki/Prefrontal_cortex" TargetMode="External"/><Relationship Id="rId5" Type="http://schemas.openxmlformats.org/officeDocument/2006/relationships/hyperlink" Target="http://en.wikipedia.org/wiki/Ventral_tegmentum" TargetMode="External"/><Relationship Id="rId10" Type="http://schemas.openxmlformats.org/officeDocument/2006/relationships/hyperlink" Target="http://en.wikipedia.org/wiki/Hippocampus" TargetMode="External"/><Relationship Id="rId4" Type="http://schemas.openxmlformats.org/officeDocument/2006/relationships/hyperlink" Target="http://en.wikipedia.org/wiki/Brain" TargetMode="External"/><Relationship Id="rId9" Type="http://schemas.openxmlformats.org/officeDocument/2006/relationships/hyperlink" Target="http://en.wikipedia.org/wiki/Amygdala" TargetMode="Externa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8" Type="http://schemas.openxmlformats.org/officeDocument/2006/relationships/hyperlink" Target="http://en.wikipedia.org/wiki/E._M._Jellinek" TargetMode="External"/><Relationship Id="rId13" Type="http://schemas.openxmlformats.org/officeDocument/2006/relationships/hyperlink" Target="http://addictionrecoverybasics.com/" TargetMode="External"/><Relationship Id="rId3" Type="http://schemas.openxmlformats.org/officeDocument/2006/relationships/hyperlink" Target="http://en.wikipedia.org/wiki/GABAergic" TargetMode="External"/><Relationship Id="rId7" Type="http://schemas.openxmlformats.org/officeDocument/2006/relationships/hyperlink" Target="http://en.wikipedia.org/wiki/Fainting" TargetMode="External"/><Relationship Id="rId12" Type="http://schemas.openxmlformats.org/officeDocument/2006/relationships/hyperlink" Target="http://ezinearticles.com/?expert=Bill_Urell" TargetMode="External"/><Relationship Id="rId2" Type="http://schemas.openxmlformats.org/officeDocument/2006/relationships/slide" Target="../slides/slide174.xml"/><Relationship Id="rId1" Type="http://schemas.openxmlformats.org/officeDocument/2006/relationships/notesMaster" Target="../notesMasters/notesMaster1.xml"/><Relationship Id="rId6" Type="http://schemas.openxmlformats.org/officeDocument/2006/relationships/hyperlink" Target="http://en.wikipedia.org/wiki/Mutually_exclusive" TargetMode="External"/><Relationship Id="rId11" Type="http://schemas.openxmlformats.org/officeDocument/2006/relationships/hyperlink" Target="http://en.wikipedia.org/wiki/Anxiety_disorders" TargetMode="External"/><Relationship Id="rId5" Type="http://schemas.openxmlformats.org/officeDocument/2006/relationships/hyperlink" Target="http://en.wikipedia.org/wiki/Amnesia" TargetMode="External"/><Relationship Id="rId10" Type="http://schemas.openxmlformats.org/officeDocument/2006/relationships/hyperlink" Target="http://en.wikipedia.org/wiki/Blackout_(alcohol-related_amnesia)" TargetMode="External"/><Relationship Id="rId4" Type="http://schemas.openxmlformats.org/officeDocument/2006/relationships/hyperlink" Target="http://en.wikipedia.org/wiki/Anterograde_amnesia" TargetMode="External"/><Relationship Id="rId9" Type="http://schemas.openxmlformats.org/officeDocument/2006/relationships/hyperlink" Target="http://en.wikipedia.org/wiki/Alcoholics_Anonymous" TargetMode="Externa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6" Type="http://schemas.openxmlformats.org/officeDocument/2006/relationships/hyperlink" Target="http://en.wikipedia.org/wiki/Shoulder" TargetMode="External"/><Relationship Id="rId117" Type="http://schemas.openxmlformats.org/officeDocument/2006/relationships/hyperlink" Target="http://en.wikipedia.org/wiki/Cerebellar_tonsils" TargetMode="External"/><Relationship Id="rId21" Type="http://schemas.openxmlformats.org/officeDocument/2006/relationships/hyperlink" Target="http://en.wikipedia.org/wiki/Ataxic_respiration" TargetMode="External"/><Relationship Id="rId42" Type="http://schemas.openxmlformats.org/officeDocument/2006/relationships/hyperlink" Target="http://en.wikipedia.org/wiki/Supination" TargetMode="External"/><Relationship Id="rId47" Type="http://schemas.openxmlformats.org/officeDocument/2006/relationships/hyperlink" Target="http://en.wikipedia.org/wiki/Proprioception" TargetMode="External"/><Relationship Id="rId63" Type="http://schemas.openxmlformats.org/officeDocument/2006/relationships/hyperlink" Target="http://en.wikipedia.org/w/index.php?title=Ataxia&amp;action=edit&amp;section=6" TargetMode="External"/><Relationship Id="rId68" Type="http://schemas.openxmlformats.org/officeDocument/2006/relationships/hyperlink" Target="http://en.wikipedia.org/wiki/Cerebral_cortex" TargetMode="External"/><Relationship Id="rId84" Type="http://schemas.openxmlformats.org/officeDocument/2006/relationships/hyperlink" Target="http://en.wikipedia.org/wiki/Vitamin_B12" TargetMode="External"/><Relationship Id="rId89" Type="http://schemas.openxmlformats.org/officeDocument/2006/relationships/hyperlink" Target="http://en.wikipedia.org/wiki/Peripheral_neuropathy" TargetMode="External"/><Relationship Id="rId112" Type="http://schemas.openxmlformats.org/officeDocument/2006/relationships/hyperlink" Target="http://en.wikipedia.org/wiki/Abetalipoproteinaemia" TargetMode="External"/><Relationship Id="rId133" Type="http://schemas.openxmlformats.org/officeDocument/2006/relationships/hyperlink" Target="http://en.wikipedia.org/wiki/Pathogenesis" TargetMode="External"/><Relationship Id="rId138" Type="http://schemas.openxmlformats.org/officeDocument/2006/relationships/hyperlink" Target="http://en.wikipedia.org/wiki/Occupational_therapy" TargetMode="External"/><Relationship Id="rId154" Type="http://schemas.openxmlformats.org/officeDocument/2006/relationships/hyperlink" Target="http://en.wikipedia.org/wiki/Finger-nose_testing" TargetMode="External"/><Relationship Id="rId16" Type="http://schemas.openxmlformats.org/officeDocument/2006/relationships/hyperlink" Target="http://en.wikipedia.org/wiki/Dysphagia" TargetMode="External"/><Relationship Id="rId107" Type="http://schemas.openxmlformats.org/officeDocument/2006/relationships/hyperlink" Target="http://en.wikipedia.org/wiki/Dentatorubropallidoluysian_atrophy" TargetMode="External"/><Relationship Id="rId11" Type="http://schemas.openxmlformats.org/officeDocument/2006/relationships/hyperlink" Target="http://en.wikipedia.org/wiki/Asthenia" TargetMode="External"/><Relationship Id="rId32" Type="http://schemas.openxmlformats.org/officeDocument/2006/relationships/hyperlink" Target="http://en.wikipedia.org/wiki/Vestibulocerebellar_syndrome" TargetMode="External"/><Relationship Id="rId37" Type="http://schemas.openxmlformats.org/officeDocument/2006/relationships/hyperlink" Target="http://en.wikipedia.org/wiki/Vermis" TargetMode="External"/><Relationship Id="rId53" Type="http://schemas.openxmlformats.org/officeDocument/2006/relationships/hyperlink" Target="http://en.wikipedia.org/wiki/Physician" TargetMode="External"/><Relationship Id="rId58" Type="http://schemas.openxmlformats.org/officeDocument/2006/relationships/hyperlink" Target="http://en.wikipedia.org/wiki/Vertigo_(medical)" TargetMode="External"/><Relationship Id="rId74" Type="http://schemas.openxmlformats.org/officeDocument/2006/relationships/hyperlink" Target="http://en.wikipedia.org/wiki/Ketamine" TargetMode="External"/><Relationship Id="rId79" Type="http://schemas.openxmlformats.org/officeDocument/2006/relationships/hyperlink" Target="http://en.wikipedia.org/wiki/Methylmercury" TargetMode="External"/><Relationship Id="rId102" Type="http://schemas.openxmlformats.org/officeDocument/2006/relationships/hyperlink" Target="http://en.wikipedia.org/w/index.php?title=Ataxia&amp;action=edit&amp;section=13" TargetMode="External"/><Relationship Id="rId123" Type="http://schemas.openxmlformats.org/officeDocument/2006/relationships/hyperlink" Target="http://en.wikipedia.org/wiki/Wilson's_disease" TargetMode="External"/><Relationship Id="rId128" Type="http://schemas.openxmlformats.org/officeDocument/2006/relationships/hyperlink" Target="http://en.wikipedia.org/w/index.php?title=Ataxia&amp;action=edit&amp;section=16" TargetMode="External"/><Relationship Id="rId144" Type="http://schemas.openxmlformats.org/officeDocument/2006/relationships/hyperlink" Target="http://en.wikipedia.org/wiki/Motor_learning" TargetMode="External"/><Relationship Id="rId149" Type="http://schemas.openxmlformats.org/officeDocument/2006/relationships/hyperlink" Target="http://en.wikipedia.org/wiki/Constraint-induced_movement_therapy" TargetMode="External"/><Relationship Id="rId5" Type="http://schemas.openxmlformats.org/officeDocument/2006/relationships/hyperlink" Target="http://en.wikipedia.org/wiki/Motor_coordination" TargetMode="External"/><Relationship Id="rId90" Type="http://schemas.openxmlformats.org/officeDocument/2006/relationships/hyperlink" Target="http://en.wikipedia.org/wiki/Psychosis" TargetMode="External"/><Relationship Id="rId95" Type="http://schemas.openxmlformats.org/officeDocument/2006/relationships/hyperlink" Target="http://en.wikipedia.org/wiki/Ethanol_abuse" TargetMode="External"/><Relationship Id="rId22" Type="http://schemas.openxmlformats.org/officeDocument/2006/relationships/hyperlink" Target="http://en.wikipedia.org/wiki/Cardiac_dysrhythmia" TargetMode="External"/><Relationship Id="rId27" Type="http://schemas.openxmlformats.org/officeDocument/2006/relationships/hyperlink" Target="http://en.wikipedia.org/wiki/Elbow" TargetMode="External"/><Relationship Id="rId43" Type="http://schemas.openxmlformats.org/officeDocument/2006/relationships/hyperlink" Target="http://en.wikipedia.org/wiki/Hypometria" TargetMode="External"/><Relationship Id="rId48" Type="http://schemas.openxmlformats.org/officeDocument/2006/relationships/hyperlink" Target="http://en.wikipedia.org/wiki/Dorsal_columns" TargetMode="External"/><Relationship Id="rId64" Type="http://schemas.openxmlformats.org/officeDocument/2006/relationships/hyperlink" Target="http://en.wikipedia.org/wiki/Central_nervous_system" TargetMode="External"/><Relationship Id="rId69" Type="http://schemas.openxmlformats.org/officeDocument/2006/relationships/hyperlink" Target="http://en.wikipedia.org/w/index.php?title=Ataxia&amp;action=edit&amp;section=7" TargetMode="External"/><Relationship Id="rId113" Type="http://schemas.openxmlformats.org/officeDocument/2006/relationships/hyperlink" Target="http://en.wikipedia.org/wiki/Fragile_X-associated_tremor/ataxia_syndrome" TargetMode="External"/><Relationship Id="rId118" Type="http://schemas.openxmlformats.org/officeDocument/2006/relationships/hyperlink" Target="http://en.wikipedia.org/wiki/Medulla_oblongata" TargetMode="External"/><Relationship Id="rId134" Type="http://schemas.openxmlformats.org/officeDocument/2006/relationships/hyperlink" Target="http://en.wikipedia.org/wiki/Etiology" TargetMode="External"/><Relationship Id="rId139" Type="http://schemas.openxmlformats.org/officeDocument/2006/relationships/hyperlink" Target="http://en.wikipedia.org/wiki/Disability" TargetMode="External"/><Relationship Id="rId80" Type="http://schemas.openxmlformats.org/officeDocument/2006/relationships/hyperlink" Target="http://en.wikipedia.org/w/index.php?title=Ataxia&amp;action=edit&amp;section=8" TargetMode="External"/><Relationship Id="rId85" Type="http://schemas.openxmlformats.org/officeDocument/2006/relationships/hyperlink" Target="http://en.wikipedia.org/wiki/Vitamin_B12_deficiency" TargetMode="External"/><Relationship Id="rId150" Type="http://schemas.openxmlformats.org/officeDocument/2006/relationships/hyperlink" Target="http://en.wikipedia.org/wiki/Balance_(ability)" TargetMode="External"/><Relationship Id="rId155" Type="http://schemas.openxmlformats.org/officeDocument/2006/relationships/hyperlink" Target="http://en.wikipedia.org/w/index.php?title=Ataxia&amp;action=edit&amp;section=18" TargetMode="External"/><Relationship Id="rId12" Type="http://schemas.openxmlformats.org/officeDocument/2006/relationships/hyperlink" Target="http://en.wikipedia.org/wiki/Asynergy" TargetMode="External"/><Relationship Id="rId17" Type="http://schemas.openxmlformats.org/officeDocument/2006/relationships/hyperlink" Target="http://en.wikipedia.org/wiki/Hypotonia" TargetMode="External"/><Relationship Id="rId25" Type="http://schemas.openxmlformats.org/officeDocument/2006/relationships/hyperlink" Target="http://en.wikipedia.org/wiki/Flexion" TargetMode="External"/><Relationship Id="rId33" Type="http://schemas.openxmlformats.org/officeDocument/2006/relationships/hyperlink" Target="http://en.wikipedia.org/wiki/Flocculonodular_lobe" TargetMode="External"/><Relationship Id="rId38" Type="http://schemas.openxmlformats.org/officeDocument/2006/relationships/hyperlink" Target="http://en.wikipedia.org/wiki/Gait" TargetMode="External"/><Relationship Id="rId46" Type="http://schemas.openxmlformats.org/officeDocument/2006/relationships/hyperlink" Target="http://en.wikipedia.org/wiki/Sensory_ataxia" TargetMode="External"/><Relationship Id="rId59" Type="http://schemas.openxmlformats.org/officeDocument/2006/relationships/hyperlink" Target="http://en.wikipedia.org/wiki/Nausea" TargetMode="External"/><Relationship Id="rId67" Type="http://schemas.openxmlformats.org/officeDocument/2006/relationships/hyperlink" Target="http://en.wikipedia.org/wiki/Multiple_sclerosis" TargetMode="External"/><Relationship Id="rId103" Type="http://schemas.openxmlformats.org/officeDocument/2006/relationships/hyperlink" Target="http://en.wikipedia.org/wiki/Hereditary" TargetMode="External"/><Relationship Id="rId108" Type="http://schemas.openxmlformats.org/officeDocument/2006/relationships/hyperlink" Target="http://en.wikipedia.org/wiki/Autosomal_recessive" TargetMode="External"/><Relationship Id="rId116" Type="http://schemas.openxmlformats.org/officeDocument/2006/relationships/hyperlink" Target="http://en.wikipedia.org/wiki/Human_brain" TargetMode="External"/><Relationship Id="rId124" Type="http://schemas.openxmlformats.org/officeDocument/2006/relationships/hyperlink" Target="http://en.wikipedia.org/wiki/Autosomal" TargetMode="External"/><Relationship Id="rId129" Type="http://schemas.openxmlformats.org/officeDocument/2006/relationships/hyperlink" Target="http://en.wikipedia.org/wiki/Gluten_sensitivity" TargetMode="External"/><Relationship Id="rId137" Type="http://schemas.openxmlformats.org/officeDocument/2006/relationships/hyperlink" Target="http://en.wikipedia.org/wiki/Physical_therapy" TargetMode="External"/><Relationship Id="rId20" Type="http://schemas.openxmlformats.org/officeDocument/2006/relationships/hyperlink" Target="http://en.wikipedia.org/wiki/Tandem_gait" TargetMode="External"/><Relationship Id="rId41" Type="http://schemas.openxmlformats.org/officeDocument/2006/relationships/hyperlink" Target="http://en.wikipedia.org/wiki/Pronation" TargetMode="External"/><Relationship Id="rId54" Type="http://schemas.openxmlformats.org/officeDocument/2006/relationships/hyperlink" Target="http://en.wikipedia.org/wiki/Physical_examination" TargetMode="External"/><Relationship Id="rId62" Type="http://schemas.openxmlformats.org/officeDocument/2006/relationships/hyperlink" Target="http://en.wikipedia.org/w/index.php?title=Ataxia&amp;action=edit&amp;section=5" TargetMode="External"/><Relationship Id="rId70" Type="http://schemas.openxmlformats.org/officeDocument/2006/relationships/hyperlink" Target="http://en.wikipedia.org/wiki/Ethanol" TargetMode="External"/><Relationship Id="rId75" Type="http://schemas.openxmlformats.org/officeDocument/2006/relationships/hyperlink" Target="http://en.wikipedia.org/wiki/Phencyclidine" TargetMode="External"/><Relationship Id="rId83" Type="http://schemas.openxmlformats.org/officeDocument/2006/relationships/hyperlink" Target="http://en.wikipedia.org/w/index.php?title=Ataxia&amp;action=edit&amp;section=9" TargetMode="External"/><Relationship Id="rId88" Type="http://schemas.openxmlformats.org/officeDocument/2006/relationships/hyperlink" Target="http://en.wikipedia.org/wiki/Dementia" TargetMode="External"/><Relationship Id="rId91" Type="http://schemas.openxmlformats.org/officeDocument/2006/relationships/hyperlink" Target="http://en.wikipedia.org/wiki/Coma" TargetMode="External"/><Relationship Id="rId96" Type="http://schemas.openxmlformats.org/officeDocument/2006/relationships/hyperlink" Target="http://en.wikipedia.org/wiki/Head_injury" TargetMode="External"/><Relationship Id="rId111" Type="http://schemas.openxmlformats.org/officeDocument/2006/relationships/hyperlink" Target="http://en.wikipedia.org/wiki/Ataxia-telangiectasia" TargetMode="External"/><Relationship Id="rId132" Type="http://schemas.openxmlformats.org/officeDocument/2006/relationships/hyperlink" Target="http://en.wikipedia.org/wiki/Tissue_transglutaminase" TargetMode="External"/><Relationship Id="rId140" Type="http://schemas.openxmlformats.org/officeDocument/2006/relationships/hyperlink" Target="http://en.wikipedia.org/wiki/Amantadine" TargetMode="External"/><Relationship Id="rId145" Type="http://schemas.openxmlformats.org/officeDocument/2006/relationships/hyperlink" Target="http://en.wikipedia.org/wiki/Frenkel_Exercises" TargetMode="External"/><Relationship Id="rId153" Type="http://schemas.openxmlformats.org/officeDocument/2006/relationships/hyperlink" Target="http://en.wikipedia.org/wiki/Berg_Balance_Scale" TargetMode="External"/><Relationship Id="rId1" Type="http://schemas.openxmlformats.org/officeDocument/2006/relationships/notesMaster" Target="../notesMasters/notesMaster1.xml"/><Relationship Id="rId6" Type="http://schemas.openxmlformats.org/officeDocument/2006/relationships/hyperlink" Target="http://en.wikipedia.org/wiki/Nervous_system" TargetMode="External"/><Relationship Id="rId15" Type="http://schemas.openxmlformats.org/officeDocument/2006/relationships/hyperlink" Target="http://en.wikipedia.org/wiki/Dysarthria" TargetMode="External"/><Relationship Id="rId23" Type="http://schemas.openxmlformats.org/officeDocument/2006/relationships/hyperlink" Target="http://en.wikipedia.org/wiki/Titubation" TargetMode="External"/><Relationship Id="rId28" Type="http://schemas.openxmlformats.org/officeDocument/2006/relationships/hyperlink" Target="http://en.wikipedia.org/wiki/Extension_(kinesiology)" TargetMode="External"/><Relationship Id="rId36" Type="http://schemas.openxmlformats.org/officeDocument/2006/relationships/hyperlink" Target="http://en.wikipedia.org/wiki/Anatomy_of_the_cerebellum" TargetMode="External"/><Relationship Id="rId49" Type="http://schemas.openxmlformats.org/officeDocument/2006/relationships/hyperlink" Target="http://en.wikipedia.org/wiki/Thalamus" TargetMode="External"/><Relationship Id="rId57" Type="http://schemas.openxmlformats.org/officeDocument/2006/relationships/hyperlink" Target="http://en.wikipedia.org/wiki/Vestibular_system" TargetMode="External"/><Relationship Id="rId106" Type="http://schemas.openxmlformats.org/officeDocument/2006/relationships/hyperlink" Target="http://en.wikipedia.org/wiki/Episodic_ataxia" TargetMode="External"/><Relationship Id="rId114" Type="http://schemas.openxmlformats.org/officeDocument/2006/relationships/hyperlink" Target="http://en.wikipedia.org/w/index.php?title=Ataxia&amp;action=edit&amp;section=14" TargetMode="External"/><Relationship Id="rId119" Type="http://schemas.openxmlformats.org/officeDocument/2006/relationships/hyperlink" Target="http://en.wikipedia.org/wiki/Foramen_magnum" TargetMode="External"/><Relationship Id="rId127" Type="http://schemas.openxmlformats.org/officeDocument/2006/relationships/hyperlink" Target="http://en.wikipedia.org/wiki/Neurological" TargetMode="External"/><Relationship Id="rId10" Type="http://schemas.openxmlformats.org/officeDocument/2006/relationships/hyperlink" Target="http://en.wikipedia.org/wiki/Ataxia" TargetMode="External"/><Relationship Id="rId31" Type="http://schemas.openxmlformats.org/officeDocument/2006/relationships/hyperlink" Target="http://en.wikipedia.org/wiki/Acceleration" TargetMode="External"/><Relationship Id="rId44" Type="http://schemas.openxmlformats.org/officeDocument/2006/relationships/hyperlink" Target="http://en.wikipedia.org/wiki/Hypermetria" TargetMode="External"/><Relationship Id="rId52" Type="http://schemas.openxmlformats.org/officeDocument/2006/relationships/hyperlink" Target="http://en.wikipedia.org/wiki/Visual_perception" TargetMode="External"/><Relationship Id="rId60" Type="http://schemas.openxmlformats.org/officeDocument/2006/relationships/hyperlink" Target="http://en.wikipedia.org/wiki/Vomiting" TargetMode="External"/><Relationship Id="rId65" Type="http://schemas.openxmlformats.org/officeDocument/2006/relationships/hyperlink" Target="http://en.wikipedia.org/wiki/Stroke" TargetMode="External"/><Relationship Id="rId73" Type="http://schemas.openxmlformats.org/officeDocument/2006/relationships/hyperlink" Target="http://en.wikipedia.org/wiki/Cannabis" TargetMode="External"/><Relationship Id="rId78" Type="http://schemas.openxmlformats.org/officeDocument/2006/relationships/hyperlink" Target="http://en.wikipedia.org/wiki/Benzodiazepine" TargetMode="External"/><Relationship Id="rId81" Type="http://schemas.openxmlformats.org/officeDocument/2006/relationships/hyperlink" Target="http://en.wikipedia.org/wiki/Acute_radiation_syndrome" TargetMode="External"/><Relationship Id="rId86" Type="http://schemas.openxmlformats.org/officeDocument/2006/relationships/hyperlink" Target="http://en.wikipedia.org/w/index.php?title=Ataxia&amp;action=edit&amp;section=10" TargetMode="External"/><Relationship Id="rId94" Type="http://schemas.openxmlformats.org/officeDocument/2006/relationships/hyperlink" Target="http://en.wikipedia.org/w/index.php?title=Ataxia&amp;action=edit&amp;section=12" TargetMode="External"/><Relationship Id="rId99" Type="http://schemas.openxmlformats.org/officeDocument/2006/relationships/hyperlink" Target="http://en.wikipedia.org/wiki/Coeliac_disease" TargetMode="External"/><Relationship Id="rId101" Type="http://schemas.openxmlformats.org/officeDocument/2006/relationships/hyperlink" Target="http://en.wikipedia.org/wiki/Post_viral_cerebellar_ataxia" TargetMode="External"/><Relationship Id="rId122" Type="http://schemas.openxmlformats.org/officeDocument/2006/relationships/hyperlink" Target="http://en.wikipedia.org/w/index.php?title=Ataxia&amp;action=edit&amp;section=15" TargetMode="External"/><Relationship Id="rId130" Type="http://schemas.openxmlformats.org/officeDocument/2006/relationships/hyperlink" Target="http://en.wikipedia.org/wiki/Gliadin" TargetMode="External"/><Relationship Id="rId135" Type="http://schemas.openxmlformats.org/officeDocument/2006/relationships/hyperlink" Target="http://en.wikipedia.org/w/index.php?title=Ataxia&amp;action=edit&amp;section=17" TargetMode="External"/><Relationship Id="rId143" Type="http://schemas.openxmlformats.org/officeDocument/2006/relationships/hyperlink" Target="http://en.wikipedia.org/wiki/Vitamin_E" TargetMode="External"/><Relationship Id="rId148" Type="http://schemas.openxmlformats.org/officeDocument/2006/relationships/hyperlink" Target="http://en.wikipedia.org/wiki/Contracture" TargetMode="External"/><Relationship Id="rId151" Type="http://schemas.openxmlformats.org/officeDocument/2006/relationships/hyperlink" Target="http://en.wikipedia.org/wiki/Wheelchair" TargetMode="External"/><Relationship Id="rId156" Type="http://schemas.openxmlformats.org/officeDocument/2006/relationships/hyperlink" Target="http://en.wikipedia.org/wiki/Balint's_syndrome" TargetMode="External"/><Relationship Id="rId4" Type="http://schemas.openxmlformats.org/officeDocument/2006/relationships/hyperlink" Target="http://en.wikipedia.org/wiki/Neurological_sign" TargetMode="External"/><Relationship Id="rId9" Type="http://schemas.openxmlformats.org/officeDocument/2006/relationships/hyperlink" Target="http://en.wikipedia.org/wiki/Cerebellar_ataxia" TargetMode="External"/><Relationship Id="rId13" Type="http://schemas.openxmlformats.org/officeDocument/2006/relationships/hyperlink" Target="http://en.wikipedia.org/wiki/Dyschronometria" TargetMode="External"/><Relationship Id="rId18" Type="http://schemas.openxmlformats.org/officeDocument/2006/relationships/hyperlink" Target="http://en.wikipedia.org/wiki/Dysmetria" TargetMode="External"/><Relationship Id="rId39" Type="http://schemas.openxmlformats.org/officeDocument/2006/relationships/hyperlink" Target="http://en.wikipedia.org/wiki/Falling_(accident)" TargetMode="External"/><Relationship Id="rId109" Type="http://schemas.openxmlformats.org/officeDocument/2006/relationships/hyperlink" Target="http://en.wikipedia.org/wiki/Friedreich's_ataxia" TargetMode="External"/><Relationship Id="rId34" Type="http://schemas.openxmlformats.org/officeDocument/2006/relationships/hyperlink" Target="http://en.wikipedia.org/wiki/Postural_instability" TargetMode="External"/><Relationship Id="rId50" Type="http://schemas.openxmlformats.org/officeDocument/2006/relationships/hyperlink" Target="http://en.wikipedia.org/wiki/Parietal_lobe" TargetMode="External"/><Relationship Id="rId55" Type="http://schemas.openxmlformats.org/officeDocument/2006/relationships/hyperlink" Target="http://en.wikipedia.org/wiki/Human_eye" TargetMode="External"/><Relationship Id="rId76" Type="http://schemas.openxmlformats.org/officeDocument/2006/relationships/hyperlink" Target="http://en.wikipedia.org/wiki/Dextromethorphan" TargetMode="External"/><Relationship Id="rId97" Type="http://schemas.openxmlformats.org/officeDocument/2006/relationships/hyperlink" Target="http://en.wikipedia.org/wiki/Paraneoplastic_cerebellar_degeneration" TargetMode="External"/><Relationship Id="rId104" Type="http://schemas.openxmlformats.org/officeDocument/2006/relationships/hyperlink" Target="http://en.wikipedia.org/wiki/Autosomal_dominant" TargetMode="External"/><Relationship Id="rId120" Type="http://schemas.openxmlformats.org/officeDocument/2006/relationships/hyperlink" Target="http://en.wikipedia.org/wiki/Hydrocephalus" TargetMode="External"/><Relationship Id="rId125" Type="http://schemas.openxmlformats.org/officeDocument/2006/relationships/hyperlink" Target="http://en.wikipedia.org/wiki/Recessive_gene" TargetMode="External"/><Relationship Id="rId141" Type="http://schemas.openxmlformats.org/officeDocument/2006/relationships/hyperlink" Target="http://en.wikipedia.org/wiki/Acetazolamide" TargetMode="External"/><Relationship Id="rId146" Type="http://schemas.openxmlformats.org/officeDocument/2006/relationships/hyperlink" Target="http://en.wikipedia.org/wiki/Proprioceptive_neuromuscular_facilitation" TargetMode="External"/><Relationship Id="rId7" Type="http://schemas.openxmlformats.org/officeDocument/2006/relationships/hyperlink" Target="http://en.wikipedia.org/wiki/Cerebellum" TargetMode="External"/><Relationship Id="rId71" Type="http://schemas.openxmlformats.org/officeDocument/2006/relationships/hyperlink" Target="http://en.wikipedia.org/wiki/Antiepileptic_drugs" TargetMode="External"/><Relationship Id="rId92" Type="http://schemas.openxmlformats.org/officeDocument/2006/relationships/hyperlink" Target="http://en.wikipedia.org/wiki/Thyroid_hormone" TargetMode="External"/><Relationship Id="rId2" Type="http://schemas.openxmlformats.org/officeDocument/2006/relationships/slide" Target="../slides/slide189.xml"/><Relationship Id="rId29" Type="http://schemas.openxmlformats.org/officeDocument/2006/relationships/hyperlink" Target="http://en.wikipedia.org/wiki/Wrist" TargetMode="External"/><Relationship Id="rId24" Type="http://schemas.openxmlformats.org/officeDocument/2006/relationships/hyperlink" Target="http://en.wikipedia.org/wiki/Torque" TargetMode="External"/><Relationship Id="rId40" Type="http://schemas.openxmlformats.org/officeDocument/2006/relationships/hyperlink" Target="http://en.wikipedia.org/wiki/Intention_tremor" TargetMode="External"/><Relationship Id="rId45" Type="http://schemas.openxmlformats.org/officeDocument/2006/relationships/hyperlink" Target="http://en.wikipedia.org/w/index.php?title=Ataxia&amp;action=edit&amp;section=3" TargetMode="External"/><Relationship Id="rId66" Type="http://schemas.openxmlformats.org/officeDocument/2006/relationships/hyperlink" Target="http://en.wikipedia.org/wiki/Brain_tumour" TargetMode="External"/><Relationship Id="rId87" Type="http://schemas.openxmlformats.org/officeDocument/2006/relationships/hyperlink" Target="http://en.wikipedia.org/wiki/Hypothyroidism" TargetMode="External"/><Relationship Id="rId110" Type="http://schemas.openxmlformats.org/officeDocument/2006/relationships/hyperlink" Target="http://en.wikipedia.org/wiki/Niemann_Pick_disease" TargetMode="External"/><Relationship Id="rId115" Type="http://schemas.openxmlformats.org/officeDocument/2006/relationships/hyperlink" Target="http://en.wikipedia.org/wiki/Arnold-Chiari_malformation" TargetMode="External"/><Relationship Id="rId131" Type="http://schemas.openxmlformats.org/officeDocument/2006/relationships/hyperlink" Target="http://en.wikipedia.org/wiki/Immunoglobulin_A" TargetMode="External"/><Relationship Id="rId136" Type="http://schemas.openxmlformats.org/officeDocument/2006/relationships/hyperlink" Target="http://en.wikipedia.org/wiki/Benign_tumour" TargetMode="External"/><Relationship Id="rId61" Type="http://schemas.openxmlformats.org/officeDocument/2006/relationships/hyperlink" Target="http://en.wikipedia.org/wiki/Dysequilibrium" TargetMode="External"/><Relationship Id="rId82" Type="http://schemas.openxmlformats.org/officeDocument/2006/relationships/hyperlink" Target="http://en.wikipedia.org/wiki/Gray_(unit)" TargetMode="External"/><Relationship Id="rId152" Type="http://schemas.openxmlformats.org/officeDocument/2006/relationships/hyperlink" Target="http://en.wikipedia.org/wiki/International_Cooperative_Ataxia_Rating_Scale" TargetMode="External"/><Relationship Id="rId19" Type="http://schemas.openxmlformats.org/officeDocument/2006/relationships/hyperlink" Target="http://en.wikipedia.org/wiki/Dysdiadochokinesia" TargetMode="External"/><Relationship Id="rId14" Type="http://schemas.openxmlformats.org/officeDocument/2006/relationships/hyperlink" Target="http://en.wikipedia.org/wiki/Wikipedia:Citation_needed" TargetMode="External"/><Relationship Id="rId30" Type="http://schemas.openxmlformats.org/officeDocument/2006/relationships/hyperlink" Target="http://en.wikipedia.org/wiki/Velocity" TargetMode="External"/><Relationship Id="rId35" Type="http://schemas.openxmlformats.org/officeDocument/2006/relationships/hyperlink" Target="http://en.wikipedia.org/wiki/Romberg's_test" TargetMode="External"/><Relationship Id="rId56" Type="http://schemas.openxmlformats.org/officeDocument/2006/relationships/hyperlink" Target="http://en.wikipedia.org/w/index.php?title=Ataxia&amp;action=edit&amp;section=4" TargetMode="External"/><Relationship Id="rId77" Type="http://schemas.openxmlformats.org/officeDocument/2006/relationships/hyperlink" Target="http://en.wikipedia.org/wiki/NMDA_receptor_antagonist" TargetMode="External"/><Relationship Id="rId100" Type="http://schemas.openxmlformats.org/officeDocument/2006/relationships/hyperlink" Target="http://en.wikipedia.org/wiki/Normal_pressure_hydrocephalus" TargetMode="External"/><Relationship Id="rId105" Type="http://schemas.openxmlformats.org/officeDocument/2006/relationships/hyperlink" Target="http://en.wikipedia.org/wiki/Spinocerebellar_ataxia" TargetMode="External"/><Relationship Id="rId126" Type="http://schemas.openxmlformats.org/officeDocument/2006/relationships/hyperlink" Target="http://en.wikipedia.org/wiki/Copper" TargetMode="External"/><Relationship Id="rId147" Type="http://schemas.openxmlformats.org/officeDocument/2006/relationships/hyperlink" Target="http://en.wikipedia.org/wiki/Mobility_aid" TargetMode="External"/><Relationship Id="rId8" Type="http://schemas.openxmlformats.org/officeDocument/2006/relationships/hyperlink" Target="http://en.wikipedia.org/w/index.php?title=Ataxia&amp;action=edit&amp;section=2" TargetMode="External"/><Relationship Id="rId51" Type="http://schemas.openxmlformats.org/officeDocument/2006/relationships/hyperlink" Target="http://en.wikipedia.org/wiki/Heel" TargetMode="External"/><Relationship Id="rId72" Type="http://schemas.openxmlformats.org/officeDocument/2006/relationships/hyperlink" Target="http://en.wikipedia.org/wiki/Adverse_effect_(medicine)" TargetMode="External"/><Relationship Id="rId93" Type="http://schemas.openxmlformats.org/officeDocument/2006/relationships/hyperlink" Target="http://en.wikipedia.org/w/index.php?title=Ataxia&amp;action=edit&amp;section=11" TargetMode="External"/><Relationship Id="rId98" Type="http://schemas.openxmlformats.org/officeDocument/2006/relationships/hyperlink" Target="http://en.wikipedia.org/wiki/High_altitude_cerebral_oedema" TargetMode="External"/><Relationship Id="rId121" Type="http://schemas.openxmlformats.org/officeDocument/2006/relationships/hyperlink" Target="http://en.wikipedia.org/wiki/Cerebrospinal_fluid" TargetMode="External"/><Relationship Id="rId142" Type="http://schemas.openxmlformats.org/officeDocument/2006/relationships/hyperlink" Target="http://en.wikipedia.org/wiki/Coenzyme_Q10" TargetMode="External"/><Relationship Id="rId3" Type="http://schemas.openxmlformats.org/officeDocument/2006/relationships/hyperlink" Target="http://en.wikipedia.org/wiki/Greek_(language)" TargetMode="Externa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3" Type="http://schemas.openxmlformats.org/officeDocument/2006/relationships/hyperlink" Target="http://en.wikipedia.org/wiki/Conjugate_gaze_palsy" TargetMode="External"/><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8" Type="http://schemas.openxmlformats.org/officeDocument/2006/relationships/hyperlink" Target="http://en.wikipedia.org/wiki/Autobiographical_memory" TargetMode="External"/><Relationship Id="rId3" Type="http://schemas.openxmlformats.org/officeDocument/2006/relationships/hyperlink" Target="http://en.wikipedia.org/wiki/Confabulation" TargetMode="External"/><Relationship Id="rId7" Type="http://schemas.openxmlformats.org/officeDocument/2006/relationships/hyperlink" Target="http://en.wikipedia.org/wiki/Alzheimer's_disease" TargetMode="External"/><Relationship Id="rId12" Type="http://schemas.openxmlformats.org/officeDocument/2006/relationships/hyperlink" Target="http://en.wikipedia.org/wiki/Korsakoff's_syndrome" TargetMode="External"/><Relationship Id="rId2" Type="http://schemas.openxmlformats.org/officeDocument/2006/relationships/slide" Target="../slides/slide193.xml"/><Relationship Id="rId1" Type="http://schemas.openxmlformats.org/officeDocument/2006/relationships/notesMaster" Target="../notesMasters/notesMaster1.xml"/><Relationship Id="rId6" Type="http://schemas.openxmlformats.org/officeDocument/2006/relationships/hyperlink" Target="http://en.wikipedia.org/wiki/Aneurysm" TargetMode="External"/><Relationship Id="rId11" Type="http://schemas.openxmlformats.org/officeDocument/2006/relationships/hyperlink" Target="http://en.wikipedia.org/wiki/Recall_(memory)" TargetMode="External"/><Relationship Id="rId5" Type="http://schemas.openxmlformats.org/officeDocument/2006/relationships/hyperlink" Target="http://en.wikipedia.org/wiki/Alcoholism" TargetMode="External"/><Relationship Id="rId10" Type="http://schemas.openxmlformats.org/officeDocument/2006/relationships/hyperlink" Target="http://en.wikipedia.org/wiki/Storage_(memory)" TargetMode="External"/><Relationship Id="rId4" Type="http://schemas.openxmlformats.org/officeDocument/2006/relationships/hyperlink" Target="http://en.wikipedia.org/wiki/Lie" TargetMode="External"/><Relationship Id="rId9" Type="http://schemas.openxmlformats.org/officeDocument/2006/relationships/hyperlink" Target="http://en.wikipedia.org/wiki/Encoding_(memory)" TargetMode="Externa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Anxiety disorders </a:t>
            </a:r>
            <a:r>
              <a:rPr lang="en-US" dirty="0"/>
              <a:t>include disorders that share features of excessive fear and anxiety and related behavioral disturbances. </a:t>
            </a:r>
            <a:r>
              <a:rPr lang="en-US" i="1" dirty="0"/>
              <a:t>Fear </a:t>
            </a:r>
            <a:r>
              <a:rPr lang="en-US" dirty="0"/>
              <a:t>is the emotional response to real or perceived imminent threat, whereas </a:t>
            </a:r>
            <a:r>
              <a:rPr lang="en-US" i="1" dirty="0"/>
              <a:t>anxiety </a:t>
            </a:r>
            <a:r>
              <a:rPr lang="en-US" dirty="0"/>
              <a:t>is anticipation of future threat. Obviously, these two states overlap, but they also differ, with fear more often associated with surges of autonomic arousal necessary for fight or flight, thoughts of immediate danger, and escape behaviors, and anxiety more often associated with muscle tension and vigilance in preparation for future danger and cautious or avoidant behaviors. </a:t>
            </a:r>
          </a:p>
          <a:p>
            <a:r>
              <a:rPr lang="en-US" dirty="0"/>
              <a:t>Sometimes the level of fear</a:t>
            </a:r>
            <a:br>
              <a:rPr lang="en-US" dirty="0"/>
            </a:br>
            <a:r>
              <a:rPr lang="en-US" dirty="0"/>
              <a:t>or anxiety is reduced by pervasive avoidance behaviors. </a:t>
            </a:r>
            <a:r>
              <a:rPr lang="en-US" i="1" dirty="0"/>
              <a:t>Panic attacks </a:t>
            </a:r>
            <a:r>
              <a:rPr lang="en-US" dirty="0"/>
              <a:t>feature prominently</a:t>
            </a:r>
            <a:br>
              <a:rPr lang="en-US" dirty="0"/>
            </a:br>
            <a:r>
              <a:rPr lang="en-US" dirty="0"/>
              <a:t>within the anxiety disorders as a particular type of fear response. Panic attacks are not limited to anxiety disorders but rather can be seen in other mental disorders as well.</a:t>
            </a:r>
            <a:br>
              <a:rPr lang="en-US" dirty="0"/>
            </a:br>
            <a:r>
              <a:rPr lang="en-US" dirty="0"/>
              <a:t>The anxiety disorders differ from one another in the types of objects or situations that</a:t>
            </a:r>
            <a:br>
              <a:rPr lang="en-US" dirty="0"/>
            </a:br>
            <a:r>
              <a:rPr lang="en-US" dirty="0"/>
              <a:t>induce fear, anxiety, or avoidance behavior, and the associated cognitive ideation. Thus,</a:t>
            </a:r>
            <a:br>
              <a:rPr lang="en-US" dirty="0"/>
            </a:br>
            <a:r>
              <a:rPr lang="en-US" dirty="0"/>
              <a:t>while the anxiety disorders tend to be highly comorbid with each other, they can be differentiated by close examination of the types of situations that are feared or avoided and</a:t>
            </a:r>
            <a:br>
              <a:rPr lang="en-US" dirty="0"/>
            </a:br>
            <a:r>
              <a:rPr lang="en-US" dirty="0"/>
              <a:t>the content of the associated thoughts or beliefs.</a:t>
            </a:r>
            <a:br>
              <a:rPr lang="en-US" dirty="0"/>
            </a:br>
            <a:r>
              <a:rPr lang="en-US" dirty="0"/>
              <a:t>Anxiety disorders differ from developmentally normative fear or anxiety by being excessive or persisting beyond developmentally appropriate periods. They differ from transient fear or anxiety, often stress-induced, by being persistent (e.g., typically lasting 6 months</a:t>
            </a:r>
            <a:br>
              <a:rPr lang="en-US" dirty="0"/>
            </a:br>
            <a:r>
              <a:rPr lang="en-US" dirty="0"/>
              <a:t>or more), although the criterion for duration is intended as a general guide with allowance</a:t>
            </a:r>
            <a:br>
              <a:rPr lang="en-US" dirty="0"/>
            </a:br>
            <a:r>
              <a:rPr lang="en-US" dirty="0"/>
              <a:t>for some degree of flexibility and is sometimes of shorter duration in children (as in separation anxiety disorder and selective </a:t>
            </a:r>
            <a:r>
              <a:rPr lang="en-US" dirty="0" err="1"/>
              <a:t>mutism</a:t>
            </a:r>
            <a:r>
              <a:rPr lang="en-US" dirty="0"/>
              <a:t>). Since individuals with anxiety disorders</a:t>
            </a:r>
            <a:br>
              <a:rPr lang="en-US" dirty="0"/>
            </a:br>
            <a:r>
              <a:rPr lang="en-US" dirty="0"/>
              <a:t>typically overestimate the danger in situations they fear or avoid, the primary determination of whether the fear or anxiety is excessive or out of proportion is made by the clinician,</a:t>
            </a:r>
            <a:br>
              <a:rPr lang="en-US" dirty="0"/>
            </a:br>
            <a:r>
              <a:rPr lang="en-US" dirty="0"/>
              <a:t>taking cultural contextual factors into account. Many of the anxiety disorders develop in</a:t>
            </a:r>
            <a:br>
              <a:rPr lang="en-US" dirty="0"/>
            </a:br>
            <a:r>
              <a:rPr lang="en-US" dirty="0"/>
              <a:t>childhood and tend to persist if not treated. Most occur more frequently in females than in</a:t>
            </a:r>
            <a:br>
              <a:rPr lang="en-US" dirty="0"/>
            </a:br>
            <a:r>
              <a:rPr lang="en-US" dirty="0"/>
              <a:t>males (approximately 2:1 ratio). Each anxiety disorder is diagnosed only when the symptoms are not attributable to the physiological effects of a substance/medication or to another</a:t>
            </a:r>
            <a:br>
              <a:rPr lang="en-US" dirty="0"/>
            </a:br>
            <a:r>
              <a:rPr lang="en-US" dirty="0"/>
              <a:t>medical condition or are not better explained by another mental disorder.</a:t>
            </a:r>
            <a:br>
              <a:rPr lang="en-US" dirty="0"/>
            </a:br>
            <a:r>
              <a:rPr lang="en-US" dirty="0"/>
              <a:t>The chapter is arranged developmentally, with disorders sequenced according to the</a:t>
            </a:r>
            <a:br>
              <a:rPr lang="en-US" dirty="0"/>
            </a:br>
            <a:r>
              <a:rPr lang="en-US" dirty="0"/>
              <a:t>typical age at onset. The individual with separation anxiety disorder is fearful or anxious</a:t>
            </a:r>
            <a:br>
              <a:rPr lang="en-US" dirty="0"/>
            </a:br>
            <a:r>
              <a:rPr lang="en-US" dirty="0"/>
              <a:t>about separation from attachment figures to a degree that is developmentally inappropriate. There is persistent fear or anxiety about harm coming to attachment figures and</a:t>
            </a:r>
            <a:br>
              <a:rPr lang="en-US" dirty="0"/>
            </a:br>
            <a:r>
              <a:rPr lang="en-US" dirty="0"/>
              <a:t>events that could lead to loss of or separation from attachment figures and reluctance to go</a:t>
            </a:r>
            <a:br>
              <a:rPr lang="en-US" dirty="0"/>
            </a:br>
            <a:r>
              <a:rPr lang="en-US" dirty="0"/>
              <a:t>away from attachment figures, as well as nightmares and physical symptoms of distress. Although the symptoms often develop in childhood, they can be expressed throughout adulthood as well.</a:t>
            </a:r>
            <a:br>
              <a:rPr lang="en-US" dirty="0"/>
            </a:br>
            <a:r>
              <a:rPr lang="en-US" dirty="0"/>
              <a:t>Selective </a:t>
            </a:r>
            <a:r>
              <a:rPr lang="en-US" dirty="0" err="1"/>
              <a:t>mutism</a:t>
            </a:r>
            <a:r>
              <a:rPr lang="en-US" dirty="0"/>
              <a:t> is characterized by a consistent failure to speak in social situations in</a:t>
            </a:r>
            <a:br>
              <a:rPr lang="en-US" dirty="0"/>
            </a:br>
            <a:r>
              <a:rPr lang="en-US" dirty="0"/>
              <a:t>which there is an expectation to speak (e.g., school) even though the individual speaks in</a:t>
            </a:r>
            <a:br>
              <a:rPr lang="en-US" dirty="0"/>
            </a:br>
            <a:r>
              <a:rPr lang="en-US" dirty="0"/>
              <a:t>other situations. The failure to speak has significant consequences on achievement in academic or occupational settings or otherwise interferes with normal social communication.</a:t>
            </a:r>
            <a:br>
              <a:rPr lang="en-US" dirty="0"/>
            </a:br>
            <a:r>
              <a:rPr lang="en-US" dirty="0"/>
              <a:t>Individuals with specific phobia are fearful or anxious about or avoidant of circumscribed objects or situations. A specific cognitive ideation is not featured in this disorder,</a:t>
            </a:r>
            <a:br>
              <a:rPr lang="en-US" dirty="0"/>
            </a:br>
            <a:r>
              <a:rPr lang="en-US" dirty="0"/>
              <a:t>as it is in other anxiety disorders. The fear, anxiety, or avoidance is almost always immediately induced by the phobic situation, to a degree that is persistent and out of proportion</a:t>
            </a:r>
            <a:br>
              <a:rPr lang="en-US" dirty="0"/>
            </a:br>
            <a:r>
              <a:rPr lang="en-US" dirty="0"/>
              <a:t>to the actual risk posed. There are various types of specific phobias: animal; natural environment; blood-injection-injury; situational; and other situations.</a:t>
            </a:r>
            <a:br>
              <a:rPr lang="en-US" dirty="0"/>
            </a:br>
            <a:r>
              <a:rPr lang="en-US" dirty="0"/>
              <a:t>In social anxiety disorder (social phobia), the individual is fearful or anxious about or</a:t>
            </a:r>
            <a:br>
              <a:rPr lang="en-US" dirty="0"/>
            </a:br>
            <a:r>
              <a:rPr lang="en-US" dirty="0"/>
              <a:t>avoidant of social interactions and situations that involve the possibility of being scrutinized. These include social interactions such as meeting unfamiliar people, situations in</a:t>
            </a:r>
            <a:br>
              <a:rPr lang="en-US" dirty="0"/>
            </a:br>
            <a:r>
              <a:rPr lang="en-US" dirty="0"/>
              <a:t>which the individual may be observed eating or drinking, and situations in which the individual performs in front of others. The cognitive ideation is of being negatively evaluated by others, by being embarrassed, humiliated, or rejected, or offending others.</a:t>
            </a:r>
            <a:br>
              <a:rPr lang="en-US" dirty="0"/>
            </a:br>
            <a:r>
              <a:rPr lang="en-US" dirty="0"/>
              <a:t>In panic disorder, the individual experiences recurrent unexpected panic attacks and is</a:t>
            </a:r>
            <a:br>
              <a:rPr lang="en-US" dirty="0"/>
            </a:br>
            <a:r>
              <a:rPr lang="en-US" dirty="0"/>
              <a:t>persistently concerned or worried about having more panic attacks or changes his or her</a:t>
            </a:r>
            <a:br>
              <a:rPr lang="en-US" dirty="0"/>
            </a:br>
            <a:r>
              <a:rPr lang="en-US" dirty="0"/>
              <a:t>behavior in maladaptive ways because of the panic attacks (e.g., avoidance of exercise or of</a:t>
            </a:r>
            <a:br>
              <a:rPr lang="en-US" dirty="0"/>
            </a:br>
            <a:r>
              <a:rPr lang="en-US" dirty="0"/>
              <a:t>unfamiliar locations). Panic attacks are abrupt surges of intense fear or intense discomfort</a:t>
            </a:r>
            <a:br>
              <a:rPr lang="en-US" dirty="0"/>
            </a:br>
            <a:r>
              <a:rPr lang="en-US" dirty="0"/>
              <a:t>that reach a peak within minutes, accompanied by physical and/or cognitive symptoms.</a:t>
            </a:r>
            <a:br>
              <a:rPr lang="en-US" dirty="0"/>
            </a:br>
            <a:r>
              <a:rPr lang="en-US" dirty="0"/>
              <a:t>Limited-symptom panic attacks include fewer than four symptoms. Panic attacks may be</a:t>
            </a:r>
            <a:br>
              <a:rPr lang="en-US" dirty="0"/>
            </a:br>
            <a:r>
              <a:rPr lang="en-US" i="1" dirty="0"/>
              <a:t>expected, </a:t>
            </a:r>
            <a:r>
              <a:rPr lang="en-US" dirty="0"/>
              <a:t>such as in response to a typically feared object or situation, or </a:t>
            </a:r>
            <a:r>
              <a:rPr lang="en-US" i="1" dirty="0"/>
              <a:t>unexpected, </a:t>
            </a:r>
            <a:r>
              <a:rPr lang="en-US" dirty="0"/>
              <a:t>meaning</a:t>
            </a:r>
            <a:br>
              <a:rPr lang="en-US" dirty="0"/>
            </a:br>
            <a:r>
              <a:rPr lang="en-US" dirty="0"/>
              <a:t>that the panic attack occurs for no apparent reason. Panic attacks function as a marker and</a:t>
            </a:r>
            <a:br>
              <a:rPr lang="en-US" dirty="0"/>
            </a:br>
            <a:r>
              <a:rPr lang="en-US" dirty="0"/>
              <a:t>prognostic factor for severity of diagnosis, course, and comorbidity across an array of disorders, including, but not limited to, the anxiety disorders (e.g., substance use, depressive</a:t>
            </a:r>
            <a:br>
              <a:rPr lang="en-US" dirty="0"/>
            </a:br>
            <a:r>
              <a:rPr lang="en-US" dirty="0"/>
              <a:t>and psychotic disorders). Panic attack may therefore be used as a descriptive </a:t>
            </a:r>
            <a:r>
              <a:rPr lang="en-US" dirty="0" err="1"/>
              <a:t>specifier</a:t>
            </a:r>
            <a:r>
              <a:rPr lang="en-US" dirty="0"/>
              <a:t> for</a:t>
            </a:r>
            <a:br>
              <a:rPr lang="en-US" dirty="0"/>
            </a:br>
            <a:r>
              <a:rPr lang="en-US" dirty="0"/>
              <a:t>any anxiety disorder as well as other mental disorders.</a:t>
            </a:r>
            <a:br>
              <a:rPr lang="en-US" dirty="0"/>
            </a:br>
            <a:r>
              <a:rPr lang="en-US" dirty="0"/>
              <a:t>Individuals with agoraphobia are fearful and anxious about two or more of the following situations: using public transportation; being in open spaces; being in enclosed places; standing in line or being in a crowd; or being outside of the home alone in other situations.</a:t>
            </a:r>
            <a:br>
              <a:rPr lang="en-US" dirty="0"/>
            </a:br>
            <a:r>
              <a:rPr lang="en-US" dirty="0"/>
              <a:t>The individual fears these situations because of thoughts that escape might be difficult or help might not be available in the event of developing panic-like symptoms or other incapacitating or embarrassing symptoms. These situations almost always induce fear or anxiety and are often avoided and require the presence of a companion.</a:t>
            </a:r>
            <a:br>
              <a:rPr lang="en-US" dirty="0"/>
            </a:br>
            <a:r>
              <a:rPr lang="en-US" dirty="0"/>
              <a:t>The key features of generalized anxiety disorder are persistent and excessive anxiety and worry about various domains, including work and school performance, that the individual finds difficult to control. In addition, the individual experiences physical symptoms, including restlessness or feeling keyed up or on edge; being easily fatigued; difficulty concentrating or mind going blank; irritability; muscle tension; and sleep disturbance.</a:t>
            </a:r>
            <a:br>
              <a:rPr lang="en-US" dirty="0"/>
            </a:br>
            <a:r>
              <a:rPr lang="en-US" dirty="0"/>
              <a:t>Substance/medication-induced anxiety disorder involves anxiety due to substance intoxication or withdrawal or to a medication treatment. In anxiety disorder due to another medical condition, anxiety symptoms are the physiological consequence of another medical condition.</a:t>
            </a:r>
            <a:br>
              <a:rPr lang="en-US" dirty="0"/>
            </a:br>
            <a:r>
              <a:rPr lang="en-US" dirty="0"/>
              <a:t>Disorder-specific scales are available to better characterize the severity of each anxiety disorder and to capture change in severity over time. For ease of use, particularly for individuals with more than one anxiety disorder, these scales have been developed to have the same format (but different focus) across the anxiety disorders, with ratings of behavioral symptoms, cognitive ideation symptoms, and physical symptoms relevant to each disorder.</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1905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518243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Specify </a:t>
            </a:r>
            <a:r>
              <a:rPr lang="en-US" b="1" dirty="0"/>
              <a:t>whether:</a:t>
            </a:r>
            <a:br>
              <a:rPr lang="en-US" b="1" dirty="0"/>
            </a:br>
            <a:r>
              <a:rPr lang="en-US" b="1" dirty="0"/>
              <a:t>Care-seeking type: Medical care, including physician visits or undergoing tests and</a:t>
            </a:r>
            <a:br>
              <a:rPr lang="en-US" b="1" dirty="0"/>
            </a:br>
            <a:r>
              <a:rPr lang="en-US" b="1" dirty="0"/>
              <a:t>procedures, is frequently used.</a:t>
            </a:r>
            <a:br>
              <a:rPr lang="en-US" b="1" dirty="0"/>
            </a:br>
            <a:r>
              <a:rPr lang="en-US" b="1" dirty="0"/>
              <a:t>Care-avoidant type: Medical care is rarely used.</a:t>
            </a:r>
            <a:r>
              <a:rPr lang="en-US" dirty="0" smtClean="0"/>
              <a:t> </a:t>
            </a:r>
            <a:br>
              <a:rPr lang="en-US" dirty="0" smtClean="0"/>
            </a:br>
            <a:endParaRPr lang="en-US" dirty="0"/>
          </a:p>
        </p:txBody>
      </p:sp>
    </p:spTree>
    <p:extLst>
      <p:ext uri="{BB962C8B-B14F-4D97-AF65-F5344CB8AC3E}">
        <p14:creationId xmlns:p14="http://schemas.microsoft.com/office/powerpoint/2010/main" val="20838527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Common clinical examples are anxiety-exacerbating asthma, denial of need for treatment for acute chest pain, and manipulation of insulin by an individual with diabetes wishing to lose weight.</a:t>
            </a:r>
          </a:p>
          <a:p>
            <a:endParaRPr lang="en-US" dirty="0"/>
          </a:p>
        </p:txBody>
      </p:sp>
    </p:spTree>
    <p:extLst>
      <p:ext uri="{BB962C8B-B14F-4D97-AF65-F5344CB8AC3E}">
        <p14:creationId xmlns:p14="http://schemas.microsoft.com/office/powerpoint/2010/main" val="41320589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a:t>
            </a:r>
            <a:r>
              <a:rPr lang="en-US" dirty="0" err="1" smtClean="0"/>
              <a:t>Takotsubo</a:t>
            </a:r>
            <a:r>
              <a:rPr lang="en-US" dirty="0" smtClean="0"/>
              <a:t> </a:t>
            </a:r>
            <a:r>
              <a:rPr lang="en-US" dirty="0" err="1" smtClean="0"/>
              <a:t>cardiomyopathy</a:t>
            </a:r>
            <a:endParaRPr lang="en-US" dirty="0"/>
          </a:p>
        </p:txBody>
      </p:sp>
    </p:spTree>
    <p:extLst>
      <p:ext uri="{BB962C8B-B14F-4D97-AF65-F5344CB8AC3E}">
        <p14:creationId xmlns:p14="http://schemas.microsoft.com/office/powerpoint/2010/main" val="33278288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Specify </a:t>
            </a:r>
            <a:r>
              <a:rPr lang="en-US" b="1" dirty="0" smtClean="0"/>
              <a:t>current severity:</a:t>
            </a:r>
          </a:p>
          <a:p>
            <a:r>
              <a:rPr lang="en-US" b="1" dirty="0" smtClean="0"/>
              <a:t> Mild: Increases medical risk (e.g., inconsistent adherence with </a:t>
            </a:r>
            <a:r>
              <a:rPr lang="en-US" b="1" dirty="0" err="1" smtClean="0"/>
              <a:t>antihypertension</a:t>
            </a:r>
            <a:r>
              <a:rPr lang="en-US" b="1" dirty="0" smtClean="0"/>
              <a:t> treatment).</a:t>
            </a:r>
          </a:p>
          <a:p>
            <a:r>
              <a:rPr lang="en-US" b="1" dirty="0" smtClean="0"/>
              <a:t>Moderate: Aggravates underlying medical condition (e.g., anxiety aggravating asthma).</a:t>
            </a:r>
          </a:p>
          <a:p>
            <a:r>
              <a:rPr lang="en-US" b="1" dirty="0" smtClean="0"/>
              <a:t>Severe: Results in medical hospitalization or emergency room visit.</a:t>
            </a:r>
          </a:p>
          <a:p>
            <a:r>
              <a:rPr lang="en-US" b="1" dirty="0" smtClean="0"/>
              <a:t>Extreme: Results in severe, life-threatening risk (e.g., ignoring heart attack symptoms)</a:t>
            </a:r>
            <a:r>
              <a:rPr lang="en-US" dirty="0" smtClean="0"/>
              <a:t/>
            </a:r>
            <a:br>
              <a:rPr lang="en-US" dirty="0" smtClean="0"/>
            </a:br>
            <a:endParaRPr lang="en-US" dirty="0"/>
          </a:p>
        </p:txBody>
      </p:sp>
    </p:spTree>
    <p:extLst>
      <p:ext uri="{BB962C8B-B14F-4D97-AF65-F5344CB8AC3E}">
        <p14:creationId xmlns:p14="http://schemas.microsoft.com/office/powerpoint/2010/main" val="7012804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8545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anose="020B0604020202020204" pitchFamily="34" charset="0"/>
              </a:rPr>
              <a:t>Instructions</a:t>
            </a:r>
          </a:p>
          <a:p>
            <a:pPr eaLnBrk="1" hangingPunct="1">
              <a:buFontTx/>
              <a:buAutoNum type="arabicPeriod"/>
            </a:pPr>
            <a:r>
              <a:rPr lang="en-GB" smtClean="0">
                <a:latin typeface="Arial" panose="020B0604020202020204" pitchFamily="34" charset="0"/>
              </a:rPr>
              <a:t>  Read the World Health Organization definition of psychoactive drugs.</a:t>
            </a:r>
          </a:p>
          <a:p>
            <a:pPr eaLnBrk="1" hangingPunct="1">
              <a:buFontTx/>
              <a:buAutoNum type="arabicPeriod"/>
            </a:pPr>
            <a:r>
              <a:rPr lang="en-GB" smtClean="0">
                <a:latin typeface="Arial" panose="020B0604020202020204" pitchFamily="34" charset="0"/>
              </a:rPr>
              <a:t>  You might invite participants to give their own definitions of “a drug.”</a:t>
            </a:r>
          </a:p>
          <a:p>
            <a:pPr eaLnBrk="1" hangingPunct="1"/>
            <a:endParaRPr lang="en-GB" smtClean="0">
              <a:latin typeface="Arial" panose="020B0604020202020204" pitchFamily="34" charset="0"/>
            </a:endParaRPr>
          </a:p>
          <a:p>
            <a:pPr eaLnBrk="1" hangingPunct="1"/>
            <a:r>
              <a:rPr lang="en-GB" b="1" smtClean="0">
                <a:latin typeface="Arial" panose="020B0604020202020204" pitchFamily="34" charset="0"/>
              </a:rPr>
              <a:t>Additional Information for the Trainer </a:t>
            </a:r>
          </a:p>
          <a:p>
            <a:pPr eaLnBrk="1" hangingPunct="1"/>
            <a:r>
              <a:rPr lang="en-GB" smtClean="0">
                <a:latin typeface="Arial" panose="020B0604020202020204" pitchFamily="34" charset="0"/>
              </a:rPr>
              <a:t>When absorbed into the body, drugs interact with and modify cells, organs, and bodily systems by:</a:t>
            </a:r>
          </a:p>
          <a:p>
            <a:pPr marL="230188" lvl="1">
              <a:buFontTx/>
              <a:buChar char="•"/>
            </a:pPr>
            <a:r>
              <a:rPr lang="en-GB" smtClean="0">
                <a:latin typeface="Arial" panose="020B0604020202020204" pitchFamily="34" charset="0"/>
              </a:rPr>
              <a:t> Altering the way the body normally functions (increasing, slowing, or enhancing bodily processes, or level or quality of functioning)</a:t>
            </a:r>
          </a:p>
          <a:p>
            <a:pPr marL="230188" lvl="1">
              <a:buFontTx/>
              <a:buChar char="•"/>
            </a:pPr>
            <a:r>
              <a:rPr lang="en-GB" smtClean="0">
                <a:latin typeface="Arial" panose="020B0604020202020204" pitchFamily="34" charset="0"/>
              </a:rPr>
              <a:t> Altering the operation of tissues, organs, and systems</a:t>
            </a:r>
          </a:p>
          <a:p>
            <a:pPr marL="230188" lvl="1">
              <a:buFontTx/>
              <a:buChar char="•"/>
            </a:pPr>
            <a:r>
              <a:rPr lang="en-GB" smtClean="0">
                <a:latin typeface="Arial" panose="020B0604020202020204" pitchFamily="34" charset="0"/>
              </a:rPr>
              <a:t> Affecting hormones and enzymes</a:t>
            </a:r>
          </a:p>
          <a:p>
            <a:pPr marL="230188" lvl="1">
              <a:buFontTx/>
              <a:buChar char="•"/>
            </a:pPr>
            <a:r>
              <a:rPr lang="en-GB" smtClean="0">
                <a:latin typeface="Arial" panose="020B0604020202020204" pitchFamily="34" charset="0"/>
              </a:rPr>
              <a:t>Impacting processes such as digestion, respiration, circulation, and mental functioning</a:t>
            </a:r>
          </a:p>
          <a:p>
            <a:pPr eaLnBrk="1" hangingPunct="1"/>
            <a:endParaRPr lang="en-GB" smtClean="0">
              <a:latin typeface="Arial" panose="020B0604020202020204" pitchFamily="34" charset="0"/>
            </a:endParaRPr>
          </a:p>
          <a:p>
            <a:pPr eaLnBrk="1" hangingPunct="1"/>
            <a:r>
              <a:rPr lang="en-GB" smtClean="0">
                <a:latin typeface="Arial" panose="020B0604020202020204" pitchFamily="34" charset="0"/>
              </a:rPr>
              <a:t>(Source: Slide and notes adapted from the</a:t>
            </a:r>
            <a:r>
              <a:rPr lang="en-GB" i="1" smtClean="0">
                <a:latin typeface="Arial" panose="020B0604020202020204" pitchFamily="34" charset="0"/>
              </a:rPr>
              <a:t> </a:t>
            </a:r>
            <a:r>
              <a:rPr lang="en-GB" smtClean="0">
                <a:latin typeface="Arial" panose="020B0604020202020204" pitchFamily="34" charset="0"/>
              </a:rPr>
              <a:t>National Centre for Education and Training on Addiction [NCETA], Australia,</a:t>
            </a:r>
            <a:r>
              <a:rPr lang="en-GB" i="1" smtClean="0">
                <a:latin typeface="Arial" panose="020B0604020202020204" pitchFamily="34" charset="0"/>
              </a:rPr>
              <a:t> </a:t>
            </a:r>
            <a:r>
              <a:rPr lang="en-GB" smtClean="0">
                <a:latin typeface="Arial" panose="020B0604020202020204" pitchFamily="34" charset="0"/>
              </a:rPr>
              <a:t>2004</a:t>
            </a:r>
            <a:r>
              <a:rPr lang="en-GB" i="1" smtClean="0">
                <a:latin typeface="Arial" panose="020B0604020202020204" pitchFamily="34" charset="0"/>
              </a:rPr>
              <a:t>.)</a:t>
            </a:r>
          </a:p>
          <a:p>
            <a:pPr eaLnBrk="1" hangingPunct="1"/>
            <a:endParaRPr lang="en-GB" b="1" smtClean="0">
              <a:latin typeface="Arial" panose="020B0604020202020204" pitchFamily="34" charset="0"/>
            </a:endParaRPr>
          </a:p>
        </p:txBody>
      </p:sp>
    </p:spTree>
    <p:extLst>
      <p:ext uri="{BB962C8B-B14F-4D97-AF65-F5344CB8AC3E}">
        <p14:creationId xmlns:p14="http://schemas.microsoft.com/office/powerpoint/2010/main" val="24848685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r>
              <a:rPr lang="en-GB" b="1" smtClean="0">
                <a:latin typeface="Arial" panose="020B0604020202020204" pitchFamily="34" charset="0"/>
              </a:rPr>
              <a:t>Instructions</a:t>
            </a:r>
          </a:p>
          <a:p>
            <a:pPr marL="230188" indent="-230188">
              <a:buFontTx/>
              <a:buAutoNum type="arabicPeriod"/>
            </a:pPr>
            <a:r>
              <a:rPr lang="en-GB" smtClean="0">
                <a:latin typeface="Arial" panose="020B0604020202020204" pitchFamily="34" charset="0"/>
              </a:rPr>
              <a:t>Explain to your audience what psychological craving is by reading the slide.</a:t>
            </a:r>
          </a:p>
          <a:p>
            <a:pPr marL="230188" indent="-230188">
              <a:buFontTx/>
              <a:buAutoNum type="arabicPeriod"/>
            </a:pPr>
            <a:r>
              <a:rPr lang="en-GB" smtClean="0">
                <a:latin typeface="Arial" panose="020B0604020202020204" pitchFamily="34" charset="0"/>
              </a:rPr>
              <a:t>Provide some examples. For instance, a woman who quit smoking years ago, but who still feels cravings when exposed to certain situations (friends who smoke, parties, coffee time).</a:t>
            </a:r>
          </a:p>
          <a:p>
            <a:pPr marL="230188" indent="-230188"/>
            <a:endParaRPr lang="en-GB" smtClean="0">
              <a:latin typeface="Arial" panose="020B0604020202020204" pitchFamily="34" charset="0"/>
            </a:endParaRPr>
          </a:p>
        </p:txBody>
      </p:sp>
    </p:spTree>
    <p:extLst>
      <p:ext uri="{BB962C8B-B14F-4D97-AF65-F5344CB8AC3E}">
        <p14:creationId xmlns:p14="http://schemas.microsoft.com/office/powerpoint/2010/main" val="11276843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r>
              <a:rPr lang="en-GB" b="1" smtClean="0">
                <a:latin typeface="Arial" panose="020B0604020202020204" pitchFamily="34" charset="0"/>
              </a:rPr>
              <a:t>Instructions</a:t>
            </a:r>
          </a:p>
          <a:p>
            <a:pPr marL="230188" indent="-230188">
              <a:buFontTx/>
              <a:buAutoNum type="arabicPeriod"/>
            </a:pPr>
            <a:r>
              <a:rPr lang="en-GB" smtClean="0">
                <a:latin typeface="Arial" panose="020B0604020202020204" pitchFamily="34" charset="0"/>
              </a:rPr>
              <a:t>Explain to your audience what tolerance is by reading the slide.</a:t>
            </a:r>
          </a:p>
          <a:p>
            <a:pPr marL="230188" indent="-230188">
              <a:buFontTx/>
              <a:buAutoNum type="arabicPeriod"/>
            </a:pPr>
            <a:r>
              <a:rPr lang="en-GB" smtClean="0">
                <a:latin typeface="Arial" panose="020B0604020202020204" pitchFamily="34" charset="0"/>
              </a:rPr>
              <a:t>Provide some examples. For instance, a man who has been drinking heavily for a while who is able to drink more than other people and not feel the effects of alcohol because he has developed a tolerance for the drug.</a:t>
            </a:r>
          </a:p>
          <a:p>
            <a:pPr marL="230188" indent="-230188">
              <a:buFontTx/>
              <a:buAutoNum type="arabicPeriod"/>
            </a:pPr>
            <a:r>
              <a:rPr lang="en-GB" smtClean="0">
                <a:latin typeface="Arial" panose="020B0604020202020204" pitchFamily="34" charset="0"/>
              </a:rPr>
              <a:t>Ask your audience to provide some examples as well.</a:t>
            </a:r>
          </a:p>
          <a:p>
            <a:pPr marL="230188" indent="-230188"/>
            <a:endParaRPr lang="en-GB" smtClean="0">
              <a:latin typeface="Arial" panose="020B0604020202020204" pitchFamily="34" charset="0"/>
            </a:endParaRPr>
          </a:p>
          <a:p>
            <a:pPr marL="230188" indent="-230188"/>
            <a:r>
              <a:rPr lang="en-GB" b="1" smtClean="0">
                <a:latin typeface="Arial" panose="020B0604020202020204" pitchFamily="34" charset="0"/>
              </a:rPr>
              <a:t>Additional Information for the Trainer</a:t>
            </a:r>
          </a:p>
          <a:p>
            <a:pPr marL="230188" indent="-230188"/>
            <a:r>
              <a:rPr lang="en-GB" smtClean="0">
                <a:latin typeface="Arial" panose="020B0604020202020204" pitchFamily="34" charset="0"/>
              </a:rPr>
              <a:t>“The most common change produced by prior experience with a drug is a decrease in responsiveness to its effects. When an organism becomes less sensitive to the actions of a drug by virtue of past experience with the drug, we refer to this change as acquired tolerance.”</a:t>
            </a:r>
            <a:r>
              <a:rPr lang="en-US" smtClean="0">
                <a:latin typeface="Arial" panose="020B0604020202020204" pitchFamily="34" charset="0"/>
              </a:rPr>
              <a:t> </a:t>
            </a:r>
          </a:p>
          <a:p>
            <a:pPr marL="230188" indent="-230188"/>
            <a:endParaRPr lang="en-US" smtClean="0">
              <a:latin typeface="Arial" panose="020B0604020202020204" pitchFamily="34" charset="0"/>
            </a:endParaRPr>
          </a:p>
          <a:p>
            <a:pPr marL="230188" indent="-230188"/>
            <a:r>
              <a:rPr lang="en-US" smtClean="0">
                <a:latin typeface="Arial" panose="020B0604020202020204" pitchFamily="34" charset="0"/>
              </a:rPr>
              <a:t>(Source: NIDA Research Monograph Series, #18)</a:t>
            </a:r>
            <a:endParaRPr lang="en-GB" smtClean="0">
              <a:latin typeface="Arial" panose="020B0604020202020204" pitchFamily="34" charset="0"/>
            </a:endParaRPr>
          </a:p>
        </p:txBody>
      </p:sp>
    </p:spTree>
    <p:extLst>
      <p:ext uri="{BB962C8B-B14F-4D97-AF65-F5344CB8AC3E}">
        <p14:creationId xmlns:p14="http://schemas.microsoft.com/office/powerpoint/2010/main" val="41724060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This initial sensation of euphoria is followed by other effects, which differ with the type of drug used. </a:t>
            </a:r>
          </a:p>
          <a:p>
            <a:pPr eaLnBrk="1" hangingPunct="1"/>
            <a:r>
              <a:rPr lang="en-US" dirty="0" smtClean="0">
                <a:latin typeface="Arial" panose="020B0604020202020204" pitchFamily="34" charset="0"/>
              </a:rPr>
              <a:t>For example, with stimulants such as cocaine, the "high" is followed by feelings of power, self-confidence, and increased energy.</a:t>
            </a:r>
          </a:p>
          <a:p>
            <a:pPr eaLnBrk="1" hangingPunct="1"/>
            <a:r>
              <a:rPr lang="en-US" dirty="0" smtClean="0">
                <a:latin typeface="Arial" panose="020B0604020202020204" pitchFamily="34" charset="0"/>
              </a:rPr>
              <a:t> In contrast, the euphoria caused by opiates such as heroin is followed by feelings of relaxation and satisfaction. </a:t>
            </a:r>
          </a:p>
          <a:p>
            <a:pPr>
              <a:lnSpc>
                <a:spcPct val="80000"/>
              </a:lnSpc>
              <a:buFont typeface="Wingdings" panose="05000000000000000000" pitchFamily="2" charset="2"/>
              <a:buAutoNum type="arabicPeriod"/>
            </a:pPr>
            <a:r>
              <a:rPr lang="en-US" b="1" dirty="0" smtClean="0">
                <a:latin typeface="Arial" panose="020B0604020202020204" pitchFamily="34" charset="0"/>
              </a:rPr>
              <a:t>To feel good.</a:t>
            </a:r>
            <a:r>
              <a:rPr lang="en-US" dirty="0" smtClean="0">
                <a:latin typeface="Arial" panose="020B0604020202020204" pitchFamily="34" charset="0"/>
              </a:rPr>
              <a:t>  Drugs produce intense feelings of pleasure.</a:t>
            </a:r>
          </a:p>
          <a:p>
            <a:pPr>
              <a:lnSpc>
                <a:spcPct val="80000"/>
              </a:lnSpc>
              <a:buFont typeface="Wingdings" panose="05000000000000000000" pitchFamily="2" charset="2"/>
              <a:buAutoNum type="arabicPeriod"/>
            </a:pPr>
            <a:r>
              <a:rPr lang="en-US" b="1" dirty="0" smtClean="0">
                <a:latin typeface="Arial" panose="020B0604020202020204" pitchFamily="34" charset="0"/>
              </a:rPr>
              <a:t>To feel better.</a:t>
            </a:r>
            <a:r>
              <a:rPr lang="en-US" dirty="0" smtClean="0">
                <a:latin typeface="Arial" panose="020B0604020202020204" pitchFamily="34" charset="0"/>
              </a:rPr>
              <a:t> Some people who suffer from social anxiety, stress-related disorders, and depression begin abusing drugs in an attempt to lessen feelings of distress. </a:t>
            </a:r>
          </a:p>
          <a:p>
            <a:pPr>
              <a:lnSpc>
                <a:spcPct val="80000"/>
              </a:lnSpc>
              <a:buFont typeface="Wingdings" panose="05000000000000000000" pitchFamily="2" charset="2"/>
              <a:buAutoNum type="arabicPeriod"/>
            </a:pPr>
            <a:r>
              <a:rPr lang="en-US" b="1" dirty="0" smtClean="0">
                <a:latin typeface="Arial" panose="020B0604020202020204" pitchFamily="34" charset="0"/>
              </a:rPr>
              <a:t>To do better.</a:t>
            </a:r>
            <a:r>
              <a:rPr lang="en-US" dirty="0" smtClean="0">
                <a:latin typeface="Arial" panose="020B0604020202020204" pitchFamily="34" charset="0"/>
              </a:rPr>
              <a:t> The increasing pressure that some individuals feel to chemically enhance or improve their athletic or cognitive performance can similarly play a role in initial experimentation and continued drug abuse. </a:t>
            </a:r>
          </a:p>
          <a:p>
            <a:pPr>
              <a:lnSpc>
                <a:spcPct val="80000"/>
              </a:lnSpc>
            </a:pPr>
            <a:r>
              <a:rPr lang="en-US" b="1" dirty="0" smtClean="0">
                <a:latin typeface="Arial" panose="020B0604020202020204" pitchFamily="34" charset="0"/>
              </a:rPr>
              <a:t>4.Curiosity and "because others are doing it."</a:t>
            </a:r>
            <a:r>
              <a:rPr lang="en-US" dirty="0" smtClean="0">
                <a:latin typeface="Arial" panose="020B0604020202020204" pitchFamily="34" charset="0"/>
              </a:rPr>
              <a:t> Adolescents are particularly vulnerable because of the strong influence of peer pressure; they are more likely, for example, to engage in "thrilling" and "daring" behaviors.</a:t>
            </a:r>
          </a:p>
          <a:p>
            <a:pPr>
              <a:lnSpc>
                <a:spcPct val="80000"/>
              </a:lnSpc>
            </a:pPr>
            <a:r>
              <a:rPr lang="en-US" b="1" dirty="0" smtClean="0">
                <a:latin typeface="Arial" panose="020B0604020202020204" pitchFamily="34" charset="0"/>
              </a:rPr>
              <a:t>5. Stress</a:t>
            </a:r>
            <a:r>
              <a:rPr lang="en-US" dirty="0" smtClean="0">
                <a:latin typeface="Arial" panose="020B0604020202020204" pitchFamily="34" charset="0"/>
              </a:rPr>
              <a:t> can play a major role in beginning drug use, continuing drug abuse, or relapse in patients recovering from addiction. </a:t>
            </a: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9806293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GB" smtClean="0">
              <a:latin typeface="Arial" panose="020B0604020202020204" pitchFamily="34" charset="0"/>
            </a:endParaRPr>
          </a:p>
        </p:txBody>
      </p:sp>
    </p:spTree>
    <p:extLst>
      <p:ext uri="{BB962C8B-B14F-4D97-AF65-F5344CB8AC3E}">
        <p14:creationId xmlns:p14="http://schemas.microsoft.com/office/powerpoint/2010/main" val="319998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Font typeface="Wingdings" panose="05000000000000000000" pitchFamily="2" charset="2"/>
              <a:buChar char="Ø"/>
            </a:pPr>
            <a:r>
              <a:rPr lang="en-US" dirty="0" smtClean="0"/>
              <a:t>Individuals with agoraphobia are fearful and anxious about two or more of the following situations: using public transportation; being in open spaces; being in enclosed places; standing in line or being in a crowd; or being outside of the home alone in other situations.</a:t>
            </a:r>
          </a:p>
          <a:p>
            <a:pPr algn="just">
              <a:lnSpc>
                <a:spcPct val="150000"/>
              </a:lnSpc>
              <a:buFont typeface="Wingdings" panose="05000000000000000000" pitchFamily="2" charset="2"/>
              <a:buChar char="Ø"/>
            </a:pPr>
            <a:r>
              <a:rPr lang="en-US" dirty="0" smtClean="0"/>
              <a:t>The individual fears these situations because of thoughts that escape might be difficult or help might not be available in the event of developing panic-like symptoms or other incapacitating or embarrassing symptoms.</a:t>
            </a:r>
          </a:p>
          <a:p>
            <a:pPr algn="just">
              <a:lnSpc>
                <a:spcPct val="150000"/>
              </a:lnSpc>
              <a:buFont typeface="Wingdings" panose="05000000000000000000" pitchFamily="2" charset="2"/>
              <a:buChar char="Ø"/>
            </a:pPr>
            <a:r>
              <a:rPr lang="en-US" dirty="0" smtClean="0"/>
              <a:t> These situations almost always induce fear or anxiety and are often avoided and require the presence of a companion.</a:t>
            </a:r>
            <a:endParaRPr lang="en-GB" dirty="0" smtClean="0"/>
          </a:p>
          <a:p>
            <a:endParaRPr lang="en-US" dirty="0" smtClean="0"/>
          </a:p>
          <a:p>
            <a:endParaRPr lang="en-US" dirty="0"/>
          </a:p>
        </p:txBody>
      </p:sp>
    </p:spTree>
    <p:extLst>
      <p:ext uri="{BB962C8B-B14F-4D97-AF65-F5344CB8AC3E}">
        <p14:creationId xmlns:p14="http://schemas.microsoft.com/office/powerpoint/2010/main" val="37366396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400" smtClean="0">
                <a:latin typeface="Arial" panose="020B0604020202020204" pitchFamily="34" charset="0"/>
              </a:rPr>
              <a:t>Inconsistent parenting behavior, poor role modeling, and lack of nurturing will pave the way for the child to adopt a similar maladaptive lifestyle;</a:t>
            </a:r>
            <a:r>
              <a:rPr lang="en-US" sz="2200" smtClean="0">
                <a:latin typeface="Arial" panose="020B0604020202020204" pitchFamily="34" charset="0"/>
              </a:rPr>
              <a:t> </a:t>
            </a:r>
          </a:p>
          <a:p>
            <a:endParaRPr lang="en-US" smtClean="0">
              <a:latin typeface="Arial" panose="020B0604020202020204" pitchFamily="34" charset="0"/>
            </a:endParaRPr>
          </a:p>
        </p:txBody>
      </p:sp>
    </p:spTree>
    <p:extLst>
      <p:ext uri="{BB962C8B-B14F-4D97-AF65-F5344CB8AC3E}">
        <p14:creationId xmlns:p14="http://schemas.microsoft.com/office/powerpoint/2010/main" val="11105075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2"/>
          <p:cNvSpPr>
            <a:spLocks noGrp="1" noRot="1" noChangeAspect="1" noChangeArrowheads="1" noTextEdit="1"/>
          </p:cNvSpPr>
          <p:nvPr>
            <p:ph type="sldImg"/>
          </p:nvPr>
        </p:nvSpPr>
        <p:spPr>
          <a:xfrm>
            <a:off x="3211513" y="488950"/>
            <a:ext cx="2673350" cy="2005013"/>
          </a:xfrm>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30918964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2"/>
          <p:cNvSpPr>
            <a:spLocks noGrp="1" noRot="1" noChangeAspect="1" noChangeArrowheads="1" noTextEdit="1"/>
          </p:cNvSpPr>
          <p:nvPr>
            <p:ph type="sldImg"/>
          </p:nvPr>
        </p:nvSpPr>
        <p:spPr>
          <a:xfrm>
            <a:off x="2932113" y="571500"/>
            <a:ext cx="3344862" cy="2508250"/>
          </a:xfrm>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anose="020B0604020202020204" pitchFamily="34" charset="0"/>
              </a:rPr>
              <a:t>Individual drugs will be discussed later. </a:t>
            </a:r>
          </a:p>
        </p:txBody>
      </p:sp>
    </p:spTree>
    <p:extLst>
      <p:ext uri="{BB962C8B-B14F-4D97-AF65-F5344CB8AC3E}">
        <p14:creationId xmlns:p14="http://schemas.microsoft.com/office/powerpoint/2010/main" val="27872706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The profound ability of opiates such as heroin to produce addiction is because these drugs highjack the natural transmitter system leaving normal levels of stimulation seeming tame by comparison, especially early in withdrawal. </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513992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ln/>
        </p:spPr>
      </p:sp>
      <p:sp>
        <p:nvSpPr>
          <p:cNvPr id="366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One important set of these nerve cells, which uses a chemical neurotransmitter called dopamine, sits at the very top of the brainstem in the ventral tegmental area (VTA) (Figure 6). These dopamine-containing neurons relay messages about pleasure through their nerve fibers to nerve cells in a limbic system structure called the nucleus </a:t>
            </a:r>
            <a:r>
              <a:rPr lang="en-US" dirty="0" err="1" smtClean="0">
                <a:latin typeface="Arial" panose="020B0604020202020204" pitchFamily="34" charset="0"/>
              </a:rPr>
              <a:t>accumbens</a:t>
            </a:r>
            <a:r>
              <a:rPr lang="en-US" dirty="0" smtClean="0">
                <a:latin typeface="Arial" panose="020B0604020202020204" pitchFamily="34" charset="0"/>
              </a:rPr>
              <a:t>. Still other fibers reach to a related part of the frontal region of the cerebral cortex. So, the pleasure circuit, which is known as the mesolimbic dopamine system, spans the survival- oriented brainstem, the emotional limbic system, and the frontal cerebral cortex.</a:t>
            </a:r>
          </a:p>
          <a:p>
            <a:r>
              <a:rPr lang="en-US" dirty="0" smtClean="0">
                <a:latin typeface="Arial" panose="020B0604020202020204" pitchFamily="34" charset="0"/>
              </a:rPr>
              <a:t>The </a:t>
            </a:r>
            <a:r>
              <a:rPr lang="en-US" b="1" dirty="0" smtClean="0">
                <a:latin typeface="Arial" panose="020B0604020202020204" pitchFamily="34" charset="0"/>
              </a:rPr>
              <a:t>mesolimbic pathway</a:t>
            </a:r>
            <a:r>
              <a:rPr lang="en-US" dirty="0" smtClean="0">
                <a:latin typeface="Arial" panose="020B0604020202020204" pitchFamily="34" charset="0"/>
              </a:rPr>
              <a:t> is a </a:t>
            </a:r>
            <a:r>
              <a:rPr lang="en-US" dirty="0" smtClean="0">
                <a:latin typeface="Arial" panose="020B0604020202020204" pitchFamily="34" charset="0"/>
                <a:hlinkClick r:id="rId3" tooltip="Dopaminergic pathway"/>
              </a:rPr>
              <a:t>dopaminergic pathway</a:t>
            </a:r>
            <a:r>
              <a:rPr lang="en-US" dirty="0" smtClean="0">
                <a:latin typeface="Arial" panose="020B0604020202020204" pitchFamily="34" charset="0"/>
              </a:rPr>
              <a:t> in the </a:t>
            </a:r>
            <a:r>
              <a:rPr lang="en-US" dirty="0" smtClean="0">
                <a:latin typeface="Arial" panose="020B0604020202020204" pitchFamily="34" charset="0"/>
                <a:hlinkClick r:id="rId4" tooltip="Brain"/>
              </a:rPr>
              <a:t>brain</a:t>
            </a:r>
            <a:r>
              <a:rPr lang="en-US" dirty="0" smtClean="0">
                <a:latin typeface="Arial" panose="020B0604020202020204" pitchFamily="34" charset="0"/>
              </a:rPr>
              <a:t>. The pathway begins in the </a:t>
            </a:r>
            <a:r>
              <a:rPr lang="en-US" dirty="0" smtClean="0">
                <a:latin typeface="Arial" panose="020B0604020202020204" pitchFamily="34" charset="0"/>
                <a:hlinkClick r:id="rId5" tooltip="Ventral tegmentum"/>
              </a:rPr>
              <a:t>ventral tegmental area</a:t>
            </a:r>
            <a:r>
              <a:rPr lang="en-US" dirty="0" smtClean="0">
                <a:latin typeface="Arial" panose="020B0604020202020204" pitchFamily="34" charset="0"/>
              </a:rPr>
              <a:t> of the </a:t>
            </a:r>
            <a:r>
              <a:rPr lang="en-US" dirty="0" smtClean="0">
                <a:latin typeface="Arial" panose="020B0604020202020204" pitchFamily="34" charset="0"/>
                <a:hlinkClick r:id="rId6" tooltip="Mesencephalon"/>
              </a:rPr>
              <a:t>midbrain</a:t>
            </a:r>
            <a:r>
              <a:rPr lang="en-US" dirty="0" smtClean="0">
                <a:latin typeface="Arial" panose="020B0604020202020204" pitchFamily="34" charset="0"/>
              </a:rPr>
              <a:t> and connects to the </a:t>
            </a:r>
            <a:r>
              <a:rPr lang="en-US" dirty="0" smtClean="0">
                <a:latin typeface="Arial" panose="020B0604020202020204" pitchFamily="34" charset="0"/>
                <a:hlinkClick r:id="rId7" tooltip="Limbic system"/>
              </a:rPr>
              <a:t>limbic system</a:t>
            </a:r>
            <a:r>
              <a:rPr lang="en-US" dirty="0" smtClean="0">
                <a:latin typeface="Arial" panose="020B0604020202020204" pitchFamily="34" charset="0"/>
              </a:rPr>
              <a:t> via the </a:t>
            </a:r>
            <a:r>
              <a:rPr lang="en-US" u="sng" dirty="0" smtClean="0">
                <a:latin typeface="Arial" panose="020B0604020202020204" pitchFamily="34" charset="0"/>
                <a:hlinkClick r:id="rId8" tooltip="Nucleus accumbens"/>
              </a:rPr>
              <a:t>nucleus </a:t>
            </a:r>
            <a:r>
              <a:rPr lang="en-US" u="sng" dirty="0" err="1" smtClean="0">
                <a:latin typeface="Arial" panose="020B0604020202020204" pitchFamily="34" charset="0"/>
                <a:hlinkClick r:id="rId8" tooltip="Nucleus accumbens"/>
              </a:rPr>
              <a:t>accumbens</a:t>
            </a:r>
            <a:r>
              <a:rPr lang="en-US" dirty="0" smtClean="0">
                <a:latin typeface="Arial" panose="020B0604020202020204" pitchFamily="34" charset="0"/>
              </a:rPr>
              <a:t>, the </a:t>
            </a:r>
            <a:r>
              <a:rPr lang="en-US" dirty="0" smtClean="0">
                <a:latin typeface="Arial" panose="020B0604020202020204" pitchFamily="34" charset="0"/>
                <a:hlinkClick r:id="rId9" tooltip="Amygdala"/>
              </a:rPr>
              <a:t>amygdala</a:t>
            </a:r>
            <a:r>
              <a:rPr lang="en-US" dirty="0" smtClean="0">
                <a:latin typeface="Arial" panose="020B0604020202020204" pitchFamily="34" charset="0"/>
              </a:rPr>
              <a:t>, and </a:t>
            </a:r>
            <a:r>
              <a:rPr lang="en-US" dirty="0" err="1" smtClean="0">
                <a:latin typeface="Arial" panose="020B0604020202020204" pitchFamily="34" charset="0"/>
              </a:rPr>
              <a:t>the</a:t>
            </a:r>
            <a:r>
              <a:rPr lang="en-US" dirty="0" err="1" smtClean="0">
                <a:latin typeface="Arial" panose="020B0604020202020204" pitchFamily="34" charset="0"/>
                <a:hlinkClick r:id="rId10" tooltip="Hippocampus"/>
              </a:rPr>
              <a:t>hippocampus</a:t>
            </a:r>
            <a:r>
              <a:rPr lang="en-US" dirty="0" smtClean="0">
                <a:latin typeface="Arial" panose="020B0604020202020204" pitchFamily="34" charset="0"/>
              </a:rPr>
              <a:t> as well as to the </a:t>
            </a:r>
            <a:r>
              <a:rPr lang="en-US" dirty="0" smtClean="0">
                <a:latin typeface="Arial" panose="020B0604020202020204" pitchFamily="34" charset="0"/>
                <a:hlinkClick r:id="rId11" tooltip="Prefrontal cortex"/>
              </a:rPr>
              <a:t>medial prefrontal cortex</a:t>
            </a:r>
            <a:r>
              <a:rPr lang="en-US" dirty="0" smtClean="0">
                <a:latin typeface="Arial" panose="020B0604020202020204" pitchFamily="34" charset="0"/>
              </a:rPr>
              <a:t>. The mesolimbic dopamine system is widely believed to be a "reward" pathway, but that hypothesis is not universally accepted.</a:t>
            </a:r>
            <a:r>
              <a:rPr lang="en-US" baseline="30000" dirty="0" smtClean="0">
                <a:latin typeface="Arial" panose="020B0604020202020204" pitchFamily="34" charset="0"/>
                <a:hlinkClick r:id="rId12"/>
              </a:rPr>
              <a:t>[1]</a:t>
            </a:r>
            <a:endParaRPr lang="en-US" dirty="0" smtClean="0">
              <a:latin typeface="Arial" panose="020B0604020202020204" pitchFamily="34" charset="0"/>
            </a:endParaRPr>
          </a:p>
        </p:txBody>
      </p:sp>
    </p:spTree>
    <p:extLst>
      <p:ext uri="{BB962C8B-B14F-4D97-AF65-F5344CB8AC3E}">
        <p14:creationId xmlns:p14="http://schemas.microsoft.com/office/powerpoint/2010/main" val="14350250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xfrm>
            <a:off x="1228761" y="3530514"/>
            <a:ext cx="6757106" cy="3344131"/>
          </a:xfrm>
          <a:ln/>
        </p:spPr>
        <p:txBody>
          <a:bodyPr>
            <a:normAutofit/>
          </a:bodyPr>
          <a:lstStyle/>
          <a:p>
            <a:pPr eaLnBrk="1" hangingPunct="1">
              <a:lnSpc>
                <a:spcPct val="80000"/>
              </a:lnSpc>
              <a:defRPr/>
            </a:pPr>
            <a:r>
              <a:rPr lang="en-US" altLang="en-US" sz="1000" b="1" dirty="0" smtClean="0">
                <a:latin typeface="Arial" panose="020B0604020202020204" pitchFamily="34" charset="0"/>
              </a:rPr>
              <a:t>Instructions</a:t>
            </a:r>
          </a:p>
          <a:p>
            <a:pPr eaLnBrk="1" hangingPunct="1">
              <a:lnSpc>
                <a:spcPct val="80000"/>
              </a:lnSpc>
              <a:buFontTx/>
              <a:buAutoNum type="arabicPeriod"/>
              <a:defRPr/>
            </a:pPr>
            <a:r>
              <a:rPr lang="en-US" altLang="en-US" sz="1000" dirty="0" smtClean="0">
                <a:latin typeface="Arial" panose="020B0604020202020204" pitchFamily="34" charset="0"/>
              </a:rPr>
              <a:t>  Tell participants that this is a view of the brain cut down the middle.  An important part of the reward pathway is shown and the major structures are highlighted.</a:t>
            </a:r>
          </a:p>
          <a:p>
            <a:pPr eaLnBrk="1" hangingPunct="1">
              <a:lnSpc>
                <a:spcPct val="80000"/>
              </a:lnSpc>
              <a:buFontTx/>
              <a:buAutoNum type="arabicPeriod"/>
              <a:defRPr/>
            </a:pPr>
            <a:r>
              <a:rPr lang="en-US" altLang="en-US" sz="1000" dirty="0" smtClean="0">
                <a:latin typeface="Arial" panose="020B0604020202020204" pitchFamily="34" charset="0"/>
              </a:rPr>
              <a:t>  Point to the ventral tegmental area (VTA), the nucleus </a:t>
            </a:r>
            <a:r>
              <a:rPr lang="en-US" altLang="en-US" sz="1000" dirty="0" err="1" smtClean="0">
                <a:latin typeface="Arial" panose="020B0604020202020204" pitchFamily="34" charset="0"/>
              </a:rPr>
              <a:t>accumbens</a:t>
            </a:r>
            <a:r>
              <a:rPr lang="en-US" altLang="en-US" sz="1000" dirty="0" smtClean="0">
                <a:latin typeface="Arial" panose="020B0604020202020204" pitchFamily="34" charset="0"/>
              </a:rPr>
              <a:t>, and the prefrontal cortex. </a:t>
            </a:r>
          </a:p>
          <a:p>
            <a:pPr eaLnBrk="1" hangingPunct="1">
              <a:lnSpc>
                <a:spcPct val="80000"/>
              </a:lnSpc>
              <a:buFontTx/>
              <a:buAutoNum type="arabicPeriod"/>
              <a:defRPr/>
            </a:pPr>
            <a:r>
              <a:rPr lang="en-US" altLang="en-US" sz="1000" dirty="0" smtClean="0">
                <a:latin typeface="Arial" panose="020B0604020202020204" pitchFamily="34" charset="0"/>
              </a:rPr>
              <a:t>  Explain that t</a:t>
            </a:r>
            <a:r>
              <a:rPr lang="en-GB" altLang="en-US" sz="1000" dirty="0" smtClean="0">
                <a:latin typeface="Arial" panose="020B0604020202020204" pitchFamily="34" charset="0"/>
              </a:rPr>
              <a:t>he</a:t>
            </a:r>
            <a:r>
              <a:rPr lang="en-US" altLang="en-US" sz="1000" dirty="0" smtClean="0">
                <a:latin typeface="Arial" panose="020B0604020202020204" pitchFamily="34" charset="0"/>
              </a:rPr>
              <a:t> VTA is connected to both the nucleus </a:t>
            </a:r>
            <a:r>
              <a:rPr lang="en-US" altLang="en-US" sz="1000" dirty="0" err="1" smtClean="0">
                <a:latin typeface="Arial" panose="020B0604020202020204" pitchFamily="34" charset="0"/>
              </a:rPr>
              <a:t>accumbens</a:t>
            </a:r>
            <a:r>
              <a:rPr lang="en-US" altLang="en-US" sz="1000" dirty="0" smtClean="0">
                <a:latin typeface="Arial" panose="020B0604020202020204" pitchFamily="34" charset="0"/>
              </a:rPr>
              <a:t> and the prefrontal cortex via this pathway and it sends information to these structures via its neurons.  The neurons of the VTA contain the neurotransmitter dopamine, which is released in the nucleus </a:t>
            </a:r>
            <a:r>
              <a:rPr lang="en-US" altLang="en-US" sz="1000" dirty="0" err="1" smtClean="0">
                <a:latin typeface="Arial" panose="020B0604020202020204" pitchFamily="34" charset="0"/>
              </a:rPr>
              <a:t>accumbens</a:t>
            </a:r>
            <a:r>
              <a:rPr lang="en-US" altLang="en-US" sz="1000" dirty="0" smtClean="0">
                <a:latin typeface="Arial" panose="020B0604020202020204" pitchFamily="34" charset="0"/>
              </a:rPr>
              <a:t> and in the prefrontal cortex (point to each of these structures).</a:t>
            </a:r>
          </a:p>
          <a:p>
            <a:pPr eaLnBrk="1" hangingPunct="1">
              <a:lnSpc>
                <a:spcPct val="80000"/>
              </a:lnSpc>
              <a:buFontTx/>
              <a:buAutoNum type="arabicPeriod"/>
              <a:defRPr/>
            </a:pPr>
            <a:r>
              <a:rPr lang="en-US" altLang="en-US" sz="1000" dirty="0" smtClean="0">
                <a:latin typeface="Arial" panose="020B0604020202020204" pitchFamily="34" charset="0"/>
              </a:rPr>
              <a:t>  Reiterate(repeat or do something again) that this pathway is activated by a rewarding stimulus.  </a:t>
            </a:r>
          </a:p>
          <a:p>
            <a:pPr eaLnBrk="1" hangingPunct="1">
              <a:lnSpc>
                <a:spcPct val="80000"/>
              </a:lnSpc>
              <a:defRPr/>
            </a:pPr>
            <a:endParaRPr lang="en-US" altLang="en-US" sz="1000" dirty="0" smtClean="0">
              <a:latin typeface="Arial" panose="020B0604020202020204" pitchFamily="34" charset="0"/>
            </a:endParaRPr>
          </a:p>
          <a:p>
            <a:pPr eaLnBrk="1" hangingPunct="1">
              <a:lnSpc>
                <a:spcPct val="80000"/>
              </a:lnSpc>
              <a:defRPr/>
            </a:pPr>
            <a:r>
              <a:rPr lang="en-US" altLang="en-US" sz="1000" b="1" dirty="0" smtClean="0">
                <a:latin typeface="Arial" panose="020B0604020202020204" pitchFamily="34" charset="0"/>
              </a:rPr>
              <a:t>Notes </a:t>
            </a:r>
          </a:p>
          <a:p>
            <a:pPr eaLnBrk="1" hangingPunct="1">
              <a:lnSpc>
                <a:spcPct val="80000"/>
              </a:lnSpc>
              <a:defRPr/>
            </a:pPr>
            <a:r>
              <a:rPr lang="en-US" altLang="en-US" sz="1000" dirty="0" smtClean="0">
                <a:latin typeface="Arial" panose="020B0604020202020204" pitchFamily="34" charset="0"/>
              </a:rPr>
              <a:t>The pathway shown here is not the only pathway activated by rewards. Other structures are involved, too, but only this part of the pathway is shown for the sake of simplicity.</a:t>
            </a:r>
          </a:p>
          <a:p>
            <a:pPr eaLnBrk="1" hangingPunct="1">
              <a:lnSpc>
                <a:spcPct val="80000"/>
              </a:lnSpc>
              <a:defRPr/>
            </a:pPr>
            <a:endParaRPr lang="en-US" altLang="en-US" sz="1000" dirty="0" smtClean="0">
              <a:latin typeface="Arial" panose="020B0604020202020204" pitchFamily="34" charset="0"/>
            </a:endParaRPr>
          </a:p>
          <a:p>
            <a:pPr eaLnBrk="1" hangingPunct="1">
              <a:lnSpc>
                <a:spcPct val="80000"/>
              </a:lnSpc>
              <a:defRPr/>
            </a:pPr>
            <a:r>
              <a:rPr lang="en-US" sz="1000" dirty="0" smtClean="0">
                <a:latin typeface="Arial" panose="020B0604020202020204" pitchFamily="34" charset="0"/>
                <a:cs typeface="Times New Roman" panose="02020603050405020304" pitchFamily="18" charset="0"/>
              </a:rPr>
              <a:t>(Source: NIDA)</a:t>
            </a:r>
            <a:endParaRPr lang="en-US" sz="1000" dirty="0" smtClean="0">
              <a:latin typeface="Arial" panose="020B0604020202020204" pitchFamily="34" charset="0"/>
            </a:endParaRPr>
          </a:p>
          <a:p>
            <a:pPr>
              <a:lnSpc>
                <a:spcPct val="80000"/>
              </a:lnSpc>
              <a:defRPr/>
            </a:pPr>
            <a:r>
              <a:rPr lang="en-US" sz="1000" b="1" dirty="0" smtClean="0">
                <a:latin typeface="Arial" panose="020B0604020202020204" pitchFamily="34" charset="0"/>
              </a:rPr>
              <a:t>The brain stem</a:t>
            </a:r>
            <a:r>
              <a:rPr lang="en-US" sz="1000" dirty="0" smtClean="0">
                <a:latin typeface="Arial" panose="020B0604020202020204" pitchFamily="34" charset="0"/>
              </a:rPr>
              <a:t> is in charge of all of the functions our body needs to stay alive—breathing, circulating blood, and digesting food. It also links the brain with the spinal cord, which runs down the back and is responsible for moving muscles and limbs as well as letting the brain know what’s happening to the body.</a:t>
            </a:r>
          </a:p>
          <a:p>
            <a:pPr>
              <a:lnSpc>
                <a:spcPct val="80000"/>
              </a:lnSpc>
              <a:defRPr/>
            </a:pPr>
            <a:r>
              <a:rPr lang="en-US" sz="1000" b="1" dirty="0" smtClean="0">
                <a:latin typeface="Arial" panose="020B0604020202020204" pitchFamily="34" charset="0"/>
              </a:rPr>
              <a:t>The limbic system</a:t>
            </a:r>
            <a:r>
              <a:rPr lang="en-US" sz="1000" dirty="0" smtClean="0">
                <a:latin typeface="Arial" panose="020B0604020202020204" pitchFamily="34" charset="0"/>
              </a:rPr>
              <a:t> links together a bunch of brain structures that control our emotional responses, such as feeling pleasure when we eat chocolate. The good feelings motivate us to repeat the behavior, which is good because eating is critical to our lives.</a:t>
            </a:r>
          </a:p>
          <a:p>
            <a:pPr>
              <a:lnSpc>
                <a:spcPct val="80000"/>
              </a:lnSpc>
              <a:defRPr/>
            </a:pPr>
            <a:r>
              <a:rPr lang="en-US" sz="1000" b="1" dirty="0" smtClean="0">
                <a:latin typeface="Arial" panose="020B0604020202020204" pitchFamily="34" charset="0"/>
              </a:rPr>
              <a:t>The cerebral cortex</a:t>
            </a:r>
            <a:r>
              <a:rPr lang="en-US" sz="1000" dirty="0" smtClean="0">
                <a:latin typeface="Arial" panose="020B0604020202020204" pitchFamily="34" charset="0"/>
              </a:rPr>
              <a:t> is the mushroom-like outer part of the brain (the gray matter). In humans, it is so big that it makes up about three-fourths of the entire brain. It’s divided into four areas, called lobes, which control specific functions. Some areas process information from our senses, enabling us to see, feel, hear, and taste. The front part of the cortex, known as the frontal cortex or forebrain, is the thinking center. It powers our ability to think, plan, solve problems, and make decisions.</a:t>
            </a:r>
          </a:p>
          <a:p>
            <a:pPr eaLnBrk="1" hangingPunct="1">
              <a:lnSpc>
                <a:spcPct val="80000"/>
              </a:lnSpc>
              <a:defRPr/>
            </a:pPr>
            <a:endParaRPr lang="es-ES_tradnl" sz="1000" dirty="0" smtClean="0">
              <a:latin typeface="Arial" panose="020B0604020202020204" pitchFamily="34" charset="0"/>
              <a:cs typeface="Times New Roman" panose="02020603050405020304" pitchFamily="18" charset="0"/>
            </a:endParaRPr>
          </a:p>
          <a:p>
            <a:pPr eaLnBrk="1" hangingPunct="1">
              <a:lnSpc>
                <a:spcPct val="80000"/>
              </a:lnSpc>
              <a:defRPr/>
            </a:pPr>
            <a:endParaRPr lang="en-US" dirty="0" smtClean="0">
              <a:latin typeface="Arial" panose="020B0604020202020204" pitchFamily="34" charset="0"/>
            </a:endParaRPr>
          </a:p>
        </p:txBody>
      </p:sp>
    </p:spTree>
    <p:extLst>
      <p:ext uri="{BB962C8B-B14F-4D97-AF65-F5344CB8AC3E}">
        <p14:creationId xmlns:p14="http://schemas.microsoft.com/office/powerpoint/2010/main" val="6368328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r>
              <a:rPr lang="en-US" altLang="en-US" b="1" smtClean="0">
                <a:latin typeface="Arial" panose="020B0604020202020204" pitchFamily="34" charset="0"/>
              </a:rPr>
              <a:t>Instructions</a:t>
            </a:r>
          </a:p>
          <a:p>
            <a:pPr marL="230188" indent="-230188">
              <a:buFontTx/>
              <a:buAutoNum type="arabicPeriod"/>
            </a:pPr>
            <a:r>
              <a:rPr lang="en-US" altLang="en-US" smtClean="0">
                <a:latin typeface="Arial" panose="020B0604020202020204" pitchFamily="34" charset="0"/>
              </a:rPr>
              <a:t>Introduce the concept of reward by explaining that humans, as well as other organisms, engage in behaviours that are rewarding. Pleasurable feelings provide positive reinforcement so that the behaviour is repeated.  There are natural rewards as well as artificial rewards, such as drugs.</a:t>
            </a:r>
          </a:p>
          <a:p>
            <a:pPr marL="230188" indent="-230188">
              <a:buFontTx/>
              <a:buAutoNum type="arabicPeriod"/>
            </a:pPr>
            <a:r>
              <a:rPr lang="en-US" altLang="en-US" smtClean="0">
                <a:latin typeface="Arial" panose="020B0604020202020204" pitchFamily="34" charset="0"/>
              </a:rPr>
              <a:t>Read the list of natural rewards to the audience.</a:t>
            </a:r>
          </a:p>
          <a:p>
            <a:pPr marL="230188" indent="-230188"/>
            <a:endParaRPr lang="es-ES_tradnl" smtClean="0">
              <a:latin typeface="Arial" panose="020B0604020202020204" pitchFamily="34" charset="0"/>
            </a:endParaRPr>
          </a:p>
        </p:txBody>
      </p:sp>
    </p:spTree>
    <p:extLst>
      <p:ext uri="{BB962C8B-B14F-4D97-AF65-F5344CB8AC3E}">
        <p14:creationId xmlns:p14="http://schemas.microsoft.com/office/powerpoint/2010/main" val="17648544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anose="020B0604020202020204" pitchFamily="34" charset="0"/>
              </a:rPr>
              <a:t>Management will start by understanding stages of change.</a:t>
            </a:r>
          </a:p>
          <a:p>
            <a:r>
              <a:rPr lang="en-GB" smtClean="0">
                <a:latin typeface="Arial" panose="020B0604020202020204" pitchFamily="34" charset="0"/>
              </a:rPr>
              <a:t>Detail management of substance related disorders will be discussed  under specifc drug use.</a:t>
            </a:r>
          </a:p>
        </p:txBody>
      </p:sp>
    </p:spTree>
    <p:extLst>
      <p:ext uri="{BB962C8B-B14F-4D97-AF65-F5344CB8AC3E}">
        <p14:creationId xmlns:p14="http://schemas.microsoft.com/office/powerpoint/2010/main" val="13778091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42872603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5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63972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99801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20159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2"/>
          <p:cNvSpPr>
            <a:spLocks noGrp="1" noRot="1" noChangeAspect="1" noChangeArrowheads="1" noTextEdit="1"/>
          </p:cNvSpPr>
          <p:nvPr>
            <p:ph type="sldImg"/>
          </p:nvPr>
        </p:nvSpPr>
        <p:spPr>
          <a:xfrm>
            <a:off x="2770188" y="574675"/>
            <a:ext cx="3716337" cy="2786063"/>
          </a:xfrm>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41154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700" smtClean="0">
                <a:latin typeface="Arial" panose="020B0604020202020204" pitchFamily="34" charset="0"/>
              </a:rPr>
              <a:t>Medical Care</a:t>
            </a:r>
            <a:endParaRPr lang="en-US" sz="600" smtClean="0">
              <a:latin typeface="Arial" panose="020B0604020202020204" pitchFamily="34" charset="0"/>
            </a:endParaRPr>
          </a:p>
          <a:p>
            <a:pPr>
              <a:lnSpc>
                <a:spcPct val="80000"/>
              </a:lnSpc>
            </a:pPr>
            <a:r>
              <a:rPr lang="en-US" sz="700" smtClean="0">
                <a:latin typeface="Arial" panose="020B0604020202020204" pitchFamily="34" charset="0"/>
              </a:rPr>
              <a:t>The mainstay of medical treatment of patients with ethanol toxicity is supportive care. Many modalities for treating ethanol intoxication and enhancing ethanol clearance have been attempted. In general, a conservative approach is recommended.</a:t>
            </a:r>
            <a:endParaRPr lang="en-US" sz="900" smtClean="0">
              <a:latin typeface="Arial" panose="020B0604020202020204" pitchFamily="34" charset="0"/>
            </a:endParaRPr>
          </a:p>
          <a:p>
            <a:pPr>
              <a:lnSpc>
                <a:spcPct val="80000"/>
              </a:lnSpc>
            </a:pPr>
            <a:r>
              <a:rPr lang="en-US" sz="700" smtClean="0">
                <a:latin typeface="Arial" panose="020B0604020202020204" pitchFamily="34" charset="0"/>
              </a:rPr>
              <a:t>Hypoglycemia and respiratory depression are the 2 most immediate life-threatening complications that result from ethanol intoxication in children.</a:t>
            </a:r>
            <a:endParaRPr lang="en-US" sz="900" smtClean="0">
              <a:latin typeface="Arial" panose="020B0604020202020204" pitchFamily="34" charset="0"/>
            </a:endParaRPr>
          </a:p>
          <a:p>
            <a:pPr>
              <a:lnSpc>
                <a:spcPct val="80000"/>
              </a:lnSpc>
            </a:pPr>
            <a:r>
              <a:rPr lang="en-US" sz="700" smtClean="0">
                <a:latin typeface="Arial" panose="020B0604020202020204" pitchFamily="34" charset="0"/>
              </a:rPr>
              <a:t>Initial care</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Assess the airway. If necessary, secure the airway with an endotracheal (ET) tube if the patient is not maintaining good ventilation or if a significant risk of aspiration is observed. Provide respiratory support and mechanical ventilation if needed.</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Obtain intravenous (IV) access and replace any fluid deficit or use a maintenance fluid infusion. Use plasma expanders and vasopressors to treat hypotension, if present.</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Ensure that the patient maintains a normal body temperature.</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Quickly correct hypoglycemia. In children, 2-4 mL/kg of 25% dextrose solution is usually administered. A maintenance infusion of dextrose-containing IV fluids is often required. Correct any electrolyte abnormalities found with laboratory studies. Routine empiric electrolyte replacement is not helpful; only documented electrolytic abnormalities should be corrected.</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If the ingestion occurred within 1 hour of presentation, placing a nasogastric tube and evacuating the stomach contents can be helpful.</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In patients with chronic ethanol abuse, administer thiamine 100 mg IV/intramuscularly (IM) to prevent neurologic injury.</a:t>
            </a:r>
            <a:endParaRPr lang="en-US" sz="900" smtClean="0">
              <a:latin typeface="Arial" panose="020B0604020202020204" pitchFamily="34" charset="0"/>
            </a:endParaRPr>
          </a:p>
          <a:p>
            <a:pPr>
              <a:lnSpc>
                <a:spcPct val="80000"/>
              </a:lnSpc>
            </a:pPr>
            <a:r>
              <a:rPr lang="en-US" sz="700" smtClean="0">
                <a:latin typeface="Arial" panose="020B0604020202020204" pitchFamily="34" charset="0"/>
              </a:rPr>
              <a:t>Additional care: If other substances have been co-ingested, initiate specific treatment for those substances, if available. For instance, naloxone can be used to reverse respiratory depression if opiate co-ingestion is suspected.</a:t>
            </a:r>
            <a:endParaRPr lang="en-US" sz="900" smtClean="0">
              <a:latin typeface="Arial" panose="020B0604020202020204" pitchFamily="34" charset="0"/>
            </a:endParaRPr>
          </a:p>
          <a:p>
            <a:pPr>
              <a:lnSpc>
                <a:spcPct val="80000"/>
              </a:lnSpc>
            </a:pPr>
            <a:r>
              <a:rPr lang="en-US" sz="700" smtClean="0">
                <a:latin typeface="Arial" panose="020B0604020202020204" pitchFamily="34" charset="0"/>
              </a:rPr>
              <a:t>Other treatments</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The administration of medications to cause emesis is not recommended because of the rapid onset of CNS depression and risk of aspiration.</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The administration of activated charcoal is not recommended for isolated alcohol ingestions because it does not bind hydrocarbons or alcohols. If the clinician suspects a concomitant ingestion of other toxic products, activated charcoal may be effective in absorbing these toxins.</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Forced diuresis is not helpful because 90% of ethanol metabolism occurs in the liver, and only 10% of the ethanol load is secreted in the urine.</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GABA-receptor antagonists such as naloxone and flumazenil have little effect on the CNS or respiratory depression caused by ethanol; their use is not recommended in isolated ethanol intoxication.</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The effects of insulin, glucose, caffeine, and several other medications have been studied, but none consistently increases ethanol metabolism or alleviate CNS depression.</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Glucose administration is important in patients who are hypoglycemic as a result of ethanol intoxication; however, this treatment does not clear ethanol from the blood.</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Fructose infusion can increase the ethanol clearance by 25%. However, the use of fructose is not recommended because significant adverse effects may occur. For instance, fructose infusion can cause lactic acidosis, severe osmotic diuresis, and GI symptoms; therefore, it is not routinely used in the treatment of ethanol intoxication.</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Hemodialysis efficiently clears ethanol from the blood but is an invasive procedure; thus, its use is not routinely recommended. Hemodialysis can be used in patients whose clinical condition is deteriorating or in patients whose CNS depression, respiratory depression, or hypotension is refractory to standard therapy.</a:t>
            </a:r>
            <a:endParaRPr lang="en-US" sz="900" smtClean="0">
              <a:latin typeface="Arial" panose="020B0604020202020204" pitchFamily="34" charset="0"/>
            </a:endParaRPr>
          </a:p>
          <a:p>
            <a:pPr lvl="1">
              <a:lnSpc>
                <a:spcPct val="80000"/>
              </a:lnSpc>
            </a:pPr>
            <a:r>
              <a:rPr lang="en-US" sz="700" smtClean="0">
                <a:latin typeface="Arial" panose="020B0604020202020204" pitchFamily="34" charset="0"/>
              </a:rPr>
              <a:t>Patients who have impaired hepatic function may require dialysis to clear an ethanol load.</a:t>
            </a:r>
            <a:endParaRPr lang="en-US" sz="900" smtClean="0">
              <a:latin typeface="Arial" panose="020B0604020202020204" pitchFamily="34" charset="0"/>
            </a:endParaRPr>
          </a:p>
          <a:p>
            <a:pPr>
              <a:lnSpc>
                <a:spcPct val="80000"/>
              </a:lnSpc>
            </a:pPr>
            <a:r>
              <a:rPr lang="en-US" sz="700" smtClean="0">
                <a:latin typeface="Arial" panose="020B0604020202020204" pitchFamily="34" charset="0"/>
              </a:rPr>
              <a:t> </a:t>
            </a:r>
          </a:p>
          <a:p>
            <a:pPr>
              <a:lnSpc>
                <a:spcPct val="80000"/>
              </a:lnSpc>
            </a:pPr>
            <a:endParaRPr lang="en-US" sz="700" smtClean="0">
              <a:latin typeface="Arial" panose="020B0604020202020204" pitchFamily="34" charset="0"/>
            </a:endParaRPr>
          </a:p>
        </p:txBody>
      </p:sp>
    </p:spTree>
    <p:extLst>
      <p:ext uri="{BB962C8B-B14F-4D97-AF65-F5344CB8AC3E}">
        <p14:creationId xmlns:p14="http://schemas.microsoft.com/office/powerpoint/2010/main" val="32220087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2"/>
          <p:cNvSpPr>
            <a:spLocks noGrp="1" noRot="1" noChangeAspect="1" noChangeArrowheads="1" noTextEdit="1"/>
          </p:cNvSpPr>
          <p:nvPr>
            <p:ph type="sldImg"/>
          </p:nvPr>
        </p:nvSpPr>
        <p:spPr>
          <a:xfrm>
            <a:off x="3024188" y="557213"/>
            <a:ext cx="3716337" cy="2787650"/>
          </a:xfrm>
          <a:ln/>
        </p:spPr>
      </p:sp>
      <p:sp>
        <p:nvSpPr>
          <p:cNvPr id="410628" name="Rectangle 3"/>
          <p:cNvSpPr>
            <a:spLocks noGrp="1" noChangeArrowheads="1"/>
          </p:cNvSpPr>
          <p:nvPr>
            <p:ph type="body" idx="1"/>
          </p:nvPr>
        </p:nvSpPr>
        <p:spPr>
          <a:xfrm>
            <a:off x="1228761" y="3530514"/>
            <a:ext cx="6757106" cy="334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4" tIns="47368" rIns="94734" bIns="47368"/>
          <a:lstStyle/>
          <a:p>
            <a:pPr eaLnBrk="1" hangingPunct="1"/>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9002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2"/>
          <p:cNvSpPr>
            <a:spLocks noGrp="1" noRot="1" noChangeAspect="1" noChangeArrowheads="1" noTextEdit="1"/>
          </p:cNvSpPr>
          <p:nvPr>
            <p:ph type="sldImg"/>
          </p:nvPr>
        </p:nvSpPr>
        <p:spPr>
          <a:xfrm>
            <a:off x="2754313" y="557213"/>
            <a:ext cx="3716337" cy="2787650"/>
          </a:xfrm>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 </a:t>
            </a:r>
            <a:r>
              <a:rPr lang="en-US" b="1" smtClean="0">
                <a:latin typeface="Arial" panose="020B0604020202020204" pitchFamily="34" charset="0"/>
                <a:cs typeface="Arial" panose="020B0604020202020204" pitchFamily="34" charset="0"/>
              </a:rPr>
              <a:t>blackout</a:t>
            </a:r>
            <a:r>
              <a:rPr lang="en-US" smtClean="0">
                <a:latin typeface="Arial" panose="020B0604020202020204" pitchFamily="34" charset="0"/>
                <a:cs typeface="Arial" panose="020B0604020202020204" pitchFamily="34" charset="0"/>
              </a:rPr>
              <a:t> is a phenomenon caused by the intake of any substance or medication in which long term memory creation is impaired, therefore causing a complete inability to recall the past. Blackouts can be caused by any substance, but are most frequently associated with </a:t>
            </a:r>
            <a:r>
              <a:rPr lang="en-US" smtClean="0">
                <a:latin typeface="Arial" panose="020B0604020202020204" pitchFamily="34" charset="0"/>
                <a:cs typeface="Arial" panose="020B0604020202020204" pitchFamily="34" charset="0"/>
                <a:hlinkClick r:id="rId3" tooltip="GABAergic"/>
              </a:rPr>
              <a:t>GABAergic</a:t>
            </a:r>
            <a:r>
              <a:rPr lang="en-US" smtClean="0">
                <a:latin typeface="Arial" panose="020B0604020202020204" pitchFamily="34" charset="0"/>
                <a:cs typeface="Arial" panose="020B0604020202020204" pitchFamily="34" charset="0"/>
              </a:rPr>
              <a:t> drugs. Blackouts are frequently described as having effects similar to that of </a:t>
            </a:r>
            <a:r>
              <a:rPr lang="en-US" smtClean="0">
                <a:latin typeface="Arial" panose="020B0604020202020204" pitchFamily="34" charset="0"/>
                <a:cs typeface="Arial" panose="020B0604020202020204" pitchFamily="34" charset="0"/>
                <a:hlinkClick r:id="rId4" tooltip="Anterograde amnesia"/>
              </a:rPr>
              <a:t>anterograde amnesia</a:t>
            </a:r>
            <a:r>
              <a:rPr lang="en-US" smtClean="0">
                <a:latin typeface="Arial" panose="020B0604020202020204" pitchFamily="34" charset="0"/>
                <a:cs typeface="Arial" panose="020B0604020202020204" pitchFamily="34" charset="0"/>
              </a:rPr>
              <a:t>, in which the subject cannot recall any events after the event that caused </a:t>
            </a:r>
            <a:r>
              <a:rPr lang="en-US" smtClean="0">
                <a:latin typeface="Arial" panose="020B0604020202020204" pitchFamily="34" charset="0"/>
                <a:cs typeface="Arial" panose="020B0604020202020204" pitchFamily="34" charset="0"/>
                <a:hlinkClick r:id="rId5" tooltip="Amnesia"/>
              </a:rPr>
              <a:t>amnesia</a:t>
            </a:r>
            <a:r>
              <a:rPr lang="en-US" smtClean="0">
                <a:latin typeface="Arial" panose="020B0604020202020204" pitchFamily="34" charset="0"/>
                <a:cs typeface="Arial" panose="020B0604020202020204" pitchFamily="34" charset="0"/>
              </a:rPr>
              <a:t>. 'Blacking out' is not to be confused with the </a:t>
            </a:r>
            <a:r>
              <a:rPr lang="en-US" smtClean="0">
                <a:latin typeface="Arial" panose="020B0604020202020204" pitchFamily="34" charset="0"/>
                <a:cs typeface="Arial" panose="020B0604020202020204" pitchFamily="34" charset="0"/>
                <a:hlinkClick r:id="rId6" tooltip="Mutually exclusive"/>
              </a:rPr>
              <a:t>mutually exclusive</a:t>
            </a:r>
            <a:r>
              <a:rPr lang="en-US" smtClean="0">
                <a:latin typeface="Arial" panose="020B0604020202020204" pitchFamily="34" charset="0"/>
                <a:cs typeface="Arial" panose="020B0604020202020204" pitchFamily="34" charset="0"/>
              </a:rPr>
              <a:t> act of '</a:t>
            </a:r>
            <a:r>
              <a:rPr lang="en-US" smtClean="0">
                <a:latin typeface="Arial" panose="020B0604020202020204" pitchFamily="34" charset="0"/>
                <a:cs typeface="Arial" panose="020B0604020202020204" pitchFamily="34" charset="0"/>
                <a:hlinkClick r:id="rId7" tooltip="Fainting"/>
              </a:rPr>
              <a:t>passing out</a:t>
            </a:r>
            <a:r>
              <a:rPr lang="en-US" smtClean="0">
                <a:latin typeface="Arial" panose="020B0604020202020204" pitchFamily="34" charset="0"/>
                <a:cs typeface="Arial" panose="020B0604020202020204" pitchFamily="34" charset="0"/>
              </a:rPr>
              <a:t>', which means loss of consciousness. Research on alcohol blackouts was begun by </a:t>
            </a:r>
            <a:r>
              <a:rPr lang="en-US" smtClean="0">
                <a:latin typeface="Arial" panose="020B0604020202020204" pitchFamily="34" charset="0"/>
                <a:cs typeface="Arial" panose="020B0604020202020204" pitchFamily="34" charset="0"/>
                <a:hlinkClick r:id="rId8" tooltip="E. M. Jellinek"/>
              </a:rPr>
              <a:t>E. M. Jellinek</a:t>
            </a:r>
            <a:r>
              <a:rPr lang="en-US" smtClean="0">
                <a:latin typeface="Arial" panose="020B0604020202020204" pitchFamily="34" charset="0"/>
                <a:cs typeface="Arial" panose="020B0604020202020204" pitchFamily="34" charset="0"/>
              </a:rPr>
              <a:t> in the 1940s. Using data from a survey of </a:t>
            </a:r>
            <a:r>
              <a:rPr lang="en-US" smtClean="0">
                <a:latin typeface="Arial" panose="020B0604020202020204" pitchFamily="34" charset="0"/>
                <a:cs typeface="Arial" panose="020B0604020202020204" pitchFamily="34" charset="0"/>
                <a:hlinkClick r:id="rId9" tooltip="Alcoholics Anonymous"/>
              </a:rPr>
              <a:t>Alcoholics Anonymous</a:t>
            </a:r>
            <a:r>
              <a:rPr lang="en-US" smtClean="0">
                <a:latin typeface="Arial" panose="020B0604020202020204" pitchFamily="34" charset="0"/>
                <a:cs typeface="Arial" panose="020B0604020202020204" pitchFamily="34" charset="0"/>
              </a:rPr>
              <a:t> (AA) members, he came to believe that blackouts would be a good determinant of alcoholism. However, there are conflicting views as to whether this is true.</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The negative psychological effects of an alcohol-related blackout are often worsened by those who suffer from </a:t>
            </a:r>
            <a:r>
              <a:rPr lang="en-US" smtClean="0">
                <a:latin typeface="Arial" panose="020B0604020202020204" pitchFamily="34" charset="0"/>
                <a:cs typeface="Arial" panose="020B0604020202020204" pitchFamily="34" charset="0"/>
                <a:hlinkClick r:id="rId11" tooltip="Anxiety disorders"/>
              </a:rPr>
              <a:t>anxiety disorders</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Alcoholic Blackout - Types of Alcohol Blackouts, How They Work, and the Consequences</a:t>
            </a:r>
          </a:p>
          <a:p>
            <a:r>
              <a:rPr lang="en-US" i="1" smtClean="0">
                <a:latin typeface="Arial" panose="020B0604020202020204" pitchFamily="34" charset="0"/>
                <a:cs typeface="Arial" panose="020B0604020202020204" pitchFamily="34" charset="0"/>
              </a:rPr>
              <a:t>By </a:t>
            </a:r>
            <a:r>
              <a:rPr lang="en-US" i="1" smtClean="0">
                <a:latin typeface="Arial" panose="020B0604020202020204" pitchFamily="34" charset="0"/>
                <a:cs typeface="Arial" panose="020B0604020202020204" pitchFamily="34" charset="0"/>
                <a:hlinkClick r:id="rId12" tooltip="EzineArticles Expert Author Bill Urell"/>
              </a:rPr>
              <a:t>Bill Urell</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 occurrence of an alcohol blackout is unpredictable both in severity and in timing.</a:t>
            </a:r>
          </a:p>
          <a:p>
            <a:r>
              <a:rPr lang="en-US" smtClean="0">
                <a:latin typeface="Arial" panose="020B0604020202020204" pitchFamily="34" charset="0"/>
                <a:cs typeface="Arial" panose="020B0604020202020204" pitchFamily="34" charset="0"/>
              </a:rPr>
              <a:t>When an individual experiences an alcohol induced blackout, his consciousness remains throughout the period but will be unable to have complete recollection of what happened during that time. It is as if events are never imprinted on the brain for recall. It's amnesia in a way, but it's caused by alcohol abuse and not a traumatic event or physical injury.</a:t>
            </a:r>
          </a:p>
          <a:p>
            <a:r>
              <a:rPr lang="en-US" smtClean="0">
                <a:latin typeface="Arial" panose="020B0604020202020204" pitchFamily="34" charset="0"/>
                <a:cs typeface="Arial" panose="020B0604020202020204" pitchFamily="34" charset="0"/>
              </a:rPr>
              <a:t>There are two types of alcohol induced blackouts commonly studied:</a:t>
            </a:r>
          </a:p>
          <a:p>
            <a:r>
              <a:rPr lang="en-US" b="1" smtClean="0">
                <a:latin typeface="Arial" panose="020B0604020202020204" pitchFamily="34" charset="0"/>
                <a:cs typeface="Arial" panose="020B0604020202020204" pitchFamily="34" charset="0"/>
              </a:rPr>
              <a:t>1. Fragmentary or partial blackouts.</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These tend to occur when lower levels of alcohol are taken. You might forget names or what you were talking about in the middle of a conversation. These partially interfere with memory formation during intoxication. People can sometimes remember the missing pieces if they are prompted or reminded of the context of conversation or situation.</a:t>
            </a:r>
          </a:p>
          <a:p>
            <a:r>
              <a:rPr lang="en-US" b="1" smtClean="0">
                <a:latin typeface="Arial" panose="020B0604020202020204" pitchFamily="34" charset="0"/>
                <a:cs typeface="Arial" panose="020B0604020202020204" pitchFamily="34" charset="0"/>
              </a:rPr>
              <a:t>2. Complete or en bloc, blackouts</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When a person has a complete alcohol blackout, he is still physically and mentally able to perform actions although he may seem not like his usual self. In this type of blackout, an individual is still conscious - but will be unable to retain any memory of what happened during his blackout, what so ever. Prompting or reminders will not lead to recall the events. It appears that the ability to transfer and imprint memory from the present and short term to long term storage is blocked.</a:t>
            </a:r>
          </a:p>
          <a:p>
            <a:r>
              <a:rPr lang="en-US" smtClean="0">
                <a:latin typeface="Arial" panose="020B0604020202020204" pitchFamily="34" charset="0"/>
                <a:cs typeface="Arial" panose="020B0604020202020204" pitchFamily="34" charset="0"/>
              </a:rPr>
              <a:t>How alcohols and drugs can cause blackouts:</a:t>
            </a:r>
          </a:p>
          <a:p>
            <a:r>
              <a:rPr lang="en-US" smtClean="0">
                <a:latin typeface="Arial" panose="020B0604020202020204" pitchFamily="34" charset="0"/>
                <a:cs typeface="Arial" panose="020B0604020202020204" pitchFamily="34" charset="0"/>
              </a:rPr>
              <a:t>In most cases, blackouts are a result of binge drinking, that is, consuming an excessive quantity of liquor in a brief period of time. This has been confirmed by a research conducted for the National Institute on Alcohol Abuse and Alcoholism which reports how large and especially rapid consumption of alcohol (such as 'doing shots'), can produce partial or complete blackouts. One researcher states "If recreational drugs were tools, alcohol would be a sledgehammer ...alcohol produces detectable memory impairments beginning after just one or two drinks. As the dose increases, so does the magnitude of the memory impairments."</a:t>
            </a:r>
          </a:p>
          <a:p>
            <a:r>
              <a:rPr lang="en-US" smtClean="0">
                <a:latin typeface="Arial" panose="020B0604020202020204" pitchFamily="34" charset="0"/>
                <a:cs typeface="Arial" panose="020B0604020202020204" pitchFamily="34" charset="0"/>
              </a:rPr>
              <a:t>Other things you should know about blackouts:</a:t>
            </a:r>
          </a:p>
          <a:p>
            <a:r>
              <a:rPr lang="en-US" smtClean="0">
                <a:latin typeface="Arial" panose="020B0604020202020204" pitchFamily="34" charset="0"/>
                <a:cs typeface="Arial" panose="020B0604020202020204" pitchFamily="34" charset="0"/>
              </a:rPr>
              <a:t>Age is a determining factor in how much alcohol you can safely consume, and women are more susceptible. A womans' tendency to black out more easily probably results from differences in how men and women metabolize alcohol. Females also may be more susceptible than males to milder forms of alcohol-induced memory impairments, even when men and women consume comparable amounts of alcohol.</a:t>
            </a:r>
          </a:p>
          <a:p>
            <a:r>
              <a:rPr lang="en-US" smtClean="0">
                <a:latin typeface="Arial" panose="020B0604020202020204" pitchFamily="34" charset="0"/>
                <a:cs typeface="Arial" panose="020B0604020202020204" pitchFamily="34" charset="0"/>
              </a:rPr>
              <a:t>The dangers of experiencing blackouts:</a:t>
            </a:r>
          </a:p>
          <a:p>
            <a:r>
              <a:rPr lang="en-US" smtClean="0">
                <a:latin typeface="Arial" panose="020B0604020202020204" pitchFamily="34" charset="0"/>
                <a:cs typeface="Arial" panose="020B0604020202020204" pitchFamily="34" charset="0"/>
              </a:rPr>
              <a:t>Surveys have discovered that college students who had experienced blackouts found out later on they had participated in various high-risk activities like engaging in sex without protection, driving under the influence of alcohol, or committing vandalism and other similar offenses.</a:t>
            </a:r>
          </a:p>
          <a:p>
            <a:r>
              <a:rPr lang="en-US" smtClean="0">
                <a:latin typeface="Arial" panose="020B0604020202020204" pitchFamily="34" charset="0"/>
                <a:cs typeface="Arial" panose="020B0604020202020204" pitchFamily="34" charset="0"/>
              </a:rPr>
              <a:t>People who experience blackouts may at that time have an impaired ability to decide and judge and possess minimal or no control at all over their impulses.</a:t>
            </a:r>
          </a:p>
          <a:p>
            <a:r>
              <a:rPr lang="en-US" smtClean="0">
                <a:latin typeface="Arial" panose="020B0604020202020204" pitchFamily="34" charset="0"/>
                <a:cs typeface="Arial" panose="020B0604020202020204" pitchFamily="34" charset="0"/>
              </a:rPr>
              <a:t>Tips for safe drinking and preventing and managing blackouts:</a:t>
            </a:r>
          </a:p>
          <a:p>
            <a:r>
              <a:rPr lang="en-US" smtClean="0">
                <a:latin typeface="Arial" panose="020B0604020202020204" pitchFamily="34" charset="0"/>
                <a:cs typeface="Arial" panose="020B0604020202020204" pitchFamily="34" charset="0"/>
              </a:rPr>
              <a:t>The only sure-fire method for not having a blackout or memory problems is to not drink. One puzzling aspect of blackouts is that the occurrence and consequences cannot be predicted.</a:t>
            </a:r>
          </a:p>
          <a:p>
            <a:r>
              <a:rPr lang="en-US" smtClean="0">
                <a:latin typeface="Arial" panose="020B0604020202020204" pitchFamily="34" charset="0"/>
                <a:cs typeface="Arial" panose="020B0604020202020204" pitchFamily="34" charset="0"/>
              </a:rPr>
              <a:t>And now I would like to invite you to access our alcoholism and alcohol answers at our alcohol </a:t>
            </a:r>
            <a:r>
              <a:rPr lang="en-US" smtClean="0">
                <a:latin typeface="Arial" panose="020B0604020202020204" pitchFamily="34" charset="0"/>
                <a:cs typeface="Arial" panose="020B0604020202020204" pitchFamily="34" charset="0"/>
                <a:hlinkClick r:id="rId13"/>
              </a:rPr>
              <a:t>frequently asked questions</a:t>
            </a:r>
            <a:r>
              <a:rPr lang="en-US" smtClean="0">
                <a:latin typeface="Arial" panose="020B0604020202020204" pitchFamily="34" charset="0"/>
                <a:cs typeface="Arial" panose="020B0604020202020204" pitchFamily="34" charset="0"/>
              </a:rPr>
              <a:t> page. You may also claim our Free, massive Recovery Help Resource Guide. To gain instant access, visit us at: </a:t>
            </a:r>
            <a:r>
              <a:rPr lang="en-US" smtClean="0">
                <a:latin typeface="Arial" panose="020B0604020202020204" pitchFamily="34" charset="0"/>
                <a:cs typeface="Arial" panose="020B0604020202020204" pitchFamily="34" charset="0"/>
                <a:hlinkClick r:id="rId13"/>
              </a:rPr>
              <a:t>http://AddictionRecoveryBasics.com</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Thank you from Bill Urell and the Addiction Recovery Basics Network.</a:t>
            </a:r>
          </a:p>
          <a:p>
            <a:pPr eaLnBrk="1" hangingPunct="1"/>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55068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1228761" y="3530514"/>
            <a:ext cx="6757106" cy="334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4382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2"/>
          <p:cNvSpPr>
            <a:spLocks noGrp="1" noRot="1" noChangeAspect="1" noChangeArrowheads="1" noTextEdit="1"/>
          </p:cNvSpPr>
          <p:nvPr>
            <p:ph type="sldImg"/>
          </p:nvPr>
        </p:nvSpPr>
        <p:spPr>
          <a:xfrm>
            <a:off x="2754313" y="557213"/>
            <a:ext cx="3717925" cy="2787650"/>
          </a:xfrm>
          <a:ln/>
        </p:spPr>
      </p:sp>
    </p:spTree>
    <p:extLst>
      <p:ext uri="{BB962C8B-B14F-4D97-AF65-F5344CB8AC3E}">
        <p14:creationId xmlns:p14="http://schemas.microsoft.com/office/powerpoint/2010/main" val="7068732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The best treatment for DTs is prevention. Patients withdrawing from alcohol who exhibit withdrawal phenomena should receive a benzodiazepine, such as 25 to 50 mg of </a:t>
            </a:r>
            <a:r>
              <a:rPr lang="en-US" dirty="0" err="1" smtClean="0">
                <a:latin typeface="Arial" panose="020B0604020202020204" pitchFamily="34" charset="0"/>
                <a:cs typeface="Arial" panose="020B0604020202020204" pitchFamily="34" charset="0"/>
              </a:rPr>
              <a:t>chlordiazepoxide</a:t>
            </a:r>
            <a:r>
              <a:rPr lang="en-US" dirty="0" smtClean="0">
                <a:latin typeface="Arial" panose="020B0604020202020204" pitchFamily="34" charset="0"/>
                <a:cs typeface="Arial" panose="020B0604020202020204" pitchFamily="34" charset="0"/>
              </a:rPr>
              <a:t> every 2 to 4 hours until they seem to be out of danger. Once the delirium appears, however, 50 to 100 mg of </a:t>
            </a:r>
            <a:r>
              <a:rPr lang="en-US" dirty="0" err="1" smtClean="0">
                <a:latin typeface="Arial" panose="020B0604020202020204" pitchFamily="34" charset="0"/>
                <a:cs typeface="Arial" panose="020B0604020202020204" pitchFamily="34" charset="0"/>
              </a:rPr>
              <a:t>chlordiazepoxide</a:t>
            </a:r>
            <a:r>
              <a:rPr lang="en-US" dirty="0" smtClean="0">
                <a:latin typeface="Arial" panose="020B0604020202020204" pitchFamily="34" charset="0"/>
                <a:cs typeface="Arial" panose="020B0604020202020204" pitchFamily="34" charset="0"/>
              </a:rPr>
              <a:t> should be given every 4 hours orally, or </a:t>
            </a:r>
            <a:r>
              <a:rPr lang="en-US" dirty="0" err="1" smtClean="0">
                <a:latin typeface="Arial" panose="020B0604020202020204" pitchFamily="34" charset="0"/>
                <a:cs typeface="Arial" panose="020B0604020202020204" pitchFamily="34" charset="0"/>
              </a:rPr>
              <a:t>lorazepam</a:t>
            </a:r>
            <a:r>
              <a:rPr lang="en-US" dirty="0" smtClean="0">
                <a:latin typeface="Arial" panose="020B0604020202020204" pitchFamily="34" charset="0"/>
                <a:cs typeface="Arial" panose="020B0604020202020204" pitchFamily="34" charset="0"/>
              </a:rPr>
              <a:t> (Ativan) should be given intravenously (IV) if oral medication is not possible (Table 12.2-7).</a:t>
            </a:r>
          </a:p>
        </p:txBody>
      </p:sp>
    </p:spTree>
    <p:extLst>
      <p:ext uri="{BB962C8B-B14F-4D97-AF65-F5344CB8AC3E}">
        <p14:creationId xmlns:p14="http://schemas.microsoft.com/office/powerpoint/2010/main" val="24163522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2"/>
          <p:cNvSpPr>
            <a:spLocks noGrp="1" noRot="1" noChangeAspect="1" noChangeArrowheads="1" noTextEdit="1"/>
          </p:cNvSpPr>
          <p:nvPr>
            <p:ph type="sldImg"/>
          </p:nvPr>
        </p:nvSpPr>
        <p:spPr>
          <a:xfrm>
            <a:off x="2754313" y="557213"/>
            <a:ext cx="3716337" cy="2787650"/>
          </a:xfrm>
          <a:ln/>
        </p:spPr>
      </p:sp>
      <p:sp>
        <p:nvSpPr>
          <p:cNvPr id="433156" name="Rectangle 3"/>
          <p:cNvSpPr>
            <a:spLocks noChangeArrowheads="1"/>
          </p:cNvSpPr>
          <p:nvPr/>
        </p:nvSpPr>
        <p:spPr bwMode="auto">
          <a:xfrm>
            <a:off x="1228761" y="5720508"/>
            <a:ext cx="6436465" cy="61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3" tIns="46616" rIns="0" bIns="46616"/>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pPr>
            <a:endParaRPr lang="en-GB" sz="1000">
              <a:latin typeface="Times New Roman" panose="02020603050405020304" pitchFamily="18" charset="0"/>
            </a:endParaRPr>
          </a:p>
        </p:txBody>
      </p:sp>
      <p:sp>
        <p:nvSpPr>
          <p:cNvPr id="43315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000" smtClean="0">
                <a:latin typeface="Arial" panose="020B0604020202020204" pitchFamily="34" charset="0"/>
                <a:cs typeface="Arial" panose="020B0604020202020204" pitchFamily="34" charset="0"/>
              </a:rPr>
              <a:t>Alcohol-Induced Persisting Dementia</a:t>
            </a:r>
          </a:p>
          <a:p>
            <a:pPr>
              <a:lnSpc>
                <a:spcPct val="80000"/>
              </a:lnSpc>
            </a:pPr>
            <a:r>
              <a:rPr lang="en-US" sz="1000" smtClean="0">
                <a:latin typeface="Arial" panose="020B0604020202020204" pitchFamily="34" charset="0"/>
                <a:cs typeface="Arial" panose="020B0604020202020204" pitchFamily="34" charset="0"/>
              </a:rPr>
              <a:t>The legitimacy of the concept of alcohol-induced persisting dementia remains controversial; some clinicians and researchers believe that it is difficult to separate the toxic effects of alcohol abuse from the CNS damage done by poor nutrition and multiple trauma and that following the malfunctioning of other bodily organs such as the liver, the pancreas, and the kidneys. Although several studies have found enlarged ventricles and cortical atrophy in persons with dementia and a history of alcohol dependence, the studies do not help clarify the cause of the dementia. Nonetheless, DSM-IV-TR includes the diagnosis of alcohol-induced persisting dementia (see Table 10.3-8). The controversy about the diagnosis should encourage clinicians to complete a diagnostic assessment of the dementia before concluding that it was caused by alcohol.</a:t>
            </a:r>
          </a:p>
          <a:p>
            <a:pPr>
              <a:lnSpc>
                <a:spcPct val="80000"/>
              </a:lnSpc>
            </a:pPr>
            <a:r>
              <a:rPr lang="en-US" sz="1000" smtClean="0">
                <a:latin typeface="Arial" panose="020B0604020202020204" pitchFamily="34" charset="0"/>
                <a:cs typeface="Arial" panose="020B0604020202020204" pitchFamily="34" charset="0"/>
              </a:rPr>
              <a:t>Alcohol-Induced Persisting Amnestic Disorder</a:t>
            </a:r>
          </a:p>
          <a:p>
            <a:pPr>
              <a:lnSpc>
                <a:spcPct val="80000"/>
              </a:lnSpc>
            </a:pPr>
            <a:r>
              <a:rPr lang="en-US" sz="1000" smtClean="0">
                <a:latin typeface="Arial" panose="020B0604020202020204" pitchFamily="34" charset="0"/>
                <a:cs typeface="Arial" panose="020B0604020202020204" pitchFamily="34" charset="0"/>
              </a:rPr>
              <a:t>Diagnosis and Clinical Features</a:t>
            </a:r>
          </a:p>
          <a:p>
            <a:pPr>
              <a:lnSpc>
                <a:spcPct val="80000"/>
              </a:lnSpc>
            </a:pPr>
            <a:r>
              <a:rPr lang="en-US" sz="1000" smtClean="0">
                <a:latin typeface="Arial" panose="020B0604020202020204" pitchFamily="34" charset="0"/>
                <a:cs typeface="Arial" panose="020B0604020202020204" pitchFamily="34" charset="0"/>
              </a:rPr>
              <a:t>The diagnostic criteria of alcohol-induced persisting amnestic disorder are contained in the DSM-IV-TR category of substance-induced persisting amnestic disorder (see Table 10.4-3). The essential feature of alcohol-induced persisting amnestic disorder is a disturbance in short-term memory caused by prolonged heavy use of alcohol. Because the disorder usually occurs in persons who have been drinking heavily for many years, the disorder is rare in persons younger than age 35.</a:t>
            </a:r>
          </a:p>
          <a:p>
            <a:pPr>
              <a:lnSpc>
                <a:spcPct val="80000"/>
              </a:lnSpc>
            </a:pPr>
            <a:r>
              <a:rPr lang="en-US" sz="1000" smtClean="0">
                <a:latin typeface="Arial" panose="020B0604020202020204" pitchFamily="34" charset="0"/>
                <a:cs typeface="Arial" panose="020B0604020202020204" pitchFamily="34" charset="0"/>
              </a:rPr>
              <a:t>Wernicke-Korsakoff Syndrome</a:t>
            </a:r>
          </a:p>
          <a:p>
            <a:pPr>
              <a:lnSpc>
                <a:spcPct val="80000"/>
              </a:lnSpc>
            </a:pPr>
            <a:r>
              <a:rPr lang="en-US" sz="1000" smtClean="0">
                <a:latin typeface="Arial" panose="020B0604020202020204" pitchFamily="34" charset="0"/>
                <a:cs typeface="Arial" panose="020B0604020202020204" pitchFamily="34" charset="0"/>
              </a:rPr>
              <a:t>The classic names for alcohol-induced persisting amnestic disorder are Wernicke's encephalopathy (a set of acute symptoms) and Korsakoff's syndrome (a chronic condition). Whereas Wernicke's encephalopathy is completely reversible with treatment, only about 20 percent of patients with Korsakoff's syndrome recover. The pathophysiological connection between the two syndromes is thiamine deficiency, caused either by poor nutritional habits or by malabsorption problems. Thiamine is a cofactor for several important enzymes and may also be involved in conduction of the axon potential along the axon and in synaptic transmission. The neuropathological lesions are symmetrical and paraventricular, involving the mammillary bodies, the thalamus, the hypothalamus, the midbrain, the pons, the medulla, the fornix, and the cerebellum.</a:t>
            </a:r>
          </a:p>
          <a:p>
            <a:pPr eaLnBrk="1" hangingPunct="1">
              <a:lnSpc>
                <a:spcPct val="80000"/>
              </a:lnSpc>
            </a:pPr>
            <a:endParaRPr lang="en-GB" sz="1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35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a:t>
            </a:r>
            <a:r>
              <a:rPr lang="en-US" dirty="0"/>
              <a:t>Culture-specific symptoms (e.g., tinnitus, neck soreness, headache, uncontrollable screaming</a:t>
            </a:r>
            <a:br>
              <a:rPr lang="en-US" dirty="0"/>
            </a:br>
            <a:r>
              <a:rPr lang="en-US" dirty="0"/>
              <a:t>or crying) may be seen. Such symptoms should not count as one of the four required symptoms.</a:t>
            </a:r>
            <a:r>
              <a:rPr lang="en-US" dirty="0" smtClean="0"/>
              <a:t> </a:t>
            </a:r>
            <a:br>
              <a:rPr lang="en-US" dirty="0" smtClean="0"/>
            </a:b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Table 16.2-2 DSM-IV-TR Criteria for Panic Attack</a:t>
            </a:r>
          </a:p>
          <a:p>
            <a:r>
              <a:rPr lang="en-US" b="1" dirty="0" smtClean="0">
                <a:latin typeface="Arial" panose="020B0604020202020204" pitchFamily="34" charset="0"/>
              </a:rPr>
              <a:t>Note</a:t>
            </a:r>
            <a:r>
              <a:rPr lang="en-US" dirty="0" smtClean="0">
                <a:latin typeface="Arial" panose="020B0604020202020204" pitchFamily="34" charset="0"/>
              </a:rPr>
              <a:t>: A panic attack is not a </a:t>
            </a:r>
            <a:r>
              <a:rPr lang="en-US" dirty="0" err="1" smtClean="0">
                <a:latin typeface="Arial" panose="020B0604020202020204" pitchFamily="34" charset="0"/>
              </a:rPr>
              <a:t>codable</a:t>
            </a:r>
            <a:r>
              <a:rPr lang="en-US" dirty="0" smtClean="0">
                <a:latin typeface="Arial" panose="020B0604020202020204" pitchFamily="34" charset="0"/>
              </a:rPr>
              <a:t> disorder. Code the specific diagnosis in which the panic attack occurs (e.g., panic disorder with agoraphobia).</a:t>
            </a:r>
            <a:br>
              <a:rPr lang="en-US" dirty="0" smtClean="0">
                <a:latin typeface="Arial" panose="020B0604020202020204" pitchFamily="34" charset="0"/>
              </a:rPr>
            </a:br>
            <a:r>
              <a:rPr lang="en-US" dirty="0" smtClean="0">
                <a:latin typeface="Arial" panose="020B0604020202020204" pitchFamily="34" charset="0"/>
              </a:rPr>
              <a:t>A discrete period of intense fear or discomfort, in which four (or more) of the following symptoms developed abruptly and reached a peak within 10 minutes: palpitations, pounding heart, or accelerated heart rate </a:t>
            </a:r>
          </a:p>
          <a:p>
            <a:r>
              <a:rPr lang="en-US" dirty="0" smtClean="0">
                <a:latin typeface="Arial" panose="020B0604020202020204" pitchFamily="34" charset="0"/>
              </a:rPr>
              <a:t>sweating </a:t>
            </a:r>
          </a:p>
          <a:p>
            <a:r>
              <a:rPr lang="en-US" dirty="0" smtClean="0">
                <a:latin typeface="Arial" panose="020B0604020202020204" pitchFamily="34" charset="0"/>
              </a:rPr>
              <a:t>trembling or shaking </a:t>
            </a:r>
          </a:p>
          <a:p>
            <a:r>
              <a:rPr lang="en-US" dirty="0" smtClean="0">
                <a:latin typeface="Arial" panose="020B0604020202020204" pitchFamily="34" charset="0"/>
              </a:rPr>
              <a:t>sensations of shortness of breath or smothering </a:t>
            </a:r>
          </a:p>
          <a:p>
            <a:r>
              <a:rPr lang="en-US" dirty="0" smtClean="0">
                <a:latin typeface="Arial" panose="020B0604020202020204" pitchFamily="34" charset="0"/>
              </a:rPr>
              <a:t>feeling of choking </a:t>
            </a:r>
          </a:p>
          <a:p>
            <a:r>
              <a:rPr lang="en-US" dirty="0" smtClean="0">
                <a:latin typeface="Arial" panose="020B0604020202020204" pitchFamily="34" charset="0"/>
              </a:rPr>
              <a:t>chest pain or discomfort </a:t>
            </a:r>
          </a:p>
          <a:p>
            <a:r>
              <a:rPr lang="en-US" dirty="0" smtClean="0">
                <a:latin typeface="Arial" panose="020B0604020202020204" pitchFamily="34" charset="0"/>
              </a:rPr>
              <a:t>nausea or abdominal distress </a:t>
            </a:r>
          </a:p>
          <a:p>
            <a:r>
              <a:rPr lang="en-US" dirty="0" smtClean="0">
                <a:latin typeface="Arial" panose="020B0604020202020204" pitchFamily="34" charset="0"/>
              </a:rPr>
              <a:t>feeling dizzy, unsteady, lightheaded, or faint </a:t>
            </a:r>
          </a:p>
          <a:p>
            <a:r>
              <a:rPr lang="en-US" dirty="0" err="1" smtClean="0">
                <a:latin typeface="Arial" panose="020B0604020202020204" pitchFamily="34" charset="0"/>
              </a:rPr>
              <a:t>derealization</a:t>
            </a:r>
            <a:r>
              <a:rPr lang="en-US" dirty="0" smtClean="0">
                <a:latin typeface="Arial" panose="020B0604020202020204" pitchFamily="34" charset="0"/>
              </a:rPr>
              <a:t> (feelings of unreality) or depersonalization (being detached from oneself) </a:t>
            </a:r>
          </a:p>
          <a:p>
            <a:r>
              <a:rPr lang="en-US" dirty="0" smtClean="0">
                <a:latin typeface="Arial" panose="020B0604020202020204" pitchFamily="34" charset="0"/>
              </a:rPr>
              <a:t>fear of losing control or going crazy </a:t>
            </a:r>
          </a:p>
          <a:p>
            <a:r>
              <a:rPr lang="en-US" dirty="0" smtClean="0">
                <a:latin typeface="Arial" panose="020B0604020202020204" pitchFamily="34" charset="0"/>
              </a:rPr>
              <a:t>fear of dying </a:t>
            </a:r>
          </a:p>
          <a:p>
            <a:r>
              <a:rPr lang="en-US" dirty="0" err="1" smtClean="0">
                <a:latin typeface="Arial" panose="020B0604020202020204" pitchFamily="34" charset="0"/>
              </a:rPr>
              <a:t>paresthesias</a:t>
            </a:r>
            <a:r>
              <a:rPr lang="en-US" dirty="0" smtClean="0">
                <a:latin typeface="Arial" panose="020B0604020202020204" pitchFamily="34" charset="0"/>
              </a:rPr>
              <a:t> (numbness or tingling sensations) </a:t>
            </a:r>
          </a:p>
          <a:p>
            <a:r>
              <a:rPr lang="en-US" dirty="0" smtClean="0">
                <a:latin typeface="Arial" panose="020B0604020202020204" pitchFamily="34" charset="0"/>
              </a:rPr>
              <a:t>chills or hot flushes </a:t>
            </a:r>
          </a:p>
          <a:p>
            <a:r>
              <a:rPr lang="en-US" dirty="0" smtClean="0">
                <a:latin typeface="Arial" panose="020B0604020202020204" pitchFamily="34" charset="0"/>
              </a:rPr>
              <a:t>(From American Psychiatric Association. </a:t>
            </a:r>
            <a:r>
              <a:rPr lang="en-US" i="1" dirty="0" smtClean="0">
                <a:latin typeface="Arial" panose="020B0604020202020204" pitchFamily="34" charset="0"/>
              </a:rPr>
              <a:t>Diagnostic and Statistical Manual of Mental Disorders</a:t>
            </a:r>
            <a:r>
              <a:rPr lang="en-US" dirty="0" smtClean="0">
                <a:latin typeface="Arial" panose="020B0604020202020204" pitchFamily="34" charset="0"/>
              </a:rPr>
              <a:t>. 4th ed. Text rev. Washington, DC: American Psychiatric Association; copyright 2000, with permission.)</a:t>
            </a:r>
            <a:endParaRPr lang="en-US" dirty="0"/>
          </a:p>
        </p:txBody>
      </p:sp>
    </p:spTree>
    <p:extLst>
      <p:ext uri="{BB962C8B-B14F-4D97-AF65-F5344CB8AC3E}">
        <p14:creationId xmlns:p14="http://schemas.microsoft.com/office/powerpoint/2010/main" val="38475955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xfrm>
            <a:off x="1228761" y="3530514"/>
            <a:ext cx="6757106" cy="334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cs typeface="Arial" panose="020B0604020202020204" pitchFamily="34" charset="0"/>
              </a:rPr>
              <a:t>taxia</a:t>
            </a:r>
            <a:r>
              <a:rPr lang="en-US" smtClean="0">
                <a:latin typeface="Arial" panose="020B0604020202020204" pitchFamily="34" charset="0"/>
                <a:cs typeface="Arial" panose="020B0604020202020204" pitchFamily="34" charset="0"/>
              </a:rPr>
              <a:t> (from </a:t>
            </a:r>
            <a:r>
              <a:rPr lang="en-US" smtClean="0">
                <a:latin typeface="Arial" panose="020B0604020202020204" pitchFamily="34" charset="0"/>
                <a:cs typeface="Arial" panose="020B0604020202020204" pitchFamily="34" charset="0"/>
                <a:hlinkClick r:id="rId3" tooltip="Greek (language)"/>
              </a:rPr>
              <a:t>Greek</a:t>
            </a:r>
            <a:r>
              <a:rPr lang="en-US" smtClean="0">
                <a:latin typeface="Arial" panose="020B0604020202020204" pitchFamily="34" charset="0"/>
                <a:cs typeface="Arial" panose="020B0604020202020204" pitchFamily="34" charset="0"/>
              </a:rPr>
              <a:t> </a:t>
            </a:r>
            <a:r>
              <a:rPr lang="en-US" i="1" smtClean="0">
                <a:latin typeface="Arial" panose="020B0604020202020204" pitchFamily="34" charset="0"/>
                <a:cs typeface="Arial" panose="020B0604020202020204" pitchFamily="34" charset="0"/>
              </a:rPr>
              <a:t>α-</a:t>
            </a:r>
            <a:r>
              <a:rPr lang="en-US" smtClean="0">
                <a:latin typeface="Arial" panose="020B0604020202020204" pitchFamily="34" charset="0"/>
                <a:cs typeface="Arial" panose="020B0604020202020204" pitchFamily="34" charset="0"/>
              </a:rPr>
              <a:t> [a negative prefix] + </a:t>
            </a:r>
            <a:r>
              <a:rPr lang="en-US" i="1" smtClean="0">
                <a:latin typeface="Arial" panose="020B0604020202020204" pitchFamily="34" charset="0"/>
                <a:cs typeface="Arial" panose="020B0604020202020204" pitchFamily="34" charset="0"/>
              </a:rPr>
              <a:t>-τάξις</a:t>
            </a:r>
            <a:r>
              <a:rPr lang="en-US" smtClean="0">
                <a:latin typeface="Arial" panose="020B0604020202020204" pitchFamily="34" charset="0"/>
                <a:cs typeface="Arial" panose="020B0604020202020204" pitchFamily="34" charset="0"/>
              </a:rPr>
              <a:t> [order] = "lack of order"), is a </a:t>
            </a:r>
            <a:r>
              <a:rPr lang="en-US" smtClean="0">
                <a:latin typeface="Arial" panose="020B0604020202020204" pitchFamily="34" charset="0"/>
                <a:cs typeface="Arial" panose="020B0604020202020204" pitchFamily="34" charset="0"/>
                <a:hlinkClick r:id="rId4" tooltip="Neurological sign"/>
              </a:rPr>
              <a:t>neurological sign</a:t>
            </a:r>
            <a:r>
              <a:rPr lang="en-US" smtClean="0">
                <a:latin typeface="Arial" panose="020B0604020202020204" pitchFamily="34" charset="0"/>
                <a:cs typeface="Arial" panose="020B0604020202020204" pitchFamily="34" charset="0"/>
              </a:rPr>
              <a:t> consisting of lack of voluntary</a:t>
            </a:r>
            <a:r>
              <a:rPr lang="en-US" smtClean="0">
                <a:latin typeface="Arial" panose="020B0604020202020204" pitchFamily="34" charset="0"/>
                <a:cs typeface="Arial" panose="020B0604020202020204" pitchFamily="34" charset="0"/>
                <a:hlinkClick r:id="rId5" tooltip="Motor coordination"/>
              </a:rPr>
              <a:t>coordination of muscle movements</a:t>
            </a:r>
            <a:r>
              <a:rPr lang="en-US" smtClean="0">
                <a:latin typeface="Arial" panose="020B0604020202020204" pitchFamily="34" charset="0"/>
                <a:cs typeface="Arial" panose="020B0604020202020204" pitchFamily="34" charset="0"/>
              </a:rPr>
              <a:t>. Ataxia is a non-specific clinical manifestation implying dysfunction of the parts of the </a:t>
            </a:r>
            <a:r>
              <a:rPr lang="en-US" smtClean="0">
                <a:latin typeface="Arial" panose="020B0604020202020204" pitchFamily="34" charset="0"/>
                <a:cs typeface="Arial" panose="020B0604020202020204" pitchFamily="34" charset="0"/>
                <a:hlinkClick r:id="rId6" tooltip="Nervous system"/>
              </a:rPr>
              <a:t>nervous system</a:t>
            </a:r>
            <a:r>
              <a:rPr lang="en-US" smtClean="0">
                <a:latin typeface="Arial" panose="020B0604020202020204" pitchFamily="34" charset="0"/>
                <a:cs typeface="Arial" panose="020B0604020202020204" pitchFamily="34" charset="0"/>
              </a:rPr>
              <a:t> that coordinate movement, such as the </a:t>
            </a:r>
            <a:r>
              <a:rPr lang="en-US" u="sng" smtClean="0">
                <a:latin typeface="Arial" panose="020B0604020202020204" pitchFamily="34" charset="0"/>
                <a:cs typeface="Arial" panose="020B0604020202020204" pitchFamily="34" charset="0"/>
                <a:hlinkClick r:id="rId7" tooltip="Cerebellum"/>
              </a:rPr>
              <a:t>cerebellum</a:t>
            </a:r>
            <a:r>
              <a:rPr lang="en-US" smtClean="0">
                <a:latin typeface="Arial" panose="020B0604020202020204" pitchFamily="34" charset="0"/>
                <a:cs typeface="Arial" panose="020B0604020202020204" pitchFamily="34" charset="0"/>
              </a:rPr>
              <a:t>. Several possible causes exist for these patterns of neurological dysfunction. The term "dystaxia" is a rarely used synonym.</a:t>
            </a:r>
          </a:p>
          <a:p>
            <a:r>
              <a:rPr lang="en-US" b="1" smtClean="0">
                <a:latin typeface="Arial" panose="020B0604020202020204" pitchFamily="34" charset="0"/>
                <a:cs typeface="Arial" panose="020B0604020202020204" pitchFamily="34" charset="0"/>
              </a:rPr>
              <a:t>Cerebellar</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8" tooltip="Edit section: Cerebellar"/>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 term </a:t>
            </a:r>
            <a:r>
              <a:rPr lang="en-US" smtClean="0">
                <a:latin typeface="Arial" panose="020B0604020202020204" pitchFamily="34" charset="0"/>
                <a:cs typeface="Arial" panose="020B0604020202020204" pitchFamily="34" charset="0"/>
                <a:hlinkClick r:id="rId9" tooltip="Cerebellar ataxia"/>
              </a:rPr>
              <a:t>cerebellar ataxia</a:t>
            </a:r>
            <a:r>
              <a:rPr lang="en-US" smtClean="0">
                <a:latin typeface="Arial" panose="020B0604020202020204" pitchFamily="34" charset="0"/>
                <a:cs typeface="Arial" panose="020B0604020202020204" pitchFamily="34" charset="0"/>
              </a:rPr>
              <a:t> is used to indicate ataxia that is due to dysfunction of the cerebellum. The cerebellum is responsible for integrating a significant amount of neural information that is used to coordinate smoothly ongoing movements and to participate in motor planning. Although ataxia is not present with all cerebellar lesions, many conditions affecting the </a:t>
            </a:r>
            <a:r>
              <a:rPr lang="en-US" smtClean="0">
                <a:latin typeface="Arial" panose="020B0604020202020204" pitchFamily="34" charset="0"/>
                <a:cs typeface="Arial" panose="020B0604020202020204" pitchFamily="34" charset="0"/>
                <a:hlinkClick r:id="rId7" tooltip="Cerebellum"/>
              </a:rPr>
              <a:t>cerebellum</a:t>
            </a:r>
            <a:r>
              <a:rPr lang="en-US" smtClean="0">
                <a:latin typeface="Arial" panose="020B0604020202020204" pitchFamily="34" charset="0"/>
                <a:cs typeface="Arial" panose="020B0604020202020204" pitchFamily="34" charset="0"/>
              </a:rPr>
              <a:t> do produce ataxia.</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People with cerebellar ataxia may have trouble regulating the force, range, direction, velocity and rhythm of muscle contractions.</a:t>
            </a:r>
            <a:r>
              <a:rPr lang="en-US" baseline="30000" smtClean="0">
                <a:latin typeface="Arial" panose="020B0604020202020204" pitchFamily="34" charset="0"/>
                <a:cs typeface="Arial" panose="020B0604020202020204" pitchFamily="34" charset="0"/>
                <a:hlinkClick r:id="rId10"/>
              </a:rPr>
              <a:t>[2]</a:t>
            </a:r>
            <a:r>
              <a:rPr lang="en-US" smtClean="0">
                <a:latin typeface="Arial" panose="020B0604020202020204" pitchFamily="34" charset="0"/>
                <a:cs typeface="Arial" panose="020B0604020202020204" pitchFamily="34" charset="0"/>
              </a:rPr>
              <a:t> This results in a characteristic type of irregular, uncoordinated movement that can manifest itself in many possible ways, such as </a:t>
            </a:r>
            <a:r>
              <a:rPr lang="en-US" smtClean="0">
                <a:latin typeface="Arial" panose="020B0604020202020204" pitchFamily="34" charset="0"/>
                <a:cs typeface="Arial" panose="020B0604020202020204" pitchFamily="34" charset="0"/>
                <a:hlinkClick r:id="rId11" tooltip="Asthenia"/>
              </a:rPr>
              <a:t>asthenia</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2" tooltip="Asynergy"/>
              </a:rPr>
              <a:t>asynergy</a:t>
            </a:r>
            <a:r>
              <a:rPr lang="en-US" smtClean="0">
                <a:latin typeface="Arial" panose="020B0604020202020204" pitchFamily="34" charset="0"/>
                <a:cs typeface="Arial" panose="020B0604020202020204" pitchFamily="34" charset="0"/>
              </a:rPr>
              <a:t>, delayed reaction time, and </a:t>
            </a:r>
            <a:r>
              <a:rPr lang="en-US" smtClean="0">
                <a:latin typeface="Arial" panose="020B0604020202020204" pitchFamily="34" charset="0"/>
                <a:cs typeface="Arial" panose="020B0604020202020204" pitchFamily="34" charset="0"/>
                <a:hlinkClick r:id="rId13" tooltip="Dyschronometria"/>
              </a:rPr>
              <a:t>dyschronometria</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rPr>
              <a:t>[</a:t>
            </a:r>
            <a:r>
              <a:rPr lang="en-US" i="1" baseline="30000" smtClean="0">
                <a:latin typeface="Arial" panose="020B0604020202020204" pitchFamily="34" charset="0"/>
                <a:cs typeface="Arial" panose="020B0604020202020204" pitchFamily="34" charset="0"/>
                <a:hlinkClick r:id="rId14" tooltip="Wikipedia:Citation needed"/>
              </a:rPr>
              <a:t>citation needed</a:t>
            </a:r>
            <a:r>
              <a:rPr lang="en-US" baseline="30000"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rPr>
              <a:t> Individuals with cerebellar ataxia could also display instability of gait, difficulty with eye movements, </a:t>
            </a:r>
            <a:r>
              <a:rPr lang="en-US" smtClean="0">
                <a:latin typeface="Arial" panose="020B0604020202020204" pitchFamily="34" charset="0"/>
                <a:cs typeface="Arial" panose="020B0604020202020204" pitchFamily="34" charset="0"/>
                <a:hlinkClick r:id="rId15" tooltip="Dysarthria"/>
              </a:rPr>
              <a:t>dysarthria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6" tooltip="Dysphagia"/>
              </a:rPr>
              <a:t>dysphagia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7" tooltip="Hypotonia"/>
              </a:rPr>
              <a:t>hypotonia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8" tooltip="Dysmetria"/>
              </a:rPr>
              <a:t>dysmetria</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19" tooltip="Dysdiadochokinesia"/>
              </a:rPr>
              <a:t>dysdiadochokinesia</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These deficits can vary depending on which cerebellar structures have been damaged, and whether the lesion is bilateral or unilateral.</a:t>
            </a:r>
          </a:p>
          <a:p>
            <a:r>
              <a:rPr lang="en-US" smtClean="0">
                <a:latin typeface="Arial" panose="020B0604020202020204" pitchFamily="34" charset="0"/>
                <a:cs typeface="Arial" panose="020B0604020202020204" pitchFamily="34" charset="0"/>
              </a:rPr>
              <a:t>People with cerebellar ataxia may initially present with poor balance, which could be demonstrated as an inability to stand on one leg or perform </a:t>
            </a:r>
            <a:r>
              <a:rPr lang="en-US" smtClean="0">
                <a:latin typeface="Arial" panose="020B0604020202020204" pitchFamily="34" charset="0"/>
                <a:cs typeface="Arial" panose="020B0604020202020204" pitchFamily="34" charset="0"/>
                <a:hlinkClick r:id="rId20" tooltip="Tandem gait"/>
              </a:rPr>
              <a:t>tandem gait</a:t>
            </a:r>
            <a:r>
              <a:rPr lang="en-US" smtClean="0">
                <a:latin typeface="Arial" panose="020B0604020202020204" pitchFamily="34" charset="0"/>
                <a:cs typeface="Arial" panose="020B0604020202020204" pitchFamily="34" charset="0"/>
              </a:rPr>
              <a:t>. As the condition progresses, walking is characterized by a widened base and high stepping, as well as staggering and lurching from side to side.</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Turning is also problematic and could result in falls. As cerebellar ataxia becomes severe, great assistance and effort are needed in order to stand and walk.</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5" tooltip="Dysarthria"/>
              </a:rPr>
              <a:t>Dysarthria</a:t>
            </a:r>
            <a:r>
              <a:rPr lang="en-US" smtClean="0">
                <a:latin typeface="Arial" panose="020B0604020202020204" pitchFamily="34" charset="0"/>
                <a:cs typeface="Arial" panose="020B0604020202020204" pitchFamily="34" charset="0"/>
              </a:rPr>
              <a:t>, an impairment with articulation, may also be present and is characterized by "scanning" speech that consists of slower rate, irregular rhythm and variable volume.</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There may also be slurring of speech, tremor of the voice and </a:t>
            </a:r>
            <a:r>
              <a:rPr lang="en-US" smtClean="0">
                <a:latin typeface="Arial" panose="020B0604020202020204" pitchFamily="34" charset="0"/>
                <a:cs typeface="Arial" panose="020B0604020202020204" pitchFamily="34" charset="0"/>
                <a:hlinkClick r:id="rId21" tooltip="Ataxic respiration"/>
              </a:rPr>
              <a:t>ataxic respiration</a:t>
            </a:r>
            <a:r>
              <a:rPr lang="en-US" smtClean="0">
                <a:latin typeface="Arial" panose="020B0604020202020204" pitchFamily="34" charset="0"/>
                <a:cs typeface="Arial" panose="020B0604020202020204" pitchFamily="34" charset="0"/>
              </a:rPr>
              <a:t>. Cerebellar ataxia could result with incoordination of movement, particularly in the extremities. There is overshooting with finger to nose testing, and heel to shin testing; thus, </a:t>
            </a:r>
            <a:r>
              <a:rPr lang="en-US" smtClean="0">
                <a:latin typeface="Arial" panose="020B0604020202020204" pitchFamily="34" charset="0"/>
                <a:cs typeface="Arial" panose="020B0604020202020204" pitchFamily="34" charset="0"/>
                <a:hlinkClick r:id="rId18" tooltip="Dysmetria"/>
              </a:rPr>
              <a:t>dysmetria</a:t>
            </a:r>
            <a:r>
              <a:rPr lang="en-US" smtClean="0">
                <a:latin typeface="Arial" panose="020B0604020202020204" pitchFamily="34" charset="0"/>
                <a:cs typeface="Arial" panose="020B0604020202020204" pitchFamily="34" charset="0"/>
              </a:rPr>
              <a:t> is evident.</a:t>
            </a:r>
            <a:r>
              <a:rPr lang="en-US" baseline="30000" smtClean="0">
                <a:latin typeface="Arial" panose="020B0604020202020204" pitchFamily="34" charset="0"/>
                <a:cs typeface="Arial" panose="020B0604020202020204" pitchFamily="34" charset="0"/>
                <a:hlinkClick r:id="rId10"/>
              </a:rPr>
              <a:t>[1]</a:t>
            </a:r>
            <a:r>
              <a:rPr lang="en-US" smtClean="0">
                <a:latin typeface="Arial" panose="020B0604020202020204" pitchFamily="34" charset="0"/>
                <a:cs typeface="Arial" panose="020B0604020202020204" pitchFamily="34" charset="0"/>
              </a:rPr>
              <a:t> Impairments with alternating movements (</a:t>
            </a:r>
            <a:r>
              <a:rPr lang="en-US" smtClean="0">
                <a:latin typeface="Arial" panose="020B0604020202020204" pitchFamily="34" charset="0"/>
                <a:cs typeface="Arial" panose="020B0604020202020204" pitchFamily="34" charset="0"/>
                <a:hlinkClick r:id="rId19" tooltip="Dysdiadochokinesia"/>
              </a:rPr>
              <a:t>dysdiadochokinesia</a:t>
            </a:r>
            <a:r>
              <a:rPr lang="en-US" smtClean="0">
                <a:latin typeface="Arial" panose="020B0604020202020204" pitchFamily="34" charset="0"/>
                <a:cs typeface="Arial" panose="020B0604020202020204" pitchFamily="34" charset="0"/>
              </a:rPr>
              <a:t>), as well as </a:t>
            </a:r>
            <a:r>
              <a:rPr lang="en-US" smtClean="0">
                <a:latin typeface="Arial" panose="020B0604020202020204" pitchFamily="34" charset="0"/>
                <a:cs typeface="Arial" panose="020B0604020202020204" pitchFamily="34" charset="0"/>
                <a:hlinkClick r:id="rId22" tooltip="Cardiac dysrhythmia"/>
              </a:rPr>
              <a:t>dysrhythmia</a:t>
            </a:r>
            <a:r>
              <a:rPr lang="en-US" smtClean="0">
                <a:latin typeface="Arial" panose="020B0604020202020204" pitchFamily="34" charset="0"/>
                <a:cs typeface="Arial" panose="020B0604020202020204" pitchFamily="34" charset="0"/>
              </a:rPr>
              <a:t>, may also be displayed. There may also be tremor of the head and trunk (</a:t>
            </a:r>
            <a:r>
              <a:rPr lang="en-US" smtClean="0">
                <a:latin typeface="Arial" panose="020B0604020202020204" pitchFamily="34" charset="0"/>
                <a:cs typeface="Arial" panose="020B0604020202020204" pitchFamily="34" charset="0"/>
                <a:hlinkClick r:id="rId23" tooltip="Titubation"/>
              </a:rPr>
              <a:t>titubation</a:t>
            </a:r>
            <a:r>
              <a:rPr lang="en-US" smtClean="0">
                <a:latin typeface="Arial" panose="020B0604020202020204" pitchFamily="34" charset="0"/>
                <a:cs typeface="Arial" panose="020B0604020202020204" pitchFamily="34" charset="0"/>
              </a:rPr>
              <a:t>) in individuals with cerebellar ataxia.</a:t>
            </a:r>
            <a:r>
              <a:rPr lang="en-US" baseline="30000" smtClean="0">
                <a:latin typeface="Arial" panose="020B0604020202020204" pitchFamily="34" charset="0"/>
                <a:cs typeface="Arial" panose="020B0604020202020204" pitchFamily="34" charset="0"/>
                <a:hlinkClick r:id="rId10"/>
              </a:rPr>
              <a:t>[1]</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It is thought that </a:t>
            </a:r>
            <a:r>
              <a:rPr lang="en-US" smtClean="0">
                <a:latin typeface="Arial" panose="020B0604020202020204" pitchFamily="34" charset="0"/>
                <a:cs typeface="Arial" panose="020B0604020202020204" pitchFamily="34" charset="0"/>
                <a:hlinkClick r:id="rId18" tooltip="Dysmetria"/>
              </a:rPr>
              <a:t>dysmetria</a:t>
            </a:r>
            <a:r>
              <a:rPr lang="en-US" smtClean="0">
                <a:latin typeface="Arial" panose="020B0604020202020204" pitchFamily="34" charset="0"/>
                <a:cs typeface="Arial" panose="020B0604020202020204" pitchFamily="34" charset="0"/>
              </a:rPr>
              <a:t> is caused by a deficit in the control of interaction </a:t>
            </a:r>
            <a:r>
              <a:rPr lang="en-US" smtClean="0">
                <a:latin typeface="Arial" panose="020B0604020202020204" pitchFamily="34" charset="0"/>
                <a:cs typeface="Arial" panose="020B0604020202020204" pitchFamily="34" charset="0"/>
                <a:hlinkClick r:id="rId24" tooltip="Torque"/>
              </a:rPr>
              <a:t>torques</a:t>
            </a:r>
            <a:r>
              <a:rPr lang="en-US" smtClean="0">
                <a:latin typeface="Arial" panose="020B0604020202020204" pitchFamily="34" charset="0"/>
                <a:cs typeface="Arial" panose="020B0604020202020204" pitchFamily="34" charset="0"/>
              </a:rPr>
              <a:t> in multijoint motion.</a:t>
            </a:r>
            <a:r>
              <a:rPr lang="en-US" baseline="30000" smtClean="0">
                <a:latin typeface="Arial" panose="020B0604020202020204" pitchFamily="34" charset="0"/>
                <a:cs typeface="Arial" panose="020B0604020202020204" pitchFamily="34" charset="0"/>
                <a:hlinkClick r:id="rId10"/>
              </a:rPr>
              <a:t>[3]</a:t>
            </a:r>
            <a:r>
              <a:rPr lang="en-US" smtClean="0">
                <a:latin typeface="Arial" panose="020B0604020202020204" pitchFamily="34" charset="0"/>
                <a:cs typeface="Arial" panose="020B0604020202020204" pitchFamily="34" charset="0"/>
              </a:rPr>
              <a:t> Interaction torques are created at an associated joint when the primary joint is moved. For example, if a movement required reaching to touch a target in front of the body, </a:t>
            </a:r>
            <a:r>
              <a:rPr lang="en-US" smtClean="0">
                <a:latin typeface="Arial" panose="020B0604020202020204" pitchFamily="34" charset="0"/>
                <a:cs typeface="Arial" panose="020B0604020202020204" pitchFamily="34" charset="0"/>
                <a:hlinkClick r:id="rId25" tooltip="Flexion"/>
              </a:rPr>
              <a:t>flexion</a:t>
            </a:r>
            <a:r>
              <a:rPr lang="en-US" smtClean="0">
                <a:latin typeface="Arial" panose="020B0604020202020204" pitchFamily="34" charset="0"/>
                <a:cs typeface="Arial" panose="020B0604020202020204" pitchFamily="34" charset="0"/>
              </a:rPr>
              <a:t> at the </a:t>
            </a:r>
            <a:r>
              <a:rPr lang="en-US" smtClean="0">
                <a:latin typeface="Arial" panose="020B0604020202020204" pitchFamily="34" charset="0"/>
                <a:cs typeface="Arial" panose="020B0604020202020204" pitchFamily="34" charset="0"/>
                <a:hlinkClick r:id="rId26" tooltip="Shoulder"/>
              </a:rPr>
              <a:t>shoulder</a:t>
            </a:r>
            <a:r>
              <a:rPr lang="en-US" smtClean="0">
                <a:latin typeface="Arial" panose="020B0604020202020204" pitchFamily="34" charset="0"/>
                <a:cs typeface="Arial" panose="020B0604020202020204" pitchFamily="34" charset="0"/>
              </a:rPr>
              <a:t> would create a torque at the </a:t>
            </a:r>
            <a:r>
              <a:rPr lang="en-US" smtClean="0">
                <a:latin typeface="Arial" panose="020B0604020202020204" pitchFamily="34" charset="0"/>
                <a:cs typeface="Arial" panose="020B0604020202020204" pitchFamily="34" charset="0"/>
                <a:hlinkClick r:id="rId27" tooltip="Elbow"/>
              </a:rPr>
              <a:t>elbow</a:t>
            </a:r>
            <a:r>
              <a:rPr lang="en-US" smtClean="0">
                <a:latin typeface="Arial" panose="020B0604020202020204" pitchFamily="34" charset="0"/>
                <a:cs typeface="Arial" panose="020B0604020202020204" pitchFamily="34" charset="0"/>
              </a:rPr>
              <a:t>, while </a:t>
            </a:r>
            <a:r>
              <a:rPr lang="en-US" smtClean="0">
                <a:latin typeface="Arial" panose="020B0604020202020204" pitchFamily="34" charset="0"/>
                <a:cs typeface="Arial" panose="020B0604020202020204" pitchFamily="34" charset="0"/>
                <a:hlinkClick r:id="rId28" tooltip="Extension (kinesiology)"/>
              </a:rPr>
              <a:t>extension</a:t>
            </a:r>
            <a:r>
              <a:rPr lang="en-US" smtClean="0">
                <a:latin typeface="Arial" panose="020B0604020202020204" pitchFamily="34" charset="0"/>
                <a:cs typeface="Arial" panose="020B0604020202020204" pitchFamily="34" charset="0"/>
              </a:rPr>
              <a:t> of the elbow would create a torque at the </a:t>
            </a:r>
            <a:r>
              <a:rPr lang="en-US" smtClean="0">
                <a:latin typeface="Arial" panose="020B0604020202020204" pitchFamily="34" charset="0"/>
                <a:cs typeface="Arial" panose="020B0604020202020204" pitchFamily="34" charset="0"/>
                <a:hlinkClick r:id="rId29" tooltip="Wrist"/>
              </a:rPr>
              <a:t>wrist</a:t>
            </a:r>
            <a:r>
              <a:rPr lang="en-US" smtClean="0">
                <a:latin typeface="Arial" panose="020B0604020202020204" pitchFamily="34" charset="0"/>
                <a:cs typeface="Arial" panose="020B0604020202020204" pitchFamily="34" charset="0"/>
              </a:rPr>
              <a:t>. These torques increase as the speed of movement increases and must be compensated and adjusted for to create coordinated movement. This may, therefore, explain decreased coordination at higher movement </a:t>
            </a:r>
            <a:r>
              <a:rPr lang="en-US" smtClean="0">
                <a:latin typeface="Arial" panose="020B0604020202020204" pitchFamily="34" charset="0"/>
                <a:cs typeface="Arial" panose="020B0604020202020204" pitchFamily="34" charset="0"/>
                <a:hlinkClick r:id="rId30" tooltip="Velocity"/>
              </a:rPr>
              <a:t>velocities</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31" tooltip="Acceleration"/>
              </a:rPr>
              <a:t>accelerations</a:t>
            </a:r>
            <a:r>
              <a:rPr lang="en-US" smtClean="0">
                <a:latin typeface="Arial" panose="020B0604020202020204" pitchFamily="34" charset="0"/>
                <a:cs typeface="Arial" panose="020B0604020202020204" pitchFamily="34" charset="0"/>
              </a:rPr>
              <a:t>.</a:t>
            </a:r>
          </a:p>
          <a:p>
            <a:r>
              <a:rPr lang="en-US" b="1" smtClean="0">
                <a:latin typeface="Arial" panose="020B0604020202020204" pitchFamily="34" charset="0"/>
                <a:cs typeface="Arial" panose="020B0604020202020204" pitchFamily="34" charset="0"/>
                <a:hlinkClick r:id="rId32" tooltip="Vestibulocerebellar syndrome"/>
              </a:rPr>
              <a:t>Dysfunction of the vestibulocerebellum</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33" tooltip="Flocculonodular lobe"/>
              </a:rPr>
              <a:t>flocculonodular lobe</a:t>
            </a:r>
            <a:r>
              <a:rPr lang="en-US" smtClean="0">
                <a:latin typeface="Arial" panose="020B0604020202020204" pitchFamily="34" charset="0"/>
                <a:cs typeface="Arial" panose="020B0604020202020204" pitchFamily="34" charset="0"/>
              </a:rPr>
              <a:t>) impairs the balance and the control of eye movements. This presents itself with </a:t>
            </a:r>
            <a:r>
              <a:rPr lang="en-US" smtClean="0">
                <a:latin typeface="Arial" panose="020B0604020202020204" pitchFamily="34" charset="0"/>
                <a:cs typeface="Arial" panose="020B0604020202020204" pitchFamily="34" charset="0"/>
                <a:hlinkClick r:id="rId34" tooltip="Postural instability"/>
              </a:rPr>
              <a:t>postural instability</a:t>
            </a:r>
            <a:r>
              <a:rPr lang="en-US" smtClean="0">
                <a:latin typeface="Arial" panose="020B0604020202020204" pitchFamily="34" charset="0"/>
                <a:cs typeface="Arial" panose="020B0604020202020204" pitchFamily="34" charset="0"/>
              </a:rPr>
              <a:t>, in which the person tends to separate his/her feet upon standing, in order to gain a wider base and to avoid </a:t>
            </a:r>
            <a:r>
              <a:rPr lang="en-US" smtClean="0">
                <a:latin typeface="Arial" panose="020B0604020202020204" pitchFamily="34" charset="0"/>
                <a:cs typeface="Arial" panose="020B0604020202020204" pitchFamily="34" charset="0"/>
                <a:hlinkClick r:id="rId23" tooltip="Titubation"/>
              </a:rPr>
              <a:t>titubation</a:t>
            </a:r>
            <a:r>
              <a:rPr lang="en-US" smtClean="0">
                <a:latin typeface="Arial" panose="020B0604020202020204" pitchFamily="34" charset="0"/>
                <a:cs typeface="Arial" panose="020B0604020202020204" pitchFamily="34" charset="0"/>
              </a:rPr>
              <a:t> (bodily oscillations tending to be forward-backward ones). The instability is therefore worsened when standing with the feet together, regardless of whether the eyes are open or closed. This is a negative </a:t>
            </a:r>
            <a:r>
              <a:rPr lang="en-US" smtClean="0">
                <a:latin typeface="Arial" panose="020B0604020202020204" pitchFamily="34" charset="0"/>
                <a:cs typeface="Arial" panose="020B0604020202020204" pitchFamily="34" charset="0"/>
                <a:hlinkClick r:id="rId35" tooltip="Romberg's test"/>
              </a:rPr>
              <a:t>Romberg's test</a:t>
            </a:r>
            <a:r>
              <a:rPr lang="en-US" smtClean="0">
                <a:latin typeface="Arial" panose="020B0604020202020204" pitchFamily="34" charset="0"/>
                <a:cs typeface="Arial" panose="020B0604020202020204" pitchFamily="34" charset="0"/>
              </a:rPr>
              <a:t>, or more accurately, it denotes the individual's inability to carry out the test, because the individual feels unstable even with open eyes.</a:t>
            </a:r>
            <a:r>
              <a:rPr lang="en-US" baseline="30000" smtClean="0">
                <a:latin typeface="Arial" panose="020B0604020202020204" pitchFamily="34" charset="0"/>
                <a:cs typeface="Arial" panose="020B0604020202020204" pitchFamily="34" charset="0"/>
              </a:rPr>
              <a:t>[</a:t>
            </a:r>
            <a:r>
              <a:rPr lang="en-US" i="1" baseline="30000" smtClean="0">
                <a:latin typeface="Arial" panose="020B0604020202020204" pitchFamily="34" charset="0"/>
                <a:cs typeface="Arial" panose="020B0604020202020204" pitchFamily="34" charset="0"/>
                <a:hlinkClick r:id="rId14" tooltip="Wikipedia:Citation needed"/>
              </a:rPr>
              <a:t>citation needed</a:t>
            </a:r>
            <a:r>
              <a:rPr lang="en-US" baseline="30000" smtClean="0">
                <a:latin typeface="Arial" panose="020B0604020202020204" pitchFamily="34" charset="0"/>
                <a:cs typeface="Arial" panose="020B0604020202020204" pitchFamily="34" charset="0"/>
              </a:rPr>
              <a:t>]</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Dysfunction of the </a:t>
            </a:r>
            <a:r>
              <a:rPr lang="en-US" b="1" smtClean="0">
                <a:latin typeface="Arial" panose="020B0604020202020204" pitchFamily="34" charset="0"/>
                <a:cs typeface="Arial" panose="020B0604020202020204" pitchFamily="34" charset="0"/>
                <a:hlinkClick r:id="rId36" tooltip="Anatomy of the cerebellum"/>
              </a:rPr>
              <a:t>spinocerebellum</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37" tooltip="Vermis"/>
              </a:rPr>
              <a:t>vermis</a:t>
            </a:r>
            <a:r>
              <a:rPr lang="en-US" smtClean="0">
                <a:latin typeface="Arial" panose="020B0604020202020204" pitchFamily="34" charset="0"/>
                <a:cs typeface="Arial" panose="020B0604020202020204" pitchFamily="34" charset="0"/>
              </a:rPr>
              <a:t> and associated areas near the midline) presents itself with a wide-based "drunken sailor" </a:t>
            </a:r>
            <a:r>
              <a:rPr lang="en-US" smtClean="0">
                <a:latin typeface="Arial" panose="020B0604020202020204" pitchFamily="34" charset="0"/>
                <a:cs typeface="Arial" panose="020B0604020202020204" pitchFamily="34" charset="0"/>
                <a:hlinkClick r:id="rId38" tooltip="Gait"/>
              </a:rPr>
              <a:t>gait</a:t>
            </a:r>
            <a:r>
              <a:rPr lang="en-US" smtClean="0">
                <a:latin typeface="Arial" panose="020B0604020202020204" pitchFamily="34" charset="0"/>
                <a:cs typeface="Arial" panose="020B0604020202020204" pitchFamily="34" charset="0"/>
              </a:rPr>
              <a:t> (called truncal ataxia),</a:t>
            </a:r>
            <a:r>
              <a:rPr lang="en-US" baseline="30000" smtClean="0">
                <a:latin typeface="Arial" panose="020B0604020202020204" pitchFamily="34" charset="0"/>
                <a:cs typeface="Arial" panose="020B0604020202020204" pitchFamily="34" charset="0"/>
                <a:hlinkClick r:id="rId10"/>
              </a:rPr>
              <a:t>[4]</a:t>
            </a:r>
            <a:r>
              <a:rPr lang="en-US" smtClean="0">
                <a:latin typeface="Arial" panose="020B0604020202020204" pitchFamily="34" charset="0"/>
                <a:cs typeface="Arial" panose="020B0604020202020204" pitchFamily="34" charset="0"/>
              </a:rPr>
              <a:t> characterised by uncertain starts and stops, lateral deviations, and unequal steps. As a result of this gait impairment, </a:t>
            </a:r>
            <a:r>
              <a:rPr lang="en-US" smtClean="0">
                <a:latin typeface="Arial" panose="020B0604020202020204" pitchFamily="34" charset="0"/>
                <a:cs typeface="Arial" panose="020B0604020202020204" pitchFamily="34" charset="0"/>
                <a:hlinkClick r:id="rId39" tooltip="Falling (accident)"/>
              </a:rPr>
              <a:t>falling</a:t>
            </a:r>
            <a:r>
              <a:rPr lang="en-US" smtClean="0">
                <a:latin typeface="Arial" panose="020B0604020202020204" pitchFamily="34" charset="0"/>
                <a:cs typeface="Arial" panose="020B0604020202020204" pitchFamily="34" charset="0"/>
              </a:rPr>
              <a:t> is a concern in patients with ataxia. Studies examining falls in this population show that 74-93% of patients have fallen at least once in the past year and up to 60% admit to fear of falling.</a:t>
            </a:r>
            <a:r>
              <a:rPr lang="en-US" baseline="30000" smtClean="0">
                <a:latin typeface="Arial" panose="020B0604020202020204" pitchFamily="34" charset="0"/>
                <a:cs typeface="Arial" panose="020B0604020202020204" pitchFamily="34" charset="0"/>
                <a:hlinkClick r:id="rId10"/>
              </a:rPr>
              <a:t>[5][6]</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Dysfunction of the </a:t>
            </a:r>
            <a:r>
              <a:rPr lang="en-US" b="1" smtClean="0">
                <a:latin typeface="Arial" panose="020B0604020202020204" pitchFamily="34" charset="0"/>
                <a:cs typeface="Arial" panose="020B0604020202020204" pitchFamily="34" charset="0"/>
                <a:hlinkClick r:id="rId36" tooltip="Anatomy of the cerebellum"/>
              </a:rPr>
              <a:t>cerebrocerebellum</a:t>
            </a:r>
            <a:r>
              <a:rPr lang="en-US" smtClean="0">
                <a:latin typeface="Arial" panose="020B0604020202020204" pitchFamily="34" charset="0"/>
                <a:cs typeface="Arial" panose="020B0604020202020204" pitchFamily="34" charset="0"/>
              </a:rPr>
              <a:t> (lateral hemispheres) presents as disturbances in carrying out voluntary, planned movements by the extremities (called appendicular ataxia).</a:t>
            </a:r>
            <a:r>
              <a:rPr lang="en-US" baseline="30000" smtClean="0">
                <a:latin typeface="Arial" panose="020B0604020202020204" pitchFamily="34" charset="0"/>
                <a:cs typeface="Arial" panose="020B0604020202020204" pitchFamily="34" charset="0"/>
                <a:hlinkClick r:id="rId10"/>
              </a:rPr>
              <a:t>[4]</a:t>
            </a:r>
            <a:r>
              <a:rPr lang="en-US" smtClean="0">
                <a:latin typeface="Arial" panose="020B0604020202020204" pitchFamily="34" charset="0"/>
                <a:cs typeface="Arial" panose="020B0604020202020204" pitchFamily="34" charset="0"/>
              </a:rPr>
              <a:t> These include:</a:t>
            </a:r>
          </a:p>
          <a:p>
            <a:pPr lvl="1"/>
            <a:r>
              <a:rPr lang="en-US" smtClean="0">
                <a:latin typeface="Arial" panose="020B0604020202020204" pitchFamily="34" charset="0"/>
                <a:cs typeface="Arial" panose="020B0604020202020204" pitchFamily="34" charset="0"/>
                <a:hlinkClick r:id="rId40" tooltip="Intention tremor"/>
              </a:rPr>
              <a:t>intention tremor</a:t>
            </a:r>
            <a:r>
              <a:rPr lang="en-US" smtClean="0">
                <a:latin typeface="Arial" panose="020B0604020202020204" pitchFamily="34" charset="0"/>
                <a:cs typeface="Arial" panose="020B0604020202020204" pitchFamily="34" charset="0"/>
              </a:rPr>
              <a:t> (coarse trembling, accentuated over the execution of voluntary movements, possibly involving the head and eyes as well as the limbs and torso);</a:t>
            </a:r>
          </a:p>
          <a:p>
            <a:pPr lvl="1"/>
            <a:r>
              <a:rPr lang="en-US" smtClean="0">
                <a:latin typeface="Arial" panose="020B0604020202020204" pitchFamily="34" charset="0"/>
                <a:cs typeface="Arial" panose="020B0604020202020204" pitchFamily="34" charset="0"/>
              </a:rPr>
              <a:t>peculiar writing abnormalities (large, unequal letters, irregular underlining);</a:t>
            </a:r>
          </a:p>
          <a:p>
            <a:pPr lvl="1"/>
            <a:r>
              <a:rPr lang="en-US" smtClean="0">
                <a:latin typeface="Arial" panose="020B0604020202020204" pitchFamily="34" charset="0"/>
                <a:cs typeface="Arial" panose="020B0604020202020204" pitchFamily="34" charset="0"/>
              </a:rPr>
              <a:t>a peculiar pattern of </a:t>
            </a:r>
            <a:r>
              <a:rPr lang="en-US" smtClean="0">
                <a:latin typeface="Arial" panose="020B0604020202020204" pitchFamily="34" charset="0"/>
                <a:cs typeface="Arial" panose="020B0604020202020204" pitchFamily="34" charset="0"/>
                <a:hlinkClick r:id="rId15" tooltip="Dysarthria"/>
              </a:rPr>
              <a:t>dysarthria</a:t>
            </a:r>
            <a:r>
              <a:rPr lang="en-US" smtClean="0">
                <a:latin typeface="Arial" panose="020B0604020202020204" pitchFamily="34" charset="0"/>
                <a:cs typeface="Arial" panose="020B0604020202020204" pitchFamily="34" charset="0"/>
              </a:rPr>
              <a:t> (slurred speech, sometimes characterised by explosive variations in voice intensity despite a regular rhythm).</a:t>
            </a:r>
          </a:p>
          <a:p>
            <a:pPr lvl="1"/>
            <a:r>
              <a:rPr lang="en-US" smtClean="0">
                <a:latin typeface="Arial" panose="020B0604020202020204" pitchFamily="34" charset="0"/>
                <a:cs typeface="Arial" panose="020B0604020202020204" pitchFamily="34" charset="0"/>
              </a:rPr>
              <a:t>inability to perform rapidly alternating movements, known as </a:t>
            </a:r>
            <a:r>
              <a:rPr lang="en-US" smtClean="0">
                <a:latin typeface="Arial" panose="020B0604020202020204" pitchFamily="34" charset="0"/>
                <a:cs typeface="Arial" panose="020B0604020202020204" pitchFamily="34" charset="0"/>
                <a:hlinkClick r:id="rId19" tooltip="Dysdiadochokinesia"/>
              </a:rPr>
              <a:t>dysdiadochokinesia</a:t>
            </a:r>
            <a:r>
              <a:rPr lang="en-US" smtClean="0">
                <a:latin typeface="Arial" panose="020B0604020202020204" pitchFamily="34" charset="0"/>
                <a:cs typeface="Arial" panose="020B0604020202020204" pitchFamily="34" charset="0"/>
              </a:rPr>
              <a:t>. This could involve rapidly switching from</a:t>
            </a:r>
            <a:r>
              <a:rPr lang="en-US" smtClean="0">
                <a:latin typeface="Arial" panose="020B0604020202020204" pitchFamily="34" charset="0"/>
                <a:cs typeface="Arial" panose="020B0604020202020204" pitchFamily="34" charset="0"/>
                <a:hlinkClick r:id="rId41" tooltip="Pronation"/>
              </a:rPr>
              <a:t>pronation</a:t>
            </a:r>
            <a:r>
              <a:rPr lang="en-US" smtClean="0">
                <a:latin typeface="Arial" panose="020B0604020202020204" pitchFamily="34" charset="0"/>
                <a:cs typeface="Arial" panose="020B0604020202020204" pitchFamily="34" charset="0"/>
              </a:rPr>
              <a:t> to </a:t>
            </a:r>
            <a:r>
              <a:rPr lang="en-US" smtClean="0">
                <a:latin typeface="Arial" panose="020B0604020202020204" pitchFamily="34" charset="0"/>
                <a:cs typeface="Arial" panose="020B0604020202020204" pitchFamily="34" charset="0"/>
                <a:hlinkClick r:id="rId42" tooltip="Supination"/>
              </a:rPr>
              <a:t>supination</a:t>
            </a:r>
            <a:r>
              <a:rPr lang="en-US" smtClean="0">
                <a:latin typeface="Arial" panose="020B0604020202020204" pitchFamily="34" charset="0"/>
                <a:cs typeface="Arial" panose="020B0604020202020204" pitchFamily="34" charset="0"/>
              </a:rPr>
              <a:t> of the forearm. Movements become more irregular with increases of speed.</a:t>
            </a:r>
            <a:r>
              <a:rPr lang="en-US" baseline="30000" smtClean="0">
                <a:latin typeface="Arial" panose="020B0604020202020204" pitchFamily="34" charset="0"/>
                <a:cs typeface="Arial" panose="020B0604020202020204" pitchFamily="34" charset="0"/>
                <a:hlinkClick r:id="rId10"/>
              </a:rPr>
              <a:t>[7]</a:t>
            </a:r>
            <a:endParaRPr lang="en-US" smtClean="0">
              <a:latin typeface="Arial" panose="020B0604020202020204" pitchFamily="34" charset="0"/>
              <a:cs typeface="Arial" panose="020B0604020202020204" pitchFamily="34" charset="0"/>
            </a:endParaRPr>
          </a:p>
          <a:p>
            <a:pPr lvl="1"/>
            <a:r>
              <a:rPr lang="en-US" smtClean="0">
                <a:latin typeface="Arial" panose="020B0604020202020204" pitchFamily="34" charset="0"/>
                <a:cs typeface="Arial" panose="020B0604020202020204" pitchFamily="34" charset="0"/>
              </a:rPr>
              <a:t>inability to judge distances or ranges of movement. This is known as </a:t>
            </a:r>
            <a:r>
              <a:rPr lang="en-US" smtClean="0">
                <a:latin typeface="Arial" panose="020B0604020202020204" pitchFamily="34" charset="0"/>
                <a:cs typeface="Arial" panose="020B0604020202020204" pitchFamily="34" charset="0"/>
                <a:hlinkClick r:id="rId18" tooltip="Dysmetria"/>
              </a:rPr>
              <a:t>dysmetria</a:t>
            </a:r>
            <a:r>
              <a:rPr lang="en-US" smtClean="0">
                <a:latin typeface="Arial" panose="020B0604020202020204" pitchFamily="34" charset="0"/>
                <a:cs typeface="Arial" panose="020B0604020202020204" pitchFamily="34" charset="0"/>
              </a:rPr>
              <a:t> and is often seen as undershooting, </a:t>
            </a:r>
            <a:r>
              <a:rPr lang="en-US" smtClean="0">
                <a:latin typeface="Arial" panose="020B0604020202020204" pitchFamily="34" charset="0"/>
                <a:cs typeface="Arial" panose="020B0604020202020204" pitchFamily="34" charset="0"/>
                <a:hlinkClick r:id="rId43" tooltip="Hypometria"/>
              </a:rPr>
              <a:t>hypometria</a:t>
            </a:r>
            <a:r>
              <a:rPr lang="en-US" smtClean="0">
                <a:latin typeface="Arial" panose="020B0604020202020204" pitchFamily="34" charset="0"/>
                <a:cs typeface="Arial" panose="020B0604020202020204" pitchFamily="34" charset="0"/>
              </a:rPr>
              <a:t>, or overshooting, </a:t>
            </a:r>
            <a:r>
              <a:rPr lang="en-US" smtClean="0">
                <a:latin typeface="Arial" panose="020B0604020202020204" pitchFamily="34" charset="0"/>
                <a:cs typeface="Arial" panose="020B0604020202020204" pitchFamily="34" charset="0"/>
                <a:hlinkClick r:id="rId44" tooltip="Hypermetria"/>
              </a:rPr>
              <a:t>hypermetria</a:t>
            </a:r>
            <a:r>
              <a:rPr lang="en-US" smtClean="0">
                <a:latin typeface="Arial" panose="020B0604020202020204" pitchFamily="34" charset="0"/>
                <a:cs typeface="Arial" panose="020B0604020202020204" pitchFamily="34" charset="0"/>
              </a:rPr>
              <a:t>, the required distance or range to reach a target. This is sometimes seen when a patient is asked to reach out and touch someone's finger or touch his or her own nose.</a:t>
            </a:r>
            <a:r>
              <a:rPr lang="en-US" baseline="30000" smtClean="0">
                <a:latin typeface="Arial" panose="020B0604020202020204" pitchFamily="34" charset="0"/>
                <a:cs typeface="Arial" panose="020B0604020202020204" pitchFamily="34" charset="0"/>
                <a:hlinkClick r:id="rId10"/>
              </a:rPr>
              <a:t>[7]</a:t>
            </a:r>
            <a:endParaRPr lang="en-US" smtClean="0">
              <a:latin typeface="Arial" panose="020B0604020202020204" pitchFamily="34" charset="0"/>
              <a:cs typeface="Arial" panose="020B0604020202020204" pitchFamily="34" charset="0"/>
            </a:endParaRPr>
          </a:p>
          <a:p>
            <a:pPr lvl="1"/>
            <a:r>
              <a:rPr lang="en-US" smtClean="0">
                <a:latin typeface="Arial" panose="020B0604020202020204" pitchFamily="34" charset="0"/>
                <a:cs typeface="Arial" panose="020B0604020202020204" pitchFamily="34" charset="0"/>
              </a:rPr>
              <a:t>the rebound phenomenon, also known as the loss of the check reflex is also sometimes seen in patients with cerebellar ataxia. For example, when a patient is flexing his or her elbow isometrically against a resistance. When the resistance is suddenly removed without warning, the patient's arm may swing up and even strike themselves. With an intact check reflex, the patient will check and activate the opposing triceps to slow and stop the movement.</a:t>
            </a:r>
            <a:r>
              <a:rPr lang="en-US" baseline="30000" smtClean="0">
                <a:latin typeface="Arial" panose="020B0604020202020204" pitchFamily="34" charset="0"/>
                <a:cs typeface="Arial" panose="020B0604020202020204" pitchFamily="34" charset="0"/>
                <a:hlinkClick r:id="rId10"/>
              </a:rPr>
              <a:t>[7]</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Sensory</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45" tooltip="Edit section: Sensory"/>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 term </a:t>
            </a:r>
            <a:r>
              <a:rPr lang="en-US" smtClean="0">
                <a:latin typeface="Arial" panose="020B0604020202020204" pitchFamily="34" charset="0"/>
                <a:cs typeface="Arial" panose="020B0604020202020204" pitchFamily="34" charset="0"/>
                <a:hlinkClick r:id="rId46" tooltip="Sensory ataxia"/>
              </a:rPr>
              <a:t>sensory ataxia</a:t>
            </a:r>
            <a:r>
              <a:rPr lang="en-US" smtClean="0">
                <a:latin typeface="Arial" panose="020B0604020202020204" pitchFamily="34" charset="0"/>
                <a:cs typeface="Arial" panose="020B0604020202020204" pitchFamily="34" charset="0"/>
              </a:rPr>
              <a:t> is employed to indicate ataxia due to loss of </a:t>
            </a:r>
            <a:r>
              <a:rPr lang="en-US" smtClean="0">
                <a:latin typeface="Arial" panose="020B0604020202020204" pitchFamily="34" charset="0"/>
                <a:cs typeface="Arial" panose="020B0604020202020204" pitchFamily="34" charset="0"/>
                <a:hlinkClick r:id="rId47" tooltip="Proprioception"/>
              </a:rPr>
              <a:t>proprioception</a:t>
            </a:r>
            <a:r>
              <a:rPr lang="en-US" smtClean="0">
                <a:latin typeface="Arial" panose="020B0604020202020204" pitchFamily="34" charset="0"/>
                <a:cs typeface="Arial" panose="020B0604020202020204" pitchFamily="34" charset="0"/>
              </a:rPr>
              <a:t>, the loss of sensitivity to the positions of joint and body parts. This is generally caused by dysfunction of the </a:t>
            </a:r>
            <a:r>
              <a:rPr lang="en-US" smtClean="0">
                <a:latin typeface="Arial" panose="020B0604020202020204" pitchFamily="34" charset="0"/>
                <a:cs typeface="Arial" panose="020B0604020202020204" pitchFamily="34" charset="0"/>
                <a:hlinkClick r:id="rId48" tooltip="Dorsal columns"/>
              </a:rPr>
              <a:t>dorsal columns</a:t>
            </a:r>
            <a:r>
              <a:rPr lang="en-US" smtClean="0">
                <a:latin typeface="Arial" panose="020B0604020202020204" pitchFamily="34" charset="0"/>
                <a:cs typeface="Arial" panose="020B0604020202020204" pitchFamily="34" charset="0"/>
              </a:rPr>
              <a:t> of the spinal cord, because they carry proprioceptive information up to the brain. In some cases, the cause of sensory ataxia may instead be dysfunction of the various parts of the brain which receive positional information, including the cerebellum, </a:t>
            </a:r>
            <a:r>
              <a:rPr lang="en-US" smtClean="0">
                <a:latin typeface="Arial" panose="020B0604020202020204" pitchFamily="34" charset="0"/>
                <a:cs typeface="Arial" panose="020B0604020202020204" pitchFamily="34" charset="0"/>
                <a:hlinkClick r:id="rId49" tooltip="Thalamus"/>
              </a:rPr>
              <a:t>thalamus</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50" tooltip="Parietal lobe"/>
              </a:rPr>
              <a:t>parietal lobes</a:t>
            </a:r>
            <a:r>
              <a:rPr lang="en-US"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Sensory ataxia presents itself with an unsteady "stomping" gait with heavy </a:t>
            </a:r>
            <a:r>
              <a:rPr lang="en-US" smtClean="0">
                <a:latin typeface="Arial" panose="020B0604020202020204" pitchFamily="34" charset="0"/>
                <a:cs typeface="Arial" panose="020B0604020202020204" pitchFamily="34" charset="0"/>
                <a:hlinkClick r:id="rId51" tooltip="Heel"/>
              </a:rPr>
              <a:t>heel</a:t>
            </a:r>
            <a:r>
              <a:rPr lang="en-US" smtClean="0">
                <a:latin typeface="Arial" panose="020B0604020202020204" pitchFamily="34" charset="0"/>
                <a:cs typeface="Arial" panose="020B0604020202020204" pitchFamily="34" charset="0"/>
              </a:rPr>
              <a:t> strikes, as well as a postural instability that is usually worsened when the lack of proprioceptive input cannot be compensated for by </a:t>
            </a:r>
            <a:r>
              <a:rPr lang="en-US" smtClean="0">
                <a:latin typeface="Arial" panose="020B0604020202020204" pitchFamily="34" charset="0"/>
                <a:cs typeface="Arial" panose="020B0604020202020204" pitchFamily="34" charset="0"/>
                <a:hlinkClick r:id="rId52" tooltip="Visual perception"/>
              </a:rPr>
              <a:t>visual input</a:t>
            </a:r>
            <a:r>
              <a:rPr lang="en-US" smtClean="0">
                <a:latin typeface="Arial" panose="020B0604020202020204" pitchFamily="34" charset="0"/>
                <a:cs typeface="Arial" panose="020B0604020202020204" pitchFamily="34" charset="0"/>
              </a:rPr>
              <a:t>, such as in poorly lit environments.</a:t>
            </a:r>
          </a:p>
          <a:p>
            <a:r>
              <a:rPr lang="en-US" smtClean="0">
                <a:latin typeface="Arial" panose="020B0604020202020204" pitchFamily="34" charset="0"/>
                <a:cs typeface="Arial" panose="020B0604020202020204" pitchFamily="34" charset="0"/>
                <a:hlinkClick r:id="rId53" tooltip="Physician"/>
              </a:rPr>
              <a:t>Physicians</a:t>
            </a:r>
            <a:r>
              <a:rPr lang="en-US" smtClean="0">
                <a:latin typeface="Arial" panose="020B0604020202020204" pitchFamily="34" charset="0"/>
                <a:cs typeface="Arial" panose="020B0604020202020204" pitchFamily="34" charset="0"/>
              </a:rPr>
              <a:t> can find evidence of sensory ataxia during </a:t>
            </a:r>
            <a:r>
              <a:rPr lang="en-US" smtClean="0">
                <a:latin typeface="Arial" panose="020B0604020202020204" pitchFamily="34" charset="0"/>
                <a:cs typeface="Arial" panose="020B0604020202020204" pitchFamily="34" charset="0"/>
                <a:hlinkClick r:id="rId54" tooltip="Physical examination"/>
              </a:rPr>
              <a:t>physical examination</a:t>
            </a:r>
            <a:r>
              <a:rPr lang="en-US" smtClean="0">
                <a:latin typeface="Arial" panose="020B0604020202020204" pitchFamily="34" charset="0"/>
                <a:cs typeface="Arial" panose="020B0604020202020204" pitchFamily="34" charset="0"/>
              </a:rPr>
              <a:t> by having the patient stand with his/her feet together and</a:t>
            </a:r>
            <a:r>
              <a:rPr lang="en-US" smtClean="0">
                <a:latin typeface="Arial" panose="020B0604020202020204" pitchFamily="34" charset="0"/>
                <a:cs typeface="Arial" panose="020B0604020202020204" pitchFamily="34" charset="0"/>
                <a:hlinkClick r:id="rId55" tooltip="Human eye"/>
              </a:rPr>
              <a:t>eyes</a:t>
            </a:r>
            <a:r>
              <a:rPr lang="en-US" smtClean="0">
                <a:latin typeface="Arial" panose="020B0604020202020204" pitchFamily="34" charset="0"/>
                <a:cs typeface="Arial" panose="020B0604020202020204" pitchFamily="34" charset="0"/>
              </a:rPr>
              <a:t> shut. In affected patients, this will cause the instability to worsen markedly, producing wide oscillations and possibly a fall. This is called a positive </a:t>
            </a:r>
            <a:r>
              <a:rPr lang="en-US" smtClean="0">
                <a:latin typeface="Arial" panose="020B0604020202020204" pitchFamily="34" charset="0"/>
                <a:cs typeface="Arial" panose="020B0604020202020204" pitchFamily="34" charset="0"/>
                <a:hlinkClick r:id="rId35" tooltip="Romberg's test"/>
              </a:rPr>
              <a:t>Romberg's test</a:t>
            </a:r>
            <a:r>
              <a:rPr lang="en-US" smtClean="0">
                <a:latin typeface="Arial" panose="020B0604020202020204" pitchFamily="34" charset="0"/>
                <a:cs typeface="Arial" panose="020B0604020202020204" pitchFamily="34" charset="0"/>
              </a:rPr>
              <a:t>. Worsening of the finger-pointing test with the eyes closed is another feature of sensory ataxia. Also, when the patient is standing with arms and hands extended toward the physician, if the eyes are closed, the patient's finger will tend to "fall down" and then be restored to the horizontal extended position by sudden muscular contractions (the "ataxic hand").</a:t>
            </a:r>
          </a:p>
          <a:p>
            <a:r>
              <a:rPr lang="en-US" b="1" smtClean="0">
                <a:latin typeface="Arial" panose="020B0604020202020204" pitchFamily="34" charset="0"/>
                <a:cs typeface="Arial" panose="020B0604020202020204" pitchFamily="34" charset="0"/>
              </a:rPr>
              <a:t>Vestibular</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56" tooltip="Edit section: Vestibular"/>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 term </a:t>
            </a:r>
            <a:r>
              <a:rPr lang="en-US" i="1" smtClean="0">
                <a:latin typeface="Arial" panose="020B0604020202020204" pitchFamily="34" charset="0"/>
                <a:cs typeface="Arial" panose="020B0604020202020204" pitchFamily="34" charset="0"/>
              </a:rPr>
              <a:t>vestibular ataxia</a:t>
            </a:r>
            <a:r>
              <a:rPr lang="en-US" smtClean="0">
                <a:latin typeface="Arial" panose="020B0604020202020204" pitchFamily="34" charset="0"/>
                <a:cs typeface="Arial" panose="020B0604020202020204" pitchFamily="34" charset="0"/>
              </a:rPr>
              <a:t> is employed to indicate ataxia due to dysfunction of the </a:t>
            </a:r>
            <a:r>
              <a:rPr lang="en-US" smtClean="0">
                <a:latin typeface="Arial" panose="020B0604020202020204" pitchFamily="34" charset="0"/>
                <a:cs typeface="Arial" panose="020B0604020202020204" pitchFamily="34" charset="0"/>
                <a:hlinkClick r:id="rId57" tooltip="Vestibular system"/>
              </a:rPr>
              <a:t>vestibular system</a:t>
            </a:r>
            <a:r>
              <a:rPr lang="en-US" smtClean="0">
                <a:latin typeface="Arial" panose="020B0604020202020204" pitchFamily="34" charset="0"/>
                <a:cs typeface="Arial" panose="020B0604020202020204" pitchFamily="34" charset="0"/>
              </a:rPr>
              <a:t>, which in acute and unilateral cases is associated with prominent </a:t>
            </a:r>
            <a:r>
              <a:rPr lang="en-US" smtClean="0">
                <a:latin typeface="Arial" panose="020B0604020202020204" pitchFamily="34" charset="0"/>
                <a:cs typeface="Arial" panose="020B0604020202020204" pitchFamily="34" charset="0"/>
                <a:hlinkClick r:id="rId58" tooltip="Vertigo (medical)"/>
              </a:rPr>
              <a:t>vertigo</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59" tooltip="Nausea"/>
              </a:rPr>
              <a:t>nausea</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60" tooltip="Vomiting"/>
              </a:rPr>
              <a:t>vomiting</a:t>
            </a:r>
            <a:r>
              <a:rPr lang="en-US" smtClean="0">
                <a:latin typeface="Arial" panose="020B0604020202020204" pitchFamily="34" charset="0"/>
                <a:cs typeface="Arial" panose="020B0604020202020204" pitchFamily="34" charset="0"/>
              </a:rPr>
              <a:t>. In slow-onset, chronic bilateral cases of vestibular dysfunction, these characteristic manifestations may be absent, and </a:t>
            </a:r>
            <a:r>
              <a:rPr lang="en-US" smtClean="0">
                <a:latin typeface="Arial" panose="020B0604020202020204" pitchFamily="34" charset="0"/>
                <a:cs typeface="Arial" panose="020B0604020202020204" pitchFamily="34" charset="0"/>
                <a:hlinkClick r:id="rId61" tooltip="Dysequilibrium"/>
              </a:rPr>
              <a:t>dysequilibrium</a:t>
            </a:r>
            <a:r>
              <a:rPr lang="en-US" smtClean="0">
                <a:latin typeface="Arial" panose="020B0604020202020204" pitchFamily="34" charset="0"/>
                <a:cs typeface="Arial" panose="020B0604020202020204" pitchFamily="34" charset="0"/>
              </a:rPr>
              <a:t> may be the sole presentation.</a:t>
            </a:r>
          </a:p>
          <a:p>
            <a:r>
              <a:rPr lang="en-US" smtClean="0">
                <a:latin typeface="Arial" panose="020B0604020202020204" pitchFamily="34" charset="0"/>
                <a:cs typeface="Arial" panose="020B0604020202020204" pitchFamily="34" charset="0"/>
              </a:rPr>
              <a:t>Causes[</a:t>
            </a:r>
            <a:r>
              <a:rPr lang="en-US" smtClean="0">
                <a:latin typeface="Arial" panose="020B0604020202020204" pitchFamily="34" charset="0"/>
                <a:cs typeface="Arial" panose="020B0604020202020204" pitchFamily="34" charset="0"/>
                <a:hlinkClick r:id="rId62" tooltip="Edit section: Causes"/>
              </a:rPr>
              <a:t>edit</a:t>
            </a:r>
            <a:r>
              <a:rPr lang="en-US"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The three types of ataxia have overlapping causes, and therefore can either coexist or occur in isolation.</a:t>
            </a:r>
          </a:p>
          <a:p>
            <a:r>
              <a:rPr lang="en-US" b="1" smtClean="0">
                <a:latin typeface="Arial" panose="020B0604020202020204" pitchFamily="34" charset="0"/>
                <a:cs typeface="Arial" panose="020B0604020202020204" pitchFamily="34" charset="0"/>
              </a:rPr>
              <a:t>Focal lesions</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63" tooltip="Edit section: Focal lesions"/>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Any type of focal lesion of the </a:t>
            </a:r>
            <a:r>
              <a:rPr lang="en-US" smtClean="0">
                <a:latin typeface="Arial" panose="020B0604020202020204" pitchFamily="34" charset="0"/>
                <a:cs typeface="Arial" panose="020B0604020202020204" pitchFamily="34" charset="0"/>
                <a:hlinkClick r:id="rId64" tooltip="Central nervous system"/>
              </a:rPr>
              <a:t>central nervous system</a:t>
            </a:r>
            <a:r>
              <a:rPr lang="en-US" smtClean="0">
                <a:latin typeface="Arial" panose="020B0604020202020204" pitchFamily="34" charset="0"/>
                <a:cs typeface="Arial" panose="020B0604020202020204" pitchFamily="34" charset="0"/>
              </a:rPr>
              <a:t> (such as </a:t>
            </a:r>
            <a:r>
              <a:rPr lang="en-US" smtClean="0">
                <a:latin typeface="Arial" panose="020B0604020202020204" pitchFamily="34" charset="0"/>
                <a:cs typeface="Arial" panose="020B0604020202020204" pitchFamily="34" charset="0"/>
                <a:hlinkClick r:id="rId65" tooltip="Stroke"/>
              </a:rPr>
              <a:t>stroke</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66" tooltip="Brain tumour"/>
              </a:rPr>
              <a:t>brain tumour</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67" tooltip="Multiple sclerosis"/>
              </a:rPr>
              <a:t>multiple sclerosis</a:t>
            </a:r>
            <a:r>
              <a:rPr lang="en-US" smtClean="0">
                <a:latin typeface="Arial" panose="020B0604020202020204" pitchFamily="34" charset="0"/>
                <a:cs typeface="Arial" panose="020B0604020202020204" pitchFamily="34" charset="0"/>
              </a:rPr>
              <a:t>) will cause the type of ataxia corresponding to the site of the lesion: cerebellar if in the cerebellum, sensory if in the dorsal spinal cord (and rarely in the </a:t>
            </a:r>
            <a:r>
              <a:rPr lang="en-US" smtClean="0">
                <a:latin typeface="Arial" panose="020B0604020202020204" pitchFamily="34" charset="0"/>
                <a:cs typeface="Arial" panose="020B0604020202020204" pitchFamily="34" charset="0"/>
                <a:hlinkClick r:id="rId49" tooltip="Thalamus"/>
              </a:rPr>
              <a:t>thalamus</a:t>
            </a:r>
            <a:r>
              <a:rPr lang="en-US" smtClean="0">
                <a:latin typeface="Arial" panose="020B0604020202020204" pitchFamily="34" charset="0"/>
                <a:cs typeface="Arial" panose="020B0604020202020204" pitchFamily="34" charset="0"/>
              </a:rPr>
              <a:t> or</a:t>
            </a:r>
            <a:r>
              <a:rPr lang="en-US" smtClean="0">
                <a:latin typeface="Arial" panose="020B0604020202020204" pitchFamily="34" charset="0"/>
                <a:cs typeface="Arial" panose="020B0604020202020204" pitchFamily="34" charset="0"/>
                <a:hlinkClick r:id="rId50" tooltip="Parietal lobe"/>
              </a:rPr>
              <a:t>parietal lobe</a:t>
            </a:r>
            <a:r>
              <a:rPr lang="en-US" smtClean="0">
                <a:latin typeface="Arial" panose="020B0604020202020204" pitchFamily="34" charset="0"/>
                <a:cs typeface="Arial" panose="020B0604020202020204" pitchFamily="34" charset="0"/>
              </a:rPr>
              <a:t>), vestibular if in the vestibular system (including the vestibular areas of the </a:t>
            </a:r>
            <a:r>
              <a:rPr lang="en-US" smtClean="0">
                <a:latin typeface="Arial" panose="020B0604020202020204" pitchFamily="34" charset="0"/>
                <a:cs typeface="Arial" panose="020B0604020202020204" pitchFamily="34" charset="0"/>
                <a:hlinkClick r:id="rId68" tooltip="Cerebral cortex"/>
              </a:rPr>
              <a:t>cerebral cortex</a:t>
            </a:r>
            <a:r>
              <a:rPr lang="en-US" smtClean="0">
                <a:latin typeface="Arial" panose="020B0604020202020204" pitchFamily="34" charset="0"/>
                <a:cs typeface="Arial" panose="020B0604020202020204" pitchFamily="34" charset="0"/>
              </a:rPr>
              <a:t>).</a:t>
            </a:r>
          </a:p>
          <a:p>
            <a:r>
              <a:rPr lang="en-US" b="1" smtClean="0">
                <a:latin typeface="Arial" panose="020B0604020202020204" pitchFamily="34" charset="0"/>
                <a:cs typeface="Arial" panose="020B0604020202020204" pitchFamily="34" charset="0"/>
              </a:rPr>
              <a:t>Exogenous substances</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69" tooltip="Edit section: Exogenous substances"/>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Exogenous substances that cause ataxia mainly do so because they have a depressant effect on central nervous system function. The most common example is </a:t>
            </a:r>
            <a:r>
              <a:rPr lang="en-US" smtClean="0">
                <a:latin typeface="Arial" panose="020B0604020202020204" pitchFamily="34" charset="0"/>
                <a:cs typeface="Arial" panose="020B0604020202020204" pitchFamily="34" charset="0"/>
                <a:hlinkClick r:id="rId70" tooltip="Ethanol"/>
              </a:rPr>
              <a:t>ethanol</a:t>
            </a:r>
            <a:r>
              <a:rPr lang="en-US" smtClean="0">
                <a:latin typeface="Arial" panose="020B0604020202020204" pitchFamily="34" charset="0"/>
                <a:cs typeface="Arial" panose="020B0604020202020204" pitchFamily="34" charset="0"/>
              </a:rPr>
              <a:t>, which is capable of causing reversible cerebellar and vestibular ataxia. Other examples include various prescription drugs (e.g. most </a:t>
            </a:r>
            <a:r>
              <a:rPr lang="en-US" smtClean="0">
                <a:latin typeface="Arial" panose="020B0604020202020204" pitchFamily="34" charset="0"/>
                <a:cs typeface="Arial" panose="020B0604020202020204" pitchFamily="34" charset="0"/>
                <a:hlinkClick r:id="rId71" tooltip="Antiepileptic drugs"/>
              </a:rPr>
              <a:t>antiepileptic drugs</a:t>
            </a:r>
            <a:r>
              <a:rPr lang="en-US" smtClean="0">
                <a:latin typeface="Arial" panose="020B0604020202020204" pitchFamily="34" charset="0"/>
                <a:cs typeface="Arial" panose="020B0604020202020204" pitchFamily="34" charset="0"/>
              </a:rPr>
              <a:t> have cerebellar ataxia as a possible </a:t>
            </a:r>
            <a:r>
              <a:rPr lang="en-US" smtClean="0">
                <a:latin typeface="Arial" panose="020B0604020202020204" pitchFamily="34" charset="0"/>
                <a:cs typeface="Arial" panose="020B0604020202020204" pitchFamily="34" charset="0"/>
                <a:hlinkClick r:id="rId72" tooltip="Adverse effect (medicine)"/>
              </a:rPr>
              <a:t>adverse effect</a:t>
            </a:r>
            <a:r>
              <a:rPr lang="en-US" smtClean="0">
                <a:latin typeface="Arial" panose="020B0604020202020204" pitchFamily="34" charset="0"/>
                <a:cs typeface="Arial" panose="020B0604020202020204" pitchFamily="34" charset="0"/>
              </a:rPr>
              <a:t>), Lithium level over 1.5mEq/L, </a:t>
            </a:r>
            <a:r>
              <a:rPr lang="en-US" smtClean="0">
                <a:latin typeface="Arial" panose="020B0604020202020204" pitchFamily="34" charset="0"/>
                <a:cs typeface="Arial" panose="020B0604020202020204" pitchFamily="34" charset="0"/>
                <a:hlinkClick r:id="rId73" tooltip="Cannabis"/>
              </a:rPr>
              <a:t>cannabis</a:t>
            </a:r>
            <a:r>
              <a:rPr lang="en-US" smtClean="0">
                <a:latin typeface="Arial" panose="020B0604020202020204" pitchFamily="34" charset="0"/>
                <a:cs typeface="Arial" panose="020B0604020202020204" pitchFamily="34" charset="0"/>
              </a:rPr>
              <a:t> ingestion</a:t>
            </a:r>
            <a:r>
              <a:rPr lang="en-US" baseline="30000" smtClean="0">
                <a:latin typeface="Arial" panose="020B0604020202020204" pitchFamily="34" charset="0"/>
                <a:cs typeface="Arial" panose="020B0604020202020204" pitchFamily="34" charset="0"/>
                <a:hlinkClick r:id="rId10"/>
              </a:rPr>
              <a:t>[8]</a:t>
            </a:r>
            <a:r>
              <a:rPr lang="en-US" smtClean="0">
                <a:latin typeface="Arial" panose="020B0604020202020204" pitchFamily="34" charset="0"/>
                <a:cs typeface="Arial" panose="020B0604020202020204" pitchFamily="34" charset="0"/>
              </a:rPr>
              <a:t> and various other recreational drugs (e.g. </a:t>
            </a:r>
            <a:r>
              <a:rPr lang="en-US" smtClean="0">
                <a:latin typeface="Arial" panose="020B0604020202020204" pitchFamily="34" charset="0"/>
                <a:cs typeface="Arial" panose="020B0604020202020204" pitchFamily="34" charset="0"/>
                <a:hlinkClick r:id="rId74" tooltip="Ketamine"/>
              </a:rPr>
              <a:t>ketamine</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75" tooltip="Phencyclidine"/>
              </a:rPr>
              <a:t>PCP</a:t>
            </a:r>
            <a:r>
              <a:rPr lang="en-US" smtClean="0">
                <a:latin typeface="Arial" panose="020B0604020202020204" pitchFamily="34" charset="0"/>
                <a:cs typeface="Arial" panose="020B0604020202020204" pitchFamily="34" charset="0"/>
              </a:rPr>
              <a:t> or </a:t>
            </a:r>
            <a:r>
              <a:rPr lang="en-US" smtClean="0">
                <a:latin typeface="Arial" panose="020B0604020202020204" pitchFamily="34" charset="0"/>
                <a:cs typeface="Arial" panose="020B0604020202020204" pitchFamily="34" charset="0"/>
                <a:hlinkClick r:id="rId76" tooltip="Dextromethorphan"/>
              </a:rPr>
              <a:t>dextromethorphan</a:t>
            </a:r>
            <a:r>
              <a:rPr lang="en-US" smtClean="0">
                <a:latin typeface="Arial" panose="020B0604020202020204" pitchFamily="34" charset="0"/>
                <a:cs typeface="Arial" panose="020B0604020202020204" pitchFamily="34" charset="0"/>
              </a:rPr>
              <a:t>, all of which are </a:t>
            </a:r>
            <a:r>
              <a:rPr lang="en-US" smtClean="0">
                <a:latin typeface="Arial" panose="020B0604020202020204" pitchFamily="34" charset="0"/>
                <a:cs typeface="Arial" panose="020B0604020202020204" pitchFamily="34" charset="0"/>
                <a:hlinkClick r:id="rId77" tooltip="NMDA receptor antagonist"/>
              </a:rPr>
              <a:t>NMDA receptor antagonists</a:t>
            </a:r>
            <a:r>
              <a:rPr lang="en-US" smtClean="0">
                <a:latin typeface="Arial" panose="020B0604020202020204" pitchFamily="34" charset="0"/>
                <a:cs typeface="Arial" panose="020B0604020202020204" pitchFamily="34" charset="0"/>
              </a:rPr>
              <a:t> that produce a dissociative state at high doses). A further class of pharmaceuticals which can cause short term ataxia, especially in high doses are the </a:t>
            </a:r>
            <a:r>
              <a:rPr lang="en-US" smtClean="0">
                <a:latin typeface="Arial" panose="020B0604020202020204" pitchFamily="34" charset="0"/>
                <a:cs typeface="Arial" panose="020B0604020202020204" pitchFamily="34" charset="0"/>
                <a:hlinkClick r:id="rId78" tooltip="Benzodiazepine"/>
              </a:rPr>
              <a:t>benzodiazepines</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[9][10]</a:t>
            </a:r>
            <a:r>
              <a:rPr lang="en-US" smtClean="0">
                <a:latin typeface="Arial" panose="020B0604020202020204" pitchFamily="34" charset="0"/>
                <a:cs typeface="Arial" panose="020B0604020202020204" pitchFamily="34" charset="0"/>
              </a:rPr>
              <a:t> Exposure to high levels of </a:t>
            </a:r>
            <a:r>
              <a:rPr lang="en-US" smtClean="0">
                <a:latin typeface="Arial" panose="020B0604020202020204" pitchFamily="34" charset="0"/>
                <a:cs typeface="Arial" panose="020B0604020202020204" pitchFamily="34" charset="0"/>
                <a:hlinkClick r:id="rId79" tooltip="Methylmercury"/>
              </a:rPr>
              <a:t>methylmercury</a:t>
            </a:r>
            <a:r>
              <a:rPr lang="en-US" smtClean="0">
                <a:latin typeface="Arial" panose="020B0604020202020204" pitchFamily="34" charset="0"/>
                <a:cs typeface="Arial" panose="020B0604020202020204" pitchFamily="34" charset="0"/>
              </a:rPr>
              <a:t>, through consumption of fish with high mercury concentrations, is also a known cause of ataxia and other neurological disorders.</a:t>
            </a:r>
            <a:r>
              <a:rPr lang="en-US" baseline="30000" smtClean="0">
                <a:latin typeface="Arial" panose="020B0604020202020204" pitchFamily="34" charset="0"/>
                <a:cs typeface="Arial" panose="020B0604020202020204" pitchFamily="34" charset="0"/>
                <a:hlinkClick r:id="rId10"/>
              </a:rPr>
              <a:t>[11]</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Radiation poisoning</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80" tooltip="Edit section: Radiation poisoning"/>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Ataxia can be induced as a result of severe </a:t>
            </a:r>
            <a:r>
              <a:rPr lang="en-US" smtClean="0">
                <a:latin typeface="Arial" panose="020B0604020202020204" pitchFamily="34" charset="0"/>
                <a:cs typeface="Arial" panose="020B0604020202020204" pitchFamily="34" charset="0"/>
                <a:hlinkClick r:id="rId81" tooltip="Acute radiation syndrome"/>
              </a:rPr>
              <a:t>acute radiation poisoning</a:t>
            </a:r>
            <a:r>
              <a:rPr lang="en-US" smtClean="0">
                <a:latin typeface="Arial" panose="020B0604020202020204" pitchFamily="34" charset="0"/>
                <a:cs typeface="Arial" panose="020B0604020202020204" pitchFamily="34" charset="0"/>
              </a:rPr>
              <a:t> with an absorbed dose of more than 30 </a:t>
            </a:r>
            <a:r>
              <a:rPr lang="en-US" smtClean="0">
                <a:latin typeface="Arial" panose="020B0604020202020204" pitchFamily="34" charset="0"/>
                <a:cs typeface="Arial" panose="020B0604020202020204" pitchFamily="34" charset="0"/>
                <a:hlinkClick r:id="rId82" tooltip="Gray (unit)"/>
              </a:rPr>
              <a:t>Grays</a:t>
            </a:r>
            <a:r>
              <a:rPr lang="en-US" smtClean="0">
                <a:latin typeface="Arial" panose="020B0604020202020204" pitchFamily="34" charset="0"/>
                <a:cs typeface="Arial" panose="020B0604020202020204" pitchFamily="34" charset="0"/>
              </a:rPr>
              <a:t>.</a:t>
            </a:r>
          </a:p>
          <a:p>
            <a:r>
              <a:rPr lang="en-US" b="1" smtClean="0">
                <a:latin typeface="Arial" panose="020B0604020202020204" pitchFamily="34" charset="0"/>
                <a:cs typeface="Arial" panose="020B0604020202020204" pitchFamily="34" charset="0"/>
              </a:rPr>
              <a:t>Vitamin B</a:t>
            </a:r>
            <a:r>
              <a:rPr lang="en-US" b="1" baseline="-25000" smtClean="0">
                <a:latin typeface="Arial" panose="020B0604020202020204" pitchFamily="34" charset="0"/>
                <a:cs typeface="Arial" panose="020B0604020202020204" pitchFamily="34" charset="0"/>
              </a:rPr>
              <a:t>12</a:t>
            </a:r>
            <a:r>
              <a:rPr lang="en-US" b="1" smtClean="0">
                <a:latin typeface="Arial" panose="020B0604020202020204" pitchFamily="34" charset="0"/>
                <a:cs typeface="Arial" panose="020B0604020202020204" pitchFamily="34" charset="0"/>
              </a:rPr>
              <a:t> deficiency</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83" tooltip="Edit section: Vitamin B12 deficiency"/>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84" tooltip="Vitamin B12"/>
              </a:rPr>
              <a:t>Vitamin B</a:t>
            </a:r>
            <a:r>
              <a:rPr lang="en-US" baseline="-25000" smtClean="0">
                <a:latin typeface="Arial" panose="020B0604020202020204" pitchFamily="34" charset="0"/>
                <a:cs typeface="Arial" panose="020B0604020202020204" pitchFamily="34" charset="0"/>
                <a:hlinkClick r:id="rId84" tooltip="Vitamin B12"/>
              </a:rPr>
              <a:t>12</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85" tooltip="Vitamin B12 deficiency"/>
              </a:rPr>
              <a:t>deficiency</a:t>
            </a:r>
            <a:r>
              <a:rPr lang="en-US" smtClean="0">
                <a:latin typeface="Arial" panose="020B0604020202020204" pitchFamily="34" charset="0"/>
                <a:cs typeface="Arial" panose="020B0604020202020204" pitchFamily="34" charset="0"/>
              </a:rPr>
              <a:t> may cause, among several neurological abnormalities, overlapping cerebellar and sensory ataxia.</a:t>
            </a:r>
          </a:p>
          <a:p>
            <a:r>
              <a:rPr lang="en-US" b="1" smtClean="0">
                <a:latin typeface="Arial" panose="020B0604020202020204" pitchFamily="34" charset="0"/>
                <a:cs typeface="Arial" panose="020B0604020202020204" pitchFamily="34" charset="0"/>
              </a:rPr>
              <a:t>Hypothyroidism</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86" tooltip="Edit section: Hypothyroidism"/>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Symptoms of neurological dysfunction may be the presenting feature in some patients with </a:t>
            </a:r>
            <a:r>
              <a:rPr lang="en-US" smtClean="0">
                <a:latin typeface="Arial" panose="020B0604020202020204" pitchFamily="34" charset="0"/>
                <a:cs typeface="Arial" panose="020B0604020202020204" pitchFamily="34" charset="0"/>
                <a:hlinkClick r:id="rId87" tooltip="Hypothyroidism"/>
              </a:rPr>
              <a:t>hypothyroidism</a:t>
            </a:r>
            <a:r>
              <a:rPr lang="en-US" smtClean="0">
                <a:latin typeface="Arial" panose="020B0604020202020204" pitchFamily="34" charset="0"/>
                <a:cs typeface="Arial" panose="020B0604020202020204" pitchFamily="34" charset="0"/>
              </a:rPr>
              <a:t>. These include reversible</a:t>
            </a:r>
            <a:r>
              <a:rPr lang="en-US" smtClean="0">
                <a:latin typeface="Arial" panose="020B0604020202020204" pitchFamily="34" charset="0"/>
                <a:cs typeface="Arial" panose="020B0604020202020204" pitchFamily="34" charset="0"/>
                <a:hlinkClick r:id="rId9" tooltip="Cerebellar ataxia"/>
              </a:rPr>
              <a:t>cerebellar ataxia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88" tooltip="Dementia"/>
              </a:rPr>
              <a:t>dementia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89" tooltip="Peripheral neuropathy"/>
              </a:rPr>
              <a:t>peripheral neuropathy</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90" tooltip="Psychosis"/>
              </a:rPr>
              <a:t>psychosis</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91" tooltip="Coma"/>
              </a:rPr>
              <a:t>coma</a:t>
            </a:r>
            <a:r>
              <a:rPr lang="en-US" smtClean="0">
                <a:latin typeface="Arial" panose="020B0604020202020204" pitchFamily="34" charset="0"/>
                <a:cs typeface="Arial" panose="020B0604020202020204" pitchFamily="34" charset="0"/>
              </a:rPr>
              <a:t>. Most of the neurological complications improve completely after </a:t>
            </a:r>
            <a:r>
              <a:rPr lang="en-US" smtClean="0">
                <a:latin typeface="Arial" panose="020B0604020202020204" pitchFamily="34" charset="0"/>
                <a:cs typeface="Arial" panose="020B0604020202020204" pitchFamily="34" charset="0"/>
                <a:hlinkClick r:id="rId92" tooltip="Thyroid hormone"/>
              </a:rPr>
              <a:t>thyroid hormone</a:t>
            </a:r>
            <a:r>
              <a:rPr lang="en-US" smtClean="0">
                <a:latin typeface="Arial" panose="020B0604020202020204" pitchFamily="34" charset="0"/>
                <a:cs typeface="Arial" panose="020B0604020202020204" pitchFamily="34" charset="0"/>
              </a:rPr>
              <a:t> replacement therapy.</a:t>
            </a:r>
            <a:r>
              <a:rPr lang="en-US" baseline="30000" smtClean="0">
                <a:latin typeface="Arial" panose="020B0604020202020204" pitchFamily="34" charset="0"/>
                <a:cs typeface="Arial" panose="020B0604020202020204" pitchFamily="34" charset="0"/>
                <a:hlinkClick r:id="rId10"/>
              </a:rPr>
              <a:t>[12][13]</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Causes of isolated sensory ataxia</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93" tooltip="Edit section: Causes of isolated sensory ataxia"/>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89" tooltip="Peripheral neuropathy"/>
              </a:rPr>
              <a:t>Peripheral neuropathies</a:t>
            </a:r>
            <a:r>
              <a:rPr lang="en-US" smtClean="0">
                <a:latin typeface="Arial" panose="020B0604020202020204" pitchFamily="34" charset="0"/>
                <a:cs typeface="Arial" panose="020B0604020202020204" pitchFamily="34" charset="0"/>
              </a:rPr>
              <a:t> may cause generalised or localised sensory ataxia (e.g. a limb only) depending on the extent of the neuropathic involvement. Spinal disorders of various types may cause sensory ataxia from the lesioned level below, when they involve the dorsal columns</a:t>
            </a:r>
            <a:r>
              <a:rPr lang="en-US" baseline="30000" smtClean="0">
                <a:latin typeface="Arial" panose="020B0604020202020204" pitchFamily="34" charset="0"/>
                <a:cs typeface="Arial" panose="020B0604020202020204" pitchFamily="34" charset="0"/>
                <a:hlinkClick r:id="rId10"/>
              </a:rPr>
              <a:t>[14][15][16]</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Non-hereditary cerebellar degeneration</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94" tooltip="Edit section: Non-hereditary cerebellar degeneration"/>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Non-hereditary causes of cerebellar degeneration include chronic </a:t>
            </a:r>
            <a:r>
              <a:rPr lang="en-US" smtClean="0">
                <a:latin typeface="Arial" panose="020B0604020202020204" pitchFamily="34" charset="0"/>
                <a:cs typeface="Arial" panose="020B0604020202020204" pitchFamily="34" charset="0"/>
                <a:hlinkClick r:id="rId95" tooltip="Ethanol abuse"/>
              </a:rPr>
              <a:t>ethanol abuse</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96" tooltip="Head injury"/>
              </a:rPr>
              <a:t>head injury</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97" tooltip="Paraneoplastic cerebellar degeneration"/>
              </a:rPr>
              <a:t>paraneoplastic cerebellar degeneration</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98" tooltip="High altitude cerebral oedema"/>
              </a:rPr>
              <a:t>high altitude cerebral oedema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99" tooltip="Coeliac disease"/>
              </a:rPr>
              <a:t>coeliac disease</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00" tooltip="Normal pressure hydrocephalus"/>
              </a:rPr>
              <a:t>normal pressure hydrocephalus</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101" tooltip="Post viral cerebellar ataxia"/>
              </a:rPr>
              <a:t>cerebellitis</a:t>
            </a:r>
            <a:r>
              <a:rPr lang="en-US" smtClean="0">
                <a:latin typeface="Arial" panose="020B0604020202020204" pitchFamily="34" charset="0"/>
                <a:cs typeface="Arial" panose="020B0604020202020204" pitchFamily="34" charset="0"/>
              </a:rPr>
              <a:t>.</a:t>
            </a:r>
          </a:p>
          <a:p>
            <a:r>
              <a:rPr lang="en-US" b="1" smtClean="0">
                <a:latin typeface="Arial" panose="020B0604020202020204" pitchFamily="34" charset="0"/>
                <a:cs typeface="Arial" panose="020B0604020202020204" pitchFamily="34" charset="0"/>
              </a:rPr>
              <a:t>Hereditary ataxias</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02" tooltip="Edit section: Hereditary ataxias"/>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Ataxia may depend on </a:t>
            </a:r>
            <a:r>
              <a:rPr lang="en-US" smtClean="0">
                <a:latin typeface="Arial" panose="020B0604020202020204" pitchFamily="34" charset="0"/>
                <a:cs typeface="Arial" panose="020B0604020202020204" pitchFamily="34" charset="0"/>
                <a:hlinkClick r:id="rId103" tooltip="Hereditary"/>
              </a:rPr>
              <a:t>hereditary</a:t>
            </a:r>
            <a:r>
              <a:rPr lang="en-US" smtClean="0">
                <a:latin typeface="Arial" panose="020B0604020202020204" pitchFamily="34" charset="0"/>
                <a:cs typeface="Arial" panose="020B0604020202020204" pitchFamily="34" charset="0"/>
              </a:rPr>
              <a:t> disorders consisting of degeneration of the cerebellum and/or of the spine; most cases feature both to some extent, and therefore present with overlapping cerebellar and sensory ataxia, even though one is often more evident than the other. Hereditary disorders causing ataxia include </a:t>
            </a:r>
            <a:r>
              <a:rPr lang="en-US" smtClean="0">
                <a:latin typeface="Arial" panose="020B0604020202020204" pitchFamily="34" charset="0"/>
                <a:cs typeface="Arial" panose="020B0604020202020204" pitchFamily="34" charset="0"/>
                <a:hlinkClick r:id="rId104" tooltip="Autosomal dominant"/>
              </a:rPr>
              <a:t>autosomal dominant</a:t>
            </a:r>
            <a:r>
              <a:rPr lang="en-US" smtClean="0">
                <a:latin typeface="Arial" panose="020B0604020202020204" pitchFamily="34" charset="0"/>
                <a:cs typeface="Arial" panose="020B0604020202020204" pitchFamily="34" charset="0"/>
              </a:rPr>
              <a:t> ones such as </a:t>
            </a:r>
            <a:r>
              <a:rPr lang="en-US" smtClean="0">
                <a:latin typeface="Arial" panose="020B0604020202020204" pitchFamily="34" charset="0"/>
                <a:cs typeface="Arial" panose="020B0604020202020204" pitchFamily="34" charset="0"/>
                <a:hlinkClick r:id="rId105" tooltip="Spinocerebellar ataxia"/>
              </a:rPr>
              <a:t>spinocerebellar ataxia</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06" tooltip="Episodic ataxia"/>
              </a:rPr>
              <a:t>episodic ataxia</a:t>
            </a:r>
            <a:r>
              <a:rPr lang="en-US" smtClean="0">
                <a:latin typeface="Arial" panose="020B0604020202020204" pitchFamily="34" charset="0"/>
                <a:cs typeface="Arial" panose="020B0604020202020204" pitchFamily="34" charset="0"/>
              </a:rPr>
              <a:t>, and</a:t>
            </a:r>
            <a:r>
              <a:rPr lang="en-US" smtClean="0">
                <a:latin typeface="Arial" panose="020B0604020202020204" pitchFamily="34" charset="0"/>
                <a:cs typeface="Arial" panose="020B0604020202020204" pitchFamily="34" charset="0"/>
                <a:hlinkClick r:id="rId107" tooltip="Dentatorubropallidoluysian atrophy"/>
              </a:rPr>
              <a:t>dentatorubropallidoluysian atrophy</a:t>
            </a:r>
            <a:r>
              <a:rPr lang="en-US" smtClean="0">
                <a:latin typeface="Arial" panose="020B0604020202020204" pitchFamily="34" charset="0"/>
                <a:cs typeface="Arial" panose="020B0604020202020204" pitchFamily="34" charset="0"/>
              </a:rPr>
              <a:t>, as well as </a:t>
            </a:r>
            <a:r>
              <a:rPr lang="en-US" smtClean="0">
                <a:latin typeface="Arial" panose="020B0604020202020204" pitchFamily="34" charset="0"/>
                <a:cs typeface="Arial" panose="020B0604020202020204" pitchFamily="34" charset="0"/>
                <a:hlinkClick r:id="rId108" tooltip="Autosomal recessive"/>
              </a:rPr>
              <a:t>autosomal recessive</a:t>
            </a:r>
            <a:r>
              <a:rPr lang="en-US" smtClean="0">
                <a:latin typeface="Arial" panose="020B0604020202020204" pitchFamily="34" charset="0"/>
                <a:cs typeface="Arial" panose="020B0604020202020204" pitchFamily="34" charset="0"/>
              </a:rPr>
              <a:t> disorders such as </a:t>
            </a:r>
            <a:r>
              <a:rPr lang="en-US" smtClean="0">
                <a:latin typeface="Arial" panose="020B0604020202020204" pitchFamily="34" charset="0"/>
                <a:cs typeface="Arial" panose="020B0604020202020204" pitchFamily="34" charset="0"/>
                <a:hlinkClick r:id="rId109" tooltip="Friedreich's ataxia"/>
              </a:rPr>
              <a:t>Friedreich's ataxia</a:t>
            </a:r>
            <a:r>
              <a:rPr lang="en-US" smtClean="0">
                <a:latin typeface="Arial" panose="020B0604020202020204" pitchFamily="34" charset="0"/>
                <a:cs typeface="Arial" panose="020B0604020202020204" pitchFamily="34" charset="0"/>
              </a:rPr>
              <a:t> (sensory and cerebellar, with the former predominating) and </a:t>
            </a:r>
            <a:r>
              <a:rPr lang="en-US" smtClean="0">
                <a:latin typeface="Arial" panose="020B0604020202020204" pitchFamily="34" charset="0"/>
                <a:cs typeface="Arial" panose="020B0604020202020204" pitchFamily="34" charset="0"/>
                <a:hlinkClick r:id="rId110" tooltip="Niemann Pick disease"/>
              </a:rPr>
              <a:t>Niemann Pick disease</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11" tooltip="Ataxia-telangiectasia"/>
              </a:rPr>
              <a:t>ataxia-telangiectasia</a:t>
            </a:r>
            <a:r>
              <a:rPr lang="en-US" smtClean="0">
                <a:latin typeface="Arial" panose="020B0604020202020204" pitchFamily="34" charset="0"/>
                <a:cs typeface="Arial" panose="020B0604020202020204" pitchFamily="34" charset="0"/>
              </a:rPr>
              <a:t> (sensory and cerebellar, with the latter predominating), and</a:t>
            </a:r>
            <a:r>
              <a:rPr lang="en-US" smtClean="0">
                <a:latin typeface="Arial" panose="020B0604020202020204" pitchFamily="34" charset="0"/>
                <a:cs typeface="Arial" panose="020B0604020202020204" pitchFamily="34" charset="0"/>
                <a:hlinkClick r:id="rId112" tooltip="Abetalipoproteinaemia"/>
              </a:rPr>
              <a:t>abetalipoproteinaemia</a:t>
            </a:r>
            <a:r>
              <a:rPr lang="en-US" smtClean="0">
                <a:latin typeface="Arial" panose="020B0604020202020204" pitchFamily="34" charset="0"/>
                <a:cs typeface="Arial" panose="020B0604020202020204" pitchFamily="34" charset="0"/>
              </a:rPr>
              <a:t>. An example of X-linked ataxic condition is the rare </a:t>
            </a:r>
            <a:r>
              <a:rPr lang="en-US" smtClean="0">
                <a:latin typeface="Arial" panose="020B0604020202020204" pitchFamily="34" charset="0"/>
                <a:cs typeface="Arial" panose="020B0604020202020204" pitchFamily="34" charset="0"/>
                <a:hlinkClick r:id="rId113" tooltip="Fragile X-associated tremor/ataxia syndrome"/>
              </a:rPr>
              <a:t>fragile X-associated tremor/ataxia syndrome</a:t>
            </a:r>
            <a:r>
              <a:rPr lang="en-US" smtClean="0">
                <a:latin typeface="Arial" panose="020B0604020202020204" pitchFamily="34" charset="0"/>
                <a:cs typeface="Arial" panose="020B0604020202020204" pitchFamily="34" charset="0"/>
              </a:rPr>
              <a:t>.</a:t>
            </a:r>
          </a:p>
          <a:p>
            <a:r>
              <a:rPr lang="en-US" b="1" smtClean="0">
                <a:latin typeface="Arial" panose="020B0604020202020204" pitchFamily="34" charset="0"/>
                <a:cs typeface="Arial" panose="020B0604020202020204" pitchFamily="34" charset="0"/>
              </a:rPr>
              <a:t>Arnold-Chiari malformation</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14" tooltip="Edit section: Arnold-Chiari malformation"/>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115" tooltip="Arnold-Chiari malformation"/>
              </a:rPr>
              <a:t>Arnold-Chiari malformation</a:t>
            </a:r>
            <a:r>
              <a:rPr lang="en-US" smtClean="0">
                <a:latin typeface="Arial" panose="020B0604020202020204" pitchFamily="34" charset="0"/>
                <a:cs typeface="Arial" panose="020B0604020202020204" pitchFamily="34" charset="0"/>
              </a:rPr>
              <a:t> is a malformation of the </a:t>
            </a:r>
            <a:r>
              <a:rPr lang="en-US" smtClean="0">
                <a:latin typeface="Arial" panose="020B0604020202020204" pitchFamily="34" charset="0"/>
                <a:cs typeface="Arial" panose="020B0604020202020204" pitchFamily="34" charset="0"/>
                <a:hlinkClick r:id="rId116" tooltip="Human brain"/>
              </a:rPr>
              <a:t>brain</a:t>
            </a:r>
            <a:r>
              <a:rPr lang="en-US" smtClean="0">
                <a:latin typeface="Arial" panose="020B0604020202020204" pitchFamily="34" charset="0"/>
                <a:cs typeface="Arial" panose="020B0604020202020204" pitchFamily="34" charset="0"/>
              </a:rPr>
              <a:t>. It consists of a downward displacement of the </a:t>
            </a:r>
            <a:r>
              <a:rPr lang="en-US" smtClean="0">
                <a:latin typeface="Arial" panose="020B0604020202020204" pitchFamily="34" charset="0"/>
                <a:cs typeface="Arial" panose="020B0604020202020204" pitchFamily="34" charset="0"/>
                <a:hlinkClick r:id="rId117" tooltip="Cerebellar tonsils"/>
              </a:rPr>
              <a:t>cerebellar tonsils</a:t>
            </a:r>
            <a:r>
              <a:rPr lang="en-US" smtClean="0">
                <a:latin typeface="Arial" panose="020B0604020202020204" pitchFamily="34" charset="0"/>
                <a:cs typeface="Arial" panose="020B0604020202020204" pitchFamily="34" charset="0"/>
              </a:rPr>
              <a:t> and the</a:t>
            </a:r>
            <a:r>
              <a:rPr lang="en-US" smtClean="0">
                <a:latin typeface="Arial" panose="020B0604020202020204" pitchFamily="34" charset="0"/>
                <a:cs typeface="Arial" panose="020B0604020202020204" pitchFamily="34" charset="0"/>
                <a:hlinkClick r:id="rId118" tooltip="Medulla oblongata"/>
              </a:rPr>
              <a:t>medulla</a:t>
            </a:r>
            <a:r>
              <a:rPr lang="en-US" smtClean="0">
                <a:latin typeface="Arial" panose="020B0604020202020204" pitchFamily="34" charset="0"/>
                <a:cs typeface="Arial" panose="020B0604020202020204" pitchFamily="34" charset="0"/>
              </a:rPr>
              <a:t> through the </a:t>
            </a:r>
            <a:r>
              <a:rPr lang="en-US" smtClean="0">
                <a:latin typeface="Arial" panose="020B0604020202020204" pitchFamily="34" charset="0"/>
                <a:cs typeface="Arial" panose="020B0604020202020204" pitchFamily="34" charset="0"/>
                <a:hlinkClick r:id="rId119" tooltip="Foramen magnum"/>
              </a:rPr>
              <a:t>foramen magnum</a:t>
            </a:r>
            <a:r>
              <a:rPr lang="en-US" smtClean="0">
                <a:latin typeface="Arial" panose="020B0604020202020204" pitchFamily="34" charset="0"/>
                <a:cs typeface="Arial" panose="020B0604020202020204" pitchFamily="34" charset="0"/>
              </a:rPr>
              <a:t>, sometimes causing </a:t>
            </a:r>
            <a:r>
              <a:rPr lang="en-US" smtClean="0">
                <a:latin typeface="Arial" panose="020B0604020202020204" pitchFamily="34" charset="0"/>
                <a:cs typeface="Arial" panose="020B0604020202020204" pitchFamily="34" charset="0"/>
                <a:hlinkClick r:id="rId120" tooltip="Hydrocephalus"/>
              </a:rPr>
              <a:t>hydrocephalus</a:t>
            </a:r>
            <a:r>
              <a:rPr lang="en-US" smtClean="0">
                <a:latin typeface="Arial" panose="020B0604020202020204" pitchFamily="34" charset="0"/>
                <a:cs typeface="Arial" panose="020B0604020202020204" pitchFamily="34" charset="0"/>
              </a:rPr>
              <a:t> as a result of obstruction of </a:t>
            </a:r>
            <a:r>
              <a:rPr lang="en-US" smtClean="0">
                <a:latin typeface="Arial" panose="020B0604020202020204" pitchFamily="34" charset="0"/>
                <a:cs typeface="Arial" panose="020B0604020202020204" pitchFamily="34" charset="0"/>
                <a:hlinkClick r:id="rId121" tooltip="Cerebrospinal fluid"/>
              </a:rPr>
              <a:t>cerebrospinal fluid</a:t>
            </a:r>
            <a:r>
              <a:rPr lang="en-US" smtClean="0">
                <a:latin typeface="Arial" panose="020B0604020202020204" pitchFamily="34" charset="0"/>
                <a:cs typeface="Arial" panose="020B0604020202020204" pitchFamily="34" charset="0"/>
              </a:rPr>
              <a:t> outflow.</a:t>
            </a:r>
          </a:p>
          <a:p>
            <a:r>
              <a:rPr lang="en-US" b="1" smtClean="0">
                <a:latin typeface="Arial" panose="020B0604020202020204" pitchFamily="34" charset="0"/>
                <a:cs typeface="Arial" panose="020B0604020202020204" pitchFamily="34" charset="0"/>
              </a:rPr>
              <a:t>Wilson's disease</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22" tooltip="Edit section: Wilson's disease"/>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123" tooltip="Wilson's disease"/>
              </a:rPr>
              <a:t>Wilson's disease</a:t>
            </a:r>
            <a:r>
              <a:rPr lang="en-US" smtClean="0">
                <a:latin typeface="Arial" panose="020B0604020202020204" pitchFamily="34" charset="0"/>
                <a:cs typeface="Arial" panose="020B0604020202020204" pitchFamily="34" charset="0"/>
              </a:rPr>
              <a:t> is an </a:t>
            </a:r>
            <a:r>
              <a:rPr lang="en-US" smtClean="0">
                <a:latin typeface="Arial" panose="020B0604020202020204" pitchFamily="34" charset="0"/>
                <a:cs typeface="Arial" panose="020B0604020202020204" pitchFamily="34" charset="0"/>
                <a:hlinkClick r:id="rId124" tooltip="Autosomal"/>
              </a:rPr>
              <a:t>autosomal</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25" tooltip="Recessive gene"/>
              </a:rPr>
              <a:t>recessive gene</a:t>
            </a:r>
            <a:r>
              <a:rPr lang="en-US" smtClean="0">
                <a:latin typeface="Arial" panose="020B0604020202020204" pitchFamily="34" charset="0"/>
                <a:cs typeface="Arial" panose="020B0604020202020204" pitchFamily="34" charset="0"/>
              </a:rPr>
              <a:t> disorder whereby an alteration of the ATP7B gene results in an inability to properly excrete </a:t>
            </a:r>
            <a:r>
              <a:rPr lang="en-US" smtClean="0">
                <a:latin typeface="Arial" panose="020B0604020202020204" pitchFamily="34" charset="0"/>
                <a:cs typeface="Arial" panose="020B0604020202020204" pitchFamily="34" charset="0"/>
                <a:hlinkClick r:id="rId126" tooltip="Copper"/>
              </a:rPr>
              <a:t>copper</a:t>
            </a:r>
            <a:r>
              <a:rPr lang="en-US" smtClean="0">
                <a:latin typeface="Arial" panose="020B0604020202020204" pitchFamily="34" charset="0"/>
                <a:cs typeface="Arial" panose="020B0604020202020204" pitchFamily="34" charset="0"/>
              </a:rPr>
              <a:t> from the body.</a:t>
            </a:r>
            <a:r>
              <a:rPr lang="en-US" baseline="30000" smtClean="0">
                <a:latin typeface="Arial" panose="020B0604020202020204" pitchFamily="34" charset="0"/>
                <a:cs typeface="Arial" panose="020B0604020202020204" pitchFamily="34" charset="0"/>
                <a:hlinkClick r:id="rId10"/>
              </a:rPr>
              <a:t>[17]</a:t>
            </a:r>
            <a:r>
              <a:rPr lang="en-US" smtClean="0">
                <a:latin typeface="Arial" panose="020B0604020202020204" pitchFamily="34" charset="0"/>
                <a:cs typeface="Arial" panose="020B0604020202020204" pitchFamily="34" charset="0"/>
              </a:rPr>
              <a:t> Copper accumulates in the nervous system and liver and can cause ataxia as well as other</a:t>
            </a:r>
            <a:r>
              <a:rPr lang="en-US" smtClean="0">
                <a:latin typeface="Arial" panose="020B0604020202020204" pitchFamily="34" charset="0"/>
                <a:cs typeface="Arial" panose="020B0604020202020204" pitchFamily="34" charset="0"/>
                <a:hlinkClick r:id="rId127" tooltip="Neurological"/>
              </a:rPr>
              <a:t>neurological</a:t>
            </a:r>
            <a:r>
              <a:rPr lang="en-US" smtClean="0">
                <a:latin typeface="Arial" panose="020B0604020202020204" pitchFamily="34" charset="0"/>
                <a:cs typeface="Arial" panose="020B0604020202020204" pitchFamily="34" charset="0"/>
              </a:rPr>
              <a:t> and organ impairments.</a:t>
            </a:r>
            <a:r>
              <a:rPr lang="en-US" baseline="30000" smtClean="0">
                <a:latin typeface="Arial" panose="020B0604020202020204" pitchFamily="34" charset="0"/>
                <a:cs typeface="Arial" panose="020B0604020202020204" pitchFamily="34" charset="0"/>
                <a:hlinkClick r:id="rId10"/>
              </a:rPr>
              <a:t>[18]</a:t>
            </a:r>
            <a:endParaRPr lang="en-US" smtClean="0">
              <a:latin typeface="Arial" panose="020B0604020202020204" pitchFamily="34" charset="0"/>
              <a:cs typeface="Arial" panose="020B0604020202020204" pitchFamily="34" charset="0"/>
            </a:endParaRPr>
          </a:p>
          <a:p>
            <a:r>
              <a:rPr lang="en-US" b="1" smtClean="0">
                <a:latin typeface="Arial" panose="020B0604020202020204" pitchFamily="34" charset="0"/>
                <a:cs typeface="Arial" panose="020B0604020202020204" pitchFamily="34" charset="0"/>
              </a:rPr>
              <a:t>Gluten ataxia</a:t>
            </a:r>
            <a:r>
              <a:rPr lang="en-US" smtClean="0">
                <a:latin typeface="Arial" panose="020B0604020202020204" pitchFamily="34" charset="0"/>
                <a:cs typeface="Arial" panose="020B0604020202020204" pitchFamily="34" charset="0"/>
              </a:rPr>
              <a:t>[</a:t>
            </a:r>
            <a:r>
              <a:rPr lang="en-US" smtClean="0">
                <a:latin typeface="Arial" panose="020B0604020202020204" pitchFamily="34" charset="0"/>
                <a:cs typeface="Arial" panose="020B0604020202020204" pitchFamily="34" charset="0"/>
                <a:hlinkClick r:id="rId128" tooltip="Edit section: Gluten ataxia"/>
              </a:rPr>
              <a:t>edit</a:t>
            </a:r>
            <a:r>
              <a:rPr lang="en-US" smtClean="0">
                <a:latin typeface="Arial" panose="020B0604020202020204" pitchFamily="34" charset="0"/>
                <a:cs typeface="Arial" panose="020B0604020202020204" pitchFamily="34" charset="0"/>
              </a:rPr>
              <a:t>]</a:t>
            </a:r>
            <a:endParaRPr lang="en-US" b="1"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Gluten ataxia may be a form of </a:t>
            </a:r>
            <a:r>
              <a:rPr lang="en-US" smtClean="0">
                <a:latin typeface="Arial" panose="020B0604020202020204" pitchFamily="34" charset="0"/>
                <a:cs typeface="Arial" panose="020B0604020202020204" pitchFamily="34" charset="0"/>
                <a:hlinkClick r:id="rId129" tooltip="Gluten sensitivity"/>
              </a:rPr>
              <a:t>gluten sensitivity</a:t>
            </a:r>
            <a:r>
              <a:rPr lang="en-US" smtClean="0">
                <a:latin typeface="Arial" panose="020B0604020202020204" pitchFamily="34" charset="0"/>
                <a:cs typeface="Arial" panose="020B0604020202020204" pitchFamily="34" charset="0"/>
              </a:rPr>
              <a:t>, a wide spectrum of disorders marked by an abnormal immunological response to gluten. With gluten ataxia, damage takes place in the cerebellum, the balance center of the brain that controls coordination and complex movements like walking, speaking and swallowing.</a:t>
            </a:r>
            <a:r>
              <a:rPr lang="en-US" baseline="30000" smtClean="0">
                <a:latin typeface="Arial" panose="020B0604020202020204" pitchFamily="34" charset="0"/>
                <a:cs typeface="Arial" panose="020B0604020202020204" pitchFamily="34" charset="0"/>
                <a:hlinkClick r:id="rId10"/>
              </a:rPr>
              <a:t>[19]</a:t>
            </a:r>
            <a:r>
              <a:rPr lang="en-US" smtClean="0">
                <a:latin typeface="Arial" panose="020B0604020202020204" pitchFamily="34" charset="0"/>
                <a:cs typeface="Arial" panose="020B0604020202020204" pitchFamily="34" charset="0"/>
              </a:rPr>
              <a:t> Gluten ataxia is the single most common cause of sporadic idiopathic ataxia.</a:t>
            </a:r>
            <a:r>
              <a:rPr lang="en-US" baseline="30000" smtClean="0">
                <a:latin typeface="Arial" panose="020B0604020202020204" pitchFamily="34" charset="0"/>
                <a:cs typeface="Arial" panose="020B0604020202020204" pitchFamily="34" charset="0"/>
                <a:hlinkClick r:id="rId10"/>
              </a:rPr>
              <a:t>[20]</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Gluten ataxia is an immune-mediated disease triggered by the ingestion of gluten in genetically susceptible individuals. It should be considered in the differential diagnosis of all patients with idiopathic sporadic ataxia. Early diagnosis and treatment with a gluten free diet can improve ataxia and prevent its progression. Readily available and sensitive markers of gluten ataxia include anti-</a:t>
            </a:r>
            <a:r>
              <a:rPr lang="en-US" smtClean="0">
                <a:latin typeface="Arial" panose="020B0604020202020204" pitchFamily="34" charset="0"/>
                <a:cs typeface="Arial" panose="020B0604020202020204" pitchFamily="34" charset="0"/>
                <a:hlinkClick r:id="rId130" tooltip="Gliadin"/>
              </a:rPr>
              <a:t>gliadin</a:t>
            </a:r>
            <a:r>
              <a:rPr lang="en-US" smtClean="0">
                <a:latin typeface="Arial" panose="020B0604020202020204" pitchFamily="34" charset="0"/>
                <a:cs typeface="Arial" panose="020B0604020202020204" pitchFamily="34" charset="0"/>
              </a:rPr>
              <a:t>antibodies. </a:t>
            </a:r>
            <a:r>
              <a:rPr lang="en-US" smtClean="0">
                <a:latin typeface="Arial" panose="020B0604020202020204" pitchFamily="34" charset="0"/>
                <a:cs typeface="Arial" panose="020B0604020202020204" pitchFamily="34" charset="0"/>
                <a:hlinkClick r:id="rId131" tooltip="Immunoglobulin A"/>
              </a:rPr>
              <a:t>Immunoglobulin A</a:t>
            </a:r>
            <a:r>
              <a:rPr lang="en-US" smtClean="0">
                <a:latin typeface="Arial" panose="020B0604020202020204" pitchFamily="34" charset="0"/>
                <a:cs typeface="Arial" panose="020B0604020202020204" pitchFamily="34" charset="0"/>
              </a:rPr>
              <a:t> (IgA) deposits against </a:t>
            </a:r>
            <a:r>
              <a:rPr lang="en-US" smtClean="0">
                <a:latin typeface="Arial" panose="020B0604020202020204" pitchFamily="34" charset="0"/>
                <a:cs typeface="Arial" panose="020B0604020202020204" pitchFamily="34" charset="0"/>
                <a:hlinkClick r:id="rId132" tooltip="Tissue transglutaminase"/>
              </a:rPr>
              <a:t>transglutaminase 2</a:t>
            </a:r>
            <a:r>
              <a:rPr lang="en-US" smtClean="0">
                <a:latin typeface="Arial" panose="020B0604020202020204" pitchFamily="34" charset="0"/>
                <a:cs typeface="Arial" panose="020B0604020202020204" pitchFamily="34" charset="0"/>
              </a:rPr>
              <a:t> (TG2) in the small bowel and at extraintestinal sites are proving to be additional reliable and perhaps more specific markers of the whole spectrum of gluten sensitivity. They may also hold the key to its </a:t>
            </a:r>
            <a:r>
              <a:rPr lang="en-US" smtClean="0">
                <a:latin typeface="Arial" panose="020B0604020202020204" pitchFamily="34" charset="0"/>
                <a:cs typeface="Arial" panose="020B0604020202020204" pitchFamily="34" charset="0"/>
                <a:hlinkClick r:id="rId133" tooltip="Pathogenesis"/>
              </a:rPr>
              <a:t>pathogenesis</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[21]</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Gluten ataxia is defined as sporadic cerebellar ataxia associated with the presence circulating antigliadin antibodies and in the absence of an alternative </a:t>
            </a:r>
            <a:r>
              <a:rPr lang="en-US" smtClean="0">
                <a:latin typeface="Arial" panose="020B0604020202020204" pitchFamily="34" charset="0"/>
                <a:cs typeface="Arial" panose="020B0604020202020204" pitchFamily="34" charset="0"/>
                <a:hlinkClick r:id="rId134" tooltip="Etiology"/>
              </a:rPr>
              <a:t>etiology</a:t>
            </a:r>
            <a:r>
              <a:rPr lang="en-US" smtClean="0">
                <a:latin typeface="Arial" panose="020B0604020202020204" pitchFamily="34" charset="0"/>
                <a:cs typeface="Arial" panose="020B0604020202020204" pitchFamily="34" charset="0"/>
              </a:rPr>
              <a:t> for ataxia.</a:t>
            </a:r>
            <a:r>
              <a:rPr lang="en-US" baseline="30000" smtClean="0">
                <a:latin typeface="Arial" panose="020B0604020202020204" pitchFamily="34" charset="0"/>
                <a:cs typeface="Arial" panose="020B0604020202020204" pitchFamily="34" charset="0"/>
                <a:hlinkClick r:id="rId10"/>
              </a:rPr>
              <a:t>[22]</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Treatment[</a:t>
            </a:r>
            <a:r>
              <a:rPr lang="en-US" smtClean="0">
                <a:latin typeface="Arial" panose="020B0604020202020204" pitchFamily="34" charset="0"/>
                <a:cs typeface="Arial" panose="020B0604020202020204" pitchFamily="34" charset="0"/>
                <a:hlinkClick r:id="rId135" tooltip="Edit section: Treatment"/>
              </a:rPr>
              <a:t>edit</a:t>
            </a:r>
            <a:r>
              <a:rPr lang="en-US"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The treatment of ataxia and its effectiveness depend on the underlying cause. Treatment may limit or reduce the effects of ataxia, but it is unlikely to eliminate them entirely. Recovery tends to be better in individuals with a single focal injury (such as </a:t>
            </a:r>
            <a:r>
              <a:rPr lang="en-US" smtClean="0">
                <a:latin typeface="Arial" panose="020B0604020202020204" pitchFamily="34" charset="0"/>
                <a:cs typeface="Arial" panose="020B0604020202020204" pitchFamily="34" charset="0"/>
                <a:hlinkClick r:id="rId65" tooltip="Stroke"/>
              </a:rPr>
              <a:t>stroke</a:t>
            </a:r>
            <a:r>
              <a:rPr lang="en-US" smtClean="0">
                <a:latin typeface="Arial" panose="020B0604020202020204" pitchFamily="34" charset="0"/>
                <a:cs typeface="Arial" panose="020B0604020202020204" pitchFamily="34" charset="0"/>
              </a:rPr>
              <a:t> or a </a:t>
            </a:r>
            <a:r>
              <a:rPr lang="en-US" smtClean="0">
                <a:latin typeface="Arial" panose="020B0604020202020204" pitchFamily="34" charset="0"/>
                <a:cs typeface="Arial" panose="020B0604020202020204" pitchFamily="34" charset="0"/>
                <a:hlinkClick r:id="rId136" tooltip="Benign tumour"/>
              </a:rPr>
              <a:t>benign tumour</a:t>
            </a:r>
            <a:r>
              <a:rPr lang="en-US" smtClean="0">
                <a:latin typeface="Arial" panose="020B0604020202020204" pitchFamily="34" charset="0"/>
                <a:cs typeface="Arial" panose="020B0604020202020204" pitchFamily="34" charset="0"/>
              </a:rPr>
              <a:t>), compared to those who have a neurological degenerative condition.</a:t>
            </a:r>
            <a:r>
              <a:rPr lang="en-US" baseline="30000" smtClean="0">
                <a:latin typeface="Arial" panose="020B0604020202020204" pitchFamily="34" charset="0"/>
                <a:cs typeface="Arial" panose="020B0604020202020204" pitchFamily="34" charset="0"/>
                <a:hlinkClick r:id="rId10"/>
              </a:rPr>
              <a:t>[23]</a:t>
            </a:r>
            <a:r>
              <a:rPr lang="en-US" smtClean="0">
                <a:latin typeface="Arial" panose="020B0604020202020204" pitchFamily="34" charset="0"/>
                <a:cs typeface="Arial" panose="020B0604020202020204" pitchFamily="34" charset="0"/>
              </a:rPr>
              <a:t> A review of the management of degenerative ataxia was published in 2009.</a:t>
            </a:r>
            <a:r>
              <a:rPr lang="en-US" baseline="30000" smtClean="0">
                <a:latin typeface="Arial" panose="020B0604020202020204" pitchFamily="34" charset="0"/>
                <a:cs typeface="Arial" panose="020B0604020202020204" pitchFamily="34" charset="0"/>
                <a:hlinkClick r:id="rId10"/>
              </a:rPr>
              <a:t>[24]</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The movement disorders associated with ataxia can be managed by pharmacological treatments and through </a:t>
            </a:r>
            <a:r>
              <a:rPr lang="en-US" smtClean="0">
                <a:latin typeface="Arial" panose="020B0604020202020204" pitchFamily="34" charset="0"/>
                <a:cs typeface="Arial" panose="020B0604020202020204" pitchFamily="34" charset="0"/>
                <a:hlinkClick r:id="rId137" tooltip="Physical therapy"/>
              </a:rPr>
              <a:t>physical therapy</a:t>
            </a:r>
            <a:r>
              <a:rPr lang="en-US" smtClean="0">
                <a:latin typeface="Arial" panose="020B0604020202020204" pitchFamily="34" charset="0"/>
                <a:cs typeface="Arial" panose="020B0604020202020204" pitchFamily="34" charset="0"/>
              </a:rPr>
              <a:t> and</a:t>
            </a:r>
            <a:r>
              <a:rPr lang="en-US" smtClean="0">
                <a:latin typeface="Arial" panose="020B0604020202020204" pitchFamily="34" charset="0"/>
                <a:cs typeface="Arial" panose="020B0604020202020204" pitchFamily="34" charset="0"/>
                <a:hlinkClick r:id="rId138" tooltip="Occupational therapy"/>
              </a:rPr>
              <a:t>occupational therapy</a:t>
            </a:r>
            <a:r>
              <a:rPr lang="en-US" smtClean="0">
                <a:latin typeface="Arial" panose="020B0604020202020204" pitchFamily="34" charset="0"/>
                <a:cs typeface="Arial" panose="020B0604020202020204" pitchFamily="34" charset="0"/>
              </a:rPr>
              <a:t> to reduce </a:t>
            </a:r>
            <a:r>
              <a:rPr lang="en-US" smtClean="0">
                <a:latin typeface="Arial" panose="020B0604020202020204" pitchFamily="34" charset="0"/>
                <a:cs typeface="Arial" panose="020B0604020202020204" pitchFamily="34" charset="0"/>
                <a:hlinkClick r:id="rId139" tooltip="Disability"/>
              </a:rPr>
              <a:t>disability</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[25]</a:t>
            </a:r>
            <a:r>
              <a:rPr lang="en-US" smtClean="0">
                <a:latin typeface="Arial" panose="020B0604020202020204" pitchFamily="34" charset="0"/>
                <a:cs typeface="Arial" panose="020B0604020202020204" pitchFamily="34" charset="0"/>
              </a:rPr>
              <a:t> Some drug treatments that have been used to control ataxia include: 5-hydroxytryptophan (5-HTP), idebenone, </a:t>
            </a:r>
            <a:r>
              <a:rPr lang="en-US" smtClean="0">
                <a:latin typeface="Arial" panose="020B0604020202020204" pitchFamily="34" charset="0"/>
                <a:cs typeface="Arial" panose="020B0604020202020204" pitchFamily="34" charset="0"/>
                <a:hlinkClick r:id="rId140" tooltip="Amantadine"/>
              </a:rPr>
              <a:t>amantadine</a:t>
            </a:r>
            <a:r>
              <a:rPr lang="en-US" smtClean="0">
                <a:latin typeface="Arial" panose="020B0604020202020204" pitchFamily="34" charset="0"/>
                <a:cs typeface="Arial" panose="020B0604020202020204" pitchFamily="34" charset="0"/>
              </a:rPr>
              <a:t>, physostigmine, L-carnitine or derivatives, trimethoprim–sulfamethoxazole, vigabatrin, phosphatidylcholine, </a:t>
            </a:r>
            <a:r>
              <a:rPr lang="en-US" smtClean="0">
                <a:latin typeface="Arial" panose="020B0604020202020204" pitchFamily="34" charset="0"/>
                <a:cs typeface="Arial" panose="020B0604020202020204" pitchFamily="34" charset="0"/>
                <a:hlinkClick r:id="rId141" tooltip="Acetazolamide"/>
              </a:rPr>
              <a:t>acetazolamide</a:t>
            </a:r>
            <a:r>
              <a:rPr lang="en-US" smtClean="0">
                <a:latin typeface="Arial" panose="020B0604020202020204" pitchFamily="34" charset="0"/>
                <a:cs typeface="Arial" panose="020B0604020202020204" pitchFamily="34" charset="0"/>
              </a:rPr>
              <a:t>, 4-aminopyridine, buspirone, and a combination of </a:t>
            </a:r>
            <a:r>
              <a:rPr lang="en-US" smtClean="0">
                <a:latin typeface="Arial" panose="020B0604020202020204" pitchFamily="34" charset="0"/>
                <a:cs typeface="Arial" panose="020B0604020202020204" pitchFamily="34" charset="0"/>
                <a:hlinkClick r:id="rId142" tooltip="Coenzyme Q10"/>
              </a:rPr>
              <a:t>coenzyme Q10</a:t>
            </a:r>
            <a:r>
              <a:rPr lang="en-US" smtClean="0">
                <a:latin typeface="Arial" panose="020B0604020202020204" pitchFamily="34" charset="0"/>
                <a:cs typeface="Arial" panose="020B0604020202020204" pitchFamily="34" charset="0"/>
              </a:rPr>
              <a:t> and </a:t>
            </a:r>
            <a:r>
              <a:rPr lang="en-US" smtClean="0">
                <a:latin typeface="Arial" panose="020B0604020202020204" pitchFamily="34" charset="0"/>
                <a:cs typeface="Arial" panose="020B0604020202020204" pitchFamily="34" charset="0"/>
                <a:hlinkClick r:id="rId143" tooltip="Vitamin E"/>
              </a:rPr>
              <a:t>vitamin E</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[24]</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137" tooltip="Physical therapy"/>
              </a:rPr>
              <a:t>Physical therapy</a:t>
            </a:r>
            <a:r>
              <a:rPr lang="en-US" smtClean="0">
                <a:latin typeface="Arial" panose="020B0604020202020204" pitchFamily="34" charset="0"/>
                <a:cs typeface="Arial" panose="020B0604020202020204" pitchFamily="34" charset="0"/>
              </a:rPr>
              <a:t> requires a focus on adapting activity and facilitating </a:t>
            </a:r>
            <a:r>
              <a:rPr lang="en-US" smtClean="0">
                <a:latin typeface="Arial" panose="020B0604020202020204" pitchFamily="34" charset="0"/>
                <a:cs typeface="Arial" panose="020B0604020202020204" pitchFamily="34" charset="0"/>
                <a:hlinkClick r:id="rId144" tooltip="Motor learning"/>
              </a:rPr>
              <a:t>motor learning</a:t>
            </a:r>
            <a:r>
              <a:rPr lang="en-US" smtClean="0">
                <a:latin typeface="Arial" panose="020B0604020202020204" pitchFamily="34" charset="0"/>
                <a:cs typeface="Arial" panose="020B0604020202020204" pitchFamily="34" charset="0"/>
              </a:rPr>
              <a:t> for retraining specific functional motor patterns.</a:t>
            </a:r>
            <a:r>
              <a:rPr lang="en-US" baseline="30000" smtClean="0">
                <a:latin typeface="Arial" panose="020B0604020202020204" pitchFamily="34" charset="0"/>
                <a:cs typeface="Arial" panose="020B0604020202020204" pitchFamily="34" charset="0"/>
                <a:hlinkClick r:id="rId10"/>
              </a:rPr>
              <a:t>[26]</a:t>
            </a:r>
            <a:r>
              <a:rPr lang="en-US" smtClean="0">
                <a:latin typeface="Arial" panose="020B0604020202020204" pitchFamily="34" charset="0"/>
                <a:cs typeface="Arial" panose="020B0604020202020204" pitchFamily="34" charset="0"/>
              </a:rPr>
              <a:t>A recent systematic review suggested that physical therapy is effective, but there is only moderate evidence to support this conclusion.</a:t>
            </a:r>
            <a:r>
              <a:rPr lang="en-US" baseline="30000" smtClean="0">
                <a:latin typeface="Arial" panose="020B0604020202020204" pitchFamily="34" charset="0"/>
                <a:cs typeface="Arial" panose="020B0604020202020204" pitchFamily="34" charset="0"/>
                <a:hlinkClick r:id="rId10"/>
              </a:rPr>
              <a:t>[27]</a:t>
            </a:r>
            <a:r>
              <a:rPr lang="en-US" smtClean="0">
                <a:latin typeface="Arial" panose="020B0604020202020204" pitchFamily="34" charset="0"/>
                <a:cs typeface="Arial" panose="020B0604020202020204" pitchFamily="34" charset="0"/>
              </a:rPr>
              <a:t> The most commonly used physical therapy interventions for cerebellar ataxia are vestibular habituation, </a:t>
            </a:r>
            <a:r>
              <a:rPr lang="en-US" smtClean="0">
                <a:latin typeface="Arial" panose="020B0604020202020204" pitchFamily="34" charset="0"/>
                <a:cs typeface="Arial" panose="020B0604020202020204" pitchFamily="34" charset="0"/>
                <a:hlinkClick r:id="rId145" tooltip="Frenkel Exercises"/>
              </a:rPr>
              <a:t>Frenkel Exercises</a:t>
            </a:r>
            <a:r>
              <a:rPr lang="en-US"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hlinkClick r:id="rId146" tooltip="Proprioceptive neuromuscular facilitation"/>
              </a:rPr>
              <a:t>proprioceptive neuromuscular facilitation</a:t>
            </a:r>
            <a:r>
              <a:rPr lang="en-US" smtClean="0">
                <a:latin typeface="Arial" panose="020B0604020202020204" pitchFamily="34" charset="0"/>
                <a:cs typeface="Arial" panose="020B0604020202020204" pitchFamily="34" charset="0"/>
              </a:rPr>
              <a:t> (PNF), and balance training; however, therapy is often highly individualized and gait and coordination training are large components of therapy.</a:t>
            </a:r>
          </a:p>
          <a:p>
            <a:r>
              <a:rPr lang="en-US" smtClean="0">
                <a:latin typeface="Arial" panose="020B0604020202020204" pitchFamily="34" charset="0"/>
                <a:cs typeface="Arial" panose="020B0604020202020204" pitchFamily="34" charset="0"/>
              </a:rPr>
              <a:t>Current research suggests that, if a person is able to walk with or without a </a:t>
            </a:r>
            <a:r>
              <a:rPr lang="en-US" smtClean="0">
                <a:latin typeface="Arial" panose="020B0604020202020204" pitchFamily="34" charset="0"/>
                <a:cs typeface="Arial" panose="020B0604020202020204" pitchFamily="34" charset="0"/>
                <a:hlinkClick r:id="rId147" tooltip="Mobility aid"/>
              </a:rPr>
              <a:t>mobility aid</a:t>
            </a:r>
            <a:r>
              <a:rPr lang="en-US" smtClean="0">
                <a:latin typeface="Arial" panose="020B0604020202020204" pitchFamily="34" charset="0"/>
                <a:cs typeface="Arial" panose="020B0604020202020204" pitchFamily="34" charset="0"/>
              </a:rPr>
              <a:t>, physical therapy should include an exercise program addressing five components: static balance, dynamic balance, trunk-limb coordination, stairs, and </a:t>
            </a:r>
            <a:r>
              <a:rPr lang="en-US" smtClean="0">
                <a:latin typeface="Arial" panose="020B0604020202020204" pitchFamily="34" charset="0"/>
                <a:cs typeface="Arial" panose="020B0604020202020204" pitchFamily="34" charset="0"/>
                <a:hlinkClick r:id="rId148" tooltip="Contracture"/>
              </a:rPr>
              <a:t>contracture</a:t>
            </a:r>
            <a:r>
              <a:rPr lang="en-US" smtClean="0">
                <a:latin typeface="Arial" panose="020B0604020202020204" pitchFamily="34" charset="0"/>
                <a:cs typeface="Arial" panose="020B0604020202020204" pitchFamily="34" charset="0"/>
              </a:rPr>
              <a:t> prevention. Once the physical therapist determines that the individual is able to safely perform parts of the program independently, it is important that the individual be prescribed and regularly engage in a supplementary home exercise program that incorporates these components to further improve long term outcomes. These outcomes include balance tasks, gait, and individual activities of daily living. While the improvements are attributed primarily to changes in the brain and not just the hip and/or ankle joints, it is still unknown whether the improvements are due to adaptations in the cerebellum or compensation by other areas of the brain.</a:t>
            </a:r>
            <a:r>
              <a:rPr lang="en-US" baseline="30000" smtClean="0">
                <a:latin typeface="Arial" panose="020B0604020202020204" pitchFamily="34" charset="0"/>
                <a:cs typeface="Arial" panose="020B0604020202020204" pitchFamily="34" charset="0"/>
                <a:hlinkClick r:id="rId10"/>
              </a:rPr>
              <a:t>[26]</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Decomposition, simplification, or slowing of multijoint movement may also be an effective strategy that therapists may use to improve function in patients with ataxia.</a:t>
            </a:r>
            <a:r>
              <a:rPr lang="en-US" baseline="30000" smtClean="0">
                <a:latin typeface="Arial" panose="020B0604020202020204" pitchFamily="34" charset="0"/>
                <a:cs typeface="Arial" panose="020B0604020202020204" pitchFamily="34" charset="0"/>
                <a:hlinkClick r:id="rId10"/>
              </a:rPr>
              <a:t>[28]</a:t>
            </a:r>
            <a:r>
              <a:rPr lang="en-US" smtClean="0">
                <a:latin typeface="Arial" panose="020B0604020202020204" pitchFamily="34" charset="0"/>
                <a:cs typeface="Arial" panose="020B0604020202020204" pitchFamily="34" charset="0"/>
              </a:rPr>
              <a:t> Training likely needs to be intense and focused—as indicated by one study performed with stroke patients experiencing limb ataxia who underwent intensive upper limb retraining.</a:t>
            </a:r>
            <a:r>
              <a:rPr lang="en-US" baseline="30000" smtClean="0">
                <a:latin typeface="Arial" panose="020B0604020202020204" pitchFamily="34" charset="0"/>
                <a:cs typeface="Arial" panose="020B0604020202020204" pitchFamily="34" charset="0"/>
                <a:hlinkClick r:id="rId10"/>
              </a:rPr>
              <a:t>[29]</a:t>
            </a:r>
            <a:r>
              <a:rPr lang="en-US" smtClean="0">
                <a:latin typeface="Arial" panose="020B0604020202020204" pitchFamily="34" charset="0"/>
                <a:cs typeface="Arial" panose="020B0604020202020204" pitchFamily="34" charset="0"/>
              </a:rPr>
              <a:t> Their therapy consisted of </a:t>
            </a:r>
            <a:r>
              <a:rPr lang="en-US" smtClean="0">
                <a:latin typeface="Arial" panose="020B0604020202020204" pitchFamily="34" charset="0"/>
                <a:cs typeface="Arial" panose="020B0604020202020204" pitchFamily="34" charset="0"/>
                <a:hlinkClick r:id="rId149" tooltip="Constraint-induced movement therapy"/>
              </a:rPr>
              <a:t>constraint-induced movement therapy</a:t>
            </a:r>
            <a:r>
              <a:rPr lang="en-US" smtClean="0">
                <a:latin typeface="Arial" panose="020B0604020202020204" pitchFamily="34" charset="0"/>
                <a:cs typeface="Arial" panose="020B0604020202020204" pitchFamily="34" charset="0"/>
              </a:rPr>
              <a:t> which resulted in improvements of their arm function.</a:t>
            </a:r>
            <a:r>
              <a:rPr lang="en-US" baseline="30000" smtClean="0">
                <a:latin typeface="Arial" panose="020B0604020202020204" pitchFamily="34" charset="0"/>
                <a:cs typeface="Arial" panose="020B0604020202020204" pitchFamily="34" charset="0"/>
                <a:hlinkClick r:id="rId10"/>
              </a:rPr>
              <a:t>[29]</a:t>
            </a:r>
            <a:r>
              <a:rPr lang="en-US" smtClean="0">
                <a:latin typeface="Arial" panose="020B0604020202020204" pitchFamily="34" charset="0"/>
                <a:cs typeface="Arial" panose="020B0604020202020204" pitchFamily="34" charset="0"/>
              </a:rPr>
              <a:t> Treatment should likely include strategies to manage difficulties with everyday activities such as walking. Gait aids (such as a cane or walker) can be provided to decrease the risk of falls associated with impairment of </a:t>
            </a:r>
            <a:r>
              <a:rPr lang="en-US" smtClean="0">
                <a:latin typeface="Arial" panose="020B0604020202020204" pitchFamily="34" charset="0"/>
                <a:cs typeface="Arial" panose="020B0604020202020204" pitchFamily="34" charset="0"/>
                <a:hlinkClick r:id="rId150" tooltip="Balance (ability)"/>
              </a:rPr>
              <a:t>balance</a:t>
            </a:r>
            <a:r>
              <a:rPr lang="en-US" smtClean="0">
                <a:latin typeface="Arial" panose="020B0604020202020204" pitchFamily="34" charset="0"/>
                <a:cs typeface="Arial" panose="020B0604020202020204" pitchFamily="34" charset="0"/>
              </a:rPr>
              <a:t> or poor </a:t>
            </a:r>
            <a:r>
              <a:rPr lang="en-US" smtClean="0">
                <a:latin typeface="Arial" panose="020B0604020202020204" pitchFamily="34" charset="0"/>
                <a:cs typeface="Arial" panose="020B0604020202020204" pitchFamily="34" charset="0"/>
                <a:hlinkClick r:id="rId5" tooltip="Motor coordination"/>
              </a:rPr>
              <a:t>coordination</a:t>
            </a:r>
            <a:r>
              <a:rPr lang="en-US" smtClean="0">
                <a:latin typeface="Arial" panose="020B0604020202020204" pitchFamily="34" charset="0"/>
                <a:cs typeface="Arial" panose="020B0604020202020204" pitchFamily="34" charset="0"/>
              </a:rPr>
              <a:t>. Severe ataxia may eventually lead to the need for a </a:t>
            </a:r>
            <a:r>
              <a:rPr lang="en-US" smtClean="0">
                <a:latin typeface="Arial" panose="020B0604020202020204" pitchFamily="34" charset="0"/>
                <a:cs typeface="Arial" panose="020B0604020202020204" pitchFamily="34" charset="0"/>
                <a:hlinkClick r:id="rId151" tooltip="Wheelchair"/>
              </a:rPr>
              <a:t>wheelchair</a:t>
            </a:r>
            <a:r>
              <a:rPr lang="en-US" smtClean="0">
                <a:latin typeface="Arial" panose="020B0604020202020204" pitchFamily="34" charset="0"/>
                <a:cs typeface="Arial" panose="020B0604020202020204" pitchFamily="34" charset="0"/>
              </a:rPr>
              <a:t>. In order to obtain better results, possible coexisting motor deficits need to be addressed in addition to those induced by ataxia. For example, muscle weakness and decreased endurance could lead to increasing fatigue and poorer movement patterns.</a:t>
            </a:r>
          </a:p>
          <a:p>
            <a:r>
              <a:rPr lang="en-US" smtClean="0">
                <a:latin typeface="Arial" panose="020B0604020202020204" pitchFamily="34" charset="0"/>
                <a:cs typeface="Arial" panose="020B0604020202020204" pitchFamily="34" charset="0"/>
              </a:rPr>
              <a:t>There are several assessment tools available to therapists and health care professionals working with patients with ataxia. The</a:t>
            </a:r>
            <a:r>
              <a:rPr lang="en-US" smtClean="0">
                <a:latin typeface="Arial" panose="020B0604020202020204" pitchFamily="34" charset="0"/>
                <a:cs typeface="Arial" panose="020B0604020202020204" pitchFamily="34" charset="0"/>
                <a:hlinkClick r:id="rId152" tooltip="International Cooperative Ataxia Rating Scale"/>
              </a:rPr>
              <a:t>International Cooperative Ataxia Rating Scale</a:t>
            </a:r>
            <a:r>
              <a:rPr lang="en-US" smtClean="0">
                <a:latin typeface="Arial" panose="020B0604020202020204" pitchFamily="34" charset="0"/>
                <a:cs typeface="Arial" panose="020B0604020202020204" pitchFamily="34" charset="0"/>
              </a:rPr>
              <a:t> (ICARS) is one of the most widely used and has been proven to have very high reliability and validity.</a:t>
            </a:r>
            <a:r>
              <a:rPr lang="en-US" baseline="30000" smtClean="0">
                <a:latin typeface="Arial" panose="020B0604020202020204" pitchFamily="34" charset="0"/>
                <a:cs typeface="Arial" panose="020B0604020202020204" pitchFamily="34" charset="0"/>
                <a:hlinkClick r:id="rId10"/>
              </a:rPr>
              <a:t>[30]</a:t>
            </a:r>
            <a:r>
              <a:rPr lang="en-US" smtClean="0">
                <a:latin typeface="Arial" panose="020B0604020202020204" pitchFamily="34" charset="0"/>
                <a:cs typeface="Arial" panose="020B0604020202020204" pitchFamily="34" charset="0"/>
              </a:rPr>
              <a:t> Other tools that assess motor function, balance and coordination are also highly valuable to help the therapist track the progress of their patient, as well as to quantify the patient's functionality. These tests include, but are not limited to:</a:t>
            </a:r>
          </a:p>
          <a:p>
            <a:r>
              <a:rPr lang="en-US" smtClean="0">
                <a:latin typeface="Arial" panose="020B0604020202020204" pitchFamily="34" charset="0"/>
                <a:cs typeface="Arial" panose="020B0604020202020204" pitchFamily="34" charset="0"/>
              </a:rPr>
              <a:t>The </a:t>
            </a:r>
            <a:r>
              <a:rPr lang="en-US" smtClean="0">
                <a:latin typeface="Arial" panose="020B0604020202020204" pitchFamily="34" charset="0"/>
                <a:cs typeface="Arial" panose="020B0604020202020204" pitchFamily="34" charset="0"/>
                <a:hlinkClick r:id="rId153" tooltip="Berg Balance Scale"/>
              </a:rPr>
              <a:t>Berg Balance Scale</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Tandem Walking (to test for </a:t>
            </a:r>
            <a:r>
              <a:rPr lang="en-US" smtClean="0">
                <a:latin typeface="Arial" panose="020B0604020202020204" pitchFamily="34" charset="0"/>
                <a:cs typeface="Arial" panose="020B0604020202020204" pitchFamily="34" charset="0"/>
                <a:hlinkClick r:id="rId20" tooltip="Tandem gait"/>
              </a:rPr>
              <a:t>Tandem gaitability</a:t>
            </a:r>
            <a:r>
              <a:rPr lang="en-US"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Scale for the Assessment and Rating of Ataxia</a:t>
            </a:r>
            <a:r>
              <a:rPr lang="en-US" baseline="30000" smtClean="0">
                <a:latin typeface="Arial" panose="020B0604020202020204" pitchFamily="34" charset="0"/>
                <a:cs typeface="Arial" panose="020B0604020202020204" pitchFamily="34" charset="0"/>
                <a:hlinkClick r:id="rId10"/>
              </a:rPr>
              <a:t>[31]</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tapping tests - The person must quickly and repeatedly tap their arm or leg while the therapist monitors the amount of</a:t>
            </a:r>
            <a:r>
              <a:rPr lang="en-US" smtClean="0">
                <a:latin typeface="Arial" panose="020B0604020202020204" pitchFamily="34" charset="0"/>
                <a:cs typeface="Arial" panose="020B0604020202020204" pitchFamily="34" charset="0"/>
                <a:hlinkClick r:id="rId19" tooltip="Dysdiadochokinesia"/>
              </a:rPr>
              <a:t>dysdiadochokinesia</a:t>
            </a:r>
            <a:r>
              <a:rPr lang="en-US" smtClean="0">
                <a:latin typeface="Arial" panose="020B0604020202020204" pitchFamily="34" charset="0"/>
                <a:cs typeface="Arial" panose="020B0604020202020204" pitchFamily="34" charset="0"/>
              </a:rPr>
              <a:t>.</a:t>
            </a:r>
            <a:r>
              <a:rPr lang="en-US" baseline="30000" smtClean="0">
                <a:latin typeface="Arial" panose="020B0604020202020204" pitchFamily="34" charset="0"/>
                <a:cs typeface="Arial" panose="020B0604020202020204" pitchFamily="34" charset="0"/>
                <a:hlinkClick r:id="rId10"/>
              </a:rPr>
              <a:t>[32]</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hlinkClick r:id="rId154" tooltip="Finger-nose testing"/>
              </a:rPr>
              <a:t>finger-nose testing</a:t>
            </a:r>
            <a:r>
              <a:rPr lang="en-US" baseline="30000" smtClean="0">
                <a:latin typeface="Arial" panose="020B0604020202020204" pitchFamily="34" charset="0"/>
                <a:cs typeface="Arial" panose="020B0604020202020204" pitchFamily="34" charset="0"/>
                <a:hlinkClick r:id="rId10"/>
              </a:rPr>
              <a:t>[32]</a:t>
            </a:r>
            <a:r>
              <a:rPr lang="en-US" smtClean="0">
                <a:latin typeface="Arial" panose="020B0604020202020204" pitchFamily="34" charset="0"/>
                <a:cs typeface="Arial" panose="020B0604020202020204" pitchFamily="34" charset="0"/>
              </a:rPr>
              <a:t> - This test has several variations including finger-to-therapist's finger, finger-to-finger, and alternate nose-to-finger.</a:t>
            </a:r>
            <a:r>
              <a:rPr lang="en-US" baseline="30000" smtClean="0">
                <a:latin typeface="Arial" panose="020B0604020202020204" pitchFamily="34" charset="0"/>
                <a:cs typeface="Arial" panose="020B0604020202020204" pitchFamily="34" charset="0"/>
                <a:hlinkClick r:id="rId10"/>
              </a:rPr>
              <a:t>[33]</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Other uses[</a:t>
            </a:r>
            <a:r>
              <a:rPr lang="en-US" smtClean="0">
                <a:latin typeface="Arial" panose="020B0604020202020204" pitchFamily="34" charset="0"/>
                <a:cs typeface="Arial" panose="020B0604020202020204" pitchFamily="34" charset="0"/>
                <a:hlinkClick r:id="rId155" tooltip="Edit section: Other uses"/>
              </a:rPr>
              <a:t>edit</a:t>
            </a:r>
            <a:r>
              <a:rPr lang="en-US" smtClean="0">
                <a:latin typeface="Arial" panose="020B0604020202020204" pitchFamily="34" charset="0"/>
                <a:cs typeface="Arial" panose="020B0604020202020204" pitchFamily="34" charset="0"/>
              </a:rPr>
              <a:t>]</a:t>
            </a:r>
          </a:p>
          <a:p>
            <a:r>
              <a:rPr lang="en-US" smtClean="0">
                <a:latin typeface="Arial" panose="020B0604020202020204" pitchFamily="34" charset="0"/>
                <a:cs typeface="Arial" panose="020B0604020202020204" pitchFamily="34" charset="0"/>
              </a:rPr>
              <a:t>The term "ataxia" is sometimes used in a broader sense to indicate lack of coordination in some physiological process. Examples include </a:t>
            </a:r>
            <a:r>
              <a:rPr lang="en-US" b="1" smtClean="0">
                <a:latin typeface="Arial" panose="020B0604020202020204" pitchFamily="34" charset="0"/>
                <a:cs typeface="Arial" panose="020B0604020202020204" pitchFamily="34" charset="0"/>
              </a:rPr>
              <a:t>optic ataxia</a:t>
            </a:r>
            <a:r>
              <a:rPr lang="en-US" smtClean="0">
                <a:latin typeface="Arial" panose="020B0604020202020204" pitchFamily="34" charset="0"/>
                <a:cs typeface="Arial" panose="020B0604020202020204" pitchFamily="34" charset="0"/>
              </a:rPr>
              <a:t> (lack of coordination between visual inputs and hand movements, resulting in inability to reach and grab objects) and </a:t>
            </a:r>
            <a:r>
              <a:rPr lang="en-US" b="1" smtClean="0">
                <a:latin typeface="Arial" panose="020B0604020202020204" pitchFamily="34" charset="0"/>
                <a:cs typeface="Arial" panose="020B0604020202020204" pitchFamily="34" charset="0"/>
              </a:rPr>
              <a:t>ataxic respiration</a:t>
            </a:r>
            <a:r>
              <a:rPr lang="en-US" smtClean="0">
                <a:latin typeface="Arial" panose="020B0604020202020204" pitchFamily="34" charset="0"/>
                <a:cs typeface="Arial" panose="020B0604020202020204" pitchFamily="34" charset="0"/>
              </a:rPr>
              <a:t> (lack of coordination in respiratory movements, usually due to dysfunction of the respiratory centres in the</a:t>
            </a:r>
            <a:r>
              <a:rPr lang="en-US" smtClean="0">
                <a:latin typeface="Arial" panose="020B0604020202020204" pitchFamily="34" charset="0"/>
                <a:cs typeface="Arial" panose="020B0604020202020204" pitchFamily="34" charset="0"/>
                <a:hlinkClick r:id="rId118" tooltip="Medulla oblongata"/>
              </a:rPr>
              <a:t>medulla oblongata</a:t>
            </a:r>
            <a:r>
              <a:rPr lang="en-US" smtClean="0">
                <a:latin typeface="Arial" panose="020B0604020202020204" pitchFamily="34" charset="0"/>
                <a:cs typeface="Arial" panose="020B0604020202020204" pitchFamily="34" charset="0"/>
              </a:rPr>
              <a:t>). Optic ataxia may be caused by lesions to the posterior parietal cortex, which is responsible for combining and expressing positional information and relating it to movement. Outputs of the posterior parietal cortex include the spinal cord, brain stem motor pathways, pre-motor and pre-frontal cortex, basal ganglia and the cerebellum. Some neurons in the posterior parietal cortex are modulated by intention. Optic ataxia is usually part of </a:t>
            </a:r>
            <a:r>
              <a:rPr lang="en-US" smtClean="0">
                <a:latin typeface="Arial" panose="020B0604020202020204" pitchFamily="34" charset="0"/>
                <a:cs typeface="Arial" panose="020B0604020202020204" pitchFamily="34" charset="0"/>
                <a:hlinkClick r:id="rId156" tooltip="Balint's syndrome"/>
              </a:rPr>
              <a:t>Balint's syndrome</a:t>
            </a:r>
            <a:r>
              <a:rPr lang="en-US" smtClean="0">
                <a:latin typeface="Arial" panose="020B0604020202020204" pitchFamily="34" charset="0"/>
                <a:cs typeface="Arial" panose="020B0604020202020204" pitchFamily="34" charset="0"/>
              </a:rPr>
              <a:t>, but can be seen in isolation with injuries to the superior parietal lobule, as it represents a disconnection between visual-association cortex and the frontal premotor and motor cortex.</a:t>
            </a:r>
            <a:r>
              <a:rPr lang="en-US" baseline="30000" smtClean="0">
                <a:latin typeface="Arial" panose="020B0604020202020204" pitchFamily="34" charset="0"/>
                <a:cs typeface="Arial" panose="020B0604020202020204" pitchFamily="34" charset="0"/>
                <a:hlinkClick r:id="rId10"/>
              </a:rPr>
              <a:t>[34]</a:t>
            </a:r>
            <a:endParaRPr lang="en-US" smtClean="0">
              <a:latin typeface="Arial" panose="020B0604020202020204" pitchFamily="34" charset="0"/>
              <a:cs typeface="Arial" panose="020B0604020202020204" pitchFamily="34" charset="0"/>
            </a:endParaRPr>
          </a:p>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12509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The classic names for alcohol-induced persisting amnestic disorder are Wernicke's encephalopathy (a set of acute symptoms) and Korsakoff's syndrome (a chronic condition). </a:t>
            </a:r>
          </a:p>
          <a:p>
            <a:pPr eaLnBrk="1" hangingPunct="1"/>
            <a:r>
              <a:rPr lang="en-US" smtClean="0">
                <a:latin typeface="Arial" panose="020B0604020202020204" pitchFamily="34" charset="0"/>
                <a:cs typeface="Arial" panose="020B0604020202020204" pitchFamily="34" charset="0"/>
              </a:rPr>
              <a:t>The pathophysiological connection between the two syndromes is thiamine deficiency, caused either by poor nutritional habits or by malabsorption problems.</a:t>
            </a:r>
          </a:p>
          <a:p>
            <a:pPr eaLnBrk="1" hangingPunct="1"/>
            <a:r>
              <a:rPr lang="en-US" smtClean="0">
                <a:latin typeface="Arial" panose="020B0604020202020204" pitchFamily="34" charset="0"/>
                <a:cs typeface="Arial" panose="020B0604020202020204" pitchFamily="34" charset="0"/>
              </a:rPr>
              <a:t> These eye signs are usually bilateral but not necessarily symmetrical. Other eye signs may include a sluggish reaction to light and anisocoria. Wernicke's encephalopathy may clear spontaneously in a few days or weeks or may progress into Korsakoff's syndrome.</a:t>
            </a:r>
          </a:p>
          <a:p>
            <a:pPr eaLnBrk="1" hangingPunct="1"/>
            <a:r>
              <a:rPr lang="en-US" i="1" smtClean="0">
                <a:latin typeface="Arial" panose="020B0604020202020204" pitchFamily="34" charset="0"/>
                <a:cs typeface="Arial" panose="020B0604020202020204" pitchFamily="34" charset="0"/>
              </a:rPr>
              <a:t>Vestibular dysfunction is a disease that can cause balance related problems such as dizziness. It can range in severity from lasting just a few seconds to being a chronic disease that causes total incapacitation. Vestibular dysfunction means that there is a problem with the inner ear and the sensory processing that accompanies it. Because this is is such a broad definition, there are many different causes and consequences of vestibular dysfunction.</a:t>
            </a:r>
          </a:p>
          <a:p>
            <a:r>
              <a:rPr lang="en-US" smtClean="0">
                <a:latin typeface="Arial" panose="020B0604020202020204" pitchFamily="34" charset="0"/>
                <a:cs typeface="Arial" panose="020B0604020202020204" pitchFamily="34" charset="0"/>
              </a:rPr>
              <a:t>The Vestibular System</a:t>
            </a:r>
          </a:p>
          <a:p>
            <a:r>
              <a:rPr lang="en-US" smtClean="0">
                <a:latin typeface="Arial" panose="020B0604020202020204" pitchFamily="34" charset="0"/>
                <a:cs typeface="Arial" panose="020B0604020202020204" pitchFamily="34" charset="0"/>
              </a:rPr>
              <a:t>The balancing mechanism requires coordination between the eyes, the inner ear, and the joints and muscles. Each of these organs sends vital information about position to the brain which allows the brain to balance the body. The inner ear is the most sensitive of these organs, and any problems with it, called vestibular dysfunction, can render it impossible for the subject to balance.</a:t>
            </a:r>
          </a:p>
          <a:p>
            <a:r>
              <a:rPr lang="en-US" smtClean="0">
                <a:latin typeface="Arial" panose="020B0604020202020204" pitchFamily="34" charset="0"/>
                <a:cs typeface="Arial" panose="020B0604020202020204" pitchFamily="34" charset="0"/>
              </a:rPr>
              <a:t>Statistics</a:t>
            </a:r>
          </a:p>
          <a:p>
            <a:r>
              <a:rPr lang="en-US" smtClean="0">
                <a:latin typeface="Arial" panose="020B0604020202020204" pitchFamily="34" charset="0"/>
                <a:cs typeface="Arial" panose="020B0604020202020204" pitchFamily="34" charset="0"/>
              </a:rPr>
              <a:t>In 2004, 35.4 percent of U.S. citizens were diagnosed with vestibular dysfunction. Four percent of adults in America report having a chronic problem with balance, and 1.1 percent of adults report having a chronic problem with dizziness.</a:t>
            </a:r>
          </a:p>
          <a:p>
            <a:r>
              <a:rPr lang="en-US" smtClean="0">
                <a:latin typeface="Arial" panose="020B0604020202020204" pitchFamily="34" charset="0"/>
                <a:cs typeface="Arial" panose="020B0604020202020204" pitchFamily="34" charset="0"/>
              </a:rPr>
              <a:t>Rotation Test</a:t>
            </a:r>
          </a:p>
          <a:p>
            <a:r>
              <a:rPr lang="en-US" smtClean="0">
                <a:latin typeface="Arial" panose="020B0604020202020204" pitchFamily="34" charset="0"/>
                <a:cs typeface="Arial" panose="020B0604020202020204" pitchFamily="34" charset="0"/>
              </a:rPr>
              <a:t>One way to test for vestibular dysfunction is called the rotation test. The subject is asked to move their head in specific directions. For each head movement, there should be an eye movement in the opposite direction. If there is not, then the inner ear and eye are not coordinating properly, and the subject has vestibular dysfunction.</a:t>
            </a:r>
          </a:p>
          <a:p>
            <a:r>
              <a:rPr lang="en-US" smtClean="0">
                <a:latin typeface="Arial" panose="020B0604020202020204" pitchFamily="34" charset="0"/>
                <a:cs typeface="Arial" panose="020B0604020202020204" pitchFamily="34" charset="0"/>
              </a:rPr>
              <a:t>Symptoms</a:t>
            </a:r>
          </a:p>
          <a:p>
            <a:r>
              <a:rPr lang="en-US" smtClean="0">
                <a:latin typeface="Arial" panose="020B0604020202020204" pitchFamily="34" charset="0"/>
                <a:cs typeface="Arial" panose="020B0604020202020204" pitchFamily="34" charset="0"/>
              </a:rPr>
              <a:t>Vestibular dysfunction can cause a broad range of symptoms. These can range in severity from a mild impairment that others do not notice to so severe that the victim of the disease is unable to function. Symptoms of vestibular disorder can include dizziness and vertigo, balance problems, nausea, headaches and motion sickness. Other effects of vestibular dysfunction that are unrelated to coordination of movement are difficulty concentrating, forgetfulness, anxiety/panic attacks, hearing problems, and vision problems. A person suffering from vestibular dysfunction may suffer from any number and combination of these symptoms depending on the type and severity of their illness.</a:t>
            </a:r>
          </a:p>
          <a:p>
            <a:r>
              <a:rPr lang="en-US" smtClean="0">
                <a:latin typeface="Arial" panose="020B0604020202020204" pitchFamily="34" charset="0"/>
                <a:cs typeface="Arial" panose="020B0604020202020204" pitchFamily="34" charset="0"/>
              </a:rPr>
              <a:t>Causes and Treatments</a:t>
            </a:r>
          </a:p>
          <a:p>
            <a:r>
              <a:rPr lang="en-US" smtClean="0">
                <a:latin typeface="Arial" panose="020B0604020202020204" pitchFamily="34" charset="0"/>
                <a:cs typeface="Arial" panose="020B0604020202020204" pitchFamily="34" charset="0"/>
              </a:rPr>
              <a:t>Any injury or degenerative disease that causes damage to the inner ear can cause vestibular dysfunction. Injuries such as impacts to the head may damage the sacs that are in the inner ear and render the victim unable to balance. Vestibular dysfunction may also be caused by old age. It is impossible to repair these injuries, so to heal vestibular dysfunction, vestibular rehabilitation is required. This consists of exercises that train balance, allowing the victim of vestibular dysfunction to develop the skills required to balance and maintain posture solely from visual input and input from the muscles and joints.</a:t>
            </a:r>
          </a:p>
          <a:p>
            <a:pPr eaLnBrk="1" hangingPunct="1"/>
            <a:endParaRPr lang="en-US" smtClean="0">
              <a:latin typeface="Arial" panose="020B0604020202020204" pitchFamily="34" charset="0"/>
              <a:cs typeface="Arial" panose="020B0604020202020204" pitchFamily="34" charset="0"/>
            </a:endParaRPr>
          </a:p>
          <a:p>
            <a:pPr eaLnBrk="1" hangingPunct="1"/>
            <a:endParaRPr lang="en-US" smtClean="0">
              <a:latin typeface="Arial" panose="020B0604020202020204" pitchFamily="34" charset="0"/>
              <a:cs typeface="Arial" panose="020B0604020202020204" pitchFamily="34" charset="0"/>
            </a:endParaRPr>
          </a:p>
          <a:p>
            <a:pPr eaLnBrk="1" hangingPunct="1"/>
            <a:endParaRPr lang="en-US" smtClean="0">
              <a:latin typeface="Arial" panose="020B0604020202020204" pitchFamily="34" charset="0"/>
              <a:cs typeface="Arial" panose="020B0604020202020204" pitchFamily="34" charset="0"/>
            </a:endParaRPr>
          </a:p>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5557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xfrm>
            <a:off x="1228761" y="3530514"/>
            <a:ext cx="6757106" cy="334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anose="020B0604020202020204" pitchFamily="34" charset="0"/>
                <a:cs typeface="Arial" panose="020B0604020202020204" pitchFamily="34" charset="0"/>
              </a:rPr>
              <a:t>Conjugate gaze palsies</a:t>
            </a:r>
            <a:r>
              <a:rPr lang="en-US" smtClean="0">
                <a:latin typeface="Arial" panose="020B0604020202020204" pitchFamily="34" charset="0"/>
                <a:cs typeface="Arial" panose="020B0604020202020204" pitchFamily="34" charset="0"/>
              </a:rPr>
              <a:t> are neurological disorders affecting the ability to move both eyes in the same direction. These palsies can affect gaze in a horizontal, upward, or downward direction.</a:t>
            </a:r>
            <a:r>
              <a:rPr lang="en-US" baseline="30000" smtClean="0">
                <a:latin typeface="Arial" panose="020B0604020202020204" pitchFamily="34" charset="0"/>
                <a:cs typeface="Arial" panose="020B0604020202020204" pitchFamily="34" charset="0"/>
                <a:hlinkClick r:id="rId3"/>
              </a:rPr>
              <a:t>[1]</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9606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a:ln/>
        </p:spPr>
      </p:sp>
      <p:sp>
        <p:nvSpPr>
          <p:cNvPr id="442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8339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Slide Image Placeholder 1"/>
          <p:cNvSpPr>
            <a:spLocks noGrp="1" noRot="1" noChangeAspect="1" noTextEdit="1"/>
          </p:cNvSpPr>
          <p:nvPr>
            <p:ph type="sldImg"/>
          </p:nvPr>
        </p:nvSpPr>
        <p:spPr>
          <a:ln/>
        </p:spPr>
      </p:sp>
      <p:sp>
        <p:nvSpPr>
          <p:cNvPr id="444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smtClean="0">
                <a:latin typeface="Arial" panose="020B0604020202020204" pitchFamily="34" charset="0"/>
              </a:rPr>
              <a:t>, commonly seen in amnestic syndromes; should be differentiated from lying. See also paramnesia.</a:t>
            </a:r>
          </a:p>
          <a:p>
            <a:pPr>
              <a:lnSpc>
                <a:spcPct val="90000"/>
              </a:lnSpc>
            </a:pPr>
            <a:r>
              <a:rPr lang="en-US" sz="1000" smtClean="0">
                <a:latin typeface="Arial" panose="020B0604020202020204" pitchFamily="34" charset="0"/>
              </a:rPr>
              <a:t>In psychology, </a:t>
            </a:r>
            <a:r>
              <a:rPr lang="en-US" sz="1000" b="1" smtClean="0">
                <a:latin typeface="Arial" panose="020B0604020202020204" pitchFamily="34" charset="0"/>
              </a:rPr>
              <a:t>confabulation</a:t>
            </a:r>
            <a:r>
              <a:rPr lang="en-US" sz="1000" smtClean="0">
                <a:latin typeface="Arial" panose="020B0604020202020204" pitchFamily="34" charset="0"/>
              </a:rPr>
              <a:t> (verb: </a:t>
            </a:r>
            <a:r>
              <a:rPr lang="en-US" sz="1000" b="1" smtClean="0">
                <a:latin typeface="Arial" panose="020B0604020202020204" pitchFamily="34" charset="0"/>
              </a:rPr>
              <a:t>confabulate</a:t>
            </a:r>
            <a:r>
              <a:rPr lang="en-US" sz="1000" smtClean="0">
                <a:latin typeface="Arial" panose="020B0604020202020204" pitchFamily="34" charset="0"/>
              </a:rPr>
              <a:t>) is a memory disturbance, defined as the production of fabricated, distorted or misinterpreted memories about oneself or the world, without the conscious intention to deceive.</a:t>
            </a:r>
            <a:r>
              <a:rPr lang="en-US" sz="1000" baseline="30000" smtClean="0">
                <a:latin typeface="Arial" panose="020B0604020202020204" pitchFamily="34" charset="0"/>
                <a:hlinkClick r:id="rId3"/>
              </a:rPr>
              <a:t>[1]</a:t>
            </a:r>
            <a:r>
              <a:rPr lang="en-US" sz="1000" smtClean="0">
                <a:latin typeface="Arial" panose="020B0604020202020204" pitchFamily="34" charset="0"/>
              </a:rPr>
              <a:t> Confabulation is distinguished from</a:t>
            </a:r>
            <a:r>
              <a:rPr lang="en-US" sz="1000" smtClean="0">
                <a:latin typeface="Arial" panose="020B0604020202020204" pitchFamily="34" charset="0"/>
                <a:hlinkClick r:id="rId4" tooltip="Lie"/>
              </a:rPr>
              <a:t>lying</a:t>
            </a:r>
            <a:r>
              <a:rPr lang="en-US" sz="1000" smtClean="0">
                <a:latin typeface="Arial" panose="020B0604020202020204" pitchFamily="34" charset="0"/>
              </a:rPr>
              <a:t> as there is no intent to deceive and the person is unaware the information is false.</a:t>
            </a:r>
            <a:r>
              <a:rPr lang="en-US" sz="1000" baseline="30000" smtClean="0">
                <a:latin typeface="Arial" panose="020B0604020202020204" pitchFamily="34" charset="0"/>
                <a:hlinkClick r:id="rId3"/>
              </a:rPr>
              <a:t>[2]</a:t>
            </a:r>
            <a:r>
              <a:rPr lang="en-US" sz="1000" smtClean="0">
                <a:latin typeface="Arial" panose="020B0604020202020204" pitchFamily="34" charset="0"/>
              </a:rPr>
              <a:t> Although individuals can present blatantly false information, confabulation can also seem to be coherent, internally consistent, and relatively normal.</a:t>
            </a:r>
            <a:r>
              <a:rPr lang="en-US" sz="1000" baseline="30000" smtClean="0">
                <a:latin typeface="Arial" panose="020B0604020202020204" pitchFamily="34" charset="0"/>
                <a:hlinkClick r:id="rId3"/>
              </a:rPr>
              <a:t>[2]</a:t>
            </a:r>
            <a:r>
              <a:rPr lang="en-US" sz="1000" smtClean="0">
                <a:latin typeface="Arial" panose="020B0604020202020204" pitchFamily="34" charset="0"/>
              </a:rPr>
              <a:t> Individuals who confabulate present incorrect memories ranging from "subtle alternations to bizarre fabrications",</a:t>
            </a:r>
            <a:r>
              <a:rPr lang="en-US" sz="1000" baseline="30000" smtClean="0">
                <a:latin typeface="Arial" panose="020B0604020202020204" pitchFamily="34" charset="0"/>
                <a:hlinkClick r:id="rId3"/>
              </a:rPr>
              <a:t>[3]</a:t>
            </a:r>
            <a:r>
              <a:rPr lang="en-US" sz="1000" smtClean="0">
                <a:latin typeface="Arial" panose="020B0604020202020204" pitchFamily="34" charset="0"/>
              </a:rPr>
              <a:t> and are generally very confident about their recollections, despite contradictory evidence.</a:t>
            </a:r>
            <a:r>
              <a:rPr lang="en-US" sz="1000" baseline="30000" smtClean="0">
                <a:latin typeface="Arial" panose="020B0604020202020204" pitchFamily="34" charset="0"/>
                <a:hlinkClick r:id="rId3"/>
              </a:rPr>
              <a:t>[4]</a:t>
            </a:r>
            <a:r>
              <a:rPr lang="en-US" sz="1000" smtClean="0">
                <a:latin typeface="Arial" panose="020B0604020202020204" pitchFamily="34" charset="0"/>
              </a:rPr>
              <a:t> Most known causes of confabulation are caused by brain damage or dementias, such as </a:t>
            </a:r>
            <a:r>
              <a:rPr lang="en-US" sz="1000" smtClean="0">
                <a:latin typeface="Arial" panose="020B0604020202020204" pitchFamily="34" charset="0"/>
                <a:hlinkClick r:id="rId5" tooltip="Alcoholism"/>
              </a:rPr>
              <a:t>alcoholism</a:t>
            </a:r>
            <a:r>
              <a:rPr lang="en-US" sz="1000" smtClean="0">
                <a:latin typeface="Arial" panose="020B0604020202020204" pitchFamily="34" charset="0"/>
              </a:rPr>
              <a:t>, </a:t>
            </a:r>
            <a:r>
              <a:rPr lang="en-US" sz="1000" smtClean="0">
                <a:latin typeface="Arial" panose="020B0604020202020204" pitchFamily="34" charset="0"/>
                <a:hlinkClick r:id="rId6" tooltip="Aneurysm"/>
              </a:rPr>
              <a:t>aneurysm</a:t>
            </a:r>
            <a:r>
              <a:rPr lang="en-US" sz="1000" smtClean="0">
                <a:latin typeface="Arial" panose="020B0604020202020204" pitchFamily="34" charset="0"/>
              </a:rPr>
              <a:t> or </a:t>
            </a:r>
            <a:r>
              <a:rPr lang="en-US" sz="1000" smtClean="0">
                <a:latin typeface="Arial" panose="020B0604020202020204" pitchFamily="34" charset="0"/>
                <a:hlinkClick r:id="rId7" tooltip="Alzheimer's disease"/>
              </a:rPr>
              <a:t>Alzheimer's disease</a:t>
            </a:r>
            <a:r>
              <a:rPr lang="en-US" sz="1000" smtClean="0">
                <a:latin typeface="Arial" panose="020B0604020202020204" pitchFamily="34" charset="0"/>
              </a:rPr>
              <a:t>.</a:t>
            </a:r>
          </a:p>
          <a:p>
            <a:pPr>
              <a:lnSpc>
                <a:spcPct val="90000"/>
              </a:lnSpc>
            </a:pPr>
            <a:r>
              <a:rPr lang="en-US" sz="1000" smtClean="0">
                <a:latin typeface="Arial" panose="020B0604020202020204" pitchFamily="34" charset="0"/>
              </a:rPr>
              <a:t>Two distinct types of confabulation are often distinguished: spontaneous and provoked.</a:t>
            </a:r>
          </a:p>
          <a:p>
            <a:pPr>
              <a:lnSpc>
                <a:spcPct val="90000"/>
              </a:lnSpc>
            </a:pPr>
            <a:r>
              <a:rPr lang="en-US" sz="1000" smtClean="0">
                <a:latin typeface="Arial" panose="020B0604020202020204" pitchFamily="34" charset="0"/>
              </a:rPr>
              <a:t>Spontaneous, or primary, confabulations do not occur in response to a cue</a:t>
            </a:r>
            <a:r>
              <a:rPr lang="en-US" sz="1000" baseline="30000" smtClean="0">
                <a:latin typeface="Arial" panose="020B0604020202020204" pitchFamily="34" charset="0"/>
                <a:hlinkClick r:id="rId3"/>
              </a:rPr>
              <a:t>[5]</a:t>
            </a:r>
            <a:r>
              <a:rPr lang="en-US" sz="1000" smtClean="0">
                <a:latin typeface="Arial" panose="020B0604020202020204" pitchFamily="34" charset="0"/>
              </a:rPr>
              <a:t> and seem to be involuntary.</a:t>
            </a:r>
            <a:r>
              <a:rPr lang="en-US" sz="1000" baseline="30000" smtClean="0">
                <a:latin typeface="Arial" panose="020B0604020202020204" pitchFamily="34" charset="0"/>
                <a:hlinkClick r:id="rId3"/>
              </a:rPr>
              <a:t>[6]</a:t>
            </a:r>
            <a:r>
              <a:rPr lang="en-US" sz="1000" smtClean="0">
                <a:latin typeface="Arial" panose="020B0604020202020204" pitchFamily="34" charset="0"/>
              </a:rPr>
              <a:t> Spontaneous confabulation is relatively rare, may result from the interaction between frontal lobe pathology and organic amnesia, and is more common in cases of dementia.</a:t>
            </a:r>
            <a:r>
              <a:rPr lang="en-US" sz="1000" baseline="30000" smtClean="0">
                <a:latin typeface="Arial" panose="020B0604020202020204" pitchFamily="34" charset="0"/>
                <a:hlinkClick r:id="rId3"/>
              </a:rPr>
              <a:t>[7]</a:t>
            </a:r>
            <a:endParaRPr lang="en-US" sz="1000" smtClean="0">
              <a:latin typeface="Arial" panose="020B0604020202020204" pitchFamily="34" charset="0"/>
            </a:endParaRPr>
          </a:p>
          <a:p>
            <a:pPr>
              <a:lnSpc>
                <a:spcPct val="90000"/>
              </a:lnSpc>
            </a:pPr>
            <a:r>
              <a:rPr lang="en-US" sz="1000" smtClean="0">
                <a:latin typeface="Arial" panose="020B0604020202020204" pitchFamily="34" charset="0"/>
              </a:rPr>
              <a:t>Provoked, momentary, or secondary confabulation represents a normal response to a faulty memory and is common in both amnesia and dementia.</a:t>
            </a:r>
            <a:r>
              <a:rPr lang="en-US" sz="1000" baseline="30000" smtClean="0">
                <a:latin typeface="Arial" panose="020B0604020202020204" pitchFamily="34" charset="0"/>
                <a:hlinkClick r:id="rId3"/>
              </a:rPr>
              <a:t>[7]</a:t>
            </a:r>
            <a:r>
              <a:rPr lang="en-US" sz="1000" smtClean="0">
                <a:latin typeface="Arial" panose="020B0604020202020204" pitchFamily="34" charset="0"/>
              </a:rPr>
              <a:t> Provoked confabulations can become apparent during memory tests.</a:t>
            </a:r>
            <a:r>
              <a:rPr lang="en-US" sz="1000" baseline="30000" smtClean="0">
                <a:latin typeface="Arial" panose="020B0604020202020204" pitchFamily="34" charset="0"/>
                <a:hlinkClick r:id="rId3"/>
              </a:rPr>
              <a:t>[5]</a:t>
            </a:r>
            <a:r>
              <a:rPr lang="en-US" sz="1000" smtClean="0">
                <a:latin typeface="Arial" panose="020B0604020202020204" pitchFamily="34" charset="0"/>
              </a:rPr>
              <a:t> Another distinction found in confabulations is that between verbal and behavioral. Verbal confabulations are spoken false memories and are more common, while behavioral confabulations occur when an individual acts on their false memories.</a:t>
            </a:r>
            <a:r>
              <a:rPr lang="en-US" sz="1000" baseline="30000" smtClean="0">
                <a:latin typeface="Arial" panose="020B0604020202020204" pitchFamily="34" charset="0"/>
                <a:hlinkClick r:id="rId3"/>
              </a:rPr>
              <a:t>[6]</a:t>
            </a:r>
            <a:r>
              <a:rPr lang="en-US" sz="1000" smtClean="0">
                <a:latin typeface="Arial" panose="020B0604020202020204" pitchFamily="34" charset="0"/>
              </a:rPr>
              <a:t> Confabulated memories of all types most often occur in</a:t>
            </a:r>
            <a:r>
              <a:rPr lang="en-US" sz="1000" smtClean="0">
                <a:latin typeface="Arial" panose="020B0604020202020204" pitchFamily="34" charset="0"/>
                <a:hlinkClick r:id="rId8" tooltip="Autobiographical memory"/>
              </a:rPr>
              <a:t>autobiographical memory</a:t>
            </a:r>
            <a:r>
              <a:rPr lang="en-US" sz="1000" smtClean="0">
                <a:latin typeface="Arial" panose="020B0604020202020204" pitchFamily="34" charset="0"/>
              </a:rPr>
              <a:t>, and are indicative of a complicated and intricate process that can be led astray at any point during </a:t>
            </a:r>
            <a:r>
              <a:rPr lang="en-US" sz="1000" smtClean="0">
                <a:latin typeface="Arial" panose="020B0604020202020204" pitchFamily="34" charset="0"/>
                <a:hlinkClick r:id="rId9" tooltip="Encoding (memory)"/>
              </a:rPr>
              <a:t>encoding</a:t>
            </a:r>
            <a:r>
              <a:rPr lang="en-US" sz="1000" smtClean="0">
                <a:latin typeface="Arial" panose="020B0604020202020204" pitchFamily="34" charset="0"/>
              </a:rPr>
              <a:t>,</a:t>
            </a:r>
            <a:r>
              <a:rPr lang="en-US" sz="1000" smtClean="0">
                <a:latin typeface="Arial" panose="020B0604020202020204" pitchFamily="34" charset="0"/>
                <a:hlinkClick r:id="rId10" tooltip="Storage (memory)"/>
              </a:rPr>
              <a:t>storage</a:t>
            </a:r>
            <a:r>
              <a:rPr lang="en-US" sz="1000" smtClean="0">
                <a:latin typeface="Arial" panose="020B0604020202020204" pitchFamily="34" charset="0"/>
              </a:rPr>
              <a:t>, or </a:t>
            </a:r>
            <a:r>
              <a:rPr lang="en-US" sz="1000" smtClean="0">
                <a:latin typeface="Arial" panose="020B0604020202020204" pitchFamily="34" charset="0"/>
                <a:hlinkClick r:id="rId11" tooltip="Recall (memory)"/>
              </a:rPr>
              <a:t>recall</a:t>
            </a:r>
            <a:r>
              <a:rPr lang="en-US" sz="1000" smtClean="0">
                <a:latin typeface="Arial" panose="020B0604020202020204" pitchFamily="34" charset="0"/>
              </a:rPr>
              <a:t> of a memory.</a:t>
            </a:r>
            <a:r>
              <a:rPr lang="en-US" sz="1000" baseline="30000" smtClean="0">
                <a:latin typeface="Arial" panose="020B0604020202020204" pitchFamily="34" charset="0"/>
                <a:hlinkClick r:id="rId3"/>
              </a:rPr>
              <a:t>[4]</a:t>
            </a:r>
            <a:r>
              <a:rPr lang="en-US" sz="1000" smtClean="0">
                <a:latin typeface="Arial" panose="020B0604020202020204" pitchFamily="34" charset="0"/>
              </a:rPr>
              <a:t> This type of confabulation is commonly seen in </a:t>
            </a:r>
            <a:r>
              <a:rPr lang="en-US" sz="1000" smtClean="0">
                <a:latin typeface="Arial" panose="020B0604020202020204" pitchFamily="34" charset="0"/>
                <a:hlinkClick r:id="rId12" tooltip="Korsakoff's syndrome"/>
              </a:rPr>
              <a:t>Korsakoff's syndrome</a:t>
            </a:r>
            <a:r>
              <a:rPr lang="en-US" sz="1000" smtClean="0">
                <a:latin typeface="Arial" panose="020B0604020202020204" pitchFamily="34" charset="0"/>
              </a:rPr>
              <a:t>.</a:t>
            </a:r>
            <a:r>
              <a:rPr lang="en-US" sz="1000" baseline="30000" smtClean="0">
                <a:latin typeface="Arial" panose="020B0604020202020204" pitchFamily="34" charset="0"/>
                <a:hlinkClick r:id="rId3"/>
              </a:rPr>
              <a:t>[8]</a:t>
            </a:r>
            <a:endParaRPr lang="en-US" sz="1000" smtClean="0">
              <a:latin typeface="Arial" panose="020B0604020202020204" pitchFamily="34" charset="0"/>
            </a:endParaRPr>
          </a:p>
          <a:p>
            <a:pPr>
              <a:lnSpc>
                <a:spcPct val="90000"/>
              </a:lnSpc>
            </a:pPr>
            <a:endParaRPr lang="en-US" sz="1000" smtClean="0">
              <a:latin typeface="Arial" panose="020B0604020202020204" pitchFamily="34" charset="0"/>
            </a:endParaRPr>
          </a:p>
        </p:txBody>
      </p:sp>
    </p:spTree>
    <p:extLst>
      <p:ext uri="{BB962C8B-B14F-4D97-AF65-F5344CB8AC3E}">
        <p14:creationId xmlns:p14="http://schemas.microsoft.com/office/powerpoint/2010/main" val="20938032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Rectangle 2"/>
          <p:cNvSpPr>
            <a:spLocks noGrp="1" noRot="1" noChangeAspect="1" noChangeArrowheads="1" noTextEdit="1"/>
          </p:cNvSpPr>
          <p:nvPr>
            <p:ph type="sldImg"/>
          </p:nvPr>
        </p:nvSpPr>
        <p:spPr>
          <a:xfrm>
            <a:off x="2754313" y="557213"/>
            <a:ext cx="3716337" cy="2787650"/>
          </a:xfrm>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9461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2"/>
          <p:cNvSpPr>
            <a:spLocks noGrp="1" noRot="1" noChangeAspect="1" noChangeArrowheads="1" noTextEdit="1"/>
          </p:cNvSpPr>
          <p:nvPr>
            <p:ph type="sldImg"/>
          </p:nvPr>
        </p:nvSpPr>
        <p:spPr>
          <a:xfrm>
            <a:off x="2754313" y="557213"/>
            <a:ext cx="3716337" cy="2787650"/>
          </a:xfrm>
          <a:ln/>
        </p:spPr>
      </p:sp>
    </p:spTree>
    <p:extLst>
      <p:ext uri="{BB962C8B-B14F-4D97-AF65-F5344CB8AC3E}">
        <p14:creationId xmlns:p14="http://schemas.microsoft.com/office/powerpoint/2010/main" val="23999276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2"/>
          <p:cNvSpPr>
            <a:spLocks noGrp="1" noRot="1" noChangeAspect="1" noChangeArrowheads="1" noTextEdit="1"/>
          </p:cNvSpPr>
          <p:nvPr>
            <p:ph type="sldImg"/>
          </p:nvPr>
        </p:nvSpPr>
        <p:spPr>
          <a:xfrm>
            <a:off x="2754313" y="557213"/>
            <a:ext cx="3716337" cy="2787650"/>
          </a:xfrm>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5369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Alcohol screening tests</a:t>
            </a:r>
          </a:p>
          <a:p>
            <a:r>
              <a:rPr lang="en-US" dirty="0" smtClean="0">
                <a:latin typeface="Arial" panose="020B0604020202020204" pitchFamily="34" charset="0"/>
                <a:cs typeface="Arial" panose="020B0604020202020204" pitchFamily="34" charset="0"/>
              </a:rPr>
              <a:t>Has your use ever caused problems for you?</a:t>
            </a:r>
          </a:p>
          <a:p>
            <a:r>
              <a:rPr lang="en-US" dirty="0" smtClean="0">
                <a:latin typeface="Arial" panose="020B0604020202020204" pitchFamily="34" charset="0"/>
                <a:cs typeface="Arial" panose="020B0604020202020204" pitchFamily="34" charset="0"/>
              </a:rPr>
              <a:t>Have you ever been concerned about your drinking?</a:t>
            </a:r>
          </a:p>
          <a:p>
            <a:r>
              <a:rPr lang="en-US" dirty="0" smtClean="0">
                <a:latin typeface="Arial" panose="020B0604020202020204" pitchFamily="34" charset="0"/>
                <a:cs typeface="Arial" panose="020B0604020202020204" pitchFamily="34" charset="0"/>
              </a:rPr>
              <a:t>CAGE</a:t>
            </a:r>
          </a:p>
          <a:p>
            <a:r>
              <a:rPr lang="en-US" dirty="0" smtClean="0">
                <a:latin typeface="Arial" panose="020B0604020202020204" pitchFamily="34" charset="0"/>
                <a:cs typeface="Arial" panose="020B0604020202020204" pitchFamily="34" charset="0"/>
              </a:rPr>
              <a:t>Consists of four questions. It does not assess current problems, levels of alcohol use, or binge drinking. It is better at detecting dependence. It is not recommended when screening to identify hazardous drinkers for risk reduction. The CAGE is often adapted to drug use, as well. Two affirmative answers predict seven times more likelihood to have an alcohol problem.</a:t>
            </a:r>
          </a:p>
          <a:p>
            <a:r>
              <a:rPr lang="en-US" dirty="0" smtClean="0">
                <a:latin typeface="Arial" panose="020B0604020202020204" pitchFamily="34" charset="0"/>
                <a:cs typeface="Arial" panose="020B0604020202020204" pitchFamily="34" charset="0"/>
              </a:rPr>
              <a:t>Have you felt the need to Cut down on your drinking? (Most sensitive)</a:t>
            </a:r>
          </a:p>
          <a:p>
            <a:r>
              <a:rPr lang="en-US" dirty="0" smtClean="0">
                <a:latin typeface="Arial" panose="020B0604020202020204" pitchFamily="34" charset="0"/>
                <a:cs typeface="Arial" panose="020B0604020202020204" pitchFamily="34" charset="0"/>
              </a:rPr>
              <a:t>Have you ever felt Annoyed by someone criticizing your drinking?</a:t>
            </a:r>
          </a:p>
          <a:p>
            <a:r>
              <a:rPr lang="en-US" dirty="0" smtClean="0">
                <a:latin typeface="Arial" panose="020B0604020202020204" pitchFamily="34" charset="0"/>
                <a:cs typeface="Arial" panose="020B0604020202020204" pitchFamily="34" charset="0"/>
              </a:rPr>
              <a:t>Have you ever felt bad or Guilty about your drinking?</a:t>
            </a:r>
          </a:p>
          <a:p>
            <a:r>
              <a:rPr lang="en-US" dirty="0" smtClean="0">
                <a:latin typeface="Arial" panose="020B0604020202020204" pitchFamily="34" charset="0"/>
                <a:cs typeface="Arial" panose="020B0604020202020204" pitchFamily="34" charset="0"/>
              </a:rPr>
              <a:t>Have you ever had a drink the first thing in the morning (Eye opener) to steady your nerves and get rid of a hangover? (Most specific)</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4208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2"/>
          <p:cNvSpPr>
            <a:spLocks noGrp="1" noRot="1" noChangeAspect="1" noChangeArrowheads="1" noTextEdit="1"/>
          </p:cNvSpPr>
          <p:nvPr>
            <p:ph type="sldImg"/>
          </p:nvPr>
        </p:nvSpPr>
        <p:spPr>
          <a:xfrm>
            <a:off x="2754313" y="557213"/>
            <a:ext cx="3717925" cy="2787650"/>
          </a:xfrm>
          <a:ln/>
        </p:spPr>
      </p:sp>
    </p:spTree>
    <p:extLst>
      <p:ext uri="{BB962C8B-B14F-4D97-AF65-F5344CB8AC3E}">
        <p14:creationId xmlns:p14="http://schemas.microsoft.com/office/powerpoint/2010/main" val="261036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Criteria for Panic Disorder</a:t>
            </a:r>
            <a:br>
              <a:rPr lang="en-US" b="1" dirty="0"/>
            </a:br>
            <a:r>
              <a:rPr lang="en-US" dirty="0"/>
              <a:t>A. Recurrent unexpected panic attacks. A panic attack is an abrupt surge of intense fear or intense</a:t>
            </a:r>
            <a:br>
              <a:rPr lang="en-US" dirty="0"/>
            </a:br>
            <a:r>
              <a:rPr lang="en-US" dirty="0"/>
              <a:t>discomfort that reaches a peak within minutes, and during which time four (or more) of the</a:t>
            </a:r>
            <a:br>
              <a:rPr lang="en-US" dirty="0"/>
            </a:br>
            <a:r>
              <a:rPr lang="en-US" dirty="0"/>
              <a:t>following symptoms occur:</a:t>
            </a:r>
            <a:br>
              <a:rPr lang="en-US" dirty="0"/>
            </a:br>
            <a:r>
              <a:rPr lang="en-US" b="1" dirty="0"/>
              <a:t>Note: </a:t>
            </a:r>
            <a:r>
              <a:rPr lang="en-US" dirty="0"/>
              <a:t>The abrupt surge can occur from a calm state or an anxious state.</a:t>
            </a:r>
            <a:br>
              <a:rPr lang="en-US" dirty="0"/>
            </a:br>
            <a:r>
              <a:rPr lang="en-US" dirty="0"/>
              <a:t>1. Palpitations, pounding heart, or accelerated heart rate.</a:t>
            </a:r>
            <a:br>
              <a:rPr lang="en-US" dirty="0"/>
            </a:br>
            <a:r>
              <a:rPr lang="en-US" dirty="0"/>
              <a:t>2. Sweating.</a:t>
            </a:r>
            <a:br>
              <a:rPr lang="en-US" dirty="0"/>
            </a:br>
            <a:r>
              <a:rPr lang="en-US" dirty="0"/>
              <a:t>3. Trembling or shaking.</a:t>
            </a:r>
            <a:br>
              <a:rPr lang="en-US" dirty="0"/>
            </a:br>
            <a:r>
              <a:rPr lang="en-US" dirty="0"/>
              <a:t>4. Sensations of shortness of breath or smothering.</a:t>
            </a:r>
            <a:br>
              <a:rPr lang="en-US" dirty="0"/>
            </a:br>
            <a:r>
              <a:rPr lang="en-US" dirty="0"/>
              <a:t>5. Feelings of choking.</a:t>
            </a:r>
            <a:br>
              <a:rPr lang="en-US" dirty="0"/>
            </a:br>
            <a:r>
              <a:rPr lang="en-US" dirty="0"/>
              <a:t>6. Chest pain or discomfort.</a:t>
            </a:r>
            <a:br>
              <a:rPr lang="en-US" dirty="0"/>
            </a:br>
            <a:r>
              <a:rPr lang="en-US" dirty="0"/>
              <a:t>7. Nausea or abdominal distress.</a:t>
            </a:r>
            <a:br>
              <a:rPr lang="en-US" dirty="0"/>
            </a:br>
            <a:r>
              <a:rPr lang="en-US" dirty="0"/>
              <a:t>8. Feeling dizzy, unsteady, light-headed, or faint.</a:t>
            </a:r>
            <a:br>
              <a:rPr lang="en-US" dirty="0"/>
            </a:br>
            <a:r>
              <a:rPr lang="en-US" dirty="0"/>
              <a:t>9. Chills or heat sensations.</a:t>
            </a:r>
            <a:br>
              <a:rPr lang="en-US" dirty="0"/>
            </a:br>
            <a:r>
              <a:rPr lang="en-US" dirty="0"/>
              <a:t>10. </a:t>
            </a:r>
            <a:r>
              <a:rPr lang="en-US" dirty="0" err="1"/>
              <a:t>Paresthesias</a:t>
            </a:r>
            <a:r>
              <a:rPr lang="en-US" dirty="0"/>
              <a:t> (numbness or tingling sensations).</a:t>
            </a:r>
            <a:br>
              <a:rPr lang="en-US" dirty="0"/>
            </a:br>
            <a:r>
              <a:rPr lang="en-US" dirty="0"/>
              <a:t>11. </a:t>
            </a:r>
            <a:r>
              <a:rPr lang="en-US" dirty="0" err="1"/>
              <a:t>Derealization</a:t>
            </a:r>
            <a:r>
              <a:rPr lang="en-US" dirty="0"/>
              <a:t> (feelings of unreality) or depersonalization (being detached from oneself).</a:t>
            </a:r>
            <a:br>
              <a:rPr lang="en-US" dirty="0"/>
            </a:br>
            <a:r>
              <a:rPr lang="en-US" dirty="0"/>
              <a:t>12. Fear of losing control or “going crazy.”</a:t>
            </a:r>
            <a:br>
              <a:rPr lang="en-US" dirty="0"/>
            </a:br>
            <a:r>
              <a:rPr lang="en-US" dirty="0"/>
              <a:t>13. Fear of dying.</a:t>
            </a:r>
            <a:br>
              <a:rPr lang="en-US" dirty="0"/>
            </a:br>
            <a:r>
              <a:rPr lang="en-US" b="1" dirty="0"/>
              <a:t>Note: </a:t>
            </a:r>
            <a:r>
              <a:rPr lang="en-US" dirty="0"/>
              <a:t>Culture-specific symptoms (e.g., tinnitus, neck soreness, headache, uncontrollable screaming</a:t>
            </a:r>
            <a:br>
              <a:rPr lang="en-US" dirty="0"/>
            </a:br>
            <a:r>
              <a:rPr lang="en-US" dirty="0"/>
              <a:t>or crying) may be seen. Such symptoms should not count as one of the four required symptoms.</a:t>
            </a:r>
            <a:br>
              <a:rPr lang="en-US" dirty="0"/>
            </a:br>
            <a:r>
              <a:rPr lang="en-US" dirty="0"/>
              <a:t>B. At least one of the attacks has been followed by 1 month (or more) of one or both of the following:</a:t>
            </a:r>
            <a:br>
              <a:rPr lang="en-US" dirty="0"/>
            </a:br>
            <a:r>
              <a:rPr lang="en-US" dirty="0"/>
              <a:t>1. Persistent concern or worry about additional panic attacks or their consequences (e.g., losing</a:t>
            </a:r>
            <a:br>
              <a:rPr lang="en-US" dirty="0"/>
            </a:br>
            <a:r>
              <a:rPr lang="en-US" dirty="0"/>
              <a:t>control, having a heart attack, “going crazy”).</a:t>
            </a:r>
            <a:br>
              <a:rPr lang="en-US" dirty="0"/>
            </a:br>
            <a:r>
              <a:rPr lang="en-US" dirty="0"/>
              <a:t>2. A significant maladaptive change in behavior related to the attacks (e.g., behaviors designed to</a:t>
            </a:r>
            <a:br>
              <a:rPr lang="en-US" dirty="0"/>
            </a:br>
            <a:r>
              <a:rPr lang="en-US" dirty="0"/>
              <a:t>avoid having panic attacks, such as avoidance of exercise or unfamiliar situations).</a:t>
            </a:r>
            <a:br>
              <a:rPr lang="en-US" dirty="0"/>
            </a:br>
            <a:r>
              <a:rPr lang="en-US" dirty="0"/>
              <a:t>C. The disturbance is not attributable to the physiologic effects of a substance (e.g., a drug of abuse, a</a:t>
            </a:r>
            <a:br>
              <a:rPr lang="en-US" dirty="0"/>
            </a:br>
            <a:r>
              <a:rPr lang="en-US" dirty="0"/>
              <a:t>medication) or another medical condition (e.g., hyperthyroidism, cardiopulmonary disorders).</a:t>
            </a:r>
            <a:br>
              <a:rPr lang="en-US" dirty="0"/>
            </a:br>
            <a:r>
              <a:rPr lang="en-US" dirty="0"/>
              <a:t>D. The disturbance is not better explained by another mental disorder (e.g., the panic attacks do not</a:t>
            </a:r>
            <a:br>
              <a:rPr lang="en-US" dirty="0"/>
            </a:br>
            <a:r>
              <a:rPr lang="en-US" dirty="0"/>
              <a:t>occur only in response to feared social situations, as in social anxiety disorder; in response to</a:t>
            </a:r>
            <a:br>
              <a:rPr lang="en-US" dirty="0"/>
            </a:br>
            <a:r>
              <a:rPr lang="en-US" dirty="0"/>
              <a:t>circumscribed phobic objects or situations, as in specific phobia; in response to obsessions, as in</a:t>
            </a:r>
            <a:br>
              <a:rPr lang="en-US" dirty="0"/>
            </a:br>
            <a:r>
              <a:rPr lang="en-US" dirty="0"/>
              <a:t>obsessive–compulsive disorder; in response to reminders of traumatic events, as in posttraumatic</a:t>
            </a:r>
            <a:br>
              <a:rPr lang="en-US" dirty="0"/>
            </a:br>
            <a:r>
              <a:rPr lang="en-US" dirty="0"/>
              <a:t>stress disorder; or in response to separation from attachment figures, as in separation anxiety</a:t>
            </a:r>
            <a:br>
              <a:rPr lang="en-US" dirty="0"/>
            </a:br>
            <a:r>
              <a:rPr lang="en-US" dirty="0"/>
              <a:t>disorder).</a:t>
            </a:r>
            <a:r>
              <a:rPr lang="en-US" dirty="0" smtClean="0"/>
              <a:t> </a:t>
            </a:r>
            <a:br>
              <a:rPr lang="en-US" dirty="0" smtClean="0"/>
            </a:br>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41622614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2"/>
          <p:cNvSpPr>
            <a:spLocks noGrp="1" noRot="1" noChangeAspect="1" noChangeArrowheads="1" noTextEdit="1"/>
          </p:cNvSpPr>
          <p:nvPr>
            <p:ph type="sldImg"/>
          </p:nvPr>
        </p:nvSpPr>
        <p:spPr>
          <a:xfrm>
            <a:off x="2697163" y="549275"/>
            <a:ext cx="3741737" cy="2805113"/>
          </a:xfrm>
          <a:ln/>
        </p:spPr>
      </p:sp>
      <p:sp>
        <p:nvSpPr>
          <p:cNvPr id="479236" name="Rectangle 3"/>
          <p:cNvSpPr>
            <a:spLocks noGrp="1" noChangeArrowheads="1"/>
          </p:cNvSpPr>
          <p:nvPr>
            <p:ph type="body" idx="1"/>
          </p:nvPr>
        </p:nvSpPr>
        <p:spPr>
          <a:xfrm>
            <a:off x="1207242" y="3538877"/>
            <a:ext cx="6733433" cy="3354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Tree>
    <p:extLst>
      <p:ext uri="{BB962C8B-B14F-4D97-AF65-F5344CB8AC3E}">
        <p14:creationId xmlns:p14="http://schemas.microsoft.com/office/powerpoint/2010/main" val="66587436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2"/>
          <p:cNvSpPr>
            <a:spLocks noGrp="1" noRot="1" noChangeAspect="1" noChangeArrowheads="1" noTextEdit="1"/>
          </p:cNvSpPr>
          <p:nvPr>
            <p:ph type="sldImg"/>
          </p:nvPr>
        </p:nvSpPr>
        <p:spPr>
          <a:xfrm>
            <a:off x="2697163" y="549275"/>
            <a:ext cx="3741737" cy="2805113"/>
          </a:xfrm>
          <a:ln/>
        </p:spPr>
      </p:sp>
      <p:sp>
        <p:nvSpPr>
          <p:cNvPr id="481284" name="Rectangle 3"/>
          <p:cNvSpPr>
            <a:spLocks noGrp="1" noChangeArrowheads="1"/>
          </p:cNvSpPr>
          <p:nvPr>
            <p:ph type="body" idx="1"/>
          </p:nvPr>
        </p:nvSpPr>
        <p:spPr>
          <a:xfrm>
            <a:off x="1207242" y="3538877"/>
            <a:ext cx="6733433" cy="3354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Tree>
    <p:extLst>
      <p:ext uri="{BB962C8B-B14F-4D97-AF65-F5344CB8AC3E}">
        <p14:creationId xmlns:p14="http://schemas.microsoft.com/office/powerpoint/2010/main" val="341655176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2"/>
          <p:cNvSpPr>
            <a:spLocks noGrp="1" noRot="1" noChangeAspect="1" noChangeArrowheads="1" noTextEdit="1"/>
          </p:cNvSpPr>
          <p:nvPr>
            <p:ph type="sldImg"/>
          </p:nvPr>
        </p:nvSpPr>
        <p:spPr>
          <a:xfrm>
            <a:off x="2697163" y="549275"/>
            <a:ext cx="3741737" cy="2805113"/>
          </a:xfrm>
          <a:ln/>
        </p:spPr>
      </p:sp>
      <p:sp>
        <p:nvSpPr>
          <p:cNvPr id="483332" name="Rectangle 3"/>
          <p:cNvSpPr>
            <a:spLocks noGrp="1" noChangeArrowheads="1"/>
          </p:cNvSpPr>
          <p:nvPr>
            <p:ph type="body" idx="1"/>
          </p:nvPr>
        </p:nvSpPr>
        <p:spPr>
          <a:xfrm>
            <a:off x="1207242" y="3538877"/>
            <a:ext cx="6733433" cy="3354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Tree>
    <p:extLst>
      <p:ext uri="{BB962C8B-B14F-4D97-AF65-F5344CB8AC3E}">
        <p14:creationId xmlns:p14="http://schemas.microsoft.com/office/powerpoint/2010/main" val="389320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2"/>
          <p:cNvSpPr>
            <a:spLocks noGrp="1" noRot="1" noChangeAspect="1" noChangeArrowheads="1" noTextEdit="1"/>
          </p:cNvSpPr>
          <p:nvPr>
            <p:ph type="sldImg"/>
          </p:nvPr>
        </p:nvSpPr>
        <p:spPr>
          <a:xfrm>
            <a:off x="2698750" y="549275"/>
            <a:ext cx="3741738" cy="2805113"/>
          </a:xfrm>
          <a:ln/>
        </p:spPr>
      </p:sp>
      <p:sp>
        <p:nvSpPr>
          <p:cNvPr id="485380" name="Rectangle 3"/>
          <p:cNvSpPr>
            <a:spLocks noGrp="1" noChangeArrowheads="1"/>
          </p:cNvSpPr>
          <p:nvPr>
            <p:ph type="body" idx="1"/>
          </p:nvPr>
        </p:nvSpPr>
        <p:spPr>
          <a:xfrm>
            <a:off x="1207242" y="3538877"/>
            <a:ext cx="6733433" cy="3354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Tree>
    <p:extLst>
      <p:ext uri="{BB962C8B-B14F-4D97-AF65-F5344CB8AC3E}">
        <p14:creationId xmlns:p14="http://schemas.microsoft.com/office/powerpoint/2010/main" val="30623392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2"/>
          <p:cNvSpPr>
            <a:spLocks noGrp="1" noRot="1" noChangeAspect="1" noChangeArrowheads="1" noTextEdit="1"/>
          </p:cNvSpPr>
          <p:nvPr>
            <p:ph type="sldImg"/>
          </p:nvPr>
        </p:nvSpPr>
        <p:spPr>
          <a:xfrm>
            <a:off x="2698750" y="549275"/>
            <a:ext cx="3741738" cy="2805113"/>
          </a:xfrm>
          <a:ln/>
        </p:spPr>
      </p:sp>
      <p:sp>
        <p:nvSpPr>
          <p:cNvPr id="487428" name="Rectangle 3"/>
          <p:cNvSpPr>
            <a:spLocks noGrp="1" noChangeArrowheads="1"/>
          </p:cNvSpPr>
          <p:nvPr>
            <p:ph type="body" idx="1"/>
          </p:nvPr>
        </p:nvSpPr>
        <p:spPr>
          <a:xfrm>
            <a:off x="1207242" y="3538877"/>
            <a:ext cx="6733433" cy="33548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Tree>
    <p:extLst>
      <p:ext uri="{BB962C8B-B14F-4D97-AF65-F5344CB8AC3E}">
        <p14:creationId xmlns:p14="http://schemas.microsoft.com/office/powerpoint/2010/main" val="7986615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GB" smtClean="0">
              <a:latin typeface="Arial" panose="020B0604020202020204" pitchFamily="34" charset="0"/>
            </a:endParaRPr>
          </a:p>
        </p:txBody>
      </p:sp>
    </p:spTree>
    <p:extLst>
      <p:ext uri="{BB962C8B-B14F-4D97-AF65-F5344CB8AC3E}">
        <p14:creationId xmlns:p14="http://schemas.microsoft.com/office/powerpoint/2010/main" val="2007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421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932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951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sz="800" dirty="0">
                <a:latin typeface="Arial" panose="020B0604020202020204" pitchFamily="34" charset="0"/>
              </a:rPr>
              <a:t>General Principles</a:t>
            </a:r>
          </a:p>
          <a:p>
            <a:pPr>
              <a:lnSpc>
                <a:spcPct val="80000"/>
              </a:lnSpc>
              <a:defRPr/>
            </a:pPr>
            <a:r>
              <a:rPr lang="en-US" sz="800" dirty="0">
                <a:latin typeface="Arial" panose="020B0604020202020204" pitchFamily="34" charset="0"/>
              </a:rPr>
              <a:t>Behavioral Factors</a:t>
            </a:r>
          </a:p>
          <a:p>
            <a:pPr>
              <a:lnSpc>
                <a:spcPct val="80000"/>
              </a:lnSpc>
              <a:defRPr/>
            </a:pPr>
            <a:r>
              <a:rPr lang="en-US" sz="800" dirty="0">
                <a:latin typeface="Arial" panose="020B0604020202020204" pitchFamily="34" charset="0"/>
              </a:rPr>
              <a:t>In 1920, John B. Watson wrote an article called </a:t>
            </a:r>
            <a:r>
              <a:rPr lang="en-US" sz="800" dirty="0" err="1">
                <a:latin typeface="Arial" panose="020B0604020202020204" pitchFamily="34" charset="0"/>
              </a:rPr>
              <a:t>â€œConditioned</a:t>
            </a:r>
            <a:r>
              <a:rPr lang="en-US" sz="800" dirty="0">
                <a:latin typeface="Arial" panose="020B0604020202020204" pitchFamily="34" charset="0"/>
              </a:rPr>
              <a:t> Emotional </a:t>
            </a:r>
            <a:r>
              <a:rPr lang="en-US" sz="800" dirty="0" err="1">
                <a:latin typeface="Arial" panose="020B0604020202020204" pitchFamily="34" charset="0"/>
              </a:rPr>
              <a:t>Reactions,â</a:t>
            </a:r>
            <a:r>
              <a:rPr lang="en-US" sz="800" dirty="0">
                <a:latin typeface="Arial" panose="020B0604020202020204" pitchFamily="34" charset="0"/>
              </a:rPr>
              <a:t>€ in which he recounted his experiences with Little Albert, an infant with a fear of rats and rabbits. Unlike Sigmund Freud's case of Little Hans, who had phobic symptoms (of horses) in the natural course of his maturation, Little Albert's difficulties were the direct result of the scientific experiments of two psychologists who used techniques that had successfully induced conditioned responses in laboratory animals.</a:t>
            </a:r>
          </a:p>
          <a:p>
            <a:pPr>
              <a:lnSpc>
                <a:spcPct val="80000"/>
              </a:lnSpc>
              <a:defRPr/>
            </a:pPr>
            <a:r>
              <a:rPr lang="en-US" sz="800" dirty="0">
                <a:latin typeface="Arial" panose="020B0604020202020204" pitchFamily="34" charset="0"/>
              </a:rPr>
              <a:t>Watson's hypothesis invoked the traditional </a:t>
            </a:r>
            <a:r>
              <a:rPr lang="en-US" sz="800" dirty="0" err="1">
                <a:latin typeface="Arial" panose="020B0604020202020204" pitchFamily="34" charset="0"/>
              </a:rPr>
              <a:t>pavlovian</a:t>
            </a:r>
            <a:r>
              <a:rPr lang="en-US" sz="800" dirty="0">
                <a:latin typeface="Arial" panose="020B0604020202020204" pitchFamily="34" charset="0"/>
              </a:rPr>
              <a:t> stimulus-response model of the conditioned reflex to account for the creation of the phobia: Anxiety is aroused by a naturally frightening stimulus that occurs in contiguity with a second inherently neutral stimulus. As a result of the contiguity, especially when the two stimuli are paired on several successive occasions, the originally neutral stimulus becomes capable of arousing anxiety by itself. The neutral stimulus, therefore, becomes a conditioned stimulus for anxiety production.</a:t>
            </a:r>
          </a:p>
          <a:p>
            <a:pPr>
              <a:lnSpc>
                <a:spcPct val="80000"/>
              </a:lnSpc>
              <a:defRPr/>
            </a:pPr>
            <a:r>
              <a:rPr lang="en-US" sz="800" dirty="0">
                <a:latin typeface="Arial" panose="020B0604020202020204" pitchFamily="34" charset="0"/>
              </a:rPr>
              <a:t>In the classic stimulus-response theory, the conditioned stimulus gradually loses its potency to arouse a response if it is not reinforced by periodic repetition of the unconditioned stimulus. In phobias, attenuation of the response to the stimulus does not occur; the symptom may last for years without any apparent external reinforcement. Operant conditioning theory provides a model to explain this phenomenon: Anxiety is a drive that motivates the organism to do whatever it can to obviate a painful affect. In the course of its random behavior, the organism learns that certain actions enable it to avoid the anxiety-provoking stimulus. These avoidance patterns remain stable for long periods as a result of the reinforcement they receive from their capacity to diminish anxiety. This model is readily applicable to phobias in that avoidance of the anxiety-provoking object or situation plays a central part. Such avoidance behavior becomes fixed as a stable symptom because of its effectiveness in protecting the person from the phobic anxiety.</a:t>
            </a:r>
          </a:p>
          <a:p>
            <a:pPr>
              <a:lnSpc>
                <a:spcPct val="80000"/>
              </a:lnSpc>
              <a:defRPr/>
            </a:pPr>
            <a:r>
              <a:rPr lang="en-US" sz="800" dirty="0">
                <a:latin typeface="Arial" panose="020B0604020202020204" pitchFamily="34" charset="0"/>
              </a:rPr>
              <a:t>Learning theory, which is particularly relevant to phobias, provides simple and intelligible explanations for many aspects of phobic symptoms. Critics contend, however, that learning theory deals mostly with surface mechanisms of symptom formation and is less useful than psychoanalytic theories in clarifying some of the complex underlying psychic processes involved.</a:t>
            </a:r>
          </a:p>
          <a:p>
            <a:pPr>
              <a:lnSpc>
                <a:spcPct val="80000"/>
              </a:lnSpc>
              <a:defRPr/>
            </a:pPr>
            <a:r>
              <a:rPr lang="en-US" sz="800" dirty="0">
                <a:latin typeface="Arial" panose="020B0604020202020204" pitchFamily="34" charset="0"/>
              </a:rPr>
              <a:t>Psychoanalytic Factors</a:t>
            </a:r>
          </a:p>
          <a:p>
            <a:pPr>
              <a:lnSpc>
                <a:spcPct val="80000"/>
              </a:lnSpc>
              <a:defRPr/>
            </a:pPr>
            <a:r>
              <a:rPr lang="en-US" sz="800" dirty="0">
                <a:latin typeface="Arial" panose="020B0604020202020204" pitchFamily="34" charset="0"/>
              </a:rPr>
              <a:t>Sigmund Freud's formulation of phobic neurosis is still the analytic explanation of specific phobia and social phobia. Freud hypothesized that the major function of anxiety is to signal the ego that a forbidden unconscious drive is pushing for conscious expression and to alert the ego to strengthen and </a:t>
            </a:r>
            <a:r>
              <a:rPr lang="en-US" sz="800" dirty="0" err="1">
                <a:latin typeface="Arial" panose="020B0604020202020204" pitchFamily="34" charset="0"/>
              </a:rPr>
              <a:t>marshall</a:t>
            </a:r>
            <a:r>
              <a:rPr lang="en-US" sz="800" dirty="0">
                <a:latin typeface="Arial" panose="020B0604020202020204" pitchFamily="34" charset="0"/>
              </a:rPr>
              <a:t> its defenses against the threatening instinctual force. Freud viewed the </a:t>
            </a:r>
            <a:r>
              <a:rPr lang="en-US" sz="800" dirty="0" err="1">
                <a:latin typeface="Arial" panose="020B0604020202020204" pitchFamily="34" charset="0"/>
              </a:rPr>
              <a:t>phobiaâ</a:t>
            </a:r>
            <a:r>
              <a:rPr lang="en-US" sz="800" dirty="0">
                <a:latin typeface="Arial" panose="020B0604020202020204" pitchFamily="34" charset="0"/>
              </a:rPr>
              <a:t>€”anxiety hysteria, as he continued to call </a:t>
            </a:r>
            <a:r>
              <a:rPr lang="en-US" sz="800" dirty="0" err="1">
                <a:latin typeface="Arial" panose="020B0604020202020204" pitchFamily="34" charset="0"/>
              </a:rPr>
              <a:t>itâ</a:t>
            </a:r>
            <a:r>
              <a:rPr lang="en-US" sz="800" dirty="0">
                <a:latin typeface="Arial" panose="020B0604020202020204" pitchFamily="34" charset="0"/>
              </a:rPr>
              <a:t>€”as a result of conflicts centered on an unresolved childhood oedipal situation. Because sex drives continue to have a strong incestuous coloring in adults, sexual arousal can kindle an anxiety that is characteristically a fear of castration. When repression fails to be entirely successful, the ego must call on auxiliary defenses. In patients with phobias, the primary defense involved is displacement; that is, the sexual conflict is displaced from the person who evokes the conflict to a seemingly unimportant, irrelevant object or situation, which then has the power to arouse a constellation of affects, one of which is called signal anxiety. The phobic object or situation may have a direct associative connection with the primary source of the conflict and thus symbolizes it (the defense mechanism of symbolization).</a:t>
            </a:r>
          </a:p>
          <a:p>
            <a:pPr>
              <a:lnSpc>
                <a:spcPct val="80000"/>
              </a:lnSpc>
              <a:defRPr/>
            </a:pPr>
            <a:r>
              <a:rPr lang="en-US" sz="800" dirty="0">
                <a:latin typeface="Arial" panose="020B0604020202020204" pitchFamily="34" charset="0"/>
              </a:rPr>
              <a:t>Furthermore, the situation or the object is usually one that the person can avoid; with the additional defense mechanism of avoidance, the person can escape suffering serious anxiety. The end result is that the three combined defenses (repression, displacement, and symbolization) may eliminate the anxiety. The anxiety is controlled at the cost of creating a phobic neurosis, however. Freud first discussed the theoretical formulation of phobia formation in his famous case history of Little Hans, a 5-year-old boy who feared horses.</a:t>
            </a:r>
          </a:p>
          <a:p>
            <a:pPr>
              <a:lnSpc>
                <a:spcPct val="80000"/>
              </a:lnSpc>
              <a:defRPr/>
            </a:pPr>
            <a:r>
              <a:rPr lang="en-US" sz="800" dirty="0">
                <a:latin typeface="Arial" panose="020B0604020202020204" pitchFamily="34" charset="0"/>
              </a:rPr>
              <a:t>Although psychiatrists followed Freud's thought that phobias resulted from castration anxiety, recent psychoanalytic theorists have suggested that other types of anxiety may be involved. In agoraphobia, for example, separation anxiety clearly plays a leading role, and in </a:t>
            </a:r>
            <a:r>
              <a:rPr lang="en-US" sz="800" dirty="0" err="1">
                <a:latin typeface="Arial" panose="020B0604020202020204" pitchFamily="34" charset="0"/>
              </a:rPr>
              <a:t>erythrophobia</a:t>
            </a:r>
            <a:r>
              <a:rPr lang="en-US" sz="800" dirty="0">
                <a:latin typeface="Arial" panose="020B0604020202020204" pitchFamily="34" charset="0"/>
              </a:rPr>
              <a:t> (a fear of red that can be manifested as a fear of blushing), the element of shame implies the involvement of superego anxiety. Clinical observations have led to the view that anxiety associated with phobias has a variety of sources and colorings.</a:t>
            </a:r>
          </a:p>
          <a:p>
            <a:pPr>
              <a:lnSpc>
                <a:spcPct val="80000"/>
              </a:lnSpc>
              <a:defRPr/>
            </a:pPr>
            <a:r>
              <a:rPr lang="en-US" sz="800" dirty="0">
                <a:latin typeface="Arial" panose="020B0604020202020204" pitchFamily="34" charset="0"/>
              </a:rPr>
              <a:t>Phobias illustrate the interaction between a genetic constitutional diathesis and environmental stressors. Longitudinal studies suggest that certain children are constitutionally predisposed to phobias because they are born with a specific temperament known as behavioral inhibition to the unfamiliar, but a chronic environmental stress must act on a child's temperamental disposition to create a full-blown phobia. Stressors, such as the death of a parent, separation from a parent, criticism or humiliation by an older sibling, and violence in the household, may activate the latent diathesis within the child, who then becomes symptomatic. An overview of psychodynamic aspects of phobias is summarized in Table 16.3-3.</a:t>
            </a:r>
          </a:p>
          <a:p>
            <a:pPr>
              <a:lnSpc>
                <a:spcPct val="80000"/>
              </a:lnSpc>
              <a:defRPr/>
            </a:pPr>
            <a:r>
              <a:rPr lang="en-US" sz="800" dirty="0" err="1">
                <a:latin typeface="Arial" panose="020B0604020202020204" pitchFamily="34" charset="0"/>
              </a:rPr>
              <a:t>Counterphobic</a:t>
            </a:r>
            <a:r>
              <a:rPr lang="en-US" sz="800" dirty="0">
                <a:latin typeface="Arial" panose="020B0604020202020204" pitchFamily="34" charset="0"/>
              </a:rPr>
              <a:t> Attitude</a:t>
            </a:r>
          </a:p>
          <a:p>
            <a:pPr>
              <a:lnSpc>
                <a:spcPct val="80000"/>
              </a:lnSpc>
              <a:defRPr/>
            </a:pPr>
            <a:r>
              <a:rPr lang="en-US" sz="800" dirty="0">
                <a:latin typeface="Arial" panose="020B0604020202020204" pitchFamily="34" charset="0"/>
              </a:rPr>
              <a:t>Otto </a:t>
            </a:r>
            <a:r>
              <a:rPr lang="en-US" sz="800" dirty="0" err="1">
                <a:latin typeface="Arial" panose="020B0604020202020204" pitchFamily="34" charset="0"/>
              </a:rPr>
              <a:t>Fenichel</a:t>
            </a:r>
            <a:r>
              <a:rPr lang="en-US" sz="800" dirty="0">
                <a:latin typeface="Arial" panose="020B0604020202020204" pitchFamily="34" charset="0"/>
              </a:rPr>
              <a:t> called attention to the fact that phobic anxiety can be hidden behind attitudes and behavior patterns that represent a denial, either that the dreaded object or situation is dangerous or that the person is afraid of it. Instead of being a passive victim of external circumstances, a person reverses the situation and actively attempts to confront and master whatever is feared. Persons with </a:t>
            </a:r>
            <a:r>
              <a:rPr lang="en-US" sz="800" dirty="0" err="1">
                <a:latin typeface="Arial" panose="020B0604020202020204" pitchFamily="34" charset="0"/>
              </a:rPr>
              <a:t>counterphobic</a:t>
            </a:r>
            <a:r>
              <a:rPr lang="en-US" sz="800" dirty="0">
                <a:latin typeface="Arial" panose="020B0604020202020204" pitchFamily="34" charset="0"/>
              </a:rPr>
              <a:t> attitudes seek out situations of danger and rush enthusiastically toward them. Devotees of potentially dangerous sports, such as parachute jumping and rock climbing, may be exhibiting </a:t>
            </a:r>
            <a:r>
              <a:rPr lang="en-US" sz="800" dirty="0" err="1">
                <a:latin typeface="Arial" panose="020B0604020202020204" pitchFamily="34" charset="0"/>
              </a:rPr>
              <a:t>counterphobic</a:t>
            </a:r>
            <a:r>
              <a:rPr lang="en-US" sz="800" dirty="0">
                <a:latin typeface="Arial" panose="020B0604020202020204" pitchFamily="34" charset="0"/>
              </a:rPr>
              <a:t> behavior. Such patterns may be secondary to phobic anxiety or may be normal means of dealing with a realistically dangerous situation. Children's play may exhibit </a:t>
            </a:r>
            <a:r>
              <a:rPr lang="en-US" sz="800" dirty="0" err="1">
                <a:latin typeface="Arial" panose="020B0604020202020204" pitchFamily="34" charset="0"/>
              </a:rPr>
              <a:t>counterphobic</a:t>
            </a:r>
            <a:r>
              <a:rPr lang="en-US" sz="800" dirty="0">
                <a:latin typeface="Arial" panose="020B0604020202020204" pitchFamily="34" charset="0"/>
              </a:rPr>
              <a:t> elements, as when children play doctor and give a doll the shot they received earlier that day in the pediatrician's office. This pattern of behavior may involve the related defense mechanism of identifying with the aggressor.</a:t>
            </a:r>
          </a:p>
          <a:p>
            <a:pPr>
              <a:lnSpc>
                <a:spcPct val="80000"/>
              </a:lnSpc>
              <a:defRPr/>
            </a:pPr>
            <a:endParaRPr lang="en-US" sz="800" dirty="0">
              <a:latin typeface="Arial" panose="020B0604020202020204" pitchFamily="34" charset="0"/>
            </a:endParaRPr>
          </a:p>
          <a:p>
            <a:endParaRPr lang="en-US" dirty="0"/>
          </a:p>
        </p:txBody>
      </p:sp>
    </p:spTree>
    <p:extLst>
      <p:ext uri="{BB962C8B-B14F-4D97-AF65-F5344CB8AC3E}">
        <p14:creationId xmlns:p14="http://schemas.microsoft.com/office/powerpoint/2010/main" val="2287865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280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DSM-5 subsumes PTSD, Reactive Attachment Disorder,</a:t>
            </a:r>
            <a:br>
              <a:rPr lang="en-US" dirty="0"/>
            </a:br>
            <a:r>
              <a:rPr lang="en-US" dirty="0"/>
              <a:t>Disinhibited Social Engagement Disorder, Acute Stress Disorder, and</a:t>
            </a:r>
            <a:br>
              <a:rPr lang="en-US" dirty="0"/>
            </a:br>
            <a:r>
              <a:rPr lang="en-US" dirty="0"/>
              <a:t>Adjustment Disorder into a new section entitled “Trauma- and Stressor-​-</a:t>
            </a:r>
            <a:br>
              <a:rPr lang="en-US" dirty="0"/>
            </a:br>
            <a:r>
              <a:rPr lang="en-US" dirty="0"/>
              <a:t>Related Disorders.” The final grouping is codified within the DSM-5 as the</a:t>
            </a:r>
            <a:br>
              <a:rPr lang="en-US" dirty="0"/>
            </a:br>
            <a:r>
              <a:rPr lang="en-US" dirty="0"/>
              <a:t>“Obsessive-Compulsive and Related Disorders” and includes </a:t>
            </a:r>
            <a:r>
              <a:rPr lang="en-US" dirty="0" err="1"/>
              <a:t>ObsessiveCompulsive</a:t>
            </a:r>
            <a:r>
              <a:rPr lang="en-US" dirty="0"/>
              <a:t> Disorder (OCD), Body Dysmorphic Disorder, Hoarding</a:t>
            </a:r>
            <a:br>
              <a:rPr lang="en-US" dirty="0"/>
            </a:br>
            <a:r>
              <a:rPr lang="en-US" dirty="0"/>
              <a:t>Disorder, Trichotillomania, and Excoriation Disorder.</a:t>
            </a:r>
            <a:br>
              <a:rPr lang="en-US" dirty="0"/>
            </a:br>
            <a:r>
              <a:rPr lang="en-US" dirty="0"/>
              <a:t>With PTSD and OCD removed from the DSM-5 Anxiety Disorders</a:t>
            </a:r>
            <a:br>
              <a:rPr lang="en-US" dirty="0"/>
            </a:br>
            <a:r>
              <a:rPr lang="en-US" dirty="0"/>
              <a:t>section, modern nomenclature has made an interesting circuit. Emil</a:t>
            </a:r>
            <a:br>
              <a:rPr lang="en-US" dirty="0"/>
            </a:br>
            <a:r>
              <a:rPr lang="en-US" dirty="0" err="1"/>
              <a:t>Kraeplin</a:t>
            </a:r>
            <a:r>
              <a:rPr lang="en-US" dirty="0"/>
              <a:t>, Anna Freud, John </a:t>
            </a:r>
            <a:r>
              <a:rPr lang="en-US" dirty="0" err="1"/>
              <a:t>Bowlby</a:t>
            </a:r>
            <a:r>
              <a:rPr lang="en-US" dirty="0"/>
              <a:t>, and other anxiety theorists from the</a:t>
            </a:r>
            <a:br>
              <a:rPr lang="en-US" dirty="0"/>
            </a:br>
            <a:r>
              <a:rPr lang="en-US" dirty="0"/>
              <a:t>prior century might recognize the logic behind the DSM-5’s decision to</a:t>
            </a:r>
            <a:br>
              <a:rPr lang="en-US" dirty="0"/>
            </a:br>
            <a:r>
              <a:rPr lang="en-US" dirty="0" err="1"/>
              <a:t>recircumscribe</a:t>
            </a:r>
            <a:r>
              <a:rPr lang="en-US" dirty="0"/>
              <a:t> its Anxiety Disorders, gathering together panic, generalized</a:t>
            </a:r>
            <a:br>
              <a:rPr lang="en-US" dirty="0"/>
            </a:br>
            <a:r>
              <a:rPr lang="en-US" dirty="0"/>
              <a:t>anxiety, phobias, and separation anxiety. Every generation, however, has</a:t>
            </a:r>
            <a:br>
              <a:rPr lang="en-US" dirty="0"/>
            </a:br>
            <a:r>
              <a:rPr lang="en-US" dirty="0"/>
              <a:t>researched, argued, and reshuffled the anxiety spectrum to see if drawing</a:t>
            </a:r>
            <a:br>
              <a:rPr lang="en-US" dirty="0"/>
            </a:br>
            <a:r>
              <a:rPr lang="en-US" dirty="0"/>
              <a:t>new parallels and new divisions would yield improved insight and</a:t>
            </a:r>
            <a:br>
              <a:rPr lang="en-US" dirty="0"/>
            </a:br>
            <a:r>
              <a:rPr lang="en-US" dirty="0"/>
              <a:t>enhanced treatment efficacy.</a:t>
            </a:r>
            <a:r>
              <a:rPr lang="en-US" dirty="0" smtClean="0"/>
              <a:t> </a:t>
            </a:r>
            <a:br>
              <a:rPr lang="en-US" dirty="0" smtClean="0"/>
            </a:br>
            <a:endParaRPr lang="en-US" dirty="0"/>
          </a:p>
        </p:txBody>
      </p:sp>
    </p:spTree>
    <p:extLst>
      <p:ext uri="{BB962C8B-B14F-4D97-AF65-F5344CB8AC3E}">
        <p14:creationId xmlns:p14="http://schemas.microsoft.com/office/powerpoint/2010/main" val="235219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924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2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The Mini-Social</a:t>
            </a:r>
            <a:br>
              <a:rPr lang="it-IT" dirty="0"/>
            </a:br>
            <a:r>
              <a:rPr lang="it-IT" dirty="0"/>
              <a:t>Phobia Inventory (Mini-SPIN)</a:t>
            </a:r>
            <a:r>
              <a:rPr lang="it-IT" dirty="0" smtClean="0"/>
              <a:t> </a:t>
            </a:r>
            <a:br>
              <a:rPr lang="it-IT" dirty="0" smtClean="0"/>
            </a:br>
            <a:endParaRPr lang="en-US" dirty="0"/>
          </a:p>
        </p:txBody>
      </p:sp>
    </p:spTree>
    <p:extLst>
      <p:ext uri="{BB962C8B-B14F-4D97-AF65-F5344CB8AC3E}">
        <p14:creationId xmlns:p14="http://schemas.microsoft.com/office/powerpoint/2010/main" val="50437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Anxiety Disorder (Social Phobia)</a:t>
            </a:r>
            <a:r>
              <a:rPr lang="en-US" dirty="0"/>
              <a:t/>
            </a:r>
            <a:br>
              <a:rPr lang="en-US" dirty="0"/>
            </a:br>
            <a:r>
              <a:rPr lang="en-US" dirty="0"/>
              <a:t>Diagnostic Criteria 300.23 (F40.10)</a:t>
            </a:r>
            <a:br>
              <a:rPr lang="en-US" dirty="0"/>
            </a:br>
            <a:r>
              <a:rPr lang="en-US" b="1" dirty="0"/>
              <a:t>A. Marked fear or anxiety about one or more social situations in which the individual is</a:t>
            </a:r>
            <a:r>
              <a:rPr lang="en-US" dirty="0"/>
              <a:t/>
            </a:r>
            <a:br>
              <a:rPr lang="en-US" dirty="0"/>
            </a:br>
            <a:r>
              <a:rPr lang="en-US" b="1" dirty="0"/>
              <a:t>exposed to possible scrutiny by others. Examples include social interactions (e.g., having a conversation, meeting unfamiliar people), being observed (e.g., eating or drinking), and performing in front of others (e.g., giving a speech).</a:t>
            </a:r>
            <a:r>
              <a:rPr lang="en-US" dirty="0"/>
              <a:t/>
            </a:r>
            <a:br>
              <a:rPr lang="en-US" dirty="0"/>
            </a:br>
            <a:r>
              <a:rPr lang="en-US" b="1" dirty="0"/>
              <a:t>Note: In children, the anxiety must occur in peer settings and not just during interactions with adults.</a:t>
            </a:r>
            <a:r>
              <a:rPr lang="en-US" dirty="0"/>
              <a:t/>
            </a:r>
            <a:br>
              <a:rPr lang="en-US" dirty="0"/>
            </a:br>
            <a:r>
              <a:rPr lang="en-US" b="1" dirty="0"/>
              <a:t>B. The individual fears that he or she will act in a way or show anxiety symptoms that will</a:t>
            </a:r>
            <a:r>
              <a:rPr lang="en-US" dirty="0"/>
              <a:t/>
            </a:r>
            <a:br>
              <a:rPr lang="en-US" dirty="0"/>
            </a:br>
            <a:r>
              <a:rPr lang="en-US" b="1" dirty="0"/>
              <a:t>be negatively evaluated (i.e., will be humiliating or embarrassing: will lead to rejection</a:t>
            </a:r>
            <a:r>
              <a:rPr lang="en-US" dirty="0"/>
              <a:t/>
            </a:r>
            <a:br>
              <a:rPr lang="en-US" dirty="0"/>
            </a:br>
            <a:r>
              <a:rPr lang="en-US" b="1" dirty="0"/>
              <a:t>or offend others).</a:t>
            </a:r>
            <a:r>
              <a:rPr lang="en-US" dirty="0"/>
              <a:t/>
            </a:r>
            <a:br>
              <a:rPr lang="en-US" dirty="0"/>
            </a:br>
            <a:r>
              <a:rPr lang="en-US" b="1" dirty="0"/>
              <a:t>C. The social situations almost always provoke fear or anxiety.</a:t>
            </a:r>
            <a:r>
              <a:rPr lang="en-US" dirty="0"/>
              <a:t/>
            </a:r>
            <a:br>
              <a:rPr lang="en-US" dirty="0"/>
            </a:br>
            <a:r>
              <a:rPr lang="en-US" b="1" dirty="0"/>
              <a:t>Note: In children, the fear or anxiety may be expressed by crying, tantrums, freezing,</a:t>
            </a:r>
            <a:r>
              <a:rPr lang="en-US" dirty="0"/>
              <a:t/>
            </a:r>
            <a:br>
              <a:rPr lang="en-US" dirty="0"/>
            </a:br>
            <a:r>
              <a:rPr lang="en-US" b="1" dirty="0"/>
              <a:t>clinging, shrinking, or failing to speak in social situations.</a:t>
            </a:r>
            <a:r>
              <a:rPr lang="en-US" dirty="0"/>
              <a:t/>
            </a:r>
            <a:br>
              <a:rPr lang="en-US" dirty="0"/>
            </a:br>
            <a:r>
              <a:rPr lang="en-US" b="1" dirty="0"/>
              <a:t>D. The social situations are avoided or endured with intense fear or anxiety.</a:t>
            </a:r>
            <a:r>
              <a:rPr lang="en-US" dirty="0"/>
              <a:t/>
            </a:r>
            <a:br>
              <a:rPr lang="en-US" dirty="0"/>
            </a:br>
            <a:r>
              <a:rPr lang="en-US" b="1" dirty="0"/>
              <a:t>E. The fear or anxiety is out of proportion to the actual threat posed by the social situation</a:t>
            </a:r>
            <a:r>
              <a:rPr lang="en-US" dirty="0"/>
              <a:t/>
            </a:r>
            <a:br>
              <a:rPr lang="en-US" dirty="0"/>
            </a:br>
            <a:r>
              <a:rPr lang="en-US" b="1" dirty="0"/>
              <a:t>and to the sociocultural context.</a:t>
            </a:r>
            <a:r>
              <a:rPr lang="en-US" dirty="0"/>
              <a:t/>
            </a:r>
            <a:br>
              <a:rPr lang="en-US" dirty="0"/>
            </a:br>
            <a:r>
              <a:rPr lang="en-US" b="1" dirty="0"/>
              <a:t>F. The fear, anxiety, or avoidance is persistent, typically lasting for 6 months or more.</a:t>
            </a:r>
            <a:r>
              <a:rPr lang="en-US" dirty="0"/>
              <a:t/>
            </a:r>
            <a:br>
              <a:rPr lang="en-US" dirty="0"/>
            </a:br>
            <a:r>
              <a:rPr lang="en-US" b="1" dirty="0"/>
              <a:t>G. The fear, anxiety, or avoidance causes clinically significant distress or impairment in</a:t>
            </a:r>
            <a:r>
              <a:rPr lang="en-US" dirty="0"/>
              <a:t/>
            </a:r>
            <a:br>
              <a:rPr lang="en-US" dirty="0"/>
            </a:br>
            <a:r>
              <a:rPr lang="en-US" b="1" dirty="0"/>
              <a:t>social, occupational, or other important areas of functioning.</a:t>
            </a:r>
            <a:r>
              <a:rPr lang="en-US" dirty="0"/>
              <a:t/>
            </a:r>
            <a:br>
              <a:rPr lang="en-US" dirty="0"/>
            </a:br>
            <a:r>
              <a:rPr lang="en-US" b="1" dirty="0"/>
              <a:t>H. The fear, anxiety, or avoidance is not attributable to the physiological effects of a substance (e.g., a drug of abuse, a medication) or another medical condition.</a:t>
            </a:r>
            <a:r>
              <a:rPr lang="en-US" dirty="0"/>
              <a:t/>
            </a:r>
            <a:br>
              <a:rPr lang="en-US" dirty="0"/>
            </a:br>
            <a:r>
              <a:rPr lang="en-US" b="1" dirty="0"/>
              <a:t>I. The fear, anxiety, or avoidance is not better explained by the symptoms of another</a:t>
            </a:r>
            <a:r>
              <a:rPr lang="en-US" dirty="0"/>
              <a:t/>
            </a:r>
            <a:br>
              <a:rPr lang="en-US" dirty="0"/>
            </a:br>
            <a:r>
              <a:rPr lang="en-US" b="1" dirty="0"/>
              <a:t>mental disorder, such as panic disorder, body </a:t>
            </a:r>
            <a:r>
              <a:rPr lang="en-US" b="1" dirty="0" err="1"/>
              <a:t>dysmoφhic</a:t>
            </a:r>
            <a:r>
              <a:rPr lang="en-US" b="1" dirty="0"/>
              <a:t> disorder, or autism spectrum</a:t>
            </a:r>
            <a:r>
              <a:rPr lang="en-US" dirty="0"/>
              <a:t/>
            </a:r>
            <a:br>
              <a:rPr lang="en-US" dirty="0"/>
            </a:br>
            <a:r>
              <a:rPr lang="en-US" b="1" dirty="0"/>
              <a:t>disorder.</a:t>
            </a:r>
            <a:r>
              <a:rPr lang="en-US" dirty="0"/>
              <a:t/>
            </a:r>
            <a:br>
              <a:rPr lang="en-US" dirty="0"/>
            </a:br>
            <a:r>
              <a:rPr lang="en-US" b="1" dirty="0"/>
              <a:t>J. If another medical condition (e.g., Parkinson’s disease, obesity, disfigurement from bums</a:t>
            </a:r>
            <a:r>
              <a:rPr lang="en-US" dirty="0"/>
              <a:t/>
            </a:r>
            <a:br>
              <a:rPr lang="en-US" dirty="0"/>
            </a:br>
            <a:r>
              <a:rPr lang="en-US" b="1" dirty="0"/>
              <a:t>or injury) is present, the fear, anxiety, or avoidance is clearly unrelated or is excessive.</a:t>
            </a:r>
            <a:r>
              <a:rPr lang="en-US" dirty="0"/>
              <a:t/>
            </a:r>
            <a:br>
              <a:rPr lang="en-US" dirty="0"/>
            </a:br>
            <a:r>
              <a:rPr lang="en-US" b="1" i="1" dirty="0"/>
              <a:t>Specify </a:t>
            </a:r>
            <a:r>
              <a:rPr lang="en-US" b="1" dirty="0"/>
              <a:t>if:</a:t>
            </a:r>
            <a:br>
              <a:rPr lang="en-US" b="1" dirty="0"/>
            </a:br>
            <a:r>
              <a:rPr lang="en-US" b="1" dirty="0"/>
              <a:t>Performance only: If the fear is restricted to speaking or performing in public.</a:t>
            </a:r>
            <a:br>
              <a:rPr lang="en-US" b="1" dirty="0"/>
            </a:br>
            <a:endParaRPr lang="en-US" dirty="0"/>
          </a:p>
        </p:txBody>
      </p:sp>
    </p:spTree>
    <p:extLst>
      <p:ext uri="{BB962C8B-B14F-4D97-AF65-F5344CB8AC3E}">
        <p14:creationId xmlns:p14="http://schemas.microsoft.com/office/powerpoint/2010/main" val="2919830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4762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Marked fear or anxiety about a specific object or situation (e.g., flying, heights, animals,</a:t>
            </a:r>
            <a:br>
              <a:rPr lang="en-US" b="1" dirty="0"/>
            </a:br>
            <a:r>
              <a:rPr lang="en-US" b="1" dirty="0"/>
              <a:t>receiving an injection, seeing blood).</a:t>
            </a:r>
            <a:br>
              <a:rPr lang="en-US" b="1" dirty="0"/>
            </a:br>
            <a:r>
              <a:rPr lang="en-US" b="1" dirty="0"/>
              <a:t>Note: In children, the fear or anxiety may be expressed by crying, tantrums, freezing,</a:t>
            </a:r>
            <a:br>
              <a:rPr lang="en-US" b="1" dirty="0"/>
            </a:br>
            <a:r>
              <a:rPr lang="en-US" b="1" dirty="0"/>
              <a:t>or clinging.</a:t>
            </a:r>
            <a:br>
              <a:rPr lang="en-US" b="1" dirty="0"/>
            </a:br>
            <a:r>
              <a:rPr lang="en-US" b="1" dirty="0"/>
              <a:t>B. The phobic object or situation almost always provokes immediate fear or anxiety.</a:t>
            </a:r>
            <a:br>
              <a:rPr lang="en-US" b="1" dirty="0"/>
            </a:br>
            <a:r>
              <a:rPr lang="en-US" b="1" dirty="0"/>
              <a:t>C. The phobic object or situation is actively avoided or endured with intense fear or anxiety.</a:t>
            </a:r>
            <a:br>
              <a:rPr lang="en-US" b="1" dirty="0"/>
            </a:br>
            <a:r>
              <a:rPr lang="en-US" b="1" dirty="0"/>
              <a:t>D. The fear or anxiety is out of proportion to the actual danger posed by the specific object</a:t>
            </a:r>
            <a:br>
              <a:rPr lang="en-US" b="1" dirty="0"/>
            </a:br>
            <a:r>
              <a:rPr lang="en-US" b="1" dirty="0"/>
              <a:t>or situation and to the sociocultural context.</a:t>
            </a:r>
            <a:br>
              <a:rPr lang="en-US" b="1" dirty="0"/>
            </a:br>
            <a:r>
              <a:rPr lang="en-US" b="1" dirty="0"/>
              <a:t>E. The fear, anxiety, or avoidance is persistent, typically lasting for 6 months or more.</a:t>
            </a:r>
            <a:br>
              <a:rPr lang="en-US" b="1" dirty="0"/>
            </a:br>
            <a:r>
              <a:rPr lang="en-US" b="1" dirty="0"/>
              <a:t>F. The fear, anxiety, or avoidance causes clinically significant distress or impairment in</a:t>
            </a:r>
            <a:br>
              <a:rPr lang="en-US" b="1" dirty="0"/>
            </a:br>
            <a:r>
              <a:rPr lang="en-US" b="1" dirty="0"/>
              <a:t>social, occupational, or other important areas of functioning.</a:t>
            </a:r>
            <a:br>
              <a:rPr lang="en-US" b="1" dirty="0"/>
            </a:br>
            <a:r>
              <a:rPr lang="en-US" b="1" dirty="0"/>
              <a:t>G. The disturbance is not better explained by the symptoms of another mental disorder,</a:t>
            </a:r>
            <a:br>
              <a:rPr lang="en-US" b="1" dirty="0"/>
            </a:br>
            <a:r>
              <a:rPr lang="en-US" b="1" dirty="0"/>
              <a:t>including fear, anxiety, and avoidance of situations associated with panic-like symptoms</a:t>
            </a:r>
            <a:br>
              <a:rPr lang="en-US" b="1" dirty="0"/>
            </a:br>
            <a:r>
              <a:rPr lang="en-US" b="1" dirty="0"/>
              <a:t>or other incapacitating symptoms (as in agoraphobia): objects or situations related to</a:t>
            </a:r>
            <a:br>
              <a:rPr lang="en-US" b="1" dirty="0"/>
            </a:br>
            <a:r>
              <a:rPr lang="en-US" b="1" dirty="0"/>
              <a:t>obsessions (as in obsessive-compulsive disorder); reminders of traumatic events (as in</a:t>
            </a:r>
            <a:br>
              <a:rPr lang="en-US" b="1" dirty="0"/>
            </a:br>
            <a:r>
              <a:rPr lang="en-US" b="1" dirty="0"/>
              <a:t>posttraumatic stress disorder); separation from home or attachment figures (as in separation anxiety disorder); or social situations (as in social anxiety disorder).</a:t>
            </a:r>
            <a:r>
              <a:rPr lang="en-US" dirty="0" smtClean="0"/>
              <a:t/>
            </a:r>
            <a:br>
              <a:rPr lang="en-US" dirty="0" smtClean="0"/>
            </a:br>
            <a:r>
              <a:rPr lang="en-US" b="1" i="1" dirty="0"/>
              <a:t>Specify </a:t>
            </a:r>
            <a:r>
              <a:rPr lang="en-US" b="1" dirty="0"/>
              <a:t>if:</a:t>
            </a:r>
            <a:br>
              <a:rPr lang="en-US" b="1" dirty="0"/>
            </a:br>
            <a:r>
              <a:rPr lang="en-US" b="1" dirty="0"/>
              <a:t>Code based on the phobic stimulus:</a:t>
            </a:r>
            <a:br>
              <a:rPr lang="en-US" b="1" dirty="0"/>
            </a:br>
            <a:r>
              <a:rPr lang="en-US" b="1" dirty="0"/>
              <a:t>300.29 (F40.218) Animal (e.g., spiders, insects, dogs).</a:t>
            </a:r>
            <a:br>
              <a:rPr lang="en-US" b="1" dirty="0"/>
            </a:br>
            <a:r>
              <a:rPr lang="en-US" b="1" dirty="0"/>
              <a:t>300.29 (F40.228) Natural environment (e.g., heights, storms, water).</a:t>
            </a:r>
            <a:br>
              <a:rPr lang="en-US" b="1" dirty="0"/>
            </a:br>
            <a:r>
              <a:rPr lang="en-US" b="1" dirty="0"/>
              <a:t>300.29 (F40.23X) Blood-injection-injury (e.g., needles, invasive medical procedures).</a:t>
            </a:r>
            <a:br>
              <a:rPr lang="en-US" b="1" dirty="0"/>
            </a:br>
            <a:r>
              <a:rPr lang="en-US" b="1" dirty="0"/>
              <a:t>Coding note: Select specific ICD-10-CM code as follows: F40.230 fear of blood;</a:t>
            </a:r>
            <a:br>
              <a:rPr lang="en-US" b="1" dirty="0"/>
            </a:br>
            <a:r>
              <a:rPr lang="en-US" b="1" dirty="0"/>
              <a:t>F40.231 fear of injections and transfusions; F40.232 fear of other medical care; or</a:t>
            </a:r>
            <a:br>
              <a:rPr lang="en-US" b="1" dirty="0"/>
            </a:br>
            <a:r>
              <a:rPr lang="en-US" b="1" dirty="0"/>
              <a:t>F40.233 fear of injury.</a:t>
            </a:r>
            <a:br>
              <a:rPr lang="en-US" b="1" dirty="0"/>
            </a:br>
            <a:r>
              <a:rPr lang="en-US" b="1" dirty="0"/>
              <a:t>300.29 (F40.248) Situational (e.g., airplanes, elevators, enclosed places).</a:t>
            </a:r>
            <a:br>
              <a:rPr lang="en-US" b="1" dirty="0"/>
            </a:br>
            <a:r>
              <a:rPr lang="en-US" b="1" dirty="0"/>
              <a:t>300.29 (F40.298) Other (e.g., situations that may lead to choking or vomiting: in children, e.g., loud sounds or costumed characters).</a:t>
            </a:r>
            <a:br>
              <a:rPr lang="en-US" b="1" dirty="0"/>
            </a:br>
            <a:r>
              <a:rPr lang="en-US" b="1" dirty="0"/>
              <a:t>Coding note: When more than one phobic stimulus is present, code all ICD-10-CM codes</a:t>
            </a:r>
            <a:br>
              <a:rPr lang="en-US" b="1" dirty="0"/>
            </a:br>
            <a:r>
              <a:rPr lang="en-US" b="1" dirty="0"/>
              <a:t>that apply (e.g., for fear of snakes and flying, </a:t>
            </a:r>
            <a:r>
              <a:rPr lang="en-US" dirty="0"/>
              <a:t>F40.218 </a:t>
            </a:r>
            <a:r>
              <a:rPr lang="en-US" b="1" dirty="0"/>
              <a:t>specific phobia, animal, and</a:t>
            </a:r>
            <a:br>
              <a:rPr lang="en-US" b="1" dirty="0"/>
            </a:br>
            <a:r>
              <a:rPr lang="en-US" dirty="0"/>
              <a:t>F40.248 </a:t>
            </a:r>
            <a:r>
              <a:rPr lang="en-US" b="1" dirty="0"/>
              <a:t>specific phobia, situational)</a:t>
            </a:r>
            <a:r>
              <a:rPr lang="en-US" dirty="0" smtClean="0"/>
              <a:t> </a:t>
            </a:r>
            <a:br>
              <a:rPr lang="en-US" dirty="0" smtClean="0"/>
            </a:br>
            <a:endParaRPr lang="en-US" dirty="0"/>
          </a:p>
        </p:txBody>
      </p:sp>
    </p:spTree>
    <p:extLst>
      <p:ext uri="{BB962C8B-B14F-4D97-AF65-F5344CB8AC3E}">
        <p14:creationId xmlns:p14="http://schemas.microsoft.com/office/powerpoint/2010/main" val="4151641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en-US" dirty="0"/>
              <a:t>E. typically lasting for 6 months or more.</a:t>
            </a:r>
            <a:br>
              <a:rPr lang="en-US" dirty="0"/>
            </a:br>
            <a:r>
              <a:rPr lang="en-US" dirty="0"/>
              <a:t>F. The fear, anxiety, or avoidance causes clinically significant distress or impairment in social, occupational, or other important areas of functioning.</a:t>
            </a:r>
            <a:br>
              <a:rPr lang="en-US" dirty="0"/>
            </a:br>
            <a:r>
              <a:rPr lang="en-US" dirty="0"/>
              <a:t>G. The disturbance is not better explained by the symptoms of another mental disorder </a:t>
            </a:r>
            <a:r>
              <a:rPr lang="en-US" dirty="0">
                <a:latin typeface="Times New Roman" panose="02020603050405020304" pitchFamily="18" charset="0"/>
                <a:cs typeface="Times New Roman" panose="02020603050405020304" pitchFamily="18" charset="0"/>
              </a:rPr>
              <a:t>such as obsessive-compulsive disorder ,posttraumatic stress disorder, separation anxiety disorder, social phobia panic disorder</a:t>
            </a:r>
          </a:p>
          <a:p>
            <a:pPr>
              <a:lnSpc>
                <a:spcPct val="170000"/>
              </a:lnSpc>
            </a:pPr>
            <a:r>
              <a:rPr lang="en-US" dirty="0"/>
              <a:t> </a:t>
            </a:r>
            <a:r>
              <a:rPr lang="en-US" i="1" dirty="0"/>
              <a:t>Specify </a:t>
            </a:r>
            <a:r>
              <a:rPr lang="en-US" dirty="0"/>
              <a:t>if:</a:t>
            </a:r>
          </a:p>
          <a:p>
            <a:pPr>
              <a:lnSpc>
                <a:spcPct val="170000"/>
              </a:lnSpc>
            </a:pPr>
            <a:r>
              <a:rPr lang="en-US" dirty="0">
                <a:latin typeface="Times New Roman" panose="02020603050405020304" pitchFamily="18" charset="0"/>
                <a:cs typeface="Times New Roman" panose="02020603050405020304" pitchFamily="18" charset="0"/>
              </a:rPr>
              <a:t>- Animal type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Natural environment type (e.g., heights, storms, water)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Blood-injection-injury type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Situational type (e.g., airplanes, elevators, enclosed places)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Other type (e.g., fear of choking, vomiting, or contracting an illness; in children, fear of loud sounds or costumed characters)</a:t>
            </a:r>
          </a:p>
          <a:p>
            <a:pPr>
              <a:lnSpc>
                <a:spcPct val="170000"/>
              </a:lnSpc>
            </a:pPr>
            <a:r>
              <a:rPr lang="en-US" dirty="0" smtClean="0"/>
              <a:t/>
            </a:r>
            <a:br>
              <a:rPr lang="en-US" dirty="0" smtClean="0"/>
            </a:br>
            <a:endParaRPr lang="en-US" dirty="0" smtClean="0"/>
          </a:p>
          <a:p>
            <a:endParaRPr lang="en-US" dirty="0" smtClean="0"/>
          </a:p>
          <a:p>
            <a:endParaRPr lang="en-US" dirty="0"/>
          </a:p>
        </p:txBody>
      </p:sp>
    </p:spTree>
    <p:extLst>
      <p:ext uri="{BB962C8B-B14F-4D97-AF65-F5344CB8AC3E}">
        <p14:creationId xmlns:p14="http://schemas.microsoft.com/office/powerpoint/2010/main" val="82046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3317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561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278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0761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worry usually involves a broad swath of</a:t>
            </a:r>
            <a:br>
              <a:rPr lang="en-US" dirty="0"/>
            </a:br>
            <a:r>
              <a:rPr lang="en-US" dirty="0"/>
              <a:t>everyday life, such as simple daily activities, timeliness, finances, or health.</a:t>
            </a:r>
            <a:br>
              <a:rPr lang="en-US" dirty="0"/>
            </a:br>
            <a:r>
              <a:rPr lang="en-US" dirty="0"/>
              <a:t>These are issues that may concern the average patient on a daily or weekly</a:t>
            </a:r>
            <a:br>
              <a:rPr lang="en-US" dirty="0"/>
            </a:br>
            <a:r>
              <a:rPr lang="en-US" dirty="0"/>
              <a:t>basis. However, patients with GAD tend to exaggerate the likelihood and</a:t>
            </a:r>
            <a:br>
              <a:rPr lang="en-US" dirty="0"/>
            </a:br>
            <a:r>
              <a:rPr lang="en-US" dirty="0"/>
              <a:t>severity of the stressor to the point where catastrophe seems possible,</a:t>
            </a:r>
            <a:br>
              <a:rPr lang="en-US" dirty="0"/>
            </a:br>
            <a:r>
              <a:rPr lang="en-US" dirty="0"/>
              <a:t>likely, and imminent. Another key to the GAD diagnosis is that these</a:t>
            </a:r>
            <a:br>
              <a:rPr lang="en-US" dirty="0"/>
            </a:br>
            <a:r>
              <a:rPr lang="en-US" dirty="0"/>
              <a:t>concerns cannot be prioritized as less important in the face of the random,</a:t>
            </a:r>
            <a:br>
              <a:rPr lang="en-US" dirty="0"/>
            </a:br>
            <a:r>
              <a:rPr lang="en-US" dirty="0"/>
              <a:t>more pressing matters that pop up on a day-to-day basis. This</a:t>
            </a:r>
            <a:br>
              <a:rPr lang="en-US" dirty="0"/>
            </a:br>
            <a:r>
              <a:rPr lang="en-US" dirty="0"/>
              <a:t>inappropriate prioritization of certain anxieties contributes to the</a:t>
            </a:r>
            <a:br>
              <a:rPr lang="en-US" dirty="0"/>
            </a:br>
            <a:r>
              <a:rPr lang="en-US" dirty="0"/>
              <a:t>pathologic effect that GAD has on psychosocial functioning and to its</a:t>
            </a:r>
            <a:br>
              <a:rPr lang="en-US" dirty="0"/>
            </a:br>
            <a:r>
              <a:rPr lang="en-US" dirty="0"/>
              <a:t>chronicity.</a:t>
            </a:r>
            <a:r>
              <a:rPr lang="en-US" dirty="0" smtClean="0"/>
              <a:t> </a:t>
            </a:r>
            <a:br>
              <a:rPr lang="en-US" dirty="0" smtClean="0"/>
            </a:br>
            <a:endParaRPr lang="en-US" dirty="0"/>
          </a:p>
        </p:txBody>
      </p:sp>
    </p:spTree>
    <p:extLst>
      <p:ext uri="{BB962C8B-B14F-4D97-AF65-F5344CB8AC3E}">
        <p14:creationId xmlns:p14="http://schemas.microsoft.com/office/powerpoint/2010/main" val="351765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A. Excessive anxiety and worry (apprehensive expectation), occurring more days than not for at least 6</a:t>
            </a:r>
            <a:br>
              <a:rPr lang="en-US" dirty="0"/>
            </a:br>
            <a:r>
              <a:rPr lang="en-US" dirty="0"/>
              <a:t>months, about a number of events or activities (such as work or school performance).</a:t>
            </a:r>
            <a:br>
              <a:rPr lang="en-US" dirty="0"/>
            </a:br>
            <a:r>
              <a:rPr lang="en-US" dirty="0"/>
              <a:t>B. The individual finds it difficult to control the worry.</a:t>
            </a:r>
            <a:br>
              <a:rPr lang="en-US" dirty="0"/>
            </a:br>
            <a:r>
              <a:rPr lang="en-US" dirty="0"/>
              <a:t>C. The anxiety and worry are associated with three (or more) of the following six symptoms (with at</a:t>
            </a:r>
            <a:br>
              <a:rPr lang="en-US" dirty="0"/>
            </a:br>
            <a:r>
              <a:rPr lang="en-US" dirty="0"/>
              <a:t>least some symptoms having been present for more days than not for the past 6 months):</a:t>
            </a:r>
            <a:br>
              <a:rPr lang="en-US" dirty="0"/>
            </a:br>
            <a:r>
              <a:rPr lang="en-US" b="1" dirty="0"/>
              <a:t>Note: </a:t>
            </a:r>
            <a:r>
              <a:rPr lang="en-US" dirty="0"/>
              <a:t>Only one item is required in children.</a:t>
            </a:r>
            <a:br>
              <a:rPr lang="en-US" dirty="0"/>
            </a:br>
            <a:r>
              <a:rPr lang="en-US" dirty="0"/>
              <a:t>1. Restlessness or feeling keyed up or on edge.</a:t>
            </a:r>
            <a:br>
              <a:rPr lang="en-US" dirty="0"/>
            </a:br>
            <a:r>
              <a:rPr lang="en-US" dirty="0"/>
              <a:t>2. Being easily fatigued.</a:t>
            </a:r>
            <a:br>
              <a:rPr lang="en-US" dirty="0"/>
            </a:br>
            <a:r>
              <a:rPr lang="en-US" dirty="0"/>
              <a:t>3. Difficulty concentrating or mind going blank.</a:t>
            </a:r>
            <a:br>
              <a:rPr lang="en-US" dirty="0"/>
            </a:br>
            <a:r>
              <a:rPr lang="en-US" dirty="0"/>
              <a:t>4. Irritability.</a:t>
            </a:r>
            <a:br>
              <a:rPr lang="en-US" dirty="0"/>
            </a:br>
            <a:r>
              <a:rPr lang="en-US" dirty="0"/>
              <a:t>5. Muscle tension.</a:t>
            </a:r>
            <a:br>
              <a:rPr lang="en-US" dirty="0"/>
            </a:br>
            <a:r>
              <a:rPr lang="en-US" dirty="0"/>
              <a:t>6. Sleep disturbance (difficulty falling or staying asleep, or restless, unsatisfying sleep).</a:t>
            </a:r>
            <a:br>
              <a:rPr lang="en-US" dirty="0"/>
            </a:br>
            <a:r>
              <a:rPr lang="en-US" dirty="0"/>
              <a:t>D. The anxiety, worry, or physical symptoms cause clinically significant distress or impairment in social,</a:t>
            </a:r>
            <a:br>
              <a:rPr lang="en-US" dirty="0"/>
            </a:br>
            <a:r>
              <a:rPr lang="en-US" dirty="0"/>
              <a:t>occupational, or other important areas of functioning.</a:t>
            </a:r>
            <a:br>
              <a:rPr lang="en-US" dirty="0"/>
            </a:br>
            <a:r>
              <a:rPr lang="en-US" dirty="0"/>
              <a:t>E. The disturbance is not attributable to the physiologic effects of a substance (e.g., a drug of abuse, a</a:t>
            </a:r>
            <a:br>
              <a:rPr lang="en-US" dirty="0"/>
            </a:br>
            <a:r>
              <a:rPr lang="en-US" dirty="0"/>
              <a:t>medication) or another medical condition (e.g., hyperthyroidism).</a:t>
            </a:r>
            <a:br>
              <a:rPr lang="en-US" dirty="0"/>
            </a:br>
            <a:r>
              <a:rPr lang="en-US" dirty="0"/>
              <a:t>F. The disturbance is not better explained by another mental disorder (e.g., anxiety or worry about</a:t>
            </a:r>
            <a:br>
              <a:rPr lang="en-US" dirty="0"/>
            </a:br>
            <a:r>
              <a:rPr lang="en-US" dirty="0"/>
              <a:t>having panic attacks in panic disorder, negative evaluation in social anxiety disorder [social phobia],</a:t>
            </a:r>
            <a:br>
              <a:rPr lang="en-US" dirty="0"/>
            </a:br>
            <a:r>
              <a:rPr lang="en-US" dirty="0"/>
              <a:t>contamination or other obsessions in obsessive–compulsive disorder, separation from attachment</a:t>
            </a:r>
            <a:br>
              <a:rPr lang="en-US" dirty="0"/>
            </a:br>
            <a:r>
              <a:rPr lang="en-US" dirty="0"/>
              <a:t>figures in separation anxiety disorder, reminders of traumatic events in posttraumatic stress</a:t>
            </a:r>
            <a:br>
              <a:rPr lang="en-US" dirty="0"/>
            </a:br>
            <a:r>
              <a:rPr lang="en-US" dirty="0"/>
              <a:t>disorder, gaining weight in anorexia nervosa, physical complaints in somatic symptom disorder,</a:t>
            </a:r>
            <a:br>
              <a:rPr lang="en-US" dirty="0"/>
            </a:br>
            <a:r>
              <a:rPr lang="en-US" dirty="0"/>
              <a:t>perceived appearance flaws in body dysmorphic disorder, having a serious illness in illness anxiety</a:t>
            </a:r>
            <a:br>
              <a:rPr lang="en-US" dirty="0"/>
            </a:br>
            <a:r>
              <a:rPr lang="en-US" dirty="0"/>
              <a:t>disorder, or the content of delusional beliefs in schizophrenia or delusional disorder).</a:t>
            </a:r>
            <a:r>
              <a:rPr lang="en-US" dirty="0" smtClean="0"/>
              <a:t> </a:t>
            </a:r>
            <a:br>
              <a:rPr lang="en-US" dirty="0" smtClean="0"/>
            </a:br>
            <a:endParaRPr lang="en-US" dirty="0" smtClean="0"/>
          </a:p>
          <a:p>
            <a:endParaRPr lang="en-US" dirty="0"/>
          </a:p>
        </p:txBody>
      </p:sp>
    </p:spTree>
    <p:extLst>
      <p:ext uri="{BB962C8B-B14F-4D97-AF65-F5344CB8AC3E}">
        <p14:creationId xmlns:p14="http://schemas.microsoft.com/office/powerpoint/2010/main" val="4173839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5726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527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1819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9872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panose="020B0604020202020204" pitchFamily="34" charset="0"/>
              </a:rPr>
              <a:t>Cognitive approaches address patients' hypothesized cognitive distortions directly, and behavioral approaches address somatic symptoms directly. The major techniques used in behavioral approaches are </a:t>
            </a:r>
            <a:r>
              <a:rPr lang="en-US" dirty="0">
                <a:solidFill>
                  <a:srgbClr val="FF0000"/>
                </a:solidFill>
                <a:latin typeface="Arial" panose="020B0604020202020204" pitchFamily="34" charset="0"/>
              </a:rPr>
              <a:t>relaxation and biofeedback. </a:t>
            </a:r>
            <a:r>
              <a:rPr lang="en-US" dirty="0">
                <a:latin typeface="Arial" panose="020B0604020202020204" pitchFamily="34" charset="0"/>
              </a:rPr>
              <a:t>Some preliminary data indicate that the combination of cognitive and behavioral approaches is more effective than either technique used alone. Supportive therapy offers patients reassurance and comfort, although its long-term efficacy is doubtful. Insight-oriented psychotherapy focuses on uncovering unconscious conflicts and identifying ego strengths. The efficacy of insight-oriented psychotherapy for generalized anxiety disorder is found in many anecdotal case reports, but large controlled studies are lacking.</a:t>
            </a:r>
          </a:p>
          <a:p>
            <a:pPr>
              <a:lnSpc>
                <a:spcPct val="80000"/>
              </a:lnSpc>
            </a:pPr>
            <a:r>
              <a:rPr lang="en-US" dirty="0">
                <a:latin typeface="Arial" panose="020B0604020202020204" pitchFamily="34" charset="0"/>
              </a:rPr>
              <a:t>Although drug treatment of generalized anxiety disorder is sometimes seen as a 6- to 12-month treatment, some evidence indicates that treatment should be long term, perhaps lifelong. About 25 percent of patients relapse in the first month after the discontinuation of therapy, and 60 to 80 percent relapse over the course of the next year. Although some patients become dependent on the benzodiazepines, tolerance rarely develops to the therapeutic effects of the benzodiazepines, </a:t>
            </a:r>
            <a:r>
              <a:rPr lang="en-US" dirty="0" err="1">
                <a:latin typeface="Arial" panose="020B0604020202020204" pitchFamily="34" charset="0"/>
              </a:rPr>
              <a:t>buspirone</a:t>
            </a:r>
            <a:r>
              <a:rPr lang="en-US" dirty="0">
                <a:latin typeface="Arial" panose="020B0604020202020204" pitchFamily="34" charset="0"/>
              </a:rPr>
              <a:t>, venlafaxine, or the SSRIs.</a:t>
            </a:r>
          </a:p>
          <a:p>
            <a:pPr>
              <a:lnSpc>
                <a:spcPct val="80000"/>
              </a:lnSpc>
            </a:pPr>
            <a:r>
              <a:rPr lang="en-US" dirty="0">
                <a:latin typeface="Arial" panose="020B0604020202020204" pitchFamily="34" charset="0"/>
              </a:rPr>
              <a:t>Treatment for most anxiety conditions lasts for 2 to 6 weeks, followed by 1 or 2 weeks of tapering drug use before it is discontinued. The most common clinical mistake with benzodiazepine treatment is routinely to continue treatment indefinitely.</a:t>
            </a:r>
          </a:p>
          <a:p>
            <a:pPr>
              <a:lnSpc>
                <a:spcPct val="80000"/>
              </a:lnSpc>
            </a:pPr>
            <a:r>
              <a:rPr lang="en-US" dirty="0">
                <a:latin typeface="Arial" panose="020B0604020202020204" pitchFamily="34" charset="0"/>
              </a:rPr>
              <a:t>Venlafaxine</a:t>
            </a:r>
          </a:p>
          <a:p>
            <a:pPr>
              <a:lnSpc>
                <a:spcPct val="80000"/>
              </a:lnSpc>
            </a:pPr>
            <a:r>
              <a:rPr lang="en-US" dirty="0">
                <a:latin typeface="Arial" panose="020B0604020202020204" pitchFamily="34" charset="0"/>
              </a:rPr>
              <a:t>Venlafaxine is effective in treating the insomnia, poor concentration, restlessness, irritability, and excessive muscle tension associated with generalized anxiety disorder. Venlafaxine is a nonselective inhibitor of the reuptake of three biogenic </a:t>
            </a:r>
            <a:r>
              <a:rPr lang="en-US" dirty="0" err="1">
                <a:latin typeface="Arial" panose="020B0604020202020204" pitchFamily="34" charset="0"/>
              </a:rPr>
              <a:t>aminesâ</a:t>
            </a:r>
            <a:r>
              <a:rPr lang="en-US" dirty="0">
                <a:latin typeface="Arial" panose="020B0604020202020204" pitchFamily="34" charset="0"/>
              </a:rPr>
              <a:t>€”serotonin, norepinephrine, and, to a lesser extent, dopamine.</a:t>
            </a:r>
          </a:p>
          <a:p>
            <a:pPr>
              <a:lnSpc>
                <a:spcPct val="80000"/>
              </a:lnSpc>
            </a:pPr>
            <a:r>
              <a:rPr lang="en-US" dirty="0">
                <a:latin typeface="Arial" panose="020B0604020202020204" pitchFamily="34" charset="0"/>
              </a:rPr>
              <a:t>Selective Serotonin Reuptake Inhibitors</a:t>
            </a:r>
          </a:p>
          <a:p>
            <a:pPr>
              <a:lnSpc>
                <a:spcPct val="80000"/>
              </a:lnSpc>
            </a:pPr>
            <a:r>
              <a:rPr lang="en-US" dirty="0">
                <a:latin typeface="Arial" panose="020B0604020202020204" pitchFamily="34" charset="0"/>
              </a:rPr>
              <a:t>SSRIs may be effective, especially for patients with comorbid depression. The prominent disadvantage of SSRIs, especially fluoxetine (Prozac), is that they can transiently increase anxiety and cause agitated states. For this reason, the SSRIs sertraline (Zoloft), citalopram (</a:t>
            </a:r>
            <a:r>
              <a:rPr lang="en-US" dirty="0" err="1">
                <a:latin typeface="Arial" panose="020B0604020202020204" pitchFamily="34" charset="0"/>
              </a:rPr>
              <a:t>Celexa</a:t>
            </a:r>
            <a:r>
              <a:rPr lang="en-US" dirty="0">
                <a:latin typeface="Arial" panose="020B0604020202020204" pitchFamily="34" charset="0"/>
              </a:rPr>
              <a:t>), or paroxetine (Paxil) are better choices in patients with high anxiety disorder. It is reasonable to begin treatment with sertraline, citalopram, or paroxetine plus a benzodiazepine, then to taper benzodiazepine use after 2 to 3 weeks. Further studies are needed to determine whether SSRIs are as effective for generalized anxiety disorder as they are for panic disorder and OCD.</a:t>
            </a:r>
          </a:p>
          <a:p>
            <a:pPr>
              <a:lnSpc>
                <a:spcPct val="80000"/>
              </a:lnSpc>
            </a:pPr>
            <a:endParaRPr lang="en-US" dirty="0">
              <a:latin typeface="Arial" panose="020B0604020202020204" pitchFamily="34" charset="0"/>
            </a:endParaRPr>
          </a:p>
          <a:p>
            <a:pPr>
              <a:lnSpc>
                <a:spcPct val="80000"/>
              </a:lnSpc>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134441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1769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a:t>
            </a:r>
            <a:r>
              <a:rPr lang="en-US" dirty="0" err="1"/>
              <a:t>bSG</a:t>
            </a:r>
            <a:r>
              <a:rPr lang="en-US" dirty="0"/>
              <a:t> </a:t>
            </a:r>
            <a:r>
              <a:rPr lang="en-US" dirty="0" err="1"/>
              <a:t>SSiV</a:t>
            </a:r>
            <a:r>
              <a:rPr lang="en-US" dirty="0"/>
              <a:t> G -C O m </a:t>
            </a:r>
            <a:r>
              <a:rPr lang="en-US" dirty="0" err="1"/>
              <a:t>pu</a:t>
            </a:r>
            <a:r>
              <a:rPr lang="en-US" dirty="0"/>
              <a:t> </a:t>
            </a:r>
            <a:r>
              <a:rPr lang="en-US" dirty="0" err="1"/>
              <a:t>lsiV</a:t>
            </a:r>
            <a:r>
              <a:rPr lang="en-US" dirty="0"/>
              <a:t> G and related disorders include obsessive-compulsive</a:t>
            </a:r>
            <a:br>
              <a:rPr lang="en-US" dirty="0"/>
            </a:br>
            <a:r>
              <a:rPr lang="en-US" dirty="0"/>
              <a:t>disorder (OCD), body dysmorphic disorder, hoarding disorder, trichotillomania (</a:t>
            </a:r>
            <a:r>
              <a:rPr lang="en-US" dirty="0" err="1"/>
              <a:t>hairpulling</a:t>
            </a:r>
            <a:r>
              <a:rPr lang="en-US" dirty="0"/>
              <a:t> disorder), excoriation (skin-picking) disorder, substance/medication-induced obsessive-compulsive and related disorder, obsessive-compulsive and related disorder due</a:t>
            </a:r>
            <a:br>
              <a:rPr lang="en-US" dirty="0"/>
            </a:br>
            <a:r>
              <a:rPr lang="en-US" dirty="0"/>
              <a:t>to another medical condition, and other specified obsessive-compulsive and related disorder and unspecified obsessive-compulsive and related disorder (e.g., body-focused repetitive behavior disorder, obsessional jealousy).</a:t>
            </a:r>
            <a:br>
              <a:rPr lang="en-US" dirty="0"/>
            </a:br>
            <a:r>
              <a:rPr lang="en-US" dirty="0"/>
              <a:t>OCD is characterized by the presence of obsessions and/or compulsions. </a:t>
            </a:r>
            <a:r>
              <a:rPr lang="en-US" i="1" dirty="0"/>
              <a:t>Obsessions</a:t>
            </a:r>
            <a:r>
              <a:rPr lang="en-US" dirty="0"/>
              <a:t/>
            </a:r>
            <a:br>
              <a:rPr lang="en-US" dirty="0"/>
            </a:br>
            <a:r>
              <a:rPr lang="en-US" dirty="0"/>
              <a:t>are recurrent and persistent thoughts, urges, or images that are experienced as intrusive</a:t>
            </a:r>
            <a:br>
              <a:rPr lang="en-US" dirty="0"/>
            </a:br>
            <a:r>
              <a:rPr lang="en-US" dirty="0"/>
              <a:t>and unwanted, whereas </a:t>
            </a:r>
            <a:r>
              <a:rPr lang="en-US" i="1" dirty="0"/>
              <a:t>compulsions </a:t>
            </a:r>
            <a:r>
              <a:rPr lang="en-US" dirty="0"/>
              <a:t>are repetitive behaviors or mental acts that an individual feels driven to perform in response to an obsession or according to rules that must</a:t>
            </a:r>
            <a:br>
              <a:rPr lang="en-US" dirty="0"/>
            </a:br>
            <a:r>
              <a:rPr lang="en-US" dirty="0"/>
              <a:t>be applied rigidly. Some other obsessive-compulsive and related disorders are also characterized by preoccupations and by repetitive behaviors or mental acts in response to the</a:t>
            </a:r>
            <a:br>
              <a:rPr lang="en-US" dirty="0"/>
            </a:br>
            <a:r>
              <a:rPr lang="en-US" dirty="0"/>
              <a:t>preoccupations. Other obsessive-compulsive and related disorders are characterized primarily by recurrent body-focused repetitive behaviors (e.g., hair pulling, skin picking) and</a:t>
            </a:r>
            <a:br>
              <a:rPr lang="en-US" dirty="0"/>
            </a:br>
            <a:r>
              <a:rPr lang="en-US" dirty="0"/>
              <a:t>repeated attempts to decrease or stop the behaviors.</a:t>
            </a:r>
            <a:br>
              <a:rPr lang="en-US" dirty="0"/>
            </a:br>
            <a:r>
              <a:rPr lang="en-US" dirty="0"/>
              <a:t>The inclusion of a chapter on obsessive-compulsive and related disorders in DSM-5 reflects the increasing evidence of these disorders' relatedness to one another in terms of a</a:t>
            </a:r>
            <a:br>
              <a:rPr lang="en-US" dirty="0"/>
            </a:br>
            <a:r>
              <a:rPr lang="en-US" dirty="0"/>
              <a:t>range of diagnostic validators as well as the clinical utility of grouping these disorders in</a:t>
            </a:r>
            <a:br>
              <a:rPr lang="en-US" dirty="0"/>
            </a:br>
            <a:r>
              <a:rPr lang="en-US" dirty="0"/>
              <a:t>the same chapter. Clinicians are encouraged to screen for these conditions in individuals</a:t>
            </a:r>
            <a:br>
              <a:rPr lang="en-US" dirty="0"/>
            </a:br>
            <a:r>
              <a:rPr lang="en-US" dirty="0"/>
              <a:t>who present with one of them and be aware of overlaps between these conditions. At the</a:t>
            </a:r>
            <a:br>
              <a:rPr lang="en-US" dirty="0"/>
            </a:br>
            <a:r>
              <a:rPr lang="en-US" dirty="0"/>
              <a:t>same time, there are important differences in diagnostic validators and treatment approaches across these disorders. Moreover, there are close relationships between the anxiety disorders and some of the obsessive-compulsive and related disorders (e.g., OCD),</a:t>
            </a:r>
            <a:br>
              <a:rPr lang="en-US" dirty="0"/>
            </a:br>
            <a:r>
              <a:rPr lang="en-US" dirty="0"/>
              <a:t>which is reflected in the sequence of DSM-5 chapters, with obsessive-compulsive and related disorders following anxiety disorders.</a:t>
            </a:r>
            <a:br>
              <a:rPr lang="en-US" dirty="0"/>
            </a:br>
            <a:r>
              <a:rPr lang="en-US" dirty="0"/>
              <a:t>The obsessive-compulsive and related disorders differ from developmentally normative preoccupations and rituals by being excessive or persisting beyond developmentally</a:t>
            </a:r>
            <a:br>
              <a:rPr lang="en-US" dirty="0"/>
            </a:br>
            <a:r>
              <a:rPr lang="en-US" dirty="0"/>
              <a:t>appropriate periods. The distinction between the presence of subclinical symptoms and a</a:t>
            </a:r>
            <a:br>
              <a:rPr lang="en-US" dirty="0"/>
            </a:br>
            <a:r>
              <a:rPr lang="en-US" dirty="0"/>
              <a:t>clinical disorder requires assessment of a number of factors, including the individual's</a:t>
            </a:r>
            <a:br>
              <a:rPr lang="en-US" dirty="0"/>
            </a:br>
            <a:r>
              <a:rPr lang="en-US" dirty="0"/>
              <a:t>level of distress and impairment in functioning.</a:t>
            </a:r>
            <a:br>
              <a:rPr lang="en-US" dirty="0"/>
            </a:br>
            <a:r>
              <a:rPr lang="en-US" dirty="0"/>
              <a:t>The chapter begins with OCD. It then covers body dysmorphic disorder and hoarding</a:t>
            </a:r>
            <a:br>
              <a:rPr lang="en-US" dirty="0"/>
            </a:br>
            <a:r>
              <a:rPr lang="en-US" dirty="0"/>
              <a:t>disorder, which are characterized by cognitive symptoms such as perceived defects or</a:t>
            </a:r>
            <a:br>
              <a:rPr lang="en-US" dirty="0"/>
            </a:br>
            <a:r>
              <a:rPr lang="en-US" dirty="0"/>
              <a:t>flaws in physical appearance or the perceived need to save possessions, respectively. The</a:t>
            </a:r>
            <a:br>
              <a:rPr lang="en-US" dirty="0"/>
            </a:br>
            <a:r>
              <a:rPr lang="en-US" dirty="0"/>
              <a:t>chapter then covers trichotillomania (hair-pulling disorder) and excoriation (skin-picking)</a:t>
            </a:r>
            <a:br>
              <a:rPr lang="en-US" dirty="0"/>
            </a:br>
            <a:r>
              <a:rPr lang="en-US" dirty="0"/>
              <a:t>disorder, which are characterized by recurrent body-focused repetitive behaviors. Finally,</a:t>
            </a:r>
            <a:br>
              <a:rPr lang="en-US" dirty="0"/>
            </a:br>
            <a:r>
              <a:rPr lang="en-US" dirty="0"/>
              <a:t>it covers substance/medication-induced obsessive-compulsive and related disorder,</a:t>
            </a:r>
            <a:br>
              <a:rPr lang="en-US" dirty="0"/>
            </a:br>
            <a:r>
              <a:rPr lang="en-US" dirty="0"/>
              <a:t>obsessive-compulsive and related disorder due to another medical condition, and other</a:t>
            </a:r>
            <a:br>
              <a:rPr lang="en-US" dirty="0"/>
            </a:br>
            <a:r>
              <a:rPr lang="en-US" dirty="0"/>
              <a:t>specified obsessive-compulsive and related disorder and unspecified obsessive-compulsive and related disorder.</a:t>
            </a:r>
            <a:br>
              <a:rPr lang="en-US" dirty="0"/>
            </a:br>
            <a:r>
              <a:rPr lang="en-US" dirty="0"/>
              <a:t>While the specific content of obsessions and compulsions varies among individuals,</a:t>
            </a:r>
            <a:br>
              <a:rPr lang="en-US" dirty="0"/>
            </a:br>
            <a:r>
              <a:rPr lang="en-US" dirty="0"/>
              <a:t>certain symptom dimensions are common in OCD, including those of cleaning (contamination obsessions and cleaning compulsions); symmetry (symmetry obsessions and repeat </a:t>
            </a:r>
            <a:r>
              <a:rPr lang="en-US" dirty="0" err="1"/>
              <a:t>ing</a:t>
            </a:r>
            <a:r>
              <a:rPr lang="en-US" dirty="0"/>
              <a:t>, ordering, and counting compulsions); forbidden or taboo thoughts (e.g., aggressive,</a:t>
            </a:r>
            <a:br>
              <a:rPr lang="en-US" dirty="0"/>
            </a:br>
            <a:r>
              <a:rPr lang="en-US" dirty="0"/>
              <a:t>sexual, and religious obsessions and related compulsions); and harm (e.g., fears of harm to</a:t>
            </a:r>
            <a:br>
              <a:rPr lang="en-US" dirty="0"/>
            </a:br>
            <a:r>
              <a:rPr lang="en-US" dirty="0"/>
              <a:t>oneself or others and related checking compulsions). The tic-related </a:t>
            </a:r>
            <a:r>
              <a:rPr lang="en-US" dirty="0" err="1"/>
              <a:t>specifier</a:t>
            </a:r>
            <a:r>
              <a:rPr lang="en-US" dirty="0"/>
              <a:t> of OCD is</a:t>
            </a:r>
            <a:br>
              <a:rPr lang="en-US" dirty="0"/>
            </a:br>
            <a:r>
              <a:rPr lang="en-US" dirty="0"/>
              <a:t>used </a:t>
            </a:r>
            <a:r>
              <a:rPr lang="en-US" dirty="0" err="1"/>
              <a:t>v^hen</a:t>
            </a:r>
            <a:r>
              <a:rPr lang="en-US" dirty="0"/>
              <a:t> an individual has a current or past history of a tic disorder.</a:t>
            </a:r>
            <a:br>
              <a:rPr lang="en-US" dirty="0"/>
            </a:br>
            <a:r>
              <a:rPr lang="en-US" dirty="0"/>
              <a:t>Body dysmorphic disorder is characterized by preoccupation with one or more perceived defects or </a:t>
            </a:r>
            <a:r>
              <a:rPr lang="en-US" dirty="0" err="1"/>
              <a:t>flav^s</a:t>
            </a:r>
            <a:r>
              <a:rPr lang="en-US" dirty="0"/>
              <a:t> in physical appearance that are not observable or appear only slight</a:t>
            </a:r>
            <a:br>
              <a:rPr lang="en-US" dirty="0"/>
            </a:br>
            <a:r>
              <a:rPr lang="en-US" dirty="0"/>
              <a:t>to others, and by repetitive behaviors (e.g., mirror checking, excessive grooming, skin</a:t>
            </a:r>
            <a:br>
              <a:rPr lang="en-US" dirty="0"/>
            </a:br>
            <a:r>
              <a:rPr lang="en-US" dirty="0"/>
              <a:t>picking, or reassurance seeking) or mental acts (e.g., comparing one's appearance </a:t>
            </a:r>
            <a:r>
              <a:rPr lang="en-US" dirty="0" err="1"/>
              <a:t>v^ith</a:t>
            </a:r>
            <a:r>
              <a:rPr lang="en-US" dirty="0"/>
              <a:t> that</a:t>
            </a:r>
            <a:br>
              <a:rPr lang="en-US" dirty="0"/>
            </a:br>
            <a:r>
              <a:rPr lang="en-US" dirty="0"/>
              <a:t>of other people) in response to the appearance concerns. The appearance preoccupations</a:t>
            </a:r>
            <a:br>
              <a:rPr lang="en-US" dirty="0"/>
            </a:br>
            <a:r>
              <a:rPr lang="en-US" dirty="0"/>
              <a:t>are not better explained by concerns with body fat or weight in an individual with an eating disorder. Muscle </a:t>
            </a:r>
            <a:r>
              <a:rPr lang="en-US" dirty="0" err="1"/>
              <a:t>dysmoφhia</a:t>
            </a:r>
            <a:r>
              <a:rPr lang="en-US" dirty="0"/>
              <a:t> is a form of body dysmorphic disorder that is characterized by the belief that one's body build is too small or is insufficiently muscular.</a:t>
            </a:r>
            <a:br>
              <a:rPr lang="en-US" dirty="0"/>
            </a:br>
            <a:r>
              <a:rPr lang="en-US" dirty="0"/>
              <a:t>Hoarding disorder is characterized by persistent difficulty discarding or parting with</a:t>
            </a:r>
            <a:br>
              <a:rPr lang="en-US" dirty="0"/>
            </a:br>
            <a:r>
              <a:rPr lang="en-US" dirty="0"/>
              <a:t>possessions, regardless of their actual value, as a result of a strong perceived need to save</a:t>
            </a:r>
            <a:br>
              <a:rPr lang="en-US" dirty="0"/>
            </a:br>
            <a:r>
              <a:rPr lang="en-US" dirty="0"/>
              <a:t>the items and to distress associated with discarding them. Hoarding disorder differs from</a:t>
            </a:r>
            <a:br>
              <a:rPr lang="en-US" dirty="0"/>
            </a:br>
            <a:r>
              <a:rPr lang="en-US" dirty="0"/>
              <a:t>normal collecting. For example, symptoms of hoarding disorder result in the accumulation of a large number of possessions that congest and clutter active living areas to the extent that their intended use is substantially compromised. The excessive acquisition form</a:t>
            </a:r>
            <a:br>
              <a:rPr lang="en-US" dirty="0"/>
            </a:br>
            <a:r>
              <a:rPr lang="en-US" dirty="0"/>
              <a:t>of hoarding disorder, which characterizes most but not all individuals with hoarding disorder, consists of excessive collecting, buying, or stealing of items that are not needed or</a:t>
            </a:r>
            <a:br>
              <a:rPr lang="en-US" dirty="0"/>
            </a:br>
            <a:r>
              <a:rPr lang="en-US" dirty="0"/>
              <a:t>for which there is no available space.</a:t>
            </a:r>
            <a:br>
              <a:rPr lang="en-US" dirty="0"/>
            </a:br>
            <a:r>
              <a:rPr lang="en-US" dirty="0"/>
              <a:t>Trichotillomania (hair-pulling disorder) is characterized by recurrent pulling out of</a:t>
            </a:r>
            <a:br>
              <a:rPr lang="en-US" dirty="0"/>
            </a:br>
            <a:r>
              <a:rPr lang="en-US" dirty="0"/>
              <a:t>one's hair resulting in hair loss, and repeated attempts to decrease or stop hair pulling.</a:t>
            </a:r>
            <a:br>
              <a:rPr lang="en-US" dirty="0"/>
            </a:br>
            <a:r>
              <a:rPr lang="en-US" dirty="0"/>
              <a:t>Excoriation (skin-picking) disorder is characterized by recurrent picking of one's skin resulting in skin lesions and repeated attempts to decrease or stop skin picking. The </a:t>
            </a:r>
            <a:r>
              <a:rPr lang="en-US" dirty="0" err="1"/>
              <a:t>bodyfocused</a:t>
            </a:r>
            <a:r>
              <a:rPr lang="en-US" dirty="0"/>
              <a:t> repetitive behaviors that characterize these two disorders are not triggered by obsessions or preoccupations; however, they may be preceded or accompanied by various</a:t>
            </a:r>
            <a:br>
              <a:rPr lang="en-US" dirty="0"/>
            </a:br>
            <a:r>
              <a:rPr lang="en-US" dirty="0"/>
              <a:t>emotional states, such as feelings of anxiety or boredom. They may also be preceded by an</a:t>
            </a:r>
            <a:br>
              <a:rPr lang="en-US" dirty="0"/>
            </a:br>
            <a:r>
              <a:rPr lang="en-US" dirty="0"/>
              <a:t>increasing sense of tension or may lead to gratification, pleasure, or a sense of relief when</a:t>
            </a:r>
            <a:br>
              <a:rPr lang="en-US" dirty="0"/>
            </a:br>
            <a:r>
              <a:rPr lang="en-US" dirty="0"/>
              <a:t>the hair is pulled out or the skin is picked. Individuals with these disorders may have varying degrees of conscious awareness of the behavior while engaging in it, with some individuals displaying more focused attention on the behavior (with preceding tension and</a:t>
            </a:r>
            <a:br>
              <a:rPr lang="en-US" dirty="0"/>
            </a:br>
            <a:r>
              <a:rPr lang="en-US" dirty="0"/>
              <a:t>subsequent relief) and other individuals displaying more automatic behavior (with the behaviors seeming to occur without full awareness).</a:t>
            </a:r>
            <a:br>
              <a:rPr lang="en-US" dirty="0"/>
            </a:br>
            <a:r>
              <a:rPr lang="en-US" dirty="0"/>
              <a:t>Substance/medication-induced obsessive-compulsive and related disorder consists of</a:t>
            </a:r>
            <a:br>
              <a:rPr lang="en-US" dirty="0"/>
            </a:br>
            <a:r>
              <a:rPr lang="en-US" dirty="0"/>
              <a:t>symptoms that are due to substance intoxication or withdrawal or to a medication. Obsessive-compulsive and related disorder due to another medical condition involves symptoms</a:t>
            </a:r>
            <a:br>
              <a:rPr lang="en-US" dirty="0"/>
            </a:br>
            <a:r>
              <a:rPr lang="en-US" dirty="0"/>
              <a:t>characteristic of obsessive-compulsive and related disorders that are the direct pathophysiological consequence of a medical disorder. Other specified obsessive-compulsive and related</a:t>
            </a:r>
            <a:br>
              <a:rPr lang="en-US" dirty="0"/>
            </a:br>
            <a:r>
              <a:rPr lang="en-US" dirty="0"/>
              <a:t>disorder and unspecified obsessive-compulsive and related disorder consist of symptoms</a:t>
            </a:r>
            <a:br>
              <a:rPr lang="en-US" dirty="0"/>
            </a:br>
            <a:r>
              <a:rPr lang="en-US" dirty="0"/>
              <a:t>that do not meet criteria for a specific obsessive-compulsive and related disorder because of</a:t>
            </a:r>
            <a:br>
              <a:rPr lang="en-US" dirty="0"/>
            </a:br>
            <a:r>
              <a:rPr lang="en-US" dirty="0"/>
              <a:t>atypical presentation or uncertain etiology; these categories are also used for other specific</a:t>
            </a:r>
            <a:br>
              <a:rPr lang="en-US" dirty="0"/>
            </a:br>
            <a:r>
              <a:rPr lang="en-US" dirty="0"/>
              <a:t>syndromes that are not listed in Section Π and when insufficient information is available to diagnose the presentation as another obsessive-compulsive and related disorder. Examples of</a:t>
            </a:r>
            <a:br>
              <a:rPr lang="en-US" dirty="0"/>
            </a:br>
            <a:r>
              <a:rPr lang="en-US" dirty="0"/>
              <a:t>specific syndromes not listed in Section Π, and therefore diagnosed as other specified obsessive-compulsive and related disorder or as unspecified obsessive-compulsive and related</a:t>
            </a:r>
            <a:br>
              <a:rPr lang="en-US" dirty="0"/>
            </a:br>
            <a:r>
              <a:rPr lang="en-US" dirty="0"/>
              <a:t>disorder include body-focused repetitive behavior disorder and obsessional jealousy.</a:t>
            </a:r>
            <a:br>
              <a:rPr lang="en-US" dirty="0"/>
            </a:br>
            <a:r>
              <a:rPr lang="en-US" dirty="0"/>
              <a:t>Obsessive-compulsive and related disorders that have a cognitive component have insight as the basis for </a:t>
            </a:r>
            <a:r>
              <a:rPr lang="en-US" dirty="0" err="1"/>
              <a:t>specifiers</a:t>
            </a:r>
            <a:r>
              <a:rPr lang="en-US" dirty="0"/>
              <a:t>; in each of these disorders, insight ranges from "good or fair</a:t>
            </a:r>
            <a:br>
              <a:rPr lang="en-US" dirty="0"/>
            </a:br>
            <a:r>
              <a:rPr lang="en-US" dirty="0"/>
              <a:t>insight" to "poor insight" to "absent insight/delusional beliefs" with respect to </a:t>
            </a:r>
            <a:r>
              <a:rPr lang="en-US" dirty="0" err="1"/>
              <a:t>disorderrelated</a:t>
            </a:r>
            <a:r>
              <a:rPr lang="en-US" dirty="0"/>
              <a:t> beliefs. For individuals whose obsessive-compulsive and related disorder symptoms warrant the "with absent insight/delusional beliefs" </a:t>
            </a:r>
            <a:r>
              <a:rPr lang="en-US" dirty="0" err="1"/>
              <a:t>specifier</a:t>
            </a:r>
            <a:r>
              <a:rPr lang="en-US" dirty="0"/>
              <a:t>, these symptoms</a:t>
            </a:r>
            <a:br>
              <a:rPr lang="en-US" dirty="0"/>
            </a:br>
            <a:r>
              <a:rPr lang="en-US" dirty="0"/>
              <a:t>should not be diagnosed as a psychotic disorder.</a:t>
            </a:r>
            <a:br>
              <a:rPr lang="en-US"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650491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46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Anxiety disorders differ from developmentally normative fear or anxiety by being </a:t>
            </a:r>
            <a:r>
              <a:rPr lang="en-US" dirty="0" smtClean="0">
                <a:solidFill>
                  <a:srgbClr val="FF0000"/>
                </a:solidFill>
              </a:rPr>
              <a:t>excessive or persisting </a:t>
            </a:r>
            <a:r>
              <a:rPr lang="en-US" dirty="0" smtClean="0"/>
              <a:t>beyond developmentally appropriate periods. </a:t>
            </a:r>
          </a:p>
          <a:p>
            <a:endParaRPr lang="en-US" dirty="0"/>
          </a:p>
        </p:txBody>
      </p:sp>
    </p:spTree>
    <p:extLst>
      <p:ext uri="{BB962C8B-B14F-4D97-AF65-F5344CB8AC3E}">
        <p14:creationId xmlns:p14="http://schemas.microsoft.com/office/powerpoint/2010/main" val="3122428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0608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smtClean="0"/>
              <a:t>Prevalent across a number of countries</a:t>
            </a:r>
          </a:p>
          <a:p>
            <a:pPr>
              <a:buFont typeface="Wingdings" pitchFamily="2" charset="2"/>
              <a:buChar char="Ø"/>
            </a:pPr>
            <a:r>
              <a:rPr lang="en-US" dirty="0" smtClean="0"/>
              <a:t>OCD had a lifetime prevalence of 2.3 percent, but that subclinical OCD was much more</a:t>
            </a:r>
          </a:p>
          <a:p>
            <a:pPr>
              <a:buFont typeface="Wingdings" pitchFamily="2" charset="2"/>
              <a:buChar char="Ø"/>
            </a:pPr>
            <a:r>
              <a:rPr lang="en-US" dirty="0" smtClean="0"/>
              <a:t>prevalent OCD has a median age of onset of 19 </a:t>
            </a:r>
          </a:p>
          <a:p>
            <a:pPr>
              <a:buFont typeface="Wingdings" pitchFamily="2" charset="2"/>
              <a:buChar char="Ø"/>
            </a:pPr>
            <a:r>
              <a:rPr lang="en-US" dirty="0" smtClean="0"/>
              <a:t>One quarter of cases have onset by age 10, with early onset more common in</a:t>
            </a:r>
            <a:br>
              <a:rPr lang="en-US" dirty="0" smtClean="0"/>
            </a:br>
            <a:r>
              <a:rPr lang="en-US" dirty="0" smtClean="0"/>
              <a:t>males.</a:t>
            </a:r>
          </a:p>
          <a:p>
            <a:pPr>
              <a:buFont typeface="Wingdings" pitchFamily="2" charset="2"/>
              <a:buChar char="Ø"/>
            </a:pPr>
            <a:r>
              <a:rPr lang="en-US" dirty="0" smtClean="0"/>
              <a:t> In other cases OCD may have a later onset; in females onset is often</a:t>
            </a:r>
            <a:br>
              <a:rPr lang="en-US" dirty="0" smtClean="0"/>
            </a:br>
            <a:r>
              <a:rPr lang="en-US" dirty="0" smtClean="0"/>
              <a:t>during adolescence, with some developing OCD during pregnancy or the</a:t>
            </a:r>
            <a:br>
              <a:rPr lang="en-US" dirty="0" smtClean="0"/>
            </a:br>
            <a:r>
              <a:rPr lang="en-US" dirty="0" err="1" smtClean="0"/>
              <a:t>puerperium</a:t>
            </a:r>
            <a:r>
              <a:rPr lang="en-US" dirty="0" smtClean="0"/>
              <a:t>. </a:t>
            </a:r>
          </a:p>
          <a:p>
            <a:pPr>
              <a:buFont typeface="Wingdings" pitchFamily="2" charset="2"/>
              <a:buChar char="Ø"/>
            </a:pPr>
            <a:r>
              <a:rPr lang="en-US" dirty="0" smtClean="0"/>
              <a:t>Onset after 30 is rare. </a:t>
            </a:r>
          </a:p>
          <a:p>
            <a:pPr>
              <a:buFont typeface="Wingdings" pitchFamily="2" charset="2"/>
              <a:buChar char="Ø"/>
            </a:pPr>
            <a:r>
              <a:rPr lang="en-US" dirty="0" smtClean="0"/>
              <a:t>OCD has surprisingly similar features in children and in adults, but compulsions are typically more central to the presentation earlier in life, with some children either not experiencing</a:t>
            </a:r>
            <a:br>
              <a:rPr lang="en-US" dirty="0" smtClean="0"/>
            </a:br>
            <a:r>
              <a:rPr lang="en-US" dirty="0" smtClean="0"/>
              <a:t>obsessions, or being unable to articulate them </a:t>
            </a:r>
            <a:br>
              <a:rPr lang="en-US" dirty="0" smtClean="0"/>
            </a:br>
            <a:endParaRPr lang="en-US" dirty="0" smtClean="0"/>
          </a:p>
          <a:p>
            <a:pPr>
              <a:buFont typeface="Wingdings" pitchFamily="2" charset="2"/>
              <a:buChar char="Ø"/>
            </a:pPr>
            <a:r>
              <a:rPr lang="en-US" dirty="0" smtClean="0"/>
              <a:t>Comorbid with anxiety and depression </a:t>
            </a:r>
          </a:p>
          <a:p>
            <a:pPr>
              <a:buFont typeface="Wingdings" pitchFamily="2" charset="2"/>
              <a:buChar char="Ø"/>
            </a:pPr>
            <a:r>
              <a:rPr lang="en-US" dirty="0" smtClean="0"/>
              <a:t>Causes Impairment </a:t>
            </a:r>
            <a:br>
              <a:rPr lang="en-US" dirty="0" smtClean="0"/>
            </a:br>
            <a:endParaRPr lang="en-US" dirty="0" smtClean="0"/>
          </a:p>
          <a:p>
            <a:endParaRPr lang="en-US" dirty="0"/>
          </a:p>
        </p:txBody>
      </p:sp>
    </p:spTree>
    <p:extLst>
      <p:ext uri="{BB962C8B-B14F-4D97-AF65-F5344CB8AC3E}">
        <p14:creationId xmlns:p14="http://schemas.microsoft.com/office/powerpoint/2010/main" val="2089419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367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4610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7063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4015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8432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6354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1310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Disorder-specific scales are available to better characterize the severity of each anxiety disorder and to capture change in severity over time. For ease of use, particularly for individuals with more than one anxiety disorder, these scales have been developed to have the same format (but different focus) across the anxiety disorders, with ratings of behavioral symptoms, cognitive ideation symptoms, and physical symptoms relevant to each disorder.</a:t>
            </a:r>
            <a:br>
              <a:rPr lang="en-US" dirty="0" smtClean="0"/>
            </a:br>
            <a:endParaRPr lang="en-GB" dirty="0" smtClean="0"/>
          </a:p>
          <a:p>
            <a:endParaRPr lang="en-US" dirty="0"/>
          </a:p>
        </p:txBody>
      </p:sp>
    </p:spTree>
    <p:extLst>
      <p:ext uri="{BB962C8B-B14F-4D97-AF65-F5344CB8AC3E}">
        <p14:creationId xmlns:p14="http://schemas.microsoft.com/office/powerpoint/2010/main" val="3551475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53979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Psychoeducation</a:t>
            </a:r>
            <a:r>
              <a:rPr lang="en-US" dirty="0"/>
              <a:t> is a crucial component of the treatment of OCD.</a:t>
            </a:r>
            <a:br>
              <a:rPr lang="en-US" dirty="0"/>
            </a:br>
            <a:r>
              <a:rPr lang="en-US" dirty="0"/>
              <a:t>Exploring the patient’s explanatory model of OCD is a useful first step in</a:t>
            </a:r>
            <a:br>
              <a:rPr lang="en-US" dirty="0"/>
            </a:br>
            <a:r>
              <a:rPr lang="en-US" dirty="0"/>
              <a:t>key elements of treatment such understanding the patient’s suffering,</a:t>
            </a:r>
            <a:br>
              <a:rPr lang="en-US" dirty="0"/>
            </a:br>
            <a:r>
              <a:rPr lang="en-US" dirty="0"/>
              <a:t>building a collaborative approach to care, and instilling hope. Many</a:t>
            </a:r>
            <a:br>
              <a:rPr lang="en-US" dirty="0"/>
            </a:br>
            <a:r>
              <a:rPr lang="en-US" dirty="0"/>
              <a:t>patients and families are relieved to learn basic facts about OCD, including</a:t>
            </a:r>
            <a:br>
              <a:rPr lang="en-US" dirty="0"/>
            </a:br>
            <a:r>
              <a:rPr lang="en-US" dirty="0"/>
              <a:t>its high prevalence, the fact that many others are embarrassed by/ashamed</a:t>
            </a:r>
            <a:br>
              <a:rPr lang="en-US" dirty="0"/>
            </a:br>
            <a:r>
              <a:rPr lang="en-US" dirty="0"/>
              <a:t>of symptoms, that it is not due to commonly voiced factors (e.g., bad</a:t>
            </a:r>
            <a:br>
              <a:rPr lang="en-US" dirty="0"/>
            </a:br>
            <a:r>
              <a:rPr lang="en-US" dirty="0"/>
              <a:t>mothering), and that treatments are efficacious for many. Consumer</a:t>
            </a:r>
            <a:br>
              <a:rPr lang="en-US" dirty="0"/>
            </a:br>
            <a:r>
              <a:rPr lang="en-US" dirty="0"/>
              <a:t>advocacy organizations, such as the Obsessive-Compulsive Foundation,</a:t>
            </a:r>
            <a:br>
              <a:rPr lang="en-US" dirty="0"/>
            </a:br>
            <a:r>
              <a:rPr lang="en-US" dirty="0"/>
              <a:t>may play a particularly important role in conveying such information.</a:t>
            </a:r>
            <a:r>
              <a:rPr lang="en-US" dirty="0" smtClean="0"/>
              <a:t> </a:t>
            </a:r>
            <a:br>
              <a:rPr lang="en-US" dirty="0" smtClean="0"/>
            </a:br>
            <a:endParaRPr lang="en-US" dirty="0"/>
          </a:p>
        </p:txBody>
      </p:sp>
    </p:spTree>
    <p:extLst>
      <p:ext uri="{BB962C8B-B14F-4D97-AF65-F5344CB8AC3E}">
        <p14:creationId xmlns:p14="http://schemas.microsoft.com/office/powerpoint/2010/main" val="188838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745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is characterized by preoccupation with one or more perceived defects or flaws in physical appearance that are not observable or appear only slight to others, and by repetitive behaviors (e.g., mirror checking, excessive grooming, skin picking, or reassurance seeking) or mental acts (e.g., comparing one's appearance with that of other people) in response to the appearance concerns. </a:t>
            </a:r>
          </a:p>
          <a:p>
            <a:endParaRPr lang="en-US" dirty="0" smtClean="0"/>
          </a:p>
          <a:p>
            <a:endParaRPr lang="en-US" dirty="0"/>
          </a:p>
        </p:txBody>
      </p:sp>
    </p:spTree>
    <p:extLst>
      <p:ext uri="{BB962C8B-B14F-4D97-AF65-F5344CB8AC3E}">
        <p14:creationId xmlns:p14="http://schemas.microsoft.com/office/powerpoint/2010/main" val="2418246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incorrectly perceive themselves as looking ugly or even</a:t>
            </a:r>
            <a:br>
              <a:rPr lang="en-US" dirty="0"/>
            </a:br>
            <a:r>
              <a:rPr lang="en-US" dirty="0"/>
              <a:t>grotesque, when in fact they look normal or attractive. Symptoms may</a:t>
            </a:r>
            <a:br>
              <a:rPr lang="en-US" dirty="0"/>
            </a:br>
            <a:r>
              <a:rPr lang="en-US" dirty="0"/>
              <a:t>focus on any area of the body, but they most commonly focus on the face</a:t>
            </a:r>
            <a:br>
              <a:rPr lang="en-US" dirty="0"/>
            </a:br>
            <a:r>
              <a:rPr lang="en-US" dirty="0"/>
              <a:t>and head, with concerns most often involving the skin, nose shape and size,</a:t>
            </a:r>
            <a:br>
              <a:rPr lang="en-US" dirty="0"/>
            </a:br>
            <a:r>
              <a:rPr lang="en-US" dirty="0"/>
              <a:t>and hair. Individuals may be concerned with one feature or with many;</a:t>
            </a:r>
            <a:br>
              <a:rPr lang="en-US" dirty="0"/>
            </a:br>
            <a:r>
              <a:rPr lang="en-US" dirty="0"/>
              <a:t>over the course of their illness patients are preoccupied with about five to</a:t>
            </a:r>
            <a:br>
              <a:rPr lang="en-US" dirty="0"/>
            </a:br>
            <a:r>
              <a:rPr lang="en-US" dirty="0"/>
              <a:t>seven different body areas. More than a quarter of patients are concerned</a:t>
            </a:r>
            <a:br>
              <a:rPr lang="en-US" dirty="0"/>
            </a:br>
            <a:r>
              <a:rPr lang="en-US" dirty="0"/>
              <a:t>with the symmetry of their appearance.</a:t>
            </a:r>
            <a:r>
              <a:rPr lang="en-US" dirty="0" smtClean="0"/>
              <a:t> </a:t>
            </a:r>
            <a:br>
              <a:rPr lang="en-US" dirty="0" smtClean="0"/>
            </a:br>
            <a:r>
              <a:rPr lang="en-US" dirty="0"/>
              <a:t>A majority of individuals with BDD have ideas of reference, falsely</a:t>
            </a:r>
            <a:br>
              <a:rPr lang="en-US" dirty="0"/>
            </a:br>
            <a:r>
              <a:rPr lang="en-US" dirty="0"/>
              <a:t>believing that people are staring at or talking about their deformities. BDD</a:t>
            </a:r>
            <a:br>
              <a:rPr lang="en-US" dirty="0"/>
            </a:br>
            <a:r>
              <a:rPr lang="en-US" dirty="0"/>
              <a:t>by proxy has rarely been described in the literature, that is, preoccupation</a:t>
            </a:r>
            <a:br>
              <a:rPr lang="en-US" dirty="0"/>
            </a:br>
            <a:r>
              <a:rPr lang="en-US" dirty="0"/>
              <a:t>with the appearance of others, such as a family member.</a:t>
            </a:r>
            <a:br>
              <a:rPr lang="en-US" dirty="0"/>
            </a:br>
            <a:r>
              <a:rPr lang="en-US" dirty="0"/>
              <a:t>Most patients attempt to camouflage their perceived flaws. Common</a:t>
            </a:r>
            <a:br>
              <a:rPr lang="en-US" dirty="0"/>
            </a:br>
            <a:r>
              <a:rPr lang="en-US" dirty="0"/>
              <a:t>repetitive behaviors in BDD include comparing body parts with the same</a:t>
            </a:r>
            <a:br>
              <a:rPr lang="en-US" dirty="0"/>
            </a:br>
            <a:r>
              <a:rPr lang="en-US" dirty="0"/>
              <a:t>areas in others, checking body parts in the mirror or other reflective</a:t>
            </a:r>
            <a:br>
              <a:rPr lang="en-US" dirty="0"/>
            </a:br>
            <a:r>
              <a:rPr lang="en-US" dirty="0"/>
              <a:t>surfaces, grooming (including applying make-up, hair-pulling and </a:t>
            </a:r>
            <a:r>
              <a:rPr lang="en-US" dirty="0" err="1"/>
              <a:t>skinpicking</a:t>
            </a:r>
            <a:r>
              <a:rPr lang="en-US" dirty="0"/>
              <a:t>), seeking reassurance, touching body parts to check them, changing</a:t>
            </a:r>
            <a:br>
              <a:rPr lang="en-US" dirty="0"/>
            </a:br>
            <a:r>
              <a:rPr lang="en-US" dirty="0"/>
              <a:t>clothes, dieting, tanning, exercising, lifting weights, and undergoing</a:t>
            </a:r>
            <a:br>
              <a:rPr lang="en-US" dirty="0"/>
            </a:br>
            <a:r>
              <a:rPr lang="en-US" dirty="0"/>
              <a:t>cosmetic procedures. Such symptoms can involve serious harm to self (e.g.,</a:t>
            </a:r>
            <a:br>
              <a:rPr lang="en-US" dirty="0"/>
            </a:br>
            <a:r>
              <a:rPr lang="en-US" dirty="0"/>
              <a:t>skin-picking can lead to significant medical complications) and others (e.g.,</a:t>
            </a:r>
            <a:br>
              <a:rPr lang="en-US" dirty="0"/>
            </a:br>
            <a:r>
              <a:rPr lang="en-US" dirty="0"/>
              <a:t>in one survey, 40 percent of cosmetic surgeons reported that a dissatisfied</a:t>
            </a:r>
            <a:r>
              <a:rPr lang="en-US" dirty="0" smtClean="0"/>
              <a:t/>
            </a:r>
            <a:br>
              <a:rPr lang="en-US" dirty="0" smtClean="0"/>
            </a:br>
            <a:r>
              <a:rPr lang="en-US" dirty="0"/>
              <a:t>BDD patient had threatened them legally and/or physically, and occasional</a:t>
            </a:r>
            <a:br>
              <a:rPr lang="en-US" dirty="0"/>
            </a:br>
            <a:r>
              <a:rPr lang="en-US" dirty="0"/>
              <a:t>homicide of such surgeons has been reported).</a:t>
            </a:r>
            <a:br>
              <a:rPr lang="en-US" dirty="0"/>
            </a:br>
            <a:r>
              <a:rPr lang="en-US" dirty="0"/>
              <a:t>Patients with BDD have less insight into the truth of their beliefs than</a:t>
            </a:r>
            <a:br>
              <a:rPr lang="en-US" dirty="0"/>
            </a:br>
            <a:r>
              <a:rPr lang="en-US" dirty="0"/>
              <a:t>those with OCD, and a first DSM-5 </a:t>
            </a:r>
            <a:r>
              <a:rPr lang="en-US" dirty="0" err="1"/>
              <a:t>specifier</a:t>
            </a:r>
            <a:r>
              <a:rPr lang="en-US" dirty="0"/>
              <a:t> for BDD addresses level of</a:t>
            </a:r>
            <a:br>
              <a:rPr lang="en-US" dirty="0"/>
            </a:br>
            <a:r>
              <a:rPr lang="en-US" dirty="0"/>
              <a:t>insight. Only a quarter of BDD patients have fair or good insight, and</a:t>
            </a:r>
            <a:br>
              <a:rPr lang="en-US" dirty="0"/>
            </a:br>
            <a:r>
              <a:rPr lang="en-US" dirty="0"/>
              <a:t>around one-third have absent insight. Patients with delusional BDD have</a:t>
            </a:r>
            <a:br>
              <a:rPr lang="en-US" dirty="0"/>
            </a:br>
            <a:r>
              <a:rPr lang="en-US" dirty="0"/>
              <a:t>greater symptom severity and greater morbidity.</a:t>
            </a:r>
            <a:r>
              <a:rPr lang="en-US" dirty="0" smtClean="0"/>
              <a:t> </a:t>
            </a:r>
            <a:br>
              <a:rPr lang="en-US" dirty="0" smtClean="0"/>
            </a:br>
            <a:endParaRPr lang="en-US" dirty="0"/>
          </a:p>
        </p:txBody>
      </p:sp>
    </p:spTree>
    <p:extLst>
      <p:ext uri="{BB962C8B-B14F-4D97-AF65-F5344CB8AC3E}">
        <p14:creationId xmlns:p14="http://schemas.microsoft.com/office/powerpoint/2010/main" val="1210954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Body Dysmorphic Disorder</a:t>
            </a:r>
            <a:r>
              <a:rPr lang="en-US" dirty="0"/>
              <a:t/>
            </a:r>
            <a:br>
              <a:rPr lang="en-US" dirty="0"/>
            </a:br>
            <a:r>
              <a:rPr lang="en-US" dirty="0"/>
              <a:t>Diagnostic Criteria 300.7 (F45.22)</a:t>
            </a:r>
            <a:br>
              <a:rPr lang="en-US" dirty="0"/>
            </a:br>
            <a:r>
              <a:rPr lang="en-US" b="1" dirty="0"/>
              <a:t>A. Preoccupation with one or more perceived defects or flaws in physical appearance that</a:t>
            </a:r>
            <a:r>
              <a:rPr lang="en-US" dirty="0"/>
              <a:t/>
            </a:r>
            <a:br>
              <a:rPr lang="en-US" dirty="0"/>
            </a:br>
            <a:r>
              <a:rPr lang="en-US" b="1" dirty="0"/>
              <a:t>are not observable or appear slight to others.</a:t>
            </a:r>
            <a:r>
              <a:rPr lang="en-US" dirty="0"/>
              <a:t/>
            </a:r>
            <a:br>
              <a:rPr lang="en-US" dirty="0"/>
            </a:br>
            <a:r>
              <a:rPr lang="en-US" b="1" dirty="0"/>
              <a:t>B. At some point during the course of the disorder, the individual has performed repetitive</a:t>
            </a:r>
            <a:r>
              <a:rPr lang="en-US" dirty="0"/>
              <a:t/>
            </a:r>
            <a:br>
              <a:rPr lang="en-US" dirty="0"/>
            </a:br>
            <a:r>
              <a:rPr lang="en-US" b="1" dirty="0"/>
              <a:t>behaviors (e.g., mirror checking, excessive grooming, skin picking, reassurance seeking) or mental acts (e.g., comparing his or her appearance with that of others) in response to the appearance concerns.</a:t>
            </a:r>
            <a:r>
              <a:rPr lang="en-US" dirty="0"/>
              <a:t/>
            </a:r>
            <a:br>
              <a:rPr lang="en-US" dirty="0"/>
            </a:br>
            <a:r>
              <a:rPr lang="en-US" b="1" dirty="0"/>
              <a:t>C. The preoccupation causes clinically significant distress or impairment in social, occupational, or other important areas of functioning.</a:t>
            </a:r>
            <a:r>
              <a:rPr lang="en-US" dirty="0"/>
              <a:t/>
            </a:r>
            <a:br>
              <a:rPr lang="en-US" dirty="0"/>
            </a:br>
            <a:r>
              <a:rPr lang="en-US" b="1" dirty="0"/>
              <a:t>D. The appearance preoccupation is not better explained by concerns with body fat or</a:t>
            </a:r>
            <a:r>
              <a:rPr lang="en-US" dirty="0"/>
              <a:t/>
            </a:r>
            <a:br>
              <a:rPr lang="en-US" dirty="0"/>
            </a:br>
            <a:r>
              <a:rPr lang="en-US" b="1" dirty="0"/>
              <a:t>weight in an individual whose symptoms meet diagnostic criteria for an eating disorder.</a:t>
            </a:r>
            <a:r>
              <a:rPr lang="en-US" dirty="0"/>
              <a:t/>
            </a:r>
            <a:br>
              <a:rPr lang="en-US" dirty="0"/>
            </a:br>
            <a:r>
              <a:rPr lang="en-US" b="1" i="1" dirty="0"/>
              <a:t>Specify </a:t>
            </a:r>
            <a:r>
              <a:rPr lang="en-US" b="1" dirty="0"/>
              <a:t>if:</a:t>
            </a:r>
            <a:br>
              <a:rPr lang="en-US" b="1" dirty="0"/>
            </a:br>
            <a:r>
              <a:rPr lang="en-US" b="1" dirty="0"/>
              <a:t>With muscle </a:t>
            </a:r>
            <a:r>
              <a:rPr lang="en-US" b="1" dirty="0" err="1"/>
              <a:t>dysmorphia</a:t>
            </a:r>
            <a:r>
              <a:rPr lang="en-US" b="1" dirty="0"/>
              <a:t>: The individual is preoccupied with the idea that his or her</a:t>
            </a:r>
            <a:br>
              <a:rPr lang="en-US" b="1" dirty="0"/>
            </a:br>
            <a:r>
              <a:rPr lang="en-US" b="1" dirty="0"/>
              <a:t>body build is too small or insufficiently muscular. This </a:t>
            </a:r>
            <a:r>
              <a:rPr lang="en-US" b="1" dirty="0" err="1"/>
              <a:t>specifier</a:t>
            </a:r>
            <a:r>
              <a:rPr lang="en-US" b="1" dirty="0"/>
              <a:t> is used even if the individual is preoccupied with other body areas, which is often the case.</a:t>
            </a:r>
            <a:br>
              <a:rPr lang="en-US" b="1" dirty="0"/>
            </a:br>
            <a:r>
              <a:rPr lang="en-US" b="1" i="1" dirty="0"/>
              <a:t>Specify </a:t>
            </a:r>
            <a:r>
              <a:rPr lang="en-US" b="1" dirty="0"/>
              <a:t>if:</a:t>
            </a:r>
            <a:br>
              <a:rPr lang="en-US" b="1" dirty="0"/>
            </a:br>
            <a:r>
              <a:rPr lang="en-US" b="1" dirty="0"/>
              <a:t>Indicate degree of insight regarding body dysmorphic disorder beliefs (e.g., “I look ugly” or</a:t>
            </a:r>
            <a:br>
              <a:rPr lang="en-US" b="1" dirty="0"/>
            </a:br>
            <a:r>
              <a:rPr lang="en-US" b="1" dirty="0"/>
              <a:t>“I </a:t>
            </a:r>
            <a:r>
              <a:rPr lang="en-US" b="1" dirty="0" err="1"/>
              <a:t>lool</a:t>
            </a:r>
            <a:r>
              <a:rPr lang="en-US" b="1" dirty="0"/>
              <a:t>&lt; deformed”).</a:t>
            </a:r>
            <a:br>
              <a:rPr lang="en-US" b="1" dirty="0"/>
            </a:br>
            <a:r>
              <a:rPr lang="en-US" b="1" dirty="0"/>
              <a:t>With good or fair insight: The individual recognizes that the body dysmorphic disorder beliefs are definitely or probably not true or that they may or may not be true.</a:t>
            </a:r>
            <a:br>
              <a:rPr lang="en-US" b="1" dirty="0"/>
            </a:br>
            <a:r>
              <a:rPr lang="en-US" b="1" dirty="0"/>
              <a:t>With poor insight: The individual thinks that the body dysmorphic disorder beliefs are</a:t>
            </a:r>
            <a:br>
              <a:rPr lang="en-US" b="1" dirty="0"/>
            </a:br>
            <a:r>
              <a:rPr lang="en-US" b="1" dirty="0"/>
              <a:t>probably true.</a:t>
            </a:r>
            <a:br>
              <a:rPr lang="en-US" b="1" dirty="0"/>
            </a:br>
            <a:r>
              <a:rPr lang="en-US" b="1" dirty="0"/>
              <a:t>With absent insight/</a:t>
            </a:r>
            <a:r>
              <a:rPr lang="en-US" b="1" dirty="0" err="1"/>
              <a:t>delusionai</a:t>
            </a:r>
            <a:r>
              <a:rPr lang="en-US" b="1" dirty="0"/>
              <a:t> beliefs: The individual is completely convinced that</a:t>
            </a:r>
            <a:br>
              <a:rPr lang="en-US" b="1" dirty="0"/>
            </a:br>
            <a:r>
              <a:rPr lang="en-US" b="1" dirty="0"/>
              <a:t>the body dysmorphic disorder beliefs are true.</a:t>
            </a:r>
            <a:br>
              <a:rPr lang="en-US" b="1" dirty="0"/>
            </a:br>
            <a:r>
              <a:rPr lang="en-US" b="1" dirty="0"/>
              <a:t/>
            </a:r>
            <a:br>
              <a:rPr lang="en-US" b="1" dirty="0"/>
            </a:br>
            <a:endParaRPr lang="en-GB" dirty="0" smtClean="0"/>
          </a:p>
          <a:p>
            <a:endParaRPr lang="en-US" dirty="0"/>
          </a:p>
        </p:txBody>
      </p:sp>
    </p:spTree>
    <p:extLst>
      <p:ext uri="{BB962C8B-B14F-4D97-AF65-F5344CB8AC3E}">
        <p14:creationId xmlns:p14="http://schemas.microsoft.com/office/powerpoint/2010/main" val="557825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9660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Modifications of OCD manuals are necessary to address the substantial</a:t>
            </a:r>
            <a:br>
              <a:rPr lang="en-US" dirty="0"/>
            </a:br>
            <a:r>
              <a:rPr lang="en-US" dirty="0"/>
              <a:t>social avoidance often present in BDD (e.g., use of behavioral experiments</a:t>
            </a:r>
            <a:br>
              <a:rPr lang="en-US" dirty="0"/>
            </a:br>
            <a:r>
              <a:rPr lang="en-US" dirty="0"/>
              <a:t>to test accuracy of beliefs about others), and to target visual processing</a:t>
            </a:r>
            <a:br>
              <a:rPr lang="en-US" dirty="0"/>
            </a:br>
            <a:r>
              <a:rPr lang="en-US" dirty="0"/>
              <a:t>abnormalities (e.g., use of perceptual retraining to develop a more holistic</a:t>
            </a:r>
            <a:br>
              <a:rPr lang="en-US" dirty="0"/>
            </a:br>
            <a:r>
              <a:rPr lang="en-US" dirty="0"/>
              <a:t>view of appearance). Further, given that BDD is accompanied by ideas of</a:t>
            </a:r>
            <a:br>
              <a:rPr lang="en-US" dirty="0"/>
            </a:br>
            <a:r>
              <a:rPr lang="en-US" dirty="0"/>
              <a:t>reference, and often by absent insight, motivational interviewing may be</a:t>
            </a:r>
            <a:r>
              <a:rPr lang="en-US" dirty="0" smtClean="0"/>
              <a:t/>
            </a:r>
            <a:br>
              <a:rPr lang="en-US" dirty="0" smtClean="0"/>
            </a:br>
            <a:r>
              <a:rPr lang="en-US" dirty="0"/>
              <a:t>needed when ambivalence about treatment is expressed, and cognitive</a:t>
            </a:r>
            <a:br>
              <a:rPr lang="en-US" dirty="0"/>
            </a:br>
            <a:r>
              <a:rPr lang="en-US" dirty="0"/>
              <a:t>interventions may need to be more complex and more intensive than in</a:t>
            </a:r>
            <a:br>
              <a:rPr lang="en-US" dirty="0"/>
            </a:br>
            <a:r>
              <a:rPr lang="en-US" dirty="0"/>
              <a:t>OCD. Habit reversal may be needed for BDD-related skin-picking, </a:t>
            </a:r>
            <a:r>
              <a:rPr lang="en-US" dirty="0" err="1"/>
              <a:t>hairpulling</a:t>
            </a:r>
            <a:r>
              <a:rPr lang="en-US" dirty="0"/>
              <a:t>, and body touching.</a:t>
            </a:r>
            <a:r>
              <a:rPr lang="en-US" dirty="0" smtClean="0"/>
              <a:t> </a:t>
            </a:r>
            <a:br>
              <a:rPr lang="en-US" dirty="0" smtClean="0"/>
            </a:br>
            <a:endParaRPr lang="en-US" dirty="0"/>
          </a:p>
        </p:txBody>
      </p:sp>
    </p:spTree>
    <p:extLst>
      <p:ext uri="{BB962C8B-B14F-4D97-AF65-F5344CB8AC3E}">
        <p14:creationId xmlns:p14="http://schemas.microsoft.com/office/powerpoint/2010/main" val="1463226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4171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Placement of this chapter reflects the close relationship between these diagnoses and disorders in the surrounding chapters on</a:t>
            </a:r>
            <a:br>
              <a:rPr lang="en-US" dirty="0"/>
            </a:br>
            <a:r>
              <a:rPr lang="en-US" dirty="0"/>
              <a:t>anxiety disorders, obsessive-compulsive and related disorders, and dissociative disorders.</a:t>
            </a:r>
            <a:br>
              <a:rPr lang="en-US" dirty="0"/>
            </a:br>
            <a:r>
              <a:rPr lang="en-US" dirty="0"/>
              <a:t>Psychological distress following exposure to a traumatic or stressful event is quite variable. In some cases, symptoms can be well understood within an anxiety- or fear-based context. It is clear, however, that many individuals who have been exposed to a traumatic or stressful event exhibit a phenotype in which, rather than anxiety- or fear-based symptoms, the most prominent clinical characteristics are </a:t>
            </a:r>
            <a:r>
              <a:rPr lang="en-US" dirty="0" err="1"/>
              <a:t>anhedonic</a:t>
            </a:r>
            <a:r>
              <a:rPr lang="en-US" dirty="0"/>
              <a:t> and </a:t>
            </a:r>
            <a:r>
              <a:rPr lang="en-US" dirty="0" err="1"/>
              <a:t>dysphoric</a:t>
            </a:r>
            <a:r>
              <a:rPr lang="en-US" dirty="0"/>
              <a:t> symptoms, externalizing angry and aggressive symptoms, or dissociative symptoms. Because of these variable expressions of clinical distress following exposure to catastrophic or aversive</a:t>
            </a:r>
            <a:br>
              <a:rPr lang="en-US" dirty="0"/>
            </a:br>
            <a:r>
              <a:rPr lang="en-US" dirty="0"/>
              <a:t>events, the aforementioned disorders have been grouped under a separate category: </a:t>
            </a:r>
            <a:r>
              <a:rPr lang="en-US" i="1" dirty="0"/>
              <a:t>trauma- and stressor-related disorders. </a:t>
            </a:r>
            <a:r>
              <a:rPr lang="en-US" dirty="0"/>
              <a:t>Furthermore, it is not uncommon for the clinical picture to include some combination of the above symptoms (with or without anxiety- or fear-based symptoms). Such a heterogeneous picture has long been recognized in adjustment disorders, as well. Social neglect—that is, the absence of adequate caregiving during childhood—is a diagnostic requirement of both reactive attachment disorder and disinhibited social engagement disorder. Although the two disorders share a common etiology, the former is expressed as an internalizing disorder with depressive symptoms and withdrawn behavior, while the latter is marked by </a:t>
            </a:r>
            <a:r>
              <a:rPr lang="en-US" dirty="0" err="1"/>
              <a:t>disinhibition</a:t>
            </a:r>
            <a:r>
              <a:rPr lang="en-US" dirty="0"/>
              <a:t> and externalizing behavior.</a:t>
            </a:r>
            <a:br>
              <a:rPr lang="en-US" dirty="0"/>
            </a:br>
            <a:r>
              <a:rPr lang="en-US" dirty="0"/>
              <a:t/>
            </a:r>
            <a:br>
              <a:rPr lang="en-US" dirty="0"/>
            </a:br>
            <a:endParaRPr lang="en-GB" dirty="0" smtClean="0"/>
          </a:p>
          <a:p>
            <a:endParaRPr lang="en-US" dirty="0"/>
          </a:p>
        </p:txBody>
      </p:sp>
    </p:spTree>
    <p:extLst>
      <p:ext uri="{BB962C8B-B14F-4D97-AF65-F5344CB8AC3E}">
        <p14:creationId xmlns:p14="http://schemas.microsoft.com/office/powerpoint/2010/main" val="157353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9972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2124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2908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919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4202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7766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63164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US" i="1" dirty="0"/>
              <a:t>Specify </a:t>
            </a:r>
            <a:r>
              <a:rPr lang="en-US" dirty="0"/>
              <a:t>whether:</a:t>
            </a:r>
            <a:br>
              <a:rPr lang="en-US" dirty="0"/>
            </a:br>
            <a:r>
              <a:rPr lang="en-US" b="1" dirty="0"/>
              <a:t>With dissociative symptoms: </a:t>
            </a:r>
            <a:r>
              <a:rPr lang="en-US" dirty="0"/>
              <a:t>The individual’s symptoms meet the criteria for posttraumatic stress</a:t>
            </a:r>
            <a:br>
              <a:rPr lang="en-US" dirty="0"/>
            </a:br>
            <a:r>
              <a:rPr lang="en-US" dirty="0"/>
              <a:t>disorder, and in addition, in response to the stressor, the individual experiences persistent or</a:t>
            </a:r>
            <a:br>
              <a:rPr lang="en-US" dirty="0"/>
            </a:br>
            <a:r>
              <a:rPr lang="en-US" dirty="0"/>
              <a:t>recurrent symptoms of either of the following:</a:t>
            </a:r>
            <a:br>
              <a:rPr lang="en-US" dirty="0"/>
            </a:br>
            <a:r>
              <a:rPr lang="en-US" dirty="0"/>
              <a:t>1. Depersonalization: Persistent or recurrent experiences of feeling detached from, and as if one</a:t>
            </a:r>
            <a:br>
              <a:rPr lang="en-US" dirty="0"/>
            </a:br>
            <a:r>
              <a:rPr lang="en-US" dirty="0"/>
              <a:t>were an outside observer of, one’s mental processes or body (e.g., feeling as though one were in</a:t>
            </a:r>
            <a:br>
              <a:rPr lang="en-US" dirty="0"/>
            </a:br>
            <a:r>
              <a:rPr lang="en-US" dirty="0"/>
              <a:t>a dream; feeling a sense of unreality of self or body or of time moving slowly).</a:t>
            </a:r>
            <a:br>
              <a:rPr lang="en-US" dirty="0"/>
            </a:br>
            <a:r>
              <a:rPr lang="en-US" dirty="0"/>
              <a:t>2. </a:t>
            </a:r>
            <a:r>
              <a:rPr lang="en-US" dirty="0" err="1"/>
              <a:t>Derealization</a:t>
            </a:r>
            <a:r>
              <a:rPr lang="en-US" dirty="0"/>
              <a:t>: Persistent or recurrent experiences of unreality of surroundings (e.g., the world</a:t>
            </a:r>
            <a:br>
              <a:rPr lang="en-US" dirty="0"/>
            </a:br>
            <a:r>
              <a:rPr lang="en-US" dirty="0"/>
              <a:t>around the individual is experienced as unreal, dreamlike, distant, or distorted).</a:t>
            </a:r>
            <a:br>
              <a:rPr lang="en-US" dirty="0"/>
            </a:br>
            <a:r>
              <a:rPr lang="en-US" b="1" dirty="0"/>
              <a:t>Note: </a:t>
            </a:r>
            <a:r>
              <a:rPr lang="en-US" dirty="0"/>
              <a:t>To use this subtype, the dissociative symptoms must not be attributable to the</a:t>
            </a:r>
            <a:br>
              <a:rPr lang="en-US" dirty="0"/>
            </a:br>
            <a:r>
              <a:rPr lang="en-US" dirty="0"/>
              <a:t>physiological effects of a substance (e.g., blackouts, behavior during alcohol intoxication) or</a:t>
            </a:r>
            <a:br>
              <a:rPr lang="en-US" dirty="0"/>
            </a:br>
            <a:r>
              <a:rPr lang="en-US" dirty="0"/>
              <a:t>another medical condition (e.g., complex partial seizures).</a:t>
            </a:r>
            <a:r>
              <a:rPr lang="en-US" dirty="0" smtClean="0"/>
              <a:t> </a:t>
            </a:r>
            <a:br>
              <a:rPr lang="en-US" dirty="0" smtClean="0"/>
            </a:br>
            <a:endParaRPr lang="en-US" dirty="0" smtClean="0"/>
          </a:p>
          <a:p>
            <a:r>
              <a:rPr lang="en-US" dirty="0" smtClean="0"/>
              <a:t>Treatment </a:t>
            </a:r>
          </a:p>
          <a:p>
            <a:endParaRPr lang="en-US" dirty="0"/>
          </a:p>
          <a:p>
            <a:r>
              <a:rPr lang="en-US" dirty="0"/>
              <a:t>There was evidence that individual Trauma-Focused Cognitive Behavior Therapy (TFCBT) including PE which focuses on </a:t>
            </a:r>
            <a:r>
              <a:rPr lang="en-US" dirty="0" err="1"/>
              <a:t>reexperiencing</a:t>
            </a:r>
            <a:r>
              <a:rPr lang="en-US" dirty="0"/>
              <a:t> the</a:t>
            </a:r>
            <a:br>
              <a:rPr lang="en-US" dirty="0"/>
            </a:br>
            <a:r>
              <a:rPr lang="en-US" dirty="0"/>
              <a:t>traumatic event through repeatedly engaging with the memories (</a:t>
            </a:r>
            <a:r>
              <a:rPr lang="en-US" dirty="0" err="1"/>
              <a:t>imaginal</a:t>
            </a:r>
            <a:r>
              <a:rPr lang="en-US" dirty="0"/>
              <a:t> exposure) and everyday reminders (in vivo exposure) rather than avoiding triggers, </a:t>
            </a:r>
          </a:p>
          <a:p>
            <a:pPr marL="173336" indent="-173336">
              <a:buFontTx/>
              <a:buChar char="-"/>
            </a:pPr>
            <a:r>
              <a:rPr lang="en-US" dirty="0"/>
              <a:t>Eye Movement Desensitization and Reprocessing Therapy (EMDR), which includes repeatedly recalling distressing images while receiving sensory inputs, and </a:t>
            </a:r>
          </a:p>
          <a:p>
            <a:pPr marL="173336" indent="-173336">
              <a:buFontTx/>
              <a:buChar char="-"/>
            </a:pPr>
            <a:r>
              <a:rPr lang="en-US" dirty="0"/>
              <a:t>non-TFCBT including Present Centered Therapy (PCT) which focuses on current relationship and work challenges</a:t>
            </a:r>
            <a:br>
              <a:rPr lang="en-US" dirty="0"/>
            </a:br>
            <a:r>
              <a:rPr lang="en-US" dirty="0"/>
              <a:t>rather than the trauma, are equally effective immediately </a:t>
            </a:r>
            <a:r>
              <a:rPr lang="en-US" dirty="0" err="1"/>
              <a:t>posttreatment</a:t>
            </a:r>
            <a:r>
              <a:rPr lang="en-US" dirty="0"/>
              <a:t>, with some evidence that TFCBT and EMDR are superior to non-TFCBT</a:t>
            </a:r>
            <a:br>
              <a:rPr lang="en-US" dirty="0"/>
            </a:br>
            <a:r>
              <a:rPr lang="en-US" dirty="0"/>
              <a:t>between 1 and 4 months following treatment.</a:t>
            </a:r>
          </a:p>
          <a:p>
            <a:pPr marL="173336" indent="-173336">
              <a:buFontTx/>
              <a:buChar char="-"/>
            </a:pPr>
            <a:r>
              <a:rPr lang="en-US" dirty="0"/>
              <a:t> Individual TFCBT, EMDR, and non-TFCBT were found to be more effective than other therapies.</a:t>
            </a:r>
          </a:p>
          <a:p>
            <a:pPr marL="173336" indent="-173336">
              <a:buFontTx/>
              <a:buChar char="-"/>
            </a:pPr>
            <a:r>
              <a:rPr lang="en-US" dirty="0"/>
              <a:t>There was evidence of greater dropout in active treatment groups. There is also evidence that Cognitive Processing Therapy (CPT) which emphasizes</a:t>
            </a:r>
            <a:br>
              <a:rPr lang="en-US" dirty="0"/>
            </a:br>
            <a:r>
              <a:rPr lang="en-US" dirty="0"/>
              <a:t>correcting faulty attributions including posttraumatic overgeneralizations of the world as dangerous, uncontrollable and unpredictable is effective for</a:t>
            </a:r>
            <a:br>
              <a:rPr lang="en-US" dirty="0"/>
            </a:br>
            <a:r>
              <a:rPr lang="en-US" dirty="0"/>
              <a:t>adults with chronic PTSD. </a:t>
            </a:r>
          </a:p>
          <a:p>
            <a:pPr marL="173336" indent="-173336">
              <a:buFontTx/>
              <a:buChar char="-"/>
            </a:pPr>
            <a:r>
              <a:rPr lang="en-US" dirty="0"/>
              <a:t>A recent study in adults with PTSD reported that IPT, focusing on role expectations in dyadic relationships, was comparable</a:t>
            </a:r>
            <a:br>
              <a:rPr lang="en-US" dirty="0"/>
            </a:br>
            <a:r>
              <a:rPr lang="en-US" dirty="0"/>
              <a:t>to PE for treatment completers, with fewer dropouts in the IPT group for participants with comorbid depression. This study raises the provocative</a:t>
            </a:r>
            <a:br>
              <a:rPr lang="en-US" dirty="0"/>
            </a:br>
            <a:r>
              <a:rPr lang="en-US" dirty="0"/>
              <a:t>question “is exposure necessary?” for successfully treating PTSD.</a:t>
            </a:r>
            <a:r>
              <a:rPr lang="en-US" dirty="0" smtClean="0"/>
              <a:t> </a:t>
            </a:r>
            <a:br>
              <a:rPr lang="en-US" dirty="0" smtClean="0"/>
            </a:br>
            <a:endParaRPr lang="en-US" dirty="0"/>
          </a:p>
        </p:txBody>
      </p:sp>
    </p:spTree>
    <p:extLst>
      <p:ext uri="{BB962C8B-B14F-4D97-AF65-F5344CB8AC3E}">
        <p14:creationId xmlns:p14="http://schemas.microsoft.com/office/powerpoint/2010/main" val="3339977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Specify </a:t>
            </a:r>
            <a:r>
              <a:rPr lang="en-US" b="1" dirty="0" smtClean="0"/>
              <a:t>whether:</a:t>
            </a:r>
            <a:r>
              <a:rPr lang="en-US" b="0" dirty="0" smtClean="0"/>
              <a:t/>
            </a:r>
            <a:br>
              <a:rPr lang="en-US" b="0" dirty="0" smtClean="0"/>
            </a:br>
            <a:r>
              <a:rPr lang="en-US" b="0" dirty="0" smtClean="0"/>
              <a:t>309.0 (F43.21) With depressed mood: Low mood, tearfulness, or feelings of hopelessness are predominant.</a:t>
            </a:r>
            <a:br>
              <a:rPr lang="en-US" b="0" dirty="0" smtClean="0"/>
            </a:br>
            <a:r>
              <a:rPr lang="en-US" b="0" dirty="0" smtClean="0"/>
              <a:t>309.24 (F43.22) With anxiety: Nervousness, worry, jitteriness, or separation anxiety</a:t>
            </a:r>
            <a:br>
              <a:rPr lang="en-US" b="0" dirty="0" smtClean="0"/>
            </a:br>
            <a:r>
              <a:rPr lang="en-US" b="0" dirty="0" smtClean="0"/>
              <a:t>is predominant.</a:t>
            </a:r>
            <a:br>
              <a:rPr lang="en-US" b="0" dirty="0" smtClean="0"/>
            </a:br>
            <a:r>
              <a:rPr lang="en-US" b="0" dirty="0" smtClean="0"/>
              <a:t>309.28 (F43.23) With mixed anxiety and depressed mood: A combination of depression and anxiety is predominant.</a:t>
            </a:r>
            <a:br>
              <a:rPr lang="en-US" b="0" dirty="0" smtClean="0"/>
            </a:br>
            <a:r>
              <a:rPr lang="en-US" b="0" dirty="0" smtClean="0"/>
              <a:t>309.3 (F43.24) With disturbance of conduct: Disturbance of conduct is predominant.</a:t>
            </a:r>
            <a:br>
              <a:rPr lang="en-US" b="0" dirty="0" smtClean="0"/>
            </a:br>
            <a:r>
              <a:rPr lang="en-US" b="0" dirty="0" smtClean="0"/>
              <a:t>309.4 (F43.25) With mixed disturbance of emotions </a:t>
            </a:r>
            <a:r>
              <a:rPr lang="en-US" b="1" dirty="0" smtClean="0"/>
              <a:t>and conduct: Both emotional</a:t>
            </a:r>
            <a:br>
              <a:rPr lang="en-US" b="1" dirty="0" smtClean="0"/>
            </a:br>
            <a:r>
              <a:rPr lang="en-US" b="1" dirty="0" smtClean="0"/>
              <a:t>symptoms (e.g., depression, anxiety) and a disturbance of conduct are predominant.</a:t>
            </a:r>
            <a:br>
              <a:rPr lang="en-US" b="1" dirty="0" smtClean="0"/>
            </a:br>
            <a:r>
              <a:rPr lang="en-US" b="1" dirty="0" smtClean="0"/>
              <a:t>309.9 (F43.20) Unspecified: For maladaptive reactions that are not classifiable as one</a:t>
            </a:r>
            <a:br>
              <a:rPr lang="en-US" b="1" dirty="0" smtClean="0"/>
            </a:br>
            <a:r>
              <a:rPr lang="en-US" b="1" dirty="0" smtClean="0"/>
              <a:t>of the specific subtypes of adjustment disorder.___</a:t>
            </a:r>
            <a:br>
              <a:rPr lang="en-US" b="1" dirty="0" smtClean="0"/>
            </a:br>
            <a:r>
              <a:rPr lang="en-US" dirty="0" smtClean="0"/>
              <a:t>Treatment</a:t>
            </a:r>
          </a:p>
          <a:p>
            <a:r>
              <a:rPr lang="en-US" dirty="0" smtClean="0"/>
              <a:t>Psychotherapy</a:t>
            </a:r>
          </a:p>
          <a:p>
            <a:r>
              <a:rPr lang="en-US" dirty="0" smtClean="0"/>
              <a:t>Psychotherapy remains the treatment of choice for adjustment disorders. Group therapy can be particularly useful for patients who have had similar </a:t>
            </a:r>
            <a:r>
              <a:rPr lang="en-US" dirty="0" err="1" smtClean="0"/>
              <a:t>stressesâ</a:t>
            </a:r>
            <a:r>
              <a:rPr lang="en-US" dirty="0" smtClean="0"/>
              <a:t>€”for example, a group of retired persons or patients having renal dialysis. Individual psychotherapy offers the opportunity to explore the meaning of the stressor</a:t>
            </a:r>
            <a:r>
              <a:rPr lang="en-US" baseline="0" dirty="0" smtClean="0"/>
              <a:t> </a:t>
            </a:r>
            <a:r>
              <a:rPr lang="en-US" dirty="0" smtClean="0"/>
              <a:t>to the patient so that earlier traumas can be worked through. After successful therapy, patients sometimes emerge from an adjustment disorder stronger than in the premorbid period, although no pathology was evident during that period. Because a stressor can be clearly delineated in adjustment disorders, it is often believed that psychotherapy is not indicated and that the disorder will remit spontaneously. This viewpoint, however, ignores the fact that many persons exposed to the same stressor experience different symptoms, and in adjustment disorders, the response is pathological. Psychotherapy can help persons adapt to stressors that are not reversible or time limited and can serve as a preventive intervention if the stressor does remit. Psychiatrists treating adjustment disorders must be particularly aware of problems of secondary gain. The illness role may be rewarding to some normally healthy persons who have had little experience with illness's capacity to free them from responsibility. Thus, patients can find therapists' attention, empathy, and understanding, which are necessary for success, rewarding in their own right, and therapists may thereby reinforce patients' symptoms. Such considerations must be weighed before intensive psychotherapy is begun; when a secondary gain has already been established, therapy is difficult. Patients with an adjustment disorder that includes a conduct disturbance may have difficulties with the law, authorities, or school. Psychiatrists should not attempt to rescue such patients from the consequences of their actions. Too often, such kindness only reinforces socially unacceptable means of tension reduction and hinders the acquisition of insight and subsequent emotional growth. In these cases, family therapy can help.</a:t>
            </a:r>
          </a:p>
          <a:p>
            <a:r>
              <a:rPr lang="en-US" dirty="0" smtClean="0"/>
              <a:t>Crisis Intervention</a:t>
            </a:r>
          </a:p>
          <a:p>
            <a:r>
              <a:rPr lang="en-US" dirty="0" smtClean="0"/>
              <a:t>Crisis intervention and case management are short-term treatments aimed at helping persons with adjustment disorders resolve their situations quickly by supportive techniques, suggestion, reassurance, environmental modification, and even hospitalization, if necessary. The frequency and length of visits for crisis support vary according to patients' needs; daily sessions may be necessary, sometimes two or three times each day. Flexibility is essential in this approach.</a:t>
            </a:r>
          </a:p>
          <a:p>
            <a:r>
              <a:rPr lang="en-US" dirty="0" smtClean="0"/>
              <a:t>Pharmacotherapy</a:t>
            </a:r>
          </a:p>
          <a:p>
            <a:r>
              <a:rPr lang="en-US" dirty="0" smtClean="0"/>
              <a:t>No studies have assessed the efficacy of pharmacological interventions in individuals with adjustment disorder, but it may be reasonable to use medication to treat specific symptoms for a brief time. The judicious use of medications can help patients with adjustment disorders, but they should be prescribed for brief periods. Depending on the type of adjustment disorder, a patient may respond to an antianxiety agent or to an antidepressant. Patients with severe anxiety bordering on panic can benefit from anxiolytics such as diazepam (Valium), and those in withdrawn or inhibited states may be helped by a short course of </a:t>
            </a:r>
            <a:r>
              <a:rPr lang="en-US" dirty="0" err="1" smtClean="0"/>
              <a:t>psychostimulant</a:t>
            </a:r>
            <a:r>
              <a:rPr lang="en-US" dirty="0" smtClean="0"/>
              <a:t> medication. Antipsychotic drugs may be used if there are signs of </a:t>
            </a:r>
            <a:r>
              <a:rPr lang="en-US" dirty="0" err="1" smtClean="0"/>
              <a:t>decompensation</a:t>
            </a:r>
            <a:r>
              <a:rPr lang="en-US" dirty="0" smtClean="0"/>
              <a:t> or impending psychosis. Selective serotonin reuptake inhibitors have been found useful in treating symptoms of traumatic grief. Recently, there has been an increase in antidepressant use to augment psychotherapy in patients with adjustment disorders. Pharmacological intervention in this population is most often used, however, to augment psychosocial strategies rather than serving as the primary modality.</a:t>
            </a:r>
          </a:p>
          <a:p>
            <a:pPr defTabSz="924458">
              <a:defRPr/>
            </a:pPr>
            <a:r>
              <a:rPr lang="en-US" b="1" dirty="0" smtClean="0"/>
              <a:t/>
            </a:r>
            <a:br>
              <a:rPr lang="en-US" b="1" dirty="0" smtClean="0"/>
            </a:br>
            <a:endParaRPr lang="en-GB" dirty="0" smtClean="0"/>
          </a:p>
          <a:p>
            <a:endParaRPr lang="en-GB" dirty="0" smtClean="0"/>
          </a:p>
          <a:p>
            <a:endParaRPr lang="en-US" dirty="0"/>
          </a:p>
        </p:txBody>
      </p:sp>
    </p:spTree>
    <p:extLst>
      <p:ext uri="{BB962C8B-B14F-4D97-AF65-F5344CB8AC3E}">
        <p14:creationId xmlns:p14="http://schemas.microsoft.com/office/powerpoint/2010/main" val="3169912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7008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60000"/>
              </a:lnSpc>
              <a:buFont typeface="Wingdings" panose="05000000000000000000" pitchFamily="2" charset="2"/>
              <a:buChar char="Ø"/>
              <a:defRPr/>
            </a:pPr>
            <a:r>
              <a:rPr lang="en-US" b="1" dirty="0"/>
              <a:t>Somatoform</a:t>
            </a:r>
            <a:r>
              <a:rPr lang="en-US" dirty="0"/>
              <a:t> - a broad group of illnesses that have </a:t>
            </a:r>
            <a:r>
              <a:rPr lang="en-US" b="1" dirty="0"/>
              <a:t>bodily signs and symptoms</a:t>
            </a:r>
            <a:endParaRPr lang="en-US" dirty="0"/>
          </a:p>
          <a:p>
            <a:pPr algn="just">
              <a:lnSpc>
                <a:spcPct val="160000"/>
              </a:lnSpc>
              <a:buFont typeface="Wingdings" panose="05000000000000000000" pitchFamily="2" charset="2"/>
              <a:buChar char="Ø"/>
              <a:defRPr/>
            </a:pPr>
            <a:r>
              <a:rPr lang="en-US" dirty="0"/>
              <a:t>Encompass </a:t>
            </a:r>
            <a:r>
              <a:rPr lang="en-US" dirty="0">
                <a:solidFill>
                  <a:srgbClr val="FF0000"/>
                </a:solidFill>
              </a:rPr>
              <a:t>mind body interactions </a:t>
            </a:r>
            <a:r>
              <a:rPr lang="en-US" dirty="0"/>
              <a:t>in which the brain, in ways still not well understood, sends various signals that impinge(interferes) on the patient's awareness, indicating a serious problem in the body. </a:t>
            </a:r>
          </a:p>
          <a:p>
            <a:pPr algn="just">
              <a:lnSpc>
                <a:spcPct val="160000"/>
              </a:lnSpc>
              <a:buFont typeface="Wingdings" panose="05000000000000000000" pitchFamily="2" charset="2"/>
              <a:buChar char="Ø"/>
              <a:defRPr/>
            </a:pPr>
            <a:r>
              <a:rPr lang="en-US" dirty="0"/>
              <a:t>This chapter includes the diagnoses of </a:t>
            </a:r>
            <a:r>
              <a:rPr lang="en-US" dirty="0">
                <a:solidFill>
                  <a:srgbClr val="FF0000"/>
                </a:solidFill>
              </a:rPr>
              <a:t>somatic symptom disorder, illness anxiety disorder, conversion disorder (functional neurological symptom disorder), </a:t>
            </a:r>
            <a:r>
              <a:rPr lang="en-US" dirty="0"/>
              <a:t>psychological factors affecting other medical conditions, factitious disorder, other specified somatic symptom and related disorder, and unspecified somatic symptom and related disorder. </a:t>
            </a:r>
          </a:p>
          <a:p>
            <a:endParaRPr lang="en-US" dirty="0"/>
          </a:p>
        </p:txBody>
      </p:sp>
    </p:spTree>
    <p:extLst>
      <p:ext uri="{BB962C8B-B14F-4D97-AF65-F5344CB8AC3E}">
        <p14:creationId xmlns:p14="http://schemas.microsoft.com/office/powerpoint/2010/main" val="410851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rPr>
              <a:t>In a model of classic conditioning, a girl raised by an abusive father, for example, may become anxious as soon as she sees the abusive father. Through generalization, she may come to distrust all men. In the social learning model, a child may develop an anxiety response by imitating the anxiety in the environment, such as in anxious parents</a:t>
            </a:r>
          </a:p>
          <a:p>
            <a:r>
              <a:rPr lang="en-US" dirty="0" smtClean="0">
                <a:latin typeface="Arial" panose="020B0604020202020204" pitchFamily="34" charset="0"/>
              </a:rPr>
              <a:t>Existential Theories</a:t>
            </a:r>
          </a:p>
          <a:p>
            <a:r>
              <a:rPr lang="en-US" dirty="0" smtClean="0">
                <a:latin typeface="Arial" panose="020B0604020202020204" pitchFamily="34" charset="0"/>
              </a:rPr>
              <a:t>Existential theories of anxiety provide models for generalized anxiety, in which no specifically identifiable stimulus exists for a chronically anxious feeling. The central concept of existential theory is that persons experience feelings of living in a purposeless universe. Anxiety is their response to the perceived void in existence and meaning. Such existential concerns may have increased since the development of nuclear weapons and bioterrorism.</a:t>
            </a:r>
          </a:p>
          <a:p>
            <a:endParaRPr lang="en-US" dirty="0" smtClean="0">
              <a:latin typeface="Arial" panose="020B0604020202020204" pitchFamily="34" charset="0"/>
            </a:endParaRPr>
          </a:p>
          <a:p>
            <a:endParaRPr lang="en-US" dirty="0"/>
          </a:p>
        </p:txBody>
      </p:sp>
    </p:spTree>
    <p:extLst>
      <p:ext uri="{BB962C8B-B14F-4D97-AF65-F5344CB8AC3E}">
        <p14:creationId xmlns:p14="http://schemas.microsoft.com/office/powerpoint/2010/main" val="4660819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Ø"/>
            </a:pPr>
            <a:r>
              <a:rPr lang="en-US" dirty="0" smtClean="0"/>
              <a:t>Common features: the prominence of </a:t>
            </a:r>
            <a:r>
              <a:rPr lang="en-US" dirty="0" smtClean="0">
                <a:solidFill>
                  <a:srgbClr val="FF0000"/>
                </a:solidFill>
              </a:rPr>
              <a:t>somatic symptoms </a:t>
            </a:r>
            <a:r>
              <a:rPr lang="en-US" dirty="0" smtClean="0"/>
              <a:t>associated with </a:t>
            </a:r>
            <a:r>
              <a:rPr lang="en-US" dirty="0" smtClean="0">
                <a:solidFill>
                  <a:srgbClr val="FF0000"/>
                </a:solidFill>
              </a:rPr>
              <a:t>significant distress and impairment</a:t>
            </a:r>
            <a:r>
              <a:rPr lang="en-US" dirty="0" smtClean="0"/>
              <a:t>. </a:t>
            </a:r>
          </a:p>
          <a:p>
            <a:pPr>
              <a:lnSpc>
                <a:spcPct val="150000"/>
              </a:lnSpc>
              <a:buFont typeface="Wingdings" panose="05000000000000000000" pitchFamily="2" charset="2"/>
              <a:buChar char="Ø"/>
            </a:pPr>
            <a:r>
              <a:rPr lang="en-US" dirty="0" smtClean="0"/>
              <a:t>Commonly encountered in </a:t>
            </a:r>
            <a:r>
              <a:rPr lang="en-US" dirty="0" smtClean="0">
                <a:solidFill>
                  <a:srgbClr val="FF0000"/>
                </a:solidFill>
              </a:rPr>
              <a:t>primary care and other medical settings </a:t>
            </a:r>
            <a:r>
              <a:rPr lang="en-US" dirty="0" smtClean="0"/>
              <a:t>other than psychiatric and other mental health settings. </a:t>
            </a:r>
          </a:p>
          <a:p>
            <a:pPr>
              <a:lnSpc>
                <a:spcPct val="150000"/>
              </a:lnSpc>
              <a:buFont typeface="Wingdings" panose="05000000000000000000" pitchFamily="2" charset="2"/>
              <a:buChar char="Ø"/>
            </a:pPr>
            <a:r>
              <a:rPr lang="en-US" dirty="0" smtClean="0"/>
              <a:t>Somatic symptom disorder, emphasizes diagnosis made on the basis of </a:t>
            </a:r>
            <a:r>
              <a:rPr lang="en-US" dirty="0" smtClean="0">
                <a:solidFill>
                  <a:srgbClr val="FF0000"/>
                </a:solidFill>
              </a:rPr>
              <a:t>positive symptoms and signs </a:t>
            </a:r>
            <a:r>
              <a:rPr lang="en-US" dirty="0" smtClean="0"/>
              <a:t>(distressing somatic symptoms plus abnormal thoughts, feelings, and behaviors in response to these symptoms) rather than the absence of a medical explanation for somatic symptoms. </a:t>
            </a:r>
          </a:p>
          <a:p>
            <a:pPr>
              <a:lnSpc>
                <a:spcPct val="150000"/>
              </a:lnSpc>
              <a:buFont typeface="Wingdings" panose="05000000000000000000" pitchFamily="2" charset="2"/>
              <a:buChar char="Ø"/>
            </a:pPr>
            <a:r>
              <a:rPr lang="en-US" dirty="0" smtClean="0"/>
              <a:t>Incorporating </a:t>
            </a:r>
            <a:r>
              <a:rPr lang="en-US" dirty="0" smtClean="0">
                <a:solidFill>
                  <a:srgbClr val="FF0000"/>
                </a:solidFill>
              </a:rPr>
              <a:t>affective, cognitive, and behavioral components </a:t>
            </a:r>
            <a:r>
              <a:rPr lang="en-US" dirty="0" smtClean="0"/>
              <a:t>into the criteria</a:t>
            </a:r>
            <a:br>
              <a:rPr lang="en-US" dirty="0" smtClean="0"/>
            </a:br>
            <a:endParaRPr lang="en-US" dirty="0"/>
          </a:p>
        </p:txBody>
      </p:sp>
    </p:spTree>
    <p:extLst>
      <p:ext uri="{BB962C8B-B14F-4D97-AF65-F5344CB8AC3E}">
        <p14:creationId xmlns:p14="http://schemas.microsoft.com/office/powerpoint/2010/main" val="3065746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Ø"/>
            </a:pPr>
            <a:r>
              <a:rPr lang="en-US" dirty="0" smtClean="0"/>
              <a:t>Commonly encountered in </a:t>
            </a:r>
            <a:r>
              <a:rPr lang="en-US" dirty="0" smtClean="0">
                <a:solidFill>
                  <a:srgbClr val="FF0000"/>
                </a:solidFill>
              </a:rPr>
              <a:t>primary care and other medical settings </a:t>
            </a:r>
            <a:r>
              <a:rPr lang="en-US" dirty="0" smtClean="0"/>
              <a:t>other than psychiatric and other mental health settings. </a:t>
            </a:r>
          </a:p>
          <a:p>
            <a:pPr>
              <a:lnSpc>
                <a:spcPct val="150000"/>
              </a:lnSpc>
              <a:buFont typeface="Wingdings" panose="05000000000000000000" pitchFamily="2" charset="2"/>
              <a:buChar char="Ø"/>
            </a:pPr>
            <a:r>
              <a:rPr lang="en-US" dirty="0" smtClean="0"/>
              <a:t>Somatic symptom disorder, emphasizes diagnosis made on the basis of </a:t>
            </a:r>
            <a:r>
              <a:rPr lang="en-US" dirty="0" smtClean="0">
                <a:solidFill>
                  <a:srgbClr val="FF0000"/>
                </a:solidFill>
              </a:rPr>
              <a:t>positive symptoms and signs </a:t>
            </a:r>
            <a:r>
              <a:rPr lang="en-US" dirty="0" smtClean="0"/>
              <a:t>(distressing somatic symptoms plus abnormal thoughts, feelings, and behaviors in response to these symptoms) rather than the absence of a medical explanation for somatic symptoms. </a:t>
            </a:r>
          </a:p>
          <a:p>
            <a:pPr>
              <a:lnSpc>
                <a:spcPct val="150000"/>
              </a:lnSpc>
              <a:buFont typeface="Wingdings" panose="05000000000000000000" pitchFamily="2" charset="2"/>
              <a:buChar char="Ø"/>
            </a:pPr>
            <a:r>
              <a:rPr lang="en-US" dirty="0" smtClean="0"/>
              <a:t>Incorporating </a:t>
            </a:r>
            <a:r>
              <a:rPr lang="en-US" dirty="0" smtClean="0">
                <a:solidFill>
                  <a:srgbClr val="FF0000"/>
                </a:solidFill>
              </a:rPr>
              <a:t>affective, cognitive, and behavioral components </a:t>
            </a:r>
            <a:r>
              <a:rPr lang="en-US" dirty="0" smtClean="0"/>
              <a:t>into the criteria</a:t>
            </a:r>
            <a:br>
              <a:rPr lang="en-US" dirty="0" smtClean="0"/>
            </a:br>
            <a:endParaRPr lang="en-GB" dirty="0" smtClean="0"/>
          </a:p>
          <a:p>
            <a:endParaRPr lang="en-US" dirty="0" smtClean="0"/>
          </a:p>
          <a:p>
            <a:endParaRPr lang="en-US" dirty="0" smtClean="0"/>
          </a:p>
          <a:p>
            <a:r>
              <a:rPr lang="en-US" dirty="0" smtClean="0"/>
              <a:t>Somatic symptom disorder and other disorders with prominent somatic symptoms constitute a new category in DSM-5 called </a:t>
            </a:r>
            <a:r>
              <a:rPr lang="en-US" i="1" dirty="0" smtClean="0"/>
              <a:t>somatic symptom and related disorders. </a:t>
            </a:r>
          </a:p>
          <a:p>
            <a:r>
              <a:rPr lang="en-US" dirty="0" smtClean="0"/>
              <a:t>This chapter includes the diagnoses of somatic symptom disorder, illness anxiety disorder, conversion disorder (functional neurological symptom disorder), psychological factors affecting other medical conditions, factitious disorder, other specified somatic symptom and related disorder, and unspecified somatic symptom and related disorder. </a:t>
            </a:r>
          </a:p>
          <a:p>
            <a:r>
              <a:rPr lang="en-US" dirty="0" smtClean="0"/>
              <a:t>All of the disorders in this chapter share a common feature: the prominence of somatic symptoms associated with significant distress and impairment. Individuals with disorders with prominent</a:t>
            </a:r>
            <a:br>
              <a:rPr lang="en-US" dirty="0" smtClean="0"/>
            </a:br>
            <a:r>
              <a:rPr lang="en-US" dirty="0" smtClean="0"/>
              <a:t>somatic symptoms are commonly </a:t>
            </a:r>
            <a:r>
              <a:rPr lang="en-US" dirty="0" err="1" smtClean="0"/>
              <a:t>encoimtered</a:t>
            </a:r>
            <a:r>
              <a:rPr lang="en-US" dirty="0" smtClean="0"/>
              <a:t> in primary care and other medical settings</a:t>
            </a:r>
            <a:br>
              <a:rPr lang="en-US" dirty="0" smtClean="0"/>
            </a:br>
            <a:r>
              <a:rPr lang="en-US" dirty="0" smtClean="0"/>
              <a:t>but are less commonly encountered in psychiatric and </a:t>
            </a:r>
            <a:r>
              <a:rPr lang="en-US" dirty="0" err="1" smtClean="0"/>
              <a:t>otiier</a:t>
            </a:r>
            <a:r>
              <a:rPr lang="en-US" dirty="0" smtClean="0"/>
              <a:t> mental health settings. These</a:t>
            </a:r>
            <a:br>
              <a:rPr lang="en-US" dirty="0" smtClean="0"/>
            </a:br>
            <a:r>
              <a:rPr lang="en-US" dirty="0" err="1" smtClean="0"/>
              <a:t>reconceptualized</a:t>
            </a:r>
            <a:r>
              <a:rPr lang="en-US" dirty="0" smtClean="0"/>
              <a:t> diagnoses, based on a reorganization of DSM-IV somatoform disorder diagnoses, are more useful for primary care and other medical (</a:t>
            </a:r>
            <a:r>
              <a:rPr lang="en-US" dirty="0" err="1" smtClean="0"/>
              <a:t>nonpsychiatric</a:t>
            </a:r>
            <a:r>
              <a:rPr lang="en-US" dirty="0" smtClean="0"/>
              <a:t>) clinicians.</a:t>
            </a:r>
            <a:br>
              <a:rPr lang="en-US" dirty="0" smtClean="0"/>
            </a:br>
            <a:r>
              <a:rPr lang="en-US" dirty="0" smtClean="0"/>
              <a:t>The major diagnosis in this diagnostic class, somatic symptom disorder, emphasizes</a:t>
            </a:r>
            <a:br>
              <a:rPr lang="en-US" dirty="0" smtClean="0"/>
            </a:br>
            <a:r>
              <a:rPr lang="en-US" dirty="0" smtClean="0"/>
              <a:t>diagnosis made on the basis of positive symptoms and signs (distressing somatic symptoms plus abnormal thoughts, feelings, and behaviors in response to these symptoms)</a:t>
            </a:r>
            <a:br>
              <a:rPr lang="en-US" dirty="0" smtClean="0"/>
            </a:br>
            <a:r>
              <a:rPr lang="en-US" dirty="0" smtClean="0"/>
              <a:t>rather than the absence of a medical explanation for somatic symptoms. A distinctive characteristic of many individuals with somatic symptom disorder is not the somatic symptoms per se, but instead the way they present and interpret them. Incorporating affective,</a:t>
            </a:r>
            <a:br>
              <a:rPr lang="en-US" dirty="0" smtClean="0"/>
            </a:br>
            <a:r>
              <a:rPr lang="en-US" dirty="0" smtClean="0"/>
              <a:t>cognitive, and behavioral components into the criteria for somatic symptom disorder provides a more comprehensive and accurate reflection of the true clinical picture than can be</a:t>
            </a:r>
            <a:br>
              <a:rPr lang="en-US" dirty="0" smtClean="0"/>
            </a:br>
            <a:r>
              <a:rPr lang="en-US" dirty="0" smtClean="0"/>
              <a:t>achieved by assessing the somatic complaints alone.</a:t>
            </a:r>
            <a:br>
              <a:rPr lang="en-US" dirty="0" smtClean="0"/>
            </a:br>
            <a:r>
              <a:rPr lang="en-US" dirty="0" smtClean="0"/>
              <a:t>The principles behind the changes in the somatic symptom and related diagnoses from</a:t>
            </a:r>
            <a:br>
              <a:rPr lang="en-US" dirty="0" smtClean="0"/>
            </a:br>
            <a:r>
              <a:rPr lang="en-US" dirty="0" smtClean="0"/>
              <a:t>DSM-IV are crucial in </a:t>
            </a:r>
            <a:r>
              <a:rPr lang="en-US" dirty="0" err="1" smtClean="0"/>
              <a:t>imderstanding</a:t>
            </a:r>
            <a:r>
              <a:rPr lang="en-US" dirty="0" smtClean="0"/>
              <a:t> the DSM-5 diagnoses. The DSM-IV term </a:t>
            </a:r>
            <a:r>
              <a:rPr lang="en-US" i="1" dirty="0" smtClean="0"/>
              <a:t>somatoform</a:t>
            </a:r>
            <a:r>
              <a:rPr lang="en-US" dirty="0" smtClean="0"/>
              <a:t/>
            </a:r>
            <a:br>
              <a:rPr lang="en-US" dirty="0" smtClean="0"/>
            </a:br>
            <a:r>
              <a:rPr lang="en-US" i="1" dirty="0" smtClean="0"/>
              <a:t>disorders </a:t>
            </a:r>
            <a:r>
              <a:rPr lang="en-US" dirty="0" smtClean="0"/>
              <a:t>was confusing and is replaced by </a:t>
            </a:r>
            <a:r>
              <a:rPr lang="en-US" i="1" dirty="0" smtClean="0"/>
              <a:t>somatic symptom and related disorders. </a:t>
            </a:r>
            <a:r>
              <a:rPr lang="en-US" dirty="0" smtClean="0"/>
              <a:t>In DSM-IV</a:t>
            </a:r>
            <a:br>
              <a:rPr lang="en-US" dirty="0" smtClean="0"/>
            </a:br>
            <a:r>
              <a:rPr lang="en-US" dirty="0" smtClean="0"/>
              <a:t>there was a great deal of overlap across the somatoform disorders and a lack of clarity</a:t>
            </a:r>
            <a:br>
              <a:rPr lang="en-US" dirty="0" smtClean="0"/>
            </a:br>
            <a:r>
              <a:rPr lang="en-US" dirty="0" smtClean="0"/>
              <a:t>about the boundaries of diagnoses. Although individuals with these disorders primarily</a:t>
            </a:r>
            <a:br>
              <a:rPr lang="en-US" dirty="0" smtClean="0"/>
            </a:br>
            <a:r>
              <a:rPr lang="en-US" dirty="0" smtClean="0"/>
              <a:t>present in medical rather than mental health settings, </a:t>
            </a:r>
            <a:r>
              <a:rPr lang="en-US" dirty="0" err="1" smtClean="0"/>
              <a:t>nonpsychiatric</a:t>
            </a:r>
            <a:r>
              <a:rPr lang="en-US" dirty="0" smtClean="0"/>
              <a:t> physicians </a:t>
            </a:r>
            <a:r>
              <a:rPr lang="en-US" dirty="0" err="1" smtClean="0"/>
              <a:t>foimd</a:t>
            </a:r>
            <a:r>
              <a:rPr lang="en-US" dirty="0" smtClean="0"/>
              <a:t> the</a:t>
            </a:r>
            <a:br>
              <a:rPr lang="en-US" dirty="0" smtClean="0"/>
            </a:br>
            <a:r>
              <a:rPr lang="en-US" dirty="0" smtClean="0"/>
              <a:t>DSM-IV somatoform diagnoses difficult to understand and use. The current DSM-5 classification </a:t>
            </a:r>
            <a:r>
              <a:rPr lang="en-US" dirty="0" err="1" smtClean="0"/>
              <a:t>recogrüzes</a:t>
            </a:r>
            <a:r>
              <a:rPr lang="en-US" dirty="0" smtClean="0"/>
              <a:t> this overlap by reducing the total number of disorders as well as their</a:t>
            </a:r>
            <a:r>
              <a:rPr lang="en-US" baseline="0" dirty="0" smtClean="0"/>
              <a:t> </a:t>
            </a:r>
            <a:r>
              <a:rPr lang="en-US" dirty="0" smtClean="0"/>
              <a:t>subcategories.</a:t>
            </a:r>
          </a:p>
          <a:p>
            <a:r>
              <a:rPr lang="en-US" dirty="0" smtClean="0"/>
              <a:t>The previous criteria overemphasized the centrality of medically unexplained symptoms. Such symptoms are present to various degrees, particularly in conversion disorder, but somatic symptom disorders can also accompany diagnosed medical disorders. The reliability of determining that a somatic symptom is medically unexplained is limited, and</a:t>
            </a:r>
            <a:br>
              <a:rPr lang="en-US" dirty="0" smtClean="0"/>
            </a:br>
            <a:r>
              <a:rPr lang="en-US" dirty="0" smtClean="0"/>
              <a:t>grounding a diagnosis on the absence of an explanation is problematic and reinforces</a:t>
            </a:r>
            <a:br>
              <a:rPr lang="en-US" dirty="0" smtClean="0"/>
            </a:br>
            <a:r>
              <a:rPr lang="en-US" dirty="0" smtClean="0"/>
              <a:t>mind-body dualism. It is not appropriate to give an individual a mental disorder diagnosis</a:t>
            </a:r>
            <a:br>
              <a:rPr lang="en-US" dirty="0" smtClean="0"/>
            </a:br>
            <a:r>
              <a:rPr lang="en-US" dirty="0" smtClean="0"/>
              <a:t>solely because a medical cause cannot be demonstrated. Furthermore, the presence of a</a:t>
            </a:r>
            <a:br>
              <a:rPr lang="en-US" dirty="0" smtClean="0"/>
            </a:br>
            <a:r>
              <a:rPr lang="en-US" dirty="0" smtClean="0"/>
              <a:t>medical diagnosis does not exclude the possibility of a comorbid mental disorder, including a somatic symptom and related disorder. Perhaps because of the predominant focus</a:t>
            </a:r>
            <a:br>
              <a:rPr lang="en-US" dirty="0" smtClean="0"/>
            </a:br>
            <a:r>
              <a:rPr lang="en-US" dirty="0" smtClean="0"/>
              <a:t>on lack of medical explanation, individuals regarded these diagnoses as pejorative and demeaning, implying that their physical symptoms were not "real." The new classification</a:t>
            </a:r>
            <a:br>
              <a:rPr lang="en-US" dirty="0" smtClean="0"/>
            </a:br>
            <a:r>
              <a:rPr lang="en-US" dirty="0" smtClean="0"/>
              <a:t>defines the major diagnosis, somatic symptom disorder, on the basis of positive symptoms (distressing somatic symptoms plus abnormal thoughts, feelings, and behaviors in </a:t>
            </a:r>
            <a:r>
              <a:rPr lang="en-US" dirty="0" err="1" smtClean="0"/>
              <a:t>responseto</a:t>
            </a:r>
            <a:r>
              <a:rPr lang="en-US" dirty="0" smtClean="0"/>
              <a:t> these symptoms). However, medically unexplained symptoms remain a key feature in</a:t>
            </a:r>
            <a:br>
              <a:rPr lang="en-US" dirty="0" smtClean="0"/>
            </a:br>
            <a:r>
              <a:rPr lang="en-US" dirty="0" smtClean="0"/>
              <a:t>conversion disorder and </a:t>
            </a:r>
            <a:r>
              <a:rPr lang="en-US" dirty="0" err="1" smtClean="0"/>
              <a:t>pseudocyesis</a:t>
            </a:r>
            <a:r>
              <a:rPr lang="en-US" dirty="0" smtClean="0"/>
              <a:t> (other specified somatic symptom and related disorder) because it is possible to demonstrate definitively in such disorders that the symptoms are not consistent with medical pathophysiology.</a:t>
            </a:r>
            <a:br>
              <a:rPr lang="en-US" dirty="0" smtClean="0"/>
            </a:br>
            <a:r>
              <a:rPr lang="en-US" dirty="0" smtClean="0"/>
              <a:t>It is important to note that some other mental disorders may initially manifest with primarily somatic symptoms (e.g., major depressive disorder, panic disorder). Such diagnoses may account for the somatic symptoms, or they may occur alongside one of the somatic</a:t>
            </a:r>
            <a:br>
              <a:rPr lang="en-US" dirty="0" smtClean="0"/>
            </a:br>
            <a:r>
              <a:rPr lang="en-US" dirty="0" smtClean="0"/>
              <a:t>symptom and related disorders in this chapter. There is also considerable medical comorbidity among </a:t>
            </a:r>
            <a:r>
              <a:rPr lang="en-US" dirty="0" err="1" smtClean="0"/>
              <a:t>somatizing</a:t>
            </a:r>
            <a:r>
              <a:rPr lang="en-US" dirty="0" smtClean="0"/>
              <a:t> individuals. Although somatic symptoms are frequently associated with psychological distress and psychopathology, some somatic symptom and</a:t>
            </a:r>
            <a:br>
              <a:rPr lang="en-US" dirty="0" smtClean="0"/>
            </a:br>
            <a:r>
              <a:rPr lang="en-US" dirty="0" smtClean="0"/>
              <a:t>related disorders can arise spontaneously, and their causes can remain obscure. Anxiety</a:t>
            </a:r>
            <a:br>
              <a:rPr lang="en-US" dirty="0" smtClean="0"/>
            </a:br>
            <a:r>
              <a:rPr lang="en-US" dirty="0" smtClean="0"/>
              <a:t>disorders and depressive disorders may accompany somatic symptom and related disorders. The somatic component adds severity and complexity to depressive and anxiety disorders and results in higher severity, functional impairment, and even refractoriness to</a:t>
            </a:r>
            <a:br>
              <a:rPr lang="en-US" dirty="0" smtClean="0"/>
            </a:br>
            <a:r>
              <a:rPr lang="en-US" dirty="0" smtClean="0"/>
              <a:t>traditional treatments. In rare instances, the degree of preoccupation may be so severe as</a:t>
            </a:r>
            <a:br>
              <a:rPr lang="en-US" dirty="0" smtClean="0"/>
            </a:br>
            <a:r>
              <a:rPr lang="en-US" dirty="0" smtClean="0"/>
              <a:t>to warrant consideration of a delusional disorder diagnosis.</a:t>
            </a:r>
            <a:br>
              <a:rPr lang="en-US" dirty="0" smtClean="0"/>
            </a:br>
            <a:endParaRPr lang="en-US" dirty="0"/>
          </a:p>
        </p:txBody>
      </p:sp>
    </p:spTree>
    <p:extLst>
      <p:ext uri="{BB962C8B-B14F-4D97-AF65-F5344CB8AC3E}">
        <p14:creationId xmlns:p14="http://schemas.microsoft.com/office/powerpoint/2010/main" val="150738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buFont typeface="Wingdings" panose="05000000000000000000" pitchFamily="2" charset="2"/>
              <a:buChar char="Ø"/>
            </a:pPr>
            <a:r>
              <a:rPr lang="en-US" dirty="0"/>
              <a:t>The presence of a medical diagnosis does not exclude the possibility of a comorbid mental disorder, including a somatic symptom and related disorder. </a:t>
            </a:r>
          </a:p>
          <a:p>
            <a:pPr>
              <a:lnSpc>
                <a:spcPct val="160000"/>
              </a:lnSpc>
              <a:buFont typeface="Wingdings" panose="05000000000000000000" pitchFamily="2" charset="2"/>
              <a:buChar char="Ø"/>
            </a:pPr>
            <a:r>
              <a:rPr lang="en-US" dirty="0"/>
              <a:t>However, medically unexplained symptoms remain a key feature in conversion disorder and </a:t>
            </a:r>
            <a:r>
              <a:rPr lang="en-US" dirty="0" err="1"/>
              <a:t>pseudocyesis</a:t>
            </a:r>
            <a:r>
              <a:rPr lang="en-US" dirty="0"/>
              <a:t> (other specified somatic symptom and related disorder)</a:t>
            </a:r>
          </a:p>
          <a:p>
            <a:pPr>
              <a:lnSpc>
                <a:spcPct val="160000"/>
              </a:lnSpc>
              <a:buFont typeface="Wingdings" panose="05000000000000000000" pitchFamily="2" charset="2"/>
              <a:buChar char="Ø"/>
            </a:pPr>
            <a:r>
              <a:rPr lang="en-US" dirty="0" smtClean="0"/>
              <a:t>It is important to note that some other mental disorders may initially manifest with primarily somatic symptoms (e.g., major depressive disorder, panic disorder). </a:t>
            </a:r>
          </a:p>
          <a:p>
            <a:pPr>
              <a:lnSpc>
                <a:spcPct val="160000"/>
              </a:lnSpc>
              <a:buFont typeface="Wingdings" panose="05000000000000000000" pitchFamily="2" charset="2"/>
              <a:buChar char="Ø"/>
            </a:pPr>
            <a:r>
              <a:rPr lang="en-US" dirty="0" smtClean="0"/>
              <a:t>The somatic component adds severity and complexity to depressive and anxiety disorders and results in higher severity, functional impairment, and even refractoriness to traditional treatments. </a:t>
            </a:r>
          </a:p>
          <a:p>
            <a:pPr>
              <a:lnSpc>
                <a:spcPct val="160000"/>
              </a:lnSpc>
              <a:buFont typeface="Wingdings" panose="05000000000000000000" pitchFamily="2" charset="2"/>
              <a:buChar char="Ø"/>
            </a:pPr>
            <a:r>
              <a:rPr lang="en-US" dirty="0" smtClean="0"/>
              <a:t>considerable medical comorbidity among </a:t>
            </a:r>
            <a:r>
              <a:rPr lang="en-US" dirty="0" err="1" smtClean="0"/>
              <a:t>somatizing</a:t>
            </a:r>
            <a:r>
              <a:rPr lang="en-US" dirty="0" smtClean="0"/>
              <a:t> individuals.</a:t>
            </a:r>
          </a:p>
          <a:p>
            <a:pPr>
              <a:lnSpc>
                <a:spcPct val="160000"/>
              </a:lnSpc>
              <a:buFont typeface="Wingdings" panose="05000000000000000000" pitchFamily="2" charset="2"/>
              <a:buChar char="Ø"/>
            </a:pPr>
            <a:r>
              <a:rPr lang="en-US" dirty="0" smtClean="0"/>
              <a:t>All of these disorders are characterized by the prominent focus on somatic concerns and their initial presentation mainly in medical rather than mental health care settings.</a:t>
            </a:r>
          </a:p>
          <a:p>
            <a:pPr>
              <a:lnSpc>
                <a:spcPct val="160000"/>
              </a:lnSpc>
              <a:buFont typeface="Wingdings" panose="05000000000000000000" pitchFamily="2" charset="2"/>
              <a:buChar char="Ø"/>
            </a:pPr>
            <a:endParaRPr lang="en-US" dirty="0"/>
          </a:p>
          <a:p>
            <a:endParaRPr lang="en-US" dirty="0" smtClean="0"/>
          </a:p>
          <a:p>
            <a:endParaRPr lang="en-US" dirty="0"/>
          </a:p>
        </p:txBody>
      </p:sp>
    </p:spTree>
    <p:extLst>
      <p:ext uri="{BB962C8B-B14F-4D97-AF65-F5344CB8AC3E}">
        <p14:creationId xmlns:p14="http://schemas.microsoft.com/office/powerpoint/2010/main" val="552283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Risk factors/etiology </a:t>
            </a:r>
          </a:p>
          <a:p>
            <a:pPr>
              <a:lnSpc>
                <a:spcPct val="170000"/>
              </a:lnSpc>
              <a:buFont typeface="Wingdings" panose="05000000000000000000" pitchFamily="2" charset="2"/>
              <a:buChar char="Ø"/>
            </a:pPr>
            <a:r>
              <a:rPr lang="en-US" dirty="0"/>
              <a:t>Genetic and biological vulnerability (e.g., increased sensitivity to pain), </a:t>
            </a:r>
          </a:p>
          <a:p>
            <a:pPr>
              <a:lnSpc>
                <a:spcPct val="170000"/>
              </a:lnSpc>
              <a:buFont typeface="Wingdings" panose="05000000000000000000" pitchFamily="2" charset="2"/>
              <a:buChar char="Ø"/>
            </a:pPr>
            <a:r>
              <a:rPr lang="en-US" dirty="0"/>
              <a:t>Early traumatic experiences (e.g., violence, abuse, deprivation), </a:t>
            </a:r>
          </a:p>
          <a:p>
            <a:pPr>
              <a:lnSpc>
                <a:spcPct val="170000"/>
              </a:lnSpc>
              <a:buFont typeface="Wingdings" panose="05000000000000000000" pitchFamily="2" charset="2"/>
              <a:buChar char="Ø"/>
            </a:pPr>
            <a:r>
              <a:rPr lang="en-US" dirty="0"/>
              <a:t>Learning (e.g., attention obtained from illness, lack of reinforcement of non-somatic expressions of distress), </a:t>
            </a:r>
          </a:p>
          <a:p>
            <a:pPr>
              <a:lnSpc>
                <a:spcPct val="170000"/>
              </a:lnSpc>
              <a:buFont typeface="Wingdings" panose="05000000000000000000" pitchFamily="2" charset="2"/>
              <a:buChar char="Ø"/>
            </a:pPr>
            <a:r>
              <a:rPr lang="en-US" dirty="0"/>
              <a:t>Cultural/social norms that devalue and stigmatize psychological suffering as compared with physical suffering. </a:t>
            </a:r>
          </a:p>
          <a:p>
            <a:pPr>
              <a:lnSpc>
                <a:spcPct val="170000"/>
              </a:lnSpc>
              <a:buFont typeface="Wingdings" panose="05000000000000000000" pitchFamily="2" charset="2"/>
              <a:buChar char="Ø"/>
            </a:pPr>
            <a:r>
              <a:rPr lang="en-US" dirty="0"/>
              <a:t>Differences in medical care across cultures affect the presentation, recognition, and management of these somatic presentations. </a:t>
            </a:r>
          </a:p>
          <a:p>
            <a:pPr>
              <a:lnSpc>
                <a:spcPct val="170000"/>
              </a:lnSpc>
              <a:buFont typeface="Wingdings" panose="05000000000000000000" pitchFamily="2" charset="2"/>
              <a:buChar char="Ø"/>
            </a:pPr>
            <a:r>
              <a:rPr lang="en-US" dirty="0"/>
              <a:t>Variations in symptom presentation are likely the result of the interaction of multiple factors within cultural contexts that affect how individuals identify and classify bodily sensations, perceive illness, and seek medical attention for them</a:t>
            </a:r>
            <a:r>
              <a:rPr lang="en-US" dirty="0" smtClean="0"/>
              <a:t/>
            </a:r>
            <a:br>
              <a:rPr lang="en-US" dirty="0" smtClean="0"/>
            </a:br>
            <a:endParaRPr lang="en-GB" dirty="0" smtClean="0"/>
          </a:p>
          <a:p>
            <a:endParaRPr lang="en-GB" dirty="0" smtClean="0"/>
          </a:p>
          <a:p>
            <a:endParaRPr lang="en-US" dirty="0"/>
          </a:p>
        </p:txBody>
      </p:sp>
    </p:spTree>
    <p:extLst>
      <p:ext uri="{BB962C8B-B14F-4D97-AF65-F5344CB8AC3E}">
        <p14:creationId xmlns:p14="http://schemas.microsoft.com/office/powerpoint/2010/main" val="4179359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anose="05000000000000000000" pitchFamily="2" charset="2"/>
              <a:buChar char="Ø"/>
            </a:pPr>
            <a:r>
              <a:rPr lang="en-US" dirty="0" smtClean="0"/>
              <a:t>Multiple, current, somatic symptoms sometimes only one severe symptom, most commonly pain</a:t>
            </a:r>
          </a:p>
          <a:p>
            <a:pPr>
              <a:lnSpc>
                <a:spcPct val="150000"/>
              </a:lnSpc>
              <a:buFont typeface="Wingdings" panose="05000000000000000000" pitchFamily="2" charset="2"/>
              <a:buChar char="Ø"/>
            </a:pPr>
            <a:r>
              <a:rPr lang="en-US" dirty="0" smtClean="0"/>
              <a:t>Symptoms</a:t>
            </a:r>
            <a:r>
              <a:rPr lang="en-US" baseline="0" dirty="0" smtClean="0"/>
              <a:t> </a:t>
            </a:r>
            <a:r>
              <a:rPr lang="en-US" dirty="0" smtClean="0"/>
              <a:t>may </a:t>
            </a:r>
            <a:r>
              <a:rPr lang="en-US" dirty="0" smtClean="0">
                <a:solidFill>
                  <a:srgbClr val="FF0000"/>
                </a:solidFill>
              </a:rPr>
              <a:t>be specific </a:t>
            </a:r>
            <a:r>
              <a:rPr lang="en-US" dirty="0" smtClean="0"/>
              <a:t>(e.g., localized pain) or relatively </a:t>
            </a:r>
            <a:r>
              <a:rPr lang="en-US" dirty="0" smtClean="0">
                <a:solidFill>
                  <a:srgbClr val="FF0000"/>
                </a:solidFill>
              </a:rPr>
              <a:t>nonspecific</a:t>
            </a:r>
            <a:r>
              <a:rPr lang="en-US" dirty="0" smtClean="0"/>
              <a:t> (e.g., fatigue).</a:t>
            </a:r>
          </a:p>
          <a:p>
            <a:pPr>
              <a:lnSpc>
                <a:spcPct val="150000"/>
              </a:lnSpc>
              <a:buFont typeface="Wingdings" panose="05000000000000000000" pitchFamily="2" charset="2"/>
              <a:buChar char="Ø"/>
            </a:pPr>
            <a:r>
              <a:rPr lang="en-US" dirty="0" smtClean="0"/>
              <a:t> The symptoms</a:t>
            </a:r>
            <a:r>
              <a:rPr lang="en-US" baseline="0" dirty="0" smtClean="0"/>
              <a:t> </a:t>
            </a:r>
            <a:r>
              <a:rPr lang="en-US" dirty="0" smtClean="0"/>
              <a:t>sometimes </a:t>
            </a:r>
            <a:r>
              <a:rPr lang="en-US" dirty="0" smtClean="0">
                <a:solidFill>
                  <a:srgbClr val="FF0000"/>
                </a:solidFill>
              </a:rPr>
              <a:t>represent normal bodily sensations or discomfort</a:t>
            </a:r>
            <a:r>
              <a:rPr lang="en-US" dirty="0" smtClean="0"/>
              <a:t> that does not generally signify serious disease.</a:t>
            </a:r>
          </a:p>
          <a:p>
            <a:pPr>
              <a:lnSpc>
                <a:spcPct val="150000"/>
              </a:lnSpc>
              <a:buFont typeface="Wingdings" panose="05000000000000000000" pitchFamily="2" charset="2"/>
              <a:buChar char="Ø"/>
            </a:pPr>
            <a:r>
              <a:rPr lang="en-US" dirty="0" smtClean="0"/>
              <a:t> Somatic symptoms without </a:t>
            </a:r>
            <a:r>
              <a:rPr lang="en-US" dirty="0" smtClean="0">
                <a:solidFill>
                  <a:srgbClr val="FF0000"/>
                </a:solidFill>
              </a:rPr>
              <a:t>an evident medical explanation </a:t>
            </a:r>
            <a:r>
              <a:rPr lang="en-US" dirty="0" smtClean="0"/>
              <a:t>are not</a:t>
            </a:r>
            <a:r>
              <a:rPr lang="en-US" baseline="0" dirty="0" smtClean="0"/>
              <a:t> </a:t>
            </a:r>
            <a:r>
              <a:rPr lang="en-US" dirty="0" smtClean="0"/>
              <a:t>sufficient to make this diagnosis</a:t>
            </a:r>
          </a:p>
          <a:p>
            <a:pPr>
              <a:lnSpc>
                <a:spcPct val="150000"/>
              </a:lnSpc>
              <a:buFont typeface="Wingdings" panose="05000000000000000000" pitchFamily="2" charset="2"/>
              <a:buChar char="Ø"/>
            </a:pPr>
            <a:r>
              <a:rPr lang="en-US" dirty="0" smtClean="0"/>
              <a:t>The symptoms </a:t>
            </a:r>
            <a:r>
              <a:rPr lang="en-US" dirty="0" smtClean="0">
                <a:solidFill>
                  <a:srgbClr val="FF0000"/>
                </a:solidFill>
              </a:rPr>
              <a:t>may or may not be associated with another medical condition</a:t>
            </a:r>
          </a:p>
          <a:p>
            <a:pPr>
              <a:lnSpc>
                <a:spcPct val="150000"/>
              </a:lnSpc>
            </a:pPr>
            <a:endParaRPr lang="en-GB" dirty="0" smtClean="0"/>
          </a:p>
          <a:p>
            <a:endParaRPr lang="en-US" dirty="0" smtClean="0"/>
          </a:p>
          <a:p>
            <a:endParaRPr lang="en-US" dirty="0"/>
          </a:p>
        </p:txBody>
      </p:sp>
    </p:spTree>
    <p:extLst>
      <p:ext uri="{BB962C8B-B14F-4D97-AF65-F5344CB8AC3E}">
        <p14:creationId xmlns:p14="http://schemas.microsoft.com/office/powerpoint/2010/main" val="3560365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a:t>The diagnoses of somatic symptom disorder and a concurrent medical </a:t>
            </a:r>
            <a:r>
              <a:rPr lang="en-US" dirty="0">
                <a:solidFill>
                  <a:srgbClr val="FF0000"/>
                </a:solidFill>
              </a:rPr>
              <a:t>illness are not mutually exclusive, and these frequently occur together. </a:t>
            </a:r>
          </a:p>
          <a:p>
            <a:pPr>
              <a:lnSpc>
                <a:spcPct val="170000"/>
              </a:lnSpc>
              <a:buFont typeface="Wingdings" panose="05000000000000000000" pitchFamily="2" charset="2"/>
              <a:buChar char="Ø"/>
            </a:pPr>
            <a:r>
              <a:rPr lang="en-US" dirty="0"/>
              <a:t>Individuals with somatic symptom disorder tend to </a:t>
            </a:r>
            <a:r>
              <a:rPr lang="en-US" dirty="0">
                <a:solidFill>
                  <a:srgbClr val="FF0000"/>
                </a:solidFill>
              </a:rPr>
              <a:t>have very high levels of worry about illness </a:t>
            </a:r>
          </a:p>
          <a:p>
            <a:pPr>
              <a:lnSpc>
                <a:spcPct val="170000"/>
              </a:lnSpc>
              <a:buFont typeface="Wingdings" panose="05000000000000000000" pitchFamily="2" charset="2"/>
              <a:buChar char="Ø"/>
            </a:pPr>
            <a:r>
              <a:rPr lang="en-US" dirty="0">
                <a:solidFill>
                  <a:srgbClr val="FF0000"/>
                </a:solidFill>
              </a:rPr>
              <a:t>They appraise </a:t>
            </a:r>
            <a:r>
              <a:rPr lang="en-US" dirty="0"/>
              <a:t>their bodily symptoms as unduly </a:t>
            </a:r>
            <a:r>
              <a:rPr lang="en-US" dirty="0">
                <a:solidFill>
                  <a:srgbClr val="FF0000"/>
                </a:solidFill>
              </a:rPr>
              <a:t>threatening, harmful, or troublesome and often think the worst about their health.</a:t>
            </a:r>
          </a:p>
          <a:p>
            <a:pPr>
              <a:lnSpc>
                <a:spcPct val="170000"/>
              </a:lnSpc>
              <a:buFont typeface="Wingdings" panose="05000000000000000000" pitchFamily="2" charset="2"/>
              <a:buChar char="Ø"/>
            </a:pPr>
            <a:r>
              <a:rPr lang="en-US" dirty="0"/>
              <a:t> Even when there is </a:t>
            </a:r>
            <a:r>
              <a:rPr lang="en-US" dirty="0">
                <a:solidFill>
                  <a:srgbClr val="FF0000"/>
                </a:solidFill>
              </a:rPr>
              <a:t>evidence to the contrary,</a:t>
            </a:r>
            <a:r>
              <a:rPr lang="en-US" dirty="0"/>
              <a:t> some patients still fear the </a:t>
            </a:r>
            <a:r>
              <a:rPr lang="en-US" dirty="0">
                <a:solidFill>
                  <a:srgbClr val="FF0000"/>
                </a:solidFill>
              </a:rPr>
              <a:t>medical seriousness </a:t>
            </a:r>
            <a:r>
              <a:rPr lang="en-US" dirty="0"/>
              <a:t>of their symptoms.</a:t>
            </a:r>
          </a:p>
          <a:p>
            <a:pPr>
              <a:lnSpc>
                <a:spcPct val="170000"/>
              </a:lnSpc>
            </a:pPr>
            <a:r>
              <a:rPr lang="en-US" dirty="0" smtClean="0"/>
              <a:t/>
            </a:r>
            <a:br>
              <a:rPr lang="en-US" dirty="0" smtClean="0"/>
            </a:br>
            <a:endParaRPr lang="en-GB" dirty="0" smtClean="0"/>
          </a:p>
          <a:p>
            <a:endParaRPr lang="en-US" dirty="0" smtClean="0"/>
          </a:p>
          <a:p>
            <a:endParaRPr lang="en-US" dirty="0"/>
          </a:p>
        </p:txBody>
      </p:sp>
    </p:spTree>
    <p:extLst>
      <p:ext uri="{BB962C8B-B14F-4D97-AF65-F5344CB8AC3E}">
        <p14:creationId xmlns:p14="http://schemas.microsoft.com/office/powerpoint/2010/main" val="30389956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t>In severe form- health concerns may assume </a:t>
            </a:r>
            <a:r>
              <a:rPr lang="en-US" dirty="0" smtClean="0">
                <a:solidFill>
                  <a:srgbClr val="FF0000"/>
                </a:solidFill>
              </a:rPr>
              <a:t>a central role in the individual's life</a:t>
            </a:r>
            <a:r>
              <a:rPr lang="en-US" dirty="0" smtClean="0"/>
              <a:t>         - the impairment is marked</a:t>
            </a:r>
            <a:r>
              <a:rPr lang="en-US" dirty="0" smtClean="0">
                <a:solidFill>
                  <a:srgbClr val="FF0000"/>
                </a:solidFill>
              </a:rPr>
              <a:t>, </a:t>
            </a:r>
            <a:r>
              <a:rPr lang="en-US" dirty="0" smtClean="0"/>
              <a:t>and when persistent, the disorder can </a:t>
            </a:r>
            <a:r>
              <a:rPr lang="en-US" dirty="0" smtClean="0">
                <a:solidFill>
                  <a:srgbClr val="FF0000"/>
                </a:solidFill>
              </a:rPr>
              <a:t>lead to invalidism</a:t>
            </a:r>
            <a:endParaRPr lang="en-US" dirty="0" smtClean="0"/>
          </a:p>
          <a:p>
            <a:pPr>
              <a:lnSpc>
                <a:spcPct val="170000"/>
              </a:lnSpc>
              <a:buFont typeface="Wingdings" panose="05000000000000000000" pitchFamily="2" charset="2"/>
              <a:buChar char="Ø"/>
            </a:pPr>
            <a:r>
              <a:rPr lang="en-US" dirty="0" smtClean="0"/>
              <a:t>There is often a </a:t>
            </a:r>
            <a:r>
              <a:rPr lang="en-US" dirty="0" smtClean="0">
                <a:solidFill>
                  <a:srgbClr val="FF0000"/>
                </a:solidFill>
              </a:rPr>
              <a:t>high level of medical care utilization</a:t>
            </a:r>
            <a:r>
              <a:rPr lang="en-US" dirty="0" smtClean="0"/>
              <a:t>, which </a:t>
            </a:r>
            <a:r>
              <a:rPr lang="en-US" dirty="0" smtClean="0">
                <a:solidFill>
                  <a:srgbClr val="FF0000"/>
                </a:solidFill>
              </a:rPr>
              <a:t>rarely </a:t>
            </a:r>
            <a:r>
              <a:rPr lang="en-US" dirty="0" smtClean="0"/>
              <a:t>alleviates the individual's concerns. </a:t>
            </a:r>
          </a:p>
          <a:p>
            <a:pPr>
              <a:lnSpc>
                <a:spcPct val="170000"/>
              </a:lnSpc>
              <a:buFont typeface="Wingdings" panose="05000000000000000000" pitchFamily="2" charset="2"/>
              <a:buChar char="Ø"/>
            </a:pPr>
            <a:r>
              <a:rPr lang="en-US" dirty="0" smtClean="0"/>
              <a:t>Consequently, the patient may seek care from multiple doctors for the same symptoms. </a:t>
            </a:r>
          </a:p>
          <a:p>
            <a:pPr>
              <a:lnSpc>
                <a:spcPct val="170000"/>
              </a:lnSpc>
              <a:buFont typeface="Wingdings" panose="05000000000000000000" pitchFamily="2" charset="2"/>
              <a:buChar char="Ø"/>
            </a:pPr>
            <a:r>
              <a:rPr lang="en-US" dirty="0" smtClean="0"/>
              <a:t>These individuals often seem </a:t>
            </a:r>
            <a:r>
              <a:rPr lang="en-US" dirty="0" smtClean="0">
                <a:solidFill>
                  <a:srgbClr val="FF0000"/>
                </a:solidFill>
              </a:rPr>
              <a:t>unresponsive to medical interventions</a:t>
            </a:r>
            <a:r>
              <a:rPr lang="en-US" dirty="0" smtClean="0"/>
              <a:t>, and new interventions may only exacerbate the presenting symptoms. </a:t>
            </a:r>
          </a:p>
          <a:p>
            <a:endParaRPr lang="en-US" dirty="0" smtClean="0"/>
          </a:p>
          <a:p>
            <a:endParaRPr lang="en-US" dirty="0"/>
          </a:p>
        </p:txBody>
      </p:sp>
    </p:spTree>
    <p:extLst>
      <p:ext uri="{BB962C8B-B14F-4D97-AF65-F5344CB8AC3E}">
        <p14:creationId xmlns:p14="http://schemas.microsoft.com/office/powerpoint/2010/main" val="36456882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t>In severe somatic symptom disorder, health concerns may assume </a:t>
            </a:r>
            <a:r>
              <a:rPr lang="en-US" dirty="0" smtClean="0">
                <a:solidFill>
                  <a:srgbClr val="FF0000"/>
                </a:solidFill>
              </a:rPr>
              <a:t>a central role in</a:t>
            </a:r>
            <a:r>
              <a:rPr lang="en-US" baseline="0" dirty="0" smtClean="0">
                <a:solidFill>
                  <a:srgbClr val="FF0000"/>
                </a:solidFill>
              </a:rPr>
              <a:t> </a:t>
            </a:r>
            <a:r>
              <a:rPr lang="en-US" dirty="0" smtClean="0">
                <a:solidFill>
                  <a:srgbClr val="FF0000"/>
                </a:solidFill>
              </a:rPr>
              <a:t>the individual's life</a:t>
            </a:r>
          </a:p>
          <a:p>
            <a:pPr>
              <a:lnSpc>
                <a:spcPct val="170000"/>
              </a:lnSpc>
              <a:buFont typeface="Wingdings" panose="05000000000000000000" pitchFamily="2" charset="2"/>
              <a:buChar char="Ø"/>
            </a:pPr>
            <a:r>
              <a:rPr lang="en-US" dirty="0" smtClean="0"/>
              <a:t>Individuals typically </a:t>
            </a:r>
            <a:r>
              <a:rPr lang="en-US" dirty="0" smtClean="0">
                <a:solidFill>
                  <a:srgbClr val="FF0000"/>
                </a:solidFill>
              </a:rPr>
              <a:t>experience distress </a:t>
            </a:r>
            <a:r>
              <a:rPr lang="en-US" dirty="0" smtClean="0"/>
              <a:t>that is principally focused on somatic symptoms </a:t>
            </a:r>
          </a:p>
          <a:p>
            <a:pPr>
              <a:lnSpc>
                <a:spcPct val="170000"/>
              </a:lnSpc>
              <a:buFont typeface="Wingdings" panose="05000000000000000000" pitchFamily="2" charset="2"/>
              <a:buChar char="Ø"/>
            </a:pPr>
            <a:r>
              <a:rPr lang="en-US" dirty="0" smtClean="0"/>
              <a:t>Some individuals describe </a:t>
            </a:r>
            <a:r>
              <a:rPr lang="en-US" dirty="0" smtClean="0">
                <a:solidFill>
                  <a:srgbClr val="FF0000"/>
                </a:solidFill>
              </a:rPr>
              <a:t>distress in relation to other aspects of their lives,</a:t>
            </a:r>
            <a:r>
              <a:rPr lang="en-US" dirty="0" smtClean="0"/>
              <a:t> while others deny any source of distress</a:t>
            </a:r>
            <a:r>
              <a:rPr lang="en-US" baseline="0" dirty="0" smtClean="0"/>
              <a:t> </a:t>
            </a:r>
            <a:r>
              <a:rPr lang="en-US" dirty="0" smtClean="0"/>
              <a:t>other than the somatic symptoms. </a:t>
            </a:r>
          </a:p>
          <a:p>
            <a:pPr>
              <a:lnSpc>
                <a:spcPct val="170000"/>
              </a:lnSpc>
              <a:buFont typeface="Wingdings" panose="05000000000000000000" pitchFamily="2" charset="2"/>
              <a:buChar char="Ø"/>
            </a:pPr>
            <a:r>
              <a:rPr lang="en-US" dirty="0" smtClean="0">
                <a:solidFill>
                  <a:srgbClr val="FF0000"/>
                </a:solidFill>
              </a:rPr>
              <a:t>Health-related quality of life </a:t>
            </a:r>
            <a:r>
              <a:rPr lang="en-US" dirty="0" smtClean="0"/>
              <a:t>is often</a:t>
            </a:r>
            <a:r>
              <a:rPr lang="en-US" baseline="0" dirty="0" smtClean="0"/>
              <a:t> </a:t>
            </a:r>
            <a:r>
              <a:rPr lang="en-US" dirty="0" smtClean="0"/>
              <a:t>impaired, both</a:t>
            </a:r>
            <a:r>
              <a:rPr lang="en-US" baseline="0" dirty="0" smtClean="0"/>
              <a:t> </a:t>
            </a:r>
            <a:r>
              <a:rPr lang="en-US" dirty="0" smtClean="0"/>
              <a:t>physically and mentally</a:t>
            </a:r>
          </a:p>
          <a:p>
            <a:pPr>
              <a:lnSpc>
                <a:spcPct val="170000"/>
              </a:lnSpc>
            </a:pPr>
            <a:endParaRPr lang="en-US" dirty="0" smtClean="0"/>
          </a:p>
          <a:p>
            <a:endParaRPr lang="en-US" dirty="0" smtClean="0"/>
          </a:p>
          <a:p>
            <a:endParaRPr lang="en-US" dirty="0"/>
          </a:p>
        </p:txBody>
      </p:sp>
    </p:spTree>
    <p:extLst>
      <p:ext uri="{BB962C8B-B14F-4D97-AF65-F5344CB8AC3E}">
        <p14:creationId xmlns:p14="http://schemas.microsoft.com/office/powerpoint/2010/main" val="12363038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9378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70000"/>
              </a:lnSpc>
            </a:pPr>
            <a:r>
              <a:rPr lang="en-US" b="1" i="1" dirty="0" smtClean="0"/>
              <a:t>Specify </a:t>
            </a:r>
            <a:r>
              <a:rPr lang="en-US" b="1" dirty="0" smtClean="0"/>
              <a:t>if:</a:t>
            </a:r>
            <a:br>
              <a:rPr lang="en-US" b="1" dirty="0" smtClean="0"/>
            </a:br>
            <a:r>
              <a:rPr lang="en-US" b="1" dirty="0" smtClean="0"/>
              <a:t>With predominant pain (previously pain disorder) </a:t>
            </a:r>
          </a:p>
          <a:p>
            <a:pPr>
              <a:lnSpc>
                <a:spcPct val="170000"/>
              </a:lnSpc>
            </a:pPr>
            <a:r>
              <a:rPr lang="en-US" b="1" i="1" dirty="0" smtClean="0"/>
              <a:t>Specify </a:t>
            </a:r>
            <a:r>
              <a:rPr lang="en-US" b="1" dirty="0" smtClean="0"/>
              <a:t>if:</a:t>
            </a:r>
            <a:br>
              <a:rPr lang="en-US" b="1" dirty="0" smtClean="0"/>
            </a:br>
            <a:r>
              <a:rPr lang="en-US" b="1" dirty="0" smtClean="0"/>
              <a:t>Persistent: A persistent course is characterized by severe symptoms, marked impairment, and long duration (more than 6 months).</a:t>
            </a:r>
            <a:br>
              <a:rPr lang="en-US" b="1" dirty="0" smtClean="0"/>
            </a:br>
            <a:r>
              <a:rPr lang="en-US" b="1" i="1" dirty="0" smtClean="0"/>
              <a:t>Specify </a:t>
            </a:r>
            <a:r>
              <a:rPr lang="en-US" b="1" dirty="0" smtClean="0"/>
              <a:t>current severity:</a:t>
            </a:r>
            <a:br>
              <a:rPr lang="en-US" b="1" dirty="0" smtClean="0"/>
            </a:br>
            <a:r>
              <a:rPr lang="en-US" b="1" dirty="0" smtClean="0"/>
              <a:t>Mild: Only one of the symptoms specified in Criterion B is fulfilled.</a:t>
            </a:r>
            <a:br>
              <a:rPr lang="en-US" b="1" dirty="0" smtClean="0"/>
            </a:br>
            <a:r>
              <a:rPr lang="en-US" b="1" dirty="0" smtClean="0"/>
              <a:t>Moderate: Two or more of the symptoms specified in Criterion B are fulfilled.</a:t>
            </a:r>
            <a:br>
              <a:rPr lang="en-US" b="1" dirty="0" smtClean="0"/>
            </a:br>
            <a:r>
              <a:rPr lang="en-US" b="1" dirty="0" smtClean="0"/>
              <a:t>Severe: Two or more of the symptoms specified in Criterion B are fulfilled, plus there</a:t>
            </a:r>
            <a:br>
              <a:rPr lang="en-US" b="1" dirty="0" smtClean="0"/>
            </a:br>
            <a:r>
              <a:rPr lang="en-US" b="1" dirty="0" smtClean="0"/>
              <a:t>are multiple somatic complaints (or one very severe somatic symptom)</a:t>
            </a:r>
            <a:br>
              <a:rPr lang="en-US" b="1" dirty="0" smtClean="0"/>
            </a:br>
            <a:endParaRPr lang="en-US" dirty="0"/>
          </a:p>
        </p:txBody>
      </p:sp>
    </p:spTree>
    <p:extLst>
      <p:ext uri="{BB962C8B-B14F-4D97-AF65-F5344CB8AC3E}">
        <p14:creationId xmlns:p14="http://schemas.microsoft.com/office/powerpoint/2010/main" val="35194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dirty="0">
                <a:latin typeface="Arial" panose="020B0604020202020204" pitchFamily="34" charset="0"/>
              </a:rPr>
              <a:t>Autonomic Nervous System</a:t>
            </a:r>
          </a:p>
          <a:p>
            <a:pPr>
              <a:lnSpc>
                <a:spcPct val="80000"/>
              </a:lnSpc>
              <a:defRPr/>
            </a:pPr>
            <a:r>
              <a:rPr lang="en-US" dirty="0">
                <a:latin typeface="Arial" panose="020B0604020202020204" pitchFamily="34" charset="0"/>
              </a:rPr>
              <a:t>Stimulation of the autonomic nervous system causes certain </a:t>
            </a:r>
            <a:r>
              <a:rPr lang="en-US" dirty="0" err="1">
                <a:latin typeface="Arial" panose="020B0604020202020204" pitchFamily="34" charset="0"/>
              </a:rPr>
              <a:t>symptomsâ</a:t>
            </a:r>
            <a:r>
              <a:rPr lang="en-US" dirty="0">
                <a:latin typeface="Arial" panose="020B0604020202020204" pitchFamily="34" charset="0"/>
              </a:rPr>
              <a:t>€”cardiovascular (e.g., tachycardia), muscular (e.g., headache), gastrointestinal (e.g., diarrhea), and respiratory (e.g., tachypnea). The autonomic nervous systems of some patients with anxiety disorder, especially those with panic disorder, exhibit increased sympathetic tone, adapt slowly to repeated stimuli, and respond excessively to moderate stimuli.</a:t>
            </a:r>
          </a:p>
          <a:p>
            <a:pPr>
              <a:lnSpc>
                <a:spcPct val="80000"/>
              </a:lnSpc>
              <a:defRPr/>
            </a:pPr>
            <a:r>
              <a:rPr lang="en-US" dirty="0">
                <a:latin typeface="Arial" panose="020B0604020202020204" pitchFamily="34" charset="0"/>
              </a:rPr>
              <a:t>Neurotransmitters</a:t>
            </a:r>
          </a:p>
          <a:p>
            <a:pPr>
              <a:lnSpc>
                <a:spcPct val="80000"/>
              </a:lnSpc>
              <a:defRPr/>
            </a:pPr>
            <a:r>
              <a:rPr lang="en-US" dirty="0">
                <a:latin typeface="Arial" panose="020B0604020202020204" pitchFamily="34" charset="0"/>
              </a:rPr>
              <a:t>The three major neurotransmitters associated with anxiety on the bases of animal studies and responses to drug treatment are norepinephrine (NE), serotonin, and Î³-aminobutyric acid (GABA). Much of the basic neuroscience information about anxiety comes from animal experiments involving behavioral paradigms and psychoactive agents. One such experiment to study anxiety was the conflict test, in which the animal is simultaneously presented with stimuli that are positive (e.g., food) and negative (e.g., electric shock). Anxiolytic drugs (e.g., benzodiazepines) tend to facilitate the adaptation of the animal to this situation, whereas other drugs (e.g., amphetamines) further disrupt the animal's behavioral responses</a:t>
            </a:r>
          </a:p>
          <a:p>
            <a:pPr>
              <a:lnSpc>
                <a:spcPct val="80000"/>
              </a:lnSpc>
              <a:defRPr/>
            </a:pPr>
            <a:r>
              <a:rPr lang="en-US" dirty="0">
                <a:latin typeface="Arial" panose="020B0604020202020204" pitchFamily="34" charset="0"/>
              </a:rPr>
              <a:t>Norepinephrine</a:t>
            </a:r>
          </a:p>
          <a:p>
            <a:pPr>
              <a:lnSpc>
                <a:spcPct val="80000"/>
              </a:lnSpc>
              <a:defRPr/>
            </a:pPr>
            <a:r>
              <a:rPr lang="en-US" dirty="0">
                <a:latin typeface="Arial" panose="020B0604020202020204" pitchFamily="34" charset="0"/>
              </a:rPr>
              <a:t>Chronic symptoms experienced by patients with anxiety disorder, such as panic attacks, insomnia, startle, and autonomic </a:t>
            </a:r>
            <a:r>
              <a:rPr lang="en-US" dirty="0" err="1">
                <a:latin typeface="Arial" panose="020B0604020202020204" pitchFamily="34" charset="0"/>
              </a:rPr>
              <a:t>hyperarousal</a:t>
            </a:r>
            <a:r>
              <a:rPr lang="en-US" dirty="0">
                <a:latin typeface="Arial" panose="020B0604020202020204" pitchFamily="34" charset="0"/>
              </a:rPr>
              <a:t>, are characteristic of increased noradrenergic function. The P.583</a:t>
            </a:r>
          </a:p>
          <a:p>
            <a:pPr>
              <a:lnSpc>
                <a:spcPct val="80000"/>
              </a:lnSpc>
              <a:defRPr/>
            </a:pPr>
            <a:r>
              <a:rPr lang="en-US" dirty="0">
                <a:latin typeface="Arial" panose="020B0604020202020204" pitchFamily="34" charset="0"/>
              </a:rPr>
              <a:t/>
            </a:r>
            <a:br>
              <a:rPr lang="en-US" dirty="0">
                <a:latin typeface="Arial" panose="020B0604020202020204" pitchFamily="34" charset="0"/>
              </a:rPr>
            </a:br>
            <a:r>
              <a:rPr lang="en-US" dirty="0">
                <a:latin typeface="Arial" panose="020B0604020202020204" pitchFamily="34" charset="0"/>
              </a:rPr>
              <a:t>general theory about the role of norepinephrine in anxiety disorders is that affected patients may have a poorly regulated noradrenergic system with occasional bursts of activity. The cell bodies of the noradrenergic system are primarily localized to the locus </a:t>
            </a:r>
            <a:r>
              <a:rPr lang="en-US" dirty="0" err="1">
                <a:latin typeface="Arial" panose="020B0604020202020204" pitchFamily="34" charset="0"/>
              </a:rPr>
              <a:t>ceruleus</a:t>
            </a:r>
            <a:r>
              <a:rPr lang="en-US" dirty="0">
                <a:latin typeface="Arial" panose="020B0604020202020204" pitchFamily="34" charset="0"/>
              </a:rPr>
              <a:t> in the rostral pons, and they project their axons to the cerebral cortex, the limbic system, the brainstem, and the spinal cord. Experiments in primates have demonstrated that stimulation of the locus </a:t>
            </a:r>
            <a:r>
              <a:rPr lang="en-US" dirty="0" err="1">
                <a:latin typeface="Arial" panose="020B0604020202020204" pitchFamily="34" charset="0"/>
              </a:rPr>
              <a:t>ceruleus</a:t>
            </a:r>
            <a:r>
              <a:rPr lang="en-US" dirty="0">
                <a:latin typeface="Arial" panose="020B0604020202020204" pitchFamily="34" charset="0"/>
              </a:rPr>
              <a:t> produces a fear response in the animals and that ablation of the same area inhibits or completely blocks the ability of the animals to form a fear response.</a:t>
            </a:r>
          </a:p>
          <a:p>
            <a:pPr>
              <a:lnSpc>
                <a:spcPct val="80000"/>
              </a:lnSpc>
              <a:defRPr/>
            </a:pPr>
            <a:r>
              <a:rPr lang="en-US" dirty="0">
                <a:latin typeface="Arial" panose="020B0604020202020204" pitchFamily="34" charset="0"/>
              </a:rPr>
              <a:t>Human studies have found that in patients with panic disorder, Î²-adrenergic receptor agonists (e.g., isoproterenol [</a:t>
            </a:r>
            <a:r>
              <a:rPr lang="en-US" dirty="0" err="1">
                <a:latin typeface="Arial" panose="020B0604020202020204" pitchFamily="34" charset="0"/>
              </a:rPr>
              <a:t>Isuprel</a:t>
            </a:r>
            <a:r>
              <a:rPr lang="en-US" dirty="0">
                <a:latin typeface="Arial" panose="020B0604020202020204" pitchFamily="34" charset="0"/>
              </a:rPr>
              <a:t>]) and Î±</a:t>
            </a:r>
            <a:r>
              <a:rPr lang="en-US" baseline="-25000" dirty="0">
                <a:latin typeface="Arial" panose="020B0604020202020204" pitchFamily="34" charset="0"/>
              </a:rPr>
              <a:t>2</a:t>
            </a:r>
            <a:r>
              <a:rPr lang="en-US" dirty="0">
                <a:latin typeface="Arial" panose="020B0604020202020204" pitchFamily="34" charset="0"/>
              </a:rPr>
              <a:t>-adrenergic receptor antagonists (e.g., </a:t>
            </a:r>
            <a:r>
              <a:rPr lang="en-US" dirty="0" err="1">
                <a:latin typeface="Arial" panose="020B0604020202020204" pitchFamily="34" charset="0"/>
              </a:rPr>
              <a:t>yohimbine</a:t>
            </a:r>
            <a:r>
              <a:rPr lang="en-US" dirty="0">
                <a:latin typeface="Arial" panose="020B0604020202020204" pitchFamily="34" charset="0"/>
              </a:rPr>
              <a:t> [</a:t>
            </a:r>
            <a:r>
              <a:rPr lang="en-US" dirty="0" err="1">
                <a:latin typeface="Arial" panose="020B0604020202020204" pitchFamily="34" charset="0"/>
              </a:rPr>
              <a:t>Yocon</a:t>
            </a:r>
            <a:r>
              <a:rPr lang="en-US" dirty="0">
                <a:latin typeface="Arial" panose="020B0604020202020204" pitchFamily="34" charset="0"/>
              </a:rPr>
              <a:t>]) can provoke frequent and severe panic attacks. Conversely, clonidine (</a:t>
            </a:r>
            <a:r>
              <a:rPr lang="en-US" dirty="0" err="1">
                <a:latin typeface="Arial" panose="020B0604020202020204" pitchFamily="34" charset="0"/>
              </a:rPr>
              <a:t>Catapres</a:t>
            </a:r>
            <a:r>
              <a:rPr lang="en-US" dirty="0">
                <a:latin typeface="Arial" panose="020B0604020202020204" pitchFamily="34" charset="0"/>
              </a:rPr>
              <a:t>), an Î±</a:t>
            </a:r>
            <a:r>
              <a:rPr lang="en-US" baseline="-25000" dirty="0">
                <a:latin typeface="Arial" panose="020B0604020202020204" pitchFamily="34" charset="0"/>
              </a:rPr>
              <a:t>2</a:t>
            </a:r>
            <a:r>
              <a:rPr lang="en-US" dirty="0">
                <a:latin typeface="Arial" panose="020B0604020202020204" pitchFamily="34" charset="0"/>
              </a:rPr>
              <a:t>-receptor agonist, reduces anxiety symptoms in some experimental and therapeutic situations. A less-consistent finding is that patients with anxiety disorders, particularly panic disorder, have elevated cerebrospinal fluid (CSF) or urinary levels of the noradrenergic metabolite 3-methoxy-4-hydroxyphenylglycol (MHPG).</a:t>
            </a:r>
          </a:p>
          <a:p>
            <a:pPr>
              <a:lnSpc>
                <a:spcPct val="80000"/>
              </a:lnSpc>
              <a:defRPr/>
            </a:pPr>
            <a:r>
              <a:rPr lang="en-US" dirty="0">
                <a:latin typeface="Arial" panose="020B0604020202020204" pitchFamily="34" charset="0"/>
              </a:rPr>
              <a:t>The interest in this relation was initially motivated by the observation that serotonergic antidepressants have therapeutic effects in some anxiety </a:t>
            </a:r>
            <a:r>
              <a:rPr lang="en-US" dirty="0" err="1">
                <a:latin typeface="Arial" panose="020B0604020202020204" pitchFamily="34" charset="0"/>
              </a:rPr>
              <a:t>disordersâ</a:t>
            </a:r>
            <a:r>
              <a:rPr lang="en-US" dirty="0">
                <a:latin typeface="Arial" panose="020B0604020202020204" pitchFamily="34" charset="0"/>
              </a:rPr>
              <a:t>€”for example, clomipramine (</a:t>
            </a:r>
            <a:r>
              <a:rPr lang="en-US" dirty="0" err="1">
                <a:latin typeface="Arial" panose="020B0604020202020204" pitchFamily="34" charset="0"/>
              </a:rPr>
              <a:t>Anafranil</a:t>
            </a:r>
            <a:r>
              <a:rPr lang="en-US" dirty="0">
                <a:latin typeface="Arial" panose="020B0604020202020204" pitchFamily="34" charset="0"/>
              </a:rPr>
              <a:t>) in OCD. </a:t>
            </a:r>
          </a:p>
          <a:p>
            <a:pPr>
              <a:lnSpc>
                <a:spcPct val="80000"/>
              </a:lnSpc>
              <a:defRPr/>
            </a:pPr>
            <a:r>
              <a:rPr lang="en-US" sz="1800" dirty="0"/>
              <a:t>They</a:t>
            </a:r>
            <a:br>
              <a:rPr lang="en-US" sz="1800" dirty="0"/>
            </a:br>
            <a:r>
              <a:rPr lang="en-US" sz="1800" dirty="0"/>
              <a:t>conclude that panic disorder is caused not only by dysfunction to the</a:t>
            </a:r>
            <a:br>
              <a:rPr lang="en-US" sz="1800" dirty="0"/>
            </a:br>
            <a:r>
              <a:rPr lang="en-US" sz="1800" dirty="0"/>
              <a:t>norepinephrine and serotonin systems, but also by </a:t>
            </a:r>
            <a:r>
              <a:rPr lang="en-US" sz="1800" dirty="0" err="1"/>
              <a:t>neurosteroids</a:t>
            </a:r>
            <a:r>
              <a:rPr lang="en-US" sz="1800" dirty="0"/>
              <a:t>, opioid</a:t>
            </a:r>
            <a:br>
              <a:rPr lang="en-US" sz="1800" dirty="0"/>
            </a:br>
            <a:r>
              <a:rPr lang="en-US" sz="1800" dirty="0"/>
              <a:t>peptides, NPY, and other neurochemicals involved in the modulation of</a:t>
            </a:r>
            <a:br>
              <a:rPr lang="en-US" sz="1800" dirty="0"/>
            </a:br>
            <a:r>
              <a:rPr lang="en-US" sz="1800" dirty="0"/>
              <a:t>anxiety and, in some cases, response to treatment. Not surprisingly, other</a:t>
            </a:r>
            <a:br>
              <a:rPr lang="en-US" sz="1800" dirty="0"/>
            </a:br>
            <a:r>
              <a:rPr lang="en-US" sz="1800" dirty="0"/>
              <a:t>compounds, such as substance P, oxytocin, and </a:t>
            </a:r>
            <a:r>
              <a:rPr lang="en-US" sz="1800" dirty="0" err="1"/>
              <a:t>orexin</a:t>
            </a:r>
            <a:r>
              <a:rPr lang="en-US" sz="1800" dirty="0"/>
              <a:t> that have been</a:t>
            </a:r>
            <a:br>
              <a:rPr lang="en-US" sz="1800" dirty="0"/>
            </a:br>
            <a:r>
              <a:rPr lang="en-US" sz="1800" dirty="0"/>
              <a:t>shown in animal models to play a role in anxiety are now being investigated</a:t>
            </a:r>
            <a:br>
              <a:rPr lang="en-US" sz="1800" dirty="0"/>
            </a:br>
            <a:r>
              <a:rPr lang="en-US" sz="1800" dirty="0"/>
              <a:t>in human anxiety.</a:t>
            </a:r>
            <a:r>
              <a:rPr lang="en-US" dirty="0"/>
              <a:t> </a:t>
            </a:r>
            <a:br>
              <a:rPr lang="en-US" dirty="0"/>
            </a:br>
            <a:endParaRPr lang="en-US" dirty="0">
              <a:latin typeface="Arial" panose="020B0604020202020204" pitchFamily="34" charset="0"/>
            </a:endParaRPr>
          </a:p>
          <a:p>
            <a:pPr>
              <a:lnSpc>
                <a:spcPct val="80000"/>
              </a:lnSpc>
              <a:defRPr/>
            </a:pPr>
            <a:endParaRPr lang="en-US" dirty="0">
              <a:latin typeface="Arial" panose="020B0604020202020204" pitchFamily="34" charset="0"/>
            </a:endParaRPr>
          </a:p>
          <a:p>
            <a:endParaRPr lang="en-US" dirty="0"/>
          </a:p>
        </p:txBody>
      </p:sp>
    </p:spTree>
    <p:extLst>
      <p:ext uri="{BB962C8B-B14F-4D97-AF65-F5344CB8AC3E}">
        <p14:creationId xmlns:p14="http://schemas.microsoft.com/office/powerpoint/2010/main" val="31832248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buFont typeface="Wingdings" panose="05000000000000000000" pitchFamily="2" charset="2"/>
              <a:buChar char="Ø"/>
            </a:pPr>
            <a:r>
              <a:rPr lang="en-US" dirty="0"/>
              <a:t>Around </a:t>
            </a:r>
            <a:r>
              <a:rPr lang="en-US" dirty="0">
                <a:solidFill>
                  <a:srgbClr val="FF0000"/>
                </a:solidFill>
              </a:rPr>
              <a:t>5%-7% in general adult population </a:t>
            </a:r>
          </a:p>
          <a:p>
            <a:pPr>
              <a:lnSpc>
                <a:spcPct val="160000"/>
              </a:lnSpc>
              <a:buFont typeface="Wingdings" panose="05000000000000000000" pitchFamily="2" charset="2"/>
              <a:buChar char="Ø"/>
            </a:pPr>
            <a:r>
              <a:rPr lang="en-US" dirty="0">
                <a:solidFill>
                  <a:srgbClr val="FF0000"/>
                </a:solidFill>
              </a:rPr>
              <a:t>Females tend to report more somatic symptoms </a:t>
            </a:r>
            <a:r>
              <a:rPr lang="en-US" dirty="0"/>
              <a:t>than do males</a:t>
            </a:r>
            <a:endParaRPr lang="en-US" b="1" dirty="0"/>
          </a:p>
          <a:p>
            <a:r>
              <a:rPr lang="en-US" b="1" dirty="0"/>
              <a:t>Development and Course</a:t>
            </a:r>
            <a:r>
              <a:rPr lang="en-US" dirty="0"/>
              <a:t/>
            </a:r>
            <a:br>
              <a:rPr lang="en-US" dirty="0"/>
            </a:br>
            <a:endParaRPr lang="en-US" dirty="0"/>
          </a:p>
          <a:p>
            <a:pPr>
              <a:lnSpc>
                <a:spcPct val="170000"/>
              </a:lnSpc>
              <a:buFont typeface="Wingdings" panose="05000000000000000000" pitchFamily="2" charset="2"/>
              <a:buChar char="Ø"/>
            </a:pPr>
            <a:r>
              <a:rPr lang="en-US" dirty="0"/>
              <a:t>In older individuals, somatic symptoms and concurrent medical illnesses are common, </a:t>
            </a:r>
          </a:p>
          <a:p>
            <a:pPr>
              <a:lnSpc>
                <a:spcPct val="170000"/>
              </a:lnSpc>
              <a:buFont typeface="Wingdings" panose="05000000000000000000" pitchFamily="2" charset="2"/>
              <a:buChar char="Ø"/>
            </a:pPr>
            <a:r>
              <a:rPr lang="en-US" dirty="0"/>
              <a:t>Somatic symptom disorder may be </a:t>
            </a:r>
            <a:r>
              <a:rPr lang="en-US" dirty="0">
                <a:solidFill>
                  <a:srgbClr val="FF0000"/>
                </a:solidFill>
              </a:rPr>
              <a:t>underdiagnosed in older adults </a:t>
            </a:r>
            <a:r>
              <a:rPr lang="en-US" dirty="0"/>
              <a:t>either because certain somatic symptoms (e.g., pain, fatigue) are considered part of normal aging or because </a:t>
            </a:r>
            <a:r>
              <a:rPr lang="en-US" dirty="0">
                <a:solidFill>
                  <a:srgbClr val="FF0000"/>
                </a:solidFill>
              </a:rPr>
              <a:t>illness worry is considered "understandable</a:t>
            </a:r>
            <a:r>
              <a:rPr lang="en-US" dirty="0"/>
              <a:t>" in older adults who have more general medical illnesses and medications than do younger people. </a:t>
            </a:r>
          </a:p>
          <a:p>
            <a:pPr>
              <a:lnSpc>
                <a:spcPct val="170000"/>
              </a:lnSpc>
              <a:buFont typeface="Wingdings" panose="05000000000000000000" pitchFamily="2" charset="2"/>
              <a:buChar char="Ø"/>
            </a:pPr>
            <a:r>
              <a:rPr lang="en-US" dirty="0">
                <a:solidFill>
                  <a:srgbClr val="FF0000"/>
                </a:solidFill>
              </a:rPr>
              <a:t>Concurrent depressive disorder </a:t>
            </a:r>
            <a:r>
              <a:rPr lang="en-US" dirty="0"/>
              <a:t>is common in older people who present with numerous somatic symptoms.</a:t>
            </a:r>
          </a:p>
          <a:p>
            <a:pPr>
              <a:lnSpc>
                <a:spcPct val="170000"/>
              </a:lnSpc>
              <a:buFont typeface="Wingdings" panose="05000000000000000000" pitchFamily="2" charset="2"/>
              <a:buChar char="Ø"/>
            </a:pPr>
            <a:r>
              <a:rPr lang="en-US" dirty="0"/>
              <a:t>In children, the most common symptoms are </a:t>
            </a:r>
            <a:r>
              <a:rPr lang="en-US" dirty="0">
                <a:solidFill>
                  <a:srgbClr val="FF0000"/>
                </a:solidFill>
              </a:rPr>
              <a:t>recurrent abdominal pain, headache, fatigue, and nausea</a:t>
            </a:r>
            <a:r>
              <a:rPr lang="en-US" dirty="0"/>
              <a:t>. </a:t>
            </a:r>
          </a:p>
          <a:p>
            <a:endParaRPr lang="en-US" dirty="0"/>
          </a:p>
        </p:txBody>
      </p:sp>
    </p:spTree>
    <p:extLst>
      <p:ext uri="{BB962C8B-B14F-4D97-AF65-F5344CB8AC3E}">
        <p14:creationId xmlns:p14="http://schemas.microsoft.com/office/powerpoint/2010/main" val="3519938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solidFill>
                  <a:srgbClr val="FF0000"/>
                </a:solidFill>
              </a:rPr>
              <a:t>A single prominent symptom</a:t>
            </a:r>
            <a:r>
              <a:rPr lang="en-US" dirty="0" smtClean="0"/>
              <a:t> is more common in children than in adults. While young children may have somatic complaints, they rarely worry about "illness" per se prior to adolescence. </a:t>
            </a:r>
          </a:p>
          <a:p>
            <a:pPr>
              <a:lnSpc>
                <a:spcPct val="170000"/>
              </a:lnSpc>
              <a:buFont typeface="Wingdings" panose="05000000000000000000" pitchFamily="2" charset="2"/>
              <a:buChar char="Ø"/>
            </a:pPr>
            <a:r>
              <a:rPr lang="en-US" dirty="0" smtClean="0"/>
              <a:t>The parents' response to the symptom is important, as this may determine the level of associated distress. It is the parent who may determine the interpretation of </a:t>
            </a:r>
            <a:r>
              <a:rPr lang="en-US" dirty="0" smtClean="0">
                <a:solidFill>
                  <a:srgbClr val="FF0000"/>
                </a:solidFill>
              </a:rPr>
              <a:t>symptoms and the associated time off school and medical help seeking</a:t>
            </a:r>
            <a:r>
              <a:rPr lang="en-US" dirty="0" smtClean="0"/>
              <a:t>.</a:t>
            </a:r>
          </a:p>
          <a:p>
            <a:pPr>
              <a:lnSpc>
                <a:spcPct val="160000"/>
              </a:lnSpc>
            </a:pPr>
            <a:r>
              <a:rPr lang="en-US" b="1" dirty="0" smtClean="0"/>
              <a:t>Course modifiers. </a:t>
            </a:r>
            <a:r>
              <a:rPr lang="en-US" dirty="0" smtClean="0"/>
              <a:t>Persistent somatic symptoms are associated with demographic features (female sex, older age, fewer years of education, </a:t>
            </a:r>
            <a:r>
              <a:rPr lang="en-US" dirty="0" smtClean="0">
                <a:solidFill>
                  <a:srgbClr val="FF0000"/>
                </a:solidFill>
              </a:rPr>
              <a:t>lower socioeconomic status</a:t>
            </a:r>
            <a:r>
              <a:rPr lang="en-US" dirty="0" smtClean="0"/>
              <a:t>, unemployment), a reported history of sexual abuse or other childhood adversity, concurrent chronic physical illness or psychiatric disorder (depression, anxiety, persistent depressive disorder [dysthymia], panic), social stress, and reinforcing social factors such as illness benefits. </a:t>
            </a:r>
          </a:p>
          <a:p>
            <a:pPr>
              <a:lnSpc>
                <a:spcPct val="160000"/>
              </a:lnSpc>
              <a:buFont typeface="Wingdings" panose="05000000000000000000" pitchFamily="2" charset="2"/>
              <a:buChar char="Ø"/>
            </a:pPr>
            <a:r>
              <a:rPr lang="en-US" dirty="0" smtClean="0"/>
              <a:t>Cognitive factors that affect clinical course include </a:t>
            </a:r>
            <a:r>
              <a:rPr lang="en-US" dirty="0" smtClean="0">
                <a:solidFill>
                  <a:srgbClr val="FF0000"/>
                </a:solidFill>
              </a:rPr>
              <a:t>sensitization to pain, heightened attention to bodily sensations, and attribution of bodily symptoms to a possible medical illness </a:t>
            </a:r>
            <a:r>
              <a:rPr lang="en-US" dirty="0" smtClean="0"/>
              <a:t>rather than recognizing them as a normal phenomenon or psychological stress.</a:t>
            </a:r>
            <a:br>
              <a:rPr lang="en-US" dirty="0" smtClean="0"/>
            </a:br>
            <a:endParaRPr lang="en-US" dirty="0" smtClean="0"/>
          </a:p>
          <a:p>
            <a:endParaRPr lang="en-US" dirty="0"/>
          </a:p>
        </p:txBody>
      </p:sp>
    </p:spTree>
    <p:extLst>
      <p:ext uri="{BB962C8B-B14F-4D97-AF65-F5344CB8AC3E}">
        <p14:creationId xmlns:p14="http://schemas.microsoft.com/office/powerpoint/2010/main" val="588398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somatic symptoms are consistent with another mental disorder (e.g., panic disorder),</a:t>
            </a:r>
            <a:br>
              <a:rPr lang="en-US" dirty="0"/>
            </a:br>
            <a:r>
              <a:rPr lang="en-US" dirty="0"/>
              <a:t>and the diagnostic criteria for that disorder are fulfilled, then that mental disorder should</a:t>
            </a:r>
            <a:br>
              <a:rPr lang="en-US" dirty="0"/>
            </a:br>
            <a:r>
              <a:rPr lang="en-US" dirty="0"/>
              <a:t>be considered as an alternative or additional diagnosis. A separate diagnosis of somatic</a:t>
            </a:r>
            <a:br>
              <a:rPr lang="en-US" dirty="0"/>
            </a:br>
            <a:r>
              <a:rPr lang="en-US" dirty="0"/>
              <a:t>symptom disorder is not made if the somatic symptoms and related thoughts, feelings, or</a:t>
            </a:r>
            <a:br>
              <a:rPr lang="en-US" dirty="0"/>
            </a:br>
            <a:r>
              <a:rPr lang="en-US" dirty="0"/>
              <a:t>behaviors occur only during major depressive episodes. If, as commonly occurs, the criteria for both somatic symptom disorder and another mental disorder diagnosis are fulfilled, then both should be coded, as both may require treatment.</a:t>
            </a:r>
            <a:br>
              <a:rPr lang="en-US" dirty="0"/>
            </a:br>
            <a:r>
              <a:rPr lang="en-US" b="1" dirty="0"/>
              <a:t>Other medical conditions. </a:t>
            </a:r>
            <a:r>
              <a:rPr lang="en-US" dirty="0"/>
              <a:t>The presence of somatic symptoms of unclear etiology is not</a:t>
            </a:r>
            <a:br>
              <a:rPr lang="en-US" dirty="0"/>
            </a:br>
            <a:r>
              <a:rPr lang="en-US" dirty="0"/>
              <a:t>in itself sufficient to make the diagnosis of somatic symptom disorder. The symptoms of</a:t>
            </a:r>
            <a:br>
              <a:rPr lang="en-US" dirty="0"/>
            </a:br>
            <a:r>
              <a:rPr lang="en-US" dirty="0"/>
              <a:t>many individuals with disorders like irritable bowel syndrome or fibromyalgia would not</a:t>
            </a:r>
            <a:br>
              <a:rPr lang="en-US" dirty="0"/>
            </a:br>
            <a:r>
              <a:rPr lang="en-US" dirty="0"/>
              <a:t>satisfy the criterion necessary to diagnose somatic symptom disorder (Criterion B). Conversely, the presence of somatic symptoms of an established medical disorder (e.g., diabetes or heart disease) does not exclude the diagnosis of somatic symptom disorder if the</a:t>
            </a:r>
            <a:br>
              <a:rPr lang="en-US" dirty="0"/>
            </a:br>
            <a:r>
              <a:rPr lang="en-US" dirty="0"/>
              <a:t>criteria are otherwise met.</a:t>
            </a:r>
            <a:br>
              <a:rPr lang="en-US" dirty="0"/>
            </a:br>
            <a:r>
              <a:rPr lang="en-US" b="1" dirty="0"/>
              <a:t>Panic disorder. </a:t>
            </a:r>
            <a:r>
              <a:rPr lang="en-US" dirty="0"/>
              <a:t>In panic disorder, somatic symptoms and anxiety about health tend to</a:t>
            </a:r>
            <a:br>
              <a:rPr lang="en-US" dirty="0"/>
            </a:br>
            <a:r>
              <a:rPr lang="en-US" dirty="0"/>
              <a:t>occur in acute episodes, whereas in somatic symptom disorder, anxiety and somatic symptoms are more persistent.</a:t>
            </a:r>
            <a:br>
              <a:rPr lang="en-US" dirty="0"/>
            </a:br>
            <a:r>
              <a:rPr lang="en-US" b="1" dirty="0"/>
              <a:t>Generalized anxiety disorder. </a:t>
            </a:r>
            <a:r>
              <a:rPr lang="en-US" dirty="0"/>
              <a:t>Individuals with generalized anxiety disorder worry about</a:t>
            </a:r>
            <a:br>
              <a:rPr lang="en-US" dirty="0"/>
            </a:br>
            <a:r>
              <a:rPr lang="en-US" dirty="0"/>
              <a:t>multiple events, situations, or activities, only one of which may involve their health. The</a:t>
            </a:r>
            <a:br>
              <a:rPr lang="en-US" dirty="0"/>
            </a:br>
            <a:r>
              <a:rPr lang="en-US" dirty="0"/>
              <a:t>main focus is not usually somatic symptoms or fear of illness as it is in somatic symptom</a:t>
            </a:r>
            <a:br>
              <a:rPr lang="en-US" dirty="0"/>
            </a:br>
            <a:r>
              <a:rPr lang="en-US" dirty="0"/>
              <a:t>disorder.</a:t>
            </a:r>
            <a:br>
              <a:rPr lang="en-US" dirty="0"/>
            </a:br>
            <a:r>
              <a:rPr lang="en-US" b="1" dirty="0"/>
              <a:t>Depressive disorders. </a:t>
            </a:r>
            <a:r>
              <a:rPr lang="en-US" dirty="0"/>
              <a:t>Depressive disorders are commonly accompanied by somatic</a:t>
            </a:r>
            <a:br>
              <a:rPr lang="en-US" dirty="0"/>
            </a:br>
            <a:r>
              <a:rPr lang="en-US" dirty="0"/>
              <a:t>symptoms. However, depressive disorders are differentiated from somatic symptom disorder by the core depressive symptoms of low (</a:t>
            </a:r>
            <a:r>
              <a:rPr lang="en-US" dirty="0" err="1"/>
              <a:t>dysphoric</a:t>
            </a:r>
            <a:r>
              <a:rPr lang="en-US" dirty="0"/>
              <a:t>) mood and </a:t>
            </a:r>
            <a:r>
              <a:rPr lang="en-US" dirty="0" err="1"/>
              <a:t>anhedonia</a:t>
            </a:r>
            <a:r>
              <a:rPr lang="en-US" dirty="0"/>
              <a:t>.</a:t>
            </a:r>
            <a:br>
              <a:rPr lang="en-US" dirty="0"/>
            </a:br>
            <a:r>
              <a:rPr lang="en-US" b="1" dirty="0"/>
              <a:t>Illness anxiety disorder. </a:t>
            </a:r>
            <a:r>
              <a:rPr lang="en-US" dirty="0"/>
              <a:t>If the individual has extensive worries about health but no or</a:t>
            </a:r>
            <a:br>
              <a:rPr lang="en-US" dirty="0"/>
            </a:br>
            <a:r>
              <a:rPr lang="en-US" dirty="0"/>
              <a:t>minimal somatic symptoms, it may be more appropriate to consider illness anxiety disorder.</a:t>
            </a:r>
            <a:br>
              <a:rPr lang="en-US" dirty="0"/>
            </a:br>
            <a:r>
              <a:rPr lang="en-US" b="1" dirty="0"/>
              <a:t>Conversion disorder (functional neurological symptom disorder). </a:t>
            </a:r>
            <a:r>
              <a:rPr lang="en-US" dirty="0"/>
              <a:t>In conversion disorder, the presenting symptom is loss of function (e.g., of a limb), whereas in somatic symptom disorder, the focus is on the distress that particular symptoms cause. The features</a:t>
            </a:r>
            <a:br>
              <a:rPr lang="en-US" dirty="0"/>
            </a:br>
            <a:r>
              <a:rPr lang="en-US" dirty="0"/>
              <a:t>listed under Criterion B of somatic symptom disorder may be helpful in differentiating the</a:t>
            </a:r>
            <a:br>
              <a:rPr lang="en-US" dirty="0"/>
            </a:br>
            <a:r>
              <a:rPr lang="en-US" dirty="0"/>
              <a:t>two disorders.</a:t>
            </a:r>
            <a:br>
              <a:rPr lang="en-US" dirty="0"/>
            </a:br>
            <a:r>
              <a:rPr lang="en-US" b="1" dirty="0"/>
              <a:t>Delusional disorder. </a:t>
            </a:r>
            <a:r>
              <a:rPr lang="en-US" dirty="0"/>
              <a:t>In somatic symptom disorder, the individual's beliefs that somatic</a:t>
            </a:r>
            <a:br>
              <a:rPr lang="en-US" dirty="0"/>
            </a:br>
            <a:r>
              <a:rPr lang="en-US" dirty="0"/>
              <a:t>symptoms might reflect serious underlying physical illness are not held with delusional</a:t>
            </a:r>
            <a:br>
              <a:rPr lang="en-US" dirty="0"/>
            </a:br>
            <a:r>
              <a:rPr lang="en-US" dirty="0"/>
              <a:t>intensity. Nonetheless, the individual's beliefs concerning the somatic symptoms can be</a:t>
            </a:r>
            <a:br>
              <a:rPr lang="en-US" dirty="0"/>
            </a:br>
            <a:r>
              <a:rPr lang="en-US" dirty="0"/>
              <a:t>firmly held. In contrast, in delusional disorder, somatic subtype, the somatic symptom beliefs and behavior are stronger than those found in somatic symptom disorder.</a:t>
            </a:r>
            <a:br>
              <a:rPr lang="en-US" dirty="0"/>
            </a:br>
            <a:r>
              <a:rPr lang="en-US" b="1" dirty="0"/>
              <a:t>Body </a:t>
            </a:r>
            <a:r>
              <a:rPr lang="en-US" b="1" dirty="0" err="1"/>
              <a:t>dysmorphic</a:t>
            </a:r>
            <a:r>
              <a:rPr lang="en-US" b="1" dirty="0"/>
              <a:t> disorder. </a:t>
            </a:r>
            <a:r>
              <a:rPr lang="en-US" dirty="0"/>
              <a:t>In body </a:t>
            </a:r>
            <a:r>
              <a:rPr lang="en-US" dirty="0" err="1"/>
              <a:t>dysmorphic</a:t>
            </a:r>
            <a:r>
              <a:rPr lang="en-US" dirty="0"/>
              <a:t> disorder, the individual is excessively</a:t>
            </a:r>
            <a:br>
              <a:rPr lang="en-US" dirty="0"/>
            </a:br>
            <a:r>
              <a:rPr lang="en-US" dirty="0"/>
              <a:t>concerned about, and preoccupied by, a perceived defect in his or her physical features. In</a:t>
            </a:r>
            <a:br>
              <a:rPr lang="en-US" dirty="0"/>
            </a:br>
            <a:r>
              <a:rPr lang="en-US" dirty="0"/>
              <a:t>contrast, in somatic symptom disorder, the concern about somatic symptoms reflects fear</a:t>
            </a:r>
            <a:br>
              <a:rPr lang="en-US" dirty="0"/>
            </a:br>
            <a:r>
              <a:rPr lang="en-US" dirty="0"/>
              <a:t>of underlying illness, not of a defect in appearance.</a:t>
            </a:r>
            <a:br>
              <a:rPr lang="en-US" dirty="0"/>
            </a:br>
            <a:r>
              <a:rPr lang="en-US" b="1" dirty="0"/>
              <a:t>Obsessive-compulsive disorder. </a:t>
            </a:r>
            <a:r>
              <a:rPr lang="en-US" dirty="0"/>
              <a:t>In somatic symptom disorder, the recurrent ideas about</a:t>
            </a:r>
            <a:br>
              <a:rPr lang="en-US" dirty="0"/>
            </a:br>
            <a:r>
              <a:rPr lang="en-US" dirty="0"/>
              <a:t>somatic symptoms or illness are less intrusive, and individuals with this disorder do not</a:t>
            </a:r>
            <a:br>
              <a:rPr lang="en-US" dirty="0"/>
            </a:br>
            <a:r>
              <a:rPr lang="en-US" dirty="0"/>
              <a:t>exhibit the associated repetitive behaviors aimed at reducing anxiety that occur in obsessive-compulsive disorder.</a:t>
            </a:r>
            <a:r>
              <a:rPr lang="en-US" dirty="0" smtClean="0"/>
              <a:t> </a:t>
            </a:r>
            <a:br>
              <a:rPr lang="en-US" dirty="0" smtClean="0"/>
            </a:br>
            <a:endParaRPr lang="en-US" dirty="0"/>
          </a:p>
        </p:txBody>
      </p:sp>
    </p:spTree>
    <p:extLst>
      <p:ext uri="{BB962C8B-B14F-4D97-AF65-F5344CB8AC3E}">
        <p14:creationId xmlns:p14="http://schemas.microsoft.com/office/powerpoint/2010/main" val="12385718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Somatization disorder is best treated when the patient has a single identified physician as primary caretaker. When more than one clinician is involved, patients have increased opportunities to express somatic complaints. Primary physicians should see patients during regularly scheduled visits, usually at monthly intervals. The visits should be relatively brief, although a partial physical examination should be conducted to respond to each new somatic complaint. Additional laboratory and diagnostic procedures should generally be avoided. Once somatization disorder has been diagnosed, the treating physician should listen to the somatic complaints as emotional expressions rather than as medical complaints. Nevertheless, patients with somatization disorder can also have bona fide physical illnesses; therefore, physicians must always use their judgment about what symptoms to work up and to what extent. A reasonable long-range strategy for a primary care physician who is treating a patient with somatization disorder is to increase the patient's awareness of the possibility that psychological factors are involved in the symptoms until the patient is willing to see a mental health clinician. In complex cases with many medical presentations, a psychiatrist is better able to judge whether or not to seek a medical or surgical consultation because of his or her medical training; however, a nonmedical mental health professional can explore the psychological antecedents of the disorder as well, especially if consulting closely with a physician.</a:t>
            </a:r>
          </a:p>
          <a:p>
            <a:r>
              <a:rPr lang="en-US" dirty="0" smtClean="0"/>
              <a:t>Psychotherapy, both individual and group, decreases these patients' personal health care expenditures by 50 percent, largely by decreasing their rates of hospitalization. In psychotherapy settings, patients are helped to cope with their symptoms, to express underlying emotions, and to develop alternative strategies for expressing their feelings.</a:t>
            </a:r>
          </a:p>
          <a:p>
            <a:r>
              <a:rPr lang="en-US" dirty="0" smtClean="0"/>
              <a:t>Giving psychotropic medications whenever somatization disorder coexists with a mood or anxiety disorder is always a risk, but psychopharmacological treatment, as well as psychotherapeutic treatment, of the coexisting disorder is indicated. Medication must be monitored, because patients with somatization disorder tend to use drugs erratically and unreliably. Few available data indicate that pharmacological treatment is effective in patients without coexisting mental disorders.</a:t>
            </a:r>
          </a:p>
          <a:p>
            <a:endParaRPr lang="en-GB" dirty="0"/>
          </a:p>
        </p:txBody>
      </p:sp>
    </p:spTree>
    <p:extLst>
      <p:ext uri="{BB962C8B-B14F-4D97-AF65-F5344CB8AC3E}">
        <p14:creationId xmlns:p14="http://schemas.microsoft.com/office/powerpoint/2010/main" val="15055517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t> In complex cases with many medical presentations, </a:t>
            </a:r>
            <a:r>
              <a:rPr lang="en-US" dirty="0" smtClean="0">
                <a:solidFill>
                  <a:srgbClr val="FF0000"/>
                </a:solidFill>
              </a:rPr>
              <a:t>judge whether or not to seek a medical or surgical consultation</a:t>
            </a:r>
            <a:r>
              <a:rPr lang="en-US" dirty="0" smtClean="0"/>
              <a:t> </a:t>
            </a:r>
          </a:p>
          <a:p>
            <a:pPr>
              <a:lnSpc>
                <a:spcPct val="170000"/>
              </a:lnSpc>
              <a:buFont typeface="Wingdings" panose="05000000000000000000" pitchFamily="2" charset="2"/>
              <a:buChar char="Ø"/>
            </a:pPr>
            <a:r>
              <a:rPr lang="en-US" dirty="0" smtClean="0"/>
              <a:t>Psychotherapy, both </a:t>
            </a:r>
            <a:r>
              <a:rPr lang="en-US" dirty="0" smtClean="0">
                <a:solidFill>
                  <a:srgbClr val="FF0000"/>
                </a:solidFill>
              </a:rPr>
              <a:t>individual and group</a:t>
            </a:r>
            <a:r>
              <a:rPr lang="en-US" dirty="0" smtClean="0"/>
              <a:t>, decreases health care expenditures by </a:t>
            </a:r>
            <a:r>
              <a:rPr lang="en-US" dirty="0" smtClean="0">
                <a:solidFill>
                  <a:srgbClr val="FF0000"/>
                </a:solidFill>
              </a:rPr>
              <a:t>50 percent</a:t>
            </a:r>
            <a:r>
              <a:rPr lang="en-US" dirty="0" smtClean="0"/>
              <a:t> and largely hospitalization </a:t>
            </a:r>
          </a:p>
          <a:p>
            <a:pPr>
              <a:lnSpc>
                <a:spcPct val="170000"/>
              </a:lnSpc>
              <a:buFont typeface="Wingdings" panose="05000000000000000000" pitchFamily="2" charset="2"/>
              <a:buChar char="Ø"/>
            </a:pPr>
            <a:r>
              <a:rPr lang="en-US" dirty="0" smtClean="0"/>
              <a:t>In psychotherapy settings, patients are helped to </a:t>
            </a:r>
            <a:r>
              <a:rPr lang="en-US" dirty="0" smtClean="0">
                <a:solidFill>
                  <a:srgbClr val="FF0000"/>
                </a:solidFill>
              </a:rPr>
              <a:t>cope with their symptoms</a:t>
            </a:r>
            <a:r>
              <a:rPr lang="en-US" dirty="0" smtClean="0"/>
              <a:t>, to </a:t>
            </a:r>
            <a:r>
              <a:rPr lang="en-US" dirty="0" smtClean="0">
                <a:solidFill>
                  <a:srgbClr val="FF0000"/>
                </a:solidFill>
              </a:rPr>
              <a:t>express underlying emotions</a:t>
            </a:r>
            <a:r>
              <a:rPr lang="en-US" dirty="0" smtClean="0"/>
              <a:t>, and to develop </a:t>
            </a:r>
            <a:r>
              <a:rPr lang="en-US" dirty="0" smtClean="0">
                <a:solidFill>
                  <a:srgbClr val="FF0000"/>
                </a:solidFill>
              </a:rPr>
              <a:t>alternative strategies for expressing their feelings.</a:t>
            </a:r>
          </a:p>
          <a:p>
            <a:pPr>
              <a:lnSpc>
                <a:spcPct val="170000"/>
              </a:lnSpc>
              <a:buFont typeface="Wingdings" panose="05000000000000000000" pitchFamily="2" charset="2"/>
              <a:buChar char="Ø"/>
            </a:pPr>
            <a:r>
              <a:rPr lang="en-US" dirty="0" smtClean="0">
                <a:solidFill>
                  <a:srgbClr val="FF0000"/>
                </a:solidFill>
              </a:rPr>
              <a:t>Psychopharmacological treatment, as well as psychotherapeutic treatment</a:t>
            </a:r>
            <a:r>
              <a:rPr lang="en-US" dirty="0" smtClean="0"/>
              <a:t>, of the coexisting disorder is indicated. </a:t>
            </a:r>
          </a:p>
          <a:p>
            <a:pPr>
              <a:lnSpc>
                <a:spcPct val="170000"/>
              </a:lnSpc>
              <a:buFont typeface="Wingdings" panose="05000000000000000000" pitchFamily="2" charset="2"/>
              <a:buChar char="Ø"/>
            </a:pPr>
            <a:r>
              <a:rPr lang="en-US" dirty="0" smtClean="0"/>
              <a:t>Medication must be monitored, because patients with somatization disorder tend to use drugs erratically and unreliably. </a:t>
            </a:r>
          </a:p>
          <a:p>
            <a:endParaRPr lang="en-US" dirty="0"/>
          </a:p>
        </p:txBody>
      </p:sp>
    </p:spTree>
    <p:extLst>
      <p:ext uri="{BB962C8B-B14F-4D97-AF65-F5344CB8AC3E}">
        <p14:creationId xmlns:p14="http://schemas.microsoft.com/office/powerpoint/2010/main" val="1832269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en-US" dirty="0" smtClean="0"/>
              <a:t>TREATMENT FOR PAIN SYMPTOM </a:t>
            </a:r>
          </a:p>
          <a:p>
            <a:pPr>
              <a:lnSpc>
                <a:spcPct val="170000"/>
              </a:lnSpc>
            </a:pPr>
            <a:r>
              <a:rPr lang="en-US" dirty="0" smtClean="0"/>
              <a:t>Pharmacotherapy</a:t>
            </a:r>
          </a:p>
          <a:p>
            <a:pPr>
              <a:lnSpc>
                <a:spcPct val="170000"/>
              </a:lnSpc>
              <a:buFont typeface="Wingdings" panose="05000000000000000000" pitchFamily="2" charset="2"/>
              <a:buChar char="Ø"/>
            </a:pPr>
            <a:r>
              <a:rPr lang="en-US" dirty="0" smtClean="0"/>
              <a:t>Analgesic medications do not generally benefit most patients with pain disorder. </a:t>
            </a:r>
          </a:p>
          <a:p>
            <a:pPr>
              <a:lnSpc>
                <a:spcPct val="170000"/>
              </a:lnSpc>
              <a:buFont typeface="Wingdings" panose="05000000000000000000" pitchFamily="2" charset="2"/>
              <a:buChar char="Ø"/>
            </a:pPr>
            <a:r>
              <a:rPr lang="en-US" dirty="0" smtClean="0"/>
              <a:t>In addition, substance abuse and dependence are often major problems for such patients who receive long-term analgesic treatment. </a:t>
            </a:r>
          </a:p>
          <a:p>
            <a:pPr>
              <a:lnSpc>
                <a:spcPct val="170000"/>
              </a:lnSpc>
              <a:buFont typeface="Wingdings" panose="05000000000000000000" pitchFamily="2" charset="2"/>
              <a:buChar char="Ø"/>
            </a:pPr>
            <a:r>
              <a:rPr lang="en-US" dirty="0" smtClean="0"/>
              <a:t>Sedatives and antianxiety agents are not especially beneficial and are also subject to abuse, misuse, and adverse effects.</a:t>
            </a:r>
          </a:p>
          <a:p>
            <a:pPr>
              <a:lnSpc>
                <a:spcPct val="170000"/>
              </a:lnSpc>
              <a:buFont typeface="Wingdings" panose="05000000000000000000" pitchFamily="2" charset="2"/>
              <a:buChar char="Ø"/>
            </a:pPr>
            <a:r>
              <a:rPr lang="en-US" dirty="0" smtClean="0"/>
              <a:t>Antidepressants, such as </a:t>
            </a:r>
            <a:r>
              <a:rPr lang="en-US" dirty="0" err="1" smtClean="0"/>
              <a:t>tricyclics</a:t>
            </a:r>
            <a:r>
              <a:rPr lang="en-US" dirty="0" smtClean="0"/>
              <a:t> and SSRIs, are the most effective pharmacological agents. Whether antidepressants reduce pain through their </a:t>
            </a:r>
            <a:r>
              <a:rPr lang="en-US" dirty="0" smtClean="0">
                <a:solidFill>
                  <a:srgbClr val="FF0000"/>
                </a:solidFill>
              </a:rPr>
              <a:t>antidepressant action or exert an independent, direct analgesic effect </a:t>
            </a:r>
            <a:r>
              <a:rPr lang="en-US" dirty="0" smtClean="0"/>
              <a:t>(possibly </a:t>
            </a:r>
            <a:r>
              <a:rPr lang="en-US" dirty="0" smtClean="0">
                <a:solidFill>
                  <a:srgbClr val="FF0000"/>
                </a:solidFill>
              </a:rPr>
              <a:t>by stimulating efferent inhibitory pain pathways</a:t>
            </a:r>
            <a:r>
              <a:rPr lang="en-US" dirty="0" smtClean="0"/>
              <a:t>) remains controversial.</a:t>
            </a:r>
          </a:p>
          <a:p>
            <a:endParaRPr lang="en-US" dirty="0"/>
          </a:p>
        </p:txBody>
      </p:sp>
    </p:spTree>
    <p:extLst>
      <p:ext uri="{BB962C8B-B14F-4D97-AF65-F5344CB8AC3E}">
        <p14:creationId xmlns:p14="http://schemas.microsoft.com/office/powerpoint/2010/main" val="38563673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t>psychodynamic psychotherapy – the first step is to develop a solid therapeutic alliance by empathizing with the patient's suffering. Clinicians should </a:t>
            </a:r>
            <a:r>
              <a:rPr lang="en-US" dirty="0" smtClean="0">
                <a:solidFill>
                  <a:srgbClr val="FF0000"/>
                </a:solidFill>
              </a:rPr>
              <a:t>not confront </a:t>
            </a:r>
            <a:r>
              <a:rPr lang="en-US" dirty="0" err="1" smtClean="0"/>
              <a:t>somatizing</a:t>
            </a:r>
            <a:r>
              <a:rPr lang="en-US" dirty="0" smtClean="0"/>
              <a:t> patients with comments such  as “This is all in your head”</a:t>
            </a:r>
          </a:p>
          <a:p>
            <a:pPr>
              <a:lnSpc>
                <a:spcPct val="170000"/>
              </a:lnSpc>
              <a:buFont typeface="Wingdings" panose="05000000000000000000" pitchFamily="2" charset="2"/>
              <a:buChar char="Ø"/>
            </a:pPr>
            <a:r>
              <a:rPr lang="en-US" dirty="0" smtClean="0"/>
              <a:t>clinicians must acknowledge the </a:t>
            </a:r>
            <a:r>
              <a:rPr lang="en-US" dirty="0" smtClean="0">
                <a:solidFill>
                  <a:srgbClr val="FF0000"/>
                </a:solidFill>
              </a:rPr>
              <a:t>reality of the pain</a:t>
            </a:r>
            <a:r>
              <a:rPr lang="en-US" dirty="0" smtClean="0"/>
              <a:t>, even as they understand that it is largely </a:t>
            </a:r>
            <a:r>
              <a:rPr lang="en-US" dirty="0" err="1" smtClean="0"/>
              <a:t>intrapsychic</a:t>
            </a:r>
            <a:r>
              <a:rPr lang="en-US" dirty="0" smtClean="0"/>
              <a:t> in origin.</a:t>
            </a:r>
          </a:p>
          <a:p>
            <a:pPr>
              <a:lnSpc>
                <a:spcPct val="170000"/>
              </a:lnSpc>
              <a:buFont typeface="Wingdings" panose="05000000000000000000" pitchFamily="2" charset="2"/>
              <a:buChar char="Ø"/>
            </a:pPr>
            <a:r>
              <a:rPr lang="en-US" dirty="0" smtClean="0"/>
              <a:t> A useful entry point into the emotional aspects of the pain is to examine its interpersonal ramifications in the patient's life. In marital therapy, for example, the psychotherapist may soon get to the source of the patient's psychological pain and the function of the physical complaints in significant relationships. </a:t>
            </a:r>
          </a:p>
          <a:p>
            <a:pPr>
              <a:lnSpc>
                <a:spcPct val="170000"/>
              </a:lnSpc>
              <a:buFont typeface="Wingdings" panose="05000000000000000000" pitchFamily="2" charset="2"/>
              <a:buChar char="Ø"/>
            </a:pPr>
            <a:r>
              <a:rPr lang="en-US" dirty="0" smtClean="0"/>
              <a:t>Cognitive therapy has been used to alter negative thoughts and to foster a positive attitude.</a:t>
            </a:r>
          </a:p>
          <a:p>
            <a:endParaRPr lang="en-US" dirty="0"/>
          </a:p>
        </p:txBody>
      </p:sp>
    </p:spTree>
    <p:extLst>
      <p:ext uri="{BB962C8B-B14F-4D97-AF65-F5344CB8AC3E}">
        <p14:creationId xmlns:p14="http://schemas.microsoft.com/office/powerpoint/2010/main" val="13343961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pPr>
            <a:r>
              <a:rPr lang="en-US" dirty="0" smtClean="0"/>
              <a:t>Biofeedback can be helpful in the treatment of pain disorder, particularly with migraine pain, </a:t>
            </a:r>
            <a:r>
              <a:rPr lang="en-US" dirty="0" err="1" smtClean="0"/>
              <a:t>myofacial</a:t>
            </a:r>
            <a:r>
              <a:rPr lang="en-US" dirty="0" smtClean="0"/>
              <a:t> pain, and muscle tension states, such as tension headaches. Hypnosis, transcutaneous nerve stimulation, and dorsal column stimulation also have been used. Nerve blocks and surgical ablative procedures are effective for some patients with pain disorder; but these procedures must be repeated, because the pain returns after 6 to 18 months.</a:t>
            </a:r>
          </a:p>
          <a:p>
            <a:pPr>
              <a:lnSpc>
                <a:spcPct val="160000"/>
              </a:lnSpc>
            </a:pPr>
            <a:r>
              <a:rPr lang="en-US" dirty="0" smtClean="0"/>
              <a:t>Pain Control Programs</a:t>
            </a:r>
          </a:p>
          <a:p>
            <a:pPr>
              <a:lnSpc>
                <a:spcPct val="160000"/>
              </a:lnSpc>
            </a:pPr>
            <a:r>
              <a:rPr lang="en-US" dirty="0" smtClean="0"/>
              <a:t>Sometimes it may be necessary to remove patients from their usual settings and place them in a comprehensive inpatient or outpatient pain control program or clinic. </a:t>
            </a:r>
            <a:r>
              <a:rPr lang="en-US" dirty="0" smtClean="0">
                <a:solidFill>
                  <a:srgbClr val="FF0000"/>
                </a:solidFill>
              </a:rPr>
              <a:t>Multidisciplinary pain units</a:t>
            </a:r>
            <a:r>
              <a:rPr lang="en-US" dirty="0" smtClean="0"/>
              <a:t> use many modalities, such as cognitive, behavior, and group therapies. They </a:t>
            </a:r>
            <a:r>
              <a:rPr lang="en-US" dirty="0" smtClean="0">
                <a:solidFill>
                  <a:srgbClr val="FF0000"/>
                </a:solidFill>
              </a:rPr>
              <a:t>provide extensive physical conditioning through physical therapy and exercise and offer vocational evaluation and rehabilitation. </a:t>
            </a:r>
            <a:r>
              <a:rPr lang="en-US" dirty="0" smtClean="0"/>
              <a:t>Concurrent mental disorders are diagnosed and treated, and patients who </a:t>
            </a:r>
            <a:r>
              <a:rPr lang="en-US" dirty="0" smtClean="0">
                <a:solidFill>
                  <a:srgbClr val="FF0000"/>
                </a:solidFill>
              </a:rPr>
              <a:t>are dependent on analgesics and hypnotics are detoxified. Inpatient multimodal treatment programs</a:t>
            </a:r>
            <a:r>
              <a:rPr lang="en-US" dirty="0" smtClean="0"/>
              <a:t> generally report encouraging results.</a:t>
            </a:r>
          </a:p>
          <a:p>
            <a:endParaRPr lang="en-US" dirty="0"/>
          </a:p>
        </p:txBody>
      </p:sp>
    </p:spTree>
    <p:extLst>
      <p:ext uri="{BB962C8B-B14F-4D97-AF65-F5344CB8AC3E}">
        <p14:creationId xmlns:p14="http://schemas.microsoft.com/office/powerpoint/2010/main" val="1464538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endParaRPr lang="en-US" b="1" dirty="0" smtClean="0"/>
          </a:p>
          <a:p>
            <a:r>
              <a:rPr lang="en-US" sz="1000" b="1" dirty="0"/>
              <a:t> Features/manifestations </a:t>
            </a:r>
          </a:p>
          <a:p>
            <a:pPr>
              <a:lnSpc>
                <a:spcPct val="170000"/>
              </a:lnSpc>
              <a:buFont typeface="Wingdings" panose="05000000000000000000" pitchFamily="2" charset="2"/>
              <a:buChar char="Ø"/>
            </a:pPr>
            <a:r>
              <a:rPr lang="en-US" dirty="0"/>
              <a:t>Many clinicians use the alternative names of "functional" (referring to abnormal central nervous system functioning) or "psychogenic" </a:t>
            </a:r>
          </a:p>
          <a:p>
            <a:pPr>
              <a:lnSpc>
                <a:spcPct val="170000"/>
              </a:lnSpc>
            </a:pPr>
            <a:r>
              <a:rPr lang="en-US" dirty="0"/>
              <a:t>one or more symptoms of various types. </a:t>
            </a:r>
          </a:p>
          <a:p>
            <a:pPr>
              <a:lnSpc>
                <a:spcPct val="170000"/>
              </a:lnSpc>
              <a:buFont typeface="Wingdings" panose="05000000000000000000" pitchFamily="2" charset="2"/>
              <a:buChar char="Ø"/>
            </a:pPr>
            <a:r>
              <a:rPr lang="en-US" dirty="0"/>
              <a:t>Motor symptoms include weakness or paralysis; abnormal movements, such as </a:t>
            </a:r>
            <a:r>
              <a:rPr lang="en-US" dirty="0">
                <a:solidFill>
                  <a:srgbClr val="FF0000"/>
                </a:solidFill>
              </a:rPr>
              <a:t>tremor or dystonic movements; gait abnormalities; and abnormal limb posturing.</a:t>
            </a:r>
            <a:r>
              <a:rPr lang="en-US" dirty="0"/>
              <a:t> Sensory symptoms include </a:t>
            </a:r>
            <a:r>
              <a:rPr lang="en-US" dirty="0">
                <a:solidFill>
                  <a:srgbClr val="FF0000"/>
                </a:solidFill>
              </a:rPr>
              <a:t>altered, reduced, or absent skin sensation, vision, or hearing</a:t>
            </a:r>
            <a:r>
              <a:rPr lang="en-US" dirty="0"/>
              <a:t>. Episodes of </a:t>
            </a:r>
            <a:r>
              <a:rPr lang="en-US" dirty="0">
                <a:solidFill>
                  <a:srgbClr val="FF0000"/>
                </a:solidFill>
              </a:rPr>
              <a:t>abnormal generalized limb shaking with apparent impaired or loss of consciousness may resemble epileptic seizure</a:t>
            </a:r>
            <a:r>
              <a:rPr lang="en-US" dirty="0"/>
              <a:t>s (also called </a:t>
            </a:r>
            <a:r>
              <a:rPr lang="en-US" i="1" dirty="0"/>
              <a:t>psychogenic </a:t>
            </a:r>
            <a:r>
              <a:rPr lang="en-US" dirty="0"/>
              <a:t>or </a:t>
            </a:r>
            <a:r>
              <a:rPr lang="en-US" i="1" dirty="0"/>
              <a:t>non-epileptic seizures). </a:t>
            </a:r>
          </a:p>
          <a:p>
            <a:endParaRPr lang="en-US" dirty="0"/>
          </a:p>
        </p:txBody>
      </p:sp>
    </p:spTree>
    <p:extLst>
      <p:ext uri="{BB962C8B-B14F-4D97-AF65-F5344CB8AC3E}">
        <p14:creationId xmlns:p14="http://schemas.microsoft.com/office/powerpoint/2010/main" val="39409234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smtClean="0"/>
              <a:t>Episodes of unresponsiveness resembling syncope or coma.</a:t>
            </a:r>
          </a:p>
          <a:p>
            <a:pPr>
              <a:lnSpc>
                <a:spcPct val="170000"/>
              </a:lnSpc>
              <a:buFont typeface="Wingdings" panose="05000000000000000000" pitchFamily="2" charset="2"/>
              <a:buChar char="Ø"/>
            </a:pPr>
            <a:r>
              <a:rPr lang="en-US" dirty="0" smtClean="0">
                <a:solidFill>
                  <a:srgbClr val="FF0000"/>
                </a:solidFill>
              </a:rPr>
              <a:t>Reduced or absent speech volume (dysphonia/</a:t>
            </a:r>
            <a:r>
              <a:rPr lang="en-US" dirty="0" err="1" smtClean="0">
                <a:solidFill>
                  <a:srgbClr val="FF0000"/>
                </a:solidFill>
              </a:rPr>
              <a:t>aphonia</a:t>
            </a:r>
            <a:r>
              <a:rPr lang="en-US" dirty="0" smtClean="0">
                <a:solidFill>
                  <a:srgbClr val="FF0000"/>
                </a:solidFill>
              </a:rPr>
              <a:t>), altered articulation (dysarthria), a sensation of a lump in the throat (</a:t>
            </a:r>
            <a:r>
              <a:rPr lang="en-US" dirty="0" err="1" smtClean="0">
                <a:solidFill>
                  <a:srgbClr val="FF0000"/>
                </a:solidFill>
              </a:rPr>
              <a:t>globus</a:t>
            </a:r>
            <a:r>
              <a:rPr lang="en-US" dirty="0" smtClean="0">
                <a:solidFill>
                  <a:srgbClr val="FF0000"/>
                </a:solidFill>
              </a:rPr>
              <a:t>), and diplopia</a:t>
            </a:r>
          </a:p>
          <a:p>
            <a:pPr>
              <a:lnSpc>
                <a:spcPct val="170000"/>
              </a:lnSpc>
              <a:buFont typeface="Wingdings" panose="05000000000000000000" pitchFamily="2" charset="2"/>
              <a:buChar char="Ø"/>
            </a:pPr>
            <a:r>
              <a:rPr lang="en-US" dirty="0" smtClean="0"/>
              <a:t>Although the diagnosis requires that the symptom is not explained by neurological disease</a:t>
            </a:r>
            <a:r>
              <a:rPr lang="en-US" dirty="0" smtClean="0">
                <a:solidFill>
                  <a:srgbClr val="FF0000"/>
                </a:solidFill>
              </a:rPr>
              <a:t>, it should not be made simply because results from investigations are normal </a:t>
            </a:r>
            <a:r>
              <a:rPr lang="en-US" dirty="0" smtClean="0"/>
              <a:t>or because the symptom is "bizarre." </a:t>
            </a:r>
            <a:r>
              <a:rPr lang="en-US" dirty="0" smtClean="0">
                <a:solidFill>
                  <a:srgbClr val="FF0000"/>
                </a:solidFill>
              </a:rPr>
              <a:t>There must be clinical findings that show clear evidence of incompatibility with neurological disease. </a:t>
            </a:r>
            <a:r>
              <a:rPr lang="en-US" dirty="0" smtClean="0"/>
              <a:t>Internal inconsistency at examination is one way to demonstrate incompatibility (i.e., demonstrating that physical signs elicited through one examination method are no longer positive when tested a different way). </a:t>
            </a:r>
          </a:p>
          <a:p>
            <a:pPr>
              <a:lnSpc>
                <a:spcPct val="170000"/>
              </a:lnSpc>
              <a:buFont typeface="Wingdings" panose="05000000000000000000" pitchFamily="2" charset="2"/>
              <a:buChar char="Ø"/>
            </a:pPr>
            <a:r>
              <a:rPr lang="en-US" dirty="0"/>
              <a:t>Examples of such examination findings include</a:t>
            </a:r>
            <a:br>
              <a:rPr lang="en-US" dirty="0"/>
            </a:br>
            <a:r>
              <a:rPr lang="en-US" dirty="0"/>
              <a:t>• Hoover's sign, in which weakness of hip extension returns to normal strength with contralateral hip flexion against resistance.</a:t>
            </a:r>
            <a:br>
              <a:rPr lang="en-US" dirty="0"/>
            </a:br>
            <a:r>
              <a:rPr lang="en-US" dirty="0"/>
              <a:t>• Marked weakness of ankle plantar-flexion when tested on the bed in an individual who</a:t>
            </a:r>
            <a:br>
              <a:rPr lang="en-US" dirty="0"/>
            </a:br>
            <a:r>
              <a:rPr lang="en-US" dirty="0"/>
              <a:t>is able to walk on tiptoes;</a:t>
            </a:r>
            <a:br>
              <a:rPr lang="en-US" dirty="0"/>
            </a:br>
            <a:r>
              <a:rPr lang="en-US" dirty="0"/>
              <a:t>• Positive findings on the tremor entrainment test. On this test, a unilateral tremor may</a:t>
            </a:r>
            <a:br>
              <a:rPr lang="en-US" dirty="0"/>
            </a:br>
            <a:r>
              <a:rPr lang="en-US" dirty="0"/>
              <a:t>be identified as functional if the tremor changes when the individual is distracted away</a:t>
            </a:r>
            <a:br>
              <a:rPr lang="en-US" dirty="0"/>
            </a:br>
            <a:r>
              <a:rPr lang="en-US" dirty="0"/>
              <a:t>from it. This may be observed if the individual is asked to copy the examiner in making</a:t>
            </a:r>
            <a:br>
              <a:rPr lang="en-US" dirty="0"/>
            </a:br>
            <a:r>
              <a:rPr lang="en-US" dirty="0"/>
              <a:t>a rhythmical movement with their unaffected hand and this causes the functional</a:t>
            </a:r>
            <a:br>
              <a:rPr lang="en-US" dirty="0"/>
            </a:br>
            <a:r>
              <a:rPr lang="en-US" dirty="0"/>
              <a:t>tremor to change such that it copies or "entrains" to the rhythm of the unaffected hand</a:t>
            </a:r>
            <a:br>
              <a:rPr lang="en-US" dirty="0"/>
            </a:br>
            <a:r>
              <a:rPr lang="en-US" dirty="0"/>
              <a:t>or the functional tremor is suppressed, or no longer makes a simple rhythmical movement.</a:t>
            </a:r>
            <a:br>
              <a:rPr lang="en-US" dirty="0"/>
            </a:br>
            <a:r>
              <a:rPr lang="en-US" dirty="0"/>
              <a:t>• In attacks resembling epilepsy or syncope ("psychogenic" non-epileptic attacks), the</a:t>
            </a:r>
            <a:br>
              <a:rPr lang="en-US" dirty="0"/>
            </a:br>
            <a:r>
              <a:rPr lang="en-US" dirty="0"/>
              <a:t>occurrence of closed eyes with resistance to opening or a normal simultaneous electroencephalogram (although this alone does not exclude all forms of epilepsy or syncope).</a:t>
            </a:r>
            <a:br>
              <a:rPr lang="en-US" dirty="0"/>
            </a:br>
            <a:r>
              <a:rPr lang="en-US" dirty="0"/>
              <a:t>• For visual symptoms, a tubular visual field (i.e., tunnel vision).</a:t>
            </a:r>
            <a:br>
              <a:rPr lang="en-US" dirty="0"/>
            </a:br>
            <a:r>
              <a:rPr lang="en-US" dirty="0"/>
              <a:t>It is important to note that the diagnosis of conversion disorder should be based on the</a:t>
            </a:r>
            <a:br>
              <a:rPr lang="en-US" dirty="0"/>
            </a:br>
            <a:r>
              <a:rPr lang="en-US" dirty="0"/>
              <a:t>overall clinical picture and not on a single clinical finding.</a:t>
            </a:r>
            <a:r>
              <a:rPr lang="en-US" dirty="0" smtClean="0"/>
              <a:t> </a:t>
            </a:r>
            <a:br>
              <a:rPr lang="en-US" dirty="0" smtClean="0"/>
            </a:br>
            <a:endParaRPr lang="en-US" dirty="0" smtClean="0"/>
          </a:p>
          <a:p>
            <a:endParaRPr lang="en-US" dirty="0"/>
          </a:p>
        </p:txBody>
      </p:sp>
    </p:spTree>
    <p:extLst>
      <p:ext uri="{BB962C8B-B14F-4D97-AF65-F5344CB8AC3E}">
        <p14:creationId xmlns:p14="http://schemas.microsoft.com/office/powerpoint/2010/main" val="318907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Panic attacks are abrupt surges of intense fear or intense discomfort that reach a peak within minutes, accompanied by physical and/or cognitive symptoms.</a:t>
            </a:r>
          </a:p>
          <a:p>
            <a:r>
              <a:rPr lang="en-US" dirty="0" smtClean="0"/>
              <a:t>Limited-symptom panic attacks include fewer than four symptoms. Panic attacks may be </a:t>
            </a:r>
            <a:r>
              <a:rPr lang="en-US" i="1" dirty="0" smtClean="0"/>
              <a:t>expected, </a:t>
            </a:r>
            <a:r>
              <a:rPr lang="en-US" dirty="0" smtClean="0"/>
              <a:t>such as in response to a typically feared object or situation, or </a:t>
            </a:r>
            <a:r>
              <a:rPr lang="en-US" i="1" dirty="0" smtClean="0"/>
              <a:t>unexpected, </a:t>
            </a:r>
            <a:r>
              <a:rPr lang="en-US" dirty="0" smtClean="0"/>
              <a:t>meaning that the panic attack occurs for no apparent reason. </a:t>
            </a:r>
          </a:p>
          <a:p>
            <a:r>
              <a:rPr lang="en-US" dirty="0" smtClean="0"/>
              <a:t>Panic attacks function as a marker and prognostic factor for severity of diagnosis, course, and comorbidity across an array of disorders, including, but not limited to, the anxiety disorders (e.g., substance use, depressive</a:t>
            </a:r>
            <a:r>
              <a:rPr lang="en-US" baseline="0" dirty="0" smtClean="0"/>
              <a:t> </a:t>
            </a:r>
            <a:r>
              <a:rPr lang="en-US" dirty="0" smtClean="0"/>
              <a:t>and psychotic disorders). Panic attack may therefore be used as a descriptive </a:t>
            </a:r>
            <a:r>
              <a:rPr lang="en-US" dirty="0" err="1" smtClean="0"/>
              <a:t>specifier</a:t>
            </a:r>
            <a:r>
              <a:rPr lang="en-US" dirty="0" smtClean="0"/>
              <a:t> for any anxiety disorder as well as other mental disorders.</a:t>
            </a:r>
            <a:endParaRPr lang="en-GB" dirty="0" smtClean="0"/>
          </a:p>
          <a:p>
            <a:pPr defTabSz="924458">
              <a:defRPr/>
            </a:pPr>
            <a:r>
              <a:rPr lang="en-US" dirty="0" smtClean="0"/>
              <a:t>The DSM-5 defines a panic attack as a rapidly escalating, but circumscribed period, of four of a cluster of cardiorespiratory, gastrointestinal, </a:t>
            </a:r>
            <a:r>
              <a:rPr lang="en-US" dirty="0" err="1" smtClean="0"/>
              <a:t>otoneurologic</a:t>
            </a:r>
            <a:r>
              <a:rPr lang="en-US" dirty="0" smtClean="0"/>
              <a:t>, autonomic, or cognitive symptoms </a:t>
            </a:r>
            <a:endParaRPr lang="en-US" b="1" dirty="0"/>
          </a:p>
          <a:p>
            <a:endParaRPr lang="en-US" dirty="0"/>
          </a:p>
        </p:txBody>
      </p:sp>
    </p:spTree>
    <p:extLst>
      <p:ext uri="{BB962C8B-B14F-4D97-AF65-F5344CB8AC3E}">
        <p14:creationId xmlns:p14="http://schemas.microsoft.com/office/powerpoint/2010/main" val="19440956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anose="05000000000000000000" pitchFamily="2" charset="2"/>
              <a:buChar char="Ø"/>
            </a:pPr>
            <a:r>
              <a:rPr lang="en-US" dirty="0"/>
              <a:t>The diagnosis </a:t>
            </a:r>
            <a:r>
              <a:rPr lang="en-US" dirty="0">
                <a:solidFill>
                  <a:srgbClr val="FF0000"/>
                </a:solidFill>
              </a:rPr>
              <a:t>does not require the judgment that the symptoms are not intentionally produced</a:t>
            </a:r>
            <a:r>
              <a:rPr lang="en-US" dirty="0"/>
              <a:t> (i.e., not feigned), </a:t>
            </a:r>
          </a:p>
          <a:p>
            <a:pPr>
              <a:lnSpc>
                <a:spcPct val="170000"/>
              </a:lnSpc>
              <a:buFont typeface="Wingdings" panose="05000000000000000000" pitchFamily="2" charset="2"/>
              <a:buChar char="Ø"/>
            </a:pPr>
            <a:r>
              <a:rPr lang="en-US" dirty="0"/>
              <a:t>The phenomenon of </a:t>
            </a:r>
            <a:r>
              <a:rPr lang="en-US" i="1" dirty="0">
                <a:solidFill>
                  <a:srgbClr val="FF0000"/>
                </a:solidFill>
              </a:rPr>
              <a:t>la belle </a:t>
            </a:r>
            <a:r>
              <a:rPr lang="en-US" i="1" dirty="0" err="1">
                <a:solidFill>
                  <a:srgbClr val="FF0000"/>
                </a:solidFill>
              </a:rPr>
              <a:t>indifférence</a:t>
            </a:r>
            <a:r>
              <a:rPr lang="en-US" i="1" dirty="0">
                <a:solidFill>
                  <a:srgbClr val="FF0000"/>
                </a:solidFill>
              </a:rPr>
              <a:t> </a:t>
            </a:r>
            <a:r>
              <a:rPr lang="en-US" dirty="0"/>
              <a:t>(i.e., lack of concern about the nature or implications of the symptom) has been associated with conversion disorder but it is not specific for conversion disorder and should not be used to make the diagnosis.</a:t>
            </a:r>
          </a:p>
          <a:p>
            <a:pPr>
              <a:lnSpc>
                <a:spcPct val="170000"/>
              </a:lnSpc>
              <a:buFont typeface="Wingdings" panose="05000000000000000000" pitchFamily="2" charset="2"/>
              <a:buChar char="Ø"/>
            </a:pPr>
            <a:r>
              <a:rPr lang="en-US" dirty="0"/>
              <a:t>Similarly the concept </a:t>
            </a:r>
            <a:r>
              <a:rPr lang="en-US" dirty="0">
                <a:solidFill>
                  <a:srgbClr val="FF0000"/>
                </a:solidFill>
              </a:rPr>
              <a:t>of </a:t>
            </a:r>
            <a:r>
              <a:rPr lang="en-US" i="1" dirty="0">
                <a:solidFill>
                  <a:srgbClr val="FF0000"/>
                </a:solidFill>
              </a:rPr>
              <a:t>secondary gain </a:t>
            </a:r>
            <a:r>
              <a:rPr lang="en-US" dirty="0"/>
              <a:t>(i.e., when individuals derive external benefits such as money or release from responsibilities) is also not specific to conversion disorder and particularly in the context of definite evidence for feigning, the diagnoses that should be considered instead would include factitious disorder or malingering (see the section "Differential Diagnosis" for this disorder).</a:t>
            </a:r>
          </a:p>
          <a:p>
            <a:endParaRPr lang="en-US" dirty="0"/>
          </a:p>
        </p:txBody>
      </p:sp>
    </p:spTree>
    <p:extLst>
      <p:ext uri="{BB962C8B-B14F-4D97-AF65-F5344CB8AC3E}">
        <p14:creationId xmlns:p14="http://schemas.microsoft.com/office/powerpoint/2010/main" val="19308346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99617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Differential Diagnosis</a:t>
            </a:r>
            <a:br>
              <a:rPr lang="en-US" b="1" dirty="0"/>
            </a:br>
            <a:r>
              <a:rPr lang="en-US" dirty="0"/>
              <a:t>If another mental disorder better explains the symptoms, that diagnosis should be made.</a:t>
            </a:r>
            <a:br>
              <a:rPr lang="en-US" dirty="0"/>
            </a:br>
            <a:r>
              <a:rPr lang="en-US" dirty="0"/>
              <a:t>However the diagnosis of conversion disorder may be made in the presence of another</a:t>
            </a:r>
            <a:br>
              <a:rPr lang="en-US" dirty="0"/>
            </a:br>
            <a:r>
              <a:rPr lang="en-US" dirty="0"/>
              <a:t>mental disorder.</a:t>
            </a:r>
            <a:br>
              <a:rPr lang="en-US" dirty="0"/>
            </a:br>
            <a:r>
              <a:rPr lang="en-US" b="1" dirty="0"/>
              <a:t>Neurological disease. </a:t>
            </a:r>
            <a:r>
              <a:rPr lang="en-US" dirty="0"/>
              <a:t>The main differential diagnosis is neurological disease that might</a:t>
            </a:r>
            <a:br>
              <a:rPr lang="en-US" dirty="0"/>
            </a:br>
            <a:r>
              <a:rPr lang="en-US" dirty="0"/>
              <a:t>better explain the symptoms. After a thorough neurological assessment, an unexpected</a:t>
            </a:r>
            <a:br>
              <a:rPr lang="en-US" dirty="0"/>
            </a:br>
            <a:r>
              <a:rPr lang="en-US" dirty="0"/>
              <a:t>neurological disease cause for the symptoms is rarely found at follow up. However, reassessment may be required if the symptoms appear to be progressive. Conversion disorder</a:t>
            </a:r>
            <a:br>
              <a:rPr lang="en-US" dirty="0"/>
            </a:br>
            <a:r>
              <a:rPr lang="en-US" dirty="0"/>
              <a:t>may coexist with neurological disease.</a:t>
            </a:r>
            <a:br>
              <a:rPr lang="en-US" dirty="0"/>
            </a:br>
            <a:r>
              <a:rPr lang="en-US" b="1" dirty="0"/>
              <a:t>Somatic symptom disorder. </a:t>
            </a:r>
            <a:r>
              <a:rPr lang="en-US" dirty="0"/>
              <a:t>Conversion disorder may be diagnosed in addition to somatic symptom disorder. Most of the somatic symptoms encountered in somatic symptom</a:t>
            </a:r>
            <a:br>
              <a:rPr lang="en-US" dirty="0"/>
            </a:br>
            <a:r>
              <a:rPr lang="en-US" dirty="0"/>
              <a:t>disorder cannot be demonstrated to be clearly incompatible with pathophysiology (e.g.,</a:t>
            </a:r>
            <a:br>
              <a:rPr lang="en-US" dirty="0"/>
            </a:br>
            <a:r>
              <a:rPr lang="en-US" dirty="0"/>
              <a:t>pain, fatigue), whereas in conversion disorder, such incompatibility is required for the diagnosis. The excessive thoughts, feelings, and behaviors characterizing somatic symptom</a:t>
            </a:r>
            <a:br>
              <a:rPr lang="en-US" dirty="0"/>
            </a:br>
            <a:r>
              <a:rPr lang="en-US" dirty="0"/>
              <a:t>disorder are often absent in conversion disorder.</a:t>
            </a:r>
            <a:br>
              <a:rPr lang="en-US" dirty="0"/>
            </a:br>
            <a:r>
              <a:rPr lang="en-US" b="1" dirty="0"/>
              <a:t>Factitious disorder and malingering. </a:t>
            </a:r>
            <a:r>
              <a:rPr lang="en-US" dirty="0"/>
              <a:t>The diagnosis of conversion disorder does not require the judgment that the symptoms are </a:t>
            </a:r>
            <a:r>
              <a:rPr lang="en-US" i="1" dirty="0"/>
              <a:t>not </a:t>
            </a:r>
            <a:r>
              <a:rPr lang="en-US" dirty="0"/>
              <a:t>intentionally produced (i.e., not feigned),</a:t>
            </a:r>
            <a:br>
              <a:rPr lang="en-US" dirty="0"/>
            </a:br>
            <a:r>
              <a:rPr lang="en-US" dirty="0"/>
              <a:t>because assessment of conscious intention is unreliable. However definite evidence of</a:t>
            </a:r>
            <a:br>
              <a:rPr lang="en-US" dirty="0"/>
            </a:br>
            <a:r>
              <a:rPr lang="en-US" dirty="0"/>
              <a:t>feigning (e.g., clear evidence that loss of function is present during the examination but not</a:t>
            </a:r>
            <a:br>
              <a:rPr lang="en-US" dirty="0"/>
            </a:br>
            <a:r>
              <a:rPr lang="en-US" dirty="0"/>
              <a:t>at home) would suggest a diagnosis of factitious disorder if the individual's apparent aim</a:t>
            </a:r>
            <a:br>
              <a:rPr lang="en-US" dirty="0"/>
            </a:br>
            <a:r>
              <a:rPr lang="en-US" dirty="0"/>
              <a:t>is to assume the sick role or malingering if the aim is to obtain an incentive such as money.</a:t>
            </a:r>
            <a:br>
              <a:rPr lang="en-US" dirty="0"/>
            </a:br>
            <a:r>
              <a:rPr lang="en-US" b="1" dirty="0"/>
              <a:t>Dissociative disorders. </a:t>
            </a:r>
            <a:r>
              <a:rPr lang="en-US" dirty="0"/>
              <a:t>Dissociative symptoms are common in individuals with conversion disorder. If both conversion disorder and a dissociative disorder are present, both</a:t>
            </a:r>
            <a:br>
              <a:rPr lang="en-US" dirty="0"/>
            </a:br>
            <a:r>
              <a:rPr lang="en-US" dirty="0"/>
              <a:t>diagnoses should be made.</a:t>
            </a:r>
            <a:br>
              <a:rPr lang="en-US" dirty="0"/>
            </a:br>
            <a:r>
              <a:rPr lang="en-US" b="1" dirty="0"/>
              <a:t>Body </a:t>
            </a:r>
            <a:r>
              <a:rPr lang="en-US" b="1" dirty="0" err="1"/>
              <a:t>dysmorphic</a:t>
            </a:r>
            <a:r>
              <a:rPr lang="en-US" b="1" dirty="0"/>
              <a:t> disorder. </a:t>
            </a:r>
            <a:r>
              <a:rPr lang="en-US" dirty="0"/>
              <a:t>Individuals with body </a:t>
            </a:r>
            <a:r>
              <a:rPr lang="en-US" dirty="0" err="1"/>
              <a:t>dysmorphic</a:t>
            </a:r>
            <a:r>
              <a:rPr lang="en-US" dirty="0"/>
              <a:t> disorder are excessively concerned about a perceived defect in their physical features but do not complain of</a:t>
            </a:r>
            <a:br>
              <a:rPr lang="en-US" dirty="0"/>
            </a:br>
            <a:r>
              <a:rPr lang="en-US" dirty="0"/>
              <a:t>symptoms of sensory or motor functioning in the affected body part.</a:t>
            </a:r>
            <a:br>
              <a:rPr lang="en-US" dirty="0"/>
            </a:br>
            <a:r>
              <a:rPr lang="en-US" b="1" dirty="0"/>
              <a:t>Depressive disorders. </a:t>
            </a:r>
            <a:r>
              <a:rPr lang="en-US" dirty="0"/>
              <a:t>In depressive disorders, individuals may report general heaviness of their limbs, whereas the weakness of conversion disorder is more focal and prominent. Depressive disorders are also differentiated by the presence of core depressive</a:t>
            </a:r>
            <a:br>
              <a:rPr lang="en-US" dirty="0"/>
            </a:br>
            <a:r>
              <a:rPr lang="en-US" dirty="0"/>
              <a:t>symptoms.</a:t>
            </a:r>
            <a:br>
              <a:rPr lang="en-US" dirty="0"/>
            </a:br>
            <a:r>
              <a:rPr lang="en-US" b="1" dirty="0"/>
              <a:t>Panic disorder. </a:t>
            </a:r>
            <a:r>
              <a:rPr lang="en-US" dirty="0"/>
              <a:t>Episodic neurological symptoms (e.g., tremors and </a:t>
            </a:r>
            <a:r>
              <a:rPr lang="en-US" dirty="0" err="1"/>
              <a:t>paresthesias</a:t>
            </a:r>
            <a:r>
              <a:rPr lang="en-US" dirty="0"/>
              <a:t>) can</a:t>
            </a:r>
            <a:br>
              <a:rPr lang="en-US" dirty="0"/>
            </a:br>
            <a:r>
              <a:rPr lang="en-US" dirty="0"/>
              <a:t>occur in both conversion disorder and panic attacks. In panic attacks, the neurological</a:t>
            </a:r>
            <a:br>
              <a:rPr lang="en-US" dirty="0"/>
            </a:br>
            <a:r>
              <a:rPr lang="en-US" dirty="0"/>
              <a:t>symptoms are typically transient and acutely episodic with characteristic cardiorespiratory symptoms. Loss of awareness with amnesia for the attack and violent limb movements occur in non-epileptic attacks, but not in panic attacks.</a:t>
            </a:r>
            <a:r>
              <a:rPr lang="en-US" dirty="0" smtClean="0"/>
              <a:t> </a:t>
            </a:r>
            <a:br>
              <a:rPr lang="en-US" dirty="0" smtClean="0"/>
            </a:br>
            <a:endParaRPr lang="en-US" dirty="0"/>
          </a:p>
        </p:txBody>
      </p:sp>
    </p:spTree>
    <p:extLst>
      <p:ext uri="{BB962C8B-B14F-4D97-AF65-F5344CB8AC3E}">
        <p14:creationId xmlns:p14="http://schemas.microsoft.com/office/powerpoint/2010/main" val="14637227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itchFamily="2" charset="2"/>
              <a:buChar char="Ø"/>
            </a:pPr>
            <a:r>
              <a:rPr lang="en-US" dirty="0" smtClean="0"/>
              <a:t>a preoccupation with having or acquiring a serious, undiagnosed medical illness </a:t>
            </a:r>
          </a:p>
          <a:p>
            <a:pPr>
              <a:lnSpc>
                <a:spcPct val="170000"/>
              </a:lnSpc>
              <a:buFont typeface="Wingdings" pitchFamily="2" charset="2"/>
              <a:buChar char="Ø"/>
            </a:pPr>
            <a:r>
              <a:rPr lang="en-US" dirty="0" smtClean="0"/>
              <a:t>Somatic symptoms are not present or, if present, are only mild in intensity </a:t>
            </a:r>
          </a:p>
          <a:p>
            <a:pPr>
              <a:lnSpc>
                <a:spcPct val="170000"/>
              </a:lnSpc>
              <a:buFont typeface="Wingdings" pitchFamily="2" charset="2"/>
              <a:buChar char="Ø"/>
            </a:pPr>
            <a:r>
              <a:rPr lang="en-US" dirty="0" smtClean="0"/>
              <a:t>A thorough evaluation fails to identify a serious medical condition</a:t>
            </a:r>
          </a:p>
          <a:p>
            <a:pPr>
              <a:lnSpc>
                <a:spcPct val="170000"/>
              </a:lnSpc>
              <a:buFont typeface="Wingdings" pitchFamily="2" charset="2"/>
              <a:buChar char="Ø"/>
            </a:pPr>
            <a:r>
              <a:rPr lang="en-US" dirty="0" smtClean="0"/>
              <a:t>the individual's distress emanates not primarily from the physical complaint itself but rather from his or her anxiety about the meaning, significance, or cause of the complaint (i.e., the suspected medical diagnosis), If concern may be derived from a non-pathological physical sign or sensation</a:t>
            </a:r>
          </a:p>
          <a:p>
            <a:endParaRPr lang="en-US" dirty="0"/>
          </a:p>
        </p:txBody>
      </p:sp>
    </p:spTree>
    <p:extLst>
      <p:ext uri="{BB962C8B-B14F-4D97-AF65-F5344CB8AC3E}">
        <p14:creationId xmlns:p14="http://schemas.microsoft.com/office/powerpoint/2010/main" val="28218137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itchFamily="2" charset="2"/>
              <a:buChar char="Ø"/>
            </a:pPr>
            <a:r>
              <a:rPr lang="en-US" dirty="0" smtClean="0"/>
              <a:t>If a physical sign or symptom is present, it is often a normal physiological sensation (e.g., orthostatic dizziness), a benign and self-limited dysfunction (e.g., transient tinnitus), or a bodily discomfort not generally considered indicative of disease (e.g., belching). </a:t>
            </a:r>
          </a:p>
          <a:p>
            <a:pPr>
              <a:lnSpc>
                <a:spcPct val="170000"/>
              </a:lnSpc>
              <a:buFont typeface="Wingdings" pitchFamily="2" charset="2"/>
              <a:buChar char="Ø"/>
            </a:pPr>
            <a:r>
              <a:rPr lang="en-US" dirty="0" smtClean="0"/>
              <a:t>If a diagnosable medical condition is present, the individual's anxiety and preoccupation are clearly excessive and disproportionate to the severity of the condition </a:t>
            </a:r>
          </a:p>
          <a:p>
            <a:pPr>
              <a:lnSpc>
                <a:spcPct val="170000"/>
              </a:lnSpc>
              <a:buFont typeface="Wingdings" pitchFamily="2" charset="2"/>
              <a:buChar char="Ø"/>
            </a:pPr>
            <a:r>
              <a:rPr lang="en-US" dirty="0" smtClean="0"/>
              <a:t>The preoccupation with the idea that one is sick is accompanied by substantial anxiety about health and disease. </a:t>
            </a:r>
          </a:p>
          <a:p>
            <a:endParaRPr lang="en-US" dirty="0"/>
          </a:p>
        </p:txBody>
      </p:sp>
    </p:spTree>
    <p:extLst>
      <p:ext uri="{BB962C8B-B14F-4D97-AF65-F5344CB8AC3E}">
        <p14:creationId xmlns:p14="http://schemas.microsoft.com/office/powerpoint/2010/main" val="18097517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itchFamily="2" charset="2"/>
              <a:buChar char="Ø"/>
            </a:pPr>
            <a:r>
              <a:rPr lang="en-US" dirty="0" smtClean="0"/>
              <a:t>Individuals with illness anxiety disorder are easily  alarmed about illness, </a:t>
            </a:r>
          </a:p>
          <a:p>
            <a:pPr>
              <a:lnSpc>
                <a:spcPct val="170000"/>
              </a:lnSpc>
              <a:buNone/>
            </a:pPr>
            <a:r>
              <a:rPr lang="en-US" dirty="0" smtClean="0"/>
              <a:t>e.g. hearing about someone else falling ill or reading a health related news story.</a:t>
            </a:r>
          </a:p>
          <a:p>
            <a:pPr>
              <a:lnSpc>
                <a:spcPct val="170000"/>
              </a:lnSpc>
              <a:buFont typeface="Wingdings" pitchFamily="2" charset="2"/>
              <a:buChar char="Ø"/>
            </a:pPr>
            <a:r>
              <a:rPr lang="en-US" dirty="0" smtClean="0"/>
              <a:t>Their concerns about undiagnosed disease do not respond to appropriate medical reassurance, negative diagnostic tests, or benign course. </a:t>
            </a:r>
          </a:p>
          <a:p>
            <a:pPr>
              <a:lnSpc>
                <a:spcPct val="170000"/>
              </a:lnSpc>
              <a:buFont typeface="Wingdings" pitchFamily="2" charset="2"/>
              <a:buChar char="Ø"/>
            </a:pPr>
            <a:r>
              <a:rPr lang="en-US" dirty="0" smtClean="0"/>
              <a:t>The physician's attempts at </a:t>
            </a:r>
            <a:r>
              <a:rPr lang="en-US" dirty="0" smtClean="0">
                <a:solidFill>
                  <a:srgbClr val="FF0000"/>
                </a:solidFill>
              </a:rPr>
              <a:t>reassurance and symptom palliation </a:t>
            </a:r>
            <a:r>
              <a:rPr lang="en-US" dirty="0" smtClean="0"/>
              <a:t>generally do not alleviate the individual's concerns and may heighten them.</a:t>
            </a:r>
          </a:p>
          <a:p>
            <a:pPr>
              <a:lnSpc>
                <a:spcPct val="170000"/>
              </a:lnSpc>
              <a:buFont typeface="Wingdings" pitchFamily="2" charset="2"/>
              <a:buChar char="Ø"/>
            </a:pPr>
            <a:r>
              <a:rPr lang="en-US" dirty="0" smtClean="0"/>
              <a:t> Illness concerns assume a prominent place in the individual's life, affecting daily activities, and may even result in invalidism.</a:t>
            </a:r>
          </a:p>
          <a:p>
            <a:pPr>
              <a:lnSpc>
                <a:spcPct val="170000"/>
              </a:lnSpc>
              <a:buFont typeface="Wingdings" pitchFamily="2" charset="2"/>
              <a:buChar char="Ø"/>
            </a:pPr>
            <a:r>
              <a:rPr lang="en-US" dirty="0" smtClean="0"/>
              <a:t> Illness becomes </a:t>
            </a:r>
            <a:r>
              <a:rPr lang="en-US" dirty="0" smtClean="0">
                <a:solidFill>
                  <a:srgbClr val="FF0000"/>
                </a:solidFill>
              </a:rPr>
              <a:t>a central feature </a:t>
            </a:r>
            <a:r>
              <a:rPr lang="en-US" dirty="0" smtClean="0"/>
              <a:t>of the </a:t>
            </a:r>
            <a:r>
              <a:rPr lang="en-US" dirty="0" smtClean="0">
                <a:solidFill>
                  <a:srgbClr val="FF0000"/>
                </a:solidFill>
              </a:rPr>
              <a:t>individual's identity and self-image</a:t>
            </a:r>
            <a:r>
              <a:rPr lang="en-US" dirty="0" smtClean="0"/>
              <a:t>, a frequent topic of social discourse, and a characteristic response to stressful life events.</a:t>
            </a:r>
          </a:p>
          <a:p>
            <a:endParaRPr lang="en-US" dirty="0"/>
          </a:p>
        </p:txBody>
      </p:sp>
    </p:spTree>
    <p:extLst>
      <p:ext uri="{BB962C8B-B14F-4D97-AF65-F5344CB8AC3E}">
        <p14:creationId xmlns:p14="http://schemas.microsoft.com/office/powerpoint/2010/main" val="23071214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60000"/>
              </a:lnSpc>
              <a:buFont typeface="Wingdings" pitchFamily="2" charset="2"/>
              <a:buChar char="Ø"/>
            </a:pPr>
            <a:r>
              <a:rPr lang="en-US" dirty="0" smtClean="0"/>
              <a:t> often examine themselves repeatedly (e.g., examining one's throat in the mirror)</a:t>
            </a:r>
          </a:p>
          <a:p>
            <a:pPr>
              <a:lnSpc>
                <a:spcPct val="160000"/>
              </a:lnSpc>
              <a:buFont typeface="Wingdings" pitchFamily="2" charset="2"/>
              <a:buChar char="Ø"/>
            </a:pPr>
            <a:r>
              <a:rPr lang="en-US" dirty="0" smtClean="0"/>
              <a:t> They research their suspected disease excessively (e.g., on the Internet) and repeatedly seek reassurance from family, friends, or physicians. </a:t>
            </a:r>
          </a:p>
          <a:p>
            <a:pPr>
              <a:lnSpc>
                <a:spcPct val="160000"/>
              </a:lnSpc>
              <a:buFont typeface="Wingdings" pitchFamily="2" charset="2"/>
              <a:buChar char="Ø"/>
            </a:pPr>
            <a:r>
              <a:rPr lang="en-US" dirty="0" smtClean="0"/>
              <a:t>This incessant worrying often becomes frustrating for others and may result in considerable strain within the family.</a:t>
            </a:r>
          </a:p>
          <a:p>
            <a:pPr>
              <a:lnSpc>
                <a:spcPct val="160000"/>
              </a:lnSpc>
              <a:buFont typeface="Wingdings" pitchFamily="2" charset="2"/>
              <a:buChar char="Ø"/>
            </a:pPr>
            <a:r>
              <a:rPr lang="en-US" dirty="0" smtClean="0"/>
              <a:t> In some cases, the anxiety leads to maladaptive avoidance of situations (e.g., visiting sick family members) or activities (e.g., exercise) that these individuals fear might jeopardize their health. </a:t>
            </a:r>
          </a:p>
          <a:p>
            <a:pPr>
              <a:lnSpc>
                <a:spcPct val="160000"/>
              </a:lnSpc>
              <a:buFont typeface="Wingdings" pitchFamily="2" charset="2"/>
              <a:buChar char="Ø"/>
            </a:pPr>
            <a:r>
              <a:rPr lang="en-US" dirty="0" smtClean="0"/>
              <a:t>6 months duration </a:t>
            </a:r>
            <a:endParaRPr lang="en-US" dirty="0"/>
          </a:p>
        </p:txBody>
      </p:sp>
    </p:spTree>
    <p:extLst>
      <p:ext uri="{BB962C8B-B14F-4D97-AF65-F5344CB8AC3E}">
        <p14:creationId xmlns:p14="http://schemas.microsoft.com/office/powerpoint/2010/main" val="41748125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Font typeface="Wingdings" pitchFamily="2" charset="2"/>
              <a:buChar char="Ø"/>
            </a:pPr>
            <a:r>
              <a:rPr lang="en-US" dirty="0" smtClean="0"/>
              <a:t>They encountered far more frequently in medical than in mental health settings</a:t>
            </a:r>
          </a:p>
          <a:p>
            <a:pPr>
              <a:lnSpc>
                <a:spcPct val="150000"/>
              </a:lnSpc>
              <a:buFont typeface="Wingdings" pitchFamily="2" charset="2"/>
              <a:buChar char="Ø"/>
            </a:pPr>
            <a:r>
              <a:rPr lang="en-US" dirty="0" smtClean="0"/>
              <a:t> The majority, have extensive yet unsatisfactory medical care, though some may be too anxious to seek medical attention. </a:t>
            </a:r>
          </a:p>
          <a:p>
            <a:pPr>
              <a:lnSpc>
                <a:spcPct val="150000"/>
              </a:lnSpc>
              <a:buFont typeface="Wingdings" pitchFamily="2" charset="2"/>
              <a:buChar char="Ø"/>
            </a:pPr>
            <a:r>
              <a:rPr lang="en-US" dirty="0" smtClean="0"/>
              <a:t> Generally have elevated rates of medical utilization but do not utilize mental health services more than the general population.</a:t>
            </a:r>
          </a:p>
          <a:p>
            <a:pPr>
              <a:lnSpc>
                <a:spcPct val="150000"/>
              </a:lnSpc>
              <a:buFont typeface="Wingdings" pitchFamily="2" charset="2"/>
              <a:buChar char="Ø"/>
            </a:pPr>
            <a:r>
              <a:rPr lang="en-US" dirty="0" smtClean="0"/>
              <a:t> They often consult multiple physicians for the same problem and obtain repeatedly negative diagnostic test results. </a:t>
            </a:r>
          </a:p>
          <a:p>
            <a:endParaRPr lang="en-US" dirty="0"/>
          </a:p>
        </p:txBody>
      </p:sp>
    </p:spTree>
    <p:extLst>
      <p:ext uri="{BB962C8B-B14F-4D97-AF65-F5344CB8AC3E}">
        <p14:creationId xmlns:p14="http://schemas.microsoft.com/office/powerpoint/2010/main" val="3156569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buFont typeface="Wingdings" pitchFamily="2" charset="2"/>
              <a:buChar char="Ø"/>
            </a:pPr>
            <a:r>
              <a:rPr lang="en-US" dirty="0" smtClean="0"/>
              <a:t>At times, medical attention leads to a paradoxical exacerbation of anxiety or to iatrogenic complications from diagnostic tests and procedures.</a:t>
            </a:r>
          </a:p>
          <a:p>
            <a:pPr>
              <a:lnSpc>
                <a:spcPct val="170000"/>
              </a:lnSpc>
              <a:buFont typeface="Wingdings" pitchFamily="2" charset="2"/>
              <a:buChar char="Ø"/>
            </a:pPr>
            <a:r>
              <a:rPr lang="en-US" dirty="0" smtClean="0"/>
              <a:t> Individuals with the disorder are generally dissatisfied with their medical care and find it unhelpful, often feeling they are not being taken seriously by physicians. </a:t>
            </a:r>
          </a:p>
          <a:p>
            <a:pPr>
              <a:lnSpc>
                <a:spcPct val="170000"/>
              </a:lnSpc>
              <a:buFont typeface="Wingdings" pitchFamily="2" charset="2"/>
              <a:buChar char="Ø"/>
            </a:pPr>
            <a:r>
              <a:rPr lang="en-US" dirty="0" smtClean="0"/>
              <a:t>At times, these concerns may be justified, since physicians sometimes are dismissive or respond with frustration or hostility. </a:t>
            </a:r>
          </a:p>
          <a:p>
            <a:pPr>
              <a:lnSpc>
                <a:spcPct val="170000"/>
              </a:lnSpc>
              <a:buFont typeface="Wingdings" pitchFamily="2" charset="2"/>
              <a:buChar char="Ø"/>
            </a:pPr>
            <a:r>
              <a:rPr lang="en-US" dirty="0" smtClean="0"/>
              <a:t>This response can occasionally result in a failure to diagnose</a:t>
            </a:r>
            <a:r>
              <a:rPr lang="en-US" baseline="0" dirty="0" smtClean="0"/>
              <a:t> </a:t>
            </a:r>
            <a:r>
              <a:rPr lang="en-US" dirty="0" smtClean="0"/>
              <a:t>a medical condition that is present. </a:t>
            </a:r>
            <a:br>
              <a:rPr lang="en-US" dirty="0" smtClean="0"/>
            </a:br>
            <a:endParaRPr lang="en-US" dirty="0" smtClean="0"/>
          </a:p>
          <a:p>
            <a:endParaRPr lang="en-US" dirty="0" smtClean="0"/>
          </a:p>
          <a:p>
            <a:endParaRPr lang="en-US" dirty="0"/>
          </a:p>
        </p:txBody>
      </p:sp>
    </p:spTree>
    <p:extLst>
      <p:ext uri="{BB962C8B-B14F-4D97-AF65-F5344CB8AC3E}">
        <p14:creationId xmlns:p14="http://schemas.microsoft.com/office/powerpoint/2010/main" val="18638250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5149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BD7CA9-D69C-4C54-A6EF-A4B90375F32E}"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40386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08762-BAD5-4599-B022-1879C1EB8B0B}"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254070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C8608-1987-497A-AA85-472BE85F482A}"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3504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6"/>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2290E1-4791-4016-AF06-9FA7EFE2765F}" type="datetime1">
              <a:rPr lang="en-US" smtClean="0"/>
              <a:t>6/15/2020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Mezinew Sintayehu Bitew</a:t>
            </a:r>
            <a:endParaRPr lang="en-US"/>
          </a:p>
        </p:txBody>
      </p:sp>
      <p:sp>
        <p:nvSpPr>
          <p:cNvPr id="7" name="Slide Number Placeholder 5"/>
          <p:cNvSpPr>
            <a:spLocks noGrp="1"/>
          </p:cNvSpPr>
          <p:nvPr>
            <p:ph type="sldNum" sz="quarter" idx="12"/>
          </p:nvPr>
        </p:nvSpPr>
        <p:spPr/>
        <p:txBody>
          <a:bodyPr/>
          <a:lstStyle>
            <a:lvl1pPr>
              <a:defRPr/>
            </a:lvl1pPr>
          </a:lstStyle>
          <a:p>
            <a:pPr>
              <a:defRPr/>
            </a:pPr>
            <a:fld id="{BDACDC0B-0D4A-400E-AB04-8E66C3DA3D98}" type="slidenum">
              <a:rPr lang="en-US"/>
              <a:pPr>
                <a:defRPr/>
              </a:pPr>
              <a:t>‹#›</a:t>
            </a:fld>
            <a:endParaRPr lang="en-US"/>
          </a:p>
        </p:txBody>
      </p:sp>
    </p:spTree>
    <p:extLst>
      <p:ext uri="{BB962C8B-B14F-4D97-AF65-F5344CB8AC3E}">
        <p14:creationId xmlns:p14="http://schemas.microsoft.com/office/powerpoint/2010/main" val="234911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D209CA-13C5-4DB2-A4F8-C73316029232}"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29888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E3F68-64B4-4745-9F8D-60B11A423F61}"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88341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00640-3FDD-49A6-AD48-9C3AFCE656E3}"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Mezinew Sintayehu Bitew</a:t>
            </a:r>
            <a:endParaRPr lang="en-US"/>
          </a:p>
        </p:txBody>
      </p:sp>
      <p:sp>
        <p:nvSpPr>
          <p:cNvPr id="7" name="Slide Number Placeholder 6"/>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262510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2749D-8985-477C-82DC-4C6AA6AE3361}" type="datetime1">
              <a:rPr lang="en-US" smtClean="0"/>
              <a:t>6/15/2020</a:t>
            </a:fld>
            <a:endParaRPr lang="en-US"/>
          </a:p>
        </p:txBody>
      </p:sp>
      <p:sp>
        <p:nvSpPr>
          <p:cNvPr id="8" name="Footer Placeholder 7"/>
          <p:cNvSpPr>
            <a:spLocks noGrp="1"/>
          </p:cNvSpPr>
          <p:nvPr>
            <p:ph type="ftr" sz="quarter" idx="11"/>
          </p:nvPr>
        </p:nvSpPr>
        <p:spPr/>
        <p:txBody>
          <a:bodyPr/>
          <a:lstStyle/>
          <a:p>
            <a:r>
              <a:rPr lang="en-US" smtClean="0"/>
              <a:t>Mezinew Sintayehu Bitew</a:t>
            </a:r>
            <a:endParaRPr lang="en-US"/>
          </a:p>
        </p:txBody>
      </p:sp>
      <p:sp>
        <p:nvSpPr>
          <p:cNvPr id="9" name="Slide Number Placeholder 8"/>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2687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48E11-9AC9-434C-909D-F3F36DFFFE54}"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02752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52E2-6B58-4A52-8EF9-B3C497D36EC2}" type="datetime1">
              <a:rPr lang="en-US" smtClean="0"/>
              <a:t>6/15/2020</a:t>
            </a:fld>
            <a:endParaRPr lang="en-US"/>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78425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51444-DE5B-426E-B9D8-494543725367}"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Mezinew Sintayehu Bitew</a:t>
            </a:r>
            <a:endParaRPr lang="en-US"/>
          </a:p>
        </p:txBody>
      </p:sp>
      <p:sp>
        <p:nvSpPr>
          <p:cNvPr id="7" name="Slide Number Placeholder 6"/>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150883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C22B2-C2FE-4462-AEC4-01AE0F8E6244}" type="datetime1">
              <a:rPr lang="en-US" smtClean="0"/>
              <a:t>6/15/2020</a:t>
            </a:fld>
            <a:endParaRPr lang="en-US"/>
          </a:p>
        </p:txBody>
      </p:sp>
      <p:sp>
        <p:nvSpPr>
          <p:cNvPr id="6" name="Footer Placeholder 5"/>
          <p:cNvSpPr>
            <a:spLocks noGrp="1"/>
          </p:cNvSpPr>
          <p:nvPr>
            <p:ph type="ftr" sz="quarter" idx="11"/>
          </p:nvPr>
        </p:nvSpPr>
        <p:spPr/>
        <p:txBody>
          <a:bodyPr/>
          <a:lstStyle/>
          <a:p>
            <a:r>
              <a:rPr lang="en-US" smtClean="0"/>
              <a:t>Mezinew Sintayehu Bitew</a:t>
            </a:r>
            <a:endParaRPr lang="en-US"/>
          </a:p>
        </p:txBody>
      </p:sp>
      <p:sp>
        <p:nvSpPr>
          <p:cNvPr id="7" name="Slide Number Placeholder 6"/>
          <p:cNvSpPr>
            <a:spLocks noGrp="1"/>
          </p:cNvSpPr>
          <p:nvPr>
            <p:ph type="sldNum" sz="quarter" idx="12"/>
          </p:nvPr>
        </p:nvSpPr>
        <p:spPr/>
        <p:txBody>
          <a:bodyPr/>
          <a:lstStyle/>
          <a:p>
            <a:fld id="{0D8A2E26-CDE7-48A0-92E1-26FC8F0510F5}" type="slidenum">
              <a:rPr lang="en-US" smtClean="0"/>
              <a:t>‹#›</a:t>
            </a:fld>
            <a:endParaRPr lang="en-US"/>
          </a:p>
        </p:txBody>
      </p:sp>
    </p:spTree>
    <p:extLst>
      <p:ext uri="{BB962C8B-B14F-4D97-AF65-F5344CB8AC3E}">
        <p14:creationId xmlns:p14="http://schemas.microsoft.com/office/powerpoint/2010/main" val="247588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E153A-0C1D-4138-8852-E58102553485}" type="datetime1">
              <a:rPr lang="en-US" smtClean="0"/>
              <a:t>6/15/2020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Mezinew Sintayehu Bitew</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A2E26-CDE7-48A0-92E1-26FC8F0510F5}" type="slidenum">
              <a:rPr lang="en-US" smtClean="0"/>
              <a:t>‹#›</a:t>
            </a:fld>
            <a:endParaRPr lang="en-US"/>
          </a:p>
        </p:txBody>
      </p:sp>
    </p:spTree>
    <p:extLst>
      <p:ext uri="{BB962C8B-B14F-4D97-AF65-F5344CB8AC3E}">
        <p14:creationId xmlns:p14="http://schemas.microsoft.com/office/powerpoint/2010/main" val="280987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4.wmf"/><Relationship Id="rId4" Type="http://schemas.openxmlformats.org/officeDocument/2006/relationships/image" Target="../media/image3.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hyperlink" Target="http://en.wikipedia.org/wiki/Anterograde_amnesia"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hyperlink" Target="http://en.wikipedia.org/wiki/Amnesia" TargetMode="Externa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pt-BR" dirty="0" smtClean="0">
                <a:solidFill>
                  <a:srgbClr val="0000FF"/>
                </a:solidFill>
                <a:cs typeface="Times New Roman" panose="02020603050405020304" pitchFamily="18" charset="0"/>
              </a:rPr>
              <a:t> 5 main chapters of Pychiatry course for third year Public health students and one main chapter assignment  </a:t>
            </a:r>
            <a:r>
              <a:rPr lang="pt-BR" dirty="0" smtClean="0">
                <a:solidFill>
                  <a:srgbClr val="0000FF"/>
                </a:solidFill>
                <a:cs typeface="Times New Roman" panose="02020603050405020304" pitchFamily="18" charset="0"/>
              </a:rPr>
              <a:t/>
            </a:r>
            <a:br>
              <a:rPr lang="pt-BR" dirty="0" smtClean="0">
                <a:solidFill>
                  <a:srgbClr val="0000FF"/>
                </a:solidFill>
                <a:cs typeface="Times New Roman" panose="02020603050405020304" pitchFamily="18" charset="0"/>
              </a:rPr>
            </a:br>
            <a:endParaRPr lang="en-US" dirty="0"/>
          </a:p>
        </p:txBody>
      </p:sp>
      <p:sp>
        <p:nvSpPr>
          <p:cNvPr id="3" name="Subtitle 2"/>
          <p:cNvSpPr>
            <a:spLocks noGrp="1"/>
          </p:cNvSpPr>
          <p:nvPr>
            <p:ph type="subTitle" idx="1"/>
          </p:nvPr>
        </p:nvSpPr>
        <p:spPr>
          <a:xfrm>
            <a:off x="1143000" y="3429000"/>
            <a:ext cx="7086600" cy="2590800"/>
          </a:xfrm>
        </p:spPr>
        <p:txBody>
          <a:bodyPr>
            <a:normAutofit/>
          </a:bodyPr>
          <a:lstStyle/>
          <a:p>
            <a:endParaRPr lang="en-US" sz="3600" dirty="0" smtClean="0"/>
          </a:p>
          <a:p>
            <a:r>
              <a:rPr lang="en-US" sz="3600" dirty="0" smtClean="0"/>
              <a:t>Mezinew Sintayehu</a:t>
            </a:r>
          </a:p>
          <a:p>
            <a:r>
              <a:rPr lang="en-US" sz="3600" dirty="0" smtClean="0"/>
              <a:t>MSc in Integrated clinical and community mental health</a:t>
            </a:r>
            <a:endParaRPr lang="en-US" sz="3600" dirty="0" smtClean="0"/>
          </a:p>
        </p:txBody>
      </p:sp>
    </p:spTree>
    <p:extLst>
      <p:ext uri="{BB962C8B-B14F-4D97-AF65-F5344CB8AC3E}">
        <p14:creationId xmlns:p14="http://schemas.microsoft.com/office/powerpoint/2010/main" val="232780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
            </a:r>
            <a:br>
              <a:rPr lang="en-US" b="1" dirty="0" smtClean="0"/>
            </a:br>
            <a:r>
              <a:rPr lang="en-US" sz="3600" b="1" dirty="0" smtClean="0"/>
              <a:t>1. Panic Disorder and Agoraphobia</a:t>
            </a:r>
            <a:r>
              <a:rPr lang="en-US" sz="3600" i="1" dirty="0" smtClean="0"/>
              <a:t/>
            </a:r>
            <a:br>
              <a:rPr lang="en-US" sz="3600" i="1" dirty="0" smtClean="0"/>
            </a:br>
            <a:endParaRPr lang="en-US" sz="3600" dirty="0"/>
          </a:p>
        </p:txBody>
      </p:sp>
      <p:sp>
        <p:nvSpPr>
          <p:cNvPr id="3" name="Content Placeholder 2"/>
          <p:cNvSpPr>
            <a:spLocks noGrp="1"/>
          </p:cNvSpPr>
          <p:nvPr>
            <p:ph idx="1"/>
          </p:nvPr>
        </p:nvSpPr>
        <p:spPr>
          <a:xfrm>
            <a:off x="152400" y="1066800"/>
            <a:ext cx="8610600" cy="5791200"/>
          </a:xfrm>
        </p:spPr>
        <p:txBody>
          <a:bodyPr>
            <a:noAutofit/>
          </a:bodyPr>
          <a:lstStyle/>
          <a:p>
            <a:pPr>
              <a:lnSpc>
                <a:spcPct val="160000"/>
              </a:lnSpc>
              <a:buFont typeface="Wingdings" panose="05000000000000000000" pitchFamily="2" charset="2"/>
              <a:buChar char="Ø"/>
              <a:defRPr/>
            </a:pPr>
            <a:r>
              <a:rPr lang="en-US" sz="2000" dirty="0" smtClean="0"/>
              <a:t>In </a:t>
            </a:r>
            <a:r>
              <a:rPr lang="en-US" sz="2000" dirty="0"/>
              <a:t>panic disorder, the individual experiences recurrent unexpected panic attacks and is persistently concerned or worried about having more panic attacks or changes his or her behavior in maladaptive ways because of the panic attacks (e.g., avoidance of exercise or of unfamiliar locations).</a:t>
            </a:r>
          </a:p>
          <a:p>
            <a:pPr>
              <a:lnSpc>
                <a:spcPct val="160000"/>
              </a:lnSpc>
              <a:buFont typeface="Wingdings" panose="05000000000000000000" pitchFamily="2" charset="2"/>
              <a:buChar char="Ø"/>
              <a:defRPr/>
            </a:pPr>
            <a:r>
              <a:rPr lang="en-US" sz="2000" dirty="0"/>
              <a:t>Panic attacks are abrupt surges of intense fear or intense discomfort that reach a peak within minutes, accompanied by physical and/or cognitive symptoms.</a:t>
            </a:r>
          </a:p>
          <a:p>
            <a:pPr>
              <a:lnSpc>
                <a:spcPct val="160000"/>
              </a:lnSpc>
              <a:buFont typeface="Wingdings" panose="05000000000000000000" pitchFamily="2" charset="2"/>
              <a:buChar char="Ø"/>
              <a:defRPr/>
            </a:pPr>
            <a:r>
              <a:rPr lang="en-US" sz="2000" dirty="0"/>
              <a:t>Limited-symptom panic attacks include fewer than four symptoms. </a:t>
            </a:r>
          </a:p>
          <a:p>
            <a:pPr>
              <a:lnSpc>
                <a:spcPct val="160000"/>
              </a:lnSpc>
              <a:buFont typeface="Wingdings" panose="05000000000000000000" pitchFamily="2" charset="2"/>
              <a:buChar char="Ø"/>
              <a:defRPr/>
            </a:pPr>
            <a:r>
              <a:rPr lang="en-US" sz="2000" dirty="0"/>
              <a:t>Panic attacks may be </a:t>
            </a:r>
            <a:r>
              <a:rPr lang="en-US" sz="2000" i="1" dirty="0"/>
              <a:t>expected, </a:t>
            </a:r>
            <a:r>
              <a:rPr lang="en-US" sz="2000" dirty="0"/>
              <a:t>such as in response to a typically feared object or situation, or </a:t>
            </a:r>
            <a:r>
              <a:rPr lang="en-US" sz="2000" i="1" dirty="0"/>
              <a:t>unexpected,</a:t>
            </a:r>
            <a:r>
              <a:rPr lang="en-US" sz="2000" dirty="0"/>
              <a:t> occurs for no apparent reason. </a:t>
            </a:r>
            <a:endParaRPr lang="en-US" sz="2000" i="1" dirty="0"/>
          </a:p>
          <a:p>
            <a:endParaRPr lang="en-US" sz="2400"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10</a:t>
            </a:fld>
            <a:endParaRPr lang="en-US"/>
          </a:p>
        </p:txBody>
      </p:sp>
      <p:sp>
        <p:nvSpPr>
          <p:cNvPr id="6" name="Date Placeholder 5"/>
          <p:cNvSpPr>
            <a:spLocks noGrp="1"/>
          </p:cNvSpPr>
          <p:nvPr>
            <p:ph type="dt" sz="half" idx="10"/>
          </p:nvPr>
        </p:nvSpPr>
        <p:spPr/>
        <p:txBody>
          <a:bodyPr/>
          <a:lstStyle/>
          <a:p>
            <a:fld id="{952DE2F7-443B-4D86-B0F0-3F2D801BAAE9}" type="datetime1">
              <a:rPr lang="en-US" smtClean="0"/>
              <a:t>6/15/2020</a:t>
            </a:fld>
            <a:endParaRPr lang="en-US"/>
          </a:p>
        </p:txBody>
      </p:sp>
    </p:spTree>
    <p:extLst>
      <p:ext uri="{BB962C8B-B14F-4D97-AF65-F5344CB8AC3E}">
        <p14:creationId xmlns:p14="http://schemas.microsoft.com/office/powerpoint/2010/main" val="34630983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1" y="508000"/>
            <a:ext cx="8223250" cy="6350000"/>
          </a:xfrm>
        </p:spPr>
        <p:txBody>
          <a:bodyPr>
            <a:normAutofit fontScale="32500" lnSpcReduction="20000"/>
          </a:bodyPr>
          <a:lstStyle/>
          <a:p>
            <a:pPr marL="0" indent="0">
              <a:buNone/>
            </a:pPr>
            <a:r>
              <a:rPr lang="en-US" sz="5900" b="1" dirty="0" smtClean="0"/>
              <a:t>Differential diagnosis </a:t>
            </a:r>
          </a:p>
          <a:p>
            <a:pPr marL="0" indent="0">
              <a:buNone/>
            </a:pPr>
            <a:endParaRPr lang="en-US" sz="3000" b="1" dirty="0" smtClean="0"/>
          </a:p>
          <a:p>
            <a:pPr>
              <a:lnSpc>
                <a:spcPct val="160000"/>
              </a:lnSpc>
              <a:buFont typeface="Wingdings" panose="05000000000000000000" pitchFamily="2" charset="2"/>
              <a:buChar char="Ø"/>
            </a:pPr>
            <a:r>
              <a:rPr lang="en-US" sz="6000" b="1" dirty="0" smtClean="0"/>
              <a:t>neurological disorder </a:t>
            </a:r>
          </a:p>
          <a:p>
            <a:pPr>
              <a:lnSpc>
                <a:spcPct val="160000"/>
              </a:lnSpc>
              <a:buFont typeface="Wingdings" panose="05000000000000000000" pitchFamily="2" charset="2"/>
              <a:buChar char="Ø"/>
            </a:pPr>
            <a:r>
              <a:rPr lang="en-US" sz="6000" b="1" dirty="0"/>
              <a:t>Somatic symptom disorder </a:t>
            </a:r>
            <a:endParaRPr lang="en-US" sz="6000" b="1" dirty="0" smtClean="0"/>
          </a:p>
          <a:p>
            <a:pPr>
              <a:lnSpc>
                <a:spcPct val="160000"/>
              </a:lnSpc>
              <a:buFont typeface="Wingdings" panose="05000000000000000000" pitchFamily="2" charset="2"/>
              <a:buChar char="Ø"/>
            </a:pPr>
            <a:r>
              <a:rPr lang="en-US" sz="6000" b="1" dirty="0"/>
              <a:t>Factitious disorder and malingering </a:t>
            </a:r>
            <a:endParaRPr lang="en-US" sz="6000" b="1" dirty="0" smtClean="0"/>
          </a:p>
          <a:p>
            <a:pPr>
              <a:lnSpc>
                <a:spcPct val="160000"/>
              </a:lnSpc>
              <a:buFont typeface="Wingdings" panose="05000000000000000000" pitchFamily="2" charset="2"/>
              <a:buChar char="Ø"/>
            </a:pPr>
            <a:r>
              <a:rPr lang="en-US" sz="6000" b="1" dirty="0"/>
              <a:t>Dissociative </a:t>
            </a:r>
            <a:r>
              <a:rPr lang="en-US" sz="6000" b="1" dirty="0" smtClean="0"/>
              <a:t>disorders</a:t>
            </a:r>
          </a:p>
          <a:p>
            <a:pPr>
              <a:lnSpc>
                <a:spcPct val="160000"/>
              </a:lnSpc>
              <a:buFont typeface="Wingdings" panose="05000000000000000000" pitchFamily="2" charset="2"/>
              <a:buChar char="Ø"/>
            </a:pPr>
            <a:r>
              <a:rPr lang="en-US" sz="6000" b="1" dirty="0" smtClean="0"/>
              <a:t>Body </a:t>
            </a:r>
            <a:r>
              <a:rPr lang="en-US" sz="6000" b="1" dirty="0" err="1"/>
              <a:t>dysmorphic</a:t>
            </a:r>
            <a:r>
              <a:rPr lang="en-US" sz="6000" b="1" dirty="0"/>
              <a:t> disorder </a:t>
            </a:r>
            <a:endParaRPr lang="en-US" sz="6000" b="1" dirty="0" smtClean="0"/>
          </a:p>
          <a:p>
            <a:pPr>
              <a:lnSpc>
                <a:spcPct val="160000"/>
              </a:lnSpc>
              <a:buFont typeface="Wingdings" panose="05000000000000000000" pitchFamily="2" charset="2"/>
              <a:buChar char="Ø"/>
            </a:pPr>
            <a:r>
              <a:rPr lang="en-US" sz="6000" b="1" dirty="0"/>
              <a:t>Depressive </a:t>
            </a:r>
            <a:r>
              <a:rPr lang="en-US" sz="6000" b="1" dirty="0" smtClean="0"/>
              <a:t>disorders</a:t>
            </a:r>
          </a:p>
          <a:p>
            <a:pPr>
              <a:lnSpc>
                <a:spcPct val="160000"/>
              </a:lnSpc>
              <a:buFont typeface="Wingdings" panose="05000000000000000000" pitchFamily="2" charset="2"/>
              <a:buChar char="Ø"/>
            </a:pPr>
            <a:r>
              <a:rPr lang="en-US" sz="6000" b="1" dirty="0" smtClean="0"/>
              <a:t> </a:t>
            </a:r>
            <a:r>
              <a:rPr lang="en-US" sz="6000" b="1" dirty="0"/>
              <a:t>Panic disorder </a:t>
            </a:r>
            <a:endParaRPr lang="en-US" sz="6000" b="1" dirty="0" smtClean="0"/>
          </a:p>
          <a:p>
            <a:pPr>
              <a:lnSpc>
                <a:spcPct val="160000"/>
              </a:lnSpc>
              <a:buFont typeface="Wingdings" panose="05000000000000000000" pitchFamily="2" charset="2"/>
              <a:buChar char="Ø"/>
            </a:pPr>
            <a:r>
              <a:rPr lang="en-US" sz="6000" b="1" dirty="0" smtClean="0"/>
              <a:t>Non epileptic seizure or psychogenic seizure</a:t>
            </a:r>
            <a:r>
              <a:rPr lang="en-US" sz="6000" dirty="0"/>
              <a:t/>
            </a:r>
            <a:br>
              <a:rPr lang="en-US" sz="6000" dirty="0"/>
            </a:br>
            <a:r>
              <a:rPr lang="en-US" sz="3800" dirty="0"/>
              <a:t/>
            </a:r>
            <a:br>
              <a:rPr lang="en-US" sz="3800" dirty="0"/>
            </a:br>
            <a:r>
              <a:rPr lang="en-US" sz="3800" dirty="0"/>
              <a:t/>
            </a:r>
            <a:br>
              <a:rPr lang="en-US" sz="3800" dirty="0"/>
            </a:br>
            <a:r>
              <a:rPr lang="en-US" dirty="0"/>
              <a:t/>
            </a:r>
            <a:br>
              <a:rPr lang="en-US" dirty="0"/>
            </a:br>
            <a:r>
              <a:rPr lang="en-US" dirty="0"/>
              <a:t/>
            </a:r>
            <a:br>
              <a:rPr lang="en-US" dirty="0"/>
            </a:br>
            <a:endParaRPr lang="en-US"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100</a:t>
            </a:fld>
            <a:endParaRPr lang="en-US"/>
          </a:p>
        </p:txBody>
      </p:sp>
      <p:sp>
        <p:nvSpPr>
          <p:cNvPr id="5" name="Date Placeholder 4"/>
          <p:cNvSpPr>
            <a:spLocks noGrp="1"/>
          </p:cNvSpPr>
          <p:nvPr>
            <p:ph type="dt" sz="half" idx="10"/>
          </p:nvPr>
        </p:nvSpPr>
        <p:spPr/>
        <p:txBody>
          <a:bodyPr/>
          <a:lstStyle/>
          <a:p>
            <a:fld id="{D936B35E-6181-415F-9B1E-096CEEEDE567}" type="datetime1">
              <a:rPr lang="en-US" smtClean="0"/>
              <a:t>6/15/2020</a:t>
            </a:fld>
            <a:endParaRPr lang="en-US"/>
          </a:p>
        </p:txBody>
      </p:sp>
    </p:spTree>
    <p:extLst>
      <p:ext uri="{BB962C8B-B14F-4D97-AF65-F5344CB8AC3E}">
        <p14:creationId xmlns:p14="http://schemas.microsoft.com/office/powerpoint/2010/main" val="17642994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41668"/>
            <a:ext cx="6970713" cy="800868"/>
          </a:xfrm>
        </p:spPr>
        <p:txBody>
          <a:bodyPr>
            <a:normAutofit fontScale="90000"/>
          </a:bodyPr>
          <a:lstStyle/>
          <a:p>
            <a:r>
              <a:rPr lang="en-US" sz="2800" dirty="0"/>
              <a:t/>
            </a:r>
            <a:br>
              <a:rPr lang="en-US" sz="2800" dirty="0"/>
            </a:br>
            <a:r>
              <a:rPr lang="en-US" sz="3600" b="1" dirty="0"/>
              <a:t>Treatment</a:t>
            </a:r>
            <a:r>
              <a:rPr lang="en-US" sz="2800" dirty="0"/>
              <a:t/>
            </a:r>
            <a:br>
              <a:rPr lang="en-US" sz="2800" dirty="0"/>
            </a:br>
            <a:endParaRPr lang="en-GB" dirty="0"/>
          </a:p>
        </p:txBody>
      </p:sp>
      <p:sp>
        <p:nvSpPr>
          <p:cNvPr id="3" name="Content Placeholder 2"/>
          <p:cNvSpPr>
            <a:spLocks noGrp="1"/>
          </p:cNvSpPr>
          <p:nvPr>
            <p:ph idx="1"/>
          </p:nvPr>
        </p:nvSpPr>
        <p:spPr>
          <a:xfrm>
            <a:off x="381000" y="942538"/>
            <a:ext cx="8394700" cy="5683347"/>
          </a:xfrm>
        </p:spPr>
        <p:txBody>
          <a:bodyPr>
            <a:normAutofit fontScale="85000" lnSpcReduction="10000"/>
          </a:bodyPr>
          <a:lstStyle/>
          <a:p>
            <a:pPr>
              <a:lnSpc>
                <a:spcPct val="160000"/>
              </a:lnSpc>
              <a:buFont typeface="Wingdings" panose="05000000000000000000" pitchFamily="2" charset="2"/>
              <a:buChar char="Ø"/>
            </a:pPr>
            <a:r>
              <a:rPr lang="en-US" dirty="0" smtClean="0"/>
              <a:t>Resolution of the conversion disorder symptom is usually </a:t>
            </a:r>
            <a:r>
              <a:rPr lang="en-US" dirty="0" smtClean="0">
                <a:solidFill>
                  <a:srgbClr val="FF0000"/>
                </a:solidFill>
              </a:rPr>
              <a:t>spontaneous</a:t>
            </a:r>
            <a:r>
              <a:rPr lang="en-US" dirty="0" smtClean="0"/>
              <a:t>, although it is probably facilitated by </a:t>
            </a:r>
            <a:r>
              <a:rPr lang="en-US" dirty="0" smtClean="0">
                <a:solidFill>
                  <a:srgbClr val="FF0000"/>
                </a:solidFill>
              </a:rPr>
              <a:t>insight-oriented supportive or behavior therapy. </a:t>
            </a:r>
          </a:p>
          <a:p>
            <a:pPr>
              <a:lnSpc>
                <a:spcPct val="160000"/>
              </a:lnSpc>
              <a:buFont typeface="Wingdings" panose="05000000000000000000" pitchFamily="2" charset="2"/>
              <a:buChar char="Ø"/>
            </a:pPr>
            <a:r>
              <a:rPr lang="en-US" dirty="0" smtClean="0"/>
              <a:t>The most important feature of the therapy is a relationship with </a:t>
            </a:r>
            <a:r>
              <a:rPr lang="en-US" dirty="0" smtClean="0">
                <a:solidFill>
                  <a:srgbClr val="FF0000"/>
                </a:solidFill>
              </a:rPr>
              <a:t>a caring and confident therapist. </a:t>
            </a:r>
          </a:p>
          <a:p>
            <a:pPr>
              <a:lnSpc>
                <a:spcPct val="160000"/>
              </a:lnSpc>
              <a:buFont typeface="Wingdings" panose="05000000000000000000" pitchFamily="2" charset="2"/>
              <a:buChar char="Ø"/>
            </a:pPr>
            <a:r>
              <a:rPr lang="en-US" dirty="0" smtClean="0"/>
              <a:t>With patients who are resistant to the idea of psychotherapy, physicians can suggest that the </a:t>
            </a:r>
            <a:r>
              <a:rPr lang="en-US" dirty="0" smtClean="0">
                <a:solidFill>
                  <a:srgbClr val="FF0000"/>
                </a:solidFill>
              </a:rPr>
              <a:t>psychotherapy will focus on issues of stress and coping. </a:t>
            </a:r>
          </a:p>
          <a:p>
            <a:pPr>
              <a:lnSpc>
                <a:spcPct val="160000"/>
              </a:lnSpc>
            </a:pPr>
            <a:endParaRPr lang="en-GB"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101</a:t>
            </a:fld>
            <a:endParaRPr lang="en-US"/>
          </a:p>
        </p:txBody>
      </p:sp>
      <p:sp>
        <p:nvSpPr>
          <p:cNvPr id="6" name="Date Placeholder 5"/>
          <p:cNvSpPr>
            <a:spLocks noGrp="1"/>
          </p:cNvSpPr>
          <p:nvPr>
            <p:ph type="dt" sz="half" idx="10"/>
          </p:nvPr>
        </p:nvSpPr>
        <p:spPr/>
        <p:txBody>
          <a:bodyPr/>
          <a:lstStyle/>
          <a:p>
            <a:fld id="{7EB6C66C-706D-4A18-8832-E5CBE082D0F9}" type="datetime1">
              <a:rPr lang="en-US" smtClean="0"/>
              <a:t>6/15/2020</a:t>
            </a:fld>
            <a:endParaRPr lang="en-US"/>
          </a:p>
        </p:txBody>
      </p:sp>
    </p:spTree>
    <p:extLst>
      <p:ext uri="{BB962C8B-B14F-4D97-AF65-F5344CB8AC3E}">
        <p14:creationId xmlns:p14="http://schemas.microsoft.com/office/powerpoint/2010/main" val="995158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710" y="0"/>
            <a:ext cx="8583590" cy="6742090"/>
          </a:xfrm>
        </p:spPr>
        <p:txBody>
          <a:bodyPr>
            <a:normAutofit fontScale="77500" lnSpcReduction="20000"/>
          </a:bodyPr>
          <a:lstStyle/>
          <a:p>
            <a:pPr>
              <a:lnSpc>
                <a:spcPct val="160000"/>
              </a:lnSpc>
              <a:buFont typeface="Wingdings" panose="05000000000000000000" pitchFamily="2" charset="2"/>
              <a:buChar char="Ø"/>
            </a:pPr>
            <a:r>
              <a:rPr lang="en-US" dirty="0"/>
              <a:t>Telling such patients that their symptoms are imaginary often makes them worse. </a:t>
            </a:r>
            <a:r>
              <a:rPr lang="en-US" dirty="0">
                <a:solidFill>
                  <a:srgbClr val="FF0000"/>
                </a:solidFill>
              </a:rPr>
              <a:t>Hypnosis, anxiolytics, and behavioral relaxation</a:t>
            </a:r>
            <a:r>
              <a:rPr lang="en-US" dirty="0"/>
              <a:t> </a:t>
            </a:r>
            <a:r>
              <a:rPr lang="en-US" dirty="0">
                <a:solidFill>
                  <a:srgbClr val="FF0000"/>
                </a:solidFill>
              </a:rPr>
              <a:t>exercises</a:t>
            </a:r>
            <a:r>
              <a:rPr lang="en-US" dirty="0"/>
              <a:t> are effective in some cases. </a:t>
            </a:r>
          </a:p>
          <a:p>
            <a:pPr>
              <a:lnSpc>
                <a:spcPct val="160000"/>
              </a:lnSpc>
              <a:buFont typeface="Wingdings" panose="05000000000000000000" pitchFamily="2" charset="2"/>
              <a:buChar char="Ø"/>
            </a:pPr>
            <a:r>
              <a:rPr lang="en-US" dirty="0">
                <a:solidFill>
                  <a:srgbClr val="FF0000"/>
                </a:solidFill>
              </a:rPr>
              <a:t>Parenteral </a:t>
            </a:r>
            <a:r>
              <a:rPr lang="en-US" dirty="0" err="1">
                <a:solidFill>
                  <a:srgbClr val="FF0000"/>
                </a:solidFill>
              </a:rPr>
              <a:t>amobarbital</a:t>
            </a:r>
            <a:r>
              <a:rPr lang="en-US" dirty="0">
                <a:solidFill>
                  <a:srgbClr val="FF0000"/>
                </a:solidFill>
              </a:rPr>
              <a:t> or </a:t>
            </a:r>
            <a:r>
              <a:rPr lang="en-US" dirty="0" err="1">
                <a:solidFill>
                  <a:srgbClr val="FF0000"/>
                </a:solidFill>
              </a:rPr>
              <a:t>lorazepam</a:t>
            </a:r>
            <a:r>
              <a:rPr lang="en-US" dirty="0">
                <a:solidFill>
                  <a:srgbClr val="FF0000"/>
                </a:solidFill>
              </a:rPr>
              <a:t> </a:t>
            </a:r>
            <a:r>
              <a:rPr lang="en-US" dirty="0"/>
              <a:t>may be helpful in obtaining additional historic </a:t>
            </a:r>
            <a:r>
              <a:rPr lang="en-US" dirty="0" smtClean="0"/>
              <a:t>information</a:t>
            </a:r>
          </a:p>
          <a:p>
            <a:pPr>
              <a:lnSpc>
                <a:spcPct val="160000"/>
              </a:lnSpc>
              <a:buFont typeface="Wingdings" panose="05000000000000000000" pitchFamily="2" charset="2"/>
              <a:buChar char="Ø"/>
            </a:pPr>
            <a:r>
              <a:rPr lang="en-US" dirty="0" smtClean="0"/>
              <a:t>Psychodynamic </a:t>
            </a:r>
            <a:r>
              <a:rPr lang="en-US" dirty="0"/>
              <a:t>approaches include </a:t>
            </a:r>
            <a:r>
              <a:rPr lang="en-US" dirty="0">
                <a:solidFill>
                  <a:srgbClr val="FF0000"/>
                </a:solidFill>
              </a:rPr>
              <a:t>psychoanalysis and </a:t>
            </a:r>
            <a:r>
              <a:rPr lang="en-US" dirty="0" smtClean="0">
                <a:solidFill>
                  <a:srgbClr val="FF0000"/>
                </a:solidFill>
              </a:rPr>
              <a:t>insight-oriented psychotherapy</a:t>
            </a:r>
            <a:r>
              <a:rPr lang="en-US" dirty="0">
                <a:solidFill>
                  <a:srgbClr val="FF0000"/>
                </a:solidFill>
              </a:rPr>
              <a:t>,</a:t>
            </a:r>
            <a:r>
              <a:rPr lang="en-US" dirty="0"/>
              <a:t> in which patients </a:t>
            </a:r>
            <a:r>
              <a:rPr lang="en-US" dirty="0">
                <a:solidFill>
                  <a:srgbClr val="FF0000"/>
                </a:solidFill>
              </a:rPr>
              <a:t>explore </a:t>
            </a:r>
            <a:r>
              <a:rPr lang="en-US" dirty="0" smtClean="0">
                <a:solidFill>
                  <a:srgbClr val="FF0000"/>
                </a:solidFill>
              </a:rPr>
              <a:t>intra psychic </a:t>
            </a:r>
            <a:r>
              <a:rPr lang="en-US" dirty="0">
                <a:solidFill>
                  <a:srgbClr val="FF0000"/>
                </a:solidFill>
              </a:rPr>
              <a:t>conflicts </a:t>
            </a:r>
            <a:endParaRPr lang="en-US" dirty="0" smtClean="0">
              <a:solidFill>
                <a:srgbClr val="FF0000"/>
              </a:solidFill>
            </a:endParaRPr>
          </a:p>
          <a:p>
            <a:pPr>
              <a:lnSpc>
                <a:spcPct val="160000"/>
              </a:lnSpc>
              <a:buFont typeface="Wingdings" panose="05000000000000000000" pitchFamily="2" charset="2"/>
              <a:buChar char="Ø"/>
            </a:pPr>
            <a:r>
              <a:rPr lang="en-US" dirty="0" smtClean="0">
                <a:solidFill>
                  <a:srgbClr val="FF0000"/>
                </a:solidFill>
              </a:rPr>
              <a:t>Brief </a:t>
            </a:r>
            <a:r>
              <a:rPr lang="en-US" dirty="0">
                <a:solidFill>
                  <a:srgbClr val="FF0000"/>
                </a:solidFill>
              </a:rPr>
              <a:t>and direct forms of short-term psychotherapy </a:t>
            </a:r>
            <a:endParaRPr lang="en-US" dirty="0" smtClean="0">
              <a:solidFill>
                <a:srgbClr val="FF0000"/>
              </a:solidFill>
            </a:endParaRPr>
          </a:p>
          <a:p>
            <a:pPr>
              <a:lnSpc>
                <a:spcPct val="160000"/>
              </a:lnSpc>
              <a:buFont typeface="Wingdings" panose="05000000000000000000" pitchFamily="2" charset="2"/>
              <a:buChar char="Ø"/>
            </a:pPr>
            <a:r>
              <a:rPr lang="en-US" dirty="0" smtClean="0"/>
              <a:t>The </a:t>
            </a:r>
            <a:r>
              <a:rPr lang="en-US" dirty="0"/>
              <a:t>longer the duration of these patients' sick role and the more they have regressed, the more difficult the treatment.</a:t>
            </a:r>
          </a:p>
          <a:p>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102</a:t>
            </a:fld>
            <a:endParaRPr lang="en-US"/>
          </a:p>
        </p:txBody>
      </p:sp>
      <p:sp>
        <p:nvSpPr>
          <p:cNvPr id="5" name="Date Placeholder 4"/>
          <p:cNvSpPr>
            <a:spLocks noGrp="1"/>
          </p:cNvSpPr>
          <p:nvPr>
            <p:ph type="dt" sz="half" idx="10"/>
          </p:nvPr>
        </p:nvSpPr>
        <p:spPr/>
        <p:txBody>
          <a:bodyPr/>
          <a:lstStyle/>
          <a:p>
            <a:fld id="{E1265D66-8398-49E4-85B5-3642CEA91A50}" type="datetime1">
              <a:rPr lang="en-US" smtClean="0"/>
              <a:t>6/15/2020</a:t>
            </a:fld>
            <a:endParaRPr lang="en-US"/>
          </a:p>
        </p:txBody>
      </p:sp>
    </p:spTree>
    <p:extLst>
      <p:ext uri="{BB962C8B-B14F-4D97-AF65-F5344CB8AC3E}">
        <p14:creationId xmlns:p14="http://schemas.microsoft.com/office/powerpoint/2010/main" val="33529038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228602"/>
            <a:ext cx="6172200" cy="5897563"/>
          </a:xfrm>
        </p:spPr>
        <p:txBody>
          <a:bodyPr/>
          <a:lstStyle/>
          <a:p>
            <a:pPr>
              <a:buNone/>
            </a:pPr>
            <a:endParaRPr lang="en-US" b="1" dirty="0" smtClean="0"/>
          </a:p>
          <a:p>
            <a:pPr>
              <a:buNone/>
            </a:pPr>
            <a:endParaRPr lang="en-US" b="1" dirty="0"/>
          </a:p>
          <a:p>
            <a:pPr>
              <a:buNone/>
            </a:pPr>
            <a:endParaRPr lang="en-US" b="1" dirty="0" smtClean="0"/>
          </a:p>
          <a:p>
            <a:pPr>
              <a:buNone/>
            </a:pPr>
            <a:endParaRPr lang="en-US" b="1" dirty="0"/>
          </a:p>
          <a:p>
            <a:pPr>
              <a:buNone/>
            </a:pPr>
            <a:r>
              <a:rPr lang="en-US" b="1" dirty="0" smtClean="0"/>
              <a:t>3</a:t>
            </a:r>
            <a:r>
              <a:rPr lang="en-US" b="1" dirty="0"/>
              <a:t>. </a:t>
            </a:r>
            <a:r>
              <a:rPr lang="en-US" b="1" dirty="0" smtClean="0"/>
              <a:t>Illness </a:t>
            </a:r>
            <a:r>
              <a:rPr lang="en-US" b="1" dirty="0"/>
              <a:t>Anxiety Disorder</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103</a:t>
            </a:fld>
            <a:endParaRPr lang="en-US"/>
          </a:p>
        </p:txBody>
      </p:sp>
      <p:sp>
        <p:nvSpPr>
          <p:cNvPr id="5" name="Date Placeholder 4"/>
          <p:cNvSpPr>
            <a:spLocks noGrp="1"/>
          </p:cNvSpPr>
          <p:nvPr>
            <p:ph type="dt" sz="half" idx="10"/>
          </p:nvPr>
        </p:nvSpPr>
        <p:spPr/>
        <p:txBody>
          <a:bodyPr/>
          <a:lstStyle/>
          <a:p>
            <a:fld id="{ABD11C83-85AD-4B5D-A621-3841A174796A}" type="datetime1">
              <a:rPr lang="en-US" smtClean="0"/>
              <a:t>6/15/2020</a:t>
            </a:fld>
            <a:endParaRPr lang="en-US"/>
          </a:p>
        </p:txBody>
      </p:sp>
    </p:spTree>
    <p:extLst>
      <p:ext uri="{BB962C8B-B14F-4D97-AF65-F5344CB8AC3E}">
        <p14:creationId xmlns:p14="http://schemas.microsoft.com/office/powerpoint/2010/main" val="1564884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6172200" cy="563562"/>
          </a:xfrm>
        </p:spPr>
        <p:txBody>
          <a:bodyPr>
            <a:normAutofit fontScale="90000"/>
          </a:bodyPr>
          <a:lstStyle/>
          <a:p>
            <a:r>
              <a:rPr lang="en-US" dirty="0" smtClean="0"/>
              <a:t>Features/manifestations </a:t>
            </a:r>
            <a:endParaRPr lang="en-US" dirty="0"/>
          </a:p>
        </p:txBody>
      </p:sp>
      <p:sp>
        <p:nvSpPr>
          <p:cNvPr id="3" name="Content Placeholder 2"/>
          <p:cNvSpPr>
            <a:spLocks noGrp="1"/>
          </p:cNvSpPr>
          <p:nvPr>
            <p:ph idx="1"/>
          </p:nvPr>
        </p:nvSpPr>
        <p:spPr>
          <a:xfrm>
            <a:off x="393700" y="914400"/>
            <a:ext cx="7435850" cy="5486400"/>
          </a:xfrm>
        </p:spPr>
        <p:txBody>
          <a:bodyPr>
            <a:normAutofit fontScale="70000" lnSpcReduction="20000"/>
          </a:bodyPr>
          <a:lstStyle/>
          <a:p>
            <a:pPr>
              <a:lnSpc>
                <a:spcPct val="170000"/>
              </a:lnSpc>
              <a:buFont typeface="Wingdings" pitchFamily="2" charset="2"/>
              <a:buChar char="Ø"/>
            </a:pPr>
            <a:r>
              <a:rPr lang="en-US" dirty="0" smtClean="0"/>
              <a:t>a </a:t>
            </a:r>
            <a:r>
              <a:rPr lang="en-US" dirty="0"/>
              <a:t>preoccupation with having or acquiring a serious, undiagnosed medical illness </a:t>
            </a:r>
            <a:endParaRPr lang="en-US" dirty="0" smtClean="0"/>
          </a:p>
          <a:p>
            <a:pPr>
              <a:lnSpc>
                <a:spcPct val="170000"/>
              </a:lnSpc>
              <a:buFont typeface="Wingdings" pitchFamily="2" charset="2"/>
              <a:buChar char="Ø"/>
            </a:pPr>
            <a:r>
              <a:rPr lang="en-US" dirty="0" smtClean="0"/>
              <a:t>Somatic </a:t>
            </a:r>
            <a:r>
              <a:rPr lang="en-US" dirty="0"/>
              <a:t>symptoms are not present or, </a:t>
            </a:r>
            <a:r>
              <a:rPr lang="en-US" dirty="0" smtClean="0"/>
              <a:t>if present</a:t>
            </a:r>
            <a:r>
              <a:rPr lang="en-US" dirty="0"/>
              <a:t>, are only mild in intensity </a:t>
            </a:r>
          </a:p>
          <a:p>
            <a:pPr>
              <a:lnSpc>
                <a:spcPct val="170000"/>
              </a:lnSpc>
              <a:buFont typeface="Wingdings" pitchFamily="2" charset="2"/>
              <a:buChar char="Ø"/>
            </a:pPr>
            <a:r>
              <a:rPr lang="en-US" dirty="0" smtClean="0"/>
              <a:t>A </a:t>
            </a:r>
            <a:r>
              <a:rPr lang="en-US" dirty="0"/>
              <a:t>thorough evaluation fails to identify </a:t>
            </a:r>
            <a:r>
              <a:rPr lang="en-US" dirty="0" smtClean="0"/>
              <a:t>a serious </a:t>
            </a:r>
            <a:r>
              <a:rPr lang="en-US" dirty="0"/>
              <a:t>medical </a:t>
            </a:r>
            <a:r>
              <a:rPr lang="en-US" dirty="0" smtClean="0"/>
              <a:t>condition</a:t>
            </a:r>
          </a:p>
          <a:p>
            <a:pPr>
              <a:lnSpc>
                <a:spcPct val="170000"/>
              </a:lnSpc>
              <a:buFont typeface="Wingdings" pitchFamily="2" charset="2"/>
              <a:buChar char="Ø"/>
            </a:pPr>
            <a:r>
              <a:rPr lang="en-US" dirty="0" smtClean="0"/>
              <a:t>distress </a:t>
            </a:r>
            <a:r>
              <a:rPr lang="en-US" dirty="0"/>
              <a:t>emanates not primarily from the physical complaint itself but rather from his or </a:t>
            </a:r>
            <a:r>
              <a:rPr lang="en-US" dirty="0" smtClean="0"/>
              <a:t>her anxiety </a:t>
            </a:r>
            <a:r>
              <a:rPr lang="en-US" dirty="0"/>
              <a:t>about the meaning, significance, or cause of the complaint (i.e., the suspected medical diagnosis</a:t>
            </a:r>
            <a:r>
              <a:rPr lang="en-US" dirty="0" smtClean="0"/>
              <a:t>), </a:t>
            </a:r>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104</a:t>
            </a:fld>
            <a:endParaRPr lang="en-US"/>
          </a:p>
        </p:txBody>
      </p:sp>
      <p:sp>
        <p:nvSpPr>
          <p:cNvPr id="6" name="Date Placeholder 5"/>
          <p:cNvSpPr>
            <a:spLocks noGrp="1"/>
          </p:cNvSpPr>
          <p:nvPr>
            <p:ph type="dt" sz="half" idx="10"/>
          </p:nvPr>
        </p:nvSpPr>
        <p:spPr/>
        <p:txBody>
          <a:bodyPr/>
          <a:lstStyle/>
          <a:p>
            <a:fld id="{A5A509FD-A45B-4D3F-B3AF-8774A295B016}" type="datetime1">
              <a:rPr lang="en-US" smtClean="0"/>
              <a:t>6/15/2020</a:t>
            </a:fld>
            <a:endParaRPr lang="en-US"/>
          </a:p>
        </p:txBody>
      </p:sp>
    </p:spTree>
    <p:extLst>
      <p:ext uri="{BB962C8B-B14F-4D97-AF65-F5344CB8AC3E}">
        <p14:creationId xmlns:p14="http://schemas.microsoft.com/office/powerpoint/2010/main" val="5264338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553200"/>
          </a:xfrm>
        </p:spPr>
        <p:txBody>
          <a:bodyPr>
            <a:normAutofit fontScale="85000" lnSpcReduction="20000"/>
          </a:bodyPr>
          <a:lstStyle/>
          <a:p>
            <a:pPr>
              <a:lnSpc>
                <a:spcPct val="170000"/>
              </a:lnSpc>
              <a:buFont typeface="Wingdings" pitchFamily="2" charset="2"/>
              <a:buChar char="Ø"/>
            </a:pPr>
            <a:r>
              <a:rPr lang="en-US" dirty="0" smtClean="0"/>
              <a:t>If a physical sign or symptom is present, it is often a normal physiological sensation, a benign and self-limited dysfunction, or a bodily discomfort not generally considered indicative of disease</a:t>
            </a:r>
          </a:p>
          <a:p>
            <a:pPr>
              <a:lnSpc>
                <a:spcPct val="170000"/>
              </a:lnSpc>
              <a:buFont typeface="Wingdings" pitchFamily="2" charset="2"/>
              <a:buChar char="Ø"/>
            </a:pPr>
            <a:r>
              <a:rPr lang="en-US" dirty="0" smtClean="0"/>
              <a:t>If a diagnosable medical condition is present, anxiety and preoccupation are clearly excessive and disproportionate </a:t>
            </a:r>
          </a:p>
          <a:p>
            <a:pPr>
              <a:lnSpc>
                <a:spcPct val="170000"/>
              </a:lnSpc>
              <a:buFont typeface="Wingdings" pitchFamily="2" charset="2"/>
              <a:buChar char="Ø"/>
            </a:pPr>
            <a:r>
              <a:rPr lang="en-US" dirty="0" smtClean="0"/>
              <a:t>The preoccupation with the idea that one is sick is accompanied by substantial anxiety about health and disease. </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105</a:t>
            </a:fld>
            <a:endParaRPr lang="en-US"/>
          </a:p>
        </p:txBody>
      </p:sp>
      <p:sp>
        <p:nvSpPr>
          <p:cNvPr id="5" name="Date Placeholder 4"/>
          <p:cNvSpPr>
            <a:spLocks noGrp="1"/>
          </p:cNvSpPr>
          <p:nvPr>
            <p:ph type="dt" sz="half" idx="10"/>
          </p:nvPr>
        </p:nvSpPr>
        <p:spPr/>
        <p:txBody>
          <a:bodyPr/>
          <a:lstStyle/>
          <a:p>
            <a:fld id="{54162D00-35C1-4B5B-A5A6-A1C99A2D033E}" type="datetime1">
              <a:rPr lang="en-US" smtClean="0"/>
              <a:t>6/15/2020</a:t>
            </a:fld>
            <a:endParaRPr lang="en-US"/>
          </a:p>
        </p:txBody>
      </p:sp>
    </p:spTree>
    <p:extLst>
      <p:ext uri="{BB962C8B-B14F-4D97-AF65-F5344CB8AC3E}">
        <p14:creationId xmlns:p14="http://schemas.microsoft.com/office/powerpoint/2010/main" val="6742203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81000"/>
            <a:ext cx="8229600" cy="6172200"/>
          </a:xfrm>
        </p:spPr>
        <p:txBody>
          <a:bodyPr>
            <a:normAutofit fontScale="77500" lnSpcReduction="20000"/>
          </a:bodyPr>
          <a:lstStyle/>
          <a:p>
            <a:pPr>
              <a:lnSpc>
                <a:spcPct val="170000"/>
              </a:lnSpc>
              <a:buFont typeface="Wingdings" pitchFamily="2" charset="2"/>
              <a:buChar char="Ø"/>
            </a:pPr>
            <a:r>
              <a:rPr lang="en-US" dirty="0" smtClean="0"/>
              <a:t>easily  alarmed </a:t>
            </a:r>
            <a:r>
              <a:rPr lang="en-US" dirty="0"/>
              <a:t>about </a:t>
            </a:r>
            <a:r>
              <a:rPr lang="en-US" dirty="0" smtClean="0"/>
              <a:t>illness</a:t>
            </a:r>
          </a:p>
          <a:p>
            <a:pPr>
              <a:lnSpc>
                <a:spcPct val="170000"/>
              </a:lnSpc>
              <a:buFont typeface="Wingdings" pitchFamily="2" charset="2"/>
              <a:buChar char="Ø"/>
            </a:pPr>
            <a:r>
              <a:rPr lang="en-US" dirty="0" smtClean="0"/>
              <a:t>do </a:t>
            </a:r>
            <a:r>
              <a:rPr lang="en-US" dirty="0"/>
              <a:t>not respond to appropriate medical reassurance, negative diagnostic tests, or benign course. </a:t>
            </a:r>
            <a:endParaRPr lang="en-US" dirty="0" smtClean="0"/>
          </a:p>
          <a:p>
            <a:pPr>
              <a:lnSpc>
                <a:spcPct val="170000"/>
              </a:lnSpc>
              <a:buFont typeface="Wingdings" pitchFamily="2" charset="2"/>
              <a:buChar char="Ø"/>
            </a:pPr>
            <a:r>
              <a:rPr lang="en-US" dirty="0" smtClean="0"/>
              <a:t>attempts </a:t>
            </a:r>
            <a:r>
              <a:rPr lang="en-US" dirty="0"/>
              <a:t>at </a:t>
            </a:r>
            <a:r>
              <a:rPr lang="en-US" dirty="0">
                <a:solidFill>
                  <a:srgbClr val="FF0000"/>
                </a:solidFill>
              </a:rPr>
              <a:t>reassurance and symptom palliation </a:t>
            </a:r>
            <a:r>
              <a:rPr lang="en-US" dirty="0"/>
              <a:t>generally do not alleviate the </a:t>
            </a:r>
            <a:r>
              <a:rPr lang="en-US" dirty="0" smtClean="0"/>
              <a:t>individual's concerns </a:t>
            </a:r>
            <a:r>
              <a:rPr lang="en-US" dirty="0"/>
              <a:t>and may heighten </a:t>
            </a:r>
            <a:endParaRPr lang="en-US" dirty="0" smtClean="0"/>
          </a:p>
          <a:p>
            <a:pPr>
              <a:lnSpc>
                <a:spcPct val="170000"/>
              </a:lnSpc>
              <a:buFont typeface="Wingdings" pitchFamily="2" charset="2"/>
              <a:buChar char="Ø"/>
            </a:pPr>
            <a:r>
              <a:rPr lang="en-US" dirty="0" smtClean="0"/>
              <a:t> </a:t>
            </a:r>
            <a:r>
              <a:rPr lang="en-US" dirty="0"/>
              <a:t>Illness concerns assume a prominent place in the individual's life, affecting daily activities, and may even result in invalidism</a:t>
            </a:r>
            <a:r>
              <a:rPr lang="en-US" dirty="0" smtClean="0"/>
              <a:t>.</a:t>
            </a:r>
          </a:p>
          <a:p>
            <a:pPr>
              <a:lnSpc>
                <a:spcPct val="170000"/>
              </a:lnSpc>
              <a:buFont typeface="Wingdings" pitchFamily="2" charset="2"/>
              <a:buChar char="Ø"/>
            </a:pPr>
            <a:r>
              <a:rPr lang="en-US" dirty="0" smtClean="0"/>
              <a:t> </a:t>
            </a:r>
            <a:r>
              <a:rPr lang="en-US" dirty="0"/>
              <a:t>Illness </a:t>
            </a:r>
            <a:r>
              <a:rPr lang="en-US" dirty="0" smtClean="0"/>
              <a:t>becomes </a:t>
            </a:r>
            <a:r>
              <a:rPr lang="en-US" dirty="0" smtClean="0">
                <a:solidFill>
                  <a:srgbClr val="FF0000"/>
                </a:solidFill>
              </a:rPr>
              <a:t>a </a:t>
            </a:r>
            <a:r>
              <a:rPr lang="en-US" dirty="0">
                <a:solidFill>
                  <a:srgbClr val="FF0000"/>
                </a:solidFill>
              </a:rPr>
              <a:t>central feature </a:t>
            </a:r>
            <a:r>
              <a:rPr lang="en-US" dirty="0"/>
              <a:t>of the </a:t>
            </a:r>
            <a:r>
              <a:rPr lang="en-US" dirty="0">
                <a:solidFill>
                  <a:srgbClr val="FF0000"/>
                </a:solidFill>
              </a:rPr>
              <a:t>individual's identity and </a:t>
            </a:r>
            <a:r>
              <a:rPr lang="en-US" dirty="0" smtClean="0">
                <a:solidFill>
                  <a:srgbClr val="FF0000"/>
                </a:solidFill>
              </a:rPr>
              <a:t>self-image</a:t>
            </a:r>
            <a:endParaRPr lang="en-US" dirty="0" smtClean="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106</a:t>
            </a:fld>
            <a:endParaRPr lang="en-US"/>
          </a:p>
        </p:txBody>
      </p:sp>
      <p:sp>
        <p:nvSpPr>
          <p:cNvPr id="5" name="Date Placeholder 4"/>
          <p:cNvSpPr>
            <a:spLocks noGrp="1"/>
          </p:cNvSpPr>
          <p:nvPr>
            <p:ph type="dt" sz="half" idx="10"/>
          </p:nvPr>
        </p:nvSpPr>
        <p:spPr/>
        <p:txBody>
          <a:bodyPr/>
          <a:lstStyle/>
          <a:p>
            <a:fld id="{889758A9-83D7-46F4-8C53-5CBE1DFF6912}" type="datetime1">
              <a:rPr lang="en-US" smtClean="0"/>
              <a:t>6/15/2020</a:t>
            </a:fld>
            <a:endParaRPr lang="en-US"/>
          </a:p>
        </p:txBody>
      </p:sp>
    </p:spTree>
    <p:extLst>
      <p:ext uri="{BB962C8B-B14F-4D97-AF65-F5344CB8AC3E}">
        <p14:creationId xmlns:p14="http://schemas.microsoft.com/office/powerpoint/2010/main" val="25593213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1" y="457200"/>
            <a:ext cx="8623300" cy="6172200"/>
          </a:xfrm>
        </p:spPr>
        <p:txBody>
          <a:bodyPr>
            <a:normAutofit fontScale="77500" lnSpcReduction="20000"/>
          </a:bodyPr>
          <a:lstStyle/>
          <a:p>
            <a:pPr>
              <a:lnSpc>
                <a:spcPct val="160000"/>
              </a:lnSpc>
              <a:buFont typeface="Wingdings" pitchFamily="2" charset="2"/>
              <a:buChar char="Ø"/>
            </a:pPr>
            <a:r>
              <a:rPr lang="en-US" dirty="0" smtClean="0"/>
              <a:t> often examine themselves repeatedly </a:t>
            </a:r>
          </a:p>
          <a:p>
            <a:pPr>
              <a:lnSpc>
                <a:spcPct val="160000"/>
              </a:lnSpc>
              <a:buFont typeface="Wingdings" pitchFamily="2" charset="2"/>
              <a:buChar char="Ø"/>
            </a:pPr>
            <a:r>
              <a:rPr lang="en-US" dirty="0" smtClean="0"/>
              <a:t>research their suspected disease excessively and repeatedly seek reassurance from family, friends, or physicians. </a:t>
            </a:r>
          </a:p>
          <a:p>
            <a:pPr>
              <a:lnSpc>
                <a:spcPct val="160000"/>
              </a:lnSpc>
              <a:buFont typeface="Wingdings" pitchFamily="2" charset="2"/>
              <a:buChar char="Ø"/>
            </a:pPr>
            <a:r>
              <a:rPr lang="en-US" dirty="0" smtClean="0"/>
              <a:t>Often frustrating for others and may result in considerable strain within the family</a:t>
            </a:r>
          </a:p>
          <a:p>
            <a:pPr>
              <a:lnSpc>
                <a:spcPct val="160000"/>
              </a:lnSpc>
              <a:buFont typeface="Wingdings" pitchFamily="2" charset="2"/>
              <a:buChar char="Ø"/>
            </a:pPr>
            <a:r>
              <a:rPr lang="en-US" dirty="0" smtClean="0"/>
              <a:t> In some cases, the anxiety leads to maladaptive avoidance of situations or activities that these individuals fear might jeopardize their health. </a:t>
            </a:r>
          </a:p>
          <a:p>
            <a:pPr>
              <a:lnSpc>
                <a:spcPct val="160000"/>
              </a:lnSpc>
              <a:buFont typeface="Wingdings" pitchFamily="2" charset="2"/>
              <a:buChar char="Ø"/>
            </a:pPr>
            <a:r>
              <a:rPr lang="en-US" dirty="0" smtClean="0"/>
              <a:t>6 months duration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107</a:t>
            </a:fld>
            <a:endParaRPr lang="en-US"/>
          </a:p>
        </p:txBody>
      </p:sp>
      <p:sp>
        <p:nvSpPr>
          <p:cNvPr id="5" name="Date Placeholder 4"/>
          <p:cNvSpPr>
            <a:spLocks noGrp="1"/>
          </p:cNvSpPr>
          <p:nvPr>
            <p:ph type="dt" sz="half" idx="10"/>
          </p:nvPr>
        </p:nvSpPr>
        <p:spPr/>
        <p:txBody>
          <a:bodyPr/>
          <a:lstStyle/>
          <a:p>
            <a:fld id="{168AD23F-8197-4698-818D-1D5620C37CEB}" type="datetime1">
              <a:rPr lang="en-US" smtClean="0"/>
              <a:t>6/15/2020</a:t>
            </a:fld>
            <a:endParaRPr lang="en-US"/>
          </a:p>
        </p:txBody>
      </p:sp>
    </p:spTree>
    <p:extLst>
      <p:ext uri="{BB962C8B-B14F-4D97-AF65-F5344CB8AC3E}">
        <p14:creationId xmlns:p14="http://schemas.microsoft.com/office/powerpoint/2010/main" val="35774860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7620000" cy="6400800"/>
          </a:xfrm>
        </p:spPr>
        <p:txBody>
          <a:bodyPr>
            <a:normAutofit fontScale="92500" lnSpcReduction="10000"/>
          </a:bodyPr>
          <a:lstStyle/>
          <a:p>
            <a:pPr>
              <a:lnSpc>
                <a:spcPct val="150000"/>
              </a:lnSpc>
              <a:buFont typeface="Wingdings" pitchFamily="2" charset="2"/>
              <a:buChar char="Ø"/>
            </a:pPr>
            <a:r>
              <a:rPr lang="en-US" sz="3200" dirty="0" smtClean="0"/>
              <a:t>They encountered  </a:t>
            </a:r>
            <a:r>
              <a:rPr lang="en-US" sz="3200" dirty="0"/>
              <a:t>in medical than in mental health </a:t>
            </a:r>
            <a:r>
              <a:rPr lang="en-US" sz="3200" dirty="0" smtClean="0"/>
              <a:t>settings</a:t>
            </a:r>
          </a:p>
          <a:p>
            <a:pPr>
              <a:lnSpc>
                <a:spcPct val="150000"/>
              </a:lnSpc>
              <a:buFont typeface="Wingdings" pitchFamily="2" charset="2"/>
              <a:buChar char="Ø"/>
            </a:pPr>
            <a:r>
              <a:rPr lang="en-US" sz="3200" dirty="0" smtClean="0"/>
              <a:t> </a:t>
            </a:r>
            <a:r>
              <a:rPr lang="en-US" sz="3200" dirty="0"/>
              <a:t>The </a:t>
            </a:r>
            <a:r>
              <a:rPr lang="en-US" sz="3200" dirty="0" smtClean="0"/>
              <a:t>majority, have </a:t>
            </a:r>
            <a:r>
              <a:rPr lang="en-US" sz="3200" dirty="0"/>
              <a:t>extensive yet unsatisfactory medical </a:t>
            </a:r>
            <a:r>
              <a:rPr lang="en-US" sz="3200" dirty="0" smtClean="0"/>
              <a:t>care, though </a:t>
            </a:r>
            <a:r>
              <a:rPr lang="en-US" sz="3200" dirty="0"/>
              <a:t>some may be too anxious to seek medical </a:t>
            </a:r>
            <a:r>
              <a:rPr lang="en-US" sz="3200" dirty="0" smtClean="0"/>
              <a:t>attention. </a:t>
            </a:r>
          </a:p>
          <a:p>
            <a:pPr>
              <a:lnSpc>
                <a:spcPct val="150000"/>
              </a:lnSpc>
              <a:buFont typeface="Wingdings" pitchFamily="2" charset="2"/>
              <a:buChar char="Ø"/>
            </a:pPr>
            <a:r>
              <a:rPr lang="en-US" sz="3200" dirty="0" smtClean="0"/>
              <a:t>  </a:t>
            </a:r>
            <a:r>
              <a:rPr lang="en-US" sz="3200" dirty="0"/>
              <a:t>often consult multiple physicians for the same problem and obtain repeatedly negative diagnostic test results. </a:t>
            </a:r>
            <a:endParaRPr lang="en-US" sz="3200" dirty="0" smtClean="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108</a:t>
            </a:fld>
            <a:endParaRPr lang="en-US"/>
          </a:p>
        </p:txBody>
      </p:sp>
      <p:sp>
        <p:nvSpPr>
          <p:cNvPr id="5" name="Date Placeholder 4"/>
          <p:cNvSpPr>
            <a:spLocks noGrp="1"/>
          </p:cNvSpPr>
          <p:nvPr>
            <p:ph type="dt" sz="half" idx="10"/>
          </p:nvPr>
        </p:nvSpPr>
        <p:spPr/>
        <p:txBody>
          <a:bodyPr/>
          <a:lstStyle/>
          <a:p>
            <a:fld id="{D1E03036-25A5-4DD4-A614-F0D485FED2F9}" type="datetime1">
              <a:rPr lang="en-US" smtClean="0"/>
              <a:t>6/15/2020</a:t>
            </a:fld>
            <a:endParaRPr lang="en-US"/>
          </a:p>
        </p:txBody>
      </p:sp>
    </p:spTree>
    <p:extLst>
      <p:ext uri="{BB962C8B-B14F-4D97-AF65-F5344CB8AC3E}">
        <p14:creationId xmlns:p14="http://schemas.microsoft.com/office/powerpoint/2010/main" val="19440572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533400"/>
            <a:ext cx="8661400" cy="6096000"/>
          </a:xfrm>
        </p:spPr>
        <p:txBody>
          <a:bodyPr>
            <a:normAutofit fontScale="32500" lnSpcReduction="20000"/>
          </a:bodyPr>
          <a:lstStyle/>
          <a:p>
            <a:pPr>
              <a:lnSpc>
                <a:spcPct val="170000"/>
              </a:lnSpc>
              <a:buFont typeface="Wingdings" pitchFamily="2" charset="2"/>
              <a:buChar char="Ø"/>
            </a:pPr>
            <a:r>
              <a:rPr lang="en-US" sz="7400" dirty="0" smtClean="0"/>
              <a:t>At times, medical attention leads to a paradoxical exacerbation of anxiety or to iatrogenic complications from diagnostic tests and procedures.</a:t>
            </a:r>
          </a:p>
          <a:p>
            <a:pPr>
              <a:lnSpc>
                <a:spcPct val="170000"/>
              </a:lnSpc>
              <a:buFont typeface="Wingdings" pitchFamily="2" charset="2"/>
              <a:buChar char="Ø"/>
            </a:pPr>
            <a:r>
              <a:rPr lang="en-US" sz="7400" dirty="0"/>
              <a:t>G</a:t>
            </a:r>
            <a:r>
              <a:rPr lang="en-US" sz="7400" dirty="0" smtClean="0"/>
              <a:t>enerally dissatisfied with their medical care and find it unhelpful, often feeling they are not being taken seriously by physicians. </a:t>
            </a:r>
          </a:p>
          <a:p>
            <a:pPr>
              <a:lnSpc>
                <a:spcPct val="170000"/>
              </a:lnSpc>
              <a:buFont typeface="Wingdings" pitchFamily="2" charset="2"/>
              <a:buChar char="Ø"/>
            </a:pPr>
            <a:r>
              <a:rPr lang="en-US" sz="7400" dirty="0" smtClean="0"/>
              <a:t>At times, these concerns may be justified, since physicians sometimes are dismissive or respond with frustration or hostility. </a:t>
            </a:r>
          </a:p>
          <a:p>
            <a:pPr>
              <a:lnSpc>
                <a:spcPct val="170000"/>
              </a:lnSpc>
              <a:buFont typeface="Wingdings" pitchFamily="2" charset="2"/>
              <a:buChar char="Ø"/>
            </a:pPr>
            <a:r>
              <a:rPr lang="en-US" sz="7400" dirty="0" smtClean="0"/>
              <a:t>This response can occasionally result in a failure to diagnose</a:t>
            </a:r>
            <a:br>
              <a:rPr lang="en-US" sz="7400" dirty="0" smtClean="0"/>
            </a:br>
            <a:r>
              <a:rPr lang="en-US" sz="7400" dirty="0" smtClean="0"/>
              <a:t>a medical condition that is present. </a:t>
            </a:r>
            <a:r>
              <a:rPr lang="en-US" dirty="0" smtClean="0"/>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109</a:t>
            </a:fld>
            <a:endParaRPr lang="en-US"/>
          </a:p>
        </p:txBody>
      </p:sp>
      <p:sp>
        <p:nvSpPr>
          <p:cNvPr id="5" name="Date Placeholder 4"/>
          <p:cNvSpPr>
            <a:spLocks noGrp="1"/>
          </p:cNvSpPr>
          <p:nvPr>
            <p:ph type="dt" sz="half" idx="10"/>
          </p:nvPr>
        </p:nvSpPr>
        <p:spPr/>
        <p:txBody>
          <a:bodyPr/>
          <a:lstStyle/>
          <a:p>
            <a:fld id="{84E09782-A2A9-4FD1-AFDC-21835D0EAA87}" type="datetime1">
              <a:rPr lang="en-US" smtClean="0"/>
              <a:t>6/15/2020</a:t>
            </a:fld>
            <a:endParaRPr lang="en-US"/>
          </a:p>
        </p:txBody>
      </p:sp>
    </p:spTree>
    <p:extLst>
      <p:ext uri="{BB962C8B-B14F-4D97-AF65-F5344CB8AC3E}">
        <p14:creationId xmlns:p14="http://schemas.microsoft.com/office/powerpoint/2010/main" val="201503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324600"/>
          </a:xfrm>
        </p:spPr>
        <p:txBody>
          <a:bodyPr>
            <a:normAutofit fontScale="92500" lnSpcReduction="20000"/>
          </a:bodyPr>
          <a:lstStyle/>
          <a:p>
            <a:pPr>
              <a:lnSpc>
                <a:spcPct val="160000"/>
              </a:lnSpc>
              <a:buFont typeface="Wingdings" panose="05000000000000000000" pitchFamily="2" charset="2"/>
              <a:buChar char="Ø"/>
              <a:defRPr/>
            </a:pPr>
            <a:r>
              <a:rPr lang="en-US" dirty="0"/>
              <a:t>Panic attacks are not limited to anxiety disorders but rather can be seen in other mental disorders as well.</a:t>
            </a:r>
          </a:p>
          <a:p>
            <a:pPr>
              <a:lnSpc>
                <a:spcPct val="160000"/>
              </a:lnSpc>
              <a:buFont typeface="Wingdings" panose="05000000000000000000" pitchFamily="2" charset="2"/>
              <a:buChar char="Ø"/>
              <a:defRPr/>
            </a:pPr>
            <a:r>
              <a:rPr lang="en-US" dirty="0" smtClean="0"/>
              <a:t>The </a:t>
            </a:r>
            <a:r>
              <a:rPr lang="en-US" dirty="0"/>
              <a:t>anxiety is characterized by </a:t>
            </a:r>
            <a:r>
              <a:rPr lang="en-US" dirty="0">
                <a:solidFill>
                  <a:srgbClr val="FF0000"/>
                </a:solidFill>
              </a:rPr>
              <a:t>discrete periods of intense fear</a:t>
            </a:r>
            <a:r>
              <a:rPr lang="en-US" dirty="0"/>
              <a:t> that can vary from </a:t>
            </a:r>
            <a:r>
              <a:rPr lang="en-US" dirty="0">
                <a:solidFill>
                  <a:srgbClr val="FF0000"/>
                </a:solidFill>
              </a:rPr>
              <a:t>several attacks during one day</a:t>
            </a:r>
            <a:r>
              <a:rPr lang="en-US" dirty="0"/>
              <a:t> to only </a:t>
            </a:r>
            <a:r>
              <a:rPr lang="en-US" dirty="0">
                <a:solidFill>
                  <a:srgbClr val="FF0000"/>
                </a:solidFill>
              </a:rPr>
              <a:t>a few attacks during a year</a:t>
            </a:r>
          </a:p>
          <a:p>
            <a:pPr>
              <a:lnSpc>
                <a:spcPct val="160000"/>
              </a:lnSpc>
              <a:buFont typeface="Wingdings" panose="05000000000000000000" pitchFamily="2" charset="2"/>
              <a:buChar char="Ø"/>
              <a:defRPr/>
            </a:pPr>
            <a:r>
              <a:rPr lang="en-US" dirty="0"/>
              <a:t> Patients with panic disorder present with a number of co morbid conditions, most commonly </a:t>
            </a:r>
            <a:r>
              <a:rPr lang="en-US" dirty="0">
                <a:solidFill>
                  <a:srgbClr val="FF0000"/>
                </a:solidFill>
              </a:rPr>
              <a:t>agoraphobia</a:t>
            </a:r>
            <a:r>
              <a:rPr lang="en-US" dirty="0"/>
              <a:t>, which refers to </a:t>
            </a:r>
            <a:r>
              <a:rPr lang="en-US" dirty="0">
                <a:solidFill>
                  <a:srgbClr val="FF0000"/>
                </a:solidFill>
              </a:rPr>
              <a:t>a fear of </a:t>
            </a:r>
            <a:r>
              <a:rPr lang="en-US" dirty="0"/>
              <a:t>or </a:t>
            </a:r>
            <a:r>
              <a:rPr lang="en-US" dirty="0">
                <a:solidFill>
                  <a:srgbClr val="FF0000"/>
                </a:solidFill>
              </a:rPr>
              <a:t>anxiety</a:t>
            </a:r>
            <a:r>
              <a:rPr lang="en-US" dirty="0"/>
              <a:t> regarding places from which escape might be difficult</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a:t>
            </a:fld>
            <a:endParaRPr lang="en-US"/>
          </a:p>
        </p:txBody>
      </p:sp>
      <p:sp>
        <p:nvSpPr>
          <p:cNvPr id="5" name="Date Placeholder 4"/>
          <p:cNvSpPr>
            <a:spLocks noGrp="1"/>
          </p:cNvSpPr>
          <p:nvPr>
            <p:ph type="dt" sz="half" idx="10"/>
          </p:nvPr>
        </p:nvSpPr>
        <p:spPr/>
        <p:txBody>
          <a:bodyPr/>
          <a:lstStyle/>
          <a:p>
            <a:fld id="{D6E7AD70-CC58-4B5A-BCBC-2F174855B95A}" type="datetime1">
              <a:rPr lang="en-US" smtClean="0"/>
              <a:t>6/15/2020</a:t>
            </a:fld>
            <a:endParaRPr lang="en-US"/>
          </a:p>
        </p:txBody>
      </p:sp>
    </p:spTree>
    <p:extLst>
      <p:ext uri="{BB962C8B-B14F-4D97-AF65-F5344CB8AC3E}">
        <p14:creationId xmlns:p14="http://schemas.microsoft.com/office/powerpoint/2010/main" val="24191597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
            <a:ext cx="7517129" cy="1016000"/>
          </a:xfrm>
        </p:spPr>
        <p:txBody>
          <a:bodyPr>
            <a:normAutofit/>
          </a:bodyPr>
          <a:lstStyle/>
          <a:p>
            <a:r>
              <a:rPr lang="en-US" sz="3200" b="1" dirty="0"/>
              <a:t>DSM 5 </a:t>
            </a:r>
            <a:r>
              <a:rPr lang="en-US" sz="3200" b="1" dirty="0" smtClean="0"/>
              <a:t>-criteria </a:t>
            </a:r>
            <a:r>
              <a:rPr lang="en-US" sz="3200" b="1" dirty="0"/>
              <a:t>for Illness Anxiety Disorder</a:t>
            </a:r>
            <a:endParaRPr lang="en-GB" sz="3200" b="1" dirty="0"/>
          </a:p>
        </p:txBody>
      </p:sp>
      <p:sp>
        <p:nvSpPr>
          <p:cNvPr id="3" name="Content Placeholder 2"/>
          <p:cNvSpPr>
            <a:spLocks noGrp="1"/>
          </p:cNvSpPr>
          <p:nvPr>
            <p:ph idx="1"/>
          </p:nvPr>
        </p:nvSpPr>
        <p:spPr>
          <a:xfrm>
            <a:off x="203200" y="795868"/>
            <a:ext cx="8788400" cy="6062132"/>
          </a:xfrm>
        </p:spPr>
        <p:txBody>
          <a:bodyPr>
            <a:normAutofit fontScale="47500" lnSpcReduction="20000"/>
          </a:bodyPr>
          <a:lstStyle/>
          <a:p>
            <a:pPr marL="0" indent="0">
              <a:lnSpc>
                <a:spcPct val="150000"/>
              </a:lnSpc>
              <a:buNone/>
            </a:pPr>
            <a:r>
              <a:rPr lang="en-US" dirty="0"/>
              <a:t/>
            </a:r>
            <a:br>
              <a:rPr lang="en-US" dirty="0"/>
            </a:br>
            <a:r>
              <a:rPr lang="en-US" sz="5900" dirty="0"/>
              <a:t>A. Preoccupation with having or acquiring a serious illness.</a:t>
            </a:r>
            <a:br>
              <a:rPr lang="en-US" sz="5900" dirty="0"/>
            </a:br>
            <a:r>
              <a:rPr lang="en-US" sz="5900" dirty="0"/>
              <a:t>B. Somatic symptoms are not present or, if present, are only mild </a:t>
            </a:r>
            <a:r>
              <a:rPr lang="en-US" sz="5900" dirty="0" smtClean="0"/>
              <a:t>in intensity</a:t>
            </a:r>
            <a:r>
              <a:rPr lang="en-US" sz="5900" dirty="0"/>
              <a:t>. If another medical condition is present or there is a high risk for developing a medical condition (e.g., strong family history is present), the preoccupation is clearly excessive or disproportionate.</a:t>
            </a:r>
            <a:br>
              <a:rPr lang="en-US" sz="5900" dirty="0"/>
            </a:br>
            <a:r>
              <a:rPr lang="en-US" sz="5900" dirty="0"/>
              <a:t>C. There is a high level of anxiety about health, and the individual is easily alarmed about personal health status.</a:t>
            </a:r>
            <a:br>
              <a:rPr lang="en-US" sz="5900" dirty="0"/>
            </a:br>
            <a:r>
              <a:rPr lang="en-US" sz="3400" dirty="0"/>
              <a:t/>
            </a:r>
            <a:br>
              <a:rPr lang="en-US" sz="3400" dirty="0"/>
            </a:br>
            <a:endParaRPr lang="en-GB"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110</a:t>
            </a:fld>
            <a:endParaRPr lang="en-US"/>
          </a:p>
        </p:txBody>
      </p:sp>
      <p:sp>
        <p:nvSpPr>
          <p:cNvPr id="6" name="Date Placeholder 5"/>
          <p:cNvSpPr>
            <a:spLocks noGrp="1"/>
          </p:cNvSpPr>
          <p:nvPr>
            <p:ph type="dt" sz="half" idx="10"/>
          </p:nvPr>
        </p:nvSpPr>
        <p:spPr/>
        <p:txBody>
          <a:bodyPr/>
          <a:lstStyle/>
          <a:p>
            <a:fld id="{46789FC1-A7BC-4E79-9F68-1CA44CC8ECCD}" type="datetime1">
              <a:rPr lang="en-US" smtClean="0"/>
              <a:t>6/15/2020</a:t>
            </a:fld>
            <a:endParaRPr lang="en-US"/>
          </a:p>
        </p:txBody>
      </p:sp>
    </p:spTree>
    <p:extLst>
      <p:ext uri="{BB962C8B-B14F-4D97-AF65-F5344CB8AC3E}">
        <p14:creationId xmlns:p14="http://schemas.microsoft.com/office/powerpoint/2010/main" val="39971260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Autofit/>
          </a:bodyPr>
          <a:lstStyle/>
          <a:p>
            <a:pPr marL="0" indent="0">
              <a:lnSpc>
                <a:spcPct val="170000"/>
              </a:lnSpc>
              <a:buNone/>
            </a:pPr>
            <a:r>
              <a:rPr lang="en-US" sz="2400" dirty="0"/>
              <a:t>D. The individual performs excessive health-related behaviors (e.g., repeatedly checks his or her body for signs of illness) or exhibits maladaptive avoidance (e.g., avoids doctor appointments and hospitals).</a:t>
            </a:r>
            <a:br>
              <a:rPr lang="en-US" sz="2400" dirty="0"/>
            </a:br>
            <a:r>
              <a:rPr lang="en-US" sz="2400" dirty="0"/>
              <a:t>E. Illness preoccupation has been present for at least 6 months, but the specific illness that is feared may change over that period of time.</a:t>
            </a:r>
            <a:br>
              <a:rPr lang="en-US" sz="2400" dirty="0"/>
            </a:br>
            <a:r>
              <a:rPr lang="en-US" sz="2400" dirty="0"/>
              <a:t>F. The illness-related preoccupation is not better explained by another mental disorder, such as somatic symptom disorder, panic disorder, generalized anxiety disorder, body </a:t>
            </a:r>
            <a:r>
              <a:rPr lang="en-US" sz="2400" dirty="0" err="1"/>
              <a:t>dysmorphic</a:t>
            </a:r>
            <a:r>
              <a:rPr lang="en-US" sz="2400" dirty="0"/>
              <a:t> disorder, obsessive-compulsive disorder, or delusional disorder, somatic type.</a:t>
            </a:r>
            <a:br>
              <a:rPr lang="en-US" sz="2400" dirty="0"/>
            </a:br>
            <a:r>
              <a:rPr lang="en-US" sz="2400" dirty="0"/>
              <a:t/>
            </a:r>
            <a:br>
              <a:rPr lang="en-US" sz="2400" dirty="0"/>
            </a:br>
            <a:endParaRPr lang="en-GB" sz="2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111</a:t>
            </a:fld>
            <a:endParaRPr lang="en-US"/>
          </a:p>
        </p:txBody>
      </p:sp>
      <p:sp>
        <p:nvSpPr>
          <p:cNvPr id="5" name="Date Placeholder 4"/>
          <p:cNvSpPr>
            <a:spLocks noGrp="1"/>
          </p:cNvSpPr>
          <p:nvPr>
            <p:ph type="dt" sz="half" idx="10"/>
          </p:nvPr>
        </p:nvSpPr>
        <p:spPr/>
        <p:txBody>
          <a:bodyPr/>
          <a:lstStyle/>
          <a:p>
            <a:fld id="{DA423DE4-9101-4667-9830-91760608370B}" type="datetime1">
              <a:rPr lang="en-US" smtClean="0"/>
              <a:t>6/15/2020</a:t>
            </a:fld>
            <a:endParaRPr lang="en-US"/>
          </a:p>
        </p:txBody>
      </p:sp>
    </p:spTree>
    <p:extLst>
      <p:ext uri="{BB962C8B-B14F-4D97-AF65-F5344CB8AC3E}">
        <p14:creationId xmlns:p14="http://schemas.microsoft.com/office/powerpoint/2010/main" val="368673044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220132"/>
            <a:ext cx="8712200" cy="6485468"/>
          </a:xfrm>
        </p:spPr>
        <p:txBody>
          <a:bodyPr>
            <a:normAutofit fontScale="25000" lnSpcReduction="20000"/>
          </a:bodyPr>
          <a:lstStyle/>
          <a:p>
            <a:pPr marL="0" indent="0">
              <a:lnSpc>
                <a:spcPct val="160000"/>
              </a:lnSpc>
              <a:buNone/>
            </a:pPr>
            <a:r>
              <a:rPr lang="en-US" sz="11200" b="1" dirty="0" smtClean="0"/>
              <a:t>Treatment</a:t>
            </a:r>
          </a:p>
          <a:p>
            <a:pPr>
              <a:lnSpc>
                <a:spcPct val="160000"/>
              </a:lnSpc>
              <a:buFont typeface="Wingdings" panose="05000000000000000000" pitchFamily="2" charset="2"/>
              <a:buChar char="Ø"/>
            </a:pPr>
            <a:r>
              <a:rPr lang="en-US" sz="4800" dirty="0" smtClean="0"/>
              <a:t>  </a:t>
            </a:r>
            <a:r>
              <a:rPr lang="en-US" sz="9600" dirty="0" smtClean="0"/>
              <a:t>Reassurance –like that of somatic symptom disorder -</a:t>
            </a:r>
            <a:r>
              <a:rPr lang="en-US" sz="9600" dirty="0"/>
              <a:t>opportunities for insight development </a:t>
            </a:r>
            <a:r>
              <a:rPr lang="en-US" sz="9600" dirty="0" smtClean="0"/>
              <a:t>may</a:t>
            </a:r>
            <a:r>
              <a:rPr lang="en-US" sz="9600" dirty="0"/>
              <a:t> </a:t>
            </a:r>
            <a:r>
              <a:rPr lang="en-US" sz="9600" dirty="0" smtClean="0"/>
              <a:t>arise </a:t>
            </a:r>
          </a:p>
          <a:p>
            <a:pPr>
              <a:lnSpc>
                <a:spcPct val="160000"/>
              </a:lnSpc>
              <a:buFont typeface="Wingdings" panose="05000000000000000000" pitchFamily="2" charset="2"/>
              <a:buChar char="Ø"/>
            </a:pPr>
            <a:r>
              <a:rPr lang="en-US" sz="9600" dirty="0" err="1"/>
              <a:t>tricyclics</a:t>
            </a:r>
            <a:r>
              <a:rPr lang="en-US" sz="9600" dirty="0"/>
              <a:t>, selective </a:t>
            </a:r>
            <a:r>
              <a:rPr lang="en-US" sz="9600" dirty="0" smtClean="0"/>
              <a:t>serotonin reuptake </a:t>
            </a:r>
            <a:r>
              <a:rPr lang="en-US" sz="9600" dirty="0"/>
              <a:t>inhibitors (SSRIs), and </a:t>
            </a:r>
            <a:r>
              <a:rPr lang="en-US" sz="9600" dirty="0" err="1"/>
              <a:t>nefazodone</a:t>
            </a:r>
            <a:r>
              <a:rPr lang="en-US" sz="9600" dirty="0"/>
              <a:t> (</a:t>
            </a:r>
            <a:r>
              <a:rPr lang="en-US" sz="9600" dirty="0" err="1"/>
              <a:t>Serzone</a:t>
            </a:r>
            <a:r>
              <a:rPr lang="en-US" sz="9600" dirty="0" smtClean="0"/>
              <a:t>) (anxiety and depression) and </a:t>
            </a:r>
            <a:r>
              <a:rPr lang="en-US" sz="9600" dirty="0" err="1" smtClean="0"/>
              <a:t>risperidone</a:t>
            </a:r>
            <a:r>
              <a:rPr lang="en-US" sz="9600" dirty="0" smtClean="0"/>
              <a:t> (antipsychotic) </a:t>
            </a:r>
          </a:p>
          <a:p>
            <a:pPr>
              <a:lnSpc>
                <a:spcPct val="160000"/>
              </a:lnSpc>
              <a:buFont typeface="Wingdings" panose="05000000000000000000" pitchFamily="2" charset="2"/>
              <a:buChar char="Ø"/>
            </a:pPr>
            <a:r>
              <a:rPr lang="en-US" sz="9600" dirty="0" smtClean="0"/>
              <a:t> </a:t>
            </a:r>
            <a:r>
              <a:rPr lang="en-US" sz="9600" dirty="0"/>
              <a:t>Various group and individual therapies, including</a:t>
            </a:r>
            <a:br>
              <a:rPr lang="en-US" sz="9600" dirty="0"/>
            </a:br>
            <a:r>
              <a:rPr lang="en-US" sz="9600" dirty="0"/>
              <a:t>psychodynamic types </a:t>
            </a:r>
            <a:endParaRPr lang="en-US" sz="9600" dirty="0" smtClean="0"/>
          </a:p>
          <a:p>
            <a:pPr>
              <a:lnSpc>
                <a:spcPct val="160000"/>
              </a:lnSpc>
              <a:buFont typeface="Wingdings" panose="05000000000000000000" pitchFamily="2" charset="2"/>
              <a:buChar char="Ø"/>
            </a:pPr>
            <a:r>
              <a:rPr lang="en-US" sz="9600" b="1" dirty="0"/>
              <a:t>Cognitive-Behavioral Therapy</a:t>
            </a:r>
            <a:r>
              <a:rPr lang="en-US" sz="9600" dirty="0"/>
              <a:t> </a:t>
            </a:r>
            <a:endParaRPr lang="en-US" sz="9600" dirty="0" smtClean="0"/>
          </a:p>
          <a:p>
            <a:pPr marL="0" indent="0">
              <a:buNone/>
            </a:pPr>
            <a:r>
              <a:rPr lang="en-US" sz="3700" dirty="0"/>
              <a:t/>
            </a:r>
            <a:br>
              <a:rPr lang="en-US" sz="3700" dirty="0"/>
            </a:br>
            <a:r>
              <a:rPr lang="en-US" sz="3700" dirty="0"/>
              <a:t/>
            </a:r>
            <a:br>
              <a:rPr lang="en-US" sz="3700" dirty="0"/>
            </a:br>
            <a:r>
              <a:rPr lang="en-US" sz="3700" dirty="0"/>
              <a:t/>
            </a:r>
            <a:br>
              <a:rPr lang="en-US" sz="3700" dirty="0"/>
            </a:br>
            <a:r>
              <a:rPr lang="en-US" sz="3700" dirty="0"/>
              <a:t/>
            </a:r>
            <a:br>
              <a:rPr lang="en-US" sz="3700" dirty="0"/>
            </a:br>
            <a:r>
              <a:rPr lang="en-US" sz="3700" dirty="0"/>
              <a:t/>
            </a:r>
            <a:br>
              <a:rPr lang="en-US" sz="3700" dirty="0"/>
            </a:br>
            <a:r>
              <a:rPr lang="en-US" sz="3700" dirty="0"/>
              <a:t/>
            </a:r>
            <a:br>
              <a:rPr lang="en-US" sz="3700" dirty="0"/>
            </a:br>
            <a:endParaRPr lang="en-US" sz="3700"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112</a:t>
            </a:fld>
            <a:endParaRPr lang="en-US"/>
          </a:p>
        </p:txBody>
      </p:sp>
      <p:sp>
        <p:nvSpPr>
          <p:cNvPr id="5" name="Date Placeholder 4"/>
          <p:cNvSpPr>
            <a:spLocks noGrp="1"/>
          </p:cNvSpPr>
          <p:nvPr>
            <p:ph type="dt" sz="half" idx="10"/>
          </p:nvPr>
        </p:nvSpPr>
        <p:spPr/>
        <p:txBody>
          <a:bodyPr/>
          <a:lstStyle/>
          <a:p>
            <a:fld id="{C99E4BA7-EC78-49B6-9257-388EBA89185E}" type="datetime1">
              <a:rPr lang="en-US" smtClean="0"/>
              <a:t>6/15/2020</a:t>
            </a:fld>
            <a:endParaRPr lang="en-US"/>
          </a:p>
        </p:txBody>
      </p:sp>
    </p:spTree>
    <p:extLst>
      <p:ext uri="{BB962C8B-B14F-4D97-AF65-F5344CB8AC3E}">
        <p14:creationId xmlns:p14="http://schemas.microsoft.com/office/powerpoint/2010/main" val="16722281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54001"/>
            <a:ext cx="8096250" cy="5922963"/>
          </a:xfrm>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4. Psychological </a:t>
            </a:r>
            <a:r>
              <a:rPr lang="en-US" b="1" dirty="0"/>
              <a:t>Factors Affecting</a:t>
            </a:r>
            <a:br>
              <a:rPr lang="en-US" b="1" dirty="0"/>
            </a:br>
            <a:r>
              <a:rPr lang="en-US" b="1" dirty="0"/>
              <a:t>Other Medical Conditions</a:t>
            </a:r>
            <a:r>
              <a:rPr lang="en-US" dirty="0" smtClean="0"/>
              <a:t>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dirty="0"/>
          </a:p>
        </p:txBody>
      </p:sp>
      <p:sp>
        <p:nvSpPr>
          <p:cNvPr id="4" name="Slide Number Placeholder 3"/>
          <p:cNvSpPr>
            <a:spLocks noGrp="1"/>
          </p:cNvSpPr>
          <p:nvPr>
            <p:ph type="sldNum" sz="quarter" idx="12"/>
          </p:nvPr>
        </p:nvSpPr>
        <p:spPr/>
        <p:txBody>
          <a:bodyPr/>
          <a:lstStyle/>
          <a:p>
            <a:fld id="{0D8A2E26-CDE7-48A0-92E1-26FC8F0510F5}" type="slidenum">
              <a:rPr lang="en-US" smtClean="0"/>
              <a:t>113</a:t>
            </a:fld>
            <a:endParaRPr lang="en-US"/>
          </a:p>
        </p:txBody>
      </p:sp>
      <p:sp>
        <p:nvSpPr>
          <p:cNvPr id="5" name="Date Placeholder 4"/>
          <p:cNvSpPr>
            <a:spLocks noGrp="1"/>
          </p:cNvSpPr>
          <p:nvPr>
            <p:ph type="dt" sz="half" idx="10"/>
          </p:nvPr>
        </p:nvSpPr>
        <p:spPr/>
        <p:txBody>
          <a:bodyPr/>
          <a:lstStyle/>
          <a:p>
            <a:fld id="{167DAE14-CA6B-4EBD-A885-FBD63A91CDF8}" type="datetime1">
              <a:rPr lang="en-US" smtClean="0"/>
              <a:t>6/15/2020</a:t>
            </a:fld>
            <a:endParaRPr lang="en-US"/>
          </a:p>
        </p:txBody>
      </p:sp>
    </p:spTree>
    <p:extLst>
      <p:ext uri="{BB962C8B-B14F-4D97-AF65-F5344CB8AC3E}">
        <p14:creationId xmlns:p14="http://schemas.microsoft.com/office/powerpoint/2010/main" val="17470169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743700" cy="334962"/>
          </a:xfrm>
        </p:spPr>
        <p:txBody>
          <a:bodyPr>
            <a:normAutofit fontScale="90000"/>
          </a:bodyPr>
          <a:lstStyle/>
          <a:p>
            <a:r>
              <a:rPr lang="en-US" sz="3200" b="1" dirty="0"/>
              <a:t>Features or manifestations </a:t>
            </a:r>
          </a:p>
        </p:txBody>
      </p:sp>
      <p:sp>
        <p:nvSpPr>
          <p:cNvPr id="3" name="Content Placeholder 2"/>
          <p:cNvSpPr>
            <a:spLocks noGrp="1"/>
          </p:cNvSpPr>
          <p:nvPr>
            <p:ph idx="1"/>
          </p:nvPr>
        </p:nvSpPr>
        <p:spPr>
          <a:xfrm>
            <a:off x="228600" y="609600"/>
            <a:ext cx="8610600" cy="6019800"/>
          </a:xfrm>
        </p:spPr>
        <p:txBody>
          <a:bodyPr>
            <a:normAutofit fontScale="62500" lnSpcReduction="20000"/>
          </a:bodyPr>
          <a:lstStyle/>
          <a:p>
            <a:pPr>
              <a:lnSpc>
                <a:spcPct val="170000"/>
              </a:lnSpc>
              <a:buFont typeface="Wingdings" pitchFamily="2" charset="2"/>
              <a:buChar char="Ø"/>
            </a:pPr>
            <a:r>
              <a:rPr lang="en-US" dirty="0" smtClean="0"/>
              <a:t>presence </a:t>
            </a:r>
            <a:r>
              <a:rPr lang="en-US" dirty="0"/>
              <a:t>of one or more clinically significant psychological or behavioral factors that adversely affect a medical condition by increasing the risk for suffering, death, or </a:t>
            </a:r>
            <a:r>
              <a:rPr lang="en-US" dirty="0" smtClean="0"/>
              <a:t>disability are the essential features</a:t>
            </a:r>
          </a:p>
          <a:p>
            <a:pPr>
              <a:lnSpc>
                <a:spcPct val="170000"/>
              </a:lnSpc>
              <a:buFont typeface="Wingdings" pitchFamily="2" charset="2"/>
              <a:buChar char="Ø"/>
            </a:pPr>
            <a:r>
              <a:rPr lang="en-US" dirty="0" smtClean="0"/>
              <a:t>These </a:t>
            </a:r>
            <a:r>
              <a:rPr lang="en-US" dirty="0"/>
              <a:t>factors can adversely affect the medical condition by influencing its</a:t>
            </a:r>
            <a:br>
              <a:rPr lang="en-US" dirty="0"/>
            </a:br>
            <a:r>
              <a:rPr lang="en-US" dirty="0">
                <a:solidFill>
                  <a:srgbClr val="FF0000"/>
                </a:solidFill>
              </a:rPr>
              <a:t>course or treatment</a:t>
            </a:r>
            <a:r>
              <a:rPr lang="en-US" dirty="0"/>
              <a:t>, by </a:t>
            </a:r>
            <a:r>
              <a:rPr lang="en-US" dirty="0">
                <a:solidFill>
                  <a:srgbClr val="FF0000"/>
                </a:solidFill>
              </a:rPr>
              <a:t>constituting an additional well-established health risk factor, </a:t>
            </a:r>
            <a:r>
              <a:rPr lang="en-US" dirty="0"/>
              <a:t>or </a:t>
            </a:r>
            <a:r>
              <a:rPr lang="en-US" dirty="0" smtClean="0">
                <a:solidFill>
                  <a:srgbClr val="FF0000"/>
                </a:solidFill>
              </a:rPr>
              <a:t>by influencing </a:t>
            </a:r>
            <a:r>
              <a:rPr lang="en-US" dirty="0">
                <a:solidFill>
                  <a:srgbClr val="FF0000"/>
                </a:solidFill>
              </a:rPr>
              <a:t>the underlying </a:t>
            </a:r>
            <a:r>
              <a:rPr lang="en-US" dirty="0" smtClean="0">
                <a:solidFill>
                  <a:srgbClr val="FF0000"/>
                </a:solidFill>
              </a:rPr>
              <a:t>pathophysiology </a:t>
            </a:r>
            <a:r>
              <a:rPr lang="en-US" dirty="0">
                <a:solidFill>
                  <a:srgbClr val="FF0000"/>
                </a:solidFill>
              </a:rPr>
              <a:t>to precipitate or exacerbate symptoms </a:t>
            </a:r>
            <a:r>
              <a:rPr lang="en-US" dirty="0"/>
              <a:t>or </a:t>
            </a:r>
            <a:r>
              <a:rPr lang="en-US" dirty="0" smtClean="0"/>
              <a:t>to necessitate </a:t>
            </a:r>
            <a:r>
              <a:rPr lang="en-US" dirty="0"/>
              <a:t>medical </a:t>
            </a:r>
            <a:r>
              <a:rPr lang="en-US" dirty="0" smtClean="0"/>
              <a:t>attention.</a:t>
            </a:r>
          </a:p>
          <a:p>
            <a:pPr>
              <a:lnSpc>
                <a:spcPct val="170000"/>
              </a:lnSpc>
              <a:buFont typeface="Wingdings" pitchFamily="2" charset="2"/>
              <a:buChar char="Ø"/>
            </a:pPr>
            <a:r>
              <a:rPr lang="en-US" dirty="0" smtClean="0"/>
              <a:t>Psychological </a:t>
            </a:r>
            <a:r>
              <a:rPr lang="en-US" dirty="0"/>
              <a:t>or behavioral factors include </a:t>
            </a:r>
            <a:r>
              <a:rPr lang="en-US" dirty="0">
                <a:solidFill>
                  <a:srgbClr val="FF0000"/>
                </a:solidFill>
              </a:rPr>
              <a:t>psychological distress, patterns of interpersonal interaction, coping styles, and maladaptive health behaviors, </a:t>
            </a:r>
            <a:r>
              <a:rPr lang="en-US" dirty="0"/>
              <a:t>such as denial of symptoms or poor adherence to medical recommendations. </a:t>
            </a:r>
            <a:endParaRPr lang="en-US" dirty="0" smtClean="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114</a:t>
            </a:fld>
            <a:endParaRPr lang="en-US"/>
          </a:p>
        </p:txBody>
      </p:sp>
      <p:sp>
        <p:nvSpPr>
          <p:cNvPr id="6" name="Date Placeholder 5"/>
          <p:cNvSpPr>
            <a:spLocks noGrp="1"/>
          </p:cNvSpPr>
          <p:nvPr>
            <p:ph type="dt" sz="half" idx="10"/>
          </p:nvPr>
        </p:nvSpPr>
        <p:spPr/>
        <p:txBody>
          <a:bodyPr/>
          <a:lstStyle/>
          <a:p>
            <a:fld id="{4FDBB5F0-13C2-468C-BF93-7C07DCEB9255}" type="datetime1">
              <a:rPr lang="en-US" smtClean="0"/>
              <a:t>6/15/2020</a:t>
            </a:fld>
            <a:endParaRPr lang="en-US"/>
          </a:p>
        </p:txBody>
      </p:sp>
    </p:spTree>
    <p:extLst>
      <p:ext uri="{BB962C8B-B14F-4D97-AF65-F5344CB8AC3E}">
        <p14:creationId xmlns:p14="http://schemas.microsoft.com/office/powerpoint/2010/main" val="5328055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Autofit/>
          </a:bodyPr>
          <a:lstStyle/>
          <a:p>
            <a:pPr>
              <a:lnSpc>
                <a:spcPct val="170000"/>
              </a:lnSpc>
              <a:buFont typeface="Wingdings" pitchFamily="2" charset="2"/>
              <a:buChar char="Ø"/>
            </a:pPr>
            <a:r>
              <a:rPr lang="en-US" sz="2000" dirty="0" smtClean="0"/>
              <a:t>Many different psychological factors have been demonstrated to adversely influence medical conditions— for example, symptoms of depression or anxiety, stressful life events, relationship style, personality traits, and coping styles. </a:t>
            </a:r>
          </a:p>
          <a:p>
            <a:pPr>
              <a:lnSpc>
                <a:spcPct val="170000"/>
              </a:lnSpc>
              <a:buFont typeface="Wingdings" pitchFamily="2" charset="2"/>
              <a:buChar char="Ø"/>
            </a:pPr>
            <a:r>
              <a:rPr lang="en-US" sz="2000" dirty="0" smtClean="0"/>
              <a:t>The adverse effects can range from acute, with immediate medical consequences (e.g., </a:t>
            </a:r>
            <a:r>
              <a:rPr lang="en-US" sz="2000" dirty="0" err="1" smtClean="0"/>
              <a:t>Cardiomyopathy</a:t>
            </a:r>
            <a:r>
              <a:rPr lang="en-US" sz="2000" dirty="0" smtClean="0"/>
              <a:t>) to chronic, occurring over a long period of time (e.g., chronic occupational stress increasing risk for hypertension).</a:t>
            </a:r>
          </a:p>
          <a:p>
            <a:pPr>
              <a:lnSpc>
                <a:spcPct val="170000"/>
              </a:lnSpc>
              <a:buFont typeface="Wingdings" pitchFamily="2" charset="2"/>
              <a:buChar char="Ø"/>
            </a:pPr>
            <a:r>
              <a:rPr lang="en-US" sz="2000" dirty="0" smtClean="0"/>
              <a:t> Affected medical conditions can be those with clear </a:t>
            </a:r>
            <a:r>
              <a:rPr lang="en-US" sz="2000" dirty="0" err="1" smtClean="0"/>
              <a:t>pathophysiology</a:t>
            </a:r>
            <a:r>
              <a:rPr lang="en-US" sz="2000" dirty="0" smtClean="0"/>
              <a:t> (e.g., diabetes, cancer, coronary disease), functional syndromes (e.g., migraine, irritable bowel syndrome, fibromyalgia), or idiopathic medical symptoms (e.g., pain, fatigue, dizziness) </a:t>
            </a:r>
            <a:br>
              <a:rPr lang="en-US" sz="2000" dirty="0" smtClean="0"/>
            </a:br>
            <a:endParaRPr lang="en-US" sz="2000" dirty="0" smtClean="0"/>
          </a:p>
          <a:p>
            <a:endParaRPr lang="en-US" sz="2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115</a:t>
            </a:fld>
            <a:endParaRPr lang="en-US"/>
          </a:p>
        </p:txBody>
      </p:sp>
      <p:sp>
        <p:nvSpPr>
          <p:cNvPr id="5" name="Date Placeholder 4"/>
          <p:cNvSpPr>
            <a:spLocks noGrp="1"/>
          </p:cNvSpPr>
          <p:nvPr>
            <p:ph type="dt" sz="half" idx="10"/>
          </p:nvPr>
        </p:nvSpPr>
        <p:spPr/>
        <p:txBody>
          <a:bodyPr/>
          <a:lstStyle/>
          <a:p>
            <a:fld id="{4BD978CD-4329-4C5A-823F-6826D5961590}" type="datetime1">
              <a:rPr lang="en-US" smtClean="0"/>
              <a:t>6/15/2020</a:t>
            </a:fld>
            <a:endParaRPr lang="en-US"/>
          </a:p>
        </p:txBody>
      </p:sp>
    </p:spTree>
    <p:extLst>
      <p:ext uri="{BB962C8B-B14F-4D97-AF65-F5344CB8AC3E}">
        <p14:creationId xmlns:p14="http://schemas.microsoft.com/office/powerpoint/2010/main" val="24396993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324600"/>
          </a:xfrm>
        </p:spPr>
        <p:txBody>
          <a:bodyPr>
            <a:normAutofit fontScale="62500" lnSpcReduction="20000"/>
          </a:bodyPr>
          <a:lstStyle/>
          <a:p>
            <a:pPr>
              <a:lnSpc>
                <a:spcPct val="170000"/>
              </a:lnSpc>
              <a:buFont typeface="Wingdings" pitchFamily="2" charset="2"/>
              <a:buChar char="Ø"/>
            </a:pPr>
            <a:r>
              <a:rPr lang="en-US" dirty="0"/>
              <a:t>This diagnosis should be reserved for situations in which the </a:t>
            </a:r>
            <a:r>
              <a:rPr lang="en-US" dirty="0">
                <a:solidFill>
                  <a:srgbClr val="FF0000"/>
                </a:solidFill>
              </a:rPr>
              <a:t>effect of the </a:t>
            </a:r>
            <a:r>
              <a:rPr lang="en-US" dirty="0" smtClean="0">
                <a:solidFill>
                  <a:srgbClr val="FF0000"/>
                </a:solidFill>
              </a:rPr>
              <a:t>psychological factor </a:t>
            </a:r>
            <a:r>
              <a:rPr lang="en-US" dirty="0">
                <a:solidFill>
                  <a:srgbClr val="FF0000"/>
                </a:solidFill>
              </a:rPr>
              <a:t>on the medical condition is evident and the psychological factor </a:t>
            </a:r>
            <a:r>
              <a:rPr lang="en-US" dirty="0"/>
              <a:t>has clinically significant effects on the course or outcome of the medical condition. </a:t>
            </a:r>
            <a:endParaRPr lang="en-US" dirty="0" smtClean="0"/>
          </a:p>
          <a:p>
            <a:pPr>
              <a:lnSpc>
                <a:spcPct val="170000"/>
              </a:lnSpc>
              <a:buFont typeface="Wingdings" pitchFamily="2" charset="2"/>
              <a:buChar char="Ø"/>
            </a:pPr>
            <a:r>
              <a:rPr lang="en-US" dirty="0" smtClean="0"/>
              <a:t>Abnormal </a:t>
            </a:r>
            <a:r>
              <a:rPr lang="en-US" dirty="0"/>
              <a:t>psychological or behavioral symptoms that develop in response to a medical condition are </a:t>
            </a:r>
            <a:r>
              <a:rPr lang="en-US" dirty="0" smtClean="0"/>
              <a:t>more properly </a:t>
            </a:r>
            <a:r>
              <a:rPr lang="en-US" dirty="0"/>
              <a:t>coded as </a:t>
            </a:r>
            <a:r>
              <a:rPr lang="en-US" dirty="0">
                <a:solidFill>
                  <a:srgbClr val="FF0000"/>
                </a:solidFill>
              </a:rPr>
              <a:t>an adjustment disorder </a:t>
            </a:r>
            <a:r>
              <a:rPr lang="en-US" dirty="0"/>
              <a:t>(a clinically significant psychological </a:t>
            </a:r>
            <a:r>
              <a:rPr lang="en-US" dirty="0" smtClean="0"/>
              <a:t>response to </a:t>
            </a:r>
            <a:r>
              <a:rPr lang="en-US" dirty="0"/>
              <a:t>an identifiable stressor). </a:t>
            </a:r>
            <a:endParaRPr lang="en-US" dirty="0" smtClean="0"/>
          </a:p>
          <a:p>
            <a:pPr>
              <a:lnSpc>
                <a:spcPct val="170000"/>
              </a:lnSpc>
              <a:buFont typeface="Wingdings" pitchFamily="2" charset="2"/>
              <a:buChar char="Ø"/>
            </a:pPr>
            <a:r>
              <a:rPr lang="en-US" dirty="0" smtClean="0"/>
              <a:t>There </a:t>
            </a:r>
            <a:r>
              <a:rPr lang="en-US" dirty="0"/>
              <a:t>must be </a:t>
            </a:r>
            <a:r>
              <a:rPr lang="en-US" dirty="0">
                <a:solidFill>
                  <a:srgbClr val="FF0000"/>
                </a:solidFill>
              </a:rPr>
              <a:t>reasonable evidence to suggest an </a:t>
            </a:r>
            <a:r>
              <a:rPr lang="en-US" dirty="0" smtClean="0">
                <a:solidFill>
                  <a:srgbClr val="FF0000"/>
                </a:solidFill>
              </a:rPr>
              <a:t>association between </a:t>
            </a:r>
            <a:r>
              <a:rPr lang="en-US" dirty="0">
                <a:solidFill>
                  <a:srgbClr val="FF0000"/>
                </a:solidFill>
              </a:rPr>
              <a:t>the psychological factors and the medical condition</a:t>
            </a:r>
            <a:r>
              <a:rPr lang="en-US" dirty="0"/>
              <a:t>, although it may often not be</a:t>
            </a:r>
            <a:br>
              <a:rPr lang="en-US" dirty="0"/>
            </a:br>
            <a:r>
              <a:rPr lang="en-US" dirty="0"/>
              <a:t>possible to demonstrate direct causality or the mechanisms underlying the relationship</a:t>
            </a:r>
            <a:r>
              <a:rPr lang="en-US" dirty="0" smtClean="0"/>
              <a:t>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116</a:t>
            </a:fld>
            <a:endParaRPr lang="en-US"/>
          </a:p>
        </p:txBody>
      </p:sp>
      <p:sp>
        <p:nvSpPr>
          <p:cNvPr id="5" name="Date Placeholder 4"/>
          <p:cNvSpPr>
            <a:spLocks noGrp="1"/>
          </p:cNvSpPr>
          <p:nvPr>
            <p:ph type="dt" sz="half" idx="10"/>
          </p:nvPr>
        </p:nvSpPr>
        <p:spPr/>
        <p:txBody>
          <a:bodyPr/>
          <a:lstStyle/>
          <a:p>
            <a:fld id="{BB62FE5E-6581-4BC0-9D36-780AC044B648}" type="datetime1">
              <a:rPr lang="en-US" smtClean="0"/>
              <a:t>6/15/2020</a:t>
            </a:fld>
            <a:endParaRPr lang="en-US"/>
          </a:p>
        </p:txBody>
      </p:sp>
    </p:spTree>
    <p:extLst>
      <p:ext uri="{BB962C8B-B14F-4D97-AF65-F5344CB8AC3E}">
        <p14:creationId xmlns:p14="http://schemas.microsoft.com/office/powerpoint/2010/main" val="6148401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772400" cy="334962"/>
          </a:xfrm>
        </p:spPr>
        <p:txBody>
          <a:bodyPr>
            <a:noAutofit/>
          </a:bodyPr>
          <a:lstStyle/>
          <a:p>
            <a:r>
              <a:rPr lang="en-US" sz="3200" b="1" dirty="0"/>
              <a:t>DSM-V  criteria </a:t>
            </a:r>
          </a:p>
        </p:txBody>
      </p:sp>
      <p:sp>
        <p:nvSpPr>
          <p:cNvPr id="3" name="Content Placeholder 2"/>
          <p:cNvSpPr>
            <a:spLocks noGrp="1"/>
          </p:cNvSpPr>
          <p:nvPr>
            <p:ph idx="1"/>
          </p:nvPr>
        </p:nvSpPr>
        <p:spPr>
          <a:xfrm>
            <a:off x="76200" y="609600"/>
            <a:ext cx="8915400" cy="6248400"/>
          </a:xfrm>
        </p:spPr>
        <p:txBody>
          <a:bodyPr>
            <a:noAutofit/>
          </a:bodyPr>
          <a:lstStyle/>
          <a:p>
            <a:pPr marL="514350" indent="-514350">
              <a:lnSpc>
                <a:spcPct val="170000"/>
              </a:lnSpc>
              <a:buAutoNum type="alphaUcPeriod"/>
            </a:pPr>
            <a:r>
              <a:rPr lang="en-US" sz="1600" b="1" dirty="0"/>
              <a:t>A medical symptom or condition (other than a mental disorder) is present.</a:t>
            </a:r>
          </a:p>
          <a:p>
            <a:pPr marL="514350" indent="-514350">
              <a:lnSpc>
                <a:spcPct val="170000"/>
              </a:lnSpc>
              <a:buAutoNum type="alphaUcPeriod"/>
            </a:pPr>
            <a:r>
              <a:rPr lang="en-US" sz="1600" b="1" dirty="0"/>
              <a:t>Psychological or behavioral factors adversely affect the medical condition in one of the following ways:</a:t>
            </a:r>
          </a:p>
          <a:p>
            <a:pPr marL="514350" indent="-514350">
              <a:lnSpc>
                <a:spcPct val="170000"/>
              </a:lnSpc>
              <a:buAutoNum type="arabicPeriod"/>
            </a:pPr>
            <a:r>
              <a:rPr lang="en-US" sz="1600" b="1" dirty="0"/>
              <a:t>The factors have influenced the course of the medical condition as shown by a close temporal association between the psychological factors and the development or exacerbation of, or delayed recovery from, the medical condition.</a:t>
            </a:r>
          </a:p>
          <a:p>
            <a:pPr marL="514350" indent="-514350">
              <a:lnSpc>
                <a:spcPct val="170000"/>
              </a:lnSpc>
              <a:buAutoNum type="arabicPeriod"/>
            </a:pPr>
            <a:r>
              <a:rPr lang="en-US" sz="1600" b="1" dirty="0"/>
              <a:t>The factors interfere with the treatment of the medical condition (e.g., poor adherence).</a:t>
            </a:r>
          </a:p>
          <a:p>
            <a:pPr marL="514350" indent="-514350">
              <a:lnSpc>
                <a:spcPct val="170000"/>
              </a:lnSpc>
              <a:buAutoNum type="arabicPeriod"/>
            </a:pPr>
            <a:r>
              <a:rPr lang="en-US" sz="1600" b="1" dirty="0"/>
              <a:t>The factors constitute additional well-established health risks for the individual</a:t>
            </a:r>
          </a:p>
          <a:p>
            <a:pPr marL="514350" indent="-514350">
              <a:lnSpc>
                <a:spcPct val="170000"/>
              </a:lnSpc>
              <a:buAutoNum type="arabicPeriod"/>
            </a:pPr>
            <a:r>
              <a:rPr lang="en-US" sz="1600" b="1" dirty="0"/>
              <a:t> The factors influence the underlying </a:t>
            </a:r>
            <a:r>
              <a:rPr lang="en-US" sz="1600" b="1" dirty="0" err="1"/>
              <a:t>pathophysiology</a:t>
            </a:r>
            <a:r>
              <a:rPr lang="en-US" sz="1600" b="1" dirty="0"/>
              <a:t>, precipitating or exacerbating symptoms or necessitating medical attention.</a:t>
            </a:r>
          </a:p>
          <a:p>
            <a:pPr marL="514350" indent="-514350">
              <a:lnSpc>
                <a:spcPct val="170000"/>
              </a:lnSpc>
              <a:buNone/>
            </a:pPr>
            <a:r>
              <a:rPr lang="en-US" sz="1600" b="1" dirty="0"/>
              <a:t>C. The psychological and behavioral factors in Criterion B are not better explained by another mental disorder (e.g., panic disorder, major depressive disorder, </a:t>
            </a:r>
            <a:r>
              <a:rPr lang="en-US" sz="1600" b="1" dirty="0" err="1"/>
              <a:t>posttraumaticstress</a:t>
            </a:r>
            <a:r>
              <a:rPr lang="en-US" sz="1600" b="1" dirty="0"/>
              <a:t> disorder).</a:t>
            </a:r>
            <a:r>
              <a:rPr lang="en-US" sz="1600" b="1" i="1" dirty="0"/>
              <a:t> </a:t>
            </a:r>
            <a:r>
              <a:rPr lang="en-US" sz="1600" dirty="0"/>
              <a:t/>
            </a:r>
            <a:br>
              <a:rPr lang="en-US" sz="1600" dirty="0"/>
            </a:br>
            <a:endParaRPr lang="en-US" sz="1600"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117</a:t>
            </a:fld>
            <a:endParaRPr lang="en-US"/>
          </a:p>
        </p:txBody>
      </p:sp>
      <p:sp>
        <p:nvSpPr>
          <p:cNvPr id="6" name="Date Placeholder 5"/>
          <p:cNvSpPr>
            <a:spLocks noGrp="1"/>
          </p:cNvSpPr>
          <p:nvPr>
            <p:ph type="dt" sz="half" idx="10"/>
          </p:nvPr>
        </p:nvSpPr>
        <p:spPr/>
        <p:txBody>
          <a:bodyPr/>
          <a:lstStyle/>
          <a:p>
            <a:fld id="{3DF39AC7-662A-4A22-BCC9-9ABE23281165}" type="datetime1">
              <a:rPr lang="en-US" smtClean="0"/>
              <a:t>6/15/2020</a:t>
            </a:fld>
            <a:endParaRPr lang="en-US"/>
          </a:p>
        </p:txBody>
      </p:sp>
    </p:spTree>
    <p:extLst>
      <p:ext uri="{BB962C8B-B14F-4D97-AF65-F5344CB8AC3E}">
        <p14:creationId xmlns:p14="http://schemas.microsoft.com/office/powerpoint/2010/main" val="13279367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1" y="135467"/>
            <a:ext cx="8248650" cy="6417733"/>
          </a:xfrm>
        </p:spPr>
        <p:txBody>
          <a:bodyPr>
            <a:noAutofit/>
          </a:bodyPr>
          <a:lstStyle/>
          <a:p>
            <a:pPr marL="0" indent="0">
              <a:lnSpc>
                <a:spcPct val="150000"/>
              </a:lnSpc>
              <a:buNone/>
            </a:pPr>
            <a:r>
              <a:rPr lang="en-US" sz="2800" b="1" dirty="0" smtClean="0"/>
              <a:t>Treatment</a:t>
            </a:r>
          </a:p>
          <a:p>
            <a:pPr>
              <a:lnSpc>
                <a:spcPct val="150000"/>
              </a:lnSpc>
              <a:buFont typeface="Wingdings" panose="05000000000000000000" pitchFamily="2" charset="2"/>
              <a:buChar char="Ø"/>
            </a:pPr>
            <a:r>
              <a:rPr lang="en-US" sz="2800" dirty="0" smtClean="0"/>
              <a:t>Treatment </a:t>
            </a:r>
            <a:r>
              <a:rPr lang="en-US" sz="2800" dirty="0"/>
              <a:t>frequently involves communication with </a:t>
            </a:r>
            <a:r>
              <a:rPr lang="en-US" sz="2800" dirty="0" smtClean="0"/>
              <a:t>the patient’s </a:t>
            </a:r>
            <a:r>
              <a:rPr lang="en-US" sz="2800" dirty="0"/>
              <a:t>primary medical team as well as family. </a:t>
            </a:r>
            <a:endParaRPr lang="en-US" sz="2800" dirty="0" smtClean="0"/>
          </a:p>
          <a:p>
            <a:pPr>
              <a:lnSpc>
                <a:spcPct val="150000"/>
              </a:lnSpc>
              <a:buFont typeface="Wingdings" panose="05000000000000000000" pitchFamily="2" charset="2"/>
              <a:buChar char="Ø"/>
            </a:pPr>
            <a:r>
              <a:rPr lang="en-US" sz="2800" dirty="0" smtClean="0"/>
              <a:t>The psycho educational intervention </a:t>
            </a:r>
            <a:r>
              <a:rPr lang="en-US" sz="2800" dirty="0"/>
              <a:t>clarifies the role that emotional and behavioral factors play </a:t>
            </a:r>
            <a:r>
              <a:rPr lang="en-US" sz="2800" dirty="0" smtClean="0"/>
              <a:t>in aggravating </a:t>
            </a:r>
            <a:r>
              <a:rPr lang="en-US" sz="2800" dirty="0"/>
              <a:t>the underlying medical condition. </a:t>
            </a:r>
            <a:endParaRPr lang="en-US" sz="2800" dirty="0" smtClean="0"/>
          </a:p>
          <a:p>
            <a:pPr>
              <a:lnSpc>
                <a:spcPct val="150000"/>
              </a:lnSpc>
              <a:buFont typeface="Wingdings" panose="05000000000000000000" pitchFamily="2" charset="2"/>
              <a:buChar char="Ø"/>
            </a:pPr>
            <a:r>
              <a:rPr lang="en-US" sz="2800" dirty="0" smtClean="0"/>
              <a:t>Medication </a:t>
            </a:r>
            <a:r>
              <a:rPr lang="en-US" sz="2800" dirty="0"/>
              <a:t>to treat </a:t>
            </a:r>
            <a:r>
              <a:rPr lang="en-US" sz="2800" dirty="0" smtClean="0"/>
              <a:t>another underlying </a:t>
            </a:r>
            <a:r>
              <a:rPr lang="en-US" sz="2800" dirty="0"/>
              <a:t>psychiatric disorder may be necessary. </a:t>
            </a:r>
            <a:br>
              <a:rPr lang="en-US" sz="2800" dirty="0"/>
            </a:br>
            <a:r>
              <a:rPr lang="en-US" sz="2800" dirty="0"/>
              <a:t/>
            </a:r>
            <a:br>
              <a:rPr lang="en-US" sz="2800" dirty="0"/>
            </a:br>
            <a:endParaRPr lang="en-US" sz="28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118</a:t>
            </a:fld>
            <a:endParaRPr lang="en-US"/>
          </a:p>
        </p:txBody>
      </p:sp>
      <p:sp>
        <p:nvSpPr>
          <p:cNvPr id="5" name="Date Placeholder 4"/>
          <p:cNvSpPr>
            <a:spLocks noGrp="1"/>
          </p:cNvSpPr>
          <p:nvPr>
            <p:ph type="dt" sz="half" idx="10"/>
          </p:nvPr>
        </p:nvSpPr>
        <p:spPr/>
        <p:txBody>
          <a:bodyPr/>
          <a:lstStyle/>
          <a:p>
            <a:fld id="{173A28BE-7F7B-489A-B02C-11D9311EB7BA}" type="datetime1">
              <a:rPr lang="en-US" smtClean="0"/>
              <a:t>6/15/2020</a:t>
            </a:fld>
            <a:endParaRPr lang="en-US"/>
          </a:p>
        </p:txBody>
      </p:sp>
    </p:spTree>
    <p:extLst>
      <p:ext uri="{BB962C8B-B14F-4D97-AF65-F5344CB8AC3E}">
        <p14:creationId xmlns:p14="http://schemas.microsoft.com/office/powerpoint/2010/main" val="5046263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30" y="563880"/>
            <a:ext cx="8492490" cy="6050280"/>
          </a:xfrm>
        </p:spPr>
        <p:txBody>
          <a:bodyPr/>
          <a:lstStyle/>
          <a:p>
            <a:pPr marL="0" indent="0">
              <a:buNone/>
            </a:pPr>
            <a:endParaRPr lang="en-GB" dirty="0" smtClean="0"/>
          </a:p>
          <a:p>
            <a:pPr marL="0" indent="0">
              <a:buNone/>
            </a:pPr>
            <a:endParaRPr lang="en-GB" dirty="0"/>
          </a:p>
          <a:p>
            <a:pPr marL="0" indent="0">
              <a:buNone/>
            </a:pPr>
            <a:r>
              <a:rPr lang="en-GB" dirty="0" smtClean="0"/>
              <a:t>Chapter five </a:t>
            </a:r>
            <a:endParaRPr lang="en-GB" dirty="0" smtClean="0"/>
          </a:p>
          <a:p>
            <a:pPr marL="0" indent="0">
              <a:buNone/>
            </a:pPr>
            <a:r>
              <a:rPr lang="en-GB" sz="3600" dirty="0" smtClean="0"/>
              <a:t>      </a:t>
            </a:r>
            <a:endParaRPr lang="en-GB" sz="3600" dirty="0" smtClean="0"/>
          </a:p>
          <a:p>
            <a:pPr marL="0" indent="0">
              <a:buNone/>
            </a:pPr>
            <a:r>
              <a:rPr lang="en-GB" sz="3600" dirty="0" smtClean="0"/>
              <a:t> </a:t>
            </a:r>
            <a:r>
              <a:rPr lang="en-GB" sz="3600" dirty="0" smtClean="0"/>
              <a:t>Substance-Related Disorders</a:t>
            </a:r>
            <a:r>
              <a:rPr lang="en-GB" sz="3600" dirty="0"/>
              <a:t/>
            </a:r>
            <a:br>
              <a:rPr lang="en-GB" sz="3600" dirty="0"/>
            </a:br>
            <a:r>
              <a:rPr lang="en-GB" sz="3600" dirty="0"/>
              <a:t/>
            </a:r>
            <a:br>
              <a:rPr lang="en-GB" sz="3600" dirty="0"/>
            </a:br>
            <a:endParaRPr lang="en-GB" sz="3600" dirty="0"/>
          </a:p>
        </p:txBody>
      </p:sp>
      <p:sp>
        <p:nvSpPr>
          <p:cNvPr id="2" name="Date Placeholder 1"/>
          <p:cNvSpPr>
            <a:spLocks noGrp="1"/>
          </p:cNvSpPr>
          <p:nvPr>
            <p:ph type="dt" sz="half" idx="10"/>
          </p:nvPr>
        </p:nvSpPr>
        <p:spPr/>
        <p:txBody>
          <a:bodyPr/>
          <a:lstStyle/>
          <a:p>
            <a:fld id="{00A0A5ED-10C5-4203-A42E-889211DA309A}"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119</a:t>
            </a:fld>
            <a:endParaRPr lang="en-US"/>
          </a:p>
        </p:txBody>
      </p:sp>
    </p:spTree>
    <p:extLst>
      <p:ext uri="{BB962C8B-B14F-4D97-AF65-F5344CB8AC3E}">
        <p14:creationId xmlns:p14="http://schemas.microsoft.com/office/powerpoint/2010/main" val="1740113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fontScale="62500" lnSpcReduction="20000"/>
          </a:bodyPr>
          <a:lstStyle/>
          <a:p>
            <a:pPr>
              <a:lnSpc>
                <a:spcPct val="160000"/>
              </a:lnSpc>
              <a:buFont typeface="Wingdings" pitchFamily="2" charset="2"/>
              <a:buChar char="v"/>
            </a:pPr>
            <a:r>
              <a:rPr lang="en-US" b="1" dirty="0" smtClean="0">
                <a:solidFill>
                  <a:srgbClr val="FF0000"/>
                </a:solidFill>
              </a:rPr>
              <a:t>Agoraphobia </a:t>
            </a:r>
            <a:r>
              <a:rPr lang="en-US" dirty="0"/>
              <a:t>as characterized by fear (imminent) </a:t>
            </a:r>
            <a:r>
              <a:rPr lang="en-US" dirty="0" smtClean="0"/>
              <a:t>or anxiety </a:t>
            </a:r>
            <a:r>
              <a:rPr lang="en-US" dirty="0"/>
              <a:t>(anticipated) in multiple public situations, be they amongst </a:t>
            </a:r>
            <a:r>
              <a:rPr lang="en-US" dirty="0" smtClean="0"/>
              <a:t>crowds or </a:t>
            </a:r>
            <a:r>
              <a:rPr lang="en-US" dirty="0"/>
              <a:t>simply being out alone. </a:t>
            </a:r>
            <a:endParaRPr lang="en-US" dirty="0" smtClean="0"/>
          </a:p>
          <a:p>
            <a:pPr>
              <a:lnSpc>
                <a:spcPct val="160000"/>
              </a:lnSpc>
              <a:buFont typeface="Wingdings" pitchFamily="2" charset="2"/>
              <a:buChar char="v"/>
            </a:pPr>
            <a:r>
              <a:rPr lang="en-US" dirty="0" smtClean="0"/>
              <a:t>More </a:t>
            </a:r>
            <a:r>
              <a:rPr lang="en-US" dirty="0"/>
              <a:t>specifically, patients with agoraphobia </a:t>
            </a:r>
            <a:r>
              <a:rPr lang="en-US" dirty="0" smtClean="0"/>
              <a:t>fear these </a:t>
            </a:r>
            <a:r>
              <a:rPr lang="en-US" dirty="0"/>
              <a:t>milieus because they sense that, should they develop a condition </a:t>
            </a:r>
            <a:r>
              <a:rPr lang="en-US" dirty="0" smtClean="0"/>
              <a:t>that is </a:t>
            </a:r>
            <a:r>
              <a:rPr lang="en-US" dirty="0"/>
              <a:t>frightening or humiliating, they would be unable to get help or </a:t>
            </a:r>
            <a:r>
              <a:rPr lang="en-US" dirty="0" smtClean="0"/>
              <a:t>quickly escape </a:t>
            </a:r>
            <a:r>
              <a:rPr lang="en-US" dirty="0"/>
              <a:t>the setting. </a:t>
            </a:r>
            <a:endParaRPr lang="en-US" dirty="0" smtClean="0"/>
          </a:p>
          <a:p>
            <a:pPr>
              <a:lnSpc>
                <a:spcPct val="160000"/>
              </a:lnSpc>
              <a:buFont typeface="Wingdings" pitchFamily="2" charset="2"/>
              <a:buChar char="v"/>
            </a:pPr>
            <a:r>
              <a:rPr lang="en-US" dirty="0" smtClean="0"/>
              <a:t>The </a:t>
            </a:r>
            <a:r>
              <a:rPr lang="en-US" dirty="0"/>
              <a:t>fear or anxiety is</a:t>
            </a:r>
            <a:r>
              <a:rPr lang="en-US" dirty="0" smtClean="0"/>
              <a:t>, “</a:t>
            </a:r>
            <a:r>
              <a:rPr lang="en-US" dirty="0"/>
              <a:t>out of </a:t>
            </a:r>
            <a:r>
              <a:rPr lang="en-US" dirty="0" smtClean="0"/>
              <a:t>proportion” with </a:t>
            </a:r>
            <a:r>
              <a:rPr lang="en-US" dirty="0"/>
              <a:t>the real threat. </a:t>
            </a:r>
            <a:endParaRPr lang="en-US" dirty="0" smtClean="0"/>
          </a:p>
          <a:p>
            <a:pPr>
              <a:lnSpc>
                <a:spcPct val="160000"/>
              </a:lnSpc>
              <a:buFont typeface="Wingdings" pitchFamily="2" charset="2"/>
              <a:buChar char="v"/>
            </a:pPr>
            <a:r>
              <a:rPr lang="en-US" dirty="0" smtClean="0"/>
              <a:t>The </a:t>
            </a:r>
            <a:r>
              <a:rPr lang="en-US" dirty="0"/>
              <a:t>behavioral manifestation of this fear is </a:t>
            </a:r>
            <a:r>
              <a:rPr lang="en-US" dirty="0" smtClean="0"/>
              <a:t>avoidance.</a:t>
            </a:r>
          </a:p>
          <a:p>
            <a:pPr>
              <a:lnSpc>
                <a:spcPct val="160000"/>
              </a:lnSpc>
              <a:buFont typeface="Wingdings" pitchFamily="2" charset="2"/>
              <a:buChar char="v"/>
            </a:pPr>
            <a:r>
              <a:rPr lang="en-US" dirty="0" smtClean="0"/>
              <a:t>The </a:t>
            </a:r>
            <a:r>
              <a:rPr lang="en-US" dirty="0"/>
              <a:t>emotions (fear or anxiety) or behavior (avoidance) persists for </a:t>
            </a:r>
            <a:r>
              <a:rPr lang="en-US" dirty="0" smtClean="0"/>
              <a:t>longer than </a:t>
            </a:r>
            <a:r>
              <a:rPr lang="en-US" dirty="0"/>
              <a:t>6 months.</a:t>
            </a:r>
            <a:r>
              <a:rPr lang="en-US" dirty="0" smtClean="0"/>
              <a:t> </a:t>
            </a:r>
          </a:p>
          <a:p>
            <a:pPr>
              <a:lnSpc>
                <a:spcPct val="160000"/>
              </a:lnSpc>
              <a:buFont typeface="Wingdings" pitchFamily="2" charset="2"/>
              <a:buChar char="v"/>
            </a:pPr>
            <a:r>
              <a:rPr lang="en-US" dirty="0"/>
              <a:t>Patients with agoraphobia may develop “panic-like” symptoms, as per</a:t>
            </a:r>
            <a:br>
              <a:rPr lang="en-US" dirty="0"/>
            </a:br>
            <a:r>
              <a:rPr lang="en-US" dirty="0"/>
              <a:t>DSM-5, without meeting full criteria for the Panic Attack </a:t>
            </a:r>
            <a:r>
              <a:rPr lang="en-US" dirty="0" err="1"/>
              <a:t>Specifier</a:t>
            </a:r>
            <a:r>
              <a:rPr lang="en-US" dirty="0" smtClean="0"/>
              <a:t>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12</a:t>
            </a:fld>
            <a:endParaRPr lang="en-US"/>
          </a:p>
        </p:txBody>
      </p:sp>
      <p:sp>
        <p:nvSpPr>
          <p:cNvPr id="5" name="Date Placeholder 4"/>
          <p:cNvSpPr>
            <a:spLocks noGrp="1"/>
          </p:cNvSpPr>
          <p:nvPr>
            <p:ph type="dt" sz="half" idx="10"/>
          </p:nvPr>
        </p:nvSpPr>
        <p:spPr/>
        <p:txBody>
          <a:bodyPr/>
          <a:lstStyle/>
          <a:p>
            <a:fld id="{C919AA19-B329-43A1-BD03-3ED9ABDD5D58}" type="datetime1">
              <a:rPr lang="en-US" smtClean="0"/>
              <a:t>6/15/2020</a:t>
            </a:fld>
            <a:endParaRPr lang="en-US"/>
          </a:p>
        </p:txBody>
      </p:sp>
    </p:spTree>
    <p:extLst>
      <p:ext uri="{BB962C8B-B14F-4D97-AF65-F5344CB8AC3E}">
        <p14:creationId xmlns:p14="http://schemas.microsoft.com/office/powerpoint/2010/main" val="11928513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2900" y="0"/>
            <a:ext cx="7315200" cy="1417638"/>
          </a:xfrm>
        </p:spPr>
        <p:txBody>
          <a:bodyPr rtlCol="0">
            <a:normAutofit fontScale="90000"/>
          </a:bodyPr>
          <a:lstStyle/>
          <a:p>
            <a:pPr>
              <a:defRPr/>
            </a:pPr>
            <a:r>
              <a:rPr lang="en-US" sz="3600" dirty="0"/>
              <a:t/>
            </a:r>
            <a:br>
              <a:rPr lang="en-US" sz="3600" dirty="0"/>
            </a:br>
            <a:r>
              <a:rPr lang="en-US" sz="3600" dirty="0"/>
              <a:t>Objectives. At the end of this session you will be able to:</a:t>
            </a:r>
            <a:br>
              <a:rPr lang="en-US" sz="3600" dirty="0"/>
            </a:br>
            <a:endParaRPr lang="en-US" sz="3600" dirty="0"/>
          </a:p>
        </p:txBody>
      </p:sp>
      <p:sp>
        <p:nvSpPr>
          <p:cNvPr id="318467" name="Rectangle 3"/>
          <p:cNvSpPr>
            <a:spLocks noGrp="1" noChangeArrowheads="1"/>
          </p:cNvSpPr>
          <p:nvPr>
            <p:ph idx="1"/>
          </p:nvPr>
        </p:nvSpPr>
        <p:spPr>
          <a:xfrm>
            <a:off x="376707" y="1219201"/>
            <a:ext cx="8133008" cy="4957763"/>
          </a:xfrm>
        </p:spPr>
        <p:txBody>
          <a:bodyPr>
            <a:normAutofit fontScale="92500"/>
          </a:bodyPr>
          <a:lstStyle/>
          <a:p>
            <a:pPr eaLnBrk="1" hangingPunct="1">
              <a:lnSpc>
                <a:spcPct val="150000"/>
              </a:lnSpc>
            </a:pPr>
            <a:r>
              <a:rPr lang="en-US" dirty="0"/>
              <a:t>Describe terms used in addiction psychiatry</a:t>
            </a:r>
          </a:p>
          <a:p>
            <a:pPr eaLnBrk="1" hangingPunct="1">
              <a:lnSpc>
                <a:spcPct val="150000"/>
              </a:lnSpc>
            </a:pPr>
            <a:r>
              <a:rPr lang="en-US" dirty="0"/>
              <a:t>Acquire knowledge epidemiology </a:t>
            </a:r>
          </a:p>
          <a:p>
            <a:pPr eaLnBrk="1" hangingPunct="1">
              <a:lnSpc>
                <a:spcPct val="150000"/>
              </a:lnSpc>
            </a:pPr>
            <a:r>
              <a:rPr lang="en-US" dirty="0"/>
              <a:t>Identify and discuss complication of alcohol and other substances</a:t>
            </a:r>
          </a:p>
          <a:p>
            <a:pPr eaLnBrk="1" hangingPunct="1">
              <a:lnSpc>
                <a:spcPct val="150000"/>
              </a:lnSpc>
            </a:pPr>
            <a:r>
              <a:rPr lang="en-US" dirty="0"/>
              <a:t>Demonstrate attitude change towards persons suffering from substance use problem</a:t>
            </a:r>
          </a:p>
        </p:txBody>
      </p:sp>
      <p:sp>
        <p:nvSpPr>
          <p:cNvPr id="3184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C125C-88BC-461A-ACF6-9202B484B806}" type="datetime1">
              <a:rPr lang="en-US" smtClean="0">
                <a:solidFill>
                  <a:schemeClr val="tx2"/>
                </a:solidFill>
              </a:rPr>
              <a:t>6/15/2020</a:t>
            </a:fld>
            <a:endParaRPr lang="en-US" smtClean="0">
              <a:solidFill>
                <a:schemeClr val="tx2"/>
              </a:solidFill>
            </a:endParaRPr>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3" name="Slide Number Placeholder 2"/>
          <p:cNvSpPr>
            <a:spLocks noGrp="1"/>
          </p:cNvSpPr>
          <p:nvPr>
            <p:ph type="sldNum" sz="quarter" idx="12"/>
          </p:nvPr>
        </p:nvSpPr>
        <p:spPr/>
        <p:txBody>
          <a:bodyPr/>
          <a:lstStyle/>
          <a:p>
            <a:fld id="{0D8A2E26-CDE7-48A0-92E1-26FC8F0510F5}" type="slidenum">
              <a:rPr lang="en-US" smtClean="0"/>
              <a:t>120</a:t>
            </a:fld>
            <a:endParaRPr lang="en-US"/>
          </a:p>
        </p:txBody>
      </p:sp>
    </p:spTree>
    <p:extLst>
      <p:ext uri="{BB962C8B-B14F-4D97-AF65-F5344CB8AC3E}">
        <p14:creationId xmlns:p14="http://schemas.microsoft.com/office/powerpoint/2010/main" val="240886628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p:txBody>
          <a:bodyPr/>
          <a:lstStyle/>
          <a:p>
            <a:pPr eaLnBrk="1" hangingPunct="1"/>
            <a:r>
              <a:rPr lang="en-GB" smtClean="0"/>
              <a:t>Questions </a:t>
            </a:r>
          </a:p>
        </p:txBody>
      </p:sp>
      <p:sp>
        <p:nvSpPr>
          <p:cNvPr id="319491" name="Content Placeholder 2"/>
          <p:cNvSpPr>
            <a:spLocks noGrp="1"/>
          </p:cNvSpPr>
          <p:nvPr>
            <p:ph idx="1"/>
          </p:nvPr>
        </p:nvSpPr>
        <p:spPr>
          <a:xfrm>
            <a:off x="838200" y="1447802"/>
            <a:ext cx="7696200" cy="4729163"/>
          </a:xfrm>
        </p:spPr>
        <p:txBody>
          <a:bodyPr>
            <a:normAutofit fontScale="92500" lnSpcReduction="20000"/>
          </a:bodyPr>
          <a:lstStyle/>
          <a:p>
            <a:pPr eaLnBrk="1" hangingPunct="1">
              <a:lnSpc>
                <a:spcPct val="150000"/>
              </a:lnSpc>
            </a:pPr>
            <a:r>
              <a:rPr lang="en-GB" dirty="0"/>
              <a:t>What do you think about drug use?</a:t>
            </a:r>
          </a:p>
          <a:p>
            <a:pPr eaLnBrk="1" hangingPunct="1">
              <a:lnSpc>
                <a:spcPct val="150000"/>
              </a:lnSpc>
            </a:pPr>
            <a:r>
              <a:rPr lang="en-GB" dirty="0"/>
              <a:t>Is it common problem?</a:t>
            </a:r>
          </a:p>
          <a:p>
            <a:pPr eaLnBrk="1" hangingPunct="1">
              <a:lnSpc>
                <a:spcPct val="150000"/>
              </a:lnSpc>
            </a:pPr>
            <a:r>
              <a:rPr lang="en-GB" dirty="0"/>
              <a:t>Are there benefits?</a:t>
            </a:r>
          </a:p>
          <a:p>
            <a:pPr eaLnBrk="1" hangingPunct="1">
              <a:lnSpc>
                <a:spcPct val="150000"/>
              </a:lnSpc>
            </a:pPr>
            <a:r>
              <a:rPr lang="en-GB" dirty="0"/>
              <a:t>Are there harms?</a:t>
            </a:r>
          </a:p>
          <a:p>
            <a:pPr eaLnBrk="1" hangingPunct="1">
              <a:lnSpc>
                <a:spcPct val="150000"/>
              </a:lnSpc>
            </a:pPr>
            <a:r>
              <a:rPr lang="en-GB" dirty="0"/>
              <a:t>Do you have suggestions to reduce harmful use?</a:t>
            </a:r>
          </a:p>
          <a:p>
            <a:pPr eaLnBrk="1" hangingPunct="1">
              <a:lnSpc>
                <a:spcPct val="150000"/>
              </a:lnSpc>
            </a:pPr>
            <a:r>
              <a:rPr lang="en-GB" dirty="0"/>
              <a:t>What can a health worker can do?</a:t>
            </a:r>
          </a:p>
          <a:p>
            <a:pPr eaLnBrk="1" hangingPunct="1">
              <a:lnSpc>
                <a:spcPct val="150000"/>
              </a:lnSpc>
            </a:pPr>
            <a:endParaRPr lang="en-GB" sz="2400" dirty="0"/>
          </a:p>
        </p:txBody>
      </p:sp>
      <p:sp>
        <p:nvSpPr>
          <p:cNvPr id="3194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5C250-DC54-41B9-89B5-8B354EDFEC43}" type="datetime1">
              <a:rPr lang="en-US" smtClean="0">
                <a:solidFill>
                  <a:schemeClr val="tx2"/>
                </a:solidFill>
              </a:rPr>
              <a:t>6/15/2020</a:t>
            </a:fld>
            <a:endParaRPr lang="en-US" smtClean="0">
              <a:solidFill>
                <a:schemeClr val="tx2"/>
              </a:solidFill>
            </a:endParaRPr>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3" name="Slide Number Placeholder 2"/>
          <p:cNvSpPr>
            <a:spLocks noGrp="1"/>
          </p:cNvSpPr>
          <p:nvPr>
            <p:ph type="sldNum" sz="quarter" idx="12"/>
          </p:nvPr>
        </p:nvSpPr>
        <p:spPr/>
        <p:txBody>
          <a:bodyPr/>
          <a:lstStyle/>
          <a:p>
            <a:fld id="{0D8A2E26-CDE7-48A0-92E1-26FC8F0510F5}" type="slidenum">
              <a:rPr lang="en-US" smtClean="0"/>
              <a:t>121</a:t>
            </a:fld>
            <a:endParaRPr lang="en-US"/>
          </a:p>
        </p:txBody>
      </p:sp>
    </p:spTree>
    <p:extLst>
      <p:ext uri="{BB962C8B-B14F-4D97-AF65-F5344CB8AC3E}">
        <p14:creationId xmlns:p14="http://schemas.microsoft.com/office/powerpoint/2010/main" val="50730843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81000" y="533400"/>
            <a:ext cx="7105650" cy="685800"/>
          </a:xfrm>
        </p:spPr>
        <p:txBody>
          <a:bodyPr>
            <a:normAutofit fontScale="90000"/>
          </a:bodyPr>
          <a:lstStyle/>
          <a:p>
            <a:pPr eaLnBrk="1" hangingPunct="1"/>
            <a:r>
              <a:rPr lang="en-US" b="1" dirty="0" smtClean="0"/>
              <a:t>Substance-Related Disorders</a:t>
            </a:r>
          </a:p>
        </p:txBody>
      </p:sp>
      <p:sp>
        <p:nvSpPr>
          <p:cNvPr id="320515" name="Rectangle 3"/>
          <p:cNvSpPr>
            <a:spLocks noGrp="1" noChangeArrowheads="1"/>
          </p:cNvSpPr>
          <p:nvPr>
            <p:ph idx="1"/>
          </p:nvPr>
        </p:nvSpPr>
        <p:spPr>
          <a:xfrm>
            <a:off x="685800" y="1219200"/>
            <a:ext cx="8077200" cy="5334000"/>
          </a:xfrm>
        </p:spPr>
        <p:txBody>
          <a:bodyPr/>
          <a:lstStyle/>
          <a:p>
            <a:pPr marL="0" indent="0">
              <a:buNone/>
            </a:pPr>
            <a:endParaRPr lang="en-US" dirty="0" smtClean="0">
              <a:solidFill>
                <a:schemeClr val="tx2"/>
              </a:solidFill>
            </a:endParaRPr>
          </a:p>
          <a:p>
            <a:pPr marL="0" indent="0">
              <a:lnSpc>
                <a:spcPct val="150000"/>
              </a:lnSpc>
              <a:buNone/>
            </a:pPr>
            <a:r>
              <a:rPr lang="en-US" dirty="0" smtClean="0">
                <a:solidFill>
                  <a:schemeClr val="tx2"/>
                </a:solidFill>
              </a:rPr>
              <a:t>Occurrence </a:t>
            </a:r>
            <a:r>
              <a:rPr lang="en-US" dirty="0">
                <a:solidFill>
                  <a:schemeClr val="tx2"/>
                </a:solidFill>
              </a:rPr>
              <a:t>of adverse social, behavioral, psychological, &amp; physiological effects caused by 1 or more of abused substances:</a:t>
            </a:r>
          </a:p>
          <a:p>
            <a:pPr marL="0" indent="0">
              <a:lnSpc>
                <a:spcPct val="150000"/>
              </a:lnSpc>
              <a:buNone/>
            </a:pPr>
            <a:r>
              <a:rPr lang="en-US" dirty="0">
                <a:solidFill>
                  <a:schemeClr val="tx2"/>
                </a:solidFill>
              </a:rPr>
              <a:t>	</a:t>
            </a:r>
            <a:r>
              <a:rPr lang="en-US" sz="3600" dirty="0">
                <a:solidFill>
                  <a:schemeClr val="tx2"/>
                </a:solidFill>
              </a:rPr>
              <a:t>	</a:t>
            </a:r>
          </a:p>
        </p:txBody>
      </p:sp>
      <p:sp>
        <p:nvSpPr>
          <p:cNvPr id="3205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9FC95A-CA19-4179-BD01-0C07A9F0C299}" type="datetime1">
              <a:rPr lang="en-US" smtClean="0">
                <a:solidFill>
                  <a:schemeClr val="tx2"/>
                </a:solidFill>
              </a:rPr>
              <a:t>6/15/2020</a:t>
            </a:fld>
            <a:endParaRPr lang="en-US" smtClean="0">
              <a:solidFill>
                <a:schemeClr val="tx2"/>
              </a:solidFill>
            </a:endParaRPr>
          </a:p>
        </p:txBody>
      </p:sp>
      <p:sp>
        <p:nvSpPr>
          <p:cNvPr id="320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122</a:t>
            </a:fld>
            <a:endParaRPr lang="en-US"/>
          </a:p>
        </p:txBody>
      </p:sp>
    </p:spTree>
    <p:extLst>
      <p:ext uri="{BB962C8B-B14F-4D97-AF65-F5344CB8AC3E}">
        <p14:creationId xmlns:p14="http://schemas.microsoft.com/office/powerpoint/2010/main" val="4965130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381000"/>
            <a:ext cx="7924800" cy="685800"/>
          </a:xfrm>
        </p:spPr>
        <p:txBody>
          <a:bodyPr>
            <a:normAutofit/>
          </a:bodyPr>
          <a:lstStyle/>
          <a:p>
            <a:pPr eaLnBrk="1" hangingPunct="1"/>
            <a:r>
              <a:rPr lang="en-US" sz="3200" dirty="0"/>
              <a:t>Important terms in addiction psychiatry</a:t>
            </a:r>
          </a:p>
        </p:txBody>
      </p:sp>
      <p:sp>
        <p:nvSpPr>
          <p:cNvPr id="245763" name="Rectangle 3"/>
          <p:cNvSpPr>
            <a:spLocks noGrp="1" noChangeArrowheads="1"/>
          </p:cNvSpPr>
          <p:nvPr>
            <p:ph idx="1"/>
          </p:nvPr>
        </p:nvSpPr>
        <p:spPr>
          <a:xfrm>
            <a:off x="914400" y="1066800"/>
            <a:ext cx="7086600" cy="5289550"/>
          </a:xfrm>
        </p:spPr>
        <p:txBody>
          <a:bodyPr rtlCol="0">
            <a:normAutofit fontScale="85000" lnSpcReduction="10000"/>
          </a:bodyPr>
          <a:lstStyle/>
          <a:p>
            <a:pPr>
              <a:lnSpc>
                <a:spcPct val="150000"/>
              </a:lnSpc>
              <a:defRPr/>
            </a:pPr>
            <a:r>
              <a:rPr lang="en-US" dirty="0"/>
              <a:t>Substance (drug)</a:t>
            </a:r>
          </a:p>
          <a:p>
            <a:pPr>
              <a:lnSpc>
                <a:spcPct val="150000"/>
              </a:lnSpc>
              <a:defRPr/>
            </a:pPr>
            <a:r>
              <a:rPr lang="en-US" dirty="0"/>
              <a:t>Harmful use</a:t>
            </a:r>
          </a:p>
          <a:p>
            <a:pPr>
              <a:lnSpc>
                <a:spcPct val="150000"/>
              </a:lnSpc>
              <a:defRPr/>
            </a:pPr>
            <a:r>
              <a:rPr lang="en-US" dirty="0"/>
              <a:t>Intoxication </a:t>
            </a:r>
          </a:p>
          <a:p>
            <a:pPr>
              <a:lnSpc>
                <a:spcPct val="150000"/>
              </a:lnSpc>
              <a:defRPr/>
            </a:pPr>
            <a:r>
              <a:rPr lang="en-US" dirty="0"/>
              <a:t>Withdrawal</a:t>
            </a:r>
          </a:p>
          <a:p>
            <a:pPr>
              <a:lnSpc>
                <a:spcPct val="150000"/>
              </a:lnSpc>
              <a:defRPr/>
            </a:pPr>
            <a:r>
              <a:rPr lang="en-US" dirty="0"/>
              <a:t>Tolerance</a:t>
            </a:r>
          </a:p>
          <a:p>
            <a:pPr>
              <a:lnSpc>
                <a:spcPct val="150000"/>
              </a:lnSpc>
              <a:defRPr/>
            </a:pPr>
            <a:r>
              <a:rPr lang="en-US" dirty="0"/>
              <a:t>Craving  </a:t>
            </a:r>
          </a:p>
          <a:p>
            <a:pPr>
              <a:lnSpc>
                <a:spcPct val="150000"/>
              </a:lnSpc>
              <a:defRPr/>
            </a:pPr>
            <a:r>
              <a:rPr lang="en-US" dirty="0"/>
              <a:t>Addiction (dependence)</a:t>
            </a:r>
          </a:p>
          <a:p>
            <a:pPr>
              <a:lnSpc>
                <a:spcPct val="150000"/>
              </a:lnSpc>
              <a:defRPr/>
            </a:pPr>
            <a:r>
              <a:rPr lang="en-US" dirty="0"/>
              <a:t>Substance abuse</a:t>
            </a:r>
          </a:p>
          <a:p>
            <a:pPr>
              <a:defRPr/>
            </a:pPr>
            <a:endParaRPr lang="en-US" dirty="0"/>
          </a:p>
        </p:txBody>
      </p:sp>
      <p:sp>
        <p:nvSpPr>
          <p:cNvPr id="3215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1557AB-B15B-4100-B920-F6F19DCCAD17}" type="datetime1">
              <a:rPr lang="en-US" smtClean="0">
                <a:solidFill>
                  <a:schemeClr val="tx2"/>
                </a:solidFill>
              </a:rPr>
              <a:t>6/15/2020</a:t>
            </a:fld>
            <a:endParaRPr lang="en-US" smtClean="0">
              <a:solidFill>
                <a:schemeClr val="tx2"/>
              </a:solidFill>
            </a:endParaRPr>
          </a:p>
        </p:txBody>
      </p:sp>
      <p:sp>
        <p:nvSpPr>
          <p:cNvPr id="321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endParaRPr lang="en-US" dirty="0" smtClean="0">
              <a:solidFill>
                <a:schemeClr val="tx2"/>
              </a:solidFill>
            </a:endParaRPr>
          </a:p>
        </p:txBody>
      </p:sp>
      <p:sp>
        <p:nvSpPr>
          <p:cNvPr id="2" name="Slide Number Placeholder 1"/>
          <p:cNvSpPr>
            <a:spLocks noGrp="1"/>
          </p:cNvSpPr>
          <p:nvPr>
            <p:ph type="sldNum" sz="quarter" idx="12"/>
          </p:nvPr>
        </p:nvSpPr>
        <p:spPr/>
        <p:txBody>
          <a:bodyPr/>
          <a:lstStyle/>
          <a:p>
            <a:fld id="{0D8A2E26-CDE7-48A0-92E1-26FC8F0510F5}" type="slidenum">
              <a:rPr lang="en-US" smtClean="0"/>
              <a:t>123</a:t>
            </a:fld>
            <a:endParaRPr lang="en-US"/>
          </a:p>
        </p:txBody>
      </p:sp>
    </p:spTree>
    <p:extLst>
      <p:ext uri="{BB962C8B-B14F-4D97-AF65-F5344CB8AC3E}">
        <p14:creationId xmlns:p14="http://schemas.microsoft.com/office/powerpoint/2010/main" val="28438025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457200" y="365127"/>
            <a:ext cx="8153400" cy="473073"/>
          </a:xfrm>
        </p:spPr>
        <p:txBody>
          <a:bodyPr>
            <a:normAutofit fontScale="90000"/>
          </a:bodyPr>
          <a:lstStyle/>
          <a:p>
            <a:pPr eaLnBrk="1" hangingPunct="1"/>
            <a:r>
              <a:rPr lang="en-US" sz="2800" dirty="0"/>
              <a:t>What are psychoactive substances? </a:t>
            </a:r>
          </a:p>
        </p:txBody>
      </p:sp>
      <p:sp>
        <p:nvSpPr>
          <p:cNvPr id="322563" name="Rectangle 3"/>
          <p:cNvSpPr>
            <a:spLocks noGrp="1" noChangeArrowheads="1"/>
          </p:cNvSpPr>
          <p:nvPr>
            <p:ph idx="1"/>
          </p:nvPr>
        </p:nvSpPr>
        <p:spPr>
          <a:xfrm>
            <a:off x="152400" y="762000"/>
            <a:ext cx="8869251" cy="5780469"/>
          </a:xfrm>
        </p:spPr>
        <p:txBody>
          <a:bodyPr>
            <a:noAutofit/>
          </a:bodyPr>
          <a:lstStyle/>
          <a:p>
            <a:pPr eaLnBrk="1" hangingPunct="1">
              <a:lnSpc>
                <a:spcPct val="150000"/>
              </a:lnSpc>
              <a:buFont typeface="Wingdings" panose="05000000000000000000" pitchFamily="2" charset="2"/>
              <a:buNone/>
            </a:pPr>
            <a:r>
              <a:rPr lang="en-GB" sz="2400" dirty="0"/>
              <a:t>“…Any</a:t>
            </a:r>
            <a:r>
              <a:rPr lang="en-GB" sz="2400" dirty="0">
                <a:solidFill>
                  <a:srgbClr val="FF0000"/>
                </a:solidFill>
              </a:rPr>
              <a:t> chemical substance</a:t>
            </a:r>
            <a:r>
              <a:rPr lang="en-GB" sz="2400" dirty="0"/>
              <a:t> which, when taken into the body, alters its function </a:t>
            </a:r>
            <a:r>
              <a:rPr lang="en-GB" sz="2400" dirty="0">
                <a:solidFill>
                  <a:srgbClr val="FF0000"/>
                </a:solidFill>
              </a:rPr>
              <a:t>physically, socially and/or psychologically...” </a:t>
            </a:r>
            <a:r>
              <a:rPr lang="en-GB" sz="2400" dirty="0" smtClean="0"/>
              <a:t>(WHO, </a:t>
            </a:r>
            <a:r>
              <a:rPr lang="en-GB" sz="2400" dirty="0"/>
              <a:t>1989</a:t>
            </a:r>
            <a:r>
              <a:rPr lang="en-GB" sz="2400" dirty="0" smtClean="0"/>
              <a:t>)</a:t>
            </a:r>
          </a:p>
          <a:p>
            <a:pPr>
              <a:lnSpc>
                <a:spcPct val="150000"/>
              </a:lnSpc>
              <a:buNone/>
            </a:pPr>
            <a:r>
              <a:rPr lang="en-US" sz="2400" dirty="0"/>
              <a:t>Harmful </a:t>
            </a:r>
            <a:r>
              <a:rPr lang="en-US" sz="2400" dirty="0" smtClean="0"/>
              <a:t>use= </a:t>
            </a:r>
            <a:r>
              <a:rPr lang="en-US" sz="2400" dirty="0"/>
              <a:t>A pattern of psychoactive substance use that is damaging to physical  and/or mental </a:t>
            </a:r>
            <a:r>
              <a:rPr lang="en-US" sz="2400" dirty="0" smtClean="0"/>
              <a:t>health</a:t>
            </a:r>
          </a:p>
          <a:p>
            <a:pPr marL="0" indent="0">
              <a:lnSpc>
                <a:spcPct val="150000"/>
              </a:lnSpc>
              <a:buNone/>
            </a:pPr>
            <a:r>
              <a:rPr lang="en-US" sz="2400" dirty="0" smtClean="0"/>
              <a:t>Substance abuse= also </a:t>
            </a:r>
            <a:r>
              <a:rPr lang="en-US" sz="2400" dirty="0"/>
              <a:t>known as </a:t>
            </a:r>
            <a:r>
              <a:rPr lang="en-US" sz="2400" b="1" dirty="0"/>
              <a:t>drug abuse</a:t>
            </a:r>
            <a:r>
              <a:rPr lang="en-US" sz="2400" dirty="0"/>
              <a:t>, is a patterned use of a </a:t>
            </a:r>
            <a:r>
              <a:rPr lang="en-US" sz="2400" b="1" dirty="0"/>
              <a:t>drug</a:t>
            </a:r>
            <a:r>
              <a:rPr lang="en-US" sz="2400" dirty="0"/>
              <a:t> in which the user consumes the </a:t>
            </a:r>
            <a:r>
              <a:rPr lang="en-US" sz="2400" b="1" dirty="0"/>
              <a:t>substance</a:t>
            </a:r>
            <a:r>
              <a:rPr lang="en-US" sz="2400" dirty="0"/>
              <a:t> in amounts or with methods which are harmful to themselves or </a:t>
            </a:r>
            <a:r>
              <a:rPr lang="en-US" sz="2400" dirty="0" smtClean="0"/>
              <a:t>others</a:t>
            </a:r>
            <a:endParaRPr lang="en-US" sz="2400" dirty="0"/>
          </a:p>
          <a:p>
            <a:pPr>
              <a:lnSpc>
                <a:spcPct val="150000"/>
              </a:lnSpc>
              <a:buNone/>
            </a:pPr>
            <a:endParaRPr lang="en-US" sz="2400" dirty="0" smtClean="0"/>
          </a:p>
          <a:p>
            <a:pPr>
              <a:lnSpc>
                <a:spcPct val="150000"/>
              </a:lnSpc>
              <a:buNone/>
            </a:pPr>
            <a:endParaRPr lang="en-GB" sz="2400" dirty="0"/>
          </a:p>
        </p:txBody>
      </p:sp>
      <p:sp>
        <p:nvSpPr>
          <p:cNvPr id="322564"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CD0FE1-E555-4A94-95CB-3B135BF818EE}" type="datetime1">
              <a:rPr lang="en-US" smtClean="0">
                <a:solidFill>
                  <a:schemeClr val="tx2"/>
                </a:solidFill>
              </a:rPr>
              <a:t>6/15/2020</a:t>
            </a:fld>
            <a:endParaRPr lang="en-US" smtClean="0">
              <a:solidFill>
                <a:schemeClr val="tx2"/>
              </a:solidFill>
            </a:endParaRPr>
          </a:p>
        </p:txBody>
      </p:sp>
      <p:sp>
        <p:nvSpPr>
          <p:cNvPr id="32256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22566" name="Text Box 4"/>
          <p:cNvSpPr txBox="1">
            <a:spLocks noChangeArrowheads="1"/>
          </p:cNvSpPr>
          <p:nvPr/>
        </p:nvSpPr>
        <p:spPr bwMode="auto">
          <a:xfrm>
            <a:off x="1543050" y="5562600"/>
            <a:ext cx="577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GB" sz="1600"/>
          </a:p>
        </p:txBody>
      </p:sp>
      <p:sp>
        <p:nvSpPr>
          <p:cNvPr id="2" name="Slide Number Placeholder 1"/>
          <p:cNvSpPr>
            <a:spLocks noGrp="1"/>
          </p:cNvSpPr>
          <p:nvPr>
            <p:ph type="sldNum" sz="quarter" idx="12"/>
          </p:nvPr>
        </p:nvSpPr>
        <p:spPr/>
        <p:txBody>
          <a:bodyPr/>
          <a:lstStyle/>
          <a:p>
            <a:fld id="{0D8A2E26-CDE7-48A0-92E1-26FC8F0510F5}" type="slidenum">
              <a:rPr lang="en-US" smtClean="0"/>
              <a:t>124</a:t>
            </a:fld>
            <a:endParaRPr lang="en-US"/>
          </a:p>
        </p:txBody>
      </p:sp>
    </p:spTree>
    <p:extLst>
      <p:ext uri="{BB962C8B-B14F-4D97-AF65-F5344CB8AC3E}">
        <p14:creationId xmlns:p14="http://schemas.microsoft.com/office/powerpoint/2010/main" val="31640993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a:xfrm>
            <a:off x="328411" y="283335"/>
            <a:ext cx="8654603" cy="6438140"/>
          </a:xfrm>
        </p:spPr>
        <p:txBody>
          <a:bodyPr/>
          <a:lstStyle/>
          <a:p>
            <a:pPr marL="0" indent="0" eaLnBrk="1" hangingPunct="1">
              <a:buNone/>
            </a:pPr>
            <a:r>
              <a:rPr lang="en-GB" sz="3600" dirty="0"/>
              <a:t>craving </a:t>
            </a:r>
            <a:r>
              <a:rPr lang="en-GB" sz="3600" dirty="0" smtClean="0"/>
              <a:t>= is </a:t>
            </a:r>
            <a:r>
              <a:rPr lang="en-GB" sz="3600" dirty="0"/>
              <a:t>a strong desire or urge to use drugs. Cravings are most apparent during drug withdrawal. </a:t>
            </a:r>
          </a:p>
        </p:txBody>
      </p:sp>
      <p:sp>
        <p:nvSpPr>
          <p:cNvPr id="326660"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6EFD8A-F3B8-4BF6-98F5-253544E434E6}" type="datetime1">
              <a:rPr lang="en-US" smtClean="0">
                <a:solidFill>
                  <a:schemeClr val="tx2"/>
                </a:solidFill>
              </a:rPr>
              <a:t>6/15/2020</a:t>
            </a:fld>
            <a:endParaRPr lang="en-US" smtClean="0">
              <a:solidFill>
                <a:schemeClr val="tx2"/>
              </a:solidFill>
            </a:endParaRPr>
          </a:p>
        </p:txBody>
      </p:sp>
      <p:sp>
        <p:nvSpPr>
          <p:cNvPr id="326661"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326662" name="Picture 4" descr="j0289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98" y="2286000"/>
            <a:ext cx="127396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3" name="AutoShape 5"/>
          <p:cNvSpPr>
            <a:spLocks noChangeArrowheads="1"/>
          </p:cNvSpPr>
          <p:nvPr/>
        </p:nvSpPr>
        <p:spPr bwMode="auto">
          <a:xfrm>
            <a:off x="3352800" y="2525332"/>
            <a:ext cx="1714500" cy="2362200"/>
          </a:xfrm>
          <a:prstGeom prst="cloudCallout">
            <a:avLst>
              <a:gd name="adj1" fmla="val 122500"/>
              <a:gd name="adj2" fmla="val -9944"/>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p>
        </p:txBody>
      </p:sp>
      <p:pic>
        <p:nvPicPr>
          <p:cNvPr id="326664" name="Picture 6" descr="j02909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553" y="2743200"/>
            <a:ext cx="12049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125</a:t>
            </a:fld>
            <a:endParaRPr lang="en-US"/>
          </a:p>
        </p:txBody>
      </p:sp>
    </p:spTree>
    <p:extLst>
      <p:ext uri="{BB962C8B-B14F-4D97-AF65-F5344CB8AC3E}">
        <p14:creationId xmlns:p14="http://schemas.microsoft.com/office/powerpoint/2010/main" val="3365425362"/>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485900" y="365127"/>
            <a:ext cx="6043613" cy="593725"/>
          </a:xfrm>
        </p:spPr>
        <p:txBody>
          <a:bodyPr>
            <a:noAutofit/>
          </a:bodyPr>
          <a:lstStyle/>
          <a:p>
            <a:pPr eaLnBrk="1" hangingPunct="1"/>
            <a:r>
              <a:rPr lang="en-US" sz="2800" dirty="0"/>
              <a:t>Tolerance</a:t>
            </a:r>
          </a:p>
        </p:txBody>
      </p:sp>
      <p:sp>
        <p:nvSpPr>
          <p:cNvPr id="328707" name="Rectangle 3"/>
          <p:cNvSpPr>
            <a:spLocks noGrp="1" noChangeArrowheads="1"/>
          </p:cNvSpPr>
          <p:nvPr>
            <p:ph idx="1"/>
          </p:nvPr>
        </p:nvSpPr>
        <p:spPr>
          <a:xfrm>
            <a:off x="457200" y="1143000"/>
            <a:ext cx="8153400" cy="4933950"/>
          </a:xfrm>
        </p:spPr>
        <p:txBody>
          <a:bodyPr>
            <a:normAutofit/>
          </a:bodyPr>
          <a:lstStyle/>
          <a:p>
            <a:pPr eaLnBrk="1" hangingPunct="1">
              <a:buFont typeface="Wingdings" panose="05000000000000000000" pitchFamily="2" charset="2"/>
              <a:buNone/>
            </a:pPr>
            <a:r>
              <a:rPr lang="en-US" sz="2800" dirty="0"/>
              <a:t>Tolerance is a state in which a person no longer responds to a drug as they did before, and a higher dose is required to achieve the same effect.</a:t>
            </a:r>
          </a:p>
        </p:txBody>
      </p:sp>
      <p:sp>
        <p:nvSpPr>
          <p:cNvPr id="328708" name="Date Placeholder 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0F879B-4CA3-4F07-8368-4F18E0EADE1F}" type="datetime1">
              <a:rPr lang="en-US" smtClean="0">
                <a:solidFill>
                  <a:schemeClr val="tx2"/>
                </a:solidFill>
              </a:rPr>
              <a:t>6/15/2020</a:t>
            </a:fld>
            <a:endParaRPr lang="en-US" smtClean="0">
              <a:solidFill>
                <a:schemeClr val="tx2"/>
              </a:solidFill>
            </a:endParaRPr>
          </a:p>
        </p:txBody>
      </p:sp>
      <p:sp>
        <p:nvSpPr>
          <p:cNvPr id="328709"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endParaRPr lang="en-US" dirty="0" smtClean="0">
              <a:solidFill>
                <a:schemeClr val="tx2"/>
              </a:solidFill>
            </a:endParaRPr>
          </a:p>
        </p:txBody>
      </p:sp>
      <p:pic>
        <p:nvPicPr>
          <p:cNvPr id="328710" name="Picture 4" descr="j0289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505200"/>
            <a:ext cx="131087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1" name="Picture 5" descr="hh016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620" y="4953000"/>
            <a:ext cx="783431"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2" name="Picture 6" descr="j02909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351" y="4800602"/>
            <a:ext cx="80843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3" name="Picture 7" descr="hh016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43601" y="4876800"/>
            <a:ext cx="7977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14" name="Picture 8" descr="j029095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3300" y="3962402"/>
            <a:ext cx="5143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126</a:t>
            </a:fld>
            <a:endParaRPr lang="en-US"/>
          </a:p>
        </p:txBody>
      </p:sp>
    </p:spTree>
    <p:extLst>
      <p:ext uri="{BB962C8B-B14F-4D97-AF65-F5344CB8AC3E}">
        <p14:creationId xmlns:p14="http://schemas.microsoft.com/office/powerpoint/2010/main" val="14965933"/>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812" y="211015"/>
            <a:ext cx="8788791" cy="6527410"/>
          </a:xfrm>
        </p:spPr>
        <p:txBody>
          <a:bodyPr>
            <a:normAutofit fontScale="92500"/>
          </a:bodyPr>
          <a:lstStyle/>
          <a:p>
            <a:pPr>
              <a:lnSpc>
                <a:spcPct val="150000"/>
              </a:lnSpc>
              <a:buFont typeface="Wingdings" panose="05000000000000000000" pitchFamily="2" charset="2"/>
              <a:buChar char="Ø"/>
            </a:pPr>
            <a:r>
              <a:rPr lang="en-US" dirty="0" smtClean="0"/>
              <a:t>The substance related disorders </a:t>
            </a:r>
            <a:r>
              <a:rPr lang="en-US" dirty="0"/>
              <a:t>encompass </a:t>
            </a:r>
            <a:r>
              <a:rPr lang="en-US" b="1" dirty="0"/>
              <a:t>10 </a:t>
            </a:r>
            <a:r>
              <a:rPr lang="en-US" dirty="0"/>
              <a:t>separate classes of drugs: </a:t>
            </a:r>
          </a:p>
          <a:p>
            <a:pPr marL="0" indent="0" algn="just">
              <a:lnSpc>
                <a:spcPct val="150000"/>
              </a:lnSpc>
              <a:buNone/>
            </a:pPr>
            <a:r>
              <a:rPr lang="en-US" dirty="0" smtClean="0"/>
              <a:t>alcohol</a:t>
            </a:r>
            <a:r>
              <a:rPr lang="en-US" dirty="0"/>
              <a:t>; </a:t>
            </a:r>
            <a:r>
              <a:rPr lang="en-US" dirty="0" smtClean="0"/>
              <a:t>caffeine</a:t>
            </a:r>
            <a:r>
              <a:rPr lang="en-US" dirty="0"/>
              <a:t>; </a:t>
            </a:r>
            <a:r>
              <a:rPr lang="en-US" dirty="0" smtClean="0"/>
              <a:t>cannabis</a:t>
            </a:r>
            <a:r>
              <a:rPr lang="en-US" dirty="0"/>
              <a:t>; hallucinogens (with separate categories for phencyclidine [or similarly acting </a:t>
            </a:r>
            <a:r>
              <a:rPr lang="en-US" dirty="0" err="1"/>
              <a:t>arylcyclohexylamines</a:t>
            </a:r>
            <a:r>
              <a:rPr lang="en-US" dirty="0"/>
              <a:t>] and other hallucinogens); inhalants; </a:t>
            </a:r>
            <a:r>
              <a:rPr lang="en-US" dirty="0" smtClean="0"/>
              <a:t>opioids; sedatives</a:t>
            </a:r>
            <a:r>
              <a:rPr lang="en-US" dirty="0"/>
              <a:t>, hypnotics, and anxiolytics; stimulants (amphetamine-type substances, </a:t>
            </a:r>
            <a:r>
              <a:rPr lang="en-US" dirty="0" smtClean="0"/>
              <a:t>cocaine, and </a:t>
            </a:r>
            <a:r>
              <a:rPr lang="en-US" dirty="0"/>
              <a:t>other stimulants); tobacco; and other (or unknown) substances. </a:t>
            </a:r>
            <a:endParaRPr lang="en-US" dirty="0" smtClean="0"/>
          </a:p>
        </p:txBody>
      </p:sp>
      <p:sp>
        <p:nvSpPr>
          <p:cNvPr id="2" name="Date Placeholder 1"/>
          <p:cNvSpPr>
            <a:spLocks noGrp="1"/>
          </p:cNvSpPr>
          <p:nvPr>
            <p:ph type="dt" sz="half" idx="10"/>
          </p:nvPr>
        </p:nvSpPr>
        <p:spPr/>
        <p:txBody>
          <a:bodyPr/>
          <a:lstStyle/>
          <a:p>
            <a:fld id="{AA71209E-FC4A-493D-9DFB-E9572A55D156}"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127</a:t>
            </a:fld>
            <a:endParaRPr lang="en-US"/>
          </a:p>
        </p:txBody>
      </p:sp>
    </p:spTree>
    <p:extLst>
      <p:ext uri="{BB962C8B-B14F-4D97-AF65-F5344CB8AC3E}">
        <p14:creationId xmlns:p14="http://schemas.microsoft.com/office/powerpoint/2010/main" val="458105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48" y="489397"/>
            <a:ext cx="8148302" cy="5687566"/>
          </a:xfrm>
        </p:spPr>
        <p:txBody>
          <a:bodyPr>
            <a:normAutofit fontScale="70000" lnSpcReduction="20000"/>
          </a:bodyPr>
          <a:lstStyle/>
          <a:p>
            <a:pPr marL="0" indent="0">
              <a:buNone/>
            </a:pPr>
            <a:r>
              <a:rPr lang="en-US" dirty="0" smtClean="0"/>
              <a:t/>
            </a:r>
            <a:br>
              <a:rPr lang="en-US" dirty="0" smtClean="0"/>
            </a:br>
            <a:endParaRPr lang="en-US" dirty="0" smtClean="0"/>
          </a:p>
          <a:p>
            <a:pPr marL="0" indent="0">
              <a:lnSpc>
                <a:spcPct val="170000"/>
              </a:lnSpc>
              <a:buNone/>
            </a:pPr>
            <a:r>
              <a:rPr lang="en-US" dirty="0" smtClean="0"/>
              <a:t>The substance-related disorders are divided into two groups: </a:t>
            </a:r>
          </a:p>
          <a:p>
            <a:pPr marL="0" indent="0">
              <a:lnSpc>
                <a:spcPct val="170000"/>
              </a:lnSpc>
              <a:buNone/>
            </a:pPr>
            <a:r>
              <a:rPr lang="en-US" dirty="0" smtClean="0"/>
              <a:t>I. substance use disorders</a:t>
            </a:r>
          </a:p>
          <a:p>
            <a:pPr marL="0" indent="0">
              <a:lnSpc>
                <a:spcPct val="170000"/>
              </a:lnSpc>
              <a:buNone/>
            </a:pPr>
            <a:r>
              <a:rPr lang="en-US" dirty="0" smtClean="0"/>
              <a:t>II. substance-induced disorders: (intoxication, withdrawal, and other substance/medication-induced mental disorders (psychotic disorders, bipolar and related disorders, depressive disorders, anxiety disorders, obsessive-compulsive and related disorders, sleep disorders, sexual dysfunctions, delirium, and neurocognitive disorders)</a:t>
            </a:r>
            <a:br>
              <a:rPr lang="en-US" dirty="0" smtClean="0"/>
            </a:br>
            <a:endParaRPr lang="en-GB" dirty="0" smtClean="0"/>
          </a:p>
          <a:p>
            <a:pPr>
              <a:lnSpc>
                <a:spcPct val="150000"/>
              </a:lnSpc>
            </a:pPr>
            <a:endParaRPr lang="en-GB" dirty="0"/>
          </a:p>
        </p:txBody>
      </p:sp>
      <p:sp>
        <p:nvSpPr>
          <p:cNvPr id="2" name="Date Placeholder 1"/>
          <p:cNvSpPr>
            <a:spLocks noGrp="1"/>
          </p:cNvSpPr>
          <p:nvPr>
            <p:ph type="dt" sz="half" idx="10"/>
          </p:nvPr>
        </p:nvSpPr>
        <p:spPr/>
        <p:txBody>
          <a:bodyPr/>
          <a:lstStyle/>
          <a:p>
            <a:fld id="{A4EC4A57-00B6-4FC9-8FB1-820A0335DF14}"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128</a:t>
            </a:fld>
            <a:endParaRPr lang="en-US"/>
          </a:p>
        </p:txBody>
      </p:sp>
    </p:spTree>
    <p:extLst>
      <p:ext uri="{BB962C8B-B14F-4D97-AF65-F5344CB8AC3E}">
        <p14:creationId xmlns:p14="http://schemas.microsoft.com/office/powerpoint/2010/main" val="136319816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86" y="1"/>
            <a:ext cx="8440615" cy="900333"/>
          </a:xfrm>
        </p:spPr>
        <p:txBody>
          <a:bodyPr>
            <a:normAutofit fontScale="90000"/>
          </a:bodyPr>
          <a:lstStyle/>
          <a:p>
            <a:r>
              <a:rPr lang="en-GB" b="1" dirty="0" smtClean="0"/>
              <a:t/>
            </a:r>
            <a:br>
              <a:rPr lang="en-GB" b="1" dirty="0" smtClean="0"/>
            </a:br>
            <a:r>
              <a:rPr lang="en-GB" b="1" dirty="0" smtClean="0"/>
              <a:t/>
            </a:r>
            <a:br>
              <a:rPr lang="en-GB" b="1" dirty="0" smtClean="0"/>
            </a:br>
            <a:r>
              <a:rPr lang="en-GB" sz="3600" b="1" dirty="0" smtClean="0"/>
              <a:t>I. Substance </a:t>
            </a:r>
            <a:r>
              <a:rPr lang="en-GB" sz="3600" b="1" dirty="0"/>
              <a:t>Use Disorders</a:t>
            </a:r>
            <a:r>
              <a:rPr lang="en-GB" sz="3600" dirty="0"/>
              <a:t/>
            </a:r>
            <a:br>
              <a:rPr lang="en-GB" sz="3600" dirty="0"/>
            </a:br>
            <a:r>
              <a:rPr lang="en-GB" sz="3600" dirty="0"/>
              <a:t/>
            </a:r>
            <a:br>
              <a:rPr lang="en-GB" sz="3600" dirty="0"/>
            </a:br>
            <a:endParaRPr lang="en-GB" dirty="0"/>
          </a:p>
        </p:txBody>
      </p:sp>
      <p:sp>
        <p:nvSpPr>
          <p:cNvPr id="3" name="Content Placeholder 2"/>
          <p:cNvSpPr>
            <a:spLocks noGrp="1"/>
          </p:cNvSpPr>
          <p:nvPr>
            <p:ph idx="1"/>
          </p:nvPr>
        </p:nvSpPr>
        <p:spPr>
          <a:xfrm>
            <a:off x="158262" y="900333"/>
            <a:ext cx="8985739" cy="5795890"/>
          </a:xfrm>
        </p:spPr>
        <p:txBody>
          <a:bodyPr>
            <a:normAutofit fontScale="77500" lnSpcReduction="20000"/>
          </a:bodyPr>
          <a:lstStyle/>
          <a:p>
            <a:pPr>
              <a:lnSpc>
                <a:spcPct val="150000"/>
              </a:lnSpc>
              <a:buFont typeface="Wingdings" panose="05000000000000000000" pitchFamily="2" charset="2"/>
              <a:buChar char="Ø"/>
            </a:pPr>
            <a:r>
              <a:rPr lang="en-US" dirty="0" smtClean="0"/>
              <a:t>substance </a:t>
            </a:r>
            <a:r>
              <a:rPr lang="en-US" dirty="0"/>
              <a:t>use disorder is a cluster of </a:t>
            </a:r>
            <a:r>
              <a:rPr lang="en-US" dirty="0">
                <a:solidFill>
                  <a:srgbClr val="FF0000"/>
                </a:solidFill>
              </a:rPr>
              <a:t>cognitive, behavioral, </a:t>
            </a:r>
            <a:r>
              <a:rPr lang="en-US" dirty="0" smtClean="0">
                <a:solidFill>
                  <a:srgbClr val="FF0000"/>
                </a:solidFill>
              </a:rPr>
              <a:t>and physiological </a:t>
            </a:r>
            <a:r>
              <a:rPr lang="en-US" dirty="0">
                <a:solidFill>
                  <a:srgbClr val="FF0000"/>
                </a:solidFill>
              </a:rPr>
              <a:t>symptoms </a:t>
            </a:r>
            <a:r>
              <a:rPr lang="en-US" dirty="0"/>
              <a:t>indicating that the individual continues using the substance despite significant substance-related problems. T</a:t>
            </a:r>
            <a:r>
              <a:rPr lang="en-US" dirty="0" smtClean="0"/>
              <a:t>he </a:t>
            </a:r>
            <a:r>
              <a:rPr lang="en-US" dirty="0"/>
              <a:t>diagnosis of a substance use disorder can be applied to all </a:t>
            </a:r>
            <a:r>
              <a:rPr lang="en-US" b="1" dirty="0"/>
              <a:t>10 </a:t>
            </a:r>
            <a:r>
              <a:rPr lang="en-US" dirty="0"/>
              <a:t>classes included in this chapter except </a:t>
            </a:r>
            <a:r>
              <a:rPr lang="en-US" dirty="0" smtClean="0"/>
              <a:t>caffeine.</a:t>
            </a:r>
          </a:p>
          <a:p>
            <a:pPr>
              <a:lnSpc>
                <a:spcPct val="150000"/>
              </a:lnSpc>
              <a:buFont typeface="Wingdings" panose="05000000000000000000" pitchFamily="2" charset="2"/>
              <a:buChar char="Ø"/>
            </a:pPr>
            <a:r>
              <a:rPr lang="en-US" dirty="0" smtClean="0"/>
              <a:t>withdrawal </a:t>
            </a:r>
            <a:r>
              <a:rPr lang="en-US" dirty="0"/>
              <a:t>symptoms are not specified for phencyclidine use disorder, </a:t>
            </a:r>
            <a:r>
              <a:rPr lang="en-US" dirty="0" smtClean="0"/>
              <a:t>other hallucinogen </a:t>
            </a:r>
            <a:r>
              <a:rPr lang="en-US" dirty="0"/>
              <a:t>use disorder, or inhalant use disorder</a:t>
            </a:r>
            <a:r>
              <a:rPr lang="en-US" dirty="0" smtClean="0"/>
              <a:t>).</a:t>
            </a:r>
          </a:p>
          <a:p>
            <a:pPr>
              <a:lnSpc>
                <a:spcPct val="150000"/>
              </a:lnSpc>
              <a:buFont typeface="Wingdings" panose="05000000000000000000" pitchFamily="2" charset="2"/>
              <a:buChar char="Ø"/>
            </a:pPr>
            <a:r>
              <a:rPr lang="en-US" dirty="0" smtClean="0"/>
              <a:t>the </a:t>
            </a:r>
            <a:r>
              <a:rPr lang="en-US" dirty="0"/>
              <a:t>diagnosis of a substance use disorder is based on a pathological pattern </a:t>
            </a:r>
            <a:r>
              <a:rPr lang="en-US" dirty="0" smtClean="0"/>
              <a:t>of behaviors related to use of the substance. </a:t>
            </a:r>
          </a:p>
        </p:txBody>
      </p:sp>
      <p:sp>
        <p:nvSpPr>
          <p:cNvPr id="4" name="Date Placeholder 3"/>
          <p:cNvSpPr>
            <a:spLocks noGrp="1"/>
          </p:cNvSpPr>
          <p:nvPr>
            <p:ph type="dt" sz="half" idx="10"/>
          </p:nvPr>
        </p:nvSpPr>
        <p:spPr/>
        <p:txBody>
          <a:bodyPr/>
          <a:lstStyle/>
          <a:p>
            <a:fld id="{4516C4C4-E55E-46B5-BD8B-2797382B3261}"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129</a:t>
            </a:fld>
            <a:endParaRPr lang="en-US"/>
          </a:p>
        </p:txBody>
      </p:sp>
    </p:spTree>
    <p:extLst>
      <p:ext uri="{BB962C8B-B14F-4D97-AF65-F5344CB8AC3E}">
        <p14:creationId xmlns:p14="http://schemas.microsoft.com/office/powerpoint/2010/main" val="4040102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fontScale="77500" lnSpcReduction="20000"/>
          </a:bodyPr>
          <a:lstStyle/>
          <a:p>
            <a:pPr marL="0" indent="0">
              <a:buNone/>
            </a:pPr>
            <a:r>
              <a:rPr lang="en-US" dirty="0" smtClean="0"/>
              <a:t>Epidemiology </a:t>
            </a:r>
          </a:p>
          <a:p>
            <a:pPr>
              <a:lnSpc>
                <a:spcPct val="150000"/>
              </a:lnSpc>
              <a:buFont typeface="Wingdings" panose="05000000000000000000" pitchFamily="2" charset="2"/>
              <a:buChar char="Ø"/>
            </a:pPr>
            <a:r>
              <a:rPr lang="en-US" dirty="0" smtClean="0"/>
              <a:t>1 in 25 people will have Panic Disorder in their lifetime, </a:t>
            </a:r>
          </a:p>
          <a:p>
            <a:pPr>
              <a:lnSpc>
                <a:spcPct val="150000"/>
              </a:lnSpc>
              <a:buFont typeface="Wingdings" panose="05000000000000000000" pitchFamily="2" charset="2"/>
              <a:buChar char="Ø"/>
            </a:pPr>
            <a:r>
              <a:rPr lang="en-US" dirty="0" smtClean="0"/>
              <a:t>at least 1 in 7 (with some measurements closer to 1 in 3) will</a:t>
            </a:r>
            <a:br>
              <a:rPr lang="en-US" dirty="0" smtClean="0"/>
            </a:br>
            <a:r>
              <a:rPr lang="en-US" dirty="0" smtClean="0"/>
              <a:t>have a panic attack. </a:t>
            </a:r>
          </a:p>
          <a:p>
            <a:pPr>
              <a:lnSpc>
                <a:spcPct val="150000"/>
              </a:lnSpc>
              <a:buFont typeface="Wingdings" panose="05000000000000000000" pitchFamily="2" charset="2"/>
              <a:buChar char="Ø"/>
            </a:pPr>
            <a:r>
              <a:rPr lang="en-US" dirty="0" smtClean="0"/>
              <a:t>Panic Disorder has a high rate of comorbidity with affective disorders, substance use disorders, and other anxiety and trauma related disorders. </a:t>
            </a:r>
          </a:p>
          <a:p>
            <a:pPr>
              <a:lnSpc>
                <a:spcPct val="150000"/>
              </a:lnSpc>
              <a:buFont typeface="Wingdings" panose="05000000000000000000" pitchFamily="2" charset="2"/>
              <a:buChar char="Ø"/>
            </a:pPr>
            <a:r>
              <a:rPr lang="en-US" dirty="0" smtClean="0"/>
              <a:t>The age of onset of Panic Disorder peaks in the late teens</a:t>
            </a:r>
            <a:br>
              <a:rPr lang="en-US" dirty="0" smtClean="0"/>
            </a:br>
            <a:r>
              <a:rPr lang="en-US" dirty="0" smtClean="0"/>
              <a:t>and early twenties.</a:t>
            </a:r>
          </a:p>
          <a:p>
            <a:pPr>
              <a:lnSpc>
                <a:spcPct val="150000"/>
              </a:lnSpc>
              <a:buFont typeface="Wingdings" panose="05000000000000000000" pitchFamily="2" charset="2"/>
              <a:buChar char="Ø"/>
            </a:pPr>
            <a:r>
              <a:rPr lang="en-US" dirty="0" smtClean="0"/>
              <a:t> Twice as many women as men are affected.</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13</a:t>
            </a:fld>
            <a:endParaRPr lang="en-US"/>
          </a:p>
        </p:txBody>
      </p:sp>
      <p:sp>
        <p:nvSpPr>
          <p:cNvPr id="5" name="Date Placeholder 4"/>
          <p:cNvSpPr>
            <a:spLocks noGrp="1"/>
          </p:cNvSpPr>
          <p:nvPr>
            <p:ph type="dt" sz="half" idx="10"/>
          </p:nvPr>
        </p:nvSpPr>
        <p:spPr/>
        <p:txBody>
          <a:bodyPr/>
          <a:lstStyle/>
          <a:p>
            <a:fld id="{5B9FE2D1-0DDA-4DAC-AFE3-6E4CA03228ED}" type="datetime1">
              <a:rPr lang="en-US" smtClean="0"/>
              <a:t>6/15/2020</a:t>
            </a:fld>
            <a:endParaRPr lang="en-US"/>
          </a:p>
        </p:txBody>
      </p:sp>
    </p:spTree>
    <p:extLst>
      <p:ext uri="{BB962C8B-B14F-4D97-AF65-F5344CB8AC3E}">
        <p14:creationId xmlns:p14="http://schemas.microsoft.com/office/powerpoint/2010/main" val="409985201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270456"/>
            <a:ext cx="8770513" cy="6452316"/>
          </a:xfrm>
        </p:spPr>
        <p:txBody>
          <a:bodyPr>
            <a:normAutofit fontScale="77500" lnSpcReduction="20000"/>
          </a:bodyPr>
          <a:lstStyle/>
          <a:p>
            <a:pPr marL="0" indent="0">
              <a:lnSpc>
                <a:spcPct val="150000"/>
              </a:lnSpc>
              <a:buNone/>
            </a:pPr>
            <a:r>
              <a:rPr lang="en-US" i="1" dirty="0">
                <a:solidFill>
                  <a:srgbClr val="FF0000"/>
                </a:solidFill>
              </a:rPr>
              <a:t>I</a:t>
            </a:r>
            <a:r>
              <a:rPr lang="en-US" i="1" dirty="0" smtClean="0">
                <a:solidFill>
                  <a:srgbClr val="FF0000"/>
                </a:solidFill>
              </a:rPr>
              <a:t>mpaired control, social impairment, risky use,</a:t>
            </a:r>
            <a:r>
              <a:rPr lang="en-US" dirty="0" smtClean="0">
                <a:solidFill>
                  <a:srgbClr val="FF0000"/>
                </a:solidFill>
              </a:rPr>
              <a:t> and </a:t>
            </a:r>
            <a:r>
              <a:rPr lang="en-US" i="1" dirty="0" smtClean="0">
                <a:solidFill>
                  <a:srgbClr val="FF0000"/>
                </a:solidFill>
              </a:rPr>
              <a:t>pharmacological criteria. </a:t>
            </a:r>
          </a:p>
          <a:p>
            <a:pPr marL="0" indent="0">
              <a:lnSpc>
                <a:spcPct val="150000"/>
              </a:lnSpc>
              <a:buNone/>
            </a:pPr>
            <a:r>
              <a:rPr lang="en-US" dirty="0" smtClean="0"/>
              <a:t>Impaired control over substance use is the first criteria grouping (Criteria 1-4). </a:t>
            </a:r>
          </a:p>
          <a:p>
            <a:pPr marL="514350" indent="-514350">
              <a:lnSpc>
                <a:spcPct val="150000"/>
              </a:lnSpc>
              <a:buAutoNum type="arabicPeriod"/>
            </a:pPr>
            <a:r>
              <a:rPr lang="en-US" dirty="0" smtClean="0"/>
              <a:t>The individual may take the substance in </a:t>
            </a:r>
            <a:r>
              <a:rPr lang="en-US" dirty="0" smtClean="0">
                <a:solidFill>
                  <a:srgbClr val="FF0000"/>
                </a:solidFill>
              </a:rPr>
              <a:t>larger amounts or over a longer period</a:t>
            </a:r>
            <a:r>
              <a:rPr lang="en-US" dirty="0" smtClean="0"/>
              <a:t> than was originally intended  </a:t>
            </a:r>
          </a:p>
          <a:p>
            <a:pPr marL="514350" indent="-514350">
              <a:lnSpc>
                <a:spcPct val="150000"/>
              </a:lnSpc>
              <a:buAutoNum type="arabicPeriod"/>
            </a:pPr>
            <a:r>
              <a:rPr lang="en-US" dirty="0" smtClean="0"/>
              <a:t>The individual may express a </a:t>
            </a:r>
            <a:r>
              <a:rPr lang="en-US" dirty="0" smtClean="0">
                <a:solidFill>
                  <a:srgbClr val="FF0000"/>
                </a:solidFill>
              </a:rPr>
              <a:t>persistent desire to cut down or regulate substance use</a:t>
            </a:r>
            <a:r>
              <a:rPr lang="en-US" dirty="0" smtClean="0"/>
              <a:t> and may report multiple unsuccessful efforts to decrease or discontinue use </a:t>
            </a:r>
          </a:p>
          <a:p>
            <a:pPr marL="514350" indent="-514350">
              <a:lnSpc>
                <a:spcPct val="150000"/>
              </a:lnSpc>
              <a:buAutoNum type="arabicPeriod"/>
            </a:pPr>
            <a:r>
              <a:rPr lang="en-US" dirty="0" smtClean="0"/>
              <a:t> The individual may spend </a:t>
            </a:r>
            <a:r>
              <a:rPr lang="en-US" dirty="0" smtClean="0">
                <a:solidFill>
                  <a:srgbClr val="FF0000"/>
                </a:solidFill>
              </a:rPr>
              <a:t>a great deal of time </a:t>
            </a:r>
            <a:r>
              <a:rPr lang="en-US" dirty="0" smtClean="0"/>
              <a:t>obtaining the substance, using the substance, or recovering from its effects </a:t>
            </a:r>
          </a:p>
          <a:p>
            <a:pPr marL="514350" indent="-514350">
              <a:lnSpc>
                <a:spcPct val="150000"/>
              </a:lnSpc>
              <a:buAutoNum type="arabicPeriod"/>
            </a:pPr>
            <a:r>
              <a:rPr lang="en-US" dirty="0" smtClean="0">
                <a:solidFill>
                  <a:srgbClr val="FF0000"/>
                </a:solidFill>
              </a:rPr>
              <a:t>Craving </a:t>
            </a:r>
          </a:p>
          <a:p>
            <a:pPr>
              <a:lnSpc>
                <a:spcPct val="150000"/>
              </a:lnSpc>
            </a:pPr>
            <a:endParaRPr lang="en-GB" dirty="0"/>
          </a:p>
        </p:txBody>
      </p:sp>
      <p:sp>
        <p:nvSpPr>
          <p:cNvPr id="2" name="Date Placeholder 1"/>
          <p:cNvSpPr>
            <a:spLocks noGrp="1"/>
          </p:cNvSpPr>
          <p:nvPr>
            <p:ph type="dt" sz="half" idx="10"/>
          </p:nvPr>
        </p:nvSpPr>
        <p:spPr/>
        <p:txBody>
          <a:bodyPr/>
          <a:lstStyle/>
          <a:p>
            <a:fld id="{E2D22850-BE99-4B64-9FC1-85A8AA824A29}"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130</a:t>
            </a:fld>
            <a:endParaRPr lang="en-US"/>
          </a:p>
        </p:txBody>
      </p:sp>
    </p:spTree>
    <p:extLst>
      <p:ext uri="{BB962C8B-B14F-4D97-AF65-F5344CB8AC3E}">
        <p14:creationId xmlns:p14="http://schemas.microsoft.com/office/powerpoint/2010/main" val="265909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93240" cy="6362163"/>
          </a:xfrm>
        </p:spPr>
        <p:txBody>
          <a:bodyPr>
            <a:normAutofit fontScale="62500" lnSpcReduction="20000"/>
          </a:bodyPr>
          <a:lstStyle/>
          <a:p>
            <a:pPr marL="0" indent="0">
              <a:lnSpc>
                <a:spcPct val="150000"/>
              </a:lnSpc>
              <a:buNone/>
            </a:pPr>
            <a:r>
              <a:rPr lang="en-US" sz="3800" dirty="0" smtClean="0">
                <a:solidFill>
                  <a:srgbClr val="FF0000"/>
                </a:solidFill>
              </a:rPr>
              <a:t>Social impairment is the second grouping of criteria (Criteria 5-7). </a:t>
            </a:r>
          </a:p>
          <a:p>
            <a:pPr marL="0" indent="0">
              <a:lnSpc>
                <a:spcPct val="150000"/>
              </a:lnSpc>
              <a:buNone/>
            </a:pPr>
            <a:r>
              <a:rPr lang="en-US" dirty="0" smtClean="0"/>
              <a:t>5. Recurrent substance use may result in a failure to fulfill major role obligations at work, school, or home</a:t>
            </a:r>
          </a:p>
          <a:p>
            <a:pPr marL="514350" indent="-514350">
              <a:lnSpc>
                <a:spcPct val="150000"/>
              </a:lnSpc>
              <a:buAutoNum type="arabicPeriod" startAt="6"/>
            </a:pPr>
            <a:r>
              <a:rPr lang="en-US" dirty="0" smtClean="0"/>
              <a:t>The individual may </a:t>
            </a:r>
            <a:r>
              <a:rPr lang="en-US" dirty="0" smtClean="0">
                <a:solidFill>
                  <a:srgbClr val="FF0000"/>
                </a:solidFill>
              </a:rPr>
              <a:t>continue substance use </a:t>
            </a:r>
            <a:r>
              <a:rPr lang="en-US" dirty="0" smtClean="0"/>
              <a:t>despite having </a:t>
            </a:r>
            <a:r>
              <a:rPr lang="en-US" dirty="0" smtClean="0">
                <a:solidFill>
                  <a:srgbClr val="FF0000"/>
                </a:solidFill>
              </a:rPr>
              <a:t>persistent or recurrent social or interpersonal problems</a:t>
            </a:r>
            <a:r>
              <a:rPr lang="en-US" dirty="0" smtClean="0"/>
              <a:t> caused or exacerbated by the effects of the substance. </a:t>
            </a:r>
          </a:p>
          <a:p>
            <a:pPr marL="514350" indent="-514350">
              <a:lnSpc>
                <a:spcPct val="150000"/>
              </a:lnSpc>
              <a:buAutoNum type="arabicPeriod" startAt="6"/>
            </a:pPr>
            <a:r>
              <a:rPr lang="en-US" dirty="0" smtClean="0"/>
              <a:t>Important </a:t>
            </a:r>
            <a:r>
              <a:rPr lang="en-US" dirty="0" smtClean="0">
                <a:solidFill>
                  <a:srgbClr val="FF0000"/>
                </a:solidFill>
              </a:rPr>
              <a:t>social, occupational, or recreational activities </a:t>
            </a:r>
            <a:r>
              <a:rPr lang="en-US" dirty="0" smtClean="0"/>
              <a:t>may be </a:t>
            </a:r>
            <a:r>
              <a:rPr lang="en-US" dirty="0" smtClean="0">
                <a:solidFill>
                  <a:srgbClr val="FF0000"/>
                </a:solidFill>
              </a:rPr>
              <a:t>given up or reduced</a:t>
            </a:r>
            <a:r>
              <a:rPr lang="en-US" dirty="0" smtClean="0"/>
              <a:t> because of substance use </a:t>
            </a:r>
          </a:p>
          <a:p>
            <a:pPr marL="0" indent="0">
              <a:lnSpc>
                <a:spcPct val="150000"/>
              </a:lnSpc>
              <a:buNone/>
            </a:pPr>
            <a:r>
              <a:rPr lang="en-US" dirty="0" smtClean="0">
                <a:solidFill>
                  <a:srgbClr val="FF0000"/>
                </a:solidFill>
              </a:rPr>
              <a:t>Risky use of the substance is the third grouping of criteria </a:t>
            </a:r>
          </a:p>
          <a:p>
            <a:pPr marL="0" indent="0">
              <a:lnSpc>
                <a:spcPct val="150000"/>
              </a:lnSpc>
              <a:buNone/>
            </a:pPr>
            <a:r>
              <a:rPr lang="en-US" dirty="0" smtClean="0"/>
              <a:t>8. This may take the form of recurrent substance use in situations in which it is </a:t>
            </a:r>
            <a:r>
              <a:rPr lang="en-US" dirty="0" smtClean="0">
                <a:solidFill>
                  <a:srgbClr val="FF0000"/>
                </a:solidFill>
              </a:rPr>
              <a:t>physically hazardous </a:t>
            </a:r>
          </a:p>
          <a:p>
            <a:pPr marL="0" indent="0">
              <a:lnSpc>
                <a:spcPct val="150000"/>
              </a:lnSpc>
              <a:buNone/>
            </a:pPr>
            <a:r>
              <a:rPr lang="en-US" dirty="0" smtClean="0"/>
              <a:t>9. The individual may </a:t>
            </a:r>
            <a:r>
              <a:rPr lang="en-US" dirty="0" smtClean="0">
                <a:solidFill>
                  <a:srgbClr val="FF0000"/>
                </a:solidFill>
              </a:rPr>
              <a:t>continue</a:t>
            </a:r>
            <a:r>
              <a:rPr lang="en-US" dirty="0" smtClean="0"/>
              <a:t> substance use despite </a:t>
            </a:r>
            <a:r>
              <a:rPr lang="en-US" dirty="0" smtClean="0">
                <a:solidFill>
                  <a:srgbClr val="FF0000"/>
                </a:solidFill>
              </a:rPr>
              <a:t>knowledge of having a persistent or recurrent physical or psychological problem</a:t>
            </a:r>
            <a:r>
              <a:rPr lang="en-US" dirty="0" smtClean="0"/>
              <a:t> that is likely to have been caused or exacerbated by the substance</a:t>
            </a:r>
            <a:endParaRPr lang="en-GB" dirty="0" smtClean="0"/>
          </a:p>
          <a:p>
            <a:endParaRPr lang="en-GB" dirty="0"/>
          </a:p>
        </p:txBody>
      </p:sp>
      <p:sp>
        <p:nvSpPr>
          <p:cNvPr id="2" name="Date Placeholder 1"/>
          <p:cNvSpPr>
            <a:spLocks noGrp="1"/>
          </p:cNvSpPr>
          <p:nvPr>
            <p:ph type="dt" sz="half" idx="10"/>
          </p:nvPr>
        </p:nvSpPr>
        <p:spPr/>
        <p:txBody>
          <a:bodyPr/>
          <a:lstStyle/>
          <a:p>
            <a:fld id="{999CFAD8-F26E-4FC3-A6CD-17F658AA3DA3}"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131</a:t>
            </a:fld>
            <a:endParaRPr lang="en-US"/>
          </a:p>
        </p:txBody>
      </p:sp>
    </p:spTree>
    <p:extLst>
      <p:ext uri="{BB962C8B-B14F-4D97-AF65-F5344CB8AC3E}">
        <p14:creationId xmlns:p14="http://schemas.microsoft.com/office/powerpoint/2010/main" val="28241080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59" y="168813"/>
            <a:ext cx="8862646" cy="6513342"/>
          </a:xfrm>
        </p:spPr>
        <p:txBody>
          <a:bodyPr>
            <a:noAutofit/>
          </a:bodyPr>
          <a:lstStyle/>
          <a:p>
            <a:pPr marL="0" indent="0">
              <a:lnSpc>
                <a:spcPct val="160000"/>
              </a:lnSpc>
              <a:buNone/>
            </a:pPr>
            <a:r>
              <a:rPr lang="en-US" sz="2000" dirty="0">
                <a:solidFill>
                  <a:srgbClr val="FF0000"/>
                </a:solidFill>
              </a:rPr>
              <a:t>Pharmacological criteria are the final grouping </a:t>
            </a:r>
            <a:r>
              <a:rPr lang="en-US" sz="2000" dirty="0"/>
              <a:t>(Criteria 10 and 11). </a:t>
            </a:r>
            <a:endParaRPr lang="en-US" sz="2000" dirty="0" smtClean="0"/>
          </a:p>
          <a:p>
            <a:pPr marL="0" indent="0">
              <a:lnSpc>
                <a:spcPct val="160000"/>
              </a:lnSpc>
              <a:buNone/>
            </a:pPr>
            <a:r>
              <a:rPr lang="en-US" sz="2000" dirty="0" smtClean="0"/>
              <a:t>10. Tolerance </a:t>
            </a:r>
            <a:endParaRPr lang="en-US" sz="2000" dirty="0"/>
          </a:p>
          <a:p>
            <a:pPr marL="0" indent="0">
              <a:lnSpc>
                <a:spcPct val="160000"/>
              </a:lnSpc>
              <a:buNone/>
            </a:pPr>
            <a:r>
              <a:rPr lang="en-US" sz="2000" dirty="0" smtClean="0"/>
              <a:t>11. Withdrawal </a:t>
            </a:r>
          </a:p>
          <a:p>
            <a:pPr>
              <a:lnSpc>
                <a:spcPct val="160000"/>
              </a:lnSpc>
              <a:buFont typeface="Wingdings" panose="05000000000000000000" pitchFamily="2" charset="2"/>
              <a:buChar char="Ø"/>
            </a:pPr>
            <a:r>
              <a:rPr lang="en-US" sz="2000" dirty="0" smtClean="0"/>
              <a:t>Substance use disorders occur in a broad range of severity, from mild to severe, with severity based on the number of symptom criteria endorsed. </a:t>
            </a:r>
          </a:p>
          <a:p>
            <a:pPr>
              <a:lnSpc>
                <a:spcPct val="160000"/>
              </a:lnSpc>
              <a:buFont typeface="Wingdings" panose="05000000000000000000" pitchFamily="2" charset="2"/>
              <a:buChar char="Ø"/>
            </a:pPr>
            <a:r>
              <a:rPr lang="en-US" sz="2000" dirty="0" smtClean="0"/>
              <a:t>As a general estimate of severity, a </a:t>
            </a:r>
            <a:r>
              <a:rPr lang="en-US" sz="2000" i="1" dirty="0" smtClean="0"/>
              <a:t>mild </a:t>
            </a:r>
            <a:r>
              <a:rPr lang="en-US" sz="2000" dirty="0" smtClean="0"/>
              <a:t>substance use disorder (two to three symptoms),</a:t>
            </a:r>
            <a:r>
              <a:rPr lang="en-US" sz="2000" i="1" dirty="0" smtClean="0"/>
              <a:t> moderate </a:t>
            </a:r>
            <a:r>
              <a:rPr lang="en-US" sz="2000" dirty="0" smtClean="0"/>
              <a:t>by four to five symptoms, and </a:t>
            </a:r>
            <a:r>
              <a:rPr lang="en-US" sz="2000" i="1" dirty="0" smtClean="0"/>
              <a:t>severe </a:t>
            </a:r>
            <a:r>
              <a:rPr lang="en-US" sz="2000" dirty="0" smtClean="0"/>
              <a:t>by six or more symptoms.</a:t>
            </a:r>
          </a:p>
          <a:p>
            <a:pPr>
              <a:lnSpc>
                <a:spcPct val="160000"/>
              </a:lnSpc>
              <a:buFont typeface="Wingdings" panose="05000000000000000000" pitchFamily="2" charset="2"/>
              <a:buChar char="Ø"/>
            </a:pPr>
            <a:r>
              <a:rPr lang="en-US" sz="2000" dirty="0" smtClean="0"/>
              <a:t>The word </a:t>
            </a:r>
            <a:r>
              <a:rPr lang="en-US" sz="2000" i="1" dirty="0" smtClean="0"/>
              <a:t>addiction </a:t>
            </a:r>
            <a:r>
              <a:rPr lang="en-US" sz="2000" dirty="0" smtClean="0"/>
              <a:t>is not applied as a diagnostic term in DSM V, The more neutral term </a:t>
            </a:r>
            <a:r>
              <a:rPr lang="en-US" sz="2000" i="1" dirty="0" smtClean="0">
                <a:solidFill>
                  <a:srgbClr val="FF0000"/>
                </a:solidFill>
              </a:rPr>
              <a:t>substance use disorder </a:t>
            </a:r>
            <a:r>
              <a:rPr lang="en-US" sz="2000" dirty="0" smtClean="0"/>
              <a:t>is used to describe the wide range of the disorder, </a:t>
            </a:r>
            <a:r>
              <a:rPr lang="en-US" sz="2000" dirty="0" smtClean="0">
                <a:solidFill>
                  <a:srgbClr val="FF0000"/>
                </a:solidFill>
              </a:rPr>
              <a:t>from a mild form to a severe state of chronically relapsing, compulsive drug taking. </a:t>
            </a:r>
          </a:p>
          <a:p>
            <a:pPr marL="0" indent="0">
              <a:lnSpc>
                <a:spcPct val="160000"/>
              </a:lnSpc>
              <a:buNone/>
            </a:pPr>
            <a:r>
              <a:rPr lang="en-US" sz="2000" dirty="0"/>
              <a:t/>
            </a:r>
            <a:br>
              <a:rPr lang="en-US" sz="2000" dirty="0"/>
            </a:br>
            <a:r>
              <a:rPr lang="en-US" sz="1800" dirty="0"/>
              <a:t/>
            </a:r>
            <a:br>
              <a:rPr lang="en-US" sz="1800" dirty="0"/>
            </a:br>
            <a:endParaRPr lang="en-GB" sz="1800" dirty="0"/>
          </a:p>
        </p:txBody>
      </p:sp>
      <p:sp>
        <p:nvSpPr>
          <p:cNvPr id="2" name="Date Placeholder 1"/>
          <p:cNvSpPr>
            <a:spLocks noGrp="1"/>
          </p:cNvSpPr>
          <p:nvPr>
            <p:ph type="dt" sz="half" idx="10"/>
          </p:nvPr>
        </p:nvSpPr>
        <p:spPr/>
        <p:txBody>
          <a:bodyPr/>
          <a:lstStyle/>
          <a:p>
            <a:fld id="{8F8C94F3-8659-4A68-9CFA-3FEF8429832D}"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132</a:t>
            </a:fld>
            <a:endParaRPr lang="en-US"/>
          </a:p>
        </p:txBody>
      </p:sp>
    </p:spTree>
    <p:extLst>
      <p:ext uri="{BB962C8B-B14F-4D97-AF65-F5344CB8AC3E}">
        <p14:creationId xmlns:p14="http://schemas.microsoft.com/office/powerpoint/2010/main" val="3775829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27" y="141669"/>
            <a:ext cx="8925060" cy="6593983"/>
          </a:xfrm>
        </p:spPr>
        <p:txBody>
          <a:bodyPr>
            <a:normAutofit fontScale="25000" lnSpcReduction="20000"/>
          </a:bodyPr>
          <a:lstStyle/>
          <a:p>
            <a:pPr marL="0" indent="0">
              <a:buNone/>
            </a:pPr>
            <a:endParaRPr lang="en-US" dirty="0" smtClean="0"/>
          </a:p>
          <a:p>
            <a:pPr marL="0" indent="0">
              <a:buNone/>
            </a:pPr>
            <a:endParaRPr lang="en-US" dirty="0"/>
          </a:p>
          <a:p>
            <a:pPr marL="0" indent="0">
              <a:lnSpc>
                <a:spcPct val="170000"/>
              </a:lnSpc>
              <a:buNone/>
            </a:pPr>
            <a:r>
              <a:rPr lang="en-US" sz="6200" dirty="0" smtClean="0"/>
              <a:t>II. Substance-Induced Disorders</a:t>
            </a:r>
          </a:p>
          <a:p>
            <a:pPr marL="0" indent="0">
              <a:lnSpc>
                <a:spcPct val="170000"/>
              </a:lnSpc>
              <a:buNone/>
            </a:pPr>
            <a:r>
              <a:rPr lang="en-US" sz="6200" dirty="0" smtClean="0"/>
              <a:t>1. Intoxication</a:t>
            </a:r>
          </a:p>
          <a:p>
            <a:pPr marL="514350" indent="-514350">
              <a:lnSpc>
                <a:spcPct val="170000"/>
              </a:lnSpc>
              <a:buAutoNum type="alphaUcPeriod"/>
            </a:pPr>
            <a:r>
              <a:rPr lang="en-US" sz="6200" dirty="0" smtClean="0"/>
              <a:t>The essential feature is the development of </a:t>
            </a:r>
            <a:r>
              <a:rPr lang="en-US" sz="6200" dirty="0" smtClean="0">
                <a:solidFill>
                  <a:srgbClr val="FF0000"/>
                </a:solidFill>
              </a:rPr>
              <a:t>a reversible substance-specific syndrome due to the recent ingestion of a substance </a:t>
            </a:r>
          </a:p>
          <a:p>
            <a:pPr marL="514350" indent="-514350">
              <a:lnSpc>
                <a:spcPct val="170000"/>
              </a:lnSpc>
              <a:buAutoNum type="alphaUcPeriod"/>
            </a:pPr>
            <a:r>
              <a:rPr lang="en-US" sz="6200" dirty="0" smtClean="0"/>
              <a:t>The </a:t>
            </a:r>
            <a:r>
              <a:rPr lang="en-US" sz="6200" dirty="0" smtClean="0">
                <a:solidFill>
                  <a:srgbClr val="FF0000"/>
                </a:solidFill>
              </a:rPr>
              <a:t>clinically significant problematic behavioral or psychological changes </a:t>
            </a:r>
            <a:r>
              <a:rPr lang="en-US" sz="6200" dirty="0" smtClean="0"/>
              <a:t>associated with intoxication (e.g., belligerence, mood </a:t>
            </a:r>
            <a:r>
              <a:rPr lang="en-US" sz="6200" dirty="0" err="1" smtClean="0"/>
              <a:t>lability</a:t>
            </a:r>
            <a:r>
              <a:rPr lang="en-US" sz="6200" dirty="0" smtClean="0"/>
              <a:t>, impaired judgment) are attributable to the physiological effects of the substance on the central nervous system and develop during or shortly after use of the substance</a:t>
            </a:r>
          </a:p>
          <a:p>
            <a:pPr marL="514350" indent="-514350">
              <a:lnSpc>
                <a:spcPct val="170000"/>
              </a:lnSpc>
              <a:buAutoNum type="alphaUcPeriod"/>
            </a:pPr>
            <a:r>
              <a:rPr lang="en-US" sz="6200" dirty="0" smtClean="0"/>
              <a:t>Symptoms </a:t>
            </a:r>
            <a:endParaRPr lang="en-US" sz="6200" dirty="0"/>
          </a:p>
          <a:p>
            <a:pPr marL="514350" indent="-514350">
              <a:lnSpc>
                <a:spcPct val="170000"/>
              </a:lnSpc>
              <a:buAutoNum type="alphaUcPeriod"/>
            </a:pPr>
            <a:r>
              <a:rPr lang="en-US" sz="6200" dirty="0" smtClean="0"/>
              <a:t>The symptoms are not attributable to another medical condition and are not better explained by another mental disorder (Criterion D). Substance intoxication is common among those with a substance use disorder but also occurs frequently in individuals without a substance use disorder. This category does </a:t>
            </a:r>
            <a:r>
              <a:rPr lang="en-US" sz="6200" i="1" dirty="0" smtClean="0"/>
              <a:t>not </a:t>
            </a:r>
            <a:r>
              <a:rPr lang="en-US" sz="6200" dirty="0" smtClean="0"/>
              <a:t>apply to tobacco.</a:t>
            </a:r>
          </a:p>
          <a:p>
            <a:pPr>
              <a:lnSpc>
                <a:spcPct val="170000"/>
              </a:lnSpc>
              <a:buFont typeface="Wingdings" panose="05000000000000000000" pitchFamily="2" charset="2"/>
              <a:buChar char="v"/>
            </a:pPr>
            <a:r>
              <a:rPr lang="en-US" sz="6200" dirty="0" smtClean="0"/>
              <a:t>The most common changes in intoxication involve disturbances of perception, wakefulness, attention, thinking, judgment, psychomotor behavior, and interpersonal behavior. Short-term, or "acute," intoxications may have different signs and symptoms than sustained, or "chronic," intoxications. </a:t>
            </a:r>
          </a:p>
          <a:p>
            <a:pPr marL="0" indent="0">
              <a:lnSpc>
                <a:spcPct val="170000"/>
              </a:lnSpc>
              <a:buNone/>
            </a:pPr>
            <a:endParaRPr lang="en-US" sz="6200" dirty="0"/>
          </a:p>
          <a:p>
            <a:pPr marL="0" indent="0">
              <a:lnSpc>
                <a:spcPct val="170000"/>
              </a:lnSpc>
              <a:buNone/>
            </a:pPr>
            <a:r>
              <a:rPr lang="en-US" dirty="0" smtClean="0"/>
              <a:t/>
            </a:r>
            <a:br>
              <a:rPr lang="en-US" dirty="0" smtClean="0"/>
            </a:br>
            <a:r>
              <a:rPr lang="en-US" dirty="0" smtClean="0"/>
              <a:t/>
            </a:r>
            <a:br>
              <a:rPr lang="en-US" dirty="0" smtClean="0"/>
            </a:br>
            <a:endParaRPr lang="en-GB" dirty="0" smtClean="0"/>
          </a:p>
        </p:txBody>
      </p:sp>
      <p:sp>
        <p:nvSpPr>
          <p:cNvPr id="2" name="Date Placeholder 1"/>
          <p:cNvSpPr>
            <a:spLocks noGrp="1"/>
          </p:cNvSpPr>
          <p:nvPr>
            <p:ph type="dt" sz="half" idx="10"/>
          </p:nvPr>
        </p:nvSpPr>
        <p:spPr/>
        <p:txBody>
          <a:bodyPr/>
          <a:lstStyle/>
          <a:p>
            <a:fld id="{D473A415-3D1B-4C31-8B38-DDA10FB1A22E}"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133</a:t>
            </a:fld>
            <a:endParaRPr lang="en-US"/>
          </a:p>
        </p:txBody>
      </p:sp>
    </p:spTree>
    <p:extLst>
      <p:ext uri="{BB962C8B-B14F-4D97-AF65-F5344CB8AC3E}">
        <p14:creationId xmlns:p14="http://schemas.microsoft.com/office/powerpoint/2010/main" val="11780131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65" y="206062"/>
            <a:ext cx="8673921" cy="6452315"/>
          </a:xfrm>
        </p:spPr>
        <p:txBody>
          <a:bodyPr>
            <a:normAutofit fontScale="62500" lnSpcReduction="20000"/>
          </a:bodyPr>
          <a:lstStyle/>
          <a:p>
            <a:pPr marL="0" indent="0">
              <a:lnSpc>
                <a:spcPct val="150000"/>
              </a:lnSpc>
              <a:buNone/>
            </a:pPr>
            <a:r>
              <a:rPr lang="en-US" dirty="0" smtClean="0"/>
              <a:t>2. withdrawal </a:t>
            </a:r>
          </a:p>
          <a:p>
            <a:pPr marL="514350" indent="-514350">
              <a:lnSpc>
                <a:spcPct val="170000"/>
              </a:lnSpc>
              <a:buAutoNum type="alphaUcPeriod"/>
            </a:pPr>
            <a:r>
              <a:rPr lang="en-US" dirty="0" smtClean="0"/>
              <a:t>the development of a substance-specific problematic behavioral change, with physiological and cognitive concomitants, that is due to the cessation of,</a:t>
            </a:r>
            <a:br>
              <a:rPr lang="en-US" dirty="0" smtClean="0"/>
            </a:br>
            <a:r>
              <a:rPr lang="en-US" dirty="0" smtClean="0"/>
              <a:t>or reduction in, heavy and prolonged substance use </a:t>
            </a:r>
          </a:p>
          <a:p>
            <a:pPr marL="514350" indent="-514350">
              <a:lnSpc>
                <a:spcPct val="170000"/>
              </a:lnSpc>
              <a:buAutoNum type="alphaUcPeriod"/>
            </a:pPr>
            <a:r>
              <a:rPr lang="en-US" dirty="0" smtClean="0"/>
              <a:t>Symptoms </a:t>
            </a:r>
          </a:p>
          <a:p>
            <a:pPr marL="514350" indent="-514350">
              <a:lnSpc>
                <a:spcPct val="170000"/>
              </a:lnSpc>
              <a:buAutoNum type="alphaUcPeriod"/>
            </a:pPr>
            <a:r>
              <a:rPr lang="en-US" dirty="0" smtClean="0"/>
              <a:t>The substance-specific syndrome causes </a:t>
            </a:r>
            <a:r>
              <a:rPr lang="en-US" dirty="0" smtClean="0">
                <a:solidFill>
                  <a:srgbClr val="FF0000"/>
                </a:solidFill>
              </a:rPr>
              <a:t>clinically significant distress or impairment </a:t>
            </a:r>
            <a:r>
              <a:rPr lang="en-US" dirty="0" smtClean="0"/>
              <a:t>in social, occupational, or other important areas of functions</a:t>
            </a:r>
          </a:p>
          <a:p>
            <a:pPr marL="514350" indent="-514350">
              <a:lnSpc>
                <a:spcPct val="170000"/>
              </a:lnSpc>
              <a:buAutoNum type="alphaUcPeriod"/>
            </a:pPr>
            <a:r>
              <a:rPr lang="en-US" dirty="0" smtClean="0"/>
              <a:t>The symptoms are not due to another medical condition and are not better explained by another mental disorder</a:t>
            </a:r>
          </a:p>
          <a:p>
            <a:pPr>
              <a:lnSpc>
                <a:spcPct val="170000"/>
              </a:lnSpc>
              <a:buFont typeface="Wingdings" panose="05000000000000000000" pitchFamily="2" charset="2"/>
              <a:buChar char="v"/>
            </a:pPr>
            <a:r>
              <a:rPr lang="en-US" dirty="0" smtClean="0"/>
              <a:t>Withdrawal is usually, but not always, associated with a substance use disorder. Most individuals with withdrawal have an urge to re-administer the substance to reduce the symptoms</a:t>
            </a:r>
            <a:br>
              <a:rPr lang="en-US" dirty="0" smtClean="0"/>
            </a:br>
            <a:endParaRPr lang="en-US" dirty="0" smtClean="0"/>
          </a:p>
          <a:p>
            <a:endParaRPr lang="en-GB" dirty="0"/>
          </a:p>
        </p:txBody>
      </p:sp>
      <p:sp>
        <p:nvSpPr>
          <p:cNvPr id="2" name="Date Placeholder 1"/>
          <p:cNvSpPr>
            <a:spLocks noGrp="1"/>
          </p:cNvSpPr>
          <p:nvPr>
            <p:ph type="dt" sz="half" idx="10"/>
          </p:nvPr>
        </p:nvSpPr>
        <p:spPr/>
        <p:txBody>
          <a:bodyPr/>
          <a:lstStyle/>
          <a:p>
            <a:fld id="{4FEF8B77-1EC2-4577-96AF-25A69F46EBE4}"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134</a:t>
            </a:fld>
            <a:endParaRPr lang="en-US"/>
          </a:p>
        </p:txBody>
      </p:sp>
    </p:spTree>
    <p:extLst>
      <p:ext uri="{BB962C8B-B14F-4D97-AF65-F5344CB8AC3E}">
        <p14:creationId xmlns:p14="http://schemas.microsoft.com/office/powerpoint/2010/main" val="42257165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87" y="257576"/>
            <a:ext cx="8760854" cy="6600424"/>
          </a:xfrm>
        </p:spPr>
        <p:txBody>
          <a:bodyPr>
            <a:normAutofit fontScale="47500" lnSpcReduction="20000"/>
          </a:bodyPr>
          <a:lstStyle/>
          <a:p>
            <a:pPr marL="0" indent="0">
              <a:lnSpc>
                <a:spcPct val="170000"/>
              </a:lnSpc>
              <a:buNone/>
            </a:pPr>
            <a:r>
              <a:rPr lang="en-US" sz="3400" dirty="0" smtClean="0"/>
              <a:t>3. other substance/medication-induced mental disorders (e.g., substance-induced psychotic disorder, substance-induced depressive disorder).</a:t>
            </a:r>
          </a:p>
          <a:p>
            <a:pPr>
              <a:lnSpc>
                <a:spcPct val="170000"/>
              </a:lnSpc>
              <a:buFont typeface="Wingdings" panose="05000000000000000000" pitchFamily="2" charset="2"/>
              <a:buChar char="Ø"/>
            </a:pPr>
            <a:r>
              <a:rPr lang="en-US" sz="3400" b="1" dirty="0">
                <a:solidFill>
                  <a:srgbClr val="FF0000"/>
                </a:solidFill>
              </a:rPr>
              <a:t>P</a:t>
            </a:r>
            <a:r>
              <a:rPr lang="en-US" sz="3400" b="1" dirty="0" smtClean="0">
                <a:solidFill>
                  <a:srgbClr val="FF0000"/>
                </a:solidFill>
              </a:rPr>
              <a:t>otentially </a:t>
            </a:r>
            <a:r>
              <a:rPr lang="en-US" sz="3400" b="1" dirty="0">
                <a:solidFill>
                  <a:srgbClr val="FF0000"/>
                </a:solidFill>
              </a:rPr>
              <a:t>severe, usually temporary, but sometimes persisting central nervous system (CNS) syndromes </a:t>
            </a:r>
            <a:r>
              <a:rPr lang="en-US" sz="3400" dirty="0"/>
              <a:t>that </a:t>
            </a:r>
            <a:r>
              <a:rPr lang="en-US" sz="3400" dirty="0" smtClean="0"/>
              <a:t>develop in </a:t>
            </a:r>
            <a:r>
              <a:rPr lang="en-US" sz="3400" dirty="0"/>
              <a:t>the context of the effects of substances of abuse, medications, or several toxins. </a:t>
            </a:r>
            <a:endParaRPr lang="en-US" sz="3400" dirty="0" smtClean="0"/>
          </a:p>
          <a:p>
            <a:pPr>
              <a:lnSpc>
                <a:spcPct val="170000"/>
              </a:lnSpc>
              <a:buFont typeface="Wingdings" panose="05000000000000000000" pitchFamily="2" charset="2"/>
              <a:buChar char="Ø"/>
            </a:pPr>
            <a:r>
              <a:rPr lang="en-US" sz="3400" dirty="0"/>
              <a:t>The substance/medication-induced mental disorders may be induced by the </a:t>
            </a:r>
            <a:r>
              <a:rPr lang="en-US" sz="3400" b="1" dirty="0"/>
              <a:t>10 </a:t>
            </a:r>
            <a:r>
              <a:rPr lang="en-US" sz="3400" dirty="0"/>
              <a:t>classes of substances that produce substance use </a:t>
            </a:r>
            <a:r>
              <a:rPr lang="en-US" sz="3400" dirty="0" smtClean="0"/>
              <a:t>disorders, or </a:t>
            </a:r>
            <a:r>
              <a:rPr lang="en-US" sz="3400" dirty="0"/>
              <a:t>by a great variety of other medications used in medical treatment</a:t>
            </a:r>
            <a:r>
              <a:rPr lang="en-US" sz="3400" dirty="0" smtClean="0"/>
              <a:t>.</a:t>
            </a:r>
            <a:r>
              <a:rPr lang="en-US" sz="3400" dirty="0"/>
              <a:t/>
            </a:r>
            <a:br>
              <a:rPr lang="en-US" sz="3400" dirty="0"/>
            </a:br>
            <a:r>
              <a:rPr lang="en-US" sz="3400" dirty="0" smtClean="0"/>
              <a:t>Common features </a:t>
            </a:r>
          </a:p>
          <a:p>
            <a:pPr marL="0" indent="0">
              <a:lnSpc>
                <a:spcPct val="170000"/>
              </a:lnSpc>
              <a:buNone/>
            </a:pPr>
            <a:r>
              <a:rPr lang="en-US" sz="3400" dirty="0" smtClean="0"/>
              <a:t>A</a:t>
            </a:r>
            <a:r>
              <a:rPr lang="en-US" sz="3400" dirty="0"/>
              <a:t>. The disorder represents a clinically significant symptomatic presentation of a </a:t>
            </a:r>
            <a:r>
              <a:rPr lang="en-US" sz="3400" dirty="0" smtClean="0"/>
              <a:t>relevant mental </a:t>
            </a:r>
            <a:r>
              <a:rPr lang="en-US" sz="3400" dirty="0"/>
              <a:t>disorder.</a:t>
            </a:r>
            <a:br>
              <a:rPr lang="en-US" sz="3400" dirty="0"/>
            </a:br>
            <a:r>
              <a:rPr lang="en-US" sz="3400" dirty="0"/>
              <a:t>B. There is evidence from the history, physical examination, or laboratory findings </a:t>
            </a:r>
            <a:r>
              <a:rPr lang="en-US" sz="3400" dirty="0" smtClean="0"/>
              <a:t>of both </a:t>
            </a:r>
            <a:r>
              <a:rPr lang="en-US" sz="3400" dirty="0"/>
              <a:t>of the </a:t>
            </a:r>
            <a:r>
              <a:rPr lang="en-US" sz="3400" dirty="0" smtClean="0"/>
              <a:t>following</a:t>
            </a:r>
            <a:r>
              <a:rPr lang="en-US" sz="3400" dirty="0"/>
              <a:t>:</a:t>
            </a:r>
            <a:br>
              <a:rPr lang="en-US" sz="3400" dirty="0"/>
            </a:br>
            <a:r>
              <a:rPr lang="en-US" sz="3400" dirty="0"/>
              <a:t>1. The disorder developed during or within 1 month of a substance intoxication </a:t>
            </a:r>
            <a:r>
              <a:rPr lang="en-US" sz="3400" dirty="0" smtClean="0"/>
              <a:t>or withdrawal </a:t>
            </a:r>
            <a:r>
              <a:rPr lang="en-US" sz="3400" dirty="0"/>
              <a:t>or taking a medication; and</a:t>
            </a:r>
            <a:br>
              <a:rPr lang="en-US" sz="3400" dirty="0"/>
            </a:br>
            <a:r>
              <a:rPr lang="en-US" sz="3400" b="1" dirty="0"/>
              <a:t>2</a:t>
            </a:r>
            <a:r>
              <a:rPr lang="en-US" sz="3400" dirty="0"/>
              <a:t>. The involved substance/medication is capable of producing the mental disorder.</a:t>
            </a:r>
            <a:r>
              <a:rPr lang="en-US" dirty="0"/>
              <a:t/>
            </a:r>
            <a:br>
              <a:rPr lang="en-US" dirty="0"/>
            </a:br>
            <a:endParaRPr lang="en-US" dirty="0" smtClean="0"/>
          </a:p>
          <a:p>
            <a:endParaRPr lang="en-GB" dirty="0"/>
          </a:p>
        </p:txBody>
      </p:sp>
      <p:sp>
        <p:nvSpPr>
          <p:cNvPr id="2" name="Date Placeholder 1"/>
          <p:cNvSpPr>
            <a:spLocks noGrp="1"/>
          </p:cNvSpPr>
          <p:nvPr>
            <p:ph type="dt" sz="half" idx="10"/>
          </p:nvPr>
        </p:nvSpPr>
        <p:spPr/>
        <p:txBody>
          <a:bodyPr/>
          <a:lstStyle/>
          <a:p>
            <a:fld id="{3E868052-0770-495A-91B2-4A0EE8ADAA52}"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135</a:t>
            </a:fld>
            <a:endParaRPr lang="en-US"/>
          </a:p>
        </p:txBody>
      </p:sp>
    </p:spTree>
    <p:extLst>
      <p:ext uri="{BB962C8B-B14F-4D97-AF65-F5344CB8AC3E}">
        <p14:creationId xmlns:p14="http://schemas.microsoft.com/office/powerpoint/2010/main" val="365297070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88" y="206062"/>
            <a:ext cx="8818808" cy="6465194"/>
          </a:xfrm>
        </p:spPr>
        <p:txBody>
          <a:bodyPr>
            <a:normAutofit fontScale="40000" lnSpcReduction="20000"/>
          </a:bodyPr>
          <a:lstStyle/>
          <a:p>
            <a:pPr marL="0" indent="0">
              <a:lnSpc>
                <a:spcPct val="170000"/>
              </a:lnSpc>
              <a:buNone/>
            </a:pPr>
            <a:r>
              <a:rPr lang="en-US" sz="4400" dirty="0" smtClean="0"/>
              <a:t>C. The disorder is not better explained by an independent mental disorder (i.e., one that is not substance- or medication-induced). Such evidence of an independent mental disorder could include the following:</a:t>
            </a:r>
            <a:br>
              <a:rPr lang="en-US" sz="4400" dirty="0" smtClean="0"/>
            </a:br>
            <a:r>
              <a:rPr lang="en-US" sz="4400" dirty="0" smtClean="0"/>
              <a:t>1. The disorder preceded the onset of severe intoxication or withdrawal or exposure</a:t>
            </a:r>
            <a:br>
              <a:rPr lang="en-US" sz="4400" dirty="0" smtClean="0"/>
            </a:br>
            <a:r>
              <a:rPr lang="en-US" sz="4400" dirty="0" smtClean="0"/>
              <a:t>to the medication; or</a:t>
            </a:r>
            <a:br>
              <a:rPr lang="en-US" sz="4400" dirty="0" smtClean="0"/>
            </a:br>
            <a:r>
              <a:rPr lang="en-US" sz="4400" b="1" dirty="0" smtClean="0"/>
              <a:t>2</a:t>
            </a:r>
            <a:r>
              <a:rPr lang="en-US" sz="4400" dirty="0" smtClean="0"/>
              <a:t>. The full mental disorder </a:t>
            </a:r>
            <a:r>
              <a:rPr lang="en-US" sz="4400" dirty="0" smtClean="0">
                <a:solidFill>
                  <a:srgbClr val="FF0000"/>
                </a:solidFill>
              </a:rPr>
              <a:t>persisted for a substantial period of time </a:t>
            </a:r>
            <a:r>
              <a:rPr lang="en-US" sz="4400" dirty="0" smtClean="0"/>
              <a:t>(e.g., at least </a:t>
            </a:r>
            <a:r>
              <a:rPr lang="en-US" sz="4400" b="1" dirty="0" smtClean="0"/>
              <a:t>1 </a:t>
            </a:r>
            <a:r>
              <a:rPr lang="en-US" sz="4400" dirty="0" smtClean="0"/>
              <a:t>month) after the cessation of acute withdrawal or severe intoxication or taking the medication. This criterion does </a:t>
            </a:r>
            <a:r>
              <a:rPr lang="en-US" sz="4400" dirty="0" smtClean="0">
                <a:solidFill>
                  <a:srgbClr val="FF0000"/>
                </a:solidFill>
              </a:rPr>
              <a:t>not apply to substance-induced neurocognitive disorders or hallucinogen </a:t>
            </a:r>
            <a:r>
              <a:rPr lang="en-US" sz="4400" dirty="0" smtClean="0"/>
              <a:t>persisting perception disorder, which persist beyond the cessation of acute intoxication or withdrawal.</a:t>
            </a:r>
            <a:br>
              <a:rPr lang="en-US" sz="4400" dirty="0" smtClean="0"/>
            </a:br>
            <a:r>
              <a:rPr lang="en-US" sz="4400" dirty="0" smtClean="0"/>
              <a:t>D. The disorder does not occur exclusively during the course of a delirium.</a:t>
            </a:r>
            <a:br>
              <a:rPr lang="en-US" sz="4400" dirty="0" smtClean="0"/>
            </a:br>
            <a:r>
              <a:rPr lang="en-US" sz="4400" dirty="0" smtClean="0"/>
              <a:t>E. The disorder causes </a:t>
            </a:r>
            <a:r>
              <a:rPr lang="en-US" sz="4400" dirty="0" smtClean="0">
                <a:solidFill>
                  <a:srgbClr val="FF0000"/>
                </a:solidFill>
              </a:rPr>
              <a:t>clinically significant distress or impairment </a:t>
            </a:r>
            <a:r>
              <a:rPr lang="en-US" sz="4400" dirty="0" smtClean="0"/>
              <a:t>in social, occupational, or other important areas of functioning.</a:t>
            </a:r>
            <a:br>
              <a:rPr lang="en-US" sz="4400" dirty="0" smtClean="0"/>
            </a:br>
            <a:r>
              <a:rPr lang="en-US" sz="4400" dirty="0" smtClean="0"/>
              <a:t/>
            </a:r>
            <a:br>
              <a:rPr lang="en-US" sz="4400" dirty="0" smtClean="0"/>
            </a:br>
            <a:r>
              <a:rPr lang="en-US" dirty="0" smtClean="0"/>
              <a:t/>
            </a:r>
            <a:br>
              <a:rPr lang="en-US" dirty="0" smtClean="0"/>
            </a:br>
            <a:endParaRPr lang="en-GB" dirty="0"/>
          </a:p>
        </p:txBody>
      </p:sp>
      <p:sp>
        <p:nvSpPr>
          <p:cNvPr id="2" name="Date Placeholder 1"/>
          <p:cNvSpPr>
            <a:spLocks noGrp="1"/>
          </p:cNvSpPr>
          <p:nvPr>
            <p:ph type="dt" sz="half" idx="10"/>
          </p:nvPr>
        </p:nvSpPr>
        <p:spPr/>
        <p:txBody>
          <a:bodyPr/>
          <a:lstStyle/>
          <a:p>
            <a:fld id="{176D5C23-2684-40B4-952B-84155C63E84D}" type="datetime1">
              <a:rPr lang="en-US" smtClean="0"/>
              <a:t>6/15/2020</a:t>
            </a:fld>
            <a:endParaRPr lang="en-US"/>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136</a:t>
            </a:fld>
            <a:endParaRPr lang="en-US"/>
          </a:p>
        </p:txBody>
      </p:sp>
    </p:spTree>
    <p:extLst>
      <p:ext uri="{BB962C8B-B14F-4D97-AF65-F5344CB8AC3E}">
        <p14:creationId xmlns:p14="http://schemas.microsoft.com/office/powerpoint/2010/main" val="38278905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pPr eaLnBrk="1" hangingPunct="1"/>
            <a:r>
              <a:rPr lang="en-US" sz="3600"/>
              <a:t>Why do people initiate drugs?</a:t>
            </a:r>
            <a:br>
              <a:rPr lang="en-US" sz="3600"/>
            </a:br>
            <a:endParaRPr lang="en-US" sz="3600"/>
          </a:p>
        </p:txBody>
      </p:sp>
      <p:sp>
        <p:nvSpPr>
          <p:cNvPr id="334851" name="Rectangle 3"/>
          <p:cNvSpPr>
            <a:spLocks noGrp="1" noChangeArrowheads="1"/>
          </p:cNvSpPr>
          <p:nvPr>
            <p:ph idx="1"/>
          </p:nvPr>
        </p:nvSpPr>
        <p:spPr/>
        <p:txBody>
          <a:bodyPr/>
          <a:lstStyle/>
          <a:p>
            <a:pPr marL="609600" indent="-609600">
              <a:lnSpc>
                <a:spcPct val="80000"/>
              </a:lnSpc>
              <a:buFont typeface="Wingdings" panose="05000000000000000000" pitchFamily="2" charset="2"/>
              <a:buAutoNum type="arabicPeriod"/>
            </a:pPr>
            <a:r>
              <a:rPr lang="en-US" b="1"/>
              <a:t>To feel good</a:t>
            </a:r>
            <a:r>
              <a:rPr lang="en-US"/>
              <a:t>  </a:t>
            </a:r>
          </a:p>
          <a:p>
            <a:pPr marL="609600" indent="-609600">
              <a:lnSpc>
                <a:spcPct val="80000"/>
              </a:lnSpc>
              <a:buFont typeface="Wingdings" panose="05000000000000000000" pitchFamily="2" charset="2"/>
              <a:buAutoNum type="arabicPeriod"/>
            </a:pPr>
            <a:r>
              <a:rPr lang="en-US" b="1"/>
              <a:t>To feel better</a:t>
            </a:r>
            <a:r>
              <a:rPr lang="en-US"/>
              <a:t> </a:t>
            </a:r>
          </a:p>
          <a:p>
            <a:pPr marL="609600" indent="-609600">
              <a:lnSpc>
                <a:spcPct val="80000"/>
              </a:lnSpc>
              <a:buFont typeface="Wingdings" panose="05000000000000000000" pitchFamily="2" charset="2"/>
              <a:buAutoNum type="arabicPeriod"/>
            </a:pPr>
            <a:r>
              <a:rPr lang="en-US" b="1"/>
              <a:t>To do better</a:t>
            </a:r>
            <a:r>
              <a:rPr lang="en-US"/>
              <a:t> </a:t>
            </a:r>
          </a:p>
          <a:p>
            <a:pPr marL="609600" indent="-609600">
              <a:lnSpc>
                <a:spcPct val="80000"/>
              </a:lnSpc>
              <a:buNone/>
            </a:pPr>
            <a:endParaRPr lang="en-US"/>
          </a:p>
        </p:txBody>
      </p:sp>
      <p:sp>
        <p:nvSpPr>
          <p:cNvPr id="33485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63B1F2-569B-4611-8A88-93ECD86E42FB}" type="datetime1">
              <a:rPr lang="en-US" smtClean="0">
                <a:solidFill>
                  <a:schemeClr val="tx2"/>
                </a:solidFill>
              </a:rPr>
              <a:t>6/15/2020</a:t>
            </a:fld>
            <a:endParaRPr lang="en-US" smtClean="0">
              <a:solidFill>
                <a:schemeClr val="tx2"/>
              </a:solidFill>
            </a:endParaRPr>
          </a:p>
        </p:txBody>
      </p:sp>
      <p:sp>
        <p:nvSpPr>
          <p:cNvPr id="334853" name="Footer Placeholder 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3485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B85D56-1622-4A9F-A998-31DBE38EB2C5}" type="slidenum">
              <a:rPr lang="en-US" smtClean="0">
                <a:solidFill>
                  <a:srgbClr val="FFFFFF"/>
                </a:solidFill>
                <a:latin typeface="Franklin Gothic Book" panose="020B0503020102020204" pitchFamily="34" charset="0"/>
              </a:rPr>
              <a:pPr/>
              <a:t>137</a:t>
            </a:fld>
            <a:endParaRPr lang="en-US" smtClean="0">
              <a:solidFill>
                <a:srgbClr val="FFFFFF"/>
              </a:solidFill>
              <a:latin typeface="Franklin Gothic Book" panose="020B0503020102020204" pitchFamily="34" charset="0"/>
            </a:endParaRPr>
          </a:p>
        </p:txBody>
      </p:sp>
      <p:sp>
        <p:nvSpPr>
          <p:cNvPr id="334855" name="Rectangle 6"/>
          <p:cNvSpPr>
            <a:spLocks noChangeArrowheads="1"/>
          </p:cNvSpPr>
          <p:nvPr/>
        </p:nvSpPr>
        <p:spPr bwMode="auto">
          <a:xfrm>
            <a:off x="628650" y="2985631"/>
            <a:ext cx="666193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None/>
            </a:pPr>
            <a:r>
              <a:rPr lang="en-US" b="1" dirty="0"/>
              <a:t>4.     </a:t>
            </a:r>
            <a:r>
              <a:rPr lang="en-US" sz="2800" b="1" dirty="0"/>
              <a:t>Curiosity and "because others are doing it."</a:t>
            </a:r>
            <a:endParaRPr lang="en-US" sz="2800" dirty="0"/>
          </a:p>
          <a:p>
            <a:pPr>
              <a:lnSpc>
                <a:spcPct val="150000"/>
              </a:lnSpc>
              <a:buFont typeface="Wingdings" panose="05000000000000000000" pitchFamily="2" charset="2"/>
              <a:buNone/>
            </a:pPr>
            <a:r>
              <a:rPr lang="en-US" sz="2800" b="1" dirty="0"/>
              <a:t>5.      Stress</a:t>
            </a:r>
            <a:endParaRPr lang="en-US" sz="2800" dirty="0"/>
          </a:p>
        </p:txBody>
      </p:sp>
    </p:spTree>
    <p:extLst>
      <p:ext uri="{BB962C8B-B14F-4D97-AF65-F5344CB8AC3E}">
        <p14:creationId xmlns:p14="http://schemas.microsoft.com/office/powerpoint/2010/main" val="84232856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57300" y="228600"/>
            <a:ext cx="6400800" cy="1143000"/>
          </a:xfrm>
        </p:spPr>
        <p:txBody>
          <a:bodyPr rtlCol="0">
            <a:normAutofit fontScale="90000"/>
          </a:bodyPr>
          <a:lstStyle/>
          <a:p>
            <a:pPr>
              <a:defRPr/>
            </a:pPr>
            <a:r>
              <a:rPr lang="en-US" sz="4200" dirty="0"/>
              <a:t/>
            </a:r>
            <a:br>
              <a:rPr lang="en-US" sz="4200" dirty="0"/>
            </a:br>
            <a:r>
              <a:rPr lang="en-US" sz="4200" dirty="0"/>
              <a:t>Why do people continue drug use? (3)</a:t>
            </a:r>
          </a:p>
        </p:txBody>
      </p:sp>
      <p:sp>
        <p:nvSpPr>
          <p:cNvPr id="338947" name="Rectangle 3"/>
          <p:cNvSpPr>
            <a:spLocks noGrp="1" noChangeArrowheads="1"/>
          </p:cNvSpPr>
          <p:nvPr>
            <p:ph idx="1"/>
          </p:nvPr>
        </p:nvSpPr>
        <p:spPr/>
        <p:txBody>
          <a:bodyPr/>
          <a:lstStyle/>
          <a:p>
            <a:pPr eaLnBrk="1" hangingPunct="1">
              <a:buFont typeface="Wingdings" panose="05000000000000000000" pitchFamily="2" charset="2"/>
              <a:buNone/>
            </a:pPr>
            <a:endParaRPr lang="en-US" sz="2000" dirty="0"/>
          </a:p>
          <a:p>
            <a:pPr eaLnBrk="1" hangingPunct="1">
              <a:lnSpc>
                <a:spcPct val="150000"/>
              </a:lnSpc>
              <a:buFont typeface="Wingdings" panose="05000000000000000000" pitchFamily="2" charset="2"/>
              <a:buNone/>
            </a:pPr>
            <a:r>
              <a:rPr lang="en-US" dirty="0"/>
              <a:t>After repeated drug use, “deciding” to use drugs is no longer voluntary because</a:t>
            </a:r>
          </a:p>
          <a:p>
            <a:pPr eaLnBrk="1" hangingPunct="1">
              <a:lnSpc>
                <a:spcPct val="150000"/>
              </a:lnSpc>
              <a:buFont typeface="Wingdings" panose="05000000000000000000" pitchFamily="2" charset="2"/>
              <a:buNone/>
            </a:pPr>
            <a:endParaRPr lang="en-US" dirty="0"/>
          </a:p>
          <a:p>
            <a:pPr algn="ctr" eaLnBrk="1" hangingPunct="1">
              <a:lnSpc>
                <a:spcPct val="150000"/>
              </a:lnSpc>
              <a:buFont typeface="Wingdings" panose="05000000000000000000" pitchFamily="2" charset="2"/>
              <a:buNone/>
            </a:pPr>
            <a:r>
              <a:rPr lang="en-US" b="1" dirty="0">
                <a:solidFill>
                  <a:srgbClr val="990000"/>
                </a:solidFill>
              </a:rPr>
              <a:t>DRUGS CHANGE THE BRAIN!</a:t>
            </a:r>
          </a:p>
        </p:txBody>
      </p:sp>
      <p:sp>
        <p:nvSpPr>
          <p:cNvPr id="3389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15FA3E-BCBC-43F4-B7E8-41E02F563DA6}" type="datetime1">
              <a:rPr lang="en-US" smtClean="0">
                <a:solidFill>
                  <a:schemeClr val="tx2"/>
                </a:solidFill>
              </a:rPr>
              <a:t>6/15/2020</a:t>
            </a:fld>
            <a:endParaRPr lang="en-US" smtClean="0">
              <a:solidFill>
                <a:schemeClr val="tx2"/>
              </a:solidFill>
            </a:endParaRPr>
          </a:p>
        </p:txBody>
      </p:sp>
      <p:sp>
        <p:nvSpPr>
          <p:cNvPr id="3389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138</a:t>
            </a:fld>
            <a:endParaRPr lang="en-US"/>
          </a:p>
        </p:txBody>
      </p:sp>
    </p:spTree>
    <p:extLst>
      <p:ext uri="{BB962C8B-B14F-4D97-AF65-F5344CB8AC3E}">
        <p14:creationId xmlns:p14="http://schemas.microsoft.com/office/powerpoint/2010/main" val="40480613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idx="1"/>
          </p:nvPr>
        </p:nvSpPr>
        <p:spPr>
          <a:xfrm>
            <a:off x="231820" y="457200"/>
            <a:ext cx="8480738" cy="6096000"/>
          </a:xfrm>
        </p:spPr>
        <p:txBody>
          <a:bodyPr/>
          <a:lstStyle/>
          <a:p>
            <a:pPr marL="609600" indent="-609600" algn="ctr">
              <a:lnSpc>
                <a:spcPct val="80000"/>
              </a:lnSpc>
              <a:buNone/>
            </a:pPr>
            <a:endParaRPr lang="en-US" dirty="0" smtClean="0">
              <a:solidFill>
                <a:srgbClr val="CC3300"/>
              </a:solidFill>
            </a:endParaRPr>
          </a:p>
          <a:p>
            <a:pPr marL="609600" indent="-609600" algn="ctr">
              <a:lnSpc>
                <a:spcPct val="80000"/>
              </a:lnSpc>
              <a:buNone/>
            </a:pPr>
            <a:r>
              <a:rPr lang="en-US" sz="4000" dirty="0"/>
              <a:t>Etiology</a:t>
            </a:r>
          </a:p>
          <a:p>
            <a:pPr marL="609600" indent="-609600" algn="ctr">
              <a:lnSpc>
                <a:spcPct val="80000"/>
              </a:lnSpc>
              <a:buNone/>
            </a:pPr>
            <a:endParaRPr lang="en-US" sz="2000" dirty="0"/>
          </a:p>
          <a:p>
            <a:pPr marL="609600" indent="-609600" algn="ctr">
              <a:lnSpc>
                <a:spcPct val="80000"/>
              </a:lnSpc>
              <a:buNone/>
            </a:pPr>
            <a:r>
              <a:rPr lang="en-US" sz="2000" dirty="0"/>
              <a:t>THEORETICAL PERSPECTIVE</a:t>
            </a:r>
            <a:endParaRPr lang="en-US" sz="2000" dirty="0">
              <a:solidFill>
                <a:srgbClr val="CC3300"/>
              </a:solidFill>
            </a:endParaRPr>
          </a:p>
          <a:p>
            <a:pPr marL="609600" indent="-609600">
              <a:lnSpc>
                <a:spcPct val="150000"/>
              </a:lnSpc>
              <a:buFont typeface="Wingdings" panose="05000000000000000000" pitchFamily="2" charset="2"/>
              <a:buAutoNum type="arabicPeriod"/>
            </a:pPr>
            <a:r>
              <a:rPr lang="en-US" dirty="0"/>
              <a:t>Biological Theory</a:t>
            </a:r>
          </a:p>
          <a:p>
            <a:pPr marL="990600" lvl="1" indent="-533400">
              <a:lnSpc>
                <a:spcPct val="150000"/>
              </a:lnSpc>
            </a:pPr>
            <a:r>
              <a:rPr lang="en-US" sz="2800" dirty="0"/>
              <a:t>Genetically linked</a:t>
            </a:r>
          </a:p>
          <a:p>
            <a:pPr marL="990600" lvl="1" indent="-533400">
              <a:lnSpc>
                <a:spcPct val="150000"/>
              </a:lnSpc>
            </a:pPr>
            <a:r>
              <a:rPr lang="en-US" sz="2800" dirty="0"/>
              <a:t>Increase risk among monozygotic twins;</a:t>
            </a:r>
          </a:p>
          <a:p>
            <a:pPr marL="990600" lvl="1" indent="-533400">
              <a:lnSpc>
                <a:spcPct val="150000"/>
              </a:lnSpc>
            </a:pPr>
            <a:r>
              <a:rPr lang="en-US" sz="2800" dirty="0"/>
              <a:t>Relationship of </a:t>
            </a:r>
            <a:r>
              <a:rPr lang="en-US" sz="2800" dirty="0">
                <a:solidFill>
                  <a:srgbClr val="FF0000"/>
                </a:solidFill>
              </a:rPr>
              <a:t>dopamine stimulation </a:t>
            </a:r>
            <a:r>
              <a:rPr lang="en-US" sz="2800" dirty="0"/>
              <a:t>in the limbic system producing pleasant feelings;</a:t>
            </a:r>
          </a:p>
          <a:p>
            <a:pPr marL="990600" lvl="1" indent="-533400">
              <a:lnSpc>
                <a:spcPct val="150000"/>
              </a:lnSpc>
            </a:pPr>
            <a:endParaRPr lang="en-US" sz="2800" dirty="0"/>
          </a:p>
          <a:p>
            <a:pPr marL="990600" lvl="1" indent="-533400">
              <a:lnSpc>
                <a:spcPct val="150000"/>
              </a:lnSpc>
            </a:pPr>
            <a:endParaRPr lang="en-US" sz="2800" dirty="0"/>
          </a:p>
          <a:p>
            <a:pPr marL="990600" lvl="1" indent="-533400">
              <a:lnSpc>
                <a:spcPct val="80000"/>
              </a:lnSpc>
              <a:buNone/>
            </a:pPr>
            <a:endParaRPr lang="en-US" sz="2800" dirty="0"/>
          </a:p>
          <a:p>
            <a:pPr marL="990600" lvl="1" indent="-533400">
              <a:lnSpc>
                <a:spcPct val="80000"/>
              </a:lnSpc>
              <a:buNone/>
            </a:pPr>
            <a:endParaRPr lang="en-US" sz="1200" dirty="0"/>
          </a:p>
          <a:p>
            <a:pPr marL="990600" lvl="1" indent="-533400">
              <a:lnSpc>
                <a:spcPct val="80000"/>
              </a:lnSpc>
            </a:pPr>
            <a:endParaRPr lang="en-US" sz="1200" dirty="0"/>
          </a:p>
          <a:p>
            <a:pPr marL="609600" indent="-609600">
              <a:lnSpc>
                <a:spcPct val="80000"/>
              </a:lnSpc>
              <a:buNone/>
            </a:pPr>
            <a:endParaRPr lang="en-US" sz="1400" dirty="0"/>
          </a:p>
          <a:p>
            <a:pPr marL="609600" indent="-609600">
              <a:lnSpc>
                <a:spcPct val="80000"/>
              </a:lnSpc>
              <a:buFont typeface="Wingdings" panose="05000000000000000000" pitchFamily="2" charset="2"/>
              <a:buAutoNum type="arabicPeriod"/>
            </a:pPr>
            <a:endParaRPr lang="en-US" sz="1400" dirty="0"/>
          </a:p>
        </p:txBody>
      </p:sp>
      <p:sp>
        <p:nvSpPr>
          <p:cNvPr id="34918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49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D2EB89-2632-4219-A816-9E419ECDF771}" type="slidenum">
              <a:rPr lang="en-US" smtClean="0">
                <a:solidFill>
                  <a:srgbClr val="FFFFFF"/>
                </a:solidFill>
                <a:latin typeface="Franklin Gothic Book" panose="020B0503020102020204" pitchFamily="34" charset="0"/>
              </a:rPr>
              <a:pPr/>
              <a:t>139</a:t>
            </a:fld>
            <a:endParaRPr lang="en-US" smtClean="0">
              <a:solidFill>
                <a:srgbClr val="FFFFFF"/>
              </a:solidFill>
              <a:latin typeface="Franklin Gothic Book" panose="020B0503020102020204" pitchFamily="34" charset="0"/>
            </a:endParaRPr>
          </a:p>
        </p:txBody>
      </p:sp>
      <p:sp>
        <p:nvSpPr>
          <p:cNvPr id="2" name="Date Placeholder 1"/>
          <p:cNvSpPr>
            <a:spLocks noGrp="1"/>
          </p:cNvSpPr>
          <p:nvPr>
            <p:ph type="dt" sz="half" idx="10"/>
          </p:nvPr>
        </p:nvSpPr>
        <p:spPr/>
        <p:txBody>
          <a:bodyPr/>
          <a:lstStyle/>
          <a:p>
            <a:fld id="{46E403AB-C96F-4E36-BDA8-21652FAB84BF}" type="datetime1">
              <a:rPr lang="en-US" smtClean="0"/>
              <a:t>6/15/2020</a:t>
            </a:fld>
            <a:endParaRPr lang="en-US"/>
          </a:p>
        </p:txBody>
      </p:sp>
    </p:spTree>
    <p:extLst>
      <p:ext uri="{BB962C8B-B14F-4D97-AF65-F5344CB8AC3E}">
        <p14:creationId xmlns:p14="http://schemas.microsoft.com/office/powerpoint/2010/main" val="27871234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t/>
            </a:r>
            <a:br>
              <a:rPr lang="en-US" sz="3200" dirty="0" smtClean="0"/>
            </a:br>
            <a:r>
              <a:rPr lang="en-US" sz="3200" dirty="0" smtClean="0"/>
              <a:t>DSM-V-TR Criteria for Panic Attack</a:t>
            </a:r>
            <a:br>
              <a:rPr lang="en-US" sz="3200" dirty="0" smtClean="0"/>
            </a:br>
            <a:endParaRPr lang="en-US" sz="3200" dirty="0"/>
          </a:p>
        </p:txBody>
      </p:sp>
      <p:sp>
        <p:nvSpPr>
          <p:cNvPr id="3" name="Content Placeholder 2"/>
          <p:cNvSpPr>
            <a:spLocks noGrp="1"/>
          </p:cNvSpPr>
          <p:nvPr>
            <p:ph sz="half" idx="1"/>
          </p:nvPr>
        </p:nvSpPr>
        <p:spPr>
          <a:xfrm>
            <a:off x="457200" y="838200"/>
            <a:ext cx="4038600" cy="5638800"/>
          </a:xfrm>
        </p:spPr>
        <p:txBody>
          <a:bodyPr>
            <a:normAutofit fontScale="55000" lnSpcReduction="20000"/>
          </a:bodyPr>
          <a:lstStyle/>
          <a:p>
            <a:pPr>
              <a:lnSpc>
                <a:spcPct val="170000"/>
              </a:lnSpc>
              <a:buFont typeface="Wingdings" panose="05000000000000000000" pitchFamily="2" charset="2"/>
              <a:buChar char="Ø"/>
              <a:defRPr/>
            </a:pPr>
            <a:r>
              <a:rPr lang="en-US" dirty="0"/>
              <a:t>A discrete period of intense fear or intensive  discomfort that reaches a peak with in minutes , in which four (or more) of the following symptoms developed abruptly</a:t>
            </a:r>
          </a:p>
          <a:p>
            <a:pPr>
              <a:lnSpc>
                <a:spcPct val="170000"/>
              </a:lnSpc>
              <a:buFont typeface="Wingdings" panose="05000000000000000000" pitchFamily="2" charset="2"/>
              <a:buChar char="Ø"/>
              <a:defRPr/>
            </a:pPr>
            <a:r>
              <a:rPr lang="en-US" dirty="0"/>
              <a:t>the abrupt surge can occur from a calm state or an anxious state </a:t>
            </a:r>
          </a:p>
          <a:p>
            <a:pPr marL="457200" indent="-457200">
              <a:lnSpc>
                <a:spcPct val="170000"/>
              </a:lnSpc>
              <a:buAutoNum type="arabicPeriod"/>
              <a:defRPr/>
            </a:pPr>
            <a:r>
              <a:rPr lang="en-US" dirty="0"/>
              <a:t>Palpitations, pounding heart, or accelerated heart rate.</a:t>
            </a:r>
          </a:p>
          <a:p>
            <a:pPr marL="457200" indent="-457200">
              <a:lnSpc>
                <a:spcPct val="170000"/>
              </a:lnSpc>
              <a:buAutoNum type="arabicPeriod"/>
              <a:defRPr/>
            </a:pPr>
            <a:r>
              <a:rPr lang="en-US" dirty="0"/>
              <a:t>Sweating.</a:t>
            </a:r>
          </a:p>
          <a:p>
            <a:pPr marL="457200" indent="-457200">
              <a:lnSpc>
                <a:spcPct val="170000"/>
              </a:lnSpc>
              <a:buAutoNum type="arabicPeriod"/>
              <a:defRPr/>
            </a:pPr>
            <a:r>
              <a:rPr lang="en-US" dirty="0"/>
              <a:t>Trembling or shaking.</a:t>
            </a:r>
          </a:p>
          <a:p>
            <a:pPr marL="457200" indent="-457200">
              <a:lnSpc>
                <a:spcPct val="170000"/>
              </a:lnSpc>
              <a:buAutoNum type="arabicPeriod"/>
              <a:defRPr/>
            </a:pPr>
            <a:r>
              <a:rPr lang="en-US" dirty="0"/>
              <a:t>Sensations of shortness of breath or smothering.</a:t>
            </a:r>
          </a:p>
          <a:p>
            <a:pPr marL="457200" indent="-457200">
              <a:lnSpc>
                <a:spcPct val="170000"/>
              </a:lnSpc>
              <a:buAutoNum type="arabicPeriod"/>
              <a:defRPr/>
            </a:pPr>
            <a:r>
              <a:rPr lang="en-US" dirty="0"/>
              <a:t>Feelings of choking.</a:t>
            </a:r>
            <a:br>
              <a:rPr lang="en-US" dirty="0"/>
            </a:br>
            <a:endParaRPr lang="en-US" dirty="0"/>
          </a:p>
          <a:p>
            <a:pPr>
              <a:lnSpc>
                <a:spcPct val="170000"/>
              </a:lnSpc>
            </a:pPr>
            <a:endParaRPr lang="en-US" dirty="0"/>
          </a:p>
        </p:txBody>
      </p:sp>
      <p:sp>
        <p:nvSpPr>
          <p:cNvPr id="4" name="Content Placeholder 3"/>
          <p:cNvSpPr>
            <a:spLocks noGrp="1"/>
          </p:cNvSpPr>
          <p:nvPr>
            <p:ph sz="half" idx="2"/>
          </p:nvPr>
        </p:nvSpPr>
        <p:spPr>
          <a:xfrm>
            <a:off x="4648200" y="838200"/>
            <a:ext cx="3962400" cy="5638800"/>
          </a:xfrm>
        </p:spPr>
        <p:txBody>
          <a:bodyPr>
            <a:normAutofit fontScale="55000" lnSpcReduction="20000"/>
          </a:bodyPr>
          <a:lstStyle/>
          <a:p>
            <a:pPr marL="0" indent="0">
              <a:lnSpc>
                <a:spcPct val="170000"/>
              </a:lnSpc>
              <a:buNone/>
              <a:defRPr/>
            </a:pPr>
            <a:r>
              <a:rPr lang="en-US" dirty="0"/>
              <a:t>6. Chest pain or discomfort.</a:t>
            </a:r>
          </a:p>
          <a:p>
            <a:pPr marL="0" indent="0">
              <a:lnSpc>
                <a:spcPct val="170000"/>
              </a:lnSpc>
              <a:buNone/>
              <a:defRPr/>
            </a:pPr>
            <a:r>
              <a:rPr lang="en-US" dirty="0"/>
              <a:t>7. Nausea or abdominal distress</a:t>
            </a:r>
          </a:p>
          <a:p>
            <a:pPr marL="0" indent="0">
              <a:lnSpc>
                <a:spcPct val="170000"/>
              </a:lnSpc>
              <a:buNone/>
              <a:defRPr/>
            </a:pPr>
            <a:r>
              <a:rPr lang="en-US" dirty="0"/>
              <a:t>8. Feeling dizzy, unsteady, light-headed, or faint.</a:t>
            </a:r>
          </a:p>
          <a:p>
            <a:pPr marL="0" indent="0">
              <a:lnSpc>
                <a:spcPct val="170000"/>
              </a:lnSpc>
              <a:buNone/>
              <a:defRPr/>
            </a:pPr>
            <a:r>
              <a:rPr lang="en-US" dirty="0"/>
              <a:t>9. Chills or heat sensations.</a:t>
            </a:r>
            <a:br>
              <a:rPr lang="en-US" dirty="0"/>
            </a:br>
            <a:r>
              <a:rPr lang="en-US" dirty="0"/>
              <a:t>10. </a:t>
            </a:r>
            <a:r>
              <a:rPr lang="en-US" dirty="0" err="1"/>
              <a:t>Paresthesias</a:t>
            </a:r>
            <a:r>
              <a:rPr lang="en-US" dirty="0"/>
              <a:t> (numbness or tingling sensations).</a:t>
            </a:r>
            <a:br>
              <a:rPr lang="en-US" dirty="0"/>
            </a:br>
            <a:r>
              <a:rPr lang="en-US" dirty="0"/>
              <a:t>11. </a:t>
            </a:r>
            <a:r>
              <a:rPr lang="en-US" dirty="0" err="1"/>
              <a:t>Derealization</a:t>
            </a:r>
            <a:r>
              <a:rPr lang="en-US" dirty="0"/>
              <a:t> (feelings of unreality) or depersonalization (being detached from oneself).</a:t>
            </a:r>
            <a:br>
              <a:rPr lang="en-US" dirty="0"/>
            </a:br>
            <a:r>
              <a:rPr lang="en-US" dirty="0"/>
              <a:t>12. Fear of losing control or “going crazy.”</a:t>
            </a:r>
            <a:br>
              <a:rPr lang="en-US" dirty="0"/>
            </a:br>
            <a:r>
              <a:rPr lang="en-US" dirty="0"/>
              <a:t>13. Fear of dying.</a:t>
            </a:r>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14</a:t>
            </a:fld>
            <a:endParaRPr lang="en-US"/>
          </a:p>
        </p:txBody>
      </p:sp>
      <p:sp>
        <p:nvSpPr>
          <p:cNvPr id="7" name="Date Placeholder 6"/>
          <p:cNvSpPr>
            <a:spLocks noGrp="1"/>
          </p:cNvSpPr>
          <p:nvPr>
            <p:ph type="dt" sz="half" idx="10"/>
          </p:nvPr>
        </p:nvSpPr>
        <p:spPr/>
        <p:txBody>
          <a:bodyPr/>
          <a:lstStyle/>
          <a:p>
            <a:fld id="{956627F5-BE16-4EF5-8CE8-D4F8E9B736D1}" type="datetime1">
              <a:rPr lang="en-US" smtClean="0"/>
              <a:t>6/15/2020</a:t>
            </a:fld>
            <a:endParaRPr lang="en-US"/>
          </a:p>
        </p:txBody>
      </p:sp>
    </p:spTree>
    <p:extLst>
      <p:ext uri="{BB962C8B-B14F-4D97-AF65-F5344CB8AC3E}">
        <p14:creationId xmlns:p14="http://schemas.microsoft.com/office/powerpoint/2010/main" val="32375632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idx="1"/>
          </p:nvPr>
        </p:nvSpPr>
        <p:spPr>
          <a:xfrm>
            <a:off x="381000" y="381000"/>
            <a:ext cx="8382000" cy="6172200"/>
          </a:xfrm>
        </p:spPr>
        <p:txBody>
          <a:bodyPr>
            <a:normAutofit/>
          </a:bodyPr>
          <a:lstStyle/>
          <a:p>
            <a:pPr marL="990600" lvl="1" indent="-533400">
              <a:lnSpc>
                <a:spcPct val="80000"/>
              </a:lnSpc>
            </a:pPr>
            <a:endParaRPr lang="en-US" sz="2200" dirty="0"/>
          </a:p>
          <a:p>
            <a:pPr marL="609600" indent="-609600">
              <a:lnSpc>
                <a:spcPct val="150000"/>
              </a:lnSpc>
              <a:buFont typeface="Wingdings" panose="05000000000000000000" pitchFamily="2" charset="2"/>
              <a:buAutoNum type="arabicPeriod" startAt="2"/>
            </a:pPr>
            <a:r>
              <a:rPr lang="en-US" dirty="0"/>
              <a:t>Psychological Theory</a:t>
            </a:r>
            <a:endParaRPr lang="en-US" dirty="0">
              <a:solidFill>
                <a:srgbClr val="66FF33"/>
              </a:solidFill>
            </a:endParaRPr>
          </a:p>
          <a:p>
            <a:pPr marL="990600" lvl="1" indent="-533400">
              <a:lnSpc>
                <a:spcPct val="150000"/>
              </a:lnSpc>
            </a:pPr>
            <a:r>
              <a:rPr lang="en-US" sz="2800" dirty="0"/>
              <a:t>To lift underlying depression or to reduce tension, frustration, and emotional pain;</a:t>
            </a:r>
          </a:p>
          <a:p>
            <a:pPr marL="990600" lvl="1" indent="-533400">
              <a:lnSpc>
                <a:spcPct val="150000"/>
              </a:lnSpc>
            </a:pPr>
            <a:r>
              <a:rPr lang="en-US" sz="2800" dirty="0"/>
              <a:t>Deals with the importance of family dynamics;</a:t>
            </a:r>
          </a:p>
          <a:p>
            <a:pPr marL="342900" lvl="3" indent="-342900">
              <a:lnSpc>
                <a:spcPct val="150000"/>
              </a:lnSpc>
              <a:buClr>
                <a:schemeClr val="accent1"/>
              </a:buClr>
              <a:buSzPct val="65000"/>
              <a:buFont typeface="Wingdings" panose="05000000000000000000" pitchFamily="2" charset="2"/>
              <a:buChar char="ü"/>
            </a:pPr>
            <a:r>
              <a:rPr lang="en-US" sz="2800" i="1" dirty="0">
                <a:solidFill>
                  <a:srgbClr val="0000FF"/>
                </a:solidFill>
              </a:rPr>
              <a:t>positive reinforcing aspects of alcohol </a:t>
            </a:r>
          </a:p>
          <a:p>
            <a:pPr marL="342900" lvl="3" indent="-342900">
              <a:lnSpc>
                <a:spcPct val="150000"/>
              </a:lnSpc>
              <a:buClr>
                <a:schemeClr val="accent1"/>
              </a:buClr>
              <a:buSzPct val="65000"/>
              <a:buFont typeface="Wingdings" panose="05000000000000000000" pitchFamily="2" charset="2"/>
              <a:buChar char="ü"/>
            </a:pPr>
            <a:r>
              <a:rPr lang="en-US" sz="2800" dirty="0">
                <a:solidFill>
                  <a:srgbClr val="0000FF"/>
                </a:solidFill>
              </a:rPr>
              <a:t>cognitive attitudes toward responsibility for one's behavior.</a:t>
            </a:r>
            <a:endParaRPr lang="en-US" sz="2800" dirty="0">
              <a:solidFill>
                <a:srgbClr val="FF0000"/>
              </a:solidFill>
            </a:endParaRPr>
          </a:p>
          <a:p>
            <a:pPr marL="990600" lvl="1" indent="-533400">
              <a:lnSpc>
                <a:spcPct val="150000"/>
              </a:lnSpc>
            </a:pPr>
            <a:endParaRPr lang="en-US" sz="2800" dirty="0"/>
          </a:p>
          <a:p>
            <a:pPr marL="990600" lvl="1" indent="-533400">
              <a:lnSpc>
                <a:spcPct val="150000"/>
              </a:lnSpc>
              <a:buNone/>
            </a:pPr>
            <a:endParaRPr lang="en-US" sz="2800" dirty="0"/>
          </a:p>
          <a:p>
            <a:pPr marL="990600" lvl="1" indent="-533400">
              <a:lnSpc>
                <a:spcPct val="150000"/>
              </a:lnSpc>
              <a:buNone/>
            </a:pPr>
            <a:endParaRPr lang="en-US" sz="2800" dirty="0"/>
          </a:p>
          <a:p>
            <a:pPr marL="990600" lvl="1" indent="-533400">
              <a:lnSpc>
                <a:spcPct val="150000"/>
              </a:lnSpc>
              <a:buNone/>
            </a:pPr>
            <a:endParaRPr lang="en-US" sz="2800" dirty="0"/>
          </a:p>
          <a:p>
            <a:pPr marL="990600" lvl="1" indent="-533400">
              <a:lnSpc>
                <a:spcPct val="80000"/>
              </a:lnSpc>
            </a:pPr>
            <a:endParaRPr lang="en-US" sz="1200" dirty="0"/>
          </a:p>
          <a:p>
            <a:pPr marL="609600" indent="-609600">
              <a:lnSpc>
                <a:spcPct val="80000"/>
              </a:lnSpc>
              <a:buNone/>
            </a:pPr>
            <a:endParaRPr lang="en-US" sz="1400" dirty="0"/>
          </a:p>
          <a:p>
            <a:pPr marL="609600" indent="-609600">
              <a:lnSpc>
                <a:spcPct val="80000"/>
              </a:lnSpc>
              <a:buFont typeface="Wingdings" panose="05000000000000000000" pitchFamily="2" charset="2"/>
              <a:buAutoNum type="arabicPeriod"/>
            </a:pPr>
            <a:endParaRPr lang="en-US" sz="1400" dirty="0"/>
          </a:p>
        </p:txBody>
      </p:sp>
      <p:sp>
        <p:nvSpPr>
          <p:cNvPr id="350211"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D162C3-5A4C-434C-BBEE-0F05664671EE}" type="datetime1">
              <a:rPr lang="en-US" smtClean="0">
                <a:solidFill>
                  <a:schemeClr val="tx2"/>
                </a:solidFill>
              </a:rPr>
              <a:t>6/15/2020</a:t>
            </a:fld>
            <a:endParaRPr lang="en-US" smtClean="0">
              <a:solidFill>
                <a:schemeClr val="tx2"/>
              </a:solidFill>
            </a:endParaRPr>
          </a:p>
        </p:txBody>
      </p:sp>
      <p:sp>
        <p:nvSpPr>
          <p:cNvPr id="35021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502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3651BA-3ADE-404A-82CE-291FEFC92685}" type="slidenum">
              <a:rPr lang="en-US" smtClean="0">
                <a:solidFill>
                  <a:srgbClr val="FFFFFF"/>
                </a:solidFill>
                <a:latin typeface="Franklin Gothic Book" panose="020B0503020102020204" pitchFamily="34" charset="0"/>
              </a:rPr>
              <a:pPr/>
              <a:t>140</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022002654"/>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idx="1"/>
          </p:nvPr>
        </p:nvSpPr>
        <p:spPr>
          <a:xfrm>
            <a:off x="183525" y="193184"/>
            <a:ext cx="8780171" cy="6163167"/>
          </a:xfrm>
        </p:spPr>
        <p:txBody>
          <a:bodyPr rtlCol="0">
            <a:normAutofit fontScale="92500" lnSpcReduction="20000"/>
          </a:bodyPr>
          <a:lstStyle/>
          <a:p>
            <a:pPr marL="990600" lvl="1" indent="-533400">
              <a:lnSpc>
                <a:spcPct val="150000"/>
              </a:lnSpc>
              <a:buNone/>
              <a:defRPr/>
            </a:pPr>
            <a:r>
              <a:rPr lang="en-US" sz="2800" dirty="0"/>
              <a:t>3. Sociocultural Theory</a:t>
            </a:r>
          </a:p>
          <a:p>
            <a:pPr marL="1371600" lvl="2" indent="-457200">
              <a:lnSpc>
                <a:spcPct val="150000"/>
              </a:lnSpc>
              <a:defRPr/>
            </a:pPr>
            <a:r>
              <a:rPr lang="en-US" sz="2800" dirty="0"/>
              <a:t>Effect of the society or other people on substance abuse such as adolescent peer pressure, laws, culture, social attitudes, and availability;</a:t>
            </a:r>
          </a:p>
          <a:p>
            <a:pPr marL="990600" lvl="1" indent="-533400">
              <a:lnSpc>
                <a:spcPct val="150000"/>
              </a:lnSpc>
              <a:buNone/>
              <a:defRPr/>
            </a:pPr>
            <a:r>
              <a:rPr lang="en-US" sz="2800" dirty="0"/>
              <a:t>4. Cognitive Behavioral Theory</a:t>
            </a:r>
          </a:p>
          <a:p>
            <a:pPr marL="1371600" lvl="2" indent="-457200">
              <a:lnSpc>
                <a:spcPct val="150000"/>
              </a:lnSpc>
              <a:defRPr/>
            </a:pPr>
            <a:r>
              <a:rPr lang="en-US" sz="2800" dirty="0"/>
              <a:t>Associated with certain cues or changes in the personality with the ingestion of the substance;</a:t>
            </a:r>
          </a:p>
          <a:p>
            <a:pPr marL="1371600" lvl="2" indent="-457200">
              <a:lnSpc>
                <a:spcPct val="150000"/>
              </a:lnSpc>
              <a:defRPr/>
            </a:pPr>
            <a:r>
              <a:rPr lang="en-US" sz="2800" dirty="0"/>
              <a:t>Children of alcoholics are four times as likely to develop alcoholism;</a:t>
            </a:r>
          </a:p>
          <a:p>
            <a:pPr marL="990600" lvl="1" indent="-533400">
              <a:lnSpc>
                <a:spcPct val="150000"/>
              </a:lnSpc>
              <a:buNone/>
            </a:pPr>
            <a:r>
              <a:rPr lang="en-US" sz="2800" dirty="0"/>
              <a:t>5. PSYCHODYNAMIC </a:t>
            </a:r>
            <a:r>
              <a:rPr lang="en-US" sz="2800" dirty="0" smtClean="0"/>
              <a:t>THEORY= Substance </a:t>
            </a:r>
            <a:r>
              <a:rPr lang="en-US" sz="2800" dirty="0"/>
              <a:t>abusers have strong fixation during the ORAL STAGE of development.</a:t>
            </a:r>
          </a:p>
          <a:p>
            <a:pPr marL="1371600" lvl="2" indent="-457200">
              <a:lnSpc>
                <a:spcPct val="150000"/>
              </a:lnSpc>
              <a:defRPr/>
            </a:pPr>
            <a:endParaRPr lang="en-US" sz="2800" dirty="0"/>
          </a:p>
          <a:p>
            <a:pPr marL="609600" indent="-609600">
              <a:defRPr/>
            </a:pPr>
            <a:endParaRPr lang="en-US" dirty="0"/>
          </a:p>
        </p:txBody>
      </p:sp>
      <p:sp>
        <p:nvSpPr>
          <p:cNvPr id="35225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580384-21F0-4DD2-80CF-23E5B0977DB0}" type="datetime1">
              <a:rPr lang="en-US" smtClean="0">
                <a:solidFill>
                  <a:schemeClr val="tx2"/>
                </a:solidFill>
              </a:rPr>
              <a:t>6/15/2020</a:t>
            </a:fld>
            <a:endParaRPr lang="en-US" smtClean="0">
              <a:solidFill>
                <a:schemeClr val="tx2"/>
              </a:solidFill>
            </a:endParaRPr>
          </a:p>
        </p:txBody>
      </p:sp>
      <p:sp>
        <p:nvSpPr>
          <p:cNvPr id="35226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522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157EB3-4318-494F-A354-3014A9E4323A}" type="slidenum">
              <a:rPr lang="en-US" smtClean="0">
                <a:solidFill>
                  <a:srgbClr val="FFFFFF"/>
                </a:solidFill>
                <a:latin typeface="Franklin Gothic Book" panose="020B0503020102020204" pitchFamily="34" charset="0"/>
              </a:rPr>
              <a:pPr/>
              <a:t>141</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567933287"/>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4"/>
          <p:cNvSpPr>
            <a:spLocks noGrp="1" noChangeArrowheads="1"/>
          </p:cNvSpPr>
          <p:nvPr>
            <p:ph type="ctrTitle"/>
          </p:nvPr>
        </p:nvSpPr>
        <p:spPr/>
        <p:txBody>
          <a:bodyPr/>
          <a:lstStyle/>
          <a:p>
            <a:pPr eaLnBrk="1" hangingPunct="1"/>
            <a:r>
              <a:rPr lang="en-US" smtClean="0"/>
              <a:t>Substance  classification</a:t>
            </a:r>
          </a:p>
        </p:txBody>
      </p:sp>
    </p:spTree>
    <p:extLst>
      <p:ext uri="{BB962C8B-B14F-4D97-AF65-F5344CB8AC3E}">
        <p14:creationId xmlns:p14="http://schemas.microsoft.com/office/powerpoint/2010/main" val="18272645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657350" y="1371600"/>
            <a:ext cx="6115050" cy="1143000"/>
          </a:xfrm>
        </p:spPr>
        <p:txBody>
          <a:bodyPr vert="horz" lIns="0" tIns="0" rIns="91440" bIns="45720" rtlCol="0" anchor="ctr">
            <a:normAutofit fontScale="90000"/>
          </a:bodyPr>
          <a:lstStyle/>
          <a:p>
            <a:pPr eaLnBrk="1" hangingPunct="1"/>
            <a:r>
              <a:rPr lang="en-AU" sz="3600" dirty="0">
                <a:solidFill>
                  <a:srgbClr val="990000"/>
                </a:solidFill>
              </a:rPr>
              <a:t>Psychoactive drugs may be classified </a:t>
            </a:r>
            <a:br>
              <a:rPr lang="en-AU" sz="3600" dirty="0">
                <a:solidFill>
                  <a:srgbClr val="990000"/>
                </a:solidFill>
              </a:rPr>
            </a:br>
            <a:r>
              <a:rPr lang="en-AU" sz="3600" dirty="0">
                <a:solidFill>
                  <a:srgbClr val="990000"/>
                </a:solidFill>
              </a:rPr>
              <a:t>according to their:</a:t>
            </a:r>
            <a:endParaRPr lang="en-US" sz="3600" dirty="0">
              <a:solidFill>
                <a:srgbClr val="990000"/>
              </a:solidFill>
            </a:endParaRPr>
          </a:p>
        </p:txBody>
      </p:sp>
      <p:sp>
        <p:nvSpPr>
          <p:cNvPr id="356355" name="Rectangle 3"/>
          <p:cNvSpPr>
            <a:spLocks noGrp="1" noChangeArrowheads="1"/>
          </p:cNvSpPr>
          <p:nvPr>
            <p:ph sz="half" idx="1"/>
          </p:nvPr>
        </p:nvSpPr>
        <p:spPr>
          <a:xfrm>
            <a:off x="762000" y="2590800"/>
            <a:ext cx="3181350" cy="3581400"/>
          </a:xfrm>
        </p:spPr>
        <p:txBody>
          <a:bodyPr vert="horz" lIns="0" tIns="0" rIns="91440" bIns="45720" rtlCol="0">
            <a:normAutofit/>
          </a:bodyPr>
          <a:lstStyle/>
          <a:p>
            <a:pPr eaLnBrk="1" hangingPunct="1">
              <a:buClr>
                <a:srgbClr val="FFCC00"/>
              </a:buClr>
              <a:buFont typeface="Wingdings" panose="05000000000000000000" pitchFamily="2" charset="2"/>
              <a:buNone/>
            </a:pPr>
            <a:r>
              <a:rPr lang="en-GB" sz="3200" i="1" dirty="0"/>
              <a:t>1.</a:t>
            </a:r>
            <a:r>
              <a:rPr lang="en-GB" sz="3200" dirty="0"/>
              <a:t> </a:t>
            </a:r>
            <a:r>
              <a:rPr lang="en-GB" sz="3200" b="1" dirty="0"/>
              <a:t>Status</a:t>
            </a:r>
          </a:p>
          <a:p>
            <a:pPr marL="804863" lvl="1" indent="-347663">
              <a:buClr>
                <a:srgbClr val="1B7AA9"/>
              </a:buClr>
            </a:pPr>
            <a:r>
              <a:rPr lang="en-GB" sz="3000" dirty="0"/>
              <a:t>Legal</a:t>
            </a:r>
          </a:p>
          <a:p>
            <a:pPr marL="804863" lvl="1" indent="-347663">
              <a:buClr>
                <a:srgbClr val="1B7AA9"/>
              </a:buClr>
            </a:pPr>
            <a:r>
              <a:rPr lang="en-GB" sz="3000" dirty="0"/>
              <a:t>Illegal</a:t>
            </a:r>
          </a:p>
          <a:p>
            <a:pPr marL="804863" lvl="1" indent="-347663">
              <a:buClr>
                <a:srgbClr val="1B7AA9"/>
              </a:buClr>
              <a:buNone/>
            </a:pPr>
            <a:r>
              <a:rPr lang="en-GB" sz="3000" dirty="0" smtClean="0"/>
              <a:t>-controlled</a:t>
            </a:r>
            <a:r>
              <a:rPr lang="en-GB" sz="3000" dirty="0"/>
              <a:t>	</a:t>
            </a:r>
          </a:p>
        </p:txBody>
      </p:sp>
      <p:sp>
        <p:nvSpPr>
          <p:cNvPr id="356356" name="Rectangle 4"/>
          <p:cNvSpPr>
            <a:spLocks noGrp="1" noChangeArrowheads="1"/>
          </p:cNvSpPr>
          <p:nvPr>
            <p:ph sz="half" idx="2"/>
          </p:nvPr>
        </p:nvSpPr>
        <p:spPr>
          <a:xfrm>
            <a:off x="4057650" y="2514600"/>
            <a:ext cx="4400550" cy="3581400"/>
          </a:xfrm>
        </p:spPr>
        <p:txBody>
          <a:bodyPr vert="horz" lIns="0" tIns="0" rIns="91440" bIns="45720" rtlCol="0">
            <a:normAutofit/>
          </a:bodyPr>
          <a:lstStyle/>
          <a:p>
            <a:pPr eaLnBrk="1" hangingPunct="1">
              <a:buClr>
                <a:srgbClr val="FFCC00"/>
              </a:buClr>
              <a:buFont typeface="Wingdings" panose="05000000000000000000" pitchFamily="2" charset="2"/>
              <a:buNone/>
            </a:pPr>
            <a:r>
              <a:rPr lang="en-GB" sz="3200" i="1" dirty="0"/>
              <a:t>2. </a:t>
            </a:r>
            <a:r>
              <a:rPr lang="en-GB" sz="3200" b="1" dirty="0"/>
              <a:t>Action and properties</a:t>
            </a:r>
          </a:p>
          <a:p>
            <a:pPr marL="850900" lvl="1" indent="-317500">
              <a:buClr>
                <a:srgbClr val="1B7AA9"/>
              </a:buClr>
            </a:pPr>
            <a:r>
              <a:rPr lang="en-GB" sz="3000" dirty="0"/>
              <a:t>depressant</a:t>
            </a:r>
          </a:p>
          <a:p>
            <a:pPr marL="850900" lvl="1" indent="-317500">
              <a:buClr>
                <a:srgbClr val="1B7AA9"/>
              </a:buClr>
            </a:pPr>
            <a:r>
              <a:rPr lang="en-GB" sz="3000" dirty="0"/>
              <a:t>stimulant </a:t>
            </a:r>
          </a:p>
          <a:p>
            <a:pPr marL="850900" lvl="1" indent="-317500">
              <a:buClr>
                <a:srgbClr val="1B7AA9"/>
              </a:buClr>
            </a:pPr>
            <a:r>
              <a:rPr lang="en-GB" sz="3000" dirty="0"/>
              <a:t>hallucinogenic</a:t>
            </a:r>
          </a:p>
          <a:p>
            <a:pPr marL="850900" lvl="1" indent="-317500">
              <a:buClr>
                <a:srgbClr val="1B7AA9"/>
              </a:buClr>
              <a:buNone/>
            </a:pPr>
            <a:endParaRPr lang="en-GB" sz="3000" dirty="0"/>
          </a:p>
        </p:txBody>
      </p:sp>
      <p:sp>
        <p:nvSpPr>
          <p:cNvPr id="356357"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E19C23-ED89-4B6F-A42B-47030D228807}" type="datetime1">
              <a:rPr lang="en-US" smtClean="0">
                <a:solidFill>
                  <a:schemeClr val="tx2"/>
                </a:solidFill>
              </a:rPr>
              <a:t>6/15/2020</a:t>
            </a:fld>
            <a:endParaRPr lang="en-US" smtClean="0">
              <a:solidFill>
                <a:schemeClr val="tx2"/>
              </a:solidFill>
            </a:endParaRPr>
          </a:p>
        </p:txBody>
      </p:sp>
      <p:sp>
        <p:nvSpPr>
          <p:cNvPr id="356358"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56359"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1CA69B-F712-4CC5-8D67-68B02E48ED71}" type="slidenum">
              <a:rPr lang="en-US" smtClean="0">
                <a:solidFill>
                  <a:srgbClr val="FFFFFF"/>
                </a:solidFill>
                <a:latin typeface="Franklin Gothic Book" panose="020B0503020102020204" pitchFamily="34" charset="0"/>
              </a:rPr>
              <a:pPr/>
              <a:t>143</a:t>
            </a:fld>
            <a:endParaRPr lang="en-US" smtClean="0">
              <a:solidFill>
                <a:srgbClr val="FFFFFF"/>
              </a:solidFill>
              <a:latin typeface="Franklin Gothic Book" panose="020B0503020102020204" pitchFamily="34" charset="0"/>
            </a:endParaRPr>
          </a:p>
        </p:txBody>
      </p:sp>
      <p:sp>
        <p:nvSpPr>
          <p:cNvPr id="356360" name="Rectangle 5"/>
          <p:cNvSpPr>
            <a:spLocks noChangeArrowheads="1"/>
          </p:cNvSpPr>
          <p:nvPr/>
        </p:nvSpPr>
        <p:spPr bwMode="auto">
          <a:xfrm>
            <a:off x="1314450" y="0"/>
            <a:ext cx="6858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sz="4400" dirty="0">
                <a:solidFill>
                  <a:schemeClr val="tx2"/>
                </a:solidFill>
              </a:rPr>
              <a:t>   </a:t>
            </a:r>
            <a:r>
              <a:rPr lang="en-AU" sz="4400" dirty="0" smtClean="0">
                <a:solidFill>
                  <a:schemeClr val="tx2"/>
                </a:solidFill>
              </a:rPr>
              <a:t> </a:t>
            </a:r>
            <a:r>
              <a:rPr lang="en-AU" sz="4400" dirty="0">
                <a:solidFill>
                  <a:schemeClr val="tx2"/>
                </a:solidFill>
              </a:rPr>
              <a:t>Drug classifications</a:t>
            </a:r>
          </a:p>
        </p:txBody>
      </p:sp>
    </p:spTree>
    <p:extLst>
      <p:ext uri="{BB962C8B-B14F-4D97-AF65-F5344CB8AC3E}">
        <p14:creationId xmlns:p14="http://schemas.microsoft.com/office/powerpoint/2010/main" val="167185176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itle 7"/>
          <p:cNvSpPr>
            <a:spLocks noGrp="1"/>
          </p:cNvSpPr>
          <p:nvPr>
            <p:ph type="title"/>
          </p:nvPr>
        </p:nvSpPr>
        <p:spPr>
          <a:xfrm>
            <a:off x="1257300" y="365125"/>
            <a:ext cx="6272213" cy="827088"/>
          </a:xfrm>
        </p:spPr>
        <p:txBody>
          <a:bodyPr/>
          <a:lstStyle/>
          <a:p>
            <a:pPr eaLnBrk="1" hangingPunct="1"/>
            <a:r>
              <a:rPr lang="en-GB" b="1" smtClean="0"/>
              <a:t>Classification of drugs </a:t>
            </a:r>
          </a:p>
        </p:txBody>
      </p:sp>
      <p:sp>
        <p:nvSpPr>
          <p:cNvPr id="358403" name="Content Placeholder 8"/>
          <p:cNvSpPr>
            <a:spLocks noGrp="1"/>
          </p:cNvSpPr>
          <p:nvPr>
            <p:ph idx="1"/>
          </p:nvPr>
        </p:nvSpPr>
        <p:spPr>
          <a:xfrm>
            <a:off x="1371600" y="1192213"/>
            <a:ext cx="6157913" cy="4984750"/>
          </a:xfrm>
        </p:spPr>
        <p:txBody>
          <a:bodyPr>
            <a:normAutofit fontScale="85000" lnSpcReduction="10000"/>
          </a:bodyPr>
          <a:lstStyle/>
          <a:p>
            <a:pPr eaLnBrk="1" hangingPunct="1">
              <a:lnSpc>
                <a:spcPct val="150000"/>
              </a:lnSpc>
              <a:buFont typeface="Wingdings" panose="05000000000000000000" pitchFamily="2" charset="2"/>
              <a:buNone/>
            </a:pPr>
            <a:r>
              <a:rPr lang="en-GB"/>
              <a:t>According to status:</a:t>
            </a:r>
          </a:p>
          <a:p>
            <a:pPr eaLnBrk="1" hangingPunct="1">
              <a:lnSpc>
                <a:spcPct val="150000"/>
              </a:lnSpc>
            </a:pPr>
            <a:r>
              <a:rPr lang="en-GB"/>
              <a:t>Legal: drugs which are not prohibited by law.eg.alcohol,cigarett</a:t>
            </a:r>
          </a:p>
          <a:p>
            <a:pPr eaLnBrk="1" hangingPunct="1">
              <a:lnSpc>
                <a:spcPct val="150000"/>
              </a:lnSpc>
            </a:pPr>
            <a:r>
              <a:rPr lang="en-GB"/>
              <a:t>Illegal: Substance prohibited by law.eg heroin, cocaine</a:t>
            </a:r>
          </a:p>
          <a:p>
            <a:pPr eaLnBrk="1" hangingPunct="1">
              <a:lnSpc>
                <a:spcPct val="150000"/>
              </a:lnSpc>
            </a:pPr>
            <a:r>
              <a:rPr lang="en-GB"/>
              <a:t>Controlled: drugs can be used but in a controlled way with prescription for treatment. eg. diazepam, pethidine</a:t>
            </a:r>
          </a:p>
          <a:p>
            <a:pPr eaLnBrk="1" hangingPunct="1"/>
            <a:endParaRPr lang="en-GB" smtClean="0"/>
          </a:p>
        </p:txBody>
      </p:sp>
      <p:sp>
        <p:nvSpPr>
          <p:cNvPr id="358404"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68E159-4193-4BA0-B763-32AFD8695C87}" type="datetime1">
              <a:rPr lang="en-US" smtClean="0">
                <a:solidFill>
                  <a:schemeClr val="tx2"/>
                </a:solidFill>
              </a:rPr>
              <a:t>6/15/2020</a:t>
            </a:fld>
            <a:endParaRPr lang="en-US" smtClean="0">
              <a:solidFill>
                <a:schemeClr val="tx2"/>
              </a:solidFill>
            </a:endParaRPr>
          </a:p>
        </p:txBody>
      </p:sp>
      <p:sp>
        <p:nvSpPr>
          <p:cNvPr id="358405"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584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8FD317-7A77-4084-A797-AB7982B6E7D7}" type="slidenum">
              <a:rPr lang="en-US" smtClean="0">
                <a:solidFill>
                  <a:srgbClr val="FFFFFF"/>
                </a:solidFill>
                <a:latin typeface="Franklin Gothic Book" panose="020B0503020102020204" pitchFamily="34" charset="0"/>
              </a:rPr>
              <a:pPr/>
              <a:t>144</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71835398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noAutofit/>
          </a:bodyPr>
          <a:lstStyle/>
          <a:p>
            <a:pPr eaLnBrk="1" hangingPunct="1"/>
            <a:r>
              <a:rPr lang="en-AU" sz="2800" dirty="0" smtClean="0"/>
              <a:t>Classifying psychoactive drugs according to effects:</a:t>
            </a:r>
          </a:p>
        </p:txBody>
      </p:sp>
      <p:graphicFrame>
        <p:nvGraphicFramePr>
          <p:cNvPr id="1131523" name="Group 3"/>
          <p:cNvGraphicFramePr>
            <a:graphicFrameLocks noGrp="1"/>
          </p:cNvGraphicFramePr>
          <p:nvPr>
            <p:ph sz="half" idx="1"/>
            <p:extLst>
              <p:ext uri="{D42A27DB-BD31-4B8C-83A1-F6EECF244321}">
                <p14:modId xmlns:p14="http://schemas.microsoft.com/office/powerpoint/2010/main" val="812003160"/>
              </p:ext>
            </p:extLst>
          </p:nvPr>
        </p:nvGraphicFramePr>
        <p:xfrm>
          <a:off x="228600" y="1066800"/>
          <a:ext cx="8382000" cy="5671130"/>
        </p:xfrm>
        <a:graphic>
          <a:graphicData uri="http://schemas.openxmlformats.org/drawingml/2006/table">
            <a:tbl>
              <a:tblPr/>
              <a:tblGrid>
                <a:gridCol w="2536429"/>
                <a:gridCol w="2772171"/>
                <a:gridCol w="3073400"/>
              </a:tblGrid>
              <a:tr h="49439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Depressants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Stimulants</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Hallucinogens</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22223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Alcohol</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Amphetamines</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LSD(lysegic acid diethyl amide) DMT(dimethyl tryptamine) </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2922">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Benzodiazepines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Methamphetamine</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Mescaline</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089">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Opioids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Cocaine</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PCP</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089">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Solvents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Nicotine</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Ketamine</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012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Barbiturates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Khat</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Cannabis (high doses)</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0124">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Cannabis (low doses)</a:t>
                      </a: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Caffeine</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Magic mushrooms</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2223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endPar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L="68580" marR="68580"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MDMA(methylene dioxymethamphetamine)</a:t>
                      </a:r>
                    </a:p>
                  </a:txBody>
                  <a:tcPr marL="68580" marR="68580"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0" lang="en-GB" sz="22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MDMA</a:t>
                      </a:r>
                    </a:p>
                  </a:txBody>
                  <a:tcPr marL="68580" marR="68580"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59465"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0DF4EF-CD2D-44F4-A1AA-F7C5FF96041D}" type="datetime1">
              <a:rPr lang="en-US" smtClean="0">
                <a:solidFill>
                  <a:schemeClr val="tx2"/>
                </a:solidFill>
              </a:rPr>
              <a:t>6/15/2020</a:t>
            </a:fld>
            <a:endParaRPr lang="en-US" smtClean="0">
              <a:solidFill>
                <a:schemeClr val="tx2"/>
              </a:solidFill>
            </a:endParaRPr>
          </a:p>
        </p:txBody>
      </p:sp>
      <p:sp>
        <p:nvSpPr>
          <p:cNvPr id="359466"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59467" name="Slide Number Placeholder 4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DC8657-9AD9-41EC-AF36-E657D8778523}" type="slidenum">
              <a:rPr lang="en-US" smtClean="0">
                <a:solidFill>
                  <a:srgbClr val="FFFFFF"/>
                </a:solidFill>
                <a:latin typeface="Franklin Gothic Book" panose="020B0503020102020204" pitchFamily="34" charset="0"/>
              </a:rPr>
              <a:pPr/>
              <a:t>145</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64057953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0"/>
            <a:ext cx="8229600" cy="914400"/>
          </a:xfrm>
        </p:spPr>
        <p:txBody>
          <a:bodyPr>
            <a:normAutofit/>
          </a:bodyPr>
          <a:lstStyle/>
          <a:p>
            <a:pPr eaLnBrk="1" hangingPunct="1"/>
            <a:r>
              <a:rPr lang="en-US" dirty="0" smtClean="0"/>
              <a:t>How substances affect the brain?</a:t>
            </a:r>
          </a:p>
        </p:txBody>
      </p:sp>
      <p:sp>
        <p:nvSpPr>
          <p:cNvPr id="361475" name="Rectangle 3"/>
          <p:cNvSpPr>
            <a:spLocks noGrp="1" noChangeArrowheads="1"/>
          </p:cNvSpPr>
          <p:nvPr>
            <p:ph idx="1"/>
          </p:nvPr>
        </p:nvSpPr>
        <p:spPr>
          <a:xfrm>
            <a:off x="457200" y="685800"/>
            <a:ext cx="8686800" cy="5486400"/>
          </a:xfrm>
        </p:spPr>
        <p:txBody>
          <a:bodyPr>
            <a:normAutofit fontScale="85000" lnSpcReduction="10000"/>
          </a:bodyPr>
          <a:lstStyle/>
          <a:p>
            <a:pPr eaLnBrk="1" hangingPunct="1">
              <a:lnSpc>
                <a:spcPct val="150000"/>
              </a:lnSpc>
            </a:pPr>
            <a:r>
              <a:rPr lang="en-US" dirty="0"/>
              <a:t>Normally the brain works by transmitting information between neurons using the </a:t>
            </a:r>
            <a:r>
              <a:rPr lang="en-US" dirty="0">
                <a:solidFill>
                  <a:srgbClr val="CC0000"/>
                </a:solidFill>
              </a:rPr>
              <a:t>primary and </a:t>
            </a:r>
            <a:r>
              <a:rPr lang="en-US" dirty="0" err="1">
                <a:solidFill>
                  <a:srgbClr val="CC0000"/>
                </a:solidFill>
              </a:rPr>
              <a:t>secondaryneurotransmitters</a:t>
            </a:r>
            <a:r>
              <a:rPr lang="en-US" dirty="0">
                <a:solidFill>
                  <a:srgbClr val="CC0000"/>
                </a:solidFill>
              </a:rPr>
              <a:t> . </a:t>
            </a:r>
          </a:p>
          <a:p>
            <a:pPr eaLnBrk="1" hangingPunct="1">
              <a:lnSpc>
                <a:spcPct val="150000"/>
              </a:lnSpc>
            </a:pPr>
            <a:r>
              <a:rPr lang="en-US" dirty="0"/>
              <a:t>Primary  neurotransmitters are </a:t>
            </a:r>
            <a:r>
              <a:rPr lang="en-US" dirty="0">
                <a:solidFill>
                  <a:srgbClr val="CC0000"/>
                </a:solidFill>
              </a:rPr>
              <a:t>glutamate</a:t>
            </a:r>
            <a:r>
              <a:rPr lang="en-US" dirty="0"/>
              <a:t>, which is stimulatory and </a:t>
            </a:r>
            <a:r>
              <a:rPr lang="en-US" dirty="0">
                <a:solidFill>
                  <a:srgbClr val="CC0000"/>
                </a:solidFill>
              </a:rPr>
              <a:t> g-</a:t>
            </a:r>
            <a:r>
              <a:rPr lang="en-US" dirty="0" err="1">
                <a:solidFill>
                  <a:srgbClr val="CC0000"/>
                </a:solidFill>
              </a:rPr>
              <a:t>aminobutyric</a:t>
            </a:r>
            <a:r>
              <a:rPr lang="en-US" dirty="0">
                <a:solidFill>
                  <a:srgbClr val="CC0000"/>
                </a:solidFill>
              </a:rPr>
              <a:t> acid (GABA) </a:t>
            </a:r>
            <a:r>
              <a:rPr lang="en-US" dirty="0"/>
              <a:t>which is inhibitory (i.e. it turns </a:t>
            </a:r>
            <a:r>
              <a:rPr lang="en-US" dirty="0" err="1"/>
              <a:t>neurones</a:t>
            </a:r>
            <a:r>
              <a:rPr lang="en-US" dirty="0"/>
              <a:t> off). </a:t>
            </a:r>
          </a:p>
          <a:p>
            <a:pPr eaLnBrk="1" hangingPunct="1">
              <a:lnSpc>
                <a:spcPct val="150000"/>
              </a:lnSpc>
            </a:pPr>
            <a:r>
              <a:rPr lang="en-US" dirty="0"/>
              <a:t>The appropriate balance between these neurotransmitters leads to the brain processes underlying action, sensation, learning, and memory.</a:t>
            </a:r>
          </a:p>
        </p:txBody>
      </p:sp>
      <p:sp>
        <p:nvSpPr>
          <p:cNvPr id="361476"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A8535F-69CA-490B-8E53-9807D62FA0F5}" type="datetime1">
              <a:rPr lang="en-US" smtClean="0">
                <a:solidFill>
                  <a:schemeClr val="tx2"/>
                </a:solidFill>
              </a:rPr>
              <a:t>6/15/2020</a:t>
            </a:fld>
            <a:endParaRPr lang="en-US" smtClean="0">
              <a:solidFill>
                <a:schemeClr val="tx2"/>
              </a:solidFill>
            </a:endParaRPr>
          </a:p>
        </p:txBody>
      </p:sp>
      <p:sp>
        <p:nvSpPr>
          <p:cNvPr id="361477"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614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DB1B9E-6B26-413E-B529-D173D0AE3B23}" type="slidenum">
              <a:rPr lang="en-US" smtClean="0">
                <a:solidFill>
                  <a:srgbClr val="FFFFFF"/>
                </a:solidFill>
                <a:latin typeface="Franklin Gothic Book" panose="020B0503020102020204" pitchFamily="34" charset="0"/>
              </a:rPr>
              <a:pPr/>
              <a:t>146</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61788719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idx="1"/>
          </p:nvPr>
        </p:nvSpPr>
        <p:spPr>
          <a:xfrm>
            <a:off x="381000" y="457202"/>
            <a:ext cx="8305800" cy="5719763"/>
          </a:xfrm>
        </p:spPr>
        <p:txBody>
          <a:bodyPr rtlCol="0">
            <a:normAutofit fontScale="85000" lnSpcReduction="10000"/>
          </a:bodyPr>
          <a:lstStyle/>
          <a:p>
            <a:pPr>
              <a:lnSpc>
                <a:spcPct val="150000"/>
              </a:lnSpc>
              <a:defRPr/>
            </a:pPr>
            <a:r>
              <a:rPr lang="en-US" dirty="0">
                <a:solidFill>
                  <a:srgbClr val="CC0000"/>
                </a:solidFill>
              </a:rPr>
              <a:t>Secondary transmitters </a:t>
            </a:r>
            <a:r>
              <a:rPr lang="en-US" dirty="0"/>
              <a:t>are the monoamines and peptides such as </a:t>
            </a:r>
            <a:r>
              <a:rPr lang="en-US" dirty="0">
                <a:solidFill>
                  <a:srgbClr val="0000FF"/>
                </a:solidFill>
              </a:rPr>
              <a:t>dopamine, 5-HT, noradrenalin, acetylcholine, and endogenous opiates.</a:t>
            </a:r>
            <a:r>
              <a:rPr lang="en-US" dirty="0">
                <a:solidFill>
                  <a:srgbClr val="006600"/>
                </a:solidFill>
              </a:rPr>
              <a:t> </a:t>
            </a:r>
          </a:p>
          <a:p>
            <a:pPr>
              <a:lnSpc>
                <a:spcPct val="150000"/>
              </a:lnSpc>
              <a:defRPr/>
            </a:pPr>
            <a:r>
              <a:rPr lang="en-US" dirty="0"/>
              <a:t>All ‘drugs' act by interfering with these neurotransmitters.</a:t>
            </a:r>
          </a:p>
          <a:p>
            <a:pPr>
              <a:lnSpc>
                <a:spcPct val="150000"/>
              </a:lnSpc>
              <a:defRPr/>
            </a:pPr>
            <a:r>
              <a:rPr lang="en-US" dirty="0"/>
              <a:t>The brain has its own ‘addictive' neurotransmitters. </a:t>
            </a:r>
          </a:p>
          <a:p>
            <a:pPr>
              <a:lnSpc>
                <a:spcPct val="150000"/>
              </a:lnSpc>
              <a:buNone/>
              <a:defRPr/>
            </a:pPr>
            <a:r>
              <a:rPr lang="en-US" dirty="0"/>
              <a:t> </a:t>
            </a:r>
            <a:r>
              <a:rPr lang="en-US" dirty="0" err="1"/>
              <a:t>eg</a:t>
            </a:r>
            <a:r>
              <a:rPr lang="en-US" dirty="0"/>
              <a:t>. </a:t>
            </a:r>
            <a:r>
              <a:rPr lang="en-US" dirty="0">
                <a:solidFill>
                  <a:srgbClr val="CC0000"/>
                </a:solidFill>
              </a:rPr>
              <a:t>endogenous opioid peptides</a:t>
            </a:r>
            <a:r>
              <a:rPr lang="en-US" dirty="0"/>
              <a:t> such as the </a:t>
            </a:r>
            <a:r>
              <a:rPr lang="en-US" dirty="0">
                <a:solidFill>
                  <a:srgbClr val="0000FF"/>
                </a:solidFill>
              </a:rPr>
              <a:t>endorphins and </a:t>
            </a:r>
            <a:r>
              <a:rPr lang="en-US" dirty="0" err="1">
                <a:solidFill>
                  <a:srgbClr val="0000FF"/>
                </a:solidFill>
              </a:rPr>
              <a:t>enkephalins</a:t>
            </a:r>
            <a:r>
              <a:rPr lang="en-US" dirty="0">
                <a:solidFill>
                  <a:srgbClr val="0000FF"/>
                </a:solidFill>
              </a:rPr>
              <a:t>,</a:t>
            </a:r>
            <a:r>
              <a:rPr lang="en-US" dirty="0"/>
              <a:t> but there are also </a:t>
            </a:r>
          </a:p>
          <a:p>
            <a:pPr>
              <a:lnSpc>
                <a:spcPct val="150000"/>
              </a:lnSpc>
              <a:buNone/>
              <a:defRPr/>
            </a:pPr>
            <a:r>
              <a:rPr lang="en-US" dirty="0" smtClean="0">
                <a:solidFill>
                  <a:srgbClr val="CC0000"/>
                </a:solidFill>
              </a:rPr>
              <a:t> </a:t>
            </a:r>
            <a:r>
              <a:rPr lang="en-US" dirty="0">
                <a:solidFill>
                  <a:srgbClr val="CC0000"/>
                </a:solidFill>
              </a:rPr>
              <a:t>endogenous cannabinoids</a:t>
            </a:r>
            <a:r>
              <a:rPr lang="en-US" dirty="0"/>
              <a:t>  and probably others.</a:t>
            </a:r>
          </a:p>
          <a:p>
            <a:pPr>
              <a:lnSpc>
                <a:spcPct val="150000"/>
              </a:lnSpc>
              <a:buNone/>
              <a:defRPr/>
            </a:pPr>
            <a:endParaRPr lang="en-US" dirty="0"/>
          </a:p>
        </p:txBody>
      </p:sp>
      <p:sp>
        <p:nvSpPr>
          <p:cNvPr id="362499"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57B6B9-0F8E-4910-AAC6-5F99B3003772}" type="datetime1">
              <a:rPr lang="en-US" smtClean="0">
                <a:solidFill>
                  <a:schemeClr val="tx2"/>
                </a:solidFill>
              </a:rPr>
              <a:t>6/15/2020</a:t>
            </a:fld>
            <a:endParaRPr lang="en-US" smtClean="0">
              <a:solidFill>
                <a:schemeClr val="tx2"/>
              </a:solidFill>
            </a:endParaRPr>
          </a:p>
        </p:txBody>
      </p:sp>
      <p:sp>
        <p:nvSpPr>
          <p:cNvPr id="362500"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6250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1D5735-A4D3-4258-B5F5-A6F316D7F644}" type="slidenum">
              <a:rPr lang="en-US" smtClean="0">
                <a:solidFill>
                  <a:srgbClr val="FFFFFF"/>
                </a:solidFill>
                <a:latin typeface="Franklin Gothic Book" panose="020B0503020102020204" pitchFamily="34" charset="0"/>
              </a:rPr>
              <a:pPr/>
              <a:t>147</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8254484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idx="1"/>
          </p:nvPr>
        </p:nvSpPr>
        <p:spPr>
          <a:xfrm>
            <a:off x="231820" y="304802"/>
            <a:ext cx="8702899" cy="5872163"/>
          </a:xfrm>
        </p:spPr>
        <p:txBody>
          <a:bodyPr rtlCol="0">
            <a:normAutofit fontScale="85000" lnSpcReduction="10000"/>
          </a:bodyPr>
          <a:lstStyle/>
          <a:p>
            <a:pPr>
              <a:lnSpc>
                <a:spcPct val="150000"/>
              </a:lnSpc>
              <a:defRPr/>
            </a:pPr>
            <a:r>
              <a:rPr lang="en-US" dirty="0"/>
              <a:t>Some addictive agents such as heroin/morphine) act on the endogenous opioid neurotransmitter pathways with a much greater effect than the natural transmitter. </a:t>
            </a:r>
          </a:p>
          <a:p>
            <a:pPr>
              <a:lnSpc>
                <a:spcPct val="150000"/>
              </a:lnSpc>
              <a:defRPr/>
            </a:pPr>
            <a:r>
              <a:rPr lang="en-US" dirty="0"/>
              <a:t>Drugs also act on the natural stimulant transmitter dopamine.</a:t>
            </a:r>
          </a:p>
          <a:p>
            <a:pPr>
              <a:lnSpc>
                <a:spcPct val="150000"/>
              </a:lnSpc>
              <a:defRPr/>
            </a:pPr>
            <a:r>
              <a:rPr lang="en-US" dirty="0"/>
              <a:t>Stimulant drugs increase energy and stamina(</a:t>
            </a:r>
            <a:r>
              <a:rPr lang="en-US" b="1" dirty="0"/>
              <a:t>resilient energy and strength)</a:t>
            </a:r>
            <a:r>
              <a:rPr lang="en-US" dirty="0"/>
              <a:t> by increasing the synaptic levels of dopamine, either by increasing the release or by blocking its reuptake in the basal ganglia. </a:t>
            </a:r>
          </a:p>
          <a:p>
            <a:pPr>
              <a:lnSpc>
                <a:spcPct val="80000"/>
              </a:lnSpc>
              <a:buNone/>
              <a:defRPr/>
            </a:pPr>
            <a:endParaRPr lang="en-US" dirty="0"/>
          </a:p>
          <a:p>
            <a:pPr>
              <a:lnSpc>
                <a:spcPct val="80000"/>
              </a:lnSpc>
              <a:defRPr/>
            </a:pPr>
            <a:endParaRPr lang="en-US" dirty="0"/>
          </a:p>
          <a:p>
            <a:pPr>
              <a:lnSpc>
                <a:spcPct val="80000"/>
              </a:lnSpc>
              <a:buNone/>
              <a:defRPr/>
            </a:pPr>
            <a:endParaRPr lang="en-US" dirty="0"/>
          </a:p>
        </p:txBody>
      </p:sp>
      <p:sp>
        <p:nvSpPr>
          <p:cNvPr id="363523"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253E78-AED7-4684-990B-A7B0EA39A011}" type="datetime1">
              <a:rPr lang="en-US" smtClean="0">
                <a:solidFill>
                  <a:schemeClr val="tx2"/>
                </a:solidFill>
              </a:rPr>
              <a:t>6/15/2020</a:t>
            </a:fld>
            <a:endParaRPr lang="en-US" smtClean="0">
              <a:solidFill>
                <a:schemeClr val="tx2"/>
              </a:solidFill>
            </a:endParaRPr>
          </a:p>
        </p:txBody>
      </p:sp>
      <p:sp>
        <p:nvSpPr>
          <p:cNvPr id="363524"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6352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40164-676A-47DB-9839-D48451EE026C}" type="slidenum">
              <a:rPr lang="en-US" smtClean="0">
                <a:solidFill>
                  <a:srgbClr val="FFFFFF"/>
                </a:solidFill>
                <a:latin typeface="Franklin Gothic Book" panose="020B0503020102020204" pitchFamily="34" charset="0"/>
              </a:rPr>
              <a:pPr/>
              <a:t>148</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03172769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3"/>
          <p:cNvSpPr>
            <a:spLocks noGrp="1" noChangeArrowheads="1"/>
          </p:cNvSpPr>
          <p:nvPr>
            <p:ph idx="1"/>
          </p:nvPr>
        </p:nvSpPr>
        <p:spPr>
          <a:xfrm>
            <a:off x="540913" y="685802"/>
            <a:ext cx="8200622" cy="5491163"/>
          </a:xfrm>
        </p:spPr>
        <p:txBody>
          <a:bodyPr/>
          <a:lstStyle/>
          <a:p>
            <a:pPr eaLnBrk="1" hangingPunct="1">
              <a:lnSpc>
                <a:spcPct val="150000"/>
              </a:lnSpc>
            </a:pPr>
            <a:r>
              <a:rPr lang="en-US" smtClean="0"/>
              <a:t>Many drugs of addiction can also increase dopamine availability in different brain regions. </a:t>
            </a:r>
          </a:p>
          <a:p>
            <a:pPr eaLnBrk="1" hangingPunct="1">
              <a:lnSpc>
                <a:spcPct val="150000"/>
              </a:lnSpc>
            </a:pPr>
            <a:r>
              <a:rPr lang="en-US" smtClean="0"/>
              <a:t>The two most important regions the </a:t>
            </a:r>
            <a:r>
              <a:rPr lang="en-US" smtClean="0">
                <a:solidFill>
                  <a:srgbClr val="CC0000"/>
                </a:solidFill>
              </a:rPr>
              <a:t>nucleus accumbens and the prefrontal cortex</a:t>
            </a:r>
            <a:r>
              <a:rPr lang="en-US" smtClean="0"/>
              <a:t>.</a:t>
            </a:r>
          </a:p>
          <a:p>
            <a:pPr eaLnBrk="1" hangingPunct="1">
              <a:lnSpc>
                <a:spcPct val="150000"/>
              </a:lnSpc>
            </a:pPr>
            <a:r>
              <a:rPr lang="en-US" smtClean="0"/>
              <a:t>The nucleus accumbens is a critical gateway in drug misuse. </a:t>
            </a:r>
            <a:endParaRPr lang="en-US" dirty="0"/>
          </a:p>
        </p:txBody>
      </p:sp>
      <p:sp>
        <p:nvSpPr>
          <p:cNvPr id="365571"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C6933B-CF65-4EF4-91D7-26BECE634CE8}" type="datetime1">
              <a:rPr lang="en-US" smtClean="0">
                <a:solidFill>
                  <a:schemeClr val="tx2"/>
                </a:solidFill>
              </a:rPr>
              <a:t>6/15/2020</a:t>
            </a:fld>
            <a:endParaRPr lang="en-US" smtClean="0">
              <a:solidFill>
                <a:schemeClr val="tx2"/>
              </a:solidFill>
            </a:endParaRPr>
          </a:p>
        </p:txBody>
      </p:sp>
      <p:sp>
        <p:nvSpPr>
          <p:cNvPr id="365572"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6557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23A79-5F87-474C-955E-C7AEFB8FD149}" type="slidenum">
              <a:rPr lang="en-US" smtClean="0">
                <a:solidFill>
                  <a:srgbClr val="FFFFFF"/>
                </a:solidFill>
                <a:latin typeface="Franklin Gothic Book" panose="020B0503020102020204" pitchFamily="34" charset="0"/>
              </a:rPr>
              <a:pPr/>
              <a:t>149</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97753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39762"/>
          </a:xfrm>
        </p:spPr>
        <p:txBody>
          <a:bodyPr>
            <a:normAutofit/>
          </a:bodyPr>
          <a:lstStyle/>
          <a:p>
            <a:r>
              <a:rPr lang="en-US" sz="3200" b="1" dirty="0" smtClean="0"/>
              <a:t>DSM-V-TR Diagnostic Criteria for Panic Disorder</a:t>
            </a:r>
            <a:endParaRPr lang="en-US" sz="3200" dirty="0"/>
          </a:p>
        </p:txBody>
      </p:sp>
      <p:sp>
        <p:nvSpPr>
          <p:cNvPr id="3" name="Content Placeholder 2"/>
          <p:cNvSpPr>
            <a:spLocks noGrp="1"/>
          </p:cNvSpPr>
          <p:nvPr>
            <p:ph sz="half" idx="1"/>
          </p:nvPr>
        </p:nvSpPr>
        <p:spPr>
          <a:xfrm>
            <a:off x="457200" y="914400"/>
            <a:ext cx="4038600" cy="5211763"/>
          </a:xfrm>
        </p:spPr>
        <p:txBody>
          <a:bodyPr>
            <a:normAutofit fontScale="62500" lnSpcReduction="20000"/>
          </a:bodyPr>
          <a:lstStyle/>
          <a:p>
            <a:pPr lvl="1">
              <a:lnSpc>
                <a:spcPct val="160000"/>
              </a:lnSpc>
              <a:buNone/>
            </a:pPr>
            <a:r>
              <a:rPr lang="en-US" sz="2900" dirty="0" smtClean="0"/>
              <a:t>A. Recurrent unexpected panic attacks </a:t>
            </a:r>
          </a:p>
          <a:p>
            <a:pPr lvl="1">
              <a:lnSpc>
                <a:spcPct val="160000"/>
              </a:lnSpc>
              <a:buNone/>
            </a:pPr>
            <a:r>
              <a:rPr lang="en-US" sz="2900" dirty="0" smtClean="0"/>
              <a:t>B. At least one of the attacks has been followed by 1 month (or more) of one or both of the following: </a:t>
            </a:r>
          </a:p>
          <a:p>
            <a:pPr lvl="2">
              <a:lnSpc>
                <a:spcPct val="160000"/>
              </a:lnSpc>
              <a:buNone/>
            </a:pPr>
            <a:r>
              <a:rPr lang="en-US" sz="2900" dirty="0" smtClean="0"/>
              <a:t>1. Persistent concern or worry about having additional attacks </a:t>
            </a:r>
          </a:p>
          <a:p>
            <a:pPr lvl="2">
              <a:lnSpc>
                <a:spcPct val="160000"/>
              </a:lnSpc>
              <a:buNone/>
            </a:pPr>
            <a:r>
              <a:rPr lang="en-US" sz="2900" dirty="0" smtClean="0"/>
              <a:t>2. A significant maladaptive change in behavior related to the attacks</a:t>
            </a:r>
          </a:p>
          <a:p>
            <a:endParaRPr lang="en-US" dirty="0" smtClean="0"/>
          </a:p>
          <a:p>
            <a:endParaRPr lang="en-US" dirty="0"/>
          </a:p>
        </p:txBody>
      </p:sp>
      <p:sp>
        <p:nvSpPr>
          <p:cNvPr id="4" name="Content Placeholder 3"/>
          <p:cNvSpPr>
            <a:spLocks noGrp="1"/>
          </p:cNvSpPr>
          <p:nvPr>
            <p:ph sz="half" idx="2"/>
          </p:nvPr>
        </p:nvSpPr>
        <p:spPr>
          <a:xfrm>
            <a:off x="4648200" y="914400"/>
            <a:ext cx="4038600" cy="5211763"/>
          </a:xfrm>
        </p:spPr>
        <p:txBody>
          <a:bodyPr>
            <a:normAutofit fontScale="62500" lnSpcReduction="20000"/>
          </a:bodyPr>
          <a:lstStyle/>
          <a:p>
            <a:pPr>
              <a:lnSpc>
                <a:spcPct val="160000"/>
              </a:lnSpc>
              <a:buNone/>
            </a:pPr>
            <a:r>
              <a:rPr lang="en-US" dirty="0" smtClean="0"/>
              <a:t>C. not due to the direct physiological effects of a substance GMC</a:t>
            </a:r>
          </a:p>
          <a:p>
            <a:pPr>
              <a:lnSpc>
                <a:spcPct val="160000"/>
              </a:lnSpc>
              <a:buNone/>
            </a:pPr>
            <a:r>
              <a:rPr lang="en-US" dirty="0" smtClean="0"/>
              <a:t>D. not better accounted for by another mental disorder, such as social phobia ,specific phobia, OCD</a:t>
            </a:r>
          </a:p>
          <a:p>
            <a:endParaRPr lang="en-US" dirty="0"/>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15</a:t>
            </a:fld>
            <a:endParaRPr lang="en-US"/>
          </a:p>
        </p:txBody>
      </p:sp>
      <p:sp>
        <p:nvSpPr>
          <p:cNvPr id="7" name="Date Placeholder 6"/>
          <p:cNvSpPr>
            <a:spLocks noGrp="1"/>
          </p:cNvSpPr>
          <p:nvPr>
            <p:ph type="dt" sz="half" idx="10"/>
          </p:nvPr>
        </p:nvSpPr>
        <p:spPr/>
        <p:txBody>
          <a:bodyPr/>
          <a:lstStyle/>
          <a:p>
            <a:fld id="{7160C1B9-9182-4CDD-8624-746DD3397650}" type="datetime1">
              <a:rPr lang="en-US" smtClean="0"/>
              <a:t>6/15/2020</a:t>
            </a:fld>
            <a:endParaRPr lang="en-US"/>
          </a:p>
        </p:txBody>
      </p:sp>
    </p:spTree>
    <p:extLst>
      <p:ext uri="{BB962C8B-B14F-4D97-AF65-F5344CB8AC3E}">
        <p14:creationId xmlns:p14="http://schemas.microsoft.com/office/powerpoint/2010/main" val="17167298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Text Box 3"/>
          <p:cNvSpPr txBox="1">
            <a:spLocks noChangeArrowheads="1"/>
          </p:cNvSpPr>
          <p:nvPr/>
        </p:nvSpPr>
        <p:spPr bwMode="auto">
          <a:xfrm>
            <a:off x="3028950" y="6324602"/>
            <a:ext cx="337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GB">
              <a:solidFill>
                <a:schemeClr val="bg1"/>
              </a:solidFill>
            </a:endParaRPr>
          </a:p>
        </p:txBody>
      </p:sp>
      <p:sp>
        <p:nvSpPr>
          <p:cNvPr id="367620"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5CAF1-18AE-450F-AEBD-CD0B01966E8D}" type="datetime1">
              <a:rPr lang="en-US" smtClean="0">
                <a:solidFill>
                  <a:schemeClr val="tx2"/>
                </a:solidFill>
              </a:rPr>
              <a:t>6/15/2020</a:t>
            </a:fld>
            <a:endParaRPr lang="en-US" smtClean="0">
              <a:solidFill>
                <a:schemeClr val="tx2"/>
              </a:solidFill>
            </a:endParaRPr>
          </a:p>
        </p:txBody>
      </p:sp>
      <p:sp>
        <p:nvSpPr>
          <p:cNvPr id="367621"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676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4E750E-2474-4789-BF3D-4872091F342D}" type="slidenum">
              <a:rPr lang="en-US" smtClean="0">
                <a:solidFill>
                  <a:srgbClr val="FFFFFF"/>
                </a:solidFill>
                <a:latin typeface="Franklin Gothic Book" panose="020B0503020102020204" pitchFamily="34" charset="0"/>
              </a:rPr>
              <a:pPr/>
              <a:t>150</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935622185"/>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r>
              <a:rPr lang="en-US" smtClean="0"/>
              <a:t>Epidemiology </a:t>
            </a:r>
          </a:p>
        </p:txBody>
      </p:sp>
      <p:sp>
        <p:nvSpPr>
          <p:cNvPr id="369667"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None/>
            </a:pPr>
            <a:r>
              <a:rPr lang="en-US" b="1">
                <a:latin typeface="Arial" panose="020B0604020202020204" pitchFamily="34" charset="0"/>
              </a:rPr>
              <a:t>Globally</a:t>
            </a:r>
          </a:p>
          <a:p>
            <a:pPr eaLnBrk="1" hangingPunct="1"/>
            <a:r>
              <a:rPr lang="en-US">
                <a:latin typeface="Arial" panose="020B0604020202020204" pitchFamily="34" charset="0"/>
              </a:rPr>
              <a:t>25million people with drug dependence</a:t>
            </a:r>
          </a:p>
          <a:p>
            <a:pPr eaLnBrk="1" hangingPunct="1"/>
            <a:r>
              <a:rPr lang="en-US">
                <a:latin typeface="Arial" panose="020B0604020202020204" pitchFamily="34" charset="0"/>
              </a:rPr>
              <a:t>250 million people with drug use problem</a:t>
            </a:r>
          </a:p>
          <a:p>
            <a:pPr eaLnBrk="1" hangingPunct="1"/>
            <a:r>
              <a:rPr lang="en-US"/>
              <a:t>Common in males than females</a:t>
            </a:r>
            <a:endParaRPr lang="en-US">
              <a:latin typeface="Arial" panose="020B0604020202020204" pitchFamily="34" charset="0"/>
            </a:endParaRPr>
          </a:p>
          <a:p>
            <a:pPr eaLnBrk="1" hangingPunct="1">
              <a:buFont typeface="Wingdings" panose="05000000000000000000" pitchFamily="2" charset="2"/>
              <a:buNone/>
            </a:pPr>
            <a:r>
              <a:rPr lang="en-US" b="1">
                <a:latin typeface="Arial" panose="020B0604020202020204" pitchFamily="34" charset="0"/>
              </a:rPr>
              <a:t>Nationally  </a:t>
            </a:r>
          </a:p>
          <a:p>
            <a:pPr eaLnBrk="1" hangingPunct="1"/>
            <a:r>
              <a:rPr lang="en-US">
                <a:latin typeface="Arial" panose="020B0604020202020204" pitchFamily="34" charset="0"/>
              </a:rPr>
              <a:t>No national survey</a:t>
            </a:r>
          </a:p>
          <a:p>
            <a:pPr eaLnBrk="1" hangingPunct="1"/>
            <a:r>
              <a:rPr lang="en-US">
                <a:latin typeface="Arial" panose="020B0604020202020204" pitchFamily="34" charset="0"/>
              </a:rPr>
              <a:t>Some studies show variable ranging from 4% to 50%. </a:t>
            </a:r>
          </a:p>
          <a:p>
            <a:pPr eaLnBrk="1" hangingPunct="1"/>
            <a:endParaRPr lang="en-US">
              <a:latin typeface="Arial" panose="020B0604020202020204" pitchFamily="34" charset="0"/>
            </a:endParaRPr>
          </a:p>
        </p:txBody>
      </p:sp>
      <p:sp>
        <p:nvSpPr>
          <p:cNvPr id="36966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351B6F-C910-410C-943E-14CE732B1129}" type="datetime1">
              <a:rPr lang="en-US" smtClean="0">
                <a:solidFill>
                  <a:schemeClr val="tx2"/>
                </a:solidFill>
              </a:rPr>
              <a:t>6/15/2020</a:t>
            </a:fld>
            <a:endParaRPr lang="en-US" smtClean="0">
              <a:solidFill>
                <a:schemeClr val="tx2"/>
              </a:solidFill>
            </a:endParaRPr>
          </a:p>
        </p:txBody>
      </p:sp>
      <p:sp>
        <p:nvSpPr>
          <p:cNvPr id="3696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151</a:t>
            </a:fld>
            <a:endParaRPr lang="en-US"/>
          </a:p>
        </p:txBody>
      </p:sp>
    </p:spTree>
    <p:extLst>
      <p:ext uri="{BB962C8B-B14F-4D97-AF65-F5344CB8AC3E}">
        <p14:creationId xmlns:p14="http://schemas.microsoft.com/office/powerpoint/2010/main" val="392312878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r>
              <a:rPr lang="en-US" sz="4200"/>
              <a:t>The reward system</a:t>
            </a:r>
          </a:p>
        </p:txBody>
      </p:sp>
      <p:sp>
        <p:nvSpPr>
          <p:cNvPr id="370691" name="Rectangle 3"/>
          <p:cNvSpPr>
            <a:spLocks noGrp="1" noChangeArrowheads="1"/>
          </p:cNvSpPr>
          <p:nvPr>
            <p:ph idx="1"/>
          </p:nvPr>
        </p:nvSpPr>
        <p:spPr>
          <a:xfrm>
            <a:off x="628650" y="1371602"/>
            <a:ext cx="8238455" cy="4805363"/>
          </a:xfrm>
        </p:spPr>
        <p:txBody>
          <a:bodyPr>
            <a:normAutofit fontScale="85000" lnSpcReduction="10000"/>
          </a:bodyPr>
          <a:lstStyle/>
          <a:p>
            <a:pPr eaLnBrk="1" hangingPunct="1">
              <a:lnSpc>
                <a:spcPct val="150000"/>
              </a:lnSpc>
              <a:buFont typeface="Wingdings" panose="05000000000000000000" pitchFamily="2" charset="2"/>
              <a:buChar char="Ø"/>
            </a:pPr>
            <a:r>
              <a:rPr lang="en-US" dirty="0"/>
              <a:t>The reward system activated by positive re enforcers, such as food, water, sex, and nurturing that are critical to survival.</a:t>
            </a:r>
          </a:p>
          <a:p>
            <a:pPr eaLnBrk="1" hangingPunct="1">
              <a:lnSpc>
                <a:spcPct val="150000"/>
              </a:lnSpc>
              <a:buFont typeface="Wingdings" panose="05000000000000000000" pitchFamily="2" charset="2"/>
              <a:buChar char="Ø"/>
            </a:pPr>
            <a:r>
              <a:rPr lang="en-US" dirty="0"/>
              <a:t>Drugs of abuse produce greater effects than the natural re enforcers. The effect is that the brain directs its normal drives away from the natural </a:t>
            </a:r>
            <a:r>
              <a:rPr lang="en-US" dirty="0" err="1"/>
              <a:t>reinforcers</a:t>
            </a:r>
            <a:r>
              <a:rPr lang="en-US" dirty="0"/>
              <a:t> and towards the more pleasurable drugs.</a:t>
            </a:r>
          </a:p>
          <a:p>
            <a:pPr eaLnBrk="1" hangingPunct="1">
              <a:lnSpc>
                <a:spcPct val="150000"/>
              </a:lnSpc>
              <a:buFont typeface="Wingdings" panose="05000000000000000000" pitchFamily="2" charset="2"/>
              <a:buNone/>
            </a:pPr>
            <a:endParaRPr lang="en-US" dirty="0"/>
          </a:p>
          <a:p>
            <a:pPr lvl="1" eaLnBrk="1" hangingPunct="1">
              <a:buFontTx/>
              <a:buNone/>
            </a:pPr>
            <a:endParaRPr lang="en-US" dirty="0" smtClean="0"/>
          </a:p>
        </p:txBody>
      </p:sp>
      <p:sp>
        <p:nvSpPr>
          <p:cNvPr id="3706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A47681-B539-42B9-82DD-6F4B603DA43F}" type="datetime1">
              <a:rPr lang="en-US" smtClean="0">
                <a:solidFill>
                  <a:schemeClr val="tx2"/>
                </a:solidFill>
              </a:rPr>
              <a:t>6/15/2020</a:t>
            </a:fld>
            <a:endParaRPr lang="en-US" smtClean="0">
              <a:solidFill>
                <a:schemeClr val="tx2"/>
              </a:solidFill>
            </a:endParaRPr>
          </a:p>
        </p:txBody>
      </p:sp>
      <p:sp>
        <p:nvSpPr>
          <p:cNvPr id="3706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152</a:t>
            </a:fld>
            <a:endParaRPr lang="en-US"/>
          </a:p>
        </p:txBody>
      </p:sp>
    </p:spTree>
    <p:extLst>
      <p:ext uri="{BB962C8B-B14F-4D97-AF65-F5344CB8AC3E}">
        <p14:creationId xmlns:p14="http://schemas.microsoft.com/office/powerpoint/2010/main" val="276054525"/>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4"/>
          <p:cNvSpPr>
            <a:spLocks noGrp="1" noChangeArrowheads="1"/>
          </p:cNvSpPr>
          <p:nvPr>
            <p:ph type="ctrTitle"/>
          </p:nvPr>
        </p:nvSpPr>
        <p:spPr/>
        <p:txBody>
          <a:bodyPr/>
          <a:lstStyle/>
          <a:p>
            <a:pPr eaLnBrk="1" hangingPunct="1"/>
            <a:r>
              <a:rPr lang="en-US" smtClean="0"/>
              <a:t>Management of SRD  </a:t>
            </a:r>
          </a:p>
        </p:txBody>
      </p:sp>
    </p:spTree>
    <p:extLst>
      <p:ext uri="{BB962C8B-B14F-4D97-AF65-F5344CB8AC3E}">
        <p14:creationId xmlns:p14="http://schemas.microsoft.com/office/powerpoint/2010/main" val="68289580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1"/>
          <p:cNvSpPr>
            <a:spLocks noGrp="1"/>
          </p:cNvSpPr>
          <p:nvPr>
            <p:ph type="title"/>
          </p:nvPr>
        </p:nvSpPr>
        <p:spPr/>
        <p:txBody>
          <a:bodyPr/>
          <a:lstStyle/>
          <a:p>
            <a:pPr eaLnBrk="1" hangingPunct="1"/>
            <a:r>
              <a:rPr lang="en-GB" smtClean="0"/>
              <a:t>Objectives of management</a:t>
            </a:r>
          </a:p>
        </p:txBody>
      </p:sp>
      <p:sp>
        <p:nvSpPr>
          <p:cNvPr id="380931" name="Content Placeholder 2"/>
          <p:cNvSpPr>
            <a:spLocks noGrp="1"/>
          </p:cNvSpPr>
          <p:nvPr>
            <p:ph idx="1"/>
          </p:nvPr>
        </p:nvSpPr>
        <p:spPr>
          <a:xfrm>
            <a:off x="1543050" y="1219201"/>
            <a:ext cx="5986463" cy="4957763"/>
          </a:xfrm>
        </p:spPr>
        <p:txBody>
          <a:bodyPr>
            <a:normAutofit fontScale="92500" lnSpcReduction="10000"/>
          </a:bodyPr>
          <a:lstStyle/>
          <a:p>
            <a:pPr eaLnBrk="1" hangingPunct="1">
              <a:lnSpc>
                <a:spcPct val="150000"/>
              </a:lnSpc>
              <a:buFont typeface="Wingdings" panose="05000000000000000000" pitchFamily="2" charset="2"/>
              <a:buChar char="Ø"/>
            </a:pPr>
            <a:r>
              <a:rPr lang="en-GB"/>
              <a:t>Abstinence</a:t>
            </a:r>
          </a:p>
          <a:p>
            <a:pPr eaLnBrk="1" hangingPunct="1">
              <a:lnSpc>
                <a:spcPct val="150000"/>
              </a:lnSpc>
              <a:buFont typeface="Wingdings" panose="05000000000000000000" pitchFamily="2" charset="2"/>
              <a:buChar char="Ø"/>
            </a:pPr>
            <a:r>
              <a:rPr lang="en-GB"/>
              <a:t>Reduction of harm</a:t>
            </a:r>
          </a:p>
          <a:p>
            <a:pPr eaLnBrk="1" hangingPunct="1">
              <a:lnSpc>
                <a:spcPct val="150000"/>
              </a:lnSpc>
              <a:buFont typeface="Wingdings" panose="05000000000000000000" pitchFamily="2" charset="2"/>
              <a:buChar char="Ø"/>
            </a:pPr>
            <a:r>
              <a:rPr lang="en-GB"/>
              <a:t>To maintain occupational and social functioning</a:t>
            </a:r>
          </a:p>
          <a:p>
            <a:pPr eaLnBrk="1" hangingPunct="1">
              <a:lnSpc>
                <a:spcPct val="150000"/>
              </a:lnSpc>
              <a:buFont typeface="Arial" panose="020B0604020202020204" pitchFamily="34" charset="0"/>
              <a:buNone/>
            </a:pPr>
            <a:r>
              <a:rPr lang="en-GB"/>
              <a:t>To achieve objective=It is important to understand the different stage of change to bring about change.</a:t>
            </a:r>
          </a:p>
          <a:p>
            <a:pPr eaLnBrk="1" hangingPunct="1">
              <a:lnSpc>
                <a:spcPct val="150000"/>
              </a:lnSpc>
              <a:buFont typeface="Wingdings" panose="05000000000000000000" pitchFamily="2" charset="2"/>
              <a:buNone/>
            </a:pPr>
            <a:endParaRPr lang="en-GB"/>
          </a:p>
        </p:txBody>
      </p:sp>
      <p:sp>
        <p:nvSpPr>
          <p:cNvPr id="3809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B80E41-5908-41D1-B8F6-677B8128321B}" type="datetime1">
              <a:rPr lang="en-US" smtClean="0">
                <a:solidFill>
                  <a:schemeClr val="tx2"/>
                </a:solidFill>
              </a:rPr>
              <a:t>6/15/2020</a:t>
            </a:fld>
            <a:endParaRPr lang="en-US" smtClean="0">
              <a:solidFill>
                <a:schemeClr val="tx2"/>
              </a:solidFill>
            </a:endParaRPr>
          </a:p>
        </p:txBody>
      </p:sp>
      <p:sp>
        <p:nvSpPr>
          <p:cNvPr id="3809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154</a:t>
            </a:fld>
            <a:endParaRPr lang="en-US"/>
          </a:p>
        </p:txBody>
      </p:sp>
    </p:spTree>
    <p:extLst>
      <p:ext uri="{BB962C8B-B14F-4D97-AF65-F5344CB8AC3E}">
        <p14:creationId xmlns:p14="http://schemas.microsoft.com/office/powerpoint/2010/main" val="16368630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4"/>
          <p:cNvSpPr>
            <a:spLocks noGrp="1" noChangeArrowheads="1"/>
          </p:cNvSpPr>
          <p:nvPr>
            <p:ph type="ctrTitle"/>
          </p:nvPr>
        </p:nvSpPr>
        <p:spPr/>
        <p:txBody>
          <a:bodyPr/>
          <a:lstStyle/>
          <a:p>
            <a:pPr eaLnBrk="1" hangingPunct="1"/>
            <a:r>
              <a:rPr lang="en-US" smtClean="0"/>
              <a:t>Stages of change</a:t>
            </a:r>
          </a:p>
        </p:txBody>
      </p:sp>
    </p:spTree>
    <p:extLst>
      <p:ext uri="{BB962C8B-B14F-4D97-AF65-F5344CB8AC3E}">
        <p14:creationId xmlns:p14="http://schemas.microsoft.com/office/powerpoint/2010/main" val="418284920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endParaRPr lang="en-US" smtClean="0"/>
          </a:p>
        </p:txBody>
      </p:sp>
      <p:pic>
        <p:nvPicPr>
          <p:cNvPr id="38400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28800" y="576265"/>
            <a:ext cx="5886450" cy="6129337"/>
          </a:xfrm>
        </p:spPr>
      </p:pic>
      <p:sp>
        <p:nvSpPr>
          <p:cNvPr id="3840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571930-20C6-4E8B-B693-B2F55132AED9}" type="datetime1">
              <a:rPr lang="en-US" smtClean="0">
                <a:solidFill>
                  <a:schemeClr val="tx2"/>
                </a:solidFill>
              </a:rPr>
              <a:t>6/15/2020</a:t>
            </a:fld>
            <a:endParaRPr lang="en-US" smtClean="0">
              <a:solidFill>
                <a:schemeClr val="tx2"/>
              </a:solidFill>
            </a:endParaRPr>
          </a:p>
        </p:txBody>
      </p:sp>
      <p:sp>
        <p:nvSpPr>
          <p:cNvPr id="3840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156</a:t>
            </a:fld>
            <a:endParaRPr lang="en-US"/>
          </a:p>
        </p:txBody>
      </p:sp>
    </p:spTree>
    <p:extLst>
      <p:ext uri="{BB962C8B-B14F-4D97-AF65-F5344CB8AC3E}">
        <p14:creationId xmlns:p14="http://schemas.microsoft.com/office/powerpoint/2010/main" val="353799085"/>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endParaRPr lang="en-US" smtClean="0"/>
          </a:p>
        </p:txBody>
      </p:sp>
      <p:pic>
        <p:nvPicPr>
          <p:cNvPr id="385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14500" y="0"/>
            <a:ext cx="6286500" cy="6858000"/>
          </a:xfrm>
        </p:spPr>
      </p:pic>
      <p:sp>
        <p:nvSpPr>
          <p:cNvPr id="3850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B33E23-A3D7-4346-AFD7-B0436E3F7874}" type="datetime1">
              <a:rPr lang="en-US" smtClean="0">
                <a:solidFill>
                  <a:schemeClr val="tx2"/>
                </a:solidFill>
              </a:rPr>
              <a:t>6/15/2020</a:t>
            </a:fld>
            <a:endParaRPr lang="en-US" smtClean="0">
              <a:solidFill>
                <a:schemeClr val="tx2"/>
              </a:solidFill>
            </a:endParaRPr>
          </a:p>
        </p:txBody>
      </p:sp>
      <p:sp>
        <p:nvSpPr>
          <p:cNvPr id="3850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157</a:t>
            </a:fld>
            <a:endParaRPr lang="en-US"/>
          </a:p>
        </p:txBody>
      </p:sp>
    </p:spTree>
    <p:extLst>
      <p:ext uri="{BB962C8B-B14F-4D97-AF65-F5344CB8AC3E}">
        <p14:creationId xmlns:p14="http://schemas.microsoft.com/office/powerpoint/2010/main" val="4004009398"/>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endParaRPr lang="en-US" smtClean="0"/>
          </a:p>
        </p:txBody>
      </p:sp>
      <p:pic>
        <p:nvPicPr>
          <p:cNvPr id="386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57350" y="0"/>
            <a:ext cx="6343650" cy="6324600"/>
          </a:xfrm>
        </p:spPr>
      </p:pic>
      <p:sp>
        <p:nvSpPr>
          <p:cNvPr id="3860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C14EC0-6E7E-4667-93B8-7CA9BCF5F4F2}" type="datetime1">
              <a:rPr lang="en-US" smtClean="0">
                <a:solidFill>
                  <a:schemeClr val="tx2"/>
                </a:solidFill>
              </a:rPr>
              <a:t>6/15/2020</a:t>
            </a:fld>
            <a:endParaRPr lang="en-US" smtClean="0">
              <a:solidFill>
                <a:schemeClr val="tx2"/>
              </a:solidFill>
            </a:endParaRPr>
          </a:p>
        </p:txBody>
      </p:sp>
      <p:sp>
        <p:nvSpPr>
          <p:cNvPr id="3860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158</a:t>
            </a:fld>
            <a:endParaRPr lang="en-US"/>
          </a:p>
        </p:txBody>
      </p:sp>
    </p:spTree>
    <p:extLst>
      <p:ext uri="{BB962C8B-B14F-4D97-AF65-F5344CB8AC3E}">
        <p14:creationId xmlns:p14="http://schemas.microsoft.com/office/powerpoint/2010/main" val="2636419869"/>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endParaRPr lang="en-US" smtClean="0"/>
          </a:p>
        </p:txBody>
      </p:sp>
      <p:pic>
        <p:nvPicPr>
          <p:cNvPr id="387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14500" y="0"/>
            <a:ext cx="6286500" cy="6858000"/>
          </a:xfrm>
        </p:spPr>
      </p:pic>
      <p:sp>
        <p:nvSpPr>
          <p:cNvPr id="3870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281FD7-636F-4088-850B-127ABA6F1E53}" type="datetime1">
              <a:rPr lang="en-US" smtClean="0">
                <a:solidFill>
                  <a:schemeClr val="tx2"/>
                </a:solidFill>
              </a:rPr>
              <a:t>6/15/2020</a:t>
            </a:fld>
            <a:endParaRPr lang="en-US" smtClean="0">
              <a:solidFill>
                <a:schemeClr val="tx2"/>
              </a:solidFill>
            </a:endParaRPr>
          </a:p>
        </p:txBody>
      </p:sp>
      <p:sp>
        <p:nvSpPr>
          <p:cNvPr id="3870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159</a:t>
            </a:fld>
            <a:endParaRPr lang="en-US"/>
          </a:p>
        </p:txBody>
      </p:sp>
    </p:spTree>
    <p:extLst>
      <p:ext uri="{BB962C8B-B14F-4D97-AF65-F5344CB8AC3E}">
        <p14:creationId xmlns:p14="http://schemas.microsoft.com/office/powerpoint/2010/main" val="65000456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4832092"/>
          </a:xfrm>
          <a:prstGeom prst="rect">
            <a:avLst/>
          </a:prstGeom>
        </p:spPr>
        <p:txBody>
          <a:bodyPr wrap="square">
            <a:spAutoFit/>
          </a:bodyPr>
          <a:lstStyle/>
          <a:p>
            <a:r>
              <a:rPr lang="en-US" sz="2000" b="1" dirty="0" smtClean="0"/>
              <a:t>Differential Diagnosis</a:t>
            </a:r>
          </a:p>
          <a:p>
            <a:pPr>
              <a:lnSpc>
                <a:spcPct val="150000"/>
              </a:lnSpc>
              <a:buFont typeface="Wingdings" panose="05000000000000000000" pitchFamily="2" charset="2"/>
              <a:buChar char="Ø"/>
            </a:pPr>
            <a:r>
              <a:rPr lang="en-US" sz="2000" dirty="0" smtClean="0"/>
              <a:t>Includes many medical disorders , as well as many mental disorders.</a:t>
            </a:r>
          </a:p>
          <a:p>
            <a:pPr>
              <a:lnSpc>
                <a:spcPct val="150000"/>
              </a:lnSpc>
              <a:buFont typeface="Wingdings" panose="05000000000000000000" pitchFamily="2" charset="2"/>
              <a:buChar char="Ø"/>
            </a:pPr>
            <a:r>
              <a:rPr lang="en-US" sz="2000" dirty="0" smtClean="0"/>
              <a:t>Endocrine disorders- thyroid, parathyroid disorders, </a:t>
            </a:r>
            <a:r>
              <a:rPr lang="en-US" sz="2000" dirty="0" err="1" smtClean="0"/>
              <a:t>pheochromocytoma</a:t>
            </a:r>
            <a:r>
              <a:rPr lang="en-US" sz="2000" dirty="0" smtClean="0"/>
              <a:t> </a:t>
            </a:r>
          </a:p>
          <a:p>
            <a:pPr>
              <a:lnSpc>
                <a:spcPct val="150000"/>
              </a:lnSpc>
              <a:buFont typeface="Wingdings" panose="05000000000000000000" pitchFamily="2" charset="2"/>
              <a:buChar char="Ø"/>
            </a:pPr>
            <a:r>
              <a:rPr lang="en-US" sz="2000" u="sng" dirty="0" smtClean="0"/>
              <a:t>Cardiovascular Diseases. </a:t>
            </a:r>
            <a:r>
              <a:rPr lang="en-US" sz="2000" dirty="0" smtClean="0"/>
              <a:t>Anemia, Hypertension, Angina, Mitral valve prolapse ,Congestive heart failure, </a:t>
            </a:r>
          </a:p>
          <a:p>
            <a:pPr>
              <a:lnSpc>
                <a:spcPct val="150000"/>
              </a:lnSpc>
              <a:buFont typeface="Wingdings" panose="05000000000000000000" pitchFamily="2" charset="2"/>
              <a:buChar char="Ø"/>
            </a:pPr>
            <a:r>
              <a:rPr lang="en-US" sz="2000" dirty="0" smtClean="0"/>
              <a:t>Medications-   corticosteroids, stimulants, certain hormones, and some asthma medications, hallucinogens                 </a:t>
            </a:r>
          </a:p>
          <a:p>
            <a:pPr>
              <a:lnSpc>
                <a:spcPct val="150000"/>
              </a:lnSpc>
              <a:buFont typeface="Wingdings" panose="05000000000000000000" pitchFamily="2" charset="2"/>
              <a:buChar char="Ø"/>
            </a:pPr>
            <a:r>
              <a:rPr lang="en-US" sz="2000" dirty="0" smtClean="0"/>
              <a:t> </a:t>
            </a:r>
            <a:r>
              <a:rPr lang="en-US" sz="2000" u="sng" dirty="0" smtClean="0"/>
              <a:t>Pulmonary Diseases</a:t>
            </a:r>
            <a:r>
              <a:rPr lang="en-US" sz="2000" dirty="0" smtClean="0"/>
              <a:t>. Asthma, Hyperventilation, pulmonary embolism                              </a:t>
            </a:r>
          </a:p>
          <a:p>
            <a:pPr>
              <a:lnSpc>
                <a:spcPct val="150000"/>
              </a:lnSpc>
              <a:buFont typeface="Wingdings" panose="05000000000000000000" pitchFamily="2" charset="2"/>
              <a:buChar char="Ø"/>
            </a:pPr>
            <a:r>
              <a:rPr lang="en-US" sz="2000" u="sng" dirty="0" smtClean="0"/>
              <a:t>Neurological Diseases </a:t>
            </a:r>
            <a:r>
              <a:rPr lang="en-US" sz="2000" dirty="0" smtClean="0"/>
              <a:t> Cerebrovascular disease, Migraine, Epilepsy, brain cancer </a:t>
            </a:r>
          </a:p>
          <a:p>
            <a:endParaRPr lang="en-US"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16</a:t>
            </a:fld>
            <a:endParaRPr lang="en-US"/>
          </a:p>
        </p:txBody>
      </p:sp>
      <p:sp>
        <p:nvSpPr>
          <p:cNvPr id="5" name="Date Placeholder 4"/>
          <p:cNvSpPr>
            <a:spLocks noGrp="1"/>
          </p:cNvSpPr>
          <p:nvPr>
            <p:ph type="dt" sz="half" idx="10"/>
          </p:nvPr>
        </p:nvSpPr>
        <p:spPr/>
        <p:txBody>
          <a:bodyPr/>
          <a:lstStyle/>
          <a:p>
            <a:fld id="{5212747C-2606-48CF-AD16-B77A52C025F5}" type="datetime1">
              <a:rPr lang="en-US" smtClean="0"/>
              <a:t>6/15/2020</a:t>
            </a:fld>
            <a:endParaRPr lang="en-US"/>
          </a:p>
        </p:txBody>
      </p:sp>
    </p:spTree>
    <p:extLst>
      <p:ext uri="{BB962C8B-B14F-4D97-AF65-F5344CB8AC3E}">
        <p14:creationId xmlns:p14="http://schemas.microsoft.com/office/powerpoint/2010/main" val="16031540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endParaRPr lang="en-US" smtClean="0"/>
          </a:p>
        </p:txBody>
      </p:sp>
      <p:pic>
        <p:nvPicPr>
          <p:cNvPr id="388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14550" y="0"/>
            <a:ext cx="5886450" cy="6324600"/>
          </a:xfrm>
        </p:spPr>
      </p:pic>
      <p:sp>
        <p:nvSpPr>
          <p:cNvPr id="3881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5FA4D-14C8-48F4-AB49-71B94A6D016C}" type="datetime1">
              <a:rPr lang="en-US" smtClean="0">
                <a:solidFill>
                  <a:schemeClr val="tx2"/>
                </a:solidFill>
              </a:rPr>
              <a:t>6/15/2020</a:t>
            </a:fld>
            <a:endParaRPr lang="en-US" smtClean="0">
              <a:solidFill>
                <a:schemeClr val="tx2"/>
              </a:solidFill>
            </a:endParaRPr>
          </a:p>
        </p:txBody>
      </p:sp>
      <p:sp>
        <p:nvSpPr>
          <p:cNvPr id="388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160</a:t>
            </a:fld>
            <a:endParaRPr lang="en-US"/>
          </a:p>
        </p:txBody>
      </p:sp>
    </p:spTree>
    <p:extLst>
      <p:ext uri="{BB962C8B-B14F-4D97-AF65-F5344CB8AC3E}">
        <p14:creationId xmlns:p14="http://schemas.microsoft.com/office/powerpoint/2010/main" val="411306188"/>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endParaRPr lang="en-US" smtClean="0"/>
          </a:p>
        </p:txBody>
      </p:sp>
      <p:pic>
        <p:nvPicPr>
          <p:cNvPr id="389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14500" y="152400"/>
            <a:ext cx="5886450" cy="5715000"/>
          </a:xfrm>
        </p:spPr>
      </p:pic>
      <p:sp>
        <p:nvSpPr>
          <p:cNvPr id="38912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6A84D9-831C-49CB-999E-54ED13426A4D}" type="datetime1">
              <a:rPr lang="en-US" smtClean="0">
                <a:solidFill>
                  <a:schemeClr val="tx2"/>
                </a:solidFill>
              </a:rPr>
              <a:t>6/15/2020</a:t>
            </a:fld>
            <a:endParaRPr lang="en-US" smtClean="0">
              <a:solidFill>
                <a:schemeClr val="tx2"/>
              </a:solidFill>
            </a:endParaRPr>
          </a:p>
        </p:txBody>
      </p:sp>
      <p:sp>
        <p:nvSpPr>
          <p:cNvPr id="3891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161</a:t>
            </a:fld>
            <a:endParaRPr lang="en-US"/>
          </a:p>
        </p:txBody>
      </p:sp>
    </p:spTree>
    <p:extLst>
      <p:ext uri="{BB962C8B-B14F-4D97-AF65-F5344CB8AC3E}">
        <p14:creationId xmlns:p14="http://schemas.microsoft.com/office/powerpoint/2010/main" val="2285953465"/>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itle 6"/>
          <p:cNvSpPr>
            <a:spLocks noGrp="1"/>
          </p:cNvSpPr>
          <p:nvPr>
            <p:ph type="ctrTitle"/>
          </p:nvPr>
        </p:nvSpPr>
        <p:spPr/>
        <p:txBody>
          <a:bodyPr/>
          <a:lstStyle/>
          <a:p>
            <a:pPr eaLnBrk="1" hangingPunct="1"/>
            <a:r>
              <a:rPr lang="en-GB" sz="4800">
                <a:solidFill>
                  <a:srgbClr val="FF0000"/>
                </a:solidFill>
              </a:rPr>
              <a:t>Alcohol related disorders</a:t>
            </a:r>
          </a:p>
        </p:txBody>
      </p:sp>
      <p:sp>
        <p:nvSpPr>
          <p:cNvPr id="390147" name="Subtitle 7"/>
          <p:cNvSpPr>
            <a:spLocks noGrp="1"/>
          </p:cNvSpPr>
          <p:nvPr>
            <p:ph type="subTitle" idx="1"/>
          </p:nvPr>
        </p:nvSpPr>
        <p:spPr/>
        <p:txBody>
          <a:bodyPr/>
          <a:lstStyle/>
          <a:p>
            <a:pPr eaLnBrk="1" hangingPunct="1"/>
            <a:r>
              <a:rPr lang="en-GB" smtClean="0"/>
              <a:t>Part 2</a:t>
            </a:r>
          </a:p>
        </p:txBody>
      </p:sp>
    </p:spTree>
    <p:extLst>
      <p:ext uri="{BB962C8B-B14F-4D97-AF65-F5344CB8AC3E}">
        <p14:creationId xmlns:p14="http://schemas.microsoft.com/office/powerpoint/2010/main" val="56585720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Content Placeholder 2"/>
          <p:cNvSpPr>
            <a:spLocks noGrp="1"/>
          </p:cNvSpPr>
          <p:nvPr>
            <p:ph idx="1"/>
          </p:nvPr>
        </p:nvSpPr>
        <p:spPr>
          <a:xfrm>
            <a:off x="1600200" y="2057400"/>
            <a:ext cx="5829300" cy="4114800"/>
          </a:xfrm>
        </p:spPr>
        <p:txBody>
          <a:bodyPr/>
          <a:lstStyle/>
          <a:p>
            <a:pPr eaLnBrk="1" hangingPunct="1">
              <a:buFont typeface="Wingdings" panose="05000000000000000000" pitchFamily="2" charset="2"/>
              <a:buNone/>
            </a:pPr>
            <a:r>
              <a:rPr lang="en-GB" smtClean="0"/>
              <a:t>Say no to alcohol</a:t>
            </a:r>
          </a:p>
        </p:txBody>
      </p:sp>
      <p:sp>
        <p:nvSpPr>
          <p:cNvPr id="39219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E97EDA-0239-46A4-B289-1985992BB476}" type="datetime1">
              <a:rPr lang="en-US" smtClean="0">
                <a:solidFill>
                  <a:schemeClr val="tx2"/>
                </a:solidFill>
              </a:rPr>
              <a:t>6/15/2020</a:t>
            </a:fld>
            <a:endParaRPr lang="en-US" smtClean="0">
              <a:solidFill>
                <a:schemeClr val="tx2"/>
              </a:solidFill>
            </a:endParaRPr>
          </a:p>
        </p:txBody>
      </p:sp>
      <p:sp>
        <p:nvSpPr>
          <p:cNvPr id="3921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graphicFrame>
        <p:nvGraphicFramePr>
          <p:cNvPr id="392197" name="Object 3"/>
          <p:cNvGraphicFramePr>
            <a:graphicFrameLocks noChangeAspect="1"/>
          </p:cNvGraphicFramePr>
          <p:nvPr>
            <p:extLst>
              <p:ext uri="{D42A27DB-BD31-4B8C-83A1-F6EECF244321}">
                <p14:modId xmlns:p14="http://schemas.microsoft.com/office/powerpoint/2010/main" val="151189040"/>
              </p:ext>
            </p:extLst>
          </p:nvPr>
        </p:nvGraphicFramePr>
        <p:xfrm>
          <a:off x="2743201" y="3427415"/>
          <a:ext cx="2959894" cy="687387"/>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3" imgW="3936960" imgH="673200" progId="Package">
                  <p:embed/>
                </p:oleObj>
              </mc:Choice>
              <mc:Fallback>
                <p:oleObj name="Packager Shell Object" showAsIcon="1" r:id="rId3" imgW="3936960" imgH="673200" progId="Package">
                  <p:embed/>
                  <p:pic>
                    <p:nvPicPr>
                      <p:cNvPr id="0" name=""/>
                      <p:cNvPicPr>
                        <a:picLocks noChangeAspect="1" noChangeArrowheads="1"/>
                      </p:cNvPicPr>
                      <p:nvPr/>
                    </p:nvPicPr>
                    <p:blipFill>
                      <a:blip r:embed="rId4"/>
                      <a:srcRect/>
                      <a:stretch>
                        <a:fillRect/>
                      </a:stretch>
                    </p:blipFill>
                    <p:spPr bwMode="auto">
                      <a:xfrm>
                        <a:off x="2743201" y="3427415"/>
                        <a:ext cx="2959894"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D8A2E26-CDE7-48A0-92E1-26FC8F0510F5}" type="slidenum">
              <a:rPr lang="en-US" smtClean="0"/>
              <a:t>163</a:t>
            </a:fld>
            <a:endParaRPr lang="en-US"/>
          </a:p>
        </p:txBody>
      </p:sp>
    </p:spTree>
    <p:extLst>
      <p:ext uri="{BB962C8B-B14F-4D97-AF65-F5344CB8AC3E}">
        <p14:creationId xmlns:p14="http://schemas.microsoft.com/office/powerpoint/2010/main" val="220531489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6"/>
          <p:cNvSpPr>
            <a:spLocks noGrp="1" noChangeArrowheads="1"/>
          </p:cNvSpPr>
          <p:nvPr>
            <p:ph idx="1"/>
          </p:nvPr>
        </p:nvSpPr>
        <p:spPr>
          <a:xfrm>
            <a:off x="152400" y="685800"/>
            <a:ext cx="8534400" cy="5440363"/>
          </a:xfrm>
        </p:spPr>
        <p:txBody>
          <a:bodyPr>
            <a:normAutofit lnSpcReduction="10000"/>
          </a:bodyPr>
          <a:lstStyle/>
          <a:p>
            <a:pPr eaLnBrk="1" hangingPunct="1">
              <a:buFont typeface="Wingdings" panose="05000000000000000000" pitchFamily="2" charset="2"/>
              <a:buNone/>
            </a:pPr>
            <a:endParaRPr lang="en-US" dirty="0" smtClean="0"/>
          </a:p>
          <a:p>
            <a:pPr eaLnBrk="1" hangingPunct="1">
              <a:buFont typeface="Wingdings" panose="05000000000000000000" pitchFamily="2" charset="2"/>
              <a:buChar char="Ø"/>
            </a:pPr>
            <a:r>
              <a:rPr lang="en-US" dirty="0" smtClean="0">
                <a:solidFill>
                  <a:srgbClr val="FF0000"/>
                </a:solidFill>
              </a:rPr>
              <a:t>Ethyl alcohol (ethanol</a:t>
            </a:r>
            <a:r>
              <a:rPr lang="en-US" dirty="0" smtClean="0">
                <a:solidFill>
                  <a:srgbClr val="0000FF"/>
                </a:solidFill>
              </a:rPr>
              <a:t>) is substance present in varying amounts in beer, wine, </a:t>
            </a:r>
            <a:r>
              <a:rPr lang="en-US" dirty="0" err="1" smtClean="0">
                <a:solidFill>
                  <a:srgbClr val="0000FF"/>
                </a:solidFill>
              </a:rPr>
              <a:t>tella</a:t>
            </a:r>
            <a:r>
              <a:rPr lang="en-US" dirty="0" smtClean="0">
                <a:solidFill>
                  <a:srgbClr val="0000FF"/>
                </a:solidFill>
              </a:rPr>
              <a:t>, </a:t>
            </a:r>
            <a:r>
              <a:rPr lang="en-US" dirty="0" err="1" smtClean="0">
                <a:solidFill>
                  <a:srgbClr val="0000FF"/>
                </a:solidFill>
              </a:rPr>
              <a:t>tej</a:t>
            </a:r>
            <a:r>
              <a:rPr lang="en-US" dirty="0" smtClean="0">
                <a:solidFill>
                  <a:srgbClr val="0000FF"/>
                </a:solidFill>
              </a:rPr>
              <a:t>, </a:t>
            </a:r>
            <a:r>
              <a:rPr lang="en-US" dirty="0" err="1" smtClean="0">
                <a:solidFill>
                  <a:srgbClr val="0000FF"/>
                </a:solidFill>
              </a:rPr>
              <a:t>areki</a:t>
            </a:r>
            <a:r>
              <a:rPr lang="en-US" dirty="0" smtClean="0">
                <a:solidFill>
                  <a:srgbClr val="0000FF"/>
                </a:solidFill>
              </a:rPr>
              <a:t> and liquors</a:t>
            </a:r>
          </a:p>
          <a:p>
            <a:pPr eaLnBrk="1" hangingPunct="1"/>
            <a:endParaRPr lang="en-US" dirty="0" smtClean="0">
              <a:solidFill>
                <a:srgbClr val="0000FF"/>
              </a:solidFill>
            </a:endParaRPr>
          </a:p>
          <a:p>
            <a:pPr eaLnBrk="1" hangingPunct="1"/>
            <a:endParaRPr lang="en-US" dirty="0" smtClean="0">
              <a:solidFill>
                <a:srgbClr val="0000FF"/>
              </a:solidFill>
            </a:endParaRPr>
          </a:p>
          <a:p>
            <a:pPr eaLnBrk="1" hangingPunct="1"/>
            <a:endParaRPr lang="en-US" dirty="0" smtClean="0">
              <a:solidFill>
                <a:srgbClr val="0000FF"/>
              </a:solidFill>
            </a:endParaRPr>
          </a:p>
          <a:p>
            <a:pPr eaLnBrk="1" hangingPunct="1"/>
            <a:endParaRPr lang="en-US" dirty="0" smtClean="0">
              <a:solidFill>
                <a:srgbClr val="0000FF"/>
              </a:solidFill>
            </a:endParaRPr>
          </a:p>
          <a:p>
            <a:pPr eaLnBrk="1" hangingPunct="1">
              <a:buFont typeface="Wingdings" panose="05000000000000000000" pitchFamily="2" charset="2"/>
              <a:buChar char="Ø"/>
            </a:pPr>
            <a:r>
              <a:rPr lang="en-US" dirty="0" smtClean="0">
                <a:solidFill>
                  <a:srgbClr val="0000FF"/>
                </a:solidFill>
              </a:rPr>
              <a:t>After ingestion absorption by </a:t>
            </a:r>
            <a:r>
              <a:rPr lang="en-US" dirty="0" smtClean="0">
                <a:solidFill>
                  <a:srgbClr val="FF0000"/>
                </a:solidFill>
              </a:rPr>
              <a:t>stomach 20%</a:t>
            </a:r>
            <a:r>
              <a:rPr lang="en-US" dirty="0" smtClean="0">
                <a:solidFill>
                  <a:srgbClr val="0000FF"/>
                </a:solidFill>
              </a:rPr>
              <a:t> and </a:t>
            </a:r>
            <a:r>
              <a:rPr lang="en-US" dirty="0" smtClean="0">
                <a:solidFill>
                  <a:srgbClr val="FF0000"/>
                </a:solidFill>
              </a:rPr>
              <a:t>small intestine 80%.</a:t>
            </a:r>
          </a:p>
        </p:txBody>
      </p:sp>
      <p:sp>
        <p:nvSpPr>
          <p:cNvPr id="39321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FEEEA6-87C7-4F8A-A14A-6B3BBEC98072}" type="datetime1">
              <a:rPr lang="en-US" smtClean="0">
                <a:solidFill>
                  <a:schemeClr val="tx2"/>
                </a:solidFill>
              </a:rPr>
              <a:t>6/15/2020</a:t>
            </a:fld>
            <a:endParaRPr lang="en-US" smtClean="0">
              <a:solidFill>
                <a:schemeClr val="tx2"/>
              </a:solidFill>
            </a:endParaRPr>
          </a:p>
        </p:txBody>
      </p:sp>
      <p:sp>
        <p:nvSpPr>
          <p:cNvPr id="39322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393221" name="AutoShape 7"/>
          <p:cNvSpPr>
            <a:spLocks noChangeArrowheads="1"/>
          </p:cNvSpPr>
          <p:nvPr/>
        </p:nvSpPr>
        <p:spPr bwMode="auto">
          <a:xfrm>
            <a:off x="1143000" y="2705100"/>
            <a:ext cx="1600200" cy="1485900"/>
          </a:xfrm>
          <a:prstGeom prst="cloudCallout">
            <a:avLst>
              <a:gd name="adj1" fmla="val -47319"/>
              <a:gd name="adj2" fmla="val 59435"/>
            </a:avLst>
          </a:prstGeom>
          <a:solidFill>
            <a:schemeClr val="accent1"/>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dirty="0"/>
              <a:t>5 minutes to affect brain</a:t>
            </a:r>
          </a:p>
        </p:txBody>
      </p:sp>
      <p:sp>
        <p:nvSpPr>
          <p:cNvPr id="393222" name="Text Box 8"/>
          <p:cNvSpPr txBox="1">
            <a:spLocks noChangeArrowheads="1"/>
          </p:cNvSpPr>
          <p:nvPr/>
        </p:nvSpPr>
        <p:spPr bwMode="auto">
          <a:xfrm>
            <a:off x="5105400" y="2724775"/>
            <a:ext cx="2286000" cy="1446550"/>
          </a:xfrm>
          <a:prstGeom prst="rect">
            <a:avLst/>
          </a:prstGeom>
          <a:solidFill>
            <a:schemeClr val="accent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AU" sz="2200" dirty="0"/>
              <a:t>2%</a:t>
            </a:r>
            <a:r>
              <a:rPr lang="en-AU" sz="2200" i="1" dirty="0"/>
              <a:t> excreted </a:t>
            </a:r>
            <a:r>
              <a:rPr lang="en-AU" sz="2200" dirty="0"/>
              <a:t>unchanged in </a:t>
            </a:r>
          </a:p>
          <a:p>
            <a:r>
              <a:rPr lang="en-AU" sz="2200" dirty="0"/>
              <a:t>sweat, breath, &amp; urine</a:t>
            </a:r>
          </a:p>
        </p:txBody>
      </p:sp>
      <p:sp>
        <p:nvSpPr>
          <p:cNvPr id="2" name="Slide Number Placeholder 1"/>
          <p:cNvSpPr>
            <a:spLocks noGrp="1"/>
          </p:cNvSpPr>
          <p:nvPr>
            <p:ph type="sldNum" sz="quarter" idx="12"/>
          </p:nvPr>
        </p:nvSpPr>
        <p:spPr/>
        <p:txBody>
          <a:bodyPr/>
          <a:lstStyle/>
          <a:p>
            <a:fld id="{0D8A2E26-CDE7-48A0-92E1-26FC8F0510F5}" type="slidenum">
              <a:rPr lang="en-US" smtClean="0"/>
              <a:t>164</a:t>
            </a:fld>
            <a:endParaRPr lang="en-US"/>
          </a:p>
        </p:txBody>
      </p:sp>
    </p:spTree>
    <p:extLst>
      <p:ext uri="{BB962C8B-B14F-4D97-AF65-F5344CB8AC3E}">
        <p14:creationId xmlns:p14="http://schemas.microsoft.com/office/powerpoint/2010/main" val="14667947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r>
              <a:rPr lang="en-US" smtClean="0"/>
              <a:t>Metabolism</a:t>
            </a:r>
          </a:p>
        </p:txBody>
      </p:sp>
      <p:sp>
        <p:nvSpPr>
          <p:cNvPr id="394243" name="Rectangle 3"/>
          <p:cNvSpPr>
            <a:spLocks noGrp="1" noChangeArrowheads="1"/>
          </p:cNvSpPr>
          <p:nvPr>
            <p:ph idx="1"/>
          </p:nvPr>
        </p:nvSpPr>
        <p:spPr>
          <a:xfrm>
            <a:off x="304800" y="1143000"/>
            <a:ext cx="8382000" cy="5257800"/>
          </a:xfrm>
        </p:spPr>
        <p:txBody>
          <a:bodyPr>
            <a:normAutofit fontScale="85000" lnSpcReduction="20000"/>
          </a:bodyPr>
          <a:lstStyle/>
          <a:p>
            <a:pPr eaLnBrk="1" hangingPunct="1">
              <a:lnSpc>
                <a:spcPct val="160000"/>
              </a:lnSpc>
              <a:spcBef>
                <a:spcPct val="30000"/>
              </a:spcBef>
              <a:buFont typeface="Wingdings" panose="05000000000000000000" pitchFamily="2" charset="2"/>
              <a:buChar char="Ø"/>
            </a:pPr>
            <a:r>
              <a:rPr lang="en-US" dirty="0">
                <a:solidFill>
                  <a:srgbClr val="0000FF"/>
                </a:solidFill>
              </a:rPr>
              <a:t>Alcohol is metabolized mainly by two enzymes: </a:t>
            </a:r>
            <a:r>
              <a:rPr lang="en-US" dirty="0">
                <a:solidFill>
                  <a:srgbClr val="FF0000"/>
                </a:solidFill>
              </a:rPr>
              <a:t>alcohol dehydrogenase (ADH) and aldehyde dehydrogenase.</a:t>
            </a:r>
          </a:p>
          <a:p>
            <a:pPr eaLnBrk="1" hangingPunct="1">
              <a:lnSpc>
                <a:spcPct val="160000"/>
              </a:lnSpc>
              <a:spcBef>
                <a:spcPct val="30000"/>
              </a:spcBef>
              <a:buFont typeface="Wingdings" panose="05000000000000000000" pitchFamily="2" charset="2"/>
              <a:buChar char="Ø"/>
            </a:pPr>
            <a:r>
              <a:rPr lang="en-US" dirty="0">
                <a:solidFill>
                  <a:srgbClr val="0000FF"/>
                </a:solidFill>
              </a:rPr>
              <a:t>ADH catalyzes the conversion of alcohol into acetaldehyde, which is a toxic compound.</a:t>
            </a:r>
          </a:p>
          <a:p>
            <a:pPr eaLnBrk="1" hangingPunct="1">
              <a:lnSpc>
                <a:spcPct val="160000"/>
              </a:lnSpc>
              <a:spcBef>
                <a:spcPct val="30000"/>
              </a:spcBef>
              <a:buFont typeface="Wingdings" panose="05000000000000000000" pitchFamily="2" charset="2"/>
              <a:buChar char="Ø"/>
            </a:pPr>
            <a:r>
              <a:rPr lang="en-US" dirty="0">
                <a:solidFill>
                  <a:srgbClr val="0000FF"/>
                </a:solidFill>
              </a:rPr>
              <a:t>Aldehyde dehydrogenase catalyzes the conversion of acetaldehyde into acetic acid</a:t>
            </a:r>
          </a:p>
          <a:p>
            <a:pPr eaLnBrk="1" hangingPunct="1">
              <a:lnSpc>
                <a:spcPct val="160000"/>
              </a:lnSpc>
              <a:spcBef>
                <a:spcPct val="30000"/>
              </a:spcBef>
              <a:buFont typeface="Wingdings" panose="05000000000000000000" pitchFamily="2" charset="2"/>
              <a:buChar char="Ø"/>
            </a:pPr>
            <a:r>
              <a:rPr lang="en-US" dirty="0">
                <a:solidFill>
                  <a:srgbClr val="0000FF"/>
                </a:solidFill>
              </a:rPr>
              <a:t>Aldehyde dehydrogenase is inhibited by </a:t>
            </a:r>
            <a:r>
              <a:rPr lang="en-US" dirty="0" err="1">
                <a:solidFill>
                  <a:srgbClr val="0000FF"/>
                </a:solidFill>
              </a:rPr>
              <a:t>disulfiram</a:t>
            </a:r>
            <a:r>
              <a:rPr lang="en-US" dirty="0">
                <a:solidFill>
                  <a:srgbClr val="0000FF"/>
                </a:solidFill>
              </a:rPr>
              <a:t> , often used in the treatment of alcohol-related disorders. </a:t>
            </a:r>
          </a:p>
          <a:p>
            <a:pPr eaLnBrk="1" hangingPunct="1">
              <a:lnSpc>
                <a:spcPct val="160000"/>
              </a:lnSpc>
            </a:pPr>
            <a:endParaRPr lang="en-US" dirty="0">
              <a:solidFill>
                <a:srgbClr val="0000FF"/>
              </a:solidFill>
            </a:endParaRPr>
          </a:p>
          <a:p>
            <a:pPr eaLnBrk="1" hangingPunct="1">
              <a:lnSpc>
                <a:spcPct val="80000"/>
              </a:lnSpc>
              <a:buFont typeface="Wingdings" panose="05000000000000000000" pitchFamily="2" charset="2"/>
              <a:buNone/>
            </a:pPr>
            <a:endParaRPr lang="en-US" dirty="0" smtClean="0"/>
          </a:p>
        </p:txBody>
      </p:sp>
      <p:sp>
        <p:nvSpPr>
          <p:cNvPr id="3942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229755-6742-4581-84DE-1E1CC542A80F}" type="datetime1">
              <a:rPr lang="en-US" smtClean="0">
                <a:solidFill>
                  <a:schemeClr val="tx2"/>
                </a:solidFill>
              </a:rPr>
              <a:t>6/15/2020</a:t>
            </a:fld>
            <a:endParaRPr lang="en-US" smtClean="0">
              <a:solidFill>
                <a:schemeClr val="tx2"/>
              </a:solidFill>
            </a:endParaRPr>
          </a:p>
        </p:txBody>
      </p:sp>
      <p:sp>
        <p:nvSpPr>
          <p:cNvPr id="394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165</a:t>
            </a:fld>
            <a:endParaRPr lang="en-US"/>
          </a:p>
        </p:txBody>
      </p:sp>
    </p:spTree>
    <p:extLst>
      <p:ext uri="{BB962C8B-B14F-4D97-AF65-F5344CB8AC3E}">
        <p14:creationId xmlns:p14="http://schemas.microsoft.com/office/powerpoint/2010/main" val="33795809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0"/>
            <a:ext cx="7848600" cy="1371600"/>
          </a:xfrm>
        </p:spPr>
        <p:txBody>
          <a:bodyPr rtlCol="0">
            <a:normAutofit fontScale="90000"/>
          </a:bodyPr>
          <a:lstStyle/>
          <a:p>
            <a:pPr>
              <a:defRPr/>
            </a:pPr>
            <a:r>
              <a:rPr lang="en-US" sz="3400" dirty="0"/>
              <a:t>     </a:t>
            </a:r>
            <a:br>
              <a:rPr lang="en-US" sz="3400" dirty="0"/>
            </a:br>
            <a:r>
              <a:rPr lang="en-US" sz="3400" dirty="0"/>
              <a:t> Predisposing factors for high-risk drinking</a:t>
            </a:r>
            <a:br>
              <a:rPr lang="en-US" sz="3400" dirty="0"/>
            </a:br>
            <a:endParaRPr lang="en-US" sz="3400" dirty="0"/>
          </a:p>
        </p:txBody>
      </p:sp>
      <p:sp>
        <p:nvSpPr>
          <p:cNvPr id="398339" name="Rectangle 3"/>
          <p:cNvSpPr>
            <a:spLocks noGrp="1" noChangeArrowheads="1"/>
          </p:cNvSpPr>
          <p:nvPr>
            <p:ph idx="1"/>
          </p:nvPr>
        </p:nvSpPr>
        <p:spPr>
          <a:xfrm>
            <a:off x="533400" y="1676400"/>
            <a:ext cx="8229600" cy="4648200"/>
          </a:xfrm>
        </p:spPr>
        <p:txBody>
          <a:bodyPr vert="horz" lIns="0" tIns="0" rIns="91440" bIns="45720" rtlCol="0">
            <a:normAutofit/>
          </a:bodyPr>
          <a:lstStyle/>
          <a:p>
            <a:pPr eaLnBrk="1" hangingPunct="1">
              <a:buFont typeface="Wingdings" panose="05000000000000000000" pitchFamily="2" charset="2"/>
              <a:buChar char="ü"/>
            </a:pPr>
            <a:r>
              <a:rPr lang="en-GB" dirty="0">
                <a:solidFill>
                  <a:srgbClr val="0000FF"/>
                </a:solidFill>
              </a:rPr>
              <a:t>Family history of alcohol problems</a:t>
            </a:r>
          </a:p>
          <a:p>
            <a:pPr eaLnBrk="1" hangingPunct="1">
              <a:buFont typeface="Wingdings" panose="05000000000000000000" pitchFamily="2" charset="2"/>
              <a:buChar char="ü"/>
            </a:pPr>
            <a:r>
              <a:rPr lang="en-GB" dirty="0">
                <a:solidFill>
                  <a:srgbClr val="0000FF"/>
                </a:solidFill>
              </a:rPr>
              <a:t>Childhood problem behaviours related to impulse control</a:t>
            </a:r>
          </a:p>
          <a:p>
            <a:pPr eaLnBrk="1" hangingPunct="1">
              <a:buFont typeface="Wingdings" panose="05000000000000000000" pitchFamily="2" charset="2"/>
              <a:buChar char="ü"/>
            </a:pPr>
            <a:r>
              <a:rPr lang="en-GB" dirty="0">
                <a:solidFill>
                  <a:srgbClr val="0000FF"/>
                </a:solidFill>
              </a:rPr>
              <a:t>Poor coping responses in the face of stressful life events</a:t>
            </a:r>
          </a:p>
          <a:p>
            <a:pPr eaLnBrk="1" hangingPunct="1">
              <a:buFont typeface="Wingdings" panose="05000000000000000000" pitchFamily="2" charset="2"/>
              <a:buChar char="ü"/>
            </a:pPr>
            <a:r>
              <a:rPr lang="en-GB" dirty="0">
                <a:solidFill>
                  <a:srgbClr val="0000FF"/>
                </a:solidFill>
              </a:rPr>
              <a:t>Depression, divorce, or separation</a:t>
            </a:r>
          </a:p>
          <a:p>
            <a:pPr eaLnBrk="1" hangingPunct="1">
              <a:buFont typeface="Wingdings" panose="05000000000000000000" pitchFamily="2" charset="2"/>
              <a:buChar char="ü"/>
            </a:pPr>
            <a:r>
              <a:rPr lang="en-GB" dirty="0">
                <a:solidFill>
                  <a:srgbClr val="0000FF"/>
                </a:solidFill>
              </a:rPr>
              <a:t>Drinking partner</a:t>
            </a:r>
          </a:p>
          <a:p>
            <a:pPr eaLnBrk="1" hangingPunct="1">
              <a:buFont typeface="Wingdings" panose="05000000000000000000" pitchFamily="2" charset="2"/>
              <a:buChar char="ü"/>
            </a:pPr>
            <a:r>
              <a:rPr lang="en-GB" dirty="0">
                <a:solidFill>
                  <a:srgbClr val="0000FF"/>
                </a:solidFill>
              </a:rPr>
              <a:t>Working in a male-dominated environment</a:t>
            </a:r>
          </a:p>
        </p:txBody>
      </p:sp>
      <p:sp>
        <p:nvSpPr>
          <p:cNvPr id="3983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340D32-03E8-4369-9F85-B80B89E1ED01}" type="datetime1">
              <a:rPr lang="en-US" smtClean="0">
                <a:solidFill>
                  <a:schemeClr val="tx2"/>
                </a:solidFill>
              </a:rPr>
              <a:t>6/15/2020</a:t>
            </a:fld>
            <a:endParaRPr lang="en-US" smtClean="0">
              <a:solidFill>
                <a:schemeClr val="tx2"/>
              </a:solidFill>
            </a:endParaRPr>
          </a:p>
        </p:txBody>
      </p:sp>
      <p:sp>
        <p:nvSpPr>
          <p:cNvPr id="398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166</a:t>
            </a:fld>
            <a:endParaRPr lang="en-US"/>
          </a:p>
        </p:txBody>
      </p:sp>
    </p:spTree>
    <p:extLst>
      <p:ext uri="{BB962C8B-B14F-4D97-AF65-F5344CB8AC3E}">
        <p14:creationId xmlns:p14="http://schemas.microsoft.com/office/powerpoint/2010/main" val="336863292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itle 1"/>
          <p:cNvSpPr>
            <a:spLocks noGrp="1"/>
          </p:cNvSpPr>
          <p:nvPr>
            <p:ph type="ctrTitle"/>
          </p:nvPr>
        </p:nvSpPr>
        <p:spPr/>
        <p:txBody>
          <a:bodyPr/>
          <a:lstStyle/>
          <a:p>
            <a:pPr eaLnBrk="1" hangingPunct="1"/>
            <a:r>
              <a:rPr lang="en-GB" b="1" smtClean="0"/>
              <a:t>2.4.  Alcohol related disorders</a:t>
            </a:r>
          </a:p>
        </p:txBody>
      </p:sp>
    </p:spTree>
    <p:extLst>
      <p:ext uri="{BB962C8B-B14F-4D97-AF65-F5344CB8AC3E}">
        <p14:creationId xmlns:p14="http://schemas.microsoft.com/office/powerpoint/2010/main" val="400378938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p:txBody>
          <a:bodyPr>
            <a:normAutofit fontScale="90000"/>
          </a:bodyPr>
          <a:lstStyle/>
          <a:p>
            <a:pPr eaLnBrk="1" hangingPunct="1"/>
            <a:r>
              <a:rPr lang="en-US" sz="3600"/>
              <a:t>There is hazardous use if the person says yes to any of the following questions</a:t>
            </a:r>
            <a:endParaRPr lang="en-GB" smtClean="0"/>
          </a:p>
        </p:txBody>
      </p:sp>
      <p:sp>
        <p:nvSpPr>
          <p:cNvPr id="401411" name="Content Placeholder 2"/>
          <p:cNvSpPr>
            <a:spLocks noGrp="1"/>
          </p:cNvSpPr>
          <p:nvPr>
            <p:ph idx="1"/>
          </p:nvPr>
        </p:nvSpPr>
        <p:spPr/>
        <p:txBody>
          <a:bodyPr>
            <a:normAutofit lnSpcReduction="10000"/>
          </a:bodyPr>
          <a:lstStyle/>
          <a:p>
            <a:pPr marL="914400" lvl="1" indent="-514350">
              <a:buFont typeface="Calibri" panose="020F0502020204030204" pitchFamily="34" charset="0"/>
              <a:buAutoNum type="arabicPeriod"/>
            </a:pPr>
            <a:r>
              <a:rPr lang="en-US"/>
              <a:t>Consumed 5 or more standard drinks on any given occasion in the last 12 months?</a:t>
            </a:r>
          </a:p>
          <a:p>
            <a:pPr marL="914400" lvl="1" indent="-514350">
              <a:buFont typeface="Calibri" panose="020F0502020204030204" pitchFamily="34" charset="0"/>
              <a:buAutoNum type="arabicPeriod"/>
            </a:pPr>
            <a:r>
              <a:rPr lang="en-US"/>
              <a:t>Drink on average more than two drinks per day?</a:t>
            </a:r>
          </a:p>
          <a:p>
            <a:pPr marL="914400" lvl="1" indent="-514350">
              <a:buFont typeface="Calibri" panose="020F0502020204030204" pitchFamily="34" charset="0"/>
              <a:buAutoNum type="arabicPeriod"/>
            </a:pPr>
            <a:r>
              <a:rPr lang="en-US"/>
              <a:t>Drink every day of the week?</a:t>
            </a:r>
          </a:p>
          <a:p>
            <a:pPr marL="914400" lvl="1" indent="-514350">
              <a:lnSpc>
                <a:spcPct val="120000"/>
              </a:lnSpc>
              <a:buFont typeface="Calibri" panose="020F0502020204030204" pitchFamily="34" charset="0"/>
              <a:buAutoNum type="arabicPeriod" startAt="4"/>
            </a:pPr>
            <a:r>
              <a:rPr lang="en-US" sz="3600"/>
              <a:t>Do you drink when</a:t>
            </a:r>
          </a:p>
          <a:p>
            <a:pPr marL="1314450" lvl="2" indent="-514350">
              <a:buSzPct val="70000"/>
              <a:buFontTx/>
              <a:buChar char="•"/>
            </a:pPr>
            <a:r>
              <a:rPr lang="en-US"/>
              <a:t>driving or operating machinery?</a:t>
            </a:r>
          </a:p>
          <a:p>
            <a:pPr marL="1314450" lvl="2" indent="-514350">
              <a:buSzPct val="70000"/>
              <a:buFontTx/>
              <a:buChar char="•"/>
            </a:pPr>
            <a:r>
              <a:rPr lang="en-US"/>
              <a:t>considering pregnancy?</a:t>
            </a:r>
          </a:p>
          <a:p>
            <a:pPr marL="1314450" lvl="2" indent="-514350">
              <a:buSzPct val="70000"/>
              <a:buFontTx/>
              <a:buChar char="•"/>
            </a:pPr>
            <a:r>
              <a:rPr lang="en-US"/>
              <a:t>contra-indicated medical condition is present?</a:t>
            </a:r>
          </a:p>
          <a:p>
            <a:pPr marL="1314450" lvl="2" indent="-514350">
              <a:buSzPct val="70000"/>
              <a:buFontTx/>
              <a:buChar char="•"/>
            </a:pPr>
            <a:r>
              <a:rPr lang="en-US"/>
              <a:t>using certain medications, such as sedatives, analgesics and selected hypertensives?</a:t>
            </a:r>
          </a:p>
          <a:p>
            <a:pPr eaLnBrk="1" hangingPunct="1"/>
            <a:endParaRPr lang="en-GB" smtClean="0"/>
          </a:p>
        </p:txBody>
      </p:sp>
      <p:sp>
        <p:nvSpPr>
          <p:cNvPr id="4" name="Footer Placeholder 3"/>
          <p:cNvSpPr>
            <a:spLocks noGrp="1"/>
          </p:cNvSpPr>
          <p:nvPr>
            <p:ph type="ftr" sz="quarter" idx="11"/>
          </p:nvPr>
        </p:nvSpPr>
        <p:spPr/>
        <p:txBody>
          <a:bodyPr/>
          <a:lstStyle/>
          <a:p>
            <a:pPr>
              <a:defRPr/>
            </a:pPr>
            <a:r>
              <a:rPr lang="en-US" smtClean="0"/>
              <a:t>Mezinew Sintayehu Bitew</a:t>
            </a:r>
            <a:endParaRPr lang="en-US"/>
          </a:p>
        </p:txBody>
      </p:sp>
      <p:sp>
        <p:nvSpPr>
          <p:cNvPr id="5" name="Slide Number Placeholder 4"/>
          <p:cNvSpPr>
            <a:spLocks noGrp="1"/>
          </p:cNvSpPr>
          <p:nvPr>
            <p:ph type="sldNum" sz="quarter" idx="12"/>
          </p:nvPr>
        </p:nvSpPr>
        <p:spPr/>
        <p:txBody>
          <a:bodyPr/>
          <a:lstStyle/>
          <a:p>
            <a:pPr>
              <a:defRPr/>
            </a:pPr>
            <a:fld id="{41FB4646-381C-4FEB-8A73-27A1A86566AF}" type="slidenum">
              <a:rPr lang="en-US"/>
              <a:pPr>
                <a:defRPr/>
              </a:pPr>
              <a:t>168</a:t>
            </a:fld>
            <a:endParaRPr lang="en-US"/>
          </a:p>
        </p:txBody>
      </p:sp>
      <p:sp>
        <p:nvSpPr>
          <p:cNvPr id="2" name="Date Placeholder 1"/>
          <p:cNvSpPr>
            <a:spLocks noGrp="1"/>
          </p:cNvSpPr>
          <p:nvPr>
            <p:ph type="dt" sz="half" idx="10"/>
          </p:nvPr>
        </p:nvSpPr>
        <p:spPr/>
        <p:txBody>
          <a:bodyPr/>
          <a:lstStyle/>
          <a:p>
            <a:fld id="{6D747958-8513-440C-B22B-DBDCB955457B}" type="datetime1">
              <a:rPr lang="en-US" smtClean="0"/>
              <a:t>6/15/2020</a:t>
            </a:fld>
            <a:endParaRPr lang="en-US"/>
          </a:p>
        </p:txBody>
      </p:sp>
    </p:spTree>
    <p:extLst>
      <p:ext uri="{BB962C8B-B14F-4D97-AF65-F5344CB8AC3E}">
        <p14:creationId xmlns:p14="http://schemas.microsoft.com/office/powerpoint/2010/main" val="259991235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Title 1"/>
          <p:cNvSpPr>
            <a:spLocks noGrp="1"/>
          </p:cNvSpPr>
          <p:nvPr>
            <p:ph type="title"/>
          </p:nvPr>
        </p:nvSpPr>
        <p:spPr/>
        <p:txBody>
          <a:bodyPr/>
          <a:lstStyle/>
          <a:p>
            <a:pPr eaLnBrk="1" hangingPunct="1"/>
            <a:r>
              <a:rPr lang="en-US" sz="3600"/>
              <a:t>What is harmful use?</a:t>
            </a:r>
            <a:endParaRPr lang="en-GB" smtClean="0"/>
          </a:p>
        </p:txBody>
      </p:sp>
      <p:sp>
        <p:nvSpPr>
          <p:cNvPr id="402435" name="Content Placeholder 2"/>
          <p:cNvSpPr>
            <a:spLocks noGrp="1"/>
          </p:cNvSpPr>
          <p:nvPr>
            <p:ph idx="1"/>
          </p:nvPr>
        </p:nvSpPr>
        <p:spPr/>
        <p:txBody>
          <a:bodyPr/>
          <a:lstStyle/>
          <a:p>
            <a:pPr eaLnBrk="1" hangingPunct="1"/>
            <a:r>
              <a:rPr lang="en-US" sz="2400"/>
              <a:t>Harmful use is a pattern of alcohol use which is causing harm to health</a:t>
            </a:r>
          </a:p>
          <a:p>
            <a:pPr lvl="1" eaLnBrk="1" hangingPunct="1"/>
            <a:r>
              <a:rPr lang="en-US"/>
              <a:t>a physical or mental health problem caused by alcohol, or they are pregnant</a:t>
            </a:r>
          </a:p>
          <a:p>
            <a:pPr lvl="1" eaLnBrk="1" hangingPunct="1"/>
            <a:r>
              <a:rPr lang="en-US"/>
              <a:t>AND</a:t>
            </a:r>
          </a:p>
          <a:p>
            <a:pPr lvl="1" eaLnBrk="1" hangingPunct="1"/>
            <a:r>
              <a:rPr lang="en-US"/>
              <a:t>continued alcohol use despite this health problem/situation</a:t>
            </a:r>
          </a:p>
          <a:p>
            <a:pPr eaLnBrk="1" hangingPunct="1"/>
            <a:endParaRPr lang="en-GB" smtClean="0"/>
          </a:p>
        </p:txBody>
      </p:sp>
      <p:sp>
        <p:nvSpPr>
          <p:cNvPr id="4" name="Footer Placeholder 3"/>
          <p:cNvSpPr>
            <a:spLocks noGrp="1"/>
          </p:cNvSpPr>
          <p:nvPr>
            <p:ph type="ftr" sz="quarter" idx="11"/>
          </p:nvPr>
        </p:nvSpPr>
        <p:spPr/>
        <p:txBody>
          <a:bodyPr/>
          <a:lstStyle/>
          <a:p>
            <a:pPr>
              <a:defRPr/>
            </a:pPr>
            <a:r>
              <a:rPr lang="en-US" smtClean="0"/>
              <a:t>Mezinew Sintayehu Bitew</a:t>
            </a:r>
            <a:endParaRPr lang="en-US"/>
          </a:p>
        </p:txBody>
      </p:sp>
      <p:sp>
        <p:nvSpPr>
          <p:cNvPr id="5" name="Slide Number Placeholder 4"/>
          <p:cNvSpPr>
            <a:spLocks noGrp="1"/>
          </p:cNvSpPr>
          <p:nvPr>
            <p:ph type="sldNum" sz="quarter" idx="12"/>
          </p:nvPr>
        </p:nvSpPr>
        <p:spPr/>
        <p:txBody>
          <a:bodyPr/>
          <a:lstStyle/>
          <a:p>
            <a:pPr>
              <a:defRPr/>
            </a:pPr>
            <a:fld id="{6CEA332E-867E-4DED-80E0-10252C2F3E5F}" type="slidenum">
              <a:rPr lang="en-US"/>
              <a:pPr>
                <a:defRPr/>
              </a:pPr>
              <a:t>169</a:t>
            </a:fld>
            <a:endParaRPr lang="en-US"/>
          </a:p>
        </p:txBody>
      </p:sp>
      <p:sp>
        <p:nvSpPr>
          <p:cNvPr id="2" name="Date Placeholder 1"/>
          <p:cNvSpPr>
            <a:spLocks noGrp="1"/>
          </p:cNvSpPr>
          <p:nvPr>
            <p:ph type="dt" sz="half" idx="10"/>
          </p:nvPr>
        </p:nvSpPr>
        <p:spPr/>
        <p:txBody>
          <a:bodyPr/>
          <a:lstStyle/>
          <a:p>
            <a:fld id="{F7731E79-EE85-4ABC-B7A5-C293680C8497}" type="datetime1">
              <a:rPr lang="en-US" smtClean="0"/>
              <a:t>6/15/2020</a:t>
            </a:fld>
            <a:endParaRPr lang="en-US"/>
          </a:p>
        </p:txBody>
      </p:sp>
    </p:spTree>
    <p:extLst>
      <p:ext uri="{BB962C8B-B14F-4D97-AF65-F5344CB8AC3E}">
        <p14:creationId xmlns:p14="http://schemas.microsoft.com/office/powerpoint/2010/main" val="66074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262979"/>
          </a:xfrm>
          <a:prstGeom prst="rect">
            <a:avLst/>
          </a:prstGeom>
        </p:spPr>
        <p:txBody>
          <a:bodyPr wrap="square">
            <a:spAutoFit/>
          </a:bodyPr>
          <a:lstStyle/>
          <a:p>
            <a:pPr>
              <a:lnSpc>
                <a:spcPct val="150000"/>
              </a:lnSpc>
              <a:buFont typeface="Wingdings" panose="05000000000000000000" pitchFamily="2" charset="2"/>
              <a:buChar char="Ø"/>
              <a:defRPr/>
            </a:pPr>
            <a:r>
              <a:rPr lang="en-US" sz="2800" dirty="0"/>
              <a:t>Mental Disorders</a:t>
            </a:r>
          </a:p>
          <a:p>
            <a:pPr>
              <a:lnSpc>
                <a:spcPct val="150000"/>
              </a:lnSpc>
              <a:buNone/>
              <a:defRPr/>
            </a:pPr>
            <a:r>
              <a:rPr lang="en-US" sz="2800" dirty="0"/>
              <a:t>social and specific phobia, PTSD, and even OCD.                                                  </a:t>
            </a:r>
            <a:endParaRPr lang="en-US" sz="2800" dirty="0" smtClean="0"/>
          </a:p>
          <a:p>
            <a:pPr>
              <a:lnSpc>
                <a:spcPct val="150000"/>
              </a:lnSpc>
              <a:buNone/>
              <a:defRPr/>
            </a:pPr>
            <a:r>
              <a:rPr lang="en-US" sz="2800" b="1" u="sng" dirty="0" smtClean="0"/>
              <a:t>Course </a:t>
            </a:r>
            <a:r>
              <a:rPr lang="en-US" sz="2800" b="1" u="sng" dirty="0"/>
              <a:t>and Prognosis                                   </a:t>
            </a:r>
          </a:p>
          <a:p>
            <a:pPr>
              <a:lnSpc>
                <a:spcPct val="150000"/>
              </a:lnSpc>
              <a:buNone/>
              <a:defRPr/>
            </a:pPr>
            <a:r>
              <a:rPr lang="en-US" sz="2800" dirty="0"/>
              <a:t>Panic disorder, in general, is a chronic disorder.</a:t>
            </a:r>
          </a:p>
          <a:p>
            <a:pPr>
              <a:lnSpc>
                <a:spcPct val="150000"/>
              </a:lnSpc>
              <a:buNone/>
              <a:defRPr/>
            </a:pPr>
            <a:r>
              <a:rPr lang="en-US" sz="2800" dirty="0"/>
              <a:t>    about </a:t>
            </a:r>
            <a:r>
              <a:rPr lang="en-US" sz="2800" u="sng" dirty="0">
                <a:solidFill>
                  <a:srgbClr val="FF0000"/>
                </a:solidFill>
              </a:rPr>
              <a:t>30 to 40 % </a:t>
            </a:r>
            <a:r>
              <a:rPr lang="en-US" sz="2800" dirty="0"/>
              <a:t>of patients seem to be symptom free at long-term follow-up; </a:t>
            </a:r>
            <a:r>
              <a:rPr lang="en-US" sz="2800" dirty="0">
                <a:solidFill>
                  <a:srgbClr val="FF0000"/>
                </a:solidFill>
              </a:rPr>
              <a:t>50 %</a:t>
            </a:r>
            <a:r>
              <a:rPr lang="en-US" sz="2800" dirty="0"/>
              <a:t> have symptoms that are </a:t>
            </a:r>
            <a:r>
              <a:rPr lang="en-US" sz="2800" dirty="0">
                <a:solidFill>
                  <a:srgbClr val="FF0000"/>
                </a:solidFill>
              </a:rPr>
              <a:t>sufficiently mild </a:t>
            </a:r>
            <a:r>
              <a:rPr lang="en-US" sz="2800" dirty="0"/>
              <a:t>not to affect their lives significantly; and about </a:t>
            </a:r>
            <a:r>
              <a:rPr lang="en-US" sz="2800" dirty="0">
                <a:solidFill>
                  <a:srgbClr val="FF0000"/>
                </a:solidFill>
              </a:rPr>
              <a:t>10 to 20 %</a:t>
            </a:r>
            <a:r>
              <a:rPr lang="en-US" sz="2800" dirty="0"/>
              <a:t>continue to have significant symptoms.</a:t>
            </a:r>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17</a:t>
            </a:fld>
            <a:endParaRPr lang="en-US"/>
          </a:p>
        </p:txBody>
      </p:sp>
      <p:sp>
        <p:nvSpPr>
          <p:cNvPr id="5" name="Date Placeholder 4"/>
          <p:cNvSpPr>
            <a:spLocks noGrp="1"/>
          </p:cNvSpPr>
          <p:nvPr>
            <p:ph type="dt" sz="half" idx="10"/>
          </p:nvPr>
        </p:nvSpPr>
        <p:spPr/>
        <p:txBody>
          <a:bodyPr/>
          <a:lstStyle/>
          <a:p>
            <a:fld id="{1A658269-C27F-4B99-A8F6-AF06CA6CE6A5}" type="datetime1">
              <a:rPr lang="en-US" smtClean="0"/>
              <a:t>6/15/2020</a:t>
            </a:fld>
            <a:endParaRPr lang="en-US"/>
          </a:p>
        </p:txBody>
      </p:sp>
    </p:spTree>
    <p:extLst>
      <p:ext uri="{BB962C8B-B14F-4D97-AF65-F5344CB8AC3E}">
        <p14:creationId xmlns:p14="http://schemas.microsoft.com/office/powerpoint/2010/main" val="184720846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4"/>
          <p:cNvSpPr>
            <a:spLocks noGrp="1" noChangeArrowheads="1"/>
          </p:cNvSpPr>
          <p:nvPr>
            <p:ph type="ctrTitle"/>
          </p:nvPr>
        </p:nvSpPr>
        <p:spPr/>
        <p:txBody>
          <a:bodyPr/>
          <a:lstStyle/>
          <a:p>
            <a:pPr eaLnBrk="1" hangingPunct="1"/>
            <a:r>
              <a:rPr lang="en-US" b="1" smtClean="0"/>
              <a:t>2.4.2 Alcohol induced disorders</a:t>
            </a:r>
          </a:p>
        </p:txBody>
      </p:sp>
      <p:sp>
        <p:nvSpPr>
          <p:cNvPr id="403459" name="Rectangle 5"/>
          <p:cNvSpPr>
            <a:spLocks noGrp="1" noChangeArrowheads="1"/>
          </p:cNvSpPr>
          <p:nvPr>
            <p:ph type="subTitle" idx="1"/>
          </p:nvPr>
        </p:nvSpPr>
        <p:spPr/>
        <p:txBody>
          <a:bodyPr>
            <a:normAutofit fontScale="92500" lnSpcReduction="10000"/>
          </a:bodyPr>
          <a:lstStyle/>
          <a:p>
            <a:pPr eaLnBrk="1" hangingPunct="1"/>
            <a:r>
              <a:rPr lang="en-US" smtClean="0">
                <a:solidFill>
                  <a:srgbClr val="FF0000"/>
                </a:solidFill>
              </a:rPr>
              <a:t>ALCOHOL intoxication, withdrawal, delirium tremens, seizure, induced psychotic disorders, mood disorders, etc</a:t>
            </a:r>
          </a:p>
        </p:txBody>
      </p:sp>
    </p:spTree>
    <p:extLst>
      <p:ext uri="{BB962C8B-B14F-4D97-AF65-F5344CB8AC3E}">
        <p14:creationId xmlns:p14="http://schemas.microsoft.com/office/powerpoint/2010/main" val="36932907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r>
              <a:rPr lang="en-US" sz="3400" b="1"/>
              <a:t>Diagnostic Criteria for Alcohol Intoxication</a:t>
            </a:r>
            <a:r>
              <a:rPr lang="en-US" sz="3400"/>
              <a:t/>
            </a:r>
            <a:br>
              <a:rPr lang="en-US" sz="3400"/>
            </a:br>
            <a:endParaRPr lang="en-US" sz="3400"/>
          </a:p>
        </p:txBody>
      </p:sp>
      <p:sp>
        <p:nvSpPr>
          <p:cNvPr id="406531" name="Rectangle 3"/>
          <p:cNvSpPr>
            <a:spLocks noGrp="1" noChangeArrowheads="1"/>
          </p:cNvSpPr>
          <p:nvPr>
            <p:ph idx="1"/>
          </p:nvPr>
        </p:nvSpPr>
        <p:spPr>
          <a:xfrm>
            <a:off x="1485900" y="1219202"/>
            <a:ext cx="6172200" cy="4906963"/>
          </a:xfrm>
        </p:spPr>
        <p:txBody>
          <a:bodyPr/>
          <a:lstStyle/>
          <a:p>
            <a:pPr eaLnBrk="1" hangingPunct="1">
              <a:lnSpc>
                <a:spcPct val="80000"/>
              </a:lnSpc>
            </a:pPr>
            <a:r>
              <a:rPr lang="en-US" sz="2000">
                <a:solidFill>
                  <a:srgbClr val="FF0000"/>
                </a:solidFill>
              </a:rPr>
              <a:t>Recent ingestion</a:t>
            </a:r>
            <a:r>
              <a:rPr lang="en-US" sz="2000">
                <a:solidFill>
                  <a:srgbClr val="0000FF"/>
                </a:solidFill>
              </a:rPr>
              <a:t> of alcohol. </a:t>
            </a:r>
          </a:p>
          <a:p>
            <a:pPr eaLnBrk="1" hangingPunct="1">
              <a:lnSpc>
                <a:spcPct val="80000"/>
              </a:lnSpc>
            </a:pPr>
            <a:r>
              <a:rPr lang="en-US" sz="2000">
                <a:solidFill>
                  <a:srgbClr val="0000FF"/>
                </a:solidFill>
              </a:rPr>
              <a:t>Clinically </a:t>
            </a:r>
            <a:r>
              <a:rPr lang="en-US" sz="2000">
                <a:solidFill>
                  <a:srgbClr val="FF0000"/>
                </a:solidFill>
              </a:rPr>
              <a:t>significant maladaptive behavioral or psychological changes</a:t>
            </a:r>
            <a:r>
              <a:rPr lang="en-US" sz="2000">
                <a:solidFill>
                  <a:srgbClr val="0000FF"/>
                </a:solidFill>
              </a:rPr>
              <a:t> (e.g., inappropriate sexual or aggressive behavior, mood lability, impaired judgment, impaired social or occupational functioning) that developed during, or shortly after, alcohol ingestion. </a:t>
            </a:r>
          </a:p>
          <a:p>
            <a:pPr eaLnBrk="1" hangingPunct="1">
              <a:lnSpc>
                <a:spcPct val="80000"/>
              </a:lnSpc>
            </a:pPr>
            <a:r>
              <a:rPr lang="en-US" sz="2000">
                <a:solidFill>
                  <a:srgbClr val="0000FF"/>
                </a:solidFill>
              </a:rPr>
              <a:t>One (or more) of the following signs, developing</a:t>
            </a:r>
            <a:r>
              <a:rPr lang="en-US" sz="2000">
                <a:solidFill>
                  <a:srgbClr val="FF0000"/>
                </a:solidFill>
              </a:rPr>
              <a:t> during, or shortly after, alcohol use: </a:t>
            </a:r>
          </a:p>
          <a:p>
            <a:pPr lvl="1" eaLnBrk="1" hangingPunct="1">
              <a:lnSpc>
                <a:spcPct val="80000"/>
              </a:lnSpc>
              <a:buFont typeface="Wingdings" panose="05000000000000000000" pitchFamily="2" charset="2"/>
              <a:buChar char="ü"/>
            </a:pPr>
            <a:r>
              <a:rPr lang="en-US" sz="2000">
                <a:solidFill>
                  <a:srgbClr val="0000FF"/>
                </a:solidFill>
              </a:rPr>
              <a:t>slurred speech </a:t>
            </a:r>
          </a:p>
          <a:p>
            <a:pPr lvl="1" eaLnBrk="1" hangingPunct="1">
              <a:lnSpc>
                <a:spcPct val="80000"/>
              </a:lnSpc>
              <a:buFont typeface="Wingdings" panose="05000000000000000000" pitchFamily="2" charset="2"/>
              <a:buChar char="ü"/>
            </a:pPr>
            <a:r>
              <a:rPr lang="en-US" sz="2000">
                <a:solidFill>
                  <a:srgbClr val="0000FF"/>
                </a:solidFill>
              </a:rPr>
              <a:t>incoordination </a:t>
            </a:r>
          </a:p>
          <a:p>
            <a:pPr lvl="1" eaLnBrk="1" hangingPunct="1">
              <a:lnSpc>
                <a:spcPct val="80000"/>
              </a:lnSpc>
              <a:buFont typeface="Wingdings" panose="05000000000000000000" pitchFamily="2" charset="2"/>
              <a:buChar char="ü"/>
            </a:pPr>
            <a:r>
              <a:rPr lang="en-US" sz="2000">
                <a:solidFill>
                  <a:srgbClr val="0000FF"/>
                </a:solidFill>
              </a:rPr>
              <a:t>unsteady gait </a:t>
            </a:r>
          </a:p>
          <a:p>
            <a:pPr lvl="1" eaLnBrk="1" hangingPunct="1">
              <a:lnSpc>
                <a:spcPct val="80000"/>
              </a:lnSpc>
              <a:buFont typeface="Wingdings" panose="05000000000000000000" pitchFamily="2" charset="2"/>
              <a:buChar char="ü"/>
            </a:pPr>
            <a:r>
              <a:rPr lang="en-US" sz="2000">
                <a:solidFill>
                  <a:srgbClr val="0000FF"/>
                </a:solidFill>
              </a:rPr>
              <a:t>nystagmus </a:t>
            </a:r>
          </a:p>
          <a:p>
            <a:pPr lvl="1" eaLnBrk="1" hangingPunct="1">
              <a:lnSpc>
                <a:spcPct val="80000"/>
              </a:lnSpc>
              <a:buFont typeface="Wingdings" panose="05000000000000000000" pitchFamily="2" charset="2"/>
              <a:buChar char="ü"/>
            </a:pPr>
            <a:r>
              <a:rPr lang="en-US" sz="2000">
                <a:solidFill>
                  <a:srgbClr val="0000FF"/>
                </a:solidFill>
              </a:rPr>
              <a:t>impairment in attention or memory </a:t>
            </a:r>
          </a:p>
          <a:p>
            <a:pPr lvl="1" eaLnBrk="1" hangingPunct="1">
              <a:lnSpc>
                <a:spcPct val="80000"/>
              </a:lnSpc>
              <a:buFont typeface="Wingdings" panose="05000000000000000000" pitchFamily="2" charset="2"/>
              <a:buChar char="ü"/>
            </a:pPr>
            <a:r>
              <a:rPr lang="en-US" sz="2000">
                <a:solidFill>
                  <a:srgbClr val="0000FF"/>
                </a:solidFill>
              </a:rPr>
              <a:t>stupor or coma </a:t>
            </a:r>
          </a:p>
          <a:p>
            <a:pPr eaLnBrk="1" hangingPunct="1">
              <a:lnSpc>
                <a:spcPct val="80000"/>
              </a:lnSpc>
            </a:pPr>
            <a:r>
              <a:rPr lang="en-US" sz="2000">
                <a:solidFill>
                  <a:srgbClr val="0000FF"/>
                </a:solidFill>
              </a:rPr>
              <a:t>The symptoms are not due to a general medical condition and are not better accounted for by another mental disorder. </a:t>
            </a:r>
          </a:p>
          <a:p>
            <a:pPr eaLnBrk="1" hangingPunct="1">
              <a:lnSpc>
                <a:spcPct val="80000"/>
              </a:lnSpc>
              <a:buFont typeface="Wingdings" panose="05000000000000000000" pitchFamily="2" charset="2"/>
              <a:buNone/>
            </a:pPr>
            <a:endParaRPr lang="en-US" sz="2000"/>
          </a:p>
        </p:txBody>
      </p:sp>
      <p:sp>
        <p:nvSpPr>
          <p:cNvPr id="40653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93C2C-8133-4DA0-AADC-AECA25D9FC0C}" type="datetime1">
              <a:rPr lang="en-US" smtClean="0">
                <a:solidFill>
                  <a:schemeClr val="tx2"/>
                </a:solidFill>
              </a:rPr>
              <a:t>6/15/2020</a:t>
            </a:fld>
            <a:endParaRPr lang="en-US" smtClean="0">
              <a:solidFill>
                <a:schemeClr val="tx2"/>
              </a:solidFill>
            </a:endParaRPr>
          </a:p>
        </p:txBody>
      </p:sp>
      <p:sp>
        <p:nvSpPr>
          <p:cNvPr id="406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171</a:t>
            </a:fld>
            <a:endParaRPr lang="en-US"/>
          </a:p>
        </p:txBody>
      </p:sp>
    </p:spTree>
    <p:extLst>
      <p:ext uri="{BB962C8B-B14F-4D97-AF65-F5344CB8AC3E}">
        <p14:creationId xmlns:p14="http://schemas.microsoft.com/office/powerpoint/2010/main" val="425277475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Content Placeholder 2"/>
          <p:cNvSpPr>
            <a:spLocks noGrp="1"/>
          </p:cNvSpPr>
          <p:nvPr>
            <p:ph idx="1"/>
          </p:nvPr>
        </p:nvSpPr>
        <p:spPr/>
        <p:txBody>
          <a:bodyPr>
            <a:normAutofit lnSpcReduction="10000"/>
          </a:bodyPr>
          <a:lstStyle/>
          <a:p>
            <a:pPr eaLnBrk="1" hangingPunct="1">
              <a:lnSpc>
                <a:spcPct val="150000"/>
              </a:lnSpc>
            </a:pPr>
            <a:r>
              <a:rPr lang="en-US">
                <a:latin typeface="Arial" panose="020B0604020202020204" pitchFamily="34" charset="0"/>
                <a:cs typeface="Arial" panose="020B0604020202020204" pitchFamily="34" charset="0"/>
              </a:rPr>
              <a:t>The mainstay of medical treatment of patients with ethanol toxicity is supportive care</a:t>
            </a:r>
          </a:p>
          <a:p>
            <a:pPr eaLnBrk="1" hangingPunct="1">
              <a:lnSpc>
                <a:spcPct val="150000"/>
              </a:lnSpc>
            </a:pPr>
            <a:r>
              <a:rPr lang="en-US">
                <a:latin typeface="Arial" panose="020B0604020202020204" pitchFamily="34" charset="0"/>
                <a:cs typeface="Arial" panose="020B0604020202020204" pitchFamily="34" charset="0"/>
              </a:rPr>
              <a:t>Hypoglycemia and respiratory depression are the 2 most immediate life-threatening complications.</a:t>
            </a:r>
            <a:endParaRPr lang="en-US" sz="4800">
              <a:latin typeface="Arial" panose="020B0604020202020204" pitchFamily="34" charset="0"/>
              <a:cs typeface="Arial" panose="020B0604020202020204" pitchFamily="34" charset="0"/>
            </a:endParaRPr>
          </a:p>
          <a:p>
            <a:pPr eaLnBrk="1" hangingPunct="1">
              <a:lnSpc>
                <a:spcPct val="150000"/>
              </a:lnSpc>
            </a:pPr>
            <a:endParaRPr lang="en-US"/>
          </a:p>
        </p:txBody>
      </p:sp>
      <p:sp>
        <p:nvSpPr>
          <p:cNvPr id="40857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DFDD57-CADE-4818-8991-8336F7403FD0}" type="datetime1">
              <a:rPr lang="en-US" smtClean="0">
                <a:solidFill>
                  <a:schemeClr val="tx2"/>
                </a:solidFill>
              </a:rPr>
              <a:t>6/15/2020</a:t>
            </a:fld>
            <a:endParaRPr lang="en-US" smtClean="0">
              <a:solidFill>
                <a:schemeClr val="tx2"/>
              </a:solidFill>
            </a:endParaRPr>
          </a:p>
        </p:txBody>
      </p:sp>
      <p:sp>
        <p:nvSpPr>
          <p:cNvPr id="408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172</a:t>
            </a:fld>
            <a:endParaRPr lang="en-US"/>
          </a:p>
        </p:txBody>
      </p:sp>
    </p:spTree>
    <p:extLst>
      <p:ext uri="{BB962C8B-B14F-4D97-AF65-F5344CB8AC3E}">
        <p14:creationId xmlns:p14="http://schemas.microsoft.com/office/powerpoint/2010/main" val="263971752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381000" y="277815"/>
            <a:ext cx="8229600" cy="1139825"/>
          </a:xfrm>
        </p:spPr>
        <p:txBody>
          <a:bodyPr>
            <a:normAutofit fontScale="90000"/>
          </a:bodyPr>
          <a:lstStyle/>
          <a:p>
            <a:pPr eaLnBrk="1" hangingPunct="1"/>
            <a:r>
              <a:rPr lang="en-US" sz="3600" dirty="0"/>
              <a:t>Complications related to alcohol intoxication.</a:t>
            </a:r>
            <a:endParaRPr lang="en-AU" sz="3600" dirty="0"/>
          </a:p>
        </p:txBody>
      </p:sp>
      <p:sp>
        <p:nvSpPr>
          <p:cNvPr id="409603" name="Rectangle 3"/>
          <p:cNvSpPr>
            <a:spLocks noGrp="1" noChangeArrowheads="1"/>
          </p:cNvSpPr>
          <p:nvPr>
            <p:ph type="body" sz="half" idx="1"/>
          </p:nvPr>
        </p:nvSpPr>
        <p:spPr>
          <a:xfrm>
            <a:off x="1485900" y="1600202"/>
            <a:ext cx="6172200" cy="938213"/>
          </a:xfrm>
        </p:spPr>
        <p:txBody>
          <a:bodyPr vert="horz" lIns="0" tIns="0" rIns="91440" bIns="45720" rtlCol="0">
            <a:normAutofit/>
          </a:bodyPr>
          <a:lstStyle/>
          <a:p>
            <a:pPr marL="384175" indent="-384175">
              <a:buNone/>
            </a:pPr>
            <a:r>
              <a:rPr lang="en-US" sz="2200" dirty="0"/>
              <a:t>Physical injury and psychological harms and death arise from:</a:t>
            </a:r>
          </a:p>
        </p:txBody>
      </p:sp>
      <p:graphicFrame>
        <p:nvGraphicFramePr>
          <p:cNvPr id="553988" name="Group 4"/>
          <p:cNvGraphicFramePr>
            <a:graphicFrameLocks noGrp="1"/>
          </p:cNvGraphicFramePr>
          <p:nvPr>
            <p:ph sz="half" idx="2"/>
            <p:extLst>
              <p:ext uri="{D42A27DB-BD31-4B8C-83A1-F6EECF244321}">
                <p14:modId xmlns:p14="http://schemas.microsoft.com/office/powerpoint/2010/main" val="2403244206"/>
              </p:ext>
            </p:extLst>
          </p:nvPr>
        </p:nvGraphicFramePr>
        <p:xfrm>
          <a:off x="533400" y="2362200"/>
          <a:ext cx="7924800" cy="4508500"/>
        </p:xfrm>
        <a:graphic>
          <a:graphicData uri="http://schemas.openxmlformats.org/drawingml/2006/table">
            <a:tbl>
              <a:tblPr/>
              <a:tblGrid>
                <a:gridCol w="2641600"/>
                <a:gridCol w="2641600"/>
                <a:gridCol w="2641600"/>
              </a:tblGrid>
              <a:tr h="4508500">
                <a:tc>
                  <a:txBody>
                    <a:bodyPr/>
                    <a:lstStyle>
                      <a:lvl1pPr marL="231775" indent="-231775">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Physical assaults</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Sexual assaults</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Domestic violence</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Traffic accidents</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Occupational &amp; machinery injuries</a:t>
                      </a:r>
                    </a:p>
                  </a:txBody>
                  <a:tcPr marL="68580" marR="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31775" indent="-231775">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Fires</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Drowning</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Child abuse</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Unprotected sex leading to STDs and HIV</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Overdose</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endPar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endParaRPr>
                    </a:p>
                  </a:txBody>
                  <a:tcPr marL="68580" marR="685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31775" indent="-231775">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Comorbidity</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Dehydration</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Sleep disturbances</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Raised blood pressure</a:t>
                      </a:r>
                    </a:p>
                    <a:p>
                      <a:pPr marL="231775" marR="0" lvl="0" indent="-231775"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tabLst/>
                      </a:pPr>
                      <a:r>
                        <a:rPr kumimoji="0" lang="en-GB" sz="2100" b="0" i="0" u="none" strike="noStrike" cap="none" normalizeH="0" baseline="0" dirty="0" smtClean="0">
                          <a:ln>
                            <a:noFill/>
                          </a:ln>
                          <a:solidFill>
                            <a:schemeClr val="tx1"/>
                          </a:solidFill>
                          <a:effectLst/>
                          <a:latin typeface="Perpetua" panose="02020502060401020303" pitchFamily="18" charset="0"/>
                          <a:cs typeface="Arial" panose="020B0604020202020204" pitchFamily="34" charset="0"/>
                        </a:rPr>
                        <a:t>Shortness of breath</a:t>
                      </a:r>
                    </a:p>
                  </a:txBody>
                  <a:tcPr marL="68580" marR="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614"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92C84B-57C4-40C5-96F3-ADC6FA4D5353}" type="datetime1">
              <a:rPr lang="en-US" altLang="en-US" smtClean="0">
                <a:solidFill>
                  <a:schemeClr val="tx2"/>
                </a:solidFill>
              </a:rPr>
              <a:t>6/15/2020</a:t>
            </a:fld>
            <a:endParaRPr lang="en-US" altLang="en-US" smtClean="0">
              <a:solidFill>
                <a:schemeClr val="tx2"/>
              </a:solidFill>
            </a:endParaRPr>
          </a:p>
        </p:txBody>
      </p:sp>
      <p:sp>
        <p:nvSpPr>
          <p:cNvPr id="40961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pPr>
              <a:defRPr/>
            </a:pPr>
            <a:fld id="{BDACDC0B-0D4A-400E-AB04-8E66C3DA3D98}" type="slidenum">
              <a:rPr lang="en-US" smtClean="0"/>
              <a:pPr>
                <a:defRPr/>
              </a:pPr>
              <a:t>173</a:t>
            </a:fld>
            <a:endParaRPr lang="en-US"/>
          </a:p>
        </p:txBody>
      </p:sp>
    </p:spTree>
    <p:extLst>
      <p:ext uri="{BB962C8B-B14F-4D97-AF65-F5344CB8AC3E}">
        <p14:creationId xmlns:p14="http://schemas.microsoft.com/office/powerpoint/2010/main" val="143027865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itle 7"/>
          <p:cNvSpPr>
            <a:spLocks noGrp="1"/>
          </p:cNvSpPr>
          <p:nvPr>
            <p:ph type="title"/>
          </p:nvPr>
        </p:nvSpPr>
        <p:spPr>
          <a:xfrm>
            <a:off x="762000" y="304800"/>
            <a:ext cx="7848600" cy="1143000"/>
          </a:xfrm>
        </p:spPr>
        <p:txBody>
          <a:bodyPr>
            <a:normAutofit/>
          </a:bodyPr>
          <a:lstStyle/>
          <a:p>
            <a:pPr eaLnBrk="1" hangingPunct="1"/>
            <a:r>
              <a:rPr lang="en-GB" sz="3200" b="1" dirty="0" smtClean="0"/>
              <a:t>Alcohol induced memory loss</a:t>
            </a:r>
          </a:p>
        </p:txBody>
      </p:sp>
      <p:sp>
        <p:nvSpPr>
          <p:cNvPr id="411651" name="Rectangle 3"/>
          <p:cNvSpPr>
            <a:spLocks noGrp="1" noChangeArrowheads="1"/>
          </p:cNvSpPr>
          <p:nvPr>
            <p:ph idx="1"/>
          </p:nvPr>
        </p:nvSpPr>
        <p:spPr>
          <a:xfrm>
            <a:off x="762000" y="1143000"/>
            <a:ext cx="7848600" cy="5410200"/>
          </a:xfrm>
        </p:spPr>
        <p:txBody>
          <a:bodyPr vert="horz" lIns="0" tIns="0" rIns="91440" bIns="45720" rtlCol="0" anchor="ctr">
            <a:normAutofit/>
          </a:bodyPr>
          <a:lstStyle/>
          <a:p>
            <a:pPr marL="384175" indent="-384175">
              <a:spcBef>
                <a:spcPct val="40000"/>
              </a:spcBef>
              <a:buNone/>
            </a:pPr>
            <a:endParaRPr lang="en-US" sz="2400" dirty="0"/>
          </a:p>
          <a:p>
            <a:pPr marL="384175" indent="-384175">
              <a:spcBef>
                <a:spcPct val="40000"/>
              </a:spcBef>
              <a:buFont typeface="Wingdings" panose="05000000000000000000" pitchFamily="2" charset="2"/>
              <a:buChar char="Ø"/>
            </a:pPr>
            <a:r>
              <a:rPr lang="en-US" sz="2400" dirty="0"/>
              <a:t>Blackouts are frequently described as having effects similar to that of </a:t>
            </a:r>
            <a:r>
              <a:rPr lang="en-US" sz="2400" dirty="0">
                <a:hlinkClick r:id="rId3" tooltip="Anterograde amnesia"/>
              </a:rPr>
              <a:t>anterograde amnesia</a:t>
            </a:r>
            <a:r>
              <a:rPr lang="en-US" sz="2400" dirty="0"/>
              <a:t>, in which the subject cannot recall any events after the event that caused </a:t>
            </a:r>
            <a:r>
              <a:rPr lang="en-US" sz="2400" dirty="0">
                <a:hlinkClick r:id="rId4" tooltip="Amnesia"/>
              </a:rPr>
              <a:t>amnesia</a:t>
            </a:r>
            <a:endParaRPr lang="en-AU" sz="2400" dirty="0">
              <a:solidFill>
                <a:srgbClr val="0000FF"/>
              </a:solidFill>
            </a:endParaRPr>
          </a:p>
          <a:p>
            <a:pPr marL="384175" indent="-384175">
              <a:spcBef>
                <a:spcPct val="40000"/>
              </a:spcBef>
              <a:buNone/>
            </a:pPr>
            <a:r>
              <a:rPr lang="en-AU" sz="2400" dirty="0">
                <a:solidFill>
                  <a:srgbClr val="0000FF"/>
                </a:solidFill>
              </a:rPr>
              <a:t>Teenagers (28.4%) were most likely to have a memory loss incident following drinking:</a:t>
            </a:r>
          </a:p>
          <a:p>
            <a:pPr marL="1136650" lvl="1" indent="-368300">
              <a:spcBef>
                <a:spcPct val="40000"/>
              </a:spcBef>
              <a:buFont typeface="Wingdings" panose="05000000000000000000" pitchFamily="2" charset="2"/>
              <a:buChar char="ü"/>
            </a:pPr>
            <a:r>
              <a:rPr lang="en-AU" dirty="0" smtClean="0">
                <a:solidFill>
                  <a:srgbClr val="0000FF"/>
                </a:solidFill>
              </a:rPr>
              <a:t>20% - 30% of all other age groups</a:t>
            </a:r>
          </a:p>
        </p:txBody>
      </p:sp>
      <p:sp>
        <p:nvSpPr>
          <p:cNvPr id="411652"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DBEF75-0881-47A8-9E4F-3180199FEB06}" type="datetime1">
              <a:rPr lang="en-US" smtClean="0">
                <a:solidFill>
                  <a:schemeClr val="tx2"/>
                </a:solidFill>
              </a:rPr>
              <a:t>6/15/2020</a:t>
            </a:fld>
            <a:endParaRPr lang="en-US" smtClean="0">
              <a:solidFill>
                <a:schemeClr val="tx2"/>
              </a:solidFill>
            </a:endParaRPr>
          </a:p>
        </p:txBody>
      </p:sp>
      <p:sp>
        <p:nvSpPr>
          <p:cNvPr id="41165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411654" name="Picture 4" descr="MCj041149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648200"/>
            <a:ext cx="10858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174</a:t>
            </a:fld>
            <a:endParaRPr lang="en-US"/>
          </a:p>
        </p:txBody>
      </p:sp>
    </p:spTree>
    <p:extLst>
      <p:ext uri="{BB962C8B-B14F-4D97-AF65-F5344CB8AC3E}">
        <p14:creationId xmlns:p14="http://schemas.microsoft.com/office/powerpoint/2010/main" val="215759168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rtlCol="0">
            <a:normAutofit/>
          </a:bodyPr>
          <a:lstStyle/>
          <a:p>
            <a:pPr>
              <a:defRPr/>
            </a:pPr>
            <a:r>
              <a:rPr lang="en-US" sz="5100" dirty="0">
                <a:latin typeface="+mn-lt"/>
              </a:rPr>
              <a:t> Alcohol withdrawal(1)</a:t>
            </a:r>
          </a:p>
        </p:txBody>
      </p:sp>
      <p:sp>
        <p:nvSpPr>
          <p:cNvPr id="414723" name="Rectangle 3"/>
          <p:cNvSpPr>
            <a:spLocks noGrp="1" noChangeArrowheads="1"/>
          </p:cNvSpPr>
          <p:nvPr>
            <p:ph sz="half" idx="1"/>
          </p:nvPr>
        </p:nvSpPr>
        <p:spPr/>
        <p:txBody>
          <a:bodyPr/>
          <a:lstStyle/>
          <a:p>
            <a:pPr eaLnBrk="1" hangingPunct="1">
              <a:lnSpc>
                <a:spcPct val="125000"/>
              </a:lnSpc>
              <a:buFont typeface="Wingdings" panose="05000000000000000000" pitchFamily="2" charset="2"/>
              <a:buNone/>
            </a:pPr>
            <a:r>
              <a:rPr lang="en-US" b="1" smtClean="0">
                <a:solidFill>
                  <a:srgbClr val="0000FF"/>
                </a:solidFill>
              </a:rPr>
              <a:t>Is a condition characterized by:</a:t>
            </a:r>
          </a:p>
          <a:p>
            <a:pPr eaLnBrk="1" hangingPunct="1">
              <a:lnSpc>
                <a:spcPct val="125000"/>
              </a:lnSpc>
            </a:pPr>
            <a:r>
              <a:rPr lang="en-US" sz="2400" i="1">
                <a:solidFill>
                  <a:srgbClr val="0000FF"/>
                </a:solidFill>
              </a:rPr>
              <a:t>Tremor     </a:t>
            </a:r>
          </a:p>
          <a:p>
            <a:pPr eaLnBrk="1" hangingPunct="1">
              <a:lnSpc>
                <a:spcPct val="125000"/>
              </a:lnSpc>
            </a:pPr>
            <a:r>
              <a:rPr lang="en-US" sz="2400" i="1">
                <a:solidFill>
                  <a:srgbClr val="0000FF"/>
                </a:solidFill>
              </a:rPr>
              <a:t>Insomnia </a:t>
            </a:r>
          </a:p>
          <a:p>
            <a:pPr eaLnBrk="1" hangingPunct="1">
              <a:lnSpc>
                <a:spcPct val="125000"/>
              </a:lnSpc>
            </a:pPr>
            <a:r>
              <a:rPr lang="en-US" sz="2400" i="1">
                <a:solidFill>
                  <a:srgbClr val="0000FF"/>
                </a:solidFill>
              </a:rPr>
              <a:t>Nausea &amp; vomiting</a:t>
            </a:r>
          </a:p>
          <a:p>
            <a:pPr eaLnBrk="1" hangingPunct="1">
              <a:lnSpc>
                <a:spcPct val="125000"/>
              </a:lnSpc>
              <a:buFont typeface="Arial" panose="020B0604020202020204" pitchFamily="34" charset="0"/>
              <a:buNone/>
            </a:pPr>
            <a:endParaRPr lang="en-US" sz="2400" i="1">
              <a:solidFill>
                <a:srgbClr val="0000FF"/>
              </a:solidFill>
            </a:endParaRPr>
          </a:p>
          <a:p>
            <a:pPr eaLnBrk="1" hangingPunct="1">
              <a:lnSpc>
                <a:spcPct val="80000"/>
              </a:lnSpc>
            </a:pPr>
            <a:endParaRPr lang="en-US" sz="1600"/>
          </a:p>
        </p:txBody>
      </p:sp>
      <p:sp>
        <p:nvSpPr>
          <p:cNvPr id="414724" name="Content Placeholder 6"/>
          <p:cNvSpPr>
            <a:spLocks noGrp="1"/>
          </p:cNvSpPr>
          <p:nvPr>
            <p:ph sz="half" idx="2"/>
          </p:nvPr>
        </p:nvSpPr>
        <p:spPr/>
        <p:txBody>
          <a:bodyPr/>
          <a:lstStyle/>
          <a:p>
            <a:pPr eaLnBrk="1" hangingPunct="1">
              <a:lnSpc>
                <a:spcPct val="125000"/>
              </a:lnSpc>
            </a:pPr>
            <a:r>
              <a:rPr lang="en-US" sz="2400" i="1">
                <a:solidFill>
                  <a:srgbClr val="0000FF"/>
                </a:solidFill>
              </a:rPr>
              <a:t>Transient hallucinations &amp; delusions</a:t>
            </a:r>
          </a:p>
          <a:p>
            <a:pPr eaLnBrk="1" hangingPunct="1">
              <a:lnSpc>
                <a:spcPct val="125000"/>
              </a:lnSpc>
            </a:pPr>
            <a:r>
              <a:rPr lang="en-US" sz="2400" i="1">
                <a:solidFill>
                  <a:srgbClr val="0000FF"/>
                </a:solidFill>
              </a:rPr>
              <a:t>psychomotor agitation</a:t>
            </a:r>
          </a:p>
          <a:p>
            <a:pPr eaLnBrk="1" hangingPunct="1">
              <a:lnSpc>
                <a:spcPct val="125000"/>
              </a:lnSpc>
            </a:pPr>
            <a:r>
              <a:rPr lang="en-US" sz="2400" i="1">
                <a:solidFill>
                  <a:srgbClr val="0000FF"/>
                </a:solidFill>
              </a:rPr>
              <a:t>anxiety</a:t>
            </a:r>
          </a:p>
          <a:p>
            <a:pPr eaLnBrk="1" hangingPunct="1">
              <a:lnSpc>
                <a:spcPct val="125000"/>
              </a:lnSpc>
            </a:pPr>
            <a:r>
              <a:rPr lang="en-US" sz="2400" i="1">
                <a:solidFill>
                  <a:srgbClr val="0000FF"/>
                </a:solidFill>
              </a:rPr>
              <a:t>seizure </a:t>
            </a:r>
          </a:p>
          <a:p>
            <a:pPr eaLnBrk="1" hangingPunct="1">
              <a:lnSpc>
                <a:spcPct val="125000"/>
              </a:lnSpc>
              <a:buFont typeface="Wingdings" panose="05000000000000000000" pitchFamily="2" charset="2"/>
              <a:buNone/>
            </a:pPr>
            <a:r>
              <a:rPr lang="en-US" sz="2400" b="1" i="1">
                <a:solidFill>
                  <a:srgbClr val="0000FF"/>
                </a:solidFill>
              </a:rPr>
              <a:t>following cessation or reduction of alcohol use.</a:t>
            </a:r>
          </a:p>
          <a:p>
            <a:pPr eaLnBrk="1" hangingPunct="1">
              <a:buFont typeface="Wingdings" panose="05000000000000000000" pitchFamily="2" charset="2"/>
              <a:buNone/>
            </a:pPr>
            <a:endParaRPr lang="en-US" smtClean="0"/>
          </a:p>
        </p:txBody>
      </p:sp>
      <p:sp>
        <p:nvSpPr>
          <p:cNvPr id="414725" name="Date Placeholder 7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15DF0-EDA2-4BB4-85E1-87C1A3D128D6}" type="datetime1">
              <a:rPr lang="en-US" smtClean="0">
                <a:solidFill>
                  <a:schemeClr val="tx2"/>
                </a:solidFill>
              </a:rPr>
              <a:t>6/15/2020</a:t>
            </a:fld>
            <a:endParaRPr lang="en-US" smtClean="0">
              <a:solidFill>
                <a:schemeClr val="tx2"/>
              </a:solidFill>
            </a:endParaRPr>
          </a:p>
        </p:txBody>
      </p:sp>
      <p:sp>
        <p:nvSpPr>
          <p:cNvPr id="414726" name="Footer Placeholder 7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grpSp>
        <p:nvGrpSpPr>
          <p:cNvPr id="414727" name="Group 9"/>
          <p:cNvGrpSpPr>
            <a:grpSpLocks noChangeAspect="1"/>
          </p:cNvGrpSpPr>
          <p:nvPr/>
        </p:nvGrpSpPr>
        <p:grpSpPr bwMode="auto">
          <a:xfrm>
            <a:off x="3314700" y="2286000"/>
            <a:ext cx="1428750" cy="2133600"/>
            <a:chOff x="1440" y="1152"/>
            <a:chExt cx="2112" cy="2016"/>
          </a:xfrm>
        </p:grpSpPr>
        <p:sp>
          <p:nvSpPr>
            <p:cNvPr id="414728" name="AutoShape 8"/>
            <p:cNvSpPr>
              <a:spLocks noChangeAspect="1" noChangeArrowheads="1" noTextEdit="1"/>
            </p:cNvSpPr>
            <p:nvPr/>
          </p:nvSpPr>
          <p:spPr bwMode="auto">
            <a:xfrm>
              <a:off x="1440" y="1152"/>
              <a:ext cx="211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14729" name="Freeform 10"/>
            <p:cNvSpPr>
              <a:spLocks/>
            </p:cNvSpPr>
            <p:nvPr/>
          </p:nvSpPr>
          <p:spPr bwMode="auto">
            <a:xfrm>
              <a:off x="2931" y="1163"/>
              <a:ext cx="132" cy="120"/>
            </a:xfrm>
            <a:custGeom>
              <a:avLst/>
              <a:gdLst>
                <a:gd name="T0" fmla="*/ 115 w 132"/>
                <a:gd name="T1" fmla="*/ 15 h 120"/>
                <a:gd name="T2" fmla="*/ 123 w 132"/>
                <a:gd name="T3" fmla="*/ 26 h 120"/>
                <a:gd name="T4" fmla="*/ 129 w 132"/>
                <a:gd name="T5" fmla="*/ 39 h 120"/>
                <a:gd name="T6" fmla="*/ 132 w 132"/>
                <a:gd name="T7" fmla="*/ 52 h 120"/>
                <a:gd name="T8" fmla="*/ 131 w 132"/>
                <a:gd name="T9" fmla="*/ 67 h 120"/>
                <a:gd name="T10" fmla="*/ 126 w 132"/>
                <a:gd name="T11" fmla="*/ 76 h 120"/>
                <a:gd name="T12" fmla="*/ 121 w 132"/>
                <a:gd name="T13" fmla="*/ 84 h 120"/>
                <a:gd name="T14" fmla="*/ 115 w 132"/>
                <a:gd name="T15" fmla="*/ 92 h 120"/>
                <a:gd name="T16" fmla="*/ 109 w 132"/>
                <a:gd name="T17" fmla="*/ 99 h 120"/>
                <a:gd name="T18" fmla="*/ 101 w 132"/>
                <a:gd name="T19" fmla="*/ 105 h 120"/>
                <a:gd name="T20" fmla="*/ 92 w 132"/>
                <a:gd name="T21" fmla="*/ 110 h 120"/>
                <a:gd name="T22" fmla="*/ 83 w 132"/>
                <a:gd name="T23" fmla="*/ 116 h 120"/>
                <a:gd name="T24" fmla="*/ 71 w 132"/>
                <a:gd name="T25" fmla="*/ 118 h 120"/>
                <a:gd name="T26" fmla="*/ 68 w 132"/>
                <a:gd name="T27" fmla="*/ 118 h 120"/>
                <a:gd name="T28" fmla="*/ 65 w 132"/>
                <a:gd name="T29" fmla="*/ 118 h 120"/>
                <a:gd name="T30" fmla="*/ 61 w 132"/>
                <a:gd name="T31" fmla="*/ 118 h 120"/>
                <a:gd name="T32" fmla="*/ 58 w 132"/>
                <a:gd name="T33" fmla="*/ 120 h 120"/>
                <a:gd name="T34" fmla="*/ 51 w 132"/>
                <a:gd name="T35" fmla="*/ 118 h 120"/>
                <a:gd name="T36" fmla="*/ 43 w 132"/>
                <a:gd name="T37" fmla="*/ 116 h 120"/>
                <a:gd name="T38" fmla="*/ 35 w 132"/>
                <a:gd name="T39" fmla="*/ 113 h 120"/>
                <a:gd name="T40" fmla="*/ 28 w 132"/>
                <a:gd name="T41" fmla="*/ 109 h 120"/>
                <a:gd name="T42" fmla="*/ 20 w 132"/>
                <a:gd name="T43" fmla="*/ 105 h 120"/>
                <a:gd name="T44" fmla="*/ 14 w 132"/>
                <a:gd name="T45" fmla="*/ 101 h 120"/>
                <a:gd name="T46" fmla="*/ 9 w 132"/>
                <a:gd name="T47" fmla="*/ 95 h 120"/>
                <a:gd name="T48" fmla="*/ 6 w 132"/>
                <a:gd name="T49" fmla="*/ 88 h 120"/>
                <a:gd name="T50" fmla="*/ 3 w 132"/>
                <a:gd name="T51" fmla="*/ 72 h 120"/>
                <a:gd name="T52" fmla="*/ 0 w 132"/>
                <a:gd name="T53" fmla="*/ 55 h 120"/>
                <a:gd name="T54" fmla="*/ 2 w 132"/>
                <a:gd name="T55" fmla="*/ 38 h 120"/>
                <a:gd name="T56" fmla="*/ 11 w 132"/>
                <a:gd name="T57" fmla="*/ 23 h 120"/>
                <a:gd name="T58" fmla="*/ 20 w 132"/>
                <a:gd name="T59" fmla="*/ 14 h 120"/>
                <a:gd name="T60" fmla="*/ 32 w 132"/>
                <a:gd name="T61" fmla="*/ 7 h 120"/>
                <a:gd name="T62" fmla="*/ 46 w 132"/>
                <a:gd name="T63" fmla="*/ 2 h 120"/>
                <a:gd name="T64" fmla="*/ 61 w 132"/>
                <a:gd name="T65" fmla="*/ 0 h 120"/>
                <a:gd name="T66" fmla="*/ 77 w 132"/>
                <a:gd name="T67" fmla="*/ 0 h 120"/>
                <a:gd name="T68" fmla="*/ 91 w 132"/>
                <a:gd name="T69" fmla="*/ 2 h 120"/>
                <a:gd name="T70" fmla="*/ 105 w 132"/>
                <a:gd name="T71" fmla="*/ 7 h 120"/>
                <a:gd name="T72" fmla="*/ 115 w 132"/>
                <a:gd name="T73" fmla="*/ 15 h 1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20"/>
                <a:gd name="T113" fmla="*/ 132 w 132"/>
                <a:gd name="T114" fmla="*/ 120 h 1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20">
                  <a:moveTo>
                    <a:pt x="115" y="15"/>
                  </a:moveTo>
                  <a:lnTo>
                    <a:pt x="123" y="26"/>
                  </a:lnTo>
                  <a:lnTo>
                    <a:pt x="129" y="39"/>
                  </a:lnTo>
                  <a:lnTo>
                    <a:pt x="132" y="52"/>
                  </a:lnTo>
                  <a:lnTo>
                    <a:pt x="131" y="67"/>
                  </a:lnTo>
                  <a:lnTo>
                    <a:pt x="126" y="76"/>
                  </a:lnTo>
                  <a:lnTo>
                    <a:pt x="121" y="84"/>
                  </a:lnTo>
                  <a:lnTo>
                    <a:pt x="115" y="92"/>
                  </a:lnTo>
                  <a:lnTo>
                    <a:pt x="109" y="99"/>
                  </a:lnTo>
                  <a:lnTo>
                    <a:pt x="101" y="105"/>
                  </a:lnTo>
                  <a:lnTo>
                    <a:pt x="92" y="110"/>
                  </a:lnTo>
                  <a:lnTo>
                    <a:pt x="83" y="116"/>
                  </a:lnTo>
                  <a:lnTo>
                    <a:pt x="71" y="118"/>
                  </a:lnTo>
                  <a:lnTo>
                    <a:pt x="68" y="118"/>
                  </a:lnTo>
                  <a:lnTo>
                    <a:pt x="65" y="118"/>
                  </a:lnTo>
                  <a:lnTo>
                    <a:pt x="61" y="118"/>
                  </a:lnTo>
                  <a:lnTo>
                    <a:pt x="58" y="120"/>
                  </a:lnTo>
                  <a:lnTo>
                    <a:pt x="51" y="118"/>
                  </a:lnTo>
                  <a:lnTo>
                    <a:pt x="43" y="116"/>
                  </a:lnTo>
                  <a:lnTo>
                    <a:pt x="35" y="113"/>
                  </a:lnTo>
                  <a:lnTo>
                    <a:pt x="28" y="109"/>
                  </a:lnTo>
                  <a:lnTo>
                    <a:pt x="20" y="105"/>
                  </a:lnTo>
                  <a:lnTo>
                    <a:pt x="14" y="101"/>
                  </a:lnTo>
                  <a:lnTo>
                    <a:pt x="9" y="95"/>
                  </a:lnTo>
                  <a:lnTo>
                    <a:pt x="6" y="88"/>
                  </a:lnTo>
                  <a:lnTo>
                    <a:pt x="3" y="72"/>
                  </a:lnTo>
                  <a:lnTo>
                    <a:pt x="0" y="55"/>
                  </a:lnTo>
                  <a:lnTo>
                    <a:pt x="2" y="38"/>
                  </a:lnTo>
                  <a:lnTo>
                    <a:pt x="11" y="23"/>
                  </a:lnTo>
                  <a:lnTo>
                    <a:pt x="20" y="14"/>
                  </a:lnTo>
                  <a:lnTo>
                    <a:pt x="32" y="7"/>
                  </a:lnTo>
                  <a:lnTo>
                    <a:pt x="46" y="2"/>
                  </a:lnTo>
                  <a:lnTo>
                    <a:pt x="61" y="0"/>
                  </a:lnTo>
                  <a:lnTo>
                    <a:pt x="77" y="0"/>
                  </a:lnTo>
                  <a:lnTo>
                    <a:pt x="91" y="2"/>
                  </a:lnTo>
                  <a:lnTo>
                    <a:pt x="105" y="7"/>
                  </a:lnTo>
                  <a:lnTo>
                    <a:pt x="1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0" name="Freeform 11"/>
            <p:cNvSpPr>
              <a:spLocks/>
            </p:cNvSpPr>
            <p:nvPr/>
          </p:nvSpPr>
          <p:spPr bwMode="auto">
            <a:xfrm>
              <a:off x="2971" y="1196"/>
              <a:ext cx="57" cy="48"/>
            </a:xfrm>
            <a:custGeom>
              <a:avLst/>
              <a:gdLst>
                <a:gd name="T0" fmla="*/ 57 w 57"/>
                <a:gd name="T1" fmla="*/ 10 h 48"/>
                <a:gd name="T2" fmla="*/ 57 w 57"/>
                <a:gd name="T3" fmla="*/ 21 h 48"/>
                <a:gd name="T4" fmla="*/ 54 w 57"/>
                <a:gd name="T5" fmla="*/ 30 h 48"/>
                <a:gd name="T6" fmla="*/ 49 w 57"/>
                <a:gd name="T7" fmla="*/ 39 h 48"/>
                <a:gd name="T8" fmla="*/ 43 w 57"/>
                <a:gd name="T9" fmla="*/ 46 h 48"/>
                <a:gd name="T10" fmla="*/ 32 w 57"/>
                <a:gd name="T11" fmla="*/ 48 h 48"/>
                <a:gd name="T12" fmla="*/ 21 w 57"/>
                <a:gd name="T13" fmla="*/ 48 h 48"/>
                <a:gd name="T14" fmla="*/ 12 w 57"/>
                <a:gd name="T15" fmla="*/ 46 h 48"/>
                <a:gd name="T16" fmla="*/ 3 w 57"/>
                <a:gd name="T17" fmla="*/ 42 h 48"/>
                <a:gd name="T18" fmla="*/ 0 w 57"/>
                <a:gd name="T19" fmla="*/ 29 h 48"/>
                <a:gd name="T20" fmla="*/ 3 w 57"/>
                <a:gd name="T21" fmla="*/ 15 h 48"/>
                <a:gd name="T22" fmla="*/ 9 w 57"/>
                <a:gd name="T23" fmla="*/ 5 h 48"/>
                <a:gd name="T24" fmla="*/ 20 w 57"/>
                <a:gd name="T25" fmla="*/ 0 h 48"/>
                <a:gd name="T26" fmla="*/ 32 w 57"/>
                <a:gd name="T27" fmla="*/ 0 h 48"/>
                <a:gd name="T28" fmla="*/ 43 w 57"/>
                <a:gd name="T29" fmla="*/ 0 h 48"/>
                <a:gd name="T30" fmla="*/ 51 w 57"/>
                <a:gd name="T31" fmla="*/ 2 h 48"/>
                <a:gd name="T32" fmla="*/ 57 w 57"/>
                <a:gd name="T33" fmla="*/ 1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48"/>
                <a:gd name="T53" fmla="*/ 57 w 5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48">
                  <a:moveTo>
                    <a:pt x="57" y="10"/>
                  </a:moveTo>
                  <a:lnTo>
                    <a:pt x="57" y="21"/>
                  </a:lnTo>
                  <a:lnTo>
                    <a:pt x="54" y="30"/>
                  </a:lnTo>
                  <a:lnTo>
                    <a:pt x="49" y="39"/>
                  </a:lnTo>
                  <a:lnTo>
                    <a:pt x="43" y="46"/>
                  </a:lnTo>
                  <a:lnTo>
                    <a:pt x="32" y="48"/>
                  </a:lnTo>
                  <a:lnTo>
                    <a:pt x="21" y="48"/>
                  </a:lnTo>
                  <a:lnTo>
                    <a:pt x="12" y="46"/>
                  </a:lnTo>
                  <a:lnTo>
                    <a:pt x="3" y="42"/>
                  </a:lnTo>
                  <a:lnTo>
                    <a:pt x="0" y="29"/>
                  </a:lnTo>
                  <a:lnTo>
                    <a:pt x="3" y="15"/>
                  </a:lnTo>
                  <a:lnTo>
                    <a:pt x="9" y="5"/>
                  </a:lnTo>
                  <a:lnTo>
                    <a:pt x="20" y="0"/>
                  </a:lnTo>
                  <a:lnTo>
                    <a:pt x="32" y="0"/>
                  </a:lnTo>
                  <a:lnTo>
                    <a:pt x="43" y="0"/>
                  </a:lnTo>
                  <a:lnTo>
                    <a:pt x="51" y="2"/>
                  </a:lnTo>
                  <a:lnTo>
                    <a:pt x="5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1" name="Freeform 12"/>
            <p:cNvSpPr>
              <a:spLocks/>
            </p:cNvSpPr>
            <p:nvPr/>
          </p:nvSpPr>
          <p:spPr bwMode="auto">
            <a:xfrm>
              <a:off x="1465" y="1217"/>
              <a:ext cx="2079" cy="1951"/>
            </a:xfrm>
            <a:custGeom>
              <a:avLst/>
              <a:gdLst>
                <a:gd name="T0" fmla="*/ 43 w 2079"/>
                <a:gd name="T1" fmla="*/ 1811 h 1951"/>
                <a:gd name="T2" fmla="*/ 50 w 2079"/>
                <a:gd name="T3" fmla="*/ 1527 h 1951"/>
                <a:gd name="T4" fmla="*/ 53 w 2079"/>
                <a:gd name="T5" fmla="*/ 1444 h 1951"/>
                <a:gd name="T6" fmla="*/ 3 w 2079"/>
                <a:gd name="T7" fmla="*/ 1354 h 1951"/>
                <a:gd name="T8" fmla="*/ 21 w 2079"/>
                <a:gd name="T9" fmla="*/ 1230 h 1951"/>
                <a:gd name="T10" fmla="*/ 87 w 2079"/>
                <a:gd name="T11" fmla="*/ 1135 h 1951"/>
                <a:gd name="T12" fmla="*/ 195 w 2079"/>
                <a:gd name="T13" fmla="*/ 1084 h 1951"/>
                <a:gd name="T14" fmla="*/ 304 w 2079"/>
                <a:gd name="T15" fmla="*/ 1076 h 1951"/>
                <a:gd name="T16" fmla="*/ 393 w 2079"/>
                <a:gd name="T17" fmla="*/ 1110 h 1951"/>
                <a:gd name="T18" fmla="*/ 476 w 2079"/>
                <a:gd name="T19" fmla="*/ 1062 h 1951"/>
                <a:gd name="T20" fmla="*/ 536 w 2079"/>
                <a:gd name="T21" fmla="*/ 1014 h 1951"/>
                <a:gd name="T22" fmla="*/ 524 w 2079"/>
                <a:gd name="T23" fmla="*/ 998 h 1951"/>
                <a:gd name="T24" fmla="*/ 408 w 2079"/>
                <a:gd name="T25" fmla="*/ 932 h 1951"/>
                <a:gd name="T26" fmla="*/ 325 w 2079"/>
                <a:gd name="T27" fmla="*/ 800 h 1951"/>
                <a:gd name="T28" fmla="*/ 275 w 2079"/>
                <a:gd name="T29" fmla="*/ 670 h 1951"/>
                <a:gd name="T30" fmla="*/ 238 w 2079"/>
                <a:gd name="T31" fmla="*/ 538 h 1951"/>
                <a:gd name="T32" fmla="*/ 226 w 2079"/>
                <a:gd name="T33" fmla="*/ 420 h 1951"/>
                <a:gd name="T34" fmla="*/ 238 w 2079"/>
                <a:gd name="T35" fmla="*/ 311 h 1951"/>
                <a:gd name="T36" fmla="*/ 327 w 2079"/>
                <a:gd name="T37" fmla="*/ 194 h 1951"/>
                <a:gd name="T38" fmla="*/ 433 w 2079"/>
                <a:gd name="T39" fmla="*/ 101 h 1951"/>
                <a:gd name="T40" fmla="*/ 519 w 2079"/>
                <a:gd name="T41" fmla="*/ 51 h 1951"/>
                <a:gd name="T42" fmla="*/ 616 w 2079"/>
                <a:gd name="T43" fmla="*/ 17 h 1951"/>
                <a:gd name="T44" fmla="*/ 721 w 2079"/>
                <a:gd name="T45" fmla="*/ 1 h 1951"/>
                <a:gd name="T46" fmla="*/ 854 w 2079"/>
                <a:gd name="T47" fmla="*/ 22 h 1951"/>
                <a:gd name="T48" fmla="*/ 996 w 2079"/>
                <a:gd name="T49" fmla="*/ 66 h 1951"/>
                <a:gd name="T50" fmla="*/ 1089 w 2079"/>
                <a:gd name="T51" fmla="*/ 107 h 1951"/>
                <a:gd name="T52" fmla="*/ 1128 w 2079"/>
                <a:gd name="T53" fmla="*/ 162 h 1951"/>
                <a:gd name="T54" fmla="*/ 1152 w 2079"/>
                <a:gd name="T55" fmla="*/ 218 h 1951"/>
                <a:gd name="T56" fmla="*/ 1157 w 2079"/>
                <a:gd name="T57" fmla="*/ 371 h 1951"/>
                <a:gd name="T58" fmla="*/ 1197 w 2079"/>
                <a:gd name="T59" fmla="*/ 468 h 1951"/>
                <a:gd name="T60" fmla="*/ 1262 w 2079"/>
                <a:gd name="T61" fmla="*/ 532 h 1951"/>
                <a:gd name="T62" fmla="*/ 1269 w 2079"/>
                <a:gd name="T63" fmla="*/ 824 h 1951"/>
                <a:gd name="T64" fmla="*/ 1348 w 2079"/>
                <a:gd name="T65" fmla="*/ 966 h 1951"/>
                <a:gd name="T66" fmla="*/ 1426 w 2079"/>
                <a:gd name="T67" fmla="*/ 1045 h 1951"/>
                <a:gd name="T68" fmla="*/ 1464 w 2079"/>
                <a:gd name="T69" fmla="*/ 1105 h 1951"/>
                <a:gd name="T70" fmla="*/ 1546 w 2079"/>
                <a:gd name="T71" fmla="*/ 1094 h 1951"/>
                <a:gd name="T72" fmla="*/ 1589 w 2079"/>
                <a:gd name="T73" fmla="*/ 1048 h 1951"/>
                <a:gd name="T74" fmla="*/ 1687 w 2079"/>
                <a:gd name="T75" fmla="*/ 1002 h 1951"/>
                <a:gd name="T76" fmla="*/ 1792 w 2079"/>
                <a:gd name="T77" fmla="*/ 990 h 1951"/>
                <a:gd name="T78" fmla="*/ 1889 w 2079"/>
                <a:gd name="T79" fmla="*/ 1008 h 1951"/>
                <a:gd name="T80" fmla="*/ 1978 w 2079"/>
                <a:gd name="T81" fmla="*/ 1060 h 1951"/>
                <a:gd name="T82" fmla="*/ 2053 w 2079"/>
                <a:gd name="T83" fmla="*/ 1169 h 1951"/>
                <a:gd name="T84" fmla="*/ 2079 w 2079"/>
                <a:gd name="T85" fmla="*/ 1304 h 1951"/>
                <a:gd name="T86" fmla="*/ 2050 w 2079"/>
                <a:gd name="T87" fmla="*/ 1402 h 1951"/>
                <a:gd name="T88" fmla="*/ 2030 w 2079"/>
                <a:gd name="T89" fmla="*/ 1468 h 1951"/>
                <a:gd name="T90" fmla="*/ 2056 w 2079"/>
                <a:gd name="T91" fmla="*/ 1523 h 1951"/>
                <a:gd name="T92" fmla="*/ 2076 w 2079"/>
                <a:gd name="T93" fmla="*/ 1676 h 1951"/>
                <a:gd name="T94" fmla="*/ 2073 w 2079"/>
                <a:gd name="T95" fmla="*/ 1844 h 1951"/>
                <a:gd name="T96" fmla="*/ 50 w 2079"/>
                <a:gd name="T97" fmla="*/ 1951 h 19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9"/>
                <a:gd name="T148" fmla="*/ 0 h 1951"/>
                <a:gd name="T149" fmla="*/ 2079 w 2079"/>
                <a:gd name="T150" fmla="*/ 1951 h 19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9" h="1951">
                  <a:moveTo>
                    <a:pt x="50" y="1951"/>
                  </a:moveTo>
                  <a:lnTo>
                    <a:pt x="47" y="1917"/>
                  </a:lnTo>
                  <a:lnTo>
                    <a:pt x="44" y="1863"/>
                  </a:lnTo>
                  <a:lnTo>
                    <a:pt x="43" y="1811"/>
                  </a:lnTo>
                  <a:lnTo>
                    <a:pt x="43" y="1789"/>
                  </a:lnTo>
                  <a:lnTo>
                    <a:pt x="46" y="1725"/>
                  </a:lnTo>
                  <a:lnTo>
                    <a:pt x="49" y="1626"/>
                  </a:lnTo>
                  <a:lnTo>
                    <a:pt x="50" y="1527"/>
                  </a:lnTo>
                  <a:lnTo>
                    <a:pt x="53" y="1463"/>
                  </a:lnTo>
                  <a:lnTo>
                    <a:pt x="52" y="1456"/>
                  </a:lnTo>
                  <a:lnTo>
                    <a:pt x="53" y="1449"/>
                  </a:lnTo>
                  <a:lnTo>
                    <a:pt x="53" y="1444"/>
                  </a:lnTo>
                  <a:lnTo>
                    <a:pt x="49" y="1437"/>
                  </a:lnTo>
                  <a:lnTo>
                    <a:pt x="26" y="1412"/>
                  </a:lnTo>
                  <a:lnTo>
                    <a:pt x="10" y="1385"/>
                  </a:lnTo>
                  <a:lnTo>
                    <a:pt x="3" y="1354"/>
                  </a:lnTo>
                  <a:lnTo>
                    <a:pt x="0" y="1324"/>
                  </a:lnTo>
                  <a:lnTo>
                    <a:pt x="3" y="1292"/>
                  </a:lnTo>
                  <a:lnTo>
                    <a:pt x="10" y="1261"/>
                  </a:lnTo>
                  <a:lnTo>
                    <a:pt x="21" y="1230"/>
                  </a:lnTo>
                  <a:lnTo>
                    <a:pt x="33" y="1201"/>
                  </a:lnTo>
                  <a:lnTo>
                    <a:pt x="49" y="1177"/>
                  </a:lnTo>
                  <a:lnTo>
                    <a:pt x="67" y="1156"/>
                  </a:lnTo>
                  <a:lnTo>
                    <a:pt x="87" y="1135"/>
                  </a:lnTo>
                  <a:lnTo>
                    <a:pt x="110" y="1118"/>
                  </a:lnTo>
                  <a:lnTo>
                    <a:pt x="136" y="1102"/>
                  </a:lnTo>
                  <a:lnTo>
                    <a:pt x="164" y="1090"/>
                  </a:lnTo>
                  <a:lnTo>
                    <a:pt x="195" y="1084"/>
                  </a:lnTo>
                  <a:lnTo>
                    <a:pt x="227" y="1080"/>
                  </a:lnTo>
                  <a:lnTo>
                    <a:pt x="252" y="1076"/>
                  </a:lnTo>
                  <a:lnTo>
                    <a:pt x="278" y="1074"/>
                  </a:lnTo>
                  <a:lnTo>
                    <a:pt x="304" y="1076"/>
                  </a:lnTo>
                  <a:lnTo>
                    <a:pt x="329" y="1080"/>
                  </a:lnTo>
                  <a:lnTo>
                    <a:pt x="352" y="1088"/>
                  </a:lnTo>
                  <a:lnTo>
                    <a:pt x="375" y="1097"/>
                  </a:lnTo>
                  <a:lnTo>
                    <a:pt x="393" y="1110"/>
                  </a:lnTo>
                  <a:lnTo>
                    <a:pt x="410" y="1125"/>
                  </a:lnTo>
                  <a:lnTo>
                    <a:pt x="432" y="1102"/>
                  </a:lnTo>
                  <a:lnTo>
                    <a:pt x="455" y="1082"/>
                  </a:lnTo>
                  <a:lnTo>
                    <a:pt x="476" y="1062"/>
                  </a:lnTo>
                  <a:lnTo>
                    <a:pt x="495" y="1047"/>
                  </a:lnTo>
                  <a:lnTo>
                    <a:pt x="511" y="1032"/>
                  </a:lnTo>
                  <a:lnTo>
                    <a:pt x="525" y="1022"/>
                  </a:lnTo>
                  <a:lnTo>
                    <a:pt x="536" y="1014"/>
                  </a:lnTo>
                  <a:lnTo>
                    <a:pt x="541" y="1010"/>
                  </a:lnTo>
                  <a:lnTo>
                    <a:pt x="538" y="1004"/>
                  </a:lnTo>
                  <a:lnTo>
                    <a:pt x="531" y="1000"/>
                  </a:lnTo>
                  <a:lnTo>
                    <a:pt x="524" y="998"/>
                  </a:lnTo>
                  <a:lnTo>
                    <a:pt x="516" y="995"/>
                  </a:lnTo>
                  <a:lnTo>
                    <a:pt x="475" y="979"/>
                  </a:lnTo>
                  <a:lnTo>
                    <a:pt x="438" y="958"/>
                  </a:lnTo>
                  <a:lnTo>
                    <a:pt x="408" y="932"/>
                  </a:lnTo>
                  <a:lnTo>
                    <a:pt x="382" y="901"/>
                  </a:lnTo>
                  <a:lnTo>
                    <a:pt x="361" y="870"/>
                  </a:lnTo>
                  <a:lnTo>
                    <a:pt x="342" y="834"/>
                  </a:lnTo>
                  <a:lnTo>
                    <a:pt x="325" y="800"/>
                  </a:lnTo>
                  <a:lnTo>
                    <a:pt x="312" y="765"/>
                  </a:lnTo>
                  <a:lnTo>
                    <a:pt x="299" y="734"/>
                  </a:lnTo>
                  <a:lnTo>
                    <a:pt x="287" y="702"/>
                  </a:lnTo>
                  <a:lnTo>
                    <a:pt x="275" y="670"/>
                  </a:lnTo>
                  <a:lnTo>
                    <a:pt x="264" y="639"/>
                  </a:lnTo>
                  <a:lnTo>
                    <a:pt x="253" y="606"/>
                  </a:lnTo>
                  <a:lnTo>
                    <a:pt x="244" y="573"/>
                  </a:lnTo>
                  <a:lnTo>
                    <a:pt x="238" y="538"/>
                  </a:lnTo>
                  <a:lnTo>
                    <a:pt x="233" y="504"/>
                  </a:lnTo>
                  <a:lnTo>
                    <a:pt x="230" y="505"/>
                  </a:lnTo>
                  <a:lnTo>
                    <a:pt x="227" y="468"/>
                  </a:lnTo>
                  <a:lnTo>
                    <a:pt x="226" y="420"/>
                  </a:lnTo>
                  <a:lnTo>
                    <a:pt x="226" y="375"/>
                  </a:lnTo>
                  <a:lnTo>
                    <a:pt x="226" y="347"/>
                  </a:lnTo>
                  <a:lnTo>
                    <a:pt x="227" y="347"/>
                  </a:lnTo>
                  <a:lnTo>
                    <a:pt x="238" y="311"/>
                  </a:lnTo>
                  <a:lnTo>
                    <a:pt x="255" y="280"/>
                  </a:lnTo>
                  <a:lnTo>
                    <a:pt x="275" y="249"/>
                  </a:lnTo>
                  <a:lnTo>
                    <a:pt x="299" y="221"/>
                  </a:lnTo>
                  <a:lnTo>
                    <a:pt x="327" y="194"/>
                  </a:lnTo>
                  <a:lnTo>
                    <a:pt x="356" y="169"/>
                  </a:lnTo>
                  <a:lnTo>
                    <a:pt x="385" y="142"/>
                  </a:lnTo>
                  <a:lnTo>
                    <a:pt x="413" y="116"/>
                  </a:lnTo>
                  <a:lnTo>
                    <a:pt x="433" y="101"/>
                  </a:lnTo>
                  <a:lnTo>
                    <a:pt x="453" y="87"/>
                  </a:lnTo>
                  <a:lnTo>
                    <a:pt x="473" y="74"/>
                  </a:lnTo>
                  <a:lnTo>
                    <a:pt x="496" y="62"/>
                  </a:lnTo>
                  <a:lnTo>
                    <a:pt x="519" y="51"/>
                  </a:lnTo>
                  <a:lnTo>
                    <a:pt x="542" y="41"/>
                  </a:lnTo>
                  <a:lnTo>
                    <a:pt x="567" y="31"/>
                  </a:lnTo>
                  <a:lnTo>
                    <a:pt x="591" y="23"/>
                  </a:lnTo>
                  <a:lnTo>
                    <a:pt x="616" y="17"/>
                  </a:lnTo>
                  <a:lnTo>
                    <a:pt x="642" y="10"/>
                  </a:lnTo>
                  <a:lnTo>
                    <a:pt x="668" y="6"/>
                  </a:lnTo>
                  <a:lnTo>
                    <a:pt x="694" y="2"/>
                  </a:lnTo>
                  <a:lnTo>
                    <a:pt x="721" y="1"/>
                  </a:lnTo>
                  <a:lnTo>
                    <a:pt x="748" y="0"/>
                  </a:lnTo>
                  <a:lnTo>
                    <a:pt x="774" y="1"/>
                  </a:lnTo>
                  <a:lnTo>
                    <a:pt x="802" y="2"/>
                  </a:lnTo>
                  <a:lnTo>
                    <a:pt x="854" y="22"/>
                  </a:lnTo>
                  <a:lnTo>
                    <a:pt x="911" y="70"/>
                  </a:lnTo>
                  <a:lnTo>
                    <a:pt x="939" y="64"/>
                  </a:lnTo>
                  <a:lnTo>
                    <a:pt x="968" y="63"/>
                  </a:lnTo>
                  <a:lnTo>
                    <a:pt x="996" y="66"/>
                  </a:lnTo>
                  <a:lnTo>
                    <a:pt x="1022" y="71"/>
                  </a:lnTo>
                  <a:lnTo>
                    <a:pt x="1046" y="80"/>
                  </a:lnTo>
                  <a:lnTo>
                    <a:pt x="1069" y="92"/>
                  </a:lnTo>
                  <a:lnTo>
                    <a:pt x="1089" y="107"/>
                  </a:lnTo>
                  <a:lnTo>
                    <a:pt x="1106" y="122"/>
                  </a:lnTo>
                  <a:lnTo>
                    <a:pt x="1114" y="136"/>
                  </a:lnTo>
                  <a:lnTo>
                    <a:pt x="1122" y="149"/>
                  </a:lnTo>
                  <a:lnTo>
                    <a:pt x="1128" y="162"/>
                  </a:lnTo>
                  <a:lnTo>
                    <a:pt x="1134" y="175"/>
                  </a:lnTo>
                  <a:lnTo>
                    <a:pt x="1140" y="188"/>
                  </a:lnTo>
                  <a:lnTo>
                    <a:pt x="1146" y="203"/>
                  </a:lnTo>
                  <a:lnTo>
                    <a:pt x="1152" y="218"/>
                  </a:lnTo>
                  <a:lnTo>
                    <a:pt x="1157" y="233"/>
                  </a:lnTo>
                  <a:lnTo>
                    <a:pt x="1163" y="280"/>
                  </a:lnTo>
                  <a:lnTo>
                    <a:pt x="1160" y="326"/>
                  </a:lnTo>
                  <a:lnTo>
                    <a:pt x="1157" y="371"/>
                  </a:lnTo>
                  <a:lnTo>
                    <a:pt x="1159" y="417"/>
                  </a:lnTo>
                  <a:lnTo>
                    <a:pt x="1171" y="434"/>
                  </a:lnTo>
                  <a:lnTo>
                    <a:pt x="1183" y="451"/>
                  </a:lnTo>
                  <a:lnTo>
                    <a:pt x="1197" y="468"/>
                  </a:lnTo>
                  <a:lnTo>
                    <a:pt x="1212" y="484"/>
                  </a:lnTo>
                  <a:lnTo>
                    <a:pt x="1228" y="501"/>
                  </a:lnTo>
                  <a:lnTo>
                    <a:pt x="1245" y="516"/>
                  </a:lnTo>
                  <a:lnTo>
                    <a:pt x="1262" y="532"/>
                  </a:lnTo>
                  <a:lnTo>
                    <a:pt x="1282" y="545"/>
                  </a:lnTo>
                  <a:lnTo>
                    <a:pt x="1275" y="635"/>
                  </a:lnTo>
                  <a:lnTo>
                    <a:pt x="1271" y="728"/>
                  </a:lnTo>
                  <a:lnTo>
                    <a:pt x="1269" y="824"/>
                  </a:lnTo>
                  <a:lnTo>
                    <a:pt x="1274" y="917"/>
                  </a:lnTo>
                  <a:lnTo>
                    <a:pt x="1300" y="932"/>
                  </a:lnTo>
                  <a:lnTo>
                    <a:pt x="1325" y="948"/>
                  </a:lnTo>
                  <a:lnTo>
                    <a:pt x="1348" y="966"/>
                  </a:lnTo>
                  <a:lnTo>
                    <a:pt x="1368" y="985"/>
                  </a:lnTo>
                  <a:lnTo>
                    <a:pt x="1388" y="1004"/>
                  </a:lnTo>
                  <a:lnTo>
                    <a:pt x="1408" y="1024"/>
                  </a:lnTo>
                  <a:lnTo>
                    <a:pt x="1426" y="1045"/>
                  </a:lnTo>
                  <a:lnTo>
                    <a:pt x="1443" y="1066"/>
                  </a:lnTo>
                  <a:lnTo>
                    <a:pt x="1451" y="1078"/>
                  </a:lnTo>
                  <a:lnTo>
                    <a:pt x="1457" y="1092"/>
                  </a:lnTo>
                  <a:lnTo>
                    <a:pt x="1464" y="1105"/>
                  </a:lnTo>
                  <a:lnTo>
                    <a:pt x="1471" y="1119"/>
                  </a:lnTo>
                  <a:lnTo>
                    <a:pt x="1535" y="1106"/>
                  </a:lnTo>
                  <a:lnTo>
                    <a:pt x="1541" y="1101"/>
                  </a:lnTo>
                  <a:lnTo>
                    <a:pt x="1546" y="1094"/>
                  </a:lnTo>
                  <a:lnTo>
                    <a:pt x="1549" y="1088"/>
                  </a:lnTo>
                  <a:lnTo>
                    <a:pt x="1551" y="1081"/>
                  </a:lnTo>
                  <a:lnTo>
                    <a:pt x="1567" y="1064"/>
                  </a:lnTo>
                  <a:lnTo>
                    <a:pt x="1589" y="1048"/>
                  </a:lnTo>
                  <a:lnTo>
                    <a:pt x="1610" y="1033"/>
                  </a:lnTo>
                  <a:lnTo>
                    <a:pt x="1635" y="1022"/>
                  </a:lnTo>
                  <a:lnTo>
                    <a:pt x="1661" y="1010"/>
                  </a:lnTo>
                  <a:lnTo>
                    <a:pt x="1687" y="1002"/>
                  </a:lnTo>
                  <a:lnTo>
                    <a:pt x="1713" y="995"/>
                  </a:lnTo>
                  <a:lnTo>
                    <a:pt x="1740" y="991"/>
                  </a:lnTo>
                  <a:lnTo>
                    <a:pt x="1766" y="990"/>
                  </a:lnTo>
                  <a:lnTo>
                    <a:pt x="1792" y="990"/>
                  </a:lnTo>
                  <a:lnTo>
                    <a:pt x="1816" y="993"/>
                  </a:lnTo>
                  <a:lnTo>
                    <a:pt x="1841" y="996"/>
                  </a:lnTo>
                  <a:lnTo>
                    <a:pt x="1866" y="1002"/>
                  </a:lnTo>
                  <a:lnTo>
                    <a:pt x="1889" y="1008"/>
                  </a:lnTo>
                  <a:lnTo>
                    <a:pt x="1909" y="1018"/>
                  </a:lnTo>
                  <a:lnTo>
                    <a:pt x="1929" y="1027"/>
                  </a:lnTo>
                  <a:lnTo>
                    <a:pt x="1955" y="1043"/>
                  </a:lnTo>
                  <a:lnTo>
                    <a:pt x="1978" y="1060"/>
                  </a:lnTo>
                  <a:lnTo>
                    <a:pt x="2001" y="1082"/>
                  </a:lnTo>
                  <a:lnTo>
                    <a:pt x="2021" y="1106"/>
                  </a:lnTo>
                  <a:lnTo>
                    <a:pt x="2038" y="1135"/>
                  </a:lnTo>
                  <a:lnTo>
                    <a:pt x="2053" y="1169"/>
                  </a:lnTo>
                  <a:lnTo>
                    <a:pt x="2065" y="1206"/>
                  </a:lnTo>
                  <a:lnTo>
                    <a:pt x="2075" y="1250"/>
                  </a:lnTo>
                  <a:lnTo>
                    <a:pt x="2078" y="1278"/>
                  </a:lnTo>
                  <a:lnTo>
                    <a:pt x="2079" y="1304"/>
                  </a:lnTo>
                  <a:lnTo>
                    <a:pt x="2076" y="1330"/>
                  </a:lnTo>
                  <a:lnTo>
                    <a:pt x="2072" y="1356"/>
                  </a:lnTo>
                  <a:lnTo>
                    <a:pt x="2062" y="1379"/>
                  </a:lnTo>
                  <a:lnTo>
                    <a:pt x="2050" y="1402"/>
                  </a:lnTo>
                  <a:lnTo>
                    <a:pt x="2035" y="1423"/>
                  </a:lnTo>
                  <a:lnTo>
                    <a:pt x="2016" y="1441"/>
                  </a:lnTo>
                  <a:lnTo>
                    <a:pt x="2022" y="1455"/>
                  </a:lnTo>
                  <a:lnTo>
                    <a:pt x="2030" y="1468"/>
                  </a:lnTo>
                  <a:lnTo>
                    <a:pt x="2038" y="1481"/>
                  </a:lnTo>
                  <a:lnTo>
                    <a:pt x="2045" y="1494"/>
                  </a:lnTo>
                  <a:lnTo>
                    <a:pt x="2052" y="1509"/>
                  </a:lnTo>
                  <a:lnTo>
                    <a:pt x="2056" y="1523"/>
                  </a:lnTo>
                  <a:lnTo>
                    <a:pt x="2061" y="1539"/>
                  </a:lnTo>
                  <a:lnTo>
                    <a:pt x="2064" y="1555"/>
                  </a:lnTo>
                  <a:lnTo>
                    <a:pt x="2072" y="1618"/>
                  </a:lnTo>
                  <a:lnTo>
                    <a:pt x="2076" y="1676"/>
                  </a:lnTo>
                  <a:lnTo>
                    <a:pt x="2079" y="1737"/>
                  </a:lnTo>
                  <a:lnTo>
                    <a:pt x="2079" y="1807"/>
                  </a:lnTo>
                  <a:lnTo>
                    <a:pt x="2078" y="1807"/>
                  </a:lnTo>
                  <a:lnTo>
                    <a:pt x="2073" y="1844"/>
                  </a:lnTo>
                  <a:lnTo>
                    <a:pt x="2065" y="1881"/>
                  </a:lnTo>
                  <a:lnTo>
                    <a:pt x="2058" y="1917"/>
                  </a:lnTo>
                  <a:lnTo>
                    <a:pt x="2049" y="1951"/>
                  </a:lnTo>
                  <a:lnTo>
                    <a:pt x="50" y="19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2" name="Freeform 13"/>
            <p:cNvSpPr>
              <a:spLocks/>
            </p:cNvSpPr>
            <p:nvPr/>
          </p:nvSpPr>
          <p:spPr bwMode="auto">
            <a:xfrm>
              <a:off x="3119" y="1222"/>
              <a:ext cx="135" cy="124"/>
            </a:xfrm>
            <a:custGeom>
              <a:avLst/>
              <a:gdLst>
                <a:gd name="T0" fmla="*/ 115 w 135"/>
                <a:gd name="T1" fmla="*/ 17 h 124"/>
                <a:gd name="T2" fmla="*/ 127 w 135"/>
                <a:gd name="T3" fmla="*/ 33 h 124"/>
                <a:gd name="T4" fmla="*/ 135 w 135"/>
                <a:gd name="T5" fmla="*/ 51 h 124"/>
                <a:gd name="T6" fmla="*/ 135 w 135"/>
                <a:gd name="T7" fmla="*/ 71 h 124"/>
                <a:gd name="T8" fmla="*/ 130 w 135"/>
                <a:gd name="T9" fmla="*/ 91 h 124"/>
                <a:gd name="T10" fmla="*/ 124 w 135"/>
                <a:gd name="T11" fmla="*/ 98 h 124"/>
                <a:gd name="T12" fmla="*/ 116 w 135"/>
                <a:gd name="T13" fmla="*/ 107 h 124"/>
                <a:gd name="T14" fmla="*/ 106 w 135"/>
                <a:gd name="T15" fmla="*/ 115 h 124"/>
                <a:gd name="T16" fmla="*/ 95 w 135"/>
                <a:gd name="T17" fmla="*/ 120 h 124"/>
                <a:gd name="T18" fmla="*/ 87 w 135"/>
                <a:gd name="T19" fmla="*/ 121 h 124"/>
                <a:gd name="T20" fmla="*/ 78 w 135"/>
                <a:gd name="T21" fmla="*/ 123 h 124"/>
                <a:gd name="T22" fmla="*/ 69 w 135"/>
                <a:gd name="T23" fmla="*/ 124 h 124"/>
                <a:gd name="T24" fmla="*/ 59 w 135"/>
                <a:gd name="T25" fmla="*/ 123 h 124"/>
                <a:gd name="T26" fmla="*/ 52 w 135"/>
                <a:gd name="T27" fmla="*/ 123 h 124"/>
                <a:gd name="T28" fmla="*/ 43 w 135"/>
                <a:gd name="T29" fmla="*/ 121 h 124"/>
                <a:gd name="T30" fmla="*/ 35 w 135"/>
                <a:gd name="T31" fmla="*/ 119 h 124"/>
                <a:gd name="T32" fmla="*/ 27 w 135"/>
                <a:gd name="T33" fmla="*/ 115 h 124"/>
                <a:gd name="T34" fmla="*/ 16 w 135"/>
                <a:gd name="T35" fmla="*/ 108 h 124"/>
                <a:gd name="T36" fmla="*/ 9 w 135"/>
                <a:gd name="T37" fmla="*/ 98 h 124"/>
                <a:gd name="T38" fmla="*/ 3 w 135"/>
                <a:gd name="T39" fmla="*/ 87 h 124"/>
                <a:gd name="T40" fmla="*/ 0 w 135"/>
                <a:gd name="T41" fmla="*/ 78 h 124"/>
                <a:gd name="T42" fmla="*/ 0 w 135"/>
                <a:gd name="T43" fmla="*/ 62 h 124"/>
                <a:gd name="T44" fmla="*/ 3 w 135"/>
                <a:gd name="T45" fmla="*/ 42 h 124"/>
                <a:gd name="T46" fmla="*/ 10 w 135"/>
                <a:gd name="T47" fmla="*/ 25 h 124"/>
                <a:gd name="T48" fmla="*/ 26 w 135"/>
                <a:gd name="T49" fmla="*/ 12 h 124"/>
                <a:gd name="T50" fmla="*/ 36 w 135"/>
                <a:gd name="T51" fmla="*/ 8 h 124"/>
                <a:gd name="T52" fmla="*/ 47 w 135"/>
                <a:gd name="T53" fmla="*/ 4 h 124"/>
                <a:gd name="T54" fmla="*/ 61 w 135"/>
                <a:gd name="T55" fmla="*/ 1 h 124"/>
                <a:gd name="T56" fmla="*/ 73 w 135"/>
                <a:gd name="T57" fmla="*/ 0 h 124"/>
                <a:gd name="T58" fmla="*/ 86 w 135"/>
                <a:gd name="T59" fmla="*/ 1 h 124"/>
                <a:gd name="T60" fmla="*/ 98 w 135"/>
                <a:gd name="T61" fmla="*/ 4 h 124"/>
                <a:gd name="T62" fmla="*/ 107 w 135"/>
                <a:gd name="T63" fmla="*/ 9 h 124"/>
                <a:gd name="T64" fmla="*/ 115 w 135"/>
                <a:gd name="T65" fmla="*/ 1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24"/>
                <a:gd name="T101" fmla="*/ 135 w 13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24">
                  <a:moveTo>
                    <a:pt x="115" y="17"/>
                  </a:moveTo>
                  <a:lnTo>
                    <a:pt x="127" y="33"/>
                  </a:lnTo>
                  <a:lnTo>
                    <a:pt x="135" y="51"/>
                  </a:lnTo>
                  <a:lnTo>
                    <a:pt x="135" y="71"/>
                  </a:lnTo>
                  <a:lnTo>
                    <a:pt x="130" y="91"/>
                  </a:lnTo>
                  <a:lnTo>
                    <a:pt x="124" y="98"/>
                  </a:lnTo>
                  <a:lnTo>
                    <a:pt x="116" y="107"/>
                  </a:lnTo>
                  <a:lnTo>
                    <a:pt x="106" y="115"/>
                  </a:lnTo>
                  <a:lnTo>
                    <a:pt x="95" y="120"/>
                  </a:lnTo>
                  <a:lnTo>
                    <a:pt x="87" y="121"/>
                  </a:lnTo>
                  <a:lnTo>
                    <a:pt x="78" y="123"/>
                  </a:lnTo>
                  <a:lnTo>
                    <a:pt x="69" y="124"/>
                  </a:lnTo>
                  <a:lnTo>
                    <a:pt x="59" y="123"/>
                  </a:lnTo>
                  <a:lnTo>
                    <a:pt x="52" y="123"/>
                  </a:lnTo>
                  <a:lnTo>
                    <a:pt x="43" y="121"/>
                  </a:lnTo>
                  <a:lnTo>
                    <a:pt x="35" y="119"/>
                  </a:lnTo>
                  <a:lnTo>
                    <a:pt x="27" y="115"/>
                  </a:lnTo>
                  <a:lnTo>
                    <a:pt x="16" y="108"/>
                  </a:lnTo>
                  <a:lnTo>
                    <a:pt x="9" y="98"/>
                  </a:lnTo>
                  <a:lnTo>
                    <a:pt x="3" y="87"/>
                  </a:lnTo>
                  <a:lnTo>
                    <a:pt x="0" y="78"/>
                  </a:lnTo>
                  <a:lnTo>
                    <a:pt x="0" y="62"/>
                  </a:lnTo>
                  <a:lnTo>
                    <a:pt x="3" y="42"/>
                  </a:lnTo>
                  <a:lnTo>
                    <a:pt x="10" y="25"/>
                  </a:lnTo>
                  <a:lnTo>
                    <a:pt x="26" y="12"/>
                  </a:lnTo>
                  <a:lnTo>
                    <a:pt x="36" y="8"/>
                  </a:lnTo>
                  <a:lnTo>
                    <a:pt x="47" y="4"/>
                  </a:lnTo>
                  <a:lnTo>
                    <a:pt x="61" y="1"/>
                  </a:lnTo>
                  <a:lnTo>
                    <a:pt x="73" y="0"/>
                  </a:lnTo>
                  <a:lnTo>
                    <a:pt x="86" y="1"/>
                  </a:lnTo>
                  <a:lnTo>
                    <a:pt x="98" y="4"/>
                  </a:lnTo>
                  <a:lnTo>
                    <a:pt x="107" y="9"/>
                  </a:lnTo>
                  <a:lnTo>
                    <a:pt x="11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3" name="Freeform 14"/>
            <p:cNvSpPr>
              <a:spLocks/>
            </p:cNvSpPr>
            <p:nvPr/>
          </p:nvSpPr>
          <p:spPr bwMode="auto">
            <a:xfrm>
              <a:off x="2691" y="1223"/>
              <a:ext cx="163" cy="161"/>
            </a:xfrm>
            <a:custGeom>
              <a:avLst/>
              <a:gdLst>
                <a:gd name="T0" fmla="*/ 148 w 163"/>
                <a:gd name="T1" fmla="*/ 24 h 161"/>
                <a:gd name="T2" fmla="*/ 148 w 163"/>
                <a:gd name="T3" fmla="*/ 27 h 161"/>
                <a:gd name="T4" fmla="*/ 148 w 163"/>
                <a:gd name="T5" fmla="*/ 29 h 161"/>
                <a:gd name="T6" fmla="*/ 149 w 163"/>
                <a:gd name="T7" fmla="*/ 31 h 161"/>
                <a:gd name="T8" fmla="*/ 152 w 163"/>
                <a:gd name="T9" fmla="*/ 32 h 161"/>
                <a:gd name="T10" fmla="*/ 159 w 163"/>
                <a:gd name="T11" fmla="*/ 47 h 161"/>
                <a:gd name="T12" fmla="*/ 163 w 163"/>
                <a:gd name="T13" fmla="*/ 61 h 161"/>
                <a:gd name="T14" fmla="*/ 163 w 163"/>
                <a:gd name="T15" fmla="*/ 78 h 161"/>
                <a:gd name="T16" fmla="*/ 163 w 163"/>
                <a:gd name="T17" fmla="*/ 94 h 161"/>
                <a:gd name="T18" fmla="*/ 160 w 163"/>
                <a:gd name="T19" fmla="*/ 103 h 161"/>
                <a:gd name="T20" fmla="*/ 157 w 163"/>
                <a:gd name="T21" fmla="*/ 111 h 161"/>
                <a:gd name="T22" fmla="*/ 151 w 163"/>
                <a:gd name="T23" fmla="*/ 119 h 161"/>
                <a:gd name="T24" fmla="*/ 146 w 163"/>
                <a:gd name="T25" fmla="*/ 126 h 161"/>
                <a:gd name="T26" fmla="*/ 139 w 163"/>
                <a:gd name="T27" fmla="*/ 132 h 161"/>
                <a:gd name="T28" fmla="*/ 132 w 163"/>
                <a:gd name="T29" fmla="*/ 139 h 161"/>
                <a:gd name="T30" fmla="*/ 123 w 163"/>
                <a:gd name="T31" fmla="*/ 146 h 161"/>
                <a:gd name="T32" fmla="*/ 115 w 163"/>
                <a:gd name="T33" fmla="*/ 152 h 161"/>
                <a:gd name="T34" fmla="*/ 105 w 163"/>
                <a:gd name="T35" fmla="*/ 156 h 161"/>
                <a:gd name="T36" fmla="*/ 96 w 163"/>
                <a:gd name="T37" fmla="*/ 159 h 161"/>
                <a:gd name="T38" fmla="*/ 85 w 163"/>
                <a:gd name="T39" fmla="*/ 160 h 161"/>
                <a:gd name="T40" fmla="*/ 74 w 163"/>
                <a:gd name="T41" fmla="*/ 161 h 161"/>
                <a:gd name="T42" fmla="*/ 63 w 163"/>
                <a:gd name="T43" fmla="*/ 161 h 161"/>
                <a:gd name="T44" fmla="*/ 52 w 163"/>
                <a:gd name="T45" fmla="*/ 160 h 161"/>
                <a:gd name="T46" fmla="*/ 43 w 163"/>
                <a:gd name="T47" fmla="*/ 157 h 161"/>
                <a:gd name="T48" fmla="*/ 34 w 163"/>
                <a:gd name="T49" fmla="*/ 152 h 161"/>
                <a:gd name="T50" fmla="*/ 17 w 163"/>
                <a:gd name="T51" fmla="*/ 139 h 161"/>
                <a:gd name="T52" fmla="*/ 6 w 163"/>
                <a:gd name="T53" fmla="*/ 122 h 161"/>
                <a:gd name="T54" fmla="*/ 0 w 163"/>
                <a:gd name="T55" fmla="*/ 103 h 161"/>
                <a:gd name="T56" fmla="*/ 0 w 163"/>
                <a:gd name="T57" fmla="*/ 85 h 161"/>
                <a:gd name="T58" fmla="*/ 3 w 163"/>
                <a:gd name="T59" fmla="*/ 73 h 161"/>
                <a:gd name="T60" fmla="*/ 6 w 163"/>
                <a:gd name="T61" fmla="*/ 60 h 161"/>
                <a:gd name="T62" fmla="*/ 11 w 163"/>
                <a:gd name="T63" fmla="*/ 48 h 161"/>
                <a:gd name="T64" fmla="*/ 17 w 163"/>
                <a:gd name="T65" fmla="*/ 36 h 161"/>
                <a:gd name="T66" fmla="*/ 25 w 163"/>
                <a:gd name="T67" fmla="*/ 24 h 161"/>
                <a:gd name="T68" fmla="*/ 36 w 163"/>
                <a:gd name="T69" fmla="*/ 15 h 161"/>
                <a:gd name="T70" fmla="*/ 48 w 163"/>
                <a:gd name="T71" fmla="*/ 8 h 161"/>
                <a:gd name="T72" fmla="*/ 63 w 163"/>
                <a:gd name="T73" fmla="*/ 4 h 161"/>
                <a:gd name="T74" fmla="*/ 76 w 163"/>
                <a:gd name="T75" fmla="*/ 2 h 161"/>
                <a:gd name="T76" fmla="*/ 88 w 163"/>
                <a:gd name="T77" fmla="*/ 0 h 161"/>
                <a:gd name="T78" fmla="*/ 100 w 163"/>
                <a:gd name="T79" fmla="*/ 0 h 161"/>
                <a:gd name="T80" fmla="*/ 111 w 163"/>
                <a:gd name="T81" fmla="*/ 3 h 161"/>
                <a:gd name="T82" fmla="*/ 122 w 163"/>
                <a:gd name="T83" fmla="*/ 6 h 161"/>
                <a:gd name="T84" fmla="*/ 132 w 163"/>
                <a:gd name="T85" fmla="*/ 11 h 161"/>
                <a:gd name="T86" fmla="*/ 140 w 163"/>
                <a:gd name="T87" fmla="*/ 16 h 161"/>
                <a:gd name="T88" fmla="*/ 148 w 163"/>
                <a:gd name="T89" fmla="*/ 24 h 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161"/>
                <a:gd name="T137" fmla="*/ 163 w 163"/>
                <a:gd name="T138" fmla="*/ 161 h 1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161">
                  <a:moveTo>
                    <a:pt x="148" y="24"/>
                  </a:moveTo>
                  <a:lnTo>
                    <a:pt x="148" y="27"/>
                  </a:lnTo>
                  <a:lnTo>
                    <a:pt x="148" y="29"/>
                  </a:lnTo>
                  <a:lnTo>
                    <a:pt x="149" y="31"/>
                  </a:lnTo>
                  <a:lnTo>
                    <a:pt x="152" y="32"/>
                  </a:lnTo>
                  <a:lnTo>
                    <a:pt x="159" y="47"/>
                  </a:lnTo>
                  <a:lnTo>
                    <a:pt x="163" y="61"/>
                  </a:lnTo>
                  <a:lnTo>
                    <a:pt x="163" y="78"/>
                  </a:lnTo>
                  <a:lnTo>
                    <a:pt x="163" y="94"/>
                  </a:lnTo>
                  <a:lnTo>
                    <a:pt x="160" y="103"/>
                  </a:lnTo>
                  <a:lnTo>
                    <a:pt x="157" y="111"/>
                  </a:lnTo>
                  <a:lnTo>
                    <a:pt x="151" y="119"/>
                  </a:lnTo>
                  <a:lnTo>
                    <a:pt x="146" y="126"/>
                  </a:lnTo>
                  <a:lnTo>
                    <a:pt x="139" y="132"/>
                  </a:lnTo>
                  <a:lnTo>
                    <a:pt x="132" y="139"/>
                  </a:lnTo>
                  <a:lnTo>
                    <a:pt x="123" y="146"/>
                  </a:lnTo>
                  <a:lnTo>
                    <a:pt x="115" y="152"/>
                  </a:lnTo>
                  <a:lnTo>
                    <a:pt x="105" y="156"/>
                  </a:lnTo>
                  <a:lnTo>
                    <a:pt x="96" y="159"/>
                  </a:lnTo>
                  <a:lnTo>
                    <a:pt x="85" y="160"/>
                  </a:lnTo>
                  <a:lnTo>
                    <a:pt x="74" y="161"/>
                  </a:lnTo>
                  <a:lnTo>
                    <a:pt x="63" y="161"/>
                  </a:lnTo>
                  <a:lnTo>
                    <a:pt x="52" y="160"/>
                  </a:lnTo>
                  <a:lnTo>
                    <a:pt x="43" y="157"/>
                  </a:lnTo>
                  <a:lnTo>
                    <a:pt x="34" y="152"/>
                  </a:lnTo>
                  <a:lnTo>
                    <a:pt x="17" y="139"/>
                  </a:lnTo>
                  <a:lnTo>
                    <a:pt x="6" y="122"/>
                  </a:lnTo>
                  <a:lnTo>
                    <a:pt x="0" y="103"/>
                  </a:lnTo>
                  <a:lnTo>
                    <a:pt x="0" y="85"/>
                  </a:lnTo>
                  <a:lnTo>
                    <a:pt x="3" y="73"/>
                  </a:lnTo>
                  <a:lnTo>
                    <a:pt x="6" y="60"/>
                  </a:lnTo>
                  <a:lnTo>
                    <a:pt x="11" y="48"/>
                  </a:lnTo>
                  <a:lnTo>
                    <a:pt x="17" y="36"/>
                  </a:lnTo>
                  <a:lnTo>
                    <a:pt x="25" y="24"/>
                  </a:lnTo>
                  <a:lnTo>
                    <a:pt x="36" y="15"/>
                  </a:lnTo>
                  <a:lnTo>
                    <a:pt x="48" y="8"/>
                  </a:lnTo>
                  <a:lnTo>
                    <a:pt x="63" y="4"/>
                  </a:lnTo>
                  <a:lnTo>
                    <a:pt x="76" y="2"/>
                  </a:lnTo>
                  <a:lnTo>
                    <a:pt x="88" y="0"/>
                  </a:lnTo>
                  <a:lnTo>
                    <a:pt x="100" y="0"/>
                  </a:lnTo>
                  <a:lnTo>
                    <a:pt x="111" y="3"/>
                  </a:lnTo>
                  <a:lnTo>
                    <a:pt x="122" y="6"/>
                  </a:lnTo>
                  <a:lnTo>
                    <a:pt x="132" y="11"/>
                  </a:lnTo>
                  <a:lnTo>
                    <a:pt x="140" y="16"/>
                  </a:lnTo>
                  <a:lnTo>
                    <a:pt x="14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4" name="Freeform 15"/>
            <p:cNvSpPr>
              <a:spLocks/>
            </p:cNvSpPr>
            <p:nvPr/>
          </p:nvSpPr>
          <p:spPr bwMode="auto">
            <a:xfrm>
              <a:off x="3152" y="1248"/>
              <a:ext cx="63" cy="58"/>
            </a:xfrm>
            <a:custGeom>
              <a:avLst/>
              <a:gdLst>
                <a:gd name="T0" fmla="*/ 63 w 63"/>
                <a:gd name="T1" fmla="*/ 20 h 58"/>
                <a:gd name="T2" fmla="*/ 63 w 63"/>
                <a:gd name="T3" fmla="*/ 32 h 58"/>
                <a:gd name="T4" fmla="*/ 59 w 63"/>
                <a:gd name="T5" fmla="*/ 41 h 58"/>
                <a:gd name="T6" fmla="*/ 51 w 63"/>
                <a:gd name="T7" fmla="*/ 49 h 58"/>
                <a:gd name="T8" fmla="*/ 45 w 63"/>
                <a:gd name="T9" fmla="*/ 56 h 58"/>
                <a:gd name="T10" fmla="*/ 34 w 63"/>
                <a:gd name="T11" fmla="*/ 58 h 58"/>
                <a:gd name="T12" fmla="*/ 25 w 63"/>
                <a:gd name="T13" fmla="*/ 58 h 58"/>
                <a:gd name="T14" fmla="*/ 14 w 63"/>
                <a:gd name="T15" fmla="*/ 58 h 58"/>
                <a:gd name="T16" fmla="*/ 5 w 63"/>
                <a:gd name="T17" fmla="*/ 55 h 58"/>
                <a:gd name="T18" fmla="*/ 0 w 63"/>
                <a:gd name="T19" fmla="*/ 47 h 58"/>
                <a:gd name="T20" fmla="*/ 0 w 63"/>
                <a:gd name="T21" fmla="*/ 39 h 58"/>
                <a:gd name="T22" fmla="*/ 3 w 63"/>
                <a:gd name="T23" fmla="*/ 29 h 58"/>
                <a:gd name="T24" fmla="*/ 5 w 63"/>
                <a:gd name="T25" fmla="*/ 20 h 58"/>
                <a:gd name="T26" fmla="*/ 10 w 63"/>
                <a:gd name="T27" fmla="*/ 14 h 58"/>
                <a:gd name="T28" fmla="*/ 16 w 63"/>
                <a:gd name="T29" fmla="*/ 8 h 58"/>
                <a:gd name="T30" fmla="*/ 23 w 63"/>
                <a:gd name="T31" fmla="*/ 4 h 58"/>
                <a:gd name="T32" fmla="*/ 31 w 63"/>
                <a:gd name="T33" fmla="*/ 0 h 58"/>
                <a:gd name="T34" fmla="*/ 42 w 63"/>
                <a:gd name="T35" fmla="*/ 3 h 58"/>
                <a:gd name="T36" fmla="*/ 50 w 63"/>
                <a:gd name="T37" fmla="*/ 8 h 58"/>
                <a:gd name="T38" fmla="*/ 56 w 63"/>
                <a:gd name="T39" fmla="*/ 14 h 58"/>
                <a:gd name="T40" fmla="*/ 63 w 63"/>
                <a:gd name="T41" fmla="*/ 2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58"/>
                <a:gd name="T65" fmla="*/ 63 w 63"/>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58">
                  <a:moveTo>
                    <a:pt x="63" y="20"/>
                  </a:moveTo>
                  <a:lnTo>
                    <a:pt x="63" y="32"/>
                  </a:lnTo>
                  <a:lnTo>
                    <a:pt x="59" y="41"/>
                  </a:lnTo>
                  <a:lnTo>
                    <a:pt x="51" y="49"/>
                  </a:lnTo>
                  <a:lnTo>
                    <a:pt x="45" y="56"/>
                  </a:lnTo>
                  <a:lnTo>
                    <a:pt x="34" y="58"/>
                  </a:lnTo>
                  <a:lnTo>
                    <a:pt x="25" y="58"/>
                  </a:lnTo>
                  <a:lnTo>
                    <a:pt x="14" y="58"/>
                  </a:lnTo>
                  <a:lnTo>
                    <a:pt x="5" y="55"/>
                  </a:lnTo>
                  <a:lnTo>
                    <a:pt x="0" y="47"/>
                  </a:lnTo>
                  <a:lnTo>
                    <a:pt x="0" y="39"/>
                  </a:lnTo>
                  <a:lnTo>
                    <a:pt x="3" y="29"/>
                  </a:lnTo>
                  <a:lnTo>
                    <a:pt x="5" y="20"/>
                  </a:lnTo>
                  <a:lnTo>
                    <a:pt x="10" y="14"/>
                  </a:lnTo>
                  <a:lnTo>
                    <a:pt x="16" y="8"/>
                  </a:lnTo>
                  <a:lnTo>
                    <a:pt x="23" y="4"/>
                  </a:lnTo>
                  <a:lnTo>
                    <a:pt x="31" y="0"/>
                  </a:lnTo>
                  <a:lnTo>
                    <a:pt x="42" y="3"/>
                  </a:lnTo>
                  <a:lnTo>
                    <a:pt x="50" y="8"/>
                  </a:lnTo>
                  <a:lnTo>
                    <a:pt x="56" y="14"/>
                  </a:lnTo>
                  <a:lnTo>
                    <a:pt x="6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5" name="Freeform 16"/>
            <p:cNvSpPr>
              <a:spLocks/>
            </p:cNvSpPr>
            <p:nvPr/>
          </p:nvSpPr>
          <p:spPr bwMode="auto">
            <a:xfrm>
              <a:off x="2727" y="1258"/>
              <a:ext cx="96" cy="96"/>
            </a:xfrm>
            <a:custGeom>
              <a:avLst/>
              <a:gdLst>
                <a:gd name="T0" fmla="*/ 93 w 96"/>
                <a:gd name="T1" fmla="*/ 17 h 96"/>
                <a:gd name="T2" fmla="*/ 96 w 96"/>
                <a:gd name="T3" fmla="*/ 31 h 96"/>
                <a:gd name="T4" fmla="*/ 95 w 96"/>
                <a:gd name="T5" fmla="*/ 46 h 96"/>
                <a:gd name="T6" fmla="*/ 92 w 96"/>
                <a:gd name="T7" fmla="*/ 60 h 96"/>
                <a:gd name="T8" fmla="*/ 87 w 96"/>
                <a:gd name="T9" fmla="*/ 75 h 96"/>
                <a:gd name="T10" fmla="*/ 83 w 96"/>
                <a:gd name="T11" fmla="*/ 79 h 96"/>
                <a:gd name="T12" fmla="*/ 78 w 96"/>
                <a:gd name="T13" fmla="*/ 83 h 96"/>
                <a:gd name="T14" fmla="*/ 72 w 96"/>
                <a:gd name="T15" fmla="*/ 85 h 96"/>
                <a:gd name="T16" fmla="*/ 66 w 96"/>
                <a:gd name="T17" fmla="*/ 89 h 96"/>
                <a:gd name="T18" fmla="*/ 60 w 96"/>
                <a:gd name="T19" fmla="*/ 92 h 96"/>
                <a:gd name="T20" fmla="*/ 53 w 96"/>
                <a:gd name="T21" fmla="*/ 93 h 96"/>
                <a:gd name="T22" fmla="*/ 46 w 96"/>
                <a:gd name="T23" fmla="*/ 95 h 96"/>
                <a:gd name="T24" fmla="*/ 38 w 96"/>
                <a:gd name="T25" fmla="*/ 96 h 96"/>
                <a:gd name="T26" fmla="*/ 27 w 96"/>
                <a:gd name="T27" fmla="*/ 91 h 96"/>
                <a:gd name="T28" fmla="*/ 16 w 96"/>
                <a:gd name="T29" fmla="*/ 84 h 96"/>
                <a:gd name="T30" fmla="*/ 7 w 96"/>
                <a:gd name="T31" fmla="*/ 78 h 96"/>
                <a:gd name="T32" fmla="*/ 0 w 96"/>
                <a:gd name="T33" fmla="*/ 68 h 96"/>
                <a:gd name="T34" fmla="*/ 0 w 96"/>
                <a:gd name="T35" fmla="*/ 55 h 96"/>
                <a:gd name="T36" fmla="*/ 1 w 96"/>
                <a:gd name="T37" fmla="*/ 41 h 96"/>
                <a:gd name="T38" fmla="*/ 4 w 96"/>
                <a:gd name="T39" fmla="*/ 27 h 96"/>
                <a:gd name="T40" fmla="*/ 13 w 96"/>
                <a:gd name="T41" fmla="*/ 17 h 96"/>
                <a:gd name="T42" fmla="*/ 21 w 96"/>
                <a:gd name="T43" fmla="*/ 10 h 96"/>
                <a:gd name="T44" fmla="*/ 30 w 96"/>
                <a:gd name="T45" fmla="*/ 5 h 96"/>
                <a:gd name="T46" fmla="*/ 43 w 96"/>
                <a:gd name="T47" fmla="*/ 1 h 96"/>
                <a:gd name="T48" fmla="*/ 53 w 96"/>
                <a:gd name="T49" fmla="*/ 0 h 96"/>
                <a:gd name="T50" fmla="*/ 66 w 96"/>
                <a:gd name="T51" fmla="*/ 1 h 96"/>
                <a:gd name="T52" fmla="*/ 76 w 96"/>
                <a:gd name="T53" fmla="*/ 4 h 96"/>
                <a:gd name="T54" fmla="*/ 86 w 96"/>
                <a:gd name="T55" fmla="*/ 9 h 96"/>
                <a:gd name="T56" fmla="*/ 93 w 96"/>
                <a:gd name="T57" fmla="*/ 1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96"/>
                <a:gd name="T89" fmla="*/ 96 w 9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96">
                  <a:moveTo>
                    <a:pt x="93" y="17"/>
                  </a:moveTo>
                  <a:lnTo>
                    <a:pt x="96" y="31"/>
                  </a:lnTo>
                  <a:lnTo>
                    <a:pt x="95" y="46"/>
                  </a:lnTo>
                  <a:lnTo>
                    <a:pt x="92" y="60"/>
                  </a:lnTo>
                  <a:lnTo>
                    <a:pt x="87" y="75"/>
                  </a:lnTo>
                  <a:lnTo>
                    <a:pt x="83" y="79"/>
                  </a:lnTo>
                  <a:lnTo>
                    <a:pt x="78" y="83"/>
                  </a:lnTo>
                  <a:lnTo>
                    <a:pt x="72" y="85"/>
                  </a:lnTo>
                  <a:lnTo>
                    <a:pt x="66" y="89"/>
                  </a:lnTo>
                  <a:lnTo>
                    <a:pt x="60" y="92"/>
                  </a:lnTo>
                  <a:lnTo>
                    <a:pt x="53" y="93"/>
                  </a:lnTo>
                  <a:lnTo>
                    <a:pt x="46" y="95"/>
                  </a:lnTo>
                  <a:lnTo>
                    <a:pt x="38" y="96"/>
                  </a:lnTo>
                  <a:lnTo>
                    <a:pt x="27" y="91"/>
                  </a:lnTo>
                  <a:lnTo>
                    <a:pt x="16" y="84"/>
                  </a:lnTo>
                  <a:lnTo>
                    <a:pt x="7" y="78"/>
                  </a:lnTo>
                  <a:lnTo>
                    <a:pt x="0" y="68"/>
                  </a:lnTo>
                  <a:lnTo>
                    <a:pt x="0" y="55"/>
                  </a:lnTo>
                  <a:lnTo>
                    <a:pt x="1" y="41"/>
                  </a:lnTo>
                  <a:lnTo>
                    <a:pt x="4" y="27"/>
                  </a:lnTo>
                  <a:lnTo>
                    <a:pt x="13" y="17"/>
                  </a:lnTo>
                  <a:lnTo>
                    <a:pt x="21" y="10"/>
                  </a:lnTo>
                  <a:lnTo>
                    <a:pt x="30" y="5"/>
                  </a:lnTo>
                  <a:lnTo>
                    <a:pt x="43" y="1"/>
                  </a:lnTo>
                  <a:lnTo>
                    <a:pt x="53" y="0"/>
                  </a:lnTo>
                  <a:lnTo>
                    <a:pt x="66" y="1"/>
                  </a:lnTo>
                  <a:lnTo>
                    <a:pt x="76" y="4"/>
                  </a:lnTo>
                  <a:lnTo>
                    <a:pt x="86" y="9"/>
                  </a:lnTo>
                  <a:lnTo>
                    <a:pt x="9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6" name="Freeform 17"/>
            <p:cNvSpPr>
              <a:spLocks/>
            </p:cNvSpPr>
            <p:nvPr/>
          </p:nvSpPr>
          <p:spPr bwMode="auto">
            <a:xfrm>
              <a:off x="2948" y="1314"/>
              <a:ext cx="138" cy="132"/>
            </a:xfrm>
            <a:custGeom>
              <a:avLst/>
              <a:gdLst>
                <a:gd name="T0" fmla="*/ 118 w 138"/>
                <a:gd name="T1" fmla="*/ 16 h 132"/>
                <a:gd name="T2" fmla="*/ 127 w 138"/>
                <a:gd name="T3" fmla="*/ 29 h 132"/>
                <a:gd name="T4" fmla="*/ 135 w 138"/>
                <a:gd name="T5" fmla="*/ 43 h 132"/>
                <a:gd name="T6" fmla="*/ 138 w 138"/>
                <a:gd name="T7" fmla="*/ 57 h 132"/>
                <a:gd name="T8" fmla="*/ 138 w 138"/>
                <a:gd name="T9" fmla="*/ 76 h 132"/>
                <a:gd name="T10" fmla="*/ 134 w 138"/>
                <a:gd name="T11" fmla="*/ 86 h 132"/>
                <a:gd name="T12" fmla="*/ 129 w 138"/>
                <a:gd name="T13" fmla="*/ 95 h 132"/>
                <a:gd name="T14" fmla="*/ 121 w 138"/>
                <a:gd name="T15" fmla="*/ 105 h 132"/>
                <a:gd name="T16" fmla="*/ 114 w 138"/>
                <a:gd name="T17" fmla="*/ 114 h 132"/>
                <a:gd name="T18" fmla="*/ 103 w 138"/>
                <a:gd name="T19" fmla="*/ 121 h 132"/>
                <a:gd name="T20" fmla="*/ 92 w 138"/>
                <a:gd name="T21" fmla="*/ 127 h 132"/>
                <a:gd name="T22" fmla="*/ 80 w 138"/>
                <a:gd name="T23" fmla="*/ 131 h 132"/>
                <a:gd name="T24" fmla="*/ 66 w 138"/>
                <a:gd name="T25" fmla="*/ 132 h 132"/>
                <a:gd name="T26" fmla="*/ 57 w 138"/>
                <a:gd name="T27" fmla="*/ 132 h 132"/>
                <a:gd name="T28" fmla="*/ 48 w 138"/>
                <a:gd name="T29" fmla="*/ 131 h 132"/>
                <a:gd name="T30" fmla="*/ 38 w 138"/>
                <a:gd name="T31" fmla="*/ 128 h 132"/>
                <a:gd name="T32" fmla="*/ 32 w 138"/>
                <a:gd name="T33" fmla="*/ 126 h 132"/>
                <a:gd name="T34" fmla="*/ 25 w 138"/>
                <a:gd name="T35" fmla="*/ 122 h 132"/>
                <a:gd name="T36" fmla="*/ 20 w 138"/>
                <a:gd name="T37" fmla="*/ 118 h 132"/>
                <a:gd name="T38" fmla="*/ 14 w 138"/>
                <a:gd name="T39" fmla="*/ 113 h 132"/>
                <a:gd name="T40" fmla="*/ 9 w 138"/>
                <a:gd name="T41" fmla="*/ 106 h 132"/>
                <a:gd name="T42" fmla="*/ 1 w 138"/>
                <a:gd name="T43" fmla="*/ 85 h 132"/>
                <a:gd name="T44" fmla="*/ 0 w 138"/>
                <a:gd name="T45" fmla="*/ 62 h 132"/>
                <a:gd name="T46" fmla="*/ 5 w 138"/>
                <a:gd name="T47" fmla="*/ 41 h 132"/>
                <a:gd name="T48" fmla="*/ 14 w 138"/>
                <a:gd name="T49" fmla="*/ 22 h 132"/>
                <a:gd name="T50" fmla="*/ 25 w 138"/>
                <a:gd name="T51" fmla="*/ 15 h 132"/>
                <a:gd name="T52" fmla="*/ 37 w 138"/>
                <a:gd name="T53" fmla="*/ 10 h 132"/>
                <a:gd name="T54" fmla="*/ 51 w 138"/>
                <a:gd name="T55" fmla="*/ 4 h 132"/>
                <a:gd name="T56" fmla="*/ 64 w 138"/>
                <a:gd name="T57" fmla="*/ 2 h 132"/>
                <a:gd name="T58" fmla="*/ 78 w 138"/>
                <a:gd name="T59" fmla="*/ 0 h 132"/>
                <a:gd name="T60" fmla="*/ 92 w 138"/>
                <a:gd name="T61" fmla="*/ 3 h 132"/>
                <a:gd name="T62" fmla="*/ 106 w 138"/>
                <a:gd name="T63" fmla="*/ 7 h 132"/>
                <a:gd name="T64" fmla="*/ 118 w 138"/>
                <a:gd name="T65" fmla="*/ 16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2"/>
                <a:gd name="T101" fmla="*/ 138 w 138"/>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2">
                  <a:moveTo>
                    <a:pt x="118" y="16"/>
                  </a:moveTo>
                  <a:lnTo>
                    <a:pt x="127" y="29"/>
                  </a:lnTo>
                  <a:lnTo>
                    <a:pt x="135" y="43"/>
                  </a:lnTo>
                  <a:lnTo>
                    <a:pt x="138" y="57"/>
                  </a:lnTo>
                  <a:lnTo>
                    <a:pt x="138" y="76"/>
                  </a:lnTo>
                  <a:lnTo>
                    <a:pt x="134" y="86"/>
                  </a:lnTo>
                  <a:lnTo>
                    <a:pt x="129" y="95"/>
                  </a:lnTo>
                  <a:lnTo>
                    <a:pt x="121" y="105"/>
                  </a:lnTo>
                  <a:lnTo>
                    <a:pt x="114" y="114"/>
                  </a:lnTo>
                  <a:lnTo>
                    <a:pt x="103" y="121"/>
                  </a:lnTo>
                  <a:lnTo>
                    <a:pt x="92" y="127"/>
                  </a:lnTo>
                  <a:lnTo>
                    <a:pt x="80" y="131"/>
                  </a:lnTo>
                  <a:lnTo>
                    <a:pt x="66" y="132"/>
                  </a:lnTo>
                  <a:lnTo>
                    <a:pt x="57" y="132"/>
                  </a:lnTo>
                  <a:lnTo>
                    <a:pt x="48" y="131"/>
                  </a:lnTo>
                  <a:lnTo>
                    <a:pt x="38" y="128"/>
                  </a:lnTo>
                  <a:lnTo>
                    <a:pt x="32" y="126"/>
                  </a:lnTo>
                  <a:lnTo>
                    <a:pt x="25" y="122"/>
                  </a:lnTo>
                  <a:lnTo>
                    <a:pt x="20" y="118"/>
                  </a:lnTo>
                  <a:lnTo>
                    <a:pt x="14" y="113"/>
                  </a:lnTo>
                  <a:lnTo>
                    <a:pt x="9" y="106"/>
                  </a:lnTo>
                  <a:lnTo>
                    <a:pt x="1" y="85"/>
                  </a:lnTo>
                  <a:lnTo>
                    <a:pt x="0" y="62"/>
                  </a:lnTo>
                  <a:lnTo>
                    <a:pt x="5" y="41"/>
                  </a:lnTo>
                  <a:lnTo>
                    <a:pt x="14" y="22"/>
                  </a:lnTo>
                  <a:lnTo>
                    <a:pt x="25" y="15"/>
                  </a:lnTo>
                  <a:lnTo>
                    <a:pt x="37" y="10"/>
                  </a:lnTo>
                  <a:lnTo>
                    <a:pt x="51" y="4"/>
                  </a:lnTo>
                  <a:lnTo>
                    <a:pt x="64" y="2"/>
                  </a:lnTo>
                  <a:lnTo>
                    <a:pt x="78" y="0"/>
                  </a:lnTo>
                  <a:lnTo>
                    <a:pt x="92" y="3"/>
                  </a:lnTo>
                  <a:lnTo>
                    <a:pt x="106" y="7"/>
                  </a:lnTo>
                  <a:lnTo>
                    <a:pt x="11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7" name="Freeform 18"/>
            <p:cNvSpPr>
              <a:spLocks/>
            </p:cNvSpPr>
            <p:nvPr/>
          </p:nvSpPr>
          <p:spPr bwMode="auto">
            <a:xfrm>
              <a:off x="2977" y="1347"/>
              <a:ext cx="75" cy="68"/>
            </a:xfrm>
            <a:custGeom>
              <a:avLst/>
              <a:gdLst>
                <a:gd name="T0" fmla="*/ 69 w 75"/>
                <a:gd name="T1" fmla="*/ 8 h 68"/>
                <a:gd name="T2" fmla="*/ 74 w 75"/>
                <a:gd name="T3" fmla="*/ 15 h 68"/>
                <a:gd name="T4" fmla="*/ 75 w 75"/>
                <a:gd name="T5" fmla="*/ 24 h 68"/>
                <a:gd name="T6" fmla="*/ 74 w 75"/>
                <a:gd name="T7" fmla="*/ 35 h 68"/>
                <a:gd name="T8" fmla="*/ 72 w 75"/>
                <a:gd name="T9" fmla="*/ 44 h 68"/>
                <a:gd name="T10" fmla="*/ 69 w 75"/>
                <a:gd name="T11" fmla="*/ 51 h 68"/>
                <a:gd name="T12" fmla="*/ 65 w 75"/>
                <a:gd name="T13" fmla="*/ 56 h 68"/>
                <a:gd name="T14" fmla="*/ 57 w 75"/>
                <a:gd name="T15" fmla="*/ 61 h 68"/>
                <a:gd name="T16" fmla="*/ 51 w 75"/>
                <a:gd name="T17" fmla="*/ 65 h 68"/>
                <a:gd name="T18" fmla="*/ 40 w 75"/>
                <a:gd name="T19" fmla="*/ 68 h 68"/>
                <a:gd name="T20" fmla="*/ 29 w 75"/>
                <a:gd name="T21" fmla="*/ 68 h 68"/>
                <a:gd name="T22" fmla="*/ 19 w 75"/>
                <a:gd name="T23" fmla="*/ 66 h 68"/>
                <a:gd name="T24" fmla="*/ 8 w 75"/>
                <a:gd name="T25" fmla="*/ 64 h 68"/>
                <a:gd name="T26" fmla="*/ 5 w 75"/>
                <a:gd name="T27" fmla="*/ 56 h 68"/>
                <a:gd name="T28" fmla="*/ 2 w 75"/>
                <a:gd name="T29" fmla="*/ 48 h 68"/>
                <a:gd name="T30" fmla="*/ 0 w 75"/>
                <a:gd name="T31" fmla="*/ 39 h 68"/>
                <a:gd name="T32" fmla="*/ 0 w 75"/>
                <a:gd name="T33" fmla="*/ 29 h 68"/>
                <a:gd name="T34" fmla="*/ 6 w 75"/>
                <a:gd name="T35" fmla="*/ 22 h 68"/>
                <a:gd name="T36" fmla="*/ 14 w 75"/>
                <a:gd name="T37" fmla="*/ 14 h 68"/>
                <a:gd name="T38" fmla="*/ 22 w 75"/>
                <a:gd name="T39" fmla="*/ 6 h 68"/>
                <a:gd name="T40" fmla="*/ 31 w 75"/>
                <a:gd name="T41" fmla="*/ 0 h 68"/>
                <a:gd name="T42" fmla="*/ 42 w 75"/>
                <a:gd name="T43" fmla="*/ 0 h 68"/>
                <a:gd name="T44" fmla="*/ 51 w 75"/>
                <a:gd name="T45" fmla="*/ 2 h 68"/>
                <a:gd name="T46" fmla="*/ 60 w 75"/>
                <a:gd name="T47" fmla="*/ 4 h 68"/>
                <a:gd name="T48" fmla="*/ 69 w 75"/>
                <a:gd name="T49" fmla="*/ 8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68"/>
                <a:gd name="T77" fmla="*/ 75 w 75"/>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68">
                  <a:moveTo>
                    <a:pt x="69" y="8"/>
                  </a:moveTo>
                  <a:lnTo>
                    <a:pt x="74" y="15"/>
                  </a:lnTo>
                  <a:lnTo>
                    <a:pt x="75" y="24"/>
                  </a:lnTo>
                  <a:lnTo>
                    <a:pt x="74" y="35"/>
                  </a:lnTo>
                  <a:lnTo>
                    <a:pt x="72" y="44"/>
                  </a:lnTo>
                  <a:lnTo>
                    <a:pt x="69" y="51"/>
                  </a:lnTo>
                  <a:lnTo>
                    <a:pt x="65" y="56"/>
                  </a:lnTo>
                  <a:lnTo>
                    <a:pt x="57" y="61"/>
                  </a:lnTo>
                  <a:lnTo>
                    <a:pt x="51" y="65"/>
                  </a:lnTo>
                  <a:lnTo>
                    <a:pt x="40" y="68"/>
                  </a:lnTo>
                  <a:lnTo>
                    <a:pt x="29" y="68"/>
                  </a:lnTo>
                  <a:lnTo>
                    <a:pt x="19" y="66"/>
                  </a:lnTo>
                  <a:lnTo>
                    <a:pt x="8" y="64"/>
                  </a:lnTo>
                  <a:lnTo>
                    <a:pt x="5" y="56"/>
                  </a:lnTo>
                  <a:lnTo>
                    <a:pt x="2" y="48"/>
                  </a:lnTo>
                  <a:lnTo>
                    <a:pt x="0" y="39"/>
                  </a:lnTo>
                  <a:lnTo>
                    <a:pt x="0" y="29"/>
                  </a:lnTo>
                  <a:lnTo>
                    <a:pt x="6" y="22"/>
                  </a:lnTo>
                  <a:lnTo>
                    <a:pt x="14" y="14"/>
                  </a:lnTo>
                  <a:lnTo>
                    <a:pt x="22" y="6"/>
                  </a:lnTo>
                  <a:lnTo>
                    <a:pt x="31" y="0"/>
                  </a:lnTo>
                  <a:lnTo>
                    <a:pt x="42" y="0"/>
                  </a:lnTo>
                  <a:lnTo>
                    <a:pt x="51" y="2"/>
                  </a:lnTo>
                  <a:lnTo>
                    <a:pt x="60" y="4"/>
                  </a:lnTo>
                  <a:lnTo>
                    <a:pt x="6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8" name="Freeform 19"/>
            <p:cNvSpPr>
              <a:spLocks/>
            </p:cNvSpPr>
            <p:nvPr/>
          </p:nvSpPr>
          <p:spPr bwMode="auto">
            <a:xfrm>
              <a:off x="1829" y="1366"/>
              <a:ext cx="875" cy="1053"/>
            </a:xfrm>
            <a:custGeom>
              <a:avLst/>
              <a:gdLst>
                <a:gd name="T0" fmla="*/ 670 w 875"/>
                <a:gd name="T1" fmla="*/ 107 h 1053"/>
                <a:gd name="T2" fmla="*/ 699 w 875"/>
                <a:gd name="T3" fmla="*/ 168 h 1053"/>
                <a:gd name="T4" fmla="*/ 722 w 875"/>
                <a:gd name="T5" fmla="*/ 214 h 1053"/>
                <a:gd name="T6" fmla="*/ 764 w 875"/>
                <a:gd name="T7" fmla="*/ 300 h 1053"/>
                <a:gd name="T8" fmla="*/ 827 w 875"/>
                <a:gd name="T9" fmla="*/ 372 h 1053"/>
                <a:gd name="T10" fmla="*/ 875 w 875"/>
                <a:gd name="T11" fmla="*/ 457 h 1053"/>
                <a:gd name="T12" fmla="*/ 867 w 875"/>
                <a:gd name="T13" fmla="*/ 564 h 1053"/>
                <a:gd name="T14" fmla="*/ 867 w 875"/>
                <a:gd name="T15" fmla="*/ 820 h 1053"/>
                <a:gd name="T16" fmla="*/ 873 w 875"/>
                <a:gd name="T17" fmla="*/ 911 h 1053"/>
                <a:gd name="T18" fmla="*/ 828 w 875"/>
                <a:gd name="T19" fmla="*/ 966 h 1053"/>
                <a:gd name="T20" fmla="*/ 755 w 875"/>
                <a:gd name="T21" fmla="*/ 1003 h 1053"/>
                <a:gd name="T22" fmla="*/ 684 w 875"/>
                <a:gd name="T23" fmla="*/ 1039 h 1053"/>
                <a:gd name="T24" fmla="*/ 653 w 875"/>
                <a:gd name="T25" fmla="*/ 1053 h 1053"/>
                <a:gd name="T26" fmla="*/ 613 w 875"/>
                <a:gd name="T27" fmla="*/ 986 h 1053"/>
                <a:gd name="T28" fmla="*/ 567 w 875"/>
                <a:gd name="T29" fmla="*/ 887 h 1053"/>
                <a:gd name="T30" fmla="*/ 503 w 875"/>
                <a:gd name="T31" fmla="*/ 799 h 1053"/>
                <a:gd name="T32" fmla="*/ 463 w 875"/>
                <a:gd name="T33" fmla="*/ 772 h 1053"/>
                <a:gd name="T34" fmla="*/ 413 w 875"/>
                <a:gd name="T35" fmla="*/ 758 h 1053"/>
                <a:gd name="T36" fmla="*/ 358 w 875"/>
                <a:gd name="T37" fmla="*/ 760 h 1053"/>
                <a:gd name="T38" fmla="*/ 307 w 875"/>
                <a:gd name="T39" fmla="*/ 775 h 1053"/>
                <a:gd name="T40" fmla="*/ 261 w 875"/>
                <a:gd name="T41" fmla="*/ 796 h 1053"/>
                <a:gd name="T42" fmla="*/ 234 w 875"/>
                <a:gd name="T43" fmla="*/ 777 h 1053"/>
                <a:gd name="T44" fmla="*/ 201 w 875"/>
                <a:gd name="T45" fmla="*/ 756 h 1053"/>
                <a:gd name="T46" fmla="*/ 158 w 875"/>
                <a:gd name="T47" fmla="*/ 760 h 1053"/>
                <a:gd name="T48" fmla="*/ 115 w 875"/>
                <a:gd name="T49" fmla="*/ 754 h 1053"/>
                <a:gd name="T50" fmla="*/ 69 w 875"/>
                <a:gd name="T51" fmla="*/ 711 h 1053"/>
                <a:gd name="T52" fmla="*/ 34 w 875"/>
                <a:gd name="T53" fmla="*/ 649 h 1053"/>
                <a:gd name="T54" fmla="*/ 9 w 875"/>
                <a:gd name="T55" fmla="*/ 578 h 1053"/>
                <a:gd name="T56" fmla="*/ 0 w 875"/>
                <a:gd name="T57" fmla="*/ 552 h 1053"/>
                <a:gd name="T58" fmla="*/ 26 w 875"/>
                <a:gd name="T59" fmla="*/ 541 h 1053"/>
                <a:gd name="T60" fmla="*/ 60 w 875"/>
                <a:gd name="T61" fmla="*/ 553 h 1053"/>
                <a:gd name="T62" fmla="*/ 92 w 875"/>
                <a:gd name="T63" fmla="*/ 565 h 1053"/>
                <a:gd name="T64" fmla="*/ 111 w 875"/>
                <a:gd name="T65" fmla="*/ 579 h 1053"/>
                <a:gd name="T66" fmla="*/ 126 w 875"/>
                <a:gd name="T67" fmla="*/ 595 h 1053"/>
                <a:gd name="T68" fmla="*/ 147 w 875"/>
                <a:gd name="T69" fmla="*/ 597 h 1053"/>
                <a:gd name="T70" fmla="*/ 175 w 875"/>
                <a:gd name="T71" fmla="*/ 578 h 1053"/>
                <a:gd name="T72" fmla="*/ 195 w 875"/>
                <a:gd name="T73" fmla="*/ 554 h 1053"/>
                <a:gd name="T74" fmla="*/ 183 w 875"/>
                <a:gd name="T75" fmla="*/ 524 h 1053"/>
                <a:gd name="T76" fmla="*/ 160 w 875"/>
                <a:gd name="T77" fmla="*/ 483 h 1053"/>
                <a:gd name="T78" fmla="*/ 132 w 875"/>
                <a:gd name="T79" fmla="*/ 428 h 1053"/>
                <a:gd name="T80" fmla="*/ 132 w 875"/>
                <a:gd name="T81" fmla="*/ 405 h 1053"/>
                <a:gd name="T82" fmla="*/ 137 w 875"/>
                <a:gd name="T83" fmla="*/ 362 h 1053"/>
                <a:gd name="T84" fmla="*/ 132 w 875"/>
                <a:gd name="T85" fmla="*/ 259 h 1053"/>
                <a:gd name="T86" fmla="*/ 115 w 875"/>
                <a:gd name="T87" fmla="*/ 208 h 1053"/>
                <a:gd name="T88" fmla="*/ 149 w 875"/>
                <a:gd name="T89" fmla="*/ 193 h 1053"/>
                <a:gd name="T90" fmla="*/ 207 w 875"/>
                <a:gd name="T91" fmla="*/ 179 h 1053"/>
                <a:gd name="T92" fmla="*/ 263 w 875"/>
                <a:gd name="T93" fmla="*/ 157 h 1053"/>
                <a:gd name="T94" fmla="*/ 313 w 875"/>
                <a:gd name="T95" fmla="*/ 127 h 1053"/>
                <a:gd name="T96" fmla="*/ 357 w 875"/>
                <a:gd name="T97" fmla="*/ 88 h 1053"/>
                <a:gd name="T98" fmla="*/ 378 w 875"/>
                <a:gd name="T99" fmla="*/ 74 h 1053"/>
                <a:gd name="T100" fmla="*/ 360 w 875"/>
                <a:gd name="T101" fmla="*/ 109 h 1053"/>
                <a:gd name="T102" fmla="*/ 333 w 875"/>
                <a:gd name="T103" fmla="*/ 142 h 1053"/>
                <a:gd name="T104" fmla="*/ 332 w 875"/>
                <a:gd name="T105" fmla="*/ 164 h 1053"/>
                <a:gd name="T106" fmla="*/ 361 w 875"/>
                <a:gd name="T107" fmla="*/ 169 h 1053"/>
                <a:gd name="T108" fmla="*/ 393 w 875"/>
                <a:gd name="T109" fmla="*/ 165 h 1053"/>
                <a:gd name="T110" fmla="*/ 472 w 875"/>
                <a:gd name="T111" fmla="*/ 115 h 1053"/>
                <a:gd name="T112" fmla="*/ 535 w 875"/>
                <a:gd name="T113" fmla="*/ 47 h 1053"/>
                <a:gd name="T114" fmla="*/ 586 w 875"/>
                <a:gd name="T115" fmla="*/ 5 h 1053"/>
                <a:gd name="T116" fmla="*/ 613 w 875"/>
                <a:gd name="T117" fmla="*/ 29 h 1053"/>
                <a:gd name="T118" fmla="*/ 638 w 875"/>
                <a:gd name="T119" fmla="*/ 57 h 10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5"/>
                <a:gd name="T181" fmla="*/ 0 h 1053"/>
                <a:gd name="T182" fmla="*/ 875 w 875"/>
                <a:gd name="T183" fmla="*/ 1053 h 10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5" h="1053">
                  <a:moveTo>
                    <a:pt x="645" y="66"/>
                  </a:moveTo>
                  <a:lnTo>
                    <a:pt x="658" y="87"/>
                  </a:lnTo>
                  <a:lnTo>
                    <a:pt x="670" y="107"/>
                  </a:lnTo>
                  <a:lnTo>
                    <a:pt x="681" y="128"/>
                  </a:lnTo>
                  <a:lnTo>
                    <a:pt x="690" y="153"/>
                  </a:lnTo>
                  <a:lnTo>
                    <a:pt x="699" y="168"/>
                  </a:lnTo>
                  <a:lnTo>
                    <a:pt x="707" y="183"/>
                  </a:lnTo>
                  <a:lnTo>
                    <a:pt x="713" y="199"/>
                  </a:lnTo>
                  <a:lnTo>
                    <a:pt x="722" y="214"/>
                  </a:lnTo>
                  <a:lnTo>
                    <a:pt x="733" y="244"/>
                  </a:lnTo>
                  <a:lnTo>
                    <a:pt x="748" y="272"/>
                  </a:lnTo>
                  <a:lnTo>
                    <a:pt x="764" y="300"/>
                  </a:lnTo>
                  <a:lnTo>
                    <a:pt x="784" y="325"/>
                  </a:lnTo>
                  <a:lnTo>
                    <a:pt x="804" y="350"/>
                  </a:lnTo>
                  <a:lnTo>
                    <a:pt x="827" y="372"/>
                  </a:lnTo>
                  <a:lnTo>
                    <a:pt x="850" y="395"/>
                  </a:lnTo>
                  <a:lnTo>
                    <a:pt x="875" y="417"/>
                  </a:lnTo>
                  <a:lnTo>
                    <a:pt x="875" y="457"/>
                  </a:lnTo>
                  <a:lnTo>
                    <a:pt x="871" y="492"/>
                  </a:lnTo>
                  <a:lnTo>
                    <a:pt x="870" y="527"/>
                  </a:lnTo>
                  <a:lnTo>
                    <a:pt x="867" y="564"/>
                  </a:lnTo>
                  <a:lnTo>
                    <a:pt x="865" y="653"/>
                  </a:lnTo>
                  <a:lnTo>
                    <a:pt x="865" y="738"/>
                  </a:lnTo>
                  <a:lnTo>
                    <a:pt x="867" y="820"/>
                  </a:lnTo>
                  <a:lnTo>
                    <a:pt x="871" y="908"/>
                  </a:lnTo>
                  <a:lnTo>
                    <a:pt x="873" y="911"/>
                  </a:lnTo>
                  <a:lnTo>
                    <a:pt x="875" y="944"/>
                  </a:lnTo>
                  <a:lnTo>
                    <a:pt x="851" y="954"/>
                  </a:lnTo>
                  <a:lnTo>
                    <a:pt x="828" y="966"/>
                  </a:lnTo>
                  <a:lnTo>
                    <a:pt x="804" y="978"/>
                  </a:lnTo>
                  <a:lnTo>
                    <a:pt x="779" y="991"/>
                  </a:lnTo>
                  <a:lnTo>
                    <a:pt x="755" y="1003"/>
                  </a:lnTo>
                  <a:lnTo>
                    <a:pt x="730" y="1015"/>
                  </a:lnTo>
                  <a:lnTo>
                    <a:pt x="707" y="1027"/>
                  </a:lnTo>
                  <a:lnTo>
                    <a:pt x="684" y="1039"/>
                  </a:lnTo>
                  <a:lnTo>
                    <a:pt x="673" y="1046"/>
                  </a:lnTo>
                  <a:lnTo>
                    <a:pt x="664" y="1049"/>
                  </a:lnTo>
                  <a:lnTo>
                    <a:pt x="653" y="1053"/>
                  </a:lnTo>
                  <a:lnTo>
                    <a:pt x="642" y="1053"/>
                  </a:lnTo>
                  <a:lnTo>
                    <a:pt x="627" y="1020"/>
                  </a:lnTo>
                  <a:lnTo>
                    <a:pt x="613" y="986"/>
                  </a:lnTo>
                  <a:lnTo>
                    <a:pt x="599" y="953"/>
                  </a:lnTo>
                  <a:lnTo>
                    <a:pt x="584" y="920"/>
                  </a:lnTo>
                  <a:lnTo>
                    <a:pt x="567" y="887"/>
                  </a:lnTo>
                  <a:lnTo>
                    <a:pt x="549" y="855"/>
                  </a:lnTo>
                  <a:lnTo>
                    <a:pt x="527" y="826"/>
                  </a:lnTo>
                  <a:lnTo>
                    <a:pt x="503" y="799"/>
                  </a:lnTo>
                  <a:lnTo>
                    <a:pt x="490" y="789"/>
                  </a:lnTo>
                  <a:lnTo>
                    <a:pt x="478" y="780"/>
                  </a:lnTo>
                  <a:lnTo>
                    <a:pt x="463" y="772"/>
                  </a:lnTo>
                  <a:lnTo>
                    <a:pt x="447" y="766"/>
                  </a:lnTo>
                  <a:lnTo>
                    <a:pt x="430" y="760"/>
                  </a:lnTo>
                  <a:lnTo>
                    <a:pt x="413" y="758"/>
                  </a:lnTo>
                  <a:lnTo>
                    <a:pt x="395" y="756"/>
                  </a:lnTo>
                  <a:lnTo>
                    <a:pt x="376" y="758"/>
                  </a:lnTo>
                  <a:lnTo>
                    <a:pt x="358" y="760"/>
                  </a:lnTo>
                  <a:lnTo>
                    <a:pt x="341" y="764"/>
                  </a:lnTo>
                  <a:lnTo>
                    <a:pt x="324" y="770"/>
                  </a:lnTo>
                  <a:lnTo>
                    <a:pt x="307" y="775"/>
                  </a:lnTo>
                  <a:lnTo>
                    <a:pt x="292" y="781"/>
                  </a:lnTo>
                  <a:lnTo>
                    <a:pt x="275" y="788"/>
                  </a:lnTo>
                  <a:lnTo>
                    <a:pt x="261" y="796"/>
                  </a:lnTo>
                  <a:lnTo>
                    <a:pt x="247" y="805"/>
                  </a:lnTo>
                  <a:lnTo>
                    <a:pt x="240" y="792"/>
                  </a:lnTo>
                  <a:lnTo>
                    <a:pt x="234" y="777"/>
                  </a:lnTo>
                  <a:lnTo>
                    <a:pt x="227" y="764"/>
                  </a:lnTo>
                  <a:lnTo>
                    <a:pt x="215" y="754"/>
                  </a:lnTo>
                  <a:lnTo>
                    <a:pt x="201" y="756"/>
                  </a:lnTo>
                  <a:lnTo>
                    <a:pt x="187" y="759"/>
                  </a:lnTo>
                  <a:lnTo>
                    <a:pt x="172" y="760"/>
                  </a:lnTo>
                  <a:lnTo>
                    <a:pt x="158" y="760"/>
                  </a:lnTo>
                  <a:lnTo>
                    <a:pt x="143" y="760"/>
                  </a:lnTo>
                  <a:lnTo>
                    <a:pt x="129" y="758"/>
                  </a:lnTo>
                  <a:lnTo>
                    <a:pt x="115" y="754"/>
                  </a:lnTo>
                  <a:lnTo>
                    <a:pt x="103" y="747"/>
                  </a:lnTo>
                  <a:lnTo>
                    <a:pt x="84" y="730"/>
                  </a:lnTo>
                  <a:lnTo>
                    <a:pt x="69" y="711"/>
                  </a:lnTo>
                  <a:lnTo>
                    <a:pt x="55" y="692"/>
                  </a:lnTo>
                  <a:lnTo>
                    <a:pt x="44" y="671"/>
                  </a:lnTo>
                  <a:lnTo>
                    <a:pt x="34" y="649"/>
                  </a:lnTo>
                  <a:lnTo>
                    <a:pt x="26" y="627"/>
                  </a:lnTo>
                  <a:lnTo>
                    <a:pt x="17" y="603"/>
                  </a:lnTo>
                  <a:lnTo>
                    <a:pt x="9" y="578"/>
                  </a:lnTo>
                  <a:lnTo>
                    <a:pt x="6" y="569"/>
                  </a:lnTo>
                  <a:lnTo>
                    <a:pt x="3" y="560"/>
                  </a:lnTo>
                  <a:lnTo>
                    <a:pt x="0" y="552"/>
                  </a:lnTo>
                  <a:lnTo>
                    <a:pt x="0" y="541"/>
                  </a:lnTo>
                  <a:lnTo>
                    <a:pt x="14" y="540"/>
                  </a:lnTo>
                  <a:lnTo>
                    <a:pt x="26" y="541"/>
                  </a:lnTo>
                  <a:lnTo>
                    <a:pt x="37" y="544"/>
                  </a:lnTo>
                  <a:lnTo>
                    <a:pt x="49" y="548"/>
                  </a:lnTo>
                  <a:lnTo>
                    <a:pt x="60" y="553"/>
                  </a:lnTo>
                  <a:lnTo>
                    <a:pt x="71" y="557"/>
                  </a:lnTo>
                  <a:lnTo>
                    <a:pt x="81" y="561"/>
                  </a:lnTo>
                  <a:lnTo>
                    <a:pt x="92" y="565"/>
                  </a:lnTo>
                  <a:lnTo>
                    <a:pt x="98" y="569"/>
                  </a:lnTo>
                  <a:lnTo>
                    <a:pt x="104" y="574"/>
                  </a:lnTo>
                  <a:lnTo>
                    <a:pt x="111" y="579"/>
                  </a:lnTo>
                  <a:lnTo>
                    <a:pt x="115" y="585"/>
                  </a:lnTo>
                  <a:lnTo>
                    <a:pt x="120" y="590"/>
                  </a:lnTo>
                  <a:lnTo>
                    <a:pt x="126" y="595"/>
                  </a:lnTo>
                  <a:lnTo>
                    <a:pt x="132" y="599"/>
                  </a:lnTo>
                  <a:lnTo>
                    <a:pt x="140" y="603"/>
                  </a:lnTo>
                  <a:lnTo>
                    <a:pt x="147" y="597"/>
                  </a:lnTo>
                  <a:lnTo>
                    <a:pt x="157" y="591"/>
                  </a:lnTo>
                  <a:lnTo>
                    <a:pt x="166" y="585"/>
                  </a:lnTo>
                  <a:lnTo>
                    <a:pt x="175" y="578"/>
                  </a:lnTo>
                  <a:lnTo>
                    <a:pt x="183" y="572"/>
                  </a:lnTo>
                  <a:lnTo>
                    <a:pt x="189" y="564"/>
                  </a:lnTo>
                  <a:lnTo>
                    <a:pt x="195" y="554"/>
                  </a:lnTo>
                  <a:lnTo>
                    <a:pt x="198" y="545"/>
                  </a:lnTo>
                  <a:lnTo>
                    <a:pt x="189" y="535"/>
                  </a:lnTo>
                  <a:lnTo>
                    <a:pt x="183" y="524"/>
                  </a:lnTo>
                  <a:lnTo>
                    <a:pt x="177" y="512"/>
                  </a:lnTo>
                  <a:lnTo>
                    <a:pt x="169" y="502"/>
                  </a:lnTo>
                  <a:lnTo>
                    <a:pt x="160" y="483"/>
                  </a:lnTo>
                  <a:lnTo>
                    <a:pt x="149" y="465"/>
                  </a:lnTo>
                  <a:lnTo>
                    <a:pt x="140" y="447"/>
                  </a:lnTo>
                  <a:lnTo>
                    <a:pt x="132" y="428"/>
                  </a:lnTo>
                  <a:lnTo>
                    <a:pt x="129" y="421"/>
                  </a:lnTo>
                  <a:lnTo>
                    <a:pt x="131" y="413"/>
                  </a:lnTo>
                  <a:lnTo>
                    <a:pt x="132" y="405"/>
                  </a:lnTo>
                  <a:lnTo>
                    <a:pt x="134" y="396"/>
                  </a:lnTo>
                  <a:lnTo>
                    <a:pt x="135" y="396"/>
                  </a:lnTo>
                  <a:lnTo>
                    <a:pt x="137" y="362"/>
                  </a:lnTo>
                  <a:lnTo>
                    <a:pt x="141" y="325"/>
                  </a:lnTo>
                  <a:lnTo>
                    <a:pt x="141" y="289"/>
                  </a:lnTo>
                  <a:lnTo>
                    <a:pt x="132" y="259"/>
                  </a:lnTo>
                  <a:lnTo>
                    <a:pt x="129" y="240"/>
                  </a:lnTo>
                  <a:lnTo>
                    <a:pt x="123" y="223"/>
                  </a:lnTo>
                  <a:lnTo>
                    <a:pt x="115" y="208"/>
                  </a:lnTo>
                  <a:lnTo>
                    <a:pt x="109" y="195"/>
                  </a:lnTo>
                  <a:lnTo>
                    <a:pt x="129" y="194"/>
                  </a:lnTo>
                  <a:lnTo>
                    <a:pt x="149" y="193"/>
                  </a:lnTo>
                  <a:lnTo>
                    <a:pt x="169" y="189"/>
                  </a:lnTo>
                  <a:lnTo>
                    <a:pt x="189" y="185"/>
                  </a:lnTo>
                  <a:lnTo>
                    <a:pt x="207" y="179"/>
                  </a:lnTo>
                  <a:lnTo>
                    <a:pt x="226" y="173"/>
                  </a:lnTo>
                  <a:lnTo>
                    <a:pt x="244" y="165"/>
                  </a:lnTo>
                  <a:lnTo>
                    <a:pt x="263" y="157"/>
                  </a:lnTo>
                  <a:lnTo>
                    <a:pt x="280" y="148"/>
                  </a:lnTo>
                  <a:lnTo>
                    <a:pt x="297" y="137"/>
                  </a:lnTo>
                  <a:lnTo>
                    <a:pt x="313" y="127"/>
                  </a:lnTo>
                  <a:lnTo>
                    <a:pt x="329" y="115"/>
                  </a:lnTo>
                  <a:lnTo>
                    <a:pt x="343" y="102"/>
                  </a:lnTo>
                  <a:lnTo>
                    <a:pt x="357" y="88"/>
                  </a:lnTo>
                  <a:lnTo>
                    <a:pt x="370" y="75"/>
                  </a:lnTo>
                  <a:lnTo>
                    <a:pt x="383" y="61"/>
                  </a:lnTo>
                  <a:lnTo>
                    <a:pt x="378" y="74"/>
                  </a:lnTo>
                  <a:lnTo>
                    <a:pt x="372" y="86"/>
                  </a:lnTo>
                  <a:lnTo>
                    <a:pt x="367" y="99"/>
                  </a:lnTo>
                  <a:lnTo>
                    <a:pt x="360" y="109"/>
                  </a:lnTo>
                  <a:lnTo>
                    <a:pt x="352" y="121"/>
                  </a:lnTo>
                  <a:lnTo>
                    <a:pt x="344" y="132"/>
                  </a:lnTo>
                  <a:lnTo>
                    <a:pt x="333" y="142"/>
                  </a:lnTo>
                  <a:lnTo>
                    <a:pt x="323" y="152"/>
                  </a:lnTo>
                  <a:lnTo>
                    <a:pt x="326" y="158"/>
                  </a:lnTo>
                  <a:lnTo>
                    <a:pt x="332" y="164"/>
                  </a:lnTo>
                  <a:lnTo>
                    <a:pt x="340" y="166"/>
                  </a:lnTo>
                  <a:lnTo>
                    <a:pt x="349" y="169"/>
                  </a:lnTo>
                  <a:lnTo>
                    <a:pt x="361" y="169"/>
                  </a:lnTo>
                  <a:lnTo>
                    <a:pt x="373" y="166"/>
                  </a:lnTo>
                  <a:lnTo>
                    <a:pt x="384" y="164"/>
                  </a:lnTo>
                  <a:lnTo>
                    <a:pt x="393" y="165"/>
                  </a:lnTo>
                  <a:lnTo>
                    <a:pt x="423" y="150"/>
                  </a:lnTo>
                  <a:lnTo>
                    <a:pt x="447" y="135"/>
                  </a:lnTo>
                  <a:lnTo>
                    <a:pt x="472" y="115"/>
                  </a:lnTo>
                  <a:lnTo>
                    <a:pt x="493" y="94"/>
                  </a:lnTo>
                  <a:lnTo>
                    <a:pt x="515" y="71"/>
                  </a:lnTo>
                  <a:lnTo>
                    <a:pt x="535" y="47"/>
                  </a:lnTo>
                  <a:lnTo>
                    <a:pt x="555" y="24"/>
                  </a:lnTo>
                  <a:lnTo>
                    <a:pt x="575" y="0"/>
                  </a:lnTo>
                  <a:lnTo>
                    <a:pt x="586" y="5"/>
                  </a:lnTo>
                  <a:lnTo>
                    <a:pt x="595" y="12"/>
                  </a:lnTo>
                  <a:lnTo>
                    <a:pt x="604" y="20"/>
                  </a:lnTo>
                  <a:lnTo>
                    <a:pt x="613" y="29"/>
                  </a:lnTo>
                  <a:lnTo>
                    <a:pt x="622" y="37"/>
                  </a:lnTo>
                  <a:lnTo>
                    <a:pt x="630" y="47"/>
                  </a:lnTo>
                  <a:lnTo>
                    <a:pt x="638" y="57"/>
                  </a:lnTo>
                  <a:lnTo>
                    <a:pt x="645" y="66"/>
                  </a:lnTo>
                  <a:close/>
                </a:path>
              </a:pathLst>
            </a:custGeom>
            <a:solidFill>
              <a:srgbClr val="B28C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39" name="Freeform 20"/>
            <p:cNvSpPr>
              <a:spLocks/>
            </p:cNvSpPr>
            <p:nvPr/>
          </p:nvSpPr>
          <p:spPr bwMode="auto">
            <a:xfrm>
              <a:off x="2723" y="1462"/>
              <a:ext cx="154" cy="140"/>
            </a:xfrm>
            <a:custGeom>
              <a:avLst/>
              <a:gdLst>
                <a:gd name="T0" fmla="*/ 142 w 154"/>
                <a:gd name="T1" fmla="*/ 28 h 140"/>
                <a:gd name="T2" fmla="*/ 148 w 154"/>
                <a:gd name="T3" fmla="*/ 41 h 140"/>
                <a:gd name="T4" fmla="*/ 153 w 154"/>
                <a:gd name="T5" fmla="*/ 57 h 140"/>
                <a:gd name="T6" fmla="*/ 154 w 154"/>
                <a:gd name="T7" fmla="*/ 72 h 140"/>
                <a:gd name="T8" fmla="*/ 150 w 154"/>
                <a:gd name="T9" fmla="*/ 86 h 140"/>
                <a:gd name="T10" fmla="*/ 143 w 154"/>
                <a:gd name="T11" fmla="*/ 98 h 140"/>
                <a:gd name="T12" fmla="*/ 137 w 154"/>
                <a:gd name="T13" fmla="*/ 107 h 140"/>
                <a:gd name="T14" fmla="*/ 128 w 154"/>
                <a:gd name="T15" fmla="*/ 116 h 140"/>
                <a:gd name="T16" fmla="*/ 117 w 154"/>
                <a:gd name="T17" fmla="*/ 124 h 140"/>
                <a:gd name="T18" fmla="*/ 105 w 154"/>
                <a:gd name="T19" fmla="*/ 130 h 140"/>
                <a:gd name="T20" fmla="*/ 93 w 154"/>
                <a:gd name="T21" fmla="*/ 135 h 140"/>
                <a:gd name="T22" fmla="*/ 77 w 154"/>
                <a:gd name="T23" fmla="*/ 139 h 140"/>
                <a:gd name="T24" fmla="*/ 62 w 154"/>
                <a:gd name="T25" fmla="*/ 140 h 140"/>
                <a:gd name="T26" fmla="*/ 51 w 154"/>
                <a:gd name="T27" fmla="*/ 139 h 140"/>
                <a:gd name="T28" fmla="*/ 40 w 154"/>
                <a:gd name="T29" fmla="*/ 135 h 140"/>
                <a:gd name="T30" fmla="*/ 31 w 154"/>
                <a:gd name="T31" fmla="*/ 131 h 140"/>
                <a:gd name="T32" fmla="*/ 24 w 154"/>
                <a:gd name="T33" fmla="*/ 124 h 140"/>
                <a:gd name="T34" fmla="*/ 17 w 154"/>
                <a:gd name="T35" fmla="*/ 118 h 140"/>
                <a:gd name="T36" fmla="*/ 11 w 154"/>
                <a:gd name="T37" fmla="*/ 111 h 140"/>
                <a:gd name="T38" fmla="*/ 7 w 154"/>
                <a:gd name="T39" fmla="*/ 103 h 140"/>
                <a:gd name="T40" fmla="*/ 2 w 154"/>
                <a:gd name="T41" fmla="*/ 94 h 140"/>
                <a:gd name="T42" fmla="*/ 4 w 154"/>
                <a:gd name="T43" fmla="*/ 94 h 140"/>
                <a:gd name="T44" fmla="*/ 0 w 154"/>
                <a:gd name="T45" fmla="*/ 72 h 140"/>
                <a:gd name="T46" fmla="*/ 4 w 154"/>
                <a:gd name="T47" fmla="*/ 48 h 140"/>
                <a:gd name="T48" fmla="*/ 13 w 154"/>
                <a:gd name="T49" fmla="*/ 28 h 140"/>
                <a:gd name="T50" fmla="*/ 30 w 154"/>
                <a:gd name="T51" fmla="*/ 11 h 140"/>
                <a:gd name="T52" fmla="*/ 37 w 154"/>
                <a:gd name="T53" fmla="*/ 7 h 140"/>
                <a:gd name="T54" fmla="*/ 47 w 154"/>
                <a:gd name="T55" fmla="*/ 4 h 140"/>
                <a:gd name="T56" fmla="*/ 56 w 154"/>
                <a:gd name="T57" fmla="*/ 2 h 140"/>
                <a:gd name="T58" fmla="*/ 65 w 154"/>
                <a:gd name="T59" fmla="*/ 0 h 140"/>
                <a:gd name="T60" fmla="*/ 74 w 154"/>
                <a:gd name="T61" fmla="*/ 0 h 140"/>
                <a:gd name="T62" fmla="*/ 85 w 154"/>
                <a:gd name="T63" fmla="*/ 2 h 140"/>
                <a:gd name="T64" fmla="*/ 93 w 154"/>
                <a:gd name="T65" fmla="*/ 2 h 140"/>
                <a:gd name="T66" fmla="*/ 102 w 154"/>
                <a:gd name="T67" fmla="*/ 3 h 140"/>
                <a:gd name="T68" fmla="*/ 114 w 154"/>
                <a:gd name="T69" fmla="*/ 8 h 140"/>
                <a:gd name="T70" fmla="*/ 125 w 154"/>
                <a:gd name="T71" fmla="*/ 13 h 140"/>
                <a:gd name="T72" fmla="*/ 134 w 154"/>
                <a:gd name="T73" fmla="*/ 20 h 140"/>
                <a:gd name="T74" fmla="*/ 142 w 154"/>
                <a:gd name="T75" fmla="*/ 28 h 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4"/>
                <a:gd name="T115" fmla="*/ 0 h 140"/>
                <a:gd name="T116" fmla="*/ 154 w 154"/>
                <a:gd name="T117" fmla="*/ 140 h 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4" h="140">
                  <a:moveTo>
                    <a:pt x="142" y="28"/>
                  </a:moveTo>
                  <a:lnTo>
                    <a:pt x="148" y="41"/>
                  </a:lnTo>
                  <a:lnTo>
                    <a:pt x="153" y="57"/>
                  </a:lnTo>
                  <a:lnTo>
                    <a:pt x="154" y="72"/>
                  </a:lnTo>
                  <a:lnTo>
                    <a:pt x="150" y="86"/>
                  </a:lnTo>
                  <a:lnTo>
                    <a:pt x="143" y="98"/>
                  </a:lnTo>
                  <a:lnTo>
                    <a:pt x="137" y="107"/>
                  </a:lnTo>
                  <a:lnTo>
                    <a:pt x="128" y="116"/>
                  </a:lnTo>
                  <a:lnTo>
                    <a:pt x="117" y="124"/>
                  </a:lnTo>
                  <a:lnTo>
                    <a:pt x="105" y="130"/>
                  </a:lnTo>
                  <a:lnTo>
                    <a:pt x="93" y="135"/>
                  </a:lnTo>
                  <a:lnTo>
                    <a:pt x="77" y="139"/>
                  </a:lnTo>
                  <a:lnTo>
                    <a:pt x="62" y="140"/>
                  </a:lnTo>
                  <a:lnTo>
                    <a:pt x="51" y="139"/>
                  </a:lnTo>
                  <a:lnTo>
                    <a:pt x="40" y="135"/>
                  </a:lnTo>
                  <a:lnTo>
                    <a:pt x="31" y="131"/>
                  </a:lnTo>
                  <a:lnTo>
                    <a:pt x="24" y="124"/>
                  </a:lnTo>
                  <a:lnTo>
                    <a:pt x="17" y="118"/>
                  </a:lnTo>
                  <a:lnTo>
                    <a:pt x="11" y="111"/>
                  </a:lnTo>
                  <a:lnTo>
                    <a:pt x="7" y="103"/>
                  </a:lnTo>
                  <a:lnTo>
                    <a:pt x="2" y="94"/>
                  </a:lnTo>
                  <a:lnTo>
                    <a:pt x="4" y="94"/>
                  </a:lnTo>
                  <a:lnTo>
                    <a:pt x="0" y="72"/>
                  </a:lnTo>
                  <a:lnTo>
                    <a:pt x="4" y="48"/>
                  </a:lnTo>
                  <a:lnTo>
                    <a:pt x="13" y="28"/>
                  </a:lnTo>
                  <a:lnTo>
                    <a:pt x="30" y="11"/>
                  </a:lnTo>
                  <a:lnTo>
                    <a:pt x="37" y="7"/>
                  </a:lnTo>
                  <a:lnTo>
                    <a:pt x="47" y="4"/>
                  </a:lnTo>
                  <a:lnTo>
                    <a:pt x="56" y="2"/>
                  </a:lnTo>
                  <a:lnTo>
                    <a:pt x="65" y="0"/>
                  </a:lnTo>
                  <a:lnTo>
                    <a:pt x="74" y="0"/>
                  </a:lnTo>
                  <a:lnTo>
                    <a:pt x="85" y="2"/>
                  </a:lnTo>
                  <a:lnTo>
                    <a:pt x="93" y="2"/>
                  </a:lnTo>
                  <a:lnTo>
                    <a:pt x="102" y="3"/>
                  </a:lnTo>
                  <a:lnTo>
                    <a:pt x="114" y="8"/>
                  </a:lnTo>
                  <a:lnTo>
                    <a:pt x="125" y="13"/>
                  </a:lnTo>
                  <a:lnTo>
                    <a:pt x="134" y="20"/>
                  </a:lnTo>
                  <a:lnTo>
                    <a:pt x="14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0" name="Freeform 21"/>
            <p:cNvSpPr>
              <a:spLocks/>
            </p:cNvSpPr>
            <p:nvPr/>
          </p:nvSpPr>
          <p:spPr bwMode="auto">
            <a:xfrm>
              <a:off x="2759" y="1494"/>
              <a:ext cx="81" cy="78"/>
            </a:xfrm>
            <a:custGeom>
              <a:avLst/>
              <a:gdLst>
                <a:gd name="T0" fmla="*/ 80 w 81"/>
                <a:gd name="T1" fmla="*/ 18 h 78"/>
                <a:gd name="T2" fmla="*/ 81 w 81"/>
                <a:gd name="T3" fmla="*/ 30 h 78"/>
                <a:gd name="T4" fmla="*/ 80 w 81"/>
                <a:gd name="T5" fmla="*/ 41 h 78"/>
                <a:gd name="T6" fmla="*/ 75 w 81"/>
                <a:gd name="T7" fmla="*/ 51 h 78"/>
                <a:gd name="T8" fmla="*/ 71 w 81"/>
                <a:gd name="T9" fmla="*/ 61 h 78"/>
                <a:gd name="T10" fmla="*/ 66 w 81"/>
                <a:gd name="T11" fmla="*/ 63 h 78"/>
                <a:gd name="T12" fmla="*/ 61 w 81"/>
                <a:gd name="T13" fmla="*/ 67 h 78"/>
                <a:gd name="T14" fmla="*/ 55 w 81"/>
                <a:gd name="T15" fmla="*/ 70 h 78"/>
                <a:gd name="T16" fmla="*/ 51 w 81"/>
                <a:gd name="T17" fmla="*/ 74 h 78"/>
                <a:gd name="T18" fmla="*/ 44 w 81"/>
                <a:gd name="T19" fmla="*/ 75 h 78"/>
                <a:gd name="T20" fmla="*/ 38 w 81"/>
                <a:gd name="T21" fmla="*/ 78 h 78"/>
                <a:gd name="T22" fmla="*/ 31 w 81"/>
                <a:gd name="T23" fmla="*/ 77 h 78"/>
                <a:gd name="T24" fmla="*/ 23 w 81"/>
                <a:gd name="T25" fmla="*/ 75 h 78"/>
                <a:gd name="T26" fmla="*/ 14 w 81"/>
                <a:gd name="T27" fmla="*/ 67 h 78"/>
                <a:gd name="T28" fmla="*/ 4 w 81"/>
                <a:gd name="T29" fmla="*/ 57 h 78"/>
                <a:gd name="T30" fmla="*/ 0 w 81"/>
                <a:gd name="T31" fmla="*/ 45 h 78"/>
                <a:gd name="T32" fmla="*/ 1 w 81"/>
                <a:gd name="T33" fmla="*/ 30 h 78"/>
                <a:gd name="T34" fmla="*/ 8 w 81"/>
                <a:gd name="T35" fmla="*/ 21 h 78"/>
                <a:gd name="T36" fmla="*/ 15 w 81"/>
                <a:gd name="T37" fmla="*/ 13 h 78"/>
                <a:gd name="T38" fmla="*/ 23 w 81"/>
                <a:gd name="T39" fmla="*/ 8 h 78"/>
                <a:gd name="T40" fmla="*/ 32 w 81"/>
                <a:gd name="T41" fmla="*/ 1 h 78"/>
                <a:gd name="T42" fmla="*/ 40 w 81"/>
                <a:gd name="T43" fmla="*/ 0 h 78"/>
                <a:gd name="T44" fmla="*/ 46 w 81"/>
                <a:gd name="T45" fmla="*/ 1 h 78"/>
                <a:gd name="T46" fmla="*/ 52 w 81"/>
                <a:gd name="T47" fmla="*/ 3 h 78"/>
                <a:gd name="T48" fmla="*/ 58 w 81"/>
                <a:gd name="T49" fmla="*/ 5 h 78"/>
                <a:gd name="T50" fmla="*/ 64 w 81"/>
                <a:gd name="T51" fmla="*/ 9 h 78"/>
                <a:gd name="T52" fmla="*/ 69 w 81"/>
                <a:gd name="T53" fmla="*/ 12 h 78"/>
                <a:gd name="T54" fmla="*/ 75 w 81"/>
                <a:gd name="T55" fmla="*/ 16 h 78"/>
                <a:gd name="T56" fmla="*/ 80 w 81"/>
                <a:gd name="T57" fmla="*/ 18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78"/>
                <a:gd name="T89" fmla="*/ 81 w 81"/>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78">
                  <a:moveTo>
                    <a:pt x="80" y="18"/>
                  </a:moveTo>
                  <a:lnTo>
                    <a:pt x="81" y="30"/>
                  </a:lnTo>
                  <a:lnTo>
                    <a:pt x="80" y="41"/>
                  </a:lnTo>
                  <a:lnTo>
                    <a:pt x="75" y="51"/>
                  </a:lnTo>
                  <a:lnTo>
                    <a:pt x="71" y="61"/>
                  </a:lnTo>
                  <a:lnTo>
                    <a:pt x="66" y="63"/>
                  </a:lnTo>
                  <a:lnTo>
                    <a:pt x="61" y="67"/>
                  </a:lnTo>
                  <a:lnTo>
                    <a:pt x="55" y="70"/>
                  </a:lnTo>
                  <a:lnTo>
                    <a:pt x="51" y="74"/>
                  </a:lnTo>
                  <a:lnTo>
                    <a:pt x="44" y="75"/>
                  </a:lnTo>
                  <a:lnTo>
                    <a:pt x="38" y="78"/>
                  </a:lnTo>
                  <a:lnTo>
                    <a:pt x="31" y="77"/>
                  </a:lnTo>
                  <a:lnTo>
                    <a:pt x="23" y="75"/>
                  </a:lnTo>
                  <a:lnTo>
                    <a:pt x="14" y="67"/>
                  </a:lnTo>
                  <a:lnTo>
                    <a:pt x="4" y="57"/>
                  </a:lnTo>
                  <a:lnTo>
                    <a:pt x="0" y="45"/>
                  </a:lnTo>
                  <a:lnTo>
                    <a:pt x="1" y="30"/>
                  </a:lnTo>
                  <a:lnTo>
                    <a:pt x="8" y="21"/>
                  </a:lnTo>
                  <a:lnTo>
                    <a:pt x="15" y="13"/>
                  </a:lnTo>
                  <a:lnTo>
                    <a:pt x="23" y="8"/>
                  </a:lnTo>
                  <a:lnTo>
                    <a:pt x="32" y="1"/>
                  </a:lnTo>
                  <a:lnTo>
                    <a:pt x="40" y="0"/>
                  </a:lnTo>
                  <a:lnTo>
                    <a:pt x="46" y="1"/>
                  </a:lnTo>
                  <a:lnTo>
                    <a:pt x="52" y="3"/>
                  </a:lnTo>
                  <a:lnTo>
                    <a:pt x="58" y="5"/>
                  </a:lnTo>
                  <a:lnTo>
                    <a:pt x="64" y="9"/>
                  </a:lnTo>
                  <a:lnTo>
                    <a:pt x="69" y="12"/>
                  </a:lnTo>
                  <a:lnTo>
                    <a:pt x="75" y="16"/>
                  </a:lnTo>
                  <a:lnTo>
                    <a:pt x="8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1" name="Freeform 22"/>
            <p:cNvSpPr>
              <a:spLocks/>
            </p:cNvSpPr>
            <p:nvPr/>
          </p:nvSpPr>
          <p:spPr bwMode="auto">
            <a:xfrm>
              <a:off x="2308" y="1524"/>
              <a:ext cx="163" cy="57"/>
            </a:xfrm>
            <a:custGeom>
              <a:avLst/>
              <a:gdLst>
                <a:gd name="T0" fmla="*/ 146 w 163"/>
                <a:gd name="T1" fmla="*/ 12 h 57"/>
                <a:gd name="T2" fmla="*/ 156 w 163"/>
                <a:gd name="T3" fmla="*/ 21 h 57"/>
                <a:gd name="T4" fmla="*/ 159 w 163"/>
                <a:gd name="T5" fmla="*/ 29 h 57"/>
                <a:gd name="T6" fmla="*/ 160 w 163"/>
                <a:gd name="T7" fmla="*/ 40 h 57"/>
                <a:gd name="T8" fmla="*/ 163 w 163"/>
                <a:gd name="T9" fmla="*/ 50 h 57"/>
                <a:gd name="T10" fmla="*/ 160 w 163"/>
                <a:gd name="T11" fmla="*/ 54 h 57"/>
                <a:gd name="T12" fmla="*/ 156 w 163"/>
                <a:gd name="T13" fmla="*/ 57 h 57"/>
                <a:gd name="T14" fmla="*/ 150 w 163"/>
                <a:gd name="T15" fmla="*/ 57 h 57"/>
                <a:gd name="T16" fmla="*/ 142 w 163"/>
                <a:gd name="T17" fmla="*/ 56 h 57"/>
                <a:gd name="T18" fmla="*/ 134 w 163"/>
                <a:gd name="T19" fmla="*/ 54 h 57"/>
                <a:gd name="T20" fmla="*/ 128 w 163"/>
                <a:gd name="T21" fmla="*/ 54 h 57"/>
                <a:gd name="T22" fmla="*/ 120 w 163"/>
                <a:gd name="T23" fmla="*/ 53 h 57"/>
                <a:gd name="T24" fmla="*/ 114 w 163"/>
                <a:gd name="T25" fmla="*/ 54 h 57"/>
                <a:gd name="T26" fmla="*/ 99 w 163"/>
                <a:gd name="T27" fmla="*/ 53 h 57"/>
                <a:gd name="T28" fmla="*/ 83 w 163"/>
                <a:gd name="T29" fmla="*/ 53 h 57"/>
                <a:gd name="T30" fmla="*/ 68 w 163"/>
                <a:gd name="T31" fmla="*/ 53 h 57"/>
                <a:gd name="T32" fmla="*/ 53 w 163"/>
                <a:gd name="T33" fmla="*/ 53 h 57"/>
                <a:gd name="T34" fmla="*/ 39 w 163"/>
                <a:gd name="T35" fmla="*/ 52 h 57"/>
                <a:gd name="T36" fmla="*/ 25 w 163"/>
                <a:gd name="T37" fmla="*/ 52 h 57"/>
                <a:gd name="T38" fmla="*/ 13 w 163"/>
                <a:gd name="T39" fmla="*/ 49 h 57"/>
                <a:gd name="T40" fmla="*/ 0 w 163"/>
                <a:gd name="T41" fmla="*/ 47 h 57"/>
                <a:gd name="T42" fmla="*/ 0 w 163"/>
                <a:gd name="T43" fmla="*/ 33 h 57"/>
                <a:gd name="T44" fmla="*/ 0 w 163"/>
                <a:gd name="T45" fmla="*/ 21 h 57"/>
                <a:gd name="T46" fmla="*/ 4 w 163"/>
                <a:gd name="T47" fmla="*/ 11 h 57"/>
                <a:gd name="T48" fmla="*/ 10 w 163"/>
                <a:gd name="T49" fmla="*/ 0 h 57"/>
                <a:gd name="T50" fmla="*/ 146 w 163"/>
                <a:gd name="T51" fmla="*/ 12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3"/>
                <a:gd name="T79" fmla="*/ 0 h 57"/>
                <a:gd name="T80" fmla="*/ 163 w 163"/>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3" h="57">
                  <a:moveTo>
                    <a:pt x="146" y="12"/>
                  </a:moveTo>
                  <a:lnTo>
                    <a:pt x="156" y="21"/>
                  </a:lnTo>
                  <a:lnTo>
                    <a:pt x="159" y="29"/>
                  </a:lnTo>
                  <a:lnTo>
                    <a:pt x="160" y="40"/>
                  </a:lnTo>
                  <a:lnTo>
                    <a:pt x="163" y="50"/>
                  </a:lnTo>
                  <a:lnTo>
                    <a:pt x="160" y="54"/>
                  </a:lnTo>
                  <a:lnTo>
                    <a:pt x="156" y="57"/>
                  </a:lnTo>
                  <a:lnTo>
                    <a:pt x="150" y="57"/>
                  </a:lnTo>
                  <a:lnTo>
                    <a:pt x="142" y="56"/>
                  </a:lnTo>
                  <a:lnTo>
                    <a:pt x="134" y="54"/>
                  </a:lnTo>
                  <a:lnTo>
                    <a:pt x="128" y="54"/>
                  </a:lnTo>
                  <a:lnTo>
                    <a:pt x="120" y="53"/>
                  </a:lnTo>
                  <a:lnTo>
                    <a:pt x="114" y="54"/>
                  </a:lnTo>
                  <a:lnTo>
                    <a:pt x="99" y="53"/>
                  </a:lnTo>
                  <a:lnTo>
                    <a:pt x="83" y="53"/>
                  </a:lnTo>
                  <a:lnTo>
                    <a:pt x="68" y="53"/>
                  </a:lnTo>
                  <a:lnTo>
                    <a:pt x="53" y="53"/>
                  </a:lnTo>
                  <a:lnTo>
                    <a:pt x="39" y="52"/>
                  </a:lnTo>
                  <a:lnTo>
                    <a:pt x="25" y="52"/>
                  </a:lnTo>
                  <a:lnTo>
                    <a:pt x="13" y="49"/>
                  </a:lnTo>
                  <a:lnTo>
                    <a:pt x="0" y="47"/>
                  </a:lnTo>
                  <a:lnTo>
                    <a:pt x="0" y="33"/>
                  </a:lnTo>
                  <a:lnTo>
                    <a:pt x="0" y="21"/>
                  </a:lnTo>
                  <a:lnTo>
                    <a:pt x="4" y="11"/>
                  </a:lnTo>
                  <a:lnTo>
                    <a:pt x="10" y="0"/>
                  </a:lnTo>
                  <a:lnTo>
                    <a:pt x="14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2" name="Freeform 23"/>
            <p:cNvSpPr>
              <a:spLocks/>
            </p:cNvSpPr>
            <p:nvPr/>
          </p:nvSpPr>
          <p:spPr bwMode="auto">
            <a:xfrm>
              <a:off x="2046" y="1572"/>
              <a:ext cx="149" cy="138"/>
            </a:xfrm>
            <a:custGeom>
              <a:avLst/>
              <a:gdLst>
                <a:gd name="T0" fmla="*/ 149 w 149"/>
                <a:gd name="T1" fmla="*/ 24 h 138"/>
                <a:gd name="T2" fmla="*/ 149 w 149"/>
                <a:gd name="T3" fmla="*/ 33 h 138"/>
                <a:gd name="T4" fmla="*/ 143 w 149"/>
                <a:gd name="T5" fmla="*/ 39 h 138"/>
                <a:gd name="T6" fmla="*/ 135 w 149"/>
                <a:gd name="T7" fmla="*/ 45 h 138"/>
                <a:gd name="T8" fmla="*/ 129 w 149"/>
                <a:gd name="T9" fmla="*/ 53 h 138"/>
                <a:gd name="T10" fmla="*/ 55 w 149"/>
                <a:gd name="T11" fmla="*/ 136 h 138"/>
                <a:gd name="T12" fmla="*/ 47 w 149"/>
                <a:gd name="T13" fmla="*/ 138 h 138"/>
                <a:gd name="T14" fmla="*/ 40 w 149"/>
                <a:gd name="T15" fmla="*/ 137 h 138"/>
                <a:gd name="T16" fmla="*/ 35 w 149"/>
                <a:gd name="T17" fmla="*/ 133 h 138"/>
                <a:gd name="T18" fmla="*/ 29 w 149"/>
                <a:gd name="T19" fmla="*/ 129 h 138"/>
                <a:gd name="T20" fmla="*/ 23 w 149"/>
                <a:gd name="T21" fmla="*/ 124 h 138"/>
                <a:gd name="T22" fmla="*/ 18 w 149"/>
                <a:gd name="T23" fmla="*/ 120 h 138"/>
                <a:gd name="T24" fmla="*/ 10 w 149"/>
                <a:gd name="T25" fmla="*/ 116 h 138"/>
                <a:gd name="T26" fmla="*/ 3 w 149"/>
                <a:gd name="T27" fmla="*/ 115 h 138"/>
                <a:gd name="T28" fmla="*/ 0 w 149"/>
                <a:gd name="T29" fmla="*/ 107 h 138"/>
                <a:gd name="T30" fmla="*/ 10 w 149"/>
                <a:gd name="T31" fmla="*/ 92 h 138"/>
                <a:gd name="T32" fmla="*/ 23 w 149"/>
                <a:gd name="T33" fmla="*/ 78 h 138"/>
                <a:gd name="T34" fmla="*/ 33 w 149"/>
                <a:gd name="T35" fmla="*/ 63 h 138"/>
                <a:gd name="T36" fmla="*/ 47 w 149"/>
                <a:gd name="T37" fmla="*/ 50 h 138"/>
                <a:gd name="T38" fmla="*/ 60 w 149"/>
                <a:gd name="T39" fmla="*/ 37 h 138"/>
                <a:gd name="T40" fmla="*/ 73 w 149"/>
                <a:gd name="T41" fmla="*/ 25 h 138"/>
                <a:gd name="T42" fmla="*/ 87 w 149"/>
                <a:gd name="T43" fmla="*/ 12 h 138"/>
                <a:gd name="T44" fmla="*/ 103 w 149"/>
                <a:gd name="T45" fmla="*/ 0 h 138"/>
                <a:gd name="T46" fmla="*/ 110 w 149"/>
                <a:gd name="T47" fmla="*/ 0 h 138"/>
                <a:gd name="T48" fmla="*/ 116 w 149"/>
                <a:gd name="T49" fmla="*/ 1 h 138"/>
                <a:gd name="T50" fmla="*/ 123 w 149"/>
                <a:gd name="T51" fmla="*/ 4 h 138"/>
                <a:gd name="T52" fmla="*/ 129 w 149"/>
                <a:gd name="T53" fmla="*/ 8 h 138"/>
                <a:gd name="T54" fmla="*/ 133 w 149"/>
                <a:gd name="T55" fmla="*/ 12 h 138"/>
                <a:gd name="T56" fmla="*/ 140 w 149"/>
                <a:gd name="T57" fmla="*/ 16 h 138"/>
                <a:gd name="T58" fmla="*/ 144 w 149"/>
                <a:gd name="T59" fmla="*/ 20 h 138"/>
                <a:gd name="T60" fmla="*/ 149 w 149"/>
                <a:gd name="T61" fmla="*/ 24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9"/>
                <a:gd name="T94" fmla="*/ 0 h 138"/>
                <a:gd name="T95" fmla="*/ 149 w 149"/>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9" h="138">
                  <a:moveTo>
                    <a:pt x="149" y="24"/>
                  </a:moveTo>
                  <a:lnTo>
                    <a:pt x="149" y="33"/>
                  </a:lnTo>
                  <a:lnTo>
                    <a:pt x="143" y="39"/>
                  </a:lnTo>
                  <a:lnTo>
                    <a:pt x="135" y="45"/>
                  </a:lnTo>
                  <a:lnTo>
                    <a:pt x="129" y="53"/>
                  </a:lnTo>
                  <a:lnTo>
                    <a:pt x="55" y="136"/>
                  </a:lnTo>
                  <a:lnTo>
                    <a:pt x="47" y="138"/>
                  </a:lnTo>
                  <a:lnTo>
                    <a:pt x="40" y="137"/>
                  </a:lnTo>
                  <a:lnTo>
                    <a:pt x="35" y="133"/>
                  </a:lnTo>
                  <a:lnTo>
                    <a:pt x="29" y="129"/>
                  </a:lnTo>
                  <a:lnTo>
                    <a:pt x="23" y="124"/>
                  </a:lnTo>
                  <a:lnTo>
                    <a:pt x="18" y="120"/>
                  </a:lnTo>
                  <a:lnTo>
                    <a:pt x="10" y="116"/>
                  </a:lnTo>
                  <a:lnTo>
                    <a:pt x="3" y="115"/>
                  </a:lnTo>
                  <a:lnTo>
                    <a:pt x="0" y="107"/>
                  </a:lnTo>
                  <a:lnTo>
                    <a:pt x="10" y="92"/>
                  </a:lnTo>
                  <a:lnTo>
                    <a:pt x="23" y="78"/>
                  </a:lnTo>
                  <a:lnTo>
                    <a:pt x="33" y="63"/>
                  </a:lnTo>
                  <a:lnTo>
                    <a:pt x="47" y="50"/>
                  </a:lnTo>
                  <a:lnTo>
                    <a:pt x="60" y="37"/>
                  </a:lnTo>
                  <a:lnTo>
                    <a:pt x="73" y="25"/>
                  </a:lnTo>
                  <a:lnTo>
                    <a:pt x="87" y="12"/>
                  </a:lnTo>
                  <a:lnTo>
                    <a:pt x="103" y="0"/>
                  </a:lnTo>
                  <a:lnTo>
                    <a:pt x="110" y="0"/>
                  </a:lnTo>
                  <a:lnTo>
                    <a:pt x="116" y="1"/>
                  </a:lnTo>
                  <a:lnTo>
                    <a:pt x="123" y="4"/>
                  </a:lnTo>
                  <a:lnTo>
                    <a:pt x="129" y="8"/>
                  </a:lnTo>
                  <a:lnTo>
                    <a:pt x="133" y="12"/>
                  </a:lnTo>
                  <a:lnTo>
                    <a:pt x="140" y="16"/>
                  </a:lnTo>
                  <a:lnTo>
                    <a:pt x="144" y="20"/>
                  </a:lnTo>
                  <a:lnTo>
                    <a:pt x="14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3" name="Freeform 24"/>
            <p:cNvSpPr>
              <a:spLocks/>
            </p:cNvSpPr>
            <p:nvPr/>
          </p:nvSpPr>
          <p:spPr bwMode="auto">
            <a:xfrm>
              <a:off x="2404" y="1606"/>
              <a:ext cx="138" cy="112"/>
            </a:xfrm>
            <a:custGeom>
              <a:avLst/>
              <a:gdLst>
                <a:gd name="T0" fmla="*/ 90 w 138"/>
                <a:gd name="T1" fmla="*/ 11 h 112"/>
                <a:gd name="T2" fmla="*/ 90 w 138"/>
                <a:gd name="T3" fmla="*/ 20 h 112"/>
                <a:gd name="T4" fmla="*/ 90 w 138"/>
                <a:gd name="T5" fmla="*/ 29 h 112"/>
                <a:gd name="T6" fmla="*/ 90 w 138"/>
                <a:gd name="T7" fmla="*/ 38 h 112"/>
                <a:gd name="T8" fmla="*/ 92 w 138"/>
                <a:gd name="T9" fmla="*/ 45 h 112"/>
                <a:gd name="T10" fmla="*/ 98 w 138"/>
                <a:gd name="T11" fmla="*/ 48 h 112"/>
                <a:gd name="T12" fmla="*/ 104 w 138"/>
                <a:gd name="T13" fmla="*/ 49 h 112"/>
                <a:gd name="T14" fmla="*/ 112 w 138"/>
                <a:gd name="T15" fmla="*/ 50 h 112"/>
                <a:gd name="T16" fmla="*/ 120 w 138"/>
                <a:gd name="T17" fmla="*/ 53 h 112"/>
                <a:gd name="T18" fmla="*/ 126 w 138"/>
                <a:gd name="T19" fmla="*/ 54 h 112"/>
                <a:gd name="T20" fmla="*/ 130 w 138"/>
                <a:gd name="T21" fmla="*/ 57 h 112"/>
                <a:gd name="T22" fmla="*/ 135 w 138"/>
                <a:gd name="T23" fmla="*/ 60 h 112"/>
                <a:gd name="T24" fmla="*/ 138 w 138"/>
                <a:gd name="T25" fmla="*/ 65 h 112"/>
                <a:gd name="T26" fmla="*/ 135 w 138"/>
                <a:gd name="T27" fmla="*/ 74 h 112"/>
                <a:gd name="T28" fmla="*/ 126 w 138"/>
                <a:gd name="T29" fmla="*/ 73 h 112"/>
                <a:gd name="T30" fmla="*/ 118 w 138"/>
                <a:gd name="T31" fmla="*/ 70 h 112"/>
                <a:gd name="T32" fmla="*/ 109 w 138"/>
                <a:gd name="T33" fmla="*/ 67 h 112"/>
                <a:gd name="T34" fmla="*/ 100 w 138"/>
                <a:gd name="T35" fmla="*/ 64 h 112"/>
                <a:gd name="T36" fmla="*/ 100 w 138"/>
                <a:gd name="T37" fmla="*/ 75 h 112"/>
                <a:gd name="T38" fmla="*/ 103 w 138"/>
                <a:gd name="T39" fmla="*/ 90 h 112"/>
                <a:gd name="T40" fmla="*/ 103 w 138"/>
                <a:gd name="T41" fmla="*/ 102 h 112"/>
                <a:gd name="T42" fmla="*/ 92 w 138"/>
                <a:gd name="T43" fmla="*/ 110 h 112"/>
                <a:gd name="T44" fmla="*/ 84 w 138"/>
                <a:gd name="T45" fmla="*/ 112 h 112"/>
                <a:gd name="T46" fmla="*/ 77 w 138"/>
                <a:gd name="T47" fmla="*/ 112 h 112"/>
                <a:gd name="T48" fmla="*/ 67 w 138"/>
                <a:gd name="T49" fmla="*/ 111 h 112"/>
                <a:gd name="T50" fmla="*/ 58 w 138"/>
                <a:gd name="T51" fmla="*/ 111 h 112"/>
                <a:gd name="T52" fmla="*/ 57 w 138"/>
                <a:gd name="T53" fmla="*/ 98 h 112"/>
                <a:gd name="T54" fmla="*/ 57 w 138"/>
                <a:gd name="T55" fmla="*/ 82 h 112"/>
                <a:gd name="T56" fmla="*/ 55 w 138"/>
                <a:gd name="T57" fmla="*/ 65 h 112"/>
                <a:gd name="T58" fmla="*/ 52 w 138"/>
                <a:gd name="T59" fmla="*/ 49 h 112"/>
                <a:gd name="T60" fmla="*/ 46 w 138"/>
                <a:gd name="T61" fmla="*/ 48 h 112"/>
                <a:gd name="T62" fmla="*/ 38 w 138"/>
                <a:gd name="T63" fmla="*/ 45 h 112"/>
                <a:gd name="T64" fmla="*/ 32 w 138"/>
                <a:gd name="T65" fmla="*/ 44 h 112"/>
                <a:gd name="T66" fmla="*/ 26 w 138"/>
                <a:gd name="T67" fmla="*/ 41 h 112"/>
                <a:gd name="T68" fmla="*/ 20 w 138"/>
                <a:gd name="T69" fmla="*/ 40 h 112"/>
                <a:gd name="T70" fmla="*/ 14 w 138"/>
                <a:gd name="T71" fmla="*/ 38 h 112"/>
                <a:gd name="T72" fmla="*/ 7 w 138"/>
                <a:gd name="T73" fmla="*/ 36 h 112"/>
                <a:gd name="T74" fmla="*/ 0 w 138"/>
                <a:gd name="T75" fmla="*/ 34 h 112"/>
                <a:gd name="T76" fmla="*/ 0 w 138"/>
                <a:gd name="T77" fmla="*/ 29 h 112"/>
                <a:gd name="T78" fmla="*/ 1 w 138"/>
                <a:gd name="T79" fmla="*/ 25 h 112"/>
                <a:gd name="T80" fmla="*/ 4 w 138"/>
                <a:gd name="T81" fmla="*/ 23 h 112"/>
                <a:gd name="T82" fmla="*/ 7 w 138"/>
                <a:gd name="T83" fmla="*/ 20 h 112"/>
                <a:gd name="T84" fmla="*/ 17 w 138"/>
                <a:gd name="T85" fmla="*/ 23 h 112"/>
                <a:gd name="T86" fmla="*/ 26 w 138"/>
                <a:gd name="T87" fmla="*/ 27 h 112"/>
                <a:gd name="T88" fmla="*/ 37 w 138"/>
                <a:gd name="T89" fmla="*/ 29 h 112"/>
                <a:gd name="T90" fmla="*/ 47 w 138"/>
                <a:gd name="T91" fmla="*/ 31 h 112"/>
                <a:gd name="T92" fmla="*/ 47 w 138"/>
                <a:gd name="T93" fmla="*/ 25 h 112"/>
                <a:gd name="T94" fmla="*/ 46 w 138"/>
                <a:gd name="T95" fmla="*/ 20 h 112"/>
                <a:gd name="T96" fmla="*/ 44 w 138"/>
                <a:gd name="T97" fmla="*/ 13 h 112"/>
                <a:gd name="T98" fmla="*/ 43 w 138"/>
                <a:gd name="T99" fmla="*/ 8 h 112"/>
                <a:gd name="T100" fmla="*/ 49 w 138"/>
                <a:gd name="T101" fmla="*/ 8 h 112"/>
                <a:gd name="T102" fmla="*/ 57 w 138"/>
                <a:gd name="T103" fmla="*/ 7 h 112"/>
                <a:gd name="T104" fmla="*/ 63 w 138"/>
                <a:gd name="T105" fmla="*/ 4 h 112"/>
                <a:gd name="T106" fmla="*/ 70 w 138"/>
                <a:gd name="T107" fmla="*/ 1 h 112"/>
                <a:gd name="T108" fmla="*/ 77 w 138"/>
                <a:gd name="T109" fmla="*/ 0 h 112"/>
                <a:gd name="T110" fmla="*/ 83 w 138"/>
                <a:gd name="T111" fmla="*/ 1 h 112"/>
                <a:gd name="T112" fmla="*/ 87 w 138"/>
                <a:gd name="T113" fmla="*/ 4 h 112"/>
                <a:gd name="T114" fmla="*/ 90 w 138"/>
                <a:gd name="T115" fmla="*/ 11 h 1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
                <a:gd name="T175" fmla="*/ 0 h 112"/>
                <a:gd name="T176" fmla="*/ 138 w 138"/>
                <a:gd name="T177" fmla="*/ 112 h 1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 h="112">
                  <a:moveTo>
                    <a:pt x="90" y="11"/>
                  </a:moveTo>
                  <a:lnTo>
                    <a:pt x="90" y="20"/>
                  </a:lnTo>
                  <a:lnTo>
                    <a:pt x="90" y="29"/>
                  </a:lnTo>
                  <a:lnTo>
                    <a:pt x="90" y="38"/>
                  </a:lnTo>
                  <a:lnTo>
                    <a:pt x="92" y="45"/>
                  </a:lnTo>
                  <a:lnTo>
                    <a:pt x="98" y="48"/>
                  </a:lnTo>
                  <a:lnTo>
                    <a:pt x="104" y="49"/>
                  </a:lnTo>
                  <a:lnTo>
                    <a:pt x="112" y="50"/>
                  </a:lnTo>
                  <a:lnTo>
                    <a:pt x="120" y="53"/>
                  </a:lnTo>
                  <a:lnTo>
                    <a:pt x="126" y="54"/>
                  </a:lnTo>
                  <a:lnTo>
                    <a:pt x="130" y="57"/>
                  </a:lnTo>
                  <a:lnTo>
                    <a:pt x="135" y="60"/>
                  </a:lnTo>
                  <a:lnTo>
                    <a:pt x="138" y="65"/>
                  </a:lnTo>
                  <a:lnTo>
                    <a:pt x="135" y="74"/>
                  </a:lnTo>
                  <a:lnTo>
                    <a:pt x="126" y="73"/>
                  </a:lnTo>
                  <a:lnTo>
                    <a:pt x="118" y="70"/>
                  </a:lnTo>
                  <a:lnTo>
                    <a:pt x="109" y="67"/>
                  </a:lnTo>
                  <a:lnTo>
                    <a:pt x="100" y="64"/>
                  </a:lnTo>
                  <a:lnTo>
                    <a:pt x="100" y="75"/>
                  </a:lnTo>
                  <a:lnTo>
                    <a:pt x="103" y="90"/>
                  </a:lnTo>
                  <a:lnTo>
                    <a:pt x="103" y="102"/>
                  </a:lnTo>
                  <a:lnTo>
                    <a:pt x="92" y="110"/>
                  </a:lnTo>
                  <a:lnTo>
                    <a:pt x="84" y="112"/>
                  </a:lnTo>
                  <a:lnTo>
                    <a:pt x="77" y="112"/>
                  </a:lnTo>
                  <a:lnTo>
                    <a:pt x="67" y="111"/>
                  </a:lnTo>
                  <a:lnTo>
                    <a:pt x="58" y="111"/>
                  </a:lnTo>
                  <a:lnTo>
                    <a:pt x="57" y="98"/>
                  </a:lnTo>
                  <a:lnTo>
                    <a:pt x="57" y="82"/>
                  </a:lnTo>
                  <a:lnTo>
                    <a:pt x="55" y="65"/>
                  </a:lnTo>
                  <a:lnTo>
                    <a:pt x="52" y="49"/>
                  </a:lnTo>
                  <a:lnTo>
                    <a:pt x="46" y="48"/>
                  </a:lnTo>
                  <a:lnTo>
                    <a:pt x="38" y="45"/>
                  </a:lnTo>
                  <a:lnTo>
                    <a:pt x="32" y="44"/>
                  </a:lnTo>
                  <a:lnTo>
                    <a:pt x="26" y="41"/>
                  </a:lnTo>
                  <a:lnTo>
                    <a:pt x="20" y="40"/>
                  </a:lnTo>
                  <a:lnTo>
                    <a:pt x="14" y="38"/>
                  </a:lnTo>
                  <a:lnTo>
                    <a:pt x="7" y="36"/>
                  </a:lnTo>
                  <a:lnTo>
                    <a:pt x="0" y="34"/>
                  </a:lnTo>
                  <a:lnTo>
                    <a:pt x="0" y="29"/>
                  </a:lnTo>
                  <a:lnTo>
                    <a:pt x="1" y="25"/>
                  </a:lnTo>
                  <a:lnTo>
                    <a:pt x="4" y="23"/>
                  </a:lnTo>
                  <a:lnTo>
                    <a:pt x="7" y="20"/>
                  </a:lnTo>
                  <a:lnTo>
                    <a:pt x="17" y="23"/>
                  </a:lnTo>
                  <a:lnTo>
                    <a:pt x="26" y="27"/>
                  </a:lnTo>
                  <a:lnTo>
                    <a:pt x="37" y="29"/>
                  </a:lnTo>
                  <a:lnTo>
                    <a:pt x="47" y="31"/>
                  </a:lnTo>
                  <a:lnTo>
                    <a:pt x="47" y="25"/>
                  </a:lnTo>
                  <a:lnTo>
                    <a:pt x="46" y="20"/>
                  </a:lnTo>
                  <a:lnTo>
                    <a:pt x="44" y="13"/>
                  </a:lnTo>
                  <a:lnTo>
                    <a:pt x="43" y="8"/>
                  </a:lnTo>
                  <a:lnTo>
                    <a:pt x="49" y="8"/>
                  </a:lnTo>
                  <a:lnTo>
                    <a:pt x="57" y="7"/>
                  </a:lnTo>
                  <a:lnTo>
                    <a:pt x="63" y="4"/>
                  </a:lnTo>
                  <a:lnTo>
                    <a:pt x="70" y="1"/>
                  </a:lnTo>
                  <a:lnTo>
                    <a:pt x="77" y="0"/>
                  </a:lnTo>
                  <a:lnTo>
                    <a:pt x="83" y="1"/>
                  </a:lnTo>
                  <a:lnTo>
                    <a:pt x="87" y="4"/>
                  </a:lnTo>
                  <a:lnTo>
                    <a:pt x="9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4" name="Freeform 25"/>
            <p:cNvSpPr>
              <a:spLocks/>
            </p:cNvSpPr>
            <p:nvPr/>
          </p:nvSpPr>
          <p:spPr bwMode="auto">
            <a:xfrm>
              <a:off x="2287" y="1635"/>
              <a:ext cx="312" cy="321"/>
            </a:xfrm>
            <a:custGeom>
              <a:avLst/>
              <a:gdLst>
                <a:gd name="T0" fmla="*/ 77 w 312"/>
                <a:gd name="T1" fmla="*/ 62 h 321"/>
                <a:gd name="T2" fmla="*/ 126 w 312"/>
                <a:gd name="T3" fmla="*/ 108 h 321"/>
                <a:gd name="T4" fmla="*/ 184 w 312"/>
                <a:gd name="T5" fmla="*/ 147 h 321"/>
                <a:gd name="T6" fmla="*/ 249 w 312"/>
                <a:gd name="T7" fmla="*/ 177 h 321"/>
                <a:gd name="T8" fmla="*/ 312 w 312"/>
                <a:gd name="T9" fmla="*/ 193 h 321"/>
                <a:gd name="T10" fmla="*/ 309 w 312"/>
                <a:gd name="T11" fmla="*/ 243 h 321"/>
                <a:gd name="T12" fmla="*/ 307 w 312"/>
                <a:gd name="T13" fmla="*/ 293 h 321"/>
                <a:gd name="T14" fmla="*/ 280 w 312"/>
                <a:gd name="T15" fmla="*/ 300 h 321"/>
                <a:gd name="T16" fmla="*/ 252 w 312"/>
                <a:gd name="T17" fmla="*/ 304 h 321"/>
                <a:gd name="T18" fmla="*/ 224 w 312"/>
                <a:gd name="T19" fmla="*/ 307 h 321"/>
                <a:gd name="T20" fmla="*/ 197 w 312"/>
                <a:gd name="T21" fmla="*/ 308 h 321"/>
                <a:gd name="T22" fmla="*/ 158 w 312"/>
                <a:gd name="T23" fmla="*/ 310 h 321"/>
                <a:gd name="T24" fmla="*/ 118 w 312"/>
                <a:gd name="T25" fmla="*/ 314 h 321"/>
                <a:gd name="T26" fmla="*/ 78 w 312"/>
                <a:gd name="T27" fmla="*/ 317 h 321"/>
                <a:gd name="T28" fmla="*/ 40 w 312"/>
                <a:gd name="T29" fmla="*/ 321 h 321"/>
                <a:gd name="T30" fmla="*/ 103 w 312"/>
                <a:gd name="T31" fmla="*/ 280 h 321"/>
                <a:gd name="T32" fmla="*/ 149 w 312"/>
                <a:gd name="T33" fmla="*/ 161 h 321"/>
                <a:gd name="T34" fmla="*/ 135 w 312"/>
                <a:gd name="T35" fmla="*/ 184 h 321"/>
                <a:gd name="T36" fmla="*/ 121 w 312"/>
                <a:gd name="T37" fmla="*/ 206 h 321"/>
                <a:gd name="T38" fmla="*/ 108 w 312"/>
                <a:gd name="T39" fmla="*/ 229 h 321"/>
                <a:gd name="T40" fmla="*/ 94 w 312"/>
                <a:gd name="T41" fmla="*/ 251 h 321"/>
                <a:gd name="T42" fmla="*/ 88 w 312"/>
                <a:gd name="T43" fmla="*/ 248 h 321"/>
                <a:gd name="T44" fmla="*/ 81 w 312"/>
                <a:gd name="T45" fmla="*/ 244 h 321"/>
                <a:gd name="T46" fmla="*/ 117 w 312"/>
                <a:gd name="T47" fmla="*/ 140 h 321"/>
                <a:gd name="T48" fmla="*/ 100 w 312"/>
                <a:gd name="T49" fmla="*/ 169 h 321"/>
                <a:gd name="T50" fmla="*/ 86 w 312"/>
                <a:gd name="T51" fmla="*/ 193 h 321"/>
                <a:gd name="T52" fmla="*/ 78 w 312"/>
                <a:gd name="T53" fmla="*/ 193 h 321"/>
                <a:gd name="T54" fmla="*/ 69 w 312"/>
                <a:gd name="T55" fmla="*/ 188 h 321"/>
                <a:gd name="T56" fmla="*/ 84 w 312"/>
                <a:gd name="T57" fmla="*/ 161 h 321"/>
                <a:gd name="T58" fmla="*/ 101 w 312"/>
                <a:gd name="T59" fmla="*/ 134 h 321"/>
                <a:gd name="T60" fmla="*/ 80 w 312"/>
                <a:gd name="T61" fmla="*/ 116 h 321"/>
                <a:gd name="T62" fmla="*/ 61 w 312"/>
                <a:gd name="T63" fmla="*/ 97 h 321"/>
                <a:gd name="T64" fmla="*/ 46 w 312"/>
                <a:gd name="T65" fmla="*/ 79 h 321"/>
                <a:gd name="T66" fmla="*/ 31 w 312"/>
                <a:gd name="T67" fmla="*/ 62 h 321"/>
                <a:gd name="T68" fmla="*/ 17 w 312"/>
                <a:gd name="T69" fmla="*/ 45 h 321"/>
                <a:gd name="T70" fmla="*/ 0 w 312"/>
                <a:gd name="T71" fmla="*/ 29 h 321"/>
                <a:gd name="T72" fmla="*/ 5 w 312"/>
                <a:gd name="T73" fmla="*/ 11 h 321"/>
                <a:gd name="T74" fmla="*/ 23 w 312"/>
                <a:gd name="T75" fmla="*/ 0 h 321"/>
                <a:gd name="T76" fmla="*/ 41 w 312"/>
                <a:gd name="T77" fmla="*/ 17 h 321"/>
                <a:gd name="T78" fmla="*/ 54 w 312"/>
                <a:gd name="T79" fmla="*/ 37 h 3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321"/>
                <a:gd name="T122" fmla="*/ 312 w 312"/>
                <a:gd name="T123" fmla="*/ 321 h 3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321">
                  <a:moveTo>
                    <a:pt x="54" y="37"/>
                  </a:moveTo>
                  <a:lnTo>
                    <a:pt x="77" y="62"/>
                  </a:lnTo>
                  <a:lnTo>
                    <a:pt x="100" y="86"/>
                  </a:lnTo>
                  <a:lnTo>
                    <a:pt x="126" y="108"/>
                  </a:lnTo>
                  <a:lnTo>
                    <a:pt x="154" y="128"/>
                  </a:lnTo>
                  <a:lnTo>
                    <a:pt x="184" y="147"/>
                  </a:lnTo>
                  <a:lnTo>
                    <a:pt x="215" y="163"/>
                  </a:lnTo>
                  <a:lnTo>
                    <a:pt x="249" y="177"/>
                  </a:lnTo>
                  <a:lnTo>
                    <a:pt x="286" y="189"/>
                  </a:lnTo>
                  <a:lnTo>
                    <a:pt x="312" y="193"/>
                  </a:lnTo>
                  <a:lnTo>
                    <a:pt x="307" y="217"/>
                  </a:lnTo>
                  <a:lnTo>
                    <a:pt x="309" y="243"/>
                  </a:lnTo>
                  <a:lnTo>
                    <a:pt x="310" y="268"/>
                  </a:lnTo>
                  <a:lnTo>
                    <a:pt x="307" y="293"/>
                  </a:lnTo>
                  <a:lnTo>
                    <a:pt x="294" y="297"/>
                  </a:lnTo>
                  <a:lnTo>
                    <a:pt x="280" y="300"/>
                  </a:lnTo>
                  <a:lnTo>
                    <a:pt x="266" y="303"/>
                  </a:lnTo>
                  <a:lnTo>
                    <a:pt x="252" y="304"/>
                  </a:lnTo>
                  <a:lnTo>
                    <a:pt x="238" y="305"/>
                  </a:lnTo>
                  <a:lnTo>
                    <a:pt x="224" y="307"/>
                  </a:lnTo>
                  <a:lnTo>
                    <a:pt x="211" y="307"/>
                  </a:lnTo>
                  <a:lnTo>
                    <a:pt x="197" y="308"/>
                  </a:lnTo>
                  <a:lnTo>
                    <a:pt x="177" y="309"/>
                  </a:lnTo>
                  <a:lnTo>
                    <a:pt x="158" y="310"/>
                  </a:lnTo>
                  <a:lnTo>
                    <a:pt x="138" y="312"/>
                  </a:lnTo>
                  <a:lnTo>
                    <a:pt x="118" y="314"/>
                  </a:lnTo>
                  <a:lnTo>
                    <a:pt x="98" y="316"/>
                  </a:lnTo>
                  <a:lnTo>
                    <a:pt x="78" y="317"/>
                  </a:lnTo>
                  <a:lnTo>
                    <a:pt x="60" y="320"/>
                  </a:lnTo>
                  <a:lnTo>
                    <a:pt x="40" y="321"/>
                  </a:lnTo>
                  <a:lnTo>
                    <a:pt x="40" y="287"/>
                  </a:lnTo>
                  <a:lnTo>
                    <a:pt x="103" y="280"/>
                  </a:lnTo>
                  <a:lnTo>
                    <a:pt x="163" y="172"/>
                  </a:lnTo>
                  <a:lnTo>
                    <a:pt x="149" y="161"/>
                  </a:lnTo>
                  <a:lnTo>
                    <a:pt x="141" y="173"/>
                  </a:lnTo>
                  <a:lnTo>
                    <a:pt x="135" y="184"/>
                  </a:lnTo>
                  <a:lnTo>
                    <a:pt x="128" y="196"/>
                  </a:lnTo>
                  <a:lnTo>
                    <a:pt x="121" y="206"/>
                  </a:lnTo>
                  <a:lnTo>
                    <a:pt x="114" y="218"/>
                  </a:lnTo>
                  <a:lnTo>
                    <a:pt x="108" y="229"/>
                  </a:lnTo>
                  <a:lnTo>
                    <a:pt x="100" y="240"/>
                  </a:lnTo>
                  <a:lnTo>
                    <a:pt x="94" y="251"/>
                  </a:lnTo>
                  <a:lnTo>
                    <a:pt x="91" y="250"/>
                  </a:lnTo>
                  <a:lnTo>
                    <a:pt x="88" y="248"/>
                  </a:lnTo>
                  <a:lnTo>
                    <a:pt x="83" y="247"/>
                  </a:lnTo>
                  <a:lnTo>
                    <a:pt x="81" y="244"/>
                  </a:lnTo>
                  <a:lnTo>
                    <a:pt x="132" y="152"/>
                  </a:lnTo>
                  <a:lnTo>
                    <a:pt x="117" y="140"/>
                  </a:lnTo>
                  <a:lnTo>
                    <a:pt x="111" y="151"/>
                  </a:lnTo>
                  <a:lnTo>
                    <a:pt x="100" y="169"/>
                  </a:lnTo>
                  <a:lnTo>
                    <a:pt x="91" y="185"/>
                  </a:lnTo>
                  <a:lnTo>
                    <a:pt x="86" y="193"/>
                  </a:lnTo>
                  <a:lnTo>
                    <a:pt x="83" y="193"/>
                  </a:lnTo>
                  <a:lnTo>
                    <a:pt x="78" y="193"/>
                  </a:lnTo>
                  <a:lnTo>
                    <a:pt x="74" y="190"/>
                  </a:lnTo>
                  <a:lnTo>
                    <a:pt x="69" y="188"/>
                  </a:lnTo>
                  <a:lnTo>
                    <a:pt x="75" y="174"/>
                  </a:lnTo>
                  <a:lnTo>
                    <a:pt x="84" y="161"/>
                  </a:lnTo>
                  <a:lnTo>
                    <a:pt x="92" y="148"/>
                  </a:lnTo>
                  <a:lnTo>
                    <a:pt x="101" y="134"/>
                  </a:lnTo>
                  <a:lnTo>
                    <a:pt x="89" y="126"/>
                  </a:lnTo>
                  <a:lnTo>
                    <a:pt x="80" y="116"/>
                  </a:lnTo>
                  <a:lnTo>
                    <a:pt x="71" y="107"/>
                  </a:lnTo>
                  <a:lnTo>
                    <a:pt x="61" y="97"/>
                  </a:lnTo>
                  <a:lnTo>
                    <a:pt x="54" y="89"/>
                  </a:lnTo>
                  <a:lnTo>
                    <a:pt x="46" y="79"/>
                  </a:lnTo>
                  <a:lnTo>
                    <a:pt x="38" y="71"/>
                  </a:lnTo>
                  <a:lnTo>
                    <a:pt x="31" y="62"/>
                  </a:lnTo>
                  <a:lnTo>
                    <a:pt x="25" y="54"/>
                  </a:lnTo>
                  <a:lnTo>
                    <a:pt x="17" y="45"/>
                  </a:lnTo>
                  <a:lnTo>
                    <a:pt x="8" y="37"/>
                  </a:lnTo>
                  <a:lnTo>
                    <a:pt x="0" y="29"/>
                  </a:lnTo>
                  <a:lnTo>
                    <a:pt x="0" y="19"/>
                  </a:lnTo>
                  <a:lnTo>
                    <a:pt x="5" y="11"/>
                  </a:lnTo>
                  <a:lnTo>
                    <a:pt x="12" y="4"/>
                  </a:lnTo>
                  <a:lnTo>
                    <a:pt x="23" y="0"/>
                  </a:lnTo>
                  <a:lnTo>
                    <a:pt x="34" y="8"/>
                  </a:lnTo>
                  <a:lnTo>
                    <a:pt x="41" y="17"/>
                  </a:lnTo>
                  <a:lnTo>
                    <a:pt x="46" y="28"/>
                  </a:lnTo>
                  <a:lnTo>
                    <a:pt x="5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5" name="Freeform 26"/>
            <p:cNvSpPr>
              <a:spLocks/>
            </p:cNvSpPr>
            <p:nvPr/>
          </p:nvSpPr>
          <p:spPr bwMode="auto">
            <a:xfrm>
              <a:off x="2298" y="1732"/>
              <a:ext cx="152" cy="190"/>
            </a:xfrm>
            <a:custGeom>
              <a:avLst/>
              <a:gdLst>
                <a:gd name="T0" fmla="*/ 29 w 152"/>
                <a:gd name="T1" fmla="*/ 190 h 190"/>
                <a:gd name="T2" fmla="*/ 92 w 152"/>
                <a:gd name="T3" fmla="*/ 183 h 190"/>
                <a:gd name="T4" fmla="*/ 152 w 152"/>
                <a:gd name="T5" fmla="*/ 75 h 190"/>
                <a:gd name="T6" fmla="*/ 138 w 152"/>
                <a:gd name="T7" fmla="*/ 64 h 190"/>
                <a:gd name="T8" fmla="*/ 130 w 152"/>
                <a:gd name="T9" fmla="*/ 76 h 190"/>
                <a:gd name="T10" fmla="*/ 124 w 152"/>
                <a:gd name="T11" fmla="*/ 87 h 190"/>
                <a:gd name="T12" fmla="*/ 117 w 152"/>
                <a:gd name="T13" fmla="*/ 99 h 190"/>
                <a:gd name="T14" fmla="*/ 110 w 152"/>
                <a:gd name="T15" fmla="*/ 109 h 190"/>
                <a:gd name="T16" fmla="*/ 103 w 152"/>
                <a:gd name="T17" fmla="*/ 121 h 190"/>
                <a:gd name="T18" fmla="*/ 97 w 152"/>
                <a:gd name="T19" fmla="*/ 132 h 190"/>
                <a:gd name="T20" fmla="*/ 89 w 152"/>
                <a:gd name="T21" fmla="*/ 143 h 190"/>
                <a:gd name="T22" fmla="*/ 83 w 152"/>
                <a:gd name="T23" fmla="*/ 154 h 190"/>
                <a:gd name="T24" fmla="*/ 80 w 152"/>
                <a:gd name="T25" fmla="*/ 153 h 190"/>
                <a:gd name="T26" fmla="*/ 77 w 152"/>
                <a:gd name="T27" fmla="*/ 151 h 190"/>
                <a:gd name="T28" fmla="*/ 72 w 152"/>
                <a:gd name="T29" fmla="*/ 150 h 190"/>
                <a:gd name="T30" fmla="*/ 70 w 152"/>
                <a:gd name="T31" fmla="*/ 147 h 190"/>
                <a:gd name="T32" fmla="*/ 121 w 152"/>
                <a:gd name="T33" fmla="*/ 55 h 190"/>
                <a:gd name="T34" fmla="*/ 106 w 152"/>
                <a:gd name="T35" fmla="*/ 43 h 190"/>
                <a:gd name="T36" fmla="*/ 100 w 152"/>
                <a:gd name="T37" fmla="*/ 54 h 190"/>
                <a:gd name="T38" fmla="*/ 89 w 152"/>
                <a:gd name="T39" fmla="*/ 72 h 190"/>
                <a:gd name="T40" fmla="*/ 80 w 152"/>
                <a:gd name="T41" fmla="*/ 88 h 190"/>
                <a:gd name="T42" fmla="*/ 75 w 152"/>
                <a:gd name="T43" fmla="*/ 96 h 190"/>
                <a:gd name="T44" fmla="*/ 72 w 152"/>
                <a:gd name="T45" fmla="*/ 96 h 190"/>
                <a:gd name="T46" fmla="*/ 67 w 152"/>
                <a:gd name="T47" fmla="*/ 96 h 190"/>
                <a:gd name="T48" fmla="*/ 63 w 152"/>
                <a:gd name="T49" fmla="*/ 93 h 190"/>
                <a:gd name="T50" fmla="*/ 58 w 152"/>
                <a:gd name="T51" fmla="*/ 91 h 190"/>
                <a:gd name="T52" fmla="*/ 64 w 152"/>
                <a:gd name="T53" fmla="*/ 77 h 190"/>
                <a:gd name="T54" fmla="*/ 73 w 152"/>
                <a:gd name="T55" fmla="*/ 64 h 190"/>
                <a:gd name="T56" fmla="*/ 81 w 152"/>
                <a:gd name="T57" fmla="*/ 51 h 190"/>
                <a:gd name="T58" fmla="*/ 90 w 152"/>
                <a:gd name="T59" fmla="*/ 37 h 190"/>
                <a:gd name="T60" fmla="*/ 78 w 152"/>
                <a:gd name="T61" fmla="*/ 29 h 190"/>
                <a:gd name="T62" fmla="*/ 69 w 152"/>
                <a:gd name="T63" fmla="*/ 19 h 190"/>
                <a:gd name="T64" fmla="*/ 60 w 152"/>
                <a:gd name="T65" fmla="*/ 10 h 190"/>
                <a:gd name="T66" fmla="*/ 50 w 152"/>
                <a:gd name="T67" fmla="*/ 0 h 190"/>
                <a:gd name="T68" fmla="*/ 47 w 152"/>
                <a:gd name="T69" fmla="*/ 21 h 190"/>
                <a:gd name="T70" fmla="*/ 43 w 152"/>
                <a:gd name="T71" fmla="*/ 42 h 190"/>
                <a:gd name="T72" fmla="*/ 37 w 152"/>
                <a:gd name="T73" fmla="*/ 63 h 190"/>
                <a:gd name="T74" fmla="*/ 24 w 152"/>
                <a:gd name="T75" fmla="*/ 81 h 190"/>
                <a:gd name="T76" fmla="*/ 17 w 152"/>
                <a:gd name="T77" fmla="*/ 92 h 190"/>
                <a:gd name="T78" fmla="*/ 9 w 152"/>
                <a:gd name="T79" fmla="*/ 105 h 190"/>
                <a:gd name="T80" fmla="*/ 4 w 152"/>
                <a:gd name="T81" fmla="*/ 120 h 190"/>
                <a:gd name="T82" fmla="*/ 0 w 152"/>
                <a:gd name="T83" fmla="*/ 136 h 190"/>
                <a:gd name="T84" fmla="*/ 0 w 152"/>
                <a:gd name="T85" fmla="*/ 150 h 190"/>
                <a:gd name="T86" fmla="*/ 4 w 152"/>
                <a:gd name="T87" fmla="*/ 166 h 190"/>
                <a:gd name="T88" fmla="*/ 14 w 152"/>
                <a:gd name="T89" fmla="*/ 179 h 190"/>
                <a:gd name="T90" fmla="*/ 29 w 152"/>
                <a:gd name="T91" fmla="*/ 190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190"/>
                <a:gd name="T140" fmla="*/ 152 w 152"/>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190">
                  <a:moveTo>
                    <a:pt x="29" y="190"/>
                  </a:moveTo>
                  <a:lnTo>
                    <a:pt x="92" y="183"/>
                  </a:lnTo>
                  <a:lnTo>
                    <a:pt x="152" y="75"/>
                  </a:lnTo>
                  <a:lnTo>
                    <a:pt x="138" y="64"/>
                  </a:lnTo>
                  <a:lnTo>
                    <a:pt x="130" y="76"/>
                  </a:lnTo>
                  <a:lnTo>
                    <a:pt x="124" y="87"/>
                  </a:lnTo>
                  <a:lnTo>
                    <a:pt x="117" y="99"/>
                  </a:lnTo>
                  <a:lnTo>
                    <a:pt x="110" y="109"/>
                  </a:lnTo>
                  <a:lnTo>
                    <a:pt x="103" y="121"/>
                  </a:lnTo>
                  <a:lnTo>
                    <a:pt x="97" y="132"/>
                  </a:lnTo>
                  <a:lnTo>
                    <a:pt x="89" y="143"/>
                  </a:lnTo>
                  <a:lnTo>
                    <a:pt x="83" y="154"/>
                  </a:lnTo>
                  <a:lnTo>
                    <a:pt x="80" y="153"/>
                  </a:lnTo>
                  <a:lnTo>
                    <a:pt x="77" y="151"/>
                  </a:lnTo>
                  <a:lnTo>
                    <a:pt x="72" y="150"/>
                  </a:lnTo>
                  <a:lnTo>
                    <a:pt x="70" y="147"/>
                  </a:lnTo>
                  <a:lnTo>
                    <a:pt x="121" y="55"/>
                  </a:lnTo>
                  <a:lnTo>
                    <a:pt x="106" y="43"/>
                  </a:lnTo>
                  <a:lnTo>
                    <a:pt x="100" y="54"/>
                  </a:lnTo>
                  <a:lnTo>
                    <a:pt x="89" y="72"/>
                  </a:lnTo>
                  <a:lnTo>
                    <a:pt x="80" y="88"/>
                  </a:lnTo>
                  <a:lnTo>
                    <a:pt x="75" y="96"/>
                  </a:lnTo>
                  <a:lnTo>
                    <a:pt x="72" y="96"/>
                  </a:lnTo>
                  <a:lnTo>
                    <a:pt x="67" y="96"/>
                  </a:lnTo>
                  <a:lnTo>
                    <a:pt x="63" y="93"/>
                  </a:lnTo>
                  <a:lnTo>
                    <a:pt x="58" y="91"/>
                  </a:lnTo>
                  <a:lnTo>
                    <a:pt x="64" y="77"/>
                  </a:lnTo>
                  <a:lnTo>
                    <a:pt x="73" y="64"/>
                  </a:lnTo>
                  <a:lnTo>
                    <a:pt x="81" y="51"/>
                  </a:lnTo>
                  <a:lnTo>
                    <a:pt x="90" y="37"/>
                  </a:lnTo>
                  <a:lnTo>
                    <a:pt x="78" y="29"/>
                  </a:lnTo>
                  <a:lnTo>
                    <a:pt x="69" y="19"/>
                  </a:lnTo>
                  <a:lnTo>
                    <a:pt x="60" y="10"/>
                  </a:lnTo>
                  <a:lnTo>
                    <a:pt x="50" y="0"/>
                  </a:lnTo>
                  <a:lnTo>
                    <a:pt x="47" y="21"/>
                  </a:lnTo>
                  <a:lnTo>
                    <a:pt x="43" y="42"/>
                  </a:lnTo>
                  <a:lnTo>
                    <a:pt x="37" y="63"/>
                  </a:lnTo>
                  <a:lnTo>
                    <a:pt x="24" y="81"/>
                  </a:lnTo>
                  <a:lnTo>
                    <a:pt x="17" y="92"/>
                  </a:lnTo>
                  <a:lnTo>
                    <a:pt x="9" y="105"/>
                  </a:lnTo>
                  <a:lnTo>
                    <a:pt x="4" y="120"/>
                  </a:lnTo>
                  <a:lnTo>
                    <a:pt x="0" y="136"/>
                  </a:lnTo>
                  <a:lnTo>
                    <a:pt x="0" y="150"/>
                  </a:lnTo>
                  <a:lnTo>
                    <a:pt x="4" y="166"/>
                  </a:lnTo>
                  <a:lnTo>
                    <a:pt x="14" y="179"/>
                  </a:lnTo>
                  <a:lnTo>
                    <a:pt x="29" y="190"/>
                  </a:lnTo>
                  <a:close/>
                </a:path>
              </a:pathLst>
            </a:custGeom>
            <a:solidFill>
              <a:srgbClr val="B25E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6" name="Freeform 27"/>
            <p:cNvSpPr>
              <a:spLocks/>
            </p:cNvSpPr>
            <p:nvPr/>
          </p:nvSpPr>
          <p:spPr bwMode="auto">
            <a:xfrm>
              <a:off x="2142" y="1668"/>
              <a:ext cx="105" cy="122"/>
            </a:xfrm>
            <a:custGeom>
              <a:avLst/>
              <a:gdLst>
                <a:gd name="T0" fmla="*/ 105 w 105"/>
                <a:gd name="T1" fmla="*/ 7 h 122"/>
                <a:gd name="T2" fmla="*/ 96 w 105"/>
                <a:gd name="T3" fmla="*/ 19 h 122"/>
                <a:gd name="T4" fmla="*/ 83 w 105"/>
                <a:gd name="T5" fmla="*/ 29 h 122"/>
                <a:gd name="T6" fmla="*/ 74 w 105"/>
                <a:gd name="T7" fmla="*/ 41 h 122"/>
                <a:gd name="T8" fmla="*/ 79 w 105"/>
                <a:gd name="T9" fmla="*/ 58 h 122"/>
                <a:gd name="T10" fmla="*/ 82 w 105"/>
                <a:gd name="T11" fmla="*/ 70 h 122"/>
                <a:gd name="T12" fmla="*/ 85 w 105"/>
                <a:gd name="T13" fmla="*/ 83 h 122"/>
                <a:gd name="T14" fmla="*/ 87 w 105"/>
                <a:gd name="T15" fmla="*/ 97 h 122"/>
                <a:gd name="T16" fmla="*/ 87 w 105"/>
                <a:gd name="T17" fmla="*/ 110 h 122"/>
                <a:gd name="T18" fmla="*/ 80 w 105"/>
                <a:gd name="T19" fmla="*/ 111 h 122"/>
                <a:gd name="T20" fmla="*/ 74 w 105"/>
                <a:gd name="T21" fmla="*/ 112 h 122"/>
                <a:gd name="T22" fmla="*/ 68 w 105"/>
                <a:gd name="T23" fmla="*/ 115 h 122"/>
                <a:gd name="T24" fmla="*/ 62 w 105"/>
                <a:gd name="T25" fmla="*/ 118 h 122"/>
                <a:gd name="T26" fmla="*/ 56 w 105"/>
                <a:gd name="T27" fmla="*/ 120 h 122"/>
                <a:gd name="T28" fmla="*/ 50 w 105"/>
                <a:gd name="T29" fmla="*/ 122 h 122"/>
                <a:gd name="T30" fmla="*/ 45 w 105"/>
                <a:gd name="T31" fmla="*/ 120 h 122"/>
                <a:gd name="T32" fmla="*/ 40 w 105"/>
                <a:gd name="T33" fmla="*/ 118 h 122"/>
                <a:gd name="T34" fmla="*/ 44 w 105"/>
                <a:gd name="T35" fmla="*/ 108 h 122"/>
                <a:gd name="T36" fmla="*/ 42 w 105"/>
                <a:gd name="T37" fmla="*/ 99 h 122"/>
                <a:gd name="T38" fmla="*/ 40 w 105"/>
                <a:gd name="T39" fmla="*/ 89 h 122"/>
                <a:gd name="T40" fmla="*/ 40 w 105"/>
                <a:gd name="T41" fmla="*/ 77 h 122"/>
                <a:gd name="T42" fmla="*/ 33 w 105"/>
                <a:gd name="T43" fmla="*/ 82 h 122"/>
                <a:gd name="T44" fmla="*/ 25 w 105"/>
                <a:gd name="T45" fmla="*/ 89 h 122"/>
                <a:gd name="T46" fmla="*/ 17 w 105"/>
                <a:gd name="T47" fmla="*/ 95 h 122"/>
                <a:gd name="T48" fmla="*/ 7 w 105"/>
                <a:gd name="T49" fmla="*/ 98 h 122"/>
                <a:gd name="T50" fmla="*/ 4 w 105"/>
                <a:gd name="T51" fmla="*/ 94 h 122"/>
                <a:gd name="T52" fmla="*/ 2 w 105"/>
                <a:gd name="T53" fmla="*/ 91 h 122"/>
                <a:gd name="T54" fmla="*/ 0 w 105"/>
                <a:gd name="T55" fmla="*/ 89 h 122"/>
                <a:gd name="T56" fmla="*/ 0 w 105"/>
                <a:gd name="T57" fmla="*/ 83 h 122"/>
                <a:gd name="T58" fmla="*/ 11 w 105"/>
                <a:gd name="T59" fmla="*/ 74 h 122"/>
                <a:gd name="T60" fmla="*/ 24 w 105"/>
                <a:gd name="T61" fmla="*/ 66 h 122"/>
                <a:gd name="T62" fmla="*/ 33 w 105"/>
                <a:gd name="T63" fmla="*/ 56 h 122"/>
                <a:gd name="T64" fmla="*/ 33 w 105"/>
                <a:gd name="T65" fmla="*/ 42 h 122"/>
                <a:gd name="T66" fmla="*/ 30 w 105"/>
                <a:gd name="T67" fmla="*/ 35 h 122"/>
                <a:gd name="T68" fmla="*/ 25 w 105"/>
                <a:gd name="T69" fmla="*/ 27 h 122"/>
                <a:gd name="T70" fmla="*/ 22 w 105"/>
                <a:gd name="T71" fmla="*/ 19 h 122"/>
                <a:gd name="T72" fmla="*/ 25 w 105"/>
                <a:gd name="T73" fmla="*/ 12 h 122"/>
                <a:gd name="T74" fmla="*/ 36 w 105"/>
                <a:gd name="T75" fmla="*/ 8 h 122"/>
                <a:gd name="T76" fmla="*/ 44 w 105"/>
                <a:gd name="T77" fmla="*/ 5 h 122"/>
                <a:gd name="T78" fmla="*/ 53 w 105"/>
                <a:gd name="T79" fmla="*/ 3 h 122"/>
                <a:gd name="T80" fmla="*/ 62 w 105"/>
                <a:gd name="T81" fmla="*/ 3 h 122"/>
                <a:gd name="T82" fmla="*/ 73 w 105"/>
                <a:gd name="T83" fmla="*/ 17 h 122"/>
                <a:gd name="T84" fmla="*/ 80 w 105"/>
                <a:gd name="T85" fmla="*/ 11 h 122"/>
                <a:gd name="T86" fmla="*/ 90 w 105"/>
                <a:gd name="T87" fmla="*/ 4 h 122"/>
                <a:gd name="T88" fmla="*/ 97 w 105"/>
                <a:gd name="T89" fmla="*/ 0 h 122"/>
                <a:gd name="T90" fmla="*/ 105 w 105"/>
                <a:gd name="T91" fmla="*/ 7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122"/>
                <a:gd name="T140" fmla="*/ 105 w 105"/>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122">
                  <a:moveTo>
                    <a:pt x="105" y="7"/>
                  </a:moveTo>
                  <a:lnTo>
                    <a:pt x="96" y="19"/>
                  </a:lnTo>
                  <a:lnTo>
                    <a:pt x="83" y="29"/>
                  </a:lnTo>
                  <a:lnTo>
                    <a:pt x="74" y="41"/>
                  </a:lnTo>
                  <a:lnTo>
                    <a:pt x="79" y="58"/>
                  </a:lnTo>
                  <a:lnTo>
                    <a:pt x="82" y="70"/>
                  </a:lnTo>
                  <a:lnTo>
                    <a:pt x="85" y="83"/>
                  </a:lnTo>
                  <a:lnTo>
                    <a:pt x="87" y="97"/>
                  </a:lnTo>
                  <a:lnTo>
                    <a:pt x="87" y="110"/>
                  </a:lnTo>
                  <a:lnTo>
                    <a:pt x="80" y="111"/>
                  </a:lnTo>
                  <a:lnTo>
                    <a:pt x="74" y="112"/>
                  </a:lnTo>
                  <a:lnTo>
                    <a:pt x="68" y="115"/>
                  </a:lnTo>
                  <a:lnTo>
                    <a:pt x="62" y="118"/>
                  </a:lnTo>
                  <a:lnTo>
                    <a:pt x="56" y="120"/>
                  </a:lnTo>
                  <a:lnTo>
                    <a:pt x="50" y="122"/>
                  </a:lnTo>
                  <a:lnTo>
                    <a:pt x="45" y="120"/>
                  </a:lnTo>
                  <a:lnTo>
                    <a:pt x="40" y="118"/>
                  </a:lnTo>
                  <a:lnTo>
                    <a:pt x="44" y="108"/>
                  </a:lnTo>
                  <a:lnTo>
                    <a:pt x="42" y="99"/>
                  </a:lnTo>
                  <a:lnTo>
                    <a:pt x="40" y="89"/>
                  </a:lnTo>
                  <a:lnTo>
                    <a:pt x="40" y="77"/>
                  </a:lnTo>
                  <a:lnTo>
                    <a:pt x="33" y="82"/>
                  </a:lnTo>
                  <a:lnTo>
                    <a:pt x="25" y="89"/>
                  </a:lnTo>
                  <a:lnTo>
                    <a:pt x="17" y="95"/>
                  </a:lnTo>
                  <a:lnTo>
                    <a:pt x="7" y="98"/>
                  </a:lnTo>
                  <a:lnTo>
                    <a:pt x="4" y="94"/>
                  </a:lnTo>
                  <a:lnTo>
                    <a:pt x="2" y="91"/>
                  </a:lnTo>
                  <a:lnTo>
                    <a:pt x="0" y="89"/>
                  </a:lnTo>
                  <a:lnTo>
                    <a:pt x="0" y="83"/>
                  </a:lnTo>
                  <a:lnTo>
                    <a:pt x="11" y="74"/>
                  </a:lnTo>
                  <a:lnTo>
                    <a:pt x="24" y="66"/>
                  </a:lnTo>
                  <a:lnTo>
                    <a:pt x="33" y="56"/>
                  </a:lnTo>
                  <a:lnTo>
                    <a:pt x="33" y="42"/>
                  </a:lnTo>
                  <a:lnTo>
                    <a:pt x="30" y="35"/>
                  </a:lnTo>
                  <a:lnTo>
                    <a:pt x="25" y="27"/>
                  </a:lnTo>
                  <a:lnTo>
                    <a:pt x="22" y="19"/>
                  </a:lnTo>
                  <a:lnTo>
                    <a:pt x="25" y="12"/>
                  </a:lnTo>
                  <a:lnTo>
                    <a:pt x="36" y="8"/>
                  </a:lnTo>
                  <a:lnTo>
                    <a:pt x="44" y="5"/>
                  </a:lnTo>
                  <a:lnTo>
                    <a:pt x="53" y="3"/>
                  </a:lnTo>
                  <a:lnTo>
                    <a:pt x="62" y="3"/>
                  </a:lnTo>
                  <a:lnTo>
                    <a:pt x="73" y="17"/>
                  </a:lnTo>
                  <a:lnTo>
                    <a:pt x="80" y="11"/>
                  </a:lnTo>
                  <a:lnTo>
                    <a:pt x="90" y="4"/>
                  </a:lnTo>
                  <a:lnTo>
                    <a:pt x="97" y="0"/>
                  </a:lnTo>
                  <a:lnTo>
                    <a:pt x="10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7" name="Freeform 28"/>
            <p:cNvSpPr>
              <a:spLocks/>
            </p:cNvSpPr>
            <p:nvPr/>
          </p:nvSpPr>
          <p:spPr bwMode="auto">
            <a:xfrm>
              <a:off x="2902" y="1709"/>
              <a:ext cx="127" cy="124"/>
            </a:xfrm>
            <a:custGeom>
              <a:avLst/>
              <a:gdLst>
                <a:gd name="T0" fmla="*/ 97 w 127"/>
                <a:gd name="T1" fmla="*/ 7 h 124"/>
                <a:gd name="T2" fmla="*/ 109 w 127"/>
                <a:gd name="T3" fmla="*/ 21 h 124"/>
                <a:gd name="T4" fmla="*/ 121 w 127"/>
                <a:gd name="T5" fmla="*/ 36 h 124"/>
                <a:gd name="T6" fmla="*/ 127 w 127"/>
                <a:gd name="T7" fmla="*/ 54 h 124"/>
                <a:gd name="T8" fmla="*/ 126 w 127"/>
                <a:gd name="T9" fmla="*/ 77 h 124"/>
                <a:gd name="T10" fmla="*/ 124 w 127"/>
                <a:gd name="T11" fmla="*/ 85 h 124"/>
                <a:gd name="T12" fmla="*/ 120 w 127"/>
                <a:gd name="T13" fmla="*/ 91 h 124"/>
                <a:gd name="T14" fmla="*/ 115 w 127"/>
                <a:gd name="T15" fmla="*/ 98 h 124"/>
                <a:gd name="T16" fmla="*/ 109 w 127"/>
                <a:gd name="T17" fmla="*/ 103 h 124"/>
                <a:gd name="T18" fmla="*/ 101 w 127"/>
                <a:gd name="T19" fmla="*/ 108 h 124"/>
                <a:gd name="T20" fmla="*/ 94 w 127"/>
                <a:gd name="T21" fmla="*/ 114 h 124"/>
                <a:gd name="T22" fmla="*/ 86 w 127"/>
                <a:gd name="T23" fmla="*/ 118 h 124"/>
                <a:gd name="T24" fmla="*/ 78 w 127"/>
                <a:gd name="T25" fmla="*/ 123 h 124"/>
                <a:gd name="T26" fmla="*/ 69 w 127"/>
                <a:gd name="T27" fmla="*/ 124 h 124"/>
                <a:gd name="T28" fmla="*/ 60 w 127"/>
                <a:gd name="T29" fmla="*/ 123 h 124"/>
                <a:gd name="T30" fmla="*/ 51 w 127"/>
                <a:gd name="T31" fmla="*/ 122 h 124"/>
                <a:gd name="T32" fmla="*/ 43 w 127"/>
                <a:gd name="T33" fmla="*/ 119 h 124"/>
                <a:gd name="T34" fmla="*/ 34 w 127"/>
                <a:gd name="T35" fmla="*/ 116 h 124"/>
                <a:gd name="T36" fmla="*/ 26 w 127"/>
                <a:gd name="T37" fmla="*/ 112 h 124"/>
                <a:gd name="T38" fmla="*/ 18 w 127"/>
                <a:gd name="T39" fmla="*/ 110 h 124"/>
                <a:gd name="T40" fmla="*/ 11 w 127"/>
                <a:gd name="T41" fmla="*/ 106 h 124"/>
                <a:gd name="T42" fmla="*/ 1 w 127"/>
                <a:gd name="T43" fmla="*/ 86 h 124"/>
                <a:gd name="T44" fmla="*/ 0 w 127"/>
                <a:gd name="T45" fmla="*/ 64 h 124"/>
                <a:gd name="T46" fmla="*/ 3 w 127"/>
                <a:gd name="T47" fmla="*/ 41 h 124"/>
                <a:gd name="T48" fmla="*/ 11 w 127"/>
                <a:gd name="T49" fmla="*/ 21 h 124"/>
                <a:gd name="T50" fmla="*/ 18 w 127"/>
                <a:gd name="T51" fmla="*/ 15 h 124"/>
                <a:gd name="T52" fmla="*/ 27 w 127"/>
                <a:gd name="T53" fmla="*/ 8 h 124"/>
                <a:gd name="T54" fmla="*/ 38 w 127"/>
                <a:gd name="T55" fmla="*/ 4 h 124"/>
                <a:gd name="T56" fmla="*/ 49 w 127"/>
                <a:gd name="T57" fmla="*/ 1 h 124"/>
                <a:gd name="T58" fmla="*/ 61 w 127"/>
                <a:gd name="T59" fmla="*/ 0 h 124"/>
                <a:gd name="T60" fmla="*/ 74 w 127"/>
                <a:gd name="T61" fmla="*/ 0 h 124"/>
                <a:gd name="T62" fmla="*/ 84 w 127"/>
                <a:gd name="T63" fmla="*/ 3 h 124"/>
                <a:gd name="T64" fmla="*/ 97 w 127"/>
                <a:gd name="T65" fmla="*/ 7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4"/>
                <a:gd name="T101" fmla="*/ 127 w 127"/>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4">
                  <a:moveTo>
                    <a:pt x="97" y="7"/>
                  </a:moveTo>
                  <a:lnTo>
                    <a:pt x="109" y="21"/>
                  </a:lnTo>
                  <a:lnTo>
                    <a:pt x="121" y="36"/>
                  </a:lnTo>
                  <a:lnTo>
                    <a:pt x="127" y="54"/>
                  </a:lnTo>
                  <a:lnTo>
                    <a:pt x="126" y="77"/>
                  </a:lnTo>
                  <a:lnTo>
                    <a:pt x="124" y="85"/>
                  </a:lnTo>
                  <a:lnTo>
                    <a:pt x="120" y="91"/>
                  </a:lnTo>
                  <a:lnTo>
                    <a:pt x="115" y="98"/>
                  </a:lnTo>
                  <a:lnTo>
                    <a:pt x="109" y="103"/>
                  </a:lnTo>
                  <a:lnTo>
                    <a:pt x="101" y="108"/>
                  </a:lnTo>
                  <a:lnTo>
                    <a:pt x="94" y="114"/>
                  </a:lnTo>
                  <a:lnTo>
                    <a:pt x="86" y="118"/>
                  </a:lnTo>
                  <a:lnTo>
                    <a:pt x="78" y="123"/>
                  </a:lnTo>
                  <a:lnTo>
                    <a:pt x="69" y="124"/>
                  </a:lnTo>
                  <a:lnTo>
                    <a:pt x="60" y="123"/>
                  </a:lnTo>
                  <a:lnTo>
                    <a:pt x="51" y="122"/>
                  </a:lnTo>
                  <a:lnTo>
                    <a:pt x="43" y="119"/>
                  </a:lnTo>
                  <a:lnTo>
                    <a:pt x="34" y="116"/>
                  </a:lnTo>
                  <a:lnTo>
                    <a:pt x="26" y="112"/>
                  </a:lnTo>
                  <a:lnTo>
                    <a:pt x="18" y="110"/>
                  </a:lnTo>
                  <a:lnTo>
                    <a:pt x="11" y="106"/>
                  </a:lnTo>
                  <a:lnTo>
                    <a:pt x="1" y="86"/>
                  </a:lnTo>
                  <a:lnTo>
                    <a:pt x="0" y="64"/>
                  </a:lnTo>
                  <a:lnTo>
                    <a:pt x="3" y="41"/>
                  </a:lnTo>
                  <a:lnTo>
                    <a:pt x="11" y="21"/>
                  </a:lnTo>
                  <a:lnTo>
                    <a:pt x="18" y="15"/>
                  </a:lnTo>
                  <a:lnTo>
                    <a:pt x="27" y="8"/>
                  </a:lnTo>
                  <a:lnTo>
                    <a:pt x="38" y="4"/>
                  </a:lnTo>
                  <a:lnTo>
                    <a:pt x="49" y="1"/>
                  </a:lnTo>
                  <a:lnTo>
                    <a:pt x="61" y="0"/>
                  </a:lnTo>
                  <a:lnTo>
                    <a:pt x="74" y="0"/>
                  </a:lnTo>
                  <a:lnTo>
                    <a:pt x="84" y="3"/>
                  </a:lnTo>
                  <a:lnTo>
                    <a:pt x="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8" name="Freeform 29"/>
            <p:cNvSpPr>
              <a:spLocks/>
            </p:cNvSpPr>
            <p:nvPr/>
          </p:nvSpPr>
          <p:spPr bwMode="auto">
            <a:xfrm>
              <a:off x="2451" y="1736"/>
              <a:ext cx="91" cy="31"/>
            </a:xfrm>
            <a:custGeom>
              <a:avLst/>
              <a:gdLst>
                <a:gd name="T0" fmla="*/ 87 w 91"/>
                <a:gd name="T1" fmla="*/ 15 h 31"/>
                <a:gd name="T2" fmla="*/ 90 w 91"/>
                <a:gd name="T3" fmla="*/ 18 h 31"/>
                <a:gd name="T4" fmla="*/ 91 w 91"/>
                <a:gd name="T5" fmla="*/ 21 h 31"/>
                <a:gd name="T6" fmla="*/ 91 w 91"/>
                <a:gd name="T7" fmla="*/ 26 h 31"/>
                <a:gd name="T8" fmla="*/ 91 w 91"/>
                <a:gd name="T9" fmla="*/ 30 h 31"/>
                <a:gd name="T10" fmla="*/ 83 w 91"/>
                <a:gd name="T11" fmla="*/ 31 h 31"/>
                <a:gd name="T12" fmla="*/ 73 w 91"/>
                <a:gd name="T13" fmla="*/ 30 h 31"/>
                <a:gd name="T14" fmla="*/ 63 w 91"/>
                <a:gd name="T15" fmla="*/ 27 h 31"/>
                <a:gd name="T16" fmla="*/ 54 w 91"/>
                <a:gd name="T17" fmla="*/ 25 h 31"/>
                <a:gd name="T18" fmla="*/ 47 w 91"/>
                <a:gd name="T19" fmla="*/ 25 h 31"/>
                <a:gd name="T20" fmla="*/ 40 w 91"/>
                <a:gd name="T21" fmla="*/ 23 h 31"/>
                <a:gd name="T22" fmla="*/ 33 w 91"/>
                <a:gd name="T23" fmla="*/ 22 h 31"/>
                <a:gd name="T24" fmla="*/ 27 w 91"/>
                <a:gd name="T25" fmla="*/ 21 h 31"/>
                <a:gd name="T26" fmla="*/ 20 w 91"/>
                <a:gd name="T27" fmla="*/ 19 h 31"/>
                <a:gd name="T28" fmla="*/ 14 w 91"/>
                <a:gd name="T29" fmla="*/ 18 h 31"/>
                <a:gd name="T30" fmla="*/ 8 w 91"/>
                <a:gd name="T31" fmla="*/ 17 h 31"/>
                <a:gd name="T32" fmla="*/ 2 w 91"/>
                <a:gd name="T33" fmla="*/ 15 h 31"/>
                <a:gd name="T34" fmla="*/ 0 w 91"/>
                <a:gd name="T35" fmla="*/ 11 h 31"/>
                <a:gd name="T36" fmla="*/ 0 w 91"/>
                <a:gd name="T37" fmla="*/ 6 h 31"/>
                <a:gd name="T38" fmla="*/ 2 w 91"/>
                <a:gd name="T39" fmla="*/ 2 h 31"/>
                <a:gd name="T40" fmla="*/ 5 w 91"/>
                <a:gd name="T41" fmla="*/ 0 h 31"/>
                <a:gd name="T42" fmla="*/ 87 w 91"/>
                <a:gd name="T43" fmla="*/ 15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31"/>
                <a:gd name="T68" fmla="*/ 91 w 9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31">
                  <a:moveTo>
                    <a:pt x="87" y="15"/>
                  </a:moveTo>
                  <a:lnTo>
                    <a:pt x="90" y="18"/>
                  </a:lnTo>
                  <a:lnTo>
                    <a:pt x="91" y="21"/>
                  </a:lnTo>
                  <a:lnTo>
                    <a:pt x="91" y="26"/>
                  </a:lnTo>
                  <a:lnTo>
                    <a:pt x="91" y="30"/>
                  </a:lnTo>
                  <a:lnTo>
                    <a:pt x="83" y="31"/>
                  </a:lnTo>
                  <a:lnTo>
                    <a:pt x="73" y="30"/>
                  </a:lnTo>
                  <a:lnTo>
                    <a:pt x="63" y="27"/>
                  </a:lnTo>
                  <a:lnTo>
                    <a:pt x="54" y="25"/>
                  </a:lnTo>
                  <a:lnTo>
                    <a:pt x="47" y="25"/>
                  </a:lnTo>
                  <a:lnTo>
                    <a:pt x="40" y="23"/>
                  </a:lnTo>
                  <a:lnTo>
                    <a:pt x="33" y="22"/>
                  </a:lnTo>
                  <a:lnTo>
                    <a:pt x="27" y="21"/>
                  </a:lnTo>
                  <a:lnTo>
                    <a:pt x="20" y="19"/>
                  </a:lnTo>
                  <a:lnTo>
                    <a:pt x="14" y="18"/>
                  </a:lnTo>
                  <a:lnTo>
                    <a:pt x="8" y="17"/>
                  </a:lnTo>
                  <a:lnTo>
                    <a:pt x="2" y="15"/>
                  </a:lnTo>
                  <a:lnTo>
                    <a:pt x="0" y="11"/>
                  </a:lnTo>
                  <a:lnTo>
                    <a:pt x="0" y="6"/>
                  </a:lnTo>
                  <a:lnTo>
                    <a:pt x="2" y="2"/>
                  </a:lnTo>
                  <a:lnTo>
                    <a:pt x="5" y="0"/>
                  </a:lnTo>
                  <a:lnTo>
                    <a:pt x="8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49" name="Freeform 30"/>
            <p:cNvSpPr>
              <a:spLocks/>
            </p:cNvSpPr>
            <p:nvPr/>
          </p:nvSpPr>
          <p:spPr bwMode="auto">
            <a:xfrm>
              <a:off x="2933" y="1738"/>
              <a:ext cx="58" cy="62"/>
            </a:xfrm>
            <a:custGeom>
              <a:avLst/>
              <a:gdLst>
                <a:gd name="T0" fmla="*/ 56 w 58"/>
                <a:gd name="T1" fmla="*/ 20 h 62"/>
                <a:gd name="T2" fmla="*/ 58 w 58"/>
                <a:gd name="T3" fmla="*/ 32 h 62"/>
                <a:gd name="T4" fmla="*/ 55 w 58"/>
                <a:gd name="T5" fmla="*/ 41 h 62"/>
                <a:gd name="T6" fmla="*/ 49 w 58"/>
                <a:gd name="T7" fmla="*/ 50 h 62"/>
                <a:gd name="T8" fmla="*/ 41 w 58"/>
                <a:gd name="T9" fmla="*/ 58 h 62"/>
                <a:gd name="T10" fmla="*/ 35 w 58"/>
                <a:gd name="T11" fmla="*/ 62 h 62"/>
                <a:gd name="T12" fmla="*/ 29 w 58"/>
                <a:gd name="T13" fmla="*/ 62 h 62"/>
                <a:gd name="T14" fmla="*/ 20 w 58"/>
                <a:gd name="T15" fmla="*/ 61 h 62"/>
                <a:gd name="T16" fmla="*/ 12 w 58"/>
                <a:gd name="T17" fmla="*/ 60 h 62"/>
                <a:gd name="T18" fmla="*/ 3 w 58"/>
                <a:gd name="T19" fmla="*/ 54 h 62"/>
                <a:gd name="T20" fmla="*/ 0 w 58"/>
                <a:gd name="T21" fmla="*/ 45 h 62"/>
                <a:gd name="T22" fmla="*/ 0 w 58"/>
                <a:gd name="T23" fmla="*/ 35 h 62"/>
                <a:gd name="T24" fmla="*/ 1 w 58"/>
                <a:gd name="T25" fmla="*/ 25 h 62"/>
                <a:gd name="T26" fmla="*/ 7 w 58"/>
                <a:gd name="T27" fmla="*/ 17 h 62"/>
                <a:gd name="T28" fmla="*/ 13 w 58"/>
                <a:gd name="T29" fmla="*/ 9 h 62"/>
                <a:gd name="T30" fmla="*/ 23 w 58"/>
                <a:gd name="T31" fmla="*/ 3 h 62"/>
                <a:gd name="T32" fmla="*/ 33 w 58"/>
                <a:gd name="T33" fmla="*/ 0 h 62"/>
                <a:gd name="T34" fmla="*/ 41 w 58"/>
                <a:gd name="T35" fmla="*/ 3 h 62"/>
                <a:gd name="T36" fmla="*/ 47 w 58"/>
                <a:gd name="T37" fmla="*/ 8 h 62"/>
                <a:gd name="T38" fmla="*/ 53 w 58"/>
                <a:gd name="T39" fmla="*/ 13 h 62"/>
                <a:gd name="T40" fmla="*/ 56 w 5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62"/>
                <a:gd name="T65" fmla="*/ 58 w 5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62">
                  <a:moveTo>
                    <a:pt x="56" y="20"/>
                  </a:moveTo>
                  <a:lnTo>
                    <a:pt x="58" y="32"/>
                  </a:lnTo>
                  <a:lnTo>
                    <a:pt x="55" y="41"/>
                  </a:lnTo>
                  <a:lnTo>
                    <a:pt x="49" y="50"/>
                  </a:lnTo>
                  <a:lnTo>
                    <a:pt x="41" y="58"/>
                  </a:lnTo>
                  <a:lnTo>
                    <a:pt x="35" y="62"/>
                  </a:lnTo>
                  <a:lnTo>
                    <a:pt x="29" y="62"/>
                  </a:lnTo>
                  <a:lnTo>
                    <a:pt x="20" y="61"/>
                  </a:lnTo>
                  <a:lnTo>
                    <a:pt x="12" y="60"/>
                  </a:lnTo>
                  <a:lnTo>
                    <a:pt x="3" y="54"/>
                  </a:lnTo>
                  <a:lnTo>
                    <a:pt x="0" y="45"/>
                  </a:lnTo>
                  <a:lnTo>
                    <a:pt x="0" y="35"/>
                  </a:lnTo>
                  <a:lnTo>
                    <a:pt x="1" y="25"/>
                  </a:lnTo>
                  <a:lnTo>
                    <a:pt x="7" y="17"/>
                  </a:lnTo>
                  <a:lnTo>
                    <a:pt x="13" y="9"/>
                  </a:lnTo>
                  <a:lnTo>
                    <a:pt x="23" y="3"/>
                  </a:lnTo>
                  <a:lnTo>
                    <a:pt x="33" y="0"/>
                  </a:lnTo>
                  <a:lnTo>
                    <a:pt x="41" y="3"/>
                  </a:lnTo>
                  <a:lnTo>
                    <a:pt x="47" y="8"/>
                  </a:lnTo>
                  <a:lnTo>
                    <a:pt x="53" y="13"/>
                  </a:lnTo>
                  <a:lnTo>
                    <a:pt x="5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0" name="Freeform 31"/>
            <p:cNvSpPr>
              <a:spLocks/>
            </p:cNvSpPr>
            <p:nvPr/>
          </p:nvSpPr>
          <p:spPr bwMode="auto">
            <a:xfrm>
              <a:off x="2210" y="1782"/>
              <a:ext cx="59" cy="76"/>
            </a:xfrm>
            <a:custGeom>
              <a:avLst/>
              <a:gdLst>
                <a:gd name="T0" fmla="*/ 57 w 59"/>
                <a:gd name="T1" fmla="*/ 17 h 76"/>
                <a:gd name="T2" fmla="*/ 46 w 59"/>
                <a:gd name="T3" fmla="*/ 30 h 76"/>
                <a:gd name="T4" fmla="*/ 35 w 59"/>
                <a:gd name="T5" fmla="*/ 43 h 76"/>
                <a:gd name="T6" fmla="*/ 25 w 59"/>
                <a:gd name="T7" fmla="*/ 57 h 76"/>
                <a:gd name="T8" fmla="*/ 17 w 59"/>
                <a:gd name="T9" fmla="*/ 71 h 76"/>
                <a:gd name="T10" fmla="*/ 5 w 59"/>
                <a:gd name="T11" fmla="*/ 76 h 76"/>
                <a:gd name="T12" fmla="*/ 0 w 59"/>
                <a:gd name="T13" fmla="*/ 64 h 76"/>
                <a:gd name="T14" fmla="*/ 5 w 59"/>
                <a:gd name="T15" fmla="*/ 54 h 76"/>
                <a:gd name="T16" fmla="*/ 14 w 59"/>
                <a:gd name="T17" fmla="*/ 45 h 76"/>
                <a:gd name="T18" fmla="*/ 20 w 59"/>
                <a:gd name="T19" fmla="*/ 35 h 76"/>
                <a:gd name="T20" fmla="*/ 48 w 59"/>
                <a:gd name="T21" fmla="*/ 0 h 76"/>
                <a:gd name="T22" fmla="*/ 54 w 59"/>
                <a:gd name="T23" fmla="*/ 2 h 76"/>
                <a:gd name="T24" fmla="*/ 57 w 59"/>
                <a:gd name="T25" fmla="*/ 6 h 76"/>
                <a:gd name="T26" fmla="*/ 59 w 59"/>
                <a:gd name="T27" fmla="*/ 12 h 76"/>
                <a:gd name="T28" fmla="*/ 57 w 59"/>
                <a:gd name="T29" fmla="*/ 17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76"/>
                <a:gd name="T47" fmla="*/ 59 w 59"/>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76">
                  <a:moveTo>
                    <a:pt x="57" y="17"/>
                  </a:moveTo>
                  <a:lnTo>
                    <a:pt x="46" y="30"/>
                  </a:lnTo>
                  <a:lnTo>
                    <a:pt x="35" y="43"/>
                  </a:lnTo>
                  <a:lnTo>
                    <a:pt x="25" y="57"/>
                  </a:lnTo>
                  <a:lnTo>
                    <a:pt x="17" y="71"/>
                  </a:lnTo>
                  <a:lnTo>
                    <a:pt x="5" y="76"/>
                  </a:lnTo>
                  <a:lnTo>
                    <a:pt x="0" y="64"/>
                  </a:lnTo>
                  <a:lnTo>
                    <a:pt x="5" y="54"/>
                  </a:lnTo>
                  <a:lnTo>
                    <a:pt x="14" y="45"/>
                  </a:lnTo>
                  <a:lnTo>
                    <a:pt x="20" y="35"/>
                  </a:lnTo>
                  <a:lnTo>
                    <a:pt x="48" y="0"/>
                  </a:lnTo>
                  <a:lnTo>
                    <a:pt x="54" y="2"/>
                  </a:lnTo>
                  <a:lnTo>
                    <a:pt x="57" y="6"/>
                  </a:lnTo>
                  <a:lnTo>
                    <a:pt x="59" y="12"/>
                  </a:lnTo>
                  <a:lnTo>
                    <a:pt x="5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1" name="Freeform 32"/>
            <p:cNvSpPr>
              <a:spLocks/>
            </p:cNvSpPr>
            <p:nvPr/>
          </p:nvSpPr>
          <p:spPr bwMode="auto">
            <a:xfrm>
              <a:off x="2413" y="1815"/>
              <a:ext cx="66" cy="99"/>
            </a:xfrm>
            <a:custGeom>
              <a:avLst/>
              <a:gdLst>
                <a:gd name="T0" fmla="*/ 66 w 66"/>
                <a:gd name="T1" fmla="*/ 8 h 99"/>
                <a:gd name="T2" fmla="*/ 26 w 66"/>
                <a:gd name="T3" fmla="*/ 96 h 99"/>
                <a:gd name="T4" fmla="*/ 20 w 66"/>
                <a:gd name="T5" fmla="*/ 97 h 99"/>
                <a:gd name="T6" fmla="*/ 14 w 66"/>
                <a:gd name="T7" fmla="*/ 97 h 99"/>
                <a:gd name="T8" fmla="*/ 6 w 66"/>
                <a:gd name="T9" fmla="*/ 99 h 99"/>
                <a:gd name="T10" fmla="*/ 0 w 66"/>
                <a:gd name="T11" fmla="*/ 99 h 99"/>
                <a:gd name="T12" fmla="*/ 6 w 66"/>
                <a:gd name="T13" fmla="*/ 86 h 99"/>
                <a:gd name="T14" fmla="*/ 12 w 66"/>
                <a:gd name="T15" fmla="*/ 74 h 99"/>
                <a:gd name="T16" fmla="*/ 18 w 66"/>
                <a:gd name="T17" fmla="*/ 60 h 99"/>
                <a:gd name="T18" fmla="*/ 25 w 66"/>
                <a:gd name="T19" fmla="*/ 49 h 99"/>
                <a:gd name="T20" fmla="*/ 31 w 66"/>
                <a:gd name="T21" fmla="*/ 37 h 99"/>
                <a:gd name="T22" fmla="*/ 38 w 66"/>
                <a:gd name="T23" fmla="*/ 25 h 99"/>
                <a:gd name="T24" fmla="*/ 45 w 66"/>
                <a:gd name="T25" fmla="*/ 13 h 99"/>
                <a:gd name="T26" fmla="*/ 51 w 66"/>
                <a:gd name="T27" fmla="*/ 0 h 99"/>
                <a:gd name="T28" fmla="*/ 52 w 66"/>
                <a:gd name="T29" fmla="*/ 1 h 99"/>
                <a:gd name="T30" fmla="*/ 57 w 66"/>
                <a:gd name="T31" fmla="*/ 2 h 99"/>
                <a:gd name="T32" fmla="*/ 63 w 66"/>
                <a:gd name="T33" fmla="*/ 5 h 99"/>
                <a:gd name="T34" fmla="*/ 66 w 66"/>
                <a:gd name="T35" fmla="*/ 8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99"/>
                <a:gd name="T56" fmla="*/ 66 w 66"/>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99">
                  <a:moveTo>
                    <a:pt x="66" y="8"/>
                  </a:moveTo>
                  <a:lnTo>
                    <a:pt x="26" y="96"/>
                  </a:lnTo>
                  <a:lnTo>
                    <a:pt x="20" y="97"/>
                  </a:lnTo>
                  <a:lnTo>
                    <a:pt x="14" y="97"/>
                  </a:lnTo>
                  <a:lnTo>
                    <a:pt x="6" y="99"/>
                  </a:lnTo>
                  <a:lnTo>
                    <a:pt x="0" y="99"/>
                  </a:lnTo>
                  <a:lnTo>
                    <a:pt x="6" y="86"/>
                  </a:lnTo>
                  <a:lnTo>
                    <a:pt x="12" y="74"/>
                  </a:lnTo>
                  <a:lnTo>
                    <a:pt x="18" y="60"/>
                  </a:lnTo>
                  <a:lnTo>
                    <a:pt x="25" y="49"/>
                  </a:lnTo>
                  <a:lnTo>
                    <a:pt x="31" y="37"/>
                  </a:lnTo>
                  <a:lnTo>
                    <a:pt x="38" y="25"/>
                  </a:lnTo>
                  <a:lnTo>
                    <a:pt x="45" y="13"/>
                  </a:lnTo>
                  <a:lnTo>
                    <a:pt x="51" y="0"/>
                  </a:lnTo>
                  <a:lnTo>
                    <a:pt x="52" y="1"/>
                  </a:lnTo>
                  <a:lnTo>
                    <a:pt x="57" y="2"/>
                  </a:lnTo>
                  <a:lnTo>
                    <a:pt x="63" y="5"/>
                  </a:lnTo>
                  <a:lnTo>
                    <a:pt x="66" y="8"/>
                  </a:lnTo>
                  <a:close/>
                </a:path>
              </a:pathLst>
            </a:custGeom>
            <a:solidFill>
              <a:srgbClr val="B25E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2" name="Freeform 33"/>
            <p:cNvSpPr>
              <a:spLocks/>
            </p:cNvSpPr>
            <p:nvPr/>
          </p:nvSpPr>
          <p:spPr bwMode="auto">
            <a:xfrm>
              <a:off x="2458" y="1828"/>
              <a:ext cx="49" cy="82"/>
            </a:xfrm>
            <a:custGeom>
              <a:avLst/>
              <a:gdLst>
                <a:gd name="T0" fmla="*/ 49 w 49"/>
                <a:gd name="T1" fmla="*/ 5 h 82"/>
                <a:gd name="T2" fmla="*/ 40 w 49"/>
                <a:gd name="T3" fmla="*/ 28 h 82"/>
                <a:gd name="T4" fmla="*/ 29 w 49"/>
                <a:gd name="T5" fmla="*/ 53 h 82"/>
                <a:gd name="T6" fmla="*/ 20 w 49"/>
                <a:gd name="T7" fmla="*/ 73 h 82"/>
                <a:gd name="T8" fmla="*/ 16 w 49"/>
                <a:gd name="T9" fmla="*/ 80 h 82"/>
                <a:gd name="T10" fmla="*/ 10 w 49"/>
                <a:gd name="T11" fmla="*/ 82 h 82"/>
                <a:gd name="T12" fmla="*/ 7 w 49"/>
                <a:gd name="T13" fmla="*/ 80 h 82"/>
                <a:gd name="T14" fmla="*/ 4 w 49"/>
                <a:gd name="T15" fmla="*/ 79 h 82"/>
                <a:gd name="T16" fmla="*/ 0 w 49"/>
                <a:gd name="T17" fmla="*/ 79 h 82"/>
                <a:gd name="T18" fmla="*/ 36 w 49"/>
                <a:gd name="T19" fmla="*/ 0 h 82"/>
                <a:gd name="T20" fmla="*/ 40 w 49"/>
                <a:gd name="T21" fmla="*/ 0 h 82"/>
                <a:gd name="T22" fmla="*/ 43 w 49"/>
                <a:gd name="T23" fmla="*/ 1 h 82"/>
                <a:gd name="T24" fmla="*/ 46 w 49"/>
                <a:gd name="T25" fmla="*/ 4 h 82"/>
                <a:gd name="T26" fmla="*/ 49 w 49"/>
                <a:gd name="T27" fmla="*/ 5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82"/>
                <a:gd name="T44" fmla="*/ 49 w 49"/>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82">
                  <a:moveTo>
                    <a:pt x="49" y="5"/>
                  </a:moveTo>
                  <a:lnTo>
                    <a:pt x="40" y="28"/>
                  </a:lnTo>
                  <a:lnTo>
                    <a:pt x="29" y="53"/>
                  </a:lnTo>
                  <a:lnTo>
                    <a:pt x="20" y="73"/>
                  </a:lnTo>
                  <a:lnTo>
                    <a:pt x="16" y="80"/>
                  </a:lnTo>
                  <a:lnTo>
                    <a:pt x="10" y="82"/>
                  </a:lnTo>
                  <a:lnTo>
                    <a:pt x="7" y="80"/>
                  </a:lnTo>
                  <a:lnTo>
                    <a:pt x="4" y="79"/>
                  </a:lnTo>
                  <a:lnTo>
                    <a:pt x="0" y="79"/>
                  </a:lnTo>
                  <a:lnTo>
                    <a:pt x="36" y="0"/>
                  </a:lnTo>
                  <a:lnTo>
                    <a:pt x="40" y="0"/>
                  </a:lnTo>
                  <a:lnTo>
                    <a:pt x="43" y="1"/>
                  </a:lnTo>
                  <a:lnTo>
                    <a:pt x="46" y="4"/>
                  </a:lnTo>
                  <a:lnTo>
                    <a:pt x="49" y="5"/>
                  </a:lnTo>
                  <a:close/>
                </a:path>
              </a:pathLst>
            </a:custGeom>
            <a:solidFill>
              <a:srgbClr val="B25E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3" name="Freeform 34"/>
            <p:cNvSpPr>
              <a:spLocks/>
            </p:cNvSpPr>
            <p:nvPr/>
          </p:nvSpPr>
          <p:spPr bwMode="auto">
            <a:xfrm>
              <a:off x="2493" y="1837"/>
              <a:ext cx="48" cy="71"/>
            </a:xfrm>
            <a:custGeom>
              <a:avLst/>
              <a:gdLst>
                <a:gd name="T0" fmla="*/ 48 w 48"/>
                <a:gd name="T1" fmla="*/ 8 h 71"/>
                <a:gd name="T2" fmla="*/ 41 w 48"/>
                <a:gd name="T3" fmla="*/ 25 h 71"/>
                <a:gd name="T4" fmla="*/ 34 w 48"/>
                <a:gd name="T5" fmla="*/ 45 h 71"/>
                <a:gd name="T6" fmla="*/ 26 w 48"/>
                <a:gd name="T7" fmla="*/ 61 h 71"/>
                <a:gd name="T8" fmla="*/ 23 w 48"/>
                <a:gd name="T9" fmla="*/ 68 h 71"/>
                <a:gd name="T10" fmla="*/ 18 w 48"/>
                <a:gd name="T11" fmla="*/ 70 h 71"/>
                <a:gd name="T12" fmla="*/ 12 w 48"/>
                <a:gd name="T13" fmla="*/ 71 h 71"/>
                <a:gd name="T14" fmla="*/ 6 w 48"/>
                <a:gd name="T15" fmla="*/ 71 h 71"/>
                <a:gd name="T16" fmla="*/ 0 w 48"/>
                <a:gd name="T17" fmla="*/ 71 h 71"/>
                <a:gd name="T18" fmla="*/ 26 w 48"/>
                <a:gd name="T19" fmla="*/ 0 h 71"/>
                <a:gd name="T20" fmla="*/ 48 w 48"/>
                <a:gd name="T21" fmla="*/ 8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1"/>
                <a:gd name="T35" fmla="*/ 48 w 4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1">
                  <a:moveTo>
                    <a:pt x="48" y="8"/>
                  </a:moveTo>
                  <a:lnTo>
                    <a:pt x="41" y="25"/>
                  </a:lnTo>
                  <a:lnTo>
                    <a:pt x="34" y="45"/>
                  </a:lnTo>
                  <a:lnTo>
                    <a:pt x="26" y="61"/>
                  </a:lnTo>
                  <a:lnTo>
                    <a:pt x="23" y="68"/>
                  </a:lnTo>
                  <a:lnTo>
                    <a:pt x="18" y="70"/>
                  </a:lnTo>
                  <a:lnTo>
                    <a:pt x="12" y="71"/>
                  </a:lnTo>
                  <a:lnTo>
                    <a:pt x="6" y="71"/>
                  </a:lnTo>
                  <a:lnTo>
                    <a:pt x="0" y="71"/>
                  </a:lnTo>
                  <a:lnTo>
                    <a:pt x="26" y="0"/>
                  </a:lnTo>
                  <a:lnTo>
                    <a:pt x="48" y="8"/>
                  </a:lnTo>
                  <a:close/>
                </a:path>
              </a:pathLst>
            </a:custGeom>
            <a:solidFill>
              <a:srgbClr val="B25E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4" name="Freeform 35"/>
            <p:cNvSpPr>
              <a:spLocks/>
            </p:cNvSpPr>
            <p:nvPr/>
          </p:nvSpPr>
          <p:spPr bwMode="auto">
            <a:xfrm>
              <a:off x="2534" y="1864"/>
              <a:ext cx="17" cy="42"/>
            </a:xfrm>
            <a:custGeom>
              <a:avLst/>
              <a:gdLst>
                <a:gd name="T0" fmla="*/ 17 w 17"/>
                <a:gd name="T1" fmla="*/ 39 h 42"/>
                <a:gd name="T2" fmla="*/ 14 w 17"/>
                <a:gd name="T3" fmla="*/ 42 h 42"/>
                <a:gd name="T4" fmla="*/ 10 w 17"/>
                <a:gd name="T5" fmla="*/ 42 h 42"/>
                <a:gd name="T6" fmla="*/ 5 w 17"/>
                <a:gd name="T7" fmla="*/ 42 h 42"/>
                <a:gd name="T8" fmla="*/ 0 w 17"/>
                <a:gd name="T9" fmla="*/ 42 h 42"/>
                <a:gd name="T10" fmla="*/ 17 w 17"/>
                <a:gd name="T11" fmla="*/ 0 h 42"/>
                <a:gd name="T12" fmla="*/ 17 w 17"/>
                <a:gd name="T13" fmla="*/ 39 h 42"/>
                <a:gd name="T14" fmla="*/ 0 60000 65536"/>
                <a:gd name="T15" fmla="*/ 0 60000 65536"/>
                <a:gd name="T16" fmla="*/ 0 60000 65536"/>
                <a:gd name="T17" fmla="*/ 0 60000 65536"/>
                <a:gd name="T18" fmla="*/ 0 60000 65536"/>
                <a:gd name="T19" fmla="*/ 0 60000 65536"/>
                <a:gd name="T20" fmla="*/ 0 60000 65536"/>
                <a:gd name="T21" fmla="*/ 0 w 17"/>
                <a:gd name="T22" fmla="*/ 0 h 42"/>
                <a:gd name="T23" fmla="*/ 17 w 1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2">
                  <a:moveTo>
                    <a:pt x="17" y="39"/>
                  </a:moveTo>
                  <a:lnTo>
                    <a:pt x="14" y="42"/>
                  </a:lnTo>
                  <a:lnTo>
                    <a:pt x="10" y="42"/>
                  </a:lnTo>
                  <a:lnTo>
                    <a:pt x="5" y="42"/>
                  </a:lnTo>
                  <a:lnTo>
                    <a:pt x="0" y="42"/>
                  </a:lnTo>
                  <a:lnTo>
                    <a:pt x="17" y="0"/>
                  </a:lnTo>
                  <a:lnTo>
                    <a:pt x="17" y="39"/>
                  </a:lnTo>
                  <a:close/>
                </a:path>
              </a:pathLst>
            </a:custGeom>
            <a:solidFill>
              <a:srgbClr val="B25E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5" name="Freeform 36"/>
            <p:cNvSpPr>
              <a:spLocks/>
            </p:cNvSpPr>
            <p:nvPr/>
          </p:nvSpPr>
          <p:spPr bwMode="auto">
            <a:xfrm>
              <a:off x="2419" y="2019"/>
              <a:ext cx="211" cy="130"/>
            </a:xfrm>
            <a:custGeom>
              <a:avLst/>
              <a:gdLst>
                <a:gd name="T0" fmla="*/ 175 w 211"/>
                <a:gd name="T1" fmla="*/ 20 h 130"/>
                <a:gd name="T2" fmla="*/ 185 w 211"/>
                <a:gd name="T3" fmla="*/ 23 h 130"/>
                <a:gd name="T4" fmla="*/ 194 w 211"/>
                <a:gd name="T5" fmla="*/ 25 h 130"/>
                <a:gd name="T6" fmla="*/ 203 w 211"/>
                <a:gd name="T7" fmla="*/ 29 h 130"/>
                <a:gd name="T8" fmla="*/ 211 w 211"/>
                <a:gd name="T9" fmla="*/ 35 h 130"/>
                <a:gd name="T10" fmla="*/ 209 w 211"/>
                <a:gd name="T11" fmla="*/ 44 h 130"/>
                <a:gd name="T12" fmla="*/ 115 w 211"/>
                <a:gd name="T13" fmla="*/ 53 h 130"/>
                <a:gd name="T14" fmla="*/ 105 w 211"/>
                <a:gd name="T15" fmla="*/ 64 h 130"/>
                <a:gd name="T16" fmla="*/ 92 w 211"/>
                <a:gd name="T17" fmla="*/ 73 h 130"/>
                <a:gd name="T18" fmla="*/ 80 w 211"/>
                <a:gd name="T19" fmla="*/ 81 h 130"/>
                <a:gd name="T20" fmla="*/ 68 w 211"/>
                <a:gd name="T21" fmla="*/ 89 h 130"/>
                <a:gd name="T22" fmla="*/ 55 w 211"/>
                <a:gd name="T23" fmla="*/ 98 h 130"/>
                <a:gd name="T24" fmla="*/ 45 w 211"/>
                <a:gd name="T25" fmla="*/ 107 h 130"/>
                <a:gd name="T26" fmla="*/ 34 w 211"/>
                <a:gd name="T27" fmla="*/ 117 h 130"/>
                <a:gd name="T28" fmla="*/ 26 w 211"/>
                <a:gd name="T29" fmla="*/ 128 h 130"/>
                <a:gd name="T30" fmla="*/ 20 w 211"/>
                <a:gd name="T31" fmla="*/ 130 h 130"/>
                <a:gd name="T32" fmla="*/ 16 w 211"/>
                <a:gd name="T33" fmla="*/ 127 h 130"/>
                <a:gd name="T34" fmla="*/ 9 w 211"/>
                <a:gd name="T35" fmla="*/ 122 h 130"/>
                <a:gd name="T36" fmla="*/ 3 w 211"/>
                <a:gd name="T37" fmla="*/ 118 h 130"/>
                <a:gd name="T38" fmla="*/ 0 w 211"/>
                <a:gd name="T39" fmla="*/ 107 h 130"/>
                <a:gd name="T40" fmla="*/ 2 w 211"/>
                <a:gd name="T41" fmla="*/ 98 h 130"/>
                <a:gd name="T42" fmla="*/ 8 w 211"/>
                <a:gd name="T43" fmla="*/ 90 h 130"/>
                <a:gd name="T44" fmla="*/ 16 w 211"/>
                <a:gd name="T45" fmla="*/ 81 h 130"/>
                <a:gd name="T46" fmla="*/ 23 w 211"/>
                <a:gd name="T47" fmla="*/ 73 h 130"/>
                <a:gd name="T48" fmla="*/ 32 w 211"/>
                <a:gd name="T49" fmla="*/ 65 h 130"/>
                <a:gd name="T50" fmla="*/ 40 w 211"/>
                <a:gd name="T51" fmla="*/ 56 h 130"/>
                <a:gd name="T52" fmla="*/ 45 w 211"/>
                <a:gd name="T53" fmla="*/ 47 h 130"/>
                <a:gd name="T54" fmla="*/ 49 w 211"/>
                <a:gd name="T55" fmla="*/ 40 h 130"/>
                <a:gd name="T56" fmla="*/ 54 w 211"/>
                <a:gd name="T57" fmla="*/ 33 h 130"/>
                <a:gd name="T58" fmla="*/ 60 w 211"/>
                <a:gd name="T59" fmla="*/ 27 h 130"/>
                <a:gd name="T60" fmla="*/ 65 w 211"/>
                <a:gd name="T61" fmla="*/ 22 h 130"/>
                <a:gd name="T62" fmla="*/ 71 w 211"/>
                <a:gd name="T63" fmla="*/ 15 h 130"/>
                <a:gd name="T64" fmla="*/ 77 w 211"/>
                <a:gd name="T65" fmla="*/ 10 h 130"/>
                <a:gd name="T66" fmla="*/ 83 w 211"/>
                <a:gd name="T67" fmla="*/ 6 h 130"/>
                <a:gd name="T68" fmla="*/ 91 w 211"/>
                <a:gd name="T69" fmla="*/ 0 h 130"/>
                <a:gd name="T70" fmla="*/ 102 w 211"/>
                <a:gd name="T71" fmla="*/ 3 h 130"/>
                <a:gd name="T72" fmla="*/ 112 w 211"/>
                <a:gd name="T73" fmla="*/ 7 h 130"/>
                <a:gd name="T74" fmla="*/ 123 w 211"/>
                <a:gd name="T75" fmla="*/ 10 h 130"/>
                <a:gd name="T76" fmla="*/ 134 w 211"/>
                <a:gd name="T77" fmla="*/ 11 h 130"/>
                <a:gd name="T78" fmla="*/ 145 w 211"/>
                <a:gd name="T79" fmla="*/ 14 h 130"/>
                <a:gd name="T80" fmla="*/ 155 w 211"/>
                <a:gd name="T81" fmla="*/ 16 h 130"/>
                <a:gd name="T82" fmla="*/ 166 w 211"/>
                <a:gd name="T83" fmla="*/ 18 h 130"/>
                <a:gd name="T84" fmla="*/ 175 w 211"/>
                <a:gd name="T85" fmla="*/ 2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1"/>
                <a:gd name="T130" fmla="*/ 0 h 130"/>
                <a:gd name="T131" fmla="*/ 211 w 211"/>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1" h="130">
                  <a:moveTo>
                    <a:pt x="175" y="20"/>
                  </a:moveTo>
                  <a:lnTo>
                    <a:pt x="185" y="23"/>
                  </a:lnTo>
                  <a:lnTo>
                    <a:pt x="194" y="25"/>
                  </a:lnTo>
                  <a:lnTo>
                    <a:pt x="203" y="29"/>
                  </a:lnTo>
                  <a:lnTo>
                    <a:pt x="211" y="35"/>
                  </a:lnTo>
                  <a:lnTo>
                    <a:pt x="209" y="44"/>
                  </a:lnTo>
                  <a:lnTo>
                    <a:pt x="115" y="53"/>
                  </a:lnTo>
                  <a:lnTo>
                    <a:pt x="105" y="64"/>
                  </a:lnTo>
                  <a:lnTo>
                    <a:pt x="92" y="73"/>
                  </a:lnTo>
                  <a:lnTo>
                    <a:pt x="80" y="81"/>
                  </a:lnTo>
                  <a:lnTo>
                    <a:pt x="68" y="89"/>
                  </a:lnTo>
                  <a:lnTo>
                    <a:pt x="55" y="98"/>
                  </a:lnTo>
                  <a:lnTo>
                    <a:pt x="45" y="107"/>
                  </a:lnTo>
                  <a:lnTo>
                    <a:pt x="34" y="117"/>
                  </a:lnTo>
                  <a:lnTo>
                    <a:pt x="26" y="128"/>
                  </a:lnTo>
                  <a:lnTo>
                    <a:pt x="20" y="130"/>
                  </a:lnTo>
                  <a:lnTo>
                    <a:pt x="16" y="127"/>
                  </a:lnTo>
                  <a:lnTo>
                    <a:pt x="9" y="122"/>
                  </a:lnTo>
                  <a:lnTo>
                    <a:pt x="3" y="118"/>
                  </a:lnTo>
                  <a:lnTo>
                    <a:pt x="0" y="107"/>
                  </a:lnTo>
                  <a:lnTo>
                    <a:pt x="2" y="98"/>
                  </a:lnTo>
                  <a:lnTo>
                    <a:pt x="8" y="90"/>
                  </a:lnTo>
                  <a:lnTo>
                    <a:pt x="16" y="81"/>
                  </a:lnTo>
                  <a:lnTo>
                    <a:pt x="23" y="73"/>
                  </a:lnTo>
                  <a:lnTo>
                    <a:pt x="32" y="65"/>
                  </a:lnTo>
                  <a:lnTo>
                    <a:pt x="40" y="56"/>
                  </a:lnTo>
                  <a:lnTo>
                    <a:pt x="45" y="47"/>
                  </a:lnTo>
                  <a:lnTo>
                    <a:pt x="49" y="40"/>
                  </a:lnTo>
                  <a:lnTo>
                    <a:pt x="54" y="33"/>
                  </a:lnTo>
                  <a:lnTo>
                    <a:pt x="60" y="27"/>
                  </a:lnTo>
                  <a:lnTo>
                    <a:pt x="65" y="22"/>
                  </a:lnTo>
                  <a:lnTo>
                    <a:pt x="71" y="15"/>
                  </a:lnTo>
                  <a:lnTo>
                    <a:pt x="77" y="10"/>
                  </a:lnTo>
                  <a:lnTo>
                    <a:pt x="83" y="6"/>
                  </a:lnTo>
                  <a:lnTo>
                    <a:pt x="91" y="0"/>
                  </a:lnTo>
                  <a:lnTo>
                    <a:pt x="102" y="3"/>
                  </a:lnTo>
                  <a:lnTo>
                    <a:pt x="112" y="7"/>
                  </a:lnTo>
                  <a:lnTo>
                    <a:pt x="123" y="10"/>
                  </a:lnTo>
                  <a:lnTo>
                    <a:pt x="134" y="11"/>
                  </a:lnTo>
                  <a:lnTo>
                    <a:pt x="145" y="14"/>
                  </a:lnTo>
                  <a:lnTo>
                    <a:pt x="155" y="16"/>
                  </a:lnTo>
                  <a:lnTo>
                    <a:pt x="166" y="18"/>
                  </a:lnTo>
                  <a:lnTo>
                    <a:pt x="17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6" name="Freeform 37"/>
            <p:cNvSpPr>
              <a:spLocks/>
            </p:cNvSpPr>
            <p:nvPr/>
          </p:nvSpPr>
          <p:spPr bwMode="auto">
            <a:xfrm>
              <a:off x="1623" y="2161"/>
              <a:ext cx="950" cy="907"/>
            </a:xfrm>
            <a:custGeom>
              <a:avLst/>
              <a:gdLst>
                <a:gd name="T0" fmla="*/ 739 w 950"/>
                <a:gd name="T1" fmla="*/ 133 h 907"/>
                <a:gd name="T2" fmla="*/ 776 w 950"/>
                <a:gd name="T3" fmla="*/ 212 h 907"/>
                <a:gd name="T4" fmla="*/ 861 w 950"/>
                <a:gd name="T5" fmla="*/ 449 h 907"/>
                <a:gd name="T6" fmla="*/ 939 w 950"/>
                <a:gd name="T7" fmla="*/ 686 h 907"/>
                <a:gd name="T8" fmla="*/ 928 w 950"/>
                <a:gd name="T9" fmla="*/ 743 h 907"/>
                <a:gd name="T10" fmla="*/ 879 w 950"/>
                <a:gd name="T11" fmla="*/ 773 h 907"/>
                <a:gd name="T12" fmla="*/ 816 w 950"/>
                <a:gd name="T13" fmla="*/ 797 h 907"/>
                <a:gd name="T14" fmla="*/ 747 w 950"/>
                <a:gd name="T15" fmla="*/ 814 h 907"/>
                <a:gd name="T16" fmla="*/ 679 w 950"/>
                <a:gd name="T17" fmla="*/ 823 h 907"/>
                <a:gd name="T18" fmla="*/ 653 w 950"/>
                <a:gd name="T19" fmla="*/ 726 h 907"/>
                <a:gd name="T20" fmla="*/ 665 w 950"/>
                <a:gd name="T21" fmla="*/ 447 h 907"/>
                <a:gd name="T22" fmla="*/ 641 w 950"/>
                <a:gd name="T23" fmla="*/ 216 h 907"/>
                <a:gd name="T24" fmla="*/ 607 w 950"/>
                <a:gd name="T25" fmla="*/ 151 h 907"/>
                <a:gd name="T26" fmla="*/ 604 w 950"/>
                <a:gd name="T27" fmla="*/ 249 h 907"/>
                <a:gd name="T28" fmla="*/ 615 w 950"/>
                <a:gd name="T29" fmla="*/ 570 h 907"/>
                <a:gd name="T30" fmla="*/ 590 w 950"/>
                <a:gd name="T31" fmla="*/ 846 h 907"/>
                <a:gd name="T32" fmla="*/ 547 w 950"/>
                <a:gd name="T33" fmla="*/ 900 h 907"/>
                <a:gd name="T34" fmla="*/ 504 w 950"/>
                <a:gd name="T35" fmla="*/ 884 h 907"/>
                <a:gd name="T36" fmla="*/ 463 w 950"/>
                <a:gd name="T37" fmla="*/ 871 h 907"/>
                <a:gd name="T38" fmla="*/ 389 w 950"/>
                <a:gd name="T39" fmla="*/ 853 h 907"/>
                <a:gd name="T40" fmla="*/ 315 w 950"/>
                <a:gd name="T41" fmla="*/ 841 h 907"/>
                <a:gd name="T42" fmla="*/ 197 w 950"/>
                <a:gd name="T43" fmla="*/ 835 h 907"/>
                <a:gd name="T44" fmla="*/ 237 w 950"/>
                <a:gd name="T45" fmla="*/ 724 h 907"/>
                <a:gd name="T46" fmla="*/ 297 w 950"/>
                <a:gd name="T47" fmla="*/ 583 h 907"/>
                <a:gd name="T48" fmla="*/ 361 w 950"/>
                <a:gd name="T49" fmla="*/ 438 h 907"/>
                <a:gd name="T50" fmla="*/ 416 w 950"/>
                <a:gd name="T51" fmla="*/ 314 h 907"/>
                <a:gd name="T52" fmla="*/ 450 w 950"/>
                <a:gd name="T53" fmla="*/ 239 h 907"/>
                <a:gd name="T54" fmla="*/ 436 w 950"/>
                <a:gd name="T55" fmla="*/ 220 h 907"/>
                <a:gd name="T56" fmla="*/ 366 w 950"/>
                <a:gd name="T57" fmla="*/ 310 h 907"/>
                <a:gd name="T58" fmla="*/ 250 w 950"/>
                <a:gd name="T59" fmla="*/ 567 h 907"/>
                <a:gd name="T60" fmla="*/ 183 w 950"/>
                <a:gd name="T61" fmla="*/ 739 h 907"/>
                <a:gd name="T62" fmla="*/ 123 w 950"/>
                <a:gd name="T63" fmla="*/ 734 h 907"/>
                <a:gd name="T64" fmla="*/ 54 w 950"/>
                <a:gd name="T65" fmla="*/ 684 h 907"/>
                <a:gd name="T66" fmla="*/ 0 w 950"/>
                <a:gd name="T67" fmla="*/ 623 h 907"/>
                <a:gd name="T68" fmla="*/ 26 w 950"/>
                <a:gd name="T69" fmla="*/ 577 h 907"/>
                <a:gd name="T70" fmla="*/ 69 w 950"/>
                <a:gd name="T71" fmla="*/ 515 h 907"/>
                <a:gd name="T72" fmla="*/ 112 w 950"/>
                <a:gd name="T73" fmla="*/ 453 h 907"/>
                <a:gd name="T74" fmla="*/ 180 w 950"/>
                <a:gd name="T75" fmla="*/ 357 h 907"/>
                <a:gd name="T76" fmla="*/ 252 w 950"/>
                <a:gd name="T77" fmla="*/ 265 h 907"/>
                <a:gd name="T78" fmla="*/ 307 w 950"/>
                <a:gd name="T79" fmla="*/ 202 h 907"/>
                <a:gd name="T80" fmla="*/ 355 w 950"/>
                <a:gd name="T81" fmla="*/ 153 h 907"/>
                <a:gd name="T82" fmla="*/ 404 w 950"/>
                <a:gd name="T83" fmla="*/ 107 h 907"/>
                <a:gd name="T84" fmla="*/ 464 w 950"/>
                <a:gd name="T85" fmla="*/ 59 h 907"/>
                <a:gd name="T86" fmla="*/ 533 w 950"/>
                <a:gd name="T87" fmla="*/ 18 h 907"/>
                <a:gd name="T88" fmla="*/ 595 w 950"/>
                <a:gd name="T89" fmla="*/ 0 h 907"/>
                <a:gd name="T90" fmla="*/ 618 w 950"/>
                <a:gd name="T91" fmla="*/ 0 h 907"/>
                <a:gd name="T92" fmla="*/ 641 w 950"/>
                <a:gd name="T93" fmla="*/ 6 h 907"/>
                <a:gd name="T94" fmla="*/ 667 w 950"/>
                <a:gd name="T95" fmla="*/ 27 h 907"/>
                <a:gd name="T96" fmla="*/ 692 w 950"/>
                <a:gd name="T97" fmla="*/ 60 h 907"/>
                <a:gd name="T98" fmla="*/ 716 w 950"/>
                <a:gd name="T99" fmla="*/ 92 h 9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0"/>
                <a:gd name="T151" fmla="*/ 0 h 907"/>
                <a:gd name="T152" fmla="*/ 950 w 950"/>
                <a:gd name="T153" fmla="*/ 907 h 9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0" h="907">
                  <a:moveTo>
                    <a:pt x="716" y="92"/>
                  </a:moveTo>
                  <a:lnTo>
                    <a:pt x="727" y="113"/>
                  </a:lnTo>
                  <a:lnTo>
                    <a:pt x="739" y="133"/>
                  </a:lnTo>
                  <a:lnTo>
                    <a:pt x="752" y="154"/>
                  </a:lnTo>
                  <a:lnTo>
                    <a:pt x="761" y="179"/>
                  </a:lnTo>
                  <a:lnTo>
                    <a:pt x="776" y="212"/>
                  </a:lnTo>
                  <a:lnTo>
                    <a:pt x="799" y="274"/>
                  </a:lnTo>
                  <a:lnTo>
                    <a:pt x="828" y="357"/>
                  </a:lnTo>
                  <a:lnTo>
                    <a:pt x="861" y="449"/>
                  </a:lnTo>
                  <a:lnTo>
                    <a:pt x="891" y="541"/>
                  </a:lnTo>
                  <a:lnTo>
                    <a:pt x="919" y="624"/>
                  </a:lnTo>
                  <a:lnTo>
                    <a:pt x="939" y="686"/>
                  </a:lnTo>
                  <a:lnTo>
                    <a:pt x="950" y="719"/>
                  </a:lnTo>
                  <a:lnTo>
                    <a:pt x="941" y="731"/>
                  </a:lnTo>
                  <a:lnTo>
                    <a:pt x="928" y="743"/>
                  </a:lnTo>
                  <a:lnTo>
                    <a:pt x="915" y="754"/>
                  </a:lnTo>
                  <a:lnTo>
                    <a:pt x="898" y="764"/>
                  </a:lnTo>
                  <a:lnTo>
                    <a:pt x="879" y="773"/>
                  </a:lnTo>
                  <a:lnTo>
                    <a:pt x="859" y="783"/>
                  </a:lnTo>
                  <a:lnTo>
                    <a:pt x="838" y="790"/>
                  </a:lnTo>
                  <a:lnTo>
                    <a:pt x="816" y="797"/>
                  </a:lnTo>
                  <a:lnTo>
                    <a:pt x="793" y="804"/>
                  </a:lnTo>
                  <a:lnTo>
                    <a:pt x="770" y="809"/>
                  </a:lnTo>
                  <a:lnTo>
                    <a:pt x="747" y="814"/>
                  </a:lnTo>
                  <a:lnTo>
                    <a:pt x="724" y="818"/>
                  </a:lnTo>
                  <a:lnTo>
                    <a:pt x="701" y="821"/>
                  </a:lnTo>
                  <a:lnTo>
                    <a:pt x="679" y="823"/>
                  </a:lnTo>
                  <a:lnTo>
                    <a:pt x="659" y="825"/>
                  </a:lnTo>
                  <a:lnTo>
                    <a:pt x="641" y="825"/>
                  </a:lnTo>
                  <a:lnTo>
                    <a:pt x="653" y="726"/>
                  </a:lnTo>
                  <a:lnTo>
                    <a:pt x="661" y="629"/>
                  </a:lnTo>
                  <a:lnTo>
                    <a:pt x="665" y="537"/>
                  </a:lnTo>
                  <a:lnTo>
                    <a:pt x="665" y="447"/>
                  </a:lnTo>
                  <a:lnTo>
                    <a:pt x="661" y="364"/>
                  </a:lnTo>
                  <a:lnTo>
                    <a:pt x="653" y="286"/>
                  </a:lnTo>
                  <a:lnTo>
                    <a:pt x="641" y="216"/>
                  </a:lnTo>
                  <a:lnTo>
                    <a:pt x="624" y="154"/>
                  </a:lnTo>
                  <a:lnTo>
                    <a:pt x="615" y="150"/>
                  </a:lnTo>
                  <a:lnTo>
                    <a:pt x="607" y="151"/>
                  </a:lnTo>
                  <a:lnTo>
                    <a:pt x="598" y="154"/>
                  </a:lnTo>
                  <a:lnTo>
                    <a:pt x="589" y="154"/>
                  </a:lnTo>
                  <a:lnTo>
                    <a:pt x="604" y="249"/>
                  </a:lnTo>
                  <a:lnTo>
                    <a:pt x="613" y="353"/>
                  </a:lnTo>
                  <a:lnTo>
                    <a:pt x="616" y="462"/>
                  </a:lnTo>
                  <a:lnTo>
                    <a:pt x="615" y="570"/>
                  </a:lnTo>
                  <a:lnTo>
                    <a:pt x="610" y="673"/>
                  </a:lnTo>
                  <a:lnTo>
                    <a:pt x="601" y="767"/>
                  </a:lnTo>
                  <a:lnTo>
                    <a:pt x="590" y="846"/>
                  </a:lnTo>
                  <a:lnTo>
                    <a:pt x="576" y="907"/>
                  </a:lnTo>
                  <a:lnTo>
                    <a:pt x="561" y="904"/>
                  </a:lnTo>
                  <a:lnTo>
                    <a:pt x="547" y="900"/>
                  </a:lnTo>
                  <a:lnTo>
                    <a:pt x="532" y="896"/>
                  </a:lnTo>
                  <a:lnTo>
                    <a:pt x="518" y="891"/>
                  </a:lnTo>
                  <a:lnTo>
                    <a:pt x="504" y="884"/>
                  </a:lnTo>
                  <a:lnTo>
                    <a:pt x="490" y="879"/>
                  </a:lnTo>
                  <a:lnTo>
                    <a:pt x="476" y="875"/>
                  </a:lnTo>
                  <a:lnTo>
                    <a:pt x="463" y="871"/>
                  </a:lnTo>
                  <a:lnTo>
                    <a:pt x="438" y="863"/>
                  </a:lnTo>
                  <a:lnTo>
                    <a:pt x="413" y="858"/>
                  </a:lnTo>
                  <a:lnTo>
                    <a:pt x="389" y="853"/>
                  </a:lnTo>
                  <a:lnTo>
                    <a:pt x="364" y="847"/>
                  </a:lnTo>
                  <a:lnTo>
                    <a:pt x="340" y="845"/>
                  </a:lnTo>
                  <a:lnTo>
                    <a:pt x="315" y="841"/>
                  </a:lnTo>
                  <a:lnTo>
                    <a:pt x="289" y="838"/>
                  </a:lnTo>
                  <a:lnTo>
                    <a:pt x="263" y="835"/>
                  </a:lnTo>
                  <a:lnTo>
                    <a:pt x="197" y="835"/>
                  </a:lnTo>
                  <a:lnTo>
                    <a:pt x="207" y="804"/>
                  </a:lnTo>
                  <a:lnTo>
                    <a:pt x="221" y="767"/>
                  </a:lnTo>
                  <a:lnTo>
                    <a:pt x="237" y="724"/>
                  </a:lnTo>
                  <a:lnTo>
                    <a:pt x="255" y="680"/>
                  </a:lnTo>
                  <a:lnTo>
                    <a:pt x="275" y="632"/>
                  </a:lnTo>
                  <a:lnTo>
                    <a:pt x="297" y="583"/>
                  </a:lnTo>
                  <a:lnTo>
                    <a:pt x="318" y="534"/>
                  </a:lnTo>
                  <a:lnTo>
                    <a:pt x="340" y="484"/>
                  </a:lnTo>
                  <a:lnTo>
                    <a:pt x="361" y="438"/>
                  </a:lnTo>
                  <a:lnTo>
                    <a:pt x="381" y="392"/>
                  </a:lnTo>
                  <a:lnTo>
                    <a:pt x="400" y="351"/>
                  </a:lnTo>
                  <a:lnTo>
                    <a:pt x="416" y="314"/>
                  </a:lnTo>
                  <a:lnTo>
                    <a:pt x="432" y="282"/>
                  </a:lnTo>
                  <a:lnTo>
                    <a:pt x="443" y="257"/>
                  </a:lnTo>
                  <a:lnTo>
                    <a:pt x="450" y="239"/>
                  </a:lnTo>
                  <a:lnTo>
                    <a:pt x="455" y="229"/>
                  </a:lnTo>
                  <a:lnTo>
                    <a:pt x="449" y="223"/>
                  </a:lnTo>
                  <a:lnTo>
                    <a:pt x="436" y="220"/>
                  </a:lnTo>
                  <a:lnTo>
                    <a:pt x="424" y="220"/>
                  </a:lnTo>
                  <a:lnTo>
                    <a:pt x="413" y="220"/>
                  </a:lnTo>
                  <a:lnTo>
                    <a:pt x="366" y="310"/>
                  </a:lnTo>
                  <a:lnTo>
                    <a:pt x="321" y="401"/>
                  </a:lnTo>
                  <a:lnTo>
                    <a:pt x="283" y="487"/>
                  </a:lnTo>
                  <a:lnTo>
                    <a:pt x="250" y="567"/>
                  </a:lnTo>
                  <a:lnTo>
                    <a:pt x="221" y="637"/>
                  </a:lnTo>
                  <a:lnTo>
                    <a:pt x="200" y="695"/>
                  </a:lnTo>
                  <a:lnTo>
                    <a:pt x="183" y="739"/>
                  </a:lnTo>
                  <a:lnTo>
                    <a:pt x="174" y="763"/>
                  </a:lnTo>
                  <a:lnTo>
                    <a:pt x="147" y="748"/>
                  </a:lnTo>
                  <a:lnTo>
                    <a:pt x="123" y="734"/>
                  </a:lnTo>
                  <a:lnTo>
                    <a:pt x="98" y="718"/>
                  </a:lnTo>
                  <a:lnTo>
                    <a:pt x="75" y="701"/>
                  </a:lnTo>
                  <a:lnTo>
                    <a:pt x="54" y="684"/>
                  </a:lnTo>
                  <a:lnTo>
                    <a:pt x="34" y="664"/>
                  </a:lnTo>
                  <a:lnTo>
                    <a:pt x="15" y="644"/>
                  </a:lnTo>
                  <a:lnTo>
                    <a:pt x="0" y="623"/>
                  </a:lnTo>
                  <a:lnTo>
                    <a:pt x="5" y="611"/>
                  </a:lnTo>
                  <a:lnTo>
                    <a:pt x="15" y="595"/>
                  </a:lnTo>
                  <a:lnTo>
                    <a:pt x="26" y="577"/>
                  </a:lnTo>
                  <a:lnTo>
                    <a:pt x="41" y="555"/>
                  </a:lnTo>
                  <a:lnTo>
                    <a:pt x="55" y="534"/>
                  </a:lnTo>
                  <a:lnTo>
                    <a:pt x="69" y="515"/>
                  </a:lnTo>
                  <a:lnTo>
                    <a:pt x="81" y="497"/>
                  </a:lnTo>
                  <a:lnTo>
                    <a:pt x="91" y="486"/>
                  </a:lnTo>
                  <a:lnTo>
                    <a:pt x="112" y="453"/>
                  </a:lnTo>
                  <a:lnTo>
                    <a:pt x="134" y="421"/>
                  </a:lnTo>
                  <a:lnTo>
                    <a:pt x="157" y="389"/>
                  </a:lnTo>
                  <a:lnTo>
                    <a:pt x="180" y="357"/>
                  </a:lnTo>
                  <a:lnTo>
                    <a:pt x="204" y="326"/>
                  </a:lnTo>
                  <a:lnTo>
                    <a:pt x="227" y="295"/>
                  </a:lnTo>
                  <a:lnTo>
                    <a:pt x="252" y="265"/>
                  </a:lnTo>
                  <a:lnTo>
                    <a:pt x="277" y="235"/>
                  </a:lnTo>
                  <a:lnTo>
                    <a:pt x="292" y="217"/>
                  </a:lnTo>
                  <a:lnTo>
                    <a:pt x="307" y="202"/>
                  </a:lnTo>
                  <a:lnTo>
                    <a:pt x="323" y="184"/>
                  </a:lnTo>
                  <a:lnTo>
                    <a:pt x="340" y="169"/>
                  </a:lnTo>
                  <a:lnTo>
                    <a:pt x="355" y="153"/>
                  </a:lnTo>
                  <a:lnTo>
                    <a:pt x="372" y="137"/>
                  </a:lnTo>
                  <a:lnTo>
                    <a:pt x="387" y="121"/>
                  </a:lnTo>
                  <a:lnTo>
                    <a:pt x="404" y="107"/>
                  </a:lnTo>
                  <a:lnTo>
                    <a:pt x="424" y="91"/>
                  </a:lnTo>
                  <a:lnTo>
                    <a:pt x="444" y="75"/>
                  </a:lnTo>
                  <a:lnTo>
                    <a:pt x="464" y="59"/>
                  </a:lnTo>
                  <a:lnTo>
                    <a:pt x="486" y="43"/>
                  </a:lnTo>
                  <a:lnTo>
                    <a:pt x="509" y="30"/>
                  </a:lnTo>
                  <a:lnTo>
                    <a:pt x="533" y="18"/>
                  </a:lnTo>
                  <a:lnTo>
                    <a:pt x="559" y="9"/>
                  </a:lnTo>
                  <a:lnTo>
                    <a:pt x="589" y="2"/>
                  </a:lnTo>
                  <a:lnTo>
                    <a:pt x="595" y="0"/>
                  </a:lnTo>
                  <a:lnTo>
                    <a:pt x="602" y="0"/>
                  </a:lnTo>
                  <a:lnTo>
                    <a:pt x="610" y="0"/>
                  </a:lnTo>
                  <a:lnTo>
                    <a:pt x="618" y="0"/>
                  </a:lnTo>
                  <a:lnTo>
                    <a:pt x="627" y="1"/>
                  </a:lnTo>
                  <a:lnTo>
                    <a:pt x="635" y="4"/>
                  </a:lnTo>
                  <a:lnTo>
                    <a:pt x="641" y="6"/>
                  </a:lnTo>
                  <a:lnTo>
                    <a:pt x="647" y="9"/>
                  </a:lnTo>
                  <a:lnTo>
                    <a:pt x="658" y="18"/>
                  </a:lnTo>
                  <a:lnTo>
                    <a:pt x="667" y="27"/>
                  </a:lnTo>
                  <a:lnTo>
                    <a:pt x="675" y="38"/>
                  </a:lnTo>
                  <a:lnTo>
                    <a:pt x="684" y="49"/>
                  </a:lnTo>
                  <a:lnTo>
                    <a:pt x="692" y="60"/>
                  </a:lnTo>
                  <a:lnTo>
                    <a:pt x="701" y="71"/>
                  </a:lnTo>
                  <a:lnTo>
                    <a:pt x="709" y="82"/>
                  </a:lnTo>
                  <a:lnTo>
                    <a:pt x="716" y="92"/>
                  </a:lnTo>
                  <a:close/>
                </a:path>
              </a:pathLst>
            </a:custGeom>
            <a:solidFill>
              <a:srgbClr val="E5E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7" name="Freeform 38"/>
            <p:cNvSpPr>
              <a:spLocks/>
            </p:cNvSpPr>
            <p:nvPr/>
          </p:nvSpPr>
          <p:spPr bwMode="auto">
            <a:xfrm>
              <a:off x="2745" y="2196"/>
              <a:ext cx="148" cy="262"/>
            </a:xfrm>
            <a:custGeom>
              <a:avLst/>
              <a:gdLst>
                <a:gd name="T0" fmla="*/ 141 w 148"/>
                <a:gd name="T1" fmla="*/ 155 h 262"/>
                <a:gd name="T2" fmla="*/ 145 w 148"/>
                <a:gd name="T3" fmla="*/ 181 h 262"/>
                <a:gd name="T4" fmla="*/ 148 w 148"/>
                <a:gd name="T5" fmla="*/ 209 h 262"/>
                <a:gd name="T6" fmla="*/ 148 w 148"/>
                <a:gd name="T7" fmla="*/ 237 h 262"/>
                <a:gd name="T8" fmla="*/ 143 w 148"/>
                <a:gd name="T9" fmla="*/ 262 h 262"/>
                <a:gd name="T10" fmla="*/ 141 w 148"/>
                <a:gd name="T11" fmla="*/ 262 h 262"/>
                <a:gd name="T12" fmla="*/ 129 w 148"/>
                <a:gd name="T13" fmla="*/ 234 h 262"/>
                <a:gd name="T14" fmla="*/ 117 w 148"/>
                <a:gd name="T15" fmla="*/ 206 h 262"/>
                <a:gd name="T16" fmla="*/ 105 w 148"/>
                <a:gd name="T17" fmla="*/ 180 h 262"/>
                <a:gd name="T18" fmla="*/ 89 w 148"/>
                <a:gd name="T19" fmla="*/ 153 h 262"/>
                <a:gd name="T20" fmla="*/ 72 w 148"/>
                <a:gd name="T21" fmla="*/ 130 h 262"/>
                <a:gd name="T22" fmla="*/ 54 w 148"/>
                <a:gd name="T23" fmla="*/ 106 h 262"/>
                <a:gd name="T24" fmla="*/ 31 w 148"/>
                <a:gd name="T25" fmla="*/ 83 h 262"/>
                <a:gd name="T26" fmla="*/ 6 w 148"/>
                <a:gd name="T27" fmla="*/ 62 h 262"/>
                <a:gd name="T28" fmla="*/ 3 w 148"/>
                <a:gd name="T29" fmla="*/ 47 h 262"/>
                <a:gd name="T30" fmla="*/ 2 w 148"/>
                <a:gd name="T31" fmla="*/ 32 h 262"/>
                <a:gd name="T32" fmla="*/ 0 w 148"/>
                <a:gd name="T33" fmla="*/ 16 h 262"/>
                <a:gd name="T34" fmla="*/ 0 w 148"/>
                <a:gd name="T35" fmla="*/ 0 h 262"/>
                <a:gd name="T36" fmla="*/ 25 w 148"/>
                <a:gd name="T37" fmla="*/ 16 h 262"/>
                <a:gd name="T38" fmla="*/ 48 w 148"/>
                <a:gd name="T39" fmla="*/ 32 h 262"/>
                <a:gd name="T40" fmla="*/ 68 w 148"/>
                <a:gd name="T41" fmla="*/ 49 h 262"/>
                <a:gd name="T42" fmla="*/ 88 w 148"/>
                <a:gd name="T43" fmla="*/ 68 h 262"/>
                <a:gd name="T44" fmla="*/ 105 w 148"/>
                <a:gd name="T45" fmla="*/ 87 h 262"/>
                <a:gd name="T46" fmla="*/ 120 w 148"/>
                <a:gd name="T47" fmla="*/ 109 h 262"/>
                <a:gd name="T48" fmla="*/ 132 w 148"/>
                <a:gd name="T49" fmla="*/ 131 h 262"/>
                <a:gd name="T50" fmla="*/ 141 w 148"/>
                <a:gd name="T51" fmla="*/ 155 h 2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262"/>
                <a:gd name="T80" fmla="*/ 148 w 148"/>
                <a:gd name="T81" fmla="*/ 262 h 2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262">
                  <a:moveTo>
                    <a:pt x="141" y="155"/>
                  </a:moveTo>
                  <a:lnTo>
                    <a:pt x="145" y="181"/>
                  </a:lnTo>
                  <a:lnTo>
                    <a:pt x="148" y="209"/>
                  </a:lnTo>
                  <a:lnTo>
                    <a:pt x="148" y="237"/>
                  </a:lnTo>
                  <a:lnTo>
                    <a:pt x="143" y="262"/>
                  </a:lnTo>
                  <a:lnTo>
                    <a:pt x="141" y="262"/>
                  </a:lnTo>
                  <a:lnTo>
                    <a:pt x="129" y="234"/>
                  </a:lnTo>
                  <a:lnTo>
                    <a:pt x="117" y="206"/>
                  </a:lnTo>
                  <a:lnTo>
                    <a:pt x="105" y="180"/>
                  </a:lnTo>
                  <a:lnTo>
                    <a:pt x="89" y="153"/>
                  </a:lnTo>
                  <a:lnTo>
                    <a:pt x="72" y="130"/>
                  </a:lnTo>
                  <a:lnTo>
                    <a:pt x="54" y="106"/>
                  </a:lnTo>
                  <a:lnTo>
                    <a:pt x="31" y="83"/>
                  </a:lnTo>
                  <a:lnTo>
                    <a:pt x="6" y="62"/>
                  </a:lnTo>
                  <a:lnTo>
                    <a:pt x="3" y="47"/>
                  </a:lnTo>
                  <a:lnTo>
                    <a:pt x="2" y="32"/>
                  </a:lnTo>
                  <a:lnTo>
                    <a:pt x="0" y="16"/>
                  </a:lnTo>
                  <a:lnTo>
                    <a:pt x="0" y="0"/>
                  </a:lnTo>
                  <a:lnTo>
                    <a:pt x="25" y="16"/>
                  </a:lnTo>
                  <a:lnTo>
                    <a:pt x="48" y="32"/>
                  </a:lnTo>
                  <a:lnTo>
                    <a:pt x="68" y="49"/>
                  </a:lnTo>
                  <a:lnTo>
                    <a:pt x="88" y="68"/>
                  </a:lnTo>
                  <a:lnTo>
                    <a:pt x="105" y="87"/>
                  </a:lnTo>
                  <a:lnTo>
                    <a:pt x="120" y="109"/>
                  </a:lnTo>
                  <a:lnTo>
                    <a:pt x="132" y="131"/>
                  </a:lnTo>
                  <a:lnTo>
                    <a:pt x="141" y="155"/>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8" name="Freeform 39"/>
            <p:cNvSpPr>
              <a:spLocks/>
            </p:cNvSpPr>
            <p:nvPr/>
          </p:nvSpPr>
          <p:spPr bwMode="auto">
            <a:xfrm>
              <a:off x="2249" y="2250"/>
              <a:ext cx="1252" cy="880"/>
            </a:xfrm>
            <a:custGeom>
              <a:avLst/>
              <a:gdLst>
                <a:gd name="T0" fmla="*/ 1082 w 1252"/>
                <a:gd name="T1" fmla="*/ 59 h 880"/>
                <a:gd name="T2" fmla="*/ 1099 w 1252"/>
                <a:gd name="T3" fmla="*/ 26 h 880"/>
                <a:gd name="T4" fmla="*/ 1145 w 1252"/>
                <a:gd name="T5" fmla="*/ 47 h 880"/>
                <a:gd name="T6" fmla="*/ 1197 w 1252"/>
                <a:gd name="T7" fmla="*/ 98 h 880"/>
                <a:gd name="T8" fmla="*/ 1178 w 1252"/>
                <a:gd name="T9" fmla="*/ 150 h 880"/>
                <a:gd name="T10" fmla="*/ 1212 w 1252"/>
                <a:gd name="T11" fmla="*/ 159 h 880"/>
                <a:gd name="T12" fmla="*/ 1238 w 1252"/>
                <a:gd name="T13" fmla="*/ 224 h 880"/>
                <a:gd name="T14" fmla="*/ 1214 w 1252"/>
                <a:gd name="T15" fmla="*/ 333 h 880"/>
                <a:gd name="T16" fmla="*/ 1151 w 1252"/>
                <a:gd name="T17" fmla="*/ 383 h 880"/>
                <a:gd name="T18" fmla="*/ 1218 w 1252"/>
                <a:gd name="T19" fmla="*/ 482 h 880"/>
                <a:gd name="T20" fmla="*/ 1243 w 1252"/>
                <a:gd name="T21" fmla="*/ 791 h 880"/>
                <a:gd name="T22" fmla="*/ 1203 w 1252"/>
                <a:gd name="T23" fmla="*/ 787 h 880"/>
                <a:gd name="T24" fmla="*/ 1240 w 1252"/>
                <a:gd name="T25" fmla="*/ 827 h 880"/>
                <a:gd name="T26" fmla="*/ 1171 w 1252"/>
                <a:gd name="T27" fmla="*/ 873 h 880"/>
                <a:gd name="T28" fmla="*/ 1145 w 1252"/>
                <a:gd name="T29" fmla="*/ 868 h 880"/>
                <a:gd name="T30" fmla="*/ 965 w 1252"/>
                <a:gd name="T31" fmla="*/ 791 h 880"/>
                <a:gd name="T32" fmla="*/ 1011 w 1252"/>
                <a:gd name="T33" fmla="*/ 771 h 880"/>
                <a:gd name="T34" fmla="*/ 971 w 1252"/>
                <a:gd name="T35" fmla="*/ 771 h 880"/>
                <a:gd name="T36" fmla="*/ 963 w 1252"/>
                <a:gd name="T37" fmla="*/ 721 h 880"/>
                <a:gd name="T38" fmla="*/ 974 w 1252"/>
                <a:gd name="T39" fmla="*/ 647 h 880"/>
                <a:gd name="T40" fmla="*/ 1017 w 1252"/>
                <a:gd name="T41" fmla="*/ 655 h 880"/>
                <a:gd name="T42" fmla="*/ 959 w 1252"/>
                <a:gd name="T43" fmla="*/ 601 h 880"/>
                <a:gd name="T44" fmla="*/ 913 w 1252"/>
                <a:gd name="T45" fmla="*/ 346 h 880"/>
                <a:gd name="T46" fmla="*/ 876 w 1252"/>
                <a:gd name="T47" fmla="*/ 333 h 880"/>
                <a:gd name="T48" fmla="*/ 851 w 1252"/>
                <a:gd name="T49" fmla="*/ 346 h 880"/>
                <a:gd name="T50" fmla="*/ 900 w 1252"/>
                <a:gd name="T51" fmla="*/ 478 h 880"/>
                <a:gd name="T52" fmla="*/ 860 w 1252"/>
                <a:gd name="T53" fmla="*/ 534 h 880"/>
                <a:gd name="T54" fmla="*/ 891 w 1252"/>
                <a:gd name="T55" fmla="*/ 546 h 880"/>
                <a:gd name="T56" fmla="*/ 913 w 1252"/>
                <a:gd name="T57" fmla="*/ 633 h 880"/>
                <a:gd name="T58" fmla="*/ 871 w 1252"/>
                <a:gd name="T59" fmla="*/ 654 h 880"/>
                <a:gd name="T60" fmla="*/ 911 w 1252"/>
                <a:gd name="T61" fmla="*/ 657 h 880"/>
                <a:gd name="T62" fmla="*/ 808 w 1252"/>
                <a:gd name="T63" fmla="*/ 860 h 880"/>
                <a:gd name="T64" fmla="*/ 800 w 1252"/>
                <a:gd name="T65" fmla="*/ 826 h 880"/>
                <a:gd name="T66" fmla="*/ 479 w 1252"/>
                <a:gd name="T67" fmla="*/ 868 h 880"/>
                <a:gd name="T68" fmla="*/ 445 w 1252"/>
                <a:gd name="T69" fmla="*/ 847 h 880"/>
                <a:gd name="T70" fmla="*/ 1 w 1252"/>
                <a:gd name="T71" fmla="*/ 852 h 880"/>
                <a:gd name="T72" fmla="*/ 50 w 1252"/>
                <a:gd name="T73" fmla="*/ 789 h 880"/>
                <a:gd name="T74" fmla="*/ 78 w 1252"/>
                <a:gd name="T75" fmla="*/ 834 h 880"/>
                <a:gd name="T76" fmla="*/ 73 w 1252"/>
                <a:gd name="T77" fmla="*/ 785 h 880"/>
                <a:gd name="T78" fmla="*/ 201 w 1252"/>
                <a:gd name="T79" fmla="*/ 764 h 880"/>
                <a:gd name="T80" fmla="*/ 315 w 1252"/>
                <a:gd name="T81" fmla="*/ 723 h 880"/>
                <a:gd name="T82" fmla="*/ 384 w 1252"/>
                <a:gd name="T83" fmla="*/ 649 h 880"/>
                <a:gd name="T84" fmla="*/ 399 w 1252"/>
                <a:gd name="T85" fmla="*/ 618 h 880"/>
                <a:gd name="T86" fmla="*/ 416 w 1252"/>
                <a:gd name="T87" fmla="*/ 602 h 880"/>
                <a:gd name="T88" fmla="*/ 367 w 1252"/>
                <a:gd name="T89" fmla="*/ 593 h 880"/>
                <a:gd name="T90" fmla="*/ 367 w 1252"/>
                <a:gd name="T91" fmla="*/ 499 h 880"/>
                <a:gd name="T92" fmla="*/ 481 w 1252"/>
                <a:gd name="T93" fmla="*/ 444 h 880"/>
                <a:gd name="T94" fmla="*/ 531 w 1252"/>
                <a:gd name="T95" fmla="*/ 473 h 880"/>
                <a:gd name="T96" fmla="*/ 524 w 1252"/>
                <a:gd name="T97" fmla="*/ 430 h 880"/>
                <a:gd name="T98" fmla="*/ 585 w 1252"/>
                <a:gd name="T99" fmla="*/ 361 h 880"/>
                <a:gd name="T100" fmla="*/ 651 w 1252"/>
                <a:gd name="T101" fmla="*/ 337 h 880"/>
                <a:gd name="T102" fmla="*/ 676 w 1252"/>
                <a:gd name="T103" fmla="*/ 334 h 880"/>
                <a:gd name="T104" fmla="*/ 644 w 1252"/>
                <a:gd name="T105" fmla="*/ 312 h 880"/>
                <a:gd name="T106" fmla="*/ 673 w 1252"/>
                <a:gd name="T107" fmla="*/ 247 h 880"/>
                <a:gd name="T108" fmla="*/ 725 w 1252"/>
                <a:gd name="T109" fmla="*/ 209 h 880"/>
                <a:gd name="T110" fmla="*/ 693 w 1252"/>
                <a:gd name="T111" fmla="*/ 175 h 880"/>
                <a:gd name="T112" fmla="*/ 739 w 1252"/>
                <a:gd name="T113" fmla="*/ 121 h 880"/>
                <a:gd name="T114" fmla="*/ 805 w 1252"/>
                <a:gd name="T115" fmla="*/ 84 h 880"/>
                <a:gd name="T116" fmla="*/ 845 w 1252"/>
                <a:gd name="T117" fmla="*/ 49 h 880"/>
                <a:gd name="T118" fmla="*/ 894 w 1252"/>
                <a:gd name="T119" fmla="*/ 65 h 880"/>
                <a:gd name="T120" fmla="*/ 873 w 1252"/>
                <a:gd name="T121" fmla="*/ 31 h 880"/>
                <a:gd name="T122" fmla="*/ 1002 w 1252"/>
                <a:gd name="T123" fmla="*/ 0 h 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2"/>
                <a:gd name="T187" fmla="*/ 0 h 880"/>
                <a:gd name="T188" fmla="*/ 1252 w 1252"/>
                <a:gd name="T189" fmla="*/ 880 h 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2" h="880">
                  <a:moveTo>
                    <a:pt x="1079" y="12"/>
                  </a:moveTo>
                  <a:lnTo>
                    <a:pt x="1076" y="26"/>
                  </a:lnTo>
                  <a:lnTo>
                    <a:pt x="1068" y="39"/>
                  </a:lnTo>
                  <a:lnTo>
                    <a:pt x="1063" y="51"/>
                  </a:lnTo>
                  <a:lnTo>
                    <a:pt x="1072" y="62"/>
                  </a:lnTo>
                  <a:lnTo>
                    <a:pt x="1082" y="59"/>
                  </a:lnTo>
                  <a:lnTo>
                    <a:pt x="1088" y="52"/>
                  </a:lnTo>
                  <a:lnTo>
                    <a:pt x="1091" y="44"/>
                  </a:lnTo>
                  <a:lnTo>
                    <a:pt x="1094" y="37"/>
                  </a:lnTo>
                  <a:lnTo>
                    <a:pt x="1092" y="32"/>
                  </a:lnTo>
                  <a:lnTo>
                    <a:pt x="1095" y="28"/>
                  </a:lnTo>
                  <a:lnTo>
                    <a:pt x="1099" y="26"/>
                  </a:lnTo>
                  <a:lnTo>
                    <a:pt x="1100" y="22"/>
                  </a:lnTo>
                  <a:lnTo>
                    <a:pt x="1114" y="26"/>
                  </a:lnTo>
                  <a:lnTo>
                    <a:pt x="1122" y="31"/>
                  </a:lnTo>
                  <a:lnTo>
                    <a:pt x="1128" y="36"/>
                  </a:lnTo>
                  <a:lnTo>
                    <a:pt x="1135" y="41"/>
                  </a:lnTo>
                  <a:lnTo>
                    <a:pt x="1145" y="47"/>
                  </a:lnTo>
                  <a:lnTo>
                    <a:pt x="1152" y="52"/>
                  </a:lnTo>
                  <a:lnTo>
                    <a:pt x="1160" y="56"/>
                  </a:lnTo>
                  <a:lnTo>
                    <a:pt x="1166" y="61"/>
                  </a:lnTo>
                  <a:lnTo>
                    <a:pt x="1174" y="66"/>
                  </a:lnTo>
                  <a:lnTo>
                    <a:pt x="1183" y="82"/>
                  </a:lnTo>
                  <a:lnTo>
                    <a:pt x="1197" y="98"/>
                  </a:lnTo>
                  <a:lnTo>
                    <a:pt x="1209" y="113"/>
                  </a:lnTo>
                  <a:lnTo>
                    <a:pt x="1217" y="131"/>
                  </a:lnTo>
                  <a:lnTo>
                    <a:pt x="1209" y="138"/>
                  </a:lnTo>
                  <a:lnTo>
                    <a:pt x="1198" y="140"/>
                  </a:lnTo>
                  <a:lnTo>
                    <a:pt x="1188" y="143"/>
                  </a:lnTo>
                  <a:lnTo>
                    <a:pt x="1178" y="150"/>
                  </a:lnTo>
                  <a:lnTo>
                    <a:pt x="1182" y="156"/>
                  </a:lnTo>
                  <a:lnTo>
                    <a:pt x="1188" y="162"/>
                  </a:lnTo>
                  <a:lnTo>
                    <a:pt x="1195" y="163"/>
                  </a:lnTo>
                  <a:lnTo>
                    <a:pt x="1203" y="162"/>
                  </a:lnTo>
                  <a:lnTo>
                    <a:pt x="1206" y="160"/>
                  </a:lnTo>
                  <a:lnTo>
                    <a:pt x="1212" y="159"/>
                  </a:lnTo>
                  <a:lnTo>
                    <a:pt x="1218" y="156"/>
                  </a:lnTo>
                  <a:lnTo>
                    <a:pt x="1225" y="156"/>
                  </a:lnTo>
                  <a:lnTo>
                    <a:pt x="1231" y="175"/>
                  </a:lnTo>
                  <a:lnTo>
                    <a:pt x="1235" y="191"/>
                  </a:lnTo>
                  <a:lnTo>
                    <a:pt x="1237" y="208"/>
                  </a:lnTo>
                  <a:lnTo>
                    <a:pt x="1238" y="224"/>
                  </a:lnTo>
                  <a:lnTo>
                    <a:pt x="1242" y="242"/>
                  </a:lnTo>
                  <a:lnTo>
                    <a:pt x="1242" y="262"/>
                  </a:lnTo>
                  <a:lnTo>
                    <a:pt x="1238" y="280"/>
                  </a:lnTo>
                  <a:lnTo>
                    <a:pt x="1232" y="299"/>
                  </a:lnTo>
                  <a:lnTo>
                    <a:pt x="1225" y="316"/>
                  </a:lnTo>
                  <a:lnTo>
                    <a:pt x="1214" y="333"/>
                  </a:lnTo>
                  <a:lnTo>
                    <a:pt x="1202" y="349"/>
                  </a:lnTo>
                  <a:lnTo>
                    <a:pt x="1189" y="364"/>
                  </a:lnTo>
                  <a:lnTo>
                    <a:pt x="1178" y="369"/>
                  </a:lnTo>
                  <a:lnTo>
                    <a:pt x="1169" y="375"/>
                  </a:lnTo>
                  <a:lnTo>
                    <a:pt x="1160" y="381"/>
                  </a:lnTo>
                  <a:lnTo>
                    <a:pt x="1151" y="383"/>
                  </a:lnTo>
                  <a:lnTo>
                    <a:pt x="1149" y="386"/>
                  </a:lnTo>
                  <a:lnTo>
                    <a:pt x="1149" y="389"/>
                  </a:lnTo>
                  <a:lnTo>
                    <a:pt x="1148" y="391"/>
                  </a:lnTo>
                  <a:lnTo>
                    <a:pt x="1145" y="394"/>
                  </a:lnTo>
                  <a:lnTo>
                    <a:pt x="1188" y="431"/>
                  </a:lnTo>
                  <a:lnTo>
                    <a:pt x="1218" y="482"/>
                  </a:lnTo>
                  <a:lnTo>
                    <a:pt x="1237" y="543"/>
                  </a:lnTo>
                  <a:lnTo>
                    <a:pt x="1248" y="606"/>
                  </a:lnTo>
                  <a:lnTo>
                    <a:pt x="1252" y="670"/>
                  </a:lnTo>
                  <a:lnTo>
                    <a:pt x="1251" y="725"/>
                  </a:lnTo>
                  <a:lnTo>
                    <a:pt x="1248" y="767"/>
                  </a:lnTo>
                  <a:lnTo>
                    <a:pt x="1243" y="791"/>
                  </a:lnTo>
                  <a:lnTo>
                    <a:pt x="1234" y="787"/>
                  </a:lnTo>
                  <a:lnTo>
                    <a:pt x="1226" y="782"/>
                  </a:lnTo>
                  <a:lnTo>
                    <a:pt x="1215" y="778"/>
                  </a:lnTo>
                  <a:lnTo>
                    <a:pt x="1205" y="781"/>
                  </a:lnTo>
                  <a:lnTo>
                    <a:pt x="1203" y="783"/>
                  </a:lnTo>
                  <a:lnTo>
                    <a:pt x="1203" y="787"/>
                  </a:lnTo>
                  <a:lnTo>
                    <a:pt x="1205" y="791"/>
                  </a:lnTo>
                  <a:lnTo>
                    <a:pt x="1208" y="794"/>
                  </a:lnTo>
                  <a:lnTo>
                    <a:pt x="1218" y="800"/>
                  </a:lnTo>
                  <a:lnTo>
                    <a:pt x="1232" y="807"/>
                  </a:lnTo>
                  <a:lnTo>
                    <a:pt x="1242" y="815"/>
                  </a:lnTo>
                  <a:lnTo>
                    <a:pt x="1240" y="827"/>
                  </a:lnTo>
                  <a:lnTo>
                    <a:pt x="1237" y="840"/>
                  </a:lnTo>
                  <a:lnTo>
                    <a:pt x="1235" y="853"/>
                  </a:lnTo>
                  <a:lnTo>
                    <a:pt x="1231" y="867"/>
                  </a:lnTo>
                  <a:lnTo>
                    <a:pt x="1225" y="880"/>
                  </a:lnTo>
                  <a:lnTo>
                    <a:pt x="1171" y="880"/>
                  </a:lnTo>
                  <a:lnTo>
                    <a:pt x="1171" y="873"/>
                  </a:lnTo>
                  <a:lnTo>
                    <a:pt x="1171" y="859"/>
                  </a:lnTo>
                  <a:lnTo>
                    <a:pt x="1168" y="844"/>
                  </a:lnTo>
                  <a:lnTo>
                    <a:pt x="1162" y="837"/>
                  </a:lnTo>
                  <a:lnTo>
                    <a:pt x="1149" y="841"/>
                  </a:lnTo>
                  <a:lnTo>
                    <a:pt x="1145" y="855"/>
                  </a:lnTo>
                  <a:lnTo>
                    <a:pt x="1145" y="868"/>
                  </a:lnTo>
                  <a:lnTo>
                    <a:pt x="1145" y="877"/>
                  </a:lnTo>
                  <a:lnTo>
                    <a:pt x="959" y="877"/>
                  </a:lnTo>
                  <a:lnTo>
                    <a:pt x="959" y="855"/>
                  </a:lnTo>
                  <a:lnTo>
                    <a:pt x="960" y="832"/>
                  </a:lnTo>
                  <a:lnTo>
                    <a:pt x="962" y="812"/>
                  </a:lnTo>
                  <a:lnTo>
                    <a:pt x="965" y="791"/>
                  </a:lnTo>
                  <a:lnTo>
                    <a:pt x="1020" y="785"/>
                  </a:lnTo>
                  <a:lnTo>
                    <a:pt x="1022" y="782"/>
                  </a:lnTo>
                  <a:lnTo>
                    <a:pt x="1022" y="778"/>
                  </a:lnTo>
                  <a:lnTo>
                    <a:pt x="1019" y="774"/>
                  </a:lnTo>
                  <a:lnTo>
                    <a:pt x="1017" y="771"/>
                  </a:lnTo>
                  <a:lnTo>
                    <a:pt x="1011" y="771"/>
                  </a:lnTo>
                  <a:lnTo>
                    <a:pt x="1005" y="770"/>
                  </a:lnTo>
                  <a:lnTo>
                    <a:pt x="997" y="770"/>
                  </a:lnTo>
                  <a:lnTo>
                    <a:pt x="991" y="770"/>
                  </a:lnTo>
                  <a:lnTo>
                    <a:pt x="983" y="770"/>
                  </a:lnTo>
                  <a:lnTo>
                    <a:pt x="977" y="770"/>
                  </a:lnTo>
                  <a:lnTo>
                    <a:pt x="971" y="771"/>
                  </a:lnTo>
                  <a:lnTo>
                    <a:pt x="965" y="773"/>
                  </a:lnTo>
                  <a:lnTo>
                    <a:pt x="963" y="766"/>
                  </a:lnTo>
                  <a:lnTo>
                    <a:pt x="963" y="758"/>
                  </a:lnTo>
                  <a:lnTo>
                    <a:pt x="963" y="750"/>
                  </a:lnTo>
                  <a:lnTo>
                    <a:pt x="962" y="742"/>
                  </a:lnTo>
                  <a:lnTo>
                    <a:pt x="963" y="721"/>
                  </a:lnTo>
                  <a:lnTo>
                    <a:pt x="963" y="696"/>
                  </a:lnTo>
                  <a:lnTo>
                    <a:pt x="963" y="672"/>
                  </a:lnTo>
                  <a:lnTo>
                    <a:pt x="960" y="651"/>
                  </a:lnTo>
                  <a:lnTo>
                    <a:pt x="960" y="646"/>
                  </a:lnTo>
                  <a:lnTo>
                    <a:pt x="966" y="646"/>
                  </a:lnTo>
                  <a:lnTo>
                    <a:pt x="974" y="647"/>
                  </a:lnTo>
                  <a:lnTo>
                    <a:pt x="980" y="650"/>
                  </a:lnTo>
                  <a:lnTo>
                    <a:pt x="989" y="654"/>
                  </a:lnTo>
                  <a:lnTo>
                    <a:pt x="997" y="659"/>
                  </a:lnTo>
                  <a:lnTo>
                    <a:pt x="1005" y="661"/>
                  </a:lnTo>
                  <a:lnTo>
                    <a:pt x="1016" y="658"/>
                  </a:lnTo>
                  <a:lnTo>
                    <a:pt x="1017" y="655"/>
                  </a:lnTo>
                  <a:lnTo>
                    <a:pt x="1017" y="653"/>
                  </a:lnTo>
                  <a:lnTo>
                    <a:pt x="1016" y="649"/>
                  </a:lnTo>
                  <a:lnTo>
                    <a:pt x="1014" y="647"/>
                  </a:lnTo>
                  <a:lnTo>
                    <a:pt x="962" y="626"/>
                  </a:lnTo>
                  <a:lnTo>
                    <a:pt x="960" y="618"/>
                  </a:lnTo>
                  <a:lnTo>
                    <a:pt x="959" y="601"/>
                  </a:lnTo>
                  <a:lnTo>
                    <a:pt x="957" y="576"/>
                  </a:lnTo>
                  <a:lnTo>
                    <a:pt x="954" y="543"/>
                  </a:lnTo>
                  <a:lnTo>
                    <a:pt x="949" y="503"/>
                  </a:lnTo>
                  <a:lnTo>
                    <a:pt x="942" y="457"/>
                  </a:lnTo>
                  <a:lnTo>
                    <a:pt x="929" y="404"/>
                  </a:lnTo>
                  <a:lnTo>
                    <a:pt x="913" y="346"/>
                  </a:lnTo>
                  <a:lnTo>
                    <a:pt x="909" y="338"/>
                  </a:lnTo>
                  <a:lnTo>
                    <a:pt x="903" y="334"/>
                  </a:lnTo>
                  <a:lnTo>
                    <a:pt x="897" y="332"/>
                  </a:lnTo>
                  <a:lnTo>
                    <a:pt x="891" y="330"/>
                  </a:lnTo>
                  <a:lnTo>
                    <a:pt x="883" y="332"/>
                  </a:lnTo>
                  <a:lnTo>
                    <a:pt x="876" y="333"/>
                  </a:lnTo>
                  <a:lnTo>
                    <a:pt x="868" y="334"/>
                  </a:lnTo>
                  <a:lnTo>
                    <a:pt x="860" y="336"/>
                  </a:lnTo>
                  <a:lnTo>
                    <a:pt x="857" y="338"/>
                  </a:lnTo>
                  <a:lnTo>
                    <a:pt x="853" y="340"/>
                  </a:lnTo>
                  <a:lnTo>
                    <a:pt x="851" y="342"/>
                  </a:lnTo>
                  <a:lnTo>
                    <a:pt x="851" y="346"/>
                  </a:lnTo>
                  <a:lnTo>
                    <a:pt x="857" y="352"/>
                  </a:lnTo>
                  <a:lnTo>
                    <a:pt x="862" y="360"/>
                  </a:lnTo>
                  <a:lnTo>
                    <a:pt x="865" y="369"/>
                  </a:lnTo>
                  <a:lnTo>
                    <a:pt x="868" y="378"/>
                  </a:lnTo>
                  <a:lnTo>
                    <a:pt x="890" y="431"/>
                  </a:lnTo>
                  <a:lnTo>
                    <a:pt x="900" y="478"/>
                  </a:lnTo>
                  <a:lnTo>
                    <a:pt x="903" y="514"/>
                  </a:lnTo>
                  <a:lnTo>
                    <a:pt x="903" y="527"/>
                  </a:lnTo>
                  <a:lnTo>
                    <a:pt x="893" y="527"/>
                  </a:lnTo>
                  <a:lnTo>
                    <a:pt x="882" y="527"/>
                  </a:lnTo>
                  <a:lnTo>
                    <a:pt x="870" y="530"/>
                  </a:lnTo>
                  <a:lnTo>
                    <a:pt x="860" y="534"/>
                  </a:lnTo>
                  <a:lnTo>
                    <a:pt x="862" y="538"/>
                  </a:lnTo>
                  <a:lnTo>
                    <a:pt x="865" y="543"/>
                  </a:lnTo>
                  <a:lnTo>
                    <a:pt x="868" y="546"/>
                  </a:lnTo>
                  <a:lnTo>
                    <a:pt x="873" y="548"/>
                  </a:lnTo>
                  <a:lnTo>
                    <a:pt x="882" y="547"/>
                  </a:lnTo>
                  <a:lnTo>
                    <a:pt x="891" y="546"/>
                  </a:lnTo>
                  <a:lnTo>
                    <a:pt x="900" y="546"/>
                  </a:lnTo>
                  <a:lnTo>
                    <a:pt x="909" y="548"/>
                  </a:lnTo>
                  <a:lnTo>
                    <a:pt x="908" y="569"/>
                  </a:lnTo>
                  <a:lnTo>
                    <a:pt x="911" y="589"/>
                  </a:lnTo>
                  <a:lnTo>
                    <a:pt x="913" y="610"/>
                  </a:lnTo>
                  <a:lnTo>
                    <a:pt x="913" y="633"/>
                  </a:lnTo>
                  <a:lnTo>
                    <a:pt x="903" y="638"/>
                  </a:lnTo>
                  <a:lnTo>
                    <a:pt x="893" y="643"/>
                  </a:lnTo>
                  <a:lnTo>
                    <a:pt x="882" y="646"/>
                  </a:lnTo>
                  <a:lnTo>
                    <a:pt x="871" y="650"/>
                  </a:lnTo>
                  <a:lnTo>
                    <a:pt x="871" y="653"/>
                  </a:lnTo>
                  <a:lnTo>
                    <a:pt x="871" y="654"/>
                  </a:lnTo>
                  <a:lnTo>
                    <a:pt x="871" y="657"/>
                  </a:lnTo>
                  <a:lnTo>
                    <a:pt x="871" y="659"/>
                  </a:lnTo>
                  <a:lnTo>
                    <a:pt x="880" y="666"/>
                  </a:lnTo>
                  <a:lnTo>
                    <a:pt x="891" y="665"/>
                  </a:lnTo>
                  <a:lnTo>
                    <a:pt x="902" y="661"/>
                  </a:lnTo>
                  <a:lnTo>
                    <a:pt x="911" y="657"/>
                  </a:lnTo>
                  <a:lnTo>
                    <a:pt x="913" y="716"/>
                  </a:lnTo>
                  <a:lnTo>
                    <a:pt x="909" y="787"/>
                  </a:lnTo>
                  <a:lnTo>
                    <a:pt x="905" y="845"/>
                  </a:lnTo>
                  <a:lnTo>
                    <a:pt x="903" y="870"/>
                  </a:lnTo>
                  <a:lnTo>
                    <a:pt x="805" y="870"/>
                  </a:lnTo>
                  <a:lnTo>
                    <a:pt x="808" y="860"/>
                  </a:lnTo>
                  <a:lnTo>
                    <a:pt x="810" y="849"/>
                  </a:lnTo>
                  <a:lnTo>
                    <a:pt x="813" y="839"/>
                  </a:lnTo>
                  <a:lnTo>
                    <a:pt x="814" y="828"/>
                  </a:lnTo>
                  <a:lnTo>
                    <a:pt x="810" y="827"/>
                  </a:lnTo>
                  <a:lnTo>
                    <a:pt x="805" y="826"/>
                  </a:lnTo>
                  <a:lnTo>
                    <a:pt x="800" y="826"/>
                  </a:lnTo>
                  <a:lnTo>
                    <a:pt x="796" y="827"/>
                  </a:lnTo>
                  <a:lnTo>
                    <a:pt x="790" y="837"/>
                  </a:lnTo>
                  <a:lnTo>
                    <a:pt x="787" y="849"/>
                  </a:lnTo>
                  <a:lnTo>
                    <a:pt x="783" y="860"/>
                  </a:lnTo>
                  <a:lnTo>
                    <a:pt x="777" y="868"/>
                  </a:lnTo>
                  <a:lnTo>
                    <a:pt x="479" y="868"/>
                  </a:lnTo>
                  <a:lnTo>
                    <a:pt x="468" y="855"/>
                  </a:lnTo>
                  <a:lnTo>
                    <a:pt x="462" y="839"/>
                  </a:lnTo>
                  <a:lnTo>
                    <a:pt x="453" y="827"/>
                  </a:lnTo>
                  <a:lnTo>
                    <a:pt x="436" y="824"/>
                  </a:lnTo>
                  <a:lnTo>
                    <a:pt x="439" y="836"/>
                  </a:lnTo>
                  <a:lnTo>
                    <a:pt x="445" y="847"/>
                  </a:lnTo>
                  <a:lnTo>
                    <a:pt x="450" y="856"/>
                  </a:lnTo>
                  <a:lnTo>
                    <a:pt x="453" y="867"/>
                  </a:lnTo>
                  <a:lnTo>
                    <a:pt x="4" y="867"/>
                  </a:lnTo>
                  <a:lnTo>
                    <a:pt x="0" y="863"/>
                  </a:lnTo>
                  <a:lnTo>
                    <a:pt x="0" y="857"/>
                  </a:lnTo>
                  <a:lnTo>
                    <a:pt x="1" y="852"/>
                  </a:lnTo>
                  <a:lnTo>
                    <a:pt x="1" y="845"/>
                  </a:lnTo>
                  <a:lnTo>
                    <a:pt x="4" y="831"/>
                  </a:lnTo>
                  <a:lnTo>
                    <a:pt x="6" y="815"/>
                  </a:lnTo>
                  <a:lnTo>
                    <a:pt x="7" y="798"/>
                  </a:lnTo>
                  <a:lnTo>
                    <a:pt x="10" y="785"/>
                  </a:lnTo>
                  <a:lnTo>
                    <a:pt x="50" y="789"/>
                  </a:lnTo>
                  <a:lnTo>
                    <a:pt x="50" y="802"/>
                  </a:lnTo>
                  <a:lnTo>
                    <a:pt x="53" y="815"/>
                  </a:lnTo>
                  <a:lnTo>
                    <a:pt x="58" y="827"/>
                  </a:lnTo>
                  <a:lnTo>
                    <a:pt x="70" y="835"/>
                  </a:lnTo>
                  <a:lnTo>
                    <a:pt x="75" y="835"/>
                  </a:lnTo>
                  <a:lnTo>
                    <a:pt x="78" y="834"/>
                  </a:lnTo>
                  <a:lnTo>
                    <a:pt x="81" y="832"/>
                  </a:lnTo>
                  <a:lnTo>
                    <a:pt x="83" y="830"/>
                  </a:lnTo>
                  <a:lnTo>
                    <a:pt x="79" y="820"/>
                  </a:lnTo>
                  <a:lnTo>
                    <a:pt x="76" y="810"/>
                  </a:lnTo>
                  <a:lnTo>
                    <a:pt x="75" y="797"/>
                  </a:lnTo>
                  <a:lnTo>
                    <a:pt x="73" y="785"/>
                  </a:lnTo>
                  <a:lnTo>
                    <a:pt x="95" y="782"/>
                  </a:lnTo>
                  <a:lnTo>
                    <a:pt x="116" y="779"/>
                  </a:lnTo>
                  <a:lnTo>
                    <a:pt x="138" y="777"/>
                  </a:lnTo>
                  <a:lnTo>
                    <a:pt x="159" y="773"/>
                  </a:lnTo>
                  <a:lnTo>
                    <a:pt x="181" y="769"/>
                  </a:lnTo>
                  <a:lnTo>
                    <a:pt x="201" y="764"/>
                  </a:lnTo>
                  <a:lnTo>
                    <a:pt x="221" y="760"/>
                  </a:lnTo>
                  <a:lnTo>
                    <a:pt x="241" y="753"/>
                  </a:lnTo>
                  <a:lnTo>
                    <a:pt x="261" y="746"/>
                  </a:lnTo>
                  <a:lnTo>
                    <a:pt x="279" y="740"/>
                  </a:lnTo>
                  <a:lnTo>
                    <a:pt x="298" y="732"/>
                  </a:lnTo>
                  <a:lnTo>
                    <a:pt x="315" y="723"/>
                  </a:lnTo>
                  <a:lnTo>
                    <a:pt x="332" y="713"/>
                  </a:lnTo>
                  <a:lnTo>
                    <a:pt x="347" y="703"/>
                  </a:lnTo>
                  <a:lnTo>
                    <a:pt x="361" y="691"/>
                  </a:lnTo>
                  <a:lnTo>
                    <a:pt x="375" y="679"/>
                  </a:lnTo>
                  <a:lnTo>
                    <a:pt x="385" y="665"/>
                  </a:lnTo>
                  <a:lnTo>
                    <a:pt x="384" y="649"/>
                  </a:lnTo>
                  <a:lnTo>
                    <a:pt x="378" y="633"/>
                  </a:lnTo>
                  <a:lnTo>
                    <a:pt x="375" y="616"/>
                  </a:lnTo>
                  <a:lnTo>
                    <a:pt x="381" y="616"/>
                  </a:lnTo>
                  <a:lnTo>
                    <a:pt x="387" y="616"/>
                  </a:lnTo>
                  <a:lnTo>
                    <a:pt x="393" y="617"/>
                  </a:lnTo>
                  <a:lnTo>
                    <a:pt x="399" y="618"/>
                  </a:lnTo>
                  <a:lnTo>
                    <a:pt x="405" y="620"/>
                  </a:lnTo>
                  <a:lnTo>
                    <a:pt x="411" y="620"/>
                  </a:lnTo>
                  <a:lnTo>
                    <a:pt x="418" y="618"/>
                  </a:lnTo>
                  <a:lnTo>
                    <a:pt x="422" y="616"/>
                  </a:lnTo>
                  <a:lnTo>
                    <a:pt x="421" y="608"/>
                  </a:lnTo>
                  <a:lnTo>
                    <a:pt x="416" y="602"/>
                  </a:lnTo>
                  <a:lnTo>
                    <a:pt x="410" y="600"/>
                  </a:lnTo>
                  <a:lnTo>
                    <a:pt x="402" y="597"/>
                  </a:lnTo>
                  <a:lnTo>
                    <a:pt x="393" y="596"/>
                  </a:lnTo>
                  <a:lnTo>
                    <a:pt x="384" y="596"/>
                  </a:lnTo>
                  <a:lnTo>
                    <a:pt x="375" y="595"/>
                  </a:lnTo>
                  <a:lnTo>
                    <a:pt x="367" y="593"/>
                  </a:lnTo>
                  <a:lnTo>
                    <a:pt x="362" y="573"/>
                  </a:lnTo>
                  <a:lnTo>
                    <a:pt x="356" y="554"/>
                  </a:lnTo>
                  <a:lnTo>
                    <a:pt x="350" y="535"/>
                  </a:lnTo>
                  <a:lnTo>
                    <a:pt x="345" y="519"/>
                  </a:lnTo>
                  <a:lnTo>
                    <a:pt x="348" y="509"/>
                  </a:lnTo>
                  <a:lnTo>
                    <a:pt x="367" y="499"/>
                  </a:lnTo>
                  <a:lnTo>
                    <a:pt x="385" y="490"/>
                  </a:lnTo>
                  <a:lnTo>
                    <a:pt x="404" y="482"/>
                  </a:lnTo>
                  <a:lnTo>
                    <a:pt x="424" y="473"/>
                  </a:lnTo>
                  <a:lnTo>
                    <a:pt x="442" y="465"/>
                  </a:lnTo>
                  <a:lnTo>
                    <a:pt x="462" y="455"/>
                  </a:lnTo>
                  <a:lnTo>
                    <a:pt x="481" y="444"/>
                  </a:lnTo>
                  <a:lnTo>
                    <a:pt x="498" y="432"/>
                  </a:lnTo>
                  <a:lnTo>
                    <a:pt x="505" y="441"/>
                  </a:lnTo>
                  <a:lnTo>
                    <a:pt x="511" y="451"/>
                  </a:lnTo>
                  <a:lnTo>
                    <a:pt x="519" y="461"/>
                  </a:lnTo>
                  <a:lnTo>
                    <a:pt x="525" y="472"/>
                  </a:lnTo>
                  <a:lnTo>
                    <a:pt x="531" y="473"/>
                  </a:lnTo>
                  <a:lnTo>
                    <a:pt x="536" y="472"/>
                  </a:lnTo>
                  <a:lnTo>
                    <a:pt x="541" y="469"/>
                  </a:lnTo>
                  <a:lnTo>
                    <a:pt x="542" y="464"/>
                  </a:lnTo>
                  <a:lnTo>
                    <a:pt x="536" y="453"/>
                  </a:lnTo>
                  <a:lnTo>
                    <a:pt x="530" y="441"/>
                  </a:lnTo>
                  <a:lnTo>
                    <a:pt x="524" y="430"/>
                  </a:lnTo>
                  <a:lnTo>
                    <a:pt x="516" y="419"/>
                  </a:lnTo>
                  <a:lnTo>
                    <a:pt x="531" y="408"/>
                  </a:lnTo>
                  <a:lnTo>
                    <a:pt x="545" y="397"/>
                  </a:lnTo>
                  <a:lnTo>
                    <a:pt x="559" y="385"/>
                  </a:lnTo>
                  <a:lnTo>
                    <a:pt x="573" y="373"/>
                  </a:lnTo>
                  <a:lnTo>
                    <a:pt x="585" y="361"/>
                  </a:lnTo>
                  <a:lnTo>
                    <a:pt x="599" y="348"/>
                  </a:lnTo>
                  <a:lnTo>
                    <a:pt x="611" y="334"/>
                  </a:lnTo>
                  <a:lnTo>
                    <a:pt x="624" y="321"/>
                  </a:lnTo>
                  <a:lnTo>
                    <a:pt x="631" y="328"/>
                  </a:lnTo>
                  <a:lnTo>
                    <a:pt x="642" y="332"/>
                  </a:lnTo>
                  <a:lnTo>
                    <a:pt x="651" y="337"/>
                  </a:lnTo>
                  <a:lnTo>
                    <a:pt x="659" y="342"/>
                  </a:lnTo>
                  <a:lnTo>
                    <a:pt x="662" y="344"/>
                  </a:lnTo>
                  <a:lnTo>
                    <a:pt x="668" y="342"/>
                  </a:lnTo>
                  <a:lnTo>
                    <a:pt x="673" y="341"/>
                  </a:lnTo>
                  <a:lnTo>
                    <a:pt x="676" y="338"/>
                  </a:lnTo>
                  <a:lnTo>
                    <a:pt x="676" y="334"/>
                  </a:lnTo>
                  <a:lnTo>
                    <a:pt x="676" y="332"/>
                  </a:lnTo>
                  <a:lnTo>
                    <a:pt x="674" y="328"/>
                  </a:lnTo>
                  <a:lnTo>
                    <a:pt x="671" y="325"/>
                  </a:lnTo>
                  <a:lnTo>
                    <a:pt x="662" y="321"/>
                  </a:lnTo>
                  <a:lnTo>
                    <a:pt x="653" y="317"/>
                  </a:lnTo>
                  <a:lnTo>
                    <a:pt x="644" y="312"/>
                  </a:lnTo>
                  <a:lnTo>
                    <a:pt x="637" y="305"/>
                  </a:lnTo>
                  <a:lnTo>
                    <a:pt x="647" y="295"/>
                  </a:lnTo>
                  <a:lnTo>
                    <a:pt x="654" y="283"/>
                  </a:lnTo>
                  <a:lnTo>
                    <a:pt x="662" y="271"/>
                  </a:lnTo>
                  <a:lnTo>
                    <a:pt x="667" y="259"/>
                  </a:lnTo>
                  <a:lnTo>
                    <a:pt x="673" y="247"/>
                  </a:lnTo>
                  <a:lnTo>
                    <a:pt x="679" y="234"/>
                  </a:lnTo>
                  <a:lnTo>
                    <a:pt x="685" y="222"/>
                  </a:lnTo>
                  <a:lnTo>
                    <a:pt x="691" y="210"/>
                  </a:lnTo>
                  <a:lnTo>
                    <a:pt x="702" y="209"/>
                  </a:lnTo>
                  <a:lnTo>
                    <a:pt x="714" y="210"/>
                  </a:lnTo>
                  <a:lnTo>
                    <a:pt x="725" y="209"/>
                  </a:lnTo>
                  <a:lnTo>
                    <a:pt x="731" y="200"/>
                  </a:lnTo>
                  <a:lnTo>
                    <a:pt x="727" y="191"/>
                  </a:lnTo>
                  <a:lnTo>
                    <a:pt x="717" y="189"/>
                  </a:lnTo>
                  <a:lnTo>
                    <a:pt x="705" y="191"/>
                  </a:lnTo>
                  <a:lnTo>
                    <a:pt x="693" y="189"/>
                  </a:lnTo>
                  <a:lnTo>
                    <a:pt x="693" y="175"/>
                  </a:lnTo>
                  <a:lnTo>
                    <a:pt x="693" y="159"/>
                  </a:lnTo>
                  <a:lnTo>
                    <a:pt x="693" y="144"/>
                  </a:lnTo>
                  <a:lnTo>
                    <a:pt x="693" y="134"/>
                  </a:lnTo>
                  <a:lnTo>
                    <a:pt x="707" y="126"/>
                  </a:lnTo>
                  <a:lnTo>
                    <a:pt x="722" y="122"/>
                  </a:lnTo>
                  <a:lnTo>
                    <a:pt x="739" y="121"/>
                  </a:lnTo>
                  <a:lnTo>
                    <a:pt x="756" y="121"/>
                  </a:lnTo>
                  <a:lnTo>
                    <a:pt x="771" y="119"/>
                  </a:lnTo>
                  <a:lnTo>
                    <a:pt x="783" y="115"/>
                  </a:lnTo>
                  <a:lnTo>
                    <a:pt x="794" y="106"/>
                  </a:lnTo>
                  <a:lnTo>
                    <a:pt x="799" y="92"/>
                  </a:lnTo>
                  <a:lnTo>
                    <a:pt x="805" y="84"/>
                  </a:lnTo>
                  <a:lnTo>
                    <a:pt x="810" y="77"/>
                  </a:lnTo>
                  <a:lnTo>
                    <a:pt x="816" y="70"/>
                  </a:lnTo>
                  <a:lnTo>
                    <a:pt x="823" y="64"/>
                  </a:lnTo>
                  <a:lnTo>
                    <a:pt x="830" y="59"/>
                  </a:lnTo>
                  <a:lnTo>
                    <a:pt x="837" y="53"/>
                  </a:lnTo>
                  <a:lnTo>
                    <a:pt x="845" y="49"/>
                  </a:lnTo>
                  <a:lnTo>
                    <a:pt x="853" y="44"/>
                  </a:lnTo>
                  <a:lnTo>
                    <a:pt x="862" y="51"/>
                  </a:lnTo>
                  <a:lnTo>
                    <a:pt x="870" y="57"/>
                  </a:lnTo>
                  <a:lnTo>
                    <a:pt x="877" y="65"/>
                  </a:lnTo>
                  <a:lnTo>
                    <a:pt x="886" y="72"/>
                  </a:lnTo>
                  <a:lnTo>
                    <a:pt x="894" y="65"/>
                  </a:lnTo>
                  <a:lnTo>
                    <a:pt x="894" y="59"/>
                  </a:lnTo>
                  <a:lnTo>
                    <a:pt x="890" y="52"/>
                  </a:lnTo>
                  <a:lnTo>
                    <a:pt x="885" y="47"/>
                  </a:lnTo>
                  <a:lnTo>
                    <a:pt x="880" y="43"/>
                  </a:lnTo>
                  <a:lnTo>
                    <a:pt x="874" y="37"/>
                  </a:lnTo>
                  <a:lnTo>
                    <a:pt x="873" y="31"/>
                  </a:lnTo>
                  <a:lnTo>
                    <a:pt x="877" y="26"/>
                  </a:lnTo>
                  <a:lnTo>
                    <a:pt x="900" y="16"/>
                  </a:lnTo>
                  <a:lnTo>
                    <a:pt x="923" y="8"/>
                  </a:lnTo>
                  <a:lnTo>
                    <a:pt x="949" y="3"/>
                  </a:lnTo>
                  <a:lnTo>
                    <a:pt x="976" y="0"/>
                  </a:lnTo>
                  <a:lnTo>
                    <a:pt x="1002" y="0"/>
                  </a:lnTo>
                  <a:lnTo>
                    <a:pt x="1028" y="2"/>
                  </a:lnTo>
                  <a:lnTo>
                    <a:pt x="1054" y="6"/>
                  </a:lnTo>
                  <a:lnTo>
                    <a:pt x="1079" y="12"/>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59" name="Freeform 40"/>
            <p:cNvSpPr>
              <a:spLocks/>
            </p:cNvSpPr>
            <p:nvPr/>
          </p:nvSpPr>
          <p:spPr bwMode="auto">
            <a:xfrm>
              <a:off x="2719" y="2290"/>
              <a:ext cx="144" cy="268"/>
            </a:xfrm>
            <a:custGeom>
              <a:avLst/>
              <a:gdLst>
                <a:gd name="T0" fmla="*/ 63 w 144"/>
                <a:gd name="T1" fmla="*/ 29 h 268"/>
                <a:gd name="T2" fmla="*/ 78 w 144"/>
                <a:gd name="T3" fmla="*/ 49 h 268"/>
                <a:gd name="T4" fmla="*/ 92 w 144"/>
                <a:gd name="T5" fmla="*/ 71 h 268"/>
                <a:gd name="T6" fmla="*/ 106 w 144"/>
                <a:gd name="T7" fmla="*/ 94 h 268"/>
                <a:gd name="T8" fmla="*/ 118 w 144"/>
                <a:gd name="T9" fmla="*/ 116 h 268"/>
                <a:gd name="T10" fmla="*/ 127 w 144"/>
                <a:gd name="T11" fmla="*/ 140 h 268"/>
                <a:gd name="T12" fmla="*/ 135 w 144"/>
                <a:gd name="T13" fmla="*/ 165 h 268"/>
                <a:gd name="T14" fmla="*/ 141 w 144"/>
                <a:gd name="T15" fmla="*/ 190 h 268"/>
                <a:gd name="T16" fmla="*/ 144 w 144"/>
                <a:gd name="T17" fmla="*/ 217 h 268"/>
                <a:gd name="T18" fmla="*/ 138 w 144"/>
                <a:gd name="T19" fmla="*/ 223 h 268"/>
                <a:gd name="T20" fmla="*/ 134 w 144"/>
                <a:gd name="T21" fmla="*/ 231 h 268"/>
                <a:gd name="T22" fmla="*/ 127 w 144"/>
                <a:gd name="T23" fmla="*/ 238 h 268"/>
                <a:gd name="T24" fmla="*/ 123 w 144"/>
                <a:gd name="T25" fmla="*/ 243 h 268"/>
                <a:gd name="T26" fmla="*/ 117 w 144"/>
                <a:gd name="T27" fmla="*/ 250 h 268"/>
                <a:gd name="T28" fmla="*/ 111 w 144"/>
                <a:gd name="T29" fmla="*/ 256 h 268"/>
                <a:gd name="T30" fmla="*/ 104 w 144"/>
                <a:gd name="T31" fmla="*/ 261 h 268"/>
                <a:gd name="T32" fmla="*/ 97 w 144"/>
                <a:gd name="T33" fmla="*/ 268 h 268"/>
                <a:gd name="T34" fmla="*/ 89 w 144"/>
                <a:gd name="T35" fmla="*/ 240 h 268"/>
                <a:gd name="T36" fmla="*/ 81 w 144"/>
                <a:gd name="T37" fmla="*/ 214 h 268"/>
                <a:gd name="T38" fmla="*/ 71 w 144"/>
                <a:gd name="T39" fmla="*/ 186 h 268"/>
                <a:gd name="T40" fmla="*/ 58 w 144"/>
                <a:gd name="T41" fmla="*/ 160 h 268"/>
                <a:gd name="T42" fmla="*/ 46 w 144"/>
                <a:gd name="T43" fmla="*/ 133 h 268"/>
                <a:gd name="T44" fmla="*/ 32 w 144"/>
                <a:gd name="T45" fmla="*/ 107 h 268"/>
                <a:gd name="T46" fmla="*/ 17 w 144"/>
                <a:gd name="T47" fmla="*/ 83 h 268"/>
                <a:gd name="T48" fmla="*/ 0 w 144"/>
                <a:gd name="T49" fmla="*/ 59 h 268"/>
                <a:gd name="T50" fmla="*/ 6 w 144"/>
                <a:gd name="T51" fmla="*/ 52 h 268"/>
                <a:gd name="T52" fmla="*/ 17 w 144"/>
                <a:gd name="T53" fmla="*/ 44 h 268"/>
                <a:gd name="T54" fmla="*/ 26 w 144"/>
                <a:gd name="T55" fmla="*/ 37 h 268"/>
                <a:gd name="T56" fmla="*/ 32 w 144"/>
                <a:gd name="T57" fmla="*/ 30 h 268"/>
                <a:gd name="T58" fmla="*/ 34 w 144"/>
                <a:gd name="T59" fmla="*/ 22 h 268"/>
                <a:gd name="T60" fmla="*/ 35 w 144"/>
                <a:gd name="T61" fmla="*/ 15 h 268"/>
                <a:gd name="T62" fmla="*/ 35 w 144"/>
                <a:gd name="T63" fmla="*/ 7 h 268"/>
                <a:gd name="T64" fmla="*/ 34 w 144"/>
                <a:gd name="T65" fmla="*/ 0 h 268"/>
                <a:gd name="T66" fmla="*/ 41 w 144"/>
                <a:gd name="T67" fmla="*/ 7 h 268"/>
                <a:gd name="T68" fmla="*/ 49 w 144"/>
                <a:gd name="T69" fmla="*/ 12 h 268"/>
                <a:gd name="T70" fmla="*/ 55 w 144"/>
                <a:gd name="T71" fmla="*/ 20 h 268"/>
                <a:gd name="T72" fmla="*/ 63 w 144"/>
                <a:gd name="T73" fmla="*/ 29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68"/>
                <a:gd name="T113" fmla="*/ 144 w 144"/>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68">
                  <a:moveTo>
                    <a:pt x="63" y="29"/>
                  </a:moveTo>
                  <a:lnTo>
                    <a:pt x="78" y="49"/>
                  </a:lnTo>
                  <a:lnTo>
                    <a:pt x="92" y="71"/>
                  </a:lnTo>
                  <a:lnTo>
                    <a:pt x="106" y="94"/>
                  </a:lnTo>
                  <a:lnTo>
                    <a:pt x="118" y="116"/>
                  </a:lnTo>
                  <a:lnTo>
                    <a:pt x="127" y="140"/>
                  </a:lnTo>
                  <a:lnTo>
                    <a:pt x="135" y="165"/>
                  </a:lnTo>
                  <a:lnTo>
                    <a:pt x="141" y="190"/>
                  </a:lnTo>
                  <a:lnTo>
                    <a:pt x="144" y="217"/>
                  </a:lnTo>
                  <a:lnTo>
                    <a:pt x="138" y="223"/>
                  </a:lnTo>
                  <a:lnTo>
                    <a:pt x="134" y="231"/>
                  </a:lnTo>
                  <a:lnTo>
                    <a:pt x="127" y="238"/>
                  </a:lnTo>
                  <a:lnTo>
                    <a:pt x="123" y="243"/>
                  </a:lnTo>
                  <a:lnTo>
                    <a:pt x="117" y="250"/>
                  </a:lnTo>
                  <a:lnTo>
                    <a:pt x="111" y="256"/>
                  </a:lnTo>
                  <a:lnTo>
                    <a:pt x="104" y="261"/>
                  </a:lnTo>
                  <a:lnTo>
                    <a:pt x="97" y="268"/>
                  </a:lnTo>
                  <a:lnTo>
                    <a:pt x="89" y="240"/>
                  </a:lnTo>
                  <a:lnTo>
                    <a:pt x="81" y="214"/>
                  </a:lnTo>
                  <a:lnTo>
                    <a:pt x="71" y="186"/>
                  </a:lnTo>
                  <a:lnTo>
                    <a:pt x="58" y="160"/>
                  </a:lnTo>
                  <a:lnTo>
                    <a:pt x="46" y="133"/>
                  </a:lnTo>
                  <a:lnTo>
                    <a:pt x="32" y="107"/>
                  </a:lnTo>
                  <a:lnTo>
                    <a:pt x="17" y="83"/>
                  </a:lnTo>
                  <a:lnTo>
                    <a:pt x="0" y="59"/>
                  </a:lnTo>
                  <a:lnTo>
                    <a:pt x="6" y="52"/>
                  </a:lnTo>
                  <a:lnTo>
                    <a:pt x="17" y="44"/>
                  </a:lnTo>
                  <a:lnTo>
                    <a:pt x="26" y="37"/>
                  </a:lnTo>
                  <a:lnTo>
                    <a:pt x="32" y="30"/>
                  </a:lnTo>
                  <a:lnTo>
                    <a:pt x="34" y="22"/>
                  </a:lnTo>
                  <a:lnTo>
                    <a:pt x="35" y="15"/>
                  </a:lnTo>
                  <a:lnTo>
                    <a:pt x="35" y="7"/>
                  </a:lnTo>
                  <a:lnTo>
                    <a:pt x="34" y="0"/>
                  </a:lnTo>
                  <a:lnTo>
                    <a:pt x="41" y="7"/>
                  </a:lnTo>
                  <a:lnTo>
                    <a:pt x="49" y="12"/>
                  </a:lnTo>
                  <a:lnTo>
                    <a:pt x="55" y="20"/>
                  </a:lnTo>
                  <a:lnTo>
                    <a:pt x="63" y="29"/>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0" name="Freeform 41"/>
            <p:cNvSpPr>
              <a:spLocks/>
            </p:cNvSpPr>
            <p:nvPr/>
          </p:nvSpPr>
          <p:spPr bwMode="auto">
            <a:xfrm>
              <a:off x="3214" y="2301"/>
              <a:ext cx="23" cy="62"/>
            </a:xfrm>
            <a:custGeom>
              <a:avLst/>
              <a:gdLst>
                <a:gd name="T0" fmla="*/ 17 w 23"/>
                <a:gd name="T1" fmla="*/ 5 h 62"/>
                <a:gd name="T2" fmla="*/ 18 w 23"/>
                <a:gd name="T3" fmla="*/ 10 h 62"/>
                <a:gd name="T4" fmla="*/ 18 w 23"/>
                <a:gd name="T5" fmla="*/ 14 h 62"/>
                <a:gd name="T6" fmla="*/ 20 w 23"/>
                <a:gd name="T7" fmla="*/ 19 h 62"/>
                <a:gd name="T8" fmla="*/ 20 w 23"/>
                <a:gd name="T9" fmla="*/ 23 h 62"/>
                <a:gd name="T10" fmla="*/ 20 w 23"/>
                <a:gd name="T11" fmla="*/ 34 h 62"/>
                <a:gd name="T12" fmla="*/ 23 w 23"/>
                <a:gd name="T13" fmla="*/ 44 h 62"/>
                <a:gd name="T14" fmla="*/ 23 w 23"/>
                <a:gd name="T15" fmla="*/ 54 h 62"/>
                <a:gd name="T16" fmla="*/ 17 w 23"/>
                <a:gd name="T17" fmla="*/ 62 h 62"/>
                <a:gd name="T18" fmla="*/ 8 w 23"/>
                <a:gd name="T19" fmla="*/ 56 h 62"/>
                <a:gd name="T20" fmla="*/ 4 w 23"/>
                <a:gd name="T21" fmla="*/ 47 h 62"/>
                <a:gd name="T22" fmla="*/ 3 w 23"/>
                <a:gd name="T23" fmla="*/ 37 h 62"/>
                <a:gd name="T24" fmla="*/ 3 w 23"/>
                <a:gd name="T25" fmla="*/ 26 h 62"/>
                <a:gd name="T26" fmla="*/ 4 w 23"/>
                <a:gd name="T27" fmla="*/ 17 h 62"/>
                <a:gd name="T28" fmla="*/ 0 w 23"/>
                <a:gd name="T29" fmla="*/ 9 h 62"/>
                <a:gd name="T30" fmla="*/ 0 w 23"/>
                <a:gd name="T31" fmla="*/ 2 h 62"/>
                <a:gd name="T32" fmla="*/ 11 w 23"/>
                <a:gd name="T33" fmla="*/ 0 h 62"/>
                <a:gd name="T34" fmla="*/ 11 w 23"/>
                <a:gd name="T35" fmla="*/ 2 h 62"/>
                <a:gd name="T36" fmla="*/ 12 w 23"/>
                <a:gd name="T37" fmla="*/ 4 h 62"/>
                <a:gd name="T38" fmla="*/ 15 w 23"/>
                <a:gd name="T39" fmla="*/ 5 h 62"/>
                <a:gd name="T40" fmla="*/ 17 w 23"/>
                <a:gd name="T41" fmla="*/ 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62"/>
                <a:gd name="T65" fmla="*/ 23 w 23"/>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62">
                  <a:moveTo>
                    <a:pt x="17" y="5"/>
                  </a:moveTo>
                  <a:lnTo>
                    <a:pt x="18" y="10"/>
                  </a:lnTo>
                  <a:lnTo>
                    <a:pt x="18" y="14"/>
                  </a:lnTo>
                  <a:lnTo>
                    <a:pt x="20" y="19"/>
                  </a:lnTo>
                  <a:lnTo>
                    <a:pt x="20" y="23"/>
                  </a:lnTo>
                  <a:lnTo>
                    <a:pt x="20" y="34"/>
                  </a:lnTo>
                  <a:lnTo>
                    <a:pt x="23" y="44"/>
                  </a:lnTo>
                  <a:lnTo>
                    <a:pt x="23" y="54"/>
                  </a:lnTo>
                  <a:lnTo>
                    <a:pt x="17" y="62"/>
                  </a:lnTo>
                  <a:lnTo>
                    <a:pt x="8" y="56"/>
                  </a:lnTo>
                  <a:lnTo>
                    <a:pt x="4" y="47"/>
                  </a:lnTo>
                  <a:lnTo>
                    <a:pt x="3" y="37"/>
                  </a:lnTo>
                  <a:lnTo>
                    <a:pt x="3" y="26"/>
                  </a:lnTo>
                  <a:lnTo>
                    <a:pt x="4" y="17"/>
                  </a:lnTo>
                  <a:lnTo>
                    <a:pt x="0" y="9"/>
                  </a:lnTo>
                  <a:lnTo>
                    <a:pt x="0" y="2"/>
                  </a:lnTo>
                  <a:lnTo>
                    <a:pt x="11" y="0"/>
                  </a:lnTo>
                  <a:lnTo>
                    <a:pt x="11" y="2"/>
                  </a:lnTo>
                  <a:lnTo>
                    <a:pt x="12" y="4"/>
                  </a:lnTo>
                  <a:lnTo>
                    <a:pt x="15" y="5"/>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1" name="Freeform 42"/>
            <p:cNvSpPr>
              <a:spLocks/>
            </p:cNvSpPr>
            <p:nvPr/>
          </p:nvSpPr>
          <p:spPr bwMode="auto">
            <a:xfrm>
              <a:off x="1520" y="2343"/>
              <a:ext cx="317" cy="416"/>
            </a:xfrm>
            <a:custGeom>
              <a:avLst/>
              <a:gdLst>
                <a:gd name="T0" fmla="*/ 281 w 317"/>
                <a:gd name="T1" fmla="*/ 28 h 416"/>
                <a:gd name="T2" fmla="*/ 272 w 317"/>
                <a:gd name="T3" fmla="*/ 51 h 416"/>
                <a:gd name="T4" fmla="*/ 294 w 317"/>
                <a:gd name="T5" fmla="*/ 57 h 416"/>
                <a:gd name="T6" fmla="*/ 301 w 317"/>
                <a:gd name="T7" fmla="*/ 39 h 416"/>
                <a:gd name="T8" fmla="*/ 317 w 317"/>
                <a:gd name="T9" fmla="*/ 39 h 416"/>
                <a:gd name="T10" fmla="*/ 286 w 317"/>
                <a:gd name="T11" fmla="*/ 80 h 416"/>
                <a:gd name="T12" fmla="*/ 255 w 317"/>
                <a:gd name="T13" fmla="*/ 121 h 416"/>
                <a:gd name="T14" fmla="*/ 226 w 317"/>
                <a:gd name="T15" fmla="*/ 164 h 416"/>
                <a:gd name="T16" fmla="*/ 197 w 317"/>
                <a:gd name="T17" fmla="*/ 204 h 416"/>
                <a:gd name="T18" fmla="*/ 184 w 317"/>
                <a:gd name="T19" fmla="*/ 201 h 416"/>
                <a:gd name="T20" fmla="*/ 172 w 317"/>
                <a:gd name="T21" fmla="*/ 197 h 416"/>
                <a:gd name="T22" fmla="*/ 160 w 317"/>
                <a:gd name="T23" fmla="*/ 194 h 416"/>
                <a:gd name="T24" fmla="*/ 146 w 317"/>
                <a:gd name="T25" fmla="*/ 194 h 416"/>
                <a:gd name="T26" fmla="*/ 147 w 317"/>
                <a:gd name="T27" fmla="*/ 207 h 416"/>
                <a:gd name="T28" fmla="*/ 158 w 317"/>
                <a:gd name="T29" fmla="*/ 214 h 416"/>
                <a:gd name="T30" fmla="*/ 174 w 317"/>
                <a:gd name="T31" fmla="*/ 216 h 416"/>
                <a:gd name="T32" fmla="*/ 186 w 317"/>
                <a:gd name="T33" fmla="*/ 220 h 416"/>
                <a:gd name="T34" fmla="*/ 172 w 317"/>
                <a:gd name="T35" fmla="*/ 240 h 416"/>
                <a:gd name="T36" fmla="*/ 157 w 317"/>
                <a:gd name="T37" fmla="*/ 260 h 416"/>
                <a:gd name="T38" fmla="*/ 143 w 317"/>
                <a:gd name="T39" fmla="*/ 280 h 416"/>
                <a:gd name="T40" fmla="*/ 131 w 317"/>
                <a:gd name="T41" fmla="*/ 301 h 416"/>
                <a:gd name="T42" fmla="*/ 120 w 317"/>
                <a:gd name="T43" fmla="*/ 276 h 416"/>
                <a:gd name="T44" fmla="*/ 97 w 317"/>
                <a:gd name="T45" fmla="*/ 268 h 416"/>
                <a:gd name="T46" fmla="*/ 103 w 317"/>
                <a:gd name="T47" fmla="*/ 313 h 416"/>
                <a:gd name="T48" fmla="*/ 111 w 317"/>
                <a:gd name="T49" fmla="*/ 330 h 416"/>
                <a:gd name="T50" fmla="*/ 95 w 317"/>
                <a:gd name="T51" fmla="*/ 352 h 416"/>
                <a:gd name="T52" fmla="*/ 81 w 317"/>
                <a:gd name="T53" fmla="*/ 373 h 416"/>
                <a:gd name="T54" fmla="*/ 68 w 317"/>
                <a:gd name="T55" fmla="*/ 395 h 416"/>
                <a:gd name="T56" fmla="*/ 52 w 317"/>
                <a:gd name="T57" fmla="*/ 416 h 416"/>
                <a:gd name="T58" fmla="*/ 49 w 317"/>
                <a:gd name="T59" fmla="*/ 385 h 416"/>
                <a:gd name="T60" fmla="*/ 51 w 317"/>
                <a:gd name="T61" fmla="*/ 356 h 416"/>
                <a:gd name="T62" fmla="*/ 52 w 317"/>
                <a:gd name="T63" fmla="*/ 307 h 416"/>
                <a:gd name="T64" fmla="*/ 26 w 317"/>
                <a:gd name="T65" fmla="*/ 268 h 416"/>
                <a:gd name="T66" fmla="*/ 14 w 317"/>
                <a:gd name="T67" fmla="*/ 248 h 416"/>
                <a:gd name="T68" fmla="*/ 6 w 317"/>
                <a:gd name="T69" fmla="*/ 227 h 416"/>
                <a:gd name="T70" fmla="*/ 18 w 317"/>
                <a:gd name="T71" fmla="*/ 226 h 416"/>
                <a:gd name="T72" fmla="*/ 31 w 317"/>
                <a:gd name="T73" fmla="*/ 224 h 416"/>
                <a:gd name="T74" fmla="*/ 43 w 317"/>
                <a:gd name="T75" fmla="*/ 226 h 416"/>
                <a:gd name="T76" fmla="*/ 55 w 317"/>
                <a:gd name="T77" fmla="*/ 230 h 416"/>
                <a:gd name="T78" fmla="*/ 60 w 317"/>
                <a:gd name="T79" fmla="*/ 223 h 416"/>
                <a:gd name="T80" fmla="*/ 58 w 317"/>
                <a:gd name="T81" fmla="*/ 214 h 416"/>
                <a:gd name="T82" fmla="*/ 45 w 317"/>
                <a:gd name="T83" fmla="*/ 208 h 416"/>
                <a:gd name="T84" fmla="*/ 31 w 317"/>
                <a:gd name="T85" fmla="*/ 207 h 416"/>
                <a:gd name="T86" fmla="*/ 15 w 317"/>
                <a:gd name="T87" fmla="*/ 207 h 416"/>
                <a:gd name="T88" fmla="*/ 1 w 317"/>
                <a:gd name="T89" fmla="*/ 206 h 416"/>
                <a:gd name="T90" fmla="*/ 3 w 317"/>
                <a:gd name="T91" fmla="*/ 157 h 416"/>
                <a:gd name="T92" fmla="*/ 12 w 317"/>
                <a:gd name="T93" fmla="*/ 123 h 416"/>
                <a:gd name="T94" fmla="*/ 26 w 317"/>
                <a:gd name="T95" fmla="*/ 92 h 416"/>
                <a:gd name="T96" fmla="*/ 46 w 317"/>
                <a:gd name="T97" fmla="*/ 65 h 416"/>
                <a:gd name="T98" fmla="*/ 71 w 317"/>
                <a:gd name="T99" fmla="*/ 39 h 416"/>
                <a:gd name="T100" fmla="*/ 100 w 317"/>
                <a:gd name="T101" fmla="*/ 18 h 416"/>
                <a:gd name="T102" fmla="*/ 123 w 317"/>
                <a:gd name="T103" fmla="*/ 25 h 416"/>
                <a:gd name="T104" fmla="*/ 131 w 317"/>
                <a:gd name="T105" fmla="*/ 51 h 416"/>
                <a:gd name="T106" fmla="*/ 152 w 317"/>
                <a:gd name="T107" fmla="*/ 45 h 416"/>
                <a:gd name="T108" fmla="*/ 144 w 317"/>
                <a:gd name="T109" fmla="*/ 14 h 416"/>
                <a:gd name="T110" fmla="*/ 172 w 317"/>
                <a:gd name="T111" fmla="*/ 1 h 416"/>
                <a:gd name="T112" fmla="*/ 223 w 317"/>
                <a:gd name="T113" fmla="*/ 0 h 416"/>
                <a:gd name="T114" fmla="*/ 260 w 317"/>
                <a:gd name="T115" fmla="*/ 6 h 416"/>
                <a:gd name="T116" fmla="*/ 280 w 317"/>
                <a:gd name="T117" fmla="*/ 13 h 4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7"/>
                <a:gd name="T178" fmla="*/ 0 h 416"/>
                <a:gd name="T179" fmla="*/ 317 w 317"/>
                <a:gd name="T180" fmla="*/ 416 h 4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7" h="416">
                  <a:moveTo>
                    <a:pt x="283" y="14"/>
                  </a:moveTo>
                  <a:lnTo>
                    <a:pt x="281" y="28"/>
                  </a:lnTo>
                  <a:lnTo>
                    <a:pt x="275" y="39"/>
                  </a:lnTo>
                  <a:lnTo>
                    <a:pt x="272" y="51"/>
                  </a:lnTo>
                  <a:lnTo>
                    <a:pt x="284" y="62"/>
                  </a:lnTo>
                  <a:lnTo>
                    <a:pt x="294" y="57"/>
                  </a:lnTo>
                  <a:lnTo>
                    <a:pt x="298" y="49"/>
                  </a:lnTo>
                  <a:lnTo>
                    <a:pt x="301" y="39"/>
                  </a:lnTo>
                  <a:lnTo>
                    <a:pt x="306" y="32"/>
                  </a:lnTo>
                  <a:lnTo>
                    <a:pt x="317" y="39"/>
                  </a:lnTo>
                  <a:lnTo>
                    <a:pt x="301" y="59"/>
                  </a:lnTo>
                  <a:lnTo>
                    <a:pt x="286" y="80"/>
                  </a:lnTo>
                  <a:lnTo>
                    <a:pt x="270" y="100"/>
                  </a:lnTo>
                  <a:lnTo>
                    <a:pt x="255" y="121"/>
                  </a:lnTo>
                  <a:lnTo>
                    <a:pt x="240" y="142"/>
                  </a:lnTo>
                  <a:lnTo>
                    <a:pt x="226" y="164"/>
                  </a:lnTo>
                  <a:lnTo>
                    <a:pt x="211" y="183"/>
                  </a:lnTo>
                  <a:lnTo>
                    <a:pt x="197" y="204"/>
                  </a:lnTo>
                  <a:lnTo>
                    <a:pt x="191" y="203"/>
                  </a:lnTo>
                  <a:lnTo>
                    <a:pt x="184" y="201"/>
                  </a:lnTo>
                  <a:lnTo>
                    <a:pt x="178" y="199"/>
                  </a:lnTo>
                  <a:lnTo>
                    <a:pt x="172" y="197"/>
                  </a:lnTo>
                  <a:lnTo>
                    <a:pt x="166" y="195"/>
                  </a:lnTo>
                  <a:lnTo>
                    <a:pt x="160" y="194"/>
                  </a:lnTo>
                  <a:lnTo>
                    <a:pt x="152" y="194"/>
                  </a:lnTo>
                  <a:lnTo>
                    <a:pt x="146" y="194"/>
                  </a:lnTo>
                  <a:lnTo>
                    <a:pt x="144" y="202"/>
                  </a:lnTo>
                  <a:lnTo>
                    <a:pt x="147" y="207"/>
                  </a:lnTo>
                  <a:lnTo>
                    <a:pt x="152" y="211"/>
                  </a:lnTo>
                  <a:lnTo>
                    <a:pt x="158" y="214"/>
                  </a:lnTo>
                  <a:lnTo>
                    <a:pt x="166" y="215"/>
                  </a:lnTo>
                  <a:lnTo>
                    <a:pt x="174" y="216"/>
                  </a:lnTo>
                  <a:lnTo>
                    <a:pt x="181" y="218"/>
                  </a:lnTo>
                  <a:lnTo>
                    <a:pt x="186" y="220"/>
                  </a:lnTo>
                  <a:lnTo>
                    <a:pt x="178" y="230"/>
                  </a:lnTo>
                  <a:lnTo>
                    <a:pt x="172" y="240"/>
                  </a:lnTo>
                  <a:lnTo>
                    <a:pt x="164" y="249"/>
                  </a:lnTo>
                  <a:lnTo>
                    <a:pt x="157" y="260"/>
                  </a:lnTo>
                  <a:lnTo>
                    <a:pt x="151" y="269"/>
                  </a:lnTo>
                  <a:lnTo>
                    <a:pt x="143" y="280"/>
                  </a:lnTo>
                  <a:lnTo>
                    <a:pt x="137" y="290"/>
                  </a:lnTo>
                  <a:lnTo>
                    <a:pt x="131" y="301"/>
                  </a:lnTo>
                  <a:lnTo>
                    <a:pt x="123" y="290"/>
                  </a:lnTo>
                  <a:lnTo>
                    <a:pt x="120" y="276"/>
                  </a:lnTo>
                  <a:lnTo>
                    <a:pt x="114" y="265"/>
                  </a:lnTo>
                  <a:lnTo>
                    <a:pt x="97" y="268"/>
                  </a:lnTo>
                  <a:lnTo>
                    <a:pt x="98" y="294"/>
                  </a:lnTo>
                  <a:lnTo>
                    <a:pt x="103" y="313"/>
                  </a:lnTo>
                  <a:lnTo>
                    <a:pt x="108" y="325"/>
                  </a:lnTo>
                  <a:lnTo>
                    <a:pt x="111" y="330"/>
                  </a:lnTo>
                  <a:lnTo>
                    <a:pt x="103" y="340"/>
                  </a:lnTo>
                  <a:lnTo>
                    <a:pt x="95" y="352"/>
                  </a:lnTo>
                  <a:lnTo>
                    <a:pt x="89" y="363"/>
                  </a:lnTo>
                  <a:lnTo>
                    <a:pt x="81" y="373"/>
                  </a:lnTo>
                  <a:lnTo>
                    <a:pt x="74" y="384"/>
                  </a:lnTo>
                  <a:lnTo>
                    <a:pt x="68" y="395"/>
                  </a:lnTo>
                  <a:lnTo>
                    <a:pt x="60" y="405"/>
                  </a:lnTo>
                  <a:lnTo>
                    <a:pt x="52" y="416"/>
                  </a:lnTo>
                  <a:lnTo>
                    <a:pt x="49" y="401"/>
                  </a:lnTo>
                  <a:lnTo>
                    <a:pt x="49" y="385"/>
                  </a:lnTo>
                  <a:lnTo>
                    <a:pt x="49" y="371"/>
                  </a:lnTo>
                  <a:lnTo>
                    <a:pt x="51" y="356"/>
                  </a:lnTo>
                  <a:lnTo>
                    <a:pt x="54" y="331"/>
                  </a:lnTo>
                  <a:lnTo>
                    <a:pt x="52" y="307"/>
                  </a:lnTo>
                  <a:lnTo>
                    <a:pt x="45" y="286"/>
                  </a:lnTo>
                  <a:lnTo>
                    <a:pt x="26" y="268"/>
                  </a:lnTo>
                  <a:lnTo>
                    <a:pt x="20" y="259"/>
                  </a:lnTo>
                  <a:lnTo>
                    <a:pt x="14" y="248"/>
                  </a:lnTo>
                  <a:lnTo>
                    <a:pt x="9" y="237"/>
                  </a:lnTo>
                  <a:lnTo>
                    <a:pt x="6" y="227"/>
                  </a:lnTo>
                  <a:lnTo>
                    <a:pt x="12" y="227"/>
                  </a:lnTo>
                  <a:lnTo>
                    <a:pt x="18" y="226"/>
                  </a:lnTo>
                  <a:lnTo>
                    <a:pt x="25" y="226"/>
                  </a:lnTo>
                  <a:lnTo>
                    <a:pt x="31" y="224"/>
                  </a:lnTo>
                  <a:lnTo>
                    <a:pt x="37" y="224"/>
                  </a:lnTo>
                  <a:lnTo>
                    <a:pt x="43" y="226"/>
                  </a:lnTo>
                  <a:lnTo>
                    <a:pt x="49" y="227"/>
                  </a:lnTo>
                  <a:lnTo>
                    <a:pt x="55" y="230"/>
                  </a:lnTo>
                  <a:lnTo>
                    <a:pt x="58" y="227"/>
                  </a:lnTo>
                  <a:lnTo>
                    <a:pt x="60" y="223"/>
                  </a:lnTo>
                  <a:lnTo>
                    <a:pt x="60" y="219"/>
                  </a:lnTo>
                  <a:lnTo>
                    <a:pt x="58" y="214"/>
                  </a:lnTo>
                  <a:lnTo>
                    <a:pt x="52" y="211"/>
                  </a:lnTo>
                  <a:lnTo>
                    <a:pt x="45" y="208"/>
                  </a:lnTo>
                  <a:lnTo>
                    <a:pt x="37" y="207"/>
                  </a:lnTo>
                  <a:lnTo>
                    <a:pt x="31" y="207"/>
                  </a:lnTo>
                  <a:lnTo>
                    <a:pt x="23" y="207"/>
                  </a:lnTo>
                  <a:lnTo>
                    <a:pt x="15" y="207"/>
                  </a:lnTo>
                  <a:lnTo>
                    <a:pt x="8" y="207"/>
                  </a:lnTo>
                  <a:lnTo>
                    <a:pt x="1" y="206"/>
                  </a:lnTo>
                  <a:lnTo>
                    <a:pt x="0" y="185"/>
                  </a:lnTo>
                  <a:lnTo>
                    <a:pt x="3" y="157"/>
                  </a:lnTo>
                  <a:lnTo>
                    <a:pt x="9" y="133"/>
                  </a:lnTo>
                  <a:lnTo>
                    <a:pt x="12" y="123"/>
                  </a:lnTo>
                  <a:lnTo>
                    <a:pt x="18" y="107"/>
                  </a:lnTo>
                  <a:lnTo>
                    <a:pt x="26" y="92"/>
                  </a:lnTo>
                  <a:lnTo>
                    <a:pt x="35" y="78"/>
                  </a:lnTo>
                  <a:lnTo>
                    <a:pt x="46" y="65"/>
                  </a:lnTo>
                  <a:lnTo>
                    <a:pt x="58" y="51"/>
                  </a:lnTo>
                  <a:lnTo>
                    <a:pt x="71" y="39"/>
                  </a:lnTo>
                  <a:lnTo>
                    <a:pt x="84" y="29"/>
                  </a:lnTo>
                  <a:lnTo>
                    <a:pt x="100" y="18"/>
                  </a:lnTo>
                  <a:lnTo>
                    <a:pt x="120" y="13"/>
                  </a:lnTo>
                  <a:lnTo>
                    <a:pt x="123" y="25"/>
                  </a:lnTo>
                  <a:lnTo>
                    <a:pt x="126" y="39"/>
                  </a:lnTo>
                  <a:lnTo>
                    <a:pt x="131" y="51"/>
                  </a:lnTo>
                  <a:lnTo>
                    <a:pt x="146" y="57"/>
                  </a:lnTo>
                  <a:lnTo>
                    <a:pt x="152" y="45"/>
                  </a:lnTo>
                  <a:lnTo>
                    <a:pt x="149" y="28"/>
                  </a:lnTo>
                  <a:lnTo>
                    <a:pt x="144" y="14"/>
                  </a:lnTo>
                  <a:lnTo>
                    <a:pt x="141" y="8"/>
                  </a:lnTo>
                  <a:lnTo>
                    <a:pt x="172" y="1"/>
                  </a:lnTo>
                  <a:lnTo>
                    <a:pt x="200" y="0"/>
                  </a:lnTo>
                  <a:lnTo>
                    <a:pt x="223" y="0"/>
                  </a:lnTo>
                  <a:lnTo>
                    <a:pt x="244" y="2"/>
                  </a:lnTo>
                  <a:lnTo>
                    <a:pt x="260" y="6"/>
                  </a:lnTo>
                  <a:lnTo>
                    <a:pt x="272" y="10"/>
                  </a:lnTo>
                  <a:lnTo>
                    <a:pt x="280" y="13"/>
                  </a:lnTo>
                  <a:lnTo>
                    <a:pt x="283" y="14"/>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2" name="Freeform 43"/>
            <p:cNvSpPr>
              <a:spLocks/>
            </p:cNvSpPr>
            <p:nvPr/>
          </p:nvSpPr>
          <p:spPr bwMode="auto">
            <a:xfrm>
              <a:off x="2634" y="2361"/>
              <a:ext cx="157" cy="267"/>
            </a:xfrm>
            <a:custGeom>
              <a:avLst/>
              <a:gdLst>
                <a:gd name="T0" fmla="*/ 89 w 157"/>
                <a:gd name="T1" fmla="*/ 41 h 267"/>
                <a:gd name="T2" fmla="*/ 103 w 157"/>
                <a:gd name="T3" fmla="*/ 61 h 267"/>
                <a:gd name="T4" fmla="*/ 116 w 157"/>
                <a:gd name="T5" fmla="*/ 82 h 267"/>
                <a:gd name="T6" fmla="*/ 125 w 157"/>
                <a:gd name="T7" fmla="*/ 103 h 267"/>
                <a:gd name="T8" fmla="*/ 133 w 157"/>
                <a:gd name="T9" fmla="*/ 126 h 267"/>
                <a:gd name="T10" fmla="*/ 140 w 157"/>
                <a:gd name="T11" fmla="*/ 148 h 267"/>
                <a:gd name="T12" fmla="*/ 146 w 157"/>
                <a:gd name="T13" fmla="*/ 172 h 267"/>
                <a:gd name="T14" fmla="*/ 153 w 157"/>
                <a:gd name="T15" fmla="*/ 197 h 267"/>
                <a:gd name="T16" fmla="*/ 157 w 157"/>
                <a:gd name="T17" fmla="*/ 222 h 267"/>
                <a:gd name="T18" fmla="*/ 100 w 157"/>
                <a:gd name="T19" fmla="*/ 267 h 267"/>
                <a:gd name="T20" fmla="*/ 96 w 157"/>
                <a:gd name="T21" fmla="*/ 238 h 267"/>
                <a:gd name="T22" fmla="*/ 86 w 157"/>
                <a:gd name="T23" fmla="*/ 206 h 267"/>
                <a:gd name="T24" fmla="*/ 74 w 157"/>
                <a:gd name="T25" fmla="*/ 173 h 267"/>
                <a:gd name="T26" fmla="*/ 60 w 157"/>
                <a:gd name="T27" fmla="*/ 139 h 267"/>
                <a:gd name="T28" fmla="*/ 45 w 157"/>
                <a:gd name="T29" fmla="*/ 105 h 267"/>
                <a:gd name="T30" fmla="*/ 30 w 157"/>
                <a:gd name="T31" fmla="*/ 74 h 267"/>
                <a:gd name="T32" fmla="*/ 14 w 157"/>
                <a:gd name="T33" fmla="*/ 48 h 267"/>
                <a:gd name="T34" fmla="*/ 0 w 157"/>
                <a:gd name="T35" fmla="*/ 27 h 267"/>
                <a:gd name="T36" fmla="*/ 8 w 157"/>
                <a:gd name="T37" fmla="*/ 23 h 267"/>
                <a:gd name="T38" fmla="*/ 16 w 157"/>
                <a:gd name="T39" fmla="*/ 20 h 267"/>
                <a:gd name="T40" fmla="*/ 23 w 157"/>
                <a:gd name="T41" fmla="*/ 16 h 267"/>
                <a:gd name="T42" fmla="*/ 31 w 157"/>
                <a:gd name="T43" fmla="*/ 12 h 267"/>
                <a:gd name="T44" fmla="*/ 39 w 157"/>
                <a:gd name="T45" fmla="*/ 10 h 267"/>
                <a:gd name="T46" fmla="*/ 46 w 157"/>
                <a:gd name="T47" fmla="*/ 6 h 267"/>
                <a:gd name="T48" fmla="*/ 54 w 157"/>
                <a:gd name="T49" fmla="*/ 3 h 267"/>
                <a:gd name="T50" fmla="*/ 62 w 157"/>
                <a:gd name="T51" fmla="*/ 0 h 267"/>
                <a:gd name="T52" fmla="*/ 65 w 157"/>
                <a:gd name="T53" fmla="*/ 6 h 267"/>
                <a:gd name="T54" fmla="*/ 68 w 157"/>
                <a:gd name="T55" fmla="*/ 10 h 267"/>
                <a:gd name="T56" fmla="*/ 73 w 157"/>
                <a:gd name="T57" fmla="*/ 12 h 267"/>
                <a:gd name="T58" fmla="*/ 76 w 157"/>
                <a:gd name="T59" fmla="*/ 16 h 267"/>
                <a:gd name="T60" fmla="*/ 89 w 157"/>
                <a:gd name="T61" fmla="*/ 41 h 2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7"/>
                <a:gd name="T94" fmla="*/ 0 h 267"/>
                <a:gd name="T95" fmla="*/ 157 w 157"/>
                <a:gd name="T96" fmla="*/ 267 h 2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7" h="267">
                  <a:moveTo>
                    <a:pt x="89" y="41"/>
                  </a:moveTo>
                  <a:lnTo>
                    <a:pt x="103" y="61"/>
                  </a:lnTo>
                  <a:lnTo>
                    <a:pt x="116" y="82"/>
                  </a:lnTo>
                  <a:lnTo>
                    <a:pt x="125" y="103"/>
                  </a:lnTo>
                  <a:lnTo>
                    <a:pt x="133" y="126"/>
                  </a:lnTo>
                  <a:lnTo>
                    <a:pt x="140" y="148"/>
                  </a:lnTo>
                  <a:lnTo>
                    <a:pt x="146" y="172"/>
                  </a:lnTo>
                  <a:lnTo>
                    <a:pt x="153" y="197"/>
                  </a:lnTo>
                  <a:lnTo>
                    <a:pt x="157" y="222"/>
                  </a:lnTo>
                  <a:lnTo>
                    <a:pt x="100" y="267"/>
                  </a:lnTo>
                  <a:lnTo>
                    <a:pt x="96" y="238"/>
                  </a:lnTo>
                  <a:lnTo>
                    <a:pt x="86" y="206"/>
                  </a:lnTo>
                  <a:lnTo>
                    <a:pt x="74" y="173"/>
                  </a:lnTo>
                  <a:lnTo>
                    <a:pt x="60" y="139"/>
                  </a:lnTo>
                  <a:lnTo>
                    <a:pt x="45" y="105"/>
                  </a:lnTo>
                  <a:lnTo>
                    <a:pt x="30" y="74"/>
                  </a:lnTo>
                  <a:lnTo>
                    <a:pt x="14" y="48"/>
                  </a:lnTo>
                  <a:lnTo>
                    <a:pt x="0" y="27"/>
                  </a:lnTo>
                  <a:lnTo>
                    <a:pt x="8" y="23"/>
                  </a:lnTo>
                  <a:lnTo>
                    <a:pt x="16" y="20"/>
                  </a:lnTo>
                  <a:lnTo>
                    <a:pt x="23" y="16"/>
                  </a:lnTo>
                  <a:lnTo>
                    <a:pt x="31" y="12"/>
                  </a:lnTo>
                  <a:lnTo>
                    <a:pt x="39" y="10"/>
                  </a:lnTo>
                  <a:lnTo>
                    <a:pt x="46" y="6"/>
                  </a:lnTo>
                  <a:lnTo>
                    <a:pt x="54" y="3"/>
                  </a:lnTo>
                  <a:lnTo>
                    <a:pt x="62" y="0"/>
                  </a:lnTo>
                  <a:lnTo>
                    <a:pt x="65" y="6"/>
                  </a:lnTo>
                  <a:lnTo>
                    <a:pt x="68" y="10"/>
                  </a:lnTo>
                  <a:lnTo>
                    <a:pt x="73" y="12"/>
                  </a:lnTo>
                  <a:lnTo>
                    <a:pt x="76" y="16"/>
                  </a:lnTo>
                  <a:lnTo>
                    <a:pt x="89" y="41"/>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3" name="Freeform 44"/>
            <p:cNvSpPr>
              <a:spLocks/>
            </p:cNvSpPr>
            <p:nvPr/>
          </p:nvSpPr>
          <p:spPr bwMode="auto">
            <a:xfrm>
              <a:off x="3314" y="2364"/>
              <a:ext cx="54" cy="53"/>
            </a:xfrm>
            <a:custGeom>
              <a:avLst/>
              <a:gdLst>
                <a:gd name="T0" fmla="*/ 54 w 54"/>
                <a:gd name="T1" fmla="*/ 12 h 53"/>
                <a:gd name="T2" fmla="*/ 46 w 54"/>
                <a:gd name="T3" fmla="*/ 21 h 53"/>
                <a:gd name="T4" fmla="*/ 35 w 54"/>
                <a:gd name="T5" fmla="*/ 30 h 53"/>
                <a:gd name="T6" fmla="*/ 23 w 54"/>
                <a:gd name="T7" fmla="*/ 40 h 53"/>
                <a:gd name="T8" fmla="*/ 17 w 54"/>
                <a:gd name="T9" fmla="*/ 50 h 53"/>
                <a:gd name="T10" fmla="*/ 14 w 54"/>
                <a:gd name="T11" fmla="*/ 53 h 53"/>
                <a:gd name="T12" fmla="*/ 9 w 54"/>
                <a:gd name="T13" fmla="*/ 53 h 53"/>
                <a:gd name="T14" fmla="*/ 4 w 54"/>
                <a:gd name="T15" fmla="*/ 50 h 53"/>
                <a:gd name="T16" fmla="*/ 0 w 54"/>
                <a:gd name="T17" fmla="*/ 49 h 53"/>
                <a:gd name="T18" fmla="*/ 0 w 54"/>
                <a:gd name="T19" fmla="*/ 34 h 53"/>
                <a:gd name="T20" fmla="*/ 38 w 54"/>
                <a:gd name="T21" fmla="*/ 0 h 53"/>
                <a:gd name="T22" fmla="*/ 44 w 54"/>
                <a:gd name="T23" fmla="*/ 1 h 53"/>
                <a:gd name="T24" fmla="*/ 47 w 54"/>
                <a:gd name="T25" fmla="*/ 4 h 53"/>
                <a:gd name="T26" fmla="*/ 50 w 54"/>
                <a:gd name="T27" fmla="*/ 8 h 53"/>
                <a:gd name="T28" fmla="*/ 54 w 54"/>
                <a:gd name="T29" fmla="*/ 12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53"/>
                <a:gd name="T47" fmla="*/ 54 w 54"/>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53">
                  <a:moveTo>
                    <a:pt x="54" y="12"/>
                  </a:moveTo>
                  <a:lnTo>
                    <a:pt x="46" y="21"/>
                  </a:lnTo>
                  <a:lnTo>
                    <a:pt x="35" y="30"/>
                  </a:lnTo>
                  <a:lnTo>
                    <a:pt x="23" y="40"/>
                  </a:lnTo>
                  <a:lnTo>
                    <a:pt x="17" y="50"/>
                  </a:lnTo>
                  <a:lnTo>
                    <a:pt x="14" y="53"/>
                  </a:lnTo>
                  <a:lnTo>
                    <a:pt x="9" y="53"/>
                  </a:lnTo>
                  <a:lnTo>
                    <a:pt x="4" y="50"/>
                  </a:lnTo>
                  <a:lnTo>
                    <a:pt x="0" y="49"/>
                  </a:lnTo>
                  <a:lnTo>
                    <a:pt x="0" y="34"/>
                  </a:lnTo>
                  <a:lnTo>
                    <a:pt x="38" y="0"/>
                  </a:lnTo>
                  <a:lnTo>
                    <a:pt x="44" y="1"/>
                  </a:lnTo>
                  <a:lnTo>
                    <a:pt x="47" y="4"/>
                  </a:lnTo>
                  <a:lnTo>
                    <a:pt x="50" y="8"/>
                  </a:lnTo>
                  <a:lnTo>
                    <a:pt x="5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4" name="Freeform 45"/>
            <p:cNvSpPr>
              <a:spLocks/>
            </p:cNvSpPr>
            <p:nvPr/>
          </p:nvSpPr>
          <p:spPr bwMode="auto">
            <a:xfrm>
              <a:off x="3048" y="2365"/>
              <a:ext cx="72" cy="54"/>
            </a:xfrm>
            <a:custGeom>
              <a:avLst/>
              <a:gdLst>
                <a:gd name="T0" fmla="*/ 69 w 72"/>
                <a:gd name="T1" fmla="*/ 12 h 54"/>
                <a:gd name="T2" fmla="*/ 69 w 72"/>
                <a:gd name="T3" fmla="*/ 13 h 54"/>
                <a:gd name="T4" fmla="*/ 71 w 72"/>
                <a:gd name="T5" fmla="*/ 13 h 54"/>
                <a:gd name="T6" fmla="*/ 71 w 72"/>
                <a:gd name="T7" fmla="*/ 13 h 54"/>
                <a:gd name="T8" fmla="*/ 72 w 72"/>
                <a:gd name="T9" fmla="*/ 13 h 54"/>
                <a:gd name="T10" fmla="*/ 64 w 72"/>
                <a:gd name="T11" fmla="*/ 19 h 54"/>
                <a:gd name="T12" fmla="*/ 58 w 72"/>
                <a:gd name="T13" fmla="*/ 24 h 54"/>
                <a:gd name="T14" fmla="*/ 51 w 72"/>
                <a:gd name="T15" fmla="*/ 29 h 54"/>
                <a:gd name="T16" fmla="*/ 43 w 72"/>
                <a:gd name="T17" fmla="*/ 33 h 54"/>
                <a:gd name="T18" fmla="*/ 35 w 72"/>
                <a:gd name="T19" fmla="*/ 39 h 54"/>
                <a:gd name="T20" fmla="*/ 27 w 72"/>
                <a:gd name="T21" fmla="*/ 44 h 54"/>
                <a:gd name="T22" fmla="*/ 20 w 72"/>
                <a:gd name="T23" fmla="*/ 49 h 54"/>
                <a:gd name="T24" fmla="*/ 12 w 72"/>
                <a:gd name="T25" fmla="*/ 54 h 54"/>
                <a:gd name="T26" fmla="*/ 8 w 72"/>
                <a:gd name="T27" fmla="*/ 54 h 54"/>
                <a:gd name="T28" fmla="*/ 6 w 72"/>
                <a:gd name="T29" fmla="*/ 52 h 54"/>
                <a:gd name="T30" fmla="*/ 3 w 72"/>
                <a:gd name="T31" fmla="*/ 49 h 54"/>
                <a:gd name="T32" fmla="*/ 0 w 72"/>
                <a:gd name="T33" fmla="*/ 47 h 54"/>
                <a:gd name="T34" fmla="*/ 0 w 72"/>
                <a:gd name="T35" fmla="*/ 37 h 54"/>
                <a:gd name="T36" fmla="*/ 8 w 72"/>
                <a:gd name="T37" fmla="*/ 32 h 54"/>
                <a:gd name="T38" fmla="*/ 17 w 72"/>
                <a:gd name="T39" fmla="*/ 28 h 54"/>
                <a:gd name="T40" fmla="*/ 24 w 72"/>
                <a:gd name="T41" fmla="*/ 24 h 54"/>
                <a:gd name="T42" fmla="*/ 32 w 72"/>
                <a:gd name="T43" fmla="*/ 20 h 54"/>
                <a:gd name="T44" fmla="*/ 40 w 72"/>
                <a:gd name="T45" fmla="*/ 16 h 54"/>
                <a:gd name="T46" fmla="*/ 46 w 72"/>
                <a:gd name="T47" fmla="*/ 12 h 54"/>
                <a:gd name="T48" fmla="*/ 54 w 72"/>
                <a:gd name="T49" fmla="*/ 7 h 54"/>
                <a:gd name="T50" fmla="*/ 61 w 72"/>
                <a:gd name="T51" fmla="*/ 0 h 54"/>
                <a:gd name="T52" fmla="*/ 72 w 72"/>
                <a:gd name="T53" fmla="*/ 11 h 54"/>
                <a:gd name="T54" fmla="*/ 69 w 72"/>
                <a:gd name="T55" fmla="*/ 12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54"/>
                <a:gd name="T86" fmla="*/ 72 w 72"/>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54">
                  <a:moveTo>
                    <a:pt x="69" y="12"/>
                  </a:moveTo>
                  <a:lnTo>
                    <a:pt x="69" y="13"/>
                  </a:lnTo>
                  <a:lnTo>
                    <a:pt x="71" y="13"/>
                  </a:lnTo>
                  <a:lnTo>
                    <a:pt x="72" y="13"/>
                  </a:lnTo>
                  <a:lnTo>
                    <a:pt x="64" y="19"/>
                  </a:lnTo>
                  <a:lnTo>
                    <a:pt x="58" y="24"/>
                  </a:lnTo>
                  <a:lnTo>
                    <a:pt x="51" y="29"/>
                  </a:lnTo>
                  <a:lnTo>
                    <a:pt x="43" y="33"/>
                  </a:lnTo>
                  <a:lnTo>
                    <a:pt x="35" y="39"/>
                  </a:lnTo>
                  <a:lnTo>
                    <a:pt x="27" y="44"/>
                  </a:lnTo>
                  <a:lnTo>
                    <a:pt x="20" y="49"/>
                  </a:lnTo>
                  <a:lnTo>
                    <a:pt x="12" y="54"/>
                  </a:lnTo>
                  <a:lnTo>
                    <a:pt x="8" y="54"/>
                  </a:lnTo>
                  <a:lnTo>
                    <a:pt x="6" y="52"/>
                  </a:lnTo>
                  <a:lnTo>
                    <a:pt x="3" y="49"/>
                  </a:lnTo>
                  <a:lnTo>
                    <a:pt x="0" y="47"/>
                  </a:lnTo>
                  <a:lnTo>
                    <a:pt x="0" y="37"/>
                  </a:lnTo>
                  <a:lnTo>
                    <a:pt x="8" y="32"/>
                  </a:lnTo>
                  <a:lnTo>
                    <a:pt x="17" y="28"/>
                  </a:lnTo>
                  <a:lnTo>
                    <a:pt x="24" y="24"/>
                  </a:lnTo>
                  <a:lnTo>
                    <a:pt x="32" y="20"/>
                  </a:lnTo>
                  <a:lnTo>
                    <a:pt x="40" y="16"/>
                  </a:lnTo>
                  <a:lnTo>
                    <a:pt x="46" y="12"/>
                  </a:lnTo>
                  <a:lnTo>
                    <a:pt x="54" y="7"/>
                  </a:lnTo>
                  <a:lnTo>
                    <a:pt x="61" y="0"/>
                  </a:lnTo>
                  <a:lnTo>
                    <a:pt x="72" y="11"/>
                  </a:lnTo>
                  <a:lnTo>
                    <a:pt x="6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5" name="Freeform 46"/>
            <p:cNvSpPr>
              <a:spLocks/>
            </p:cNvSpPr>
            <p:nvPr/>
          </p:nvSpPr>
          <p:spPr bwMode="auto">
            <a:xfrm>
              <a:off x="1714" y="2398"/>
              <a:ext cx="47" cy="73"/>
            </a:xfrm>
            <a:custGeom>
              <a:avLst/>
              <a:gdLst>
                <a:gd name="T0" fmla="*/ 47 w 47"/>
                <a:gd name="T1" fmla="*/ 17 h 73"/>
                <a:gd name="T2" fmla="*/ 38 w 47"/>
                <a:gd name="T3" fmla="*/ 29 h 73"/>
                <a:gd name="T4" fmla="*/ 30 w 47"/>
                <a:gd name="T5" fmla="*/ 43 h 73"/>
                <a:gd name="T6" fmla="*/ 24 w 47"/>
                <a:gd name="T7" fmla="*/ 57 h 73"/>
                <a:gd name="T8" fmla="*/ 17 w 47"/>
                <a:gd name="T9" fmla="*/ 70 h 73"/>
                <a:gd name="T10" fmla="*/ 13 w 47"/>
                <a:gd name="T11" fmla="*/ 72 h 73"/>
                <a:gd name="T12" fmla="*/ 12 w 47"/>
                <a:gd name="T13" fmla="*/ 73 h 73"/>
                <a:gd name="T14" fmla="*/ 9 w 47"/>
                <a:gd name="T15" fmla="*/ 73 h 73"/>
                <a:gd name="T16" fmla="*/ 6 w 47"/>
                <a:gd name="T17" fmla="*/ 73 h 73"/>
                <a:gd name="T18" fmla="*/ 0 w 47"/>
                <a:gd name="T19" fmla="*/ 61 h 73"/>
                <a:gd name="T20" fmla="*/ 7 w 47"/>
                <a:gd name="T21" fmla="*/ 45 h 73"/>
                <a:gd name="T22" fmla="*/ 15 w 47"/>
                <a:gd name="T23" fmla="*/ 29 h 73"/>
                <a:gd name="T24" fmla="*/ 23 w 47"/>
                <a:gd name="T25" fmla="*/ 15 h 73"/>
                <a:gd name="T26" fmla="*/ 33 w 47"/>
                <a:gd name="T27" fmla="*/ 0 h 73"/>
                <a:gd name="T28" fmla="*/ 40 w 47"/>
                <a:gd name="T29" fmla="*/ 2 h 73"/>
                <a:gd name="T30" fmla="*/ 46 w 47"/>
                <a:gd name="T31" fmla="*/ 6 h 73"/>
                <a:gd name="T32" fmla="*/ 47 w 47"/>
                <a:gd name="T33" fmla="*/ 11 h 73"/>
                <a:gd name="T34" fmla="*/ 47 w 47"/>
                <a:gd name="T35" fmla="*/ 17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73"/>
                <a:gd name="T56" fmla="*/ 47 w 47"/>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73">
                  <a:moveTo>
                    <a:pt x="47" y="17"/>
                  </a:moveTo>
                  <a:lnTo>
                    <a:pt x="38" y="29"/>
                  </a:lnTo>
                  <a:lnTo>
                    <a:pt x="30" y="43"/>
                  </a:lnTo>
                  <a:lnTo>
                    <a:pt x="24" y="57"/>
                  </a:lnTo>
                  <a:lnTo>
                    <a:pt x="17" y="70"/>
                  </a:lnTo>
                  <a:lnTo>
                    <a:pt x="13" y="72"/>
                  </a:lnTo>
                  <a:lnTo>
                    <a:pt x="12" y="73"/>
                  </a:lnTo>
                  <a:lnTo>
                    <a:pt x="9" y="73"/>
                  </a:lnTo>
                  <a:lnTo>
                    <a:pt x="6" y="73"/>
                  </a:lnTo>
                  <a:lnTo>
                    <a:pt x="0" y="61"/>
                  </a:lnTo>
                  <a:lnTo>
                    <a:pt x="7" y="45"/>
                  </a:lnTo>
                  <a:lnTo>
                    <a:pt x="15" y="29"/>
                  </a:lnTo>
                  <a:lnTo>
                    <a:pt x="23" y="15"/>
                  </a:lnTo>
                  <a:lnTo>
                    <a:pt x="33" y="0"/>
                  </a:lnTo>
                  <a:lnTo>
                    <a:pt x="40" y="2"/>
                  </a:lnTo>
                  <a:lnTo>
                    <a:pt x="46" y="6"/>
                  </a:lnTo>
                  <a:lnTo>
                    <a:pt x="47" y="11"/>
                  </a:lnTo>
                  <a:lnTo>
                    <a:pt x="4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6" name="Freeform 47"/>
            <p:cNvSpPr>
              <a:spLocks/>
            </p:cNvSpPr>
            <p:nvPr/>
          </p:nvSpPr>
          <p:spPr bwMode="auto">
            <a:xfrm>
              <a:off x="2550" y="2398"/>
              <a:ext cx="160" cy="287"/>
            </a:xfrm>
            <a:custGeom>
              <a:avLst/>
              <a:gdLst>
                <a:gd name="T0" fmla="*/ 63 w 160"/>
                <a:gd name="T1" fmla="*/ 0 h 287"/>
                <a:gd name="T2" fmla="*/ 81 w 160"/>
                <a:gd name="T3" fmla="*/ 31 h 287"/>
                <a:gd name="T4" fmla="*/ 98 w 160"/>
                <a:gd name="T5" fmla="*/ 64 h 287"/>
                <a:gd name="T6" fmla="*/ 115 w 160"/>
                <a:gd name="T7" fmla="*/ 98 h 287"/>
                <a:gd name="T8" fmla="*/ 129 w 160"/>
                <a:gd name="T9" fmla="*/ 132 h 287"/>
                <a:gd name="T10" fmla="*/ 141 w 160"/>
                <a:gd name="T11" fmla="*/ 167 h 287"/>
                <a:gd name="T12" fmla="*/ 150 w 160"/>
                <a:gd name="T13" fmla="*/ 198 h 287"/>
                <a:gd name="T14" fmla="*/ 157 w 160"/>
                <a:gd name="T15" fmla="*/ 226 h 287"/>
                <a:gd name="T16" fmla="*/ 160 w 160"/>
                <a:gd name="T17" fmla="*/ 250 h 287"/>
                <a:gd name="T18" fmla="*/ 152 w 160"/>
                <a:gd name="T19" fmla="*/ 255 h 287"/>
                <a:gd name="T20" fmla="*/ 144 w 160"/>
                <a:gd name="T21" fmla="*/ 259 h 287"/>
                <a:gd name="T22" fmla="*/ 137 w 160"/>
                <a:gd name="T23" fmla="*/ 264 h 287"/>
                <a:gd name="T24" fmla="*/ 127 w 160"/>
                <a:gd name="T25" fmla="*/ 270 h 287"/>
                <a:gd name="T26" fmla="*/ 120 w 160"/>
                <a:gd name="T27" fmla="*/ 275 h 287"/>
                <a:gd name="T28" fmla="*/ 110 w 160"/>
                <a:gd name="T29" fmla="*/ 279 h 287"/>
                <a:gd name="T30" fmla="*/ 103 w 160"/>
                <a:gd name="T31" fmla="*/ 283 h 287"/>
                <a:gd name="T32" fmla="*/ 94 w 160"/>
                <a:gd name="T33" fmla="*/ 287 h 287"/>
                <a:gd name="T34" fmla="*/ 86 w 160"/>
                <a:gd name="T35" fmla="*/ 259 h 287"/>
                <a:gd name="T36" fmla="*/ 80 w 160"/>
                <a:gd name="T37" fmla="*/ 231 h 287"/>
                <a:gd name="T38" fmla="*/ 72 w 160"/>
                <a:gd name="T39" fmla="*/ 204 h 287"/>
                <a:gd name="T40" fmla="*/ 63 w 160"/>
                <a:gd name="T41" fmla="*/ 176 h 287"/>
                <a:gd name="T42" fmla="*/ 54 w 160"/>
                <a:gd name="T43" fmla="*/ 148 h 287"/>
                <a:gd name="T44" fmla="*/ 44 w 160"/>
                <a:gd name="T45" fmla="*/ 122 h 287"/>
                <a:gd name="T46" fmla="*/ 32 w 160"/>
                <a:gd name="T47" fmla="*/ 95 h 287"/>
                <a:gd name="T48" fmla="*/ 18 w 160"/>
                <a:gd name="T49" fmla="*/ 70 h 287"/>
                <a:gd name="T50" fmla="*/ 15 w 160"/>
                <a:gd name="T51" fmla="*/ 60 h 287"/>
                <a:gd name="T52" fmla="*/ 7 w 160"/>
                <a:gd name="T53" fmla="*/ 52 h 287"/>
                <a:gd name="T54" fmla="*/ 1 w 160"/>
                <a:gd name="T55" fmla="*/ 43 h 287"/>
                <a:gd name="T56" fmla="*/ 0 w 160"/>
                <a:gd name="T57" fmla="*/ 33 h 287"/>
                <a:gd name="T58" fmla="*/ 7 w 160"/>
                <a:gd name="T59" fmla="*/ 29 h 287"/>
                <a:gd name="T60" fmla="*/ 15 w 160"/>
                <a:gd name="T61" fmla="*/ 25 h 287"/>
                <a:gd name="T62" fmla="*/ 21 w 160"/>
                <a:gd name="T63" fmla="*/ 20 h 287"/>
                <a:gd name="T64" fmla="*/ 29 w 160"/>
                <a:gd name="T65" fmla="*/ 16 h 287"/>
                <a:gd name="T66" fmla="*/ 37 w 160"/>
                <a:gd name="T67" fmla="*/ 11 h 287"/>
                <a:gd name="T68" fmla="*/ 46 w 160"/>
                <a:gd name="T69" fmla="*/ 7 h 287"/>
                <a:gd name="T70" fmla="*/ 54 w 160"/>
                <a:gd name="T71" fmla="*/ 3 h 287"/>
                <a:gd name="T72" fmla="*/ 63 w 160"/>
                <a:gd name="T73" fmla="*/ 0 h 2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87"/>
                <a:gd name="T113" fmla="*/ 160 w 160"/>
                <a:gd name="T114" fmla="*/ 287 h 2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87">
                  <a:moveTo>
                    <a:pt x="63" y="0"/>
                  </a:moveTo>
                  <a:lnTo>
                    <a:pt x="81" y="31"/>
                  </a:lnTo>
                  <a:lnTo>
                    <a:pt x="98" y="64"/>
                  </a:lnTo>
                  <a:lnTo>
                    <a:pt x="115" y="98"/>
                  </a:lnTo>
                  <a:lnTo>
                    <a:pt x="129" y="132"/>
                  </a:lnTo>
                  <a:lnTo>
                    <a:pt x="141" y="167"/>
                  </a:lnTo>
                  <a:lnTo>
                    <a:pt x="150" y="198"/>
                  </a:lnTo>
                  <a:lnTo>
                    <a:pt x="157" y="226"/>
                  </a:lnTo>
                  <a:lnTo>
                    <a:pt x="160" y="250"/>
                  </a:lnTo>
                  <a:lnTo>
                    <a:pt x="152" y="255"/>
                  </a:lnTo>
                  <a:lnTo>
                    <a:pt x="144" y="259"/>
                  </a:lnTo>
                  <a:lnTo>
                    <a:pt x="137" y="264"/>
                  </a:lnTo>
                  <a:lnTo>
                    <a:pt x="127" y="270"/>
                  </a:lnTo>
                  <a:lnTo>
                    <a:pt x="120" y="275"/>
                  </a:lnTo>
                  <a:lnTo>
                    <a:pt x="110" y="279"/>
                  </a:lnTo>
                  <a:lnTo>
                    <a:pt x="103" y="283"/>
                  </a:lnTo>
                  <a:lnTo>
                    <a:pt x="94" y="287"/>
                  </a:lnTo>
                  <a:lnTo>
                    <a:pt x="86" y="259"/>
                  </a:lnTo>
                  <a:lnTo>
                    <a:pt x="80" y="231"/>
                  </a:lnTo>
                  <a:lnTo>
                    <a:pt x="72" y="204"/>
                  </a:lnTo>
                  <a:lnTo>
                    <a:pt x="63" y="176"/>
                  </a:lnTo>
                  <a:lnTo>
                    <a:pt x="54" y="148"/>
                  </a:lnTo>
                  <a:lnTo>
                    <a:pt x="44" y="122"/>
                  </a:lnTo>
                  <a:lnTo>
                    <a:pt x="32" y="95"/>
                  </a:lnTo>
                  <a:lnTo>
                    <a:pt x="18" y="70"/>
                  </a:lnTo>
                  <a:lnTo>
                    <a:pt x="15" y="60"/>
                  </a:lnTo>
                  <a:lnTo>
                    <a:pt x="7" y="52"/>
                  </a:lnTo>
                  <a:lnTo>
                    <a:pt x="1" y="43"/>
                  </a:lnTo>
                  <a:lnTo>
                    <a:pt x="0" y="33"/>
                  </a:lnTo>
                  <a:lnTo>
                    <a:pt x="7" y="29"/>
                  </a:lnTo>
                  <a:lnTo>
                    <a:pt x="15" y="25"/>
                  </a:lnTo>
                  <a:lnTo>
                    <a:pt x="21" y="20"/>
                  </a:lnTo>
                  <a:lnTo>
                    <a:pt x="29" y="16"/>
                  </a:lnTo>
                  <a:lnTo>
                    <a:pt x="37" y="11"/>
                  </a:lnTo>
                  <a:lnTo>
                    <a:pt x="46" y="7"/>
                  </a:lnTo>
                  <a:lnTo>
                    <a:pt x="54" y="3"/>
                  </a:lnTo>
                  <a:lnTo>
                    <a:pt x="63" y="0"/>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7" name="Freeform 48"/>
            <p:cNvSpPr>
              <a:spLocks/>
            </p:cNvSpPr>
            <p:nvPr/>
          </p:nvSpPr>
          <p:spPr bwMode="auto">
            <a:xfrm>
              <a:off x="2490" y="2443"/>
              <a:ext cx="129" cy="273"/>
            </a:xfrm>
            <a:custGeom>
              <a:avLst/>
              <a:gdLst>
                <a:gd name="T0" fmla="*/ 98 w 129"/>
                <a:gd name="T1" fmla="*/ 141 h 273"/>
                <a:gd name="T2" fmla="*/ 104 w 129"/>
                <a:gd name="T3" fmla="*/ 155 h 273"/>
                <a:gd name="T4" fmla="*/ 111 w 129"/>
                <a:gd name="T5" fmla="*/ 177 h 273"/>
                <a:gd name="T6" fmla="*/ 118 w 129"/>
                <a:gd name="T7" fmla="*/ 201 h 273"/>
                <a:gd name="T8" fmla="*/ 123 w 129"/>
                <a:gd name="T9" fmla="*/ 219 h 273"/>
                <a:gd name="T10" fmla="*/ 126 w 129"/>
                <a:gd name="T11" fmla="*/ 227 h 273"/>
                <a:gd name="T12" fmla="*/ 127 w 129"/>
                <a:gd name="T13" fmla="*/ 237 h 273"/>
                <a:gd name="T14" fmla="*/ 129 w 129"/>
                <a:gd name="T15" fmla="*/ 247 h 273"/>
                <a:gd name="T16" fmla="*/ 129 w 129"/>
                <a:gd name="T17" fmla="*/ 258 h 273"/>
                <a:gd name="T18" fmla="*/ 118 w 129"/>
                <a:gd name="T19" fmla="*/ 262 h 273"/>
                <a:gd name="T20" fmla="*/ 109 w 129"/>
                <a:gd name="T21" fmla="*/ 266 h 273"/>
                <a:gd name="T22" fmla="*/ 98 w 129"/>
                <a:gd name="T23" fmla="*/ 270 h 273"/>
                <a:gd name="T24" fmla="*/ 89 w 129"/>
                <a:gd name="T25" fmla="*/ 273 h 273"/>
                <a:gd name="T26" fmla="*/ 84 w 129"/>
                <a:gd name="T27" fmla="*/ 264 h 273"/>
                <a:gd name="T28" fmla="*/ 77 w 129"/>
                <a:gd name="T29" fmla="*/ 244 h 273"/>
                <a:gd name="T30" fmla="*/ 66 w 129"/>
                <a:gd name="T31" fmla="*/ 218 h 273"/>
                <a:gd name="T32" fmla="*/ 55 w 129"/>
                <a:gd name="T33" fmla="*/ 184 h 273"/>
                <a:gd name="T34" fmla="*/ 41 w 129"/>
                <a:gd name="T35" fmla="*/ 148 h 273"/>
                <a:gd name="T36" fmla="*/ 29 w 129"/>
                <a:gd name="T37" fmla="*/ 111 h 273"/>
                <a:gd name="T38" fmla="*/ 17 w 129"/>
                <a:gd name="T39" fmla="*/ 75 h 273"/>
                <a:gd name="T40" fmla="*/ 6 w 129"/>
                <a:gd name="T41" fmla="*/ 44 h 273"/>
                <a:gd name="T42" fmla="*/ 4 w 129"/>
                <a:gd name="T43" fmla="*/ 37 h 273"/>
                <a:gd name="T44" fmla="*/ 1 w 129"/>
                <a:gd name="T45" fmla="*/ 32 h 273"/>
                <a:gd name="T46" fmla="*/ 0 w 129"/>
                <a:gd name="T47" fmla="*/ 27 h 273"/>
                <a:gd name="T48" fmla="*/ 1 w 129"/>
                <a:gd name="T49" fmla="*/ 19 h 273"/>
                <a:gd name="T50" fmla="*/ 35 w 129"/>
                <a:gd name="T51" fmla="*/ 0 h 273"/>
                <a:gd name="T52" fmla="*/ 41 w 129"/>
                <a:gd name="T53" fmla="*/ 11 h 273"/>
                <a:gd name="T54" fmla="*/ 51 w 129"/>
                <a:gd name="T55" fmla="*/ 27 h 273"/>
                <a:gd name="T56" fmla="*/ 60 w 129"/>
                <a:gd name="T57" fmla="*/ 46 h 273"/>
                <a:gd name="T58" fmla="*/ 71 w 129"/>
                <a:gd name="T59" fmla="*/ 69 h 273"/>
                <a:gd name="T60" fmla="*/ 80 w 129"/>
                <a:gd name="T61" fmla="*/ 90 h 273"/>
                <a:gd name="T62" fmla="*/ 89 w 129"/>
                <a:gd name="T63" fmla="*/ 111 h 273"/>
                <a:gd name="T64" fmla="*/ 95 w 129"/>
                <a:gd name="T65" fmla="*/ 128 h 273"/>
                <a:gd name="T66" fmla="*/ 98 w 129"/>
                <a:gd name="T67" fmla="*/ 141 h 2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
                <a:gd name="T103" fmla="*/ 0 h 273"/>
                <a:gd name="T104" fmla="*/ 129 w 129"/>
                <a:gd name="T105" fmla="*/ 273 h 2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 h="273">
                  <a:moveTo>
                    <a:pt x="98" y="141"/>
                  </a:moveTo>
                  <a:lnTo>
                    <a:pt x="104" y="155"/>
                  </a:lnTo>
                  <a:lnTo>
                    <a:pt x="111" y="177"/>
                  </a:lnTo>
                  <a:lnTo>
                    <a:pt x="118" y="201"/>
                  </a:lnTo>
                  <a:lnTo>
                    <a:pt x="123" y="219"/>
                  </a:lnTo>
                  <a:lnTo>
                    <a:pt x="126" y="227"/>
                  </a:lnTo>
                  <a:lnTo>
                    <a:pt x="127" y="237"/>
                  </a:lnTo>
                  <a:lnTo>
                    <a:pt x="129" y="247"/>
                  </a:lnTo>
                  <a:lnTo>
                    <a:pt x="129" y="258"/>
                  </a:lnTo>
                  <a:lnTo>
                    <a:pt x="118" y="262"/>
                  </a:lnTo>
                  <a:lnTo>
                    <a:pt x="109" y="266"/>
                  </a:lnTo>
                  <a:lnTo>
                    <a:pt x="98" y="270"/>
                  </a:lnTo>
                  <a:lnTo>
                    <a:pt x="89" y="273"/>
                  </a:lnTo>
                  <a:lnTo>
                    <a:pt x="84" y="264"/>
                  </a:lnTo>
                  <a:lnTo>
                    <a:pt x="77" y="244"/>
                  </a:lnTo>
                  <a:lnTo>
                    <a:pt x="66" y="218"/>
                  </a:lnTo>
                  <a:lnTo>
                    <a:pt x="55" y="184"/>
                  </a:lnTo>
                  <a:lnTo>
                    <a:pt x="41" y="148"/>
                  </a:lnTo>
                  <a:lnTo>
                    <a:pt x="29" y="111"/>
                  </a:lnTo>
                  <a:lnTo>
                    <a:pt x="17" y="75"/>
                  </a:lnTo>
                  <a:lnTo>
                    <a:pt x="6" y="44"/>
                  </a:lnTo>
                  <a:lnTo>
                    <a:pt x="4" y="37"/>
                  </a:lnTo>
                  <a:lnTo>
                    <a:pt x="1" y="32"/>
                  </a:lnTo>
                  <a:lnTo>
                    <a:pt x="0" y="27"/>
                  </a:lnTo>
                  <a:lnTo>
                    <a:pt x="1" y="19"/>
                  </a:lnTo>
                  <a:lnTo>
                    <a:pt x="35" y="0"/>
                  </a:lnTo>
                  <a:lnTo>
                    <a:pt x="41" y="11"/>
                  </a:lnTo>
                  <a:lnTo>
                    <a:pt x="51" y="27"/>
                  </a:lnTo>
                  <a:lnTo>
                    <a:pt x="60" y="46"/>
                  </a:lnTo>
                  <a:lnTo>
                    <a:pt x="71" y="69"/>
                  </a:lnTo>
                  <a:lnTo>
                    <a:pt x="80" y="90"/>
                  </a:lnTo>
                  <a:lnTo>
                    <a:pt x="89" y="111"/>
                  </a:lnTo>
                  <a:lnTo>
                    <a:pt x="95" y="128"/>
                  </a:lnTo>
                  <a:lnTo>
                    <a:pt x="98" y="141"/>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8" name="Freeform 49"/>
            <p:cNvSpPr>
              <a:spLocks/>
            </p:cNvSpPr>
            <p:nvPr/>
          </p:nvSpPr>
          <p:spPr bwMode="auto">
            <a:xfrm>
              <a:off x="1588" y="2447"/>
              <a:ext cx="35" cy="57"/>
            </a:xfrm>
            <a:custGeom>
              <a:avLst/>
              <a:gdLst>
                <a:gd name="T0" fmla="*/ 16 w 35"/>
                <a:gd name="T1" fmla="*/ 3 h 57"/>
                <a:gd name="T2" fmla="*/ 23 w 35"/>
                <a:gd name="T3" fmla="*/ 13 h 57"/>
                <a:gd name="T4" fmla="*/ 26 w 35"/>
                <a:gd name="T5" fmla="*/ 25 h 57"/>
                <a:gd name="T6" fmla="*/ 29 w 35"/>
                <a:gd name="T7" fmla="*/ 37 h 57"/>
                <a:gd name="T8" fmla="*/ 35 w 35"/>
                <a:gd name="T9" fmla="*/ 49 h 57"/>
                <a:gd name="T10" fmla="*/ 32 w 35"/>
                <a:gd name="T11" fmla="*/ 53 h 57"/>
                <a:gd name="T12" fmla="*/ 29 w 35"/>
                <a:gd name="T13" fmla="*/ 56 h 57"/>
                <a:gd name="T14" fmla="*/ 24 w 35"/>
                <a:gd name="T15" fmla="*/ 57 h 57"/>
                <a:gd name="T16" fmla="*/ 21 w 35"/>
                <a:gd name="T17" fmla="*/ 54 h 57"/>
                <a:gd name="T18" fmla="*/ 10 w 35"/>
                <a:gd name="T19" fmla="*/ 46 h 57"/>
                <a:gd name="T20" fmla="*/ 12 w 35"/>
                <a:gd name="T21" fmla="*/ 46 h 57"/>
                <a:gd name="T22" fmla="*/ 7 w 35"/>
                <a:gd name="T23" fmla="*/ 34 h 57"/>
                <a:gd name="T24" fmla="*/ 3 w 35"/>
                <a:gd name="T25" fmla="*/ 23 h 57"/>
                <a:gd name="T26" fmla="*/ 0 w 35"/>
                <a:gd name="T27" fmla="*/ 12 h 57"/>
                <a:gd name="T28" fmla="*/ 0 w 35"/>
                <a:gd name="T29" fmla="*/ 0 h 57"/>
                <a:gd name="T30" fmla="*/ 20 w 35"/>
                <a:gd name="T31" fmla="*/ 3 h 57"/>
                <a:gd name="T32" fmla="*/ 16 w 35"/>
                <a:gd name="T33" fmla="*/ 3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57"/>
                <a:gd name="T53" fmla="*/ 35 w 3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57">
                  <a:moveTo>
                    <a:pt x="16" y="3"/>
                  </a:moveTo>
                  <a:lnTo>
                    <a:pt x="23" y="13"/>
                  </a:lnTo>
                  <a:lnTo>
                    <a:pt x="26" y="25"/>
                  </a:lnTo>
                  <a:lnTo>
                    <a:pt x="29" y="37"/>
                  </a:lnTo>
                  <a:lnTo>
                    <a:pt x="35" y="49"/>
                  </a:lnTo>
                  <a:lnTo>
                    <a:pt x="32" y="53"/>
                  </a:lnTo>
                  <a:lnTo>
                    <a:pt x="29" y="56"/>
                  </a:lnTo>
                  <a:lnTo>
                    <a:pt x="24" y="57"/>
                  </a:lnTo>
                  <a:lnTo>
                    <a:pt x="21" y="54"/>
                  </a:lnTo>
                  <a:lnTo>
                    <a:pt x="10" y="46"/>
                  </a:lnTo>
                  <a:lnTo>
                    <a:pt x="12" y="46"/>
                  </a:lnTo>
                  <a:lnTo>
                    <a:pt x="7" y="34"/>
                  </a:lnTo>
                  <a:lnTo>
                    <a:pt x="3" y="23"/>
                  </a:lnTo>
                  <a:lnTo>
                    <a:pt x="0" y="12"/>
                  </a:lnTo>
                  <a:lnTo>
                    <a:pt x="0" y="0"/>
                  </a:lnTo>
                  <a:lnTo>
                    <a:pt x="20"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69" name="Freeform 50"/>
            <p:cNvSpPr>
              <a:spLocks/>
            </p:cNvSpPr>
            <p:nvPr/>
          </p:nvSpPr>
          <p:spPr bwMode="auto">
            <a:xfrm>
              <a:off x="3131" y="2454"/>
              <a:ext cx="74" cy="54"/>
            </a:xfrm>
            <a:custGeom>
              <a:avLst/>
              <a:gdLst>
                <a:gd name="T0" fmla="*/ 74 w 74"/>
                <a:gd name="T1" fmla="*/ 12 h 54"/>
                <a:gd name="T2" fmla="*/ 66 w 74"/>
                <a:gd name="T3" fmla="*/ 17 h 54"/>
                <a:gd name="T4" fmla="*/ 58 w 74"/>
                <a:gd name="T5" fmla="*/ 22 h 54"/>
                <a:gd name="T6" fmla="*/ 51 w 74"/>
                <a:gd name="T7" fmla="*/ 27 h 54"/>
                <a:gd name="T8" fmla="*/ 43 w 74"/>
                <a:gd name="T9" fmla="*/ 34 h 54"/>
                <a:gd name="T10" fmla="*/ 34 w 74"/>
                <a:gd name="T11" fmla="*/ 39 h 54"/>
                <a:gd name="T12" fmla="*/ 24 w 74"/>
                <a:gd name="T13" fmla="*/ 45 h 54"/>
                <a:gd name="T14" fmla="*/ 15 w 74"/>
                <a:gd name="T15" fmla="*/ 50 h 54"/>
                <a:gd name="T16" fmla="*/ 6 w 74"/>
                <a:gd name="T17" fmla="*/ 54 h 54"/>
                <a:gd name="T18" fmla="*/ 3 w 74"/>
                <a:gd name="T19" fmla="*/ 51 h 54"/>
                <a:gd name="T20" fmla="*/ 1 w 74"/>
                <a:gd name="T21" fmla="*/ 49 h 54"/>
                <a:gd name="T22" fmla="*/ 0 w 74"/>
                <a:gd name="T23" fmla="*/ 46 h 54"/>
                <a:gd name="T24" fmla="*/ 0 w 74"/>
                <a:gd name="T25" fmla="*/ 41 h 54"/>
                <a:gd name="T26" fmla="*/ 6 w 74"/>
                <a:gd name="T27" fmla="*/ 34 h 54"/>
                <a:gd name="T28" fmla="*/ 14 w 74"/>
                <a:gd name="T29" fmla="*/ 29 h 54"/>
                <a:gd name="T30" fmla="*/ 21 w 74"/>
                <a:gd name="T31" fmla="*/ 25 h 54"/>
                <a:gd name="T32" fmla="*/ 29 w 74"/>
                <a:gd name="T33" fmla="*/ 20 h 54"/>
                <a:gd name="T34" fmla="*/ 38 w 74"/>
                <a:gd name="T35" fmla="*/ 16 h 54"/>
                <a:gd name="T36" fmla="*/ 46 w 74"/>
                <a:gd name="T37" fmla="*/ 10 h 54"/>
                <a:gd name="T38" fmla="*/ 54 w 74"/>
                <a:gd name="T39" fmla="*/ 6 h 54"/>
                <a:gd name="T40" fmla="*/ 61 w 74"/>
                <a:gd name="T41" fmla="*/ 0 h 54"/>
                <a:gd name="T42" fmla="*/ 66 w 74"/>
                <a:gd name="T43" fmla="*/ 1 h 54"/>
                <a:gd name="T44" fmla="*/ 69 w 74"/>
                <a:gd name="T45" fmla="*/ 2 h 54"/>
                <a:gd name="T46" fmla="*/ 72 w 74"/>
                <a:gd name="T47" fmla="*/ 6 h 54"/>
                <a:gd name="T48" fmla="*/ 74 w 74"/>
                <a:gd name="T49" fmla="*/ 12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54"/>
                <a:gd name="T77" fmla="*/ 74 w 74"/>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54">
                  <a:moveTo>
                    <a:pt x="74" y="12"/>
                  </a:moveTo>
                  <a:lnTo>
                    <a:pt x="66" y="17"/>
                  </a:lnTo>
                  <a:lnTo>
                    <a:pt x="58" y="22"/>
                  </a:lnTo>
                  <a:lnTo>
                    <a:pt x="51" y="27"/>
                  </a:lnTo>
                  <a:lnTo>
                    <a:pt x="43" y="34"/>
                  </a:lnTo>
                  <a:lnTo>
                    <a:pt x="34" y="39"/>
                  </a:lnTo>
                  <a:lnTo>
                    <a:pt x="24" y="45"/>
                  </a:lnTo>
                  <a:lnTo>
                    <a:pt x="15" y="50"/>
                  </a:lnTo>
                  <a:lnTo>
                    <a:pt x="6" y="54"/>
                  </a:lnTo>
                  <a:lnTo>
                    <a:pt x="3" y="51"/>
                  </a:lnTo>
                  <a:lnTo>
                    <a:pt x="1" y="49"/>
                  </a:lnTo>
                  <a:lnTo>
                    <a:pt x="0" y="46"/>
                  </a:lnTo>
                  <a:lnTo>
                    <a:pt x="0" y="41"/>
                  </a:lnTo>
                  <a:lnTo>
                    <a:pt x="6" y="34"/>
                  </a:lnTo>
                  <a:lnTo>
                    <a:pt x="14" y="29"/>
                  </a:lnTo>
                  <a:lnTo>
                    <a:pt x="21" y="25"/>
                  </a:lnTo>
                  <a:lnTo>
                    <a:pt x="29" y="20"/>
                  </a:lnTo>
                  <a:lnTo>
                    <a:pt x="38" y="16"/>
                  </a:lnTo>
                  <a:lnTo>
                    <a:pt x="46" y="10"/>
                  </a:lnTo>
                  <a:lnTo>
                    <a:pt x="54" y="6"/>
                  </a:lnTo>
                  <a:lnTo>
                    <a:pt x="61" y="0"/>
                  </a:lnTo>
                  <a:lnTo>
                    <a:pt x="66" y="1"/>
                  </a:lnTo>
                  <a:lnTo>
                    <a:pt x="69" y="2"/>
                  </a:lnTo>
                  <a:lnTo>
                    <a:pt x="72" y="6"/>
                  </a:lnTo>
                  <a:lnTo>
                    <a:pt x="7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0" name="Freeform 51"/>
            <p:cNvSpPr>
              <a:spLocks/>
            </p:cNvSpPr>
            <p:nvPr/>
          </p:nvSpPr>
          <p:spPr bwMode="auto">
            <a:xfrm>
              <a:off x="3274" y="2488"/>
              <a:ext cx="29" cy="62"/>
            </a:xfrm>
            <a:custGeom>
              <a:avLst/>
              <a:gdLst>
                <a:gd name="T0" fmla="*/ 23 w 29"/>
                <a:gd name="T1" fmla="*/ 33 h 62"/>
                <a:gd name="T2" fmla="*/ 23 w 29"/>
                <a:gd name="T3" fmla="*/ 41 h 62"/>
                <a:gd name="T4" fmla="*/ 26 w 29"/>
                <a:gd name="T5" fmla="*/ 48 h 62"/>
                <a:gd name="T6" fmla="*/ 29 w 29"/>
                <a:gd name="T7" fmla="*/ 54 h 62"/>
                <a:gd name="T8" fmla="*/ 29 w 29"/>
                <a:gd name="T9" fmla="*/ 62 h 62"/>
                <a:gd name="T10" fmla="*/ 18 w 29"/>
                <a:gd name="T11" fmla="*/ 62 h 62"/>
                <a:gd name="T12" fmla="*/ 11 w 29"/>
                <a:gd name="T13" fmla="*/ 58 h 62"/>
                <a:gd name="T14" fmla="*/ 7 w 29"/>
                <a:gd name="T15" fmla="*/ 52 h 62"/>
                <a:gd name="T16" fmla="*/ 6 w 29"/>
                <a:gd name="T17" fmla="*/ 42 h 62"/>
                <a:gd name="T18" fmla="*/ 1 w 29"/>
                <a:gd name="T19" fmla="*/ 26 h 62"/>
                <a:gd name="T20" fmla="*/ 0 w 29"/>
                <a:gd name="T21" fmla="*/ 13 h 62"/>
                <a:gd name="T22" fmla="*/ 1 w 29"/>
                <a:gd name="T23" fmla="*/ 4 h 62"/>
                <a:gd name="T24" fmla="*/ 1 w 29"/>
                <a:gd name="T25" fmla="*/ 0 h 62"/>
                <a:gd name="T26" fmla="*/ 17 w 29"/>
                <a:gd name="T27" fmla="*/ 1 h 62"/>
                <a:gd name="T28" fmla="*/ 21 w 29"/>
                <a:gd name="T29" fmla="*/ 9 h 62"/>
                <a:gd name="T30" fmla="*/ 23 w 29"/>
                <a:gd name="T31" fmla="*/ 21 h 62"/>
                <a:gd name="T32" fmla="*/ 23 w 29"/>
                <a:gd name="T33" fmla="*/ 33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62"/>
                <a:gd name="T53" fmla="*/ 29 w 29"/>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62">
                  <a:moveTo>
                    <a:pt x="23" y="33"/>
                  </a:moveTo>
                  <a:lnTo>
                    <a:pt x="23" y="41"/>
                  </a:lnTo>
                  <a:lnTo>
                    <a:pt x="26" y="48"/>
                  </a:lnTo>
                  <a:lnTo>
                    <a:pt x="29" y="54"/>
                  </a:lnTo>
                  <a:lnTo>
                    <a:pt x="29" y="62"/>
                  </a:lnTo>
                  <a:lnTo>
                    <a:pt x="18" y="62"/>
                  </a:lnTo>
                  <a:lnTo>
                    <a:pt x="11" y="58"/>
                  </a:lnTo>
                  <a:lnTo>
                    <a:pt x="7" y="52"/>
                  </a:lnTo>
                  <a:lnTo>
                    <a:pt x="6" y="42"/>
                  </a:lnTo>
                  <a:lnTo>
                    <a:pt x="1" y="26"/>
                  </a:lnTo>
                  <a:lnTo>
                    <a:pt x="0" y="13"/>
                  </a:lnTo>
                  <a:lnTo>
                    <a:pt x="1" y="4"/>
                  </a:lnTo>
                  <a:lnTo>
                    <a:pt x="1" y="0"/>
                  </a:lnTo>
                  <a:lnTo>
                    <a:pt x="17" y="1"/>
                  </a:lnTo>
                  <a:lnTo>
                    <a:pt x="21" y="9"/>
                  </a:lnTo>
                  <a:lnTo>
                    <a:pt x="23" y="21"/>
                  </a:lnTo>
                  <a:lnTo>
                    <a:pt x="2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1" name="Freeform 52"/>
            <p:cNvSpPr>
              <a:spLocks/>
            </p:cNvSpPr>
            <p:nvPr/>
          </p:nvSpPr>
          <p:spPr bwMode="auto">
            <a:xfrm>
              <a:off x="3395" y="2496"/>
              <a:ext cx="32" cy="66"/>
            </a:xfrm>
            <a:custGeom>
              <a:avLst/>
              <a:gdLst>
                <a:gd name="T0" fmla="*/ 23 w 32"/>
                <a:gd name="T1" fmla="*/ 12 h 66"/>
                <a:gd name="T2" fmla="*/ 22 w 32"/>
                <a:gd name="T3" fmla="*/ 12 h 66"/>
                <a:gd name="T4" fmla="*/ 25 w 32"/>
                <a:gd name="T5" fmla="*/ 24 h 66"/>
                <a:gd name="T6" fmla="*/ 26 w 32"/>
                <a:gd name="T7" fmla="*/ 36 h 66"/>
                <a:gd name="T8" fmla="*/ 29 w 32"/>
                <a:gd name="T9" fmla="*/ 48 h 66"/>
                <a:gd name="T10" fmla="*/ 32 w 32"/>
                <a:gd name="T11" fmla="*/ 61 h 66"/>
                <a:gd name="T12" fmla="*/ 29 w 32"/>
                <a:gd name="T13" fmla="*/ 65 h 66"/>
                <a:gd name="T14" fmla="*/ 25 w 32"/>
                <a:gd name="T15" fmla="*/ 66 h 66"/>
                <a:gd name="T16" fmla="*/ 19 w 32"/>
                <a:gd name="T17" fmla="*/ 65 h 66"/>
                <a:gd name="T18" fmla="*/ 16 w 32"/>
                <a:gd name="T19" fmla="*/ 62 h 66"/>
                <a:gd name="T20" fmla="*/ 9 w 32"/>
                <a:gd name="T21" fmla="*/ 45 h 66"/>
                <a:gd name="T22" fmla="*/ 6 w 32"/>
                <a:gd name="T23" fmla="*/ 32 h 66"/>
                <a:gd name="T24" fmla="*/ 3 w 32"/>
                <a:gd name="T25" fmla="*/ 18 h 66"/>
                <a:gd name="T26" fmla="*/ 0 w 32"/>
                <a:gd name="T27" fmla="*/ 0 h 66"/>
                <a:gd name="T28" fmla="*/ 8 w 32"/>
                <a:gd name="T29" fmla="*/ 0 h 66"/>
                <a:gd name="T30" fmla="*/ 14 w 32"/>
                <a:gd name="T31" fmla="*/ 3 h 66"/>
                <a:gd name="T32" fmla="*/ 20 w 32"/>
                <a:gd name="T33" fmla="*/ 7 h 66"/>
                <a:gd name="T34" fmla="*/ 23 w 32"/>
                <a:gd name="T35" fmla="*/ 12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66"/>
                <a:gd name="T56" fmla="*/ 32 w 3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66">
                  <a:moveTo>
                    <a:pt x="23" y="12"/>
                  </a:moveTo>
                  <a:lnTo>
                    <a:pt x="22" y="12"/>
                  </a:lnTo>
                  <a:lnTo>
                    <a:pt x="25" y="24"/>
                  </a:lnTo>
                  <a:lnTo>
                    <a:pt x="26" y="36"/>
                  </a:lnTo>
                  <a:lnTo>
                    <a:pt x="29" y="48"/>
                  </a:lnTo>
                  <a:lnTo>
                    <a:pt x="32" y="61"/>
                  </a:lnTo>
                  <a:lnTo>
                    <a:pt x="29" y="65"/>
                  </a:lnTo>
                  <a:lnTo>
                    <a:pt x="25" y="66"/>
                  </a:lnTo>
                  <a:lnTo>
                    <a:pt x="19" y="65"/>
                  </a:lnTo>
                  <a:lnTo>
                    <a:pt x="16" y="62"/>
                  </a:lnTo>
                  <a:lnTo>
                    <a:pt x="9" y="45"/>
                  </a:lnTo>
                  <a:lnTo>
                    <a:pt x="6" y="32"/>
                  </a:lnTo>
                  <a:lnTo>
                    <a:pt x="3" y="18"/>
                  </a:lnTo>
                  <a:lnTo>
                    <a:pt x="0" y="0"/>
                  </a:lnTo>
                  <a:lnTo>
                    <a:pt x="8" y="0"/>
                  </a:lnTo>
                  <a:lnTo>
                    <a:pt x="14" y="3"/>
                  </a:lnTo>
                  <a:lnTo>
                    <a:pt x="20" y="7"/>
                  </a:lnTo>
                  <a:lnTo>
                    <a:pt x="2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2" name="Freeform 53"/>
            <p:cNvSpPr>
              <a:spLocks/>
            </p:cNvSpPr>
            <p:nvPr/>
          </p:nvSpPr>
          <p:spPr bwMode="auto">
            <a:xfrm>
              <a:off x="2991" y="2518"/>
              <a:ext cx="23" cy="64"/>
            </a:xfrm>
            <a:custGeom>
              <a:avLst/>
              <a:gdLst>
                <a:gd name="T0" fmla="*/ 18 w 23"/>
                <a:gd name="T1" fmla="*/ 18 h 64"/>
                <a:gd name="T2" fmla="*/ 18 w 23"/>
                <a:gd name="T3" fmla="*/ 27 h 64"/>
                <a:gd name="T4" fmla="*/ 18 w 23"/>
                <a:gd name="T5" fmla="*/ 43 h 64"/>
                <a:gd name="T6" fmla="*/ 17 w 23"/>
                <a:gd name="T7" fmla="*/ 57 h 64"/>
                <a:gd name="T8" fmla="*/ 17 w 23"/>
                <a:gd name="T9" fmla="*/ 64 h 64"/>
                <a:gd name="T10" fmla="*/ 9 w 23"/>
                <a:gd name="T11" fmla="*/ 62 h 64"/>
                <a:gd name="T12" fmla="*/ 5 w 23"/>
                <a:gd name="T13" fmla="*/ 59 h 64"/>
                <a:gd name="T14" fmla="*/ 3 w 23"/>
                <a:gd name="T15" fmla="*/ 55 h 64"/>
                <a:gd name="T16" fmla="*/ 0 w 23"/>
                <a:gd name="T17" fmla="*/ 49 h 64"/>
                <a:gd name="T18" fmla="*/ 1 w 23"/>
                <a:gd name="T19" fmla="*/ 37 h 64"/>
                <a:gd name="T20" fmla="*/ 3 w 23"/>
                <a:gd name="T21" fmla="*/ 27 h 64"/>
                <a:gd name="T22" fmla="*/ 3 w 23"/>
                <a:gd name="T23" fmla="*/ 15 h 64"/>
                <a:gd name="T24" fmla="*/ 5 w 23"/>
                <a:gd name="T25" fmla="*/ 2 h 64"/>
                <a:gd name="T26" fmla="*/ 11 w 23"/>
                <a:gd name="T27" fmla="*/ 0 h 64"/>
                <a:gd name="T28" fmla="*/ 18 w 23"/>
                <a:gd name="T29" fmla="*/ 3 h 64"/>
                <a:gd name="T30" fmla="*/ 23 w 23"/>
                <a:gd name="T31" fmla="*/ 10 h 64"/>
                <a:gd name="T32" fmla="*/ 18 w 23"/>
                <a:gd name="T33" fmla="*/ 18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64"/>
                <a:gd name="T53" fmla="*/ 23 w 23"/>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64">
                  <a:moveTo>
                    <a:pt x="18" y="18"/>
                  </a:moveTo>
                  <a:lnTo>
                    <a:pt x="18" y="27"/>
                  </a:lnTo>
                  <a:lnTo>
                    <a:pt x="18" y="43"/>
                  </a:lnTo>
                  <a:lnTo>
                    <a:pt x="17" y="57"/>
                  </a:lnTo>
                  <a:lnTo>
                    <a:pt x="17" y="64"/>
                  </a:lnTo>
                  <a:lnTo>
                    <a:pt x="9" y="62"/>
                  </a:lnTo>
                  <a:lnTo>
                    <a:pt x="5" y="59"/>
                  </a:lnTo>
                  <a:lnTo>
                    <a:pt x="3" y="55"/>
                  </a:lnTo>
                  <a:lnTo>
                    <a:pt x="0" y="49"/>
                  </a:lnTo>
                  <a:lnTo>
                    <a:pt x="1" y="37"/>
                  </a:lnTo>
                  <a:lnTo>
                    <a:pt x="3" y="27"/>
                  </a:lnTo>
                  <a:lnTo>
                    <a:pt x="3" y="15"/>
                  </a:lnTo>
                  <a:lnTo>
                    <a:pt x="5" y="2"/>
                  </a:lnTo>
                  <a:lnTo>
                    <a:pt x="11" y="0"/>
                  </a:lnTo>
                  <a:lnTo>
                    <a:pt x="18" y="3"/>
                  </a:lnTo>
                  <a:lnTo>
                    <a:pt x="23" y="10"/>
                  </a:lnTo>
                  <a:lnTo>
                    <a:pt x="1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3" name="Freeform 54"/>
            <p:cNvSpPr>
              <a:spLocks/>
            </p:cNvSpPr>
            <p:nvPr/>
          </p:nvSpPr>
          <p:spPr bwMode="auto">
            <a:xfrm>
              <a:off x="3192" y="2596"/>
              <a:ext cx="50" cy="53"/>
            </a:xfrm>
            <a:custGeom>
              <a:avLst/>
              <a:gdLst>
                <a:gd name="T0" fmla="*/ 48 w 50"/>
                <a:gd name="T1" fmla="*/ 15 h 53"/>
                <a:gd name="T2" fmla="*/ 42 w 50"/>
                <a:gd name="T3" fmla="*/ 20 h 53"/>
                <a:gd name="T4" fmla="*/ 36 w 50"/>
                <a:gd name="T5" fmla="*/ 27 h 53"/>
                <a:gd name="T6" fmla="*/ 33 w 50"/>
                <a:gd name="T7" fmla="*/ 35 h 53"/>
                <a:gd name="T8" fmla="*/ 28 w 50"/>
                <a:gd name="T9" fmla="*/ 43 h 53"/>
                <a:gd name="T10" fmla="*/ 23 w 50"/>
                <a:gd name="T11" fmla="*/ 49 h 53"/>
                <a:gd name="T12" fmla="*/ 17 w 50"/>
                <a:gd name="T13" fmla="*/ 53 h 53"/>
                <a:gd name="T14" fmla="*/ 11 w 50"/>
                <a:gd name="T15" fmla="*/ 53 h 53"/>
                <a:gd name="T16" fmla="*/ 0 w 50"/>
                <a:gd name="T17" fmla="*/ 48 h 53"/>
                <a:gd name="T18" fmla="*/ 0 w 50"/>
                <a:gd name="T19" fmla="*/ 44 h 53"/>
                <a:gd name="T20" fmla="*/ 2 w 50"/>
                <a:gd name="T21" fmla="*/ 44 h 53"/>
                <a:gd name="T22" fmla="*/ 8 w 50"/>
                <a:gd name="T23" fmla="*/ 32 h 53"/>
                <a:gd name="T24" fmla="*/ 16 w 50"/>
                <a:gd name="T25" fmla="*/ 20 h 53"/>
                <a:gd name="T26" fmla="*/ 25 w 50"/>
                <a:gd name="T27" fmla="*/ 10 h 53"/>
                <a:gd name="T28" fmla="*/ 34 w 50"/>
                <a:gd name="T29" fmla="*/ 0 h 53"/>
                <a:gd name="T30" fmla="*/ 42 w 50"/>
                <a:gd name="T31" fmla="*/ 2 h 53"/>
                <a:gd name="T32" fmla="*/ 46 w 50"/>
                <a:gd name="T33" fmla="*/ 4 h 53"/>
                <a:gd name="T34" fmla="*/ 50 w 50"/>
                <a:gd name="T35" fmla="*/ 10 h 53"/>
                <a:gd name="T36" fmla="*/ 48 w 50"/>
                <a:gd name="T37" fmla="*/ 15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53"/>
                <a:gd name="T59" fmla="*/ 50 w 50"/>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53">
                  <a:moveTo>
                    <a:pt x="48" y="15"/>
                  </a:moveTo>
                  <a:lnTo>
                    <a:pt x="42" y="20"/>
                  </a:lnTo>
                  <a:lnTo>
                    <a:pt x="36" y="27"/>
                  </a:lnTo>
                  <a:lnTo>
                    <a:pt x="33" y="35"/>
                  </a:lnTo>
                  <a:lnTo>
                    <a:pt x="28" y="43"/>
                  </a:lnTo>
                  <a:lnTo>
                    <a:pt x="23" y="49"/>
                  </a:lnTo>
                  <a:lnTo>
                    <a:pt x="17" y="53"/>
                  </a:lnTo>
                  <a:lnTo>
                    <a:pt x="11" y="53"/>
                  </a:lnTo>
                  <a:lnTo>
                    <a:pt x="0" y="48"/>
                  </a:lnTo>
                  <a:lnTo>
                    <a:pt x="0" y="44"/>
                  </a:lnTo>
                  <a:lnTo>
                    <a:pt x="2" y="44"/>
                  </a:lnTo>
                  <a:lnTo>
                    <a:pt x="8" y="32"/>
                  </a:lnTo>
                  <a:lnTo>
                    <a:pt x="16" y="20"/>
                  </a:lnTo>
                  <a:lnTo>
                    <a:pt x="25" y="10"/>
                  </a:lnTo>
                  <a:lnTo>
                    <a:pt x="34" y="0"/>
                  </a:lnTo>
                  <a:lnTo>
                    <a:pt x="42" y="2"/>
                  </a:lnTo>
                  <a:lnTo>
                    <a:pt x="46" y="4"/>
                  </a:lnTo>
                  <a:lnTo>
                    <a:pt x="50" y="10"/>
                  </a:lnTo>
                  <a:lnTo>
                    <a:pt x="4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4" name="Freeform 55"/>
            <p:cNvSpPr>
              <a:spLocks/>
            </p:cNvSpPr>
            <p:nvPr/>
          </p:nvSpPr>
          <p:spPr bwMode="auto">
            <a:xfrm>
              <a:off x="3298" y="2620"/>
              <a:ext cx="59" cy="71"/>
            </a:xfrm>
            <a:custGeom>
              <a:avLst/>
              <a:gdLst>
                <a:gd name="T0" fmla="*/ 57 w 59"/>
                <a:gd name="T1" fmla="*/ 15 h 71"/>
                <a:gd name="T2" fmla="*/ 46 w 59"/>
                <a:gd name="T3" fmla="*/ 29 h 71"/>
                <a:gd name="T4" fmla="*/ 37 w 59"/>
                <a:gd name="T5" fmla="*/ 44 h 71"/>
                <a:gd name="T6" fmla="*/ 27 w 59"/>
                <a:gd name="T7" fmla="*/ 58 h 71"/>
                <a:gd name="T8" fmla="*/ 13 w 59"/>
                <a:gd name="T9" fmla="*/ 71 h 71"/>
                <a:gd name="T10" fmla="*/ 0 w 59"/>
                <a:gd name="T11" fmla="*/ 67 h 71"/>
                <a:gd name="T12" fmla="*/ 8 w 59"/>
                <a:gd name="T13" fmla="*/ 52 h 71"/>
                <a:gd name="T14" fmla="*/ 19 w 59"/>
                <a:gd name="T15" fmla="*/ 37 h 71"/>
                <a:gd name="T16" fmla="*/ 28 w 59"/>
                <a:gd name="T17" fmla="*/ 23 h 71"/>
                <a:gd name="T18" fmla="*/ 36 w 59"/>
                <a:gd name="T19" fmla="*/ 7 h 71"/>
                <a:gd name="T20" fmla="*/ 42 w 59"/>
                <a:gd name="T21" fmla="*/ 0 h 71"/>
                <a:gd name="T22" fmla="*/ 53 w 59"/>
                <a:gd name="T23" fmla="*/ 0 h 71"/>
                <a:gd name="T24" fmla="*/ 59 w 59"/>
                <a:gd name="T25" fmla="*/ 5 h 71"/>
                <a:gd name="T26" fmla="*/ 57 w 59"/>
                <a:gd name="T27" fmla="*/ 15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71"/>
                <a:gd name="T44" fmla="*/ 59 w 59"/>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71">
                  <a:moveTo>
                    <a:pt x="57" y="15"/>
                  </a:moveTo>
                  <a:lnTo>
                    <a:pt x="46" y="29"/>
                  </a:lnTo>
                  <a:lnTo>
                    <a:pt x="37" y="44"/>
                  </a:lnTo>
                  <a:lnTo>
                    <a:pt x="27" y="58"/>
                  </a:lnTo>
                  <a:lnTo>
                    <a:pt x="13" y="71"/>
                  </a:lnTo>
                  <a:lnTo>
                    <a:pt x="0" y="67"/>
                  </a:lnTo>
                  <a:lnTo>
                    <a:pt x="8" y="52"/>
                  </a:lnTo>
                  <a:lnTo>
                    <a:pt x="19" y="37"/>
                  </a:lnTo>
                  <a:lnTo>
                    <a:pt x="28" y="23"/>
                  </a:lnTo>
                  <a:lnTo>
                    <a:pt x="36" y="7"/>
                  </a:lnTo>
                  <a:lnTo>
                    <a:pt x="42" y="0"/>
                  </a:lnTo>
                  <a:lnTo>
                    <a:pt x="53" y="0"/>
                  </a:lnTo>
                  <a:lnTo>
                    <a:pt x="59" y="5"/>
                  </a:lnTo>
                  <a:lnTo>
                    <a:pt x="5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5" name="Freeform 56"/>
            <p:cNvSpPr>
              <a:spLocks/>
            </p:cNvSpPr>
            <p:nvPr/>
          </p:nvSpPr>
          <p:spPr bwMode="auto">
            <a:xfrm>
              <a:off x="2909" y="2648"/>
              <a:ext cx="56" cy="32"/>
            </a:xfrm>
            <a:custGeom>
              <a:avLst/>
              <a:gdLst>
                <a:gd name="T0" fmla="*/ 56 w 56"/>
                <a:gd name="T1" fmla="*/ 16 h 32"/>
                <a:gd name="T2" fmla="*/ 56 w 56"/>
                <a:gd name="T3" fmla="*/ 22 h 32"/>
                <a:gd name="T4" fmla="*/ 56 w 56"/>
                <a:gd name="T5" fmla="*/ 26 h 32"/>
                <a:gd name="T6" fmla="*/ 54 w 56"/>
                <a:gd name="T7" fmla="*/ 30 h 32"/>
                <a:gd name="T8" fmla="*/ 48 w 56"/>
                <a:gd name="T9" fmla="*/ 32 h 32"/>
                <a:gd name="T10" fmla="*/ 42 w 56"/>
                <a:gd name="T11" fmla="*/ 28 h 32"/>
                <a:gd name="T12" fmla="*/ 33 w 56"/>
                <a:gd name="T13" fmla="*/ 26 h 32"/>
                <a:gd name="T14" fmla="*/ 25 w 56"/>
                <a:gd name="T15" fmla="*/ 24 h 32"/>
                <a:gd name="T16" fmla="*/ 16 w 56"/>
                <a:gd name="T17" fmla="*/ 21 h 32"/>
                <a:gd name="T18" fmla="*/ 8 w 56"/>
                <a:gd name="T19" fmla="*/ 18 h 32"/>
                <a:gd name="T20" fmla="*/ 4 w 56"/>
                <a:gd name="T21" fmla="*/ 14 h 32"/>
                <a:gd name="T22" fmla="*/ 0 w 56"/>
                <a:gd name="T23" fmla="*/ 8 h 32"/>
                <a:gd name="T24" fmla="*/ 0 w 56"/>
                <a:gd name="T25" fmla="*/ 0 h 32"/>
                <a:gd name="T26" fmla="*/ 8 w 56"/>
                <a:gd name="T27" fmla="*/ 1 h 32"/>
                <a:gd name="T28" fmla="*/ 14 w 56"/>
                <a:gd name="T29" fmla="*/ 4 h 32"/>
                <a:gd name="T30" fmla="*/ 22 w 56"/>
                <a:gd name="T31" fmla="*/ 6 h 32"/>
                <a:gd name="T32" fmla="*/ 28 w 56"/>
                <a:gd name="T33" fmla="*/ 9 h 32"/>
                <a:gd name="T34" fmla="*/ 34 w 56"/>
                <a:gd name="T35" fmla="*/ 13 h 32"/>
                <a:gd name="T36" fmla="*/ 42 w 56"/>
                <a:gd name="T37" fmla="*/ 14 h 32"/>
                <a:gd name="T38" fmla="*/ 48 w 56"/>
                <a:gd name="T39" fmla="*/ 16 h 32"/>
                <a:gd name="T40" fmla="*/ 56 w 56"/>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32"/>
                <a:gd name="T65" fmla="*/ 56 w 56"/>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32">
                  <a:moveTo>
                    <a:pt x="56" y="16"/>
                  </a:moveTo>
                  <a:lnTo>
                    <a:pt x="56" y="22"/>
                  </a:lnTo>
                  <a:lnTo>
                    <a:pt x="56" y="26"/>
                  </a:lnTo>
                  <a:lnTo>
                    <a:pt x="54" y="30"/>
                  </a:lnTo>
                  <a:lnTo>
                    <a:pt x="48" y="32"/>
                  </a:lnTo>
                  <a:lnTo>
                    <a:pt x="42" y="28"/>
                  </a:lnTo>
                  <a:lnTo>
                    <a:pt x="33" y="26"/>
                  </a:lnTo>
                  <a:lnTo>
                    <a:pt x="25" y="24"/>
                  </a:lnTo>
                  <a:lnTo>
                    <a:pt x="16" y="21"/>
                  </a:lnTo>
                  <a:lnTo>
                    <a:pt x="8" y="18"/>
                  </a:lnTo>
                  <a:lnTo>
                    <a:pt x="4" y="14"/>
                  </a:lnTo>
                  <a:lnTo>
                    <a:pt x="0" y="8"/>
                  </a:lnTo>
                  <a:lnTo>
                    <a:pt x="0" y="0"/>
                  </a:lnTo>
                  <a:lnTo>
                    <a:pt x="8" y="1"/>
                  </a:lnTo>
                  <a:lnTo>
                    <a:pt x="14" y="4"/>
                  </a:lnTo>
                  <a:lnTo>
                    <a:pt x="22" y="6"/>
                  </a:lnTo>
                  <a:lnTo>
                    <a:pt x="28" y="9"/>
                  </a:lnTo>
                  <a:lnTo>
                    <a:pt x="34" y="13"/>
                  </a:lnTo>
                  <a:lnTo>
                    <a:pt x="42" y="14"/>
                  </a:lnTo>
                  <a:lnTo>
                    <a:pt x="48" y="16"/>
                  </a:lnTo>
                  <a:lnTo>
                    <a:pt x="5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6" name="Freeform 57"/>
            <p:cNvSpPr>
              <a:spLocks/>
            </p:cNvSpPr>
            <p:nvPr/>
          </p:nvSpPr>
          <p:spPr bwMode="auto">
            <a:xfrm>
              <a:off x="3005" y="2709"/>
              <a:ext cx="51" cy="64"/>
            </a:xfrm>
            <a:custGeom>
              <a:avLst/>
              <a:gdLst>
                <a:gd name="T0" fmla="*/ 51 w 51"/>
                <a:gd name="T1" fmla="*/ 13 h 64"/>
                <a:gd name="T2" fmla="*/ 18 w 51"/>
                <a:gd name="T3" fmla="*/ 63 h 64"/>
                <a:gd name="T4" fmla="*/ 11 w 51"/>
                <a:gd name="T5" fmla="*/ 64 h 64"/>
                <a:gd name="T6" fmla="*/ 3 w 51"/>
                <a:gd name="T7" fmla="*/ 62 h 64"/>
                <a:gd name="T8" fmla="*/ 0 w 51"/>
                <a:gd name="T9" fmla="*/ 56 h 64"/>
                <a:gd name="T10" fmla="*/ 0 w 51"/>
                <a:gd name="T11" fmla="*/ 48 h 64"/>
                <a:gd name="T12" fmla="*/ 12 w 51"/>
                <a:gd name="T13" fmla="*/ 38 h 64"/>
                <a:gd name="T14" fmla="*/ 20 w 51"/>
                <a:gd name="T15" fmla="*/ 26 h 64"/>
                <a:gd name="T16" fmla="*/ 27 w 51"/>
                <a:gd name="T17" fmla="*/ 13 h 64"/>
                <a:gd name="T18" fmla="*/ 37 w 51"/>
                <a:gd name="T19" fmla="*/ 0 h 64"/>
                <a:gd name="T20" fmla="*/ 44 w 51"/>
                <a:gd name="T21" fmla="*/ 1 h 64"/>
                <a:gd name="T22" fmla="*/ 47 w 51"/>
                <a:gd name="T23" fmla="*/ 5 h 64"/>
                <a:gd name="T24" fmla="*/ 49 w 51"/>
                <a:gd name="T25" fmla="*/ 10 h 64"/>
                <a:gd name="T26" fmla="*/ 51 w 51"/>
                <a:gd name="T27" fmla="*/ 13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64"/>
                <a:gd name="T44" fmla="*/ 51 w 51"/>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64">
                  <a:moveTo>
                    <a:pt x="51" y="13"/>
                  </a:moveTo>
                  <a:lnTo>
                    <a:pt x="18" y="63"/>
                  </a:lnTo>
                  <a:lnTo>
                    <a:pt x="11" y="64"/>
                  </a:lnTo>
                  <a:lnTo>
                    <a:pt x="3" y="62"/>
                  </a:lnTo>
                  <a:lnTo>
                    <a:pt x="0" y="56"/>
                  </a:lnTo>
                  <a:lnTo>
                    <a:pt x="0" y="48"/>
                  </a:lnTo>
                  <a:lnTo>
                    <a:pt x="12" y="38"/>
                  </a:lnTo>
                  <a:lnTo>
                    <a:pt x="20" y="26"/>
                  </a:lnTo>
                  <a:lnTo>
                    <a:pt x="27" y="13"/>
                  </a:lnTo>
                  <a:lnTo>
                    <a:pt x="37" y="0"/>
                  </a:lnTo>
                  <a:lnTo>
                    <a:pt x="44" y="1"/>
                  </a:lnTo>
                  <a:lnTo>
                    <a:pt x="47" y="5"/>
                  </a:lnTo>
                  <a:lnTo>
                    <a:pt x="49" y="10"/>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7" name="Freeform 58"/>
            <p:cNvSpPr>
              <a:spLocks/>
            </p:cNvSpPr>
            <p:nvPr/>
          </p:nvSpPr>
          <p:spPr bwMode="auto">
            <a:xfrm>
              <a:off x="3226" y="2744"/>
              <a:ext cx="52" cy="42"/>
            </a:xfrm>
            <a:custGeom>
              <a:avLst/>
              <a:gdLst>
                <a:gd name="T0" fmla="*/ 52 w 52"/>
                <a:gd name="T1" fmla="*/ 36 h 42"/>
                <a:gd name="T2" fmla="*/ 49 w 52"/>
                <a:gd name="T3" fmla="*/ 40 h 42"/>
                <a:gd name="T4" fmla="*/ 45 w 52"/>
                <a:gd name="T5" fmla="*/ 42 h 42"/>
                <a:gd name="T6" fmla="*/ 40 w 52"/>
                <a:gd name="T7" fmla="*/ 42 h 42"/>
                <a:gd name="T8" fmla="*/ 35 w 52"/>
                <a:gd name="T9" fmla="*/ 41 h 42"/>
                <a:gd name="T10" fmla="*/ 28 w 52"/>
                <a:gd name="T11" fmla="*/ 31 h 42"/>
                <a:gd name="T12" fmla="*/ 16 w 52"/>
                <a:gd name="T13" fmla="*/ 21 h 42"/>
                <a:gd name="T14" fmla="*/ 6 w 52"/>
                <a:gd name="T15" fmla="*/ 12 h 42"/>
                <a:gd name="T16" fmla="*/ 0 w 52"/>
                <a:gd name="T17" fmla="*/ 0 h 42"/>
                <a:gd name="T18" fmla="*/ 9 w 52"/>
                <a:gd name="T19" fmla="*/ 2 h 42"/>
                <a:gd name="T20" fmla="*/ 19 w 52"/>
                <a:gd name="T21" fmla="*/ 4 h 42"/>
                <a:gd name="T22" fmla="*/ 25 w 52"/>
                <a:gd name="T23" fmla="*/ 9 h 42"/>
                <a:gd name="T24" fmla="*/ 31 w 52"/>
                <a:gd name="T25" fmla="*/ 13 h 42"/>
                <a:gd name="T26" fmla="*/ 35 w 52"/>
                <a:gd name="T27" fmla="*/ 20 h 42"/>
                <a:gd name="T28" fmla="*/ 42 w 52"/>
                <a:gd name="T29" fmla="*/ 25 h 42"/>
                <a:gd name="T30" fmla="*/ 46 w 52"/>
                <a:gd name="T31" fmla="*/ 31 h 42"/>
                <a:gd name="T32" fmla="*/ 52 w 52"/>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2"/>
                <a:gd name="T53" fmla="*/ 52 w 5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2">
                  <a:moveTo>
                    <a:pt x="52" y="36"/>
                  </a:moveTo>
                  <a:lnTo>
                    <a:pt x="49" y="40"/>
                  </a:lnTo>
                  <a:lnTo>
                    <a:pt x="45" y="42"/>
                  </a:lnTo>
                  <a:lnTo>
                    <a:pt x="40" y="42"/>
                  </a:lnTo>
                  <a:lnTo>
                    <a:pt x="35" y="41"/>
                  </a:lnTo>
                  <a:lnTo>
                    <a:pt x="28" y="31"/>
                  </a:lnTo>
                  <a:lnTo>
                    <a:pt x="16" y="21"/>
                  </a:lnTo>
                  <a:lnTo>
                    <a:pt x="6" y="12"/>
                  </a:lnTo>
                  <a:lnTo>
                    <a:pt x="0" y="0"/>
                  </a:lnTo>
                  <a:lnTo>
                    <a:pt x="9" y="2"/>
                  </a:lnTo>
                  <a:lnTo>
                    <a:pt x="19" y="4"/>
                  </a:lnTo>
                  <a:lnTo>
                    <a:pt x="25" y="9"/>
                  </a:lnTo>
                  <a:lnTo>
                    <a:pt x="31" y="13"/>
                  </a:lnTo>
                  <a:lnTo>
                    <a:pt x="35" y="20"/>
                  </a:lnTo>
                  <a:lnTo>
                    <a:pt x="42" y="25"/>
                  </a:lnTo>
                  <a:lnTo>
                    <a:pt x="46" y="31"/>
                  </a:lnTo>
                  <a:lnTo>
                    <a:pt x="5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8" name="Freeform 59"/>
            <p:cNvSpPr>
              <a:spLocks/>
            </p:cNvSpPr>
            <p:nvPr/>
          </p:nvSpPr>
          <p:spPr bwMode="auto">
            <a:xfrm>
              <a:off x="2831" y="2746"/>
              <a:ext cx="48" cy="58"/>
            </a:xfrm>
            <a:custGeom>
              <a:avLst/>
              <a:gdLst>
                <a:gd name="T0" fmla="*/ 48 w 48"/>
                <a:gd name="T1" fmla="*/ 7 h 58"/>
                <a:gd name="T2" fmla="*/ 40 w 48"/>
                <a:gd name="T3" fmla="*/ 19 h 58"/>
                <a:gd name="T4" fmla="*/ 32 w 48"/>
                <a:gd name="T5" fmla="*/ 33 h 58"/>
                <a:gd name="T6" fmla="*/ 25 w 48"/>
                <a:gd name="T7" fmla="*/ 46 h 58"/>
                <a:gd name="T8" fmla="*/ 17 w 48"/>
                <a:gd name="T9" fmla="*/ 56 h 58"/>
                <a:gd name="T10" fmla="*/ 12 w 48"/>
                <a:gd name="T11" fmla="*/ 58 h 58"/>
                <a:gd name="T12" fmla="*/ 9 w 48"/>
                <a:gd name="T13" fmla="*/ 58 h 58"/>
                <a:gd name="T14" fmla="*/ 5 w 48"/>
                <a:gd name="T15" fmla="*/ 58 h 58"/>
                <a:gd name="T16" fmla="*/ 0 w 48"/>
                <a:gd name="T17" fmla="*/ 58 h 58"/>
                <a:gd name="T18" fmla="*/ 0 w 48"/>
                <a:gd name="T19" fmla="*/ 48 h 58"/>
                <a:gd name="T20" fmla="*/ 3 w 48"/>
                <a:gd name="T21" fmla="*/ 40 h 58"/>
                <a:gd name="T22" fmla="*/ 6 w 48"/>
                <a:gd name="T23" fmla="*/ 35 h 58"/>
                <a:gd name="T24" fmla="*/ 9 w 48"/>
                <a:gd name="T25" fmla="*/ 29 h 58"/>
                <a:gd name="T26" fmla="*/ 17 w 48"/>
                <a:gd name="T27" fmla="*/ 19 h 58"/>
                <a:gd name="T28" fmla="*/ 26 w 48"/>
                <a:gd name="T29" fmla="*/ 6 h 58"/>
                <a:gd name="T30" fmla="*/ 35 w 48"/>
                <a:gd name="T31" fmla="*/ 0 h 58"/>
                <a:gd name="T32" fmla="*/ 48 w 48"/>
                <a:gd name="T33" fmla="*/ 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8"/>
                <a:gd name="T53" fmla="*/ 48 w 48"/>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8">
                  <a:moveTo>
                    <a:pt x="48" y="7"/>
                  </a:moveTo>
                  <a:lnTo>
                    <a:pt x="40" y="19"/>
                  </a:lnTo>
                  <a:lnTo>
                    <a:pt x="32" y="33"/>
                  </a:lnTo>
                  <a:lnTo>
                    <a:pt x="25" y="46"/>
                  </a:lnTo>
                  <a:lnTo>
                    <a:pt x="17" y="56"/>
                  </a:lnTo>
                  <a:lnTo>
                    <a:pt x="12" y="58"/>
                  </a:lnTo>
                  <a:lnTo>
                    <a:pt x="9" y="58"/>
                  </a:lnTo>
                  <a:lnTo>
                    <a:pt x="5" y="58"/>
                  </a:lnTo>
                  <a:lnTo>
                    <a:pt x="0" y="58"/>
                  </a:lnTo>
                  <a:lnTo>
                    <a:pt x="0" y="48"/>
                  </a:lnTo>
                  <a:lnTo>
                    <a:pt x="3" y="40"/>
                  </a:lnTo>
                  <a:lnTo>
                    <a:pt x="6" y="35"/>
                  </a:lnTo>
                  <a:lnTo>
                    <a:pt x="9" y="29"/>
                  </a:lnTo>
                  <a:lnTo>
                    <a:pt x="17" y="19"/>
                  </a:lnTo>
                  <a:lnTo>
                    <a:pt x="26" y="6"/>
                  </a:lnTo>
                  <a:lnTo>
                    <a:pt x="35" y="0"/>
                  </a:lnTo>
                  <a:lnTo>
                    <a:pt x="4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79" name="Freeform 60"/>
            <p:cNvSpPr>
              <a:spLocks/>
            </p:cNvSpPr>
            <p:nvPr/>
          </p:nvSpPr>
          <p:spPr bwMode="auto">
            <a:xfrm>
              <a:off x="3381" y="2749"/>
              <a:ext cx="51" cy="35"/>
            </a:xfrm>
            <a:custGeom>
              <a:avLst/>
              <a:gdLst>
                <a:gd name="T0" fmla="*/ 51 w 51"/>
                <a:gd name="T1" fmla="*/ 22 h 35"/>
                <a:gd name="T2" fmla="*/ 51 w 51"/>
                <a:gd name="T3" fmla="*/ 26 h 35"/>
                <a:gd name="T4" fmla="*/ 51 w 51"/>
                <a:gd name="T5" fmla="*/ 30 h 35"/>
                <a:gd name="T6" fmla="*/ 48 w 51"/>
                <a:gd name="T7" fmla="*/ 32 h 35"/>
                <a:gd name="T8" fmla="*/ 45 w 51"/>
                <a:gd name="T9" fmla="*/ 35 h 35"/>
                <a:gd name="T10" fmla="*/ 36 w 51"/>
                <a:gd name="T11" fmla="*/ 27 h 35"/>
                <a:gd name="T12" fmla="*/ 23 w 51"/>
                <a:gd name="T13" fmla="*/ 22 h 35"/>
                <a:gd name="T14" fmla="*/ 11 w 51"/>
                <a:gd name="T15" fmla="*/ 18 h 35"/>
                <a:gd name="T16" fmla="*/ 0 w 51"/>
                <a:gd name="T17" fmla="*/ 10 h 35"/>
                <a:gd name="T18" fmla="*/ 5 w 51"/>
                <a:gd name="T19" fmla="*/ 3 h 35"/>
                <a:gd name="T20" fmla="*/ 10 w 51"/>
                <a:gd name="T21" fmla="*/ 0 h 35"/>
                <a:gd name="T22" fmla="*/ 16 w 51"/>
                <a:gd name="T23" fmla="*/ 2 h 35"/>
                <a:gd name="T24" fmla="*/ 22 w 51"/>
                <a:gd name="T25" fmla="*/ 6 h 35"/>
                <a:gd name="T26" fmla="*/ 30 w 51"/>
                <a:gd name="T27" fmla="*/ 10 h 35"/>
                <a:gd name="T28" fmla="*/ 37 w 51"/>
                <a:gd name="T29" fmla="*/ 15 h 35"/>
                <a:gd name="T30" fmla="*/ 43 w 51"/>
                <a:gd name="T31" fmla="*/ 19 h 35"/>
                <a:gd name="T32" fmla="*/ 51 w 51"/>
                <a:gd name="T33" fmla="*/ 22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35"/>
                <a:gd name="T53" fmla="*/ 51 w 51"/>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35">
                  <a:moveTo>
                    <a:pt x="51" y="22"/>
                  </a:moveTo>
                  <a:lnTo>
                    <a:pt x="51" y="26"/>
                  </a:lnTo>
                  <a:lnTo>
                    <a:pt x="51" y="30"/>
                  </a:lnTo>
                  <a:lnTo>
                    <a:pt x="48" y="32"/>
                  </a:lnTo>
                  <a:lnTo>
                    <a:pt x="45" y="35"/>
                  </a:lnTo>
                  <a:lnTo>
                    <a:pt x="36" y="27"/>
                  </a:lnTo>
                  <a:lnTo>
                    <a:pt x="23" y="22"/>
                  </a:lnTo>
                  <a:lnTo>
                    <a:pt x="11" y="18"/>
                  </a:lnTo>
                  <a:lnTo>
                    <a:pt x="0" y="10"/>
                  </a:lnTo>
                  <a:lnTo>
                    <a:pt x="5" y="3"/>
                  </a:lnTo>
                  <a:lnTo>
                    <a:pt x="10" y="0"/>
                  </a:lnTo>
                  <a:lnTo>
                    <a:pt x="16" y="2"/>
                  </a:lnTo>
                  <a:lnTo>
                    <a:pt x="22" y="6"/>
                  </a:lnTo>
                  <a:lnTo>
                    <a:pt x="30" y="10"/>
                  </a:lnTo>
                  <a:lnTo>
                    <a:pt x="37" y="15"/>
                  </a:lnTo>
                  <a:lnTo>
                    <a:pt x="43" y="19"/>
                  </a:lnTo>
                  <a:lnTo>
                    <a:pt x="5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0" name="Freeform 61"/>
            <p:cNvSpPr>
              <a:spLocks/>
            </p:cNvSpPr>
            <p:nvPr/>
          </p:nvSpPr>
          <p:spPr bwMode="auto">
            <a:xfrm>
              <a:off x="2693" y="2784"/>
              <a:ext cx="55" cy="54"/>
            </a:xfrm>
            <a:custGeom>
              <a:avLst/>
              <a:gdLst>
                <a:gd name="T0" fmla="*/ 38 w 55"/>
                <a:gd name="T1" fmla="*/ 25 h 54"/>
                <a:gd name="T2" fmla="*/ 44 w 55"/>
                <a:gd name="T3" fmla="*/ 29 h 54"/>
                <a:gd name="T4" fmla="*/ 49 w 55"/>
                <a:gd name="T5" fmla="*/ 34 h 54"/>
                <a:gd name="T6" fmla="*/ 54 w 55"/>
                <a:gd name="T7" fmla="*/ 41 h 54"/>
                <a:gd name="T8" fmla="*/ 55 w 55"/>
                <a:gd name="T9" fmla="*/ 47 h 54"/>
                <a:gd name="T10" fmla="*/ 52 w 55"/>
                <a:gd name="T11" fmla="*/ 50 h 54"/>
                <a:gd name="T12" fmla="*/ 47 w 55"/>
                <a:gd name="T13" fmla="*/ 53 h 54"/>
                <a:gd name="T14" fmla="*/ 43 w 55"/>
                <a:gd name="T15" fmla="*/ 54 h 54"/>
                <a:gd name="T16" fmla="*/ 38 w 55"/>
                <a:gd name="T17" fmla="*/ 54 h 54"/>
                <a:gd name="T18" fmla="*/ 30 w 55"/>
                <a:gd name="T19" fmla="*/ 42 h 54"/>
                <a:gd name="T20" fmla="*/ 21 w 55"/>
                <a:gd name="T21" fmla="*/ 33 h 54"/>
                <a:gd name="T22" fmla="*/ 9 w 55"/>
                <a:gd name="T23" fmla="*/ 24 h 54"/>
                <a:gd name="T24" fmla="*/ 0 w 55"/>
                <a:gd name="T25" fmla="*/ 14 h 54"/>
                <a:gd name="T26" fmla="*/ 0 w 55"/>
                <a:gd name="T27" fmla="*/ 0 h 54"/>
                <a:gd name="T28" fmla="*/ 11 w 55"/>
                <a:gd name="T29" fmla="*/ 4 h 54"/>
                <a:gd name="T30" fmla="*/ 20 w 55"/>
                <a:gd name="T31" fmla="*/ 9 h 54"/>
                <a:gd name="T32" fmla="*/ 29 w 55"/>
                <a:gd name="T33" fmla="*/ 17 h 54"/>
                <a:gd name="T34" fmla="*/ 38 w 55"/>
                <a:gd name="T35" fmla="*/ 25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54"/>
                <a:gd name="T56" fmla="*/ 55 w 55"/>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54">
                  <a:moveTo>
                    <a:pt x="38" y="25"/>
                  </a:moveTo>
                  <a:lnTo>
                    <a:pt x="44" y="29"/>
                  </a:lnTo>
                  <a:lnTo>
                    <a:pt x="49" y="34"/>
                  </a:lnTo>
                  <a:lnTo>
                    <a:pt x="54" y="41"/>
                  </a:lnTo>
                  <a:lnTo>
                    <a:pt x="55" y="47"/>
                  </a:lnTo>
                  <a:lnTo>
                    <a:pt x="52" y="50"/>
                  </a:lnTo>
                  <a:lnTo>
                    <a:pt x="47" y="53"/>
                  </a:lnTo>
                  <a:lnTo>
                    <a:pt x="43" y="54"/>
                  </a:lnTo>
                  <a:lnTo>
                    <a:pt x="38" y="54"/>
                  </a:lnTo>
                  <a:lnTo>
                    <a:pt x="30" y="42"/>
                  </a:lnTo>
                  <a:lnTo>
                    <a:pt x="21" y="33"/>
                  </a:lnTo>
                  <a:lnTo>
                    <a:pt x="9" y="24"/>
                  </a:lnTo>
                  <a:lnTo>
                    <a:pt x="0" y="14"/>
                  </a:lnTo>
                  <a:lnTo>
                    <a:pt x="0" y="0"/>
                  </a:lnTo>
                  <a:lnTo>
                    <a:pt x="11" y="4"/>
                  </a:lnTo>
                  <a:lnTo>
                    <a:pt x="20" y="9"/>
                  </a:lnTo>
                  <a:lnTo>
                    <a:pt x="29" y="17"/>
                  </a:lnTo>
                  <a:lnTo>
                    <a:pt x="3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1" name="Freeform 62"/>
            <p:cNvSpPr>
              <a:spLocks/>
            </p:cNvSpPr>
            <p:nvPr/>
          </p:nvSpPr>
          <p:spPr bwMode="auto">
            <a:xfrm>
              <a:off x="1560" y="2789"/>
              <a:ext cx="114" cy="273"/>
            </a:xfrm>
            <a:custGeom>
              <a:avLst/>
              <a:gdLst>
                <a:gd name="T0" fmla="*/ 114 w 114"/>
                <a:gd name="T1" fmla="*/ 118 h 273"/>
                <a:gd name="T2" fmla="*/ 100 w 114"/>
                <a:gd name="T3" fmla="*/ 137 h 273"/>
                <a:gd name="T4" fmla="*/ 86 w 114"/>
                <a:gd name="T5" fmla="*/ 157 h 273"/>
                <a:gd name="T6" fmla="*/ 72 w 114"/>
                <a:gd name="T7" fmla="*/ 176 h 273"/>
                <a:gd name="T8" fmla="*/ 58 w 114"/>
                <a:gd name="T9" fmla="*/ 195 h 273"/>
                <a:gd name="T10" fmla="*/ 43 w 114"/>
                <a:gd name="T11" fmla="*/ 214 h 273"/>
                <a:gd name="T12" fmla="*/ 29 w 114"/>
                <a:gd name="T13" fmla="*/ 234 h 273"/>
                <a:gd name="T14" fmla="*/ 14 w 114"/>
                <a:gd name="T15" fmla="*/ 254 h 273"/>
                <a:gd name="T16" fmla="*/ 0 w 114"/>
                <a:gd name="T17" fmla="*/ 273 h 273"/>
                <a:gd name="T18" fmla="*/ 1 w 114"/>
                <a:gd name="T19" fmla="*/ 176 h 273"/>
                <a:gd name="T20" fmla="*/ 3 w 114"/>
                <a:gd name="T21" fmla="*/ 176 h 273"/>
                <a:gd name="T22" fmla="*/ 5 w 114"/>
                <a:gd name="T23" fmla="*/ 132 h 273"/>
                <a:gd name="T24" fmla="*/ 6 w 114"/>
                <a:gd name="T25" fmla="*/ 87 h 273"/>
                <a:gd name="T26" fmla="*/ 8 w 114"/>
                <a:gd name="T27" fmla="*/ 42 h 273"/>
                <a:gd name="T28" fmla="*/ 9 w 114"/>
                <a:gd name="T29" fmla="*/ 0 h 273"/>
                <a:gd name="T30" fmla="*/ 20 w 114"/>
                <a:gd name="T31" fmla="*/ 17 h 273"/>
                <a:gd name="T32" fmla="*/ 31 w 114"/>
                <a:gd name="T33" fmla="*/ 33 h 273"/>
                <a:gd name="T34" fmla="*/ 44 w 114"/>
                <a:gd name="T35" fmla="*/ 48 h 273"/>
                <a:gd name="T36" fmla="*/ 57 w 114"/>
                <a:gd name="T37" fmla="*/ 62 h 273"/>
                <a:gd name="T38" fmla="*/ 71 w 114"/>
                <a:gd name="T39" fmla="*/ 77 h 273"/>
                <a:gd name="T40" fmla="*/ 86 w 114"/>
                <a:gd name="T41" fmla="*/ 91 h 273"/>
                <a:gd name="T42" fmla="*/ 100 w 114"/>
                <a:gd name="T43" fmla="*/ 104 h 273"/>
                <a:gd name="T44" fmla="*/ 114 w 114"/>
                <a:gd name="T45" fmla="*/ 118 h 2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4"/>
                <a:gd name="T70" fmla="*/ 0 h 273"/>
                <a:gd name="T71" fmla="*/ 114 w 114"/>
                <a:gd name="T72" fmla="*/ 273 h 2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4" h="273">
                  <a:moveTo>
                    <a:pt x="114" y="118"/>
                  </a:moveTo>
                  <a:lnTo>
                    <a:pt x="100" y="137"/>
                  </a:lnTo>
                  <a:lnTo>
                    <a:pt x="86" y="157"/>
                  </a:lnTo>
                  <a:lnTo>
                    <a:pt x="72" y="176"/>
                  </a:lnTo>
                  <a:lnTo>
                    <a:pt x="58" y="195"/>
                  </a:lnTo>
                  <a:lnTo>
                    <a:pt x="43" y="214"/>
                  </a:lnTo>
                  <a:lnTo>
                    <a:pt x="29" y="234"/>
                  </a:lnTo>
                  <a:lnTo>
                    <a:pt x="14" y="254"/>
                  </a:lnTo>
                  <a:lnTo>
                    <a:pt x="0" y="273"/>
                  </a:lnTo>
                  <a:lnTo>
                    <a:pt x="1" y="176"/>
                  </a:lnTo>
                  <a:lnTo>
                    <a:pt x="3" y="176"/>
                  </a:lnTo>
                  <a:lnTo>
                    <a:pt x="5" y="132"/>
                  </a:lnTo>
                  <a:lnTo>
                    <a:pt x="6" y="87"/>
                  </a:lnTo>
                  <a:lnTo>
                    <a:pt x="8" y="42"/>
                  </a:lnTo>
                  <a:lnTo>
                    <a:pt x="9" y="0"/>
                  </a:lnTo>
                  <a:lnTo>
                    <a:pt x="20" y="17"/>
                  </a:lnTo>
                  <a:lnTo>
                    <a:pt x="31" y="33"/>
                  </a:lnTo>
                  <a:lnTo>
                    <a:pt x="44" y="48"/>
                  </a:lnTo>
                  <a:lnTo>
                    <a:pt x="57" y="62"/>
                  </a:lnTo>
                  <a:lnTo>
                    <a:pt x="71" y="77"/>
                  </a:lnTo>
                  <a:lnTo>
                    <a:pt x="86" y="91"/>
                  </a:lnTo>
                  <a:lnTo>
                    <a:pt x="100" y="104"/>
                  </a:lnTo>
                  <a:lnTo>
                    <a:pt x="114" y="118"/>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2" name="Freeform 63"/>
            <p:cNvSpPr>
              <a:spLocks/>
            </p:cNvSpPr>
            <p:nvPr/>
          </p:nvSpPr>
          <p:spPr bwMode="auto">
            <a:xfrm>
              <a:off x="3314" y="2841"/>
              <a:ext cx="30" cy="70"/>
            </a:xfrm>
            <a:custGeom>
              <a:avLst/>
              <a:gdLst>
                <a:gd name="T0" fmla="*/ 15 w 30"/>
                <a:gd name="T1" fmla="*/ 67 h 70"/>
                <a:gd name="T2" fmla="*/ 12 w 30"/>
                <a:gd name="T3" fmla="*/ 70 h 70"/>
                <a:gd name="T4" fmla="*/ 9 w 30"/>
                <a:gd name="T5" fmla="*/ 70 h 70"/>
                <a:gd name="T6" fmla="*/ 4 w 30"/>
                <a:gd name="T7" fmla="*/ 68 h 70"/>
                <a:gd name="T8" fmla="*/ 0 w 30"/>
                <a:gd name="T9" fmla="*/ 68 h 70"/>
                <a:gd name="T10" fmla="*/ 0 w 30"/>
                <a:gd name="T11" fmla="*/ 51 h 70"/>
                <a:gd name="T12" fmla="*/ 6 w 30"/>
                <a:gd name="T13" fmla="*/ 31 h 70"/>
                <a:gd name="T14" fmla="*/ 12 w 30"/>
                <a:gd name="T15" fmla="*/ 14 h 70"/>
                <a:gd name="T16" fmla="*/ 17 w 30"/>
                <a:gd name="T17" fmla="*/ 0 h 70"/>
                <a:gd name="T18" fmla="*/ 30 w 30"/>
                <a:gd name="T19" fmla="*/ 13 h 70"/>
                <a:gd name="T20" fmla="*/ 29 w 30"/>
                <a:gd name="T21" fmla="*/ 29 h 70"/>
                <a:gd name="T22" fmla="*/ 20 w 30"/>
                <a:gd name="T23" fmla="*/ 48 h 70"/>
                <a:gd name="T24" fmla="*/ 15 w 30"/>
                <a:gd name="T25" fmla="*/ 6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0"/>
                <a:gd name="T41" fmla="*/ 30 w 30"/>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0">
                  <a:moveTo>
                    <a:pt x="15" y="67"/>
                  </a:moveTo>
                  <a:lnTo>
                    <a:pt x="12" y="70"/>
                  </a:lnTo>
                  <a:lnTo>
                    <a:pt x="9" y="70"/>
                  </a:lnTo>
                  <a:lnTo>
                    <a:pt x="4" y="68"/>
                  </a:lnTo>
                  <a:lnTo>
                    <a:pt x="0" y="68"/>
                  </a:lnTo>
                  <a:lnTo>
                    <a:pt x="0" y="51"/>
                  </a:lnTo>
                  <a:lnTo>
                    <a:pt x="6" y="31"/>
                  </a:lnTo>
                  <a:lnTo>
                    <a:pt x="12" y="14"/>
                  </a:lnTo>
                  <a:lnTo>
                    <a:pt x="17" y="0"/>
                  </a:lnTo>
                  <a:lnTo>
                    <a:pt x="30" y="13"/>
                  </a:lnTo>
                  <a:lnTo>
                    <a:pt x="29" y="29"/>
                  </a:lnTo>
                  <a:lnTo>
                    <a:pt x="20" y="48"/>
                  </a:lnTo>
                  <a:lnTo>
                    <a:pt x="1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3" name="Freeform 64"/>
            <p:cNvSpPr>
              <a:spLocks/>
            </p:cNvSpPr>
            <p:nvPr/>
          </p:nvSpPr>
          <p:spPr bwMode="auto">
            <a:xfrm>
              <a:off x="3009" y="2862"/>
              <a:ext cx="57" cy="50"/>
            </a:xfrm>
            <a:custGeom>
              <a:avLst/>
              <a:gdLst>
                <a:gd name="T0" fmla="*/ 30 w 57"/>
                <a:gd name="T1" fmla="*/ 17 h 50"/>
                <a:gd name="T2" fmla="*/ 37 w 57"/>
                <a:gd name="T3" fmla="*/ 23 h 50"/>
                <a:gd name="T4" fmla="*/ 47 w 57"/>
                <a:gd name="T5" fmla="*/ 29 h 50"/>
                <a:gd name="T6" fmla="*/ 54 w 57"/>
                <a:gd name="T7" fmla="*/ 35 h 50"/>
                <a:gd name="T8" fmla="*/ 57 w 57"/>
                <a:gd name="T9" fmla="*/ 45 h 50"/>
                <a:gd name="T10" fmla="*/ 54 w 57"/>
                <a:gd name="T11" fmla="*/ 46 h 50"/>
                <a:gd name="T12" fmla="*/ 50 w 57"/>
                <a:gd name="T13" fmla="*/ 49 h 50"/>
                <a:gd name="T14" fmla="*/ 45 w 57"/>
                <a:gd name="T15" fmla="*/ 50 h 50"/>
                <a:gd name="T16" fmla="*/ 40 w 57"/>
                <a:gd name="T17" fmla="*/ 47 h 50"/>
                <a:gd name="T18" fmla="*/ 31 w 57"/>
                <a:gd name="T19" fmla="*/ 35 h 50"/>
                <a:gd name="T20" fmla="*/ 20 w 57"/>
                <a:gd name="T21" fmla="*/ 26 h 50"/>
                <a:gd name="T22" fmla="*/ 10 w 57"/>
                <a:gd name="T23" fmla="*/ 17 h 50"/>
                <a:gd name="T24" fmla="*/ 0 w 57"/>
                <a:gd name="T25" fmla="*/ 4 h 50"/>
                <a:gd name="T26" fmla="*/ 10 w 57"/>
                <a:gd name="T27" fmla="*/ 0 h 50"/>
                <a:gd name="T28" fmla="*/ 16 w 57"/>
                <a:gd name="T29" fmla="*/ 2 h 50"/>
                <a:gd name="T30" fmla="*/ 23 w 57"/>
                <a:gd name="T31" fmla="*/ 10 h 50"/>
                <a:gd name="T32" fmla="*/ 30 w 57"/>
                <a:gd name="T33" fmla="*/ 1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0"/>
                <a:gd name="T53" fmla="*/ 57 w 5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0">
                  <a:moveTo>
                    <a:pt x="30" y="17"/>
                  </a:moveTo>
                  <a:lnTo>
                    <a:pt x="37" y="23"/>
                  </a:lnTo>
                  <a:lnTo>
                    <a:pt x="47" y="29"/>
                  </a:lnTo>
                  <a:lnTo>
                    <a:pt x="54" y="35"/>
                  </a:lnTo>
                  <a:lnTo>
                    <a:pt x="57" y="45"/>
                  </a:lnTo>
                  <a:lnTo>
                    <a:pt x="54" y="46"/>
                  </a:lnTo>
                  <a:lnTo>
                    <a:pt x="50" y="49"/>
                  </a:lnTo>
                  <a:lnTo>
                    <a:pt x="45" y="50"/>
                  </a:lnTo>
                  <a:lnTo>
                    <a:pt x="40" y="47"/>
                  </a:lnTo>
                  <a:lnTo>
                    <a:pt x="31" y="35"/>
                  </a:lnTo>
                  <a:lnTo>
                    <a:pt x="20" y="26"/>
                  </a:lnTo>
                  <a:lnTo>
                    <a:pt x="10" y="17"/>
                  </a:lnTo>
                  <a:lnTo>
                    <a:pt x="0" y="4"/>
                  </a:lnTo>
                  <a:lnTo>
                    <a:pt x="10" y="0"/>
                  </a:lnTo>
                  <a:lnTo>
                    <a:pt x="16" y="2"/>
                  </a:lnTo>
                  <a:lnTo>
                    <a:pt x="23" y="10"/>
                  </a:lnTo>
                  <a:lnTo>
                    <a:pt x="3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4" name="Freeform 65"/>
            <p:cNvSpPr>
              <a:spLocks/>
            </p:cNvSpPr>
            <p:nvPr/>
          </p:nvSpPr>
          <p:spPr bwMode="auto">
            <a:xfrm>
              <a:off x="2880" y="2878"/>
              <a:ext cx="37" cy="64"/>
            </a:xfrm>
            <a:custGeom>
              <a:avLst/>
              <a:gdLst>
                <a:gd name="T0" fmla="*/ 37 w 37"/>
                <a:gd name="T1" fmla="*/ 14 h 64"/>
                <a:gd name="T2" fmla="*/ 33 w 37"/>
                <a:gd name="T3" fmla="*/ 21 h 64"/>
                <a:gd name="T4" fmla="*/ 29 w 37"/>
                <a:gd name="T5" fmla="*/ 27 h 64"/>
                <a:gd name="T6" fmla="*/ 26 w 37"/>
                <a:gd name="T7" fmla="*/ 34 h 64"/>
                <a:gd name="T8" fmla="*/ 23 w 37"/>
                <a:gd name="T9" fmla="*/ 42 h 64"/>
                <a:gd name="T10" fmla="*/ 19 w 37"/>
                <a:gd name="T11" fmla="*/ 48 h 64"/>
                <a:gd name="T12" fmla="*/ 19 w 37"/>
                <a:gd name="T13" fmla="*/ 56 h 64"/>
                <a:gd name="T14" fmla="*/ 16 w 37"/>
                <a:gd name="T15" fmla="*/ 64 h 64"/>
                <a:gd name="T16" fmla="*/ 6 w 37"/>
                <a:gd name="T17" fmla="*/ 64 h 64"/>
                <a:gd name="T18" fmla="*/ 0 w 37"/>
                <a:gd name="T19" fmla="*/ 54 h 64"/>
                <a:gd name="T20" fmla="*/ 2 w 37"/>
                <a:gd name="T21" fmla="*/ 42 h 64"/>
                <a:gd name="T22" fmla="*/ 6 w 37"/>
                <a:gd name="T23" fmla="*/ 31 h 64"/>
                <a:gd name="T24" fmla="*/ 11 w 37"/>
                <a:gd name="T25" fmla="*/ 22 h 64"/>
                <a:gd name="T26" fmla="*/ 16 w 37"/>
                <a:gd name="T27" fmla="*/ 15 h 64"/>
                <a:gd name="T28" fmla="*/ 19 w 37"/>
                <a:gd name="T29" fmla="*/ 6 h 64"/>
                <a:gd name="T30" fmla="*/ 25 w 37"/>
                <a:gd name="T31" fmla="*/ 0 h 64"/>
                <a:gd name="T32" fmla="*/ 36 w 37"/>
                <a:gd name="T33" fmla="*/ 1 h 64"/>
                <a:gd name="T34" fmla="*/ 37 w 37"/>
                <a:gd name="T35" fmla="*/ 1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64"/>
                <a:gd name="T56" fmla="*/ 37 w 37"/>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64">
                  <a:moveTo>
                    <a:pt x="37" y="14"/>
                  </a:moveTo>
                  <a:lnTo>
                    <a:pt x="33" y="21"/>
                  </a:lnTo>
                  <a:lnTo>
                    <a:pt x="29" y="27"/>
                  </a:lnTo>
                  <a:lnTo>
                    <a:pt x="26" y="34"/>
                  </a:lnTo>
                  <a:lnTo>
                    <a:pt x="23" y="42"/>
                  </a:lnTo>
                  <a:lnTo>
                    <a:pt x="19" y="48"/>
                  </a:lnTo>
                  <a:lnTo>
                    <a:pt x="19" y="56"/>
                  </a:lnTo>
                  <a:lnTo>
                    <a:pt x="16" y="64"/>
                  </a:lnTo>
                  <a:lnTo>
                    <a:pt x="6" y="64"/>
                  </a:lnTo>
                  <a:lnTo>
                    <a:pt x="0" y="54"/>
                  </a:lnTo>
                  <a:lnTo>
                    <a:pt x="2" y="42"/>
                  </a:lnTo>
                  <a:lnTo>
                    <a:pt x="6" y="31"/>
                  </a:lnTo>
                  <a:lnTo>
                    <a:pt x="11" y="22"/>
                  </a:lnTo>
                  <a:lnTo>
                    <a:pt x="16" y="15"/>
                  </a:lnTo>
                  <a:lnTo>
                    <a:pt x="19" y="6"/>
                  </a:lnTo>
                  <a:lnTo>
                    <a:pt x="25" y="0"/>
                  </a:lnTo>
                  <a:lnTo>
                    <a:pt x="36" y="1"/>
                  </a:lnTo>
                  <a:lnTo>
                    <a:pt x="3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5" name="Freeform 66"/>
            <p:cNvSpPr>
              <a:spLocks/>
            </p:cNvSpPr>
            <p:nvPr/>
          </p:nvSpPr>
          <p:spPr bwMode="auto">
            <a:xfrm>
              <a:off x="1583" y="2889"/>
              <a:ext cx="45" cy="41"/>
            </a:xfrm>
            <a:custGeom>
              <a:avLst/>
              <a:gdLst>
                <a:gd name="T0" fmla="*/ 41 w 45"/>
                <a:gd name="T1" fmla="*/ 26 h 41"/>
                <a:gd name="T2" fmla="*/ 40 w 45"/>
                <a:gd name="T3" fmla="*/ 27 h 41"/>
                <a:gd name="T4" fmla="*/ 43 w 45"/>
                <a:gd name="T5" fmla="*/ 29 h 41"/>
                <a:gd name="T6" fmla="*/ 45 w 45"/>
                <a:gd name="T7" fmla="*/ 32 h 41"/>
                <a:gd name="T8" fmla="*/ 43 w 45"/>
                <a:gd name="T9" fmla="*/ 36 h 41"/>
                <a:gd name="T10" fmla="*/ 41 w 45"/>
                <a:gd name="T11" fmla="*/ 40 h 41"/>
                <a:gd name="T12" fmla="*/ 28 w 45"/>
                <a:gd name="T13" fmla="*/ 41 h 41"/>
                <a:gd name="T14" fmla="*/ 21 w 45"/>
                <a:gd name="T15" fmla="*/ 35 h 41"/>
                <a:gd name="T16" fmla="*/ 18 w 45"/>
                <a:gd name="T17" fmla="*/ 26 h 41"/>
                <a:gd name="T18" fmla="*/ 11 w 45"/>
                <a:gd name="T19" fmla="*/ 19 h 41"/>
                <a:gd name="T20" fmla="*/ 8 w 45"/>
                <a:gd name="T21" fmla="*/ 15 h 41"/>
                <a:gd name="T22" fmla="*/ 3 w 45"/>
                <a:gd name="T23" fmla="*/ 11 h 41"/>
                <a:gd name="T24" fmla="*/ 0 w 45"/>
                <a:gd name="T25" fmla="*/ 7 h 41"/>
                <a:gd name="T26" fmla="*/ 1 w 45"/>
                <a:gd name="T27" fmla="*/ 0 h 41"/>
                <a:gd name="T28" fmla="*/ 15 w 45"/>
                <a:gd name="T29" fmla="*/ 0 h 41"/>
                <a:gd name="T30" fmla="*/ 25 w 45"/>
                <a:gd name="T31" fmla="*/ 8 h 41"/>
                <a:gd name="T32" fmla="*/ 32 w 45"/>
                <a:gd name="T33" fmla="*/ 18 h 41"/>
                <a:gd name="T34" fmla="*/ 41 w 45"/>
                <a:gd name="T35" fmla="*/ 26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41"/>
                <a:gd name="T56" fmla="*/ 45 w 45"/>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41">
                  <a:moveTo>
                    <a:pt x="41" y="26"/>
                  </a:moveTo>
                  <a:lnTo>
                    <a:pt x="40" y="27"/>
                  </a:lnTo>
                  <a:lnTo>
                    <a:pt x="43" y="29"/>
                  </a:lnTo>
                  <a:lnTo>
                    <a:pt x="45" y="32"/>
                  </a:lnTo>
                  <a:lnTo>
                    <a:pt x="43" y="36"/>
                  </a:lnTo>
                  <a:lnTo>
                    <a:pt x="41" y="40"/>
                  </a:lnTo>
                  <a:lnTo>
                    <a:pt x="28" y="41"/>
                  </a:lnTo>
                  <a:lnTo>
                    <a:pt x="21" y="35"/>
                  </a:lnTo>
                  <a:lnTo>
                    <a:pt x="18" y="26"/>
                  </a:lnTo>
                  <a:lnTo>
                    <a:pt x="11" y="19"/>
                  </a:lnTo>
                  <a:lnTo>
                    <a:pt x="8" y="15"/>
                  </a:lnTo>
                  <a:lnTo>
                    <a:pt x="3" y="11"/>
                  </a:lnTo>
                  <a:lnTo>
                    <a:pt x="0" y="7"/>
                  </a:lnTo>
                  <a:lnTo>
                    <a:pt x="1" y="0"/>
                  </a:lnTo>
                  <a:lnTo>
                    <a:pt x="15" y="0"/>
                  </a:lnTo>
                  <a:lnTo>
                    <a:pt x="25" y="8"/>
                  </a:lnTo>
                  <a:lnTo>
                    <a:pt x="32" y="18"/>
                  </a:lnTo>
                  <a:lnTo>
                    <a:pt x="4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6" name="Freeform 67"/>
            <p:cNvSpPr>
              <a:spLocks/>
            </p:cNvSpPr>
            <p:nvPr/>
          </p:nvSpPr>
          <p:spPr bwMode="auto">
            <a:xfrm>
              <a:off x="3431" y="2893"/>
              <a:ext cx="60" cy="44"/>
            </a:xfrm>
            <a:custGeom>
              <a:avLst/>
              <a:gdLst>
                <a:gd name="T0" fmla="*/ 60 w 60"/>
                <a:gd name="T1" fmla="*/ 36 h 44"/>
                <a:gd name="T2" fmla="*/ 60 w 60"/>
                <a:gd name="T3" fmla="*/ 43 h 44"/>
                <a:gd name="T4" fmla="*/ 47 w 60"/>
                <a:gd name="T5" fmla="*/ 44 h 44"/>
                <a:gd name="T6" fmla="*/ 38 w 60"/>
                <a:gd name="T7" fmla="*/ 39 h 44"/>
                <a:gd name="T8" fmla="*/ 29 w 60"/>
                <a:gd name="T9" fmla="*/ 31 h 44"/>
                <a:gd name="T10" fmla="*/ 20 w 60"/>
                <a:gd name="T11" fmla="*/ 24 h 44"/>
                <a:gd name="T12" fmla="*/ 12 w 60"/>
                <a:gd name="T13" fmla="*/ 19 h 44"/>
                <a:gd name="T14" fmla="*/ 6 w 60"/>
                <a:gd name="T15" fmla="*/ 15 h 44"/>
                <a:gd name="T16" fmla="*/ 0 w 60"/>
                <a:gd name="T17" fmla="*/ 10 h 44"/>
                <a:gd name="T18" fmla="*/ 0 w 60"/>
                <a:gd name="T19" fmla="*/ 2 h 44"/>
                <a:gd name="T20" fmla="*/ 7 w 60"/>
                <a:gd name="T21" fmla="*/ 0 h 44"/>
                <a:gd name="T22" fmla="*/ 13 w 60"/>
                <a:gd name="T23" fmla="*/ 4 h 44"/>
                <a:gd name="T24" fmla="*/ 21 w 60"/>
                <a:gd name="T25" fmla="*/ 10 h 44"/>
                <a:gd name="T26" fmla="*/ 29 w 60"/>
                <a:gd name="T27" fmla="*/ 14 h 44"/>
                <a:gd name="T28" fmla="*/ 36 w 60"/>
                <a:gd name="T29" fmla="*/ 19 h 44"/>
                <a:gd name="T30" fmla="*/ 46 w 60"/>
                <a:gd name="T31" fmla="*/ 24 h 44"/>
                <a:gd name="T32" fmla="*/ 53 w 60"/>
                <a:gd name="T33" fmla="*/ 29 h 44"/>
                <a:gd name="T34" fmla="*/ 60 w 60"/>
                <a:gd name="T35" fmla="*/ 36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4"/>
                <a:gd name="T56" fmla="*/ 60 w 6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4">
                  <a:moveTo>
                    <a:pt x="60" y="36"/>
                  </a:moveTo>
                  <a:lnTo>
                    <a:pt x="60" y="43"/>
                  </a:lnTo>
                  <a:lnTo>
                    <a:pt x="47" y="44"/>
                  </a:lnTo>
                  <a:lnTo>
                    <a:pt x="38" y="39"/>
                  </a:lnTo>
                  <a:lnTo>
                    <a:pt x="29" y="31"/>
                  </a:lnTo>
                  <a:lnTo>
                    <a:pt x="20" y="24"/>
                  </a:lnTo>
                  <a:lnTo>
                    <a:pt x="12" y="19"/>
                  </a:lnTo>
                  <a:lnTo>
                    <a:pt x="6" y="15"/>
                  </a:lnTo>
                  <a:lnTo>
                    <a:pt x="0" y="10"/>
                  </a:lnTo>
                  <a:lnTo>
                    <a:pt x="0" y="2"/>
                  </a:lnTo>
                  <a:lnTo>
                    <a:pt x="7" y="0"/>
                  </a:lnTo>
                  <a:lnTo>
                    <a:pt x="13" y="4"/>
                  </a:lnTo>
                  <a:lnTo>
                    <a:pt x="21" y="10"/>
                  </a:lnTo>
                  <a:lnTo>
                    <a:pt x="29" y="14"/>
                  </a:lnTo>
                  <a:lnTo>
                    <a:pt x="36" y="19"/>
                  </a:lnTo>
                  <a:lnTo>
                    <a:pt x="46" y="24"/>
                  </a:lnTo>
                  <a:lnTo>
                    <a:pt x="53" y="29"/>
                  </a:lnTo>
                  <a:lnTo>
                    <a:pt x="6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7" name="Freeform 68"/>
            <p:cNvSpPr>
              <a:spLocks/>
            </p:cNvSpPr>
            <p:nvPr/>
          </p:nvSpPr>
          <p:spPr bwMode="auto">
            <a:xfrm>
              <a:off x="2702" y="2922"/>
              <a:ext cx="51" cy="64"/>
            </a:xfrm>
            <a:custGeom>
              <a:avLst/>
              <a:gdLst>
                <a:gd name="T0" fmla="*/ 51 w 51"/>
                <a:gd name="T1" fmla="*/ 16 h 64"/>
                <a:gd name="T2" fmla="*/ 41 w 51"/>
                <a:gd name="T3" fmla="*/ 27 h 64"/>
                <a:gd name="T4" fmla="*/ 32 w 51"/>
                <a:gd name="T5" fmla="*/ 39 h 64"/>
                <a:gd name="T6" fmla="*/ 23 w 51"/>
                <a:gd name="T7" fmla="*/ 52 h 64"/>
                <a:gd name="T8" fmla="*/ 14 w 51"/>
                <a:gd name="T9" fmla="*/ 64 h 64"/>
                <a:gd name="T10" fmla="*/ 8 w 51"/>
                <a:gd name="T11" fmla="*/ 62 h 64"/>
                <a:gd name="T12" fmla="*/ 5 w 51"/>
                <a:gd name="T13" fmla="*/ 60 h 64"/>
                <a:gd name="T14" fmla="*/ 3 w 51"/>
                <a:gd name="T15" fmla="*/ 55 h 64"/>
                <a:gd name="T16" fmla="*/ 0 w 51"/>
                <a:gd name="T17" fmla="*/ 51 h 64"/>
                <a:gd name="T18" fmla="*/ 9 w 51"/>
                <a:gd name="T19" fmla="*/ 37 h 64"/>
                <a:gd name="T20" fmla="*/ 18 w 51"/>
                <a:gd name="T21" fmla="*/ 26 h 64"/>
                <a:gd name="T22" fmla="*/ 31 w 51"/>
                <a:gd name="T23" fmla="*/ 14 h 64"/>
                <a:gd name="T24" fmla="*/ 41 w 51"/>
                <a:gd name="T25" fmla="*/ 0 h 64"/>
                <a:gd name="T26" fmla="*/ 45 w 51"/>
                <a:gd name="T27" fmla="*/ 4 h 64"/>
                <a:gd name="T28" fmla="*/ 49 w 51"/>
                <a:gd name="T29" fmla="*/ 7 h 64"/>
                <a:gd name="T30" fmla="*/ 51 w 51"/>
                <a:gd name="T31" fmla="*/ 11 h 64"/>
                <a:gd name="T32" fmla="*/ 51 w 51"/>
                <a:gd name="T33" fmla="*/ 1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64"/>
                <a:gd name="T53" fmla="*/ 51 w 5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64">
                  <a:moveTo>
                    <a:pt x="51" y="16"/>
                  </a:moveTo>
                  <a:lnTo>
                    <a:pt x="41" y="27"/>
                  </a:lnTo>
                  <a:lnTo>
                    <a:pt x="32" y="39"/>
                  </a:lnTo>
                  <a:lnTo>
                    <a:pt x="23" y="52"/>
                  </a:lnTo>
                  <a:lnTo>
                    <a:pt x="14" y="64"/>
                  </a:lnTo>
                  <a:lnTo>
                    <a:pt x="8" y="62"/>
                  </a:lnTo>
                  <a:lnTo>
                    <a:pt x="5" y="60"/>
                  </a:lnTo>
                  <a:lnTo>
                    <a:pt x="3" y="55"/>
                  </a:lnTo>
                  <a:lnTo>
                    <a:pt x="0" y="51"/>
                  </a:lnTo>
                  <a:lnTo>
                    <a:pt x="9" y="37"/>
                  </a:lnTo>
                  <a:lnTo>
                    <a:pt x="18" y="26"/>
                  </a:lnTo>
                  <a:lnTo>
                    <a:pt x="31" y="14"/>
                  </a:lnTo>
                  <a:lnTo>
                    <a:pt x="41" y="0"/>
                  </a:lnTo>
                  <a:lnTo>
                    <a:pt x="45" y="4"/>
                  </a:lnTo>
                  <a:lnTo>
                    <a:pt x="49" y="7"/>
                  </a:lnTo>
                  <a:lnTo>
                    <a:pt x="51" y="11"/>
                  </a:lnTo>
                  <a:lnTo>
                    <a:pt x="5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8" name="Freeform 69"/>
            <p:cNvSpPr>
              <a:spLocks/>
            </p:cNvSpPr>
            <p:nvPr/>
          </p:nvSpPr>
          <p:spPr bwMode="auto">
            <a:xfrm>
              <a:off x="1578" y="2930"/>
              <a:ext cx="505" cy="188"/>
            </a:xfrm>
            <a:custGeom>
              <a:avLst/>
              <a:gdLst>
                <a:gd name="T0" fmla="*/ 203 w 505"/>
                <a:gd name="T1" fmla="*/ 40 h 188"/>
                <a:gd name="T2" fmla="*/ 203 w 505"/>
                <a:gd name="T3" fmla="*/ 47 h 188"/>
                <a:gd name="T4" fmla="*/ 202 w 505"/>
                <a:gd name="T5" fmla="*/ 53 h 188"/>
                <a:gd name="T6" fmla="*/ 199 w 505"/>
                <a:gd name="T7" fmla="*/ 60 h 188"/>
                <a:gd name="T8" fmla="*/ 199 w 505"/>
                <a:gd name="T9" fmla="*/ 68 h 188"/>
                <a:gd name="T10" fmla="*/ 194 w 505"/>
                <a:gd name="T11" fmla="*/ 73 h 188"/>
                <a:gd name="T12" fmla="*/ 192 w 505"/>
                <a:gd name="T13" fmla="*/ 80 h 188"/>
                <a:gd name="T14" fmla="*/ 192 w 505"/>
                <a:gd name="T15" fmla="*/ 86 h 188"/>
                <a:gd name="T16" fmla="*/ 192 w 505"/>
                <a:gd name="T17" fmla="*/ 93 h 188"/>
                <a:gd name="T18" fmla="*/ 199 w 505"/>
                <a:gd name="T19" fmla="*/ 98 h 188"/>
                <a:gd name="T20" fmla="*/ 205 w 505"/>
                <a:gd name="T21" fmla="*/ 103 h 188"/>
                <a:gd name="T22" fmla="*/ 211 w 505"/>
                <a:gd name="T23" fmla="*/ 107 h 188"/>
                <a:gd name="T24" fmla="*/ 217 w 505"/>
                <a:gd name="T25" fmla="*/ 110 h 188"/>
                <a:gd name="T26" fmla="*/ 239 w 505"/>
                <a:gd name="T27" fmla="*/ 109 h 188"/>
                <a:gd name="T28" fmla="*/ 259 w 505"/>
                <a:gd name="T29" fmla="*/ 109 h 188"/>
                <a:gd name="T30" fmla="*/ 277 w 505"/>
                <a:gd name="T31" fmla="*/ 109 h 188"/>
                <a:gd name="T32" fmla="*/ 295 w 505"/>
                <a:gd name="T33" fmla="*/ 110 h 188"/>
                <a:gd name="T34" fmla="*/ 312 w 505"/>
                <a:gd name="T35" fmla="*/ 111 h 188"/>
                <a:gd name="T36" fmla="*/ 331 w 505"/>
                <a:gd name="T37" fmla="*/ 113 h 188"/>
                <a:gd name="T38" fmla="*/ 351 w 505"/>
                <a:gd name="T39" fmla="*/ 115 h 188"/>
                <a:gd name="T40" fmla="*/ 372 w 505"/>
                <a:gd name="T41" fmla="*/ 118 h 188"/>
                <a:gd name="T42" fmla="*/ 380 w 505"/>
                <a:gd name="T43" fmla="*/ 131 h 188"/>
                <a:gd name="T44" fmla="*/ 389 w 505"/>
                <a:gd name="T45" fmla="*/ 144 h 188"/>
                <a:gd name="T46" fmla="*/ 400 w 505"/>
                <a:gd name="T47" fmla="*/ 157 h 188"/>
                <a:gd name="T48" fmla="*/ 415 w 505"/>
                <a:gd name="T49" fmla="*/ 164 h 188"/>
                <a:gd name="T50" fmla="*/ 417 w 505"/>
                <a:gd name="T51" fmla="*/ 160 h 188"/>
                <a:gd name="T52" fmla="*/ 420 w 505"/>
                <a:gd name="T53" fmla="*/ 157 h 188"/>
                <a:gd name="T54" fmla="*/ 422 w 505"/>
                <a:gd name="T55" fmla="*/ 155 h 188"/>
                <a:gd name="T56" fmla="*/ 420 w 505"/>
                <a:gd name="T57" fmla="*/ 151 h 188"/>
                <a:gd name="T58" fmla="*/ 412 w 505"/>
                <a:gd name="T59" fmla="*/ 147 h 188"/>
                <a:gd name="T60" fmla="*/ 409 w 505"/>
                <a:gd name="T61" fmla="*/ 142 h 188"/>
                <a:gd name="T62" fmla="*/ 406 w 505"/>
                <a:gd name="T63" fmla="*/ 135 h 188"/>
                <a:gd name="T64" fmla="*/ 402 w 505"/>
                <a:gd name="T65" fmla="*/ 130 h 188"/>
                <a:gd name="T66" fmla="*/ 402 w 505"/>
                <a:gd name="T67" fmla="*/ 123 h 188"/>
                <a:gd name="T68" fmla="*/ 505 w 505"/>
                <a:gd name="T69" fmla="*/ 148 h 188"/>
                <a:gd name="T70" fmla="*/ 501 w 505"/>
                <a:gd name="T71" fmla="*/ 157 h 188"/>
                <a:gd name="T72" fmla="*/ 498 w 505"/>
                <a:gd name="T73" fmla="*/ 168 h 188"/>
                <a:gd name="T74" fmla="*/ 494 w 505"/>
                <a:gd name="T75" fmla="*/ 177 h 188"/>
                <a:gd name="T76" fmla="*/ 491 w 505"/>
                <a:gd name="T77" fmla="*/ 188 h 188"/>
                <a:gd name="T78" fmla="*/ 0 w 505"/>
                <a:gd name="T79" fmla="*/ 188 h 188"/>
                <a:gd name="T80" fmla="*/ 17 w 505"/>
                <a:gd name="T81" fmla="*/ 165 h 188"/>
                <a:gd name="T82" fmla="*/ 34 w 505"/>
                <a:gd name="T83" fmla="*/ 142 h 188"/>
                <a:gd name="T84" fmla="*/ 53 w 505"/>
                <a:gd name="T85" fmla="*/ 118 h 188"/>
                <a:gd name="T86" fmla="*/ 71 w 505"/>
                <a:gd name="T87" fmla="*/ 94 h 188"/>
                <a:gd name="T88" fmla="*/ 88 w 505"/>
                <a:gd name="T89" fmla="*/ 70 h 188"/>
                <a:gd name="T90" fmla="*/ 105 w 505"/>
                <a:gd name="T91" fmla="*/ 47 h 188"/>
                <a:gd name="T92" fmla="*/ 120 w 505"/>
                <a:gd name="T93" fmla="*/ 23 h 188"/>
                <a:gd name="T94" fmla="*/ 136 w 505"/>
                <a:gd name="T95" fmla="*/ 0 h 188"/>
                <a:gd name="T96" fmla="*/ 203 w 505"/>
                <a:gd name="T97" fmla="*/ 40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188"/>
                <a:gd name="T149" fmla="*/ 505 w 505"/>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188">
                  <a:moveTo>
                    <a:pt x="203" y="40"/>
                  </a:moveTo>
                  <a:lnTo>
                    <a:pt x="203" y="47"/>
                  </a:lnTo>
                  <a:lnTo>
                    <a:pt x="202" y="53"/>
                  </a:lnTo>
                  <a:lnTo>
                    <a:pt x="199" y="60"/>
                  </a:lnTo>
                  <a:lnTo>
                    <a:pt x="199" y="68"/>
                  </a:lnTo>
                  <a:lnTo>
                    <a:pt x="194" y="73"/>
                  </a:lnTo>
                  <a:lnTo>
                    <a:pt x="192" y="80"/>
                  </a:lnTo>
                  <a:lnTo>
                    <a:pt x="192" y="86"/>
                  </a:lnTo>
                  <a:lnTo>
                    <a:pt x="192" y="93"/>
                  </a:lnTo>
                  <a:lnTo>
                    <a:pt x="199" y="98"/>
                  </a:lnTo>
                  <a:lnTo>
                    <a:pt x="205" y="103"/>
                  </a:lnTo>
                  <a:lnTo>
                    <a:pt x="211" y="107"/>
                  </a:lnTo>
                  <a:lnTo>
                    <a:pt x="217" y="110"/>
                  </a:lnTo>
                  <a:lnTo>
                    <a:pt x="239" y="109"/>
                  </a:lnTo>
                  <a:lnTo>
                    <a:pt x="259" y="109"/>
                  </a:lnTo>
                  <a:lnTo>
                    <a:pt x="277" y="109"/>
                  </a:lnTo>
                  <a:lnTo>
                    <a:pt x="295" y="110"/>
                  </a:lnTo>
                  <a:lnTo>
                    <a:pt x="312" y="111"/>
                  </a:lnTo>
                  <a:lnTo>
                    <a:pt x="331" y="113"/>
                  </a:lnTo>
                  <a:lnTo>
                    <a:pt x="351" y="115"/>
                  </a:lnTo>
                  <a:lnTo>
                    <a:pt x="372" y="118"/>
                  </a:lnTo>
                  <a:lnTo>
                    <a:pt x="380" y="131"/>
                  </a:lnTo>
                  <a:lnTo>
                    <a:pt x="389" y="144"/>
                  </a:lnTo>
                  <a:lnTo>
                    <a:pt x="400" y="157"/>
                  </a:lnTo>
                  <a:lnTo>
                    <a:pt x="415" y="164"/>
                  </a:lnTo>
                  <a:lnTo>
                    <a:pt x="417" y="160"/>
                  </a:lnTo>
                  <a:lnTo>
                    <a:pt x="420" y="157"/>
                  </a:lnTo>
                  <a:lnTo>
                    <a:pt x="422" y="155"/>
                  </a:lnTo>
                  <a:lnTo>
                    <a:pt x="420" y="151"/>
                  </a:lnTo>
                  <a:lnTo>
                    <a:pt x="412" y="147"/>
                  </a:lnTo>
                  <a:lnTo>
                    <a:pt x="409" y="142"/>
                  </a:lnTo>
                  <a:lnTo>
                    <a:pt x="406" y="135"/>
                  </a:lnTo>
                  <a:lnTo>
                    <a:pt x="402" y="130"/>
                  </a:lnTo>
                  <a:lnTo>
                    <a:pt x="402" y="123"/>
                  </a:lnTo>
                  <a:lnTo>
                    <a:pt x="505" y="148"/>
                  </a:lnTo>
                  <a:lnTo>
                    <a:pt x="501" y="157"/>
                  </a:lnTo>
                  <a:lnTo>
                    <a:pt x="498" y="168"/>
                  </a:lnTo>
                  <a:lnTo>
                    <a:pt x="494" y="177"/>
                  </a:lnTo>
                  <a:lnTo>
                    <a:pt x="491" y="188"/>
                  </a:lnTo>
                  <a:lnTo>
                    <a:pt x="0" y="188"/>
                  </a:lnTo>
                  <a:lnTo>
                    <a:pt x="17" y="165"/>
                  </a:lnTo>
                  <a:lnTo>
                    <a:pt x="34" y="142"/>
                  </a:lnTo>
                  <a:lnTo>
                    <a:pt x="53" y="118"/>
                  </a:lnTo>
                  <a:lnTo>
                    <a:pt x="71" y="94"/>
                  </a:lnTo>
                  <a:lnTo>
                    <a:pt x="88" y="70"/>
                  </a:lnTo>
                  <a:lnTo>
                    <a:pt x="105" y="47"/>
                  </a:lnTo>
                  <a:lnTo>
                    <a:pt x="120" y="23"/>
                  </a:lnTo>
                  <a:lnTo>
                    <a:pt x="136" y="0"/>
                  </a:lnTo>
                  <a:lnTo>
                    <a:pt x="203" y="40"/>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89" name="Freeform 70"/>
            <p:cNvSpPr>
              <a:spLocks/>
            </p:cNvSpPr>
            <p:nvPr/>
          </p:nvSpPr>
          <p:spPr bwMode="auto">
            <a:xfrm>
              <a:off x="2962" y="2969"/>
              <a:ext cx="23" cy="71"/>
            </a:xfrm>
            <a:custGeom>
              <a:avLst/>
              <a:gdLst>
                <a:gd name="T0" fmla="*/ 21 w 23"/>
                <a:gd name="T1" fmla="*/ 52 h 71"/>
                <a:gd name="T2" fmla="*/ 21 w 23"/>
                <a:gd name="T3" fmla="*/ 58 h 71"/>
                <a:gd name="T4" fmla="*/ 23 w 23"/>
                <a:gd name="T5" fmla="*/ 63 h 71"/>
                <a:gd name="T6" fmla="*/ 21 w 23"/>
                <a:gd name="T7" fmla="*/ 70 h 71"/>
                <a:gd name="T8" fmla="*/ 12 w 23"/>
                <a:gd name="T9" fmla="*/ 71 h 71"/>
                <a:gd name="T10" fmla="*/ 6 w 23"/>
                <a:gd name="T11" fmla="*/ 70 h 71"/>
                <a:gd name="T12" fmla="*/ 1 w 23"/>
                <a:gd name="T13" fmla="*/ 66 h 71"/>
                <a:gd name="T14" fmla="*/ 0 w 23"/>
                <a:gd name="T15" fmla="*/ 60 h 71"/>
                <a:gd name="T16" fmla="*/ 0 w 23"/>
                <a:gd name="T17" fmla="*/ 54 h 71"/>
                <a:gd name="T18" fmla="*/ 1 w 23"/>
                <a:gd name="T19" fmla="*/ 54 h 71"/>
                <a:gd name="T20" fmla="*/ 1 w 23"/>
                <a:gd name="T21" fmla="*/ 41 h 71"/>
                <a:gd name="T22" fmla="*/ 0 w 23"/>
                <a:gd name="T23" fmla="*/ 26 h 71"/>
                <a:gd name="T24" fmla="*/ 1 w 23"/>
                <a:gd name="T25" fmla="*/ 12 h 71"/>
                <a:gd name="T26" fmla="*/ 4 w 23"/>
                <a:gd name="T27" fmla="*/ 0 h 71"/>
                <a:gd name="T28" fmla="*/ 17 w 23"/>
                <a:gd name="T29" fmla="*/ 9 h 71"/>
                <a:gd name="T30" fmla="*/ 20 w 23"/>
                <a:gd name="T31" fmla="*/ 22 h 71"/>
                <a:gd name="T32" fmla="*/ 18 w 23"/>
                <a:gd name="T33" fmla="*/ 38 h 71"/>
                <a:gd name="T34" fmla="*/ 21 w 23"/>
                <a:gd name="T35" fmla="*/ 52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71"/>
                <a:gd name="T56" fmla="*/ 23 w 23"/>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71">
                  <a:moveTo>
                    <a:pt x="21" y="52"/>
                  </a:moveTo>
                  <a:lnTo>
                    <a:pt x="21" y="58"/>
                  </a:lnTo>
                  <a:lnTo>
                    <a:pt x="23" y="63"/>
                  </a:lnTo>
                  <a:lnTo>
                    <a:pt x="21" y="70"/>
                  </a:lnTo>
                  <a:lnTo>
                    <a:pt x="12" y="71"/>
                  </a:lnTo>
                  <a:lnTo>
                    <a:pt x="6" y="70"/>
                  </a:lnTo>
                  <a:lnTo>
                    <a:pt x="1" y="66"/>
                  </a:lnTo>
                  <a:lnTo>
                    <a:pt x="0" y="60"/>
                  </a:lnTo>
                  <a:lnTo>
                    <a:pt x="0" y="54"/>
                  </a:lnTo>
                  <a:lnTo>
                    <a:pt x="1" y="54"/>
                  </a:lnTo>
                  <a:lnTo>
                    <a:pt x="1" y="41"/>
                  </a:lnTo>
                  <a:lnTo>
                    <a:pt x="0" y="26"/>
                  </a:lnTo>
                  <a:lnTo>
                    <a:pt x="1" y="12"/>
                  </a:lnTo>
                  <a:lnTo>
                    <a:pt x="4" y="0"/>
                  </a:lnTo>
                  <a:lnTo>
                    <a:pt x="17" y="9"/>
                  </a:lnTo>
                  <a:lnTo>
                    <a:pt x="20" y="22"/>
                  </a:lnTo>
                  <a:lnTo>
                    <a:pt x="18" y="38"/>
                  </a:lnTo>
                  <a:lnTo>
                    <a:pt x="2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0" name="Freeform 71"/>
            <p:cNvSpPr>
              <a:spLocks/>
            </p:cNvSpPr>
            <p:nvPr/>
          </p:nvSpPr>
          <p:spPr bwMode="auto">
            <a:xfrm>
              <a:off x="1704" y="2979"/>
              <a:ext cx="42" cy="40"/>
            </a:xfrm>
            <a:custGeom>
              <a:avLst/>
              <a:gdLst>
                <a:gd name="T0" fmla="*/ 42 w 42"/>
                <a:gd name="T1" fmla="*/ 31 h 40"/>
                <a:gd name="T2" fmla="*/ 42 w 42"/>
                <a:gd name="T3" fmla="*/ 35 h 40"/>
                <a:gd name="T4" fmla="*/ 40 w 42"/>
                <a:gd name="T5" fmla="*/ 37 h 40"/>
                <a:gd name="T6" fmla="*/ 37 w 42"/>
                <a:gd name="T7" fmla="*/ 38 h 40"/>
                <a:gd name="T8" fmla="*/ 34 w 42"/>
                <a:gd name="T9" fmla="*/ 40 h 40"/>
                <a:gd name="T10" fmla="*/ 25 w 42"/>
                <a:gd name="T11" fmla="*/ 33 h 40"/>
                <a:gd name="T12" fmla="*/ 16 w 42"/>
                <a:gd name="T13" fmla="*/ 27 h 40"/>
                <a:gd name="T14" fmla="*/ 10 w 42"/>
                <a:gd name="T15" fmla="*/ 20 h 40"/>
                <a:gd name="T16" fmla="*/ 2 w 42"/>
                <a:gd name="T17" fmla="*/ 12 h 40"/>
                <a:gd name="T18" fmla="*/ 0 w 42"/>
                <a:gd name="T19" fmla="*/ 0 h 40"/>
                <a:gd name="T20" fmla="*/ 14 w 42"/>
                <a:gd name="T21" fmla="*/ 3 h 40"/>
                <a:gd name="T22" fmla="*/ 25 w 42"/>
                <a:gd name="T23" fmla="*/ 11 h 40"/>
                <a:gd name="T24" fmla="*/ 33 w 42"/>
                <a:gd name="T25" fmla="*/ 21 h 40"/>
                <a:gd name="T26" fmla="*/ 42 w 42"/>
                <a:gd name="T27" fmla="*/ 3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40"/>
                <a:gd name="T44" fmla="*/ 42 w 42"/>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40">
                  <a:moveTo>
                    <a:pt x="42" y="31"/>
                  </a:moveTo>
                  <a:lnTo>
                    <a:pt x="42" y="35"/>
                  </a:lnTo>
                  <a:lnTo>
                    <a:pt x="40" y="37"/>
                  </a:lnTo>
                  <a:lnTo>
                    <a:pt x="37" y="38"/>
                  </a:lnTo>
                  <a:lnTo>
                    <a:pt x="34" y="40"/>
                  </a:lnTo>
                  <a:lnTo>
                    <a:pt x="25" y="33"/>
                  </a:lnTo>
                  <a:lnTo>
                    <a:pt x="16" y="27"/>
                  </a:lnTo>
                  <a:lnTo>
                    <a:pt x="10" y="20"/>
                  </a:lnTo>
                  <a:lnTo>
                    <a:pt x="2" y="12"/>
                  </a:lnTo>
                  <a:lnTo>
                    <a:pt x="0" y="0"/>
                  </a:lnTo>
                  <a:lnTo>
                    <a:pt x="14" y="3"/>
                  </a:lnTo>
                  <a:lnTo>
                    <a:pt x="25" y="11"/>
                  </a:lnTo>
                  <a:lnTo>
                    <a:pt x="33" y="21"/>
                  </a:lnTo>
                  <a:lnTo>
                    <a:pt x="4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1" name="Freeform 72"/>
            <p:cNvSpPr>
              <a:spLocks/>
            </p:cNvSpPr>
            <p:nvPr/>
          </p:nvSpPr>
          <p:spPr bwMode="auto">
            <a:xfrm>
              <a:off x="3343" y="2987"/>
              <a:ext cx="48" cy="74"/>
            </a:xfrm>
            <a:custGeom>
              <a:avLst/>
              <a:gdLst>
                <a:gd name="T0" fmla="*/ 48 w 48"/>
                <a:gd name="T1" fmla="*/ 9 h 74"/>
                <a:gd name="T2" fmla="*/ 40 w 48"/>
                <a:gd name="T3" fmla="*/ 27 h 74"/>
                <a:gd name="T4" fmla="*/ 32 w 48"/>
                <a:gd name="T5" fmla="*/ 42 h 74"/>
                <a:gd name="T6" fmla="*/ 25 w 48"/>
                <a:gd name="T7" fmla="*/ 58 h 74"/>
                <a:gd name="T8" fmla="*/ 15 w 48"/>
                <a:gd name="T9" fmla="*/ 73 h 74"/>
                <a:gd name="T10" fmla="*/ 9 w 48"/>
                <a:gd name="T11" fmla="*/ 74 h 74"/>
                <a:gd name="T12" fmla="*/ 6 w 48"/>
                <a:gd name="T13" fmla="*/ 71 h 74"/>
                <a:gd name="T14" fmla="*/ 3 w 48"/>
                <a:gd name="T15" fmla="*/ 66 h 74"/>
                <a:gd name="T16" fmla="*/ 0 w 48"/>
                <a:gd name="T17" fmla="*/ 62 h 74"/>
                <a:gd name="T18" fmla="*/ 6 w 48"/>
                <a:gd name="T19" fmla="*/ 46 h 74"/>
                <a:gd name="T20" fmla="*/ 15 w 48"/>
                <a:gd name="T21" fmla="*/ 30 h 74"/>
                <a:gd name="T22" fmla="*/ 23 w 48"/>
                <a:gd name="T23" fmla="*/ 15 h 74"/>
                <a:gd name="T24" fmla="*/ 32 w 48"/>
                <a:gd name="T25" fmla="*/ 0 h 74"/>
                <a:gd name="T26" fmla="*/ 38 w 48"/>
                <a:gd name="T27" fmla="*/ 0 h 74"/>
                <a:gd name="T28" fmla="*/ 41 w 48"/>
                <a:gd name="T29" fmla="*/ 3 h 74"/>
                <a:gd name="T30" fmla="*/ 45 w 48"/>
                <a:gd name="T31" fmla="*/ 7 h 74"/>
                <a:gd name="T32" fmla="*/ 48 w 48"/>
                <a:gd name="T33" fmla="*/ 9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74"/>
                <a:gd name="T53" fmla="*/ 48 w 4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74">
                  <a:moveTo>
                    <a:pt x="48" y="9"/>
                  </a:moveTo>
                  <a:lnTo>
                    <a:pt x="40" y="27"/>
                  </a:lnTo>
                  <a:lnTo>
                    <a:pt x="32" y="42"/>
                  </a:lnTo>
                  <a:lnTo>
                    <a:pt x="25" y="58"/>
                  </a:lnTo>
                  <a:lnTo>
                    <a:pt x="15" y="73"/>
                  </a:lnTo>
                  <a:lnTo>
                    <a:pt x="9" y="74"/>
                  </a:lnTo>
                  <a:lnTo>
                    <a:pt x="6" y="71"/>
                  </a:lnTo>
                  <a:lnTo>
                    <a:pt x="3" y="66"/>
                  </a:lnTo>
                  <a:lnTo>
                    <a:pt x="0" y="62"/>
                  </a:lnTo>
                  <a:lnTo>
                    <a:pt x="6" y="46"/>
                  </a:lnTo>
                  <a:lnTo>
                    <a:pt x="15" y="30"/>
                  </a:lnTo>
                  <a:lnTo>
                    <a:pt x="23" y="15"/>
                  </a:lnTo>
                  <a:lnTo>
                    <a:pt x="32" y="0"/>
                  </a:lnTo>
                  <a:lnTo>
                    <a:pt x="38" y="0"/>
                  </a:lnTo>
                  <a:lnTo>
                    <a:pt x="41" y="3"/>
                  </a:lnTo>
                  <a:lnTo>
                    <a:pt x="45" y="7"/>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2" name="Freeform 73"/>
            <p:cNvSpPr>
              <a:spLocks/>
            </p:cNvSpPr>
            <p:nvPr/>
          </p:nvSpPr>
          <p:spPr bwMode="auto">
            <a:xfrm>
              <a:off x="3080" y="3003"/>
              <a:ext cx="75" cy="34"/>
            </a:xfrm>
            <a:custGeom>
              <a:avLst/>
              <a:gdLst>
                <a:gd name="T0" fmla="*/ 72 w 75"/>
                <a:gd name="T1" fmla="*/ 18 h 34"/>
                <a:gd name="T2" fmla="*/ 74 w 75"/>
                <a:gd name="T3" fmla="*/ 22 h 34"/>
                <a:gd name="T4" fmla="*/ 75 w 75"/>
                <a:gd name="T5" fmla="*/ 26 h 34"/>
                <a:gd name="T6" fmla="*/ 74 w 75"/>
                <a:gd name="T7" fmla="*/ 30 h 34"/>
                <a:gd name="T8" fmla="*/ 71 w 75"/>
                <a:gd name="T9" fmla="*/ 34 h 34"/>
                <a:gd name="T10" fmla="*/ 63 w 75"/>
                <a:gd name="T11" fmla="*/ 32 h 34"/>
                <a:gd name="T12" fmla="*/ 55 w 75"/>
                <a:gd name="T13" fmla="*/ 29 h 34"/>
                <a:gd name="T14" fmla="*/ 49 w 75"/>
                <a:gd name="T15" fmla="*/ 25 h 34"/>
                <a:gd name="T16" fmla="*/ 42 w 75"/>
                <a:gd name="T17" fmla="*/ 21 h 34"/>
                <a:gd name="T18" fmla="*/ 34 w 75"/>
                <a:gd name="T19" fmla="*/ 18 h 34"/>
                <a:gd name="T20" fmla="*/ 25 w 75"/>
                <a:gd name="T21" fmla="*/ 16 h 34"/>
                <a:gd name="T22" fmla="*/ 17 w 75"/>
                <a:gd name="T23" fmla="*/ 14 h 34"/>
                <a:gd name="T24" fmla="*/ 8 w 75"/>
                <a:gd name="T25" fmla="*/ 13 h 34"/>
                <a:gd name="T26" fmla="*/ 5 w 75"/>
                <a:gd name="T27" fmla="*/ 11 h 34"/>
                <a:gd name="T28" fmla="*/ 2 w 75"/>
                <a:gd name="T29" fmla="*/ 7 h 34"/>
                <a:gd name="T30" fmla="*/ 0 w 75"/>
                <a:gd name="T31" fmla="*/ 4 h 34"/>
                <a:gd name="T32" fmla="*/ 2 w 75"/>
                <a:gd name="T33" fmla="*/ 0 h 34"/>
                <a:gd name="T34" fmla="*/ 12 w 75"/>
                <a:gd name="T35" fmla="*/ 0 h 34"/>
                <a:gd name="T36" fmla="*/ 22 w 75"/>
                <a:gd name="T37" fmla="*/ 3 h 34"/>
                <a:gd name="T38" fmla="*/ 31 w 75"/>
                <a:gd name="T39" fmla="*/ 4 h 34"/>
                <a:gd name="T40" fmla="*/ 40 w 75"/>
                <a:gd name="T41" fmla="*/ 7 h 34"/>
                <a:gd name="T42" fmla="*/ 48 w 75"/>
                <a:gd name="T43" fmla="*/ 11 h 34"/>
                <a:gd name="T44" fmla="*/ 55 w 75"/>
                <a:gd name="T45" fmla="*/ 13 h 34"/>
                <a:gd name="T46" fmla="*/ 65 w 75"/>
                <a:gd name="T47" fmla="*/ 16 h 34"/>
                <a:gd name="T48" fmla="*/ 72 w 75"/>
                <a:gd name="T49" fmla="*/ 18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4"/>
                <a:gd name="T77" fmla="*/ 75 w 7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4">
                  <a:moveTo>
                    <a:pt x="72" y="18"/>
                  </a:moveTo>
                  <a:lnTo>
                    <a:pt x="74" y="22"/>
                  </a:lnTo>
                  <a:lnTo>
                    <a:pt x="75" y="26"/>
                  </a:lnTo>
                  <a:lnTo>
                    <a:pt x="74" y="30"/>
                  </a:lnTo>
                  <a:lnTo>
                    <a:pt x="71" y="34"/>
                  </a:lnTo>
                  <a:lnTo>
                    <a:pt x="63" y="32"/>
                  </a:lnTo>
                  <a:lnTo>
                    <a:pt x="55" y="29"/>
                  </a:lnTo>
                  <a:lnTo>
                    <a:pt x="49" y="25"/>
                  </a:lnTo>
                  <a:lnTo>
                    <a:pt x="42" y="21"/>
                  </a:lnTo>
                  <a:lnTo>
                    <a:pt x="34" y="18"/>
                  </a:lnTo>
                  <a:lnTo>
                    <a:pt x="25" y="16"/>
                  </a:lnTo>
                  <a:lnTo>
                    <a:pt x="17" y="14"/>
                  </a:lnTo>
                  <a:lnTo>
                    <a:pt x="8" y="13"/>
                  </a:lnTo>
                  <a:lnTo>
                    <a:pt x="5" y="11"/>
                  </a:lnTo>
                  <a:lnTo>
                    <a:pt x="2" y="7"/>
                  </a:lnTo>
                  <a:lnTo>
                    <a:pt x="0" y="4"/>
                  </a:lnTo>
                  <a:lnTo>
                    <a:pt x="2" y="0"/>
                  </a:lnTo>
                  <a:lnTo>
                    <a:pt x="12" y="0"/>
                  </a:lnTo>
                  <a:lnTo>
                    <a:pt x="22" y="3"/>
                  </a:lnTo>
                  <a:lnTo>
                    <a:pt x="31" y="4"/>
                  </a:lnTo>
                  <a:lnTo>
                    <a:pt x="40" y="7"/>
                  </a:lnTo>
                  <a:lnTo>
                    <a:pt x="48" y="11"/>
                  </a:lnTo>
                  <a:lnTo>
                    <a:pt x="55" y="13"/>
                  </a:lnTo>
                  <a:lnTo>
                    <a:pt x="65" y="16"/>
                  </a:lnTo>
                  <a:lnTo>
                    <a:pt x="7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3" name="Freeform 74"/>
            <p:cNvSpPr>
              <a:spLocks/>
            </p:cNvSpPr>
            <p:nvPr/>
          </p:nvSpPr>
          <p:spPr bwMode="auto">
            <a:xfrm>
              <a:off x="2797" y="3008"/>
              <a:ext cx="23" cy="69"/>
            </a:xfrm>
            <a:custGeom>
              <a:avLst/>
              <a:gdLst>
                <a:gd name="T0" fmla="*/ 19 w 23"/>
                <a:gd name="T1" fmla="*/ 57 h 69"/>
                <a:gd name="T2" fmla="*/ 20 w 23"/>
                <a:gd name="T3" fmla="*/ 61 h 69"/>
                <a:gd name="T4" fmla="*/ 17 w 23"/>
                <a:gd name="T5" fmla="*/ 65 h 69"/>
                <a:gd name="T6" fmla="*/ 14 w 23"/>
                <a:gd name="T7" fmla="*/ 68 h 69"/>
                <a:gd name="T8" fmla="*/ 9 w 23"/>
                <a:gd name="T9" fmla="*/ 69 h 69"/>
                <a:gd name="T10" fmla="*/ 0 w 23"/>
                <a:gd name="T11" fmla="*/ 56 h 69"/>
                <a:gd name="T12" fmla="*/ 0 w 23"/>
                <a:gd name="T13" fmla="*/ 41 h 69"/>
                <a:gd name="T14" fmla="*/ 2 w 23"/>
                <a:gd name="T15" fmla="*/ 24 h 69"/>
                <a:gd name="T16" fmla="*/ 0 w 23"/>
                <a:gd name="T17" fmla="*/ 6 h 69"/>
                <a:gd name="T18" fmla="*/ 3 w 23"/>
                <a:gd name="T19" fmla="*/ 0 h 69"/>
                <a:gd name="T20" fmla="*/ 9 w 23"/>
                <a:gd name="T21" fmla="*/ 0 h 69"/>
                <a:gd name="T22" fmla="*/ 17 w 23"/>
                <a:gd name="T23" fmla="*/ 3 h 69"/>
                <a:gd name="T24" fmla="*/ 23 w 23"/>
                <a:gd name="T25" fmla="*/ 6 h 69"/>
                <a:gd name="T26" fmla="*/ 19 w 23"/>
                <a:gd name="T27" fmla="*/ 57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69"/>
                <a:gd name="T44" fmla="*/ 23 w 23"/>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69">
                  <a:moveTo>
                    <a:pt x="19" y="57"/>
                  </a:moveTo>
                  <a:lnTo>
                    <a:pt x="20" y="61"/>
                  </a:lnTo>
                  <a:lnTo>
                    <a:pt x="17" y="65"/>
                  </a:lnTo>
                  <a:lnTo>
                    <a:pt x="14" y="68"/>
                  </a:lnTo>
                  <a:lnTo>
                    <a:pt x="9" y="69"/>
                  </a:lnTo>
                  <a:lnTo>
                    <a:pt x="0" y="56"/>
                  </a:lnTo>
                  <a:lnTo>
                    <a:pt x="0" y="41"/>
                  </a:lnTo>
                  <a:lnTo>
                    <a:pt x="2" y="24"/>
                  </a:lnTo>
                  <a:lnTo>
                    <a:pt x="0" y="6"/>
                  </a:lnTo>
                  <a:lnTo>
                    <a:pt x="3" y="0"/>
                  </a:lnTo>
                  <a:lnTo>
                    <a:pt x="9" y="0"/>
                  </a:lnTo>
                  <a:lnTo>
                    <a:pt x="17" y="3"/>
                  </a:lnTo>
                  <a:lnTo>
                    <a:pt x="23" y="6"/>
                  </a:lnTo>
                  <a:lnTo>
                    <a:pt x="1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4" name="Freeform 75"/>
            <p:cNvSpPr>
              <a:spLocks/>
            </p:cNvSpPr>
            <p:nvPr/>
          </p:nvSpPr>
          <p:spPr bwMode="auto">
            <a:xfrm>
              <a:off x="2567" y="3017"/>
              <a:ext cx="23" cy="57"/>
            </a:xfrm>
            <a:custGeom>
              <a:avLst/>
              <a:gdLst>
                <a:gd name="T0" fmla="*/ 20 w 23"/>
                <a:gd name="T1" fmla="*/ 22 h 57"/>
                <a:gd name="T2" fmla="*/ 18 w 23"/>
                <a:gd name="T3" fmla="*/ 32 h 57"/>
                <a:gd name="T4" fmla="*/ 21 w 23"/>
                <a:gd name="T5" fmla="*/ 40 h 57"/>
                <a:gd name="T6" fmla="*/ 23 w 23"/>
                <a:gd name="T7" fmla="*/ 48 h 57"/>
                <a:gd name="T8" fmla="*/ 17 w 23"/>
                <a:gd name="T9" fmla="*/ 57 h 57"/>
                <a:gd name="T10" fmla="*/ 3 w 23"/>
                <a:gd name="T11" fmla="*/ 51 h 57"/>
                <a:gd name="T12" fmla="*/ 0 w 23"/>
                <a:gd name="T13" fmla="*/ 35 h 57"/>
                <a:gd name="T14" fmla="*/ 1 w 23"/>
                <a:gd name="T15" fmla="*/ 16 h 57"/>
                <a:gd name="T16" fmla="*/ 0 w 23"/>
                <a:gd name="T17" fmla="*/ 0 h 57"/>
                <a:gd name="T18" fmla="*/ 9 w 23"/>
                <a:gd name="T19" fmla="*/ 0 h 57"/>
                <a:gd name="T20" fmla="*/ 15 w 23"/>
                <a:gd name="T21" fmla="*/ 6 h 57"/>
                <a:gd name="T22" fmla="*/ 18 w 23"/>
                <a:gd name="T23" fmla="*/ 14 h 57"/>
                <a:gd name="T24" fmla="*/ 20 w 23"/>
                <a:gd name="T25" fmla="*/ 22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7"/>
                <a:gd name="T41" fmla="*/ 23 w 23"/>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7">
                  <a:moveTo>
                    <a:pt x="20" y="22"/>
                  </a:moveTo>
                  <a:lnTo>
                    <a:pt x="18" y="32"/>
                  </a:lnTo>
                  <a:lnTo>
                    <a:pt x="21" y="40"/>
                  </a:lnTo>
                  <a:lnTo>
                    <a:pt x="23" y="48"/>
                  </a:lnTo>
                  <a:lnTo>
                    <a:pt x="17" y="57"/>
                  </a:lnTo>
                  <a:lnTo>
                    <a:pt x="3" y="51"/>
                  </a:lnTo>
                  <a:lnTo>
                    <a:pt x="0" y="35"/>
                  </a:lnTo>
                  <a:lnTo>
                    <a:pt x="1" y="16"/>
                  </a:lnTo>
                  <a:lnTo>
                    <a:pt x="0" y="0"/>
                  </a:lnTo>
                  <a:lnTo>
                    <a:pt x="9" y="0"/>
                  </a:lnTo>
                  <a:lnTo>
                    <a:pt x="15" y="6"/>
                  </a:lnTo>
                  <a:lnTo>
                    <a:pt x="18" y="14"/>
                  </a:lnTo>
                  <a:lnTo>
                    <a:pt x="2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5" name="Freeform 76"/>
            <p:cNvSpPr>
              <a:spLocks/>
            </p:cNvSpPr>
            <p:nvPr/>
          </p:nvSpPr>
          <p:spPr bwMode="auto">
            <a:xfrm>
              <a:off x="2391" y="3032"/>
              <a:ext cx="70" cy="69"/>
            </a:xfrm>
            <a:custGeom>
              <a:avLst/>
              <a:gdLst>
                <a:gd name="T0" fmla="*/ 70 w 70"/>
                <a:gd name="T1" fmla="*/ 15 h 69"/>
                <a:gd name="T2" fmla="*/ 62 w 70"/>
                <a:gd name="T3" fmla="*/ 21 h 69"/>
                <a:gd name="T4" fmla="*/ 54 w 70"/>
                <a:gd name="T5" fmla="*/ 26 h 69"/>
                <a:gd name="T6" fmla="*/ 48 w 70"/>
                <a:gd name="T7" fmla="*/ 33 h 69"/>
                <a:gd name="T8" fmla="*/ 42 w 70"/>
                <a:gd name="T9" fmla="*/ 40 h 69"/>
                <a:gd name="T10" fmla="*/ 36 w 70"/>
                <a:gd name="T11" fmla="*/ 48 h 69"/>
                <a:gd name="T12" fmla="*/ 30 w 70"/>
                <a:gd name="T13" fmla="*/ 54 h 69"/>
                <a:gd name="T14" fmla="*/ 22 w 70"/>
                <a:gd name="T15" fmla="*/ 61 h 69"/>
                <a:gd name="T16" fmla="*/ 16 w 70"/>
                <a:gd name="T17" fmla="*/ 69 h 69"/>
                <a:gd name="T18" fmla="*/ 4 w 70"/>
                <a:gd name="T19" fmla="*/ 67 h 69"/>
                <a:gd name="T20" fmla="*/ 4 w 70"/>
                <a:gd name="T21" fmla="*/ 66 h 69"/>
                <a:gd name="T22" fmla="*/ 2 w 70"/>
                <a:gd name="T23" fmla="*/ 63 h 69"/>
                <a:gd name="T24" fmla="*/ 0 w 70"/>
                <a:gd name="T25" fmla="*/ 62 h 69"/>
                <a:gd name="T26" fmla="*/ 0 w 70"/>
                <a:gd name="T27" fmla="*/ 62 h 69"/>
                <a:gd name="T28" fmla="*/ 7 w 70"/>
                <a:gd name="T29" fmla="*/ 53 h 69"/>
                <a:gd name="T30" fmla="*/ 13 w 70"/>
                <a:gd name="T31" fmla="*/ 44 h 69"/>
                <a:gd name="T32" fmla="*/ 20 w 70"/>
                <a:gd name="T33" fmla="*/ 36 h 69"/>
                <a:gd name="T34" fmla="*/ 28 w 70"/>
                <a:gd name="T35" fmla="*/ 28 h 69"/>
                <a:gd name="T36" fmla="*/ 36 w 70"/>
                <a:gd name="T37" fmla="*/ 20 h 69"/>
                <a:gd name="T38" fmla="*/ 45 w 70"/>
                <a:gd name="T39" fmla="*/ 13 h 69"/>
                <a:gd name="T40" fmla="*/ 54 w 70"/>
                <a:gd name="T41" fmla="*/ 7 h 69"/>
                <a:gd name="T42" fmla="*/ 63 w 70"/>
                <a:gd name="T43" fmla="*/ 0 h 69"/>
                <a:gd name="T44" fmla="*/ 67 w 70"/>
                <a:gd name="T45" fmla="*/ 4 h 69"/>
                <a:gd name="T46" fmla="*/ 68 w 70"/>
                <a:gd name="T47" fmla="*/ 7 h 69"/>
                <a:gd name="T48" fmla="*/ 70 w 70"/>
                <a:gd name="T49" fmla="*/ 9 h 69"/>
                <a:gd name="T50" fmla="*/ 70 w 70"/>
                <a:gd name="T51" fmla="*/ 15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69"/>
                <a:gd name="T80" fmla="*/ 70 w 70"/>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69">
                  <a:moveTo>
                    <a:pt x="70" y="15"/>
                  </a:moveTo>
                  <a:lnTo>
                    <a:pt x="62" y="21"/>
                  </a:lnTo>
                  <a:lnTo>
                    <a:pt x="54" y="26"/>
                  </a:lnTo>
                  <a:lnTo>
                    <a:pt x="48" y="33"/>
                  </a:lnTo>
                  <a:lnTo>
                    <a:pt x="42" y="40"/>
                  </a:lnTo>
                  <a:lnTo>
                    <a:pt x="36" y="48"/>
                  </a:lnTo>
                  <a:lnTo>
                    <a:pt x="30" y="54"/>
                  </a:lnTo>
                  <a:lnTo>
                    <a:pt x="22" y="61"/>
                  </a:lnTo>
                  <a:lnTo>
                    <a:pt x="16" y="69"/>
                  </a:lnTo>
                  <a:lnTo>
                    <a:pt x="4" y="67"/>
                  </a:lnTo>
                  <a:lnTo>
                    <a:pt x="4" y="66"/>
                  </a:lnTo>
                  <a:lnTo>
                    <a:pt x="2" y="63"/>
                  </a:lnTo>
                  <a:lnTo>
                    <a:pt x="0" y="62"/>
                  </a:lnTo>
                  <a:lnTo>
                    <a:pt x="7" y="53"/>
                  </a:lnTo>
                  <a:lnTo>
                    <a:pt x="13" y="44"/>
                  </a:lnTo>
                  <a:lnTo>
                    <a:pt x="20" y="36"/>
                  </a:lnTo>
                  <a:lnTo>
                    <a:pt x="28" y="28"/>
                  </a:lnTo>
                  <a:lnTo>
                    <a:pt x="36" y="20"/>
                  </a:lnTo>
                  <a:lnTo>
                    <a:pt x="45" y="13"/>
                  </a:lnTo>
                  <a:lnTo>
                    <a:pt x="54" y="7"/>
                  </a:lnTo>
                  <a:lnTo>
                    <a:pt x="63" y="0"/>
                  </a:lnTo>
                  <a:lnTo>
                    <a:pt x="67" y="4"/>
                  </a:lnTo>
                  <a:lnTo>
                    <a:pt x="68" y="7"/>
                  </a:lnTo>
                  <a:lnTo>
                    <a:pt x="70" y="9"/>
                  </a:lnTo>
                  <a:lnTo>
                    <a:pt x="7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6" name="Freeform 77"/>
            <p:cNvSpPr>
              <a:spLocks/>
            </p:cNvSpPr>
            <p:nvPr/>
          </p:nvSpPr>
          <p:spPr bwMode="auto">
            <a:xfrm>
              <a:off x="1817" y="3052"/>
              <a:ext cx="50" cy="57"/>
            </a:xfrm>
            <a:custGeom>
              <a:avLst/>
              <a:gdLst>
                <a:gd name="T0" fmla="*/ 50 w 50"/>
                <a:gd name="T1" fmla="*/ 4 h 57"/>
                <a:gd name="T2" fmla="*/ 43 w 50"/>
                <a:gd name="T3" fmla="*/ 18 h 57"/>
                <a:gd name="T4" fmla="*/ 33 w 50"/>
                <a:gd name="T5" fmla="*/ 30 h 57"/>
                <a:gd name="T6" fmla="*/ 24 w 50"/>
                <a:gd name="T7" fmla="*/ 43 h 57"/>
                <a:gd name="T8" fmla="*/ 17 w 50"/>
                <a:gd name="T9" fmla="*/ 57 h 57"/>
                <a:gd name="T10" fmla="*/ 0 w 50"/>
                <a:gd name="T11" fmla="*/ 50 h 57"/>
                <a:gd name="T12" fmla="*/ 6 w 50"/>
                <a:gd name="T13" fmla="*/ 35 h 57"/>
                <a:gd name="T14" fmla="*/ 15 w 50"/>
                <a:gd name="T15" fmla="*/ 24 h 57"/>
                <a:gd name="T16" fmla="*/ 26 w 50"/>
                <a:gd name="T17" fmla="*/ 12 h 57"/>
                <a:gd name="T18" fmla="*/ 35 w 50"/>
                <a:gd name="T19" fmla="*/ 0 h 57"/>
                <a:gd name="T20" fmla="*/ 50 w 50"/>
                <a:gd name="T21" fmla="*/ 4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7"/>
                <a:gd name="T35" fmla="*/ 50 w 50"/>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7">
                  <a:moveTo>
                    <a:pt x="50" y="4"/>
                  </a:moveTo>
                  <a:lnTo>
                    <a:pt x="43" y="18"/>
                  </a:lnTo>
                  <a:lnTo>
                    <a:pt x="33" y="30"/>
                  </a:lnTo>
                  <a:lnTo>
                    <a:pt x="24" y="43"/>
                  </a:lnTo>
                  <a:lnTo>
                    <a:pt x="17" y="57"/>
                  </a:lnTo>
                  <a:lnTo>
                    <a:pt x="0" y="50"/>
                  </a:lnTo>
                  <a:lnTo>
                    <a:pt x="6" y="35"/>
                  </a:lnTo>
                  <a:lnTo>
                    <a:pt x="15" y="24"/>
                  </a:lnTo>
                  <a:lnTo>
                    <a:pt x="26" y="12"/>
                  </a:lnTo>
                  <a:lnTo>
                    <a:pt x="35" y="0"/>
                  </a:lnTo>
                  <a:lnTo>
                    <a:pt x="5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7" name="Freeform 78"/>
            <p:cNvSpPr>
              <a:spLocks/>
            </p:cNvSpPr>
            <p:nvPr/>
          </p:nvSpPr>
          <p:spPr bwMode="auto">
            <a:xfrm>
              <a:off x="1657" y="3054"/>
              <a:ext cx="46" cy="39"/>
            </a:xfrm>
            <a:custGeom>
              <a:avLst/>
              <a:gdLst>
                <a:gd name="T0" fmla="*/ 41 w 46"/>
                <a:gd name="T1" fmla="*/ 26 h 39"/>
                <a:gd name="T2" fmla="*/ 41 w 46"/>
                <a:gd name="T3" fmla="*/ 28 h 39"/>
                <a:gd name="T4" fmla="*/ 41 w 46"/>
                <a:gd name="T5" fmla="*/ 31 h 39"/>
                <a:gd name="T6" fmla="*/ 43 w 46"/>
                <a:gd name="T7" fmla="*/ 32 h 39"/>
                <a:gd name="T8" fmla="*/ 46 w 46"/>
                <a:gd name="T9" fmla="*/ 33 h 39"/>
                <a:gd name="T10" fmla="*/ 43 w 46"/>
                <a:gd name="T11" fmla="*/ 37 h 39"/>
                <a:gd name="T12" fmla="*/ 38 w 46"/>
                <a:gd name="T13" fmla="*/ 39 h 39"/>
                <a:gd name="T14" fmla="*/ 32 w 46"/>
                <a:gd name="T15" fmla="*/ 39 h 39"/>
                <a:gd name="T16" fmla="*/ 26 w 46"/>
                <a:gd name="T17" fmla="*/ 39 h 39"/>
                <a:gd name="T18" fmla="*/ 20 w 46"/>
                <a:gd name="T19" fmla="*/ 28 h 39"/>
                <a:gd name="T20" fmla="*/ 12 w 46"/>
                <a:gd name="T21" fmla="*/ 20 h 39"/>
                <a:gd name="T22" fmla="*/ 4 w 46"/>
                <a:gd name="T23" fmla="*/ 14 h 39"/>
                <a:gd name="T24" fmla="*/ 0 w 46"/>
                <a:gd name="T25" fmla="*/ 4 h 39"/>
                <a:gd name="T26" fmla="*/ 4 w 46"/>
                <a:gd name="T27" fmla="*/ 2 h 39"/>
                <a:gd name="T28" fmla="*/ 9 w 46"/>
                <a:gd name="T29" fmla="*/ 0 h 39"/>
                <a:gd name="T30" fmla="*/ 12 w 46"/>
                <a:gd name="T31" fmla="*/ 0 h 39"/>
                <a:gd name="T32" fmla="*/ 17 w 46"/>
                <a:gd name="T33" fmla="*/ 2 h 39"/>
                <a:gd name="T34" fmla="*/ 21 w 46"/>
                <a:gd name="T35" fmla="*/ 10 h 39"/>
                <a:gd name="T36" fmla="*/ 27 w 46"/>
                <a:gd name="T37" fmla="*/ 15 h 39"/>
                <a:gd name="T38" fmla="*/ 34 w 46"/>
                <a:gd name="T39" fmla="*/ 19 h 39"/>
                <a:gd name="T40" fmla="*/ 41 w 46"/>
                <a:gd name="T41" fmla="*/ 26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9"/>
                <a:gd name="T65" fmla="*/ 46 w 4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9">
                  <a:moveTo>
                    <a:pt x="41" y="26"/>
                  </a:moveTo>
                  <a:lnTo>
                    <a:pt x="41" y="28"/>
                  </a:lnTo>
                  <a:lnTo>
                    <a:pt x="41" y="31"/>
                  </a:lnTo>
                  <a:lnTo>
                    <a:pt x="43" y="32"/>
                  </a:lnTo>
                  <a:lnTo>
                    <a:pt x="46" y="33"/>
                  </a:lnTo>
                  <a:lnTo>
                    <a:pt x="43" y="37"/>
                  </a:lnTo>
                  <a:lnTo>
                    <a:pt x="38" y="39"/>
                  </a:lnTo>
                  <a:lnTo>
                    <a:pt x="32" y="39"/>
                  </a:lnTo>
                  <a:lnTo>
                    <a:pt x="26" y="39"/>
                  </a:lnTo>
                  <a:lnTo>
                    <a:pt x="20" y="28"/>
                  </a:lnTo>
                  <a:lnTo>
                    <a:pt x="12" y="20"/>
                  </a:lnTo>
                  <a:lnTo>
                    <a:pt x="4" y="14"/>
                  </a:lnTo>
                  <a:lnTo>
                    <a:pt x="0" y="4"/>
                  </a:lnTo>
                  <a:lnTo>
                    <a:pt x="4" y="2"/>
                  </a:lnTo>
                  <a:lnTo>
                    <a:pt x="9" y="0"/>
                  </a:lnTo>
                  <a:lnTo>
                    <a:pt x="12" y="0"/>
                  </a:lnTo>
                  <a:lnTo>
                    <a:pt x="17" y="2"/>
                  </a:lnTo>
                  <a:lnTo>
                    <a:pt x="21" y="10"/>
                  </a:lnTo>
                  <a:lnTo>
                    <a:pt x="27" y="15"/>
                  </a:lnTo>
                  <a:lnTo>
                    <a:pt x="34" y="19"/>
                  </a:lnTo>
                  <a:lnTo>
                    <a:pt x="4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4798" name="Freeform 79"/>
            <p:cNvSpPr>
              <a:spLocks/>
            </p:cNvSpPr>
            <p:nvPr/>
          </p:nvSpPr>
          <p:spPr bwMode="auto">
            <a:xfrm>
              <a:off x="2106" y="3094"/>
              <a:ext cx="87" cy="24"/>
            </a:xfrm>
            <a:custGeom>
              <a:avLst/>
              <a:gdLst>
                <a:gd name="T0" fmla="*/ 87 w 87"/>
                <a:gd name="T1" fmla="*/ 24 h 24"/>
                <a:gd name="T2" fmla="*/ 0 w 87"/>
                <a:gd name="T3" fmla="*/ 24 h 24"/>
                <a:gd name="T4" fmla="*/ 24 w 87"/>
                <a:gd name="T5" fmla="*/ 0 h 24"/>
                <a:gd name="T6" fmla="*/ 32 w 87"/>
                <a:gd name="T7" fmla="*/ 1 h 24"/>
                <a:gd name="T8" fmla="*/ 40 w 87"/>
                <a:gd name="T9" fmla="*/ 4 h 24"/>
                <a:gd name="T10" fmla="*/ 49 w 87"/>
                <a:gd name="T11" fmla="*/ 7 h 24"/>
                <a:gd name="T12" fmla="*/ 58 w 87"/>
                <a:gd name="T13" fmla="*/ 11 h 24"/>
                <a:gd name="T14" fmla="*/ 67 w 87"/>
                <a:gd name="T15" fmla="*/ 15 h 24"/>
                <a:gd name="T16" fmla="*/ 75 w 87"/>
                <a:gd name="T17" fmla="*/ 17 h 24"/>
                <a:gd name="T18" fmla="*/ 81 w 87"/>
                <a:gd name="T19" fmla="*/ 21 h 24"/>
                <a:gd name="T20" fmla="*/ 87 w 87"/>
                <a:gd name="T21" fmla="*/ 24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24"/>
                <a:gd name="T35" fmla="*/ 87 w 87"/>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24">
                  <a:moveTo>
                    <a:pt x="87" y="24"/>
                  </a:moveTo>
                  <a:lnTo>
                    <a:pt x="0" y="24"/>
                  </a:lnTo>
                  <a:lnTo>
                    <a:pt x="24" y="0"/>
                  </a:lnTo>
                  <a:lnTo>
                    <a:pt x="32" y="1"/>
                  </a:lnTo>
                  <a:lnTo>
                    <a:pt x="40" y="4"/>
                  </a:lnTo>
                  <a:lnTo>
                    <a:pt x="49" y="7"/>
                  </a:lnTo>
                  <a:lnTo>
                    <a:pt x="58" y="11"/>
                  </a:lnTo>
                  <a:lnTo>
                    <a:pt x="67" y="15"/>
                  </a:lnTo>
                  <a:lnTo>
                    <a:pt x="75" y="17"/>
                  </a:lnTo>
                  <a:lnTo>
                    <a:pt x="81" y="21"/>
                  </a:lnTo>
                  <a:lnTo>
                    <a:pt x="87" y="24"/>
                  </a:lnTo>
                  <a:close/>
                </a:path>
              </a:pathLst>
            </a:custGeom>
            <a:solidFill>
              <a:srgbClr val="214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Slide Number Placeholder 1"/>
          <p:cNvSpPr>
            <a:spLocks noGrp="1"/>
          </p:cNvSpPr>
          <p:nvPr>
            <p:ph type="sldNum" sz="quarter" idx="12"/>
          </p:nvPr>
        </p:nvSpPr>
        <p:spPr/>
        <p:txBody>
          <a:bodyPr/>
          <a:lstStyle/>
          <a:p>
            <a:fld id="{0D8A2E26-CDE7-48A0-92E1-26FC8F0510F5}" type="slidenum">
              <a:rPr lang="en-US" smtClean="0"/>
              <a:t>175</a:t>
            </a:fld>
            <a:endParaRPr lang="en-US"/>
          </a:p>
        </p:txBody>
      </p:sp>
    </p:spTree>
    <p:extLst>
      <p:ext uri="{BB962C8B-B14F-4D97-AF65-F5344CB8AC3E}">
        <p14:creationId xmlns:p14="http://schemas.microsoft.com/office/powerpoint/2010/main" val="175045486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8"/>
          <p:cNvSpPr>
            <a:spLocks noChangeArrowheads="1"/>
          </p:cNvSpPr>
          <p:nvPr/>
        </p:nvSpPr>
        <p:spPr bwMode="auto">
          <a:xfrm>
            <a:off x="304800" y="228600"/>
            <a:ext cx="8458200" cy="509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Tremulousness develops 6 to 8 hours after the cessation of drinking</a:t>
            </a:r>
          </a:p>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The psychotic and perceptual symptoms begin in 8 to 12 hours,</a:t>
            </a:r>
          </a:p>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Seizures in 12 to 24 hours, and </a:t>
            </a:r>
          </a:p>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DTs during 72 hours, although clinicians should watch for the development of DTs for the first week of withdrawal. </a:t>
            </a:r>
          </a:p>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syndrome of withdrawal sometimes skips the usual progression and,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goes directly to DTs.</a:t>
            </a:r>
          </a:p>
          <a:p>
            <a:pPr>
              <a:lnSpc>
                <a:spcPct val="150000"/>
              </a:lnSpc>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416771"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A54D4F-70A9-41E8-BCBB-FF27363279E8}" type="datetime1">
              <a:rPr lang="en-US" smtClean="0">
                <a:solidFill>
                  <a:schemeClr val="tx2"/>
                </a:solidFill>
              </a:rPr>
              <a:t>6/15/2020</a:t>
            </a:fld>
            <a:endParaRPr lang="en-US" smtClean="0">
              <a:solidFill>
                <a:schemeClr val="tx2"/>
              </a:solidFill>
            </a:endParaRPr>
          </a:p>
        </p:txBody>
      </p:sp>
      <p:sp>
        <p:nvSpPr>
          <p:cNvPr id="416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176</a:t>
            </a:fld>
            <a:endParaRPr lang="en-US"/>
          </a:p>
        </p:txBody>
      </p:sp>
    </p:spTree>
    <p:extLst>
      <p:ext uri="{BB962C8B-B14F-4D97-AF65-F5344CB8AC3E}">
        <p14:creationId xmlns:p14="http://schemas.microsoft.com/office/powerpoint/2010/main" val="344452194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9"/>
          <p:cNvSpPr>
            <a:spLocks noGrp="1"/>
          </p:cNvSpPr>
          <p:nvPr>
            <p:ph type="title"/>
          </p:nvPr>
        </p:nvSpPr>
        <p:spPr/>
        <p:txBody>
          <a:bodyPr/>
          <a:lstStyle/>
          <a:p>
            <a:pPr eaLnBrk="1" hangingPunct="1"/>
            <a:r>
              <a:rPr lang="en-US" b="1" smtClean="0"/>
              <a:t>Alcohol withdrawal (2)</a:t>
            </a:r>
          </a:p>
        </p:txBody>
      </p:sp>
      <p:sp>
        <p:nvSpPr>
          <p:cNvPr id="417795" name="Content Placeholder 10"/>
          <p:cNvSpPr>
            <a:spLocks noGrp="1"/>
          </p:cNvSpPr>
          <p:nvPr>
            <p:ph idx="1"/>
          </p:nvPr>
        </p:nvSpPr>
        <p:spPr/>
        <p:txBody>
          <a:bodyPr/>
          <a:lstStyle/>
          <a:p>
            <a:pPr eaLnBrk="1" hangingPunct="1">
              <a:lnSpc>
                <a:spcPct val="125000"/>
              </a:lnSpc>
            </a:pPr>
            <a:r>
              <a:rPr lang="en-US" smtClean="0">
                <a:solidFill>
                  <a:srgbClr val="0000FF"/>
                </a:solidFill>
              </a:rPr>
              <a:t>Can be serious disorder even in the absence of delirium tremens.</a:t>
            </a:r>
          </a:p>
          <a:p>
            <a:pPr eaLnBrk="1" hangingPunct="1">
              <a:lnSpc>
                <a:spcPct val="125000"/>
              </a:lnSpc>
            </a:pPr>
            <a:r>
              <a:rPr lang="en-US" b="1" smtClean="0">
                <a:solidFill>
                  <a:srgbClr val="0000FF"/>
                </a:solidFill>
              </a:rPr>
              <a:t>Predisposing factors</a:t>
            </a:r>
            <a:r>
              <a:rPr lang="en-US" smtClean="0">
                <a:solidFill>
                  <a:srgbClr val="0000FF"/>
                </a:solidFill>
              </a:rPr>
              <a:t>: fatigue, malnutrition, physical illness (hepatitis, pancreatitis), depression</a:t>
            </a:r>
          </a:p>
          <a:p>
            <a:pPr eaLnBrk="1" hangingPunct="1">
              <a:buFont typeface="Wingdings" panose="05000000000000000000" pitchFamily="2" charset="2"/>
              <a:buNone/>
            </a:pPr>
            <a:endParaRPr lang="en-US" smtClean="0"/>
          </a:p>
        </p:txBody>
      </p:sp>
      <p:sp>
        <p:nvSpPr>
          <p:cNvPr id="4177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A64ED0-A156-4DB7-B796-0D646ED4D1D0}" type="datetime1">
              <a:rPr lang="en-US" smtClean="0">
                <a:solidFill>
                  <a:schemeClr val="tx2"/>
                </a:solidFill>
              </a:rPr>
              <a:t>6/15/2020</a:t>
            </a:fld>
            <a:endParaRPr lang="en-US" smtClean="0">
              <a:solidFill>
                <a:schemeClr val="tx2"/>
              </a:solidFill>
            </a:endParaRPr>
          </a:p>
        </p:txBody>
      </p:sp>
      <p:sp>
        <p:nvSpPr>
          <p:cNvPr id="417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177</a:t>
            </a:fld>
            <a:endParaRPr lang="en-US"/>
          </a:p>
        </p:txBody>
      </p:sp>
    </p:spTree>
    <p:extLst>
      <p:ext uri="{BB962C8B-B14F-4D97-AF65-F5344CB8AC3E}">
        <p14:creationId xmlns:p14="http://schemas.microsoft.com/office/powerpoint/2010/main" val="33548209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normAutofit fontScale="90000"/>
          </a:bodyPr>
          <a:lstStyle/>
          <a:p>
            <a:pPr eaLnBrk="1" hangingPunct="1"/>
            <a:r>
              <a:rPr lang="en-US" sz="3600" b="1"/>
              <a:t>Criteria for Alcohol Withdrawal</a:t>
            </a:r>
            <a:r>
              <a:rPr lang="en-US" sz="3600"/>
              <a:t/>
            </a:r>
            <a:br>
              <a:rPr lang="en-US" sz="3600"/>
            </a:br>
            <a:endParaRPr lang="en-US" sz="3600"/>
          </a:p>
        </p:txBody>
      </p:sp>
      <p:sp>
        <p:nvSpPr>
          <p:cNvPr id="308227" name="Content Placeholder 2"/>
          <p:cNvSpPr>
            <a:spLocks noGrp="1"/>
          </p:cNvSpPr>
          <p:nvPr>
            <p:ph idx="1"/>
          </p:nvPr>
        </p:nvSpPr>
        <p:spPr/>
        <p:txBody>
          <a:bodyPr rtlCol="0">
            <a:normAutofit lnSpcReduction="10000"/>
          </a:bodyPr>
          <a:lstStyle/>
          <a:p>
            <a:pPr>
              <a:lnSpc>
                <a:spcPct val="80000"/>
              </a:lnSpc>
              <a:buNone/>
              <a:defRPr/>
            </a:pPr>
            <a:r>
              <a:rPr lang="en-US" sz="2000">
                <a:solidFill>
                  <a:srgbClr val="FF0000"/>
                </a:solidFill>
              </a:rPr>
              <a:t>A. Cessation of (or reduction in) alcohol use </a:t>
            </a:r>
            <a:r>
              <a:rPr lang="en-US" sz="2000">
                <a:solidFill>
                  <a:srgbClr val="0000FF"/>
                </a:solidFill>
              </a:rPr>
              <a:t>that has been heavy and prolonged. </a:t>
            </a:r>
          </a:p>
          <a:p>
            <a:pPr>
              <a:lnSpc>
                <a:spcPct val="80000"/>
              </a:lnSpc>
              <a:buNone/>
              <a:defRPr/>
            </a:pPr>
            <a:r>
              <a:rPr lang="en-US" sz="2000">
                <a:solidFill>
                  <a:srgbClr val="FF0000"/>
                </a:solidFill>
              </a:rPr>
              <a:t>B. Two (or more) </a:t>
            </a:r>
            <a:r>
              <a:rPr lang="en-US" sz="2000">
                <a:solidFill>
                  <a:srgbClr val="0000FF"/>
                </a:solidFill>
              </a:rPr>
              <a:t>of the following, developing within several hours to a few days after Criterion A: </a:t>
            </a:r>
          </a:p>
          <a:p>
            <a:pPr lvl="1">
              <a:lnSpc>
                <a:spcPct val="80000"/>
              </a:lnSpc>
              <a:buFont typeface="Wingdings" panose="05000000000000000000" pitchFamily="2" charset="2"/>
              <a:buChar char="ü"/>
              <a:defRPr/>
            </a:pPr>
            <a:r>
              <a:rPr lang="en-US" sz="2000">
                <a:solidFill>
                  <a:srgbClr val="0000FF"/>
                </a:solidFill>
              </a:rPr>
              <a:t>autonomic hyperactivity (e.g., sweating or pulse rate greater than 100) </a:t>
            </a:r>
          </a:p>
          <a:p>
            <a:pPr lvl="1">
              <a:lnSpc>
                <a:spcPct val="80000"/>
              </a:lnSpc>
              <a:buFont typeface="Wingdings" panose="05000000000000000000" pitchFamily="2" charset="2"/>
              <a:buChar char="ü"/>
              <a:defRPr/>
            </a:pPr>
            <a:r>
              <a:rPr lang="en-US" sz="2000">
                <a:solidFill>
                  <a:srgbClr val="0000FF"/>
                </a:solidFill>
              </a:rPr>
              <a:t>increased hand tremor </a:t>
            </a:r>
          </a:p>
          <a:p>
            <a:pPr lvl="1">
              <a:lnSpc>
                <a:spcPct val="80000"/>
              </a:lnSpc>
              <a:buFont typeface="Wingdings" panose="05000000000000000000" pitchFamily="2" charset="2"/>
              <a:buChar char="ü"/>
              <a:defRPr/>
            </a:pPr>
            <a:r>
              <a:rPr lang="en-US" sz="2000">
                <a:solidFill>
                  <a:srgbClr val="0000FF"/>
                </a:solidFill>
              </a:rPr>
              <a:t>insomnia </a:t>
            </a:r>
          </a:p>
          <a:p>
            <a:pPr lvl="1">
              <a:lnSpc>
                <a:spcPct val="80000"/>
              </a:lnSpc>
              <a:buFont typeface="Wingdings" panose="05000000000000000000" pitchFamily="2" charset="2"/>
              <a:buChar char="ü"/>
              <a:defRPr/>
            </a:pPr>
            <a:r>
              <a:rPr lang="en-US" sz="2000">
                <a:solidFill>
                  <a:srgbClr val="0000FF"/>
                </a:solidFill>
              </a:rPr>
              <a:t>nausea or vomiting </a:t>
            </a:r>
          </a:p>
          <a:p>
            <a:pPr lvl="1">
              <a:lnSpc>
                <a:spcPct val="80000"/>
              </a:lnSpc>
              <a:buFont typeface="Wingdings" panose="05000000000000000000" pitchFamily="2" charset="2"/>
              <a:buChar char="ü"/>
              <a:defRPr/>
            </a:pPr>
            <a:r>
              <a:rPr lang="en-US" sz="2000">
                <a:solidFill>
                  <a:srgbClr val="0000FF"/>
                </a:solidFill>
              </a:rPr>
              <a:t>transient visual, tactile, or auditory hallucinations or illusions </a:t>
            </a:r>
          </a:p>
          <a:p>
            <a:pPr lvl="1">
              <a:lnSpc>
                <a:spcPct val="80000"/>
              </a:lnSpc>
              <a:buFont typeface="Wingdings" panose="05000000000000000000" pitchFamily="2" charset="2"/>
              <a:buChar char="ü"/>
              <a:defRPr/>
            </a:pPr>
            <a:r>
              <a:rPr lang="en-US" sz="2000">
                <a:solidFill>
                  <a:srgbClr val="0000FF"/>
                </a:solidFill>
              </a:rPr>
              <a:t>psychomotor agitation </a:t>
            </a:r>
          </a:p>
          <a:p>
            <a:pPr lvl="1">
              <a:lnSpc>
                <a:spcPct val="80000"/>
              </a:lnSpc>
              <a:buFont typeface="Wingdings" panose="05000000000000000000" pitchFamily="2" charset="2"/>
              <a:buChar char="ü"/>
              <a:defRPr/>
            </a:pPr>
            <a:r>
              <a:rPr lang="en-US" sz="2000">
                <a:solidFill>
                  <a:srgbClr val="0000FF"/>
                </a:solidFill>
              </a:rPr>
              <a:t>anxiety </a:t>
            </a:r>
          </a:p>
          <a:p>
            <a:pPr lvl="1">
              <a:lnSpc>
                <a:spcPct val="80000"/>
              </a:lnSpc>
              <a:buFont typeface="Wingdings" panose="05000000000000000000" pitchFamily="2" charset="2"/>
              <a:buChar char="ü"/>
              <a:defRPr/>
            </a:pPr>
            <a:r>
              <a:rPr lang="en-US" sz="2000">
                <a:solidFill>
                  <a:srgbClr val="0000FF"/>
                </a:solidFill>
              </a:rPr>
              <a:t>grand mal seizures </a:t>
            </a:r>
          </a:p>
          <a:p>
            <a:pPr>
              <a:lnSpc>
                <a:spcPct val="80000"/>
              </a:lnSpc>
              <a:buNone/>
              <a:defRPr/>
            </a:pPr>
            <a:r>
              <a:rPr lang="en-US" sz="2000">
                <a:solidFill>
                  <a:srgbClr val="FF0000"/>
                </a:solidFill>
              </a:rPr>
              <a:t>C</a:t>
            </a:r>
            <a:r>
              <a:rPr lang="en-US" sz="2000">
                <a:solidFill>
                  <a:srgbClr val="0000FF"/>
                </a:solidFill>
              </a:rPr>
              <a:t>. The symptoms in Criterion B cause clinically significant distress or impairment in social, occupational, or other important areas of functioning. </a:t>
            </a:r>
          </a:p>
          <a:p>
            <a:pPr>
              <a:lnSpc>
                <a:spcPct val="80000"/>
              </a:lnSpc>
              <a:buNone/>
              <a:defRPr/>
            </a:pPr>
            <a:r>
              <a:rPr lang="en-US" sz="2000">
                <a:solidFill>
                  <a:srgbClr val="FF0000"/>
                </a:solidFill>
              </a:rPr>
              <a:t>D. </a:t>
            </a:r>
            <a:r>
              <a:rPr lang="en-US" sz="2000">
                <a:solidFill>
                  <a:srgbClr val="0000FF"/>
                </a:solidFill>
              </a:rPr>
              <a:t>The symptoms are not due to a general medical condition and are not better accounted for by another mental disorder.</a:t>
            </a:r>
          </a:p>
          <a:p>
            <a:pPr>
              <a:defRPr/>
            </a:pPr>
            <a:endParaRPr lang="en-US" smtClean="0"/>
          </a:p>
        </p:txBody>
      </p:sp>
      <p:sp>
        <p:nvSpPr>
          <p:cNvPr id="41882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DF1656-AC54-4916-913E-FC4AFD62B154}" type="datetime1">
              <a:rPr lang="en-US" smtClean="0">
                <a:solidFill>
                  <a:schemeClr val="tx2"/>
                </a:solidFill>
              </a:rPr>
              <a:t>6/15/2020</a:t>
            </a:fld>
            <a:endParaRPr lang="en-US" smtClean="0">
              <a:solidFill>
                <a:schemeClr val="tx2"/>
              </a:solidFill>
            </a:endParaRPr>
          </a:p>
        </p:txBody>
      </p:sp>
      <p:sp>
        <p:nvSpPr>
          <p:cNvPr id="418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178</a:t>
            </a:fld>
            <a:endParaRPr lang="en-US"/>
          </a:p>
        </p:txBody>
      </p:sp>
    </p:spTree>
    <p:extLst>
      <p:ext uri="{BB962C8B-B14F-4D97-AF65-F5344CB8AC3E}">
        <p14:creationId xmlns:p14="http://schemas.microsoft.com/office/powerpoint/2010/main" val="332848476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304800" y="76200"/>
            <a:ext cx="8458200" cy="762000"/>
          </a:xfrm>
        </p:spPr>
        <p:txBody>
          <a:bodyPr>
            <a:normAutofit/>
          </a:bodyPr>
          <a:lstStyle/>
          <a:p>
            <a:pPr eaLnBrk="1" hangingPunct="1"/>
            <a:r>
              <a:rPr lang="en-AU" sz="3200" dirty="0"/>
              <a:t>Treatment of alcohol withdrawal </a:t>
            </a:r>
          </a:p>
        </p:txBody>
      </p:sp>
      <p:sp>
        <p:nvSpPr>
          <p:cNvPr id="419843" name="Rectangle 3"/>
          <p:cNvSpPr>
            <a:spLocks noGrp="1" noChangeArrowheads="1"/>
          </p:cNvSpPr>
          <p:nvPr>
            <p:ph idx="1"/>
          </p:nvPr>
        </p:nvSpPr>
        <p:spPr>
          <a:xfrm>
            <a:off x="419100" y="1462088"/>
            <a:ext cx="8305800" cy="5014912"/>
          </a:xfrm>
        </p:spPr>
        <p:txBody>
          <a:bodyPr vert="horz" lIns="0" tIns="0" rIns="91440" bIns="45720" rtlCol="0" anchor="ctr">
            <a:normAutofit/>
          </a:bodyPr>
          <a:lstStyle/>
          <a:p>
            <a:pPr eaLnBrk="1" hangingPunct="1">
              <a:spcBef>
                <a:spcPct val="40000"/>
              </a:spcBef>
              <a:buFont typeface="Wingdings" panose="05000000000000000000" pitchFamily="2" charset="2"/>
              <a:buNone/>
            </a:pPr>
            <a:endParaRPr lang="en-AU" dirty="0"/>
          </a:p>
          <a:p>
            <a:pPr eaLnBrk="1" hangingPunct="1">
              <a:spcBef>
                <a:spcPct val="40000"/>
              </a:spcBef>
            </a:pPr>
            <a:r>
              <a:rPr lang="en-AU" dirty="0">
                <a:solidFill>
                  <a:srgbClr val="0000FF"/>
                </a:solidFill>
              </a:rPr>
              <a:t>Detoxification using diazepam </a:t>
            </a:r>
          </a:p>
          <a:p>
            <a:pPr eaLnBrk="1" hangingPunct="1">
              <a:spcBef>
                <a:spcPct val="40000"/>
              </a:spcBef>
            </a:pPr>
            <a:r>
              <a:rPr lang="en-AU" dirty="0">
                <a:solidFill>
                  <a:srgbClr val="0000FF"/>
                </a:solidFill>
              </a:rPr>
              <a:t>Thiamine 50 -100mg/d for 1-5 days</a:t>
            </a:r>
          </a:p>
          <a:p>
            <a:pPr eaLnBrk="1" hangingPunct="1">
              <a:spcBef>
                <a:spcPct val="40000"/>
              </a:spcBef>
            </a:pPr>
            <a:r>
              <a:rPr lang="en-AU" dirty="0">
                <a:solidFill>
                  <a:srgbClr val="0000FF"/>
                </a:solidFill>
              </a:rPr>
              <a:t>Vitamin B complex  or multivitamins </a:t>
            </a:r>
          </a:p>
          <a:p>
            <a:pPr eaLnBrk="1" hangingPunct="1">
              <a:spcBef>
                <a:spcPct val="40000"/>
              </a:spcBef>
            </a:pPr>
            <a:r>
              <a:rPr lang="en-AU" dirty="0">
                <a:solidFill>
                  <a:srgbClr val="0000FF"/>
                </a:solidFill>
              </a:rPr>
              <a:t>Antiemetic if necessary</a:t>
            </a:r>
          </a:p>
          <a:p>
            <a:pPr eaLnBrk="1" hangingPunct="1">
              <a:spcBef>
                <a:spcPct val="40000"/>
              </a:spcBef>
            </a:pPr>
            <a:r>
              <a:rPr lang="en-AU" dirty="0">
                <a:solidFill>
                  <a:srgbClr val="0000FF"/>
                </a:solidFill>
              </a:rPr>
              <a:t>Analgesia (e.g., paracetamol) as required</a:t>
            </a:r>
          </a:p>
          <a:p>
            <a:pPr eaLnBrk="1" hangingPunct="1">
              <a:spcBef>
                <a:spcPct val="40000"/>
              </a:spcBef>
              <a:buFont typeface="Wingdings" panose="05000000000000000000" pitchFamily="2" charset="2"/>
              <a:buNone/>
            </a:pPr>
            <a:endParaRPr lang="en-AU" sz="3400" dirty="0"/>
          </a:p>
        </p:txBody>
      </p:sp>
      <p:sp>
        <p:nvSpPr>
          <p:cNvPr id="419844"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53E24A-BF37-44A6-9601-C554B605A2F2}" type="datetime1">
              <a:rPr lang="en-US" smtClean="0">
                <a:solidFill>
                  <a:schemeClr val="tx2"/>
                </a:solidFill>
              </a:rPr>
              <a:t>6/15/2020</a:t>
            </a:fld>
            <a:endParaRPr lang="en-US" smtClean="0">
              <a:solidFill>
                <a:schemeClr val="tx2"/>
              </a:solidFill>
            </a:endParaRPr>
          </a:p>
        </p:txBody>
      </p:sp>
      <p:sp>
        <p:nvSpPr>
          <p:cNvPr id="41984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19846" name="Rectangle 4"/>
          <p:cNvSpPr>
            <a:spLocks noChangeArrowheads="1"/>
          </p:cNvSpPr>
          <p:nvPr/>
        </p:nvSpPr>
        <p:spPr bwMode="auto">
          <a:xfrm>
            <a:off x="1143000" y="14620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AU" sz="3200" b="1">
                <a:solidFill>
                  <a:srgbClr val="990000"/>
                </a:solidFill>
              </a:rPr>
              <a:t>Medications </a:t>
            </a:r>
          </a:p>
        </p:txBody>
      </p:sp>
      <p:sp>
        <p:nvSpPr>
          <p:cNvPr id="2" name="Slide Number Placeholder 1"/>
          <p:cNvSpPr>
            <a:spLocks noGrp="1"/>
          </p:cNvSpPr>
          <p:nvPr>
            <p:ph type="sldNum" sz="quarter" idx="12"/>
          </p:nvPr>
        </p:nvSpPr>
        <p:spPr/>
        <p:txBody>
          <a:bodyPr/>
          <a:lstStyle/>
          <a:p>
            <a:fld id="{0D8A2E26-CDE7-48A0-92E1-26FC8F0510F5}" type="slidenum">
              <a:rPr lang="en-US" smtClean="0"/>
              <a:t>179</a:t>
            </a:fld>
            <a:endParaRPr lang="en-US"/>
          </a:p>
        </p:txBody>
      </p:sp>
    </p:spTree>
    <p:extLst>
      <p:ext uri="{BB962C8B-B14F-4D97-AF65-F5344CB8AC3E}">
        <p14:creationId xmlns:p14="http://schemas.microsoft.com/office/powerpoint/2010/main" val="21395192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4228850"/>
          </a:xfrm>
          <a:prstGeom prst="rect">
            <a:avLst/>
          </a:prstGeom>
        </p:spPr>
        <p:txBody>
          <a:bodyPr wrap="square">
            <a:spAutoFit/>
          </a:bodyPr>
          <a:lstStyle/>
          <a:p>
            <a:pPr fontAlgn="t">
              <a:lnSpc>
                <a:spcPct val="160000"/>
              </a:lnSpc>
            </a:pPr>
            <a:r>
              <a:rPr lang="en-US" sz="2800" dirty="0" smtClean="0"/>
              <a:t>Treatment </a:t>
            </a:r>
          </a:p>
          <a:p>
            <a:pPr fontAlgn="t">
              <a:lnSpc>
                <a:spcPct val="160000"/>
              </a:lnSpc>
              <a:buFont typeface="Wingdings" panose="05000000000000000000" pitchFamily="2" charset="2"/>
              <a:buChar char="Ø"/>
            </a:pPr>
            <a:r>
              <a:rPr lang="en-US" sz="2800" dirty="0" smtClean="0"/>
              <a:t>SSRIs-  Fluoxetine, Sertraline</a:t>
            </a:r>
          </a:p>
          <a:p>
            <a:pPr fontAlgn="t">
              <a:lnSpc>
                <a:spcPct val="160000"/>
              </a:lnSpc>
              <a:buFont typeface="Wingdings" panose="05000000000000000000" pitchFamily="2" charset="2"/>
              <a:buChar char="Ø"/>
            </a:pPr>
            <a:r>
              <a:rPr lang="en-US" sz="2800" dirty="0" smtClean="0"/>
              <a:t>Tricyclic Antidepressants- Clomipramine, Imipramine</a:t>
            </a:r>
          </a:p>
          <a:p>
            <a:pPr fontAlgn="t">
              <a:lnSpc>
                <a:spcPct val="160000"/>
              </a:lnSpc>
              <a:buFont typeface="Wingdings" panose="05000000000000000000" pitchFamily="2" charset="2"/>
              <a:buChar char="Ø"/>
            </a:pPr>
            <a:r>
              <a:rPr lang="en-US" sz="2800" dirty="0" smtClean="0"/>
              <a:t>Benzodiazepines-  Clonazepam, Diazepam</a:t>
            </a:r>
          </a:p>
          <a:p>
            <a:pPr fontAlgn="t">
              <a:lnSpc>
                <a:spcPct val="160000"/>
              </a:lnSpc>
              <a:buFont typeface="Wingdings" panose="05000000000000000000" pitchFamily="2" charset="2"/>
              <a:buChar char="Ø"/>
            </a:pPr>
            <a:r>
              <a:rPr lang="en-US" sz="2800" dirty="0" smtClean="0"/>
              <a:t>Cognitive and Behavior Therapies</a:t>
            </a:r>
          </a:p>
          <a:p>
            <a:pPr fontAlgn="t">
              <a:lnSpc>
                <a:spcPct val="160000"/>
              </a:lnSpc>
              <a:buFont typeface="Wingdings" panose="05000000000000000000" pitchFamily="2" charset="2"/>
              <a:buChar char="Ø"/>
            </a:pPr>
            <a:r>
              <a:rPr lang="en-US" sz="2800" dirty="0" smtClean="0"/>
              <a:t>In vivo- exposure the therapy </a:t>
            </a:r>
            <a:endParaRPr lang="en-US" sz="2800"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18</a:t>
            </a:fld>
            <a:endParaRPr lang="en-US"/>
          </a:p>
        </p:txBody>
      </p:sp>
      <p:sp>
        <p:nvSpPr>
          <p:cNvPr id="5" name="Date Placeholder 4"/>
          <p:cNvSpPr>
            <a:spLocks noGrp="1"/>
          </p:cNvSpPr>
          <p:nvPr>
            <p:ph type="dt" sz="half" idx="10"/>
          </p:nvPr>
        </p:nvSpPr>
        <p:spPr/>
        <p:txBody>
          <a:bodyPr/>
          <a:lstStyle/>
          <a:p>
            <a:fld id="{21A6BF2A-8393-43DC-86D5-6C20AE2BF627}" type="datetime1">
              <a:rPr lang="en-US" smtClean="0"/>
              <a:t>6/15/2020</a:t>
            </a:fld>
            <a:endParaRPr lang="en-US"/>
          </a:p>
        </p:txBody>
      </p:sp>
    </p:spTree>
    <p:extLst>
      <p:ext uri="{BB962C8B-B14F-4D97-AF65-F5344CB8AC3E}">
        <p14:creationId xmlns:p14="http://schemas.microsoft.com/office/powerpoint/2010/main" val="239710832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r>
              <a:rPr lang="en-US" smtClean="0"/>
              <a:t>… detox</a:t>
            </a:r>
          </a:p>
        </p:txBody>
      </p:sp>
      <p:sp>
        <p:nvSpPr>
          <p:cNvPr id="421891" name="Rectangle 3"/>
          <p:cNvSpPr>
            <a:spLocks noGrp="1" noChangeArrowheads="1"/>
          </p:cNvSpPr>
          <p:nvPr>
            <p:ph idx="1"/>
          </p:nvPr>
        </p:nvSpPr>
        <p:spPr/>
        <p:txBody>
          <a:bodyPr>
            <a:normAutofit lnSpcReduction="10000"/>
          </a:bodyPr>
          <a:lstStyle/>
          <a:p>
            <a:pPr eaLnBrk="1" hangingPunct="1">
              <a:lnSpc>
                <a:spcPct val="150000"/>
              </a:lnSpc>
              <a:buFont typeface="Wingdings" panose="05000000000000000000" pitchFamily="2" charset="2"/>
              <a:buNone/>
            </a:pPr>
            <a:r>
              <a:rPr lang="en-US" b="1">
                <a:solidFill>
                  <a:srgbClr val="0000FF"/>
                </a:solidFill>
              </a:rPr>
              <a:t>Mild or Moderate Withdrawal</a:t>
            </a:r>
          </a:p>
          <a:p>
            <a:pPr eaLnBrk="1" hangingPunct="1">
              <a:lnSpc>
                <a:spcPct val="150000"/>
              </a:lnSpc>
            </a:pPr>
            <a:r>
              <a:rPr lang="en-US">
                <a:solidFill>
                  <a:srgbClr val="0000FF"/>
                </a:solidFill>
              </a:rPr>
              <a:t>Chlordiazepoxide  20mg by mouth 3x   a day on the first day and then gradual reduction in dose.</a:t>
            </a:r>
          </a:p>
          <a:p>
            <a:pPr eaLnBrk="1" hangingPunct="1">
              <a:lnSpc>
                <a:spcPct val="150000"/>
              </a:lnSpc>
            </a:pPr>
            <a:r>
              <a:rPr lang="en-US">
                <a:solidFill>
                  <a:srgbClr val="0000FF"/>
                </a:solidFill>
              </a:rPr>
              <a:t>With a notation to skip a dose if the patient is asleep or feeling sleepy.</a:t>
            </a:r>
          </a:p>
          <a:p>
            <a:pPr eaLnBrk="1" hangingPunct="1">
              <a:lnSpc>
                <a:spcPct val="150000"/>
              </a:lnSpc>
              <a:buFont typeface="Wingdings" panose="05000000000000000000" pitchFamily="2" charset="2"/>
              <a:buNone/>
            </a:pPr>
            <a:endParaRPr lang="en-US"/>
          </a:p>
          <a:p>
            <a:pPr eaLnBrk="1" hangingPunct="1">
              <a:lnSpc>
                <a:spcPct val="150000"/>
              </a:lnSpc>
              <a:buFont typeface="Wingdings" panose="05000000000000000000" pitchFamily="2" charset="2"/>
              <a:buNone/>
            </a:pPr>
            <a:endParaRPr lang="en-US"/>
          </a:p>
        </p:txBody>
      </p:sp>
      <p:sp>
        <p:nvSpPr>
          <p:cNvPr id="4218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428770-D077-4A18-ADD5-07D18CFDF7F6}" type="datetime1">
              <a:rPr lang="en-US" smtClean="0">
                <a:solidFill>
                  <a:schemeClr val="tx2"/>
                </a:solidFill>
              </a:rPr>
              <a:t>6/15/2020</a:t>
            </a:fld>
            <a:endParaRPr lang="en-US" smtClean="0">
              <a:solidFill>
                <a:schemeClr val="tx2"/>
              </a:solidFill>
            </a:endParaRPr>
          </a:p>
        </p:txBody>
      </p:sp>
      <p:sp>
        <p:nvSpPr>
          <p:cNvPr id="421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180</a:t>
            </a:fld>
            <a:endParaRPr lang="en-US"/>
          </a:p>
        </p:txBody>
      </p:sp>
    </p:spTree>
    <p:extLst>
      <p:ext uri="{BB962C8B-B14F-4D97-AF65-F5344CB8AC3E}">
        <p14:creationId xmlns:p14="http://schemas.microsoft.com/office/powerpoint/2010/main" val="8267458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r>
              <a:rPr lang="en-US" sz="3100" b="1">
                <a:latin typeface="Perpetua" panose="02020502060401020303" pitchFamily="18" charset="0"/>
              </a:rPr>
              <a:t>C. Withdrawal Seizures</a:t>
            </a:r>
            <a:br>
              <a:rPr lang="en-US" sz="3100" b="1">
                <a:latin typeface="Perpetua" panose="02020502060401020303" pitchFamily="18" charset="0"/>
              </a:rPr>
            </a:br>
            <a:endParaRPr lang="en-US" sz="3100" b="1">
              <a:latin typeface="Perpetua" panose="02020502060401020303" pitchFamily="18" charset="0"/>
            </a:endParaRPr>
          </a:p>
        </p:txBody>
      </p:sp>
      <p:sp>
        <p:nvSpPr>
          <p:cNvPr id="422915" name="Rectangle 3"/>
          <p:cNvSpPr>
            <a:spLocks noGrp="1" noChangeArrowheads="1"/>
          </p:cNvSpPr>
          <p:nvPr>
            <p:ph idx="1"/>
          </p:nvPr>
        </p:nvSpPr>
        <p:spPr/>
        <p:txBody>
          <a:bodyPr/>
          <a:lstStyle/>
          <a:p>
            <a:pPr eaLnBrk="1" hangingPunct="1"/>
            <a:r>
              <a:rPr lang="en-US">
                <a:solidFill>
                  <a:srgbClr val="000000"/>
                </a:solidFill>
              </a:rPr>
              <a:t>are stereotyped, generalized, and tonic-clonic in character. </a:t>
            </a:r>
          </a:p>
          <a:p>
            <a:pPr eaLnBrk="1" hangingPunct="1"/>
            <a:r>
              <a:rPr lang="en-US">
                <a:solidFill>
                  <a:srgbClr val="000000"/>
                </a:solidFill>
              </a:rPr>
              <a:t>Patients often have more than one seizure 3 to 6 hours after the first seizure. </a:t>
            </a:r>
          </a:p>
          <a:p>
            <a:pPr eaLnBrk="1" hangingPunct="1"/>
            <a:r>
              <a:rPr lang="en-US">
                <a:solidFill>
                  <a:srgbClr val="000000"/>
                </a:solidFill>
              </a:rPr>
              <a:t>Status epilepticus is relatively rare and occurs in less than 3 percent of patients. </a:t>
            </a:r>
          </a:p>
        </p:txBody>
      </p:sp>
      <p:sp>
        <p:nvSpPr>
          <p:cNvPr id="42291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558E18-2439-4C47-BB95-8FA447C8A019}" type="datetime1">
              <a:rPr lang="en-US" smtClean="0">
                <a:solidFill>
                  <a:schemeClr val="tx2"/>
                </a:solidFill>
              </a:rPr>
              <a:t>6/15/2020</a:t>
            </a:fld>
            <a:endParaRPr lang="en-US" smtClean="0">
              <a:solidFill>
                <a:schemeClr val="tx2"/>
              </a:solidFill>
            </a:endParaRPr>
          </a:p>
        </p:txBody>
      </p:sp>
      <p:sp>
        <p:nvSpPr>
          <p:cNvPr id="422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181</a:t>
            </a:fld>
            <a:endParaRPr lang="en-US"/>
          </a:p>
        </p:txBody>
      </p:sp>
    </p:spTree>
    <p:extLst>
      <p:ext uri="{BB962C8B-B14F-4D97-AF65-F5344CB8AC3E}">
        <p14:creationId xmlns:p14="http://schemas.microsoft.com/office/powerpoint/2010/main" val="406720037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r>
              <a:rPr lang="en-US" sz="3100" b="1">
                <a:latin typeface="Perpetua" panose="02020502060401020303" pitchFamily="18" charset="0"/>
              </a:rPr>
              <a:t>Treatment of  withdrawal seizures</a:t>
            </a:r>
            <a:br>
              <a:rPr lang="en-US" sz="3100" b="1">
                <a:latin typeface="Perpetua" panose="02020502060401020303" pitchFamily="18" charset="0"/>
              </a:rPr>
            </a:br>
            <a:endParaRPr lang="en-US" sz="3100" b="1">
              <a:latin typeface="Perpetua" panose="02020502060401020303" pitchFamily="18" charset="0"/>
            </a:endParaRPr>
          </a:p>
        </p:txBody>
      </p:sp>
      <p:sp>
        <p:nvSpPr>
          <p:cNvPr id="28675" name="Rectangle 3"/>
          <p:cNvSpPr>
            <a:spLocks noGrp="1" noChangeArrowheads="1"/>
          </p:cNvSpPr>
          <p:nvPr>
            <p:ph idx="1"/>
          </p:nvPr>
        </p:nvSpPr>
        <p:spPr>
          <a:xfrm>
            <a:off x="228600" y="990600"/>
            <a:ext cx="8610600" cy="5410200"/>
          </a:xfrm>
        </p:spPr>
        <p:txBody>
          <a:bodyPr rtlCol="0">
            <a:normAutofit fontScale="70000" lnSpcReduction="20000"/>
          </a:bodyPr>
          <a:lstStyle/>
          <a:p>
            <a:pPr marL="514350" indent="-514350">
              <a:lnSpc>
                <a:spcPct val="150000"/>
              </a:lnSpc>
              <a:buNone/>
              <a:defRPr/>
            </a:pPr>
            <a:r>
              <a:rPr lang="en-US" b="1" dirty="0">
                <a:solidFill>
                  <a:srgbClr val="0000FF"/>
                </a:solidFill>
              </a:rPr>
              <a:t>Benzodiazepines:</a:t>
            </a:r>
          </a:p>
          <a:p>
            <a:pPr>
              <a:lnSpc>
                <a:spcPct val="150000"/>
              </a:lnSpc>
              <a:buFont typeface="Wingdings" pitchFamily="2" charset="2"/>
              <a:buChar char="Ø"/>
              <a:defRPr/>
            </a:pPr>
            <a:r>
              <a:rPr lang="en-US" dirty="0">
                <a:solidFill>
                  <a:srgbClr val="0000FF"/>
                </a:solidFill>
              </a:rPr>
              <a:t>Help control seizure activity, delirium, anxiety, tachycardia, hypertension, diaphoresis, and tremor associated with alcohol withdrawal. </a:t>
            </a:r>
          </a:p>
          <a:p>
            <a:pPr>
              <a:lnSpc>
                <a:spcPct val="150000"/>
              </a:lnSpc>
              <a:buFont typeface="Wingdings" pitchFamily="2" charset="2"/>
              <a:buChar char="Ø"/>
              <a:defRPr/>
            </a:pPr>
            <a:r>
              <a:rPr lang="en-US" dirty="0">
                <a:solidFill>
                  <a:srgbClr val="0000FF"/>
                </a:solidFill>
              </a:rPr>
              <a:t>Include diazepam  and </a:t>
            </a:r>
            <a:r>
              <a:rPr lang="en-US" dirty="0" err="1">
                <a:solidFill>
                  <a:srgbClr val="0000FF"/>
                </a:solidFill>
              </a:rPr>
              <a:t>chlordiazepoxide</a:t>
            </a:r>
            <a:r>
              <a:rPr lang="en-US" dirty="0">
                <a:solidFill>
                  <a:srgbClr val="0000FF"/>
                </a:solidFill>
              </a:rPr>
              <a:t>. </a:t>
            </a:r>
          </a:p>
          <a:p>
            <a:pPr>
              <a:lnSpc>
                <a:spcPct val="150000"/>
              </a:lnSpc>
              <a:buFont typeface="Wingdings" pitchFamily="2" charset="2"/>
              <a:buChar char="Ø"/>
              <a:defRPr/>
            </a:pPr>
            <a:r>
              <a:rPr lang="en-US" dirty="0">
                <a:solidFill>
                  <a:srgbClr val="0000FF"/>
                </a:solidFill>
              </a:rPr>
              <a:t>Titrate the dosage of the benzodiazepine, starting with a high dosage and lowering the dosage as the patient recovers. </a:t>
            </a:r>
            <a:r>
              <a:rPr lang="en-US" b="1" dirty="0">
                <a:solidFill>
                  <a:srgbClr val="0000FF"/>
                </a:solidFill>
              </a:rPr>
              <a:t>or</a:t>
            </a:r>
          </a:p>
          <a:p>
            <a:pPr>
              <a:lnSpc>
                <a:spcPct val="150000"/>
              </a:lnSpc>
              <a:buNone/>
              <a:defRPr/>
            </a:pPr>
            <a:r>
              <a:rPr lang="en-US" b="1" dirty="0" err="1">
                <a:solidFill>
                  <a:srgbClr val="0000FF"/>
                </a:solidFill>
              </a:rPr>
              <a:t>Carbamazepine</a:t>
            </a:r>
            <a:r>
              <a:rPr lang="en-US" b="1" dirty="0">
                <a:solidFill>
                  <a:srgbClr val="0000FF"/>
                </a:solidFill>
              </a:rPr>
              <a:t> </a:t>
            </a:r>
            <a:r>
              <a:rPr lang="en-US" dirty="0">
                <a:solidFill>
                  <a:srgbClr val="0000FF"/>
                </a:solidFill>
              </a:rPr>
              <a:t>  </a:t>
            </a:r>
          </a:p>
          <a:p>
            <a:pPr>
              <a:lnSpc>
                <a:spcPct val="150000"/>
              </a:lnSpc>
              <a:buFont typeface="Wingdings" pitchFamily="2" charset="2"/>
              <a:buChar char="Ø"/>
              <a:defRPr/>
            </a:pPr>
            <a:r>
              <a:rPr lang="en-US" dirty="0">
                <a:solidFill>
                  <a:srgbClr val="0000FF"/>
                </a:solidFill>
              </a:rPr>
              <a:t>daily doses of 800 mg is as effective as benzodiazepines </a:t>
            </a:r>
          </a:p>
          <a:p>
            <a:pPr>
              <a:lnSpc>
                <a:spcPct val="150000"/>
              </a:lnSpc>
              <a:buFont typeface="Wingdings" pitchFamily="2" charset="2"/>
              <a:buChar char="Ø"/>
              <a:defRPr/>
            </a:pPr>
            <a:r>
              <a:rPr lang="en-US" dirty="0">
                <a:solidFill>
                  <a:srgbClr val="0000FF"/>
                </a:solidFill>
              </a:rPr>
              <a:t>added benefit of minimal abuse liability. </a:t>
            </a:r>
          </a:p>
        </p:txBody>
      </p:sp>
      <p:sp>
        <p:nvSpPr>
          <p:cNvPr id="4239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9F9007-AAF7-47B5-AF5B-F84F9475B450}" type="datetime1">
              <a:rPr lang="en-US" smtClean="0">
                <a:solidFill>
                  <a:schemeClr val="tx2"/>
                </a:solidFill>
              </a:rPr>
              <a:t>6/15/2020</a:t>
            </a:fld>
            <a:endParaRPr lang="en-US" smtClean="0">
              <a:solidFill>
                <a:schemeClr val="tx2"/>
              </a:solidFill>
            </a:endParaRPr>
          </a:p>
        </p:txBody>
      </p:sp>
      <p:sp>
        <p:nvSpPr>
          <p:cNvPr id="423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182</a:t>
            </a:fld>
            <a:endParaRPr lang="en-US"/>
          </a:p>
        </p:txBody>
      </p:sp>
    </p:spTree>
    <p:extLst>
      <p:ext uri="{BB962C8B-B14F-4D97-AF65-F5344CB8AC3E}">
        <p14:creationId xmlns:p14="http://schemas.microsoft.com/office/powerpoint/2010/main" val="31174391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15962"/>
          </a:xfrm>
        </p:spPr>
        <p:txBody>
          <a:bodyPr rtlCol="0">
            <a:normAutofit fontScale="90000"/>
          </a:bodyPr>
          <a:lstStyle/>
          <a:p>
            <a:pPr>
              <a:defRPr/>
            </a:pPr>
            <a:r>
              <a:rPr lang="en-US" b="1" dirty="0" smtClean="0">
                <a:latin typeface="+mn-lt"/>
              </a:rPr>
              <a:t>Delirium tremens</a:t>
            </a:r>
          </a:p>
        </p:txBody>
      </p:sp>
      <p:sp>
        <p:nvSpPr>
          <p:cNvPr id="425987" name="Rectangle 3"/>
          <p:cNvSpPr>
            <a:spLocks noGrp="1" noChangeArrowheads="1"/>
          </p:cNvSpPr>
          <p:nvPr>
            <p:ph idx="1"/>
          </p:nvPr>
        </p:nvSpPr>
        <p:spPr>
          <a:xfrm>
            <a:off x="228600" y="1143000"/>
            <a:ext cx="8915400" cy="5486400"/>
          </a:xfrm>
        </p:spPr>
        <p:txBody>
          <a:bodyPr>
            <a:normAutofit fontScale="62500" lnSpcReduction="20000"/>
          </a:bodyPr>
          <a:lstStyle/>
          <a:p>
            <a:pPr eaLnBrk="1" hangingPunct="1">
              <a:lnSpc>
                <a:spcPct val="170000"/>
              </a:lnSpc>
              <a:buFont typeface="Wingdings" panose="05000000000000000000" pitchFamily="2" charset="2"/>
              <a:buChar char="Ø"/>
            </a:pPr>
            <a:r>
              <a:rPr lang="en-US" dirty="0">
                <a:solidFill>
                  <a:srgbClr val="0000FF"/>
                </a:solidFill>
              </a:rPr>
              <a:t>Is the most severe form of withdrawal syndrome </a:t>
            </a:r>
          </a:p>
          <a:p>
            <a:pPr eaLnBrk="1" hangingPunct="1">
              <a:lnSpc>
                <a:spcPct val="170000"/>
              </a:lnSpc>
              <a:buFont typeface="Wingdings" panose="05000000000000000000" pitchFamily="2" charset="2"/>
              <a:buChar char="Ø"/>
            </a:pPr>
            <a:r>
              <a:rPr lang="en-US" dirty="0">
                <a:solidFill>
                  <a:srgbClr val="0000FF"/>
                </a:solidFill>
              </a:rPr>
              <a:t>Is  a medical emergency and runs a risk of </a:t>
            </a:r>
          </a:p>
          <a:p>
            <a:pPr eaLnBrk="1" hangingPunct="1">
              <a:lnSpc>
                <a:spcPct val="170000"/>
              </a:lnSpc>
              <a:buFont typeface="Wingdings" panose="05000000000000000000" pitchFamily="2" charset="2"/>
              <a:buNone/>
            </a:pPr>
            <a:r>
              <a:rPr lang="en-US" dirty="0">
                <a:solidFill>
                  <a:srgbClr val="0000FF"/>
                </a:solidFill>
              </a:rPr>
              <a:t>    significant morbidity &amp; mortality  rate of 20%, </a:t>
            </a:r>
          </a:p>
          <a:p>
            <a:pPr eaLnBrk="1" hangingPunct="1">
              <a:lnSpc>
                <a:spcPct val="170000"/>
              </a:lnSpc>
              <a:buFont typeface="Wingdings" panose="05000000000000000000" pitchFamily="2" charset="2"/>
              <a:buNone/>
            </a:pPr>
            <a:r>
              <a:rPr lang="en-US" dirty="0">
                <a:solidFill>
                  <a:srgbClr val="0000FF"/>
                </a:solidFill>
              </a:rPr>
              <a:t>    b/c of </a:t>
            </a:r>
            <a:r>
              <a:rPr lang="en-US" dirty="0" err="1">
                <a:solidFill>
                  <a:srgbClr val="0000FF"/>
                </a:solidFill>
              </a:rPr>
              <a:t>Interrcurrent</a:t>
            </a:r>
            <a:r>
              <a:rPr lang="en-US" dirty="0">
                <a:solidFill>
                  <a:srgbClr val="0000FF"/>
                </a:solidFill>
              </a:rPr>
              <a:t> medical illness (pneumonia , hepatic &amp; renal insufficiencies or heart failure)</a:t>
            </a:r>
          </a:p>
          <a:p>
            <a:pPr>
              <a:lnSpc>
                <a:spcPct val="170000"/>
              </a:lnSpc>
              <a:buFont typeface="Wingdings" panose="05000000000000000000" pitchFamily="2" charset="2"/>
              <a:buChar char="Ø"/>
            </a:pPr>
            <a:r>
              <a:rPr lang="en-US" dirty="0">
                <a:solidFill>
                  <a:srgbClr val="0000FF"/>
                </a:solidFill>
              </a:rPr>
              <a:t>Could be dangerous to themselves and others, act on perceptual and thought disturbances. </a:t>
            </a:r>
            <a:endParaRPr lang="en-US" dirty="0" smtClean="0">
              <a:solidFill>
                <a:srgbClr val="0000FF"/>
              </a:solidFill>
            </a:endParaRPr>
          </a:p>
          <a:p>
            <a:pPr>
              <a:lnSpc>
                <a:spcPct val="170000"/>
              </a:lnSpc>
              <a:buFont typeface="Wingdings" panose="05000000000000000000" pitchFamily="2" charset="2"/>
              <a:buChar char="Ø"/>
            </a:pPr>
            <a:r>
              <a:rPr lang="en-US" dirty="0" smtClean="0">
                <a:solidFill>
                  <a:srgbClr val="0000FF"/>
                </a:solidFill>
              </a:rPr>
              <a:t>Unpredictability  </a:t>
            </a:r>
            <a:r>
              <a:rPr lang="en-US" dirty="0">
                <a:solidFill>
                  <a:srgbClr val="0000FF"/>
                </a:solidFill>
              </a:rPr>
              <a:t>of behavior</a:t>
            </a:r>
          </a:p>
          <a:p>
            <a:pPr>
              <a:lnSpc>
                <a:spcPct val="170000"/>
              </a:lnSpc>
              <a:buFont typeface="Wingdings" panose="05000000000000000000" pitchFamily="2" charset="2"/>
              <a:buChar char="Ø"/>
            </a:pPr>
            <a:r>
              <a:rPr lang="en-US" dirty="0">
                <a:solidFill>
                  <a:srgbClr val="0000FF"/>
                </a:solidFill>
              </a:rPr>
              <a:t>Assaultive  or suicidal or may act on hallucinations or delusional thoughts as if they were genuine dangers.</a:t>
            </a:r>
          </a:p>
          <a:p>
            <a:pPr eaLnBrk="1" hangingPunct="1">
              <a:lnSpc>
                <a:spcPct val="170000"/>
              </a:lnSpc>
              <a:buFont typeface="Wingdings" panose="05000000000000000000" pitchFamily="2" charset="2"/>
              <a:buNone/>
            </a:pPr>
            <a:endParaRPr lang="en-US" dirty="0" smtClean="0">
              <a:solidFill>
                <a:srgbClr val="0000FF"/>
              </a:solidFill>
            </a:endParaRPr>
          </a:p>
          <a:p>
            <a:pPr eaLnBrk="1" hangingPunct="1">
              <a:lnSpc>
                <a:spcPct val="160000"/>
              </a:lnSpc>
              <a:buFont typeface="Wingdings" panose="05000000000000000000" pitchFamily="2" charset="2"/>
              <a:buNone/>
            </a:pPr>
            <a:endParaRPr lang="en-US" dirty="0" smtClean="0">
              <a:solidFill>
                <a:srgbClr val="0000FF"/>
              </a:solidFill>
            </a:endParaRPr>
          </a:p>
          <a:p>
            <a:pPr eaLnBrk="1" hangingPunct="1">
              <a:lnSpc>
                <a:spcPct val="160000"/>
              </a:lnSpc>
              <a:buFont typeface="Wingdings" panose="05000000000000000000" pitchFamily="2" charset="2"/>
              <a:buNone/>
            </a:pPr>
            <a:endParaRPr lang="en-US" dirty="0">
              <a:solidFill>
                <a:srgbClr val="0000FF"/>
              </a:solidFill>
            </a:endParaRPr>
          </a:p>
          <a:p>
            <a:pPr eaLnBrk="1" hangingPunct="1">
              <a:lnSpc>
                <a:spcPct val="160000"/>
              </a:lnSpc>
              <a:buFont typeface="Wingdings" panose="05000000000000000000" pitchFamily="2" charset="2"/>
              <a:buNone/>
            </a:pPr>
            <a:endParaRPr lang="en-US" dirty="0">
              <a:solidFill>
                <a:srgbClr val="0000FF"/>
              </a:solidFill>
            </a:endParaRPr>
          </a:p>
          <a:p>
            <a:pPr eaLnBrk="1" hangingPunct="1">
              <a:lnSpc>
                <a:spcPct val="160000"/>
              </a:lnSpc>
              <a:buFont typeface="Wingdings" panose="05000000000000000000" pitchFamily="2" charset="2"/>
              <a:buNone/>
            </a:pPr>
            <a:endParaRPr lang="en-US" dirty="0" smtClean="0"/>
          </a:p>
        </p:txBody>
      </p:sp>
      <p:sp>
        <p:nvSpPr>
          <p:cNvPr id="42598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7F8BCD-1FBB-40C8-B5F1-8449716FFF6C}" type="datetime1">
              <a:rPr lang="en-US" smtClean="0">
                <a:solidFill>
                  <a:schemeClr val="tx2"/>
                </a:solidFill>
              </a:rPr>
              <a:t>6/15/2020</a:t>
            </a:fld>
            <a:endParaRPr lang="en-US" smtClean="0">
              <a:solidFill>
                <a:schemeClr val="tx2"/>
              </a:solidFill>
            </a:endParaRPr>
          </a:p>
        </p:txBody>
      </p:sp>
      <p:sp>
        <p:nvSpPr>
          <p:cNvPr id="425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183</a:t>
            </a:fld>
            <a:endParaRPr lang="en-US"/>
          </a:p>
        </p:txBody>
      </p:sp>
    </p:spTree>
    <p:extLst>
      <p:ext uri="{BB962C8B-B14F-4D97-AF65-F5344CB8AC3E}">
        <p14:creationId xmlns:p14="http://schemas.microsoft.com/office/powerpoint/2010/main" val="416810916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868362"/>
          </a:xfrm>
        </p:spPr>
        <p:txBody>
          <a:bodyPr rtlCol="0">
            <a:normAutofit/>
          </a:bodyPr>
          <a:lstStyle/>
          <a:p>
            <a:pPr>
              <a:defRPr/>
            </a:pPr>
            <a:r>
              <a:rPr lang="en-US" sz="3200" b="1" dirty="0" smtClean="0">
                <a:latin typeface="+mn-lt"/>
              </a:rPr>
              <a:t>Delirium tremens</a:t>
            </a:r>
          </a:p>
        </p:txBody>
      </p:sp>
      <p:sp>
        <p:nvSpPr>
          <p:cNvPr id="32771" name="Rectangle 3"/>
          <p:cNvSpPr>
            <a:spLocks noGrp="1" noChangeArrowheads="1"/>
          </p:cNvSpPr>
          <p:nvPr>
            <p:ph idx="1"/>
          </p:nvPr>
        </p:nvSpPr>
        <p:spPr>
          <a:xfrm>
            <a:off x="228600" y="990600"/>
            <a:ext cx="8686800" cy="5562600"/>
          </a:xfrm>
        </p:spPr>
        <p:txBody>
          <a:bodyPr rtlCol="0">
            <a:normAutofit fontScale="70000" lnSpcReduction="20000"/>
          </a:bodyPr>
          <a:lstStyle/>
          <a:p>
            <a:pPr>
              <a:lnSpc>
                <a:spcPct val="160000"/>
              </a:lnSpc>
              <a:buFont typeface="Wingdings" panose="05000000000000000000" pitchFamily="2" charset="2"/>
              <a:buChar char="Ø"/>
              <a:defRPr/>
            </a:pPr>
            <a:r>
              <a:rPr lang="en-US" sz="3400" dirty="0">
                <a:solidFill>
                  <a:srgbClr val="0000FF"/>
                </a:solidFill>
              </a:rPr>
              <a:t>The essential feature of the syndrome is delirium occurring within 1 week after a person stops drinking or reduces the intake of alcohol. </a:t>
            </a:r>
          </a:p>
          <a:p>
            <a:pPr>
              <a:lnSpc>
                <a:spcPct val="160000"/>
              </a:lnSpc>
              <a:defRPr/>
            </a:pPr>
            <a:r>
              <a:rPr lang="en-US" sz="3400" dirty="0"/>
              <a:t>disorientation, fluctuation in the level of consciousness, elevated vital signs, </a:t>
            </a:r>
            <a:r>
              <a:rPr lang="en-US" sz="3400" dirty="0">
                <a:solidFill>
                  <a:srgbClr val="0000FF"/>
                </a:solidFill>
              </a:rPr>
              <a:t>Autonomic  hyperactivity  (tachycardia, diaphoresis, fever, anxiety, insomnia, hypertension, hallucinations, fluctuating level of psychomotor activity ranging from </a:t>
            </a:r>
            <a:r>
              <a:rPr lang="en-US" sz="3400" dirty="0" err="1">
                <a:solidFill>
                  <a:srgbClr val="0000FF"/>
                </a:solidFill>
              </a:rPr>
              <a:t>hyperexcitability</a:t>
            </a:r>
            <a:r>
              <a:rPr lang="en-US" sz="3400" dirty="0">
                <a:solidFill>
                  <a:srgbClr val="0000FF"/>
                </a:solidFill>
              </a:rPr>
              <a:t> to lethargy.</a:t>
            </a:r>
          </a:p>
          <a:p>
            <a:pPr>
              <a:lnSpc>
                <a:spcPct val="160000"/>
              </a:lnSpc>
              <a:buFont typeface="Wingdings" panose="05000000000000000000" pitchFamily="2" charset="2"/>
              <a:buChar char="Ø"/>
              <a:defRPr/>
            </a:pPr>
            <a:r>
              <a:rPr lang="en-US" sz="3400" dirty="0">
                <a:solidFill>
                  <a:srgbClr val="0000FF"/>
                </a:solidFill>
              </a:rPr>
              <a:t>Episodes of DT usually begin in a </a:t>
            </a:r>
            <a:r>
              <a:rPr lang="en-US" sz="3400" dirty="0" err="1">
                <a:solidFill>
                  <a:srgbClr val="0000FF"/>
                </a:solidFill>
              </a:rPr>
              <a:t>pt’s</a:t>
            </a:r>
            <a:r>
              <a:rPr lang="en-US" sz="3400" dirty="0">
                <a:solidFill>
                  <a:srgbClr val="0000FF"/>
                </a:solidFill>
              </a:rPr>
              <a:t> 30s and 40s after 5-15 years of heavy drinking.</a:t>
            </a:r>
          </a:p>
          <a:p>
            <a:pPr>
              <a:buNone/>
              <a:defRPr/>
            </a:pPr>
            <a:endParaRPr lang="en-US" dirty="0" smtClean="0"/>
          </a:p>
          <a:p>
            <a:pPr>
              <a:buNone/>
              <a:defRPr/>
            </a:pPr>
            <a:endParaRPr lang="en-US" dirty="0" smtClean="0"/>
          </a:p>
          <a:p>
            <a:pPr>
              <a:defRPr/>
            </a:pPr>
            <a:endParaRPr lang="en-US" dirty="0" smtClean="0"/>
          </a:p>
        </p:txBody>
      </p:sp>
      <p:sp>
        <p:nvSpPr>
          <p:cNvPr id="4280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246B1B-09F6-48B6-9979-923628AF4FD6}" type="datetime1">
              <a:rPr lang="en-US" smtClean="0">
                <a:solidFill>
                  <a:schemeClr val="tx2"/>
                </a:solidFill>
              </a:rPr>
              <a:t>6/15/2020</a:t>
            </a:fld>
            <a:endParaRPr lang="en-US" smtClean="0">
              <a:solidFill>
                <a:schemeClr val="tx2"/>
              </a:solidFill>
            </a:endParaRPr>
          </a:p>
        </p:txBody>
      </p:sp>
      <p:sp>
        <p:nvSpPr>
          <p:cNvPr id="428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184</a:t>
            </a:fld>
            <a:endParaRPr lang="en-US"/>
          </a:p>
        </p:txBody>
      </p:sp>
    </p:spTree>
    <p:extLst>
      <p:ext uri="{BB962C8B-B14F-4D97-AF65-F5344CB8AC3E}">
        <p14:creationId xmlns:p14="http://schemas.microsoft.com/office/powerpoint/2010/main" val="234147728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rtlCol="0">
            <a:normAutofit/>
          </a:bodyPr>
          <a:lstStyle/>
          <a:p>
            <a:pPr>
              <a:defRPr/>
            </a:pPr>
            <a:r>
              <a:rPr lang="en-US" b="1" dirty="0" smtClean="0">
                <a:latin typeface="+mn-lt"/>
              </a:rPr>
              <a:t>Treatment of delirium tremens</a:t>
            </a:r>
          </a:p>
        </p:txBody>
      </p:sp>
      <p:sp>
        <p:nvSpPr>
          <p:cNvPr id="429059" name="Rectangle 3"/>
          <p:cNvSpPr>
            <a:spLocks noGrp="1" noChangeArrowheads="1"/>
          </p:cNvSpPr>
          <p:nvPr>
            <p:ph idx="1"/>
          </p:nvPr>
        </p:nvSpPr>
        <p:spPr/>
        <p:txBody>
          <a:bodyPr>
            <a:normAutofit fontScale="92500" lnSpcReduction="10000"/>
          </a:bodyPr>
          <a:lstStyle/>
          <a:p>
            <a:pPr lvl="2" eaLnBrk="1" hangingPunct="1">
              <a:buFont typeface="Wingdings" panose="05000000000000000000" pitchFamily="2" charset="2"/>
              <a:buChar char="Ø"/>
            </a:pPr>
            <a:r>
              <a:rPr lang="en-US" dirty="0" smtClean="0">
                <a:solidFill>
                  <a:srgbClr val="0000FF"/>
                </a:solidFill>
              </a:rPr>
              <a:t>Best Rx is prevention by giving low dose prophylaxis benzodiazepines,  </a:t>
            </a:r>
            <a:r>
              <a:rPr lang="en-US" dirty="0" err="1" smtClean="0">
                <a:solidFill>
                  <a:srgbClr val="0000FF"/>
                </a:solidFill>
              </a:rPr>
              <a:t>chlordiazepoxide</a:t>
            </a:r>
            <a:endParaRPr lang="en-US" dirty="0" smtClean="0">
              <a:solidFill>
                <a:srgbClr val="0000FF"/>
              </a:solidFill>
            </a:endParaRPr>
          </a:p>
          <a:p>
            <a:pPr lvl="2" eaLnBrk="1" hangingPunct="1">
              <a:buFont typeface="Wingdings" panose="05000000000000000000" pitchFamily="2" charset="2"/>
              <a:buChar char="Ø"/>
            </a:pPr>
            <a:r>
              <a:rPr lang="en-US" dirty="0" smtClean="0">
                <a:solidFill>
                  <a:srgbClr val="0000FF"/>
                </a:solidFill>
              </a:rPr>
              <a:t>use high dose once the delirium appeared.</a:t>
            </a:r>
          </a:p>
          <a:p>
            <a:pPr lvl="2" eaLnBrk="1" hangingPunct="1">
              <a:buFont typeface="Wingdings" panose="05000000000000000000" pitchFamily="2" charset="2"/>
              <a:buChar char="Ø"/>
            </a:pPr>
            <a:r>
              <a:rPr lang="en-US" dirty="0" smtClean="0">
                <a:solidFill>
                  <a:srgbClr val="0000FF"/>
                </a:solidFill>
              </a:rPr>
              <a:t>Avoid antipsychotic med. that can reduce seizure threshold.</a:t>
            </a:r>
          </a:p>
          <a:p>
            <a:pPr lvl="2" eaLnBrk="1" hangingPunct="1">
              <a:buFont typeface="Wingdings" panose="05000000000000000000" pitchFamily="2" charset="2"/>
              <a:buChar char="Ø"/>
            </a:pPr>
            <a:r>
              <a:rPr lang="en-US" dirty="0" smtClean="0">
                <a:solidFill>
                  <a:srgbClr val="0000FF"/>
                </a:solidFill>
              </a:rPr>
              <a:t>A high-calorie, high-carbohydrate diet supplemented by multivitamins </a:t>
            </a:r>
          </a:p>
          <a:p>
            <a:pPr lvl="2" eaLnBrk="1" hangingPunct="1">
              <a:buFont typeface="Wingdings" panose="05000000000000000000" pitchFamily="2" charset="2"/>
              <a:buChar char="Ø"/>
            </a:pPr>
            <a:r>
              <a:rPr lang="en-US" dirty="0" smtClean="0">
                <a:solidFill>
                  <a:srgbClr val="0000FF"/>
                </a:solidFill>
              </a:rPr>
              <a:t>Dehydration can be corrected with fluids given by mouth or IV.</a:t>
            </a:r>
          </a:p>
          <a:p>
            <a:pPr lvl="2" eaLnBrk="1" hangingPunct="1">
              <a:buFont typeface="Wingdings" panose="05000000000000000000" pitchFamily="2" charset="2"/>
              <a:buChar char="Ø"/>
            </a:pPr>
            <a:r>
              <a:rPr lang="en-US" dirty="0" smtClean="0">
                <a:solidFill>
                  <a:srgbClr val="0000FF"/>
                </a:solidFill>
              </a:rPr>
              <a:t>Anorexia, vomiting, and diarrhea should be corrected.</a:t>
            </a:r>
          </a:p>
          <a:p>
            <a:pPr lvl="2" eaLnBrk="1" hangingPunct="1">
              <a:buFont typeface="Wingdings" panose="05000000000000000000" pitchFamily="2" charset="2"/>
              <a:buChar char="Ø"/>
            </a:pPr>
            <a:r>
              <a:rPr lang="en-US" dirty="0" smtClean="0">
                <a:solidFill>
                  <a:srgbClr val="0000FF"/>
                </a:solidFill>
              </a:rPr>
              <a:t>Warm, supportive psychotherapy </a:t>
            </a:r>
          </a:p>
          <a:p>
            <a:pPr lvl="2" eaLnBrk="1" hangingPunct="1">
              <a:buFont typeface="Wingdings" panose="05000000000000000000" pitchFamily="2" charset="2"/>
              <a:buChar char="Ø"/>
            </a:pPr>
            <a:r>
              <a:rPr lang="en-US" dirty="0" smtClean="0">
                <a:solidFill>
                  <a:srgbClr val="0000FF"/>
                </a:solidFill>
              </a:rPr>
              <a:t> Skillful verbal support is imperative for Patient bewildered, frightened, and anxious </a:t>
            </a:r>
          </a:p>
        </p:txBody>
      </p:sp>
      <p:sp>
        <p:nvSpPr>
          <p:cNvPr id="42906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0D223E-AD00-4A06-80F8-2420ECC228FF}" type="datetime1">
              <a:rPr lang="en-US" smtClean="0">
                <a:solidFill>
                  <a:schemeClr val="tx2"/>
                </a:solidFill>
              </a:rPr>
              <a:t>6/15/2020</a:t>
            </a:fld>
            <a:endParaRPr lang="en-US" smtClean="0">
              <a:solidFill>
                <a:schemeClr val="tx2"/>
              </a:solidFill>
            </a:endParaRPr>
          </a:p>
        </p:txBody>
      </p:sp>
      <p:sp>
        <p:nvSpPr>
          <p:cNvPr id="429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185</a:t>
            </a:fld>
            <a:endParaRPr lang="en-US"/>
          </a:p>
        </p:txBody>
      </p:sp>
    </p:spTree>
    <p:extLst>
      <p:ext uri="{BB962C8B-B14F-4D97-AF65-F5344CB8AC3E}">
        <p14:creationId xmlns:p14="http://schemas.microsoft.com/office/powerpoint/2010/main" val="293451497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4"/>
          <p:cNvSpPr>
            <a:spLocks noGrp="1" noChangeArrowheads="1"/>
          </p:cNvSpPr>
          <p:nvPr>
            <p:ph type="ctrTitle"/>
          </p:nvPr>
        </p:nvSpPr>
        <p:spPr/>
        <p:txBody>
          <a:bodyPr>
            <a:normAutofit fontScale="90000"/>
          </a:bodyPr>
          <a:lstStyle/>
          <a:p>
            <a:pPr eaLnBrk="1" hangingPunct="1"/>
            <a:r>
              <a:rPr lang="en-US" sz="3600" b="1">
                <a:latin typeface="Perpetua" panose="02020502060401020303" pitchFamily="18" charset="0"/>
              </a:rPr>
              <a:t>E. </a:t>
            </a:r>
            <a:r>
              <a:rPr lang="en-US" sz="3600"/>
              <a:t>Alcohol-Induced Persisting Amnestic Disorder</a:t>
            </a:r>
            <a:br>
              <a:rPr lang="en-US" sz="3600"/>
            </a:br>
            <a:endParaRPr lang="en-US" sz="3600" b="1">
              <a:latin typeface="Perpetua" panose="02020502060401020303" pitchFamily="18" charset="0"/>
            </a:endParaRPr>
          </a:p>
        </p:txBody>
      </p:sp>
      <p:sp>
        <p:nvSpPr>
          <p:cNvPr id="431107" name="Rectangle 5"/>
          <p:cNvSpPr>
            <a:spLocks noGrp="1" noChangeArrowheads="1"/>
          </p:cNvSpPr>
          <p:nvPr>
            <p:ph type="subTitle" idx="1"/>
          </p:nvPr>
        </p:nvSpPr>
        <p:spPr>
          <a:xfrm>
            <a:off x="2628900" y="4038600"/>
            <a:ext cx="4914900" cy="1752600"/>
          </a:xfrm>
        </p:spPr>
        <p:txBody>
          <a:bodyPr/>
          <a:lstStyle/>
          <a:p>
            <a:pPr eaLnBrk="1" hangingPunct="1"/>
            <a:r>
              <a:rPr lang="en-US" smtClean="0">
                <a:solidFill>
                  <a:srgbClr val="0000FF"/>
                </a:solidFill>
              </a:rPr>
              <a:t>Wernickes  encephalopathy and korsakoffs  psychosis</a:t>
            </a:r>
          </a:p>
        </p:txBody>
      </p:sp>
    </p:spTree>
    <p:extLst>
      <p:ext uri="{BB962C8B-B14F-4D97-AF65-F5344CB8AC3E}">
        <p14:creationId xmlns:p14="http://schemas.microsoft.com/office/powerpoint/2010/main" val="239995922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normAutofit/>
          </a:bodyPr>
          <a:lstStyle/>
          <a:p>
            <a:pPr>
              <a:defRPr/>
            </a:pPr>
            <a:r>
              <a:rPr lang="en-GB" sz="3600" b="1" dirty="0" smtClean="0">
                <a:latin typeface="+mn-lt"/>
              </a:rPr>
              <a:t>Alcohol related brain injury</a:t>
            </a:r>
            <a:endParaRPr lang="en-GB" sz="3600" b="1" dirty="0">
              <a:latin typeface="+mn-lt"/>
            </a:endParaRPr>
          </a:p>
        </p:txBody>
      </p:sp>
      <p:sp>
        <p:nvSpPr>
          <p:cNvPr id="432131" name="Rectangle 3"/>
          <p:cNvSpPr>
            <a:spLocks noGrp="1" noChangeArrowheads="1"/>
          </p:cNvSpPr>
          <p:nvPr>
            <p:ph idx="1"/>
          </p:nvPr>
        </p:nvSpPr>
        <p:spPr>
          <a:xfrm>
            <a:off x="533400" y="1143000"/>
            <a:ext cx="8001000" cy="5181600"/>
          </a:xfrm>
        </p:spPr>
        <p:txBody>
          <a:bodyPr vert="horz" lIns="0" tIns="0" rIns="91440" bIns="45720" rtlCol="0" anchor="ctr">
            <a:normAutofit/>
          </a:bodyPr>
          <a:lstStyle/>
          <a:p>
            <a:pPr eaLnBrk="1" hangingPunct="1">
              <a:buFont typeface="Wingdings" panose="05000000000000000000" pitchFamily="2" charset="2"/>
              <a:buChar char="Ø"/>
            </a:pPr>
            <a:r>
              <a:rPr lang="en-AU" dirty="0" smtClean="0">
                <a:solidFill>
                  <a:srgbClr val="0000FF"/>
                </a:solidFill>
              </a:rPr>
              <a:t>Cognitive impairment may result from consumption levels of &gt;70 grams per day</a:t>
            </a:r>
          </a:p>
          <a:p>
            <a:pPr eaLnBrk="1" hangingPunct="1">
              <a:buFont typeface="Wingdings" panose="05000000000000000000" pitchFamily="2" charset="2"/>
              <a:buChar char="Ø"/>
            </a:pPr>
            <a:r>
              <a:rPr lang="en-AU" dirty="0" smtClean="0">
                <a:solidFill>
                  <a:srgbClr val="0000FF"/>
                </a:solidFill>
              </a:rPr>
              <a:t>Thiamine deficiency leads to:</a:t>
            </a:r>
          </a:p>
          <a:p>
            <a:pPr lvl="1" eaLnBrk="1" hangingPunct="1">
              <a:buFont typeface="Wingdings" panose="05000000000000000000" pitchFamily="2" charset="2"/>
              <a:buChar char="ü"/>
            </a:pPr>
            <a:r>
              <a:rPr lang="en-AU" sz="3000" dirty="0">
                <a:solidFill>
                  <a:srgbClr val="0000FF"/>
                </a:solidFill>
              </a:rPr>
              <a:t>Wernicke’s encephalopathy</a:t>
            </a:r>
          </a:p>
          <a:p>
            <a:pPr lvl="1" eaLnBrk="1" hangingPunct="1">
              <a:buFont typeface="Wingdings" panose="05000000000000000000" pitchFamily="2" charset="2"/>
              <a:buChar char="ü"/>
            </a:pPr>
            <a:r>
              <a:rPr lang="en-AU" sz="3000" dirty="0" err="1">
                <a:solidFill>
                  <a:srgbClr val="0000FF"/>
                </a:solidFill>
              </a:rPr>
              <a:t>Korsakoff’s</a:t>
            </a:r>
            <a:r>
              <a:rPr lang="en-AU" sz="3000" dirty="0">
                <a:solidFill>
                  <a:srgbClr val="0000FF"/>
                </a:solidFill>
              </a:rPr>
              <a:t> psychosis</a:t>
            </a:r>
            <a:r>
              <a:rPr lang="en-AU" sz="3500" dirty="0">
                <a:solidFill>
                  <a:srgbClr val="0000FF"/>
                </a:solidFill>
              </a:rPr>
              <a:t> </a:t>
            </a:r>
          </a:p>
          <a:p>
            <a:pPr eaLnBrk="1" hangingPunct="1"/>
            <a:r>
              <a:rPr lang="en-AU" dirty="0" smtClean="0">
                <a:solidFill>
                  <a:srgbClr val="0000FF"/>
                </a:solidFill>
              </a:rPr>
              <a:t>Frontal lobe syndrome</a:t>
            </a:r>
          </a:p>
          <a:p>
            <a:pPr eaLnBrk="1" hangingPunct="1"/>
            <a:r>
              <a:rPr lang="en-AU" dirty="0" smtClean="0">
                <a:solidFill>
                  <a:srgbClr val="0000FF"/>
                </a:solidFill>
              </a:rPr>
              <a:t>Cerebellar degeneration</a:t>
            </a:r>
          </a:p>
          <a:p>
            <a:pPr eaLnBrk="1" hangingPunct="1"/>
            <a:r>
              <a:rPr lang="en-AU" dirty="0" smtClean="0">
                <a:solidFill>
                  <a:srgbClr val="0000FF"/>
                </a:solidFill>
              </a:rPr>
              <a:t>Trauma</a:t>
            </a:r>
            <a:r>
              <a:rPr lang="en-US" dirty="0" smtClean="0">
                <a:solidFill>
                  <a:srgbClr val="0000FF"/>
                </a:solidFill>
              </a:rPr>
              <a:t>	</a:t>
            </a:r>
            <a:r>
              <a:rPr lang="en-AU" dirty="0" smtClean="0">
                <a:solidFill>
                  <a:srgbClr val="0000FF"/>
                </a:solidFill>
              </a:rPr>
              <a:t> </a:t>
            </a:r>
          </a:p>
        </p:txBody>
      </p:sp>
      <p:sp>
        <p:nvSpPr>
          <p:cNvPr id="432132"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47DC1F-D20B-4A35-8EB9-404AC0E0D3B5}" type="datetime1">
              <a:rPr lang="en-US" smtClean="0">
                <a:solidFill>
                  <a:schemeClr val="tx2"/>
                </a:solidFill>
              </a:rPr>
              <a:t>6/15/2020</a:t>
            </a:fld>
            <a:endParaRPr lang="en-US" smtClean="0">
              <a:solidFill>
                <a:schemeClr val="tx2"/>
              </a:solidFill>
            </a:endParaRPr>
          </a:p>
        </p:txBody>
      </p:sp>
      <p:sp>
        <p:nvSpPr>
          <p:cNvPr id="432133"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432134" name="Picture 4" descr="MCHM0037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995" y="3505202"/>
            <a:ext cx="2488406"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187</a:t>
            </a:fld>
            <a:endParaRPr lang="en-US"/>
          </a:p>
        </p:txBody>
      </p:sp>
    </p:spTree>
    <p:extLst>
      <p:ext uri="{BB962C8B-B14F-4D97-AF65-F5344CB8AC3E}">
        <p14:creationId xmlns:p14="http://schemas.microsoft.com/office/powerpoint/2010/main" val="3718950500"/>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3"/>
          <p:cNvSpPr>
            <a:spLocks noGrp="1" noChangeArrowheads="1"/>
          </p:cNvSpPr>
          <p:nvPr>
            <p:ph idx="1"/>
          </p:nvPr>
        </p:nvSpPr>
        <p:spPr>
          <a:xfrm>
            <a:off x="381000" y="838200"/>
            <a:ext cx="8305800" cy="5287963"/>
          </a:xfrm>
        </p:spPr>
        <p:txBody>
          <a:bodyPr>
            <a:normAutofit lnSpcReduction="10000"/>
          </a:bodyPr>
          <a:lstStyle/>
          <a:p>
            <a:pPr eaLnBrk="1" hangingPunct="1">
              <a:buFont typeface="Wingdings" panose="05000000000000000000" pitchFamily="2" charset="2"/>
              <a:buNone/>
            </a:pPr>
            <a:r>
              <a:rPr lang="en-US" sz="2400" dirty="0">
                <a:solidFill>
                  <a:srgbClr val="0000FF"/>
                </a:solidFill>
              </a:rPr>
              <a:t>The essential feature of</a:t>
            </a:r>
            <a:r>
              <a:rPr lang="en-US" sz="2400" dirty="0">
                <a:solidFill>
                  <a:srgbClr val="FF0000"/>
                </a:solidFill>
              </a:rPr>
              <a:t> alcohol-induced persisting amnestic disorder i</a:t>
            </a:r>
            <a:r>
              <a:rPr lang="en-US" sz="2400" dirty="0">
                <a:solidFill>
                  <a:srgbClr val="0000FF"/>
                </a:solidFill>
              </a:rPr>
              <a:t>s: </a:t>
            </a:r>
          </a:p>
          <a:p>
            <a:pPr eaLnBrk="1" hangingPunct="1">
              <a:buFont typeface="Wingdings" panose="05000000000000000000" pitchFamily="2" charset="2"/>
              <a:buChar char="Ø"/>
            </a:pPr>
            <a:r>
              <a:rPr lang="en-US" sz="2400" dirty="0">
                <a:solidFill>
                  <a:srgbClr val="0000FF"/>
                </a:solidFill>
              </a:rPr>
              <a:t>A  disturbance in short-term memory </a:t>
            </a:r>
          </a:p>
          <a:p>
            <a:pPr eaLnBrk="1" hangingPunct="1">
              <a:buFont typeface="Wingdings" panose="05000000000000000000" pitchFamily="2" charset="2"/>
              <a:buChar char="Ø"/>
            </a:pPr>
            <a:r>
              <a:rPr lang="en-US" sz="2400" dirty="0">
                <a:solidFill>
                  <a:srgbClr val="0000FF"/>
                </a:solidFill>
              </a:rPr>
              <a:t>Occurs in persons who have been drinking heavily for many years</a:t>
            </a:r>
          </a:p>
          <a:p>
            <a:pPr eaLnBrk="1" hangingPunct="1">
              <a:buFont typeface="Wingdings" panose="05000000000000000000" pitchFamily="2" charset="2"/>
              <a:buChar char="Ø"/>
            </a:pPr>
            <a:r>
              <a:rPr lang="en-US" sz="2400" dirty="0">
                <a:solidFill>
                  <a:srgbClr val="0000FF"/>
                </a:solidFill>
              </a:rPr>
              <a:t> is rare in persons younger than age 35 </a:t>
            </a:r>
          </a:p>
          <a:p>
            <a:pPr eaLnBrk="1" hangingPunct="1">
              <a:buFont typeface="Wingdings" panose="05000000000000000000" pitchFamily="2" charset="2"/>
              <a:buChar char="Ø"/>
            </a:pPr>
            <a:r>
              <a:rPr lang="en-US" dirty="0" smtClean="0">
                <a:solidFill>
                  <a:srgbClr val="0000FF"/>
                </a:solidFill>
              </a:rPr>
              <a:t>two types: </a:t>
            </a:r>
          </a:p>
          <a:p>
            <a:pPr eaLnBrk="1" hangingPunct="1">
              <a:buFont typeface="Wingdings" panose="05000000000000000000" pitchFamily="2" charset="2"/>
              <a:buChar char="Ø"/>
            </a:pPr>
            <a:r>
              <a:rPr lang="en-US" dirty="0" smtClean="0">
                <a:solidFill>
                  <a:srgbClr val="0000FF"/>
                </a:solidFill>
              </a:rPr>
              <a:t>a) Wernicke’s encephalopathy (a set of acute syndrome, completely reversible with treatment)</a:t>
            </a:r>
          </a:p>
          <a:p>
            <a:pPr eaLnBrk="1" hangingPunct="1">
              <a:buFont typeface="Arial" panose="020B0604020202020204" pitchFamily="34" charset="0"/>
              <a:buNone/>
            </a:pPr>
            <a:r>
              <a:rPr lang="en-US" dirty="0" smtClean="0">
                <a:solidFill>
                  <a:srgbClr val="0000FF"/>
                </a:solidFill>
              </a:rPr>
              <a:t>b) </a:t>
            </a:r>
            <a:r>
              <a:rPr lang="en-US" dirty="0" err="1" smtClean="0">
                <a:solidFill>
                  <a:srgbClr val="0000FF"/>
                </a:solidFill>
              </a:rPr>
              <a:t>Korsakoff’s</a:t>
            </a:r>
            <a:r>
              <a:rPr lang="en-US" dirty="0" smtClean="0">
                <a:solidFill>
                  <a:srgbClr val="0000FF"/>
                </a:solidFill>
              </a:rPr>
              <a:t> syndrome (chronic Condition, only ~20% reversible)</a:t>
            </a:r>
          </a:p>
          <a:p>
            <a:pPr eaLnBrk="1" hangingPunct="1"/>
            <a:endParaRPr lang="en-US" sz="2400" dirty="0">
              <a:solidFill>
                <a:srgbClr val="0000FF"/>
              </a:solidFill>
            </a:endParaRPr>
          </a:p>
          <a:p>
            <a:pPr eaLnBrk="1" hangingPunct="1">
              <a:buFont typeface="Wingdings" panose="05000000000000000000" pitchFamily="2" charset="2"/>
              <a:buNone/>
            </a:pPr>
            <a:endParaRPr lang="en-US" sz="2400" dirty="0"/>
          </a:p>
        </p:txBody>
      </p:sp>
      <p:sp>
        <p:nvSpPr>
          <p:cNvPr id="43417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5A2C76-6BD4-4F82-9F5B-0F36D9A42AC5}" type="datetime1">
              <a:rPr lang="en-US" smtClean="0">
                <a:solidFill>
                  <a:schemeClr val="tx2"/>
                </a:solidFill>
              </a:rPr>
              <a:t>6/15/2020</a:t>
            </a:fld>
            <a:endParaRPr lang="en-US" smtClean="0">
              <a:solidFill>
                <a:schemeClr val="tx2"/>
              </a:solidFill>
            </a:endParaRPr>
          </a:p>
        </p:txBody>
      </p:sp>
      <p:sp>
        <p:nvSpPr>
          <p:cNvPr id="4341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188</a:t>
            </a:fld>
            <a:endParaRPr lang="en-US"/>
          </a:p>
        </p:txBody>
      </p:sp>
    </p:spTree>
    <p:extLst>
      <p:ext uri="{BB962C8B-B14F-4D97-AF65-F5344CB8AC3E}">
        <p14:creationId xmlns:p14="http://schemas.microsoft.com/office/powerpoint/2010/main" val="101759879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itle 7"/>
          <p:cNvSpPr>
            <a:spLocks noGrp="1"/>
          </p:cNvSpPr>
          <p:nvPr>
            <p:ph type="title"/>
          </p:nvPr>
        </p:nvSpPr>
        <p:spPr/>
        <p:txBody>
          <a:bodyPr rtlCol="0">
            <a:normAutofit/>
          </a:bodyPr>
          <a:lstStyle/>
          <a:p>
            <a:pPr>
              <a:defRPr/>
            </a:pPr>
            <a:r>
              <a:rPr lang="en-GB" sz="3200" b="1" dirty="0" err="1" smtClean="0">
                <a:latin typeface="+mn-lt"/>
              </a:rPr>
              <a:t>Wernicke</a:t>
            </a:r>
            <a:r>
              <a:rPr lang="en-GB" sz="3200" b="1" dirty="0" smtClean="0">
                <a:latin typeface="+mn-lt"/>
              </a:rPr>
              <a:t>- </a:t>
            </a:r>
            <a:r>
              <a:rPr lang="en-GB" sz="3200" b="1" dirty="0" err="1" smtClean="0">
                <a:latin typeface="+mn-lt"/>
              </a:rPr>
              <a:t>korsakoff</a:t>
            </a:r>
            <a:r>
              <a:rPr lang="en-GB" sz="3200" b="1" dirty="0" smtClean="0">
                <a:latin typeface="+mn-lt"/>
              </a:rPr>
              <a:t> syndrome</a:t>
            </a:r>
          </a:p>
        </p:txBody>
      </p:sp>
      <p:sp>
        <p:nvSpPr>
          <p:cNvPr id="435203" name="Rectangle 3"/>
          <p:cNvSpPr>
            <a:spLocks noGrp="1" noChangeArrowheads="1"/>
          </p:cNvSpPr>
          <p:nvPr>
            <p:ph idx="1"/>
          </p:nvPr>
        </p:nvSpPr>
        <p:spPr>
          <a:xfrm>
            <a:off x="1314450" y="1447800"/>
            <a:ext cx="6572250" cy="5181600"/>
          </a:xfrm>
        </p:spPr>
        <p:txBody>
          <a:bodyPr/>
          <a:lstStyle/>
          <a:p>
            <a:pPr eaLnBrk="1" hangingPunct="1">
              <a:buFont typeface="Wingdings" panose="05000000000000000000" pitchFamily="2" charset="2"/>
              <a:buNone/>
            </a:pPr>
            <a:r>
              <a:rPr lang="en-US" b="1" dirty="0">
                <a:solidFill>
                  <a:srgbClr val="0000FF"/>
                </a:solidFill>
              </a:rPr>
              <a:t>Cause: </a:t>
            </a:r>
          </a:p>
          <a:p>
            <a:pPr eaLnBrk="1" hangingPunct="1">
              <a:buFont typeface="Wingdings" panose="05000000000000000000" pitchFamily="2" charset="2"/>
              <a:buChar char="ü"/>
            </a:pPr>
            <a:r>
              <a:rPr lang="en-US" dirty="0">
                <a:solidFill>
                  <a:srgbClr val="0000FF"/>
                </a:solidFill>
              </a:rPr>
              <a:t>toxic effect of alcohol</a:t>
            </a:r>
          </a:p>
          <a:p>
            <a:pPr eaLnBrk="1" hangingPunct="1">
              <a:buFont typeface="Wingdings" panose="05000000000000000000" pitchFamily="2" charset="2"/>
              <a:buChar char="ü"/>
            </a:pPr>
            <a:r>
              <a:rPr lang="en-US" dirty="0">
                <a:solidFill>
                  <a:srgbClr val="0000FF"/>
                </a:solidFill>
              </a:rPr>
              <a:t>CNS damage 2</a:t>
            </a:r>
            <a:r>
              <a:rPr lang="en-US" baseline="30000" dirty="0">
                <a:solidFill>
                  <a:srgbClr val="0000FF"/>
                </a:solidFill>
              </a:rPr>
              <a:t>0</a:t>
            </a:r>
            <a:r>
              <a:rPr lang="en-US" dirty="0">
                <a:solidFill>
                  <a:srgbClr val="0000FF"/>
                </a:solidFill>
              </a:rPr>
              <a:t> poor nutrition </a:t>
            </a:r>
          </a:p>
          <a:p>
            <a:pPr eaLnBrk="1" hangingPunct="1">
              <a:buFont typeface="Wingdings" panose="05000000000000000000" pitchFamily="2" charset="2"/>
              <a:buChar char="ü"/>
            </a:pPr>
            <a:r>
              <a:rPr lang="en-US" dirty="0">
                <a:solidFill>
                  <a:srgbClr val="0000FF"/>
                </a:solidFill>
              </a:rPr>
              <a:t>multiple trauma</a:t>
            </a:r>
          </a:p>
          <a:p>
            <a:pPr eaLnBrk="1" hangingPunct="1">
              <a:buFont typeface="Wingdings" panose="05000000000000000000" pitchFamily="2" charset="2"/>
              <a:buChar char="ü"/>
            </a:pPr>
            <a:r>
              <a:rPr lang="en-US" dirty="0">
                <a:solidFill>
                  <a:srgbClr val="0000FF"/>
                </a:solidFill>
              </a:rPr>
              <a:t>malfunctioning of other organs e.g. pancreas, liver, kidneys</a:t>
            </a:r>
          </a:p>
          <a:p>
            <a:pPr lvl="1" eaLnBrk="1" hangingPunct="1"/>
            <a:endParaRPr lang="en-US" sz="2000" dirty="0"/>
          </a:p>
          <a:p>
            <a:pPr eaLnBrk="1" hangingPunct="1">
              <a:buFont typeface="Wingdings" panose="05000000000000000000" pitchFamily="2" charset="2"/>
              <a:buNone/>
            </a:pPr>
            <a:endParaRPr lang="en-US" dirty="0" smtClean="0"/>
          </a:p>
        </p:txBody>
      </p:sp>
      <p:sp>
        <p:nvSpPr>
          <p:cNvPr id="4352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A66CA1-A4B7-4160-A5C5-9FCC27E3EC20}" type="datetime1">
              <a:rPr lang="en-US" smtClean="0">
                <a:solidFill>
                  <a:schemeClr val="tx2"/>
                </a:solidFill>
              </a:rPr>
              <a:t>6/15/2020</a:t>
            </a:fld>
            <a:endParaRPr lang="en-US" smtClean="0">
              <a:solidFill>
                <a:schemeClr val="tx2"/>
              </a:solidFill>
            </a:endParaRPr>
          </a:p>
        </p:txBody>
      </p:sp>
      <p:sp>
        <p:nvSpPr>
          <p:cNvPr id="435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189</a:t>
            </a:fld>
            <a:endParaRPr lang="en-US"/>
          </a:p>
        </p:txBody>
      </p:sp>
    </p:spTree>
    <p:extLst>
      <p:ext uri="{BB962C8B-B14F-4D97-AF65-F5344CB8AC3E}">
        <p14:creationId xmlns:p14="http://schemas.microsoft.com/office/powerpoint/2010/main" val="264596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9067800" cy="6278642"/>
          </a:xfrm>
          <a:prstGeom prst="rect">
            <a:avLst/>
          </a:prstGeom>
        </p:spPr>
        <p:txBody>
          <a:bodyPr wrap="square">
            <a:spAutoFit/>
          </a:bodyPr>
          <a:lstStyle/>
          <a:p>
            <a:pPr>
              <a:lnSpc>
                <a:spcPct val="150000"/>
              </a:lnSpc>
            </a:pPr>
            <a:r>
              <a:rPr lang="en-US" sz="2800" b="1" dirty="0" smtClean="0"/>
              <a:t>2. Social Anxiety Disorder and specific phobia </a:t>
            </a:r>
            <a:endParaRPr lang="en-US" sz="2800" dirty="0" smtClean="0"/>
          </a:p>
          <a:p>
            <a:pPr marL="457200" indent="-457200">
              <a:lnSpc>
                <a:spcPct val="150000"/>
              </a:lnSpc>
              <a:buFont typeface="Wingdings" pitchFamily="2" charset="2"/>
              <a:buChar char="Ø"/>
            </a:pPr>
            <a:r>
              <a:rPr lang="en-US" sz="2400" dirty="0" smtClean="0"/>
              <a:t>Social anxiety disorder- is </a:t>
            </a:r>
            <a:r>
              <a:rPr lang="en-US" sz="2400" dirty="0"/>
              <a:t>a fear of one or more social situations </a:t>
            </a:r>
            <a:r>
              <a:rPr lang="en-US" sz="2400" dirty="0" smtClean="0"/>
              <a:t>wherein the </a:t>
            </a:r>
            <a:r>
              <a:rPr lang="en-US" sz="2400" dirty="0"/>
              <a:t>patient is concerned about being harshly judged and evaluated for </a:t>
            </a:r>
            <a:r>
              <a:rPr lang="en-US" sz="2400" dirty="0" smtClean="0"/>
              <a:t>their performance </a:t>
            </a:r>
            <a:r>
              <a:rPr lang="en-US" sz="2400" dirty="0"/>
              <a:t>or interpersonal interactions</a:t>
            </a:r>
            <a:r>
              <a:rPr lang="en-US" sz="2400" dirty="0" smtClean="0"/>
              <a:t> </a:t>
            </a:r>
          </a:p>
          <a:p>
            <a:pPr marL="457200" indent="-457200">
              <a:lnSpc>
                <a:spcPct val="150000"/>
              </a:lnSpc>
              <a:buFont typeface="Wingdings" pitchFamily="2" charset="2"/>
              <a:buChar char="Ø"/>
            </a:pPr>
            <a:r>
              <a:rPr lang="en-US" sz="2400" dirty="0" smtClean="0"/>
              <a:t>It is a strong, persisting fear of situations in which embarrassment can occur. </a:t>
            </a:r>
          </a:p>
          <a:p>
            <a:pPr marL="457200" indent="-457200">
              <a:lnSpc>
                <a:spcPct val="150000"/>
              </a:lnSpc>
              <a:buFont typeface="Wingdings" pitchFamily="2" charset="2"/>
              <a:buChar char="Ø"/>
            </a:pPr>
            <a:r>
              <a:rPr lang="en-US" sz="2400" dirty="0"/>
              <a:t>Specific Phobias are fears of specific objects or situations</a:t>
            </a:r>
            <a:r>
              <a:rPr lang="en-US" sz="2400" dirty="0" smtClean="0"/>
              <a:t> </a:t>
            </a:r>
          </a:p>
          <a:p>
            <a:pPr marL="457200" indent="-457200">
              <a:lnSpc>
                <a:spcPct val="150000"/>
              </a:lnSpc>
              <a:buFont typeface="Wingdings" pitchFamily="2" charset="2"/>
              <a:buChar char="Ø"/>
            </a:pPr>
            <a:r>
              <a:rPr lang="en-US" sz="2400" dirty="0" smtClean="0"/>
              <a:t>The diagnosis of both specific and social phobias requires the development of intense anxiety, even to the point of panic, when exposed to the feared object or situation, impairment and 6-months duration </a:t>
            </a:r>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19</a:t>
            </a:fld>
            <a:endParaRPr lang="en-US"/>
          </a:p>
        </p:txBody>
      </p:sp>
      <p:sp>
        <p:nvSpPr>
          <p:cNvPr id="5" name="Date Placeholder 4"/>
          <p:cNvSpPr>
            <a:spLocks noGrp="1"/>
          </p:cNvSpPr>
          <p:nvPr>
            <p:ph type="dt" sz="half" idx="10"/>
          </p:nvPr>
        </p:nvSpPr>
        <p:spPr/>
        <p:txBody>
          <a:bodyPr/>
          <a:lstStyle/>
          <a:p>
            <a:fld id="{C2D0884B-F3D6-469B-A08D-B2DAF9DBFC52}" type="datetime1">
              <a:rPr lang="en-US" smtClean="0"/>
              <a:t>6/15/2020</a:t>
            </a:fld>
            <a:endParaRPr lang="en-US"/>
          </a:p>
        </p:txBody>
      </p:sp>
    </p:spTree>
    <p:extLst>
      <p:ext uri="{BB962C8B-B14F-4D97-AF65-F5344CB8AC3E}">
        <p14:creationId xmlns:p14="http://schemas.microsoft.com/office/powerpoint/2010/main" val="20052884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r>
              <a:rPr lang="en-US" sz="3100" b="1">
                <a:latin typeface="Perpetua" panose="02020502060401020303" pitchFamily="18" charset="0"/>
              </a:rPr>
              <a:t>Wernicke -Korsakoff Syndrome</a:t>
            </a:r>
            <a:br>
              <a:rPr lang="en-US" sz="3100" b="1">
                <a:latin typeface="Perpetua" panose="02020502060401020303" pitchFamily="18" charset="0"/>
              </a:rPr>
            </a:br>
            <a:endParaRPr lang="en-US" sz="3100" b="1">
              <a:latin typeface="Perpetua" panose="02020502060401020303" pitchFamily="18" charset="0"/>
            </a:endParaRPr>
          </a:p>
        </p:txBody>
      </p:sp>
      <p:sp>
        <p:nvSpPr>
          <p:cNvPr id="437251" name="Rectangle 3"/>
          <p:cNvSpPr>
            <a:spLocks noGrp="1" noChangeArrowheads="1"/>
          </p:cNvSpPr>
          <p:nvPr>
            <p:ph idx="1"/>
          </p:nvPr>
        </p:nvSpPr>
        <p:spPr>
          <a:xfrm>
            <a:off x="609600" y="1143000"/>
            <a:ext cx="8001000" cy="5257800"/>
          </a:xfrm>
        </p:spPr>
        <p:txBody>
          <a:bodyPr>
            <a:normAutofit fontScale="92500" lnSpcReduction="10000"/>
          </a:bodyPr>
          <a:lstStyle/>
          <a:p>
            <a:pPr eaLnBrk="1" hangingPunct="1">
              <a:buFont typeface="Wingdings" panose="05000000000000000000" pitchFamily="2" charset="2"/>
              <a:buNone/>
            </a:pPr>
            <a:r>
              <a:rPr lang="en-US" dirty="0">
                <a:solidFill>
                  <a:srgbClr val="0000FF"/>
                </a:solidFill>
              </a:rPr>
              <a:t>Wernicke's encephalopathy is characterized by:</a:t>
            </a:r>
          </a:p>
          <a:p>
            <a:pPr eaLnBrk="1" hangingPunct="1">
              <a:buFont typeface="Wingdings" panose="05000000000000000000" pitchFamily="2" charset="2"/>
              <a:buChar char="Ø"/>
            </a:pPr>
            <a:r>
              <a:rPr lang="en-US" b="1" dirty="0"/>
              <a:t>triad of delirium, </a:t>
            </a:r>
            <a:r>
              <a:rPr lang="en-US" b="1" dirty="0" err="1"/>
              <a:t>ophthalmoplegia</a:t>
            </a:r>
            <a:r>
              <a:rPr lang="en-US" b="1" dirty="0"/>
              <a:t> (typically sixth nerve), and ataxia (</a:t>
            </a:r>
            <a:r>
              <a:rPr lang="en-US" dirty="0"/>
              <a:t>affecting primarily the gait)</a:t>
            </a:r>
          </a:p>
          <a:p>
            <a:pPr eaLnBrk="1" hangingPunct="1">
              <a:buFont typeface="Wingdings" panose="05000000000000000000" pitchFamily="2" charset="2"/>
              <a:buChar char="Ø"/>
            </a:pPr>
            <a:r>
              <a:rPr lang="en-US" dirty="0">
                <a:solidFill>
                  <a:srgbClr val="0000FF"/>
                </a:solidFill>
              </a:rPr>
              <a:t>vestibular dysfunction </a:t>
            </a:r>
          </a:p>
          <a:p>
            <a:pPr eaLnBrk="1" hangingPunct="1">
              <a:buFont typeface="Wingdings" panose="05000000000000000000" pitchFamily="2" charset="2"/>
              <a:buChar char="Ø"/>
            </a:pPr>
            <a:r>
              <a:rPr lang="en-US" dirty="0">
                <a:solidFill>
                  <a:srgbClr val="0000FF"/>
                </a:solidFill>
              </a:rPr>
              <a:t>Confusion</a:t>
            </a:r>
          </a:p>
          <a:p>
            <a:pPr eaLnBrk="1" hangingPunct="1">
              <a:buFont typeface="Wingdings" panose="05000000000000000000" pitchFamily="2" charset="2"/>
              <a:buChar char="Ø"/>
            </a:pPr>
            <a:r>
              <a:rPr lang="en-US" dirty="0">
                <a:solidFill>
                  <a:srgbClr val="0000FF"/>
                </a:solidFill>
              </a:rPr>
              <a:t>ocular motility abnormalities(horizontal </a:t>
            </a:r>
            <a:r>
              <a:rPr lang="en-US" dirty="0" err="1">
                <a:solidFill>
                  <a:srgbClr val="0000FF"/>
                </a:solidFill>
              </a:rPr>
              <a:t>nystagmus</a:t>
            </a:r>
            <a:r>
              <a:rPr lang="en-US" dirty="0">
                <a:solidFill>
                  <a:srgbClr val="0000FF"/>
                </a:solidFill>
              </a:rPr>
              <a:t>, lateral orbital palsy, and gaze palsy). </a:t>
            </a:r>
          </a:p>
          <a:p>
            <a:pPr eaLnBrk="1" hangingPunct="1">
              <a:buFont typeface="Wingdings" panose="05000000000000000000" pitchFamily="2" charset="2"/>
              <a:buChar char="Ø"/>
            </a:pPr>
            <a:r>
              <a:rPr lang="en-US" dirty="0">
                <a:solidFill>
                  <a:srgbClr val="0000FF"/>
                </a:solidFill>
              </a:rPr>
              <a:t>Wernicke's encephalopathy is completely reversible with treatment or may progress to </a:t>
            </a:r>
            <a:r>
              <a:rPr lang="en-US" dirty="0" err="1">
                <a:solidFill>
                  <a:srgbClr val="0000FF"/>
                </a:solidFill>
              </a:rPr>
              <a:t>korsakoff</a:t>
            </a:r>
            <a:r>
              <a:rPr lang="en-US" dirty="0">
                <a:solidFill>
                  <a:srgbClr val="0000FF"/>
                </a:solidFill>
              </a:rPr>
              <a:t> syndrome.</a:t>
            </a:r>
          </a:p>
        </p:txBody>
      </p:sp>
      <p:sp>
        <p:nvSpPr>
          <p:cNvPr id="4372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BDA52A-2693-448C-8003-1C99739E16F1}" type="datetime1">
              <a:rPr lang="en-US" smtClean="0">
                <a:solidFill>
                  <a:schemeClr val="tx2"/>
                </a:solidFill>
              </a:rPr>
              <a:t>6/15/2020</a:t>
            </a:fld>
            <a:endParaRPr lang="en-US" smtClean="0">
              <a:solidFill>
                <a:schemeClr val="tx2"/>
              </a:solidFill>
            </a:endParaRPr>
          </a:p>
        </p:txBody>
      </p:sp>
      <p:sp>
        <p:nvSpPr>
          <p:cNvPr id="437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190</a:t>
            </a:fld>
            <a:endParaRPr lang="en-US"/>
          </a:p>
        </p:txBody>
      </p:sp>
    </p:spTree>
    <p:extLst>
      <p:ext uri="{BB962C8B-B14F-4D97-AF65-F5344CB8AC3E}">
        <p14:creationId xmlns:p14="http://schemas.microsoft.com/office/powerpoint/2010/main" val="7287733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itle 6"/>
          <p:cNvSpPr>
            <a:spLocks noGrp="1"/>
          </p:cNvSpPr>
          <p:nvPr>
            <p:ph type="title"/>
          </p:nvPr>
        </p:nvSpPr>
        <p:spPr/>
        <p:txBody>
          <a:bodyPr/>
          <a:lstStyle/>
          <a:p>
            <a:pPr eaLnBrk="1" hangingPunct="1"/>
            <a:r>
              <a:rPr lang="en-GB" sz="2800" dirty="0" smtClean="0"/>
              <a:t>Pathophysiology</a:t>
            </a:r>
            <a:r>
              <a:rPr lang="en-GB" dirty="0" smtClean="0"/>
              <a:t> </a:t>
            </a:r>
          </a:p>
        </p:txBody>
      </p:sp>
      <p:sp>
        <p:nvSpPr>
          <p:cNvPr id="439299" name="Rectangle 3"/>
          <p:cNvSpPr>
            <a:spLocks noGrp="1" noChangeArrowheads="1"/>
          </p:cNvSpPr>
          <p:nvPr>
            <p:ph idx="1"/>
          </p:nvPr>
        </p:nvSpPr>
        <p:spPr/>
        <p:txBody>
          <a:bodyPr/>
          <a:lstStyle/>
          <a:p>
            <a:pPr eaLnBrk="1" hangingPunct="1">
              <a:buFont typeface="Wingdings" panose="05000000000000000000" pitchFamily="2" charset="2"/>
              <a:buChar char="ü"/>
            </a:pPr>
            <a:r>
              <a:rPr lang="en-US">
                <a:solidFill>
                  <a:srgbClr val="0000FF"/>
                </a:solidFill>
              </a:rPr>
              <a:t>Connection  between the two conditions = Thiamin deficiency</a:t>
            </a:r>
            <a:br>
              <a:rPr lang="en-US">
                <a:solidFill>
                  <a:srgbClr val="0000FF"/>
                </a:solidFill>
              </a:rPr>
            </a:br>
            <a:r>
              <a:rPr lang="en-US">
                <a:solidFill>
                  <a:srgbClr val="0000FF"/>
                </a:solidFill>
              </a:rPr>
              <a:t>Due to (1) poor nutrition (2) malabsoption</a:t>
            </a:r>
          </a:p>
          <a:p>
            <a:pPr eaLnBrk="1" hangingPunct="1">
              <a:buFont typeface="Wingdings" panose="05000000000000000000" pitchFamily="2" charset="2"/>
              <a:buChar char="ü"/>
            </a:pPr>
            <a:r>
              <a:rPr lang="en-US">
                <a:solidFill>
                  <a:srgbClr val="0000FF"/>
                </a:solidFill>
              </a:rPr>
              <a:t>Thiamine</a:t>
            </a:r>
          </a:p>
          <a:p>
            <a:pPr lvl="2" eaLnBrk="1" hangingPunct="1"/>
            <a:r>
              <a:rPr lang="en-US" sz="2800">
                <a:solidFill>
                  <a:srgbClr val="0000FF"/>
                </a:solidFill>
              </a:rPr>
              <a:t>cofactor for several important enzymes</a:t>
            </a:r>
          </a:p>
          <a:p>
            <a:pPr lvl="2" eaLnBrk="1" hangingPunct="1"/>
            <a:r>
              <a:rPr lang="en-US" sz="2800">
                <a:solidFill>
                  <a:srgbClr val="0000FF"/>
                </a:solidFill>
              </a:rPr>
              <a:t>may involve in axon potential and synaptic transmission</a:t>
            </a:r>
          </a:p>
          <a:p>
            <a:pPr eaLnBrk="1" hangingPunct="1">
              <a:buFont typeface="Wingdings" panose="05000000000000000000" pitchFamily="2" charset="2"/>
              <a:buNone/>
            </a:pPr>
            <a:endParaRPr lang="en-US" sz="2400"/>
          </a:p>
          <a:p>
            <a:pPr lvl="2" eaLnBrk="1" hangingPunct="1"/>
            <a:endParaRPr lang="en-US" smtClean="0"/>
          </a:p>
        </p:txBody>
      </p:sp>
      <p:sp>
        <p:nvSpPr>
          <p:cNvPr id="43930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E3E7FE-9EF0-4A2A-838C-AD904DE4AD62}" type="datetime1">
              <a:rPr lang="en-US" smtClean="0">
                <a:solidFill>
                  <a:schemeClr val="tx2"/>
                </a:solidFill>
              </a:rPr>
              <a:t>6/15/2020</a:t>
            </a:fld>
            <a:endParaRPr lang="en-US" smtClean="0">
              <a:solidFill>
                <a:schemeClr val="tx2"/>
              </a:solidFill>
            </a:endParaRPr>
          </a:p>
        </p:txBody>
      </p:sp>
      <p:sp>
        <p:nvSpPr>
          <p:cNvPr id="439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191</a:t>
            </a:fld>
            <a:endParaRPr lang="en-US"/>
          </a:p>
        </p:txBody>
      </p:sp>
    </p:spTree>
    <p:extLst>
      <p:ext uri="{BB962C8B-B14F-4D97-AF65-F5344CB8AC3E}">
        <p14:creationId xmlns:p14="http://schemas.microsoft.com/office/powerpoint/2010/main" val="248283493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itle 6"/>
          <p:cNvSpPr>
            <a:spLocks noGrp="1"/>
          </p:cNvSpPr>
          <p:nvPr>
            <p:ph type="title"/>
          </p:nvPr>
        </p:nvSpPr>
        <p:spPr/>
        <p:txBody>
          <a:bodyPr rtlCol="0">
            <a:normAutofit/>
          </a:bodyPr>
          <a:lstStyle/>
          <a:p>
            <a:pPr>
              <a:defRPr/>
            </a:pPr>
            <a:r>
              <a:rPr lang="en-GB" sz="3200" b="1" dirty="0" smtClean="0">
                <a:latin typeface="+mn-lt"/>
              </a:rPr>
              <a:t>Treatment of </a:t>
            </a:r>
            <a:r>
              <a:rPr lang="en-GB" sz="3200" b="1" dirty="0" err="1" smtClean="0">
                <a:latin typeface="+mn-lt"/>
              </a:rPr>
              <a:t>wernicke’s</a:t>
            </a:r>
            <a:r>
              <a:rPr lang="en-GB" sz="3200" b="1" dirty="0" smtClean="0">
                <a:latin typeface="+mn-lt"/>
              </a:rPr>
              <a:t> encephalopathy</a:t>
            </a:r>
          </a:p>
        </p:txBody>
      </p:sp>
      <p:sp>
        <p:nvSpPr>
          <p:cNvPr id="441347" name="Rectangle 3"/>
          <p:cNvSpPr>
            <a:spLocks noGrp="1" noChangeArrowheads="1"/>
          </p:cNvSpPr>
          <p:nvPr>
            <p:ph idx="1"/>
          </p:nvPr>
        </p:nvSpPr>
        <p:spPr>
          <a:xfrm>
            <a:off x="685800" y="1600200"/>
            <a:ext cx="8001000" cy="4953000"/>
          </a:xfrm>
        </p:spPr>
        <p:txBody>
          <a:bodyPr>
            <a:normAutofit fontScale="92500" lnSpcReduction="10000"/>
          </a:bodyPr>
          <a:lstStyle/>
          <a:p>
            <a:pPr eaLnBrk="1" hangingPunct="1">
              <a:lnSpc>
                <a:spcPct val="150000"/>
              </a:lnSpc>
              <a:buFont typeface="Wingdings" panose="05000000000000000000" pitchFamily="2" charset="2"/>
              <a:buChar char="Ø"/>
            </a:pPr>
            <a:r>
              <a:rPr lang="en-US" dirty="0">
                <a:solidFill>
                  <a:srgbClr val="0000FF"/>
                </a:solidFill>
              </a:rPr>
              <a:t>Responds rapidly to large doses of parenteral thiamine.</a:t>
            </a:r>
          </a:p>
          <a:p>
            <a:pPr eaLnBrk="1" hangingPunct="1">
              <a:lnSpc>
                <a:spcPct val="150000"/>
              </a:lnSpc>
              <a:buFont typeface="Wingdings" panose="05000000000000000000" pitchFamily="2" charset="2"/>
              <a:buChar char="Ø"/>
            </a:pPr>
            <a:r>
              <a:rPr lang="en-US" dirty="0">
                <a:solidFill>
                  <a:srgbClr val="0000FF"/>
                </a:solidFill>
              </a:rPr>
              <a:t>Thiamine effective  in preventing the progression into </a:t>
            </a:r>
            <a:r>
              <a:rPr lang="en-US" dirty="0" err="1">
                <a:solidFill>
                  <a:srgbClr val="0000FF"/>
                </a:solidFill>
              </a:rPr>
              <a:t>Korsakoff's</a:t>
            </a:r>
            <a:r>
              <a:rPr lang="en-US" dirty="0">
                <a:solidFill>
                  <a:srgbClr val="0000FF"/>
                </a:solidFill>
              </a:rPr>
              <a:t> syndrome. </a:t>
            </a:r>
          </a:p>
          <a:p>
            <a:pPr eaLnBrk="1" hangingPunct="1">
              <a:lnSpc>
                <a:spcPct val="150000"/>
              </a:lnSpc>
              <a:buFont typeface="Wingdings" panose="05000000000000000000" pitchFamily="2" charset="2"/>
              <a:buChar char="Ø"/>
            </a:pPr>
            <a:r>
              <a:rPr lang="en-US" dirty="0">
                <a:solidFill>
                  <a:srgbClr val="0000FF"/>
                </a:solidFill>
              </a:rPr>
              <a:t>Thiamine is usually initiated at 100 mg by mouth two to three times daily and is continued for 1 to 2 weeks.</a:t>
            </a:r>
          </a:p>
        </p:txBody>
      </p:sp>
      <p:sp>
        <p:nvSpPr>
          <p:cNvPr id="4413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39AC65-66E8-4EA9-8A35-CCE3371654D1}" type="datetime1">
              <a:rPr lang="en-US" smtClean="0">
                <a:solidFill>
                  <a:schemeClr val="tx2"/>
                </a:solidFill>
              </a:rPr>
              <a:t>6/15/2020</a:t>
            </a:fld>
            <a:endParaRPr lang="en-US" smtClean="0">
              <a:solidFill>
                <a:schemeClr val="tx2"/>
              </a:solidFill>
            </a:endParaRPr>
          </a:p>
        </p:txBody>
      </p:sp>
      <p:sp>
        <p:nvSpPr>
          <p:cNvPr id="441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192</a:t>
            </a:fld>
            <a:endParaRPr lang="en-US"/>
          </a:p>
        </p:txBody>
      </p:sp>
    </p:spTree>
    <p:extLst>
      <p:ext uri="{BB962C8B-B14F-4D97-AF65-F5344CB8AC3E}">
        <p14:creationId xmlns:p14="http://schemas.microsoft.com/office/powerpoint/2010/main" val="32377499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itle 6"/>
          <p:cNvSpPr>
            <a:spLocks noGrp="1"/>
          </p:cNvSpPr>
          <p:nvPr>
            <p:ph type="title"/>
          </p:nvPr>
        </p:nvSpPr>
        <p:spPr>
          <a:xfrm>
            <a:off x="457200" y="274638"/>
            <a:ext cx="8229600" cy="715962"/>
          </a:xfrm>
        </p:spPr>
        <p:txBody>
          <a:bodyPr rtlCol="0">
            <a:normAutofit/>
          </a:bodyPr>
          <a:lstStyle/>
          <a:p>
            <a:pPr>
              <a:defRPr/>
            </a:pPr>
            <a:r>
              <a:rPr lang="en-GB" sz="3200" b="1" dirty="0" err="1" smtClean="0">
                <a:latin typeface="+mn-lt"/>
              </a:rPr>
              <a:t>Korsakoff’s</a:t>
            </a:r>
            <a:r>
              <a:rPr lang="en-GB" sz="3200" b="1" dirty="0" smtClean="0">
                <a:latin typeface="+mn-lt"/>
              </a:rPr>
              <a:t> syndrome</a:t>
            </a:r>
          </a:p>
        </p:txBody>
      </p:sp>
      <p:sp>
        <p:nvSpPr>
          <p:cNvPr id="443395" name="Rectangle 3"/>
          <p:cNvSpPr>
            <a:spLocks noGrp="1" noChangeArrowheads="1"/>
          </p:cNvSpPr>
          <p:nvPr>
            <p:ph idx="1"/>
          </p:nvPr>
        </p:nvSpPr>
        <p:spPr>
          <a:xfrm>
            <a:off x="381000" y="1143000"/>
            <a:ext cx="8458200" cy="5334000"/>
          </a:xfrm>
        </p:spPr>
        <p:txBody>
          <a:bodyPr>
            <a:normAutofit fontScale="77500" lnSpcReduction="20000"/>
          </a:bodyPr>
          <a:lstStyle/>
          <a:p>
            <a:pPr eaLnBrk="1" hangingPunct="1">
              <a:lnSpc>
                <a:spcPct val="150000"/>
              </a:lnSpc>
              <a:buFont typeface="Wingdings" panose="05000000000000000000" pitchFamily="2" charset="2"/>
              <a:buChar char="Ø"/>
            </a:pPr>
            <a:r>
              <a:rPr lang="en-US" dirty="0">
                <a:solidFill>
                  <a:srgbClr val="0000FF"/>
                </a:solidFill>
              </a:rPr>
              <a:t>is the chronic amnestic syndrome that can follow Wernicke's encephalopathy</a:t>
            </a:r>
          </a:p>
          <a:p>
            <a:pPr eaLnBrk="1" hangingPunct="1">
              <a:lnSpc>
                <a:spcPct val="150000"/>
              </a:lnSpc>
              <a:buFont typeface="Wingdings" panose="05000000000000000000" pitchFamily="2" charset="2"/>
              <a:buChar char="Ø"/>
            </a:pPr>
            <a:r>
              <a:rPr lang="en-US" dirty="0">
                <a:solidFill>
                  <a:srgbClr val="0000FF"/>
                </a:solidFill>
              </a:rPr>
              <a:t>cardinal features of </a:t>
            </a:r>
            <a:r>
              <a:rPr lang="en-US" dirty="0" err="1">
                <a:solidFill>
                  <a:srgbClr val="0000FF"/>
                </a:solidFill>
              </a:rPr>
              <a:t>Korsakoff's</a:t>
            </a:r>
            <a:r>
              <a:rPr lang="en-US" dirty="0">
                <a:solidFill>
                  <a:srgbClr val="0000FF"/>
                </a:solidFill>
              </a:rPr>
              <a:t> syndrome are impaired mental syndrome </a:t>
            </a:r>
            <a:r>
              <a:rPr lang="en-US" dirty="0" err="1">
                <a:solidFill>
                  <a:srgbClr val="0000FF"/>
                </a:solidFill>
              </a:rPr>
              <a:t>especialy</a:t>
            </a:r>
            <a:r>
              <a:rPr lang="en-US" dirty="0">
                <a:solidFill>
                  <a:srgbClr val="0000FF"/>
                </a:solidFill>
              </a:rPr>
              <a:t> recent memory) and both anterograde and retrograde amnesia in an alert and responsive patient</a:t>
            </a:r>
          </a:p>
          <a:p>
            <a:pPr eaLnBrk="1" hangingPunct="1">
              <a:lnSpc>
                <a:spcPct val="150000"/>
              </a:lnSpc>
              <a:buFont typeface="Wingdings" panose="05000000000000000000" pitchFamily="2" charset="2"/>
              <a:buChar char="Ø"/>
            </a:pPr>
            <a:r>
              <a:rPr lang="en-US" dirty="0">
                <a:solidFill>
                  <a:srgbClr val="0000FF"/>
                </a:solidFill>
              </a:rPr>
              <a:t>confabulation (</a:t>
            </a:r>
            <a:r>
              <a:rPr lang="en-US" dirty="0"/>
              <a:t>Unconscious filling of gaps in memory by imagining experiences or events that have no basis in fact)- </a:t>
            </a:r>
            <a:endParaRPr lang="en-US" dirty="0">
              <a:solidFill>
                <a:srgbClr val="0000FF"/>
              </a:solidFill>
            </a:endParaRPr>
          </a:p>
          <a:p>
            <a:pPr eaLnBrk="1" hangingPunct="1">
              <a:buFont typeface="Wingdings" panose="05000000000000000000" pitchFamily="2" charset="2"/>
              <a:buNone/>
            </a:pPr>
            <a:r>
              <a:rPr lang="en-US" dirty="0">
                <a:solidFill>
                  <a:srgbClr val="0000FF"/>
                </a:solidFill>
              </a:rPr>
              <a:t> </a:t>
            </a:r>
          </a:p>
          <a:p>
            <a:pPr eaLnBrk="1" hangingPunct="1">
              <a:lnSpc>
                <a:spcPct val="80000"/>
              </a:lnSpc>
            </a:pPr>
            <a:endParaRPr lang="en-US" dirty="0"/>
          </a:p>
        </p:txBody>
      </p:sp>
      <p:sp>
        <p:nvSpPr>
          <p:cNvPr id="44339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E96528-1594-4F3F-8845-F73FDA6CA543}" type="datetime1">
              <a:rPr lang="en-US" smtClean="0">
                <a:solidFill>
                  <a:schemeClr val="tx2"/>
                </a:solidFill>
              </a:rPr>
              <a:t>6/15/2020</a:t>
            </a:fld>
            <a:endParaRPr lang="en-US" smtClean="0">
              <a:solidFill>
                <a:schemeClr val="tx2"/>
              </a:solidFill>
            </a:endParaRPr>
          </a:p>
        </p:txBody>
      </p:sp>
      <p:sp>
        <p:nvSpPr>
          <p:cNvPr id="443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193</a:t>
            </a:fld>
            <a:endParaRPr lang="en-US"/>
          </a:p>
        </p:txBody>
      </p:sp>
    </p:spTree>
    <p:extLst>
      <p:ext uri="{BB962C8B-B14F-4D97-AF65-F5344CB8AC3E}">
        <p14:creationId xmlns:p14="http://schemas.microsoft.com/office/powerpoint/2010/main" val="31946267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itle 1"/>
          <p:cNvSpPr>
            <a:spLocks noGrp="1"/>
          </p:cNvSpPr>
          <p:nvPr>
            <p:ph type="title"/>
          </p:nvPr>
        </p:nvSpPr>
        <p:spPr/>
        <p:txBody>
          <a:bodyPr>
            <a:normAutofit fontScale="90000"/>
          </a:bodyPr>
          <a:lstStyle/>
          <a:p>
            <a:pPr eaLnBrk="1" hangingPunct="1"/>
            <a:r>
              <a:rPr lang="en-US" sz="3600" b="1"/>
              <a:t>Treatment of Korsakoff’s syndorme</a:t>
            </a:r>
            <a:br>
              <a:rPr lang="en-US" sz="3600" b="1"/>
            </a:br>
            <a:endParaRPr lang="en-GB" sz="3600"/>
          </a:p>
        </p:txBody>
      </p:sp>
      <p:sp>
        <p:nvSpPr>
          <p:cNvPr id="445443" name="Content Placeholder 2"/>
          <p:cNvSpPr>
            <a:spLocks noGrp="1"/>
          </p:cNvSpPr>
          <p:nvPr>
            <p:ph idx="1"/>
          </p:nvPr>
        </p:nvSpPr>
        <p:spPr/>
        <p:txBody>
          <a:bodyPr/>
          <a:lstStyle/>
          <a:p>
            <a:pPr eaLnBrk="1" hangingPunct="1">
              <a:buFont typeface="Wingdings" panose="05000000000000000000" pitchFamily="2" charset="2"/>
              <a:buChar char="Ø"/>
            </a:pPr>
            <a:r>
              <a:rPr lang="en-US" sz="3600">
                <a:solidFill>
                  <a:srgbClr val="0000FF"/>
                </a:solidFill>
              </a:rPr>
              <a:t>Same doses of thiamin as in wernicke’s encephalopathy</a:t>
            </a:r>
          </a:p>
          <a:p>
            <a:pPr eaLnBrk="1" hangingPunct="1">
              <a:buFont typeface="Wingdings" panose="05000000000000000000" pitchFamily="2" charset="2"/>
              <a:buChar char="Ø"/>
            </a:pPr>
            <a:r>
              <a:rPr lang="en-US" sz="3600">
                <a:solidFill>
                  <a:srgbClr val="0000FF"/>
                </a:solidFill>
              </a:rPr>
              <a:t>Treat  for 3-12 months</a:t>
            </a:r>
          </a:p>
          <a:p>
            <a:pPr eaLnBrk="1" hangingPunct="1">
              <a:buFont typeface="Wingdings" panose="05000000000000000000" pitchFamily="2" charset="2"/>
              <a:buChar char="Ø"/>
            </a:pPr>
            <a:r>
              <a:rPr lang="en-US" sz="3600">
                <a:solidFill>
                  <a:srgbClr val="0000FF"/>
                </a:solidFill>
              </a:rPr>
              <a:t>Improvement  in the cognitive ability is only limited to few patients </a:t>
            </a:r>
          </a:p>
          <a:p>
            <a:pPr eaLnBrk="1" hangingPunct="1">
              <a:buFont typeface="Wingdings" panose="05000000000000000000" pitchFamily="2" charset="2"/>
              <a:buNone/>
            </a:pPr>
            <a:endParaRPr lang="en-GB" sz="3600"/>
          </a:p>
        </p:txBody>
      </p:sp>
      <p:sp>
        <p:nvSpPr>
          <p:cNvPr id="4454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34D9A3-5576-4583-8D35-3B332E8097D1}" type="datetime1">
              <a:rPr lang="en-US" smtClean="0">
                <a:solidFill>
                  <a:schemeClr val="tx2"/>
                </a:solidFill>
              </a:rPr>
              <a:t>6/15/2020</a:t>
            </a:fld>
            <a:endParaRPr lang="en-US" smtClean="0">
              <a:solidFill>
                <a:schemeClr val="tx2"/>
              </a:solidFill>
            </a:endParaRPr>
          </a:p>
        </p:txBody>
      </p:sp>
      <p:sp>
        <p:nvSpPr>
          <p:cNvPr id="445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194</a:t>
            </a:fld>
            <a:endParaRPr lang="en-US"/>
          </a:p>
        </p:txBody>
      </p:sp>
    </p:spTree>
    <p:extLst>
      <p:ext uri="{BB962C8B-B14F-4D97-AF65-F5344CB8AC3E}">
        <p14:creationId xmlns:p14="http://schemas.microsoft.com/office/powerpoint/2010/main" val="196300305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5"/>
          <p:cNvSpPr>
            <a:spLocks noGrp="1"/>
          </p:cNvSpPr>
          <p:nvPr>
            <p:ph type="ctrTitle"/>
          </p:nvPr>
        </p:nvSpPr>
        <p:spPr/>
        <p:txBody>
          <a:bodyPr rtlCol="0">
            <a:normAutofit/>
          </a:bodyPr>
          <a:lstStyle/>
          <a:p>
            <a:pPr>
              <a:defRPr/>
            </a:pPr>
            <a:r>
              <a:rPr lang="en-GB" b="1" smtClean="0">
                <a:latin typeface="+mn-lt"/>
              </a:rPr>
              <a:t>F. Alcohol induced psychiatric condition and co morbidity</a:t>
            </a:r>
          </a:p>
        </p:txBody>
      </p:sp>
    </p:spTree>
    <p:extLst>
      <p:ext uri="{BB962C8B-B14F-4D97-AF65-F5344CB8AC3E}">
        <p14:creationId xmlns:p14="http://schemas.microsoft.com/office/powerpoint/2010/main" val="264167775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rtlCol="0">
            <a:normAutofit/>
          </a:bodyPr>
          <a:lstStyle/>
          <a:p>
            <a:pPr>
              <a:defRPr/>
            </a:pPr>
            <a:r>
              <a:rPr lang="en-GB" sz="3600" b="1" dirty="0" smtClean="0">
                <a:latin typeface="+mn-lt"/>
              </a:rPr>
              <a:t>Co morbidity </a:t>
            </a:r>
          </a:p>
        </p:txBody>
      </p:sp>
      <p:sp>
        <p:nvSpPr>
          <p:cNvPr id="447491" name="Content Placeholder 2"/>
          <p:cNvSpPr>
            <a:spLocks noGrp="1"/>
          </p:cNvSpPr>
          <p:nvPr>
            <p:ph idx="1"/>
          </p:nvPr>
        </p:nvSpPr>
        <p:spPr>
          <a:xfrm>
            <a:off x="685800" y="1295402"/>
            <a:ext cx="8001000" cy="4830763"/>
          </a:xfrm>
        </p:spPr>
        <p:txBody>
          <a:bodyPr>
            <a:normAutofit fontScale="85000" lnSpcReduction="20000"/>
          </a:bodyPr>
          <a:lstStyle/>
          <a:p>
            <a:pPr eaLnBrk="1" hangingPunct="1">
              <a:lnSpc>
                <a:spcPct val="150000"/>
              </a:lnSpc>
              <a:buFont typeface="Wingdings" panose="05000000000000000000" pitchFamily="2" charset="2"/>
              <a:buChar char="Ø"/>
            </a:pPr>
            <a:r>
              <a:rPr lang="en-GB" dirty="0" smtClean="0">
                <a:solidFill>
                  <a:srgbClr val="0000FF"/>
                </a:solidFill>
              </a:rPr>
              <a:t>Antisocial personality disorder</a:t>
            </a:r>
          </a:p>
          <a:p>
            <a:pPr eaLnBrk="1" hangingPunct="1">
              <a:lnSpc>
                <a:spcPct val="150000"/>
              </a:lnSpc>
              <a:buFont typeface="Wingdings" panose="05000000000000000000" pitchFamily="2" charset="2"/>
              <a:buChar char="Ø"/>
            </a:pPr>
            <a:r>
              <a:rPr lang="en-GB" dirty="0" smtClean="0">
                <a:solidFill>
                  <a:srgbClr val="0000FF"/>
                </a:solidFill>
              </a:rPr>
              <a:t>Mood disorder-30-40% of people with alcohol related problem meet diagnostic criteria of major depressive disorder some time in their life time.</a:t>
            </a:r>
          </a:p>
          <a:p>
            <a:pPr eaLnBrk="1" hangingPunct="1">
              <a:lnSpc>
                <a:spcPct val="150000"/>
              </a:lnSpc>
              <a:buFont typeface="Wingdings" panose="05000000000000000000" pitchFamily="2" charset="2"/>
              <a:buChar char="Ø"/>
            </a:pPr>
            <a:r>
              <a:rPr lang="en-GB" dirty="0" smtClean="0">
                <a:solidFill>
                  <a:srgbClr val="0000FF"/>
                </a:solidFill>
              </a:rPr>
              <a:t>Anxiety disorder-25-50% of people with alcohol related disorder meet criteria for anxiety disorder.</a:t>
            </a:r>
          </a:p>
          <a:p>
            <a:pPr eaLnBrk="1" hangingPunct="1">
              <a:lnSpc>
                <a:spcPct val="150000"/>
              </a:lnSpc>
              <a:buFont typeface="Wingdings" panose="05000000000000000000" pitchFamily="2" charset="2"/>
              <a:buChar char="Ø"/>
            </a:pPr>
            <a:r>
              <a:rPr lang="en-GB" dirty="0" smtClean="0">
                <a:solidFill>
                  <a:srgbClr val="0000FF"/>
                </a:solidFill>
              </a:rPr>
              <a:t>Alcohol  is used to alleviate anxiety </a:t>
            </a:r>
            <a:r>
              <a:rPr lang="en-GB" dirty="0" err="1" smtClean="0">
                <a:solidFill>
                  <a:srgbClr val="0000FF"/>
                </a:solidFill>
              </a:rPr>
              <a:t>esp</a:t>
            </a:r>
            <a:r>
              <a:rPr lang="en-GB" dirty="0" smtClean="0">
                <a:solidFill>
                  <a:srgbClr val="0000FF"/>
                </a:solidFill>
              </a:rPr>
              <a:t> in social and agoraphobia.</a:t>
            </a:r>
          </a:p>
        </p:txBody>
      </p:sp>
      <p:sp>
        <p:nvSpPr>
          <p:cNvPr id="4474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97D531-1979-4E89-ABE1-F20E3033A869}" type="datetime1">
              <a:rPr lang="en-US" smtClean="0">
                <a:solidFill>
                  <a:schemeClr val="tx2"/>
                </a:solidFill>
              </a:rPr>
              <a:t>6/15/2020</a:t>
            </a:fld>
            <a:endParaRPr lang="en-US" smtClean="0">
              <a:solidFill>
                <a:schemeClr val="tx2"/>
              </a:solidFill>
            </a:endParaRPr>
          </a:p>
        </p:txBody>
      </p:sp>
      <p:sp>
        <p:nvSpPr>
          <p:cNvPr id="447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196</a:t>
            </a:fld>
            <a:endParaRPr lang="en-US"/>
          </a:p>
        </p:txBody>
      </p:sp>
    </p:spTree>
    <p:extLst>
      <p:ext uri="{BB962C8B-B14F-4D97-AF65-F5344CB8AC3E}">
        <p14:creationId xmlns:p14="http://schemas.microsoft.com/office/powerpoint/2010/main" val="210388355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Content Placeholder 2"/>
          <p:cNvSpPr>
            <a:spLocks noGrp="1"/>
          </p:cNvSpPr>
          <p:nvPr>
            <p:ph idx="1"/>
          </p:nvPr>
        </p:nvSpPr>
        <p:spPr>
          <a:xfrm>
            <a:off x="457200" y="731837"/>
            <a:ext cx="8153400" cy="5440363"/>
          </a:xfrm>
        </p:spPr>
        <p:txBody>
          <a:bodyPr/>
          <a:lstStyle/>
          <a:p>
            <a:pPr eaLnBrk="1" hangingPunct="1">
              <a:buFont typeface="Wingdings" panose="05000000000000000000" pitchFamily="2" charset="2"/>
              <a:buChar char="v"/>
            </a:pPr>
            <a:r>
              <a:rPr lang="en-US" dirty="0">
                <a:solidFill>
                  <a:srgbClr val="0000FF"/>
                </a:solidFill>
              </a:rPr>
              <a:t>Suicide- in ~10-15% of the cases. </a:t>
            </a:r>
          </a:p>
          <a:p>
            <a:pPr eaLnBrk="1" hangingPunct="1">
              <a:buFont typeface="Wingdings" panose="05000000000000000000" pitchFamily="2" charset="2"/>
              <a:buChar char="v"/>
            </a:pPr>
            <a:r>
              <a:rPr lang="en-US" dirty="0">
                <a:solidFill>
                  <a:srgbClr val="0000FF"/>
                </a:solidFill>
              </a:rPr>
              <a:t>Factors associated with suicide are:</a:t>
            </a:r>
          </a:p>
          <a:p>
            <a:pPr lvl="2" eaLnBrk="1" hangingPunct="1"/>
            <a:r>
              <a:rPr lang="en-US" sz="2800" dirty="0">
                <a:solidFill>
                  <a:srgbClr val="0000FF"/>
                </a:solidFill>
              </a:rPr>
              <a:t>presence of depression</a:t>
            </a:r>
          </a:p>
          <a:p>
            <a:pPr lvl="2" eaLnBrk="1" hangingPunct="1"/>
            <a:r>
              <a:rPr lang="en-US" sz="2800" dirty="0">
                <a:solidFill>
                  <a:srgbClr val="0000FF"/>
                </a:solidFill>
              </a:rPr>
              <a:t>poor psychosocial support</a:t>
            </a:r>
          </a:p>
          <a:p>
            <a:pPr lvl="2" eaLnBrk="1" hangingPunct="1"/>
            <a:r>
              <a:rPr lang="en-US" sz="2800" dirty="0">
                <a:solidFill>
                  <a:srgbClr val="0000FF"/>
                </a:solidFill>
              </a:rPr>
              <a:t>coexisting medical condition</a:t>
            </a:r>
          </a:p>
          <a:p>
            <a:pPr lvl="2" eaLnBrk="1" hangingPunct="1"/>
            <a:r>
              <a:rPr lang="en-US" sz="2800" dirty="0">
                <a:solidFill>
                  <a:srgbClr val="0000FF"/>
                </a:solidFill>
              </a:rPr>
              <a:t>unemployment</a:t>
            </a:r>
          </a:p>
          <a:p>
            <a:pPr lvl="2" eaLnBrk="1" hangingPunct="1"/>
            <a:r>
              <a:rPr lang="en-US" sz="2800" dirty="0">
                <a:solidFill>
                  <a:srgbClr val="0000FF"/>
                </a:solidFill>
              </a:rPr>
              <a:t>living alone</a:t>
            </a:r>
          </a:p>
          <a:p>
            <a:pPr eaLnBrk="1" hangingPunct="1"/>
            <a:endParaRPr lang="en-US" dirty="0"/>
          </a:p>
          <a:p>
            <a:pPr eaLnBrk="1" hangingPunct="1"/>
            <a:endParaRPr lang="en-GB" dirty="0" smtClean="0"/>
          </a:p>
        </p:txBody>
      </p:sp>
      <p:sp>
        <p:nvSpPr>
          <p:cNvPr id="44851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902DEB-75C4-4C83-B625-A1BBAC2E0C1D}" type="datetime1">
              <a:rPr lang="en-US" smtClean="0">
                <a:solidFill>
                  <a:schemeClr val="tx2"/>
                </a:solidFill>
              </a:rPr>
              <a:t>6/15/2020</a:t>
            </a:fld>
            <a:endParaRPr lang="en-US" smtClean="0">
              <a:solidFill>
                <a:schemeClr val="tx2"/>
              </a:solidFill>
            </a:endParaRPr>
          </a:p>
        </p:txBody>
      </p:sp>
      <p:sp>
        <p:nvSpPr>
          <p:cNvPr id="448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197</a:t>
            </a:fld>
            <a:endParaRPr lang="en-US"/>
          </a:p>
        </p:txBody>
      </p:sp>
    </p:spTree>
    <p:extLst>
      <p:ext uri="{BB962C8B-B14F-4D97-AF65-F5344CB8AC3E}">
        <p14:creationId xmlns:p14="http://schemas.microsoft.com/office/powerpoint/2010/main" val="271528964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normAutofit fontScale="90000"/>
          </a:bodyPr>
          <a:lstStyle/>
          <a:p>
            <a:pPr eaLnBrk="1" hangingPunct="1"/>
            <a:r>
              <a:rPr lang="en-US" sz="4100"/>
              <a:t>Sleep Effects</a:t>
            </a:r>
            <a:br>
              <a:rPr lang="en-US" sz="4100"/>
            </a:br>
            <a:endParaRPr lang="en-US" sz="4100"/>
          </a:p>
        </p:txBody>
      </p:sp>
      <p:sp>
        <p:nvSpPr>
          <p:cNvPr id="449539" name="Rectangle 3"/>
          <p:cNvSpPr>
            <a:spLocks noGrp="1" noChangeArrowheads="1"/>
          </p:cNvSpPr>
          <p:nvPr>
            <p:ph idx="1"/>
          </p:nvPr>
        </p:nvSpPr>
        <p:spPr>
          <a:xfrm>
            <a:off x="381000" y="1371600"/>
            <a:ext cx="8305800" cy="4754563"/>
          </a:xfrm>
        </p:spPr>
        <p:txBody>
          <a:bodyPr>
            <a:normAutofit fontScale="92500" lnSpcReduction="10000"/>
          </a:bodyPr>
          <a:lstStyle/>
          <a:p>
            <a:pPr eaLnBrk="1" hangingPunct="1">
              <a:lnSpc>
                <a:spcPct val="150000"/>
              </a:lnSpc>
              <a:buFont typeface="Wingdings" panose="05000000000000000000" pitchFamily="2" charset="2"/>
              <a:buChar char="Ø"/>
            </a:pPr>
            <a:r>
              <a:rPr lang="en-US" dirty="0" smtClean="0">
                <a:solidFill>
                  <a:srgbClr val="0000FF"/>
                </a:solidFill>
              </a:rPr>
              <a:t>alcohol also has adverse effects on sleep architecture. </a:t>
            </a:r>
          </a:p>
          <a:p>
            <a:pPr eaLnBrk="1" hangingPunct="1">
              <a:lnSpc>
                <a:spcPct val="150000"/>
              </a:lnSpc>
              <a:buFont typeface="Wingdings" panose="05000000000000000000" pitchFamily="2" charset="2"/>
              <a:buChar char="Ø"/>
            </a:pPr>
            <a:r>
              <a:rPr lang="en-US" dirty="0" smtClean="0">
                <a:solidFill>
                  <a:srgbClr val="0000FF"/>
                </a:solidFill>
              </a:rPr>
              <a:t>alcohol use is associated with a decrease in rapid eye movement sleep (REM or dream sleep) and deep sleep (stage 4) and more sleep fragmentation, with more and longer episodes of awakening. </a:t>
            </a:r>
          </a:p>
          <a:p>
            <a:pPr eaLnBrk="1" hangingPunct="1">
              <a:lnSpc>
                <a:spcPct val="80000"/>
              </a:lnSpc>
              <a:buFont typeface="Wingdings" panose="05000000000000000000" pitchFamily="2" charset="2"/>
              <a:buNone/>
            </a:pPr>
            <a:endParaRPr lang="en-US" dirty="0" smtClean="0"/>
          </a:p>
        </p:txBody>
      </p:sp>
      <p:sp>
        <p:nvSpPr>
          <p:cNvPr id="4495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DE13A8-8A5E-4572-890D-1C0DCF73925E}" type="datetime1">
              <a:rPr lang="en-US" smtClean="0">
                <a:solidFill>
                  <a:schemeClr val="tx2"/>
                </a:solidFill>
              </a:rPr>
              <a:t>6/15/2020</a:t>
            </a:fld>
            <a:endParaRPr lang="en-US" smtClean="0">
              <a:solidFill>
                <a:schemeClr val="tx2"/>
              </a:solidFill>
            </a:endParaRPr>
          </a:p>
        </p:txBody>
      </p:sp>
      <p:sp>
        <p:nvSpPr>
          <p:cNvPr id="449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198</a:t>
            </a:fld>
            <a:endParaRPr lang="en-US"/>
          </a:p>
        </p:txBody>
      </p:sp>
    </p:spTree>
    <p:extLst>
      <p:ext uri="{BB962C8B-B14F-4D97-AF65-F5344CB8AC3E}">
        <p14:creationId xmlns:p14="http://schemas.microsoft.com/office/powerpoint/2010/main" val="20406589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le 6"/>
          <p:cNvSpPr>
            <a:spLocks noGrp="1"/>
          </p:cNvSpPr>
          <p:nvPr>
            <p:ph type="title"/>
          </p:nvPr>
        </p:nvSpPr>
        <p:spPr>
          <a:xfrm>
            <a:off x="1610916" y="1709740"/>
            <a:ext cx="5915025" cy="2852737"/>
          </a:xfrm>
        </p:spPr>
        <p:txBody>
          <a:bodyPr/>
          <a:lstStyle/>
          <a:p>
            <a:pPr eaLnBrk="1" hangingPunct="1"/>
            <a:r>
              <a:rPr lang="en-GB" smtClean="0"/>
              <a:t>Women and alcohol</a:t>
            </a:r>
          </a:p>
        </p:txBody>
      </p:sp>
      <p:sp>
        <p:nvSpPr>
          <p:cNvPr id="450563"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3972E6-E15B-4108-9B85-105DFE0703AA}" type="datetime1">
              <a:rPr lang="en-US" smtClean="0">
                <a:solidFill>
                  <a:schemeClr val="tx2"/>
                </a:solidFill>
              </a:rPr>
              <a:t>6/15/2020</a:t>
            </a:fld>
            <a:endParaRPr lang="en-US" smtClean="0">
              <a:solidFill>
                <a:schemeClr val="tx2"/>
              </a:solidFill>
            </a:endParaRPr>
          </a:p>
        </p:txBody>
      </p:sp>
      <p:sp>
        <p:nvSpPr>
          <p:cNvPr id="450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199</a:t>
            </a:fld>
            <a:endParaRPr lang="en-US"/>
          </a:p>
        </p:txBody>
      </p:sp>
    </p:spTree>
    <p:extLst>
      <p:ext uri="{BB962C8B-B14F-4D97-AF65-F5344CB8AC3E}">
        <p14:creationId xmlns:p14="http://schemas.microsoft.com/office/powerpoint/2010/main" val="38015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lstStyle/>
          <a:p>
            <a:r>
              <a:rPr lang="en-US" dirty="0" smtClean="0"/>
              <a:t>Chapter one</a:t>
            </a:r>
            <a:br>
              <a:rPr lang="en-US" dirty="0" smtClean="0"/>
            </a:br>
            <a:r>
              <a:rPr lang="en-US" dirty="0"/>
              <a:t>A</a:t>
            </a:r>
            <a:r>
              <a:rPr lang="en-US" dirty="0" smtClean="0"/>
              <a:t>nxiety disorders</a:t>
            </a:r>
            <a:endParaRPr lang="en-US" dirty="0"/>
          </a:p>
        </p:txBody>
      </p:sp>
      <p:sp>
        <p:nvSpPr>
          <p:cNvPr id="4" name="Date Placeholder 3"/>
          <p:cNvSpPr>
            <a:spLocks noGrp="1"/>
          </p:cNvSpPr>
          <p:nvPr>
            <p:ph type="dt" sz="half" idx="10"/>
          </p:nvPr>
        </p:nvSpPr>
        <p:spPr/>
        <p:txBody>
          <a:bodyPr/>
          <a:lstStyle/>
          <a:p>
            <a:fld id="{DAD209CA-13C5-4DB2-A4F8-C73316029232}"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2</a:t>
            </a:fld>
            <a:endParaRPr lang="en-US"/>
          </a:p>
        </p:txBody>
      </p:sp>
    </p:spTree>
    <p:extLst>
      <p:ext uri="{BB962C8B-B14F-4D97-AF65-F5344CB8AC3E}">
        <p14:creationId xmlns:p14="http://schemas.microsoft.com/office/powerpoint/2010/main" val="418387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021055"/>
          </a:xfrm>
          <a:prstGeom prst="rect">
            <a:avLst/>
          </a:prstGeom>
        </p:spPr>
        <p:txBody>
          <a:bodyPr wrap="square">
            <a:spAutoFit/>
          </a:bodyPr>
          <a:lstStyle/>
          <a:p>
            <a:pPr>
              <a:lnSpc>
                <a:spcPct val="150000"/>
              </a:lnSpc>
              <a:buFont typeface="Wingdings" panose="05000000000000000000" pitchFamily="2" charset="2"/>
              <a:buChar char="Ø"/>
            </a:pPr>
            <a:r>
              <a:rPr lang="en-US" sz="2400" dirty="0" smtClean="0"/>
              <a:t>In social anxiety disorder (social phobia), the individual is fearful or anxious about or avoidant of social interactions and situations that involve the possibility of being scrutinized. </a:t>
            </a:r>
          </a:p>
          <a:p>
            <a:pPr>
              <a:lnSpc>
                <a:spcPct val="150000"/>
              </a:lnSpc>
              <a:buFont typeface="Wingdings" panose="05000000000000000000" pitchFamily="2" charset="2"/>
              <a:buChar char="Ø"/>
            </a:pPr>
            <a:r>
              <a:rPr lang="en-US" sz="2400" dirty="0" smtClean="0"/>
              <a:t>These include social interactions such as meeting unfamiliar people, situations in which the individual may be observed eating or drinking, and situations in which the individual performs in front of others. </a:t>
            </a:r>
          </a:p>
          <a:p>
            <a:pPr>
              <a:lnSpc>
                <a:spcPct val="150000"/>
              </a:lnSpc>
              <a:buFont typeface="Wingdings" panose="05000000000000000000" pitchFamily="2" charset="2"/>
              <a:buChar char="Ø"/>
            </a:pPr>
            <a:r>
              <a:rPr lang="en-US" sz="2400" dirty="0" smtClean="0"/>
              <a:t>The cognitive ideation is of being negatively evaluated by others, by being embarrassed, humiliated, or rejected, or offending others.</a:t>
            </a:r>
            <a:endParaRPr lang="en-GB" sz="2400"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20</a:t>
            </a:fld>
            <a:endParaRPr lang="en-US"/>
          </a:p>
        </p:txBody>
      </p:sp>
      <p:sp>
        <p:nvSpPr>
          <p:cNvPr id="5" name="Date Placeholder 4"/>
          <p:cNvSpPr>
            <a:spLocks noGrp="1"/>
          </p:cNvSpPr>
          <p:nvPr>
            <p:ph type="dt" sz="half" idx="10"/>
          </p:nvPr>
        </p:nvSpPr>
        <p:spPr/>
        <p:txBody>
          <a:bodyPr/>
          <a:lstStyle/>
          <a:p>
            <a:fld id="{9F8C5485-4E42-4BF9-A456-411EB5E8CF95}" type="datetime1">
              <a:rPr lang="en-US" smtClean="0"/>
              <a:t>6/15/2020</a:t>
            </a:fld>
            <a:endParaRPr lang="en-US"/>
          </a:p>
        </p:txBody>
      </p:sp>
    </p:spTree>
    <p:extLst>
      <p:ext uri="{BB962C8B-B14F-4D97-AF65-F5344CB8AC3E}">
        <p14:creationId xmlns:p14="http://schemas.microsoft.com/office/powerpoint/2010/main" val="104524696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614488" y="365127"/>
            <a:ext cx="5915025" cy="777875"/>
          </a:xfrm>
        </p:spPr>
        <p:txBody>
          <a:bodyPr rtlCol="0">
            <a:normAutofit/>
          </a:bodyPr>
          <a:lstStyle/>
          <a:p>
            <a:pPr>
              <a:defRPr/>
            </a:pPr>
            <a:r>
              <a:rPr lang="en-US" b="1" dirty="0" smtClean="0">
                <a:latin typeface="+mn-lt"/>
              </a:rPr>
              <a:t>Women and alcohol</a:t>
            </a:r>
          </a:p>
        </p:txBody>
      </p:sp>
      <p:sp>
        <p:nvSpPr>
          <p:cNvPr id="459779" name="Rectangle 3"/>
          <p:cNvSpPr>
            <a:spLocks noGrp="1" noChangeArrowheads="1"/>
          </p:cNvSpPr>
          <p:nvPr>
            <p:ph idx="1"/>
          </p:nvPr>
        </p:nvSpPr>
        <p:spPr>
          <a:xfrm>
            <a:off x="491278" y="1509715"/>
            <a:ext cx="7391400" cy="5486400"/>
          </a:xfrm>
        </p:spPr>
        <p:txBody>
          <a:bodyPr vert="horz" lIns="0" tIns="0" rIns="91440" bIns="45720" rtlCol="0">
            <a:normAutofit fontScale="70000" lnSpcReduction="20000"/>
          </a:bodyPr>
          <a:lstStyle/>
          <a:p>
            <a:pPr marL="0" indent="0">
              <a:lnSpc>
                <a:spcPct val="150000"/>
              </a:lnSpc>
              <a:spcBef>
                <a:spcPct val="40000"/>
              </a:spcBef>
              <a:buNone/>
              <a:defRPr/>
            </a:pPr>
            <a:r>
              <a:rPr lang="en-US" dirty="0">
                <a:solidFill>
                  <a:srgbClr val="0000FF"/>
                </a:solidFill>
              </a:rPr>
              <a:t>Women are more susceptible to the effects of alcohol due to:</a:t>
            </a:r>
          </a:p>
          <a:p>
            <a:pPr marL="760413" lvl="1">
              <a:lnSpc>
                <a:spcPct val="150000"/>
              </a:lnSpc>
              <a:spcBef>
                <a:spcPct val="30000"/>
              </a:spcBef>
              <a:buClr>
                <a:srgbClr val="1B7AA9"/>
              </a:buClr>
              <a:defRPr/>
            </a:pPr>
            <a:r>
              <a:rPr lang="en-AU" sz="2800" dirty="0">
                <a:solidFill>
                  <a:srgbClr val="0000FF"/>
                </a:solidFill>
              </a:rPr>
              <a:t>Smaller physical size</a:t>
            </a:r>
          </a:p>
          <a:p>
            <a:pPr marL="760413" lvl="1">
              <a:lnSpc>
                <a:spcPct val="150000"/>
              </a:lnSpc>
              <a:spcBef>
                <a:spcPct val="30000"/>
              </a:spcBef>
              <a:buClr>
                <a:srgbClr val="1B7AA9"/>
              </a:buClr>
              <a:defRPr/>
            </a:pPr>
            <a:r>
              <a:rPr lang="en-AU" sz="2800" dirty="0">
                <a:solidFill>
                  <a:srgbClr val="0000FF"/>
                </a:solidFill>
              </a:rPr>
              <a:t>Decreased blood volume</a:t>
            </a:r>
          </a:p>
          <a:p>
            <a:pPr marL="760413" lvl="1">
              <a:lnSpc>
                <a:spcPct val="150000"/>
              </a:lnSpc>
              <a:spcBef>
                <a:spcPct val="30000"/>
              </a:spcBef>
              <a:buClr>
                <a:srgbClr val="1B7AA9"/>
              </a:buClr>
              <a:defRPr/>
            </a:pPr>
            <a:r>
              <a:rPr lang="en-AU" sz="2800" dirty="0">
                <a:solidFill>
                  <a:srgbClr val="0000FF"/>
                </a:solidFill>
              </a:rPr>
              <a:t>Lower body water to fat ratio</a:t>
            </a:r>
          </a:p>
          <a:p>
            <a:pPr marL="760413" lvl="1">
              <a:lnSpc>
                <a:spcPct val="150000"/>
              </a:lnSpc>
              <a:spcBef>
                <a:spcPct val="30000"/>
              </a:spcBef>
              <a:buClr>
                <a:srgbClr val="1B7AA9"/>
              </a:buClr>
              <a:defRPr/>
            </a:pPr>
            <a:r>
              <a:rPr lang="en-AU" sz="2800" dirty="0">
                <a:solidFill>
                  <a:srgbClr val="0000FF"/>
                </a:solidFill>
              </a:rPr>
              <a:t>Reduced ADH activity in gastric mucosa (hence reduced stomach metabolism of alcohol)</a:t>
            </a:r>
            <a:r>
              <a:rPr lang="en-US" sz="2800" dirty="0">
                <a:solidFill>
                  <a:srgbClr val="0000FF"/>
                </a:solidFill>
              </a:rPr>
              <a:t>.</a:t>
            </a:r>
          </a:p>
          <a:p>
            <a:pPr marL="760413" lvl="1">
              <a:lnSpc>
                <a:spcPct val="150000"/>
              </a:lnSpc>
              <a:spcBef>
                <a:spcPct val="30000"/>
              </a:spcBef>
              <a:spcAft>
                <a:spcPts val="300"/>
              </a:spcAft>
              <a:buNone/>
              <a:defRPr/>
            </a:pPr>
            <a:r>
              <a:rPr lang="en-AU" sz="2800" dirty="0">
                <a:solidFill>
                  <a:srgbClr val="0000FF"/>
                </a:solidFill>
              </a:rPr>
              <a:t>Resulting in:</a:t>
            </a:r>
          </a:p>
          <a:p>
            <a:pPr marL="760413" lvl="1">
              <a:lnSpc>
                <a:spcPct val="150000"/>
              </a:lnSpc>
              <a:spcBef>
                <a:spcPct val="30000"/>
              </a:spcBef>
              <a:spcAft>
                <a:spcPts val="300"/>
              </a:spcAft>
              <a:buClr>
                <a:srgbClr val="1B7AA9"/>
              </a:buClr>
              <a:defRPr/>
            </a:pPr>
            <a:r>
              <a:rPr lang="en-AU" sz="2800" dirty="0">
                <a:solidFill>
                  <a:srgbClr val="0000FF"/>
                </a:solidFill>
              </a:rPr>
              <a:t>earlier development of organ damage</a:t>
            </a:r>
          </a:p>
          <a:p>
            <a:pPr marL="760413" lvl="1">
              <a:lnSpc>
                <a:spcPct val="150000"/>
              </a:lnSpc>
              <a:spcBef>
                <a:spcPct val="30000"/>
              </a:spcBef>
              <a:spcAft>
                <a:spcPts val="300"/>
              </a:spcAft>
              <a:buClr>
                <a:srgbClr val="1B7AA9"/>
              </a:buClr>
              <a:defRPr/>
            </a:pPr>
            <a:r>
              <a:rPr lang="en-AU" sz="2800" dirty="0">
                <a:solidFill>
                  <a:srgbClr val="0000FF"/>
                </a:solidFill>
              </a:rPr>
              <a:t>increased risk of intoxication related harms</a:t>
            </a:r>
            <a:r>
              <a:rPr lang="en-US" sz="2800" dirty="0">
                <a:solidFill>
                  <a:srgbClr val="0000FF"/>
                </a:solidFill>
              </a:rPr>
              <a:t>;</a:t>
            </a:r>
            <a:r>
              <a:rPr lang="en-AU" sz="2800" dirty="0">
                <a:solidFill>
                  <a:srgbClr val="0000FF"/>
                </a:solidFill>
              </a:rPr>
              <a:t> </a:t>
            </a:r>
            <a:r>
              <a:rPr lang="en-US" sz="2800" dirty="0">
                <a:solidFill>
                  <a:srgbClr val="0000FF"/>
                </a:solidFill>
              </a:rPr>
              <a:t/>
            </a:r>
            <a:br>
              <a:rPr lang="en-US" sz="2800" dirty="0">
                <a:solidFill>
                  <a:srgbClr val="0000FF"/>
                </a:solidFill>
              </a:rPr>
            </a:br>
            <a:r>
              <a:rPr lang="en-AU" sz="2800" dirty="0">
                <a:solidFill>
                  <a:srgbClr val="0000FF"/>
                </a:solidFill>
              </a:rPr>
              <a:t>e.g., assault, injury.</a:t>
            </a:r>
            <a:endParaRPr lang="en-US" sz="2800" b="1" dirty="0">
              <a:solidFill>
                <a:srgbClr val="0000FF"/>
              </a:solidFill>
            </a:endParaRPr>
          </a:p>
        </p:txBody>
      </p:sp>
      <p:sp>
        <p:nvSpPr>
          <p:cNvPr id="451588"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3B91D4-0DC1-4EBB-A2E4-26AC7AD3770F}" type="datetime1">
              <a:rPr lang="en-US" smtClean="0">
                <a:solidFill>
                  <a:schemeClr val="tx2"/>
                </a:solidFill>
              </a:rPr>
              <a:t>6/15/2020</a:t>
            </a:fld>
            <a:endParaRPr lang="en-US" smtClean="0">
              <a:solidFill>
                <a:schemeClr val="tx2"/>
              </a:solidFill>
            </a:endParaRPr>
          </a:p>
        </p:txBody>
      </p:sp>
      <p:sp>
        <p:nvSpPr>
          <p:cNvPr id="45158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451590" name="Picture 4" descr="MCj03977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2"/>
            <a:ext cx="1131094"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200</a:t>
            </a:fld>
            <a:endParaRPr lang="en-US"/>
          </a:p>
        </p:txBody>
      </p:sp>
    </p:spTree>
    <p:extLst>
      <p:ext uri="{BB962C8B-B14F-4D97-AF65-F5344CB8AC3E}">
        <p14:creationId xmlns:p14="http://schemas.microsoft.com/office/powerpoint/2010/main" val="198706325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itle 6"/>
          <p:cNvSpPr>
            <a:spLocks noGrp="1"/>
          </p:cNvSpPr>
          <p:nvPr>
            <p:ph type="title"/>
          </p:nvPr>
        </p:nvSpPr>
        <p:spPr>
          <a:xfrm>
            <a:off x="1614488" y="365127"/>
            <a:ext cx="5915025" cy="930275"/>
          </a:xfrm>
        </p:spPr>
        <p:txBody>
          <a:bodyPr/>
          <a:lstStyle/>
          <a:p>
            <a:pPr eaLnBrk="1" hangingPunct="1"/>
            <a:r>
              <a:rPr lang="en-GB" smtClean="0"/>
              <a:t>Fetal alcohol syndrome</a:t>
            </a:r>
          </a:p>
        </p:txBody>
      </p:sp>
      <p:sp>
        <p:nvSpPr>
          <p:cNvPr id="333827" name="Rectangle 3"/>
          <p:cNvSpPr>
            <a:spLocks noGrp="1" noChangeArrowheads="1"/>
          </p:cNvSpPr>
          <p:nvPr>
            <p:ph idx="1"/>
          </p:nvPr>
        </p:nvSpPr>
        <p:spPr>
          <a:xfrm>
            <a:off x="685800" y="1143002"/>
            <a:ext cx="7696200" cy="5033963"/>
          </a:xfrm>
        </p:spPr>
        <p:txBody>
          <a:bodyPr rtlCol="0">
            <a:normAutofit fontScale="70000" lnSpcReduction="20000"/>
          </a:bodyPr>
          <a:lstStyle/>
          <a:p>
            <a:pPr>
              <a:lnSpc>
                <a:spcPct val="150000"/>
              </a:lnSpc>
              <a:buFont typeface="Wingdings" panose="05000000000000000000" pitchFamily="2" charset="2"/>
              <a:buChar char="Ø"/>
              <a:defRPr/>
            </a:pPr>
            <a:r>
              <a:rPr lang="en-US" dirty="0">
                <a:solidFill>
                  <a:srgbClr val="0000FF"/>
                </a:solidFill>
              </a:rPr>
              <a:t>alcohol inhibits intrauterine growth and postnatal development. </a:t>
            </a:r>
          </a:p>
          <a:p>
            <a:pPr>
              <a:lnSpc>
                <a:spcPct val="150000"/>
              </a:lnSpc>
              <a:buFont typeface="Wingdings" panose="05000000000000000000" pitchFamily="2" charset="2"/>
              <a:buChar char="Ø"/>
              <a:defRPr/>
            </a:pPr>
            <a:r>
              <a:rPr lang="en-US" dirty="0">
                <a:solidFill>
                  <a:srgbClr val="0000FF"/>
                </a:solidFill>
              </a:rPr>
              <a:t>Microcephaly, craniofacial malformations, and limb and heart defects are common in affected infants. </a:t>
            </a:r>
          </a:p>
          <a:p>
            <a:pPr>
              <a:lnSpc>
                <a:spcPct val="150000"/>
              </a:lnSpc>
              <a:buFont typeface="Wingdings" panose="05000000000000000000" pitchFamily="2" charset="2"/>
              <a:buChar char="Ø"/>
              <a:defRPr/>
            </a:pPr>
            <a:r>
              <a:rPr lang="en-US" dirty="0">
                <a:solidFill>
                  <a:srgbClr val="0000FF"/>
                </a:solidFill>
              </a:rPr>
              <a:t>Short adult stature and development of a range of adult maladaptive behaviors.</a:t>
            </a:r>
          </a:p>
          <a:p>
            <a:pPr>
              <a:lnSpc>
                <a:spcPct val="150000"/>
              </a:lnSpc>
              <a:buFont typeface="Wingdings" panose="05000000000000000000" pitchFamily="2" charset="2"/>
              <a:buChar char="Ø"/>
              <a:defRPr/>
            </a:pPr>
            <a:r>
              <a:rPr lang="en-US" dirty="0">
                <a:solidFill>
                  <a:srgbClr val="0000FF"/>
                </a:solidFill>
              </a:rPr>
              <a:t>Women with alcohol-related disorders have a 35 percent risk of having a child with defects.</a:t>
            </a:r>
          </a:p>
          <a:p>
            <a:pPr>
              <a:lnSpc>
                <a:spcPct val="150000"/>
              </a:lnSpc>
              <a:buFont typeface="Wingdings" panose="05000000000000000000" pitchFamily="2" charset="2"/>
              <a:buChar char="Ø"/>
              <a:defRPr/>
            </a:pPr>
            <a:r>
              <a:rPr lang="en-US" dirty="0">
                <a:solidFill>
                  <a:srgbClr val="0000FF"/>
                </a:solidFill>
              </a:rPr>
              <a:t>precise mechanism of the damage to the fetus is unknown</a:t>
            </a:r>
          </a:p>
        </p:txBody>
      </p:sp>
      <p:sp>
        <p:nvSpPr>
          <p:cNvPr id="45363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D01DC9-D04B-41A1-BF25-38718BB24D34}" type="datetime1">
              <a:rPr lang="en-US" smtClean="0">
                <a:solidFill>
                  <a:schemeClr val="tx2"/>
                </a:solidFill>
              </a:rPr>
              <a:t>6/15/2020</a:t>
            </a:fld>
            <a:endParaRPr lang="en-US" smtClean="0">
              <a:solidFill>
                <a:schemeClr val="tx2"/>
              </a:solidFill>
            </a:endParaRPr>
          </a:p>
        </p:txBody>
      </p:sp>
      <p:sp>
        <p:nvSpPr>
          <p:cNvPr id="4536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201</a:t>
            </a:fld>
            <a:endParaRPr lang="en-US"/>
          </a:p>
        </p:txBody>
      </p:sp>
    </p:spTree>
    <p:extLst>
      <p:ext uri="{BB962C8B-B14F-4D97-AF65-F5344CB8AC3E}">
        <p14:creationId xmlns:p14="http://schemas.microsoft.com/office/powerpoint/2010/main" val="102129143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381000" y="277813"/>
            <a:ext cx="7772400" cy="712787"/>
          </a:xfrm>
        </p:spPr>
        <p:txBody>
          <a:bodyPr>
            <a:normAutofit fontScale="90000"/>
          </a:bodyPr>
          <a:lstStyle/>
          <a:p>
            <a:pPr eaLnBrk="1" hangingPunct="1"/>
            <a:r>
              <a:rPr lang="en-GB" dirty="0" err="1" smtClean="0"/>
              <a:t>Fetal</a:t>
            </a:r>
            <a:r>
              <a:rPr lang="en-GB" dirty="0" smtClean="0"/>
              <a:t> Alcohol Syndrome (FAS)</a:t>
            </a:r>
          </a:p>
        </p:txBody>
      </p:sp>
      <p:sp>
        <p:nvSpPr>
          <p:cNvPr id="454659" name="Rectangle 3"/>
          <p:cNvSpPr>
            <a:spLocks noGrp="1" noChangeArrowheads="1"/>
          </p:cNvSpPr>
          <p:nvPr>
            <p:ph idx="1"/>
          </p:nvPr>
        </p:nvSpPr>
        <p:spPr>
          <a:xfrm>
            <a:off x="457200" y="1143000"/>
            <a:ext cx="4572000" cy="5181600"/>
          </a:xfrm>
        </p:spPr>
        <p:txBody>
          <a:bodyPr vert="horz" lIns="0" tIns="0" rIns="91440" bIns="45720" rtlCol="0" anchor="ctr">
            <a:normAutofit fontScale="92500" lnSpcReduction="20000"/>
          </a:bodyPr>
          <a:lstStyle/>
          <a:p>
            <a:pPr eaLnBrk="1" hangingPunct="1">
              <a:buFont typeface="Arial" panose="020B0604020202020204" pitchFamily="34" charset="0"/>
              <a:buNone/>
            </a:pPr>
            <a:r>
              <a:rPr lang="en-US" dirty="0">
                <a:solidFill>
                  <a:srgbClr val="0000FF"/>
                </a:solidFill>
              </a:rPr>
              <a:t>Cause: unknown, fetal exposure to ethanol leading to hormonal imbalance and thereby increasing the risk of abnormality</a:t>
            </a:r>
          </a:p>
          <a:p>
            <a:pPr eaLnBrk="1" hangingPunct="1">
              <a:buFont typeface="Wingdings" panose="05000000000000000000" pitchFamily="2" charset="2"/>
              <a:buNone/>
            </a:pPr>
            <a:endParaRPr lang="en-GB" dirty="0"/>
          </a:p>
          <a:p>
            <a:pPr eaLnBrk="1" hangingPunct="1">
              <a:buFont typeface="Wingdings" panose="05000000000000000000" pitchFamily="2" charset="2"/>
              <a:buNone/>
            </a:pPr>
            <a:r>
              <a:rPr lang="en-GB" dirty="0"/>
              <a:t>Increasing prevalence </a:t>
            </a:r>
          </a:p>
          <a:p>
            <a:pPr eaLnBrk="1" hangingPunct="1">
              <a:buFont typeface="Wingdings" panose="05000000000000000000" pitchFamily="2" charset="2"/>
              <a:buNone/>
            </a:pPr>
            <a:r>
              <a:rPr lang="en-GB" dirty="0"/>
              <a:t>of risky drinking by young </a:t>
            </a:r>
          </a:p>
          <a:p>
            <a:pPr eaLnBrk="1" hangingPunct="1">
              <a:buFont typeface="Wingdings" panose="05000000000000000000" pitchFamily="2" charset="2"/>
              <a:buNone/>
            </a:pPr>
            <a:r>
              <a:rPr lang="en-GB" dirty="0"/>
              <a:t>women has raised concerns</a:t>
            </a:r>
          </a:p>
          <a:p>
            <a:pPr eaLnBrk="1" hangingPunct="1">
              <a:buFont typeface="Wingdings" panose="05000000000000000000" pitchFamily="2" charset="2"/>
              <a:buNone/>
            </a:pPr>
            <a:r>
              <a:rPr lang="en-GB" dirty="0"/>
              <a:t>about </a:t>
            </a:r>
            <a:r>
              <a:rPr lang="en-GB" dirty="0" err="1"/>
              <a:t>fetal</a:t>
            </a:r>
            <a:r>
              <a:rPr lang="en-GB" dirty="0"/>
              <a:t> alcohol </a:t>
            </a:r>
          </a:p>
          <a:p>
            <a:pPr eaLnBrk="1" hangingPunct="1">
              <a:buFont typeface="Wingdings" panose="05000000000000000000" pitchFamily="2" charset="2"/>
              <a:buNone/>
            </a:pPr>
            <a:r>
              <a:rPr lang="en-GB" dirty="0"/>
              <a:t>syndrome / effects.</a:t>
            </a:r>
          </a:p>
          <a:p>
            <a:pPr eaLnBrk="1" hangingPunct="1">
              <a:buFont typeface="Wingdings" panose="05000000000000000000" pitchFamily="2" charset="2"/>
              <a:buNone/>
            </a:pPr>
            <a:endParaRPr lang="en-GB" dirty="0" smtClean="0"/>
          </a:p>
        </p:txBody>
      </p:sp>
      <p:sp>
        <p:nvSpPr>
          <p:cNvPr id="454660"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D2E1D0-34AB-479E-9027-21B86EEB2207}" type="datetime1">
              <a:rPr lang="en-US" smtClean="0">
                <a:solidFill>
                  <a:schemeClr val="tx2"/>
                </a:solidFill>
              </a:rPr>
              <a:t>6/15/2020</a:t>
            </a:fld>
            <a:endParaRPr lang="en-US" smtClean="0">
              <a:solidFill>
                <a:schemeClr val="tx2"/>
              </a:solidFill>
            </a:endParaRPr>
          </a:p>
        </p:txBody>
      </p:sp>
      <p:sp>
        <p:nvSpPr>
          <p:cNvPr id="45466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454662" name="Picture 4" descr="in safe 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6764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8A2E26-CDE7-48A0-92E1-26FC8F0510F5}" type="slidenum">
              <a:rPr lang="en-US" smtClean="0"/>
              <a:t>202</a:t>
            </a:fld>
            <a:endParaRPr lang="en-US"/>
          </a:p>
        </p:txBody>
      </p:sp>
    </p:spTree>
    <p:extLst>
      <p:ext uri="{BB962C8B-B14F-4D97-AF65-F5344CB8AC3E}">
        <p14:creationId xmlns:p14="http://schemas.microsoft.com/office/powerpoint/2010/main" val="118978032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485900" y="277813"/>
            <a:ext cx="6172200" cy="1065212"/>
          </a:xfrm>
        </p:spPr>
        <p:txBody>
          <a:bodyPr/>
          <a:lstStyle/>
          <a:p>
            <a:pPr eaLnBrk="1" hangingPunct="1"/>
            <a:r>
              <a:rPr lang="en-GB" smtClean="0"/>
              <a:t>FAS Diagnosis</a:t>
            </a:r>
          </a:p>
        </p:txBody>
      </p:sp>
      <p:sp>
        <p:nvSpPr>
          <p:cNvPr id="456707" name="Rectangle 3"/>
          <p:cNvSpPr>
            <a:spLocks noGrp="1" noChangeArrowheads="1"/>
          </p:cNvSpPr>
          <p:nvPr>
            <p:ph idx="1"/>
          </p:nvPr>
        </p:nvSpPr>
        <p:spPr>
          <a:xfrm>
            <a:off x="685800" y="1219200"/>
            <a:ext cx="3657600" cy="5105400"/>
          </a:xfrm>
        </p:spPr>
        <p:txBody>
          <a:bodyPr vert="horz" lIns="0" tIns="0" rIns="91440" bIns="45720" rtlCol="0" anchor="ctr">
            <a:normAutofit fontScale="85000" lnSpcReduction="10000"/>
          </a:bodyPr>
          <a:lstStyle/>
          <a:p>
            <a:pPr eaLnBrk="1" hangingPunct="1">
              <a:buFont typeface="Wingdings" panose="05000000000000000000" pitchFamily="2" charset="2"/>
              <a:buNone/>
            </a:pPr>
            <a:r>
              <a:rPr lang="en-GB" dirty="0" smtClean="0"/>
              <a:t>1.</a:t>
            </a:r>
            <a:r>
              <a:rPr lang="en-GB" dirty="0">
                <a:solidFill>
                  <a:srgbClr val="0000FF"/>
                </a:solidFill>
              </a:rPr>
              <a:t> Prenatal or postnatal growth retardation</a:t>
            </a:r>
          </a:p>
          <a:p>
            <a:pPr eaLnBrk="1" hangingPunct="1">
              <a:buFont typeface="Wingdings" panose="05000000000000000000" pitchFamily="2" charset="2"/>
              <a:buNone/>
            </a:pPr>
            <a:r>
              <a:rPr lang="en-GB" dirty="0">
                <a:solidFill>
                  <a:srgbClr val="0000FF"/>
                </a:solidFill>
              </a:rPr>
              <a:t>2. Brain dysfunction (intellectual retardation, poor muscle tone, irritability)</a:t>
            </a:r>
          </a:p>
          <a:p>
            <a:pPr eaLnBrk="1" hangingPunct="1">
              <a:buFont typeface="Wingdings" panose="05000000000000000000" pitchFamily="2" charset="2"/>
              <a:buNone/>
            </a:pPr>
            <a:r>
              <a:rPr lang="en-GB" dirty="0">
                <a:solidFill>
                  <a:srgbClr val="0000FF"/>
                </a:solidFill>
              </a:rPr>
              <a:t>3. Facial </a:t>
            </a:r>
            <a:r>
              <a:rPr lang="en-GB" dirty="0" err="1">
                <a:solidFill>
                  <a:srgbClr val="0000FF"/>
                </a:solidFill>
              </a:rPr>
              <a:t>dysmorphology</a:t>
            </a:r>
            <a:endParaRPr lang="en-GB" dirty="0">
              <a:solidFill>
                <a:srgbClr val="0000FF"/>
              </a:solidFill>
            </a:endParaRPr>
          </a:p>
          <a:p>
            <a:pPr eaLnBrk="1" hangingPunct="1">
              <a:buFont typeface="Wingdings" panose="05000000000000000000" pitchFamily="2" charset="2"/>
              <a:buChar char="ü"/>
            </a:pPr>
            <a:r>
              <a:rPr lang="en-GB" dirty="0">
                <a:solidFill>
                  <a:srgbClr val="0000FF"/>
                </a:solidFill>
              </a:rPr>
              <a:t>Microcephaly</a:t>
            </a:r>
          </a:p>
          <a:p>
            <a:pPr eaLnBrk="1" hangingPunct="1">
              <a:buFont typeface="Wingdings" panose="05000000000000000000" pitchFamily="2" charset="2"/>
              <a:buChar char="ü"/>
            </a:pPr>
            <a:r>
              <a:rPr lang="en-GB" dirty="0" err="1">
                <a:solidFill>
                  <a:srgbClr val="0000FF"/>
                </a:solidFill>
              </a:rPr>
              <a:t>Microphthalmia</a:t>
            </a:r>
            <a:r>
              <a:rPr lang="en-GB" dirty="0">
                <a:solidFill>
                  <a:srgbClr val="0000FF"/>
                </a:solidFill>
              </a:rPr>
              <a:t> </a:t>
            </a:r>
          </a:p>
          <a:p>
            <a:pPr eaLnBrk="1" hangingPunct="1">
              <a:buFont typeface="Wingdings" panose="05000000000000000000" pitchFamily="2" charset="2"/>
              <a:buChar char="ü"/>
            </a:pPr>
            <a:r>
              <a:rPr lang="en-GB" dirty="0">
                <a:solidFill>
                  <a:srgbClr val="0000FF"/>
                </a:solidFill>
              </a:rPr>
              <a:t>Thin upper lip</a:t>
            </a:r>
          </a:p>
          <a:p>
            <a:pPr eaLnBrk="1" hangingPunct="1"/>
            <a:endParaRPr lang="en-GB" dirty="0" smtClean="0"/>
          </a:p>
        </p:txBody>
      </p:sp>
      <p:sp>
        <p:nvSpPr>
          <p:cNvPr id="456708"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5B6316-15D9-429E-8EA2-A3A49DEB68E4}" type="datetime1">
              <a:rPr lang="en-US" smtClean="0">
                <a:solidFill>
                  <a:schemeClr val="tx2"/>
                </a:solidFill>
              </a:rPr>
              <a:t>6/15/2020</a:t>
            </a:fld>
            <a:endParaRPr lang="en-US" smtClean="0">
              <a:solidFill>
                <a:schemeClr val="tx2"/>
              </a:solidFill>
            </a:endParaRPr>
          </a:p>
        </p:txBody>
      </p:sp>
      <p:sp>
        <p:nvSpPr>
          <p:cNvPr id="45670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pic>
        <p:nvPicPr>
          <p:cNvPr id="456710" name="Picture 4" descr="Fetal alcohol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1905000"/>
            <a:ext cx="325755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711" name="Text Box 5"/>
          <p:cNvSpPr txBox="1">
            <a:spLocks noChangeArrowheads="1"/>
          </p:cNvSpPr>
          <p:nvPr/>
        </p:nvSpPr>
        <p:spPr bwMode="auto">
          <a:xfrm>
            <a:off x="4343400" y="5562600"/>
            <a:ext cx="325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GB"/>
          </a:p>
        </p:txBody>
      </p:sp>
      <p:sp>
        <p:nvSpPr>
          <p:cNvPr id="2" name="Slide Number Placeholder 1"/>
          <p:cNvSpPr>
            <a:spLocks noGrp="1"/>
          </p:cNvSpPr>
          <p:nvPr>
            <p:ph type="sldNum" sz="quarter" idx="12"/>
          </p:nvPr>
        </p:nvSpPr>
        <p:spPr/>
        <p:txBody>
          <a:bodyPr/>
          <a:lstStyle/>
          <a:p>
            <a:fld id="{0D8A2E26-CDE7-48A0-92E1-26FC8F0510F5}" type="slidenum">
              <a:rPr lang="en-US" smtClean="0"/>
              <a:t>203</a:t>
            </a:fld>
            <a:endParaRPr lang="en-US"/>
          </a:p>
        </p:txBody>
      </p:sp>
    </p:spTree>
    <p:extLst>
      <p:ext uri="{BB962C8B-B14F-4D97-AF65-F5344CB8AC3E}">
        <p14:creationId xmlns:p14="http://schemas.microsoft.com/office/powerpoint/2010/main" val="104533094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r>
              <a:rPr lang="en-US" smtClean="0"/>
              <a:t>Diagnosis</a:t>
            </a:r>
          </a:p>
        </p:txBody>
      </p:sp>
      <p:sp>
        <p:nvSpPr>
          <p:cNvPr id="458755" name="Rectangle 3"/>
          <p:cNvSpPr>
            <a:spLocks noGrp="1" noChangeArrowheads="1"/>
          </p:cNvSpPr>
          <p:nvPr>
            <p:ph idx="1"/>
          </p:nvPr>
        </p:nvSpPr>
        <p:spPr/>
        <p:txBody>
          <a:bodyPr/>
          <a:lstStyle/>
          <a:p>
            <a:pPr eaLnBrk="1" hangingPunct="1"/>
            <a:r>
              <a:rPr lang="en-US" dirty="0"/>
              <a:t>DSM- IV criteria and ICD- 10 criteria used for diagnosis</a:t>
            </a:r>
          </a:p>
          <a:p>
            <a:pPr eaLnBrk="1" hangingPunct="1"/>
            <a:r>
              <a:rPr lang="en-US" dirty="0"/>
              <a:t>Investigation </a:t>
            </a:r>
          </a:p>
          <a:p>
            <a:pPr eaLnBrk="1" hangingPunct="1">
              <a:buFont typeface="Arial" panose="020B0604020202020204" pitchFamily="34" charset="0"/>
              <a:buNone/>
            </a:pPr>
            <a:r>
              <a:rPr lang="en-US" dirty="0"/>
              <a:t>Alcohol screening tests</a:t>
            </a:r>
          </a:p>
          <a:p>
            <a:pPr eaLnBrk="1" hangingPunct="1">
              <a:buFont typeface="Wingdings" panose="05000000000000000000" pitchFamily="2" charset="2"/>
              <a:buChar char="Ø"/>
            </a:pPr>
            <a:r>
              <a:rPr lang="en-US" dirty="0"/>
              <a:t>Has your use ever caused problems for you?</a:t>
            </a:r>
          </a:p>
          <a:p>
            <a:pPr eaLnBrk="1" hangingPunct="1">
              <a:buFont typeface="Wingdings" panose="05000000000000000000" pitchFamily="2" charset="2"/>
              <a:buChar char="Ø"/>
            </a:pPr>
            <a:r>
              <a:rPr lang="en-US" dirty="0"/>
              <a:t>Have you ever been concerned about your drinking?</a:t>
            </a:r>
          </a:p>
          <a:p>
            <a:pPr eaLnBrk="1" hangingPunct="1"/>
            <a:endParaRPr lang="en-US" dirty="0"/>
          </a:p>
        </p:txBody>
      </p:sp>
      <p:sp>
        <p:nvSpPr>
          <p:cNvPr id="45875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130250-1CB4-4A02-993C-1F20DF0C371E}" type="datetime1">
              <a:rPr lang="en-US" smtClean="0">
                <a:solidFill>
                  <a:schemeClr val="tx2"/>
                </a:solidFill>
              </a:rPr>
              <a:t>6/15/2020</a:t>
            </a:fld>
            <a:endParaRPr lang="en-US" smtClean="0">
              <a:solidFill>
                <a:schemeClr val="tx2"/>
              </a:solidFill>
            </a:endParaRPr>
          </a:p>
        </p:txBody>
      </p:sp>
      <p:sp>
        <p:nvSpPr>
          <p:cNvPr id="4587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204</a:t>
            </a:fld>
            <a:endParaRPr lang="en-US"/>
          </a:p>
        </p:txBody>
      </p:sp>
    </p:spTree>
    <p:extLst>
      <p:ext uri="{BB962C8B-B14F-4D97-AF65-F5344CB8AC3E}">
        <p14:creationId xmlns:p14="http://schemas.microsoft.com/office/powerpoint/2010/main" val="65338669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Content Placeholder 2"/>
          <p:cNvSpPr>
            <a:spLocks noGrp="1"/>
          </p:cNvSpPr>
          <p:nvPr>
            <p:ph idx="1"/>
          </p:nvPr>
        </p:nvSpPr>
        <p:spPr>
          <a:xfrm>
            <a:off x="381000" y="228600"/>
            <a:ext cx="8534400" cy="6629400"/>
          </a:xfrm>
        </p:spPr>
        <p:txBody>
          <a:bodyPr>
            <a:normAutofit fontScale="85000" lnSpcReduction="10000"/>
          </a:bodyPr>
          <a:lstStyle/>
          <a:p>
            <a:pPr eaLnBrk="1" hangingPunct="1">
              <a:buFont typeface="Arial" panose="020B0604020202020204" pitchFamily="34" charset="0"/>
              <a:buNone/>
            </a:pPr>
            <a:r>
              <a:rPr lang="en-US" dirty="0" smtClean="0"/>
              <a:t>CAGE</a:t>
            </a:r>
          </a:p>
          <a:p>
            <a:pPr eaLnBrk="1" hangingPunct="1">
              <a:lnSpc>
                <a:spcPct val="150000"/>
              </a:lnSpc>
              <a:buFont typeface="Wingdings" panose="05000000000000000000" pitchFamily="2" charset="2"/>
              <a:buChar char="§"/>
            </a:pPr>
            <a:r>
              <a:rPr lang="en-US" dirty="0"/>
              <a:t>It is better at detecting dependence. Two or more affirmative answers predict an alcohol problem.</a:t>
            </a:r>
          </a:p>
          <a:p>
            <a:pPr eaLnBrk="1" hangingPunct="1">
              <a:lnSpc>
                <a:spcPct val="150000"/>
              </a:lnSpc>
              <a:buFont typeface="Wingdings" panose="05000000000000000000" pitchFamily="2" charset="2"/>
              <a:buChar char="Ø"/>
            </a:pPr>
            <a:r>
              <a:rPr lang="en-US" dirty="0"/>
              <a:t>Have you felt the need to </a:t>
            </a:r>
            <a:r>
              <a:rPr lang="en-US" dirty="0">
                <a:solidFill>
                  <a:srgbClr val="FF0000"/>
                </a:solidFill>
              </a:rPr>
              <a:t>Cut down </a:t>
            </a:r>
            <a:r>
              <a:rPr lang="en-US" dirty="0"/>
              <a:t>on your drinking? </a:t>
            </a:r>
          </a:p>
          <a:p>
            <a:pPr eaLnBrk="1" hangingPunct="1">
              <a:lnSpc>
                <a:spcPct val="150000"/>
              </a:lnSpc>
              <a:buFont typeface="Wingdings" panose="05000000000000000000" pitchFamily="2" charset="2"/>
              <a:buChar char="Ø"/>
            </a:pPr>
            <a:r>
              <a:rPr lang="en-US" dirty="0"/>
              <a:t>Have you ever felt </a:t>
            </a:r>
            <a:r>
              <a:rPr lang="en-US" dirty="0">
                <a:solidFill>
                  <a:srgbClr val="FF0000"/>
                </a:solidFill>
              </a:rPr>
              <a:t>Annoyed </a:t>
            </a:r>
            <a:r>
              <a:rPr lang="en-US" dirty="0"/>
              <a:t>by someone criticizing your drinking?</a:t>
            </a:r>
          </a:p>
          <a:p>
            <a:pPr eaLnBrk="1" hangingPunct="1">
              <a:lnSpc>
                <a:spcPct val="150000"/>
              </a:lnSpc>
              <a:buFont typeface="Wingdings" panose="05000000000000000000" pitchFamily="2" charset="2"/>
              <a:buChar char="Ø"/>
            </a:pPr>
            <a:r>
              <a:rPr lang="en-US" dirty="0"/>
              <a:t>Have you ever felt </a:t>
            </a:r>
            <a:r>
              <a:rPr lang="en-US" dirty="0">
                <a:solidFill>
                  <a:srgbClr val="FF0000"/>
                </a:solidFill>
              </a:rPr>
              <a:t>bad or Guilty </a:t>
            </a:r>
            <a:r>
              <a:rPr lang="en-US" dirty="0"/>
              <a:t>about your drinking?</a:t>
            </a:r>
          </a:p>
          <a:p>
            <a:pPr eaLnBrk="1" hangingPunct="1">
              <a:lnSpc>
                <a:spcPct val="150000"/>
              </a:lnSpc>
              <a:buFont typeface="Wingdings" panose="05000000000000000000" pitchFamily="2" charset="2"/>
              <a:buChar char="Ø"/>
            </a:pPr>
            <a:r>
              <a:rPr lang="en-US" dirty="0"/>
              <a:t>Have you ever had a drink the first thing in the morning (</a:t>
            </a:r>
            <a:r>
              <a:rPr lang="en-US" dirty="0">
                <a:solidFill>
                  <a:srgbClr val="FF0000"/>
                </a:solidFill>
              </a:rPr>
              <a:t>Eye opener</a:t>
            </a:r>
            <a:r>
              <a:rPr lang="en-US" dirty="0"/>
              <a:t>).</a:t>
            </a:r>
          </a:p>
          <a:p>
            <a:pPr eaLnBrk="1" hangingPunct="1">
              <a:lnSpc>
                <a:spcPct val="150000"/>
              </a:lnSpc>
            </a:pPr>
            <a:endParaRPr lang="en-US" dirty="0"/>
          </a:p>
          <a:p>
            <a:pPr eaLnBrk="1" hangingPunct="1">
              <a:lnSpc>
                <a:spcPct val="150000"/>
              </a:lnSpc>
            </a:pPr>
            <a:endParaRPr lang="en-US" dirty="0"/>
          </a:p>
        </p:txBody>
      </p:sp>
      <p:sp>
        <p:nvSpPr>
          <p:cNvPr id="45977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F77563-A6B8-4E2F-A9DE-07D7A7C827DA}" type="datetime1">
              <a:rPr lang="en-US" smtClean="0">
                <a:solidFill>
                  <a:schemeClr val="tx2"/>
                </a:solidFill>
              </a:rPr>
              <a:t>6/15/2020</a:t>
            </a:fld>
            <a:endParaRPr lang="en-US" smtClean="0">
              <a:solidFill>
                <a:schemeClr val="tx2"/>
              </a:solidFill>
            </a:endParaRPr>
          </a:p>
        </p:txBody>
      </p:sp>
      <p:sp>
        <p:nvSpPr>
          <p:cNvPr id="4597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205</a:t>
            </a:fld>
            <a:endParaRPr lang="en-US"/>
          </a:p>
        </p:txBody>
      </p:sp>
    </p:spTree>
    <p:extLst>
      <p:ext uri="{BB962C8B-B14F-4D97-AF65-F5344CB8AC3E}">
        <p14:creationId xmlns:p14="http://schemas.microsoft.com/office/powerpoint/2010/main" val="61214695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r>
              <a:rPr lang="en-US" smtClean="0"/>
              <a:t>… medications</a:t>
            </a:r>
          </a:p>
        </p:txBody>
      </p:sp>
      <p:sp>
        <p:nvSpPr>
          <p:cNvPr id="461827" name="Rectangle 3"/>
          <p:cNvSpPr>
            <a:spLocks noGrp="1" noChangeArrowheads="1"/>
          </p:cNvSpPr>
          <p:nvPr>
            <p:ph idx="1"/>
          </p:nvPr>
        </p:nvSpPr>
        <p:spPr>
          <a:xfrm>
            <a:off x="304800" y="1447800"/>
            <a:ext cx="8382000" cy="4678363"/>
          </a:xfrm>
        </p:spPr>
        <p:txBody>
          <a:bodyPr/>
          <a:lstStyle/>
          <a:p>
            <a:pPr eaLnBrk="1" hangingPunct="1">
              <a:buFont typeface="Wingdings" panose="05000000000000000000" pitchFamily="2" charset="2"/>
              <a:buNone/>
            </a:pPr>
            <a:r>
              <a:rPr lang="en-US" dirty="0" smtClean="0">
                <a:solidFill>
                  <a:srgbClr val="0000FF"/>
                </a:solidFill>
              </a:rPr>
              <a:t>Opioid antagonist (naltrexone) </a:t>
            </a:r>
          </a:p>
          <a:p>
            <a:pPr eaLnBrk="1" hangingPunct="1">
              <a:buFont typeface="Wingdings" panose="05000000000000000000" pitchFamily="2" charset="2"/>
              <a:buChar char="Ø"/>
            </a:pPr>
            <a:r>
              <a:rPr lang="en-US" dirty="0" smtClean="0">
                <a:solidFill>
                  <a:srgbClr val="0000FF"/>
                </a:solidFill>
              </a:rPr>
              <a:t>Decrease the craving for alcohol or blunt the rewarding effects of drinking. </a:t>
            </a:r>
          </a:p>
          <a:p>
            <a:pPr eaLnBrk="1" hangingPunct="1">
              <a:buFont typeface="Wingdings" panose="05000000000000000000" pitchFamily="2" charset="2"/>
              <a:buChar char="Ø"/>
            </a:pPr>
            <a:r>
              <a:rPr lang="en-US" dirty="0" smtClean="0">
                <a:solidFill>
                  <a:srgbClr val="0000FF"/>
                </a:solidFill>
              </a:rPr>
              <a:t>Using 50 mg per day of this drug had potentially promising results. </a:t>
            </a:r>
          </a:p>
          <a:p>
            <a:pPr eaLnBrk="1" hangingPunct="1">
              <a:buFont typeface="Wingdings" panose="05000000000000000000" pitchFamily="2" charset="2"/>
              <a:buNone/>
            </a:pPr>
            <a:r>
              <a:rPr lang="en-US" dirty="0" err="1" smtClean="0">
                <a:solidFill>
                  <a:srgbClr val="0000FF"/>
                </a:solidFill>
              </a:rPr>
              <a:t>Acamprosate</a:t>
            </a:r>
            <a:r>
              <a:rPr lang="en-US" dirty="0" smtClean="0">
                <a:solidFill>
                  <a:srgbClr val="0000FF"/>
                </a:solidFill>
              </a:rPr>
              <a:t> (</a:t>
            </a:r>
            <a:r>
              <a:rPr lang="en-US" dirty="0" err="1" smtClean="0">
                <a:solidFill>
                  <a:srgbClr val="0000FF"/>
                </a:solidFill>
              </a:rPr>
              <a:t>Campral</a:t>
            </a:r>
            <a:r>
              <a:rPr lang="en-US" dirty="0" smtClean="0">
                <a:solidFill>
                  <a:srgbClr val="0000FF"/>
                </a:solidFill>
              </a:rPr>
              <a:t>) </a:t>
            </a:r>
          </a:p>
          <a:p>
            <a:pPr eaLnBrk="1" hangingPunct="1">
              <a:buFont typeface="Wingdings" panose="05000000000000000000" pitchFamily="2" charset="2"/>
              <a:buChar char="Ø"/>
            </a:pPr>
            <a:r>
              <a:rPr lang="en-US" dirty="0" smtClean="0">
                <a:solidFill>
                  <a:srgbClr val="0000FF"/>
                </a:solidFill>
              </a:rPr>
              <a:t>dosages  2,000 mg per day</a:t>
            </a:r>
          </a:p>
          <a:p>
            <a:pPr eaLnBrk="1" hangingPunct="1">
              <a:buFont typeface="Wingdings" panose="05000000000000000000" pitchFamily="2" charset="2"/>
              <a:buChar char="Ø"/>
            </a:pPr>
            <a:r>
              <a:rPr lang="en-US" dirty="0" smtClean="0">
                <a:solidFill>
                  <a:srgbClr val="0000FF"/>
                </a:solidFill>
              </a:rPr>
              <a:t>Mechanism of action not known.</a:t>
            </a:r>
          </a:p>
        </p:txBody>
      </p:sp>
      <p:sp>
        <p:nvSpPr>
          <p:cNvPr id="46182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0588AE-E65E-4272-8FEF-18B79E6B0586}" type="datetime1">
              <a:rPr lang="en-US" smtClean="0">
                <a:solidFill>
                  <a:schemeClr val="tx2"/>
                </a:solidFill>
              </a:rPr>
              <a:t>6/15/2020</a:t>
            </a:fld>
            <a:endParaRPr lang="en-US" smtClean="0">
              <a:solidFill>
                <a:schemeClr val="tx2"/>
              </a:solidFill>
            </a:endParaRPr>
          </a:p>
        </p:txBody>
      </p:sp>
      <p:sp>
        <p:nvSpPr>
          <p:cNvPr id="461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206</a:t>
            </a:fld>
            <a:endParaRPr lang="en-US"/>
          </a:p>
        </p:txBody>
      </p:sp>
    </p:spTree>
    <p:extLst>
      <p:ext uri="{BB962C8B-B14F-4D97-AF65-F5344CB8AC3E}">
        <p14:creationId xmlns:p14="http://schemas.microsoft.com/office/powerpoint/2010/main" val="160941463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Title 6"/>
          <p:cNvSpPr>
            <a:spLocks noGrp="1"/>
          </p:cNvSpPr>
          <p:nvPr>
            <p:ph type="title"/>
          </p:nvPr>
        </p:nvSpPr>
        <p:spPr>
          <a:xfrm>
            <a:off x="457200" y="274638"/>
            <a:ext cx="8229600" cy="1020762"/>
          </a:xfrm>
        </p:spPr>
        <p:txBody>
          <a:bodyPr>
            <a:normAutofit/>
          </a:bodyPr>
          <a:lstStyle/>
          <a:p>
            <a:pPr eaLnBrk="1" hangingPunct="1"/>
            <a:r>
              <a:rPr lang="en-GB" sz="3200" b="1" dirty="0" smtClean="0"/>
              <a:t>Naltrexone and </a:t>
            </a:r>
            <a:r>
              <a:rPr lang="en-GB" sz="3200" b="1" dirty="0" err="1" smtClean="0"/>
              <a:t>acomprosate</a:t>
            </a:r>
            <a:endParaRPr lang="en-GB" sz="3200" b="1" dirty="0" smtClean="0"/>
          </a:p>
        </p:txBody>
      </p:sp>
      <p:sp>
        <p:nvSpPr>
          <p:cNvPr id="462851" name="Rectangle 3"/>
          <p:cNvSpPr>
            <a:spLocks noGrp="1" noChangeArrowheads="1"/>
          </p:cNvSpPr>
          <p:nvPr>
            <p:ph idx="1"/>
          </p:nvPr>
        </p:nvSpPr>
        <p:spPr>
          <a:xfrm>
            <a:off x="304800" y="1066800"/>
            <a:ext cx="8458200" cy="5410200"/>
          </a:xfrm>
        </p:spPr>
        <p:txBody>
          <a:bodyPr vert="horz" lIns="0" tIns="0" rIns="91440" bIns="45720" rtlCol="0" anchor="ctr">
            <a:normAutofit/>
          </a:bodyPr>
          <a:lstStyle/>
          <a:p>
            <a:pPr eaLnBrk="1" hangingPunct="1">
              <a:spcBef>
                <a:spcPct val="25000"/>
              </a:spcBef>
              <a:buFont typeface="Wingdings" panose="05000000000000000000" pitchFamily="2" charset="2"/>
              <a:buChar char="Ø"/>
            </a:pPr>
            <a:r>
              <a:rPr lang="en-AU" dirty="0" smtClean="0">
                <a:solidFill>
                  <a:srgbClr val="0000FF"/>
                </a:solidFill>
              </a:rPr>
              <a:t>Effective</a:t>
            </a:r>
          </a:p>
          <a:p>
            <a:pPr eaLnBrk="1" hangingPunct="1">
              <a:spcBef>
                <a:spcPct val="25000"/>
              </a:spcBef>
              <a:buFont typeface="Wingdings" panose="05000000000000000000" pitchFamily="2" charset="2"/>
              <a:buChar char="Ø"/>
            </a:pPr>
            <a:r>
              <a:rPr lang="en-AU" dirty="0" smtClean="0">
                <a:solidFill>
                  <a:srgbClr val="0000FF"/>
                </a:solidFill>
              </a:rPr>
              <a:t>Work well with variety of supportive treatments, e.g., brief intervention, CBT, supportive group therapy.</a:t>
            </a:r>
          </a:p>
          <a:p>
            <a:pPr eaLnBrk="1" hangingPunct="1">
              <a:spcBef>
                <a:spcPct val="25000"/>
              </a:spcBef>
              <a:buFont typeface="Wingdings" panose="05000000000000000000" pitchFamily="2" charset="2"/>
              <a:buChar char="Ø"/>
            </a:pPr>
            <a:r>
              <a:rPr lang="en-AU" dirty="0" smtClean="0">
                <a:solidFill>
                  <a:srgbClr val="0000FF"/>
                </a:solidFill>
              </a:rPr>
              <a:t>Start following alcohol withdrawal. Proven efficacy where goal is abstinence, uncertain with goal of moderation. </a:t>
            </a:r>
          </a:p>
          <a:p>
            <a:pPr eaLnBrk="1" hangingPunct="1">
              <a:spcBef>
                <a:spcPct val="25000"/>
              </a:spcBef>
              <a:buFont typeface="Wingdings" panose="05000000000000000000" pitchFamily="2" charset="2"/>
              <a:buChar char="Ø"/>
            </a:pPr>
            <a:r>
              <a:rPr lang="en-AU" dirty="0" smtClean="0">
                <a:solidFill>
                  <a:srgbClr val="0000FF"/>
                </a:solidFill>
              </a:rPr>
              <a:t>No contraindication while person is still drinking, although efficacy uncertain. </a:t>
            </a:r>
          </a:p>
          <a:p>
            <a:pPr eaLnBrk="1" hangingPunct="1">
              <a:spcBef>
                <a:spcPct val="25000"/>
              </a:spcBef>
              <a:buFont typeface="Wingdings" panose="05000000000000000000" pitchFamily="2" charset="2"/>
              <a:buChar char="Ø"/>
            </a:pPr>
            <a:r>
              <a:rPr lang="en-AU" dirty="0" smtClean="0">
                <a:solidFill>
                  <a:srgbClr val="0000FF"/>
                </a:solidFill>
              </a:rPr>
              <a:t>Generally safe and well tolerated.</a:t>
            </a:r>
          </a:p>
        </p:txBody>
      </p:sp>
      <p:sp>
        <p:nvSpPr>
          <p:cNvPr id="46285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3A3135-9FAF-4DAC-A836-6B38B57745B8}" type="datetime1">
              <a:rPr lang="en-US" smtClean="0">
                <a:solidFill>
                  <a:schemeClr val="tx2"/>
                </a:solidFill>
              </a:rPr>
              <a:t>6/15/2020</a:t>
            </a:fld>
            <a:endParaRPr lang="en-US" smtClean="0">
              <a:solidFill>
                <a:schemeClr val="tx2"/>
              </a:solidFill>
            </a:endParaRPr>
          </a:p>
        </p:txBody>
      </p:sp>
      <p:sp>
        <p:nvSpPr>
          <p:cNvPr id="4628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207</a:t>
            </a:fld>
            <a:endParaRPr lang="en-US"/>
          </a:p>
        </p:txBody>
      </p:sp>
    </p:spTree>
    <p:extLst>
      <p:ext uri="{BB962C8B-B14F-4D97-AF65-F5344CB8AC3E}">
        <p14:creationId xmlns:p14="http://schemas.microsoft.com/office/powerpoint/2010/main" val="76781053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pPr eaLnBrk="1" hangingPunct="1"/>
            <a:r>
              <a:rPr lang="en-GB" b="1" smtClean="0"/>
              <a:t>Stimulants </a:t>
            </a:r>
          </a:p>
        </p:txBody>
      </p:sp>
      <p:sp>
        <p:nvSpPr>
          <p:cNvPr id="464899" name="Content Placeholder 2"/>
          <p:cNvSpPr>
            <a:spLocks noGrp="1"/>
          </p:cNvSpPr>
          <p:nvPr>
            <p:ph idx="1"/>
          </p:nvPr>
        </p:nvSpPr>
        <p:spPr/>
        <p:txBody>
          <a:bodyPr/>
          <a:lstStyle/>
          <a:p>
            <a:pPr eaLnBrk="1" hangingPunct="1">
              <a:buFont typeface="Arial" panose="020B0604020202020204" pitchFamily="34" charset="0"/>
              <a:buNone/>
            </a:pPr>
            <a:r>
              <a:rPr lang="en-GB" smtClean="0"/>
              <a:t>Include:</a:t>
            </a:r>
          </a:p>
          <a:p>
            <a:pPr eaLnBrk="1" hangingPunct="1">
              <a:buFont typeface="Wingdings" panose="05000000000000000000" pitchFamily="2" charset="2"/>
              <a:buChar char="Ø"/>
            </a:pPr>
            <a:r>
              <a:rPr lang="en-GB" smtClean="0"/>
              <a:t>Cathinon, cathin ,methcathinon</a:t>
            </a:r>
          </a:p>
          <a:p>
            <a:pPr eaLnBrk="1" hangingPunct="1">
              <a:buFont typeface="Wingdings" panose="05000000000000000000" pitchFamily="2" charset="2"/>
              <a:buChar char="Ø"/>
            </a:pPr>
            <a:r>
              <a:rPr lang="en-GB" smtClean="0"/>
              <a:t>Amphetamine, methamphetamine</a:t>
            </a:r>
          </a:p>
          <a:p>
            <a:pPr eaLnBrk="1" hangingPunct="1">
              <a:buFont typeface="Wingdings" panose="05000000000000000000" pitchFamily="2" charset="2"/>
              <a:buChar char="Ø"/>
            </a:pPr>
            <a:r>
              <a:rPr lang="en-GB" smtClean="0"/>
              <a:t>Nicotine</a:t>
            </a:r>
          </a:p>
          <a:p>
            <a:pPr eaLnBrk="1" hangingPunct="1">
              <a:buFont typeface="Arial" panose="020B0604020202020204" pitchFamily="34" charset="0"/>
              <a:buNone/>
            </a:pPr>
            <a:endParaRPr lang="en-GB" smtClean="0"/>
          </a:p>
        </p:txBody>
      </p:sp>
      <p:sp>
        <p:nvSpPr>
          <p:cNvPr id="464900"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E38723-F7ED-4264-BE64-FF329A0B6D65}" type="datetime1">
              <a:rPr lang="en-US" smtClean="0">
                <a:solidFill>
                  <a:schemeClr val="tx2"/>
                </a:solidFill>
              </a:rPr>
              <a:t>6/15/2020</a:t>
            </a:fld>
            <a:endParaRPr lang="en-US" smtClean="0">
              <a:solidFill>
                <a:schemeClr val="tx2"/>
              </a:solidFill>
            </a:endParaRPr>
          </a:p>
        </p:txBody>
      </p:sp>
      <p:sp>
        <p:nvSpPr>
          <p:cNvPr id="46490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6490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FAE8DB-0FEE-481E-BDB1-EF36DDE2A146}" type="slidenum">
              <a:rPr lang="en-US" smtClean="0">
                <a:solidFill>
                  <a:srgbClr val="FFFFFF"/>
                </a:solidFill>
                <a:latin typeface="Franklin Gothic Book" panose="020B0503020102020204" pitchFamily="34" charset="0"/>
              </a:rPr>
              <a:pPr/>
              <a:t>208</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36123796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2"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304800"/>
            <a:ext cx="3143250" cy="5562600"/>
          </a:xfrm>
        </p:spPr>
      </p:pic>
      <p:sp>
        <p:nvSpPr>
          <p:cNvPr id="46592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3A4698-6F6B-4FAC-B648-5C2104847C18}" type="datetime1">
              <a:rPr lang="en-US" smtClean="0">
                <a:solidFill>
                  <a:schemeClr val="tx2"/>
                </a:solidFill>
              </a:rPr>
              <a:t>6/15/2020</a:t>
            </a:fld>
            <a:endParaRPr lang="en-US" smtClean="0">
              <a:solidFill>
                <a:schemeClr val="tx2"/>
              </a:solidFill>
            </a:endParaRPr>
          </a:p>
        </p:txBody>
      </p:sp>
      <p:sp>
        <p:nvSpPr>
          <p:cNvPr id="4659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65925" name="Rectangle 6"/>
          <p:cNvSpPr>
            <a:spLocks noChangeArrowheads="1"/>
          </p:cNvSpPr>
          <p:nvPr/>
        </p:nvSpPr>
        <p:spPr bwMode="auto">
          <a:xfrm>
            <a:off x="1714500" y="5867400"/>
            <a:ext cx="497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t>Khat bolus in the mouth of a chewer.</a:t>
            </a:r>
          </a:p>
        </p:txBody>
      </p:sp>
      <p:sp>
        <p:nvSpPr>
          <p:cNvPr id="2" name="Slide Number Placeholder 1"/>
          <p:cNvSpPr>
            <a:spLocks noGrp="1"/>
          </p:cNvSpPr>
          <p:nvPr>
            <p:ph type="sldNum" sz="quarter" idx="12"/>
          </p:nvPr>
        </p:nvSpPr>
        <p:spPr/>
        <p:txBody>
          <a:bodyPr/>
          <a:lstStyle/>
          <a:p>
            <a:fld id="{0D8A2E26-CDE7-48A0-92E1-26FC8F0510F5}" type="slidenum">
              <a:rPr lang="en-US" smtClean="0"/>
              <a:t>209</a:t>
            </a:fld>
            <a:endParaRPr lang="en-US"/>
          </a:p>
        </p:txBody>
      </p:sp>
    </p:spTree>
    <p:extLst>
      <p:ext uri="{BB962C8B-B14F-4D97-AF65-F5344CB8AC3E}">
        <p14:creationId xmlns:p14="http://schemas.microsoft.com/office/powerpoint/2010/main" val="1378194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8032968"/>
          </a:xfrm>
          <a:prstGeom prst="rect">
            <a:avLst/>
          </a:prstGeom>
        </p:spPr>
        <p:txBody>
          <a:bodyPr wrap="square">
            <a:spAutoFit/>
          </a:bodyPr>
          <a:lstStyle/>
          <a:p>
            <a:pPr marL="285750" indent="-285750">
              <a:lnSpc>
                <a:spcPct val="150000"/>
              </a:lnSpc>
              <a:buFont typeface="Wingdings" pitchFamily="2" charset="2"/>
              <a:buChar char="Ø"/>
            </a:pPr>
            <a:r>
              <a:rPr lang="en-US" sz="2800" dirty="0"/>
              <a:t>Disabling performance anxiety when speaking in front of a crowd is </a:t>
            </a:r>
            <a:r>
              <a:rPr lang="en-US" sz="2800" dirty="0" smtClean="0"/>
              <a:t>a common </a:t>
            </a:r>
            <a:r>
              <a:rPr lang="en-US" sz="2800" dirty="0"/>
              <a:t>example of Social Anxiety Disorder, as is severe anxiety at </a:t>
            </a:r>
            <a:r>
              <a:rPr lang="en-US" sz="2800" dirty="0" smtClean="0"/>
              <a:t>having to </a:t>
            </a:r>
            <a:r>
              <a:rPr lang="en-US" sz="2800" dirty="0"/>
              <a:t>meet and engage with new people. </a:t>
            </a:r>
            <a:endParaRPr lang="en-US" sz="2800" dirty="0" smtClean="0"/>
          </a:p>
          <a:p>
            <a:pPr marL="285750" indent="-285750">
              <a:lnSpc>
                <a:spcPct val="150000"/>
              </a:lnSpc>
              <a:buFont typeface="Wingdings" pitchFamily="2" charset="2"/>
              <a:buChar char="Ø"/>
            </a:pPr>
            <a:r>
              <a:rPr lang="en-US" sz="2800" dirty="0"/>
              <a:t>patients can also </a:t>
            </a:r>
            <a:r>
              <a:rPr lang="en-US" sz="2800" dirty="0" smtClean="0"/>
              <a:t>fear having </a:t>
            </a:r>
            <a:r>
              <a:rPr lang="en-US" sz="2800" dirty="0"/>
              <a:t>to do simple, everyday tasks in any setting that could be </a:t>
            </a:r>
            <a:r>
              <a:rPr lang="en-US" sz="2800" dirty="0" smtClean="0"/>
              <a:t>loosely described </a:t>
            </a:r>
            <a:r>
              <a:rPr lang="en-US" sz="2800" dirty="0"/>
              <a:t>as “social.” </a:t>
            </a:r>
          </a:p>
          <a:p>
            <a:pPr>
              <a:lnSpc>
                <a:spcPct val="150000"/>
              </a:lnSpc>
            </a:pPr>
            <a:r>
              <a:rPr lang="en-US" sz="2800" dirty="0" smtClean="0"/>
              <a:t>e.g. writing one’s signature in front of the others</a:t>
            </a:r>
          </a:p>
          <a:p>
            <a:pPr marL="285750" indent="-285750">
              <a:lnSpc>
                <a:spcPct val="150000"/>
              </a:lnSpc>
              <a:buFont typeface="Wingdings" pitchFamily="2" charset="2"/>
              <a:buChar char="Ø"/>
            </a:pPr>
            <a:r>
              <a:rPr lang="en-US" sz="2800" dirty="0" smtClean="0"/>
              <a:t>The fear </a:t>
            </a:r>
            <a:r>
              <a:rPr lang="en-US" sz="2800" dirty="0"/>
              <a:t>may be compounded with anxiety about </a:t>
            </a:r>
            <a:r>
              <a:rPr lang="en-US" sz="2800" dirty="0" smtClean="0"/>
              <a:t>appearing  anxious</a:t>
            </a:r>
            <a:r>
              <a:rPr lang="en-US" sz="2800" dirty="0"/>
              <a:t>.</a:t>
            </a:r>
            <a:r>
              <a:rPr lang="en-US" sz="2800" dirty="0" smtClean="0"/>
              <a:t> </a:t>
            </a:r>
            <a:r>
              <a:rPr lang="en-US" sz="2000" dirty="0" smtClean="0"/>
              <a:t/>
            </a:r>
            <a:br>
              <a:rPr lang="en-US" sz="2000" dirty="0" smtClean="0"/>
            </a:br>
            <a:r>
              <a:rPr lang="en-US" sz="2000" dirty="0" smtClean="0"/>
              <a:t/>
            </a:r>
            <a:br>
              <a:rPr lang="en-US" sz="2000" dirty="0" smtClean="0"/>
            </a:br>
            <a:endParaRPr lang="en-US" sz="2000" dirty="0" smtClean="0"/>
          </a:p>
          <a:p>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21</a:t>
            </a:fld>
            <a:endParaRPr lang="en-US"/>
          </a:p>
        </p:txBody>
      </p:sp>
      <p:sp>
        <p:nvSpPr>
          <p:cNvPr id="5" name="Date Placeholder 4"/>
          <p:cNvSpPr>
            <a:spLocks noGrp="1"/>
          </p:cNvSpPr>
          <p:nvPr>
            <p:ph type="dt" sz="half" idx="10"/>
          </p:nvPr>
        </p:nvSpPr>
        <p:spPr/>
        <p:txBody>
          <a:bodyPr/>
          <a:lstStyle/>
          <a:p>
            <a:fld id="{14E13B2D-5CF6-4081-B5FF-4B8810C9B7F4}" type="datetime1">
              <a:rPr lang="en-US" smtClean="0"/>
              <a:t>6/15/2020</a:t>
            </a:fld>
            <a:endParaRPr lang="en-US"/>
          </a:p>
        </p:txBody>
      </p:sp>
    </p:spTree>
    <p:extLst>
      <p:ext uri="{BB962C8B-B14F-4D97-AF65-F5344CB8AC3E}">
        <p14:creationId xmlns:p14="http://schemas.microsoft.com/office/powerpoint/2010/main" val="182577153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pPr eaLnBrk="1" hangingPunct="1"/>
            <a:endParaRPr lang="en-US" smtClean="0"/>
          </a:p>
        </p:txBody>
      </p:sp>
      <p:pic>
        <p:nvPicPr>
          <p:cNvPr id="466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219200"/>
            <a:ext cx="5687616" cy="4572000"/>
          </a:xfrm>
        </p:spPr>
      </p:pic>
      <p:sp>
        <p:nvSpPr>
          <p:cNvPr id="4669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517B52-964C-4E5A-8395-72B9C0F42419}" type="datetime1">
              <a:rPr lang="en-US" smtClean="0">
                <a:solidFill>
                  <a:schemeClr val="tx2"/>
                </a:solidFill>
              </a:rPr>
              <a:t>6/15/2020</a:t>
            </a:fld>
            <a:endParaRPr lang="en-US" smtClean="0">
              <a:solidFill>
                <a:schemeClr val="tx2"/>
              </a:solidFill>
            </a:endParaRPr>
          </a:p>
        </p:txBody>
      </p:sp>
      <p:sp>
        <p:nvSpPr>
          <p:cNvPr id="4669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2" name="Slide Number Placeholder 1"/>
          <p:cNvSpPr>
            <a:spLocks noGrp="1"/>
          </p:cNvSpPr>
          <p:nvPr>
            <p:ph type="sldNum" sz="quarter" idx="12"/>
          </p:nvPr>
        </p:nvSpPr>
        <p:spPr/>
        <p:txBody>
          <a:bodyPr/>
          <a:lstStyle/>
          <a:p>
            <a:fld id="{0D8A2E26-CDE7-48A0-92E1-26FC8F0510F5}" type="slidenum">
              <a:rPr lang="en-US" smtClean="0"/>
              <a:t>210</a:t>
            </a:fld>
            <a:endParaRPr lang="en-US"/>
          </a:p>
        </p:txBody>
      </p:sp>
    </p:spTree>
    <p:extLst>
      <p:ext uri="{BB962C8B-B14F-4D97-AF65-F5344CB8AC3E}">
        <p14:creationId xmlns:p14="http://schemas.microsoft.com/office/powerpoint/2010/main" val="328593224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EAF62-95E3-44F7-B17C-871338253E3B}" type="datetime1">
              <a:rPr lang="en-US" smtClean="0">
                <a:solidFill>
                  <a:schemeClr val="tx2"/>
                </a:solidFill>
              </a:rPr>
              <a:t>6/15/2020</a:t>
            </a:fld>
            <a:endParaRPr lang="en-US" smtClean="0">
              <a:solidFill>
                <a:schemeClr val="tx2"/>
              </a:solidFill>
            </a:endParaRPr>
          </a:p>
        </p:txBody>
      </p:sp>
      <p:sp>
        <p:nvSpPr>
          <p:cNvPr id="46797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67972" name="Rectangle 5"/>
          <p:cNvSpPr>
            <a:spLocks noChangeArrowheads="1"/>
          </p:cNvSpPr>
          <p:nvPr/>
        </p:nvSpPr>
        <p:spPr bwMode="auto">
          <a:xfrm>
            <a:off x="533400" y="1447801"/>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 typeface="Wingdings" panose="05000000000000000000" pitchFamily="2" charset="2"/>
              <a:buChar char="Ø"/>
            </a:pPr>
            <a:r>
              <a:rPr lang="en-US" sz="3600" dirty="0"/>
              <a:t> One hundred gram of fresh khat contains on average 36 mg </a:t>
            </a:r>
            <a:r>
              <a:rPr lang="en-US" sz="3600" dirty="0" err="1"/>
              <a:t>cathinone</a:t>
            </a:r>
            <a:r>
              <a:rPr lang="en-US" sz="3600" dirty="0"/>
              <a:t>, 120 mg </a:t>
            </a:r>
            <a:r>
              <a:rPr lang="en-US" sz="3600" dirty="0" err="1"/>
              <a:t>cathine</a:t>
            </a:r>
            <a:r>
              <a:rPr lang="en-US" sz="3600" dirty="0"/>
              <a:t> and 8mg </a:t>
            </a:r>
            <a:r>
              <a:rPr lang="en-US" sz="3600" dirty="0" err="1"/>
              <a:t>norephedrine</a:t>
            </a:r>
            <a:r>
              <a:rPr lang="en-US" sz="3600" dirty="0"/>
              <a:t> (</a:t>
            </a:r>
            <a:r>
              <a:rPr lang="en-US" sz="3600" dirty="0" err="1"/>
              <a:t>Geisshüsler</a:t>
            </a:r>
            <a:r>
              <a:rPr lang="en-US" sz="3600" dirty="0"/>
              <a:t> &amp; </a:t>
            </a:r>
            <a:r>
              <a:rPr lang="en-US" sz="3600" dirty="0" err="1"/>
              <a:t>Brenneisen</a:t>
            </a:r>
            <a:r>
              <a:rPr lang="en-US" sz="3600" dirty="0"/>
              <a:t>, 1987).</a:t>
            </a:r>
          </a:p>
        </p:txBody>
      </p:sp>
      <p:sp>
        <p:nvSpPr>
          <p:cNvPr id="2" name="Slide Number Placeholder 1"/>
          <p:cNvSpPr>
            <a:spLocks noGrp="1"/>
          </p:cNvSpPr>
          <p:nvPr>
            <p:ph type="sldNum" sz="quarter" idx="12"/>
          </p:nvPr>
        </p:nvSpPr>
        <p:spPr/>
        <p:txBody>
          <a:bodyPr/>
          <a:lstStyle/>
          <a:p>
            <a:fld id="{0D8A2E26-CDE7-48A0-92E1-26FC8F0510F5}" type="slidenum">
              <a:rPr lang="en-US" smtClean="0"/>
              <a:t>211</a:t>
            </a:fld>
            <a:endParaRPr lang="en-US"/>
          </a:p>
        </p:txBody>
      </p:sp>
    </p:spTree>
    <p:extLst>
      <p:ext uri="{BB962C8B-B14F-4D97-AF65-F5344CB8AC3E}">
        <p14:creationId xmlns:p14="http://schemas.microsoft.com/office/powerpoint/2010/main" val="193899076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28750" y="0"/>
            <a:ext cx="6172200" cy="1676400"/>
          </a:xfrm>
        </p:spPr>
        <p:txBody>
          <a:bodyPr rtlCol="0">
            <a:normAutofit fontScale="90000"/>
          </a:bodyPr>
          <a:lstStyle/>
          <a:p>
            <a:pPr>
              <a:defRPr/>
            </a:pPr>
            <a:r>
              <a:rPr lang="en-US" sz="4300"/>
              <a:t/>
            </a:r>
            <a:br>
              <a:rPr lang="en-US" sz="4300"/>
            </a:br>
            <a:r>
              <a:rPr lang="en-US" sz="4300"/>
              <a:t/>
            </a:r>
            <a:br>
              <a:rPr lang="en-US" sz="4300"/>
            </a:br>
            <a:r>
              <a:rPr lang="en-US" sz="4300"/>
              <a:t/>
            </a:r>
            <a:br>
              <a:rPr lang="en-US" sz="4300"/>
            </a:br>
            <a:r>
              <a:rPr lang="en-US" sz="4300"/>
              <a:t/>
            </a:r>
            <a:br>
              <a:rPr lang="en-US" sz="4300"/>
            </a:br>
            <a:r>
              <a:rPr lang="en-US" sz="4300"/>
              <a:t/>
            </a:r>
            <a:br>
              <a:rPr lang="en-US" sz="4300"/>
            </a:br>
            <a:r>
              <a:rPr lang="en-US" sz="4300"/>
              <a:t/>
            </a:r>
            <a:br>
              <a:rPr lang="en-US" sz="4300"/>
            </a:br>
            <a:r>
              <a:rPr lang="en-US" sz="4300"/>
              <a:t/>
            </a:r>
            <a:br>
              <a:rPr lang="en-US" sz="4300"/>
            </a:br>
            <a:r>
              <a:rPr lang="en-US" sz="4300"/>
              <a:t/>
            </a:r>
            <a:br>
              <a:rPr lang="en-US" sz="4300"/>
            </a:br>
            <a:r>
              <a:rPr lang="en-US" sz="4300"/>
              <a:t/>
            </a:r>
            <a:br>
              <a:rPr lang="en-US" sz="4300"/>
            </a:br>
            <a:endParaRPr lang="en-US" sz="4300" b="1"/>
          </a:p>
        </p:txBody>
      </p:sp>
      <p:sp>
        <p:nvSpPr>
          <p:cNvPr id="468995" name="Rectangle 3"/>
          <p:cNvSpPr>
            <a:spLocks noGrp="1" noChangeArrowheads="1"/>
          </p:cNvSpPr>
          <p:nvPr>
            <p:ph idx="1"/>
          </p:nvPr>
        </p:nvSpPr>
        <p:spPr>
          <a:xfrm>
            <a:off x="685800" y="457200"/>
            <a:ext cx="7924800" cy="5715000"/>
          </a:xfrm>
        </p:spPr>
        <p:txBody>
          <a:bodyPr>
            <a:normAutofit fontScale="92500" lnSpcReduction="10000"/>
          </a:bodyPr>
          <a:lstStyle/>
          <a:p>
            <a:pPr eaLnBrk="1" hangingPunct="1">
              <a:lnSpc>
                <a:spcPct val="150000"/>
              </a:lnSpc>
              <a:buFont typeface="Wingdings 2" panose="05020102010507070707" pitchFamily="18" charset="2"/>
              <a:buNone/>
            </a:pPr>
            <a:r>
              <a:rPr lang="en-US" dirty="0" smtClean="0"/>
              <a:t>                         Khat</a:t>
            </a:r>
          </a:p>
          <a:p>
            <a:pPr eaLnBrk="1" hangingPunct="1">
              <a:lnSpc>
                <a:spcPct val="150000"/>
              </a:lnSpc>
              <a:buFont typeface="Wingdings" panose="05000000000000000000" pitchFamily="2" charset="2"/>
              <a:buChar char="Ø"/>
            </a:pPr>
            <a:r>
              <a:rPr lang="en-US" dirty="0" smtClean="0"/>
              <a:t>Also called Catha </a:t>
            </a:r>
            <a:r>
              <a:rPr lang="en-US" dirty="0" err="1" smtClean="0"/>
              <a:t>edulis</a:t>
            </a:r>
            <a:r>
              <a:rPr lang="en-US" dirty="0" smtClean="0"/>
              <a:t>.</a:t>
            </a:r>
          </a:p>
          <a:p>
            <a:pPr eaLnBrk="1" hangingPunct="1">
              <a:lnSpc>
                <a:spcPct val="150000"/>
              </a:lnSpc>
              <a:buFont typeface="Wingdings" panose="05000000000000000000" pitchFamily="2" charset="2"/>
              <a:buChar char="Ø"/>
            </a:pPr>
            <a:r>
              <a:rPr lang="en-US" dirty="0" smtClean="0"/>
              <a:t>A  bush native to East Africa, have been used as a stimulant in the Middle East, Africa, and the Arabian Peninsula for at least 1,000 years.</a:t>
            </a:r>
          </a:p>
          <a:p>
            <a:pPr eaLnBrk="1" hangingPunct="1">
              <a:lnSpc>
                <a:spcPct val="150000"/>
              </a:lnSpc>
              <a:buFont typeface="Wingdings" panose="05000000000000000000" pitchFamily="2" charset="2"/>
              <a:buChar char="Ø"/>
            </a:pPr>
            <a:r>
              <a:rPr lang="en-US" dirty="0" smtClean="0"/>
              <a:t>People chew fresh leaves of Catha </a:t>
            </a:r>
            <a:r>
              <a:rPr lang="en-US" dirty="0" err="1" smtClean="0"/>
              <a:t>edulis</a:t>
            </a:r>
            <a:r>
              <a:rPr lang="en-US" dirty="0" smtClean="0"/>
              <a:t>.</a:t>
            </a:r>
          </a:p>
          <a:p>
            <a:pPr eaLnBrk="1" hangingPunct="1">
              <a:lnSpc>
                <a:spcPct val="150000"/>
              </a:lnSpc>
              <a:buFont typeface="Wingdings" panose="05000000000000000000" pitchFamily="2" charset="2"/>
              <a:buChar char="Ø"/>
            </a:pPr>
            <a:r>
              <a:rPr lang="en-US" dirty="0" smtClean="0"/>
              <a:t>Khat is still widely used in Ethiopia, Kenya, Somalia, and Yemen. </a:t>
            </a:r>
          </a:p>
        </p:txBody>
      </p:sp>
      <p:sp>
        <p:nvSpPr>
          <p:cNvPr id="46899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BBA705-6C8E-4CBB-9AAF-D7EF32DF8115}" type="datetime1">
              <a:rPr lang="en-US" smtClean="0">
                <a:solidFill>
                  <a:schemeClr val="tx2"/>
                </a:solidFill>
              </a:rPr>
              <a:t>6/15/2020</a:t>
            </a:fld>
            <a:endParaRPr lang="en-US" smtClean="0">
              <a:solidFill>
                <a:schemeClr val="tx2"/>
              </a:solidFill>
            </a:endParaRPr>
          </a:p>
        </p:txBody>
      </p:sp>
      <p:sp>
        <p:nvSpPr>
          <p:cNvPr id="46899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689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4D79AC-6188-4814-90F8-C20994E3E2C6}" type="slidenum">
              <a:rPr lang="en-US" smtClean="0">
                <a:solidFill>
                  <a:srgbClr val="FFFFFF"/>
                </a:solidFill>
                <a:latin typeface="Franklin Gothic Book" panose="020B0503020102020204" pitchFamily="34" charset="0"/>
              </a:rPr>
              <a:pPr/>
              <a:t>212</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58698594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idx="1"/>
          </p:nvPr>
        </p:nvSpPr>
        <p:spPr/>
        <p:txBody>
          <a:bodyPr>
            <a:normAutofit lnSpcReduction="10000"/>
          </a:bodyPr>
          <a:lstStyle/>
          <a:p>
            <a:pPr eaLnBrk="1" hangingPunct="1">
              <a:lnSpc>
                <a:spcPct val="150000"/>
              </a:lnSpc>
              <a:buFont typeface="Wingdings" panose="05000000000000000000" pitchFamily="2" charset="2"/>
              <a:buChar char="Ø"/>
            </a:pPr>
            <a:r>
              <a:rPr lang="en-US" smtClean="0"/>
              <a:t>The amphetamine-like effects of khat have long been recognized.</a:t>
            </a:r>
          </a:p>
          <a:p>
            <a:pPr eaLnBrk="1" hangingPunct="1">
              <a:lnSpc>
                <a:spcPct val="150000"/>
              </a:lnSpc>
              <a:buFont typeface="Wingdings" panose="05000000000000000000" pitchFamily="2" charset="2"/>
              <a:buChar char="Ø"/>
            </a:pPr>
            <a:r>
              <a:rPr lang="en-US" smtClean="0"/>
              <a:t>Efforts  to isolate the active ingredient were first undertaken in the 19th century, only since the 1970s has cathinone  been identified as the substance responsible.</a:t>
            </a:r>
          </a:p>
        </p:txBody>
      </p:sp>
      <p:sp>
        <p:nvSpPr>
          <p:cNvPr id="470019"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074089-9AAE-4C41-9863-FBF7D7BE62EC}" type="datetime1">
              <a:rPr lang="en-US" smtClean="0">
                <a:solidFill>
                  <a:schemeClr val="tx2"/>
                </a:solidFill>
              </a:rPr>
              <a:t>6/15/2020</a:t>
            </a:fld>
            <a:endParaRPr lang="en-US" smtClean="0">
              <a:solidFill>
                <a:schemeClr val="tx2"/>
              </a:solidFill>
            </a:endParaRPr>
          </a:p>
        </p:txBody>
      </p:sp>
      <p:sp>
        <p:nvSpPr>
          <p:cNvPr id="47002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00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2AE9DA-5362-49E0-968F-63C7AC1BE04A}" type="slidenum">
              <a:rPr lang="en-US" smtClean="0">
                <a:solidFill>
                  <a:srgbClr val="FFFFFF"/>
                </a:solidFill>
                <a:latin typeface="Franklin Gothic Book" panose="020B0503020102020204" pitchFamily="34" charset="0"/>
              </a:rPr>
              <a:pPr/>
              <a:t>213</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95570175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3"/>
          <p:cNvSpPr>
            <a:spLocks noGrp="1" noChangeArrowheads="1"/>
          </p:cNvSpPr>
          <p:nvPr>
            <p:ph idx="1"/>
          </p:nvPr>
        </p:nvSpPr>
        <p:spPr/>
        <p:txBody>
          <a:bodyPr>
            <a:normAutofit lnSpcReduction="10000"/>
          </a:bodyPr>
          <a:lstStyle/>
          <a:p>
            <a:pPr eaLnBrk="1" hangingPunct="1">
              <a:lnSpc>
                <a:spcPct val="150000"/>
              </a:lnSpc>
              <a:buFont typeface="Wingdings" panose="05000000000000000000" pitchFamily="2" charset="2"/>
              <a:buChar char="Ø"/>
            </a:pPr>
            <a:r>
              <a:rPr lang="en-US" smtClean="0"/>
              <a:t>Concern about khat use is linked to its dependence-producing properties</a:t>
            </a:r>
          </a:p>
          <a:p>
            <a:pPr eaLnBrk="1" hangingPunct="1">
              <a:lnSpc>
                <a:spcPct val="150000"/>
              </a:lnSpc>
              <a:buFont typeface="Wingdings" panose="05000000000000000000" pitchFamily="2" charset="2"/>
              <a:buChar char="Ø"/>
            </a:pPr>
            <a:r>
              <a:rPr lang="en-US" smtClean="0"/>
              <a:t> It is estimated that five million doses are consumed each day.</a:t>
            </a:r>
          </a:p>
          <a:p>
            <a:pPr eaLnBrk="1" hangingPunct="1">
              <a:lnSpc>
                <a:spcPct val="150000"/>
              </a:lnSpc>
              <a:buFont typeface="Wingdings" panose="05000000000000000000" pitchFamily="2" charset="2"/>
              <a:buChar char="Ø"/>
            </a:pPr>
            <a:r>
              <a:rPr lang="en-US" smtClean="0"/>
              <a:t>Prohibition  of its use in some Arab countries, european and north america.</a:t>
            </a:r>
          </a:p>
        </p:txBody>
      </p:sp>
      <p:sp>
        <p:nvSpPr>
          <p:cNvPr id="471043"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FC78D-2FA7-4056-A8F3-29D8EE7AA654}" type="datetime1">
              <a:rPr lang="en-US" smtClean="0">
                <a:solidFill>
                  <a:schemeClr val="tx2"/>
                </a:solidFill>
              </a:rPr>
              <a:t>6/15/2020</a:t>
            </a:fld>
            <a:endParaRPr lang="en-US" smtClean="0">
              <a:solidFill>
                <a:schemeClr val="tx2"/>
              </a:solidFill>
            </a:endParaRPr>
          </a:p>
        </p:txBody>
      </p:sp>
      <p:sp>
        <p:nvSpPr>
          <p:cNvPr id="47104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10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493D8A-5914-487D-9D73-C991E38D5DBB}" type="slidenum">
              <a:rPr lang="en-US" smtClean="0">
                <a:solidFill>
                  <a:srgbClr val="FFFFFF"/>
                </a:solidFill>
                <a:latin typeface="Franklin Gothic Book" panose="020B0503020102020204" pitchFamily="34" charset="0"/>
              </a:rPr>
              <a:pPr/>
              <a:t>214</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57594265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Content Placeholder 2"/>
          <p:cNvSpPr>
            <a:spLocks noGrp="1"/>
          </p:cNvSpPr>
          <p:nvPr>
            <p:ph idx="1"/>
          </p:nvPr>
        </p:nvSpPr>
        <p:spPr/>
        <p:txBody>
          <a:bodyPr/>
          <a:lstStyle/>
          <a:p>
            <a:pPr eaLnBrk="1" hangingPunct="1">
              <a:buFont typeface="Wingdings" panose="05000000000000000000" pitchFamily="2" charset="2"/>
              <a:buChar char="Ø"/>
            </a:pPr>
            <a:r>
              <a:rPr lang="en-GB" smtClean="0"/>
              <a:t>Globally  ??</a:t>
            </a:r>
          </a:p>
          <a:p>
            <a:pPr eaLnBrk="1" hangingPunct="1">
              <a:buFont typeface="Wingdings" panose="05000000000000000000" pitchFamily="2" charset="2"/>
              <a:buChar char="Ø"/>
            </a:pPr>
            <a:r>
              <a:rPr lang="en-GB" smtClean="0"/>
              <a:t>National  variable in different places 4-24%</a:t>
            </a:r>
          </a:p>
          <a:p>
            <a:pPr eaLnBrk="1" hangingPunct="1">
              <a:buFont typeface="Arial" panose="020B0604020202020204" pitchFamily="34" charset="0"/>
              <a:buNone/>
            </a:pPr>
            <a:endParaRPr lang="en-GB" smtClean="0"/>
          </a:p>
        </p:txBody>
      </p:sp>
      <p:sp>
        <p:nvSpPr>
          <p:cNvPr id="472067"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AE9D43-521E-490B-B3CB-E4D924F0AC1A}" type="datetime1">
              <a:rPr lang="en-US" smtClean="0">
                <a:solidFill>
                  <a:schemeClr val="tx2"/>
                </a:solidFill>
              </a:rPr>
              <a:t>6/15/2020</a:t>
            </a:fld>
            <a:endParaRPr lang="en-US" smtClean="0">
              <a:solidFill>
                <a:schemeClr val="tx2"/>
              </a:solidFill>
            </a:endParaRPr>
          </a:p>
        </p:txBody>
      </p:sp>
      <p:sp>
        <p:nvSpPr>
          <p:cNvPr id="47206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20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D6D319-DC65-4D1B-B9E5-BD8754A990E9}" type="slidenum">
              <a:rPr lang="en-US" smtClean="0">
                <a:solidFill>
                  <a:srgbClr val="FFFFFF"/>
                </a:solidFill>
                <a:latin typeface="Franklin Gothic Book" panose="020B0503020102020204" pitchFamily="34" charset="0"/>
              </a:rPr>
              <a:pPr/>
              <a:t>215</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81626812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1485900" y="274638"/>
            <a:ext cx="6172200" cy="639762"/>
          </a:xfrm>
        </p:spPr>
        <p:txBody>
          <a:bodyPr/>
          <a:lstStyle/>
          <a:p>
            <a:pPr eaLnBrk="1" hangingPunct="1"/>
            <a:r>
              <a:rPr lang="en-US" sz="3200" b="1"/>
              <a:t>       Cathinone </a:t>
            </a:r>
          </a:p>
        </p:txBody>
      </p:sp>
      <p:sp>
        <p:nvSpPr>
          <p:cNvPr id="473091" name="Rectangle 3"/>
          <p:cNvSpPr>
            <a:spLocks noGrp="1" noChangeArrowheads="1"/>
          </p:cNvSpPr>
          <p:nvPr>
            <p:ph idx="1"/>
          </p:nvPr>
        </p:nvSpPr>
        <p:spPr>
          <a:xfrm>
            <a:off x="685800" y="914400"/>
            <a:ext cx="7772400" cy="5334000"/>
          </a:xfrm>
        </p:spPr>
        <p:txBody>
          <a:bodyPr>
            <a:normAutofit/>
          </a:bodyPr>
          <a:lstStyle/>
          <a:p>
            <a:pPr eaLnBrk="1" hangingPunct="1">
              <a:lnSpc>
                <a:spcPct val="150000"/>
              </a:lnSpc>
              <a:buFont typeface="Wingdings" panose="05000000000000000000" pitchFamily="2" charset="2"/>
              <a:buChar char="Ø"/>
            </a:pPr>
            <a:r>
              <a:rPr lang="en-US" dirty="0" smtClean="0"/>
              <a:t>Has  most of the CNS and peripheral actions of amphetamine and appears to have the same mechanism of action.</a:t>
            </a:r>
          </a:p>
          <a:p>
            <a:pPr eaLnBrk="1" hangingPunct="1">
              <a:lnSpc>
                <a:spcPct val="150000"/>
              </a:lnSpc>
              <a:buFont typeface="Wingdings" panose="05000000000000000000" pitchFamily="2" charset="2"/>
              <a:buChar char="Ø"/>
            </a:pPr>
            <a:r>
              <a:rPr lang="en-US" dirty="0" smtClean="0"/>
              <a:t>Is  a precursor moiety that is normally enzymatically converted in the plant to the less-active entities </a:t>
            </a:r>
            <a:r>
              <a:rPr lang="en-US" dirty="0" err="1" smtClean="0"/>
              <a:t>norephedrine</a:t>
            </a:r>
            <a:r>
              <a:rPr lang="en-US" dirty="0" smtClean="0"/>
              <a:t> and </a:t>
            </a:r>
            <a:r>
              <a:rPr lang="en-US" dirty="0" err="1" smtClean="0"/>
              <a:t>cathine</a:t>
            </a:r>
            <a:r>
              <a:rPr lang="en-US" dirty="0" smtClean="0"/>
              <a:t> (</a:t>
            </a:r>
            <a:r>
              <a:rPr lang="en-US" dirty="0" err="1" smtClean="0"/>
              <a:t>norpseudoephedrine</a:t>
            </a:r>
            <a:endParaRPr lang="en-US" dirty="0" smtClean="0"/>
          </a:p>
          <a:p>
            <a:pPr eaLnBrk="1" hangingPunct="1">
              <a:buFont typeface="Arial" panose="020B0604020202020204" pitchFamily="34" charset="0"/>
              <a:buNone/>
            </a:pPr>
            <a:endParaRPr lang="en-US" sz="2500" dirty="0"/>
          </a:p>
          <a:p>
            <a:pPr eaLnBrk="1" hangingPunct="1"/>
            <a:endParaRPr lang="en-US" sz="2500" dirty="0"/>
          </a:p>
        </p:txBody>
      </p:sp>
      <p:sp>
        <p:nvSpPr>
          <p:cNvPr id="473092"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6B3039-F8A7-41E0-A96D-4F6068F22CC1}" type="datetime1">
              <a:rPr lang="en-US" smtClean="0">
                <a:solidFill>
                  <a:schemeClr val="tx2"/>
                </a:solidFill>
              </a:rPr>
              <a:t>6/15/2020</a:t>
            </a:fld>
            <a:endParaRPr lang="en-US" smtClean="0">
              <a:solidFill>
                <a:schemeClr val="tx2"/>
              </a:solidFill>
            </a:endParaRPr>
          </a:p>
        </p:txBody>
      </p:sp>
      <p:sp>
        <p:nvSpPr>
          <p:cNvPr id="47309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30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85F2D9-764D-4C53-9471-72C03120D329}" type="slidenum">
              <a:rPr lang="en-US" smtClean="0">
                <a:solidFill>
                  <a:srgbClr val="FFFFFF"/>
                </a:solidFill>
                <a:latin typeface="Franklin Gothic Book" panose="020B0503020102020204" pitchFamily="34" charset="0"/>
              </a:rPr>
              <a:pPr/>
              <a:t>216</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38135923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3"/>
          <p:cNvSpPr>
            <a:spLocks noGrp="1" noChangeArrowheads="1"/>
          </p:cNvSpPr>
          <p:nvPr>
            <p:ph idx="1"/>
          </p:nvPr>
        </p:nvSpPr>
        <p:spPr>
          <a:xfrm>
            <a:off x="609600" y="381000"/>
            <a:ext cx="8153400" cy="6477000"/>
          </a:xfrm>
        </p:spPr>
        <p:txBody>
          <a:bodyPr>
            <a:normAutofit/>
          </a:bodyPr>
          <a:lstStyle/>
          <a:p>
            <a:pPr eaLnBrk="1" hangingPunct="1">
              <a:lnSpc>
                <a:spcPct val="150000"/>
              </a:lnSpc>
              <a:buFont typeface="Wingdings" panose="05000000000000000000" pitchFamily="2" charset="2"/>
              <a:buChar char="Ø"/>
            </a:pPr>
            <a:r>
              <a:rPr lang="en-US" dirty="0" smtClean="0"/>
              <a:t>Elevates  mood, decreases hunger, and alleviates fatigue. </a:t>
            </a:r>
          </a:p>
          <a:p>
            <a:pPr eaLnBrk="1" hangingPunct="1">
              <a:lnSpc>
                <a:spcPct val="150000"/>
              </a:lnSpc>
              <a:buFont typeface="Wingdings" panose="05000000000000000000" pitchFamily="2" charset="2"/>
              <a:buChar char="Ø"/>
            </a:pPr>
            <a:r>
              <a:rPr lang="en-US" dirty="0" smtClean="0"/>
              <a:t>At high doses, it can induce an amphetamine-like psychosis </a:t>
            </a:r>
          </a:p>
          <a:p>
            <a:pPr eaLnBrk="1" hangingPunct="1">
              <a:lnSpc>
                <a:spcPct val="150000"/>
              </a:lnSpc>
              <a:buFont typeface="Wingdings" panose="05000000000000000000" pitchFamily="2" charset="2"/>
              <a:buChar char="Ø"/>
            </a:pPr>
            <a:r>
              <a:rPr lang="en-US" dirty="0" smtClean="0"/>
              <a:t> it is typically absorbed </a:t>
            </a:r>
            <a:r>
              <a:rPr lang="en-US" dirty="0" err="1" smtClean="0"/>
              <a:t>buccally</a:t>
            </a:r>
            <a:r>
              <a:rPr lang="en-US" dirty="0" smtClean="0"/>
              <a:t> after chewing and because the alkaloid is metabolized relatively rapidly, high toxic blood levels are rarely reached. </a:t>
            </a:r>
          </a:p>
          <a:p>
            <a:pPr eaLnBrk="1" hangingPunct="1"/>
            <a:endParaRPr lang="en-US" dirty="0" smtClean="0"/>
          </a:p>
        </p:txBody>
      </p:sp>
      <p:sp>
        <p:nvSpPr>
          <p:cNvPr id="474115"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738827-C18C-4749-B24C-C575F4F6A450}" type="datetime1">
              <a:rPr lang="en-US" smtClean="0">
                <a:solidFill>
                  <a:schemeClr val="tx2"/>
                </a:solidFill>
              </a:rPr>
              <a:t>6/15/2020</a:t>
            </a:fld>
            <a:endParaRPr lang="en-US" smtClean="0">
              <a:solidFill>
                <a:schemeClr val="tx2"/>
              </a:solidFill>
            </a:endParaRPr>
          </a:p>
        </p:txBody>
      </p:sp>
      <p:sp>
        <p:nvSpPr>
          <p:cNvPr id="47411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4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59250A-070D-4C67-A894-67CA6D6F58AA}" type="slidenum">
              <a:rPr lang="en-US" smtClean="0">
                <a:solidFill>
                  <a:srgbClr val="FFFFFF"/>
                </a:solidFill>
                <a:latin typeface="Franklin Gothic Book" panose="020B0503020102020204" pitchFamily="34" charset="0"/>
              </a:rPr>
              <a:pPr/>
              <a:t>217</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36981861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pPr eaLnBrk="1" hangingPunct="1"/>
            <a:r>
              <a:rPr lang="en-US" b="1" smtClean="0"/>
              <a:t>Methcathinone </a:t>
            </a:r>
          </a:p>
        </p:txBody>
      </p:sp>
      <p:sp>
        <p:nvSpPr>
          <p:cNvPr id="475139" name="Rectangle 3"/>
          <p:cNvSpPr>
            <a:spLocks noGrp="1" noChangeArrowheads="1"/>
          </p:cNvSpPr>
          <p:nvPr>
            <p:ph idx="1"/>
          </p:nvPr>
        </p:nvSpPr>
        <p:spPr/>
        <p:txBody>
          <a:bodyPr/>
          <a:lstStyle/>
          <a:p>
            <a:pPr eaLnBrk="1" hangingPunct="1">
              <a:lnSpc>
                <a:spcPct val="150000"/>
              </a:lnSpc>
              <a:buFont typeface="Wingdings" panose="05000000000000000000" pitchFamily="2" charset="2"/>
              <a:buChar char="Ø"/>
            </a:pPr>
            <a:r>
              <a:rPr lang="en-US" smtClean="0"/>
              <a:t>Is synthetic cathinone with similar effect like cathinone.</a:t>
            </a:r>
          </a:p>
          <a:p>
            <a:pPr eaLnBrk="1" hangingPunct="1">
              <a:lnSpc>
                <a:spcPct val="150000"/>
              </a:lnSpc>
              <a:buFont typeface="Wingdings" panose="05000000000000000000" pitchFamily="2" charset="2"/>
              <a:buChar char="Ø"/>
            </a:pPr>
            <a:r>
              <a:rPr lang="en-US" smtClean="0"/>
              <a:t>The patterns of use, adverse effects, and complications closely resemble those reported for amphetamine.</a:t>
            </a:r>
          </a:p>
          <a:p>
            <a:pPr eaLnBrk="1" hangingPunct="1">
              <a:lnSpc>
                <a:spcPct val="150000"/>
              </a:lnSpc>
              <a:buFont typeface="Wingdings" panose="05000000000000000000" pitchFamily="2" charset="2"/>
              <a:buNone/>
            </a:pPr>
            <a:endParaRPr lang="en-US" smtClean="0"/>
          </a:p>
        </p:txBody>
      </p:sp>
      <p:sp>
        <p:nvSpPr>
          <p:cNvPr id="475140"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13B516-697E-4F8E-A204-3848BAA01BA8}" type="datetime1">
              <a:rPr lang="en-US" smtClean="0">
                <a:solidFill>
                  <a:schemeClr val="tx2"/>
                </a:solidFill>
              </a:rPr>
              <a:t>6/15/2020</a:t>
            </a:fld>
            <a:endParaRPr lang="en-US" smtClean="0">
              <a:solidFill>
                <a:schemeClr val="tx2"/>
              </a:solidFill>
            </a:endParaRPr>
          </a:p>
        </p:txBody>
      </p:sp>
      <p:sp>
        <p:nvSpPr>
          <p:cNvPr id="47514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514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84DE4A-D4A4-4399-B101-1D457B339152}" type="slidenum">
              <a:rPr lang="en-US" smtClean="0">
                <a:solidFill>
                  <a:srgbClr val="FFFFFF"/>
                </a:solidFill>
                <a:latin typeface="Franklin Gothic Book" panose="020B0503020102020204" pitchFamily="34" charset="0"/>
              </a:rPr>
              <a:pPr/>
              <a:t>218</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45030168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1485900" y="274638"/>
            <a:ext cx="6172200" cy="868362"/>
          </a:xfrm>
        </p:spPr>
        <p:txBody>
          <a:bodyPr/>
          <a:lstStyle/>
          <a:p>
            <a:pPr eaLnBrk="1" hangingPunct="1"/>
            <a:r>
              <a:rPr lang="en-US" sz="3200" b="1"/>
              <a:t>Why do people use stimulants?</a:t>
            </a:r>
          </a:p>
        </p:txBody>
      </p:sp>
      <p:sp>
        <p:nvSpPr>
          <p:cNvPr id="476163" name="Rectangle 3"/>
          <p:cNvSpPr>
            <a:spLocks noGrp="1" noChangeArrowheads="1"/>
          </p:cNvSpPr>
          <p:nvPr>
            <p:ph idx="1"/>
          </p:nvPr>
        </p:nvSpPr>
        <p:spPr>
          <a:xfrm>
            <a:off x="685800" y="1066800"/>
            <a:ext cx="7772400" cy="4876800"/>
          </a:xfrm>
        </p:spPr>
        <p:txBody>
          <a:bodyPr>
            <a:normAutofit/>
          </a:bodyPr>
          <a:lstStyle/>
          <a:p>
            <a:pPr eaLnBrk="1" hangingPunct="1">
              <a:lnSpc>
                <a:spcPct val="140000"/>
              </a:lnSpc>
              <a:buFont typeface="Wingdings" panose="05000000000000000000" pitchFamily="2" charset="2"/>
              <a:buNone/>
            </a:pPr>
            <a:endParaRPr lang="en-US" sz="2400" dirty="0"/>
          </a:p>
          <a:p>
            <a:pPr eaLnBrk="1" hangingPunct="1">
              <a:lnSpc>
                <a:spcPct val="140000"/>
              </a:lnSpc>
              <a:buFont typeface="Wingdings" panose="05000000000000000000" pitchFamily="2" charset="2"/>
              <a:buNone/>
            </a:pPr>
            <a:r>
              <a:rPr lang="en-US" sz="2400" dirty="0"/>
              <a:t>Stimulants   are used  to increase performance and to induce a euphoric feeling by:</a:t>
            </a:r>
          </a:p>
          <a:p>
            <a:pPr eaLnBrk="1" hangingPunct="1">
              <a:lnSpc>
                <a:spcPct val="140000"/>
              </a:lnSpc>
              <a:buFont typeface="Wingdings" panose="05000000000000000000" pitchFamily="2" charset="2"/>
              <a:buChar char="Ø"/>
            </a:pPr>
            <a:r>
              <a:rPr lang="en-US" sz="2400" dirty="0"/>
              <a:t>Students studying for examinations</a:t>
            </a:r>
          </a:p>
          <a:p>
            <a:pPr eaLnBrk="1" hangingPunct="1">
              <a:lnSpc>
                <a:spcPct val="140000"/>
              </a:lnSpc>
              <a:buFont typeface="Wingdings" panose="05000000000000000000" pitchFamily="2" charset="2"/>
              <a:buChar char="Ø"/>
            </a:pPr>
            <a:r>
              <a:rPr lang="en-US" sz="2400" dirty="0"/>
              <a:t>Long-distance truck drivers on trips</a:t>
            </a:r>
          </a:p>
          <a:p>
            <a:pPr eaLnBrk="1" hangingPunct="1">
              <a:lnSpc>
                <a:spcPct val="140000"/>
              </a:lnSpc>
              <a:buFont typeface="Wingdings" panose="05000000000000000000" pitchFamily="2" charset="2"/>
              <a:buChar char="Ø"/>
            </a:pPr>
            <a:r>
              <a:rPr lang="en-US" sz="2400" dirty="0"/>
              <a:t>Business people with important deadlines</a:t>
            </a:r>
          </a:p>
          <a:p>
            <a:pPr eaLnBrk="1" hangingPunct="1">
              <a:lnSpc>
                <a:spcPct val="140000"/>
              </a:lnSpc>
              <a:buFont typeface="Wingdings" panose="05000000000000000000" pitchFamily="2" charset="2"/>
              <a:buChar char="Ø"/>
            </a:pPr>
            <a:r>
              <a:rPr lang="en-US" sz="2400" dirty="0"/>
              <a:t>Athletes in competition </a:t>
            </a:r>
          </a:p>
          <a:p>
            <a:pPr eaLnBrk="1" hangingPunct="1">
              <a:lnSpc>
                <a:spcPct val="140000"/>
              </a:lnSpc>
              <a:buFont typeface="Wingdings" panose="05000000000000000000" pitchFamily="2" charset="2"/>
              <a:buChar char="Ø"/>
            </a:pPr>
            <a:r>
              <a:rPr lang="en-US" sz="2400" dirty="0"/>
              <a:t>Soldiers during wartime. </a:t>
            </a:r>
          </a:p>
          <a:p>
            <a:pPr eaLnBrk="1" hangingPunct="1">
              <a:buFont typeface="Wingdings" panose="05000000000000000000" pitchFamily="2" charset="2"/>
              <a:buNone/>
            </a:pPr>
            <a:endParaRPr lang="en-US" sz="2300" dirty="0"/>
          </a:p>
        </p:txBody>
      </p:sp>
      <p:sp>
        <p:nvSpPr>
          <p:cNvPr id="476164"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1587AE-0E14-4013-90DB-DAB4B6D214F5}" type="datetime1">
              <a:rPr lang="en-US" smtClean="0">
                <a:solidFill>
                  <a:schemeClr val="tx2"/>
                </a:solidFill>
              </a:rPr>
              <a:t>6/15/2020</a:t>
            </a:fld>
            <a:endParaRPr lang="en-US" smtClean="0">
              <a:solidFill>
                <a:schemeClr val="tx2"/>
              </a:solidFill>
            </a:endParaRPr>
          </a:p>
        </p:txBody>
      </p:sp>
      <p:sp>
        <p:nvSpPr>
          <p:cNvPr id="47616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61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286089-ADC8-46A2-9018-AA914A08730C}" type="slidenum">
              <a:rPr lang="en-US" smtClean="0">
                <a:solidFill>
                  <a:srgbClr val="FFFFFF"/>
                </a:solidFill>
                <a:latin typeface="Franklin Gothic Book" panose="020B0503020102020204" pitchFamily="34" charset="0"/>
              </a:rPr>
              <a:pPr/>
              <a:t>219</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025521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304800"/>
            <a:ext cx="8763000" cy="6683048"/>
          </a:xfrm>
          <a:prstGeom prst="rect">
            <a:avLst/>
          </a:prstGeom>
        </p:spPr>
        <p:txBody>
          <a:bodyPr wrap="square">
            <a:spAutoFit/>
          </a:bodyPr>
          <a:lstStyle/>
          <a:p>
            <a:pPr>
              <a:lnSpc>
                <a:spcPct val="150000"/>
              </a:lnSpc>
              <a:buFont typeface="Wingdings" panose="05000000000000000000" pitchFamily="2" charset="2"/>
              <a:buChar char="Ø"/>
            </a:pPr>
            <a:r>
              <a:rPr lang="en-US" sz="2400" dirty="0" smtClean="0"/>
              <a:t>specific phobia are </a:t>
            </a:r>
            <a:r>
              <a:rPr lang="en-US" sz="2400" dirty="0" smtClean="0">
                <a:solidFill>
                  <a:srgbClr val="FF0000"/>
                </a:solidFill>
              </a:rPr>
              <a:t>fearful or anxious about or avoidant of circumscribed objects or situations</a:t>
            </a:r>
            <a:r>
              <a:rPr lang="en-US" sz="2400" dirty="0" smtClean="0"/>
              <a:t>. </a:t>
            </a:r>
          </a:p>
          <a:p>
            <a:pPr>
              <a:lnSpc>
                <a:spcPct val="150000"/>
              </a:lnSpc>
              <a:buFont typeface="Wingdings" panose="05000000000000000000" pitchFamily="2" charset="2"/>
              <a:buChar char="Ø"/>
            </a:pPr>
            <a:r>
              <a:rPr lang="en-US" sz="2400" dirty="0"/>
              <a:t>The patient is </a:t>
            </a:r>
            <a:r>
              <a:rPr lang="en-US" sz="2400" dirty="0" smtClean="0"/>
              <a:t>fearful nearly </a:t>
            </a:r>
            <a:r>
              <a:rPr lang="en-US" sz="2400" dirty="0"/>
              <a:t>every time they are confronted with the phobic stimulus. </a:t>
            </a:r>
            <a:endParaRPr lang="en-US" sz="2400" dirty="0" smtClean="0"/>
          </a:p>
          <a:p>
            <a:pPr>
              <a:lnSpc>
                <a:spcPct val="150000"/>
              </a:lnSpc>
              <a:buFont typeface="Wingdings" panose="05000000000000000000" pitchFamily="2" charset="2"/>
              <a:buChar char="Ø"/>
            </a:pPr>
            <a:r>
              <a:rPr lang="en-US" sz="2400" dirty="0" smtClean="0"/>
              <a:t>A specific cognitive ideation is not featured in this disorder, as it is in other anxiety disorders.</a:t>
            </a:r>
          </a:p>
          <a:p>
            <a:pPr>
              <a:lnSpc>
                <a:spcPct val="150000"/>
              </a:lnSpc>
              <a:buFont typeface="Wingdings" panose="05000000000000000000" pitchFamily="2" charset="2"/>
              <a:buChar char="Ø"/>
            </a:pPr>
            <a:r>
              <a:rPr lang="en-US" sz="2400" dirty="0" smtClean="0"/>
              <a:t>The fear, anxiety, or avoidance is almost always immediately induced by the phobic situation, to a degree that is persistent and out of proportion to the actual risk posed. There are various types of specific phobias: animal; natural environment; blood-injection-injury; situational; and other situations.</a:t>
            </a:r>
            <a:br>
              <a:rPr lang="en-US" sz="2400" dirty="0" smtClean="0"/>
            </a:br>
            <a:endParaRPr lang="en-GB" sz="2400"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22</a:t>
            </a:fld>
            <a:endParaRPr lang="en-US"/>
          </a:p>
        </p:txBody>
      </p:sp>
      <p:sp>
        <p:nvSpPr>
          <p:cNvPr id="5" name="Date Placeholder 4"/>
          <p:cNvSpPr>
            <a:spLocks noGrp="1"/>
          </p:cNvSpPr>
          <p:nvPr>
            <p:ph type="dt" sz="half" idx="10"/>
          </p:nvPr>
        </p:nvSpPr>
        <p:spPr/>
        <p:txBody>
          <a:bodyPr/>
          <a:lstStyle/>
          <a:p>
            <a:fld id="{AE965D25-54AA-41BA-8553-6756693B8212}" type="datetime1">
              <a:rPr lang="en-US" smtClean="0"/>
              <a:t>6/15/2020</a:t>
            </a:fld>
            <a:endParaRPr lang="en-US"/>
          </a:p>
        </p:txBody>
      </p:sp>
    </p:spTree>
    <p:extLst>
      <p:ext uri="{BB962C8B-B14F-4D97-AF65-F5344CB8AC3E}">
        <p14:creationId xmlns:p14="http://schemas.microsoft.com/office/powerpoint/2010/main" val="355960173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1485900" y="274638"/>
            <a:ext cx="6172200" cy="868362"/>
          </a:xfrm>
        </p:spPr>
        <p:txBody>
          <a:bodyPr/>
          <a:lstStyle/>
          <a:p>
            <a:pPr eaLnBrk="1" hangingPunct="1"/>
            <a:r>
              <a:rPr lang="en-US" sz="3200" b="1"/>
              <a:t>Amphetamine  mechanism</a:t>
            </a:r>
          </a:p>
        </p:txBody>
      </p:sp>
      <p:sp>
        <p:nvSpPr>
          <p:cNvPr id="477187" name="Rectangle 3"/>
          <p:cNvSpPr>
            <a:spLocks noGrp="1" noChangeArrowheads="1"/>
          </p:cNvSpPr>
          <p:nvPr>
            <p:ph idx="1"/>
          </p:nvPr>
        </p:nvSpPr>
        <p:spPr>
          <a:xfrm>
            <a:off x="381000" y="1371601"/>
            <a:ext cx="8077200" cy="4754563"/>
          </a:xfrm>
        </p:spPr>
        <p:txBody>
          <a:bodyPr>
            <a:normAutofit fontScale="77500" lnSpcReduction="20000"/>
          </a:bodyPr>
          <a:lstStyle/>
          <a:p>
            <a:pPr eaLnBrk="1" hangingPunct="1">
              <a:lnSpc>
                <a:spcPct val="150000"/>
              </a:lnSpc>
              <a:buFont typeface="Wingdings" panose="05000000000000000000" pitchFamily="2" charset="2"/>
              <a:buChar char="Ø"/>
            </a:pPr>
            <a:r>
              <a:rPr lang="en-US" dirty="0" smtClean="0"/>
              <a:t>Produce  their primary effects by causing the release of </a:t>
            </a:r>
            <a:r>
              <a:rPr lang="en-US" dirty="0" err="1" smtClean="0"/>
              <a:t>catecholamines</a:t>
            </a:r>
            <a:r>
              <a:rPr lang="en-US" dirty="0" smtClean="0"/>
              <a:t>, particularly dopamine, from presynaptic terminals . </a:t>
            </a:r>
          </a:p>
          <a:p>
            <a:pPr eaLnBrk="1" hangingPunct="1">
              <a:lnSpc>
                <a:spcPct val="150000"/>
              </a:lnSpc>
              <a:buFont typeface="Wingdings" panose="05000000000000000000" pitchFamily="2" charset="2"/>
              <a:buChar char="Ø"/>
            </a:pPr>
            <a:r>
              <a:rPr lang="en-US" dirty="0" smtClean="0"/>
              <a:t>Effects  are particularly potent for the dopaminergic neurons projecting from the VTA to the cerebral cortex and the limbic areas. </a:t>
            </a:r>
          </a:p>
          <a:p>
            <a:pPr eaLnBrk="1" hangingPunct="1">
              <a:lnSpc>
                <a:spcPct val="150000"/>
              </a:lnSpc>
              <a:buFont typeface="Wingdings" panose="05000000000000000000" pitchFamily="2" charset="2"/>
              <a:buChar char="Ø"/>
            </a:pPr>
            <a:r>
              <a:rPr lang="en-US" dirty="0" smtClean="0"/>
              <a:t>This pathway has been termed the reward circuit pathway, and its activation is probably the major addicting mechanism for the amphetamines. </a:t>
            </a:r>
          </a:p>
          <a:p>
            <a:pPr eaLnBrk="1" hangingPunct="1">
              <a:lnSpc>
                <a:spcPct val="80000"/>
              </a:lnSpc>
            </a:pPr>
            <a:endParaRPr lang="en-US" sz="2500" dirty="0"/>
          </a:p>
        </p:txBody>
      </p:sp>
      <p:sp>
        <p:nvSpPr>
          <p:cNvPr id="477188"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05363-5CE9-405E-A795-8E82BC1A3350}" type="datetime1">
              <a:rPr lang="en-US" smtClean="0">
                <a:solidFill>
                  <a:schemeClr val="tx2"/>
                </a:solidFill>
              </a:rPr>
              <a:t>6/15/2020</a:t>
            </a:fld>
            <a:endParaRPr lang="en-US" smtClean="0">
              <a:solidFill>
                <a:schemeClr val="tx2"/>
              </a:solidFill>
            </a:endParaRPr>
          </a:p>
        </p:txBody>
      </p:sp>
      <p:sp>
        <p:nvSpPr>
          <p:cNvPr id="47718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71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325925-0559-4438-A7E7-2132661BF68E}" type="slidenum">
              <a:rPr lang="en-US" smtClean="0">
                <a:solidFill>
                  <a:srgbClr val="FFFFFF"/>
                </a:solidFill>
                <a:latin typeface="Franklin Gothic Book" panose="020B0503020102020204" pitchFamily="34" charset="0"/>
              </a:rPr>
              <a:pPr/>
              <a:t>220</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92500555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eaLnBrk="1" hangingPunct="1"/>
            <a:r>
              <a:rPr lang="en-US" b="1" smtClean="0"/>
              <a:t>Acute stimulant effects</a:t>
            </a:r>
          </a:p>
        </p:txBody>
      </p:sp>
      <p:sp>
        <p:nvSpPr>
          <p:cNvPr id="355331" name="Rectangle 3"/>
          <p:cNvSpPr>
            <a:spLocks noGrp="1" noChangeArrowheads="1"/>
          </p:cNvSpPr>
          <p:nvPr>
            <p:ph idx="1"/>
          </p:nvPr>
        </p:nvSpPr>
        <p:spPr>
          <a:xfrm>
            <a:off x="1714501" y="1524002"/>
            <a:ext cx="5612606" cy="4240213"/>
          </a:xfrm>
        </p:spPr>
        <p:txBody>
          <a:bodyPr rtlCol="0">
            <a:normAutofit lnSpcReduction="10000"/>
          </a:bodyPr>
          <a:lstStyle/>
          <a:p>
            <a:pPr algn="ctr">
              <a:buNone/>
              <a:defRPr/>
            </a:pPr>
            <a:r>
              <a:rPr lang="en-US" b="1" i="1" smtClean="0">
                <a:solidFill>
                  <a:srgbClr val="990000"/>
                </a:solidFill>
              </a:rPr>
              <a:t>Psychological</a:t>
            </a:r>
            <a:endParaRPr lang="en-US" b="1" smtClean="0">
              <a:solidFill>
                <a:srgbClr val="990000"/>
              </a:solidFill>
            </a:endParaRPr>
          </a:p>
          <a:p>
            <a:pPr>
              <a:lnSpc>
                <a:spcPct val="150000"/>
              </a:lnSpc>
              <a:buFont typeface="Wingdings" panose="05000000000000000000" pitchFamily="2" charset="2"/>
              <a:buChar char="Ø"/>
              <a:defRPr/>
            </a:pPr>
            <a:r>
              <a:rPr lang="en-US" sz="2400"/>
              <a:t>Increased energy</a:t>
            </a:r>
          </a:p>
          <a:p>
            <a:pPr>
              <a:lnSpc>
                <a:spcPct val="150000"/>
              </a:lnSpc>
              <a:buFont typeface="Wingdings" panose="05000000000000000000" pitchFamily="2" charset="2"/>
              <a:buChar char="Ø"/>
              <a:defRPr/>
            </a:pPr>
            <a:r>
              <a:rPr lang="en-US" sz="2400"/>
              <a:t>Increased clarity</a:t>
            </a:r>
          </a:p>
          <a:p>
            <a:pPr>
              <a:lnSpc>
                <a:spcPct val="150000"/>
              </a:lnSpc>
              <a:buFont typeface="Wingdings" panose="05000000000000000000" pitchFamily="2" charset="2"/>
              <a:buChar char="Ø"/>
              <a:defRPr/>
            </a:pPr>
            <a:r>
              <a:rPr lang="en-US" sz="2400"/>
              <a:t>Increased competence</a:t>
            </a:r>
          </a:p>
          <a:p>
            <a:pPr>
              <a:lnSpc>
                <a:spcPct val="150000"/>
              </a:lnSpc>
              <a:buFont typeface="Wingdings" panose="05000000000000000000" pitchFamily="2" charset="2"/>
              <a:buChar char="Ø"/>
              <a:defRPr/>
            </a:pPr>
            <a:r>
              <a:rPr lang="en-US" sz="2400"/>
              <a:t>Heightened feelings of sexuality</a:t>
            </a:r>
          </a:p>
          <a:p>
            <a:pPr>
              <a:lnSpc>
                <a:spcPct val="150000"/>
              </a:lnSpc>
              <a:buFont typeface="Wingdings" panose="05000000000000000000" pitchFamily="2" charset="2"/>
              <a:buChar char="Ø"/>
              <a:defRPr/>
            </a:pPr>
            <a:r>
              <a:rPr lang="en-US" sz="2400"/>
              <a:t>Increased sociability</a:t>
            </a:r>
          </a:p>
          <a:p>
            <a:pPr>
              <a:lnSpc>
                <a:spcPct val="150000"/>
              </a:lnSpc>
              <a:buFont typeface="Wingdings" panose="05000000000000000000" pitchFamily="2" charset="2"/>
              <a:buChar char="Ø"/>
              <a:defRPr/>
            </a:pPr>
            <a:r>
              <a:rPr lang="en-US" sz="2400"/>
              <a:t>Improved mood</a:t>
            </a:r>
          </a:p>
        </p:txBody>
      </p:sp>
      <p:sp>
        <p:nvSpPr>
          <p:cNvPr id="478212"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1DFDE0-E39A-4142-BCCF-3BA145DB9F5A}" type="datetime1">
              <a:rPr lang="en-US" smtClean="0">
                <a:solidFill>
                  <a:schemeClr val="tx2"/>
                </a:solidFill>
              </a:rPr>
              <a:t>6/15/2020</a:t>
            </a:fld>
            <a:endParaRPr lang="en-US" smtClean="0">
              <a:solidFill>
                <a:schemeClr val="tx2"/>
              </a:solidFill>
            </a:endParaRPr>
          </a:p>
        </p:txBody>
      </p:sp>
      <p:sp>
        <p:nvSpPr>
          <p:cNvPr id="47821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782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4ED22B-697F-4F34-865A-921DD922AA93}" type="slidenum">
              <a:rPr lang="en-US" smtClean="0">
                <a:solidFill>
                  <a:srgbClr val="FFFFFF"/>
                </a:solidFill>
                <a:latin typeface="Franklin Gothic Book" panose="020B0503020102020204" pitchFamily="34" charset="0"/>
              </a:rPr>
              <a:pPr/>
              <a:t>221</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98912913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eaLnBrk="1" hangingPunct="1"/>
            <a:r>
              <a:rPr lang="en-US" b="1" smtClean="0"/>
              <a:t>Acute stimulant effects</a:t>
            </a:r>
          </a:p>
        </p:txBody>
      </p:sp>
      <p:sp>
        <p:nvSpPr>
          <p:cNvPr id="480259" name="Rectangle 3"/>
          <p:cNvSpPr>
            <a:spLocks noGrp="1" noChangeArrowheads="1"/>
          </p:cNvSpPr>
          <p:nvPr>
            <p:ph idx="1"/>
          </p:nvPr>
        </p:nvSpPr>
        <p:spPr>
          <a:xfrm>
            <a:off x="1765699" y="1524001"/>
            <a:ext cx="5612606" cy="4314825"/>
          </a:xfrm>
        </p:spPr>
        <p:txBody>
          <a:bodyPr/>
          <a:lstStyle/>
          <a:p>
            <a:pPr algn="ctr" eaLnBrk="1" hangingPunct="1">
              <a:buFont typeface="Wingdings" panose="05000000000000000000" pitchFamily="2" charset="2"/>
              <a:buNone/>
            </a:pPr>
            <a:r>
              <a:rPr lang="en-US" b="1" i="1" smtClean="0">
                <a:solidFill>
                  <a:srgbClr val="990000"/>
                </a:solidFill>
              </a:rPr>
              <a:t>Physical</a:t>
            </a:r>
            <a:endParaRPr lang="en-US" b="1" smtClean="0">
              <a:solidFill>
                <a:srgbClr val="990000"/>
              </a:solidFill>
            </a:endParaRPr>
          </a:p>
          <a:p>
            <a:pPr eaLnBrk="1" hangingPunct="1">
              <a:lnSpc>
                <a:spcPct val="95000"/>
              </a:lnSpc>
              <a:spcBef>
                <a:spcPct val="25000"/>
              </a:spcBef>
              <a:buFont typeface="Wingdings" panose="05000000000000000000" pitchFamily="2" charset="2"/>
              <a:buChar char="Ø"/>
            </a:pPr>
            <a:r>
              <a:rPr lang="en-US" sz="2400"/>
              <a:t>Increased heart rate</a:t>
            </a:r>
          </a:p>
          <a:p>
            <a:pPr eaLnBrk="1" hangingPunct="1">
              <a:lnSpc>
                <a:spcPct val="95000"/>
              </a:lnSpc>
              <a:spcBef>
                <a:spcPct val="25000"/>
              </a:spcBef>
              <a:buFont typeface="Wingdings" panose="05000000000000000000" pitchFamily="2" charset="2"/>
              <a:buChar char="Ø"/>
            </a:pPr>
            <a:r>
              <a:rPr lang="en-US" sz="2400"/>
              <a:t>Increased pupil size</a:t>
            </a:r>
          </a:p>
          <a:p>
            <a:pPr eaLnBrk="1" hangingPunct="1">
              <a:lnSpc>
                <a:spcPct val="95000"/>
              </a:lnSpc>
              <a:spcBef>
                <a:spcPct val="25000"/>
              </a:spcBef>
              <a:buFont typeface="Wingdings" panose="05000000000000000000" pitchFamily="2" charset="2"/>
              <a:buChar char="Ø"/>
            </a:pPr>
            <a:r>
              <a:rPr lang="en-US" sz="2400"/>
              <a:t>Increased body temperature</a:t>
            </a:r>
          </a:p>
          <a:p>
            <a:pPr eaLnBrk="1" hangingPunct="1">
              <a:lnSpc>
                <a:spcPct val="95000"/>
              </a:lnSpc>
              <a:spcBef>
                <a:spcPct val="25000"/>
              </a:spcBef>
              <a:buFont typeface="Wingdings" panose="05000000000000000000" pitchFamily="2" charset="2"/>
              <a:buChar char="Ø"/>
            </a:pPr>
            <a:r>
              <a:rPr lang="en-US" sz="2400"/>
              <a:t>Increased respiration</a:t>
            </a:r>
          </a:p>
          <a:p>
            <a:pPr eaLnBrk="1" hangingPunct="1">
              <a:lnSpc>
                <a:spcPct val="95000"/>
              </a:lnSpc>
              <a:spcBef>
                <a:spcPct val="25000"/>
              </a:spcBef>
              <a:buFont typeface="Wingdings" panose="05000000000000000000" pitchFamily="2" charset="2"/>
              <a:buChar char="Ø"/>
            </a:pPr>
            <a:r>
              <a:rPr lang="en-US" sz="2400"/>
              <a:t>Cardiac arrhythmias</a:t>
            </a:r>
          </a:p>
          <a:p>
            <a:pPr eaLnBrk="1" hangingPunct="1">
              <a:lnSpc>
                <a:spcPct val="95000"/>
              </a:lnSpc>
              <a:spcBef>
                <a:spcPct val="25000"/>
              </a:spcBef>
              <a:buFont typeface="Wingdings" panose="05000000000000000000" pitchFamily="2" charset="2"/>
              <a:buChar char="Ø"/>
            </a:pPr>
            <a:r>
              <a:rPr lang="en-US" sz="2400"/>
              <a:t>Constriction of small blood vessels</a:t>
            </a:r>
          </a:p>
          <a:p>
            <a:pPr eaLnBrk="1" hangingPunct="1">
              <a:lnSpc>
                <a:spcPct val="95000"/>
              </a:lnSpc>
              <a:spcBef>
                <a:spcPct val="25000"/>
              </a:spcBef>
              <a:buFont typeface="Wingdings" panose="05000000000000000000" pitchFamily="2" charset="2"/>
              <a:buChar char="Ø"/>
            </a:pPr>
            <a:r>
              <a:rPr lang="en-US" sz="2400"/>
              <a:t>Decreased appetite</a:t>
            </a:r>
          </a:p>
          <a:p>
            <a:pPr eaLnBrk="1" hangingPunct="1">
              <a:lnSpc>
                <a:spcPct val="95000"/>
              </a:lnSpc>
              <a:spcBef>
                <a:spcPct val="25000"/>
              </a:spcBef>
              <a:buFont typeface="Wingdings" panose="05000000000000000000" pitchFamily="2" charset="2"/>
              <a:buChar char="Ø"/>
            </a:pPr>
            <a:r>
              <a:rPr lang="en-US" sz="2400"/>
              <a:t>Decreased need for sleep</a:t>
            </a:r>
          </a:p>
        </p:txBody>
      </p:sp>
      <p:sp>
        <p:nvSpPr>
          <p:cNvPr id="480260"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C5A5B3-2B6E-4952-8DE5-0A4FAAF4CBAA}" type="datetime1">
              <a:rPr lang="en-US" smtClean="0">
                <a:solidFill>
                  <a:schemeClr val="tx2"/>
                </a:solidFill>
              </a:rPr>
              <a:t>6/15/2020</a:t>
            </a:fld>
            <a:endParaRPr lang="en-US" smtClean="0">
              <a:solidFill>
                <a:schemeClr val="tx2"/>
              </a:solidFill>
            </a:endParaRPr>
          </a:p>
        </p:txBody>
      </p:sp>
      <p:sp>
        <p:nvSpPr>
          <p:cNvPr id="48026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802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E9663B-6D49-484A-9F85-3B32E34ED567}" type="slidenum">
              <a:rPr lang="en-US" smtClean="0">
                <a:solidFill>
                  <a:srgbClr val="FFFFFF"/>
                </a:solidFill>
                <a:latin typeface="Franklin Gothic Book" panose="020B0503020102020204" pitchFamily="34" charset="0"/>
              </a:rPr>
              <a:pPr/>
              <a:t>222</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36591045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456136" y="314327"/>
            <a:ext cx="5678090" cy="792163"/>
          </a:xfrm>
        </p:spPr>
        <p:txBody>
          <a:bodyPr>
            <a:normAutofit fontScale="90000"/>
          </a:bodyPr>
          <a:lstStyle/>
          <a:p>
            <a:pPr eaLnBrk="1" hangingPunct="1"/>
            <a:r>
              <a:rPr lang="en-US" smtClean="0"/>
              <a:t>Chronic stimulant effects</a:t>
            </a:r>
          </a:p>
        </p:txBody>
      </p:sp>
      <p:sp>
        <p:nvSpPr>
          <p:cNvPr id="482307" name="Rectangle 3"/>
          <p:cNvSpPr>
            <a:spLocks noGrp="1" noChangeArrowheads="1"/>
          </p:cNvSpPr>
          <p:nvPr>
            <p:ph idx="1"/>
          </p:nvPr>
        </p:nvSpPr>
        <p:spPr>
          <a:xfrm>
            <a:off x="1600200" y="1447800"/>
            <a:ext cx="6286500" cy="4648200"/>
          </a:xfrm>
        </p:spPr>
        <p:txBody>
          <a:bodyPr/>
          <a:lstStyle/>
          <a:p>
            <a:pPr algn="ctr" eaLnBrk="1" hangingPunct="1">
              <a:buFont typeface="Wingdings" panose="05000000000000000000" pitchFamily="2" charset="2"/>
              <a:buNone/>
            </a:pPr>
            <a:r>
              <a:rPr lang="en-US" b="1" i="1" smtClean="0">
                <a:solidFill>
                  <a:srgbClr val="990000"/>
                </a:solidFill>
              </a:rPr>
              <a:t>Physical</a:t>
            </a:r>
            <a:endParaRPr lang="en-US" b="1" smtClean="0">
              <a:solidFill>
                <a:srgbClr val="990000"/>
              </a:solidFill>
            </a:endParaRPr>
          </a:p>
          <a:p>
            <a:pPr eaLnBrk="1" hangingPunct="1">
              <a:buFont typeface="Wingdings" panose="05000000000000000000" pitchFamily="2" charset="2"/>
              <a:buChar char="Ø"/>
            </a:pPr>
            <a:r>
              <a:rPr lang="en-US" sz="2400"/>
              <a:t>Weight loss / anorexia</a:t>
            </a:r>
          </a:p>
          <a:p>
            <a:pPr eaLnBrk="1" hangingPunct="1">
              <a:buFont typeface="Wingdings" panose="05000000000000000000" pitchFamily="2" charset="2"/>
              <a:buChar char="Ø"/>
            </a:pPr>
            <a:r>
              <a:rPr lang="en-US" sz="2400"/>
              <a:t>Sleep deprivation</a:t>
            </a:r>
          </a:p>
          <a:p>
            <a:pPr eaLnBrk="1" hangingPunct="1">
              <a:buFont typeface="Wingdings" panose="05000000000000000000" pitchFamily="2" charset="2"/>
              <a:buChar char="Ø"/>
            </a:pPr>
            <a:r>
              <a:rPr lang="en-US" sz="2400"/>
              <a:t>Respiratory system disease</a:t>
            </a:r>
          </a:p>
          <a:p>
            <a:pPr eaLnBrk="1" hangingPunct="1">
              <a:buFont typeface="Wingdings" panose="05000000000000000000" pitchFamily="2" charset="2"/>
              <a:buChar char="Ø"/>
            </a:pPr>
            <a:r>
              <a:rPr lang="en-US" sz="2400"/>
              <a:t>Cardiovascular disease</a:t>
            </a:r>
          </a:p>
          <a:p>
            <a:pPr eaLnBrk="1" hangingPunct="1">
              <a:buFont typeface="Wingdings" panose="05000000000000000000" pitchFamily="2" charset="2"/>
              <a:buChar char="Ø"/>
            </a:pPr>
            <a:r>
              <a:rPr lang="en-US" sz="2400"/>
              <a:t>Headaches</a:t>
            </a:r>
          </a:p>
          <a:p>
            <a:pPr eaLnBrk="1" hangingPunct="1">
              <a:buFont typeface="Wingdings" panose="05000000000000000000" pitchFamily="2" charset="2"/>
              <a:buChar char="Ø"/>
            </a:pPr>
            <a:r>
              <a:rPr lang="en-US" sz="2400"/>
              <a:t>Severe dental disease</a:t>
            </a:r>
          </a:p>
          <a:p>
            <a:pPr eaLnBrk="1" hangingPunct="1">
              <a:buFont typeface="Wingdings" panose="05000000000000000000" pitchFamily="2" charset="2"/>
              <a:buChar char="Ø"/>
            </a:pPr>
            <a:r>
              <a:rPr lang="en-US" sz="2400"/>
              <a:t>Seizures</a:t>
            </a:r>
          </a:p>
        </p:txBody>
      </p:sp>
      <p:sp>
        <p:nvSpPr>
          <p:cNvPr id="482308"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CFE52C-CEC0-4F7C-B9C8-6DB9CB634264}" type="datetime1">
              <a:rPr lang="en-US" smtClean="0">
                <a:solidFill>
                  <a:schemeClr val="tx2"/>
                </a:solidFill>
              </a:rPr>
              <a:t>6/15/2020</a:t>
            </a:fld>
            <a:endParaRPr lang="en-US" smtClean="0">
              <a:solidFill>
                <a:schemeClr val="tx2"/>
              </a:solidFill>
            </a:endParaRPr>
          </a:p>
        </p:txBody>
      </p:sp>
      <p:sp>
        <p:nvSpPr>
          <p:cNvPr id="482309"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8231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9E94E8-264F-4836-AF6A-CCA80DE4F9FB}" type="slidenum">
              <a:rPr lang="en-US" smtClean="0">
                <a:solidFill>
                  <a:srgbClr val="FFFFFF"/>
                </a:solidFill>
                <a:latin typeface="Franklin Gothic Book" panose="020B0503020102020204" pitchFamily="34" charset="0"/>
              </a:rPr>
              <a:pPr/>
              <a:t>223</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25464625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pPr eaLnBrk="1" hangingPunct="1"/>
            <a:r>
              <a:rPr lang="en-US" smtClean="0"/>
              <a:t>Chronic stimulant effects</a:t>
            </a:r>
          </a:p>
        </p:txBody>
      </p:sp>
      <p:sp>
        <p:nvSpPr>
          <p:cNvPr id="484355" name="Rectangle 3"/>
          <p:cNvSpPr>
            <a:spLocks noGrp="1" noChangeArrowheads="1"/>
          </p:cNvSpPr>
          <p:nvPr>
            <p:ph idx="1"/>
          </p:nvPr>
        </p:nvSpPr>
        <p:spPr>
          <a:xfrm>
            <a:off x="1765699" y="1447802"/>
            <a:ext cx="5612606" cy="4314825"/>
          </a:xfrm>
        </p:spPr>
        <p:txBody>
          <a:bodyPr>
            <a:normAutofit lnSpcReduction="10000"/>
          </a:bodyPr>
          <a:lstStyle/>
          <a:p>
            <a:pPr marL="273050" indent="-273050" algn="ctr">
              <a:spcBef>
                <a:spcPts val="575"/>
              </a:spcBef>
              <a:buNone/>
            </a:pPr>
            <a:r>
              <a:rPr lang="en-US" b="1" i="1" smtClean="0">
                <a:solidFill>
                  <a:srgbClr val="990000"/>
                </a:solidFill>
              </a:rPr>
              <a:t>Psychological</a:t>
            </a:r>
          </a:p>
          <a:p>
            <a:pPr marL="273050" indent="-273050">
              <a:spcBef>
                <a:spcPct val="10000"/>
              </a:spcBef>
              <a:buFont typeface="Wingdings" panose="05000000000000000000" pitchFamily="2" charset="2"/>
              <a:buChar char="Ø"/>
            </a:pPr>
            <a:r>
              <a:rPr lang="en-US" sz="2400"/>
              <a:t>Severe anxiety</a:t>
            </a:r>
          </a:p>
          <a:p>
            <a:pPr marL="273050" indent="-273050">
              <a:spcBef>
                <a:spcPct val="10000"/>
              </a:spcBef>
              <a:buFont typeface="Wingdings" panose="05000000000000000000" pitchFamily="2" charset="2"/>
              <a:buChar char="Ø"/>
            </a:pPr>
            <a:r>
              <a:rPr lang="en-US" sz="2400"/>
              <a:t>Paranoia</a:t>
            </a:r>
          </a:p>
          <a:p>
            <a:pPr marL="273050" indent="-273050">
              <a:spcBef>
                <a:spcPct val="10000"/>
              </a:spcBef>
              <a:buFont typeface="Wingdings" panose="05000000000000000000" pitchFamily="2" charset="2"/>
              <a:buChar char="Ø"/>
            </a:pPr>
            <a:r>
              <a:rPr lang="en-US" sz="2400"/>
              <a:t>Psychosis</a:t>
            </a:r>
          </a:p>
          <a:p>
            <a:pPr marL="273050" indent="-273050">
              <a:spcBef>
                <a:spcPct val="10000"/>
              </a:spcBef>
              <a:buFont typeface="Wingdings" panose="05000000000000000000" pitchFamily="2" charset="2"/>
              <a:buChar char="Ø"/>
            </a:pPr>
            <a:r>
              <a:rPr lang="en-US" sz="2400"/>
              <a:t>Irritability</a:t>
            </a:r>
          </a:p>
          <a:p>
            <a:pPr marL="273050" indent="-273050">
              <a:spcBef>
                <a:spcPct val="10000"/>
              </a:spcBef>
              <a:buFont typeface="Wingdings" panose="05000000000000000000" pitchFamily="2" charset="2"/>
              <a:buChar char="Ø"/>
            </a:pPr>
            <a:r>
              <a:rPr lang="en-US" sz="2400"/>
              <a:t>Confusion</a:t>
            </a:r>
          </a:p>
          <a:p>
            <a:pPr marL="273050" indent="-273050">
              <a:spcBef>
                <a:spcPct val="10000"/>
              </a:spcBef>
              <a:buFont typeface="Wingdings" panose="05000000000000000000" pitchFamily="2" charset="2"/>
              <a:buChar char="Ø"/>
            </a:pPr>
            <a:r>
              <a:rPr lang="en-US" sz="2400"/>
              <a:t>Desire to isolate</a:t>
            </a:r>
          </a:p>
          <a:p>
            <a:pPr marL="273050" indent="-273050">
              <a:spcBef>
                <a:spcPct val="10000"/>
              </a:spcBef>
              <a:buFont typeface="Wingdings" panose="05000000000000000000" pitchFamily="2" charset="2"/>
              <a:buChar char="Ø"/>
            </a:pPr>
            <a:r>
              <a:rPr lang="en-US" sz="2400"/>
              <a:t>Memory impairment</a:t>
            </a:r>
          </a:p>
          <a:p>
            <a:pPr marL="273050" indent="-273050">
              <a:spcBef>
                <a:spcPct val="10000"/>
              </a:spcBef>
              <a:buFont typeface="Wingdings" panose="05000000000000000000" pitchFamily="2" charset="2"/>
              <a:buChar char="Ø"/>
            </a:pPr>
            <a:r>
              <a:rPr lang="en-US" sz="2400"/>
              <a:t>Inability to concentrate</a:t>
            </a:r>
          </a:p>
          <a:p>
            <a:pPr marL="273050" indent="-273050">
              <a:spcBef>
                <a:spcPct val="10000"/>
              </a:spcBef>
              <a:buFont typeface="Wingdings" panose="05000000000000000000" pitchFamily="2" charset="2"/>
              <a:buChar char="Ø"/>
            </a:pPr>
            <a:r>
              <a:rPr lang="en-US" sz="2400"/>
              <a:t>Loss of control</a:t>
            </a:r>
          </a:p>
          <a:p>
            <a:pPr marL="273050" indent="-273050">
              <a:spcBef>
                <a:spcPct val="10000"/>
              </a:spcBef>
              <a:buFont typeface="Wingdings" panose="05000000000000000000" pitchFamily="2" charset="2"/>
              <a:buChar char="Ø"/>
            </a:pPr>
            <a:r>
              <a:rPr lang="en-US" sz="2400"/>
              <a:t>Aggressiveness</a:t>
            </a:r>
          </a:p>
        </p:txBody>
      </p:sp>
      <p:sp>
        <p:nvSpPr>
          <p:cNvPr id="48435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BA95D-695E-45D5-9C14-238F3FA895B0}" type="datetime1">
              <a:rPr lang="en-US" smtClean="0">
                <a:solidFill>
                  <a:schemeClr val="tx2"/>
                </a:solidFill>
              </a:rPr>
              <a:t>6/15/2020</a:t>
            </a:fld>
            <a:endParaRPr lang="en-US" smtClean="0">
              <a:solidFill>
                <a:schemeClr val="tx2"/>
              </a:solidFill>
            </a:endParaRPr>
          </a:p>
        </p:txBody>
      </p:sp>
      <p:sp>
        <p:nvSpPr>
          <p:cNvPr id="48435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843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4A8F16-C3B5-4E52-8074-F625B66CDF9F}" type="slidenum">
              <a:rPr lang="en-US" smtClean="0">
                <a:solidFill>
                  <a:srgbClr val="FFFFFF"/>
                </a:solidFill>
                <a:latin typeface="Franklin Gothic Book" panose="020B0503020102020204" pitchFamily="34" charset="0"/>
              </a:rPr>
              <a:pPr/>
              <a:t>224</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64744973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1200150" y="381000"/>
            <a:ext cx="6515100" cy="685800"/>
          </a:xfrm>
        </p:spPr>
        <p:txBody>
          <a:bodyPr>
            <a:normAutofit fontScale="90000"/>
          </a:bodyPr>
          <a:lstStyle/>
          <a:p>
            <a:pPr eaLnBrk="1" hangingPunct="1"/>
            <a:r>
              <a:rPr lang="en-US" smtClean="0"/>
              <a:t>Stimulant withdrawal symptoms</a:t>
            </a:r>
          </a:p>
        </p:txBody>
      </p:sp>
      <p:sp>
        <p:nvSpPr>
          <p:cNvPr id="486403" name="Rectangle 3"/>
          <p:cNvSpPr>
            <a:spLocks noGrp="1" noChangeArrowheads="1"/>
          </p:cNvSpPr>
          <p:nvPr>
            <p:ph idx="1"/>
          </p:nvPr>
        </p:nvSpPr>
        <p:spPr>
          <a:xfrm>
            <a:off x="1657350" y="1524000"/>
            <a:ext cx="5829300" cy="4572000"/>
          </a:xfrm>
        </p:spPr>
        <p:txBody>
          <a:bodyPr/>
          <a:lstStyle/>
          <a:p>
            <a:pPr eaLnBrk="1" hangingPunct="1">
              <a:buFont typeface="Wingdings" panose="05000000000000000000" pitchFamily="2" charset="2"/>
              <a:buChar char="Ø"/>
            </a:pPr>
            <a:r>
              <a:rPr lang="en-US" sz="2400"/>
              <a:t>Depression</a:t>
            </a:r>
          </a:p>
          <a:p>
            <a:pPr eaLnBrk="1" hangingPunct="1">
              <a:buFont typeface="Wingdings" panose="05000000000000000000" pitchFamily="2" charset="2"/>
              <a:buChar char="Ø"/>
            </a:pPr>
            <a:r>
              <a:rPr lang="en-US" sz="2400"/>
              <a:t>Difficulty concentrating</a:t>
            </a:r>
          </a:p>
          <a:p>
            <a:pPr eaLnBrk="1" hangingPunct="1">
              <a:buFont typeface="Wingdings" panose="05000000000000000000" pitchFamily="2" charset="2"/>
              <a:buChar char="Ø"/>
            </a:pPr>
            <a:r>
              <a:rPr lang="en-US" sz="2400"/>
              <a:t>Increased need for sleep / insomnia</a:t>
            </a:r>
          </a:p>
          <a:p>
            <a:pPr eaLnBrk="1" hangingPunct="1">
              <a:buFont typeface="Wingdings" panose="05000000000000000000" pitchFamily="2" charset="2"/>
              <a:buChar char="Ø"/>
            </a:pPr>
            <a:r>
              <a:rPr lang="en-US" sz="2400"/>
              <a:t>Memory dysfunction</a:t>
            </a:r>
          </a:p>
          <a:p>
            <a:pPr eaLnBrk="1" hangingPunct="1">
              <a:buFont typeface="Wingdings" panose="05000000000000000000" pitchFamily="2" charset="2"/>
              <a:buChar char="Ø"/>
            </a:pPr>
            <a:r>
              <a:rPr lang="en-US" sz="2400"/>
              <a:t>Anxiety</a:t>
            </a:r>
          </a:p>
          <a:p>
            <a:pPr eaLnBrk="1" hangingPunct="1">
              <a:buFont typeface="Wingdings" panose="05000000000000000000" pitchFamily="2" charset="2"/>
              <a:buChar char="Ø"/>
            </a:pPr>
            <a:r>
              <a:rPr lang="en-US" sz="2400"/>
              <a:t>Decreased sex drive</a:t>
            </a:r>
          </a:p>
          <a:p>
            <a:pPr eaLnBrk="1" hangingPunct="1">
              <a:buFont typeface="Wingdings" panose="05000000000000000000" pitchFamily="2" charset="2"/>
              <a:buChar char="Ø"/>
            </a:pPr>
            <a:r>
              <a:rPr lang="en-US" sz="2400"/>
              <a:t>Low energy </a:t>
            </a:r>
          </a:p>
          <a:p>
            <a:pPr eaLnBrk="1" hangingPunct="1">
              <a:buFont typeface="Wingdings" panose="05000000000000000000" pitchFamily="2" charset="2"/>
              <a:buChar char="Ø"/>
            </a:pPr>
            <a:r>
              <a:rPr lang="en-US" sz="2400"/>
              <a:t>Irritability</a:t>
            </a:r>
          </a:p>
          <a:p>
            <a:pPr eaLnBrk="1" hangingPunct="1">
              <a:buFont typeface="Wingdings" panose="05000000000000000000" pitchFamily="2" charset="2"/>
              <a:buChar char="Ø"/>
            </a:pPr>
            <a:r>
              <a:rPr lang="en-US" sz="2400"/>
              <a:t>Headache</a:t>
            </a:r>
          </a:p>
          <a:p>
            <a:pPr eaLnBrk="1" hangingPunct="1">
              <a:buFont typeface="Wingdings" panose="05000000000000000000" pitchFamily="2" charset="2"/>
              <a:buChar char="Ø"/>
            </a:pPr>
            <a:r>
              <a:rPr lang="en-US" sz="2400"/>
              <a:t>Craving</a:t>
            </a:r>
          </a:p>
        </p:txBody>
      </p:sp>
      <p:sp>
        <p:nvSpPr>
          <p:cNvPr id="486404"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20ADC5-1E28-4B63-973F-D01C9092140A}" type="datetime1">
              <a:rPr lang="en-US" smtClean="0">
                <a:solidFill>
                  <a:schemeClr val="tx2"/>
                </a:solidFill>
              </a:rPr>
              <a:t>6/15/2020</a:t>
            </a:fld>
            <a:endParaRPr lang="en-US" smtClean="0">
              <a:solidFill>
                <a:schemeClr val="tx2"/>
              </a:solidFill>
            </a:endParaRPr>
          </a:p>
        </p:txBody>
      </p:sp>
      <p:sp>
        <p:nvSpPr>
          <p:cNvPr id="486405"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8640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435F91-5EC2-4685-99B2-1F7987CAEB39}" type="slidenum">
              <a:rPr lang="en-US" smtClean="0">
                <a:solidFill>
                  <a:srgbClr val="FFFFFF"/>
                </a:solidFill>
                <a:latin typeface="Franklin Gothic Book" panose="020B0503020102020204" pitchFamily="34" charset="0"/>
              </a:rPr>
              <a:pPr/>
              <a:t>225</a:t>
            </a:fld>
            <a:endParaRPr lang="en-US"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87779029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descr="11m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1"/>
            <a:ext cx="3606404"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1" name="Rectangle 3"/>
          <p:cNvSpPr>
            <a:spLocks noGrp="1" noChangeArrowheads="1"/>
          </p:cNvSpPr>
          <p:nvPr>
            <p:ph type="title"/>
          </p:nvPr>
        </p:nvSpPr>
        <p:spPr>
          <a:xfrm>
            <a:off x="1289448" y="228600"/>
            <a:ext cx="6368653" cy="914400"/>
          </a:xfrm>
        </p:spPr>
        <p:txBody>
          <a:bodyPr>
            <a:normAutofit fontScale="90000"/>
          </a:bodyPr>
          <a:lstStyle/>
          <a:p>
            <a:pPr eaLnBrk="1" hangingPunct="1"/>
            <a:r>
              <a:rPr lang="en-GB" sz="3200"/>
              <a:t>amphetamine use leads to severe tooth decay</a:t>
            </a:r>
          </a:p>
        </p:txBody>
      </p:sp>
      <p:sp>
        <p:nvSpPr>
          <p:cNvPr id="488452" name="Date Placeholder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43AD79-FEBD-491B-AE7D-0780B09B74F3}" type="datetime1">
              <a:rPr lang="en-US" smtClean="0">
                <a:solidFill>
                  <a:schemeClr val="tx2"/>
                </a:solidFill>
              </a:rPr>
              <a:t>6/15/2020</a:t>
            </a:fld>
            <a:endParaRPr lang="en-US" smtClean="0">
              <a:solidFill>
                <a:schemeClr val="tx2"/>
              </a:solidFill>
            </a:endParaRPr>
          </a:p>
        </p:txBody>
      </p:sp>
      <p:sp>
        <p:nvSpPr>
          <p:cNvPr id="488453" name="Footer Placeholder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48845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37C450-C7F1-4333-AA9F-C51C94DA8BB4}" type="slidenum">
              <a:rPr lang="en-US" smtClean="0">
                <a:solidFill>
                  <a:srgbClr val="FFFFFF"/>
                </a:solidFill>
                <a:latin typeface="Franklin Gothic Book" panose="020B0503020102020204" pitchFamily="34" charset="0"/>
              </a:rPr>
              <a:pPr/>
              <a:t>226</a:t>
            </a:fld>
            <a:endParaRPr lang="en-US" smtClean="0">
              <a:solidFill>
                <a:srgbClr val="FFFFFF"/>
              </a:solidFill>
              <a:latin typeface="Franklin Gothic Book" panose="020B0503020102020204" pitchFamily="34" charset="0"/>
            </a:endParaRPr>
          </a:p>
        </p:txBody>
      </p:sp>
      <p:sp>
        <p:nvSpPr>
          <p:cNvPr id="488455" name="Text Box 4"/>
          <p:cNvSpPr txBox="1">
            <a:spLocks noChangeArrowheads="1"/>
          </p:cNvSpPr>
          <p:nvPr/>
        </p:nvSpPr>
        <p:spPr bwMode="auto">
          <a:xfrm>
            <a:off x="3543300" y="5486402"/>
            <a:ext cx="1943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sz="2800"/>
              <a:t>“Meth Mouth”</a:t>
            </a:r>
          </a:p>
        </p:txBody>
      </p:sp>
      <p:sp>
        <p:nvSpPr>
          <p:cNvPr id="488456" name="Text Box 5"/>
          <p:cNvSpPr txBox="1">
            <a:spLocks noChangeArrowheads="1"/>
          </p:cNvSpPr>
          <p:nvPr/>
        </p:nvSpPr>
        <p:spPr bwMode="auto">
          <a:xfrm>
            <a:off x="4514850" y="6338888"/>
            <a:ext cx="280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GB"/>
              <a:t>(New York Times, June 11, 2005)</a:t>
            </a:r>
          </a:p>
        </p:txBody>
      </p:sp>
    </p:spTree>
    <p:extLst>
      <p:ext uri="{BB962C8B-B14F-4D97-AF65-F5344CB8AC3E}">
        <p14:creationId xmlns:p14="http://schemas.microsoft.com/office/powerpoint/2010/main" val="191383570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Content Placeholder 1"/>
          <p:cNvSpPr>
            <a:spLocks noGrp="1"/>
          </p:cNvSpPr>
          <p:nvPr>
            <p:ph idx="1"/>
          </p:nvPr>
        </p:nvSpPr>
        <p:spPr>
          <a:xfrm>
            <a:off x="1485900" y="685800"/>
            <a:ext cx="6172200" cy="5321300"/>
          </a:xfrm>
        </p:spPr>
        <p:txBody>
          <a:bodyPr/>
          <a:lstStyle/>
          <a:p>
            <a:pPr eaLnBrk="1" hangingPunct="1">
              <a:buFont typeface="Wingdings 2" panose="05020102010507070707" pitchFamily="18" charset="2"/>
              <a:buNone/>
            </a:pPr>
            <a:endParaRPr lang="en-US" smtClean="0"/>
          </a:p>
          <a:p>
            <a:pPr eaLnBrk="1" hangingPunct="1">
              <a:buFont typeface="Wingdings 2" panose="05020102010507070707" pitchFamily="18" charset="2"/>
              <a:buNone/>
            </a:pPr>
            <a:endParaRPr lang="en-US" smtClean="0"/>
          </a:p>
          <a:p>
            <a:pPr eaLnBrk="1" hangingPunct="1">
              <a:buFont typeface="Wingdings 2" panose="05020102010507070707" pitchFamily="18" charset="2"/>
              <a:buNone/>
            </a:pPr>
            <a:endParaRPr lang="en-US" smtClean="0"/>
          </a:p>
          <a:p>
            <a:pPr eaLnBrk="1" hangingPunct="1">
              <a:buFont typeface="Wingdings 2" panose="05020102010507070707" pitchFamily="18" charset="2"/>
              <a:buNone/>
            </a:pPr>
            <a:r>
              <a:rPr lang="en-US" sz="7200"/>
              <a:t>Thank you!!!</a:t>
            </a:r>
          </a:p>
        </p:txBody>
      </p:sp>
      <p:sp>
        <p:nvSpPr>
          <p:cNvPr id="531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Mezinew Sintayehu Bitew</a:t>
            </a:r>
          </a:p>
        </p:txBody>
      </p:sp>
      <p:sp>
        <p:nvSpPr>
          <p:cNvPr id="531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551497-18E2-41BB-BF57-04F2E153E24E}" type="slidenum">
              <a:rPr lang="en-US" smtClean="0">
                <a:solidFill>
                  <a:srgbClr val="FFFFFF"/>
                </a:solidFill>
                <a:latin typeface="Franklin Gothic Book" panose="020B0503020102020204" pitchFamily="34" charset="0"/>
              </a:rPr>
              <a:pPr/>
              <a:t>227</a:t>
            </a:fld>
            <a:endParaRPr lang="en-US" smtClean="0">
              <a:solidFill>
                <a:srgbClr val="FFFFFF"/>
              </a:solidFill>
              <a:latin typeface="Franklin Gothic Book" panose="020B0503020102020204" pitchFamily="34" charset="0"/>
            </a:endParaRPr>
          </a:p>
        </p:txBody>
      </p:sp>
      <p:sp>
        <p:nvSpPr>
          <p:cNvPr id="2" name="Date Placeholder 1"/>
          <p:cNvSpPr>
            <a:spLocks noGrp="1"/>
          </p:cNvSpPr>
          <p:nvPr>
            <p:ph type="dt" sz="half" idx="10"/>
          </p:nvPr>
        </p:nvSpPr>
        <p:spPr/>
        <p:txBody>
          <a:bodyPr/>
          <a:lstStyle/>
          <a:p>
            <a:fld id="{4B9C9CEE-A32B-4374-81E6-135E1FE2B20F}" type="datetime1">
              <a:rPr lang="en-US" smtClean="0"/>
              <a:t>6/15/2020</a:t>
            </a:fld>
            <a:endParaRPr lang="en-US"/>
          </a:p>
        </p:txBody>
      </p:sp>
    </p:spTree>
    <p:extLst>
      <p:ext uri="{BB962C8B-B14F-4D97-AF65-F5344CB8AC3E}">
        <p14:creationId xmlns:p14="http://schemas.microsoft.com/office/powerpoint/2010/main" val="144165489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a:xfrm>
            <a:off x="457200" y="1219200"/>
            <a:ext cx="8229600" cy="5137150"/>
          </a:xfrm>
        </p:spPr>
        <p:txBody>
          <a:bodyPr/>
          <a:lstStyle/>
          <a:p>
            <a:pPr marL="0" indent="0">
              <a:buNone/>
            </a:pPr>
            <a:r>
              <a:rPr lang="en-US" dirty="0" smtClean="0"/>
              <a:t>Personality disorders</a:t>
            </a:r>
          </a:p>
          <a:p>
            <a:pPr marL="0" indent="0">
              <a:buNone/>
            </a:pPr>
            <a:r>
              <a:rPr lang="en-US" dirty="0" smtClean="0"/>
              <a:t>10 personality disorders</a:t>
            </a:r>
          </a:p>
          <a:p>
            <a:pPr marL="0" indent="0">
              <a:buNone/>
            </a:pPr>
            <a:r>
              <a:rPr lang="en-US" dirty="0" smtClean="0"/>
              <a:t>- write a document and study about the definition, category/cluster, epidemiology, cause/etiology, manifestations, diagnostic criteria and management (both pharmacology and psychotherapy)</a:t>
            </a:r>
            <a:r>
              <a:rPr lang="en-US" dirty="0"/>
              <a:t> for each separate personality disorders, 10 </a:t>
            </a:r>
            <a:r>
              <a:rPr lang="en-US" dirty="0" smtClean="0"/>
              <a:t>subtitles.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DAD209CA-13C5-4DB2-A4F8-C73316029232}" type="datetime1">
              <a:rPr lang="en-US" smtClean="0"/>
              <a:t>6/15/2020</a:t>
            </a:fld>
            <a:endParaRPr lang="en-US"/>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228</a:t>
            </a:fld>
            <a:endParaRPr lang="en-US"/>
          </a:p>
        </p:txBody>
      </p:sp>
    </p:spTree>
    <p:extLst>
      <p:ext uri="{BB962C8B-B14F-4D97-AF65-F5344CB8AC3E}">
        <p14:creationId xmlns:p14="http://schemas.microsoft.com/office/powerpoint/2010/main" val="305721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553200"/>
          </a:xfrm>
        </p:spPr>
        <p:txBody>
          <a:bodyPr>
            <a:normAutofit fontScale="55000" lnSpcReduction="20000"/>
          </a:bodyPr>
          <a:lstStyle/>
          <a:p>
            <a:pPr marL="0" indent="0">
              <a:lnSpc>
                <a:spcPct val="150000"/>
              </a:lnSpc>
              <a:buNone/>
            </a:pPr>
            <a:r>
              <a:rPr lang="en-US" dirty="0" smtClean="0"/>
              <a:t>Epidemiology </a:t>
            </a:r>
          </a:p>
          <a:p>
            <a:pPr>
              <a:lnSpc>
                <a:spcPct val="150000"/>
              </a:lnSpc>
              <a:buFont typeface="Wingdings" pitchFamily="2" charset="2"/>
              <a:buChar char="Ø"/>
            </a:pPr>
            <a:r>
              <a:rPr lang="en-US" sz="4400" dirty="0" smtClean="0"/>
              <a:t>cross-national </a:t>
            </a:r>
            <a:r>
              <a:rPr lang="en-US" sz="4400" dirty="0"/>
              <a:t>prevalence rate </a:t>
            </a:r>
            <a:r>
              <a:rPr lang="en-US" sz="4400" dirty="0" smtClean="0"/>
              <a:t>SAD of </a:t>
            </a:r>
            <a:r>
              <a:rPr lang="en-US" sz="4400" dirty="0"/>
              <a:t>2 to </a:t>
            </a:r>
            <a:r>
              <a:rPr lang="en-US" sz="4400" dirty="0" smtClean="0"/>
              <a:t>3 percent</a:t>
            </a:r>
            <a:r>
              <a:rPr lang="en-US" sz="4400" dirty="0"/>
              <a:t>. </a:t>
            </a:r>
          </a:p>
          <a:p>
            <a:pPr>
              <a:lnSpc>
                <a:spcPct val="150000"/>
              </a:lnSpc>
              <a:buFont typeface="Wingdings" pitchFamily="2" charset="2"/>
              <a:buChar char="Ø"/>
            </a:pPr>
            <a:r>
              <a:rPr lang="en-US" sz="4400" dirty="0" smtClean="0"/>
              <a:t>The lifetime prevalence of specific phobia is about is 6 percent</a:t>
            </a:r>
          </a:p>
          <a:p>
            <a:pPr>
              <a:lnSpc>
                <a:spcPct val="150000"/>
              </a:lnSpc>
              <a:buFont typeface="Wingdings" pitchFamily="2" charset="2"/>
              <a:buChar char="Ø"/>
            </a:pPr>
            <a:r>
              <a:rPr lang="en-US" sz="4400" dirty="0" smtClean="0"/>
              <a:t>more </a:t>
            </a:r>
            <a:r>
              <a:rPr lang="en-US" sz="4400" dirty="0"/>
              <a:t>common in women than in </a:t>
            </a:r>
            <a:r>
              <a:rPr lang="en-US" sz="4400" dirty="0" smtClean="0"/>
              <a:t>men for both social and specific, </a:t>
            </a:r>
            <a:endParaRPr lang="en-US" sz="4400" dirty="0"/>
          </a:p>
          <a:p>
            <a:pPr>
              <a:lnSpc>
                <a:spcPct val="150000"/>
              </a:lnSpc>
              <a:buFont typeface="Wingdings" pitchFamily="2" charset="2"/>
              <a:buChar char="Ø"/>
            </a:pPr>
            <a:r>
              <a:rPr lang="en-US" sz="4400" dirty="0" smtClean="0"/>
              <a:t>peak </a:t>
            </a:r>
            <a:r>
              <a:rPr lang="en-US" sz="4400" dirty="0"/>
              <a:t>onset in </a:t>
            </a:r>
            <a:r>
              <a:rPr lang="en-US" sz="4400" dirty="0" smtClean="0"/>
              <a:t>the early </a:t>
            </a:r>
            <a:r>
              <a:rPr lang="en-US" sz="4400" dirty="0"/>
              <a:t>teenage years (often associated with the move to junior high school </a:t>
            </a:r>
            <a:r>
              <a:rPr lang="en-US" sz="4400" dirty="0" smtClean="0"/>
              <a:t>or high </a:t>
            </a:r>
            <a:r>
              <a:rPr lang="en-US" sz="4400" dirty="0"/>
              <a:t>school, or some other increase in social context complexity</a:t>
            </a:r>
            <a:r>
              <a:rPr lang="en-US" sz="4400" dirty="0" smtClean="0"/>
              <a:t>)  for social and teenage for specific</a:t>
            </a:r>
          </a:p>
          <a:p>
            <a:pPr>
              <a:lnSpc>
                <a:spcPct val="150000"/>
              </a:lnSpc>
              <a:buFont typeface="Wingdings" pitchFamily="2" charset="2"/>
              <a:buChar char="Ø"/>
            </a:pPr>
            <a:r>
              <a:rPr lang="en-US" sz="4400" dirty="0" smtClean="0"/>
              <a:t>Social phobia is associated </a:t>
            </a:r>
            <a:r>
              <a:rPr lang="en-US" sz="4400" dirty="0"/>
              <a:t>with an increased risk of depressive episodes.</a:t>
            </a:r>
            <a:r>
              <a:rPr lang="en-US" sz="4400" dirty="0" smtClean="0"/>
              <a:t> </a:t>
            </a:r>
            <a:br>
              <a:rPr lang="en-US" sz="4400" dirty="0" smtClean="0"/>
            </a:br>
            <a:endParaRPr lang="en-US" sz="4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23</a:t>
            </a:fld>
            <a:endParaRPr lang="en-US"/>
          </a:p>
        </p:txBody>
      </p:sp>
      <p:sp>
        <p:nvSpPr>
          <p:cNvPr id="5" name="Date Placeholder 4"/>
          <p:cNvSpPr>
            <a:spLocks noGrp="1"/>
          </p:cNvSpPr>
          <p:nvPr>
            <p:ph type="dt" sz="half" idx="10"/>
          </p:nvPr>
        </p:nvSpPr>
        <p:spPr/>
        <p:txBody>
          <a:bodyPr/>
          <a:lstStyle/>
          <a:p>
            <a:fld id="{131AAE01-D4E6-436B-930C-E76DA8764368}" type="datetime1">
              <a:rPr lang="en-US" smtClean="0"/>
              <a:t>6/15/2020</a:t>
            </a:fld>
            <a:endParaRPr lang="en-US"/>
          </a:p>
        </p:txBody>
      </p:sp>
    </p:spTree>
    <p:extLst>
      <p:ext uri="{BB962C8B-B14F-4D97-AF65-F5344CB8AC3E}">
        <p14:creationId xmlns:p14="http://schemas.microsoft.com/office/powerpoint/2010/main" val="131134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
            </a:r>
            <a:br>
              <a:rPr lang="en-US" sz="5400" dirty="0" smtClean="0"/>
            </a:br>
            <a:endParaRPr lang="en-US" dirty="0"/>
          </a:p>
        </p:txBody>
      </p:sp>
      <p:sp>
        <p:nvSpPr>
          <p:cNvPr id="3" name="Content Placeholder 2"/>
          <p:cNvSpPr>
            <a:spLocks noGrp="1"/>
          </p:cNvSpPr>
          <p:nvPr>
            <p:ph idx="1"/>
          </p:nvPr>
        </p:nvSpPr>
        <p:spPr>
          <a:xfrm>
            <a:off x="228600" y="152400"/>
            <a:ext cx="8763000" cy="6248400"/>
          </a:xfrm>
        </p:spPr>
        <p:txBody>
          <a:bodyPr>
            <a:normAutofit fontScale="77500" lnSpcReduction="20000"/>
          </a:bodyPr>
          <a:lstStyle/>
          <a:p>
            <a:pPr marL="0" indent="0">
              <a:buNone/>
            </a:pPr>
            <a:r>
              <a:rPr lang="en-US" b="1" dirty="0" smtClean="0"/>
              <a:t>DSM-V-TR Diagnostic Criteria for Social Phobia</a:t>
            </a:r>
          </a:p>
          <a:p>
            <a:pPr marL="514350" indent="-514350">
              <a:lnSpc>
                <a:spcPct val="160000"/>
              </a:lnSpc>
              <a:buAutoNum type="alphaUcPeriod"/>
            </a:pPr>
            <a:r>
              <a:rPr lang="en-US" dirty="0" smtClean="0">
                <a:latin typeface="Times New Roman" panose="02020603050405020304" pitchFamily="18" charset="0"/>
                <a:cs typeface="Times New Roman" panose="02020603050405020304" pitchFamily="18" charset="0"/>
              </a:rPr>
              <a:t>A marked and persistent fear of </a:t>
            </a:r>
            <a:r>
              <a:rPr lang="en-US" dirty="0" smtClean="0">
                <a:solidFill>
                  <a:srgbClr val="FF0000"/>
                </a:solidFill>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or </a:t>
            </a:r>
            <a:r>
              <a:rPr lang="en-US" dirty="0" smtClean="0">
                <a:solidFill>
                  <a:srgbClr val="FF0000"/>
                </a:solidFill>
                <a:latin typeface="Times New Roman" panose="02020603050405020304" pitchFamily="18" charset="0"/>
                <a:cs typeface="Times New Roman" panose="02020603050405020304" pitchFamily="18" charset="0"/>
              </a:rPr>
              <a:t>more social or performance situations</a:t>
            </a:r>
            <a:r>
              <a:rPr lang="en-US" dirty="0" smtClean="0">
                <a:latin typeface="Times New Roman" panose="02020603050405020304" pitchFamily="18" charset="0"/>
                <a:cs typeface="Times New Roman" panose="02020603050405020304" pitchFamily="18" charset="0"/>
              </a:rPr>
              <a:t> in which the person is exposed to unfamiliar people or to possible scrutiny by others. </a:t>
            </a:r>
          </a:p>
          <a:p>
            <a:pPr marL="514350" indent="-514350">
              <a:lnSpc>
                <a:spcPct val="160000"/>
              </a:lnSpc>
              <a:buAutoNum type="alphaUcPeriod"/>
            </a:pPr>
            <a:r>
              <a:rPr lang="en-US" dirty="0" smtClean="0">
                <a:latin typeface="Times New Roman" panose="02020603050405020304" pitchFamily="18" charset="0"/>
                <a:cs typeface="Times New Roman" panose="02020603050405020304" pitchFamily="18" charset="0"/>
              </a:rPr>
              <a:t>The individual fears that he or she will act in a way (or show anxiety symptoms) that will be </a:t>
            </a:r>
            <a:r>
              <a:rPr lang="en-US" dirty="0" smtClean="0">
                <a:solidFill>
                  <a:srgbClr val="FF0000"/>
                </a:solidFill>
                <a:latin typeface="Times New Roman" panose="02020603050405020304" pitchFamily="18" charset="0"/>
                <a:cs typeface="Times New Roman" panose="02020603050405020304" pitchFamily="18" charset="0"/>
              </a:rPr>
              <a:t>humiliating</a:t>
            </a:r>
            <a:r>
              <a:rPr lang="en-US" dirty="0" smtClean="0">
                <a:latin typeface="Times New Roman" panose="02020603050405020304" pitchFamily="18" charset="0"/>
                <a:cs typeface="Times New Roman" panose="02020603050405020304" pitchFamily="18" charset="0"/>
              </a:rPr>
              <a:t> or </a:t>
            </a:r>
            <a:r>
              <a:rPr lang="en-US" dirty="0" smtClean="0">
                <a:solidFill>
                  <a:srgbClr val="FF0000"/>
                </a:solidFill>
                <a:latin typeface="Times New Roman" panose="02020603050405020304" pitchFamily="18" charset="0"/>
                <a:cs typeface="Times New Roman" panose="02020603050405020304" pitchFamily="18" charset="0"/>
              </a:rPr>
              <a:t>embarrassing.</a:t>
            </a:r>
          </a:p>
          <a:p>
            <a:pPr>
              <a:lnSpc>
                <a:spcPct val="160000"/>
              </a:lnSpc>
              <a:buNone/>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t>The social situations almost always provoke fear or </a:t>
            </a:r>
            <a:r>
              <a:rPr lang="en-US" dirty="0" smtClean="0"/>
              <a:t>anxiety</a:t>
            </a:r>
          </a:p>
          <a:p>
            <a:pPr>
              <a:lnSpc>
                <a:spcPct val="160000"/>
              </a:lnSpc>
              <a:buNone/>
            </a:pPr>
            <a:r>
              <a:rPr lang="en-US" dirty="0" smtClean="0"/>
              <a:t>D. </a:t>
            </a:r>
            <a:r>
              <a:rPr lang="en-US" dirty="0"/>
              <a:t>The social situations are avoided or endured with intense fear or anxiety</a:t>
            </a:r>
            <a:r>
              <a:rPr lang="en-US" dirty="0" smtClean="0"/>
              <a:t>.</a:t>
            </a:r>
          </a:p>
          <a:p>
            <a:pPr>
              <a:lnSpc>
                <a:spcPct val="160000"/>
              </a:lnSpc>
              <a:buNone/>
            </a:pPr>
            <a:r>
              <a:rPr lang="en-US" dirty="0" smtClean="0"/>
              <a:t>E. </a:t>
            </a:r>
            <a:r>
              <a:rPr lang="en-US" dirty="0"/>
              <a:t>The fear or anxiety is out of proportion to the actual threat posed by the social </a:t>
            </a:r>
            <a:r>
              <a:rPr lang="en-US" dirty="0" smtClean="0"/>
              <a:t>situation and </a:t>
            </a:r>
            <a:r>
              <a:rPr lang="en-US" dirty="0"/>
              <a:t>to the sociocultural context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24</a:t>
            </a:fld>
            <a:endParaRPr lang="en-US"/>
          </a:p>
        </p:txBody>
      </p:sp>
      <p:sp>
        <p:nvSpPr>
          <p:cNvPr id="6" name="Date Placeholder 5"/>
          <p:cNvSpPr>
            <a:spLocks noGrp="1"/>
          </p:cNvSpPr>
          <p:nvPr>
            <p:ph type="dt" sz="half" idx="10"/>
          </p:nvPr>
        </p:nvSpPr>
        <p:spPr/>
        <p:txBody>
          <a:bodyPr/>
          <a:lstStyle/>
          <a:p>
            <a:fld id="{0E3E4BD6-A2AF-4363-9BD1-2F203EF115C7}" type="datetime1">
              <a:rPr lang="en-US" smtClean="0"/>
              <a:t>6/15/2020</a:t>
            </a:fld>
            <a:endParaRPr lang="en-US"/>
          </a:p>
        </p:txBody>
      </p:sp>
    </p:spTree>
    <p:extLst>
      <p:ext uri="{BB962C8B-B14F-4D97-AF65-F5344CB8AC3E}">
        <p14:creationId xmlns:p14="http://schemas.microsoft.com/office/powerpoint/2010/main" val="2667193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p:spPr>
        <p:txBody>
          <a:bodyPr>
            <a:normAutofit fontScale="70000" lnSpcReduction="20000"/>
          </a:bodyPr>
          <a:lstStyle/>
          <a:p>
            <a:pPr marL="0" indent="0">
              <a:lnSpc>
                <a:spcPct val="160000"/>
              </a:lnSpc>
              <a:buNone/>
            </a:pPr>
            <a:r>
              <a:rPr lang="en-US" dirty="0" smtClean="0"/>
              <a:t>F. The fear, anxiety, or avoidance is persistent, typically lasting for 6 months or more.</a:t>
            </a:r>
            <a:br>
              <a:rPr lang="en-US" dirty="0" smtClean="0"/>
            </a:br>
            <a:r>
              <a:rPr lang="en-US" dirty="0" smtClean="0"/>
              <a:t>G. The fear, anxiety, or avoidance causes clinically significant distress or impairment in social, occupational, or other important areas of functioning.</a:t>
            </a:r>
            <a:br>
              <a:rPr lang="en-US" dirty="0" smtClean="0"/>
            </a:br>
            <a:r>
              <a:rPr lang="en-US" dirty="0" smtClean="0"/>
              <a:t>H. The fear, anxiety, or avoidance is not attributable to the physiological effects of a substance (e.g., a drug of abuse, a medication) or another medical condition.</a:t>
            </a:r>
            <a:br>
              <a:rPr lang="en-US" dirty="0" smtClean="0"/>
            </a:br>
            <a:r>
              <a:rPr lang="en-US" dirty="0" smtClean="0"/>
              <a:t>I. The fear, anxiety, or avoidance is not better explained by another mental disorder</a:t>
            </a:r>
            <a:br>
              <a:rPr lang="en-US" dirty="0" smtClean="0"/>
            </a:br>
            <a:r>
              <a:rPr lang="en-US" dirty="0" smtClean="0"/>
              <a:t>J. If another medical condition (e.g., Parkinson’s disease, obesity, )is present, the fear, anxiety, or avoidance is clearly unrelated or is excessive.</a:t>
            </a:r>
          </a:p>
          <a:p>
            <a:pPr>
              <a:lnSpc>
                <a:spcPct val="160000"/>
              </a:lnSpc>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25</a:t>
            </a:fld>
            <a:endParaRPr lang="en-US"/>
          </a:p>
        </p:txBody>
      </p:sp>
      <p:sp>
        <p:nvSpPr>
          <p:cNvPr id="5" name="Date Placeholder 4"/>
          <p:cNvSpPr>
            <a:spLocks noGrp="1"/>
          </p:cNvSpPr>
          <p:nvPr>
            <p:ph type="dt" sz="half" idx="10"/>
          </p:nvPr>
        </p:nvSpPr>
        <p:spPr/>
        <p:txBody>
          <a:bodyPr/>
          <a:lstStyle/>
          <a:p>
            <a:fld id="{76C48E7E-1CE6-419A-801C-D084F1215A42}" type="datetime1">
              <a:rPr lang="en-US" smtClean="0"/>
              <a:t>6/15/2020</a:t>
            </a:fld>
            <a:endParaRPr lang="en-US"/>
          </a:p>
        </p:txBody>
      </p:sp>
    </p:spTree>
    <p:extLst>
      <p:ext uri="{BB962C8B-B14F-4D97-AF65-F5344CB8AC3E}">
        <p14:creationId xmlns:p14="http://schemas.microsoft.com/office/powerpoint/2010/main" val="1706331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96000"/>
          </a:xfrm>
        </p:spPr>
        <p:txBody>
          <a:bodyPr>
            <a:normAutofit fontScale="25000" lnSpcReduction="20000"/>
          </a:bodyPr>
          <a:lstStyle/>
          <a:p>
            <a:endParaRPr lang="en-US" b="1" dirty="0" smtClean="0"/>
          </a:p>
          <a:p>
            <a:pPr marL="0" indent="0">
              <a:buNone/>
            </a:pPr>
            <a:r>
              <a:rPr lang="en-US" sz="9600" b="1" dirty="0" smtClean="0"/>
              <a:t>DSM-V-TR criteria for specific </a:t>
            </a:r>
            <a:r>
              <a:rPr lang="en-US" sz="9600" b="1" dirty="0" err="1" smtClean="0"/>
              <a:t>phobioa</a:t>
            </a:r>
            <a:r>
              <a:rPr lang="en-US" sz="9600" b="1" dirty="0" smtClean="0"/>
              <a:t> </a:t>
            </a:r>
          </a:p>
          <a:p>
            <a:endParaRPr lang="en-US" sz="9600" b="1" dirty="0"/>
          </a:p>
          <a:p>
            <a:pPr marL="0" indent="0">
              <a:lnSpc>
                <a:spcPct val="170000"/>
              </a:lnSpc>
              <a:buNone/>
            </a:pPr>
            <a:r>
              <a:rPr lang="en-US" sz="9600" b="1" dirty="0" smtClean="0"/>
              <a:t>A</a:t>
            </a:r>
            <a:r>
              <a:rPr lang="en-US" sz="9600" dirty="0"/>
              <a:t>. Marked fear or anxiety about a specific object or situation (e.g., flying, heights, </a:t>
            </a:r>
            <a:r>
              <a:rPr lang="en-US" sz="9600" dirty="0" smtClean="0"/>
              <a:t>animals, receiving </a:t>
            </a:r>
            <a:r>
              <a:rPr lang="en-US" sz="9600" dirty="0"/>
              <a:t>an injection, seeing blood).</a:t>
            </a:r>
            <a:br>
              <a:rPr lang="en-US" sz="9600" dirty="0"/>
            </a:br>
            <a:r>
              <a:rPr lang="en-US" sz="9600" dirty="0" smtClean="0"/>
              <a:t>B</a:t>
            </a:r>
            <a:r>
              <a:rPr lang="en-US" sz="9600" dirty="0"/>
              <a:t>. The phobic object or situation almost always provokes immediate fear or anxiety.</a:t>
            </a:r>
            <a:br>
              <a:rPr lang="en-US" sz="9600" dirty="0"/>
            </a:br>
            <a:r>
              <a:rPr lang="en-US" sz="9600" dirty="0"/>
              <a:t>C. The phobic object or situation is actively avoided or endured with intense fear or anxiety.</a:t>
            </a:r>
            <a:br>
              <a:rPr lang="en-US" sz="9600" dirty="0"/>
            </a:br>
            <a:r>
              <a:rPr lang="en-US" sz="9600" dirty="0"/>
              <a:t>D. The fear or anxiety is out of proportion to the actual danger posed by the specific </a:t>
            </a:r>
            <a:r>
              <a:rPr lang="en-US" sz="9600" dirty="0" smtClean="0"/>
              <a:t>object or </a:t>
            </a:r>
            <a:r>
              <a:rPr lang="en-US" sz="9600" dirty="0"/>
              <a:t>situation and to the sociocultural context.</a:t>
            </a:r>
            <a:r>
              <a:rPr lang="en-US" sz="8000" dirty="0"/>
              <a:t/>
            </a:r>
            <a:br>
              <a:rPr lang="en-US" sz="8000" dirty="0"/>
            </a:br>
            <a:endParaRPr lang="en-US" sz="8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26</a:t>
            </a:fld>
            <a:endParaRPr lang="en-US"/>
          </a:p>
        </p:txBody>
      </p:sp>
      <p:sp>
        <p:nvSpPr>
          <p:cNvPr id="5" name="Date Placeholder 4"/>
          <p:cNvSpPr>
            <a:spLocks noGrp="1"/>
          </p:cNvSpPr>
          <p:nvPr>
            <p:ph type="dt" sz="half" idx="10"/>
          </p:nvPr>
        </p:nvSpPr>
        <p:spPr/>
        <p:txBody>
          <a:bodyPr/>
          <a:lstStyle/>
          <a:p>
            <a:fld id="{9C1C0CF8-C7EF-49AA-AED9-A01D3A39C43A}" type="datetime1">
              <a:rPr lang="en-US" smtClean="0"/>
              <a:t>6/15/2020</a:t>
            </a:fld>
            <a:endParaRPr lang="en-US"/>
          </a:p>
        </p:txBody>
      </p:sp>
    </p:spTree>
    <p:extLst>
      <p:ext uri="{BB962C8B-B14F-4D97-AF65-F5344CB8AC3E}">
        <p14:creationId xmlns:p14="http://schemas.microsoft.com/office/powerpoint/2010/main" val="799909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fontScale="47500" lnSpcReduction="20000"/>
          </a:bodyPr>
          <a:lstStyle/>
          <a:p>
            <a:pPr marL="0" indent="0">
              <a:lnSpc>
                <a:spcPct val="170000"/>
              </a:lnSpc>
              <a:buNone/>
            </a:pPr>
            <a:r>
              <a:rPr lang="en-US" sz="4200" dirty="0" smtClean="0"/>
              <a:t>E. typically lasting for 6 months or more.</a:t>
            </a:r>
            <a:br>
              <a:rPr lang="en-US" sz="4200" dirty="0" smtClean="0"/>
            </a:br>
            <a:r>
              <a:rPr lang="en-US" sz="4200" dirty="0" smtClean="0"/>
              <a:t>F. The fear, anxiety, or avoidance causes clinically significant distress or impairment in social, occupational, or other important areas of functioning.</a:t>
            </a:r>
            <a:br>
              <a:rPr lang="en-US" sz="4200" dirty="0" smtClean="0"/>
            </a:br>
            <a:r>
              <a:rPr lang="en-US" sz="4200" dirty="0" smtClean="0"/>
              <a:t>G. The disturbance is not better explained by the symptoms of another mental disorder </a:t>
            </a:r>
          </a:p>
          <a:p>
            <a:pPr marL="0" indent="0">
              <a:lnSpc>
                <a:spcPct val="170000"/>
              </a:lnSpc>
              <a:buNone/>
            </a:pPr>
            <a:r>
              <a:rPr lang="en-US" sz="4200" i="1" dirty="0" smtClean="0"/>
              <a:t>Specify </a:t>
            </a:r>
            <a:r>
              <a:rPr lang="en-US" sz="4200" dirty="0" smtClean="0"/>
              <a:t>if:</a:t>
            </a:r>
          </a:p>
          <a:p>
            <a:pPr marL="0" indent="0">
              <a:lnSpc>
                <a:spcPct val="170000"/>
              </a:lnSpc>
              <a:buNone/>
            </a:pPr>
            <a:r>
              <a:rPr lang="en-US" sz="4200" dirty="0" smtClean="0">
                <a:latin typeface="Times New Roman" panose="02020603050405020304" pitchFamily="18" charset="0"/>
                <a:cs typeface="Times New Roman" panose="02020603050405020304" pitchFamily="18" charset="0"/>
              </a:rPr>
              <a:t>- Animal type</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  - Natural environment type (e.g., heights, storms, water)</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   - Blood-injection-injury type</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   - Situational type (e.g., airplanes, elevators, enclosed places)</a:t>
            </a:r>
            <a:br>
              <a:rPr lang="en-US" sz="4200" dirty="0" smtClean="0">
                <a:latin typeface="Times New Roman" panose="02020603050405020304" pitchFamily="18" charset="0"/>
                <a:cs typeface="Times New Roman" panose="02020603050405020304" pitchFamily="18" charset="0"/>
              </a:rPr>
            </a:br>
            <a:r>
              <a:rPr lang="en-US" sz="4200" dirty="0" smtClean="0">
                <a:latin typeface="Times New Roman" panose="02020603050405020304" pitchFamily="18" charset="0"/>
                <a:cs typeface="Times New Roman" panose="02020603050405020304" pitchFamily="18" charset="0"/>
              </a:rPr>
              <a:t>   - Other type (e.g., fear of choking, vomiting, or contracting an illness; in children, fear of loud sounds or costumed characters)</a:t>
            </a:r>
          </a:p>
          <a:p>
            <a:pPr marL="0" indent="0">
              <a:lnSpc>
                <a:spcPct val="170000"/>
              </a:lnSpc>
              <a:buNone/>
            </a:pPr>
            <a:r>
              <a:rPr lang="en-US" dirty="0" smtClean="0"/>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27</a:t>
            </a:fld>
            <a:endParaRPr lang="en-US"/>
          </a:p>
        </p:txBody>
      </p:sp>
      <p:sp>
        <p:nvSpPr>
          <p:cNvPr id="5" name="Date Placeholder 4"/>
          <p:cNvSpPr>
            <a:spLocks noGrp="1"/>
          </p:cNvSpPr>
          <p:nvPr>
            <p:ph type="dt" sz="half" idx="10"/>
          </p:nvPr>
        </p:nvSpPr>
        <p:spPr/>
        <p:txBody>
          <a:bodyPr/>
          <a:lstStyle/>
          <a:p>
            <a:fld id="{38D6369F-3DF1-4037-9BD0-026DA5C9DA50}" type="datetime1">
              <a:rPr lang="en-US" smtClean="0"/>
              <a:t>6/15/2020</a:t>
            </a:fld>
            <a:endParaRPr lang="en-US"/>
          </a:p>
        </p:txBody>
      </p:sp>
    </p:spTree>
    <p:extLst>
      <p:ext uri="{BB962C8B-B14F-4D97-AF65-F5344CB8AC3E}">
        <p14:creationId xmlns:p14="http://schemas.microsoft.com/office/powerpoint/2010/main" val="3313765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9097191"/>
              </p:ext>
            </p:extLst>
          </p:nvPr>
        </p:nvGraphicFramePr>
        <p:xfrm>
          <a:off x="609600" y="228600"/>
          <a:ext cx="7772400" cy="5135561"/>
        </p:xfrm>
        <a:graphic>
          <a:graphicData uri="http://schemas.openxmlformats.org/drawingml/2006/table">
            <a:tbl>
              <a:tblPr/>
              <a:tblGrid>
                <a:gridCol w="4297363"/>
                <a:gridCol w="3475037"/>
              </a:tblGrid>
              <a:tr h="685885">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Table 16.3-5 Phobias</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51443" marR="51443" marT="25725" marB="25725"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Acrophobia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fear of heights</a:t>
                      </a: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Ailurophobia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fear of cats</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Hydrophobia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fear of water</a:t>
                      </a:r>
                    </a:p>
                  </a:txBody>
                  <a:tcPr marL="0" marR="0" marT="0" marB="0" horzOverflow="overflow">
                    <a:lnL>
                      <a:noFill/>
                    </a:lnL>
                    <a:lnR>
                      <a:noFill/>
                    </a:lnR>
                    <a:lnT>
                      <a:noFill/>
                    </a:lnT>
                    <a:lnB>
                      <a:noFill/>
                    </a:lnB>
                    <a:lnTlToBr>
                      <a:noFill/>
                    </a:lnTlToBr>
                    <a:lnBlToTr>
                      <a:noFill/>
                    </a:lnBlToTr>
                    <a:noFill/>
                  </a:tcPr>
                </a:tc>
              </a:tr>
              <a:tr h="547756">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Claustrophobia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fear of closed spaces</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Cynophobia</a:t>
                      </a:r>
                      <a:endParaRPr kumimoji="0" 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fear of dogs</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Mysophobia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fear of dirt and germs</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Pyrophobia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fear of fire</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Xenophobia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fear of strangers</a:t>
                      </a:r>
                    </a:p>
                  </a:txBody>
                  <a:tcPr marL="0" marR="0" marT="0" marB="0" horzOverflow="overflow">
                    <a:lnL>
                      <a:noFill/>
                    </a:lnL>
                    <a:lnR>
                      <a:noFill/>
                    </a:lnR>
                    <a:lnT>
                      <a:noFill/>
                    </a:lnT>
                    <a:lnB>
                      <a:noFill/>
                    </a:lnB>
                    <a:lnTlToBr>
                      <a:noFill/>
                    </a:lnTlToBr>
                    <a:lnBlToTr>
                      <a:noFill/>
                    </a:lnBlToTr>
                    <a:noFill/>
                  </a:tcPr>
                </a:tc>
              </a:tr>
              <a:tr h="487740">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Zoophobia</a:t>
                      </a:r>
                    </a:p>
                  </a:txBody>
                  <a:tcPr marL="0" marR="0" marT="0" marB="0" horzOverflow="overflow">
                    <a:lnL>
                      <a:noFill/>
                    </a:lnL>
                    <a:lnR>
                      <a:noFill/>
                    </a:lnR>
                    <a:lnT>
                      <a:noFill/>
                    </a:lnT>
                    <a:lnB>
                      <a:noFill/>
                    </a:lnB>
                    <a:lnTlToBr>
                      <a:noFill/>
                    </a:lnTlToBr>
                    <a:lnBlToTr>
                      <a:noFill/>
                    </a:lnBlToTr>
                    <a:noFill/>
                  </a:tcPr>
                </a:tc>
                <a:tc>
                  <a:txBody>
                    <a:bodyPr/>
                    <a:lstStyle>
                      <a:lvl1pPr>
                        <a:spcBef>
                          <a:spcPts val="575"/>
                        </a:spcBef>
                        <a:buClr>
                          <a:schemeClr val="accent1"/>
                        </a:buClr>
                        <a:buSzPct val="85000"/>
                        <a:buFont typeface="Wingdings 2" panose="05020102010507070707" pitchFamily="18" charset="2"/>
                        <a:defRPr sz="22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defRPr sz="20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defRPr>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defRPr>
                          <a:solidFill>
                            <a:schemeClr val="tx1"/>
                          </a:solidFill>
                          <a:latin typeface="Perpetua" panose="02020502060401020303" pitchFamily="18" charset="0"/>
                        </a:defRPr>
                      </a:lvl4pPr>
                      <a:lvl5pPr marL="2057400" indent="-228600">
                        <a:spcBef>
                          <a:spcPts val="375"/>
                        </a:spcBef>
                        <a:buClr>
                          <a:srgbClr val="A28E6A"/>
                        </a:buClr>
                        <a:defRPr>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defRPr>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defRPr>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defRPr>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fear of animals</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3" name="Slide Number Placeholder 2"/>
          <p:cNvSpPr>
            <a:spLocks noGrp="1"/>
          </p:cNvSpPr>
          <p:nvPr>
            <p:ph type="sldNum" sz="quarter" idx="12"/>
          </p:nvPr>
        </p:nvSpPr>
        <p:spPr/>
        <p:txBody>
          <a:bodyPr/>
          <a:lstStyle/>
          <a:p>
            <a:fld id="{0D8A2E26-CDE7-48A0-92E1-26FC8F0510F5}" type="slidenum">
              <a:rPr lang="en-US" smtClean="0"/>
              <a:t>28</a:t>
            </a:fld>
            <a:endParaRPr lang="en-US"/>
          </a:p>
        </p:txBody>
      </p:sp>
      <p:sp>
        <p:nvSpPr>
          <p:cNvPr id="5" name="Date Placeholder 4"/>
          <p:cNvSpPr>
            <a:spLocks noGrp="1"/>
          </p:cNvSpPr>
          <p:nvPr>
            <p:ph type="dt" sz="half" idx="10"/>
          </p:nvPr>
        </p:nvSpPr>
        <p:spPr/>
        <p:txBody>
          <a:bodyPr/>
          <a:lstStyle/>
          <a:p>
            <a:fld id="{F72F88A2-C576-441A-AF71-8A6E1870D56A}" type="datetime1">
              <a:rPr lang="en-US" smtClean="0"/>
              <a:t>6/15/2020</a:t>
            </a:fld>
            <a:endParaRPr lang="en-US"/>
          </a:p>
        </p:txBody>
      </p:sp>
    </p:spTree>
    <p:extLst>
      <p:ext uri="{BB962C8B-B14F-4D97-AF65-F5344CB8AC3E}">
        <p14:creationId xmlns:p14="http://schemas.microsoft.com/office/powerpoint/2010/main" val="3921017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10600" cy="6172200"/>
          </a:xfrm>
        </p:spPr>
        <p:txBody>
          <a:bodyPr>
            <a:normAutofit fontScale="70000" lnSpcReduction="20000"/>
          </a:bodyPr>
          <a:lstStyle/>
          <a:p>
            <a:pPr>
              <a:lnSpc>
                <a:spcPct val="150000"/>
              </a:lnSpc>
              <a:buNone/>
            </a:pPr>
            <a:r>
              <a:rPr lang="en-US" b="1" dirty="0" smtClean="0"/>
              <a:t>Differential Diagnosis for specific and social phobia</a:t>
            </a:r>
          </a:p>
          <a:p>
            <a:pPr>
              <a:lnSpc>
                <a:spcPct val="170000"/>
              </a:lnSpc>
              <a:buFont typeface="Wingdings" panose="05000000000000000000" pitchFamily="2" charset="2"/>
              <a:buChar char="Ø"/>
            </a:pPr>
            <a:r>
              <a:rPr lang="en-US" dirty="0" smtClean="0"/>
              <a:t>Specific phobia with appropriate fear and social phobia from normal shyness</a:t>
            </a:r>
          </a:p>
          <a:p>
            <a:pPr>
              <a:lnSpc>
                <a:spcPct val="170000"/>
              </a:lnSpc>
              <a:buFont typeface="Wingdings" panose="05000000000000000000" pitchFamily="2" charset="2"/>
              <a:buChar char="Ø"/>
            </a:pPr>
            <a:r>
              <a:rPr lang="en-US" dirty="0" smtClean="0"/>
              <a:t>Hallucinogens , central nervous system tumors, and cerebrovascular diseases</a:t>
            </a:r>
          </a:p>
          <a:p>
            <a:pPr>
              <a:lnSpc>
                <a:spcPct val="170000"/>
              </a:lnSpc>
              <a:buFont typeface="Wingdings" panose="05000000000000000000" pitchFamily="2" charset="2"/>
              <a:buChar char="Ø"/>
            </a:pPr>
            <a:r>
              <a:rPr lang="en-US" dirty="0" smtClean="0"/>
              <a:t>Schizophrenia can have phobic symptoms as part of their psychoses</a:t>
            </a:r>
          </a:p>
          <a:p>
            <a:pPr>
              <a:lnSpc>
                <a:spcPct val="160000"/>
              </a:lnSpc>
              <a:buFont typeface="Wingdings" panose="05000000000000000000" pitchFamily="2" charset="2"/>
              <a:buChar char="Ø"/>
            </a:pPr>
            <a:r>
              <a:rPr lang="en-US" dirty="0" smtClean="0"/>
              <a:t>Panic disorder, agoraphobia, and avoidant personality disorder</a:t>
            </a:r>
          </a:p>
          <a:p>
            <a:pPr>
              <a:lnSpc>
                <a:spcPct val="160000"/>
              </a:lnSpc>
              <a:buFont typeface="Wingdings" panose="05000000000000000000" pitchFamily="2" charset="2"/>
              <a:buChar char="Ø"/>
            </a:pPr>
            <a:r>
              <a:rPr lang="en-US" dirty="0" smtClean="0"/>
              <a:t>Patients with paranoid personality disorder have generalized fear, </a:t>
            </a:r>
            <a:r>
              <a:rPr lang="en-US" dirty="0"/>
              <a:t>avoidant personality disorder</a:t>
            </a:r>
          </a:p>
          <a:p>
            <a:pPr>
              <a:lnSpc>
                <a:spcPct val="160000"/>
              </a:lnSpc>
              <a:buFont typeface="Wingdings" panose="05000000000000000000" pitchFamily="2" charset="2"/>
              <a:buChar char="Ø"/>
            </a:pPr>
            <a:r>
              <a:rPr lang="en-US" dirty="0" smtClean="0"/>
              <a:t>Major depressive disorder and schizoid personality disorder with social phobia</a:t>
            </a:r>
          </a:p>
          <a:p>
            <a:pPr>
              <a:lnSpc>
                <a:spcPct val="170000"/>
              </a:lnSpc>
              <a:buFont typeface="Wingdings" panose="05000000000000000000" pitchFamily="2" charset="2"/>
              <a:buChar char="Ø"/>
            </a:pP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29</a:t>
            </a:fld>
            <a:endParaRPr lang="en-US"/>
          </a:p>
        </p:txBody>
      </p:sp>
      <p:sp>
        <p:nvSpPr>
          <p:cNvPr id="5" name="Date Placeholder 4"/>
          <p:cNvSpPr>
            <a:spLocks noGrp="1"/>
          </p:cNvSpPr>
          <p:nvPr>
            <p:ph type="dt" sz="half" idx="10"/>
          </p:nvPr>
        </p:nvSpPr>
        <p:spPr/>
        <p:txBody>
          <a:bodyPr/>
          <a:lstStyle/>
          <a:p>
            <a:fld id="{C20625EB-F42C-4C8D-8FF8-10546504CC3B}" type="datetime1">
              <a:rPr lang="en-US" smtClean="0"/>
              <a:t>6/15/2020</a:t>
            </a:fld>
            <a:endParaRPr lang="en-US"/>
          </a:p>
        </p:txBody>
      </p:sp>
    </p:spTree>
    <p:extLst>
      <p:ext uri="{BB962C8B-B14F-4D97-AF65-F5344CB8AC3E}">
        <p14:creationId xmlns:p14="http://schemas.microsoft.com/office/powerpoint/2010/main" val="4123519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248400"/>
          </a:xfrm>
        </p:spPr>
        <p:txBody>
          <a:bodyPr>
            <a:normAutofit fontScale="92500" lnSpcReduction="10000"/>
          </a:bodyPr>
          <a:lstStyle/>
          <a:p>
            <a:pPr marL="0" indent="0">
              <a:lnSpc>
                <a:spcPct val="150000"/>
              </a:lnSpc>
              <a:buNone/>
            </a:pPr>
            <a:r>
              <a:rPr lang="en-US" dirty="0" smtClean="0"/>
              <a:t>DSM-5’s </a:t>
            </a:r>
            <a:r>
              <a:rPr lang="en-US" dirty="0"/>
              <a:t>“Anxiety </a:t>
            </a:r>
            <a:r>
              <a:rPr lang="en-US" dirty="0" smtClean="0"/>
              <a:t>Disorders” section </a:t>
            </a:r>
            <a:r>
              <a:rPr lang="en-US" dirty="0"/>
              <a:t>now contains Separation Anxiety Disorder, Selective </a:t>
            </a:r>
            <a:r>
              <a:rPr lang="en-US" dirty="0" err="1" smtClean="0"/>
              <a:t>Mutism</a:t>
            </a:r>
            <a:r>
              <a:rPr lang="en-US" dirty="0" smtClean="0"/>
              <a:t>, </a:t>
            </a:r>
            <a:r>
              <a:rPr lang="en-US" dirty="0" smtClean="0">
                <a:solidFill>
                  <a:srgbClr val="FF0000"/>
                </a:solidFill>
              </a:rPr>
              <a:t>Specific </a:t>
            </a:r>
            <a:r>
              <a:rPr lang="en-US" dirty="0">
                <a:solidFill>
                  <a:srgbClr val="FF0000"/>
                </a:solidFill>
              </a:rPr>
              <a:t>Phobia, Social Anxiety Disorder, Panic Disorder</a:t>
            </a:r>
            <a:r>
              <a:rPr lang="en-US" dirty="0"/>
              <a:t>, </a:t>
            </a:r>
            <a:r>
              <a:rPr lang="en-US" dirty="0" smtClean="0"/>
              <a:t>Agoraphobia, </a:t>
            </a:r>
            <a:r>
              <a:rPr lang="en-US" dirty="0" smtClean="0">
                <a:solidFill>
                  <a:srgbClr val="FF0000"/>
                </a:solidFill>
              </a:rPr>
              <a:t>Generalized </a:t>
            </a:r>
            <a:r>
              <a:rPr lang="en-US" dirty="0">
                <a:solidFill>
                  <a:srgbClr val="FF0000"/>
                </a:solidFill>
              </a:rPr>
              <a:t>Anxiety </a:t>
            </a:r>
            <a:r>
              <a:rPr lang="en-US" dirty="0" smtClean="0">
                <a:solidFill>
                  <a:srgbClr val="FF0000"/>
                </a:solidFill>
              </a:rPr>
              <a:t>Disorder</a:t>
            </a:r>
            <a:r>
              <a:rPr lang="en-US" dirty="0" smtClean="0"/>
              <a:t>, Substance/Medication-Induced Anxiety Disorder</a:t>
            </a:r>
            <a:r>
              <a:rPr lang="en-US" dirty="0"/>
              <a:t>, Anxiety Disorder due to Another Medical Condition, </a:t>
            </a:r>
            <a:r>
              <a:rPr lang="en-US" dirty="0" smtClean="0"/>
              <a:t>Other Specified </a:t>
            </a:r>
            <a:r>
              <a:rPr lang="en-US" dirty="0"/>
              <a:t>Anxiety Disorder, and Unspecified Anxiety Disorder</a:t>
            </a:r>
            <a:r>
              <a:rPr lang="en-US" dirty="0" smtClean="0"/>
              <a:t>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a:t>
            </a:fld>
            <a:endParaRPr lang="en-US"/>
          </a:p>
        </p:txBody>
      </p:sp>
      <p:sp>
        <p:nvSpPr>
          <p:cNvPr id="5" name="Date Placeholder 4"/>
          <p:cNvSpPr>
            <a:spLocks noGrp="1"/>
          </p:cNvSpPr>
          <p:nvPr>
            <p:ph type="dt" sz="half" idx="10"/>
          </p:nvPr>
        </p:nvSpPr>
        <p:spPr/>
        <p:txBody>
          <a:bodyPr/>
          <a:lstStyle/>
          <a:p>
            <a:fld id="{182AC8DC-2EB3-4B3C-969B-63D9C006DD3D}" type="datetime1">
              <a:rPr lang="en-US" smtClean="0"/>
              <a:t>6/15/2020</a:t>
            </a:fld>
            <a:endParaRPr lang="en-US"/>
          </a:p>
        </p:txBody>
      </p:sp>
    </p:spTree>
    <p:extLst>
      <p:ext uri="{BB962C8B-B14F-4D97-AF65-F5344CB8AC3E}">
        <p14:creationId xmlns:p14="http://schemas.microsoft.com/office/powerpoint/2010/main" val="3286492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normAutofit fontScale="70000" lnSpcReduction="20000"/>
          </a:bodyPr>
          <a:lstStyle/>
          <a:p>
            <a:pPr>
              <a:buNone/>
            </a:pPr>
            <a:r>
              <a:rPr lang="en-US" sz="3600" dirty="0" smtClean="0">
                <a:solidFill>
                  <a:srgbClr val="FF0000"/>
                </a:solidFill>
              </a:rPr>
              <a:t>Treatment</a:t>
            </a:r>
          </a:p>
          <a:p>
            <a:pPr>
              <a:lnSpc>
                <a:spcPct val="150000"/>
              </a:lnSpc>
              <a:buFont typeface="Wingdings" panose="05000000000000000000" pitchFamily="2" charset="2"/>
              <a:buChar char="Ø"/>
            </a:pPr>
            <a:r>
              <a:rPr lang="en-US" dirty="0" smtClean="0"/>
              <a:t>Behavior Therapy- systematic desensitization, exposure</a:t>
            </a:r>
          </a:p>
          <a:p>
            <a:pPr>
              <a:lnSpc>
                <a:spcPct val="150000"/>
              </a:lnSpc>
              <a:buFont typeface="Wingdings" panose="05000000000000000000" pitchFamily="2" charset="2"/>
              <a:buChar char="Ø"/>
            </a:pPr>
            <a:r>
              <a:rPr lang="en-US" dirty="0" smtClean="0"/>
              <a:t>The cognitive-behavioral approaches include reinforcing the realization that the phobic situation is, in fact, safe.</a:t>
            </a:r>
          </a:p>
          <a:p>
            <a:pPr>
              <a:lnSpc>
                <a:spcPct val="150000"/>
              </a:lnSpc>
              <a:buFont typeface="Wingdings" panose="05000000000000000000" pitchFamily="2" charset="2"/>
              <a:buChar char="Ø"/>
            </a:pPr>
            <a:r>
              <a:rPr lang="en-US" dirty="0" smtClean="0"/>
              <a:t>Pharmacotherapy (e.g., benzodiazepines) for specific phobia whenever exposed</a:t>
            </a:r>
          </a:p>
          <a:p>
            <a:pPr>
              <a:lnSpc>
                <a:spcPct val="160000"/>
              </a:lnSpc>
              <a:buFont typeface="Wingdings" panose="05000000000000000000" pitchFamily="2" charset="2"/>
              <a:buChar char="Ø"/>
            </a:pPr>
            <a:r>
              <a:rPr lang="en-US" dirty="0" smtClean="0"/>
              <a:t>Effective drugs for the treatment of social phobia include (1) SSRIs, (2) the benzodiazepines, (3) venlafaxine (Effexor), and (4) </a:t>
            </a:r>
            <a:r>
              <a:rPr lang="en-US" dirty="0" err="1" smtClean="0"/>
              <a:t>buspirone</a:t>
            </a:r>
            <a:r>
              <a:rPr lang="en-US" dirty="0" smtClean="0"/>
              <a:t> (</a:t>
            </a:r>
            <a:r>
              <a:rPr lang="en-US" dirty="0" err="1" smtClean="0"/>
              <a:t>BuSpar</a:t>
            </a:r>
            <a:r>
              <a:rPr lang="en-US" dirty="0" smtClean="0"/>
              <a:t>)</a:t>
            </a:r>
          </a:p>
          <a:p>
            <a:pPr>
              <a:lnSpc>
                <a:spcPct val="160000"/>
              </a:lnSpc>
              <a:buFont typeface="Wingdings" panose="05000000000000000000" pitchFamily="2" charset="2"/>
              <a:buChar char="Ø"/>
            </a:pPr>
            <a:r>
              <a:rPr lang="en-US" dirty="0" smtClean="0"/>
              <a:t>Social phobia associated with performance situations –  atenolol (Tenormin), 50 to 100 mg every morning or 1 hour before the performance, and propranolol (20 to 40 mg). </a:t>
            </a:r>
          </a:p>
          <a:p>
            <a:endParaRPr lang="en-US" dirty="0" smtClean="0"/>
          </a:p>
          <a:p>
            <a:pPr>
              <a:lnSpc>
                <a:spcPct val="150000"/>
              </a:lnSpc>
              <a:buFont typeface="Wingdings" panose="05000000000000000000" pitchFamily="2" charset="2"/>
              <a:buChar char="Ø"/>
            </a:pP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30</a:t>
            </a:fld>
            <a:endParaRPr lang="en-US"/>
          </a:p>
        </p:txBody>
      </p:sp>
      <p:sp>
        <p:nvSpPr>
          <p:cNvPr id="5" name="Date Placeholder 4"/>
          <p:cNvSpPr>
            <a:spLocks noGrp="1"/>
          </p:cNvSpPr>
          <p:nvPr>
            <p:ph type="dt" sz="half" idx="10"/>
          </p:nvPr>
        </p:nvSpPr>
        <p:spPr/>
        <p:txBody>
          <a:bodyPr/>
          <a:lstStyle/>
          <a:p>
            <a:fld id="{116360AB-4F74-4BF5-BE9F-325CA3E16E90}" type="datetime1">
              <a:rPr lang="en-US" smtClean="0"/>
              <a:t>6/15/2020</a:t>
            </a:fld>
            <a:endParaRPr lang="en-US"/>
          </a:p>
        </p:txBody>
      </p:sp>
    </p:spTree>
    <p:extLst>
      <p:ext uri="{BB962C8B-B14F-4D97-AF65-F5344CB8AC3E}">
        <p14:creationId xmlns:p14="http://schemas.microsoft.com/office/powerpoint/2010/main" val="649718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a:bodyPr>
          <a:lstStyle/>
          <a:p>
            <a:r>
              <a:rPr lang="en-US" sz="3200" b="1" dirty="0" smtClean="0"/>
              <a:t>3. Generalized Anxiety Disorder</a:t>
            </a:r>
            <a:endParaRPr lang="en-US" sz="3200" dirty="0"/>
          </a:p>
        </p:txBody>
      </p:sp>
      <p:sp>
        <p:nvSpPr>
          <p:cNvPr id="3" name="Content Placeholder 2"/>
          <p:cNvSpPr>
            <a:spLocks noGrp="1"/>
          </p:cNvSpPr>
          <p:nvPr>
            <p:ph idx="1"/>
          </p:nvPr>
        </p:nvSpPr>
        <p:spPr>
          <a:xfrm>
            <a:off x="304800" y="762000"/>
            <a:ext cx="8686800" cy="6096000"/>
          </a:xfrm>
        </p:spPr>
        <p:txBody>
          <a:bodyPr>
            <a:noAutofit/>
          </a:bodyPr>
          <a:lstStyle/>
          <a:p>
            <a:pPr>
              <a:lnSpc>
                <a:spcPct val="150000"/>
              </a:lnSpc>
              <a:buFont typeface="Wingdings" panose="05000000000000000000" pitchFamily="2" charset="2"/>
              <a:buChar char="v"/>
            </a:pPr>
            <a:r>
              <a:rPr lang="en-US" sz="2000" dirty="0"/>
              <a:t>GAD is characterized by an uncontrollable worry, more days than not,</a:t>
            </a:r>
            <a:br>
              <a:rPr lang="en-US" sz="2000" dirty="0"/>
            </a:br>
            <a:r>
              <a:rPr lang="en-US" sz="2000" dirty="0"/>
              <a:t>lasting greater than 6 months, and causing significant impairment.</a:t>
            </a:r>
            <a:r>
              <a:rPr lang="en-US" sz="2000" dirty="0" smtClean="0"/>
              <a:t> </a:t>
            </a:r>
          </a:p>
          <a:p>
            <a:pPr>
              <a:lnSpc>
                <a:spcPct val="150000"/>
              </a:lnSpc>
              <a:buFont typeface="Wingdings" panose="05000000000000000000" pitchFamily="2" charset="2"/>
              <a:buChar char="v"/>
            </a:pPr>
            <a:r>
              <a:rPr lang="en-US" sz="2000" dirty="0" smtClean="0"/>
              <a:t>The key features of generalized anxiety disorder are </a:t>
            </a:r>
            <a:r>
              <a:rPr lang="en-US" sz="2000" dirty="0" smtClean="0">
                <a:solidFill>
                  <a:srgbClr val="FF0000"/>
                </a:solidFill>
              </a:rPr>
              <a:t>persistent and excessive anxiety and worry </a:t>
            </a:r>
            <a:r>
              <a:rPr lang="en-US" sz="2000" dirty="0" smtClean="0"/>
              <a:t>about various domains, including work and school performance, finances, health, simple daily activities, timeliness,  that the individual finds </a:t>
            </a:r>
            <a:r>
              <a:rPr lang="en-US" sz="2000" dirty="0" smtClean="0">
                <a:solidFill>
                  <a:srgbClr val="FF0000"/>
                </a:solidFill>
              </a:rPr>
              <a:t>difficult to control</a:t>
            </a:r>
            <a:r>
              <a:rPr lang="en-US" sz="2000" dirty="0" smtClean="0"/>
              <a:t>.</a:t>
            </a:r>
          </a:p>
          <a:p>
            <a:pPr>
              <a:lnSpc>
                <a:spcPct val="150000"/>
              </a:lnSpc>
              <a:buFont typeface="Wingdings" panose="05000000000000000000" pitchFamily="2" charset="2"/>
              <a:buChar char="v"/>
            </a:pPr>
            <a:r>
              <a:rPr lang="en-US" sz="2000" dirty="0" smtClean="0"/>
              <a:t>physical symptoms, including restlessness or feeling keyed up or on edge; being easily fatigued; difficulty concentrating or mind going blank; irritability; muscle tension; and sleep disturbance.</a:t>
            </a:r>
          </a:p>
          <a:p>
            <a:pPr>
              <a:lnSpc>
                <a:spcPct val="160000"/>
              </a:lnSpc>
              <a:buFont typeface="Wingdings" panose="05000000000000000000" pitchFamily="2" charset="2"/>
              <a:buChar char="v"/>
            </a:pPr>
            <a:r>
              <a:rPr lang="en-US" sz="2000" dirty="0" smtClean="0"/>
              <a:t>Concerns cannot be prioritized as less important in the face of the random, more pressing matters that pop up on a day-to-day basis</a:t>
            </a:r>
          </a:p>
          <a:p>
            <a:pPr>
              <a:lnSpc>
                <a:spcPct val="160000"/>
              </a:lnSpc>
              <a:buFont typeface="Wingdings" panose="05000000000000000000" pitchFamily="2" charset="2"/>
              <a:buChar char="v"/>
            </a:pPr>
            <a:r>
              <a:rPr lang="en-US" sz="2000" dirty="0" smtClean="0"/>
              <a:t> inappropriate prioritization of certain anxieties </a:t>
            </a:r>
          </a:p>
          <a:p>
            <a:pPr marL="0" indent="0">
              <a:lnSpc>
                <a:spcPct val="150000"/>
              </a:lnSpc>
              <a:buNone/>
            </a:pPr>
            <a:endParaRPr lang="en-US" sz="1400" dirty="0" smtClean="0"/>
          </a:p>
          <a:p>
            <a:endParaRPr lang="en-US" sz="1100"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31</a:t>
            </a:fld>
            <a:endParaRPr lang="en-US"/>
          </a:p>
        </p:txBody>
      </p:sp>
      <p:sp>
        <p:nvSpPr>
          <p:cNvPr id="6" name="Date Placeholder 5"/>
          <p:cNvSpPr>
            <a:spLocks noGrp="1"/>
          </p:cNvSpPr>
          <p:nvPr>
            <p:ph type="dt" sz="half" idx="10"/>
          </p:nvPr>
        </p:nvSpPr>
        <p:spPr/>
        <p:txBody>
          <a:bodyPr/>
          <a:lstStyle/>
          <a:p>
            <a:fld id="{B1CF08D4-4CEC-4208-8D84-12D5D85CD2C7}" type="datetime1">
              <a:rPr lang="en-US" smtClean="0"/>
              <a:t>6/15/2020</a:t>
            </a:fld>
            <a:endParaRPr lang="en-US"/>
          </a:p>
        </p:txBody>
      </p:sp>
    </p:spTree>
    <p:extLst>
      <p:ext uri="{BB962C8B-B14F-4D97-AF65-F5344CB8AC3E}">
        <p14:creationId xmlns:p14="http://schemas.microsoft.com/office/powerpoint/2010/main" val="3334036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DSM-V-TR Diagnostic Criteria for Generalized Anxiety Disorder</a:t>
            </a:r>
            <a:endParaRPr lang="en-US" sz="3200" dirty="0"/>
          </a:p>
        </p:txBody>
      </p:sp>
      <p:sp>
        <p:nvSpPr>
          <p:cNvPr id="3" name="Content Placeholder 2"/>
          <p:cNvSpPr>
            <a:spLocks noGrp="1"/>
          </p:cNvSpPr>
          <p:nvPr>
            <p:ph idx="1"/>
          </p:nvPr>
        </p:nvSpPr>
        <p:spPr/>
        <p:txBody>
          <a:bodyPr/>
          <a:lstStyle/>
          <a:p>
            <a:pPr>
              <a:buNone/>
            </a:pPr>
            <a:r>
              <a:rPr lang="en-US" dirty="0" smtClean="0"/>
              <a:t>A. Excessive anxiety and worry (apprehensive expectation), occurring more days than not for at least 6 months, about a number of events or activities </a:t>
            </a:r>
          </a:p>
          <a:p>
            <a:pPr>
              <a:buNone/>
            </a:pPr>
            <a:r>
              <a:rPr lang="en-US" dirty="0" smtClean="0"/>
              <a:t>B. The person finds it difficult to control the worry </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32</a:t>
            </a:fld>
            <a:endParaRPr lang="en-US"/>
          </a:p>
        </p:txBody>
      </p:sp>
      <p:sp>
        <p:nvSpPr>
          <p:cNvPr id="6" name="Date Placeholder 5"/>
          <p:cNvSpPr>
            <a:spLocks noGrp="1"/>
          </p:cNvSpPr>
          <p:nvPr>
            <p:ph type="dt" sz="half" idx="10"/>
          </p:nvPr>
        </p:nvSpPr>
        <p:spPr/>
        <p:txBody>
          <a:bodyPr/>
          <a:lstStyle/>
          <a:p>
            <a:fld id="{A6E68039-1616-4651-9235-17B9DC1D9DFE}" type="datetime1">
              <a:rPr lang="en-US" smtClean="0"/>
              <a:t>6/15/2020</a:t>
            </a:fld>
            <a:endParaRPr lang="en-US"/>
          </a:p>
        </p:txBody>
      </p:sp>
    </p:spTree>
    <p:extLst>
      <p:ext uri="{BB962C8B-B14F-4D97-AF65-F5344CB8AC3E}">
        <p14:creationId xmlns:p14="http://schemas.microsoft.com/office/powerpoint/2010/main" val="2570348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6019800"/>
          </a:xfrm>
        </p:spPr>
        <p:txBody>
          <a:bodyPr>
            <a:normAutofit fontScale="70000" lnSpcReduction="20000"/>
          </a:bodyPr>
          <a:lstStyle/>
          <a:p>
            <a:pPr>
              <a:buNone/>
              <a:defRPr/>
            </a:pPr>
            <a:r>
              <a:rPr lang="en-US" sz="3600" dirty="0"/>
              <a:t>C. The anxiety and worry are associated with three (or more) of the following six symptoms </a:t>
            </a:r>
            <a:br>
              <a:rPr lang="en-US" sz="3600" dirty="0"/>
            </a:br>
            <a:r>
              <a:rPr lang="en-US" sz="3600" b="1" dirty="0"/>
              <a:t>Note</a:t>
            </a:r>
            <a:r>
              <a:rPr lang="en-US" sz="3600" dirty="0"/>
              <a:t>: Only one item is required in children. </a:t>
            </a:r>
          </a:p>
          <a:p>
            <a:pPr marL="1200150" lvl="1" indent="-742950">
              <a:lnSpc>
                <a:spcPct val="170000"/>
              </a:lnSpc>
              <a:buAutoNum type="arabicPeriod"/>
              <a:defRPr/>
            </a:pPr>
            <a:r>
              <a:rPr lang="en-US" sz="3600" dirty="0" smtClean="0"/>
              <a:t>Restlessness </a:t>
            </a:r>
            <a:r>
              <a:rPr lang="en-US" sz="3600" dirty="0"/>
              <a:t>or feeling keyed up or on edge </a:t>
            </a:r>
            <a:endParaRPr lang="en-US" sz="3600" dirty="0" smtClean="0"/>
          </a:p>
          <a:p>
            <a:pPr marL="1200150" lvl="1" indent="-742950">
              <a:lnSpc>
                <a:spcPct val="170000"/>
              </a:lnSpc>
              <a:buAutoNum type="arabicPeriod"/>
              <a:defRPr/>
            </a:pPr>
            <a:r>
              <a:rPr lang="en-US" sz="3600" dirty="0" smtClean="0"/>
              <a:t>Being </a:t>
            </a:r>
            <a:r>
              <a:rPr lang="en-US" sz="3600" dirty="0"/>
              <a:t>easily fatigued </a:t>
            </a:r>
            <a:endParaRPr lang="en-US" sz="3600" dirty="0" smtClean="0"/>
          </a:p>
          <a:p>
            <a:pPr marL="1200150" lvl="1" indent="-742950">
              <a:lnSpc>
                <a:spcPct val="170000"/>
              </a:lnSpc>
              <a:buAutoNum type="arabicPeriod"/>
              <a:defRPr/>
            </a:pPr>
            <a:r>
              <a:rPr lang="en-US" sz="3600" dirty="0" smtClean="0"/>
              <a:t>Difficulty </a:t>
            </a:r>
            <a:r>
              <a:rPr lang="en-US" sz="3600" dirty="0"/>
              <a:t>concentrating or mind going blank </a:t>
            </a:r>
            <a:endParaRPr lang="en-US" sz="3600" dirty="0" smtClean="0"/>
          </a:p>
          <a:p>
            <a:pPr marL="1200150" lvl="1" indent="-742950">
              <a:lnSpc>
                <a:spcPct val="170000"/>
              </a:lnSpc>
              <a:buAutoNum type="arabicPeriod"/>
              <a:defRPr/>
            </a:pPr>
            <a:r>
              <a:rPr lang="en-US" sz="3600" dirty="0" smtClean="0"/>
              <a:t>Irritability </a:t>
            </a:r>
            <a:endParaRPr lang="en-US" sz="3600" dirty="0"/>
          </a:p>
          <a:p>
            <a:pPr marL="1200150" lvl="1" indent="-742950">
              <a:lnSpc>
                <a:spcPct val="170000"/>
              </a:lnSpc>
              <a:buAutoNum type="arabicPeriod"/>
              <a:defRPr/>
            </a:pPr>
            <a:r>
              <a:rPr lang="en-US" sz="3600" dirty="0" smtClean="0"/>
              <a:t>Muscle </a:t>
            </a:r>
            <a:r>
              <a:rPr lang="en-US" sz="3600" dirty="0"/>
              <a:t>tension </a:t>
            </a:r>
            <a:endParaRPr lang="en-US" sz="3600" dirty="0" smtClean="0"/>
          </a:p>
          <a:p>
            <a:pPr marL="1200150" lvl="1" indent="-742950">
              <a:lnSpc>
                <a:spcPct val="170000"/>
              </a:lnSpc>
              <a:buAutoNum type="arabicPeriod"/>
              <a:defRPr/>
            </a:pPr>
            <a:r>
              <a:rPr lang="en-US" sz="3600" dirty="0" smtClean="0"/>
              <a:t>Sleep </a:t>
            </a:r>
            <a:r>
              <a:rPr lang="en-US" sz="3600" dirty="0"/>
              <a:t>disturbance (difficulty falling or staying asleep, or restless, unsatisfying sleep) </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33</a:t>
            </a:fld>
            <a:endParaRPr lang="en-US"/>
          </a:p>
        </p:txBody>
      </p:sp>
      <p:sp>
        <p:nvSpPr>
          <p:cNvPr id="5" name="Date Placeholder 4"/>
          <p:cNvSpPr>
            <a:spLocks noGrp="1"/>
          </p:cNvSpPr>
          <p:nvPr>
            <p:ph type="dt" sz="half" idx="10"/>
          </p:nvPr>
        </p:nvSpPr>
        <p:spPr/>
        <p:txBody>
          <a:bodyPr/>
          <a:lstStyle/>
          <a:p>
            <a:fld id="{6E057CE6-C67C-4209-BCAC-C213C61054AC}" type="datetime1">
              <a:rPr lang="en-US" smtClean="0"/>
              <a:t>6/15/2020</a:t>
            </a:fld>
            <a:endParaRPr lang="en-US"/>
          </a:p>
        </p:txBody>
      </p:sp>
    </p:spTree>
    <p:extLst>
      <p:ext uri="{BB962C8B-B14F-4D97-AF65-F5344CB8AC3E}">
        <p14:creationId xmlns:p14="http://schemas.microsoft.com/office/powerpoint/2010/main" val="2571173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019800"/>
          </a:xfrm>
        </p:spPr>
        <p:txBody>
          <a:bodyPr>
            <a:normAutofit fontScale="92500" lnSpcReduction="20000"/>
          </a:bodyPr>
          <a:lstStyle/>
          <a:p>
            <a:pPr>
              <a:lnSpc>
                <a:spcPct val="150000"/>
              </a:lnSpc>
              <a:buNone/>
            </a:pPr>
            <a:r>
              <a:rPr lang="en-US" dirty="0" smtClean="0"/>
              <a:t>D. The focus of the anxiety and worry is not confined to features of  other mental disorder</a:t>
            </a:r>
          </a:p>
          <a:p>
            <a:pPr>
              <a:lnSpc>
                <a:spcPct val="150000"/>
              </a:lnSpc>
              <a:buNone/>
            </a:pPr>
            <a:r>
              <a:rPr lang="en-US" dirty="0" smtClean="0"/>
              <a:t>E. Cause clinically significant distress or impairment in social, occupational, or other important areas of functioning</a:t>
            </a:r>
          </a:p>
          <a:p>
            <a:pPr>
              <a:lnSpc>
                <a:spcPct val="150000"/>
              </a:lnSpc>
              <a:buNone/>
            </a:pPr>
            <a:r>
              <a:rPr lang="en-US" dirty="0" smtClean="0"/>
              <a:t>F. Not due to a substance or GMC  and does not occur exclusively during a mood disorder, a psychotic disorder, or a pervasive developmental disorder</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34</a:t>
            </a:fld>
            <a:endParaRPr lang="en-US"/>
          </a:p>
        </p:txBody>
      </p:sp>
      <p:sp>
        <p:nvSpPr>
          <p:cNvPr id="5" name="Date Placeholder 4"/>
          <p:cNvSpPr>
            <a:spLocks noGrp="1"/>
          </p:cNvSpPr>
          <p:nvPr>
            <p:ph type="dt" sz="half" idx="10"/>
          </p:nvPr>
        </p:nvSpPr>
        <p:spPr/>
        <p:txBody>
          <a:bodyPr/>
          <a:lstStyle/>
          <a:p>
            <a:fld id="{970B3496-2CEC-4BAC-A807-63FE105F1B38}" type="datetime1">
              <a:rPr lang="en-US" smtClean="0"/>
              <a:t>6/15/2020</a:t>
            </a:fld>
            <a:endParaRPr lang="en-US"/>
          </a:p>
        </p:txBody>
      </p:sp>
    </p:spTree>
    <p:extLst>
      <p:ext uri="{BB962C8B-B14F-4D97-AF65-F5344CB8AC3E}">
        <p14:creationId xmlns:p14="http://schemas.microsoft.com/office/powerpoint/2010/main" val="317328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5867400"/>
          </a:xfrm>
        </p:spPr>
        <p:txBody>
          <a:bodyPr>
            <a:normAutofit fontScale="92500" lnSpcReduction="20000"/>
          </a:bodyPr>
          <a:lstStyle/>
          <a:p>
            <a:pPr marL="0" indent="0">
              <a:buNone/>
            </a:pPr>
            <a:r>
              <a:rPr lang="en-US" dirty="0" smtClean="0"/>
              <a:t>Epidemiology</a:t>
            </a:r>
          </a:p>
          <a:p>
            <a:pPr>
              <a:lnSpc>
                <a:spcPct val="150000"/>
              </a:lnSpc>
              <a:buFont typeface="Wingdings" pitchFamily="2" charset="2"/>
              <a:buChar char="Ø"/>
            </a:pPr>
            <a:r>
              <a:rPr lang="en-US" dirty="0" smtClean="0"/>
              <a:t>GAD </a:t>
            </a:r>
            <a:r>
              <a:rPr lang="en-US" dirty="0"/>
              <a:t>has a lifetime prevalence rate of 5 </a:t>
            </a:r>
            <a:r>
              <a:rPr lang="en-US" dirty="0" smtClean="0"/>
              <a:t>percent</a:t>
            </a:r>
          </a:p>
          <a:p>
            <a:pPr>
              <a:lnSpc>
                <a:spcPct val="150000"/>
              </a:lnSpc>
              <a:buFont typeface="Wingdings" pitchFamily="2" charset="2"/>
              <a:buChar char="Ø"/>
            </a:pPr>
            <a:r>
              <a:rPr lang="en-US" dirty="0" smtClean="0"/>
              <a:t>often </a:t>
            </a:r>
            <a:r>
              <a:rPr lang="en-US" dirty="0"/>
              <a:t>begins in the </a:t>
            </a:r>
            <a:r>
              <a:rPr lang="en-US" dirty="0" smtClean="0"/>
              <a:t>late teens</a:t>
            </a:r>
            <a:r>
              <a:rPr lang="en-US" dirty="0"/>
              <a:t>, and is more common in women </a:t>
            </a:r>
            <a:r>
              <a:rPr lang="en-US" dirty="0" smtClean="0"/>
              <a:t>than men</a:t>
            </a:r>
          </a:p>
          <a:p>
            <a:pPr>
              <a:lnSpc>
                <a:spcPct val="150000"/>
              </a:lnSpc>
              <a:buFont typeface="Wingdings" pitchFamily="2" charset="2"/>
              <a:buChar char="Ø"/>
            </a:pPr>
            <a:r>
              <a:rPr lang="en-US" dirty="0" smtClean="0"/>
              <a:t>comorbidity </a:t>
            </a:r>
            <a:r>
              <a:rPr lang="en-US" dirty="0"/>
              <a:t>has led some to view GAD as a prodromal or residual phase </a:t>
            </a:r>
            <a:r>
              <a:rPr lang="en-US" dirty="0" smtClean="0"/>
              <a:t>of a </a:t>
            </a:r>
            <a:r>
              <a:rPr lang="en-US" dirty="0"/>
              <a:t>major </a:t>
            </a:r>
            <a:r>
              <a:rPr lang="en-US" dirty="0" smtClean="0"/>
              <a:t>depression</a:t>
            </a:r>
          </a:p>
          <a:p>
            <a:pPr>
              <a:lnSpc>
                <a:spcPct val="150000"/>
              </a:lnSpc>
              <a:buFont typeface="Wingdings" pitchFamily="2" charset="2"/>
              <a:buChar char="Ø"/>
            </a:pPr>
            <a:r>
              <a:rPr lang="en-US" dirty="0" smtClean="0"/>
              <a:t>Other </a:t>
            </a:r>
            <a:r>
              <a:rPr lang="en-US" dirty="0"/>
              <a:t>common comorbidities include other anxiety </a:t>
            </a:r>
            <a:r>
              <a:rPr lang="en-US" dirty="0" smtClean="0"/>
              <a:t>spectrum disorders </a:t>
            </a:r>
            <a:r>
              <a:rPr lang="en-US" dirty="0"/>
              <a:t>and substance use disorders.</a:t>
            </a:r>
            <a:r>
              <a:rPr lang="en-US" dirty="0" smtClean="0"/>
              <a:t>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35</a:t>
            </a:fld>
            <a:endParaRPr lang="en-US"/>
          </a:p>
        </p:txBody>
      </p:sp>
      <p:sp>
        <p:nvSpPr>
          <p:cNvPr id="5" name="Date Placeholder 4"/>
          <p:cNvSpPr>
            <a:spLocks noGrp="1"/>
          </p:cNvSpPr>
          <p:nvPr>
            <p:ph type="dt" sz="half" idx="10"/>
          </p:nvPr>
        </p:nvSpPr>
        <p:spPr/>
        <p:txBody>
          <a:bodyPr/>
          <a:lstStyle/>
          <a:p>
            <a:fld id="{68067BB1-29DE-4896-8001-DFC3187E9B0B}" type="datetime1">
              <a:rPr lang="en-US" smtClean="0"/>
              <a:t>6/15/2020</a:t>
            </a:fld>
            <a:endParaRPr lang="en-US"/>
          </a:p>
        </p:txBody>
      </p:sp>
    </p:spTree>
    <p:extLst>
      <p:ext uri="{BB962C8B-B14F-4D97-AF65-F5344CB8AC3E}">
        <p14:creationId xmlns:p14="http://schemas.microsoft.com/office/powerpoint/2010/main" val="635437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marL="0" indent="0">
              <a:lnSpc>
                <a:spcPct val="170000"/>
              </a:lnSpc>
              <a:buNone/>
              <a:defRPr/>
            </a:pPr>
            <a:r>
              <a:rPr lang="en-US" sz="4000" b="1" dirty="0" smtClean="0"/>
              <a:t>Differential diagnosis </a:t>
            </a:r>
          </a:p>
          <a:p>
            <a:pPr>
              <a:lnSpc>
                <a:spcPct val="170000"/>
              </a:lnSpc>
              <a:buFont typeface="Wingdings" panose="05000000000000000000" pitchFamily="2" charset="2"/>
              <a:buChar char="Ø"/>
              <a:defRPr/>
            </a:pPr>
            <a:r>
              <a:rPr lang="en-US" dirty="0" smtClean="0"/>
              <a:t>Neurological</a:t>
            </a:r>
            <a:r>
              <a:rPr lang="en-US" dirty="0"/>
              <a:t>, </a:t>
            </a:r>
            <a:r>
              <a:rPr lang="en-US" dirty="0" err="1"/>
              <a:t>endocrinological</a:t>
            </a:r>
            <a:r>
              <a:rPr lang="en-US" dirty="0"/>
              <a:t>, metabolic, and medication-related disorders </a:t>
            </a:r>
          </a:p>
          <a:p>
            <a:pPr>
              <a:lnSpc>
                <a:spcPct val="150000"/>
              </a:lnSpc>
              <a:buFont typeface="Wingdings" panose="05000000000000000000" pitchFamily="2" charset="2"/>
              <a:buChar char="Ø"/>
            </a:pPr>
            <a:r>
              <a:rPr lang="en-US" dirty="0" smtClean="0"/>
              <a:t>Common co-occurring anxiety disorders also must be considered, including panic disorder, phobias, and other like obsessive-compulsive disorder (OCD), and posttraumatic stress disorder (PTSD) </a:t>
            </a:r>
          </a:p>
          <a:p>
            <a:pPr>
              <a:lnSpc>
                <a:spcPct val="150000"/>
              </a:lnSpc>
              <a:buFont typeface="Wingdings" panose="05000000000000000000" pitchFamily="2" charset="2"/>
              <a:buChar char="Ø"/>
            </a:pPr>
            <a:r>
              <a:rPr lang="en-US" dirty="0" smtClean="0"/>
              <a:t>Patients with generalized anxiety disorder frequently develop major depressive disorder</a:t>
            </a:r>
          </a:p>
          <a:p>
            <a:pPr>
              <a:lnSpc>
                <a:spcPct val="150000"/>
              </a:lnSpc>
              <a:buFont typeface="Wingdings" panose="05000000000000000000" pitchFamily="2" charset="2"/>
              <a:buChar char="Ø"/>
            </a:pPr>
            <a:r>
              <a:rPr lang="en-US" dirty="0" smtClean="0"/>
              <a:t>The key to making a correct diagnosis is documenting anxiety or worry that is unrelated to the depressive disorder</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36</a:t>
            </a:fld>
            <a:endParaRPr lang="en-US"/>
          </a:p>
        </p:txBody>
      </p:sp>
      <p:sp>
        <p:nvSpPr>
          <p:cNvPr id="5" name="Date Placeholder 4"/>
          <p:cNvSpPr>
            <a:spLocks noGrp="1"/>
          </p:cNvSpPr>
          <p:nvPr>
            <p:ph type="dt" sz="half" idx="10"/>
          </p:nvPr>
        </p:nvSpPr>
        <p:spPr/>
        <p:txBody>
          <a:bodyPr/>
          <a:lstStyle/>
          <a:p>
            <a:fld id="{381185EB-50F5-4EF5-B600-0ECE24060CA0}" type="datetime1">
              <a:rPr lang="en-US" smtClean="0"/>
              <a:t>6/15/2020</a:t>
            </a:fld>
            <a:endParaRPr lang="en-US"/>
          </a:p>
        </p:txBody>
      </p:sp>
    </p:spTree>
    <p:extLst>
      <p:ext uri="{BB962C8B-B14F-4D97-AF65-F5344CB8AC3E}">
        <p14:creationId xmlns:p14="http://schemas.microsoft.com/office/powerpoint/2010/main" val="1259392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705600"/>
          </a:xfrm>
        </p:spPr>
        <p:txBody>
          <a:bodyPr>
            <a:noAutofit/>
          </a:bodyPr>
          <a:lstStyle/>
          <a:p>
            <a:pPr marL="0" indent="0">
              <a:buNone/>
            </a:pPr>
            <a:r>
              <a:rPr lang="en-GB" sz="2800" b="1" dirty="0" smtClean="0">
                <a:latin typeface="Garamond" panose="02020404030301010803" pitchFamily="18" charset="0"/>
                <a:cs typeface="Calibri" panose="020F0502020204030204" pitchFamily="34" charset="0"/>
              </a:rPr>
              <a:t>Treatment</a:t>
            </a:r>
          </a:p>
          <a:p>
            <a:pPr>
              <a:lnSpc>
                <a:spcPct val="150000"/>
              </a:lnSpc>
              <a:buFont typeface="Wingdings" panose="05000000000000000000" pitchFamily="2" charset="2"/>
              <a:buChar char="Ø"/>
              <a:defRPr/>
            </a:pPr>
            <a:r>
              <a:rPr lang="en-US" sz="2000" dirty="0"/>
              <a:t>Effective approach- combines psychotherapeutic and </a:t>
            </a:r>
            <a:r>
              <a:rPr lang="en-US" sz="2000" dirty="0" err="1" smtClean="0"/>
              <a:t>pharmacotherapeutic</a:t>
            </a:r>
            <a:endParaRPr lang="en-US" sz="2000" dirty="0"/>
          </a:p>
          <a:p>
            <a:pPr>
              <a:lnSpc>
                <a:spcPct val="150000"/>
              </a:lnSpc>
              <a:buFont typeface="Wingdings" panose="05000000000000000000" pitchFamily="2" charset="2"/>
              <a:buChar char="Ø"/>
              <a:defRPr/>
            </a:pPr>
            <a:r>
              <a:rPr lang="en-US" sz="2000" dirty="0"/>
              <a:t>psychotherapeutic- cognitive-behavioral, supportive, and insight oriented, relaxation </a:t>
            </a:r>
            <a:r>
              <a:rPr lang="en-US" sz="2000" dirty="0" smtClean="0"/>
              <a:t>technique,  </a:t>
            </a:r>
            <a:r>
              <a:rPr lang="en-US" sz="2000" dirty="0"/>
              <a:t>imagery exposure, and various meditation modalities </a:t>
            </a:r>
            <a:r>
              <a:rPr lang="en-US" sz="2000" dirty="0" smtClean="0"/>
              <a:t> </a:t>
            </a:r>
            <a:endParaRPr lang="en-US" sz="2000" dirty="0"/>
          </a:p>
          <a:p>
            <a:pPr>
              <a:lnSpc>
                <a:spcPct val="150000"/>
              </a:lnSpc>
              <a:buFont typeface="Wingdings" panose="05000000000000000000" pitchFamily="2" charset="2"/>
              <a:buChar char="Ø"/>
              <a:defRPr/>
            </a:pPr>
            <a:r>
              <a:rPr lang="en-US" sz="2000" dirty="0"/>
              <a:t>Anxiety management training </a:t>
            </a:r>
          </a:p>
          <a:p>
            <a:pPr>
              <a:lnSpc>
                <a:spcPct val="150000"/>
              </a:lnSpc>
              <a:buFont typeface="Wingdings" panose="05000000000000000000" pitchFamily="2" charset="2"/>
              <a:buChar char="Ø"/>
              <a:defRPr/>
            </a:pPr>
            <a:r>
              <a:rPr lang="en-US" sz="2000" dirty="0"/>
              <a:t>Venlafaxine -----non selective inhibitor of the reuptake of three biogenic amines </a:t>
            </a:r>
          </a:p>
          <a:p>
            <a:pPr>
              <a:lnSpc>
                <a:spcPct val="150000"/>
              </a:lnSpc>
              <a:buFont typeface="Wingdings" panose="05000000000000000000" pitchFamily="2" charset="2"/>
              <a:buChar char="Ø"/>
              <a:defRPr/>
            </a:pPr>
            <a:r>
              <a:rPr lang="en-US" sz="2000" dirty="0"/>
              <a:t> </a:t>
            </a:r>
            <a:r>
              <a:rPr lang="en-US" sz="2000" dirty="0" err="1"/>
              <a:t>Pharmacotherapeutic</a:t>
            </a:r>
            <a:r>
              <a:rPr lang="en-US" sz="2000" dirty="0"/>
              <a:t>- like SSRIs (</a:t>
            </a:r>
            <a:r>
              <a:rPr lang="en-US" sz="2000" b="1" dirty="0"/>
              <a:t>Paroxetine, </a:t>
            </a:r>
            <a:r>
              <a:rPr lang="en-US" sz="2000" b="1" dirty="0" err="1"/>
              <a:t>escitalopram</a:t>
            </a:r>
            <a:r>
              <a:rPr lang="en-US" sz="2000" b="1" dirty="0"/>
              <a:t>, sertraline + </a:t>
            </a:r>
            <a:r>
              <a:rPr lang="en-US" sz="2000" b="1" dirty="0" err="1"/>
              <a:t>benozodiazipine</a:t>
            </a:r>
            <a:r>
              <a:rPr lang="en-US" sz="2000" b="1" dirty="0"/>
              <a:t>), </a:t>
            </a:r>
            <a:r>
              <a:rPr lang="en-US" sz="2000" dirty="0" err="1"/>
              <a:t>Buspirone</a:t>
            </a:r>
            <a:r>
              <a:rPr lang="en-US" sz="2000" dirty="0"/>
              <a:t>, </a:t>
            </a:r>
            <a:r>
              <a:rPr lang="en-US" sz="2000" dirty="0" smtClean="0"/>
              <a:t>Venlafaxine, Benzodiazepines</a:t>
            </a:r>
          </a:p>
          <a:p>
            <a:pPr>
              <a:lnSpc>
                <a:spcPct val="150000"/>
              </a:lnSpc>
              <a:buFont typeface="Wingdings" panose="05000000000000000000" pitchFamily="2" charset="2"/>
              <a:buChar char="Ø"/>
              <a:defRPr/>
            </a:pPr>
            <a:r>
              <a:rPr lang="en-US" sz="2000" b="1" dirty="0" smtClean="0"/>
              <a:t> Not recommended Beta blocker (propranolol)</a:t>
            </a:r>
            <a:endParaRPr lang="en-US" sz="2000" dirty="0" smtClean="0"/>
          </a:p>
          <a:p>
            <a:pPr>
              <a:buNone/>
              <a:defRPr/>
            </a:pPr>
            <a:endParaRPr lang="en-US" sz="2000" dirty="0"/>
          </a:p>
          <a:p>
            <a:endParaRPr lang="en-US" sz="2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37</a:t>
            </a:fld>
            <a:endParaRPr lang="en-US"/>
          </a:p>
        </p:txBody>
      </p:sp>
      <p:sp>
        <p:nvSpPr>
          <p:cNvPr id="5" name="Date Placeholder 4"/>
          <p:cNvSpPr>
            <a:spLocks noGrp="1"/>
          </p:cNvSpPr>
          <p:nvPr>
            <p:ph type="dt" sz="half" idx="10"/>
          </p:nvPr>
        </p:nvSpPr>
        <p:spPr/>
        <p:txBody>
          <a:bodyPr/>
          <a:lstStyle/>
          <a:p>
            <a:fld id="{0DE886AB-2E4D-4660-87EA-B6383DA705B5}" type="datetime1">
              <a:rPr lang="en-US" smtClean="0"/>
              <a:t>6/15/2020</a:t>
            </a:fld>
            <a:endParaRPr lang="en-US"/>
          </a:p>
        </p:txBody>
      </p:sp>
    </p:spTree>
    <p:extLst>
      <p:ext uri="{BB962C8B-B14F-4D97-AF65-F5344CB8AC3E}">
        <p14:creationId xmlns:p14="http://schemas.microsoft.com/office/powerpoint/2010/main" val="2461516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GB" dirty="0" smtClean="0"/>
              <a:t>Chapter two</a:t>
            </a:r>
            <a:br>
              <a:rPr lang="en-GB" dirty="0" smtClean="0"/>
            </a:br>
            <a:r>
              <a:rPr lang="en-GB" dirty="0" smtClean="0"/>
              <a:t>Obsessive-Compulsive </a:t>
            </a:r>
            <a:r>
              <a:rPr lang="en-GB" dirty="0" smtClean="0"/>
              <a:t>and</a:t>
            </a:r>
            <a:br>
              <a:rPr lang="en-GB" dirty="0" smtClean="0"/>
            </a:br>
            <a:r>
              <a:rPr lang="en-GB" dirty="0" smtClean="0"/>
              <a:t>Related Disorders</a:t>
            </a:r>
            <a:br>
              <a:rPr lang="en-GB" dirty="0" smtClean="0"/>
            </a:br>
            <a:endParaRPr lang="en-US" dirty="0"/>
          </a:p>
        </p:txBody>
      </p:sp>
      <p:sp>
        <p:nvSpPr>
          <p:cNvPr id="3" name="Footer Placeholder 2"/>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38</a:t>
            </a:fld>
            <a:endParaRPr lang="en-US"/>
          </a:p>
        </p:txBody>
      </p:sp>
      <p:sp>
        <p:nvSpPr>
          <p:cNvPr id="5" name="Date Placeholder 4"/>
          <p:cNvSpPr>
            <a:spLocks noGrp="1"/>
          </p:cNvSpPr>
          <p:nvPr>
            <p:ph type="dt" sz="half" idx="10"/>
          </p:nvPr>
        </p:nvSpPr>
        <p:spPr/>
        <p:txBody>
          <a:bodyPr/>
          <a:lstStyle/>
          <a:p>
            <a:fld id="{F38CB9A5-77A7-4B0F-98BB-C4307D676FF4}" type="datetime1">
              <a:rPr lang="en-US" smtClean="0"/>
              <a:t>6/15/2020</a:t>
            </a:fld>
            <a:endParaRPr lang="en-US"/>
          </a:p>
        </p:txBody>
      </p:sp>
    </p:spTree>
    <p:extLst>
      <p:ext uri="{BB962C8B-B14F-4D97-AF65-F5344CB8AC3E}">
        <p14:creationId xmlns:p14="http://schemas.microsoft.com/office/powerpoint/2010/main" val="4248420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77500" lnSpcReduction="20000"/>
          </a:bodyPr>
          <a:lstStyle/>
          <a:p>
            <a:pPr>
              <a:lnSpc>
                <a:spcPct val="150000"/>
              </a:lnSpc>
              <a:buFont typeface="Wingdings" pitchFamily="2" charset="2"/>
              <a:buChar char="Ø"/>
            </a:pPr>
            <a:r>
              <a:rPr lang="en-US" dirty="0" smtClean="0"/>
              <a:t>This grouping of </a:t>
            </a:r>
            <a:r>
              <a:rPr lang="en-US" dirty="0" err="1" smtClean="0"/>
              <a:t>diorders</a:t>
            </a:r>
            <a:r>
              <a:rPr lang="en-US" dirty="0" smtClean="0"/>
              <a:t> (OCRD) includes -</a:t>
            </a:r>
            <a:r>
              <a:rPr lang="en-US" dirty="0" smtClean="0">
                <a:solidFill>
                  <a:srgbClr val="FF0000"/>
                </a:solidFill>
              </a:rPr>
              <a:t>obsessive-compulsive disorder </a:t>
            </a:r>
            <a:r>
              <a:rPr lang="en-US" dirty="0">
                <a:solidFill>
                  <a:srgbClr val="FF0000"/>
                </a:solidFill>
              </a:rPr>
              <a:t>(OCD), body dysmorphic disorder, </a:t>
            </a:r>
            <a:r>
              <a:rPr lang="en-US" dirty="0"/>
              <a:t>hoarding </a:t>
            </a:r>
            <a:r>
              <a:rPr lang="en-US" dirty="0" smtClean="0"/>
              <a:t>disorder, trichotillomania </a:t>
            </a:r>
            <a:r>
              <a:rPr lang="en-US" dirty="0"/>
              <a:t>(</a:t>
            </a:r>
            <a:r>
              <a:rPr lang="en-US" dirty="0" err="1"/>
              <a:t>hairpulling</a:t>
            </a:r>
            <a:r>
              <a:rPr lang="en-US" dirty="0"/>
              <a:t> disorder), excoriation (skin-picking) disorder, substance/medication-induced obsessive-compulsive and related disorder, obsessive-compulsive and related disorder </a:t>
            </a:r>
            <a:r>
              <a:rPr lang="en-US" dirty="0" smtClean="0"/>
              <a:t>due to </a:t>
            </a:r>
            <a:r>
              <a:rPr lang="en-US" dirty="0"/>
              <a:t>another medical condition, and other specified obsessive-compulsive and related disorder and unspecified obsessive-compulsive and related disorder (e.g., body-focused repetitive behavior disorder, obsessional jealousy).</a:t>
            </a:r>
            <a:br>
              <a:rPr lang="en-US" dirty="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39</a:t>
            </a:fld>
            <a:endParaRPr lang="en-US"/>
          </a:p>
        </p:txBody>
      </p:sp>
      <p:sp>
        <p:nvSpPr>
          <p:cNvPr id="5" name="Date Placeholder 4"/>
          <p:cNvSpPr>
            <a:spLocks noGrp="1"/>
          </p:cNvSpPr>
          <p:nvPr>
            <p:ph type="dt" sz="half" idx="10"/>
          </p:nvPr>
        </p:nvSpPr>
        <p:spPr/>
        <p:txBody>
          <a:bodyPr/>
          <a:lstStyle/>
          <a:p>
            <a:fld id="{B9E764D1-AE9C-4346-AD00-1A69F6D31F28}" type="datetime1">
              <a:rPr lang="en-US" smtClean="0"/>
              <a:t>6/15/2020</a:t>
            </a:fld>
            <a:endParaRPr lang="en-US"/>
          </a:p>
        </p:txBody>
      </p:sp>
    </p:spTree>
    <p:extLst>
      <p:ext uri="{BB962C8B-B14F-4D97-AF65-F5344CB8AC3E}">
        <p14:creationId xmlns:p14="http://schemas.microsoft.com/office/powerpoint/2010/main" val="383924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477000"/>
          </a:xfrm>
        </p:spPr>
        <p:txBody>
          <a:bodyPr>
            <a:normAutofit fontScale="77500" lnSpcReduction="20000"/>
          </a:bodyPr>
          <a:lstStyle/>
          <a:p>
            <a:pPr marL="457200" indent="-457200">
              <a:lnSpc>
                <a:spcPct val="150000"/>
              </a:lnSpc>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Anxiety disorders </a:t>
            </a:r>
            <a:r>
              <a:rPr lang="en-US" dirty="0" smtClean="0">
                <a:latin typeface="Times New Roman" panose="02020603050405020304" pitchFamily="18" charset="0"/>
                <a:cs typeface="Times New Roman" panose="02020603050405020304" pitchFamily="18" charset="0"/>
              </a:rPr>
              <a:t>include disorders that share features of excessive fear and anxiety and related behavioral disturbances</a:t>
            </a:r>
          </a:p>
          <a:p>
            <a:pPr marL="457200" indent="-45720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Anxiety is anticipation of future threat,  where as </a:t>
            </a:r>
            <a:r>
              <a:rPr lang="en-US" i="1" dirty="0" smtClean="0">
                <a:latin typeface="Times New Roman" panose="02020603050405020304" pitchFamily="18" charset="0"/>
                <a:cs typeface="Times New Roman" panose="02020603050405020304" pitchFamily="18" charset="0"/>
              </a:rPr>
              <a:t>Fear </a:t>
            </a:r>
            <a:r>
              <a:rPr lang="en-US" dirty="0" smtClean="0">
                <a:latin typeface="Times New Roman" panose="02020603050405020304" pitchFamily="18" charset="0"/>
                <a:cs typeface="Times New Roman" panose="02020603050405020304" pitchFamily="18" charset="0"/>
              </a:rPr>
              <a:t>is the emotional response to real or perceived imminent threat </a:t>
            </a:r>
          </a:p>
          <a:p>
            <a:pPr marL="457200" indent="-45720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Anxiety more often associated with </a:t>
            </a:r>
            <a:r>
              <a:rPr lang="en-US" dirty="0" smtClean="0">
                <a:solidFill>
                  <a:srgbClr val="FF0000"/>
                </a:solidFill>
                <a:latin typeface="Times New Roman" panose="02020603050405020304" pitchFamily="18" charset="0"/>
                <a:cs typeface="Times New Roman" panose="02020603050405020304" pitchFamily="18" charset="0"/>
              </a:rPr>
              <a:t>muscle tension and vigilance </a:t>
            </a:r>
            <a:r>
              <a:rPr lang="en-US" dirty="0" smtClean="0">
                <a:latin typeface="Times New Roman" panose="02020603050405020304" pitchFamily="18" charset="0"/>
                <a:cs typeface="Times New Roman" panose="02020603050405020304" pitchFamily="18" charset="0"/>
              </a:rPr>
              <a:t>in preparation for future danger and cautious or avoidant behaviors, and Fear more often associated with </a:t>
            </a:r>
            <a:r>
              <a:rPr lang="en-US" dirty="0" smtClean="0">
                <a:solidFill>
                  <a:srgbClr val="FF0000"/>
                </a:solidFill>
                <a:latin typeface="Times New Roman" panose="02020603050405020304" pitchFamily="18" charset="0"/>
                <a:cs typeface="Times New Roman" panose="02020603050405020304" pitchFamily="18" charset="0"/>
              </a:rPr>
              <a:t>surges of autonomic arousal necessary for fight or flight, thoughts of immediate danger, and escape behaviors</a:t>
            </a:r>
            <a:endParaRPr lang="en-US"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Sometimes the level of fear or anxiety is reduced by pervasive avoidance behaviors. </a:t>
            </a:r>
            <a:endParaRPr lang="en-GB" dirty="0" smtClean="0">
              <a:latin typeface="Times New Roman" panose="02020603050405020304" pitchFamily="18" charset="0"/>
              <a:cs typeface="Times New Roman" panose="02020603050405020304" pitchFamily="18" charset="0"/>
            </a:endParaRP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a:t>
            </a:fld>
            <a:endParaRPr lang="en-US"/>
          </a:p>
        </p:txBody>
      </p:sp>
      <p:sp>
        <p:nvSpPr>
          <p:cNvPr id="5" name="Date Placeholder 4"/>
          <p:cNvSpPr>
            <a:spLocks noGrp="1"/>
          </p:cNvSpPr>
          <p:nvPr>
            <p:ph type="dt" sz="half" idx="10"/>
          </p:nvPr>
        </p:nvSpPr>
        <p:spPr/>
        <p:txBody>
          <a:bodyPr/>
          <a:lstStyle/>
          <a:p>
            <a:fld id="{F8898768-923C-467F-A31D-5015FF354C77}" type="datetime1">
              <a:rPr lang="en-US" smtClean="0"/>
              <a:t>6/15/2020</a:t>
            </a:fld>
            <a:endParaRPr lang="en-US"/>
          </a:p>
        </p:txBody>
      </p:sp>
    </p:spTree>
    <p:extLst>
      <p:ext uri="{BB962C8B-B14F-4D97-AF65-F5344CB8AC3E}">
        <p14:creationId xmlns:p14="http://schemas.microsoft.com/office/powerpoint/2010/main" val="3570638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324600"/>
          </a:xfrm>
        </p:spPr>
        <p:txBody>
          <a:bodyPr>
            <a:normAutofit fontScale="55000" lnSpcReduction="20000"/>
          </a:bodyPr>
          <a:lstStyle/>
          <a:p>
            <a:pPr marL="0" indent="0">
              <a:buNone/>
            </a:pPr>
            <a:r>
              <a:rPr lang="en-US" sz="5100" b="1" dirty="0" smtClean="0"/>
              <a:t>1. Obsessive compulsive disorder </a:t>
            </a:r>
            <a:endParaRPr lang="en-US" sz="5100" dirty="0"/>
          </a:p>
          <a:p>
            <a:pPr>
              <a:lnSpc>
                <a:spcPct val="160000"/>
              </a:lnSpc>
              <a:buFont typeface="Wingdings" pitchFamily="2" charset="2"/>
              <a:buChar char="Ø"/>
            </a:pPr>
            <a:r>
              <a:rPr lang="en-US" sz="4400" dirty="0" smtClean="0"/>
              <a:t>characterized </a:t>
            </a:r>
            <a:r>
              <a:rPr lang="en-US" sz="4400" dirty="0"/>
              <a:t>by the presence of obsessions and/or </a:t>
            </a:r>
            <a:r>
              <a:rPr lang="en-US" sz="4400" dirty="0" smtClean="0"/>
              <a:t>compulsions.</a:t>
            </a:r>
          </a:p>
          <a:p>
            <a:pPr>
              <a:lnSpc>
                <a:spcPct val="160000"/>
              </a:lnSpc>
              <a:buFont typeface="Wingdings" pitchFamily="2" charset="2"/>
              <a:buChar char="Ø"/>
            </a:pPr>
            <a:r>
              <a:rPr lang="en-US" sz="4400" dirty="0" smtClean="0"/>
              <a:t>Obsessions </a:t>
            </a:r>
            <a:r>
              <a:rPr lang="en-US" sz="4400" dirty="0"/>
              <a:t>are intrusive and unwanted repetitive thoughts, urges, </a:t>
            </a:r>
            <a:r>
              <a:rPr lang="en-US" sz="4400" dirty="0" smtClean="0"/>
              <a:t>or impulses </a:t>
            </a:r>
            <a:r>
              <a:rPr lang="en-US" sz="4400" dirty="0"/>
              <a:t>that often lead to a marked increase in anxiety or </a:t>
            </a:r>
            <a:r>
              <a:rPr lang="en-US" sz="4400" dirty="0" smtClean="0"/>
              <a:t>distress.</a:t>
            </a:r>
          </a:p>
          <a:p>
            <a:pPr>
              <a:lnSpc>
                <a:spcPct val="160000"/>
              </a:lnSpc>
              <a:buFont typeface="Wingdings" pitchFamily="2" charset="2"/>
              <a:buChar char="Ø"/>
            </a:pPr>
            <a:r>
              <a:rPr lang="en-US" sz="4400" dirty="0" smtClean="0"/>
              <a:t>Compulsions </a:t>
            </a:r>
            <a:r>
              <a:rPr lang="en-US" sz="4400" dirty="0"/>
              <a:t>are repeated behaviors or mental acts that are done </a:t>
            </a:r>
            <a:r>
              <a:rPr lang="en-US" sz="4400" dirty="0" smtClean="0"/>
              <a:t>in response </a:t>
            </a:r>
            <a:r>
              <a:rPr lang="en-US" sz="4400" dirty="0"/>
              <a:t>to obsessions, or in a rigid rule-bound way. </a:t>
            </a:r>
            <a:endParaRPr lang="en-US" sz="4400" dirty="0" smtClean="0"/>
          </a:p>
          <a:p>
            <a:pPr>
              <a:lnSpc>
                <a:spcPct val="160000"/>
              </a:lnSpc>
              <a:buFont typeface="Wingdings" pitchFamily="2" charset="2"/>
              <a:buChar char="Ø"/>
            </a:pPr>
            <a:r>
              <a:rPr lang="en-US" sz="4400" dirty="0" smtClean="0"/>
              <a:t>Some </a:t>
            </a:r>
            <a:r>
              <a:rPr lang="en-US" sz="4400" dirty="0"/>
              <a:t>patients </a:t>
            </a:r>
            <a:r>
              <a:rPr lang="en-US" sz="4400" dirty="0" smtClean="0"/>
              <a:t>may have </a:t>
            </a:r>
            <a:r>
              <a:rPr lang="en-US" sz="4400" dirty="0"/>
              <a:t>only obsessions or only compulsions, but in most cases </a:t>
            </a:r>
            <a:r>
              <a:rPr lang="en-US" sz="4400" dirty="0" smtClean="0"/>
              <a:t>both obsessions </a:t>
            </a:r>
            <a:r>
              <a:rPr lang="en-US" sz="4400" dirty="0"/>
              <a:t>and compulsions are present.</a:t>
            </a:r>
            <a:r>
              <a:rPr lang="en-US" sz="4400" dirty="0" smtClean="0"/>
              <a:t> </a:t>
            </a:r>
            <a:br>
              <a:rPr lang="en-US" sz="4400" dirty="0" smtClean="0"/>
            </a:br>
            <a:endParaRPr lang="en-US" sz="4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40</a:t>
            </a:fld>
            <a:endParaRPr lang="en-US"/>
          </a:p>
        </p:txBody>
      </p:sp>
      <p:sp>
        <p:nvSpPr>
          <p:cNvPr id="5" name="Date Placeholder 4"/>
          <p:cNvSpPr>
            <a:spLocks noGrp="1"/>
          </p:cNvSpPr>
          <p:nvPr>
            <p:ph type="dt" sz="half" idx="10"/>
          </p:nvPr>
        </p:nvSpPr>
        <p:spPr/>
        <p:txBody>
          <a:bodyPr/>
          <a:lstStyle/>
          <a:p>
            <a:fld id="{B6A5667D-57EF-4EDF-AF28-A7D7966AF1FA}" type="datetime1">
              <a:rPr lang="en-US" smtClean="0"/>
              <a:t>6/15/2020</a:t>
            </a:fld>
            <a:endParaRPr lang="en-US"/>
          </a:p>
        </p:txBody>
      </p:sp>
    </p:spTree>
    <p:extLst>
      <p:ext uri="{BB962C8B-B14F-4D97-AF65-F5344CB8AC3E}">
        <p14:creationId xmlns:p14="http://schemas.microsoft.com/office/powerpoint/2010/main" val="3861081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19" y="428625"/>
            <a:ext cx="8711804" cy="6272213"/>
          </a:xfrm>
        </p:spPr>
        <p:txBody>
          <a:bodyPr>
            <a:normAutofit fontScale="77500" lnSpcReduction="20000"/>
          </a:bodyPr>
          <a:lstStyle/>
          <a:p>
            <a:pPr>
              <a:lnSpc>
                <a:spcPct val="170000"/>
              </a:lnSpc>
              <a:buFont typeface="Wingdings" panose="05000000000000000000" pitchFamily="2" charset="2"/>
              <a:buChar char="Ø"/>
            </a:pPr>
            <a:r>
              <a:rPr lang="en-US" dirty="0" smtClean="0"/>
              <a:t>Specific </a:t>
            </a:r>
            <a:r>
              <a:rPr lang="en-US" dirty="0"/>
              <a:t>content of obsessions and compulsions varies among </a:t>
            </a:r>
            <a:r>
              <a:rPr lang="en-US" dirty="0" smtClean="0"/>
              <a:t>individuals, certain </a:t>
            </a:r>
            <a:r>
              <a:rPr lang="en-US" dirty="0"/>
              <a:t>symptom dimensions are common in OCD, including those of cleaning (contamination obsessions and cleaning compulsions); symmetry (symmetry obsessions and </a:t>
            </a:r>
            <a:r>
              <a:rPr lang="en-US" dirty="0" smtClean="0"/>
              <a:t>repeating</a:t>
            </a:r>
            <a:r>
              <a:rPr lang="en-US" dirty="0"/>
              <a:t>, ordering, and counting compulsions); forbidden or taboo thoughts (e.g., </a:t>
            </a:r>
            <a:r>
              <a:rPr lang="en-US" dirty="0" smtClean="0"/>
              <a:t>aggressive, sexual</a:t>
            </a:r>
            <a:r>
              <a:rPr lang="en-US" dirty="0"/>
              <a:t>, and religious obsessions and related compulsions); and harm (e.g., fears of harm </a:t>
            </a:r>
            <a:r>
              <a:rPr lang="en-US" dirty="0" smtClean="0"/>
              <a:t>to oneself </a:t>
            </a:r>
            <a:r>
              <a:rPr lang="en-US" dirty="0"/>
              <a:t>or others and related checking compulsions). </a:t>
            </a:r>
            <a:br>
              <a:rPr lang="en-US" dirty="0"/>
            </a:br>
            <a:r>
              <a:rPr lang="en-US" dirty="0"/>
              <a:t/>
            </a:r>
            <a:br>
              <a:rPr lang="en-US" dirty="0"/>
            </a:br>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41</a:t>
            </a:fld>
            <a:endParaRPr lang="en-US"/>
          </a:p>
        </p:txBody>
      </p:sp>
      <p:sp>
        <p:nvSpPr>
          <p:cNvPr id="5" name="Date Placeholder 4"/>
          <p:cNvSpPr>
            <a:spLocks noGrp="1"/>
          </p:cNvSpPr>
          <p:nvPr>
            <p:ph type="dt" sz="half" idx="10"/>
          </p:nvPr>
        </p:nvSpPr>
        <p:spPr/>
        <p:txBody>
          <a:bodyPr/>
          <a:lstStyle/>
          <a:p>
            <a:fld id="{079CDCE5-F381-476E-8C31-F8492D54F2D7}" type="datetime1">
              <a:rPr lang="en-US" smtClean="0"/>
              <a:t>6/15/2020</a:t>
            </a:fld>
            <a:endParaRPr lang="en-US"/>
          </a:p>
        </p:txBody>
      </p:sp>
    </p:spTree>
    <p:extLst>
      <p:ext uri="{BB962C8B-B14F-4D97-AF65-F5344CB8AC3E}">
        <p14:creationId xmlns:p14="http://schemas.microsoft.com/office/powerpoint/2010/main" val="2332273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172200"/>
          </a:xfrm>
        </p:spPr>
        <p:txBody>
          <a:bodyPr>
            <a:normAutofit fontScale="70000" lnSpcReduction="20000"/>
          </a:bodyPr>
          <a:lstStyle/>
          <a:p>
            <a:pPr marL="0" indent="0">
              <a:buNone/>
            </a:pPr>
            <a:r>
              <a:rPr lang="en-US" dirty="0" smtClean="0"/>
              <a:t>Epidemiology </a:t>
            </a:r>
          </a:p>
          <a:p>
            <a:pPr>
              <a:lnSpc>
                <a:spcPct val="170000"/>
              </a:lnSpc>
              <a:buFont typeface="Wingdings" pitchFamily="2" charset="2"/>
              <a:buChar char="Ø"/>
            </a:pPr>
            <a:r>
              <a:rPr lang="en-US" dirty="0" smtClean="0"/>
              <a:t>Prevalent across a number of countries</a:t>
            </a:r>
          </a:p>
          <a:p>
            <a:pPr>
              <a:lnSpc>
                <a:spcPct val="170000"/>
              </a:lnSpc>
              <a:buFont typeface="Wingdings" pitchFamily="2" charset="2"/>
              <a:buChar char="Ø"/>
            </a:pPr>
            <a:r>
              <a:rPr lang="en-US" dirty="0" smtClean="0"/>
              <a:t>OCD </a:t>
            </a:r>
            <a:r>
              <a:rPr lang="en-US" dirty="0"/>
              <a:t>had a </a:t>
            </a:r>
            <a:r>
              <a:rPr lang="en-US" dirty="0" smtClean="0"/>
              <a:t>lifetime prevalence </a:t>
            </a:r>
            <a:r>
              <a:rPr lang="en-US" dirty="0"/>
              <a:t>of 2.3 percent, but that subclinical OCD was much </a:t>
            </a:r>
            <a:r>
              <a:rPr lang="en-US" dirty="0" smtClean="0"/>
              <a:t>more</a:t>
            </a:r>
          </a:p>
          <a:p>
            <a:pPr>
              <a:lnSpc>
                <a:spcPct val="170000"/>
              </a:lnSpc>
              <a:buFont typeface="Wingdings" pitchFamily="2" charset="2"/>
              <a:buChar char="Ø"/>
            </a:pPr>
            <a:r>
              <a:rPr lang="en-US" dirty="0" smtClean="0"/>
              <a:t>prevalent </a:t>
            </a:r>
            <a:r>
              <a:rPr lang="en-US" dirty="0"/>
              <a:t>OCD has a median age of onset of 19 </a:t>
            </a:r>
            <a:endParaRPr lang="en-US" dirty="0" smtClean="0"/>
          </a:p>
          <a:p>
            <a:pPr>
              <a:lnSpc>
                <a:spcPct val="170000"/>
              </a:lnSpc>
              <a:buFont typeface="Wingdings" pitchFamily="2" charset="2"/>
              <a:buChar char="Ø"/>
            </a:pPr>
            <a:r>
              <a:rPr lang="en-US" dirty="0" smtClean="0"/>
              <a:t>One quarter </a:t>
            </a:r>
            <a:r>
              <a:rPr lang="en-US" dirty="0"/>
              <a:t>of cases have onset by age 10, with early onset more common </a:t>
            </a:r>
            <a:r>
              <a:rPr lang="en-US" dirty="0" smtClean="0"/>
              <a:t>in males.</a:t>
            </a:r>
          </a:p>
          <a:p>
            <a:pPr>
              <a:lnSpc>
                <a:spcPct val="170000"/>
              </a:lnSpc>
              <a:buFont typeface="Wingdings" pitchFamily="2" charset="2"/>
              <a:buChar char="Ø"/>
            </a:pPr>
            <a:r>
              <a:rPr lang="en-US" dirty="0" smtClean="0"/>
              <a:t> </a:t>
            </a:r>
            <a:r>
              <a:rPr lang="en-US" dirty="0"/>
              <a:t>In other cases OCD may have a later onset; in females onset is often</a:t>
            </a:r>
            <a:br>
              <a:rPr lang="en-US" dirty="0"/>
            </a:br>
            <a:r>
              <a:rPr lang="en-US" dirty="0"/>
              <a:t>during adolescence, with some developing OCD during pregnancy or </a:t>
            </a:r>
            <a:r>
              <a:rPr lang="en-US" dirty="0" smtClean="0"/>
              <a:t>the </a:t>
            </a:r>
            <a:r>
              <a:rPr lang="en-US" dirty="0" err="1" smtClean="0"/>
              <a:t>puerperium</a:t>
            </a:r>
            <a:r>
              <a:rPr lang="en-US" dirty="0"/>
              <a:t>. </a:t>
            </a:r>
            <a:endParaRPr lang="en-US" dirty="0" smtClean="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42</a:t>
            </a:fld>
            <a:endParaRPr lang="en-US"/>
          </a:p>
        </p:txBody>
      </p:sp>
      <p:sp>
        <p:nvSpPr>
          <p:cNvPr id="5" name="Date Placeholder 4"/>
          <p:cNvSpPr>
            <a:spLocks noGrp="1"/>
          </p:cNvSpPr>
          <p:nvPr>
            <p:ph type="dt" sz="half" idx="10"/>
          </p:nvPr>
        </p:nvSpPr>
        <p:spPr/>
        <p:txBody>
          <a:bodyPr/>
          <a:lstStyle/>
          <a:p>
            <a:fld id="{6CA50A59-BFFD-47E0-8E0D-2A172A3786AE}" type="datetime1">
              <a:rPr lang="en-US" smtClean="0"/>
              <a:t>6/15/2020</a:t>
            </a:fld>
            <a:endParaRPr lang="en-US"/>
          </a:p>
        </p:txBody>
      </p:sp>
    </p:spTree>
    <p:extLst>
      <p:ext uri="{BB962C8B-B14F-4D97-AF65-F5344CB8AC3E}">
        <p14:creationId xmlns:p14="http://schemas.microsoft.com/office/powerpoint/2010/main" val="2893745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458200" cy="6705600"/>
          </a:xfrm>
        </p:spPr>
        <p:txBody>
          <a:bodyPr>
            <a:normAutofit fontScale="55000" lnSpcReduction="20000"/>
          </a:bodyPr>
          <a:lstStyle/>
          <a:p>
            <a:pPr>
              <a:lnSpc>
                <a:spcPct val="170000"/>
              </a:lnSpc>
              <a:buFont typeface="Wingdings" pitchFamily="2" charset="2"/>
              <a:buChar char="Ø"/>
            </a:pPr>
            <a:endParaRPr lang="en-US" dirty="0" smtClean="0"/>
          </a:p>
          <a:p>
            <a:pPr>
              <a:lnSpc>
                <a:spcPct val="170000"/>
              </a:lnSpc>
              <a:buFont typeface="Wingdings" pitchFamily="2" charset="2"/>
              <a:buChar char="Ø"/>
            </a:pPr>
            <a:r>
              <a:rPr lang="en-US" dirty="0" smtClean="0"/>
              <a:t>Onset after 30 is rare. </a:t>
            </a:r>
          </a:p>
          <a:p>
            <a:pPr>
              <a:lnSpc>
                <a:spcPct val="170000"/>
              </a:lnSpc>
              <a:buFont typeface="Wingdings" pitchFamily="2" charset="2"/>
              <a:buChar char="Ø"/>
            </a:pPr>
            <a:r>
              <a:rPr lang="en-US" dirty="0" smtClean="0"/>
              <a:t>OCD has surprisingly similar features in children and in adults, but compulsions are typically more central to the presentation earlier in life, with some children either not experiencing obsessions, or being unable to articulate them</a:t>
            </a:r>
          </a:p>
          <a:p>
            <a:pPr>
              <a:lnSpc>
                <a:spcPct val="170000"/>
              </a:lnSpc>
              <a:buFont typeface="Wingdings" pitchFamily="2" charset="2"/>
              <a:buChar char="Ø"/>
            </a:pPr>
            <a:r>
              <a:rPr lang="en-US" dirty="0" smtClean="0"/>
              <a:t>Community studies female are more prevalent but at clinical setting roughly equal among male and female</a:t>
            </a:r>
          </a:p>
          <a:p>
            <a:pPr>
              <a:lnSpc>
                <a:spcPct val="170000"/>
              </a:lnSpc>
              <a:buFont typeface="Wingdings" pitchFamily="2" charset="2"/>
              <a:buChar char="Ø"/>
            </a:pPr>
            <a:r>
              <a:rPr lang="en-US" dirty="0" smtClean="0"/>
              <a:t>Symptoms among male and female are the same but tic comorbid disorders among males increased</a:t>
            </a:r>
          </a:p>
          <a:p>
            <a:pPr>
              <a:lnSpc>
                <a:spcPct val="170000"/>
              </a:lnSpc>
              <a:buFont typeface="Wingdings" pitchFamily="2" charset="2"/>
              <a:buChar char="Ø"/>
            </a:pPr>
            <a:r>
              <a:rPr lang="en-US" dirty="0" smtClean="0"/>
              <a:t>Comorbid with anxiety and depression </a:t>
            </a:r>
          </a:p>
          <a:p>
            <a:pPr>
              <a:lnSpc>
                <a:spcPct val="170000"/>
              </a:lnSpc>
              <a:buFont typeface="Wingdings" pitchFamily="2" charset="2"/>
              <a:buChar char="Ø"/>
            </a:pPr>
            <a:r>
              <a:rPr lang="en-US" dirty="0" smtClean="0"/>
              <a:t>Causes Impairment </a:t>
            </a:r>
          </a:p>
          <a:p>
            <a:pPr>
              <a:lnSpc>
                <a:spcPct val="170000"/>
              </a:lnSpc>
              <a:buFont typeface="Wingdings" pitchFamily="2" charset="2"/>
              <a:buChar char="Ø"/>
            </a:pPr>
            <a:r>
              <a:rPr lang="en-US" dirty="0"/>
              <a:t>Individuals with OCD have an increased family history </a:t>
            </a:r>
            <a:r>
              <a:rPr lang="en-US" dirty="0" smtClean="0"/>
              <a:t>of OCD</a:t>
            </a:r>
            <a:r>
              <a:rPr lang="en-US" dirty="0"/>
              <a:t>, as well as of OCRDs including tic disorders.</a:t>
            </a:r>
            <a:r>
              <a:rPr lang="en-US" dirty="0" smtClean="0"/>
              <a:t> </a:t>
            </a:r>
            <a:br>
              <a:rPr lang="en-US" dirty="0" smtClean="0"/>
            </a:br>
            <a:r>
              <a:rPr lang="en-US" dirty="0" smtClean="0"/>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43</a:t>
            </a:fld>
            <a:endParaRPr lang="en-US"/>
          </a:p>
        </p:txBody>
      </p:sp>
      <p:sp>
        <p:nvSpPr>
          <p:cNvPr id="5" name="Date Placeholder 4"/>
          <p:cNvSpPr>
            <a:spLocks noGrp="1"/>
          </p:cNvSpPr>
          <p:nvPr>
            <p:ph type="dt" sz="half" idx="10"/>
          </p:nvPr>
        </p:nvSpPr>
        <p:spPr/>
        <p:txBody>
          <a:bodyPr/>
          <a:lstStyle/>
          <a:p>
            <a:fld id="{B9C8B907-6894-488F-9BC0-500DBB34EC0A}" type="datetime1">
              <a:rPr lang="en-US" smtClean="0"/>
              <a:t>6/15/2020</a:t>
            </a:fld>
            <a:endParaRPr lang="en-US"/>
          </a:p>
        </p:txBody>
      </p:sp>
    </p:spTree>
    <p:extLst>
      <p:ext uri="{BB962C8B-B14F-4D97-AF65-F5344CB8AC3E}">
        <p14:creationId xmlns:p14="http://schemas.microsoft.com/office/powerpoint/2010/main" val="3265142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6096000"/>
          </a:xfrm>
        </p:spPr>
        <p:txBody>
          <a:bodyPr>
            <a:normAutofit fontScale="25000" lnSpcReduction="20000"/>
          </a:bodyPr>
          <a:lstStyle/>
          <a:p>
            <a:pPr marL="0" indent="0">
              <a:buNone/>
            </a:pPr>
            <a:r>
              <a:rPr lang="en-US" sz="11200" b="1" dirty="0" smtClean="0"/>
              <a:t>Etiology</a:t>
            </a:r>
          </a:p>
          <a:p>
            <a:pPr>
              <a:lnSpc>
                <a:spcPct val="170000"/>
              </a:lnSpc>
              <a:buFont typeface="Wingdings" pitchFamily="2" charset="2"/>
              <a:buChar char="Ø"/>
            </a:pPr>
            <a:r>
              <a:rPr lang="en-US" sz="4200" dirty="0" smtClean="0"/>
              <a:t> </a:t>
            </a:r>
            <a:r>
              <a:rPr lang="en-US" sz="9600" dirty="0" smtClean="0"/>
              <a:t>Cognitive </a:t>
            </a:r>
            <a:r>
              <a:rPr lang="en-US" sz="9600" dirty="0"/>
              <a:t>and neuropsychological studies of OCD have found a </a:t>
            </a:r>
            <a:r>
              <a:rPr lang="en-US" sz="9600" dirty="0" smtClean="0"/>
              <a:t>number of </a:t>
            </a:r>
            <a:r>
              <a:rPr lang="en-US" sz="9600" dirty="0"/>
              <a:t>alterations, including a range of impairments in executive function, </a:t>
            </a:r>
            <a:r>
              <a:rPr lang="en-US" sz="9600" dirty="0" smtClean="0"/>
              <a:t>and with </a:t>
            </a:r>
            <a:r>
              <a:rPr lang="en-US" sz="9600" dirty="0"/>
              <a:t>evidence for </a:t>
            </a:r>
            <a:r>
              <a:rPr lang="en-US" sz="9600" dirty="0">
                <a:solidFill>
                  <a:srgbClr val="FF0000"/>
                </a:solidFill>
              </a:rPr>
              <a:t>cognitive inflexibility, motor impulsivity, and </a:t>
            </a:r>
            <a:r>
              <a:rPr lang="en-US" sz="9600" dirty="0" smtClean="0">
                <a:solidFill>
                  <a:srgbClr val="FF0000"/>
                </a:solidFill>
              </a:rPr>
              <a:t>excessive habit </a:t>
            </a:r>
            <a:r>
              <a:rPr lang="en-US" sz="9600" dirty="0">
                <a:solidFill>
                  <a:srgbClr val="FF0000"/>
                </a:solidFill>
              </a:rPr>
              <a:t>formation</a:t>
            </a:r>
            <a:r>
              <a:rPr lang="en-US" sz="9600" dirty="0"/>
              <a:t>.</a:t>
            </a:r>
            <a:r>
              <a:rPr lang="en-US" sz="9600" dirty="0" smtClean="0"/>
              <a:t> </a:t>
            </a:r>
          </a:p>
          <a:p>
            <a:pPr>
              <a:lnSpc>
                <a:spcPct val="170000"/>
              </a:lnSpc>
              <a:buFont typeface="Wingdings" pitchFamily="2" charset="2"/>
              <a:buChar char="Ø"/>
            </a:pPr>
            <a:r>
              <a:rPr lang="en-US" sz="9600" dirty="0"/>
              <a:t>perceptions of disgust</a:t>
            </a:r>
            <a:r>
              <a:rPr lang="en-US" sz="9600" dirty="0" smtClean="0"/>
              <a:t> – high emotions for avoidance </a:t>
            </a:r>
            <a:r>
              <a:rPr lang="en-US" sz="9600" dirty="0"/>
              <a:t>of disgust</a:t>
            </a:r>
            <a:r>
              <a:rPr lang="en-US" sz="9600" dirty="0" smtClean="0"/>
              <a:t> </a:t>
            </a:r>
          </a:p>
          <a:p>
            <a:pPr>
              <a:lnSpc>
                <a:spcPct val="170000"/>
              </a:lnSpc>
              <a:buFont typeface="Wingdings" pitchFamily="2" charset="2"/>
              <a:buChar char="Ø"/>
            </a:pPr>
            <a:r>
              <a:rPr lang="en-US" sz="9600" dirty="0"/>
              <a:t>temperamental </a:t>
            </a:r>
            <a:r>
              <a:rPr lang="en-US" sz="9600" dirty="0" smtClean="0"/>
              <a:t>(such </a:t>
            </a:r>
            <a:r>
              <a:rPr lang="en-US" sz="9600" dirty="0"/>
              <a:t>as increased behavioral inhibition) </a:t>
            </a:r>
            <a:endParaRPr lang="en-US" sz="9600" dirty="0" smtClean="0"/>
          </a:p>
          <a:p>
            <a:pPr>
              <a:lnSpc>
                <a:spcPct val="170000"/>
              </a:lnSpc>
              <a:buFont typeface="Wingdings" pitchFamily="2" charset="2"/>
              <a:buChar char="Ø"/>
            </a:pPr>
            <a:r>
              <a:rPr lang="en-US" sz="9600" dirty="0" smtClean="0"/>
              <a:t>uncontrolled </a:t>
            </a:r>
            <a:r>
              <a:rPr lang="en-US" sz="9600" dirty="0"/>
              <a:t>of automated behaviors such as grooming and</a:t>
            </a:r>
            <a:br>
              <a:rPr lang="en-US" sz="9600" dirty="0"/>
            </a:br>
            <a:r>
              <a:rPr lang="en-US" sz="9600" dirty="0"/>
              <a:t>habits</a:t>
            </a:r>
            <a:r>
              <a:rPr lang="en-US" sz="9600" dirty="0" smtClean="0"/>
              <a:t> </a:t>
            </a:r>
          </a:p>
          <a:p>
            <a:pPr marL="0" indent="0">
              <a:lnSpc>
                <a:spcPct val="170000"/>
              </a:lnSpc>
              <a:buNone/>
            </a:pPr>
            <a:r>
              <a:rPr lang="en-US" sz="9600" dirty="0" smtClean="0"/>
              <a:t/>
            </a:r>
            <a:br>
              <a:rPr lang="en-US" sz="96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endParaRPr lang="en-US" sz="8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44</a:t>
            </a:fld>
            <a:endParaRPr lang="en-US"/>
          </a:p>
        </p:txBody>
      </p:sp>
      <p:sp>
        <p:nvSpPr>
          <p:cNvPr id="5" name="Date Placeholder 4"/>
          <p:cNvSpPr>
            <a:spLocks noGrp="1"/>
          </p:cNvSpPr>
          <p:nvPr>
            <p:ph type="dt" sz="half" idx="10"/>
          </p:nvPr>
        </p:nvSpPr>
        <p:spPr/>
        <p:txBody>
          <a:bodyPr/>
          <a:lstStyle/>
          <a:p>
            <a:fld id="{B9159889-2334-49C6-9E50-8B5C2703845D}" type="datetime1">
              <a:rPr lang="en-US" smtClean="0"/>
              <a:t>6/15/2020</a:t>
            </a:fld>
            <a:endParaRPr lang="en-US"/>
          </a:p>
        </p:txBody>
      </p:sp>
    </p:spTree>
    <p:extLst>
      <p:ext uri="{BB962C8B-B14F-4D97-AF65-F5344CB8AC3E}">
        <p14:creationId xmlns:p14="http://schemas.microsoft.com/office/powerpoint/2010/main" val="3851534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5516563"/>
          </a:xfrm>
        </p:spPr>
        <p:txBody>
          <a:bodyPr>
            <a:noAutofit/>
          </a:bodyPr>
          <a:lstStyle/>
          <a:p>
            <a:pPr>
              <a:lnSpc>
                <a:spcPct val="170000"/>
              </a:lnSpc>
              <a:buFont typeface="Wingdings" pitchFamily="2" charset="2"/>
              <a:buChar char="Ø"/>
            </a:pPr>
            <a:r>
              <a:rPr lang="en-US" sz="2400" dirty="0" smtClean="0"/>
              <a:t>Increased activity Brain regions like anterior cingulate, orbitofrontal cortex, and striatum</a:t>
            </a:r>
          </a:p>
          <a:p>
            <a:pPr>
              <a:lnSpc>
                <a:spcPct val="170000"/>
              </a:lnSpc>
              <a:buFont typeface="Wingdings" pitchFamily="2" charset="2"/>
              <a:buChar char="Ø"/>
            </a:pPr>
            <a:r>
              <a:rPr lang="en-US" sz="2400" dirty="0" smtClean="0"/>
              <a:t> </a:t>
            </a:r>
            <a:r>
              <a:rPr lang="en-US" sz="2400" dirty="0" err="1" smtClean="0"/>
              <a:t>cortico</a:t>
            </a:r>
            <a:r>
              <a:rPr lang="en-US" sz="2400" dirty="0" smtClean="0"/>
              <a:t>-striatal-thalamic-cortical (CSTC) circuitry </a:t>
            </a:r>
          </a:p>
          <a:p>
            <a:pPr>
              <a:lnSpc>
                <a:spcPct val="170000"/>
              </a:lnSpc>
              <a:buFont typeface="Wingdings" pitchFamily="2" charset="2"/>
              <a:buChar char="Ø"/>
            </a:pPr>
            <a:r>
              <a:rPr lang="en-US" sz="2400" dirty="0" smtClean="0"/>
              <a:t>neurotransmitter systems contribute to OCD, including serotonergic, dopaminergic, </a:t>
            </a:r>
            <a:r>
              <a:rPr lang="en-US" sz="2400" dirty="0" err="1" smtClean="0"/>
              <a:t>glutamatergic</a:t>
            </a:r>
            <a:r>
              <a:rPr lang="en-US" sz="2400" dirty="0" smtClean="0"/>
              <a:t>, and </a:t>
            </a:r>
            <a:r>
              <a:rPr lang="en-US" sz="2400" dirty="0" err="1" smtClean="0"/>
              <a:t>GABAergic</a:t>
            </a:r>
            <a:r>
              <a:rPr lang="en-US" sz="2400" dirty="0" smtClean="0"/>
              <a:t> systems. </a:t>
            </a:r>
          </a:p>
          <a:p>
            <a:pPr>
              <a:lnSpc>
                <a:spcPct val="170000"/>
              </a:lnSpc>
              <a:buFont typeface="Wingdings" pitchFamily="2" charset="2"/>
              <a:buChar char="Ø"/>
            </a:pPr>
            <a:r>
              <a:rPr lang="en-US" sz="2400" dirty="0" smtClean="0"/>
              <a:t>Twin and family studies indicate that genetic susceptibility plays a role in OCD </a:t>
            </a:r>
            <a:br>
              <a:rPr lang="en-US" sz="2400" dirty="0" smtClean="0"/>
            </a:br>
            <a:r>
              <a:rPr lang="en-US" sz="2400" dirty="0" smtClean="0"/>
              <a:t/>
            </a:r>
            <a:br>
              <a:rPr lang="en-US" sz="2400" dirty="0" smtClean="0"/>
            </a:br>
            <a:endParaRPr lang="en-US" sz="2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45</a:t>
            </a:fld>
            <a:endParaRPr lang="en-US"/>
          </a:p>
        </p:txBody>
      </p:sp>
      <p:sp>
        <p:nvSpPr>
          <p:cNvPr id="5" name="Date Placeholder 4"/>
          <p:cNvSpPr>
            <a:spLocks noGrp="1"/>
          </p:cNvSpPr>
          <p:nvPr>
            <p:ph type="dt" sz="half" idx="10"/>
          </p:nvPr>
        </p:nvSpPr>
        <p:spPr/>
        <p:txBody>
          <a:bodyPr/>
          <a:lstStyle/>
          <a:p>
            <a:fld id="{32A12A45-1BD7-4AC0-B8E4-F70FA157D9C2}" type="datetime1">
              <a:rPr lang="en-US" smtClean="0"/>
              <a:t>6/15/2020</a:t>
            </a:fld>
            <a:endParaRPr lang="en-US"/>
          </a:p>
        </p:txBody>
      </p:sp>
    </p:spTree>
    <p:extLst>
      <p:ext uri="{BB962C8B-B14F-4D97-AF65-F5344CB8AC3E}">
        <p14:creationId xmlns:p14="http://schemas.microsoft.com/office/powerpoint/2010/main" val="537215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126163"/>
          </a:xfrm>
        </p:spPr>
        <p:txBody>
          <a:bodyPr>
            <a:normAutofit fontScale="25000" lnSpcReduction="20000"/>
          </a:bodyPr>
          <a:lstStyle/>
          <a:p>
            <a:pPr marL="0" indent="0">
              <a:buNone/>
            </a:pPr>
            <a:endParaRPr lang="en-US" sz="9600" dirty="0" smtClean="0"/>
          </a:p>
          <a:p>
            <a:pPr marL="0" indent="0">
              <a:lnSpc>
                <a:spcPct val="170000"/>
              </a:lnSpc>
              <a:buNone/>
            </a:pPr>
            <a:r>
              <a:rPr lang="en-US" sz="9600" b="1" dirty="0" smtClean="0"/>
              <a:t>DSM-V-TR Obsessive-Compulsive Disorder</a:t>
            </a:r>
            <a:endParaRPr lang="en-US" sz="9600" dirty="0" smtClean="0"/>
          </a:p>
          <a:p>
            <a:pPr marL="0" indent="0">
              <a:lnSpc>
                <a:spcPct val="170000"/>
              </a:lnSpc>
              <a:buNone/>
            </a:pPr>
            <a:r>
              <a:rPr lang="en-US" sz="9600" dirty="0" smtClean="0"/>
              <a:t>A. Presence of obsessions, compulsions, or both:</a:t>
            </a:r>
            <a:br>
              <a:rPr lang="en-US" sz="9600" dirty="0" smtClean="0"/>
            </a:br>
            <a:r>
              <a:rPr lang="en-US" sz="9600" dirty="0" smtClean="0"/>
              <a:t>Obsessions are defined by (1) and (2):</a:t>
            </a:r>
            <a:br>
              <a:rPr lang="en-US" sz="9600" dirty="0" smtClean="0"/>
            </a:br>
            <a:r>
              <a:rPr lang="en-US" sz="9600" dirty="0" smtClean="0"/>
              <a:t>1. Recurrent and persistent thoughts, urges, or images that are experienced, at some time during the disturbance, as intrusive and unwanted, and that in most individuals cause marked anxiety or distress.</a:t>
            </a:r>
            <a:br>
              <a:rPr lang="en-US" sz="9600" dirty="0" smtClean="0"/>
            </a:br>
            <a:r>
              <a:rPr lang="en-US" sz="9600" dirty="0" smtClean="0"/>
              <a:t>2. The individual attempts to ignore or suppress such thoughts, urges, or images, or to neutralize them with some other thought or action (i.e., by performing a compulsion).</a:t>
            </a:r>
            <a:br>
              <a:rPr lang="en-US" sz="9600"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46</a:t>
            </a:fld>
            <a:endParaRPr lang="en-US"/>
          </a:p>
        </p:txBody>
      </p:sp>
      <p:sp>
        <p:nvSpPr>
          <p:cNvPr id="5" name="Date Placeholder 4"/>
          <p:cNvSpPr>
            <a:spLocks noGrp="1"/>
          </p:cNvSpPr>
          <p:nvPr>
            <p:ph type="dt" sz="half" idx="10"/>
          </p:nvPr>
        </p:nvSpPr>
        <p:spPr/>
        <p:txBody>
          <a:bodyPr/>
          <a:lstStyle/>
          <a:p>
            <a:fld id="{A235EF2A-E5C0-45DF-9653-5A4EC002A450}" type="datetime1">
              <a:rPr lang="en-US" smtClean="0"/>
              <a:t>6/15/2020</a:t>
            </a:fld>
            <a:endParaRPr lang="en-US"/>
          </a:p>
        </p:txBody>
      </p:sp>
    </p:spTree>
    <p:extLst>
      <p:ext uri="{BB962C8B-B14F-4D97-AF65-F5344CB8AC3E}">
        <p14:creationId xmlns:p14="http://schemas.microsoft.com/office/powerpoint/2010/main" val="2276326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6400800"/>
          </a:xfrm>
        </p:spPr>
        <p:txBody>
          <a:bodyPr>
            <a:normAutofit fontScale="70000" lnSpcReduction="20000"/>
          </a:bodyPr>
          <a:lstStyle/>
          <a:p>
            <a:pPr marL="0" indent="0">
              <a:lnSpc>
                <a:spcPct val="170000"/>
              </a:lnSpc>
              <a:buNone/>
            </a:pPr>
            <a:r>
              <a:rPr lang="en-US" dirty="0" smtClean="0"/>
              <a:t>Compulsions are defined by (1) and (2):</a:t>
            </a:r>
            <a:br>
              <a:rPr lang="en-US" dirty="0" smtClean="0"/>
            </a:br>
            <a:r>
              <a:rPr lang="en-US" dirty="0" smtClean="0"/>
              <a:t>1. Repetitive behaviors (e.g., hand washing, ordering, checking) or mental acts (e.g., praying, counting, repeating words silently) that the individual feels driven to perform in response to an obsession or according to rules that must be applied rigidly.</a:t>
            </a:r>
            <a:br>
              <a:rPr lang="en-US" dirty="0" smtClean="0"/>
            </a:br>
            <a:r>
              <a:rPr lang="en-US" dirty="0" smtClean="0"/>
              <a:t>2. The behaviors or mental acts are aimed at preventing or reducing anxiety or distress, or preventing some dreaded event or situation; however, these behaviors or mental acts are not connected in a realistic way with what they are designed to neutralize or prevent, or are clearly excessive.</a:t>
            </a:r>
            <a:br>
              <a:rPr lang="en-US" dirty="0" smtClean="0"/>
            </a:br>
            <a:r>
              <a:rPr lang="en-US" dirty="0" smtClean="0"/>
              <a:t/>
            </a:r>
            <a:br>
              <a:rPr lang="en-US" dirty="0" smtClean="0"/>
            </a:br>
            <a:endParaRPr lang="en-US" sz="3600"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47</a:t>
            </a:fld>
            <a:endParaRPr lang="en-US"/>
          </a:p>
        </p:txBody>
      </p:sp>
      <p:sp>
        <p:nvSpPr>
          <p:cNvPr id="5" name="Date Placeholder 4"/>
          <p:cNvSpPr>
            <a:spLocks noGrp="1"/>
          </p:cNvSpPr>
          <p:nvPr>
            <p:ph type="dt" sz="half" idx="10"/>
          </p:nvPr>
        </p:nvSpPr>
        <p:spPr/>
        <p:txBody>
          <a:bodyPr/>
          <a:lstStyle/>
          <a:p>
            <a:fld id="{BBC1126F-5FE1-4952-8CB2-8C306B4C90F1}" type="datetime1">
              <a:rPr lang="en-US" smtClean="0"/>
              <a:t>6/15/2020</a:t>
            </a:fld>
            <a:endParaRPr lang="en-US"/>
          </a:p>
        </p:txBody>
      </p:sp>
    </p:spTree>
    <p:extLst>
      <p:ext uri="{BB962C8B-B14F-4D97-AF65-F5344CB8AC3E}">
        <p14:creationId xmlns:p14="http://schemas.microsoft.com/office/powerpoint/2010/main" val="1608905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p:spPr>
        <p:txBody>
          <a:bodyPr>
            <a:normAutofit fontScale="25000" lnSpcReduction="20000"/>
          </a:bodyPr>
          <a:lstStyle/>
          <a:p>
            <a:pPr marL="0" indent="0">
              <a:lnSpc>
                <a:spcPct val="170000"/>
              </a:lnSpc>
              <a:buNone/>
            </a:pPr>
            <a:r>
              <a:rPr lang="en-US" sz="9600" dirty="0" smtClean="0"/>
              <a:t>B. The obsessions or compulsions are time-consuming (e.g., take more than 1 hour per day) or cause clinically significant distress or impairment in social, occupational, or other important areas of functioning.</a:t>
            </a:r>
            <a:br>
              <a:rPr lang="en-US" sz="9600" dirty="0" smtClean="0"/>
            </a:br>
            <a:r>
              <a:rPr lang="en-US" sz="9600" dirty="0" smtClean="0"/>
              <a:t>C. The obsessive-compulsive symptoms are not attributable to the physiological effects of a substance (e.g., a drug of abuse, a medication) or another medical condition.</a:t>
            </a:r>
            <a:br>
              <a:rPr lang="en-US" sz="9600" dirty="0" smtClean="0"/>
            </a:br>
            <a:r>
              <a:rPr lang="en-US" sz="9600" dirty="0" smtClean="0"/>
              <a:t>D. The disturbance is not better explained by the symptoms of another mental disorder (e.g., excessive worries, as in generalized anxiety disorder; preoccupation with appearance, as in body dysmorphic disorder</a:t>
            </a:r>
            <a:br>
              <a:rPr lang="en-US" sz="9600" dirty="0" smtClean="0"/>
            </a:br>
            <a:r>
              <a:rPr lang="en-US" sz="1000" dirty="0" smtClean="0"/>
              <a:t/>
            </a:r>
            <a:br>
              <a:rPr lang="en-US" sz="1000" dirty="0" smtClean="0"/>
            </a:br>
            <a:endParaRPr lang="en-US" sz="1000"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48</a:t>
            </a:fld>
            <a:endParaRPr lang="en-US"/>
          </a:p>
        </p:txBody>
      </p:sp>
      <p:sp>
        <p:nvSpPr>
          <p:cNvPr id="5" name="Date Placeholder 4"/>
          <p:cNvSpPr>
            <a:spLocks noGrp="1"/>
          </p:cNvSpPr>
          <p:nvPr>
            <p:ph type="dt" sz="half" idx="10"/>
          </p:nvPr>
        </p:nvSpPr>
        <p:spPr/>
        <p:txBody>
          <a:bodyPr/>
          <a:lstStyle/>
          <a:p>
            <a:fld id="{A9CEFC81-4A9A-4585-B6D8-8A3633968C89}" type="datetime1">
              <a:rPr lang="en-US" smtClean="0"/>
              <a:t>6/15/2020</a:t>
            </a:fld>
            <a:endParaRPr lang="en-US"/>
          </a:p>
        </p:txBody>
      </p:sp>
    </p:spTree>
    <p:extLst>
      <p:ext uri="{BB962C8B-B14F-4D97-AF65-F5344CB8AC3E}">
        <p14:creationId xmlns:p14="http://schemas.microsoft.com/office/powerpoint/2010/main" val="4131578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839200" cy="6324600"/>
          </a:xfrm>
        </p:spPr>
        <p:txBody>
          <a:bodyPr>
            <a:normAutofit fontScale="92500" lnSpcReduction="20000"/>
          </a:bodyPr>
          <a:lstStyle/>
          <a:p>
            <a:pPr>
              <a:lnSpc>
                <a:spcPct val="150000"/>
              </a:lnSpc>
              <a:buFont typeface="Wingdings" panose="05000000000000000000" pitchFamily="2" charset="2"/>
              <a:buChar char="Ø"/>
            </a:pPr>
            <a:r>
              <a:rPr lang="en-US" dirty="0" smtClean="0"/>
              <a:t>With good or fair insight: The individual recognizes that obsessive-compulsive disorder beliefs are definitely or probably not true or that they may or may not be true.</a:t>
            </a:r>
          </a:p>
          <a:p>
            <a:pPr>
              <a:lnSpc>
                <a:spcPct val="150000"/>
              </a:lnSpc>
              <a:buFont typeface="Wingdings" panose="05000000000000000000" pitchFamily="2" charset="2"/>
              <a:buChar char="Ø"/>
            </a:pPr>
            <a:r>
              <a:rPr lang="en-US" dirty="0" smtClean="0"/>
              <a:t>With poor insight: The individual thinks obsessive-compulsive disorder beliefs are probably true.</a:t>
            </a:r>
          </a:p>
          <a:p>
            <a:pPr>
              <a:lnSpc>
                <a:spcPct val="150000"/>
              </a:lnSpc>
              <a:buFont typeface="Wingdings" panose="05000000000000000000" pitchFamily="2" charset="2"/>
              <a:buChar char="Ø"/>
            </a:pPr>
            <a:r>
              <a:rPr lang="en-US" dirty="0" smtClean="0"/>
              <a:t>With absent insight/delusional beliefs: The individual is completely convinced that obsessive-compulsive disorder beliefs are true.</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49</a:t>
            </a:fld>
            <a:endParaRPr lang="en-US"/>
          </a:p>
        </p:txBody>
      </p:sp>
      <p:sp>
        <p:nvSpPr>
          <p:cNvPr id="5" name="Date Placeholder 4"/>
          <p:cNvSpPr>
            <a:spLocks noGrp="1"/>
          </p:cNvSpPr>
          <p:nvPr>
            <p:ph type="dt" sz="half" idx="10"/>
          </p:nvPr>
        </p:nvSpPr>
        <p:spPr/>
        <p:txBody>
          <a:bodyPr/>
          <a:lstStyle/>
          <a:p>
            <a:fld id="{8822F1EA-A7CD-4AF0-B1F7-172DB900705D}" type="datetime1">
              <a:rPr lang="en-US" smtClean="0"/>
              <a:t>6/15/2020</a:t>
            </a:fld>
            <a:endParaRPr lang="en-US"/>
          </a:p>
        </p:txBody>
      </p:sp>
    </p:spTree>
    <p:extLst>
      <p:ext uri="{BB962C8B-B14F-4D97-AF65-F5344CB8AC3E}">
        <p14:creationId xmlns:p14="http://schemas.microsoft.com/office/powerpoint/2010/main" val="452459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pPr>
              <a:lnSpc>
                <a:spcPct val="150000"/>
              </a:lnSpc>
              <a:buFont typeface="Wingdings" panose="05000000000000000000" pitchFamily="2" charset="2"/>
              <a:buChar char="Ø"/>
              <a:defRPr/>
            </a:pPr>
            <a:r>
              <a:rPr lang="en-US" dirty="0" smtClean="0">
                <a:latin typeface="Times New Roman" panose="02020603050405020304" pitchFamily="18" charset="0"/>
                <a:cs typeface="Times New Roman" panose="02020603050405020304" pitchFamily="18" charset="0"/>
              </a:rPr>
              <a:t>Anxiety and fear </a:t>
            </a:r>
            <a:r>
              <a:rPr lang="en-US" dirty="0">
                <a:latin typeface="Times New Roman" panose="02020603050405020304" pitchFamily="18" charset="0"/>
                <a:cs typeface="Times New Roman" panose="02020603050405020304" pitchFamily="18" charset="0"/>
              </a:rPr>
              <a:t>can be conceptualized as a normal and adaptive response to threat that prepares the organism for flight or fight</a:t>
            </a:r>
          </a:p>
          <a:p>
            <a:pPr marL="0" indent="0">
              <a:lnSpc>
                <a:spcPct val="150000"/>
              </a:lnSpc>
              <a:buNone/>
              <a:defRPr/>
            </a:pPr>
            <a:r>
              <a:rPr lang="en-US" dirty="0">
                <a:latin typeface="Times New Roman" panose="02020603050405020304" pitchFamily="18" charset="0"/>
                <a:cs typeface="Times New Roman" panose="02020603050405020304" pitchFamily="18" charset="0"/>
              </a:rPr>
              <a:t> but anxiety disorders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Excessive or persistent beyond developmentally appropriate periods</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causing marked distress and/or substantial interference in their day-to-day lives.</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a:t>
            </a:fld>
            <a:endParaRPr lang="en-US"/>
          </a:p>
        </p:txBody>
      </p:sp>
      <p:sp>
        <p:nvSpPr>
          <p:cNvPr id="5" name="Date Placeholder 4"/>
          <p:cNvSpPr>
            <a:spLocks noGrp="1"/>
          </p:cNvSpPr>
          <p:nvPr>
            <p:ph type="dt" sz="half" idx="10"/>
          </p:nvPr>
        </p:nvSpPr>
        <p:spPr/>
        <p:txBody>
          <a:bodyPr/>
          <a:lstStyle/>
          <a:p>
            <a:fld id="{50CC3421-D416-43D3-8907-17BE604AF7BE}" type="datetime1">
              <a:rPr lang="en-US" smtClean="0"/>
              <a:t>6/15/2020</a:t>
            </a:fld>
            <a:endParaRPr lang="en-US"/>
          </a:p>
        </p:txBody>
      </p:sp>
    </p:spTree>
    <p:extLst>
      <p:ext uri="{BB962C8B-B14F-4D97-AF65-F5344CB8AC3E}">
        <p14:creationId xmlns:p14="http://schemas.microsoft.com/office/powerpoint/2010/main" val="3406956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p:spPr>
        <p:txBody>
          <a:bodyPr>
            <a:normAutofit fontScale="77500" lnSpcReduction="20000"/>
          </a:bodyPr>
          <a:lstStyle/>
          <a:p>
            <a:pPr marL="0" indent="0">
              <a:buNone/>
            </a:pPr>
            <a:r>
              <a:rPr lang="en-US" b="1" dirty="0" smtClean="0"/>
              <a:t>Differential Diagnosis</a:t>
            </a:r>
          </a:p>
          <a:p>
            <a:pPr marL="0" indent="0">
              <a:buNone/>
            </a:pPr>
            <a:r>
              <a:rPr lang="en-US" dirty="0" smtClean="0"/>
              <a:t>DSM-5- lists </a:t>
            </a:r>
            <a:r>
              <a:rPr lang="en-US" dirty="0"/>
              <a:t>a large set </a:t>
            </a:r>
            <a:r>
              <a:rPr lang="en-US" dirty="0" smtClean="0"/>
              <a:t>of psychiatric </a:t>
            </a:r>
            <a:r>
              <a:rPr lang="en-US" dirty="0"/>
              <a:t>conditions</a:t>
            </a:r>
            <a:r>
              <a:rPr lang="en-US" dirty="0" smtClean="0"/>
              <a:t> </a:t>
            </a:r>
            <a:br>
              <a:rPr lang="en-US" dirty="0" smtClean="0"/>
            </a:br>
            <a:endParaRPr lang="en-US" b="1" dirty="0" smtClean="0"/>
          </a:p>
          <a:p>
            <a:pPr marL="274320" indent="-274320">
              <a:lnSpc>
                <a:spcPct val="150000"/>
              </a:lnSpc>
              <a:spcBef>
                <a:spcPts val="580"/>
              </a:spcBef>
              <a:buNone/>
              <a:defRPr/>
            </a:pPr>
            <a:r>
              <a:rPr lang="en-US" sz="3600" dirty="0"/>
              <a:t>Medical Conditions</a:t>
            </a:r>
          </a:p>
          <a:p>
            <a:pPr marL="274320" indent="-274320">
              <a:lnSpc>
                <a:spcPct val="150000"/>
              </a:lnSpc>
              <a:spcBef>
                <a:spcPts val="580"/>
              </a:spcBef>
              <a:buFont typeface="Wingdings" pitchFamily="2" charset="2"/>
              <a:buChar char="Ø"/>
              <a:defRPr/>
            </a:pPr>
            <a:r>
              <a:rPr lang="en-US" dirty="0"/>
              <a:t>Neurological signs should be assessed for basal ganglia diseases, such as </a:t>
            </a:r>
            <a:r>
              <a:rPr lang="en-US" dirty="0">
                <a:solidFill>
                  <a:srgbClr val="FF0000"/>
                </a:solidFill>
              </a:rPr>
              <a:t>Sydenham's chorea and Huntington's disease </a:t>
            </a:r>
          </a:p>
          <a:p>
            <a:pPr marL="274320" indent="-274320">
              <a:lnSpc>
                <a:spcPct val="150000"/>
              </a:lnSpc>
              <a:spcBef>
                <a:spcPts val="580"/>
              </a:spcBef>
              <a:buFont typeface="Wingdings" pitchFamily="2" charset="2"/>
              <a:buChar char="Ø"/>
              <a:defRPr/>
            </a:pPr>
            <a:r>
              <a:rPr lang="en-US" dirty="0"/>
              <a:t>OCD frequently develops before age 30</a:t>
            </a:r>
          </a:p>
          <a:p>
            <a:pPr marL="274320" indent="-274320">
              <a:lnSpc>
                <a:spcPct val="150000"/>
              </a:lnSpc>
              <a:spcBef>
                <a:spcPts val="580"/>
              </a:spcBef>
              <a:buFont typeface="Wingdings" pitchFamily="2" charset="2"/>
              <a:buChar char="Ø"/>
              <a:defRPr/>
            </a:pPr>
            <a:r>
              <a:rPr lang="en-US" dirty="0"/>
              <a:t>About 90 percent of persons with </a:t>
            </a:r>
            <a:r>
              <a:rPr lang="en-US" dirty="0">
                <a:solidFill>
                  <a:srgbClr val="FF0000"/>
                </a:solidFill>
              </a:rPr>
              <a:t>Tourette's disorder </a:t>
            </a:r>
            <a:r>
              <a:rPr lang="en-US" dirty="0"/>
              <a:t>(like recurrent vocal and motor tics)  have compulsive symptoms, and as many as </a:t>
            </a:r>
            <a:r>
              <a:rPr lang="en-US" dirty="0">
                <a:solidFill>
                  <a:srgbClr val="FF0000"/>
                </a:solidFill>
              </a:rPr>
              <a:t>2/3</a:t>
            </a:r>
            <a:r>
              <a:rPr lang="en-US" dirty="0"/>
              <a:t> meet the diagnostic criteria for OCD.</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50</a:t>
            </a:fld>
            <a:endParaRPr lang="en-US"/>
          </a:p>
        </p:txBody>
      </p:sp>
      <p:sp>
        <p:nvSpPr>
          <p:cNvPr id="5" name="Date Placeholder 4"/>
          <p:cNvSpPr>
            <a:spLocks noGrp="1"/>
          </p:cNvSpPr>
          <p:nvPr>
            <p:ph type="dt" sz="half" idx="10"/>
          </p:nvPr>
        </p:nvSpPr>
        <p:spPr/>
        <p:txBody>
          <a:bodyPr/>
          <a:lstStyle/>
          <a:p>
            <a:fld id="{A21AA6BA-949C-438F-94C6-150CD245A5DE}" type="datetime1">
              <a:rPr lang="en-US" smtClean="0"/>
              <a:t>6/15/2020</a:t>
            </a:fld>
            <a:endParaRPr lang="en-US"/>
          </a:p>
        </p:txBody>
      </p:sp>
    </p:spTree>
    <p:extLst>
      <p:ext uri="{BB962C8B-B14F-4D97-AF65-F5344CB8AC3E}">
        <p14:creationId xmlns:p14="http://schemas.microsoft.com/office/powerpoint/2010/main" val="1146639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278563"/>
          </a:xfrm>
        </p:spPr>
        <p:txBody>
          <a:bodyPr>
            <a:normAutofit fontScale="85000" lnSpcReduction="20000"/>
          </a:bodyPr>
          <a:lstStyle/>
          <a:p>
            <a:pPr>
              <a:lnSpc>
                <a:spcPct val="150000"/>
              </a:lnSpc>
              <a:buNone/>
            </a:pPr>
            <a:endParaRPr lang="en-US" dirty="0" smtClean="0"/>
          </a:p>
          <a:p>
            <a:pPr>
              <a:lnSpc>
                <a:spcPct val="150000"/>
              </a:lnSpc>
              <a:buNone/>
            </a:pPr>
            <a:r>
              <a:rPr lang="en-US" dirty="0" smtClean="0"/>
              <a:t>Other Psychiatric Conditions</a:t>
            </a:r>
          </a:p>
          <a:p>
            <a:pPr>
              <a:lnSpc>
                <a:spcPct val="150000"/>
              </a:lnSpc>
              <a:buFont typeface="Wingdings" panose="05000000000000000000" pitchFamily="2" charset="2"/>
              <a:buChar char="Ø"/>
            </a:pPr>
            <a:r>
              <a:rPr lang="en-US" dirty="0" smtClean="0"/>
              <a:t>Superficial resemblance to obsessive-compulsive personality disorder but OCD is associated with a true syndrome of obsessions and compulsions</a:t>
            </a:r>
          </a:p>
          <a:p>
            <a:pPr>
              <a:lnSpc>
                <a:spcPct val="150000"/>
              </a:lnSpc>
              <a:buFont typeface="Wingdings" panose="05000000000000000000" pitchFamily="2" charset="2"/>
              <a:buChar char="Ø"/>
            </a:pPr>
            <a:r>
              <a:rPr lang="en-US" dirty="0" smtClean="0"/>
              <a:t>Other ORCD</a:t>
            </a:r>
          </a:p>
          <a:p>
            <a:pPr>
              <a:lnSpc>
                <a:spcPct val="150000"/>
              </a:lnSpc>
              <a:buFont typeface="Wingdings" panose="05000000000000000000" pitchFamily="2" charset="2"/>
              <a:buChar char="Ø"/>
            </a:pPr>
            <a:r>
              <a:rPr lang="en-US" dirty="0"/>
              <a:t>schizotypal personality disorder</a:t>
            </a:r>
            <a:r>
              <a:rPr lang="en-US" dirty="0" smtClean="0"/>
              <a:t> </a:t>
            </a:r>
          </a:p>
          <a:p>
            <a:pPr>
              <a:lnSpc>
                <a:spcPct val="150000"/>
              </a:lnSpc>
              <a:buFont typeface="Wingdings" panose="05000000000000000000" pitchFamily="2" charset="2"/>
              <a:buChar char="Ø"/>
            </a:pPr>
            <a:r>
              <a:rPr lang="en-US" dirty="0" smtClean="0"/>
              <a:t>Psychotic illness </a:t>
            </a:r>
          </a:p>
          <a:p>
            <a:pPr>
              <a:lnSpc>
                <a:spcPct val="150000"/>
              </a:lnSpc>
              <a:buFont typeface="Wingdings" panose="05000000000000000000" pitchFamily="2" charset="2"/>
              <a:buChar char="Ø"/>
            </a:pPr>
            <a:r>
              <a:rPr lang="en-US" dirty="0" smtClean="0"/>
              <a:t>Major depression </a:t>
            </a:r>
          </a:p>
          <a:p>
            <a:pPr>
              <a:lnSpc>
                <a:spcPct val="150000"/>
              </a:lnSpc>
              <a:buFont typeface="Wingdings" panose="05000000000000000000" pitchFamily="2" charset="2"/>
              <a:buChar char="Ø"/>
            </a:pPr>
            <a:r>
              <a:rPr lang="en-US" dirty="0" smtClean="0"/>
              <a:t>Substance use disorder</a:t>
            </a:r>
          </a:p>
          <a:p>
            <a:endParaRPr lang="en-US" sz="4400"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51</a:t>
            </a:fld>
            <a:endParaRPr lang="en-US"/>
          </a:p>
        </p:txBody>
      </p:sp>
      <p:sp>
        <p:nvSpPr>
          <p:cNvPr id="5" name="Date Placeholder 4"/>
          <p:cNvSpPr>
            <a:spLocks noGrp="1"/>
          </p:cNvSpPr>
          <p:nvPr>
            <p:ph type="dt" sz="half" idx="10"/>
          </p:nvPr>
        </p:nvSpPr>
        <p:spPr/>
        <p:txBody>
          <a:bodyPr/>
          <a:lstStyle/>
          <a:p>
            <a:fld id="{379C46BB-7A8F-4B0C-897A-AA4AFDA4D876}" type="datetime1">
              <a:rPr lang="en-US" smtClean="0"/>
              <a:t>6/15/2020</a:t>
            </a:fld>
            <a:endParaRPr lang="en-US"/>
          </a:p>
        </p:txBody>
      </p:sp>
    </p:spTree>
    <p:extLst>
      <p:ext uri="{BB962C8B-B14F-4D97-AF65-F5344CB8AC3E}">
        <p14:creationId xmlns:p14="http://schemas.microsoft.com/office/powerpoint/2010/main" val="283148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77000"/>
          </a:xfrm>
        </p:spPr>
        <p:txBody>
          <a:bodyPr>
            <a:normAutofit fontScale="70000" lnSpcReduction="20000"/>
          </a:bodyPr>
          <a:lstStyle/>
          <a:p>
            <a:pPr marL="0" indent="0">
              <a:buNone/>
            </a:pPr>
            <a:r>
              <a:rPr lang="en-US" b="1" dirty="0" smtClean="0"/>
              <a:t>Common components of CBT for OCD</a:t>
            </a:r>
          </a:p>
          <a:p>
            <a:pPr>
              <a:lnSpc>
                <a:spcPct val="160000"/>
              </a:lnSpc>
              <a:buFont typeface="Wingdings" panose="05000000000000000000" pitchFamily="2" charset="2"/>
              <a:buChar char="Ø"/>
              <a:defRPr/>
            </a:pPr>
            <a:r>
              <a:rPr lang="en-US" dirty="0"/>
              <a:t>Education </a:t>
            </a:r>
          </a:p>
          <a:p>
            <a:pPr>
              <a:lnSpc>
                <a:spcPct val="160000"/>
              </a:lnSpc>
              <a:defRPr/>
            </a:pPr>
            <a:r>
              <a:rPr lang="en-US" dirty="0"/>
              <a:t> Educates about OCD, including typical obsessions, compulsions, and coping strategies</a:t>
            </a:r>
          </a:p>
          <a:p>
            <a:pPr>
              <a:lnSpc>
                <a:spcPct val="160000"/>
              </a:lnSpc>
              <a:defRPr/>
            </a:pPr>
            <a:r>
              <a:rPr lang="en-US" dirty="0"/>
              <a:t>CBT</a:t>
            </a:r>
          </a:p>
          <a:p>
            <a:pPr>
              <a:lnSpc>
                <a:spcPct val="160000"/>
              </a:lnSpc>
              <a:buFont typeface="Wingdings" panose="05000000000000000000" pitchFamily="2" charset="2"/>
              <a:buChar char="Ø"/>
              <a:defRPr/>
            </a:pPr>
            <a:r>
              <a:rPr lang="en-US" dirty="0"/>
              <a:t>Exposure </a:t>
            </a:r>
          </a:p>
          <a:p>
            <a:pPr>
              <a:lnSpc>
                <a:spcPct val="160000"/>
              </a:lnSpc>
              <a:defRPr/>
            </a:pPr>
            <a:r>
              <a:rPr lang="en-US" dirty="0"/>
              <a:t> Offers in vivo (real life) exposure to situations that provoke anxiety and compulsive behavior</a:t>
            </a:r>
          </a:p>
          <a:p>
            <a:pPr>
              <a:lnSpc>
                <a:spcPct val="160000"/>
              </a:lnSpc>
              <a:buFont typeface="Wingdings" panose="05000000000000000000" pitchFamily="2" charset="2"/>
              <a:buChar char="Ø"/>
              <a:defRPr/>
            </a:pPr>
            <a:r>
              <a:rPr lang="en-US" dirty="0"/>
              <a:t> Family involvement- Family members are taught to stop their involvement in providing reassurance, safety behaviors (for example, excessive cleaning and checking), and assisting with compulsive behaviors</a:t>
            </a:r>
          </a:p>
          <a:p>
            <a:pPr>
              <a:lnSpc>
                <a:spcPct val="80000"/>
              </a:lnSpc>
              <a:buFont typeface="Wingdings" panose="05000000000000000000" pitchFamily="2" charset="2"/>
              <a:buChar char="§"/>
              <a:defRPr/>
            </a:pPr>
            <a:endParaRPr lang="en-US" sz="2800"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52</a:t>
            </a:fld>
            <a:endParaRPr lang="en-US"/>
          </a:p>
        </p:txBody>
      </p:sp>
      <p:sp>
        <p:nvSpPr>
          <p:cNvPr id="5" name="Date Placeholder 4"/>
          <p:cNvSpPr>
            <a:spLocks noGrp="1"/>
          </p:cNvSpPr>
          <p:nvPr>
            <p:ph type="dt" sz="half" idx="10"/>
          </p:nvPr>
        </p:nvSpPr>
        <p:spPr/>
        <p:txBody>
          <a:bodyPr/>
          <a:lstStyle/>
          <a:p>
            <a:fld id="{01A3BCAB-E26C-4C40-B9FE-23CC7D823B58}" type="datetime1">
              <a:rPr lang="en-US" smtClean="0"/>
              <a:t>6/15/2020</a:t>
            </a:fld>
            <a:endParaRPr lang="en-US"/>
          </a:p>
        </p:txBody>
      </p:sp>
    </p:spTree>
    <p:extLst>
      <p:ext uri="{BB962C8B-B14F-4D97-AF65-F5344CB8AC3E}">
        <p14:creationId xmlns:p14="http://schemas.microsoft.com/office/powerpoint/2010/main" val="32930698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noAutofit/>
          </a:bodyPr>
          <a:lstStyle/>
          <a:p>
            <a:pPr>
              <a:lnSpc>
                <a:spcPct val="150000"/>
              </a:lnSpc>
            </a:pPr>
            <a:endParaRPr lang="en-US" sz="2000" b="1" dirty="0" smtClean="0"/>
          </a:p>
          <a:p>
            <a:pPr>
              <a:lnSpc>
                <a:spcPct val="150000"/>
              </a:lnSpc>
            </a:pPr>
            <a:r>
              <a:rPr lang="en-US" sz="2000" b="1" dirty="0" smtClean="0"/>
              <a:t>First-line </a:t>
            </a:r>
          </a:p>
          <a:p>
            <a:pPr>
              <a:lnSpc>
                <a:spcPct val="150000"/>
              </a:lnSpc>
              <a:buNone/>
            </a:pPr>
            <a:r>
              <a:rPr lang="en-US" sz="2000" b="1" dirty="0" smtClean="0"/>
              <a:t>Fluvoxamine, Fluoxetine, Paroxetine, sertraline (SSRI)</a:t>
            </a:r>
          </a:p>
          <a:p>
            <a:pPr>
              <a:lnSpc>
                <a:spcPct val="150000"/>
              </a:lnSpc>
            </a:pPr>
            <a:r>
              <a:rPr lang="en-US" sz="2000" b="1" dirty="0" smtClean="0"/>
              <a:t>Second-line</a:t>
            </a:r>
          </a:p>
          <a:p>
            <a:pPr>
              <a:lnSpc>
                <a:spcPct val="150000"/>
              </a:lnSpc>
              <a:buNone/>
            </a:pPr>
            <a:r>
              <a:rPr lang="en-US" sz="2000" b="1" dirty="0" smtClean="0"/>
              <a:t>Clomipramine- </a:t>
            </a:r>
            <a:r>
              <a:rPr lang="en-US" sz="2000" dirty="0" smtClean="0"/>
              <a:t>the first registered agent for the treatment of OCD </a:t>
            </a:r>
            <a:r>
              <a:rPr lang="en-US" sz="2000" b="1" dirty="0" smtClean="0"/>
              <a:t>and found efficacious similar with SSRI</a:t>
            </a:r>
          </a:p>
          <a:p>
            <a:pPr>
              <a:lnSpc>
                <a:spcPct val="150000"/>
              </a:lnSpc>
              <a:buNone/>
            </a:pPr>
            <a:r>
              <a:rPr lang="en-US" sz="2000" b="1" dirty="0" smtClean="0"/>
              <a:t>venlafaxine , citalopram, mirtazapine, adjunctive, </a:t>
            </a:r>
            <a:r>
              <a:rPr lang="en-US" sz="2000" b="1" dirty="0" err="1" smtClean="0"/>
              <a:t>risperidone</a:t>
            </a:r>
            <a:endParaRPr lang="en-US" sz="2000" dirty="0" smtClean="0"/>
          </a:p>
          <a:p>
            <a:pPr>
              <a:lnSpc>
                <a:spcPct val="150000"/>
              </a:lnSpc>
              <a:buFont typeface="Wingdings" pitchFamily="2" charset="2"/>
              <a:buChar char="Ø"/>
            </a:pPr>
            <a:r>
              <a:rPr lang="en-US" sz="2000" dirty="0" err="1" smtClean="0"/>
              <a:t>Aripiprazole</a:t>
            </a:r>
            <a:r>
              <a:rPr lang="en-US" sz="2000" dirty="0" smtClean="0"/>
              <a:t> is </a:t>
            </a:r>
            <a:r>
              <a:rPr lang="en-US" sz="2000" dirty="0"/>
              <a:t>more effective in treatment-refractory OCD</a:t>
            </a:r>
            <a:r>
              <a:rPr lang="en-US" sz="2000" dirty="0" smtClean="0"/>
              <a:t> </a:t>
            </a:r>
          </a:p>
          <a:p>
            <a:pPr>
              <a:lnSpc>
                <a:spcPct val="150000"/>
              </a:lnSpc>
              <a:buFont typeface="Wingdings" pitchFamily="2" charset="2"/>
              <a:buChar char="Ø"/>
            </a:pPr>
            <a:r>
              <a:rPr lang="en-US" sz="2000" dirty="0"/>
              <a:t>Targeted neurosurgical lesions to CSTC </a:t>
            </a:r>
            <a:r>
              <a:rPr lang="en-US" sz="2000" dirty="0" smtClean="0"/>
              <a:t>tracts (</a:t>
            </a:r>
            <a:r>
              <a:rPr lang="en-US" sz="2000" dirty="0"/>
              <a:t>ventral striatum/ventral capsule</a:t>
            </a:r>
            <a:r>
              <a:rPr lang="en-US" sz="2000" dirty="0" smtClean="0"/>
              <a:t> ) </a:t>
            </a:r>
            <a:r>
              <a:rPr lang="en-US" sz="2000" dirty="0"/>
              <a:t>have been shown </a:t>
            </a:r>
            <a:r>
              <a:rPr lang="en-US" sz="2000" dirty="0" smtClean="0"/>
              <a:t>efficacious in </a:t>
            </a:r>
            <a:r>
              <a:rPr lang="en-US" sz="2000" dirty="0"/>
              <a:t>a proportion of highly treatment-refractory patients</a:t>
            </a:r>
            <a:r>
              <a:rPr lang="en-US" sz="2000" dirty="0" smtClean="0"/>
              <a:t> </a:t>
            </a:r>
            <a:br>
              <a:rPr lang="en-US" sz="2000" dirty="0" smtClean="0"/>
            </a:br>
            <a:r>
              <a:rPr lang="en-US" sz="2000" dirty="0" smtClean="0"/>
              <a:t/>
            </a:r>
            <a:br>
              <a:rPr lang="en-US" sz="2000" dirty="0" smtClean="0"/>
            </a:br>
            <a:endParaRPr lang="en-US" sz="2000" b="1" dirty="0" smtClean="0"/>
          </a:p>
          <a:p>
            <a:endParaRPr lang="en-US" sz="2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53</a:t>
            </a:fld>
            <a:endParaRPr lang="en-US"/>
          </a:p>
        </p:txBody>
      </p:sp>
      <p:sp>
        <p:nvSpPr>
          <p:cNvPr id="5" name="Date Placeholder 4"/>
          <p:cNvSpPr>
            <a:spLocks noGrp="1"/>
          </p:cNvSpPr>
          <p:nvPr>
            <p:ph type="dt" sz="half" idx="10"/>
          </p:nvPr>
        </p:nvSpPr>
        <p:spPr/>
        <p:txBody>
          <a:bodyPr/>
          <a:lstStyle/>
          <a:p>
            <a:fld id="{9D18EBC9-F230-49AB-8434-A16F1FC3B67F}" type="datetime1">
              <a:rPr lang="en-US" smtClean="0"/>
              <a:t>6/15/2020</a:t>
            </a:fld>
            <a:endParaRPr lang="en-US"/>
          </a:p>
        </p:txBody>
      </p:sp>
    </p:spTree>
    <p:extLst>
      <p:ext uri="{BB962C8B-B14F-4D97-AF65-F5344CB8AC3E}">
        <p14:creationId xmlns:p14="http://schemas.microsoft.com/office/powerpoint/2010/main" val="2526056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2. Body dysmorphic disorder </a:t>
            </a:r>
            <a:endParaRPr lang="en-US" sz="3200" dirty="0"/>
          </a:p>
        </p:txBody>
      </p:sp>
      <p:sp>
        <p:nvSpPr>
          <p:cNvPr id="3" name="Content Placeholder 2"/>
          <p:cNvSpPr>
            <a:spLocks noGrp="1"/>
          </p:cNvSpPr>
          <p:nvPr>
            <p:ph idx="1"/>
          </p:nvPr>
        </p:nvSpPr>
        <p:spPr>
          <a:xfrm>
            <a:off x="457200" y="914400"/>
            <a:ext cx="8305800" cy="5638800"/>
          </a:xfrm>
        </p:spPr>
        <p:txBody>
          <a:bodyPr>
            <a:noAutofit/>
          </a:bodyPr>
          <a:lstStyle/>
          <a:p>
            <a:pPr>
              <a:lnSpc>
                <a:spcPct val="170000"/>
              </a:lnSpc>
              <a:buFont typeface="Wingdings" panose="05000000000000000000" pitchFamily="2" charset="2"/>
              <a:buChar char="Ø"/>
            </a:pPr>
            <a:r>
              <a:rPr lang="en-US" sz="2400" dirty="0" smtClean="0"/>
              <a:t>is characterized by persistent preoccupations about one or more perceived defects or flaws in one’s appearance. </a:t>
            </a:r>
          </a:p>
          <a:p>
            <a:pPr>
              <a:lnSpc>
                <a:spcPct val="170000"/>
              </a:lnSpc>
              <a:buFont typeface="Wingdings" panose="05000000000000000000" pitchFamily="2" charset="2"/>
              <a:buChar char="Ø"/>
            </a:pPr>
            <a:r>
              <a:rPr lang="en-US" sz="2400" dirty="0" smtClean="0"/>
              <a:t>The defects or flaws appear slight or are not observable to others.</a:t>
            </a:r>
          </a:p>
          <a:p>
            <a:pPr>
              <a:lnSpc>
                <a:spcPct val="170000"/>
              </a:lnSpc>
              <a:buFont typeface="Wingdings" panose="05000000000000000000" pitchFamily="2" charset="2"/>
              <a:buChar char="Ø"/>
            </a:pPr>
            <a:r>
              <a:rPr lang="en-US" sz="2400" dirty="0" smtClean="0"/>
              <a:t> In response to their appearance concerns, individuals with BDD demonstrate a range of mental acts or behaviors, including comparing themselves with others, checking in the mirror, or camouflaging their perceived flaws. </a:t>
            </a:r>
            <a:br>
              <a:rPr lang="en-US" sz="2400" dirty="0" smtClean="0"/>
            </a:br>
            <a:r>
              <a:rPr lang="en-US" sz="2400" dirty="0" smtClean="0"/>
              <a:t/>
            </a:r>
            <a:br>
              <a:rPr lang="en-US" sz="2400" dirty="0" smtClean="0"/>
            </a:br>
            <a:endParaRPr lang="en-US" sz="2400" dirty="0" smtClean="0"/>
          </a:p>
          <a:p>
            <a:endParaRPr lang="en-US" sz="2400"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54</a:t>
            </a:fld>
            <a:endParaRPr lang="en-US"/>
          </a:p>
        </p:txBody>
      </p:sp>
      <p:sp>
        <p:nvSpPr>
          <p:cNvPr id="6" name="Date Placeholder 5"/>
          <p:cNvSpPr>
            <a:spLocks noGrp="1"/>
          </p:cNvSpPr>
          <p:nvPr>
            <p:ph type="dt" sz="half" idx="10"/>
          </p:nvPr>
        </p:nvSpPr>
        <p:spPr/>
        <p:txBody>
          <a:bodyPr/>
          <a:lstStyle/>
          <a:p>
            <a:fld id="{18389FBA-DC12-478D-9CE0-9BBF3FF49B92}" type="datetime1">
              <a:rPr lang="en-US" smtClean="0"/>
              <a:t>6/15/2020</a:t>
            </a:fld>
            <a:endParaRPr lang="en-US"/>
          </a:p>
        </p:txBody>
      </p:sp>
    </p:spTree>
    <p:extLst>
      <p:ext uri="{BB962C8B-B14F-4D97-AF65-F5344CB8AC3E}">
        <p14:creationId xmlns:p14="http://schemas.microsoft.com/office/powerpoint/2010/main" val="3421029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126163"/>
          </a:xfrm>
        </p:spPr>
        <p:txBody>
          <a:bodyPr>
            <a:normAutofit fontScale="62500" lnSpcReduction="20000"/>
          </a:bodyPr>
          <a:lstStyle/>
          <a:p>
            <a:pPr>
              <a:lnSpc>
                <a:spcPct val="160000"/>
              </a:lnSpc>
            </a:pPr>
            <a:r>
              <a:rPr lang="en-US" sz="4000" dirty="0" smtClean="0"/>
              <a:t>Compared with OCD, there are high rates of depression and </a:t>
            </a:r>
            <a:r>
              <a:rPr lang="en-US" sz="4000" dirty="0" err="1" smtClean="0"/>
              <a:t>suicidality</a:t>
            </a:r>
            <a:r>
              <a:rPr lang="en-US" sz="4000" dirty="0" smtClean="0"/>
              <a:t>, further contributing to the burden of disease associated with this condition. </a:t>
            </a:r>
          </a:p>
          <a:p>
            <a:pPr>
              <a:lnSpc>
                <a:spcPct val="160000"/>
              </a:lnSpc>
            </a:pPr>
            <a:r>
              <a:rPr lang="en-US" sz="4000" dirty="0" smtClean="0"/>
              <a:t>Mean age of onset is in adolescence</a:t>
            </a:r>
          </a:p>
          <a:p>
            <a:pPr>
              <a:lnSpc>
                <a:spcPct val="160000"/>
              </a:lnSpc>
            </a:pPr>
            <a:r>
              <a:rPr lang="en-US" sz="4000" dirty="0" smtClean="0"/>
              <a:t>Caused by </a:t>
            </a:r>
            <a:r>
              <a:rPr lang="en-US" sz="4000" dirty="0"/>
              <a:t>by specific </a:t>
            </a:r>
            <a:r>
              <a:rPr lang="en-US" sz="4000" dirty="0" err="1"/>
              <a:t>cognitiveaffective</a:t>
            </a:r>
            <a:r>
              <a:rPr lang="en-US" sz="4000" dirty="0"/>
              <a:t> impairments; for example, neuropsychological studies </a:t>
            </a:r>
            <a:r>
              <a:rPr lang="en-US" sz="4000" dirty="0" smtClean="0"/>
              <a:t>have suggested </a:t>
            </a:r>
            <a:r>
              <a:rPr lang="en-US" sz="4000" dirty="0"/>
              <a:t>deficits in executive functioning and in visual processing. </a:t>
            </a:r>
            <a:endParaRPr lang="en-US" sz="4000" dirty="0" smtClean="0"/>
          </a:p>
          <a:p>
            <a:pPr>
              <a:lnSpc>
                <a:spcPct val="160000"/>
              </a:lnSpc>
            </a:pPr>
            <a:r>
              <a:rPr lang="en-US" sz="4000" dirty="0"/>
              <a:t>some involvement of the CSTC circuits that appear </a:t>
            </a:r>
            <a:r>
              <a:rPr lang="en-US" sz="4000" dirty="0" err="1" smtClean="0"/>
              <a:t>toplay</a:t>
            </a:r>
            <a:r>
              <a:rPr lang="en-US" sz="4000" dirty="0" smtClean="0"/>
              <a:t> </a:t>
            </a:r>
            <a:r>
              <a:rPr lang="en-US" sz="4000" dirty="0"/>
              <a:t>a role in OCD</a:t>
            </a:r>
            <a:r>
              <a:rPr lang="en-US" sz="4000" dirty="0" smtClean="0"/>
              <a:t> </a:t>
            </a:r>
            <a:br>
              <a:rPr lang="en-US" sz="4000" dirty="0" smtClean="0"/>
            </a:br>
            <a:r>
              <a:rPr lang="en-US" dirty="0" smtClean="0"/>
              <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55</a:t>
            </a:fld>
            <a:endParaRPr lang="en-US"/>
          </a:p>
        </p:txBody>
      </p:sp>
      <p:sp>
        <p:nvSpPr>
          <p:cNvPr id="5" name="Date Placeholder 4"/>
          <p:cNvSpPr>
            <a:spLocks noGrp="1"/>
          </p:cNvSpPr>
          <p:nvPr>
            <p:ph type="dt" sz="half" idx="10"/>
          </p:nvPr>
        </p:nvSpPr>
        <p:spPr/>
        <p:txBody>
          <a:bodyPr/>
          <a:lstStyle/>
          <a:p>
            <a:fld id="{9A3B26F3-90D5-4AFE-96A8-89C589C94E2F}" type="datetime1">
              <a:rPr lang="en-US" smtClean="0"/>
              <a:t>6/15/2020</a:t>
            </a:fld>
            <a:endParaRPr lang="en-US"/>
          </a:p>
        </p:txBody>
      </p:sp>
    </p:spTree>
    <p:extLst>
      <p:ext uri="{BB962C8B-B14F-4D97-AF65-F5344CB8AC3E}">
        <p14:creationId xmlns:p14="http://schemas.microsoft.com/office/powerpoint/2010/main" val="2428167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6248400"/>
          </a:xfrm>
        </p:spPr>
        <p:txBody>
          <a:bodyPr>
            <a:normAutofit fontScale="77500" lnSpcReduction="20000"/>
          </a:bodyPr>
          <a:lstStyle/>
          <a:p>
            <a:pPr marL="0" indent="0">
              <a:lnSpc>
                <a:spcPct val="170000"/>
              </a:lnSpc>
              <a:buNone/>
            </a:pPr>
            <a:r>
              <a:rPr lang="en-GB" b="1" dirty="0" smtClean="0"/>
              <a:t>DSM-V-TR criteria of Body Dysmorphic Disorder</a:t>
            </a:r>
            <a:endParaRPr lang="en-GB" dirty="0"/>
          </a:p>
          <a:p>
            <a:pPr marL="514350" indent="-514350">
              <a:lnSpc>
                <a:spcPct val="170000"/>
              </a:lnSpc>
              <a:buAutoNum type="alphaUcPeriod"/>
            </a:pPr>
            <a:r>
              <a:rPr lang="en-US" dirty="0" smtClean="0"/>
              <a:t>Preoccupation with one or more perceived defects or flaws in physical appearance that are not observable or appear slight to others.</a:t>
            </a:r>
          </a:p>
          <a:p>
            <a:pPr marL="514350" indent="-514350">
              <a:lnSpc>
                <a:spcPct val="170000"/>
              </a:lnSpc>
              <a:buAutoNum type="alphaUcPeriod"/>
            </a:pPr>
            <a:r>
              <a:rPr lang="en-US" dirty="0" smtClean="0"/>
              <a:t>At some point during the course of the disorder, the individual has performed repetitive behaviors (e.g., mirror checking, excessive grooming, skin picking, reassurance seeking) or mental acts (e.g., comparing his or her appearance with that of others) in response to the appearance concerns.</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56</a:t>
            </a:fld>
            <a:endParaRPr lang="en-US"/>
          </a:p>
        </p:txBody>
      </p:sp>
      <p:sp>
        <p:nvSpPr>
          <p:cNvPr id="5" name="Date Placeholder 4"/>
          <p:cNvSpPr>
            <a:spLocks noGrp="1"/>
          </p:cNvSpPr>
          <p:nvPr>
            <p:ph type="dt" sz="half" idx="10"/>
          </p:nvPr>
        </p:nvSpPr>
        <p:spPr/>
        <p:txBody>
          <a:bodyPr/>
          <a:lstStyle/>
          <a:p>
            <a:fld id="{22BD88AD-2322-42C9-A916-5EA21EF396E3}" type="datetime1">
              <a:rPr lang="en-US" smtClean="0"/>
              <a:t>6/15/2020</a:t>
            </a:fld>
            <a:endParaRPr lang="en-US"/>
          </a:p>
        </p:txBody>
      </p:sp>
    </p:spTree>
    <p:extLst>
      <p:ext uri="{BB962C8B-B14F-4D97-AF65-F5344CB8AC3E}">
        <p14:creationId xmlns:p14="http://schemas.microsoft.com/office/powerpoint/2010/main" val="1806034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rmAutofit fontScale="70000" lnSpcReduction="20000"/>
          </a:bodyPr>
          <a:lstStyle/>
          <a:p>
            <a:pPr marL="0" indent="0">
              <a:lnSpc>
                <a:spcPct val="170000"/>
              </a:lnSpc>
              <a:buNone/>
            </a:pPr>
            <a:r>
              <a:rPr lang="en-US" dirty="0" smtClean="0"/>
              <a:t>C. The preoccupation causes clinically significant distress or impairment in social, occupational, or other important areas of functioning.</a:t>
            </a:r>
          </a:p>
          <a:p>
            <a:pPr marL="0" indent="0">
              <a:lnSpc>
                <a:spcPct val="170000"/>
              </a:lnSpc>
              <a:buNone/>
            </a:pPr>
            <a:r>
              <a:rPr lang="en-US" dirty="0" smtClean="0"/>
              <a:t>D. The appearance preoccupation is not better explained by concerns with body fat or weight in an individual whose symptoms meet diagnostic criteria for an eating disorder</a:t>
            </a:r>
            <a:br>
              <a:rPr lang="en-US" dirty="0" smtClean="0"/>
            </a:br>
            <a:r>
              <a:rPr lang="en-US" b="1" i="1" dirty="0" smtClean="0"/>
              <a:t>Specify </a:t>
            </a:r>
            <a:r>
              <a:rPr lang="en-US" b="1" dirty="0" smtClean="0"/>
              <a:t>if:</a:t>
            </a:r>
            <a:br>
              <a:rPr lang="en-US" b="1" dirty="0" smtClean="0"/>
            </a:br>
            <a:r>
              <a:rPr lang="en-US" b="1" dirty="0" smtClean="0"/>
              <a:t>With muscle </a:t>
            </a:r>
            <a:r>
              <a:rPr lang="en-US" b="1" dirty="0" err="1" smtClean="0"/>
              <a:t>dysmorphia</a:t>
            </a:r>
            <a:r>
              <a:rPr lang="en-US" b="1" dirty="0" smtClean="0"/>
              <a:t>: The individual is preoccupied with the idea that his or her body build is too small or insufficiently muscular. This </a:t>
            </a:r>
            <a:r>
              <a:rPr lang="en-US" b="1" dirty="0" err="1" smtClean="0"/>
              <a:t>specifier</a:t>
            </a:r>
            <a:r>
              <a:rPr lang="en-US" b="1" dirty="0" smtClean="0"/>
              <a:t> is used even if the individual is preoccupied with other body areas, which is often the case.</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57</a:t>
            </a:fld>
            <a:endParaRPr lang="en-US"/>
          </a:p>
        </p:txBody>
      </p:sp>
      <p:sp>
        <p:nvSpPr>
          <p:cNvPr id="5" name="Date Placeholder 4"/>
          <p:cNvSpPr>
            <a:spLocks noGrp="1"/>
          </p:cNvSpPr>
          <p:nvPr>
            <p:ph type="dt" sz="half" idx="10"/>
          </p:nvPr>
        </p:nvSpPr>
        <p:spPr/>
        <p:txBody>
          <a:bodyPr/>
          <a:lstStyle/>
          <a:p>
            <a:fld id="{B8A23412-5D60-4F8B-91C3-970A22C65313}" type="datetime1">
              <a:rPr lang="en-US" smtClean="0"/>
              <a:t>6/15/2020</a:t>
            </a:fld>
            <a:endParaRPr lang="en-US"/>
          </a:p>
        </p:txBody>
      </p:sp>
    </p:spTree>
    <p:extLst>
      <p:ext uri="{BB962C8B-B14F-4D97-AF65-F5344CB8AC3E}">
        <p14:creationId xmlns:p14="http://schemas.microsoft.com/office/powerpoint/2010/main" val="270296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324600"/>
          </a:xfrm>
        </p:spPr>
        <p:txBody>
          <a:bodyPr>
            <a:normAutofit fontScale="62500" lnSpcReduction="20000"/>
          </a:bodyPr>
          <a:lstStyle/>
          <a:p>
            <a:pPr marL="0" indent="0">
              <a:lnSpc>
                <a:spcPct val="150000"/>
              </a:lnSpc>
              <a:buNone/>
            </a:pPr>
            <a:r>
              <a:rPr lang="en-US" dirty="0" smtClean="0"/>
              <a:t>Management/treatment </a:t>
            </a:r>
          </a:p>
          <a:p>
            <a:pPr>
              <a:lnSpc>
                <a:spcPct val="150000"/>
              </a:lnSpc>
              <a:buFont typeface="Wingdings" panose="05000000000000000000" pitchFamily="2" charset="2"/>
              <a:buChar char="Ø"/>
            </a:pPr>
            <a:r>
              <a:rPr lang="en-US" dirty="0" smtClean="0"/>
              <a:t>Treatment of patients with body dysmorphic disorder with surgical, dermatological, dental, and other medical procedures to address the alleged defects is almost invariably unsuccessful. </a:t>
            </a:r>
          </a:p>
          <a:p>
            <a:pPr>
              <a:lnSpc>
                <a:spcPct val="150000"/>
              </a:lnSpc>
              <a:buFont typeface="Wingdings" panose="05000000000000000000" pitchFamily="2" charset="2"/>
              <a:buChar char="Ø"/>
            </a:pPr>
            <a:r>
              <a:rPr lang="en-US" dirty="0" smtClean="0"/>
              <a:t>Psycho-education </a:t>
            </a:r>
          </a:p>
          <a:p>
            <a:pPr>
              <a:lnSpc>
                <a:spcPct val="150000"/>
              </a:lnSpc>
              <a:buFont typeface="Wingdings" panose="05000000000000000000" pitchFamily="2" charset="2"/>
              <a:buChar char="Ø"/>
            </a:pPr>
            <a:r>
              <a:rPr lang="en-US" dirty="0" smtClean="0"/>
              <a:t>SSRI drugs-example, Fluoxetine (Prozac) reduce symptoms in at least 50</a:t>
            </a:r>
            <a:br>
              <a:rPr lang="en-US" dirty="0" smtClean="0"/>
            </a:br>
            <a:r>
              <a:rPr lang="en-US" dirty="0" smtClean="0"/>
              <a:t>percent of patients.</a:t>
            </a:r>
          </a:p>
          <a:p>
            <a:pPr>
              <a:lnSpc>
                <a:spcPct val="150000"/>
              </a:lnSpc>
              <a:buFont typeface="Wingdings" panose="05000000000000000000" pitchFamily="2" charset="2"/>
              <a:buChar char="Ø"/>
            </a:pPr>
            <a:r>
              <a:rPr lang="en-US" dirty="0" smtClean="0"/>
              <a:t>Clomipramine </a:t>
            </a:r>
          </a:p>
          <a:p>
            <a:pPr>
              <a:lnSpc>
                <a:spcPct val="150000"/>
              </a:lnSpc>
              <a:buFont typeface="Wingdings" panose="05000000000000000000" pitchFamily="2" charset="2"/>
              <a:buChar char="Ø"/>
            </a:pPr>
            <a:r>
              <a:rPr lang="en-US" dirty="0" smtClean="0"/>
              <a:t>CBT for six months - </a:t>
            </a:r>
            <a:r>
              <a:rPr lang="en-US" dirty="0"/>
              <a:t>exposure, response prevention, and cognitive</a:t>
            </a:r>
            <a:br>
              <a:rPr lang="en-US" dirty="0"/>
            </a:br>
            <a:r>
              <a:rPr lang="en-US" dirty="0"/>
              <a:t>restructuring</a:t>
            </a:r>
            <a:r>
              <a:rPr lang="en-US" dirty="0" smtClean="0"/>
              <a:t> </a:t>
            </a:r>
          </a:p>
          <a:p>
            <a:pPr>
              <a:lnSpc>
                <a:spcPct val="150000"/>
              </a:lnSpc>
              <a:buFont typeface="Wingdings" panose="05000000000000000000" pitchFamily="2" charset="2"/>
              <a:buChar char="Ø"/>
            </a:pPr>
            <a:r>
              <a:rPr lang="en-US" dirty="0" smtClean="0"/>
              <a:t>Visual processing abnormalities </a:t>
            </a:r>
            <a:r>
              <a:rPr lang="en-US" dirty="0"/>
              <a:t>(e.g., use of perceptual retraining to develop a more </a:t>
            </a:r>
            <a:r>
              <a:rPr lang="en-US" dirty="0" smtClean="0"/>
              <a:t>holistic view </a:t>
            </a:r>
            <a:r>
              <a:rPr lang="en-US" dirty="0"/>
              <a:t>of appearance). </a:t>
            </a:r>
            <a:endParaRPr lang="en-US" dirty="0" smtClean="0"/>
          </a:p>
          <a:p>
            <a:pPr>
              <a:lnSpc>
                <a:spcPct val="150000"/>
              </a:lnSpc>
              <a:buFont typeface="Wingdings" panose="05000000000000000000" pitchFamily="2" charset="2"/>
              <a:buChar char="Ø"/>
            </a:pPr>
            <a:r>
              <a:rPr lang="en-US" dirty="0" smtClean="0"/>
              <a:t>Habitual reversal </a:t>
            </a:r>
            <a:br>
              <a:rPr lang="en-US" dirty="0" smtClean="0"/>
            </a:br>
            <a:endParaRPr lang="en-US" dirty="0" smtClean="0"/>
          </a:p>
          <a:p>
            <a:pPr>
              <a:lnSpc>
                <a:spcPct val="150000"/>
              </a:lnSpc>
              <a:buFont typeface="Wingdings" panose="05000000000000000000" pitchFamily="2" charset="2"/>
              <a:buChar char="Ø"/>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58</a:t>
            </a:fld>
            <a:endParaRPr lang="en-US"/>
          </a:p>
        </p:txBody>
      </p:sp>
      <p:sp>
        <p:nvSpPr>
          <p:cNvPr id="5" name="Date Placeholder 4"/>
          <p:cNvSpPr>
            <a:spLocks noGrp="1"/>
          </p:cNvSpPr>
          <p:nvPr>
            <p:ph type="dt" sz="half" idx="10"/>
          </p:nvPr>
        </p:nvSpPr>
        <p:spPr/>
        <p:txBody>
          <a:bodyPr/>
          <a:lstStyle/>
          <a:p>
            <a:fld id="{42F1319B-8EEA-44B4-95D6-932FCB5334C5}" type="datetime1">
              <a:rPr lang="en-US" smtClean="0"/>
              <a:t>6/15/2020</a:t>
            </a:fld>
            <a:endParaRPr lang="en-US"/>
          </a:p>
        </p:txBody>
      </p:sp>
    </p:spTree>
    <p:extLst>
      <p:ext uri="{BB962C8B-B14F-4D97-AF65-F5344CB8AC3E}">
        <p14:creationId xmlns:p14="http://schemas.microsoft.com/office/powerpoint/2010/main" val="253162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dirty="0" smtClean="0"/>
              <a:t>Chapter three </a:t>
            </a:r>
            <a:endParaRPr lang="en-US" dirty="0"/>
          </a:p>
          <a:p>
            <a:pPr marL="0" indent="0">
              <a:buNone/>
            </a:pPr>
            <a:r>
              <a:rPr lang="en-US" dirty="0" smtClean="0"/>
              <a:t>Trauma- and Stressor-Related D/O</a:t>
            </a:r>
            <a:br>
              <a:rPr lang="en-US"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59</a:t>
            </a:fld>
            <a:endParaRPr lang="en-US"/>
          </a:p>
        </p:txBody>
      </p:sp>
      <p:sp>
        <p:nvSpPr>
          <p:cNvPr id="5" name="Date Placeholder 4"/>
          <p:cNvSpPr>
            <a:spLocks noGrp="1"/>
          </p:cNvSpPr>
          <p:nvPr>
            <p:ph type="dt" sz="half" idx="10"/>
          </p:nvPr>
        </p:nvSpPr>
        <p:spPr/>
        <p:txBody>
          <a:bodyPr/>
          <a:lstStyle/>
          <a:p>
            <a:fld id="{DF40D718-C47D-4FAC-BD29-B1C6C5F5D65D}" type="datetime1">
              <a:rPr lang="en-US" smtClean="0"/>
              <a:t>6/15/2020</a:t>
            </a:fld>
            <a:endParaRPr lang="en-US"/>
          </a:p>
        </p:txBody>
      </p:sp>
    </p:spTree>
    <p:extLst>
      <p:ext uri="{BB962C8B-B14F-4D97-AF65-F5344CB8AC3E}">
        <p14:creationId xmlns:p14="http://schemas.microsoft.com/office/powerpoint/2010/main" val="215872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553200"/>
          </a:xfrm>
        </p:spPr>
        <p:txBody>
          <a:bodyPr>
            <a:normAutofit fontScale="55000" lnSpcReduction="20000"/>
          </a:bodyPr>
          <a:lstStyle/>
          <a:p>
            <a:pPr marL="0" indent="0">
              <a:buNone/>
              <a:defRPr/>
            </a:pPr>
            <a:r>
              <a:rPr lang="en-US" sz="4000" dirty="0">
                <a:solidFill>
                  <a:srgbClr val="FF0000"/>
                </a:solidFill>
              </a:rPr>
              <a:t>Points to note</a:t>
            </a:r>
          </a:p>
          <a:p>
            <a:pPr>
              <a:lnSpc>
                <a:spcPct val="150000"/>
              </a:lnSpc>
              <a:buFont typeface="Wingdings" panose="05000000000000000000" pitchFamily="2" charset="2"/>
              <a:buChar char="Ø"/>
              <a:defRPr/>
            </a:pPr>
            <a:r>
              <a:rPr lang="en-US" dirty="0"/>
              <a:t>“</a:t>
            </a:r>
            <a:r>
              <a:rPr lang="en-US" sz="3800" dirty="0"/>
              <a:t>Symptoms” are common in the general population.</a:t>
            </a:r>
          </a:p>
          <a:p>
            <a:pPr>
              <a:lnSpc>
                <a:spcPct val="150000"/>
              </a:lnSpc>
              <a:buFont typeface="Wingdings" panose="05000000000000000000" pitchFamily="2" charset="2"/>
              <a:buChar char="Ø"/>
              <a:defRPr/>
            </a:pPr>
            <a:r>
              <a:rPr lang="en-US" sz="3800" dirty="0"/>
              <a:t>Co-morbidity is frequent anxiety disorders tend to be highly comorbid with each other(Other anxiety disorders, mood disorders, substance use, personality disorders)</a:t>
            </a:r>
          </a:p>
          <a:p>
            <a:pPr>
              <a:lnSpc>
                <a:spcPct val="150000"/>
              </a:lnSpc>
              <a:buFont typeface="Wingdings" panose="05000000000000000000" pitchFamily="2" charset="2"/>
              <a:buChar char="Ø"/>
              <a:defRPr/>
            </a:pPr>
            <a:r>
              <a:rPr lang="en-US" sz="3800" dirty="0"/>
              <a:t>The anxiety disorders differ from one another in the types of objects or situations that induce fear, anxiety, or avoidance behavior, and the associated cognitive ideation. </a:t>
            </a:r>
          </a:p>
          <a:p>
            <a:pPr>
              <a:lnSpc>
                <a:spcPct val="150000"/>
              </a:lnSpc>
              <a:buFont typeface="Wingdings" panose="05000000000000000000" pitchFamily="2" charset="2"/>
              <a:buChar char="Ø"/>
              <a:defRPr/>
            </a:pPr>
            <a:r>
              <a:rPr lang="en-US" sz="3800" dirty="0"/>
              <a:t>Many of the anxiety disorders develop in childhood and tend to persist if not treated. </a:t>
            </a:r>
          </a:p>
          <a:p>
            <a:pPr>
              <a:lnSpc>
                <a:spcPct val="150000"/>
              </a:lnSpc>
              <a:buFont typeface="Wingdings" panose="05000000000000000000" pitchFamily="2" charset="2"/>
              <a:buChar char="Ø"/>
              <a:defRPr/>
            </a:pPr>
            <a:r>
              <a:rPr lang="en-US" sz="3800" dirty="0"/>
              <a:t>Most occur more frequently in females than in males (approximately 2:1 ratio). </a:t>
            </a:r>
          </a:p>
          <a:p>
            <a:pPr>
              <a:lnSpc>
                <a:spcPct val="150000"/>
              </a:lnSpc>
              <a:buFont typeface="Wingdings" panose="05000000000000000000" pitchFamily="2" charset="2"/>
              <a:buChar char="Ø"/>
              <a:defRPr/>
            </a:pPr>
            <a:r>
              <a:rPr lang="en-US" sz="3800" dirty="0"/>
              <a:t>all of the anxiety disorder subtypes are familial with a two- to fourfold increased risk </a:t>
            </a:r>
            <a:r>
              <a:rPr lang="en-US" sz="3800" dirty="0" smtClean="0"/>
              <a:t>to relatives </a:t>
            </a:r>
            <a:r>
              <a:rPr lang="en-US" sz="3800" dirty="0"/>
              <a:t>and heritable, with a range from about 0.3 to 0.5. </a:t>
            </a:r>
            <a:r>
              <a:rPr lang="en-US" dirty="0"/>
              <a:t/>
            </a:r>
            <a:br>
              <a:rPr lang="en-US" dirty="0"/>
            </a:br>
            <a:endParaRPr lang="en-US" dirty="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a:t>
            </a:fld>
            <a:endParaRPr lang="en-US"/>
          </a:p>
        </p:txBody>
      </p:sp>
      <p:sp>
        <p:nvSpPr>
          <p:cNvPr id="5" name="Date Placeholder 4"/>
          <p:cNvSpPr>
            <a:spLocks noGrp="1"/>
          </p:cNvSpPr>
          <p:nvPr>
            <p:ph type="dt" sz="half" idx="10"/>
          </p:nvPr>
        </p:nvSpPr>
        <p:spPr/>
        <p:txBody>
          <a:bodyPr/>
          <a:lstStyle/>
          <a:p>
            <a:fld id="{89BEF9FB-3321-41EB-B159-2FE2DFBE8FD0}" type="datetime1">
              <a:rPr lang="en-US" smtClean="0"/>
              <a:t>6/15/2020</a:t>
            </a:fld>
            <a:endParaRPr lang="en-US"/>
          </a:p>
        </p:txBody>
      </p:sp>
    </p:spTree>
    <p:extLst>
      <p:ext uri="{BB962C8B-B14F-4D97-AF65-F5344CB8AC3E}">
        <p14:creationId xmlns:p14="http://schemas.microsoft.com/office/powerpoint/2010/main" val="1516673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6172200"/>
          </a:xfrm>
        </p:spPr>
        <p:txBody>
          <a:bodyPr>
            <a:normAutofit fontScale="70000" lnSpcReduction="20000"/>
          </a:bodyPr>
          <a:lstStyle/>
          <a:p>
            <a:pPr>
              <a:lnSpc>
                <a:spcPct val="170000"/>
              </a:lnSpc>
              <a:buFont typeface="Wingdings" panose="05000000000000000000" pitchFamily="2" charset="2"/>
              <a:buChar char="Ø"/>
            </a:pPr>
            <a:r>
              <a:rPr lang="en-GB" dirty="0" smtClean="0"/>
              <a:t>Trauma and stress related disorders include disorders in which exposure to a traumatic or stressful event is listed explicitly as a diagnostic criterion. These include reactive attachment disorder, disinhibited social engagement disorder, </a:t>
            </a:r>
            <a:r>
              <a:rPr lang="en-GB" dirty="0" smtClean="0">
                <a:solidFill>
                  <a:srgbClr val="FF0000"/>
                </a:solidFill>
              </a:rPr>
              <a:t>posttraumatic stress disorder </a:t>
            </a:r>
            <a:r>
              <a:rPr lang="en-GB" dirty="0" smtClean="0"/>
              <a:t>(PTSD),</a:t>
            </a:r>
            <a:r>
              <a:rPr lang="en-GB" dirty="0" smtClean="0">
                <a:solidFill>
                  <a:srgbClr val="FF0000"/>
                </a:solidFill>
              </a:rPr>
              <a:t> </a:t>
            </a:r>
            <a:r>
              <a:rPr lang="en-GB" dirty="0" smtClean="0"/>
              <a:t>acute stress disorder</a:t>
            </a:r>
            <a:r>
              <a:rPr lang="en-GB" dirty="0" smtClean="0">
                <a:solidFill>
                  <a:srgbClr val="FF0000"/>
                </a:solidFill>
              </a:rPr>
              <a:t>, and adjustment disorders. </a:t>
            </a:r>
          </a:p>
          <a:p>
            <a:pPr>
              <a:lnSpc>
                <a:spcPct val="170000"/>
              </a:lnSpc>
              <a:buFont typeface="Wingdings" panose="05000000000000000000" pitchFamily="2" charset="2"/>
              <a:buChar char="Ø"/>
            </a:pPr>
            <a:r>
              <a:rPr lang="en-US" dirty="0" smtClean="0"/>
              <a:t>Many individuals who have been exposed to a traumatic or stressful event exhibit a phenotype in which, rather than anxiety- or fear-based symptoms, the most prominent clinical characteristics are </a:t>
            </a:r>
            <a:r>
              <a:rPr lang="en-US" dirty="0" err="1" smtClean="0"/>
              <a:t>anhedonic</a:t>
            </a:r>
            <a:r>
              <a:rPr lang="en-US" dirty="0" smtClean="0"/>
              <a:t> and </a:t>
            </a:r>
            <a:r>
              <a:rPr lang="en-US" dirty="0" err="1" smtClean="0"/>
              <a:t>dysphoric</a:t>
            </a:r>
            <a:r>
              <a:rPr lang="en-US" dirty="0" smtClean="0"/>
              <a:t> symptoms, externalizing angry and aggressive symptoms, or dissociative symptoms. </a:t>
            </a:r>
            <a:r>
              <a:rPr lang="en-GB" dirty="0" smtClean="0">
                <a:solidFill>
                  <a:srgbClr val="FF0000"/>
                </a:solidFill>
              </a:rPr>
              <a:t/>
            </a:r>
            <a:br>
              <a:rPr lang="en-GB" dirty="0" smtClean="0">
                <a:solidFill>
                  <a:srgbClr val="FF0000"/>
                </a:solidFill>
              </a:rPr>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60</a:t>
            </a:fld>
            <a:endParaRPr lang="en-US"/>
          </a:p>
        </p:txBody>
      </p:sp>
      <p:sp>
        <p:nvSpPr>
          <p:cNvPr id="5" name="Date Placeholder 4"/>
          <p:cNvSpPr>
            <a:spLocks noGrp="1"/>
          </p:cNvSpPr>
          <p:nvPr>
            <p:ph type="dt" sz="half" idx="10"/>
          </p:nvPr>
        </p:nvSpPr>
        <p:spPr/>
        <p:txBody>
          <a:bodyPr/>
          <a:lstStyle/>
          <a:p>
            <a:fld id="{09E7309D-F6CB-4B2F-8F1A-3D0A1DE47633}" type="datetime1">
              <a:rPr lang="en-US" smtClean="0"/>
              <a:t>6/15/2020</a:t>
            </a:fld>
            <a:endParaRPr lang="en-US"/>
          </a:p>
        </p:txBody>
      </p:sp>
    </p:spTree>
    <p:extLst>
      <p:ext uri="{BB962C8B-B14F-4D97-AF65-F5344CB8AC3E}">
        <p14:creationId xmlns:p14="http://schemas.microsoft.com/office/powerpoint/2010/main" val="2924771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05800" cy="6400800"/>
          </a:xfrm>
        </p:spPr>
        <p:txBody>
          <a:bodyPr>
            <a:noAutofit/>
          </a:bodyPr>
          <a:lstStyle/>
          <a:p>
            <a:pPr>
              <a:lnSpc>
                <a:spcPct val="170000"/>
              </a:lnSpc>
              <a:buFont typeface="Wingdings" pitchFamily="2" charset="2"/>
              <a:buChar char="Ø"/>
            </a:pPr>
            <a:r>
              <a:rPr lang="en-US" sz="2000" dirty="0"/>
              <a:t>PTSD is a trauma and stress-related disorder, defined by the </a:t>
            </a:r>
            <a:r>
              <a:rPr lang="en-US" sz="2000" dirty="0" smtClean="0"/>
              <a:t>co-occurrence of </a:t>
            </a:r>
            <a:r>
              <a:rPr lang="en-US" sz="2000" dirty="0" err="1"/>
              <a:t>reexperiencing</a:t>
            </a:r>
            <a:r>
              <a:rPr lang="en-US" sz="2000" dirty="0"/>
              <a:t>, avoidance, negative beliefs and </a:t>
            </a:r>
            <a:r>
              <a:rPr lang="en-US" sz="2000" dirty="0" err="1" smtClean="0"/>
              <a:t>hyperarousal</a:t>
            </a:r>
            <a:r>
              <a:rPr lang="en-US" sz="2000" dirty="0" smtClean="0"/>
              <a:t> symptoms, in </a:t>
            </a:r>
            <a:r>
              <a:rPr lang="en-US" sz="2000" dirty="0"/>
              <a:t>survivors of extreme adversity. </a:t>
            </a:r>
            <a:endParaRPr lang="en-US" sz="2000" dirty="0" smtClean="0"/>
          </a:p>
          <a:p>
            <a:pPr>
              <a:lnSpc>
                <a:spcPct val="170000"/>
              </a:lnSpc>
              <a:buFont typeface="Wingdings" pitchFamily="2" charset="2"/>
              <a:buChar char="Ø"/>
            </a:pPr>
            <a:r>
              <a:rPr lang="en-US" sz="2000" dirty="0" smtClean="0"/>
              <a:t>PTSD </a:t>
            </a:r>
            <a:r>
              <a:rPr lang="en-US" sz="2000" dirty="0"/>
              <a:t>is a common outcome of all </a:t>
            </a:r>
            <a:r>
              <a:rPr lang="en-US" sz="2000" dirty="0" smtClean="0"/>
              <a:t>types of </a:t>
            </a:r>
            <a:r>
              <a:rPr lang="en-US" sz="2000" dirty="0"/>
              <a:t>traumatic events, from most horrifying and protracted (e.g., </a:t>
            </a:r>
            <a:r>
              <a:rPr lang="en-US" sz="2000" dirty="0" smtClean="0"/>
              <a:t>captivity and </a:t>
            </a:r>
            <a:r>
              <a:rPr lang="en-US" sz="2000" dirty="0"/>
              <a:t>torture) to shorter events or incidents (e.g., accidents).</a:t>
            </a:r>
            <a:r>
              <a:rPr lang="en-US" sz="2000" dirty="0" smtClean="0"/>
              <a:t> </a:t>
            </a:r>
          </a:p>
          <a:p>
            <a:pPr>
              <a:lnSpc>
                <a:spcPct val="170000"/>
              </a:lnSpc>
              <a:buFont typeface="Wingdings" pitchFamily="2" charset="2"/>
              <a:buChar char="Ø"/>
            </a:pPr>
            <a:r>
              <a:rPr lang="en-US" sz="2000" dirty="0" smtClean="0"/>
              <a:t>Fear-based </a:t>
            </a:r>
            <a:r>
              <a:rPr lang="en-US" sz="2000" dirty="0" err="1"/>
              <a:t>reexperiencing</a:t>
            </a:r>
            <a:r>
              <a:rPr lang="en-US" sz="2000" dirty="0"/>
              <a:t>, emotional, </a:t>
            </a:r>
            <a:r>
              <a:rPr lang="en-US" sz="2000" dirty="0" smtClean="0"/>
              <a:t>and behavioral </a:t>
            </a:r>
            <a:r>
              <a:rPr lang="en-US" sz="2000" dirty="0"/>
              <a:t>symptoms may predominate in one individual while others </a:t>
            </a:r>
            <a:r>
              <a:rPr lang="en-US" sz="2000" dirty="0" smtClean="0"/>
              <a:t>may</a:t>
            </a:r>
            <a:r>
              <a:rPr lang="en-US" sz="2000" dirty="0"/>
              <a:t> </a:t>
            </a:r>
            <a:r>
              <a:rPr lang="en-US" sz="2000" dirty="0" smtClean="0"/>
              <a:t>present </a:t>
            </a:r>
            <a:r>
              <a:rPr lang="en-US" sz="2000" dirty="0" err="1"/>
              <a:t>anhedonia</a:t>
            </a:r>
            <a:r>
              <a:rPr lang="en-US" sz="2000" dirty="0"/>
              <a:t>, </a:t>
            </a:r>
            <a:r>
              <a:rPr lang="en-US" sz="2000" dirty="0" err="1"/>
              <a:t>dysphoria</a:t>
            </a:r>
            <a:r>
              <a:rPr lang="en-US" sz="2000" dirty="0"/>
              <a:t>, negative cognitions, </a:t>
            </a:r>
            <a:r>
              <a:rPr lang="en-US" sz="2000" dirty="0" err="1" smtClean="0"/>
              <a:t>hyperarousal</a:t>
            </a:r>
            <a:r>
              <a:rPr lang="en-US" sz="2000" dirty="0" smtClean="0"/>
              <a:t>, irritability</a:t>
            </a:r>
            <a:r>
              <a:rPr lang="en-US" sz="2000" dirty="0"/>
              <a:t>, or </a:t>
            </a:r>
            <a:r>
              <a:rPr lang="en-US" sz="2000" dirty="0" smtClean="0"/>
              <a:t>insomnia.</a:t>
            </a:r>
          </a:p>
          <a:p>
            <a:pPr>
              <a:lnSpc>
                <a:spcPct val="170000"/>
              </a:lnSpc>
              <a:buFont typeface="Wingdings" pitchFamily="2" charset="2"/>
              <a:buChar char="Ø"/>
            </a:pPr>
            <a:r>
              <a:rPr lang="en-US" sz="2000" dirty="0" smtClean="0"/>
              <a:t>PTSD </a:t>
            </a:r>
            <a:r>
              <a:rPr lang="en-US" sz="2000" dirty="0"/>
              <a:t>symptoms into four subcategories (“</a:t>
            </a:r>
            <a:r>
              <a:rPr lang="en-US" sz="2000" dirty="0" smtClean="0"/>
              <a:t>diagnostic criteria</a:t>
            </a:r>
            <a:r>
              <a:rPr lang="en-US" sz="2000" dirty="0"/>
              <a:t>”): </a:t>
            </a:r>
            <a:r>
              <a:rPr lang="en-US" sz="2000" dirty="0" err="1"/>
              <a:t>reexperiencing</a:t>
            </a:r>
            <a:r>
              <a:rPr lang="en-US" sz="2000" dirty="0"/>
              <a:t>, avoidance, negative cognitions, </a:t>
            </a:r>
            <a:r>
              <a:rPr lang="en-US" sz="2000" dirty="0" smtClean="0"/>
              <a:t>and </a:t>
            </a:r>
            <a:r>
              <a:rPr lang="en-US" sz="2000" dirty="0" err="1" smtClean="0"/>
              <a:t>hyperarousal</a:t>
            </a:r>
            <a:r>
              <a:rPr lang="en-US" sz="2000" dirty="0"/>
              <a:t>.</a:t>
            </a:r>
            <a:r>
              <a:rPr lang="en-US" sz="2000" dirty="0" smtClean="0"/>
              <a:t> </a:t>
            </a:r>
            <a:br>
              <a:rPr lang="en-US" sz="2000" dirty="0" smtClean="0"/>
            </a:br>
            <a:r>
              <a:rPr lang="en-US" sz="2000" dirty="0" smtClean="0"/>
              <a:t/>
            </a:r>
            <a:br>
              <a:rPr lang="en-US" sz="2000" dirty="0" smtClean="0"/>
            </a:br>
            <a:endParaRPr lang="en-US" sz="2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61</a:t>
            </a:fld>
            <a:endParaRPr lang="en-US"/>
          </a:p>
        </p:txBody>
      </p:sp>
      <p:sp>
        <p:nvSpPr>
          <p:cNvPr id="5" name="Date Placeholder 4"/>
          <p:cNvSpPr>
            <a:spLocks noGrp="1"/>
          </p:cNvSpPr>
          <p:nvPr>
            <p:ph type="dt" sz="half" idx="10"/>
          </p:nvPr>
        </p:nvSpPr>
        <p:spPr/>
        <p:txBody>
          <a:bodyPr/>
          <a:lstStyle/>
          <a:p>
            <a:fld id="{33EA194A-5434-4CB1-9FA4-CBA681075C86}" type="datetime1">
              <a:rPr lang="en-US" smtClean="0"/>
              <a:t>6/15/2020</a:t>
            </a:fld>
            <a:endParaRPr lang="en-US"/>
          </a:p>
        </p:txBody>
      </p:sp>
    </p:spTree>
    <p:extLst>
      <p:ext uri="{BB962C8B-B14F-4D97-AF65-F5344CB8AC3E}">
        <p14:creationId xmlns:p14="http://schemas.microsoft.com/office/powerpoint/2010/main" val="3960991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t/>
            </a:r>
            <a:br>
              <a:rPr lang="en-US" sz="3200" b="1" dirty="0" smtClean="0"/>
            </a:br>
            <a:r>
              <a:rPr lang="en-US" sz="3200" b="1" dirty="0" smtClean="0"/>
              <a:t>1. Post traumatic stress disorder </a:t>
            </a:r>
            <a:r>
              <a:rPr lang="en-US" sz="3200" dirty="0" smtClean="0"/>
              <a:t/>
            </a:r>
            <a:br>
              <a:rPr lang="en-US" sz="3200" dirty="0" smtClean="0"/>
            </a:br>
            <a:endParaRPr lang="en-US" sz="3200" dirty="0"/>
          </a:p>
        </p:txBody>
      </p:sp>
      <p:sp>
        <p:nvSpPr>
          <p:cNvPr id="3" name="Content Placeholder 2"/>
          <p:cNvSpPr>
            <a:spLocks noGrp="1"/>
          </p:cNvSpPr>
          <p:nvPr>
            <p:ph idx="1"/>
          </p:nvPr>
        </p:nvSpPr>
        <p:spPr>
          <a:xfrm>
            <a:off x="228600" y="914400"/>
            <a:ext cx="8610600" cy="5791200"/>
          </a:xfrm>
        </p:spPr>
        <p:txBody>
          <a:bodyPr>
            <a:normAutofit fontScale="55000" lnSpcReduction="20000"/>
          </a:bodyPr>
          <a:lstStyle/>
          <a:p>
            <a:pPr marL="0" indent="0">
              <a:lnSpc>
                <a:spcPct val="170000"/>
              </a:lnSpc>
              <a:buNone/>
            </a:pPr>
            <a:r>
              <a:rPr lang="en-US" sz="6000" b="1" dirty="0" smtClean="0"/>
              <a:t>DSM 5 diagnostic criteria for PTSD</a:t>
            </a:r>
            <a:r>
              <a:rPr lang="en-US" b="1" dirty="0" smtClean="0"/>
              <a:t/>
            </a:r>
            <a:br>
              <a:rPr lang="en-US" b="1" dirty="0" smtClean="0"/>
            </a:br>
            <a:r>
              <a:rPr lang="en-US" sz="5800" dirty="0" smtClean="0"/>
              <a:t>A. Exposure to actual or threatened death, serious injury, or sexual violation in one (or more) of the following ways:</a:t>
            </a:r>
            <a:br>
              <a:rPr lang="en-US" sz="5800" dirty="0" smtClean="0"/>
            </a:br>
            <a:r>
              <a:rPr lang="en-US" sz="5800" dirty="0" smtClean="0"/>
              <a:t>1. Directly experiencing the traumatic event(s).</a:t>
            </a:r>
            <a:br>
              <a:rPr lang="en-US" sz="5800" dirty="0" smtClean="0"/>
            </a:br>
            <a:r>
              <a:rPr lang="en-US" sz="5800" dirty="0" smtClean="0"/>
              <a:t>2. Witnessing, in person, the event(s) as it occurred to others.</a:t>
            </a:r>
            <a:br>
              <a:rPr lang="en-US" sz="5800" dirty="0" smtClean="0"/>
            </a:br>
            <a:endParaRPr lang="en-GB" sz="36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62</a:t>
            </a:fld>
            <a:endParaRPr lang="en-US"/>
          </a:p>
        </p:txBody>
      </p:sp>
      <p:sp>
        <p:nvSpPr>
          <p:cNvPr id="6" name="Date Placeholder 5"/>
          <p:cNvSpPr>
            <a:spLocks noGrp="1"/>
          </p:cNvSpPr>
          <p:nvPr>
            <p:ph type="dt" sz="half" idx="10"/>
          </p:nvPr>
        </p:nvSpPr>
        <p:spPr/>
        <p:txBody>
          <a:bodyPr/>
          <a:lstStyle/>
          <a:p>
            <a:fld id="{57C560D1-E8A5-4446-A660-85998C4B891A}" type="datetime1">
              <a:rPr lang="en-US" smtClean="0"/>
              <a:t>6/15/2020</a:t>
            </a:fld>
            <a:endParaRPr lang="en-US"/>
          </a:p>
        </p:txBody>
      </p:sp>
    </p:spTree>
    <p:extLst>
      <p:ext uri="{BB962C8B-B14F-4D97-AF65-F5344CB8AC3E}">
        <p14:creationId xmlns:p14="http://schemas.microsoft.com/office/powerpoint/2010/main" val="2484708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534400" cy="5668963"/>
          </a:xfrm>
        </p:spPr>
        <p:txBody>
          <a:bodyPr>
            <a:normAutofit fontScale="25000" lnSpcReduction="20000"/>
          </a:bodyPr>
          <a:lstStyle/>
          <a:p>
            <a:pPr marL="0" indent="0">
              <a:lnSpc>
                <a:spcPct val="160000"/>
              </a:lnSpc>
              <a:buNone/>
            </a:pPr>
            <a:r>
              <a:rPr lang="en-US" sz="9600" dirty="0"/>
              <a:t>3. Learning that the event(s) occurred to a close family member or close friend.</a:t>
            </a:r>
            <a:br>
              <a:rPr lang="en-US" sz="9600" dirty="0"/>
            </a:br>
            <a:r>
              <a:rPr lang="en-US" sz="9600" dirty="0"/>
              <a:t>Note: In cases of actual or threatened death of a family member or friend, the event(s) must have been violent or </a:t>
            </a:r>
            <a:r>
              <a:rPr lang="en-US" sz="9600" dirty="0" smtClean="0"/>
              <a:t>accidental</a:t>
            </a:r>
            <a:endParaRPr lang="en-US" sz="9600" b="1" dirty="0" smtClean="0"/>
          </a:p>
          <a:p>
            <a:pPr marL="0" indent="0">
              <a:lnSpc>
                <a:spcPct val="160000"/>
              </a:lnSpc>
              <a:buNone/>
            </a:pPr>
            <a:r>
              <a:rPr lang="en-US" sz="9600" b="1" dirty="0" smtClean="0"/>
              <a:t>4. </a:t>
            </a:r>
            <a:r>
              <a:rPr lang="en-US" sz="9600" dirty="0" smtClean="0"/>
              <a:t>Experiencing repeated or extreme exposure to aversive details of the traumatic event(s) (e.g., first responders collecting human remains, police officers repeatedly exposed to details of child abuse).</a:t>
            </a:r>
            <a:br>
              <a:rPr lang="en-US" sz="9600" dirty="0" smtClean="0"/>
            </a:br>
            <a:r>
              <a:rPr lang="en-US" sz="9600" dirty="0" smtClean="0"/>
              <a:t>Note: This does not apply to exposure through electronic media, television, movies, or pictures, unless this exposure is work related.</a:t>
            </a:r>
            <a:br>
              <a:rPr lang="en-US" sz="9600" dirty="0" smtClean="0"/>
            </a:br>
            <a:r>
              <a:rPr lang="en-US" sz="9600" dirty="0" smtClean="0"/>
              <a:t/>
            </a:r>
            <a:br>
              <a:rPr lang="en-US" sz="9600" dirty="0" smtClean="0"/>
            </a:br>
            <a:endParaRPr lang="en-GB" sz="9600"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63</a:t>
            </a:fld>
            <a:endParaRPr lang="en-US"/>
          </a:p>
        </p:txBody>
      </p:sp>
      <p:sp>
        <p:nvSpPr>
          <p:cNvPr id="5" name="Date Placeholder 4"/>
          <p:cNvSpPr>
            <a:spLocks noGrp="1"/>
          </p:cNvSpPr>
          <p:nvPr>
            <p:ph type="dt" sz="half" idx="10"/>
          </p:nvPr>
        </p:nvSpPr>
        <p:spPr/>
        <p:txBody>
          <a:bodyPr/>
          <a:lstStyle/>
          <a:p>
            <a:fld id="{0795672F-7C9A-4D89-84FB-04CD37B103F1}" type="datetime1">
              <a:rPr lang="en-US" smtClean="0"/>
              <a:t>6/15/2020</a:t>
            </a:fld>
            <a:endParaRPr lang="en-US"/>
          </a:p>
        </p:txBody>
      </p:sp>
    </p:spTree>
    <p:extLst>
      <p:ext uri="{BB962C8B-B14F-4D97-AF65-F5344CB8AC3E}">
        <p14:creationId xmlns:p14="http://schemas.microsoft.com/office/powerpoint/2010/main" val="491329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400800"/>
          </a:xfrm>
        </p:spPr>
        <p:txBody>
          <a:bodyPr>
            <a:noAutofit/>
          </a:bodyPr>
          <a:lstStyle/>
          <a:p>
            <a:pPr>
              <a:lnSpc>
                <a:spcPct val="160000"/>
              </a:lnSpc>
              <a:buFont typeface="Wingdings" panose="05000000000000000000" pitchFamily="2" charset="2"/>
              <a:buChar char="Ø"/>
            </a:pPr>
            <a:r>
              <a:rPr lang="en-US" sz="2400" dirty="0" smtClean="0"/>
              <a:t>Intrusion/re-experiencing , negative cognitive /mood, Avoidance and arousal, beginning or worsening after the traumatic event(s) occurred:</a:t>
            </a:r>
          </a:p>
          <a:p>
            <a:pPr marL="0" indent="0">
              <a:lnSpc>
                <a:spcPct val="160000"/>
              </a:lnSpc>
              <a:buNone/>
            </a:pPr>
            <a:r>
              <a:rPr lang="en-US" sz="2400" dirty="0" smtClean="0"/>
              <a:t>B. </a:t>
            </a:r>
            <a:r>
              <a:rPr lang="en-US" sz="2800" b="1" dirty="0" smtClean="0"/>
              <a:t>Intrusion Symptoms – presence of one or  more of the following intrusive symptoms </a:t>
            </a:r>
            <a:endParaRPr lang="en-US" sz="2400" dirty="0"/>
          </a:p>
          <a:p>
            <a:pPr marL="0" indent="0">
              <a:lnSpc>
                <a:spcPct val="160000"/>
              </a:lnSpc>
              <a:buNone/>
            </a:pPr>
            <a:r>
              <a:rPr lang="en-US" sz="2400" dirty="0" smtClean="0"/>
              <a:t>1 . Recurrent, involuntary, and intrusive distressing memories of the traumatic event(s).</a:t>
            </a:r>
            <a:br>
              <a:rPr lang="en-US" sz="2400" dirty="0" smtClean="0"/>
            </a:br>
            <a:r>
              <a:rPr lang="en-US" sz="2400" dirty="0" smtClean="0"/>
              <a:t>Note: In children &gt;6 </a:t>
            </a:r>
            <a:r>
              <a:rPr lang="en-US" sz="2400" dirty="0" err="1" smtClean="0"/>
              <a:t>yrs</a:t>
            </a:r>
            <a:r>
              <a:rPr lang="en-US" sz="2400" dirty="0" smtClean="0"/>
              <a:t>, repetitive play may occur in which themes or aspects of the traumatic event(s) are expressed.</a:t>
            </a:r>
            <a:br>
              <a:rPr lang="en-US" sz="2400" dirty="0" smtClean="0"/>
            </a:br>
            <a:r>
              <a:rPr lang="en-US" sz="2400" dirty="0" smtClean="0"/>
              <a:t/>
            </a:r>
            <a:br>
              <a:rPr lang="en-US" sz="2400" dirty="0" smtClean="0"/>
            </a:br>
            <a:endParaRPr lang="en-GB" sz="2400" dirty="0" smtClean="0"/>
          </a:p>
          <a:p>
            <a:endParaRPr lang="en-US" sz="2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64</a:t>
            </a:fld>
            <a:endParaRPr lang="en-US"/>
          </a:p>
        </p:txBody>
      </p:sp>
      <p:sp>
        <p:nvSpPr>
          <p:cNvPr id="5" name="Date Placeholder 4"/>
          <p:cNvSpPr>
            <a:spLocks noGrp="1"/>
          </p:cNvSpPr>
          <p:nvPr>
            <p:ph type="dt" sz="half" idx="10"/>
          </p:nvPr>
        </p:nvSpPr>
        <p:spPr/>
        <p:txBody>
          <a:bodyPr/>
          <a:lstStyle/>
          <a:p>
            <a:fld id="{07604B77-A5D1-45DC-A977-DA27565EEED6}" type="datetime1">
              <a:rPr lang="en-US" smtClean="0"/>
              <a:t>6/15/2020</a:t>
            </a:fld>
            <a:endParaRPr lang="en-US"/>
          </a:p>
        </p:txBody>
      </p:sp>
    </p:spTree>
    <p:extLst>
      <p:ext uri="{BB962C8B-B14F-4D97-AF65-F5344CB8AC3E}">
        <p14:creationId xmlns:p14="http://schemas.microsoft.com/office/powerpoint/2010/main" val="579319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6096000"/>
          </a:xfrm>
        </p:spPr>
        <p:txBody>
          <a:bodyPr>
            <a:noAutofit/>
          </a:bodyPr>
          <a:lstStyle/>
          <a:p>
            <a:pPr marL="0" indent="0">
              <a:lnSpc>
                <a:spcPct val="170000"/>
              </a:lnSpc>
              <a:buNone/>
            </a:pPr>
            <a:r>
              <a:rPr lang="en-US" sz="2400" dirty="0" smtClean="0"/>
              <a:t>2.  Recurrent distressing dreams in which the content and/or affect of the dream are related to the event(s).</a:t>
            </a:r>
            <a:br>
              <a:rPr lang="en-US" sz="2400" dirty="0" smtClean="0"/>
            </a:br>
            <a:r>
              <a:rPr lang="en-US" sz="2400" dirty="0" smtClean="0"/>
              <a:t>Note: In children, there may be frightening dreams without recognizable content.</a:t>
            </a:r>
            <a:br>
              <a:rPr lang="en-US" sz="2400" dirty="0" smtClean="0"/>
            </a:br>
            <a:r>
              <a:rPr lang="en-US" sz="2400" dirty="0" smtClean="0"/>
              <a:t>3. Dissociative reactions (e.g., flashbacks) in which the individual feels or acts as if the traumatic event(s) were recurring.</a:t>
            </a:r>
            <a:br>
              <a:rPr lang="en-US" sz="2400" dirty="0" smtClean="0"/>
            </a:br>
            <a:r>
              <a:rPr lang="en-US" sz="2400" dirty="0" smtClean="0"/>
              <a:t>Note: In children, trauma-specific reenactment may occur in play.</a:t>
            </a:r>
            <a:br>
              <a:rPr lang="en-US" sz="2400" dirty="0" smtClean="0"/>
            </a:br>
            <a:r>
              <a:rPr lang="en-US" sz="2400" dirty="0" smtClean="0"/>
              <a:t>4. Intense or prolonged psychological distress or marked physiological reactions in response to internal or external cues that symbolize or resemble an aspect of the traumatic event(s).</a:t>
            </a:r>
            <a:br>
              <a:rPr lang="en-US" sz="2400" dirty="0" smtClean="0"/>
            </a:br>
            <a:r>
              <a:rPr lang="en-US" sz="2400" dirty="0" smtClean="0"/>
              <a:t/>
            </a:r>
            <a:br>
              <a:rPr lang="en-US" sz="2400" dirty="0" smtClean="0"/>
            </a:br>
            <a:endParaRPr lang="en-GB" sz="2400" dirty="0" smtClean="0"/>
          </a:p>
          <a:p>
            <a:endParaRPr lang="en-US" sz="2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65</a:t>
            </a:fld>
            <a:endParaRPr lang="en-US"/>
          </a:p>
        </p:txBody>
      </p:sp>
      <p:sp>
        <p:nvSpPr>
          <p:cNvPr id="5" name="Date Placeholder 4"/>
          <p:cNvSpPr>
            <a:spLocks noGrp="1"/>
          </p:cNvSpPr>
          <p:nvPr>
            <p:ph type="dt" sz="half" idx="10"/>
          </p:nvPr>
        </p:nvSpPr>
        <p:spPr/>
        <p:txBody>
          <a:bodyPr/>
          <a:lstStyle/>
          <a:p>
            <a:fld id="{803AC1CF-650D-4FE0-B42A-9F58F938063E}" type="datetime1">
              <a:rPr lang="en-US" smtClean="0"/>
              <a:t>6/15/2020</a:t>
            </a:fld>
            <a:endParaRPr lang="en-US"/>
          </a:p>
        </p:txBody>
      </p:sp>
    </p:spTree>
    <p:extLst>
      <p:ext uri="{BB962C8B-B14F-4D97-AF65-F5344CB8AC3E}">
        <p14:creationId xmlns:p14="http://schemas.microsoft.com/office/powerpoint/2010/main" val="549326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553200"/>
          </a:xfrm>
        </p:spPr>
        <p:txBody>
          <a:bodyPr>
            <a:normAutofit fontScale="25000" lnSpcReduction="20000"/>
          </a:bodyPr>
          <a:lstStyle/>
          <a:p>
            <a:pPr marL="0" indent="0">
              <a:lnSpc>
                <a:spcPct val="160000"/>
              </a:lnSpc>
              <a:buNone/>
            </a:pPr>
            <a:r>
              <a:rPr lang="en-US" sz="8000" b="1" dirty="0" smtClean="0"/>
              <a:t>C. Persistence Avoidance Symptoms of one or both of the following </a:t>
            </a:r>
            <a:r>
              <a:rPr lang="en-US" sz="8000" dirty="0" smtClean="0"/>
              <a:t/>
            </a:r>
            <a:br>
              <a:rPr lang="en-US" sz="8000" dirty="0" smtClean="0"/>
            </a:br>
            <a:r>
              <a:rPr lang="en-US" sz="8000" b="1" dirty="0"/>
              <a:t>1</a:t>
            </a:r>
            <a:r>
              <a:rPr lang="en-US" sz="8000" dirty="0" smtClean="0"/>
              <a:t>. avoidance of or Efforts to avoid distressing memories, thoughts, or feelings about or closely associated with the traumatic event(s).</a:t>
            </a:r>
            <a:br>
              <a:rPr lang="en-US" sz="8000" dirty="0" smtClean="0"/>
            </a:br>
            <a:r>
              <a:rPr lang="en-US" sz="8000" dirty="0" smtClean="0"/>
              <a:t>2. Avoidance of or Efforts to avoid external reminders (people, places, conversations, activities, objects, situations) that arouse distressing memories, thoughts, or feelings about or closely associated with the traumatic event(s).</a:t>
            </a:r>
            <a:endParaRPr lang="en-US" sz="7200" b="1" dirty="0"/>
          </a:p>
          <a:p>
            <a:pPr marL="0" indent="0">
              <a:lnSpc>
                <a:spcPct val="160000"/>
              </a:lnSpc>
              <a:buNone/>
            </a:pPr>
            <a:r>
              <a:rPr lang="en-US" sz="7200" b="1" dirty="0" smtClean="0"/>
              <a:t>D. Negative alteration in cognitions and  Mood by two or more of the following </a:t>
            </a:r>
            <a:r>
              <a:rPr lang="en-US" sz="6400" dirty="0" smtClean="0"/>
              <a:t/>
            </a:r>
            <a:br>
              <a:rPr lang="en-US" sz="6400" dirty="0" smtClean="0"/>
            </a:br>
            <a:r>
              <a:rPr lang="en-US" sz="9600" dirty="0" smtClean="0"/>
              <a:t>1</a:t>
            </a:r>
            <a:r>
              <a:rPr lang="en-US" sz="9600" dirty="0"/>
              <a:t>. Inability to remember an important aspect of the traumatic event(s) (typically due </a:t>
            </a:r>
            <a:r>
              <a:rPr lang="en-US" sz="9600" dirty="0" smtClean="0"/>
              <a:t>to dissociative </a:t>
            </a:r>
            <a:r>
              <a:rPr lang="en-US" sz="9600" dirty="0"/>
              <a:t>amnesia and not to other factors such as head injury, alcohol, or drugs)</a:t>
            </a:r>
            <a:r>
              <a:rPr lang="en-US" sz="9600" dirty="0" smtClean="0"/>
              <a:t> </a:t>
            </a:r>
            <a:br>
              <a:rPr lang="en-US" sz="9600" dirty="0" smtClean="0"/>
            </a:br>
            <a:r>
              <a:rPr lang="en-US" sz="9600" dirty="0" smtClean="0"/>
              <a:t>2. Persistent </a:t>
            </a:r>
            <a:r>
              <a:rPr lang="en-US" sz="9600" dirty="0"/>
              <a:t>and exaggerated negative beliefs or expectations about oneself, others, or </a:t>
            </a:r>
            <a:r>
              <a:rPr lang="en-US" sz="9600" dirty="0" smtClean="0"/>
              <a:t>the world </a:t>
            </a:r>
            <a:r>
              <a:rPr lang="en-US" sz="9600" dirty="0"/>
              <a:t>(e.g., “I am bad,” “No one can be trusted,” ‘The world is completely dangerous,” “</a:t>
            </a:r>
            <a:r>
              <a:rPr lang="en-US" sz="9600" dirty="0" smtClean="0"/>
              <a:t>My whole </a:t>
            </a:r>
            <a:r>
              <a:rPr lang="en-US" sz="9600" dirty="0"/>
              <a:t>nervous system is permanently ruined”).</a:t>
            </a:r>
            <a:r>
              <a:rPr lang="en-US" sz="9600" dirty="0" smtClean="0"/>
              <a:t> </a:t>
            </a:r>
          </a:p>
          <a:p>
            <a:pPr marL="0" indent="0">
              <a:lnSpc>
                <a:spcPct val="160000"/>
              </a:lnSpc>
              <a:buNone/>
            </a:pPr>
            <a:r>
              <a:rPr lang="en-US" sz="1600" dirty="0" smtClean="0"/>
              <a:t/>
            </a:r>
            <a:br>
              <a:rPr lang="en-US" sz="1600" dirty="0" smtClean="0"/>
            </a:br>
            <a:r>
              <a:rPr lang="en-US" sz="6400" dirty="0" smtClean="0"/>
              <a:t/>
            </a:r>
            <a:br>
              <a:rPr lang="en-US" sz="6400" dirty="0" smtClean="0"/>
            </a:br>
            <a:endParaRPr lang="en-US" sz="6400" dirty="0" smtClean="0"/>
          </a:p>
          <a:p>
            <a:pPr marL="0" indent="0">
              <a:lnSpc>
                <a:spcPct val="160000"/>
              </a:lnSpc>
              <a:buNone/>
            </a:pPr>
            <a:r>
              <a:rPr lang="en-US" sz="300" dirty="0" smtClean="0"/>
              <a:t/>
            </a:r>
            <a:br>
              <a:rPr lang="en-US" sz="300" dirty="0" smtClean="0"/>
            </a:br>
            <a:r>
              <a:rPr lang="en-US" sz="1600" dirty="0" smtClean="0"/>
              <a:t/>
            </a:r>
            <a:br>
              <a:rPr lang="en-US" sz="1600" dirty="0" smtClean="0"/>
            </a:br>
            <a:endParaRPr lang="en-US" sz="6400" dirty="0" smtClean="0"/>
          </a:p>
          <a:p>
            <a:pPr marL="0" indent="0">
              <a:lnSpc>
                <a:spcPct val="160000"/>
              </a:lnSpc>
              <a:buNone/>
            </a:pPr>
            <a:r>
              <a:rPr lang="en-US" sz="1600" dirty="0" smtClean="0"/>
              <a:t/>
            </a:r>
            <a:br>
              <a:rPr lang="en-US" sz="1600" dirty="0" smtClean="0"/>
            </a:b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66</a:t>
            </a:fld>
            <a:endParaRPr lang="en-US"/>
          </a:p>
        </p:txBody>
      </p:sp>
      <p:sp>
        <p:nvSpPr>
          <p:cNvPr id="5" name="Date Placeholder 4"/>
          <p:cNvSpPr>
            <a:spLocks noGrp="1"/>
          </p:cNvSpPr>
          <p:nvPr>
            <p:ph type="dt" sz="half" idx="10"/>
          </p:nvPr>
        </p:nvSpPr>
        <p:spPr/>
        <p:txBody>
          <a:bodyPr/>
          <a:lstStyle/>
          <a:p>
            <a:fld id="{5708E682-D3F3-44AB-BA50-7D3D3FE3EA54}" type="datetime1">
              <a:rPr lang="en-US" smtClean="0"/>
              <a:t>6/15/2020</a:t>
            </a:fld>
            <a:endParaRPr lang="en-US"/>
          </a:p>
        </p:txBody>
      </p:sp>
    </p:spTree>
    <p:extLst>
      <p:ext uri="{BB962C8B-B14F-4D97-AF65-F5344CB8AC3E}">
        <p14:creationId xmlns:p14="http://schemas.microsoft.com/office/powerpoint/2010/main" val="26543042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marL="0" indent="0">
              <a:lnSpc>
                <a:spcPct val="160000"/>
              </a:lnSpc>
              <a:buNone/>
            </a:pPr>
            <a:r>
              <a:rPr lang="en-US" dirty="0" smtClean="0"/>
              <a:t>3. Persistent, distorted cognitions about the cause or consequences of the traumatic event(s) that lead the individual to blame him-/herself or others.</a:t>
            </a:r>
          </a:p>
          <a:p>
            <a:pPr marL="0" indent="0">
              <a:lnSpc>
                <a:spcPct val="160000"/>
              </a:lnSpc>
              <a:buNone/>
            </a:pPr>
            <a:r>
              <a:rPr lang="en-US" dirty="0" smtClean="0"/>
              <a:t>4. Persistent negative emotional state (e.g., fear, horror, anger, guilt, or shame). </a:t>
            </a:r>
          </a:p>
          <a:p>
            <a:pPr marL="0" indent="0">
              <a:lnSpc>
                <a:spcPct val="160000"/>
              </a:lnSpc>
              <a:buNone/>
            </a:pPr>
            <a:r>
              <a:rPr lang="en-US" dirty="0" smtClean="0"/>
              <a:t>5. Markedly diminished interest or participation in significant activities.</a:t>
            </a:r>
          </a:p>
          <a:p>
            <a:pPr marL="0" indent="0">
              <a:lnSpc>
                <a:spcPct val="160000"/>
              </a:lnSpc>
              <a:buNone/>
            </a:pPr>
            <a:r>
              <a:rPr lang="en-US" dirty="0" smtClean="0"/>
              <a:t>6. Feelings of detachment or estrangement from others </a:t>
            </a:r>
          </a:p>
          <a:p>
            <a:pPr marL="0" indent="0">
              <a:lnSpc>
                <a:spcPct val="160000"/>
              </a:lnSpc>
              <a:buNone/>
            </a:pPr>
            <a:r>
              <a:rPr lang="en-US" dirty="0" smtClean="0"/>
              <a:t>7. Persistent inability to experience positive emotions (e.g., inability to experience happiness, satisfaction, or loving feelings).</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67</a:t>
            </a:fld>
            <a:endParaRPr lang="en-US"/>
          </a:p>
        </p:txBody>
      </p:sp>
      <p:sp>
        <p:nvSpPr>
          <p:cNvPr id="5" name="Date Placeholder 4"/>
          <p:cNvSpPr>
            <a:spLocks noGrp="1"/>
          </p:cNvSpPr>
          <p:nvPr>
            <p:ph type="dt" sz="half" idx="10"/>
          </p:nvPr>
        </p:nvSpPr>
        <p:spPr/>
        <p:txBody>
          <a:bodyPr/>
          <a:lstStyle/>
          <a:p>
            <a:fld id="{2D9E0618-CE9D-47BC-B46D-0CD7820E0E15}" type="datetime1">
              <a:rPr lang="en-US" smtClean="0"/>
              <a:t>6/15/2020</a:t>
            </a:fld>
            <a:endParaRPr lang="en-US"/>
          </a:p>
        </p:txBody>
      </p:sp>
    </p:spTree>
    <p:extLst>
      <p:ext uri="{BB962C8B-B14F-4D97-AF65-F5344CB8AC3E}">
        <p14:creationId xmlns:p14="http://schemas.microsoft.com/office/powerpoint/2010/main" val="25002935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6324600"/>
          </a:xfrm>
        </p:spPr>
        <p:txBody>
          <a:bodyPr>
            <a:noAutofit/>
          </a:bodyPr>
          <a:lstStyle/>
          <a:p>
            <a:pPr marL="0" indent="0">
              <a:lnSpc>
                <a:spcPct val="160000"/>
              </a:lnSpc>
              <a:buNone/>
            </a:pPr>
            <a:endParaRPr lang="en-US" sz="2000" dirty="0" smtClean="0"/>
          </a:p>
          <a:p>
            <a:pPr marL="0" indent="0">
              <a:lnSpc>
                <a:spcPct val="170000"/>
              </a:lnSpc>
              <a:buNone/>
            </a:pPr>
            <a:r>
              <a:rPr lang="en-US" sz="2000" b="1" dirty="0" smtClean="0"/>
              <a:t>E. Marked </a:t>
            </a:r>
            <a:r>
              <a:rPr lang="en-US" sz="2000" b="1" dirty="0"/>
              <a:t>alterations in arousal and reactivity</a:t>
            </a:r>
            <a:r>
              <a:rPr lang="en-US" sz="2000" b="1" dirty="0" smtClean="0"/>
              <a:t> by two or more symptoms </a:t>
            </a:r>
            <a:r>
              <a:rPr lang="en-US" sz="2000" dirty="0" smtClean="0"/>
              <a:t/>
            </a:r>
            <a:br>
              <a:rPr lang="en-US" sz="2000" dirty="0" smtClean="0"/>
            </a:br>
            <a:r>
              <a:rPr lang="en-US" sz="2000" dirty="0" smtClean="0"/>
              <a:t>1. Irritable behavior and angry outbursts (with little or no provocation), typically expressed as verbal or physical aggression toward people or objects. </a:t>
            </a:r>
          </a:p>
          <a:p>
            <a:pPr marL="0" indent="0">
              <a:lnSpc>
                <a:spcPct val="170000"/>
              </a:lnSpc>
              <a:buNone/>
            </a:pPr>
            <a:r>
              <a:rPr lang="en-US" sz="2000" dirty="0" smtClean="0"/>
              <a:t>2. </a:t>
            </a:r>
            <a:r>
              <a:rPr lang="en-US" sz="2000" dirty="0"/>
              <a:t>Reckless or self-destructive behavior.</a:t>
            </a:r>
            <a:r>
              <a:rPr lang="en-US" sz="2000" dirty="0" smtClean="0"/>
              <a:t> </a:t>
            </a:r>
          </a:p>
          <a:p>
            <a:pPr marL="0" indent="0">
              <a:lnSpc>
                <a:spcPct val="170000"/>
              </a:lnSpc>
              <a:buNone/>
            </a:pPr>
            <a:r>
              <a:rPr lang="en-US" sz="2000" dirty="0" smtClean="0"/>
              <a:t>3. </a:t>
            </a:r>
            <a:r>
              <a:rPr lang="en-US" sz="2000" dirty="0" err="1" smtClean="0"/>
              <a:t>Hypervigilance</a:t>
            </a:r>
            <a:r>
              <a:rPr lang="en-US" sz="2000" dirty="0"/>
              <a:t/>
            </a:r>
            <a:br>
              <a:rPr lang="en-US" sz="2000" dirty="0"/>
            </a:br>
            <a:r>
              <a:rPr lang="en-US" sz="2000" dirty="0"/>
              <a:t>4. Exaggerated startle </a:t>
            </a:r>
            <a:r>
              <a:rPr lang="en-US" sz="2000" dirty="0" smtClean="0"/>
              <a:t>response</a:t>
            </a:r>
            <a:r>
              <a:rPr lang="en-US" sz="2000" dirty="0"/>
              <a:t/>
            </a:r>
            <a:br>
              <a:rPr lang="en-US" sz="2000" dirty="0"/>
            </a:br>
            <a:r>
              <a:rPr lang="en-US" sz="2000" dirty="0"/>
              <a:t>5. Problems with </a:t>
            </a:r>
            <a:r>
              <a:rPr lang="en-US" sz="2000" dirty="0" smtClean="0"/>
              <a:t>concentration</a:t>
            </a:r>
            <a:r>
              <a:rPr lang="en-US" sz="2000" dirty="0"/>
              <a:t/>
            </a:r>
            <a:br>
              <a:rPr lang="en-US" sz="2000" dirty="0"/>
            </a:br>
            <a:r>
              <a:rPr lang="en-US" sz="2000" dirty="0"/>
              <a:t>6. Sleep disturbance (e.g., difficulty falling or staying asleep or restless sleep)</a:t>
            </a:r>
            <a:r>
              <a:rPr lang="en-US" sz="2000" dirty="0" smtClean="0"/>
              <a:t> </a:t>
            </a:r>
            <a:br>
              <a:rPr lang="en-US" sz="2000" dirty="0" smtClean="0"/>
            </a:br>
            <a:r>
              <a:rPr lang="en-US" sz="2000" dirty="0" smtClean="0"/>
              <a:t/>
            </a:r>
            <a:br>
              <a:rPr lang="en-US" sz="2000" dirty="0" smtClean="0"/>
            </a:br>
            <a:endParaRPr lang="en-US" sz="2000" dirty="0" smtClean="0"/>
          </a:p>
          <a:p>
            <a:pPr>
              <a:lnSpc>
                <a:spcPct val="170000"/>
              </a:lnSpc>
            </a:pPr>
            <a:endParaRPr lang="en-US" sz="20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68</a:t>
            </a:fld>
            <a:endParaRPr lang="en-US"/>
          </a:p>
        </p:txBody>
      </p:sp>
      <p:sp>
        <p:nvSpPr>
          <p:cNvPr id="5" name="Date Placeholder 4"/>
          <p:cNvSpPr>
            <a:spLocks noGrp="1"/>
          </p:cNvSpPr>
          <p:nvPr>
            <p:ph type="dt" sz="half" idx="10"/>
          </p:nvPr>
        </p:nvSpPr>
        <p:spPr/>
        <p:txBody>
          <a:bodyPr/>
          <a:lstStyle/>
          <a:p>
            <a:fld id="{3843113D-40A6-476F-8736-533A855CA5F1}" type="datetime1">
              <a:rPr lang="en-US" smtClean="0"/>
              <a:t>6/15/2020</a:t>
            </a:fld>
            <a:endParaRPr lang="en-US"/>
          </a:p>
        </p:txBody>
      </p:sp>
    </p:spTree>
    <p:extLst>
      <p:ext uri="{BB962C8B-B14F-4D97-AF65-F5344CB8AC3E}">
        <p14:creationId xmlns:p14="http://schemas.microsoft.com/office/powerpoint/2010/main" val="3313049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6248400"/>
          </a:xfrm>
        </p:spPr>
        <p:txBody>
          <a:bodyPr>
            <a:normAutofit fontScale="62500" lnSpcReduction="20000"/>
          </a:bodyPr>
          <a:lstStyle/>
          <a:p>
            <a:pPr marL="0" indent="0">
              <a:lnSpc>
                <a:spcPct val="160000"/>
              </a:lnSpc>
              <a:buNone/>
            </a:pPr>
            <a:r>
              <a:rPr lang="en-US" dirty="0" smtClean="0"/>
              <a:t/>
            </a:r>
            <a:br>
              <a:rPr lang="en-US" dirty="0" smtClean="0"/>
            </a:br>
            <a:r>
              <a:rPr lang="en-US" dirty="0"/>
              <a:t>F</a:t>
            </a:r>
            <a:r>
              <a:rPr lang="en-US" dirty="0" smtClean="0"/>
              <a:t>. </a:t>
            </a:r>
            <a:r>
              <a:rPr lang="en-US" dirty="0"/>
              <a:t>Duration of the disturbance (criteria B, C, D, and E) is more than 1 month.</a:t>
            </a:r>
            <a:r>
              <a:rPr lang="en-US" dirty="0" smtClean="0"/>
              <a:t> </a:t>
            </a:r>
            <a:br>
              <a:rPr lang="en-US" dirty="0" smtClean="0"/>
            </a:br>
            <a:r>
              <a:rPr lang="en-US" dirty="0" smtClean="0"/>
              <a:t>G. The disturbance causes clinically significant distress or impairment in social, occupational, or other important areas of functioning.</a:t>
            </a:r>
            <a:br>
              <a:rPr lang="en-US" dirty="0" smtClean="0"/>
            </a:br>
            <a:r>
              <a:rPr lang="en-US" dirty="0" smtClean="0"/>
              <a:t>H. The disturbance is not attributable to the physiological effects of a substance (e.g. medication or alcohol) or another medical condition (e.g., mild traumatic brain injury) and is not better explained by brief psychotic disorder.</a:t>
            </a:r>
          </a:p>
          <a:p>
            <a:pPr marL="0" indent="0">
              <a:lnSpc>
                <a:spcPct val="160000"/>
              </a:lnSpc>
              <a:buNone/>
            </a:pPr>
            <a:r>
              <a:rPr lang="en-US" b="1" dirty="0" smtClean="0"/>
              <a:t>Treatment </a:t>
            </a:r>
            <a:r>
              <a:rPr lang="en-US" dirty="0" smtClean="0"/>
              <a:t/>
            </a:r>
            <a:br>
              <a:rPr lang="en-US" dirty="0" smtClean="0"/>
            </a:br>
            <a:r>
              <a:rPr lang="en-US" dirty="0" smtClean="0"/>
              <a:t>-individual Trauma-Focused </a:t>
            </a:r>
            <a:r>
              <a:rPr lang="en-US" dirty="0"/>
              <a:t>Cognitive Behavior Therapy </a:t>
            </a:r>
            <a:endParaRPr lang="en-US" dirty="0" smtClean="0"/>
          </a:p>
          <a:p>
            <a:pPr marL="0" indent="0">
              <a:lnSpc>
                <a:spcPct val="160000"/>
              </a:lnSpc>
              <a:buNone/>
            </a:pPr>
            <a:r>
              <a:rPr lang="en-US" dirty="0" smtClean="0"/>
              <a:t>-</a:t>
            </a:r>
            <a:r>
              <a:rPr lang="en-US" dirty="0"/>
              <a:t>Eye Movement Desensitization and Reprocessing Therapy (EMDR), </a:t>
            </a:r>
            <a:endParaRPr lang="en-US" dirty="0" smtClean="0"/>
          </a:p>
          <a:p>
            <a:pPr marL="0" indent="0">
              <a:lnSpc>
                <a:spcPct val="160000"/>
              </a:lnSpc>
              <a:buNone/>
            </a:pPr>
            <a:r>
              <a:rPr lang="en-US" dirty="0" smtClean="0"/>
              <a:t>-CPT-cognitive processing therapy </a:t>
            </a:r>
          </a:p>
          <a:p>
            <a:pPr marL="0" indent="0">
              <a:lnSpc>
                <a:spcPct val="160000"/>
              </a:lnSpc>
              <a:buNone/>
            </a:pPr>
            <a:r>
              <a:rPr lang="en-US" dirty="0" smtClean="0"/>
              <a:t>-IPT- for dyadic relationships and comorbid depression </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69</a:t>
            </a:fld>
            <a:endParaRPr lang="en-US"/>
          </a:p>
        </p:txBody>
      </p:sp>
      <p:sp>
        <p:nvSpPr>
          <p:cNvPr id="5" name="Date Placeholder 4"/>
          <p:cNvSpPr>
            <a:spLocks noGrp="1"/>
          </p:cNvSpPr>
          <p:nvPr>
            <p:ph type="dt" sz="half" idx="10"/>
          </p:nvPr>
        </p:nvSpPr>
        <p:spPr/>
        <p:txBody>
          <a:bodyPr/>
          <a:lstStyle/>
          <a:p>
            <a:fld id="{418BB8A8-E0FC-428B-A232-BDB78ED369F7}" type="datetime1">
              <a:rPr lang="en-US" smtClean="0"/>
              <a:t>6/15/2020</a:t>
            </a:fld>
            <a:endParaRPr lang="en-US"/>
          </a:p>
        </p:txBody>
      </p:sp>
    </p:spTree>
    <p:extLst>
      <p:ext uri="{BB962C8B-B14F-4D97-AF65-F5344CB8AC3E}">
        <p14:creationId xmlns:p14="http://schemas.microsoft.com/office/powerpoint/2010/main" val="42406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77000"/>
          </a:xfrm>
        </p:spPr>
        <p:txBody>
          <a:bodyPr>
            <a:normAutofit fontScale="85000" lnSpcReduction="20000"/>
          </a:bodyPr>
          <a:lstStyle/>
          <a:p>
            <a:pPr>
              <a:lnSpc>
                <a:spcPct val="150000"/>
              </a:lnSpc>
              <a:buFont typeface="Wingdings" panose="05000000000000000000" pitchFamily="2" charset="2"/>
              <a:buChar char="Ø"/>
            </a:pPr>
            <a:r>
              <a:rPr lang="en-US" dirty="0" smtClean="0"/>
              <a:t>Each anxiety disorder is diagnosed only when the symptoms are not attributable to the physiological effects of a substance/medication or to another medical condition or are not better explained by another mental disorder.</a:t>
            </a:r>
          </a:p>
          <a:p>
            <a:pPr>
              <a:lnSpc>
                <a:spcPct val="150000"/>
              </a:lnSpc>
              <a:buFont typeface="Wingdings" panose="05000000000000000000" pitchFamily="2" charset="2"/>
              <a:buChar char="Ø"/>
              <a:defRPr/>
            </a:pPr>
            <a:r>
              <a:rPr lang="en-US" dirty="0"/>
              <a:t>Among the most prevalent mental disorders in the general population</a:t>
            </a:r>
          </a:p>
          <a:p>
            <a:pPr>
              <a:lnSpc>
                <a:spcPct val="150000"/>
              </a:lnSpc>
              <a:buFont typeface="Wingdings" panose="05000000000000000000" pitchFamily="2" charset="2"/>
              <a:buChar char="Ø"/>
              <a:defRPr/>
            </a:pPr>
            <a:r>
              <a:rPr lang="en-US" dirty="0"/>
              <a:t>Associated with significant morbidity and often are chronic and resistant to treatment</a:t>
            </a:r>
          </a:p>
          <a:p>
            <a:pPr>
              <a:lnSpc>
                <a:spcPct val="150000"/>
              </a:lnSpc>
              <a:buFont typeface="Wingdings" panose="05000000000000000000" pitchFamily="2" charset="2"/>
              <a:buChar char="Ø"/>
              <a:defRPr/>
            </a:pPr>
            <a:r>
              <a:rPr lang="en-US" dirty="0"/>
              <a:t>May often present with physical symptoms</a:t>
            </a:r>
          </a:p>
          <a:p>
            <a:pPr>
              <a:lnSpc>
                <a:spcPct val="150000"/>
              </a:lnSpc>
              <a:buFont typeface="Wingdings" panose="05000000000000000000" pitchFamily="2" charset="2"/>
              <a:buChar char="Ø"/>
              <a:defRPr/>
            </a:pPr>
            <a:r>
              <a:rPr lang="en-US" dirty="0"/>
              <a:t>Management will usually involve a combined approach (pharmacological and psychological)</a:t>
            </a:r>
          </a:p>
          <a:p>
            <a:endParaRPr lang="en-GB"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a:t>
            </a:fld>
            <a:endParaRPr lang="en-US"/>
          </a:p>
        </p:txBody>
      </p:sp>
      <p:sp>
        <p:nvSpPr>
          <p:cNvPr id="5" name="Date Placeholder 4"/>
          <p:cNvSpPr>
            <a:spLocks noGrp="1"/>
          </p:cNvSpPr>
          <p:nvPr>
            <p:ph type="dt" sz="half" idx="10"/>
          </p:nvPr>
        </p:nvSpPr>
        <p:spPr/>
        <p:txBody>
          <a:bodyPr/>
          <a:lstStyle/>
          <a:p>
            <a:fld id="{86CC869F-DC82-481D-8237-FB926FFBBCBD}" type="datetime1">
              <a:rPr lang="en-US" smtClean="0"/>
              <a:t>6/15/2020</a:t>
            </a:fld>
            <a:endParaRPr lang="en-US"/>
          </a:p>
        </p:txBody>
      </p:sp>
    </p:spTree>
    <p:extLst>
      <p:ext uri="{BB962C8B-B14F-4D97-AF65-F5344CB8AC3E}">
        <p14:creationId xmlns:p14="http://schemas.microsoft.com/office/powerpoint/2010/main" val="3130980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2. Adjustment disorder</a:t>
            </a:r>
            <a:endParaRPr lang="en-US" sz="3200" dirty="0"/>
          </a:p>
        </p:txBody>
      </p:sp>
      <p:sp>
        <p:nvSpPr>
          <p:cNvPr id="3" name="Content Placeholder 2"/>
          <p:cNvSpPr>
            <a:spLocks noGrp="1"/>
          </p:cNvSpPr>
          <p:nvPr>
            <p:ph idx="1"/>
          </p:nvPr>
        </p:nvSpPr>
        <p:spPr>
          <a:xfrm>
            <a:off x="381000" y="914400"/>
            <a:ext cx="8610600" cy="5791200"/>
          </a:xfrm>
        </p:spPr>
        <p:txBody>
          <a:bodyPr>
            <a:normAutofit fontScale="47500" lnSpcReduction="20000"/>
          </a:bodyPr>
          <a:lstStyle/>
          <a:p>
            <a:pPr marL="0" indent="0">
              <a:lnSpc>
                <a:spcPct val="170000"/>
              </a:lnSpc>
              <a:buNone/>
            </a:pPr>
            <a:endParaRPr lang="en-US" b="1" dirty="0" smtClean="0"/>
          </a:p>
          <a:p>
            <a:pPr marL="0" indent="0">
              <a:lnSpc>
                <a:spcPct val="170000"/>
              </a:lnSpc>
              <a:buNone/>
            </a:pPr>
            <a:r>
              <a:rPr lang="en-US" b="1" dirty="0" smtClean="0"/>
              <a:t>DSM-V criteria for Adjustment disorder </a:t>
            </a:r>
          </a:p>
          <a:p>
            <a:pPr marL="0" indent="0">
              <a:lnSpc>
                <a:spcPct val="170000"/>
              </a:lnSpc>
              <a:buNone/>
            </a:pPr>
            <a:r>
              <a:rPr lang="en-US" b="1" dirty="0" smtClean="0"/>
              <a:t>A. The development of emotional or behavioral symptoms in response to an identifiable</a:t>
            </a:r>
            <a:r>
              <a:rPr lang="en-US" dirty="0" smtClean="0"/>
              <a:t> </a:t>
            </a:r>
            <a:r>
              <a:rPr lang="en-US" b="1" dirty="0" smtClean="0"/>
              <a:t>stressor(s) occurring within 3 months of the onset of the stressor(s).</a:t>
            </a:r>
            <a:r>
              <a:rPr lang="en-US" dirty="0" smtClean="0"/>
              <a:t/>
            </a:r>
            <a:br>
              <a:rPr lang="en-US" dirty="0" smtClean="0"/>
            </a:br>
            <a:r>
              <a:rPr lang="en-US" b="1" dirty="0" smtClean="0"/>
              <a:t>B. These symptoms or behaviors are clinically significant, as evidenced by one or both of</a:t>
            </a:r>
            <a:r>
              <a:rPr lang="en-US" dirty="0" smtClean="0"/>
              <a:t> </a:t>
            </a:r>
            <a:r>
              <a:rPr lang="en-US" b="1" dirty="0" smtClean="0"/>
              <a:t>the following:</a:t>
            </a:r>
            <a:r>
              <a:rPr lang="en-US" dirty="0" smtClean="0"/>
              <a:t/>
            </a:r>
            <a:br>
              <a:rPr lang="en-US" dirty="0" smtClean="0"/>
            </a:br>
            <a:r>
              <a:rPr lang="en-US" b="1" dirty="0" smtClean="0"/>
              <a:t>1. Marked distress that is out of proportion to the severity or intensity of the stressor,</a:t>
            </a:r>
            <a:r>
              <a:rPr lang="en-US" dirty="0" smtClean="0"/>
              <a:t> </a:t>
            </a:r>
            <a:r>
              <a:rPr lang="en-US" b="1" dirty="0" smtClean="0"/>
              <a:t>taking into account the external context and the cultural factors that might influence</a:t>
            </a:r>
            <a:r>
              <a:rPr lang="en-US" dirty="0" smtClean="0"/>
              <a:t> </a:t>
            </a:r>
            <a:r>
              <a:rPr lang="en-US" b="1" dirty="0" smtClean="0"/>
              <a:t>symptom severity and presentation.</a:t>
            </a:r>
            <a:r>
              <a:rPr lang="en-US" dirty="0" smtClean="0"/>
              <a:t/>
            </a:r>
            <a:br>
              <a:rPr lang="en-US" dirty="0" smtClean="0"/>
            </a:br>
            <a:r>
              <a:rPr lang="en-US" b="1" dirty="0" smtClean="0"/>
              <a:t>2. Significant impairment in social, occupational, or other important areas of functioning.</a:t>
            </a:r>
            <a:r>
              <a:rPr lang="en-US" dirty="0" smtClean="0"/>
              <a:t/>
            </a:r>
            <a:br>
              <a:rPr lang="en-US" dirty="0" smtClean="0"/>
            </a:br>
            <a:r>
              <a:rPr lang="en-US" b="1" dirty="0" smtClean="0"/>
              <a:t>C. The stress-related disturbance does not meet the criteria for another mental disorder</a:t>
            </a:r>
            <a:r>
              <a:rPr lang="en-US" dirty="0" smtClean="0"/>
              <a:t> </a:t>
            </a:r>
            <a:r>
              <a:rPr lang="en-US" b="1" dirty="0" smtClean="0"/>
              <a:t>and is not merely an exacerbation of a preexisting mental disorder</a:t>
            </a:r>
          </a:p>
          <a:p>
            <a:pPr marL="0" indent="0">
              <a:lnSpc>
                <a:spcPct val="170000"/>
              </a:lnSpc>
              <a:buNone/>
            </a:pPr>
            <a:r>
              <a:rPr lang="en-US" b="1" dirty="0" smtClean="0"/>
              <a:t>D. The symptoms do not represent normal bereavement.</a:t>
            </a:r>
            <a:r>
              <a:rPr lang="en-US" dirty="0" smtClean="0"/>
              <a:t/>
            </a:r>
            <a:br>
              <a:rPr lang="en-US" dirty="0" smtClean="0"/>
            </a:br>
            <a:r>
              <a:rPr lang="en-US" b="1" dirty="0" smtClean="0"/>
              <a:t>E. Once the stressor or its consequences have terminated, the symptoms do not persist</a:t>
            </a:r>
            <a:r>
              <a:rPr lang="en-US" dirty="0" smtClean="0"/>
              <a:t> </a:t>
            </a:r>
            <a:r>
              <a:rPr lang="en-US" b="1" dirty="0" smtClean="0"/>
              <a:t>for more than an additional 6 months.</a:t>
            </a:r>
            <a:endParaRPr lang="en-GB" dirty="0" smtClean="0"/>
          </a:p>
          <a:p>
            <a:pPr marL="0" indent="0">
              <a:buNone/>
            </a:pPr>
            <a:r>
              <a:rPr lang="en-US" b="1" dirty="0" smtClean="0"/>
              <a:t>Treatment </a:t>
            </a:r>
          </a:p>
          <a:p>
            <a:pPr marL="0" indent="0">
              <a:buNone/>
            </a:pPr>
            <a:r>
              <a:rPr lang="en-US" dirty="0" smtClean="0"/>
              <a:t>- Group and individual psychotherapy </a:t>
            </a:r>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70</a:t>
            </a:fld>
            <a:endParaRPr lang="en-US"/>
          </a:p>
        </p:txBody>
      </p:sp>
      <p:sp>
        <p:nvSpPr>
          <p:cNvPr id="6" name="Date Placeholder 5"/>
          <p:cNvSpPr>
            <a:spLocks noGrp="1"/>
          </p:cNvSpPr>
          <p:nvPr>
            <p:ph type="dt" sz="half" idx="10"/>
          </p:nvPr>
        </p:nvSpPr>
        <p:spPr/>
        <p:txBody>
          <a:bodyPr/>
          <a:lstStyle/>
          <a:p>
            <a:fld id="{944640EC-B2BE-4BCB-A029-81CB88822881}" type="datetime1">
              <a:rPr lang="en-US" smtClean="0"/>
              <a:t>6/15/2020</a:t>
            </a:fld>
            <a:endParaRPr lang="en-US"/>
          </a:p>
        </p:txBody>
      </p:sp>
    </p:spTree>
    <p:extLst>
      <p:ext uri="{BB962C8B-B14F-4D97-AF65-F5344CB8AC3E}">
        <p14:creationId xmlns:p14="http://schemas.microsoft.com/office/powerpoint/2010/main" val="38700379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61722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Chapter four </a:t>
            </a:r>
            <a:endParaRPr lang="en-US" dirty="0"/>
          </a:p>
          <a:p>
            <a:pPr marL="0" indent="0">
              <a:buNone/>
            </a:pPr>
            <a:endParaRPr lang="en-US" dirty="0" smtClean="0"/>
          </a:p>
          <a:p>
            <a:pPr marL="0" indent="0">
              <a:buNone/>
            </a:pPr>
            <a:r>
              <a:rPr lang="en-US" dirty="0" smtClean="0"/>
              <a:t>Somatic </a:t>
            </a:r>
            <a:r>
              <a:rPr lang="en-US" dirty="0" smtClean="0"/>
              <a:t>Symptoms and Related Disorder</a:t>
            </a:r>
          </a:p>
          <a:p>
            <a:pPr marL="0" indent="0">
              <a:buNone/>
            </a:pPr>
            <a:r>
              <a:rPr lang="en-US" dirty="0" smtClean="0"/>
              <a:t> </a:t>
            </a:r>
            <a:endParaRPr lang="en-GB"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71</a:t>
            </a:fld>
            <a:endParaRPr lang="en-US"/>
          </a:p>
        </p:txBody>
      </p:sp>
      <p:sp>
        <p:nvSpPr>
          <p:cNvPr id="5" name="Date Placeholder 4"/>
          <p:cNvSpPr>
            <a:spLocks noGrp="1"/>
          </p:cNvSpPr>
          <p:nvPr>
            <p:ph type="dt" sz="half" idx="10"/>
          </p:nvPr>
        </p:nvSpPr>
        <p:spPr/>
        <p:txBody>
          <a:bodyPr/>
          <a:lstStyle/>
          <a:p>
            <a:fld id="{AD1B5CF4-CD87-490B-8F60-336ADAD5EC54}" type="datetime1">
              <a:rPr lang="en-US" smtClean="0"/>
              <a:t>6/15/2020</a:t>
            </a:fld>
            <a:endParaRPr lang="en-US"/>
          </a:p>
        </p:txBody>
      </p:sp>
    </p:spTree>
    <p:extLst>
      <p:ext uri="{BB962C8B-B14F-4D97-AF65-F5344CB8AC3E}">
        <p14:creationId xmlns:p14="http://schemas.microsoft.com/office/powerpoint/2010/main" val="32275399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172200"/>
          </a:xfrm>
        </p:spPr>
        <p:txBody>
          <a:bodyPr>
            <a:normAutofit fontScale="85000" lnSpcReduction="10000"/>
          </a:bodyPr>
          <a:lstStyle/>
          <a:p>
            <a:pPr algn="just">
              <a:lnSpc>
                <a:spcPct val="160000"/>
              </a:lnSpc>
              <a:buFont typeface="Wingdings" panose="05000000000000000000" pitchFamily="2" charset="2"/>
              <a:buChar char="Ø"/>
              <a:defRPr/>
            </a:pPr>
            <a:r>
              <a:rPr lang="en-US" b="1" dirty="0"/>
              <a:t>Somatoform</a:t>
            </a:r>
            <a:r>
              <a:rPr lang="en-US" dirty="0"/>
              <a:t> - a broad group of illnesses that have </a:t>
            </a:r>
            <a:r>
              <a:rPr lang="en-US" b="1" dirty="0"/>
              <a:t>bodily signs and symptoms</a:t>
            </a:r>
            <a:endParaRPr lang="en-US" dirty="0"/>
          </a:p>
          <a:p>
            <a:pPr algn="just">
              <a:lnSpc>
                <a:spcPct val="160000"/>
              </a:lnSpc>
              <a:buFont typeface="Wingdings" panose="05000000000000000000" pitchFamily="2" charset="2"/>
              <a:buChar char="Ø"/>
              <a:defRPr/>
            </a:pPr>
            <a:r>
              <a:rPr lang="en-US" dirty="0"/>
              <a:t>Encompass </a:t>
            </a:r>
            <a:r>
              <a:rPr lang="en-US" dirty="0">
                <a:solidFill>
                  <a:srgbClr val="FF0000"/>
                </a:solidFill>
              </a:rPr>
              <a:t>mind body interactions </a:t>
            </a:r>
          </a:p>
          <a:p>
            <a:pPr algn="just">
              <a:lnSpc>
                <a:spcPct val="160000"/>
              </a:lnSpc>
              <a:buFont typeface="Wingdings" panose="05000000000000000000" pitchFamily="2" charset="2"/>
              <a:buChar char="Ø"/>
              <a:defRPr/>
            </a:pPr>
            <a:r>
              <a:rPr lang="en-US" dirty="0"/>
              <a:t>Includes </a:t>
            </a:r>
            <a:r>
              <a:rPr lang="en-US" dirty="0">
                <a:solidFill>
                  <a:srgbClr val="FF0000"/>
                </a:solidFill>
              </a:rPr>
              <a:t>somatic symptom disorder, illness anxiety disorder, conversion disorder (functional neurological symptom disorder), psychological factors affecting other medical conditions</a:t>
            </a:r>
            <a:r>
              <a:rPr lang="en-US" dirty="0"/>
              <a:t>, factitious disorder, other specified somatic symptom and related disorder, and unspecified somatic symptom and related disorder. </a:t>
            </a:r>
          </a:p>
          <a:p>
            <a:pPr>
              <a:lnSpc>
                <a:spcPct val="130000"/>
              </a:lnSpc>
              <a:buFont typeface="Wingdings" panose="05000000000000000000" pitchFamily="2" charset="2"/>
              <a:buChar char="Ø"/>
              <a:defRPr/>
            </a:pPr>
            <a:endParaRPr lang="en-US" dirty="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72</a:t>
            </a:fld>
            <a:endParaRPr lang="en-US"/>
          </a:p>
        </p:txBody>
      </p:sp>
      <p:sp>
        <p:nvSpPr>
          <p:cNvPr id="5" name="Date Placeholder 4"/>
          <p:cNvSpPr>
            <a:spLocks noGrp="1"/>
          </p:cNvSpPr>
          <p:nvPr>
            <p:ph type="dt" sz="half" idx="10"/>
          </p:nvPr>
        </p:nvSpPr>
        <p:spPr/>
        <p:txBody>
          <a:bodyPr/>
          <a:lstStyle/>
          <a:p>
            <a:fld id="{CB574F00-44F9-411A-B63A-621C144E8F2E}" type="datetime1">
              <a:rPr lang="en-US" smtClean="0"/>
              <a:t>6/15/2020</a:t>
            </a:fld>
            <a:endParaRPr lang="en-US"/>
          </a:p>
        </p:txBody>
      </p:sp>
    </p:spTree>
    <p:extLst>
      <p:ext uri="{BB962C8B-B14F-4D97-AF65-F5344CB8AC3E}">
        <p14:creationId xmlns:p14="http://schemas.microsoft.com/office/powerpoint/2010/main" val="32316158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normAutofit fontScale="85000" lnSpcReduction="10000"/>
          </a:bodyPr>
          <a:lstStyle/>
          <a:p>
            <a:pPr>
              <a:lnSpc>
                <a:spcPct val="150000"/>
              </a:lnSpc>
            </a:pPr>
            <a:r>
              <a:rPr lang="en-US" dirty="0"/>
              <a:t>The key  characteristic - the presence of </a:t>
            </a:r>
            <a:r>
              <a:rPr lang="en-US" dirty="0">
                <a:solidFill>
                  <a:srgbClr val="FF0000"/>
                </a:solidFill>
              </a:rPr>
              <a:t>one or more persistent somatic symptoms </a:t>
            </a:r>
            <a:r>
              <a:rPr lang="en-US" dirty="0"/>
              <a:t>associated with </a:t>
            </a:r>
          </a:p>
          <a:p>
            <a:pPr marL="0" indent="0">
              <a:lnSpc>
                <a:spcPct val="150000"/>
              </a:lnSpc>
              <a:buNone/>
            </a:pPr>
            <a:r>
              <a:rPr lang="en-US" dirty="0">
                <a:solidFill>
                  <a:srgbClr val="FF0000"/>
                </a:solidFill>
              </a:rPr>
              <a:t>- excessive thoughts, feelings, and behaviors</a:t>
            </a:r>
            <a:r>
              <a:rPr lang="en-US" dirty="0"/>
              <a:t> related to the symptoms. </a:t>
            </a:r>
          </a:p>
          <a:p>
            <a:pPr>
              <a:lnSpc>
                <a:spcPct val="150000"/>
              </a:lnSpc>
            </a:pPr>
            <a:r>
              <a:rPr lang="en-US" dirty="0"/>
              <a:t>Somatic syndromes that are below-threshold are classified under two residual categories, “other specified” and “</a:t>
            </a:r>
            <a:r>
              <a:rPr lang="en-US" dirty="0" smtClean="0"/>
              <a:t>unspecified somatic </a:t>
            </a:r>
            <a:r>
              <a:rPr lang="en-US" dirty="0"/>
              <a:t>symptom and related disorders. </a:t>
            </a:r>
            <a:r>
              <a:rPr lang="en-US" dirty="0" smtClean="0"/>
              <a:t/>
            </a:r>
            <a:br>
              <a:rPr lang="en-US" dirty="0" smtClean="0"/>
            </a:b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73</a:t>
            </a:fld>
            <a:endParaRPr lang="en-US"/>
          </a:p>
        </p:txBody>
      </p:sp>
      <p:sp>
        <p:nvSpPr>
          <p:cNvPr id="5" name="Date Placeholder 4"/>
          <p:cNvSpPr>
            <a:spLocks noGrp="1"/>
          </p:cNvSpPr>
          <p:nvPr>
            <p:ph type="dt" sz="half" idx="10"/>
          </p:nvPr>
        </p:nvSpPr>
        <p:spPr/>
        <p:txBody>
          <a:bodyPr/>
          <a:lstStyle/>
          <a:p>
            <a:fld id="{0A26BC24-9A62-4BD1-9C54-F81B52A32B6C}" type="datetime1">
              <a:rPr lang="en-US" smtClean="0"/>
              <a:t>6/15/2020</a:t>
            </a:fld>
            <a:endParaRPr lang="en-US"/>
          </a:p>
        </p:txBody>
      </p:sp>
    </p:spTree>
    <p:extLst>
      <p:ext uri="{BB962C8B-B14F-4D97-AF65-F5344CB8AC3E}">
        <p14:creationId xmlns:p14="http://schemas.microsoft.com/office/powerpoint/2010/main" val="21252652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458200" cy="5745163"/>
          </a:xfrm>
        </p:spPr>
        <p:txBody>
          <a:bodyPr>
            <a:normAutofit fontScale="85000" lnSpcReduction="10000"/>
          </a:bodyPr>
          <a:lstStyle/>
          <a:p>
            <a:pPr>
              <a:lnSpc>
                <a:spcPct val="150000"/>
              </a:lnSpc>
              <a:buFont typeface="Wingdings" panose="05000000000000000000" pitchFamily="2" charset="2"/>
              <a:buChar char="Ø"/>
            </a:pPr>
            <a:r>
              <a:rPr lang="en-US" dirty="0" smtClean="0">
                <a:solidFill>
                  <a:srgbClr val="FF0000"/>
                </a:solidFill>
              </a:rPr>
              <a:t>Commonly encountered Primary care and other medical settings </a:t>
            </a:r>
          </a:p>
          <a:p>
            <a:pPr>
              <a:lnSpc>
                <a:spcPct val="150000"/>
              </a:lnSpc>
              <a:buFont typeface="Wingdings" panose="05000000000000000000" pitchFamily="2" charset="2"/>
              <a:buChar char="Ø"/>
            </a:pPr>
            <a:r>
              <a:rPr lang="en-US" dirty="0" smtClean="0"/>
              <a:t>Diagnosis made on the basis of </a:t>
            </a:r>
            <a:r>
              <a:rPr lang="en-US" dirty="0" smtClean="0">
                <a:solidFill>
                  <a:srgbClr val="FF0000"/>
                </a:solidFill>
              </a:rPr>
              <a:t>positive symptoms and signs </a:t>
            </a:r>
            <a:r>
              <a:rPr lang="en-US" dirty="0" smtClean="0"/>
              <a:t>(distressing somatic symptoms plus abnormal thoughts, feelings, and behaviors in response to these symptoms) rather than the absence of a medical explanation for somatic symptoms. </a:t>
            </a:r>
          </a:p>
          <a:p>
            <a:pPr>
              <a:lnSpc>
                <a:spcPct val="150000"/>
              </a:lnSpc>
              <a:buFont typeface="Wingdings" panose="05000000000000000000" pitchFamily="2" charset="2"/>
              <a:buChar char="Ø"/>
            </a:pPr>
            <a:r>
              <a:rPr lang="en-US" dirty="0" smtClean="0"/>
              <a:t>Incorporating </a:t>
            </a:r>
            <a:r>
              <a:rPr lang="en-US" dirty="0" smtClean="0">
                <a:solidFill>
                  <a:srgbClr val="FF0000"/>
                </a:solidFill>
              </a:rPr>
              <a:t>affective, cognitive, and behavioral components </a:t>
            </a:r>
            <a:r>
              <a:rPr lang="en-US" dirty="0" smtClean="0"/>
              <a:t>into the criteria</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74</a:t>
            </a:fld>
            <a:endParaRPr lang="en-US"/>
          </a:p>
        </p:txBody>
      </p:sp>
      <p:sp>
        <p:nvSpPr>
          <p:cNvPr id="5" name="Date Placeholder 4"/>
          <p:cNvSpPr>
            <a:spLocks noGrp="1"/>
          </p:cNvSpPr>
          <p:nvPr>
            <p:ph type="dt" sz="half" idx="10"/>
          </p:nvPr>
        </p:nvSpPr>
        <p:spPr/>
        <p:txBody>
          <a:bodyPr/>
          <a:lstStyle/>
          <a:p>
            <a:fld id="{13CDD303-303A-4730-9D80-066EC8734DC4}" type="datetime1">
              <a:rPr lang="en-US" smtClean="0"/>
              <a:t>6/15/2020</a:t>
            </a:fld>
            <a:endParaRPr lang="en-US"/>
          </a:p>
        </p:txBody>
      </p:sp>
    </p:spTree>
    <p:extLst>
      <p:ext uri="{BB962C8B-B14F-4D97-AF65-F5344CB8AC3E}">
        <p14:creationId xmlns:p14="http://schemas.microsoft.com/office/powerpoint/2010/main" val="2581596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fontScale="85000" lnSpcReduction="20000"/>
          </a:bodyPr>
          <a:lstStyle/>
          <a:p>
            <a:pPr>
              <a:lnSpc>
                <a:spcPct val="160000"/>
              </a:lnSpc>
              <a:buFont typeface="Wingdings" panose="05000000000000000000" pitchFamily="2" charset="2"/>
              <a:buChar char="Ø"/>
            </a:pPr>
            <a:r>
              <a:rPr lang="en-US" dirty="0" smtClean="0"/>
              <a:t>Medically unexplained symptoms remain a key feature in conversion disorder and </a:t>
            </a:r>
            <a:r>
              <a:rPr lang="en-US" dirty="0" err="1" smtClean="0"/>
              <a:t>Pseudocyesis</a:t>
            </a:r>
            <a:r>
              <a:rPr lang="en-US" dirty="0" smtClean="0"/>
              <a:t> (other specified somatic symptom and related disorder)</a:t>
            </a:r>
          </a:p>
          <a:p>
            <a:pPr>
              <a:lnSpc>
                <a:spcPct val="160000"/>
              </a:lnSpc>
              <a:buFont typeface="Wingdings" panose="05000000000000000000" pitchFamily="2" charset="2"/>
              <a:buChar char="Ø"/>
            </a:pPr>
            <a:r>
              <a:rPr lang="en-US" dirty="0" smtClean="0"/>
              <a:t>Some other mental disorders may have primarily somatic symptoms </a:t>
            </a:r>
          </a:p>
          <a:p>
            <a:pPr>
              <a:lnSpc>
                <a:spcPct val="160000"/>
              </a:lnSpc>
              <a:buFont typeface="Wingdings" panose="05000000000000000000" pitchFamily="2" charset="2"/>
              <a:buChar char="Ø"/>
            </a:pPr>
            <a:r>
              <a:rPr lang="en-US" dirty="0" smtClean="0"/>
              <a:t>Considerable medical comorbidity among </a:t>
            </a:r>
            <a:r>
              <a:rPr lang="en-US" dirty="0" err="1" smtClean="0"/>
              <a:t>somatizing</a:t>
            </a:r>
            <a:r>
              <a:rPr lang="en-US" dirty="0" smtClean="0"/>
              <a:t> individuals</a:t>
            </a:r>
          </a:p>
          <a:p>
            <a:pPr>
              <a:lnSpc>
                <a:spcPct val="160000"/>
              </a:lnSpc>
              <a:buFont typeface="Wingdings" panose="05000000000000000000" pitchFamily="2" charset="2"/>
              <a:buChar char="Ø"/>
            </a:pPr>
            <a:r>
              <a:rPr lang="en-US" dirty="0" smtClean="0"/>
              <a:t>All of these disorders are characterized by the prominent focus on somatic concerns</a:t>
            </a:r>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75</a:t>
            </a:fld>
            <a:endParaRPr lang="en-US"/>
          </a:p>
        </p:txBody>
      </p:sp>
      <p:sp>
        <p:nvSpPr>
          <p:cNvPr id="5" name="Date Placeholder 4"/>
          <p:cNvSpPr>
            <a:spLocks noGrp="1"/>
          </p:cNvSpPr>
          <p:nvPr>
            <p:ph type="dt" sz="half" idx="10"/>
          </p:nvPr>
        </p:nvSpPr>
        <p:spPr/>
        <p:txBody>
          <a:bodyPr/>
          <a:lstStyle/>
          <a:p>
            <a:fld id="{595152D1-D7D1-4534-A557-C55B987C9AB4}" type="datetime1">
              <a:rPr lang="en-US" smtClean="0"/>
              <a:t>6/15/2020</a:t>
            </a:fld>
            <a:endParaRPr lang="en-US"/>
          </a:p>
        </p:txBody>
      </p:sp>
    </p:spTree>
    <p:extLst>
      <p:ext uri="{BB962C8B-B14F-4D97-AF65-F5344CB8AC3E}">
        <p14:creationId xmlns:p14="http://schemas.microsoft.com/office/powerpoint/2010/main" val="17772643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324600"/>
          </a:xfrm>
        </p:spPr>
        <p:txBody>
          <a:bodyPr>
            <a:normAutofit fontScale="85000" lnSpcReduction="20000"/>
          </a:bodyPr>
          <a:lstStyle/>
          <a:p>
            <a:pPr marL="0" indent="0">
              <a:lnSpc>
                <a:spcPct val="150000"/>
              </a:lnSpc>
              <a:buNone/>
            </a:pPr>
            <a:r>
              <a:rPr lang="en-US" b="1" dirty="0" smtClean="0"/>
              <a:t>Risk factors/etiology </a:t>
            </a:r>
          </a:p>
          <a:p>
            <a:pPr>
              <a:lnSpc>
                <a:spcPct val="170000"/>
              </a:lnSpc>
              <a:buFont typeface="Wingdings" panose="05000000000000000000" pitchFamily="2" charset="2"/>
              <a:buChar char="Ø"/>
            </a:pPr>
            <a:r>
              <a:rPr lang="en-US" dirty="0" smtClean="0"/>
              <a:t>Genetic and biological vulnerability </a:t>
            </a:r>
          </a:p>
          <a:p>
            <a:pPr>
              <a:lnSpc>
                <a:spcPct val="170000"/>
              </a:lnSpc>
              <a:buFont typeface="Wingdings" panose="05000000000000000000" pitchFamily="2" charset="2"/>
              <a:buChar char="Ø"/>
            </a:pPr>
            <a:r>
              <a:rPr lang="en-US" dirty="0" smtClean="0"/>
              <a:t>Early traumatic experiences </a:t>
            </a:r>
          </a:p>
          <a:p>
            <a:pPr>
              <a:lnSpc>
                <a:spcPct val="170000"/>
              </a:lnSpc>
              <a:buFont typeface="Wingdings" panose="05000000000000000000" pitchFamily="2" charset="2"/>
              <a:buChar char="Ø"/>
            </a:pPr>
            <a:r>
              <a:rPr lang="en-US" dirty="0" smtClean="0"/>
              <a:t>Learning </a:t>
            </a:r>
          </a:p>
          <a:p>
            <a:pPr>
              <a:lnSpc>
                <a:spcPct val="170000"/>
              </a:lnSpc>
              <a:buFont typeface="Wingdings" panose="05000000000000000000" pitchFamily="2" charset="2"/>
              <a:buChar char="Ø"/>
            </a:pPr>
            <a:r>
              <a:rPr lang="en-US" dirty="0" smtClean="0"/>
              <a:t>Cultural/social norms </a:t>
            </a:r>
          </a:p>
          <a:p>
            <a:pPr>
              <a:lnSpc>
                <a:spcPct val="170000"/>
              </a:lnSpc>
              <a:buFont typeface="Wingdings" panose="05000000000000000000" pitchFamily="2" charset="2"/>
              <a:buChar char="Ø"/>
            </a:pPr>
            <a:r>
              <a:rPr lang="en-US" dirty="0" smtClean="0"/>
              <a:t>Differences in medical care across cultures </a:t>
            </a:r>
          </a:p>
          <a:p>
            <a:pPr>
              <a:lnSpc>
                <a:spcPct val="170000"/>
              </a:lnSpc>
              <a:buFont typeface="Wingdings" panose="05000000000000000000" pitchFamily="2" charset="2"/>
              <a:buChar char="Ø"/>
            </a:pPr>
            <a:r>
              <a:rPr lang="en-US" dirty="0" smtClean="0"/>
              <a:t>Variations in symptom presentation are likely the result of the interaction of multiple factors within cultural contexts</a:t>
            </a:r>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76</a:t>
            </a:fld>
            <a:endParaRPr lang="en-US"/>
          </a:p>
        </p:txBody>
      </p:sp>
      <p:sp>
        <p:nvSpPr>
          <p:cNvPr id="2" name="Date Placeholder 1"/>
          <p:cNvSpPr>
            <a:spLocks noGrp="1"/>
          </p:cNvSpPr>
          <p:nvPr>
            <p:ph type="dt" sz="half" idx="10"/>
          </p:nvPr>
        </p:nvSpPr>
        <p:spPr/>
        <p:txBody>
          <a:bodyPr/>
          <a:lstStyle/>
          <a:p>
            <a:fld id="{8C8DC1B1-D901-4649-AA72-21F547B53D35}" type="datetime1">
              <a:rPr lang="en-US" smtClean="0"/>
              <a:t>6/15/2020</a:t>
            </a:fld>
            <a:endParaRPr lang="en-US"/>
          </a:p>
        </p:txBody>
      </p:sp>
    </p:spTree>
    <p:extLst>
      <p:ext uri="{BB962C8B-B14F-4D97-AF65-F5344CB8AC3E}">
        <p14:creationId xmlns:p14="http://schemas.microsoft.com/office/powerpoint/2010/main" val="32506421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nSpc>
                <a:spcPct val="150000"/>
              </a:lnSpc>
            </a:pPr>
            <a:r>
              <a:rPr lang="en-US" sz="3200" dirty="0" smtClean="0"/>
              <a:t>1. Somatic symptom disorder </a:t>
            </a:r>
            <a:endParaRPr lang="en-US" sz="3200" dirty="0"/>
          </a:p>
        </p:txBody>
      </p:sp>
      <p:sp>
        <p:nvSpPr>
          <p:cNvPr id="3" name="Content Placeholder 2"/>
          <p:cNvSpPr>
            <a:spLocks noGrp="1"/>
          </p:cNvSpPr>
          <p:nvPr>
            <p:ph idx="1"/>
          </p:nvPr>
        </p:nvSpPr>
        <p:spPr>
          <a:xfrm>
            <a:off x="228600" y="838200"/>
            <a:ext cx="8686800" cy="5867400"/>
          </a:xfrm>
        </p:spPr>
        <p:txBody>
          <a:bodyPr>
            <a:normAutofit fontScale="77500" lnSpcReduction="20000"/>
          </a:bodyPr>
          <a:lstStyle/>
          <a:p>
            <a:pPr marL="0" indent="0">
              <a:lnSpc>
                <a:spcPct val="150000"/>
              </a:lnSpc>
              <a:buNone/>
            </a:pPr>
            <a:r>
              <a:rPr lang="en-US" b="1" dirty="0" smtClean="0"/>
              <a:t>Features /sign and symptoms</a:t>
            </a:r>
            <a:endParaRPr lang="en-GB" b="1" dirty="0" smtClean="0"/>
          </a:p>
          <a:p>
            <a:pPr>
              <a:lnSpc>
                <a:spcPct val="150000"/>
              </a:lnSpc>
              <a:buFont typeface="Wingdings" panose="05000000000000000000" pitchFamily="2" charset="2"/>
              <a:buChar char="Ø"/>
            </a:pPr>
            <a:r>
              <a:rPr lang="en-US" dirty="0" smtClean="0"/>
              <a:t>Multiple, current, somatic symptoms </a:t>
            </a:r>
          </a:p>
          <a:p>
            <a:pPr>
              <a:lnSpc>
                <a:spcPct val="150000"/>
              </a:lnSpc>
              <a:buFont typeface="Wingdings" panose="05000000000000000000" pitchFamily="2" charset="2"/>
              <a:buChar char="Ø"/>
            </a:pPr>
            <a:r>
              <a:rPr lang="en-US" dirty="0" smtClean="0"/>
              <a:t>sometimes only one severe symptom, most commonly pain</a:t>
            </a:r>
          </a:p>
          <a:p>
            <a:pPr>
              <a:lnSpc>
                <a:spcPct val="150000"/>
              </a:lnSpc>
              <a:buFont typeface="Wingdings" panose="05000000000000000000" pitchFamily="2" charset="2"/>
              <a:buChar char="Ø"/>
            </a:pPr>
            <a:r>
              <a:rPr lang="en-US" dirty="0" smtClean="0"/>
              <a:t>Symptoms</a:t>
            </a:r>
            <a:r>
              <a:rPr lang="en-US" baseline="0" dirty="0" smtClean="0"/>
              <a:t> </a:t>
            </a:r>
            <a:r>
              <a:rPr lang="en-US" dirty="0" smtClean="0"/>
              <a:t>may </a:t>
            </a:r>
            <a:r>
              <a:rPr lang="en-US" dirty="0" smtClean="0">
                <a:solidFill>
                  <a:srgbClr val="FF0000"/>
                </a:solidFill>
              </a:rPr>
              <a:t>be specific </a:t>
            </a:r>
            <a:r>
              <a:rPr lang="en-US" dirty="0" smtClean="0"/>
              <a:t>or relatively </a:t>
            </a:r>
            <a:r>
              <a:rPr lang="en-US" dirty="0" smtClean="0">
                <a:solidFill>
                  <a:srgbClr val="FF0000"/>
                </a:solidFill>
              </a:rPr>
              <a:t>nonspecific</a:t>
            </a:r>
            <a:r>
              <a:rPr lang="en-US" dirty="0" smtClean="0"/>
              <a:t> </a:t>
            </a:r>
          </a:p>
          <a:p>
            <a:pPr>
              <a:lnSpc>
                <a:spcPct val="150000"/>
              </a:lnSpc>
              <a:buFont typeface="Wingdings" panose="05000000000000000000" pitchFamily="2" charset="2"/>
              <a:buChar char="Ø"/>
            </a:pPr>
            <a:r>
              <a:rPr lang="en-US" dirty="0" smtClean="0"/>
              <a:t>sometimes </a:t>
            </a:r>
            <a:r>
              <a:rPr lang="en-US" dirty="0" smtClean="0">
                <a:solidFill>
                  <a:srgbClr val="FF0000"/>
                </a:solidFill>
              </a:rPr>
              <a:t>represent normal bodily sensations or discomfort</a:t>
            </a:r>
            <a:endParaRPr lang="en-US" dirty="0" smtClean="0"/>
          </a:p>
          <a:p>
            <a:pPr>
              <a:lnSpc>
                <a:spcPct val="150000"/>
              </a:lnSpc>
              <a:buFont typeface="Wingdings" panose="05000000000000000000" pitchFamily="2" charset="2"/>
              <a:buChar char="Ø"/>
            </a:pPr>
            <a:r>
              <a:rPr lang="en-US" dirty="0" smtClean="0"/>
              <a:t> Somatic symptoms without </a:t>
            </a:r>
            <a:r>
              <a:rPr lang="en-US" dirty="0" smtClean="0">
                <a:solidFill>
                  <a:srgbClr val="FF0000"/>
                </a:solidFill>
              </a:rPr>
              <a:t>an evident medical explanation </a:t>
            </a:r>
            <a:r>
              <a:rPr lang="en-US" dirty="0" smtClean="0"/>
              <a:t>are not</a:t>
            </a:r>
            <a:r>
              <a:rPr lang="en-US" baseline="0" dirty="0" smtClean="0"/>
              <a:t> </a:t>
            </a:r>
            <a:r>
              <a:rPr lang="en-US" dirty="0" smtClean="0"/>
              <a:t>sufficient to make this diagnosis</a:t>
            </a:r>
          </a:p>
          <a:p>
            <a:pPr>
              <a:lnSpc>
                <a:spcPct val="150000"/>
              </a:lnSpc>
              <a:buFont typeface="Wingdings" panose="05000000000000000000" pitchFamily="2" charset="2"/>
              <a:buChar char="Ø"/>
            </a:pPr>
            <a:r>
              <a:rPr lang="en-US" dirty="0" smtClean="0"/>
              <a:t>The symptoms </a:t>
            </a:r>
            <a:r>
              <a:rPr lang="en-US" dirty="0" smtClean="0">
                <a:solidFill>
                  <a:srgbClr val="FF0000"/>
                </a:solidFill>
              </a:rPr>
              <a:t>may or may not be associated with another medical condition</a:t>
            </a:r>
          </a:p>
          <a:p>
            <a:pPr>
              <a:lnSpc>
                <a:spcPct val="150000"/>
              </a:lnSpc>
            </a:pPr>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77</a:t>
            </a:fld>
            <a:endParaRPr lang="en-US"/>
          </a:p>
        </p:txBody>
      </p:sp>
      <p:sp>
        <p:nvSpPr>
          <p:cNvPr id="6" name="Date Placeholder 5"/>
          <p:cNvSpPr>
            <a:spLocks noGrp="1"/>
          </p:cNvSpPr>
          <p:nvPr>
            <p:ph type="dt" sz="half" idx="10"/>
          </p:nvPr>
        </p:nvSpPr>
        <p:spPr/>
        <p:txBody>
          <a:bodyPr/>
          <a:lstStyle/>
          <a:p>
            <a:fld id="{84FD19D3-4B18-4C02-B9A2-6C54EDA48317}" type="datetime1">
              <a:rPr lang="en-US" smtClean="0"/>
              <a:t>6/15/2020</a:t>
            </a:fld>
            <a:endParaRPr lang="en-US"/>
          </a:p>
        </p:txBody>
      </p:sp>
    </p:spTree>
    <p:extLst>
      <p:ext uri="{BB962C8B-B14F-4D97-AF65-F5344CB8AC3E}">
        <p14:creationId xmlns:p14="http://schemas.microsoft.com/office/powerpoint/2010/main" val="21289593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400800"/>
          </a:xfrm>
        </p:spPr>
        <p:txBody>
          <a:bodyPr>
            <a:normAutofit fontScale="85000" lnSpcReduction="20000"/>
          </a:bodyPr>
          <a:lstStyle/>
          <a:p>
            <a:pPr>
              <a:buFont typeface="Wingdings" panose="05000000000000000000" pitchFamily="2" charset="2"/>
              <a:buChar char="Ø"/>
            </a:pPr>
            <a:endParaRPr lang="en-US" dirty="0" smtClean="0"/>
          </a:p>
          <a:p>
            <a:pPr>
              <a:lnSpc>
                <a:spcPct val="170000"/>
              </a:lnSpc>
              <a:buFont typeface="Wingdings" panose="05000000000000000000" pitchFamily="2" charset="2"/>
              <a:buChar char="Ø"/>
            </a:pPr>
            <a:r>
              <a:rPr lang="en-US" dirty="0" smtClean="0"/>
              <a:t>The diagnoses of somatic symptom disorder and a concurrent medical illness </a:t>
            </a:r>
            <a:r>
              <a:rPr lang="en-US" b="1" dirty="0" smtClean="0">
                <a:solidFill>
                  <a:srgbClr val="FF0000"/>
                </a:solidFill>
              </a:rPr>
              <a:t>are </a:t>
            </a:r>
            <a:r>
              <a:rPr lang="en-US" dirty="0" smtClean="0">
                <a:solidFill>
                  <a:srgbClr val="FF0000"/>
                </a:solidFill>
              </a:rPr>
              <a:t>not mutually exclusive</a:t>
            </a:r>
          </a:p>
          <a:p>
            <a:pPr>
              <a:lnSpc>
                <a:spcPct val="170000"/>
              </a:lnSpc>
              <a:buFont typeface="Wingdings" panose="05000000000000000000" pitchFamily="2" charset="2"/>
              <a:buChar char="Ø"/>
            </a:pPr>
            <a:r>
              <a:rPr lang="en-US" dirty="0" smtClean="0">
                <a:solidFill>
                  <a:srgbClr val="FF0000"/>
                </a:solidFill>
              </a:rPr>
              <a:t>Very high levels of worry about illness </a:t>
            </a:r>
          </a:p>
          <a:p>
            <a:pPr>
              <a:lnSpc>
                <a:spcPct val="170000"/>
              </a:lnSpc>
              <a:buFont typeface="Wingdings" panose="05000000000000000000" pitchFamily="2" charset="2"/>
              <a:buChar char="Ø"/>
            </a:pPr>
            <a:r>
              <a:rPr lang="en-US" dirty="0" smtClean="0"/>
              <a:t>Appraise symptoms as unduly </a:t>
            </a:r>
            <a:r>
              <a:rPr lang="en-US" dirty="0" smtClean="0">
                <a:solidFill>
                  <a:srgbClr val="FF0000"/>
                </a:solidFill>
              </a:rPr>
              <a:t>threatening, harmful, or troublesome and often think the worst about their health.</a:t>
            </a:r>
          </a:p>
          <a:p>
            <a:pPr>
              <a:lnSpc>
                <a:spcPct val="170000"/>
              </a:lnSpc>
              <a:buFont typeface="Wingdings" panose="05000000000000000000" pitchFamily="2" charset="2"/>
              <a:buChar char="Ø"/>
            </a:pPr>
            <a:r>
              <a:rPr lang="en-US" dirty="0" smtClean="0"/>
              <a:t>Some patients still fear the </a:t>
            </a:r>
            <a:r>
              <a:rPr lang="en-US" dirty="0" smtClean="0">
                <a:solidFill>
                  <a:srgbClr val="FF0000"/>
                </a:solidFill>
              </a:rPr>
              <a:t>medical seriousness </a:t>
            </a:r>
            <a:r>
              <a:rPr lang="en-US" dirty="0" smtClean="0"/>
              <a:t>of their symptoms, Even if </a:t>
            </a:r>
            <a:r>
              <a:rPr lang="en-US" dirty="0" smtClean="0">
                <a:solidFill>
                  <a:srgbClr val="FF0000"/>
                </a:solidFill>
              </a:rPr>
              <a:t>evidence to the contrary</a:t>
            </a:r>
            <a:endParaRPr lang="en-US" dirty="0" smtClean="0"/>
          </a:p>
          <a:p>
            <a:pPr marL="0" indent="0">
              <a:lnSpc>
                <a:spcPct val="170000"/>
              </a:lnSpc>
              <a:buNone/>
            </a:pPr>
            <a:r>
              <a:rPr lang="en-US" dirty="0" smtClean="0"/>
              <a:t/>
            </a:r>
            <a:br>
              <a:rPr lang="en-US" dirty="0" smtClean="0"/>
            </a:br>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78</a:t>
            </a:fld>
            <a:endParaRPr lang="en-US"/>
          </a:p>
        </p:txBody>
      </p:sp>
      <p:sp>
        <p:nvSpPr>
          <p:cNvPr id="2" name="Date Placeholder 1"/>
          <p:cNvSpPr>
            <a:spLocks noGrp="1"/>
          </p:cNvSpPr>
          <p:nvPr>
            <p:ph type="dt" sz="half" idx="10"/>
          </p:nvPr>
        </p:nvSpPr>
        <p:spPr/>
        <p:txBody>
          <a:bodyPr/>
          <a:lstStyle/>
          <a:p>
            <a:fld id="{EA4D3C4E-7406-43B8-AB52-48B6AEA8E4A2}" type="datetime1">
              <a:rPr lang="en-US" smtClean="0"/>
              <a:t>6/15/2020</a:t>
            </a:fld>
            <a:endParaRPr lang="en-US"/>
          </a:p>
        </p:txBody>
      </p:sp>
    </p:spTree>
    <p:extLst>
      <p:ext uri="{BB962C8B-B14F-4D97-AF65-F5344CB8AC3E}">
        <p14:creationId xmlns:p14="http://schemas.microsoft.com/office/powerpoint/2010/main" val="28881644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400800"/>
          </a:xfrm>
        </p:spPr>
        <p:txBody>
          <a:bodyPr>
            <a:normAutofit fontScale="77500" lnSpcReduction="20000"/>
          </a:bodyPr>
          <a:lstStyle/>
          <a:p>
            <a:pPr>
              <a:lnSpc>
                <a:spcPct val="170000"/>
              </a:lnSpc>
              <a:buFont typeface="Wingdings" panose="05000000000000000000" pitchFamily="2" charset="2"/>
              <a:buChar char="Ø"/>
            </a:pPr>
            <a:r>
              <a:rPr lang="en-US" dirty="0" smtClean="0"/>
              <a:t>In severe form- health concerns may assume </a:t>
            </a:r>
            <a:r>
              <a:rPr lang="en-US" dirty="0" smtClean="0">
                <a:solidFill>
                  <a:srgbClr val="FF0000"/>
                </a:solidFill>
              </a:rPr>
              <a:t>a central role in the individual's life</a:t>
            </a:r>
            <a:r>
              <a:rPr lang="en-US" dirty="0" smtClean="0"/>
              <a:t>         </a:t>
            </a:r>
          </a:p>
          <a:p>
            <a:pPr marL="0" indent="0">
              <a:lnSpc>
                <a:spcPct val="170000"/>
              </a:lnSpc>
              <a:buNone/>
            </a:pPr>
            <a:r>
              <a:rPr lang="en-US" dirty="0" smtClean="0"/>
              <a:t>- the impairment is marked</a:t>
            </a:r>
            <a:r>
              <a:rPr lang="en-US" dirty="0" smtClean="0">
                <a:solidFill>
                  <a:srgbClr val="FF0000"/>
                </a:solidFill>
              </a:rPr>
              <a:t>, </a:t>
            </a:r>
            <a:r>
              <a:rPr lang="en-US" dirty="0" smtClean="0"/>
              <a:t>and when persistent, the disorder can </a:t>
            </a:r>
            <a:r>
              <a:rPr lang="en-US" dirty="0" smtClean="0">
                <a:solidFill>
                  <a:srgbClr val="FF0000"/>
                </a:solidFill>
              </a:rPr>
              <a:t>lead to invalidism</a:t>
            </a:r>
            <a:endParaRPr lang="en-US" dirty="0" smtClean="0"/>
          </a:p>
          <a:p>
            <a:pPr>
              <a:lnSpc>
                <a:spcPct val="170000"/>
              </a:lnSpc>
              <a:buFont typeface="Wingdings" panose="05000000000000000000" pitchFamily="2" charset="2"/>
              <a:buChar char="Ø"/>
            </a:pPr>
            <a:r>
              <a:rPr lang="en-US" dirty="0" smtClean="0"/>
              <a:t>There is often a </a:t>
            </a:r>
            <a:r>
              <a:rPr lang="en-US" dirty="0" smtClean="0">
                <a:solidFill>
                  <a:srgbClr val="FF0000"/>
                </a:solidFill>
              </a:rPr>
              <a:t>high level of medical care utilization</a:t>
            </a:r>
            <a:r>
              <a:rPr lang="en-US" dirty="0" smtClean="0"/>
              <a:t>, which </a:t>
            </a:r>
            <a:r>
              <a:rPr lang="en-US" dirty="0" smtClean="0">
                <a:solidFill>
                  <a:srgbClr val="FF0000"/>
                </a:solidFill>
              </a:rPr>
              <a:t>rarely </a:t>
            </a:r>
            <a:r>
              <a:rPr lang="en-US" dirty="0" smtClean="0"/>
              <a:t>alleviates the individual's concerns</a:t>
            </a:r>
          </a:p>
          <a:p>
            <a:pPr marL="0" indent="0">
              <a:lnSpc>
                <a:spcPct val="170000"/>
              </a:lnSpc>
              <a:buNone/>
            </a:pPr>
            <a:r>
              <a:rPr lang="en-US" dirty="0" smtClean="0"/>
              <a:t>- seeking care from multiple doctors for the same symptoms </a:t>
            </a:r>
          </a:p>
          <a:p>
            <a:pPr>
              <a:lnSpc>
                <a:spcPct val="170000"/>
              </a:lnSpc>
              <a:buFont typeface="Wingdings" panose="05000000000000000000" pitchFamily="2" charset="2"/>
              <a:buChar char="Ø"/>
            </a:pPr>
            <a:r>
              <a:rPr lang="en-US" dirty="0" smtClean="0">
                <a:solidFill>
                  <a:srgbClr val="FF0000"/>
                </a:solidFill>
              </a:rPr>
              <a:t>unresponsive to medical interventions</a:t>
            </a:r>
            <a:r>
              <a:rPr lang="en-US" dirty="0" smtClean="0"/>
              <a:t>, and new interventions may only </a:t>
            </a:r>
            <a:r>
              <a:rPr lang="en-US" dirty="0" smtClean="0">
                <a:solidFill>
                  <a:srgbClr val="FF0000"/>
                </a:solidFill>
              </a:rPr>
              <a:t>exacerbate the presenting symptoms. </a:t>
            </a:r>
          </a:p>
          <a:p>
            <a:endParaRPr lang="en-GB" dirty="0" smtClean="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79</a:t>
            </a:fld>
            <a:endParaRPr lang="en-US"/>
          </a:p>
        </p:txBody>
      </p:sp>
      <p:sp>
        <p:nvSpPr>
          <p:cNvPr id="2" name="Date Placeholder 1"/>
          <p:cNvSpPr>
            <a:spLocks noGrp="1"/>
          </p:cNvSpPr>
          <p:nvPr>
            <p:ph type="dt" sz="half" idx="10"/>
          </p:nvPr>
        </p:nvSpPr>
        <p:spPr/>
        <p:txBody>
          <a:bodyPr/>
          <a:lstStyle/>
          <a:p>
            <a:fld id="{BF82EDDA-4712-4C54-9E6A-3678ABBE9ABB}" type="datetime1">
              <a:rPr lang="en-US" smtClean="0"/>
              <a:t>6/15/2020</a:t>
            </a:fld>
            <a:endParaRPr lang="en-US"/>
          </a:p>
        </p:txBody>
      </p:sp>
    </p:spTree>
    <p:extLst>
      <p:ext uri="{BB962C8B-B14F-4D97-AF65-F5344CB8AC3E}">
        <p14:creationId xmlns:p14="http://schemas.microsoft.com/office/powerpoint/2010/main" val="2715712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fontScale="77500" lnSpcReduction="20000"/>
          </a:bodyPr>
          <a:lstStyle/>
          <a:p>
            <a:pPr marL="0" indent="0">
              <a:buNone/>
            </a:pPr>
            <a:r>
              <a:rPr lang="en-US" b="1" dirty="0"/>
              <a:t>Etiology of anxiety </a:t>
            </a:r>
            <a:endParaRPr lang="en-US" b="1" dirty="0" smtClean="0"/>
          </a:p>
          <a:p>
            <a:pPr>
              <a:lnSpc>
                <a:spcPct val="160000"/>
              </a:lnSpc>
              <a:buFont typeface="Wingdings" panose="05000000000000000000" pitchFamily="2" charset="2"/>
              <a:buChar char="Ø"/>
              <a:defRPr/>
            </a:pPr>
            <a:r>
              <a:rPr lang="en-US" dirty="0">
                <a:solidFill>
                  <a:srgbClr val="FF0000"/>
                </a:solidFill>
              </a:rPr>
              <a:t>Psychological theories </a:t>
            </a:r>
            <a:endParaRPr lang="en-US" dirty="0"/>
          </a:p>
          <a:p>
            <a:pPr algn="just">
              <a:lnSpc>
                <a:spcPct val="160000"/>
              </a:lnSpc>
              <a:buFont typeface="Wingdings" panose="05000000000000000000" pitchFamily="2" charset="2"/>
              <a:buChar char="ü"/>
              <a:defRPr/>
            </a:pPr>
            <a:r>
              <a:rPr lang="en-US" dirty="0"/>
              <a:t>Psychoanalytic Theories-anxiety as a signal of the presence of danger in the unconscious. </a:t>
            </a:r>
          </a:p>
          <a:p>
            <a:pPr>
              <a:lnSpc>
                <a:spcPct val="160000"/>
              </a:lnSpc>
              <a:buFont typeface="Wingdings" panose="05000000000000000000" pitchFamily="2" charset="2"/>
              <a:buChar char="ü"/>
            </a:pPr>
            <a:r>
              <a:rPr lang="en-US" dirty="0" smtClean="0"/>
              <a:t>Anxiety was viewed as the result of psychic conflict between unconscious sexual or aggressive wishes and corresponding threats from the superego or external reality. </a:t>
            </a:r>
          </a:p>
          <a:p>
            <a:pPr>
              <a:lnSpc>
                <a:spcPct val="160000"/>
              </a:lnSpc>
              <a:buFont typeface="Wingdings" panose="05000000000000000000" pitchFamily="2" charset="2"/>
              <a:buChar char="ü"/>
            </a:pPr>
            <a:r>
              <a:rPr lang="en-US" dirty="0" smtClean="0"/>
              <a:t>Behavioral or learning theories -anxiety is a conditioned response to a specific environmental stimulus</a:t>
            </a:r>
          </a:p>
          <a:p>
            <a:pPr>
              <a:lnSpc>
                <a:spcPct val="160000"/>
              </a:lnSpc>
              <a:buFont typeface="Wingdings" panose="05000000000000000000" pitchFamily="2" charset="2"/>
              <a:buChar char="ü"/>
            </a:pPr>
            <a:r>
              <a:rPr lang="en-US" dirty="0" smtClean="0"/>
              <a:t>Existential Theories- persons experience feelings of living in a purposeless universe. </a:t>
            </a:r>
          </a:p>
          <a:p>
            <a:pPr algn="just">
              <a:lnSpc>
                <a:spcPct val="150000"/>
              </a:lnSpc>
              <a:buFont typeface="Wingdings" panose="05000000000000000000" pitchFamily="2" charset="2"/>
              <a:buChar char="ü"/>
              <a:defRPr/>
            </a:pPr>
            <a:endParaRPr lang="en-US" dirty="0">
              <a:cs typeface="Times New Roman" panose="02020603050405020304" pitchFamily="18" charset="0"/>
            </a:endParaRPr>
          </a:p>
          <a:p>
            <a:pPr>
              <a:buNone/>
              <a:defRPr/>
            </a:pPr>
            <a:endParaRPr lang="en-US" dirty="0"/>
          </a:p>
          <a:p>
            <a:pPr marL="0" indent="0">
              <a:buNone/>
            </a:pP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a:t>
            </a:fld>
            <a:endParaRPr lang="en-US"/>
          </a:p>
        </p:txBody>
      </p:sp>
      <p:sp>
        <p:nvSpPr>
          <p:cNvPr id="5" name="Date Placeholder 4"/>
          <p:cNvSpPr>
            <a:spLocks noGrp="1"/>
          </p:cNvSpPr>
          <p:nvPr>
            <p:ph type="dt" sz="half" idx="10"/>
          </p:nvPr>
        </p:nvSpPr>
        <p:spPr/>
        <p:txBody>
          <a:bodyPr/>
          <a:lstStyle/>
          <a:p>
            <a:fld id="{9ABFDD57-A22F-4364-8F5C-4D3952B80FD0}" type="datetime1">
              <a:rPr lang="en-US" smtClean="0"/>
              <a:t>6/15/2020</a:t>
            </a:fld>
            <a:endParaRPr lang="en-US"/>
          </a:p>
        </p:txBody>
      </p:sp>
    </p:spTree>
    <p:extLst>
      <p:ext uri="{BB962C8B-B14F-4D97-AF65-F5344CB8AC3E}">
        <p14:creationId xmlns:p14="http://schemas.microsoft.com/office/powerpoint/2010/main" val="17645745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normAutofit/>
          </a:bodyPr>
          <a:lstStyle/>
          <a:p>
            <a:pPr>
              <a:lnSpc>
                <a:spcPct val="170000"/>
              </a:lnSpc>
              <a:buFont typeface="Wingdings" panose="05000000000000000000" pitchFamily="2" charset="2"/>
              <a:buChar char="Ø"/>
            </a:pPr>
            <a:r>
              <a:rPr lang="en-US" dirty="0" smtClean="0"/>
              <a:t> </a:t>
            </a:r>
            <a:r>
              <a:rPr lang="en-US" dirty="0" err="1" smtClean="0"/>
              <a:t>IIndividuals</a:t>
            </a:r>
            <a:r>
              <a:rPr lang="en-US" dirty="0" smtClean="0"/>
              <a:t> typically </a:t>
            </a:r>
            <a:r>
              <a:rPr lang="en-US" dirty="0" smtClean="0">
                <a:solidFill>
                  <a:srgbClr val="FF0000"/>
                </a:solidFill>
              </a:rPr>
              <a:t>experience distress </a:t>
            </a:r>
            <a:r>
              <a:rPr lang="en-US" dirty="0" smtClean="0"/>
              <a:t>that is principally focused on somatic symptoms </a:t>
            </a:r>
          </a:p>
          <a:p>
            <a:pPr>
              <a:lnSpc>
                <a:spcPct val="170000"/>
              </a:lnSpc>
              <a:buFont typeface="Wingdings" panose="05000000000000000000" pitchFamily="2" charset="2"/>
              <a:buChar char="Ø"/>
            </a:pPr>
            <a:r>
              <a:rPr lang="en-US" dirty="0" smtClean="0"/>
              <a:t>Some individuals describe </a:t>
            </a:r>
            <a:r>
              <a:rPr lang="en-US" dirty="0" smtClean="0">
                <a:solidFill>
                  <a:srgbClr val="FF0000"/>
                </a:solidFill>
              </a:rPr>
              <a:t>distress in relation to other aspects of their lives</a:t>
            </a:r>
          </a:p>
          <a:p>
            <a:pPr>
              <a:lnSpc>
                <a:spcPct val="170000"/>
              </a:lnSpc>
              <a:buFont typeface="Wingdings" panose="05000000000000000000" pitchFamily="2" charset="2"/>
              <a:buChar char="Ø"/>
            </a:pPr>
            <a:r>
              <a:rPr lang="en-US" dirty="0" smtClean="0">
                <a:solidFill>
                  <a:srgbClr val="FF0000"/>
                </a:solidFill>
              </a:rPr>
              <a:t>Health-related quality of life </a:t>
            </a:r>
            <a:r>
              <a:rPr lang="en-US" dirty="0" smtClean="0"/>
              <a:t>is often</a:t>
            </a:r>
            <a:r>
              <a:rPr lang="en-US" baseline="0" dirty="0" smtClean="0"/>
              <a:t> </a:t>
            </a:r>
            <a:r>
              <a:rPr lang="en-US" dirty="0" smtClean="0"/>
              <a:t>impaired, both</a:t>
            </a:r>
            <a:r>
              <a:rPr lang="en-US" baseline="0" dirty="0" smtClean="0"/>
              <a:t> </a:t>
            </a:r>
            <a:r>
              <a:rPr lang="en-US" dirty="0" smtClean="0"/>
              <a:t>physically and mentally</a:t>
            </a:r>
          </a:p>
          <a:p>
            <a:pPr marL="0" indent="0">
              <a:lnSpc>
                <a:spcPct val="170000"/>
              </a:lnSpc>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80</a:t>
            </a:fld>
            <a:endParaRPr lang="en-US"/>
          </a:p>
        </p:txBody>
      </p:sp>
      <p:sp>
        <p:nvSpPr>
          <p:cNvPr id="2" name="Date Placeholder 1"/>
          <p:cNvSpPr>
            <a:spLocks noGrp="1"/>
          </p:cNvSpPr>
          <p:nvPr>
            <p:ph type="dt" sz="half" idx="10"/>
          </p:nvPr>
        </p:nvSpPr>
        <p:spPr/>
        <p:txBody>
          <a:bodyPr/>
          <a:lstStyle/>
          <a:p>
            <a:fld id="{23BC226C-8CBF-4FA0-BBF8-2902D0015F98}" type="datetime1">
              <a:rPr lang="en-US" smtClean="0"/>
              <a:t>6/15/2020</a:t>
            </a:fld>
            <a:endParaRPr lang="en-US"/>
          </a:p>
        </p:txBody>
      </p:sp>
    </p:spTree>
    <p:extLst>
      <p:ext uri="{BB962C8B-B14F-4D97-AF65-F5344CB8AC3E}">
        <p14:creationId xmlns:p14="http://schemas.microsoft.com/office/powerpoint/2010/main" val="6544318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324600"/>
          </a:xfrm>
        </p:spPr>
        <p:txBody>
          <a:bodyPr>
            <a:normAutofit fontScale="25000" lnSpcReduction="20000"/>
          </a:bodyPr>
          <a:lstStyle/>
          <a:p>
            <a:pPr>
              <a:lnSpc>
                <a:spcPct val="170000"/>
              </a:lnSpc>
              <a:buFont typeface="Wingdings" panose="05000000000000000000" pitchFamily="2" charset="2"/>
              <a:buChar char="Ø"/>
            </a:pPr>
            <a:r>
              <a:rPr lang="en-US" sz="9600" dirty="0" smtClean="0"/>
              <a:t>Some </a:t>
            </a:r>
            <a:r>
              <a:rPr lang="en-US" sz="9600" dirty="0" smtClean="0">
                <a:solidFill>
                  <a:srgbClr val="FF0000"/>
                </a:solidFill>
              </a:rPr>
              <a:t>seems unusually sensitive to medication side effects</a:t>
            </a:r>
            <a:r>
              <a:rPr lang="en-US" sz="9600" dirty="0" smtClean="0"/>
              <a:t> </a:t>
            </a:r>
          </a:p>
          <a:p>
            <a:pPr>
              <a:lnSpc>
                <a:spcPct val="170000"/>
              </a:lnSpc>
              <a:buFont typeface="Wingdings" panose="05000000000000000000" pitchFamily="2" charset="2"/>
              <a:buChar char="Ø"/>
            </a:pPr>
            <a:r>
              <a:rPr lang="en-US" sz="9600" dirty="0" smtClean="0"/>
              <a:t>Some feel that their </a:t>
            </a:r>
            <a:r>
              <a:rPr lang="en-US" sz="9600" dirty="0" smtClean="0">
                <a:solidFill>
                  <a:srgbClr val="FF0000"/>
                </a:solidFill>
              </a:rPr>
              <a:t>medical assessment and treatment have been inadequate</a:t>
            </a:r>
            <a:r>
              <a:rPr lang="en-US" sz="9600" dirty="0" smtClean="0"/>
              <a:t>.</a:t>
            </a:r>
          </a:p>
          <a:p>
            <a:pPr>
              <a:lnSpc>
                <a:spcPct val="170000"/>
              </a:lnSpc>
              <a:buFont typeface="Wingdings" panose="05000000000000000000" pitchFamily="2" charset="2"/>
              <a:buChar char="Ø"/>
            </a:pPr>
            <a:r>
              <a:rPr lang="en-US" sz="9600" dirty="0" smtClean="0"/>
              <a:t>Cognitive features include </a:t>
            </a:r>
            <a:r>
              <a:rPr lang="en-US" sz="9600" dirty="0" smtClean="0">
                <a:solidFill>
                  <a:srgbClr val="FF0000"/>
                </a:solidFill>
              </a:rPr>
              <a:t>attention focused on somatic symptoms</a:t>
            </a:r>
          </a:p>
          <a:p>
            <a:pPr>
              <a:lnSpc>
                <a:spcPct val="170000"/>
              </a:lnSpc>
              <a:buFont typeface="Wingdings" panose="05000000000000000000" pitchFamily="2" charset="2"/>
              <a:buChar char="Ø"/>
            </a:pPr>
            <a:r>
              <a:rPr lang="en-US" sz="9600" dirty="0" smtClean="0"/>
              <a:t>behavioral may </a:t>
            </a:r>
            <a:r>
              <a:rPr lang="en-US" sz="9600" dirty="0" smtClean="0">
                <a:solidFill>
                  <a:srgbClr val="FF0000"/>
                </a:solidFill>
              </a:rPr>
              <a:t>include repeated bodily checking for abnormalities</a:t>
            </a:r>
            <a:r>
              <a:rPr lang="en-US" sz="9600" dirty="0" smtClean="0"/>
              <a:t>, and </a:t>
            </a:r>
            <a:r>
              <a:rPr lang="en-US" sz="9600" dirty="0" smtClean="0">
                <a:solidFill>
                  <a:srgbClr val="FF0000"/>
                </a:solidFill>
              </a:rPr>
              <a:t>avoidance of physical activity. </a:t>
            </a:r>
          </a:p>
          <a:p>
            <a:pPr>
              <a:lnSpc>
                <a:spcPct val="170000"/>
              </a:lnSpc>
              <a:buFont typeface="Wingdings" panose="05000000000000000000" pitchFamily="2" charset="2"/>
              <a:buChar char="Ø"/>
            </a:pPr>
            <a:r>
              <a:rPr lang="en-US" sz="9600" dirty="0" smtClean="0"/>
              <a:t>behavioral features are most pronounced in severe, persistent somatic symptom disorder.</a:t>
            </a:r>
          </a:p>
          <a:p>
            <a:pPr marL="0" indent="0">
              <a:lnSpc>
                <a:spcPct val="170000"/>
              </a:lnSpc>
              <a:buNone/>
            </a:pPr>
            <a:endParaRPr lang="en-US" sz="1400" dirty="0" smtClean="0"/>
          </a:p>
          <a:p>
            <a:pPr marL="0" indent="0">
              <a:lnSpc>
                <a:spcPct val="170000"/>
              </a:lnSpc>
              <a:buNone/>
            </a:pPr>
            <a:r>
              <a:rPr lang="en-US" dirty="0" smtClean="0"/>
              <a:t/>
            </a:r>
            <a:br>
              <a:rPr lang="en-US" dirty="0" smtClean="0"/>
            </a:br>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81</a:t>
            </a:fld>
            <a:endParaRPr lang="en-US"/>
          </a:p>
        </p:txBody>
      </p:sp>
      <p:sp>
        <p:nvSpPr>
          <p:cNvPr id="2" name="Date Placeholder 1"/>
          <p:cNvSpPr>
            <a:spLocks noGrp="1"/>
          </p:cNvSpPr>
          <p:nvPr>
            <p:ph type="dt" sz="half" idx="10"/>
          </p:nvPr>
        </p:nvSpPr>
        <p:spPr/>
        <p:txBody>
          <a:bodyPr/>
          <a:lstStyle/>
          <a:p>
            <a:fld id="{468CFA73-9B03-4CE9-9921-95796E4141AA}" type="datetime1">
              <a:rPr lang="en-US" smtClean="0"/>
              <a:t>6/15/2020</a:t>
            </a:fld>
            <a:endParaRPr lang="en-US"/>
          </a:p>
        </p:txBody>
      </p:sp>
    </p:spTree>
    <p:extLst>
      <p:ext uri="{BB962C8B-B14F-4D97-AF65-F5344CB8AC3E}">
        <p14:creationId xmlns:p14="http://schemas.microsoft.com/office/powerpoint/2010/main" val="19312745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48725" cy="6629400"/>
          </a:xfrm>
        </p:spPr>
        <p:txBody>
          <a:bodyPr>
            <a:noAutofit/>
          </a:bodyPr>
          <a:lstStyle/>
          <a:p>
            <a:pPr marL="0" indent="0">
              <a:lnSpc>
                <a:spcPct val="160000"/>
              </a:lnSpc>
              <a:buNone/>
            </a:pPr>
            <a:r>
              <a:rPr lang="en-US" b="1" dirty="0"/>
              <a:t>DSM </a:t>
            </a:r>
            <a:r>
              <a:rPr lang="en-US" b="1" dirty="0" smtClean="0"/>
              <a:t>5 -Criteria for </a:t>
            </a:r>
            <a:r>
              <a:rPr lang="en-GB" b="1" dirty="0" smtClean="0"/>
              <a:t>Somatic </a:t>
            </a:r>
            <a:r>
              <a:rPr lang="en-GB" b="1" dirty="0"/>
              <a:t>Symptom </a:t>
            </a:r>
            <a:r>
              <a:rPr lang="en-GB" b="1" dirty="0" smtClean="0"/>
              <a:t>Disorder</a:t>
            </a:r>
            <a:endParaRPr lang="en-US" dirty="0" smtClean="0"/>
          </a:p>
          <a:p>
            <a:pPr marL="0" indent="0">
              <a:lnSpc>
                <a:spcPct val="160000"/>
              </a:lnSpc>
              <a:buNone/>
            </a:pPr>
            <a:r>
              <a:rPr lang="en-US" sz="2800" dirty="0" smtClean="0"/>
              <a:t>A. One or more somatic symptoms that are distressing or result in significant disruption of daily life.</a:t>
            </a:r>
            <a:br>
              <a:rPr lang="en-US" sz="2800" dirty="0" smtClean="0"/>
            </a:br>
            <a:r>
              <a:rPr lang="en-US" sz="2800" dirty="0" smtClean="0"/>
              <a:t>B. Excessive thoughts, feelings, or behaviors related to the somatic symptoms or associated health concerns as manifested by at least one of the following:</a:t>
            </a:r>
            <a:br>
              <a:rPr lang="en-US" sz="2800" dirty="0" smtClean="0"/>
            </a:br>
            <a:r>
              <a:rPr lang="en-US" sz="2800" dirty="0" smtClean="0"/>
              <a:t>1. Disproportionate and persistent thoughts about the seriousness of one’s symptoms</a:t>
            </a:r>
            <a:br>
              <a:rPr lang="en-US" sz="2800" dirty="0" smtClean="0"/>
            </a:br>
            <a:r>
              <a:rPr lang="en-US" sz="2800" dirty="0" smtClean="0"/>
              <a:t/>
            </a:r>
            <a:br>
              <a:rPr lang="en-US" sz="2800" dirty="0" smtClean="0"/>
            </a:br>
            <a:endParaRPr lang="en-GB" sz="3600" dirty="0"/>
          </a:p>
        </p:txBody>
      </p:sp>
      <p:sp>
        <p:nvSpPr>
          <p:cNvPr id="5" name="Footer Placeholder 4"/>
          <p:cNvSpPr>
            <a:spLocks noGrp="1"/>
          </p:cNvSpPr>
          <p:nvPr>
            <p:ph type="ftr" sz="quarter" idx="11"/>
          </p:nvPr>
        </p:nvSpPr>
        <p:spPr/>
        <p:txBody>
          <a:bodyPr/>
          <a:lstStyle/>
          <a:p>
            <a:r>
              <a:rPr lang="en-US" smtClean="0"/>
              <a:t>Mezinew Sintayehu Bitew</a:t>
            </a:r>
            <a:endParaRPr lang="en-US"/>
          </a:p>
        </p:txBody>
      </p:sp>
      <p:sp>
        <p:nvSpPr>
          <p:cNvPr id="6" name="Slide Number Placeholder 5"/>
          <p:cNvSpPr>
            <a:spLocks noGrp="1"/>
          </p:cNvSpPr>
          <p:nvPr>
            <p:ph type="sldNum" sz="quarter" idx="12"/>
          </p:nvPr>
        </p:nvSpPr>
        <p:spPr/>
        <p:txBody>
          <a:bodyPr/>
          <a:lstStyle/>
          <a:p>
            <a:fld id="{0D8A2E26-CDE7-48A0-92E1-26FC8F0510F5}" type="slidenum">
              <a:rPr lang="en-US" smtClean="0"/>
              <a:t>82</a:t>
            </a:fld>
            <a:endParaRPr lang="en-US"/>
          </a:p>
        </p:txBody>
      </p:sp>
      <p:sp>
        <p:nvSpPr>
          <p:cNvPr id="2" name="Date Placeholder 1"/>
          <p:cNvSpPr>
            <a:spLocks noGrp="1"/>
          </p:cNvSpPr>
          <p:nvPr>
            <p:ph type="dt" sz="half" idx="10"/>
          </p:nvPr>
        </p:nvSpPr>
        <p:spPr/>
        <p:txBody>
          <a:bodyPr/>
          <a:lstStyle/>
          <a:p>
            <a:fld id="{8811720E-C7BA-4EA8-9D85-5BBB1BB193B6}" type="datetime1">
              <a:rPr lang="en-US" smtClean="0"/>
              <a:t>6/15/2020</a:t>
            </a:fld>
            <a:endParaRPr lang="en-US"/>
          </a:p>
        </p:txBody>
      </p:sp>
    </p:spTree>
    <p:extLst>
      <p:ext uri="{BB962C8B-B14F-4D97-AF65-F5344CB8AC3E}">
        <p14:creationId xmlns:p14="http://schemas.microsoft.com/office/powerpoint/2010/main" val="8368295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lstStyle/>
          <a:p>
            <a:pPr marL="0" indent="0">
              <a:lnSpc>
                <a:spcPct val="150000"/>
              </a:lnSpc>
              <a:buNone/>
            </a:pPr>
            <a:r>
              <a:rPr lang="en-US" dirty="0" smtClean="0"/>
              <a:t>2. </a:t>
            </a:r>
            <a:r>
              <a:rPr lang="en-US" dirty="0"/>
              <a:t>Persistently high level of anxiety about health or symptoms</a:t>
            </a:r>
            <a:br>
              <a:rPr lang="en-US" dirty="0"/>
            </a:br>
            <a:r>
              <a:rPr lang="en-US" dirty="0"/>
              <a:t>3. Excessive time and energy devoted to these symptoms or health concerns</a:t>
            </a:r>
            <a:br>
              <a:rPr lang="en-US" dirty="0"/>
            </a:br>
            <a:r>
              <a:rPr lang="en-US" dirty="0"/>
              <a:t>C. Although any one somatic symptom may not be continuously present, the state of being symptomatic is persistent (typically more than 6 months)</a:t>
            </a:r>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83</a:t>
            </a:fld>
            <a:endParaRPr lang="en-US"/>
          </a:p>
        </p:txBody>
      </p:sp>
      <p:sp>
        <p:nvSpPr>
          <p:cNvPr id="2" name="Date Placeholder 1"/>
          <p:cNvSpPr>
            <a:spLocks noGrp="1"/>
          </p:cNvSpPr>
          <p:nvPr>
            <p:ph type="dt" sz="half" idx="10"/>
          </p:nvPr>
        </p:nvSpPr>
        <p:spPr/>
        <p:txBody>
          <a:bodyPr/>
          <a:lstStyle/>
          <a:p>
            <a:fld id="{146809F9-4513-4D0B-A368-25FA3EEC503D}" type="datetime1">
              <a:rPr lang="en-US" smtClean="0"/>
              <a:t>6/15/2020</a:t>
            </a:fld>
            <a:endParaRPr lang="en-US"/>
          </a:p>
        </p:txBody>
      </p:sp>
    </p:spTree>
    <p:extLst>
      <p:ext uri="{BB962C8B-B14F-4D97-AF65-F5344CB8AC3E}">
        <p14:creationId xmlns:p14="http://schemas.microsoft.com/office/powerpoint/2010/main" val="41005986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67" y="3"/>
            <a:ext cx="8754665" cy="6857999"/>
          </a:xfrm>
        </p:spPr>
        <p:txBody>
          <a:bodyPr>
            <a:normAutofit fontScale="25000" lnSpcReduction="20000"/>
          </a:bodyPr>
          <a:lstStyle/>
          <a:p>
            <a:pPr marL="0" indent="0">
              <a:buNone/>
            </a:pPr>
            <a:endParaRPr lang="en-US" b="1" dirty="0" smtClean="0"/>
          </a:p>
          <a:p>
            <a:pPr marL="0" indent="0">
              <a:lnSpc>
                <a:spcPct val="160000"/>
              </a:lnSpc>
              <a:buNone/>
            </a:pPr>
            <a:r>
              <a:rPr lang="en-US" sz="9600" b="1" dirty="0"/>
              <a:t>Prevalence</a:t>
            </a:r>
            <a:endParaRPr lang="en-US" sz="9600" dirty="0"/>
          </a:p>
          <a:p>
            <a:pPr>
              <a:lnSpc>
                <a:spcPct val="160000"/>
              </a:lnSpc>
              <a:buFont typeface="Wingdings" panose="05000000000000000000" pitchFamily="2" charset="2"/>
              <a:buChar char="Ø"/>
            </a:pPr>
            <a:r>
              <a:rPr lang="en-US" sz="9600" dirty="0"/>
              <a:t>A</a:t>
            </a:r>
            <a:r>
              <a:rPr lang="en-US" sz="9600" dirty="0" smtClean="0"/>
              <a:t>round </a:t>
            </a:r>
            <a:r>
              <a:rPr lang="en-US" sz="9600" dirty="0">
                <a:solidFill>
                  <a:srgbClr val="FF0000"/>
                </a:solidFill>
              </a:rPr>
              <a:t>5%-7</a:t>
            </a:r>
            <a:r>
              <a:rPr lang="en-US" sz="9600" dirty="0" smtClean="0">
                <a:solidFill>
                  <a:srgbClr val="FF0000"/>
                </a:solidFill>
              </a:rPr>
              <a:t>% in general adult population </a:t>
            </a:r>
            <a:endParaRPr lang="en-US" sz="9600" dirty="0">
              <a:solidFill>
                <a:srgbClr val="FF0000"/>
              </a:solidFill>
            </a:endParaRPr>
          </a:p>
          <a:p>
            <a:pPr>
              <a:lnSpc>
                <a:spcPct val="160000"/>
              </a:lnSpc>
              <a:buFont typeface="Wingdings" panose="05000000000000000000" pitchFamily="2" charset="2"/>
              <a:buChar char="Ø"/>
            </a:pPr>
            <a:r>
              <a:rPr lang="en-US" sz="9600" dirty="0">
                <a:solidFill>
                  <a:srgbClr val="FF0000"/>
                </a:solidFill>
              </a:rPr>
              <a:t>Females tend to report more somatic symptoms </a:t>
            </a:r>
            <a:r>
              <a:rPr lang="en-US" sz="9600" dirty="0"/>
              <a:t>than do males</a:t>
            </a:r>
            <a:endParaRPr lang="en-US" sz="9600" b="1" dirty="0"/>
          </a:p>
          <a:p>
            <a:pPr marL="0" indent="0">
              <a:buNone/>
            </a:pPr>
            <a:r>
              <a:rPr lang="en-US" sz="9600" b="1" dirty="0"/>
              <a:t>Development and </a:t>
            </a:r>
            <a:r>
              <a:rPr lang="en-US" sz="9600" b="1" dirty="0" smtClean="0"/>
              <a:t>Course</a:t>
            </a:r>
            <a:endParaRPr lang="en-US" sz="9600" dirty="0"/>
          </a:p>
          <a:p>
            <a:pPr>
              <a:lnSpc>
                <a:spcPct val="170000"/>
              </a:lnSpc>
              <a:buFont typeface="Wingdings" panose="05000000000000000000" pitchFamily="2" charset="2"/>
              <a:buChar char="Ø"/>
            </a:pPr>
            <a:r>
              <a:rPr lang="en-US" sz="9600" dirty="0"/>
              <a:t>In older individuals, somatic symptoms and concurrent medical illnesses are common, </a:t>
            </a:r>
          </a:p>
          <a:p>
            <a:pPr>
              <a:lnSpc>
                <a:spcPct val="170000"/>
              </a:lnSpc>
              <a:buFont typeface="Wingdings" panose="05000000000000000000" pitchFamily="2" charset="2"/>
              <a:buChar char="Ø"/>
            </a:pPr>
            <a:r>
              <a:rPr lang="en-US" sz="9600" dirty="0" smtClean="0"/>
              <a:t>may </a:t>
            </a:r>
            <a:r>
              <a:rPr lang="en-US" sz="9600" dirty="0"/>
              <a:t>be </a:t>
            </a:r>
            <a:r>
              <a:rPr lang="en-US" sz="9600" dirty="0">
                <a:solidFill>
                  <a:srgbClr val="FF0000"/>
                </a:solidFill>
              </a:rPr>
              <a:t>underdiagnosed in older adults </a:t>
            </a:r>
            <a:r>
              <a:rPr lang="en-US" sz="9600" dirty="0"/>
              <a:t>either because certain somatic symptoms </a:t>
            </a:r>
            <a:endParaRPr lang="en-US" sz="9600" dirty="0" smtClean="0"/>
          </a:p>
          <a:p>
            <a:pPr>
              <a:lnSpc>
                <a:spcPct val="170000"/>
              </a:lnSpc>
              <a:buFont typeface="Wingdings" panose="05000000000000000000" pitchFamily="2" charset="2"/>
              <a:buChar char="Ø"/>
            </a:pPr>
            <a:r>
              <a:rPr lang="en-US" sz="9600" dirty="0" smtClean="0">
                <a:solidFill>
                  <a:srgbClr val="FF0000"/>
                </a:solidFill>
              </a:rPr>
              <a:t>Concurrent </a:t>
            </a:r>
            <a:r>
              <a:rPr lang="en-US" sz="9600" dirty="0">
                <a:solidFill>
                  <a:srgbClr val="FF0000"/>
                </a:solidFill>
              </a:rPr>
              <a:t>depressive disorder </a:t>
            </a:r>
            <a:r>
              <a:rPr lang="en-US" sz="9600" dirty="0"/>
              <a:t>is common in older </a:t>
            </a:r>
            <a:r>
              <a:rPr lang="en-US" sz="9600" dirty="0" smtClean="0"/>
              <a:t>people who present with numerous somatic symptoms.</a:t>
            </a:r>
            <a:endParaRPr lang="en-US" sz="9600" dirty="0"/>
          </a:p>
          <a:p>
            <a:pPr>
              <a:lnSpc>
                <a:spcPct val="170000"/>
              </a:lnSpc>
              <a:buFont typeface="Wingdings" panose="05000000000000000000" pitchFamily="2" charset="2"/>
              <a:buChar char="Ø"/>
            </a:pPr>
            <a:r>
              <a:rPr lang="en-US" sz="9600" dirty="0"/>
              <a:t>In children, the most common symptoms are </a:t>
            </a:r>
            <a:r>
              <a:rPr lang="en-US" sz="9600" dirty="0">
                <a:solidFill>
                  <a:srgbClr val="FF0000"/>
                </a:solidFill>
              </a:rPr>
              <a:t>recurrent abdominal pain, headache, fatigue, and nausea</a:t>
            </a:r>
            <a:r>
              <a:rPr lang="en-US" sz="9600" dirty="0"/>
              <a:t>. </a:t>
            </a:r>
          </a:p>
          <a:p>
            <a:pPr marL="0" indent="0">
              <a:lnSpc>
                <a:spcPct val="170000"/>
              </a:lnSpc>
              <a:buNone/>
            </a:pPr>
            <a:r>
              <a:rPr lang="en-US" sz="9600" dirty="0"/>
              <a:t/>
            </a:r>
            <a:br>
              <a:rPr lang="en-US" sz="9600" dirty="0"/>
            </a:br>
            <a:endParaRPr lang="en-GB" sz="96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84</a:t>
            </a:fld>
            <a:endParaRPr lang="en-US"/>
          </a:p>
        </p:txBody>
      </p:sp>
      <p:sp>
        <p:nvSpPr>
          <p:cNvPr id="5" name="Date Placeholder 4"/>
          <p:cNvSpPr>
            <a:spLocks noGrp="1"/>
          </p:cNvSpPr>
          <p:nvPr>
            <p:ph type="dt" sz="half" idx="10"/>
          </p:nvPr>
        </p:nvSpPr>
        <p:spPr/>
        <p:txBody>
          <a:bodyPr/>
          <a:lstStyle/>
          <a:p>
            <a:fld id="{CA5FBADD-EEE7-4AB4-A8D2-C257E13CAE3D}" type="datetime1">
              <a:rPr lang="en-US" smtClean="0"/>
              <a:t>6/15/2020</a:t>
            </a:fld>
            <a:endParaRPr lang="en-US"/>
          </a:p>
        </p:txBody>
      </p:sp>
    </p:spTree>
    <p:extLst>
      <p:ext uri="{BB962C8B-B14F-4D97-AF65-F5344CB8AC3E}">
        <p14:creationId xmlns:p14="http://schemas.microsoft.com/office/powerpoint/2010/main" val="34847709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28" y="191728"/>
            <a:ext cx="8593931" cy="6666272"/>
          </a:xfrm>
        </p:spPr>
        <p:txBody>
          <a:bodyPr>
            <a:normAutofit fontScale="70000" lnSpcReduction="20000"/>
          </a:bodyPr>
          <a:lstStyle/>
          <a:p>
            <a:pPr>
              <a:lnSpc>
                <a:spcPct val="170000"/>
              </a:lnSpc>
              <a:buFont typeface="Wingdings" panose="05000000000000000000" pitchFamily="2" charset="2"/>
              <a:buChar char="Ø"/>
            </a:pPr>
            <a:r>
              <a:rPr lang="en-US" dirty="0" smtClean="0">
                <a:solidFill>
                  <a:srgbClr val="FF0000"/>
                </a:solidFill>
              </a:rPr>
              <a:t>A single prominent symptom</a:t>
            </a:r>
            <a:r>
              <a:rPr lang="en-US" dirty="0" smtClean="0"/>
              <a:t> is more common in children than in adults.</a:t>
            </a:r>
          </a:p>
          <a:p>
            <a:pPr>
              <a:lnSpc>
                <a:spcPct val="170000"/>
              </a:lnSpc>
              <a:buFont typeface="Wingdings" panose="05000000000000000000" pitchFamily="2" charset="2"/>
              <a:buChar char="Ø"/>
            </a:pPr>
            <a:r>
              <a:rPr lang="en-US" dirty="0" smtClean="0"/>
              <a:t>The parents' response to the symptom is important</a:t>
            </a:r>
          </a:p>
          <a:p>
            <a:pPr marL="0" indent="0">
              <a:lnSpc>
                <a:spcPct val="160000"/>
              </a:lnSpc>
              <a:buNone/>
            </a:pPr>
            <a:r>
              <a:rPr lang="en-US" b="1" dirty="0"/>
              <a:t>Course modifiers. A</a:t>
            </a:r>
            <a:r>
              <a:rPr lang="en-US" dirty="0" smtClean="0"/>
              <a:t>ssociated with demographic features, a </a:t>
            </a:r>
            <a:r>
              <a:rPr lang="en-US" dirty="0"/>
              <a:t>reported history of sexual abuse or other childhood adversity, concurrent chronic physical illness or psychiatric </a:t>
            </a:r>
            <a:r>
              <a:rPr lang="en-US" dirty="0" smtClean="0"/>
              <a:t>disorder, social </a:t>
            </a:r>
            <a:r>
              <a:rPr lang="en-US" dirty="0"/>
              <a:t>stress, and reinforcing social factors such as illness benefits. </a:t>
            </a:r>
          </a:p>
          <a:p>
            <a:pPr>
              <a:lnSpc>
                <a:spcPct val="160000"/>
              </a:lnSpc>
              <a:buFont typeface="Wingdings" panose="05000000000000000000" pitchFamily="2" charset="2"/>
              <a:buChar char="Ø"/>
            </a:pPr>
            <a:r>
              <a:rPr lang="en-US" dirty="0"/>
              <a:t>Cognitive factors that affect clinical course include </a:t>
            </a:r>
            <a:r>
              <a:rPr lang="en-US" dirty="0">
                <a:solidFill>
                  <a:srgbClr val="FF0000"/>
                </a:solidFill>
              </a:rPr>
              <a:t>sensitization to pain, heightened attention to bodily sensations, and attribution of bodily symptoms to a possible medical illness </a:t>
            </a:r>
            <a:r>
              <a:rPr lang="en-US" dirty="0"/>
              <a:t>rather than recognizing them as a normal phenomenon or psychological stress.</a:t>
            </a:r>
            <a:br>
              <a:rPr lang="en-US" dirty="0"/>
            </a:br>
            <a:endParaRPr lang="en-US" dirty="0" smtClean="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85</a:t>
            </a:fld>
            <a:endParaRPr lang="en-US"/>
          </a:p>
        </p:txBody>
      </p:sp>
      <p:sp>
        <p:nvSpPr>
          <p:cNvPr id="5" name="Date Placeholder 4"/>
          <p:cNvSpPr>
            <a:spLocks noGrp="1"/>
          </p:cNvSpPr>
          <p:nvPr>
            <p:ph type="dt" sz="half" idx="10"/>
          </p:nvPr>
        </p:nvSpPr>
        <p:spPr/>
        <p:txBody>
          <a:bodyPr/>
          <a:lstStyle/>
          <a:p>
            <a:fld id="{A67D4D2D-85EA-4E86-95AA-48723B2422FB}" type="datetime1">
              <a:rPr lang="en-US" smtClean="0"/>
              <a:t>6/15/2020</a:t>
            </a:fld>
            <a:endParaRPr lang="en-US"/>
          </a:p>
        </p:txBody>
      </p:sp>
    </p:spTree>
    <p:extLst>
      <p:ext uri="{BB962C8B-B14F-4D97-AF65-F5344CB8AC3E}">
        <p14:creationId xmlns:p14="http://schemas.microsoft.com/office/powerpoint/2010/main" val="2566917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1" y="126610"/>
            <a:ext cx="8375073" cy="6731391"/>
          </a:xfrm>
        </p:spPr>
        <p:txBody>
          <a:bodyPr>
            <a:normAutofit fontScale="70000" lnSpcReduction="20000"/>
          </a:bodyPr>
          <a:lstStyle/>
          <a:p>
            <a:pPr marL="0" indent="0">
              <a:buNone/>
            </a:pPr>
            <a:endParaRPr lang="en-US" b="1" dirty="0" smtClean="0"/>
          </a:p>
          <a:p>
            <a:pPr marL="0" indent="0">
              <a:lnSpc>
                <a:spcPct val="160000"/>
              </a:lnSpc>
              <a:buNone/>
            </a:pPr>
            <a:r>
              <a:rPr lang="en-US" sz="3400" b="1" dirty="0"/>
              <a:t>Functional Consequences of Somatic Symptom Disorder</a:t>
            </a:r>
            <a:endParaRPr lang="en-US" sz="3400" dirty="0"/>
          </a:p>
          <a:p>
            <a:pPr>
              <a:lnSpc>
                <a:spcPct val="160000"/>
              </a:lnSpc>
              <a:buFont typeface="Wingdings" panose="05000000000000000000" pitchFamily="2" charset="2"/>
              <a:buChar char="Ø"/>
            </a:pPr>
            <a:r>
              <a:rPr lang="en-US" sz="3400" dirty="0" smtClean="0"/>
              <a:t>marked </a:t>
            </a:r>
            <a:r>
              <a:rPr lang="en-US" sz="3400" dirty="0"/>
              <a:t>impairment of health </a:t>
            </a:r>
            <a:r>
              <a:rPr lang="en-US" sz="3400" dirty="0" smtClean="0"/>
              <a:t>status </a:t>
            </a:r>
            <a:endParaRPr lang="en-US" sz="3400" b="1" dirty="0"/>
          </a:p>
          <a:p>
            <a:pPr marL="0" indent="0">
              <a:lnSpc>
                <a:spcPct val="160000"/>
              </a:lnSpc>
              <a:buNone/>
            </a:pPr>
            <a:r>
              <a:rPr lang="en-US" sz="3400" b="1" dirty="0"/>
              <a:t>Differential Diagnosis</a:t>
            </a:r>
          </a:p>
          <a:p>
            <a:pPr>
              <a:lnSpc>
                <a:spcPct val="160000"/>
              </a:lnSpc>
              <a:buFont typeface="Wingdings" panose="05000000000000000000" pitchFamily="2" charset="2"/>
              <a:buChar char="Ø"/>
            </a:pPr>
            <a:r>
              <a:rPr lang="en-US" sz="3400" dirty="0" smtClean="0"/>
              <a:t>Might be co-morbid mental disorder like panic disorder </a:t>
            </a:r>
            <a:r>
              <a:rPr lang="en-US" sz="3400" dirty="0" smtClean="0">
                <a:solidFill>
                  <a:srgbClr val="FF0000"/>
                </a:solidFill>
              </a:rPr>
              <a:t>and put as alternative or additional disorder or both should be diagnosed and coded</a:t>
            </a:r>
          </a:p>
          <a:p>
            <a:pPr>
              <a:lnSpc>
                <a:spcPct val="160000"/>
              </a:lnSpc>
              <a:buFont typeface="Wingdings" panose="05000000000000000000" pitchFamily="2" charset="2"/>
              <a:buChar char="Ø"/>
            </a:pPr>
            <a:r>
              <a:rPr lang="en-US" sz="3400" dirty="0" smtClean="0"/>
              <a:t>A </a:t>
            </a:r>
            <a:r>
              <a:rPr lang="en-US" sz="3400" dirty="0"/>
              <a:t>separate diagnosis of somatic symptom disorder is not made if the somatic symptoms and related thoughts, feelings, or behaviors occur only during major depressive episodes.</a:t>
            </a:r>
            <a:br>
              <a:rPr lang="en-US" sz="3400" dirty="0"/>
            </a:br>
            <a:r>
              <a:rPr lang="en-US" sz="3400" dirty="0"/>
              <a:t/>
            </a:r>
            <a:br>
              <a:rPr lang="en-US" sz="3400" dirty="0"/>
            </a:br>
            <a:endParaRPr lang="en-GB" sz="3400"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86</a:t>
            </a:fld>
            <a:endParaRPr lang="en-US"/>
          </a:p>
        </p:txBody>
      </p:sp>
      <p:sp>
        <p:nvSpPr>
          <p:cNvPr id="5" name="Date Placeholder 4"/>
          <p:cNvSpPr>
            <a:spLocks noGrp="1"/>
          </p:cNvSpPr>
          <p:nvPr>
            <p:ph type="dt" sz="half" idx="10"/>
          </p:nvPr>
        </p:nvSpPr>
        <p:spPr/>
        <p:txBody>
          <a:bodyPr/>
          <a:lstStyle/>
          <a:p>
            <a:fld id="{E6A0088D-9788-4FCE-AA0B-84E67EFC62DA}" type="datetime1">
              <a:rPr lang="en-US" smtClean="0"/>
              <a:t>6/15/2020</a:t>
            </a:fld>
            <a:endParaRPr lang="en-US"/>
          </a:p>
        </p:txBody>
      </p:sp>
    </p:spTree>
    <p:extLst>
      <p:ext uri="{BB962C8B-B14F-4D97-AF65-F5344CB8AC3E}">
        <p14:creationId xmlns:p14="http://schemas.microsoft.com/office/powerpoint/2010/main" val="25829379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464" y="235977"/>
            <a:ext cx="8323118" cy="6460247"/>
          </a:xfrm>
        </p:spPr>
        <p:txBody>
          <a:bodyPr>
            <a:normAutofit fontScale="77500" lnSpcReduction="20000"/>
          </a:bodyPr>
          <a:lstStyle/>
          <a:p>
            <a:pPr>
              <a:lnSpc>
                <a:spcPct val="160000"/>
              </a:lnSpc>
              <a:buFont typeface="Wingdings" panose="05000000000000000000" pitchFamily="2" charset="2"/>
              <a:buChar char="v"/>
            </a:pPr>
            <a:r>
              <a:rPr lang="en-US" b="1" dirty="0" smtClean="0"/>
              <a:t>Other </a:t>
            </a:r>
            <a:r>
              <a:rPr lang="en-US" b="1" dirty="0"/>
              <a:t>medical </a:t>
            </a:r>
            <a:r>
              <a:rPr lang="en-US" b="1" dirty="0" smtClean="0"/>
              <a:t>conditions</a:t>
            </a:r>
            <a:endParaRPr lang="en-US" dirty="0" smtClean="0"/>
          </a:p>
          <a:p>
            <a:pPr>
              <a:lnSpc>
                <a:spcPct val="160000"/>
              </a:lnSpc>
              <a:buFont typeface="Wingdings" panose="05000000000000000000" pitchFamily="2" charset="2"/>
              <a:buChar char="v"/>
            </a:pPr>
            <a:r>
              <a:rPr lang="en-US" b="1" dirty="0" smtClean="0"/>
              <a:t>Panic disorder</a:t>
            </a:r>
          </a:p>
          <a:p>
            <a:pPr>
              <a:lnSpc>
                <a:spcPct val="160000"/>
              </a:lnSpc>
              <a:buFont typeface="Wingdings" panose="05000000000000000000" pitchFamily="2" charset="2"/>
              <a:buChar char="v"/>
            </a:pPr>
            <a:r>
              <a:rPr lang="en-US" b="1" dirty="0" smtClean="0"/>
              <a:t>Generalized </a:t>
            </a:r>
            <a:r>
              <a:rPr lang="en-US" b="1" dirty="0"/>
              <a:t>anxiety </a:t>
            </a:r>
            <a:r>
              <a:rPr lang="en-US" b="1" dirty="0" smtClean="0"/>
              <a:t>disorder</a:t>
            </a:r>
          </a:p>
          <a:p>
            <a:pPr>
              <a:lnSpc>
                <a:spcPct val="160000"/>
              </a:lnSpc>
              <a:buFont typeface="Wingdings" panose="05000000000000000000" pitchFamily="2" charset="2"/>
              <a:buChar char="v"/>
            </a:pPr>
            <a:r>
              <a:rPr lang="en-US" b="1" dirty="0" smtClean="0"/>
              <a:t>Depressive disorders </a:t>
            </a:r>
            <a:endParaRPr lang="en-US" b="1" dirty="0"/>
          </a:p>
          <a:p>
            <a:pPr>
              <a:lnSpc>
                <a:spcPct val="160000"/>
              </a:lnSpc>
              <a:buFont typeface="Wingdings" panose="05000000000000000000" pitchFamily="2" charset="2"/>
              <a:buChar char="v"/>
            </a:pPr>
            <a:r>
              <a:rPr lang="en-US" b="1" dirty="0" smtClean="0"/>
              <a:t>Illness anxiety disorder</a:t>
            </a:r>
          </a:p>
          <a:p>
            <a:pPr>
              <a:lnSpc>
                <a:spcPct val="160000"/>
              </a:lnSpc>
              <a:buFont typeface="Wingdings" panose="05000000000000000000" pitchFamily="2" charset="2"/>
              <a:buChar char="v"/>
            </a:pPr>
            <a:r>
              <a:rPr lang="en-US" b="1" dirty="0" smtClean="0"/>
              <a:t>Conversion disorder (functional neurological symptom disorder). </a:t>
            </a:r>
          </a:p>
          <a:p>
            <a:pPr>
              <a:lnSpc>
                <a:spcPct val="160000"/>
              </a:lnSpc>
              <a:buFont typeface="Wingdings" panose="05000000000000000000" pitchFamily="2" charset="2"/>
              <a:buChar char="v"/>
            </a:pPr>
            <a:r>
              <a:rPr lang="en-US" b="1" dirty="0" smtClean="0"/>
              <a:t>Delusional disorder</a:t>
            </a:r>
          </a:p>
          <a:p>
            <a:pPr>
              <a:lnSpc>
                <a:spcPct val="160000"/>
              </a:lnSpc>
              <a:buFont typeface="Wingdings" panose="05000000000000000000" pitchFamily="2" charset="2"/>
              <a:buChar char="v"/>
            </a:pPr>
            <a:r>
              <a:rPr lang="en-US" b="1" dirty="0" smtClean="0"/>
              <a:t>Body </a:t>
            </a:r>
            <a:r>
              <a:rPr lang="en-US" b="1" dirty="0" err="1" smtClean="0"/>
              <a:t>dysmorphic</a:t>
            </a:r>
            <a:r>
              <a:rPr lang="en-US" b="1" dirty="0" smtClean="0"/>
              <a:t> disorder </a:t>
            </a:r>
          </a:p>
          <a:p>
            <a:pPr>
              <a:lnSpc>
                <a:spcPct val="160000"/>
              </a:lnSpc>
              <a:buFont typeface="Wingdings" panose="05000000000000000000" pitchFamily="2" charset="2"/>
              <a:buChar char="v"/>
            </a:pPr>
            <a:r>
              <a:rPr lang="en-US" b="1" dirty="0" smtClean="0"/>
              <a:t>Obsessive-compulsive disorder</a:t>
            </a:r>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87</a:t>
            </a:fld>
            <a:endParaRPr lang="en-US"/>
          </a:p>
        </p:txBody>
      </p:sp>
      <p:sp>
        <p:nvSpPr>
          <p:cNvPr id="5" name="Date Placeholder 4"/>
          <p:cNvSpPr>
            <a:spLocks noGrp="1"/>
          </p:cNvSpPr>
          <p:nvPr>
            <p:ph type="dt" sz="half" idx="10"/>
          </p:nvPr>
        </p:nvSpPr>
        <p:spPr/>
        <p:txBody>
          <a:bodyPr/>
          <a:lstStyle/>
          <a:p>
            <a:fld id="{7482F18C-95DF-419C-950A-87E394BDBA22}" type="datetime1">
              <a:rPr lang="en-US" smtClean="0"/>
              <a:t>6/15/2020</a:t>
            </a:fld>
            <a:endParaRPr lang="en-US"/>
          </a:p>
        </p:txBody>
      </p:sp>
    </p:spTree>
    <p:extLst>
      <p:ext uri="{BB962C8B-B14F-4D97-AF65-F5344CB8AC3E}">
        <p14:creationId xmlns:p14="http://schemas.microsoft.com/office/powerpoint/2010/main" val="31449054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
            <a:ext cx="8026400" cy="746977"/>
          </a:xfrm>
        </p:spPr>
        <p:txBody>
          <a:bodyPr>
            <a:normAutofit/>
          </a:bodyPr>
          <a:lstStyle/>
          <a:p>
            <a:r>
              <a:rPr lang="en-US" sz="3200" b="1" dirty="0"/>
              <a:t>Treatment</a:t>
            </a:r>
            <a:r>
              <a:rPr lang="en-US" sz="3200" dirty="0"/>
              <a:t> </a:t>
            </a:r>
            <a:endParaRPr lang="en-GB" sz="3200" dirty="0"/>
          </a:p>
        </p:txBody>
      </p:sp>
      <p:sp>
        <p:nvSpPr>
          <p:cNvPr id="3" name="Content Placeholder 2"/>
          <p:cNvSpPr>
            <a:spLocks noGrp="1"/>
          </p:cNvSpPr>
          <p:nvPr>
            <p:ph idx="1"/>
          </p:nvPr>
        </p:nvSpPr>
        <p:spPr>
          <a:xfrm>
            <a:off x="152400" y="609600"/>
            <a:ext cx="8750300" cy="5861541"/>
          </a:xfrm>
        </p:spPr>
        <p:txBody>
          <a:bodyPr>
            <a:noAutofit/>
          </a:bodyPr>
          <a:lstStyle/>
          <a:p>
            <a:pPr>
              <a:lnSpc>
                <a:spcPct val="170000"/>
              </a:lnSpc>
              <a:buFont typeface="Wingdings" panose="05000000000000000000" pitchFamily="2" charset="2"/>
              <a:buChar char="Ø"/>
            </a:pPr>
            <a:r>
              <a:rPr lang="en-US" sz="2400" dirty="0"/>
              <a:t>Single identified physician as primary </a:t>
            </a:r>
            <a:r>
              <a:rPr lang="en-US" sz="2400" dirty="0" smtClean="0"/>
              <a:t>caretaker, regularly </a:t>
            </a:r>
            <a:r>
              <a:rPr lang="en-US" sz="2400" dirty="0"/>
              <a:t>scheduled visits, usually at monthly </a:t>
            </a:r>
            <a:r>
              <a:rPr lang="en-US" sz="2400" dirty="0" smtClean="0"/>
              <a:t>intervals, a </a:t>
            </a:r>
            <a:r>
              <a:rPr lang="en-US" sz="2400" dirty="0"/>
              <a:t>partial physical examination </a:t>
            </a:r>
            <a:r>
              <a:rPr lang="en-US" sz="2400" dirty="0" smtClean="0"/>
              <a:t>for new symptoms</a:t>
            </a:r>
          </a:p>
          <a:p>
            <a:pPr>
              <a:lnSpc>
                <a:spcPct val="170000"/>
              </a:lnSpc>
              <a:buFont typeface="Wingdings" panose="05000000000000000000" pitchFamily="2" charset="2"/>
              <a:buChar char="Ø"/>
            </a:pPr>
            <a:r>
              <a:rPr lang="en-US" sz="2400" dirty="0" smtClean="0"/>
              <a:t>Additional </a:t>
            </a:r>
            <a:r>
              <a:rPr lang="en-US" sz="2400" dirty="0"/>
              <a:t>laboratory and diagnostic procedures should generally be avoided</a:t>
            </a:r>
          </a:p>
          <a:p>
            <a:pPr>
              <a:lnSpc>
                <a:spcPct val="170000"/>
              </a:lnSpc>
              <a:buFont typeface="Wingdings" panose="05000000000000000000" pitchFamily="2" charset="2"/>
              <a:buChar char="Ø"/>
            </a:pPr>
            <a:r>
              <a:rPr lang="en-US" sz="2400" dirty="0"/>
              <a:t> should listen to the somatic complaints as emotional expressions rather than as medical complaints</a:t>
            </a:r>
          </a:p>
          <a:p>
            <a:pPr>
              <a:lnSpc>
                <a:spcPct val="170000"/>
              </a:lnSpc>
              <a:buFont typeface="Wingdings" panose="05000000000000000000" pitchFamily="2" charset="2"/>
              <a:buChar char="Ø"/>
            </a:pPr>
            <a:r>
              <a:rPr lang="en-US" sz="2400" dirty="0" smtClean="0"/>
              <a:t>In long-range strategy- </a:t>
            </a:r>
            <a:r>
              <a:rPr lang="en-US" sz="2400" dirty="0" smtClean="0">
                <a:solidFill>
                  <a:srgbClr val="FF0000"/>
                </a:solidFill>
              </a:rPr>
              <a:t>to </a:t>
            </a:r>
            <a:r>
              <a:rPr lang="en-US" sz="2400" dirty="0">
                <a:solidFill>
                  <a:srgbClr val="FF0000"/>
                </a:solidFill>
              </a:rPr>
              <a:t>increase the patient's awareness of the possibility that psychological factors </a:t>
            </a:r>
            <a:r>
              <a:rPr lang="en-US" sz="2400" dirty="0"/>
              <a:t>are involved in the </a:t>
            </a:r>
            <a:r>
              <a:rPr lang="en-US" sz="2400" dirty="0" smtClean="0"/>
              <a:t>symptoms</a:t>
            </a:r>
            <a:endParaRPr lang="en-GB" sz="2400"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88</a:t>
            </a:fld>
            <a:endParaRPr lang="en-US"/>
          </a:p>
        </p:txBody>
      </p:sp>
      <p:sp>
        <p:nvSpPr>
          <p:cNvPr id="6" name="Date Placeholder 5"/>
          <p:cNvSpPr>
            <a:spLocks noGrp="1"/>
          </p:cNvSpPr>
          <p:nvPr>
            <p:ph type="dt" sz="half" idx="10"/>
          </p:nvPr>
        </p:nvSpPr>
        <p:spPr/>
        <p:txBody>
          <a:bodyPr/>
          <a:lstStyle/>
          <a:p>
            <a:fld id="{3E0FC403-65F1-40AE-BA95-3939A39B375A}" type="datetime1">
              <a:rPr lang="en-US" smtClean="0"/>
              <a:t>6/15/2020</a:t>
            </a:fld>
            <a:endParaRPr lang="en-US"/>
          </a:p>
        </p:txBody>
      </p:sp>
    </p:spTree>
    <p:extLst>
      <p:ext uri="{BB962C8B-B14F-4D97-AF65-F5344CB8AC3E}">
        <p14:creationId xmlns:p14="http://schemas.microsoft.com/office/powerpoint/2010/main" val="1191769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257579"/>
            <a:ext cx="8381999" cy="6600423"/>
          </a:xfrm>
        </p:spPr>
        <p:txBody>
          <a:bodyPr>
            <a:normAutofit fontScale="77500" lnSpcReduction="20000"/>
          </a:bodyPr>
          <a:lstStyle/>
          <a:p>
            <a:pPr>
              <a:lnSpc>
                <a:spcPct val="170000"/>
              </a:lnSpc>
              <a:buFont typeface="Wingdings" panose="05000000000000000000" pitchFamily="2" charset="2"/>
              <a:buChar char="Ø"/>
            </a:pPr>
            <a:r>
              <a:rPr lang="en-US" dirty="0" smtClean="0"/>
              <a:t> In complex cases with many medical presentations, </a:t>
            </a:r>
            <a:r>
              <a:rPr lang="en-US" dirty="0" smtClean="0">
                <a:solidFill>
                  <a:srgbClr val="FF0000"/>
                </a:solidFill>
              </a:rPr>
              <a:t>judge whether or not to seek a medical or surgical consultation</a:t>
            </a:r>
            <a:r>
              <a:rPr lang="en-US" dirty="0" smtClean="0"/>
              <a:t> </a:t>
            </a:r>
          </a:p>
          <a:p>
            <a:pPr>
              <a:lnSpc>
                <a:spcPct val="170000"/>
              </a:lnSpc>
              <a:buFont typeface="Wingdings" panose="05000000000000000000" pitchFamily="2" charset="2"/>
              <a:buChar char="Ø"/>
            </a:pPr>
            <a:r>
              <a:rPr lang="en-US" dirty="0" smtClean="0"/>
              <a:t>Psychotherapy, both </a:t>
            </a:r>
            <a:r>
              <a:rPr lang="en-US" dirty="0" smtClean="0">
                <a:solidFill>
                  <a:srgbClr val="FF0000"/>
                </a:solidFill>
              </a:rPr>
              <a:t>individual and group</a:t>
            </a:r>
            <a:r>
              <a:rPr lang="en-US" dirty="0" smtClean="0"/>
              <a:t>, decreases health care expenditures by </a:t>
            </a:r>
            <a:r>
              <a:rPr lang="en-US" dirty="0" smtClean="0">
                <a:solidFill>
                  <a:srgbClr val="FF0000"/>
                </a:solidFill>
              </a:rPr>
              <a:t>50 percent</a:t>
            </a:r>
            <a:r>
              <a:rPr lang="en-US" dirty="0"/>
              <a:t> </a:t>
            </a:r>
            <a:r>
              <a:rPr lang="en-US" dirty="0" smtClean="0"/>
              <a:t>and largely hospitalization </a:t>
            </a:r>
          </a:p>
          <a:p>
            <a:pPr>
              <a:lnSpc>
                <a:spcPct val="170000"/>
              </a:lnSpc>
              <a:buFont typeface="Wingdings" panose="05000000000000000000" pitchFamily="2" charset="2"/>
              <a:buChar char="Ø"/>
            </a:pPr>
            <a:r>
              <a:rPr lang="en-US" dirty="0" smtClean="0"/>
              <a:t>In psychotherapy settings, patients are helped to </a:t>
            </a:r>
            <a:r>
              <a:rPr lang="en-US" dirty="0" smtClean="0">
                <a:solidFill>
                  <a:srgbClr val="FF0000"/>
                </a:solidFill>
              </a:rPr>
              <a:t>cope with their symptoms</a:t>
            </a:r>
            <a:r>
              <a:rPr lang="en-US" dirty="0" smtClean="0"/>
              <a:t>, to </a:t>
            </a:r>
            <a:r>
              <a:rPr lang="en-US" dirty="0" smtClean="0">
                <a:solidFill>
                  <a:srgbClr val="FF0000"/>
                </a:solidFill>
              </a:rPr>
              <a:t>express underlying emotions</a:t>
            </a:r>
            <a:r>
              <a:rPr lang="en-US" dirty="0" smtClean="0"/>
              <a:t>, and to develop </a:t>
            </a:r>
            <a:r>
              <a:rPr lang="en-US" dirty="0" smtClean="0">
                <a:solidFill>
                  <a:srgbClr val="FF0000"/>
                </a:solidFill>
              </a:rPr>
              <a:t>alternative strategies for expressing their feelings.</a:t>
            </a:r>
          </a:p>
          <a:p>
            <a:pPr>
              <a:lnSpc>
                <a:spcPct val="170000"/>
              </a:lnSpc>
              <a:buFont typeface="Wingdings" panose="05000000000000000000" pitchFamily="2" charset="2"/>
              <a:buChar char="Ø"/>
            </a:pPr>
            <a:r>
              <a:rPr lang="en-US" dirty="0">
                <a:solidFill>
                  <a:srgbClr val="FF0000"/>
                </a:solidFill>
              </a:rPr>
              <a:t>P</a:t>
            </a:r>
            <a:r>
              <a:rPr lang="en-US" dirty="0" smtClean="0">
                <a:solidFill>
                  <a:srgbClr val="FF0000"/>
                </a:solidFill>
              </a:rPr>
              <a:t>sychopharmacological treatment, as well as psychotherapeutic treatment</a:t>
            </a:r>
            <a:r>
              <a:rPr lang="en-US" dirty="0" smtClean="0"/>
              <a:t>, of the coexisting disorder is indicated and Medication must be monitored</a:t>
            </a:r>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89</a:t>
            </a:fld>
            <a:endParaRPr lang="en-US"/>
          </a:p>
        </p:txBody>
      </p:sp>
      <p:sp>
        <p:nvSpPr>
          <p:cNvPr id="5" name="Date Placeholder 4"/>
          <p:cNvSpPr>
            <a:spLocks noGrp="1"/>
          </p:cNvSpPr>
          <p:nvPr>
            <p:ph type="dt" sz="half" idx="10"/>
          </p:nvPr>
        </p:nvSpPr>
        <p:spPr/>
        <p:txBody>
          <a:bodyPr/>
          <a:lstStyle/>
          <a:p>
            <a:fld id="{951F7071-5E48-4F25-B041-C68A2E71FA3C}" type="datetime1">
              <a:rPr lang="en-US" smtClean="0"/>
              <a:t>6/15/2020</a:t>
            </a:fld>
            <a:endParaRPr lang="en-US"/>
          </a:p>
        </p:txBody>
      </p:sp>
    </p:spTree>
    <p:extLst>
      <p:ext uri="{BB962C8B-B14F-4D97-AF65-F5344CB8AC3E}">
        <p14:creationId xmlns:p14="http://schemas.microsoft.com/office/powerpoint/2010/main" val="274589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rmAutofit fontScale="77500" lnSpcReduction="20000"/>
          </a:bodyPr>
          <a:lstStyle/>
          <a:p>
            <a:pPr>
              <a:buFont typeface="Wingdings" panose="05000000000000000000" pitchFamily="2" charset="2"/>
              <a:buChar char="Ø"/>
              <a:defRPr/>
            </a:pPr>
            <a:r>
              <a:rPr lang="en-US" sz="3800" b="1" dirty="0"/>
              <a:t>Biological Sciences</a:t>
            </a:r>
          </a:p>
          <a:p>
            <a:pPr>
              <a:lnSpc>
                <a:spcPct val="150000"/>
              </a:lnSpc>
              <a:buFont typeface="Wingdings" panose="05000000000000000000" pitchFamily="2" charset="2"/>
              <a:buChar char="ü"/>
              <a:defRPr/>
            </a:pPr>
            <a:r>
              <a:rPr lang="en-US" b="1" dirty="0"/>
              <a:t>Autonomic Nervous System </a:t>
            </a:r>
            <a:r>
              <a:rPr lang="en-US" dirty="0"/>
              <a:t>-exhibit increased sympathetic tone, adapt slowly to repeated stimuli, and respond excessively to moderate stimuli. </a:t>
            </a:r>
          </a:p>
          <a:p>
            <a:pPr>
              <a:lnSpc>
                <a:spcPct val="150000"/>
              </a:lnSpc>
              <a:buFont typeface="Wingdings" panose="05000000000000000000" pitchFamily="2" charset="2"/>
              <a:buChar char="ü"/>
              <a:defRPr/>
            </a:pPr>
            <a:r>
              <a:rPr lang="en-US" b="1" dirty="0"/>
              <a:t>Neurotransmitters-</a:t>
            </a:r>
            <a:r>
              <a:rPr lang="en-US" dirty="0"/>
              <a:t> The three major NTs-        Norepinephrine(NE) increased(</a:t>
            </a:r>
            <a:r>
              <a:rPr lang="en-US" dirty="0">
                <a:solidFill>
                  <a:srgbClr val="FF0000"/>
                </a:solidFill>
              </a:rPr>
              <a:t>the locus </a:t>
            </a:r>
            <a:r>
              <a:rPr lang="en-US" dirty="0" err="1">
                <a:solidFill>
                  <a:srgbClr val="FF0000"/>
                </a:solidFill>
              </a:rPr>
              <a:t>ceruleus</a:t>
            </a:r>
            <a:r>
              <a:rPr lang="en-US" dirty="0">
                <a:solidFill>
                  <a:srgbClr val="FF0000"/>
                </a:solidFill>
              </a:rPr>
              <a:t> in the rostral pons---</a:t>
            </a:r>
            <a:r>
              <a:rPr lang="en-US" dirty="0"/>
              <a:t> cerebral cortex, the limbic system, the brainstem, and the spinal cord. ),   decreased serotonin (</a:t>
            </a:r>
            <a:r>
              <a:rPr lang="en-US" dirty="0">
                <a:solidFill>
                  <a:srgbClr val="FF0000"/>
                </a:solidFill>
              </a:rPr>
              <a:t>rostral brainstem----</a:t>
            </a:r>
            <a:r>
              <a:rPr lang="en-US" dirty="0"/>
              <a:t>prefrontal cortex, nucleus </a:t>
            </a:r>
            <a:r>
              <a:rPr lang="en-US" dirty="0" err="1"/>
              <a:t>accumbens</a:t>
            </a:r>
            <a:r>
              <a:rPr lang="en-US" dirty="0"/>
              <a:t>, amygdala, and lateral hypothalamus), and </a:t>
            </a:r>
            <a:r>
              <a:rPr lang="en-US" dirty="0" err="1"/>
              <a:t>aminobutyric</a:t>
            </a:r>
            <a:r>
              <a:rPr lang="en-US" dirty="0"/>
              <a:t> acid (GABA  )  decreased)</a:t>
            </a:r>
          </a:p>
          <a:p>
            <a:pPr>
              <a:lnSpc>
                <a:spcPct val="150000"/>
              </a:lnSpc>
              <a:buFont typeface="Wingdings" panose="05000000000000000000" pitchFamily="2" charset="2"/>
              <a:buChar char="ü"/>
              <a:defRPr/>
            </a:pPr>
            <a:r>
              <a:rPr lang="en-US" dirty="0"/>
              <a:t>Almost half of all patients with panic disorder have at least one affected relative. </a:t>
            </a:r>
          </a:p>
          <a:p>
            <a:pPr marL="0" indent="0">
              <a:lnSpc>
                <a:spcPct val="150000"/>
              </a:lnSpc>
              <a:buNone/>
              <a:defRPr/>
            </a:pPr>
            <a:endParaRPr lang="en-US" dirty="0"/>
          </a:p>
          <a:p>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a:t>
            </a:fld>
            <a:endParaRPr lang="en-US"/>
          </a:p>
        </p:txBody>
      </p:sp>
      <p:sp>
        <p:nvSpPr>
          <p:cNvPr id="5" name="Date Placeholder 4"/>
          <p:cNvSpPr>
            <a:spLocks noGrp="1"/>
          </p:cNvSpPr>
          <p:nvPr>
            <p:ph type="dt" sz="half" idx="10"/>
          </p:nvPr>
        </p:nvSpPr>
        <p:spPr/>
        <p:txBody>
          <a:bodyPr/>
          <a:lstStyle/>
          <a:p>
            <a:fld id="{E16E5374-B949-4011-ADCB-9D9DD3C7B405}" type="datetime1">
              <a:rPr lang="en-US" smtClean="0"/>
              <a:t>6/15/2020</a:t>
            </a:fld>
            <a:endParaRPr lang="en-US"/>
          </a:p>
        </p:txBody>
      </p:sp>
    </p:spTree>
    <p:extLst>
      <p:ext uri="{BB962C8B-B14F-4D97-AF65-F5344CB8AC3E}">
        <p14:creationId xmlns:p14="http://schemas.microsoft.com/office/powerpoint/2010/main" val="13267170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1" y="126609"/>
            <a:ext cx="8623300" cy="6499274"/>
          </a:xfrm>
        </p:spPr>
        <p:txBody>
          <a:bodyPr>
            <a:normAutofit fontScale="70000" lnSpcReduction="20000"/>
          </a:bodyPr>
          <a:lstStyle/>
          <a:p>
            <a:pPr marL="0" indent="0">
              <a:lnSpc>
                <a:spcPct val="170000"/>
              </a:lnSpc>
              <a:buNone/>
            </a:pPr>
            <a:r>
              <a:rPr lang="en-US" dirty="0" smtClean="0"/>
              <a:t>TREATMENT FOR PAIN SYMPTOM </a:t>
            </a:r>
          </a:p>
          <a:p>
            <a:pPr marL="0" indent="0">
              <a:lnSpc>
                <a:spcPct val="170000"/>
              </a:lnSpc>
              <a:buNone/>
            </a:pPr>
            <a:r>
              <a:rPr lang="en-US" dirty="0" smtClean="0"/>
              <a:t>Pharmacotherapy</a:t>
            </a:r>
          </a:p>
          <a:p>
            <a:pPr>
              <a:lnSpc>
                <a:spcPct val="170000"/>
              </a:lnSpc>
              <a:buFont typeface="Wingdings" panose="05000000000000000000" pitchFamily="2" charset="2"/>
              <a:buChar char="Ø"/>
            </a:pPr>
            <a:r>
              <a:rPr lang="en-US" dirty="0" smtClean="0"/>
              <a:t>Analgesic medications do not generally benefit most patients with pain disorder. </a:t>
            </a:r>
          </a:p>
          <a:p>
            <a:pPr>
              <a:lnSpc>
                <a:spcPct val="170000"/>
              </a:lnSpc>
              <a:buFont typeface="Wingdings" panose="05000000000000000000" pitchFamily="2" charset="2"/>
              <a:buChar char="Ø"/>
            </a:pPr>
            <a:r>
              <a:rPr lang="en-US" dirty="0" smtClean="0"/>
              <a:t>In addition, substance abuse and dependence are often major problems for such patients who receive long-term analgesic treatment. </a:t>
            </a:r>
          </a:p>
          <a:p>
            <a:pPr>
              <a:lnSpc>
                <a:spcPct val="170000"/>
              </a:lnSpc>
              <a:buFont typeface="Wingdings" panose="05000000000000000000" pitchFamily="2" charset="2"/>
              <a:buChar char="Ø"/>
            </a:pPr>
            <a:r>
              <a:rPr lang="en-US" dirty="0" smtClean="0"/>
              <a:t>Sedatives and antianxiety agents are not especially beneficial and are also subject to abuse, misuse, and adverse effects.</a:t>
            </a:r>
          </a:p>
          <a:p>
            <a:pPr>
              <a:lnSpc>
                <a:spcPct val="170000"/>
              </a:lnSpc>
              <a:buFont typeface="Wingdings" panose="05000000000000000000" pitchFamily="2" charset="2"/>
              <a:buChar char="Ø"/>
            </a:pPr>
            <a:r>
              <a:rPr lang="en-US" dirty="0" smtClean="0"/>
              <a:t>Antidepressants, such as </a:t>
            </a:r>
            <a:r>
              <a:rPr lang="en-US" dirty="0" err="1" smtClean="0"/>
              <a:t>tricyclics</a:t>
            </a:r>
            <a:r>
              <a:rPr lang="en-US" dirty="0" smtClean="0"/>
              <a:t> and SSRIs, are the most effective pharmacological agents</a:t>
            </a:r>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90</a:t>
            </a:fld>
            <a:endParaRPr lang="en-US"/>
          </a:p>
        </p:txBody>
      </p:sp>
      <p:sp>
        <p:nvSpPr>
          <p:cNvPr id="5" name="Date Placeholder 4"/>
          <p:cNvSpPr>
            <a:spLocks noGrp="1"/>
          </p:cNvSpPr>
          <p:nvPr>
            <p:ph type="dt" sz="half" idx="10"/>
          </p:nvPr>
        </p:nvSpPr>
        <p:spPr/>
        <p:txBody>
          <a:bodyPr/>
          <a:lstStyle/>
          <a:p>
            <a:fld id="{22F7436C-376A-41FE-B702-0D2D8839214C}" type="datetime1">
              <a:rPr lang="en-US" smtClean="0"/>
              <a:t>6/15/2020</a:t>
            </a:fld>
            <a:endParaRPr lang="en-US"/>
          </a:p>
        </p:txBody>
      </p:sp>
    </p:spTree>
    <p:extLst>
      <p:ext uri="{BB962C8B-B14F-4D97-AF65-F5344CB8AC3E}">
        <p14:creationId xmlns:p14="http://schemas.microsoft.com/office/powerpoint/2010/main" val="27100282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257577"/>
            <a:ext cx="8597900" cy="6387922"/>
          </a:xfrm>
        </p:spPr>
        <p:txBody>
          <a:bodyPr>
            <a:normAutofit fontScale="85000" lnSpcReduction="20000"/>
          </a:bodyPr>
          <a:lstStyle/>
          <a:p>
            <a:pPr marL="0" indent="0">
              <a:lnSpc>
                <a:spcPct val="170000"/>
              </a:lnSpc>
              <a:buNone/>
            </a:pPr>
            <a:r>
              <a:rPr lang="en-US" sz="3600" dirty="0"/>
              <a:t>Psychotherapy</a:t>
            </a:r>
          </a:p>
          <a:p>
            <a:pPr>
              <a:lnSpc>
                <a:spcPct val="170000"/>
              </a:lnSpc>
              <a:buFont typeface="Wingdings" panose="05000000000000000000" pitchFamily="2" charset="2"/>
              <a:buChar char="Ø"/>
            </a:pPr>
            <a:r>
              <a:rPr lang="en-US" sz="3600" dirty="0"/>
              <a:t>P</a:t>
            </a:r>
            <a:r>
              <a:rPr lang="en-US" sz="3600" dirty="0" smtClean="0"/>
              <a:t>sychodynamic </a:t>
            </a:r>
            <a:r>
              <a:rPr lang="en-US" sz="3600" dirty="0"/>
              <a:t>psychotherapy </a:t>
            </a:r>
            <a:r>
              <a:rPr lang="en-US" sz="3600" dirty="0" smtClean="0"/>
              <a:t>– the first </a:t>
            </a:r>
            <a:r>
              <a:rPr lang="en-US" sz="3600" dirty="0"/>
              <a:t>step </a:t>
            </a:r>
            <a:r>
              <a:rPr lang="en-US" sz="3600" dirty="0" smtClean="0"/>
              <a:t>is </a:t>
            </a:r>
            <a:r>
              <a:rPr lang="en-US" sz="3600" dirty="0"/>
              <a:t>to develop a solid therapeutic alliance </a:t>
            </a:r>
            <a:r>
              <a:rPr lang="en-US" sz="3600" dirty="0" smtClean="0"/>
              <a:t>and Clinicians </a:t>
            </a:r>
            <a:r>
              <a:rPr lang="en-US" sz="3600" dirty="0"/>
              <a:t>should </a:t>
            </a:r>
            <a:r>
              <a:rPr lang="en-US" sz="3600" dirty="0">
                <a:solidFill>
                  <a:srgbClr val="FF0000"/>
                </a:solidFill>
              </a:rPr>
              <a:t>not confront </a:t>
            </a:r>
            <a:endParaRPr lang="en-US" sz="3600" dirty="0" smtClean="0">
              <a:solidFill>
                <a:srgbClr val="FF0000"/>
              </a:solidFill>
            </a:endParaRPr>
          </a:p>
          <a:p>
            <a:pPr>
              <a:lnSpc>
                <a:spcPct val="170000"/>
              </a:lnSpc>
              <a:buFont typeface="Wingdings" panose="05000000000000000000" pitchFamily="2" charset="2"/>
              <a:buChar char="Ø"/>
            </a:pPr>
            <a:r>
              <a:rPr lang="en-US" sz="3600" dirty="0"/>
              <a:t>C</a:t>
            </a:r>
            <a:r>
              <a:rPr lang="en-US" sz="3600" dirty="0" smtClean="0"/>
              <a:t>linicians </a:t>
            </a:r>
            <a:r>
              <a:rPr lang="en-US" sz="3600" dirty="0"/>
              <a:t>must acknowledge the </a:t>
            </a:r>
            <a:r>
              <a:rPr lang="en-US" sz="3600" dirty="0">
                <a:solidFill>
                  <a:srgbClr val="FF0000"/>
                </a:solidFill>
              </a:rPr>
              <a:t>reality of the </a:t>
            </a:r>
            <a:r>
              <a:rPr lang="en-US" sz="3600" dirty="0" smtClean="0">
                <a:solidFill>
                  <a:srgbClr val="FF0000"/>
                </a:solidFill>
              </a:rPr>
              <a:t>pain</a:t>
            </a:r>
            <a:endParaRPr lang="en-US" sz="3600" dirty="0"/>
          </a:p>
          <a:p>
            <a:pPr>
              <a:lnSpc>
                <a:spcPct val="170000"/>
              </a:lnSpc>
              <a:buFont typeface="Wingdings" panose="05000000000000000000" pitchFamily="2" charset="2"/>
              <a:buChar char="Ø"/>
            </a:pPr>
            <a:r>
              <a:rPr lang="en-US" sz="3600" dirty="0" smtClean="0"/>
              <a:t>Cognitive </a:t>
            </a:r>
            <a:r>
              <a:rPr lang="en-US" sz="3600" dirty="0"/>
              <a:t>therapy has been used to alter negative thoughts and to foster a positive attitude.</a:t>
            </a:r>
          </a:p>
          <a:p>
            <a:pPr>
              <a:buFont typeface="Wingdings" panose="05000000000000000000" pitchFamily="2" charset="2"/>
              <a:buChar char="Ø"/>
            </a:pPr>
            <a:endParaRPr lang="en-GB" dirty="0"/>
          </a:p>
          <a:p>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91</a:t>
            </a:fld>
            <a:endParaRPr lang="en-US"/>
          </a:p>
        </p:txBody>
      </p:sp>
      <p:sp>
        <p:nvSpPr>
          <p:cNvPr id="5" name="Date Placeholder 4"/>
          <p:cNvSpPr>
            <a:spLocks noGrp="1"/>
          </p:cNvSpPr>
          <p:nvPr>
            <p:ph type="dt" sz="half" idx="10"/>
          </p:nvPr>
        </p:nvSpPr>
        <p:spPr/>
        <p:txBody>
          <a:bodyPr/>
          <a:lstStyle/>
          <a:p>
            <a:fld id="{1DB337F9-FB6F-4D45-9DC1-C9C2C2DF760D}" type="datetime1">
              <a:rPr lang="en-US" smtClean="0"/>
              <a:t>6/15/2020</a:t>
            </a:fld>
            <a:endParaRPr lang="en-US"/>
          </a:p>
        </p:txBody>
      </p:sp>
    </p:spTree>
    <p:extLst>
      <p:ext uri="{BB962C8B-B14F-4D97-AF65-F5344CB8AC3E}">
        <p14:creationId xmlns:p14="http://schemas.microsoft.com/office/powerpoint/2010/main" val="30320679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0"/>
            <a:ext cx="8826500" cy="6858000"/>
          </a:xfrm>
        </p:spPr>
        <p:txBody>
          <a:bodyPr>
            <a:normAutofit fontScale="55000" lnSpcReduction="20000"/>
          </a:bodyPr>
          <a:lstStyle/>
          <a:p>
            <a:pPr marL="0" indent="0">
              <a:lnSpc>
                <a:spcPct val="160000"/>
              </a:lnSpc>
              <a:buNone/>
            </a:pPr>
            <a:r>
              <a:rPr lang="en-US" sz="3800" dirty="0" smtClean="0"/>
              <a:t>Other Therapies</a:t>
            </a:r>
          </a:p>
          <a:p>
            <a:pPr>
              <a:lnSpc>
                <a:spcPct val="160000"/>
              </a:lnSpc>
            </a:pPr>
            <a:r>
              <a:rPr lang="en-US" dirty="0" smtClean="0"/>
              <a:t>Biofeedback, particularly  for migraine pain, </a:t>
            </a:r>
            <a:r>
              <a:rPr lang="en-US" dirty="0" err="1" smtClean="0"/>
              <a:t>myofacial</a:t>
            </a:r>
            <a:r>
              <a:rPr lang="en-US" dirty="0" smtClean="0"/>
              <a:t> pain, and muscle tension states, such as tension headaches. </a:t>
            </a:r>
          </a:p>
          <a:p>
            <a:pPr>
              <a:lnSpc>
                <a:spcPct val="160000"/>
              </a:lnSpc>
            </a:pPr>
            <a:r>
              <a:rPr lang="en-US" dirty="0" smtClean="0"/>
              <a:t>Hypnosis, transcutaneous nerve stimulation, and dorsal column stimulation </a:t>
            </a:r>
          </a:p>
          <a:p>
            <a:pPr>
              <a:lnSpc>
                <a:spcPct val="160000"/>
              </a:lnSpc>
            </a:pPr>
            <a:r>
              <a:rPr lang="en-US" dirty="0" smtClean="0"/>
              <a:t>Nerve blocks and surgical ablative procedures </a:t>
            </a:r>
          </a:p>
          <a:p>
            <a:pPr marL="0" indent="0">
              <a:lnSpc>
                <a:spcPct val="160000"/>
              </a:lnSpc>
              <a:buNone/>
            </a:pPr>
            <a:r>
              <a:rPr lang="en-US" dirty="0" smtClean="0"/>
              <a:t>but these procedures must be repeated, because the pain returns after 6 to 18 months.</a:t>
            </a:r>
          </a:p>
          <a:p>
            <a:pPr marL="0" indent="0">
              <a:lnSpc>
                <a:spcPct val="160000"/>
              </a:lnSpc>
              <a:buNone/>
            </a:pPr>
            <a:r>
              <a:rPr lang="en-US" sz="4500" b="1" dirty="0" smtClean="0"/>
              <a:t>Pain Control Programs</a:t>
            </a:r>
          </a:p>
          <a:p>
            <a:pPr>
              <a:lnSpc>
                <a:spcPct val="160000"/>
              </a:lnSpc>
            </a:pPr>
            <a:r>
              <a:rPr lang="en-US" dirty="0" smtClean="0"/>
              <a:t>in a comprehensive inpatient or outpatient pain control program or clinic. </a:t>
            </a:r>
          </a:p>
          <a:p>
            <a:pPr>
              <a:lnSpc>
                <a:spcPct val="160000"/>
              </a:lnSpc>
            </a:pPr>
            <a:r>
              <a:rPr lang="en-US" dirty="0" smtClean="0">
                <a:solidFill>
                  <a:srgbClr val="FF0000"/>
                </a:solidFill>
              </a:rPr>
              <a:t>Multidisciplinary pain units</a:t>
            </a:r>
            <a:r>
              <a:rPr lang="en-US" dirty="0" smtClean="0"/>
              <a:t> use many modalities, such as cognitive, behavior, and group therapies. </a:t>
            </a:r>
          </a:p>
          <a:p>
            <a:pPr>
              <a:lnSpc>
                <a:spcPct val="160000"/>
              </a:lnSpc>
            </a:pPr>
            <a:r>
              <a:rPr lang="en-US" dirty="0" smtClean="0">
                <a:solidFill>
                  <a:srgbClr val="FF0000"/>
                </a:solidFill>
              </a:rPr>
              <a:t>extensive physical conditioning through physical therapy and exercise and offer vocational evaluation and rehabilitation. </a:t>
            </a:r>
          </a:p>
          <a:p>
            <a:pPr>
              <a:lnSpc>
                <a:spcPct val="160000"/>
              </a:lnSpc>
            </a:pPr>
            <a:r>
              <a:rPr lang="en-US" dirty="0" smtClean="0"/>
              <a:t>Concurrent mental disorders are diagnosed and treated, and patients who </a:t>
            </a:r>
            <a:r>
              <a:rPr lang="en-US" dirty="0" smtClean="0">
                <a:solidFill>
                  <a:srgbClr val="FF0000"/>
                </a:solidFill>
              </a:rPr>
              <a:t>are dependent on analgesics and hypnotics are detoxified.</a:t>
            </a:r>
          </a:p>
          <a:p>
            <a:pPr>
              <a:lnSpc>
                <a:spcPct val="160000"/>
              </a:lnSpc>
            </a:pPr>
            <a:r>
              <a:rPr lang="en-US" dirty="0" smtClean="0">
                <a:solidFill>
                  <a:srgbClr val="FF0000"/>
                </a:solidFill>
              </a:rPr>
              <a:t> Inpatient multimodal treatment programs</a:t>
            </a:r>
            <a:r>
              <a:rPr lang="en-US" dirty="0" smtClean="0"/>
              <a:t> generally report encouraging results.</a:t>
            </a:r>
          </a:p>
          <a:p>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92</a:t>
            </a:fld>
            <a:endParaRPr lang="en-US"/>
          </a:p>
        </p:txBody>
      </p:sp>
      <p:sp>
        <p:nvSpPr>
          <p:cNvPr id="5" name="Date Placeholder 4"/>
          <p:cNvSpPr>
            <a:spLocks noGrp="1"/>
          </p:cNvSpPr>
          <p:nvPr>
            <p:ph type="dt" sz="half" idx="10"/>
          </p:nvPr>
        </p:nvSpPr>
        <p:spPr/>
        <p:txBody>
          <a:bodyPr/>
          <a:lstStyle/>
          <a:p>
            <a:fld id="{FDE5A69D-E1A5-4CE4-B671-B5ADCB287A90}" type="datetime1">
              <a:rPr lang="en-US" smtClean="0"/>
              <a:t>6/15/2020</a:t>
            </a:fld>
            <a:endParaRPr lang="en-US"/>
          </a:p>
        </p:txBody>
      </p:sp>
    </p:spTree>
    <p:extLst>
      <p:ext uri="{BB962C8B-B14F-4D97-AF65-F5344CB8AC3E}">
        <p14:creationId xmlns:p14="http://schemas.microsoft.com/office/powerpoint/2010/main" val="5772323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b="1" dirty="0" smtClean="0"/>
          </a:p>
          <a:p>
            <a:pPr>
              <a:buNone/>
            </a:pPr>
            <a:endParaRPr lang="en-GB" b="1" dirty="0"/>
          </a:p>
          <a:p>
            <a:pPr>
              <a:buNone/>
            </a:pPr>
            <a:r>
              <a:rPr lang="en-GB" b="1" dirty="0" smtClean="0"/>
              <a:t>2. Conversion Disorder</a:t>
            </a:r>
            <a:r>
              <a:rPr lang="en-GB" dirty="0" smtClean="0"/>
              <a:t> </a:t>
            </a:r>
            <a:r>
              <a:rPr lang="en-GB" b="1" dirty="0" smtClean="0"/>
              <a:t>(Functional Neurological Symptom Disorder)</a:t>
            </a:r>
            <a:endParaRPr lang="en-US"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93</a:t>
            </a:fld>
            <a:endParaRPr lang="en-US"/>
          </a:p>
        </p:txBody>
      </p:sp>
      <p:sp>
        <p:nvSpPr>
          <p:cNvPr id="5" name="Date Placeholder 4"/>
          <p:cNvSpPr>
            <a:spLocks noGrp="1"/>
          </p:cNvSpPr>
          <p:nvPr>
            <p:ph type="dt" sz="half" idx="10"/>
          </p:nvPr>
        </p:nvSpPr>
        <p:spPr/>
        <p:txBody>
          <a:bodyPr/>
          <a:lstStyle/>
          <a:p>
            <a:fld id="{35214DA3-5305-4A19-AC40-8EAE85B9B179}" type="datetime1">
              <a:rPr lang="en-US" smtClean="0"/>
              <a:t>6/15/2020</a:t>
            </a:fld>
            <a:endParaRPr lang="en-US"/>
          </a:p>
        </p:txBody>
      </p:sp>
    </p:spTree>
    <p:extLst>
      <p:ext uri="{BB962C8B-B14F-4D97-AF65-F5344CB8AC3E}">
        <p14:creationId xmlns:p14="http://schemas.microsoft.com/office/powerpoint/2010/main" val="5246171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225084"/>
            <a:ext cx="9042400" cy="6632916"/>
          </a:xfrm>
        </p:spPr>
        <p:txBody>
          <a:bodyPr>
            <a:normAutofit fontScale="25000" lnSpcReduction="20000"/>
          </a:bodyPr>
          <a:lstStyle/>
          <a:p>
            <a:pPr>
              <a:buFont typeface="Wingdings" panose="05000000000000000000" pitchFamily="2" charset="2"/>
              <a:buChar char="Ø"/>
            </a:pPr>
            <a:endParaRPr lang="en-US" sz="4400" b="1" dirty="0" smtClean="0"/>
          </a:p>
          <a:p>
            <a:pPr marL="0" indent="0">
              <a:buNone/>
            </a:pPr>
            <a:r>
              <a:rPr lang="en-US" sz="6400" b="1" dirty="0"/>
              <a:t> </a:t>
            </a:r>
            <a:r>
              <a:rPr lang="en-US" sz="11200" b="1" dirty="0"/>
              <a:t>Features/manifestations </a:t>
            </a:r>
            <a:r>
              <a:rPr lang="en-US" sz="11200" b="1" dirty="0" smtClean="0"/>
              <a:t>and associated features </a:t>
            </a:r>
            <a:endParaRPr lang="en-US" sz="11200" b="1" dirty="0"/>
          </a:p>
          <a:p>
            <a:pPr>
              <a:lnSpc>
                <a:spcPct val="170000"/>
              </a:lnSpc>
              <a:buFont typeface="Wingdings" panose="05000000000000000000" pitchFamily="2" charset="2"/>
              <a:buChar char="Ø"/>
            </a:pPr>
            <a:r>
              <a:rPr lang="en-US" sz="9600" dirty="0" smtClean="0"/>
              <a:t>"</a:t>
            </a:r>
            <a:r>
              <a:rPr lang="en-US" sz="9600" dirty="0"/>
              <a:t>functional" (referring to abnormal central nervous system functioning) or "psychogenic" </a:t>
            </a:r>
          </a:p>
          <a:p>
            <a:pPr marL="0" indent="0">
              <a:lnSpc>
                <a:spcPct val="170000"/>
              </a:lnSpc>
              <a:buNone/>
            </a:pPr>
            <a:r>
              <a:rPr lang="en-US" sz="9600" dirty="0" smtClean="0"/>
              <a:t>                       one </a:t>
            </a:r>
            <a:r>
              <a:rPr lang="en-US" sz="9600" dirty="0"/>
              <a:t>or more symptoms of various </a:t>
            </a:r>
            <a:r>
              <a:rPr lang="en-US" sz="9600" dirty="0" smtClean="0"/>
              <a:t>types</a:t>
            </a:r>
            <a:endParaRPr lang="en-US" sz="9600" dirty="0"/>
          </a:p>
          <a:p>
            <a:pPr>
              <a:lnSpc>
                <a:spcPct val="170000"/>
              </a:lnSpc>
              <a:buFont typeface="Wingdings" panose="05000000000000000000" pitchFamily="2" charset="2"/>
              <a:buChar char="Ø"/>
            </a:pPr>
            <a:r>
              <a:rPr lang="en-US" sz="9600" dirty="0"/>
              <a:t>Motor symptoms include weakness or paralysis; abnormal movements, such as </a:t>
            </a:r>
            <a:r>
              <a:rPr lang="en-US" sz="9600" dirty="0">
                <a:solidFill>
                  <a:srgbClr val="FF0000"/>
                </a:solidFill>
              </a:rPr>
              <a:t>tremor or dystonic movements; gait abnormalities; and abnormal limb posturing.</a:t>
            </a:r>
            <a:r>
              <a:rPr lang="en-US" sz="9600" dirty="0"/>
              <a:t> </a:t>
            </a:r>
            <a:endParaRPr lang="en-US" sz="9600" dirty="0" smtClean="0"/>
          </a:p>
          <a:p>
            <a:pPr>
              <a:lnSpc>
                <a:spcPct val="170000"/>
              </a:lnSpc>
              <a:buFont typeface="Wingdings" panose="05000000000000000000" pitchFamily="2" charset="2"/>
              <a:buChar char="Ø"/>
            </a:pPr>
            <a:r>
              <a:rPr lang="en-US" sz="9600" dirty="0" smtClean="0"/>
              <a:t>Sensory </a:t>
            </a:r>
            <a:r>
              <a:rPr lang="en-US" sz="9600" dirty="0"/>
              <a:t>symptoms include </a:t>
            </a:r>
            <a:r>
              <a:rPr lang="en-US" sz="9600" dirty="0">
                <a:solidFill>
                  <a:srgbClr val="FF0000"/>
                </a:solidFill>
              </a:rPr>
              <a:t>altered, reduced, or absent skin sensation, vision, or hearing</a:t>
            </a:r>
            <a:r>
              <a:rPr lang="en-US" sz="9600" dirty="0"/>
              <a:t>. Episodes of </a:t>
            </a:r>
            <a:r>
              <a:rPr lang="en-US" sz="9600" dirty="0">
                <a:solidFill>
                  <a:srgbClr val="FF0000"/>
                </a:solidFill>
              </a:rPr>
              <a:t>abnormal generalized limb shaking with apparent impaired or loss of consciousness may resemble epileptic seizure</a:t>
            </a:r>
            <a:r>
              <a:rPr lang="en-US" sz="9600" dirty="0"/>
              <a:t>s (also called </a:t>
            </a:r>
            <a:r>
              <a:rPr lang="en-US" sz="9600" i="1" dirty="0" smtClean="0"/>
              <a:t>psychogenic</a:t>
            </a:r>
            <a:endParaRPr lang="en-US" sz="9600" i="1"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94</a:t>
            </a:fld>
            <a:endParaRPr lang="en-US"/>
          </a:p>
        </p:txBody>
      </p:sp>
      <p:sp>
        <p:nvSpPr>
          <p:cNvPr id="5" name="Date Placeholder 4"/>
          <p:cNvSpPr>
            <a:spLocks noGrp="1"/>
          </p:cNvSpPr>
          <p:nvPr>
            <p:ph type="dt" sz="half" idx="10"/>
          </p:nvPr>
        </p:nvSpPr>
        <p:spPr/>
        <p:txBody>
          <a:bodyPr/>
          <a:lstStyle/>
          <a:p>
            <a:fld id="{291EEF0E-833C-4C2B-8683-00D7940D1004}" type="datetime1">
              <a:rPr lang="en-US" smtClean="0"/>
              <a:t>6/15/2020</a:t>
            </a:fld>
            <a:endParaRPr lang="en-US"/>
          </a:p>
        </p:txBody>
      </p:sp>
    </p:spTree>
    <p:extLst>
      <p:ext uri="{BB962C8B-B14F-4D97-AF65-F5344CB8AC3E}">
        <p14:creationId xmlns:p14="http://schemas.microsoft.com/office/powerpoint/2010/main" val="13689902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
            <a:ext cx="8185150" cy="6570133"/>
          </a:xfrm>
        </p:spPr>
        <p:txBody>
          <a:bodyPr>
            <a:normAutofit fontScale="70000" lnSpcReduction="20000"/>
          </a:bodyPr>
          <a:lstStyle/>
          <a:p>
            <a:pPr>
              <a:lnSpc>
                <a:spcPct val="170000"/>
              </a:lnSpc>
              <a:buFont typeface="Wingdings" panose="05000000000000000000" pitchFamily="2" charset="2"/>
              <a:buChar char="Ø"/>
            </a:pPr>
            <a:r>
              <a:rPr lang="en-US" dirty="0"/>
              <a:t>E</a:t>
            </a:r>
            <a:r>
              <a:rPr lang="en-US" dirty="0" smtClean="0"/>
              <a:t>pisodes of unresponsiveness resembling syncope or coma.</a:t>
            </a:r>
          </a:p>
          <a:p>
            <a:pPr>
              <a:lnSpc>
                <a:spcPct val="170000"/>
              </a:lnSpc>
              <a:buFont typeface="Wingdings" panose="05000000000000000000" pitchFamily="2" charset="2"/>
              <a:buChar char="Ø"/>
            </a:pPr>
            <a:r>
              <a:rPr lang="en-US" dirty="0" smtClean="0">
                <a:solidFill>
                  <a:srgbClr val="FF0000"/>
                </a:solidFill>
              </a:rPr>
              <a:t>Reduced or absent speech volume (dysphonia/</a:t>
            </a:r>
            <a:r>
              <a:rPr lang="en-US" dirty="0" err="1" smtClean="0">
                <a:solidFill>
                  <a:srgbClr val="FF0000"/>
                </a:solidFill>
              </a:rPr>
              <a:t>aphonia</a:t>
            </a:r>
            <a:r>
              <a:rPr lang="en-US" dirty="0" smtClean="0">
                <a:solidFill>
                  <a:srgbClr val="FF0000"/>
                </a:solidFill>
              </a:rPr>
              <a:t>), altered articulation (dysarthria), a sensation of a lump in the throat (</a:t>
            </a:r>
            <a:r>
              <a:rPr lang="en-US" dirty="0" err="1" smtClean="0">
                <a:solidFill>
                  <a:srgbClr val="FF0000"/>
                </a:solidFill>
              </a:rPr>
              <a:t>globus</a:t>
            </a:r>
            <a:r>
              <a:rPr lang="en-US" dirty="0" smtClean="0">
                <a:solidFill>
                  <a:srgbClr val="FF0000"/>
                </a:solidFill>
              </a:rPr>
              <a:t>), and diplopia</a:t>
            </a:r>
          </a:p>
          <a:p>
            <a:pPr>
              <a:lnSpc>
                <a:spcPct val="170000"/>
              </a:lnSpc>
              <a:buFont typeface="Wingdings" panose="05000000000000000000" pitchFamily="2" charset="2"/>
              <a:buChar char="Ø"/>
            </a:pPr>
            <a:r>
              <a:rPr lang="en-US" dirty="0"/>
              <a:t>There may </a:t>
            </a:r>
            <a:r>
              <a:rPr lang="en-US" dirty="0">
                <a:solidFill>
                  <a:srgbClr val="FF0000"/>
                </a:solidFill>
              </a:rPr>
              <a:t>be a history of multiple similar somatic symptoms</a:t>
            </a:r>
            <a:r>
              <a:rPr lang="en-US" dirty="0"/>
              <a:t>.</a:t>
            </a:r>
          </a:p>
          <a:p>
            <a:pPr>
              <a:lnSpc>
                <a:spcPct val="170000"/>
              </a:lnSpc>
              <a:buFont typeface="Wingdings" panose="05000000000000000000" pitchFamily="2" charset="2"/>
              <a:buChar char="Ø"/>
            </a:pPr>
            <a:r>
              <a:rPr lang="en-US" dirty="0"/>
              <a:t>Onset may be associated with </a:t>
            </a:r>
            <a:r>
              <a:rPr lang="en-US" dirty="0">
                <a:solidFill>
                  <a:srgbClr val="FF0000"/>
                </a:solidFill>
              </a:rPr>
              <a:t>stress or trauma,</a:t>
            </a:r>
            <a:r>
              <a:rPr lang="en-US" dirty="0"/>
              <a:t> either psychological or physical in nature. </a:t>
            </a:r>
            <a:endParaRPr lang="en-US" dirty="0" smtClean="0"/>
          </a:p>
          <a:p>
            <a:pPr>
              <a:lnSpc>
                <a:spcPct val="170000"/>
              </a:lnSpc>
              <a:buFont typeface="Wingdings" panose="05000000000000000000" pitchFamily="2" charset="2"/>
              <a:buChar char="Ø"/>
            </a:pPr>
            <a:r>
              <a:rPr lang="en-US" dirty="0"/>
              <a:t>is often associated with dissociative symptoms, such as </a:t>
            </a:r>
            <a:r>
              <a:rPr lang="en-US" dirty="0">
                <a:solidFill>
                  <a:srgbClr val="FF0000"/>
                </a:solidFill>
              </a:rPr>
              <a:t>depersonalization, </a:t>
            </a:r>
            <a:r>
              <a:rPr lang="en-US" dirty="0" err="1">
                <a:solidFill>
                  <a:srgbClr val="FF0000"/>
                </a:solidFill>
              </a:rPr>
              <a:t>derealization</a:t>
            </a:r>
            <a:r>
              <a:rPr lang="en-US" dirty="0">
                <a:solidFill>
                  <a:srgbClr val="FF0000"/>
                </a:solidFill>
              </a:rPr>
              <a:t>, and dissociative amnesia, </a:t>
            </a:r>
            <a:r>
              <a:rPr lang="en-US" dirty="0"/>
              <a:t>particularly at symptom onset or during attacks.</a:t>
            </a:r>
          </a:p>
          <a:p>
            <a:pPr>
              <a:lnSpc>
                <a:spcPct val="170000"/>
              </a:lnSpc>
              <a:buFont typeface="Wingdings" panose="05000000000000000000" pitchFamily="2" charset="2"/>
              <a:buChar char="Ø"/>
            </a:pPr>
            <a:endParaRPr lang="en-US" dirty="0"/>
          </a:p>
          <a:p>
            <a:pPr marL="0" indent="0">
              <a:lnSpc>
                <a:spcPct val="170000"/>
              </a:lnSpc>
              <a:buNone/>
            </a:pPr>
            <a:endParaRPr lang="en-US" dirty="0" smtClean="0">
              <a:solidFill>
                <a:srgbClr val="FF0000"/>
              </a:solidFill>
            </a:endParaRPr>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95</a:t>
            </a:fld>
            <a:endParaRPr lang="en-US"/>
          </a:p>
        </p:txBody>
      </p:sp>
      <p:sp>
        <p:nvSpPr>
          <p:cNvPr id="5" name="Date Placeholder 4"/>
          <p:cNvSpPr>
            <a:spLocks noGrp="1"/>
          </p:cNvSpPr>
          <p:nvPr>
            <p:ph type="dt" sz="half" idx="10"/>
          </p:nvPr>
        </p:nvSpPr>
        <p:spPr/>
        <p:txBody>
          <a:bodyPr/>
          <a:lstStyle/>
          <a:p>
            <a:fld id="{5BC9654B-3ACD-43A8-B63C-112802DED7F9}" type="datetime1">
              <a:rPr lang="en-US" smtClean="0"/>
              <a:t>6/15/2020</a:t>
            </a:fld>
            <a:endParaRPr lang="en-US"/>
          </a:p>
        </p:txBody>
      </p:sp>
    </p:spTree>
    <p:extLst>
      <p:ext uri="{BB962C8B-B14F-4D97-AF65-F5344CB8AC3E}">
        <p14:creationId xmlns:p14="http://schemas.microsoft.com/office/powerpoint/2010/main" val="27152094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28789"/>
            <a:ext cx="8699500" cy="6555346"/>
          </a:xfrm>
        </p:spPr>
        <p:txBody>
          <a:bodyPr>
            <a:normAutofit fontScale="85000" lnSpcReduction="10000"/>
          </a:bodyPr>
          <a:lstStyle/>
          <a:p>
            <a:pPr>
              <a:lnSpc>
                <a:spcPct val="170000"/>
              </a:lnSpc>
              <a:buFont typeface="Wingdings" panose="05000000000000000000" pitchFamily="2" charset="2"/>
              <a:buChar char="Ø"/>
            </a:pPr>
            <a:endParaRPr lang="en-US" dirty="0" smtClean="0"/>
          </a:p>
          <a:p>
            <a:pPr>
              <a:lnSpc>
                <a:spcPct val="170000"/>
              </a:lnSpc>
              <a:buFont typeface="Wingdings" panose="05000000000000000000" pitchFamily="2" charset="2"/>
              <a:buChar char="Ø"/>
            </a:pPr>
            <a:r>
              <a:rPr lang="en-US" sz="3800" dirty="0"/>
              <a:t>The diagnosis </a:t>
            </a:r>
            <a:r>
              <a:rPr lang="en-US" sz="3800" dirty="0" smtClean="0">
                <a:solidFill>
                  <a:srgbClr val="FF0000"/>
                </a:solidFill>
              </a:rPr>
              <a:t>does </a:t>
            </a:r>
            <a:r>
              <a:rPr lang="en-US" sz="3800" dirty="0">
                <a:solidFill>
                  <a:srgbClr val="FF0000"/>
                </a:solidFill>
              </a:rPr>
              <a:t>not require the judgment that the symptoms are not intentionally produced</a:t>
            </a:r>
            <a:r>
              <a:rPr lang="en-US" sz="3800" dirty="0"/>
              <a:t> (i.e., not feigned), </a:t>
            </a:r>
            <a:endParaRPr lang="en-US" sz="3800" dirty="0" smtClean="0"/>
          </a:p>
          <a:p>
            <a:pPr>
              <a:lnSpc>
                <a:spcPct val="170000"/>
              </a:lnSpc>
              <a:buFont typeface="Wingdings" panose="05000000000000000000" pitchFamily="2" charset="2"/>
              <a:buChar char="Ø"/>
            </a:pPr>
            <a:r>
              <a:rPr lang="en-US" sz="3800" dirty="0" smtClean="0"/>
              <a:t>The </a:t>
            </a:r>
            <a:r>
              <a:rPr lang="en-US" sz="3800" dirty="0"/>
              <a:t>phenomenon of </a:t>
            </a:r>
            <a:r>
              <a:rPr lang="en-US" sz="3800" i="1" dirty="0">
                <a:solidFill>
                  <a:srgbClr val="FF0000"/>
                </a:solidFill>
              </a:rPr>
              <a:t>la belle </a:t>
            </a:r>
            <a:r>
              <a:rPr lang="en-US" sz="3800" i="1" dirty="0" err="1">
                <a:solidFill>
                  <a:srgbClr val="FF0000"/>
                </a:solidFill>
              </a:rPr>
              <a:t>indifférence</a:t>
            </a:r>
            <a:r>
              <a:rPr lang="en-US" sz="3800" i="1" dirty="0">
                <a:solidFill>
                  <a:srgbClr val="FF0000"/>
                </a:solidFill>
              </a:rPr>
              <a:t> </a:t>
            </a:r>
            <a:r>
              <a:rPr lang="en-US" sz="3800" dirty="0"/>
              <a:t>(i.e., lack of concern about the nature or implications of the symptom) </a:t>
            </a:r>
            <a:endParaRPr lang="en-US" sz="3800" dirty="0" smtClean="0"/>
          </a:p>
          <a:p>
            <a:pPr>
              <a:lnSpc>
                <a:spcPct val="170000"/>
              </a:lnSpc>
              <a:buFont typeface="Wingdings" panose="05000000000000000000" pitchFamily="2" charset="2"/>
              <a:buChar char="Ø"/>
            </a:pPr>
            <a:r>
              <a:rPr lang="en-US" sz="3800" dirty="0" smtClean="0"/>
              <a:t>Similarly </a:t>
            </a:r>
            <a:r>
              <a:rPr lang="en-US" sz="3800" dirty="0"/>
              <a:t>the concept </a:t>
            </a:r>
            <a:r>
              <a:rPr lang="en-US" sz="3800" dirty="0">
                <a:solidFill>
                  <a:srgbClr val="FF0000"/>
                </a:solidFill>
              </a:rPr>
              <a:t>of </a:t>
            </a:r>
            <a:r>
              <a:rPr lang="en-US" sz="3800" i="1" dirty="0">
                <a:solidFill>
                  <a:srgbClr val="FF0000"/>
                </a:solidFill>
              </a:rPr>
              <a:t>secondary </a:t>
            </a:r>
            <a:r>
              <a:rPr lang="en-US" sz="3800" i="1" dirty="0" smtClean="0">
                <a:solidFill>
                  <a:srgbClr val="FF0000"/>
                </a:solidFill>
              </a:rPr>
              <a:t>gain</a:t>
            </a:r>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96</a:t>
            </a:fld>
            <a:endParaRPr lang="en-US"/>
          </a:p>
        </p:txBody>
      </p:sp>
      <p:sp>
        <p:nvSpPr>
          <p:cNvPr id="5" name="Date Placeholder 4"/>
          <p:cNvSpPr>
            <a:spLocks noGrp="1"/>
          </p:cNvSpPr>
          <p:nvPr>
            <p:ph type="dt" sz="half" idx="10"/>
          </p:nvPr>
        </p:nvSpPr>
        <p:spPr/>
        <p:txBody>
          <a:bodyPr/>
          <a:lstStyle/>
          <a:p>
            <a:fld id="{2A05EE87-4477-4B40-9CE5-81A81269C611}" type="datetime1">
              <a:rPr lang="en-US" smtClean="0"/>
              <a:t>6/15/2020</a:t>
            </a:fld>
            <a:endParaRPr lang="en-US"/>
          </a:p>
        </p:txBody>
      </p:sp>
    </p:spTree>
    <p:extLst>
      <p:ext uri="{BB962C8B-B14F-4D97-AF65-F5344CB8AC3E}">
        <p14:creationId xmlns:p14="http://schemas.microsoft.com/office/powerpoint/2010/main" val="1677170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9" y="165103"/>
            <a:ext cx="8893969" cy="633681"/>
          </a:xfrm>
        </p:spPr>
        <p:txBody>
          <a:bodyPr>
            <a:normAutofit fontScale="90000"/>
          </a:bodyPr>
          <a:lstStyle/>
          <a:p>
            <a:r>
              <a:rPr lang="en-GB" sz="2800" b="1" dirty="0" smtClean="0"/>
              <a:t>DSM 5 Diagnostic criteria for Conversion </a:t>
            </a:r>
            <a:r>
              <a:rPr lang="en-GB" sz="2800" b="1" dirty="0"/>
              <a:t>Disorder</a:t>
            </a:r>
            <a:r>
              <a:rPr lang="en-GB" sz="2800" dirty="0"/>
              <a:t> </a:t>
            </a:r>
            <a:r>
              <a:rPr lang="en-GB" sz="2800" b="1" dirty="0"/>
              <a:t>(Functional Neurological Symptom Disorder)</a:t>
            </a:r>
            <a:endParaRPr lang="en-GB" sz="2800" dirty="0"/>
          </a:p>
        </p:txBody>
      </p:sp>
      <p:sp>
        <p:nvSpPr>
          <p:cNvPr id="3" name="Content Placeholder 2"/>
          <p:cNvSpPr>
            <a:spLocks noGrp="1"/>
          </p:cNvSpPr>
          <p:nvPr>
            <p:ph idx="1"/>
          </p:nvPr>
        </p:nvSpPr>
        <p:spPr>
          <a:xfrm>
            <a:off x="342900" y="998806"/>
            <a:ext cx="8454629" cy="5859194"/>
          </a:xfrm>
        </p:spPr>
        <p:txBody>
          <a:bodyPr>
            <a:normAutofit fontScale="55000" lnSpcReduction="20000"/>
          </a:bodyPr>
          <a:lstStyle/>
          <a:p>
            <a:pPr marL="0" indent="0">
              <a:lnSpc>
                <a:spcPct val="170000"/>
              </a:lnSpc>
              <a:buNone/>
            </a:pPr>
            <a:r>
              <a:rPr lang="en-US" sz="4000" b="1" dirty="0" smtClean="0"/>
              <a:t>A</a:t>
            </a:r>
            <a:r>
              <a:rPr lang="en-US" sz="4000" b="1" dirty="0"/>
              <a:t>. One or more symptoms of altered voluntary motor or sensory function.</a:t>
            </a:r>
            <a:r>
              <a:rPr lang="en-US" sz="4000" dirty="0"/>
              <a:t/>
            </a:r>
            <a:br>
              <a:rPr lang="en-US" sz="4000" dirty="0"/>
            </a:br>
            <a:r>
              <a:rPr lang="en-US" sz="4000" b="1" dirty="0"/>
              <a:t>B. Clinical findings provide evidence of incompatibility between the symptom and recognized neurological or medical conditions.</a:t>
            </a:r>
            <a:r>
              <a:rPr lang="en-US" sz="4000" dirty="0"/>
              <a:t/>
            </a:r>
            <a:br>
              <a:rPr lang="en-US" sz="4000" dirty="0"/>
            </a:br>
            <a:r>
              <a:rPr lang="en-US" sz="4000" b="1" dirty="0"/>
              <a:t>C. The symptom or deficit is not better explained by another medical or mental disorder.</a:t>
            </a:r>
            <a:r>
              <a:rPr lang="en-US" sz="4000" dirty="0"/>
              <a:t/>
            </a:r>
            <a:br>
              <a:rPr lang="en-US" sz="4000" dirty="0"/>
            </a:br>
            <a:r>
              <a:rPr lang="en-US" sz="4000" b="1" dirty="0"/>
              <a:t>D. The symptom or deficit causes clinically significant distress or impairment in social, occupational, or other important areas of functioning or warrants medical evaluation.</a:t>
            </a:r>
            <a:r>
              <a:rPr lang="en-US" sz="4000" dirty="0"/>
              <a:t/>
            </a:r>
            <a:br>
              <a:rPr lang="en-US" sz="4000" dirty="0"/>
            </a:br>
            <a:endParaRPr lang="en-GB" dirty="0"/>
          </a:p>
        </p:txBody>
      </p:sp>
      <p:sp>
        <p:nvSpPr>
          <p:cNvPr id="4" name="Footer Placeholder 3"/>
          <p:cNvSpPr>
            <a:spLocks noGrp="1"/>
          </p:cNvSpPr>
          <p:nvPr>
            <p:ph type="ftr" sz="quarter" idx="11"/>
          </p:nvPr>
        </p:nvSpPr>
        <p:spPr/>
        <p:txBody>
          <a:bodyPr/>
          <a:lstStyle/>
          <a:p>
            <a:r>
              <a:rPr lang="en-US" smtClean="0"/>
              <a:t>Mezinew Sintayehu Bitew</a:t>
            </a:r>
            <a:endParaRPr lang="en-US"/>
          </a:p>
        </p:txBody>
      </p:sp>
      <p:sp>
        <p:nvSpPr>
          <p:cNvPr id="5" name="Slide Number Placeholder 4"/>
          <p:cNvSpPr>
            <a:spLocks noGrp="1"/>
          </p:cNvSpPr>
          <p:nvPr>
            <p:ph type="sldNum" sz="quarter" idx="12"/>
          </p:nvPr>
        </p:nvSpPr>
        <p:spPr/>
        <p:txBody>
          <a:bodyPr/>
          <a:lstStyle/>
          <a:p>
            <a:fld id="{0D8A2E26-CDE7-48A0-92E1-26FC8F0510F5}" type="slidenum">
              <a:rPr lang="en-US" smtClean="0"/>
              <a:t>97</a:t>
            </a:fld>
            <a:endParaRPr lang="en-US"/>
          </a:p>
        </p:txBody>
      </p:sp>
      <p:sp>
        <p:nvSpPr>
          <p:cNvPr id="6" name="Date Placeholder 5"/>
          <p:cNvSpPr>
            <a:spLocks noGrp="1"/>
          </p:cNvSpPr>
          <p:nvPr>
            <p:ph type="dt" sz="half" idx="10"/>
          </p:nvPr>
        </p:nvSpPr>
        <p:spPr/>
        <p:txBody>
          <a:bodyPr/>
          <a:lstStyle/>
          <a:p>
            <a:fld id="{F388ED72-FE76-4E61-A16A-2437185C0E15}" type="datetime1">
              <a:rPr lang="en-US" smtClean="0"/>
              <a:t>6/15/2020</a:t>
            </a:fld>
            <a:endParaRPr lang="en-US"/>
          </a:p>
        </p:txBody>
      </p:sp>
    </p:spTree>
    <p:extLst>
      <p:ext uri="{BB962C8B-B14F-4D97-AF65-F5344CB8AC3E}">
        <p14:creationId xmlns:p14="http://schemas.microsoft.com/office/powerpoint/2010/main" val="31965925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225082"/>
            <a:ext cx="8470900" cy="6632918"/>
          </a:xfrm>
        </p:spPr>
        <p:txBody>
          <a:bodyPr>
            <a:normAutofit fontScale="32500" lnSpcReduction="20000"/>
          </a:bodyPr>
          <a:lstStyle/>
          <a:p>
            <a:pPr marL="0" indent="0">
              <a:lnSpc>
                <a:spcPct val="120000"/>
              </a:lnSpc>
              <a:buNone/>
            </a:pPr>
            <a:r>
              <a:rPr lang="en-US" sz="6200" b="1" i="1" dirty="0"/>
              <a:t>Specify </a:t>
            </a:r>
            <a:r>
              <a:rPr lang="en-US" sz="6200" b="1" dirty="0"/>
              <a:t>symptom type:</a:t>
            </a:r>
          </a:p>
          <a:p>
            <a:pPr>
              <a:lnSpc>
                <a:spcPct val="120000"/>
              </a:lnSpc>
            </a:pPr>
            <a:r>
              <a:rPr lang="en-US" sz="6200" b="1" dirty="0"/>
              <a:t>With weakness or paralysis</a:t>
            </a:r>
          </a:p>
          <a:p>
            <a:pPr>
              <a:lnSpc>
                <a:spcPct val="120000"/>
              </a:lnSpc>
            </a:pPr>
            <a:r>
              <a:rPr lang="en-US" sz="6200" b="1" dirty="0"/>
              <a:t>With abnormal movement (e.g., tremor, dystonic movement, myoclonus, gait disorder)</a:t>
            </a:r>
          </a:p>
          <a:p>
            <a:pPr>
              <a:lnSpc>
                <a:spcPct val="120000"/>
              </a:lnSpc>
            </a:pPr>
            <a:r>
              <a:rPr lang="en-US" sz="6200" b="1" dirty="0"/>
              <a:t>With swallowing symptoms </a:t>
            </a:r>
          </a:p>
          <a:p>
            <a:pPr>
              <a:lnSpc>
                <a:spcPct val="120000"/>
              </a:lnSpc>
            </a:pPr>
            <a:r>
              <a:rPr lang="en-US" sz="6200" b="1" dirty="0"/>
              <a:t> With speech symptom (e.g., dysphonia, slurred speech)</a:t>
            </a:r>
          </a:p>
          <a:p>
            <a:pPr>
              <a:lnSpc>
                <a:spcPct val="120000"/>
              </a:lnSpc>
            </a:pPr>
            <a:r>
              <a:rPr lang="en-US" sz="6200" b="1" dirty="0"/>
              <a:t>With attacks or seizures</a:t>
            </a:r>
          </a:p>
          <a:p>
            <a:pPr>
              <a:lnSpc>
                <a:spcPct val="120000"/>
              </a:lnSpc>
            </a:pPr>
            <a:r>
              <a:rPr lang="en-US" sz="6200" b="1" dirty="0"/>
              <a:t>With anesthesia or sensory loss</a:t>
            </a:r>
          </a:p>
          <a:p>
            <a:pPr>
              <a:lnSpc>
                <a:spcPct val="120000"/>
              </a:lnSpc>
            </a:pPr>
            <a:r>
              <a:rPr lang="en-US" sz="6200" b="1" dirty="0"/>
              <a:t>With special sensory symptom (e.g., visual, olfactory, or hearing disturbance)</a:t>
            </a:r>
          </a:p>
          <a:p>
            <a:pPr>
              <a:lnSpc>
                <a:spcPct val="120000"/>
              </a:lnSpc>
            </a:pPr>
            <a:r>
              <a:rPr lang="en-US" sz="6200" b="1" dirty="0"/>
              <a:t>With mixed symptoms</a:t>
            </a:r>
            <a:br>
              <a:rPr lang="en-US" sz="6200" b="1" dirty="0"/>
            </a:br>
            <a:r>
              <a:rPr lang="en-US" sz="6200" b="1" i="1" dirty="0"/>
              <a:t>Specify </a:t>
            </a:r>
            <a:r>
              <a:rPr lang="en-US" sz="6200" b="1" dirty="0"/>
              <a:t>if:</a:t>
            </a:r>
            <a:br>
              <a:rPr lang="en-US" sz="6200" b="1" dirty="0"/>
            </a:br>
            <a:r>
              <a:rPr lang="en-US" sz="6200" b="1" dirty="0"/>
              <a:t>Acute episode; Symptoms present for less than 6 months.</a:t>
            </a:r>
            <a:br>
              <a:rPr lang="en-US" sz="6200" b="1" dirty="0"/>
            </a:br>
            <a:r>
              <a:rPr lang="en-US" sz="6200" b="1" dirty="0"/>
              <a:t>Persistent: Symptoms occurring for 6 months or more.</a:t>
            </a:r>
            <a:br>
              <a:rPr lang="en-US" sz="6200" b="1" dirty="0"/>
            </a:br>
            <a:r>
              <a:rPr lang="en-US" sz="6200" b="1" i="1" dirty="0"/>
              <a:t>Specify </a:t>
            </a:r>
            <a:r>
              <a:rPr lang="en-US" sz="6200" b="1" dirty="0"/>
              <a:t>if:</a:t>
            </a:r>
            <a:br>
              <a:rPr lang="en-US" sz="6200" b="1" dirty="0"/>
            </a:br>
            <a:r>
              <a:rPr lang="en-US" sz="6200" b="1" dirty="0"/>
              <a:t>With psychological stressor </a:t>
            </a:r>
            <a:r>
              <a:rPr lang="en-US" sz="6200" b="1" i="1" dirty="0"/>
              <a:t>(specify stressor)</a:t>
            </a:r>
            <a:r>
              <a:rPr lang="en-US" sz="6200" b="1" dirty="0"/>
              <a:t/>
            </a:r>
            <a:br>
              <a:rPr lang="en-US" sz="6200" b="1" dirty="0"/>
            </a:br>
            <a:r>
              <a:rPr lang="en-US" sz="6200" b="1" dirty="0"/>
              <a:t>Without psychological stressor</a:t>
            </a:r>
            <a:br>
              <a:rPr lang="en-US" sz="6200" b="1" dirty="0"/>
            </a:br>
            <a:r>
              <a:rPr lang="en-US" sz="6200" b="1" dirty="0"/>
              <a:t/>
            </a:r>
            <a:br>
              <a:rPr lang="en-US" sz="6200" b="1" dirty="0"/>
            </a:br>
            <a:r>
              <a:rPr lang="en-GB" dirty="0" smtClean="0"/>
              <a:t/>
            </a:r>
            <a:br>
              <a:rPr lang="en-GB" dirty="0" smtClean="0"/>
            </a:br>
            <a:r>
              <a:rPr lang="en-GB" dirty="0" smtClean="0"/>
              <a:t/>
            </a:r>
            <a:br>
              <a:rPr lang="en-GB" dirty="0" smtClean="0"/>
            </a:br>
            <a:endParaRPr lang="en-GB" dirty="0" smtClean="0"/>
          </a:p>
          <a:p>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98</a:t>
            </a:fld>
            <a:endParaRPr lang="en-US"/>
          </a:p>
        </p:txBody>
      </p:sp>
      <p:sp>
        <p:nvSpPr>
          <p:cNvPr id="5" name="Date Placeholder 4"/>
          <p:cNvSpPr>
            <a:spLocks noGrp="1"/>
          </p:cNvSpPr>
          <p:nvPr>
            <p:ph type="dt" sz="half" idx="10"/>
          </p:nvPr>
        </p:nvSpPr>
        <p:spPr/>
        <p:txBody>
          <a:bodyPr/>
          <a:lstStyle/>
          <a:p>
            <a:fld id="{A6E0E6D3-B96E-47A1-A0EC-6D0F94C540A0}" type="datetime1">
              <a:rPr lang="en-US" smtClean="0"/>
              <a:t>6/15/2020</a:t>
            </a:fld>
            <a:endParaRPr lang="en-US"/>
          </a:p>
        </p:txBody>
      </p:sp>
    </p:spTree>
    <p:extLst>
      <p:ext uri="{BB962C8B-B14F-4D97-AF65-F5344CB8AC3E}">
        <p14:creationId xmlns:p14="http://schemas.microsoft.com/office/powerpoint/2010/main" val="201617289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695459"/>
            <a:ext cx="8331199" cy="5481504"/>
          </a:xfrm>
        </p:spPr>
        <p:txBody>
          <a:bodyPr>
            <a:normAutofit fontScale="85000" lnSpcReduction="20000"/>
          </a:bodyPr>
          <a:lstStyle/>
          <a:p>
            <a:pPr marL="0" indent="0">
              <a:lnSpc>
                <a:spcPct val="170000"/>
              </a:lnSpc>
              <a:buNone/>
            </a:pPr>
            <a:r>
              <a:rPr lang="en-US" b="1" dirty="0"/>
              <a:t>Prevalence</a:t>
            </a:r>
            <a:endParaRPr lang="en-US" dirty="0"/>
          </a:p>
          <a:p>
            <a:pPr>
              <a:lnSpc>
                <a:spcPct val="170000"/>
              </a:lnSpc>
              <a:buFont typeface="Wingdings" panose="05000000000000000000" pitchFamily="2" charset="2"/>
              <a:buChar char="Ø"/>
            </a:pPr>
            <a:r>
              <a:rPr lang="en-US" dirty="0"/>
              <a:t>Transient conversion symptoms are common, but the precise prevalence of the disorder is unknown. </a:t>
            </a:r>
            <a:endParaRPr lang="en-US" dirty="0" smtClean="0"/>
          </a:p>
          <a:p>
            <a:pPr>
              <a:lnSpc>
                <a:spcPct val="170000"/>
              </a:lnSpc>
              <a:buFont typeface="Wingdings" panose="05000000000000000000" pitchFamily="2" charset="2"/>
              <a:buChar char="Ø"/>
            </a:pPr>
            <a:r>
              <a:rPr lang="en-US" dirty="0" smtClean="0"/>
              <a:t>The </a:t>
            </a:r>
            <a:r>
              <a:rPr lang="en-US" dirty="0"/>
              <a:t>incidence of individual persistent conversion symptoms is estimated to be 2-5/100,000 per year.</a:t>
            </a:r>
          </a:p>
          <a:p>
            <a:pPr>
              <a:lnSpc>
                <a:spcPct val="170000"/>
              </a:lnSpc>
              <a:buFont typeface="Wingdings" panose="05000000000000000000" pitchFamily="2" charset="2"/>
              <a:buChar char="Ø"/>
            </a:pPr>
            <a:r>
              <a:rPr lang="en-US" dirty="0"/>
              <a:t>Conversion disorder is two to three times more common in females</a:t>
            </a:r>
            <a:br>
              <a:rPr lang="en-US" dirty="0"/>
            </a:br>
            <a:endParaRPr lang="en-GB" dirty="0"/>
          </a:p>
          <a:p>
            <a:endParaRPr lang="en-GB" dirty="0"/>
          </a:p>
        </p:txBody>
      </p:sp>
      <p:sp>
        <p:nvSpPr>
          <p:cNvPr id="2" name="Footer Placeholder 1"/>
          <p:cNvSpPr>
            <a:spLocks noGrp="1"/>
          </p:cNvSpPr>
          <p:nvPr>
            <p:ph type="ftr" sz="quarter" idx="11"/>
          </p:nvPr>
        </p:nvSpPr>
        <p:spPr/>
        <p:txBody>
          <a:bodyPr/>
          <a:lstStyle/>
          <a:p>
            <a:r>
              <a:rPr lang="en-US" smtClean="0"/>
              <a:t>Mezinew Sintayehu Bitew</a:t>
            </a:r>
            <a:endParaRPr lang="en-US"/>
          </a:p>
        </p:txBody>
      </p:sp>
      <p:sp>
        <p:nvSpPr>
          <p:cNvPr id="4" name="Slide Number Placeholder 3"/>
          <p:cNvSpPr>
            <a:spLocks noGrp="1"/>
          </p:cNvSpPr>
          <p:nvPr>
            <p:ph type="sldNum" sz="quarter" idx="12"/>
          </p:nvPr>
        </p:nvSpPr>
        <p:spPr/>
        <p:txBody>
          <a:bodyPr/>
          <a:lstStyle/>
          <a:p>
            <a:fld id="{0D8A2E26-CDE7-48A0-92E1-26FC8F0510F5}" type="slidenum">
              <a:rPr lang="en-US" smtClean="0"/>
              <a:t>99</a:t>
            </a:fld>
            <a:endParaRPr lang="en-US"/>
          </a:p>
        </p:txBody>
      </p:sp>
      <p:sp>
        <p:nvSpPr>
          <p:cNvPr id="5" name="Date Placeholder 4"/>
          <p:cNvSpPr>
            <a:spLocks noGrp="1"/>
          </p:cNvSpPr>
          <p:nvPr>
            <p:ph type="dt" sz="half" idx="10"/>
          </p:nvPr>
        </p:nvSpPr>
        <p:spPr/>
        <p:txBody>
          <a:bodyPr/>
          <a:lstStyle/>
          <a:p>
            <a:fld id="{ED4D90CE-931E-40CC-B417-2B81D125A4D0}" type="datetime1">
              <a:rPr lang="en-US" smtClean="0"/>
              <a:t>6/15/2020</a:t>
            </a:fld>
            <a:endParaRPr lang="en-US"/>
          </a:p>
        </p:txBody>
      </p:sp>
    </p:spTree>
    <p:extLst>
      <p:ext uri="{BB962C8B-B14F-4D97-AF65-F5344CB8AC3E}">
        <p14:creationId xmlns:p14="http://schemas.microsoft.com/office/powerpoint/2010/main" val="4256052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6273</TotalTime>
  <Words>20766</Words>
  <Application>Microsoft Office PowerPoint</Application>
  <PresentationFormat>On-screen Show (4:3)</PresentationFormat>
  <Paragraphs>2247</Paragraphs>
  <Slides>228</Slides>
  <Notes>145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228</vt:i4>
      </vt:variant>
    </vt:vector>
  </HeadingPairs>
  <TitlesOfParts>
    <vt:vector size="238" baseType="lpstr">
      <vt:lpstr>Arial</vt:lpstr>
      <vt:lpstr>Calibri</vt:lpstr>
      <vt:lpstr>Franklin Gothic Book</vt:lpstr>
      <vt:lpstr>Garamond</vt:lpstr>
      <vt:lpstr>Perpetua</vt:lpstr>
      <vt:lpstr>Times New Roman</vt:lpstr>
      <vt:lpstr>Wingdings</vt:lpstr>
      <vt:lpstr>Wingdings 2</vt:lpstr>
      <vt:lpstr>Office Theme</vt:lpstr>
      <vt:lpstr>Packager Shell Object</vt:lpstr>
      <vt:lpstr> 5 main chapters of Pychiatry course for third year Public health students and one main chapter assignment   </vt:lpstr>
      <vt:lpstr>Chapter one Anxiety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Panic Disorder and Agoraphobia </vt:lpstr>
      <vt:lpstr>PowerPoint Presentation</vt:lpstr>
      <vt:lpstr>PowerPoint Presentation</vt:lpstr>
      <vt:lpstr>PowerPoint Presentation</vt:lpstr>
      <vt:lpstr> DSM-V-TR Criteria for Panic Attack </vt:lpstr>
      <vt:lpstr>DSM-V-TR Diagnostic Criteria for Panic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3. Generalized Anxiety Disorder</vt:lpstr>
      <vt:lpstr>DSM-V-TR Diagnostic Criteria for Generalized Anxiety Disorder</vt:lpstr>
      <vt:lpstr>PowerPoint Presentation</vt:lpstr>
      <vt:lpstr>PowerPoint Presentation</vt:lpstr>
      <vt:lpstr>PowerPoint Presentation</vt:lpstr>
      <vt:lpstr>PowerPoint Presentation</vt:lpstr>
      <vt:lpstr>PowerPoint Presentation</vt:lpstr>
      <vt:lpstr>Chapter two Obsessive-Compulsive and Related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Body dysmorphic disorder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Post traumatic stress disorder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Adjustment disorder</vt:lpstr>
      <vt:lpstr>PowerPoint Presentation</vt:lpstr>
      <vt:lpstr>PowerPoint Presentation</vt:lpstr>
      <vt:lpstr>PowerPoint Presentation</vt:lpstr>
      <vt:lpstr>PowerPoint Presentation</vt:lpstr>
      <vt:lpstr>PowerPoint Presentation</vt:lpstr>
      <vt:lpstr>PowerPoint Presentation</vt:lpstr>
      <vt:lpstr>1. Somatic symptom disorder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DSM 5 Diagnostic criteria for Conversion Disorder (Functional Neurological Symptom Disorder)</vt:lpstr>
      <vt:lpstr>PowerPoint Presentation</vt:lpstr>
      <vt:lpstr>PowerPoint Presentation</vt:lpstr>
      <vt:lpstr>PowerPoint Presentation</vt:lpstr>
      <vt:lpstr> Treatment </vt:lpstr>
      <vt:lpstr>PowerPoint Presentation</vt:lpstr>
      <vt:lpstr>PowerPoint Presentation</vt:lpstr>
      <vt:lpstr>Features/manifestations </vt:lpstr>
      <vt:lpstr>PowerPoint Presentation</vt:lpstr>
      <vt:lpstr>PowerPoint Presentation</vt:lpstr>
      <vt:lpstr>PowerPoint Presentation</vt:lpstr>
      <vt:lpstr>PowerPoint Presentation</vt:lpstr>
      <vt:lpstr>PowerPoint Presentation</vt:lpstr>
      <vt:lpstr>DSM 5 -criteria for Illness Anxiety Disorder</vt:lpstr>
      <vt:lpstr>PowerPoint Presentation</vt:lpstr>
      <vt:lpstr>PowerPoint Presentation</vt:lpstr>
      <vt:lpstr>PowerPoint Presentation</vt:lpstr>
      <vt:lpstr>Features or manifestations </vt:lpstr>
      <vt:lpstr>PowerPoint Presentation</vt:lpstr>
      <vt:lpstr>PowerPoint Presentation</vt:lpstr>
      <vt:lpstr>DSM-V  criteria </vt:lpstr>
      <vt:lpstr>PowerPoint Presentation</vt:lpstr>
      <vt:lpstr>PowerPoint Presentation</vt:lpstr>
      <vt:lpstr> Objectives. At the end of this session you will be able to: </vt:lpstr>
      <vt:lpstr>Questions </vt:lpstr>
      <vt:lpstr>Substance-Related Disorders</vt:lpstr>
      <vt:lpstr>Important terms in addiction psychiatry</vt:lpstr>
      <vt:lpstr>What are psychoactive substances? </vt:lpstr>
      <vt:lpstr>PowerPoint Presentation</vt:lpstr>
      <vt:lpstr>Tolerance</vt:lpstr>
      <vt:lpstr>PowerPoint Presentation</vt:lpstr>
      <vt:lpstr>PowerPoint Presentation</vt:lpstr>
      <vt:lpstr>  I. Substance Use Disorders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people initiate drugs? </vt:lpstr>
      <vt:lpstr> Why do people continue drug use? (3)</vt:lpstr>
      <vt:lpstr>PowerPoint Presentation</vt:lpstr>
      <vt:lpstr>PowerPoint Presentation</vt:lpstr>
      <vt:lpstr>PowerPoint Presentation</vt:lpstr>
      <vt:lpstr>Substance  classification</vt:lpstr>
      <vt:lpstr>Psychoactive drugs may be classified  according to their:</vt:lpstr>
      <vt:lpstr>Classification of drugs </vt:lpstr>
      <vt:lpstr>Classifying psychoactive drugs according to effects:</vt:lpstr>
      <vt:lpstr>How substances affect the brain?</vt:lpstr>
      <vt:lpstr>PowerPoint Presentation</vt:lpstr>
      <vt:lpstr>PowerPoint Presentation</vt:lpstr>
      <vt:lpstr>PowerPoint Presentation</vt:lpstr>
      <vt:lpstr>PowerPoint Presentation</vt:lpstr>
      <vt:lpstr>Epidemiology </vt:lpstr>
      <vt:lpstr>The reward system</vt:lpstr>
      <vt:lpstr>Management of SRD  </vt:lpstr>
      <vt:lpstr>Objectives of management</vt:lpstr>
      <vt:lpstr>Stages of change</vt:lpstr>
      <vt:lpstr>PowerPoint Presentation</vt:lpstr>
      <vt:lpstr>PowerPoint Presentation</vt:lpstr>
      <vt:lpstr>PowerPoint Presentation</vt:lpstr>
      <vt:lpstr>PowerPoint Presentation</vt:lpstr>
      <vt:lpstr>PowerPoint Presentation</vt:lpstr>
      <vt:lpstr>PowerPoint Presentation</vt:lpstr>
      <vt:lpstr>Alcohol related disorders</vt:lpstr>
      <vt:lpstr>PowerPoint Presentation</vt:lpstr>
      <vt:lpstr>PowerPoint Presentation</vt:lpstr>
      <vt:lpstr>Metabolism</vt:lpstr>
      <vt:lpstr>       Predisposing factors for high-risk drinking </vt:lpstr>
      <vt:lpstr>2.4.  Alcohol related disorders</vt:lpstr>
      <vt:lpstr>There is hazardous use if the person says yes to any of the following questions</vt:lpstr>
      <vt:lpstr>What is harmful use?</vt:lpstr>
      <vt:lpstr>2.4.2 Alcohol induced disorders</vt:lpstr>
      <vt:lpstr>Diagnostic Criteria for Alcohol Intoxication </vt:lpstr>
      <vt:lpstr>PowerPoint Presentation</vt:lpstr>
      <vt:lpstr>Complications related to alcohol intoxication.</vt:lpstr>
      <vt:lpstr>Alcohol induced memory loss</vt:lpstr>
      <vt:lpstr> Alcohol withdrawal(1)</vt:lpstr>
      <vt:lpstr>PowerPoint Presentation</vt:lpstr>
      <vt:lpstr>Alcohol withdrawal (2)</vt:lpstr>
      <vt:lpstr>Criteria for Alcohol Withdrawal </vt:lpstr>
      <vt:lpstr>Treatment of alcohol withdrawal </vt:lpstr>
      <vt:lpstr>… detox</vt:lpstr>
      <vt:lpstr>C. Withdrawal Seizures </vt:lpstr>
      <vt:lpstr>Treatment of  withdrawal seizures </vt:lpstr>
      <vt:lpstr>Delirium tremens</vt:lpstr>
      <vt:lpstr>Delirium tremens</vt:lpstr>
      <vt:lpstr>Treatment of delirium tremens</vt:lpstr>
      <vt:lpstr>E. Alcohol-Induced Persisting Amnestic Disorder </vt:lpstr>
      <vt:lpstr>Alcohol related brain injury</vt:lpstr>
      <vt:lpstr>PowerPoint Presentation</vt:lpstr>
      <vt:lpstr>Wernicke- korsakoff syndrome</vt:lpstr>
      <vt:lpstr>Wernicke -Korsakoff Syndrome </vt:lpstr>
      <vt:lpstr>Pathophysiology </vt:lpstr>
      <vt:lpstr>Treatment of wernicke’s encephalopathy</vt:lpstr>
      <vt:lpstr>Korsakoff’s syndrome</vt:lpstr>
      <vt:lpstr>Treatment of Korsakoff’s syndorme </vt:lpstr>
      <vt:lpstr>F. Alcohol induced psychiatric condition and co morbidity</vt:lpstr>
      <vt:lpstr>Co morbidity </vt:lpstr>
      <vt:lpstr>PowerPoint Presentation</vt:lpstr>
      <vt:lpstr>Sleep Effects </vt:lpstr>
      <vt:lpstr>Women and alcohol</vt:lpstr>
      <vt:lpstr>Women and alcohol</vt:lpstr>
      <vt:lpstr>Fetal alcohol syndrome</vt:lpstr>
      <vt:lpstr>Fetal Alcohol Syndrome (FAS)</vt:lpstr>
      <vt:lpstr>FAS Diagnosis</vt:lpstr>
      <vt:lpstr>Diagnosis</vt:lpstr>
      <vt:lpstr>PowerPoint Presentation</vt:lpstr>
      <vt:lpstr>… medications</vt:lpstr>
      <vt:lpstr>Naltrexone and acomprosate</vt:lpstr>
      <vt:lpstr>Stimulants </vt:lpstr>
      <vt:lpstr>PowerPoint Presentation</vt:lpstr>
      <vt:lpstr>PowerPoint Presentation</vt:lpstr>
      <vt:lpstr>PowerPoint Presentation</vt:lpstr>
      <vt:lpstr>         </vt:lpstr>
      <vt:lpstr>PowerPoint Presentation</vt:lpstr>
      <vt:lpstr>PowerPoint Presentation</vt:lpstr>
      <vt:lpstr>PowerPoint Presentation</vt:lpstr>
      <vt:lpstr>       Cathinone </vt:lpstr>
      <vt:lpstr>PowerPoint Presentation</vt:lpstr>
      <vt:lpstr>Methcathinone </vt:lpstr>
      <vt:lpstr>Why do people use stimulants?</vt:lpstr>
      <vt:lpstr>Amphetamine  mechanism</vt:lpstr>
      <vt:lpstr>Acute stimulant effects</vt:lpstr>
      <vt:lpstr>Acute stimulant effects</vt:lpstr>
      <vt:lpstr>Chronic stimulant effects</vt:lpstr>
      <vt:lpstr>Chronic stimulant effects</vt:lpstr>
      <vt:lpstr>Stimulant withdrawal symptoms</vt:lpstr>
      <vt:lpstr>amphetamine use leads to severe tooth decay</vt:lpstr>
      <vt:lpstr>PowerPoint Presentation</vt:lpstr>
      <vt:lpstr>Assignment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DISORDERS</dc:title>
  <dc:creator>user</dc:creator>
  <cp:lastModifiedBy>user</cp:lastModifiedBy>
  <cp:revision>87</cp:revision>
  <cp:lastPrinted>2019-10-18T09:14:36Z</cp:lastPrinted>
  <dcterms:created xsi:type="dcterms:W3CDTF">2019-10-12T20:19:55Z</dcterms:created>
  <dcterms:modified xsi:type="dcterms:W3CDTF">2020-06-15T13:54:09Z</dcterms:modified>
</cp:coreProperties>
</file>