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9"/>
  </p:notesMasterIdLst>
  <p:sldIdLst>
    <p:sldId id="315" r:id="rId2"/>
    <p:sldId id="34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323" r:id="rId19"/>
    <p:sldId id="316" r:id="rId20"/>
    <p:sldId id="317" r:id="rId21"/>
    <p:sldId id="318" r:id="rId22"/>
    <p:sldId id="319" r:id="rId23"/>
    <p:sldId id="320" r:id="rId24"/>
    <p:sldId id="321" r:id="rId25"/>
    <p:sldId id="322" r:id="rId26"/>
    <p:sldId id="324" r:id="rId27"/>
    <p:sldId id="277" r:id="rId28"/>
    <p:sldId id="325" r:id="rId29"/>
    <p:sldId id="278" r:id="rId30"/>
    <p:sldId id="279" r:id="rId31"/>
    <p:sldId id="280" r:id="rId32"/>
    <p:sldId id="281" r:id="rId33"/>
    <p:sldId id="282" r:id="rId34"/>
    <p:sldId id="327" r:id="rId35"/>
    <p:sldId id="283" r:id="rId36"/>
    <p:sldId id="330" r:id="rId37"/>
    <p:sldId id="337" r:id="rId38"/>
    <p:sldId id="338" r:id="rId39"/>
    <p:sldId id="339" r:id="rId40"/>
    <p:sldId id="340" r:id="rId41"/>
    <p:sldId id="332" r:id="rId42"/>
    <p:sldId id="334" r:id="rId43"/>
    <p:sldId id="336" r:id="rId44"/>
    <p:sldId id="285" r:id="rId45"/>
    <p:sldId id="329"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59" r:id="rId61"/>
    <p:sldId id="360" r:id="rId62"/>
    <p:sldId id="361" r:id="rId63"/>
    <p:sldId id="362" r:id="rId64"/>
    <p:sldId id="363" r:id="rId65"/>
    <p:sldId id="364" r:id="rId66"/>
    <p:sldId id="365" r:id="rId67"/>
    <p:sldId id="366" r:id="rId68"/>
    <p:sldId id="367" r:id="rId69"/>
    <p:sldId id="368" r:id="rId70"/>
    <p:sldId id="369" r:id="rId71"/>
    <p:sldId id="370" r:id="rId72"/>
    <p:sldId id="371" r:id="rId73"/>
    <p:sldId id="372" r:id="rId74"/>
    <p:sldId id="373" r:id="rId75"/>
    <p:sldId id="374" r:id="rId76"/>
    <p:sldId id="375" r:id="rId77"/>
    <p:sldId id="376" r:id="rId78"/>
    <p:sldId id="377" r:id="rId79"/>
    <p:sldId id="378" r:id="rId80"/>
    <p:sldId id="379" r:id="rId81"/>
    <p:sldId id="380" r:id="rId82"/>
    <p:sldId id="381" r:id="rId83"/>
    <p:sldId id="382" r:id="rId84"/>
    <p:sldId id="383" r:id="rId85"/>
    <p:sldId id="384" r:id="rId86"/>
    <p:sldId id="385" r:id="rId87"/>
    <p:sldId id="386" r:id="rId88"/>
    <p:sldId id="387" r:id="rId89"/>
    <p:sldId id="388" r:id="rId90"/>
    <p:sldId id="389" r:id="rId91"/>
    <p:sldId id="390" r:id="rId92"/>
    <p:sldId id="391" r:id="rId93"/>
    <p:sldId id="392" r:id="rId94"/>
    <p:sldId id="393" r:id="rId95"/>
    <p:sldId id="394" r:id="rId96"/>
    <p:sldId id="395" r:id="rId97"/>
    <p:sldId id="396" r:id="rId98"/>
    <p:sldId id="397" r:id="rId99"/>
    <p:sldId id="398" r:id="rId100"/>
    <p:sldId id="399" r:id="rId101"/>
    <p:sldId id="400" r:id="rId102"/>
    <p:sldId id="401" r:id="rId103"/>
    <p:sldId id="402" r:id="rId104"/>
    <p:sldId id="403" r:id="rId105"/>
    <p:sldId id="404" r:id="rId106"/>
    <p:sldId id="405" r:id="rId107"/>
    <p:sldId id="406" r:id="rId108"/>
    <p:sldId id="407" r:id="rId109"/>
    <p:sldId id="408" r:id="rId110"/>
    <p:sldId id="409" r:id="rId111"/>
    <p:sldId id="410" r:id="rId112"/>
    <p:sldId id="411" r:id="rId113"/>
    <p:sldId id="412" r:id="rId114"/>
    <p:sldId id="413" r:id="rId115"/>
    <p:sldId id="414" r:id="rId116"/>
    <p:sldId id="415" r:id="rId117"/>
    <p:sldId id="416" r:id="rId118"/>
    <p:sldId id="417" r:id="rId119"/>
    <p:sldId id="418" r:id="rId120"/>
    <p:sldId id="419" r:id="rId121"/>
    <p:sldId id="420" r:id="rId122"/>
    <p:sldId id="421" r:id="rId123"/>
    <p:sldId id="422" r:id="rId124"/>
    <p:sldId id="423" r:id="rId125"/>
    <p:sldId id="424" r:id="rId126"/>
    <p:sldId id="425" r:id="rId127"/>
    <p:sldId id="426" r:id="rId128"/>
    <p:sldId id="427" r:id="rId129"/>
    <p:sldId id="428" r:id="rId130"/>
    <p:sldId id="429" r:id="rId131"/>
    <p:sldId id="430" r:id="rId132"/>
    <p:sldId id="431" r:id="rId133"/>
    <p:sldId id="432" r:id="rId134"/>
    <p:sldId id="433" r:id="rId135"/>
    <p:sldId id="434" r:id="rId136"/>
    <p:sldId id="435" r:id="rId137"/>
    <p:sldId id="436" r:id="rId138"/>
    <p:sldId id="437" r:id="rId139"/>
    <p:sldId id="438" r:id="rId140"/>
    <p:sldId id="439" r:id="rId141"/>
    <p:sldId id="440" r:id="rId142"/>
    <p:sldId id="441" r:id="rId143"/>
    <p:sldId id="442" r:id="rId144"/>
    <p:sldId id="443" r:id="rId145"/>
    <p:sldId id="444" r:id="rId146"/>
    <p:sldId id="445" r:id="rId147"/>
    <p:sldId id="446" r:id="rId148"/>
    <p:sldId id="447" r:id="rId149"/>
    <p:sldId id="448" r:id="rId150"/>
    <p:sldId id="449" r:id="rId151"/>
    <p:sldId id="450" r:id="rId152"/>
    <p:sldId id="451" r:id="rId153"/>
    <p:sldId id="452" r:id="rId154"/>
    <p:sldId id="453" r:id="rId155"/>
    <p:sldId id="454" r:id="rId156"/>
    <p:sldId id="455" r:id="rId157"/>
    <p:sldId id="456" r:id="rId158"/>
    <p:sldId id="457" r:id="rId159"/>
    <p:sldId id="458" r:id="rId160"/>
    <p:sldId id="459" r:id="rId161"/>
    <p:sldId id="460" r:id="rId162"/>
    <p:sldId id="461" r:id="rId163"/>
    <p:sldId id="462" r:id="rId164"/>
    <p:sldId id="463" r:id="rId165"/>
    <p:sldId id="464" r:id="rId166"/>
    <p:sldId id="465" r:id="rId167"/>
    <p:sldId id="466" r:id="rId168"/>
    <p:sldId id="467" r:id="rId169"/>
    <p:sldId id="468" r:id="rId170"/>
    <p:sldId id="469" r:id="rId171"/>
    <p:sldId id="470" r:id="rId172"/>
    <p:sldId id="471" r:id="rId173"/>
    <p:sldId id="472" r:id="rId174"/>
    <p:sldId id="473" r:id="rId175"/>
    <p:sldId id="474" r:id="rId176"/>
    <p:sldId id="475" r:id="rId177"/>
    <p:sldId id="476" r:id="rId178"/>
    <p:sldId id="477" r:id="rId179"/>
    <p:sldId id="478" r:id="rId180"/>
    <p:sldId id="479" r:id="rId181"/>
    <p:sldId id="480" r:id="rId182"/>
    <p:sldId id="481" r:id="rId183"/>
    <p:sldId id="482" r:id="rId184"/>
    <p:sldId id="483" r:id="rId185"/>
    <p:sldId id="484" r:id="rId186"/>
    <p:sldId id="485" r:id="rId187"/>
    <p:sldId id="486" r:id="rId188"/>
    <p:sldId id="487" r:id="rId189"/>
    <p:sldId id="488" r:id="rId190"/>
    <p:sldId id="489" r:id="rId191"/>
    <p:sldId id="490" r:id="rId192"/>
    <p:sldId id="491" r:id="rId193"/>
    <p:sldId id="492" r:id="rId194"/>
    <p:sldId id="493" r:id="rId195"/>
    <p:sldId id="494" r:id="rId196"/>
    <p:sldId id="495" r:id="rId197"/>
    <p:sldId id="496" r:id="rId198"/>
    <p:sldId id="497" r:id="rId199"/>
    <p:sldId id="498" r:id="rId200"/>
    <p:sldId id="499" r:id="rId201"/>
    <p:sldId id="500" r:id="rId202"/>
    <p:sldId id="501" r:id="rId203"/>
    <p:sldId id="502" r:id="rId204"/>
    <p:sldId id="503" r:id="rId205"/>
    <p:sldId id="504" r:id="rId206"/>
    <p:sldId id="505" r:id="rId207"/>
    <p:sldId id="506" r:id="rId208"/>
    <p:sldId id="507" r:id="rId209"/>
    <p:sldId id="508" r:id="rId210"/>
    <p:sldId id="509" r:id="rId211"/>
    <p:sldId id="510" r:id="rId212"/>
    <p:sldId id="511" r:id="rId213"/>
    <p:sldId id="512" r:id="rId214"/>
    <p:sldId id="513" r:id="rId215"/>
    <p:sldId id="514" r:id="rId216"/>
    <p:sldId id="515" r:id="rId217"/>
    <p:sldId id="516" r:id="rId218"/>
    <p:sldId id="517" r:id="rId219"/>
    <p:sldId id="518" r:id="rId220"/>
    <p:sldId id="519" r:id="rId221"/>
    <p:sldId id="520" r:id="rId222"/>
    <p:sldId id="521" r:id="rId223"/>
    <p:sldId id="522" r:id="rId224"/>
    <p:sldId id="523" r:id="rId225"/>
    <p:sldId id="524" r:id="rId226"/>
    <p:sldId id="525" r:id="rId227"/>
    <p:sldId id="526" r:id="rId228"/>
    <p:sldId id="527" r:id="rId229"/>
    <p:sldId id="528" r:id="rId230"/>
    <p:sldId id="529" r:id="rId231"/>
    <p:sldId id="530" r:id="rId232"/>
    <p:sldId id="531" r:id="rId233"/>
    <p:sldId id="532" r:id="rId234"/>
    <p:sldId id="533" r:id="rId235"/>
    <p:sldId id="534" r:id="rId236"/>
    <p:sldId id="535" r:id="rId237"/>
    <p:sldId id="536" r:id="rId238"/>
    <p:sldId id="537" r:id="rId239"/>
    <p:sldId id="538" r:id="rId240"/>
    <p:sldId id="539" r:id="rId241"/>
    <p:sldId id="540" r:id="rId242"/>
    <p:sldId id="541" r:id="rId243"/>
    <p:sldId id="542" r:id="rId244"/>
    <p:sldId id="543" r:id="rId245"/>
    <p:sldId id="544" r:id="rId246"/>
    <p:sldId id="545" r:id="rId247"/>
    <p:sldId id="546" r:id="rId248"/>
    <p:sldId id="547" r:id="rId249"/>
    <p:sldId id="548" r:id="rId250"/>
    <p:sldId id="549" r:id="rId251"/>
    <p:sldId id="550" r:id="rId252"/>
    <p:sldId id="551" r:id="rId253"/>
    <p:sldId id="552" r:id="rId254"/>
    <p:sldId id="553" r:id="rId255"/>
    <p:sldId id="554" r:id="rId256"/>
    <p:sldId id="555" r:id="rId257"/>
    <p:sldId id="556" r:id="rId258"/>
    <p:sldId id="557" r:id="rId259"/>
    <p:sldId id="558" r:id="rId260"/>
    <p:sldId id="559" r:id="rId261"/>
    <p:sldId id="560" r:id="rId262"/>
    <p:sldId id="561" r:id="rId263"/>
    <p:sldId id="562" r:id="rId264"/>
    <p:sldId id="563" r:id="rId265"/>
    <p:sldId id="564" r:id="rId266"/>
    <p:sldId id="565" r:id="rId267"/>
    <p:sldId id="566" r:id="rId268"/>
    <p:sldId id="567" r:id="rId269"/>
    <p:sldId id="568" r:id="rId270"/>
    <p:sldId id="569" r:id="rId271"/>
    <p:sldId id="570" r:id="rId272"/>
    <p:sldId id="571" r:id="rId273"/>
    <p:sldId id="572" r:id="rId274"/>
    <p:sldId id="573" r:id="rId275"/>
    <p:sldId id="574" r:id="rId276"/>
    <p:sldId id="575" r:id="rId277"/>
    <p:sldId id="576" r:id="rId278"/>
    <p:sldId id="577" r:id="rId279"/>
    <p:sldId id="578" r:id="rId280"/>
    <p:sldId id="579" r:id="rId281"/>
    <p:sldId id="580" r:id="rId282"/>
    <p:sldId id="581" r:id="rId283"/>
    <p:sldId id="582" r:id="rId284"/>
    <p:sldId id="583" r:id="rId285"/>
    <p:sldId id="584" r:id="rId286"/>
    <p:sldId id="585" r:id="rId287"/>
    <p:sldId id="586" r:id="rId288"/>
    <p:sldId id="587" r:id="rId289"/>
    <p:sldId id="588" r:id="rId290"/>
    <p:sldId id="589" r:id="rId291"/>
    <p:sldId id="590" r:id="rId292"/>
    <p:sldId id="591" r:id="rId293"/>
    <p:sldId id="592" r:id="rId294"/>
    <p:sldId id="593" r:id="rId295"/>
    <p:sldId id="594" r:id="rId296"/>
    <p:sldId id="595" r:id="rId297"/>
    <p:sldId id="596" r:id="rId298"/>
    <p:sldId id="597" r:id="rId299"/>
    <p:sldId id="598" r:id="rId300"/>
    <p:sldId id="599" r:id="rId301"/>
    <p:sldId id="600" r:id="rId302"/>
    <p:sldId id="601" r:id="rId303"/>
    <p:sldId id="602" r:id="rId304"/>
    <p:sldId id="603" r:id="rId305"/>
    <p:sldId id="604" r:id="rId306"/>
    <p:sldId id="605" r:id="rId307"/>
    <p:sldId id="606" r:id="rId308"/>
    <p:sldId id="607" r:id="rId309"/>
    <p:sldId id="608" r:id="rId310"/>
    <p:sldId id="609" r:id="rId311"/>
    <p:sldId id="610" r:id="rId312"/>
    <p:sldId id="611" r:id="rId313"/>
    <p:sldId id="612" r:id="rId314"/>
    <p:sldId id="613" r:id="rId315"/>
    <p:sldId id="614" r:id="rId316"/>
    <p:sldId id="615" r:id="rId317"/>
    <p:sldId id="616" r:id="rId318"/>
    <p:sldId id="617" r:id="rId319"/>
    <p:sldId id="618" r:id="rId320"/>
    <p:sldId id="619" r:id="rId321"/>
    <p:sldId id="620" r:id="rId322"/>
    <p:sldId id="621" r:id="rId323"/>
    <p:sldId id="622" r:id="rId324"/>
    <p:sldId id="623" r:id="rId325"/>
    <p:sldId id="624" r:id="rId326"/>
    <p:sldId id="625" r:id="rId327"/>
    <p:sldId id="626" r:id="rId328"/>
    <p:sldId id="627" r:id="rId329"/>
    <p:sldId id="628" r:id="rId330"/>
    <p:sldId id="629" r:id="rId331"/>
    <p:sldId id="630" r:id="rId332"/>
    <p:sldId id="631" r:id="rId333"/>
    <p:sldId id="632" r:id="rId334"/>
    <p:sldId id="633" r:id="rId335"/>
    <p:sldId id="634" r:id="rId336"/>
    <p:sldId id="636" r:id="rId337"/>
    <p:sldId id="635" r:id="rId3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slide" Target="slides/slide32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presProps" Target="presProps.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viewProps" Target="viewProps.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theme" Target="theme/theme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s>
</file>

<file path=ppt/diagrams/_rels/data2.xml.rels><?xml version="1.0" encoding="UTF-8" standalone="yes"?>
<Relationships xmlns="http://schemas.openxmlformats.org/package/2006/relationships"><Relationship Id="rId1" Type="http://schemas.openxmlformats.org/officeDocument/2006/relationships/image" Target="../media/image5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76DE9F-F0D9-4D9B-A8B2-CDE905B18FD0}"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0F28D260-FB8E-4C20-B6F3-C6E7616142FF}">
      <dgm:prSet phldrT="[Text]" custT="1"/>
      <dgm:spPr/>
      <dgm:t>
        <a:bodyPr/>
        <a:lstStyle/>
        <a:p>
          <a:pPr>
            <a:spcAft>
              <a:spcPts val="0"/>
            </a:spcAft>
          </a:pPr>
          <a:r>
            <a:rPr lang="en-US" sz="3200" dirty="0" smtClean="0"/>
            <a:t>Epidemiological Study Designs</a:t>
          </a:r>
          <a:endParaRPr lang="en-US" sz="3200" dirty="0"/>
        </a:p>
      </dgm:t>
    </dgm:pt>
    <dgm:pt modelId="{A129099A-E27A-4458-9B3C-E7347A68987C}" type="parTrans" cxnId="{7AA608A7-A0DA-453D-8D67-DEC485799ACD}">
      <dgm:prSet/>
      <dgm:spPr/>
      <dgm:t>
        <a:bodyPr/>
        <a:lstStyle/>
        <a:p>
          <a:endParaRPr lang="en-US"/>
        </a:p>
      </dgm:t>
    </dgm:pt>
    <dgm:pt modelId="{B8385A59-3ACD-49B2-ADD2-11C9AB4B24B2}" type="sibTrans" cxnId="{7AA608A7-A0DA-453D-8D67-DEC485799ACD}">
      <dgm:prSet/>
      <dgm:spPr/>
      <dgm:t>
        <a:bodyPr/>
        <a:lstStyle/>
        <a:p>
          <a:endParaRPr lang="en-US"/>
        </a:p>
      </dgm:t>
    </dgm:pt>
    <dgm:pt modelId="{24A0B56E-4C89-49FF-BBBB-E1344478C0C9}">
      <dgm:prSet phldrT="[Text]" custT="1"/>
      <dgm:spPr/>
      <dgm:t>
        <a:bodyPr/>
        <a:lstStyle/>
        <a:p>
          <a:r>
            <a:rPr lang="en-US" sz="2800" dirty="0" smtClean="0"/>
            <a:t>Descriptive</a:t>
          </a:r>
          <a:endParaRPr lang="en-US" sz="2800" dirty="0"/>
        </a:p>
      </dgm:t>
    </dgm:pt>
    <dgm:pt modelId="{ACB70CCB-F50E-4170-B611-C9D8031D35E8}" type="parTrans" cxnId="{09F184DC-37B5-487D-954D-5CAF36E59CF2}">
      <dgm:prSet/>
      <dgm:spPr/>
      <dgm:t>
        <a:bodyPr/>
        <a:lstStyle/>
        <a:p>
          <a:endParaRPr lang="en-US"/>
        </a:p>
      </dgm:t>
    </dgm:pt>
    <dgm:pt modelId="{07DDE117-5795-4CB5-A65F-759F963750BC}" type="sibTrans" cxnId="{09F184DC-37B5-487D-954D-5CAF36E59CF2}">
      <dgm:prSet/>
      <dgm:spPr/>
      <dgm:t>
        <a:bodyPr/>
        <a:lstStyle/>
        <a:p>
          <a:endParaRPr lang="en-US"/>
        </a:p>
      </dgm:t>
    </dgm:pt>
    <dgm:pt modelId="{057C8C50-1563-4145-9ED2-4F1431400442}">
      <dgm:prSet phldrT="[Text]" custT="1"/>
      <dgm:spPr/>
      <dgm:t>
        <a:bodyPr/>
        <a:lstStyle/>
        <a:p>
          <a:pPr>
            <a:spcAft>
              <a:spcPts val="0"/>
            </a:spcAft>
          </a:pPr>
          <a:r>
            <a:rPr lang="en-US" sz="2400" dirty="0" smtClean="0"/>
            <a:t>Ecological</a:t>
          </a:r>
        </a:p>
        <a:p>
          <a:pPr>
            <a:spcAft>
              <a:spcPts val="0"/>
            </a:spcAft>
          </a:pPr>
          <a:r>
            <a:rPr lang="en-US" sz="2400" dirty="0" smtClean="0"/>
            <a:t>/Correlational</a:t>
          </a:r>
          <a:endParaRPr lang="en-US" sz="2400" dirty="0"/>
        </a:p>
      </dgm:t>
    </dgm:pt>
    <dgm:pt modelId="{19E961CF-5E6F-4AA2-9D50-84EAD841105C}" type="parTrans" cxnId="{50F36FD8-D20C-4642-A881-14A82700C55D}">
      <dgm:prSet/>
      <dgm:spPr/>
      <dgm:t>
        <a:bodyPr/>
        <a:lstStyle/>
        <a:p>
          <a:endParaRPr lang="en-US"/>
        </a:p>
      </dgm:t>
    </dgm:pt>
    <dgm:pt modelId="{11FF9D14-CBD9-47A8-95B0-1DAE17AEF47D}" type="sibTrans" cxnId="{50F36FD8-D20C-4642-A881-14A82700C55D}">
      <dgm:prSet/>
      <dgm:spPr/>
      <dgm:t>
        <a:bodyPr/>
        <a:lstStyle/>
        <a:p>
          <a:endParaRPr lang="en-US"/>
        </a:p>
      </dgm:t>
    </dgm:pt>
    <dgm:pt modelId="{9C000067-42B6-4629-A2EB-46CC39B3CB70}">
      <dgm:prSet phldrT="[Text]" custT="1"/>
      <dgm:spPr/>
      <dgm:t>
        <a:bodyPr/>
        <a:lstStyle/>
        <a:p>
          <a:pPr>
            <a:lnSpc>
              <a:spcPct val="100000"/>
            </a:lnSpc>
            <a:spcAft>
              <a:spcPts val="0"/>
            </a:spcAft>
          </a:pPr>
          <a:r>
            <a:rPr lang="en-US" sz="2400" dirty="0" smtClean="0"/>
            <a:t>Case Report/</a:t>
          </a:r>
        </a:p>
        <a:p>
          <a:pPr>
            <a:lnSpc>
              <a:spcPct val="100000"/>
            </a:lnSpc>
            <a:spcAft>
              <a:spcPts val="0"/>
            </a:spcAft>
          </a:pPr>
          <a:r>
            <a:rPr lang="en-US" sz="2400" dirty="0" smtClean="0"/>
            <a:t>Case Series</a:t>
          </a:r>
          <a:endParaRPr lang="en-US" sz="2400" dirty="0"/>
        </a:p>
      </dgm:t>
    </dgm:pt>
    <dgm:pt modelId="{C33F957B-9922-4180-A730-867E31AAC8A5}" type="parTrans" cxnId="{62DB1A1B-062A-4BF3-BE35-C29AFA6E09ED}">
      <dgm:prSet/>
      <dgm:spPr/>
      <dgm:t>
        <a:bodyPr/>
        <a:lstStyle/>
        <a:p>
          <a:endParaRPr lang="en-US"/>
        </a:p>
      </dgm:t>
    </dgm:pt>
    <dgm:pt modelId="{3F67307F-87FC-49EC-8A41-F6EF35747B73}" type="sibTrans" cxnId="{62DB1A1B-062A-4BF3-BE35-C29AFA6E09ED}">
      <dgm:prSet/>
      <dgm:spPr/>
      <dgm:t>
        <a:bodyPr/>
        <a:lstStyle/>
        <a:p>
          <a:endParaRPr lang="en-US"/>
        </a:p>
      </dgm:t>
    </dgm:pt>
    <dgm:pt modelId="{E17ACF18-57D9-4004-A92B-9C88B387EABA}">
      <dgm:prSet phldrT="[Text]" custT="1"/>
      <dgm:spPr/>
      <dgm:t>
        <a:bodyPr/>
        <a:lstStyle/>
        <a:p>
          <a:r>
            <a:rPr lang="en-US" sz="2800" dirty="0" smtClean="0"/>
            <a:t>Analytic</a:t>
          </a:r>
          <a:endParaRPr lang="en-US" sz="2800" dirty="0"/>
        </a:p>
      </dgm:t>
    </dgm:pt>
    <dgm:pt modelId="{E596A97E-3F31-4AC8-B834-0F0CE05E3638}" type="parTrans" cxnId="{2E97E147-C4C3-4448-960C-BE61398D2F8C}">
      <dgm:prSet/>
      <dgm:spPr/>
      <dgm:t>
        <a:bodyPr/>
        <a:lstStyle/>
        <a:p>
          <a:endParaRPr lang="en-US"/>
        </a:p>
      </dgm:t>
    </dgm:pt>
    <dgm:pt modelId="{ADBDCA8D-0ABF-477D-98CF-C07ED24AB8B8}" type="sibTrans" cxnId="{2E97E147-C4C3-4448-960C-BE61398D2F8C}">
      <dgm:prSet/>
      <dgm:spPr/>
      <dgm:t>
        <a:bodyPr/>
        <a:lstStyle/>
        <a:p>
          <a:endParaRPr lang="en-US"/>
        </a:p>
      </dgm:t>
    </dgm:pt>
    <dgm:pt modelId="{9BBEE647-1018-4C56-B5E1-4CD63553C422}">
      <dgm:prSet phldrT="[Text]" custT="1"/>
      <dgm:spPr/>
      <dgm:t>
        <a:bodyPr/>
        <a:lstStyle/>
        <a:p>
          <a:r>
            <a:rPr lang="en-US" sz="2400" dirty="0" smtClean="0"/>
            <a:t>Experimental/ Interventional</a:t>
          </a:r>
          <a:endParaRPr lang="en-US" sz="2400" dirty="0"/>
        </a:p>
      </dgm:t>
    </dgm:pt>
    <dgm:pt modelId="{E9A6C589-3300-468F-84D0-34987B50A250}" type="parTrans" cxnId="{A9507F7D-F6D8-4949-B283-992681394451}">
      <dgm:prSet/>
      <dgm:spPr/>
      <dgm:t>
        <a:bodyPr/>
        <a:lstStyle/>
        <a:p>
          <a:endParaRPr lang="en-US"/>
        </a:p>
      </dgm:t>
    </dgm:pt>
    <dgm:pt modelId="{5D64F5C5-D52B-46AC-867C-A1A36179E133}" type="sibTrans" cxnId="{A9507F7D-F6D8-4949-B283-992681394451}">
      <dgm:prSet/>
      <dgm:spPr/>
      <dgm:t>
        <a:bodyPr/>
        <a:lstStyle/>
        <a:p>
          <a:endParaRPr lang="en-US"/>
        </a:p>
      </dgm:t>
    </dgm:pt>
    <dgm:pt modelId="{F3E4D76F-8A11-4112-8B54-A4C236588564}">
      <dgm:prSet custT="1"/>
      <dgm:spPr/>
      <dgm:t>
        <a:bodyPr/>
        <a:lstStyle/>
        <a:p>
          <a:r>
            <a:rPr lang="en-US" sz="2000" dirty="0" smtClean="0"/>
            <a:t>Observational</a:t>
          </a:r>
          <a:endParaRPr lang="en-US" sz="2000" dirty="0"/>
        </a:p>
      </dgm:t>
    </dgm:pt>
    <dgm:pt modelId="{E3952141-EA0B-4E63-803C-D564A2AA819C}" type="parTrans" cxnId="{B950ECDF-1B7A-463F-A3AA-F9564E9077C2}">
      <dgm:prSet/>
      <dgm:spPr/>
      <dgm:t>
        <a:bodyPr/>
        <a:lstStyle/>
        <a:p>
          <a:endParaRPr lang="en-US"/>
        </a:p>
      </dgm:t>
    </dgm:pt>
    <dgm:pt modelId="{A1E8ED18-4DC4-4B86-AFEA-23BDAD62799A}" type="sibTrans" cxnId="{B950ECDF-1B7A-463F-A3AA-F9564E9077C2}">
      <dgm:prSet/>
      <dgm:spPr/>
      <dgm:t>
        <a:bodyPr/>
        <a:lstStyle/>
        <a:p>
          <a:endParaRPr lang="en-US"/>
        </a:p>
      </dgm:t>
    </dgm:pt>
    <dgm:pt modelId="{56115A6B-57EF-404D-B1D3-0E6834FD6E8F}">
      <dgm:prSet custT="1"/>
      <dgm:spPr/>
      <dgm:t>
        <a:bodyPr/>
        <a:lstStyle/>
        <a:p>
          <a:pPr algn="l"/>
          <a:r>
            <a:rPr lang="en-US" sz="2400" dirty="0" smtClean="0"/>
            <a:t>Cross-Sectional</a:t>
          </a:r>
          <a:endParaRPr lang="en-US" sz="2400" dirty="0"/>
        </a:p>
      </dgm:t>
    </dgm:pt>
    <dgm:pt modelId="{0F7F63E7-1E9B-4EE4-97FD-E228D1B6A64F}" type="parTrans" cxnId="{F8BFF774-6A8F-4361-8E1F-9247CC0ACC9D}">
      <dgm:prSet/>
      <dgm:spPr/>
      <dgm:t>
        <a:bodyPr/>
        <a:lstStyle/>
        <a:p>
          <a:endParaRPr lang="en-US"/>
        </a:p>
      </dgm:t>
    </dgm:pt>
    <dgm:pt modelId="{A93B588A-48BD-4805-9E0D-C125BFF1C7D3}" type="sibTrans" cxnId="{F8BFF774-6A8F-4361-8E1F-9247CC0ACC9D}">
      <dgm:prSet/>
      <dgm:spPr/>
      <dgm:t>
        <a:bodyPr/>
        <a:lstStyle/>
        <a:p>
          <a:endParaRPr lang="en-US"/>
        </a:p>
      </dgm:t>
    </dgm:pt>
    <dgm:pt modelId="{746DB4F9-6B50-473C-AB70-510088C3AC6B}">
      <dgm:prSet custT="1"/>
      <dgm:spPr/>
      <dgm:t>
        <a:bodyPr/>
        <a:lstStyle/>
        <a:p>
          <a:r>
            <a:rPr lang="en-US" sz="2400" dirty="0" smtClean="0"/>
            <a:t>Cohort</a:t>
          </a:r>
          <a:endParaRPr lang="en-US" sz="2400" dirty="0"/>
        </a:p>
      </dgm:t>
    </dgm:pt>
    <dgm:pt modelId="{77880258-E9CA-4881-A34C-77EE64FB6E95}" type="parTrans" cxnId="{170C610A-B997-4FDF-BF6A-1CB271A4D47C}">
      <dgm:prSet/>
      <dgm:spPr/>
      <dgm:t>
        <a:bodyPr/>
        <a:lstStyle/>
        <a:p>
          <a:endParaRPr lang="en-US"/>
        </a:p>
      </dgm:t>
    </dgm:pt>
    <dgm:pt modelId="{5B043C34-7B0F-4ACB-BA17-E886EC1497DC}" type="sibTrans" cxnId="{170C610A-B997-4FDF-BF6A-1CB271A4D47C}">
      <dgm:prSet/>
      <dgm:spPr/>
      <dgm:t>
        <a:bodyPr/>
        <a:lstStyle/>
        <a:p>
          <a:endParaRPr lang="en-US"/>
        </a:p>
      </dgm:t>
    </dgm:pt>
    <dgm:pt modelId="{AE4DFC96-B255-4B3A-A30B-6A86F4743777}">
      <dgm:prSet custT="1"/>
      <dgm:spPr/>
      <dgm:t>
        <a:bodyPr/>
        <a:lstStyle/>
        <a:p>
          <a:r>
            <a:rPr lang="en-US" sz="2000" dirty="0" smtClean="0"/>
            <a:t>Case-control</a:t>
          </a:r>
          <a:endParaRPr lang="en-US" sz="2000" dirty="0"/>
        </a:p>
      </dgm:t>
    </dgm:pt>
    <dgm:pt modelId="{9BC7C0E8-BF46-48C5-8350-C5A9FC019428}" type="parTrans" cxnId="{6BA7ECE4-A9F2-4C74-992B-DEE53F438DBC}">
      <dgm:prSet/>
      <dgm:spPr/>
      <dgm:t>
        <a:bodyPr/>
        <a:lstStyle/>
        <a:p>
          <a:endParaRPr lang="en-US"/>
        </a:p>
      </dgm:t>
    </dgm:pt>
    <dgm:pt modelId="{DF19EF02-945B-4E56-BE6F-506576791512}" type="sibTrans" cxnId="{6BA7ECE4-A9F2-4C74-992B-DEE53F438DBC}">
      <dgm:prSet/>
      <dgm:spPr/>
      <dgm:t>
        <a:bodyPr/>
        <a:lstStyle/>
        <a:p>
          <a:endParaRPr lang="en-US"/>
        </a:p>
      </dgm:t>
    </dgm:pt>
    <dgm:pt modelId="{4F42E795-6DB7-440A-A79E-6AC7BC113D0B}">
      <dgm:prSet/>
      <dgm:spPr/>
      <dgm:t>
        <a:bodyPr/>
        <a:lstStyle/>
        <a:p>
          <a:r>
            <a:rPr lang="en-US" dirty="0" smtClean="0"/>
            <a:t>Preventive</a:t>
          </a:r>
          <a:endParaRPr lang="en-US" dirty="0"/>
        </a:p>
      </dgm:t>
    </dgm:pt>
    <dgm:pt modelId="{C6EEF69E-9CF4-46B4-9E89-7242BC4BCAE0}" type="parTrans" cxnId="{1B9081CF-FE72-420C-8275-7176162A049E}">
      <dgm:prSet/>
      <dgm:spPr/>
      <dgm:t>
        <a:bodyPr/>
        <a:lstStyle/>
        <a:p>
          <a:endParaRPr lang="en-US"/>
        </a:p>
      </dgm:t>
    </dgm:pt>
    <dgm:pt modelId="{62084D9D-69DD-44EC-923B-3180EBB59AE7}" type="sibTrans" cxnId="{1B9081CF-FE72-420C-8275-7176162A049E}">
      <dgm:prSet/>
      <dgm:spPr/>
      <dgm:t>
        <a:bodyPr/>
        <a:lstStyle/>
        <a:p>
          <a:endParaRPr lang="en-US"/>
        </a:p>
      </dgm:t>
    </dgm:pt>
    <dgm:pt modelId="{61EED3F2-A1BF-4F0A-81BE-9646DB460150}">
      <dgm:prSet/>
      <dgm:spPr/>
      <dgm:t>
        <a:bodyPr/>
        <a:lstStyle/>
        <a:p>
          <a:r>
            <a:rPr lang="en-US" dirty="0" smtClean="0"/>
            <a:t>Therapeutic/</a:t>
          </a:r>
        </a:p>
        <a:p>
          <a:r>
            <a:rPr lang="en-US" dirty="0" smtClean="0"/>
            <a:t>clinical</a:t>
          </a:r>
          <a:endParaRPr lang="en-US" dirty="0"/>
        </a:p>
      </dgm:t>
    </dgm:pt>
    <dgm:pt modelId="{FAE775BD-3619-4E15-A0DB-632B0D3F3FEB}" type="parTrans" cxnId="{F4B43161-6ADB-4954-9186-D37BC4E3F555}">
      <dgm:prSet/>
      <dgm:spPr/>
      <dgm:t>
        <a:bodyPr/>
        <a:lstStyle/>
        <a:p>
          <a:endParaRPr lang="en-US"/>
        </a:p>
      </dgm:t>
    </dgm:pt>
    <dgm:pt modelId="{9D46904D-FE4F-4114-A4FB-93B4BDF7461B}" type="sibTrans" cxnId="{F4B43161-6ADB-4954-9186-D37BC4E3F555}">
      <dgm:prSet/>
      <dgm:spPr/>
      <dgm:t>
        <a:bodyPr/>
        <a:lstStyle/>
        <a:p>
          <a:endParaRPr lang="en-US"/>
        </a:p>
      </dgm:t>
    </dgm:pt>
    <dgm:pt modelId="{ED4EE3FF-6C13-43D0-9898-3AC57047D3F5}">
      <dgm:prSet/>
      <dgm:spPr/>
      <dgm:t>
        <a:bodyPr/>
        <a:lstStyle/>
        <a:p>
          <a:r>
            <a:rPr lang="en-US" dirty="0" smtClean="0"/>
            <a:t>Community</a:t>
          </a:r>
        </a:p>
        <a:p>
          <a:r>
            <a:rPr lang="en-US" dirty="0" smtClean="0"/>
            <a:t>Trial</a:t>
          </a:r>
          <a:endParaRPr lang="en-US" dirty="0"/>
        </a:p>
      </dgm:t>
    </dgm:pt>
    <dgm:pt modelId="{D689EF3F-53E5-46FC-AA77-7232EA74703A}" type="parTrans" cxnId="{F43F382F-027F-408A-A190-0289C58FD2B3}">
      <dgm:prSet/>
      <dgm:spPr/>
      <dgm:t>
        <a:bodyPr/>
        <a:lstStyle/>
        <a:p>
          <a:endParaRPr lang="en-US"/>
        </a:p>
      </dgm:t>
    </dgm:pt>
    <dgm:pt modelId="{FC6BE119-C445-44F1-A244-3431BAED5C4B}" type="sibTrans" cxnId="{F43F382F-027F-408A-A190-0289C58FD2B3}">
      <dgm:prSet/>
      <dgm:spPr/>
      <dgm:t>
        <a:bodyPr/>
        <a:lstStyle/>
        <a:p>
          <a:endParaRPr lang="en-US"/>
        </a:p>
      </dgm:t>
    </dgm:pt>
    <dgm:pt modelId="{D471A735-92CD-4E70-9AAC-18CD957A7302}">
      <dgm:prSet/>
      <dgm:spPr/>
      <dgm:t>
        <a:bodyPr/>
        <a:lstStyle/>
        <a:p>
          <a:r>
            <a:rPr lang="en-US" dirty="0" smtClean="0"/>
            <a:t>Filed trial</a:t>
          </a:r>
          <a:endParaRPr lang="en-US" dirty="0"/>
        </a:p>
      </dgm:t>
    </dgm:pt>
    <dgm:pt modelId="{CBAA76B3-8648-4029-AE25-E7F8FD07165B}" type="parTrans" cxnId="{C83756E9-2943-43AD-9F5A-C5208C66C416}">
      <dgm:prSet/>
      <dgm:spPr/>
      <dgm:t>
        <a:bodyPr/>
        <a:lstStyle/>
        <a:p>
          <a:endParaRPr lang="en-US"/>
        </a:p>
      </dgm:t>
    </dgm:pt>
    <dgm:pt modelId="{D47B822D-54F3-4452-A1EB-20A76E8512D0}" type="sibTrans" cxnId="{C83756E9-2943-43AD-9F5A-C5208C66C416}">
      <dgm:prSet/>
      <dgm:spPr/>
      <dgm:t>
        <a:bodyPr/>
        <a:lstStyle/>
        <a:p>
          <a:endParaRPr lang="en-US"/>
        </a:p>
      </dgm:t>
    </dgm:pt>
    <dgm:pt modelId="{D8075786-5D6B-4B1E-BF63-AC838EB38ED0}" type="pres">
      <dgm:prSet presAssocID="{5576DE9F-F0D9-4D9B-A8B2-CDE905B18FD0}" presName="hierChild1" presStyleCnt="0">
        <dgm:presLayoutVars>
          <dgm:orgChart val="1"/>
          <dgm:chPref val="1"/>
          <dgm:dir/>
          <dgm:animOne val="branch"/>
          <dgm:animLvl val="lvl"/>
          <dgm:resizeHandles/>
        </dgm:presLayoutVars>
      </dgm:prSet>
      <dgm:spPr/>
      <dgm:t>
        <a:bodyPr/>
        <a:lstStyle/>
        <a:p>
          <a:endParaRPr lang="en-US"/>
        </a:p>
      </dgm:t>
    </dgm:pt>
    <dgm:pt modelId="{AEF6C46E-F7F6-4B01-BE27-EF39BE5B24E4}" type="pres">
      <dgm:prSet presAssocID="{0F28D260-FB8E-4C20-B6F3-C6E7616142FF}" presName="hierRoot1" presStyleCnt="0">
        <dgm:presLayoutVars>
          <dgm:hierBranch val="init"/>
        </dgm:presLayoutVars>
      </dgm:prSet>
      <dgm:spPr/>
    </dgm:pt>
    <dgm:pt modelId="{C6F34B92-C692-4F74-9DDF-EDD35B2203C3}" type="pres">
      <dgm:prSet presAssocID="{0F28D260-FB8E-4C20-B6F3-C6E7616142FF}" presName="rootComposite1" presStyleCnt="0"/>
      <dgm:spPr/>
    </dgm:pt>
    <dgm:pt modelId="{63844360-ECFB-492E-9CCF-EEB4AAD525E2}" type="pres">
      <dgm:prSet presAssocID="{0F28D260-FB8E-4C20-B6F3-C6E7616142FF}" presName="rootText1" presStyleLbl="node0" presStyleIdx="0" presStyleCnt="1" custScaleX="399888">
        <dgm:presLayoutVars>
          <dgm:chPref val="3"/>
        </dgm:presLayoutVars>
      </dgm:prSet>
      <dgm:spPr/>
      <dgm:t>
        <a:bodyPr/>
        <a:lstStyle/>
        <a:p>
          <a:endParaRPr lang="en-US"/>
        </a:p>
      </dgm:t>
    </dgm:pt>
    <dgm:pt modelId="{DB25E9F9-7D2A-4232-9F57-FC5EF7BAF4CA}" type="pres">
      <dgm:prSet presAssocID="{0F28D260-FB8E-4C20-B6F3-C6E7616142FF}" presName="rootConnector1" presStyleLbl="node1" presStyleIdx="0" presStyleCnt="0"/>
      <dgm:spPr/>
      <dgm:t>
        <a:bodyPr/>
        <a:lstStyle/>
        <a:p>
          <a:endParaRPr lang="en-US"/>
        </a:p>
      </dgm:t>
    </dgm:pt>
    <dgm:pt modelId="{E562098C-E9E1-4E56-BC5D-995AADA72B89}" type="pres">
      <dgm:prSet presAssocID="{0F28D260-FB8E-4C20-B6F3-C6E7616142FF}" presName="hierChild2" presStyleCnt="0"/>
      <dgm:spPr/>
    </dgm:pt>
    <dgm:pt modelId="{AFA12363-D8B9-4AC2-AA1C-47F5A5973289}" type="pres">
      <dgm:prSet presAssocID="{ACB70CCB-F50E-4170-B611-C9D8031D35E8}" presName="Name37" presStyleLbl="parChTrans1D2" presStyleIdx="0" presStyleCnt="2"/>
      <dgm:spPr/>
      <dgm:t>
        <a:bodyPr/>
        <a:lstStyle/>
        <a:p>
          <a:endParaRPr lang="en-US"/>
        </a:p>
      </dgm:t>
    </dgm:pt>
    <dgm:pt modelId="{E7C2E2D0-65E8-4C9D-83F6-C0098541C594}" type="pres">
      <dgm:prSet presAssocID="{24A0B56E-4C89-49FF-BBBB-E1344478C0C9}" presName="hierRoot2" presStyleCnt="0">
        <dgm:presLayoutVars>
          <dgm:hierBranch val="init"/>
        </dgm:presLayoutVars>
      </dgm:prSet>
      <dgm:spPr/>
    </dgm:pt>
    <dgm:pt modelId="{FFBF9AE2-F546-47D3-BF86-C8DF0CEA5E3D}" type="pres">
      <dgm:prSet presAssocID="{24A0B56E-4C89-49FF-BBBB-E1344478C0C9}" presName="rootComposite" presStyleCnt="0"/>
      <dgm:spPr/>
    </dgm:pt>
    <dgm:pt modelId="{575F0B0A-AAD5-4AE4-81C5-9A1DBD41DB54}" type="pres">
      <dgm:prSet presAssocID="{24A0B56E-4C89-49FF-BBBB-E1344478C0C9}" presName="rootText" presStyleLbl="node2" presStyleIdx="0" presStyleCnt="2" custScaleX="154709">
        <dgm:presLayoutVars>
          <dgm:chPref val="3"/>
        </dgm:presLayoutVars>
      </dgm:prSet>
      <dgm:spPr/>
      <dgm:t>
        <a:bodyPr/>
        <a:lstStyle/>
        <a:p>
          <a:endParaRPr lang="en-US"/>
        </a:p>
      </dgm:t>
    </dgm:pt>
    <dgm:pt modelId="{D5332D7A-A3F4-465F-94B0-9E6C66536EE0}" type="pres">
      <dgm:prSet presAssocID="{24A0B56E-4C89-49FF-BBBB-E1344478C0C9}" presName="rootConnector" presStyleLbl="node2" presStyleIdx="0" presStyleCnt="2"/>
      <dgm:spPr/>
      <dgm:t>
        <a:bodyPr/>
        <a:lstStyle/>
        <a:p>
          <a:endParaRPr lang="en-US"/>
        </a:p>
      </dgm:t>
    </dgm:pt>
    <dgm:pt modelId="{FBF0BEFB-F208-4E61-87B4-A94BDA10C9E2}" type="pres">
      <dgm:prSet presAssocID="{24A0B56E-4C89-49FF-BBBB-E1344478C0C9}" presName="hierChild4" presStyleCnt="0"/>
      <dgm:spPr/>
    </dgm:pt>
    <dgm:pt modelId="{CA3D0D3F-DDDC-418A-A468-C2A2E200A6CB}" type="pres">
      <dgm:prSet presAssocID="{19E961CF-5E6F-4AA2-9D50-84EAD841105C}" presName="Name37" presStyleLbl="parChTrans1D3" presStyleIdx="0" presStyleCnt="5"/>
      <dgm:spPr/>
      <dgm:t>
        <a:bodyPr/>
        <a:lstStyle/>
        <a:p>
          <a:endParaRPr lang="en-US"/>
        </a:p>
      </dgm:t>
    </dgm:pt>
    <dgm:pt modelId="{F8C8744D-A984-4686-ACB9-515CB092CD83}" type="pres">
      <dgm:prSet presAssocID="{057C8C50-1563-4145-9ED2-4F1431400442}" presName="hierRoot2" presStyleCnt="0">
        <dgm:presLayoutVars>
          <dgm:hierBranch val="init"/>
        </dgm:presLayoutVars>
      </dgm:prSet>
      <dgm:spPr/>
    </dgm:pt>
    <dgm:pt modelId="{17B5EBBD-B408-4D35-ABBD-832E43F37909}" type="pres">
      <dgm:prSet presAssocID="{057C8C50-1563-4145-9ED2-4F1431400442}" presName="rootComposite" presStyleCnt="0"/>
      <dgm:spPr/>
    </dgm:pt>
    <dgm:pt modelId="{3770D9E2-95AB-45E4-AB11-21CADF9C679C}" type="pres">
      <dgm:prSet presAssocID="{057C8C50-1563-4145-9ED2-4F1431400442}" presName="rootText" presStyleLbl="node3" presStyleIdx="0" presStyleCnt="5" custScaleX="171588">
        <dgm:presLayoutVars>
          <dgm:chPref val="3"/>
        </dgm:presLayoutVars>
      </dgm:prSet>
      <dgm:spPr/>
      <dgm:t>
        <a:bodyPr/>
        <a:lstStyle/>
        <a:p>
          <a:endParaRPr lang="en-US"/>
        </a:p>
      </dgm:t>
    </dgm:pt>
    <dgm:pt modelId="{40D229C0-9964-46B3-A662-1B6E438022F7}" type="pres">
      <dgm:prSet presAssocID="{057C8C50-1563-4145-9ED2-4F1431400442}" presName="rootConnector" presStyleLbl="node3" presStyleIdx="0" presStyleCnt="5"/>
      <dgm:spPr/>
      <dgm:t>
        <a:bodyPr/>
        <a:lstStyle/>
        <a:p>
          <a:endParaRPr lang="en-US"/>
        </a:p>
      </dgm:t>
    </dgm:pt>
    <dgm:pt modelId="{72EB5B87-AD6B-47EC-8949-2837A59D595D}" type="pres">
      <dgm:prSet presAssocID="{057C8C50-1563-4145-9ED2-4F1431400442}" presName="hierChild4" presStyleCnt="0"/>
      <dgm:spPr/>
    </dgm:pt>
    <dgm:pt modelId="{BE4467E2-5199-4AC5-BD2B-BED29016AB2D}" type="pres">
      <dgm:prSet presAssocID="{057C8C50-1563-4145-9ED2-4F1431400442}" presName="hierChild5" presStyleCnt="0"/>
      <dgm:spPr/>
    </dgm:pt>
    <dgm:pt modelId="{D11375A5-8B13-4C0C-B8DF-C6E77B572F4E}" type="pres">
      <dgm:prSet presAssocID="{C33F957B-9922-4180-A730-867E31AAC8A5}" presName="Name37" presStyleLbl="parChTrans1D3" presStyleIdx="1" presStyleCnt="5"/>
      <dgm:spPr/>
      <dgm:t>
        <a:bodyPr/>
        <a:lstStyle/>
        <a:p>
          <a:endParaRPr lang="en-US"/>
        </a:p>
      </dgm:t>
    </dgm:pt>
    <dgm:pt modelId="{561B2BF1-E582-4F22-9FD8-23C5907F209B}" type="pres">
      <dgm:prSet presAssocID="{9C000067-42B6-4629-A2EB-46CC39B3CB70}" presName="hierRoot2" presStyleCnt="0">
        <dgm:presLayoutVars>
          <dgm:hierBranch val="init"/>
        </dgm:presLayoutVars>
      </dgm:prSet>
      <dgm:spPr/>
    </dgm:pt>
    <dgm:pt modelId="{9D2D61C4-913E-485A-99BD-95D9187633CB}" type="pres">
      <dgm:prSet presAssocID="{9C000067-42B6-4629-A2EB-46CC39B3CB70}" presName="rootComposite" presStyleCnt="0"/>
      <dgm:spPr/>
    </dgm:pt>
    <dgm:pt modelId="{52DF5024-D9A0-4B83-A4FA-F7D1D1EDC029}" type="pres">
      <dgm:prSet presAssocID="{9C000067-42B6-4629-A2EB-46CC39B3CB70}" presName="rootText" presStyleLbl="node3" presStyleIdx="1" presStyleCnt="5" custScaleX="183954">
        <dgm:presLayoutVars>
          <dgm:chPref val="3"/>
        </dgm:presLayoutVars>
      </dgm:prSet>
      <dgm:spPr/>
      <dgm:t>
        <a:bodyPr/>
        <a:lstStyle/>
        <a:p>
          <a:endParaRPr lang="en-US"/>
        </a:p>
      </dgm:t>
    </dgm:pt>
    <dgm:pt modelId="{68D7F086-8259-46A7-A462-DA0200B5AA0E}" type="pres">
      <dgm:prSet presAssocID="{9C000067-42B6-4629-A2EB-46CC39B3CB70}" presName="rootConnector" presStyleLbl="node3" presStyleIdx="1" presStyleCnt="5"/>
      <dgm:spPr/>
      <dgm:t>
        <a:bodyPr/>
        <a:lstStyle/>
        <a:p>
          <a:endParaRPr lang="en-US"/>
        </a:p>
      </dgm:t>
    </dgm:pt>
    <dgm:pt modelId="{7E4E8AFF-6213-41D5-83EC-2A1D4ED547C9}" type="pres">
      <dgm:prSet presAssocID="{9C000067-42B6-4629-A2EB-46CC39B3CB70}" presName="hierChild4" presStyleCnt="0"/>
      <dgm:spPr/>
    </dgm:pt>
    <dgm:pt modelId="{39DC7FF7-B80C-4D8B-8642-4A9B5664A614}" type="pres">
      <dgm:prSet presAssocID="{9C000067-42B6-4629-A2EB-46CC39B3CB70}" presName="hierChild5" presStyleCnt="0"/>
      <dgm:spPr/>
    </dgm:pt>
    <dgm:pt modelId="{5AC8ED68-3806-40C9-A45B-AA28746FBF6B}" type="pres">
      <dgm:prSet presAssocID="{0F7F63E7-1E9B-4EE4-97FD-E228D1B6A64F}" presName="Name37" presStyleLbl="parChTrans1D3" presStyleIdx="2" presStyleCnt="5"/>
      <dgm:spPr/>
      <dgm:t>
        <a:bodyPr/>
        <a:lstStyle/>
        <a:p>
          <a:endParaRPr lang="en-US"/>
        </a:p>
      </dgm:t>
    </dgm:pt>
    <dgm:pt modelId="{B4A6FDAE-63C1-4C81-A10E-F6E1F923A3D4}" type="pres">
      <dgm:prSet presAssocID="{56115A6B-57EF-404D-B1D3-0E6834FD6E8F}" presName="hierRoot2" presStyleCnt="0">
        <dgm:presLayoutVars>
          <dgm:hierBranch val="init"/>
        </dgm:presLayoutVars>
      </dgm:prSet>
      <dgm:spPr/>
    </dgm:pt>
    <dgm:pt modelId="{38ABE7E0-F63B-437A-B572-A03D927C2EF5}" type="pres">
      <dgm:prSet presAssocID="{56115A6B-57EF-404D-B1D3-0E6834FD6E8F}" presName="rootComposite" presStyleCnt="0"/>
      <dgm:spPr/>
    </dgm:pt>
    <dgm:pt modelId="{CDE0E814-684B-4161-9F08-28F2EEA58F04}" type="pres">
      <dgm:prSet presAssocID="{56115A6B-57EF-404D-B1D3-0E6834FD6E8F}" presName="rootText" presStyleLbl="node3" presStyleIdx="2" presStyleCnt="5" custScaleX="168814">
        <dgm:presLayoutVars>
          <dgm:chPref val="3"/>
        </dgm:presLayoutVars>
      </dgm:prSet>
      <dgm:spPr/>
      <dgm:t>
        <a:bodyPr/>
        <a:lstStyle/>
        <a:p>
          <a:endParaRPr lang="en-US"/>
        </a:p>
      </dgm:t>
    </dgm:pt>
    <dgm:pt modelId="{FD57238D-5F61-4214-8E89-519807341FD7}" type="pres">
      <dgm:prSet presAssocID="{56115A6B-57EF-404D-B1D3-0E6834FD6E8F}" presName="rootConnector" presStyleLbl="node3" presStyleIdx="2" presStyleCnt="5"/>
      <dgm:spPr/>
      <dgm:t>
        <a:bodyPr/>
        <a:lstStyle/>
        <a:p>
          <a:endParaRPr lang="en-US"/>
        </a:p>
      </dgm:t>
    </dgm:pt>
    <dgm:pt modelId="{D6A1E404-7E37-451D-8861-0A4D6295E8EB}" type="pres">
      <dgm:prSet presAssocID="{56115A6B-57EF-404D-B1D3-0E6834FD6E8F}" presName="hierChild4" presStyleCnt="0"/>
      <dgm:spPr/>
    </dgm:pt>
    <dgm:pt modelId="{B5EB2D2E-EE3B-4AB2-8A53-E5E8F4FB90A0}" type="pres">
      <dgm:prSet presAssocID="{56115A6B-57EF-404D-B1D3-0E6834FD6E8F}" presName="hierChild5" presStyleCnt="0"/>
      <dgm:spPr/>
    </dgm:pt>
    <dgm:pt modelId="{322E1C96-DD74-48EB-8A91-94875F64742C}" type="pres">
      <dgm:prSet presAssocID="{24A0B56E-4C89-49FF-BBBB-E1344478C0C9}" presName="hierChild5" presStyleCnt="0"/>
      <dgm:spPr/>
    </dgm:pt>
    <dgm:pt modelId="{AFB7F418-626F-4469-9BC4-94308BD6DE12}" type="pres">
      <dgm:prSet presAssocID="{E596A97E-3F31-4AC8-B834-0F0CE05E3638}" presName="Name37" presStyleLbl="parChTrans1D2" presStyleIdx="1" presStyleCnt="2"/>
      <dgm:spPr/>
      <dgm:t>
        <a:bodyPr/>
        <a:lstStyle/>
        <a:p>
          <a:endParaRPr lang="en-US"/>
        </a:p>
      </dgm:t>
    </dgm:pt>
    <dgm:pt modelId="{FC457D34-8EA4-4B98-A462-32C1B5EC9ABB}" type="pres">
      <dgm:prSet presAssocID="{E17ACF18-57D9-4004-A92B-9C88B387EABA}" presName="hierRoot2" presStyleCnt="0">
        <dgm:presLayoutVars>
          <dgm:hierBranch val="init"/>
        </dgm:presLayoutVars>
      </dgm:prSet>
      <dgm:spPr/>
    </dgm:pt>
    <dgm:pt modelId="{CF2FF653-9A5A-429A-BE9A-0F5B3BFEC715}" type="pres">
      <dgm:prSet presAssocID="{E17ACF18-57D9-4004-A92B-9C88B387EABA}" presName="rootComposite" presStyleCnt="0"/>
      <dgm:spPr/>
    </dgm:pt>
    <dgm:pt modelId="{11C3AEEE-A7D0-46A4-8BE3-9863DBE318D6}" type="pres">
      <dgm:prSet presAssocID="{E17ACF18-57D9-4004-A92B-9C88B387EABA}" presName="rootText" presStyleLbl="node2" presStyleIdx="1" presStyleCnt="2" custScaleX="182378">
        <dgm:presLayoutVars>
          <dgm:chPref val="3"/>
        </dgm:presLayoutVars>
      </dgm:prSet>
      <dgm:spPr/>
      <dgm:t>
        <a:bodyPr/>
        <a:lstStyle/>
        <a:p>
          <a:endParaRPr lang="en-US"/>
        </a:p>
      </dgm:t>
    </dgm:pt>
    <dgm:pt modelId="{27824972-8F48-48F3-910A-CABC81C197B9}" type="pres">
      <dgm:prSet presAssocID="{E17ACF18-57D9-4004-A92B-9C88B387EABA}" presName="rootConnector" presStyleLbl="node2" presStyleIdx="1" presStyleCnt="2"/>
      <dgm:spPr/>
      <dgm:t>
        <a:bodyPr/>
        <a:lstStyle/>
        <a:p>
          <a:endParaRPr lang="en-US"/>
        </a:p>
      </dgm:t>
    </dgm:pt>
    <dgm:pt modelId="{70457194-084C-4915-839B-461A2206AF29}" type="pres">
      <dgm:prSet presAssocID="{E17ACF18-57D9-4004-A92B-9C88B387EABA}" presName="hierChild4" presStyleCnt="0"/>
      <dgm:spPr/>
    </dgm:pt>
    <dgm:pt modelId="{050FADE3-FC93-48BF-B60D-F72A0BD0F435}" type="pres">
      <dgm:prSet presAssocID="{E3952141-EA0B-4E63-803C-D564A2AA819C}" presName="Name37" presStyleLbl="parChTrans1D3" presStyleIdx="3" presStyleCnt="5"/>
      <dgm:spPr/>
      <dgm:t>
        <a:bodyPr/>
        <a:lstStyle/>
        <a:p>
          <a:endParaRPr lang="en-US"/>
        </a:p>
      </dgm:t>
    </dgm:pt>
    <dgm:pt modelId="{53E55262-E7BB-431A-B932-932BB477E849}" type="pres">
      <dgm:prSet presAssocID="{F3E4D76F-8A11-4112-8B54-A4C236588564}" presName="hierRoot2" presStyleCnt="0">
        <dgm:presLayoutVars>
          <dgm:hierBranch val="init"/>
        </dgm:presLayoutVars>
      </dgm:prSet>
      <dgm:spPr/>
    </dgm:pt>
    <dgm:pt modelId="{5802C5B8-EE43-4C92-9CF5-16720AB7725D}" type="pres">
      <dgm:prSet presAssocID="{F3E4D76F-8A11-4112-8B54-A4C236588564}" presName="rootComposite" presStyleCnt="0"/>
      <dgm:spPr/>
    </dgm:pt>
    <dgm:pt modelId="{74DB1CCC-A5D1-4095-BF28-2802EF0AB6BC}" type="pres">
      <dgm:prSet presAssocID="{F3E4D76F-8A11-4112-8B54-A4C236588564}" presName="rootText" presStyleLbl="node3" presStyleIdx="3" presStyleCnt="5" custScaleX="118539">
        <dgm:presLayoutVars>
          <dgm:chPref val="3"/>
        </dgm:presLayoutVars>
      </dgm:prSet>
      <dgm:spPr/>
      <dgm:t>
        <a:bodyPr/>
        <a:lstStyle/>
        <a:p>
          <a:endParaRPr lang="en-US"/>
        </a:p>
      </dgm:t>
    </dgm:pt>
    <dgm:pt modelId="{CA023F28-40AE-444F-A30F-E5511E8A955B}" type="pres">
      <dgm:prSet presAssocID="{F3E4D76F-8A11-4112-8B54-A4C236588564}" presName="rootConnector" presStyleLbl="node3" presStyleIdx="3" presStyleCnt="5"/>
      <dgm:spPr/>
      <dgm:t>
        <a:bodyPr/>
        <a:lstStyle/>
        <a:p>
          <a:endParaRPr lang="en-US"/>
        </a:p>
      </dgm:t>
    </dgm:pt>
    <dgm:pt modelId="{408A29B3-9708-4889-B14F-97553220911B}" type="pres">
      <dgm:prSet presAssocID="{F3E4D76F-8A11-4112-8B54-A4C236588564}" presName="hierChild4" presStyleCnt="0"/>
      <dgm:spPr/>
    </dgm:pt>
    <dgm:pt modelId="{4FB1A639-CA46-49D2-8190-35EC08215F2A}" type="pres">
      <dgm:prSet presAssocID="{9BC7C0E8-BF46-48C5-8350-C5A9FC019428}" presName="Name37" presStyleLbl="parChTrans1D4" presStyleIdx="0" presStyleCnt="6"/>
      <dgm:spPr/>
      <dgm:t>
        <a:bodyPr/>
        <a:lstStyle/>
        <a:p>
          <a:endParaRPr lang="en-US"/>
        </a:p>
      </dgm:t>
    </dgm:pt>
    <dgm:pt modelId="{EE6369B6-03E6-4754-9341-D0A8A98E7668}" type="pres">
      <dgm:prSet presAssocID="{AE4DFC96-B255-4B3A-A30B-6A86F4743777}" presName="hierRoot2" presStyleCnt="0">
        <dgm:presLayoutVars>
          <dgm:hierBranch val="init"/>
        </dgm:presLayoutVars>
      </dgm:prSet>
      <dgm:spPr/>
    </dgm:pt>
    <dgm:pt modelId="{0C46661B-21CD-4957-8B35-BD7F812293BB}" type="pres">
      <dgm:prSet presAssocID="{AE4DFC96-B255-4B3A-A30B-6A86F4743777}" presName="rootComposite" presStyleCnt="0"/>
      <dgm:spPr/>
    </dgm:pt>
    <dgm:pt modelId="{97C73446-555D-4CAE-9F35-63148FE6EC44}" type="pres">
      <dgm:prSet presAssocID="{AE4DFC96-B255-4B3A-A30B-6A86F4743777}" presName="rootText" presStyleLbl="node4" presStyleIdx="0" presStyleCnt="6" custScaleX="127437">
        <dgm:presLayoutVars>
          <dgm:chPref val="3"/>
        </dgm:presLayoutVars>
      </dgm:prSet>
      <dgm:spPr/>
      <dgm:t>
        <a:bodyPr/>
        <a:lstStyle/>
        <a:p>
          <a:endParaRPr lang="en-US"/>
        </a:p>
      </dgm:t>
    </dgm:pt>
    <dgm:pt modelId="{9FD30724-4331-45B2-A5DA-835D4771A4CD}" type="pres">
      <dgm:prSet presAssocID="{AE4DFC96-B255-4B3A-A30B-6A86F4743777}" presName="rootConnector" presStyleLbl="node4" presStyleIdx="0" presStyleCnt="6"/>
      <dgm:spPr/>
      <dgm:t>
        <a:bodyPr/>
        <a:lstStyle/>
        <a:p>
          <a:endParaRPr lang="en-US"/>
        </a:p>
      </dgm:t>
    </dgm:pt>
    <dgm:pt modelId="{0F70BE73-A176-4E5A-A2B4-1A0419A007B5}" type="pres">
      <dgm:prSet presAssocID="{AE4DFC96-B255-4B3A-A30B-6A86F4743777}" presName="hierChild4" presStyleCnt="0"/>
      <dgm:spPr/>
    </dgm:pt>
    <dgm:pt modelId="{831AB60A-6225-4FCC-968F-ED10B5066C26}" type="pres">
      <dgm:prSet presAssocID="{AE4DFC96-B255-4B3A-A30B-6A86F4743777}" presName="hierChild5" presStyleCnt="0"/>
      <dgm:spPr/>
    </dgm:pt>
    <dgm:pt modelId="{CE3200B0-9FE3-4F45-AF7E-8640DD629959}" type="pres">
      <dgm:prSet presAssocID="{77880258-E9CA-4881-A34C-77EE64FB6E95}" presName="Name37" presStyleLbl="parChTrans1D4" presStyleIdx="1" presStyleCnt="6"/>
      <dgm:spPr/>
      <dgm:t>
        <a:bodyPr/>
        <a:lstStyle/>
        <a:p>
          <a:endParaRPr lang="en-US"/>
        </a:p>
      </dgm:t>
    </dgm:pt>
    <dgm:pt modelId="{395DF87F-9DF2-4D90-8145-6E75270D1ABB}" type="pres">
      <dgm:prSet presAssocID="{746DB4F9-6B50-473C-AB70-510088C3AC6B}" presName="hierRoot2" presStyleCnt="0">
        <dgm:presLayoutVars>
          <dgm:hierBranch val="init"/>
        </dgm:presLayoutVars>
      </dgm:prSet>
      <dgm:spPr/>
    </dgm:pt>
    <dgm:pt modelId="{99AD126B-A5A5-41C8-8190-BD3716006C62}" type="pres">
      <dgm:prSet presAssocID="{746DB4F9-6B50-473C-AB70-510088C3AC6B}" presName="rootComposite" presStyleCnt="0"/>
      <dgm:spPr/>
    </dgm:pt>
    <dgm:pt modelId="{72D12D0A-662B-4351-89E5-E46B80C7913F}" type="pres">
      <dgm:prSet presAssocID="{746DB4F9-6B50-473C-AB70-510088C3AC6B}" presName="rootText" presStyleLbl="node4" presStyleIdx="1" presStyleCnt="6">
        <dgm:presLayoutVars>
          <dgm:chPref val="3"/>
        </dgm:presLayoutVars>
      </dgm:prSet>
      <dgm:spPr/>
      <dgm:t>
        <a:bodyPr/>
        <a:lstStyle/>
        <a:p>
          <a:endParaRPr lang="en-US"/>
        </a:p>
      </dgm:t>
    </dgm:pt>
    <dgm:pt modelId="{F3389D31-C318-431C-9658-8D9AFC0B3C27}" type="pres">
      <dgm:prSet presAssocID="{746DB4F9-6B50-473C-AB70-510088C3AC6B}" presName="rootConnector" presStyleLbl="node4" presStyleIdx="1" presStyleCnt="6"/>
      <dgm:spPr/>
      <dgm:t>
        <a:bodyPr/>
        <a:lstStyle/>
        <a:p>
          <a:endParaRPr lang="en-US"/>
        </a:p>
      </dgm:t>
    </dgm:pt>
    <dgm:pt modelId="{991C23E4-651D-4858-8676-2CE4DA4D6861}" type="pres">
      <dgm:prSet presAssocID="{746DB4F9-6B50-473C-AB70-510088C3AC6B}" presName="hierChild4" presStyleCnt="0"/>
      <dgm:spPr/>
    </dgm:pt>
    <dgm:pt modelId="{9D9A6107-CC7E-4703-A143-FCF3FAE789D4}" type="pres">
      <dgm:prSet presAssocID="{746DB4F9-6B50-473C-AB70-510088C3AC6B}" presName="hierChild5" presStyleCnt="0"/>
      <dgm:spPr/>
    </dgm:pt>
    <dgm:pt modelId="{CA5130F1-AF71-4066-BD0F-AF9F556A37A9}" type="pres">
      <dgm:prSet presAssocID="{F3E4D76F-8A11-4112-8B54-A4C236588564}" presName="hierChild5" presStyleCnt="0"/>
      <dgm:spPr/>
    </dgm:pt>
    <dgm:pt modelId="{C6C2913D-D4F3-4CF1-ADFC-6867DEC79576}" type="pres">
      <dgm:prSet presAssocID="{E9A6C589-3300-468F-84D0-34987B50A250}" presName="Name37" presStyleLbl="parChTrans1D3" presStyleIdx="4" presStyleCnt="5"/>
      <dgm:spPr/>
      <dgm:t>
        <a:bodyPr/>
        <a:lstStyle/>
        <a:p>
          <a:endParaRPr lang="en-US"/>
        </a:p>
      </dgm:t>
    </dgm:pt>
    <dgm:pt modelId="{2D481FB1-9128-4B3C-93EC-A15C50039268}" type="pres">
      <dgm:prSet presAssocID="{9BBEE647-1018-4C56-B5E1-4CD63553C422}" presName="hierRoot2" presStyleCnt="0">
        <dgm:presLayoutVars>
          <dgm:hierBranch val="init"/>
        </dgm:presLayoutVars>
      </dgm:prSet>
      <dgm:spPr/>
    </dgm:pt>
    <dgm:pt modelId="{E925EC3E-B925-4D10-8A6D-CCD607389FBB}" type="pres">
      <dgm:prSet presAssocID="{9BBEE647-1018-4C56-B5E1-4CD63553C422}" presName="rootComposite" presStyleCnt="0"/>
      <dgm:spPr/>
    </dgm:pt>
    <dgm:pt modelId="{1CA0DDB1-CBA3-4E9C-8916-A37B008EB97D}" type="pres">
      <dgm:prSet presAssocID="{9BBEE647-1018-4C56-B5E1-4CD63553C422}" presName="rootText" presStyleLbl="node3" presStyleIdx="4" presStyleCnt="5" custScaleX="251075">
        <dgm:presLayoutVars>
          <dgm:chPref val="3"/>
        </dgm:presLayoutVars>
      </dgm:prSet>
      <dgm:spPr/>
      <dgm:t>
        <a:bodyPr/>
        <a:lstStyle/>
        <a:p>
          <a:endParaRPr lang="en-US"/>
        </a:p>
      </dgm:t>
    </dgm:pt>
    <dgm:pt modelId="{407D3FBE-12FC-4FAA-8A46-450E36E07BED}" type="pres">
      <dgm:prSet presAssocID="{9BBEE647-1018-4C56-B5E1-4CD63553C422}" presName="rootConnector" presStyleLbl="node3" presStyleIdx="4" presStyleCnt="5"/>
      <dgm:spPr/>
      <dgm:t>
        <a:bodyPr/>
        <a:lstStyle/>
        <a:p>
          <a:endParaRPr lang="en-US"/>
        </a:p>
      </dgm:t>
    </dgm:pt>
    <dgm:pt modelId="{573CD411-281A-4193-9274-B6B08637AD67}" type="pres">
      <dgm:prSet presAssocID="{9BBEE647-1018-4C56-B5E1-4CD63553C422}" presName="hierChild4" presStyleCnt="0"/>
      <dgm:spPr/>
    </dgm:pt>
    <dgm:pt modelId="{A30E575A-16AF-4EB9-B435-A0EB9098C495}" type="pres">
      <dgm:prSet presAssocID="{FAE775BD-3619-4E15-A0DB-632B0D3F3FEB}" presName="Name37" presStyleLbl="parChTrans1D4" presStyleIdx="2" presStyleCnt="6"/>
      <dgm:spPr/>
      <dgm:t>
        <a:bodyPr/>
        <a:lstStyle/>
        <a:p>
          <a:endParaRPr lang="en-US"/>
        </a:p>
      </dgm:t>
    </dgm:pt>
    <dgm:pt modelId="{CF9C1A54-C542-48B2-9F02-18BCDB5737E3}" type="pres">
      <dgm:prSet presAssocID="{61EED3F2-A1BF-4F0A-81BE-9646DB460150}" presName="hierRoot2" presStyleCnt="0">
        <dgm:presLayoutVars>
          <dgm:hierBranch val="init"/>
        </dgm:presLayoutVars>
      </dgm:prSet>
      <dgm:spPr/>
    </dgm:pt>
    <dgm:pt modelId="{7DBEB38B-497A-4EC0-8B07-AA82DC3BAB81}" type="pres">
      <dgm:prSet presAssocID="{61EED3F2-A1BF-4F0A-81BE-9646DB460150}" presName="rootComposite" presStyleCnt="0"/>
      <dgm:spPr/>
    </dgm:pt>
    <dgm:pt modelId="{58EB47CD-99BE-41AC-8720-C165AD47A21C}" type="pres">
      <dgm:prSet presAssocID="{61EED3F2-A1BF-4F0A-81BE-9646DB460150}" presName="rootText" presStyleLbl="node4" presStyleIdx="2" presStyleCnt="6">
        <dgm:presLayoutVars>
          <dgm:chPref val="3"/>
        </dgm:presLayoutVars>
      </dgm:prSet>
      <dgm:spPr/>
      <dgm:t>
        <a:bodyPr/>
        <a:lstStyle/>
        <a:p>
          <a:endParaRPr lang="en-US"/>
        </a:p>
      </dgm:t>
    </dgm:pt>
    <dgm:pt modelId="{E243B3ED-F422-4AC7-97D1-F22CDA76CBB6}" type="pres">
      <dgm:prSet presAssocID="{61EED3F2-A1BF-4F0A-81BE-9646DB460150}" presName="rootConnector" presStyleLbl="node4" presStyleIdx="2" presStyleCnt="6"/>
      <dgm:spPr/>
      <dgm:t>
        <a:bodyPr/>
        <a:lstStyle/>
        <a:p>
          <a:endParaRPr lang="en-US"/>
        </a:p>
      </dgm:t>
    </dgm:pt>
    <dgm:pt modelId="{C94A3FB1-E066-40CE-AF55-7BE51075BA4A}" type="pres">
      <dgm:prSet presAssocID="{61EED3F2-A1BF-4F0A-81BE-9646DB460150}" presName="hierChild4" presStyleCnt="0"/>
      <dgm:spPr/>
    </dgm:pt>
    <dgm:pt modelId="{F3FECF8C-FF8D-48C0-B103-7AD6F3408A4E}" type="pres">
      <dgm:prSet presAssocID="{61EED3F2-A1BF-4F0A-81BE-9646DB460150}" presName="hierChild5" presStyleCnt="0"/>
      <dgm:spPr/>
    </dgm:pt>
    <dgm:pt modelId="{EFB1EDFB-3479-4BAC-B976-067C3E9B90AF}" type="pres">
      <dgm:prSet presAssocID="{C6EEF69E-9CF4-46B4-9E89-7242BC4BCAE0}" presName="Name37" presStyleLbl="parChTrans1D4" presStyleIdx="3" presStyleCnt="6"/>
      <dgm:spPr/>
      <dgm:t>
        <a:bodyPr/>
        <a:lstStyle/>
        <a:p>
          <a:endParaRPr lang="en-US"/>
        </a:p>
      </dgm:t>
    </dgm:pt>
    <dgm:pt modelId="{4281CFF5-30E9-4447-B90B-1200C73150F4}" type="pres">
      <dgm:prSet presAssocID="{4F42E795-6DB7-440A-A79E-6AC7BC113D0B}" presName="hierRoot2" presStyleCnt="0">
        <dgm:presLayoutVars>
          <dgm:hierBranch val="init"/>
        </dgm:presLayoutVars>
      </dgm:prSet>
      <dgm:spPr/>
    </dgm:pt>
    <dgm:pt modelId="{9C51D579-F414-4A8D-89DA-2C4D574F1DAA}" type="pres">
      <dgm:prSet presAssocID="{4F42E795-6DB7-440A-A79E-6AC7BC113D0B}" presName="rootComposite" presStyleCnt="0"/>
      <dgm:spPr/>
    </dgm:pt>
    <dgm:pt modelId="{0D051BD8-FA5B-470B-8ACD-B4DFD6F4FD38}" type="pres">
      <dgm:prSet presAssocID="{4F42E795-6DB7-440A-A79E-6AC7BC113D0B}" presName="rootText" presStyleLbl="node4" presStyleIdx="3" presStyleCnt="6">
        <dgm:presLayoutVars>
          <dgm:chPref val="3"/>
        </dgm:presLayoutVars>
      </dgm:prSet>
      <dgm:spPr/>
      <dgm:t>
        <a:bodyPr/>
        <a:lstStyle/>
        <a:p>
          <a:endParaRPr lang="en-US"/>
        </a:p>
      </dgm:t>
    </dgm:pt>
    <dgm:pt modelId="{1B46542C-36DF-4E58-BE7D-E1C07EBD71CA}" type="pres">
      <dgm:prSet presAssocID="{4F42E795-6DB7-440A-A79E-6AC7BC113D0B}" presName="rootConnector" presStyleLbl="node4" presStyleIdx="3" presStyleCnt="6"/>
      <dgm:spPr/>
      <dgm:t>
        <a:bodyPr/>
        <a:lstStyle/>
        <a:p>
          <a:endParaRPr lang="en-US"/>
        </a:p>
      </dgm:t>
    </dgm:pt>
    <dgm:pt modelId="{A646D9A9-2624-4EA2-AFCA-5B1998DA2544}" type="pres">
      <dgm:prSet presAssocID="{4F42E795-6DB7-440A-A79E-6AC7BC113D0B}" presName="hierChild4" presStyleCnt="0"/>
      <dgm:spPr/>
    </dgm:pt>
    <dgm:pt modelId="{A276F53A-5CBE-408F-9B95-5CB98CF3F2AC}" type="pres">
      <dgm:prSet presAssocID="{CBAA76B3-8648-4029-AE25-E7F8FD07165B}" presName="Name37" presStyleLbl="parChTrans1D4" presStyleIdx="4" presStyleCnt="6"/>
      <dgm:spPr/>
      <dgm:t>
        <a:bodyPr/>
        <a:lstStyle/>
        <a:p>
          <a:endParaRPr lang="en-US"/>
        </a:p>
      </dgm:t>
    </dgm:pt>
    <dgm:pt modelId="{97E62BBF-86A4-4C84-AA30-461309591C30}" type="pres">
      <dgm:prSet presAssocID="{D471A735-92CD-4E70-9AAC-18CD957A7302}" presName="hierRoot2" presStyleCnt="0">
        <dgm:presLayoutVars>
          <dgm:hierBranch val="init"/>
        </dgm:presLayoutVars>
      </dgm:prSet>
      <dgm:spPr/>
    </dgm:pt>
    <dgm:pt modelId="{C4618A91-00ED-4E2E-9977-9B7618A933DE}" type="pres">
      <dgm:prSet presAssocID="{D471A735-92CD-4E70-9AAC-18CD957A7302}" presName="rootComposite" presStyleCnt="0"/>
      <dgm:spPr/>
    </dgm:pt>
    <dgm:pt modelId="{6297D529-599A-4285-A615-9252321D63C9}" type="pres">
      <dgm:prSet presAssocID="{D471A735-92CD-4E70-9AAC-18CD957A7302}" presName="rootText" presStyleLbl="node4" presStyleIdx="4" presStyleCnt="6">
        <dgm:presLayoutVars>
          <dgm:chPref val="3"/>
        </dgm:presLayoutVars>
      </dgm:prSet>
      <dgm:spPr/>
      <dgm:t>
        <a:bodyPr/>
        <a:lstStyle/>
        <a:p>
          <a:endParaRPr lang="en-US"/>
        </a:p>
      </dgm:t>
    </dgm:pt>
    <dgm:pt modelId="{2BC0D630-2536-472B-9C4B-D805D6AB8E60}" type="pres">
      <dgm:prSet presAssocID="{D471A735-92CD-4E70-9AAC-18CD957A7302}" presName="rootConnector" presStyleLbl="node4" presStyleIdx="4" presStyleCnt="6"/>
      <dgm:spPr/>
      <dgm:t>
        <a:bodyPr/>
        <a:lstStyle/>
        <a:p>
          <a:endParaRPr lang="en-US"/>
        </a:p>
      </dgm:t>
    </dgm:pt>
    <dgm:pt modelId="{6BFB7921-1674-405D-9AE4-938463F060A1}" type="pres">
      <dgm:prSet presAssocID="{D471A735-92CD-4E70-9AAC-18CD957A7302}" presName="hierChild4" presStyleCnt="0"/>
      <dgm:spPr/>
    </dgm:pt>
    <dgm:pt modelId="{99A4ADE3-A6E0-4342-B318-12B9388ECC72}" type="pres">
      <dgm:prSet presAssocID="{D471A735-92CD-4E70-9AAC-18CD957A7302}" presName="hierChild5" presStyleCnt="0"/>
      <dgm:spPr/>
    </dgm:pt>
    <dgm:pt modelId="{2C9D7CE2-EA61-4D56-9673-C2530A057281}" type="pres">
      <dgm:prSet presAssocID="{D689EF3F-53E5-46FC-AA77-7232EA74703A}" presName="Name37" presStyleLbl="parChTrans1D4" presStyleIdx="5" presStyleCnt="6"/>
      <dgm:spPr/>
      <dgm:t>
        <a:bodyPr/>
        <a:lstStyle/>
        <a:p>
          <a:endParaRPr lang="en-US"/>
        </a:p>
      </dgm:t>
    </dgm:pt>
    <dgm:pt modelId="{207C626D-44FA-492C-910E-9F95E8184BFA}" type="pres">
      <dgm:prSet presAssocID="{ED4EE3FF-6C13-43D0-9898-3AC57047D3F5}" presName="hierRoot2" presStyleCnt="0">
        <dgm:presLayoutVars>
          <dgm:hierBranch val="init"/>
        </dgm:presLayoutVars>
      </dgm:prSet>
      <dgm:spPr/>
    </dgm:pt>
    <dgm:pt modelId="{B6850169-4415-415B-897A-99169BFFF9D5}" type="pres">
      <dgm:prSet presAssocID="{ED4EE3FF-6C13-43D0-9898-3AC57047D3F5}" presName="rootComposite" presStyleCnt="0"/>
      <dgm:spPr/>
    </dgm:pt>
    <dgm:pt modelId="{4AB5B699-8395-4D86-80F7-2D3083ADA098}" type="pres">
      <dgm:prSet presAssocID="{ED4EE3FF-6C13-43D0-9898-3AC57047D3F5}" presName="rootText" presStyleLbl="node4" presStyleIdx="5" presStyleCnt="6">
        <dgm:presLayoutVars>
          <dgm:chPref val="3"/>
        </dgm:presLayoutVars>
      </dgm:prSet>
      <dgm:spPr/>
      <dgm:t>
        <a:bodyPr/>
        <a:lstStyle/>
        <a:p>
          <a:endParaRPr lang="en-US"/>
        </a:p>
      </dgm:t>
    </dgm:pt>
    <dgm:pt modelId="{354A7220-CBFB-4572-8BC1-692954100741}" type="pres">
      <dgm:prSet presAssocID="{ED4EE3FF-6C13-43D0-9898-3AC57047D3F5}" presName="rootConnector" presStyleLbl="node4" presStyleIdx="5" presStyleCnt="6"/>
      <dgm:spPr/>
      <dgm:t>
        <a:bodyPr/>
        <a:lstStyle/>
        <a:p>
          <a:endParaRPr lang="en-US"/>
        </a:p>
      </dgm:t>
    </dgm:pt>
    <dgm:pt modelId="{7C3FE77D-FA3D-4D91-8BD0-9F80482D2E3B}" type="pres">
      <dgm:prSet presAssocID="{ED4EE3FF-6C13-43D0-9898-3AC57047D3F5}" presName="hierChild4" presStyleCnt="0"/>
      <dgm:spPr/>
    </dgm:pt>
    <dgm:pt modelId="{C4E0CE9A-2352-4D08-A835-62AD90C43607}" type="pres">
      <dgm:prSet presAssocID="{ED4EE3FF-6C13-43D0-9898-3AC57047D3F5}" presName="hierChild5" presStyleCnt="0"/>
      <dgm:spPr/>
    </dgm:pt>
    <dgm:pt modelId="{34678EFD-6254-4319-A5B6-39AC1730DBA8}" type="pres">
      <dgm:prSet presAssocID="{4F42E795-6DB7-440A-A79E-6AC7BC113D0B}" presName="hierChild5" presStyleCnt="0"/>
      <dgm:spPr/>
    </dgm:pt>
    <dgm:pt modelId="{5474CBFB-84E4-47C0-8229-0843D7F5C1A3}" type="pres">
      <dgm:prSet presAssocID="{9BBEE647-1018-4C56-B5E1-4CD63553C422}" presName="hierChild5" presStyleCnt="0"/>
      <dgm:spPr/>
    </dgm:pt>
    <dgm:pt modelId="{3576DCBB-F894-4113-B4D7-29C5D17C67F9}" type="pres">
      <dgm:prSet presAssocID="{E17ACF18-57D9-4004-A92B-9C88B387EABA}" presName="hierChild5" presStyleCnt="0"/>
      <dgm:spPr/>
    </dgm:pt>
    <dgm:pt modelId="{69103804-E05C-465C-BDB8-A5897959CB7F}" type="pres">
      <dgm:prSet presAssocID="{0F28D260-FB8E-4C20-B6F3-C6E7616142FF}" presName="hierChild3" presStyleCnt="0"/>
      <dgm:spPr/>
    </dgm:pt>
  </dgm:ptLst>
  <dgm:cxnLst>
    <dgm:cxn modelId="{C149B580-646D-4FE5-B5C8-E2B582162BE0}" type="presOf" srcId="{E3952141-EA0B-4E63-803C-D564A2AA819C}" destId="{050FADE3-FC93-48BF-B60D-F72A0BD0F435}" srcOrd="0" destOrd="0" presId="urn:microsoft.com/office/officeart/2005/8/layout/orgChart1"/>
    <dgm:cxn modelId="{8F0E2416-3956-47F7-875B-205EC8955B0A}" type="presOf" srcId="{4F42E795-6DB7-440A-A79E-6AC7BC113D0B}" destId="{1B46542C-36DF-4E58-BE7D-E1C07EBD71CA}" srcOrd="1" destOrd="0" presId="urn:microsoft.com/office/officeart/2005/8/layout/orgChart1"/>
    <dgm:cxn modelId="{D0A4FB59-579E-42F5-BDD2-2FC30FA323B7}" type="presOf" srcId="{9C000067-42B6-4629-A2EB-46CC39B3CB70}" destId="{68D7F086-8259-46A7-A462-DA0200B5AA0E}" srcOrd="1" destOrd="0" presId="urn:microsoft.com/office/officeart/2005/8/layout/orgChart1"/>
    <dgm:cxn modelId="{A9507F7D-F6D8-4949-B283-992681394451}" srcId="{E17ACF18-57D9-4004-A92B-9C88B387EABA}" destId="{9BBEE647-1018-4C56-B5E1-4CD63553C422}" srcOrd="1" destOrd="0" parTransId="{E9A6C589-3300-468F-84D0-34987B50A250}" sibTransId="{5D64F5C5-D52B-46AC-867C-A1A36179E133}"/>
    <dgm:cxn modelId="{89B18583-4296-462B-82BB-DEEFA1DD575B}" type="presOf" srcId="{E9A6C589-3300-468F-84D0-34987B50A250}" destId="{C6C2913D-D4F3-4CF1-ADFC-6867DEC79576}" srcOrd="0" destOrd="0" presId="urn:microsoft.com/office/officeart/2005/8/layout/orgChart1"/>
    <dgm:cxn modelId="{F3CDFB91-77C1-4E9D-A4E8-71F2D163FA3C}" type="presOf" srcId="{057C8C50-1563-4145-9ED2-4F1431400442}" destId="{40D229C0-9964-46B3-A662-1B6E438022F7}" srcOrd="1" destOrd="0" presId="urn:microsoft.com/office/officeart/2005/8/layout/orgChart1"/>
    <dgm:cxn modelId="{46A2FDE0-3170-494D-B1FB-763CC26DCFF0}" type="presOf" srcId="{746DB4F9-6B50-473C-AB70-510088C3AC6B}" destId="{F3389D31-C318-431C-9658-8D9AFC0B3C27}" srcOrd="1" destOrd="0" presId="urn:microsoft.com/office/officeart/2005/8/layout/orgChart1"/>
    <dgm:cxn modelId="{FCAF9114-CAF2-4BA0-96F3-B4A088A5FC0F}" type="presOf" srcId="{24A0B56E-4C89-49FF-BBBB-E1344478C0C9}" destId="{D5332D7A-A3F4-465F-94B0-9E6C66536EE0}" srcOrd="1" destOrd="0" presId="urn:microsoft.com/office/officeart/2005/8/layout/orgChart1"/>
    <dgm:cxn modelId="{1B9081CF-FE72-420C-8275-7176162A049E}" srcId="{9BBEE647-1018-4C56-B5E1-4CD63553C422}" destId="{4F42E795-6DB7-440A-A79E-6AC7BC113D0B}" srcOrd="1" destOrd="0" parTransId="{C6EEF69E-9CF4-46B4-9E89-7242BC4BCAE0}" sibTransId="{62084D9D-69DD-44EC-923B-3180EBB59AE7}"/>
    <dgm:cxn modelId="{751A9575-0CED-4ABF-94F3-B82A8C511F48}" type="presOf" srcId="{9C000067-42B6-4629-A2EB-46CC39B3CB70}" destId="{52DF5024-D9A0-4B83-A4FA-F7D1D1EDC029}" srcOrd="0" destOrd="0" presId="urn:microsoft.com/office/officeart/2005/8/layout/orgChart1"/>
    <dgm:cxn modelId="{A70E339B-FE00-4CBB-B98D-56E719C0DEB1}" type="presOf" srcId="{77880258-E9CA-4881-A34C-77EE64FB6E95}" destId="{CE3200B0-9FE3-4F45-AF7E-8640DD629959}" srcOrd="0" destOrd="0" presId="urn:microsoft.com/office/officeart/2005/8/layout/orgChart1"/>
    <dgm:cxn modelId="{7AA608A7-A0DA-453D-8D67-DEC485799ACD}" srcId="{5576DE9F-F0D9-4D9B-A8B2-CDE905B18FD0}" destId="{0F28D260-FB8E-4C20-B6F3-C6E7616142FF}" srcOrd="0" destOrd="0" parTransId="{A129099A-E27A-4458-9B3C-E7347A68987C}" sibTransId="{B8385A59-3ACD-49B2-ADD2-11C9AB4B24B2}"/>
    <dgm:cxn modelId="{3E290438-D47F-462F-A5F6-B3767A2AFFBD}" type="presOf" srcId="{19E961CF-5E6F-4AA2-9D50-84EAD841105C}" destId="{CA3D0D3F-DDDC-418A-A468-C2A2E200A6CB}" srcOrd="0" destOrd="0" presId="urn:microsoft.com/office/officeart/2005/8/layout/orgChart1"/>
    <dgm:cxn modelId="{ECC9952A-369A-44E5-9CF9-41C7BD09E3A5}" type="presOf" srcId="{746DB4F9-6B50-473C-AB70-510088C3AC6B}" destId="{72D12D0A-662B-4351-89E5-E46B80C7913F}" srcOrd="0" destOrd="0" presId="urn:microsoft.com/office/officeart/2005/8/layout/orgChart1"/>
    <dgm:cxn modelId="{09F184DC-37B5-487D-954D-5CAF36E59CF2}" srcId="{0F28D260-FB8E-4C20-B6F3-C6E7616142FF}" destId="{24A0B56E-4C89-49FF-BBBB-E1344478C0C9}" srcOrd="0" destOrd="0" parTransId="{ACB70CCB-F50E-4170-B611-C9D8031D35E8}" sibTransId="{07DDE117-5795-4CB5-A65F-759F963750BC}"/>
    <dgm:cxn modelId="{6BA7ECE4-A9F2-4C74-992B-DEE53F438DBC}" srcId="{F3E4D76F-8A11-4112-8B54-A4C236588564}" destId="{AE4DFC96-B255-4B3A-A30B-6A86F4743777}" srcOrd="0" destOrd="0" parTransId="{9BC7C0E8-BF46-48C5-8350-C5A9FC019428}" sibTransId="{DF19EF02-945B-4E56-BE6F-506576791512}"/>
    <dgm:cxn modelId="{EAC00BEF-2142-40F7-A37B-E5F10C0170E1}" type="presOf" srcId="{F3E4D76F-8A11-4112-8B54-A4C236588564}" destId="{CA023F28-40AE-444F-A30F-E5511E8A955B}" srcOrd="1" destOrd="0" presId="urn:microsoft.com/office/officeart/2005/8/layout/orgChart1"/>
    <dgm:cxn modelId="{2E97E147-C4C3-4448-960C-BE61398D2F8C}" srcId="{0F28D260-FB8E-4C20-B6F3-C6E7616142FF}" destId="{E17ACF18-57D9-4004-A92B-9C88B387EABA}" srcOrd="1" destOrd="0" parTransId="{E596A97E-3F31-4AC8-B834-0F0CE05E3638}" sibTransId="{ADBDCA8D-0ABF-477D-98CF-C07ED24AB8B8}"/>
    <dgm:cxn modelId="{2A4BF3DA-A761-49FB-A844-2C79CFDF01C2}" type="presOf" srcId="{0F7F63E7-1E9B-4EE4-97FD-E228D1B6A64F}" destId="{5AC8ED68-3806-40C9-A45B-AA28746FBF6B}" srcOrd="0" destOrd="0" presId="urn:microsoft.com/office/officeart/2005/8/layout/orgChart1"/>
    <dgm:cxn modelId="{EEF26905-7D86-42BF-B9AA-45943B8BEA0B}" type="presOf" srcId="{56115A6B-57EF-404D-B1D3-0E6834FD6E8F}" destId="{FD57238D-5F61-4214-8E89-519807341FD7}" srcOrd="1" destOrd="0" presId="urn:microsoft.com/office/officeart/2005/8/layout/orgChart1"/>
    <dgm:cxn modelId="{B2614DF0-4A72-428D-B516-F44E00442482}" type="presOf" srcId="{D471A735-92CD-4E70-9AAC-18CD957A7302}" destId="{2BC0D630-2536-472B-9C4B-D805D6AB8E60}" srcOrd="1" destOrd="0" presId="urn:microsoft.com/office/officeart/2005/8/layout/orgChart1"/>
    <dgm:cxn modelId="{DCEFC5D0-632C-422F-9012-99406BE0C5AE}" type="presOf" srcId="{9BBEE647-1018-4C56-B5E1-4CD63553C422}" destId="{1CA0DDB1-CBA3-4E9C-8916-A37B008EB97D}" srcOrd="0" destOrd="0" presId="urn:microsoft.com/office/officeart/2005/8/layout/orgChart1"/>
    <dgm:cxn modelId="{F91BD37B-E8E4-4A58-A382-3B265C25B2E7}" type="presOf" srcId="{56115A6B-57EF-404D-B1D3-0E6834FD6E8F}" destId="{CDE0E814-684B-4161-9F08-28F2EEA58F04}" srcOrd="0" destOrd="0" presId="urn:microsoft.com/office/officeart/2005/8/layout/orgChart1"/>
    <dgm:cxn modelId="{7A8C7F8F-354A-4562-9D33-08D2394981E4}" type="presOf" srcId="{ED4EE3FF-6C13-43D0-9898-3AC57047D3F5}" destId="{354A7220-CBFB-4572-8BC1-692954100741}" srcOrd="1" destOrd="0" presId="urn:microsoft.com/office/officeart/2005/8/layout/orgChart1"/>
    <dgm:cxn modelId="{E3EF41C0-490B-401C-8011-7C41D7834FC5}" type="presOf" srcId="{0F28D260-FB8E-4C20-B6F3-C6E7616142FF}" destId="{DB25E9F9-7D2A-4232-9F57-FC5EF7BAF4CA}" srcOrd="1" destOrd="0" presId="urn:microsoft.com/office/officeart/2005/8/layout/orgChart1"/>
    <dgm:cxn modelId="{608FFB3A-A600-4605-B22A-D9772A6ACA0C}" type="presOf" srcId="{C6EEF69E-9CF4-46B4-9E89-7242BC4BCAE0}" destId="{EFB1EDFB-3479-4BAC-B976-067C3E9B90AF}" srcOrd="0" destOrd="0" presId="urn:microsoft.com/office/officeart/2005/8/layout/orgChart1"/>
    <dgm:cxn modelId="{BC6BEB2B-7A64-44D6-AF5A-C68EAF40760F}" type="presOf" srcId="{E596A97E-3F31-4AC8-B834-0F0CE05E3638}" destId="{AFB7F418-626F-4469-9BC4-94308BD6DE12}" srcOrd="0" destOrd="0" presId="urn:microsoft.com/office/officeart/2005/8/layout/orgChart1"/>
    <dgm:cxn modelId="{F4B43161-6ADB-4954-9186-D37BC4E3F555}" srcId="{9BBEE647-1018-4C56-B5E1-4CD63553C422}" destId="{61EED3F2-A1BF-4F0A-81BE-9646DB460150}" srcOrd="0" destOrd="0" parTransId="{FAE775BD-3619-4E15-A0DB-632B0D3F3FEB}" sibTransId="{9D46904D-FE4F-4114-A4FB-93B4BDF7461B}"/>
    <dgm:cxn modelId="{00FEA56F-98B9-4CDF-A9E8-2AE49B82208E}" type="presOf" srcId="{0F28D260-FB8E-4C20-B6F3-C6E7616142FF}" destId="{63844360-ECFB-492E-9CCF-EEB4AAD525E2}" srcOrd="0" destOrd="0" presId="urn:microsoft.com/office/officeart/2005/8/layout/orgChart1"/>
    <dgm:cxn modelId="{8531CE94-F1DF-420E-B31A-B4E3FEC3BEC8}" type="presOf" srcId="{61EED3F2-A1BF-4F0A-81BE-9646DB460150}" destId="{58EB47CD-99BE-41AC-8720-C165AD47A21C}" srcOrd="0" destOrd="0" presId="urn:microsoft.com/office/officeart/2005/8/layout/orgChart1"/>
    <dgm:cxn modelId="{95412F35-96E4-4FE2-8289-3DCD1951E61A}" type="presOf" srcId="{CBAA76B3-8648-4029-AE25-E7F8FD07165B}" destId="{A276F53A-5CBE-408F-9B95-5CB98CF3F2AC}" srcOrd="0" destOrd="0" presId="urn:microsoft.com/office/officeart/2005/8/layout/orgChart1"/>
    <dgm:cxn modelId="{170C610A-B997-4FDF-BF6A-1CB271A4D47C}" srcId="{F3E4D76F-8A11-4112-8B54-A4C236588564}" destId="{746DB4F9-6B50-473C-AB70-510088C3AC6B}" srcOrd="1" destOrd="0" parTransId="{77880258-E9CA-4881-A34C-77EE64FB6E95}" sibTransId="{5B043C34-7B0F-4ACB-BA17-E886EC1497DC}"/>
    <dgm:cxn modelId="{3298293F-FFCD-48B0-9EF6-3DEDDCDE251A}" type="presOf" srcId="{ED4EE3FF-6C13-43D0-9898-3AC57047D3F5}" destId="{4AB5B699-8395-4D86-80F7-2D3083ADA098}" srcOrd="0" destOrd="0" presId="urn:microsoft.com/office/officeart/2005/8/layout/orgChart1"/>
    <dgm:cxn modelId="{B950ECDF-1B7A-463F-A3AA-F9564E9077C2}" srcId="{E17ACF18-57D9-4004-A92B-9C88B387EABA}" destId="{F3E4D76F-8A11-4112-8B54-A4C236588564}" srcOrd="0" destOrd="0" parTransId="{E3952141-EA0B-4E63-803C-D564A2AA819C}" sibTransId="{A1E8ED18-4DC4-4B86-AFEA-23BDAD62799A}"/>
    <dgm:cxn modelId="{F7C04A7C-F63E-41A4-94C1-E5050DF21C93}" type="presOf" srcId="{D689EF3F-53E5-46FC-AA77-7232EA74703A}" destId="{2C9D7CE2-EA61-4D56-9673-C2530A057281}" srcOrd="0" destOrd="0" presId="urn:microsoft.com/office/officeart/2005/8/layout/orgChart1"/>
    <dgm:cxn modelId="{C83756E9-2943-43AD-9F5A-C5208C66C416}" srcId="{4F42E795-6DB7-440A-A79E-6AC7BC113D0B}" destId="{D471A735-92CD-4E70-9AAC-18CD957A7302}" srcOrd="0" destOrd="0" parTransId="{CBAA76B3-8648-4029-AE25-E7F8FD07165B}" sibTransId="{D47B822D-54F3-4452-A1EB-20A76E8512D0}"/>
    <dgm:cxn modelId="{F43F382F-027F-408A-A190-0289C58FD2B3}" srcId="{4F42E795-6DB7-440A-A79E-6AC7BC113D0B}" destId="{ED4EE3FF-6C13-43D0-9898-3AC57047D3F5}" srcOrd="1" destOrd="0" parTransId="{D689EF3F-53E5-46FC-AA77-7232EA74703A}" sibTransId="{FC6BE119-C445-44F1-A244-3431BAED5C4B}"/>
    <dgm:cxn modelId="{62DB1A1B-062A-4BF3-BE35-C29AFA6E09ED}" srcId="{24A0B56E-4C89-49FF-BBBB-E1344478C0C9}" destId="{9C000067-42B6-4629-A2EB-46CC39B3CB70}" srcOrd="1" destOrd="0" parTransId="{C33F957B-9922-4180-A730-867E31AAC8A5}" sibTransId="{3F67307F-87FC-49EC-8A41-F6EF35747B73}"/>
    <dgm:cxn modelId="{7CE0768C-E909-41FA-8EA4-A3F0D5138A2B}" type="presOf" srcId="{61EED3F2-A1BF-4F0A-81BE-9646DB460150}" destId="{E243B3ED-F422-4AC7-97D1-F22CDA76CBB6}" srcOrd="1" destOrd="0" presId="urn:microsoft.com/office/officeart/2005/8/layout/orgChart1"/>
    <dgm:cxn modelId="{F4D80B6A-141D-4D6F-9AF6-95FBA1205B0C}" type="presOf" srcId="{24A0B56E-4C89-49FF-BBBB-E1344478C0C9}" destId="{575F0B0A-AAD5-4AE4-81C5-9A1DBD41DB54}" srcOrd="0" destOrd="0" presId="urn:microsoft.com/office/officeart/2005/8/layout/orgChart1"/>
    <dgm:cxn modelId="{61FADC7C-2DEC-4687-BDC6-B8D085BEA11D}" type="presOf" srcId="{AE4DFC96-B255-4B3A-A30B-6A86F4743777}" destId="{9FD30724-4331-45B2-A5DA-835D4771A4CD}" srcOrd="1" destOrd="0" presId="urn:microsoft.com/office/officeart/2005/8/layout/orgChart1"/>
    <dgm:cxn modelId="{B2AD353B-6120-4181-A081-694027A51AD1}" type="presOf" srcId="{AE4DFC96-B255-4B3A-A30B-6A86F4743777}" destId="{97C73446-555D-4CAE-9F35-63148FE6EC44}" srcOrd="0" destOrd="0" presId="urn:microsoft.com/office/officeart/2005/8/layout/orgChart1"/>
    <dgm:cxn modelId="{B8DDC3E9-3EA9-4F41-89EF-A78F819B2FC4}" type="presOf" srcId="{FAE775BD-3619-4E15-A0DB-632B0D3F3FEB}" destId="{A30E575A-16AF-4EB9-B435-A0EB9098C495}" srcOrd="0" destOrd="0" presId="urn:microsoft.com/office/officeart/2005/8/layout/orgChart1"/>
    <dgm:cxn modelId="{0552147D-4CD8-4EB8-A701-D91A4845CC27}" type="presOf" srcId="{9BBEE647-1018-4C56-B5E1-4CD63553C422}" destId="{407D3FBE-12FC-4FAA-8A46-450E36E07BED}" srcOrd="1" destOrd="0" presId="urn:microsoft.com/office/officeart/2005/8/layout/orgChart1"/>
    <dgm:cxn modelId="{7F2E7E79-6E78-4635-8149-FF0A08FB381E}" type="presOf" srcId="{E17ACF18-57D9-4004-A92B-9C88B387EABA}" destId="{11C3AEEE-A7D0-46A4-8BE3-9863DBE318D6}" srcOrd="0" destOrd="0" presId="urn:microsoft.com/office/officeart/2005/8/layout/orgChart1"/>
    <dgm:cxn modelId="{3D7D63F3-8BDC-47DC-914A-6B3A326BE350}" type="presOf" srcId="{9BC7C0E8-BF46-48C5-8350-C5A9FC019428}" destId="{4FB1A639-CA46-49D2-8190-35EC08215F2A}" srcOrd="0" destOrd="0" presId="urn:microsoft.com/office/officeart/2005/8/layout/orgChart1"/>
    <dgm:cxn modelId="{F8BFF774-6A8F-4361-8E1F-9247CC0ACC9D}" srcId="{24A0B56E-4C89-49FF-BBBB-E1344478C0C9}" destId="{56115A6B-57EF-404D-B1D3-0E6834FD6E8F}" srcOrd="2" destOrd="0" parTransId="{0F7F63E7-1E9B-4EE4-97FD-E228D1B6A64F}" sibTransId="{A93B588A-48BD-4805-9E0D-C125BFF1C7D3}"/>
    <dgm:cxn modelId="{50F36FD8-D20C-4642-A881-14A82700C55D}" srcId="{24A0B56E-4C89-49FF-BBBB-E1344478C0C9}" destId="{057C8C50-1563-4145-9ED2-4F1431400442}" srcOrd="0" destOrd="0" parTransId="{19E961CF-5E6F-4AA2-9D50-84EAD841105C}" sibTransId="{11FF9D14-CBD9-47A8-95B0-1DAE17AEF47D}"/>
    <dgm:cxn modelId="{4B0364EB-2F5A-4160-AF6C-7B5335B68BC0}" type="presOf" srcId="{C33F957B-9922-4180-A730-867E31AAC8A5}" destId="{D11375A5-8B13-4C0C-B8DF-C6E77B572F4E}" srcOrd="0" destOrd="0" presId="urn:microsoft.com/office/officeart/2005/8/layout/orgChart1"/>
    <dgm:cxn modelId="{64F3D407-2163-4E52-BA9D-90485C06D6E6}" type="presOf" srcId="{057C8C50-1563-4145-9ED2-4F1431400442}" destId="{3770D9E2-95AB-45E4-AB11-21CADF9C679C}" srcOrd="0" destOrd="0" presId="urn:microsoft.com/office/officeart/2005/8/layout/orgChart1"/>
    <dgm:cxn modelId="{0D5859B6-9893-4031-8978-638044B3D1F8}" type="presOf" srcId="{ACB70CCB-F50E-4170-B611-C9D8031D35E8}" destId="{AFA12363-D8B9-4AC2-AA1C-47F5A5973289}" srcOrd="0" destOrd="0" presId="urn:microsoft.com/office/officeart/2005/8/layout/orgChart1"/>
    <dgm:cxn modelId="{0F94D8D5-A367-4AFF-97BD-605942D712C3}" type="presOf" srcId="{4F42E795-6DB7-440A-A79E-6AC7BC113D0B}" destId="{0D051BD8-FA5B-470B-8ACD-B4DFD6F4FD38}" srcOrd="0" destOrd="0" presId="urn:microsoft.com/office/officeart/2005/8/layout/orgChart1"/>
    <dgm:cxn modelId="{81823A70-946D-4A74-841E-93F86751A81F}" type="presOf" srcId="{E17ACF18-57D9-4004-A92B-9C88B387EABA}" destId="{27824972-8F48-48F3-910A-CABC81C197B9}" srcOrd="1" destOrd="0" presId="urn:microsoft.com/office/officeart/2005/8/layout/orgChart1"/>
    <dgm:cxn modelId="{92A6A6E2-8600-4C69-A8B3-E62E319D9A47}" type="presOf" srcId="{D471A735-92CD-4E70-9AAC-18CD957A7302}" destId="{6297D529-599A-4285-A615-9252321D63C9}" srcOrd="0" destOrd="0" presId="urn:microsoft.com/office/officeart/2005/8/layout/orgChart1"/>
    <dgm:cxn modelId="{104DF691-081D-46C7-8890-A15414C250E9}" type="presOf" srcId="{5576DE9F-F0D9-4D9B-A8B2-CDE905B18FD0}" destId="{D8075786-5D6B-4B1E-BF63-AC838EB38ED0}" srcOrd="0" destOrd="0" presId="urn:microsoft.com/office/officeart/2005/8/layout/orgChart1"/>
    <dgm:cxn modelId="{D8AAD42D-D45E-4B9C-95B7-D72880628BF9}" type="presOf" srcId="{F3E4D76F-8A11-4112-8B54-A4C236588564}" destId="{74DB1CCC-A5D1-4095-BF28-2802EF0AB6BC}" srcOrd="0" destOrd="0" presId="urn:microsoft.com/office/officeart/2005/8/layout/orgChart1"/>
    <dgm:cxn modelId="{E22BCE0F-FB9E-4B8C-92A3-EBF11986C806}" type="presParOf" srcId="{D8075786-5D6B-4B1E-BF63-AC838EB38ED0}" destId="{AEF6C46E-F7F6-4B01-BE27-EF39BE5B24E4}" srcOrd="0" destOrd="0" presId="urn:microsoft.com/office/officeart/2005/8/layout/orgChart1"/>
    <dgm:cxn modelId="{03B08665-3675-4A97-ADEB-6BCD180A64D0}" type="presParOf" srcId="{AEF6C46E-F7F6-4B01-BE27-EF39BE5B24E4}" destId="{C6F34B92-C692-4F74-9DDF-EDD35B2203C3}" srcOrd="0" destOrd="0" presId="urn:microsoft.com/office/officeart/2005/8/layout/orgChart1"/>
    <dgm:cxn modelId="{0C3C50DF-8B41-47CC-A8E2-5631906F44F1}" type="presParOf" srcId="{C6F34B92-C692-4F74-9DDF-EDD35B2203C3}" destId="{63844360-ECFB-492E-9CCF-EEB4AAD525E2}" srcOrd="0" destOrd="0" presId="urn:microsoft.com/office/officeart/2005/8/layout/orgChart1"/>
    <dgm:cxn modelId="{F35BCF6B-7039-42E3-B112-70B38B268D11}" type="presParOf" srcId="{C6F34B92-C692-4F74-9DDF-EDD35B2203C3}" destId="{DB25E9F9-7D2A-4232-9F57-FC5EF7BAF4CA}" srcOrd="1" destOrd="0" presId="urn:microsoft.com/office/officeart/2005/8/layout/orgChart1"/>
    <dgm:cxn modelId="{8E761E3D-1F57-41B1-8FFA-695F5C6D02AB}" type="presParOf" srcId="{AEF6C46E-F7F6-4B01-BE27-EF39BE5B24E4}" destId="{E562098C-E9E1-4E56-BC5D-995AADA72B89}" srcOrd="1" destOrd="0" presId="urn:microsoft.com/office/officeart/2005/8/layout/orgChart1"/>
    <dgm:cxn modelId="{DA927480-8976-4450-9A86-9B3757F8B753}" type="presParOf" srcId="{E562098C-E9E1-4E56-BC5D-995AADA72B89}" destId="{AFA12363-D8B9-4AC2-AA1C-47F5A5973289}" srcOrd="0" destOrd="0" presId="urn:microsoft.com/office/officeart/2005/8/layout/orgChart1"/>
    <dgm:cxn modelId="{72491A0E-263E-4C97-9540-7531E627AEEF}" type="presParOf" srcId="{E562098C-E9E1-4E56-BC5D-995AADA72B89}" destId="{E7C2E2D0-65E8-4C9D-83F6-C0098541C594}" srcOrd="1" destOrd="0" presId="urn:microsoft.com/office/officeart/2005/8/layout/orgChart1"/>
    <dgm:cxn modelId="{4BB3A441-B729-4C29-9983-4CF4124FF91E}" type="presParOf" srcId="{E7C2E2D0-65E8-4C9D-83F6-C0098541C594}" destId="{FFBF9AE2-F546-47D3-BF86-C8DF0CEA5E3D}" srcOrd="0" destOrd="0" presId="urn:microsoft.com/office/officeart/2005/8/layout/orgChart1"/>
    <dgm:cxn modelId="{887706F1-46CD-48C7-A45D-1F3AD588A865}" type="presParOf" srcId="{FFBF9AE2-F546-47D3-BF86-C8DF0CEA5E3D}" destId="{575F0B0A-AAD5-4AE4-81C5-9A1DBD41DB54}" srcOrd="0" destOrd="0" presId="urn:microsoft.com/office/officeart/2005/8/layout/orgChart1"/>
    <dgm:cxn modelId="{B556E3E0-F44D-4FDB-AA01-F79167D73056}" type="presParOf" srcId="{FFBF9AE2-F546-47D3-BF86-C8DF0CEA5E3D}" destId="{D5332D7A-A3F4-465F-94B0-9E6C66536EE0}" srcOrd="1" destOrd="0" presId="urn:microsoft.com/office/officeart/2005/8/layout/orgChart1"/>
    <dgm:cxn modelId="{FC4FEE35-0C2F-45D3-B05A-1F0E48EF573E}" type="presParOf" srcId="{E7C2E2D0-65E8-4C9D-83F6-C0098541C594}" destId="{FBF0BEFB-F208-4E61-87B4-A94BDA10C9E2}" srcOrd="1" destOrd="0" presId="urn:microsoft.com/office/officeart/2005/8/layout/orgChart1"/>
    <dgm:cxn modelId="{B0D5A235-2136-49AA-B9EE-E9505DBBB618}" type="presParOf" srcId="{FBF0BEFB-F208-4E61-87B4-A94BDA10C9E2}" destId="{CA3D0D3F-DDDC-418A-A468-C2A2E200A6CB}" srcOrd="0" destOrd="0" presId="urn:microsoft.com/office/officeart/2005/8/layout/orgChart1"/>
    <dgm:cxn modelId="{A7B4D2E7-489E-427F-9762-D8F82E08C0E5}" type="presParOf" srcId="{FBF0BEFB-F208-4E61-87B4-A94BDA10C9E2}" destId="{F8C8744D-A984-4686-ACB9-515CB092CD83}" srcOrd="1" destOrd="0" presId="urn:microsoft.com/office/officeart/2005/8/layout/orgChart1"/>
    <dgm:cxn modelId="{87C5E741-34DD-4049-AAE2-89BEC433DE9B}" type="presParOf" srcId="{F8C8744D-A984-4686-ACB9-515CB092CD83}" destId="{17B5EBBD-B408-4D35-ABBD-832E43F37909}" srcOrd="0" destOrd="0" presId="urn:microsoft.com/office/officeart/2005/8/layout/orgChart1"/>
    <dgm:cxn modelId="{38C173D3-145F-47C4-A4BB-BE0BD19A5457}" type="presParOf" srcId="{17B5EBBD-B408-4D35-ABBD-832E43F37909}" destId="{3770D9E2-95AB-45E4-AB11-21CADF9C679C}" srcOrd="0" destOrd="0" presId="urn:microsoft.com/office/officeart/2005/8/layout/orgChart1"/>
    <dgm:cxn modelId="{7FB9C0EE-404A-4981-B1C0-FDF79AA5827C}" type="presParOf" srcId="{17B5EBBD-B408-4D35-ABBD-832E43F37909}" destId="{40D229C0-9964-46B3-A662-1B6E438022F7}" srcOrd="1" destOrd="0" presId="urn:microsoft.com/office/officeart/2005/8/layout/orgChart1"/>
    <dgm:cxn modelId="{512BB1BF-0119-4317-88FB-4BD168DD7BB8}" type="presParOf" srcId="{F8C8744D-A984-4686-ACB9-515CB092CD83}" destId="{72EB5B87-AD6B-47EC-8949-2837A59D595D}" srcOrd="1" destOrd="0" presId="urn:microsoft.com/office/officeart/2005/8/layout/orgChart1"/>
    <dgm:cxn modelId="{B7E8DB3B-38D5-42C5-ACB9-FE716EED93B4}" type="presParOf" srcId="{F8C8744D-A984-4686-ACB9-515CB092CD83}" destId="{BE4467E2-5199-4AC5-BD2B-BED29016AB2D}" srcOrd="2" destOrd="0" presId="urn:microsoft.com/office/officeart/2005/8/layout/orgChart1"/>
    <dgm:cxn modelId="{E69ED2D7-D64F-490F-B5F9-769034F4167C}" type="presParOf" srcId="{FBF0BEFB-F208-4E61-87B4-A94BDA10C9E2}" destId="{D11375A5-8B13-4C0C-B8DF-C6E77B572F4E}" srcOrd="2" destOrd="0" presId="urn:microsoft.com/office/officeart/2005/8/layout/orgChart1"/>
    <dgm:cxn modelId="{A05957E0-68B0-4303-93A0-C137D3BFF0E1}" type="presParOf" srcId="{FBF0BEFB-F208-4E61-87B4-A94BDA10C9E2}" destId="{561B2BF1-E582-4F22-9FD8-23C5907F209B}" srcOrd="3" destOrd="0" presId="urn:microsoft.com/office/officeart/2005/8/layout/orgChart1"/>
    <dgm:cxn modelId="{6FA8F62C-ACA5-4171-84F8-C6D6505E2C85}" type="presParOf" srcId="{561B2BF1-E582-4F22-9FD8-23C5907F209B}" destId="{9D2D61C4-913E-485A-99BD-95D9187633CB}" srcOrd="0" destOrd="0" presId="urn:microsoft.com/office/officeart/2005/8/layout/orgChart1"/>
    <dgm:cxn modelId="{F4AD1507-ED6E-4480-B110-E144C7F8707A}" type="presParOf" srcId="{9D2D61C4-913E-485A-99BD-95D9187633CB}" destId="{52DF5024-D9A0-4B83-A4FA-F7D1D1EDC029}" srcOrd="0" destOrd="0" presId="urn:microsoft.com/office/officeart/2005/8/layout/orgChart1"/>
    <dgm:cxn modelId="{04CCCA48-4B84-4DF4-8E66-6C979E13D9D1}" type="presParOf" srcId="{9D2D61C4-913E-485A-99BD-95D9187633CB}" destId="{68D7F086-8259-46A7-A462-DA0200B5AA0E}" srcOrd="1" destOrd="0" presId="urn:microsoft.com/office/officeart/2005/8/layout/orgChart1"/>
    <dgm:cxn modelId="{118C71D8-A53B-4FBC-8538-204E66488847}" type="presParOf" srcId="{561B2BF1-E582-4F22-9FD8-23C5907F209B}" destId="{7E4E8AFF-6213-41D5-83EC-2A1D4ED547C9}" srcOrd="1" destOrd="0" presId="urn:microsoft.com/office/officeart/2005/8/layout/orgChart1"/>
    <dgm:cxn modelId="{D913E1DA-C6A9-4E54-A0A5-06FF0FDF6F2D}" type="presParOf" srcId="{561B2BF1-E582-4F22-9FD8-23C5907F209B}" destId="{39DC7FF7-B80C-4D8B-8642-4A9B5664A614}" srcOrd="2" destOrd="0" presId="urn:microsoft.com/office/officeart/2005/8/layout/orgChart1"/>
    <dgm:cxn modelId="{9B1FD32E-2030-4992-970B-0A4F4A482EEC}" type="presParOf" srcId="{FBF0BEFB-F208-4E61-87B4-A94BDA10C9E2}" destId="{5AC8ED68-3806-40C9-A45B-AA28746FBF6B}" srcOrd="4" destOrd="0" presId="urn:microsoft.com/office/officeart/2005/8/layout/orgChart1"/>
    <dgm:cxn modelId="{44A8F0FE-99BC-4F6B-9AE3-AA66FC9B3ED2}" type="presParOf" srcId="{FBF0BEFB-F208-4E61-87B4-A94BDA10C9E2}" destId="{B4A6FDAE-63C1-4C81-A10E-F6E1F923A3D4}" srcOrd="5" destOrd="0" presId="urn:microsoft.com/office/officeart/2005/8/layout/orgChart1"/>
    <dgm:cxn modelId="{65957EBD-DFC4-4A71-BCD4-9DE2956B9A13}" type="presParOf" srcId="{B4A6FDAE-63C1-4C81-A10E-F6E1F923A3D4}" destId="{38ABE7E0-F63B-437A-B572-A03D927C2EF5}" srcOrd="0" destOrd="0" presId="urn:microsoft.com/office/officeart/2005/8/layout/orgChart1"/>
    <dgm:cxn modelId="{84E9B5F6-DEA5-4A71-AA0E-C5B783B53FFF}" type="presParOf" srcId="{38ABE7E0-F63B-437A-B572-A03D927C2EF5}" destId="{CDE0E814-684B-4161-9F08-28F2EEA58F04}" srcOrd="0" destOrd="0" presId="urn:microsoft.com/office/officeart/2005/8/layout/orgChart1"/>
    <dgm:cxn modelId="{0B10ABB3-7770-4DA2-B4AA-17FF5FFE3167}" type="presParOf" srcId="{38ABE7E0-F63B-437A-B572-A03D927C2EF5}" destId="{FD57238D-5F61-4214-8E89-519807341FD7}" srcOrd="1" destOrd="0" presId="urn:microsoft.com/office/officeart/2005/8/layout/orgChart1"/>
    <dgm:cxn modelId="{51EAFD0B-A7D5-4BA4-89BE-67BAA4E98752}" type="presParOf" srcId="{B4A6FDAE-63C1-4C81-A10E-F6E1F923A3D4}" destId="{D6A1E404-7E37-451D-8861-0A4D6295E8EB}" srcOrd="1" destOrd="0" presId="urn:microsoft.com/office/officeart/2005/8/layout/orgChart1"/>
    <dgm:cxn modelId="{CD27C18A-C5FC-4CB9-ABBF-B5C8CCC76B3C}" type="presParOf" srcId="{B4A6FDAE-63C1-4C81-A10E-F6E1F923A3D4}" destId="{B5EB2D2E-EE3B-4AB2-8A53-E5E8F4FB90A0}" srcOrd="2" destOrd="0" presId="urn:microsoft.com/office/officeart/2005/8/layout/orgChart1"/>
    <dgm:cxn modelId="{45D3CAD6-F4EE-45B1-B5B9-6CEFFCC5E7F1}" type="presParOf" srcId="{E7C2E2D0-65E8-4C9D-83F6-C0098541C594}" destId="{322E1C96-DD74-48EB-8A91-94875F64742C}" srcOrd="2" destOrd="0" presId="urn:microsoft.com/office/officeart/2005/8/layout/orgChart1"/>
    <dgm:cxn modelId="{C8843213-BE72-4C7A-9AE3-AFF5045C340F}" type="presParOf" srcId="{E562098C-E9E1-4E56-BC5D-995AADA72B89}" destId="{AFB7F418-626F-4469-9BC4-94308BD6DE12}" srcOrd="2" destOrd="0" presId="urn:microsoft.com/office/officeart/2005/8/layout/orgChart1"/>
    <dgm:cxn modelId="{F2076FEB-49F7-48D0-A952-94487DD7C43E}" type="presParOf" srcId="{E562098C-E9E1-4E56-BC5D-995AADA72B89}" destId="{FC457D34-8EA4-4B98-A462-32C1B5EC9ABB}" srcOrd="3" destOrd="0" presId="urn:microsoft.com/office/officeart/2005/8/layout/orgChart1"/>
    <dgm:cxn modelId="{D8C49803-790B-46EC-AF10-D37D3FDE2279}" type="presParOf" srcId="{FC457D34-8EA4-4B98-A462-32C1B5EC9ABB}" destId="{CF2FF653-9A5A-429A-BE9A-0F5B3BFEC715}" srcOrd="0" destOrd="0" presId="urn:microsoft.com/office/officeart/2005/8/layout/orgChart1"/>
    <dgm:cxn modelId="{BCD9CA14-C9E0-4F06-ADC2-2A37B6EF669D}" type="presParOf" srcId="{CF2FF653-9A5A-429A-BE9A-0F5B3BFEC715}" destId="{11C3AEEE-A7D0-46A4-8BE3-9863DBE318D6}" srcOrd="0" destOrd="0" presId="urn:microsoft.com/office/officeart/2005/8/layout/orgChart1"/>
    <dgm:cxn modelId="{289BACE5-855F-401B-BEBA-A2A6C04556A2}" type="presParOf" srcId="{CF2FF653-9A5A-429A-BE9A-0F5B3BFEC715}" destId="{27824972-8F48-48F3-910A-CABC81C197B9}" srcOrd="1" destOrd="0" presId="urn:microsoft.com/office/officeart/2005/8/layout/orgChart1"/>
    <dgm:cxn modelId="{73F68DD5-025E-4853-B08D-A1AD5D3C0D08}" type="presParOf" srcId="{FC457D34-8EA4-4B98-A462-32C1B5EC9ABB}" destId="{70457194-084C-4915-839B-461A2206AF29}" srcOrd="1" destOrd="0" presId="urn:microsoft.com/office/officeart/2005/8/layout/orgChart1"/>
    <dgm:cxn modelId="{A7BAD693-4799-44B8-94D1-C003440A8230}" type="presParOf" srcId="{70457194-084C-4915-839B-461A2206AF29}" destId="{050FADE3-FC93-48BF-B60D-F72A0BD0F435}" srcOrd="0" destOrd="0" presId="urn:microsoft.com/office/officeart/2005/8/layout/orgChart1"/>
    <dgm:cxn modelId="{12353D4F-5675-4052-9DD6-66BA07F35B9D}" type="presParOf" srcId="{70457194-084C-4915-839B-461A2206AF29}" destId="{53E55262-E7BB-431A-B932-932BB477E849}" srcOrd="1" destOrd="0" presId="urn:microsoft.com/office/officeart/2005/8/layout/orgChart1"/>
    <dgm:cxn modelId="{C9CA51A3-567A-436E-AB91-29147BB900B9}" type="presParOf" srcId="{53E55262-E7BB-431A-B932-932BB477E849}" destId="{5802C5B8-EE43-4C92-9CF5-16720AB7725D}" srcOrd="0" destOrd="0" presId="urn:microsoft.com/office/officeart/2005/8/layout/orgChart1"/>
    <dgm:cxn modelId="{E16AF44C-A8AC-451D-BA3C-15765F5C1825}" type="presParOf" srcId="{5802C5B8-EE43-4C92-9CF5-16720AB7725D}" destId="{74DB1CCC-A5D1-4095-BF28-2802EF0AB6BC}" srcOrd="0" destOrd="0" presId="urn:microsoft.com/office/officeart/2005/8/layout/orgChart1"/>
    <dgm:cxn modelId="{A7E461A1-266F-4D49-9C5F-375FA45CAB74}" type="presParOf" srcId="{5802C5B8-EE43-4C92-9CF5-16720AB7725D}" destId="{CA023F28-40AE-444F-A30F-E5511E8A955B}" srcOrd="1" destOrd="0" presId="urn:microsoft.com/office/officeart/2005/8/layout/orgChart1"/>
    <dgm:cxn modelId="{1B2AE038-B6E1-4177-B273-B92F62D0C303}" type="presParOf" srcId="{53E55262-E7BB-431A-B932-932BB477E849}" destId="{408A29B3-9708-4889-B14F-97553220911B}" srcOrd="1" destOrd="0" presId="urn:microsoft.com/office/officeart/2005/8/layout/orgChart1"/>
    <dgm:cxn modelId="{7558692D-AF10-434D-AEFA-557797A447C5}" type="presParOf" srcId="{408A29B3-9708-4889-B14F-97553220911B}" destId="{4FB1A639-CA46-49D2-8190-35EC08215F2A}" srcOrd="0" destOrd="0" presId="urn:microsoft.com/office/officeart/2005/8/layout/orgChart1"/>
    <dgm:cxn modelId="{EA6FBD49-71A7-4CAE-8B91-DA5DDDC40E28}" type="presParOf" srcId="{408A29B3-9708-4889-B14F-97553220911B}" destId="{EE6369B6-03E6-4754-9341-D0A8A98E7668}" srcOrd="1" destOrd="0" presId="urn:microsoft.com/office/officeart/2005/8/layout/orgChart1"/>
    <dgm:cxn modelId="{F987B7A8-FE4A-42DA-82A5-57F5717F3C44}" type="presParOf" srcId="{EE6369B6-03E6-4754-9341-D0A8A98E7668}" destId="{0C46661B-21CD-4957-8B35-BD7F812293BB}" srcOrd="0" destOrd="0" presId="urn:microsoft.com/office/officeart/2005/8/layout/orgChart1"/>
    <dgm:cxn modelId="{4AB97486-F36F-473D-9C1A-B96AB20E039A}" type="presParOf" srcId="{0C46661B-21CD-4957-8B35-BD7F812293BB}" destId="{97C73446-555D-4CAE-9F35-63148FE6EC44}" srcOrd="0" destOrd="0" presId="urn:microsoft.com/office/officeart/2005/8/layout/orgChart1"/>
    <dgm:cxn modelId="{F20FAA3C-C172-41DE-BAE7-DCBA4A595C70}" type="presParOf" srcId="{0C46661B-21CD-4957-8B35-BD7F812293BB}" destId="{9FD30724-4331-45B2-A5DA-835D4771A4CD}" srcOrd="1" destOrd="0" presId="urn:microsoft.com/office/officeart/2005/8/layout/orgChart1"/>
    <dgm:cxn modelId="{1219D714-0DA8-4EDA-B5B3-DDE50C70E024}" type="presParOf" srcId="{EE6369B6-03E6-4754-9341-D0A8A98E7668}" destId="{0F70BE73-A176-4E5A-A2B4-1A0419A007B5}" srcOrd="1" destOrd="0" presId="urn:microsoft.com/office/officeart/2005/8/layout/orgChart1"/>
    <dgm:cxn modelId="{51C534AF-E59D-46C4-889F-416E8FC62B0D}" type="presParOf" srcId="{EE6369B6-03E6-4754-9341-D0A8A98E7668}" destId="{831AB60A-6225-4FCC-968F-ED10B5066C26}" srcOrd="2" destOrd="0" presId="urn:microsoft.com/office/officeart/2005/8/layout/orgChart1"/>
    <dgm:cxn modelId="{6AAD443E-CAF6-4200-8CB2-AC92B03AA20E}" type="presParOf" srcId="{408A29B3-9708-4889-B14F-97553220911B}" destId="{CE3200B0-9FE3-4F45-AF7E-8640DD629959}" srcOrd="2" destOrd="0" presId="urn:microsoft.com/office/officeart/2005/8/layout/orgChart1"/>
    <dgm:cxn modelId="{0EBB8FC7-F5B0-48DC-9A7D-F3D617C903C0}" type="presParOf" srcId="{408A29B3-9708-4889-B14F-97553220911B}" destId="{395DF87F-9DF2-4D90-8145-6E75270D1ABB}" srcOrd="3" destOrd="0" presId="urn:microsoft.com/office/officeart/2005/8/layout/orgChart1"/>
    <dgm:cxn modelId="{B21F4E25-D396-4660-8E84-6A6AF38041DF}" type="presParOf" srcId="{395DF87F-9DF2-4D90-8145-6E75270D1ABB}" destId="{99AD126B-A5A5-41C8-8190-BD3716006C62}" srcOrd="0" destOrd="0" presId="urn:microsoft.com/office/officeart/2005/8/layout/orgChart1"/>
    <dgm:cxn modelId="{AEF59F8F-7863-41EB-AB63-CAF60200A4F6}" type="presParOf" srcId="{99AD126B-A5A5-41C8-8190-BD3716006C62}" destId="{72D12D0A-662B-4351-89E5-E46B80C7913F}" srcOrd="0" destOrd="0" presId="urn:microsoft.com/office/officeart/2005/8/layout/orgChart1"/>
    <dgm:cxn modelId="{8C1DD8CC-A82F-4057-AEB5-EB8A22A9EFE2}" type="presParOf" srcId="{99AD126B-A5A5-41C8-8190-BD3716006C62}" destId="{F3389D31-C318-431C-9658-8D9AFC0B3C27}" srcOrd="1" destOrd="0" presId="urn:microsoft.com/office/officeart/2005/8/layout/orgChart1"/>
    <dgm:cxn modelId="{0843C248-4D55-42F4-8097-390ED47E4FF9}" type="presParOf" srcId="{395DF87F-9DF2-4D90-8145-6E75270D1ABB}" destId="{991C23E4-651D-4858-8676-2CE4DA4D6861}" srcOrd="1" destOrd="0" presId="urn:microsoft.com/office/officeart/2005/8/layout/orgChart1"/>
    <dgm:cxn modelId="{F725B8F6-3FCD-4BAD-93EB-0CECF5B93DB8}" type="presParOf" srcId="{395DF87F-9DF2-4D90-8145-6E75270D1ABB}" destId="{9D9A6107-CC7E-4703-A143-FCF3FAE789D4}" srcOrd="2" destOrd="0" presId="urn:microsoft.com/office/officeart/2005/8/layout/orgChart1"/>
    <dgm:cxn modelId="{1A3D01FC-CDDA-455E-AF27-DD9DC4CA14F4}" type="presParOf" srcId="{53E55262-E7BB-431A-B932-932BB477E849}" destId="{CA5130F1-AF71-4066-BD0F-AF9F556A37A9}" srcOrd="2" destOrd="0" presId="urn:microsoft.com/office/officeart/2005/8/layout/orgChart1"/>
    <dgm:cxn modelId="{E608C1F2-870D-4F6F-BBED-B2110DD32A35}" type="presParOf" srcId="{70457194-084C-4915-839B-461A2206AF29}" destId="{C6C2913D-D4F3-4CF1-ADFC-6867DEC79576}" srcOrd="2" destOrd="0" presId="urn:microsoft.com/office/officeart/2005/8/layout/orgChart1"/>
    <dgm:cxn modelId="{7505F4E7-7250-453E-97A3-3EF0CA21FEF0}" type="presParOf" srcId="{70457194-084C-4915-839B-461A2206AF29}" destId="{2D481FB1-9128-4B3C-93EC-A15C50039268}" srcOrd="3" destOrd="0" presId="urn:microsoft.com/office/officeart/2005/8/layout/orgChart1"/>
    <dgm:cxn modelId="{3ED14973-A650-4C97-87D1-43035B594B52}" type="presParOf" srcId="{2D481FB1-9128-4B3C-93EC-A15C50039268}" destId="{E925EC3E-B925-4D10-8A6D-CCD607389FBB}" srcOrd="0" destOrd="0" presId="urn:microsoft.com/office/officeart/2005/8/layout/orgChart1"/>
    <dgm:cxn modelId="{C5DC6501-2A84-4036-A227-1280FCDDF83F}" type="presParOf" srcId="{E925EC3E-B925-4D10-8A6D-CCD607389FBB}" destId="{1CA0DDB1-CBA3-4E9C-8916-A37B008EB97D}" srcOrd="0" destOrd="0" presId="urn:microsoft.com/office/officeart/2005/8/layout/orgChart1"/>
    <dgm:cxn modelId="{6220F1A1-C593-4B0D-9ABF-A2B4E232E356}" type="presParOf" srcId="{E925EC3E-B925-4D10-8A6D-CCD607389FBB}" destId="{407D3FBE-12FC-4FAA-8A46-450E36E07BED}" srcOrd="1" destOrd="0" presId="urn:microsoft.com/office/officeart/2005/8/layout/orgChart1"/>
    <dgm:cxn modelId="{B12B63E6-C298-4F71-B336-A7F12A340665}" type="presParOf" srcId="{2D481FB1-9128-4B3C-93EC-A15C50039268}" destId="{573CD411-281A-4193-9274-B6B08637AD67}" srcOrd="1" destOrd="0" presId="urn:microsoft.com/office/officeart/2005/8/layout/orgChart1"/>
    <dgm:cxn modelId="{F0DEE5A0-8C06-41F9-820D-12B95D3E3162}" type="presParOf" srcId="{573CD411-281A-4193-9274-B6B08637AD67}" destId="{A30E575A-16AF-4EB9-B435-A0EB9098C495}" srcOrd="0" destOrd="0" presId="urn:microsoft.com/office/officeart/2005/8/layout/orgChart1"/>
    <dgm:cxn modelId="{B5454C8B-FFE6-4287-B734-0D2A6D612872}" type="presParOf" srcId="{573CD411-281A-4193-9274-B6B08637AD67}" destId="{CF9C1A54-C542-48B2-9F02-18BCDB5737E3}" srcOrd="1" destOrd="0" presId="urn:microsoft.com/office/officeart/2005/8/layout/orgChart1"/>
    <dgm:cxn modelId="{3890E26A-2872-45DA-8F4A-3E0CF9CE0717}" type="presParOf" srcId="{CF9C1A54-C542-48B2-9F02-18BCDB5737E3}" destId="{7DBEB38B-497A-4EC0-8B07-AA82DC3BAB81}" srcOrd="0" destOrd="0" presId="urn:microsoft.com/office/officeart/2005/8/layout/orgChart1"/>
    <dgm:cxn modelId="{4B39FE91-9D31-4E6D-9416-9AB73B18C46F}" type="presParOf" srcId="{7DBEB38B-497A-4EC0-8B07-AA82DC3BAB81}" destId="{58EB47CD-99BE-41AC-8720-C165AD47A21C}" srcOrd="0" destOrd="0" presId="urn:microsoft.com/office/officeart/2005/8/layout/orgChart1"/>
    <dgm:cxn modelId="{CA3D48F9-2C24-4BD1-99E3-AAEB2034BB0C}" type="presParOf" srcId="{7DBEB38B-497A-4EC0-8B07-AA82DC3BAB81}" destId="{E243B3ED-F422-4AC7-97D1-F22CDA76CBB6}" srcOrd="1" destOrd="0" presId="urn:microsoft.com/office/officeart/2005/8/layout/orgChart1"/>
    <dgm:cxn modelId="{585C6CDF-5E0A-44AE-88BC-F031AFDC9ECC}" type="presParOf" srcId="{CF9C1A54-C542-48B2-9F02-18BCDB5737E3}" destId="{C94A3FB1-E066-40CE-AF55-7BE51075BA4A}" srcOrd="1" destOrd="0" presId="urn:microsoft.com/office/officeart/2005/8/layout/orgChart1"/>
    <dgm:cxn modelId="{C1239933-699B-4556-B8FA-890DBA340338}" type="presParOf" srcId="{CF9C1A54-C542-48B2-9F02-18BCDB5737E3}" destId="{F3FECF8C-FF8D-48C0-B103-7AD6F3408A4E}" srcOrd="2" destOrd="0" presId="urn:microsoft.com/office/officeart/2005/8/layout/orgChart1"/>
    <dgm:cxn modelId="{95A6DA28-DF22-4554-A543-B793371F9BAB}" type="presParOf" srcId="{573CD411-281A-4193-9274-B6B08637AD67}" destId="{EFB1EDFB-3479-4BAC-B976-067C3E9B90AF}" srcOrd="2" destOrd="0" presId="urn:microsoft.com/office/officeart/2005/8/layout/orgChart1"/>
    <dgm:cxn modelId="{BA1E409C-8DD2-44A9-8614-A41A42FA7741}" type="presParOf" srcId="{573CD411-281A-4193-9274-B6B08637AD67}" destId="{4281CFF5-30E9-4447-B90B-1200C73150F4}" srcOrd="3" destOrd="0" presId="urn:microsoft.com/office/officeart/2005/8/layout/orgChart1"/>
    <dgm:cxn modelId="{280BCA07-F3F0-4E23-9226-977C6DD42485}" type="presParOf" srcId="{4281CFF5-30E9-4447-B90B-1200C73150F4}" destId="{9C51D579-F414-4A8D-89DA-2C4D574F1DAA}" srcOrd="0" destOrd="0" presId="urn:microsoft.com/office/officeart/2005/8/layout/orgChart1"/>
    <dgm:cxn modelId="{2186FD51-7E13-4314-8640-50BF7975B0A8}" type="presParOf" srcId="{9C51D579-F414-4A8D-89DA-2C4D574F1DAA}" destId="{0D051BD8-FA5B-470B-8ACD-B4DFD6F4FD38}" srcOrd="0" destOrd="0" presId="urn:microsoft.com/office/officeart/2005/8/layout/orgChart1"/>
    <dgm:cxn modelId="{85312166-0B62-4387-8171-66FFA85E08B6}" type="presParOf" srcId="{9C51D579-F414-4A8D-89DA-2C4D574F1DAA}" destId="{1B46542C-36DF-4E58-BE7D-E1C07EBD71CA}" srcOrd="1" destOrd="0" presId="urn:microsoft.com/office/officeart/2005/8/layout/orgChart1"/>
    <dgm:cxn modelId="{20EF9013-1EC2-45BA-BD5B-723DFD59E4DF}" type="presParOf" srcId="{4281CFF5-30E9-4447-B90B-1200C73150F4}" destId="{A646D9A9-2624-4EA2-AFCA-5B1998DA2544}" srcOrd="1" destOrd="0" presId="urn:microsoft.com/office/officeart/2005/8/layout/orgChart1"/>
    <dgm:cxn modelId="{7B049C71-DB9E-47CC-AC7E-381063295A67}" type="presParOf" srcId="{A646D9A9-2624-4EA2-AFCA-5B1998DA2544}" destId="{A276F53A-5CBE-408F-9B95-5CB98CF3F2AC}" srcOrd="0" destOrd="0" presId="urn:microsoft.com/office/officeart/2005/8/layout/orgChart1"/>
    <dgm:cxn modelId="{7A6E43B5-58AC-4FB6-95DC-0F1C6824E647}" type="presParOf" srcId="{A646D9A9-2624-4EA2-AFCA-5B1998DA2544}" destId="{97E62BBF-86A4-4C84-AA30-461309591C30}" srcOrd="1" destOrd="0" presId="urn:microsoft.com/office/officeart/2005/8/layout/orgChart1"/>
    <dgm:cxn modelId="{8AF9D9D9-F861-4356-BB2B-FC021C891596}" type="presParOf" srcId="{97E62BBF-86A4-4C84-AA30-461309591C30}" destId="{C4618A91-00ED-4E2E-9977-9B7618A933DE}" srcOrd="0" destOrd="0" presId="urn:microsoft.com/office/officeart/2005/8/layout/orgChart1"/>
    <dgm:cxn modelId="{336168B1-ABA3-4F60-A7E0-03590EC7DF7F}" type="presParOf" srcId="{C4618A91-00ED-4E2E-9977-9B7618A933DE}" destId="{6297D529-599A-4285-A615-9252321D63C9}" srcOrd="0" destOrd="0" presId="urn:microsoft.com/office/officeart/2005/8/layout/orgChart1"/>
    <dgm:cxn modelId="{89DE113D-4A4A-451B-910F-3F1D5FBDAB22}" type="presParOf" srcId="{C4618A91-00ED-4E2E-9977-9B7618A933DE}" destId="{2BC0D630-2536-472B-9C4B-D805D6AB8E60}" srcOrd="1" destOrd="0" presId="urn:microsoft.com/office/officeart/2005/8/layout/orgChart1"/>
    <dgm:cxn modelId="{E3926758-6FF0-481F-AD26-350164A2BE1F}" type="presParOf" srcId="{97E62BBF-86A4-4C84-AA30-461309591C30}" destId="{6BFB7921-1674-405D-9AE4-938463F060A1}" srcOrd="1" destOrd="0" presId="urn:microsoft.com/office/officeart/2005/8/layout/orgChart1"/>
    <dgm:cxn modelId="{51642858-8250-4975-9880-2022955714DD}" type="presParOf" srcId="{97E62BBF-86A4-4C84-AA30-461309591C30}" destId="{99A4ADE3-A6E0-4342-B318-12B9388ECC72}" srcOrd="2" destOrd="0" presId="urn:microsoft.com/office/officeart/2005/8/layout/orgChart1"/>
    <dgm:cxn modelId="{1E929CD4-1E40-460A-85EE-C001201BE6B4}" type="presParOf" srcId="{A646D9A9-2624-4EA2-AFCA-5B1998DA2544}" destId="{2C9D7CE2-EA61-4D56-9673-C2530A057281}" srcOrd="2" destOrd="0" presId="urn:microsoft.com/office/officeart/2005/8/layout/orgChart1"/>
    <dgm:cxn modelId="{EEBE50D0-0A02-430D-8DD6-4BFCE90BF7B5}" type="presParOf" srcId="{A646D9A9-2624-4EA2-AFCA-5B1998DA2544}" destId="{207C626D-44FA-492C-910E-9F95E8184BFA}" srcOrd="3" destOrd="0" presId="urn:microsoft.com/office/officeart/2005/8/layout/orgChart1"/>
    <dgm:cxn modelId="{B5A654F6-7637-4D11-A701-5D9EAA001EDC}" type="presParOf" srcId="{207C626D-44FA-492C-910E-9F95E8184BFA}" destId="{B6850169-4415-415B-897A-99169BFFF9D5}" srcOrd="0" destOrd="0" presId="urn:microsoft.com/office/officeart/2005/8/layout/orgChart1"/>
    <dgm:cxn modelId="{0F0A1374-6D73-49D2-8A70-5B589F9BC333}" type="presParOf" srcId="{B6850169-4415-415B-897A-99169BFFF9D5}" destId="{4AB5B699-8395-4D86-80F7-2D3083ADA098}" srcOrd="0" destOrd="0" presId="urn:microsoft.com/office/officeart/2005/8/layout/orgChart1"/>
    <dgm:cxn modelId="{A64D3A68-ABAA-46F0-90FF-EDA696D45EE6}" type="presParOf" srcId="{B6850169-4415-415B-897A-99169BFFF9D5}" destId="{354A7220-CBFB-4572-8BC1-692954100741}" srcOrd="1" destOrd="0" presId="urn:microsoft.com/office/officeart/2005/8/layout/orgChart1"/>
    <dgm:cxn modelId="{6F1B14DA-AF8F-452B-976F-512EA3DBA7A6}" type="presParOf" srcId="{207C626D-44FA-492C-910E-9F95E8184BFA}" destId="{7C3FE77D-FA3D-4D91-8BD0-9F80482D2E3B}" srcOrd="1" destOrd="0" presId="urn:microsoft.com/office/officeart/2005/8/layout/orgChart1"/>
    <dgm:cxn modelId="{093E20EF-144E-4118-A74E-32D4881625F2}" type="presParOf" srcId="{207C626D-44FA-492C-910E-9F95E8184BFA}" destId="{C4E0CE9A-2352-4D08-A835-62AD90C43607}" srcOrd="2" destOrd="0" presId="urn:microsoft.com/office/officeart/2005/8/layout/orgChart1"/>
    <dgm:cxn modelId="{3E5254B3-B82E-4E3D-B4A8-79867850B9F8}" type="presParOf" srcId="{4281CFF5-30E9-4447-B90B-1200C73150F4}" destId="{34678EFD-6254-4319-A5B6-39AC1730DBA8}" srcOrd="2" destOrd="0" presId="urn:microsoft.com/office/officeart/2005/8/layout/orgChart1"/>
    <dgm:cxn modelId="{99956F72-74C7-40A1-84BE-3D8D5E61D89B}" type="presParOf" srcId="{2D481FB1-9128-4B3C-93EC-A15C50039268}" destId="{5474CBFB-84E4-47C0-8229-0843D7F5C1A3}" srcOrd="2" destOrd="0" presId="urn:microsoft.com/office/officeart/2005/8/layout/orgChart1"/>
    <dgm:cxn modelId="{162DCBC0-3C17-4FA2-BBB3-3BFDF2DDB613}" type="presParOf" srcId="{FC457D34-8EA4-4B98-A462-32C1B5EC9ABB}" destId="{3576DCBB-F894-4113-B4D7-29C5D17C67F9}" srcOrd="2" destOrd="0" presId="urn:microsoft.com/office/officeart/2005/8/layout/orgChart1"/>
    <dgm:cxn modelId="{0DA3C24C-526C-474A-977D-07DE6A40966C}" type="presParOf" srcId="{AEF6C46E-F7F6-4B01-BE27-EF39BE5B24E4}" destId="{69103804-E05C-465C-BDB8-A5897959CB7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518130-C3C1-4193-AA7D-668CF1A7D41B}"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C1F89EF1-9FCC-4248-A534-AA7F3E895EC3}">
      <dgm:prSet phldrT="[Text]" custT="1"/>
      <dgm:spPr/>
      <dgm:t>
        <a:bodyPr/>
        <a:lstStyle/>
        <a:p>
          <a:pPr algn="ctr">
            <a:lnSpc>
              <a:spcPct val="100000"/>
            </a:lnSpc>
            <a:spcAft>
              <a:spcPts val="0"/>
            </a:spcAft>
          </a:pPr>
          <a:r>
            <a:rPr lang="en-US" sz="1800" b="1" dirty="0" smtClean="0">
              <a:ln/>
            </a:rPr>
            <a:t>(B)</a:t>
          </a:r>
        </a:p>
        <a:p>
          <a:pPr algn="ctr">
            <a:lnSpc>
              <a:spcPct val="100000"/>
            </a:lnSpc>
            <a:spcAft>
              <a:spcPts val="0"/>
            </a:spcAft>
          </a:pPr>
          <a:r>
            <a:rPr lang="en-US" sz="1400" b="1" dirty="0" smtClean="0">
              <a:ln/>
            </a:rPr>
            <a:t>Group Exposure</a:t>
          </a:r>
        </a:p>
        <a:p>
          <a:pPr algn="ctr">
            <a:lnSpc>
              <a:spcPct val="100000"/>
            </a:lnSpc>
            <a:spcAft>
              <a:spcPts val="0"/>
            </a:spcAft>
          </a:pPr>
          <a:r>
            <a:rPr lang="en-US" sz="1400" b="1" dirty="0" smtClean="0">
              <a:ln/>
            </a:rPr>
            <a:t>        Individual Exposure</a:t>
          </a:r>
          <a:endParaRPr lang="en-US" sz="1400" b="1" dirty="0">
            <a:ln/>
          </a:endParaRPr>
        </a:p>
      </dgm:t>
    </dgm:pt>
    <dgm:pt modelId="{7065E9AD-0D58-422D-9151-F4508D3D7AC9}" type="parTrans" cxnId="{6B1F76D5-5217-4AFC-B39C-FC7F39EFBAA3}">
      <dgm:prSet/>
      <dgm:spPr/>
      <dgm:t>
        <a:bodyPr/>
        <a:lstStyle/>
        <a:p>
          <a:pPr algn="ctr"/>
          <a:endParaRPr lang="en-US" sz="2800"/>
        </a:p>
      </dgm:t>
    </dgm:pt>
    <dgm:pt modelId="{DE753F25-7A40-44B3-B9D3-BA77B32092B6}" type="sibTrans" cxnId="{6B1F76D5-5217-4AFC-B39C-FC7F39EFBAA3}">
      <dgm:prSet/>
      <dgm:spPr/>
      <dgm:t>
        <a:bodyPr/>
        <a:lstStyle/>
        <a:p>
          <a:pPr algn="ctr"/>
          <a:endParaRPr lang="en-US" sz="2800"/>
        </a:p>
      </dgm:t>
    </dgm:pt>
    <dgm:pt modelId="{EC3F5E59-D0A0-4EB0-9CF7-8FBBD9608CD8}">
      <dgm:prSet phldrT="[Text]" custT="1"/>
      <dgm:spPr/>
      <dgm:t>
        <a:bodyPr/>
        <a:lstStyle/>
        <a:p>
          <a:pPr algn="ctr"/>
          <a:r>
            <a:rPr lang="en-US" sz="1400" dirty="0" smtClean="0">
              <a:ln/>
            </a:rPr>
            <a:t>(C)</a:t>
          </a:r>
        </a:p>
        <a:p>
          <a:pPr algn="ctr"/>
          <a:r>
            <a:rPr lang="en-US" sz="1400" dirty="0" smtClean="0">
              <a:ln/>
            </a:rPr>
            <a:t>Group  outcome</a:t>
          </a:r>
          <a:endParaRPr lang="en-US" sz="1400" dirty="0">
            <a:ln/>
          </a:endParaRPr>
        </a:p>
      </dgm:t>
    </dgm:pt>
    <dgm:pt modelId="{8A4A76D5-8076-41D6-A742-C179C327806E}" type="parTrans" cxnId="{97C887C6-51FB-405D-A4B3-AD59E5F564B3}">
      <dgm:prSet custT="1"/>
      <dgm:spPr/>
      <dgm:t>
        <a:bodyPr/>
        <a:lstStyle/>
        <a:p>
          <a:pPr algn="ctr"/>
          <a:endParaRPr lang="en-US" sz="800"/>
        </a:p>
      </dgm:t>
    </dgm:pt>
    <dgm:pt modelId="{53759DB6-A38A-4FA5-96E0-9F62E924B9B2}" type="sibTrans" cxnId="{97C887C6-51FB-405D-A4B3-AD59E5F564B3}">
      <dgm:prSet/>
      <dgm:spPr/>
      <dgm:t>
        <a:bodyPr/>
        <a:lstStyle/>
        <a:p>
          <a:pPr algn="ctr"/>
          <a:endParaRPr lang="en-US" sz="2800"/>
        </a:p>
      </dgm:t>
    </dgm:pt>
    <dgm:pt modelId="{D23ED1BA-9114-446A-B92C-7F63C388D870}">
      <dgm:prSet phldrT="[Text]" custT="1"/>
      <dgm:spPr/>
      <dgm:t>
        <a:bodyPr/>
        <a:lstStyle/>
        <a:p>
          <a:pPr algn="ctr"/>
          <a:r>
            <a:rPr lang="en-US" sz="1200" b="1" smtClean="0"/>
            <a:t>(D)</a:t>
          </a:r>
        </a:p>
        <a:p>
          <a:pPr algn="ctr"/>
          <a:r>
            <a:rPr lang="en-US" sz="1200" b="1" smtClean="0"/>
            <a:t>Exposur Vs Outcome</a:t>
          </a:r>
        </a:p>
        <a:p>
          <a:pPr algn="ctr"/>
          <a:r>
            <a:rPr lang="en-US" sz="1200" b="1" smtClean="0"/>
            <a:t>Positively Correlated</a:t>
          </a:r>
          <a:endParaRPr lang="en-US" sz="1200" b="1" dirty="0"/>
        </a:p>
      </dgm:t>
    </dgm:pt>
    <dgm:pt modelId="{BA426DD7-BE89-40E3-A475-B69F7512F8D0}" type="parTrans" cxnId="{57B2B5E6-F3BD-42BD-9096-D70221C0AB2D}">
      <dgm:prSet custT="1"/>
      <dgm:spPr/>
      <dgm:t>
        <a:bodyPr/>
        <a:lstStyle/>
        <a:p>
          <a:pPr algn="ctr"/>
          <a:endParaRPr lang="en-US" sz="800"/>
        </a:p>
      </dgm:t>
    </dgm:pt>
    <dgm:pt modelId="{7C4C41E4-183D-4B83-A878-37FA1B4428EC}" type="sibTrans" cxnId="{57B2B5E6-F3BD-42BD-9096-D70221C0AB2D}">
      <dgm:prSet/>
      <dgm:spPr/>
      <dgm:t>
        <a:bodyPr/>
        <a:lstStyle/>
        <a:p>
          <a:pPr algn="ctr"/>
          <a:endParaRPr lang="en-US" sz="2800"/>
        </a:p>
      </dgm:t>
    </dgm:pt>
    <dgm:pt modelId="{C338273C-26A9-4EEE-85DA-667229B588B9}">
      <dgm:prSet phldrT="[Text]" custT="1"/>
      <dgm:spPr/>
      <dgm:t>
        <a:bodyPr/>
        <a:lstStyle/>
        <a:p>
          <a:pPr algn="ctr">
            <a:spcAft>
              <a:spcPts val="0"/>
            </a:spcAft>
          </a:pPr>
          <a:r>
            <a:rPr lang="en-US" sz="1200" b="1" dirty="0"/>
            <a:t>(F)</a:t>
          </a:r>
        </a:p>
        <a:p>
          <a:pPr algn="ctr">
            <a:spcAft>
              <a:spcPts val="0"/>
            </a:spcAft>
          </a:pPr>
          <a:r>
            <a:rPr lang="en-US" sz="1200" b="1" dirty="0" smtClean="0"/>
            <a:t>Exposure </a:t>
          </a:r>
          <a:r>
            <a:rPr lang="en-US" sz="1200" b="1" dirty="0"/>
            <a:t>Vs Outcome</a:t>
          </a:r>
        </a:p>
        <a:p>
          <a:pPr algn="ctr">
            <a:spcAft>
              <a:spcPts val="0"/>
            </a:spcAft>
          </a:pPr>
          <a:r>
            <a:rPr lang="en-US" sz="1200" b="1" dirty="0"/>
            <a:t>not correlated</a:t>
          </a:r>
        </a:p>
      </dgm:t>
    </dgm:pt>
    <dgm:pt modelId="{83327501-7DFF-466C-9192-32B77DE27E2B}" type="parTrans" cxnId="{2B7DD56D-F6C8-4C29-8197-FB9953446AB5}">
      <dgm:prSet custT="1"/>
      <dgm:spPr/>
      <dgm:t>
        <a:bodyPr/>
        <a:lstStyle/>
        <a:p>
          <a:pPr algn="ctr"/>
          <a:endParaRPr lang="en-US" sz="800"/>
        </a:p>
      </dgm:t>
    </dgm:pt>
    <dgm:pt modelId="{E10D44D1-1236-4602-B144-D652BE613DAE}" type="sibTrans" cxnId="{2B7DD56D-F6C8-4C29-8197-FB9953446AB5}">
      <dgm:prSet/>
      <dgm:spPr/>
      <dgm:t>
        <a:bodyPr/>
        <a:lstStyle/>
        <a:p>
          <a:pPr algn="ctr"/>
          <a:endParaRPr lang="en-US" sz="2800"/>
        </a:p>
      </dgm:t>
    </dgm:pt>
    <dgm:pt modelId="{ED19EEF8-4A30-45C0-A6EC-C402B6D5A3B9}">
      <dgm:prSet custT="1"/>
      <dgm:spPr/>
      <dgm:t>
        <a:bodyPr/>
        <a:lstStyle/>
        <a:p>
          <a:pPr algn="ctr">
            <a:spcAft>
              <a:spcPts val="0"/>
            </a:spcAft>
          </a:pPr>
          <a:r>
            <a:rPr lang="en-US" sz="1200" b="1" smtClean="0"/>
            <a:t>(E)</a:t>
          </a:r>
        </a:p>
        <a:p>
          <a:pPr algn="ctr">
            <a:spcAft>
              <a:spcPts val="0"/>
            </a:spcAft>
          </a:pPr>
          <a:r>
            <a:rPr lang="en-US" sz="1200" b="1" smtClean="0"/>
            <a:t>Exposur Vs Outcome</a:t>
          </a:r>
        </a:p>
        <a:p>
          <a:pPr algn="ctr">
            <a:spcAft>
              <a:spcPts val="0"/>
            </a:spcAft>
          </a:pPr>
          <a:r>
            <a:rPr lang="en-US" sz="1200" b="1" smtClean="0"/>
            <a:t>Negatively correlated</a:t>
          </a:r>
          <a:endParaRPr lang="en-US" sz="1200" b="1" dirty="0"/>
        </a:p>
      </dgm:t>
    </dgm:pt>
    <dgm:pt modelId="{3496E9A7-AB73-4A8F-8D01-7961DEBFC5A6}" type="parTrans" cxnId="{C4F3E7EC-78BE-4CF6-9B65-0C8E833DCDCF}">
      <dgm:prSet custT="1"/>
      <dgm:spPr/>
      <dgm:t>
        <a:bodyPr/>
        <a:lstStyle/>
        <a:p>
          <a:pPr algn="ctr"/>
          <a:endParaRPr lang="en-US" sz="800"/>
        </a:p>
      </dgm:t>
    </dgm:pt>
    <dgm:pt modelId="{9990F397-0216-4BBA-97DF-902B6DA2D8D5}" type="sibTrans" cxnId="{C4F3E7EC-78BE-4CF6-9B65-0C8E833DCDCF}">
      <dgm:prSet/>
      <dgm:spPr/>
      <dgm:t>
        <a:bodyPr/>
        <a:lstStyle/>
        <a:p>
          <a:pPr algn="ctr"/>
          <a:endParaRPr lang="en-US" sz="2800"/>
        </a:p>
      </dgm:t>
    </dgm:pt>
    <dgm:pt modelId="{2B1FCA9E-4A8D-46C5-B1E3-E77F8FAB0B34}">
      <dgm:prSet custT="1"/>
      <dgm:spPr/>
      <dgm:t>
        <a:bodyPr/>
        <a:lstStyle/>
        <a:p>
          <a:pPr>
            <a:lnSpc>
              <a:spcPct val="100000"/>
            </a:lnSpc>
            <a:spcAft>
              <a:spcPts val="0"/>
            </a:spcAft>
          </a:pPr>
          <a:r>
            <a:rPr lang="en-US" sz="1600" b="1" dirty="0"/>
            <a:t>(A)</a:t>
          </a:r>
        </a:p>
        <a:p>
          <a:pPr>
            <a:lnSpc>
              <a:spcPct val="100000"/>
            </a:lnSpc>
            <a:spcAft>
              <a:spcPts val="0"/>
            </a:spcAft>
          </a:pPr>
          <a:r>
            <a:rPr lang="en-US" sz="1800" dirty="0"/>
            <a:t>Source Population</a:t>
          </a:r>
        </a:p>
      </dgm:t>
    </dgm:pt>
    <dgm:pt modelId="{89146681-5AE1-4205-98D8-EDE20766E661}" type="parTrans" cxnId="{1806EBD1-75B9-459F-B8AF-44595D86D2AE}">
      <dgm:prSet/>
      <dgm:spPr/>
      <dgm:t>
        <a:bodyPr/>
        <a:lstStyle/>
        <a:p>
          <a:endParaRPr lang="en-US"/>
        </a:p>
      </dgm:t>
    </dgm:pt>
    <dgm:pt modelId="{DE46A857-1B0B-4066-BD07-BAA33EA721DA}" type="sibTrans" cxnId="{1806EBD1-75B9-459F-B8AF-44595D86D2AE}">
      <dgm:prSet/>
      <dgm:spPr/>
      <dgm:t>
        <a:bodyPr/>
        <a:lstStyle/>
        <a:p>
          <a:endParaRPr lang="en-US"/>
        </a:p>
      </dgm:t>
    </dgm:pt>
    <dgm:pt modelId="{738E93AC-5F8B-4D54-9B73-AA79B34C2088}" type="pres">
      <dgm:prSet presAssocID="{11518130-C3C1-4193-AA7D-668CF1A7D41B}" presName="diagram" presStyleCnt="0">
        <dgm:presLayoutVars>
          <dgm:chPref val="1"/>
          <dgm:dir/>
          <dgm:animOne val="branch"/>
          <dgm:animLvl val="lvl"/>
          <dgm:resizeHandles val="exact"/>
        </dgm:presLayoutVars>
      </dgm:prSet>
      <dgm:spPr/>
      <dgm:t>
        <a:bodyPr/>
        <a:lstStyle/>
        <a:p>
          <a:endParaRPr lang="en-US"/>
        </a:p>
      </dgm:t>
    </dgm:pt>
    <dgm:pt modelId="{82D82C53-1FB8-4549-85BC-CAE5B4CFD65B}" type="pres">
      <dgm:prSet presAssocID="{2B1FCA9E-4A8D-46C5-B1E3-E77F8FAB0B34}" presName="root1" presStyleCnt="0"/>
      <dgm:spPr/>
      <dgm:t>
        <a:bodyPr/>
        <a:lstStyle/>
        <a:p>
          <a:endParaRPr lang="en-GB"/>
        </a:p>
      </dgm:t>
    </dgm:pt>
    <dgm:pt modelId="{368E09F4-18E4-4513-8F0C-B28746CD9A48}" type="pres">
      <dgm:prSet presAssocID="{2B1FCA9E-4A8D-46C5-B1E3-E77F8FAB0B34}" presName="LevelOneTextNode" presStyleLbl="node0" presStyleIdx="0" presStyleCnt="2" custScaleX="241787" custScaleY="134496" custLinFactNeighborX="-546" custLinFactNeighborY="-36751">
        <dgm:presLayoutVars>
          <dgm:chPref val="3"/>
        </dgm:presLayoutVars>
      </dgm:prSet>
      <dgm:spPr/>
      <dgm:t>
        <a:bodyPr/>
        <a:lstStyle/>
        <a:p>
          <a:endParaRPr lang="en-US"/>
        </a:p>
      </dgm:t>
    </dgm:pt>
    <dgm:pt modelId="{A3D67C29-E7A7-4C9C-AE2F-9270D1991E6E}" type="pres">
      <dgm:prSet presAssocID="{2B1FCA9E-4A8D-46C5-B1E3-E77F8FAB0B34}" presName="level2hierChild" presStyleCnt="0"/>
      <dgm:spPr/>
      <dgm:t>
        <a:bodyPr/>
        <a:lstStyle/>
        <a:p>
          <a:endParaRPr lang="en-GB"/>
        </a:p>
      </dgm:t>
    </dgm:pt>
    <dgm:pt modelId="{021B1152-AD5C-4972-9BA5-B0B14894A440}" type="pres">
      <dgm:prSet presAssocID="{C1F89EF1-9FCC-4248-A534-AA7F3E895EC3}" presName="root1" presStyleCnt="0"/>
      <dgm:spPr/>
      <dgm:t>
        <a:bodyPr/>
        <a:lstStyle/>
        <a:p>
          <a:endParaRPr lang="en-GB"/>
        </a:p>
      </dgm:t>
    </dgm:pt>
    <dgm:pt modelId="{7C7E5634-8C85-482E-AF4E-98CF2D6411DF}" type="pres">
      <dgm:prSet presAssocID="{C1F89EF1-9FCC-4248-A534-AA7F3E895EC3}" presName="LevelOneTextNode" presStyleLbl="node0" presStyleIdx="1" presStyleCnt="2" custScaleX="243848" custScaleY="170002">
        <dgm:presLayoutVars>
          <dgm:chPref val="3"/>
        </dgm:presLayoutVars>
      </dgm:prSet>
      <dgm:spPr/>
      <dgm:t>
        <a:bodyPr/>
        <a:lstStyle/>
        <a:p>
          <a:endParaRPr lang="en-US"/>
        </a:p>
      </dgm:t>
    </dgm:pt>
    <dgm:pt modelId="{D0FCBD10-1785-420F-8D3C-B895C17349C4}" type="pres">
      <dgm:prSet presAssocID="{C1F89EF1-9FCC-4248-A534-AA7F3E895EC3}" presName="level2hierChild" presStyleCnt="0"/>
      <dgm:spPr/>
      <dgm:t>
        <a:bodyPr/>
        <a:lstStyle/>
        <a:p>
          <a:endParaRPr lang="en-GB"/>
        </a:p>
      </dgm:t>
    </dgm:pt>
    <dgm:pt modelId="{B7CBD14F-36D5-4EED-A833-7A0A22CCA5B6}" type="pres">
      <dgm:prSet presAssocID="{8A4A76D5-8076-41D6-A742-C179C327806E}" presName="conn2-1" presStyleLbl="parChTrans1D2" presStyleIdx="0" presStyleCnt="1"/>
      <dgm:spPr/>
      <dgm:t>
        <a:bodyPr/>
        <a:lstStyle/>
        <a:p>
          <a:endParaRPr lang="en-US"/>
        </a:p>
      </dgm:t>
    </dgm:pt>
    <dgm:pt modelId="{3EF79073-2B4F-4B48-BAB1-200E71A547C5}" type="pres">
      <dgm:prSet presAssocID="{8A4A76D5-8076-41D6-A742-C179C327806E}" presName="connTx" presStyleLbl="parChTrans1D2" presStyleIdx="0" presStyleCnt="1"/>
      <dgm:spPr/>
      <dgm:t>
        <a:bodyPr/>
        <a:lstStyle/>
        <a:p>
          <a:endParaRPr lang="en-US"/>
        </a:p>
      </dgm:t>
    </dgm:pt>
    <dgm:pt modelId="{EE129C4F-E8BB-435A-92CD-AFBC089B844B}" type="pres">
      <dgm:prSet presAssocID="{EC3F5E59-D0A0-4EB0-9CF7-8FBBD9608CD8}" presName="root2" presStyleCnt="0"/>
      <dgm:spPr/>
      <dgm:t>
        <a:bodyPr/>
        <a:lstStyle/>
        <a:p>
          <a:endParaRPr lang="en-GB"/>
        </a:p>
      </dgm:t>
    </dgm:pt>
    <dgm:pt modelId="{CA42BB53-E223-40DB-A44A-F8DEE6F1EB73}" type="pres">
      <dgm:prSet presAssocID="{EC3F5E59-D0A0-4EB0-9CF7-8FBBD9608CD8}" presName="LevelTwoTextNode" presStyleLbl="node2" presStyleIdx="0" presStyleCnt="1" custScaleX="117058" custScaleY="149325">
        <dgm:presLayoutVars>
          <dgm:chPref val="3"/>
        </dgm:presLayoutVars>
      </dgm:prSet>
      <dgm:spPr/>
      <dgm:t>
        <a:bodyPr/>
        <a:lstStyle/>
        <a:p>
          <a:endParaRPr lang="en-US"/>
        </a:p>
      </dgm:t>
    </dgm:pt>
    <dgm:pt modelId="{BAED8AF6-3C81-4252-BBA2-D2D06EF5A4AF}" type="pres">
      <dgm:prSet presAssocID="{EC3F5E59-D0A0-4EB0-9CF7-8FBBD9608CD8}" presName="level3hierChild" presStyleCnt="0"/>
      <dgm:spPr/>
      <dgm:t>
        <a:bodyPr/>
        <a:lstStyle/>
        <a:p>
          <a:endParaRPr lang="en-GB"/>
        </a:p>
      </dgm:t>
    </dgm:pt>
    <dgm:pt modelId="{088FE2B4-0034-4962-A3FC-E0D4730AE1E7}" type="pres">
      <dgm:prSet presAssocID="{BA426DD7-BE89-40E3-A475-B69F7512F8D0}" presName="conn2-1" presStyleLbl="parChTrans1D3" presStyleIdx="0" presStyleCnt="3"/>
      <dgm:spPr/>
      <dgm:t>
        <a:bodyPr/>
        <a:lstStyle/>
        <a:p>
          <a:endParaRPr lang="en-US"/>
        </a:p>
      </dgm:t>
    </dgm:pt>
    <dgm:pt modelId="{08D8E106-811B-4C68-990E-942D9479DC1A}" type="pres">
      <dgm:prSet presAssocID="{BA426DD7-BE89-40E3-A475-B69F7512F8D0}" presName="connTx" presStyleLbl="parChTrans1D3" presStyleIdx="0" presStyleCnt="3"/>
      <dgm:spPr/>
      <dgm:t>
        <a:bodyPr/>
        <a:lstStyle/>
        <a:p>
          <a:endParaRPr lang="en-US"/>
        </a:p>
      </dgm:t>
    </dgm:pt>
    <dgm:pt modelId="{D2585351-9BF3-42B8-AF0A-A0D030738B44}" type="pres">
      <dgm:prSet presAssocID="{D23ED1BA-9114-446A-B92C-7F63C388D870}" presName="root2" presStyleCnt="0"/>
      <dgm:spPr/>
      <dgm:t>
        <a:bodyPr/>
        <a:lstStyle/>
        <a:p>
          <a:endParaRPr lang="en-GB"/>
        </a:p>
      </dgm:t>
    </dgm:pt>
    <dgm:pt modelId="{F9610760-155F-4641-85DB-E81E864B3D57}" type="pres">
      <dgm:prSet presAssocID="{D23ED1BA-9114-446A-B92C-7F63C388D870}" presName="LevelTwoTextNode" presStyleLbl="node3" presStyleIdx="0" presStyleCnt="3" custScaleX="184682" custScaleY="171483">
        <dgm:presLayoutVars>
          <dgm:chPref val="3"/>
        </dgm:presLayoutVars>
      </dgm:prSet>
      <dgm:spPr/>
      <dgm:t>
        <a:bodyPr/>
        <a:lstStyle/>
        <a:p>
          <a:endParaRPr lang="en-US"/>
        </a:p>
      </dgm:t>
    </dgm:pt>
    <dgm:pt modelId="{4CC137A0-B857-4563-A038-3F0ACD8030D6}" type="pres">
      <dgm:prSet presAssocID="{D23ED1BA-9114-446A-B92C-7F63C388D870}" presName="level3hierChild" presStyleCnt="0"/>
      <dgm:spPr/>
      <dgm:t>
        <a:bodyPr/>
        <a:lstStyle/>
        <a:p>
          <a:endParaRPr lang="en-GB"/>
        </a:p>
      </dgm:t>
    </dgm:pt>
    <dgm:pt modelId="{501CC994-AC01-48AD-821D-8FD1411D7A1F}" type="pres">
      <dgm:prSet presAssocID="{3496E9A7-AB73-4A8F-8D01-7961DEBFC5A6}" presName="conn2-1" presStyleLbl="parChTrans1D3" presStyleIdx="1" presStyleCnt="3"/>
      <dgm:spPr/>
      <dgm:t>
        <a:bodyPr/>
        <a:lstStyle/>
        <a:p>
          <a:endParaRPr lang="en-US"/>
        </a:p>
      </dgm:t>
    </dgm:pt>
    <dgm:pt modelId="{F408EC8B-1C61-4C84-86FC-CF3C0CDBABB1}" type="pres">
      <dgm:prSet presAssocID="{3496E9A7-AB73-4A8F-8D01-7961DEBFC5A6}" presName="connTx" presStyleLbl="parChTrans1D3" presStyleIdx="1" presStyleCnt="3"/>
      <dgm:spPr/>
      <dgm:t>
        <a:bodyPr/>
        <a:lstStyle/>
        <a:p>
          <a:endParaRPr lang="en-US"/>
        </a:p>
      </dgm:t>
    </dgm:pt>
    <dgm:pt modelId="{2BE4EF0E-8176-4CDF-AE20-305CC86B4B75}" type="pres">
      <dgm:prSet presAssocID="{ED19EEF8-4A30-45C0-A6EC-C402B6D5A3B9}" presName="root2" presStyleCnt="0"/>
      <dgm:spPr/>
      <dgm:t>
        <a:bodyPr/>
        <a:lstStyle/>
        <a:p>
          <a:endParaRPr lang="en-GB"/>
        </a:p>
      </dgm:t>
    </dgm:pt>
    <dgm:pt modelId="{4FBC6973-9775-4FB4-8507-373218CEFF22}" type="pres">
      <dgm:prSet presAssocID="{ED19EEF8-4A30-45C0-A6EC-C402B6D5A3B9}" presName="LevelTwoTextNode" presStyleLbl="node3" presStyleIdx="1" presStyleCnt="3" custScaleX="188677" custScaleY="154438">
        <dgm:presLayoutVars>
          <dgm:chPref val="3"/>
        </dgm:presLayoutVars>
      </dgm:prSet>
      <dgm:spPr/>
      <dgm:t>
        <a:bodyPr/>
        <a:lstStyle/>
        <a:p>
          <a:endParaRPr lang="en-US"/>
        </a:p>
      </dgm:t>
    </dgm:pt>
    <dgm:pt modelId="{73EC5674-DB36-4EBB-99F0-E2346BB2F4FD}" type="pres">
      <dgm:prSet presAssocID="{ED19EEF8-4A30-45C0-A6EC-C402B6D5A3B9}" presName="level3hierChild" presStyleCnt="0"/>
      <dgm:spPr/>
      <dgm:t>
        <a:bodyPr/>
        <a:lstStyle/>
        <a:p>
          <a:endParaRPr lang="en-GB"/>
        </a:p>
      </dgm:t>
    </dgm:pt>
    <dgm:pt modelId="{BB4A735E-EF54-46D8-B8F9-CD7A23524007}" type="pres">
      <dgm:prSet presAssocID="{83327501-7DFF-466C-9192-32B77DE27E2B}" presName="conn2-1" presStyleLbl="parChTrans1D3" presStyleIdx="2" presStyleCnt="3"/>
      <dgm:spPr/>
      <dgm:t>
        <a:bodyPr/>
        <a:lstStyle/>
        <a:p>
          <a:endParaRPr lang="en-US"/>
        </a:p>
      </dgm:t>
    </dgm:pt>
    <dgm:pt modelId="{D6C0CE80-5582-4E07-9F28-F9D24AC065DD}" type="pres">
      <dgm:prSet presAssocID="{83327501-7DFF-466C-9192-32B77DE27E2B}" presName="connTx" presStyleLbl="parChTrans1D3" presStyleIdx="2" presStyleCnt="3"/>
      <dgm:spPr/>
      <dgm:t>
        <a:bodyPr/>
        <a:lstStyle/>
        <a:p>
          <a:endParaRPr lang="en-US"/>
        </a:p>
      </dgm:t>
    </dgm:pt>
    <dgm:pt modelId="{4CFB7FEC-0174-467B-9061-5D84D1127F8D}" type="pres">
      <dgm:prSet presAssocID="{C338273C-26A9-4EEE-85DA-667229B588B9}" presName="root2" presStyleCnt="0"/>
      <dgm:spPr/>
      <dgm:t>
        <a:bodyPr/>
        <a:lstStyle/>
        <a:p>
          <a:endParaRPr lang="en-GB"/>
        </a:p>
      </dgm:t>
    </dgm:pt>
    <dgm:pt modelId="{0D1E1C3B-0838-46A4-8C8D-21CD108CCBE6}" type="pres">
      <dgm:prSet presAssocID="{C338273C-26A9-4EEE-85DA-667229B588B9}" presName="LevelTwoTextNode" presStyleLbl="node3" presStyleIdx="2" presStyleCnt="3" custScaleX="186286" custScaleY="133606">
        <dgm:presLayoutVars>
          <dgm:chPref val="3"/>
        </dgm:presLayoutVars>
      </dgm:prSet>
      <dgm:spPr/>
      <dgm:t>
        <a:bodyPr/>
        <a:lstStyle/>
        <a:p>
          <a:endParaRPr lang="en-US"/>
        </a:p>
      </dgm:t>
    </dgm:pt>
    <dgm:pt modelId="{FB82B47E-D6DD-4E0D-AC59-CF4D693CC6EA}" type="pres">
      <dgm:prSet presAssocID="{C338273C-26A9-4EEE-85DA-667229B588B9}" presName="level3hierChild" presStyleCnt="0"/>
      <dgm:spPr/>
      <dgm:t>
        <a:bodyPr/>
        <a:lstStyle/>
        <a:p>
          <a:endParaRPr lang="en-GB"/>
        </a:p>
      </dgm:t>
    </dgm:pt>
  </dgm:ptLst>
  <dgm:cxnLst>
    <dgm:cxn modelId="{0556F65E-75E8-479D-8F21-CD149066B183}" type="presOf" srcId="{EC3F5E59-D0A0-4EB0-9CF7-8FBBD9608CD8}" destId="{CA42BB53-E223-40DB-A44A-F8DEE6F1EB73}" srcOrd="0" destOrd="0" presId="urn:microsoft.com/office/officeart/2005/8/layout/hierarchy2"/>
    <dgm:cxn modelId="{A2755178-DD6A-42ED-8F24-0CB899CBF618}" type="presOf" srcId="{11518130-C3C1-4193-AA7D-668CF1A7D41B}" destId="{738E93AC-5F8B-4D54-9B73-AA79B34C2088}" srcOrd="0" destOrd="0" presId="urn:microsoft.com/office/officeart/2005/8/layout/hierarchy2"/>
    <dgm:cxn modelId="{E610CF08-E4DD-40B1-9D9B-F24F3B5FFC3C}" type="presOf" srcId="{8A4A76D5-8076-41D6-A742-C179C327806E}" destId="{B7CBD14F-36D5-4EED-A833-7A0A22CCA5B6}" srcOrd="0" destOrd="0" presId="urn:microsoft.com/office/officeart/2005/8/layout/hierarchy2"/>
    <dgm:cxn modelId="{B9AE49F3-F066-402F-AFCC-F63725DEAE2F}" type="presOf" srcId="{8A4A76D5-8076-41D6-A742-C179C327806E}" destId="{3EF79073-2B4F-4B48-BAB1-200E71A547C5}" srcOrd="1" destOrd="0" presId="urn:microsoft.com/office/officeart/2005/8/layout/hierarchy2"/>
    <dgm:cxn modelId="{1806EBD1-75B9-459F-B8AF-44595D86D2AE}" srcId="{11518130-C3C1-4193-AA7D-668CF1A7D41B}" destId="{2B1FCA9E-4A8D-46C5-B1E3-E77F8FAB0B34}" srcOrd="0" destOrd="0" parTransId="{89146681-5AE1-4205-98D8-EDE20766E661}" sibTransId="{DE46A857-1B0B-4066-BD07-BAA33EA721DA}"/>
    <dgm:cxn modelId="{6B1F76D5-5217-4AFC-B39C-FC7F39EFBAA3}" srcId="{11518130-C3C1-4193-AA7D-668CF1A7D41B}" destId="{C1F89EF1-9FCC-4248-A534-AA7F3E895EC3}" srcOrd="1" destOrd="0" parTransId="{7065E9AD-0D58-422D-9151-F4508D3D7AC9}" sibTransId="{DE753F25-7A40-44B3-B9D3-BA77B32092B6}"/>
    <dgm:cxn modelId="{D996A413-742A-4B15-AB91-2CC4285C1750}" type="presOf" srcId="{D23ED1BA-9114-446A-B92C-7F63C388D870}" destId="{F9610760-155F-4641-85DB-E81E864B3D57}" srcOrd="0" destOrd="0" presId="urn:microsoft.com/office/officeart/2005/8/layout/hierarchy2"/>
    <dgm:cxn modelId="{97C887C6-51FB-405D-A4B3-AD59E5F564B3}" srcId="{C1F89EF1-9FCC-4248-A534-AA7F3E895EC3}" destId="{EC3F5E59-D0A0-4EB0-9CF7-8FBBD9608CD8}" srcOrd="0" destOrd="0" parTransId="{8A4A76D5-8076-41D6-A742-C179C327806E}" sibTransId="{53759DB6-A38A-4FA5-96E0-9F62E924B9B2}"/>
    <dgm:cxn modelId="{1FB28F43-FE5F-4194-B398-C75248C113AB}" type="presOf" srcId="{83327501-7DFF-466C-9192-32B77DE27E2B}" destId="{D6C0CE80-5582-4E07-9F28-F9D24AC065DD}" srcOrd="1" destOrd="0" presId="urn:microsoft.com/office/officeart/2005/8/layout/hierarchy2"/>
    <dgm:cxn modelId="{8D79BE03-F4CF-4123-9E44-602E64EC18C6}" type="presOf" srcId="{3496E9A7-AB73-4A8F-8D01-7961DEBFC5A6}" destId="{501CC994-AC01-48AD-821D-8FD1411D7A1F}" srcOrd="0" destOrd="0" presId="urn:microsoft.com/office/officeart/2005/8/layout/hierarchy2"/>
    <dgm:cxn modelId="{57B2B5E6-F3BD-42BD-9096-D70221C0AB2D}" srcId="{EC3F5E59-D0A0-4EB0-9CF7-8FBBD9608CD8}" destId="{D23ED1BA-9114-446A-B92C-7F63C388D870}" srcOrd="0" destOrd="0" parTransId="{BA426DD7-BE89-40E3-A475-B69F7512F8D0}" sibTransId="{7C4C41E4-183D-4B83-A878-37FA1B4428EC}"/>
    <dgm:cxn modelId="{9E97FF28-3C47-414E-AA02-E4643C92FAAF}" type="presOf" srcId="{3496E9A7-AB73-4A8F-8D01-7961DEBFC5A6}" destId="{F408EC8B-1C61-4C84-86FC-CF3C0CDBABB1}" srcOrd="1" destOrd="0" presId="urn:microsoft.com/office/officeart/2005/8/layout/hierarchy2"/>
    <dgm:cxn modelId="{7FB8B254-73D0-4995-89BD-C7051C06F8DE}" type="presOf" srcId="{C1F89EF1-9FCC-4248-A534-AA7F3E895EC3}" destId="{7C7E5634-8C85-482E-AF4E-98CF2D6411DF}" srcOrd="0" destOrd="0" presId="urn:microsoft.com/office/officeart/2005/8/layout/hierarchy2"/>
    <dgm:cxn modelId="{C4F3E7EC-78BE-4CF6-9B65-0C8E833DCDCF}" srcId="{EC3F5E59-D0A0-4EB0-9CF7-8FBBD9608CD8}" destId="{ED19EEF8-4A30-45C0-A6EC-C402B6D5A3B9}" srcOrd="1" destOrd="0" parTransId="{3496E9A7-AB73-4A8F-8D01-7961DEBFC5A6}" sibTransId="{9990F397-0216-4BBA-97DF-902B6DA2D8D5}"/>
    <dgm:cxn modelId="{7935EB11-D54F-46D1-99AD-5ACA2DDB5AF2}" type="presOf" srcId="{83327501-7DFF-466C-9192-32B77DE27E2B}" destId="{BB4A735E-EF54-46D8-B8F9-CD7A23524007}" srcOrd="0" destOrd="0" presId="urn:microsoft.com/office/officeart/2005/8/layout/hierarchy2"/>
    <dgm:cxn modelId="{583DD5EC-3404-4ED7-8F2F-3D63BF757C44}" type="presOf" srcId="{BA426DD7-BE89-40E3-A475-B69F7512F8D0}" destId="{088FE2B4-0034-4962-A3FC-E0D4730AE1E7}" srcOrd="0" destOrd="0" presId="urn:microsoft.com/office/officeart/2005/8/layout/hierarchy2"/>
    <dgm:cxn modelId="{62ECA6E8-4891-45A2-828B-461AFC186895}" type="presOf" srcId="{2B1FCA9E-4A8D-46C5-B1E3-E77F8FAB0B34}" destId="{368E09F4-18E4-4513-8F0C-B28746CD9A48}" srcOrd="0" destOrd="0" presId="urn:microsoft.com/office/officeart/2005/8/layout/hierarchy2"/>
    <dgm:cxn modelId="{DBFBEC66-372E-424C-9952-B3F85D17A215}" type="presOf" srcId="{BA426DD7-BE89-40E3-A475-B69F7512F8D0}" destId="{08D8E106-811B-4C68-990E-942D9479DC1A}" srcOrd="1" destOrd="0" presId="urn:microsoft.com/office/officeart/2005/8/layout/hierarchy2"/>
    <dgm:cxn modelId="{2B7DD56D-F6C8-4C29-8197-FB9953446AB5}" srcId="{EC3F5E59-D0A0-4EB0-9CF7-8FBBD9608CD8}" destId="{C338273C-26A9-4EEE-85DA-667229B588B9}" srcOrd="2" destOrd="0" parTransId="{83327501-7DFF-466C-9192-32B77DE27E2B}" sibTransId="{E10D44D1-1236-4602-B144-D652BE613DAE}"/>
    <dgm:cxn modelId="{82E0AAA6-7A14-49F0-81A4-1C3F3D93DA3F}" type="presOf" srcId="{ED19EEF8-4A30-45C0-A6EC-C402B6D5A3B9}" destId="{4FBC6973-9775-4FB4-8507-373218CEFF22}" srcOrd="0" destOrd="0" presId="urn:microsoft.com/office/officeart/2005/8/layout/hierarchy2"/>
    <dgm:cxn modelId="{FFA68051-4AE8-4B54-AF71-05EBEDEFEC36}" type="presOf" srcId="{C338273C-26A9-4EEE-85DA-667229B588B9}" destId="{0D1E1C3B-0838-46A4-8C8D-21CD108CCBE6}" srcOrd="0" destOrd="0" presId="urn:microsoft.com/office/officeart/2005/8/layout/hierarchy2"/>
    <dgm:cxn modelId="{EF9CF04C-7121-48FB-9F60-91E494FF23AC}" type="presParOf" srcId="{738E93AC-5F8B-4D54-9B73-AA79B34C2088}" destId="{82D82C53-1FB8-4549-85BC-CAE5B4CFD65B}" srcOrd="0" destOrd="0" presId="urn:microsoft.com/office/officeart/2005/8/layout/hierarchy2"/>
    <dgm:cxn modelId="{47FD2E06-9555-40E0-9650-A42364E70BDF}" type="presParOf" srcId="{82D82C53-1FB8-4549-85BC-CAE5B4CFD65B}" destId="{368E09F4-18E4-4513-8F0C-B28746CD9A48}" srcOrd="0" destOrd="0" presId="urn:microsoft.com/office/officeart/2005/8/layout/hierarchy2"/>
    <dgm:cxn modelId="{76D9E68A-A835-4EC8-AD03-F2F16D7694DA}" type="presParOf" srcId="{82D82C53-1FB8-4549-85BC-CAE5B4CFD65B}" destId="{A3D67C29-E7A7-4C9C-AE2F-9270D1991E6E}" srcOrd="1" destOrd="0" presId="urn:microsoft.com/office/officeart/2005/8/layout/hierarchy2"/>
    <dgm:cxn modelId="{37087B68-0351-4E2B-941F-413CAE1F8D04}" type="presParOf" srcId="{738E93AC-5F8B-4D54-9B73-AA79B34C2088}" destId="{021B1152-AD5C-4972-9BA5-B0B14894A440}" srcOrd="1" destOrd="0" presId="urn:microsoft.com/office/officeart/2005/8/layout/hierarchy2"/>
    <dgm:cxn modelId="{879A1D0B-4F24-42C8-8F70-5DF79C6FAA4F}" type="presParOf" srcId="{021B1152-AD5C-4972-9BA5-B0B14894A440}" destId="{7C7E5634-8C85-482E-AF4E-98CF2D6411DF}" srcOrd="0" destOrd="0" presId="urn:microsoft.com/office/officeart/2005/8/layout/hierarchy2"/>
    <dgm:cxn modelId="{B636C73C-36A6-4437-B46B-3568935B8DBC}" type="presParOf" srcId="{021B1152-AD5C-4972-9BA5-B0B14894A440}" destId="{D0FCBD10-1785-420F-8D3C-B895C17349C4}" srcOrd="1" destOrd="0" presId="urn:microsoft.com/office/officeart/2005/8/layout/hierarchy2"/>
    <dgm:cxn modelId="{4DAAB301-1FB9-4F4C-AAC0-0A5575DE709E}" type="presParOf" srcId="{D0FCBD10-1785-420F-8D3C-B895C17349C4}" destId="{B7CBD14F-36D5-4EED-A833-7A0A22CCA5B6}" srcOrd="0" destOrd="0" presId="urn:microsoft.com/office/officeart/2005/8/layout/hierarchy2"/>
    <dgm:cxn modelId="{5CC54B0F-A53C-4EFB-9038-6B9BA004D8BF}" type="presParOf" srcId="{B7CBD14F-36D5-4EED-A833-7A0A22CCA5B6}" destId="{3EF79073-2B4F-4B48-BAB1-200E71A547C5}" srcOrd="0" destOrd="0" presId="urn:microsoft.com/office/officeart/2005/8/layout/hierarchy2"/>
    <dgm:cxn modelId="{C2AED687-6940-4D70-BCA7-5288A6425029}" type="presParOf" srcId="{D0FCBD10-1785-420F-8D3C-B895C17349C4}" destId="{EE129C4F-E8BB-435A-92CD-AFBC089B844B}" srcOrd="1" destOrd="0" presId="urn:microsoft.com/office/officeart/2005/8/layout/hierarchy2"/>
    <dgm:cxn modelId="{2452A2C7-8F37-4680-BC58-B27A0379DA3D}" type="presParOf" srcId="{EE129C4F-E8BB-435A-92CD-AFBC089B844B}" destId="{CA42BB53-E223-40DB-A44A-F8DEE6F1EB73}" srcOrd="0" destOrd="0" presId="urn:microsoft.com/office/officeart/2005/8/layout/hierarchy2"/>
    <dgm:cxn modelId="{789715A2-5F60-4F90-93A4-DF2681678595}" type="presParOf" srcId="{EE129C4F-E8BB-435A-92CD-AFBC089B844B}" destId="{BAED8AF6-3C81-4252-BBA2-D2D06EF5A4AF}" srcOrd="1" destOrd="0" presId="urn:microsoft.com/office/officeart/2005/8/layout/hierarchy2"/>
    <dgm:cxn modelId="{D56CDD58-DC8A-43AE-9608-A03690053F00}" type="presParOf" srcId="{BAED8AF6-3C81-4252-BBA2-D2D06EF5A4AF}" destId="{088FE2B4-0034-4962-A3FC-E0D4730AE1E7}" srcOrd="0" destOrd="0" presId="urn:microsoft.com/office/officeart/2005/8/layout/hierarchy2"/>
    <dgm:cxn modelId="{38AA921E-CEFB-416B-A7F7-0F968606046D}" type="presParOf" srcId="{088FE2B4-0034-4962-A3FC-E0D4730AE1E7}" destId="{08D8E106-811B-4C68-990E-942D9479DC1A}" srcOrd="0" destOrd="0" presId="urn:microsoft.com/office/officeart/2005/8/layout/hierarchy2"/>
    <dgm:cxn modelId="{2E98B869-0CED-4709-959C-3864AF201955}" type="presParOf" srcId="{BAED8AF6-3C81-4252-BBA2-D2D06EF5A4AF}" destId="{D2585351-9BF3-42B8-AF0A-A0D030738B44}" srcOrd="1" destOrd="0" presId="urn:microsoft.com/office/officeart/2005/8/layout/hierarchy2"/>
    <dgm:cxn modelId="{EC5A8E2B-7F5C-4103-88EB-39E6E50FBDB0}" type="presParOf" srcId="{D2585351-9BF3-42B8-AF0A-A0D030738B44}" destId="{F9610760-155F-4641-85DB-E81E864B3D57}" srcOrd="0" destOrd="0" presId="urn:microsoft.com/office/officeart/2005/8/layout/hierarchy2"/>
    <dgm:cxn modelId="{3318874A-90AC-4C29-8B53-024CCC6AE974}" type="presParOf" srcId="{D2585351-9BF3-42B8-AF0A-A0D030738B44}" destId="{4CC137A0-B857-4563-A038-3F0ACD8030D6}" srcOrd="1" destOrd="0" presId="urn:microsoft.com/office/officeart/2005/8/layout/hierarchy2"/>
    <dgm:cxn modelId="{C2C3FEAC-FCEE-47B6-9F15-F89FA366A183}" type="presParOf" srcId="{BAED8AF6-3C81-4252-BBA2-D2D06EF5A4AF}" destId="{501CC994-AC01-48AD-821D-8FD1411D7A1F}" srcOrd="2" destOrd="0" presId="urn:microsoft.com/office/officeart/2005/8/layout/hierarchy2"/>
    <dgm:cxn modelId="{8447C77D-5585-4D74-BCF4-D65FFB813A46}" type="presParOf" srcId="{501CC994-AC01-48AD-821D-8FD1411D7A1F}" destId="{F408EC8B-1C61-4C84-86FC-CF3C0CDBABB1}" srcOrd="0" destOrd="0" presId="urn:microsoft.com/office/officeart/2005/8/layout/hierarchy2"/>
    <dgm:cxn modelId="{BB3A282B-D122-41B8-AA7B-D326CCD1D1B2}" type="presParOf" srcId="{BAED8AF6-3C81-4252-BBA2-D2D06EF5A4AF}" destId="{2BE4EF0E-8176-4CDF-AE20-305CC86B4B75}" srcOrd="3" destOrd="0" presId="urn:microsoft.com/office/officeart/2005/8/layout/hierarchy2"/>
    <dgm:cxn modelId="{001A9571-1A02-4165-AA32-65B4696B67B4}" type="presParOf" srcId="{2BE4EF0E-8176-4CDF-AE20-305CC86B4B75}" destId="{4FBC6973-9775-4FB4-8507-373218CEFF22}" srcOrd="0" destOrd="0" presId="urn:microsoft.com/office/officeart/2005/8/layout/hierarchy2"/>
    <dgm:cxn modelId="{98C5A5CD-A143-46A9-B764-6B673DB505D0}" type="presParOf" srcId="{2BE4EF0E-8176-4CDF-AE20-305CC86B4B75}" destId="{73EC5674-DB36-4EBB-99F0-E2346BB2F4FD}" srcOrd="1" destOrd="0" presId="urn:microsoft.com/office/officeart/2005/8/layout/hierarchy2"/>
    <dgm:cxn modelId="{7EE88DC5-8317-4AC2-9CA1-7EFCAD6C3986}" type="presParOf" srcId="{BAED8AF6-3C81-4252-BBA2-D2D06EF5A4AF}" destId="{BB4A735E-EF54-46D8-B8F9-CD7A23524007}" srcOrd="4" destOrd="0" presId="urn:microsoft.com/office/officeart/2005/8/layout/hierarchy2"/>
    <dgm:cxn modelId="{892D5329-615D-41A9-97B2-4C5834E3CDDB}" type="presParOf" srcId="{BB4A735E-EF54-46D8-B8F9-CD7A23524007}" destId="{D6C0CE80-5582-4E07-9F28-F9D24AC065DD}" srcOrd="0" destOrd="0" presId="urn:microsoft.com/office/officeart/2005/8/layout/hierarchy2"/>
    <dgm:cxn modelId="{CD62A88A-73BB-44D8-B119-EACBF97E59B3}" type="presParOf" srcId="{BAED8AF6-3C81-4252-BBA2-D2D06EF5A4AF}" destId="{4CFB7FEC-0174-467B-9061-5D84D1127F8D}" srcOrd="5" destOrd="0" presId="urn:microsoft.com/office/officeart/2005/8/layout/hierarchy2"/>
    <dgm:cxn modelId="{B88D7400-FC08-4C1B-B1B1-7480B86E86A5}" type="presParOf" srcId="{4CFB7FEC-0174-467B-9061-5D84D1127F8D}" destId="{0D1E1C3B-0838-46A4-8C8D-21CD108CCBE6}" srcOrd="0" destOrd="0" presId="urn:microsoft.com/office/officeart/2005/8/layout/hierarchy2"/>
    <dgm:cxn modelId="{6AE7E6CE-F926-4083-A6ED-74490E055123}" type="presParOf" srcId="{4CFB7FEC-0174-467B-9061-5D84D1127F8D}" destId="{FB82B47E-D6DD-4E0D-AC59-CF4D693CC6EA}" srcOrd="1" destOrd="0" presId="urn:microsoft.com/office/officeart/2005/8/layout/hierarchy2"/>
  </dgm:cxnLst>
  <dgm:bg>
    <a:blipFill>
      <a:blip xmlns:r="http://schemas.openxmlformats.org/officeDocument/2006/relationships" r:embed="rId1"/>
      <a:tile tx="0" ty="0" sx="100000" sy="100000" flip="none" algn="tl"/>
    </a:blipFill>
  </dgm:bg>
  <dgm:whole>
    <a:ln w="34925">
      <a:solidFill>
        <a:srgbClr val="660033"/>
      </a:solidFill>
      <a:prstDash val="soli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D7CE2-EA61-4D56-9673-C2530A057281}">
      <dsp:nvSpPr>
        <dsp:cNvPr id="0" name=""/>
        <dsp:cNvSpPr/>
      </dsp:nvSpPr>
      <dsp:spPr>
        <a:xfrm>
          <a:off x="6911012" y="3402689"/>
          <a:ext cx="191848" cy="1496420"/>
        </a:xfrm>
        <a:custGeom>
          <a:avLst/>
          <a:gdLst/>
          <a:ahLst/>
          <a:cxnLst/>
          <a:rect l="0" t="0" r="0" b="0"/>
          <a:pathLst>
            <a:path>
              <a:moveTo>
                <a:pt x="0" y="0"/>
              </a:moveTo>
              <a:lnTo>
                <a:pt x="0" y="1496420"/>
              </a:lnTo>
              <a:lnTo>
                <a:pt x="191848" y="14964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76F53A-5CBE-408F-9B95-5CB98CF3F2AC}">
      <dsp:nvSpPr>
        <dsp:cNvPr id="0" name=""/>
        <dsp:cNvSpPr/>
      </dsp:nvSpPr>
      <dsp:spPr>
        <a:xfrm>
          <a:off x="6911012" y="3402689"/>
          <a:ext cx="191848" cy="588336"/>
        </a:xfrm>
        <a:custGeom>
          <a:avLst/>
          <a:gdLst/>
          <a:ahLst/>
          <a:cxnLst/>
          <a:rect l="0" t="0" r="0" b="0"/>
          <a:pathLst>
            <a:path>
              <a:moveTo>
                <a:pt x="0" y="0"/>
              </a:moveTo>
              <a:lnTo>
                <a:pt x="0" y="588336"/>
              </a:lnTo>
              <a:lnTo>
                <a:pt x="191848" y="5883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B1EDFB-3479-4BAC-B976-067C3E9B90AF}">
      <dsp:nvSpPr>
        <dsp:cNvPr id="0" name=""/>
        <dsp:cNvSpPr/>
      </dsp:nvSpPr>
      <dsp:spPr>
        <a:xfrm>
          <a:off x="6648819" y="2494605"/>
          <a:ext cx="773789" cy="268588"/>
        </a:xfrm>
        <a:custGeom>
          <a:avLst/>
          <a:gdLst/>
          <a:ahLst/>
          <a:cxnLst/>
          <a:rect l="0" t="0" r="0" b="0"/>
          <a:pathLst>
            <a:path>
              <a:moveTo>
                <a:pt x="0" y="0"/>
              </a:moveTo>
              <a:lnTo>
                <a:pt x="0" y="134294"/>
              </a:lnTo>
              <a:lnTo>
                <a:pt x="773789" y="134294"/>
              </a:lnTo>
              <a:lnTo>
                <a:pt x="773789" y="2685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0E575A-16AF-4EB9-B435-A0EB9098C495}">
      <dsp:nvSpPr>
        <dsp:cNvPr id="0" name=""/>
        <dsp:cNvSpPr/>
      </dsp:nvSpPr>
      <dsp:spPr>
        <a:xfrm>
          <a:off x="5875029" y="2494605"/>
          <a:ext cx="773789" cy="268588"/>
        </a:xfrm>
        <a:custGeom>
          <a:avLst/>
          <a:gdLst/>
          <a:ahLst/>
          <a:cxnLst/>
          <a:rect l="0" t="0" r="0" b="0"/>
          <a:pathLst>
            <a:path>
              <a:moveTo>
                <a:pt x="773789" y="0"/>
              </a:moveTo>
              <a:lnTo>
                <a:pt x="773789" y="134294"/>
              </a:lnTo>
              <a:lnTo>
                <a:pt x="0" y="134294"/>
              </a:lnTo>
              <a:lnTo>
                <a:pt x="0" y="2685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C2913D-D4F3-4CF1-ADFC-6867DEC79576}">
      <dsp:nvSpPr>
        <dsp:cNvPr id="0" name=""/>
        <dsp:cNvSpPr/>
      </dsp:nvSpPr>
      <dsp:spPr>
        <a:xfrm>
          <a:off x="5606221" y="1586521"/>
          <a:ext cx="1042597" cy="268588"/>
        </a:xfrm>
        <a:custGeom>
          <a:avLst/>
          <a:gdLst/>
          <a:ahLst/>
          <a:cxnLst/>
          <a:rect l="0" t="0" r="0" b="0"/>
          <a:pathLst>
            <a:path>
              <a:moveTo>
                <a:pt x="0" y="0"/>
              </a:moveTo>
              <a:lnTo>
                <a:pt x="0" y="134294"/>
              </a:lnTo>
              <a:lnTo>
                <a:pt x="1042597" y="134294"/>
              </a:lnTo>
              <a:lnTo>
                <a:pt x="1042597" y="2685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3200B0-9FE3-4F45-AF7E-8640DD629959}">
      <dsp:nvSpPr>
        <dsp:cNvPr id="0" name=""/>
        <dsp:cNvSpPr/>
      </dsp:nvSpPr>
      <dsp:spPr>
        <a:xfrm>
          <a:off x="3109620" y="2494605"/>
          <a:ext cx="227415" cy="1496420"/>
        </a:xfrm>
        <a:custGeom>
          <a:avLst/>
          <a:gdLst/>
          <a:ahLst/>
          <a:cxnLst/>
          <a:rect l="0" t="0" r="0" b="0"/>
          <a:pathLst>
            <a:path>
              <a:moveTo>
                <a:pt x="0" y="0"/>
              </a:moveTo>
              <a:lnTo>
                <a:pt x="0" y="1496420"/>
              </a:lnTo>
              <a:lnTo>
                <a:pt x="227415" y="14964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1A639-CA46-49D2-8190-35EC08215F2A}">
      <dsp:nvSpPr>
        <dsp:cNvPr id="0" name=""/>
        <dsp:cNvSpPr/>
      </dsp:nvSpPr>
      <dsp:spPr>
        <a:xfrm>
          <a:off x="3109620" y="2494605"/>
          <a:ext cx="227415" cy="588336"/>
        </a:xfrm>
        <a:custGeom>
          <a:avLst/>
          <a:gdLst/>
          <a:ahLst/>
          <a:cxnLst/>
          <a:rect l="0" t="0" r="0" b="0"/>
          <a:pathLst>
            <a:path>
              <a:moveTo>
                <a:pt x="0" y="0"/>
              </a:moveTo>
              <a:lnTo>
                <a:pt x="0" y="588336"/>
              </a:lnTo>
              <a:lnTo>
                <a:pt x="227415" y="5883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0FADE3-FC93-48BF-B60D-F72A0BD0F435}">
      <dsp:nvSpPr>
        <dsp:cNvPr id="0" name=""/>
        <dsp:cNvSpPr/>
      </dsp:nvSpPr>
      <dsp:spPr>
        <a:xfrm>
          <a:off x="3716062" y="1586521"/>
          <a:ext cx="1890159" cy="268588"/>
        </a:xfrm>
        <a:custGeom>
          <a:avLst/>
          <a:gdLst/>
          <a:ahLst/>
          <a:cxnLst/>
          <a:rect l="0" t="0" r="0" b="0"/>
          <a:pathLst>
            <a:path>
              <a:moveTo>
                <a:pt x="1890159" y="0"/>
              </a:moveTo>
              <a:lnTo>
                <a:pt x="1890159" y="134294"/>
              </a:lnTo>
              <a:lnTo>
                <a:pt x="0" y="134294"/>
              </a:lnTo>
              <a:lnTo>
                <a:pt x="0" y="2685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B7F418-626F-4469-9BC4-94308BD6DE12}">
      <dsp:nvSpPr>
        <dsp:cNvPr id="0" name=""/>
        <dsp:cNvSpPr/>
      </dsp:nvSpPr>
      <dsp:spPr>
        <a:xfrm>
          <a:off x="3386334" y="678437"/>
          <a:ext cx="2219887" cy="268588"/>
        </a:xfrm>
        <a:custGeom>
          <a:avLst/>
          <a:gdLst/>
          <a:ahLst/>
          <a:cxnLst/>
          <a:rect l="0" t="0" r="0" b="0"/>
          <a:pathLst>
            <a:path>
              <a:moveTo>
                <a:pt x="0" y="0"/>
              </a:moveTo>
              <a:lnTo>
                <a:pt x="0" y="134294"/>
              </a:lnTo>
              <a:lnTo>
                <a:pt x="2219887" y="134294"/>
              </a:lnTo>
              <a:lnTo>
                <a:pt x="2219887" y="2685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C8ED68-3806-40C9-A45B-AA28746FBF6B}">
      <dsp:nvSpPr>
        <dsp:cNvPr id="0" name=""/>
        <dsp:cNvSpPr/>
      </dsp:nvSpPr>
      <dsp:spPr>
        <a:xfrm>
          <a:off x="198018" y="1586521"/>
          <a:ext cx="296807" cy="2404504"/>
        </a:xfrm>
        <a:custGeom>
          <a:avLst/>
          <a:gdLst/>
          <a:ahLst/>
          <a:cxnLst/>
          <a:rect l="0" t="0" r="0" b="0"/>
          <a:pathLst>
            <a:path>
              <a:moveTo>
                <a:pt x="0" y="0"/>
              </a:moveTo>
              <a:lnTo>
                <a:pt x="0" y="2404504"/>
              </a:lnTo>
              <a:lnTo>
                <a:pt x="296807" y="24045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1375A5-8B13-4C0C-B8DF-C6E77B572F4E}">
      <dsp:nvSpPr>
        <dsp:cNvPr id="0" name=""/>
        <dsp:cNvSpPr/>
      </dsp:nvSpPr>
      <dsp:spPr>
        <a:xfrm>
          <a:off x="198018" y="1586521"/>
          <a:ext cx="296807" cy="1496420"/>
        </a:xfrm>
        <a:custGeom>
          <a:avLst/>
          <a:gdLst/>
          <a:ahLst/>
          <a:cxnLst/>
          <a:rect l="0" t="0" r="0" b="0"/>
          <a:pathLst>
            <a:path>
              <a:moveTo>
                <a:pt x="0" y="0"/>
              </a:moveTo>
              <a:lnTo>
                <a:pt x="0" y="1496420"/>
              </a:lnTo>
              <a:lnTo>
                <a:pt x="296807" y="14964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3D0D3F-DDDC-418A-A468-C2A2E200A6CB}">
      <dsp:nvSpPr>
        <dsp:cNvPr id="0" name=""/>
        <dsp:cNvSpPr/>
      </dsp:nvSpPr>
      <dsp:spPr>
        <a:xfrm>
          <a:off x="198018" y="1586521"/>
          <a:ext cx="296807" cy="588336"/>
        </a:xfrm>
        <a:custGeom>
          <a:avLst/>
          <a:gdLst/>
          <a:ahLst/>
          <a:cxnLst/>
          <a:rect l="0" t="0" r="0" b="0"/>
          <a:pathLst>
            <a:path>
              <a:moveTo>
                <a:pt x="0" y="0"/>
              </a:moveTo>
              <a:lnTo>
                <a:pt x="0" y="588336"/>
              </a:lnTo>
              <a:lnTo>
                <a:pt x="296807" y="5883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A12363-D8B9-4AC2-AA1C-47F5A5973289}">
      <dsp:nvSpPr>
        <dsp:cNvPr id="0" name=""/>
        <dsp:cNvSpPr/>
      </dsp:nvSpPr>
      <dsp:spPr>
        <a:xfrm>
          <a:off x="989504" y="678437"/>
          <a:ext cx="2396829" cy="268588"/>
        </a:xfrm>
        <a:custGeom>
          <a:avLst/>
          <a:gdLst/>
          <a:ahLst/>
          <a:cxnLst/>
          <a:rect l="0" t="0" r="0" b="0"/>
          <a:pathLst>
            <a:path>
              <a:moveTo>
                <a:pt x="2396829" y="0"/>
              </a:moveTo>
              <a:lnTo>
                <a:pt x="2396829" y="134294"/>
              </a:lnTo>
              <a:lnTo>
                <a:pt x="0" y="134294"/>
              </a:lnTo>
              <a:lnTo>
                <a:pt x="0" y="2685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844360-ECFB-492E-9CCF-EEB4AAD525E2}">
      <dsp:nvSpPr>
        <dsp:cNvPr id="0" name=""/>
        <dsp:cNvSpPr/>
      </dsp:nvSpPr>
      <dsp:spPr>
        <a:xfrm>
          <a:off x="829067" y="38941"/>
          <a:ext cx="5114534" cy="63949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ts val="0"/>
            </a:spcAft>
          </a:pPr>
          <a:r>
            <a:rPr lang="en-US" sz="3200" kern="1200" dirty="0" smtClean="0"/>
            <a:t>Epidemiological Study Designs</a:t>
          </a:r>
          <a:endParaRPr lang="en-US" sz="3200" kern="1200" dirty="0"/>
        </a:p>
      </dsp:txBody>
      <dsp:txXfrm>
        <a:off x="829067" y="38941"/>
        <a:ext cx="5114534" cy="639495"/>
      </dsp:txXfrm>
    </dsp:sp>
    <dsp:sp modelId="{575F0B0A-AAD5-4AE4-81C5-9A1DBD41DB54}">
      <dsp:nvSpPr>
        <dsp:cNvPr id="0" name=""/>
        <dsp:cNvSpPr/>
      </dsp:nvSpPr>
      <dsp:spPr>
        <a:xfrm>
          <a:off x="147" y="947025"/>
          <a:ext cx="1978715" cy="63949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Descriptive</a:t>
          </a:r>
          <a:endParaRPr lang="en-US" sz="2800" kern="1200" dirty="0"/>
        </a:p>
      </dsp:txBody>
      <dsp:txXfrm>
        <a:off x="147" y="947025"/>
        <a:ext cx="1978715" cy="639495"/>
      </dsp:txXfrm>
    </dsp:sp>
    <dsp:sp modelId="{3770D9E2-95AB-45E4-AB11-21CADF9C679C}">
      <dsp:nvSpPr>
        <dsp:cNvPr id="0" name=""/>
        <dsp:cNvSpPr/>
      </dsp:nvSpPr>
      <dsp:spPr>
        <a:xfrm>
          <a:off x="494825" y="1855110"/>
          <a:ext cx="2194596" cy="63949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en-US" sz="2400" kern="1200" dirty="0" smtClean="0"/>
            <a:t>Ecological</a:t>
          </a:r>
        </a:p>
        <a:p>
          <a:pPr lvl="0" algn="ctr" defTabSz="1066800">
            <a:lnSpc>
              <a:spcPct val="90000"/>
            </a:lnSpc>
            <a:spcBef>
              <a:spcPct val="0"/>
            </a:spcBef>
            <a:spcAft>
              <a:spcPts val="0"/>
            </a:spcAft>
          </a:pPr>
          <a:r>
            <a:rPr lang="en-US" sz="2400" kern="1200" dirty="0" smtClean="0"/>
            <a:t>/Correlational</a:t>
          </a:r>
          <a:endParaRPr lang="en-US" sz="2400" kern="1200" dirty="0"/>
        </a:p>
      </dsp:txBody>
      <dsp:txXfrm>
        <a:off x="494825" y="1855110"/>
        <a:ext cx="2194596" cy="639495"/>
      </dsp:txXfrm>
    </dsp:sp>
    <dsp:sp modelId="{52DF5024-D9A0-4B83-A4FA-F7D1D1EDC029}">
      <dsp:nvSpPr>
        <dsp:cNvPr id="0" name=""/>
        <dsp:cNvSpPr/>
      </dsp:nvSpPr>
      <dsp:spPr>
        <a:xfrm>
          <a:off x="494825" y="2763194"/>
          <a:ext cx="2352756" cy="63949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en-US" sz="2400" kern="1200" dirty="0" smtClean="0"/>
            <a:t>Case Report/</a:t>
          </a:r>
        </a:p>
        <a:p>
          <a:pPr lvl="0" algn="ctr" defTabSz="1066800">
            <a:lnSpc>
              <a:spcPct val="100000"/>
            </a:lnSpc>
            <a:spcBef>
              <a:spcPct val="0"/>
            </a:spcBef>
            <a:spcAft>
              <a:spcPts val="0"/>
            </a:spcAft>
          </a:pPr>
          <a:r>
            <a:rPr lang="en-US" sz="2400" kern="1200" dirty="0" smtClean="0"/>
            <a:t>Case Series</a:t>
          </a:r>
          <a:endParaRPr lang="en-US" sz="2400" kern="1200" dirty="0"/>
        </a:p>
      </dsp:txBody>
      <dsp:txXfrm>
        <a:off x="494825" y="2763194"/>
        <a:ext cx="2352756" cy="639495"/>
      </dsp:txXfrm>
    </dsp:sp>
    <dsp:sp modelId="{CDE0E814-684B-4161-9F08-28F2EEA58F04}">
      <dsp:nvSpPr>
        <dsp:cNvPr id="0" name=""/>
        <dsp:cNvSpPr/>
      </dsp:nvSpPr>
      <dsp:spPr>
        <a:xfrm>
          <a:off x="494825" y="3671278"/>
          <a:ext cx="2159117" cy="63949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smtClean="0"/>
            <a:t>Cross-Sectional</a:t>
          </a:r>
          <a:endParaRPr lang="en-US" sz="2400" kern="1200" dirty="0"/>
        </a:p>
      </dsp:txBody>
      <dsp:txXfrm>
        <a:off x="494825" y="3671278"/>
        <a:ext cx="2159117" cy="639495"/>
      </dsp:txXfrm>
    </dsp:sp>
    <dsp:sp modelId="{11C3AEEE-A7D0-46A4-8BE3-9863DBE318D6}">
      <dsp:nvSpPr>
        <dsp:cNvPr id="0" name=""/>
        <dsp:cNvSpPr/>
      </dsp:nvSpPr>
      <dsp:spPr>
        <a:xfrm>
          <a:off x="4439922" y="947025"/>
          <a:ext cx="2332599" cy="63949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Analytic</a:t>
          </a:r>
          <a:endParaRPr lang="en-US" sz="2800" kern="1200" dirty="0"/>
        </a:p>
      </dsp:txBody>
      <dsp:txXfrm>
        <a:off x="4439922" y="947025"/>
        <a:ext cx="2332599" cy="639495"/>
      </dsp:txXfrm>
    </dsp:sp>
    <dsp:sp modelId="{74DB1CCC-A5D1-4095-BF28-2802EF0AB6BC}">
      <dsp:nvSpPr>
        <dsp:cNvPr id="0" name=""/>
        <dsp:cNvSpPr/>
      </dsp:nvSpPr>
      <dsp:spPr>
        <a:xfrm>
          <a:off x="2958010" y="1855110"/>
          <a:ext cx="1516103" cy="63949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Observational</a:t>
          </a:r>
          <a:endParaRPr lang="en-US" sz="2000" kern="1200" dirty="0"/>
        </a:p>
      </dsp:txBody>
      <dsp:txXfrm>
        <a:off x="2958010" y="1855110"/>
        <a:ext cx="1516103" cy="639495"/>
      </dsp:txXfrm>
    </dsp:sp>
    <dsp:sp modelId="{97C73446-555D-4CAE-9F35-63148FE6EC44}">
      <dsp:nvSpPr>
        <dsp:cNvPr id="0" name=""/>
        <dsp:cNvSpPr/>
      </dsp:nvSpPr>
      <dsp:spPr>
        <a:xfrm>
          <a:off x="3337036" y="2763194"/>
          <a:ext cx="1629908" cy="63949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Case-control</a:t>
          </a:r>
          <a:endParaRPr lang="en-US" sz="2000" kern="1200" dirty="0"/>
        </a:p>
      </dsp:txBody>
      <dsp:txXfrm>
        <a:off x="3337036" y="2763194"/>
        <a:ext cx="1629908" cy="639495"/>
      </dsp:txXfrm>
    </dsp:sp>
    <dsp:sp modelId="{72D12D0A-662B-4351-89E5-E46B80C7913F}">
      <dsp:nvSpPr>
        <dsp:cNvPr id="0" name=""/>
        <dsp:cNvSpPr/>
      </dsp:nvSpPr>
      <dsp:spPr>
        <a:xfrm>
          <a:off x="3337036" y="3671278"/>
          <a:ext cx="1278991" cy="63949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Cohort</a:t>
          </a:r>
          <a:endParaRPr lang="en-US" sz="2400" kern="1200" dirty="0"/>
        </a:p>
      </dsp:txBody>
      <dsp:txXfrm>
        <a:off x="3337036" y="3671278"/>
        <a:ext cx="1278991" cy="639495"/>
      </dsp:txXfrm>
    </dsp:sp>
    <dsp:sp modelId="{1CA0DDB1-CBA3-4E9C-8916-A37B008EB97D}">
      <dsp:nvSpPr>
        <dsp:cNvPr id="0" name=""/>
        <dsp:cNvSpPr/>
      </dsp:nvSpPr>
      <dsp:spPr>
        <a:xfrm>
          <a:off x="5043204" y="1855110"/>
          <a:ext cx="3211228" cy="63949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Experimental/ Interventional</a:t>
          </a:r>
          <a:endParaRPr lang="en-US" sz="2400" kern="1200" dirty="0"/>
        </a:p>
      </dsp:txBody>
      <dsp:txXfrm>
        <a:off x="5043204" y="1855110"/>
        <a:ext cx="3211228" cy="639495"/>
      </dsp:txXfrm>
    </dsp:sp>
    <dsp:sp modelId="{58EB47CD-99BE-41AC-8720-C165AD47A21C}">
      <dsp:nvSpPr>
        <dsp:cNvPr id="0" name=""/>
        <dsp:cNvSpPr/>
      </dsp:nvSpPr>
      <dsp:spPr>
        <a:xfrm>
          <a:off x="5235533" y="2763194"/>
          <a:ext cx="1278991" cy="63949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Therapeutic/</a:t>
          </a:r>
        </a:p>
        <a:p>
          <a:pPr lvl="0" algn="ctr" defTabSz="800100">
            <a:lnSpc>
              <a:spcPct val="90000"/>
            </a:lnSpc>
            <a:spcBef>
              <a:spcPct val="0"/>
            </a:spcBef>
            <a:spcAft>
              <a:spcPct val="35000"/>
            </a:spcAft>
          </a:pPr>
          <a:r>
            <a:rPr lang="en-US" sz="1800" kern="1200" dirty="0" smtClean="0"/>
            <a:t>clinical</a:t>
          </a:r>
          <a:endParaRPr lang="en-US" sz="1800" kern="1200" dirty="0"/>
        </a:p>
      </dsp:txBody>
      <dsp:txXfrm>
        <a:off x="5235533" y="2763194"/>
        <a:ext cx="1278991" cy="639495"/>
      </dsp:txXfrm>
    </dsp:sp>
    <dsp:sp modelId="{0D051BD8-FA5B-470B-8ACD-B4DFD6F4FD38}">
      <dsp:nvSpPr>
        <dsp:cNvPr id="0" name=""/>
        <dsp:cNvSpPr/>
      </dsp:nvSpPr>
      <dsp:spPr>
        <a:xfrm>
          <a:off x="6783113" y="2763194"/>
          <a:ext cx="1278991" cy="63949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Preventive</a:t>
          </a:r>
          <a:endParaRPr lang="en-US" sz="1800" kern="1200" dirty="0"/>
        </a:p>
      </dsp:txBody>
      <dsp:txXfrm>
        <a:off x="6783113" y="2763194"/>
        <a:ext cx="1278991" cy="639495"/>
      </dsp:txXfrm>
    </dsp:sp>
    <dsp:sp modelId="{6297D529-599A-4285-A615-9252321D63C9}">
      <dsp:nvSpPr>
        <dsp:cNvPr id="0" name=""/>
        <dsp:cNvSpPr/>
      </dsp:nvSpPr>
      <dsp:spPr>
        <a:xfrm>
          <a:off x="7102861" y="3671278"/>
          <a:ext cx="1278991" cy="63949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Filed trial</a:t>
          </a:r>
          <a:endParaRPr lang="en-US" sz="1800" kern="1200" dirty="0"/>
        </a:p>
      </dsp:txBody>
      <dsp:txXfrm>
        <a:off x="7102861" y="3671278"/>
        <a:ext cx="1278991" cy="639495"/>
      </dsp:txXfrm>
    </dsp:sp>
    <dsp:sp modelId="{4AB5B699-8395-4D86-80F7-2D3083ADA098}">
      <dsp:nvSpPr>
        <dsp:cNvPr id="0" name=""/>
        <dsp:cNvSpPr/>
      </dsp:nvSpPr>
      <dsp:spPr>
        <a:xfrm>
          <a:off x="7102861" y="4579362"/>
          <a:ext cx="1278991" cy="639495"/>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Community</a:t>
          </a:r>
        </a:p>
        <a:p>
          <a:pPr lvl="0" algn="ctr" defTabSz="800100">
            <a:lnSpc>
              <a:spcPct val="90000"/>
            </a:lnSpc>
            <a:spcBef>
              <a:spcPct val="0"/>
            </a:spcBef>
            <a:spcAft>
              <a:spcPct val="35000"/>
            </a:spcAft>
          </a:pPr>
          <a:r>
            <a:rPr lang="en-US" sz="1800" kern="1200" dirty="0" smtClean="0"/>
            <a:t>Trial</a:t>
          </a:r>
          <a:endParaRPr lang="en-US" sz="1800" kern="1200" dirty="0"/>
        </a:p>
      </dsp:txBody>
      <dsp:txXfrm>
        <a:off x="7102861" y="4579362"/>
        <a:ext cx="1278991" cy="639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E09F4-18E4-4513-8F0C-B28746CD9A48}">
      <dsp:nvSpPr>
        <dsp:cNvPr id="0" name=""/>
        <dsp:cNvSpPr/>
      </dsp:nvSpPr>
      <dsp:spPr>
        <a:xfrm>
          <a:off x="1644" y="522699"/>
          <a:ext cx="3007720" cy="83653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en-US" sz="1600" b="1" kern="1200" dirty="0"/>
            <a:t>(A)</a:t>
          </a:r>
        </a:p>
        <a:p>
          <a:pPr lvl="0" algn="ctr" defTabSz="711200">
            <a:lnSpc>
              <a:spcPct val="100000"/>
            </a:lnSpc>
            <a:spcBef>
              <a:spcPct val="0"/>
            </a:spcBef>
            <a:spcAft>
              <a:spcPts val="0"/>
            </a:spcAft>
          </a:pPr>
          <a:r>
            <a:rPr lang="en-US" sz="1800" kern="1200" dirty="0"/>
            <a:t>Source Population</a:t>
          </a:r>
        </a:p>
      </dsp:txBody>
      <dsp:txXfrm>
        <a:off x="26145" y="547200"/>
        <a:ext cx="2958718" cy="787532"/>
      </dsp:txXfrm>
    </dsp:sp>
    <dsp:sp modelId="{7C7E5634-8C85-482E-AF4E-98CF2D6411DF}">
      <dsp:nvSpPr>
        <dsp:cNvPr id="0" name=""/>
        <dsp:cNvSpPr/>
      </dsp:nvSpPr>
      <dsp:spPr>
        <a:xfrm>
          <a:off x="8436" y="1681113"/>
          <a:ext cx="3033358" cy="105737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b="1" kern="1200" dirty="0" smtClean="0">
              <a:ln/>
            </a:rPr>
            <a:t>(B)</a:t>
          </a:r>
        </a:p>
        <a:p>
          <a:pPr lvl="0" algn="ctr" defTabSz="800100">
            <a:lnSpc>
              <a:spcPct val="100000"/>
            </a:lnSpc>
            <a:spcBef>
              <a:spcPct val="0"/>
            </a:spcBef>
            <a:spcAft>
              <a:spcPts val="0"/>
            </a:spcAft>
          </a:pPr>
          <a:r>
            <a:rPr lang="en-US" sz="1400" b="1" kern="1200" dirty="0" smtClean="0">
              <a:ln/>
            </a:rPr>
            <a:t>Group Exposure</a:t>
          </a:r>
        </a:p>
        <a:p>
          <a:pPr lvl="0" algn="ctr" defTabSz="800100">
            <a:lnSpc>
              <a:spcPct val="100000"/>
            </a:lnSpc>
            <a:spcBef>
              <a:spcPct val="0"/>
            </a:spcBef>
            <a:spcAft>
              <a:spcPts val="0"/>
            </a:spcAft>
          </a:pPr>
          <a:r>
            <a:rPr lang="en-US" sz="1400" b="1" kern="1200" dirty="0" smtClean="0">
              <a:ln/>
            </a:rPr>
            <a:t>        Individual Exposure</a:t>
          </a:r>
          <a:endParaRPr lang="en-US" sz="1400" b="1" kern="1200" dirty="0">
            <a:ln/>
          </a:endParaRPr>
        </a:p>
      </dsp:txBody>
      <dsp:txXfrm>
        <a:off x="39405" y="1712082"/>
        <a:ext cx="2971420" cy="995435"/>
      </dsp:txXfrm>
    </dsp:sp>
    <dsp:sp modelId="{B7CBD14F-36D5-4EED-A833-7A0A22CCA5B6}">
      <dsp:nvSpPr>
        <dsp:cNvPr id="0" name=""/>
        <dsp:cNvSpPr/>
      </dsp:nvSpPr>
      <dsp:spPr>
        <a:xfrm>
          <a:off x="3041795" y="2197134"/>
          <a:ext cx="497581" cy="25331"/>
        </a:xfrm>
        <a:custGeom>
          <a:avLst/>
          <a:gdLst/>
          <a:ahLst/>
          <a:cxnLst/>
          <a:rect l="0" t="0" r="0" b="0"/>
          <a:pathLst>
            <a:path>
              <a:moveTo>
                <a:pt x="0" y="12665"/>
              </a:moveTo>
              <a:lnTo>
                <a:pt x="497581" y="12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3278146" y="2197360"/>
        <a:ext cx="24879" cy="24879"/>
      </dsp:txXfrm>
    </dsp:sp>
    <dsp:sp modelId="{CA42BB53-E223-40DB-A44A-F8DEE6F1EB73}">
      <dsp:nvSpPr>
        <dsp:cNvPr id="0" name=""/>
        <dsp:cNvSpPr/>
      </dsp:nvSpPr>
      <dsp:spPr>
        <a:xfrm>
          <a:off x="3539376" y="1745416"/>
          <a:ext cx="1456148" cy="92876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n/>
            </a:rPr>
            <a:t>(C)</a:t>
          </a:r>
        </a:p>
        <a:p>
          <a:pPr lvl="0" algn="ctr" defTabSz="622300">
            <a:lnSpc>
              <a:spcPct val="90000"/>
            </a:lnSpc>
            <a:spcBef>
              <a:spcPct val="0"/>
            </a:spcBef>
            <a:spcAft>
              <a:spcPct val="35000"/>
            </a:spcAft>
          </a:pPr>
          <a:r>
            <a:rPr lang="en-US" sz="1400" kern="1200" dirty="0" smtClean="0">
              <a:ln/>
            </a:rPr>
            <a:t>Group  outcome</a:t>
          </a:r>
          <a:endParaRPr lang="en-US" sz="1400" kern="1200" dirty="0">
            <a:ln/>
          </a:endParaRPr>
        </a:p>
      </dsp:txBody>
      <dsp:txXfrm>
        <a:off x="3566579" y="1772619"/>
        <a:ext cx="1401742" cy="874361"/>
      </dsp:txXfrm>
    </dsp:sp>
    <dsp:sp modelId="{088FE2B4-0034-4962-A3FC-E0D4730AE1E7}">
      <dsp:nvSpPr>
        <dsp:cNvPr id="0" name=""/>
        <dsp:cNvSpPr/>
      </dsp:nvSpPr>
      <dsp:spPr>
        <a:xfrm rot="17802350">
          <a:off x="4690721" y="1702593"/>
          <a:ext cx="1107189" cy="25331"/>
        </a:xfrm>
        <a:custGeom>
          <a:avLst/>
          <a:gdLst/>
          <a:ahLst/>
          <a:cxnLst/>
          <a:rect l="0" t="0" r="0" b="0"/>
          <a:pathLst>
            <a:path>
              <a:moveTo>
                <a:pt x="0" y="12665"/>
              </a:moveTo>
              <a:lnTo>
                <a:pt x="1107189" y="126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5216636" y="1687579"/>
        <a:ext cx="55359" cy="55359"/>
      </dsp:txXfrm>
    </dsp:sp>
    <dsp:sp modelId="{F9610760-155F-4641-85DB-E81E864B3D57}">
      <dsp:nvSpPr>
        <dsp:cNvPr id="0" name=""/>
        <dsp:cNvSpPr/>
      </dsp:nvSpPr>
      <dsp:spPr>
        <a:xfrm>
          <a:off x="5493107" y="687426"/>
          <a:ext cx="2297360" cy="106658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smtClean="0"/>
            <a:t>(D)</a:t>
          </a:r>
        </a:p>
        <a:p>
          <a:pPr lvl="0" algn="ctr" defTabSz="533400">
            <a:lnSpc>
              <a:spcPct val="90000"/>
            </a:lnSpc>
            <a:spcBef>
              <a:spcPct val="0"/>
            </a:spcBef>
            <a:spcAft>
              <a:spcPct val="35000"/>
            </a:spcAft>
          </a:pPr>
          <a:r>
            <a:rPr lang="en-US" sz="1200" b="1" kern="1200" smtClean="0"/>
            <a:t>Exposur Vs Outcome</a:t>
          </a:r>
        </a:p>
        <a:p>
          <a:pPr lvl="0" algn="ctr" defTabSz="533400">
            <a:lnSpc>
              <a:spcPct val="90000"/>
            </a:lnSpc>
            <a:spcBef>
              <a:spcPct val="0"/>
            </a:spcBef>
            <a:spcAft>
              <a:spcPct val="35000"/>
            </a:spcAft>
          </a:pPr>
          <a:r>
            <a:rPr lang="en-US" sz="1200" b="1" kern="1200" smtClean="0"/>
            <a:t>Positively Correlated</a:t>
          </a:r>
          <a:endParaRPr lang="en-US" sz="1200" b="1" kern="1200" dirty="0"/>
        </a:p>
      </dsp:txBody>
      <dsp:txXfrm>
        <a:off x="5524346" y="718665"/>
        <a:ext cx="2234882" cy="1004107"/>
      </dsp:txXfrm>
    </dsp:sp>
    <dsp:sp modelId="{501CC994-AC01-48AD-821D-8FD1411D7A1F}">
      <dsp:nvSpPr>
        <dsp:cNvPr id="0" name=""/>
        <dsp:cNvSpPr/>
      </dsp:nvSpPr>
      <dsp:spPr>
        <a:xfrm rot="799111">
          <a:off x="4988648" y="2256030"/>
          <a:ext cx="511334" cy="25331"/>
        </a:xfrm>
        <a:custGeom>
          <a:avLst/>
          <a:gdLst/>
          <a:ahLst/>
          <a:cxnLst/>
          <a:rect l="0" t="0" r="0" b="0"/>
          <a:pathLst>
            <a:path>
              <a:moveTo>
                <a:pt x="0" y="12665"/>
              </a:moveTo>
              <a:lnTo>
                <a:pt x="511334" y="126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5231532" y="2255913"/>
        <a:ext cx="25566" cy="25566"/>
      </dsp:txXfrm>
    </dsp:sp>
    <dsp:sp modelId="{4FBC6973-9775-4FB4-8507-373218CEFF22}">
      <dsp:nvSpPr>
        <dsp:cNvPr id="0" name=""/>
        <dsp:cNvSpPr/>
      </dsp:nvSpPr>
      <dsp:spPr>
        <a:xfrm>
          <a:off x="5493107" y="1847308"/>
          <a:ext cx="2347056" cy="96056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r>
            <a:rPr lang="en-US" sz="1200" b="1" kern="1200" smtClean="0"/>
            <a:t>(E)</a:t>
          </a:r>
        </a:p>
        <a:p>
          <a:pPr lvl="0" algn="ctr" defTabSz="533400">
            <a:lnSpc>
              <a:spcPct val="90000"/>
            </a:lnSpc>
            <a:spcBef>
              <a:spcPct val="0"/>
            </a:spcBef>
            <a:spcAft>
              <a:spcPts val="0"/>
            </a:spcAft>
          </a:pPr>
          <a:r>
            <a:rPr lang="en-US" sz="1200" b="1" kern="1200" smtClean="0"/>
            <a:t>Exposur Vs Outcome</a:t>
          </a:r>
        </a:p>
        <a:p>
          <a:pPr lvl="0" algn="ctr" defTabSz="533400">
            <a:lnSpc>
              <a:spcPct val="90000"/>
            </a:lnSpc>
            <a:spcBef>
              <a:spcPct val="0"/>
            </a:spcBef>
            <a:spcAft>
              <a:spcPts val="0"/>
            </a:spcAft>
          </a:pPr>
          <a:r>
            <a:rPr lang="en-US" sz="1200" b="1" kern="1200" smtClean="0"/>
            <a:t>Negatively correlated</a:t>
          </a:r>
          <a:endParaRPr lang="en-US" sz="1200" b="1" kern="1200" dirty="0"/>
        </a:p>
      </dsp:txBody>
      <dsp:txXfrm>
        <a:off x="5521241" y="1875442"/>
        <a:ext cx="2290788" cy="904301"/>
      </dsp:txXfrm>
    </dsp:sp>
    <dsp:sp modelId="{BB4A735E-EF54-46D8-B8F9-CD7A23524007}">
      <dsp:nvSpPr>
        <dsp:cNvPr id="0" name=""/>
        <dsp:cNvSpPr/>
      </dsp:nvSpPr>
      <dsp:spPr>
        <a:xfrm rot="3947656">
          <a:off x="4637530" y="2750571"/>
          <a:ext cx="1213572" cy="25331"/>
        </a:xfrm>
        <a:custGeom>
          <a:avLst/>
          <a:gdLst/>
          <a:ahLst/>
          <a:cxnLst/>
          <a:rect l="0" t="0" r="0" b="0"/>
          <a:pathLst>
            <a:path>
              <a:moveTo>
                <a:pt x="0" y="12665"/>
              </a:moveTo>
              <a:lnTo>
                <a:pt x="1213572" y="126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5213976" y="2732897"/>
        <a:ext cx="60678" cy="60678"/>
      </dsp:txXfrm>
    </dsp:sp>
    <dsp:sp modelId="{0D1E1C3B-0838-46A4-8C8D-21CD108CCBE6}">
      <dsp:nvSpPr>
        <dsp:cNvPr id="0" name=""/>
        <dsp:cNvSpPr/>
      </dsp:nvSpPr>
      <dsp:spPr>
        <a:xfrm>
          <a:off x="5493107" y="2901174"/>
          <a:ext cx="2317313" cy="83099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r>
            <a:rPr lang="en-US" sz="1200" b="1" kern="1200" dirty="0"/>
            <a:t>(F)</a:t>
          </a:r>
        </a:p>
        <a:p>
          <a:pPr lvl="0" algn="ctr" defTabSz="533400">
            <a:lnSpc>
              <a:spcPct val="90000"/>
            </a:lnSpc>
            <a:spcBef>
              <a:spcPct val="0"/>
            </a:spcBef>
            <a:spcAft>
              <a:spcPts val="0"/>
            </a:spcAft>
          </a:pPr>
          <a:r>
            <a:rPr lang="en-US" sz="1200" b="1" kern="1200" dirty="0" smtClean="0"/>
            <a:t>Exposure </a:t>
          </a:r>
          <a:r>
            <a:rPr lang="en-US" sz="1200" b="1" kern="1200" dirty="0"/>
            <a:t>Vs Outcome</a:t>
          </a:r>
        </a:p>
        <a:p>
          <a:pPr lvl="0" algn="ctr" defTabSz="533400">
            <a:lnSpc>
              <a:spcPct val="90000"/>
            </a:lnSpc>
            <a:spcBef>
              <a:spcPct val="0"/>
            </a:spcBef>
            <a:spcAft>
              <a:spcPts val="0"/>
            </a:spcAft>
          </a:pPr>
          <a:r>
            <a:rPr lang="en-US" sz="1200" b="1" kern="1200" dirty="0"/>
            <a:t>not correlated</a:t>
          </a:r>
        </a:p>
      </dsp:txBody>
      <dsp:txXfrm>
        <a:off x="5517446" y="2925513"/>
        <a:ext cx="2268635" cy="78232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11.jpe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11.jpe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11.jpe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11.jpeg"/></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11.jpeg"/><Relationship Id="rId4" Type="http://schemas.openxmlformats.org/officeDocument/2006/relationships/image" Target="../media/image5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jpe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1.jpe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7E5FE4-7952-4157-BB0F-D69C2BF79FC0}" type="datetimeFigureOut">
              <a:rPr lang="en-US" smtClean="0"/>
              <a:t>12-May-20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C938D-B157-406F-AB36-1181BCF876DA}" type="slidenum">
              <a:rPr lang="en-US" smtClean="0"/>
              <a:t>‹#›</a:t>
            </a:fld>
            <a:endParaRPr lang="en-US"/>
          </a:p>
        </p:txBody>
      </p:sp>
    </p:spTree>
    <p:extLst>
      <p:ext uri="{BB962C8B-B14F-4D97-AF65-F5344CB8AC3E}">
        <p14:creationId xmlns:p14="http://schemas.microsoft.com/office/powerpoint/2010/main" val="2901914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19601C16-F620-4EBB-9D82-74A51E0A41C6}" type="slidenum">
              <a:rPr lang="en-US" smtClean="0"/>
              <a:pPr/>
              <a:t>4</a:t>
            </a:fld>
            <a:endParaRPr lang="en-US" smtClean="0"/>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08345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7"/>
          <p:cNvSpPr>
            <a:spLocks noGrp="1" noChangeArrowheads="1"/>
          </p:cNvSpPr>
          <p:nvPr>
            <p:ph type="sldNum" sz="quarter" idx="5"/>
          </p:nvPr>
        </p:nvSpPr>
        <p:spPr>
          <a:noFill/>
        </p:spPr>
        <p:txBody>
          <a:bodyPr/>
          <a:lstStyle/>
          <a:p>
            <a:fld id="{A0558B6A-962A-4025-9736-BE14183E4662}" type="slidenum">
              <a:rPr lang="en-US" smtClean="0"/>
              <a:pPr/>
              <a:t>13</a:t>
            </a:fld>
            <a:endParaRPr lang="en-US" smtClean="0"/>
          </a:p>
        </p:txBody>
      </p:sp>
      <p:sp>
        <p:nvSpPr>
          <p:cNvPr id="531459" name="Rectangle 2"/>
          <p:cNvSpPr>
            <a:spLocks noGrp="1" noRot="1" noChangeAspect="1" noChangeArrowheads="1" noTextEdit="1"/>
          </p:cNvSpPr>
          <p:nvPr>
            <p:ph type="sldImg"/>
          </p:nvPr>
        </p:nvSpPr>
        <p:spPr>
          <a:ln/>
        </p:spPr>
      </p:sp>
      <p:sp>
        <p:nvSpPr>
          <p:cNvPr id="5314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96332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7"/>
          <p:cNvSpPr>
            <a:spLocks noGrp="1" noChangeArrowheads="1"/>
          </p:cNvSpPr>
          <p:nvPr>
            <p:ph type="sldNum" sz="quarter" idx="5"/>
          </p:nvPr>
        </p:nvSpPr>
        <p:spPr>
          <a:noFill/>
        </p:spPr>
        <p:txBody>
          <a:bodyPr/>
          <a:lstStyle/>
          <a:p>
            <a:fld id="{11E3D99E-9398-42BA-82DA-7B59DC8FC549}" type="slidenum">
              <a:rPr lang="en-US" smtClean="0"/>
              <a:pPr/>
              <a:t>14</a:t>
            </a:fld>
            <a:endParaRPr lang="en-US" smtClean="0"/>
          </a:p>
        </p:txBody>
      </p:sp>
      <p:sp>
        <p:nvSpPr>
          <p:cNvPr id="532483" name="Rectangle 2"/>
          <p:cNvSpPr>
            <a:spLocks noGrp="1" noRot="1" noChangeAspect="1" noChangeArrowheads="1" noTextEdit="1"/>
          </p:cNvSpPr>
          <p:nvPr>
            <p:ph type="sldImg"/>
          </p:nvPr>
        </p:nvSpPr>
        <p:spPr>
          <a:ln/>
        </p:spPr>
      </p:sp>
      <p:sp>
        <p:nvSpPr>
          <p:cNvPr id="5324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54958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7"/>
          <p:cNvSpPr>
            <a:spLocks noGrp="1" noChangeArrowheads="1"/>
          </p:cNvSpPr>
          <p:nvPr>
            <p:ph type="sldNum" sz="quarter" idx="5"/>
          </p:nvPr>
        </p:nvSpPr>
        <p:spPr>
          <a:noFill/>
        </p:spPr>
        <p:txBody>
          <a:bodyPr/>
          <a:lstStyle/>
          <a:p>
            <a:fld id="{5AFC3019-2720-4872-8805-554D3F3D3F7D}" type="slidenum">
              <a:rPr lang="en-US" smtClean="0"/>
              <a:pPr/>
              <a:t>15</a:t>
            </a:fld>
            <a:endParaRPr lang="en-US" smtClean="0"/>
          </a:p>
        </p:txBody>
      </p:sp>
      <p:sp>
        <p:nvSpPr>
          <p:cNvPr id="533507" name="Rectangle 2"/>
          <p:cNvSpPr>
            <a:spLocks noGrp="1" noRot="1" noChangeAspect="1" noChangeArrowheads="1" noTextEdit="1"/>
          </p:cNvSpPr>
          <p:nvPr>
            <p:ph type="sldImg"/>
          </p:nvPr>
        </p:nvSpPr>
        <p:spPr>
          <a:ln/>
        </p:spPr>
      </p:sp>
      <p:sp>
        <p:nvSpPr>
          <p:cNvPr id="5335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82399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noFill/>
        </p:spPr>
        <p:txBody>
          <a:bodyPr/>
          <a:lstStyle/>
          <a:p>
            <a:fld id="{95E8D23E-26F1-4DE3-9792-CB3203A4C99A}" type="slidenum">
              <a:rPr lang="en-US" smtClean="0"/>
              <a:pPr/>
              <a:t>16</a:t>
            </a:fld>
            <a:endParaRPr lang="en-US" smtClean="0"/>
          </a:p>
        </p:txBody>
      </p:sp>
      <p:sp>
        <p:nvSpPr>
          <p:cNvPr id="540675" name="Rectangle 2"/>
          <p:cNvSpPr>
            <a:spLocks noGrp="1" noRot="1" noChangeAspect="1" noChangeArrowheads="1" noTextEdit="1"/>
          </p:cNvSpPr>
          <p:nvPr>
            <p:ph type="sldImg"/>
          </p:nvPr>
        </p:nvSpPr>
        <p:spPr>
          <a:ln/>
        </p:spPr>
      </p:sp>
      <p:sp>
        <p:nvSpPr>
          <p:cNvPr id="5406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83124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7"/>
          <p:cNvSpPr>
            <a:spLocks noGrp="1" noChangeArrowheads="1"/>
          </p:cNvSpPr>
          <p:nvPr>
            <p:ph type="sldNum" sz="quarter" idx="5"/>
          </p:nvPr>
        </p:nvSpPr>
        <p:spPr>
          <a:noFill/>
        </p:spPr>
        <p:txBody>
          <a:bodyPr/>
          <a:lstStyle/>
          <a:p>
            <a:fld id="{595E7B79-A30B-476C-ADB7-B20C182C61FA}" type="slidenum">
              <a:rPr lang="en-US" smtClean="0"/>
              <a:pPr/>
              <a:t>29</a:t>
            </a:fld>
            <a:endParaRPr lang="en-US" smtClean="0"/>
          </a:p>
        </p:txBody>
      </p:sp>
      <p:sp>
        <p:nvSpPr>
          <p:cNvPr id="545795" name="Rectangle 2"/>
          <p:cNvSpPr>
            <a:spLocks noGrp="1" noRot="1" noChangeAspect="1" noChangeArrowheads="1" noTextEdit="1"/>
          </p:cNvSpPr>
          <p:nvPr>
            <p:ph type="sldImg"/>
          </p:nvPr>
        </p:nvSpPr>
        <p:spPr>
          <a:ln/>
        </p:spPr>
      </p:sp>
      <p:sp>
        <p:nvSpPr>
          <p:cNvPr id="545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05149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p:spPr>
        <p:txBody>
          <a:bodyPr/>
          <a:lstStyle/>
          <a:p>
            <a:fld id="{0ADC1E39-33A2-41AE-9EE7-5B862000C0F3}" type="slidenum">
              <a:rPr lang="en-US" smtClean="0"/>
              <a:pPr/>
              <a:t>30</a:t>
            </a:fld>
            <a:endParaRPr lang="en-US" smtClean="0"/>
          </a:p>
        </p:txBody>
      </p:sp>
      <p:sp>
        <p:nvSpPr>
          <p:cNvPr id="546819" name="Rectangle 2"/>
          <p:cNvSpPr>
            <a:spLocks noGrp="1" noRot="1" noChangeAspect="1" noChangeArrowheads="1" noTextEdit="1"/>
          </p:cNvSpPr>
          <p:nvPr>
            <p:ph type="sldImg"/>
          </p:nvPr>
        </p:nvSpPr>
        <p:spPr>
          <a:ln/>
        </p:spPr>
      </p:sp>
      <p:sp>
        <p:nvSpPr>
          <p:cNvPr id="5468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78974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7"/>
          <p:cNvSpPr>
            <a:spLocks noGrp="1" noChangeArrowheads="1"/>
          </p:cNvSpPr>
          <p:nvPr>
            <p:ph type="sldNum" sz="quarter" idx="5"/>
          </p:nvPr>
        </p:nvSpPr>
        <p:spPr>
          <a:noFill/>
        </p:spPr>
        <p:txBody>
          <a:bodyPr/>
          <a:lstStyle/>
          <a:p>
            <a:fld id="{42EAA7B8-12C3-4661-8A63-464DAF87A22A}" type="slidenum">
              <a:rPr lang="en-US" smtClean="0"/>
              <a:pPr/>
              <a:t>31</a:t>
            </a:fld>
            <a:endParaRPr lang="en-US" smtClean="0"/>
          </a:p>
        </p:txBody>
      </p:sp>
      <p:sp>
        <p:nvSpPr>
          <p:cNvPr id="547843" name="Rectangle 2"/>
          <p:cNvSpPr>
            <a:spLocks noGrp="1" noRot="1" noChangeAspect="1" noChangeArrowheads="1" noTextEdit="1"/>
          </p:cNvSpPr>
          <p:nvPr>
            <p:ph type="sldImg"/>
          </p:nvPr>
        </p:nvSpPr>
        <p:spPr>
          <a:ln/>
        </p:spPr>
      </p:sp>
      <p:sp>
        <p:nvSpPr>
          <p:cNvPr id="5478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56306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7"/>
          <p:cNvSpPr>
            <a:spLocks noGrp="1" noChangeArrowheads="1"/>
          </p:cNvSpPr>
          <p:nvPr>
            <p:ph type="sldNum" sz="quarter" idx="5"/>
          </p:nvPr>
        </p:nvSpPr>
        <p:spPr>
          <a:noFill/>
        </p:spPr>
        <p:txBody>
          <a:bodyPr/>
          <a:lstStyle/>
          <a:p>
            <a:fld id="{031EFD88-7BC1-41C2-A388-9B0718299407}" type="slidenum">
              <a:rPr lang="en-US" smtClean="0"/>
              <a:pPr/>
              <a:t>32</a:t>
            </a:fld>
            <a:endParaRPr lang="en-US" smtClean="0"/>
          </a:p>
        </p:txBody>
      </p:sp>
      <p:sp>
        <p:nvSpPr>
          <p:cNvPr id="549891" name="Rectangle 2"/>
          <p:cNvSpPr>
            <a:spLocks noGrp="1" noRot="1" noChangeAspect="1" noChangeArrowheads="1" noTextEdit="1"/>
          </p:cNvSpPr>
          <p:nvPr>
            <p:ph type="sldImg"/>
          </p:nvPr>
        </p:nvSpPr>
        <p:spPr>
          <a:ln/>
        </p:spPr>
      </p:sp>
      <p:sp>
        <p:nvSpPr>
          <p:cNvPr id="5498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67653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noFill/>
        </p:spPr>
        <p:txBody>
          <a:bodyPr/>
          <a:lstStyle/>
          <a:p>
            <a:fld id="{5D9FFFA5-8A34-4A7E-AAD9-75D62CE58F8F}" type="slidenum">
              <a:rPr lang="en-US" smtClean="0"/>
              <a:pPr/>
              <a:t>44</a:t>
            </a:fld>
            <a:endParaRPr lang="en-US" smtClean="0"/>
          </a:p>
        </p:txBody>
      </p:sp>
      <p:sp>
        <p:nvSpPr>
          <p:cNvPr id="552963"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01542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fld id="{8901672A-9495-498E-A524-E540AE847A9C}" type="slidenum">
              <a:rPr lang="en-US" smtClean="0"/>
              <a:pPr/>
              <a:t>48</a:t>
            </a:fld>
            <a:endParaRPr lang="en-US" smtClean="0"/>
          </a:p>
        </p:txBody>
      </p:sp>
      <p:sp>
        <p:nvSpPr>
          <p:cNvPr id="555011" name="Rectangle 2"/>
          <p:cNvSpPr>
            <a:spLocks noGrp="1" noRot="1" noChangeAspect="1" noChangeArrowheads="1" noTextEdit="1"/>
          </p:cNvSpPr>
          <p:nvPr>
            <p:ph type="sldImg"/>
          </p:nvPr>
        </p:nvSpPr>
        <p:spPr>
          <a:ln/>
        </p:spPr>
      </p:sp>
      <p:sp>
        <p:nvSpPr>
          <p:cNvPr id="555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30827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a:spLocks noGrp="1" noChangeArrowheads="1"/>
          </p:cNvSpPr>
          <p:nvPr>
            <p:ph type="sldNum" sz="quarter" idx="5"/>
          </p:nvPr>
        </p:nvSpPr>
        <p:spPr>
          <a:noFill/>
        </p:spPr>
        <p:txBody>
          <a:bodyPr/>
          <a:lstStyle/>
          <a:p>
            <a:fld id="{6767A59F-70B4-47A0-855D-5B87ADCC69B9}" type="slidenum">
              <a:rPr lang="en-US" smtClean="0"/>
              <a:pPr/>
              <a:t>5</a:t>
            </a:fld>
            <a:endParaRPr lang="en-US" smtClean="0"/>
          </a:p>
        </p:txBody>
      </p:sp>
      <p:sp>
        <p:nvSpPr>
          <p:cNvPr id="523267" name="Rectangle 2"/>
          <p:cNvSpPr>
            <a:spLocks noGrp="1" noRot="1" noChangeAspect="1" noChangeArrowheads="1" noTextEdit="1"/>
          </p:cNvSpPr>
          <p:nvPr>
            <p:ph type="sldImg"/>
          </p:nvPr>
        </p:nvSpPr>
        <p:spPr>
          <a:ln/>
        </p:spPr>
      </p:sp>
      <p:sp>
        <p:nvSpPr>
          <p:cNvPr id="5232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14356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noFill/>
        </p:spPr>
        <p:txBody>
          <a:bodyPr/>
          <a:lstStyle/>
          <a:p>
            <a:fld id="{97DCB8B5-C734-43FC-A3D6-A6BE534A061B}" type="slidenum">
              <a:rPr lang="en-US" smtClean="0"/>
              <a:pPr/>
              <a:t>50</a:t>
            </a:fld>
            <a:endParaRPr lang="en-US" smtClean="0"/>
          </a:p>
        </p:txBody>
      </p:sp>
      <p:sp>
        <p:nvSpPr>
          <p:cNvPr id="559107" name="Rectangle 2"/>
          <p:cNvSpPr>
            <a:spLocks noGrp="1" noRot="1" noChangeAspect="1" noChangeArrowheads="1" noTextEdit="1"/>
          </p:cNvSpPr>
          <p:nvPr>
            <p:ph type="sldImg"/>
          </p:nvPr>
        </p:nvSpPr>
        <p:spPr>
          <a:ln/>
        </p:spPr>
      </p:sp>
      <p:sp>
        <p:nvSpPr>
          <p:cNvPr id="559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78801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7"/>
          <p:cNvSpPr>
            <a:spLocks noGrp="1" noChangeArrowheads="1"/>
          </p:cNvSpPr>
          <p:nvPr>
            <p:ph type="sldNum" sz="quarter" idx="5"/>
          </p:nvPr>
        </p:nvSpPr>
        <p:spPr>
          <a:noFill/>
        </p:spPr>
        <p:txBody>
          <a:bodyPr/>
          <a:lstStyle/>
          <a:p>
            <a:fld id="{11F89113-635D-4702-A7DC-FCB4D625213A}" type="slidenum">
              <a:rPr lang="en-US" smtClean="0"/>
              <a:pPr/>
              <a:t>51</a:t>
            </a:fld>
            <a:endParaRPr lang="en-US" smtClean="0"/>
          </a:p>
        </p:txBody>
      </p:sp>
      <p:sp>
        <p:nvSpPr>
          <p:cNvPr id="560131" name="Rectangle 2"/>
          <p:cNvSpPr>
            <a:spLocks noGrp="1" noRot="1" noChangeAspect="1" noChangeArrowheads="1" noTextEdit="1"/>
          </p:cNvSpPr>
          <p:nvPr>
            <p:ph type="sldImg"/>
          </p:nvPr>
        </p:nvSpPr>
        <p:spPr>
          <a:ln/>
        </p:spPr>
      </p:sp>
      <p:sp>
        <p:nvSpPr>
          <p:cNvPr id="560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99529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7"/>
          <p:cNvSpPr>
            <a:spLocks noGrp="1" noChangeArrowheads="1"/>
          </p:cNvSpPr>
          <p:nvPr>
            <p:ph type="sldNum" sz="quarter" idx="5"/>
          </p:nvPr>
        </p:nvSpPr>
        <p:spPr>
          <a:noFill/>
        </p:spPr>
        <p:txBody>
          <a:bodyPr/>
          <a:lstStyle/>
          <a:p>
            <a:fld id="{5E0AFB50-CF16-43C7-843D-9749CC818A9A}" type="slidenum">
              <a:rPr lang="en-US" smtClean="0"/>
              <a:pPr/>
              <a:t>52</a:t>
            </a:fld>
            <a:endParaRPr lang="en-US" smtClean="0"/>
          </a:p>
        </p:txBody>
      </p:sp>
      <p:sp>
        <p:nvSpPr>
          <p:cNvPr id="562179" name="Rectangle 2"/>
          <p:cNvSpPr>
            <a:spLocks noGrp="1" noRot="1" noChangeAspect="1" noChangeArrowheads="1" noTextEdit="1"/>
          </p:cNvSpPr>
          <p:nvPr>
            <p:ph type="sldImg"/>
          </p:nvPr>
        </p:nvSpPr>
        <p:spPr>
          <a:ln/>
        </p:spPr>
      </p:sp>
      <p:sp>
        <p:nvSpPr>
          <p:cNvPr id="562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35905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7"/>
          <p:cNvSpPr>
            <a:spLocks noGrp="1" noChangeArrowheads="1"/>
          </p:cNvSpPr>
          <p:nvPr>
            <p:ph type="sldNum" sz="quarter" idx="5"/>
          </p:nvPr>
        </p:nvSpPr>
        <p:spPr>
          <a:noFill/>
        </p:spPr>
        <p:txBody>
          <a:bodyPr/>
          <a:lstStyle/>
          <a:p>
            <a:fld id="{A4AFAA46-A674-499B-B07C-B8A4FF77B864}" type="slidenum">
              <a:rPr lang="en-US" smtClean="0"/>
              <a:pPr/>
              <a:t>53</a:t>
            </a:fld>
            <a:endParaRPr lang="en-US" smtClean="0"/>
          </a:p>
        </p:txBody>
      </p:sp>
      <p:sp>
        <p:nvSpPr>
          <p:cNvPr id="564227" name="Rectangle 2"/>
          <p:cNvSpPr>
            <a:spLocks noGrp="1" noRot="1" noChangeAspect="1" noChangeArrowheads="1" noTextEdit="1"/>
          </p:cNvSpPr>
          <p:nvPr>
            <p:ph type="sldImg"/>
          </p:nvPr>
        </p:nvSpPr>
        <p:spPr>
          <a:ln/>
        </p:spPr>
      </p:sp>
      <p:sp>
        <p:nvSpPr>
          <p:cNvPr id="564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55846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noFill/>
        </p:spPr>
        <p:txBody>
          <a:bodyPr/>
          <a:lstStyle/>
          <a:p>
            <a:fld id="{FF6FB9CC-8950-4063-BEE7-2B34DC9BC185}" type="slidenum">
              <a:rPr lang="en-US" smtClean="0"/>
              <a:pPr/>
              <a:t>54</a:t>
            </a:fld>
            <a:endParaRPr lang="en-US" smtClean="0"/>
          </a:p>
        </p:txBody>
      </p:sp>
      <p:sp>
        <p:nvSpPr>
          <p:cNvPr id="565251" name="Rectangle 2"/>
          <p:cNvSpPr>
            <a:spLocks noGrp="1" noRot="1" noChangeAspect="1" noChangeArrowheads="1" noTextEdit="1"/>
          </p:cNvSpPr>
          <p:nvPr>
            <p:ph type="sldImg"/>
          </p:nvPr>
        </p:nvSpPr>
        <p:spPr>
          <a:ln/>
        </p:spPr>
      </p:sp>
      <p:sp>
        <p:nvSpPr>
          <p:cNvPr id="565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85707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7"/>
          <p:cNvSpPr>
            <a:spLocks noGrp="1" noChangeArrowheads="1"/>
          </p:cNvSpPr>
          <p:nvPr>
            <p:ph type="sldNum" sz="quarter" idx="5"/>
          </p:nvPr>
        </p:nvSpPr>
        <p:spPr>
          <a:noFill/>
        </p:spPr>
        <p:txBody>
          <a:bodyPr/>
          <a:lstStyle/>
          <a:p>
            <a:fld id="{D7260532-A262-4B29-AE69-91B32B973D47}" type="slidenum">
              <a:rPr lang="en-US" smtClean="0"/>
              <a:pPr/>
              <a:t>55</a:t>
            </a:fld>
            <a:endParaRPr lang="en-US" smtClean="0"/>
          </a:p>
        </p:txBody>
      </p:sp>
      <p:sp>
        <p:nvSpPr>
          <p:cNvPr id="566275" name="Rectangle 2"/>
          <p:cNvSpPr>
            <a:spLocks noGrp="1" noRot="1" noChangeAspect="1" noChangeArrowheads="1" noTextEdit="1"/>
          </p:cNvSpPr>
          <p:nvPr>
            <p:ph type="sldImg"/>
          </p:nvPr>
        </p:nvSpPr>
        <p:spPr>
          <a:ln/>
        </p:spPr>
      </p:sp>
      <p:sp>
        <p:nvSpPr>
          <p:cNvPr id="566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84111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noFill/>
        </p:spPr>
        <p:txBody>
          <a:bodyPr/>
          <a:lstStyle/>
          <a:p>
            <a:fld id="{1D25787A-CB81-43F3-A4A5-DD27AF828FD2}" type="slidenum">
              <a:rPr lang="en-US" smtClean="0"/>
              <a:pPr/>
              <a:t>57</a:t>
            </a:fld>
            <a:endParaRPr lang="en-US" smtClean="0"/>
          </a:p>
        </p:txBody>
      </p:sp>
      <p:sp>
        <p:nvSpPr>
          <p:cNvPr id="569347" name="Rectangle 2"/>
          <p:cNvSpPr>
            <a:spLocks noGrp="1" noRot="1" noChangeAspect="1" noChangeArrowheads="1" noTextEdit="1"/>
          </p:cNvSpPr>
          <p:nvPr>
            <p:ph type="sldImg"/>
          </p:nvPr>
        </p:nvSpPr>
        <p:spPr>
          <a:ln/>
        </p:spPr>
      </p:sp>
      <p:sp>
        <p:nvSpPr>
          <p:cNvPr id="569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1005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p:cNvSpPr>
            <a:spLocks noGrp="1" noChangeArrowheads="1"/>
          </p:cNvSpPr>
          <p:nvPr>
            <p:ph type="sldNum" sz="quarter" idx="5"/>
          </p:nvPr>
        </p:nvSpPr>
        <p:spPr>
          <a:noFill/>
        </p:spPr>
        <p:txBody>
          <a:bodyPr/>
          <a:lstStyle/>
          <a:p>
            <a:fld id="{51C80D67-F0CA-48C1-BD9E-5EBD6D1D0C63}" type="slidenum">
              <a:rPr lang="en-US" smtClean="0"/>
              <a:pPr/>
              <a:t>59</a:t>
            </a:fld>
            <a:endParaRPr lang="en-US" smtClean="0"/>
          </a:p>
        </p:txBody>
      </p:sp>
      <p:sp>
        <p:nvSpPr>
          <p:cNvPr id="572419" name="Rectangle 2"/>
          <p:cNvSpPr>
            <a:spLocks noGrp="1" noRot="1" noChangeAspect="1" noChangeArrowheads="1" noTextEdit="1"/>
          </p:cNvSpPr>
          <p:nvPr>
            <p:ph type="sldImg"/>
          </p:nvPr>
        </p:nvSpPr>
        <p:spPr>
          <a:ln/>
        </p:spPr>
      </p:sp>
      <p:sp>
        <p:nvSpPr>
          <p:cNvPr id="5724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55306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7"/>
          <p:cNvSpPr>
            <a:spLocks noGrp="1" noChangeArrowheads="1"/>
          </p:cNvSpPr>
          <p:nvPr>
            <p:ph type="sldNum" sz="quarter" idx="5"/>
          </p:nvPr>
        </p:nvSpPr>
        <p:spPr>
          <a:noFill/>
        </p:spPr>
        <p:txBody>
          <a:bodyPr/>
          <a:lstStyle/>
          <a:p>
            <a:fld id="{30084F40-B0FD-425F-A7A4-B76BC5251B46}" type="slidenum">
              <a:rPr lang="en-US" smtClean="0"/>
              <a:pPr/>
              <a:t>61</a:t>
            </a:fld>
            <a:endParaRPr lang="en-US" smtClean="0"/>
          </a:p>
        </p:txBody>
      </p:sp>
      <p:sp>
        <p:nvSpPr>
          <p:cNvPr id="718851" name="Rectangle 2"/>
          <p:cNvSpPr>
            <a:spLocks noGrp="1" noRot="1" noChangeAspect="1" noChangeArrowheads="1" noTextEdit="1"/>
          </p:cNvSpPr>
          <p:nvPr>
            <p:ph type="sldImg"/>
          </p:nvPr>
        </p:nvSpPr>
        <p:spPr>
          <a:ln/>
        </p:spPr>
      </p:sp>
      <p:sp>
        <p:nvSpPr>
          <p:cNvPr id="718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83289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7"/>
          <p:cNvSpPr>
            <a:spLocks noGrp="1" noChangeArrowheads="1"/>
          </p:cNvSpPr>
          <p:nvPr>
            <p:ph type="sldNum" sz="quarter" idx="5"/>
          </p:nvPr>
        </p:nvSpPr>
        <p:spPr>
          <a:noFill/>
        </p:spPr>
        <p:txBody>
          <a:bodyPr/>
          <a:lstStyle/>
          <a:p>
            <a:fld id="{0A59E6FC-0345-4366-8EDC-7971272A2D39}" type="slidenum">
              <a:rPr lang="en-US" smtClean="0"/>
              <a:pPr/>
              <a:t>62</a:t>
            </a:fld>
            <a:endParaRPr lang="en-US" smtClean="0"/>
          </a:p>
        </p:txBody>
      </p:sp>
      <p:sp>
        <p:nvSpPr>
          <p:cNvPr id="719875" name="Rectangle 2"/>
          <p:cNvSpPr>
            <a:spLocks noGrp="1" noRot="1" noChangeAspect="1" noChangeArrowheads="1" noTextEdit="1"/>
          </p:cNvSpPr>
          <p:nvPr>
            <p:ph type="sldImg"/>
          </p:nvPr>
        </p:nvSpPr>
        <p:spPr>
          <a:ln/>
        </p:spPr>
      </p:sp>
      <p:sp>
        <p:nvSpPr>
          <p:cNvPr id="7198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65081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noFill/>
        </p:spPr>
        <p:txBody>
          <a:bodyPr/>
          <a:lstStyle/>
          <a:p>
            <a:fld id="{FAA30835-718B-483D-9FBE-8E8277A3DAD1}" type="slidenum">
              <a:rPr lang="en-US" smtClean="0"/>
              <a:pPr/>
              <a:t>6</a:t>
            </a:fld>
            <a:endParaRPr lang="en-US" smtClean="0"/>
          </a:p>
        </p:txBody>
      </p:sp>
      <p:sp>
        <p:nvSpPr>
          <p:cNvPr id="524291" name="Rectangle 2"/>
          <p:cNvSpPr>
            <a:spLocks noGrp="1" noRot="1" noChangeAspect="1" noChangeArrowheads="1" noTextEdit="1"/>
          </p:cNvSpPr>
          <p:nvPr>
            <p:ph type="sldImg"/>
          </p:nvPr>
        </p:nvSpPr>
        <p:spPr>
          <a:ln/>
        </p:spPr>
      </p:sp>
      <p:sp>
        <p:nvSpPr>
          <p:cNvPr id="5242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58779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7"/>
          <p:cNvSpPr>
            <a:spLocks noGrp="1" noChangeArrowheads="1"/>
          </p:cNvSpPr>
          <p:nvPr>
            <p:ph type="sldNum" sz="quarter" idx="5"/>
          </p:nvPr>
        </p:nvSpPr>
        <p:spPr>
          <a:noFill/>
        </p:spPr>
        <p:txBody>
          <a:bodyPr/>
          <a:lstStyle/>
          <a:p>
            <a:fld id="{A05C03E8-CB5B-4779-9F5B-2FD03736B2B6}" type="slidenum">
              <a:rPr lang="en-US" smtClean="0"/>
              <a:pPr/>
              <a:t>63</a:t>
            </a:fld>
            <a:endParaRPr lang="en-US" dirty="0" smtClean="0"/>
          </a:p>
        </p:txBody>
      </p:sp>
      <p:sp>
        <p:nvSpPr>
          <p:cNvPr id="721923" name="Rectangle 2"/>
          <p:cNvSpPr>
            <a:spLocks noGrp="1" noRot="1" noChangeAspect="1" noChangeArrowheads="1" noTextEdit="1"/>
          </p:cNvSpPr>
          <p:nvPr>
            <p:ph type="sldImg"/>
          </p:nvPr>
        </p:nvSpPr>
        <p:spPr>
          <a:ln/>
        </p:spPr>
      </p:sp>
      <p:sp>
        <p:nvSpPr>
          <p:cNvPr id="7219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357414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7"/>
          <p:cNvSpPr>
            <a:spLocks noGrp="1" noChangeArrowheads="1"/>
          </p:cNvSpPr>
          <p:nvPr>
            <p:ph type="sldNum" sz="quarter" idx="5"/>
          </p:nvPr>
        </p:nvSpPr>
        <p:spPr>
          <a:noFill/>
        </p:spPr>
        <p:txBody>
          <a:bodyPr/>
          <a:lstStyle/>
          <a:p>
            <a:fld id="{C94FCDB8-4FB1-4F64-9D5F-DAF8C3E7DF13}" type="slidenum">
              <a:rPr lang="en-US" smtClean="0"/>
              <a:pPr/>
              <a:t>65</a:t>
            </a:fld>
            <a:endParaRPr lang="en-US" smtClean="0"/>
          </a:p>
        </p:txBody>
      </p:sp>
      <p:sp>
        <p:nvSpPr>
          <p:cNvPr id="722947" name="Rectangle 2"/>
          <p:cNvSpPr>
            <a:spLocks noGrp="1" noRot="1" noChangeAspect="1" noChangeArrowheads="1" noTextEdit="1"/>
          </p:cNvSpPr>
          <p:nvPr>
            <p:ph type="sldImg"/>
          </p:nvPr>
        </p:nvSpPr>
        <p:spPr>
          <a:ln/>
        </p:spPr>
      </p:sp>
      <p:sp>
        <p:nvSpPr>
          <p:cNvPr id="7229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28191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pPr eaLnBrk="1" hangingPunct="1"/>
            <a:endParaRPr lang="en-US" smtClean="0"/>
          </a:p>
        </p:txBody>
      </p:sp>
      <p:sp>
        <p:nvSpPr>
          <p:cNvPr id="166916" name="Slide Number Placeholder 3"/>
          <p:cNvSpPr>
            <a:spLocks noGrp="1"/>
          </p:cNvSpPr>
          <p:nvPr>
            <p:ph type="sldNum" sz="quarter" idx="5"/>
          </p:nvPr>
        </p:nvSpPr>
        <p:spPr>
          <a:noFill/>
        </p:spPr>
        <p:txBody>
          <a:bodyPr/>
          <a:lstStyle/>
          <a:p>
            <a:fld id="{DA037E74-B6D3-4679-9D0E-99498CBB6902}" type="slidenum">
              <a:rPr lang="en-US" smtClean="0"/>
              <a:pPr/>
              <a:t>74</a:t>
            </a:fld>
            <a:endParaRPr lang="en-US" smtClean="0"/>
          </a:p>
        </p:txBody>
      </p:sp>
    </p:spTree>
    <p:extLst>
      <p:ext uri="{BB962C8B-B14F-4D97-AF65-F5344CB8AC3E}">
        <p14:creationId xmlns:p14="http://schemas.microsoft.com/office/powerpoint/2010/main" val="937194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pPr eaLnBrk="1" hangingPunct="1"/>
            <a:endParaRPr lang="en-US" dirty="0" smtClean="0"/>
          </a:p>
        </p:txBody>
      </p:sp>
      <p:sp>
        <p:nvSpPr>
          <p:cNvPr id="168964" name="Slide Number Placeholder 3"/>
          <p:cNvSpPr>
            <a:spLocks noGrp="1"/>
          </p:cNvSpPr>
          <p:nvPr>
            <p:ph type="sldNum" sz="quarter" idx="5"/>
          </p:nvPr>
        </p:nvSpPr>
        <p:spPr>
          <a:noFill/>
        </p:spPr>
        <p:txBody>
          <a:bodyPr/>
          <a:lstStyle/>
          <a:p>
            <a:fld id="{0CE6C4C6-DE06-48BA-8F64-72C75173369B}" type="slidenum">
              <a:rPr lang="en-US" smtClean="0"/>
              <a:pPr/>
              <a:t>76</a:t>
            </a:fld>
            <a:endParaRPr lang="en-US" dirty="0" smtClean="0"/>
          </a:p>
        </p:txBody>
      </p:sp>
    </p:spTree>
    <p:extLst>
      <p:ext uri="{BB962C8B-B14F-4D97-AF65-F5344CB8AC3E}">
        <p14:creationId xmlns:p14="http://schemas.microsoft.com/office/powerpoint/2010/main" val="4279466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pPr eaLnBrk="1" hangingPunct="1"/>
            <a:endParaRPr lang="en-US" smtClean="0"/>
          </a:p>
        </p:txBody>
      </p:sp>
      <p:sp>
        <p:nvSpPr>
          <p:cNvPr id="169988" name="Slide Number Placeholder 3"/>
          <p:cNvSpPr>
            <a:spLocks noGrp="1"/>
          </p:cNvSpPr>
          <p:nvPr>
            <p:ph type="sldNum" sz="quarter" idx="5"/>
          </p:nvPr>
        </p:nvSpPr>
        <p:spPr>
          <a:noFill/>
        </p:spPr>
        <p:txBody>
          <a:bodyPr/>
          <a:lstStyle/>
          <a:p>
            <a:fld id="{A29D27CB-0683-496C-B0DA-1A9B0AAC5BFC}" type="slidenum">
              <a:rPr lang="en-US" smtClean="0"/>
              <a:pPr/>
              <a:t>77</a:t>
            </a:fld>
            <a:endParaRPr lang="en-US" smtClean="0"/>
          </a:p>
        </p:txBody>
      </p:sp>
    </p:spTree>
    <p:extLst>
      <p:ext uri="{BB962C8B-B14F-4D97-AF65-F5344CB8AC3E}">
        <p14:creationId xmlns:p14="http://schemas.microsoft.com/office/powerpoint/2010/main" val="1510733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7"/>
          <p:cNvSpPr>
            <a:spLocks noGrp="1" noChangeArrowheads="1"/>
          </p:cNvSpPr>
          <p:nvPr>
            <p:ph type="sldNum" sz="quarter" idx="5"/>
          </p:nvPr>
        </p:nvSpPr>
        <p:spPr>
          <a:noFill/>
        </p:spPr>
        <p:txBody>
          <a:bodyPr/>
          <a:lstStyle/>
          <a:p>
            <a:fld id="{55F4E066-8F1A-4E96-88E1-7677903DB5BD}" type="slidenum">
              <a:rPr lang="en-US" smtClean="0"/>
              <a:pPr/>
              <a:t>82</a:t>
            </a:fld>
            <a:endParaRPr lang="en-US" smtClean="0"/>
          </a:p>
        </p:txBody>
      </p:sp>
      <p:sp>
        <p:nvSpPr>
          <p:cNvPr id="729091" name="Rectangle 2"/>
          <p:cNvSpPr>
            <a:spLocks noGrp="1" noRot="1" noChangeAspect="1" noChangeArrowheads="1" noTextEdit="1"/>
          </p:cNvSpPr>
          <p:nvPr>
            <p:ph type="sldImg"/>
          </p:nvPr>
        </p:nvSpPr>
        <p:spPr>
          <a:ln/>
        </p:spPr>
      </p:sp>
      <p:sp>
        <p:nvSpPr>
          <p:cNvPr id="7290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63674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7"/>
          <p:cNvSpPr>
            <a:spLocks noGrp="1" noChangeArrowheads="1"/>
          </p:cNvSpPr>
          <p:nvPr>
            <p:ph type="sldNum" sz="quarter" idx="5"/>
          </p:nvPr>
        </p:nvSpPr>
        <p:spPr>
          <a:noFill/>
        </p:spPr>
        <p:txBody>
          <a:bodyPr/>
          <a:lstStyle/>
          <a:p>
            <a:fld id="{9527FD84-3B20-4663-BD70-07ADB6AA6DEA}" type="slidenum">
              <a:rPr lang="en-US" smtClean="0"/>
              <a:pPr/>
              <a:t>83</a:t>
            </a:fld>
            <a:endParaRPr lang="en-US" smtClean="0"/>
          </a:p>
        </p:txBody>
      </p:sp>
      <p:sp>
        <p:nvSpPr>
          <p:cNvPr id="730115" name="Rectangle 2"/>
          <p:cNvSpPr>
            <a:spLocks noGrp="1" noRot="1" noChangeAspect="1" noChangeArrowheads="1" noTextEdit="1"/>
          </p:cNvSpPr>
          <p:nvPr>
            <p:ph type="sldImg"/>
          </p:nvPr>
        </p:nvSpPr>
        <p:spPr>
          <a:ln/>
        </p:spPr>
      </p:sp>
      <p:sp>
        <p:nvSpPr>
          <p:cNvPr id="7301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40738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7"/>
          <p:cNvSpPr>
            <a:spLocks noGrp="1" noChangeArrowheads="1"/>
          </p:cNvSpPr>
          <p:nvPr>
            <p:ph type="sldNum" sz="quarter" idx="5"/>
          </p:nvPr>
        </p:nvSpPr>
        <p:spPr>
          <a:noFill/>
        </p:spPr>
        <p:txBody>
          <a:bodyPr/>
          <a:lstStyle/>
          <a:p>
            <a:fld id="{52513BEE-236A-4907-B24F-D82F3BB2B18F}" type="slidenum">
              <a:rPr lang="en-US" smtClean="0"/>
              <a:pPr/>
              <a:t>84</a:t>
            </a:fld>
            <a:endParaRPr lang="en-US" smtClean="0"/>
          </a:p>
        </p:txBody>
      </p:sp>
      <p:sp>
        <p:nvSpPr>
          <p:cNvPr id="731139" name="Rectangle 2"/>
          <p:cNvSpPr>
            <a:spLocks noGrp="1" noRot="1" noChangeAspect="1" noChangeArrowheads="1" noTextEdit="1"/>
          </p:cNvSpPr>
          <p:nvPr>
            <p:ph type="sldImg"/>
          </p:nvPr>
        </p:nvSpPr>
        <p:spPr>
          <a:ln/>
        </p:spPr>
      </p:sp>
      <p:sp>
        <p:nvSpPr>
          <p:cNvPr id="7311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78249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7"/>
          <p:cNvSpPr>
            <a:spLocks noGrp="1" noChangeArrowheads="1"/>
          </p:cNvSpPr>
          <p:nvPr>
            <p:ph type="sldNum" sz="quarter" idx="5"/>
          </p:nvPr>
        </p:nvSpPr>
        <p:spPr>
          <a:noFill/>
        </p:spPr>
        <p:txBody>
          <a:bodyPr/>
          <a:lstStyle/>
          <a:p>
            <a:fld id="{E30C9E92-788E-4A61-B6DF-1E4E3FEA537A}" type="slidenum">
              <a:rPr lang="en-US" smtClean="0"/>
              <a:pPr/>
              <a:t>87</a:t>
            </a:fld>
            <a:endParaRPr lang="en-US" smtClean="0"/>
          </a:p>
        </p:txBody>
      </p:sp>
      <p:sp>
        <p:nvSpPr>
          <p:cNvPr id="734211" name="Rectangle 2"/>
          <p:cNvSpPr>
            <a:spLocks noGrp="1" noRot="1" noChangeAspect="1" noChangeArrowheads="1" noTextEdit="1"/>
          </p:cNvSpPr>
          <p:nvPr>
            <p:ph type="sldImg"/>
          </p:nvPr>
        </p:nvSpPr>
        <p:spPr>
          <a:ln/>
        </p:spPr>
      </p:sp>
      <p:sp>
        <p:nvSpPr>
          <p:cNvPr id="7342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12869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7"/>
          <p:cNvSpPr>
            <a:spLocks noGrp="1" noChangeArrowheads="1"/>
          </p:cNvSpPr>
          <p:nvPr>
            <p:ph type="sldNum" sz="quarter" idx="5"/>
          </p:nvPr>
        </p:nvSpPr>
        <p:spPr>
          <a:noFill/>
        </p:spPr>
        <p:txBody>
          <a:bodyPr/>
          <a:lstStyle/>
          <a:p>
            <a:fld id="{F2D9C469-4F9D-4D43-8160-8F8F4B8FC9FD}" type="slidenum">
              <a:rPr lang="en-US" smtClean="0"/>
              <a:pPr/>
              <a:t>89</a:t>
            </a:fld>
            <a:endParaRPr lang="en-US" smtClean="0"/>
          </a:p>
        </p:txBody>
      </p:sp>
      <p:sp>
        <p:nvSpPr>
          <p:cNvPr id="735235" name="Rectangle 2"/>
          <p:cNvSpPr>
            <a:spLocks noGrp="1" noRot="1" noChangeAspect="1" noChangeArrowheads="1" noTextEdit="1"/>
          </p:cNvSpPr>
          <p:nvPr>
            <p:ph type="sldImg"/>
          </p:nvPr>
        </p:nvSpPr>
        <p:spPr>
          <a:ln/>
        </p:spPr>
      </p:sp>
      <p:sp>
        <p:nvSpPr>
          <p:cNvPr id="7352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26871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7"/>
          <p:cNvSpPr>
            <a:spLocks noGrp="1" noChangeArrowheads="1"/>
          </p:cNvSpPr>
          <p:nvPr>
            <p:ph type="sldNum" sz="quarter" idx="5"/>
          </p:nvPr>
        </p:nvSpPr>
        <p:spPr>
          <a:noFill/>
        </p:spPr>
        <p:txBody>
          <a:bodyPr/>
          <a:lstStyle/>
          <a:p>
            <a:fld id="{1FC4ED01-B5DD-47B4-92B5-02CDC38B941A}" type="slidenum">
              <a:rPr lang="en-US" smtClean="0"/>
              <a:pPr/>
              <a:t>7</a:t>
            </a:fld>
            <a:endParaRPr lang="en-US" smtClean="0"/>
          </a:p>
        </p:txBody>
      </p:sp>
      <p:sp>
        <p:nvSpPr>
          <p:cNvPr id="525315" name="Rectangle 2"/>
          <p:cNvSpPr>
            <a:spLocks noGrp="1" noRot="1" noChangeAspect="1" noChangeArrowheads="1" noTextEdit="1"/>
          </p:cNvSpPr>
          <p:nvPr>
            <p:ph type="sldImg"/>
          </p:nvPr>
        </p:nvSpPr>
        <p:spPr>
          <a:ln/>
        </p:spPr>
      </p:sp>
      <p:sp>
        <p:nvSpPr>
          <p:cNvPr id="5253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793540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7"/>
          <p:cNvSpPr>
            <a:spLocks noGrp="1" noChangeArrowheads="1"/>
          </p:cNvSpPr>
          <p:nvPr>
            <p:ph type="sldNum" sz="quarter" idx="5"/>
          </p:nvPr>
        </p:nvSpPr>
        <p:spPr>
          <a:noFill/>
        </p:spPr>
        <p:txBody>
          <a:bodyPr/>
          <a:lstStyle/>
          <a:p>
            <a:fld id="{8287ADF5-581B-4BE2-BC07-9E95068D587B}" type="slidenum">
              <a:rPr lang="en-US" smtClean="0"/>
              <a:pPr/>
              <a:t>93</a:t>
            </a:fld>
            <a:endParaRPr lang="en-US" smtClean="0"/>
          </a:p>
        </p:txBody>
      </p:sp>
      <p:sp>
        <p:nvSpPr>
          <p:cNvPr id="736259" name="Rectangle 2"/>
          <p:cNvSpPr>
            <a:spLocks noGrp="1" noRot="1" noChangeAspect="1" noChangeArrowheads="1" noTextEdit="1"/>
          </p:cNvSpPr>
          <p:nvPr>
            <p:ph type="sldImg"/>
          </p:nvPr>
        </p:nvSpPr>
        <p:spPr>
          <a:ln/>
        </p:spPr>
      </p:sp>
      <p:sp>
        <p:nvSpPr>
          <p:cNvPr id="7362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18974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7"/>
          <p:cNvSpPr>
            <a:spLocks noGrp="1" noChangeArrowheads="1"/>
          </p:cNvSpPr>
          <p:nvPr>
            <p:ph type="sldNum" sz="quarter" idx="5"/>
          </p:nvPr>
        </p:nvSpPr>
        <p:spPr>
          <a:noFill/>
        </p:spPr>
        <p:txBody>
          <a:bodyPr/>
          <a:lstStyle/>
          <a:p>
            <a:fld id="{3F8299B8-5BEB-4C1A-A5F1-2878139DE7F3}" type="slidenum">
              <a:rPr lang="en-US" smtClean="0"/>
              <a:pPr/>
              <a:t>95</a:t>
            </a:fld>
            <a:endParaRPr lang="en-US" smtClean="0"/>
          </a:p>
        </p:txBody>
      </p:sp>
      <p:sp>
        <p:nvSpPr>
          <p:cNvPr id="737283" name="Rectangle 2"/>
          <p:cNvSpPr>
            <a:spLocks noGrp="1" noRot="1" noChangeAspect="1" noChangeArrowheads="1" noTextEdit="1"/>
          </p:cNvSpPr>
          <p:nvPr>
            <p:ph type="sldImg"/>
          </p:nvPr>
        </p:nvSpPr>
        <p:spPr>
          <a:ln/>
        </p:spPr>
      </p:sp>
      <p:sp>
        <p:nvSpPr>
          <p:cNvPr id="73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929754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7"/>
          <p:cNvSpPr>
            <a:spLocks noGrp="1" noChangeArrowheads="1"/>
          </p:cNvSpPr>
          <p:nvPr>
            <p:ph type="sldNum" sz="quarter" idx="5"/>
          </p:nvPr>
        </p:nvSpPr>
        <p:spPr>
          <a:noFill/>
        </p:spPr>
        <p:txBody>
          <a:bodyPr/>
          <a:lstStyle/>
          <a:p>
            <a:fld id="{90D78901-30E2-4D53-A685-6DECD98FF2AC}" type="slidenum">
              <a:rPr lang="en-US" smtClean="0"/>
              <a:pPr/>
              <a:t>96</a:t>
            </a:fld>
            <a:endParaRPr lang="en-US" smtClean="0"/>
          </a:p>
        </p:txBody>
      </p:sp>
      <p:sp>
        <p:nvSpPr>
          <p:cNvPr id="739331" name="Rectangle 2"/>
          <p:cNvSpPr>
            <a:spLocks noGrp="1" noRot="1" noChangeAspect="1" noChangeArrowheads="1" noTextEdit="1"/>
          </p:cNvSpPr>
          <p:nvPr>
            <p:ph type="sldImg"/>
          </p:nvPr>
        </p:nvSpPr>
        <p:spPr>
          <a:ln/>
        </p:spPr>
      </p:sp>
      <p:sp>
        <p:nvSpPr>
          <p:cNvPr id="7393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612172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7"/>
          <p:cNvSpPr>
            <a:spLocks noGrp="1" noChangeArrowheads="1"/>
          </p:cNvSpPr>
          <p:nvPr>
            <p:ph type="sldNum" sz="quarter" idx="5"/>
          </p:nvPr>
        </p:nvSpPr>
        <p:spPr>
          <a:noFill/>
        </p:spPr>
        <p:txBody>
          <a:bodyPr/>
          <a:lstStyle/>
          <a:p>
            <a:fld id="{73552BE2-AF08-41C3-94AA-F6120F072014}" type="slidenum">
              <a:rPr lang="en-US" smtClean="0"/>
              <a:pPr/>
              <a:t>97</a:t>
            </a:fld>
            <a:endParaRPr lang="en-US" smtClean="0"/>
          </a:p>
        </p:txBody>
      </p:sp>
      <p:sp>
        <p:nvSpPr>
          <p:cNvPr id="741379" name="Rectangle 2"/>
          <p:cNvSpPr>
            <a:spLocks noGrp="1" noRot="1" noChangeAspect="1" noChangeArrowheads="1" noTextEdit="1"/>
          </p:cNvSpPr>
          <p:nvPr>
            <p:ph type="sldImg"/>
          </p:nvPr>
        </p:nvSpPr>
        <p:spPr>
          <a:ln/>
        </p:spPr>
      </p:sp>
      <p:sp>
        <p:nvSpPr>
          <p:cNvPr id="7413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778681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CD268-7B08-4FE4-9713-DC1BA99DE4C1}" type="slidenum">
              <a:rPr lang="en-US" smtClean="0"/>
              <a:t>115</a:t>
            </a:fld>
            <a:endParaRPr lang="en-US"/>
          </a:p>
        </p:txBody>
      </p:sp>
    </p:spTree>
    <p:extLst>
      <p:ext uri="{BB962C8B-B14F-4D97-AF65-F5344CB8AC3E}">
        <p14:creationId xmlns:p14="http://schemas.microsoft.com/office/powerpoint/2010/main" val="11417133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0CD268-7B08-4FE4-9713-DC1BA99DE4C1}" type="slidenum">
              <a:rPr lang="en-US" smtClean="0"/>
              <a:t>118</a:t>
            </a:fld>
            <a:endParaRPr lang="en-US"/>
          </a:p>
        </p:txBody>
      </p:sp>
    </p:spTree>
    <p:extLst>
      <p:ext uri="{BB962C8B-B14F-4D97-AF65-F5344CB8AC3E}">
        <p14:creationId xmlns:p14="http://schemas.microsoft.com/office/powerpoint/2010/main" val="9334528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3308B02-1396-4D1E-9828-68AC38AE278E}" type="slidenum">
              <a:rPr lang="ar-SA" smtClean="0">
                <a:latin typeface="Arial" pitchFamily="34" charset="0"/>
              </a:rPr>
              <a:pPr/>
              <a:t>126</a:t>
            </a:fld>
            <a:endParaRPr lang="en-US" smtClean="0">
              <a:latin typeface="Arial"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best known, but most dated model of communicable disease, is the Epidemiologic Triad.  This model comprises a susceptible host (the person at risk for the disease), a disease agent (the proximate cause), and an environmental context for the interaction between host and agent.</a:t>
            </a:r>
          </a:p>
        </p:txBody>
      </p:sp>
    </p:spTree>
    <p:extLst>
      <p:ext uri="{BB962C8B-B14F-4D97-AF65-F5344CB8AC3E}">
        <p14:creationId xmlns:p14="http://schemas.microsoft.com/office/powerpoint/2010/main" val="1135562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CD49470-DA35-4E05-87C4-983CEAB13D43}" type="slidenum">
              <a:rPr lang="ar-SA" smtClean="0">
                <a:latin typeface="Arial" pitchFamily="34" charset="0"/>
              </a:rPr>
              <a:pPr/>
              <a:t>130</a:t>
            </a:fld>
            <a:endParaRPr lang="en-US" smtClean="0">
              <a:latin typeface="Arial"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5792593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4F9778F-950A-4878-8687-89D058D2BC14}" type="slidenum">
              <a:rPr lang="ar-SA" smtClean="0">
                <a:latin typeface="Arial" pitchFamily="34" charset="0"/>
              </a:rPr>
              <a:pPr/>
              <a:t>131</a:t>
            </a:fld>
            <a:endParaRPr lang="en-US" smtClean="0">
              <a:latin typeface="Arial"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4990453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39FDF4E-02DB-4B26-A6B9-A1D11FF04773}" type="slidenum">
              <a:rPr lang="ar-SA" smtClean="0">
                <a:latin typeface="Arial" pitchFamily="34" charset="0"/>
              </a:rPr>
              <a:pPr/>
              <a:t>137</a:t>
            </a:fld>
            <a:endParaRPr lang="en-US" smtClean="0">
              <a:latin typeface="Arial"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757514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7"/>
          <p:cNvSpPr>
            <a:spLocks noGrp="1" noChangeArrowheads="1"/>
          </p:cNvSpPr>
          <p:nvPr>
            <p:ph type="sldNum" sz="quarter" idx="5"/>
          </p:nvPr>
        </p:nvSpPr>
        <p:spPr>
          <a:noFill/>
        </p:spPr>
        <p:txBody>
          <a:bodyPr/>
          <a:lstStyle/>
          <a:p>
            <a:fld id="{4A17F73E-5B2B-4FC9-A286-D52AF899807D}" type="slidenum">
              <a:rPr lang="en-US" smtClean="0"/>
              <a:pPr/>
              <a:t>8</a:t>
            </a:fld>
            <a:endParaRPr lang="en-US" smtClean="0"/>
          </a:p>
        </p:txBody>
      </p:sp>
      <p:sp>
        <p:nvSpPr>
          <p:cNvPr id="526339" name="Rectangle 2"/>
          <p:cNvSpPr>
            <a:spLocks noGrp="1" noRot="1" noChangeAspect="1" noChangeArrowheads="1" noTextEdit="1"/>
          </p:cNvSpPr>
          <p:nvPr>
            <p:ph type="sldImg"/>
          </p:nvPr>
        </p:nvSpPr>
        <p:spPr>
          <a:ln/>
        </p:spPr>
      </p:sp>
      <p:sp>
        <p:nvSpPr>
          <p:cNvPr id="5263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292208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E607D1-216C-41B0-980C-759DB9318E66}" type="slidenum">
              <a:rPr lang="en-US" smtClean="0">
                <a:latin typeface="Arial" pitchFamily="34" charset="0"/>
              </a:rPr>
              <a:pPr/>
              <a:t>138</a:t>
            </a:fld>
            <a:endParaRPr lang="en-US" smtClean="0">
              <a:latin typeface="Arial" pitchFamily="34"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1231561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7"/>
          <p:cNvSpPr>
            <a:spLocks noGrp="1" noChangeArrowheads="1"/>
          </p:cNvSpPr>
          <p:nvPr>
            <p:ph type="sldNum" sz="quarter" idx="5"/>
          </p:nvPr>
        </p:nvSpPr>
        <p:spPr>
          <a:noFill/>
        </p:spPr>
        <p:txBody>
          <a:bodyPr/>
          <a:lstStyle/>
          <a:p>
            <a:fld id="{160B648E-BEB2-40FD-AF4F-E400CF2F4E11}" type="slidenum">
              <a:rPr lang="en-US" smtClean="0"/>
              <a:pPr/>
              <a:t>145</a:t>
            </a:fld>
            <a:endParaRPr lang="en-US" smtClean="0"/>
          </a:p>
        </p:txBody>
      </p:sp>
      <p:sp>
        <p:nvSpPr>
          <p:cNvPr id="642051" name="Rectangle 2"/>
          <p:cNvSpPr>
            <a:spLocks noGrp="1" noRot="1" noChangeAspect="1" noChangeArrowheads="1" noTextEdit="1"/>
          </p:cNvSpPr>
          <p:nvPr>
            <p:ph type="sldImg"/>
          </p:nvPr>
        </p:nvSpPr>
        <p:spPr>
          <a:ln/>
        </p:spPr>
      </p:sp>
      <p:sp>
        <p:nvSpPr>
          <p:cNvPr id="6420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605496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fld id="{1E8077C6-A43D-491B-A244-B002CC54B1E6}" type="slidenum">
              <a:rPr lang="en-US" smtClean="0"/>
              <a:pPr/>
              <a:t>146</a:t>
            </a:fld>
            <a:endParaRPr lang="en-US" smtClean="0"/>
          </a:p>
        </p:txBody>
      </p:sp>
      <p:sp>
        <p:nvSpPr>
          <p:cNvPr id="645123" name="Rectangle 2"/>
          <p:cNvSpPr>
            <a:spLocks noGrp="1" noRot="1" noChangeAspect="1" noChangeArrowheads="1" noTextEdit="1"/>
          </p:cNvSpPr>
          <p:nvPr>
            <p:ph type="sldImg"/>
          </p:nvPr>
        </p:nvSpPr>
        <p:spPr>
          <a:ln/>
        </p:spPr>
      </p:sp>
      <p:sp>
        <p:nvSpPr>
          <p:cNvPr id="6451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634311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5E7C21-2972-48FA-8A1C-A98DD89E1140}" type="slidenum">
              <a:rPr lang="en-US" smtClean="0"/>
              <a:t>148</a:t>
            </a:fld>
            <a:endParaRPr lang="en-US"/>
          </a:p>
        </p:txBody>
      </p:sp>
    </p:spTree>
    <p:extLst>
      <p:ext uri="{BB962C8B-B14F-4D97-AF65-F5344CB8AC3E}">
        <p14:creationId xmlns:p14="http://schemas.microsoft.com/office/powerpoint/2010/main" val="34689948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lide Image Placeholder 1"/>
          <p:cNvSpPr>
            <a:spLocks noGrp="1" noRot="1" noChangeAspect="1" noTextEdit="1"/>
          </p:cNvSpPr>
          <p:nvPr>
            <p:ph type="sldImg"/>
          </p:nvPr>
        </p:nvSpPr>
        <p:spPr>
          <a:ln/>
        </p:spPr>
      </p:sp>
      <p:sp>
        <p:nvSpPr>
          <p:cNvPr id="399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New Roman" panose="02020603050405020304" pitchFamily="18" charset="0"/>
            </a:endParaRPr>
          </a:p>
        </p:txBody>
      </p:sp>
      <p:sp>
        <p:nvSpPr>
          <p:cNvPr id="399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C7A3D7C-761D-4BB7-8BA1-65ED3AB5CBD6}" type="slidenum">
              <a:rPr lang="en-US" sz="1200"/>
              <a:pPr eaLnBrk="1" hangingPunct="1"/>
              <a:t>156</a:t>
            </a:fld>
            <a:endParaRPr lang="en-US" sz="1200"/>
          </a:p>
        </p:txBody>
      </p:sp>
    </p:spTree>
    <p:extLst>
      <p:ext uri="{BB962C8B-B14F-4D97-AF65-F5344CB8AC3E}">
        <p14:creationId xmlns:p14="http://schemas.microsoft.com/office/powerpoint/2010/main" val="14145548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Image Placeholder 1"/>
          <p:cNvSpPr>
            <a:spLocks noGrp="1" noRot="1" noChangeAspect="1" noTextEdit="1"/>
          </p:cNvSpPr>
          <p:nvPr>
            <p:ph type="sldImg"/>
          </p:nvPr>
        </p:nvSpPr>
        <p:spPr>
          <a:ln/>
        </p:spPr>
      </p:sp>
      <p:sp>
        <p:nvSpPr>
          <p:cNvPr id="400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New Roman" panose="02020603050405020304" pitchFamily="18" charset="0"/>
            </a:endParaRPr>
          </a:p>
        </p:txBody>
      </p:sp>
      <p:sp>
        <p:nvSpPr>
          <p:cNvPr id="400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974379C-1FA0-4CF1-A32D-75619E8BD52B}" type="slidenum">
              <a:rPr lang="en-US" sz="1200"/>
              <a:pPr eaLnBrk="1" hangingPunct="1"/>
              <a:t>157</a:t>
            </a:fld>
            <a:endParaRPr lang="en-US" sz="1200"/>
          </a:p>
        </p:txBody>
      </p:sp>
    </p:spTree>
    <p:extLst>
      <p:ext uri="{BB962C8B-B14F-4D97-AF65-F5344CB8AC3E}">
        <p14:creationId xmlns:p14="http://schemas.microsoft.com/office/powerpoint/2010/main" val="19770167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7"/>
          <p:cNvSpPr>
            <a:spLocks noGrp="1" noChangeArrowheads="1"/>
          </p:cNvSpPr>
          <p:nvPr>
            <p:ph type="sldNum" sz="quarter" idx="5"/>
          </p:nvPr>
        </p:nvSpPr>
        <p:spPr>
          <a:noFill/>
        </p:spPr>
        <p:txBody>
          <a:bodyPr/>
          <a:lstStyle/>
          <a:p>
            <a:fld id="{F7107C69-EA55-4CFE-B93A-CFF6B2765896}" type="slidenum">
              <a:rPr lang="en-US" smtClean="0"/>
              <a:pPr/>
              <a:t>176</a:t>
            </a:fld>
            <a:endParaRPr lang="en-US" smtClean="0"/>
          </a:p>
        </p:txBody>
      </p:sp>
      <p:sp>
        <p:nvSpPr>
          <p:cNvPr id="672771" name="Rectangle 2"/>
          <p:cNvSpPr>
            <a:spLocks noGrp="1" noRot="1" noChangeAspect="1" noChangeArrowheads="1" noTextEdit="1"/>
          </p:cNvSpPr>
          <p:nvPr>
            <p:ph type="sldImg"/>
          </p:nvPr>
        </p:nvSpPr>
        <p:spPr>
          <a:ln/>
        </p:spPr>
      </p:sp>
      <p:sp>
        <p:nvSpPr>
          <p:cNvPr id="6727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705664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7"/>
          <p:cNvSpPr>
            <a:spLocks noGrp="1" noChangeArrowheads="1"/>
          </p:cNvSpPr>
          <p:nvPr>
            <p:ph type="sldNum" sz="quarter" idx="5"/>
          </p:nvPr>
        </p:nvSpPr>
        <p:spPr>
          <a:noFill/>
        </p:spPr>
        <p:txBody>
          <a:bodyPr/>
          <a:lstStyle/>
          <a:p>
            <a:fld id="{FC455F83-A18C-4000-B825-76825D3CCA46}" type="slidenum">
              <a:rPr lang="en-US" smtClean="0"/>
              <a:pPr/>
              <a:t>180</a:t>
            </a:fld>
            <a:endParaRPr lang="en-US" smtClean="0"/>
          </a:p>
        </p:txBody>
      </p:sp>
      <p:sp>
        <p:nvSpPr>
          <p:cNvPr id="677891" name="Rectangle 2"/>
          <p:cNvSpPr>
            <a:spLocks noGrp="1" noRot="1" noChangeAspect="1" noChangeArrowheads="1" noTextEdit="1"/>
          </p:cNvSpPr>
          <p:nvPr>
            <p:ph type="sldImg"/>
          </p:nvPr>
        </p:nvSpPr>
        <p:spPr>
          <a:ln/>
        </p:spPr>
      </p:sp>
      <p:sp>
        <p:nvSpPr>
          <p:cNvPr id="6778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437906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5E7C21-2972-48FA-8A1C-A98DD89E1140}" type="slidenum">
              <a:rPr lang="en-US" smtClean="0"/>
              <a:t>199</a:t>
            </a:fld>
            <a:endParaRPr lang="en-US"/>
          </a:p>
        </p:txBody>
      </p:sp>
    </p:spTree>
    <p:extLst>
      <p:ext uri="{BB962C8B-B14F-4D97-AF65-F5344CB8AC3E}">
        <p14:creationId xmlns:p14="http://schemas.microsoft.com/office/powerpoint/2010/main" val="7481204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Image Placeholder 1"/>
          <p:cNvSpPr>
            <a:spLocks noGrp="1" noRot="1" noChangeAspect="1" noTextEdit="1"/>
          </p:cNvSpPr>
          <p:nvPr>
            <p:ph type="sldImg"/>
          </p:nvPr>
        </p:nvSpPr>
        <p:spPr>
          <a:ln/>
        </p:spPr>
      </p:sp>
      <p:sp>
        <p:nvSpPr>
          <p:cNvPr id="409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
        <p:nvSpPr>
          <p:cNvPr id="409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6302ABD-425F-4F1D-A3A2-5C6F2C510775}" type="slidenum">
              <a:rPr lang="en-US" sz="1200"/>
              <a:pPr eaLnBrk="1" hangingPunct="1"/>
              <a:t>200</a:t>
            </a:fld>
            <a:endParaRPr lang="en-US" sz="1200"/>
          </a:p>
        </p:txBody>
      </p:sp>
    </p:spTree>
    <p:extLst>
      <p:ext uri="{BB962C8B-B14F-4D97-AF65-F5344CB8AC3E}">
        <p14:creationId xmlns:p14="http://schemas.microsoft.com/office/powerpoint/2010/main" val="2012366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7"/>
          <p:cNvSpPr>
            <a:spLocks noGrp="1" noChangeArrowheads="1"/>
          </p:cNvSpPr>
          <p:nvPr>
            <p:ph type="sldNum" sz="quarter" idx="5"/>
          </p:nvPr>
        </p:nvSpPr>
        <p:spPr>
          <a:noFill/>
        </p:spPr>
        <p:txBody>
          <a:bodyPr/>
          <a:lstStyle/>
          <a:p>
            <a:fld id="{F8960810-0040-49D5-81E7-4CA66CE1A18D}" type="slidenum">
              <a:rPr lang="en-US" smtClean="0"/>
              <a:pPr/>
              <a:t>9</a:t>
            </a:fld>
            <a:endParaRPr lang="en-US" smtClean="0"/>
          </a:p>
        </p:txBody>
      </p:sp>
      <p:sp>
        <p:nvSpPr>
          <p:cNvPr id="527363" name="Rectangle 2"/>
          <p:cNvSpPr>
            <a:spLocks noGrp="1" noRot="1" noChangeAspect="1" noChangeArrowheads="1" noTextEdit="1"/>
          </p:cNvSpPr>
          <p:nvPr>
            <p:ph type="sldImg"/>
          </p:nvPr>
        </p:nvSpPr>
        <p:spPr>
          <a:ln/>
        </p:spPr>
      </p:sp>
      <p:sp>
        <p:nvSpPr>
          <p:cNvPr id="527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33451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a:ln/>
        </p:spPr>
      </p:sp>
      <p:sp>
        <p:nvSpPr>
          <p:cNvPr id="410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
        <p:nvSpPr>
          <p:cNvPr id="410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72BA8BF-3C37-4126-A5C3-E9B22A632F1F}" type="slidenum">
              <a:rPr lang="en-US" sz="1200"/>
              <a:pPr eaLnBrk="1" hangingPunct="1"/>
              <a:t>201</a:t>
            </a:fld>
            <a:endParaRPr lang="en-US" sz="1200"/>
          </a:p>
        </p:txBody>
      </p:sp>
    </p:spTree>
    <p:extLst>
      <p:ext uri="{BB962C8B-B14F-4D97-AF65-F5344CB8AC3E}">
        <p14:creationId xmlns:p14="http://schemas.microsoft.com/office/powerpoint/2010/main" val="11160010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p:cNvSpPr>
            <a:spLocks noGrp="1" noRot="1" noChangeAspect="1" noTextEdit="1"/>
          </p:cNvSpPr>
          <p:nvPr>
            <p:ph type="sldImg"/>
          </p:nvPr>
        </p:nvSpPr>
        <p:spPr>
          <a:ln/>
        </p:spPr>
      </p:sp>
      <p:sp>
        <p:nvSpPr>
          <p:cNvPr id="411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
        <p:nvSpPr>
          <p:cNvPr id="411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03087BE-3D7B-4856-8607-BC5E136C34A8}" type="slidenum">
              <a:rPr lang="en-US" sz="1200"/>
              <a:pPr eaLnBrk="1" hangingPunct="1"/>
              <a:t>202</a:t>
            </a:fld>
            <a:endParaRPr lang="en-US" sz="1200"/>
          </a:p>
        </p:txBody>
      </p:sp>
    </p:spTree>
    <p:extLst>
      <p:ext uri="{BB962C8B-B14F-4D97-AF65-F5344CB8AC3E}">
        <p14:creationId xmlns:p14="http://schemas.microsoft.com/office/powerpoint/2010/main" val="25118124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a:ln/>
        </p:spPr>
      </p:sp>
      <p:sp>
        <p:nvSpPr>
          <p:cNvPr id="412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
        <p:nvSpPr>
          <p:cNvPr id="412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6F8DA7D-E487-459F-A2EE-B733BF70B8F6}" type="slidenum">
              <a:rPr lang="en-US" sz="1200"/>
              <a:pPr eaLnBrk="1" hangingPunct="1"/>
              <a:t>203</a:t>
            </a:fld>
            <a:endParaRPr lang="en-US" sz="1200"/>
          </a:p>
        </p:txBody>
      </p:sp>
    </p:spTree>
    <p:extLst>
      <p:ext uri="{BB962C8B-B14F-4D97-AF65-F5344CB8AC3E}">
        <p14:creationId xmlns:p14="http://schemas.microsoft.com/office/powerpoint/2010/main" val="8737410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
        <p:nvSpPr>
          <p:cNvPr id="413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2AB9810-A057-47A6-9DF2-FDD267A4D2CA}" type="slidenum">
              <a:rPr lang="en-US" sz="1200"/>
              <a:pPr eaLnBrk="1" hangingPunct="1"/>
              <a:t>204</a:t>
            </a:fld>
            <a:endParaRPr lang="en-US" sz="1200"/>
          </a:p>
        </p:txBody>
      </p:sp>
    </p:spTree>
    <p:extLst>
      <p:ext uri="{BB962C8B-B14F-4D97-AF65-F5344CB8AC3E}">
        <p14:creationId xmlns:p14="http://schemas.microsoft.com/office/powerpoint/2010/main" val="8822357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p:cNvSpPr>
            <a:spLocks noGrp="1" noRot="1" noChangeAspect="1" noTextEdit="1"/>
          </p:cNvSpPr>
          <p:nvPr>
            <p:ph type="sldImg"/>
          </p:nvPr>
        </p:nvSpPr>
        <p:spPr>
          <a:ln/>
        </p:spPr>
      </p:sp>
      <p:sp>
        <p:nvSpPr>
          <p:cNvPr id="414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
        <p:nvSpPr>
          <p:cNvPr id="414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CA9D6F6-465E-4C93-B38A-6DDCE416BF0A}" type="slidenum">
              <a:rPr lang="en-US" sz="1200"/>
              <a:pPr eaLnBrk="1" hangingPunct="1"/>
              <a:t>205</a:t>
            </a:fld>
            <a:endParaRPr lang="en-US" sz="1200"/>
          </a:p>
        </p:txBody>
      </p:sp>
    </p:spTree>
    <p:extLst>
      <p:ext uri="{BB962C8B-B14F-4D97-AF65-F5344CB8AC3E}">
        <p14:creationId xmlns:p14="http://schemas.microsoft.com/office/powerpoint/2010/main" val="33759423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p:cNvSpPr>
            <a:spLocks noGrp="1" noRot="1" noChangeAspect="1" noTextEdit="1"/>
          </p:cNvSpPr>
          <p:nvPr>
            <p:ph type="sldImg"/>
          </p:nvPr>
        </p:nvSpPr>
        <p:spPr>
          <a:ln/>
        </p:spPr>
      </p:sp>
      <p:sp>
        <p:nvSpPr>
          <p:cNvPr id="415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
        <p:nvSpPr>
          <p:cNvPr id="415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0CACE8E-C630-4502-816E-6508BB7D9DD8}" type="slidenum">
              <a:rPr lang="en-US" sz="1200"/>
              <a:pPr eaLnBrk="1" hangingPunct="1"/>
              <a:t>206</a:t>
            </a:fld>
            <a:endParaRPr lang="en-US" sz="1200"/>
          </a:p>
        </p:txBody>
      </p:sp>
    </p:spTree>
    <p:extLst>
      <p:ext uri="{BB962C8B-B14F-4D97-AF65-F5344CB8AC3E}">
        <p14:creationId xmlns:p14="http://schemas.microsoft.com/office/powerpoint/2010/main" val="4260040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ide Image Placeholder 1"/>
          <p:cNvSpPr>
            <a:spLocks noGrp="1" noRot="1" noChangeAspect="1" noTextEdit="1"/>
          </p:cNvSpPr>
          <p:nvPr>
            <p:ph type="sldImg"/>
          </p:nvPr>
        </p:nvSpPr>
        <p:spPr>
          <a:ln/>
        </p:spPr>
      </p:sp>
      <p:sp>
        <p:nvSpPr>
          <p:cNvPr id="417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
        <p:nvSpPr>
          <p:cNvPr id="4177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208C3CB-187E-4DCE-B0FF-33D67625BEC0}" type="slidenum">
              <a:rPr lang="en-US" sz="1200"/>
              <a:pPr eaLnBrk="1" hangingPunct="1"/>
              <a:t>207</a:t>
            </a:fld>
            <a:endParaRPr lang="en-US" sz="1200"/>
          </a:p>
        </p:txBody>
      </p:sp>
    </p:spTree>
    <p:extLst>
      <p:ext uri="{BB962C8B-B14F-4D97-AF65-F5344CB8AC3E}">
        <p14:creationId xmlns:p14="http://schemas.microsoft.com/office/powerpoint/2010/main" val="34927408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a:ln/>
        </p:spPr>
      </p:sp>
      <p:sp>
        <p:nvSpPr>
          <p:cNvPr id="419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
        <p:nvSpPr>
          <p:cNvPr id="419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048B7F8-37C6-47FF-A69F-8EA00A62C89F}" type="slidenum">
              <a:rPr lang="en-US" sz="1200"/>
              <a:pPr eaLnBrk="1" hangingPunct="1"/>
              <a:t>208</a:t>
            </a:fld>
            <a:endParaRPr lang="en-US" sz="1200"/>
          </a:p>
        </p:txBody>
      </p:sp>
    </p:spTree>
    <p:extLst>
      <p:ext uri="{BB962C8B-B14F-4D97-AF65-F5344CB8AC3E}">
        <p14:creationId xmlns:p14="http://schemas.microsoft.com/office/powerpoint/2010/main" val="2331951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a:ln/>
        </p:spPr>
      </p:sp>
      <p:sp>
        <p:nvSpPr>
          <p:cNvPr id="421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
        <p:nvSpPr>
          <p:cNvPr id="421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D85396B-25E0-4827-BF70-EFA4A2B297DC}" type="slidenum">
              <a:rPr lang="en-US" sz="1200"/>
              <a:pPr eaLnBrk="1" hangingPunct="1"/>
              <a:t>209</a:t>
            </a:fld>
            <a:endParaRPr lang="en-US" sz="1200"/>
          </a:p>
        </p:txBody>
      </p:sp>
    </p:spTree>
    <p:extLst>
      <p:ext uri="{BB962C8B-B14F-4D97-AF65-F5344CB8AC3E}">
        <p14:creationId xmlns:p14="http://schemas.microsoft.com/office/powerpoint/2010/main" val="41598283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Slide Image Placeholder 1"/>
          <p:cNvSpPr>
            <a:spLocks noGrp="1" noRot="1" noChangeAspect="1" noTextEdit="1"/>
          </p:cNvSpPr>
          <p:nvPr>
            <p:ph type="sldImg"/>
          </p:nvPr>
        </p:nvSpPr>
        <p:spPr>
          <a:ln/>
        </p:spPr>
      </p:sp>
      <p:sp>
        <p:nvSpPr>
          <p:cNvPr id="423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
        <p:nvSpPr>
          <p:cNvPr id="423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3D7AF7A-4BA3-4604-B990-39CAF2DCFA5C}" type="slidenum">
              <a:rPr lang="en-US" sz="1200"/>
              <a:pPr eaLnBrk="1" hangingPunct="1"/>
              <a:t>210</a:t>
            </a:fld>
            <a:endParaRPr lang="en-US" sz="1200"/>
          </a:p>
        </p:txBody>
      </p:sp>
    </p:spTree>
    <p:extLst>
      <p:ext uri="{BB962C8B-B14F-4D97-AF65-F5344CB8AC3E}">
        <p14:creationId xmlns:p14="http://schemas.microsoft.com/office/powerpoint/2010/main" val="2344752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7"/>
          <p:cNvSpPr>
            <a:spLocks noGrp="1" noChangeArrowheads="1"/>
          </p:cNvSpPr>
          <p:nvPr>
            <p:ph type="sldNum" sz="quarter" idx="5"/>
          </p:nvPr>
        </p:nvSpPr>
        <p:spPr>
          <a:noFill/>
        </p:spPr>
        <p:txBody>
          <a:bodyPr/>
          <a:lstStyle/>
          <a:p>
            <a:fld id="{AFF71E9C-0790-4945-926F-BF0A12FD78EC}" type="slidenum">
              <a:rPr lang="en-US" smtClean="0"/>
              <a:pPr/>
              <a:t>10</a:t>
            </a:fld>
            <a:endParaRPr lang="en-US" smtClean="0"/>
          </a:p>
        </p:txBody>
      </p:sp>
      <p:sp>
        <p:nvSpPr>
          <p:cNvPr id="528387" name="Rectangle 2"/>
          <p:cNvSpPr>
            <a:spLocks noGrp="1" noRot="1" noChangeAspect="1" noChangeArrowheads="1" noTextEdit="1"/>
          </p:cNvSpPr>
          <p:nvPr>
            <p:ph type="sldImg"/>
          </p:nvPr>
        </p:nvSpPr>
        <p:spPr>
          <a:ln/>
        </p:spPr>
      </p:sp>
      <p:sp>
        <p:nvSpPr>
          <p:cNvPr id="5283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931562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Slide Image Placeholder 1"/>
          <p:cNvSpPr>
            <a:spLocks noGrp="1" noRot="1" noChangeAspect="1" noTextEdit="1"/>
          </p:cNvSpPr>
          <p:nvPr>
            <p:ph type="sldImg"/>
          </p:nvPr>
        </p:nvSpPr>
        <p:spPr>
          <a:ln/>
        </p:spPr>
      </p:sp>
      <p:sp>
        <p:nvSpPr>
          <p:cNvPr id="425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anose="02020603050405020304" pitchFamily="18" charset="0"/>
            </a:endParaRPr>
          </a:p>
        </p:txBody>
      </p:sp>
      <p:sp>
        <p:nvSpPr>
          <p:cNvPr id="425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333FB7A-3ECB-49F3-9A91-53253CADCECC}" type="slidenum">
              <a:rPr lang="en-US" sz="1200"/>
              <a:pPr eaLnBrk="1" hangingPunct="1"/>
              <a:t>211</a:t>
            </a:fld>
            <a:endParaRPr lang="en-US" sz="1200"/>
          </a:p>
        </p:txBody>
      </p:sp>
    </p:spTree>
    <p:extLst>
      <p:ext uri="{BB962C8B-B14F-4D97-AF65-F5344CB8AC3E}">
        <p14:creationId xmlns:p14="http://schemas.microsoft.com/office/powerpoint/2010/main" val="28667512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030706-CF69-4152-9838-7FECDC09280B}" type="slidenum">
              <a:rPr lang="en-US" smtClean="0"/>
              <a:pPr/>
              <a:t>218</a:t>
            </a:fld>
            <a:endParaRPr lang="en-US"/>
          </a:p>
        </p:txBody>
      </p:sp>
    </p:spTree>
    <p:extLst>
      <p:ext uri="{BB962C8B-B14F-4D97-AF65-F5344CB8AC3E}">
        <p14:creationId xmlns:p14="http://schemas.microsoft.com/office/powerpoint/2010/main" val="9927124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Slide Image Placeholder 1"/>
          <p:cNvSpPr>
            <a:spLocks noGrp="1" noRot="1" noChangeAspect="1" noTextEdit="1"/>
          </p:cNvSpPr>
          <p:nvPr>
            <p:ph type="sldImg"/>
          </p:nvPr>
        </p:nvSpPr>
        <p:spPr>
          <a:ln/>
        </p:spPr>
      </p:sp>
      <p:sp>
        <p:nvSpPr>
          <p:cNvPr id="432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2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68C104A7-24ED-4B29-8878-FE3BE6737A97}" type="slidenum">
              <a:rPr lang="en-US" sz="1200" smtClean="0">
                <a:solidFill>
                  <a:srgbClr val="000000"/>
                </a:solidFill>
              </a:rPr>
              <a:pPr eaLnBrk="1" hangingPunct="1"/>
              <a:t>254</a:t>
            </a:fld>
            <a:endParaRPr lang="en-US" sz="1200" smtClean="0">
              <a:solidFill>
                <a:srgbClr val="000000"/>
              </a:solidFill>
            </a:endParaRPr>
          </a:p>
        </p:txBody>
      </p:sp>
    </p:spTree>
    <p:extLst>
      <p:ext uri="{BB962C8B-B14F-4D97-AF65-F5344CB8AC3E}">
        <p14:creationId xmlns:p14="http://schemas.microsoft.com/office/powerpoint/2010/main" val="7590872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ED0247B-2F4A-42DA-B27B-25460DC7921E}" type="slidenum">
              <a:rPr lang="en-US" smtClean="0"/>
              <a:pPr/>
              <a:t>255</a:t>
            </a:fld>
            <a:endParaRPr lang="th-TH"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4400" y="4416425"/>
            <a:ext cx="5029200" cy="4183063"/>
          </a:xfrm>
          <a:noFill/>
          <a:ln/>
        </p:spPr>
        <p:txBody>
          <a:bodyPr/>
          <a:lstStyle/>
          <a:p>
            <a:pPr eaLnBrk="1" hangingPunct="1"/>
            <a:endParaRPr lang="en-US" sz="1800"/>
          </a:p>
        </p:txBody>
      </p:sp>
    </p:spTree>
    <p:extLst>
      <p:ext uri="{BB962C8B-B14F-4D97-AF65-F5344CB8AC3E}">
        <p14:creationId xmlns:p14="http://schemas.microsoft.com/office/powerpoint/2010/main" val="29568348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9ACF9CF-8F66-4C18-956C-F3A65345F077}" type="slidenum">
              <a:rPr lang="en-US" smtClean="0"/>
              <a:pPr/>
              <a:t>257</a:t>
            </a:fld>
            <a:endParaRPr lang="th-TH"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914400" y="4416425"/>
            <a:ext cx="5029200" cy="4183063"/>
          </a:xfrm>
          <a:noFill/>
          <a:ln/>
        </p:spPr>
        <p:txBody>
          <a:bodyPr/>
          <a:lstStyle/>
          <a:p>
            <a:pPr eaLnBrk="1" hangingPunct="1"/>
            <a:endParaRPr lang="en-US" sz="1800"/>
          </a:p>
        </p:txBody>
      </p:sp>
    </p:spTree>
    <p:extLst>
      <p:ext uri="{BB962C8B-B14F-4D97-AF65-F5344CB8AC3E}">
        <p14:creationId xmlns:p14="http://schemas.microsoft.com/office/powerpoint/2010/main" val="22990702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00EF9854-A3DD-4ECF-A383-AFDD614CA605}" type="slidenum">
              <a:rPr lang="en-US" smtClean="0"/>
              <a:pPr/>
              <a:t>263</a:t>
            </a:fld>
            <a:endParaRPr lang="th-TH"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914400" y="4416425"/>
            <a:ext cx="5029200" cy="4183063"/>
          </a:xfrm>
          <a:noFill/>
          <a:ln/>
        </p:spPr>
        <p:txBody>
          <a:bodyPr/>
          <a:lstStyle/>
          <a:p>
            <a:pPr eaLnBrk="1" hangingPunct="1"/>
            <a:endParaRPr lang="en-US" sz="1800"/>
          </a:p>
        </p:txBody>
      </p:sp>
    </p:spTree>
    <p:extLst>
      <p:ext uri="{BB962C8B-B14F-4D97-AF65-F5344CB8AC3E}">
        <p14:creationId xmlns:p14="http://schemas.microsoft.com/office/powerpoint/2010/main" val="29934516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smtClean="0"/>
          </a:p>
        </p:txBody>
      </p:sp>
      <p:sp>
        <p:nvSpPr>
          <p:cNvPr id="123908" name="Slide Number Placeholder 3"/>
          <p:cNvSpPr>
            <a:spLocks noGrp="1"/>
          </p:cNvSpPr>
          <p:nvPr>
            <p:ph type="sldNum" sz="quarter" idx="5"/>
          </p:nvPr>
        </p:nvSpPr>
        <p:spPr>
          <a:noFill/>
        </p:spPr>
        <p:txBody>
          <a:bodyPr/>
          <a:lstStyle/>
          <a:p>
            <a:fld id="{21104EB6-4EB8-40FF-B173-8EEBA7E9A74B}" type="slidenum">
              <a:rPr lang="en-US" smtClean="0"/>
              <a:pPr/>
              <a:t>290</a:t>
            </a:fld>
            <a:endParaRPr lang="en-US" smtClean="0"/>
          </a:p>
        </p:txBody>
      </p:sp>
    </p:spTree>
    <p:extLst>
      <p:ext uri="{BB962C8B-B14F-4D97-AF65-F5344CB8AC3E}">
        <p14:creationId xmlns:p14="http://schemas.microsoft.com/office/powerpoint/2010/main" val="23368348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46F43DD5-891E-4E64-9A7D-3A744DB1688F}" type="slidenum">
              <a:rPr lang="en-GB" smtClean="0"/>
              <a:pPr/>
              <a:t>294</a:t>
            </a:fld>
            <a:endParaRPr lang="en-GB"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631720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C2599E64-994E-4AED-9ACD-0424C6942071}" type="slidenum">
              <a:rPr lang="en-GB" smtClean="0"/>
              <a:pPr/>
              <a:t>295</a:t>
            </a:fld>
            <a:endParaRPr lang="en-GB"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b="1" dirty="0" smtClean="0"/>
              <a:t>British Doctors Study (Doll – smoking)</a:t>
            </a:r>
            <a:endParaRPr lang="en-GB" b="1" dirty="0" smtClean="0"/>
          </a:p>
          <a:p>
            <a:pPr eaLnBrk="1" hangingPunct="1"/>
            <a:r>
              <a:rPr lang="en-US" b="1" dirty="0" smtClean="0"/>
              <a:t>Benzene-workers (leukemia)</a:t>
            </a:r>
          </a:p>
          <a:p>
            <a:pPr eaLnBrk="1" hangingPunct="1"/>
            <a:r>
              <a:rPr lang="en-US" b="1" dirty="0" smtClean="0"/>
              <a:t>Coke-oven workers (lung cancer)</a:t>
            </a:r>
          </a:p>
          <a:p>
            <a:pPr eaLnBrk="1" hangingPunct="1"/>
            <a:r>
              <a:rPr lang="en-US" b="1" dirty="0" smtClean="0"/>
              <a:t>Asbestos workers  (lung cancer)</a:t>
            </a:r>
            <a:endParaRPr lang="en-GB" b="1" dirty="0" smtClean="0"/>
          </a:p>
          <a:p>
            <a:pPr eaLnBrk="1" hangingPunct="1"/>
            <a:r>
              <a:rPr lang="en-US" b="1" dirty="0" smtClean="0"/>
              <a:t>Patients treated with radiation (cancer)</a:t>
            </a:r>
            <a:r>
              <a:rPr lang="en-US" dirty="0" smtClean="0"/>
              <a:t> </a:t>
            </a:r>
          </a:p>
          <a:p>
            <a:pPr eaLnBrk="1" hangingPunct="1"/>
            <a:r>
              <a:rPr lang="en-US" b="1" dirty="0" smtClean="0"/>
              <a:t>Veterans (post-traumatic stress disorder)</a:t>
            </a:r>
            <a:endParaRPr lang="en-GB" b="1" dirty="0" smtClean="0"/>
          </a:p>
        </p:txBody>
      </p:sp>
    </p:spTree>
    <p:extLst>
      <p:ext uri="{BB962C8B-B14F-4D97-AF65-F5344CB8AC3E}">
        <p14:creationId xmlns:p14="http://schemas.microsoft.com/office/powerpoint/2010/main" val="32774802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CFE89F26-2F7D-4CC1-A708-666CAC2E8BC9}" type="slidenum">
              <a:rPr lang="en-GB" smtClean="0"/>
              <a:pPr/>
              <a:t>308</a:t>
            </a:fld>
            <a:endParaRPr lang="en-GB"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42919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a:noFill/>
        </p:spPr>
        <p:txBody>
          <a:bodyPr/>
          <a:lstStyle/>
          <a:p>
            <a:fld id="{DA60725E-6136-4901-AC87-59D35BACE756}" type="slidenum">
              <a:rPr lang="en-US" smtClean="0"/>
              <a:pPr/>
              <a:t>11</a:t>
            </a:fld>
            <a:endParaRPr lang="en-US" smtClean="0"/>
          </a:p>
        </p:txBody>
      </p:sp>
      <p:sp>
        <p:nvSpPr>
          <p:cNvPr id="529411" name="Rectangle 2"/>
          <p:cNvSpPr>
            <a:spLocks noGrp="1" noRot="1" noChangeAspect="1" noChangeArrowheads="1" noTextEdit="1"/>
          </p:cNvSpPr>
          <p:nvPr>
            <p:ph type="sldImg"/>
          </p:nvPr>
        </p:nvSpPr>
        <p:spPr>
          <a:ln/>
        </p:spPr>
      </p:sp>
      <p:sp>
        <p:nvSpPr>
          <p:cNvPr id="5294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901783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A2EC0AAC-FD8A-4352-99B4-3D3144591B68}" type="slidenum">
              <a:rPr lang="en-GB" smtClean="0"/>
              <a:pPr/>
              <a:t>309</a:t>
            </a:fld>
            <a:endParaRPr lang="en-GB"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GB" dirty="0" smtClean="0"/>
              <a:t>Cohort studies allow for examination of multiple effects of a single exposure. For example, the Nurses’ Health Study has examined the relationship of oral contraceptives with breast and ovarian cancer, malignant melanoma as well as myocardial infarction.</a:t>
            </a:r>
          </a:p>
        </p:txBody>
      </p:sp>
    </p:spTree>
    <p:extLst>
      <p:ext uri="{BB962C8B-B14F-4D97-AF65-F5344CB8AC3E}">
        <p14:creationId xmlns:p14="http://schemas.microsoft.com/office/powerpoint/2010/main" val="39444737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AF5027E4-AB8B-47EE-9D90-574E8570F08B}" type="slidenum">
              <a:rPr lang="en-US" smtClean="0"/>
              <a:pPr/>
              <a:t>315</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914400" y="4416425"/>
            <a:ext cx="5029200" cy="4183063"/>
          </a:xfrm>
          <a:noFill/>
          <a:ln/>
        </p:spPr>
        <p:txBody>
          <a:bodyPr/>
          <a:lstStyle/>
          <a:p>
            <a:pPr eaLnBrk="1" hangingPunct="1"/>
            <a:endParaRPr lang="en-US" smtClean="0"/>
          </a:p>
        </p:txBody>
      </p:sp>
    </p:spTree>
    <p:extLst>
      <p:ext uri="{BB962C8B-B14F-4D97-AF65-F5344CB8AC3E}">
        <p14:creationId xmlns:p14="http://schemas.microsoft.com/office/powerpoint/2010/main" val="18565886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6976A3CE-3662-4F65-A7E9-C4D7F232D00F}" type="slidenum">
              <a:rPr lang="en-US" smtClean="0"/>
              <a:pPr/>
              <a:t>323</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14400" y="4416425"/>
            <a:ext cx="5029200" cy="4183063"/>
          </a:xfrm>
          <a:noFill/>
          <a:ln/>
        </p:spPr>
        <p:txBody>
          <a:bodyPr/>
          <a:lstStyle/>
          <a:p>
            <a:pPr eaLnBrk="1" hangingPunct="1"/>
            <a:endParaRPr lang="en-US" smtClean="0"/>
          </a:p>
        </p:txBody>
      </p:sp>
    </p:spTree>
    <p:extLst>
      <p:ext uri="{BB962C8B-B14F-4D97-AF65-F5344CB8AC3E}">
        <p14:creationId xmlns:p14="http://schemas.microsoft.com/office/powerpoint/2010/main" val="172874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noFill/>
        </p:spPr>
        <p:txBody>
          <a:bodyPr/>
          <a:lstStyle/>
          <a:p>
            <a:fld id="{FB02B089-40BD-454D-8779-712F446511A6}" type="slidenum">
              <a:rPr lang="en-US" smtClean="0"/>
              <a:pPr/>
              <a:t>12</a:t>
            </a:fld>
            <a:endParaRPr lang="en-US" smtClean="0"/>
          </a:p>
        </p:txBody>
      </p:sp>
      <p:sp>
        <p:nvSpPr>
          <p:cNvPr id="530435" name="Rectangle 2"/>
          <p:cNvSpPr>
            <a:spLocks noGrp="1" noRot="1" noChangeAspect="1" noChangeArrowheads="1" noTextEdit="1"/>
          </p:cNvSpPr>
          <p:nvPr>
            <p:ph type="sldImg"/>
          </p:nvPr>
        </p:nvSpPr>
        <p:spPr>
          <a:ln/>
        </p:spPr>
      </p:sp>
      <p:sp>
        <p:nvSpPr>
          <p:cNvPr id="530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70298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E549FA-50BC-458B-A0CA-4D3BB05DFE4F}" type="datetime1">
              <a:rPr lang="en-US" smtClean="0"/>
              <a:t>12-May-20</a:t>
            </a:fld>
            <a:endParaRPr lang="en-US"/>
          </a:p>
        </p:txBody>
      </p:sp>
      <p:sp>
        <p:nvSpPr>
          <p:cNvPr id="5" name="Footer Placeholder 4"/>
          <p:cNvSpPr>
            <a:spLocks noGrp="1"/>
          </p:cNvSpPr>
          <p:nvPr>
            <p:ph type="ftr" sz="quarter" idx="11"/>
          </p:nvPr>
        </p:nvSpPr>
        <p:spPr/>
        <p:txBody>
          <a:bodyPr/>
          <a:lstStyle/>
          <a:p>
            <a:r>
              <a:rPr lang="en-US" smtClean="0"/>
              <a:t>getachewmph35@gmail.com</a:t>
            </a:r>
            <a:endParaRPr lang="en-US"/>
          </a:p>
        </p:txBody>
      </p:sp>
      <p:sp>
        <p:nvSpPr>
          <p:cNvPr id="6" name="Slide Number Placeholder 5"/>
          <p:cNvSpPr>
            <a:spLocks noGrp="1"/>
          </p:cNvSpPr>
          <p:nvPr>
            <p:ph type="sldNum" sz="quarter" idx="12"/>
          </p:nvPr>
        </p:nvSpPr>
        <p:spPr/>
        <p:txBody>
          <a:bodyPr/>
          <a:lstStyle/>
          <a:p>
            <a:fld id="{61FE2063-0983-4B6D-8462-24B70DEB6E5F}" type="slidenum">
              <a:rPr lang="en-US" smtClean="0"/>
              <a:t>‹#›</a:t>
            </a:fld>
            <a:endParaRPr lang="en-US"/>
          </a:p>
        </p:txBody>
      </p:sp>
    </p:spTree>
    <p:extLst>
      <p:ext uri="{BB962C8B-B14F-4D97-AF65-F5344CB8AC3E}">
        <p14:creationId xmlns:p14="http://schemas.microsoft.com/office/powerpoint/2010/main" val="3893278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BE8939-9B65-458F-B84C-D5D25FDF2D2D}" type="datetime1">
              <a:rPr lang="en-US" smtClean="0"/>
              <a:t>12-May-20</a:t>
            </a:fld>
            <a:endParaRPr lang="en-US"/>
          </a:p>
        </p:txBody>
      </p:sp>
      <p:sp>
        <p:nvSpPr>
          <p:cNvPr id="5" name="Footer Placeholder 4"/>
          <p:cNvSpPr>
            <a:spLocks noGrp="1"/>
          </p:cNvSpPr>
          <p:nvPr>
            <p:ph type="ftr" sz="quarter" idx="11"/>
          </p:nvPr>
        </p:nvSpPr>
        <p:spPr/>
        <p:txBody>
          <a:bodyPr/>
          <a:lstStyle/>
          <a:p>
            <a:r>
              <a:rPr lang="en-US" smtClean="0"/>
              <a:t>getachewmph35@gmail.com</a:t>
            </a:r>
            <a:endParaRPr lang="en-US"/>
          </a:p>
        </p:txBody>
      </p:sp>
      <p:sp>
        <p:nvSpPr>
          <p:cNvPr id="6" name="Slide Number Placeholder 5"/>
          <p:cNvSpPr>
            <a:spLocks noGrp="1"/>
          </p:cNvSpPr>
          <p:nvPr>
            <p:ph type="sldNum" sz="quarter" idx="12"/>
          </p:nvPr>
        </p:nvSpPr>
        <p:spPr/>
        <p:txBody>
          <a:bodyPr/>
          <a:lstStyle/>
          <a:p>
            <a:fld id="{61FE2063-0983-4B6D-8462-24B70DEB6E5F}" type="slidenum">
              <a:rPr lang="en-US" smtClean="0"/>
              <a:t>‹#›</a:t>
            </a:fld>
            <a:endParaRPr lang="en-US"/>
          </a:p>
        </p:txBody>
      </p:sp>
    </p:spTree>
    <p:extLst>
      <p:ext uri="{BB962C8B-B14F-4D97-AF65-F5344CB8AC3E}">
        <p14:creationId xmlns:p14="http://schemas.microsoft.com/office/powerpoint/2010/main" val="4147900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A73F2-E70C-42F1-ADDA-0795FE92AD51}" type="datetime1">
              <a:rPr lang="en-US" smtClean="0"/>
              <a:t>12-May-20</a:t>
            </a:fld>
            <a:endParaRPr lang="en-US"/>
          </a:p>
        </p:txBody>
      </p:sp>
      <p:sp>
        <p:nvSpPr>
          <p:cNvPr id="5" name="Footer Placeholder 4"/>
          <p:cNvSpPr>
            <a:spLocks noGrp="1"/>
          </p:cNvSpPr>
          <p:nvPr>
            <p:ph type="ftr" sz="quarter" idx="11"/>
          </p:nvPr>
        </p:nvSpPr>
        <p:spPr/>
        <p:txBody>
          <a:bodyPr/>
          <a:lstStyle/>
          <a:p>
            <a:r>
              <a:rPr lang="en-US" smtClean="0"/>
              <a:t>getachewmph35@gmail.com</a:t>
            </a:r>
            <a:endParaRPr lang="en-US"/>
          </a:p>
        </p:txBody>
      </p:sp>
      <p:sp>
        <p:nvSpPr>
          <p:cNvPr id="6" name="Slide Number Placeholder 5"/>
          <p:cNvSpPr>
            <a:spLocks noGrp="1"/>
          </p:cNvSpPr>
          <p:nvPr>
            <p:ph type="sldNum" sz="quarter" idx="12"/>
          </p:nvPr>
        </p:nvSpPr>
        <p:spPr/>
        <p:txBody>
          <a:bodyPr/>
          <a:lstStyle/>
          <a:p>
            <a:fld id="{61FE2063-0983-4B6D-8462-24B70DEB6E5F}" type="slidenum">
              <a:rPr lang="en-US" smtClean="0"/>
              <a:t>‹#›</a:t>
            </a:fld>
            <a:endParaRPr lang="en-US"/>
          </a:p>
        </p:txBody>
      </p:sp>
    </p:spTree>
    <p:extLst>
      <p:ext uri="{BB962C8B-B14F-4D97-AF65-F5344CB8AC3E}">
        <p14:creationId xmlns:p14="http://schemas.microsoft.com/office/powerpoint/2010/main" val="4289482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fld id="{CBD1769D-A705-4567-A9BB-9F568F7041FF}" type="datetime1">
              <a:rPr lang="en-US" smtClean="0"/>
              <a:t>12-May-20</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2BCA56F1-B89D-40F6-B2E3-638B3407D862}" type="slidenum">
              <a:rPr lang="en-US"/>
              <a:pPr>
                <a:defRPr/>
              </a:pPr>
              <a:t>‹#›</a:t>
            </a:fld>
            <a:endParaRPr lang="en-US"/>
          </a:p>
        </p:txBody>
      </p:sp>
    </p:spTree>
    <p:extLst>
      <p:ext uri="{BB962C8B-B14F-4D97-AF65-F5344CB8AC3E}">
        <p14:creationId xmlns:p14="http://schemas.microsoft.com/office/powerpoint/2010/main" val="4795496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pPr>
              <a:defRPr/>
            </a:pPr>
            <a:fld id="{91DB40EA-D1A8-4D7F-8B9A-C1C6B32A4F31}" type="datetime1">
              <a:rPr lang="en-US" smtClean="0"/>
              <a:t>12-May-20</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pPr>
              <a:defRPr/>
            </a:pPr>
            <a:fld id="{7209397A-8634-499E-B885-4253364C2641}" type="slidenum">
              <a:rPr lang="en-US"/>
              <a:pPr>
                <a:defRPr/>
              </a:pPr>
              <a:t>‹#›</a:t>
            </a:fld>
            <a:endParaRPr lang="en-US"/>
          </a:p>
        </p:txBody>
      </p:sp>
    </p:spTree>
    <p:extLst>
      <p:ext uri="{BB962C8B-B14F-4D97-AF65-F5344CB8AC3E}">
        <p14:creationId xmlns:p14="http://schemas.microsoft.com/office/powerpoint/2010/main" val="74468589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98E0C2E-7F76-42C3-B9A4-701DA7293565}" type="datetime1">
              <a:rPr lang="en-US" smtClean="0"/>
              <a:t>12-May-20</a:t>
            </a:fld>
            <a:endParaRPr lang="th-TH"/>
          </a:p>
        </p:txBody>
      </p:sp>
      <p:sp>
        <p:nvSpPr>
          <p:cNvPr id="6" name="Footer Placeholder 2"/>
          <p:cNvSpPr>
            <a:spLocks noGrp="1"/>
          </p:cNvSpPr>
          <p:nvPr>
            <p:ph type="ftr" sz="quarter" idx="11"/>
          </p:nvPr>
        </p:nvSpPr>
        <p:spPr/>
        <p:txBody>
          <a:bodyPr/>
          <a:lstStyle>
            <a:lvl1pPr>
              <a:defRPr/>
            </a:lvl1pPr>
          </a:lstStyle>
          <a:p>
            <a:pPr>
              <a:defRPr/>
            </a:pPr>
            <a:r>
              <a:rPr lang="en-US" smtClean="0"/>
              <a:t>BY DUBE JARA (BSc in PH, MPH, Lecturer of  Epi&amp;Biost), DMU, 2015</a:t>
            </a:r>
            <a:endParaRPr lang="th-TH"/>
          </a:p>
        </p:txBody>
      </p:sp>
      <p:sp>
        <p:nvSpPr>
          <p:cNvPr id="7" name="Slide Number Placeholder 22"/>
          <p:cNvSpPr>
            <a:spLocks noGrp="1"/>
          </p:cNvSpPr>
          <p:nvPr>
            <p:ph type="sldNum" sz="quarter" idx="12"/>
          </p:nvPr>
        </p:nvSpPr>
        <p:spPr/>
        <p:txBody>
          <a:bodyPr/>
          <a:lstStyle>
            <a:lvl1pPr>
              <a:defRPr/>
            </a:lvl1pPr>
          </a:lstStyle>
          <a:p>
            <a:pPr>
              <a:defRPr/>
            </a:pPr>
            <a:fld id="{8A6DEC9F-28AA-4D1C-A274-5305629CB137}" type="slidenum">
              <a:rPr lang="en-US"/>
              <a:pPr>
                <a:defRPr/>
              </a:pPr>
              <a:t>‹#›</a:t>
            </a:fld>
            <a:endParaRPr lang="th-TH"/>
          </a:p>
        </p:txBody>
      </p:sp>
    </p:spTree>
    <p:extLst>
      <p:ext uri="{BB962C8B-B14F-4D97-AF65-F5344CB8AC3E}">
        <p14:creationId xmlns:p14="http://schemas.microsoft.com/office/powerpoint/2010/main" val="2023365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0A906-9F14-449F-998B-09116ECD7E80}" type="datetime1">
              <a:rPr lang="en-US" smtClean="0"/>
              <a:t>12-May-20</a:t>
            </a:fld>
            <a:endParaRPr lang="en-US"/>
          </a:p>
        </p:txBody>
      </p:sp>
      <p:sp>
        <p:nvSpPr>
          <p:cNvPr id="5" name="Footer Placeholder 4"/>
          <p:cNvSpPr>
            <a:spLocks noGrp="1"/>
          </p:cNvSpPr>
          <p:nvPr>
            <p:ph type="ftr" sz="quarter" idx="11"/>
          </p:nvPr>
        </p:nvSpPr>
        <p:spPr/>
        <p:txBody>
          <a:bodyPr/>
          <a:lstStyle/>
          <a:p>
            <a:r>
              <a:rPr lang="en-US" smtClean="0"/>
              <a:t>getachewmph35@gmail.com</a:t>
            </a:r>
            <a:endParaRPr lang="en-US"/>
          </a:p>
        </p:txBody>
      </p:sp>
      <p:sp>
        <p:nvSpPr>
          <p:cNvPr id="6" name="Slide Number Placeholder 5"/>
          <p:cNvSpPr>
            <a:spLocks noGrp="1"/>
          </p:cNvSpPr>
          <p:nvPr>
            <p:ph type="sldNum" sz="quarter" idx="12"/>
          </p:nvPr>
        </p:nvSpPr>
        <p:spPr/>
        <p:txBody>
          <a:bodyPr/>
          <a:lstStyle/>
          <a:p>
            <a:fld id="{61FE2063-0983-4B6D-8462-24B70DEB6E5F}" type="slidenum">
              <a:rPr lang="en-US" smtClean="0"/>
              <a:t>‹#›</a:t>
            </a:fld>
            <a:endParaRPr lang="en-US"/>
          </a:p>
        </p:txBody>
      </p:sp>
    </p:spTree>
    <p:extLst>
      <p:ext uri="{BB962C8B-B14F-4D97-AF65-F5344CB8AC3E}">
        <p14:creationId xmlns:p14="http://schemas.microsoft.com/office/powerpoint/2010/main" val="133763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A4CBC-AEFE-4CF3-9375-FEA7FE33B646}" type="datetime1">
              <a:rPr lang="en-US" smtClean="0"/>
              <a:t>12-May-20</a:t>
            </a:fld>
            <a:endParaRPr lang="en-US"/>
          </a:p>
        </p:txBody>
      </p:sp>
      <p:sp>
        <p:nvSpPr>
          <p:cNvPr id="5" name="Footer Placeholder 4"/>
          <p:cNvSpPr>
            <a:spLocks noGrp="1"/>
          </p:cNvSpPr>
          <p:nvPr>
            <p:ph type="ftr" sz="quarter" idx="11"/>
          </p:nvPr>
        </p:nvSpPr>
        <p:spPr/>
        <p:txBody>
          <a:bodyPr/>
          <a:lstStyle/>
          <a:p>
            <a:r>
              <a:rPr lang="en-US" smtClean="0"/>
              <a:t>getachewmph35@gmail.com</a:t>
            </a:r>
            <a:endParaRPr lang="en-US"/>
          </a:p>
        </p:txBody>
      </p:sp>
      <p:sp>
        <p:nvSpPr>
          <p:cNvPr id="6" name="Slide Number Placeholder 5"/>
          <p:cNvSpPr>
            <a:spLocks noGrp="1"/>
          </p:cNvSpPr>
          <p:nvPr>
            <p:ph type="sldNum" sz="quarter" idx="12"/>
          </p:nvPr>
        </p:nvSpPr>
        <p:spPr/>
        <p:txBody>
          <a:bodyPr/>
          <a:lstStyle/>
          <a:p>
            <a:fld id="{61FE2063-0983-4B6D-8462-24B70DEB6E5F}" type="slidenum">
              <a:rPr lang="en-US" smtClean="0"/>
              <a:t>‹#›</a:t>
            </a:fld>
            <a:endParaRPr lang="en-US"/>
          </a:p>
        </p:txBody>
      </p:sp>
    </p:spTree>
    <p:extLst>
      <p:ext uri="{BB962C8B-B14F-4D97-AF65-F5344CB8AC3E}">
        <p14:creationId xmlns:p14="http://schemas.microsoft.com/office/powerpoint/2010/main" val="14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8AAB9B-46F9-4CA4-B7BD-06EBC5400D1D}" type="datetime1">
              <a:rPr lang="en-US" smtClean="0"/>
              <a:t>12-May-20</a:t>
            </a:fld>
            <a:endParaRPr lang="en-US"/>
          </a:p>
        </p:txBody>
      </p:sp>
      <p:sp>
        <p:nvSpPr>
          <p:cNvPr id="6" name="Footer Placeholder 5"/>
          <p:cNvSpPr>
            <a:spLocks noGrp="1"/>
          </p:cNvSpPr>
          <p:nvPr>
            <p:ph type="ftr" sz="quarter" idx="11"/>
          </p:nvPr>
        </p:nvSpPr>
        <p:spPr/>
        <p:txBody>
          <a:bodyPr/>
          <a:lstStyle/>
          <a:p>
            <a:r>
              <a:rPr lang="en-US" smtClean="0"/>
              <a:t>getachewmph35@gmail.com</a:t>
            </a:r>
            <a:endParaRPr lang="en-US"/>
          </a:p>
        </p:txBody>
      </p:sp>
      <p:sp>
        <p:nvSpPr>
          <p:cNvPr id="7" name="Slide Number Placeholder 6"/>
          <p:cNvSpPr>
            <a:spLocks noGrp="1"/>
          </p:cNvSpPr>
          <p:nvPr>
            <p:ph type="sldNum" sz="quarter" idx="12"/>
          </p:nvPr>
        </p:nvSpPr>
        <p:spPr/>
        <p:txBody>
          <a:bodyPr/>
          <a:lstStyle/>
          <a:p>
            <a:fld id="{61FE2063-0983-4B6D-8462-24B70DEB6E5F}" type="slidenum">
              <a:rPr lang="en-US" smtClean="0"/>
              <a:t>‹#›</a:t>
            </a:fld>
            <a:endParaRPr lang="en-US"/>
          </a:p>
        </p:txBody>
      </p:sp>
    </p:spTree>
    <p:extLst>
      <p:ext uri="{BB962C8B-B14F-4D97-AF65-F5344CB8AC3E}">
        <p14:creationId xmlns:p14="http://schemas.microsoft.com/office/powerpoint/2010/main" val="1371941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1F9506-EDC0-414F-B5A3-F0E5CC819E43}" type="datetime1">
              <a:rPr lang="en-US" smtClean="0"/>
              <a:t>12-May-20</a:t>
            </a:fld>
            <a:endParaRPr lang="en-US"/>
          </a:p>
        </p:txBody>
      </p:sp>
      <p:sp>
        <p:nvSpPr>
          <p:cNvPr id="8" name="Footer Placeholder 7"/>
          <p:cNvSpPr>
            <a:spLocks noGrp="1"/>
          </p:cNvSpPr>
          <p:nvPr>
            <p:ph type="ftr" sz="quarter" idx="11"/>
          </p:nvPr>
        </p:nvSpPr>
        <p:spPr/>
        <p:txBody>
          <a:bodyPr/>
          <a:lstStyle/>
          <a:p>
            <a:r>
              <a:rPr lang="en-US" smtClean="0"/>
              <a:t>getachewmph35@gmail.com</a:t>
            </a:r>
            <a:endParaRPr lang="en-US"/>
          </a:p>
        </p:txBody>
      </p:sp>
      <p:sp>
        <p:nvSpPr>
          <p:cNvPr id="9" name="Slide Number Placeholder 8"/>
          <p:cNvSpPr>
            <a:spLocks noGrp="1"/>
          </p:cNvSpPr>
          <p:nvPr>
            <p:ph type="sldNum" sz="quarter" idx="12"/>
          </p:nvPr>
        </p:nvSpPr>
        <p:spPr/>
        <p:txBody>
          <a:bodyPr/>
          <a:lstStyle/>
          <a:p>
            <a:fld id="{61FE2063-0983-4B6D-8462-24B70DEB6E5F}" type="slidenum">
              <a:rPr lang="en-US" smtClean="0"/>
              <a:t>‹#›</a:t>
            </a:fld>
            <a:endParaRPr lang="en-US"/>
          </a:p>
        </p:txBody>
      </p:sp>
    </p:spTree>
    <p:extLst>
      <p:ext uri="{BB962C8B-B14F-4D97-AF65-F5344CB8AC3E}">
        <p14:creationId xmlns:p14="http://schemas.microsoft.com/office/powerpoint/2010/main" val="1134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B9BD6A-BF92-4E83-A40F-1E1382AB2B6A}" type="datetime1">
              <a:rPr lang="en-US" smtClean="0"/>
              <a:t>12-May-20</a:t>
            </a:fld>
            <a:endParaRPr lang="en-US"/>
          </a:p>
        </p:txBody>
      </p:sp>
      <p:sp>
        <p:nvSpPr>
          <p:cNvPr id="4" name="Footer Placeholder 3"/>
          <p:cNvSpPr>
            <a:spLocks noGrp="1"/>
          </p:cNvSpPr>
          <p:nvPr>
            <p:ph type="ftr" sz="quarter" idx="11"/>
          </p:nvPr>
        </p:nvSpPr>
        <p:spPr/>
        <p:txBody>
          <a:bodyPr/>
          <a:lstStyle/>
          <a:p>
            <a:r>
              <a:rPr lang="en-US" smtClean="0"/>
              <a:t>getachewmph35@gmail.com</a:t>
            </a:r>
            <a:endParaRPr lang="en-US"/>
          </a:p>
        </p:txBody>
      </p:sp>
      <p:sp>
        <p:nvSpPr>
          <p:cNvPr id="5" name="Slide Number Placeholder 4"/>
          <p:cNvSpPr>
            <a:spLocks noGrp="1"/>
          </p:cNvSpPr>
          <p:nvPr>
            <p:ph type="sldNum" sz="quarter" idx="12"/>
          </p:nvPr>
        </p:nvSpPr>
        <p:spPr/>
        <p:txBody>
          <a:bodyPr/>
          <a:lstStyle/>
          <a:p>
            <a:fld id="{61FE2063-0983-4B6D-8462-24B70DEB6E5F}" type="slidenum">
              <a:rPr lang="en-US" smtClean="0"/>
              <a:t>‹#›</a:t>
            </a:fld>
            <a:endParaRPr lang="en-US"/>
          </a:p>
        </p:txBody>
      </p:sp>
    </p:spTree>
    <p:extLst>
      <p:ext uri="{BB962C8B-B14F-4D97-AF65-F5344CB8AC3E}">
        <p14:creationId xmlns:p14="http://schemas.microsoft.com/office/powerpoint/2010/main" val="1531018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90C88-E887-4CA4-863E-FA38A94742A1}" type="datetime1">
              <a:rPr lang="en-US" smtClean="0"/>
              <a:t>12-May-20</a:t>
            </a:fld>
            <a:endParaRPr lang="en-US"/>
          </a:p>
        </p:txBody>
      </p:sp>
      <p:sp>
        <p:nvSpPr>
          <p:cNvPr id="3" name="Footer Placeholder 2"/>
          <p:cNvSpPr>
            <a:spLocks noGrp="1"/>
          </p:cNvSpPr>
          <p:nvPr>
            <p:ph type="ftr" sz="quarter" idx="11"/>
          </p:nvPr>
        </p:nvSpPr>
        <p:spPr/>
        <p:txBody>
          <a:bodyPr/>
          <a:lstStyle/>
          <a:p>
            <a:r>
              <a:rPr lang="en-US" smtClean="0"/>
              <a:t>getachewmph35@gmail.com</a:t>
            </a:r>
            <a:endParaRPr lang="en-US"/>
          </a:p>
        </p:txBody>
      </p:sp>
      <p:sp>
        <p:nvSpPr>
          <p:cNvPr id="4" name="Slide Number Placeholder 3"/>
          <p:cNvSpPr>
            <a:spLocks noGrp="1"/>
          </p:cNvSpPr>
          <p:nvPr>
            <p:ph type="sldNum" sz="quarter" idx="12"/>
          </p:nvPr>
        </p:nvSpPr>
        <p:spPr/>
        <p:txBody>
          <a:bodyPr/>
          <a:lstStyle/>
          <a:p>
            <a:fld id="{61FE2063-0983-4B6D-8462-24B70DEB6E5F}" type="slidenum">
              <a:rPr lang="en-US" smtClean="0"/>
              <a:t>‹#›</a:t>
            </a:fld>
            <a:endParaRPr lang="en-US"/>
          </a:p>
        </p:txBody>
      </p:sp>
    </p:spTree>
    <p:extLst>
      <p:ext uri="{BB962C8B-B14F-4D97-AF65-F5344CB8AC3E}">
        <p14:creationId xmlns:p14="http://schemas.microsoft.com/office/powerpoint/2010/main" val="69664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AFD1C8-E58E-4604-A9ED-5CDEAA516BE4}" type="datetime1">
              <a:rPr lang="en-US" smtClean="0"/>
              <a:t>12-May-20</a:t>
            </a:fld>
            <a:endParaRPr lang="en-US"/>
          </a:p>
        </p:txBody>
      </p:sp>
      <p:sp>
        <p:nvSpPr>
          <p:cNvPr id="6" name="Footer Placeholder 5"/>
          <p:cNvSpPr>
            <a:spLocks noGrp="1"/>
          </p:cNvSpPr>
          <p:nvPr>
            <p:ph type="ftr" sz="quarter" idx="11"/>
          </p:nvPr>
        </p:nvSpPr>
        <p:spPr/>
        <p:txBody>
          <a:bodyPr/>
          <a:lstStyle/>
          <a:p>
            <a:r>
              <a:rPr lang="en-US" smtClean="0"/>
              <a:t>getachewmph35@gmail.com</a:t>
            </a:r>
            <a:endParaRPr lang="en-US"/>
          </a:p>
        </p:txBody>
      </p:sp>
      <p:sp>
        <p:nvSpPr>
          <p:cNvPr id="7" name="Slide Number Placeholder 6"/>
          <p:cNvSpPr>
            <a:spLocks noGrp="1"/>
          </p:cNvSpPr>
          <p:nvPr>
            <p:ph type="sldNum" sz="quarter" idx="12"/>
          </p:nvPr>
        </p:nvSpPr>
        <p:spPr/>
        <p:txBody>
          <a:bodyPr/>
          <a:lstStyle/>
          <a:p>
            <a:fld id="{61FE2063-0983-4B6D-8462-24B70DEB6E5F}" type="slidenum">
              <a:rPr lang="en-US" smtClean="0"/>
              <a:t>‹#›</a:t>
            </a:fld>
            <a:endParaRPr lang="en-US"/>
          </a:p>
        </p:txBody>
      </p:sp>
    </p:spTree>
    <p:extLst>
      <p:ext uri="{BB962C8B-B14F-4D97-AF65-F5344CB8AC3E}">
        <p14:creationId xmlns:p14="http://schemas.microsoft.com/office/powerpoint/2010/main" val="59271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2DA085-CBFB-4FB3-81A4-D7A0EF17CD14}" type="datetime1">
              <a:rPr lang="en-US" smtClean="0"/>
              <a:t>12-May-20</a:t>
            </a:fld>
            <a:endParaRPr lang="en-US"/>
          </a:p>
        </p:txBody>
      </p:sp>
      <p:sp>
        <p:nvSpPr>
          <p:cNvPr id="6" name="Footer Placeholder 5"/>
          <p:cNvSpPr>
            <a:spLocks noGrp="1"/>
          </p:cNvSpPr>
          <p:nvPr>
            <p:ph type="ftr" sz="quarter" idx="11"/>
          </p:nvPr>
        </p:nvSpPr>
        <p:spPr/>
        <p:txBody>
          <a:bodyPr/>
          <a:lstStyle/>
          <a:p>
            <a:r>
              <a:rPr lang="en-US" smtClean="0"/>
              <a:t>getachewmph35@gmail.com</a:t>
            </a:r>
            <a:endParaRPr lang="en-US"/>
          </a:p>
        </p:txBody>
      </p:sp>
      <p:sp>
        <p:nvSpPr>
          <p:cNvPr id="7" name="Slide Number Placeholder 6"/>
          <p:cNvSpPr>
            <a:spLocks noGrp="1"/>
          </p:cNvSpPr>
          <p:nvPr>
            <p:ph type="sldNum" sz="quarter" idx="12"/>
          </p:nvPr>
        </p:nvSpPr>
        <p:spPr/>
        <p:txBody>
          <a:bodyPr/>
          <a:lstStyle/>
          <a:p>
            <a:fld id="{61FE2063-0983-4B6D-8462-24B70DEB6E5F}" type="slidenum">
              <a:rPr lang="en-US" smtClean="0"/>
              <a:t>‹#›</a:t>
            </a:fld>
            <a:endParaRPr lang="en-US"/>
          </a:p>
        </p:txBody>
      </p:sp>
    </p:spTree>
    <p:extLst>
      <p:ext uri="{BB962C8B-B14F-4D97-AF65-F5344CB8AC3E}">
        <p14:creationId xmlns:p14="http://schemas.microsoft.com/office/powerpoint/2010/main" val="113806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4D520-E7A5-4294-8A20-7640A0C7E11C}" type="datetime1">
              <a:rPr lang="en-US" smtClean="0"/>
              <a:t>12-May-20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getachewmph35@gmail.com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E2063-0983-4B6D-8462-24B70DEB6E5F}" type="slidenum">
              <a:rPr lang="en-US" smtClean="0"/>
              <a:t>‹#›</a:t>
            </a:fld>
            <a:endParaRPr lang="en-US"/>
          </a:p>
        </p:txBody>
      </p:sp>
    </p:spTree>
    <p:extLst>
      <p:ext uri="{BB962C8B-B14F-4D97-AF65-F5344CB8AC3E}">
        <p14:creationId xmlns:p14="http://schemas.microsoft.com/office/powerpoint/2010/main" val="378339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8.png"/><Relationship Id="rId4" Type="http://schemas.openxmlformats.org/officeDocument/2006/relationships/oleObject" Target="../embeddings/oleObject6.bin"/></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hyperlink" Target="http://www.who.int/multimedia/ethiopiaweb/MALARIA/WHO-208698.jpg" TargetMode="External"/><Relationship Id="rId3" Type="http://schemas.openxmlformats.org/officeDocument/2006/relationships/notesSlide" Target="../notesSlides/notesSlide47.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11"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oleObject" Target="../embeddings/oleObject9.bin"/><Relationship Id="rId4" Type="http://schemas.openxmlformats.org/officeDocument/2006/relationships/oleObject" Target="../embeddings/oleObject7.bin"/><Relationship Id="rId9" Type="http://schemas.openxmlformats.org/officeDocument/2006/relationships/image" Target="../media/image22.jpeg"/></Relationships>
</file>

<file path=ppt/slides/_rels/slide13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48.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23.wmf"/><Relationship Id="rId4" Type="http://schemas.openxmlformats.org/officeDocument/2006/relationships/oleObject" Target="../embeddings/oleObject10.bin"/><Relationship Id="rId9" Type="http://schemas.openxmlformats.org/officeDocument/2006/relationships/image" Target="../media/image25.w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6.png"/><Relationship Id="rId4" Type="http://schemas.openxmlformats.org/officeDocument/2006/relationships/oleObject" Target="../embeddings/oleObject13.bin"/></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9.emf"/></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0.emf"/><Relationship Id="rId4" Type="http://schemas.openxmlformats.org/officeDocument/2006/relationships/oleObject" Target="../embeddings/oleObject14.bin"/></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8.wmf"/></Relationships>
</file>

<file path=ppt/slides/_rels/slide18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9.wmf"/></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11.jpeg"/><Relationship Id="rId5" Type="http://schemas.openxmlformats.org/officeDocument/2006/relationships/image" Target="../media/image44.wmf"/><Relationship Id="rId4" Type="http://schemas.openxmlformats.org/officeDocument/2006/relationships/oleObject" Target="../embeddings/oleObject17.bin"/></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11.jpeg"/><Relationship Id="rId5" Type="http://schemas.openxmlformats.org/officeDocument/2006/relationships/image" Target="../media/image45.wmf"/><Relationship Id="rId4" Type="http://schemas.openxmlformats.org/officeDocument/2006/relationships/oleObject" Target="../embeddings/oleObject18.bin"/></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11.jpeg"/><Relationship Id="rId5" Type="http://schemas.openxmlformats.org/officeDocument/2006/relationships/image" Target="../media/image46.wmf"/><Relationship Id="rId4" Type="http://schemas.openxmlformats.org/officeDocument/2006/relationships/oleObject" Target="../embeddings/oleObject19.bin"/></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11.jpeg"/><Relationship Id="rId5" Type="http://schemas.openxmlformats.org/officeDocument/2006/relationships/image" Target="../media/image47.wmf"/><Relationship Id="rId4" Type="http://schemas.openxmlformats.org/officeDocument/2006/relationships/oleObject" Target="../embeddings/oleObject20.bin"/></Relationships>
</file>

<file path=ppt/slides/_rels/slide206.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notesSlide" Target="../notesSlides/notesSlide65.xml"/><Relationship Id="rId7"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11.jpeg"/><Relationship Id="rId5" Type="http://schemas.openxmlformats.org/officeDocument/2006/relationships/image" Target="../media/image48.wmf"/><Relationship Id="rId10" Type="http://schemas.openxmlformats.org/officeDocument/2006/relationships/image" Target="../media/image50.wmf"/><Relationship Id="rId4" Type="http://schemas.openxmlformats.org/officeDocument/2006/relationships/oleObject" Target="../embeddings/oleObject21.bin"/><Relationship Id="rId9" Type="http://schemas.openxmlformats.org/officeDocument/2006/relationships/oleObject" Target="../embeddings/oleObject23.bin"/></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5.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55.wmf"/><Relationship Id="rId4" Type="http://schemas.openxmlformats.org/officeDocument/2006/relationships/oleObject" Target="../embeddings/oleObject24.bin"/></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55.wmf"/><Relationship Id="rId4" Type="http://schemas.openxmlformats.org/officeDocument/2006/relationships/oleObject" Target="../embeddings/oleObject25.bin"/></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7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34.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jpeg"/><Relationship Id="rId5" Type="http://schemas.openxmlformats.org/officeDocument/2006/relationships/image" Target="../media/image12.wmf"/><Relationship Id="rId4" Type="http://schemas.openxmlformats.org/officeDocument/2006/relationships/oleObject" Target="../embeddings/oleObject3.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jpeg"/><Relationship Id="rId5" Type="http://schemas.openxmlformats.org/officeDocument/2006/relationships/image" Target="../media/image14.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lnSpcReduction="10000"/>
          </a:bodyPr>
          <a:lstStyle/>
          <a:p>
            <a:pPr lvl="0" algn="ctr">
              <a:lnSpc>
                <a:spcPct val="80000"/>
              </a:lnSpc>
              <a:buNone/>
            </a:pPr>
            <a:r>
              <a:rPr lang="en-US" sz="3600" b="1" dirty="0">
                <a:latin typeface="Times New Roman" pitchFamily="18" charset="0"/>
                <a:cs typeface="Times New Roman" pitchFamily="18" charset="0"/>
              </a:rPr>
              <a:t>Debre Markos University </a:t>
            </a:r>
          </a:p>
          <a:p>
            <a:pPr lvl="0" algn="ctr">
              <a:lnSpc>
                <a:spcPct val="80000"/>
              </a:lnSpc>
              <a:buNone/>
            </a:pPr>
            <a:r>
              <a:rPr lang="en-US" sz="3600" b="1" dirty="0" smtClean="0">
                <a:latin typeface="Times New Roman" pitchFamily="18" charset="0"/>
                <a:cs typeface="Times New Roman" pitchFamily="18" charset="0"/>
              </a:rPr>
              <a:t>Health </a:t>
            </a:r>
            <a:r>
              <a:rPr lang="en-US" sz="3600" b="1" dirty="0">
                <a:latin typeface="Times New Roman" pitchFamily="18" charset="0"/>
                <a:cs typeface="Times New Roman" pitchFamily="18" charset="0"/>
              </a:rPr>
              <a:t>Science College </a:t>
            </a:r>
          </a:p>
          <a:p>
            <a:pPr lvl="0" algn="ctr">
              <a:lnSpc>
                <a:spcPct val="80000"/>
              </a:lnSpc>
              <a:buNone/>
            </a:pPr>
            <a:r>
              <a:rPr lang="en-US" sz="3600" b="1" dirty="0">
                <a:latin typeface="Times New Roman" pitchFamily="18" charset="0"/>
                <a:cs typeface="Times New Roman" pitchFamily="18" charset="0"/>
              </a:rPr>
              <a:t>Department of Public </a:t>
            </a:r>
            <a:r>
              <a:rPr lang="en-US" sz="3600" b="1" dirty="0" smtClean="0">
                <a:latin typeface="Times New Roman" pitchFamily="18" charset="0"/>
                <a:cs typeface="Times New Roman" pitchFamily="18" charset="0"/>
              </a:rPr>
              <a:t>Health</a:t>
            </a:r>
          </a:p>
          <a:p>
            <a:pPr lvl="0" algn="ctr">
              <a:lnSpc>
                <a:spcPct val="80000"/>
              </a:lnSpc>
              <a:buNone/>
            </a:pPr>
            <a:endParaRPr lang="en-US" b="1" dirty="0" smtClean="0">
              <a:latin typeface="Times New Roman" pitchFamily="18" charset="0"/>
              <a:cs typeface="Times New Roman" pitchFamily="18" charset="0"/>
            </a:endParaRPr>
          </a:p>
          <a:p>
            <a:pPr lvl="0" algn="ctr">
              <a:lnSpc>
                <a:spcPct val="80000"/>
              </a:lnSpc>
              <a:buNone/>
            </a:pPr>
            <a:r>
              <a:rPr lang="en-US" b="1" dirty="0" smtClean="0">
                <a:latin typeface="Times New Roman" pitchFamily="18" charset="0"/>
                <a:cs typeface="Times New Roman" pitchFamily="18" charset="0"/>
              </a:rPr>
              <a:t>For </a:t>
            </a:r>
            <a:r>
              <a:rPr lang="en-US" b="1" dirty="0" smtClean="0">
                <a:latin typeface="Times New Roman" pitchFamily="18" charset="0"/>
                <a:cs typeface="Times New Roman" pitchFamily="18" charset="0"/>
              </a:rPr>
              <a:t>2</a:t>
            </a:r>
            <a:r>
              <a:rPr lang="en-US" b="1" baseline="30000" dirty="0" smtClean="0">
                <a:latin typeface="Times New Roman" pitchFamily="18" charset="0"/>
                <a:cs typeface="Times New Roman" pitchFamily="18" charset="0"/>
              </a:rPr>
              <a:t>nd</a:t>
            </a: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year </a:t>
            </a:r>
            <a:r>
              <a:rPr lang="en-US" b="1" dirty="0" smtClean="0">
                <a:latin typeface="Times New Roman" pitchFamily="18" charset="0"/>
                <a:cs typeface="Times New Roman" pitchFamily="18" charset="0"/>
              </a:rPr>
              <a:t>Public Health </a:t>
            </a:r>
            <a:r>
              <a:rPr lang="en-US" b="1" dirty="0" smtClean="0">
                <a:latin typeface="Times New Roman" pitchFamily="18" charset="0"/>
                <a:cs typeface="Times New Roman" pitchFamily="18" charset="0"/>
              </a:rPr>
              <a:t>students </a:t>
            </a:r>
            <a:endParaRPr lang="en-US" b="1" dirty="0">
              <a:latin typeface="Times New Roman" pitchFamily="18" charset="0"/>
              <a:cs typeface="Times New Roman" pitchFamily="18" charset="0"/>
            </a:endParaRPr>
          </a:p>
          <a:p>
            <a:pPr lvl="0" algn="ctr">
              <a:lnSpc>
                <a:spcPct val="80000"/>
              </a:lnSpc>
              <a:buNone/>
            </a:pPr>
            <a:endParaRPr lang="en-US" sz="3600" b="1" dirty="0" smtClean="0">
              <a:latin typeface="Times New Roman" pitchFamily="18" charset="0"/>
              <a:cs typeface="Times New Roman" pitchFamily="18" charset="0"/>
            </a:endParaRPr>
          </a:p>
          <a:p>
            <a:pPr lvl="0" algn="ctr">
              <a:lnSpc>
                <a:spcPct val="80000"/>
              </a:lnSpc>
              <a:buNone/>
            </a:pPr>
            <a:r>
              <a:rPr lang="en-US" sz="3600" b="1" dirty="0" smtClean="0">
                <a:latin typeface="Times New Roman" pitchFamily="18" charset="0"/>
                <a:cs typeface="Times New Roman" pitchFamily="18" charset="0"/>
              </a:rPr>
              <a:t>Course Title: </a:t>
            </a:r>
            <a:r>
              <a:rPr lang="en-US" sz="3600" b="1" dirty="0" smtClean="0">
                <a:latin typeface="Times New Roman" pitchFamily="18" charset="0"/>
                <a:cs typeface="Times New Roman" pitchFamily="18" charset="0"/>
              </a:rPr>
              <a:t>Epidemiology</a:t>
            </a:r>
            <a:endParaRPr lang="en-US" sz="3600" b="1" dirty="0">
              <a:latin typeface="Times New Roman" pitchFamily="18" charset="0"/>
              <a:cs typeface="Times New Roman" pitchFamily="18" charset="0"/>
            </a:endParaRPr>
          </a:p>
          <a:p>
            <a:pPr>
              <a:lnSpc>
                <a:spcPct val="80000"/>
              </a:lnSpc>
              <a:buNone/>
            </a:pPr>
            <a:r>
              <a:rPr lang="en-US" b="1" dirty="0">
                <a:latin typeface="Times New Roman" pitchFamily="18" charset="0"/>
                <a:cs typeface="Times New Roman" pitchFamily="18" charset="0"/>
              </a:rPr>
              <a:t>                                     </a:t>
            </a:r>
          </a:p>
          <a:p>
            <a:pPr algn="ctr">
              <a:lnSpc>
                <a:spcPct val="80000"/>
              </a:lnSpc>
              <a:buNone/>
            </a:pPr>
            <a:r>
              <a:rPr lang="en-US" b="1" dirty="0" smtClean="0">
                <a:latin typeface="Times New Roman" pitchFamily="18" charset="0"/>
                <a:cs typeface="Times New Roman" pitchFamily="18" charset="0"/>
              </a:rPr>
              <a:t>Part I:   </a:t>
            </a:r>
            <a:r>
              <a:rPr lang="en-US" b="1" dirty="0" smtClean="0">
                <a:latin typeface="Times New Roman" pitchFamily="18" charset="0"/>
                <a:cs typeface="Times New Roman" pitchFamily="18" charset="0"/>
              </a:rPr>
              <a:t>By Animut Takele </a:t>
            </a:r>
          </a:p>
          <a:p>
            <a:pPr algn="ctr">
              <a:lnSpc>
                <a:spcPct val="80000"/>
              </a:lnSpc>
              <a:buNone/>
            </a:pPr>
            <a:r>
              <a:rPr lang="en-US" b="1" dirty="0" smtClean="0">
                <a:latin typeface="Times New Roman" pitchFamily="18" charset="0"/>
                <a:cs typeface="Times New Roman" pitchFamily="18" charset="0"/>
              </a:rPr>
              <a:t>(BSc </a:t>
            </a:r>
            <a:r>
              <a:rPr lang="en-US" b="1" dirty="0">
                <a:latin typeface="Times New Roman" pitchFamily="18" charset="0"/>
                <a:cs typeface="Times New Roman" pitchFamily="18" charset="0"/>
              </a:rPr>
              <a:t>in PH, </a:t>
            </a:r>
            <a:r>
              <a:rPr lang="en-US" b="1" dirty="0" smtClean="0">
                <a:latin typeface="Times New Roman" pitchFamily="18" charset="0"/>
                <a:cs typeface="Times New Roman" pitchFamily="18" charset="0"/>
              </a:rPr>
              <a:t>MPH in Epidemiology)</a:t>
            </a:r>
            <a:endParaRPr lang="en-US" b="1" dirty="0">
              <a:latin typeface="Times New Roman" pitchFamily="18" charset="0"/>
              <a:cs typeface="Times New Roman" pitchFamily="18" charset="0"/>
            </a:endParaRPr>
          </a:p>
          <a:p>
            <a:pPr>
              <a:lnSpc>
                <a:spcPct val="80000"/>
              </a:lnSpc>
            </a:pPr>
            <a:endParaRPr lang="en-US" b="1" dirty="0">
              <a:latin typeface="Times New Roman" pitchFamily="18" charset="0"/>
              <a:cs typeface="Times New Roman" pitchFamily="18" charset="0"/>
            </a:endParaRPr>
          </a:p>
          <a:p>
            <a:pPr>
              <a:lnSpc>
                <a:spcPct val="80000"/>
              </a:lnSpc>
              <a:buNone/>
            </a:pP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May, 2020</a:t>
            </a:r>
            <a:endParaRPr lang="en-US" b="1"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B2EB7C0-672C-4F0F-A1A0-3E6C5F3FB0D5}" type="slidenum">
              <a:rPr lang="en-US" smtClean="0"/>
              <a:pPr/>
              <a:t>1</a:t>
            </a:fld>
            <a:endParaRPr lang="en-US"/>
          </a:p>
        </p:txBody>
      </p:sp>
    </p:spTree>
    <p:extLst>
      <p:ext uri="{BB962C8B-B14F-4D97-AF65-F5344CB8AC3E}">
        <p14:creationId xmlns:p14="http://schemas.microsoft.com/office/powerpoint/2010/main" val="1400365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2775" y="228600"/>
            <a:ext cx="8153400" cy="990600"/>
          </a:xfrm>
        </p:spPr>
        <p:txBody>
          <a:bodyPr>
            <a:normAutofit/>
          </a:bodyPr>
          <a:lstStyle/>
          <a:p>
            <a:pPr eaLnBrk="1" hangingPunct="1"/>
            <a:r>
              <a:rPr lang="en-US" sz="4000" dirty="0" smtClean="0">
                <a:latin typeface="Times New Roman" pitchFamily="18" charset="0"/>
                <a:cs typeface="Times New Roman" pitchFamily="18" charset="0"/>
              </a:rPr>
              <a:t>Basic  concepts health  cont.… </a:t>
            </a:r>
          </a:p>
        </p:txBody>
      </p:sp>
      <p:sp>
        <p:nvSpPr>
          <p:cNvPr id="19461" name="Rectangle 3"/>
          <p:cNvSpPr>
            <a:spLocks noGrp="1" noChangeArrowheads="1"/>
          </p:cNvSpPr>
          <p:nvPr>
            <p:ph idx="1"/>
          </p:nvPr>
        </p:nvSpPr>
        <p:spPr>
          <a:xfrm>
            <a:off x="304800" y="1066800"/>
            <a:ext cx="8610599" cy="5638800"/>
          </a:xfrm>
        </p:spPr>
        <p:txBody>
          <a:bodyPr>
            <a:noAutofit/>
          </a:bodyPr>
          <a:lstStyle/>
          <a:p>
            <a:pPr algn="just" eaLnBrk="1" hangingPunct="1">
              <a:lnSpc>
                <a:spcPct val="80000"/>
              </a:lnSpc>
            </a:pPr>
            <a:r>
              <a:rPr lang="en-US" dirty="0" smtClean="0">
                <a:latin typeface="Times New Roman" pitchFamily="18" charset="0"/>
                <a:cs typeface="Times New Roman" pitchFamily="18" charset="0"/>
              </a:rPr>
              <a:t>The task of community diagnosis requires </a:t>
            </a:r>
            <a:r>
              <a:rPr lang="en-US" dirty="0" smtClean="0">
                <a:solidFill>
                  <a:srgbClr val="00B050"/>
                </a:solidFill>
                <a:latin typeface="Times New Roman" pitchFamily="18" charset="0"/>
                <a:cs typeface="Times New Roman" pitchFamily="18" charset="0"/>
              </a:rPr>
              <a:t>statistical knowledge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 addition to </a:t>
            </a:r>
            <a:r>
              <a:rPr lang="en-US" dirty="0" smtClean="0">
                <a:solidFill>
                  <a:srgbClr val="00B050"/>
                </a:solidFill>
                <a:latin typeface="Times New Roman" pitchFamily="18" charset="0"/>
                <a:cs typeface="Times New Roman" pitchFamily="18" charset="0"/>
              </a:rPr>
              <a:t>medical skills</a:t>
            </a:r>
          </a:p>
          <a:p>
            <a:pPr algn="just" eaLnBrk="1" hangingPunct="1">
              <a:lnSpc>
                <a:spcPct val="80000"/>
              </a:lnSpc>
            </a:pPr>
            <a:r>
              <a:rPr lang="en-US" dirty="0" smtClean="0">
                <a:latin typeface="Times New Roman" pitchFamily="18" charset="0"/>
                <a:cs typeface="Times New Roman" pitchFamily="18" charset="0"/>
              </a:rPr>
              <a:t>Ways that one could make community diagnosis are:</a:t>
            </a:r>
          </a:p>
          <a:p>
            <a:pPr lvl="1" algn="just">
              <a:lnSpc>
                <a:spcPct val="80000"/>
              </a:lnSpc>
              <a:buFont typeface="Courier New" panose="02070309020205020404" pitchFamily="49" charset="0"/>
              <a:buChar char="o"/>
            </a:pPr>
            <a:r>
              <a:rPr lang="en-US" sz="2600" dirty="0" smtClean="0">
                <a:latin typeface="Times New Roman" pitchFamily="18" charset="0"/>
                <a:cs typeface="Times New Roman" pitchFamily="18" charset="0"/>
              </a:rPr>
              <a:t>Discussion with community leaders and health workers-community felt health problems</a:t>
            </a:r>
          </a:p>
          <a:p>
            <a:pPr lvl="1" algn="just">
              <a:lnSpc>
                <a:spcPct val="80000"/>
              </a:lnSpc>
              <a:buFont typeface="Courier New" panose="02070309020205020404" pitchFamily="49" charset="0"/>
              <a:buChar char="o"/>
            </a:pPr>
            <a:r>
              <a:rPr lang="en-US" sz="2600" dirty="0" smtClean="0">
                <a:latin typeface="Times New Roman" pitchFamily="18" charset="0"/>
                <a:cs typeface="Times New Roman" pitchFamily="18" charset="0"/>
              </a:rPr>
              <a:t>Attending community gatherings-community felt health problems </a:t>
            </a:r>
          </a:p>
          <a:p>
            <a:pPr lvl="1" algn="just">
              <a:lnSpc>
                <a:spcPct val="80000"/>
              </a:lnSpc>
              <a:buFont typeface="Courier New" panose="02070309020205020404" pitchFamily="49" charset="0"/>
              <a:buChar char="o"/>
            </a:pPr>
            <a:r>
              <a:rPr lang="en-US" sz="2600" dirty="0" smtClean="0">
                <a:latin typeface="Times New Roman" pitchFamily="18" charset="0"/>
                <a:cs typeface="Times New Roman" pitchFamily="18" charset="0"/>
              </a:rPr>
              <a:t>Survey of available health records</a:t>
            </a:r>
          </a:p>
          <a:p>
            <a:pPr lvl="1" algn="just">
              <a:lnSpc>
                <a:spcPct val="80000"/>
              </a:lnSpc>
              <a:buFont typeface="Courier New" panose="02070309020205020404" pitchFamily="49" charset="0"/>
              <a:buChar char="o"/>
            </a:pPr>
            <a:r>
              <a:rPr lang="en-US" sz="2600" dirty="0" smtClean="0">
                <a:latin typeface="Times New Roman" pitchFamily="18" charset="0"/>
                <a:cs typeface="Times New Roman" pitchFamily="18" charset="0"/>
              </a:rPr>
              <a:t>Field survey</a:t>
            </a:r>
          </a:p>
          <a:p>
            <a:pPr lvl="1" algn="just">
              <a:lnSpc>
                <a:spcPct val="80000"/>
              </a:lnSpc>
              <a:buFont typeface="Courier New" panose="02070309020205020404" pitchFamily="49" charset="0"/>
              <a:buChar char="o"/>
            </a:pPr>
            <a:r>
              <a:rPr lang="en-US" sz="2600" dirty="0" smtClean="0">
                <a:latin typeface="Times New Roman" pitchFamily="18" charset="0"/>
                <a:cs typeface="Times New Roman" pitchFamily="18" charset="0"/>
              </a:rPr>
              <a:t>Analysis of data collected and compilation of report in order to reach at community diagnosis</a:t>
            </a:r>
          </a:p>
        </p:txBody>
      </p:sp>
      <p:sp>
        <p:nvSpPr>
          <p:cNvPr id="6" name="Slide Number Placeholder 5"/>
          <p:cNvSpPr>
            <a:spLocks noGrp="1"/>
          </p:cNvSpPr>
          <p:nvPr>
            <p:ph type="sldNum" sz="quarter" idx="12"/>
          </p:nvPr>
        </p:nvSpPr>
        <p:spPr/>
        <p:txBody>
          <a:bodyPr>
            <a:normAutofit/>
          </a:bodyPr>
          <a:lstStyle/>
          <a:p>
            <a:pPr>
              <a:defRPr/>
            </a:pPr>
            <a:fld id="{5D1B93EF-29EA-4D8A-B34D-18E6DE22A1CE}" type="slidenum">
              <a:rPr lang="en-US"/>
              <a:pPr>
                <a:defRPr/>
              </a:pPr>
              <a:t>10</a:t>
            </a:fld>
            <a:endParaRPr lang="en-US"/>
          </a:p>
        </p:txBody>
      </p:sp>
    </p:spTree>
    <p:extLst>
      <p:ext uri="{BB962C8B-B14F-4D97-AF65-F5344CB8AC3E}">
        <p14:creationId xmlns:p14="http://schemas.microsoft.com/office/powerpoint/2010/main" val="37345004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lstStyle/>
          <a:p>
            <a:r>
              <a:rPr lang="en-US" dirty="0" smtClean="0">
                <a:latin typeface="Times New Roman" pitchFamily="18" charset="0"/>
                <a:cs typeface="Times New Roman" pitchFamily="18" charset="0"/>
              </a:rPr>
              <a:t>Herd immunity </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066800"/>
            <a:ext cx="8610600" cy="5486400"/>
          </a:xfrm>
        </p:spPr>
        <p:txBody>
          <a:bodyPr>
            <a:normAutofit/>
          </a:bodyPr>
          <a:lstStyle/>
          <a:p>
            <a:pPr algn="just"/>
            <a:r>
              <a:rPr lang="en-US" dirty="0" smtClean="0">
                <a:latin typeface="Times New Roman" pitchFamily="18" charset="0"/>
                <a:cs typeface="Times New Roman" pitchFamily="18" charset="0"/>
              </a:rPr>
              <a:t>The chain of infection may be interrupted if the agent does not find a susceptible host. </a:t>
            </a:r>
          </a:p>
          <a:p>
            <a:pPr lvl="1" algn="just">
              <a:buFont typeface="Wingdings" panose="05000000000000000000" pitchFamily="2" charset="2"/>
              <a:buChar char="q"/>
            </a:pPr>
            <a:r>
              <a:rPr lang="en-US" dirty="0" smtClean="0">
                <a:latin typeface="Times New Roman" pitchFamily="18" charset="0"/>
                <a:cs typeface="Times New Roman" pitchFamily="18" charset="0"/>
              </a:rPr>
              <a:t>This may occur if a high proportion of individuals in a population is resistant to the agent. </a:t>
            </a:r>
          </a:p>
          <a:p>
            <a:pPr lvl="1" algn="just"/>
            <a:endParaRPr lang="en-US"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Through such herd immunity, immune persons limit the spread of the infection to the relatively few who are susceptible by reducing the probability of contact between infected and susceptible persons</a:t>
            </a:r>
          </a:p>
        </p:txBody>
      </p:sp>
      <p:sp>
        <p:nvSpPr>
          <p:cNvPr id="5" name="Slide Number Placeholder 4"/>
          <p:cNvSpPr>
            <a:spLocks noGrp="1"/>
          </p:cNvSpPr>
          <p:nvPr>
            <p:ph type="sldNum" sz="quarter" idx="12"/>
          </p:nvPr>
        </p:nvSpPr>
        <p:spPr/>
        <p:txBody>
          <a:bodyPr>
            <a:normAutofit/>
          </a:bodyPr>
          <a:lstStyle/>
          <a:p>
            <a:fld id="{BD27F1C1-5E43-4070-B24A-8C1A94BA79D6}" type="slidenum">
              <a:rPr lang="en-US" smtClean="0"/>
              <a:pPr/>
              <a:t>100</a:t>
            </a:fld>
            <a:endParaRPr lang="en-US"/>
          </a:p>
        </p:txBody>
      </p:sp>
    </p:spTree>
    <p:extLst>
      <p:ext uri="{BB962C8B-B14F-4D97-AF65-F5344CB8AC3E}">
        <p14:creationId xmlns:p14="http://schemas.microsoft.com/office/powerpoint/2010/main" val="136706792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Times New Roman" pitchFamily="18" charset="0"/>
                <a:cs typeface="Times New Roman" pitchFamily="18" charset="0"/>
              </a:rPr>
              <a:t>Conditions under which herd immunity best functions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678363"/>
          </a:xfrm>
        </p:spPr>
        <p:txBody>
          <a:bodyPr/>
          <a:lstStyle/>
          <a:p>
            <a:pPr marL="514350" indent="-514350" algn="just">
              <a:buFont typeface="+mj-lt"/>
              <a:buAutoNum type="arabicPeriod"/>
            </a:pPr>
            <a:r>
              <a:rPr lang="en-US" sz="2900" dirty="0" smtClean="0">
                <a:latin typeface="Times New Roman" pitchFamily="18" charset="0"/>
                <a:cs typeface="Times New Roman" pitchFamily="18" charset="0"/>
              </a:rPr>
              <a:t>A </a:t>
            </a:r>
            <a:r>
              <a:rPr lang="en-US" sz="2900" dirty="0">
                <a:latin typeface="Times New Roman" pitchFamily="18" charset="0"/>
                <a:cs typeface="Times New Roman" pitchFamily="18" charset="0"/>
              </a:rPr>
              <a:t>single </a:t>
            </a:r>
            <a:r>
              <a:rPr lang="en-US" sz="2900" dirty="0" smtClean="0">
                <a:latin typeface="Times New Roman" pitchFamily="18" charset="0"/>
                <a:cs typeface="Times New Roman" pitchFamily="18" charset="0"/>
              </a:rPr>
              <a:t>reservoir</a:t>
            </a:r>
          </a:p>
          <a:p>
            <a:pPr marL="514350" indent="-514350" algn="just">
              <a:buFont typeface="+mj-lt"/>
              <a:buAutoNum type="arabicPeriod"/>
            </a:pPr>
            <a:r>
              <a:rPr lang="en-US" sz="2900" dirty="0" smtClean="0">
                <a:latin typeface="Times New Roman" pitchFamily="18" charset="0"/>
                <a:cs typeface="Times New Roman" pitchFamily="18" charset="0"/>
              </a:rPr>
              <a:t>Direct transmission</a:t>
            </a:r>
          </a:p>
          <a:p>
            <a:pPr marL="514350" indent="-514350" algn="just">
              <a:buFont typeface="+mj-lt"/>
              <a:buAutoNum type="arabicPeriod"/>
            </a:pPr>
            <a:r>
              <a:rPr lang="en-US" sz="2900" dirty="0" smtClean="0">
                <a:latin typeface="Times New Roman" pitchFamily="18" charset="0"/>
                <a:cs typeface="Times New Roman" pitchFamily="18" charset="0"/>
              </a:rPr>
              <a:t>Total immunity</a:t>
            </a:r>
          </a:p>
          <a:p>
            <a:pPr marL="514350" indent="-514350" algn="just">
              <a:buFont typeface="+mj-lt"/>
              <a:buAutoNum type="arabicPeriod"/>
            </a:pPr>
            <a:r>
              <a:rPr lang="en-US" sz="2900" dirty="0" smtClean="0">
                <a:latin typeface="Times New Roman" pitchFamily="18" charset="0"/>
                <a:cs typeface="Times New Roman" pitchFamily="18" charset="0"/>
              </a:rPr>
              <a:t>No </a:t>
            </a:r>
            <a:r>
              <a:rPr lang="en-US" sz="2900" dirty="0">
                <a:latin typeface="Times New Roman" pitchFamily="18" charset="0"/>
                <a:cs typeface="Times New Roman" pitchFamily="18" charset="0"/>
              </a:rPr>
              <a:t>shedding of </a:t>
            </a:r>
            <a:r>
              <a:rPr lang="en-US" sz="2900" dirty="0" smtClean="0">
                <a:latin typeface="Times New Roman" pitchFamily="18" charset="0"/>
                <a:cs typeface="Times New Roman" pitchFamily="18" charset="0"/>
              </a:rPr>
              <a:t>the agent </a:t>
            </a:r>
            <a:r>
              <a:rPr lang="en-US" sz="2900" dirty="0">
                <a:latin typeface="Times New Roman" pitchFamily="18" charset="0"/>
                <a:cs typeface="Times New Roman" pitchFamily="18" charset="0"/>
              </a:rPr>
              <a:t>by immune </a:t>
            </a:r>
            <a:r>
              <a:rPr lang="en-US" sz="2900" dirty="0" smtClean="0">
                <a:latin typeface="Times New Roman" pitchFamily="18" charset="0"/>
                <a:cs typeface="Times New Roman" pitchFamily="18" charset="0"/>
              </a:rPr>
              <a:t>hosts</a:t>
            </a:r>
          </a:p>
          <a:p>
            <a:pPr marL="514350" indent="-514350" algn="just">
              <a:buFont typeface="+mj-lt"/>
              <a:buAutoNum type="arabicPeriod"/>
            </a:pPr>
            <a:r>
              <a:rPr lang="en-US" sz="2900" dirty="0" smtClean="0">
                <a:latin typeface="Times New Roman" pitchFamily="18" charset="0"/>
                <a:cs typeface="Times New Roman" pitchFamily="18" charset="0"/>
              </a:rPr>
              <a:t>A </a:t>
            </a:r>
            <a:r>
              <a:rPr lang="en-US" sz="2900" dirty="0">
                <a:latin typeface="Times New Roman" pitchFamily="18" charset="0"/>
                <a:cs typeface="Times New Roman" pitchFamily="18" charset="0"/>
              </a:rPr>
              <a:t>uniform distribution of immunes</a:t>
            </a:r>
            <a:r>
              <a:rPr lang="en-US" sz="2900" dirty="0" smtClean="0">
                <a:latin typeface="Times New Roman" pitchFamily="18" charset="0"/>
                <a:cs typeface="Times New Roman" pitchFamily="18" charset="0"/>
              </a:rPr>
              <a:t>,</a:t>
            </a:r>
          </a:p>
          <a:p>
            <a:pPr marL="514350" indent="-514350" algn="just">
              <a:buFont typeface="+mj-lt"/>
              <a:buAutoNum type="arabicPeriod"/>
            </a:pPr>
            <a:r>
              <a:rPr lang="en-US" sz="2900" dirty="0" smtClean="0">
                <a:latin typeface="Times New Roman" pitchFamily="18" charset="0"/>
                <a:cs typeface="Times New Roman" pitchFamily="18" charset="0"/>
              </a:rPr>
              <a:t>No </a:t>
            </a:r>
            <a:r>
              <a:rPr lang="en-US" sz="2900" dirty="0">
                <a:latin typeface="Times New Roman" pitchFamily="18" charset="0"/>
                <a:cs typeface="Times New Roman" pitchFamily="18" charset="0"/>
              </a:rPr>
              <a:t>overcrowding</a:t>
            </a:r>
            <a:r>
              <a:rPr lang="en-US" sz="2900" dirty="0" smtClean="0">
                <a:latin typeface="Times New Roman" pitchFamily="18" charset="0"/>
                <a:cs typeface="Times New Roman" pitchFamily="18" charset="0"/>
              </a:rPr>
              <a:t>.</a:t>
            </a:r>
          </a:p>
          <a:p>
            <a:pPr marL="609600" indent="-609600">
              <a:buNone/>
            </a:pPr>
            <a:r>
              <a:rPr lang="en-US" sz="2900" dirty="0">
                <a:latin typeface="Times New Roman" pitchFamily="18" charset="0"/>
                <a:cs typeface="Times New Roman" pitchFamily="18" charset="0"/>
              </a:rPr>
              <a:t> </a:t>
            </a:r>
            <a:r>
              <a:rPr lang="en-US" sz="2900" dirty="0" smtClean="0">
                <a:latin typeface="Times New Roman" pitchFamily="18" charset="0"/>
                <a:cs typeface="Times New Roman" pitchFamily="18" charset="0"/>
              </a:rPr>
              <a:t> </a:t>
            </a:r>
            <a:endParaRPr lang="en-US" sz="2900" dirty="0">
              <a:latin typeface="Times New Roman" pitchFamily="18" charset="0"/>
              <a:cs typeface="Times New Roman" pitchFamily="18" charset="0"/>
            </a:endParaRPr>
          </a:p>
          <a:p>
            <a:pPr marL="609600" indent="-609600">
              <a:buNone/>
            </a:pPr>
            <a:r>
              <a:rPr lang="en-US" sz="2800" dirty="0" smtClean="0">
                <a:latin typeface="Times New Roman" pitchFamily="18" charset="0"/>
                <a:cs typeface="Times New Roman" pitchFamily="18" charset="0"/>
              </a:rPr>
              <a:t>Seldom </a:t>
            </a:r>
            <a:r>
              <a:rPr lang="en-US" sz="2800" dirty="0">
                <a:latin typeface="Times New Roman" pitchFamily="18" charset="0"/>
                <a:cs typeface="Times New Roman" pitchFamily="18" charset="0"/>
              </a:rPr>
              <a:t>all fulfilled</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101</a:t>
            </a:fld>
            <a:endParaRPr lang="en-US"/>
          </a:p>
        </p:txBody>
      </p:sp>
    </p:spTree>
    <p:extLst>
      <p:ext uri="{BB962C8B-B14F-4D97-AF65-F5344CB8AC3E}">
        <p14:creationId xmlns:p14="http://schemas.microsoft.com/office/powerpoint/2010/main" val="409866105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200" dirty="0" smtClean="0">
                <a:latin typeface="Times New Roman" pitchFamily="18" charset="0"/>
                <a:cs typeface="Times New Roman" pitchFamily="18" charset="0"/>
              </a:rPr>
              <a:t>Difficulties in Infectious Disease Epidemiology</a:t>
            </a:r>
            <a:endParaRPr lang="en-US" sz="32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914400"/>
            <a:ext cx="8461248" cy="5486400"/>
          </a:xfrm>
        </p:spPr>
        <p:txBody>
          <a:bodyPr>
            <a:normAutofit fontScale="85000" lnSpcReduction="10000"/>
          </a:bodyPr>
          <a:lstStyle/>
          <a:p>
            <a:pPr algn="just"/>
            <a:r>
              <a:rPr lang="en-US" sz="3100" dirty="0" smtClean="0">
                <a:latin typeface="Times New Roman" pitchFamily="18" charset="0"/>
                <a:cs typeface="Times New Roman" pitchFamily="18" charset="0"/>
              </a:rPr>
              <a:t>Identification of infectious </a:t>
            </a:r>
            <a:r>
              <a:rPr lang="en-US" sz="3100" dirty="0" smtClean="0">
                <a:solidFill>
                  <a:srgbClr val="00B050"/>
                </a:solidFill>
                <a:latin typeface="Times New Roman" pitchFamily="18" charset="0"/>
                <a:cs typeface="Times New Roman" pitchFamily="18" charset="0"/>
              </a:rPr>
              <a:t>source</a:t>
            </a:r>
          </a:p>
          <a:p>
            <a:pPr algn="just"/>
            <a:r>
              <a:rPr lang="en-US" sz="3100" dirty="0" smtClean="0">
                <a:latin typeface="Times New Roman" pitchFamily="18" charset="0"/>
                <a:cs typeface="Times New Roman" pitchFamily="18" charset="0"/>
              </a:rPr>
              <a:t>Identification of </a:t>
            </a:r>
            <a:r>
              <a:rPr lang="en-US" sz="3100" dirty="0" smtClean="0">
                <a:solidFill>
                  <a:srgbClr val="00B050"/>
                </a:solidFill>
                <a:latin typeface="Times New Roman" pitchFamily="18" charset="0"/>
                <a:cs typeface="Times New Roman" pitchFamily="18" charset="0"/>
              </a:rPr>
              <a:t>susceptible host</a:t>
            </a:r>
          </a:p>
          <a:p>
            <a:pPr algn="just"/>
            <a:r>
              <a:rPr lang="en-US" sz="3100" dirty="0" smtClean="0">
                <a:latin typeface="Times New Roman" pitchFamily="18" charset="0"/>
                <a:cs typeface="Times New Roman" pitchFamily="18" charset="0"/>
              </a:rPr>
              <a:t>Quantification of </a:t>
            </a:r>
            <a:r>
              <a:rPr lang="en-US" sz="3100" dirty="0" smtClean="0">
                <a:solidFill>
                  <a:srgbClr val="00B050"/>
                </a:solidFill>
                <a:latin typeface="Times New Roman" pitchFamily="18" charset="0"/>
                <a:cs typeface="Times New Roman" pitchFamily="18" charset="0"/>
              </a:rPr>
              <a:t>infectiousness and susceptibility</a:t>
            </a:r>
          </a:p>
          <a:p>
            <a:pPr algn="just"/>
            <a:r>
              <a:rPr lang="en-US" sz="3100" dirty="0" smtClean="0">
                <a:latin typeface="Times New Roman" pitchFamily="18" charset="0"/>
                <a:cs typeface="Times New Roman" pitchFamily="18" charset="0"/>
              </a:rPr>
              <a:t>Knowing </a:t>
            </a:r>
            <a:r>
              <a:rPr lang="en-US" sz="3100" dirty="0" smtClean="0">
                <a:solidFill>
                  <a:srgbClr val="00B050"/>
                </a:solidFill>
                <a:latin typeface="Times New Roman" pitchFamily="18" charset="0"/>
                <a:cs typeface="Times New Roman" pitchFamily="18" charset="0"/>
              </a:rPr>
              <a:t>strain</a:t>
            </a:r>
            <a:r>
              <a:rPr lang="en-US" sz="3100" dirty="0" smtClean="0">
                <a:latin typeface="Times New Roman" pitchFamily="18" charset="0"/>
                <a:cs typeface="Times New Roman" pitchFamily="18" charset="0"/>
              </a:rPr>
              <a:t> of the parasite</a:t>
            </a:r>
          </a:p>
          <a:p>
            <a:pPr algn="just"/>
            <a:r>
              <a:rPr lang="en-US" sz="3100" dirty="0" smtClean="0">
                <a:latin typeface="Times New Roman" pitchFamily="18" charset="0"/>
                <a:cs typeface="Times New Roman" pitchFamily="18" charset="0"/>
              </a:rPr>
              <a:t>Defining and identifying contacts between infective and susceptible</a:t>
            </a:r>
          </a:p>
          <a:p>
            <a:pPr algn="just"/>
            <a:r>
              <a:rPr lang="en-US" sz="3100" dirty="0" smtClean="0">
                <a:latin typeface="Times New Roman" pitchFamily="18" charset="0"/>
                <a:cs typeface="Times New Roman" pitchFamily="18" charset="0"/>
              </a:rPr>
              <a:t>Contact rate efficacy: is change in contact due to intervention</a:t>
            </a:r>
          </a:p>
          <a:p>
            <a:pPr algn="just"/>
            <a:r>
              <a:rPr lang="en-US" sz="3100" dirty="0" smtClean="0">
                <a:latin typeface="Times New Roman" pitchFamily="18" charset="0"/>
                <a:cs typeface="Times New Roman" pitchFamily="18" charset="0"/>
              </a:rPr>
              <a:t>Exposure or behavior efficacy: is exposure change due to intervention</a:t>
            </a:r>
          </a:p>
          <a:p>
            <a:pPr algn="just"/>
            <a:r>
              <a:rPr lang="en-US" sz="3100" dirty="0" smtClean="0">
                <a:latin typeface="Times New Roman" pitchFamily="18" charset="0"/>
                <a:cs typeface="Times New Roman" pitchFamily="18" charset="0"/>
              </a:rPr>
              <a:t>Risk factors for </a:t>
            </a:r>
            <a:r>
              <a:rPr lang="en-US" sz="3100" dirty="0" smtClean="0">
                <a:solidFill>
                  <a:srgbClr val="00B050"/>
                </a:solidFill>
                <a:latin typeface="Times New Roman" pitchFamily="18" charset="0"/>
                <a:cs typeface="Times New Roman" pitchFamily="18" charset="0"/>
              </a:rPr>
              <a:t>susceptibility vs. risk factors </a:t>
            </a:r>
            <a:r>
              <a:rPr lang="en-US" sz="3100" dirty="0" smtClean="0">
                <a:latin typeface="Times New Roman" pitchFamily="18" charset="0"/>
                <a:cs typeface="Times New Roman" pitchFamily="18" charset="0"/>
              </a:rPr>
              <a:t>for exposure</a:t>
            </a:r>
          </a:p>
          <a:p>
            <a:pPr algn="just"/>
            <a:r>
              <a:rPr lang="en-US" sz="3100" dirty="0" smtClean="0">
                <a:latin typeface="Times New Roman" pitchFamily="18" charset="0"/>
                <a:cs typeface="Times New Roman" pitchFamily="18" charset="0"/>
              </a:rPr>
              <a:t>Transmission probability: is conditional while incidence rate, and</a:t>
            </a:r>
            <a:r>
              <a:rPr lang="en-US" sz="3100" b="1" dirty="0" smtClean="0">
                <a:latin typeface="Times New Roman" pitchFamily="18" charset="0"/>
                <a:cs typeface="Times New Roman" pitchFamily="18" charset="0"/>
              </a:rPr>
              <a:t> </a:t>
            </a:r>
            <a:r>
              <a:rPr lang="en-US" sz="3100" dirty="0" smtClean="0">
                <a:latin typeface="Times New Roman" pitchFamily="18" charset="0"/>
                <a:cs typeface="Times New Roman" pitchFamily="18" charset="0"/>
              </a:rPr>
              <a:t>incidence proportion are unconditional</a:t>
            </a: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D27F1C1-5E43-4070-B24A-8C1A94BA79D6}" type="slidenum">
              <a:rPr lang="en-US" smtClean="0"/>
              <a:pPr/>
              <a:t>102</a:t>
            </a:fld>
            <a:endParaRPr lang="en-US"/>
          </a:p>
        </p:txBody>
      </p:sp>
    </p:spTree>
    <p:extLst>
      <p:ext uri="{BB962C8B-B14F-4D97-AF65-F5344CB8AC3E}">
        <p14:creationId xmlns:p14="http://schemas.microsoft.com/office/powerpoint/2010/main" val="402799639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278" y="152400"/>
            <a:ext cx="8229600" cy="639762"/>
          </a:xfrm>
        </p:spPr>
        <p:txBody>
          <a:bodyPr>
            <a:normAutofit fontScale="90000"/>
          </a:bodyPr>
          <a:lstStyle/>
          <a:p>
            <a:r>
              <a:rPr lang="en-US" dirty="0" smtClean="0">
                <a:latin typeface="Times New Roman" panose="02020603050405020304" pitchFamily="18" charset="0"/>
                <a:cs typeface="Times New Roman" panose="02020603050405020304" pitchFamily="18" charset="0"/>
              </a:rPr>
              <a:t>Transmission probability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792162"/>
            <a:ext cx="8458200" cy="5929313"/>
          </a:xfrm>
        </p:spPr>
        <p:txBody>
          <a:bodyPr>
            <a:normAutofit/>
          </a:bodyPr>
          <a:lstStyle/>
          <a:p>
            <a:pPr algn="just"/>
            <a:r>
              <a:rPr lang="en-US" sz="2800" dirty="0" smtClean="0">
                <a:latin typeface="Times New Roman" panose="02020603050405020304" pitchFamily="18" charset="0"/>
                <a:cs typeface="Times New Roman" panose="02020603050405020304" pitchFamily="18" charset="0"/>
              </a:rPr>
              <a:t>The given </a:t>
            </a:r>
            <a:r>
              <a:rPr lang="en-US" sz="2800" dirty="0">
                <a:latin typeface="Times New Roman" panose="02020603050405020304" pitchFamily="18" charset="0"/>
                <a:cs typeface="Times New Roman" panose="02020603050405020304" pitchFamily="18" charset="0"/>
              </a:rPr>
              <a:t>contact between source or infectious host and susceptible host, successful transfer of parasite occurs so that the susceptible host becomes infected</a:t>
            </a:r>
            <a:r>
              <a:rPr lang="en-US" sz="2800" dirty="0" smtClean="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Transmission probability, helps understanding of the dynamics of infection and effects of </a:t>
            </a:r>
            <a:r>
              <a:rPr lang="en-US" sz="2800" dirty="0" smtClean="0">
                <a:latin typeface="Times New Roman" panose="02020603050405020304" pitchFamily="18" charset="0"/>
                <a:cs typeface="Times New Roman" panose="02020603050405020304" pitchFamily="18" charset="0"/>
              </a:rPr>
              <a:t>intervention</a:t>
            </a:r>
          </a:p>
          <a:p>
            <a:pPr algn="just"/>
            <a:endParaRPr lang="en-US" sz="2800" dirty="0">
              <a:latin typeface="Times New Roman" panose="02020603050405020304" pitchFamily="18" charset="0"/>
              <a:cs typeface="Times New Roman" panose="02020603050405020304" pitchFamily="18" charset="0"/>
            </a:endParaRPr>
          </a:p>
          <a:p>
            <a:pPr>
              <a:lnSpc>
                <a:spcPct val="80000"/>
              </a:lnSpc>
            </a:pPr>
            <a:r>
              <a:rPr lang="en-US" sz="2800" b="1" dirty="0" smtClean="0">
                <a:latin typeface="Times New Roman" panose="02020603050405020304" pitchFamily="18" charset="0"/>
                <a:cs typeface="Times New Roman" panose="02020603050405020304" pitchFamily="18" charset="0"/>
              </a:rPr>
              <a:t>It is  </a:t>
            </a:r>
            <a:r>
              <a:rPr lang="en-US" sz="2800" b="1" dirty="0">
                <a:latin typeface="Times New Roman" panose="02020603050405020304" pitchFamily="18" charset="0"/>
                <a:cs typeface="Times New Roman" panose="02020603050405020304" pitchFamily="18" charset="0"/>
              </a:rPr>
              <a:t>depends on</a:t>
            </a:r>
          </a:p>
          <a:p>
            <a:pPr lvl="1">
              <a:lnSpc>
                <a:spcPct val="8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Characteristic of infectious </a:t>
            </a:r>
            <a:r>
              <a:rPr lang="en-US" sz="2400" dirty="0" smtClean="0">
                <a:latin typeface="Times New Roman" panose="02020603050405020304" pitchFamily="18" charset="0"/>
                <a:cs typeface="Times New Roman" panose="02020603050405020304" pitchFamily="18" charset="0"/>
              </a:rPr>
              <a:t>source (person, insect vector and contaminated inanimate object)</a:t>
            </a:r>
            <a:endParaRPr lang="en-US" sz="2400" dirty="0">
              <a:latin typeface="Times New Roman" panose="02020603050405020304" pitchFamily="18" charset="0"/>
              <a:cs typeface="Times New Roman" panose="02020603050405020304" pitchFamily="18" charset="0"/>
            </a:endParaRPr>
          </a:p>
          <a:p>
            <a:pPr lvl="1">
              <a:lnSpc>
                <a:spcPct val="8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 parasite</a:t>
            </a:r>
          </a:p>
          <a:p>
            <a:pPr lvl="1">
              <a:lnSpc>
                <a:spcPct val="8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Susceptible host</a:t>
            </a:r>
          </a:p>
          <a:p>
            <a:pPr lvl="1">
              <a:lnSpc>
                <a:spcPct val="8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Type and definition of contact</a:t>
            </a:r>
          </a:p>
          <a:p>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103</a:t>
            </a:fld>
            <a:endParaRPr lang="en-US"/>
          </a:p>
        </p:txBody>
      </p:sp>
    </p:spTree>
    <p:extLst>
      <p:ext uri="{BB962C8B-B14F-4D97-AF65-F5344CB8AC3E}">
        <p14:creationId xmlns:p14="http://schemas.microsoft.com/office/powerpoint/2010/main" val="34917435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1"/>
          </a:solidFill>
        </p:spPr>
        <p:txBody>
          <a:bodyPr>
            <a:normAutofit/>
          </a:bodyPr>
          <a:lstStyle/>
          <a:p>
            <a:pPr lvl="0" algn="ctr">
              <a:lnSpc>
                <a:spcPct val="80000"/>
              </a:lnSpc>
              <a:buNone/>
            </a:pPr>
            <a:endParaRPr lang="en-US" sz="3600" b="1" dirty="0" smtClean="0">
              <a:latin typeface="Times New Roman" pitchFamily="18" charset="0"/>
              <a:cs typeface="Times New Roman" pitchFamily="18" charset="0"/>
            </a:endParaRPr>
          </a:p>
          <a:p>
            <a:pPr lvl="0" algn="ctr">
              <a:lnSpc>
                <a:spcPct val="80000"/>
              </a:lnSpc>
              <a:buNone/>
            </a:pPr>
            <a:endParaRPr lang="en-US" sz="3600" b="1" dirty="0">
              <a:latin typeface="Times New Roman" pitchFamily="18" charset="0"/>
              <a:cs typeface="Times New Roman" pitchFamily="18" charset="0"/>
            </a:endParaRPr>
          </a:p>
          <a:p>
            <a:pPr lvl="0" algn="ctr">
              <a:lnSpc>
                <a:spcPct val="80000"/>
              </a:lnSpc>
              <a:buNone/>
            </a:pPr>
            <a:endParaRPr lang="en-US" sz="3600" b="1" dirty="0" smtClean="0">
              <a:latin typeface="Times New Roman" pitchFamily="18" charset="0"/>
              <a:cs typeface="Times New Roman" pitchFamily="18" charset="0"/>
            </a:endParaRPr>
          </a:p>
          <a:p>
            <a:pPr lvl="0" algn="ctr">
              <a:lnSpc>
                <a:spcPct val="80000"/>
              </a:lnSpc>
              <a:buNone/>
            </a:pPr>
            <a:endParaRPr lang="en-US" sz="3600" b="1" dirty="0">
              <a:latin typeface="Times New Roman" pitchFamily="18" charset="0"/>
              <a:cs typeface="Times New Roman" pitchFamily="18" charset="0"/>
            </a:endParaRPr>
          </a:p>
          <a:p>
            <a:pPr lvl="0" algn="ctr">
              <a:lnSpc>
                <a:spcPct val="80000"/>
              </a:lnSpc>
              <a:buNone/>
            </a:pPr>
            <a:r>
              <a:rPr lang="en-US" sz="3600" b="1" dirty="0" smtClean="0">
                <a:latin typeface="Times New Roman" pitchFamily="18" charset="0"/>
                <a:cs typeface="Times New Roman" pitchFamily="18" charset="0"/>
              </a:rPr>
              <a:t>Lecture </a:t>
            </a:r>
            <a:r>
              <a:rPr lang="en-US" sz="3600" b="1" dirty="0">
                <a:latin typeface="Times New Roman" pitchFamily="18" charset="0"/>
                <a:cs typeface="Times New Roman" pitchFamily="18" charset="0"/>
              </a:rPr>
              <a:t>on </a:t>
            </a:r>
            <a:r>
              <a:rPr lang="en-US" sz="3600" b="1" dirty="0" smtClean="0">
                <a:latin typeface="Times New Roman" pitchFamily="18" charset="0"/>
                <a:cs typeface="Times New Roman" pitchFamily="18" charset="0"/>
              </a:rPr>
              <a:t>communicable disease and disease </a:t>
            </a:r>
            <a:r>
              <a:rPr lang="en-US" sz="3600" b="1" dirty="0" smtClean="0">
                <a:latin typeface="Times New Roman" pitchFamily="18" charset="0"/>
                <a:cs typeface="Times New Roman" pitchFamily="18" charset="0"/>
              </a:rPr>
              <a:t>causation</a:t>
            </a:r>
            <a:endParaRPr lang="en-US" b="1" dirty="0" smtClean="0">
              <a:latin typeface="Times New Roman" pitchFamily="18" charset="0"/>
              <a:cs typeface="Times New Roman" pitchFamily="18" charset="0"/>
            </a:endParaRPr>
          </a:p>
          <a:p>
            <a:pPr algn="just">
              <a:lnSpc>
                <a:spcPct val="80000"/>
              </a:lnSpc>
              <a:buNone/>
            </a:pP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B2EB7C0-672C-4F0F-A1A0-3E6C5F3FB0D5}" type="slidenum">
              <a:rPr lang="en-US" smtClean="0"/>
              <a:pPr/>
              <a:t>104</a:t>
            </a:fld>
            <a:endParaRPr lang="en-US"/>
          </a:p>
        </p:txBody>
      </p:sp>
    </p:spTree>
    <p:extLst>
      <p:ext uri="{BB962C8B-B14F-4D97-AF65-F5344CB8AC3E}">
        <p14:creationId xmlns:p14="http://schemas.microsoft.com/office/powerpoint/2010/main" val="1212096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Learning objective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17638"/>
            <a:ext cx="8229600" cy="4938712"/>
          </a:xfrm>
        </p:spPr>
        <p:txBody>
          <a:bodyPr>
            <a:normAutofit/>
          </a:bodyPr>
          <a:lstStyle/>
          <a:p>
            <a:pPr marL="0" indent="0" algn="just">
              <a:buNone/>
              <a:defRPr/>
            </a:pPr>
            <a:r>
              <a:rPr lang="en-US" sz="2800" b="1" kern="0" dirty="0">
                <a:latin typeface="Times New Roman" pitchFamily="18" charset="0"/>
                <a:cs typeface="Times New Roman" pitchFamily="18" charset="0"/>
              </a:rPr>
              <a:t>At the end of this session students will be </a:t>
            </a:r>
            <a:r>
              <a:rPr lang="en-US" sz="2800" b="1" kern="0" dirty="0" smtClean="0">
                <a:latin typeface="Times New Roman" pitchFamily="18" charset="0"/>
                <a:cs typeface="Times New Roman" pitchFamily="18" charset="0"/>
              </a:rPr>
              <a:t>abele to</a:t>
            </a:r>
          </a:p>
          <a:p>
            <a:pPr algn="just">
              <a:buFont typeface="Wingdings" panose="05000000000000000000" pitchFamily="2" charset="2"/>
              <a:buChar char="§"/>
              <a:defRPr/>
            </a:pPr>
            <a:r>
              <a:rPr lang="en-US" sz="2800" kern="0" dirty="0" smtClean="0">
                <a:latin typeface="Times New Roman" pitchFamily="18" charset="0"/>
                <a:cs typeface="Times New Roman" pitchFamily="18" charset="0"/>
              </a:rPr>
              <a:t>Definitions  of communicable diseases terms</a:t>
            </a:r>
          </a:p>
          <a:p>
            <a:pPr algn="just">
              <a:buFont typeface="Wingdings" panose="05000000000000000000" pitchFamily="2" charset="2"/>
              <a:buChar char="§"/>
              <a:defRPr/>
            </a:pPr>
            <a:r>
              <a:rPr lang="en-US" sz="2800" kern="0" dirty="0" smtClean="0">
                <a:latin typeface="Times New Roman" pitchFamily="18" charset="0"/>
                <a:cs typeface="Times New Roman" pitchFamily="18" charset="0"/>
              </a:rPr>
              <a:t>Identify </a:t>
            </a:r>
            <a:r>
              <a:rPr lang="en-GB" sz="2800" dirty="0" smtClean="0">
                <a:latin typeface="Times New Roman" pitchFamily="18" charset="0"/>
                <a:cs typeface="Times New Roman" pitchFamily="18" charset="0"/>
              </a:rPr>
              <a:t>disease </a:t>
            </a:r>
            <a:r>
              <a:rPr lang="en-GB" sz="2800" dirty="0">
                <a:latin typeface="Times New Roman" pitchFamily="18" charset="0"/>
                <a:cs typeface="Times New Roman" pitchFamily="18" charset="0"/>
              </a:rPr>
              <a:t>causation theories </a:t>
            </a:r>
            <a:endParaRPr lang="en-GB" sz="2800" dirty="0" smtClean="0">
              <a:latin typeface="Times New Roman" pitchFamily="18" charset="0"/>
              <a:cs typeface="Times New Roman" pitchFamily="18" charset="0"/>
            </a:endParaRPr>
          </a:p>
          <a:p>
            <a:pPr algn="just">
              <a:buFont typeface="Wingdings" panose="05000000000000000000" pitchFamily="2" charset="2"/>
              <a:buChar char="§"/>
              <a:defRPr/>
            </a:pPr>
            <a:r>
              <a:rPr lang="en-US" sz="2800" dirty="0" smtClean="0">
                <a:latin typeface="Times New Roman" pitchFamily="18" charset="0"/>
                <a:cs typeface="Times New Roman" pitchFamily="18" charset="0"/>
              </a:rPr>
              <a:t>Mention different models infectious </a:t>
            </a:r>
            <a:r>
              <a:rPr lang="en-US" sz="2800" dirty="0">
                <a:latin typeface="Times New Roman" pitchFamily="18" charset="0"/>
                <a:cs typeface="Times New Roman" pitchFamily="18" charset="0"/>
              </a:rPr>
              <a:t>diseases </a:t>
            </a:r>
            <a:r>
              <a:rPr lang="en-US" sz="2800" dirty="0" smtClean="0">
                <a:latin typeface="Times New Roman" pitchFamily="18" charset="0"/>
                <a:cs typeface="Times New Roman" pitchFamily="18" charset="0"/>
              </a:rPr>
              <a:t>process</a:t>
            </a:r>
          </a:p>
          <a:p>
            <a:pPr algn="just">
              <a:buFont typeface="Wingdings" panose="05000000000000000000" pitchFamily="2" charset="2"/>
              <a:buChar char="§"/>
              <a:defRPr/>
            </a:pPr>
            <a:r>
              <a:rPr lang="en-US" sz="2800" dirty="0" smtClean="0">
                <a:latin typeface="Times New Roman" pitchFamily="18" charset="0"/>
                <a:cs typeface="Times New Roman" pitchFamily="18" charset="0"/>
              </a:rPr>
              <a:t>Differentiate epidemiological triad and R</a:t>
            </a:r>
            <a:r>
              <a:rPr lang="en-US" sz="2800" dirty="0">
                <a:latin typeface="Times New Roman" pitchFamily="18" charset="0"/>
                <a:cs typeface="Times New Roman" pitchFamily="18" charset="0"/>
              </a:rPr>
              <a:t>o</a:t>
            </a:r>
            <a:r>
              <a:rPr lang="en-US" sz="2800" dirty="0" smtClean="0">
                <a:latin typeface="Times New Roman" pitchFamily="18" charset="0"/>
                <a:cs typeface="Times New Roman" pitchFamily="18" charset="0"/>
              </a:rPr>
              <a:t>thmans model</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105</a:t>
            </a:fld>
            <a:endParaRPr lang="en-US"/>
          </a:p>
        </p:txBody>
      </p:sp>
    </p:spTree>
    <p:extLst>
      <p:ext uri="{BB962C8B-B14F-4D97-AF65-F5344CB8AC3E}">
        <p14:creationId xmlns:p14="http://schemas.microsoft.com/office/powerpoint/2010/main" val="3830595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latin typeface="Times New Roman" pitchFamily="18" charset="0"/>
                <a:cs typeface="Times New Roman" pitchFamily="18" charset="0"/>
              </a:rPr>
              <a:t>Definition terms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440362"/>
          </a:xfrm>
        </p:spPr>
        <p:txBody>
          <a:bodyPr>
            <a:normAutofit lnSpcReduction="10000"/>
          </a:bodyPr>
          <a:lstStyle/>
          <a:p>
            <a:pPr marL="0" indent="0" algn="just">
              <a:buNone/>
              <a:defRPr/>
            </a:pPr>
            <a:r>
              <a:rPr lang="en-US" b="1" kern="0" dirty="0" smtClean="0">
                <a:latin typeface="Times New Roman" pitchFamily="18" charset="0"/>
                <a:cs typeface="Times New Roman" pitchFamily="18" charset="0"/>
              </a:rPr>
              <a:t>Communicable/infectious/ </a:t>
            </a:r>
            <a:r>
              <a:rPr lang="en-US" b="1" kern="0" dirty="0">
                <a:latin typeface="Times New Roman" pitchFamily="18" charset="0"/>
                <a:cs typeface="Times New Roman" pitchFamily="18" charset="0"/>
              </a:rPr>
              <a:t>diseases: </a:t>
            </a:r>
            <a:endParaRPr lang="en-US" sz="3600" dirty="0">
              <a:latin typeface="Times New Roman" pitchFamily="18" charset="0"/>
              <a:cs typeface="Times New Roman" pitchFamily="18" charset="0"/>
            </a:endParaRPr>
          </a:p>
          <a:p>
            <a:pPr algn="just">
              <a:defRPr/>
            </a:pPr>
            <a:r>
              <a:rPr lang="en-US" sz="2800" dirty="0" smtClean="0">
                <a:latin typeface="Times New Roman" pitchFamily="18" charset="0"/>
                <a:cs typeface="Times New Roman" pitchFamily="18" charset="0"/>
              </a:rPr>
              <a:t>An </a:t>
            </a:r>
            <a:r>
              <a:rPr lang="en-US" sz="2800" dirty="0">
                <a:latin typeface="Times New Roman" pitchFamily="18" charset="0"/>
                <a:cs typeface="Times New Roman" pitchFamily="18" charset="0"/>
              </a:rPr>
              <a:t>illness due to a specific infectious (biological) </a:t>
            </a:r>
            <a:r>
              <a:rPr lang="en-US" sz="2800" b="1" dirty="0">
                <a:latin typeface="Times New Roman" pitchFamily="18" charset="0"/>
                <a:cs typeface="Times New Roman" pitchFamily="18" charset="0"/>
              </a:rPr>
              <a:t>agent </a:t>
            </a:r>
            <a:r>
              <a:rPr lang="en-US" sz="2800" dirty="0">
                <a:latin typeface="Times New Roman" pitchFamily="18" charset="0"/>
                <a:cs typeface="Times New Roman" pitchFamily="18" charset="0"/>
              </a:rPr>
              <a:t>or its </a:t>
            </a:r>
            <a:r>
              <a:rPr lang="en-US" sz="2800" b="1" dirty="0">
                <a:latin typeface="Times New Roman" pitchFamily="18" charset="0"/>
                <a:cs typeface="Times New Roman" pitchFamily="18" charset="0"/>
              </a:rPr>
              <a:t>toxic</a:t>
            </a:r>
            <a:r>
              <a:rPr lang="en-US" sz="2800" dirty="0">
                <a:latin typeface="Times New Roman" pitchFamily="18" charset="0"/>
                <a:cs typeface="Times New Roman" pitchFamily="18" charset="0"/>
              </a:rPr>
              <a:t> products capable of being directly or indirectly transmitted from </a:t>
            </a:r>
            <a:r>
              <a:rPr lang="en-US" sz="2800" b="1" dirty="0">
                <a:latin typeface="Times New Roman" pitchFamily="18" charset="0"/>
                <a:cs typeface="Times New Roman" pitchFamily="18" charset="0"/>
              </a:rPr>
              <a:t>man to man</a:t>
            </a:r>
            <a:r>
              <a:rPr lang="en-US" sz="2800" dirty="0">
                <a:latin typeface="Times New Roman" pitchFamily="18" charset="0"/>
                <a:cs typeface="Times New Roman" pitchFamily="18" charset="0"/>
              </a:rPr>
              <a:t>, from </a:t>
            </a:r>
            <a:r>
              <a:rPr lang="en-US" sz="2800" b="1" dirty="0">
                <a:latin typeface="Times New Roman" pitchFamily="18" charset="0"/>
                <a:cs typeface="Times New Roman" pitchFamily="18" charset="0"/>
              </a:rPr>
              <a:t>animal to man</a:t>
            </a:r>
            <a:r>
              <a:rPr lang="en-US" sz="2800" dirty="0">
                <a:latin typeface="Times New Roman" pitchFamily="18" charset="0"/>
                <a:cs typeface="Times New Roman" pitchFamily="18" charset="0"/>
              </a:rPr>
              <a:t>, from </a:t>
            </a:r>
            <a:r>
              <a:rPr lang="en-US" sz="2800" b="1" dirty="0">
                <a:latin typeface="Times New Roman" pitchFamily="18" charset="0"/>
                <a:cs typeface="Times New Roman" pitchFamily="18" charset="0"/>
              </a:rPr>
              <a:t>animal to animal</a:t>
            </a:r>
            <a:r>
              <a:rPr lang="en-US" sz="2800" dirty="0">
                <a:latin typeface="Times New Roman" pitchFamily="18" charset="0"/>
                <a:cs typeface="Times New Roman" pitchFamily="18" charset="0"/>
              </a:rPr>
              <a:t>, or from the </a:t>
            </a:r>
            <a:r>
              <a:rPr lang="en-US" sz="2800" b="1" dirty="0">
                <a:latin typeface="Times New Roman" pitchFamily="18" charset="0"/>
                <a:cs typeface="Times New Roman" pitchFamily="18" charset="0"/>
              </a:rPr>
              <a:t>environment (through air, water, food, </a:t>
            </a:r>
            <a:r>
              <a:rPr lang="en-US" sz="2800" b="1" dirty="0" smtClean="0">
                <a:latin typeface="Times New Roman" pitchFamily="18" charset="0"/>
                <a:cs typeface="Times New Roman" pitchFamily="18" charset="0"/>
              </a:rPr>
              <a:t>etc…) </a:t>
            </a:r>
            <a:r>
              <a:rPr lang="en-US" sz="2800" b="1" dirty="0">
                <a:latin typeface="Times New Roman" pitchFamily="18" charset="0"/>
                <a:cs typeface="Times New Roman" pitchFamily="18" charset="0"/>
              </a:rPr>
              <a:t>to man. </a:t>
            </a:r>
            <a:endParaRPr lang="en-US" sz="2800" b="1" dirty="0" smtClean="0">
              <a:latin typeface="Times New Roman" pitchFamily="18" charset="0"/>
              <a:cs typeface="Times New Roman" pitchFamily="18" charset="0"/>
            </a:endParaRPr>
          </a:p>
          <a:p>
            <a:pPr marL="0" indent="0" algn="just">
              <a:buNone/>
              <a:defRPr/>
            </a:pPr>
            <a:endParaRPr lang="en-US" sz="2400" b="1" dirty="0">
              <a:latin typeface="Times New Roman" pitchFamily="18" charset="0"/>
              <a:cs typeface="Times New Roman" pitchFamily="18" charset="0"/>
            </a:endParaRPr>
          </a:p>
          <a:p>
            <a:pPr marL="0" indent="0" algn="just">
              <a:buNone/>
              <a:defRPr/>
            </a:pPr>
            <a:r>
              <a:rPr lang="en-US" sz="2800" b="1" kern="0" dirty="0" smtClean="0">
                <a:latin typeface="Times New Roman" pitchFamily="18" charset="0"/>
                <a:cs typeface="Times New Roman" pitchFamily="18" charset="0"/>
              </a:rPr>
              <a:t>Infection</a:t>
            </a:r>
            <a:r>
              <a:rPr lang="en-US" sz="2800" b="1" kern="0" dirty="0">
                <a:latin typeface="Times New Roman" pitchFamily="18" charset="0"/>
                <a:cs typeface="Times New Roman" pitchFamily="18" charset="0"/>
              </a:rPr>
              <a:t>:  </a:t>
            </a:r>
          </a:p>
          <a:p>
            <a:pPr lvl="1" algn="just">
              <a:buFont typeface="Wingdings" panose="05000000000000000000" pitchFamily="2" charset="2"/>
              <a:buChar char="Ø"/>
              <a:defRPr/>
            </a:pPr>
            <a:r>
              <a:rPr lang="en-US" dirty="0">
                <a:latin typeface="Times New Roman" pitchFamily="18" charset="0"/>
                <a:cs typeface="Times New Roman" pitchFamily="18" charset="0"/>
              </a:rPr>
              <a:t>The entry and development or multiplication of an infectious agent in the body of man or animals. </a:t>
            </a:r>
          </a:p>
          <a:p>
            <a:pPr lvl="1" algn="just">
              <a:buFont typeface="Wingdings" panose="05000000000000000000" pitchFamily="2" charset="2"/>
              <a:buChar char="Ø"/>
              <a:defRPr/>
            </a:pPr>
            <a:r>
              <a:rPr lang="en-US" dirty="0">
                <a:latin typeface="Times New Roman" pitchFamily="18" charset="0"/>
                <a:cs typeface="Times New Roman" pitchFamily="18" charset="0"/>
              </a:rPr>
              <a:t>An infection does not always cause illness</a:t>
            </a:r>
            <a:r>
              <a:rPr lang="en-US" i="1" dirty="0">
                <a:latin typeface="Times New Roman" pitchFamily="18" charset="0"/>
                <a:cs typeface="Times New Roman" pitchFamily="18" charset="0"/>
              </a:rPr>
              <a:t>.</a:t>
            </a:r>
          </a:p>
          <a:p>
            <a:pPr algn="just">
              <a:defRPr/>
            </a:pPr>
            <a:endParaRPr lang="en-GB" sz="2400" b="1"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106</a:t>
            </a:fld>
            <a:endParaRPr lang="en-US"/>
          </a:p>
        </p:txBody>
      </p:sp>
    </p:spTree>
    <p:extLst>
      <p:ext uri="{BB962C8B-B14F-4D97-AF65-F5344CB8AC3E}">
        <p14:creationId xmlns:p14="http://schemas.microsoft.com/office/powerpoint/2010/main" val="453041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37" y="182563"/>
            <a:ext cx="8229600" cy="715962"/>
          </a:xfrm>
        </p:spPr>
        <p:txBody>
          <a:bodyPr>
            <a:normAutofit fontScale="90000"/>
          </a:bodyPr>
          <a:lstStyle/>
          <a:p>
            <a:r>
              <a:rPr lang="en-US" sz="4800" dirty="0" smtClean="0">
                <a:latin typeface="Times New Roman" panose="02020603050405020304" pitchFamily="18" charset="0"/>
                <a:cs typeface="Times New Roman" pitchFamily="18" charset="0"/>
              </a:rPr>
              <a:t>Definition</a:t>
            </a:r>
            <a:r>
              <a:rPr lang="en-US" dirty="0" smtClean="0">
                <a:latin typeface="Times New Roman" panose="02020603050405020304" pitchFamily="18" charset="0"/>
                <a:cs typeface="Times New Roman" panose="02020603050405020304" pitchFamily="18" charset="0"/>
              </a:rPr>
              <a:t> terms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898525"/>
            <a:ext cx="8458200" cy="5502275"/>
          </a:xfrm>
        </p:spPr>
        <p:txBody>
          <a:bodyPr>
            <a:normAutofit fontScale="92500" lnSpcReduction="20000"/>
          </a:bodyPr>
          <a:lstStyle/>
          <a:p>
            <a:pPr marL="0" indent="0" algn="just">
              <a:buNone/>
              <a:defRPr/>
            </a:pPr>
            <a:r>
              <a:rPr lang="en-US" sz="2800" b="1" kern="0" dirty="0" smtClean="0">
                <a:latin typeface="Times New Roman" pitchFamily="18" charset="0"/>
                <a:cs typeface="Times New Roman" pitchFamily="18" charset="0"/>
              </a:rPr>
              <a:t>Contamination</a:t>
            </a:r>
            <a:r>
              <a:rPr lang="en-US" sz="2800" b="1" kern="0" dirty="0">
                <a:latin typeface="Times New Roman" pitchFamily="18" charset="0"/>
                <a:cs typeface="Times New Roman" pitchFamily="18" charset="0"/>
              </a:rPr>
              <a:t>: </a:t>
            </a:r>
          </a:p>
          <a:p>
            <a:pPr lvl="1" algn="just">
              <a:buFont typeface="Wingdings" panose="05000000000000000000" pitchFamily="2" charset="2"/>
              <a:buChar char="Ø"/>
              <a:defRP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presence of an </a:t>
            </a:r>
            <a:r>
              <a:rPr lang="en-US" b="1" dirty="0">
                <a:latin typeface="Times New Roman" pitchFamily="18" charset="0"/>
                <a:cs typeface="Times New Roman" pitchFamily="18" charset="0"/>
              </a:rPr>
              <a:t>infectious agent </a:t>
            </a:r>
            <a:r>
              <a:rPr lang="en-US" dirty="0">
                <a:latin typeface="Times New Roman" pitchFamily="18" charset="0"/>
                <a:cs typeface="Times New Roman" pitchFamily="18" charset="0"/>
              </a:rPr>
              <a:t>on a body surface, on or in clothes, beddings, toys, surgical instruments or dressings, or other articles or substances including water and food</a:t>
            </a:r>
            <a:r>
              <a:rPr lang="en-US" dirty="0" smtClean="0">
                <a:latin typeface="Times New Roman" pitchFamily="18" charset="0"/>
                <a:cs typeface="Times New Roman" pitchFamily="18" charset="0"/>
              </a:rPr>
              <a:t>.</a:t>
            </a:r>
          </a:p>
          <a:p>
            <a:pPr marL="0" indent="0" algn="just">
              <a:buNone/>
              <a:defRPr/>
            </a:pPr>
            <a:r>
              <a:rPr lang="en-US" sz="2800" b="1" kern="0" dirty="0">
                <a:latin typeface="Times New Roman" pitchFamily="18" charset="0"/>
                <a:cs typeface="Times New Roman" pitchFamily="18" charset="0"/>
              </a:rPr>
              <a:t>Infestation: </a:t>
            </a:r>
          </a:p>
          <a:p>
            <a:pPr lvl="1" algn="just">
              <a:buFont typeface="Wingdings" panose="05000000000000000000" pitchFamily="2" charset="2"/>
              <a:buChar char="ü"/>
              <a:defRPr/>
            </a:pPr>
            <a:r>
              <a:rPr lang="en-US" dirty="0">
                <a:latin typeface="Times New Roman" pitchFamily="18" charset="0"/>
                <a:cs typeface="Times New Roman" pitchFamily="18" charset="0"/>
              </a:rPr>
              <a:t>The lodgment, development and reproduction of arthropods on the surface of the body or in the clothing, e.g. lice, itch mite. </a:t>
            </a:r>
          </a:p>
          <a:p>
            <a:pPr lvl="1" algn="just">
              <a:buFont typeface="Wingdings" panose="05000000000000000000" pitchFamily="2" charset="2"/>
              <a:buChar char="ü"/>
              <a:defRPr/>
            </a:pPr>
            <a:r>
              <a:rPr lang="en-US" dirty="0">
                <a:latin typeface="Times New Roman" pitchFamily="18" charset="0"/>
                <a:cs typeface="Times New Roman" pitchFamily="18" charset="0"/>
              </a:rPr>
              <a:t>This term could also used to describe the invasion of the gut by parasitic worms, e.g. </a:t>
            </a:r>
            <a:r>
              <a:rPr lang="en-GB" dirty="0">
                <a:latin typeface="Times New Roman" pitchFamily="18" charset="0"/>
                <a:cs typeface="Times New Roman" pitchFamily="18" charset="0"/>
              </a:rPr>
              <a:t>Ascariasis</a:t>
            </a:r>
            <a:r>
              <a:rPr lang="en-US" dirty="0">
                <a:latin typeface="Times New Roman" pitchFamily="18" charset="0"/>
                <a:cs typeface="Times New Roman" pitchFamily="18" charset="0"/>
              </a:rPr>
              <a:t>.</a:t>
            </a:r>
          </a:p>
          <a:p>
            <a:pPr lvl="1" algn="just">
              <a:defRPr/>
            </a:pPr>
            <a:endParaRPr lang="en-GB" dirty="0">
              <a:latin typeface="Times New Roman" pitchFamily="18" charset="0"/>
              <a:cs typeface="Times New Roman" pitchFamily="18" charset="0"/>
            </a:endParaRPr>
          </a:p>
          <a:p>
            <a:pPr marL="0" indent="0" algn="just">
              <a:buNone/>
              <a:defRPr/>
            </a:pPr>
            <a:r>
              <a:rPr lang="en-US" sz="2800" b="1" kern="0" dirty="0">
                <a:latin typeface="Times New Roman" pitchFamily="18" charset="0"/>
                <a:cs typeface="Times New Roman" pitchFamily="18" charset="0"/>
              </a:rPr>
              <a:t>Contagious disease: </a:t>
            </a:r>
          </a:p>
          <a:p>
            <a:pPr lvl="1" algn="just">
              <a:buFont typeface="Wingdings" panose="05000000000000000000" pitchFamily="2" charset="2"/>
              <a:buChar char="ü"/>
              <a:defRPr/>
            </a:pPr>
            <a:r>
              <a:rPr lang="en-US" dirty="0">
                <a:latin typeface="Times New Roman" pitchFamily="18" charset="0"/>
                <a:cs typeface="Times New Roman" pitchFamily="18" charset="0"/>
              </a:rPr>
              <a:t>The one that transmitted through contact.</a:t>
            </a:r>
          </a:p>
          <a:p>
            <a:pPr lvl="1" algn="just">
              <a:buFont typeface="Wingdings" panose="05000000000000000000" pitchFamily="2" charset="2"/>
              <a:buChar char="ü"/>
              <a:defRPr/>
            </a:pPr>
            <a:r>
              <a:rPr lang="en-US" dirty="0">
                <a:latin typeface="Times New Roman" pitchFamily="18" charset="0"/>
                <a:cs typeface="Times New Roman" pitchFamily="18" charset="0"/>
              </a:rPr>
              <a:t>Examples include scabies, trachoma, STD, &amp;leprosy  </a:t>
            </a:r>
          </a:p>
          <a:p>
            <a:pPr lvl="1" algn="just">
              <a:buFont typeface="Wingdings" panose="05000000000000000000" pitchFamily="2" charset="2"/>
              <a:buChar char="Ø"/>
              <a:defRPr/>
            </a:pPr>
            <a:endParaRPr lang="en-GB"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107</a:t>
            </a:fld>
            <a:endParaRPr lang="en-US"/>
          </a:p>
        </p:txBody>
      </p:sp>
    </p:spTree>
    <p:extLst>
      <p:ext uri="{BB962C8B-B14F-4D97-AF65-F5344CB8AC3E}">
        <p14:creationId xmlns:p14="http://schemas.microsoft.com/office/powerpoint/2010/main" val="32202483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dirty="0" smtClean="0">
                <a:latin typeface="Times New Roman" pitchFamily="18" charset="0"/>
                <a:cs typeface="Times New Roman" pitchFamily="18" charset="0"/>
              </a:rPr>
              <a:t>Definition terms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486400"/>
          </a:xfrm>
        </p:spPr>
        <p:txBody>
          <a:bodyPr>
            <a:normAutofit fontScale="85000" lnSpcReduction="20000"/>
          </a:bodyPr>
          <a:lstStyle/>
          <a:p>
            <a:pPr marL="0" indent="0" algn="just">
              <a:buNone/>
              <a:defRPr/>
            </a:pPr>
            <a:r>
              <a:rPr lang="en-US" sz="2800" b="1" kern="0" dirty="0">
                <a:latin typeface="Times New Roman" pitchFamily="18" charset="0"/>
                <a:cs typeface="Times New Roman" pitchFamily="18" charset="0"/>
              </a:rPr>
              <a:t>Vector of infection: </a:t>
            </a:r>
          </a:p>
          <a:p>
            <a:pPr lvl="1" algn="just">
              <a:buFont typeface="Wingdings" panose="05000000000000000000" pitchFamily="2" charset="2"/>
              <a:buChar char="ü"/>
              <a:defRPr/>
            </a:pPr>
            <a:r>
              <a:rPr lang="en-US" dirty="0" smtClean="0">
                <a:latin typeface="Times New Roman" pitchFamily="18" charset="0"/>
                <a:cs typeface="Times New Roman" pitchFamily="18" charset="0"/>
              </a:rPr>
              <a:t>An </a:t>
            </a:r>
            <a:r>
              <a:rPr lang="en-US" dirty="0">
                <a:latin typeface="Times New Roman" pitchFamily="18" charset="0"/>
                <a:cs typeface="Times New Roman" pitchFamily="18" charset="0"/>
              </a:rPr>
              <a:t>insect or any living carrier that transports an infectious agent from an infected individual or its wastes to a susceptible individual or its food or immediate surroundings. </a:t>
            </a:r>
            <a:endParaRPr lang="en-US" dirty="0" smtClean="0">
              <a:latin typeface="Times New Roman" pitchFamily="18" charset="0"/>
              <a:cs typeface="Times New Roman" pitchFamily="18" charset="0"/>
            </a:endParaRPr>
          </a:p>
          <a:p>
            <a:pPr lvl="1" algn="just">
              <a:buFont typeface="Wingdings" panose="05000000000000000000" pitchFamily="2" charset="2"/>
              <a:buChar char="ü"/>
              <a:defRPr/>
            </a:pPr>
            <a:r>
              <a:rPr lang="en-US" dirty="0" smtClean="0">
                <a:latin typeface="Times New Roman" pitchFamily="18" charset="0"/>
                <a:cs typeface="Times New Roman" pitchFamily="18" charset="0"/>
              </a:rPr>
              <a:t>Both </a:t>
            </a:r>
            <a:r>
              <a:rPr lang="en-US" dirty="0">
                <a:latin typeface="Times New Roman" pitchFamily="18" charset="0"/>
                <a:cs typeface="Times New Roman" pitchFamily="18" charset="0"/>
              </a:rPr>
              <a:t>biological and mechanical transmissions encountered. </a:t>
            </a:r>
          </a:p>
          <a:p>
            <a:pPr algn="just">
              <a:defRPr/>
            </a:pPr>
            <a:endParaRPr lang="en-GB" sz="2800" dirty="0">
              <a:latin typeface="Times New Roman" pitchFamily="18" charset="0"/>
              <a:cs typeface="Times New Roman" pitchFamily="18" charset="0"/>
            </a:endParaRPr>
          </a:p>
          <a:p>
            <a:pPr marL="0" indent="0" algn="just">
              <a:buNone/>
              <a:defRPr/>
            </a:pPr>
            <a:r>
              <a:rPr lang="en-GB" sz="2800" b="1" kern="0" dirty="0">
                <a:latin typeface="Times New Roman" pitchFamily="18" charset="0"/>
                <a:cs typeface="Times New Roman" pitchFamily="18" charset="0"/>
              </a:rPr>
              <a:t>Nosocomial</a:t>
            </a:r>
            <a:r>
              <a:rPr lang="en-US" sz="2800" b="1" kern="0" dirty="0">
                <a:latin typeface="Times New Roman" pitchFamily="18" charset="0"/>
                <a:cs typeface="Times New Roman" pitchFamily="18" charset="0"/>
              </a:rPr>
              <a:t> infections: </a:t>
            </a:r>
          </a:p>
          <a:p>
            <a:pPr lvl="1" algn="just">
              <a:buFont typeface="Courier New" panose="02070309020205020404" pitchFamily="49" charset="0"/>
              <a:buChar char="o"/>
              <a:defRPr/>
            </a:pPr>
            <a:r>
              <a:rPr lang="en-GB" dirty="0">
                <a:latin typeface="Times New Roman" pitchFamily="18" charset="0"/>
                <a:cs typeface="Times New Roman" pitchFamily="18" charset="0"/>
              </a:rPr>
              <a:t>Nosocomial</a:t>
            </a:r>
            <a:r>
              <a:rPr lang="en-US" dirty="0">
                <a:latin typeface="Times New Roman" pitchFamily="18" charset="0"/>
                <a:cs typeface="Times New Roman" pitchFamily="18" charset="0"/>
              </a:rPr>
              <a:t> (hospital acquired) infection is an infection originating in a patient while in a hospital or another health care facility. </a:t>
            </a:r>
            <a:endParaRPr lang="en-US" dirty="0" smtClean="0">
              <a:latin typeface="Times New Roman" pitchFamily="18" charset="0"/>
              <a:cs typeface="Times New Roman" pitchFamily="18" charset="0"/>
            </a:endParaRPr>
          </a:p>
          <a:p>
            <a:pPr lvl="1" algn="just">
              <a:buFont typeface="Courier New" panose="02070309020205020404" pitchFamily="49" charset="0"/>
              <a:buChar char="o"/>
              <a:defRPr/>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It has to be a new disorder unrelated to the patient’s primary condition. </a:t>
            </a:r>
            <a:endParaRPr lang="en-US" dirty="0" smtClean="0">
              <a:latin typeface="Times New Roman" pitchFamily="18" charset="0"/>
              <a:cs typeface="Times New Roman" pitchFamily="18" charset="0"/>
            </a:endParaRPr>
          </a:p>
          <a:p>
            <a:pPr lvl="1" algn="just">
              <a:buFont typeface="Courier New" panose="02070309020205020404" pitchFamily="49" charset="0"/>
              <a:buChar char="o"/>
              <a:defRPr/>
            </a:pPr>
            <a:r>
              <a:rPr lang="en-US" dirty="0" smtClean="0">
                <a:latin typeface="Times New Roman" pitchFamily="18" charset="0"/>
                <a:cs typeface="Times New Roman" pitchFamily="18" charset="0"/>
              </a:rPr>
              <a:t>Examples </a:t>
            </a:r>
            <a:r>
              <a:rPr lang="en-US" dirty="0">
                <a:latin typeface="Times New Roman" pitchFamily="18" charset="0"/>
                <a:cs typeface="Times New Roman" pitchFamily="18" charset="0"/>
              </a:rPr>
              <a:t>include infection of surgical wounds, hepatitis B and urinary tract infections.</a:t>
            </a:r>
            <a:endParaRPr lang="en-GB"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108</a:t>
            </a:fld>
            <a:endParaRPr lang="en-US"/>
          </a:p>
        </p:txBody>
      </p:sp>
    </p:spTree>
    <p:extLst>
      <p:ext uri="{BB962C8B-B14F-4D97-AF65-F5344CB8AC3E}">
        <p14:creationId xmlns:p14="http://schemas.microsoft.com/office/powerpoint/2010/main" val="38561823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latin typeface="Times New Roman" pitchFamily="18" charset="0"/>
                <a:cs typeface="Times New Roman" pitchFamily="18" charset="0"/>
              </a:rPr>
              <a:t>Definition terms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638800"/>
          </a:xfrm>
        </p:spPr>
        <p:txBody>
          <a:bodyPr>
            <a:normAutofit fontScale="85000" lnSpcReduction="20000"/>
          </a:bodyPr>
          <a:lstStyle/>
          <a:p>
            <a:pPr marL="0" indent="0" algn="just">
              <a:buNone/>
              <a:defRPr/>
            </a:pPr>
            <a:r>
              <a:rPr lang="en-US" sz="2800" b="1" kern="0" dirty="0">
                <a:latin typeface="Times New Roman" pitchFamily="18" charset="0"/>
                <a:cs typeface="Times New Roman" pitchFamily="18" charset="0"/>
              </a:rPr>
              <a:t>Opportunistic infection: </a:t>
            </a:r>
          </a:p>
          <a:p>
            <a:pPr lvl="1" algn="just">
              <a:defRPr/>
            </a:pPr>
            <a:r>
              <a:rPr lang="en-US" dirty="0">
                <a:latin typeface="Times New Roman" pitchFamily="18" charset="0"/>
                <a:cs typeface="Times New Roman" pitchFamily="18" charset="0"/>
              </a:rPr>
              <a:t>This infection takes the opportunity provided by a defect in host defense (e.g. immunity) to infect the host and thus cause disease.  </a:t>
            </a:r>
            <a:endParaRPr lang="en-US" dirty="0" smtClean="0">
              <a:latin typeface="Times New Roman" pitchFamily="18" charset="0"/>
              <a:cs typeface="Times New Roman" pitchFamily="18" charset="0"/>
            </a:endParaRPr>
          </a:p>
          <a:p>
            <a:pPr lvl="1" algn="just">
              <a:defRPr/>
            </a:pPr>
            <a:r>
              <a:rPr lang="en-US" dirty="0" smtClean="0">
                <a:latin typeface="Times New Roman" pitchFamily="18" charset="0"/>
                <a:cs typeface="Times New Roman" pitchFamily="18" charset="0"/>
              </a:rPr>
              <a:t>For </a:t>
            </a:r>
            <a:r>
              <a:rPr lang="en-US" dirty="0">
                <a:latin typeface="Times New Roman" pitchFamily="18" charset="0"/>
                <a:cs typeface="Times New Roman" pitchFamily="18" charset="0"/>
              </a:rPr>
              <a:t>example, opportunistic infections are very common in </a:t>
            </a:r>
            <a:r>
              <a:rPr lang="en-US" dirty="0" smtClean="0">
                <a:latin typeface="Times New Roman" pitchFamily="18" charset="0"/>
                <a:cs typeface="Times New Roman" pitchFamily="18" charset="0"/>
              </a:rPr>
              <a:t>AIDS organisms </a:t>
            </a:r>
            <a:r>
              <a:rPr lang="en-US" dirty="0">
                <a:latin typeface="Times New Roman" pitchFamily="18" charset="0"/>
                <a:cs typeface="Times New Roman" pitchFamily="18" charset="0"/>
              </a:rPr>
              <a:t>include Herpes simplex, cytomegalovirus, M. tuberculosis….</a:t>
            </a:r>
          </a:p>
          <a:p>
            <a:pPr algn="just">
              <a:defRPr/>
            </a:pPr>
            <a:endParaRPr lang="en-GB" sz="2800" dirty="0">
              <a:latin typeface="Times New Roman" pitchFamily="18" charset="0"/>
              <a:cs typeface="Times New Roman" pitchFamily="18" charset="0"/>
            </a:endParaRPr>
          </a:p>
          <a:p>
            <a:pPr marL="0" indent="0" algn="just">
              <a:buNone/>
              <a:defRPr/>
            </a:pPr>
            <a:r>
              <a:rPr lang="en-GB" sz="2800" b="1" kern="0" dirty="0">
                <a:latin typeface="Times New Roman" pitchFamily="18" charset="0"/>
                <a:cs typeface="Times New Roman" pitchFamily="18" charset="0"/>
              </a:rPr>
              <a:t>Zoonosis</a:t>
            </a:r>
            <a:r>
              <a:rPr lang="en-US" sz="2800" b="1" kern="0" dirty="0">
                <a:latin typeface="Times New Roman" pitchFamily="18" charset="0"/>
                <a:cs typeface="Times New Roman" pitchFamily="18" charset="0"/>
              </a:rPr>
              <a:t>, epizootic and enzootic: </a:t>
            </a:r>
          </a:p>
          <a:p>
            <a:pPr lvl="1" algn="just">
              <a:defRPr/>
            </a:pPr>
            <a:r>
              <a:rPr lang="en-GB" dirty="0" smtClean="0">
                <a:latin typeface="Times New Roman" pitchFamily="18" charset="0"/>
                <a:cs typeface="Times New Roman" pitchFamily="18" charset="0"/>
              </a:rPr>
              <a:t>Zoonosis: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is an infection that is transmissible under natural conditions from vertebrate animals to man, e.g. rabies, plague, bovine tuberculosis. </a:t>
            </a:r>
            <a:endParaRPr lang="en-US" dirty="0" smtClean="0">
              <a:latin typeface="Times New Roman" pitchFamily="18" charset="0"/>
              <a:cs typeface="Times New Roman" pitchFamily="18" charset="0"/>
            </a:endParaRPr>
          </a:p>
          <a:p>
            <a:pPr lvl="1" algn="just">
              <a:defRPr/>
            </a:pPr>
            <a:r>
              <a:rPr lang="en-US" dirty="0" smtClean="0">
                <a:latin typeface="Times New Roman" pitchFamily="18" charset="0"/>
                <a:cs typeface="Times New Roman" pitchFamily="18" charset="0"/>
              </a:rPr>
              <a:t>An </a:t>
            </a:r>
            <a:r>
              <a:rPr lang="en-US" dirty="0">
                <a:latin typeface="Times New Roman" pitchFamily="18" charset="0"/>
                <a:cs typeface="Times New Roman" pitchFamily="18" charset="0"/>
              </a:rPr>
              <a:t>epizootic is an outbreak (epidemic) of disease in an animal </a:t>
            </a:r>
            <a:r>
              <a:rPr lang="en-US" dirty="0" smtClean="0">
                <a:latin typeface="Times New Roman" pitchFamily="18" charset="0"/>
                <a:cs typeface="Times New Roman" pitchFamily="18" charset="0"/>
              </a:rPr>
              <a:t>population e.g</a:t>
            </a:r>
            <a:r>
              <a:rPr lang="en-US" dirty="0">
                <a:latin typeface="Times New Roman" pitchFamily="18" charset="0"/>
                <a:cs typeface="Times New Roman" pitchFamily="18" charset="0"/>
              </a:rPr>
              <a:t>. rift valley fever. </a:t>
            </a:r>
            <a:endParaRPr lang="en-US" dirty="0" smtClean="0">
              <a:latin typeface="Times New Roman" pitchFamily="18" charset="0"/>
              <a:cs typeface="Times New Roman" pitchFamily="18" charset="0"/>
            </a:endParaRPr>
          </a:p>
          <a:p>
            <a:pPr lvl="1" algn="just">
              <a:defRPr/>
            </a:pPr>
            <a:r>
              <a:rPr lang="en-US" dirty="0" smtClean="0">
                <a:latin typeface="Times New Roman" pitchFamily="18" charset="0"/>
                <a:cs typeface="Times New Roman" pitchFamily="18" charset="0"/>
              </a:rPr>
              <a:t>An </a:t>
            </a:r>
            <a:r>
              <a:rPr lang="en-US" dirty="0">
                <a:latin typeface="Times New Roman" pitchFamily="18" charset="0"/>
                <a:cs typeface="Times New Roman" pitchFamily="18" charset="0"/>
              </a:rPr>
              <a:t>Enzootic is an endemic occurring in animals, e.g. bovine TB.</a:t>
            </a:r>
            <a:endParaRPr lang="en-GB"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109</a:t>
            </a:fld>
            <a:endParaRPr lang="en-US"/>
          </a:p>
        </p:txBody>
      </p:sp>
    </p:spTree>
    <p:extLst>
      <p:ext uri="{BB962C8B-B14F-4D97-AF65-F5344CB8AC3E}">
        <p14:creationId xmlns:p14="http://schemas.microsoft.com/office/powerpoint/2010/main" val="919533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12775" y="228600"/>
            <a:ext cx="8153400" cy="990600"/>
          </a:xfrm>
        </p:spPr>
        <p:txBody>
          <a:bodyPr>
            <a:normAutofit/>
          </a:bodyPr>
          <a:lstStyle/>
          <a:p>
            <a:pPr eaLnBrk="1" hangingPunct="1"/>
            <a:r>
              <a:rPr lang="en-US" sz="4000" dirty="0" smtClean="0">
                <a:latin typeface="Times New Roman" pitchFamily="18" charset="0"/>
                <a:cs typeface="Times New Roman" pitchFamily="18" charset="0"/>
              </a:rPr>
              <a:t>Basic concepts  health cont.… </a:t>
            </a:r>
          </a:p>
        </p:txBody>
      </p:sp>
      <p:sp>
        <p:nvSpPr>
          <p:cNvPr id="20485" name="Rectangle 3"/>
          <p:cNvSpPr>
            <a:spLocks noGrp="1" noChangeArrowheads="1"/>
          </p:cNvSpPr>
          <p:nvPr>
            <p:ph idx="1"/>
          </p:nvPr>
        </p:nvSpPr>
        <p:spPr>
          <a:xfrm>
            <a:off x="612775" y="1295400"/>
            <a:ext cx="8153400" cy="4800600"/>
          </a:xfrm>
        </p:spPr>
        <p:txBody>
          <a:bodyPr>
            <a:normAutofit/>
          </a:bodyPr>
          <a:lstStyle/>
          <a:p>
            <a:pPr marL="0" indent="0" algn="just" eaLnBrk="1" hangingPunct="1">
              <a:buNone/>
            </a:pPr>
            <a:r>
              <a:rPr lang="en-US" sz="2800" b="1" dirty="0" smtClean="0">
                <a:latin typeface="Times New Roman" pitchFamily="18" charset="0"/>
                <a:cs typeface="Times New Roman" pitchFamily="18" charset="0"/>
              </a:rPr>
              <a:t>Community diagnosis provides basis for decision on:</a:t>
            </a:r>
          </a:p>
          <a:p>
            <a:pPr lvl="1" algn="just" eaLnBrk="1" hangingPunct="1">
              <a:buFont typeface="Wingdings" panose="05000000000000000000" pitchFamily="2" charset="2"/>
              <a:buChar char="Ø"/>
            </a:pPr>
            <a:r>
              <a:rPr lang="en-US" dirty="0" smtClean="0">
                <a:latin typeface="Times New Roman" pitchFamily="18" charset="0"/>
                <a:cs typeface="Times New Roman" pitchFamily="18" charset="0"/>
              </a:rPr>
              <a:t>The need for intervention</a:t>
            </a:r>
          </a:p>
          <a:p>
            <a:pPr lvl="1" algn="just" eaLnBrk="1" hangingPunct="1">
              <a:buFont typeface="Wingdings" panose="05000000000000000000" pitchFamily="2" charset="2"/>
              <a:buChar char="Ø"/>
            </a:pPr>
            <a:r>
              <a:rPr lang="en-US" dirty="0" smtClean="0">
                <a:latin typeface="Times New Roman" pitchFamily="18" charset="0"/>
                <a:cs typeface="Times New Roman" pitchFamily="18" charset="0"/>
              </a:rPr>
              <a:t>Type of intervention needed</a:t>
            </a:r>
          </a:p>
          <a:p>
            <a:pPr lvl="1" algn="just" eaLnBrk="1" hangingPunct="1">
              <a:buFont typeface="Wingdings" panose="05000000000000000000" pitchFamily="2" charset="2"/>
              <a:buChar char="Ø"/>
            </a:pPr>
            <a:r>
              <a:rPr lang="en-US" dirty="0" smtClean="0">
                <a:latin typeface="Times New Roman" pitchFamily="18" charset="0"/>
                <a:cs typeface="Times New Roman" pitchFamily="18" charset="0"/>
              </a:rPr>
              <a:t>Target group at whom intervention should be directed</a:t>
            </a:r>
          </a:p>
          <a:p>
            <a:pPr lvl="1" algn="just" eaLnBrk="1" hangingPunct="1">
              <a:buFont typeface="Wingdings" panose="05000000000000000000" pitchFamily="2" charset="2"/>
              <a:buChar char="Ø"/>
            </a:pPr>
            <a:r>
              <a:rPr lang="en-US" dirty="0" smtClean="0">
                <a:latin typeface="Times New Roman" pitchFamily="18" charset="0"/>
                <a:cs typeface="Times New Roman" pitchFamily="18" charset="0"/>
              </a:rPr>
              <a:t>Provide baseline for later intervention </a:t>
            </a:r>
          </a:p>
        </p:txBody>
      </p:sp>
      <p:sp>
        <p:nvSpPr>
          <p:cNvPr id="6" name="Slide Number Placeholder 5"/>
          <p:cNvSpPr>
            <a:spLocks noGrp="1"/>
          </p:cNvSpPr>
          <p:nvPr>
            <p:ph type="sldNum" sz="quarter" idx="12"/>
          </p:nvPr>
        </p:nvSpPr>
        <p:spPr/>
        <p:txBody>
          <a:bodyPr>
            <a:normAutofit/>
          </a:bodyPr>
          <a:lstStyle/>
          <a:p>
            <a:pPr>
              <a:defRPr/>
            </a:pPr>
            <a:fld id="{88FB4055-2288-4793-B181-F6C281241D03}" type="slidenum">
              <a:rPr lang="en-US"/>
              <a:pPr>
                <a:defRPr/>
              </a:pPr>
              <a:t>11</a:t>
            </a:fld>
            <a:endParaRPr lang="en-US"/>
          </a:p>
        </p:txBody>
      </p:sp>
    </p:spTree>
    <p:extLst>
      <p:ext uri="{BB962C8B-B14F-4D97-AF65-F5344CB8AC3E}">
        <p14:creationId xmlns:p14="http://schemas.microsoft.com/office/powerpoint/2010/main" val="181608066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latin typeface="Times New Roman" pitchFamily="18" charset="0"/>
                <a:cs typeface="Times New Roman" pitchFamily="18" charset="0"/>
              </a:rPr>
              <a:t>Definition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04800" y="914400"/>
            <a:ext cx="8610600" cy="5715000"/>
          </a:xfrm>
        </p:spPr>
        <p:txBody>
          <a:bodyPr>
            <a:noAutofit/>
          </a:bodyPr>
          <a:lstStyle/>
          <a:p>
            <a:pPr marL="0" indent="0" algn="just">
              <a:buNone/>
              <a:defRPr/>
            </a:pPr>
            <a:r>
              <a:rPr lang="en-US" sz="2400" b="1" kern="0" dirty="0">
                <a:latin typeface="Times New Roman" pitchFamily="18" charset="0"/>
                <a:cs typeface="Times New Roman" pitchFamily="18" charset="0"/>
              </a:rPr>
              <a:t>Eradication and Elimination: </a:t>
            </a:r>
          </a:p>
          <a:p>
            <a:pPr lvl="1" algn="just">
              <a:buFont typeface="Wingdings" panose="05000000000000000000" pitchFamily="2" charset="2"/>
              <a:buChar char="v"/>
              <a:defRPr/>
            </a:pPr>
            <a:r>
              <a:rPr lang="en-US" sz="2400" b="1" dirty="0">
                <a:solidFill>
                  <a:srgbClr val="00B050"/>
                </a:solidFill>
                <a:latin typeface="Times New Roman" pitchFamily="18" charset="0"/>
                <a:cs typeface="Times New Roman" pitchFamily="18" charset="0"/>
              </a:rPr>
              <a:t>Elimination</a:t>
            </a:r>
            <a:r>
              <a:rPr lang="en-US" sz="2400" dirty="0">
                <a:latin typeface="Times New Roman" pitchFamily="18" charset="0"/>
                <a:cs typeface="Times New Roman" pitchFamily="18" charset="0"/>
              </a:rPr>
              <a:t> is</a:t>
            </a:r>
            <a:r>
              <a:rPr lang="en-US" sz="2400" b="1" i="1" dirty="0">
                <a:latin typeface="Times New Roman" pitchFamily="18" charset="0"/>
                <a:cs typeface="Times New Roman" pitchFamily="18" charset="0"/>
              </a:rPr>
              <a:t> </a:t>
            </a:r>
            <a:r>
              <a:rPr lang="en-US" sz="2400" dirty="0">
                <a:latin typeface="Times New Roman" pitchFamily="18" charset="0"/>
                <a:cs typeface="Times New Roman" pitchFamily="18" charset="0"/>
              </a:rPr>
              <a:t>termination of all transmission of infection by the extermination of the infectious agent through surveillance and containment. </a:t>
            </a:r>
          </a:p>
          <a:p>
            <a:pPr lvl="1" algn="just">
              <a:buFont typeface="Wingdings" panose="05000000000000000000" pitchFamily="2" charset="2"/>
              <a:buChar char="v"/>
              <a:defRPr/>
            </a:pPr>
            <a:endParaRPr lang="en-US" sz="2400" dirty="0">
              <a:latin typeface="Times New Roman" pitchFamily="18" charset="0"/>
              <a:cs typeface="Times New Roman" pitchFamily="18" charset="0"/>
            </a:endParaRPr>
          </a:p>
          <a:p>
            <a:pPr lvl="1" algn="just">
              <a:buFont typeface="Wingdings" panose="05000000000000000000" pitchFamily="2" charset="2"/>
              <a:buChar char="v"/>
              <a:defRPr/>
            </a:pPr>
            <a:r>
              <a:rPr lang="en-US" sz="2400" b="1" dirty="0">
                <a:solidFill>
                  <a:srgbClr val="00B050"/>
                </a:solidFill>
                <a:latin typeface="Times New Roman" pitchFamily="18" charset="0"/>
                <a:cs typeface="Times New Roman" pitchFamily="18" charset="0"/>
              </a:rPr>
              <a:t>Eradication</a:t>
            </a:r>
            <a:r>
              <a:rPr lang="en-US" sz="2400" dirty="0">
                <a:latin typeface="Times New Roman" pitchFamily="18" charset="0"/>
                <a:cs typeface="Times New Roman" pitchFamily="18" charset="0"/>
              </a:rPr>
              <a:t> is an absolute process, an “all or none” phenomenon, restricted to termination of infection from the whole world.  </a:t>
            </a:r>
          </a:p>
          <a:p>
            <a:pPr lvl="1" algn="just">
              <a:buFont typeface="Wingdings" panose="05000000000000000000" pitchFamily="2" charset="2"/>
              <a:buChar char="v"/>
              <a:defRPr/>
            </a:pPr>
            <a:endParaRPr lang="en-US" sz="2400" dirty="0">
              <a:latin typeface="Times New Roman" pitchFamily="18" charset="0"/>
              <a:cs typeface="Times New Roman" pitchFamily="18" charset="0"/>
            </a:endParaRPr>
          </a:p>
          <a:p>
            <a:pPr lvl="1" algn="just">
              <a:buFont typeface="Wingdings" panose="05000000000000000000" pitchFamily="2" charset="2"/>
              <a:buChar char="v"/>
              <a:defRPr/>
            </a:pPr>
            <a:r>
              <a:rPr lang="en-US" sz="2400" dirty="0">
                <a:latin typeface="Times New Roman" pitchFamily="18" charset="0"/>
                <a:cs typeface="Times New Roman" pitchFamily="18" charset="0"/>
              </a:rPr>
              <a:t>The term elimination sometimes used to describe eradication of a disease from a large geographic region. </a:t>
            </a:r>
          </a:p>
          <a:p>
            <a:pPr lvl="1" algn="just">
              <a:buFont typeface="Wingdings" panose="05000000000000000000" pitchFamily="2" charset="2"/>
              <a:buChar char="v"/>
              <a:defRPr/>
            </a:pPr>
            <a:r>
              <a:rPr lang="en-US" sz="2400" dirty="0" smtClean="0">
                <a:latin typeface="Times New Roman" pitchFamily="18" charset="0"/>
                <a:cs typeface="Times New Roman" pitchFamily="18" charset="0"/>
              </a:rPr>
              <a:t>Diseases</a:t>
            </a:r>
            <a:r>
              <a:rPr lang="en-US" sz="2400" dirty="0">
                <a:latin typeface="Times New Roman" pitchFamily="18" charset="0"/>
                <a:cs typeface="Times New Roman" pitchFamily="18" charset="0"/>
              </a:rPr>
              <a:t>, which are amenable to </a:t>
            </a:r>
            <a:r>
              <a:rPr lang="en-US" sz="2400" dirty="0" smtClean="0">
                <a:latin typeface="Times New Roman" pitchFamily="18" charset="0"/>
                <a:cs typeface="Times New Roman" pitchFamily="18" charset="0"/>
              </a:rPr>
              <a:t>eradication, </a:t>
            </a:r>
            <a:r>
              <a:rPr lang="en-US" sz="2400" dirty="0">
                <a:latin typeface="Times New Roman" pitchFamily="18" charset="0"/>
                <a:cs typeface="Times New Roman" pitchFamily="18" charset="0"/>
              </a:rPr>
              <a:t>in the meantime are </a:t>
            </a:r>
            <a:r>
              <a:rPr lang="en-US" sz="2400" dirty="0" smtClean="0">
                <a:solidFill>
                  <a:srgbClr val="FF0000"/>
                </a:solidFill>
                <a:latin typeface="Times New Roman" pitchFamily="18" charset="0"/>
                <a:cs typeface="Times New Roman" pitchFamily="18" charset="0"/>
              </a:rPr>
              <a:t>polio, </a:t>
            </a:r>
            <a:r>
              <a:rPr lang="en-US" sz="2400" dirty="0">
                <a:solidFill>
                  <a:srgbClr val="FF0000"/>
                </a:solidFill>
                <a:latin typeface="Times New Roman" pitchFamily="18" charset="0"/>
              </a:rPr>
              <a:t>d</a:t>
            </a:r>
            <a:r>
              <a:rPr lang="th-TH" sz="2400" dirty="0" smtClean="0">
                <a:solidFill>
                  <a:srgbClr val="FF0000"/>
                </a:solidFill>
                <a:latin typeface="Times New Roman" pitchFamily="18" charset="0"/>
              </a:rPr>
              <a:t>racunculiasis</a:t>
            </a:r>
            <a:r>
              <a:rPr lang="en-US" sz="2400" dirty="0" smtClean="0">
                <a:solidFill>
                  <a:srgbClr val="FF0000"/>
                </a:solidFill>
                <a:latin typeface="Times New Roman" pitchFamily="18" charset="0"/>
              </a:rPr>
              <a:t>, leprosy and neonatal tetanus</a:t>
            </a:r>
            <a:r>
              <a:rPr lang="en-US" sz="2400" dirty="0" smtClean="0">
                <a:latin typeface="Times New Roman" pitchFamily="18" charset="0"/>
                <a:cs typeface="Times New Roman" pitchFamily="18" charset="0"/>
              </a:rPr>
              <a:t>. </a:t>
            </a:r>
            <a:endParaRPr lang="en-GB" sz="24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110</a:t>
            </a:fld>
            <a:endParaRPr lang="en-US"/>
          </a:p>
        </p:txBody>
      </p:sp>
    </p:spTree>
    <p:extLst>
      <p:ext uri="{BB962C8B-B14F-4D97-AF65-F5344CB8AC3E}">
        <p14:creationId xmlns:p14="http://schemas.microsoft.com/office/powerpoint/2010/main" val="627898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r>
              <a:rPr lang="en-US" sz="3600" b="1" dirty="0">
                <a:latin typeface="Times New Roman" pitchFamily="18" charset="0"/>
                <a:cs typeface="Times New Roman" pitchFamily="18" charset="0"/>
              </a:rPr>
              <a:t>Importance of </a:t>
            </a:r>
            <a:r>
              <a:rPr lang="en-US" sz="3600" b="1" dirty="0" smtClean="0">
                <a:latin typeface="Times New Roman" pitchFamily="18" charset="0"/>
                <a:cs typeface="Times New Roman" pitchFamily="18" charset="0"/>
              </a:rPr>
              <a:t>studying </a:t>
            </a:r>
            <a:r>
              <a:rPr lang="en-US" sz="3600" b="1" dirty="0">
                <a:latin typeface="Times New Roman" pitchFamily="18" charset="0"/>
                <a:cs typeface="Times New Roman" pitchFamily="18" charset="0"/>
              </a:rPr>
              <a:t>c</a:t>
            </a:r>
            <a:r>
              <a:rPr lang="en-US" sz="3600" b="1" dirty="0" smtClean="0">
                <a:latin typeface="Times New Roman" pitchFamily="18" charset="0"/>
                <a:cs typeface="Times New Roman" pitchFamily="18" charset="0"/>
              </a:rPr>
              <a:t>ommunicable </a:t>
            </a:r>
            <a:r>
              <a:rPr lang="en-US" sz="3600" b="1" dirty="0">
                <a:latin typeface="Times New Roman" pitchFamily="18" charset="0"/>
                <a:cs typeface="Times New Roman" pitchFamily="18" charset="0"/>
              </a:rPr>
              <a:t>Diseases Epidemiology</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95400"/>
            <a:ext cx="8763000" cy="5181600"/>
          </a:xfrm>
        </p:spPr>
        <p:txBody>
          <a:bodyPr>
            <a:normAutofit fontScale="92500" lnSpcReduction="20000"/>
          </a:bodyPr>
          <a:lstStyle/>
          <a:p>
            <a:pPr marL="0" indent="0" algn="just">
              <a:buNone/>
              <a:defRPr/>
            </a:pPr>
            <a:r>
              <a:rPr lang="en-US" sz="3000" kern="0" dirty="0" smtClean="0">
                <a:latin typeface="Times New Roman" pitchFamily="18" charset="0"/>
                <a:cs typeface="Times New Roman" pitchFamily="18" charset="0"/>
              </a:rPr>
              <a:t>The </a:t>
            </a:r>
            <a:r>
              <a:rPr lang="en-US" sz="3000" kern="0" dirty="0">
                <a:latin typeface="Times New Roman" pitchFamily="18" charset="0"/>
                <a:cs typeface="Times New Roman" pitchFamily="18" charset="0"/>
              </a:rPr>
              <a:t>following points are some of the reasons indicating importance of studying communicable diseases epidemiology</a:t>
            </a:r>
          </a:p>
          <a:p>
            <a:pPr>
              <a:defRPr/>
            </a:pPr>
            <a:endParaRPr lang="en-US" kern="0" dirty="0">
              <a:latin typeface="Times New Roman" pitchFamily="18" charset="0"/>
              <a:cs typeface="Times New Roman" pitchFamily="18" charset="0"/>
            </a:endParaRPr>
          </a:p>
          <a:p>
            <a:pPr marL="914400" lvl="1" indent="-457200">
              <a:buFont typeface="+mj-lt"/>
              <a:buAutoNum type="arabicPeriod"/>
              <a:defRPr/>
            </a:pPr>
            <a:r>
              <a:rPr lang="en-US" dirty="0">
                <a:latin typeface="Times New Roman" pitchFamily="18" charset="0"/>
                <a:cs typeface="Times New Roman" pitchFamily="18" charset="0"/>
              </a:rPr>
              <a:t>Changes of the pattern of infectious diseases</a:t>
            </a:r>
            <a:endParaRPr lang="en-GB" dirty="0">
              <a:latin typeface="Times New Roman" pitchFamily="18" charset="0"/>
              <a:cs typeface="Times New Roman" pitchFamily="18" charset="0"/>
            </a:endParaRPr>
          </a:p>
          <a:p>
            <a:pPr marL="914400" lvl="1" indent="-457200">
              <a:buFont typeface="+mj-lt"/>
              <a:buAutoNum type="arabicPeriod"/>
              <a:defRPr/>
            </a:pPr>
            <a:r>
              <a:rPr lang="en-US" dirty="0">
                <a:latin typeface="Times New Roman" pitchFamily="18" charset="0"/>
                <a:cs typeface="Times New Roman" pitchFamily="18" charset="0"/>
              </a:rPr>
              <a:t>Discovery of new infections</a:t>
            </a:r>
            <a:endParaRPr lang="en-GB" dirty="0">
              <a:latin typeface="Times New Roman" pitchFamily="18" charset="0"/>
              <a:cs typeface="Times New Roman" pitchFamily="18" charset="0"/>
            </a:endParaRPr>
          </a:p>
          <a:p>
            <a:pPr marL="914400" lvl="1" indent="-457200">
              <a:buFont typeface="+mj-lt"/>
              <a:buAutoNum type="arabicPeriod"/>
              <a:defRPr/>
            </a:pPr>
            <a:r>
              <a:rPr lang="en-US" dirty="0">
                <a:latin typeface="Times New Roman" pitchFamily="18" charset="0"/>
                <a:cs typeface="Times New Roman" pitchFamily="18" charset="0"/>
              </a:rPr>
              <a:t>The high possibility some chronic diseases have an infective origin.</a:t>
            </a:r>
            <a:endParaRPr lang="en-GB" dirty="0">
              <a:latin typeface="Times New Roman" pitchFamily="18" charset="0"/>
              <a:cs typeface="Times New Roman" pitchFamily="18" charset="0"/>
            </a:endParaRPr>
          </a:p>
          <a:p>
            <a:pPr marL="914400" lvl="1" indent="-457200">
              <a:buFont typeface="+mj-lt"/>
              <a:buAutoNum type="arabicPeriod"/>
              <a:defRPr/>
            </a:pPr>
            <a:r>
              <a:rPr lang="en-US" dirty="0">
                <a:latin typeface="Times New Roman" pitchFamily="18" charset="0"/>
                <a:cs typeface="Times New Roman" pitchFamily="18" charset="0"/>
              </a:rPr>
              <a:t>Surveillance of infectious disease</a:t>
            </a:r>
            <a:endParaRPr lang="en-GB" dirty="0">
              <a:latin typeface="Times New Roman" pitchFamily="18" charset="0"/>
              <a:cs typeface="Times New Roman" pitchFamily="18" charset="0"/>
            </a:endParaRPr>
          </a:p>
          <a:p>
            <a:pPr marL="914400" lvl="1" indent="-457200">
              <a:buFont typeface="+mj-lt"/>
              <a:buAutoNum type="arabicPeriod"/>
              <a:defRPr/>
            </a:pPr>
            <a:r>
              <a:rPr lang="en-US" dirty="0">
                <a:latin typeface="Times New Roman" pitchFamily="18" charset="0"/>
                <a:cs typeface="Times New Roman" pitchFamily="18" charset="0"/>
              </a:rPr>
              <a:t>Identification of source of outbreaks </a:t>
            </a:r>
            <a:endParaRPr lang="en-GB" dirty="0">
              <a:latin typeface="Times New Roman" pitchFamily="18" charset="0"/>
              <a:cs typeface="Times New Roman" pitchFamily="18" charset="0"/>
            </a:endParaRPr>
          </a:p>
          <a:p>
            <a:pPr marL="914400" lvl="1" indent="-457200">
              <a:buFont typeface="+mj-lt"/>
              <a:buAutoNum type="arabicPeriod"/>
              <a:defRPr/>
            </a:pPr>
            <a:r>
              <a:rPr lang="en-US" dirty="0">
                <a:latin typeface="Times New Roman" pitchFamily="18" charset="0"/>
                <a:cs typeface="Times New Roman" pitchFamily="18" charset="0"/>
              </a:rPr>
              <a:t>Studies of routes of transmission and natural history of infections</a:t>
            </a:r>
            <a:endParaRPr lang="en-GB" dirty="0">
              <a:latin typeface="Times New Roman" pitchFamily="18" charset="0"/>
              <a:cs typeface="Times New Roman" pitchFamily="18" charset="0"/>
            </a:endParaRPr>
          </a:p>
          <a:p>
            <a:pPr marL="914400" lvl="1" indent="-457200">
              <a:buFont typeface="+mj-lt"/>
              <a:buAutoNum type="arabicPeriod"/>
              <a:defRPr/>
            </a:pPr>
            <a:r>
              <a:rPr lang="en-US" dirty="0">
                <a:latin typeface="Times New Roman" pitchFamily="18" charset="0"/>
                <a:cs typeface="Times New Roman" pitchFamily="18" charset="0"/>
              </a:rPr>
              <a:t>Identification of new interventions</a:t>
            </a:r>
            <a:endParaRPr lang="en-GB"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111</a:t>
            </a:fld>
            <a:endParaRPr lang="en-US"/>
          </a:p>
        </p:txBody>
      </p:sp>
    </p:spTree>
    <p:extLst>
      <p:ext uri="{BB962C8B-B14F-4D97-AF65-F5344CB8AC3E}">
        <p14:creationId xmlns:p14="http://schemas.microsoft.com/office/powerpoint/2010/main" val="2530741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latin typeface="Times New Roman" pitchFamily="18" charset="0"/>
                <a:cs typeface="Times New Roman" pitchFamily="18" charset="0"/>
              </a:rPr>
              <a:t>Theories/ principles of diseases causation </a:t>
            </a:r>
            <a:endParaRPr lang="en-US" sz="3600" b="1" dirty="0">
              <a:latin typeface="Times New Roman" pitchFamily="18" charset="0"/>
              <a:cs typeface="Times New Roman" pitchFamily="18" charset="0"/>
            </a:endParaRPr>
          </a:p>
        </p:txBody>
      </p:sp>
      <p:sp>
        <p:nvSpPr>
          <p:cNvPr id="6" name="Content Placeholder 5"/>
          <p:cNvSpPr>
            <a:spLocks noGrp="1"/>
          </p:cNvSpPr>
          <p:nvPr>
            <p:ph idx="1"/>
          </p:nvPr>
        </p:nvSpPr>
        <p:spPr>
          <a:xfrm>
            <a:off x="228600" y="1066800"/>
            <a:ext cx="8610600" cy="5181600"/>
          </a:xfrm>
        </p:spPr>
        <p:txBody>
          <a:bodyPr>
            <a:noAutofit/>
          </a:bodyPr>
          <a:lstStyle/>
          <a:p>
            <a:pPr>
              <a:buNone/>
            </a:pPr>
            <a:r>
              <a:rPr lang="en-US" sz="2400" b="1" dirty="0" smtClean="0">
                <a:latin typeface="Times New Roman" pitchFamily="18" charset="0"/>
                <a:cs typeface="Times New Roman" pitchFamily="18" charset="0"/>
              </a:rPr>
              <a:t>Disease causation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cause of a disease is an event, condition or characteristics that precede the diseases event and without which the disease event either would not have occurred at all or would not have occurred some latter time. </a:t>
            </a:r>
          </a:p>
          <a:p>
            <a:pPr lvl="1"/>
            <a:r>
              <a:rPr lang="en-US" sz="2400" dirty="0" smtClean="0">
                <a:latin typeface="Times New Roman" pitchFamily="18" charset="0"/>
                <a:cs typeface="Times New Roman" pitchFamily="18" charset="0"/>
              </a:rPr>
              <a:t>Not all associations between exposure and diseases are causal.</a:t>
            </a:r>
          </a:p>
          <a:p>
            <a:pPr lvl="1"/>
            <a:endParaRPr lang="en-US" sz="2400" dirty="0" smtClean="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If disease does not develop without the factor being present, then   we term the causative factor “necessary”  if the disease always result from the factor then we term the causative factor “sufficient “</a:t>
            </a:r>
          </a:p>
          <a:p>
            <a:pPr marL="914400" lvl="2" indent="0">
              <a:buNone/>
            </a:pP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112</a:t>
            </a:fld>
            <a:endParaRPr lang="en-US"/>
          </a:p>
        </p:txBody>
      </p:sp>
    </p:spTree>
    <p:extLst>
      <p:ext uri="{BB962C8B-B14F-4D97-AF65-F5344CB8AC3E}">
        <p14:creationId xmlns:p14="http://schemas.microsoft.com/office/powerpoint/2010/main" val="9216366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868362"/>
          </a:xfrm>
        </p:spPr>
        <p:txBody>
          <a:bodyPr/>
          <a:lstStyle/>
          <a:p>
            <a:pPr eaLnBrk="1" hangingPunct="1"/>
            <a:r>
              <a:rPr lang="en-US" sz="3200" b="1" dirty="0" smtClean="0">
                <a:latin typeface="Times New Roman" pitchFamily="18" charset="0"/>
                <a:cs typeface="Times New Roman" pitchFamily="18" charset="0"/>
              </a:rPr>
              <a:t>Theories of disease causality</a:t>
            </a:r>
          </a:p>
        </p:txBody>
      </p:sp>
      <p:sp>
        <p:nvSpPr>
          <p:cNvPr id="43011" name="Rectangle 3"/>
          <p:cNvSpPr>
            <a:spLocks noGrp="1" noChangeArrowheads="1"/>
          </p:cNvSpPr>
          <p:nvPr>
            <p:ph idx="1"/>
          </p:nvPr>
        </p:nvSpPr>
        <p:spPr>
          <a:xfrm>
            <a:off x="457200" y="1219200"/>
            <a:ext cx="8229600" cy="4906963"/>
          </a:xfrm>
        </p:spPr>
        <p:txBody>
          <a:bodyPr/>
          <a:lstStyle/>
          <a:p>
            <a:pPr marL="609600" indent="-609600" eaLnBrk="1" hangingPunct="1">
              <a:buFontTx/>
              <a:buNone/>
            </a:pPr>
            <a:r>
              <a:rPr lang="en-US" sz="2800" dirty="0" smtClean="0">
                <a:latin typeface="Times New Roman" pitchFamily="18" charset="0"/>
                <a:cs typeface="Times New Roman" pitchFamily="18" charset="0"/>
              </a:rPr>
              <a:t>What causes a disease? Ninetieth century theories</a:t>
            </a:r>
          </a:p>
          <a:p>
            <a:pPr marL="609600" indent="-609600" eaLnBrk="1" hangingPunct="1">
              <a:buFontTx/>
              <a:buAutoNum type="arabicPeriod"/>
            </a:pPr>
            <a:r>
              <a:rPr lang="en-US" sz="2800" dirty="0" smtClean="0">
                <a:latin typeface="Times New Roman" pitchFamily="18" charset="0"/>
                <a:cs typeface="Times New Roman" pitchFamily="18" charset="0"/>
              </a:rPr>
              <a:t>Contagion theory</a:t>
            </a:r>
          </a:p>
          <a:p>
            <a:pPr marL="609600" indent="-609600" eaLnBrk="1" hangingPunct="1">
              <a:buFontTx/>
              <a:buAutoNum type="arabicPeriod"/>
            </a:pPr>
            <a:r>
              <a:rPr lang="en-US" sz="2800" dirty="0" smtClean="0">
                <a:latin typeface="Times New Roman" pitchFamily="18" charset="0"/>
                <a:cs typeface="Times New Roman" pitchFamily="18" charset="0"/>
              </a:rPr>
              <a:t>Supernatural theory</a:t>
            </a:r>
          </a:p>
          <a:p>
            <a:pPr marL="609600" indent="-609600" eaLnBrk="1" hangingPunct="1">
              <a:buFontTx/>
              <a:buAutoNum type="arabicPeriod"/>
            </a:pPr>
            <a:r>
              <a:rPr lang="en-US" sz="2800" dirty="0" smtClean="0">
                <a:latin typeface="Times New Roman" pitchFamily="18" charset="0"/>
                <a:cs typeface="Times New Roman" pitchFamily="18" charset="0"/>
              </a:rPr>
              <a:t>Personal behavior theory</a:t>
            </a:r>
          </a:p>
          <a:p>
            <a:pPr marL="609600" indent="-609600" eaLnBrk="1" hangingPunct="1">
              <a:buFontTx/>
              <a:buAutoNum type="arabicPeriod"/>
            </a:pPr>
            <a:r>
              <a:rPr lang="en-US" sz="2800" dirty="0" smtClean="0">
                <a:latin typeface="Times New Roman" pitchFamily="18" charset="0"/>
                <a:cs typeface="Times New Roman" pitchFamily="18" charset="0"/>
              </a:rPr>
              <a:t>Miasma theory</a:t>
            </a:r>
          </a:p>
          <a:p>
            <a:pPr marL="609600" indent="-609600" eaLnBrk="1" hangingPunct="1">
              <a:buFontTx/>
              <a:buNone/>
            </a:pPr>
            <a:r>
              <a:rPr lang="en-US" sz="2800" dirty="0" smtClean="0">
                <a:latin typeface="Times New Roman" pitchFamily="18" charset="0"/>
                <a:cs typeface="Times New Roman" pitchFamily="18" charset="0"/>
              </a:rPr>
              <a:t> </a:t>
            </a:r>
          </a:p>
        </p:txBody>
      </p:sp>
      <p:sp>
        <p:nvSpPr>
          <p:cNvPr id="43013"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A160065E-D1DB-4A4A-B377-1745F366CB31}" type="slidenum">
              <a:rPr lang="en-US" sz="1400" smtClean="0"/>
              <a:pPr eaLnBrk="1" hangingPunct="1"/>
              <a:t>113</a:t>
            </a:fld>
            <a:endParaRPr lang="en-US" sz="1400" smtClean="0"/>
          </a:p>
        </p:txBody>
      </p:sp>
    </p:spTree>
    <p:extLst>
      <p:ext uri="{BB962C8B-B14F-4D97-AF65-F5344CB8AC3E}">
        <p14:creationId xmlns:p14="http://schemas.microsoft.com/office/powerpoint/2010/main" val="1826735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229600" cy="715962"/>
          </a:xfrm>
        </p:spPr>
        <p:txBody>
          <a:bodyPr/>
          <a:lstStyle/>
          <a:p>
            <a:pPr eaLnBrk="1" hangingPunct="1"/>
            <a:r>
              <a:rPr lang="en-US" sz="3200" b="1" dirty="0" smtClean="0">
                <a:latin typeface="Times New Roman" pitchFamily="18" charset="0"/>
                <a:cs typeface="Times New Roman" pitchFamily="18" charset="0"/>
              </a:rPr>
              <a:t>Contagion theory </a:t>
            </a:r>
          </a:p>
        </p:txBody>
      </p:sp>
      <p:sp>
        <p:nvSpPr>
          <p:cNvPr id="44035" name="Rectangle 3"/>
          <p:cNvSpPr>
            <a:spLocks noGrp="1" noChangeArrowheads="1"/>
          </p:cNvSpPr>
          <p:nvPr>
            <p:ph idx="1"/>
          </p:nvPr>
        </p:nvSpPr>
        <p:spPr>
          <a:xfrm>
            <a:off x="381000" y="990600"/>
            <a:ext cx="8458200" cy="5105400"/>
          </a:xfrm>
        </p:spPr>
        <p:txBody>
          <a:bodyPr>
            <a:noAutofit/>
          </a:bodyPr>
          <a:lstStyle/>
          <a:p>
            <a:pPr marL="609600" indent="-609600" eaLnBrk="1" hangingPunct="1">
              <a:buFont typeface="Wingdings" pitchFamily="2" charset="2"/>
              <a:buChar char="q"/>
            </a:pPr>
            <a:r>
              <a:rPr lang="en-US" sz="2400" dirty="0" smtClean="0">
                <a:latin typeface="Times New Roman" pitchFamily="18" charset="0"/>
                <a:cs typeface="Times New Roman" pitchFamily="18" charset="0"/>
              </a:rPr>
              <a:t>This theory was common at the beginning of the 19th century. </a:t>
            </a:r>
          </a:p>
          <a:p>
            <a:pPr marL="609600" indent="-609600" eaLnBrk="1" hangingPunct="1">
              <a:buFont typeface="Wingdings" pitchFamily="2" charset="2"/>
              <a:buChar char="q"/>
            </a:pPr>
            <a:r>
              <a:rPr lang="en-US" sz="2400" dirty="0" smtClean="0">
                <a:latin typeface="Times New Roman" pitchFamily="18" charset="0"/>
                <a:cs typeface="Times New Roman" pitchFamily="18" charset="0"/>
              </a:rPr>
              <a:t>Most official disease prevention activities were based on the hypothesis that illness is </a:t>
            </a:r>
            <a:r>
              <a:rPr lang="en-US" sz="2400" b="1" dirty="0" smtClean="0">
                <a:solidFill>
                  <a:srgbClr val="FF0000"/>
                </a:solidFill>
                <a:latin typeface="Times New Roman" pitchFamily="18" charset="0"/>
                <a:cs typeface="Times New Roman" pitchFamily="18" charset="0"/>
              </a:rPr>
              <a:t>contagious.</a:t>
            </a:r>
          </a:p>
          <a:p>
            <a:pPr marL="609600" indent="-609600">
              <a:buFont typeface="Wingdings" pitchFamily="2" charset="2"/>
              <a:buChar char="q"/>
            </a:pPr>
            <a:r>
              <a:rPr lang="en-US" sz="2400" dirty="0">
                <a:latin typeface="Times New Roman" pitchFamily="18" charset="0"/>
                <a:cs typeface="Times New Roman" pitchFamily="18" charset="0"/>
              </a:rPr>
              <a:t>It required:  </a:t>
            </a:r>
          </a:p>
          <a:p>
            <a:pPr marL="1009650" lvl="1" indent="-609600">
              <a:lnSpc>
                <a:spcPct val="150000"/>
              </a:lnSpc>
              <a:buFont typeface="Wingdings" pitchFamily="2" charset="2"/>
              <a:buChar char="Ø"/>
            </a:pPr>
            <a:r>
              <a:rPr lang="en-US" sz="2400" dirty="0">
                <a:latin typeface="Times New Roman" pitchFamily="18" charset="0"/>
                <a:cs typeface="Times New Roman" pitchFamily="18" charset="0"/>
              </a:rPr>
              <a:t>Keeping sick people away from well people. </a:t>
            </a:r>
          </a:p>
          <a:p>
            <a:pPr marL="1009650" lvl="1" indent="-609600">
              <a:lnSpc>
                <a:spcPct val="150000"/>
              </a:lnSpc>
              <a:buFont typeface="Wingdings" pitchFamily="2" charset="2"/>
              <a:buChar char="Ø"/>
            </a:pPr>
            <a:r>
              <a:rPr lang="en-US" sz="2400" dirty="0">
                <a:latin typeface="Times New Roman" pitchFamily="18" charset="0"/>
                <a:cs typeface="Times New Roman" pitchFamily="18" charset="0"/>
              </a:rPr>
              <a:t>The institution of quarantine of ships</a:t>
            </a:r>
          </a:p>
          <a:p>
            <a:pPr marL="1009650" lvl="1" indent="-609600">
              <a:lnSpc>
                <a:spcPct val="150000"/>
              </a:lnSpc>
              <a:buFont typeface="Wingdings" pitchFamily="2" charset="2"/>
              <a:buChar char="Ø"/>
            </a:pPr>
            <a:r>
              <a:rPr lang="en-US" sz="2400" dirty="0">
                <a:latin typeface="Times New Roman" pitchFamily="18" charset="0"/>
                <a:cs typeface="Times New Roman" pitchFamily="18" charset="0"/>
              </a:rPr>
              <a:t>Setting up military cordons around infected towns </a:t>
            </a:r>
          </a:p>
          <a:p>
            <a:pPr marL="1009650" lvl="1" indent="-609600">
              <a:lnSpc>
                <a:spcPct val="150000"/>
              </a:lnSpc>
              <a:buFont typeface="Wingdings" pitchFamily="2" charset="2"/>
              <a:buChar char="Ø"/>
            </a:pPr>
            <a:r>
              <a:rPr lang="en-US" sz="2400" dirty="0">
                <a:latin typeface="Times New Roman" pitchFamily="18" charset="0"/>
                <a:cs typeface="Times New Roman" pitchFamily="18" charset="0"/>
              </a:rPr>
              <a:t>Isolation of households if they were infected, and  </a:t>
            </a:r>
          </a:p>
          <a:p>
            <a:pPr marL="1009650" lvl="1" indent="-609600">
              <a:lnSpc>
                <a:spcPct val="150000"/>
              </a:lnSpc>
              <a:buFont typeface="Wingdings" pitchFamily="2" charset="2"/>
              <a:buChar char="Ø"/>
            </a:pPr>
            <a:r>
              <a:rPr lang="en-US" sz="2400" dirty="0">
                <a:latin typeface="Times New Roman" pitchFamily="18" charset="0"/>
                <a:cs typeface="Times New Roman" pitchFamily="18" charset="0"/>
              </a:rPr>
              <a:t>Fumigating or washing the bedding &amp;clothing of the sick.</a:t>
            </a:r>
          </a:p>
          <a:p>
            <a:pPr marL="609600" indent="-609600" eaLnBrk="1" hangingPunct="1">
              <a:buFont typeface="Wingdings" pitchFamily="2" charset="2"/>
              <a:buChar char="q"/>
            </a:pPr>
            <a:endParaRPr lang="en-US" sz="2400" dirty="0" smtClean="0">
              <a:latin typeface="Times New Roman" pitchFamily="18" charset="0"/>
              <a:cs typeface="Times New Roman" pitchFamily="18" charset="0"/>
            </a:endParaRPr>
          </a:p>
        </p:txBody>
      </p:sp>
      <p:sp>
        <p:nvSpPr>
          <p:cNvPr id="4403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A404771F-3891-4C6A-93D8-7273C52003E4}" type="slidenum">
              <a:rPr lang="en-US" sz="1400" smtClean="0"/>
              <a:pPr eaLnBrk="1" hangingPunct="1"/>
              <a:t>114</a:t>
            </a:fld>
            <a:endParaRPr lang="en-US" sz="1400" smtClean="0"/>
          </a:p>
        </p:txBody>
      </p:sp>
    </p:spTree>
    <p:extLst>
      <p:ext uri="{BB962C8B-B14F-4D97-AF65-F5344CB8AC3E}">
        <p14:creationId xmlns:p14="http://schemas.microsoft.com/office/powerpoint/2010/main" val="9555744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792162"/>
          </a:xfrm>
        </p:spPr>
        <p:txBody>
          <a:bodyPr/>
          <a:lstStyle/>
          <a:p>
            <a:pPr eaLnBrk="1" hangingPunct="1"/>
            <a:r>
              <a:rPr lang="en-US" sz="3200" b="1" dirty="0" smtClean="0">
                <a:latin typeface="Times New Roman" pitchFamily="18" charset="0"/>
                <a:cs typeface="Times New Roman" pitchFamily="18" charset="0"/>
              </a:rPr>
              <a:t>Problems of Contagion theory……. </a:t>
            </a:r>
          </a:p>
        </p:txBody>
      </p:sp>
      <p:sp>
        <p:nvSpPr>
          <p:cNvPr id="46083" name="Rectangle 3"/>
          <p:cNvSpPr>
            <a:spLocks noGrp="1" noChangeArrowheads="1"/>
          </p:cNvSpPr>
          <p:nvPr>
            <p:ph idx="1"/>
          </p:nvPr>
        </p:nvSpPr>
        <p:spPr>
          <a:xfrm>
            <a:off x="381000" y="914400"/>
            <a:ext cx="8382000" cy="5410200"/>
          </a:xfrm>
        </p:spPr>
        <p:txBody>
          <a:bodyPr/>
          <a:lstStyle/>
          <a:p>
            <a:pPr marL="609600" indent="-609600" eaLnBrk="1" hangingPunct="1">
              <a:buFont typeface="Wingdings" pitchFamily="2" charset="2"/>
              <a:buChar char="q"/>
            </a:pPr>
            <a:r>
              <a:rPr lang="en-US" sz="2800" dirty="0" smtClean="0">
                <a:latin typeface="Times New Roman" pitchFamily="18" charset="0"/>
                <a:cs typeface="Times New Roman" pitchFamily="18" charset="0"/>
              </a:rPr>
              <a:t>Problems confounded the acceptance of this theory were :  </a:t>
            </a:r>
          </a:p>
          <a:p>
            <a:pPr marL="1009650" lvl="1" indent="-609600" eaLnBrk="1" hangingPunct="1">
              <a:lnSpc>
                <a:spcPct val="150000"/>
              </a:lnSpc>
              <a:buFont typeface="Wingdings" pitchFamily="2" charset="2"/>
              <a:buChar char="Ø"/>
            </a:pPr>
            <a:r>
              <a:rPr lang="en-US" sz="2400" dirty="0" smtClean="0">
                <a:latin typeface="Times New Roman" pitchFamily="18" charset="0"/>
                <a:cs typeface="Times New Roman" pitchFamily="18" charset="0"/>
              </a:rPr>
              <a:t>There were too many instances where people become ill regardless of their isolation from human contact</a:t>
            </a:r>
          </a:p>
          <a:p>
            <a:pPr marL="1009650" lvl="1" indent="-609600" algn="ctr" eaLnBrk="1" hangingPunct="1">
              <a:lnSpc>
                <a:spcPct val="150000"/>
              </a:lnSpc>
              <a:buFontTx/>
              <a:buNone/>
            </a:pPr>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and </a:t>
            </a:r>
          </a:p>
          <a:p>
            <a:pPr marL="1009650" lvl="1" indent="-609600" eaLnBrk="1" hangingPunct="1">
              <a:lnSpc>
                <a:spcPct val="150000"/>
              </a:lnSpc>
              <a:buFont typeface="Wingdings" pitchFamily="2" charset="2"/>
              <a:buChar char="Ø"/>
            </a:pPr>
            <a:r>
              <a:rPr lang="en-US" sz="2400" dirty="0" smtClean="0">
                <a:latin typeface="Times New Roman" pitchFamily="18" charset="0"/>
                <a:cs typeface="Times New Roman" pitchFamily="18" charset="0"/>
              </a:rPr>
              <a:t>Too many others where brave souls nursed the dying and carried their bodies to the graveyard yet remained well.</a:t>
            </a:r>
          </a:p>
        </p:txBody>
      </p:sp>
      <p:sp>
        <p:nvSpPr>
          <p:cNvPr id="46085"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795AB50-D53E-4B2A-A9B6-1C0ECA3726FA}" type="slidenum">
              <a:rPr lang="en-US" sz="1400" smtClean="0"/>
              <a:pPr eaLnBrk="1" hangingPunct="1"/>
              <a:t>115</a:t>
            </a:fld>
            <a:endParaRPr lang="en-US" sz="1400" smtClean="0"/>
          </a:p>
        </p:txBody>
      </p:sp>
    </p:spTree>
    <p:extLst>
      <p:ext uri="{BB962C8B-B14F-4D97-AF65-F5344CB8AC3E}">
        <p14:creationId xmlns:p14="http://schemas.microsoft.com/office/powerpoint/2010/main" val="4115116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sz="4000" b="1" dirty="0" smtClean="0">
                <a:latin typeface="Times New Roman" pitchFamily="18" charset="0"/>
                <a:cs typeface="Times New Roman" pitchFamily="18" charset="0"/>
              </a:rPr>
              <a:t>Supernatural theory </a:t>
            </a:r>
          </a:p>
        </p:txBody>
      </p:sp>
      <p:sp>
        <p:nvSpPr>
          <p:cNvPr id="47107" name="Rectangle 3"/>
          <p:cNvSpPr>
            <a:spLocks noGrp="1" noChangeArrowheads="1"/>
          </p:cNvSpPr>
          <p:nvPr>
            <p:ph idx="1"/>
          </p:nvPr>
        </p:nvSpPr>
        <p:spPr>
          <a:xfrm>
            <a:off x="304800" y="838200"/>
            <a:ext cx="8610600" cy="5715000"/>
          </a:xfrm>
        </p:spPr>
        <p:txBody>
          <a:bodyPr>
            <a:noAutofit/>
          </a:bodyPr>
          <a:lstStyle/>
          <a:p>
            <a:pPr marL="609600" indent="-609600" algn="just" eaLnBrk="1" hangingPunct="1">
              <a:buFont typeface="Wingdings" pitchFamily="2" charset="2"/>
              <a:buChar char="q"/>
            </a:pPr>
            <a:r>
              <a:rPr lang="en-US" sz="2400" dirty="0" smtClean="0">
                <a:latin typeface="Times New Roman" pitchFamily="18" charset="0"/>
                <a:cs typeface="Times New Roman" pitchFamily="18" charset="0"/>
              </a:rPr>
              <a:t>Proponents of this theory argue that supernatural forces cause disease. </a:t>
            </a:r>
          </a:p>
          <a:p>
            <a:pPr marL="609600" indent="-609600" algn="just" eaLnBrk="1" hangingPunct="1">
              <a:buFont typeface="Wingdings" pitchFamily="2" charset="2"/>
              <a:buChar char="q"/>
            </a:pPr>
            <a:r>
              <a:rPr lang="en-US" sz="2400" dirty="0" smtClean="0">
                <a:latin typeface="Times New Roman" pitchFamily="18" charset="0"/>
                <a:cs typeface="Times New Roman" pitchFamily="18" charset="0"/>
              </a:rPr>
              <a:t>Disease prevention measures based on this theory were important to the religious people. </a:t>
            </a:r>
          </a:p>
          <a:p>
            <a:pPr marL="609600" indent="-609600" algn="just" eaLnBrk="1" hangingPunct="1">
              <a:buFont typeface="Wingdings" pitchFamily="2" charset="2"/>
              <a:buChar char="q"/>
            </a:pPr>
            <a:r>
              <a:rPr lang="en-US" sz="2400" dirty="0" smtClean="0">
                <a:latin typeface="Times New Roman" pitchFamily="18" charset="0"/>
                <a:cs typeface="Times New Roman" pitchFamily="18" charset="0"/>
              </a:rPr>
              <a:t>The view among them was that disease is a punishment for </a:t>
            </a:r>
            <a:r>
              <a:rPr lang="en-US" sz="2400" dirty="0" smtClean="0">
                <a:solidFill>
                  <a:srgbClr val="FF0000"/>
                </a:solidFill>
                <a:latin typeface="Times New Roman" pitchFamily="18" charset="0"/>
                <a:cs typeface="Times New Roman" pitchFamily="18" charset="0"/>
              </a:rPr>
              <a:t>transgression of God’s laws.</a:t>
            </a:r>
          </a:p>
          <a:p>
            <a:pPr marL="609600" indent="-609600" algn="just">
              <a:buFont typeface="Wingdings" pitchFamily="2" charset="2"/>
              <a:buChar char="q"/>
            </a:pPr>
            <a:r>
              <a:rPr lang="en-US" sz="2400" dirty="0">
                <a:latin typeface="Times New Roman" pitchFamily="18" charset="0"/>
                <a:cs typeface="Times New Roman" pitchFamily="18" charset="0"/>
              </a:rPr>
              <a:t>Because epidemic took a great toll on the poor than the rich, the healthier rich can employ the supernatural theory as a justification for berating for the poor for sinful behavior i.e. presumed idleness, intemperance and uncleanness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609600" indent="-609600" algn="just">
              <a:buFont typeface="Wingdings" pitchFamily="2" charset="2"/>
              <a:buChar char="q"/>
            </a:pPr>
            <a:r>
              <a:rPr lang="en-US" sz="2400" dirty="0">
                <a:latin typeface="Times New Roman" pitchFamily="18" charset="0"/>
                <a:cs typeface="Times New Roman" pitchFamily="18" charset="0"/>
              </a:rPr>
              <a:t>This theory expressed a political philosophy. </a:t>
            </a:r>
          </a:p>
          <a:p>
            <a:pPr marL="609600" indent="-609600" algn="just">
              <a:buFont typeface="Wingdings" pitchFamily="2" charset="2"/>
              <a:buChar char="q"/>
            </a:pPr>
            <a:r>
              <a:rPr lang="en-US" sz="2400" dirty="0">
                <a:latin typeface="Times New Roman" pitchFamily="18" charset="0"/>
                <a:cs typeface="Times New Roman" pitchFamily="18" charset="0"/>
              </a:rPr>
              <a:t>People could not advocate the belief that sin causes disease with </a:t>
            </a:r>
            <a:r>
              <a:rPr lang="en-US" sz="2400" dirty="0" smtClean="0">
                <a:latin typeface="Times New Roman" pitchFamily="18" charset="0"/>
                <a:cs typeface="Times New Roman" pitchFamily="18" charset="0"/>
              </a:rPr>
              <a:t>out at </a:t>
            </a:r>
            <a:r>
              <a:rPr lang="en-US" sz="2400" dirty="0">
                <a:latin typeface="Times New Roman" pitchFamily="18" charset="0"/>
                <a:cs typeface="Times New Roman" pitchFamily="18" charset="0"/>
              </a:rPr>
              <a:t>the same </a:t>
            </a:r>
            <a:r>
              <a:rPr lang="en-US" sz="2400" dirty="0" smtClean="0">
                <a:latin typeface="Times New Roman" pitchFamily="18" charset="0"/>
                <a:cs typeface="Times New Roman" pitchFamily="18" charset="0"/>
              </a:rPr>
              <a:t>time implicitly </a:t>
            </a:r>
            <a:r>
              <a:rPr lang="en-US" sz="2400" dirty="0">
                <a:latin typeface="Times New Roman" pitchFamily="18" charset="0"/>
                <a:cs typeface="Times New Roman" pitchFamily="18" charset="0"/>
              </a:rPr>
              <a:t>supporting the idea that government need to redress poverty. </a:t>
            </a:r>
          </a:p>
          <a:p>
            <a:pPr marL="609600" indent="-609600" algn="just" eaLnBrk="1" hangingPunct="1">
              <a:buFont typeface="Wingdings" pitchFamily="2" charset="2"/>
              <a:buChar char="q"/>
            </a:pPr>
            <a:endParaRPr lang="en-US" sz="2400" dirty="0" smtClean="0">
              <a:latin typeface="Times New Roman" pitchFamily="18" charset="0"/>
              <a:cs typeface="Times New Roman" pitchFamily="18" charset="0"/>
            </a:endParaRPr>
          </a:p>
        </p:txBody>
      </p:sp>
      <p:sp>
        <p:nvSpPr>
          <p:cNvPr id="47109"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3CD0AAC1-6ED3-4535-BFB4-861246489364}" type="slidenum">
              <a:rPr lang="en-US" sz="1400" smtClean="0"/>
              <a:pPr eaLnBrk="1" hangingPunct="1"/>
              <a:t>116</a:t>
            </a:fld>
            <a:endParaRPr lang="en-US" sz="1400" smtClean="0"/>
          </a:p>
        </p:txBody>
      </p:sp>
    </p:spTree>
    <p:extLst>
      <p:ext uri="{BB962C8B-B14F-4D97-AF65-F5344CB8AC3E}">
        <p14:creationId xmlns:p14="http://schemas.microsoft.com/office/powerpoint/2010/main" val="1229903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792162"/>
          </a:xfrm>
        </p:spPr>
        <p:txBody>
          <a:bodyPr>
            <a:normAutofit/>
          </a:bodyPr>
          <a:lstStyle/>
          <a:p>
            <a:pPr eaLnBrk="1" hangingPunct="1"/>
            <a:r>
              <a:rPr lang="en-US" sz="4000" b="1" dirty="0" smtClean="0">
                <a:latin typeface="Times New Roman" pitchFamily="18" charset="0"/>
                <a:cs typeface="Times New Roman" pitchFamily="18" charset="0"/>
              </a:rPr>
              <a:t>Personal behavior theory</a:t>
            </a:r>
          </a:p>
        </p:txBody>
      </p:sp>
      <p:sp>
        <p:nvSpPr>
          <p:cNvPr id="49155" name="Rectangle 3"/>
          <p:cNvSpPr>
            <a:spLocks noGrp="1" noChangeArrowheads="1"/>
          </p:cNvSpPr>
          <p:nvPr>
            <p:ph idx="1"/>
          </p:nvPr>
        </p:nvSpPr>
        <p:spPr>
          <a:xfrm>
            <a:off x="381000" y="1066800"/>
            <a:ext cx="8382000" cy="5410200"/>
          </a:xfrm>
        </p:spPr>
        <p:txBody>
          <a:bodyPr>
            <a:normAutofit lnSpcReduction="10000"/>
          </a:bodyPr>
          <a:lstStyle/>
          <a:p>
            <a:pPr marL="609600" indent="-609600" algn="just" eaLnBrk="1" hangingPunct="1">
              <a:buFont typeface="Wingdings" pitchFamily="2" charset="2"/>
              <a:buChar char="q"/>
            </a:pPr>
            <a:r>
              <a:rPr lang="en-US" sz="2400" dirty="0" smtClean="0">
                <a:latin typeface="Times New Roman" pitchFamily="18" charset="0"/>
                <a:cs typeface="Times New Roman" pitchFamily="18" charset="0"/>
              </a:rPr>
              <a:t>This theory held that disease results from wrong personal behavior. </a:t>
            </a:r>
          </a:p>
          <a:p>
            <a:pPr marL="609600" indent="-609600" algn="just" eaLnBrk="1" hangingPunct="1">
              <a:buFont typeface="Wingdings" pitchFamily="2" charset="2"/>
              <a:buChar char="q"/>
            </a:pPr>
            <a:endParaRPr lang="en-US" sz="2400" dirty="0" smtClean="0">
              <a:latin typeface="Times New Roman" pitchFamily="18" charset="0"/>
              <a:cs typeface="Times New Roman" pitchFamily="18" charset="0"/>
            </a:endParaRPr>
          </a:p>
          <a:p>
            <a:pPr marL="609600" indent="-609600" algn="just" eaLnBrk="1" hangingPunct="1">
              <a:buFont typeface="Wingdings" pitchFamily="2" charset="2"/>
              <a:buChar char="q"/>
            </a:pPr>
            <a:r>
              <a:rPr lang="en-US" sz="2400" dirty="0" smtClean="0">
                <a:latin typeface="Times New Roman" pitchFamily="18" charset="0"/>
                <a:cs typeface="Times New Roman" pitchFamily="18" charset="0"/>
              </a:rPr>
              <a:t>It was democratic and ante authoritarian in intent since it gave responsibility to individuals to control their own lives. </a:t>
            </a:r>
          </a:p>
          <a:p>
            <a:pPr marL="609600" indent="-609600" algn="just" eaLnBrk="1" hangingPunct="1">
              <a:buFont typeface="Wingdings" pitchFamily="2" charset="2"/>
              <a:buChar char="q"/>
            </a:pPr>
            <a:endParaRPr lang="en-US" sz="2400" dirty="0" smtClean="0">
              <a:latin typeface="Times New Roman" pitchFamily="18" charset="0"/>
              <a:cs typeface="Times New Roman" pitchFamily="18" charset="0"/>
            </a:endParaRPr>
          </a:p>
          <a:p>
            <a:pPr marL="609600" indent="-609600" algn="just" eaLnBrk="1" hangingPunct="1">
              <a:buFont typeface="Wingdings" pitchFamily="2" charset="2"/>
              <a:buChar char="q"/>
            </a:pPr>
            <a:r>
              <a:rPr lang="en-US" sz="2400" dirty="0" smtClean="0">
                <a:latin typeface="Times New Roman" pitchFamily="18" charset="0"/>
                <a:cs typeface="Times New Roman" pitchFamily="18" charset="0"/>
              </a:rPr>
              <a:t>In this formulation the source of the disease was not tied up with the mysterious ways of God, instead people caused their own disease by living fully unhealthy. </a:t>
            </a:r>
          </a:p>
          <a:p>
            <a:pPr marL="609600" indent="-609600" algn="just">
              <a:buFont typeface="Wingdings" pitchFamily="2" charset="2"/>
              <a:buChar char="q"/>
            </a:pPr>
            <a:r>
              <a:rPr lang="en-US" sz="2400" dirty="0">
                <a:latin typeface="Times New Roman" pitchFamily="18" charset="0"/>
                <a:cs typeface="Times New Roman" pitchFamily="18" charset="0"/>
              </a:rPr>
              <a:t>Hence, improper diet, lack of exercise, poor hygiene and emotional tension become the focus of preventive actions. </a:t>
            </a:r>
          </a:p>
          <a:p>
            <a:pPr marL="609600" indent="-609600" algn="just">
              <a:buFont typeface="Wingdings" pitchFamily="2" charset="2"/>
              <a:buChar char="q"/>
            </a:pPr>
            <a:endParaRPr lang="en-US" sz="2400" dirty="0">
              <a:latin typeface="Times New Roman" pitchFamily="18" charset="0"/>
              <a:cs typeface="Times New Roman" pitchFamily="18" charset="0"/>
            </a:endParaRPr>
          </a:p>
          <a:p>
            <a:pPr marL="609600" indent="-609600" algn="just">
              <a:buFont typeface="Wingdings" pitchFamily="2" charset="2"/>
              <a:buChar char="q"/>
            </a:pPr>
            <a:r>
              <a:rPr lang="en-US" sz="2400" dirty="0">
                <a:latin typeface="Times New Roman" pitchFamily="18" charset="0"/>
                <a:cs typeface="Times New Roman" pitchFamily="18" charset="0"/>
              </a:rPr>
              <a:t>This theory does not blame the poor for the illness and in many aspects; it was homage to middle-class life. </a:t>
            </a:r>
          </a:p>
          <a:p>
            <a:pPr marL="609600" indent="-609600" algn="just" eaLnBrk="1" hangingPunct="1">
              <a:buFont typeface="Wingdings" pitchFamily="2" charset="2"/>
              <a:buChar char="q"/>
            </a:pPr>
            <a:endParaRPr lang="en-US" sz="2400" dirty="0" smtClean="0">
              <a:latin typeface="Times New Roman" pitchFamily="18" charset="0"/>
              <a:cs typeface="Times New Roman" pitchFamily="18" charset="0"/>
            </a:endParaRPr>
          </a:p>
          <a:p>
            <a:pPr marL="609600" indent="-609600" algn="just" eaLnBrk="1" hangingPunct="1">
              <a:buFont typeface="Wingdings" pitchFamily="2" charset="2"/>
              <a:buChar char="q"/>
            </a:pPr>
            <a:endParaRPr lang="en-US" sz="2400" dirty="0" smtClean="0">
              <a:latin typeface="Times New Roman" pitchFamily="18" charset="0"/>
              <a:cs typeface="Times New Roman" pitchFamily="18" charset="0"/>
            </a:endParaRPr>
          </a:p>
          <a:p>
            <a:pPr marL="609600" indent="-609600" algn="just" eaLnBrk="1" hangingPunct="1">
              <a:buFontTx/>
              <a:buNone/>
            </a:pPr>
            <a:endParaRPr lang="en-US" sz="2400" dirty="0" smtClean="0">
              <a:latin typeface="Times New Roman" pitchFamily="18" charset="0"/>
              <a:cs typeface="Times New Roman" pitchFamily="18" charset="0"/>
            </a:endParaRPr>
          </a:p>
        </p:txBody>
      </p:sp>
      <p:sp>
        <p:nvSpPr>
          <p:cNvPr id="4915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1684AC0-D616-4518-9F81-139E823516FC}" type="slidenum">
              <a:rPr lang="en-US" sz="1400" smtClean="0"/>
              <a:pPr eaLnBrk="1" hangingPunct="1"/>
              <a:t>117</a:t>
            </a:fld>
            <a:endParaRPr lang="en-US" sz="1400" smtClean="0"/>
          </a:p>
        </p:txBody>
      </p:sp>
    </p:spTree>
    <p:extLst>
      <p:ext uri="{BB962C8B-B14F-4D97-AF65-F5344CB8AC3E}">
        <p14:creationId xmlns:p14="http://schemas.microsoft.com/office/powerpoint/2010/main" val="32307013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792162"/>
          </a:xfrm>
        </p:spPr>
        <p:txBody>
          <a:bodyPr/>
          <a:lstStyle/>
          <a:p>
            <a:pPr eaLnBrk="1" hangingPunct="1"/>
            <a:r>
              <a:rPr lang="en-US" sz="3200" b="1" dirty="0" smtClean="0">
                <a:latin typeface="Times New Roman" pitchFamily="18" charset="0"/>
                <a:cs typeface="Times New Roman" pitchFamily="18" charset="0"/>
              </a:rPr>
              <a:t>Miasma theory </a:t>
            </a:r>
          </a:p>
        </p:txBody>
      </p:sp>
      <p:sp>
        <p:nvSpPr>
          <p:cNvPr id="51203" name="Rectangle 3"/>
          <p:cNvSpPr>
            <a:spLocks noGrp="1" noChangeArrowheads="1"/>
          </p:cNvSpPr>
          <p:nvPr>
            <p:ph idx="1"/>
          </p:nvPr>
        </p:nvSpPr>
        <p:spPr>
          <a:xfrm>
            <a:off x="457200" y="1219200"/>
            <a:ext cx="8382000" cy="5181600"/>
          </a:xfrm>
        </p:spPr>
        <p:txBody>
          <a:bodyPr>
            <a:normAutofit/>
          </a:bodyPr>
          <a:lstStyle/>
          <a:p>
            <a:pPr marL="609600" indent="-609600" algn="just" eaLnBrk="1" hangingPunct="1">
              <a:buFont typeface="Wingdings" pitchFamily="2" charset="2"/>
              <a:buChar char="q"/>
            </a:pPr>
            <a:r>
              <a:rPr lang="en-US" sz="2800" dirty="0" smtClean="0">
                <a:latin typeface="Times New Roman" pitchFamily="18" charset="0"/>
                <a:cs typeface="Times New Roman" pitchFamily="18" charset="0"/>
              </a:rPr>
              <a:t>This theory argues that disease is caused by the odor of decaying of organic materials. </a:t>
            </a:r>
          </a:p>
          <a:p>
            <a:pPr marL="609600" indent="-609600" algn="just" eaLnBrk="1" hangingPunct="1">
              <a:buFont typeface="Wingdings" pitchFamily="2" charset="2"/>
              <a:buChar char="q"/>
            </a:pPr>
            <a:endParaRPr lang="en-US" sz="2800" dirty="0" smtClean="0">
              <a:latin typeface="Times New Roman" pitchFamily="18" charset="0"/>
              <a:cs typeface="Times New Roman" pitchFamily="18" charset="0"/>
            </a:endParaRPr>
          </a:p>
          <a:p>
            <a:pPr marL="609600" indent="-609600" algn="just" eaLnBrk="1" hangingPunct="1">
              <a:buFont typeface="Wingdings" pitchFamily="2" charset="2"/>
              <a:buChar char="q"/>
            </a:pPr>
            <a:r>
              <a:rPr lang="en-US" sz="2800" dirty="0" smtClean="0">
                <a:latin typeface="Times New Roman" pitchFamily="18" charset="0"/>
                <a:cs typeface="Times New Roman" pitchFamily="18" charset="0"/>
              </a:rPr>
              <a:t>It dates back to the Hippocratic idea that disease is related to climate. </a:t>
            </a:r>
          </a:p>
          <a:p>
            <a:pPr marL="609600" indent="-609600" algn="just" eaLnBrk="1" hangingPunct="1">
              <a:buFont typeface="Wingdings" pitchFamily="2" charset="2"/>
              <a:buChar char="q"/>
            </a:pPr>
            <a:endParaRPr lang="en-US" sz="2800" dirty="0" smtClean="0">
              <a:latin typeface="Times New Roman" pitchFamily="18" charset="0"/>
              <a:cs typeface="Times New Roman" pitchFamily="18" charset="0"/>
            </a:endParaRPr>
          </a:p>
          <a:p>
            <a:pPr marL="609600" indent="-609600" algn="just" eaLnBrk="1" hangingPunct="1">
              <a:buFont typeface="Wingdings" pitchFamily="2" charset="2"/>
              <a:buChar char="q"/>
            </a:pPr>
            <a:r>
              <a:rPr lang="en-US" sz="2800" dirty="0" smtClean="0">
                <a:latin typeface="Times New Roman" pitchFamily="18" charset="0"/>
                <a:cs typeface="Times New Roman" pitchFamily="18" charset="0"/>
              </a:rPr>
              <a:t>It contrasted sharply from the other three theories since it conceptually separated the source of the disease from the victim of the disease.</a:t>
            </a:r>
          </a:p>
        </p:txBody>
      </p:sp>
      <p:sp>
        <p:nvSpPr>
          <p:cNvPr id="51205"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E910D65-BACB-46E7-9B13-9026C3144770}" type="slidenum">
              <a:rPr lang="en-US" sz="1400" smtClean="0"/>
              <a:pPr eaLnBrk="1" hangingPunct="1"/>
              <a:t>118</a:t>
            </a:fld>
            <a:endParaRPr lang="en-US" sz="1400" smtClean="0"/>
          </a:p>
        </p:txBody>
      </p:sp>
    </p:spTree>
    <p:extLst>
      <p:ext uri="{BB962C8B-B14F-4D97-AF65-F5344CB8AC3E}">
        <p14:creationId xmlns:p14="http://schemas.microsoft.com/office/powerpoint/2010/main" val="1020233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n-US" b="1" dirty="0" smtClean="0">
                <a:latin typeface="Times New Roman" pitchFamily="18" charset="0"/>
                <a:cs typeface="Times New Roman" pitchFamily="18" charset="0"/>
              </a:rPr>
              <a:t>Theories…</a:t>
            </a:r>
          </a:p>
        </p:txBody>
      </p:sp>
      <p:sp>
        <p:nvSpPr>
          <p:cNvPr id="52227" name="Rectangle 3"/>
          <p:cNvSpPr>
            <a:spLocks noGrp="1" noChangeArrowheads="1"/>
          </p:cNvSpPr>
          <p:nvPr>
            <p:ph idx="1"/>
          </p:nvPr>
        </p:nvSpPr>
        <p:spPr/>
        <p:txBody>
          <a:bodyPr>
            <a:normAutofit/>
          </a:bodyPr>
          <a:lstStyle/>
          <a:p>
            <a:pPr marL="609600" indent="-609600" eaLnBrk="1" hangingPunct="1">
              <a:buFontTx/>
              <a:buNone/>
            </a:pPr>
            <a:r>
              <a:rPr lang="en-US" dirty="0" smtClean="0">
                <a:latin typeface="Times New Roman" pitchFamily="18" charset="0"/>
                <a:cs typeface="Times New Roman" pitchFamily="18" charset="0"/>
              </a:rPr>
              <a:t>Twentieth century theories</a:t>
            </a:r>
          </a:p>
          <a:p>
            <a:pPr marL="609600" indent="-609600" eaLnBrk="1" hangingPunct="1">
              <a:buFontTx/>
              <a:buAutoNum type="arabicPeriod"/>
            </a:pPr>
            <a:r>
              <a:rPr lang="en-US" dirty="0" smtClean="0">
                <a:latin typeface="Times New Roman" pitchFamily="18" charset="0"/>
                <a:cs typeface="Times New Roman" pitchFamily="18" charset="0"/>
              </a:rPr>
              <a:t>Germ theory </a:t>
            </a:r>
          </a:p>
          <a:p>
            <a:pPr marL="609600" indent="-609600" eaLnBrk="1" hangingPunct="1">
              <a:buFontTx/>
              <a:buAutoNum type="arabicPeriod"/>
            </a:pPr>
            <a:r>
              <a:rPr lang="en-US" dirty="0" smtClean="0">
                <a:latin typeface="Times New Roman" pitchFamily="18" charset="0"/>
                <a:cs typeface="Times New Roman" pitchFamily="18" charset="0"/>
              </a:rPr>
              <a:t>Lifestyle theory </a:t>
            </a:r>
          </a:p>
          <a:p>
            <a:pPr marL="609600" indent="-609600" eaLnBrk="1" hangingPunct="1">
              <a:buFontTx/>
              <a:buAutoNum type="arabicPeriod"/>
            </a:pPr>
            <a:r>
              <a:rPr lang="en-US" dirty="0" smtClean="0">
                <a:latin typeface="Times New Roman" pitchFamily="18" charset="0"/>
                <a:cs typeface="Times New Roman" pitchFamily="18" charset="0"/>
              </a:rPr>
              <a:t>Environmental theory </a:t>
            </a:r>
          </a:p>
          <a:p>
            <a:pPr marL="609600" indent="-609600" eaLnBrk="1" hangingPunct="1">
              <a:buFontTx/>
              <a:buAutoNum type="arabicPeriod"/>
            </a:pPr>
            <a:r>
              <a:rPr lang="en-US" dirty="0" smtClean="0">
                <a:latin typeface="Times New Roman" pitchFamily="18" charset="0"/>
                <a:cs typeface="Times New Roman" pitchFamily="18" charset="0"/>
              </a:rPr>
              <a:t>Multi-causal theory</a:t>
            </a:r>
          </a:p>
        </p:txBody>
      </p:sp>
      <p:sp>
        <p:nvSpPr>
          <p:cNvPr id="52229"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7C91F73-7E6C-4AD9-816B-A02DD1178321}" type="slidenum">
              <a:rPr lang="en-US" sz="1400" smtClean="0"/>
              <a:pPr eaLnBrk="1" hangingPunct="1"/>
              <a:t>119</a:t>
            </a:fld>
            <a:endParaRPr lang="en-US" sz="1400" smtClean="0"/>
          </a:p>
        </p:txBody>
      </p:sp>
    </p:spTree>
    <p:extLst>
      <p:ext uri="{BB962C8B-B14F-4D97-AF65-F5344CB8AC3E}">
        <p14:creationId xmlns:p14="http://schemas.microsoft.com/office/powerpoint/2010/main" val="2599687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2775" y="228600"/>
            <a:ext cx="8153400" cy="990600"/>
          </a:xfrm>
        </p:spPr>
        <p:txBody>
          <a:bodyPr>
            <a:normAutofit/>
          </a:bodyPr>
          <a:lstStyle/>
          <a:p>
            <a:pPr eaLnBrk="1" hangingPunct="1"/>
            <a:r>
              <a:rPr lang="en-US" sz="4000" dirty="0" smtClean="0">
                <a:latin typeface="Times New Roman" pitchFamily="18" charset="0"/>
                <a:cs typeface="Times New Roman" pitchFamily="18" charset="0"/>
              </a:rPr>
              <a:t>Basic concepts  health cont.…</a:t>
            </a:r>
          </a:p>
        </p:txBody>
      </p:sp>
      <p:sp>
        <p:nvSpPr>
          <p:cNvPr id="21509" name="Rectangle 3"/>
          <p:cNvSpPr>
            <a:spLocks noGrp="1" noChangeArrowheads="1"/>
          </p:cNvSpPr>
          <p:nvPr>
            <p:ph idx="1"/>
          </p:nvPr>
        </p:nvSpPr>
        <p:spPr>
          <a:xfrm>
            <a:off x="612775" y="1219200"/>
            <a:ext cx="8153400" cy="5181600"/>
          </a:xfrm>
        </p:spPr>
        <p:txBody>
          <a:bodyPr>
            <a:normAutofit/>
          </a:bodyPr>
          <a:lstStyle/>
          <a:p>
            <a:pPr algn="just" eaLnBrk="1" hangingPunct="1"/>
            <a:r>
              <a:rPr lang="en-US" sz="2800" b="1" dirty="0" smtClean="0">
                <a:latin typeface="Times New Roman" pitchFamily="18" charset="0"/>
                <a:cs typeface="Times New Roman" pitchFamily="18" charset="0"/>
              </a:rPr>
              <a:t>Preventive medicine- </a:t>
            </a:r>
            <a:r>
              <a:rPr lang="en-US" sz="2800" dirty="0" smtClean="0">
                <a:latin typeface="Times New Roman" pitchFamily="18" charset="0"/>
                <a:cs typeface="Times New Roman" pitchFamily="18" charset="0"/>
              </a:rPr>
              <a:t>deals with the measures to protect the individuals from the diseases, and to keep them in a state of positive health.</a:t>
            </a:r>
          </a:p>
        </p:txBody>
      </p:sp>
      <p:sp>
        <p:nvSpPr>
          <p:cNvPr id="7" name="Slide Number Placeholder 5"/>
          <p:cNvSpPr>
            <a:spLocks noGrp="1"/>
          </p:cNvSpPr>
          <p:nvPr>
            <p:ph type="sldNum" sz="quarter" idx="12"/>
          </p:nvPr>
        </p:nvSpPr>
        <p:spPr/>
        <p:txBody>
          <a:bodyPr>
            <a:normAutofit/>
          </a:bodyPr>
          <a:lstStyle/>
          <a:p>
            <a:pPr>
              <a:defRPr/>
            </a:pPr>
            <a:fld id="{E9881D76-AFC8-4A0B-9DDB-6E9A572D9775}" type="slidenum">
              <a:rPr lang="en-US"/>
              <a:pPr>
                <a:defRPr/>
              </a:pPr>
              <a:t>12</a:t>
            </a:fld>
            <a:endParaRPr lang="en-US"/>
          </a:p>
        </p:txBody>
      </p:sp>
      <p:pic>
        <p:nvPicPr>
          <p:cNvPr id="21510" name="Picture 4" descr="j0199036"/>
          <p:cNvPicPr>
            <a:picLocks noChangeAspect="1" noChangeArrowheads="1"/>
          </p:cNvPicPr>
          <p:nvPr/>
        </p:nvPicPr>
        <p:blipFill>
          <a:blip r:embed="rId3"/>
          <a:srcRect/>
          <a:stretch>
            <a:fillRect/>
          </a:stretch>
        </p:blipFill>
        <p:spPr bwMode="auto">
          <a:xfrm>
            <a:off x="2133600" y="2743200"/>
            <a:ext cx="5715000" cy="3581400"/>
          </a:xfrm>
          <a:prstGeom prst="rect">
            <a:avLst/>
          </a:prstGeom>
          <a:noFill/>
          <a:ln w="9525">
            <a:noFill/>
            <a:miter lim="800000"/>
            <a:headEnd/>
            <a:tailEnd/>
          </a:ln>
        </p:spPr>
      </p:pic>
    </p:spTree>
    <p:extLst>
      <p:ext uri="{BB962C8B-B14F-4D97-AF65-F5344CB8AC3E}">
        <p14:creationId xmlns:p14="http://schemas.microsoft.com/office/powerpoint/2010/main" val="425222035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304800"/>
            <a:ext cx="7772400" cy="609600"/>
          </a:xfrm>
        </p:spPr>
        <p:txBody>
          <a:bodyPr/>
          <a:lstStyle/>
          <a:p>
            <a:pPr eaLnBrk="1" hangingPunct="1"/>
            <a:r>
              <a:rPr lang="en-US" sz="3200" b="1" dirty="0" smtClean="0">
                <a:latin typeface="Times New Roman" pitchFamily="18" charset="0"/>
                <a:cs typeface="Times New Roman" pitchFamily="18" charset="0"/>
              </a:rPr>
              <a:t>The Germ Theory </a:t>
            </a:r>
          </a:p>
        </p:txBody>
      </p:sp>
      <p:sp>
        <p:nvSpPr>
          <p:cNvPr id="53251" name="Rectangle 3"/>
          <p:cNvSpPr>
            <a:spLocks noGrp="1" noChangeArrowheads="1"/>
          </p:cNvSpPr>
          <p:nvPr>
            <p:ph idx="1"/>
          </p:nvPr>
        </p:nvSpPr>
        <p:spPr>
          <a:xfrm>
            <a:off x="457200" y="1066800"/>
            <a:ext cx="8382000" cy="5105400"/>
          </a:xfrm>
        </p:spPr>
        <p:txBody>
          <a:bodyPr>
            <a:normAutofit lnSpcReduction="10000"/>
          </a:bodyPr>
          <a:lstStyle/>
          <a:p>
            <a:pPr marL="609600" indent="-609600" algn="just" eaLnBrk="1" hangingPunct="1">
              <a:buFont typeface="Wingdings" pitchFamily="2" charset="2"/>
              <a:buChar char="q"/>
            </a:pPr>
            <a:r>
              <a:rPr lang="en-US" sz="2400" dirty="0" smtClean="0">
                <a:latin typeface="Times New Roman" pitchFamily="18" charset="0"/>
                <a:cs typeface="Times New Roman" pitchFamily="18" charset="0"/>
              </a:rPr>
              <a:t>This theory rapidly over took other explanations of disease causations. </a:t>
            </a:r>
          </a:p>
          <a:p>
            <a:pPr marL="609600" indent="-609600" algn="just" eaLnBrk="1" hangingPunct="1">
              <a:buFont typeface="Wingdings" pitchFamily="2" charset="2"/>
              <a:buChar char="q"/>
            </a:pPr>
            <a:r>
              <a:rPr lang="en-US" sz="2400" dirty="0" smtClean="0">
                <a:latin typeface="Times New Roman" pitchFamily="18" charset="0"/>
                <a:cs typeface="Times New Roman" pitchFamily="18" charset="0"/>
              </a:rPr>
              <a:t>It held the notion that microorganisms cause diseases and it is possible to control diseases using antibiotics and vaccines. </a:t>
            </a:r>
          </a:p>
          <a:p>
            <a:pPr marL="609600" indent="-609600" algn="just" eaLnBrk="1" hangingPunct="1">
              <a:buFont typeface="Wingdings" pitchFamily="2" charset="2"/>
              <a:buChar char="q"/>
            </a:pPr>
            <a:endParaRPr lang="en-US" sz="2400" dirty="0" smtClean="0">
              <a:latin typeface="Times New Roman" pitchFamily="18" charset="0"/>
              <a:cs typeface="Times New Roman" pitchFamily="18" charset="0"/>
            </a:endParaRPr>
          </a:p>
          <a:p>
            <a:pPr marL="609600" indent="-609600" algn="just" eaLnBrk="1" hangingPunct="1">
              <a:buFont typeface="Wingdings" pitchFamily="2" charset="2"/>
              <a:buChar char="q"/>
            </a:pPr>
            <a:r>
              <a:rPr lang="en-US" sz="2400" dirty="0" smtClean="0">
                <a:latin typeface="Times New Roman" pitchFamily="18" charset="0"/>
                <a:cs typeface="Times New Roman" pitchFamily="18" charset="0"/>
              </a:rPr>
              <a:t>There was criticism on this theory by Thomas </a:t>
            </a:r>
            <a:r>
              <a:rPr lang="en-US" sz="2400" dirty="0" err="1" smtClean="0">
                <a:latin typeface="Times New Roman" pitchFamily="18" charset="0"/>
                <a:cs typeface="Times New Roman" pitchFamily="18" charset="0"/>
              </a:rPr>
              <a:t>Mckeown</a:t>
            </a:r>
            <a:r>
              <a:rPr lang="en-US" sz="2400" dirty="0" smtClean="0">
                <a:latin typeface="Times New Roman" pitchFamily="18" charset="0"/>
                <a:cs typeface="Times New Roman" pitchFamily="18" charset="0"/>
              </a:rPr>
              <a:t> that stated as the incidence of all major infectious diseases begun to fall several decades before the introduction of vaccines and antibiotics. </a:t>
            </a:r>
          </a:p>
          <a:p>
            <a:pPr marL="609600" indent="-609600" algn="just" eaLnBrk="1" hangingPunct="1">
              <a:buFont typeface="Wingdings" pitchFamily="2" charset="2"/>
              <a:buChar char="q"/>
            </a:pPr>
            <a:endParaRPr lang="en-US" sz="2400" dirty="0" smtClean="0">
              <a:latin typeface="Times New Roman" pitchFamily="18" charset="0"/>
              <a:cs typeface="Times New Roman" pitchFamily="18" charset="0"/>
            </a:endParaRPr>
          </a:p>
          <a:p>
            <a:pPr marL="609600" indent="-609600" algn="just" eaLnBrk="1" hangingPunct="1">
              <a:buFont typeface="Wingdings" pitchFamily="2" charset="2"/>
              <a:buChar char="q"/>
            </a:pPr>
            <a:r>
              <a:rPr lang="en-US" sz="2400" dirty="0" smtClean="0">
                <a:latin typeface="Times New Roman" pitchFamily="18" charset="0"/>
                <a:cs typeface="Times New Roman" pitchFamily="18" charset="0"/>
              </a:rPr>
              <a:t>Thus rising of living standards was responsible for the reduction of disease not the discovery of antibiotics and vaccines. </a:t>
            </a:r>
          </a:p>
        </p:txBody>
      </p:sp>
      <p:sp>
        <p:nvSpPr>
          <p:cNvPr id="53253"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A402A0E-26F2-4A56-B07B-05E1537D5E15}" type="slidenum">
              <a:rPr lang="en-US" sz="1400" smtClean="0"/>
              <a:pPr eaLnBrk="1" hangingPunct="1"/>
              <a:t>120</a:t>
            </a:fld>
            <a:endParaRPr lang="en-US" sz="1400" smtClean="0"/>
          </a:p>
        </p:txBody>
      </p:sp>
    </p:spTree>
    <p:extLst>
      <p:ext uri="{BB962C8B-B14F-4D97-AF65-F5344CB8AC3E}">
        <p14:creationId xmlns:p14="http://schemas.microsoft.com/office/powerpoint/2010/main" val="18707150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381000"/>
            <a:ext cx="7772400" cy="762000"/>
          </a:xfrm>
        </p:spPr>
        <p:txBody>
          <a:bodyPr/>
          <a:lstStyle/>
          <a:p>
            <a:pPr eaLnBrk="1" hangingPunct="1"/>
            <a:r>
              <a:rPr lang="en-US" sz="3200" b="1" dirty="0" smtClean="0">
                <a:latin typeface="Times New Roman" pitchFamily="18" charset="0"/>
                <a:cs typeface="Times New Roman" pitchFamily="18" charset="0"/>
              </a:rPr>
              <a:t>The Life Style Theory</a:t>
            </a:r>
          </a:p>
        </p:txBody>
      </p:sp>
      <p:sp>
        <p:nvSpPr>
          <p:cNvPr id="54275" name="Rectangle 3"/>
          <p:cNvSpPr>
            <a:spLocks noGrp="1" noChangeArrowheads="1"/>
          </p:cNvSpPr>
          <p:nvPr>
            <p:ph idx="1"/>
          </p:nvPr>
        </p:nvSpPr>
        <p:spPr>
          <a:xfrm>
            <a:off x="228600" y="1066800"/>
            <a:ext cx="8610600" cy="5334000"/>
          </a:xfrm>
        </p:spPr>
        <p:txBody>
          <a:bodyPr/>
          <a:lstStyle/>
          <a:p>
            <a:pPr marL="609600" indent="-609600" eaLnBrk="1" hangingPunct="1">
              <a:buFont typeface="Wingdings" pitchFamily="2" charset="2"/>
              <a:buChar char="q"/>
            </a:pPr>
            <a:r>
              <a:rPr lang="en-US" sz="2800" dirty="0" smtClean="0">
                <a:latin typeface="Times New Roman" pitchFamily="18" charset="0"/>
                <a:cs typeface="Times New Roman" pitchFamily="18" charset="0"/>
              </a:rPr>
              <a:t>This holds that unhealthy lifestyles are causes for diseases. </a:t>
            </a:r>
          </a:p>
          <a:p>
            <a:pPr marL="609600" indent="-609600" eaLnBrk="1" hangingPunct="1">
              <a:buFont typeface="Wingdings" pitchFamily="2" charset="2"/>
              <a:buChar char="q"/>
            </a:pPr>
            <a:endParaRPr lang="en-US" sz="2800" dirty="0" smtClean="0">
              <a:latin typeface="Times New Roman" pitchFamily="18" charset="0"/>
              <a:cs typeface="Times New Roman" pitchFamily="18" charset="0"/>
            </a:endParaRPr>
          </a:p>
          <a:p>
            <a:pPr marL="609600" indent="-609600" eaLnBrk="1" hangingPunct="1">
              <a:buFont typeface="Wingdings" pitchFamily="2" charset="2"/>
              <a:buChar char="q"/>
            </a:pPr>
            <a:r>
              <a:rPr lang="en-US" sz="2800" dirty="0" smtClean="0">
                <a:latin typeface="Times New Roman" pitchFamily="18" charset="0"/>
                <a:cs typeface="Times New Roman" pitchFamily="18" charset="0"/>
              </a:rPr>
              <a:t>This hypothesis blames stress, lack of exercise, the use of alcohol and tobacco improper nutrition for most chronic diseases. </a:t>
            </a:r>
          </a:p>
          <a:p>
            <a:pPr marL="609600" indent="-609600" eaLnBrk="1" hangingPunct="1">
              <a:buFont typeface="Wingdings" pitchFamily="2" charset="2"/>
              <a:buChar char="q"/>
            </a:pPr>
            <a:endParaRPr lang="en-US" sz="2800" dirty="0" smtClean="0">
              <a:latin typeface="Times New Roman" pitchFamily="18" charset="0"/>
              <a:cs typeface="Times New Roman" pitchFamily="18" charset="0"/>
            </a:endParaRPr>
          </a:p>
          <a:p>
            <a:pPr marL="609600" indent="-609600" eaLnBrk="1" hangingPunct="1">
              <a:buFont typeface="Wingdings" pitchFamily="2" charset="2"/>
              <a:buChar char="q"/>
            </a:pPr>
            <a:r>
              <a:rPr lang="en-US" sz="2800" dirty="0" smtClean="0">
                <a:latin typeface="Times New Roman" pitchFamily="18" charset="0"/>
                <a:cs typeface="Times New Roman" pitchFamily="18" charset="0"/>
              </a:rPr>
              <a:t>This theory rejects the notion central to the classic germ theory, that a single disease has a single etiology. </a:t>
            </a:r>
          </a:p>
          <a:p>
            <a:pPr marL="609600" indent="-609600" eaLnBrk="1" hangingPunct="1">
              <a:buFont typeface="Wingdings" pitchFamily="2" charset="2"/>
              <a:buChar char="q"/>
            </a:pPr>
            <a:endParaRPr lang="en-US" sz="2800" dirty="0" smtClean="0">
              <a:latin typeface="Times New Roman" pitchFamily="18" charset="0"/>
              <a:cs typeface="Times New Roman" pitchFamily="18" charset="0"/>
            </a:endParaRPr>
          </a:p>
          <a:p>
            <a:pPr marL="609600" indent="-609600" eaLnBrk="1" hangingPunct="1">
              <a:buFont typeface="Wingdings" pitchFamily="2" charset="2"/>
              <a:buChar char="q"/>
            </a:pPr>
            <a:endParaRPr lang="en-US" sz="2800" dirty="0" smtClean="0">
              <a:latin typeface="Times New Roman" pitchFamily="18" charset="0"/>
              <a:cs typeface="Times New Roman" pitchFamily="18" charset="0"/>
            </a:endParaRPr>
          </a:p>
        </p:txBody>
      </p:sp>
      <p:sp>
        <p:nvSpPr>
          <p:cNvPr id="542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C009420-9A75-418D-A26E-D0C3D82D89A1}" type="slidenum">
              <a:rPr lang="en-US" sz="1400" smtClean="0"/>
              <a:pPr eaLnBrk="1" hangingPunct="1"/>
              <a:t>121</a:t>
            </a:fld>
            <a:endParaRPr lang="en-US" sz="1400" smtClean="0"/>
          </a:p>
        </p:txBody>
      </p:sp>
    </p:spTree>
    <p:extLst>
      <p:ext uri="{BB962C8B-B14F-4D97-AF65-F5344CB8AC3E}">
        <p14:creationId xmlns:p14="http://schemas.microsoft.com/office/powerpoint/2010/main" val="1632738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14400"/>
          </a:xfrm>
        </p:spPr>
        <p:txBody>
          <a:bodyPr/>
          <a:lstStyle/>
          <a:p>
            <a:pPr eaLnBrk="1" hangingPunct="1"/>
            <a:r>
              <a:rPr lang="en-US" sz="3200" b="1" dirty="0" smtClean="0">
                <a:latin typeface="Times New Roman" pitchFamily="18" charset="0"/>
                <a:cs typeface="Times New Roman" pitchFamily="18" charset="0"/>
              </a:rPr>
              <a:t>The Life Style Theory……</a:t>
            </a:r>
          </a:p>
        </p:txBody>
      </p:sp>
      <p:sp>
        <p:nvSpPr>
          <p:cNvPr id="55299" name="Rectangle 3"/>
          <p:cNvSpPr>
            <a:spLocks noGrp="1" noChangeArrowheads="1"/>
          </p:cNvSpPr>
          <p:nvPr>
            <p:ph idx="1"/>
          </p:nvPr>
        </p:nvSpPr>
        <p:spPr>
          <a:xfrm>
            <a:off x="304800" y="990600"/>
            <a:ext cx="8382000" cy="5486400"/>
          </a:xfrm>
        </p:spPr>
        <p:txBody>
          <a:bodyPr>
            <a:noAutofit/>
          </a:bodyPr>
          <a:lstStyle/>
          <a:p>
            <a:pPr marL="609600" indent="-609600" algn="just" eaLnBrk="1" hangingPunct="1">
              <a:buFont typeface="Wingdings" pitchFamily="2" charset="2"/>
              <a:buChar char="q"/>
            </a:pPr>
            <a:r>
              <a:rPr lang="en-US" sz="2800" dirty="0" smtClean="0">
                <a:latin typeface="Times New Roman" pitchFamily="18" charset="0"/>
                <a:cs typeface="Times New Roman" pitchFamily="18" charset="0"/>
              </a:rPr>
              <a:t>Instead they emphasize the interrelatedness of many variables in disease causality, principally those under the control of the individual.</a:t>
            </a:r>
          </a:p>
          <a:p>
            <a:pPr marL="609600" indent="-609600" algn="just" eaLnBrk="1" hangingPunct="1">
              <a:buFontTx/>
              <a:buNone/>
            </a:pPr>
            <a:r>
              <a:rPr lang="en-US" sz="2800" dirty="0" smtClean="0">
                <a:latin typeface="Times New Roman" pitchFamily="18" charset="0"/>
                <a:cs typeface="Times New Roman" pitchFamily="18" charset="0"/>
              </a:rPr>
              <a:t> </a:t>
            </a:r>
          </a:p>
          <a:p>
            <a:pPr marL="609600" indent="-609600" algn="just" eaLnBrk="1" hangingPunct="1">
              <a:buFont typeface="Wingdings" pitchFamily="2" charset="2"/>
              <a:buChar char="q"/>
            </a:pPr>
            <a:r>
              <a:rPr lang="en-US" sz="2800" dirty="0" smtClean="0">
                <a:latin typeface="Times New Roman" pitchFamily="18" charset="0"/>
                <a:cs typeface="Times New Roman" pitchFamily="18" charset="0"/>
              </a:rPr>
              <a:t>Nevertheless, this approach resembles  the germ theory, for it conceives of disease as an individual event, the difference is that prevention, instead of requiring physicians’ ministrations, demand personal behavior change. </a:t>
            </a:r>
          </a:p>
          <a:p>
            <a:pPr marL="609600" indent="-609600" algn="just" eaLnBrk="1" hangingPunct="1">
              <a:buFont typeface="Wingdings" pitchFamily="2" charset="2"/>
              <a:buChar char="q"/>
            </a:pPr>
            <a:endParaRPr lang="en-US" sz="2800" dirty="0" smtClean="0">
              <a:latin typeface="Times New Roman" pitchFamily="18" charset="0"/>
              <a:cs typeface="Times New Roman" pitchFamily="18" charset="0"/>
            </a:endParaRPr>
          </a:p>
          <a:p>
            <a:pPr marL="609600" indent="-609600" algn="just" eaLnBrk="1" hangingPunct="1">
              <a:buFont typeface="Wingdings" pitchFamily="2" charset="2"/>
              <a:buChar char="q"/>
            </a:pPr>
            <a:r>
              <a:rPr lang="en-US" sz="2800" dirty="0" smtClean="0">
                <a:latin typeface="Times New Roman" pitchFamily="18" charset="0"/>
                <a:cs typeface="Times New Roman" pitchFamily="18" charset="0"/>
              </a:rPr>
              <a:t>The critics surrounding this theory state that the change for lifestyle requires overall social change.</a:t>
            </a:r>
          </a:p>
        </p:txBody>
      </p:sp>
      <p:sp>
        <p:nvSpPr>
          <p:cNvPr id="5530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F7AFAA8-B72E-47AE-8B01-C3830CBD20EF}" type="slidenum">
              <a:rPr lang="en-US" sz="1400" smtClean="0"/>
              <a:pPr eaLnBrk="1" hangingPunct="1"/>
              <a:t>122</a:t>
            </a:fld>
            <a:endParaRPr lang="en-US" sz="1400" smtClean="0"/>
          </a:p>
        </p:txBody>
      </p:sp>
    </p:spTree>
    <p:extLst>
      <p:ext uri="{BB962C8B-B14F-4D97-AF65-F5344CB8AC3E}">
        <p14:creationId xmlns:p14="http://schemas.microsoft.com/office/powerpoint/2010/main" val="3757237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381000"/>
            <a:ext cx="7772400" cy="914400"/>
          </a:xfrm>
        </p:spPr>
        <p:txBody>
          <a:bodyPr/>
          <a:lstStyle/>
          <a:p>
            <a:pPr eaLnBrk="1" hangingPunct="1"/>
            <a:r>
              <a:rPr lang="en-US" sz="3200" b="1" dirty="0" smtClean="0">
                <a:latin typeface="Times New Roman" pitchFamily="18" charset="0"/>
                <a:cs typeface="Times New Roman" pitchFamily="18" charset="0"/>
              </a:rPr>
              <a:t>The Environmental Theory</a:t>
            </a:r>
          </a:p>
        </p:txBody>
      </p:sp>
      <p:sp>
        <p:nvSpPr>
          <p:cNvPr id="56323" name="Rectangle 3"/>
          <p:cNvSpPr>
            <a:spLocks noGrp="1" noChangeArrowheads="1"/>
          </p:cNvSpPr>
          <p:nvPr>
            <p:ph idx="1"/>
          </p:nvPr>
        </p:nvSpPr>
        <p:spPr>
          <a:xfrm>
            <a:off x="381000" y="1371600"/>
            <a:ext cx="8382000" cy="5105400"/>
          </a:xfrm>
        </p:spPr>
        <p:txBody>
          <a:bodyPr>
            <a:normAutofit fontScale="85000" lnSpcReduction="20000"/>
          </a:bodyPr>
          <a:lstStyle/>
          <a:p>
            <a:pPr marL="609600" indent="-609600" algn="just" eaLnBrk="1" hangingPunct="1">
              <a:buFont typeface="Wingdings" pitchFamily="2" charset="2"/>
              <a:buChar char="q"/>
            </a:pPr>
            <a:r>
              <a:rPr lang="en-US" sz="2800" dirty="0" smtClean="0">
                <a:latin typeface="Times New Roman" pitchFamily="18" charset="0"/>
                <a:cs typeface="Times New Roman" pitchFamily="18" charset="0"/>
              </a:rPr>
              <a:t>Environmental theory explains that significant number of chronic disease are caused by toxins in the environment and </a:t>
            </a:r>
          </a:p>
          <a:p>
            <a:pPr marL="609600" indent="-609600" algn="just" eaLnBrk="1" hangingPunct="1">
              <a:buFont typeface="Wingdings" pitchFamily="2" charset="2"/>
              <a:buChar char="q"/>
            </a:pPr>
            <a:endParaRPr lang="en-US" sz="2800" dirty="0" smtClean="0">
              <a:latin typeface="Times New Roman" pitchFamily="18" charset="0"/>
              <a:cs typeface="Times New Roman" pitchFamily="18" charset="0"/>
            </a:endParaRPr>
          </a:p>
          <a:p>
            <a:pPr marL="609600" indent="-609600" algn="just" eaLnBrk="1" hangingPunct="1">
              <a:buFont typeface="Wingdings" pitchFamily="2" charset="2"/>
              <a:buChar char="q"/>
            </a:pPr>
            <a:r>
              <a:rPr lang="en-US" sz="2800" dirty="0" smtClean="0">
                <a:latin typeface="Times New Roman" pitchFamily="18" charset="0"/>
                <a:cs typeface="Times New Roman" pitchFamily="18" charset="0"/>
              </a:rPr>
              <a:t>It implies that disease prevention, instead of requiring medical treatments or personal hygiene, demands change in the industrial production. </a:t>
            </a:r>
          </a:p>
          <a:p>
            <a:pPr marL="609600" indent="-609600" algn="just">
              <a:buFont typeface="Wingdings" pitchFamily="2" charset="2"/>
              <a:buChar char="q"/>
            </a:pPr>
            <a:r>
              <a:rPr lang="en-US" sz="2800" dirty="0">
                <a:latin typeface="Times New Roman" pitchFamily="18" charset="0"/>
                <a:cs typeface="Times New Roman" pitchFamily="18" charset="0"/>
              </a:rPr>
              <a:t>The first aspect of the environmental hypothesis is occupational hazards, </a:t>
            </a:r>
          </a:p>
          <a:p>
            <a:pPr marL="609600" indent="-609600" algn="just">
              <a:buFont typeface="Wingdings" pitchFamily="2" charset="2"/>
              <a:buChar char="q"/>
            </a:pPr>
            <a:endParaRPr lang="en-US" sz="2800" dirty="0">
              <a:latin typeface="Times New Roman" pitchFamily="18" charset="0"/>
              <a:cs typeface="Times New Roman" pitchFamily="18" charset="0"/>
            </a:endParaRPr>
          </a:p>
          <a:p>
            <a:pPr marL="609600" indent="-609600" algn="just">
              <a:buFont typeface="Wingdings" pitchFamily="2" charset="2"/>
              <a:buChar char="q"/>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second concentrates on toxic substances in the air, water and soil (advocates of this theory places particular emphasis on radioactivity), </a:t>
            </a:r>
          </a:p>
          <a:p>
            <a:pPr marL="609600" indent="-609600" algn="just">
              <a:buNone/>
            </a:pPr>
            <a:r>
              <a:rPr lang="en-US" sz="2800" b="1" i="1" dirty="0" smtClean="0">
                <a:latin typeface="Times New Roman" pitchFamily="18" charset="0"/>
                <a:cs typeface="Times New Roman" pitchFamily="18" charset="0"/>
              </a:rPr>
              <a:t>                                            and </a:t>
            </a:r>
            <a:endParaRPr lang="en-US" sz="2800" b="1" i="1" dirty="0">
              <a:latin typeface="Times New Roman" pitchFamily="18" charset="0"/>
              <a:cs typeface="Times New Roman" pitchFamily="18" charset="0"/>
            </a:endParaRPr>
          </a:p>
          <a:p>
            <a:pPr marL="609600" indent="-609600" algn="just">
              <a:buFont typeface="Wingdings" pitchFamily="2" charset="2"/>
              <a:buChar char="q"/>
            </a:pPr>
            <a:r>
              <a:rPr lang="en-US" sz="2800" dirty="0" smtClean="0">
                <a:latin typeface="Times New Roman" pitchFamily="18" charset="0"/>
                <a:cs typeface="Times New Roman" pitchFamily="18" charset="0"/>
              </a:rPr>
              <a:t>The third </a:t>
            </a:r>
            <a:r>
              <a:rPr lang="en-US" sz="2800" dirty="0">
                <a:latin typeface="Times New Roman" pitchFamily="18" charset="0"/>
                <a:cs typeface="Times New Roman" pitchFamily="18" charset="0"/>
              </a:rPr>
              <a:t>aspect focus on synthetic additives to foods “organic foods”. </a:t>
            </a:r>
          </a:p>
          <a:p>
            <a:pPr marL="609600" indent="-609600" algn="just" eaLnBrk="1" hangingPunct="1">
              <a:buFont typeface="Wingdings" pitchFamily="2" charset="2"/>
              <a:buChar char="q"/>
            </a:pPr>
            <a:endParaRPr lang="en-US" sz="2800" dirty="0" smtClean="0">
              <a:latin typeface="Times New Roman" pitchFamily="18" charset="0"/>
              <a:cs typeface="Times New Roman" pitchFamily="18" charset="0"/>
            </a:endParaRPr>
          </a:p>
        </p:txBody>
      </p:sp>
      <p:sp>
        <p:nvSpPr>
          <p:cNvPr id="56325"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6AAE0A9-A624-4DBB-B3A1-AF37CF918099}" type="slidenum">
              <a:rPr lang="en-US" sz="1400" smtClean="0"/>
              <a:pPr eaLnBrk="1" hangingPunct="1"/>
              <a:t>123</a:t>
            </a:fld>
            <a:endParaRPr lang="en-US" sz="1400" smtClean="0"/>
          </a:p>
        </p:txBody>
      </p:sp>
    </p:spTree>
    <p:extLst>
      <p:ext uri="{BB962C8B-B14F-4D97-AF65-F5344CB8AC3E}">
        <p14:creationId xmlns:p14="http://schemas.microsoft.com/office/powerpoint/2010/main" val="40662855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228600"/>
            <a:ext cx="7772400" cy="762000"/>
          </a:xfrm>
        </p:spPr>
        <p:txBody>
          <a:bodyPr/>
          <a:lstStyle/>
          <a:p>
            <a:pPr eaLnBrk="1" hangingPunct="1"/>
            <a:r>
              <a:rPr lang="en-US" sz="3200" b="1" dirty="0" smtClean="0">
                <a:latin typeface="Times New Roman" pitchFamily="18" charset="0"/>
                <a:cs typeface="Times New Roman" pitchFamily="18" charset="0"/>
              </a:rPr>
              <a:t>The Multi Causal Theory</a:t>
            </a:r>
          </a:p>
        </p:txBody>
      </p:sp>
      <p:sp>
        <p:nvSpPr>
          <p:cNvPr id="58371" name="Rectangle 3"/>
          <p:cNvSpPr>
            <a:spLocks noGrp="1" noChangeArrowheads="1"/>
          </p:cNvSpPr>
          <p:nvPr>
            <p:ph idx="1"/>
          </p:nvPr>
        </p:nvSpPr>
        <p:spPr>
          <a:xfrm>
            <a:off x="304800" y="914400"/>
            <a:ext cx="8458200" cy="5410200"/>
          </a:xfrm>
        </p:spPr>
        <p:txBody>
          <a:bodyPr>
            <a:normAutofit fontScale="85000" lnSpcReduction="20000"/>
          </a:bodyPr>
          <a:lstStyle/>
          <a:p>
            <a:pPr marL="609600" indent="-609600" algn="just" eaLnBrk="1" hangingPunct="1">
              <a:buFont typeface="Wingdings" pitchFamily="2" charset="2"/>
              <a:buChar char="q"/>
            </a:pPr>
            <a:r>
              <a:rPr lang="en-US" sz="2800" dirty="0" smtClean="0">
                <a:latin typeface="Times New Roman" pitchFamily="18" charset="0"/>
                <a:cs typeface="Times New Roman" pitchFamily="18" charset="0"/>
              </a:rPr>
              <a:t>It is also called the web of disease causation. </a:t>
            </a:r>
          </a:p>
          <a:p>
            <a:pPr marL="609600" indent="-609600" algn="just" eaLnBrk="1" hangingPunct="1">
              <a:buFont typeface="Wingdings" pitchFamily="2" charset="2"/>
              <a:buChar char="q"/>
            </a:pPr>
            <a:endParaRPr lang="en-US" sz="2800" dirty="0" smtClean="0">
              <a:latin typeface="Times New Roman" pitchFamily="18" charset="0"/>
              <a:cs typeface="Times New Roman" pitchFamily="18" charset="0"/>
            </a:endParaRPr>
          </a:p>
          <a:p>
            <a:pPr marL="609600" indent="-609600" algn="just" eaLnBrk="1" hangingPunct="1">
              <a:buFont typeface="Wingdings" pitchFamily="2" charset="2"/>
              <a:buChar char="q"/>
            </a:pPr>
            <a:r>
              <a:rPr lang="en-US" sz="2800" dirty="0" smtClean="0">
                <a:latin typeface="Times New Roman" pitchFamily="18" charset="0"/>
                <a:cs typeface="Times New Roman" pitchFamily="18" charset="0"/>
              </a:rPr>
              <a:t>The theory express that there are multiple factors for a cause of a single disease entity. </a:t>
            </a:r>
          </a:p>
          <a:p>
            <a:pPr marL="609600" indent="-609600" algn="just" eaLnBrk="1" hangingPunct="1">
              <a:buFont typeface="Wingdings" pitchFamily="2" charset="2"/>
              <a:buChar char="q"/>
            </a:pPr>
            <a:endParaRPr lang="en-US" sz="2800" dirty="0" smtClean="0">
              <a:latin typeface="Times New Roman" pitchFamily="18" charset="0"/>
              <a:cs typeface="Times New Roman" pitchFamily="18" charset="0"/>
            </a:endParaRPr>
          </a:p>
          <a:p>
            <a:pPr marL="609600" indent="-609600" algn="just" eaLnBrk="1" hangingPunct="1">
              <a:buFont typeface="Wingdings" pitchFamily="2" charset="2"/>
              <a:buChar char="q"/>
            </a:pPr>
            <a:r>
              <a:rPr lang="en-US" sz="2800" dirty="0" smtClean="0">
                <a:latin typeface="Times New Roman" pitchFamily="18" charset="0"/>
                <a:cs typeface="Times New Roman" pitchFamily="18" charset="0"/>
              </a:rPr>
              <a:t>But it is incapable of directing a truly effective disease prevention policy as the theories it replaces.</a:t>
            </a:r>
          </a:p>
          <a:p>
            <a:pPr marL="609600" indent="-609600" algn="just">
              <a:buFont typeface="Wingdings" pitchFamily="2" charset="2"/>
              <a:buChar char="q"/>
            </a:pPr>
            <a:r>
              <a:rPr lang="en-US" sz="2800" dirty="0">
                <a:latin typeface="Times New Roman" pitchFamily="18" charset="0"/>
                <a:cs typeface="Times New Roman" pitchFamily="18" charset="0"/>
              </a:rPr>
              <a:t>Its shortcomings are it gives few clues about how to prevent disease, </a:t>
            </a:r>
          </a:p>
          <a:p>
            <a:pPr marL="609600" indent="-609600" algn="just">
              <a:buFont typeface="Wingdings" pitchFamily="2" charset="2"/>
              <a:buChar char="q"/>
            </a:pPr>
            <a:endParaRPr lang="en-US" sz="2800" dirty="0">
              <a:latin typeface="Times New Roman" pitchFamily="18" charset="0"/>
              <a:cs typeface="Times New Roman" pitchFamily="18" charset="0"/>
            </a:endParaRPr>
          </a:p>
          <a:p>
            <a:pPr marL="609600" indent="-609600" algn="just">
              <a:buFont typeface="Wingdings" pitchFamily="2" charset="2"/>
              <a:buChar char="q"/>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actual prevention policies it implies are inefficient in many ways, </a:t>
            </a:r>
          </a:p>
          <a:p>
            <a:pPr marL="609600" indent="-609600" algn="ctr">
              <a:buNone/>
            </a:pPr>
            <a:r>
              <a:rPr lang="en-US" sz="2800" b="1" i="1" dirty="0">
                <a:latin typeface="Times New Roman" pitchFamily="18" charset="0"/>
                <a:cs typeface="Times New Roman" pitchFamily="18" charset="0"/>
              </a:rPr>
              <a:t>and </a:t>
            </a:r>
          </a:p>
          <a:p>
            <a:pPr marL="609600" indent="-609600" algn="just">
              <a:buFont typeface="Wingdings" pitchFamily="2" charset="2"/>
              <a:buChar char="q"/>
            </a:pPr>
            <a:r>
              <a:rPr lang="en-US" sz="2800" dirty="0" smtClean="0">
                <a:latin typeface="Times New Roman" pitchFamily="18" charset="0"/>
                <a:cs typeface="Times New Roman" pitchFamily="18" charset="0"/>
              </a:rPr>
              <a:t>There </a:t>
            </a:r>
            <a:r>
              <a:rPr lang="en-US" sz="2800" dirty="0">
                <a:latin typeface="Times New Roman" pitchFamily="18" charset="0"/>
                <a:cs typeface="Times New Roman" pitchFamily="18" charset="0"/>
              </a:rPr>
              <a:t>is a gap between what it promises and what epidemiologist’s deliver. </a:t>
            </a:r>
          </a:p>
          <a:p>
            <a:pPr marL="609600" indent="-609600" algn="just" eaLnBrk="1" hangingPunct="1">
              <a:buFont typeface="Wingdings" pitchFamily="2" charset="2"/>
              <a:buChar char="q"/>
            </a:pPr>
            <a:endParaRPr lang="en-US" sz="2800" dirty="0" smtClean="0">
              <a:latin typeface="Times New Roman" pitchFamily="18" charset="0"/>
              <a:cs typeface="Times New Roman" pitchFamily="18" charset="0"/>
            </a:endParaRPr>
          </a:p>
          <a:p>
            <a:pPr marL="609600" indent="-609600" algn="just" eaLnBrk="1" hangingPunct="1">
              <a:buFont typeface="Wingdings" pitchFamily="2" charset="2"/>
              <a:buChar char="q"/>
            </a:pPr>
            <a:endParaRPr lang="en-US" sz="2800" dirty="0" smtClean="0">
              <a:latin typeface="Times New Roman" pitchFamily="18" charset="0"/>
              <a:cs typeface="Times New Roman" pitchFamily="18" charset="0"/>
            </a:endParaRPr>
          </a:p>
          <a:p>
            <a:pPr marL="609600" indent="-609600" algn="just" eaLnBrk="1" hangingPunct="1">
              <a:buFont typeface="Wingdings" pitchFamily="2" charset="2"/>
              <a:buChar char="q"/>
            </a:pPr>
            <a:endParaRPr lang="en-US" sz="2800" dirty="0" smtClean="0">
              <a:latin typeface="Times New Roman" pitchFamily="18" charset="0"/>
              <a:cs typeface="Times New Roman" pitchFamily="18" charset="0"/>
            </a:endParaRPr>
          </a:p>
        </p:txBody>
      </p:sp>
      <p:sp>
        <p:nvSpPr>
          <p:cNvPr id="58373"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EE7D3E5B-E16C-4CA9-A6D5-7F3031013377}" type="slidenum">
              <a:rPr lang="en-US" sz="1400" smtClean="0"/>
              <a:pPr eaLnBrk="1" hangingPunct="1"/>
              <a:t>124</a:t>
            </a:fld>
            <a:endParaRPr lang="en-US" sz="1400" smtClean="0"/>
          </a:p>
        </p:txBody>
      </p:sp>
    </p:spTree>
    <p:extLst>
      <p:ext uri="{BB962C8B-B14F-4D97-AF65-F5344CB8AC3E}">
        <p14:creationId xmlns:p14="http://schemas.microsoft.com/office/powerpoint/2010/main" val="40104764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type="title"/>
          </p:nvPr>
        </p:nvSpPr>
        <p:spPr>
          <a:noFill/>
        </p:spPr>
        <p:txBody>
          <a:bodyPr/>
          <a:lstStyle/>
          <a:p>
            <a:r>
              <a:rPr lang="en-US" sz="3200" b="1" dirty="0">
                <a:latin typeface="Times New Roman" panose="02020603050405020304" pitchFamily="18" charset="0"/>
                <a:cs typeface="Times New Roman" pitchFamily="18" charset="0"/>
              </a:rPr>
              <a:t>General Models of Causation</a:t>
            </a:r>
          </a:p>
        </p:txBody>
      </p:sp>
      <p:sp>
        <p:nvSpPr>
          <p:cNvPr id="153602" name="Rectangle 2"/>
          <p:cNvSpPr>
            <a:spLocks noGrp="1" noChangeArrowheads="1"/>
          </p:cNvSpPr>
          <p:nvPr>
            <p:ph idx="1"/>
          </p:nvPr>
        </p:nvSpPr>
        <p:spPr>
          <a:xfrm>
            <a:off x="304800" y="1219200"/>
            <a:ext cx="8610600" cy="5257800"/>
          </a:xfrm>
        </p:spPr>
        <p:txBody>
          <a:bodyPr>
            <a:normAutofit/>
          </a:bodyPr>
          <a:lstStyle/>
          <a:p>
            <a:pPr>
              <a:lnSpc>
                <a:spcPct val="130000"/>
              </a:lnSpc>
            </a:pPr>
            <a:r>
              <a:rPr lang="en-GB" sz="2800" dirty="0">
                <a:latin typeface="Times New Roman" pitchFamily="18" charset="0"/>
                <a:cs typeface="Times New Roman" pitchFamily="18" charset="0"/>
              </a:rPr>
              <a:t>In epidemiology, there are several models of disease causation that help </a:t>
            </a:r>
            <a:r>
              <a:rPr lang="en-GB" sz="2800" dirty="0" smtClean="0">
                <a:latin typeface="Times New Roman" pitchFamily="18" charset="0"/>
                <a:cs typeface="Times New Roman" pitchFamily="18" charset="0"/>
              </a:rPr>
              <a:t>to understand </a:t>
            </a:r>
            <a:r>
              <a:rPr lang="en-GB" sz="2800" dirty="0">
                <a:latin typeface="Times New Roman" pitchFamily="18" charset="0"/>
                <a:cs typeface="Times New Roman" pitchFamily="18" charset="0"/>
              </a:rPr>
              <a:t>disease process.</a:t>
            </a:r>
          </a:p>
          <a:p>
            <a:pPr marL="0" indent="0">
              <a:lnSpc>
                <a:spcPct val="130000"/>
              </a:lnSpc>
              <a:buNone/>
            </a:pPr>
            <a:r>
              <a:rPr lang="en-GB" sz="2800" b="1" dirty="0">
                <a:latin typeface="Times New Roman" pitchFamily="18" charset="0"/>
                <a:cs typeface="Times New Roman" pitchFamily="18" charset="0"/>
              </a:rPr>
              <a:t>The most widely applied models are: </a:t>
            </a:r>
          </a:p>
          <a:p>
            <a:pPr marL="971550" lvl="1" indent="-514350">
              <a:lnSpc>
                <a:spcPct val="130000"/>
              </a:lnSpc>
              <a:buFont typeface="+mj-lt"/>
              <a:buAutoNum type="arabicPeriod"/>
            </a:pPr>
            <a:r>
              <a:rPr lang="en-GB" dirty="0">
                <a:latin typeface="Times New Roman" pitchFamily="18" charset="0"/>
                <a:cs typeface="Times New Roman" pitchFamily="18" charset="0"/>
              </a:rPr>
              <a:t>The epidemiological triad (triangle</a:t>
            </a:r>
            <a:r>
              <a:rPr lang="en-GB" dirty="0" smtClean="0">
                <a:latin typeface="Times New Roman" pitchFamily="18" charset="0"/>
                <a:cs typeface="Times New Roman" pitchFamily="18" charset="0"/>
              </a:rPr>
              <a:t>)</a:t>
            </a:r>
            <a:endParaRPr lang="en-GB" dirty="0">
              <a:latin typeface="Times New Roman" pitchFamily="18" charset="0"/>
              <a:cs typeface="Times New Roman" pitchFamily="18" charset="0"/>
            </a:endParaRPr>
          </a:p>
          <a:p>
            <a:pPr marL="971550" lvl="1" indent="-514350">
              <a:lnSpc>
                <a:spcPct val="130000"/>
              </a:lnSpc>
              <a:buFont typeface="+mj-lt"/>
              <a:buAutoNum type="arabicPeriod"/>
            </a:pPr>
            <a:r>
              <a:rPr lang="en-GB" dirty="0">
                <a:latin typeface="Times New Roman" pitchFamily="18" charset="0"/>
                <a:cs typeface="Times New Roman" pitchFamily="18" charset="0"/>
              </a:rPr>
              <a:t>the </a:t>
            </a:r>
            <a:r>
              <a:rPr lang="en-GB" dirty="0" smtClean="0">
                <a:latin typeface="Times New Roman" pitchFamily="18" charset="0"/>
                <a:cs typeface="Times New Roman" pitchFamily="18" charset="0"/>
              </a:rPr>
              <a:t>wheel</a:t>
            </a:r>
            <a:endParaRPr lang="en-GB" dirty="0">
              <a:latin typeface="Times New Roman" pitchFamily="18" charset="0"/>
              <a:cs typeface="Times New Roman" pitchFamily="18" charset="0"/>
            </a:endParaRPr>
          </a:p>
          <a:p>
            <a:pPr marL="971550" lvl="1" indent="-514350">
              <a:lnSpc>
                <a:spcPct val="130000"/>
              </a:lnSpc>
              <a:buFont typeface="+mj-lt"/>
              <a:buAutoNum type="arabicPeriod"/>
            </a:pPr>
            <a:r>
              <a:rPr lang="en-GB" dirty="0">
                <a:latin typeface="Times New Roman" pitchFamily="18" charset="0"/>
                <a:cs typeface="Times New Roman" pitchFamily="18" charset="0"/>
              </a:rPr>
              <a:t>the web</a:t>
            </a:r>
            <a:r>
              <a:rPr lang="en-GB" dirty="0" smtClean="0">
                <a:latin typeface="Times New Roman" pitchFamily="18" charset="0"/>
                <a:cs typeface="Times New Roman" pitchFamily="18" charset="0"/>
              </a:rPr>
              <a:t>.</a:t>
            </a:r>
            <a:endParaRPr lang="en-GB" dirty="0">
              <a:latin typeface="Times New Roman" pitchFamily="18" charset="0"/>
              <a:cs typeface="Times New Roman" pitchFamily="18" charset="0"/>
            </a:endParaRPr>
          </a:p>
          <a:p>
            <a:pPr marL="971550" lvl="1" indent="-514350">
              <a:lnSpc>
                <a:spcPct val="130000"/>
              </a:lnSpc>
              <a:buFont typeface="+mj-lt"/>
              <a:buAutoNum type="arabicPeriod"/>
            </a:pPr>
            <a:r>
              <a:rPr lang="en-GB" dirty="0">
                <a:latin typeface="Times New Roman" pitchFamily="18" charset="0"/>
                <a:cs typeface="Times New Roman" pitchFamily="18" charset="0"/>
              </a:rPr>
              <a:t>The sufficient cause and component causes models (Rothman’s component causes model)</a:t>
            </a:r>
            <a:endParaRPr lang="en-US" dirty="0">
              <a:latin typeface="Times New Roman" pitchFamily="18" charset="0"/>
              <a:cs typeface="Times New Roman" pitchFamily="18" charset="0"/>
            </a:endParaRPr>
          </a:p>
        </p:txBody>
      </p:sp>
      <p:sp>
        <p:nvSpPr>
          <p:cNvPr id="17410" name="Slide Number Placeholder 5"/>
          <p:cNvSpPr>
            <a:spLocks noGrp="1"/>
          </p:cNvSpPr>
          <p:nvPr>
            <p:ph type="sldNum" sz="quarter" idx="12"/>
          </p:nvPr>
        </p:nvSpPr>
        <p:spPr>
          <a:noFill/>
        </p:spPr>
        <p:txBody>
          <a:bodyPr anchor="b">
            <a:normAutofit/>
          </a:bodyPr>
          <a:lstStyle/>
          <a:p>
            <a:pPr algn="l"/>
            <a:fld id="{7D23DBB0-10D6-4031-A7F2-E8C0541FE18B}" type="slidenum">
              <a:rPr lang="ar-SA" sz="1200">
                <a:latin typeface="Times New Roman" panose="02020603050405020304" pitchFamily="18" charset="0"/>
                <a:cs typeface="Times New Roman" panose="02020603050405020304" pitchFamily="18" charset="0"/>
              </a:rPr>
              <a:pPr algn="l"/>
              <a:t>125</a:t>
            </a:fld>
            <a:endParaRPr lang="en-US" sz="1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6528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3603"/>
                                        </p:tgtEl>
                                        <p:attrNameLst>
                                          <p:attrName>style.visibility</p:attrName>
                                        </p:attrNameLst>
                                      </p:cBhvr>
                                      <p:to>
                                        <p:strVal val="visible"/>
                                      </p:to>
                                    </p:set>
                                    <p:anim calcmode="lin" valueType="num">
                                      <p:cBhvr>
                                        <p:cTn id="7" dur="1000" fill="hold"/>
                                        <p:tgtEl>
                                          <p:spTgt spid="153603"/>
                                        </p:tgtEl>
                                        <p:attrNameLst>
                                          <p:attrName>ppt_w</p:attrName>
                                        </p:attrNameLst>
                                      </p:cBhvr>
                                      <p:tavLst>
                                        <p:tav tm="0">
                                          <p:val>
                                            <p:strVal val="#ppt_w*0.70"/>
                                          </p:val>
                                        </p:tav>
                                        <p:tav tm="100000">
                                          <p:val>
                                            <p:strVal val="#ppt_w"/>
                                          </p:val>
                                        </p:tav>
                                      </p:tavLst>
                                    </p:anim>
                                    <p:anim calcmode="lin" valueType="num">
                                      <p:cBhvr>
                                        <p:cTn id="8" dur="1000" fill="hold"/>
                                        <p:tgtEl>
                                          <p:spTgt spid="153603"/>
                                        </p:tgtEl>
                                        <p:attrNameLst>
                                          <p:attrName>ppt_h</p:attrName>
                                        </p:attrNameLst>
                                      </p:cBhvr>
                                      <p:tavLst>
                                        <p:tav tm="0">
                                          <p:val>
                                            <p:strVal val="#ppt_h"/>
                                          </p:val>
                                        </p:tav>
                                        <p:tav tm="100000">
                                          <p:val>
                                            <p:strVal val="#ppt_h"/>
                                          </p:val>
                                        </p:tav>
                                      </p:tavLst>
                                    </p:anim>
                                    <p:animEffect transition="in" filter="fade">
                                      <p:cBhvr>
                                        <p:cTn id="9" dur="1000"/>
                                        <p:tgtEl>
                                          <p:spTgt spid="153603"/>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53602">
                                            <p:txEl>
                                              <p:pRg st="0" end="0"/>
                                            </p:txEl>
                                          </p:spTgt>
                                        </p:tgtEl>
                                        <p:attrNameLst>
                                          <p:attrName>style.visibility</p:attrName>
                                        </p:attrNameLst>
                                      </p:cBhvr>
                                      <p:to>
                                        <p:strVal val="visible"/>
                                      </p:to>
                                    </p:set>
                                    <p:animEffect transition="in" filter="slide(fromBottom)">
                                      <p:cBhvr>
                                        <p:cTn id="14" dur="500"/>
                                        <p:tgtEl>
                                          <p:spTgt spid="15360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53602">
                                            <p:txEl>
                                              <p:pRg st="1" end="1"/>
                                            </p:txEl>
                                          </p:spTgt>
                                        </p:tgtEl>
                                        <p:attrNameLst>
                                          <p:attrName>style.visibility</p:attrName>
                                        </p:attrNameLst>
                                      </p:cBhvr>
                                      <p:to>
                                        <p:strVal val="visible"/>
                                      </p:to>
                                    </p:set>
                                    <p:animEffect transition="in" filter="slide(fromBottom)">
                                      <p:cBhvr>
                                        <p:cTn id="19" dur="500"/>
                                        <p:tgtEl>
                                          <p:spTgt spid="153602">
                                            <p:txEl>
                                              <p:pRg st="1" end="1"/>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53602">
                                            <p:txEl>
                                              <p:pRg st="2" end="2"/>
                                            </p:txEl>
                                          </p:spTgt>
                                        </p:tgtEl>
                                        <p:attrNameLst>
                                          <p:attrName>style.visibility</p:attrName>
                                        </p:attrNameLst>
                                      </p:cBhvr>
                                      <p:to>
                                        <p:strVal val="visible"/>
                                      </p:to>
                                    </p:set>
                                    <p:animEffect transition="in" filter="slide(fromBottom)">
                                      <p:cBhvr>
                                        <p:cTn id="22" dur="500"/>
                                        <p:tgtEl>
                                          <p:spTgt spid="153602">
                                            <p:txEl>
                                              <p:pRg st="2" end="2"/>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53602">
                                            <p:txEl>
                                              <p:pRg st="3" end="3"/>
                                            </p:txEl>
                                          </p:spTgt>
                                        </p:tgtEl>
                                        <p:attrNameLst>
                                          <p:attrName>style.visibility</p:attrName>
                                        </p:attrNameLst>
                                      </p:cBhvr>
                                      <p:to>
                                        <p:strVal val="visible"/>
                                      </p:to>
                                    </p:set>
                                    <p:animEffect transition="in" filter="slide(fromBottom)">
                                      <p:cBhvr>
                                        <p:cTn id="25" dur="500"/>
                                        <p:tgtEl>
                                          <p:spTgt spid="153602">
                                            <p:txEl>
                                              <p:pRg st="3" end="3"/>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53602">
                                            <p:txEl>
                                              <p:pRg st="4" end="4"/>
                                            </p:txEl>
                                          </p:spTgt>
                                        </p:tgtEl>
                                        <p:attrNameLst>
                                          <p:attrName>style.visibility</p:attrName>
                                        </p:attrNameLst>
                                      </p:cBhvr>
                                      <p:to>
                                        <p:strVal val="visible"/>
                                      </p:to>
                                    </p:set>
                                    <p:animEffect transition="in" filter="slide(fromBottom)">
                                      <p:cBhvr>
                                        <p:cTn id="28" dur="500"/>
                                        <p:tgtEl>
                                          <p:spTgt spid="153602">
                                            <p:txEl>
                                              <p:pRg st="4" end="4"/>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53602">
                                            <p:txEl>
                                              <p:pRg st="5" end="5"/>
                                            </p:txEl>
                                          </p:spTgt>
                                        </p:tgtEl>
                                        <p:attrNameLst>
                                          <p:attrName>style.visibility</p:attrName>
                                        </p:attrNameLst>
                                      </p:cBhvr>
                                      <p:to>
                                        <p:strVal val="visible"/>
                                      </p:to>
                                    </p:set>
                                    <p:animEffect transition="in" filter="slide(fromBottom)">
                                      <p:cBhvr>
                                        <p:cTn id="31" dur="500"/>
                                        <p:tgtEl>
                                          <p:spTgt spid="1536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p:bldP spid="153602"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r>
              <a:rPr lang="en-US" b="1">
                <a:solidFill>
                  <a:schemeClr val="bg1"/>
                </a:solidFill>
              </a:rPr>
              <a:t>The Epidemiologic Triad</a:t>
            </a:r>
            <a:endParaRPr lang="en-US"/>
          </a:p>
        </p:txBody>
      </p:sp>
      <p:sp>
        <p:nvSpPr>
          <p:cNvPr id="11" name="Content Placeholder 10"/>
          <p:cNvSpPr>
            <a:spLocks noGrp="1"/>
          </p:cNvSpPr>
          <p:nvPr>
            <p:ph idx="1"/>
          </p:nvPr>
        </p:nvSpPr>
        <p:spPr/>
        <p:txBody>
          <a:bodyPr/>
          <a:lstStyle/>
          <a:p>
            <a:endParaRPr lang="en-US"/>
          </a:p>
        </p:txBody>
      </p:sp>
      <p:sp>
        <p:nvSpPr>
          <p:cNvPr id="1027" name="Slide Number Placeholder 4"/>
          <p:cNvSpPr>
            <a:spLocks noGrp="1"/>
          </p:cNvSpPr>
          <p:nvPr>
            <p:ph type="sldNum" sz="quarter" idx="12"/>
          </p:nvPr>
        </p:nvSpPr>
        <p:spPr>
          <a:noFill/>
        </p:spPr>
        <p:txBody>
          <a:bodyPr anchor="b">
            <a:normAutofit/>
          </a:bodyPr>
          <a:lstStyle/>
          <a:p>
            <a:pPr algn="l"/>
            <a:fld id="{8B1EB6E8-BF5A-49F2-BB16-226BFFF17356}" type="slidenum">
              <a:rPr lang="ar-SA" sz="1200">
                <a:cs typeface="Arial" pitchFamily="34" charset="0"/>
              </a:rPr>
              <a:pPr algn="l"/>
              <a:t>126</a:t>
            </a:fld>
            <a:endParaRPr lang="en-US" sz="1200"/>
          </a:p>
        </p:txBody>
      </p:sp>
      <p:sp>
        <p:nvSpPr>
          <p:cNvPr id="1029" name="Text Box 3"/>
          <p:cNvSpPr txBox="1">
            <a:spLocks noChangeArrowheads="1"/>
          </p:cNvSpPr>
          <p:nvPr/>
        </p:nvSpPr>
        <p:spPr bwMode="auto">
          <a:xfrm>
            <a:off x="3810000" y="2209800"/>
            <a:ext cx="1295400" cy="519113"/>
          </a:xfrm>
          <a:prstGeom prst="rect">
            <a:avLst/>
          </a:prstGeom>
          <a:noFill/>
          <a:ln w="9525">
            <a:noFill/>
            <a:miter lim="800000"/>
            <a:headEnd/>
            <a:tailEnd/>
          </a:ln>
        </p:spPr>
        <p:txBody>
          <a:bodyPr>
            <a:spAutoFit/>
          </a:bodyPr>
          <a:lstStyle/>
          <a:p>
            <a:pPr algn="ctr" eaLnBrk="0" hangingPunct="0">
              <a:spcBef>
                <a:spcPct val="50000"/>
              </a:spcBef>
            </a:pPr>
            <a:r>
              <a:rPr lang="en-US" sz="2800" b="1">
                <a:solidFill>
                  <a:srgbClr val="FFFF00"/>
                </a:solidFill>
                <a:latin typeface="Times New Roman" pitchFamily="18" charset="0"/>
              </a:rPr>
              <a:t>HOST</a:t>
            </a:r>
            <a:endParaRPr lang="en-US" sz="2400" b="1">
              <a:latin typeface="Times New Roman" pitchFamily="18" charset="0"/>
            </a:endParaRPr>
          </a:p>
        </p:txBody>
      </p:sp>
      <p:sp>
        <p:nvSpPr>
          <p:cNvPr id="1030" name="Text Box 4"/>
          <p:cNvSpPr txBox="1">
            <a:spLocks noChangeArrowheads="1"/>
          </p:cNvSpPr>
          <p:nvPr/>
        </p:nvSpPr>
        <p:spPr bwMode="auto">
          <a:xfrm>
            <a:off x="1066800" y="4038600"/>
            <a:ext cx="1752600" cy="519113"/>
          </a:xfrm>
          <a:prstGeom prst="rect">
            <a:avLst/>
          </a:prstGeom>
          <a:noFill/>
          <a:ln w="9525">
            <a:noFill/>
            <a:miter lim="800000"/>
            <a:headEnd/>
            <a:tailEnd/>
          </a:ln>
        </p:spPr>
        <p:txBody>
          <a:bodyPr>
            <a:spAutoFit/>
          </a:bodyPr>
          <a:lstStyle/>
          <a:p>
            <a:pPr algn="ctr" eaLnBrk="0" hangingPunct="0">
              <a:spcBef>
                <a:spcPct val="50000"/>
              </a:spcBef>
            </a:pPr>
            <a:r>
              <a:rPr lang="en-US" sz="2800" b="1">
                <a:solidFill>
                  <a:srgbClr val="FFFF00"/>
                </a:solidFill>
                <a:latin typeface="Times New Roman" pitchFamily="18" charset="0"/>
              </a:rPr>
              <a:t>AGENT</a:t>
            </a:r>
            <a:endParaRPr lang="en-US" sz="2400" b="1">
              <a:latin typeface="Times New Roman" pitchFamily="18" charset="0"/>
            </a:endParaRPr>
          </a:p>
        </p:txBody>
      </p:sp>
      <p:sp>
        <p:nvSpPr>
          <p:cNvPr id="1031" name="Text Box 5"/>
          <p:cNvSpPr txBox="1">
            <a:spLocks noChangeArrowheads="1"/>
          </p:cNvSpPr>
          <p:nvPr/>
        </p:nvSpPr>
        <p:spPr bwMode="auto">
          <a:xfrm>
            <a:off x="6096000" y="4038600"/>
            <a:ext cx="3048000"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FFFF00"/>
                </a:solidFill>
                <a:latin typeface="Times New Roman" pitchFamily="18" charset="0"/>
              </a:rPr>
              <a:t>ENVIRONMENT</a:t>
            </a:r>
            <a:endParaRPr lang="en-US" sz="2400" b="1">
              <a:latin typeface="Times New Roman" pitchFamily="18" charset="0"/>
            </a:endParaRPr>
          </a:p>
        </p:txBody>
      </p:sp>
      <p:sp>
        <p:nvSpPr>
          <p:cNvPr id="1032" name="Line 6"/>
          <p:cNvSpPr>
            <a:spLocks noChangeShapeType="1"/>
          </p:cNvSpPr>
          <p:nvPr/>
        </p:nvSpPr>
        <p:spPr bwMode="auto">
          <a:xfrm flipH="1">
            <a:off x="1828800" y="2667000"/>
            <a:ext cx="2133600" cy="1447800"/>
          </a:xfrm>
          <a:prstGeom prst="line">
            <a:avLst/>
          </a:prstGeom>
          <a:noFill/>
          <a:ln w="38100">
            <a:solidFill>
              <a:srgbClr val="CC6600"/>
            </a:solidFill>
            <a:round/>
            <a:headEnd/>
            <a:tailEnd/>
          </a:ln>
        </p:spPr>
        <p:txBody>
          <a:bodyPr wrap="none" anchor="ctr"/>
          <a:lstStyle/>
          <a:p>
            <a:endParaRPr lang="en-US"/>
          </a:p>
        </p:txBody>
      </p:sp>
      <p:sp>
        <p:nvSpPr>
          <p:cNvPr id="1033" name="Line 7"/>
          <p:cNvSpPr>
            <a:spLocks noChangeShapeType="1"/>
          </p:cNvSpPr>
          <p:nvPr/>
        </p:nvSpPr>
        <p:spPr bwMode="auto">
          <a:xfrm>
            <a:off x="4800600" y="2667000"/>
            <a:ext cx="1981200" cy="1447800"/>
          </a:xfrm>
          <a:prstGeom prst="line">
            <a:avLst/>
          </a:prstGeom>
          <a:noFill/>
          <a:ln w="38100">
            <a:solidFill>
              <a:srgbClr val="CC6600"/>
            </a:solidFill>
            <a:round/>
            <a:headEnd/>
            <a:tailEnd/>
          </a:ln>
        </p:spPr>
        <p:txBody>
          <a:bodyPr wrap="none" anchor="ctr"/>
          <a:lstStyle/>
          <a:p>
            <a:endParaRPr lang="en-US"/>
          </a:p>
        </p:txBody>
      </p:sp>
      <p:sp>
        <p:nvSpPr>
          <p:cNvPr id="1034" name="Line 8"/>
          <p:cNvSpPr>
            <a:spLocks noChangeShapeType="1"/>
          </p:cNvSpPr>
          <p:nvPr/>
        </p:nvSpPr>
        <p:spPr bwMode="auto">
          <a:xfrm>
            <a:off x="2514600" y="4343400"/>
            <a:ext cx="3581400" cy="0"/>
          </a:xfrm>
          <a:prstGeom prst="line">
            <a:avLst/>
          </a:prstGeom>
          <a:noFill/>
          <a:ln w="38100">
            <a:solidFill>
              <a:srgbClr val="CC6600"/>
            </a:solidFill>
            <a:round/>
            <a:headEnd/>
            <a:tailEnd/>
          </a:ln>
        </p:spPr>
        <p:txBody>
          <a:bodyPr wrap="none" anchor="ctr"/>
          <a:lstStyle/>
          <a:p>
            <a:endParaRPr lang="en-US"/>
          </a:p>
        </p:txBody>
      </p:sp>
      <p:graphicFrame>
        <p:nvGraphicFramePr>
          <p:cNvPr id="126985" name="Object 9"/>
          <p:cNvGraphicFramePr>
            <a:graphicFrameLocks noChangeAspect="1"/>
          </p:cNvGraphicFramePr>
          <p:nvPr/>
        </p:nvGraphicFramePr>
        <p:xfrm>
          <a:off x="4763" y="4763"/>
          <a:ext cx="9136062" cy="6850062"/>
        </p:xfrm>
        <a:graphic>
          <a:graphicData uri="http://schemas.openxmlformats.org/presentationml/2006/ole">
            <mc:AlternateContent xmlns:mc="http://schemas.openxmlformats.org/markup-compatibility/2006">
              <mc:Choice xmlns:v="urn:schemas-microsoft-com:vml" Requires="v">
                <p:oleObj spid="_x0000_s5123" name="Photo Editor Photo" r:id="rId4" imgW="9135750" imgH="6849431" progId="">
                  <p:embed/>
                </p:oleObj>
              </mc:Choice>
              <mc:Fallback>
                <p:oleObj name="Photo Editor Photo" r:id="rId4" imgW="9135750" imgH="684943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9136062" cy="68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402595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6985"/>
                                        </p:tgtEl>
                                        <p:attrNameLst>
                                          <p:attrName>style.visibility</p:attrName>
                                        </p:attrNameLst>
                                      </p:cBhvr>
                                      <p:to>
                                        <p:strVal val="visible"/>
                                      </p:to>
                                    </p:set>
                                    <p:animEffect transition="in" filter="box(in)">
                                      <p:cBhvr>
                                        <p:cTn id="7" dur="500"/>
                                        <p:tgtEl>
                                          <p:spTgt spid="126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b="1" dirty="0" smtClean="0">
                <a:solidFill>
                  <a:schemeClr val="tx1"/>
                </a:solidFill>
                <a:effectLst>
                  <a:outerShdw blurRad="38100" dist="38100" dir="2700000" algn="tl">
                    <a:srgbClr val="C0C0C0"/>
                  </a:outerShdw>
                </a:effectLst>
                <a:latin typeface="Times New Roman" pitchFamily="18" charset="0"/>
                <a:cs typeface="Times New Roman" pitchFamily="18" charset="0"/>
              </a:rPr>
              <a:t>Agent factors</a:t>
            </a:r>
            <a:endParaRPr lang="en-US" dirty="0">
              <a:latin typeface="Times New Roman" pitchFamily="18" charset="0"/>
              <a:cs typeface="Times New Roman" pitchFamily="18" charset="0"/>
            </a:endParaRPr>
          </a:p>
        </p:txBody>
      </p:sp>
      <p:sp>
        <p:nvSpPr>
          <p:cNvPr id="6" name="Content Placeholder 5"/>
          <p:cNvSpPr>
            <a:spLocks noGrp="1"/>
          </p:cNvSpPr>
          <p:nvPr>
            <p:ph idx="1"/>
          </p:nvPr>
        </p:nvSpPr>
        <p:spPr>
          <a:xfrm>
            <a:off x="342900" y="1179347"/>
            <a:ext cx="8458200" cy="5542128"/>
          </a:xfrm>
        </p:spPr>
        <p:txBody>
          <a:bodyPr>
            <a:noAutofit/>
          </a:bodyPr>
          <a:lstStyle/>
          <a:p>
            <a:pPr algn="just" eaLnBrk="0" hangingPunct="0">
              <a:buFont typeface="Wingdings" pitchFamily="2" charset="2"/>
              <a:buChar char="q"/>
              <a:defRPr/>
            </a:pPr>
            <a:r>
              <a:rPr kumimoji="1" lang="en-US" sz="2800" b="1" dirty="0" smtClean="0">
                <a:latin typeface="Times New Roman" pitchFamily="18" charset="0"/>
                <a:cs typeface="Times New Roman" pitchFamily="18" charset="0"/>
              </a:rPr>
              <a:t>Infectious agents: </a:t>
            </a:r>
            <a:r>
              <a:rPr kumimoji="1" lang="en-US" sz="2800" dirty="0" smtClean="0">
                <a:latin typeface="Times New Roman" pitchFamily="18" charset="0"/>
                <a:cs typeface="Times New Roman" pitchFamily="18" charset="0"/>
              </a:rPr>
              <a:t>agent </a:t>
            </a:r>
            <a:r>
              <a:rPr lang="en-US" sz="2800" dirty="0" smtClean="0">
                <a:latin typeface="Times New Roman" pitchFamily="18" charset="0"/>
                <a:cs typeface="Times New Roman" pitchFamily="18" charset="0"/>
              </a:rPr>
              <a:t>might be microorganism virus, bacterium, parasite, or other microbes. e.g. polio, measles,</a:t>
            </a:r>
            <a:r>
              <a:rPr kumimoji="1" lang="en-US" sz="2800" dirty="0" smtClean="0">
                <a:latin typeface="Times New Roman" pitchFamily="18" charset="0"/>
                <a:cs typeface="Times New Roman" pitchFamily="18" charset="0"/>
              </a:rPr>
              <a:t> malaria, tuberculosis</a:t>
            </a:r>
            <a:r>
              <a:rPr lang="en-US" sz="2800" dirty="0" smtClean="0">
                <a:latin typeface="Times New Roman" pitchFamily="18" charset="0"/>
                <a:cs typeface="Times New Roman" pitchFamily="18" charset="0"/>
              </a:rPr>
              <a:t> </a:t>
            </a:r>
          </a:p>
          <a:p>
            <a:pPr algn="just" eaLnBrk="0" hangingPunct="0">
              <a:buFont typeface="Wingdings" pitchFamily="2" charset="2"/>
              <a:buChar char="q"/>
              <a:defRPr/>
            </a:pPr>
            <a:endParaRPr lang="en-US" sz="2800" dirty="0" smtClean="0">
              <a:latin typeface="Times New Roman" pitchFamily="18" charset="0"/>
              <a:cs typeface="Times New Roman" pitchFamily="18" charset="0"/>
            </a:endParaRPr>
          </a:p>
          <a:p>
            <a:pPr marL="0" indent="0" algn="just" eaLnBrk="0" hangingPunct="0">
              <a:buNone/>
              <a:defRPr/>
            </a:pPr>
            <a:r>
              <a:rPr lang="en-US" sz="2800" dirty="0" smtClean="0">
                <a:latin typeface="Times New Roman" pitchFamily="18" charset="0"/>
                <a:cs typeface="Times New Roman" pitchFamily="18" charset="0"/>
              </a:rPr>
              <a:t>Generally, these agents must be present for disease to occur. </a:t>
            </a:r>
          </a:p>
          <a:p>
            <a:pPr algn="just" eaLnBrk="0" hangingPunct="0">
              <a:buFont typeface="Wingdings" pitchFamily="2" charset="2"/>
              <a:buChar char="q"/>
              <a:defRPr/>
            </a:pPr>
            <a:r>
              <a:rPr kumimoji="1" lang="en-US" sz="2800" dirty="0" smtClean="0">
                <a:latin typeface="Times New Roman" pitchFamily="18" charset="0"/>
                <a:cs typeface="Times New Roman" pitchFamily="18" charset="0"/>
              </a:rPr>
              <a:t>Nutritive: excesses or deficiencies (Cholesterol, vitamins, proteins)</a:t>
            </a:r>
          </a:p>
          <a:p>
            <a:pPr algn="just" eaLnBrk="0" hangingPunct="0">
              <a:buFont typeface="Wingdings" pitchFamily="2" charset="2"/>
              <a:buChar char="q"/>
              <a:defRPr/>
            </a:pPr>
            <a:r>
              <a:rPr kumimoji="1" lang="en-US" sz="2800" dirty="0" smtClean="0">
                <a:latin typeface="Times New Roman" pitchFamily="18" charset="0"/>
                <a:cs typeface="Times New Roman" pitchFamily="18" charset="0"/>
              </a:rPr>
              <a:t>Chemical agents: (carbon monoxide, drugs, medications)</a:t>
            </a:r>
          </a:p>
          <a:p>
            <a:pPr algn="just" eaLnBrk="0" hangingPunct="0">
              <a:buFont typeface="Wingdings" pitchFamily="2" charset="2"/>
              <a:buChar char="q"/>
              <a:defRPr/>
            </a:pPr>
            <a:r>
              <a:rPr kumimoji="1" lang="en-US" sz="2800" dirty="0" smtClean="0">
                <a:latin typeface="Times New Roman" pitchFamily="18" charset="0"/>
                <a:cs typeface="Times New Roman" pitchFamily="18" charset="0"/>
              </a:rPr>
              <a:t>Physical agents (Ionizing radiation,…</a:t>
            </a: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127</a:t>
            </a:fld>
            <a:endParaRPr lang="en-US" dirty="0"/>
          </a:p>
        </p:txBody>
      </p:sp>
    </p:spTree>
    <p:extLst>
      <p:ext uri="{BB962C8B-B14F-4D97-AF65-F5344CB8AC3E}">
        <p14:creationId xmlns:p14="http://schemas.microsoft.com/office/powerpoint/2010/main" val="25976025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smtClean="0">
                <a:solidFill>
                  <a:schemeClr val="tx1"/>
                </a:solidFill>
                <a:latin typeface="Times New Roman" pitchFamily="18" charset="0"/>
                <a:cs typeface="Times New Roman" pitchFamily="18" charset="0"/>
              </a:rPr>
              <a:t>Host factors</a:t>
            </a:r>
            <a:endParaRPr lang="en-US" dirty="0">
              <a:solidFill>
                <a:schemeClr val="tx1"/>
              </a:solidFill>
              <a:latin typeface="Times New Roman" pitchFamily="18" charset="0"/>
              <a:cs typeface="Times New Roman" pitchFamily="18" charset="0"/>
            </a:endParaRPr>
          </a:p>
        </p:txBody>
      </p:sp>
      <p:sp>
        <p:nvSpPr>
          <p:cNvPr id="6" name="Content Placeholder 5"/>
          <p:cNvSpPr>
            <a:spLocks noGrp="1"/>
          </p:cNvSpPr>
          <p:nvPr>
            <p:ph idx="1"/>
          </p:nvPr>
        </p:nvSpPr>
        <p:spPr>
          <a:xfrm>
            <a:off x="304800" y="1066800"/>
            <a:ext cx="8610600" cy="5562600"/>
          </a:xfrm>
        </p:spPr>
        <p:txBody>
          <a:bodyPr>
            <a:noAutofit/>
          </a:bodyPr>
          <a:lstStyle/>
          <a:p>
            <a:pPr algn="just" eaLnBrk="0" hangingPunct="0">
              <a:lnSpc>
                <a:spcPct val="130000"/>
              </a:lnSpc>
              <a:buFont typeface="Wingdings" pitchFamily="2" charset="2"/>
              <a:buChar char="q"/>
              <a:defRPr/>
            </a:pPr>
            <a:r>
              <a:rPr lang="en-US" sz="2400" dirty="0" smtClean="0">
                <a:latin typeface="Times New Roman" pitchFamily="18" charset="0"/>
                <a:cs typeface="Times New Roman" pitchFamily="18" charset="0"/>
              </a:rPr>
              <a:t>Host factors are intrinsic factors that influence an individual’s </a:t>
            </a:r>
            <a:r>
              <a:rPr lang="en-US" sz="2400" b="1" dirty="0" smtClean="0">
                <a:latin typeface="Times New Roman" pitchFamily="18" charset="0"/>
                <a:cs typeface="Times New Roman" pitchFamily="18" charset="0"/>
              </a:rPr>
              <a:t>exposure, susceptibility, or response </a:t>
            </a:r>
            <a:r>
              <a:rPr lang="en-US" sz="2400" dirty="0" smtClean="0">
                <a:latin typeface="Times New Roman" pitchFamily="18" charset="0"/>
                <a:cs typeface="Times New Roman" pitchFamily="18" charset="0"/>
              </a:rPr>
              <a:t>to a causative agent. </a:t>
            </a:r>
          </a:p>
          <a:p>
            <a:pPr algn="just" eaLnBrk="0" hangingPunct="0">
              <a:lnSpc>
                <a:spcPct val="130000"/>
              </a:lnSpc>
              <a:defRPr/>
            </a:pPr>
            <a:r>
              <a:rPr lang="en-US" sz="2400" dirty="0" smtClean="0">
                <a:solidFill>
                  <a:srgbClr val="C00000"/>
                </a:solidFill>
                <a:latin typeface="Times New Roman" pitchFamily="18" charset="0"/>
                <a:cs typeface="Times New Roman" pitchFamily="18" charset="0"/>
              </a:rPr>
              <a:t>Host factors that affect a person’s risk of exposure to an agent:</a:t>
            </a:r>
          </a:p>
          <a:p>
            <a:pPr lvl="1" algn="just" eaLnBrk="0" hangingPunct="0">
              <a:lnSpc>
                <a:spcPct val="130000"/>
              </a:lnSpc>
              <a:defRPr/>
            </a:pPr>
            <a:r>
              <a:rPr lang="en-US" sz="2400" dirty="0" smtClean="0">
                <a:latin typeface="Times New Roman" pitchFamily="18" charset="0"/>
                <a:cs typeface="Times New Roman" pitchFamily="18" charset="0"/>
              </a:rPr>
              <a:t>e.g. Age, race, sex, socioeconomic status, and behaviors (smoking, drug abuse, lifestyle, sexual practices and eating habits) </a:t>
            </a:r>
          </a:p>
          <a:p>
            <a:pPr lvl="1" algn="just" eaLnBrk="0" hangingPunct="0">
              <a:lnSpc>
                <a:spcPct val="130000"/>
              </a:lnSpc>
              <a:defRPr/>
            </a:pPr>
            <a:endParaRPr lang="en-US" sz="2400" dirty="0" smtClean="0">
              <a:latin typeface="Times New Roman" pitchFamily="18" charset="0"/>
              <a:cs typeface="Times New Roman" pitchFamily="18" charset="0"/>
            </a:endParaRPr>
          </a:p>
          <a:p>
            <a:pPr algn="just" eaLnBrk="0" hangingPunct="0">
              <a:lnSpc>
                <a:spcPct val="130000"/>
              </a:lnSpc>
              <a:defRPr/>
            </a:pPr>
            <a:r>
              <a:rPr lang="en-US" sz="2400" dirty="0" smtClean="0">
                <a:solidFill>
                  <a:srgbClr val="C00000"/>
                </a:solidFill>
                <a:latin typeface="Times New Roman" pitchFamily="18" charset="0"/>
                <a:cs typeface="Times New Roman" pitchFamily="18" charset="0"/>
              </a:rPr>
              <a:t>Host factors which affect susceptibility &amp;response to an agent:</a:t>
            </a:r>
          </a:p>
          <a:p>
            <a:pPr lvl="1" algn="just" eaLnBrk="0" hangingPunct="0">
              <a:lnSpc>
                <a:spcPct val="130000"/>
              </a:lnSpc>
              <a:defRPr/>
            </a:pPr>
            <a:r>
              <a:rPr lang="en-US" sz="2400" dirty="0" smtClean="0">
                <a:latin typeface="Times New Roman" pitchFamily="18" charset="0"/>
                <a:cs typeface="Times New Roman" pitchFamily="18" charset="0"/>
              </a:rPr>
              <a:t>Age, genetic composition, nutritional and immunologic status, anatomic structure, presence of disease or medications, and psychological makeup</a:t>
            </a:r>
          </a:p>
          <a:p>
            <a:pPr algn="just"/>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128</a:t>
            </a:fld>
            <a:endParaRPr lang="en-US"/>
          </a:p>
        </p:txBody>
      </p:sp>
    </p:spTree>
    <p:extLst>
      <p:ext uri="{BB962C8B-B14F-4D97-AF65-F5344CB8AC3E}">
        <p14:creationId xmlns:p14="http://schemas.microsoft.com/office/powerpoint/2010/main" val="9559818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ormAutofit/>
          </a:bodyPr>
          <a:lstStyle/>
          <a:p>
            <a:r>
              <a:rPr lang="en-US" sz="4000" b="1" dirty="0" smtClean="0">
                <a:latin typeface="Times New Roman" pitchFamily="18" charset="0"/>
                <a:cs typeface="Times New Roman" pitchFamily="18" charset="0"/>
              </a:rPr>
              <a:t>Environmental factors</a:t>
            </a:r>
            <a:endParaRPr lang="en-US" dirty="0">
              <a:latin typeface="Times New Roman" pitchFamily="18" charset="0"/>
              <a:cs typeface="Times New Roman" pitchFamily="18" charset="0"/>
            </a:endParaRPr>
          </a:p>
        </p:txBody>
      </p:sp>
      <p:sp>
        <p:nvSpPr>
          <p:cNvPr id="69635" name="Rectangle 3"/>
          <p:cNvSpPr>
            <a:spLocks noGrp="1" noChangeArrowheads="1"/>
          </p:cNvSpPr>
          <p:nvPr>
            <p:ph idx="1"/>
          </p:nvPr>
        </p:nvSpPr>
        <p:spPr>
          <a:xfrm>
            <a:off x="381000" y="1143000"/>
            <a:ext cx="8610600" cy="4953000"/>
          </a:xfrm>
        </p:spPr>
        <p:txBody>
          <a:bodyPr>
            <a:normAutofit lnSpcReduction="10000"/>
          </a:bodyPr>
          <a:lstStyle/>
          <a:p>
            <a:pPr algn="just"/>
            <a:r>
              <a:rPr lang="en-US" sz="2800" dirty="0" smtClean="0">
                <a:latin typeface="Times New Roman" pitchFamily="18" charset="0"/>
                <a:cs typeface="Times New Roman" pitchFamily="18" charset="0"/>
              </a:rPr>
              <a:t>Environmental </a:t>
            </a:r>
            <a:r>
              <a:rPr lang="en-US" sz="2800" dirty="0">
                <a:latin typeface="Times New Roman" pitchFamily="18" charset="0"/>
                <a:cs typeface="Times New Roman" pitchFamily="18" charset="0"/>
              </a:rPr>
              <a:t>factors are extrinsic factors which affect the agent and the opportunity for </a:t>
            </a:r>
            <a:r>
              <a:rPr lang="en-US" sz="2800" dirty="0" smtClean="0">
                <a:latin typeface="Times New Roman" pitchFamily="18" charset="0"/>
                <a:cs typeface="Times New Roman" pitchFamily="18" charset="0"/>
              </a:rPr>
              <a:t>exposure</a:t>
            </a:r>
          </a:p>
          <a:p>
            <a:pPr algn="just"/>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Environmental factors include: </a:t>
            </a:r>
          </a:p>
          <a:p>
            <a:pPr lvl="1" algn="just">
              <a:lnSpc>
                <a:spcPct val="130000"/>
              </a:lnSpc>
              <a:buFont typeface="Wingdings" panose="05000000000000000000" pitchFamily="2" charset="2"/>
              <a:buChar char="ü"/>
            </a:pPr>
            <a:r>
              <a:rPr lang="en-US" dirty="0" smtClean="0">
                <a:solidFill>
                  <a:srgbClr val="6600CC"/>
                </a:solidFill>
                <a:latin typeface="Times New Roman" pitchFamily="18" charset="0"/>
                <a:cs typeface="Times New Roman" pitchFamily="18" charset="0"/>
              </a:rPr>
              <a:t>Physical </a:t>
            </a:r>
            <a:r>
              <a:rPr lang="en-US" dirty="0">
                <a:solidFill>
                  <a:srgbClr val="6600CC"/>
                </a:solidFill>
                <a:latin typeface="Times New Roman" pitchFamily="18" charset="0"/>
                <a:cs typeface="Times New Roman" pitchFamily="18" charset="0"/>
              </a:rPr>
              <a:t>factors such as geology, climate,.. </a:t>
            </a:r>
          </a:p>
          <a:p>
            <a:pPr lvl="1" algn="just">
              <a:lnSpc>
                <a:spcPct val="130000"/>
              </a:lnSpc>
              <a:buFont typeface="Wingdings" panose="05000000000000000000" pitchFamily="2" charset="2"/>
              <a:buChar char="ü"/>
            </a:pPr>
            <a:r>
              <a:rPr lang="en-US" dirty="0" smtClean="0">
                <a:solidFill>
                  <a:srgbClr val="6600CC"/>
                </a:solidFill>
                <a:latin typeface="Times New Roman" pitchFamily="18" charset="0"/>
                <a:cs typeface="Times New Roman" pitchFamily="18" charset="0"/>
              </a:rPr>
              <a:t>Biologic </a:t>
            </a:r>
            <a:r>
              <a:rPr lang="en-US" dirty="0">
                <a:solidFill>
                  <a:srgbClr val="6600CC"/>
                </a:solidFill>
                <a:latin typeface="Times New Roman" pitchFamily="18" charset="0"/>
                <a:cs typeface="Times New Roman" pitchFamily="18" charset="0"/>
              </a:rPr>
              <a:t>factors such as insects that transmit an agent; and </a:t>
            </a:r>
          </a:p>
          <a:p>
            <a:pPr lvl="1" algn="just">
              <a:lnSpc>
                <a:spcPct val="130000"/>
              </a:lnSpc>
              <a:buFont typeface="Wingdings" panose="05000000000000000000" pitchFamily="2" charset="2"/>
              <a:buChar char="ü"/>
            </a:pPr>
            <a:r>
              <a:rPr lang="en-US" dirty="0" smtClean="0">
                <a:solidFill>
                  <a:srgbClr val="6600CC"/>
                </a:solidFill>
                <a:latin typeface="Times New Roman" pitchFamily="18" charset="0"/>
                <a:cs typeface="Times New Roman" pitchFamily="18" charset="0"/>
              </a:rPr>
              <a:t>Socioeconomic </a:t>
            </a:r>
            <a:r>
              <a:rPr lang="en-US" dirty="0">
                <a:solidFill>
                  <a:srgbClr val="6600CC"/>
                </a:solidFill>
                <a:latin typeface="Times New Roman" pitchFamily="18" charset="0"/>
                <a:cs typeface="Times New Roman" pitchFamily="18" charset="0"/>
              </a:rPr>
              <a:t>factors such as crowding, sanitation, and the availability of health services.</a:t>
            </a:r>
          </a:p>
          <a:p>
            <a:pPr algn="just">
              <a:lnSpc>
                <a:spcPct val="130000"/>
              </a:lnSpc>
              <a:buFontTx/>
              <a:buNone/>
            </a:pPr>
            <a:endParaRPr lang="en-US" sz="2800" dirty="0">
              <a:solidFill>
                <a:srgbClr val="6600CC"/>
              </a:solidFill>
              <a:latin typeface="Times New Roman" pitchFamily="18" charset="0"/>
              <a:cs typeface="Times New Roman" pitchFamily="18" charset="0"/>
            </a:endParaRPr>
          </a:p>
        </p:txBody>
      </p:sp>
      <p:sp>
        <p:nvSpPr>
          <p:cNvPr id="20483" name="Slide Number Placeholder 2"/>
          <p:cNvSpPr>
            <a:spLocks noGrp="1"/>
          </p:cNvSpPr>
          <p:nvPr>
            <p:ph type="sldNum" sz="quarter" idx="12"/>
          </p:nvPr>
        </p:nvSpPr>
        <p:spPr>
          <a:noFill/>
        </p:spPr>
        <p:txBody>
          <a:bodyPr anchor="b">
            <a:normAutofit/>
          </a:bodyPr>
          <a:lstStyle/>
          <a:p>
            <a:pPr algn="l"/>
            <a:fld id="{67384317-FC02-4D95-89AB-5C3FFCCD4B8D}" type="slidenum">
              <a:rPr lang="ar-SA" sz="1200">
                <a:cs typeface="Arial" pitchFamily="34" charset="0"/>
              </a:rPr>
              <a:pPr algn="l"/>
              <a:t>129</a:t>
            </a:fld>
            <a:endParaRPr lang="en-US" sz="1200"/>
          </a:p>
        </p:txBody>
      </p:sp>
    </p:spTree>
    <p:extLst>
      <p:ext uri="{BB962C8B-B14F-4D97-AF65-F5344CB8AC3E}">
        <p14:creationId xmlns:p14="http://schemas.microsoft.com/office/powerpoint/2010/main" val="2965244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 calcmode="lin" valueType="num">
                                      <p:cBhvr additive="base">
                                        <p:cTn id="13"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anim calcmode="lin" valueType="num">
                                      <p:cBhvr additive="base">
                                        <p:cTn id="19"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9635">
                                            <p:txEl>
                                              <p:pRg st="4" end="4"/>
                                            </p:txEl>
                                          </p:spTgt>
                                        </p:tgtEl>
                                        <p:attrNameLst>
                                          <p:attrName>style.visibility</p:attrName>
                                        </p:attrNameLst>
                                      </p:cBhvr>
                                      <p:to>
                                        <p:strVal val="visible"/>
                                      </p:to>
                                    </p:set>
                                    <p:anim calcmode="lin" valueType="num">
                                      <p:cBhvr additive="base">
                                        <p:cTn id="25"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96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9635">
                                            <p:txEl>
                                              <p:pRg st="5" end="5"/>
                                            </p:txEl>
                                          </p:spTgt>
                                        </p:tgtEl>
                                        <p:attrNameLst>
                                          <p:attrName>style.visibility</p:attrName>
                                        </p:attrNameLst>
                                      </p:cBhvr>
                                      <p:to>
                                        <p:strVal val="visible"/>
                                      </p:to>
                                    </p:set>
                                    <p:anim calcmode="lin" valueType="num">
                                      <p:cBhvr additive="base">
                                        <p:cTn id="31" dur="500" fill="hold"/>
                                        <p:tgtEl>
                                          <p:spTgt spid="6963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96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2775" y="228600"/>
            <a:ext cx="8153400" cy="838200"/>
          </a:xfrm>
        </p:spPr>
        <p:txBody>
          <a:bodyPr>
            <a:normAutofit/>
          </a:bodyPr>
          <a:lstStyle/>
          <a:p>
            <a:pPr eaLnBrk="1" hangingPunct="1"/>
            <a:r>
              <a:rPr lang="en-US" sz="4000" dirty="0" smtClean="0">
                <a:latin typeface="Times New Roman" pitchFamily="18" charset="0"/>
                <a:cs typeface="Times New Roman" pitchFamily="18" charset="0"/>
              </a:rPr>
              <a:t>Basic concepts health  cont.…</a:t>
            </a:r>
          </a:p>
        </p:txBody>
      </p:sp>
      <p:sp>
        <p:nvSpPr>
          <p:cNvPr id="22533" name="Rectangle 3"/>
          <p:cNvSpPr>
            <a:spLocks noGrp="1" noChangeArrowheads="1"/>
          </p:cNvSpPr>
          <p:nvPr>
            <p:ph idx="1"/>
          </p:nvPr>
        </p:nvSpPr>
        <p:spPr>
          <a:xfrm>
            <a:off x="304800" y="990600"/>
            <a:ext cx="8461375" cy="5562600"/>
          </a:xfrm>
        </p:spPr>
        <p:txBody>
          <a:bodyPr>
            <a:normAutofit/>
          </a:bodyPr>
          <a:lstStyle/>
          <a:p>
            <a:pPr algn="just" eaLnBrk="1" hangingPunct="1"/>
            <a:r>
              <a:rPr lang="en-US" sz="2800" b="1" dirty="0" smtClean="0">
                <a:latin typeface="Times New Roman" pitchFamily="18" charset="0"/>
                <a:cs typeface="Times New Roman" pitchFamily="18" charset="0"/>
              </a:rPr>
              <a:t>Social medicine </a:t>
            </a:r>
            <a:r>
              <a:rPr lang="en-US" sz="2800" dirty="0" smtClean="0">
                <a:latin typeface="Times New Roman" pitchFamily="18" charset="0"/>
                <a:cs typeface="Times New Roman" pitchFamily="18" charset="0"/>
              </a:rPr>
              <a:t>– is a study of man as social being in relation to his environment.</a:t>
            </a:r>
          </a:p>
          <a:p>
            <a:pPr lvl="1" algn="just"/>
            <a:r>
              <a:rPr lang="en-US" dirty="0" smtClean="0">
                <a:latin typeface="Times New Roman" pitchFamily="18" charset="0"/>
                <a:cs typeface="Times New Roman" pitchFamily="18" charset="0"/>
              </a:rPr>
              <a:t> It is a branch of medical science dealing with the study of community health with respect of social aspects (social, economical, cultural, psychological, environmental and genetic factors) in the community as a whole.</a:t>
            </a:r>
          </a:p>
          <a:p>
            <a:pPr lvl="1" algn="just"/>
            <a:endParaRPr lang="en-US" dirty="0" smtClean="0">
              <a:latin typeface="Times New Roman" pitchFamily="18" charset="0"/>
              <a:cs typeface="Times New Roman" pitchFamily="18" charset="0"/>
            </a:endParaRPr>
          </a:p>
          <a:p>
            <a:pPr algn="just" eaLnBrk="1" hangingPunct="1"/>
            <a:r>
              <a:rPr lang="en-US" sz="2800" dirty="0" smtClean="0">
                <a:latin typeface="Times New Roman" pitchFamily="18" charset="0"/>
                <a:cs typeface="Times New Roman" pitchFamily="18" charset="0"/>
              </a:rPr>
              <a:t>Epidemiological and statistical aspects are also dealt with</a:t>
            </a:r>
          </a:p>
        </p:txBody>
      </p:sp>
      <p:sp>
        <p:nvSpPr>
          <p:cNvPr id="6" name="Slide Number Placeholder 5"/>
          <p:cNvSpPr>
            <a:spLocks noGrp="1"/>
          </p:cNvSpPr>
          <p:nvPr>
            <p:ph type="sldNum" sz="quarter" idx="12"/>
          </p:nvPr>
        </p:nvSpPr>
        <p:spPr/>
        <p:txBody>
          <a:bodyPr>
            <a:normAutofit/>
          </a:bodyPr>
          <a:lstStyle/>
          <a:p>
            <a:pPr>
              <a:defRPr/>
            </a:pPr>
            <a:fld id="{6697A2BC-1860-4176-A15E-53AB0AB53471}" type="slidenum">
              <a:rPr lang="en-US"/>
              <a:pPr>
                <a:defRPr/>
              </a:pPr>
              <a:t>13</a:t>
            </a:fld>
            <a:endParaRPr lang="en-US"/>
          </a:p>
        </p:txBody>
      </p:sp>
    </p:spTree>
    <p:extLst>
      <p:ext uri="{BB962C8B-B14F-4D97-AF65-F5344CB8AC3E}">
        <p14:creationId xmlns:p14="http://schemas.microsoft.com/office/powerpoint/2010/main" val="219506433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457200" y="152400"/>
            <a:ext cx="8229600" cy="685800"/>
          </a:xfrm>
        </p:spPr>
        <p:txBody>
          <a:bodyPr>
            <a:normAutofit fontScale="90000"/>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Malaria</a:t>
            </a:r>
            <a:br>
              <a:rPr lang="en-US" b="1"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2053" name="Slide Number Placeholder 3"/>
          <p:cNvSpPr>
            <a:spLocks noGrp="1"/>
          </p:cNvSpPr>
          <p:nvPr>
            <p:ph type="sldNum" sz="quarter" idx="12"/>
          </p:nvPr>
        </p:nvSpPr>
        <p:spPr>
          <a:noFill/>
        </p:spPr>
        <p:txBody>
          <a:bodyPr anchor="b">
            <a:normAutofit/>
          </a:bodyPr>
          <a:lstStyle/>
          <a:p>
            <a:pPr algn="l"/>
            <a:fld id="{D45C311A-8A5D-4B5F-98D0-0972EF93D2AF}" type="slidenum">
              <a:rPr lang="ar-SA" sz="1200">
                <a:cs typeface="Arial" pitchFamily="34" charset="0"/>
              </a:rPr>
              <a:pPr algn="l"/>
              <a:t>130</a:t>
            </a:fld>
            <a:endParaRPr lang="en-US" sz="1200"/>
          </a:p>
        </p:txBody>
      </p:sp>
      <p:sp>
        <p:nvSpPr>
          <p:cNvPr id="2054" name="Rectangle 2"/>
          <p:cNvSpPr>
            <a:spLocks noChangeArrowheads="1"/>
          </p:cNvSpPr>
          <p:nvPr/>
        </p:nvSpPr>
        <p:spPr bwMode="auto">
          <a:xfrm>
            <a:off x="3505200" y="1219200"/>
            <a:ext cx="2057400" cy="990600"/>
          </a:xfrm>
          <a:prstGeom prst="rect">
            <a:avLst/>
          </a:prstGeom>
          <a:solidFill>
            <a:srgbClr val="66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CCFF"/>
            </a:extrusionClr>
          </a:sp3d>
        </p:spPr>
        <p:txBody>
          <a:bodyPr wrap="none" anchor="ctr">
            <a:flatTx/>
          </a:bodyPr>
          <a:lstStyle/>
          <a:p>
            <a:pPr algn="ctr" eaLnBrk="0" hangingPunct="0"/>
            <a:r>
              <a:rPr lang="en-US" sz="2800" b="1">
                <a:latin typeface="Times New Roman" pitchFamily="18" charset="0"/>
              </a:rPr>
              <a:t>Agent</a:t>
            </a:r>
            <a:endParaRPr lang="en-US" sz="2400" b="1">
              <a:latin typeface="Times New Roman" pitchFamily="18" charset="0"/>
            </a:endParaRPr>
          </a:p>
        </p:txBody>
      </p:sp>
      <p:sp>
        <p:nvSpPr>
          <p:cNvPr id="2055" name="Rectangle 3"/>
          <p:cNvSpPr>
            <a:spLocks noChangeArrowheads="1"/>
          </p:cNvSpPr>
          <p:nvPr/>
        </p:nvSpPr>
        <p:spPr bwMode="auto">
          <a:xfrm>
            <a:off x="457200" y="5867400"/>
            <a:ext cx="2057400" cy="990600"/>
          </a:xfrm>
          <a:prstGeom prst="rect">
            <a:avLst/>
          </a:prstGeom>
          <a:solidFill>
            <a:srgbClr val="66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CCFF"/>
            </a:extrusionClr>
          </a:sp3d>
        </p:spPr>
        <p:txBody>
          <a:bodyPr wrap="none" anchor="ctr">
            <a:flatTx/>
          </a:bodyPr>
          <a:lstStyle/>
          <a:p>
            <a:pPr algn="ctr" eaLnBrk="0" hangingPunct="0"/>
            <a:r>
              <a:rPr lang="en-US" sz="2800" b="1">
                <a:latin typeface="Times New Roman" pitchFamily="18" charset="0"/>
              </a:rPr>
              <a:t>Host</a:t>
            </a:r>
            <a:endParaRPr lang="en-US" sz="2400" b="1">
              <a:latin typeface="Times New Roman" pitchFamily="18" charset="0"/>
            </a:endParaRPr>
          </a:p>
        </p:txBody>
      </p:sp>
      <p:sp>
        <p:nvSpPr>
          <p:cNvPr id="2056" name="Rectangle 4"/>
          <p:cNvSpPr>
            <a:spLocks noChangeArrowheads="1"/>
          </p:cNvSpPr>
          <p:nvPr/>
        </p:nvSpPr>
        <p:spPr bwMode="auto">
          <a:xfrm>
            <a:off x="6477000" y="5791200"/>
            <a:ext cx="2057400" cy="1066800"/>
          </a:xfrm>
          <a:prstGeom prst="rect">
            <a:avLst/>
          </a:prstGeom>
          <a:solidFill>
            <a:srgbClr val="66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CCFF"/>
            </a:extrusionClr>
          </a:sp3d>
        </p:spPr>
        <p:txBody>
          <a:bodyPr wrap="none" anchor="ctr">
            <a:flatTx/>
          </a:bodyPr>
          <a:lstStyle/>
          <a:p>
            <a:pPr algn="ctr" eaLnBrk="0" hangingPunct="0"/>
            <a:r>
              <a:rPr lang="en-US" sz="2800" b="1">
                <a:latin typeface="Times New Roman" pitchFamily="18" charset="0"/>
              </a:rPr>
              <a:t>Environment</a:t>
            </a:r>
            <a:endParaRPr lang="en-US" sz="2400" b="1">
              <a:latin typeface="Times New Roman" pitchFamily="18" charset="0"/>
            </a:endParaRPr>
          </a:p>
        </p:txBody>
      </p:sp>
      <p:sp>
        <p:nvSpPr>
          <p:cNvPr id="2057" name="Rectangle 5"/>
          <p:cNvSpPr>
            <a:spLocks noChangeArrowheads="1"/>
          </p:cNvSpPr>
          <p:nvPr/>
        </p:nvSpPr>
        <p:spPr bwMode="auto">
          <a:xfrm>
            <a:off x="3429000" y="3581400"/>
            <a:ext cx="2057400" cy="990600"/>
          </a:xfrm>
          <a:prstGeom prst="rect">
            <a:avLst/>
          </a:prstGeom>
          <a:solidFill>
            <a:srgbClr val="66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CCFF"/>
            </a:extrusionClr>
          </a:sp3d>
        </p:spPr>
        <p:txBody>
          <a:bodyPr wrap="none" anchor="ctr">
            <a:flatTx/>
          </a:bodyPr>
          <a:lstStyle/>
          <a:p>
            <a:pPr algn="ctr" eaLnBrk="0" hangingPunct="0"/>
            <a:r>
              <a:rPr lang="en-US" sz="2800" b="1">
                <a:latin typeface="Times New Roman" pitchFamily="18" charset="0"/>
              </a:rPr>
              <a:t>Vector</a:t>
            </a:r>
            <a:endParaRPr lang="en-US" sz="2400" b="1">
              <a:latin typeface="Times New Roman" pitchFamily="18" charset="0"/>
            </a:endParaRPr>
          </a:p>
        </p:txBody>
      </p:sp>
      <p:sp>
        <p:nvSpPr>
          <p:cNvPr id="2058" name="Line 6"/>
          <p:cNvSpPr>
            <a:spLocks noChangeShapeType="1"/>
          </p:cNvSpPr>
          <p:nvPr/>
        </p:nvSpPr>
        <p:spPr bwMode="auto">
          <a:xfrm flipH="1">
            <a:off x="1371600" y="2362200"/>
            <a:ext cx="1905000" cy="3276600"/>
          </a:xfrm>
          <a:prstGeom prst="line">
            <a:avLst/>
          </a:prstGeom>
          <a:noFill/>
          <a:ln w="57150">
            <a:solidFill>
              <a:srgbClr val="FFFF00"/>
            </a:solidFill>
            <a:round/>
            <a:headEnd/>
            <a:tailEnd/>
          </a:ln>
        </p:spPr>
        <p:txBody>
          <a:bodyPr wrap="none" anchor="ctr"/>
          <a:lstStyle/>
          <a:p>
            <a:endParaRPr lang="en-US"/>
          </a:p>
        </p:txBody>
      </p:sp>
      <p:sp>
        <p:nvSpPr>
          <p:cNvPr id="2059" name="Line 7"/>
          <p:cNvSpPr>
            <a:spLocks noChangeShapeType="1"/>
          </p:cNvSpPr>
          <p:nvPr/>
        </p:nvSpPr>
        <p:spPr bwMode="auto">
          <a:xfrm>
            <a:off x="5638800" y="2133600"/>
            <a:ext cx="2057400" cy="3429000"/>
          </a:xfrm>
          <a:prstGeom prst="line">
            <a:avLst/>
          </a:prstGeom>
          <a:noFill/>
          <a:ln w="57150">
            <a:solidFill>
              <a:srgbClr val="FFFF00"/>
            </a:solidFill>
            <a:round/>
            <a:headEnd/>
            <a:tailEnd/>
          </a:ln>
        </p:spPr>
        <p:txBody>
          <a:bodyPr wrap="none" anchor="ctr"/>
          <a:lstStyle/>
          <a:p>
            <a:endParaRPr lang="en-US"/>
          </a:p>
        </p:txBody>
      </p:sp>
      <p:sp>
        <p:nvSpPr>
          <p:cNvPr id="2060" name="Line 8"/>
          <p:cNvSpPr>
            <a:spLocks noChangeShapeType="1"/>
          </p:cNvSpPr>
          <p:nvPr/>
        </p:nvSpPr>
        <p:spPr bwMode="auto">
          <a:xfrm>
            <a:off x="2743200" y="6324600"/>
            <a:ext cx="3733800" cy="0"/>
          </a:xfrm>
          <a:prstGeom prst="line">
            <a:avLst/>
          </a:prstGeom>
          <a:noFill/>
          <a:ln w="38100">
            <a:solidFill>
              <a:srgbClr val="FFFF00"/>
            </a:solidFill>
            <a:round/>
            <a:headEnd/>
            <a:tailEnd/>
          </a:ln>
        </p:spPr>
        <p:txBody>
          <a:bodyPr wrap="none" anchor="ctr"/>
          <a:lstStyle/>
          <a:p>
            <a:endParaRPr lang="en-US"/>
          </a:p>
        </p:txBody>
      </p:sp>
      <p:sp>
        <p:nvSpPr>
          <p:cNvPr id="2061" name="Line 9"/>
          <p:cNvSpPr>
            <a:spLocks noChangeShapeType="1"/>
          </p:cNvSpPr>
          <p:nvPr/>
        </p:nvSpPr>
        <p:spPr bwMode="auto">
          <a:xfrm flipH="1">
            <a:off x="4495799" y="2286000"/>
            <a:ext cx="45719" cy="1066800"/>
          </a:xfrm>
          <a:prstGeom prst="line">
            <a:avLst/>
          </a:prstGeom>
          <a:noFill/>
          <a:ln w="38100">
            <a:solidFill>
              <a:srgbClr val="FFFF00"/>
            </a:solidFill>
            <a:round/>
            <a:headEnd/>
            <a:tailEnd/>
          </a:ln>
        </p:spPr>
        <p:txBody>
          <a:bodyPr wrap="none" anchor="ctr"/>
          <a:lstStyle/>
          <a:p>
            <a:endParaRPr lang="en-US"/>
          </a:p>
        </p:txBody>
      </p:sp>
      <p:sp>
        <p:nvSpPr>
          <p:cNvPr id="2062" name="Line 10"/>
          <p:cNvSpPr>
            <a:spLocks noChangeShapeType="1"/>
          </p:cNvSpPr>
          <p:nvPr/>
        </p:nvSpPr>
        <p:spPr bwMode="auto">
          <a:xfrm flipH="1">
            <a:off x="2667000" y="4648200"/>
            <a:ext cx="685800" cy="990600"/>
          </a:xfrm>
          <a:prstGeom prst="line">
            <a:avLst/>
          </a:prstGeom>
          <a:noFill/>
          <a:ln w="57150">
            <a:solidFill>
              <a:srgbClr val="FFFF00"/>
            </a:solidFill>
            <a:round/>
            <a:headEnd/>
            <a:tailEnd/>
          </a:ln>
        </p:spPr>
        <p:txBody>
          <a:bodyPr wrap="none" anchor="ctr"/>
          <a:lstStyle/>
          <a:p>
            <a:endParaRPr lang="en-US"/>
          </a:p>
        </p:txBody>
      </p:sp>
      <p:sp>
        <p:nvSpPr>
          <p:cNvPr id="2063" name="Line 11"/>
          <p:cNvSpPr>
            <a:spLocks noChangeShapeType="1"/>
          </p:cNvSpPr>
          <p:nvPr/>
        </p:nvSpPr>
        <p:spPr bwMode="auto">
          <a:xfrm>
            <a:off x="5486400" y="4648200"/>
            <a:ext cx="914400" cy="1143000"/>
          </a:xfrm>
          <a:prstGeom prst="line">
            <a:avLst/>
          </a:prstGeom>
          <a:noFill/>
          <a:ln w="57150">
            <a:solidFill>
              <a:srgbClr val="FFFF00"/>
            </a:solidFill>
            <a:round/>
            <a:headEnd/>
            <a:tailEnd/>
          </a:ln>
        </p:spPr>
        <p:txBody>
          <a:bodyPr wrap="none" anchor="ctr"/>
          <a:lstStyle/>
          <a:p>
            <a:endParaRPr lang="en-US"/>
          </a:p>
        </p:txBody>
      </p:sp>
      <p:graphicFrame>
        <p:nvGraphicFramePr>
          <p:cNvPr id="2050" name="Object 12"/>
          <p:cNvGraphicFramePr>
            <a:graphicFrameLocks noChangeAspect="1"/>
          </p:cNvGraphicFramePr>
          <p:nvPr/>
        </p:nvGraphicFramePr>
        <p:xfrm>
          <a:off x="2438400" y="1219200"/>
          <a:ext cx="990600" cy="935037"/>
        </p:xfrm>
        <a:graphic>
          <a:graphicData uri="http://schemas.openxmlformats.org/presentationml/2006/ole">
            <mc:AlternateContent xmlns:mc="http://schemas.openxmlformats.org/markup-compatibility/2006">
              <mc:Choice xmlns:v="urn:schemas-microsoft-com:vml" Requires="v">
                <p:oleObj spid="_x0000_s6149" name="Photo Editor Photo" r:id="rId4" imgW="2742857" imgH="2591162" progId="">
                  <p:embed/>
                </p:oleObj>
              </mc:Choice>
              <mc:Fallback>
                <p:oleObj name="Photo Editor Photo" r:id="rId4" imgW="2742857" imgH="2591162" progId="">
                  <p:embed/>
                  <p:pic>
                    <p:nvPicPr>
                      <p:cNvPr id="0" name=""/>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2438400" y="1219200"/>
                        <a:ext cx="990600"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13"/>
          <p:cNvGraphicFramePr>
            <a:graphicFrameLocks noChangeAspect="1"/>
          </p:cNvGraphicFramePr>
          <p:nvPr/>
        </p:nvGraphicFramePr>
        <p:xfrm>
          <a:off x="3924300" y="4508500"/>
          <a:ext cx="1512888" cy="1333500"/>
        </p:xfrm>
        <a:graphic>
          <a:graphicData uri="http://schemas.openxmlformats.org/presentationml/2006/ole">
            <mc:AlternateContent xmlns:mc="http://schemas.openxmlformats.org/markup-compatibility/2006">
              <mc:Choice xmlns:v="urn:schemas-microsoft-com:vml" Requires="v">
                <p:oleObj spid="_x0000_s6150" name="Photo Editor Photo" r:id="rId6" imgW="3048426" imgH="2685714" progId="">
                  <p:embed/>
                </p:oleObj>
              </mc:Choice>
              <mc:Fallback>
                <p:oleObj name="Photo Editor Photo" r:id="rId6" imgW="3048426" imgH="2685714" progId="">
                  <p:embed/>
                  <p:pic>
                    <p:nvPicPr>
                      <p:cNvPr id="0" name=""/>
                      <p:cNvPicPr>
                        <a:picLocks noChangeAspect="1" noChangeArrowheads="1"/>
                      </p:cNvPicPr>
                      <p:nvPr/>
                    </p:nvPicPr>
                    <p:blipFill>
                      <a:blip r:embed="rId7">
                        <a:lum bright="4000" contrast="-58000"/>
                        <a:extLst>
                          <a:ext uri="{28A0092B-C50C-407E-A947-70E740481C1C}">
                            <a14:useLocalDpi xmlns:a14="http://schemas.microsoft.com/office/drawing/2010/main" val="0"/>
                          </a:ext>
                        </a:extLst>
                      </a:blip>
                      <a:srcRect/>
                      <a:stretch>
                        <a:fillRect/>
                      </a:stretch>
                    </p:blipFill>
                    <p:spPr bwMode="auto">
                      <a:xfrm>
                        <a:off x="3924300" y="4508500"/>
                        <a:ext cx="1512888"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64" name="Picture 14" descr="click on picture for high resolution image">
            <a:hlinkClick r:id="rId8"/>
          </p:cNvPr>
          <p:cNvPicPr>
            <a:picLocks noChangeAspect="1" noChangeArrowheads="1"/>
          </p:cNvPicPr>
          <p:nvPr/>
        </p:nvPicPr>
        <p:blipFill>
          <a:blip r:embed="rId9"/>
          <a:srcRect/>
          <a:stretch>
            <a:fillRect/>
          </a:stretch>
        </p:blipFill>
        <p:spPr bwMode="auto">
          <a:xfrm>
            <a:off x="0" y="4876801"/>
            <a:ext cx="1524000" cy="1214438"/>
          </a:xfrm>
          <a:prstGeom prst="rect">
            <a:avLst/>
          </a:prstGeom>
          <a:noFill/>
          <a:ln w="9525">
            <a:noFill/>
            <a:miter lim="800000"/>
            <a:headEnd/>
            <a:tailEnd/>
          </a:ln>
        </p:spPr>
      </p:pic>
      <p:graphicFrame>
        <p:nvGraphicFramePr>
          <p:cNvPr id="2052" name="Object 15"/>
          <p:cNvGraphicFramePr>
            <a:graphicFrameLocks noChangeAspect="1"/>
          </p:cNvGraphicFramePr>
          <p:nvPr/>
        </p:nvGraphicFramePr>
        <p:xfrm>
          <a:off x="7239000" y="4572000"/>
          <a:ext cx="1905000" cy="1266825"/>
        </p:xfrm>
        <a:graphic>
          <a:graphicData uri="http://schemas.openxmlformats.org/presentationml/2006/ole">
            <mc:AlternateContent xmlns:mc="http://schemas.openxmlformats.org/markup-compatibility/2006">
              <mc:Choice xmlns:v="urn:schemas-microsoft-com:vml" Requires="v">
                <p:oleObj spid="_x0000_s6151" name="Photo Editor Photo" r:id="rId10" imgW="3809524" imgH="2534004" progId="">
                  <p:embed/>
                </p:oleObj>
              </mc:Choice>
              <mc:Fallback>
                <p:oleObj name="Photo Editor Photo" r:id="rId10" imgW="3809524" imgH="2534004"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9000" y="4572000"/>
                        <a:ext cx="19050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15119979"/>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8" name="Rectangle 12"/>
          <p:cNvSpPr>
            <a:spLocks noGrp="1" noChangeArrowheads="1"/>
          </p:cNvSpPr>
          <p:nvPr>
            <p:ph type="title"/>
          </p:nvPr>
        </p:nvSpPr>
        <p:spPr>
          <a:xfrm>
            <a:off x="457200" y="152400"/>
            <a:ext cx="8229600" cy="762000"/>
          </a:xfrm>
        </p:spPr>
        <p:txBody>
          <a:bodyPr>
            <a:normAutofit/>
          </a:bodyPr>
          <a:lstStyle/>
          <a:p>
            <a:pPr marL="723900" indent="-723900">
              <a:defRPr/>
            </a:pPr>
            <a:r>
              <a:rPr lang="en-US" sz="3600" b="1" dirty="0" smtClean="0">
                <a:latin typeface="Times New Roman" pitchFamily="18" charset="0"/>
                <a:cs typeface="Times New Roman" pitchFamily="18" charset="0"/>
              </a:rPr>
              <a:t>The </a:t>
            </a:r>
            <a:r>
              <a:rPr lang="en-US" sz="3600" b="1" dirty="0">
                <a:latin typeface="Times New Roman" pitchFamily="18" charset="0"/>
                <a:cs typeface="Times New Roman" pitchFamily="18" charset="0"/>
              </a:rPr>
              <a:t>epidemiologic triad Model</a:t>
            </a:r>
          </a:p>
        </p:txBody>
      </p:sp>
      <p:sp>
        <p:nvSpPr>
          <p:cNvPr id="3077" name="Slide Number Placeholder 4"/>
          <p:cNvSpPr>
            <a:spLocks noGrp="1"/>
          </p:cNvSpPr>
          <p:nvPr>
            <p:ph type="sldNum" sz="quarter" idx="12"/>
          </p:nvPr>
        </p:nvSpPr>
        <p:spPr>
          <a:noFill/>
        </p:spPr>
        <p:txBody>
          <a:bodyPr anchor="b">
            <a:normAutofit/>
          </a:bodyPr>
          <a:lstStyle/>
          <a:p>
            <a:pPr algn="l"/>
            <a:fld id="{C292960C-3E9F-4838-B195-B369337C50A6}" type="slidenum">
              <a:rPr lang="ar-SA" sz="1200">
                <a:cs typeface="Arial" pitchFamily="34" charset="0"/>
              </a:rPr>
              <a:pPr algn="l"/>
              <a:t>131</a:t>
            </a:fld>
            <a:endParaRPr lang="en-US" sz="1200"/>
          </a:p>
        </p:txBody>
      </p:sp>
      <p:graphicFrame>
        <p:nvGraphicFramePr>
          <p:cNvPr id="3074" name="Object 2"/>
          <p:cNvGraphicFramePr>
            <a:graphicFrameLocks noChangeAspect="1"/>
          </p:cNvGraphicFramePr>
          <p:nvPr/>
        </p:nvGraphicFramePr>
        <p:xfrm>
          <a:off x="4114800" y="1828800"/>
          <a:ext cx="846138" cy="1600200"/>
        </p:xfrm>
        <a:graphic>
          <a:graphicData uri="http://schemas.openxmlformats.org/presentationml/2006/ole">
            <mc:AlternateContent xmlns:mc="http://schemas.openxmlformats.org/markup-compatibility/2006">
              <mc:Choice xmlns:v="urn:schemas-microsoft-com:vml" Requires="v">
                <p:oleObj spid="_x0000_s7173" name="Clip" r:id="rId4" imgW="520200" imgH="981000" progId="">
                  <p:embed/>
                </p:oleObj>
              </mc:Choice>
              <mc:Fallback>
                <p:oleObj name="Clip" r:id="rId4" imgW="520200" imgH="981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828800"/>
                        <a:ext cx="846138"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2133600" y="4038600"/>
          <a:ext cx="757238" cy="1076325"/>
        </p:xfrm>
        <a:graphic>
          <a:graphicData uri="http://schemas.openxmlformats.org/presentationml/2006/ole">
            <mc:AlternateContent xmlns:mc="http://schemas.openxmlformats.org/markup-compatibility/2006">
              <mc:Choice xmlns:v="urn:schemas-microsoft-com:vml" Requires="v">
                <p:oleObj spid="_x0000_s7174" name="Clip" r:id="rId6" imgW="757800" imgH="1076040" progId="">
                  <p:embed/>
                </p:oleObj>
              </mc:Choice>
              <mc:Fallback>
                <p:oleObj name="Clip" r:id="rId6" imgW="757800" imgH="10760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038600"/>
                        <a:ext cx="757238" cy="1076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6096000" y="3276600"/>
          <a:ext cx="1536700" cy="1900238"/>
        </p:xfrm>
        <a:graphic>
          <a:graphicData uri="http://schemas.openxmlformats.org/presentationml/2006/ole">
            <mc:AlternateContent xmlns:mc="http://schemas.openxmlformats.org/markup-compatibility/2006">
              <mc:Choice xmlns:v="urn:schemas-microsoft-com:vml" Requires="v">
                <p:oleObj spid="_x0000_s7175" name="Clip" r:id="rId8" imgW="2826720" imgH="3497040" progId="">
                  <p:embed/>
                </p:oleObj>
              </mc:Choice>
              <mc:Fallback>
                <p:oleObj name="Clip" r:id="rId8" imgW="2826720" imgH="34970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3276600"/>
                        <a:ext cx="1536700" cy="190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 Box 5"/>
          <p:cNvSpPr txBox="1">
            <a:spLocks noChangeArrowheads="1"/>
          </p:cNvSpPr>
          <p:nvPr/>
        </p:nvSpPr>
        <p:spPr bwMode="auto">
          <a:xfrm>
            <a:off x="1219200" y="5334000"/>
            <a:ext cx="3124200" cy="1312863"/>
          </a:xfrm>
          <a:prstGeom prst="rect">
            <a:avLst/>
          </a:prstGeom>
          <a:solidFill>
            <a:srgbClr val="99FF33"/>
          </a:solidFill>
          <a:ln w="12700">
            <a:noFill/>
            <a:miter lim="800000"/>
            <a:headEnd type="none" w="sm" len="sm"/>
            <a:tailEnd type="none" w="sm" len="sm"/>
          </a:ln>
        </p:spPr>
        <p:txBody>
          <a:bodyPr>
            <a:spAutoFit/>
          </a:bodyPr>
          <a:lstStyle/>
          <a:p>
            <a:pPr algn="ctr" eaLnBrk="0" hangingPunct="0">
              <a:spcBef>
                <a:spcPct val="50000"/>
              </a:spcBef>
            </a:pPr>
            <a:r>
              <a:rPr lang="en-US" sz="2400" dirty="0">
                <a:solidFill>
                  <a:srgbClr val="3333FF"/>
                </a:solidFill>
                <a:latin typeface="Times New Roman" pitchFamily="18" charset="0"/>
              </a:rPr>
              <a:t>Agent:</a:t>
            </a:r>
          </a:p>
          <a:p>
            <a:pPr algn="ctr" eaLnBrk="0" hangingPunct="0">
              <a:spcBef>
                <a:spcPct val="50000"/>
              </a:spcBef>
            </a:pPr>
            <a:r>
              <a:rPr lang="en-US" sz="1600" dirty="0">
                <a:solidFill>
                  <a:srgbClr val="3333FF"/>
                </a:solidFill>
                <a:latin typeface="Times New Roman" pitchFamily="18" charset="0"/>
              </a:rPr>
              <a:t>Amount, infectivity, pathogenicity, virulence, chemical composition, cell reproduction</a:t>
            </a:r>
            <a:endParaRPr lang="en-US" sz="2400" dirty="0">
              <a:solidFill>
                <a:srgbClr val="3333FF"/>
              </a:solidFill>
              <a:latin typeface="Times New Roman" pitchFamily="18" charset="0"/>
            </a:endParaRPr>
          </a:p>
        </p:txBody>
      </p:sp>
      <p:sp>
        <p:nvSpPr>
          <p:cNvPr id="3079" name="Text Box 6"/>
          <p:cNvSpPr txBox="1">
            <a:spLocks noChangeArrowheads="1"/>
          </p:cNvSpPr>
          <p:nvPr/>
        </p:nvSpPr>
        <p:spPr bwMode="auto">
          <a:xfrm>
            <a:off x="5257800" y="5715000"/>
            <a:ext cx="3276600" cy="823913"/>
          </a:xfrm>
          <a:prstGeom prst="rect">
            <a:avLst/>
          </a:prstGeom>
          <a:solidFill>
            <a:srgbClr val="99FF33"/>
          </a:solidFill>
          <a:ln w="12700">
            <a:noFill/>
            <a:miter lim="800000"/>
            <a:headEnd type="none" w="sm" len="sm"/>
            <a:tailEnd type="none" w="sm" len="sm"/>
          </a:ln>
        </p:spPr>
        <p:txBody>
          <a:bodyPr>
            <a:spAutoFit/>
          </a:bodyPr>
          <a:lstStyle/>
          <a:p>
            <a:pPr algn="ctr" eaLnBrk="0" hangingPunct="0">
              <a:spcBef>
                <a:spcPct val="50000"/>
              </a:spcBef>
            </a:pPr>
            <a:r>
              <a:rPr lang="en-US" sz="2400" dirty="0">
                <a:solidFill>
                  <a:srgbClr val="3333FF"/>
                </a:solidFill>
                <a:latin typeface="Times New Roman" pitchFamily="18" charset="0"/>
              </a:rPr>
              <a:t>Environment:</a:t>
            </a:r>
          </a:p>
          <a:p>
            <a:pPr algn="ctr" eaLnBrk="0" hangingPunct="0">
              <a:spcBef>
                <a:spcPct val="50000"/>
              </a:spcBef>
            </a:pPr>
            <a:r>
              <a:rPr lang="en-US" sz="1600" dirty="0">
                <a:solidFill>
                  <a:srgbClr val="3333FF"/>
                </a:solidFill>
                <a:latin typeface="Times New Roman" pitchFamily="18" charset="0"/>
              </a:rPr>
              <a:t>Physical, biological, social</a:t>
            </a:r>
            <a:endParaRPr lang="en-US" sz="2400" dirty="0">
              <a:solidFill>
                <a:srgbClr val="3333FF"/>
              </a:solidFill>
              <a:latin typeface="Times New Roman" pitchFamily="18" charset="0"/>
            </a:endParaRPr>
          </a:p>
        </p:txBody>
      </p:sp>
      <p:sp>
        <p:nvSpPr>
          <p:cNvPr id="3080" name="Text Box 7"/>
          <p:cNvSpPr txBox="1">
            <a:spLocks noChangeArrowheads="1"/>
          </p:cNvSpPr>
          <p:nvPr/>
        </p:nvSpPr>
        <p:spPr bwMode="auto">
          <a:xfrm>
            <a:off x="2362200" y="914400"/>
            <a:ext cx="4824413" cy="922338"/>
          </a:xfrm>
          <a:prstGeom prst="rect">
            <a:avLst/>
          </a:prstGeom>
          <a:solidFill>
            <a:srgbClr val="99FF33"/>
          </a:solidFill>
          <a:ln w="12700">
            <a:noFill/>
            <a:miter lim="800000"/>
            <a:headEnd type="none" w="sm" len="sm"/>
            <a:tailEnd type="none" w="sm" len="sm"/>
          </a:ln>
        </p:spPr>
        <p:txBody>
          <a:bodyPr>
            <a:spAutoFit/>
          </a:bodyPr>
          <a:lstStyle/>
          <a:p>
            <a:pPr algn="ctr" eaLnBrk="0" hangingPunct="0">
              <a:lnSpc>
                <a:spcPct val="60000"/>
              </a:lnSpc>
              <a:spcBef>
                <a:spcPct val="50000"/>
              </a:spcBef>
            </a:pPr>
            <a:r>
              <a:rPr lang="en-US" sz="2400" dirty="0">
                <a:solidFill>
                  <a:srgbClr val="3333FF"/>
                </a:solidFill>
                <a:latin typeface="Times New Roman" pitchFamily="18" charset="0"/>
              </a:rPr>
              <a:t>Host:</a:t>
            </a:r>
          </a:p>
          <a:p>
            <a:pPr algn="ctr" eaLnBrk="0" hangingPunct="0">
              <a:spcBef>
                <a:spcPct val="50000"/>
              </a:spcBef>
            </a:pPr>
            <a:r>
              <a:rPr lang="en-US" sz="1600" dirty="0">
                <a:solidFill>
                  <a:srgbClr val="3333FF"/>
                </a:solidFill>
                <a:latin typeface="Times New Roman" pitchFamily="18" charset="0"/>
              </a:rPr>
              <a:t>Intrinsic factors, genetic, physiologic factors, psychological factors, immunity</a:t>
            </a:r>
            <a:endParaRPr lang="en-US" sz="2400" dirty="0">
              <a:solidFill>
                <a:srgbClr val="3333FF"/>
              </a:solidFill>
              <a:latin typeface="Times New Roman" pitchFamily="18" charset="0"/>
            </a:endParaRPr>
          </a:p>
        </p:txBody>
      </p:sp>
      <p:sp>
        <p:nvSpPr>
          <p:cNvPr id="3081" name="Text Box 8"/>
          <p:cNvSpPr txBox="1">
            <a:spLocks noChangeArrowheads="1"/>
          </p:cNvSpPr>
          <p:nvPr/>
        </p:nvSpPr>
        <p:spPr bwMode="auto">
          <a:xfrm>
            <a:off x="4038600" y="3429000"/>
            <a:ext cx="1066800" cy="1785104"/>
          </a:xfrm>
          <a:prstGeom prst="rect">
            <a:avLst/>
          </a:prstGeom>
          <a:solidFill>
            <a:srgbClr val="99FF33"/>
          </a:solidFill>
          <a:ln w="12700">
            <a:noFill/>
            <a:miter lim="800000"/>
            <a:headEnd type="none" w="sm" len="sm"/>
            <a:tailEnd type="none" w="sm" len="sm"/>
          </a:ln>
        </p:spPr>
        <p:txBody>
          <a:bodyPr wrap="square">
            <a:spAutoFit/>
          </a:bodyPr>
          <a:lstStyle/>
          <a:p>
            <a:pPr algn="ctr" eaLnBrk="0" hangingPunct="0">
              <a:spcBef>
                <a:spcPct val="50000"/>
              </a:spcBef>
            </a:pPr>
            <a:r>
              <a:rPr lang="en-US" sz="2000" dirty="0">
                <a:solidFill>
                  <a:srgbClr val="3333FF"/>
                </a:solidFill>
                <a:latin typeface="Times New Roman" pitchFamily="18" charset="0"/>
              </a:rPr>
              <a:t>Health</a:t>
            </a:r>
          </a:p>
          <a:p>
            <a:pPr algn="ctr" eaLnBrk="0" hangingPunct="0">
              <a:spcBef>
                <a:spcPct val="50000"/>
              </a:spcBef>
            </a:pPr>
            <a:r>
              <a:rPr lang="en-US" sz="2000" dirty="0">
                <a:solidFill>
                  <a:srgbClr val="3333FF"/>
                </a:solidFill>
                <a:latin typeface="Times New Roman" pitchFamily="18" charset="0"/>
              </a:rPr>
              <a:t>or</a:t>
            </a:r>
          </a:p>
          <a:p>
            <a:pPr algn="ctr" eaLnBrk="0" hangingPunct="0">
              <a:spcBef>
                <a:spcPct val="50000"/>
              </a:spcBef>
            </a:pPr>
            <a:r>
              <a:rPr lang="en-US" sz="2000" dirty="0">
                <a:solidFill>
                  <a:srgbClr val="3333FF"/>
                </a:solidFill>
                <a:latin typeface="Times New Roman" pitchFamily="18" charset="0"/>
              </a:rPr>
              <a:t>Illness</a:t>
            </a:r>
          </a:p>
          <a:p>
            <a:pPr algn="ctr" eaLnBrk="0" hangingPunct="0">
              <a:spcBef>
                <a:spcPct val="50000"/>
              </a:spcBef>
            </a:pPr>
            <a:r>
              <a:rPr lang="en-US" sz="2000" dirty="0">
                <a:solidFill>
                  <a:srgbClr val="3333FF"/>
                </a:solidFill>
                <a:latin typeface="Times New Roman" pitchFamily="18" charset="0"/>
              </a:rPr>
              <a:t>?</a:t>
            </a:r>
            <a:endParaRPr lang="en-US" sz="2400" dirty="0">
              <a:solidFill>
                <a:srgbClr val="3333FF"/>
              </a:solidFill>
              <a:latin typeface="Times New Roman" pitchFamily="18" charset="0"/>
            </a:endParaRPr>
          </a:p>
        </p:txBody>
      </p:sp>
      <p:sp>
        <p:nvSpPr>
          <p:cNvPr id="3082" name="Line 9"/>
          <p:cNvSpPr>
            <a:spLocks noChangeShapeType="1"/>
          </p:cNvSpPr>
          <p:nvPr/>
        </p:nvSpPr>
        <p:spPr bwMode="auto">
          <a:xfrm flipV="1">
            <a:off x="2895600" y="2743200"/>
            <a:ext cx="914400" cy="91440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3083" name="Line 10"/>
          <p:cNvSpPr>
            <a:spLocks noChangeShapeType="1"/>
          </p:cNvSpPr>
          <p:nvPr/>
        </p:nvSpPr>
        <p:spPr bwMode="auto">
          <a:xfrm>
            <a:off x="3200400" y="5029200"/>
            <a:ext cx="2971800"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3084" name="Line 11"/>
          <p:cNvSpPr>
            <a:spLocks noChangeShapeType="1"/>
          </p:cNvSpPr>
          <p:nvPr/>
        </p:nvSpPr>
        <p:spPr bwMode="auto">
          <a:xfrm>
            <a:off x="4953000" y="2743200"/>
            <a:ext cx="1066800" cy="762000"/>
          </a:xfrm>
          <a:prstGeom prst="line">
            <a:avLst/>
          </a:prstGeom>
          <a:noFill/>
          <a:ln w="12700">
            <a:solidFill>
              <a:schemeClr val="tx1"/>
            </a:solidFill>
            <a:round/>
            <a:headEnd type="triangle" w="med" len="med"/>
            <a:tailEnd type="triangle" w="med" len="med"/>
          </a:ln>
        </p:spPr>
        <p:txBody>
          <a:bodyPr wrap="none" anchor="ctr"/>
          <a:lstStyle/>
          <a:p>
            <a:endParaRPr lang="en-US"/>
          </a:p>
        </p:txBody>
      </p:sp>
    </p:spTree>
    <p:extLst>
      <p:ext uri="{BB962C8B-B14F-4D97-AF65-F5344CB8AC3E}">
        <p14:creationId xmlns:p14="http://schemas.microsoft.com/office/powerpoint/2010/main" val="582654960"/>
      </p:ext>
    </p:extLst>
  </p:cSld>
  <p:clrMapOvr>
    <a:masterClrMapping/>
  </p:clrMapOvr>
  <p:transition>
    <p:dissolv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a:bodyPr>
          <a:lstStyle/>
          <a:p>
            <a:r>
              <a:rPr lang="en-US" b="1" dirty="0" smtClean="0">
                <a:latin typeface="Times New Roman" pitchFamily="18" charset="0"/>
                <a:cs typeface="Times New Roman" pitchFamily="18" charset="0"/>
              </a:rPr>
              <a:t>2. Web </a:t>
            </a:r>
            <a:r>
              <a:rPr lang="en-US" b="1" dirty="0">
                <a:latin typeface="Times New Roman" pitchFamily="18" charset="0"/>
                <a:cs typeface="Times New Roman" pitchFamily="18" charset="0"/>
              </a:rPr>
              <a:t>of Causation</a:t>
            </a:r>
          </a:p>
        </p:txBody>
      </p:sp>
      <p:sp>
        <p:nvSpPr>
          <p:cNvPr id="21508" name="Rectangle 3"/>
          <p:cNvSpPr>
            <a:spLocks noGrp="1" noChangeArrowheads="1"/>
          </p:cNvSpPr>
          <p:nvPr>
            <p:ph idx="1"/>
          </p:nvPr>
        </p:nvSpPr>
        <p:spPr>
          <a:xfrm>
            <a:off x="304800" y="1371600"/>
            <a:ext cx="8534400" cy="5029200"/>
          </a:xfrm>
        </p:spPr>
        <p:txBody>
          <a:bodyPr>
            <a:normAutofit/>
          </a:bodyPr>
          <a:lstStyle/>
          <a:p>
            <a:pPr>
              <a:lnSpc>
                <a:spcPct val="120000"/>
              </a:lnSpc>
            </a:pPr>
            <a:r>
              <a:rPr lang="en-US" sz="2800" dirty="0" smtClean="0">
                <a:latin typeface="Times New Roman" pitchFamily="18" charset="0"/>
                <a:cs typeface="Times New Roman" pitchFamily="18" charset="0"/>
              </a:rPr>
              <a:t>There is no single cause</a:t>
            </a:r>
          </a:p>
          <a:p>
            <a:pPr>
              <a:lnSpc>
                <a:spcPct val="120000"/>
              </a:lnSpc>
            </a:pPr>
            <a:r>
              <a:rPr lang="en-US" sz="2800" dirty="0" smtClean="0">
                <a:latin typeface="Times New Roman" pitchFamily="18" charset="0"/>
                <a:cs typeface="Times New Roman" pitchFamily="18" charset="0"/>
              </a:rPr>
              <a:t>Causes of disease are interacting</a:t>
            </a:r>
          </a:p>
          <a:p>
            <a:pPr>
              <a:lnSpc>
                <a:spcPct val="120000"/>
              </a:lnSpc>
            </a:pPr>
            <a:r>
              <a:rPr lang="en-US" sz="2800" dirty="0" smtClean="0">
                <a:latin typeface="Times New Roman" pitchFamily="18" charset="0"/>
                <a:cs typeface="Times New Roman" pitchFamily="18" charset="0"/>
              </a:rPr>
              <a:t>Illustrates the interconnectedness of possible causes</a:t>
            </a:r>
          </a:p>
          <a:p>
            <a:pPr lvl="1">
              <a:lnSpc>
                <a:spcPct val="90000"/>
              </a:lnSpc>
            </a:pPr>
            <a:r>
              <a:rPr lang="en-US" dirty="0" smtClean="0">
                <a:latin typeface="Times New Roman" pitchFamily="18" charset="0"/>
                <a:cs typeface="Times New Roman" pitchFamily="18" charset="0"/>
              </a:rPr>
              <a:t>Developed to de-emphasis agent </a:t>
            </a:r>
          </a:p>
          <a:p>
            <a:pPr lvl="1">
              <a:lnSpc>
                <a:spcPct val="90000"/>
              </a:lnSpc>
            </a:pPr>
            <a:r>
              <a:rPr lang="en-US" dirty="0" smtClean="0">
                <a:latin typeface="Times New Roman" pitchFamily="18" charset="0"/>
                <a:cs typeface="Times New Roman" pitchFamily="18" charset="0"/>
              </a:rPr>
              <a:t>Chain of causation </a:t>
            </a:r>
          </a:p>
          <a:p>
            <a:pPr lvl="1">
              <a:lnSpc>
                <a:spcPct val="90000"/>
              </a:lnSpc>
            </a:pPr>
            <a:r>
              <a:rPr lang="en-US" dirty="0" smtClean="0">
                <a:latin typeface="Times New Roman" pitchFamily="18" charset="0"/>
                <a:cs typeface="Times New Roman" pitchFamily="18" charset="0"/>
              </a:rPr>
              <a:t>Complexity of origin is web </a:t>
            </a:r>
          </a:p>
          <a:p>
            <a:pPr lvl="1">
              <a:lnSpc>
                <a:spcPct val="90000"/>
              </a:lnSpc>
            </a:pPr>
            <a:r>
              <a:rPr lang="en-US" dirty="0" smtClean="0">
                <a:latin typeface="Times New Roman" pitchFamily="18" charset="0"/>
                <a:cs typeface="Times New Roman" pitchFamily="18" charset="0"/>
              </a:rPr>
              <a:t>Multiple factors promote or inhibit </a:t>
            </a:r>
          </a:p>
          <a:p>
            <a:pPr>
              <a:lnSpc>
                <a:spcPct val="90000"/>
              </a:lnSpc>
            </a:pPr>
            <a:r>
              <a:rPr lang="en-US" sz="2800" dirty="0" smtClean="0">
                <a:latin typeface="Times New Roman" pitchFamily="18" charset="0"/>
                <a:cs typeface="Times New Roman" pitchFamily="18" charset="0"/>
              </a:rPr>
              <a:t>Emphasizes multiple interactions  between host and environment</a:t>
            </a:r>
          </a:p>
          <a:p>
            <a:pPr>
              <a:lnSpc>
                <a:spcPct val="120000"/>
              </a:lnSpc>
            </a:pPr>
            <a:endParaRPr lang="en-US" sz="2800" dirty="0">
              <a:latin typeface="Times New Roman" pitchFamily="18" charset="0"/>
              <a:cs typeface="Times New Roman" pitchFamily="18" charset="0"/>
            </a:endParaRPr>
          </a:p>
        </p:txBody>
      </p:sp>
      <p:sp>
        <p:nvSpPr>
          <p:cNvPr id="21506" name="Slide Number Placeholder 5"/>
          <p:cNvSpPr>
            <a:spLocks noGrp="1"/>
          </p:cNvSpPr>
          <p:nvPr>
            <p:ph type="sldNum" sz="quarter" idx="12"/>
          </p:nvPr>
        </p:nvSpPr>
        <p:spPr>
          <a:noFill/>
        </p:spPr>
        <p:txBody>
          <a:bodyPr anchor="b">
            <a:normAutofit/>
          </a:bodyPr>
          <a:lstStyle/>
          <a:p>
            <a:pPr algn="l"/>
            <a:fld id="{561211A7-293E-450B-8534-ABBF7C7AA08B}" type="slidenum">
              <a:rPr lang="ar-SA" sz="1200">
                <a:cs typeface="Arial" pitchFamily="34" charset="0"/>
              </a:rPr>
              <a:pPr algn="l"/>
              <a:t>132</a:t>
            </a:fld>
            <a:endParaRPr lang="en-US" sz="1200"/>
          </a:p>
        </p:txBody>
      </p:sp>
    </p:spTree>
    <p:extLst>
      <p:ext uri="{BB962C8B-B14F-4D97-AF65-F5344CB8AC3E}">
        <p14:creationId xmlns:p14="http://schemas.microsoft.com/office/powerpoint/2010/main" val="42383642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8229600" cy="914400"/>
          </a:xfrm>
          <a:solidFill>
            <a:schemeClr val="bg1"/>
          </a:solidFill>
          <a:ln>
            <a:solidFill>
              <a:srgbClr val="92D050"/>
            </a:solidFill>
          </a:ln>
        </p:spPr>
        <p:txBody>
          <a:bodyPr/>
          <a:lstStyle/>
          <a:p>
            <a:r>
              <a:rPr lang="en-US" b="1" dirty="0">
                <a:latin typeface="Times New Roman" pitchFamily="18" charset="0"/>
                <a:cs typeface="Times New Roman" pitchFamily="18" charset="0"/>
              </a:rPr>
              <a:t>Web of Causation</a:t>
            </a:r>
            <a:endParaRPr lang="en-US" dirty="0">
              <a:latin typeface="Times New Roman" pitchFamily="18" charset="0"/>
              <a:cs typeface="Times New Roman" pitchFamily="18" charset="0"/>
            </a:endParaRPr>
          </a:p>
        </p:txBody>
      </p:sp>
      <p:sp>
        <p:nvSpPr>
          <p:cNvPr id="23567" name="Slide Number Placeholder 23"/>
          <p:cNvSpPr>
            <a:spLocks noGrp="1"/>
          </p:cNvSpPr>
          <p:nvPr>
            <p:ph type="sldNum" sz="quarter" idx="12"/>
          </p:nvPr>
        </p:nvSpPr>
        <p:spPr>
          <a:solidFill>
            <a:schemeClr val="bg1"/>
          </a:solidFill>
          <a:ln>
            <a:solidFill>
              <a:srgbClr val="92D050"/>
            </a:solidFill>
          </a:ln>
        </p:spPr>
        <p:txBody>
          <a:bodyPr anchor="b">
            <a:normAutofit/>
          </a:bodyPr>
          <a:lstStyle/>
          <a:p>
            <a:pPr algn="l"/>
            <a:fld id="{F9C58471-712D-4F8E-91B0-A69C1E77820E}" type="slidenum">
              <a:rPr lang="ar-SA" sz="1200">
                <a:cs typeface="Arial" pitchFamily="34" charset="0"/>
              </a:rPr>
              <a:pPr algn="l"/>
              <a:t>133</a:t>
            </a:fld>
            <a:endParaRPr lang="en-US" sz="1200"/>
          </a:p>
        </p:txBody>
      </p:sp>
      <p:sp>
        <p:nvSpPr>
          <p:cNvPr id="23555" name="Text Box 3"/>
          <p:cNvSpPr txBox="1">
            <a:spLocks noChangeArrowheads="1"/>
          </p:cNvSpPr>
          <p:nvPr/>
        </p:nvSpPr>
        <p:spPr bwMode="auto">
          <a:xfrm>
            <a:off x="7478713" y="6213475"/>
            <a:ext cx="184150" cy="461963"/>
          </a:xfrm>
          <a:prstGeom prst="rect">
            <a:avLst/>
          </a:prstGeom>
          <a:solidFill>
            <a:schemeClr val="bg1"/>
          </a:solidFill>
          <a:ln w="12699">
            <a:solidFill>
              <a:srgbClr val="92D050"/>
            </a:solidFill>
            <a:miter lim="800000"/>
            <a:headEnd type="none" w="sm" len="sm"/>
            <a:tailEnd type="none" w="sm" len="sm"/>
          </a:ln>
        </p:spPr>
        <p:txBody>
          <a:bodyPr wrap="none">
            <a:spAutoFit/>
          </a:bodyPr>
          <a:lstStyle/>
          <a:p>
            <a:pPr eaLnBrk="0" hangingPunct="0"/>
            <a:endParaRPr lang="en-US" sz="2400" b="1">
              <a:latin typeface="Times New Roman" pitchFamily="18" charset="0"/>
            </a:endParaRPr>
          </a:p>
        </p:txBody>
      </p:sp>
      <p:sp>
        <p:nvSpPr>
          <p:cNvPr id="23556" name="AutoShape 4"/>
          <p:cNvSpPr>
            <a:spLocks noChangeAspect="1" noChangeArrowheads="1" noTextEdit="1"/>
          </p:cNvSpPr>
          <p:nvPr/>
        </p:nvSpPr>
        <p:spPr bwMode="auto">
          <a:xfrm>
            <a:off x="228600" y="1524000"/>
            <a:ext cx="7924800" cy="5334000"/>
          </a:xfrm>
          <a:prstGeom prst="rect">
            <a:avLst/>
          </a:prstGeom>
          <a:solidFill>
            <a:schemeClr val="bg1"/>
          </a:solidFill>
          <a:ln w="9525">
            <a:solidFill>
              <a:srgbClr val="92D050"/>
            </a:solidFill>
            <a:miter lim="800000"/>
            <a:headEnd/>
            <a:tailEnd/>
          </a:ln>
        </p:spPr>
        <p:txBody>
          <a:bodyPr/>
          <a:lstStyle/>
          <a:p>
            <a:endParaRPr lang="en-US"/>
          </a:p>
        </p:txBody>
      </p:sp>
      <p:grpSp>
        <p:nvGrpSpPr>
          <p:cNvPr id="2" name="Group 5"/>
          <p:cNvGrpSpPr>
            <a:grpSpLocks/>
          </p:cNvGrpSpPr>
          <p:nvPr/>
        </p:nvGrpSpPr>
        <p:grpSpPr bwMode="auto">
          <a:xfrm>
            <a:off x="1600200" y="1524000"/>
            <a:ext cx="5897563" cy="4776788"/>
            <a:chOff x="1193" y="732"/>
            <a:chExt cx="3715" cy="3237"/>
          </a:xfrm>
          <a:solidFill>
            <a:schemeClr val="bg1"/>
          </a:solidFill>
        </p:grpSpPr>
        <p:sp>
          <p:nvSpPr>
            <p:cNvPr id="34831" name="Freeform 6"/>
            <p:cNvSpPr>
              <a:spLocks/>
            </p:cNvSpPr>
            <p:nvPr/>
          </p:nvSpPr>
          <p:spPr bwMode="auto">
            <a:xfrm>
              <a:off x="1193" y="732"/>
              <a:ext cx="3635" cy="3201"/>
            </a:xfrm>
            <a:custGeom>
              <a:avLst/>
              <a:gdLst>
                <a:gd name="T0" fmla="*/ 1868 w 3635"/>
                <a:gd name="T1" fmla="*/ 1621 h 3201"/>
                <a:gd name="T2" fmla="*/ 249 w 3635"/>
                <a:gd name="T3" fmla="*/ 232 h 3201"/>
                <a:gd name="T4" fmla="*/ 109 w 3635"/>
                <a:gd name="T5" fmla="*/ 308 h 3201"/>
                <a:gd name="T6" fmla="*/ 1728 w 3635"/>
                <a:gd name="T7" fmla="*/ 1636 h 3201"/>
                <a:gd name="T8" fmla="*/ 282 w 3635"/>
                <a:gd name="T9" fmla="*/ 1320 h 3201"/>
                <a:gd name="T10" fmla="*/ 258 w 3635"/>
                <a:gd name="T11" fmla="*/ 1418 h 3201"/>
                <a:gd name="T12" fmla="*/ 1728 w 3635"/>
                <a:gd name="T13" fmla="*/ 1734 h 3201"/>
                <a:gd name="T14" fmla="*/ 0 w 3635"/>
                <a:gd name="T15" fmla="*/ 2135 h 3201"/>
                <a:gd name="T16" fmla="*/ 51 w 3635"/>
                <a:gd name="T17" fmla="*/ 2247 h 3201"/>
                <a:gd name="T18" fmla="*/ 1793 w 3635"/>
                <a:gd name="T19" fmla="*/ 1805 h 3201"/>
                <a:gd name="T20" fmla="*/ 505 w 3635"/>
                <a:gd name="T21" fmla="*/ 3096 h 3201"/>
                <a:gd name="T22" fmla="*/ 605 w 3635"/>
                <a:gd name="T23" fmla="*/ 3180 h 3201"/>
                <a:gd name="T24" fmla="*/ 1893 w 3635"/>
                <a:gd name="T25" fmla="*/ 1846 h 3201"/>
                <a:gd name="T26" fmla="*/ 1793 w 3635"/>
                <a:gd name="T27" fmla="*/ 3160 h 3201"/>
                <a:gd name="T28" fmla="*/ 1940 w 3635"/>
                <a:gd name="T29" fmla="*/ 3160 h 3201"/>
                <a:gd name="T30" fmla="*/ 2008 w 3635"/>
                <a:gd name="T31" fmla="*/ 1812 h 3201"/>
                <a:gd name="T32" fmla="*/ 2941 w 3635"/>
                <a:gd name="T33" fmla="*/ 3201 h 3201"/>
                <a:gd name="T34" fmla="*/ 3081 w 3635"/>
                <a:gd name="T35" fmla="*/ 3146 h 3201"/>
                <a:gd name="T36" fmla="*/ 2073 w 3635"/>
                <a:gd name="T37" fmla="*/ 1755 h 3201"/>
                <a:gd name="T38" fmla="*/ 3603 w 3635"/>
                <a:gd name="T39" fmla="*/ 2176 h 3201"/>
                <a:gd name="T40" fmla="*/ 3617 w 3635"/>
                <a:gd name="T41" fmla="*/ 2064 h 3201"/>
                <a:gd name="T42" fmla="*/ 2082 w 3635"/>
                <a:gd name="T43" fmla="*/ 1684 h 3201"/>
                <a:gd name="T44" fmla="*/ 3635 w 3635"/>
                <a:gd name="T45" fmla="*/ 1045 h 3201"/>
                <a:gd name="T46" fmla="*/ 3593 w 3635"/>
                <a:gd name="T47" fmla="*/ 947 h 3201"/>
                <a:gd name="T48" fmla="*/ 2057 w 3635"/>
                <a:gd name="T49" fmla="*/ 1621 h 3201"/>
                <a:gd name="T50" fmla="*/ 2997 w 3635"/>
                <a:gd name="T51" fmla="*/ 63 h 3201"/>
                <a:gd name="T52" fmla="*/ 2859 w 3635"/>
                <a:gd name="T53" fmla="*/ 0 h 3201"/>
                <a:gd name="T54" fmla="*/ 1968 w 3635"/>
                <a:gd name="T55" fmla="*/ 1601 h 3201"/>
                <a:gd name="T56" fmla="*/ 1578 w 3635"/>
                <a:gd name="T57" fmla="*/ 147 h 3201"/>
                <a:gd name="T58" fmla="*/ 1446 w 3635"/>
                <a:gd name="T59" fmla="*/ 167 h 3201"/>
                <a:gd name="T60" fmla="*/ 1868 w 3635"/>
                <a:gd name="T61" fmla="*/ 1621 h 3201"/>
                <a:gd name="T62" fmla="*/ 1868 w 3635"/>
                <a:gd name="T63" fmla="*/ 1621 h 3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35"/>
                <a:gd name="T97" fmla="*/ 0 h 3201"/>
                <a:gd name="T98" fmla="*/ 3635 w 3635"/>
                <a:gd name="T99" fmla="*/ 3201 h 3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35" h="3201">
                  <a:moveTo>
                    <a:pt x="1868" y="1621"/>
                  </a:moveTo>
                  <a:lnTo>
                    <a:pt x="249" y="232"/>
                  </a:lnTo>
                  <a:lnTo>
                    <a:pt x="109" y="308"/>
                  </a:lnTo>
                  <a:lnTo>
                    <a:pt x="1728" y="1636"/>
                  </a:lnTo>
                  <a:lnTo>
                    <a:pt x="282" y="1320"/>
                  </a:lnTo>
                  <a:lnTo>
                    <a:pt x="258" y="1418"/>
                  </a:lnTo>
                  <a:lnTo>
                    <a:pt x="1728" y="1734"/>
                  </a:lnTo>
                  <a:lnTo>
                    <a:pt x="0" y="2135"/>
                  </a:lnTo>
                  <a:lnTo>
                    <a:pt x="51" y="2247"/>
                  </a:lnTo>
                  <a:lnTo>
                    <a:pt x="1793" y="1805"/>
                  </a:lnTo>
                  <a:lnTo>
                    <a:pt x="505" y="3096"/>
                  </a:lnTo>
                  <a:lnTo>
                    <a:pt x="605" y="3180"/>
                  </a:lnTo>
                  <a:lnTo>
                    <a:pt x="1893" y="1846"/>
                  </a:lnTo>
                  <a:lnTo>
                    <a:pt x="1793" y="3160"/>
                  </a:lnTo>
                  <a:lnTo>
                    <a:pt x="1940" y="3160"/>
                  </a:lnTo>
                  <a:lnTo>
                    <a:pt x="2008" y="1812"/>
                  </a:lnTo>
                  <a:lnTo>
                    <a:pt x="2941" y="3201"/>
                  </a:lnTo>
                  <a:lnTo>
                    <a:pt x="3081" y="3146"/>
                  </a:lnTo>
                  <a:lnTo>
                    <a:pt x="2073" y="1755"/>
                  </a:lnTo>
                  <a:lnTo>
                    <a:pt x="3603" y="2176"/>
                  </a:lnTo>
                  <a:lnTo>
                    <a:pt x="3617" y="2064"/>
                  </a:lnTo>
                  <a:lnTo>
                    <a:pt x="2082" y="1684"/>
                  </a:lnTo>
                  <a:lnTo>
                    <a:pt x="3635" y="1045"/>
                  </a:lnTo>
                  <a:lnTo>
                    <a:pt x="3593" y="947"/>
                  </a:lnTo>
                  <a:lnTo>
                    <a:pt x="2057" y="1621"/>
                  </a:lnTo>
                  <a:lnTo>
                    <a:pt x="2997" y="63"/>
                  </a:lnTo>
                  <a:lnTo>
                    <a:pt x="2859" y="0"/>
                  </a:lnTo>
                  <a:lnTo>
                    <a:pt x="1968" y="1601"/>
                  </a:lnTo>
                  <a:lnTo>
                    <a:pt x="1578" y="147"/>
                  </a:lnTo>
                  <a:lnTo>
                    <a:pt x="1446" y="167"/>
                  </a:lnTo>
                  <a:lnTo>
                    <a:pt x="1868" y="1621"/>
                  </a:lnTo>
                  <a:close/>
                </a:path>
              </a:pathLst>
            </a:custGeom>
            <a:grpFill/>
            <a:ln w="9525">
              <a:solidFill>
                <a:srgbClr val="92D050"/>
              </a:solidFill>
              <a:round/>
              <a:headEnd/>
              <a:tailEnd/>
            </a:ln>
          </p:spPr>
          <p:txBody>
            <a:bodyPr/>
            <a:lstStyle/>
            <a:p>
              <a:pPr eaLnBrk="0" hangingPunct="0">
                <a:defRPr/>
              </a:pPr>
              <a:endParaRPr lang="en-US">
                <a:latin typeface="Arial" charset="0"/>
              </a:endParaRPr>
            </a:p>
          </p:txBody>
        </p:sp>
        <p:sp>
          <p:nvSpPr>
            <p:cNvPr id="34832" name="Freeform 7"/>
            <p:cNvSpPr>
              <a:spLocks/>
            </p:cNvSpPr>
            <p:nvPr/>
          </p:nvSpPr>
          <p:spPr bwMode="auto">
            <a:xfrm>
              <a:off x="1409" y="836"/>
              <a:ext cx="2725" cy="3133"/>
            </a:xfrm>
            <a:custGeom>
              <a:avLst/>
              <a:gdLst>
                <a:gd name="T0" fmla="*/ 1239 w 2725"/>
                <a:gd name="T1" fmla="*/ 0 h 3133"/>
                <a:gd name="T2" fmla="*/ 768 w 2725"/>
                <a:gd name="T3" fmla="*/ 162 h 3133"/>
                <a:gd name="T4" fmla="*/ 49 w 2725"/>
                <a:gd name="T5" fmla="*/ 289 h 3133"/>
                <a:gd name="T6" fmla="*/ 84 w 2725"/>
                <a:gd name="T7" fmla="*/ 641 h 3133"/>
                <a:gd name="T8" fmla="*/ 84 w 2725"/>
                <a:gd name="T9" fmla="*/ 1004 h 3133"/>
                <a:gd name="T10" fmla="*/ 0 w 2725"/>
                <a:gd name="T11" fmla="*/ 1328 h 3133"/>
                <a:gd name="T12" fmla="*/ 131 w 2725"/>
                <a:gd name="T13" fmla="*/ 1630 h 3133"/>
                <a:gd name="T14" fmla="*/ 131 w 2725"/>
                <a:gd name="T15" fmla="*/ 1792 h 3133"/>
                <a:gd name="T16" fmla="*/ 24 w 2725"/>
                <a:gd name="T17" fmla="*/ 2038 h 3133"/>
                <a:gd name="T18" fmla="*/ 206 w 2725"/>
                <a:gd name="T19" fmla="*/ 2289 h 3133"/>
                <a:gd name="T20" fmla="*/ 273 w 2725"/>
                <a:gd name="T21" fmla="*/ 2557 h 3133"/>
                <a:gd name="T22" fmla="*/ 280 w 2725"/>
                <a:gd name="T23" fmla="*/ 3111 h 3133"/>
                <a:gd name="T24" fmla="*/ 859 w 2725"/>
                <a:gd name="T25" fmla="*/ 3063 h 3133"/>
                <a:gd name="T26" fmla="*/ 1297 w 2725"/>
                <a:gd name="T27" fmla="*/ 3056 h 3133"/>
                <a:gd name="T28" fmla="*/ 1652 w 2725"/>
                <a:gd name="T29" fmla="*/ 3133 h 3133"/>
                <a:gd name="T30" fmla="*/ 1932 w 2725"/>
                <a:gd name="T31" fmla="*/ 2985 h 3133"/>
                <a:gd name="T32" fmla="*/ 2725 w 2725"/>
                <a:gd name="T33" fmla="*/ 2887 h 3133"/>
                <a:gd name="T34" fmla="*/ 2659 w 2725"/>
                <a:gd name="T35" fmla="*/ 2832 h 3133"/>
                <a:gd name="T36" fmla="*/ 2286 w 2725"/>
                <a:gd name="T37" fmla="*/ 2832 h 3133"/>
                <a:gd name="T38" fmla="*/ 1659 w 2725"/>
                <a:gd name="T39" fmla="*/ 3006 h 3133"/>
                <a:gd name="T40" fmla="*/ 1246 w 2725"/>
                <a:gd name="T41" fmla="*/ 2935 h 3133"/>
                <a:gd name="T42" fmla="*/ 775 w 2725"/>
                <a:gd name="T43" fmla="*/ 2935 h 3133"/>
                <a:gd name="T44" fmla="*/ 389 w 2725"/>
                <a:gd name="T45" fmla="*/ 2978 h 3133"/>
                <a:gd name="T46" fmla="*/ 389 w 2725"/>
                <a:gd name="T47" fmla="*/ 2571 h 3133"/>
                <a:gd name="T48" fmla="*/ 297 w 2725"/>
                <a:gd name="T49" fmla="*/ 2241 h 3133"/>
                <a:gd name="T50" fmla="*/ 149 w 2725"/>
                <a:gd name="T51" fmla="*/ 2002 h 3133"/>
                <a:gd name="T52" fmla="*/ 231 w 2725"/>
                <a:gd name="T53" fmla="*/ 1742 h 3133"/>
                <a:gd name="T54" fmla="*/ 224 w 2725"/>
                <a:gd name="T55" fmla="*/ 1511 h 3133"/>
                <a:gd name="T56" fmla="*/ 117 w 2725"/>
                <a:gd name="T57" fmla="*/ 1271 h 3133"/>
                <a:gd name="T58" fmla="*/ 198 w 2725"/>
                <a:gd name="T59" fmla="*/ 1019 h 3133"/>
                <a:gd name="T60" fmla="*/ 189 w 2725"/>
                <a:gd name="T61" fmla="*/ 661 h 3133"/>
                <a:gd name="T62" fmla="*/ 164 w 2725"/>
                <a:gd name="T63" fmla="*/ 374 h 3133"/>
                <a:gd name="T64" fmla="*/ 602 w 2725"/>
                <a:gd name="T65" fmla="*/ 295 h 3133"/>
                <a:gd name="T66" fmla="*/ 1024 w 2725"/>
                <a:gd name="T67" fmla="*/ 162 h 3133"/>
                <a:gd name="T68" fmla="*/ 1353 w 2725"/>
                <a:gd name="T69" fmla="*/ 57 h 3133"/>
                <a:gd name="T70" fmla="*/ 1239 w 2725"/>
                <a:gd name="T71" fmla="*/ 0 h 3133"/>
                <a:gd name="T72" fmla="*/ 1239 w 2725"/>
                <a:gd name="T73" fmla="*/ 0 h 31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25"/>
                <a:gd name="T112" fmla="*/ 0 h 3133"/>
                <a:gd name="T113" fmla="*/ 2725 w 2725"/>
                <a:gd name="T114" fmla="*/ 3133 h 31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25" h="3133">
                  <a:moveTo>
                    <a:pt x="1239" y="0"/>
                  </a:moveTo>
                  <a:lnTo>
                    <a:pt x="768" y="162"/>
                  </a:lnTo>
                  <a:lnTo>
                    <a:pt x="49" y="289"/>
                  </a:lnTo>
                  <a:lnTo>
                    <a:pt x="84" y="641"/>
                  </a:lnTo>
                  <a:lnTo>
                    <a:pt x="84" y="1004"/>
                  </a:lnTo>
                  <a:lnTo>
                    <a:pt x="0" y="1328"/>
                  </a:lnTo>
                  <a:lnTo>
                    <a:pt x="131" y="1630"/>
                  </a:lnTo>
                  <a:lnTo>
                    <a:pt x="131" y="1792"/>
                  </a:lnTo>
                  <a:lnTo>
                    <a:pt x="24" y="2038"/>
                  </a:lnTo>
                  <a:lnTo>
                    <a:pt x="206" y="2289"/>
                  </a:lnTo>
                  <a:lnTo>
                    <a:pt x="273" y="2557"/>
                  </a:lnTo>
                  <a:lnTo>
                    <a:pt x="280" y="3111"/>
                  </a:lnTo>
                  <a:lnTo>
                    <a:pt x="859" y="3063"/>
                  </a:lnTo>
                  <a:lnTo>
                    <a:pt x="1297" y="3056"/>
                  </a:lnTo>
                  <a:lnTo>
                    <a:pt x="1652" y="3133"/>
                  </a:lnTo>
                  <a:lnTo>
                    <a:pt x="1932" y="2985"/>
                  </a:lnTo>
                  <a:lnTo>
                    <a:pt x="2725" y="2887"/>
                  </a:lnTo>
                  <a:lnTo>
                    <a:pt x="2659" y="2832"/>
                  </a:lnTo>
                  <a:lnTo>
                    <a:pt x="2286" y="2832"/>
                  </a:lnTo>
                  <a:lnTo>
                    <a:pt x="1659" y="3006"/>
                  </a:lnTo>
                  <a:lnTo>
                    <a:pt x="1246" y="2935"/>
                  </a:lnTo>
                  <a:lnTo>
                    <a:pt x="775" y="2935"/>
                  </a:lnTo>
                  <a:lnTo>
                    <a:pt x="389" y="2978"/>
                  </a:lnTo>
                  <a:lnTo>
                    <a:pt x="389" y="2571"/>
                  </a:lnTo>
                  <a:lnTo>
                    <a:pt x="297" y="2241"/>
                  </a:lnTo>
                  <a:lnTo>
                    <a:pt x="149" y="2002"/>
                  </a:lnTo>
                  <a:lnTo>
                    <a:pt x="231" y="1742"/>
                  </a:lnTo>
                  <a:lnTo>
                    <a:pt x="224" y="1511"/>
                  </a:lnTo>
                  <a:lnTo>
                    <a:pt x="117" y="1271"/>
                  </a:lnTo>
                  <a:lnTo>
                    <a:pt x="198" y="1019"/>
                  </a:lnTo>
                  <a:lnTo>
                    <a:pt x="189" y="661"/>
                  </a:lnTo>
                  <a:lnTo>
                    <a:pt x="164" y="374"/>
                  </a:lnTo>
                  <a:lnTo>
                    <a:pt x="602" y="295"/>
                  </a:lnTo>
                  <a:lnTo>
                    <a:pt x="1024" y="162"/>
                  </a:lnTo>
                  <a:lnTo>
                    <a:pt x="1353" y="57"/>
                  </a:lnTo>
                  <a:lnTo>
                    <a:pt x="1239" y="0"/>
                  </a:lnTo>
                  <a:close/>
                </a:path>
              </a:pathLst>
            </a:custGeom>
            <a:grpFill/>
            <a:ln w="9525">
              <a:solidFill>
                <a:srgbClr val="92D050"/>
              </a:solidFill>
              <a:round/>
              <a:headEnd/>
              <a:tailEnd/>
            </a:ln>
          </p:spPr>
          <p:txBody>
            <a:bodyPr/>
            <a:lstStyle/>
            <a:p>
              <a:pPr eaLnBrk="0" hangingPunct="0">
                <a:defRPr/>
              </a:pPr>
              <a:endParaRPr lang="en-US">
                <a:latin typeface="Arial" charset="0"/>
              </a:endParaRPr>
            </a:p>
          </p:txBody>
        </p:sp>
        <p:sp>
          <p:nvSpPr>
            <p:cNvPr id="34833" name="Freeform 8"/>
            <p:cNvSpPr>
              <a:spLocks/>
            </p:cNvSpPr>
            <p:nvPr/>
          </p:nvSpPr>
          <p:spPr bwMode="auto">
            <a:xfrm>
              <a:off x="2664" y="843"/>
              <a:ext cx="2244" cy="2888"/>
            </a:xfrm>
            <a:custGeom>
              <a:avLst/>
              <a:gdLst>
                <a:gd name="T0" fmla="*/ 0 w 2244"/>
                <a:gd name="T1" fmla="*/ 0 h 2888"/>
                <a:gd name="T2" fmla="*/ 478 w 2244"/>
                <a:gd name="T3" fmla="*/ 92 h 2888"/>
                <a:gd name="T4" fmla="*/ 842 w 2244"/>
                <a:gd name="T5" fmla="*/ 121 h 2888"/>
                <a:gd name="T6" fmla="*/ 1379 w 2244"/>
                <a:gd name="T7" fmla="*/ 42 h 2888"/>
                <a:gd name="T8" fmla="*/ 1717 w 2244"/>
                <a:gd name="T9" fmla="*/ 450 h 2888"/>
                <a:gd name="T10" fmla="*/ 2244 w 2244"/>
                <a:gd name="T11" fmla="*/ 878 h 2888"/>
                <a:gd name="T12" fmla="*/ 2064 w 2244"/>
                <a:gd name="T13" fmla="*/ 1181 h 2888"/>
                <a:gd name="T14" fmla="*/ 2039 w 2244"/>
                <a:gd name="T15" fmla="*/ 1603 h 2888"/>
                <a:gd name="T16" fmla="*/ 2179 w 2244"/>
                <a:gd name="T17" fmla="*/ 2037 h 2888"/>
                <a:gd name="T18" fmla="*/ 1932 w 2244"/>
                <a:gd name="T19" fmla="*/ 2241 h 2888"/>
                <a:gd name="T20" fmla="*/ 1675 w 2244"/>
                <a:gd name="T21" fmla="*/ 2508 h 2888"/>
                <a:gd name="T22" fmla="*/ 1470 w 2244"/>
                <a:gd name="T23" fmla="*/ 2888 h 2888"/>
                <a:gd name="T24" fmla="*/ 1337 w 2244"/>
                <a:gd name="T25" fmla="*/ 2817 h 2888"/>
                <a:gd name="T26" fmla="*/ 1568 w 2244"/>
                <a:gd name="T27" fmla="*/ 2459 h 2888"/>
                <a:gd name="T28" fmla="*/ 2055 w 2244"/>
                <a:gd name="T29" fmla="*/ 2009 h 2888"/>
                <a:gd name="T30" fmla="*/ 1957 w 2244"/>
                <a:gd name="T31" fmla="*/ 1686 h 2888"/>
                <a:gd name="T32" fmla="*/ 1948 w 2244"/>
                <a:gd name="T33" fmla="*/ 1300 h 2888"/>
                <a:gd name="T34" fmla="*/ 2064 w 2244"/>
                <a:gd name="T35" fmla="*/ 900 h 2888"/>
                <a:gd name="T36" fmla="*/ 1726 w 2244"/>
                <a:gd name="T37" fmla="*/ 591 h 2888"/>
                <a:gd name="T38" fmla="*/ 1320 w 2244"/>
                <a:gd name="T39" fmla="*/ 133 h 2888"/>
                <a:gd name="T40" fmla="*/ 908 w 2244"/>
                <a:gd name="T41" fmla="*/ 204 h 2888"/>
                <a:gd name="T42" fmla="*/ 446 w 2244"/>
                <a:gd name="T43" fmla="*/ 184 h 2888"/>
                <a:gd name="T44" fmla="*/ 7 w 2244"/>
                <a:gd name="T45" fmla="*/ 78 h 2888"/>
                <a:gd name="T46" fmla="*/ 0 w 2244"/>
                <a:gd name="T47" fmla="*/ 0 h 2888"/>
                <a:gd name="T48" fmla="*/ 0 w 2244"/>
                <a:gd name="T49" fmla="*/ 0 h 28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4"/>
                <a:gd name="T76" fmla="*/ 0 h 2888"/>
                <a:gd name="T77" fmla="*/ 2244 w 2244"/>
                <a:gd name="T78" fmla="*/ 2888 h 28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4" h="2888">
                  <a:moveTo>
                    <a:pt x="0" y="0"/>
                  </a:moveTo>
                  <a:lnTo>
                    <a:pt x="478" y="92"/>
                  </a:lnTo>
                  <a:lnTo>
                    <a:pt x="842" y="121"/>
                  </a:lnTo>
                  <a:lnTo>
                    <a:pt x="1379" y="42"/>
                  </a:lnTo>
                  <a:lnTo>
                    <a:pt x="1717" y="450"/>
                  </a:lnTo>
                  <a:lnTo>
                    <a:pt x="2244" y="878"/>
                  </a:lnTo>
                  <a:lnTo>
                    <a:pt x="2064" y="1181"/>
                  </a:lnTo>
                  <a:lnTo>
                    <a:pt x="2039" y="1603"/>
                  </a:lnTo>
                  <a:lnTo>
                    <a:pt x="2179" y="2037"/>
                  </a:lnTo>
                  <a:lnTo>
                    <a:pt x="1932" y="2241"/>
                  </a:lnTo>
                  <a:lnTo>
                    <a:pt x="1675" y="2508"/>
                  </a:lnTo>
                  <a:lnTo>
                    <a:pt x="1470" y="2888"/>
                  </a:lnTo>
                  <a:lnTo>
                    <a:pt x="1337" y="2817"/>
                  </a:lnTo>
                  <a:lnTo>
                    <a:pt x="1568" y="2459"/>
                  </a:lnTo>
                  <a:lnTo>
                    <a:pt x="2055" y="2009"/>
                  </a:lnTo>
                  <a:lnTo>
                    <a:pt x="1957" y="1686"/>
                  </a:lnTo>
                  <a:lnTo>
                    <a:pt x="1948" y="1300"/>
                  </a:lnTo>
                  <a:lnTo>
                    <a:pt x="2064" y="900"/>
                  </a:lnTo>
                  <a:lnTo>
                    <a:pt x="1726" y="591"/>
                  </a:lnTo>
                  <a:lnTo>
                    <a:pt x="1320" y="133"/>
                  </a:lnTo>
                  <a:lnTo>
                    <a:pt x="908" y="204"/>
                  </a:lnTo>
                  <a:lnTo>
                    <a:pt x="446" y="184"/>
                  </a:lnTo>
                  <a:lnTo>
                    <a:pt x="7" y="78"/>
                  </a:lnTo>
                  <a:lnTo>
                    <a:pt x="0" y="0"/>
                  </a:lnTo>
                  <a:close/>
                </a:path>
              </a:pathLst>
            </a:custGeom>
            <a:grpFill/>
            <a:ln w="9525">
              <a:solidFill>
                <a:srgbClr val="92D050"/>
              </a:solidFill>
              <a:round/>
              <a:headEnd/>
              <a:tailEnd/>
            </a:ln>
          </p:spPr>
          <p:txBody>
            <a:bodyPr/>
            <a:lstStyle/>
            <a:p>
              <a:pPr eaLnBrk="0" hangingPunct="0">
                <a:defRPr/>
              </a:pPr>
              <a:endParaRPr lang="en-US">
                <a:latin typeface="Arial" charset="0"/>
              </a:endParaRPr>
            </a:p>
          </p:txBody>
        </p:sp>
        <p:sp>
          <p:nvSpPr>
            <p:cNvPr id="34834" name="Freeform 9"/>
            <p:cNvSpPr>
              <a:spLocks/>
            </p:cNvSpPr>
            <p:nvPr/>
          </p:nvSpPr>
          <p:spPr bwMode="auto">
            <a:xfrm>
              <a:off x="1789" y="1265"/>
              <a:ext cx="1304" cy="2318"/>
            </a:xfrm>
            <a:custGeom>
              <a:avLst/>
              <a:gdLst>
                <a:gd name="T0" fmla="*/ 966 w 1304"/>
                <a:gd name="T1" fmla="*/ 0 h 2318"/>
                <a:gd name="T2" fmla="*/ 693 w 1304"/>
                <a:gd name="T3" fmla="*/ 133 h 2318"/>
                <a:gd name="T4" fmla="*/ 255 w 1304"/>
                <a:gd name="T5" fmla="*/ 240 h 2318"/>
                <a:gd name="T6" fmla="*/ 182 w 1304"/>
                <a:gd name="T7" fmla="*/ 541 h 2318"/>
                <a:gd name="T8" fmla="*/ 0 w 1304"/>
                <a:gd name="T9" fmla="*/ 864 h 2318"/>
                <a:gd name="T10" fmla="*/ 173 w 1304"/>
                <a:gd name="T11" fmla="*/ 1151 h 2318"/>
                <a:gd name="T12" fmla="*/ 173 w 1304"/>
                <a:gd name="T13" fmla="*/ 1292 h 2318"/>
                <a:gd name="T14" fmla="*/ 24 w 1304"/>
                <a:gd name="T15" fmla="*/ 1517 h 2318"/>
                <a:gd name="T16" fmla="*/ 255 w 1304"/>
                <a:gd name="T17" fmla="*/ 1785 h 2318"/>
                <a:gd name="T18" fmla="*/ 355 w 1304"/>
                <a:gd name="T19" fmla="*/ 2155 h 2318"/>
                <a:gd name="T20" fmla="*/ 761 w 1304"/>
                <a:gd name="T21" fmla="*/ 2149 h 2318"/>
                <a:gd name="T22" fmla="*/ 999 w 1304"/>
                <a:gd name="T23" fmla="*/ 2171 h 2318"/>
                <a:gd name="T24" fmla="*/ 1297 w 1304"/>
                <a:gd name="T25" fmla="*/ 2318 h 2318"/>
                <a:gd name="T26" fmla="*/ 1304 w 1304"/>
                <a:gd name="T27" fmla="*/ 2213 h 2318"/>
                <a:gd name="T28" fmla="*/ 1024 w 1304"/>
                <a:gd name="T29" fmla="*/ 2086 h 2318"/>
                <a:gd name="T30" fmla="*/ 693 w 1304"/>
                <a:gd name="T31" fmla="*/ 2044 h 2318"/>
                <a:gd name="T32" fmla="*/ 470 w 1304"/>
                <a:gd name="T33" fmla="*/ 2057 h 2318"/>
                <a:gd name="T34" fmla="*/ 348 w 1304"/>
                <a:gd name="T35" fmla="*/ 1769 h 2318"/>
                <a:gd name="T36" fmla="*/ 131 w 1304"/>
                <a:gd name="T37" fmla="*/ 1488 h 2318"/>
                <a:gd name="T38" fmla="*/ 280 w 1304"/>
                <a:gd name="T39" fmla="*/ 1284 h 2318"/>
                <a:gd name="T40" fmla="*/ 140 w 1304"/>
                <a:gd name="T41" fmla="*/ 927 h 2318"/>
                <a:gd name="T42" fmla="*/ 239 w 1304"/>
                <a:gd name="T43" fmla="*/ 688 h 2318"/>
                <a:gd name="T44" fmla="*/ 313 w 1304"/>
                <a:gd name="T45" fmla="*/ 351 h 2318"/>
                <a:gd name="T46" fmla="*/ 611 w 1304"/>
                <a:gd name="T47" fmla="*/ 274 h 2318"/>
                <a:gd name="T48" fmla="*/ 1039 w 1304"/>
                <a:gd name="T49" fmla="*/ 42 h 2318"/>
                <a:gd name="T50" fmla="*/ 966 w 1304"/>
                <a:gd name="T51" fmla="*/ 0 h 2318"/>
                <a:gd name="T52" fmla="*/ 966 w 1304"/>
                <a:gd name="T53" fmla="*/ 0 h 23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4"/>
                <a:gd name="T82" fmla="*/ 0 h 2318"/>
                <a:gd name="T83" fmla="*/ 1304 w 1304"/>
                <a:gd name="T84" fmla="*/ 2318 h 23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4" h="2318">
                  <a:moveTo>
                    <a:pt x="966" y="0"/>
                  </a:moveTo>
                  <a:lnTo>
                    <a:pt x="693" y="133"/>
                  </a:lnTo>
                  <a:lnTo>
                    <a:pt x="255" y="240"/>
                  </a:lnTo>
                  <a:lnTo>
                    <a:pt x="182" y="541"/>
                  </a:lnTo>
                  <a:lnTo>
                    <a:pt x="0" y="864"/>
                  </a:lnTo>
                  <a:lnTo>
                    <a:pt x="173" y="1151"/>
                  </a:lnTo>
                  <a:lnTo>
                    <a:pt x="173" y="1292"/>
                  </a:lnTo>
                  <a:lnTo>
                    <a:pt x="24" y="1517"/>
                  </a:lnTo>
                  <a:lnTo>
                    <a:pt x="255" y="1785"/>
                  </a:lnTo>
                  <a:lnTo>
                    <a:pt x="355" y="2155"/>
                  </a:lnTo>
                  <a:lnTo>
                    <a:pt x="761" y="2149"/>
                  </a:lnTo>
                  <a:lnTo>
                    <a:pt x="999" y="2171"/>
                  </a:lnTo>
                  <a:lnTo>
                    <a:pt x="1297" y="2318"/>
                  </a:lnTo>
                  <a:lnTo>
                    <a:pt x="1304" y="2213"/>
                  </a:lnTo>
                  <a:lnTo>
                    <a:pt x="1024" y="2086"/>
                  </a:lnTo>
                  <a:lnTo>
                    <a:pt x="693" y="2044"/>
                  </a:lnTo>
                  <a:lnTo>
                    <a:pt x="470" y="2057"/>
                  </a:lnTo>
                  <a:lnTo>
                    <a:pt x="348" y="1769"/>
                  </a:lnTo>
                  <a:lnTo>
                    <a:pt x="131" y="1488"/>
                  </a:lnTo>
                  <a:lnTo>
                    <a:pt x="280" y="1284"/>
                  </a:lnTo>
                  <a:lnTo>
                    <a:pt x="140" y="927"/>
                  </a:lnTo>
                  <a:lnTo>
                    <a:pt x="239" y="688"/>
                  </a:lnTo>
                  <a:lnTo>
                    <a:pt x="313" y="351"/>
                  </a:lnTo>
                  <a:lnTo>
                    <a:pt x="611" y="274"/>
                  </a:lnTo>
                  <a:lnTo>
                    <a:pt x="1039" y="42"/>
                  </a:lnTo>
                  <a:lnTo>
                    <a:pt x="966" y="0"/>
                  </a:lnTo>
                  <a:close/>
                </a:path>
              </a:pathLst>
            </a:custGeom>
            <a:grpFill/>
            <a:ln w="9525">
              <a:solidFill>
                <a:srgbClr val="92D050"/>
              </a:solidFill>
              <a:round/>
              <a:headEnd/>
              <a:tailEnd/>
            </a:ln>
          </p:spPr>
          <p:txBody>
            <a:bodyPr/>
            <a:lstStyle/>
            <a:p>
              <a:pPr eaLnBrk="0" hangingPunct="0">
                <a:defRPr/>
              </a:pPr>
              <a:endParaRPr lang="en-US">
                <a:latin typeface="Arial" charset="0"/>
              </a:endParaRPr>
            </a:p>
          </p:txBody>
        </p:sp>
        <p:sp>
          <p:nvSpPr>
            <p:cNvPr id="34835" name="Freeform 10"/>
            <p:cNvSpPr>
              <a:spLocks/>
            </p:cNvSpPr>
            <p:nvPr/>
          </p:nvSpPr>
          <p:spPr bwMode="auto">
            <a:xfrm>
              <a:off x="2822" y="1174"/>
              <a:ext cx="1724" cy="2430"/>
            </a:xfrm>
            <a:custGeom>
              <a:avLst/>
              <a:gdLst>
                <a:gd name="T0" fmla="*/ 264 w 1724"/>
                <a:gd name="T1" fmla="*/ 2430 h 2430"/>
                <a:gd name="T2" fmla="*/ 560 w 1724"/>
                <a:gd name="T3" fmla="*/ 2290 h 2430"/>
                <a:gd name="T4" fmla="*/ 982 w 1724"/>
                <a:gd name="T5" fmla="*/ 2211 h 2430"/>
                <a:gd name="T6" fmla="*/ 1221 w 1724"/>
                <a:gd name="T7" fmla="*/ 1896 h 2430"/>
                <a:gd name="T8" fmla="*/ 1461 w 1724"/>
                <a:gd name="T9" fmla="*/ 1741 h 2430"/>
                <a:gd name="T10" fmla="*/ 1724 w 1724"/>
                <a:gd name="T11" fmla="*/ 1630 h 2430"/>
                <a:gd name="T12" fmla="*/ 1568 w 1724"/>
                <a:gd name="T13" fmla="*/ 1327 h 2430"/>
                <a:gd name="T14" fmla="*/ 1559 w 1724"/>
                <a:gd name="T15" fmla="*/ 984 h 2430"/>
                <a:gd name="T16" fmla="*/ 1641 w 1724"/>
                <a:gd name="T17" fmla="*/ 717 h 2430"/>
                <a:gd name="T18" fmla="*/ 1344 w 1724"/>
                <a:gd name="T19" fmla="*/ 436 h 2430"/>
                <a:gd name="T20" fmla="*/ 1162 w 1724"/>
                <a:gd name="T21" fmla="*/ 182 h 2430"/>
                <a:gd name="T22" fmla="*/ 1048 w 1724"/>
                <a:gd name="T23" fmla="*/ 0 h 2430"/>
                <a:gd name="T24" fmla="*/ 635 w 1724"/>
                <a:gd name="T25" fmla="*/ 28 h 2430"/>
                <a:gd name="T26" fmla="*/ 0 w 1724"/>
                <a:gd name="T27" fmla="*/ 56 h 2430"/>
                <a:gd name="T28" fmla="*/ 0 w 1724"/>
                <a:gd name="T29" fmla="*/ 147 h 2430"/>
                <a:gd name="T30" fmla="*/ 255 w 1724"/>
                <a:gd name="T31" fmla="*/ 155 h 2430"/>
                <a:gd name="T32" fmla="*/ 710 w 1724"/>
                <a:gd name="T33" fmla="*/ 113 h 2430"/>
                <a:gd name="T34" fmla="*/ 990 w 1724"/>
                <a:gd name="T35" fmla="*/ 70 h 2430"/>
                <a:gd name="T36" fmla="*/ 1162 w 1724"/>
                <a:gd name="T37" fmla="*/ 406 h 2430"/>
                <a:gd name="T38" fmla="*/ 1363 w 1724"/>
                <a:gd name="T39" fmla="*/ 618 h 2430"/>
                <a:gd name="T40" fmla="*/ 1552 w 1724"/>
                <a:gd name="T41" fmla="*/ 737 h 2430"/>
                <a:gd name="T42" fmla="*/ 1452 w 1724"/>
                <a:gd name="T43" fmla="*/ 1012 h 2430"/>
                <a:gd name="T44" fmla="*/ 1493 w 1724"/>
                <a:gd name="T45" fmla="*/ 1375 h 2430"/>
                <a:gd name="T46" fmla="*/ 1593 w 1724"/>
                <a:gd name="T47" fmla="*/ 1587 h 2430"/>
                <a:gd name="T48" fmla="*/ 1295 w 1724"/>
                <a:gd name="T49" fmla="*/ 1734 h 2430"/>
                <a:gd name="T50" fmla="*/ 941 w 1724"/>
                <a:gd name="T51" fmla="*/ 2107 h 2430"/>
                <a:gd name="T52" fmla="*/ 551 w 1724"/>
                <a:gd name="T53" fmla="*/ 2211 h 2430"/>
                <a:gd name="T54" fmla="*/ 288 w 1724"/>
                <a:gd name="T55" fmla="*/ 2318 h 2430"/>
                <a:gd name="T56" fmla="*/ 264 w 1724"/>
                <a:gd name="T57" fmla="*/ 2430 h 2430"/>
                <a:gd name="T58" fmla="*/ 264 w 1724"/>
                <a:gd name="T59" fmla="*/ 2430 h 24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4"/>
                <a:gd name="T91" fmla="*/ 0 h 2430"/>
                <a:gd name="T92" fmla="*/ 1724 w 1724"/>
                <a:gd name="T93" fmla="*/ 2430 h 24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4" h="2430">
                  <a:moveTo>
                    <a:pt x="264" y="2430"/>
                  </a:moveTo>
                  <a:lnTo>
                    <a:pt x="560" y="2290"/>
                  </a:lnTo>
                  <a:lnTo>
                    <a:pt x="982" y="2211"/>
                  </a:lnTo>
                  <a:lnTo>
                    <a:pt x="1221" y="1896"/>
                  </a:lnTo>
                  <a:lnTo>
                    <a:pt x="1461" y="1741"/>
                  </a:lnTo>
                  <a:lnTo>
                    <a:pt x="1724" y="1630"/>
                  </a:lnTo>
                  <a:lnTo>
                    <a:pt x="1568" y="1327"/>
                  </a:lnTo>
                  <a:lnTo>
                    <a:pt x="1559" y="984"/>
                  </a:lnTo>
                  <a:lnTo>
                    <a:pt x="1641" y="717"/>
                  </a:lnTo>
                  <a:lnTo>
                    <a:pt x="1344" y="436"/>
                  </a:lnTo>
                  <a:lnTo>
                    <a:pt x="1162" y="182"/>
                  </a:lnTo>
                  <a:lnTo>
                    <a:pt x="1048" y="0"/>
                  </a:lnTo>
                  <a:lnTo>
                    <a:pt x="635" y="28"/>
                  </a:lnTo>
                  <a:lnTo>
                    <a:pt x="0" y="56"/>
                  </a:lnTo>
                  <a:lnTo>
                    <a:pt x="0" y="147"/>
                  </a:lnTo>
                  <a:lnTo>
                    <a:pt x="255" y="155"/>
                  </a:lnTo>
                  <a:lnTo>
                    <a:pt x="710" y="113"/>
                  </a:lnTo>
                  <a:lnTo>
                    <a:pt x="990" y="70"/>
                  </a:lnTo>
                  <a:lnTo>
                    <a:pt x="1162" y="406"/>
                  </a:lnTo>
                  <a:lnTo>
                    <a:pt x="1363" y="618"/>
                  </a:lnTo>
                  <a:lnTo>
                    <a:pt x="1552" y="737"/>
                  </a:lnTo>
                  <a:lnTo>
                    <a:pt x="1452" y="1012"/>
                  </a:lnTo>
                  <a:lnTo>
                    <a:pt x="1493" y="1375"/>
                  </a:lnTo>
                  <a:lnTo>
                    <a:pt x="1593" y="1587"/>
                  </a:lnTo>
                  <a:lnTo>
                    <a:pt x="1295" y="1734"/>
                  </a:lnTo>
                  <a:lnTo>
                    <a:pt x="941" y="2107"/>
                  </a:lnTo>
                  <a:lnTo>
                    <a:pt x="551" y="2211"/>
                  </a:lnTo>
                  <a:lnTo>
                    <a:pt x="288" y="2318"/>
                  </a:lnTo>
                  <a:lnTo>
                    <a:pt x="264" y="2430"/>
                  </a:lnTo>
                  <a:close/>
                </a:path>
              </a:pathLst>
            </a:custGeom>
            <a:grpFill/>
            <a:ln w="9525">
              <a:solidFill>
                <a:srgbClr val="92D050"/>
              </a:solidFill>
              <a:round/>
              <a:headEnd/>
              <a:tailEnd/>
            </a:ln>
          </p:spPr>
          <p:txBody>
            <a:bodyPr/>
            <a:lstStyle/>
            <a:p>
              <a:pPr eaLnBrk="0" hangingPunct="0">
                <a:defRPr/>
              </a:pPr>
              <a:endParaRPr lang="en-US">
                <a:latin typeface="Arial" charset="0"/>
              </a:endParaRPr>
            </a:p>
          </p:txBody>
        </p:sp>
        <p:sp>
          <p:nvSpPr>
            <p:cNvPr id="34836" name="Freeform 11"/>
            <p:cNvSpPr>
              <a:spLocks/>
            </p:cNvSpPr>
            <p:nvPr/>
          </p:nvSpPr>
          <p:spPr bwMode="auto">
            <a:xfrm>
              <a:off x="2590" y="1525"/>
              <a:ext cx="1511" cy="1658"/>
            </a:xfrm>
            <a:custGeom>
              <a:avLst/>
              <a:gdLst>
                <a:gd name="T0" fmla="*/ 312 w 1511"/>
                <a:gd name="T1" fmla="*/ 71 h 1658"/>
                <a:gd name="T2" fmla="*/ 543 w 1511"/>
                <a:gd name="T3" fmla="*/ 77 h 1658"/>
                <a:gd name="T4" fmla="*/ 809 w 1511"/>
                <a:gd name="T5" fmla="*/ 55 h 1658"/>
                <a:gd name="T6" fmla="*/ 1105 w 1511"/>
                <a:gd name="T7" fmla="*/ 0 h 1658"/>
                <a:gd name="T8" fmla="*/ 1173 w 1511"/>
                <a:gd name="T9" fmla="*/ 287 h 1658"/>
                <a:gd name="T10" fmla="*/ 1262 w 1511"/>
                <a:gd name="T11" fmla="*/ 449 h 1658"/>
                <a:gd name="T12" fmla="*/ 1387 w 1511"/>
                <a:gd name="T13" fmla="*/ 562 h 1658"/>
                <a:gd name="T14" fmla="*/ 1313 w 1511"/>
                <a:gd name="T15" fmla="*/ 808 h 1658"/>
                <a:gd name="T16" fmla="*/ 1313 w 1511"/>
                <a:gd name="T17" fmla="*/ 913 h 1658"/>
                <a:gd name="T18" fmla="*/ 1511 w 1511"/>
                <a:gd name="T19" fmla="*/ 1138 h 1658"/>
                <a:gd name="T20" fmla="*/ 1180 w 1511"/>
                <a:gd name="T21" fmla="*/ 1335 h 1658"/>
                <a:gd name="T22" fmla="*/ 1023 w 1511"/>
                <a:gd name="T23" fmla="*/ 1517 h 1658"/>
                <a:gd name="T24" fmla="*/ 711 w 1511"/>
                <a:gd name="T25" fmla="*/ 1552 h 1658"/>
                <a:gd name="T26" fmla="*/ 503 w 1511"/>
                <a:gd name="T27" fmla="*/ 1658 h 1658"/>
                <a:gd name="T28" fmla="*/ 247 w 1511"/>
                <a:gd name="T29" fmla="*/ 1517 h 1658"/>
                <a:gd name="T30" fmla="*/ 0 w 1511"/>
                <a:gd name="T31" fmla="*/ 1461 h 1658"/>
                <a:gd name="T32" fmla="*/ 98 w 1511"/>
                <a:gd name="T33" fmla="*/ 1410 h 1658"/>
                <a:gd name="T34" fmla="*/ 305 w 1511"/>
                <a:gd name="T35" fmla="*/ 1446 h 1658"/>
                <a:gd name="T36" fmla="*/ 511 w 1511"/>
                <a:gd name="T37" fmla="*/ 1559 h 1658"/>
                <a:gd name="T38" fmla="*/ 776 w 1511"/>
                <a:gd name="T39" fmla="*/ 1454 h 1658"/>
                <a:gd name="T40" fmla="*/ 974 w 1511"/>
                <a:gd name="T41" fmla="*/ 1446 h 1658"/>
                <a:gd name="T42" fmla="*/ 1122 w 1511"/>
                <a:gd name="T43" fmla="*/ 1257 h 1658"/>
                <a:gd name="T44" fmla="*/ 1362 w 1511"/>
                <a:gd name="T45" fmla="*/ 1117 h 1658"/>
                <a:gd name="T46" fmla="*/ 1247 w 1511"/>
                <a:gd name="T47" fmla="*/ 921 h 1658"/>
                <a:gd name="T48" fmla="*/ 1254 w 1511"/>
                <a:gd name="T49" fmla="*/ 598 h 1658"/>
                <a:gd name="T50" fmla="*/ 1122 w 1511"/>
                <a:gd name="T51" fmla="*/ 428 h 1658"/>
                <a:gd name="T52" fmla="*/ 1031 w 1511"/>
                <a:gd name="T53" fmla="*/ 99 h 1658"/>
                <a:gd name="T54" fmla="*/ 702 w 1511"/>
                <a:gd name="T55" fmla="*/ 154 h 1658"/>
                <a:gd name="T56" fmla="*/ 354 w 1511"/>
                <a:gd name="T57" fmla="*/ 148 h 1658"/>
                <a:gd name="T58" fmla="*/ 312 w 1511"/>
                <a:gd name="T59" fmla="*/ 71 h 1658"/>
                <a:gd name="T60" fmla="*/ 312 w 1511"/>
                <a:gd name="T61" fmla="*/ 71 h 16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11"/>
                <a:gd name="T94" fmla="*/ 0 h 1658"/>
                <a:gd name="T95" fmla="*/ 1511 w 1511"/>
                <a:gd name="T96" fmla="*/ 1658 h 16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11" h="1658">
                  <a:moveTo>
                    <a:pt x="312" y="71"/>
                  </a:moveTo>
                  <a:lnTo>
                    <a:pt x="543" y="77"/>
                  </a:lnTo>
                  <a:lnTo>
                    <a:pt x="809" y="55"/>
                  </a:lnTo>
                  <a:lnTo>
                    <a:pt x="1105" y="0"/>
                  </a:lnTo>
                  <a:lnTo>
                    <a:pt x="1173" y="287"/>
                  </a:lnTo>
                  <a:lnTo>
                    <a:pt x="1262" y="449"/>
                  </a:lnTo>
                  <a:lnTo>
                    <a:pt x="1387" y="562"/>
                  </a:lnTo>
                  <a:lnTo>
                    <a:pt x="1313" y="808"/>
                  </a:lnTo>
                  <a:lnTo>
                    <a:pt x="1313" y="913"/>
                  </a:lnTo>
                  <a:lnTo>
                    <a:pt x="1511" y="1138"/>
                  </a:lnTo>
                  <a:lnTo>
                    <a:pt x="1180" y="1335"/>
                  </a:lnTo>
                  <a:lnTo>
                    <a:pt x="1023" y="1517"/>
                  </a:lnTo>
                  <a:lnTo>
                    <a:pt x="711" y="1552"/>
                  </a:lnTo>
                  <a:lnTo>
                    <a:pt x="503" y="1658"/>
                  </a:lnTo>
                  <a:lnTo>
                    <a:pt x="247" y="1517"/>
                  </a:lnTo>
                  <a:lnTo>
                    <a:pt x="0" y="1461"/>
                  </a:lnTo>
                  <a:lnTo>
                    <a:pt x="98" y="1410"/>
                  </a:lnTo>
                  <a:lnTo>
                    <a:pt x="305" y="1446"/>
                  </a:lnTo>
                  <a:lnTo>
                    <a:pt x="511" y="1559"/>
                  </a:lnTo>
                  <a:lnTo>
                    <a:pt x="776" y="1454"/>
                  </a:lnTo>
                  <a:lnTo>
                    <a:pt x="974" y="1446"/>
                  </a:lnTo>
                  <a:lnTo>
                    <a:pt x="1122" y="1257"/>
                  </a:lnTo>
                  <a:lnTo>
                    <a:pt x="1362" y="1117"/>
                  </a:lnTo>
                  <a:lnTo>
                    <a:pt x="1247" y="921"/>
                  </a:lnTo>
                  <a:lnTo>
                    <a:pt x="1254" y="598"/>
                  </a:lnTo>
                  <a:lnTo>
                    <a:pt x="1122" y="428"/>
                  </a:lnTo>
                  <a:lnTo>
                    <a:pt x="1031" y="99"/>
                  </a:lnTo>
                  <a:lnTo>
                    <a:pt x="702" y="154"/>
                  </a:lnTo>
                  <a:lnTo>
                    <a:pt x="354" y="148"/>
                  </a:lnTo>
                  <a:lnTo>
                    <a:pt x="312" y="71"/>
                  </a:lnTo>
                  <a:close/>
                </a:path>
              </a:pathLst>
            </a:custGeom>
            <a:grpFill/>
            <a:ln w="9525">
              <a:solidFill>
                <a:srgbClr val="92D050"/>
              </a:solidFill>
              <a:round/>
              <a:headEnd/>
              <a:tailEnd/>
            </a:ln>
          </p:spPr>
          <p:txBody>
            <a:bodyPr/>
            <a:lstStyle/>
            <a:p>
              <a:pPr eaLnBrk="0" hangingPunct="0">
                <a:defRPr/>
              </a:pPr>
              <a:endParaRPr lang="en-US">
                <a:latin typeface="Arial" charset="0"/>
              </a:endParaRPr>
            </a:p>
          </p:txBody>
        </p:sp>
        <p:sp>
          <p:nvSpPr>
            <p:cNvPr id="34837" name="Freeform 12"/>
            <p:cNvSpPr>
              <a:spLocks/>
            </p:cNvSpPr>
            <p:nvPr/>
          </p:nvSpPr>
          <p:spPr bwMode="auto">
            <a:xfrm>
              <a:off x="2169" y="1602"/>
              <a:ext cx="775" cy="1412"/>
            </a:xfrm>
            <a:custGeom>
              <a:avLst/>
              <a:gdLst>
                <a:gd name="T0" fmla="*/ 528 w 775"/>
                <a:gd name="T1" fmla="*/ 154 h 1412"/>
                <a:gd name="T2" fmla="*/ 148 w 775"/>
                <a:gd name="T3" fmla="*/ 210 h 1412"/>
                <a:gd name="T4" fmla="*/ 122 w 775"/>
                <a:gd name="T5" fmla="*/ 491 h 1412"/>
                <a:gd name="T6" fmla="*/ 0 w 775"/>
                <a:gd name="T7" fmla="*/ 647 h 1412"/>
                <a:gd name="T8" fmla="*/ 140 w 775"/>
                <a:gd name="T9" fmla="*/ 844 h 1412"/>
                <a:gd name="T10" fmla="*/ 140 w 775"/>
                <a:gd name="T11" fmla="*/ 1034 h 1412"/>
                <a:gd name="T12" fmla="*/ 255 w 775"/>
                <a:gd name="T13" fmla="*/ 1180 h 1412"/>
                <a:gd name="T14" fmla="*/ 404 w 775"/>
                <a:gd name="T15" fmla="*/ 1412 h 1412"/>
                <a:gd name="T16" fmla="*/ 486 w 775"/>
                <a:gd name="T17" fmla="*/ 1333 h 1412"/>
                <a:gd name="T18" fmla="*/ 395 w 775"/>
                <a:gd name="T19" fmla="*/ 1173 h 1412"/>
                <a:gd name="T20" fmla="*/ 213 w 775"/>
                <a:gd name="T21" fmla="*/ 1034 h 1412"/>
                <a:gd name="T22" fmla="*/ 206 w 775"/>
                <a:gd name="T23" fmla="*/ 850 h 1412"/>
                <a:gd name="T24" fmla="*/ 115 w 775"/>
                <a:gd name="T25" fmla="*/ 647 h 1412"/>
                <a:gd name="T26" fmla="*/ 190 w 775"/>
                <a:gd name="T27" fmla="*/ 485 h 1412"/>
                <a:gd name="T28" fmla="*/ 231 w 775"/>
                <a:gd name="T29" fmla="*/ 281 h 1412"/>
                <a:gd name="T30" fmla="*/ 561 w 775"/>
                <a:gd name="T31" fmla="*/ 232 h 1412"/>
                <a:gd name="T32" fmla="*/ 775 w 775"/>
                <a:gd name="T33" fmla="*/ 71 h 1412"/>
                <a:gd name="T34" fmla="*/ 733 w 775"/>
                <a:gd name="T35" fmla="*/ 0 h 1412"/>
                <a:gd name="T36" fmla="*/ 528 w 775"/>
                <a:gd name="T37" fmla="*/ 154 h 1412"/>
                <a:gd name="T38" fmla="*/ 528 w 775"/>
                <a:gd name="T39" fmla="*/ 154 h 14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5"/>
                <a:gd name="T61" fmla="*/ 0 h 1412"/>
                <a:gd name="T62" fmla="*/ 775 w 775"/>
                <a:gd name="T63" fmla="*/ 1412 h 14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5" h="1412">
                  <a:moveTo>
                    <a:pt x="528" y="154"/>
                  </a:moveTo>
                  <a:lnTo>
                    <a:pt x="148" y="210"/>
                  </a:lnTo>
                  <a:lnTo>
                    <a:pt x="122" y="491"/>
                  </a:lnTo>
                  <a:lnTo>
                    <a:pt x="0" y="647"/>
                  </a:lnTo>
                  <a:lnTo>
                    <a:pt x="140" y="844"/>
                  </a:lnTo>
                  <a:lnTo>
                    <a:pt x="140" y="1034"/>
                  </a:lnTo>
                  <a:lnTo>
                    <a:pt x="255" y="1180"/>
                  </a:lnTo>
                  <a:lnTo>
                    <a:pt x="404" y="1412"/>
                  </a:lnTo>
                  <a:lnTo>
                    <a:pt x="486" y="1333"/>
                  </a:lnTo>
                  <a:lnTo>
                    <a:pt x="395" y="1173"/>
                  </a:lnTo>
                  <a:lnTo>
                    <a:pt x="213" y="1034"/>
                  </a:lnTo>
                  <a:lnTo>
                    <a:pt x="206" y="850"/>
                  </a:lnTo>
                  <a:lnTo>
                    <a:pt x="115" y="647"/>
                  </a:lnTo>
                  <a:lnTo>
                    <a:pt x="190" y="485"/>
                  </a:lnTo>
                  <a:lnTo>
                    <a:pt x="231" y="281"/>
                  </a:lnTo>
                  <a:lnTo>
                    <a:pt x="561" y="232"/>
                  </a:lnTo>
                  <a:lnTo>
                    <a:pt x="775" y="71"/>
                  </a:lnTo>
                  <a:lnTo>
                    <a:pt x="733" y="0"/>
                  </a:lnTo>
                  <a:lnTo>
                    <a:pt x="528" y="154"/>
                  </a:lnTo>
                  <a:close/>
                </a:path>
              </a:pathLst>
            </a:custGeom>
            <a:grpFill/>
            <a:ln w="9525">
              <a:solidFill>
                <a:srgbClr val="92D050"/>
              </a:solidFill>
              <a:round/>
              <a:headEnd/>
              <a:tailEnd/>
            </a:ln>
          </p:spPr>
          <p:txBody>
            <a:bodyPr/>
            <a:lstStyle/>
            <a:p>
              <a:pPr eaLnBrk="0" hangingPunct="0">
                <a:defRPr/>
              </a:pPr>
              <a:endParaRPr lang="en-US">
                <a:latin typeface="Arial" charset="0"/>
              </a:endParaRPr>
            </a:p>
          </p:txBody>
        </p:sp>
        <p:sp>
          <p:nvSpPr>
            <p:cNvPr id="34838" name="Freeform 13"/>
            <p:cNvSpPr>
              <a:spLocks/>
            </p:cNvSpPr>
            <p:nvPr/>
          </p:nvSpPr>
          <p:spPr bwMode="auto">
            <a:xfrm>
              <a:off x="2697" y="1939"/>
              <a:ext cx="942" cy="598"/>
            </a:xfrm>
            <a:custGeom>
              <a:avLst/>
              <a:gdLst>
                <a:gd name="T0" fmla="*/ 0 w 942"/>
                <a:gd name="T1" fmla="*/ 148 h 598"/>
                <a:gd name="T2" fmla="*/ 305 w 942"/>
                <a:gd name="T3" fmla="*/ 0 h 598"/>
                <a:gd name="T4" fmla="*/ 445 w 942"/>
                <a:gd name="T5" fmla="*/ 43 h 598"/>
                <a:gd name="T6" fmla="*/ 727 w 942"/>
                <a:gd name="T7" fmla="*/ 0 h 598"/>
                <a:gd name="T8" fmla="*/ 802 w 942"/>
                <a:gd name="T9" fmla="*/ 176 h 598"/>
                <a:gd name="T10" fmla="*/ 942 w 942"/>
                <a:gd name="T11" fmla="*/ 287 h 598"/>
                <a:gd name="T12" fmla="*/ 909 w 942"/>
                <a:gd name="T13" fmla="*/ 471 h 598"/>
                <a:gd name="T14" fmla="*/ 924 w 942"/>
                <a:gd name="T15" fmla="*/ 598 h 598"/>
                <a:gd name="T16" fmla="*/ 858 w 942"/>
                <a:gd name="T17" fmla="*/ 576 h 598"/>
                <a:gd name="T18" fmla="*/ 826 w 942"/>
                <a:gd name="T19" fmla="*/ 443 h 598"/>
                <a:gd name="T20" fmla="*/ 849 w 942"/>
                <a:gd name="T21" fmla="*/ 323 h 598"/>
                <a:gd name="T22" fmla="*/ 751 w 942"/>
                <a:gd name="T23" fmla="*/ 219 h 598"/>
                <a:gd name="T24" fmla="*/ 695 w 942"/>
                <a:gd name="T25" fmla="*/ 91 h 598"/>
                <a:gd name="T26" fmla="*/ 504 w 942"/>
                <a:gd name="T27" fmla="*/ 113 h 598"/>
                <a:gd name="T28" fmla="*/ 314 w 942"/>
                <a:gd name="T29" fmla="*/ 77 h 598"/>
                <a:gd name="T30" fmla="*/ 205 w 942"/>
                <a:gd name="T31" fmla="*/ 148 h 598"/>
                <a:gd name="T32" fmla="*/ 49 w 942"/>
                <a:gd name="T33" fmla="*/ 204 h 598"/>
                <a:gd name="T34" fmla="*/ 0 w 942"/>
                <a:gd name="T35" fmla="*/ 148 h 598"/>
                <a:gd name="T36" fmla="*/ 0 w 942"/>
                <a:gd name="T37" fmla="*/ 148 h 5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42"/>
                <a:gd name="T58" fmla="*/ 0 h 598"/>
                <a:gd name="T59" fmla="*/ 942 w 942"/>
                <a:gd name="T60" fmla="*/ 598 h 5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42" h="598">
                  <a:moveTo>
                    <a:pt x="0" y="148"/>
                  </a:moveTo>
                  <a:lnTo>
                    <a:pt x="305" y="0"/>
                  </a:lnTo>
                  <a:lnTo>
                    <a:pt x="445" y="43"/>
                  </a:lnTo>
                  <a:lnTo>
                    <a:pt x="727" y="0"/>
                  </a:lnTo>
                  <a:lnTo>
                    <a:pt x="802" y="176"/>
                  </a:lnTo>
                  <a:lnTo>
                    <a:pt x="942" y="287"/>
                  </a:lnTo>
                  <a:lnTo>
                    <a:pt x="909" y="471"/>
                  </a:lnTo>
                  <a:lnTo>
                    <a:pt x="924" y="598"/>
                  </a:lnTo>
                  <a:lnTo>
                    <a:pt x="858" y="576"/>
                  </a:lnTo>
                  <a:lnTo>
                    <a:pt x="826" y="443"/>
                  </a:lnTo>
                  <a:lnTo>
                    <a:pt x="849" y="323"/>
                  </a:lnTo>
                  <a:lnTo>
                    <a:pt x="751" y="219"/>
                  </a:lnTo>
                  <a:lnTo>
                    <a:pt x="695" y="91"/>
                  </a:lnTo>
                  <a:lnTo>
                    <a:pt x="504" y="113"/>
                  </a:lnTo>
                  <a:lnTo>
                    <a:pt x="314" y="77"/>
                  </a:lnTo>
                  <a:lnTo>
                    <a:pt x="205" y="148"/>
                  </a:lnTo>
                  <a:lnTo>
                    <a:pt x="49" y="204"/>
                  </a:lnTo>
                  <a:lnTo>
                    <a:pt x="0" y="148"/>
                  </a:lnTo>
                  <a:close/>
                </a:path>
              </a:pathLst>
            </a:custGeom>
            <a:grpFill/>
            <a:ln w="9525">
              <a:solidFill>
                <a:srgbClr val="92D050"/>
              </a:solidFill>
              <a:round/>
              <a:headEnd/>
              <a:tailEnd/>
            </a:ln>
          </p:spPr>
          <p:txBody>
            <a:bodyPr/>
            <a:lstStyle/>
            <a:p>
              <a:pPr eaLnBrk="0" hangingPunct="0">
                <a:defRPr/>
              </a:pPr>
              <a:endParaRPr lang="en-US">
                <a:latin typeface="Arial" charset="0"/>
              </a:endParaRPr>
            </a:p>
          </p:txBody>
        </p:sp>
        <p:sp>
          <p:nvSpPr>
            <p:cNvPr id="34839" name="Freeform 14"/>
            <p:cNvSpPr>
              <a:spLocks/>
            </p:cNvSpPr>
            <p:nvPr/>
          </p:nvSpPr>
          <p:spPr bwMode="auto">
            <a:xfrm>
              <a:off x="2590" y="2115"/>
              <a:ext cx="1065" cy="800"/>
            </a:xfrm>
            <a:custGeom>
              <a:avLst/>
              <a:gdLst>
                <a:gd name="T0" fmla="*/ 81 w 1065"/>
                <a:gd name="T1" fmla="*/ 0 h 800"/>
                <a:gd name="T2" fmla="*/ 0 w 1065"/>
                <a:gd name="T3" fmla="*/ 224 h 800"/>
                <a:gd name="T4" fmla="*/ 49 w 1065"/>
                <a:gd name="T5" fmla="*/ 442 h 800"/>
                <a:gd name="T6" fmla="*/ 172 w 1065"/>
                <a:gd name="T7" fmla="*/ 541 h 800"/>
                <a:gd name="T8" fmla="*/ 205 w 1065"/>
                <a:gd name="T9" fmla="*/ 674 h 800"/>
                <a:gd name="T10" fmla="*/ 380 w 1065"/>
                <a:gd name="T11" fmla="*/ 709 h 800"/>
                <a:gd name="T12" fmla="*/ 503 w 1065"/>
                <a:gd name="T13" fmla="*/ 800 h 800"/>
                <a:gd name="T14" fmla="*/ 669 w 1065"/>
                <a:gd name="T15" fmla="*/ 701 h 800"/>
                <a:gd name="T16" fmla="*/ 834 w 1065"/>
                <a:gd name="T17" fmla="*/ 674 h 800"/>
                <a:gd name="T18" fmla="*/ 923 w 1065"/>
                <a:gd name="T19" fmla="*/ 561 h 800"/>
                <a:gd name="T20" fmla="*/ 1065 w 1065"/>
                <a:gd name="T21" fmla="*/ 429 h 800"/>
                <a:gd name="T22" fmla="*/ 933 w 1065"/>
                <a:gd name="T23" fmla="*/ 414 h 800"/>
                <a:gd name="T24" fmla="*/ 842 w 1065"/>
                <a:gd name="T25" fmla="*/ 485 h 800"/>
                <a:gd name="T26" fmla="*/ 792 w 1065"/>
                <a:gd name="T27" fmla="*/ 576 h 800"/>
                <a:gd name="T28" fmla="*/ 676 w 1065"/>
                <a:gd name="T29" fmla="*/ 590 h 800"/>
                <a:gd name="T30" fmla="*/ 503 w 1065"/>
                <a:gd name="T31" fmla="*/ 701 h 800"/>
                <a:gd name="T32" fmla="*/ 421 w 1065"/>
                <a:gd name="T33" fmla="*/ 646 h 800"/>
                <a:gd name="T34" fmla="*/ 271 w 1065"/>
                <a:gd name="T35" fmla="*/ 624 h 800"/>
                <a:gd name="T36" fmla="*/ 232 w 1065"/>
                <a:gd name="T37" fmla="*/ 491 h 800"/>
                <a:gd name="T38" fmla="*/ 132 w 1065"/>
                <a:gd name="T39" fmla="*/ 429 h 800"/>
                <a:gd name="T40" fmla="*/ 90 w 1065"/>
                <a:gd name="T41" fmla="*/ 238 h 800"/>
                <a:gd name="T42" fmla="*/ 149 w 1065"/>
                <a:gd name="T43" fmla="*/ 35 h 800"/>
                <a:gd name="T44" fmla="*/ 81 w 1065"/>
                <a:gd name="T45" fmla="*/ 0 h 800"/>
                <a:gd name="T46" fmla="*/ 81 w 1065"/>
                <a:gd name="T47" fmla="*/ 0 h 8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5"/>
                <a:gd name="T73" fmla="*/ 0 h 800"/>
                <a:gd name="T74" fmla="*/ 1065 w 1065"/>
                <a:gd name="T75" fmla="*/ 800 h 8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5" h="800">
                  <a:moveTo>
                    <a:pt x="81" y="0"/>
                  </a:moveTo>
                  <a:lnTo>
                    <a:pt x="0" y="224"/>
                  </a:lnTo>
                  <a:lnTo>
                    <a:pt x="49" y="442"/>
                  </a:lnTo>
                  <a:lnTo>
                    <a:pt x="172" y="541"/>
                  </a:lnTo>
                  <a:lnTo>
                    <a:pt x="205" y="674"/>
                  </a:lnTo>
                  <a:lnTo>
                    <a:pt x="380" y="709"/>
                  </a:lnTo>
                  <a:lnTo>
                    <a:pt x="503" y="800"/>
                  </a:lnTo>
                  <a:lnTo>
                    <a:pt x="669" y="701"/>
                  </a:lnTo>
                  <a:lnTo>
                    <a:pt x="834" y="674"/>
                  </a:lnTo>
                  <a:lnTo>
                    <a:pt x="923" y="561"/>
                  </a:lnTo>
                  <a:lnTo>
                    <a:pt x="1065" y="429"/>
                  </a:lnTo>
                  <a:lnTo>
                    <a:pt x="933" y="414"/>
                  </a:lnTo>
                  <a:lnTo>
                    <a:pt x="842" y="485"/>
                  </a:lnTo>
                  <a:lnTo>
                    <a:pt x="792" y="576"/>
                  </a:lnTo>
                  <a:lnTo>
                    <a:pt x="676" y="590"/>
                  </a:lnTo>
                  <a:lnTo>
                    <a:pt x="503" y="701"/>
                  </a:lnTo>
                  <a:lnTo>
                    <a:pt x="421" y="646"/>
                  </a:lnTo>
                  <a:lnTo>
                    <a:pt x="271" y="624"/>
                  </a:lnTo>
                  <a:lnTo>
                    <a:pt x="232" y="491"/>
                  </a:lnTo>
                  <a:lnTo>
                    <a:pt x="132" y="429"/>
                  </a:lnTo>
                  <a:lnTo>
                    <a:pt x="90" y="238"/>
                  </a:lnTo>
                  <a:lnTo>
                    <a:pt x="149" y="35"/>
                  </a:lnTo>
                  <a:lnTo>
                    <a:pt x="81" y="0"/>
                  </a:lnTo>
                  <a:close/>
                </a:path>
              </a:pathLst>
            </a:custGeom>
            <a:grpFill/>
            <a:ln w="9525">
              <a:solidFill>
                <a:srgbClr val="92D050"/>
              </a:solidFill>
              <a:round/>
              <a:headEnd/>
              <a:tailEnd/>
            </a:ln>
          </p:spPr>
          <p:txBody>
            <a:bodyPr/>
            <a:lstStyle/>
            <a:p>
              <a:pPr eaLnBrk="0" hangingPunct="0">
                <a:defRPr/>
              </a:pPr>
              <a:endParaRPr lang="en-US">
                <a:latin typeface="Arial" charset="0"/>
              </a:endParaRPr>
            </a:p>
          </p:txBody>
        </p:sp>
      </p:grpSp>
      <p:sp>
        <p:nvSpPr>
          <p:cNvPr id="23558" name="Text Box 15"/>
          <p:cNvSpPr txBox="1">
            <a:spLocks noChangeArrowheads="1"/>
          </p:cNvSpPr>
          <p:nvPr/>
        </p:nvSpPr>
        <p:spPr bwMode="auto">
          <a:xfrm rot="567429">
            <a:off x="4038600" y="3595688"/>
            <a:ext cx="1308100" cy="519112"/>
          </a:xfrm>
          <a:prstGeom prst="rect">
            <a:avLst/>
          </a:prstGeom>
          <a:solidFill>
            <a:schemeClr val="bg1"/>
          </a:solidFill>
          <a:ln w="12699">
            <a:solidFill>
              <a:srgbClr val="92D050"/>
            </a:solidFill>
            <a:miter lim="800000"/>
            <a:headEnd type="none" w="sm" len="sm"/>
            <a:tailEnd type="none" w="sm" len="sm"/>
          </a:ln>
        </p:spPr>
        <p:txBody>
          <a:bodyPr wrap="none">
            <a:spAutoFit/>
          </a:bodyPr>
          <a:lstStyle/>
          <a:p>
            <a:pPr eaLnBrk="0" hangingPunct="0"/>
            <a:r>
              <a:rPr lang="en-US" sz="2800" b="1">
                <a:latin typeface="Times New Roman" pitchFamily="18" charset="0"/>
              </a:rPr>
              <a:t>Disease</a:t>
            </a:r>
          </a:p>
        </p:txBody>
      </p:sp>
      <p:sp>
        <p:nvSpPr>
          <p:cNvPr id="23559" name="Text Box 16"/>
          <p:cNvSpPr txBox="1">
            <a:spLocks noChangeArrowheads="1"/>
          </p:cNvSpPr>
          <p:nvPr/>
        </p:nvSpPr>
        <p:spPr bwMode="auto">
          <a:xfrm rot="-1426381">
            <a:off x="5719441" y="2594918"/>
            <a:ext cx="1346844" cy="461665"/>
          </a:xfrm>
          <a:prstGeom prst="rect">
            <a:avLst/>
          </a:prstGeom>
          <a:solidFill>
            <a:schemeClr val="bg1"/>
          </a:solidFill>
          <a:ln w="12700">
            <a:solidFill>
              <a:srgbClr val="92D050"/>
            </a:solidFill>
            <a:miter lim="800000"/>
            <a:headEnd type="none" w="sm" len="sm"/>
            <a:tailEnd type="none" w="sm" len="sm"/>
          </a:ln>
        </p:spPr>
        <p:txBody>
          <a:bodyPr wrap="none">
            <a:spAutoFit/>
          </a:bodyPr>
          <a:lstStyle/>
          <a:p>
            <a:pPr eaLnBrk="0" hangingPunct="0"/>
            <a:r>
              <a:rPr lang="en-US" sz="2400" b="1" dirty="0" smtClean="0">
                <a:latin typeface="Times New Roman" pitchFamily="18" charset="0"/>
              </a:rPr>
              <a:t>behavior</a:t>
            </a:r>
            <a:endParaRPr lang="en-US" sz="2400" b="1" dirty="0">
              <a:latin typeface="Times New Roman" pitchFamily="18" charset="0"/>
            </a:endParaRPr>
          </a:p>
        </p:txBody>
      </p:sp>
      <p:sp>
        <p:nvSpPr>
          <p:cNvPr id="23560" name="Text Box 17"/>
          <p:cNvSpPr txBox="1">
            <a:spLocks noChangeArrowheads="1"/>
          </p:cNvSpPr>
          <p:nvPr/>
        </p:nvSpPr>
        <p:spPr bwMode="auto">
          <a:xfrm rot="-2714785">
            <a:off x="2054225" y="4956175"/>
            <a:ext cx="2292350" cy="457200"/>
          </a:xfrm>
          <a:prstGeom prst="rect">
            <a:avLst/>
          </a:prstGeom>
          <a:solidFill>
            <a:schemeClr val="bg1"/>
          </a:solidFill>
          <a:ln w="12700">
            <a:solidFill>
              <a:srgbClr val="92D050"/>
            </a:solidFill>
            <a:miter lim="800000"/>
            <a:headEnd type="none" w="sm" len="sm"/>
            <a:tailEnd type="none" w="sm" len="sm"/>
          </a:ln>
        </p:spPr>
        <p:txBody>
          <a:bodyPr wrap="none">
            <a:spAutoFit/>
          </a:bodyPr>
          <a:lstStyle/>
          <a:p>
            <a:pPr eaLnBrk="0" hangingPunct="0"/>
            <a:r>
              <a:rPr lang="en-US" sz="2400">
                <a:latin typeface="Times New Roman" pitchFamily="18" charset="0"/>
              </a:rPr>
              <a:t>Unknown factors</a:t>
            </a:r>
          </a:p>
        </p:txBody>
      </p:sp>
      <p:sp>
        <p:nvSpPr>
          <p:cNvPr id="23561" name="Text Box 18"/>
          <p:cNvSpPr txBox="1">
            <a:spLocks noChangeArrowheads="1"/>
          </p:cNvSpPr>
          <p:nvPr/>
        </p:nvSpPr>
        <p:spPr bwMode="auto">
          <a:xfrm rot="-849021">
            <a:off x="2346325" y="3927475"/>
            <a:ext cx="877888" cy="457200"/>
          </a:xfrm>
          <a:prstGeom prst="rect">
            <a:avLst/>
          </a:prstGeom>
          <a:solidFill>
            <a:schemeClr val="bg1"/>
          </a:solidFill>
          <a:ln w="12699">
            <a:solidFill>
              <a:srgbClr val="92D050"/>
            </a:solidFill>
            <a:miter lim="800000"/>
            <a:headEnd type="none" w="sm" len="sm"/>
            <a:tailEnd type="none" w="sm" len="sm"/>
          </a:ln>
        </p:spPr>
        <p:txBody>
          <a:bodyPr wrap="none">
            <a:spAutoFit/>
          </a:bodyPr>
          <a:lstStyle/>
          <a:p>
            <a:pPr eaLnBrk="0" hangingPunct="0"/>
            <a:r>
              <a:rPr lang="en-US" sz="2400" dirty="0">
                <a:latin typeface="Times New Roman" pitchFamily="18" charset="0"/>
              </a:rPr>
              <a:t>genes</a:t>
            </a:r>
          </a:p>
        </p:txBody>
      </p:sp>
      <p:sp>
        <p:nvSpPr>
          <p:cNvPr id="23562" name="Text Box 19"/>
          <p:cNvSpPr txBox="1">
            <a:spLocks noChangeArrowheads="1"/>
          </p:cNvSpPr>
          <p:nvPr/>
        </p:nvSpPr>
        <p:spPr bwMode="auto">
          <a:xfrm rot="2325239">
            <a:off x="2209800" y="1828800"/>
            <a:ext cx="1452563" cy="457200"/>
          </a:xfrm>
          <a:prstGeom prst="rect">
            <a:avLst/>
          </a:prstGeom>
          <a:solidFill>
            <a:schemeClr val="bg1"/>
          </a:solidFill>
          <a:ln w="12699">
            <a:solidFill>
              <a:srgbClr val="92D050"/>
            </a:solidFill>
            <a:miter lim="800000"/>
            <a:headEnd type="none" w="sm" len="sm"/>
            <a:tailEnd type="none" w="sm" len="sm"/>
          </a:ln>
        </p:spPr>
        <p:txBody>
          <a:bodyPr wrap="none">
            <a:spAutoFit/>
          </a:bodyPr>
          <a:lstStyle/>
          <a:p>
            <a:pPr eaLnBrk="0" hangingPunct="0"/>
            <a:r>
              <a:rPr lang="en-US" sz="2400" dirty="0">
                <a:latin typeface="Times New Roman" pitchFamily="18" charset="0"/>
              </a:rPr>
              <a:t>phenotype</a:t>
            </a:r>
          </a:p>
        </p:txBody>
      </p:sp>
      <p:sp>
        <p:nvSpPr>
          <p:cNvPr id="23563" name="Text Box 20"/>
          <p:cNvSpPr txBox="1">
            <a:spLocks noChangeArrowheads="1"/>
          </p:cNvSpPr>
          <p:nvPr/>
        </p:nvSpPr>
        <p:spPr bwMode="auto">
          <a:xfrm rot="3473469">
            <a:off x="5217319" y="4912519"/>
            <a:ext cx="1452562" cy="457200"/>
          </a:xfrm>
          <a:prstGeom prst="rect">
            <a:avLst/>
          </a:prstGeom>
          <a:solidFill>
            <a:schemeClr val="bg1"/>
          </a:solidFill>
          <a:ln w="12699">
            <a:solidFill>
              <a:srgbClr val="92D050"/>
            </a:solidFill>
            <a:miter lim="800000"/>
            <a:headEnd type="none" w="sm" len="sm"/>
            <a:tailEnd type="none" w="sm" len="sm"/>
          </a:ln>
        </p:spPr>
        <p:txBody>
          <a:bodyPr wrap="none">
            <a:spAutoFit/>
          </a:bodyPr>
          <a:lstStyle/>
          <a:p>
            <a:pPr eaLnBrk="0" hangingPunct="0"/>
            <a:r>
              <a:rPr lang="en-US" sz="2400">
                <a:latin typeface="Times New Roman" pitchFamily="18" charset="0"/>
              </a:rPr>
              <a:t>workplace</a:t>
            </a:r>
          </a:p>
        </p:txBody>
      </p:sp>
      <p:sp>
        <p:nvSpPr>
          <p:cNvPr id="23564" name="Text Box 21"/>
          <p:cNvSpPr txBox="1">
            <a:spLocks noChangeArrowheads="1"/>
          </p:cNvSpPr>
          <p:nvPr/>
        </p:nvSpPr>
        <p:spPr bwMode="auto">
          <a:xfrm rot="-3631193">
            <a:off x="4239419" y="1701007"/>
            <a:ext cx="2490787" cy="457200"/>
          </a:xfrm>
          <a:prstGeom prst="rect">
            <a:avLst/>
          </a:prstGeom>
          <a:solidFill>
            <a:schemeClr val="bg1"/>
          </a:solidFill>
          <a:ln w="12699">
            <a:solidFill>
              <a:srgbClr val="92D050"/>
            </a:solidFill>
            <a:miter lim="800000"/>
            <a:headEnd type="none" w="sm" len="sm"/>
            <a:tailEnd type="none" w="sm" len="sm"/>
          </a:ln>
        </p:spPr>
        <p:txBody>
          <a:bodyPr wrap="none">
            <a:spAutoFit/>
          </a:bodyPr>
          <a:lstStyle/>
          <a:p>
            <a:pPr eaLnBrk="0" hangingPunct="0"/>
            <a:r>
              <a:rPr lang="en-US" sz="2400" dirty="0">
                <a:latin typeface="Times New Roman" pitchFamily="18" charset="0"/>
              </a:rPr>
              <a:t>social organization</a:t>
            </a:r>
            <a:endParaRPr lang="en-US" sz="2400" b="1" dirty="0">
              <a:latin typeface="Times New Roman" pitchFamily="18" charset="0"/>
            </a:endParaRPr>
          </a:p>
        </p:txBody>
      </p:sp>
      <p:sp>
        <p:nvSpPr>
          <p:cNvPr id="23565" name="Text Box 22"/>
          <p:cNvSpPr txBox="1">
            <a:spLocks noChangeArrowheads="1"/>
          </p:cNvSpPr>
          <p:nvPr/>
        </p:nvSpPr>
        <p:spPr bwMode="auto">
          <a:xfrm rot="703585">
            <a:off x="1981200" y="2971800"/>
            <a:ext cx="1300163" cy="457200"/>
          </a:xfrm>
          <a:prstGeom prst="rect">
            <a:avLst/>
          </a:prstGeom>
          <a:solidFill>
            <a:schemeClr val="bg1"/>
          </a:solidFill>
          <a:ln w="12699">
            <a:solidFill>
              <a:srgbClr val="92D050"/>
            </a:solidFill>
            <a:miter lim="800000"/>
            <a:headEnd type="none" w="sm" len="sm"/>
            <a:tailEnd type="none" w="sm" len="sm"/>
          </a:ln>
        </p:spPr>
        <p:txBody>
          <a:bodyPr wrap="none">
            <a:spAutoFit/>
          </a:bodyPr>
          <a:lstStyle/>
          <a:p>
            <a:pPr eaLnBrk="0" hangingPunct="0"/>
            <a:r>
              <a:rPr lang="en-US" sz="2400" dirty="0">
                <a:latin typeface="Times New Roman" pitchFamily="18" charset="0"/>
              </a:rPr>
              <a:t>microbes</a:t>
            </a:r>
          </a:p>
        </p:txBody>
      </p:sp>
      <p:sp>
        <p:nvSpPr>
          <p:cNvPr id="23566" name="Text Box 23"/>
          <p:cNvSpPr txBox="1">
            <a:spLocks noChangeArrowheads="1"/>
          </p:cNvSpPr>
          <p:nvPr/>
        </p:nvSpPr>
        <p:spPr bwMode="auto">
          <a:xfrm rot="951403">
            <a:off x="6080125" y="3962400"/>
            <a:ext cx="1722438" cy="457200"/>
          </a:xfrm>
          <a:prstGeom prst="rect">
            <a:avLst/>
          </a:prstGeom>
          <a:solidFill>
            <a:schemeClr val="bg1"/>
          </a:solidFill>
          <a:ln w="12699">
            <a:solidFill>
              <a:srgbClr val="92D050"/>
            </a:solidFill>
            <a:miter lim="800000"/>
            <a:headEnd type="none" w="sm" len="sm"/>
            <a:tailEnd type="none" w="sm" len="sm"/>
          </a:ln>
        </p:spPr>
        <p:txBody>
          <a:bodyPr wrap="none">
            <a:spAutoFit/>
          </a:bodyPr>
          <a:lstStyle/>
          <a:p>
            <a:pPr eaLnBrk="0" hangingPunct="0"/>
            <a:r>
              <a:rPr lang="en-US" sz="2400">
                <a:latin typeface="Times New Roman" pitchFamily="18" charset="0"/>
              </a:rPr>
              <a:t>environment</a:t>
            </a:r>
          </a:p>
        </p:txBody>
      </p:sp>
    </p:spTree>
    <p:extLst>
      <p:ext uri="{BB962C8B-B14F-4D97-AF65-F5344CB8AC3E}">
        <p14:creationId xmlns:p14="http://schemas.microsoft.com/office/powerpoint/2010/main" val="4229700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648418"/>
          </a:xfrm>
        </p:spPr>
        <p:txBody>
          <a:bodyPr>
            <a:noAutofit/>
          </a:bodyPr>
          <a:lstStyle/>
          <a:p>
            <a:r>
              <a:rPr lang="en-US" sz="4000" b="1" dirty="0">
                <a:latin typeface="Times New Roman" pitchFamily="18" charset="0"/>
                <a:cs typeface="Times New Roman" pitchFamily="18" charset="0"/>
              </a:rPr>
              <a:t>Web of Causation - CHD</a:t>
            </a:r>
            <a:endParaRPr lang="en-US" sz="4000" dirty="0">
              <a:latin typeface="Times New Roman" pitchFamily="18" charset="0"/>
              <a:cs typeface="Times New Roman" pitchFamily="18" charset="0"/>
            </a:endParaRPr>
          </a:p>
        </p:txBody>
      </p:sp>
      <p:sp>
        <p:nvSpPr>
          <p:cNvPr id="24593" name="Slide Number Placeholder 25"/>
          <p:cNvSpPr>
            <a:spLocks noGrp="1"/>
          </p:cNvSpPr>
          <p:nvPr>
            <p:ph type="sldNum" sz="quarter" idx="12"/>
          </p:nvPr>
        </p:nvSpPr>
        <p:spPr>
          <a:noFill/>
        </p:spPr>
        <p:txBody>
          <a:bodyPr anchor="b">
            <a:normAutofit/>
          </a:bodyPr>
          <a:lstStyle/>
          <a:p>
            <a:pPr algn="l"/>
            <a:fld id="{2BAFB12A-6548-4F4B-BB99-42A1FBA5CE94}" type="slidenum">
              <a:rPr lang="ar-SA" sz="1200">
                <a:cs typeface="Arial" pitchFamily="34" charset="0"/>
              </a:rPr>
              <a:pPr algn="l"/>
              <a:t>134</a:t>
            </a:fld>
            <a:endParaRPr lang="en-US" sz="1200"/>
          </a:p>
        </p:txBody>
      </p:sp>
      <p:sp>
        <p:nvSpPr>
          <p:cNvPr id="24580" name="AutoShape 4"/>
          <p:cNvSpPr>
            <a:spLocks noChangeAspect="1" noChangeArrowheads="1" noTextEdit="1"/>
          </p:cNvSpPr>
          <p:nvPr/>
        </p:nvSpPr>
        <p:spPr bwMode="auto">
          <a:xfrm>
            <a:off x="1524000" y="533400"/>
            <a:ext cx="6400800" cy="5638800"/>
          </a:xfrm>
          <a:prstGeom prst="rect">
            <a:avLst/>
          </a:prstGeom>
          <a:noFill/>
          <a:ln w="9525">
            <a:noFill/>
            <a:miter lim="800000"/>
            <a:headEnd/>
            <a:tailEnd/>
          </a:ln>
        </p:spPr>
        <p:txBody>
          <a:bodyPr/>
          <a:lstStyle/>
          <a:p>
            <a:endParaRPr lang="en-US"/>
          </a:p>
        </p:txBody>
      </p:sp>
      <p:grpSp>
        <p:nvGrpSpPr>
          <p:cNvPr id="2" name="Group 5"/>
          <p:cNvGrpSpPr>
            <a:grpSpLocks/>
          </p:cNvGrpSpPr>
          <p:nvPr/>
        </p:nvGrpSpPr>
        <p:grpSpPr bwMode="auto">
          <a:xfrm>
            <a:off x="685800" y="1143000"/>
            <a:ext cx="7848600" cy="5715000"/>
            <a:chOff x="1193" y="732"/>
            <a:chExt cx="3715" cy="3237"/>
          </a:xfrm>
          <a:solidFill>
            <a:srgbClr val="92D050"/>
          </a:solidFill>
        </p:grpSpPr>
        <p:sp>
          <p:nvSpPr>
            <p:cNvPr id="35857" name="Freeform 6"/>
            <p:cNvSpPr>
              <a:spLocks/>
            </p:cNvSpPr>
            <p:nvPr/>
          </p:nvSpPr>
          <p:spPr bwMode="auto">
            <a:xfrm>
              <a:off x="1193" y="732"/>
              <a:ext cx="3635" cy="3201"/>
            </a:xfrm>
            <a:custGeom>
              <a:avLst/>
              <a:gdLst>
                <a:gd name="T0" fmla="*/ 1868 w 3635"/>
                <a:gd name="T1" fmla="*/ 1621 h 3201"/>
                <a:gd name="T2" fmla="*/ 249 w 3635"/>
                <a:gd name="T3" fmla="*/ 232 h 3201"/>
                <a:gd name="T4" fmla="*/ 109 w 3635"/>
                <a:gd name="T5" fmla="*/ 308 h 3201"/>
                <a:gd name="T6" fmla="*/ 1728 w 3635"/>
                <a:gd name="T7" fmla="*/ 1636 h 3201"/>
                <a:gd name="T8" fmla="*/ 282 w 3635"/>
                <a:gd name="T9" fmla="*/ 1320 h 3201"/>
                <a:gd name="T10" fmla="*/ 258 w 3635"/>
                <a:gd name="T11" fmla="*/ 1418 h 3201"/>
                <a:gd name="T12" fmla="*/ 1728 w 3635"/>
                <a:gd name="T13" fmla="*/ 1734 h 3201"/>
                <a:gd name="T14" fmla="*/ 0 w 3635"/>
                <a:gd name="T15" fmla="*/ 2135 h 3201"/>
                <a:gd name="T16" fmla="*/ 51 w 3635"/>
                <a:gd name="T17" fmla="*/ 2247 h 3201"/>
                <a:gd name="T18" fmla="*/ 1793 w 3635"/>
                <a:gd name="T19" fmla="*/ 1805 h 3201"/>
                <a:gd name="T20" fmla="*/ 505 w 3635"/>
                <a:gd name="T21" fmla="*/ 3096 h 3201"/>
                <a:gd name="T22" fmla="*/ 605 w 3635"/>
                <a:gd name="T23" fmla="*/ 3180 h 3201"/>
                <a:gd name="T24" fmla="*/ 1893 w 3635"/>
                <a:gd name="T25" fmla="*/ 1846 h 3201"/>
                <a:gd name="T26" fmla="*/ 1793 w 3635"/>
                <a:gd name="T27" fmla="*/ 3160 h 3201"/>
                <a:gd name="T28" fmla="*/ 1940 w 3635"/>
                <a:gd name="T29" fmla="*/ 3160 h 3201"/>
                <a:gd name="T30" fmla="*/ 2008 w 3635"/>
                <a:gd name="T31" fmla="*/ 1812 h 3201"/>
                <a:gd name="T32" fmla="*/ 2941 w 3635"/>
                <a:gd name="T33" fmla="*/ 3201 h 3201"/>
                <a:gd name="T34" fmla="*/ 3081 w 3635"/>
                <a:gd name="T35" fmla="*/ 3146 h 3201"/>
                <a:gd name="T36" fmla="*/ 2073 w 3635"/>
                <a:gd name="T37" fmla="*/ 1755 h 3201"/>
                <a:gd name="T38" fmla="*/ 3603 w 3635"/>
                <a:gd name="T39" fmla="*/ 2176 h 3201"/>
                <a:gd name="T40" fmla="*/ 3617 w 3635"/>
                <a:gd name="T41" fmla="*/ 2064 h 3201"/>
                <a:gd name="T42" fmla="*/ 2082 w 3635"/>
                <a:gd name="T43" fmla="*/ 1684 h 3201"/>
                <a:gd name="T44" fmla="*/ 3635 w 3635"/>
                <a:gd name="T45" fmla="*/ 1045 h 3201"/>
                <a:gd name="T46" fmla="*/ 3593 w 3635"/>
                <a:gd name="T47" fmla="*/ 947 h 3201"/>
                <a:gd name="T48" fmla="*/ 2057 w 3635"/>
                <a:gd name="T49" fmla="*/ 1621 h 3201"/>
                <a:gd name="T50" fmla="*/ 2997 w 3635"/>
                <a:gd name="T51" fmla="*/ 63 h 3201"/>
                <a:gd name="T52" fmla="*/ 2859 w 3635"/>
                <a:gd name="T53" fmla="*/ 0 h 3201"/>
                <a:gd name="T54" fmla="*/ 1968 w 3635"/>
                <a:gd name="T55" fmla="*/ 1601 h 3201"/>
                <a:gd name="T56" fmla="*/ 1578 w 3635"/>
                <a:gd name="T57" fmla="*/ 147 h 3201"/>
                <a:gd name="T58" fmla="*/ 1446 w 3635"/>
                <a:gd name="T59" fmla="*/ 167 h 3201"/>
                <a:gd name="T60" fmla="*/ 1868 w 3635"/>
                <a:gd name="T61" fmla="*/ 1621 h 3201"/>
                <a:gd name="T62" fmla="*/ 1868 w 3635"/>
                <a:gd name="T63" fmla="*/ 1621 h 3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35"/>
                <a:gd name="T97" fmla="*/ 0 h 3201"/>
                <a:gd name="T98" fmla="*/ 3635 w 3635"/>
                <a:gd name="T99" fmla="*/ 3201 h 3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35" h="3201">
                  <a:moveTo>
                    <a:pt x="1868" y="1621"/>
                  </a:moveTo>
                  <a:lnTo>
                    <a:pt x="249" y="232"/>
                  </a:lnTo>
                  <a:lnTo>
                    <a:pt x="109" y="308"/>
                  </a:lnTo>
                  <a:lnTo>
                    <a:pt x="1728" y="1636"/>
                  </a:lnTo>
                  <a:lnTo>
                    <a:pt x="282" y="1320"/>
                  </a:lnTo>
                  <a:lnTo>
                    <a:pt x="258" y="1418"/>
                  </a:lnTo>
                  <a:lnTo>
                    <a:pt x="1728" y="1734"/>
                  </a:lnTo>
                  <a:lnTo>
                    <a:pt x="0" y="2135"/>
                  </a:lnTo>
                  <a:lnTo>
                    <a:pt x="51" y="2247"/>
                  </a:lnTo>
                  <a:lnTo>
                    <a:pt x="1793" y="1805"/>
                  </a:lnTo>
                  <a:lnTo>
                    <a:pt x="505" y="3096"/>
                  </a:lnTo>
                  <a:lnTo>
                    <a:pt x="605" y="3180"/>
                  </a:lnTo>
                  <a:lnTo>
                    <a:pt x="1893" y="1846"/>
                  </a:lnTo>
                  <a:lnTo>
                    <a:pt x="1793" y="3160"/>
                  </a:lnTo>
                  <a:lnTo>
                    <a:pt x="1940" y="3160"/>
                  </a:lnTo>
                  <a:lnTo>
                    <a:pt x="2008" y="1812"/>
                  </a:lnTo>
                  <a:lnTo>
                    <a:pt x="2941" y="3201"/>
                  </a:lnTo>
                  <a:lnTo>
                    <a:pt x="3081" y="3146"/>
                  </a:lnTo>
                  <a:lnTo>
                    <a:pt x="2073" y="1755"/>
                  </a:lnTo>
                  <a:lnTo>
                    <a:pt x="3603" y="2176"/>
                  </a:lnTo>
                  <a:lnTo>
                    <a:pt x="3617" y="2064"/>
                  </a:lnTo>
                  <a:lnTo>
                    <a:pt x="2082" y="1684"/>
                  </a:lnTo>
                  <a:lnTo>
                    <a:pt x="3635" y="1045"/>
                  </a:lnTo>
                  <a:lnTo>
                    <a:pt x="3593" y="947"/>
                  </a:lnTo>
                  <a:lnTo>
                    <a:pt x="2057" y="1621"/>
                  </a:lnTo>
                  <a:lnTo>
                    <a:pt x="2997" y="63"/>
                  </a:lnTo>
                  <a:lnTo>
                    <a:pt x="2859" y="0"/>
                  </a:lnTo>
                  <a:lnTo>
                    <a:pt x="1968" y="1601"/>
                  </a:lnTo>
                  <a:lnTo>
                    <a:pt x="1578" y="147"/>
                  </a:lnTo>
                  <a:lnTo>
                    <a:pt x="1446" y="167"/>
                  </a:lnTo>
                  <a:lnTo>
                    <a:pt x="1868" y="1621"/>
                  </a:lnTo>
                  <a:close/>
                </a:path>
              </a:pathLst>
            </a:custGeom>
            <a:grpFill/>
            <a:ln w="9525">
              <a:noFill/>
              <a:round/>
              <a:headEnd/>
              <a:tailEnd/>
            </a:ln>
          </p:spPr>
          <p:txBody>
            <a:bodyPr/>
            <a:lstStyle/>
            <a:p>
              <a:pPr eaLnBrk="0" hangingPunct="0">
                <a:defRPr/>
              </a:pPr>
              <a:endParaRPr lang="en-US">
                <a:latin typeface="Arial" charset="0"/>
              </a:endParaRPr>
            </a:p>
          </p:txBody>
        </p:sp>
        <p:sp>
          <p:nvSpPr>
            <p:cNvPr id="35858" name="Freeform 7"/>
            <p:cNvSpPr>
              <a:spLocks/>
            </p:cNvSpPr>
            <p:nvPr/>
          </p:nvSpPr>
          <p:spPr bwMode="auto">
            <a:xfrm>
              <a:off x="1409" y="836"/>
              <a:ext cx="2725" cy="3133"/>
            </a:xfrm>
            <a:custGeom>
              <a:avLst/>
              <a:gdLst>
                <a:gd name="T0" fmla="*/ 1239 w 2725"/>
                <a:gd name="T1" fmla="*/ 0 h 3133"/>
                <a:gd name="T2" fmla="*/ 768 w 2725"/>
                <a:gd name="T3" fmla="*/ 162 h 3133"/>
                <a:gd name="T4" fmla="*/ 49 w 2725"/>
                <a:gd name="T5" fmla="*/ 289 h 3133"/>
                <a:gd name="T6" fmla="*/ 84 w 2725"/>
                <a:gd name="T7" fmla="*/ 641 h 3133"/>
                <a:gd name="T8" fmla="*/ 84 w 2725"/>
                <a:gd name="T9" fmla="*/ 1004 h 3133"/>
                <a:gd name="T10" fmla="*/ 0 w 2725"/>
                <a:gd name="T11" fmla="*/ 1328 h 3133"/>
                <a:gd name="T12" fmla="*/ 131 w 2725"/>
                <a:gd name="T13" fmla="*/ 1630 h 3133"/>
                <a:gd name="T14" fmla="*/ 131 w 2725"/>
                <a:gd name="T15" fmla="*/ 1792 h 3133"/>
                <a:gd name="T16" fmla="*/ 24 w 2725"/>
                <a:gd name="T17" fmla="*/ 2038 h 3133"/>
                <a:gd name="T18" fmla="*/ 206 w 2725"/>
                <a:gd name="T19" fmla="*/ 2289 h 3133"/>
                <a:gd name="T20" fmla="*/ 273 w 2725"/>
                <a:gd name="T21" fmla="*/ 2557 h 3133"/>
                <a:gd name="T22" fmla="*/ 280 w 2725"/>
                <a:gd name="T23" fmla="*/ 3111 h 3133"/>
                <a:gd name="T24" fmla="*/ 859 w 2725"/>
                <a:gd name="T25" fmla="*/ 3063 h 3133"/>
                <a:gd name="T26" fmla="*/ 1297 w 2725"/>
                <a:gd name="T27" fmla="*/ 3056 h 3133"/>
                <a:gd name="T28" fmla="*/ 1652 w 2725"/>
                <a:gd name="T29" fmla="*/ 3133 h 3133"/>
                <a:gd name="T30" fmla="*/ 1932 w 2725"/>
                <a:gd name="T31" fmla="*/ 2985 h 3133"/>
                <a:gd name="T32" fmla="*/ 2725 w 2725"/>
                <a:gd name="T33" fmla="*/ 2887 h 3133"/>
                <a:gd name="T34" fmla="*/ 2659 w 2725"/>
                <a:gd name="T35" fmla="*/ 2832 h 3133"/>
                <a:gd name="T36" fmla="*/ 2286 w 2725"/>
                <a:gd name="T37" fmla="*/ 2832 h 3133"/>
                <a:gd name="T38" fmla="*/ 1659 w 2725"/>
                <a:gd name="T39" fmla="*/ 3006 h 3133"/>
                <a:gd name="T40" fmla="*/ 1246 w 2725"/>
                <a:gd name="T41" fmla="*/ 2935 h 3133"/>
                <a:gd name="T42" fmla="*/ 775 w 2725"/>
                <a:gd name="T43" fmla="*/ 2935 h 3133"/>
                <a:gd name="T44" fmla="*/ 389 w 2725"/>
                <a:gd name="T45" fmla="*/ 2978 h 3133"/>
                <a:gd name="T46" fmla="*/ 389 w 2725"/>
                <a:gd name="T47" fmla="*/ 2571 h 3133"/>
                <a:gd name="T48" fmla="*/ 297 w 2725"/>
                <a:gd name="T49" fmla="*/ 2241 h 3133"/>
                <a:gd name="T50" fmla="*/ 149 w 2725"/>
                <a:gd name="T51" fmla="*/ 2002 h 3133"/>
                <a:gd name="T52" fmla="*/ 231 w 2725"/>
                <a:gd name="T53" fmla="*/ 1742 h 3133"/>
                <a:gd name="T54" fmla="*/ 224 w 2725"/>
                <a:gd name="T55" fmla="*/ 1511 h 3133"/>
                <a:gd name="T56" fmla="*/ 117 w 2725"/>
                <a:gd name="T57" fmla="*/ 1271 h 3133"/>
                <a:gd name="T58" fmla="*/ 198 w 2725"/>
                <a:gd name="T59" fmla="*/ 1019 h 3133"/>
                <a:gd name="T60" fmla="*/ 189 w 2725"/>
                <a:gd name="T61" fmla="*/ 661 h 3133"/>
                <a:gd name="T62" fmla="*/ 164 w 2725"/>
                <a:gd name="T63" fmla="*/ 374 h 3133"/>
                <a:gd name="T64" fmla="*/ 602 w 2725"/>
                <a:gd name="T65" fmla="*/ 295 h 3133"/>
                <a:gd name="T66" fmla="*/ 1024 w 2725"/>
                <a:gd name="T67" fmla="*/ 162 h 3133"/>
                <a:gd name="T68" fmla="*/ 1353 w 2725"/>
                <a:gd name="T69" fmla="*/ 57 h 3133"/>
                <a:gd name="T70" fmla="*/ 1239 w 2725"/>
                <a:gd name="T71" fmla="*/ 0 h 3133"/>
                <a:gd name="T72" fmla="*/ 1239 w 2725"/>
                <a:gd name="T73" fmla="*/ 0 h 31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25"/>
                <a:gd name="T112" fmla="*/ 0 h 3133"/>
                <a:gd name="T113" fmla="*/ 2725 w 2725"/>
                <a:gd name="T114" fmla="*/ 3133 h 31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25" h="3133">
                  <a:moveTo>
                    <a:pt x="1239" y="0"/>
                  </a:moveTo>
                  <a:lnTo>
                    <a:pt x="768" y="162"/>
                  </a:lnTo>
                  <a:lnTo>
                    <a:pt x="49" y="289"/>
                  </a:lnTo>
                  <a:lnTo>
                    <a:pt x="84" y="641"/>
                  </a:lnTo>
                  <a:lnTo>
                    <a:pt x="84" y="1004"/>
                  </a:lnTo>
                  <a:lnTo>
                    <a:pt x="0" y="1328"/>
                  </a:lnTo>
                  <a:lnTo>
                    <a:pt x="131" y="1630"/>
                  </a:lnTo>
                  <a:lnTo>
                    <a:pt x="131" y="1792"/>
                  </a:lnTo>
                  <a:lnTo>
                    <a:pt x="24" y="2038"/>
                  </a:lnTo>
                  <a:lnTo>
                    <a:pt x="206" y="2289"/>
                  </a:lnTo>
                  <a:lnTo>
                    <a:pt x="273" y="2557"/>
                  </a:lnTo>
                  <a:lnTo>
                    <a:pt x="280" y="3111"/>
                  </a:lnTo>
                  <a:lnTo>
                    <a:pt x="859" y="3063"/>
                  </a:lnTo>
                  <a:lnTo>
                    <a:pt x="1297" y="3056"/>
                  </a:lnTo>
                  <a:lnTo>
                    <a:pt x="1652" y="3133"/>
                  </a:lnTo>
                  <a:lnTo>
                    <a:pt x="1932" y="2985"/>
                  </a:lnTo>
                  <a:lnTo>
                    <a:pt x="2725" y="2887"/>
                  </a:lnTo>
                  <a:lnTo>
                    <a:pt x="2659" y="2832"/>
                  </a:lnTo>
                  <a:lnTo>
                    <a:pt x="2286" y="2832"/>
                  </a:lnTo>
                  <a:lnTo>
                    <a:pt x="1659" y="3006"/>
                  </a:lnTo>
                  <a:lnTo>
                    <a:pt x="1246" y="2935"/>
                  </a:lnTo>
                  <a:lnTo>
                    <a:pt x="775" y="2935"/>
                  </a:lnTo>
                  <a:lnTo>
                    <a:pt x="389" y="2978"/>
                  </a:lnTo>
                  <a:lnTo>
                    <a:pt x="389" y="2571"/>
                  </a:lnTo>
                  <a:lnTo>
                    <a:pt x="297" y="2241"/>
                  </a:lnTo>
                  <a:lnTo>
                    <a:pt x="149" y="2002"/>
                  </a:lnTo>
                  <a:lnTo>
                    <a:pt x="231" y="1742"/>
                  </a:lnTo>
                  <a:lnTo>
                    <a:pt x="224" y="1511"/>
                  </a:lnTo>
                  <a:lnTo>
                    <a:pt x="117" y="1271"/>
                  </a:lnTo>
                  <a:lnTo>
                    <a:pt x="198" y="1019"/>
                  </a:lnTo>
                  <a:lnTo>
                    <a:pt x="189" y="661"/>
                  </a:lnTo>
                  <a:lnTo>
                    <a:pt x="164" y="374"/>
                  </a:lnTo>
                  <a:lnTo>
                    <a:pt x="602" y="295"/>
                  </a:lnTo>
                  <a:lnTo>
                    <a:pt x="1024" y="162"/>
                  </a:lnTo>
                  <a:lnTo>
                    <a:pt x="1353" y="57"/>
                  </a:lnTo>
                  <a:lnTo>
                    <a:pt x="1239" y="0"/>
                  </a:lnTo>
                  <a:close/>
                </a:path>
              </a:pathLst>
            </a:custGeom>
            <a:grpFill/>
            <a:ln w="9525">
              <a:noFill/>
              <a:round/>
              <a:headEnd/>
              <a:tailEnd/>
            </a:ln>
          </p:spPr>
          <p:txBody>
            <a:bodyPr/>
            <a:lstStyle/>
            <a:p>
              <a:pPr eaLnBrk="0" hangingPunct="0">
                <a:defRPr/>
              </a:pPr>
              <a:endParaRPr lang="en-US">
                <a:latin typeface="Arial" charset="0"/>
              </a:endParaRPr>
            </a:p>
          </p:txBody>
        </p:sp>
        <p:sp>
          <p:nvSpPr>
            <p:cNvPr id="35859" name="Freeform 8"/>
            <p:cNvSpPr>
              <a:spLocks/>
            </p:cNvSpPr>
            <p:nvPr/>
          </p:nvSpPr>
          <p:spPr bwMode="auto">
            <a:xfrm>
              <a:off x="2664" y="843"/>
              <a:ext cx="2244" cy="2888"/>
            </a:xfrm>
            <a:custGeom>
              <a:avLst/>
              <a:gdLst>
                <a:gd name="T0" fmla="*/ 0 w 2244"/>
                <a:gd name="T1" fmla="*/ 0 h 2888"/>
                <a:gd name="T2" fmla="*/ 478 w 2244"/>
                <a:gd name="T3" fmla="*/ 92 h 2888"/>
                <a:gd name="T4" fmla="*/ 842 w 2244"/>
                <a:gd name="T5" fmla="*/ 121 h 2888"/>
                <a:gd name="T6" fmla="*/ 1379 w 2244"/>
                <a:gd name="T7" fmla="*/ 42 h 2888"/>
                <a:gd name="T8" fmla="*/ 1717 w 2244"/>
                <a:gd name="T9" fmla="*/ 450 h 2888"/>
                <a:gd name="T10" fmla="*/ 2244 w 2244"/>
                <a:gd name="T11" fmla="*/ 878 h 2888"/>
                <a:gd name="T12" fmla="*/ 2064 w 2244"/>
                <a:gd name="T13" fmla="*/ 1181 h 2888"/>
                <a:gd name="T14" fmla="*/ 2039 w 2244"/>
                <a:gd name="T15" fmla="*/ 1603 h 2888"/>
                <a:gd name="T16" fmla="*/ 2179 w 2244"/>
                <a:gd name="T17" fmla="*/ 2037 h 2888"/>
                <a:gd name="T18" fmla="*/ 1932 w 2244"/>
                <a:gd name="T19" fmla="*/ 2241 h 2888"/>
                <a:gd name="T20" fmla="*/ 1675 w 2244"/>
                <a:gd name="T21" fmla="*/ 2508 h 2888"/>
                <a:gd name="T22" fmla="*/ 1470 w 2244"/>
                <a:gd name="T23" fmla="*/ 2888 h 2888"/>
                <a:gd name="T24" fmla="*/ 1337 w 2244"/>
                <a:gd name="T25" fmla="*/ 2817 h 2888"/>
                <a:gd name="T26" fmla="*/ 1568 w 2244"/>
                <a:gd name="T27" fmla="*/ 2459 h 2888"/>
                <a:gd name="T28" fmla="*/ 2055 w 2244"/>
                <a:gd name="T29" fmla="*/ 2009 h 2888"/>
                <a:gd name="T30" fmla="*/ 1957 w 2244"/>
                <a:gd name="T31" fmla="*/ 1686 h 2888"/>
                <a:gd name="T32" fmla="*/ 1948 w 2244"/>
                <a:gd name="T33" fmla="*/ 1300 h 2888"/>
                <a:gd name="T34" fmla="*/ 2064 w 2244"/>
                <a:gd name="T35" fmla="*/ 900 h 2888"/>
                <a:gd name="T36" fmla="*/ 1726 w 2244"/>
                <a:gd name="T37" fmla="*/ 591 h 2888"/>
                <a:gd name="T38" fmla="*/ 1320 w 2244"/>
                <a:gd name="T39" fmla="*/ 133 h 2888"/>
                <a:gd name="T40" fmla="*/ 908 w 2244"/>
                <a:gd name="T41" fmla="*/ 204 h 2888"/>
                <a:gd name="T42" fmla="*/ 446 w 2244"/>
                <a:gd name="T43" fmla="*/ 184 h 2888"/>
                <a:gd name="T44" fmla="*/ 7 w 2244"/>
                <a:gd name="T45" fmla="*/ 78 h 2888"/>
                <a:gd name="T46" fmla="*/ 0 w 2244"/>
                <a:gd name="T47" fmla="*/ 0 h 2888"/>
                <a:gd name="T48" fmla="*/ 0 w 2244"/>
                <a:gd name="T49" fmla="*/ 0 h 28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4"/>
                <a:gd name="T76" fmla="*/ 0 h 2888"/>
                <a:gd name="T77" fmla="*/ 2244 w 2244"/>
                <a:gd name="T78" fmla="*/ 2888 h 28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4" h="2888">
                  <a:moveTo>
                    <a:pt x="0" y="0"/>
                  </a:moveTo>
                  <a:lnTo>
                    <a:pt x="478" y="92"/>
                  </a:lnTo>
                  <a:lnTo>
                    <a:pt x="842" y="121"/>
                  </a:lnTo>
                  <a:lnTo>
                    <a:pt x="1379" y="42"/>
                  </a:lnTo>
                  <a:lnTo>
                    <a:pt x="1717" y="450"/>
                  </a:lnTo>
                  <a:lnTo>
                    <a:pt x="2244" y="878"/>
                  </a:lnTo>
                  <a:lnTo>
                    <a:pt x="2064" y="1181"/>
                  </a:lnTo>
                  <a:lnTo>
                    <a:pt x="2039" y="1603"/>
                  </a:lnTo>
                  <a:lnTo>
                    <a:pt x="2179" y="2037"/>
                  </a:lnTo>
                  <a:lnTo>
                    <a:pt x="1932" y="2241"/>
                  </a:lnTo>
                  <a:lnTo>
                    <a:pt x="1675" y="2508"/>
                  </a:lnTo>
                  <a:lnTo>
                    <a:pt x="1470" y="2888"/>
                  </a:lnTo>
                  <a:lnTo>
                    <a:pt x="1337" y="2817"/>
                  </a:lnTo>
                  <a:lnTo>
                    <a:pt x="1568" y="2459"/>
                  </a:lnTo>
                  <a:lnTo>
                    <a:pt x="2055" y="2009"/>
                  </a:lnTo>
                  <a:lnTo>
                    <a:pt x="1957" y="1686"/>
                  </a:lnTo>
                  <a:lnTo>
                    <a:pt x="1948" y="1300"/>
                  </a:lnTo>
                  <a:lnTo>
                    <a:pt x="2064" y="900"/>
                  </a:lnTo>
                  <a:lnTo>
                    <a:pt x="1726" y="591"/>
                  </a:lnTo>
                  <a:lnTo>
                    <a:pt x="1320" y="133"/>
                  </a:lnTo>
                  <a:lnTo>
                    <a:pt x="908" y="204"/>
                  </a:lnTo>
                  <a:lnTo>
                    <a:pt x="446" y="184"/>
                  </a:lnTo>
                  <a:lnTo>
                    <a:pt x="7" y="78"/>
                  </a:lnTo>
                  <a:lnTo>
                    <a:pt x="0" y="0"/>
                  </a:lnTo>
                  <a:close/>
                </a:path>
              </a:pathLst>
            </a:custGeom>
            <a:grpFill/>
            <a:ln w="9525">
              <a:noFill/>
              <a:round/>
              <a:headEnd/>
              <a:tailEnd/>
            </a:ln>
          </p:spPr>
          <p:txBody>
            <a:bodyPr/>
            <a:lstStyle/>
            <a:p>
              <a:pPr eaLnBrk="0" hangingPunct="0">
                <a:defRPr/>
              </a:pPr>
              <a:endParaRPr lang="en-US">
                <a:latin typeface="Arial" charset="0"/>
              </a:endParaRPr>
            </a:p>
          </p:txBody>
        </p:sp>
        <p:sp>
          <p:nvSpPr>
            <p:cNvPr id="35860" name="Freeform 9"/>
            <p:cNvSpPr>
              <a:spLocks/>
            </p:cNvSpPr>
            <p:nvPr/>
          </p:nvSpPr>
          <p:spPr bwMode="auto">
            <a:xfrm>
              <a:off x="1789" y="1265"/>
              <a:ext cx="1304" cy="2318"/>
            </a:xfrm>
            <a:custGeom>
              <a:avLst/>
              <a:gdLst>
                <a:gd name="T0" fmla="*/ 966 w 1304"/>
                <a:gd name="T1" fmla="*/ 0 h 2318"/>
                <a:gd name="T2" fmla="*/ 693 w 1304"/>
                <a:gd name="T3" fmla="*/ 133 h 2318"/>
                <a:gd name="T4" fmla="*/ 255 w 1304"/>
                <a:gd name="T5" fmla="*/ 240 h 2318"/>
                <a:gd name="T6" fmla="*/ 182 w 1304"/>
                <a:gd name="T7" fmla="*/ 541 h 2318"/>
                <a:gd name="T8" fmla="*/ 0 w 1304"/>
                <a:gd name="T9" fmla="*/ 864 h 2318"/>
                <a:gd name="T10" fmla="*/ 173 w 1304"/>
                <a:gd name="T11" fmla="*/ 1151 h 2318"/>
                <a:gd name="T12" fmla="*/ 173 w 1304"/>
                <a:gd name="T13" fmla="*/ 1292 h 2318"/>
                <a:gd name="T14" fmla="*/ 24 w 1304"/>
                <a:gd name="T15" fmla="*/ 1517 h 2318"/>
                <a:gd name="T16" fmla="*/ 255 w 1304"/>
                <a:gd name="T17" fmla="*/ 1785 h 2318"/>
                <a:gd name="T18" fmla="*/ 355 w 1304"/>
                <a:gd name="T19" fmla="*/ 2155 h 2318"/>
                <a:gd name="T20" fmla="*/ 761 w 1304"/>
                <a:gd name="T21" fmla="*/ 2149 h 2318"/>
                <a:gd name="T22" fmla="*/ 999 w 1304"/>
                <a:gd name="T23" fmla="*/ 2171 h 2318"/>
                <a:gd name="T24" fmla="*/ 1297 w 1304"/>
                <a:gd name="T25" fmla="*/ 2318 h 2318"/>
                <a:gd name="T26" fmla="*/ 1304 w 1304"/>
                <a:gd name="T27" fmla="*/ 2213 h 2318"/>
                <a:gd name="T28" fmla="*/ 1024 w 1304"/>
                <a:gd name="T29" fmla="*/ 2086 h 2318"/>
                <a:gd name="T30" fmla="*/ 693 w 1304"/>
                <a:gd name="T31" fmla="*/ 2044 h 2318"/>
                <a:gd name="T32" fmla="*/ 470 w 1304"/>
                <a:gd name="T33" fmla="*/ 2057 h 2318"/>
                <a:gd name="T34" fmla="*/ 348 w 1304"/>
                <a:gd name="T35" fmla="*/ 1769 h 2318"/>
                <a:gd name="T36" fmla="*/ 131 w 1304"/>
                <a:gd name="T37" fmla="*/ 1488 h 2318"/>
                <a:gd name="T38" fmla="*/ 280 w 1304"/>
                <a:gd name="T39" fmla="*/ 1284 h 2318"/>
                <a:gd name="T40" fmla="*/ 140 w 1304"/>
                <a:gd name="T41" fmla="*/ 927 h 2318"/>
                <a:gd name="T42" fmla="*/ 239 w 1304"/>
                <a:gd name="T43" fmla="*/ 688 h 2318"/>
                <a:gd name="T44" fmla="*/ 313 w 1304"/>
                <a:gd name="T45" fmla="*/ 351 h 2318"/>
                <a:gd name="T46" fmla="*/ 611 w 1304"/>
                <a:gd name="T47" fmla="*/ 274 h 2318"/>
                <a:gd name="T48" fmla="*/ 1039 w 1304"/>
                <a:gd name="T49" fmla="*/ 42 h 2318"/>
                <a:gd name="T50" fmla="*/ 966 w 1304"/>
                <a:gd name="T51" fmla="*/ 0 h 2318"/>
                <a:gd name="T52" fmla="*/ 966 w 1304"/>
                <a:gd name="T53" fmla="*/ 0 h 23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04"/>
                <a:gd name="T82" fmla="*/ 0 h 2318"/>
                <a:gd name="T83" fmla="*/ 1304 w 1304"/>
                <a:gd name="T84" fmla="*/ 2318 h 23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04" h="2318">
                  <a:moveTo>
                    <a:pt x="966" y="0"/>
                  </a:moveTo>
                  <a:lnTo>
                    <a:pt x="693" y="133"/>
                  </a:lnTo>
                  <a:lnTo>
                    <a:pt x="255" y="240"/>
                  </a:lnTo>
                  <a:lnTo>
                    <a:pt x="182" y="541"/>
                  </a:lnTo>
                  <a:lnTo>
                    <a:pt x="0" y="864"/>
                  </a:lnTo>
                  <a:lnTo>
                    <a:pt x="173" y="1151"/>
                  </a:lnTo>
                  <a:lnTo>
                    <a:pt x="173" y="1292"/>
                  </a:lnTo>
                  <a:lnTo>
                    <a:pt x="24" y="1517"/>
                  </a:lnTo>
                  <a:lnTo>
                    <a:pt x="255" y="1785"/>
                  </a:lnTo>
                  <a:lnTo>
                    <a:pt x="355" y="2155"/>
                  </a:lnTo>
                  <a:lnTo>
                    <a:pt x="761" y="2149"/>
                  </a:lnTo>
                  <a:lnTo>
                    <a:pt x="999" y="2171"/>
                  </a:lnTo>
                  <a:lnTo>
                    <a:pt x="1297" y="2318"/>
                  </a:lnTo>
                  <a:lnTo>
                    <a:pt x="1304" y="2213"/>
                  </a:lnTo>
                  <a:lnTo>
                    <a:pt x="1024" y="2086"/>
                  </a:lnTo>
                  <a:lnTo>
                    <a:pt x="693" y="2044"/>
                  </a:lnTo>
                  <a:lnTo>
                    <a:pt x="470" y="2057"/>
                  </a:lnTo>
                  <a:lnTo>
                    <a:pt x="348" y="1769"/>
                  </a:lnTo>
                  <a:lnTo>
                    <a:pt x="131" y="1488"/>
                  </a:lnTo>
                  <a:lnTo>
                    <a:pt x="280" y="1284"/>
                  </a:lnTo>
                  <a:lnTo>
                    <a:pt x="140" y="927"/>
                  </a:lnTo>
                  <a:lnTo>
                    <a:pt x="239" y="688"/>
                  </a:lnTo>
                  <a:lnTo>
                    <a:pt x="313" y="351"/>
                  </a:lnTo>
                  <a:lnTo>
                    <a:pt x="611" y="274"/>
                  </a:lnTo>
                  <a:lnTo>
                    <a:pt x="1039" y="42"/>
                  </a:lnTo>
                  <a:lnTo>
                    <a:pt x="966" y="0"/>
                  </a:lnTo>
                  <a:close/>
                </a:path>
              </a:pathLst>
            </a:custGeom>
            <a:grpFill/>
            <a:ln w="9525">
              <a:noFill/>
              <a:round/>
              <a:headEnd/>
              <a:tailEnd/>
            </a:ln>
          </p:spPr>
          <p:txBody>
            <a:bodyPr/>
            <a:lstStyle/>
            <a:p>
              <a:pPr eaLnBrk="0" hangingPunct="0">
                <a:defRPr/>
              </a:pPr>
              <a:endParaRPr lang="en-US">
                <a:latin typeface="Arial" charset="0"/>
              </a:endParaRPr>
            </a:p>
          </p:txBody>
        </p:sp>
        <p:sp>
          <p:nvSpPr>
            <p:cNvPr id="35861" name="Freeform 10"/>
            <p:cNvSpPr>
              <a:spLocks/>
            </p:cNvSpPr>
            <p:nvPr/>
          </p:nvSpPr>
          <p:spPr bwMode="auto">
            <a:xfrm>
              <a:off x="2822" y="1174"/>
              <a:ext cx="1724" cy="2430"/>
            </a:xfrm>
            <a:custGeom>
              <a:avLst/>
              <a:gdLst>
                <a:gd name="T0" fmla="*/ 264 w 1724"/>
                <a:gd name="T1" fmla="*/ 2430 h 2430"/>
                <a:gd name="T2" fmla="*/ 560 w 1724"/>
                <a:gd name="T3" fmla="*/ 2290 h 2430"/>
                <a:gd name="T4" fmla="*/ 982 w 1724"/>
                <a:gd name="T5" fmla="*/ 2211 h 2430"/>
                <a:gd name="T6" fmla="*/ 1221 w 1724"/>
                <a:gd name="T7" fmla="*/ 1896 h 2430"/>
                <a:gd name="T8" fmla="*/ 1461 w 1724"/>
                <a:gd name="T9" fmla="*/ 1741 h 2430"/>
                <a:gd name="T10" fmla="*/ 1724 w 1724"/>
                <a:gd name="T11" fmla="*/ 1630 h 2430"/>
                <a:gd name="T12" fmla="*/ 1568 w 1724"/>
                <a:gd name="T13" fmla="*/ 1327 h 2430"/>
                <a:gd name="T14" fmla="*/ 1559 w 1724"/>
                <a:gd name="T15" fmla="*/ 984 h 2430"/>
                <a:gd name="T16" fmla="*/ 1641 w 1724"/>
                <a:gd name="T17" fmla="*/ 717 h 2430"/>
                <a:gd name="T18" fmla="*/ 1344 w 1724"/>
                <a:gd name="T19" fmla="*/ 436 h 2430"/>
                <a:gd name="T20" fmla="*/ 1162 w 1724"/>
                <a:gd name="T21" fmla="*/ 182 h 2430"/>
                <a:gd name="T22" fmla="*/ 1048 w 1724"/>
                <a:gd name="T23" fmla="*/ 0 h 2430"/>
                <a:gd name="T24" fmla="*/ 635 w 1724"/>
                <a:gd name="T25" fmla="*/ 28 h 2430"/>
                <a:gd name="T26" fmla="*/ 0 w 1724"/>
                <a:gd name="T27" fmla="*/ 56 h 2430"/>
                <a:gd name="T28" fmla="*/ 0 w 1724"/>
                <a:gd name="T29" fmla="*/ 147 h 2430"/>
                <a:gd name="T30" fmla="*/ 255 w 1724"/>
                <a:gd name="T31" fmla="*/ 155 h 2430"/>
                <a:gd name="T32" fmla="*/ 710 w 1724"/>
                <a:gd name="T33" fmla="*/ 113 h 2430"/>
                <a:gd name="T34" fmla="*/ 990 w 1724"/>
                <a:gd name="T35" fmla="*/ 70 h 2430"/>
                <a:gd name="T36" fmla="*/ 1162 w 1724"/>
                <a:gd name="T37" fmla="*/ 406 h 2430"/>
                <a:gd name="T38" fmla="*/ 1363 w 1724"/>
                <a:gd name="T39" fmla="*/ 618 h 2430"/>
                <a:gd name="T40" fmla="*/ 1552 w 1724"/>
                <a:gd name="T41" fmla="*/ 737 h 2430"/>
                <a:gd name="T42" fmla="*/ 1452 w 1724"/>
                <a:gd name="T43" fmla="*/ 1012 h 2430"/>
                <a:gd name="T44" fmla="*/ 1493 w 1724"/>
                <a:gd name="T45" fmla="*/ 1375 h 2430"/>
                <a:gd name="T46" fmla="*/ 1593 w 1724"/>
                <a:gd name="T47" fmla="*/ 1587 h 2430"/>
                <a:gd name="T48" fmla="*/ 1295 w 1724"/>
                <a:gd name="T49" fmla="*/ 1734 h 2430"/>
                <a:gd name="T50" fmla="*/ 941 w 1724"/>
                <a:gd name="T51" fmla="*/ 2107 h 2430"/>
                <a:gd name="T52" fmla="*/ 551 w 1724"/>
                <a:gd name="T53" fmla="*/ 2211 h 2430"/>
                <a:gd name="T54" fmla="*/ 288 w 1724"/>
                <a:gd name="T55" fmla="*/ 2318 h 2430"/>
                <a:gd name="T56" fmla="*/ 264 w 1724"/>
                <a:gd name="T57" fmla="*/ 2430 h 2430"/>
                <a:gd name="T58" fmla="*/ 264 w 1724"/>
                <a:gd name="T59" fmla="*/ 2430 h 24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4"/>
                <a:gd name="T91" fmla="*/ 0 h 2430"/>
                <a:gd name="T92" fmla="*/ 1724 w 1724"/>
                <a:gd name="T93" fmla="*/ 2430 h 24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4" h="2430">
                  <a:moveTo>
                    <a:pt x="264" y="2430"/>
                  </a:moveTo>
                  <a:lnTo>
                    <a:pt x="560" y="2290"/>
                  </a:lnTo>
                  <a:lnTo>
                    <a:pt x="982" y="2211"/>
                  </a:lnTo>
                  <a:lnTo>
                    <a:pt x="1221" y="1896"/>
                  </a:lnTo>
                  <a:lnTo>
                    <a:pt x="1461" y="1741"/>
                  </a:lnTo>
                  <a:lnTo>
                    <a:pt x="1724" y="1630"/>
                  </a:lnTo>
                  <a:lnTo>
                    <a:pt x="1568" y="1327"/>
                  </a:lnTo>
                  <a:lnTo>
                    <a:pt x="1559" y="984"/>
                  </a:lnTo>
                  <a:lnTo>
                    <a:pt x="1641" y="717"/>
                  </a:lnTo>
                  <a:lnTo>
                    <a:pt x="1344" y="436"/>
                  </a:lnTo>
                  <a:lnTo>
                    <a:pt x="1162" y="182"/>
                  </a:lnTo>
                  <a:lnTo>
                    <a:pt x="1048" y="0"/>
                  </a:lnTo>
                  <a:lnTo>
                    <a:pt x="635" y="28"/>
                  </a:lnTo>
                  <a:lnTo>
                    <a:pt x="0" y="56"/>
                  </a:lnTo>
                  <a:lnTo>
                    <a:pt x="0" y="147"/>
                  </a:lnTo>
                  <a:lnTo>
                    <a:pt x="255" y="155"/>
                  </a:lnTo>
                  <a:lnTo>
                    <a:pt x="710" y="113"/>
                  </a:lnTo>
                  <a:lnTo>
                    <a:pt x="990" y="70"/>
                  </a:lnTo>
                  <a:lnTo>
                    <a:pt x="1162" y="406"/>
                  </a:lnTo>
                  <a:lnTo>
                    <a:pt x="1363" y="618"/>
                  </a:lnTo>
                  <a:lnTo>
                    <a:pt x="1552" y="737"/>
                  </a:lnTo>
                  <a:lnTo>
                    <a:pt x="1452" y="1012"/>
                  </a:lnTo>
                  <a:lnTo>
                    <a:pt x="1493" y="1375"/>
                  </a:lnTo>
                  <a:lnTo>
                    <a:pt x="1593" y="1587"/>
                  </a:lnTo>
                  <a:lnTo>
                    <a:pt x="1295" y="1734"/>
                  </a:lnTo>
                  <a:lnTo>
                    <a:pt x="941" y="2107"/>
                  </a:lnTo>
                  <a:lnTo>
                    <a:pt x="551" y="2211"/>
                  </a:lnTo>
                  <a:lnTo>
                    <a:pt x="288" y="2318"/>
                  </a:lnTo>
                  <a:lnTo>
                    <a:pt x="264" y="2430"/>
                  </a:lnTo>
                  <a:close/>
                </a:path>
              </a:pathLst>
            </a:custGeom>
            <a:grpFill/>
            <a:ln w="9525">
              <a:noFill/>
              <a:round/>
              <a:headEnd/>
              <a:tailEnd/>
            </a:ln>
          </p:spPr>
          <p:txBody>
            <a:bodyPr/>
            <a:lstStyle/>
            <a:p>
              <a:pPr eaLnBrk="0" hangingPunct="0">
                <a:defRPr/>
              </a:pPr>
              <a:endParaRPr lang="en-US">
                <a:latin typeface="Arial" charset="0"/>
              </a:endParaRPr>
            </a:p>
          </p:txBody>
        </p:sp>
        <p:sp>
          <p:nvSpPr>
            <p:cNvPr id="35862" name="Freeform 11"/>
            <p:cNvSpPr>
              <a:spLocks/>
            </p:cNvSpPr>
            <p:nvPr/>
          </p:nvSpPr>
          <p:spPr bwMode="auto">
            <a:xfrm>
              <a:off x="2590" y="1525"/>
              <a:ext cx="1511" cy="1658"/>
            </a:xfrm>
            <a:custGeom>
              <a:avLst/>
              <a:gdLst>
                <a:gd name="T0" fmla="*/ 312 w 1511"/>
                <a:gd name="T1" fmla="*/ 71 h 1658"/>
                <a:gd name="T2" fmla="*/ 543 w 1511"/>
                <a:gd name="T3" fmla="*/ 77 h 1658"/>
                <a:gd name="T4" fmla="*/ 809 w 1511"/>
                <a:gd name="T5" fmla="*/ 55 h 1658"/>
                <a:gd name="T6" fmla="*/ 1105 w 1511"/>
                <a:gd name="T7" fmla="*/ 0 h 1658"/>
                <a:gd name="T8" fmla="*/ 1173 w 1511"/>
                <a:gd name="T9" fmla="*/ 287 h 1658"/>
                <a:gd name="T10" fmla="*/ 1262 w 1511"/>
                <a:gd name="T11" fmla="*/ 449 h 1658"/>
                <a:gd name="T12" fmla="*/ 1387 w 1511"/>
                <a:gd name="T13" fmla="*/ 562 h 1658"/>
                <a:gd name="T14" fmla="*/ 1313 w 1511"/>
                <a:gd name="T15" fmla="*/ 808 h 1658"/>
                <a:gd name="T16" fmla="*/ 1313 w 1511"/>
                <a:gd name="T17" fmla="*/ 913 h 1658"/>
                <a:gd name="T18" fmla="*/ 1511 w 1511"/>
                <a:gd name="T19" fmla="*/ 1138 h 1658"/>
                <a:gd name="T20" fmla="*/ 1180 w 1511"/>
                <a:gd name="T21" fmla="*/ 1335 h 1658"/>
                <a:gd name="T22" fmla="*/ 1023 w 1511"/>
                <a:gd name="T23" fmla="*/ 1517 h 1658"/>
                <a:gd name="T24" fmla="*/ 711 w 1511"/>
                <a:gd name="T25" fmla="*/ 1552 h 1658"/>
                <a:gd name="T26" fmla="*/ 503 w 1511"/>
                <a:gd name="T27" fmla="*/ 1658 h 1658"/>
                <a:gd name="T28" fmla="*/ 247 w 1511"/>
                <a:gd name="T29" fmla="*/ 1517 h 1658"/>
                <a:gd name="T30" fmla="*/ 0 w 1511"/>
                <a:gd name="T31" fmla="*/ 1461 h 1658"/>
                <a:gd name="T32" fmla="*/ 98 w 1511"/>
                <a:gd name="T33" fmla="*/ 1410 h 1658"/>
                <a:gd name="T34" fmla="*/ 305 w 1511"/>
                <a:gd name="T35" fmla="*/ 1446 h 1658"/>
                <a:gd name="T36" fmla="*/ 511 w 1511"/>
                <a:gd name="T37" fmla="*/ 1559 h 1658"/>
                <a:gd name="T38" fmla="*/ 776 w 1511"/>
                <a:gd name="T39" fmla="*/ 1454 h 1658"/>
                <a:gd name="T40" fmla="*/ 974 w 1511"/>
                <a:gd name="T41" fmla="*/ 1446 h 1658"/>
                <a:gd name="T42" fmla="*/ 1122 w 1511"/>
                <a:gd name="T43" fmla="*/ 1257 h 1658"/>
                <a:gd name="T44" fmla="*/ 1362 w 1511"/>
                <a:gd name="T45" fmla="*/ 1117 h 1658"/>
                <a:gd name="T46" fmla="*/ 1247 w 1511"/>
                <a:gd name="T47" fmla="*/ 921 h 1658"/>
                <a:gd name="T48" fmla="*/ 1254 w 1511"/>
                <a:gd name="T49" fmla="*/ 598 h 1658"/>
                <a:gd name="T50" fmla="*/ 1122 w 1511"/>
                <a:gd name="T51" fmla="*/ 428 h 1658"/>
                <a:gd name="T52" fmla="*/ 1031 w 1511"/>
                <a:gd name="T53" fmla="*/ 99 h 1658"/>
                <a:gd name="T54" fmla="*/ 702 w 1511"/>
                <a:gd name="T55" fmla="*/ 154 h 1658"/>
                <a:gd name="T56" fmla="*/ 354 w 1511"/>
                <a:gd name="T57" fmla="*/ 148 h 1658"/>
                <a:gd name="T58" fmla="*/ 312 w 1511"/>
                <a:gd name="T59" fmla="*/ 71 h 1658"/>
                <a:gd name="T60" fmla="*/ 312 w 1511"/>
                <a:gd name="T61" fmla="*/ 71 h 16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11"/>
                <a:gd name="T94" fmla="*/ 0 h 1658"/>
                <a:gd name="T95" fmla="*/ 1511 w 1511"/>
                <a:gd name="T96" fmla="*/ 1658 h 16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11" h="1658">
                  <a:moveTo>
                    <a:pt x="312" y="71"/>
                  </a:moveTo>
                  <a:lnTo>
                    <a:pt x="543" y="77"/>
                  </a:lnTo>
                  <a:lnTo>
                    <a:pt x="809" y="55"/>
                  </a:lnTo>
                  <a:lnTo>
                    <a:pt x="1105" y="0"/>
                  </a:lnTo>
                  <a:lnTo>
                    <a:pt x="1173" y="287"/>
                  </a:lnTo>
                  <a:lnTo>
                    <a:pt x="1262" y="449"/>
                  </a:lnTo>
                  <a:lnTo>
                    <a:pt x="1387" y="562"/>
                  </a:lnTo>
                  <a:lnTo>
                    <a:pt x="1313" y="808"/>
                  </a:lnTo>
                  <a:lnTo>
                    <a:pt x="1313" y="913"/>
                  </a:lnTo>
                  <a:lnTo>
                    <a:pt x="1511" y="1138"/>
                  </a:lnTo>
                  <a:lnTo>
                    <a:pt x="1180" y="1335"/>
                  </a:lnTo>
                  <a:lnTo>
                    <a:pt x="1023" y="1517"/>
                  </a:lnTo>
                  <a:lnTo>
                    <a:pt x="711" y="1552"/>
                  </a:lnTo>
                  <a:lnTo>
                    <a:pt x="503" y="1658"/>
                  </a:lnTo>
                  <a:lnTo>
                    <a:pt x="247" y="1517"/>
                  </a:lnTo>
                  <a:lnTo>
                    <a:pt x="0" y="1461"/>
                  </a:lnTo>
                  <a:lnTo>
                    <a:pt x="98" y="1410"/>
                  </a:lnTo>
                  <a:lnTo>
                    <a:pt x="305" y="1446"/>
                  </a:lnTo>
                  <a:lnTo>
                    <a:pt x="511" y="1559"/>
                  </a:lnTo>
                  <a:lnTo>
                    <a:pt x="776" y="1454"/>
                  </a:lnTo>
                  <a:lnTo>
                    <a:pt x="974" y="1446"/>
                  </a:lnTo>
                  <a:lnTo>
                    <a:pt x="1122" y="1257"/>
                  </a:lnTo>
                  <a:lnTo>
                    <a:pt x="1362" y="1117"/>
                  </a:lnTo>
                  <a:lnTo>
                    <a:pt x="1247" y="921"/>
                  </a:lnTo>
                  <a:lnTo>
                    <a:pt x="1254" y="598"/>
                  </a:lnTo>
                  <a:lnTo>
                    <a:pt x="1122" y="428"/>
                  </a:lnTo>
                  <a:lnTo>
                    <a:pt x="1031" y="99"/>
                  </a:lnTo>
                  <a:lnTo>
                    <a:pt x="702" y="154"/>
                  </a:lnTo>
                  <a:lnTo>
                    <a:pt x="354" y="148"/>
                  </a:lnTo>
                  <a:lnTo>
                    <a:pt x="312" y="71"/>
                  </a:lnTo>
                  <a:close/>
                </a:path>
              </a:pathLst>
            </a:custGeom>
            <a:grpFill/>
            <a:ln w="9525">
              <a:noFill/>
              <a:round/>
              <a:headEnd/>
              <a:tailEnd/>
            </a:ln>
          </p:spPr>
          <p:txBody>
            <a:bodyPr/>
            <a:lstStyle/>
            <a:p>
              <a:pPr eaLnBrk="0" hangingPunct="0">
                <a:defRPr/>
              </a:pPr>
              <a:endParaRPr lang="en-US">
                <a:latin typeface="Arial" charset="0"/>
              </a:endParaRPr>
            </a:p>
          </p:txBody>
        </p:sp>
        <p:sp>
          <p:nvSpPr>
            <p:cNvPr id="35863" name="Freeform 12"/>
            <p:cNvSpPr>
              <a:spLocks/>
            </p:cNvSpPr>
            <p:nvPr/>
          </p:nvSpPr>
          <p:spPr bwMode="auto">
            <a:xfrm>
              <a:off x="2169" y="1602"/>
              <a:ext cx="775" cy="1412"/>
            </a:xfrm>
            <a:custGeom>
              <a:avLst/>
              <a:gdLst>
                <a:gd name="T0" fmla="*/ 528 w 775"/>
                <a:gd name="T1" fmla="*/ 154 h 1412"/>
                <a:gd name="T2" fmla="*/ 148 w 775"/>
                <a:gd name="T3" fmla="*/ 210 h 1412"/>
                <a:gd name="T4" fmla="*/ 122 w 775"/>
                <a:gd name="T5" fmla="*/ 491 h 1412"/>
                <a:gd name="T6" fmla="*/ 0 w 775"/>
                <a:gd name="T7" fmla="*/ 647 h 1412"/>
                <a:gd name="T8" fmla="*/ 140 w 775"/>
                <a:gd name="T9" fmla="*/ 844 h 1412"/>
                <a:gd name="T10" fmla="*/ 140 w 775"/>
                <a:gd name="T11" fmla="*/ 1034 h 1412"/>
                <a:gd name="T12" fmla="*/ 255 w 775"/>
                <a:gd name="T13" fmla="*/ 1180 h 1412"/>
                <a:gd name="T14" fmla="*/ 404 w 775"/>
                <a:gd name="T15" fmla="*/ 1412 h 1412"/>
                <a:gd name="T16" fmla="*/ 486 w 775"/>
                <a:gd name="T17" fmla="*/ 1333 h 1412"/>
                <a:gd name="T18" fmla="*/ 395 w 775"/>
                <a:gd name="T19" fmla="*/ 1173 h 1412"/>
                <a:gd name="T20" fmla="*/ 213 w 775"/>
                <a:gd name="T21" fmla="*/ 1034 h 1412"/>
                <a:gd name="T22" fmla="*/ 206 w 775"/>
                <a:gd name="T23" fmla="*/ 850 h 1412"/>
                <a:gd name="T24" fmla="*/ 115 w 775"/>
                <a:gd name="T25" fmla="*/ 647 h 1412"/>
                <a:gd name="T26" fmla="*/ 190 w 775"/>
                <a:gd name="T27" fmla="*/ 485 h 1412"/>
                <a:gd name="T28" fmla="*/ 231 w 775"/>
                <a:gd name="T29" fmla="*/ 281 h 1412"/>
                <a:gd name="T30" fmla="*/ 561 w 775"/>
                <a:gd name="T31" fmla="*/ 232 h 1412"/>
                <a:gd name="T32" fmla="*/ 775 w 775"/>
                <a:gd name="T33" fmla="*/ 71 h 1412"/>
                <a:gd name="T34" fmla="*/ 733 w 775"/>
                <a:gd name="T35" fmla="*/ 0 h 1412"/>
                <a:gd name="T36" fmla="*/ 528 w 775"/>
                <a:gd name="T37" fmla="*/ 154 h 1412"/>
                <a:gd name="T38" fmla="*/ 528 w 775"/>
                <a:gd name="T39" fmla="*/ 154 h 14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5"/>
                <a:gd name="T61" fmla="*/ 0 h 1412"/>
                <a:gd name="T62" fmla="*/ 775 w 775"/>
                <a:gd name="T63" fmla="*/ 1412 h 14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5" h="1412">
                  <a:moveTo>
                    <a:pt x="528" y="154"/>
                  </a:moveTo>
                  <a:lnTo>
                    <a:pt x="148" y="210"/>
                  </a:lnTo>
                  <a:lnTo>
                    <a:pt x="122" y="491"/>
                  </a:lnTo>
                  <a:lnTo>
                    <a:pt x="0" y="647"/>
                  </a:lnTo>
                  <a:lnTo>
                    <a:pt x="140" y="844"/>
                  </a:lnTo>
                  <a:lnTo>
                    <a:pt x="140" y="1034"/>
                  </a:lnTo>
                  <a:lnTo>
                    <a:pt x="255" y="1180"/>
                  </a:lnTo>
                  <a:lnTo>
                    <a:pt x="404" y="1412"/>
                  </a:lnTo>
                  <a:lnTo>
                    <a:pt x="486" y="1333"/>
                  </a:lnTo>
                  <a:lnTo>
                    <a:pt x="395" y="1173"/>
                  </a:lnTo>
                  <a:lnTo>
                    <a:pt x="213" y="1034"/>
                  </a:lnTo>
                  <a:lnTo>
                    <a:pt x="206" y="850"/>
                  </a:lnTo>
                  <a:lnTo>
                    <a:pt x="115" y="647"/>
                  </a:lnTo>
                  <a:lnTo>
                    <a:pt x="190" y="485"/>
                  </a:lnTo>
                  <a:lnTo>
                    <a:pt x="231" y="281"/>
                  </a:lnTo>
                  <a:lnTo>
                    <a:pt x="561" y="232"/>
                  </a:lnTo>
                  <a:lnTo>
                    <a:pt x="775" y="71"/>
                  </a:lnTo>
                  <a:lnTo>
                    <a:pt x="733" y="0"/>
                  </a:lnTo>
                  <a:lnTo>
                    <a:pt x="528" y="154"/>
                  </a:lnTo>
                  <a:close/>
                </a:path>
              </a:pathLst>
            </a:custGeom>
            <a:grpFill/>
            <a:ln w="9525">
              <a:noFill/>
              <a:round/>
              <a:headEnd/>
              <a:tailEnd/>
            </a:ln>
          </p:spPr>
          <p:txBody>
            <a:bodyPr/>
            <a:lstStyle/>
            <a:p>
              <a:pPr eaLnBrk="0" hangingPunct="0">
                <a:defRPr/>
              </a:pPr>
              <a:endParaRPr lang="en-US">
                <a:latin typeface="Arial" charset="0"/>
              </a:endParaRPr>
            </a:p>
          </p:txBody>
        </p:sp>
        <p:sp>
          <p:nvSpPr>
            <p:cNvPr id="35864" name="Freeform 13"/>
            <p:cNvSpPr>
              <a:spLocks/>
            </p:cNvSpPr>
            <p:nvPr/>
          </p:nvSpPr>
          <p:spPr bwMode="auto">
            <a:xfrm>
              <a:off x="2697" y="1939"/>
              <a:ext cx="942" cy="598"/>
            </a:xfrm>
            <a:custGeom>
              <a:avLst/>
              <a:gdLst>
                <a:gd name="T0" fmla="*/ 0 w 942"/>
                <a:gd name="T1" fmla="*/ 148 h 598"/>
                <a:gd name="T2" fmla="*/ 305 w 942"/>
                <a:gd name="T3" fmla="*/ 0 h 598"/>
                <a:gd name="T4" fmla="*/ 445 w 942"/>
                <a:gd name="T5" fmla="*/ 43 h 598"/>
                <a:gd name="T6" fmla="*/ 727 w 942"/>
                <a:gd name="T7" fmla="*/ 0 h 598"/>
                <a:gd name="T8" fmla="*/ 802 w 942"/>
                <a:gd name="T9" fmla="*/ 176 h 598"/>
                <a:gd name="T10" fmla="*/ 942 w 942"/>
                <a:gd name="T11" fmla="*/ 287 h 598"/>
                <a:gd name="T12" fmla="*/ 909 w 942"/>
                <a:gd name="T13" fmla="*/ 471 h 598"/>
                <a:gd name="T14" fmla="*/ 924 w 942"/>
                <a:gd name="T15" fmla="*/ 598 h 598"/>
                <a:gd name="T16" fmla="*/ 858 w 942"/>
                <a:gd name="T17" fmla="*/ 576 h 598"/>
                <a:gd name="T18" fmla="*/ 826 w 942"/>
                <a:gd name="T19" fmla="*/ 443 h 598"/>
                <a:gd name="T20" fmla="*/ 849 w 942"/>
                <a:gd name="T21" fmla="*/ 323 h 598"/>
                <a:gd name="T22" fmla="*/ 751 w 942"/>
                <a:gd name="T23" fmla="*/ 219 h 598"/>
                <a:gd name="T24" fmla="*/ 695 w 942"/>
                <a:gd name="T25" fmla="*/ 91 h 598"/>
                <a:gd name="T26" fmla="*/ 504 w 942"/>
                <a:gd name="T27" fmla="*/ 113 h 598"/>
                <a:gd name="T28" fmla="*/ 314 w 942"/>
                <a:gd name="T29" fmla="*/ 77 h 598"/>
                <a:gd name="T30" fmla="*/ 205 w 942"/>
                <a:gd name="T31" fmla="*/ 148 h 598"/>
                <a:gd name="T32" fmla="*/ 49 w 942"/>
                <a:gd name="T33" fmla="*/ 204 h 598"/>
                <a:gd name="T34" fmla="*/ 0 w 942"/>
                <a:gd name="T35" fmla="*/ 148 h 598"/>
                <a:gd name="T36" fmla="*/ 0 w 942"/>
                <a:gd name="T37" fmla="*/ 148 h 5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42"/>
                <a:gd name="T58" fmla="*/ 0 h 598"/>
                <a:gd name="T59" fmla="*/ 942 w 942"/>
                <a:gd name="T60" fmla="*/ 598 h 5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42" h="598">
                  <a:moveTo>
                    <a:pt x="0" y="148"/>
                  </a:moveTo>
                  <a:lnTo>
                    <a:pt x="305" y="0"/>
                  </a:lnTo>
                  <a:lnTo>
                    <a:pt x="445" y="43"/>
                  </a:lnTo>
                  <a:lnTo>
                    <a:pt x="727" y="0"/>
                  </a:lnTo>
                  <a:lnTo>
                    <a:pt x="802" y="176"/>
                  </a:lnTo>
                  <a:lnTo>
                    <a:pt x="942" y="287"/>
                  </a:lnTo>
                  <a:lnTo>
                    <a:pt x="909" y="471"/>
                  </a:lnTo>
                  <a:lnTo>
                    <a:pt x="924" y="598"/>
                  </a:lnTo>
                  <a:lnTo>
                    <a:pt x="858" y="576"/>
                  </a:lnTo>
                  <a:lnTo>
                    <a:pt x="826" y="443"/>
                  </a:lnTo>
                  <a:lnTo>
                    <a:pt x="849" y="323"/>
                  </a:lnTo>
                  <a:lnTo>
                    <a:pt x="751" y="219"/>
                  </a:lnTo>
                  <a:lnTo>
                    <a:pt x="695" y="91"/>
                  </a:lnTo>
                  <a:lnTo>
                    <a:pt x="504" y="113"/>
                  </a:lnTo>
                  <a:lnTo>
                    <a:pt x="314" y="77"/>
                  </a:lnTo>
                  <a:lnTo>
                    <a:pt x="205" y="148"/>
                  </a:lnTo>
                  <a:lnTo>
                    <a:pt x="49" y="204"/>
                  </a:lnTo>
                  <a:lnTo>
                    <a:pt x="0" y="148"/>
                  </a:lnTo>
                  <a:close/>
                </a:path>
              </a:pathLst>
            </a:custGeom>
            <a:grpFill/>
            <a:ln w="9525">
              <a:noFill/>
              <a:round/>
              <a:headEnd/>
              <a:tailEnd/>
            </a:ln>
          </p:spPr>
          <p:txBody>
            <a:bodyPr/>
            <a:lstStyle/>
            <a:p>
              <a:pPr eaLnBrk="0" hangingPunct="0">
                <a:defRPr/>
              </a:pPr>
              <a:endParaRPr lang="en-US">
                <a:latin typeface="Arial" charset="0"/>
              </a:endParaRPr>
            </a:p>
          </p:txBody>
        </p:sp>
        <p:sp>
          <p:nvSpPr>
            <p:cNvPr id="35865" name="Freeform 14"/>
            <p:cNvSpPr>
              <a:spLocks/>
            </p:cNvSpPr>
            <p:nvPr/>
          </p:nvSpPr>
          <p:spPr bwMode="auto">
            <a:xfrm>
              <a:off x="2590" y="2115"/>
              <a:ext cx="1065" cy="800"/>
            </a:xfrm>
            <a:custGeom>
              <a:avLst/>
              <a:gdLst>
                <a:gd name="T0" fmla="*/ 81 w 1065"/>
                <a:gd name="T1" fmla="*/ 0 h 800"/>
                <a:gd name="T2" fmla="*/ 0 w 1065"/>
                <a:gd name="T3" fmla="*/ 224 h 800"/>
                <a:gd name="T4" fmla="*/ 49 w 1065"/>
                <a:gd name="T5" fmla="*/ 442 h 800"/>
                <a:gd name="T6" fmla="*/ 172 w 1065"/>
                <a:gd name="T7" fmla="*/ 541 h 800"/>
                <a:gd name="T8" fmla="*/ 205 w 1065"/>
                <a:gd name="T9" fmla="*/ 674 h 800"/>
                <a:gd name="T10" fmla="*/ 380 w 1065"/>
                <a:gd name="T11" fmla="*/ 709 h 800"/>
                <a:gd name="T12" fmla="*/ 503 w 1065"/>
                <a:gd name="T13" fmla="*/ 800 h 800"/>
                <a:gd name="T14" fmla="*/ 669 w 1065"/>
                <a:gd name="T15" fmla="*/ 701 h 800"/>
                <a:gd name="T16" fmla="*/ 834 w 1065"/>
                <a:gd name="T17" fmla="*/ 674 h 800"/>
                <a:gd name="T18" fmla="*/ 923 w 1065"/>
                <a:gd name="T19" fmla="*/ 561 h 800"/>
                <a:gd name="T20" fmla="*/ 1065 w 1065"/>
                <a:gd name="T21" fmla="*/ 429 h 800"/>
                <a:gd name="T22" fmla="*/ 933 w 1065"/>
                <a:gd name="T23" fmla="*/ 414 h 800"/>
                <a:gd name="T24" fmla="*/ 842 w 1065"/>
                <a:gd name="T25" fmla="*/ 485 h 800"/>
                <a:gd name="T26" fmla="*/ 792 w 1065"/>
                <a:gd name="T27" fmla="*/ 576 h 800"/>
                <a:gd name="T28" fmla="*/ 676 w 1065"/>
                <a:gd name="T29" fmla="*/ 590 h 800"/>
                <a:gd name="T30" fmla="*/ 503 w 1065"/>
                <a:gd name="T31" fmla="*/ 701 h 800"/>
                <a:gd name="T32" fmla="*/ 421 w 1065"/>
                <a:gd name="T33" fmla="*/ 646 h 800"/>
                <a:gd name="T34" fmla="*/ 271 w 1065"/>
                <a:gd name="T35" fmla="*/ 624 h 800"/>
                <a:gd name="T36" fmla="*/ 232 w 1065"/>
                <a:gd name="T37" fmla="*/ 491 h 800"/>
                <a:gd name="T38" fmla="*/ 132 w 1065"/>
                <a:gd name="T39" fmla="*/ 429 h 800"/>
                <a:gd name="T40" fmla="*/ 90 w 1065"/>
                <a:gd name="T41" fmla="*/ 238 h 800"/>
                <a:gd name="T42" fmla="*/ 149 w 1065"/>
                <a:gd name="T43" fmla="*/ 35 h 800"/>
                <a:gd name="T44" fmla="*/ 81 w 1065"/>
                <a:gd name="T45" fmla="*/ 0 h 800"/>
                <a:gd name="T46" fmla="*/ 81 w 1065"/>
                <a:gd name="T47" fmla="*/ 0 h 8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5"/>
                <a:gd name="T73" fmla="*/ 0 h 800"/>
                <a:gd name="T74" fmla="*/ 1065 w 1065"/>
                <a:gd name="T75" fmla="*/ 800 h 8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5" h="800">
                  <a:moveTo>
                    <a:pt x="81" y="0"/>
                  </a:moveTo>
                  <a:lnTo>
                    <a:pt x="0" y="224"/>
                  </a:lnTo>
                  <a:lnTo>
                    <a:pt x="49" y="442"/>
                  </a:lnTo>
                  <a:lnTo>
                    <a:pt x="172" y="541"/>
                  </a:lnTo>
                  <a:lnTo>
                    <a:pt x="205" y="674"/>
                  </a:lnTo>
                  <a:lnTo>
                    <a:pt x="380" y="709"/>
                  </a:lnTo>
                  <a:lnTo>
                    <a:pt x="503" y="800"/>
                  </a:lnTo>
                  <a:lnTo>
                    <a:pt x="669" y="701"/>
                  </a:lnTo>
                  <a:lnTo>
                    <a:pt x="834" y="674"/>
                  </a:lnTo>
                  <a:lnTo>
                    <a:pt x="923" y="561"/>
                  </a:lnTo>
                  <a:lnTo>
                    <a:pt x="1065" y="429"/>
                  </a:lnTo>
                  <a:lnTo>
                    <a:pt x="933" y="414"/>
                  </a:lnTo>
                  <a:lnTo>
                    <a:pt x="842" y="485"/>
                  </a:lnTo>
                  <a:lnTo>
                    <a:pt x="792" y="576"/>
                  </a:lnTo>
                  <a:lnTo>
                    <a:pt x="676" y="590"/>
                  </a:lnTo>
                  <a:lnTo>
                    <a:pt x="503" y="701"/>
                  </a:lnTo>
                  <a:lnTo>
                    <a:pt x="421" y="646"/>
                  </a:lnTo>
                  <a:lnTo>
                    <a:pt x="271" y="624"/>
                  </a:lnTo>
                  <a:lnTo>
                    <a:pt x="232" y="491"/>
                  </a:lnTo>
                  <a:lnTo>
                    <a:pt x="132" y="429"/>
                  </a:lnTo>
                  <a:lnTo>
                    <a:pt x="90" y="238"/>
                  </a:lnTo>
                  <a:lnTo>
                    <a:pt x="149" y="35"/>
                  </a:lnTo>
                  <a:lnTo>
                    <a:pt x="81" y="0"/>
                  </a:lnTo>
                  <a:close/>
                </a:path>
              </a:pathLst>
            </a:custGeom>
            <a:grpFill/>
            <a:ln w="9525">
              <a:noFill/>
              <a:round/>
              <a:headEnd/>
              <a:tailEnd/>
            </a:ln>
          </p:spPr>
          <p:txBody>
            <a:bodyPr/>
            <a:lstStyle/>
            <a:p>
              <a:pPr eaLnBrk="0" hangingPunct="0">
                <a:defRPr/>
              </a:pPr>
              <a:endParaRPr lang="en-US">
                <a:latin typeface="Arial" charset="0"/>
              </a:endParaRPr>
            </a:p>
          </p:txBody>
        </p:sp>
      </p:grpSp>
      <p:sp>
        <p:nvSpPr>
          <p:cNvPr id="24582" name="Text Box 15"/>
          <p:cNvSpPr txBox="1">
            <a:spLocks noChangeArrowheads="1"/>
          </p:cNvSpPr>
          <p:nvPr/>
        </p:nvSpPr>
        <p:spPr bwMode="auto">
          <a:xfrm rot="567429">
            <a:off x="4038600" y="3595688"/>
            <a:ext cx="1308100" cy="519112"/>
          </a:xfrm>
          <a:prstGeom prst="rect">
            <a:avLst/>
          </a:prstGeom>
          <a:noFill/>
          <a:ln w="12699">
            <a:noFill/>
            <a:miter lim="800000"/>
            <a:headEnd type="none" w="sm" len="sm"/>
            <a:tailEnd type="none" w="sm" len="sm"/>
          </a:ln>
        </p:spPr>
        <p:txBody>
          <a:bodyPr wrap="none">
            <a:spAutoFit/>
          </a:bodyPr>
          <a:lstStyle/>
          <a:p>
            <a:pPr eaLnBrk="0" hangingPunct="0"/>
            <a:r>
              <a:rPr lang="en-US" sz="2800" b="1">
                <a:solidFill>
                  <a:srgbClr val="FF0000"/>
                </a:solidFill>
                <a:latin typeface="Times New Roman" pitchFamily="18" charset="0"/>
              </a:rPr>
              <a:t>Disease</a:t>
            </a:r>
          </a:p>
        </p:txBody>
      </p:sp>
      <p:sp>
        <p:nvSpPr>
          <p:cNvPr id="24583" name="Text Box 16"/>
          <p:cNvSpPr txBox="1">
            <a:spLocks noChangeArrowheads="1"/>
          </p:cNvSpPr>
          <p:nvPr/>
        </p:nvSpPr>
        <p:spPr bwMode="auto">
          <a:xfrm rot="-1426381">
            <a:off x="5998040" y="2512368"/>
            <a:ext cx="1348446" cy="461665"/>
          </a:xfrm>
          <a:prstGeom prst="rect">
            <a:avLst/>
          </a:prstGeom>
          <a:solidFill>
            <a:schemeClr val="tx1"/>
          </a:solidFill>
          <a:ln w="12700">
            <a:noFill/>
            <a:miter lim="800000"/>
            <a:headEnd type="none" w="sm" len="sm"/>
            <a:tailEnd type="none" w="sm" len="sm"/>
          </a:ln>
        </p:spPr>
        <p:txBody>
          <a:bodyPr wrap="none">
            <a:spAutoFit/>
          </a:bodyPr>
          <a:lstStyle/>
          <a:p>
            <a:pPr eaLnBrk="0" hangingPunct="0"/>
            <a:r>
              <a:rPr lang="en-US" sz="2400" b="1" dirty="0" smtClean="0">
                <a:solidFill>
                  <a:schemeClr val="bg1"/>
                </a:solidFill>
                <a:latin typeface="Times New Roman" pitchFamily="18" charset="0"/>
              </a:rPr>
              <a:t>Smoking</a:t>
            </a:r>
            <a:endParaRPr lang="en-US" sz="2400" b="1" dirty="0">
              <a:solidFill>
                <a:schemeClr val="bg1"/>
              </a:solidFill>
              <a:latin typeface="Times New Roman" pitchFamily="18" charset="0"/>
            </a:endParaRPr>
          </a:p>
        </p:txBody>
      </p:sp>
      <p:sp>
        <p:nvSpPr>
          <p:cNvPr id="24584" name="Text Box 17"/>
          <p:cNvSpPr txBox="1">
            <a:spLocks noChangeArrowheads="1"/>
          </p:cNvSpPr>
          <p:nvPr/>
        </p:nvSpPr>
        <p:spPr bwMode="auto">
          <a:xfrm rot="-2714785">
            <a:off x="2054225" y="4956175"/>
            <a:ext cx="2292350" cy="457200"/>
          </a:xfrm>
          <a:prstGeom prst="rect">
            <a:avLst/>
          </a:prstGeom>
          <a:solidFill>
            <a:schemeClr val="tx1"/>
          </a:solidFill>
          <a:ln w="12700">
            <a:noFill/>
            <a:miter lim="800000"/>
            <a:headEnd type="none" w="sm" len="sm"/>
            <a:tailEnd type="none" w="sm" len="sm"/>
          </a:ln>
        </p:spPr>
        <p:txBody>
          <a:bodyPr wrap="none">
            <a:spAutoFit/>
          </a:bodyPr>
          <a:lstStyle/>
          <a:p>
            <a:pPr eaLnBrk="0" hangingPunct="0"/>
            <a:r>
              <a:rPr lang="en-US" sz="2400" dirty="0">
                <a:solidFill>
                  <a:schemeClr val="bg1"/>
                </a:solidFill>
                <a:latin typeface="Times New Roman" pitchFamily="18" charset="0"/>
              </a:rPr>
              <a:t>Unknown</a:t>
            </a:r>
            <a:r>
              <a:rPr lang="en-US" sz="2400" dirty="0">
                <a:solidFill>
                  <a:schemeClr val="folHlink"/>
                </a:solidFill>
                <a:latin typeface="Times New Roman" pitchFamily="18" charset="0"/>
              </a:rPr>
              <a:t> </a:t>
            </a:r>
            <a:r>
              <a:rPr lang="en-US" sz="2400" dirty="0">
                <a:solidFill>
                  <a:schemeClr val="bg1"/>
                </a:solidFill>
                <a:latin typeface="Times New Roman" pitchFamily="18" charset="0"/>
              </a:rPr>
              <a:t>factors</a:t>
            </a:r>
          </a:p>
        </p:txBody>
      </p:sp>
      <p:sp>
        <p:nvSpPr>
          <p:cNvPr id="24585" name="Text Box 18"/>
          <p:cNvSpPr txBox="1">
            <a:spLocks noChangeArrowheads="1"/>
          </p:cNvSpPr>
          <p:nvPr/>
        </p:nvSpPr>
        <p:spPr bwMode="auto">
          <a:xfrm rot="-849021">
            <a:off x="2018632" y="3909368"/>
            <a:ext cx="1090363" cy="461665"/>
          </a:xfrm>
          <a:prstGeom prst="rect">
            <a:avLst/>
          </a:prstGeom>
          <a:solidFill>
            <a:schemeClr val="tx1"/>
          </a:solidFill>
          <a:ln w="12699">
            <a:noFill/>
            <a:miter lim="800000"/>
            <a:headEnd type="none" w="sm" len="sm"/>
            <a:tailEnd type="none" w="sm" len="sm"/>
          </a:ln>
        </p:spPr>
        <p:txBody>
          <a:bodyPr wrap="none">
            <a:spAutoFit/>
          </a:bodyPr>
          <a:lstStyle/>
          <a:p>
            <a:pPr eaLnBrk="0" hangingPunct="0"/>
            <a:r>
              <a:rPr lang="en-US" sz="2400" dirty="0" smtClean="0">
                <a:solidFill>
                  <a:schemeClr val="bg1"/>
                </a:solidFill>
                <a:latin typeface="Times New Roman" pitchFamily="18" charset="0"/>
              </a:rPr>
              <a:t>Gender</a:t>
            </a:r>
            <a:endParaRPr lang="en-US" sz="2400" dirty="0">
              <a:solidFill>
                <a:schemeClr val="bg1"/>
              </a:solidFill>
              <a:latin typeface="Times New Roman" pitchFamily="18" charset="0"/>
            </a:endParaRPr>
          </a:p>
        </p:txBody>
      </p:sp>
      <p:sp>
        <p:nvSpPr>
          <p:cNvPr id="24586" name="Text Box 19"/>
          <p:cNvSpPr txBox="1">
            <a:spLocks noChangeArrowheads="1"/>
          </p:cNvSpPr>
          <p:nvPr/>
        </p:nvSpPr>
        <p:spPr bwMode="auto">
          <a:xfrm rot="2453815">
            <a:off x="1438226" y="1826568"/>
            <a:ext cx="2932213" cy="461665"/>
          </a:xfrm>
          <a:prstGeom prst="rect">
            <a:avLst/>
          </a:prstGeom>
          <a:solidFill>
            <a:schemeClr val="tx1"/>
          </a:solidFill>
          <a:ln w="12699">
            <a:noFill/>
            <a:miter lim="800000"/>
            <a:headEnd type="none" w="sm" len="sm"/>
            <a:tailEnd type="none" w="sm" len="sm"/>
          </a:ln>
        </p:spPr>
        <p:txBody>
          <a:bodyPr wrap="none">
            <a:spAutoFit/>
          </a:bodyPr>
          <a:lstStyle/>
          <a:p>
            <a:pPr eaLnBrk="0" hangingPunct="0"/>
            <a:r>
              <a:rPr lang="en-US" sz="2400" dirty="0" smtClean="0">
                <a:solidFill>
                  <a:schemeClr val="bg1"/>
                </a:solidFill>
                <a:latin typeface="Times New Roman" pitchFamily="18" charset="0"/>
              </a:rPr>
              <a:t>Genetic</a:t>
            </a:r>
            <a:r>
              <a:rPr lang="en-US" sz="2400" dirty="0" smtClean="0">
                <a:solidFill>
                  <a:schemeClr val="folHlink"/>
                </a:solidFill>
                <a:latin typeface="Times New Roman" pitchFamily="18" charset="0"/>
              </a:rPr>
              <a:t> </a:t>
            </a:r>
            <a:r>
              <a:rPr lang="en-US" sz="2400" dirty="0">
                <a:solidFill>
                  <a:schemeClr val="bg1"/>
                </a:solidFill>
                <a:latin typeface="Times New Roman" pitchFamily="18" charset="0"/>
              </a:rPr>
              <a:t>susceptibility</a:t>
            </a:r>
          </a:p>
        </p:txBody>
      </p:sp>
      <p:sp>
        <p:nvSpPr>
          <p:cNvPr id="24587" name="Text Box 20"/>
          <p:cNvSpPr txBox="1">
            <a:spLocks noChangeArrowheads="1"/>
          </p:cNvSpPr>
          <p:nvPr/>
        </p:nvSpPr>
        <p:spPr bwMode="auto">
          <a:xfrm rot="3473469">
            <a:off x="5085659" y="5068243"/>
            <a:ext cx="1915909" cy="461665"/>
          </a:xfrm>
          <a:prstGeom prst="rect">
            <a:avLst/>
          </a:prstGeom>
          <a:solidFill>
            <a:schemeClr val="tx1"/>
          </a:solidFill>
          <a:ln w="12699">
            <a:noFill/>
            <a:miter lim="800000"/>
            <a:headEnd type="none" w="sm" len="sm"/>
            <a:tailEnd type="none" w="sm" len="sm"/>
          </a:ln>
        </p:spPr>
        <p:txBody>
          <a:bodyPr wrap="none">
            <a:spAutoFit/>
          </a:bodyPr>
          <a:lstStyle/>
          <a:p>
            <a:pPr eaLnBrk="0" hangingPunct="0"/>
            <a:r>
              <a:rPr lang="en-US" sz="2400" dirty="0" smtClean="0">
                <a:solidFill>
                  <a:schemeClr val="bg1"/>
                </a:solidFill>
                <a:latin typeface="Times New Roman" pitchFamily="18" charset="0"/>
              </a:rPr>
              <a:t>Inflammation</a:t>
            </a:r>
            <a:endParaRPr lang="en-US" sz="2400" dirty="0">
              <a:solidFill>
                <a:schemeClr val="bg1"/>
              </a:solidFill>
              <a:latin typeface="Times New Roman" pitchFamily="18" charset="0"/>
            </a:endParaRPr>
          </a:p>
        </p:txBody>
      </p:sp>
      <p:sp>
        <p:nvSpPr>
          <p:cNvPr id="24588" name="Text Box 21"/>
          <p:cNvSpPr txBox="1">
            <a:spLocks noChangeArrowheads="1"/>
          </p:cNvSpPr>
          <p:nvPr/>
        </p:nvSpPr>
        <p:spPr bwMode="auto">
          <a:xfrm rot="-3631193">
            <a:off x="4710443" y="1739256"/>
            <a:ext cx="1704313" cy="461665"/>
          </a:xfrm>
          <a:prstGeom prst="rect">
            <a:avLst/>
          </a:prstGeom>
          <a:solidFill>
            <a:schemeClr val="tx1"/>
          </a:solidFill>
          <a:ln w="12699">
            <a:noFill/>
            <a:miter lim="800000"/>
            <a:headEnd type="none" w="sm" len="sm"/>
            <a:tailEnd type="none" w="sm" len="sm"/>
          </a:ln>
        </p:spPr>
        <p:txBody>
          <a:bodyPr wrap="none">
            <a:spAutoFit/>
          </a:bodyPr>
          <a:lstStyle/>
          <a:p>
            <a:pPr eaLnBrk="0" hangingPunct="0"/>
            <a:r>
              <a:rPr lang="en-US" sz="2400" dirty="0" smtClean="0">
                <a:solidFill>
                  <a:schemeClr val="bg1"/>
                </a:solidFill>
                <a:latin typeface="Times New Roman" pitchFamily="18" charset="0"/>
              </a:rPr>
              <a:t>Medications</a:t>
            </a:r>
            <a:endParaRPr lang="en-US" sz="2400" dirty="0">
              <a:solidFill>
                <a:schemeClr val="bg1"/>
              </a:solidFill>
              <a:latin typeface="Times New Roman" pitchFamily="18" charset="0"/>
            </a:endParaRPr>
          </a:p>
        </p:txBody>
      </p:sp>
      <p:sp>
        <p:nvSpPr>
          <p:cNvPr id="24589" name="Text Box 22"/>
          <p:cNvSpPr txBox="1">
            <a:spLocks noChangeArrowheads="1"/>
          </p:cNvSpPr>
          <p:nvPr/>
        </p:nvSpPr>
        <p:spPr bwMode="auto">
          <a:xfrm rot="703585">
            <a:off x="1931107" y="2925118"/>
            <a:ext cx="970137" cy="461665"/>
          </a:xfrm>
          <a:prstGeom prst="rect">
            <a:avLst/>
          </a:prstGeom>
          <a:solidFill>
            <a:schemeClr val="tx1"/>
          </a:solidFill>
          <a:ln w="12699">
            <a:noFill/>
            <a:miter lim="800000"/>
            <a:headEnd type="none" w="sm" len="sm"/>
            <a:tailEnd type="none" w="sm" len="sm"/>
          </a:ln>
        </p:spPr>
        <p:txBody>
          <a:bodyPr wrap="none">
            <a:spAutoFit/>
          </a:bodyPr>
          <a:lstStyle/>
          <a:p>
            <a:pPr eaLnBrk="0" hangingPunct="0"/>
            <a:r>
              <a:rPr lang="en-US" sz="2400" dirty="0" smtClean="0">
                <a:solidFill>
                  <a:schemeClr val="bg1"/>
                </a:solidFill>
                <a:latin typeface="Times New Roman" pitchFamily="18" charset="0"/>
              </a:rPr>
              <a:t>Lipids</a:t>
            </a:r>
            <a:endParaRPr lang="en-US" sz="2400" dirty="0">
              <a:solidFill>
                <a:schemeClr val="bg1"/>
              </a:solidFill>
              <a:latin typeface="Times New Roman" pitchFamily="18" charset="0"/>
            </a:endParaRPr>
          </a:p>
        </p:txBody>
      </p:sp>
      <p:sp>
        <p:nvSpPr>
          <p:cNvPr id="24590" name="Text Box 23"/>
          <p:cNvSpPr txBox="1">
            <a:spLocks noChangeArrowheads="1"/>
          </p:cNvSpPr>
          <p:nvPr/>
        </p:nvSpPr>
        <p:spPr bwMode="auto">
          <a:xfrm rot="951403">
            <a:off x="6022096" y="4023668"/>
            <a:ext cx="2282997" cy="461665"/>
          </a:xfrm>
          <a:prstGeom prst="rect">
            <a:avLst/>
          </a:prstGeom>
          <a:solidFill>
            <a:schemeClr val="tx1"/>
          </a:solidFill>
          <a:ln w="12699">
            <a:noFill/>
            <a:miter lim="800000"/>
            <a:headEnd type="none" w="sm" len="sm"/>
            <a:tailEnd type="none" w="sm" len="sm"/>
          </a:ln>
        </p:spPr>
        <p:txBody>
          <a:bodyPr wrap="none">
            <a:spAutoFit/>
          </a:bodyPr>
          <a:lstStyle/>
          <a:p>
            <a:pPr eaLnBrk="0" hangingPunct="0"/>
            <a:r>
              <a:rPr lang="en-US" sz="2400" dirty="0" smtClean="0">
                <a:solidFill>
                  <a:schemeClr val="bg1"/>
                </a:solidFill>
                <a:latin typeface="Times New Roman" pitchFamily="18" charset="0"/>
              </a:rPr>
              <a:t>Physical</a:t>
            </a:r>
            <a:r>
              <a:rPr lang="en-US" sz="2400" dirty="0" smtClean="0">
                <a:solidFill>
                  <a:schemeClr val="folHlink"/>
                </a:solidFill>
                <a:latin typeface="Times New Roman" pitchFamily="18" charset="0"/>
              </a:rPr>
              <a:t> </a:t>
            </a:r>
            <a:r>
              <a:rPr lang="en-US" sz="2400" dirty="0">
                <a:solidFill>
                  <a:schemeClr val="bg1"/>
                </a:solidFill>
                <a:latin typeface="Times New Roman" pitchFamily="18" charset="0"/>
              </a:rPr>
              <a:t>activity</a:t>
            </a:r>
          </a:p>
        </p:txBody>
      </p:sp>
      <p:sp>
        <p:nvSpPr>
          <p:cNvPr id="24591" name="Text Box 24"/>
          <p:cNvSpPr txBox="1">
            <a:spLocks noChangeArrowheads="1"/>
          </p:cNvSpPr>
          <p:nvPr/>
        </p:nvSpPr>
        <p:spPr bwMode="auto">
          <a:xfrm rot="5611925">
            <a:off x="3742457" y="5337325"/>
            <a:ext cx="2116285" cy="461665"/>
          </a:xfrm>
          <a:prstGeom prst="rect">
            <a:avLst/>
          </a:prstGeom>
          <a:solidFill>
            <a:schemeClr val="tx1"/>
          </a:solidFill>
          <a:ln w="12699">
            <a:noFill/>
            <a:miter lim="800000"/>
            <a:headEnd type="none" w="sm" len="sm"/>
            <a:tailEnd type="none" w="sm" len="sm"/>
          </a:ln>
        </p:spPr>
        <p:txBody>
          <a:bodyPr wrap="none">
            <a:spAutoFit/>
          </a:bodyPr>
          <a:lstStyle/>
          <a:p>
            <a:pPr eaLnBrk="0" hangingPunct="0"/>
            <a:r>
              <a:rPr lang="en-US" sz="2400" dirty="0" smtClean="0">
                <a:solidFill>
                  <a:schemeClr val="bg1"/>
                </a:solidFill>
                <a:latin typeface="Times New Roman" pitchFamily="18" charset="0"/>
              </a:rPr>
              <a:t>Blood</a:t>
            </a:r>
            <a:r>
              <a:rPr lang="en-US" sz="2400" dirty="0" smtClean="0">
                <a:solidFill>
                  <a:schemeClr val="folHlink"/>
                </a:solidFill>
                <a:latin typeface="Times New Roman" pitchFamily="18" charset="0"/>
              </a:rPr>
              <a:t> </a:t>
            </a:r>
            <a:r>
              <a:rPr lang="en-US" sz="2400" dirty="0">
                <a:solidFill>
                  <a:schemeClr val="bg1"/>
                </a:solidFill>
                <a:latin typeface="Times New Roman" pitchFamily="18" charset="0"/>
              </a:rPr>
              <a:t>pressure</a:t>
            </a:r>
          </a:p>
        </p:txBody>
      </p:sp>
      <p:sp>
        <p:nvSpPr>
          <p:cNvPr id="24592" name="Text Box 25"/>
          <p:cNvSpPr txBox="1">
            <a:spLocks noChangeArrowheads="1"/>
          </p:cNvSpPr>
          <p:nvPr/>
        </p:nvSpPr>
        <p:spPr bwMode="auto">
          <a:xfrm rot="4467779">
            <a:off x="3883177" y="1409850"/>
            <a:ext cx="920445" cy="461665"/>
          </a:xfrm>
          <a:prstGeom prst="rect">
            <a:avLst/>
          </a:prstGeom>
          <a:solidFill>
            <a:schemeClr val="tx1"/>
          </a:solidFill>
          <a:ln w="12699">
            <a:noFill/>
            <a:miter lim="800000"/>
            <a:headEnd type="none" w="sm" len="sm"/>
            <a:tailEnd type="none" w="sm" len="sm"/>
          </a:ln>
        </p:spPr>
        <p:txBody>
          <a:bodyPr wrap="none">
            <a:spAutoFit/>
          </a:bodyPr>
          <a:lstStyle/>
          <a:p>
            <a:pPr eaLnBrk="0" hangingPunct="0"/>
            <a:r>
              <a:rPr lang="en-US" sz="2400" dirty="0" smtClean="0">
                <a:solidFill>
                  <a:schemeClr val="bg1"/>
                </a:solidFill>
                <a:latin typeface="Times New Roman" pitchFamily="18" charset="0"/>
              </a:rPr>
              <a:t>Stress</a:t>
            </a:r>
            <a:endParaRPr lang="en-US" sz="2400" dirty="0">
              <a:solidFill>
                <a:schemeClr val="bg1"/>
              </a:solidFill>
              <a:latin typeface="Times New Roman" pitchFamily="18" charset="0"/>
            </a:endParaRPr>
          </a:p>
        </p:txBody>
      </p:sp>
    </p:spTree>
    <p:extLst>
      <p:ext uri="{BB962C8B-B14F-4D97-AF65-F5344CB8AC3E}">
        <p14:creationId xmlns:p14="http://schemas.microsoft.com/office/powerpoint/2010/main" val="36746185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dirty="0">
                <a:latin typeface="Times New Roman" pitchFamily="18" charset="0"/>
                <a:cs typeface="Times New Roman" pitchFamily="18" charset="0"/>
              </a:rPr>
              <a:t>Example of a Web of Causation</a:t>
            </a:r>
          </a:p>
        </p:txBody>
      </p:sp>
      <p:sp>
        <p:nvSpPr>
          <p:cNvPr id="25602" name="Slide Number Placeholder 4"/>
          <p:cNvSpPr>
            <a:spLocks noGrp="1"/>
          </p:cNvSpPr>
          <p:nvPr>
            <p:ph type="sldNum" sz="quarter" idx="12"/>
          </p:nvPr>
        </p:nvSpPr>
        <p:spPr>
          <a:noFill/>
        </p:spPr>
        <p:txBody>
          <a:bodyPr anchor="b">
            <a:normAutofit/>
          </a:bodyPr>
          <a:lstStyle/>
          <a:p>
            <a:pPr algn="l"/>
            <a:fld id="{9854E35D-C964-411D-9BF8-38254697BBC9}" type="slidenum">
              <a:rPr lang="ar-SA" sz="1200">
                <a:cs typeface="Arial" pitchFamily="34" charset="0"/>
              </a:rPr>
              <a:pPr algn="l"/>
              <a:t>135</a:t>
            </a:fld>
            <a:endParaRPr lang="en-US" sz="1200"/>
          </a:p>
        </p:txBody>
      </p:sp>
      <p:sp>
        <p:nvSpPr>
          <p:cNvPr id="25604" name="Oval 3"/>
          <p:cNvSpPr>
            <a:spLocks noChangeArrowheads="1"/>
          </p:cNvSpPr>
          <p:nvPr/>
        </p:nvSpPr>
        <p:spPr bwMode="auto">
          <a:xfrm>
            <a:off x="228600" y="2819400"/>
            <a:ext cx="2514600" cy="160020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25605" name="Text Box 4"/>
          <p:cNvSpPr txBox="1">
            <a:spLocks noChangeArrowheads="1"/>
          </p:cNvSpPr>
          <p:nvPr/>
        </p:nvSpPr>
        <p:spPr bwMode="auto">
          <a:xfrm>
            <a:off x="457200" y="3200400"/>
            <a:ext cx="2133600" cy="457200"/>
          </a:xfrm>
          <a:prstGeom prst="rect">
            <a:avLst/>
          </a:prstGeom>
          <a:noFill/>
          <a:ln w="12700">
            <a:noFill/>
            <a:miter lim="800000"/>
            <a:headEnd type="none" w="sm" len="sm"/>
            <a:tailEnd type="none" w="sm" len="sm"/>
          </a:ln>
        </p:spPr>
        <p:txBody>
          <a:bodyPr>
            <a:spAutoFit/>
          </a:bodyPr>
          <a:lstStyle/>
          <a:p>
            <a:pPr eaLnBrk="0" hangingPunct="0">
              <a:spcBef>
                <a:spcPct val="50000"/>
              </a:spcBef>
            </a:pPr>
            <a:endParaRPr lang="en-US" sz="2400">
              <a:latin typeface="Times New Roman" pitchFamily="18" charset="0"/>
            </a:endParaRPr>
          </a:p>
        </p:txBody>
      </p:sp>
      <p:sp>
        <p:nvSpPr>
          <p:cNvPr id="25606" name="Text Box 5"/>
          <p:cNvSpPr txBox="1">
            <a:spLocks noChangeArrowheads="1"/>
          </p:cNvSpPr>
          <p:nvPr/>
        </p:nvSpPr>
        <p:spPr bwMode="auto">
          <a:xfrm>
            <a:off x="381000" y="3276600"/>
            <a:ext cx="2438400" cy="457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400">
                <a:latin typeface="Times New Roman" pitchFamily="18" charset="0"/>
              </a:rPr>
              <a:t>Susceptible Host</a:t>
            </a:r>
          </a:p>
        </p:txBody>
      </p:sp>
      <p:sp>
        <p:nvSpPr>
          <p:cNvPr id="25607" name="Oval 6"/>
          <p:cNvSpPr>
            <a:spLocks noChangeArrowheads="1"/>
          </p:cNvSpPr>
          <p:nvPr/>
        </p:nvSpPr>
        <p:spPr bwMode="auto">
          <a:xfrm>
            <a:off x="3886200" y="3048000"/>
            <a:ext cx="1905000" cy="114300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25608" name="Text Box 7"/>
          <p:cNvSpPr txBox="1">
            <a:spLocks noChangeArrowheads="1"/>
          </p:cNvSpPr>
          <p:nvPr/>
        </p:nvSpPr>
        <p:spPr bwMode="auto">
          <a:xfrm>
            <a:off x="4267200" y="3352800"/>
            <a:ext cx="1524000" cy="457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400">
                <a:latin typeface="Times New Roman" pitchFamily="18" charset="0"/>
              </a:rPr>
              <a:t>Infection</a:t>
            </a:r>
          </a:p>
        </p:txBody>
      </p:sp>
      <p:sp>
        <p:nvSpPr>
          <p:cNvPr id="25609" name="Oval 8"/>
          <p:cNvSpPr>
            <a:spLocks noChangeArrowheads="1"/>
          </p:cNvSpPr>
          <p:nvPr/>
        </p:nvSpPr>
        <p:spPr bwMode="auto">
          <a:xfrm>
            <a:off x="6400800" y="2971800"/>
            <a:ext cx="2514600" cy="1295400"/>
          </a:xfrm>
          <a:prstGeom prst="ellipse">
            <a:avLst/>
          </a:prstGeom>
          <a:solidFill>
            <a:schemeClr val="accent1"/>
          </a:solidFill>
          <a:ln w="12700">
            <a:solidFill>
              <a:schemeClr val="tx1"/>
            </a:solidFill>
            <a:round/>
            <a:headEnd type="none" w="sm" len="sm"/>
            <a:tailEnd type="none" w="sm" len="sm"/>
          </a:ln>
        </p:spPr>
        <p:txBody>
          <a:bodyPr wrap="none" anchor="ctr"/>
          <a:lstStyle/>
          <a:p>
            <a:pPr eaLnBrk="0" hangingPunct="0"/>
            <a:endParaRPr lang="en-US"/>
          </a:p>
        </p:txBody>
      </p:sp>
      <p:sp>
        <p:nvSpPr>
          <p:cNvPr id="25610" name="Text Box 9"/>
          <p:cNvSpPr txBox="1">
            <a:spLocks noChangeArrowheads="1"/>
          </p:cNvSpPr>
          <p:nvPr/>
        </p:nvSpPr>
        <p:spPr bwMode="auto">
          <a:xfrm>
            <a:off x="6781800" y="3352800"/>
            <a:ext cx="1828800" cy="457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400">
                <a:latin typeface="Times New Roman" pitchFamily="18" charset="0"/>
              </a:rPr>
              <a:t>Tuberculosis</a:t>
            </a:r>
          </a:p>
        </p:txBody>
      </p:sp>
      <p:sp>
        <p:nvSpPr>
          <p:cNvPr id="25611" name="Line 10"/>
          <p:cNvSpPr>
            <a:spLocks noChangeShapeType="1"/>
          </p:cNvSpPr>
          <p:nvPr/>
        </p:nvSpPr>
        <p:spPr bwMode="auto">
          <a:xfrm flipH="1">
            <a:off x="2268538" y="2009775"/>
            <a:ext cx="609600" cy="914400"/>
          </a:xfrm>
          <a:prstGeom prst="line">
            <a:avLst/>
          </a:prstGeom>
          <a:noFill/>
          <a:ln w="12700">
            <a:solidFill>
              <a:schemeClr val="tx1"/>
            </a:solidFill>
            <a:round/>
            <a:headEnd type="none" w="sm" len="sm"/>
            <a:tailEnd type="triangle" w="med" len="med"/>
          </a:ln>
        </p:spPr>
        <p:txBody>
          <a:bodyPr/>
          <a:lstStyle/>
          <a:p>
            <a:endParaRPr lang="en-US"/>
          </a:p>
        </p:txBody>
      </p:sp>
      <p:sp>
        <p:nvSpPr>
          <p:cNvPr id="25612" name="Line 11"/>
          <p:cNvSpPr>
            <a:spLocks noChangeShapeType="1"/>
          </p:cNvSpPr>
          <p:nvPr/>
        </p:nvSpPr>
        <p:spPr bwMode="auto">
          <a:xfrm flipH="1">
            <a:off x="1371600" y="1828800"/>
            <a:ext cx="609600" cy="914400"/>
          </a:xfrm>
          <a:prstGeom prst="line">
            <a:avLst/>
          </a:prstGeom>
          <a:noFill/>
          <a:ln w="12700">
            <a:solidFill>
              <a:schemeClr val="tx1"/>
            </a:solidFill>
            <a:round/>
            <a:headEnd type="none" w="sm" len="sm"/>
            <a:tailEnd type="triangle" w="med" len="med"/>
          </a:ln>
        </p:spPr>
        <p:txBody>
          <a:bodyPr/>
          <a:lstStyle/>
          <a:p>
            <a:endParaRPr lang="en-US"/>
          </a:p>
        </p:txBody>
      </p:sp>
      <p:sp>
        <p:nvSpPr>
          <p:cNvPr id="25613" name="Line 12"/>
          <p:cNvSpPr>
            <a:spLocks noChangeShapeType="1"/>
          </p:cNvSpPr>
          <p:nvPr/>
        </p:nvSpPr>
        <p:spPr bwMode="auto">
          <a:xfrm rot="7492765" flipH="1">
            <a:off x="1752600" y="4648200"/>
            <a:ext cx="609600" cy="914400"/>
          </a:xfrm>
          <a:prstGeom prst="line">
            <a:avLst/>
          </a:prstGeom>
          <a:noFill/>
          <a:ln w="12700">
            <a:solidFill>
              <a:schemeClr val="tx1"/>
            </a:solidFill>
            <a:round/>
            <a:headEnd type="none" w="sm" len="sm"/>
            <a:tailEnd type="triangle" w="med" len="med"/>
          </a:ln>
        </p:spPr>
        <p:txBody>
          <a:bodyPr/>
          <a:lstStyle/>
          <a:p>
            <a:endParaRPr lang="en-US"/>
          </a:p>
        </p:txBody>
      </p:sp>
      <p:sp>
        <p:nvSpPr>
          <p:cNvPr id="25614" name="Line 13"/>
          <p:cNvSpPr>
            <a:spLocks noChangeShapeType="1"/>
          </p:cNvSpPr>
          <p:nvPr/>
        </p:nvSpPr>
        <p:spPr bwMode="auto">
          <a:xfrm rot="10921425" flipH="1">
            <a:off x="762000" y="4572000"/>
            <a:ext cx="304800" cy="1066800"/>
          </a:xfrm>
          <a:prstGeom prst="line">
            <a:avLst/>
          </a:prstGeom>
          <a:noFill/>
          <a:ln w="12700">
            <a:solidFill>
              <a:schemeClr val="tx1"/>
            </a:solidFill>
            <a:round/>
            <a:headEnd type="none" w="sm" len="sm"/>
            <a:tailEnd type="triangle" w="med" len="med"/>
          </a:ln>
        </p:spPr>
        <p:txBody>
          <a:bodyPr/>
          <a:lstStyle/>
          <a:p>
            <a:endParaRPr lang="en-US"/>
          </a:p>
        </p:txBody>
      </p:sp>
      <p:sp>
        <p:nvSpPr>
          <p:cNvPr id="25615" name="Text Box 14"/>
          <p:cNvSpPr txBox="1">
            <a:spLocks noChangeArrowheads="1"/>
          </p:cNvSpPr>
          <p:nvPr/>
        </p:nvSpPr>
        <p:spPr bwMode="auto">
          <a:xfrm>
            <a:off x="228600" y="5791200"/>
            <a:ext cx="1524000"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000">
                <a:latin typeface="Times New Roman" pitchFamily="18" charset="0"/>
              </a:rPr>
              <a:t>Vaccination</a:t>
            </a:r>
          </a:p>
        </p:txBody>
      </p:sp>
      <p:sp>
        <p:nvSpPr>
          <p:cNvPr id="25616" name="Text Box 15"/>
          <p:cNvSpPr txBox="1">
            <a:spLocks noChangeArrowheads="1"/>
          </p:cNvSpPr>
          <p:nvPr/>
        </p:nvSpPr>
        <p:spPr bwMode="auto">
          <a:xfrm>
            <a:off x="2057400" y="5867400"/>
            <a:ext cx="1066800"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000">
                <a:latin typeface="Times New Roman" pitchFamily="18" charset="0"/>
              </a:rPr>
              <a:t>Genetic</a:t>
            </a:r>
          </a:p>
        </p:txBody>
      </p:sp>
      <p:sp>
        <p:nvSpPr>
          <p:cNvPr id="25617" name="Text Box 16"/>
          <p:cNvSpPr txBox="1">
            <a:spLocks noChangeArrowheads="1"/>
          </p:cNvSpPr>
          <p:nvPr/>
        </p:nvSpPr>
        <p:spPr bwMode="auto">
          <a:xfrm>
            <a:off x="395288" y="1592263"/>
            <a:ext cx="1752600"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000">
                <a:latin typeface="Times New Roman" pitchFamily="18" charset="0"/>
              </a:rPr>
              <a:t>Overcrowding</a:t>
            </a:r>
          </a:p>
        </p:txBody>
      </p:sp>
      <p:sp>
        <p:nvSpPr>
          <p:cNvPr id="25618" name="Text Box 17"/>
          <p:cNvSpPr txBox="1">
            <a:spLocks noChangeArrowheads="1"/>
          </p:cNvSpPr>
          <p:nvPr/>
        </p:nvSpPr>
        <p:spPr bwMode="auto">
          <a:xfrm>
            <a:off x="2362200" y="1676400"/>
            <a:ext cx="1752600" cy="3968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000" dirty="0">
                <a:latin typeface="Times New Roman" pitchFamily="18" charset="0"/>
              </a:rPr>
              <a:t>Malnutrition</a:t>
            </a:r>
          </a:p>
        </p:txBody>
      </p:sp>
      <p:sp>
        <p:nvSpPr>
          <p:cNvPr id="25619" name="Line 18"/>
          <p:cNvSpPr>
            <a:spLocks noChangeShapeType="1"/>
          </p:cNvSpPr>
          <p:nvPr/>
        </p:nvSpPr>
        <p:spPr bwMode="auto">
          <a:xfrm rot="15374524" flipH="1">
            <a:off x="3162300" y="3170238"/>
            <a:ext cx="304800" cy="990600"/>
          </a:xfrm>
          <a:prstGeom prst="line">
            <a:avLst/>
          </a:prstGeom>
          <a:noFill/>
          <a:ln w="12700">
            <a:solidFill>
              <a:schemeClr val="tx1"/>
            </a:solidFill>
            <a:round/>
            <a:headEnd type="none" w="sm" len="sm"/>
            <a:tailEnd type="triangle" w="med" len="med"/>
          </a:ln>
        </p:spPr>
        <p:txBody>
          <a:bodyPr/>
          <a:lstStyle/>
          <a:p>
            <a:endParaRPr lang="en-US"/>
          </a:p>
        </p:txBody>
      </p:sp>
      <p:sp>
        <p:nvSpPr>
          <p:cNvPr id="25620" name="Line 19"/>
          <p:cNvSpPr>
            <a:spLocks noChangeShapeType="1"/>
          </p:cNvSpPr>
          <p:nvPr/>
        </p:nvSpPr>
        <p:spPr bwMode="auto">
          <a:xfrm rot="15276323" flipH="1">
            <a:off x="6022975" y="3386138"/>
            <a:ext cx="152400" cy="457200"/>
          </a:xfrm>
          <a:prstGeom prst="line">
            <a:avLst/>
          </a:prstGeom>
          <a:noFill/>
          <a:ln w="12700">
            <a:solidFill>
              <a:schemeClr val="tx1"/>
            </a:solidFill>
            <a:round/>
            <a:headEnd type="none" w="sm" len="sm"/>
            <a:tailEnd type="triangle" w="med" len="med"/>
          </a:ln>
        </p:spPr>
        <p:txBody>
          <a:bodyPr/>
          <a:lstStyle/>
          <a:p>
            <a:endParaRPr lang="en-US"/>
          </a:p>
        </p:txBody>
      </p:sp>
      <p:sp>
        <p:nvSpPr>
          <p:cNvPr id="25621" name="Text Box 20"/>
          <p:cNvSpPr txBox="1">
            <a:spLocks noChangeArrowheads="1"/>
          </p:cNvSpPr>
          <p:nvPr/>
        </p:nvSpPr>
        <p:spPr bwMode="auto">
          <a:xfrm>
            <a:off x="5638800" y="4267200"/>
            <a:ext cx="2133600" cy="7016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000" dirty="0">
                <a:latin typeface="Times New Roman" pitchFamily="18" charset="0"/>
              </a:rPr>
              <a:t>Tissue Invasion and Reaction</a:t>
            </a:r>
          </a:p>
        </p:txBody>
      </p:sp>
      <p:sp>
        <p:nvSpPr>
          <p:cNvPr id="25622" name="Text Box 21"/>
          <p:cNvSpPr txBox="1">
            <a:spLocks noChangeArrowheads="1"/>
          </p:cNvSpPr>
          <p:nvPr/>
        </p:nvSpPr>
        <p:spPr bwMode="auto">
          <a:xfrm>
            <a:off x="2971800" y="2286000"/>
            <a:ext cx="1828800" cy="7016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000" dirty="0">
                <a:latin typeface="Times New Roman" pitchFamily="18" charset="0"/>
              </a:rPr>
              <a:t>Exposure to Mycobacterium</a:t>
            </a:r>
          </a:p>
        </p:txBody>
      </p:sp>
      <p:sp>
        <p:nvSpPr>
          <p:cNvPr id="25623" name="Line 22"/>
          <p:cNvSpPr>
            <a:spLocks noChangeShapeType="1"/>
          </p:cNvSpPr>
          <p:nvPr/>
        </p:nvSpPr>
        <p:spPr bwMode="auto">
          <a:xfrm rot="21080834" flipH="1">
            <a:off x="3306944" y="2975269"/>
            <a:ext cx="91712" cy="602662"/>
          </a:xfrm>
          <a:prstGeom prst="line">
            <a:avLst/>
          </a:prstGeom>
          <a:noFill/>
          <a:ln w="12700">
            <a:solidFill>
              <a:schemeClr val="tx1"/>
            </a:solidFill>
            <a:round/>
            <a:headEnd type="none" w="sm" len="sm"/>
            <a:tailEnd type="triangle" w="med" len="med"/>
          </a:ln>
        </p:spPr>
        <p:txBody>
          <a:bodyPr/>
          <a:lstStyle/>
          <a:p>
            <a:endParaRPr lang="en-US"/>
          </a:p>
        </p:txBody>
      </p:sp>
    </p:spTree>
    <p:extLst>
      <p:ext uri="{BB962C8B-B14F-4D97-AF65-F5344CB8AC3E}">
        <p14:creationId xmlns:p14="http://schemas.microsoft.com/office/powerpoint/2010/main" val="11513053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normAutofit/>
          </a:bodyPr>
          <a:lstStyle/>
          <a:p>
            <a:r>
              <a:rPr lang="en-US" sz="3600" b="1" dirty="0" smtClean="0">
                <a:latin typeface="Times New Roman" pitchFamily="18" charset="0"/>
                <a:cs typeface="Times New Roman" pitchFamily="18" charset="0"/>
              </a:rPr>
              <a:t>3. The </a:t>
            </a:r>
            <a:r>
              <a:rPr lang="en-US" sz="3600" b="1" dirty="0">
                <a:latin typeface="Times New Roman" pitchFamily="18" charset="0"/>
                <a:cs typeface="Times New Roman" pitchFamily="18" charset="0"/>
              </a:rPr>
              <a:t>Wheel of Causation</a:t>
            </a:r>
          </a:p>
        </p:txBody>
      </p:sp>
      <p:sp>
        <p:nvSpPr>
          <p:cNvPr id="206851" name="Rectangle 3"/>
          <p:cNvSpPr>
            <a:spLocks noGrp="1" noChangeArrowheads="1"/>
          </p:cNvSpPr>
          <p:nvPr>
            <p:ph idx="1"/>
          </p:nvPr>
        </p:nvSpPr>
        <p:spPr>
          <a:xfrm>
            <a:off x="152400" y="1219200"/>
            <a:ext cx="8610600" cy="4876800"/>
          </a:xfrm>
        </p:spPr>
        <p:txBody>
          <a:bodyPr>
            <a:normAutofit/>
          </a:bodyPr>
          <a:lstStyle/>
          <a:p>
            <a:pPr>
              <a:lnSpc>
                <a:spcPct val="150000"/>
              </a:lnSpc>
            </a:pPr>
            <a:r>
              <a:rPr lang="en-US" dirty="0">
                <a:latin typeface="Times New Roman" pitchFamily="18" charset="0"/>
                <a:cs typeface="Times New Roman" pitchFamily="18" charset="0"/>
              </a:rPr>
              <a:t>The Wheel of Causation de-emphasizes the agent as the sole cause of </a:t>
            </a:r>
            <a:r>
              <a:rPr lang="en-US" dirty="0" smtClean="0">
                <a:latin typeface="Times New Roman" pitchFamily="18" charset="0"/>
                <a:cs typeface="Times New Roman" pitchFamily="18" charset="0"/>
              </a:rPr>
              <a:t>disease</a:t>
            </a:r>
            <a:endParaRPr lang="en-US" dirty="0">
              <a:latin typeface="Times New Roman" pitchFamily="18" charset="0"/>
              <a:cs typeface="Times New Roman" pitchFamily="18" charset="0"/>
            </a:endParaRPr>
          </a:p>
          <a:p>
            <a:pPr>
              <a:lnSpc>
                <a:spcPct val="150000"/>
              </a:lnSpc>
            </a:pPr>
            <a:r>
              <a:rPr lang="en-US" dirty="0">
                <a:latin typeface="Times New Roman" pitchFamily="18" charset="0"/>
                <a:cs typeface="Times New Roman" pitchFamily="18" charset="0"/>
              </a:rPr>
              <a:t>It emphasizes the interplay of </a:t>
            </a:r>
            <a:r>
              <a:rPr lang="en-US" b="1" dirty="0">
                <a:latin typeface="Times New Roman" pitchFamily="18" charset="0"/>
                <a:cs typeface="Times New Roman" pitchFamily="18" charset="0"/>
              </a:rPr>
              <a:t>physical, biological and </a:t>
            </a:r>
            <a:r>
              <a:rPr lang="en-US" b="1" dirty="0" smtClean="0">
                <a:latin typeface="Times New Roman" pitchFamily="18" charset="0"/>
                <a:cs typeface="Times New Roman" pitchFamily="18" charset="0"/>
              </a:rPr>
              <a:t>social </a:t>
            </a:r>
            <a:r>
              <a:rPr lang="en-US" dirty="0" smtClean="0">
                <a:latin typeface="Times New Roman" pitchFamily="18" charset="0"/>
                <a:cs typeface="Times New Roman" pitchFamily="18" charset="0"/>
              </a:rPr>
              <a:t>environments</a:t>
            </a:r>
          </a:p>
          <a:p>
            <a:pPr>
              <a:lnSpc>
                <a:spcPct val="150000"/>
              </a:lnSpc>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also brings genetics into the </a:t>
            </a:r>
            <a:r>
              <a:rPr lang="en-US" dirty="0" smtClean="0">
                <a:latin typeface="Times New Roman" pitchFamily="18" charset="0"/>
                <a:cs typeface="Times New Roman" pitchFamily="18" charset="0"/>
              </a:rPr>
              <a:t>mix</a:t>
            </a:r>
            <a:endParaRPr lang="en-US" dirty="0">
              <a:latin typeface="Times New Roman" pitchFamily="18" charset="0"/>
              <a:cs typeface="Times New Roman" pitchFamily="18" charset="0"/>
            </a:endParaRPr>
          </a:p>
        </p:txBody>
      </p:sp>
      <p:sp>
        <p:nvSpPr>
          <p:cNvPr id="26626" name="Slide Number Placeholder 5"/>
          <p:cNvSpPr>
            <a:spLocks noGrp="1"/>
          </p:cNvSpPr>
          <p:nvPr>
            <p:ph type="sldNum" sz="quarter" idx="12"/>
          </p:nvPr>
        </p:nvSpPr>
        <p:spPr>
          <a:noFill/>
        </p:spPr>
        <p:txBody>
          <a:bodyPr anchor="b">
            <a:normAutofit/>
          </a:bodyPr>
          <a:lstStyle/>
          <a:p>
            <a:pPr algn="l"/>
            <a:fld id="{FE4C1E34-F517-4A9A-A830-5AFA9BCB7469}" type="slidenum">
              <a:rPr lang="ar-SA" sz="1200">
                <a:cs typeface="Arial" pitchFamily="34" charset="0"/>
              </a:rPr>
              <a:pPr algn="l"/>
              <a:t>136</a:t>
            </a:fld>
            <a:endParaRPr lang="en-US" sz="1200"/>
          </a:p>
        </p:txBody>
      </p:sp>
    </p:spTree>
    <p:extLst>
      <p:ext uri="{BB962C8B-B14F-4D97-AF65-F5344CB8AC3E}">
        <p14:creationId xmlns:p14="http://schemas.microsoft.com/office/powerpoint/2010/main" val="2276593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06850"/>
                                        </p:tgtEl>
                                        <p:attrNameLst>
                                          <p:attrName>style.visibility</p:attrName>
                                        </p:attrNameLst>
                                      </p:cBhvr>
                                      <p:to>
                                        <p:strVal val="visible"/>
                                      </p:to>
                                    </p:set>
                                    <p:animEffect transition="in" filter="fade">
                                      <p:cBhvr>
                                        <p:cTn id="7" dur="800" decel="100000"/>
                                        <p:tgtEl>
                                          <p:spTgt spid="206850"/>
                                        </p:tgtEl>
                                      </p:cBhvr>
                                    </p:animEffect>
                                    <p:anim calcmode="lin" valueType="num">
                                      <p:cBhvr>
                                        <p:cTn id="8" dur="800" decel="100000" fill="hold"/>
                                        <p:tgtEl>
                                          <p:spTgt spid="206850"/>
                                        </p:tgtEl>
                                        <p:attrNameLst>
                                          <p:attrName>style.rotation</p:attrName>
                                        </p:attrNameLst>
                                      </p:cBhvr>
                                      <p:tavLst>
                                        <p:tav tm="0">
                                          <p:val>
                                            <p:fltVal val="-90"/>
                                          </p:val>
                                        </p:tav>
                                        <p:tav tm="100000">
                                          <p:val>
                                            <p:fltVal val="0"/>
                                          </p:val>
                                        </p:tav>
                                      </p:tavLst>
                                    </p:anim>
                                    <p:anim calcmode="lin" valueType="num">
                                      <p:cBhvr>
                                        <p:cTn id="9" dur="800" decel="100000" fill="hold"/>
                                        <p:tgtEl>
                                          <p:spTgt spid="206850"/>
                                        </p:tgtEl>
                                        <p:attrNameLst>
                                          <p:attrName>ppt_x</p:attrName>
                                        </p:attrNameLst>
                                      </p:cBhvr>
                                      <p:tavLst>
                                        <p:tav tm="0">
                                          <p:val>
                                            <p:strVal val="#ppt_x+0.4"/>
                                          </p:val>
                                        </p:tav>
                                        <p:tav tm="100000">
                                          <p:val>
                                            <p:strVal val="#ppt_x-0.05"/>
                                          </p:val>
                                        </p:tav>
                                      </p:tavLst>
                                    </p:anim>
                                    <p:anim calcmode="lin" valueType="num">
                                      <p:cBhvr>
                                        <p:cTn id="10" dur="800" decel="100000" fill="hold"/>
                                        <p:tgtEl>
                                          <p:spTgt spid="2068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68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685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06851">
                                            <p:txEl>
                                              <p:pRg st="0" end="0"/>
                                            </p:txEl>
                                          </p:spTgt>
                                        </p:tgtEl>
                                        <p:attrNameLst>
                                          <p:attrName>style.visibility</p:attrName>
                                        </p:attrNameLst>
                                      </p:cBhvr>
                                      <p:to>
                                        <p:strVal val="visible"/>
                                      </p:to>
                                    </p:set>
                                    <p:anim calcmode="lin" valueType="num">
                                      <p:cBhvr>
                                        <p:cTn id="17" dur="1000" fill="hold"/>
                                        <p:tgtEl>
                                          <p:spTgt spid="206851">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206851">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20685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06851">
                                            <p:txEl>
                                              <p:pRg st="1" end="1"/>
                                            </p:txEl>
                                          </p:spTgt>
                                        </p:tgtEl>
                                        <p:attrNameLst>
                                          <p:attrName>style.visibility</p:attrName>
                                        </p:attrNameLst>
                                      </p:cBhvr>
                                      <p:to>
                                        <p:strVal val="visible"/>
                                      </p:to>
                                    </p:set>
                                    <p:anim calcmode="lin" valueType="num">
                                      <p:cBhvr>
                                        <p:cTn id="24" dur="1000" fill="hold"/>
                                        <p:tgtEl>
                                          <p:spTgt spid="206851">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206851">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20685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06851">
                                            <p:txEl>
                                              <p:pRg st="2" end="2"/>
                                            </p:txEl>
                                          </p:spTgt>
                                        </p:tgtEl>
                                        <p:attrNameLst>
                                          <p:attrName>style.visibility</p:attrName>
                                        </p:attrNameLst>
                                      </p:cBhvr>
                                      <p:to>
                                        <p:strVal val="visible"/>
                                      </p:to>
                                    </p:set>
                                    <p:anim calcmode="lin" valueType="num">
                                      <p:cBhvr>
                                        <p:cTn id="31" dur="1000" fill="hold"/>
                                        <p:tgtEl>
                                          <p:spTgt spid="206851">
                                            <p:txEl>
                                              <p:pRg st="2" end="2"/>
                                            </p:txEl>
                                          </p:spTgt>
                                        </p:tgtEl>
                                        <p:attrNameLst>
                                          <p:attrName>ppt_w</p:attrName>
                                        </p:attrNameLst>
                                      </p:cBhvr>
                                      <p:tavLst>
                                        <p:tav tm="0">
                                          <p:val>
                                            <p:strVal val="#ppt_w*0.70"/>
                                          </p:val>
                                        </p:tav>
                                        <p:tav tm="100000">
                                          <p:val>
                                            <p:strVal val="#ppt_w"/>
                                          </p:val>
                                        </p:tav>
                                      </p:tavLst>
                                    </p:anim>
                                    <p:anim calcmode="lin" valueType="num">
                                      <p:cBhvr>
                                        <p:cTn id="32" dur="1000" fill="hold"/>
                                        <p:tgtEl>
                                          <p:spTgt spid="206851">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206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p:bldP spid="206851"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endParaRPr lang="en-US"/>
          </a:p>
        </p:txBody>
      </p:sp>
      <p:sp>
        <p:nvSpPr>
          <p:cNvPr id="21" name="Content Placeholder 20"/>
          <p:cNvSpPr>
            <a:spLocks noGrp="1"/>
          </p:cNvSpPr>
          <p:nvPr>
            <p:ph idx="1"/>
          </p:nvPr>
        </p:nvSpPr>
        <p:spPr/>
        <p:txBody>
          <a:bodyPr/>
          <a:lstStyle/>
          <a:p>
            <a:endParaRPr lang="en-US"/>
          </a:p>
        </p:txBody>
      </p:sp>
      <p:sp>
        <p:nvSpPr>
          <p:cNvPr id="4099" name="Slide Number Placeholder 3"/>
          <p:cNvSpPr>
            <a:spLocks noGrp="1"/>
          </p:cNvSpPr>
          <p:nvPr>
            <p:ph type="sldNum" sz="quarter" idx="12"/>
          </p:nvPr>
        </p:nvSpPr>
        <p:spPr>
          <a:noFill/>
        </p:spPr>
        <p:txBody>
          <a:bodyPr anchor="b">
            <a:normAutofit/>
          </a:bodyPr>
          <a:lstStyle/>
          <a:p>
            <a:pPr algn="l"/>
            <a:fld id="{778B6912-75EC-46C0-A854-38EC6E74CC46}" type="slidenum">
              <a:rPr lang="ar-SA" sz="1200">
                <a:cs typeface="Arial" pitchFamily="34" charset="0"/>
              </a:rPr>
              <a:pPr algn="l"/>
              <a:t>137</a:t>
            </a:fld>
            <a:endParaRPr lang="en-US" sz="1200">
              <a:cs typeface="Arial" pitchFamily="34" charset="0"/>
            </a:endParaRPr>
          </a:p>
        </p:txBody>
      </p:sp>
      <p:sp>
        <p:nvSpPr>
          <p:cNvPr id="4100" name="Oval 2"/>
          <p:cNvSpPr>
            <a:spLocks noChangeArrowheads="1"/>
          </p:cNvSpPr>
          <p:nvPr/>
        </p:nvSpPr>
        <p:spPr bwMode="auto">
          <a:xfrm>
            <a:off x="2133600" y="1905000"/>
            <a:ext cx="4419600" cy="4191000"/>
          </a:xfrm>
          <a:prstGeom prst="ellipse">
            <a:avLst/>
          </a:prstGeom>
          <a:noFill/>
          <a:ln w="38100">
            <a:solidFill>
              <a:srgbClr val="FFFF00"/>
            </a:solidFill>
            <a:round/>
            <a:headEnd/>
            <a:tailEnd/>
          </a:ln>
        </p:spPr>
        <p:txBody>
          <a:bodyPr wrap="none" anchor="ctr"/>
          <a:lstStyle/>
          <a:p>
            <a:pPr eaLnBrk="0" hangingPunct="0"/>
            <a:endParaRPr lang="en-US"/>
          </a:p>
        </p:txBody>
      </p:sp>
      <p:sp>
        <p:nvSpPr>
          <p:cNvPr id="4101" name="Text Box 3"/>
          <p:cNvSpPr txBox="1">
            <a:spLocks noChangeArrowheads="1"/>
          </p:cNvSpPr>
          <p:nvPr/>
        </p:nvSpPr>
        <p:spPr bwMode="auto">
          <a:xfrm>
            <a:off x="304800" y="349250"/>
            <a:ext cx="8534400" cy="6413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FFFF00"/>
                </a:solidFill>
                <a:latin typeface="Times New Roman" pitchFamily="18" charset="0"/>
              </a:rPr>
              <a:t>The </a:t>
            </a:r>
            <a:r>
              <a:rPr lang="en-US" sz="3600" b="1">
                <a:solidFill>
                  <a:schemeClr val="bg1"/>
                </a:solidFill>
                <a:latin typeface="Times New Roman" pitchFamily="18" charset="0"/>
              </a:rPr>
              <a:t>Wheel</a:t>
            </a:r>
            <a:r>
              <a:rPr lang="en-US" sz="3600" b="1">
                <a:solidFill>
                  <a:srgbClr val="FFFF00"/>
                </a:solidFill>
                <a:latin typeface="Times New Roman" pitchFamily="18" charset="0"/>
              </a:rPr>
              <a:t> of Causation</a:t>
            </a:r>
          </a:p>
        </p:txBody>
      </p:sp>
      <p:sp>
        <p:nvSpPr>
          <p:cNvPr id="4102" name="Oval 4"/>
          <p:cNvSpPr>
            <a:spLocks noChangeArrowheads="1"/>
          </p:cNvSpPr>
          <p:nvPr/>
        </p:nvSpPr>
        <p:spPr bwMode="auto">
          <a:xfrm>
            <a:off x="2895600" y="2590800"/>
            <a:ext cx="2895600" cy="2819400"/>
          </a:xfrm>
          <a:prstGeom prst="ellipse">
            <a:avLst/>
          </a:prstGeom>
          <a:noFill/>
          <a:ln w="38100">
            <a:solidFill>
              <a:srgbClr val="FFFF00"/>
            </a:solidFill>
            <a:round/>
            <a:headEnd/>
            <a:tailEnd/>
          </a:ln>
        </p:spPr>
        <p:txBody>
          <a:bodyPr wrap="none" anchor="ctr"/>
          <a:lstStyle/>
          <a:p>
            <a:pPr eaLnBrk="0" hangingPunct="0"/>
            <a:endParaRPr lang="en-US"/>
          </a:p>
        </p:txBody>
      </p:sp>
      <p:sp>
        <p:nvSpPr>
          <p:cNvPr id="4103" name="Oval 5"/>
          <p:cNvSpPr>
            <a:spLocks noChangeArrowheads="1"/>
          </p:cNvSpPr>
          <p:nvPr/>
        </p:nvSpPr>
        <p:spPr bwMode="auto">
          <a:xfrm>
            <a:off x="3657600" y="3429000"/>
            <a:ext cx="1447800" cy="1447800"/>
          </a:xfrm>
          <a:prstGeom prst="ellipse">
            <a:avLst/>
          </a:prstGeom>
          <a:noFill/>
          <a:ln w="38100">
            <a:solidFill>
              <a:srgbClr val="FFFF00"/>
            </a:solidFill>
            <a:prstDash val="sysDot"/>
            <a:round/>
            <a:headEnd/>
            <a:tailEnd/>
          </a:ln>
        </p:spPr>
        <p:txBody>
          <a:bodyPr wrap="none" anchor="ctr"/>
          <a:lstStyle/>
          <a:p>
            <a:pPr eaLnBrk="0" hangingPunct="0"/>
            <a:endParaRPr lang="en-US"/>
          </a:p>
        </p:txBody>
      </p:sp>
      <p:sp>
        <p:nvSpPr>
          <p:cNvPr id="4104" name="Line 6"/>
          <p:cNvSpPr>
            <a:spLocks noChangeShapeType="1"/>
          </p:cNvSpPr>
          <p:nvPr/>
        </p:nvSpPr>
        <p:spPr bwMode="auto">
          <a:xfrm>
            <a:off x="3048000" y="2362200"/>
            <a:ext cx="381000" cy="533400"/>
          </a:xfrm>
          <a:prstGeom prst="line">
            <a:avLst/>
          </a:prstGeom>
          <a:noFill/>
          <a:ln w="38100">
            <a:solidFill>
              <a:srgbClr val="FFFF00"/>
            </a:solidFill>
            <a:round/>
            <a:headEnd/>
            <a:tailEnd/>
          </a:ln>
        </p:spPr>
        <p:txBody>
          <a:bodyPr wrap="none" anchor="ctr"/>
          <a:lstStyle/>
          <a:p>
            <a:endParaRPr lang="en-US"/>
          </a:p>
        </p:txBody>
      </p:sp>
      <p:sp>
        <p:nvSpPr>
          <p:cNvPr id="4105" name="Line 7"/>
          <p:cNvSpPr>
            <a:spLocks noChangeShapeType="1"/>
          </p:cNvSpPr>
          <p:nvPr/>
        </p:nvSpPr>
        <p:spPr bwMode="auto">
          <a:xfrm flipH="1">
            <a:off x="3276600" y="5257800"/>
            <a:ext cx="381000" cy="533400"/>
          </a:xfrm>
          <a:prstGeom prst="line">
            <a:avLst/>
          </a:prstGeom>
          <a:noFill/>
          <a:ln w="38100">
            <a:solidFill>
              <a:srgbClr val="FFFF00"/>
            </a:solidFill>
            <a:round/>
            <a:headEnd/>
            <a:tailEnd/>
          </a:ln>
        </p:spPr>
        <p:txBody>
          <a:bodyPr wrap="none" anchor="ctr"/>
          <a:lstStyle/>
          <a:p>
            <a:endParaRPr lang="en-US"/>
          </a:p>
        </p:txBody>
      </p:sp>
      <p:sp>
        <p:nvSpPr>
          <p:cNvPr id="4106" name="Line 8"/>
          <p:cNvSpPr>
            <a:spLocks noChangeShapeType="1"/>
          </p:cNvSpPr>
          <p:nvPr/>
        </p:nvSpPr>
        <p:spPr bwMode="auto">
          <a:xfrm>
            <a:off x="5791200" y="4343400"/>
            <a:ext cx="609600" cy="304800"/>
          </a:xfrm>
          <a:prstGeom prst="line">
            <a:avLst/>
          </a:prstGeom>
          <a:noFill/>
          <a:ln w="38100">
            <a:solidFill>
              <a:srgbClr val="FFFF00"/>
            </a:solidFill>
            <a:round/>
            <a:headEnd/>
            <a:tailEnd/>
          </a:ln>
        </p:spPr>
        <p:txBody>
          <a:bodyPr wrap="none" anchor="ctr"/>
          <a:lstStyle/>
          <a:p>
            <a:endParaRPr lang="en-US"/>
          </a:p>
        </p:txBody>
      </p:sp>
      <p:sp>
        <p:nvSpPr>
          <p:cNvPr id="4107" name="Text Box 9"/>
          <p:cNvSpPr txBox="1">
            <a:spLocks noChangeArrowheads="1"/>
          </p:cNvSpPr>
          <p:nvPr/>
        </p:nvSpPr>
        <p:spPr bwMode="auto">
          <a:xfrm>
            <a:off x="6705600" y="1752600"/>
            <a:ext cx="2438400" cy="822325"/>
          </a:xfrm>
          <a:prstGeom prst="rect">
            <a:avLst/>
          </a:prstGeom>
          <a:noFill/>
          <a:ln w="9525">
            <a:noFill/>
            <a:miter lim="800000"/>
            <a:headEnd/>
            <a:tailEnd/>
          </a:ln>
        </p:spPr>
        <p:txBody>
          <a:bodyPr>
            <a:spAutoFit/>
          </a:bodyPr>
          <a:lstStyle/>
          <a:p>
            <a:pPr algn="ctr" eaLnBrk="0" hangingPunct="0">
              <a:spcBef>
                <a:spcPct val="50000"/>
              </a:spcBef>
            </a:pPr>
            <a:r>
              <a:rPr lang="en-US" sz="2400" b="1">
                <a:solidFill>
                  <a:schemeClr val="bg1"/>
                </a:solidFill>
                <a:latin typeface="Times New Roman" pitchFamily="18" charset="0"/>
              </a:rPr>
              <a:t>Social Environment</a:t>
            </a:r>
            <a:endParaRPr lang="en-US" sz="2400" b="1">
              <a:latin typeface="Times New Roman" pitchFamily="18" charset="0"/>
            </a:endParaRPr>
          </a:p>
        </p:txBody>
      </p:sp>
      <p:sp>
        <p:nvSpPr>
          <p:cNvPr id="4108" name="Text Box 10"/>
          <p:cNvSpPr txBox="1">
            <a:spLocks noChangeArrowheads="1"/>
          </p:cNvSpPr>
          <p:nvPr/>
        </p:nvSpPr>
        <p:spPr bwMode="auto">
          <a:xfrm>
            <a:off x="6858000" y="3657600"/>
            <a:ext cx="1981200" cy="457200"/>
          </a:xfrm>
          <a:prstGeom prst="rect">
            <a:avLst/>
          </a:prstGeom>
          <a:noFill/>
          <a:ln w="9525">
            <a:noFill/>
            <a:miter lim="800000"/>
            <a:headEnd/>
            <a:tailEnd/>
          </a:ln>
        </p:spPr>
        <p:txBody>
          <a:bodyPr>
            <a:spAutoFit/>
          </a:bodyPr>
          <a:lstStyle/>
          <a:p>
            <a:pPr eaLnBrk="0" hangingPunct="0">
              <a:spcBef>
                <a:spcPct val="50000"/>
              </a:spcBef>
            </a:pPr>
            <a:r>
              <a:rPr lang="en-US" sz="2400" b="1">
                <a:solidFill>
                  <a:schemeClr val="bg1"/>
                </a:solidFill>
                <a:latin typeface="Times New Roman" pitchFamily="18" charset="0"/>
              </a:rPr>
              <a:t>Genetic Core</a:t>
            </a:r>
          </a:p>
        </p:txBody>
      </p:sp>
      <p:sp>
        <p:nvSpPr>
          <p:cNvPr id="4109" name="Text Box 11"/>
          <p:cNvSpPr txBox="1">
            <a:spLocks noChangeArrowheads="1"/>
          </p:cNvSpPr>
          <p:nvPr/>
        </p:nvSpPr>
        <p:spPr bwMode="auto">
          <a:xfrm>
            <a:off x="381000" y="6035675"/>
            <a:ext cx="2819400" cy="822325"/>
          </a:xfrm>
          <a:prstGeom prst="rect">
            <a:avLst/>
          </a:prstGeom>
          <a:noFill/>
          <a:ln w="9525">
            <a:noFill/>
            <a:miter lim="800000"/>
            <a:headEnd/>
            <a:tailEnd/>
          </a:ln>
        </p:spPr>
        <p:txBody>
          <a:bodyPr>
            <a:spAutoFit/>
          </a:bodyPr>
          <a:lstStyle/>
          <a:p>
            <a:pPr algn="ctr" eaLnBrk="0" hangingPunct="0">
              <a:spcBef>
                <a:spcPct val="50000"/>
              </a:spcBef>
            </a:pPr>
            <a:r>
              <a:rPr lang="en-US" sz="2400" b="1">
                <a:solidFill>
                  <a:schemeClr val="bg1"/>
                </a:solidFill>
                <a:latin typeface="Times New Roman" pitchFamily="18" charset="0"/>
              </a:rPr>
              <a:t>Physical Environment</a:t>
            </a:r>
            <a:endParaRPr lang="en-US" sz="2400" b="1">
              <a:latin typeface="Times New Roman" pitchFamily="18" charset="0"/>
            </a:endParaRPr>
          </a:p>
        </p:txBody>
      </p:sp>
      <p:sp>
        <p:nvSpPr>
          <p:cNvPr id="4110" name="Text Box 12"/>
          <p:cNvSpPr txBox="1">
            <a:spLocks noChangeArrowheads="1"/>
          </p:cNvSpPr>
          <p:nvPr/>
        </p:nvSpPr>
        <p:spPr bwMode="auto">
          <a:xfrm>
            <a:off x="0" y="1828800"/>
            <a:ext cx="2438400" cy="822325"/>
          </a:xfrm>
          <a:prstGeom prst="rect">
            <a:avLst/>
          </a:prstGeom>
          <a:noFill/>
          <a:ln w="9525">
            <a:noFill/>
            <a:miter lim="800000"/>
            <a:headEnd/>
            <a:tailEnd/>
          </a:ln>
        </p:spPr>
        <p:txBody>
          <a:bodyPr>
            <a:spAutoFit/>
          </a:bodyPr>
          <a:lstStyle/>
          <a:p>
            <a:pPr algn="ctr" eaLnBrk="0" hangingPunct="0">
              <a:spcBef>
                <a:spcPct val="50000"/>
              </a:spcBef>
            </a:pPr>
            <a:r>
              <a:rPr lang="en-US" sz="2400" b="1">
                <a:solidFill>
                  <a:schemeClr val="bg1"/>
                </a:solidFill>
                <a:latin typeface="Times New Roman" pitchFamily="18" charset="0"/>
              </a:rPr>
              <a:t>Biological Environment</a:t>
            </a:r>
          </a:p>
        </p:txBody>
      </p:sp>
      <p:sp>
        <p:nvSpPr>
          <p:cNvPr id="4111" name="Text Box 13"/>
          <p:cNvSpPr txBox="1">
            <a:spLocks noChangeArrowheads="1"/>
          </p:cNvSpPr>
          <p:nvPr/>
        </p:nvSpPr>
        <p:spPr bwMode="auto">
          <a:xfrm>
            <a:off x="3581400" y="2590800"/>
            <a:ext cx="1524000" cy="822325"/>
          </a:xfrm>
          <a:prstGeom prst="rect">
            <a:avLst/>
          </a:prstGeom>
          <a:noFill/>
          <a:ln w="9525">
            <a:noFill/>
            <a:miter lim="800000"/>
            <a:headEnd/>
            <a:tailEnd/>
          </a:ln>
        </p:spPr>
        <p:txBody>
          <a:bodyPr>
            <a:spAutoFit/>
          </a:bodyPr>
          <a:lstStyle/>
          <a:p>
            <a:pPr algn="ctr" eaLnBrk="0" hangingPunct="0">
              <a:spcBef>
                <a:spcPct val="50000"/>
              </a:spcBef>
            </a:pPr>
            <a:r>
              <a:rPr lang="en-US" sz="2400" b="1">
                <a:solidFill>
                  <a:schemeClr val="bg1"/>
                </a:solidFill>
                <a:latin typeface="Times New Roman" pitchFamily="18" charset="0"/>
              </a:rPr>
              <a:t>Host (human)</a:t>
            </a:r>
          </a:p>
        </p:txBody>
      </p:sp>
      <p:sp>
        <p:nvSpPr>
          <p:cNvPr id="4112" name="Line 14"/>
          <p:cNvSpPr>
            <a:spLocks noChangeShapeType="1"/>
          </p:cNvSpPr>
          <p:nvPr/>
        </p:nvSpPr>
        <p:spPr bwMode="auto">
          <a:xfrm flipV="1">
            <a:off x="2590800" y="5715000"/>
            <a:ext cx="1371600" cy="685800"/>
          </a:xfrm>
          <a:prstGeom prst="line">
            <a:avLst/>
          </a:prstGeom>
          <a:noFill/>
          <a:ln w="44450">
            <a:solidFill>
              <a:srgbClr val="3399FF"/>
            </a:solidFill>
            <a:round/>
            <a:headEnd/>
            <a:tailEnd type="triangle" w="med" len="med"/>
          </a:ln>
        </p:spPr>
        <p:txBody>
          <a:bodyPr/>
          <a:lstStyle/>
          <a:p>
            <a:endParaRPr lang="en-US"/>
          </a:p>
        </p:txBody>
      </p:sp>
      <p:sp>
        <p:nvSpPr>
          <p:cNvPr id="4113" name="Line 15"/>
          <p:cNvSpPr>
            <a:spLocks noChangeShapeType="1"/>
          </p:cNvSpPr>
          <p:nvPr/>
        </p:nvSpPr>
        <p:spPr bwMode="auto">
          <a:xfrm flipH="1">
            <a:off x="4419600" y="3886200"/>
            <a:ext cx="2514600" cy="304800"/>
          </a:xfrm>
          <a:prstGeom prst="line">
            <a:avLst/>
          </a:prstGeom>
          <a:noFill/>
          <a:ln w="44450">
            <a:solidFill>
              <a:srgbClr val="3399FF"/>
            </a:solidFill>
            <a:round/>
            <a:headEnd/>
            <a:tailEnd type="triangle" w="med" len="med"/>
          </a:ln>
        </p:spPr>
        <p:txBody>
          <a:bodyPr/>
          <a:lstStyle/>
          <a:p>
            <a:endParaRPr lang="en-US"/>
          </a:p>
        </p:txBody>
      </p:sp>
      <p:sp>
        <p:nvSpPr>
          <p:cNvPr id="4114" name="Line 16"/>
          <p:cNvSpPr>
            <a:spLocks noChangeShapeType="1"/>
          </p:cNvSpPr>
          <p:nvPr/>
        </p:nvSpPr>
        <p:spPr bwMode="auto">
          <a:xfrm flipH="1">
            <a:off x="5867400" y="2514600"/>
            <a:ext cx="1219200" cy="533400"/>
          </a:xfrm>
          <a:prstGeom prst="line">
            <a:avLst/>
          </a:prstGeom>
          <a:noFill/>
          <a:ln w="44450">
            <a:solidFill>
              <a:srgbClr val="3399FF"/>
            </a:solidFill>
            <a:round/>
            <a:headEnd/>
            <a:tailEnd type="triangle" w="med" len="med"/>
          </a:ln>
        </p:spPr>
        <p:txBody>
          <a:bodyPr/>
          <a:lstStyle/>
          <a:p>
            <a:endParaRPr lang="en-US"/>
          </a:p>
        </p:txBody>
      </p:sp>
      <p:sp>
        <p:nvSpPr>
          <p:cNvPr id="4115" name="Line 17"/>
          <p:cNvSpPr>
            <a:spLocks noChangeShapeType="1"/>
          </p:cNvSpPr>
          <p:nvPr/>
        </p:nvSpPr>
        <p:spPr bwMode="auto">
          <a:xfrm>
            <a:off x="1676400" y="2590800"/>
            <a:ext cx="838200" cy="1143000"/>
          </a:xfrm>
          <a:prstGeom prst="line">
            <a:avLst/>
          </a:prstGeom>
          <a:noFill/>
          <a:ln w="44450">
            <a:solidFill>
              <a:srgbClr val="3399FF"/>
            </a:solidFill>
            <a:round/>
            <a:headEnd/>
            <a:tailEnd type="triangle" w="med" len="med"/>
          </a:ln>
        </p:spPr>
        <p:txBody>
          <a:bodyPr/>
          <a:lstStyle/>
          <a:p>
            <a:endParaRPr lang="en-US"/>
          </a:p>
        </p:txBody>
      </p:sp>
      <p:graphicFrame>
        <p:nvGraphicFramePr>
          <p:cNvPr id="4098" name="Object 18"/>
          <p:cNvGraphicFramePr>
            <a:graphicFrameLocks noChangeAspect="1"/>
          </p:cNvGraphicFramePr>
          <p:nvPr/>
        </p:nvGraphicFramePr>
        <p:xfrm>
          <a:off x="4763" y="4763"/>
          <a:ext cx="9136062" cy="6850062"/>
        </p:xfrm>
        <a:graphic>
          <a:graphicData uri="http://schemas.openxmlformats.org/presentationml/2006/ole">
            <mc:AlternateContent xmlns:mc="http://schemas.openxmlformats.org/markup-compatibility/2006">
              <mc:Choice xmlns:v="urn:schemas-microsoft-com:vml" Requires="v">
                <p:oleObj spid="_x0000_s8195" name="Photo Editor Photo" r:id="rId4" imgW="9135750" imgH="6849431" progId="">
                  <p:embed/>
                </p:oleObj>
              </mc:Choice>
              <mc:Fallback>
                <p:oleObj name="Photo Editor Photo" r:id="rId4" imgW="9135750" imgH="684943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9136062" cy="68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04721983"/>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57200" y="152400"/>
            <a:ext cx="8229600" cy="762000"/>
          </a:xfrm>
        </p:spPr>
        <p:txBody>
          <a:bodyPr>
            <a:noAutofit/>
          </a:bodyPr>
          <a:lstStyle/>
          <a:p>
            <a:r>
              <a:rPr lang="en-GB" sz="2800" dirty="0" smtClean="0">
                <a:latin typeface="Times New Roman" pitchFamily="18" charset="0"/>
                <a:cs typeface="Times New Roman" pitchFamily="18" charset="0"/>
              </a:rPr>
              <a:t>4. The </a:t>
            </a:r>
            <a:r>
              <a:rPr lang="en-GB" sz="2800" dirty="0">
                <a:latin typeface="Times New Roman" pitchFamily="18" charset="0"/>
                <a:cs typeface="Times New Roman" pitchFamily="18" charset="0"/>
              </a:rPr>
              <a:t>sufficient cause and component causes </a:t>
            </a:r>
            <a:r>
              <a:rPr lang="en-GB" sz="2800" dirty="0" smtClean="0">
                <a:latin typeface="Times New Roman" pitchFamily="18" charset="0"/>
                <a:cs typeface="Times New Roman" pitchFamily="18" charset="0"/>
              </a:rPr>
              <a:t>models (Rothman's Component Causal Model)</a:t>
            </a:r>
            <a:endParaRPr lang="en-US" sz="2800" b="1" dirty="0">
              <a:latin typeface="Times New Roman" pitchFamily="18" charset="0"/>
              <a:cs typeface="Times New Roman" pitchFamily="18" charset="0"/>
            </a:endParaRPr>
          </a:p>
        </p:txBody>
      </p:sp>
      <p:sp>
        <p:nvSpPr>
          <p:cNvPr id="28676" name="Rectangle 3"/>
          <p:cNvSpPr>
            <a:spLocks noGrp="1" noChangeArrowheads="1"/>
          </p:cNvSpPr>
          <p:nvPr>
            <p:ph idx="1"/>
          </p:nvPr>
        </p:nvSpPr>
        <p:spPr>
          <a:xfrm>
            <a:off x="228600" y="1066800"/>
            <a:ext cx="8610600" cy="5654674"/>
          </a:xfrm>
        </p:spPr>
        <p:txBody>
          <a:bodyPr>
            <a:normAutofit lnSpcReduction="10000"/>
          </a:bodyPr>
          <a:lstStyle/>
          <a:p>
            <a:pPr marL="0" indent="0" algn="just">
              <a:lnSpc>
                <a:spcPct val="90000"/>
              </a:lnSpc>
              <a:buNone/>
            </a:pPr>
            <a:r>
              <a:rPr lang="en-US" b="1" dirty="0">
                <a:latin typeface="Times New Roman" pitchFamily="18" charset="0"/>
                <a:cs typeface="Times New Roman" pitchFamily="18" charset="0"/>
              </a:rPr>
              <a:t>Sufficient causes:</a:t>
            </a:r>
          </a:p>
          <a:p>
            <a:pPr lvl="1" algn="just">
              <a:lnSpc>
                <a:spcPct val="90000"/>
              </a:lnSpc>
              <a:buFont typeface="Wingdings" panose="05000000000000000000" pitchFamily="2" charset="2"/>
              <a:buChar char="v"/>
            </a:pPr>
            <a:r>
              <a:rPr lang="en-GB" sz="2400" b="1" dirty="0" smtClean="0">
                <a:solidFill>
                  <a:srgbClr val="C00000"/>
                </a:solidFill>
                <a:latin typeface="Times New Roman" pitchFamily="18" charset="0"/>
                <a:cs typeface="Times New Roman" pitchFamily="18" charset="0"/>
              </a:rPr>
              <a:t>Sufficient</a:t>
            </a:r>
            <a:r>
              <a:rPr lang="en-GB" sz="2400" dirty="0" smtClean="0">
                <a:solidFill>
                  <a:srgbClr val="C00000"/>
                </a:solidFill>
                <a:latin typeface="Times New Roman" pitchFamily="18" charset="0"/>
                <a:cs typeface="Times New Roman" pitchFamily="18" charset="0"/>
              </a:rPr>
              <a:t> </a:t>
            </a:r>
            <a:r>
              <a:rPr lang="en-GB" sz="2400" dirty="0" smtClean="0">
                <a:latin typeface="Times New Roman" pitchFamily="18" charset="0"/>
                <a:cs typeface="Times New Roman" pitchFamily="18" charset="0"/>
              </a:rPr>
              <a:t>cause is a “minimum set of conditions, factors or events needed to produce a given outcome.</a:t>
            </a:r>
            <a:r>
              <a:rPr lang="en-US" sz="2400" dirty="0" smtClean="0">
                <a:latin typeface="Times New Roman" pitchFamily="18" charset="0"/>
                <a:cs typeface="Times New Roman" pitchFamily="18" charset="0"/>
              </a:rPr>
              <a:t> </a:t>
            </a:r>
          </a:p>
          <a:p>
            <a:pPr lvl="1" algn="just">
              <a:lnSpc>
                <a:spcPct val="90000"/>
              </a:lnSpc>
              <a:buFont typeface="Wingdings" panose="05000000000000000000" pitchFamily="2" charset="2"/>
              <a:buChar char="v"/>
            </a:pPr>
            <a:r>
              <a:rPr lang="en-NZ" sz="2400" dirty="0" smtClean="0">
                <a:latin typeface="Times New Roman" pitchFamily="18" charset="0"/>
                <a:cs typeface="Times New Roman" pitchFamily="18" charset="0"/>
              </a:rPr>
              <a:t>A </a:t>
            </a:r>
            <a:r>
              <a:rPr lang="en-NZ" sz="2400" dirty="0">
                <a:latin typeface="Times New Roman" pitchFamily="18" charset="0"/>
                <a:cs typeface="Times New Roman" pitchFamily="18" charset="0"/>
              </a:rPr>
              <a:t>set of conditions without any one of which the disease would not have occurred</a:t>
            </a:r>
          </a:p>
          <a:p>
            <a:pPr lvl="1" algn="just">
              <a:lnSpc>
                <a:spcPct val="90000"/>
              </a:lnSpc>
              <a:buFont typeface="Wingdings" panose="05000000000000000000" pitchFamily="2" charset="2"/>
              <a:buChar char="v"/>
            </a:pPr>
            <a:r>
              <a:rPr lang="en-NZ" sz="2400" dirty="0" smtClean="0">
                <a:latin typeface="Times New Roman" pitchFamily="18" charset="0"/>
                <a:cs typeface="Times New Roman" pitchFamily="18" charset="0"/>
              </a:rPr>
              <a:t>Not </a:t>
            </a:r>
            <a:r>
              <a:rPr lang="en-NZ" sz="2400" dirty="0">
                <a:latin typeface="Times New Roman" pitchFamily="18" charset="0"/>
                <a:cs typeface="Times New Roman" pitchFamily="18" charset="0"/>
              </a:rPr>
              <a:t>usually a single factor, often </a:t>
            </a:r>
            <a:r>
              <a:rPr lang="en-NZ" sz="2400" dirty="0" smtClean="0">
                <a:latin typeface="Times New Roman" pitchFamily="18" charset="0"/>
                <a:cs typeface="Times New Roman" pitchFamily="18" charset="0"/>
              </a:rPr>
              <a:t>several</a:t>
            </a:r>
          </a:p>
          <a:p>
            <a:pPr lvl="1" algn="just">
              <a:lnSpc>
                <a:spcPct val="90000"/>
              </a:lnSpc>
            </a:pPr>
            <a:endParaRPr lang="en-US" sz="2400" dirty="0">
              <a:latin typeface="Times New Roman" pitchFamily="18" charset="0"/>
              <a:cs typeface="Times New Roman" pitchFamily="18" charset="0"/>
            </a:endParaRPr>
          </a:p>
          <a:p>
            <a:pPr marL="0" indent="0" algn="just">
              <a:lnSpc>
                <a:spcPct val="90000"/>
              </a:lnSpc>
              <a:buNone/>
            </a:pPr>
            <a:r>
              <a:rPr lang="en-US" b="1" dirty="0">
                <a:latin typeface="Times New Roman" pitchFamily="18" charset="0"/>
                <a:cs typeface="Times New Roman" pitchFamily="18" charset="0"/>
              </a:rPr>
              <a:t>Necessary cause:</a:t>
            </a:r>
          </a:p>
          <a:p>
            <a:pPr lvl="1" algn="just">
              <a:lnSpc>
                <a:spcPct val="90000"/>
              </a:lnSpc>
              <a:buFont typeface="Courier New" panose="02070309020205020404" pitchFamily="49" charset="0"/>
              <a:buChar char="o"/>
            </a:pPr>
            <a:r>
              <a:rPr lang="en-GB" sz="2400" dirty="0" smtClean="0">
                <a:latin typeface="Times New Roman" pitchFamily="18" charset="0"/>
                <a:cs typeface="Times New Roman" pitchFamily="18" charset="0"/>
              </a:rPr>
              <a:t>A </a:t>
            </a:r>
            <a:r>
              <a:rPr lang="en-GB" sz="2400" b="1" dirty="0" smtClean="0">
                <a:solidFill>
                  <a:srgbClr val="C00000"/>
                </a:solidFill>
                <a:latin typeface="Times New Roman" pitchFamily="18" charset="0"/>
                <a:cs typeface="Times New Roman" pitchFamily="18" charset="0"/>
              </a:rPr>
              <a:t>necessary</a:t>
            </a:r>
            <a:r>
              <a:rPr lang="en-GB" sz="2400" dirty="0" smtClean="0">
                <a:solidFill>
                  <a:srgbClr val="C00000"/>
                </a:solidFill>
                <a:latin typeface="Times New Roman" pitchFamily="18" charset="0"/>
                <a:cs typeface="Times New Roman" pitchFamily="18" charset="0"/>
              </a:rPr>
              <a:t> </a:t>
            </a:r>
            <a:r>
              <a:rPr lang="en-GB" sz="2400" dirty="0" smtClean="0">
                <a:latin typeface="Times New Roman" pitchFamily="18" charset="0"/>
                <a:cs typeface="Times New Roman" pitchFamily="18" charset="0"/>
              </a:rPr>
              <a:t>cause is a causal factor whose presence is required for the occurrence of the effect.</a:t>
            </a:r>
            <a:r>
              <a:rPr lang="en-US" sz="2400" dirty="0" smtClean="0">
                <a:latin typeface="Times New Roman" pitchFamily="18" charset="0"/>
                <a:cs typeface="Times New Roman" pitchFamily="18" charset="0"/>
              </a:rPr>
              <a:t> </a:t>
            </a:r>
          </a:p>
          <a:p>
            <a:pPr lvl="1" algn="just">
              <a:lnSpc>
                <a:spcPct val="90000"/>
              </a:lnSpc>
              <a:buFont typeface="Courier New" panose="02070309020205020404" pitchFamily="49" charset="0"/>
              <a:buChar char="o"/>
            </a:pPr>
            <a:r>
              <a:rPr lang="en-US" sz="2400" dirty="0" smtClean="0">
                <a:latin typeface="Times New Roman" pitchFamily="18" charset="0"/>
                <a:cs typeface="Times New Roman" pitchFamily="18" charset="0"/>
              </a:rPr>
              <a:t>If disease does not develop without the factor being present, then we term the causative factor </a:t>
            </a:r>
            <a:r>
              <a:rPr lang="en-US" sz="2400" dirty="0" smtClean="0">
                <a:solidFill>
                  <a:srgbClr val="C00000"/>
                </a:solidFill>
                <a:latin typeface="Times New Roman" pitchFamily="18" charset="0"/>
                <a:cs typeface="Times New Roman" pitchFamily="18" charset="0"/>
              </a:rPr>
              <a:t>“</a:t>
            </a:r>
            <a:r>
              <a:rPr lang="en-US" sz="2400" b="1" dirty="0" smtClean="0">
                <a:solidFill>
                  <a:srgbClr val="C00000"/>
                </a:solidFill>
                <a:latin typeface="Times New Roman" pitchFamily="18" charset="0"/>
                <a:cs typeface="Times New Roman" pitchFamily="18" charset="0"/>
              </a:rPr>
              <a:t>necessary</a:t>
            </a:r>
            <a:r>
              <a:rPr lang="en-US" sz="2400" dirty="0" smtClean="0">
                <a:solidFill>
                  <a:srgbClr val="C00000"/>
                </a:solidFill>
                <a:latin typeface="Times New Roman" pitchFamily="18" charset="0"/>
                <a:cs typeface="Times New Roman" pitchFamily="18" charset="0"/>
              </a:rPr>
              <a:t>”.</a:t>
            </a:r>
          </a:p>
          <a:p>
            <a:pPr lvl="1" algn="just">
              <a:lnSpc>
                <a:spcPct val="90000"/>
              </a:lnSpc>
              <a:buFont typeface="Courier New" panose="02070309020205020404" pitchFamily="49" charset="0"/>
              <a:buChar char="o"/>
            </a:pPr>
            <a:r>
              <a:rPr lang="en-NZ" sz="2400" dirty="0" smtClean="0">
                <a:latin typeface="Times New Roman" pitchFamily="18" charset="0"/>
                <a:cs typeface="Times New Roman" pitchFamily="18" charset="0"/>
              </a:rPr>
              <a:t>Must </a:t>
            </a:r>
            <a:r>
              <a:rPr lang="en-NZ" sz="2400" dirty="0">
                <a:latin typeface="Times New Roman" pitchFamily="18" charset="0"/>
                <a:cs typeface="Times New Roman" pitchFamily="18" charset="0"/>
              </a:rPr>
              <a:t>be present for disease to occur, disease never develops in the absence of that factor.</a:t>
            </a:r>
          </a:p>
          <a:p>
            <a:pPr lvl="1" algn="just">
              <a:lnSpc>
                <a:spcPct val="90000"/>
              </a:lnSpc>
              <a:buFont typeface="Courier New" panose="02070309020205020404" pitchFamily="49" charset="0"/>
              <a:buChar char="o"/>
            </a:pPr>
            <a:r>
              <a:rPr lang="en-NZ" sz="2400" b="1" dirty="0" smtClean="0">
                <a:latin typeface="Times New Roman" pitchFamily="18" charset="0"/>
                <a:cs typeface="Times New Roman" pitchFamily="18" charset="0"/>
              </a:rPr>
              <a:t>A </a:t>
            </a:r>
            <a:r>
              <a:rPr lang="en-NZ" sz="2400" b="1" dirty="0">
                <a:latin typeface="Times New Roman" pitchFamily="18" charset="0"/>
                <a:cs typeface="Times New Roman" pitchFamily="18" charset="0"/>
              </a:rPr>
              <a:t>component cause </a:t>
            </a:r>
            <a:r>
              <a:rPr lang="en-NZ" sz="2400" dirty="0">
                <a:latin typeface="Times New Roman" pitchFamily="18" charset="0"/>
                <a:cs typeface="Times New Roman" pitchFamily="18" charset="0"/>
              </a:rPr>
              <a:t>that is a member of every sufficient </a:t>
            </a:r>
            <a:r>
              <a:rPr lang="en-NZ" sz="2400" dirty="0" smtClean="0">
                <a:latin typeface="Times New Roman" pitchFamily="18" charset="0"/>
                <a:cs typeface="Times New Roman" pitchFamily="18" charset="0"/>
              </a:rPr>
              <a:t>cause</a:t>
            </a:r>
            <a:endParaRPr lang="en-NZ" sz="2400" dirty="0">
              <a:latin typeface="Times New Roman" pitchFamily="18" charset="0"/>
              <a:cs typeface="Times New Roman" pitchFamily="18" charset="0"/>
            </a:endParaRPr>
          </a:p>
        </p:txBody>
      </p:sp>
      <p:sp>
        <p:nvSpPr>
          <p:cNvPr id="28674" name="Slide Number Placeholder 5"/>
          <p:cNvSpPr>
            <a:spLocks noGrp="1"/>
          </p:cNvSpPr>
          <p:nvPr>
            <p:ph type="sldNum" sz="quarter" idx="12"/>
          </p:nvPr>
        </p:nvSpPr>
        <p:spPr/>
        <p:txBody>
          <a:bodyPr anchor="b">
            <a:normAutofit/>
          </a:bodyPr>
          <a:lstStyle/>
          <a:p>
            <a:pPr algn="l"/>
            <a:fld id="{B78B1149-57B0-494C-85B4-B264D5DBFDCF}" type="slidenum">
              <a:rPr lang="en-US" sz="1200"/>
              <a:pPr algn="l"/>
              <a:t>138</a:t>
            </a:fld>
            <a:endParaRPr lang="en-US" sz="1200"/>
          </a:p>
        </p:txBody>
      </p:sp>
    </p:spTree>
    <p:extLst>
      <p:ext uri="{BB962C8B-B14F-4D97-AF65-F5344CB8AC3E}">
        <p14:creationId xmlns:p14="http://schemas.microsoft.com/office/powerpoint/2010/main" val="18583025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p:cNvPicPr>
            <a:picLocks noChangeAspect="1" noChangeArrowheads="1"/>
          </p:cNvPicPr>
          <p:nvPr/>
        </p:nvPicPr>
        <p:blipFill>
          <a:blip r:embed="rId2"/>
          <a:srcRect/>
          <a:stretch>
            <a:fillRect/>
          </a:stretch>
        </p:blipFill>
        <p:spPr bwMode="auto">
          <a:xfrm>
            <a:off x="380999" y="1773238"/>
            <a:ext cx="8458201" cy="4176712"/>
          </a:xfrm>
          <a:prstGeom prst="rect">
            <a:avLst/>
          </a:prstGeom>
          <a:noFill/>
          <a:ln w="9525">
            <a:noFill/>
            <a:miter lim="800000"/>
            <a:headEnd/>
            <a:tailEnd/>
          </a:ln>
        </p:spPr>
      </p:pic>
      <p:sp>
        <p:nvSpPr>
          <p:cNvPr id="44038" name="Rectangle 6"/>
          <p:cNvSpPr>
            <a:spLocks noChangeArrowheads="1"/>
          </p:cNvSpPr>
          <p:nvPr/>
        </p:nvSpPr>
        <p:spPr bwMode="auto">
          <a:xfrm>
            <a:off x="152400" y="1219200"/>
            <a:ext cx="8424863" cy="122238"/>
          </a:xfrm>
          <a:prstGeom prst="rect">
            <a:avLst/>
          </a:prstGeom>
          <a:noFill/>
          <a:ln w="9525">
            <a:noFill/>
            <a:miter lim="800000"/>
            <a:headEnd/>
            <a:tailEnd/>
          </a:ln>
          <a:effectLst/>
        </p:spPr>
        <p:txBody>
          <a:bodyPr anchor="b"/>
          <a:lstStyle/>
          <a:p>
            <a:pPr algn="ctr" eaLnBrk="0" hangingPunct="0">
              <a:defRPr/>
            </a:pPr>
            <a:endParaRPr lang="en-GB" sz="2800" b="1" dirty="0">
              <a:solidFill>
                <a:srgbClr val="C00000"/>
              </a:solidFill>
              <a:effectLst>
                <a:outerShdw blurRad="38100" dist="38100" dir="2700000" algn="tl">
                  <a:srgbClr val="C0C0C0"/>
                </a:outerShdw>
              </a:effectLst>
              <a:latin typeface="Arial" charset="0"/>
            </a:endParaRPr>
          </a:p>
        </p:txBody>
      </p:sp>
      <p:sp>
        <p:nvSpPr>
          <p:cNvPr id="5" name="Title 4"/>
          <p:cNvSpPr>
            <a:spLocks noGrp="1"/>
          </p:cNvSpPr>
          <p:nvPr>
            <p:ph type="title"/>
          </p:nvPr>
        </p:nvSpPr>
        <p:spPr/>
        <p:txBody>
          <a:bodyPr>
            <a:normAutofit/>
          </a:bodyPr>
          <a:lstStyle/>
          <a:p>
            <a:r>
              <a:rPr lang="en-GB" sz="2700" dirty="0" smtClean="0">
                <a:effectLst>
                  <a:outerShdw blurRad="38100" dist="38100" dir="2700000" algn="tl">
                    <a:srgbClr val="C0C0C0"/>
                  </a:outerShdw>
                </a:effectLst>
                <a:latin typeface="Times New Roman" pitchFamily="18" charset="0"/>
                <a:cs typeface="Times New Roman" pitchFamily="18" charset="0"/>
              </a:rPr>
              <a:t>The sufficient cause and component causes model (</a:t>
            </a:r>
            <a:r>
              <a:rPr lang="en-GB" sz="2700" b="1" dirty="0" smtClean="0">
                <a:effectLst>
                  <a:outerShdw blurRad="38100" dist="38100" dir="2700000" algn="tl">
                    <a:srgbClr val="C0C0C0"/>
                  </a:outerShdw>
                </a:effectLst>
                <a:latin typeface="Times New Roman" pitchFamily="18" charset="0"/>
                <a:cs typeface="Times New Roman" pitchFamily="18" charset="0"/>
              </a:rPr>
              <a:t>Rothman’s component causes model)</a:t>
            </a:r>
            <a:endParaRPr lang="en-US" dirty="0">
              <a:latin typeface="Times New Roman" pitchFamily="18" charset="0"/>
              <a:cs typeface="Times New Roman" pitchFamily="18" charset="0"/>
            </a:endParaRPr>
          </a:p>
        </p:txBody>
      </p:sp>
      <p:sp>
        <p:nvSpPr>
          <p:cNvPr id="29700" name="Slide Number Placeholder 3"/>
          <p:cNvSpPr>
            <a:spLocks noGrp="1"/>
          </p:cNvSpPr>
          <p:nvPr>
            <p:ph type="sldNum" sz="quarter" idx="12"/>
          </p:nvPr>
        </p:nvSpPr>
        <p:spPr>
          <a:noFill/>
        </p:spPr>
        <p:txBody>
          <a:bodyPr anchor="b">
            <a:normAutofit/>
          </a:bodyPr>
          <a:lstStyle/>
          <a:p>
            <a:pPr algn="l"/>
            <a:fld id="{1853E2BE-99BD-4789-B577-C26528FFB75F}" type="slidenum">
              <a:rPr lang="ar-SA" sz="1200">
                <a:cs typeface="Arial" pitchFamily="34" charset="0"/>
              </a:rPr>
              <a:pPr algn="l"/>
              <a:t>139</a:t>
            </a:fld>
            <a:endParaRPr lang="en-US" sz="1200"/>
          </a:p>
        </p:txBody>
      </p:sp>
    </p:spTree>
    <p:extLst>
      <p:ext uri="{BB962C8B-B14F-4D97-AF65-F5344CB8AC3E}">
        <p14:creationId xmlns:p14="http://schemas.microsoft.com/office/powerpoint/2010/main" val="6946030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nodePh="1">
                                  <p:stCondLst>
                                    <p:cond delay="0"/>
                                  </p:stCondLst>
                                  <p:endCondLst>
                                    <p:cond evt="begin" delay="0">
                                      <p:tn val="5"/>
                                    </p:cond>
                                  </p:endCondLst>
                                  <p:childTnLst>
                                    <p:set>
                                      <p:cBhvr>
                                        <p:cTn id="6" dur="1" fill="hold">
                                          <p:stCondLst>
                                            <p:cond delay="0"/>
                                          </p:stCondLst>
                                        </p:cTn>
                                        <p:tgtEl>
                                          <p:spTgt spid="44038"/>
                                        </p:tgtEl>
                                        <p:attrNameLst>
                                          <p:attrName>style.visibility</p:attrName>
                                        </p:attrNameLst>
                                      </p:cBhvr>
                                      <p:to>
                                        <p:strVal val="visible"/>
                                      </p:to>
                                    </p:set>
                                    <p:anim calcmode="lin" valueType="num">
                                      <p:cBhvr>
                                        <p:cTn id="7" dur="1000" fill="hold"/>
                                        <p:tgtEl>
                                          <p:spTgt spid="44038"/>
                                        </p:tgtEl>
                                        <p:attrNameLst>
                                          <p:attrName>ppt_w</p:attrName>
                                        </p:attrNameLst>
                                      </p:cBhvr>
                                      <p:tavLst>
                                        <p:tav tm="0">
                                          <p:val>
                                            <p:strVal val="#ppt_w*0.70"/>
                                          </p:val>
                                        </p:tav>
                                        <p:tav tm="100000">
                                          <p:val>
                                            <p:strVal val="#ppt_w"/>
                                          </p:val>
                                        </p:tav>
                                      </p:tavLst>
                                    </p:anim>
                                    <p:anim calcmode="lin" valueType="num">
                                      <p:cBhvr>
                                        <p:cTn id="8" dur="1000" fill="hold"/>
                                        <p:tgtEl>
                                          <p:spTgt spid="44038"/>
                                        </p:tgtEl>
                                        <p:attrNameLst>
                                          <p:attrName>ppt_h</p:attrName>
                                        </p:attrNameLst>
                                      </p:cBhvr>
                                      <p:tavLst>
                                        <p:tav tm="0">
                                          <p:val>
                                            <p:strVal val="#ppt_h"/>
                                          </p:val>
                                        </p:tav>
                                        <p:tav tm="100000">
                                          <p:val>
                                            <p:strVal val="#ppt_h"/>
                                          </p:val>
                                        </p:tav>
                                      </p:tavLst>
                                    </p:anim>
                                    <p:animEffect transition="in" filter="fade">
                                      <p:cBhvr>
                                        <p:cTn id="9" dur="1000"/>
                                        <p:tgtEl>
                                          <p:spTgt spid="44038"/>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32" fill="hold" nodeType="clickEffect">
                                  <p:stCondLst>
                                    <p:cond delay="0"/>
                                  </p:stCondLst>
                                  <p:childTnLst>
                                    <p:set>
                                      <p:cBhvr>
                                        <p:cTn id="13" dur="1" fill="hold">
                                          <p:stCondLst>
                                            <p:cond delay="0"/>
                                          </p:stCondLst>
                                        </p:cTn>
                                        <p:tgtEl>
                                          <p:spTgt spid="44036"/>
                                        </p:tgtEl>
                                        <p:attrNameLst>
                                          <p:attrName>style.visibility</p:attrName>
                                        </p:attrNameLst>
                                      </p:cBhvr>
                                      <p:to>
                                        <p:strVal val="visible"/>
                                      </p:to>
                                    </p:set>
                                    <p:animEffect transition="in" filter="box(out)">
                                      <p:cBhvr>
                                        <p:cTn id="14"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12775" y="228600"/>
            <a:ext cx="8153400" cy="762000"/>
          </a:xfrm>
        </p:spPr>
        <p:txBody>
          <a:bodyPr>
            <a:normAutofit/>
          </a:bodyPr>
          <a:lstStyle/>
          <a:p>
            <a:pPr eaLnBrk="1" hangingPunct="1"/>
            <a:r>
              <a:rPr lang="en-US" sz="4000" dirty="0" smtClean="0">
                <a:latin typeface="Times New Roman" pitchFamily="18" charset="0"/>
                <a:cs typeface="Times New Roman" pitchFamily="18" charset="0"/>
              </a:rPr>
              <a:t>Basic concepts  health cont.…</a:t>
            </a:r>
          </a:p>
        </p:txBody>
      </p:sp>
      <p:sp>
        <p:nvSpPr>
          <p:cNvPr id="23557" name="Rectangle 3"/>
          <p:cNvSpPr>
            <a:spLocks noGrp="1" noChangeArrowheads="1"/>
          </p:cNvSpPr>
          <p:nvPr>
            <p:ph idx="1"/>
          </p:nvPr>
        </p:nvSpPr>
        <p:spPr>
          <a:xfrm>
            <a:off x="381000" y="1219200"/>
            <a:ext cx="8385175" cy="4876800"/>
          </a:xfrm>
        </p:spPr>
        <p:txBody>
          <a:bodyPr>
            <a:normAutofit/>
          </a:bodyPr>
          <a:lstStyle/>
          <a:p>
            <a:pPr algn="just" eaLnBrk="1" hangingPunct="1">
              <a:lnSpc>
                <a:spcPct val="90000"/>
              </a:lnSpc>
            </a:pPr>
            <a:r>
              <a:rPr lang="en-US" sz="2800" b="1" dirty="0" smtClean="0">
                <a:latin typeface="Times New Roman" pitchFamily="18" charset="0"/>
                <a:cs typeface="Times New Roman" pitchFamily="18" charset="0"/>
              </a:rPr>
              <a:t>Public health- </a:t>
            </a:r>
            <a:r>
              <a:rPr lang="en-US" sz="2800" dirty="0" smtClean="0">
                <a:latin typeface="Times New Roman" pitchFamily="18" charset="0"/>
                <a:cs typeface="Times New Roman" pitchFamily="18" charset="0"/>
              </a:rPr>
              <a:t>Is the science and art of </a:t>
            </a:r>
            <a:r>
              <a:rPr lang="en-US" sz="2800" dirty="0" smtClean="0">
                <a:solidFill>
                  <a:srgbClr val="00B050"/>
                </a:solidFill>
                <a:latin typeface="Times New Roman" pitchFamily="18" charset="0"/>
                <a:cs typeface="Times New Roman" pitchFamily="18" charset="0"/>
              </a:rPr>
              <a:t>preventing diseases, prolonging life and promoting health </a:t>
            </a:r>
            <a:r>
              <a:rPr lang="en-US" sz="2800" dirty="0" smtClean="0">
                <a:latin typeface="Times New Roman" pitchFamily="18" charset="0"/>
                <a:cs typeface="Times New Roman" pitchFamily="18" charset="0"/>
              </a:rPr>
              <a:t>by community efforts and governments action.</a:t>
            </a:r>
          </a:p>
          <a:p>
            <a:pPr algn="just" eaLnBrk="1" hangingPunct="1">
              <a:lnSpc>
                <a:spcPct val="90000"/>
              </a:lnSpc>
            </a:pPr>
            <a:r>
              <a:rPr lang="en-US" b="1" dirty="0" smtClean="0">
                <a:latin typeface="Times New Roman" pitchFamily="18" charset="0"/>
                <a:cs typeface="Times New Roman" pitchFamily="18" charset="0"/>
              </a:rPr>
              <a:t>Public health is:</a:t>
            </a:r>
          </a:p>
          <a:p>
            <a:pPr lvl="1" algn="just">
              <a:lnSpc>
                <a:spcPct val="90000"/>
              </a:lnSpc>
              <a:buFont typeface="Arial" panose="020B0604020202020204" pitchFamily="34" charset="0"/>
              <a:buChar char="•"/>
            </a:pPr>
            <a:r>
              <a:rPr lang="en-US" dirty="0" smtClean="0">
                <a:latin typeface="Times New Roman" pitchFamily="18" charset="0"/>
                <a:cs typeface="Times New Roman" pitchFamily="18" charset="0"/>
              </a:rPr>
              <a:t>Preventing disease</a:t>
            </a:r>
          </a:p>
          <a:p>
            <a:pPr lvl="1" algn="just">
              <a:lnSpc>
                <a:spcPct val="90000"/>
              </a:lnSpc>
              <a:buFont typeface="Arial" panose="020B0604020202020204" pitchFamily="34" charset="0"/>
              <a:buChar char="•"/>
            </a:pPr>
            <a:r>
              <a:rPr lang="en-US" dirty="0" smtClean="0">
                <a:latin typeface="Times New Roman" pitchFamily="18" charset="0"/>
                <a:cs typeface="Times New Roman" pitchFamily="18" charset="0"/>
              </a:rPr>
              <a:t>Prolonging life</a:t>
            </a:r>
          </a:p>
          <a:p>
            <a:pPr lvl="1" algn="just">
              <a:lnSpc>
                <a:spcPct val="90000"/>
              </a:lnSpc>
              <a:buFont typeface="Arial" panose="020B0604020202020204" pitchFamily="34" charset="0"/>
              <a:buChar char="•"/>
            </a:pPr>
            <a:r>
              <a:rPr lang="en-US" dirty="0" smtClean="0">
                <a:latin typeface="Times New Roman" pitchFamily="18" charset="0"/>
                <a:cs typeface="Times New Roman" pitchFamily="18" charset="0"/>
              </a:rPr>
              <a:t>Improving quality of life</a:t>
            </a:r>
          </a:p>
          <a:p>
            <a:pPr lvl="1" algn="just">
              <a:lnSpc>
                <a:spcPct val="90000"/>
              </a:lnSpc>
              <a:buFont typeface="Arial" panose="020B0604020202020204" pitchFamily="34" charset="0"/>
              <a:buChar char="•"/>
            </a:pPr>
            <a:r>
              <a:rPr lang="en-US" dirty="0" smtClean="0">
                <a:latin typeface="Times New Roman" pitchFamily="18" charset="0"/>
                <a:cs typeface="Times New Roman" pitchFamily="18" charset="0"/>
              </a:rPr>
              <a:t>Eliminating health inequalities</a:t>
            </a:r>
          </a:p>
          <a:p>
            <a:pPr lvl="1" algn="just">
              <a:lnSpc>
                <a:spcPct val="90000"/>
              </a:lnSpc>
              <a:buFont typeface="Arial" panose="020B0604020202020204" pitchFamily="34" charset="0"/>
              <a:buChar char="•"/>
            </a:pPr>
            <a:r>
              <a:rPr lang="en-US" dirty="0" smtClean="0">
                <a:latin typeface="Times New Roman" pitchFamily="18" charset="0"/>
                <a:cs typeface="Times New Roman" pitchFamily="18" charset="0"/>
              </a:rPr>
              <a:t>Organizing community to promote active participation</a:t>
            </a:r>
          </a:p>
          <a:p>
            <a:pPr algn="just" eaLnBrk="1" hangingPunct="1">
              <a:lnSpc>
                <a:spcPct val="90000"/>
              </a:lnSpc>
              <a:buFontTx/>
              <a:buNone/>
            </a:pPr>
            <a:endParaRPr lang="en-US" dirty="0" smtClean="0">
              <a:latin typeface="Times New Roman" pitchFamily="18" charset="0"/>
              <a:cs typeface="Times New Roman" pitchFamily="18" charset="0"/>
            </a:endParaRPr>
          </a:p>
          <a:p>
            <a:pPr algn="just" eaLnBrk="1" hangingPunct="1">
              <a:lnSpc>
                <a:spcPct val="90000"/>
              </a:lnSpc>
            </a:pPr>
            <a:endParaRPr lang="en-US" dirty="0" smtClean="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normAutofit/>
          </a:bodyPr>
          <a:lstStyle/>
          <a:p>
            <a:pPr>
              <a:defRPr/>
            </a:pPr>
            <a:fld id="{B4A7E613-2034-433A-92A5-4AAFA1DFB469}" type="slidenum">
              <a:rPr lang="en-US"/>
              <a:pPr>
                <a:defRPr/>
              </a:pPr>
              <a:t>14</a:t>
            </a:fld>
            <a:endParaRPr lang="en-US"/>
          </a:p>
        </p:txBody>
      </p:sp>
    </p:spTree>
    <p:extLst>
      <p:ext uri="{BB962C8B-B14F-4D97-AF65-F5344CB8AC3E}">
        <p14:creationId xmlns:p14="http://schemas.microsoft.com/office/powerpoint/2010/main" val="227069595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normAutofit/>
          </a:bodyPr>
          <a:lstStyle/>
          <a:p>
            <a:r>
              <a:rPr lang="en-GB" sz="2800" b="1" dirty="0" smtClean="0">
                <a:solidFill>
                  <a:srgbClr val="C00000"/>
                </a:solidFill>
                <a:latin typeface="Times New Roman" pitchFamily="18" charset="0"/>
                <a:cs typeface="Times New Roman" pitchFamily="18" charset="0"/>
              </a:rPr>
              <a:t>Rothman’s component causes model...</a:t>
            </a:r>
            <a:endParaRPr lang="en-US" sz="2800" b="1" dirty="0">
              <a:solidFill>
                <a:srgbClr val="C00000"/>
              </a:solidFill>
              <a:latin typeface="Times New Roman" pitchFamily="18" charset="0"/>
              <a:cs typeface="Times New Roman" pitchFamily="18" charset="0"/>
            </a:endParaRPr>
          </a:p>
        </p:txBody>
      </p:sp>
      <p:sp>
        <p:nvSpPr>
          <p:cNvPr id="157699" name="Rectangle 3"/>
          <p:cNvSpPr>
            <a:spLocks noGrp="1" noChangeArrowheads="1"/>
          </p:cNvSpPr>
          <p:nvPr>
            <p:ph idx="1"/>
          </p:nvPr>
        </p:nvSpPr>
        <p:spPr>
          <a:xfrm>
            <a:off x="304800" y="1295400"/>
            <a:ext cx="8458200" cy="5029200"/>
          </a:xfrm>
        </p:spPr>
        <p:txBody>
          <a:bodyPr>
            <a:normAutofit/>
          </a:bodyPr>
          <a:lstStyle/>
          <a:p>
            <a:pPr algn="just">
              <a:lnSpc>
                <a:spcPct val="130000"/>
              </a:lnSpc>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factors or conditions that form a sufficient cause are called </a:t>
            </a:r>
            <a:r>
              <a:rPr lang="en-US" b="1" dirty="0">
                <a:solidFill>
                  <a:srgbClr val="C00000"/>
                </a:solidFill>
                <a:latin typeface="Times New Roman" pitchFamily="18" charset="0"/>
                <a:cs typeface="Times New Roman" pitchFamily="18" charset="0"/>
              </a:rPr>
              <a:t>component</a:t>
            </a:r>
            <a:r>
              <a:rPr lang="en-US" dirty="0">
                <a:solidFill>
                  <a:srgbClr val="C00000"/>
                </a:solidFill>
                <a:latin typeface="Times New Roman" pitchFamily="18" charset="0"/>
                <a:cs typeface="Times New Roman" pitchFamily="18" charset="0"/>
              </a:rPr>
              <a:t> </a:t>
            </a:r>
            <a:r>
              <a:rPr lang="en-US" dirty="0">
                <a:latin typeface="Times New Roman" pitchFamily="18" charset="0"/>
                <a:cs typeface="Times New Roman" pitchFamily="18" charset="0"/>
              </a:rPr>
              <a:t>causes</a:t>
            </a:r>
            <a:r>
              <a:rPr lang="en-US" dirty="0" smtClean="0">
                <a:latin typeface="Times New Roman" pitchFamily="18" charset="0"/>
                <a:cs typeface="Times New Roman" pitchFamily="18" charset="0"/>
              </a:rPr>
              <a:t>.</a:t>
            </a:r>
          </a:p>
          <a:p>
            <a:pPr algn="just">
              <a:lnSpc>
                <a:spcPct val="130000"/>
              </a:lnSpc>
            </a:pPr>
            <a:r>
              <a:rPr lang="en-US" dirty="0" smtClean="0">
                <a:latin typeface="Times New Roman" pitchFamily="18" charset="0"/>
                <a:cs typeface="Times New Roman" pitchFamily="18" charset="0"/>
              </a:rPr>
              <a:t>Example</a:t>
            </a:r>
          </a:p>
          <a:p>
            <a:pPr lvl="1" algn="just">
              <a:lnSpc>
                <a:spcPct val="130000"/>
              </a:lnSpc>
              <a:buFont typeface="Courier New" panose="02070309020205020404" pitchFamily="49" charset="0"/>
              <a:buChar char="o"/>
            </a:pPr>
            <a:r>
              <a:rPr lang="en-GB" sz="2400" dirty="0" smtClean="0">
                <a:latin typeface="Times New Roman" pitchFamily="18" charset="0"/>
                <a:cs typeface="Times New Roman" pitchFamily="18" charset="0"/>
              </a:rPr>
              <a:t>The tubercle bacillus is required to cause tuberculosis but, alone, does not always cause it, </a:t>
            </a:r>
          </a:p>
          <a:p>
            <a:pPr lvl="1" algn="just">
              <a:lnSpc>
                <a:spcPct val="130000"/>
              </a:lnSpc>
              <a:buFont typeface="Courier New" panose="02070309020205020404" pitchFamily="49" charset="0"/>
              <a:buChar char="o"/>
            </a:pPr>
            <a:r>
              <a:rPr lang="en-GB" sz="2400" dirty="0" smtClean="0">
                <a:latin typeface="Times New Roman" pitchFamily="18" charset="0"/>
                <a:cs typeface="Times New Roman" pitchFamily="18" charset="0"/>
              </a:rPr>
              <a:t>So tubercle bacillus is a </a:t>
            </a:r>
            <a:r>
              <a:rPr lang="en-GB" sz="2400" b="1" dirty="0" smtClean="0">
                <a:solidFill>
                  <a:srgbClr val="C00000"/>
                </a:solidFill>
                <a:latin typeface="Times New Roman" pitchFamily="18" charset="0"/>
                <a:cs typeface="Times New Roman" pitchFamily="18" charset="0"/>
              </a:rPr>
              <a:t>necessary</a:t>
            </a:r>
            <a:r>
              <a:rPr lang="en-GB" sz="2400" dirty="0" smtClean="0">
                <a:solidFill>
                  <a:srgbClr val="C00000"/>
                </a:solidFill>
                <a:latin typeface="Times New Roman" pitchFamily="18" charset="0"/>
                <a:cs typeface="Times New Roman" pitchFamily="18" charset="0"/>
              </a:rPr>
              <a:t>,</a:t>
            </a:r>
            <a:r>
              <a:rPr lang="en-GB" sz="2400" dirty="0" smtClean="0">
                <a:latin typeface="Times New Roman" pitchFamily="18" charset="0"/>
                <a:cs typeface="Times New Roman" pitchFamily="18" charset="0"/>
              </a:rPr>
              <a:t> not a sufficient, cause.</a:t>
            </a:r>
          </a:p>
          <a:p>
            <a:pPr algn="just">
              <a:lnSpc>
                <a:spcPct val="130000"/>
              </a:lnSpc>
            </a:pPr>
            <a:endParaRPr lang="en-US" dirty="0">
              <a:latin typeface="Times New Roman" pitchFamily="18" charset="0"/>
              <a:cs typeface="Times New Roman" pitchFamily="18" charset="0"/>
            </a:endParaRPr>
          </a:p>
        </p:txBody>
      </p:sp>
      <p:sp>
        <p:nvSpPr>
          <p:cNvPr id="30722" name="Slide Number Placeholder 5"/>
          <p:cNvSpPr>
            <a:spLocks noGrp="1"/>
          </p:cNvSpPr>
          <p:nvPr>
            <p:ph type="sldNum" sz="quarter" idx="12"/>
          </p:nvPr>
        </p:nvSpPr>
        <p:spPr>
          <a:noFill/>
        </p:spPr>
        <p:txBody>
          <a:bodyPr anchor="b">
            <a:normAutofit/>
          </a:bodyPr>
          <a:lstStyle/>
          <a:p>
            <a:pPr algn="l"/>
            <a:fld id="{16FB8F3E-F3BF-473E-995C-DD9EC8CC48DD}" type="slidenum">
              <a:rPr lang="ar-SA" sz="1200">
                <a:cs typeface="Arial" pitchFamily="34" charset="0"/>
              </a:rPr>
              <a:pPr algn="l"/>
              <a:t>140</a:t>
            </a:fld>
            <a:endParaRPr lang="en-US" sz="1200"/>
          </a:p>
        </p:txBody>
      </p:sp>
    </p:spTree>
    <p:extLst>
      <p:ext uri="{BB962C8B-B14F-4D97-AF65-F5344CB8AC3E}">
        <p14:creationId xmlns:p14="http://schemas.microsoft.com/office/powerpoint/2010/main" val="9156741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57698"/>
                                        </p:tgtEl>
                                        <p:attrNameLst>
                                          <p:attrName>style.visibility</p:attrName>
                                        </p:attrNameLst>
                                      </p:cBhvr>
                                      <p:to>
                                        <p:strVal val="visible"/>
                                      </p:to>
                                    </p:set>
                                    <p:animEffect transition="in" filter="fade">
                                      <p:cBhvr>
                                        <p:cTn id="7" dur="800" decel="100000"/>
                                        <p:tgtEl>
                                          <p:spTgt spid="157698"/>
                                        </p:tgtEl>
                                      </p:cBhvr>
                                    </p:animEffect>
                                    <p:anim calcmode="lin" valueType="num">
                                      <p:cBhvr>
                                        <p:cTn id="8" dur="800" decel="100000" fill="hold"/>
                                        <p:tgtEl>
                                          <p:spTgt spid="157698"/>
                                        </p:tgtEl>
                                        <p:attrNameLst>
                                          <p:attrName>style.rotation</p:attrName>
                                        </p:attrNameLst>
                                      </p:cBhvr>
                                      <p:tavLst>
                                        <p:tav tm="0">
                                          <p:val>
                                            <p:fltVal val="-90"/>
                                          </p:val>
                                        </p:tav>
                                        <p:tav tm="100000">
                                          <p:val>
                                            <p:fltVal val="0"/>
                                          </p:val>
                                        </p:tav>
                                      </p:tavLst>
                                    </p:anim>
                                    <p:anim calcmode="lin" valueType="num">
                                      <p:cBhvr>
                                        <p:cTn id="9" dur="800" decel="100000" fill="hold"/>
                                        <p:tgtEl>
                                          <p:spTgt spid="157698"/>
                                        </p:tgtEl>
                                        <p:attrNameLst>
                                          <p:attrName>ppt_x</p:attrName>
                                        </p:attrNameLst>
                                      </p:cBhvr>
                                      <p:tavLst>
                                        <p:tav tm="0">
                                          <p:val>
                                            <p:strVal val="#ppt_x+0.4"/>
                                          </p:val>
                                        </p:tav>
                                        <p:tav tm="100000">
                                          <p:val>
                                            <p:strVal val="#ppt_x-0.05"/>
                                          </p:val>
                                        </p:tav>
                                      </p:tavLst>
                                    </p:anim>
                                    <p:anim calcmode="lin" valueType="num">
                                      <p:cBhvr>
                                        <p:cTn id="10" dur="800" decel="100000" fill="hold"/>
                                        <p:tgtEl>
                                          <p:spTgt spid="1576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76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769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57699">
                                            <p:txEl>
                                              <p:pRg st="0" end="0"/>
                                            </p:txEl>
                                          </p:spTgt>
                                        </p:tgtEl>
                                        <p:attrNameLst>
                                          <p:attrName>style.visibility</p:attrName>
                                        </p:attrNameLst>
                                      </p:cBhvr>
                                      <p:to>
                                        <p:strVal val="visible"/>
                                      </p:to>
                                    </p:set>
                                    <p:anim calcmode="lin" valueType="num">
                                      <p:cBhvr>
                                        <p:cTn id="17" dur="1000" fill="hold"/>
                                        <p:tgtEl>
                                          <p:spTgt spid="157699">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157699">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15769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57699">
                                            <p:txEl>
                                              <p:pRg st="1" end="1"/>
                                            </p:txEl>
                                          </p:spTgt>
                                        </p:tgtEl>
                                        <p:attrNameLst>
                                          <p:attrName>style.visibility</p:attrName>
                                        </p:attrNameLst>
                                      </p:cBhvr>
                                      <p:to>
                                        <p:strVal val="visible"/>
                                      </p:to>
                                    </p:set>
                                    <p:anim calcmode="lin" valueType="num">
                                      <p:cBhvr>
                                        <p:cTn id="24" dur="1000" fill="hold"/>
                                        <p:tgtEl>
                                          <p:spTgt spid="157699">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157699">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157699">
                                            <p:txEl>
                                              <p:pRg st="1" end="1"/>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57699">
                                            <p:txEl>
                                              <p:pRg st="2" end="2"/>
                                            </p:txEl>
                                          </p:spTgt>
                                        </p:tgtEl>
                                        <p:attrNameLst>
                                          <p:attrName>style.visibility</p:attrName>
                                        </p:attrNameLst>
                                      </p:cBhvr>
                                      <p:to>
                                        <p:strVal val="visible"/>
                                      </p:to>
                                    </p:set>
                                    <p:anim calcmode="lin" valueType="num">
                                      <p:cBhvr>
                                        <p:cTn id="29" dur="1000" fill="hold"/>
                                        <p:tgtEl>
                                          <p:spTgt spid="157699">
                                            <p:txEl>
                                              <p:pRg st="2" end="2"/>
                                            </p:txEl>
                                          </p:spTgt>
                                        </p:tgtEl>
                                        <p:attrNameLst>
                                          <p:attrName>ppt_w</p:attrName>
                                        </p:attrNameLst>
                                      </p:cBhvr>
                                      <p:tavLst>
                                        <p:tav tm="0">
                                          <p:val>
                                            <p:strVal val="#ppt_w*0.70"/>
                                          </p:val>
                                        </p:tav>
                                        <p:tav tm="100000">
                                          <p:val>
                                            <p:strVal val="#ppt_w"/>
                                          </p:val>
                                        </p:tav>
                                      </p:tavLst>
                                    </p:anim>
                                    <p:anim calcmode="lin" valueType="num">
                                      <p:cBhvr>
                                        <p:cTn id="30" dur="1000" fill="hold"/>
                                        <p:tgtEl>
                                          <p:spTgt spid="157699">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157699">
                                            <p:txEl>
                                              <p:pRg st="2" end="2"/>
                                            </p:txEl>
                                          </p:spTgt>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57699">
                                            <p:txEl>
                                              <p:pRg st="3" end="3"/>
                                            </p:txEl>
                                          </p:spTgt>
                                        </p:tgtEl>
                                        <p:attrNameLst>
                                          <p:attrName>style.visibility</p:attrName>
                                        </p:attrNameLst>
                                      </p:cBhvr>
                                      <p:to>
                                        <p:strVal val="visible"/>
                                      </p:to>
                                    </p:set>
                                    <p:anim calcmode="lin" valueType="num">
                                      <p:cBhvr>
                                        <p:cTn id="34" dur="1000" fill="hold"/>
                                        <p:tgtEl>
                                          <p:spTgt spid="157699">
                                            <p:txEl>
                                              <p:pRg st="3" end="3"/>
                                            </p:txEl>
                                          </p:spTgt>
                                        </p:tgtEl>
                                        <p:attrNameLst>
                                          <p:attrName>ppt_w</p:attrName>
                                        </p:attrNameLst>
                                      </p:cBhvr>
                                      <p:tavLst>
                                        <p:tav tm="0">
                                          <p:val>
                                            <p:strVal val="#ppt_w*0.70"/>
                                          </p:val>
                                        </p:tav>
                                        <p:tav tm="100000">
                                          <p:val>
                                            <p:strVal val="#ppt_w"/>
                                          </p:val>
                                        </p:tav>
                                      </p:tavLst>
                                    </p:anim>
                                    <p:anim calcmode="lin" valueType="num">
                                      <p:cBhvr>
                                        <p:cTn id="35" dur="1000" fill="hold"/>
                                        <p:tgtEl>
                                          <p:spTgt spid="157699">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157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P spid="157699"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Text Box 4"/>
          <p:cNvSpPr txBox="1">
            <a:spLocks noGrp="1" noChangeArrowheads="1"/>
          </p:cNvSpPr>
          <p:nvPr>
            <p:ph type="title"/>
          </p:nvPr>
        </p:nvSpPr>
        <p:spPr>
          <a:xfrm>
            <a:off x="457200" y="274638"/>
            <a:ext cx="8229600" cy="715962"/>
          </a:xfrm>
        </p:spPr>
        <p:txBody>
          <a:bodyPr>
            <a:normAutofit/>
          </a:bodyPr>
          <a:lstStyle/>
          <a:p>
            <a:pPr>
              <a:spcBef>
                <a:spcPct val="50000"/>
              </a:spcBef>
            </a:pPr>
            <a:r>
              <a:rPr lang="en-US" sz="3200" b="1" dirty="0">
                <a:latin typeface="Times New Roman" pitchFamily="18" charset="0"/>
                <a:cs typeface="Times New Roman" pitchFamily="18" charset="0"/>
              </a:rPr>
              <a:t>Rothman’s </a:t>
            </a:r>
            <a:r>
              <a:rPr lang="en-US" sz="3200" b="1" dirty="0">
                <a:effectLst>
                  <a:outerShdw blurRad="38100" dist="38100" dir="2700000" algn="tl">
                    <a:srgbClr val="C0C0C0"/>
                  </a:outerShdw>
                </a:effectLst>
                <a:latin typeface="Times New Roman" pitchFamily="18" charset="0"/>
                <a:cs typeface="Times New Roman" pitchFamily="18" charset="0"/>
              </a:rPr>
              <a:t>Component Causes </a:t>
            </a:r>
            <a:r>
              <a:rPr lang="en-US" sz="3200" b="1" dirty="0" smtClean="0">
                <a:effectLst>
                  <a:outerShdw blurRad="38100" dist="38100" dir="2700000" algn="tl">
                    <a:srgbClr val="C0C0C0"/>
                  </a:outerShdw>
                </a:effectLst>
                <a:latin typeface="Times New Roman" pitchFamily="18" charset="0"/>
                <a:cs typeface="Times New Roman" pitchFamily="18" charset="0"/>
              </a:rPr>
              <a:t>Model…</a:t>
            </a:r>
            <a:endParaRPr lang="en-US" sz="3200" b="1" dirty="0">
              <a:effectLst>
                <a:outerShdw blurRad="38100" dist="38100" dir="2700000" algn="tl">
                  <a:srgbClr val="C0C0C0"/>
                </a:outerShdw>
              </a:effectLst>
              <a:latin typeface="Times New Roman" pitchFamily="18" charset="0"/>
              <a:cs typeface="Times New Roman" pitchFamily="18" charset="0"/>
            </a:endParaRPr>
          </a:p>
        </p:txBody>
      </p:sp>
      <p:sp>
        <p:nvSpPr>
          <p:cNvPr id="146435" name="Rectangle 3"/>
          <p:cNvSpPr>
            <a:spLocks noGrp="1" noChangeArrowheads="1"/>
          </p:cNvSpPr>
          <p:nvPr>
            <p:ph idx="1"/>
          </p:nvPr>
        </p:nvSpPr>
        <p:spPr>
          <a:xfrm>
            <a:off x="381000" y="1143000"/>
            <a:ext cx="8534400" cy="5410200"/>
          </a:xfrm>
        </p:spPr>
        <p:txBody>
          <a:bodyPr>
            <a:noAutofit/>
          </a:bodyPr>
          <a:lstStyle/>
          <a:p>
            <a:pPr algn="just"/>
            <a:r>
              <a:rPr lang="en-GB" sz="2400" dirty="0">
                <a:latin typeface="Times New Roman" pitchFamily="18" charset="0"/>
                <a:cs typeface="Times New Roman" pitchFamily="18" charset="0"/>
              </a:rPr>
              <a:t>Rothman's model has emphasised that the causes of disease comprise a collection of factors. </a:t>
            </a:r>
          </a:p>
          <a:p>
            <a:pPr lvl="1" algn="just">
              <a:buFont typeface="Wingdings" panose="05000000000000000000" pitchFamily="2" charset="2"/>
              <a:buChar char="§"/>
            </a:pPr>
            <a:r>
              <a:rPr lang="en-US" sz="2000" dirty="0">
                <a:latin typeface="Times New Roman" pitchFamily="18" charset="0"/>
                <a:cs typeface="Times New Roman" pitchFamily="18" charset="0"/>
              </a:rPr>
              <a:t>These factors represent pieces of a pie, the whole pie (</a:t>
            </a:r>
            <a:r>
              <a:rPr lang="en-GB" sz="2000" dirty="0">
                <a:latin typeface="Times New Roman" pitchFamily="18" charset="0"/>
                <a:cs typeface="Times New Roman" pitchFamily="18" charset="0"/>
              </a:rPr>
              <a:t>combinations of factors) are</a:t>
            </a:r>
            <a:r>
              <a:rPr lang="en-US" sz="2000" dirty="0">
                <a:latin typeface="Times New Roman" pitchFamily="18" charset="0"/>
                <a:cs typeface="Times New Roman" pitchFamily="18" charset="0"/>
              </a:rPr>
              <a:t> the </a:t>
            </a:r>
            <a:r>
              <a:rPr lang="en-US" sz="2000" b="1" dirty="0">
                <a:latin typeface="Times New Roman" pitchFamily="18" charset="0"/>
                <a:cs typeface="Times New Roman" pitchFamily="18" charset="0"/>
              </a:rPr>
              <a:t>sufficient</a:t>
            </a:r>
            <a:r>
              <a:rPr lang="en-US" sz="2000" dirty="0">
                <a:latin typeface="Times New Roman" pitchFamily="18" charset="0"/>
                <a:cs typeface="Times New Roman" pitchFamily="18" charset="0"/>
              </a:rPr>
              <a:t> causes  for a disease.</a:t>
            </a:r>
          </a:p>
          <a:p>
            <a:pPr lvl="1" algn="just">
              <a:buFont typeface="Wingdings" panose="05000000000000000000" pitchFamily="2" charset="2"/>
              <a:buChar char="§"/>
            </a:pPr>
            <a:r>
              <a:rPr lang="en-US" sz="2000" dirty="0">
                <a:latin typeface="Times New Roman" pitchFamily="18" charset="0"/>
                <a:cs typeface="Times New Roman" pitchFamily="18" charset="0"/>
              </a:rPr>
              <a:t>It shows that a disease may have more </a:t>
            </a:r>
            <a:r>
              <a:rPr lang="en-US" sz="2000" dirty="0" smtClean="0">
                <a:latin typeface="Times New Roman" pitchFamily="18" charset="0"/>
                <a:cs typeface="Times New Roman" pitchFamily="18" charset="0"/>
              </a:rPr>
              <a:t>than </a:t>
            </a:r>
            <a:r>
              <a:rPr lang="en-US" sz="2000" dirty="0">
                <a:latin typeface="Times New Roman" pitchFamily="18" charset="0"/>
                <a:cs typeface="Times New Roman" pitchFamily="18" charset="0"/>
              </a:rPr>
              <a:t>one sufficient cause, with each sufficient cause being composed of several factors</a:t>
            </a:r>
            <a:r>
              <a:rPr lang="en-US" sz="2000" dirty="0" smtClean="0">
                <a:latin typeface="Times New Roman" pitchFamily="18" charset="0"/>
                <a:cs typeface="Times New Roman" pitchFamily="18" charset="0"/>
              </a:rPr>
              <a:t>.</a:t>
            </a:r>
          </a:p>
          <a:p>
            <a:pPr lvl="1" algn="just">
              <a:lnSpc>
                <a:spcPct val="120000"/>
              </a:lnSpc>
              <a:buFont typeface="Wingdings" panose="05000000000000000000" pitchFamily="2" charset="2"/>
              <a:buChar char="§"/>
            </a:pPr>
            <a:r>
              <a:rPr lang="en-US" sz="2000" dirty="0" smtClean="0">
                <a:latin typeface="Times New Roman" pitchFamily="18" charset="0"/>
                <a:cs typeface="Times New Roman" pitchFamily="18" charset="0"/>
              </a:rPr>
              <a:t>The factors represented by the pieces of the pie in this model are called </a:t>
            </a:r>
            <a:r>
              <a:rPr lang="en-US" sz="2000" dirty="0" smtClean="0">
                <a:solidFill>
                  <a:srgbClr val="C00000"/>
                </a:solidFill>
                <a:latin typeface="Times New Roman" pitchFamily="18" charset="0"/>
                <a:cs typeface="Times New Roman" pitchFamily="18" charset="0"/>
              </a:rPr>
              <a:t>component </a:t>
            </a:r>
            <a:r>
              <a:rPr lang="en-US" sz="2000" dirty="0" smtClean="0">
                <a:latin typeface="Times New Roman" pitchFamily="18" charset="0"/>
                <a:cs typeface="Times New Roman" pitchFamily="18" charset="0"/>
              </a:rPr>
              <a:t>causes. </a:t>
            </a:r>
          </a:p>
          <a:p>
            <a:pPr lvl="1" algn="just">
              <a:lnSpc>
                <a:spcPct val="120000"/>
              </a:lnSpc>
              <a:buFont typeface="Wingdings" panose="05000000000000000000" pitchFamily="2" charset="2"/>
              <a:buChar char="§"/>
            </a:pPr>
            <a:r>
              <a:rPr lang="en-US" sz="2000" dirty="0" smtClean="0">
                <a:latin typeface="Times New Roman" pitchFamily="18" charset="0"/>
                <a:cs typeface="Times New Roman" pitchFamily="18" charset="0"/>
              </a:rPr>
              <a:t>Each single component cause is rarely a </a:t>
            </a:r>
            <a:r>
              <a:rPr lang="en-US" sz="2000" dirty="0" smtClean="0">
                <a:solidFill>
                  <a:srgbClr val="C00000"/>
                </a:solidFill>
                <a:latin typeface="Times New Roman" pitchFamily="18" charset="0"/>
                <a:cs typeface="Times New Roman" pitchFamily="18" charset="0"/>
              </a:rPr>
              <a:t>sufficient</a:t>
            </a:r>
            <a:r>
              <a:rPr lang="en-US" sz="2000" dirty="0" smtClean="0">
                <a:latin typeface="Times New Roman" pitchFamily="18" charset="0"/>
                <a:cs typeface="Times New Roman" pitchFamily="18" charset="0"/>
              </a:rPr>
              <a:t> cause by itself, But may be </a:t>
            </a:r>
            <a:r>
              <a:rPr lang="en-US" sz="2000" dirty="0" smtClean="0">
                <a:solidFill>
                  <a:srgbClr val="C00000"/>
                </a:solidFill>
                <a:latin typeface="Times New Roman" pitchFamily="18" charset="0"/>
                <a:cs typeface="Times New Roman" pitchFamily="18" charset="0"/>
              </a:rPr>
              <a:t>necessary </a:t>
            </a:r>
            <a:r>
              <a:rPr lang="en-US" sz="2000" dirty="0" smtClean="0">
                <a:latin typeface="Times New Roman" pitchFamily="18" charset="0"/>
                <a:cs typeface="Times New Roman" pitchFamily="18" charset="0"/>
              </a:rPr>
              <a:t>cause.</a:t>
            </a:r>
          </a:p>
          <a:p>
            <a:pPr algn="just">
              <a:lnSpc>
                <a:spcPct val="120000"/>
              </a:lnSpc>
            </a:pPr>
            <a:r>
              <a:rPr lang="en-GB" sz="2400" dirty="0" smtClean="0">
                <a:latin typeface="Times New Roman" pitchFamily="18" charset="0"/>
                <a:cs typeface="Times New Roman" pitchFamily="18" charset="0"/>
              </a:rPr>
              <a:t>Control of the disease could be achieved by removing one of the components in each "pie" and if there were a factor common to all "pies“ </a:t>
            </a:r>
            <a:r>
              <a:rPr lang="en-GB" sz="2400" dirty="0" smtClean="0">
                <a:solidFill>
                  <a:srgbClr val="C00000"/>
                </a:solidFill>
                <a:latin typeface="Times New Roman" pitchFamily="18" charset="0"/>
                <a:cs typeface="Times New Roman" pitchFamily="18" charset="0"/>
              </a:rPr>
              <a:t>(necessary cause) </a:t>
            </a:r>
            <a:r>
              <a:rPr lang="en-GB" sz="2400" dirty="0" smtClean="0">
                <a:latin typeface="Times New Roman" pitchFamily="18" charset="0"/>
                <a:cs typeface="Times New Roman" pitchFamily="18" charset="0"/>
              </a:rPr>
              <a:t>the disease would be eliminated by removing that alone.</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
        <p:nvSpPr>
          <p:cNvPr id="32770" name="Slide Number Placeholder 5"/>
          <p:cNvSpPr>
            <a:spLocks noGrp="1"/>
          </p:cNvSpPr>
          <p:nvPr>
            <p:ph type="sldNum" sz="quarter" idx="12"/>
          </p:nvPr>
        </p:nvSpPr>
        <p:spPr>
          <a:noFill/>
        </p:spPr>
        <p:txBody>
          <a:bodyPr anchor="b">
            <a:normAutofit/>
          </a:bodyPr>
          <a:lstStyle/>
          <a:p>
            <a:pPr algn="l"/>
            <a:fld id="{C49C1622-7DCE-40BD-8587-6E626E98EA85}" type="slidenum">
              <a:rPr lang="ar-SA" sz="1200">
                <a:cs typeface="Arial" pitchFamily="34" charset="0"/>
              </a:rPr>
              <a:pPr algn="l"/>
              <a:t>141</a:t>
            </a:fld>
            <a:endParaRPr lang="en-US" sz="1200"/>
          </a:p>
        </p:txBody>
      </p:sp>
    </p:spTree>
    <p:extLst>
      <p:ext uri="{BB962C8B-B14F-4D97-AF65-F5344CB8AC3E}">
        <p14:creationId xmlns:p14="http://schemas.microsoft.com/office/powerpoint/2010/main" val="39451378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6436"/>
                                        </p:tgtEl>
                                        <p:attrNameLst>
                                          <p:attrName>style.visibility</p:attrName>
                                        </p:attrNameLst>
                                      </p:cBhvr>
                                      <p:to>
                                        <p:strVal val="visible"/>
                                      </p:to>
                                    </p:set>
                                    <p:animEffect transition="in" filter="box(in)">
                                      <p:cBhvr>
                                        <p:cTn id="7" dur="500"/>
                                        <p:tgtEl>
                                          <p:spTgt spid="14643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6435">
                                            <p:txEl>
                                              <p:pRg st="0" end="0"/>
                                            </p:txEl>
                                          </p:spTgt>
                                        </p:tgtEl>
                                        <p:attrNameLst>
                                          <p:attrName>style.visibility</p:attrName>
                                        </p:attrNameLst>
                                      </p:cBhvr>
                                      <p:to>
                                        <p:strVal val="visible"/>
                                      </p:to>
                                    </p:set>
                                    <p:animEffect transition="in" filter="box(in)">
                                      <p:cBhvr>
                                        <p:cTn id="12" dur="500"/>
                                        <p:tgtEl>
                                          <p:spTgt spid="146435">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46435">
                                            <p:txEl>
                                              <p:pRg st="1" end="1"/>
                                            </p:txEl>
                                          </p:spTgt>
                                        </p:tgtEl>
                                        <p:attrNameLst>
                                          <p:attrName>style.visibility</p:attrName>
                                        </p:attrNameLst>
                                      </p:cBhvr>
                                      <p:to>
                                        <p:strVal val="visible"/>
                                      </p:to>
                                    </p:set>
                                    <p:animEffect transition="in" filter="box(in)">
                                      <p:cBhvr>
                                        <p:cTn id="15" dur="500"/>
                                        <p:tgtEl>
                                          <p:spTgt spid="146435">
                                            <p:txEl>
                                              <p:pRg st="1" end="1"/>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46435">
                                            <p:txEl>
                                              <p:pRg st="2" end="2"/>
                                            </p:txEl>
                                          </p:spTgt>
                                        </p:tgtEl>
                                        <p:attrNameLst>
                                          <p:attrName>style.visibility</p:attrName>
                                        </p:attrNameLst>
                                      </p:cBhvr>
                                      <p:to>
                                        <p:strVal val="visible"/>
                                      </p:to>
                                    </p:set>
                                    <p:animEffect transition="in" filter="box(in)">
                                      <p:cBhvr>
                                        <p:cTn id="18" dur="500"/>
                                        <p:tgtEl>
                                          <p:spTgt spid="146435">
                                            <p:txEl>
                                              <p:pRg st="2" end="2"/>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46435">
                                            <p:txEl>
                                              <p:pRg st="3" end="3"/>
                                            </p:txEl>
                                          </p:spTgt>
                                        </p:tgtEl>
                                        <p:attrNameLst>
                                          <p:attrName>style.visibility</p:attrName>
                                        </p:attrNameLst>
                                      </p:cBhvr>
                                      <p:to>
                                        <p:strVal val="visible"/>
                                      </p:to>
                                    </p:set>
                                    <p:animEffect transition="in" filter="box(in)">
                                      <p:cBhvr>
                                        <p:cTn id="21" dur="500"/>
                                        <p:tgtEl>
                                          <p:spTgt spid="146435">
                                            <p:txEl>
                                              <p:pRg st="3" end="3"/>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46435">
                                            <p:txEl>
                                              <p:pRg st="4" end="4"/>
                                            </p:txEl>
                                          </p:spTgt>
                                        </p:tgtEl>
                                        <p:attrNameLst>
                                          <p:attrName>style.visibility</p:attrName>
                                        </p:attrNameLst>
                                      </p:cBhvr>
                                      <p:to>
                                        <p:strVal val="visible"/>
                                      </p:to>
                                    </p:set>
                                    <p:animEffect transition="in" filter="box(in)">
                                      <p:cBhvr>
                                        <p:cTn id="24" dur="500"/>
                                        <p:tgtEl>
                                          <p:spTgt spid="14643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46435">
                                            <p:txEl>
                                              <p:pRg st="5" end="5"/>
                                            </p:txEl>
                                          </p:spTgt>
                                        </p:tgtEl>
                                        <p:attrNameLst>
                                          <p:attrName>style.visibility</p:attrName>
                                        </p:attrNameLst>
                                      </p:cBhvr>
                                      <p:to>
                                        <p:strVal val="visible"/>
                                      </p:to>
                                    </p:set>
                                    <p:animEffect transition="in" filter="box(in)">
                                      <p:cBhvr>
                                        <p:cTn id="29" dur="500"/>
                                        <p:tgtEl>
                                          <p:spTgt spid="146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p:bldP spid="146435"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1858962"/>
          </a:xfrm>
        </p:spPr>
        <p:txBody>
          <a:bodyPr>
            <a:noAutofit/>
          </a:bodyPr>
          <a:lstStyle/>
          <a:p>
            <a:pPr algn="just"/>
            <a:r>
              <a:rPr lang="en-US" sz="3200" dirty="0">
                <a:latin typeface="Times New Roman" panose="02020603050405020304" pitchFamily="18" charset="0"/>
                <a:cs typeface="Times New Roman" panose="02020603050405020304" pitchFamily="18" charset="0"/>
              </a:rPr>
              <a:t>All factors (component causes) together form the sufficient cause while component cause “C</a:t>
            </a:r>
            <a:r>
              <a:rPr lang="en-US" sz="3200" dirty="0" smtClean="0">
                <a:latin typeface="Times New Roman" panose="02020603050405020304" pitchFamily="18" charset="0"/>
                <a:cs typeface="Times New Roman" panose="02020603050405020304" pitchFamily="18" charset="0"/>
              </a:rPr>
              <a:t>” and “D” </a:t>
            </a:r>
            <a:r>
              <a:rPr lang="en-US" sz="3200" dirty="0">
                <a:latin typeface="Times New Roman" panose="02020603050405020304" pitchFamily="18" charset="0"/>
                <a:cs typeface="Times New Roman" panose="02020603050405020304" pitchFamily="18" charset="0"/>
              </a:rPr>
              <a:t>constitutes the necessary cause.</a:t>
            </a:r>
          </a:p>
        </p:txBody>
      </p:sp>
      <p:pic>
        <p:nvPicPr>
          <p:cNvPr id="35843" name="Picture 4"/>
          <p:cNvPicPr>
            <a:picLocks noGrp="1" noChangeAspect="1" noChangeArrowheads="1"/>
          </p:cNvPicPr>
          <p:nvPr>
            <p:ph idx="1"/>
          </p:nvPr>
        </p:nvPicPr>
        <p:blipFill>
          <a:blip r:embed="rId2"/>
          <a:stretch>
            <a:fillRect/>
          </a:stretch>
        </p:blipFill>
        <p:spPr>
          <a:xfrm>
            <a:off x="1219200" y="2514600"/>
            <a:ext cx="6629400" cy="3276600"/>
          </a:xfrm>
        </p:spPr>
      </p:pic>
      <p:sp>
        <p:nvSpPr>
          <p:cNvPr id="35844" name="Slide Number Placeholder 3"/>
          <p:cNvSpPr>
            <a:spLocks noGrp="1"/>
          </p:cNvSpPr>
          <p:nvPr>
            <p:ph type="sldNum" sz="quarter" idx="12"/>
          </p:nvPr>
        </p:nvSpPr>
        <p:spPr>
          <a:noFill/>
        </p:spPr>
        <p:txBody>
          <a:bodyPr anchor="b">
            <a:normAutofit/>
          </a:bodyPr>
          <a:lstStyle/>
          <a:p>
            <a:pPr algn="l"/>
            <a:fld id="{05C1A9C8-E84C-4A74-A00F-6FE0D73B7A07}" type="slidenum">
              <a:rPr lang="ar-SA" sz="1200">
                <a:cs typeface="Arial" pitchFamily="34" charset="0"/>
              </a:rPr>
              <a:pPr algn="l"/>
              <a:t>142</a:t>
            </a:fld>
            <a:endParaRPr lang="en-US" sz="1200"/>
          </a:p>
        </p:txBody>
      </p:sp>
    </p:spTree>
    <p:extLst>
      <p:ext uri="{BB962C8B-B14F-4D97-AF65-F5344CB8AC3E}">
        <p14:creationId xmlns:p14="http://schemas.microsoft.com/office/powerpoint/2010/main" val="3477630620"/>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1"/>
          </a:solidFill>
        </p:spPr>
        <p:txBody>
          <a:bodyPr>
            <a:normAutofit/>
          </a:bodyPr>
          <a:lstStyle/>
          <a:p>
            <a:pPr lvl="0" algn="ctr">
              <a:lnSpc>
                <a:spcPct val="80000"/>
              </a:lnSpc>
              <a:buNone/>
            </a:pPr>
            <a:endParaRPr lang="en-US" sz="3600" b="1" dirty="0" smtClean="0">
              <a:latin typeface="Times New Roman" pitchFamily="18" charset="0"/>
              <a:cs typeface="Times New Roman" pitchFamily="18" charset="0"/>
            </a:endParaRPr>
          </a:p>
          <a:p>
            <a:pPr lvl="0" algn="ctr">
              <a:lnSpc>
                <a:spcPct val="80000"/>
              </a:lnSpc>
              <a:buNone/>
            </a:pPr>
            <a:endParaRPr lang="en-US" sz="3600" b="1" dirty="0">
              <a:latin typeface="Times New Roman" pitchFamily="18" charset="0"/>
              <a:cs typeface="Times New Roman" pitchFamily="18" charset="0"/>
            </a:endParaRPr>
          </a:p>
          <a:p>
            <a:pPr lvl="0" algn="ctr">
              <a:lnSpc>
                <a:spcPct val="80000"/>
              </a:lnSpc>
              <a:buNone/>
            </a:pPr>
            <a:endParaRPr lang="en-US" sz="3600" b="1" dirty="0" smtClean="0">
              <a:latin typeface="Times New Roman" pitchFamily="18" charset="0"/>
              <a:cs typeface="Times New Roman" pitchFamily="18" charset="0"/>
            </a:endParaRPr>
          </a:p>
          <a:p>
            <a:pPr lvl="0" algn="ctr">
              <a:lnSpc>
                <a:spcPct val="80000"/>
              </a:lnSpc>
              <a:buNone/>
            </a:pPr>
            <a:endParaRPr lang="en-US" sz="3600" b="1" dirty="0">
              <a:latin typeface="Times New Roman" pitchFamily="18" charset="0"/>
              <a:cs typeface="Times New Roman" pitchFamily="18" charset="0"/>
            </a:endParaRPr>
          </a:p>
          <a:p>
            <a:pPr lvl="0" algn="ctr">
              <a:lnSpc>
                <a:spcPct val="80000"/>
              </a:lnSpc>
              <a:buNone/>
            </a:pPr>
            <a:r>
              <a:rPr lang="en-US" sz="3600" b="1" dirty="0" smtClean="0">
                <a:latin typeface="Times New Roman" pitchFamily="18" charset="0"/>
                <a:cs typeface="Times New Roman" pitchFamily="18" charset="0"/>
              </a:rPr>
              <a:t>Lecture </a:t>
            </a:r>
            <a:r>
              <a:rPr lang="en-US" sz="3600" b="1" dirty="0">
                <a:latin typeface="Times New Roman" pitchFamily="18" charset="0"/>
                <a:cs typeface="Times New Roman" pitchFamily="18" charset="0"/>
              </a:rPr>
              <a:t>on Measures of </a:t>
            </a:r>
            <a:r>
              <a:rPr lang="en-US" sz="3600" b="1" dirty="0" smtClean="0">
                <a:latin typeface="Times New Roman" pitchFamily="18" charset="0"/>
                <a:cs typeface="Times New Roman" pitchFamily="18" charset="0"/>
              </a:rPr>
              <a:t>disease occurrence </a:t>
            </a:r>
            <a:endParaRPr lang="en-US" sz="3600" b="1" dirty="0">
              <a:latin typeface="Times New Roman" pitchFamily="18" charset="0"/>
              <a:cs typeface="Times New Roman" pitchFamily="18" charset="0"/>
            </a:endParaRPr>
          </a:p>
          <a:p>
            <a:pPr>
              <a:lnSpc>
                <a:spcPct val="80000"/>
              </a:lnSpc>
              <a:buNone/>
            </a:pP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B2EB7C0-672C-4F0F-A1A0-3E6C5F3FB0D5}" type="slidenum">
              <a:rPr lang="en-US" smtClean="0"/>
              <a:pPr/>
              <a:t>143</a:t>
            </a:fld>
            <a:endParaRPr lang="en-US"/>
          </a:p>
        </p:txBody>
      </p:sp>
    </p:spTree>
    <p:extLst>
      <p:ext uri="{BB962C8B-B14F-4D97-AF65-F5344CB8AC3E}">
        <p14:creationId xmlns:p14="http://schemas.microsoft.com/office/powerpoint/2010/main" val="139684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Learning objective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lgn="just">
              <a:buNone/>
            </a:pPr>
            <a:r>
              <a:rPr lang="en-US" dirty="0" smtClean="0">
                <a:latin typeface="Times New Roman" panose="02020603050405020304" pitchFamily="18" charset="0"/>
                <a:cs typeface="Times New Roman" panose="02020603050405020304" pitchFamily="18" charset="0"/>
              </a:rPr>
              <a:t>After this session the student will be able;</a:t>
            </a:r>
          </a:p>
          <a:p>
            <a:pPr lvl="1" algn="jus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Differentiate the four quantitative descriptors           (Number, Ratios, proportion, and Rates)</a:t>
            </a:r>
            <a:endParaRPr lang="en-GB" b="1" kern="0" dirty="0">
              <a:solidFill>
                <a:schemeClr val="accent2"/>
              </a:solidFill>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Calculate and use measures of disease occurrence</a:t>
            </a:r>
            <a:endParaRPr lang="en-GB"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Calculate prevalence &amp; incidence of diseases</a:t>
            </a:r>
            <a:endParaRPr lang="en-GB" dirty="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Differentiate point prevalence, period prevalence, cumulative incidence, and incidence density</a:t>
            </a:r>
          </a:p>
          <a:p>
            <a:pPr lvl="1" algn="jus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Calculate and use mortality measures</a:t>
            </a:r>
          </a:p>
          <a:p>
            <a:pPr lvl="1" algn="jus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Differentiate crude, specific, &amp; adjusted mortality measures</a:t>
            </a:r>
            <a:endParaRPr lang="en-GB" dirty="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144</a:t>
            </a:fld>
            <a:endParaRPr lang="en-US"/>
          </a:p>
        </p:txBody>
      </p:sp>
    </p:spTree>
    <p:extLst>
      <p:ext uri="{BB962C8B-B14F-4D97-AF65-F5344CB8AC3E}">
        <p14:creationId xmlns:p14="http://schemas.microsoft.com/office/powerpoint/2010/main" val="20980434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12775" y="228600"/>
            <a:ext cx="8153400" cy="990600"/>
          </a:xfrm>
        </p:spPr>
        <p:txBody>
          <a:bodyPr>
            <a:normAutofit/>
          </a:bodyPr>
          <a:lstStyle/>
          <a:p>
            <a:pPr eaLnBrk="1" hangingPunct="1"/>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M</a:t>
            </a:r>
            <a:r>
              <a:rPr lang="en-US" sz="3200" b="1" dirty="0" smtClean="0">
                <a:latin typeface="Times New Roman" pitchFamily="18" charset="0"/>
                <a:cs typeface="Times New Roman" pitchFamily="18" charset="0"/>
              </a:rPr>
              <a:t>easurement  and disease occurrence</a:t>
            </a:r>
          </a:p>
        </p:txBody>
      </p:sp>
      <p:sp>
        <p:nvSpPr>
          <p:cNvPr id="156676"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a:bodyPr>
          <a:lstStyle/>
          <a:p>
            <a:pPr>
              <a:defRPr/>
            </a:pPr>
            <a:fld id="{A84B200A-D437-405F-963C-ED2BFE04F3D1}" type="slidenum">
              <a:rPr lang="en-US" smtClean="0"/>
              <a:pPr>
                <a:defRPr/>
              </a:pPr>
              <a:t>145</a:t>
            </a:fld>
            <a:endParaRPr lang="en-US" smtClean="0"/>
          </a:p>
        </p:txBody>
      </p:sp>
      <p:sp>
        <p:nvSpPr>
          <p:cNvPr id="156677" name="Rectangle 3"/>
          <p:cNvSpPr>
            <a:spLocks noGrp="1" noChangeArrowheads="1"/>
          </p:cNvSpPr>
          <p:nvPr>
            <p:ph sz="quarter" idx="1"/>
          </p:nvPr>
        </p:nvSpPr>
        <p:spPr>
          <a:xfrm>
            <a:off x="381000" y="1143000"/>
            <a:ext cx="8534399" cy="5334000"/>
          </a:xfrm>
        </p:spPr>
        <p:txBody>
          <a:bodyPr>
            <a:normAutofit/>
          </a:bodyPr>
          <a:lstStyle/>
          <a:p>
            <a:pPr algn="just"/>
            <a:r>
              <a:rPr lang="en-US" sz="2400" b="1" dirty="0" smtClean="0">
                <a:latin typeface="Times New Roman" pitchFamily="18" charset="0"/>
                <a:cs typeface="Times New Roman" pitchFamily="18" charset="0"/>
              </a:rPr>
              <a:t>Disease occurrence- </a:t>
            </a:r>
            <a:r>
              <a:rPr lang="en-US" sz="2400" dirty="0" smtClean="0">
                <a:latin typeface="Times New Roman" pitchFamily="18" charset="0"/>
                <a:cs typeface="Times New Roman" pitchFamily="18" charset="0"/>
              </a:rPr>
              <a:t>is understanding that onset of disease is not instantaneous event and “ disease” is not a constant state, but gradual biological process</a:t>
            </a:r>
          </a:p>
          <a:p>
            <a:pPr lvl="1" algn="just"/>
            <a:r>
              <a:rPr lang="en-US" sz="2100" dirty="0" smtClean="0">
                <a:latin typeface="Times New Roman" pitchFamily="18" charset="0"/>
                <a:cs typeface="Times New Roman" pitchFamily="18" charset="0"/>
              </a:rPr>
              <a:t>Measurement of disease occurrence requires simplified definitions and assumptions</a:t>
            </a:r>
          </a:p>
          <a:p>
            <a:pPr lvl="1" algn="just"/>
            <a:endParaRPr lang="en-US" sz="21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Often reported as </a:t>
            </a:r>
            <a:r>
              <a:rPr lang="en-US" sz="2400" b="1" dirty="0" smtClean="0">
                <a:solidFill>
                  <a:srgbClr val="00B050"/>
                </a:solidFill>
                <a:latin typeface="Times New Roman" pitchFamily="18" charset="0"/>
                <a:cs typeface="Times New Roman" pitchFamily="18" charset="0"/>
              </a:rPr>
              <a:t>perceived illness, symptoms or sickness </a:t>
            </a:r>
            <a:r>
              <a:rPr lang="en-US" sz="2400" dirty="0" smtClean="0">
                <a:latin typeface="Times New Roman" pitchFamily="18" charset="0"/>
                <a:cs typeface="Times New Roman" pitchFamily="18" charset="0"/>
              </a:rPr>
              <a:t>than measure of biological entities of disease</a:t>
            </a:r>
          </a:p>
          <a:p>
            <a:pPr algn="just"/>
            <a:r>
              <a:rPr lang="en-US" sz="2400" dirty="0" smtClean="0">
                <a:latin typeface="Times New Roman" pitchFamily="18" charset="0"/>
                <a:cs typeface="Times New Roman" pitchFamily="18" charset="0"/>
              </a:rPr>
              <a:t>Case ascertainment is based on:</a:t>
            </a:r>
          </a:p>
          <a:p>
            <a:pPr lvl="1" algn="just">
              <a:buFont typeface="Arial" panose="020B0604020202020204" pitchFamily="34" charset="0"/>
              <a:buChar char="•"/>
            </a:pPr>
            <a:r>
              <a:rPr lang="en-US" sz="2400" b="1" dirty="0" smtClean="0">
                <a:solidFill>
                  <a:schemeClr val="tx2"/>
                </a:solidFill>
                <a:latin typeface="Times New Roman" pitchFamily="18" charset="0"/>
                <a:cs typeface="Times New Roman" pitchFamily="18" charset="0"/>
              </a:rPr>
              <a:t>Signs and symptoms</a:t>
            </a:r>
          </a:p>
          <a:p>
            <a:pPr lvl="1" algn="just">
              <a:buFont typeface="Arial" panose="020B0604020202020204" pitchFamily="34" charset="0"/>
              <a:buChar char="•"/>
            </a:pPr>
            <a:r>
              <a:rPr lang="en-US" sz="2400" b="1" dirty="0" smtClean="0">
                <a:solidFill>
                  <a:schemeClr val="tx2"/>
                </a:solidFill>
                <a:latin typeface="Times New Roman" pitchFamily="18" charset="0"/>
                <a:cs typeface="Times New Roman" pitchFamily="18" charset="0"/>
              </a:rPr>
              <a:t>Physical examination</a:t>
            </a:r>
          </a:p>
          <a:p>
            <a:pPr lvl="1" algn="just">
              <a:buFont typeface="Arial" panose="020B0604020202020204" pitchFamily="34" charset="0"/>
              <a:buChar char="•"/>
            </a:pPr>
            <a:r>
              <a:rPr lang="en-US" sz="2400" b="1" dirty="0" smtClean="0">
                <a:solidFill>
                  <a:schemeClr val="tx2"/>
                </a:solidFill>
                <a:latin typeface="Times New Roman" pitchFamily="18" charset="0"/>
                <a:cs typeface="Times New Roman" pitchFamily="18" charset="0"/>
              </a:rPr>
              <a:t>Laboratory results</a:t>
            </a:r>
          </a:p>
          <a:p>
            <a:pPr algn="just"/>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3605693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12775" y="228600"/>
            <a:ext cx="8153400" cy="990600"/>
          </a:xfrm>
        </p:spPr>
        <p:txBody>
          <a:bodyPr>
            <a:normAutofit/>
          </a:bodyPr>
          <a:lstStyle/>
          <a:p>
            <a:pPr eaLnBrk="1" hangingPunct="1"/>
            <a:r>
              <a:rPr lang="en-US" sz="3600" b="1" dirty="0" smtClean="0">
                <a:latin typeface="Times New Roman" pitchFamily="18" charset="0"/>
                <a:cs typeface="Times New Roman" pitchFamily="18" charset="0"/>
              </a:rPr>
              <a:t>Measurement and…</a:t>
            </a:r>
          </a:p>
        </p:txBody>
      </p:sp>
      <p:sp>
        <p:nvSpPr>
          <p:cNvPr id="159748"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a:bodyPr>
          <a:lstStyle/>
          <a:p>
            <a:pPr>
              <a:defRPr/>
            </a:pPr>
            <a:fld id="{4E9A152E-A71D-4B2E-9B6B-87D95E76A587}" type="slidenum">
              <a:rPr lang="en-US" smtClean="0"/>
              <a:pPr>
                <a:defRPr/>
              </a:pPr>
              <a:t>146</a:t>
            </a:fld>
            <a:endParaRPr lang="en-US" smtClean="0"/>
          </a:p>
        </p:txBody>
      </p:sp>
      <p:sp>
        <p:nvSpPr>
          <p:cNvPr id="159749" name="Rectangle 3"/>
          <p:cNvSpPr>
            <a:spLocks noGrp="1" noChangeArrowheads="1"/>
          </p:cNvSpPr>
          <p:nvPr>
            <p:ph sz="quarter" idx="1"/>
          </p:nvPr>
        </p:nvSpPr>
        <p:spPr>
          <a:xfrm>
            <a:off x="381000" y="1066800"/>
            <a:ext cx="8610599" cy="5334000"/>
          </a:xfrm>
        </p:spPr>
        <p:txBody>
          <a:bodyPr>
            <a:normAutofit/>
          </a:bodyPr>
          <a:lstStyle/>
          <a:p>
            <a:r>
              <a:rPr lang="en-US" dirty="0" smtClean="0">
                <a:latin typeface="Times New Roman" pitchFamily="18" charset="0"/>
                <a:cs typeface="Times New Roman" pitchFamily="18" charset="0"/>
              </a:rPr>
              <a:t>Also, case ascertainment may be based on:</a:t>
            </a:r>
          </a:p>
          <a:p>
            <a:pPr lvl="1"/>
            <a:r>
              <a:rPr lang="en-US" dirty="0" smtClean="0">
                <a:latin typeface="Times New Roman" pitchFamily="18" charset="0"/>
                <a:cs typeface="Times New Roman" pitchFamily="18" charset="0"/>
              </a:rPr>
              <a:t>Confirmed</a:t>
            </a:r>
          </a:p>
          <a:p>
            <a:pPr lvl="1"/>
            <a:r>
              <a:rPr lang="en-US" dirty="0" smtClean="0">
                <a:latin typeface="Times New Roman" pitchFamily="18" charset="0"/>
                <a:cs typeface="Times New Roman" pitchFamily="18" charset="0"/>
              </a:rPr>
              <a:t>Possible/probable</a:t>
            </a:r>
          </a:p>
          <a:p>
            <a:pPr lvl="1"/>
            <a:r>
              <a:rPr lang="en-US" dirty="0" smtClean="0">
                <a:latin typeface="Times New Roman" pitchFamily="18" charset="0"/>
                <a:cs typeface="Times New Roman" pitchFamily="18" charset="0"/>
              </a:rPr>
              <a:t>Suspected case definitions</a:t>
            </a:r>
          </a:p>
          <a:p>
            <a:pPr algn="just">
              <a:lnSpc>
                <a:spcPct val="90000"/>
              </a:lnSpc>
            </a:pPr>
            <a:r>
              <a:rPr lang="en-US" sz="2600" b="1" dirty="0" smtClean="0">
                <a:latin typeface="Times New Roman" pitchFamily="18" charset="0"/>
                <a:cs typeface="Times New Roman" pitchFamily="18" charset="0"/>
              </a:rPr>
              <a:t>Measurement</a:t>
            </a:r>
            <a:r>
              <a:rPr lang="en-US" sz="2600" dirty="0" smtClean="0">
                <a:latin typeface="Times New Roman" pitchFamily="18" charset="0"/>
                <a:cs typeface="Times New Roman" pitchFamily="18" charset="0"/>
              </a:rPr>
              <a:t>-is a standard common to a number of events, situations or objects by which they may be compared. </a:t>
            </a:r>
          </a:p>
          <a:p>
            <a:pPr lvl="1" algn="just">
              <a:lnSpc>
                <a:spcPct val="90000"/>
              </a:lnSpc>
            </a:pPr>
            <a:r>
              <a:rPr lang="en-US" dirty="0" smtClean="0">
                <a:latin typeface="Times New Roman" pitchFamily="18" charset="0"/>
                <a:cs typeface="Times New Roman" pitchFamily="18" charset="0"/>
              </a:rPr>
              <a:t>Is the assignment of numbers/names or events according to set of rules</a:t>
            </a:r>
          </a:p>
          <a:p>
            <a:pPr algn="just">
              <a:lnSpc>
                <a:spcPct val="90000"/>
              </a:lnSpc>
            </a:pPr>
            <a:r>
              <a:rPr lang="en-US" sz="2600" b="1" dirty="0" smtClean="0">
                <a:latin typeface="Times New Roman" pitchFamily="18" charset="0"/>
                <a:cs typeface="Times New Roman" pitchFamily="18" charset="0"/>
              </a:rPr>
              <a:t>Variables</a:t>
            </a:r>
            <a:r>
              <a:rPr lang="en-US" sz="2600" dirty="0" smtClean="0">
                <a:latin typeface="Times New Roman" pitchFamily="18" charset="0"/>
                <a:cs typeface="Times New Roman" pitchFamily="18" charset="0"/>
              </a:rPr>
              <a:t>- names, numbers, labels etc given to different events, situations or objects which takes different values in different </a:t>
            </a:r>
            <a:r>
              <a:rPr lang="en-US" sz="2600" dirty="0" smtClean="0">
                <a:solidFill>
                  <a:srgbClr val="00B050"/>
                </a:solidFill>
                <a:latin typeface="Times New Roman" pitchFamily="18" charset="0"/>
                <a:cs typeface="Times New Roman" pitchFamily="18" charset="0"/>
              </a:rPr>
              <a:t>persons, place or time</a:t>
            </a:r>
            <a:endParaRPr lang="en-US" sz="3200" dirty="0" smtClean="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0981087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sz="3600" dirty="0" smtClean="0">
                <a:latin typeface="Times New Roman" pitchFamily="18" charset="0"/>
                <a:cs typeface="Times New Roman" pitchFamily="18" charset="0"/>
              </a:rPr>
              <a:t>Measurement…</a:t>
            </a:r>
            <a:endParaRPr lang="en-US" sz="36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609599"/>
            <a:ext cx="8382000" cy="6111875"/>
          </a:xfrm>
        </p:spPr>
        <p:txBody>
          <a:bodyPr>
            <a:noAutofit/>
          </a:bodyPr>
          <a:lstStyle/>
          <a:p>
            <a:pPr algn="just"/>
            <a:r>
              <a:rPr lang="en-US" sz="2400" dirty="0" smtClean="0">
                <a:latin typeface="Times New Roman" panose="02020603050405020304" pitchFamily="18" charset="0"/>
                <a:cs typeface="Times New Roman" panose="02020603050405020304" pitchFamily="18" charset="0"/>
              </a:rPr>
              <a:t>Variables may be:</a:t>
            </a:r>
          </a:p>
          <a:p>
            <a:pPr lvl="1" algn="just">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Qualitative-magnitude absent</a:t>
            </a:r>
          </a:p>
          <a:p>
            <a:pPr lvl="1" algn="just">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Quantitative-magnitude present</a:t>
            </a:r>
          </a:p>
          <a:p>
            <a:pPr marL="457200" lvl="1" indent="0" algn="just">
              <a:buNone/>
            </a:pPr>
            <a:r>
              <a:rPr lang="en-US" sz="2400" dirty="0" smtClean="0">
                <a:latin typeface="Times New Roman" panose="02020603050405020304" pitchFamily="18" charset="0"/>
                <a:cs typeface="Times New Roman" panose="02020603050405020304" pitchFamily="18" charset="0"/>
              </a:rPr>
              <a:t>             </a:t>
            </a:r>
            <a:r>
              <a:rPr lang="en-US" sz="2400" u="sng" dirty="0" smtClean="0">
                <a:latin typeface="Times New Roman" panose="02020603050405020304" pitchFamily="18" charset="0"/>
                <a:cs typeface="Times New Roman" panose="02020603050405020304" pitchFamily="18" charset="0"/>
              </a:rPr>
              <a:t> Or </a:t>
            </a:r>
            <a:endParaRPr lang="en-US" sz="2400" u="sng" dirty="0">
              <a:latin typeface="Times New Roman" panose="02020603050405020304" pitchFamily="18" charset="0"/>
              <a:cs typeface="Times New Roman" panose="02020603050405020304" pitchFamily="18" charset="0"/>
            </a:endParaRPr>
          </a:p>
          <a:p>
            <a:pPr marL="0" indent="0" algn="just">
              <a:buNone/>
            </a:pPr>
            <a:r>
              <a:rPr lang="en-US" sz="2400" b="1" dirty="0" smtClean="0">
                <a:solidFill>
                  <a:srgbClr val="00B050"/>
                </a:solidFill>
                <a:latin typeface="Times New Roman" panose="02020603050405020304" pitchFamily="18" charset="0"/>
                <a:cs typeface="Times New Roman" panose="02020603050405020304" pitchFamily="18" charset="0"/>
              </a:rPr>
              <a:t>Discrete</a:t>
            </a: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that fall into only a limited number of separate categories with no possible intermediate level- use proportion/frequency</a:t>
            </a:r>
          </a:p>
          <a:p>
            <a:pPr lvl="1" algn="just">
              <a:buFont typeface="Wingdings" panose="05000000000000000000" pitchFamily="2" charset="2"/>
              <a:buChar char="ü"/>
            </a:pPr>
            <a:endParaRPr lang="en-US" sz="2400" dirty="0" smtClean="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Discrete variables may be dichotomous (male/female) or multichotomous-  e.g. good, better, worse</a:t>
            </a:r>
          </a:p>
          <a:p>
            <a:pPr lvl="1" algn="just">
              <a:buFont typeface="Wingdings" panose="05000000000000000000" pitchFamily="2" charset="2"/>
              <a:buChar char="ü"/>
            </a:pP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Continuous-</a:t>
            </a:r>
            <a:r>
              <a:rPr lang="en-US" sz="2400" dirty="0">
                <a:latin typeface="Times New Roman" panose="02020603050405020304" pitchFamily="18" charset="0"/>
                <a:cs typeface="Times New Roman" panose="02020603050405020304" pitchFamily="18" charset="0"/>
              </a:rPr>
              <a:t>have the greatest degree of quantification of data, not restricted to particular values and limited only by </a:t>
            </a:r>
            <a:r>
              <a:rPr lang="en-US" sz="2400" b="1" dirty="0">
                <a:latin typeface="Times New Roman" panose="02020603050405020304" pitchFamily="18" charset="0"/>
                <a:cs typeface="Times New Roman" panose="02020603050405020304" pitchFamily="18" charset="0"/>
              </a:rPr>
              <a:t>accuracy and precision </a:t>
            </a:r>
          </a:p>
          <a:p>
            <a:pPr lvl="1" algn="just"/>
            <a:r>
              <a:rPr lang="en-US" sz="2400" dirty="0">
                <a:latin typeface="Times New Roman" panose="02020603050405020304" pitchFamily="18" charset="0"/>
                <a:cs typeface="Times New Roman" panose="02020603050405020304" pitchFamily="18" charset="0"/>
              </a:rPr>
              <a:t>Continuous variables are expressed in terms average</a:t>
            </a:r>
            <a:endParaRPr lang="en-US" sz="2400" b="1" dirty="0">
              <a:latin typeface="Times New Roman" panose="02020603050405020304" pitchFamily="18" charset="0"/>
              <a:cs typeface="Times New Roman" panose="02020603050405020304" pitchFamily="18" charset="0"/>
            </a:endParaRPr>
          </a:p>
          <a:p>
            <a:pPr marL="457200" lvl="1" indent="0" algn="just">
              <a:buNone/>
            </a:pPr>
            <a:endParaRPr lang="en-US" sz="2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normAutofit/>
          </a:bodyPr>
          <a:lstStyle/>
          <a:p>
            <a:fld id="{3CDBD632-CC54-4A85-BC31-C4D60B6EE4FB}" type="slidenum">
              <a:rPr lang="en-US" smtClean="0"/>
              <a:pPr/>
              <a:t>147</a:t>
            </a:fld>
            <a:endParaRPr lang="en-US"/>
          </a:p>
        </p:txBody>
      </p:sp>
    </p:spTree>
    <p:extLst>
      <p:ext uri="{BB962C8B-B14F-4D97-AF65-F5344CB8AC3E}">
        <p14:creationId xmlns:p14="http://schemas.microsoft.com/office/powerpoint/2010/main" val="2904029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z="3200" b="1" dirty="0" smtClean="0">
                <a:latin typeface="Times New Roman" panose="02020603050405020304" pitchFamily="18" charset="0"/>
                <a:cs typeface="Times New Roman" panose="02020603050405020304" pitchFamily="18" charset="0"/>
              </a:rPr>
              <a:t>How do we measure diseases?</a:t>
            </a:r>
          </a:p>
        </p:txBody>
      </p:sp>
      <p:sp>
        <p:nvSpPr>
          <p:cNvPr id="111619" name="Rectangle 3"/>
          <p:cNvSpPr>
            <a:spLocks noGrp="1" noChangeArrowheads="1"/>
          </p:cNvSpPr>
          <p:nvPr>
            <p:ph idx="1"/>
          </p:nvPr>
        </p:nvSpPr>
        <p:spPr>
          <a:xfrm>
            <a:off x="685800" y="1417638"/>
            <a:ext cx="7772400" cy="4678362"/>
          </a:xfrm>
        </p:spPr>
        <p:txBody>
          <a:bodyPr/>
          <a:lstStyle/>
          <a:p>
            <a:pPr eaLnBrk="1" hangingPunct="1">
              <a:buFontTx/>
              <a:buNone/>
            </a:pPr>
            <a:r>
              <a:rPr lang="en-US" dirty="0" smtClean="0">
                <a:latin typeface="Times New Roman" panose="02020603050405020304" pitchFamily="18" charset="0"/>
                <a:cs typeface="Times New Roman" panose="02020603050405020304" pitchFamily="18" charset="0"/>
              </a:rPr>
              <a:t>Four </a:t>
            </a:r>
            <a:r>
              <a:rPr lang="en-US" b="1" i="1" dirty="0" smtClean="0">
                <a:latin typeface="Times New Roman" panose="02020603050405020304" pitchFamily="18" charset="0"/>
                <a:cs typeface="Times New Roman" panose="02020603050405020304" pitchFamily="18" charset="0"/>
              </a:rPr>
              <a:t>quantitative </a:t>
            </a:r>
            <a:r>
              <a:rPr lang="en-US" dirty="0" smtClean="0">
                <a:latin typeface="Times New Roman" panose="02020603050405020304" pitchFamily="18" charset="0"/>
                <a:cs typeface="Times New Roman" panose="02020603050405020304" pitchFamily="18" charset="0"/>
              </a:rPr>
              <a:t>descriptors to measure disease occurrence </a:t>
            </a:r>
          </a:p>
          <a:p>
            <a:pPr eaLnBrk="1" hangingPunct="1"/>
            <a:r>
              <a:rPr lang="en-US" dirty="0" smtClean="0">
                <a:latin typeface="Times New Roman" panose="02020603050405020304" pitchFamily="18" charset="0"/>
                <a:cs typeface="Times New Roman" panose="02020603050405020304" pitchFamily="18" charset="0"/>
              </a:rPr>
              <a:t>Numbers/counts</a:t>
            </a:r>
          </a:p>
          <a:p>
            <a:pPr eaLnBrk="1" hangingPunct="1"/>
            <a:r>
              <a:rPr lang="en-US" dirty="0" smtClean="0">
                <a:latin typeface="Times New Roman" panose="02020603050405020304" pitchFamily="18" charset="0"/>
                <a:cs typeface="Times New Roman" panose="02020603050405020304" pitchFamily="18" charset="0"/>
              </a:rPr>
              <a:t>Ratios </a:t>
            </a:r>
          </a:p>
          <a:p>
            <a:pPr eaLnBrk="1" hangingPunct="1"/>
            <a:r>
              <a:rPr lang="en-US" dirty="0" smtClean="0">
                <a:latin typeface="Times New Roman" panose="02020603050405020304" pitchFamily="18" charset="0"/>
                <a:cs typeface="Times New Roman" panose="02020603050405020304" pitchFamily="18" charset="0"/>
              </a:rPr>
              <a:t>Proportions </a:t>
            </a:r>
          </a:p>
          <a:p>
            <a:pPr eaLnBrk="1" hangingPunct="1"/>
            <a:r>
              <a:rPr lang="en-US" dirty="0" smtClean="0">
                <a:latin typeface="Times New Roman" panose="02020603050405020304" pitchFamily="18" charset="0"/>
                <a:cs typeface="Times New Roman" panose="02020603050405020304" pitchFamily="18" charset="0"/>
              </a:rPr>
              <a:t>Rates </a:t>
            </a:r>
          </a:p>
        </p:txBody>
      </p:sp>
      <p:sp>
        <p:nvSpPr>
          <p:cNvPr id="11162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28FB203-1404-47DC-BAAE-911839BB68C5}" type="slidenum">
              <a:rPr lang="en-US" sz="1400">
                <a:cs typeface="Times New Roman" panose="02020603050405020304" pitchFamily="18" charset="0"/>
              </a:rPr>
              <a:pPr eaLnBrk="1" hangingPunct="1"/>
              <a:t>148</a:t>
            </a:fld>
            <a:endParaRPr lang="en-US" sz="1400">
              <a:cs typeface="Times New Roman" panose="02020603050405020304" pitchFamily="18" charset="0"/>
            </a:endParaRPr>
          </a:p>
        </p:txBody>
      </p:sp>
    </p:spTree>
    <p:extLst>
      <p:ext uri="{BB962C8B-B14F-4D97-AF65-F5344CB8AC3E}">
        <p14:creationId xmlns:p14="http://schemas.microsoft.com/office/powerpoint/2010/main" val="2212147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118873"/>
            <a:ext cx="8229600" cy="639762"/>
          </a:xfrm>
        </p:spPr>
        <p:txBody>
          <a:bodyPr>
            <a:normAutofit/>
          </a:bodyPr>
          <a:lstStyle/>
          <a:p>
            <a:pPr eaLnBrk="1" hangingPunct="1"/>
            <a:r>
              <a:rPr lang="en-US" sz="2800" b="1" dirty="0" smtClean="0">
                <a:latin typeface="Times New Roman" panose="02020603050405020304" pitchFamily="18" charset="0"/>
                <a:cs typeface="Times New Roman" panose="02020603050405020304" pitchFamily="18" charset="0"/>
              </a:rPr>
              <a:t>Number disease measurement of disease occurrence  </a:t>
            </a:r>
          </a:p>
        </p:txBody>
      </p:sp>
      <p:sp>
        <p:nvSpPr>
          <p:cNvPr id="113667" name="Rectangle 3"/>
          <p:cNvSpPr>
            <a:spLocks noGrp="1" noChangeArrowheads="1"/>
          </p:cNvSpPr>
          <p:nvPr>
            <p:ph idx="1"/>
          </p:nvPr>
        </p:nvSpPr>
        <p:spPr>
          <a:xfrm>
            <a:off x="457200" y="758635"/>
            <a:ext cx="8534400" cy="5962840"/>
          </a:xfrm>
        </p:spPr>
        <p:txBody>
          <a:bodyPr>
            <a:noAutofit/>
          </a:bodyPr>
          <a:lstStyle/>
          <a:p>
            <a:pPr algn="just"/>
            <a:r>
              <a:rPr lang="en-US" sz="2000" dirty="0" smtClean="0">
                <a:latin typeface="Times New Roman" panose="02020603050405020304" pitchFamily="18" charset="0"/>
                <a:cs typeface="Times New Roman" panose="02020603050405020304" pitchFamily="18" charset="0"/>
              </a:rPr>
              <a:t>Use of actual number of events</a:t>
            </a:r>
          </a:p>
          <a:p>
            <a:pPr algn="just" eaLnBrk="1" hangingPunct="1"/>
            <a:r>
              <a:rPr lang="en-US" sz="2000" dirty="0" smtClean="0">
                <a:latin typeface="Times New Roman" panose="02020603050405020304" pitchFamily="18" charset="0"/>
                <a:cs typeface="Times New Roman" panose="02020603050405020304" pitchFamily="18" charset="0"/>
              </a:rPr>
              <a:t>As noted, one of the basic tasks in public health is identifying and counting cases. </a:t>
            </a:r>
          </a:p>
          <a:p>
            <a:pPr algn="just" eaLnBrk="1" hangingPunct="1"/>
            <a:r>
              <a:rPr lang="en-US" sz="2000" dirty="0" smtClean="0">
                <a:latin typeface="Times New Roman" panose="02020603050405020304" pitchFamily="18" charset="0"/>
                <a:cs typeface="Times New Roman" panose="02020603050405020304" pitchFamily="18" charset="0"/>
              </a:rPr>
              <a:t>Usually derived from case reports submitted by health-care workers and laboratories to the health department, or epidemiological studies. </a:t>
            </a:r>
          </a:p>
          <a:p>
            <a:r>
              <a:rPr lang="en-US" sz="2000" dirty="0">
                <a:latin typeface="Times New Roman" panose="02020603050405020304" pitchFamily="18" charset="0"/>
                <a:cs typeface="Times New Roman" panose="02020603050405020304" pitchFamily="18" charset="0"/>
              </a:rPr>
              <a:t>Allow public health officials to determine the extent and patterns of disease occurrence by time, place, and person.</a:t>
            </a:r>
          </a:p>
          <a:p>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Indicate </a:t>
            </a:r>
            <a:r>
              <a:rPr lang="en-US" sz="2000" dirty="0">
                <a:latin typeface="Times New Roman" panose="02020603050405020304" pitchFamily="18" charset="0"/>
                <a:cs typeface="Times New Roman" panose="02020603050405020304" pitchFamily="18" charset="0"/>
              </a:rPr>
              <a:t>clusters or outbreaks of disease in the community. </a:t>
            </a:r>
          </a:p>
          <a:p>
            <a:r>
              <a:rPr lang="en-US" sz="2000" dirty="0" smtClean="0">
                <a:latin typeface="Times New Roman" panose="02020603050405020304" pitchFamily="18" charset="0"/>
                <a:cs typeface="Times New Roman" panose="02020603050405020304" pitchFamily="18" charset="0"/>
              </a:rPr>
              <a:t>valuable </a:t>
            </a:r>
            <a:r>
              <a:rPr lang="en-US" sz="2000" dirty="0">
                <a:latin typeface="Times New Roman" panose="02020603050405020304" pitchFamily="18" charset="0"/>
                <a:cs typeface="Times New Roman" panose="02020603050405020304" pitchFamily="18" charset="0"/>
              </a:rPr>
              <a:t>for health planning</a:t>
            </a:r>
          </a:p>
          <a:p>
            <a:pPr lvl="1">
              <a:buNone/>
              <a:defRPr/>
            </a:pPr>
            <a:r>
              <a:rPr lang="en-US" sz="1800" dirty="0">
                <a:latin typeface="Times New Roman" panose="02020603050405020304" pitchFamily="18" charset="0"/>
                <a:cs typeface="Times New Roman" panose="02020603050405020304" pitchFamily="18" charset="0"/>
              </a:rPr>
              <a:t>    For example, a health official might use counts to plan how many infection-control isolation units or doses of vaccine </a:t>
            </a:r>
            <a:r>
              <a:rPr lang="en-US" sz="1800" dirty="0" smtClean="0">
                <a:latin typeface="Times New Roman" panose="02020603050405020304" pitchFamily="18" charset="0"/>
                <a:cs typeface="Times New Roman" panose="02020603050405020304" pitchFamily="18" charset="0"/>
              </a:rPr>
              <a:t>needed.</a:t>
            </a:r>
          </a:p>
          <a:p>
            <a:pPr>
              <a:defRP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number of individuals who meet the case definition is count of cases in diseases </a:t>
            </a:r>
            <a:r>
              <a:rPr lang="en-US" sz="2000" dirty="0" smtClean="0">
                <a:latin typeface="Times New Roman" panose="02020603050405020304" pitchFamily="18" charset="0"/>
                <a:cs typeface="Times New Roman" panose="02020603050405020304" pitchFamily="18" charset="0"/>
              </a:rPr>
              <a:t>occurrence</a:t>
            </a:r>
            <a:endParaRPr lang="en-US" sz="1800" dirty="0">
              <a:latin typeface="Times New Roman" panose="02020603050405020304" pitchFamily="18" charset="0"/>
              <a:cs typeface="Times New Roman" panose="02020603050405020304" pitchFamily="18" charset="0"/>
            </a:endParaRPr>
          </a:p>
          <a:p>
            <a:pPr lvl="1">
              <a:buNone/>
              <a:defRPr/>
            </a:pPr>
            <a:r>
              <a:rPr lang="en-US" sz="1800" dirty="0" err="1">
                <a:latin typeface="Times New Roman" panose="02020603050405020304" pitchFamily="18" charset="0"/>
                <a:cs typeface="Times New Roman" panose="02020603050405020304" pitchFamily="18" charset="0"/>
              </a:rPr>
              <a:t>Eg</a:t>
            </a:r>
            <a:r>
              <a:rPr lang="en-US" sz="1800" dirty="0">
                <a:latin typeface="Times New Roman" panose="02020603050405020304" pitchFamily="18" charset="0"/>
                <a:cs typeface="Times New Roman" panose="02020603050405020304" pitchFamily="18" charset="0"/>
              </a:rPr>
              <a:t>. 2,116,047 cases of Malaria (confirmed with P. falciparum) in Ethiopia in 2005 (</a:t>
            </a:r>
            <a:r>
              <a:rPr lang="en-US" sz="1800" dirty="0" err="1">
                <a:latin typeface="Times New Roman" panose="02020603050405020304" pitchFamily="18" charset="0"/>
                <a:cs typeface="Times New Roman" panose="02020603050405020304" pitchFamily="18" charset="0"/>
              </a:rPr>
              <a:t>FMoH</a:t>
            </a:r>
            <a:r>
              <a:rPr lang="en-US" sz="1800" dirty="0">
                <a:latin typeface="Times New Roman" panose="02020603050405020304" pitchFamily="18" charset="0"/>
                <a:cs typeface="Times New Roman" panose="02020603050405020304" pitchFamily="18" charset="0"/>
              </a:rPr>
              <a:t>, HHRIs 2005 E.C (2012/2013)</a:t>
            </a:r>
          </a:p>
          <a:p>
            <a:endParaRPr lang="en-US" sz="1800" dirty="0">
              <a:latin typeface="Times New Roman" panose="02020603050405020304" pitchFamily="18" charset="0"/>
              <a:cs typeface="Times New Roman" panose="02020603050405020304" pitchFamily="18" charset="0"/>
            </a:endParaRPr>
          </a:p>
          <a:p>
            <a:pPr algn="just" eaLnBrk="1" hangingPunct="1">
              <a:buFontTx/>
              <a:buNone/>
            </a:pPr>
            <a:endParaRPr lang="en-US" sz="1800" dirty="0" smtClean="0">
              <a:latin typeface="Times New Roman" panose="02020603050405020304" pitchFamily="18" charset="0"/>
              <a:cs typeface="Times New Roman" panose="02020603050405020304" pitchFamily="18" charset="0"/>
            </a:endParaRPr>
          </a:p>
          <a:p>
            <a:pPr algn="just" eaLnBrk="1" hangingPunct="1">
              <a:buFontTx/>
              <a:buNone/>
            </a:pPr>
            <a:r>
              <a:rPr lang="en-US" sz="1800" dirty="0" smtClean="0">
                <a:latin typeface="Times New Roman" panose="02020603050405020304" pitchFamily="18" charset="0"/>
                <a:cs typeface="Times New Roman" panose="02020603050405020304" pitchFamily="18" charset="0"/>
              </a:rPr>
              <a:t>    </a:t>
            </a:r>
          </a:p>
        </p:txBody>
      </p:sp>
      <p:sp>
        <p:nvSpPr>
          <p:cNvPr id="113669"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52E6D40-97AD-4D4A-9F75-748DC5D0A00E}" type="slidenum">
              <a:rPr lang="en-US" sz="1400">
                <a:cs typeface="Times New Roman" panose="02020603050405020304" pitchFamily="18" charset="0"/>
              </a:rPr>
              <a:pPr eaLnBrk="1" hangingPunct="1"/>
              <a:t>149</a:t>
            </a:fld>
            <a:endParaRPr lang="en-US" sz="1400">
              <a:cs typeface="Times New Roman" panose="02020603050405020304" pitchFamily="18" charset="0"/>
            </a:endParaRPr>
          </a:p>
        </p:txBody>
      </p:sp>
    </p:spTree>
    <p:extLst>
      <p:ext uri="{BB962C8B-B14F-4D97-AF65-F5344CB8AC3E}">
        <p14:creationId xmlns:p14="http://schemas.microsoft.com/office/powerpoint/2010/main" val="31953437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12775" y="228600"/>
            <a:ext cx="8153400" cy="990600"/>
          </a:xfrm>
        </p:spPr>
        <p:txBody>
          <a:bodyPr>
            <a:normAutofit/>
          </a:bodyPr>
          <a:lstStyle/>
          <a:p>
            <a:pPr eaLnBrk="1" hangingPunct="1"/>
            <a:r>
              <a:rPr lang="en-US" dirty="0" smtClean="0">
                <a:latin typeface="Times New Roman" pitchFamily="18" charset="0"/>
                <a:cs typeface="Times New Roman" pitchFamily="18" charset="0"/>
              </a:rPr>
              <a:t>Basic concepts health cont.…</a:t>
            </a:r>
          </a:p>
        </p:txBody>
      </p:sp>
      <p:sp>
        <p:nvSpPr>
          <p:cNvPr id="24581" name="Rectangle 3"/>
          <p:cNvSpPr>
            <a:spLocks noGrp="1" noChangeArrowheads="1"/>
          </p:cNvSpPr>
          <p:nvPr>
            <p:ph idx="1"/>
          </p:nvPr>
        </p:nvSpPr>
        <p:spPr>
          <a:xfrm>
            <a:off x="457200" y="1219200"/>
            <a:ext cx="8458199" cy="5105400"/>
          </a:xfrm>
        </p:spPr>
        <p:txBody>
          <a:bodyPr>
            <a:normAutofit/>
          </a:bodyPr>
          <a:lstStyle/>
          <a:p>
            <a:pPr algn="just" eaLnBrk="1" hangingPunct="1">
              <a:buFontTx/>
              <a:buNone/>
            </a:pPr>
            <a:r>
              <a:rPr lang="en-US" b="1" dirty="0" smtClean="0">
                <a:latin typeface="Times New Roman" pitchFamily="18" charset="0"/>
                <a:cs typeface="Times New Roman" pitchFamily="18" charset="0"/>
              </a:rPr>
              <a:t>Core  functions of public health</a:t>
            </a:r>
          </a:p>
          <a:p>
            <a:pPr algn="just"/>
            <a:r>
              <a:rPr lang="en-US" sz="2800" b="1" dirty="0" smtClean="0">
                <a:latin typeface="Times New Roman" pitchFamily="18" charset="0"/>
                <a:cs typeface="Times New Roman" pitchFamily="18" charset="0"/>
              </a:rPr>
              <a:t>Assessment</a:t>
            </a:r>
            <a:r>
              <a:rPr lang="en-US" sz="2800" dirty="0" smtClean="0">
                <a:latin typeface="Times New Roman" pitchFamily="18" charset="0"/>
                <a:cs typeface="Times New Roman" pitchFamily="18" charset="0"/>
              </a:rPr>
              <a:t>- of health need, by conducting surveillance and specific studies</a:t>
            </a:r>
          </a:p>
          <a:p>
            <a:pPr algn="just"/>
            <a:r>
              <a:rPr lang="en-US" sz="2800" b="1" dirty="0" smtClean="0">
                <a:latin typeface="Times New Roman" pitchFamily="18" charset="0"/>
                <a:cs typeface="Times New Roman" pitchFamily="18" charset="0"/>
              </a:rPr>
              <a:t>Leadership</a:t>
            </a:r>
            <a:r>
              <a:rPr lang="en-US" sz="2800" dirty="0" smtClean="0">
                <a:latin typeface="Times New Roman" pitchFamily="18" charset="0"/>
                <a:cs typeface="Times New Roman" pitchFamily="18" charset="0"/>
              </a:rPr>
              <a:t> - program design, resource allocation and social mobilization</a:t>
            </a:r>
          </a:p>
          <a:p>
            <a:pPr algn="just"/>
            <a:r>
              <a:rPr lang="en-US" sz="2800" b="1" dirty="0" smtClean="0">
                <a:latin typeface="Times New Roman" pitchFamily="18" charset="0"/>
                <a:cs typeface="Times New Roman" pitchFamily="18" charset="0"/>
              </a:rPr>
              <a:t>Provision of services- </a:t>
            </a:r>
            <a:r>
              <a:rPr lang="en-US" sz="2800" dirty="0" smtClean="0">
                <a:latin typeface="Times New Roman" pitchFamily="18" charset="0"/>
                <a:cs typeface="Times New Roman" pitchFamily="18" charset="0"/>
              </a:rPr>
              <a:t>assure availability of quality and comprehensive health services through accessible outlets</a:t>
            </a:r>
          </a:p>
          <a:p>
            <a:pPr algn="just" eaLnBrk="1" hangingPunct="1">
              <a:buFontTx/>
              <a:buChar char="-"/>
            </a:pPr>
            <a:endParaRPr lang="en-US" sz="3600" dirty="0" smtClean="0">
              <a:latin typeface="Times New Roman" pitchFamily="18" charset="0"/>
              <a:cs typeface="Times New Roman" pitchFamily="18" charset="0"/>
            </a:endParaRPr>
          </a:p>
          <a:p>
            <a:pPr algn="just" eaLnBrk="1" hangingPunct="1">
              <a:buFontTx/>
              <a:buNone/>
            </a:pPr>
            <a:endParaRPr lang="en-US" sz="3600" dirty="0" smtClean="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normAutofit/>
          </a:bodyPr>
          <a:lstStyle/>
          <a:p>
            <a:pPr>
              <a:defRPr/>
            </a:pPr>
            <a:fld id="{1D90AAC7-D4C0-498E-B678-92774FA979E3}" type="slidenum">
              <a:rPr lang="en-US"/>
              <a:pPr>
                <a:defRPr/>
              </a:pPr>
              <a:t>15</a:t>
            </a:fld>
            <a:endParaRPr lang="en-US"/>
          </a:p>
        </p:txBody>
      </p:sp>
    </p:spTree>
    <p:extLst>
      <p:ext uri="{BB962C8B-B14F-4D97-AF65-F5344CB8AC3E}">
        <p14:creationId xmlns:p14="http://schemas.microsoft.com/office/powerpoint/2010/main" val="40926757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274638"/>
            <a:ext cx="8229600" cy="715962"/>
          </a:xfrm>
        </p:spPr>
        <p:txBody>
          <a:bodyPr/>
          <a:lstStyle/>
          <a:p>
            <a:pPr eaLnBrk="1" hangingPunct="1"/>
            <a:r>
              <a:rPr lang="en-US" sz="3200" b="1" dirty="0" smtClean="0">
                <a:latin typeface="Times New Roman" panose="02020603050405020304" pitchFamily="18" charset="0"/>
                <a:cs typeface="Times New Roman" panose="02020603050405020304" pitchFamily="18" charset="0"/>
              </a:rPr>
              <a:t>Number Measurement cont.… </a:t>
            </a:r>
          </a:p>
        </p:txBody>
      </p:sp>
      <p:sp>
        <p:nvSpPr>
          <p:cNvPr id="125955" name="Rectangle 3"/>
          <p:cNvSpPr>
            <a:spLocks noGrp="1" noChangeArrowheads="1"/>
          </p:cNvSpPr>
          <p:nvPr>
            <p:ph idx="1"/>
          </p:nvPr>
        </p:nvSpPr>
        <p:spPr>
          <a:xfrm>
            <a:off x="228600" y="914399"/>
            <a:ext cx="8458200" cy="5807075"/>
          </a:xfrm>
        </p:spPr>
        <p:txBody>
          <a:bodyPr>
            <a:noAutofit/>
          </a:bodyPr>
          <a:lstStyle/>
          <a:p>
            <a:pPr marL="746125" indent="-457200" algn="just">
              <a:defRPr/>
            </a:pPr>
            <a:r>
              <a:rPr lang="en-US" sz="2400" dirty="0" smtClean="0">
                <a:latin typeface="Times New Roman" panose="02020603050405020304" pitchFamily="18" charset="0"/>
                <a:cs typeface="Times New Roman" panose="02020603050405020304" pitchFamily="18" charset="0"/>
              </a:rPr>
              <a:t>Calculating the magnitude of disease occurrence with a count is simple and useful for certain purposes, such as allocating health resources.  </a:t>
            </a:r>
          </a:p>
          <a:p>
            <a:pPr marL="746125" indent="-457200" algn="just">
              <a:defRPr/>
            </a:pPr>
            <a:endParaRPr lang="en-US" sz="2400" dirty="0" smtClean="0">
              <a:latin typeface="Times New Roman" panose="02020603050405020304" pitchFamily="18" charset="0"/>
              <a:cs typeface="Times New Roman" panose="02020603050405020304" pitchFamily="18" charset="0"/>
            </a:endParaRPr>
          </a:p>
          <a:p>
            <a:pPr marL="746125" indent="-457200" algn="just">
              <a:defRPr/>
            </a:pPr>
            <a:r>
              <a:rPr lang="en-US" sz="2400" dirty="0" smtClean="0">
                <a:latin typeface="Times New Roman" panose="02020603050405020304" pitchFamily="18" charset="0"/>
                <a:cs typeface="Times New Roman" panose="02020603050405020304" pitchFamily="18" charset="0"/>
              </a:rPr>
              <a:t>However, simple counts do not provide all the information a health department needs.</a:t>
            </a:r>
          </a:p>
          <a:p>
            <a:pPr marL="288925" indent="0" algn="just">
              <a:buNone/>
              <a:defRPr/>
            </a:pPr>
            <a:r>
              <a:rPr lang="en-US" sz="2400" dirty="0" smtClean="0">
                <a:latin typeface="Times New Roman" panose="02020603050405020304" pitchFamily="18" charset="0"/>
                <a:cs typeface="Times New Roman" panose="02020603050405020304" pitchFamily="18" charset="0"/>
              </a:rPr>
              <a:t> </a:t>
            </a:r>
          </a:p>
          <a:p>
            <a:pPr marL="746125" indent="-457200" algn="just">
              <a:defRPr/>
            </a:pPr>
            <a:r>
              <a:rPr lang="en-US" sz="2400" dirty="0" smtClean="0">
                <a:latin typeface="Times New Roman" panose="02020603050405020304" pitchFamily="18" charset="0"/>
                <a:cs typeface="Times New Roman" panose="02020603050405020304" pitchFamily="18" charset="0"/>
              </a:rPr>
              <a:t>For some purposes, the counts must put into context, based on the population in which they arose. </a:t>
            </a:r>
          </a:p>
          <a:p>
            <a:pPr marL="746125" indent="-457200" algn="just">
              <a:defRPr/>
            </a:pPr>
            <a:endParaRPr lang="en-US" sz="2400" dirty="0" smtClean="0">
              <a:latin typeface="Times New Roman" panose="02020603050405020304" pitchFamily="18" charset="0"/>
              <a:cs typeface="Times New Roman" panose="02020603050405020304" pitchFamily="18" charset="0"/>
            </a:endParaRPr>
          </a:p>
          <a:p>
            <a:pPr marL="746125" indent="-457200" algn="just">
              <a:defRPr/>
            </a:pPr>
            <a:r>
              <a:rPr lang="en-US" sz="2400" dirty="0">
                <a:latin typeface="Times New Roman" panose="02020603050405020304" pitchFamily="18" charset="0"/>
                <a:cs typeface="Times New Roman" panose="02020603050405020304" pitchFamily="18" charset="0"/>
              </a:rPr>
              <a:t>For other purposes, it is more helpful to have a denominator under the count that indicates the size of the study population. </a:t>
            </a:r>
          </a:p>
          <a:p>
            <a:pPr marL="746125" indent="-457200" algn="just">
              <a:defRPr/>
            </a:pPr>
            <a:r>
              <a:rPr lang="en-US" sz="2400" dirty="0">
                <a:latin typeface="Times New Roman" panose="02020603050405020304" pitchFamily="18" charset="0"/>
                <a:cs typeface="Times New Roman" panose="02020603050405020304" pitchFamily="18" charset="0"/>
              </a:rPr>
              <a:t>The remaining four measures address this </a:t>
            </a:r>
            <a:r>
              <a:rPr lang="en-US" sz="2400" dirty="0" smtClean="0">
                <a:latin typeface="Times New Roman" panose="02020603050405020304" pitchFamily="18" charset="0"/>
                <a:cs typeface="Times New Roman" panose="02020603050405020304" pitchFamily="18" charset="0"/>
              </a:rPr>
              <a:t>issue.</a:t>
            </a:r>
            <a:endParaRPr lang="en-GB" sz="2400" dirty="0">
              <a:latin typeface="Times New Roman" panose="02020603050405020304" pitchFamily="18" charset="0"/>
              <a:cs typeface="Times New Roman" panose="02020603050405020304" pitchFamily="18" charset="0"/>
            </a:endParaRPr>
          </a:p>
        </p:txBody>
      </p:sp>
      <p:sp>
        <p:nvSpPr>
          <p:cNvPr id="11674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36D7FDB-F69C-4B9B-8AC9-974CEF83662E}" type="slidenum">
              <a:rPr lang="en-US" sz="1400">
                <a:cs typeface="Times New Roman" panose="02020603050405020304" pitchFamily="18" charset="0"/>
              </a:rPr>
              <a:pPr eaLnBrk="1" hangingPunct="1"/>
              <a:t>150</a:t>
            </a:fld>
            <a:endParaRPr lang="en-US" sz="1400">
              <a:cs typeface="Times New Roman" panose="02020603050405020304" pitchFamily="18" charset="0"/>
            </a:endParaRPr>
          </a:p>
        </p:txBody>
      </p:sp>
    </p:spTree>
    <p:extLst>
      <p:ext uri="{BB962C8B-B14F-4D97-AF65-F5344CB8AC3E}">
        <p14:creationId xmlns:p14="http://schemas.microsoft.com/office/powerpoint/2010/main" val="4346145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25355" y="152400"/>
            <a:ext cx="8229600" cy="623887"/>
          </a:xfrm>
        </p:spPr>
        <p:txBody>
          <a:bodyPr/>
          <a:lstStyle/>
          <a:p>
            <a:pPr eaLnBrk="1" hangingPunct="1"/>
            <a:r>
              <a:rPr lang="en-US" sz="3200" b="1" dirty="0" smtClean="0">
                <a:latin typeface="Times New Roman" panose="02020603050405020304" pitchFamily="18" charset="0"/>
                <a:cs typeface="Times New Roman" panose="02020603050405020304" pitchFamily="18" charset="0"/>
              </a:rPr>
              <a:t>Ratio measure cont.… </a:t>
            </a:r>
          </a:p>
        </p:txBody>
      </p:sp>
      <p:sp>
        <p:nvSpPr>
          <p:cNvPr id="125955" name="Rectangle 3"/>
          <p:cNvSpPr>
            <a:spLocks noGrp="1" noChangeArrowheads="1"/>
          </p:cNvSpPr>
          <p:nvPr>
            <p:ph idx="1"/>
          </p:nvPr>
        </p:nvSpPr>
        <p:spPr>
          <a:xfrm>
            <a:off x="457200" y="776288"/>
            <a:ext cx="8458200" cy="5776912"/>
          </a:xfrm>
        </p:spPr>
        <p:txBody>
          <a:bodyPr>
            <a:normAutofit fontScale="92500" lnSpcReduction="20000"/>
          </a:bodyPr>
          <a:lstStyle/>
          <a:p>
            <a:pPr marL="800100" indent="-457200" algn="just">
              <a:defRPr/>
            </a:pPr>
            <a:r>
              <a:rPr lang="en-US" sz="2600" dirty="0" smtClean="0">
                <a:latin typeface="Times New Roman" panose="02020603050405020304" pitchFamily="18" charset="0"/>
                <a:cs typeface="Times New Roman" panose="02020603050405020304" pitchFamily="18" charset="0"/>
              </a:rPr>
              <a:t>Quantifies the magnitude of one occurrence X, in  relation to another event Y as X/Y</a:t>
            </a:r>
          </a:p>
          <a:p>
            <a:pPr marL="800100" indent="-457200" algn="just">
              <a:defRPr/>
            </a:pPr>
            <a:r>
              <a:rPr lang="en-US" sz="2600" dirty="0" smtClean="0">
                <a:latin typeface="Times New Roman" panose="02020603050405020304" pitchFamily="18" charset="0"/>
                <a:cs typeface="Times New Roman" panose="02020603050405020304" pitchFamily="18" charset="0"/>
              </a:rPr>
              <a:t>The relative size of two quantities. </a:t>
            </a:r>
          </a:p>
          <a:p>
            <a:pPr marL="800100" indent="-457200" algn="just">
              <a:defRPr/>
            </a:pPr>
            <a:r>
              <a:rPr lang="en-US" sz="2600" dirty="0" smtClean="0">
                <a:latin typeface="Times New Roman" panose="02020603050405020304" pitchFamily="18" charset="0"/>
                <a:cs typeface="Times New Roman" panose="02020603050405020304" pitchFamily="18" charset="0"/>
              </a:rPr>
              <a:t>No specific relationship is necessary between the numerator and denominator</a:t>
            </a:r>
          </a:p>
          <a:p>
            <a:pPr marL="800100" indent="-457200" algn="just">
              <a:defRPr/>
            </a:pPr>
            <a:endParaRPr lang="en-US" sz="2600" dirty="0" smtClean="0">
              <a:latin typeface="Times New Roman" panose="02020603050405020304" pitchFamily="18" charset="0"/>
              <a:cs typeface="Times New Roman" panose="02020603050405020304" pitchFamily="18" charset="0"/>
            </a:endParaRPr>
          </a:p>
          <a:p>
            <a:pPr marL="800100" indent="-457200" algn="just">
              <a:defRPr/>
            </a:pPr>
            <a:r>
              <a:rPr lang="en-US" sz="2600" dirty="0" smtClean="0">
                <a:latin typeface="Times New Roman" panose="02020603050405020304" pitchFamily="18" charset="0"/>
                <a:cs typeface="Times New Roman" panose="02020603050405020304" pitchFamily="18" charset="0"/>
              </a:rPr>
              <a:t>Numerator not necessarily included in the denominator. </a:t>
            </a:r>
            <a:endParaRPr lang="en-US" sz="2600" dirty="0">
              <a:latin typeface="Times New Roman" panose="02020603050405020304" pitchFamily="18" charset="0"/>
              <a:cs typeface="Times New Roman" panose="02020603050405020304" pitchFamily="18" charset="0"/>
            </a:endParaRPr>
          </a:p>
          <a:p>
            <a:pPr marL="800100" indent="-457200" algn="just">
              <a:defRPr/>
            </a:pPr>
            <a:r>
              <a:rPr lang="en-US" sz="2600" dirty="0" smtClean="0">
                <a:latin typeface="Times New Roman" panose="02020603050405020304" pitchFamily="18" charset="0"/>
                <a:cs typeface="Times New Roman" panose="02020603050405020304" pitchFamily="18" charset="0"/>
              </a:rPr>
              <a:t>A </a:t>
            </a:r>
            <a:r>
              <a:rPr lang="en-US" sz="2600" dirty="0">
                <a:latin typeface="Times New Roman" panose="02020603050405020304" pitchFamily="18" charset="0"/>
                <a:cs typeface="Times New Roman" panose="02020603050405020304" pitchFamily="18" charset="0"/>
              </a:rPr>
              <a:t>special fraction in which the numerator includes only individuals who meeting one criterion </a:t>
            </a:r>
          </a:p>
          <a:p>
            <a:pPr indent="7938" algn="just">
              <a:buNone/>
              <a:defRPr/>
            </a:pP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e.g. the case definition) </a:t>
            </a:r>
          </a:p>
          <a:p>
            <a:pPr indent="7938" algn="just">
              <a:buNone/>
              <a:defRPr/>
            </a:pPr>
            <a:r>
              <a:rPr lang="en-US" sz="2600" b="1" dirty="0" smtClean="0">
                <a:latin typeface="Times New Roman" panose="02020603050405020304" pitchFamily="18" charset="0"/>
                <a:cs typeface="Times New Roman" panose="02020603050405020304" pitchFamily="18" charset="0"/>
              </a:rPr>
              <a:t>                              and </a:t>
            </a:r>
            <a:endParaRPr lang="en-US" sz="2600" b="1" dirty="0">
              <a:latin typeface="Times New Roman" panose="02020603050405020304" pitchFamily="18" charset="0"/>
              <a:cs typeface="Times New Roman" panose="02020603050405020304" pitchFamily="18" charset="0"/>
            </a:endParaRPr>
          </a:p>
          <a:p>
            <a:pPr marL="800100" indent="-457200" algn="just">
              <a:defRPr/>
            </a:pPr>
            <a:r>
              <a:rPr lang="en-US" sz="2600" dirty="0" smtClean="0">
                <a:latin typeface="Times New Roman" panose="02020603050405020304" pitchFamily="18" charset="0"/>
                <a:cs typeface="Times New Roman" panose="02020603050405020304" pitchFamily="18" charset="0"/>
              </a:rPr>
              <a:t>The </a:t>
            </a:r>
            <a:r>
              <a:rPr lang="en-US" sz="2600" dirty="0">
                <a:latin typeface="Times New Roman" panose="02020603050405020304" pitchFamily="18" charset="0"/>
                <a:cs typeface="Times New Roman" panose="02020603050405020304" pitchFamily="18" charset="0"/>
              </a:rPr>
              <a:t>denominator includes only individuals in the study population who meet another criterion </a:t>
            </a:r>
          </a:p>
          <a:p>
            <a:pPr indent="7938" algn="just">
              <a:buNone/>
              <a:defRPr/>
            </a:pP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e.g. do not meet the case definition but are at risk). </a:t>
            </a:r>
          </a:p>
          <a:p>
            <a:pPr lvl="1" indent="7938" algn="just" eaLnBrk="1" hangingPunct="1">
              <a:buFontTx/>
              <a:buNone/>
              <a:defRPr/>
            </a:pPr>
            <a:endParaRPr lang="en-US" sz="2400" dirty="0" smtClean="0">
              <a:latin typeface="Times New Roman" panose="02020603050405020304" pitchFamily="18" charset="0"/>
              <a:cs typeface="Times New Roman" panose="02020603050405020304" pitchFamily="18" charset="0"/>
            </a:endParaRPr>
          </a:p>
          <a:p>
            <a:pPr lvl="1" algn="just" eaLnBrk="1" hangingPunct="1">
              <a:buFontTx/>
              <a:buNone/>
              <a:defRPr/>
            </a:pPr>
            <a:r>
              <a:rPr lang="en-US" sz="2400" dirty="0" smtClean="0">
                <a:latin typeface="Times New Roman" panose="02020603050405020304" pitchFamily="18" charset="0"/>
                <a:cs typeface="Times New Roman" panose="02020603050405020304" pitchFamily="18" charset="0"/>
              </a:rPr>
              <a:t>  </a:t>
            </a:r>
          </a:p>
        </p:txBody>
      </p:sp>
      <p:sp>
        <p:nvSpPr>
          <p:cNvPr id="118789"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6C364EE-9B27-4FB4-8FAC-22D21794960A}" type="slidenum">
              <a:rPr lang="en-US" sz="1400">
                <a:cs typeface="Times New Roman" panose="02020603050405020304" pitchFamily="18" charset="0"/>
              </a:rPr>
              <a:pPr eaLnBrk="1" hangingPunct="1"/>
              <a:t>151</a:t>
            </a:fld>
            <a:endParaRPr lang="en-US" sz="1400">
              <a:cs typeface="Times New Roman" panose="02020603050405020304" pitchFamily="18" charset="0"/>
            </a:endParaRPr>
          </a:p>
        </p:txBody>
      </p:sp>
    </p:spTree>
    <p:extLst>
      <p:ext uri="{BB962C8B-B14F-4D97-AF65-F5344CB8AC3E}">
        <p14:creationId xmlns:p14="http://schemas.microsoft.com/office/powerpoint/2010/main" val="2546682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274638"/>
            <a:ext cx="8229600" cy="639762"/>
          </a:xfrm>
        </p:spPr>
        <p:txBody>
          <a:bodyPr/>
          <a:lstStyle/>
          <a:p>
            <a:pPr eaLnBrk="1" hangingPunct="1"/>
            <a:r>
              <a:rPr lang="en-US" sz="3200" b="1" dirty="0" smtClean="0">
                <a:latin typeface="Times New Roman" panose="02020603050405020304" pitchFamily="18" charset="0"/>
                <a:cs typeface="Times New Roman" panose="02020603050405020304" pitchFamily="18" charset="0"/>
              </a:rPr>
              <a:t>Ratio measures cont.…</a:t>
            </a:r>
          </a:p>
        </p:txBody>
      </p:sp>
      <p:sp>
        <p:nvSpPr>
          <p:cNvPr id="125955" name="Rectangle 3"/>
          <p:cNvSpPr>
            <a:spLocks noGrp="1" noChangeArrowheads="1"/>
          </p:cNvSpPr>
          <p:nvPr>
            <p:ph idx="1"/>
          </p:nvPr>
        </p:nvSpPr>
        <p:spPr>
          <a:xfrm>
            <a:off x="457200" y="914400"/>
            <a:ext cx="8382000" cy="5441950"/>
          </a:xfrm>
        </p:spPr>
        <p:txBody>
          <a:bodyPr>
            <a:normAutofit/>
          </a:bodyPr>
          <a:lstStyle/>
          <a:p>
            <a:pPr marL="800100" indent="-457200" algn="just">
              <a:defRPr/>
            </a:pPr>
            <a:r>
              <a:rPr lang="en-US" sz="3200" dirty="0" smtClean="0">
                <a:latin typeface="Times New Roman" panose="02020603050405020304" pitchFamily="18" charset="0"/>
                <a:cs typeface="Times New Roman" panose="02020603050405020304" pitchFamily="18" charset="0"/>
              </a:rPr>
              <a:t>Not dependent upon time. </a:t>
            </a:r>
          </a:p>
          <a:p>
            <a:pPr marL="800100" indent="-457200" algn="just">
              <a:defRPr/>
            </a:pPr>
            <a:r>
              <a:rPr lang="en-US" sz="3200" dirty="0" smtClean="0">
                <a:latin typeface="Times New Roman" panose="02020603050405020304" pitchFamily="18" charset="0"/>
                <a:cs typeface="Times New Roman" panose="02020603050405020304" pitchFamily="18" charset="0"/>
              </a:rPr>
              <a:t>Less frequently used as measure of disease frequency </a:t>
            </a:r>
          </a:p>
          <a:p>
            <a:pPr indent="7938" algn="just" eaLnBrk="1" hangingPunct="1">
              <a:buFontTx/>
              <a:buNone/>
              <a:defRPr/>
            </a:pPr>
            <a:endParaRPr lang="en-US" sz="3200" dirty="0" smtClean="0">
              <a:latin typeface="Times New Roman" panose="02020603050405020304" pitchFamily="18" charset="0"/>
              <a:cs typeface="Times New Roman" panose="02020603050405020304" pitchFamily="18" charset="0"/>
            </a:endParaRPr>
          </a:p>
          <a:p>
            <a:pPr lvl="1" indent="7938" algn="just" eaLnBrk="1" hangingPunct="1">
              <a:buFontTx/>
              <a:buNone/>
              <a:defRPr/>
            </a:pPr>
            <a:r>
              <a:rPr lang="en-US" sz="2800" dirty="0" smtClean="0">
                <a:latin typeface="Times New Roman" panose="02020603050405020304" pitchFamily="18" charset="0"/>
                <a:cs typeface="Times New Roman" panose="02020603050405020304" pitchFamily="18" charset="0"/>
              </a:rPr>
              <a:t>Example-1: 1 case of colon cancer for every 1 case of breast cancer. </a:t>
            </a:r>
          </a:p>
          <a:p>
            <a:pPr lvl="1" indent="7938" algn="just" eaLnBrk="1" hangingPunct="1">
              <a:buFontTx/>
              <a:buNone/>
              <a:defRPr/>
            </a:pPr>
            <a:r>
              <a:rPr lang="en-US" sz="2800" dirty="0" smtClean="0">
                <a:latin typeface="Times New Roman" panose="02020603050405020304" pitchFamily="18" charset="0"/>
                <a:cs typeface="Times New Roman" panose="02020603050405020304" pitchFamily="18" charset="0"/>
              </a:rPr>
              <a:t>Example-2: 2 female cases of major depression to 1 male case of major depression.     </a:t>
            </a:r>
          </a:p>
          <a:p>
            <a:pPr lvl="1" indent="7938" algn="just" eaLnBrk="1" hangingPunct="1">
              <a:buFontTx/>
              <a:buNone/>
              <a:defRPr/>
            </a:pPr>
            <a:r>
              <a:rPr lang="en-US" sz="2800" dirty="0" smtClean="0">
                <a:latin typeface="Times New Roman" panose="02020603050405020304" pitchFamily="18" charset="0"/>
                <a:cs typeface="Times New Roman" panose="02020603050405020304" pitchFamily="18" charset="0"/>
              </a:rPr>
              <a:t>Example-3: Ratio of TB cases in community A to B is 1:10</a:t>
            </a:r>
          </a:p>
        </p:txBody>
      </p:sp>
      <p:sp>
        <p:nvSpPr>
          <p:cNvPr id="12083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35A9DBC-CD53-4C2B-97C2-FDA4583A161C}" type="slidenum">
              <a:rPr lang="en-US" sz="1400">
                <a:cs typeface="Times New Roman" panose="02020603050405020304" pitchFamily="18" charset="0"/>
              </a:rPr>
              <a:pPr eaLnBrk="1" hangingPunct="1"/>
              <a:t>152</a:t>
            </a:fld>
            <a:endParaRPr lang="en-US" sz="1400">
              <a:cs typeface="Times New Roman" panose="02020603050405020304" pitchFamily="18" charset="0"/>
            </a:endParaRPr>
          </a:p>
        </p:txBody>
      </p:sp>
    </p:spTree>
    <p:extLst>
      <p:ext uri="{BB962C8B-B14F-4D97-AF65-F5344CB8AC3E}">
        <p14:creationId xmlns:p14="http://schemas.microsoft.com/office/powerpoint/2010/main" val="37284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96766"/>
            <a:ext cx="8229600" cy="639762"/>
          </a:xfrm>
        </p:spPr>
        <p:txBody>
          <a:bodyPr/>
          <a:lstStyle/>
          <a:p>
            <a:r>
              <a:rPr lang="en-US" sz="3200" b="1" dirty="0" smtClean="0">
                <a:latin typeface="Times New Roman" panose="02020603050405020304" pitchFamily="18" charset="0"/>
                <a:cs typeface="Times New Roman" panose="02020603050405020304" pitchFamily="18" charset="0"/>
              </a:rPr>
              <a:t>Ratio measures cont.…</a:t>
            </a:r>
          </a:p>
        </p:txBody>
      </p:sp>
      <p:sp>
        <p:nvSpPr>
          <p:cNvPr id="125955" name="Rectangle 3"/>
          <p:cNvSpPr>
            <a:spLocks noGrp="1" noChangeArrowheads="1"/>
          </p:cNvSpPr>
          <p:nvPr>
            <p:ph idx="1"/>
          </p:nvPr>
        </p:nvSpPr>
        <p:spPr>
          <a:xfrm>
            <a:off x="436728" y="606733"/>
            <a:ext cx="8382000" cy="5959475"/>
          </a:xfrm>
        </p:spPr>
        <p:txBody>
          <a:bodyPr>
            <a:noAutofit/>
          </a:bodyPr>
          <a:lstStyle/>
          <a:p>
            <a:pPr marL="685800" algn="just">
              <a:defRPr/>
            </a:pPr>
            <a:r>
              <a:rPr lang="en-US" sz="2400" dirty="0" smtClean="0">
                <a:latin typeface="Times New Roman" panose="02020603050405020304" pitchFamily="18" charset="0"/>
                <a:cs typeface="Times New Roman" panose="02020603050405020304" pitchFamily="18" charset="0"/>
              </a:rPr>
              <a:t>After either the numerator divided by the denominator, the numerator or denominator is usually set one,</a:t>
            </a:r>
          </a:p>
          <a:p>
            <a:pPr marL="1085850" lvl="1" indent="-342900" algn="just">
              <a:buFont typeface="Courier New" panose="02070309020205020404" pitchFamily="49" charset="0"/>
              <a:buChar char="o"/>
              <a:defRPr/>
            </a:pPr>
            <a:r>
              <a:rPr lang="en-US" sz="2400" dirty="0" smtClean="0">
                <a:latin typeface="Times New Roman" panose="02020603050405020304" pitchFamily="18" charset="0"/>
                <a:cs typeface="Times New Roman" panose="02020603050405020304" pitchFamily="18" charset="0"/>
              </a:rPr>
              <a:t>The result is often expressed as the result "to one" or written as the result “ :1 ”</a:t>
            </a:r>
          </a:p>
          <a:p>
            <a:pPr marL="1085850" lvl="1" indent="-342900" algn="just">
              <a:buFont typeface="Courier New" panose="02070309020205020404" pitchFamily="49" charset="0"/>
              <a:buChar char="o"/>
              <a:defRPr/>
            </a:pPr>
            <a:r>
              <a:rPr lang="en-US" sz="2400" dirty="0" smtClean="0">
                <a:latin typeface="Times New Roman" panose="02020603050405020304" pitchFamily="18" charset="0"/>
                <a:cs typeface="Times New Roman" panose="02020603050405020304" pitchFamily="18" charset="0"/>
              </a:rPr>
              <a:t>Note that in certain ratios, the numerator and denominator are different categories of the same variable, such as:</a:t>
            </a:r>
          </a:p>
          <a:p>
            <a:pPr lvl="1" indent="0" algn="just">
              <a:buNone/>
              <a:defRPr/>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eg</a:t>
            </a:r>
            <a:r>
              <a:rPr lang="en-US" sz="2400" dirty="0" smtClean="0">
                <a:latin typeface="Times New Roman" panose="02020603050405020304" pitchFamily="18" charset="0"/>
                <a:cs typeface="Times New Roman" panose="02020603050405020304" pitchFamily="18" charset="0"/>
              </a:rPr>
              <a:t>. Male : female (male to female ratio)</a:t>
            </a:r>
          </a:p>
          <a:p>
            <a:pPr marL="1085850" lvl="1" indent="-342900" algn="just">
              <a:buFont typeface="Courier New" panose="02070309020205020404" pitchFamily="49" charset="0"/>
              <a:buChar char="o"/>
              <a:defRPr/>
            </a:pPr>
            <a:r>
              <a:rPr lang="en-US" sz="2400" dirty="0">
                <a:latin typeface="Times New Roman" panose="02020603050405020304" pitchFamily="18" charset="0"/>
                <a:cs typeface="Times New Roman" panose="02020603050405020304" pitchFamily="18" charset="0"/>
              </a:rPr>
              <a:t>In other ratios, the numerator and denominator are completely different variables, such as: </a:t>
            </a:r>
          </a:p>
          <a:p>
            <a:pPr marL="1085850" lvl="1" indent="-342900" algn="just">
              <a:buFont typeface="Courier New" panose="02070309020205020404" pitchFamily="49" charset="0"/>
              <a:buChar char="o"/>
              <a:defRP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number of hospitals in a city and the size of the population living in that city. </a:t>
            </a:r>
          </a:p>
        </p:txBody>
      </p:sp>
      <p:sp>
        <p:nvSpPr>
          <p:cNvPr id="12186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6635258-F3F1-4FFC-8271-D11A08576526}" type="slidenum">
              <a:rPr lang="en-US" sz="1400">
                <a:cs typeface="Times New Roman" panose="02020603050405020304" pitchFamily="18" charset="0"/>
              </a:rPr>
              <a:pPr eaLnBrk="1" hangingPunct="1"/>
              <a:t>153</a:t>
            </a:fld>
            <a:endParaRPr lang="en-US" sz="1400">
              <a:cs typeface="Times New Roman" panose="02020603050405020304" pitchFamily="18" charset="0"/>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4105831822"/>
              </p:ext>
            </p:extLst>
          </p:nvPr>
        </p:nvGraphicFramePr>
        <p:xfrm>
          <a:off x="1068553" y="5181600"/>
          <a:ext cx="7118350" cy="1377784"/>
        </p:xfrm>
        <a:graphic>
          <a:graphicData uri="http://schemas.openxmlformats.org/presentationml/2006/ole">
            <mc:AlternateContent xmlns:mc="http://schemas.openxmlformats.org/markup-compatibility/2006">
              <mc:Choice xmlns:v="urn:schemas-microsoft-com:vml" Requires="v">
                <p:oleObj spid="_x0000_s9219" name="Document" r:id="rId3" imgW="5732185" imgH="623179" progId="Word.Document.12">
                  <p:embed/>
                </p:oleObj>
              </mc:Choice>
              <mc:Fallback>
                <p:oleObj name="Document" r:id="rId3" imgW="5732185" imgH="623179" progId="Word.Document.12">
                  <p:embed/>
                  <p:pic>
                    <p:nvPicPr>
                      <p:cNvPr id="0" name=""/>
                      <p:cNvPicPr>
                        <a:picLocks noChangeAspect="1" noChangeArrowheads="1"/>
                      </p:cNvPicPr>
                      <p:nvPr/>
                    </p:nvPicPr>
                    <p:blipFill>
                      <a:blip r:embed="rId4"/>
                      <a:srcRect/>
                      <a:stretch>
                        <a:fillRect/>
                      </a:stretch>
                    </p:blipFill>
                    <p:spPr bwMode="auto">
                      <a:xfrm>
                        <a:off x="1068553" y="5181600"/>
                        <a:ext cx="7118350" cy="1377784"/>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9107246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685800" y="457200"/>
            <a:ext cx="7772400" cy="762000"/>
          </a:xfrm>
        </p:spPr>
        <p:txBody>
          <a:bodyPr>
            <a:normAutofit/>
          </a:bodyPr>
          <a:lstStyle/>
          <a:p>
            <a:r>
              <a:rPr lang="en-US" sz="3200" b="1" dirty="0">
                <a:latin typeface="Times New Roman" panose="02020603050405020304" pitchFamily="18" charset="0"/>
                <a:cs typeface="Times New Roman" panose="02020603050405020304" pitchFamily="18" charset="0"/>
              </a:rPr>
              <a:t>Calculating Ratios for Different </a:t>
            </a:r>
            <a:r>
              <a:rPr lang="en-US" sz="3200" b="1" dirty="0" smtClean="0">
                <a:latin typeface="Times New Roman" panose="02020603050405020304" pitchFamily="18" charset="0"/>
                <a:cs typeface="Times New Roman" panose="02020603050405020304" pitchFamily="18" charset="0"/>
              </a:rPr>
              <a:t>Variables</a:t>
            </a:r>
            <a:endParaRPr lang="en-US" sz="3200" b="1" dirty="0" smtClean="0">
              <a:solidFill>
                <a:schemeClr val="accent2"/>
              </a:solidFill>
              <a:latin typeface="Times New Roman" panose="02020603050405020304" pitchFamily="18" charset="0"/>
              <a:cs typeface="Times New Roman" panose="02020603050405020304" pitchFamily="18" charset="0"/>
            </a:endParaRPr>
          </a:p>
        </p:txBody>
      </p:sp>
      <p:sp>
        <p:nvSpPr>
          <p:cNvPr id="125955" name="Rectangle 3"/>
          <p:cNvSpPr>
            <a:spLocks noGrp="1" noChangeArrowheads="1"/>
          </p:cNvSpPr>
          <p:nvPr>
            <p:ph idx="1"/>
          </p:nvPr>
        </p:nvSpPr>
        <p:spPr>
          <a:xfrm>
            <a:off x="457200" y="1219200"/>
            <a:ext cx="8229600" cy="5137150"/>
          </a:xfrm>
        </p:spPr>
        <p:txBody>
          <a:bodyPr>
            <a:noAutofit/>
          </a:bodyPr>
          <a:lstStyle/>
          <a:p>
            <a:pPr>
              <a:buFontTx/>
              <a:buNone/>
              <a:defRPr/>
            </a:pPr>
            <a:r>
              <a:rPr lang="en-US" sz="2400" b="1" dirty="0" smtClean="0">
                <a:latin typeface="Times New Roman" panose="02020603050405020304" pitchFamily="18" charset="0"/>
                <a:cs typeface="Times New Roman" panose="02020603050405020304" pitchFamily="18" charset="0"/>
              </a:rPr>
              <a:t>Example-A</a:t>
            </a:r>
            <a:r>
              <a:rPr lang="en-GB"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ANRS of Ethiopia with 19,626,000 persons has 19 Hospital. Calculate the ratio of Hospitals per person?</a:t>
            </a:r>
          </a:p>
          <a:p>
            <a:pPr marL="514350" indent="-457200">
              <a:buFont typeface="+mj-lt"/>
              <a:buAutoNum type="arabicPeriod"/>
              <a:defRPr/>
            </a:pPr>
            <a:r>
              <a:rPr lang="en-US" sz="2400" dirty="0" smtClean="0">
                <a:latin typeface="Times New Roman" panose="02020603050405020304" pitchFamily="18" charset="0"/>
                <a:cs typeface="Times New Roman" panose="02020603050405020304" pitchFamily="18" charset="0"/>
              </a:rPr>
              <a:t>19 ⁄ 19,626,000 × 10</a:t>
            </a:r>
            <a:r>
              <a:rPr lang="en-US" sz="2400" baseline="30000" dirty="0" smtClean="0">
                <a:latin typeface="Times New Roman" panose="02020603050405020304" pitchFamily="18" charset="0"/>
                <a:cs typeface="Times New Roman" panose="02020603050405020304" pitchFamily="18" charset="0"/>
              </a:rPr>
              <a:t>n</a:t>
            </a:r>
            <a:r>
              <a:rPr lang="en-US" sz="2400" dirty="0" smtClean="0">
                <a:latin typeface="Times New Roman" panose="02020603050405020304" pitchFamily="18" charset="0"/>
                <a:cs typeface="Times New Roman" panose="02020603050405020304" pitchFamily="18" charset="0"/>
              </a:rPr>
              <a:t> = 0.0000009681 Hospitals per person. </a:t>
            </a:r>
          </a:p>
          <a:p>
            <a:pPr marL="514350" indent="-457200">
              <a:buFont typeface="+mj-lt"/>
              <a:buAutoNum type="arabicPeriod"/>
              <a:defRPr/>
            </a:pPr>
            <a:r>
              <a:rPr lang="en-US" sz="2400" dirty="0" smtClean="0">
                <a:latin typeface="Times New Roman" panose="02020603050405020304" pitchFamily="18" charset="0"/>
                <a:cs typeface="Times New Roman" panose="02020603050405020304" pitchFamily="18" charset="0"/>
              </a:rPr>
              <a:t>For easily understood  the result, set 10</a:t>
            </a:r>
            <a:r>
              <a:rPr lang="en-US" sz="2400" baseline="30000" dirty="0" smtClean="0">
                <a:latin typeface="Times New Roman" panose="02020603050405020304" pitchFamily="18" charset="0"/>
                <a:cs typeface="Times New Roman" panose="02020603050405020304" pitchFamily="18" charset="0"/>
              </a:rPr>
              <a:t>n</a:t>
            </a:r>
            <a:r>
              <a:rPr lang="en-US" sz="2400" dirty="0" smtClean="0">
                <a:latin typeface="Times New Roman" panose="02020603050405020304" pitchFamily="18" charset="0"/>
                <a:cs typeface="Times New Roman" panose="02020603050405020304" pitchFamily="18" charset="0"/>
              </a:rPr>
              <a:t> = 10</a:t>
            </a:r>
            <a:r>
              <a:rPr lang="en-US" sz="2400" baseline="30000" dirty="0" smtClean="0">
                <a:latin typeface="Times New Roman" panose="02020603050405020304" pitchFamily="18" charset="0"/>
                <a:cs typeface="Times New Roman" panose="02020603050405020304" pitchFamily="18" charset="0"/>
              </a:rPr>
              <a:t>7</a:t>
            </a:r>
            <a:r>
              <a:rPr lang="en-US" sz="2400" dirty="0" smtClean="0">
                <a:latin typeface="Times New Roman" panose="02020603050405020304" pitchFamily="18" charset="0"/>
                <a:cs typeface="Times New Roman" panose="02020603050405020304" pitchFamily="18" charset="0"/>
              </a:rPr>
              <a:t> = 10,000,000. </a:t>
            </a:r>
          </a:p>
          <a:p>
            <a:pPr marL="514350" indent="-457200">
              <a:buFont typeface="+mj-lt"/>
              <a:buAutoNum type="arabicPeriod"/>
              <a:defRPr/>
            </a:pPr>
            <a:r>
              <a:rPr lang="en-US" sz="2400" dirty="0" smtClean="0">
                <a:latin typeface="Times New Roman" panose="02020603050405020304" pitchFamily="18" charset="0"/>
                <a:cs typeface="Times New Roman" panose="02020603050405020304" pitchFamily="18" charset="0"/>
              </a:rPr>
              <a:t>The ratio becomes: 0.0000009681 × 10,000,000 = 9.681 Hospitals per 10,000,000 persons. </a:t>
            </a:r>
          </a:p>
          <a:p>
            <a:pPr marL="514350" indent="-457200">
              <a:buFont typeface="+mj-lt"/>
              <a:buAutoNum type="arabicPeriod"/>
              <a:defRPr/>
            </a:pPr>
            <a:r>
              <a:rPr lang="en-US" sz="2400" dirty="0" smtClean="0">
                <a:latin typeface="Times New Roman" panose="02020603050405020304" pitchFamily="18" charset="0"/>
                <a:cs typeface="Times New Roman" panose="02020603050405020304" pitchFamily="18" charset="0"/>
              </a:rPr>
              <a:t>You could also divide each value by 9.681, and express this ratio as 1 Hospital for every 1,032,947 persons.</a:t>
            </a:r>
          </a:p>
          <a:p>
            <a:pPr algn="r" eaLnBrk="1" hangingPunct="1">
              <a:buFontTx/>
              <a:buNone/>
              <a:defRPr/>
            </a:pPr>
            <a:r>
              <a:rPr lang="en-US" sz="2000" dirty="0" smtClean="0">
                <a:latin typeface="Times New Roman" panose="02020603050405020304" pitchFamily="18" charset="0"/>
                <a:cs typeface="Times New Roman" panose="02020603050405020304" pitchFamily="18" charset="0"/>
              </a:rPr>
              <a:t>(Source: HHRI 2005 EFY, Health facility to population Ratio by Region)</a:t>
            </a:r>
            <a:endParaRPr lang="en-GB" sz="2000" dirty="0" smtClean="0">
              <a:latin typeface="Times New Roman" panose="02020603050405020304" pitchFamily="18" charset="0"/>
              <a:cs typeface="Times New Roman" panose="02020603050405020304" pitchFamily="18" charset="0"/>
            </a:endParaRPr>
          </a:p>
        </p:txBody>
      </p:sp>
      <p:sp>
        <p:nvSpPr>
          <p:cNvPr id="12595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F575ACF-0EDD-4D34-8F82-B92D0F2FDC30}" type="slidenum">
              <a:rPr lang="en-US" sz="1400">
                <a:cs typeface="Times New Roman" panose="02020603050405020304" pitchFamily="18" charset="0"/>
              </a:rPr>
              <a:pPr eaLnBrk="1" hangingPunct="1"/>
              <a:t>154</a:t>
            </a:fld>
            <a:endParaRPr lang="en-US" sz="1400">
              <a:cs typeface="Times New Roman" panose="02020603050405020304" pitchFamily="18" charset="0"/>
            </a:endParaRPr>
          </a:p>
        </p:txBody>
      </p:sp>
    </p:spTree>
    <p:extLst>
      <p:ext uri="{BB962C8B-B14F-4D97-AF65-F5344CB8AC3E}">
        <p14:creationId xmlns:p14="http://schemas.microsoft.com/office/powerpoint/2010/main" val="2066249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457200"/>
            <a:ext cx="7772400" cy="762000"/>
          </a:xfrm>
        </p:spPr>
        <p:txBody>
          <a:bodyPr>
            <a:normAutofit/>
          </a:bodyPr>
          <a:lstStyle/>
          <a:p>
            <a:pPr>
              <a:defRPr/>
            </a:pPr>
            <a:r>
              <a:rPr lang="en-US" sz="3200" b="1" i="1" dirty="0">
                <a:latin typeface="Times New Roman" panose="02020603050405020304" pitchFamily="18" charset="0"/>
                <a:cs typeface="Times New Roman" panose="02020603050405020304" pitchFamily="18" charset="0"/>
              </a:rPr>
              <a:t>Calculating Ratios for Different </a:t>
            </a:r>
            <a:r>
              <a:rPr lang="en-US" sz="3200" b="1" i="1" dirty="0" smtClean="0">
                <a:latin typeface="Times New Roman" panose="02020603050405020304" pitchFamily="18" charset="0"/>
                <a:cs typeface="Times New Roman" panose="02020603050405020304" pitchFamily="18" charset="0"/>
              </a:rPr>
              <a:t>Variables</a:t>
            </a:r>
            <a:endParaRPr lang="en-US" sz="3200" b="1" dirty="0" smtClean="0">
              <a:solidFill>
                <a:schemeClr val="accent2"/>
              </a:solidFill>
              <a:latin typeface="Times New Roman" panose="02020603050405020304" pitchFamily="18" charset="0"/>
              <a:cs typeface="Times New Roman" panose="02020603050405020304" pitchFamily="18" charset="0"/>
            </a:endParaRPr>
          </a:p>
        </p:txBody>
      </p:sp>
      <p:sp>
        <p:nvSpPr>
          <p:cNvPr id="125955" name="Rectangle 3"/>
          <p:cNvSpPr>
            <a:spLocks noGrp="1" noChangeArrowheads="1"/>
          </p:cNvSpPr>
          <p:nvPr>
            <p:ph idx="1"/>
          </p:nvPr>
        </p:nvSpPr>
        <p:spPr>
          <a:xfrm>
            <a:off x="609600" y="1219200"/>
            <a:ext cx="7924800" cy="5334000"/>
          </a:xfrm>
        </p:spPr>
        <p:txBody>
          <a:bodyPr>
            <a:normAutofit/>
          </a:bodyPr>
          <a:lstStyle/>
          <a:p>
            <a:pPr marL="457200" indent="-457200" algn="just">
              <a:defRPr/>
            </a:pPr>
            <a:r>
              <a:rPr lang="en-US" sz="2400" dirty="0" smtClean="0">
                <a:latin typeface="Times New Roman" panose="02020603050405020304" pitchFamily="18" charset="0"/>
                <a:cs typeface="Times New Roman" panose="02020603050405020304" pitchFamily="18" charset="0"/>
              </a:rPr>
              <a:t>Ethiopia’s IMR estimated for 2013(EFY) was 52/1,000 LBs</a:t>
            </a:r>
          </a:p>
          <a:p>
            <a:pPr marL="457200" indent="-457200" algn="just">
              <a:defRPr/>
            </a:pPr>
            <a:r>
              <a:rPr lang="en-US" sz="2400" dirty="0" smtClean="0">
                <a:latin typeface="Times New Roman" panose="02020603050405020304" pitchFamily="18" charset="0"/>
                <a:cs typeface="Times New Roman" panose="02020603050405020304" pitchFamily="18" charset="0"/>
              </a:rPr>
              <a:t>Kenya’s IMR estimated for 2013(EFY) was 54/1,000 </a:t>
            </a:r>
            <a:r>
              <a:rPr lang="en-US" sz="2400" dirty="0" err="1" smtClean="0">
                <a:latin typeface="Times New Roman" panose="02020603050405020304" pitchFamily="18" charset="0"/>
                <a:cs typeface="Times New Roman" panose="02020603050405020304" pitchFamily="18" charset="0"/>
              </a:rPr>
              <a:t>LBs.</a:t>
            </a:r>
            <a:r>
              <a:rPr lang="en-US" sz="2400" dirty="0" smtClean="0">
                <a:latin typeface="Times New Roman" panose="02020603050405020304" pitchFamily="18" charset="0"/>
                <a:cs typeface="Times New Roman" panose="02020603050405020304" pitchFamily="18" charset="0"/>
              </a:rPr>
              <a:t> </a:t>
            </a:r>
          </a:p>
          <a:p>
            <a:pPr marL="457200" indent="-457200" algn="just">
              <a:defRPr/>
            </a:pPr>
            <a:r>
              <a:rPr lang="en-US" sz="2400" dirty="0" smtClean="0">
                <a:latin typeface="Times New Roman" panose="02020603050405020304" pitchFamily="18" charset="0"/>
                <a:cs typeface="Times New Roman" panose="02020603050405020304" pitchFamily="18" charset="0"/>
              </a:rPr>
              <a:t>Calculate the ratio of the IMR in Ethiopia to that in Kenya. </a:t>
            </a:r>
          </a:p>
          <a:p>
            <a:pPr lvl="1" algn="just">
              <a:buFontTx/>
              <a:buNone/>
              <a:defRPr/>
            </a:pPr>
            <a:r>
              <a:rPr lang="en-US" sz="2800" dirty="0" smtClean="0">
                <a:latin typeface="Times New Roman" panose="02020603050405020304" pitchFamily="18" charset="0"/>
                <a:cs typeface="Times New Roman" panose="02020603050405020304" pitchFamily="18" charset="0"/>
              </a:rPr>
              <a:t>                  52 ⁄ 54 × 1 = 1:1.04. </a:t>
            </a:r>
          </a:p>
          <a:p>
            <a:pPr algn="just">
              <a:defRPr/>
            </a:pPr>
            <a:r>
              <a:rPr lang="en-US" sz="2400" dirty="0" smtClean="0">
                <a:latin typeface="Times New Roman" panose="02020603050405020304" pitchFamily="18" charset="0"/>
                <a:cs typeface="Times New Roman" panose="02020603050405020304" pitchFamily="18" charset="0"/>
              </a:rPr>
              <a:t>Thus, Kenya’s IMR was estimated to be 1.04 times as high as Ethiopia’s IMR for 2013 EFY.</a:t>
            </a:r>
          </a:p>
          <a:p>
            <a:pPr algn="just" eaLnBrk="1" hangingPunct="1">
              <a:buFontTx/>
              <a:buNone/>
              <a:defRPr/>
            </a:pPr>
            <a:r>
              <a:rPr lang="en-US" sz="2400" dirty="0" smtClean="0">
                <a:latin typeface="Times New Roman" panose="02020603050405020304" pitchFamily="18" charset="0"/>
                <a:cs typeface="Times New Roman" panose="02020603050405020304" pitchFamily="18" charset="0"/>
              </a:rPr>
              <a:t> </a:t>
            </a:r>
            <a:r>
              <a:rPr lang="en-US" sz="1800" i="1"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Source: HHRIs, 2005 EFY, Population Health, &amp; Environment Data &amp;Estimates for the Countries &amp;Regions of the World EFY 2013). </a:t>
            </a:r>
            <a:endParaRPr lang="en-GB" sz="2800" dirty="0" smtClean="0">
              <a:latin typeface="Times New Roman" panose="02020603050405020304" pitchFamily="18" charset="0"/>
              <a:cs typeface="Times New Roman" panose="02020603050405020304" pitchFamily="18" charset="0"/>
            </a:endParaRPr>
          </a:p>
        </p:txBody>
      </p:sp>
      <p:sp>
        <p:nvSpPr>
          <p:cNvPr id="12698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DA9C526-DF15-4848-9635-650C4A297218}" type="slidenum">
              <a:rPr lang="en-US" sz="1400">
                <a:cs typeface="Times New Roman" panose="02020603050405020304" pitchFamily="18" charset="0"/>
              </a:rPr>
              <a:pPr eaLnBrk="1" hangingPunct="1"/>
              <a:t>155</a:t>
            </a:fld>
            <a:endParaRPr lang="en-US" sz="1400">
              <a:cs typeface="Times New Roman" panose="02020603050405020304" pitchFamily="18" charset="0"/>
            </a:endParaRPr>
          </a:p>
        </p:txBody>
      </p:sp>
    </p:spTree>
    <p:extLst>
      <p:ext uri="{BB962C8B-B14F-4D97-AF65-F5344CB8AC3E}">
        <p14:creationId xmlns:p14="http://schemas.microsoft.com/office/powerpoint/2010/main" val="27601838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274638"/>
            <a:ext cx="8229600" cy="639762"/>
          </a:xfrm>
        </p:spPr>
        <p:txBody>
          <a:bodyPr>
            <a:normAutofit/>
          </a:bodyPr>
          <a:lstStyle/>
          <a:p>
            <a:r>
              <a:rPr lang="en-US" sz="3200" b="1" dirty="0" smtClean="0">
                <a:latin typeface="Times New Roman" panose="02020603050405020304" pitchFamily="18" charset="0"/>
                <a:cs typeface="Times New Roman" panose="02020603050405020304" pitchFamily="18" charset="0"/>
              </a:rPr>
              <a:t>Proportion measures cont.…</a:t>
            </a:r>
          </a:p>
        </p:txBody>
      </p:sp>
      <p:sp>
        <p:nvSpPr>
          <p:cNvPr id="126979" name="Rectangle 3"/>
          <p:cNvSpPr>
            <a:spLocks noGrp="1" noChangeArrowheads="1"/>
          </p:cNvSpPr>
          <p:nvPr>
            <p:ph idx="1"/>
          </p:nvPr>
        </p:nvSpPr>
        <p:spPr>
          <a:xfrm>
            <a:off x="381000" y="914400"/>
            <a:ext cx="8458200" cy="5181600"/>
          </a:xfrm>
        </p:spPr>
        <p:txBody>
          <a:bodyPr>
            <a:normAutofit lnSpcReduction="10000"/>
          </a:bodyPr>
          <a:lstStyle/>
          <a:p>
            <a:pPr marL="336550" algn="just">
              <a:defRPr/>
            </a:pPr>
            <a:r>
              <a:rPr lang="en-US" sz="2800" dirty="0" smtClean="0">
                <a:latin typeface="Times New Roman" panose="02020603050405020304" pitchFamily="18" charset="0"/>
                <a:cs typeface="Times New Roman" panose="02020603050405020304" pitchFamily="18" charset="0"/>
              </a:rPr>
              <a:t>A ratio in which the numerator is included in the denominator</a:t>
            </a:r>
          </a:p>
          <a:p>
            <a:pPr marL="336550" algn="just">
              <a:defRPr/>
            </a:pPr>
            <a:r>
              <a:rPr lang="en-US" sz="2400" dirty="0" smtClean="0">
                <a:latin typeface="Times New Roman" panose="02020603050405020304" pitchFamily="18" charset="0"/>
                <a:cs typeface="Times New Roman" panose="02020603050405020304" pitchFamily="18" charset="0"/>
              </a:rPr>
              <a:t>It is comparing of a part to the whole population in which the occurrence takes place </a:t>
            </a:r>
          </a:p>
          <a:p>
            <a:pPr marL="336550" algn="just">
              <a:defRPr/>
            </a:pPr>
            <a:r>
              <a:rPr lang="en-US" sz="2400" dirty="0" smtClean="0">
                <a:latin typeface="Times New Roman" panose="02020603050405020304" pitchFamily="18" charset="0"/>
                <a:cs typeface="Times New Roman" panose="02020603050405020304" pitchFamily="18" charset="0"/>
              </a:rPr>
              <a:t>Denoted as A/(A+B); </a:t>
            </a:r>
          </a:p>
          <a:p>
            <a:pPr marL="336550" algn="just">
              <a:defRPr/>
            </a:pPr>
            <a:r>
              <a:rPr lang="en-US" sz="2800" dirty="0" smtClean="0">
                <a:latin typeface="Times New Roman" panose="02020603050405020304" pitchFamily="18" charset="0"/>
                <a:cs typeface="Times New Roman" panose="02020603050405020304" pitchFamily="18" charset="0"/>
              </a:rPr>
              <a:t>A fraction in which the numerator (A) includes only individuals who meet the case definition and </a:t>
            </a:r>
          </a:p>
          <a:p>
            <a:pPr marL="393700" lvl="1" indent="3175" algn="just" eaLnBrk="1" hangingPunct="1">
              <a:buFontTx/>
              <a:buNone/>
              <a:defRPr/>
            </a:pPr>
            <a:endParaRPr lang="en-US" sz="2400" dirty="0" smtClean="0">
              <a:latin typeface="Times New Roman" panose="02020603050405020304" pitchFamily="18" charset="0"/>
              <a:cs typeface="Times New Roman" panose="02020603050405020304" pitchFamily="18" charset="0"/>
            </a:endParaRPr>
          </a:p>
          <a:p>
            <a:pPr marL="336550" algn="just">
              <a:defRPr/>
            </a:pPr>
            <a:r>
              <a:rPr lang="en-US" sz="2800" dirty="0" smtClean="0">
                <a:latin typeface="Times New Roman" panose="02020603050405020304" pitchFamily="18" charset="0"/>
                <a:cs typeface="Times New Roman" panose="02020603050405020304" pitchFamily="18" charset="0"/>
              </a:rPr>
              <a:t>The denominator totals (A+B) the numbers of individuals who meet the case definition plus those in the study population who do not meet the case definition and are at risk.</a:t>
            </a:r>
          </a:p>
        </p:txBody>
      </p:sp>
      <p:sp>
        <p:nvSpPr>
          <p:cNvPr id="128005"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847F3D1-AF78-44E0-A852-236E0187AFA4}" type="slidenum">
              <a:rPr lang="en-US" sz="1400">
                <a:cs typeface="Times New Roman" panose="02020603050405020304" pitchFamily="18" charset="0"/>
              </a:rPr>
              <a:pPr eaLnBrk="1" hangingPunct="1"/>
              <a:t>156</a:t>
            </a:fld>
            <a:endParaRPr lang="en-US" sz="1400">
              <a:cs typeface="Times New Roman" panose="02020603050405020304" pitchFamily="18" charset="0"/>
            </a:endParaRPr>
          </a:p>
        </p:txBody>
      </p:sp>
    </p:spTree>
    <p:extLst>
      <p:ext uri="{BB962C8B-B14F-4D97-AF65-F5344CB8AC3E}">
        <p14:creationId xmlns:p14="http://schemas.microsoft.com/office/powerpoint/2010/main" val="28098628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09600" y="152400"/>
            <a:ext cx="7772400" cy="730250"/>
          </a:xfrm>
        </p:spPr>
        <p:txBody>
          <a:bodyPr/>
          <a:lstStyle/>
          <a:p>
            <a:pPr eaLnBrk="1" hangingPunct="1"/>
            <a:r>
              <a:rPr lang="en-US" sz="3200" b="1" dirty="0" smtClean="0">
                <a:latin typeface="Times New Roman" panose="02020603050405020304" pitchFamily="18" charset="0"/>
                <a:cs typeface="Times New Roman" panose="02020603050405020304" pitchFamily="18" charset="0"/>
              </a:rPr>
              <a:t>Proportion measure cont.…</a:t>
            </a:r>
          </a:p>
        </p:txBody>
      </p:sp>
      <p:sp>
        <p:nvSpPr>
          <p:cNvPr id="129027" name="Rectangle 3"/>
          <p:cNvSpPr>
            <a:spLocks noGrp="1" noChangeArrowheads="1"/>
          </p:cNvSpPr>
          <p:nvPr>
            <p:ph idx="1"/>
          </p:nvPr>
        </p:nvSpPr>
        <p:spPr>
          <a:xfrm>
            <a:off x="381000" y="656869"/>
            <a:ext cx="8458200" cy="6064606"/>
          </a:xfrm>
        </p:spPr>
        <p:txBody>
          <a:bodyPr>
            <a:noAutofit/>
          </a:bodyPr>
          <a:lstStyle/>
          <a:p>
            <a:pPr marL="336550" algn="just"/>
            <a:r>
              <a:rPr lang="en-US" sz="2400" dirty="0" smtClean="0">
                <a:latin typeface="Times New Roman" panose="02020603050405020304" pitchFamily="18" charset="0"/>
                <a:cs typeface="Times New Roman" panose="02020603050405020304" pitchFamily="18" charset="0"/>
              </a:rPr>
              <a:t>Not dependent upon time, expressed as a fraction, decimal, or a percentage. </a:t>
            </a:r>
          </a:p>
          <a:p>
            <a:pPr marL="336550" algn="just"/>
            <a:r>
              <a:rPr lang="en-US" sz="2400" dirty="0" smtClean="0">
                <a:latin typeface="Times New Roman" panose="02020603050405020304" pitchFamily="18" charset="0"/>
                <a:cs typeface="Times New Roman" panose="02020603050405020304" pitchFamily="18" charset="0"/>
              </a:rPr>
              <a:t>Indicates the fraction of the population that affected by the disease or condition.  </a:t>
            </a:r>
          </a:p>
          <a:p>
            <a:pPr marL="336550" algn="just"/>
            <a:r>
              <a:rPr lang="en-US" sz="2400" dirty="0" smtClean="0">
                <a:latin typeface="Times New Roman" panose="02020603050405020304" pitchFamily="18" charset="0"/>
                <a:cs typeface="Times New Roman" panose="02020603050405020304" pitchFamily="18" charset="0"/>
              </a:rPr>
              <a:t>Common descriptive measures, linked to estimating risk. </a:t>
            </a:r>
          </a:p>
          <a:p>
            <a:pPr marL="336550" algn="just"/>
            <a:r>
              <a:rPr lang="en-US" sz="2400" dirty="0" smtClean="0">
                <a:latin typeface="Times New Roman" panose="02020603050405020304" pitchFamily="18" charset="0"/>
                <a:cs typeface="Times New Roman" panose="02020603050405020304" pitchFamily="18" charset="0"/>
              </a:rPr>
              <a:t>Its result ranges between 0 and 1 or 0-100% (Percentage=proportion x100)</a:t>
            </a:r>
          </a:p>
          <a:p>
            <a:pPr marL="336550" algn="just"/>
            <a:endParaRPr lang="en-US" sz="2400" dirty="0">
              <a:latin typeface="Times New Roman" panose="02020603050405020304" pitchFamily="18" charset="0"/>
              <a:cs typeface="Times New Roman" panose="02020603050405020304" pitchFamily="18" charset="0"/>
            </a:endParaRPr>
          </a:p>
          <a:p>
            <a:pPr marL="393700" lvl="1" indent="3175" algn="just">
              <a:buNone/>
            </a:pPr>
            <a:endParaRPr lang="en-US" sz="2400" dirty="0" smtClean="0">
              <a:latin typeface="Times New Roman" panose="02020603050405020304" pitchFamily="18" charset="0"/>
              <a:cs typeface="Times New Roman" panose="02020603050405020304" pitchFamily="18" charset="0"/>
            </a:endParaRPr>
          </a:p>
          <a:p>
            <a:pPr marL="336550" algn="just"/>
            <a:r>
              <a:rPr lang="en-US" sz="2400" dirty="0" smtClean="0">
                <a:latin typeface="Times New Roman" panose="02020603050405020304" pitchFamily="18" charset="0"/>
                <a:cs typeface="Times New Roman" panose="02020603050405020304" pitchFamily="18" charset="0"/>
              </a:rPr>
              <a:t>Example-1</a:t>
            </a:r>
            <a:r>
              <a:rPr lang="en-US" sz="2400" dirty="0">
                <a:latin typeface="Times New Roman" panose="02020603050405020304" pitchFamily="18" charset="0"/>
                <a:cs typeface="Times New Roman" panose="02020603050405020304" pitchFamily="18" charset="0"/>
              </a:rPr>
              <a:t>: 30% of persons over 50 years of age have screened </a:t>
            </a:r>
            <a:r>
              <a:rPr lang="en-US" sz="2400" dirty="0" smtClean="0">
                <a:latin typeface="Times New Roman" panose="02020603050405020304" pitchFamily="18" charset="0"/>
                <a:cs typeface="Times New Roman" panose="02020603050405020304" pitchFamily="18" charset="0"/>
              </a:rPr>
              <a:t>for colon cancer. </a:t>
            </a:r>
          </a:p>
          <a:p>
            <a:pPr marL="336550" algn="just"/>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a proportion, 10</a:t>
            </a:r>
            <a:r>
              <a:rPr lang="en-US" sz="2000" baseline="30000" dirty="0">
                <a:latin typeface="Times New Roman" panose="02020603050405020304" pitchFamily="18" charset="0"/>
                <a:cs typeface="Times New Roman" panose="02020603050405020304" pitchFamily="18" charset="0"/>
              </a:rPr>
              <a:t>n </a:t>
            </a:r>
            <a:r>
              <a:rPr lang="en-US" sz="2000" dirty="0">
                <a:latin typeface="Times New Roman" panose="02020603050405020304" pitchFamily="18" charset="0"/>
                <a:cs typeface="Times New Roman" panose="02020603050405020304" pitchFamily="18" charset="0"/>
              </a:rPr>
              <a:t>is usually 100 (or n = 2) and is often expressed as a </a:t>
            </a:r>
            <a:r>
              <a:rPr lang="en-US" sz="2000" dirty="0" smtClean="0">
                <a:latin typeface="Times New Roman" panose="02020603050405020304" pitchFamily="18" charset="0"/>
                <a:cs typeface="Times New Roman" panose="02020603050405020304" pitchFamily="18" charset="0"/>
              </a:rPr>
              <a:t>percentage.</a:t>
            </a:r>
          </a:p>
          <a:p>
            <a:pPr marL="336550" algn="just"/>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statements "one fifth of the residents became ill" and "twenty percent of the residents became ill" are equivalent.</a:t>
            </a:r>
            <a:endParaRPr lang="en-GB" sz="2000" dirty="0">
              <a:latin typeface="Times New Roman" panose="02020603050405020304" pitchFamily="18" charset="0"/>
              <a:cs typeface="Times New Roman" panose="02020603050405020304" pitchFamily="18" charset="0"/>
            </a:endParaRPr>
          </a:p>
          <a:p>
            <a:pPr marL="393700" lvl="1" indent="3175" algn="just">
              <a:buNone/>
            </a:pPr>
            <a:endParaRPr lang="en-US" sz="2400" dirty="0">
              <a:latin typeface="Times New Roman" panose="02020603050405020304" pitchFamily="18" charset="0"/>
              <a:cs typeface="Times New Roman" panose="02020603050405020304" pitchFamily="18" charset="0"/>
            </a:endParaRPr>
          </a:p>
        </p:txBody>
      </p:sp>
      <p:sp>
        <p:nvSpPr>
          <p:cNvPr id="129029"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380B105-C069-4757-8EE1-0159597F6B49}" type="slidenum">
              <a:rPr lang="en-US" sz="1400">
                <a:cs typeface="Times New Roman" panose="02020603050405020304" pitchFamily="18" charset="0"/>
              </a:rPr>
              <a:pPr eaLnBrk="1" hangingPunct="1"/>
              <a:t>157</a:t>
            </a:fld>
            <a:endParaRPr lang="en-US" sz="1400">
              <a:cs typeface="Times New Roman" panose="02020603050405020304" pitchFamily="18" charset="0"/>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270921115"/>
              </p:ext>
            </p:extLst>
          </p:nvPr>
        </p:nvGraphicFramePr>
        <p:xfrm>
          <a:off x="952500" y="3657600"/>
          <a:ext cx="7315200" cy="1143000"/>
        </p:xfrm>
        <a:graphic>
          <a:graphicData uri="http://schemas.openxmlformats.org/presentationml/2006/ole">
            <mc:AlternateContent xmlns:mc="http://schemas.openxmlformats.org/markup-compatibility/2006">
              <mc:Choice xmlns:v="urn:schemas-microsoft-com:vml" Requires="v">
                <p:oleObj spid="_x0000_s10243" name="Document" r:id="rId4" imgW="5724528" imgH="585595" progId="Word.Document.12">
                  <p:embed/>
                </p:oleObj>
              </mc:Choice>
              <mc:Fallback>
                <p:oleObj name="Document" r:id="rId4" imgW="5724528" imgH="585595"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365760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95181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274638"/>
            <a:ext cx="8229600" cy="639762"/>
          </a:xfrm>
        </p:spPr>
        <p:txBody>
          <a:bodyPr/>
          <a:lstStyle/>
          <a:p>
            <a:pPr eaLnBrk="1" hangingPunct="1"/>
            <a:r>
              <a:rPr lang="en-US" sz="3200" b="1" dirty="0" smtClean="0">
                <a:latin typeface="Times New Roman" panose="02020603050405020304" pitchFamily="18" charset="0"/>
                <a:cs typeface="Times New Roman" panose="02020603050405020304" pitchFamily="18" charset="0"/>
              </a:rPr>
              <a:t>Rat measures cont.…</a:t>
            </a:r>
          </a:p>
        </p:txBody>
      </p:sp>
      <p:sp>
        <p:nvSpPr>
          <p:cNvPr id="126979" name="Rectangle 3"/>
          <p:cNvSpPr>
            <a:spLocks noGrp="1" noChangeArrowheads="1"/>
          </p:cNvSpPr>
          <p:nvPr>
            <p:ph idx="1"/>
          </p:nvPr>
        </p:nvSpPr>
        <p:spPr>
          <a:xfrm>
            <a:off x="304800" y="914399"/>
            <a:ext cx="8534400" cy="5807075"/>
          </a:xfrm>
        </p:spPr>
        <p:txBody>
          <a:bodyPr>
            <a:noAutofit/>
          </a:bodyPr>
          <a:lstStyle/>
          <a:p>
            <a:pPr marL="450850" indent="-457200" algn="just">
              <a:defRPr/>
            </a:pPr>
            <a:r>
              <a:rPr lang="en-US" sz="2400" dirty="0" smtClean="0">
                <a:latin typeface="Times New Roman" panose="02020603050405020304" pitchFamily="18" charset="0"/>
                <a:cs typeface="Times New Roman" panose="02020603050405020304" pitchFamily="18" charset="0"/>
              </a:rPr>
              <a:t>A proportion with time element. </a:t>
            </a:r>
          </a:p>
          <a:p>
            <a:pPr marL="450850" indent="-457200" algn="just">
              <a:defRPr/>
            </a:pPr>
            <a:r>
              <a:rPr lang="en-US" sz="2400" dirty="0" smtClean="0">
                <a:latin typeface="Times New Roman" panose="02020603050405020304" pitchFamily="18" charset="0"/>
                <a:cs typeface="Times New Roman" panose="02020603050405020304" pitchFamily="18" charset="0"/>
              </a:rPr>
              <a:t>It measure the occurrence of an event overtime</a:t>
            </a:r>
          </a:p>
          <a:p>
            <a:pPr marL="450850" indent="-457200" algn="just">
              <a:defRPr/>
            </a:pPr>
            <a:r>
              <a:rPr lang="en-US" sz="2400" dirty="0" smtClean="0">
                <a:latin typeface="Times New Roman" panose="02020603050405020304" pitchFamily="18" charset="0"/>
                <a:cs typeface="Times New Roman" panose="02020603050405020304" pitchFamily="18" charset="0"/>
              </a:rPr>
              <a:t>In epidemiology, a rate is a measure of the frequency with which an event occurs in a defined population over a specified period.</a:t>
            </a:r>
          </a:p>
          <a:p>
            <a:pPr marL="450850" indent="-457200" algn="just">
              <a:defRPr/>
            </a:pPr>
            <a:r>
              <a:rPr lang="en-US" sz="2400" dirty="0" smtClean="0">
                <a:latin typeface="Times New Roman" panose="02020603050405020304" pitchFamily="18" charset="0"/>
                <a:cs typeface="Times New Roman" panose="02020603050405020304" pitchFamily="18" charset="0"/>
              </a:rPr>
              <a:t>Put </a:t>
            </a:r>
            <a:r>
              <a:rPr lang="en-US" sz="2400" dirty="0">
                <a:latin typeface="Times New Roman" panose="02020603050405020304" pitchFamily="18" charset="0"/>
                <a:cs typeface="Times New Roman" panose="02020603050405020304" pitchFamily="18" charset="0"/>
              </a:rPr>
              <a:t>disease frequency in the perspective of the size of the population, </a:t>
            </a:r>
            <a:endParaRPr lang="en-US" sz="2400" dirty="0" smtClean="0">
              <a:latin typeface="Times New Roman" panose="02020603050405020304" pitchFamily="18" charset="0"/>
              <a:cs typeface="Times New Roman" panose="02020603050405020304" pitchFamily="18" charset="0"/>
            </a:endParaRPr>
          </a:p>
          <a:p>
            <a:pPr marL="450850" indent="-457200" algn="just">
              <a:defRPr/>
            </a:pPr>
            <a:r>
              <a:rPr lang="en-US" sz="2400" dirty="0" smtClean="0">
                <a:latin typeface="Times New Roman" panose="02020603050405020304" pitchFamily="18" charset="0"/>
                <a:cs typeface="Times New Roman" panose="02020603050405020304" pitchFamily="18" charset="0"/>
              </a:rPr>
              <a:t>Particularly </a:t>
            </a:r>
            <a:r>
              <a:rPr lang="en-US" sz="2400" dirty="0">
                <a:latin typeface="Times New Roman" panose="02020603050405020304" pitchFamily="18" charset="0"/>
                <a:cs typeface="Times New Roman" panose="02020603050405020304" pitchFamily="18" charset="0"/>
              </a:rPr>
              <a:t>useful for comparing disease </a:t>
            </a:r>
            <a:r>
              <a:rPr lang="en-US" sz="2400" dirty="0" smtClean="0">
                <a:latin typeface="Times New Roman" panose="02020603050405020304" pitchFamily="18" charset="0"/>
                <a:cs typeface="Times New Roman" panose="02020603050405020304" pitchFamily="18" charset="0"/>
              </a:rPr>
              <a:t>frequency </a:t>
            </a:r>
            <a:r>
              <a:rPr lang="en-US" sz="2400" dirty="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different locations, at different times, </a:t>
            </a:r>
            <a:endParaRPr lang="en-US" sz="2400" dirty="0" smtClean="0">
              <a:latin typeface="Times New Roman" panose="02020603050405020304" pitchFamily="18" charset="0"/>
              <a:cs typeface="Times New Roman" panose="02020603050405020304" pitchFamily="18" charset="0"/>
            </a:endParaRPr>
          </a:p>
          <a:p>
            <a:pPr marL="450850" indent="-457200" algn="just">
              <a:defRPr/>
            </a:pPr>
            <a:r>
              <a:rPr lang="en-US" sz="2400" dirty="0" smtClean="0">
                <a:latin typeface="Times New Roman" panose="02020603050405020304" pitchFamily="18" charset="0"/>
                <a:cs typeface="Times New Roman" panose="02020603050405020304" pitchFamily="18" charset="0"/>
              </a:rPr>
              <a:t>Among </a:t>
            </a:r>
            <a:r>
              <a:rPr lang="en-US" sz="2400" dirty="0">
                <a:latin typeface="Times New Roman" panose="02020603050405020304" pitchFamily="18" charset="0"/>
                <a:cs typeface="Times New Roman" panose="02020603050405020304" pitchFamily="18" charset="0"/>
              </a:rPr>
              <a:t>different groups of persons with potentially different sized </a:t>
            </a:r>
            <a:r>
              <a:rPr lang="en-US" sz="2400" dirty="0" smtClean="0">
                <a:latin typeface="Times New Roman" panose="02020603050405020304" pitchFamily="18" charset="0"/>
                <a:cs typeface="Times New Roman" panose="02020603050405020304" pitchFamily="18" charset="0"/>
              </a:rPr>
              <a:t>populations</a:t>
            </a:r>
          </a:p>
          <a:p>
            <a:pPr marL="450850" indent="-457200" algn="just">
              <a:defRPr/>
            </a:pPr>
            <a:r>
              <a:rPr lang="en-US" sz="2400" dirty="0" smtClean="0">
                <a:latin typeface="Times New Roman" panose="02020603050405020304" pitchFamily="18" charset="0"/>
                <a:cs typeface="Times New Roman" panose="02020603050405020304" pitchFamily="18" charset="0"/>
              </a:rPr>
              <a:t>It measure </a:t>
            </a:r>
            <a:r>
              <a:rPr lang="en-US" sz="2400" dirty="0">
                <a:latin typeface="Times New Roman" panose="02020603050405020304" pitchFamily="18" charset="0"/>
                <a:cs typeface="Times New Roman" panose="02020603050405020304" pitchFamily="18" charset="0"/>
              </a:rPr>
              <a:t>of risk.</a:t>
            </a:r>
          </a:p>
          <a:p>
            <a:pPr marL="393700" lvl="1" indent="-42863" algn="just">
              <a:buNone/>
              <a:defRPr/>
            </a:pPr>
            <a:r>
              <a:rPr lang="en-US" sz="2400" dirty="0" err="1" smtClean="0">
                <a:latin typeface="Times New Roman" panose="02020603050405020304" pitchFamily="18" charset="0"/>
                <a:cs typeface="Times New Roman" panose="02020603050405020304" pitchFamily="18" charset="0"/>
              </a:rPr>
              <a:t>e.g</a:t>
            </a:r>
            <a:r>
              <a:rPr lang="en-US" sz="2400" dirty="0" smtClean="0">
                <a:latin typeface="Times New Roman" panose="02020603050405020304" pitchFamily="18" charset="0"/>
                <a:cs typeface="Times New Roman" panose="02020603050405020304" pitchFamily="18" charset="0"/>
              </a:rPr>
              <a:t> U5 measles cases in 2000/U5 population in 2000 </a:t>
            </a:r>
            <a:endParaRPr lang="en-US" sz="2400" dirty="0">
              <a:latin typeface="Times New Roman" panose="02020603050405020304" pitchFamily="18" charset="0"/>
              <a:cs typeface="Times New Roman" panose="02020603050405020304" pitchFamily="18" charset="0"/>
            </a:endParaRPr>
          </a:p>
        </p:txBody>
      </p:sp>
      <p:sp>
        <p:nvSpPr>
          <p:cNvPr id="13210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693925F-BCE1-49F0-8E82-9F7E5DCC6894}" type="slidenum">
              <a:rPr lang="en-US" sz="1400">
                <a:cs typeface="Times New Roman" panose="02020603050405020304" pitchFamily="18" charset="0"/>
              </a:rPr>
              <a:pPr eaLnBrk="1" hangingPunct="1"/>
              <a:t>158</a:t>
            </a:fld>
            <a:endParaRPr lang="en-US" sz="1400">
              <a:cs typeface="Times New Roman" panose="02020603050405020304" pitchFamily="18" charset="0"/>
            </a:endParaRPr>
          </a:p>
        </p:txBody>
      </p:sp>
    </p:spTree>
    <p:extLst>
      <p:ext uri="{BB962C8B-B14F-4D97-AF65-F5344CB8AC3E}">
        <p14:creationId xmlns:p14="http://schemas.microsoft.com/office/powerpoint/2010/main" val="2334472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sz="3200" b="1" dirty="0" smtClean="0">
                <a:latin typeface="Times New Roman" panose="02020603050405020304" pitchFamily="18" charset="0"/>
                <a:cs typeface="Times New Roman" panose="02020603050405020304" pitchFamily="18" charset="0"/>
              </a:rPr>
              <a:t>Which community is more affected?</a:t>
            </a:r>
          </a:p>
        </p:txBody>
      </p:sp>
      <p:sp>
        <p:nvSpPr>
          <p:cNvPr id="134147" name="Rectangle 3"/>
          <p:cNvSpPr>
            <a:spLocks noGrp="1" noChangeArrowheads="1"/>
          </p:cNvSpPr>
          <p:nvPr>
            <p:ph idx="1"/>
          </p:nvPr>
        </p:nvSpPr>
        <p:spPr/>
        <p:txBody>
          <a:bodyPr/>
          <a:lstStyle/>
          <a:p>
            <a:pPr algn="ctr" eaLnBrk="1" hangingPunct="1">
              <a:buFontTx/>
              <a:buNone/>
            </a:pPr>
            <a:r>
              <a:rPr lang="en-US" sz="2800" smtClean="0">
                <a:latin typeface="Times New Roman" panose="02020603050405020304" pitchFamily="18" charset="0"/>
                <a:cs typeface="Times New Roman" panose="02020603050405020304" pitchFamily="18" charset="0"/>
              </a:rPr>
              <a:t>Community A has 100 cases of disease X</a:t>
            </a:r>
          </a:p>
          <a:p>
            <a:pPr algn="ctr" eaLnBrk="1" hangingPunct="1">
              <a:buFontTx/>
              <a:buNone/>
            </a:pPr>
            <a:r>
              <a:rPr lang="en-US" sz="2800" smtClean="0">
                <a:latin typeface="Times New Roman" panose="02020603050405020304" pitchFamily="18" charset="0"/>
                <a:cs typeface="Times New Roman" panose="02020603050405020304" pitchFamily="18" charset="0"/>
              </a:rPr>
              <a:t> and </a:t>
            </a:r>
          </a:p>
          <a:p>
            <a:pPr algn="ctr" eaLnBrk="1" hangingPunct="1">
              <a:buFontTx/>
              <a:buNone/>
            </a:pPr>
            <a:r>
              <a:rPr lang="en-US" sz="2800" smtClean="0">
                <a:latin typeface="Times New Roman" panose="02020603050405020304" pitchFamily="18" charset="0"/>
                <a:cs typeface="Times New Roman" panose="02020603050405020304" pitchFamily="18" charset="0"/>
              </a:rPr>
              <a:t>Community B has 1000 cases of disease X, </a:t>
            </a:r>
          </a:p>
          <a:p>
            <a:pPr algn="ctr" eaLnBrk="1" hangingPunct="1">
              <a:buFontTx/>
              <a:buNone/>
            </a:pPr>
            <a:endParaRPr lang="en-US" sz="2800" smtClean="0">
              <a:latin typeface="Times New Roman" panose="02020603050405020304" pitchFamily="18" charset="0"/>
              <a:cs typeface="Times New Roman" panose="02020603050405020304" pitchFamily="18" charset="0"/>
            </a:endParaRPr>
          </a:p>
          <a:p>
            <a:pPr algn="ctr" eaLnBrk="1" hangingPunct="1">
              <a:buFontTx/>
              <a:buNone/>
            </a:pPr>
            <a:r>
              <a:rPr lang="en-US" sz="2800" smtClean="0">
                <a:latin typeface="Times New Roman" panose="02020603050405020304" pitchFamily="18" charset="0"/>
                <a:cs typeface="Times New Roman" panose="02020603050405020304" pitchFamily="18" charset="0"/>
              </a:rPr>
              <a:t>which community is more affected?</a:t>
            </a:r>
          </a:p>
        </p:txBody>
      </p:sp>
      <p:sp>
        <p:nvSpPr>
          <p:cNvPr id="134149"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91705BC-02B9-4056-884F-EBFB37DDF9F6}" type="slidenum">
              <a:rPr lang="en-US" sz="1400">
                <a:cs typeface="Times New Roman" panose="02020603050405020304" pitchFamily="18" charset="0"/>
              </a:rPr>
              <a:pPr eaLnBrk="1" hangingPunct="1"/>
              <a:t>159</a:t>
            </a:fld>
            <a:endParaRPr lang="en-US" sz="1400">
              <a:cs typeface="Times New Roman" panose="02020603050405020304" pitchFamily="18" charset="0"/>
            </a:endParaRPr>
          </a:p>
        </p:txBody>
      </p:sp>
    </p:spTree>
    <p:extLst>
      <p:ext uri="{BB962C8B-B14F-4D97-AF65-F5344CB8AC3E}">
        <p14:creationId xmlns:p14="http://schemas.microsoft.com/office/powerpoint/2010/main" val="2298988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2775" y="228600"/>
            <a:ext cx="8153400" cy="990600"/>
          </a:xfrm>
        </p:spPr>
        <p:txBody>
          <a:bodyPr>
            <a:normAutofit/>
          </a:bodyPr>
          <a:lstStyle/>
          <a:p>
            <a:pPr eaLnBrk="1" hangingPunct="1"/>
            <a:r>
              <a:rPr lang="en-US" b="1" dirty="0" smtClean="0">
                <a:latin typeface="Times New Roman" pitchFamily="18" charset="0"/>
                <a:cs typeface="Times New Roman" pitchFamily="18" charset="0"/>
              </a:rPr>
              <a:t> What  is  epidemiology ??</a:t>
            </a:r>
          </a:p>
        </p:txBody>
      </p:sp>
      <p:sp>
        <p:nvSpPr>
          <p:cNvPr id="31749" name="Rectangle 3"/>
          <p:cNvSpPr>
            <a:spLocks noGrp="1" noChangeArrowheads="1"/>
          </p:cNvSpPr>
          <p:nvPr>
            <p:ph idx="1"/>
          </p:nvPr>
        </p:nvSpPr>
        <p:spPr>
          <a:xfrm>
            <a:off x="457200" y="1219200"/>
            <a:ext cx="8534400" cy="5334000"/>
          </a:xfrm>
        </p:spPr>
        <p:txBody>
          <a:bodyPr>
            <a:normAutofit/>
          </a:bodyPr>
          <a:lstStyle/>
          <a:p>
            <a:pPr algn="just">
              <a:buNone/>
            </a:pPr>
            <a:r>
              <a:rPr lang="en-US" sz="2800" b="1" dirty="0" smtClean="0">
                <a:latin typeface="Times New Roman" pitchFamily="18" charset="0"/>
                <a:cs typeface="Times New Roman" pitchFamily="18" charset="0"/>
              </a:rPr>
              <a:t>Definition</a:t>
            </a:r>
          </a:p>
          <a:p>
            <a:pPr algn="just"/>
            <a:r>
              <a:rPr lang="en-US" sz="2800" dirty="0" smtClean="0">
                <a:latin typeface="Times New Roman" pitchFamily="18" charset="0"/>
                <a:cs typeface="Times New Roman" pitchFamily="18" charset="0"/>
              </a:rPr>
              <a:t>The word </a:t>
            </a:r>
            <a:r>
              <a:rPr lang="en-US" sz="2800" b="1" dirty="0" smtClean="0">
                <a:latin typeface="Times New Roman" pitchFamily="18" charset="0"/>
                <a:cs typeface="Times New Roman" pitchFamily="18" charset="0"/>
              </a:rPr>
              <a:t>epidemiology </a:t>
            </a:r>
            <a:r>
              <a:rPr lang="en-US" sz="2800" dirty="0" smtClean="0">
                <a:latin typeface="Times New Roman" pitchFamily="18" charset="0"/>
                <a:cs typeface="Times New Roman" pitchFamily="18" charset="0"/>
              </a:rPr>
              <a:t>comes from the Greek words </a:t>
            </a:r>
          </a:p>
          <a:p>
            <a:pPr lvl="1" algn="just"/>
            <a:r>
              <a:rPr lang="en-US" b="1" dirty="0" smtClean="0">
                <a:solidFill>
                  <a:srgbClr val="00B0F0"/>
                </a:solidFill>
                <a:latin typeface="Times New Roman" pitchFamily="18" charset="0"/>
                <a:cs typeface="Times New Roman" pitchFamily="18" charset="0"/>
              </a:rPr>
              <a:t>Epi, </a:t>
            </a:r>
            <a:r>
              <a:rPr lang="en-US" dirty="0" smtClean="0">
                <a:latin typeface="Times New Roman" pitchFamily="18" charset="0"/>
                <a:cs typeface="Times New Roman" pitchFamily="18" charset="0"/>
              </a:rPr>
              <a:t>= “on or upon,” </a:t>
            </a:r>
          </a:p>
          <a:p>
            <a:pPr lvl="1" algn="just"/>
            <a:r>
              <a:rPr lang="en-US" b="1" dirty="0" smtClean="0">
                <a:solidFill>
                  <a:srgbClr val="00B0F0"/>
                </a:solidFill>
                <a:latin typeface="Times New Roman" pitchFamily="18" charset="0"/>
                <a:cs typeface="Times New Roman" pitchFamily="18" charset="0"/>
              </a:rPr>
              <a:t>Demos</a:t>
            </a:r>
            <a:r>
              <a:rPr lang="en-US" dirty="0" smtClean="0">
                <a:solidFill>
                  <a:srgbClr val="00B0F0"/>
                </a:solidFill>
                <a:latin typeface="Times New Roman" pitchFamily="18" charset="0"/>
                <a:cs typeface="Times New Roman" pitchFamily="18" charset="0"/>
              </a:rPr>
              <a:t>, </a:t>
            </a:r>
            <a:r>
              <a:rPr lang="en-US" dirty="0" smtClean="0">
                <a:latin typeface="Times New Roman" pitchFamily="18" charset="0"/>
                <a:cs typeface="Times New Roman" pitchFamily="18" charset="0"/>
              </a:rPr>
              <a:t>= “people,” </a:t>
            </a:r>
          </a:p>
          <a:p>
            <a:pPr lvl="1" algn="just"/>
            <a:r>
              <a:rPr lang="en-US" b="1" dirty="0" smtClean="0">
                <a:solidFill>
                  <a:srgbClr val="00B0F0"/>
                </a:solidFill>
                <a:latin typeface="Times New Roman" pitchFamily="18" charset="0"/>
                <a:cs typeface="Times New Roman" pitchFamily="18" charset="0"/>
              </a:rPr>
              <a:t>Logos</a:t>
            </a:r>
            <a:r>
              <a:rPr lang="en-US" dirty="0" smtClean="0">
                <a:solidFill>
                  <a:srgbClr val="00B0F0"/>
                </a:solidFill>
                <a:latin typeface="Times New Roman" pitchFamily="18" charset="0"/>
                <a:cs typeface="Times New Roman" pitchFamily="18" charset="0"/>
              </a:rPr>
              <a:t>, </a:t>
            </a:r>
            <a:r>
              <a:rPr lang="en-US" dirty="0" smtClean="0">
                <a:latin typeface="Times New Roman" pitchFamily="18" charset="0"/>
                <a:cs typeface="Times New Roman" pitchFamily="18" charset="0"/>
              </a:rPr>
              <a:t>= “the study of.” </a:t>
            </a:r>
          </a:p>
          <a:p>
            <a:pPr algn="just"/>
            <a:r>
              <a:rPr lang="en-US" sz="2800" dirty="0" smtClean="0">
                <a:latin typeface="Times New Roman" pitchFamily="18" charset="0"/>
                <a:cs typeface="Times New Roman" pitchFamily="18" charset="0"/>
              </a:rPr>
              <a:t>Many definitions have been proposed over time by different scholars. </a:t>
            </a:r>
          </a:p>
          <a:p>
            <a:pPr algn="just">
              <a:buNone/>
            </a:pPr>
            <a:r>
              <a:rPr lang="en-US" sz="2800" b="1" dirty="0" err="1" smtClean="0">
                <a:latin typeface="Times New Roman" pitchFamily="18" charset="0"/>
                <a:cs typeface="Times New Roman" pitchFamily="18" charset="0"/>
              </a:rPr>
              <a:t>Kuller</a:t>
            </a:r>
            <a:r>
              <a:rPr lang="en-US" sz="2800" b="1" dirty="0" smtClean="0">
                <a:latin typeface="Times New Roman" pitchFamily="18" charset="0"/>
                <a:cs typeface="Times New Roman" pitchFamily="18" charset="0"/>
              </a:rPr>
              <a:t> LH: Am J </a:t>
            </a:r>
            <a:r>
              <a:rPr lang="en-US" sz="2800" b="1" dirty="0" err="1" smtClean="0">
                <a:latin typeface="Times New Roman" pitchFamily="18" charset="0"/>
                <a:cs typeface="Times New Roman" pitchFamily="18" charset="0"/>
              </a:rPr>
              <a:t>Epid</a:t>
            </a:r>
            <a:r>
              <a:rPr lang="en-US" sz="2800" b="1" dirty="0" smtClean="0">
                <a:latin typeface="Times New Roman" pitchFamily="18" charset="0"/>
                <a:cs typeface="Times New Roman" pitchFamily="18" charset="0"/>
              </a:rPr>
              <a:t> 1991;134:1051</a:t>
            </a:r>
          </a:p>
          <a:p>
            <a:pPr algn="just"/>
            <a:r>
              <a:rPr lang="en-US" sz="2800" dirty="0" smtClean="0">
                <a:latin typeface="Times New Roman" pitchFamily="18" charset="0"/>
                <a:cs typeface="Times New Roman" pitchFamily="18" charset="0"/>
              </a:rPr>
              <a:t>Epidemiology is the study of </a:t>
            </a:r>
            <a:r>
              <a:rPr lang="en-US" sz="2800" dirty="0" smtClean="0">
                <a:solidFill>
                  <a:srgbClr val="00B050"/>
                </a:solidFill>
                <a:latin typeface="Times New Roman" pitchFamily="18" charset="0"/>
                <a:cs typeface="Times New Roman" pitchFamily="18" charset="0"/>
              </a:rPr>
              <a:t>"epidemics" </a:t>
            </a:r>
            <a:r>
              <a:rPr lang="en-US" sz="2800" dirty="0" smtClean="0">
                <a:latin typeface="Times New Roman" pitchFamily="18" charset="0"/>
                <a:cs typeface="Times New Roman" pitchFamily="18" charset="0"/>
              </a:rPr>
              <a:t>and their prevention	</a:t>
            </a:r>
            <a:endParaRPr lang="en-US" sz="2800" b="1" dirty="0" smtClean="0">
              <a:latin typeface="Times New Roman" pitchFamily="18" charset="0"/>
              <a:cs typeface="Times New Roman" pitchFamily="18" charset="0"/>
            </a:endParaRPr>
          </a:p>
        </p:txBody>
      </p:sp>
      <p:sp>
        <p:nvSpPr>
          <p:cNvPr id="31748"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a:bodyPr>
          <a:lstStyle/>
          <a:p>
            <a:pPr>
              <a:defRPr/>
            </a:pPr>
            <a:fld id="{7B959CCB-A0C2-438B-A504-C08CC9A4409D}" type="slidenum">
              <a:rPr lang="en-US" smtClean="0"/>
              <a:pPr>
                <a:defRPr/>
              </a:pPr>
              <a:t>16</a:t>
            </a:fld>
            <a:endParaRPr lang="en-US" smtClean="0"/>
          </a:p>
        </p:txBody>
      </p:sp>
    </p:spTree>
    <p:extLst>
      <p:ext uri="{BB962C8B-B14F-4D97-AF65-F5344CB8AC3E}">
        <p14:creationId xmlns:p14="http://schemas.microsoft.com/office/powerpoint/2010/main" val="133503837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76200"/>
            <a:ext cx="8229600" cy="838200"/>
          </a:xfrm>
        </p:spPr>
        <p:txBody>
          <a:bodyPr/>
          <a:lstStyle/>
          <a:p>
            <a:pPr eaLnBrk="1" hangingPunct="1"/>
            <a:r>
              <a:rPr lang="en-US" sz="3200" b="1" dirty="0" smtClean="0">
                <a:latin typeface="Times New Roman" panose="02020603050405020304" pitchFamily="18" charset="0"/>
                <a:cs typeface="Times New Roman" panose="02020603050405020304" pitchFamily="18" charset="0"/>
              </a:rPr>
              <a:t>When we call..</a:t>
            </a:r>
          </a:p>
        </p:txBody>
      </p:sp>
      <p:sp>
        <p:nvSpPr>
          <p:cNvPr id="135171" name="Rectangle 3"/>
          <p:cNvSpPr>
            <a:spLocks noGrp="1" noChangeArrowheads="1"/>
          </p:cNvSpPr>
          <p:nvPr>
            <p:ph idx="1"/>
          </p:nvPr>
        </p:nvSpPr>
        <p:spPr>
          <a:xfrm>
            <a:off x="457200" y="838199"/>
            <a:ext cx="8458200" cy="5883275"/>
          </a:xfrm>
        </p:spPr>
        <p:txBody>
          <a:bodyPr>
            <a:noAutofit/>
          </a:bodyPr>
          <a:lstStyle/>
          <a:p>
            <a:pPr algn="just" eaLnBrk="1" hangingPunct="1">
              <a:lnSpc>
                <a:spcPct val="90000"/>
              </a:lnSpc>
            </a:pPr>
            <a:r>
              <a:rPr lang="en-US" sz="2400" dirty="0" smtClean="0">
                <a:latin typeface="Times New Roman" panose="02020603050405020304" pitchFamily="18" charset="0"/>
                <a:cs typeface="Times New Roman" panose="02020603050405020304" pitchFamily="18" charset="0"/>
              </a:rPr>
              <a:t>When we call a measure </a:t>
            </a:r>
            <a:r>
              <a:rPr lang="en-US" sz="2400" b="1" i="1" dirty="0" smtClean="0">
                <a:solidFill>
                  <a:schemeClr val="accent2"/>
                </a:solidFill>
                <a:latin typeface="Times New Roman" panose="02020603050405020304" pitchFamily="18" charset="0"/>
                <a:cs typeface="Times New Roman" panose="02020603050405020304" pitchFamily="18" charset="0"/>
              </a:rPr>
              <a:t>a ratio</a:t>
            </a:r>
            <a:r>
              <a:rPr lang="en-US" sz="2400" dirty="0" smtClean="0">
                <a:latin typeface="Times New Roman" panose="02020603050405020304" pitchFamily="18" charset="0"/>
                <a:cs typeface="Times New Roman" panose="02020603050405020304" pitchFamily="18" charset="0"/>
              </a:rPr>
              <a:t>, we mean a non-proportional ratio</a:t>
            </a:r>
          </a:p>
          <a:p>
            <a:pPr algn="just" eaLnBrk="1" hangingPunct="1">
              <a:lnSpc>
                <a:spcPct val="90000"/>
              </a:lnSpc>
            </a:pPr>
            <a:r>
              <a:rPr lang="en-US" sz="2400" dirty="0" smtClean="0">
                <a:latin typeface="Times New Roman" panose="02020603050405020304" pitchFamily="18" charset="0"/>
                <a:cs typeface="Times New Roman" panose="02020603050405020304" pitchFamily="18" charset="0"/>
              </a:rPr>
              <a:t>When we call a measure </a:t>
            </a:r>
            <a:r>
              <a:rPr lang="en-US" sz="2400" b="1" i="1" dirty="0" smtClean="0">
                <a:solidFill>
                  <a:schemeClr val="accent2"/>
                </a:solidFill>
                <a:latin typeface="Times New Roman" panose="02020603050405020304" pitchFamily="18" charset="0"/>
                <a:cs typeface="Times New Roman" panose="02020603050405020304" pitchFamily="18" charset="0"/>
              </a:rPr>
              <a:t>a proportion</a:t>
            </a:r>
            <a:r>
              <a:rPr lang="en-US" sz="2400" dirty="0" smtClean="0">
                <a:latin typeface="Times New Roman" panose="02020603050405020304" pitchFamily="18" charset="0"/>
                <a:cs typeface="Times New Roman" panose="02020603050405020304" pitchFamily="18" charset="0"/>
              </a:rPr>
              <a:t>, we mean a proportional ratio that doesn’t measure an event overtime</a:t>
            </a:r>
          </a:p>
          <a:p>
            <a:pPr algn="just" eaLnBrk="1" hangingPunct="1">
              <a:lnSpc>
                <a:spcPct val="90000"/>
              </a:lnSpc>
            </a:pPr>
            <a:r>
              <a:rPr lang="en-US" sz="2400" dirty="0" smtClean="0">
                <a:latin typeface="Times New Roman" panose="02020603050405020304" pitchFamily="18" charset="0"/>
                <a:cs typeface="Times New Roman" panose="02020603050405020304" pitchFamily="18" charset="0"/>
              </a:rPr>
              <a:t>When we call </a:t>
            </a:r>
            <a:r>
              <a:rPr lang="en-US" sz="2400" b="1" i="1" dirty="0" smtClean="0">
                <a:solidFill>
                  <a:schemeClr val="accent2"/>
                </a:solidFill>
                <a:latin typeface="Times New Roman" panose="02020603050405020304" pitchFamily="18" charset="0"/>
                <a:cs typeface="Times New Roman" panose="02020603050405020304" pitchFamily="18" charset="0"/>
              </a:rPr>
              <a:t>a rate</a:t>
            </a:r>
            <a:r>
              <a:rPr lang="en-US" sz="2400" dirty="0" smtClean="0">
                <a:latin typeface="Times New Roman" panose="02020603050405020304" pitchFamily="18" charset="0"/>
                <a:cs typeface="Times New Roman" panose="02020603050405020304" pitchFamily="18" charset="0"/>
              </a:rPr>
              <a:t>, we mean a proportional ratio that does measure an event in a population overtime</a:t>
            </a:r>
          </a:p>
          <a:p>
            <a:pPr algn="just" eaLnBrk="1" hangingPunct="1">
              <a:lnSpc>
                <a:spcPct val="90000"/>
              </a:lnSpc>
            </a:pPr>
            <a:endParaRPr lang="en-US" sz="2400" dirty="0" smtClean="0">
              <a:latin typeface="Times New Roman" panose="02020603050405020304" pitchFamily="18" charset="0"/>
              <a:cs typeface="Times New Roman" panose="02020603050405020304" pitchFamily="18" charset="0"/>
            </a:endParaRPr>
          </a:p>
          <a:p>
            <a:pPr marL="0" indent="0" algn="just" eaLnBrk="1" hangingPunct="1">
              <a:lnSpc>
                <a:spcPct val="90000"/>
              </a:lnSpc>
              <a:buNone/>
            </a:pPr>
            <a:r>
              <a:rPr lang="en-US" sz="2400" b="1" dirty="0" smtClean="0">
                <a:latin typeface="Times New Roman" panose="02020603050405020304" pitchFamily="18" charset="0"/>
                <a:cs typeface="Times New Roman" panose="02020603050405020304" pitchFamily="18" charset="0"/>
              </a:rPr>
              <a:t>Types of rates </a:t>
            </a:r>
            <a:endParaRPr lang="en-US" sz="2400" b="1" dirty="0">
              <a:latin typeface="Times New Roman" panose="02020603050405020304" pitchFamily="18" charset="0"/>
              <a:cs typeface="Times New Roman" panose="02020603050405020304" pitchFamily="18" charset="0"/>
            </a:endParaRPr>
          </a:p>
          <a:p>
            <a:pPr marL="609600" indent="-609600" algn="just">
              <a:buFontTx/>
              <a:buAutoNum type="arabicPeriod"/>
            </a:pPr>
            <a:r>
              <a:rPr lang="en-US" sz="2400" b="1" i="1" dirty="0">
                <a:solidFill>
                  <a:schemeClr val="accent2"/>
                </a:solidFill>
                <a:latin typeface="Times New Roman" panose="02020603050405020304" pitchFamily="18" charset="0"/>
                <a:cs typeface="Times New Roman" panose="02020603050405020304" pitchFamily="18" charset="0"/>
              </a:rPr>
              <a:t>Crude rates</a:t>
            </a:r>
            <a:r>
              <a:rPr lang="en-US" sz="2400" dirty="0">
                <a:latin typeface="Times New Roman" panose="02020603050405020304" pitchFamily="18" charset="0"/>
                <a:cs typeface="Times New Roman" panose="02020603050405020304" pitchFamily="18" charset="0"/>
              </a:rPr>
              <a:t>: Apply to the total population in a given </a:t>
            </a:r>
            <a:r>
              <a:rPr lang="en-US" sz="2400" dirty="0" smtClean="0">
                <a:latin typeface="Times New Roman" panose="02020603050405020304" pitchFamily="18" charset="0"/>
                <a:cs typeface="Times New Roman" panose="02020603050405020304" pitchFamily="18" charset="0"/>
              </a:rPr>
              <a:t>area</a:t>
            </a:r>
            <a:endParaRPr lang="en-US" sz="2400" dirty="0">
              <a:latin typeface="Times New Roman" panose="02020603050405020304" pitchFamily="18" charset="0"/>
              <a:cs typeface="Times New Roman" panose="02020603050405020304" pitchFamily="18" charset="0"/>
            </a:endParaRPr>
          </a:p>
          <a:p>
            <a:pPr marL="609600" indent="-609600" algn="just">
              <a:buFontTx/>
              <a:buAutoNum type="arabicPeriod"/>
            </a:pPr>
            <a:r>
              <a:rPr lang="en-US" sz="2400" b="1" i="1" dirty="0">
                <a:solidFill>
                  <a:schemeClr val="accent2"/>
                </a:solidFill>
                <a:latin typeface="Times New Roman" panose="02020603050405020304" pitchFamily="18" charset="0"/>
                <a:cs typeface="Times New Roman" panose="02020603050405020304" pitchFamily="18" charset="0"/>
              </a:rPr>
              <a:t>Specific rates</a:t>
            </a:r>
            <a:r>
              <a:rPr lang="en-US" sz="2400" dirty="0">
                <a:latin typeface="Times New Roman" panose="02020603050405020304" pitchFamily="18" charset="0"/>
                <a:cs typeface="Times New Roman" panose="02020603050405020304" pitchFamily="18" charset="0"/>
              </a:rPr>
              <a:t>: Apply to specific subgroups in the population (age, sex </a:t>
            </a:r>
            <a:r>
              <a:rPr lang="en-US" sz="2400" dirty="0" err="1">
                <a:latin typeface="Times New Roman" panose="02020603050405020304" pitchFamily="18" charset="0"/>
                <a:cs typeface="Times New Roman" panose="02020603050405020304" pitchFamily="18" charset="0"/>
              </a:rPr>
              <a:t>etc</a:t>
            </a:r>
            <a:r>
              <a:rPr lang="en-US" sz="2400" dirty="0">
                <a:latin typeface="Times New Roman" panose="02020603050405020304" pitchFamily="18" charset="0"/>
                <a:cs typeface="Times New Roman" panose="02020603050405020304" pitchFamily="18" charset="0"/>
              </a:rPr>
              <a:t>) or specific </a:t>
            </a:r>
            <a:r>
              <a:rPr lang="en-US" sz="2400" dirty="0" smtClean="0">
                <a:latin typeface="Times New Roman" panose="02020603050405020304" pitchFamily="18" charset="0"/>
                <a:cs typeface="Times New Roman" panose="02020603050405020304" pitchFamily="18" charset="0"/>
              </a:rPr>
              <a:t>diseases</a:t>
            </a:r>
            <a:endParaRPr lang="en-US" sz="2400" dirty="0">
              <a:latin typeface="Times New Roman" panose="02020603050405020304" pitchFamily="18" charset="0"/>
              <a:cs typeface="Times New Roman" panose="02020603050405020304" pitchFamily="18" charset="0"/>
            </a:endParaRPr>
          </a:p>
          <a:p>
            <a:pPr marL="609600" indent="-609600" algn="just">
              <a:buNone/>
            </a:pPr>
            <a:r>
              <a:rPr lang="en-US" sz="2400" b="1" i="1" dirty="0">
                <a:solidFill>
                  <a:schemeClr val="accent2"/>
                </a:solidFill>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b="1" i="1" dirty="0">
                <a:solidFill>
                  <a:schemeClr val="accent2"/>
                </a:solidFill>
                <a:latin typeface="Times New Roman" panose="02020603050405020304" pitchFamily="18" charset="0"/>
                <a:cs typeface="Times New Roman" panose="02020603050405020304" pitchFamily="18" charset="0"/>
              </a:rPr>
              <a:t>Standardized rates</a:t>
            </a:r>
            <a:r>
              <a:rPr lang="en-US" sz="2400" dirty="0">
                <a:latin typeface="Times New Roman" panose="02020603050405020304" pitchFamily="18" charset="0"/>
                <a:cs typeface="Times New Roman" panose="02020603050405020304" pitchFamily="18" charset="0"/>
              </a:rPr>
              <a:t>: used to permit comparisons of rates in population which differ in structure (</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age structure)</a:t>
            </a:r>
          </a:p>
          <a:p>
            <a:pPr algn="just" eaLnBrk="1" hangingPunct="1">
              <a:lnSpc>
                <a:spcPct val="90000"/>
              </a:lnSpc>
            </a:pPr>
            <a:endParaRPr lang="en-US" sz="2400" dirty="0" smtClean="0">
              <a:latin typeface="Times New Roman" panose="02020603050405020304" pitchFamily="18" charset="0"/>
              <a:cs typeface="Times New Roman" panose="02020603050405020304" pitchFamily="18" charset="0"/>
            </a:endParaRPr>
          </a:p>
        </p:txBody>
      </p:sp>
      <p:sp>
        <p:nvSpPr>
          <p:cNvPr id="135173"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11DD5FA-131B-4990-8E6C-2A921F526C70}" type="slidenum">
              <a:rPr lang="en-US" sz="1400">
                <a:cs typeface="Times New Roman" panose="02020603050405020304" pitchFamily="18" charset="0"/>
              </a:rPr>
              <a:pPr eaLnBrk="1" hangingPunct="1"/>
              <a:t>160</a:t>
            </a:fld>
            <a:endParaRPr lang="en-US" sz="1400">
              <a:cs typeface="Times New Roman" panose="02020603050405020304" pitchFamily="18" charset="0"/>
            </a:endParaRPr>
          </a:p>
        </p:txBody>
      </p:sp>
    </p:spTree>
    <p:extLst>
      <p:ext uri="{BB962C8B-B14F-4D97-AF65-F5344CB8AC3E}">
        <p14:creationId xmlns:p14="http://schemas.microsoft.com/office/powerpoint/2010/main" val="29246523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b="1" dirty="0" smtClean="0">
                <a:latin typeface="Times New Roman" pitchFamily="18" charset="0"/>
                <a:cs typeface="Times New Roman" pitchFamily="18" charset="0"/>
              </a:rPr>
              <a:t>Measures of  Morbidity</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990600"/>
            <a:ext cx="8610600" cy="5486400"/>
          </a:xfrm>
        </p:spPr>
        <p:txBody>
          <a:bodyPr>
            <a:normAutofit/>
          </a:bodyPr>
          <a:lstStyle/>
          <a:p>
            <a:pPr algn="just">
              <a:buFont typeface="Courier New" panose="02070309020205020404" pitchFamily="49" charset="0"/>
              <a:buChar char="o"/>
            </a:pPr>
            <a:r>
              <a:rPr lang="en-US" sz="2800" dirty="0" smtClean="0">
                <a:latin typeface="Times New Roman" pitchFamily="18" charset="0"/>
                <a:cs typeface="Times New Roman" pitchFamily="18" charset="0"/>
              </a:rPr>
              <a:t>To describe the presence of disease in a population, or the probability (risk) of its occurrence, we use one of the morbidity frequency measures</a:t>
            </a:r>
          </a:p>
          <a:p>
            <a:pPr algn="just"/>
            <a:endParaRPr lang="en-US" sz="2800" dirty="0" smtClean="0">
              <a:latin typeface="Times New Roman" pitchFamily="18" charset="0"/>
              <a:cs typeface="Times New Roman" pitchFamily="18" charset="0"/>
            </a:endParaRPr>
          </a:p>
          <a:p>
            <a:pPr algn="just">
              <a:buFont typeface="Courier New" panose="02070309020205020404" pitchFamily="49" charset="0"/>
              <a:buChar char="o"/>
            </a:pPr>
            <a:r>
              <a:rPr lang="en-US" sz="2800" dirty="0" smtClean="0">
                <a:latin typeface="Times New Roman" pitchFamily="18" charset="0"/>
                <a:cs typeface="Times New Roman" pitchFamily="18" charset="0"/>
              </a:rPr>
              <a:t>In public health terms, disease includes </a:t>
            </a:r>
            <a:r>
              <a:rPr lang="en-US" sz="2800" b="1" dirty="0" smtClean="0">
                <a:solidFill>
                  <a:srgbClr val="00B050"/>
                </a:solidFill>
                <a:latin typeface="Times New Roman" pitchFamily="18" charset="0"/>
                <a:cs typeface="Times New Roman" pitchFamily="18" charset="0"/>
              </a:rPr>
              <a:t>illness, injury, or disability</a:t>
            </a:r>
          </a:p>
          <a:p>
            <a:pPr lvl="1" algn="just">
              <a:buFont typeface="Courier New" panose="02070309020205020404" pitchFamily="49" charset="0"/>
              <a:buChar char="o"/>
            </a:pPr>
            <a:endParaRPr lang="en-US" sz="2800" b="1" dirty="0" smtClean="0">
              <a:solidFill>
                <a:srgbClr val="00B050"/>
              </a:solidFill>
              <a:latin typeface="Times New Roman" pitchFamily="18" charset="0"/>
              <a:cs typeface="Times New Roman" pitchFamily="18" charset="0"/>
            </a:endParaRPr>
          </a:p>
          <a:p>
            <a:pPr algn="just">
              <a:buFont typeface="Courier New" panose="02070309020205020404" pitchFamily="49" charset="0"/>
              <a:buChar char="o"/>
            </a:pPr>
            <a:r>
              <a:rPr lang="en-US" sz="2800" dirty="0" smtClean="0">
                <a:latin typeface="Times New Roman" pitchFamily="18" charset="0"/>
                <a:cs typeface="Times New Roman" pitchFamily="18" charset="0"/>
              </a:rPr>
              <a:t>All of these can be further elaborated into specific measures for age, race, sex, or some other characteristic of a particular population being described </a:t>
            </a:r>
          </a:p>
          <a:p>
            <a:pPr lvl="1" algn="just"/>
            <a:endParaRPr lang="en-US" sz="28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3CDBD632-CC54-4A85-BC31-C4D60B6EE4FB}" type="slidenum">
              <a:rPr lang="en-US" smtClean="0"/>
              <a:pPr/>
              <a:t>161</a:t>
            </a:fld>
            <a:endParaRPr lang="en-US"/>
          </a:p>
        </p:txBody>
      </p:sp>
    </p:spTree>
    <p:extLst>
      <p:ext uri="{BB962C8B-B14F-4D97-AF65-F5344CB8AC3E}">
        <p14:creationId xmlns:p14="http://schemas.microsoft.com/office/powerpoint/2010/main" val="18238772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GB" sz="3200" b="1" dirty="0" smtClean="0">
                <a:latin typeface="Times New Roman" pitchFamily="18" charset="0"/>
                <a:cs typeface="Times New Roman" pitchFamily="18" charset="0"/>
              </a:rPr>
              <a:t>Measures of  Morbidity...</a:t>
            </a:r>
            <a:endParaRPr lang="en-US" sz="32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143000"/>
            <a:ext cx="8305800" cy="5257800"/>
          </a:xfrm>
        </p:spPr>
        <p:txBody>
          <a:bodyPr>
            <a:normAutofit/>
          </a:bodyPr>
          <a:lstStyle/>
          <a:p>
            <a:pPr algn="just"/>
            <a:r>
              <a:rPr lang="en-US" sz="2800" b="1" dirty="0" smtClean="0">
                <a:latin typeface="Times New Roman" pitchFamily="18" charset="0"/>
                <a:cs typeface="Times New Roman" pitchFamily="18" charset="0"/>
              </a:rPr>
              <a:t>Incidence</a:t>
            </a:r>
            <a:r>
              <a:rPr lang="en-US" sz="2800" dirty="0" smtClean="0">
                <a:latin typeface="Times New Roman" pitchFamily="18" charset="0"/>
                <a:cs typeface="Times New Roman" pitchFamily="18" charset="0"/>
              </a:rPr>
              <a:t> - Quantifies number of </a:t>
            </a:r>
            <a:r>
              <a:rPr lang="en-US" sz="2800" dirty="0" smtClean="0">
                <a:solidFill>
                  <a:srgbClr val="00B050"/>
                </a:solidFill>
                <a:latin typeface="Times New Roman" pitchFamily="18" charset="0"/>
                <a:cs typeface="Times New Roman" pitchFamily="18" charset="0"/>
              </a:rPr>
              <a:t>new cases </a:t>
            </a:r>
            <a:r>
              <a:rPr lang="en-US" sz="2800" dirty="0" smtClean="0">
                <a:latin typeface="Times New Roman" pitchFamily="18" charset="0"/>
                <a:cs typeface="Times New Roman" pitchFamily="18" charset="0"/>
              </a:rPr>
              <a:t>of disease that develop in a </a:t>
            </a:r>
            <a:r>
              <a:rPr lang="en-US" sz="2800" dirty="0" smtClean="0">
                <a:solidFill>
                  <a:srgbClr val="00B050"/>
                </a:solidFill>
                <a:latin typeface="Times New Roman" pitchFamily="18" charset="0"/>
                <a:cs typeface="Times New Roman" pitchFamily="18" charset="0"/>
              </a:rPr>
              <a:t>population at risk </a:t>
            </a:r>
            <a:r>
              <a:rPr lang="en-US" sz="2800" dirty="0" smtClean="0">
                <a:latin typeface="Times New Roman" pitchFamily="18" charset="0"/>
                <a:cs typeface="Times New Roman" pitchFamily="18" charset="0"/>
              </a:rPr>
              <a:t>during a </a:t>
            </a:r>
            <a:r>
              <a:rPr lang="en-US" sz="2800" dirty="0" smtClean="0">
                <a:solidFill>
                  <a:srgbClr val="00B050"/>
                </a:solidFill>
                <a:latin typeface="Times New Roman" pitchFamily="18" charset="0"/>
                <a:cs typeface="Times New Roman" pitchFamily="18" charset="0"/>
              </a:rPr>
              <a:t>specified time period</a:t>
            </a:r>
          </a:p>
          <a:p>
            <a:pPr algn="just"/>
            <a:endParaRPr lang="en-US" sz="2400" dirty="0" smtClean="0">
              <a:latin typeface="Times New Roman" pitchFamily="18" charset="0"/>
              <a:cs typeface="Times New Roman" pitchFamily="18" charset="0"/>
            </a:endParaRPr>
          </a:p>
          <a:p>
            <a:pPr algn="just"/>
            <a:r>
              <a:rPr lang="en-US" sz="3600" dirty="0" smtClean="0">
                <a:latin typeface="Times New Roman" pitchFamily="18" charset="0"/>
                <a:cs typeface="Times New Roman" pitchFamily="18" charset="0"/>
              </a:rPr>
              <a:t>Incidence</a:t>
            </a:r>
          </a:p>
          <a:p>
            <a:pPr lvl="1" algn="just">
              <a:buFont typeface="Wingdings" panose="05000000000000000000" pitchFamily="2" charset="2"/>
              <a:buChar char="ü"/>
            </a:pPr>
            <a:r>
              <a:rPr lang="en-US" dirty="0" smtClean="0">
                <a:latin typeface="Times New Roman" pitchFamily="18" charset="0"/>
                <a:cs typeface="Times New Roman" pitchFamily="18" charset="0"/>
              </a:rPr>
              <a:t>Trends over time -&gt; </a:t>
            </a:r>
            <a:r>
              <a:rPr lang="en-US" dirty="0" smtClean="0">
                <a:solidFill>
                  <a:srgbClr val="00B050"/>
                </a:solidFill>
                <a:latin typeface="Times New Roman" pitchFamily="18" charset="0"/>
                <a:cs typeface="Times New Roman" pitchFamily="18" charset="0"/>
              </a:rPr>
              <a:t>public health implications</a:t>
            </a:r>
          </a:p>
          <a:p>
            <a:pPr lvl="1" algn="just">
              <a:buFont typeface="Wingdings" panose="05000000000000000000" pitchFamily="2" charset="2"/>
              <a:buChar char="ü"/>
            </a:pPr>
            <a:r>
              <a:rPr lang="en-US" dirty="0" smtClean="0">
                <a:latin typeface="Times New Roman" pitchFamily="18" charset="0"/>
                <a:cs typeface="Times New Roman" pitchFamily="18" charset="0"/>
              </a:rPr>
              <a:t>Fundamental for studies of </a:t>
            </a:r>
            <a:r>
              <a:rPr lang="en-US" dirty="0" smtClean="0">
                <a:solidFill>
                  <a:srgbClr val="00B050"/>
                </a:solidFill>
                <a:latin typeface="Times New Roman" pitchFamily="18" charset="0"/>
                <a:cs typeface="Times New Roman" pitchFamily="18" charset="0"/>
              </a:rPr>
              <a:t>causality</a:t>
            </a:r>
          </a:p>
          <a:p>
            <a:pPr lvl="1" algn="just">
              <a:buFont typeface="Wingdings" panose="05000000000000000000" pitchFamily="2" charset="2"/>
              <a:buChar char="ü"/>
            </a:pPr>
            <a:r>
              <a:rPr lang="en-US" dirty="0" smtClean="0">
                <a:latin typeface="Times New Roman" pitchFamily="18" charset="0"/>
                <a:cs typeface="Times New Roman" pitchFamily="18" charset="0"/>
              </a:rPr>
              <a:t>Exclude prevalent cases to focus on causes of disease, </a:t>
            </a:r>
            <a:r>
              <a:rPr lang="en-US" dirty="0" smtClean="0">
                <a:solidFill>
                  <a:srgbClr val="00B050"/>
                </a:solidFill>
                <a:latin typeface="Times New Roman" pitchFamily="18" charset="0"/>
                <a:cs typeface="Times New Roman" pitchFamily="18" charset="0"/>
              </a:rPr>
              <a:t>separate from causes of “survival with disease</a:t>
            </a:r>
            <a:r>
              <a:rPr lang="en-US" dirty="0" smtClean="0">
                <a:latin typeface="Times New Roman" pitchFamily="18" charset="0"/>
                <a:cs typeface="Times New Roman" pitchFamily="18" charset="0"/>
              </a:rPr>
              <a:t>”</a:t>
            </a:r>
          </a:p>
        </p:txBody>
      </p:sp>
      <p:sp>
        <p:nvSpPr>
          <p:cNvPr id="4" name="Slide Number Placeholder 3"/>
          <p:cNvSpPr>
            <a:spLocks noGrp="1"/>
          </p:cNvSpPr>
          <p:nvPr>
            <p:ph type="sldNum" sz="quarter" idx="12"/>
          </p:nvPr>
        </p:nvSpPr>
        <p:spPr/>
        <p:txBody>
          <a:bodyPr>
            <a:normAutofit/>
          </a:bodyPr>
          <a:lstStyle/>
          <a:p>
            <a:fld id="{3CDBD632-CC54-4A85-BC31-C4D60B6EE4FB}" type="slidenum">
              <a:rPr lang="en-US" smtClean="0"/>
              <a:pPr/>
              <a:t>162</a:t>
            </a:fld>
            <a:endParaRPr lang="en-US"/>
          </a:p>
        </p:txBody>
      </p:sp>
    </p:spTree>
    <p:extLst>
      <p:ext uri="{BB962C8B-B14F-4D97-AF65-F5344CB8AC3E}">
        <p14:creationId xmlns:p14="http://schemas.microsoft.com/office/powerpoint/2010/main" val="484136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GB" sz="4000" b="1" dirty="0" smtClean="0">
                <a:latin typeface="Times New Roman" pitchFamily="18" charset="0"/>
                <a:cs typeface="Times New Roman" pitchFamily="18" charset="0"/>
              </a:rPr>
              <a:t>Incidence Rates</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914400"/>
            <a:ext cx="8534400" cy="5562600"/>
          </a:xfrm>
        </p:spPr>
        <p:txBody>
          <a:bodyPr>
            <a:normAutofit/>
          </a:bodyPr>
          <a:lstStyle/>
          <a:p>
            <a:pPr algn="just">
              <a:defRPr/>
            </a:pPr>
            <a:r>
              <a:rPr lang="en-US" sz="2400" dirty="0" smtClean="0">
                <a:latin typeface="Times New Roman" pitchFamily="18" charset="0"/>
                <a:cs typeface="Times New Roman" pitchFamily="18" charset="0"/>
              </a:rPr>
              <a:t>Occurrence of new disease per unit of person time</a:t>
            </a:r>
          </a:p>
          <a:p>
            <a:pPr lvl="1" algn="just">
              <a:buFont typeface="Wingdings" panose="05000000000000000000" pitchFamily="2" charset="2"/>
              <a:buChar char="ü"/>
              <a:defRPr/>
            </a:pPr>
            <a:r>
              <a:rPr lang="en-GB" sz="2400" dirty="0" smtClean="0">
                <a:latin typeface="Times New Roman" pitchFamily="18" charset="0"/>
                <a:cs typeface="Times New Roman" pitchFamily="18" charset="0"/>
              </a:rPr>
              <a:t>Are the most common way of measuring and comparing the frequency of disease in populations</a:t>
            </a:r>
          </a:p>
          <a:p>
            <a:pPr lvl="1" algn="just">
              <a:defRPr/>
            </a:pPr>
            <a:endParaRPr lang="en-GB" sz="2400" dirty="0" smtClean="0">
              <a:latin typeface="Times New Roman" pitchFamily="18" charset="0"/>
              <a:cs typeface="Times New Roman" pitchFamily="18" charset="0"/>
            </a:endParaRPr>
          </a:p>
          <a:p>
            <a:pPr algn="just">
              <a:defRPr/>
            </a:pPr>
            <a:r>
              <a:rPr lang="en-GB" sz="2400" dirty="0" smtClean="0">
                <a:latin typeface="Times New Roman" pitchFamily="18" charset="0"/>
                <a:cs typeface="Times New Roman" pitchFamily="18" charset="0"/>
              </a:rPr>
              <a:t>It measures the rate at which people without the disease develop the disease during a specified period of time</a:t>
            </a:r>
          </a:p>
          <a:p>
            <a:pPr algn="just">
              <a:defRPr/>
            </a:pPr>
            <a:endParaRPr lang="en-GB" sz="2400" dirty="0" smtClean="0">
              <a:latin typeface="Times New Roman" pitchFamily="18" charset="0"/>
              <a:cs typeface="Times New Roman" pitchFamily="18" charset="0"/>
            </a:endParaRPr>
          </a:p>
          <a:p>
            <a:pPr algn="just">
              <a:defRPr/>
            </a:pPr>
            <a:r>
              <a:rPr lang="en-GB" sz="2400" dirty="0" smtClean="0">
                <a:latin typeface="Times New Roman" pitchFamily="18" charset="0"/>
                <a:cs typeface="Times New Roman" pitchFamily="18" charset="0"/>
              </a:rPr>
              <a:t>It expresses the probability or risk of illness in a population over a period of time</a:t>
            </a:r>
          </a:p>
          <a:p>
            <a:pPr lvl="1" algn="just">
              <a:buFont typeface="Wingdings" panose="05000000000000000000" pitchFamily="2" charset="2"/>
              <a:buChar char="ü"/>
              <a:defRPr/>
            </a:pPr>
            <a:r>
              <a:rPr lang="en-GB" sz="2400" dirty="0" smtClean="0">
                <a:latin typeface="Times New Roman" pitchFamily="18" charset="0"/>
                <a:cs typeface="Times New Roman" pitchFamily="18" charset="0"/>
              </a:rPr>
              <a:t>Since incidence is a measure of risk, when one population has a higher incidence of disease than another, we say that the first population is at a higher risk of developing disease than the second, all other factors being equal</a:t>
            </a:r>
          </a:p>
          <a:p>
            <a:pPr algn="just"/>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pPr algn="just"/>
            <a:fld id="{3CDBD632-CC54-4A85-BC31-C4D60B6EE4FB}" type="slidenum">
              <a:rPr lang="en-US" smtClean="0"/>
              <a:pPr algn="just"/>
              <a:t>163</a:t>
            </a:fld>
            <a:endParaRPr lang="en-US"/>
          </a:p>
        </p:txBody>
      </p:sp>
    </p:spTree>
    <p:extLst>
      <p:ext uri="{BB962C8B-B14F-4D97-AF65-F5344CB8AC3E}">
        <p14:creationId xmlns:p14="http://schemas.microsoft.com/office/powerpoint/2010/main" val="838097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a:xfrm>
            <a:off x="425355" y="152400"/>
            <a:ext cx="8229600" cy="712787"/>
          </a:xfrm>
        </p:spPr>
        <p:txBody>
          <a:bodyPr>
            <a:noAutofit/>
          </a:bodyPr>
          <a:lstStyle/>
          <a:p>
            <a:pPr eaLnBrk="1" hangingPunct="1">
              <a:defRPr/>
            </a:pPr>
            <a:r>
              <a:rPr lang="en-US" sz="5400" dirty="0" smtClean="0">
                <a:solidFill>
                  <a:srgbClr val="0070C0"/>
                </a:solidFill>
                <a:latin typeface="Times New Roman" pitchFamily="18" charset="0"/>
                <a:cs typeface="Times New Roman" pitchFamily="18" charset="0"/>
              </a:rPr>
              <a:t>Incidence Cont.…</a:t>
            </a:r>
          </a:p>
        </p:txBody>
      </p:sp>
      <p:sp>
        <p:nvSpPr>
          <p:cNvPr id="513027" name="Rectangle 3"/>
          <p:cNvSpPr>
            <a:spLocks noGrp="1" noChangeArrowheads="1"/>
          </p:cNvSpPr>
          <p:nvPr>
            <p:ph type="body" sz="half" idx="1"/>
          </p:nvPr>
        </p:nvSpPr>
        <p:spPr>
          <a:xfrm>
            <a:off x="250825" y="865187"/>
            <a:ext cx="8664575" cy="5764213"/>
          </a:xfrm>
        </p:spPr>
        <p:txBody>
          <a:bodyPr/>
          <a:lstStyle/>
          <a:p>
            <a:pPr eaLnBrk="1" hangingPunct="1">
              <a:defRPr/>
            </a:pPr>
            <a:r>
              <a:rPr lang="en-GB" sz="2400" dirty="0" smtClean="0">
                <a:latin typeface="Times New Roman" pitchFamily="18" charset="0"/>
                <a:cs typeface="Times New Roman" pitchFamily="18" charset="0"/>
              </a:rPr>
              <a:t>We can also express this by saying that the first population is a </a:t>
            </a:r>
            <a:r>
              <a:rPr lang="en-GB" sz="2400" b="1" dirty="0" smtClean="0">
                <a:latin typeface="Times New Roman" pitchFamily="18" charset="0"/>
                <a:cs typeface="Times New Roman" pitchFamily="18" charset="0"/>
              </a:rPr>
              <a:t>high-risk </a:t>
            </a:r>
            <a:r>
              <a:rPr lang="en-GB" sz="2400" dirty="0" smtClean="0">
                <a:latin typeface="Times New Roman" pitchFamily="18" charset="0"/>
                <a:cs typeface="Times New Roman" pitchFamily="18" charset="0"/>
              </a:rPr>
              <a:t>group relative to the second population</a:t>
            </a:r>
          </a:p>
          <a:p>
            <a:pPr lvl="1">
              <a:buFont typeface="Wingdings" panose="05000000000000000000" pitchFamily="2" charset="2"/>
              <a:buChar char="ü"/>
              <a:defRPr/>
            </a:pPr>
            <a:r>
              <a:rPr lang="en-GB" sz="2400" dirty="0" smtClean="0">
                <a:latin typeface="Times New Roman" pitchFamily="18" charset="0"/>
                <a:cs typeface="Times New Roman" pitchFamily="18" charset="0"/>
              </a:rPr>
              <a:t>It is used to study disease aetiology of the disease</a:t>
            </a:r>
          </a:p>
          <a:p>
            <a:pPr eaLnBrk="1" hangingPunct="1">
              <a:defRPr/>
            </a:pPr>
            <a:r>
              <a:rPr lang="en-GB" sz="2400" dirty="0" smtClean="0">
                <a:latin typeface="Times New Roman" pitchFamily="18" charset="0"/>
                <a:cs typeface="Times New Roman" pitchFamily="18" charset="0"/>
              </a:rPr>
              <a:t>Required data: </a:t>
            </a:r>
          </a:p>
          <a:p>
            <a:pPr lvl="2" eaLnBrk="1" hangingPunct="1">
              <a:defRPr/>
            </a:pPr>
            <a:r>
              <a:rPr lang="en-GB" b="1" dirty="0" smtClean="0">
                <a:solidFill>
                  <a:srgbClr val="00B050"/>
                </a:solidFill>
                <a:latin typeface="Times New Roman" pitchFamily="18" charset="0"/>
                <a:cs typeface="Times New Roman" pitchFamily="18" charset="0"/>
              </a:rPr>
              <a:t>Period of observation; </a:t>
            </a:r>
          </a:p>
          <a:p>
            <a:pPr lvl="2" eaLnBrk="1" hangingPunct="1">
              <a:defRPr/>
            </a:pPr>
            <a:r>
              <a:rPr lang="en-GB" b="1" dirty="0" smtClean="0">
                <a:solidFill>
                  <a:srgbClr val="00B050"/>
                </a:solidFill>
                <a:latin typeface="Times New Roman" pitchFamily="18" charset="0"/>
                <a:cs typeface="Times New Roman" pitchFamily="18" charset="0"/>
              </a:rPr>
              <a:t>Number of new cases; </a:t>
            </a:r>
          </a:p>
          <a:p>
            <a:pPr lvl="2" eaLnBrk="1" hangingPunct="1">
              <a:defRPr/>
            </a:pPr>
            <a:r>
              <a:rPr lang="en-GB" dirty="0" smtClean="0">
                <a:latin typeface="Times New Roman" pitchFamily="18" charset="0"/>
                <a:cs typeface="Times New Roman" pitchFamily="18" charset="0"/>
              </a:rPr>
              <a:t>Time of disease onset /diagnosis</a:t>
            </a:r>
          </a:p>
          <a:p>
            <a:pPr lvl="2" eaLnBrk="1" hangingPunct="1">
              <a:defRPr/>
            </a:pPr>
            <a:r>
              <a:rPr lang="en-GB" b="1" dirty="0" smtClean="0">
                <a:solidFill>
                  <a:srgbClr val="00B050"/>
                </a:solidFill>
                <a:latin typeface="Times New Roman" pitchFamily="18" charset="0"/>
                <a:cs typeface="Times New Roman" pitchFamily="18" charset="0"/>
              </a:rPr>
              <a:t>Population at risk (denominator)</a:t>
            </a:r>
            <a:endParaRPr lang="en-GB" sz="2800" dirty="0" smtClean="0">
              <a:latin typeface="Times New Roman" pitchFamily="18" charset="0"/>
              <a:cs typeface="Times New Roman" pitchFamily="18" charset="0"/>
            </a:endParaRPr>
          </a:p>
          <a:p>
            <a:pPr eaLnBrk="1" hangingPunct="1">
              <a:defRPr/>
            </a:pPr>
            <a:endParaRPr lang="en-US" sz="2800" dirty="0" smtClean="0">
              <a:latin typeface="Times New Roman" pitchFamily="18" charset="0"/>
              <a:cs typeface="Times New Roman" pitchFamily="18" charset="0"/>
            </a:endParaRPr>
          </a:p>
        </p:txBody>
      </p:sp>
      <p:pic>
        <p:nvPicPr>
          <p:cNvPr id="79876" name="Picture 4"/>
          <p:cNvPicPr>
            <a:picLocks noGrp="1" noChangeAspect="1" noChangeArrowheads="1"/>
          </p:cNvPicPr>
          <p:nvPr>
            <p:ph sz="half" idx="2"/>
          </p:nvPr>
        </p:nvPicPr>
        <p:blipFill>
          <a:blip r:embed="rId2" cstate="print"/>
          <a:srcRect/>
          <a:stretch>
            <a:fillRect/>
          </a:stretch>
        </p:blipFill>
        <p:spPr>
          <a:xfrm>
            <a:off x="294564" y="4724400"/>
            <a:ext cx="8610600" cy="1447800"/>
          </a:xfrm>
          <a:solidFill>
            <a:schemeClr val="accent2"/>
          </a:solidFill>
        </p:spPr>
      </p:pic>
      <p:sp>
        <p:nvSpPr>
          <p:cNvPr id="5" name="Slide Number Placeholder 4"/>
          <p:cNvSpPr>
            <a:spLocks noGrp="1"/>
          </p:cNvSpPr>
          <p:nvPr>
            <p:ph type="sldNum" sz="quarter" idx="12"/>
          </p:nvPr>
        </p:nvSpPr>
        <p:spPr/>
        <p:txBody>
          <a:bodyPr/>
          <a:lstStyle/>
          <a:p>
            <a:pPr>
              <a:defRPr/>
            </a:pPr>
            <a:fld id="{8C355405-7B9D-4FB5-A20A-A18F122E6E96}" type="slidenum">
              <a:rPr lang="en-US" smtClean="0"/>
              <a:pPr>
                <a:defRPr/>
              </a:pPr>
              <a:t>164</a:t>
            </a:fld>
            <a:endParaRPr lang="en-US"/>
          </a:p>
        </p:txBody>
      </p:sp>
    </p:spTree>
    <p:extLst>
      <p:ext uri="{BB962C8B-B14F-4D97-AF65-F5344CB8AC3E}">
        <p14:creationId xmlns:p14="http://schemas.microsoft.com/office/powerpoint/2010/main" val="3573178422"/>
      </p:ext>
    </p:extLst>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xfrm>
            <a:off x="457200" y="152400"/>
            <a:ext cx="8229600" cy="685800"/>
          </a:xfrm>
        </p:spPr>
        <p:txBody>
          <a:bodyPr>
            <a:normAutofit fontScale="90000"/>
          </a:bodyPr>
          <a:lstStyle/>
          <a:p>
            <a:pPr>
              <a:defRPr/>
            </a:pPr>
            <a:r>
              <a:rPr lang="en-GB" sz="4000" dirty="0" smtClean="0">
                <a:latin typeface="Times New Roman" pitchFamily="18" charset="0"/>
                <a:cs typeface="Times New Roman" pitchFamily="18" charset="0"/>
              </a:rPr>
              <a:t>Types of incidence measures</a:t>
            </a:r>
            <a:endParaRPr lang="en-GB" sz="48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pPr>
              <a:defRPr/>
            </a:pPr>
            <a:fld id="{D2F0BACB-DC79-4FB3-9083-9C16EA88650F}" type="slidenum">
              <a:rPr lang="en-US" smtClean="0"/>
              <a:pPr>
                <a:defRPr/>
              </a:pPr>
              <a:t>165</a:t>
            </a:fld>
            <a:endParaRPr lang="en-US"/>
          </a:p>
        </p:txBody>
      </p:sp>
      <p:sp>
        <p:nvSpPr>
          <p:cNvPr id="515075" name="Rectangle 3"/>
          <p:cNvSpPr>
            <a:spLocks noGrp="1" noChangeArrowheads="1"/>
          </p:cNvSpPr>
          <p:nvPr>
            <p:ph sz="quarter" idx="1"/>
          </p:nvPr>
        </p:nvSpPr>
        <p:spPr>
          <a:xfrm>
            <a:off x="304800" y="914400"/>
            <a:ext cx="8610600" cy="5562600"/>
          </a:xfrm>
        </p:spPr>
        <p:txBody>
          <a:bodyPr>
            <a:normAutofit/>
          </a:bodyPr>
          <a:lstStyle/>
          <a:p>
            <a:pPr algn="just">
              <a:lnSpc>
                <a:spcPct val="80000"/>
              </a:lnSpc>
              <a:defRPr/>
            </a:pPr>
            <a:r>
              <a:rPr lang="en-GB" sz="2800" dirty="0" smtClean="0">
                <a:latin typeface="Times New Roman" pitchFamily="18" charset="0"/>
                <a:cs typeface="Times New Roman" pitchFamily="18" charset="0"/>
              </a:rPr>
              <a:t>There are two specific types of incidence measures: </a:t>
            </a:r>
            <a:r>
              <a:rPr lang="en-GB" sz="2800" b="1" dirty="0" smtClean="0">
                <a:latin typeface="Times New Roman" pitchFamily="18" charset="0"/>
                <a:cs typeface="Times New Roman" pitchFamily="18" charset="0"/>
              </a:rPr>
              <a:t>Cumulative incidence rate and incidence density</a:t>
            </a:r>
          </a:p>
          <a:p>
            <a:pPr lvl="1" algn="just">
              <a:lnSpc>
                <a:spcPct val="80000"/>
              </a:lnSpc>
              <a:defRPr/>
            </a:pPr>
            <a:endParaRPr lang="en-GB" sz="2400" dirty="0" smtClean="0">
              <a:latin typeface="Times New Roman" pitchFamily="18" charset="0"/>
              <a:cs typeface="Times New Roman" pitchFamily="18" charset="0"/>
            </a:endParaRPr>
          </a:p>
          <a:p>
            <a:pPr algn="just" eaLnBrk="1" hangingPunct="1">
              <a:lnSpc>
                <a:spcPct val="80000"/>
              </a:lnSpc>
              <a:defRPr/>
            </a:pPr>
            <a:r>
              <a:rPr lang="en-GB" sz="2800" b="1" dirty="0" smtClean="0">
                <a:latin typeface="Times New Roman" pitchFamily="18" charset="0"/>
                <a:cs typeface="Times New Roman" pitchFamily="18" charset="0"/>
              </a:rPr>
              <a:t>Cumulative incidence (CI):</a:t>
            </a:r>
            <a:r>
              <a:rPr lang="en-GB" sz="2800" dirty="0" smtClean="0">
                <a:latin typeface="Times New Roman" pitchFamily="18" charset="0"/>
                <a:cs typeface="Times New Roman" pitchFamily="18" charset="0"/>
              </a:rPr>
              <a:t> is the proportion of people who are become diseased during a specified period of time</a:t>
            </a:r>
            <a:endParaRPr lang="en-GB" sz="2000" dirty="0" smtClean="0">
              <a:latin typeface="Times New Roman" pitchFamily="18" charset="0"/>
              <a:cs typeface="Times New Roman" pitchFamily="18" charset="0"/>
            </a:endParaRPr>
          </a:p>
          <a:p>
            <a:pPr algn="just" eaLnBrk="1" hangingPunct="1">
              <a:lnSpc>
                <a:spcPct val="80000"/>
              </a:lnSpc>
              <a:buFont typeface="Wingdings" pitchFamily="2" charset="2"/>
              <a:buNone/>
              <a:defRPr/>
            </a:pPr>
            <a:r>
              <a:rPr lang="en-GB" sz="2800" dirty="0" smtClean="0">
                <a:latin typeface="Times New Roman" pitchFamily="18" charset="0"/>
                <a:cs typeface="Times New Roman" pitchFamily="18" charset="0"/>
              </a:rPr>
              <a:t>    CI=    </a:t>
            </a:r>
            <a:r>
              <a:rPr lang="en-GB" sz="2400" u="sng" dirty="0" smtClean="0">
                <a:latin typeface="Times New Roman" pitchFamily="18" charset="0"/>
                <a:cs typeface="Times New Roman" pitchFamily="18" charset="0"/>
              </a:rPr>
              <a:t>Number of new cases during a specified period of time </a:t>
            </a:r>
            <a:r>
              <a:rPr lang="en-GB" sz="2400" dirty="0" smtClean="0">
                <a:latin typeface="Times New Roman" pitchFamily="18" charset="0"/>
                <a:cs typeface="Times New Roman" pitchFamily="18" charset="0"/>
              </a:rPr>
              <a:t> </a:t>
            </a:r>
          </a:p>
          <a:p>
            <a:pPr algn="just" eaLnBrk="1" hangingPunct="1">
              <a:lnSpc>
                <a:spcPct val="80000"/>
              </a:lnSpc>
              <a:buFont typeface="Wingdings" pitchFamily="2" charset="2"/>
              <a:buNone/>
              <a:defRPr/>
            </a:pPr>
            <a:r>
              <a:rPr lang="en-GB" sz="2800" dirty="0" smtClean="0">
                <a:latin typeface="Times New Roman" pitchFamily="18" charset="0"/>
                <a:cs typeface="Times New Roman" pitchFamily="18" charset="0"/>
              </a:rPr>
              <a:t>		   </a:t>
            </a:r>
            <a:r>
              <a:rPr lang="en-GB" sz="2400" dirty="0" smtClean="0">
                <a:latin typeface="Times New Roman" pitchFamily="18" charset="0"/>
                <a:cs typeface="Times New Roman" pitchFamily="18" charset="0"/>
              </a:rPr>
              <a:t>Total Population at risk in the specified period of time</a:t>
            </a:r>
          </a:p>
          <a:p>
            <a:pPr algn="just" eaLnBrk="1" hangingPunct="1">
              <a:lnSpc>
                <a:spcPct val="80000"/>
              </a:lnSpc>
              <a:buFont typeface="Wingdings" pitchFamily="2" charset="2"/>
              <a:buNone/>
              <a:defRPr/>
            </a:pPr>
            <a:endParaRPr lang="en-GB" sz="2800" dirty="0" smtClean="0">
              <a:latin typeface="Times New Roman" pitchFamily="18" charset="0"/>
              <a:cs typeface="Times New Roman" pitchFamily="18" charset="0"/>
            </a:endParaRPr>
          </a:p>
          <a:p>
            <a:pPr algn="just" eaLnBrk="1" hangingPunct="1">
              <a:lnSpc>
                <a:spcPct val="80000"/>
              </a:lnSpc>
              <a:defRPr/>
            </a:pPr>
            <a:r>
              <a:rPr lang="en-GB" sz="2800" dirty="0" smtClean="0">
                <a:latin typeface="Times New Roman" pitchFamily="18" charset="0"/>
                <a:cs typeface="Times New Roman" pitchFamily="18" charset="0"/>
              </a:rPr>
              <a:t>It is a measure of the </a:t>
            </a:r>
            <a:r>
              <a:rPr lang="en-GB" sz="2800" b="1" dirty="0" smtClean="0">
                <a:latin typeface="Times New Roman" pitchFamily="18" charset="0"/>
                <a:cs typeface="Times New Roman" pitchFamily="18" charset="0"/>
              </a:rPr>
              <a:t>probability </a:t>
            </a:r>
            <a:r>
              <a:rPr lang="en-GB" sz="2800" dirty="0" smtClean="0">
                <a:latin typeface="Times New Roman" pitchFamily="18" charset="0"/>
                <a:cs typeface="Times New Roman" pitchFamily="18" charset="0"/>
              </a:rPr>
              <a:t>or </a:t>
            </a:r>
            <a:r>
              <a:rPr lang="en-GB" sz="2800" b="1" dirty="0" smtClean="0">
                <a:latin typeface="Times New Roman" pitchFamily="18" charset="0"/>
                <a:cs typeface="Times New Roman" pitchFamily="18" charset="0"/>
              </a:rPr>
              <a:t>risk </a:t>
            </a:r>
            <a:r>
              <a:rPr lang="en-GB" sz="2800" dirty="0" smtClean="0">
                <a:latin typeface="Times New Roman" pitchFamily="18" charset="0"/>
                <a:cs typeface="Times New Roman" pitchFamily="18" charset="0"/>
              </a:rPr>
              <a:t>of disease, i.e., </a:t>
            </a:r>
            <a:r>
              <a:rPr lang="en-GB" sz="2800" dirty="0" smtClean="0">
                <a:solidFill>
                  <a:srgbClr val="00B050"/>
                </a:solidFill>
                <a:latin typeface="Times New Roman" pitchFamily="18" charset="0"/>
                <a:cs typeface="Times New Roman" pitchFamily="18" charset="0"/>
              </a:rPr>
              <a:t>what proportion of the population will develop illness during the specified time period.</a:t>
            </a:r>
          </a:p>
          <a:p>
            <a:pPr algn="just" eaLnBrk="1" hangingPunct="1">
              <a:lnSpc>
                <a:spcPct val="80000"/>
              </a:lnSpc>
              <a:defRPr/>
            </a:pPr>
            <a:endParaRPr lang="en-GB" sz="2800" dirty="0" smtClean="0">
              <a:solidFill>
                <a:srgbClr val="00B050"/>
              </a:solidFill>
              <a:latin typeface="Times New Roman" pitchFamily="18" charset="0"/>
              <a:cs typeface="Times New Roman" pitchFamily="18" charset="0"/>
            </a:endParaRPr>
          </a:p>
          <a:p>
            <a:pPr algn="just" eaLnBrk="1" hangingPunct="1">
              <a:lnSpc>
                <a:spcPct val="80000"/>
              </a:lnSpc>
              <a:defRPr/>
            </a:pPr>
            <a:r>
              <a:rPr lang="en-GB" sz="3200" dirty="0" smtClean="0">
                <a:latin typeface="Times New Roman" pitchFamily="18" charset="0"/>
                <a:cs typeface="Times New Roman" pitchFamily="18" charset="0"/>
              </a:rPr>
              <a:t>This can occur in closed population</a:t>
            </a:r>
          </a:p>
          <a:p>
            <a:pPr algn="just" eaLnBrk="1" hangingPunct="1">
              <a:lnSpc>
                <a:spcPct val="80000"/>
              </a:lnSpc>
              <a:buFont typeface="Wingdings" pitchFamily="2" charset="2"/>
              <a:buNone/>
              <a:defRPr/>
            </a:pPr>
            <a:endParaRPr lang="en-GB"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20144010"/>
      </p:ext>
    </p:extLst>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r>
              <a:rPr lang="en-US" sz="5400" dirty="0" smtClean="0">
                <a:latin typeface="Times New Roman" pitchFamily="18" charset="0"/>
                <a:cs typeface="Times New Roman" pitchFamily="18" charset="0"/>
              </a:rPr>
              <a:t>Incidence rate…</a:t>
            </a:r>
            <a:endParaRPr lang="en-US" sz="54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066800"/>
            <a:ext cx="8610600" cy="5410200"/>
          </a:xfrm>
        </p:spPr>
        <p:txBody>
          <a:bodyPr>
            <a:normAutofit/>
          </a:bodyPr>
          <a:lstStyle/>
          <a:p>
            <a:r>
              <a:rPr lang="en-US" sz="2400" b="1" dirty="0" smtClean="0">
                <a:latin typeface="Times New Roman" pitchFamily="18" charset="0"/>
                <a:cs typeface="Times New Roman" pitchFamily="18" charset="0"/>
              </a:rPr>
              <a:t>Closed population- </a:t>
            </a:r>
            <a:r>
              <a:rPr lang="en-US" sz="2400" dirty="0" smtClean="0">
                <a:latin typeface="Times New Roman" pitchFamily="18" charset="0"/>
                <a:cs typeface="Times New Roman" pitchFamily="18" charset="0"/>
              </a:rPr>
              <a:t>adds no new cases and loses people only to death</a:t>
            </a:r>
          </a:p>
          <a:p>
            <a:pPr lvl="1">
              <a:buFont typeface="Wingdings" panose="05000000000000000000" pitchFamily="2" charset="2"/>
              <a:buChar char="v"/>
            </a:pPr>
            <a:r>
              <a:rPr lang="en-US" sz="2400" dirty="0" smtClean="0">
                <a:latin typeface="Times New Roman" pitchFamily="18" charset="0"/>
                <a:cs typeface="Times New Roman" pitchFamily="18" charset="0"/>
              </a:rPr>
              <a:t>The finding in </a:t>
            </a:r>
            <a:r>
              <a:rPr lang="en-US" sz="2400" b="1" dirty="0" smtClean="0">
                <a:latin typeface="Times New Roman" pitchFamily="18" charset="0"/>
                <a:cs typeface="Times New Roman" pitchFamily="18" charset="0"/>
              </a:rPr>
              <a:t>cumulative incidence </a:t>
            </a:r>
            <a:r>
              <a:rPr lang="en-US" sz="2400" dirty="0" smtClean="0">
                <a:latin typeface="Times New Roman" pitchFamily="18" charset="0"/>
                <a:cs typeface="Times New Roman" pitchFamily="18" charset="0"/>
              </a:rPr>
              <a:t>and used for </a:t>
            </a:r>
            <a:r>
              <a:rPr lang="en-US" sz="2400" b="1" dirty="0" smtClean="0">
                <a:latin typeface="Times New Roman" pitchFamily="18" charset="0"/>
                <a:cs typeface="Times New Roman" pitchFamily="18" charset="0"/>
              </a:rPr>
              <a:t>life table analysis</a:t>
            </a:r>
            <a:endParaRPr lang="en-US" sz="2400" dirty="0" smtClean="0">
              <a:latin typeface="Times New Roman" pitchFamily="18" charset="0"/>
              <a:cs typeface="Times New Roman" pitchFamily="18" charset="0"/>
            </a:endParaRPr>
          </a:p>
          <a:p>
            <a:pPr lvl="1">
              <a:lnSpc>
                <a:spcPct val="90000"/>
              </a:lnSpc>
              <a:buFont typeface="Wingdings" panose="05000000000000000000" pitchFamily="2" charset="2"/>
              <a:buChar char="v"/>
            </a:pPr>
            <a:r>
              <a:rPr lang="en-US" sz="2400" dirty="0" smtClean="0">
                <a:latin typeface="Times New Roman" pitchFamily="18" charset="0"/>
                <a:cs typeface="Times New Roman" pitchFamily="18" charset="0"/>
              </a:rPr>
              <a:t>Denominator is population at the beginning and similar to risk of death</a:t>
            </a:r>
          </a:p>
          <a:p>
            <a:pPr>
              <a:lnSpc>
                <a:spcPct val="90000"/>
              </a:lnSpc>
            </a:pPr>
            <a:r>
              <a:rPr lang="en-US" sz="2400" dirty="0" smtClean="0">
                <a:latin typeface="Times New Roman" pitchFamily="18" charset="0"/>
                <a:cs typeface="Times New Roman" pitchFamily="18" charset="0"/>
              </a:rPr>
              <a:t>Cumulative IR~IR when rate is low and study period short</a:t>
            </a:r>
          </a:p>
          <a:p>
            <a:pPr algn="just"/>
            <a:r>
              <a:rPr lang="en-US" sz="2800" dirty="0" smtClean="0">
                <a:latin typeface="Times New Roman" pitchFamily="18" charset="0"/>
                <a:cs typeface="Times New Roman" pitchFamily="18" charset="0"/>
              </a:rPr>
              <a:t>There are assumptions:</a:t>
            </a:r>
          </a:p>
          <a:p>
            <a:pPr lvl="1">
              <a:buFont typeface="Wingdings" panose="05000000000000000000" pitchFamily="2" charset="2"/>
              <a:buChar char="v"/>
            </a:pPr>
            <a:r>
              <a:rPr lang="en-US" sz="2400" dirty="0" smtClean="0">
                <a:latin typeface="Times New Roman" pitchFamily="18" charset="0"/>
                <a:cs typeface="Times New Roman" pitchFamily="18" charset="0"/>
              </a:rPr>
              <a:t>Population is </a:t>
            </a:r>
            <a:r>
              <a:rPr lang="en-US" sz="2400" dirty="0" smtClean="0">
                <a:solidFill>
                  <a:schemeClr val="tx2"/>
                </a:solidFill>
                <a:latin typeface="Times New Roman" pitchFamily="18" charset="0"/>
                <a:cs typeface="Times New Roman" pitchFamily="18" charset="0"/>
              </a:rPr>
              <a:t>closed</a:t>
            </a:r>
          </a:p>
          <a:p>
            <a:pPr lvl="1">
              <a:buFont typeface="Wingdings" panose="05000000000000000000" pitchFamily="2" charset="2"/>
              <a:buChar char="v"/>
            </a:pPr>
            <a:r>
              <a:rPr lang="en-US" sz="2400" dirty="0" smtClean="0">
                <a:latin typeface="Times New Roman" pitchFamily="18" charset="0"/>
                <a:cs typeface="Times New Roman" pitchFamily="18" charset="0"/>
              </a:rPr>
              <a:t>Event under study is </a:t>
            </a:r>
            <a:r>
              <a:rPr lang="en-US" sz="2400" dirty="0" smtClean="0">
                <a:solidFill>
                  <a:schemeClr val="tx2"/>
                </a:solidFill>
                <a:latin typeface="Times New Roman" pitchFamily="18" charset="0"/>
                <a:cs typeface="Times New Roman" pitchFamily="18" charset="0"/>
              </a:rPr>
              <a:t>inevitable</a:t>
            </a:r>
            <a:r>
              <a:rPr lang="en-US" sz="2400" dirty="0" smtClean="0">
                <a:latin typeface="Times New Roman" pitchFamily="18" charset="0"/>
                <a:cs typeface="Times New Roman" pitchFamily="18" charset="0"/>
              </a:rPr>
              <a:t> (no competing risk)</a:t>
            </a:r>
          </a:p>
          <a:p>
            <a:pPr lvl="1">
              <a:buFont typeface="Wingdings" panose="05000000000000000000" pitchFamily="2" charset="2"/>
              <a:buChar char="v"/>
            </a:pPr>
            <a:r>
              <a:rPr lang="en-US" sz="2400" dirty="0" smtClean="0">
                <a:latin typeface="Times New Roman" pitchFamily="18" charset="0"/>
                <a:cs typeface="Times New Roman" pitchFamily="18" charset="0"/>
              </a:rPr>
              <a:t>Number of events compared to </a:t>
            </a:r>
            <a:r>
              <a:rPr lang="en-US" sz="2400" dirty="0" smtClean="0">
                <a:solidFill>
                  <a:schemeClr val="tx2"/>
                </a:solidFill>
                <a:latin typeface="Times New Roman" pitchFamily="18" charset="0"/>
                <a:cs typeface="Times New Roman" pitchFamily="18" charset="0"/>
              </a:rPr>
              <a:t>population at risk is small</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3CDBD632-CC54-4A85-BC31-C4D60B6EE4FB}" type="slidenum">
              <a:rPr lang="en-US" smtClean="0"/>
              <a:pPr/>
              <a:t>166</a:t>
            </a:fld>
            <a:endParaRPr lang="en-US"/>
          </a:p>
        </p:txBody>
      </p:sp>
    </p:spTree>
    <p:extLst>
      <p:ext uri="{BB962C8B-B14F-4D97-AF65-F5344CB8AC3E}">
        <p14:creationId xmlns:p14="http://schemas.microsoft.com/office/powerpoint/2010/main" val="34897777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457200" y="277813"/>
            <a:ext cx="8229600" cy="803275"/>
          </a:xfrm>
        </p:spPr>
        <p:txBody>
          <a:bodyPr/>
          <a:lstStyle/>
          <a:p>
            <a:pPr eaLnBrk="1" hangingPunct="1">
              <a:defRPr/>
            </a:pPr>
            <a:r>
              <a:rPr lang="en-GB" dirty="0" smtClean="0">
                <a:latin typeface="Times New Roman" pitchFamily="18" charset="0"/>
                <a:cs typeface="Times New Roman" pitchFamily="18" charset="0"/>
              </a:rPr>
              <a:t>Figure of illness in a 20 population </a:t>
            </a:r>
          </a:p>
        </p:txBody>
      </p:sp>
      <p:sp>
        <p:nvSpPr>
          <p:cNvPr id="5" name="Slide Number Placeholder 4"/>
          <p:cNvSpPr>
            <a:spLocks noGrp="1"/>
          </p:cNvSpPr>
          <p:nvPr>
            <p:ph type="sldNum" sz="quarter" idx="12"/>
          </p:nvPr>
        </p:nvSpPr>
        <p:spPr/>
        <p:txBody>
          <a:bodyPr>
            <a:normAutofit/>
          </a:bodyPr>
          <a:lstStyle/>
          <a:p>
            <a:pPr>
              <a:defRPr/>
            </a:pPr>
            <a:fld id="{41DDAC8B-11CA-455D-B44E-932F22493394}" type="slidenum">
              <a:rPr lang="en-US" smtClean="0"/>
              <a:pPr>
                <a:defRPr/>
              </a:pPr>
              <a:t>167</a:t>
            </a:fld>
            <a:endParaRPr lang="en-US"/>
          </a:p>
        </p:txBody>
      </p:sp>
      <p:pic>
        <p:nvPicPr>
          <p:cNvPr id="83971" name="Picture 3"/>
          <p:cNvPicPr>
            <a:picLocks noGrp="1" noChangeAspect="1" noChangeArrowheads="1"/>
          </p:cNvPicPr>
          <p:nvPr>
            <p:ph sz="quarter" idx="1"/>
          </p:nvPr>
        </p:nvPicPr>
        <p:blipFill>
          <a:blip r:embed="rId2" cstate="print"/>
          <a:stretch>
            <a:fillRect/>
          </a:stretch>
        </p:blipFill>
        <p:spPr>
          <a:xfrm>
            <a:off x="152400" y="1143000"/>
            <a:ext cx="8763000" cy="5334000"/>
          </a:xfrm>
          <a:ln>
            <a:solidFill>
              <a:schemeClr val="tx1"/>
            </a:solidFill>
          </a:ln>
        </p:spPr>
      </p:pic>
      <p:sp>
        <p:nvSpPr>
          <p:cNvPr id="83972" name="Text Box 4"/>
          <p:cNvSpPr txBox="1">
            <a:spLocks noChangeArrowheads="1"/>
          </p:cNvSpPr>
          <p:nvPr/>
        </p:nvSpPr>
        <p:spPr bwMode="auto">
          <a:xfrm>
            <a:off x="0" y="5300663"/>
            <a:ext cx="8748713" cy="779462"/>
          </a:xfrm>
          <a:prstGeom prst="rect">
            <a:avLst/>
          </a:prstGeom>
          <a:noFill/>
          <a:ln w="9525">
            <a:noFill/>
            <a:miter lim="800000"/>
            <a:headEnd/>
            <a:tailEnd/>
          </a:ln>
        </p:spPr>
        <p:txBody>
          <a:bodyPr>
            <a:spAutoFit/>
          </a:bodyPr>
          <a:lstStyle/>
          <a:p>
            <a:endParaRPr lang="en-GB"/>
          </a:p>
          <a:p>
            <a:pPr>
              <a:spcBef>
                <a:spcPct val="50000"/>
              </a:spcBef>
            </a:pPr>
            <a:endParaRPr lang="en-GB"/>
          </a:p>
        </p:txBody>
      </p:sp>
    </p:spTree>
    <p:extLst>
      <p:ext uri="{BB962C8B-B14F-4D97-AF65-F5344CB8AC3E}">
        <p14:creationId xmlns:p14="http://schemas.microsoft.com/office/powerpoint/2010/main" val="3052579609"/>
      </p:ext>
    </p:extLst>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457200" y="277813"/>
            <a:ext cx="8229600" cy="636587"/>
          </a:xfrm>
        </p:spPr>
        <p:txBody>
          <a:bodyPr>
            <a:noAutofit/>
          </a:bodyPr>
          <a:lstStyle/>
          <a:p>
            <a:pPr eaLnBrk="1" hangingPunct="1">
              <a:defRPr/>
            </a:pPr>
            <a:r>
              <a:rPr lang="en-US" sz="4000" b="1" i="1" dirty="0" smtClean="0"/>
              <a:t/>
            </a:r>
            <a:br>
              <a:rPr lang="en-US" sz="4000" b="1" i="1" dirty="0" smtClean="0"/>
            </a:br>
            <a:r>
              <a:rPr lang="en-US" sz="4000" b="1" dirty="0" smtClean="0">
                <a:latin typeface="Times New Roman" pitchFamily="18" charset="0"/>
                <a:cs typeface="Times New Roman" pitchFamily="18" charset="0"/>
              </a:rPr>
              <a:t>Example</a:t>
            </a:r>
            <a:r>
              <a:rPr lang="en-US" sz="4000" b="1" i="1" dirty="0" smtClean="0"/>
              <a:t/>
            </a:r>
            <a:br>
              <a:rPr lang="en-US" sz="4000" b="1" i="1" dirty="0" smtClean="0"/>
            </a:br>
            <a:endParaRPr lang="en-GB" sz="4000" b="1" i="1" dirty="0" smtClean="0"/>
          </a:p>
        </p:txBody>
      </p:sp>
      <p:sp>
        <p:nvSpPr>
          <p:cNvPr id="4" name="Slide Number Placeholder 3"/>
          <p:cNvSpPr>
            <a:spLocks noGrp="1"/>
          </p:cNvSpPr>
          <p:nvPr>
            <p:ph type="sldNum" sz="quarter" idx="12"/>
          </p:nvPr>
        </p:nvSpPr>
        <p:spPr/>
        <p:txBody>
          <a:bodyPr>
            <a:normAutofit/>
          </a:bodyPr>
          <a:lstStyle/>
          <a:p>
            <a:pPr>
              <a:defRPr/>
            </a:pPr>
            <a:fld id="{606676C1-EAFF-49E2-9463-2B7B7A3938E4}" type="slidenum">
              <a:rPr lang="en-US" smtClean="0"/>
              <a:pPr>
                <a:defRPr/>
              </a:pPr>
              <a:t>168</a:t>
            </a:fld>
            <a:endParaRPr lang="en-US"/>
          </a:p>
        </p:txBody>
      </p:sp>
      <p:sp>
        <p:nvSpPr>
          <p:cNvPr id="516099" name="Rectangle 3"/>
          <p:cNvSpPr>
            <a:spLocks noGrp="1" noChangeArrowheads="1"/>
          </p:cNvSpPr>
          <p:nvPr>
            <p:ph sz="quarter" idx="1"/>
          </p:nvPr>
        </p:nvSpPr>
        <p:spPr>
          <a:xfrm>
            <a:off x="179388" y="990600"/>
            <a:ext cx="8659812" cy="5638800"/>
          </a:xfrm>
        </p:spPr>
        <p:txBody>
          <a:bodyPr>
            <a:normAutofit/>
          </a:bodyPr>
          <a:lstStyle/>
          <a:p>
            <a:pPr algn="just">
              <a:lnSpc>
                <a:spcPct val="90000"/>
              </a:lnSpc>
              <a:defRPr/>
            </a:pPr>
            <a:r>
              <a:rPr lang="en-US" sz="2400" dirty="0" smtClean="0">
                <a:latin typeface="Times New Roman" pitchFamily="18" charset="0"/>
                <a:cs typeface="Times New Roman" pitchFamily="18" charset="0"/>
              </a:rPr>
              <a:t>The data of above figure represents ten episodes of an illness in a population of 20 over a period of 16 months. Each horizontal line represents the portion of time one person spends being ill. The line </a:t>
            </a:r>
            <a:r>
              <a:rPr lang="en-US" sz="2400" dirty="0" smtClean="0">
                <a:solidFill>
                  <a:srgbClr val="00B050"/>
                </a:solidFill>
                <a:latin typeface="Times New Roman" pitchFamily="18" charset="0"/>
                <a:cs typeface="Times New Roman" pitchFamily="18" charset="0"/>
              </a:rPr>
              <a:t>begins on the date of onset </a:t>
            </a:r>
            <a:r>
              <a:rPr lang="en-US" sz="2400" dirty="0" smtClean="0">
                <a:latin typeface="Times New Roman" pitchFamily="18" charset="0"/>
                <a:cs typeface="Times New Roman" pitchFamily="18" charset="0"/>
              </a:rPr>
              <a:t>and </a:t>
            </a:r>
            <a:r>
              <a:rPr lang="en-US" sz="2400" dirty="0" smtClean="0">
                <a:solidFill>
                  <a:srgbClr val="00B050"/>
                </a:solidFill>
                <a:latin typeface="Times New Roman" pitchFamily="18" charset="0"/>
                <a:cs typeface="Times New Roman" pitchFamily="18" charset="0"/>
              </a:rPr>
              <a:t>ends on the date of death or on the date of recovery</a:t>
            </a:r>
            <a:r>
              <a:rPr lang="en-US" sz="2400" dirty="0" smtClean="0">
                <a:latin typeface="Times New Roman" pitchFamily="18" charset="0"/>
                <a:cs typeface="Times New Roman" pitchFamily="18" charset="0"/>
              </a:rPr>
              <a:t>. Calculate the incidence rate from October 1, 1990 to September  31, 1991, using the midpoint population as the denominator.</a:t>
            </a:r>
          </a:p>
          <a:p>
            <a:pPr algn="just">
              <a:lnSpc>
                <a:spcPct val="90000"/>
              </a:lnSpc>
              <a:defRPr/>
            </a:pPr>
            <a:r>
              <a:rPr lang="en-US" sz="2400" dirty="0" smtClean="0">
                <a:latin typeface="Times New Roman" pitchFamily="18" charset="0"/>
                <a:cs typeface="Times New Roman" pitchFamily="18" charset="0"/>
              </a:rPr>
              <a:t>Incidence rate, October 1, 1990 to September 31, 1991; for the denominator use the total population at midpoint (total population minus those who have died before April, 1991).</a:t>
            </a:r>
            <a:endParaRPr lang="en-US" sz="2800" dirty="0" smtClean="0">
              <a:latin typeface="Times New Roman" pitchFamily="18" charset="0"/>
              <a:cs typeface="Times New Roman" pitchFamily="18" charset="0"/>
            </a:endParaRPr>
          </a:p>
          <a:p>
            <a:pPr lvl="1" algn="just">
              <a:lnSpc>
                <a:spcPct val="90000"/>
              </a:lnSpc>
              <a:defRPr/>
            </a:pPr>
            <a:r>
              <a:rPr lang="en-GB" sz="2400" dirty="0" smtClean="0">
                <a:latin typeface="Times New Roman" pitchFamily="18" charset="0"/>
                <a:cs typeface="Times New Roman" pitchFamily="18" charset="0"/>
              </a:rPr>
              <a:t>x = new cases occurring 10/1/90-9/31/91 = 5</a:t>
            </a:r>
          </a:p>
          <a:p>
            <a:pPr lvl="1" algn="just">
              <a:lnSpc>
                <a:spcPct val="90000"/>
              </a:lnSpc>
              <a:defRPr/>
            </a:pPr>
            <a:r>
              <a:rPr lang="en-GB" sz="2400" dirty="0" smtClean="0">
                <a:latin typeface="Times New Roman" pitchFamily="18" charset="0"/>
                <a:cs typeface="Times New Roman" pitchFamily="18" charset="0"/>
              </a:rPr>
              <a:t>y = total population at midpoint = 20 - 2 = 18</a:t>
            </a:r>
          </a:p>
          <a:p>
            <a:pPr lvl="1" algn="just">
              <a:lnSpc>
                <a:spcPct val="90000"/>
              </a:lnSpc>
              <a:defRPr/>
            </a:pPr>
            <a:r>
              <a:rPr lang="en-GB" sz="2400" i="1" dirty="0" smtClean="0">
                <a:latin typeface="Times New Roman" pitchFamily="18" charset="0"/>
                <a:cs typeface="Times New Roman" pitchFamily="18" charset="0"/>
              </a:rPr>
              <a:t>x /y </a:t>
            </a:r>
            <a:r>
              <a:rPr lang="en-GB" sz="2400" dirty="0" smtClean="0">
                <a:latin typeface="Times New Roman" pitchFamily="18" charset="0"/>
                <a:cs typeface="Times New Roman" pitchFamily="18" charset="0"/>
              </a:rPr>
              <a:t>x 10</a:t>
            </a:r>
            <a:r>
              <a:rPr lang="en-GB" sz="2400" i="1" dirty="0" smtClean="0">
                <a:latin typeface="Times New Roman" pitchFamily="18" charset="0"/>
                <a:cs typeface="Times New Roman" pitchFamily="18" charset="0"/>
              </a:rPr>
              <a:t>n </a:t>
            </a:r>
            <a:r>
              <a:rPr lang="en-GB" sz="2400" dirty="0" smtClean="0">
                <a:latin typeface="Times New Roman" pitchFamily="18" charset="0"/>
                <a:cs typeface="Times New Roman" pitchFamily="18" charset="0"/>
              </a:rPr>
              <a:t>=/</a:t>
            </a:r>
            <a:r>
              <a:rPr lang="en-GB" sz="2400" i="1" dirty="0" smtClean="0">
                <a:latin typeface="Times New Roman" pitchFamily="18" charset="0"/>
                <a:cs typeface="Times New Roman" pitchFamily="18" charset="0"/>
              </a:rPr>
              <a:t>18 X </a:t>
            </a:r>
            <a:r>
              <a:rPr lang="en-GB" sz="2400" dirty="0" smtClean="0">
                <a:latin typeface="Times New Roman" pitchFamily="18" charset="0"/>
                <a:cs typeface="Times New Roman" pitchFamily="18" charset="0"/>
              </a:rPr>
              <a:t>100</a:t>
            </a:r>
            <a:r>
              <a:rPr lang="en-GB" sz="2400" i="1" dirty="0" smtClean="0">
                <a:latin typeface="Times New Roman" pitchFamily="18" charset="0"/>
                <a:cs typeface="Times New Roman" pitchFamily="18" charset="0"/>
              </a:rPr>
              <a:t> =27.8</a:t>
            </a:r>
          </a:p>
          <a:p>
            <a:pPr algn="just">
              <a:lnSpc>
                <a:spcPct val="90000"/>
              </a:lnSpc>
              <a:defRPr/>
            </a:pPr>
            <a:r>
              <a:rPr lang="en-GB" sz="2300" dirty="0" smtClean="0">
                <a:latin typeface="Times New Roman" pitchFamily="18" charset="0"/>
                <a:cs typeface="Times New Roman" pitchFamily="18" charset="0"/>
              </a:rPr>
              <a:t>So the one-year incidence was 28 cases per 100 population</a:t>
            </a:r>
          </a:p>
        </p:txBody>
      </p:sp>
    </p:spTree>
    <p:extLst>
      <p:ext uri="{BB962C8B-B14F-4D97-AF65-F5344CB8AC3E}">
        <p14:creationId xmlns:p14="http://schemas.microsoft.com/office/powerpoint/2010/main" val="1030954025"/>
      </p:ext>
    </p:extLst>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395288" y="228600"/>
            <a:ext cx="8229600" cy="685800"/>
          </a:xfrm>
        </p:spPr>
        <p:txBody>
          <a:bodyPr/>
          <a:lstStyle/>
          <a:p>
            <a:pPr eaLnBrk="1" hangingPunct="1">
              <a:defRPr/>
            </a:pPr>
            <a:r>
              <a:rPr lang="en-US" sz="3200" b="1" dirty="0" smtClean="0">
                <a:latin typeface="Times New Roman" pitchFamily="18" charset="0"/>
                <a:cs typeface="Times New Roman" pitchFamily="18" charset="0"/>
              </a:rPr>
              <a:t>Incidence Density/person-time rate</a:t>
            </a:r>
          </a:p>
        </p:txBody>
      </p:sp>
      <p:sp>
        <p:nvSpPr>
          <p:cNvPr id="4" name="Slide Number Placeholder 3"/>
          <p:cNvSpPr>
            <a:spLocks noGrp="1"/>
          </p:cNvSpPr>
          <p:nvPr>
            <p:ph type="sldNum" sz="quarter" idx="12"/>
          </p:nvPr>
        </p:nvSpPr>
        <p:spPr/>
        <p:txBody>
          <a:bodyPr>
            <a:normAutofit/>
          </a:bodyPr>
          <a:lstStyle/>
          <a:p>
            <a:pPr>
              <a:defRPr/>
            </a:pPr>
            <a:fld id="{71E91ABD-EF9C-416B-B47D-137E656D1E8D}" type="slidenum">
              <a:rPr lang="en-US" smtClean="0"/>
              <a:pPr>
                <a:defRPr/>
              </a:pPr>
              <a:t>169</a:t>
            </a:fld>
            <a:endParaRPr lang="en-US"/>
          </a:p>
        </p:txBody>
      </p:sp>
      <p:sp>
        <p:nvSpPr>
          <p:cNvPr id="518147" name="Rectangle 3"/>
          <p:cNvSpPr>
            <a:spLocks noGrp="1" noChangeArrowheads="1"/>
          </p:cNvSpPr>
          <p:nvPr>
            <p:ph sz="quarter" idx="1"/>
          </p:nvPr>
        </p:nvSpPr>
        <p:spPr>
          <a:xfrm>
            <a:off x="228600" y="914400"/>
            <a:ext cx="8610600" cy="5562600"/>
          </a:xfrm>
        </p:spPr>
        <p:txBody>
          <a:bodyPr>
            <a:normAutofit/>
          </a:bodyPr>
          <a:lstStyle/>
          <a:p>
            <a:pPr algn="just">
              <a:defRPr/>
            </a:pPr>
            <a:r>
              <a:rPr lang="en-US" sz="2400" dirty="0" smtClean="0">
                <a:latin typeface="Times New Roman" pitchFamily="18" charset="0"/>
                <a:cs typeface="Times New Roman" pitchFamily="18" charset="0"/>
              </a:rPr>
              <a:t>Measures the rate at which new cases of disease occur in the population at risk during a defined period</a:t>
            </a:r>
          </a:p>
          <a:p>
            <a:pPr algn="just">
              <a:defRPr/>
            </a:pPr>
            <a:r>
              <a:rPr lang="en-US" sz="2400" dirty="0" smtClean="0">
                <a:latin typeface="Times New Roman" pitchFamily="18" charset="0"/>
                <a:cs typeface="Times New Roman" pitchFamily="18" charset="0"/>
              </a:rPr>
              <a:t>The number of new cases of disease (incident number) divided by the sum of person-time is the incidence rate of the population over the period</a:t>
            </a:r>
          </a:p>
          <a:p>
            <a:pPr lvl="1" algn="just">
              <a:defRPr/>
            </a:pPr>
            <a:r>
              <a:rPr lang="en-US" sz="2400" b="1" dirty="0" smtClean="0">
                <a:latin typeface="Times New Roman" pitchFamily="18" charset="0"/>
                <a:cs typeface="Times New Roman" pitchFamily="18" charset="0"/>
              </a:rPr>
              <a:t>Time at risk and population at risk </a:t>
            </a:r>
            <a:r>
              <a:rPr lang="en-US" sz="2400" dirty="0" smtClean="0">
                <a:latin typeface="Times New Roman" pitchFamily="18" charset="0"/>
                <a:cs typeface="Times New Roman" pitchFamily="18" charset="0"/>
              </a:rPr>
              <a:t>are important concepts</a:t>
            </a:r>
          </a:p>
          <a:p>
            <a:pPr lvl="1" algn="just">
              <a:defRPr/>
            </a:pPr>
            <a:r>
              <a:rPr lang="en-US" sz="2400" dirty="0" smtClean="0">
                <a:latin typeface="Times New Roman" pitchFamily="18" charset="0"/>
                <a:cs typeface="Times New Roman" pitchFamily="18" charset="0"/>
              </a:rPr>
              <a:t>Event is also counted only once</a:t>
            </a:r>
          </a:p>
          <a:p>
            <a:pPr algn="just" eaLnBrk="1" hangingPunct="1">
              <a:defRPr/>
            </a:pPr>
            <a:r>
              <a:rPr lang="en-US" sz="2400" dirty="0" smtClean="0">
                <a:latin typeface="Times New Roman" pitchFamily="18" charset="0"/>
                <a:cs typeface="Times New Roman" pitchFamily="18" charset="0"/>
              </a:rPr>
              <a:t>The population at risk is dynamic and each person in the population contributes the amount of time that they remained under observation and free from disease (person-time)</a:t>
            </a:r>
          </a:p>
          <a:p>
            <a:pPr algn="just" eaLnBrk="1" hangingPunct="1">
              <a:buFont typeface="Wingdings" pitchFamily="2" charset="2"/>
              <a:buNone/>
              <a:defRPr/>
            </a:pPr>
            <a:endParaRPr lang="en-US" sz="2400" dirty="0" smtClean="0">
              <a:latin typeface="Times New Roman" pitchFamily="18" charset="0"/>
              <a:cs typeface="Times New Roman" pitchFamily="18" charset="0"/>
            </a:endParaRPr>
          </a:p>
          <a:p>
            <a:pPr algn="just" eaLnBrk="1" hangingPunct="1">
              <a:buFont typeface="Wingdings" pitchFamily="2" charset="2"/>
              <a:buNone/>
              <a:defRPr/>
            </a:pPr>
            <a:r>
              <a:rPr lang="en-US" sz="2400" dirty="0" smtClean="0">
                <a:latin typeface="Times New Roman" pitchFamily="18" charset="0"/>
                <a:cs typeface="Times New Roman" pitchFamily="18" charset="0"/>
              </a:rPr>
              <a:t>Incidence Density = </a:t>
            </a:r>
            <a:r>
              <a:rPr lang="en-US" sz="2000" u="sng" dirty="0" smtClean="0">
                <a:latin typeface="Times New Roman" pitchFamily="18" charset="0"/>
                <a:cs typeface="Times New Roman" pitchFamily="18" charset="0"/>
              </a:rPr>
              <a:t>number of new cases of disease in specified period x10</a:t>
            </a:r>
            <a:r>
              <a:rPr lang="en-US" sz="2000" u="sng" baseline="30000" dirty="0" smtClean="0">
                <a:latin typeface="Times New Roman" pitchFamily="18" charset="0"/>
                <a:cs typeface="Times New Roman" pitchFamily="18" charset="0"/>
              </a:rPr>
              <a:t>n</a:t>
            </a:r>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Total person-time of observation</a:t>
            </a:r>
          </a:p>
        </p:txBody>
      </p:sp>
    </p:spTree>
    <p:extLst>
      <p:ext uri="{BB962C8B-B14F-4D97-AF65-F5344CB8AC3E}">
        <p14:creationId xmlns:p14="http://schemas.microsoft.com/office/powerpoint/2010/main" val="31653325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smtClean="0">
                <a:latin typeface="Times New Roman" pitchFamily="18" charset="0"/>
                <a:cs typeface="Times New Roman" pitchFamily="18" charset="0"/>
              </a:rPr>
              <a:t>Definition Epidemiology…</a:t>
            </a:r>
            <a:endParaRPr lang="en-US" dirty="0">
              <a:latin typeface="Times New Roman" pitchFamily="18" charset="0"/>
              <a:cs typeface="Times New Roman" pitchFamily="18" charset="0"/>
            </a:endParaRPr>
          </a:p>
        </p:txBody>
      </p:sp>
      <p:sp>
        <p:nvSpPr>
          <p:cNvPr id="6" name="Content Placeholder 5"/>
          <p:cNvSpPr>
            <a:spLocks noGrp="1"/>
          </p:cNvSpPr>
          <p:nvPr>
            <p:ph idx="1"/>
          </p:nvPr>
        </p:nvSpPr>
        <p:spPr>
          <a:xfrm>
            <a:off x="228600" y="1295400"/>
            <a:ext cx="8537448" cy="5105400"/>
          </a:xfrm>
        </p:spPr>
        <p:txBody>
          <a:bodyPr>
            <a:noAutofit/>
          </a:bodyPr>
          <a:lstStyle/>
          <a:p>
            <a:pPr algn="just">
              <a:buNone/>
            </a:pPr>
            <a:r>
              <a:rPr lang="en-US" b="1" dirty="0" smtClean="0">
                <a:latin typeface="Times New Roman" pitchFamily="18" charset="0"/>
                <a:cs typeface="Times New Roman" pitchFamily="18" charset="0"/>
              </a:rPr>
              <a:t>Anderson </a:t>
            </a:r>
            <a:r>
              <a:rPr lang="en-US" b="1" dirty="0" err="1" smtClean="0">
                <a:latin typeface="Times New Roman" pitchFamily="18" charset="0"/>
                <a:cs typeface="Times New Roman" pitchFamily="18" charset="0"/>
              </a:rPr>
              <a:t>G.quoted</a:t>
            </a:r>
            <a:r>
              <a:rPr lang="en-US" b="1" dirty="0" smtClean="0">
                <a:latin typeface="Times New Roman" pitchFamily="18" charset="0"/>
                <a:cs typeface="Times New Roman" pitchFamily="18" charset="0"/>
              </a:rPr>
              <a:t> in Rothman KJ: Modern Epidemiology </a:t>
            </a:r>
          </a:p>
          <a:p>
            <a:pPr lvl="1" algn="just"/>
            <a:r>
              <a:rPr lang="en-US" dirty="0" smtClean="0">
                <a:latin typeface="Times New Roman" pitchFamily="18" charset="0"/>
                <a:cs typeface="Times New Roman" pitchFamily="18" charset="0"/>
              </a:rPr>
              <a:t>Epidemiology: the study of the </a:t>
            </a:r>
            <a:r>
              <a:rPr lang="en-US" dirty="0" smtClean="0">
                <a:solidFill>
                  <a:srgbClr val="00B0F0"/>
                </a:solidFill>
                <a:latin typeface="Times New Roman" pitchFamily="18" charset="0"/>
                <a:cs typeface="Times New Roman" pitchFamily="18" charset="0"/>
              </a:rPr>
              <a:t>occurrence of illness	</a:t>
            </a:r>
          </a:p>
          <a:p>
            <a:pPr lvl="1" algn="just"/>
            <a:endParaRPr lang="en-US"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Last JM: A Dictionary of Epidemiology</a:t>
            </a:r>
          </a:p>
          <a:p>
            <a:pPr lvl="1" algn="just"/>
            <a:r>
              <a:rPr lang="en-US" dirty="0" smtClean="0">
                <a:latin typeface="Times New Roman" pitchFamily="18" charset="0"/>
                <a:cs typeface="Times New Roman" pitchFamily="18" charset="0"/>
              </a:rPr>
              <a:t>The study of the </a:t>
            </a:r>
            <a:r>
              <a:rPr lang="en-US" dirty="0" smtClean="0">
                <a:solidFill>
                  <a:srgbClr val="00B0F0"/>
                </a:solidFill>
                <a:latin typeface="Times New Roman" pitchFamily="18" charset="0"/>
                <a:cs typeface="Times New Roman" pitchFamily="18" charset="0"/>
              </a:rPr>
              <a:t>distribution and determinants </a:t>
            </a:r>
            <a:r>
              <a:rPr lang="en-US" dirty="0" smtClean="0">
                <a:latin typeface="Times New Roman" pitchFamily="18" charset="0"/>
                <a:cs typeface="Times New Roman" pitchFamily="18" charset="0"/>
              </a:rPr>
              <a:t>of health related states and events in populations and the application of this study to control of health problems“</a:t>
            </a:r>
            <a:endParaRPr lang="en-US" sz="3200" b="1"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	</a:t>
            </a:r>
          </a:p>
          <a:p>
            <a:pPr algn="just"/>
            <a:endParaRPr lang="en-US" sz="36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17</a:t>
            </a:fld>
            <a:endParaRPr lang="en-US"/>
          </a:p>
        </p:txBody>
      </p:sp>
    </p:spTree>
    <p:extLst>
      <p:ext uri="{BB962C8B-B14F-4D97-AF65-F5344CB8AC3E}">
        <p14:creationId xmlns:p14="http://schemas.microsoft.com/office/powerpoint/2010/main" val="321295453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457200" y="274638"/>
            <a:ext cx="8229600" cy="792162"/>
          </a:xfrm>
        </p:spPr>
        <p:txBody>
          <a:bodyPr>
            <a:noAutofit/>
          </a:bodyPr>
          <a:lstStyle/>
          <a:p>
            <a:pPr eaLnBrk="1" hangingPunct="1">
              <a:defRPr/>
            </a:pPr>
            <a:r>
              <a:rPr lang="en-US" sz="5400" dirty="0" smtClean="0">
                <a:latin typeface="Times New Roman" pitchFamily="18" charset="0"/>
                <a:cs typeface="Times New Roman" pitchFamily="18" charset="0"/>
              </a:rPr>
              <a:t>Incidence density </a:t>
            </a:r>
            <a:r>
              <a:rPr lang="en-US" sz="5400" dirty="0" smtClean="0"/>
              <a:t>cont.</a:t>
            </a:r>
            <a:r>
              <a:rPr lang="en-US" sz="5400" dirty="0" smtClean="0">
                <a:latin typeface="Times New Roman" pitchFamily="18" charset="0"/>
                <a:cs typeface="Times New Roman" pitchFamily="18" charset="0"/>
              </a:rPr>
              <a:t>…</a:t>
            </a:r>
          </a:p>
        </p:txBody>
      </p:sp>
      <p:sp>
        <p:nvSpPr>
          <p:cNvPr id="4" name="Slide Number Placeholder 3"/>
          <p:cNvSpPr>
            <a:spLocks noGrp="1"/>
          </p:cNvSpPr>
          <p:nvPr>
            <p:ph type="sldNum" sz="quarter" idx="12"/>
          </p:nvPr>
        </p:nvSpPr>
        <p:spPr/>
        <p:txBody>
          <a:bodyPr>
            <a:normAutofit/>
          </a:bodyPr>
          <a:lstStyle/>
          <a:p>
            <a:pPr>
              <a:defRPr/>
            </a:pPr>
            <a:fld id="{56063F3E-E411-4A7C-B658-47B66B7FCE39}" type="slidenum">
              <a:rPr lang="en-US" smtClean="0"/>
              <a:pPr>
                <a:defRPr/>
              </a:pPr>
              <a:t>170</a:t>
            </a:fld>
            <a:endParaRPr lang="en-US"/>
          </a:p>
        </p:txBody>
      </p:sp>
      <p:sp>
        <p:nvSpPr>
          <p:cNvPr id="519171" name="Rectangle 3"/>
          <p:cNvSpPr>
            <a:spLocks noGrp="1" noChangeArrowheads="1"/>
          </p:cNvSpPr>
          <p:nvPr>
            <p:ph sz="quarter" idx="1"/>
          </p:nvPr>
        </p:nvSpPr>
        <p:spPr>
          <a:xfrm>
            <a:off x="250825" y="1143000"/>
            <a:ext cx="8664575" cy="5410200"/>
          </a:xfrm>
        </p:spPr>
        <p:txBody>
          <a:bodyPr>
            <a:normAutofit/>
          </a:bodyPr>
          <a:lstStyle/>
          <a:p>
            <a:pPr algn="just" eaLnBrk="1" hangingPunct="1">
              <a:lnSpc>
                <a:spcPct val="90000"/>
              </a:lnSpc>
              <a:defRPr/>
            </a:pPr>
            <a:r>
              <a:rPr lang="en-GB" sz="2800" dirty="0" smtClean="0">
                <a:latin typeface="Times New Roman" pitchFamily="18" charset="0"/>
                <a:cs typeface="Times New Roman" pitchFamily="18" charset="0"/>
              </a:rPr>
              <a:t>The numerator is still the number of new cases, but the denominator is the sum of the time each person is observed, totalled for all persons.</a:t>
            </a:r>
          </a:p>
          <a:p>
            <a:pPr algn="just" eaLnBrk="1" hangingPunct="1">
              <a:lnSpc>
                <a:spcPct val="90000"/>
              </a:lnSpc>
              <a:defRPr/>
            </a:pPr>
            <a:endParaRPr lang="en-US" sz="2800" dirty="0" smtClean="0">
              <a:latin typeface="Times New Roman" pitchFamily="18" charset="0"/>
              <a:cs typeface="Times New Roman" pitchFamily="18" charset="0"/>
            </a:endParaRPr>
          </a:p>
          <a:p>
            <a:pPr algn="just" eaLnBrk="1" hangingPunct="1">
              <a:lnSpc>
                <a:spcPct val="90000"/>
              </a:lnSpc>
              <a:defRPr/>
            </a:pPr>
            <a:r>
              <a:rPr lang="en-US" sz="2800" dirty="0" smtClean="0">
                <a:latin typeface="Times New Roman" pitchFamily="18" charset="0"/>
                <a:cs typeface="Times New Roman" pitchFamily="18" charset="0"/>
              </a:rPr>
              <a:t>For incidence density, the denominator is measured in </a:t>
            </a:r>
            <a:r>
              <a:rPr lang="en-US" sz="2800" b="1" dirty="0" smtClean="0">
                <a:solidFill>
                  <a:srgbClr val="00B050"/>
                </a:solidFill>
                <a:latin typeface="Times New Roman" pitchFamily="18" charset="0"/>
                <a:cs typeface="Times New Roman" pitchFamily="18" charset="0"/>
              </a:rPr>
              <a:t>person-time units rather than persons</a:t>
            </a:r>
            <a:r>
              <a:rPr lang="en-US" sz="2800" dirty="0" smtClean="0">
                <a:latin typeface="Times New Roman" pitchFamily="18" charset="0"/>
                <a:cs typeface="Times New Roman" pitchFamily="18" charset="0"/>
              </a:rPr>
              <a:t>, which accounts for…</a:t>
            </a:r>
          </a:p>
          <a:p>
            <a:pPr lvl="1" algn="just" eaLnBrk="1" hangingPunct="1">
              <a:lnSpc>
                <a:spcPct val="90000"/>
              </a:lnSpc>
              <a:buFont typeface="Wingdings" panose="05000000000000000000" pitchFamily="2" charset="2"/>
              <a:buChar char="ü"/>
              <a:defRPr/>
            </a:pPr>
            <a:r>
              <a:rPr lang="en-US" sz="2400" dirty="0" smtClean="0">
                <a:latin typeface="Times New Roman" pitchFamily="18" charset="0"/>
                <a:cs typeface="Times New Roman" pitchFamily="18" charset="0"/>
              </a:rPr>
              <a:t>Persons who enter the population after the study period begins,</a:t>
            </a:r>
          </a:p>
          <a:p>
            <a:pPr lvl="1" algn="just" eaLnBrk="1" hangingPunct="1">
              <a:lnSpc>
                <a:spcPct val="90000"/>
              </a:lnSpc>
              <a:buFont typeface="Wingdings" panose="05000000000000000000" pitchFamily="2" charset="2"/>
              <a:buChar char="ü"/>
              <a:defRPr/>
            </a:pPr>
            <a:r>
              <a:rPr lang="en-US" sz="2400" dirty="0" smtClean="0">
                <a:latin typeface="Times New Roman" pitchFamily="18" charset="0"/>
                <a:cs typeface="Times New Roman" pitchFamily="18" charset="0"/>
              </a:rPr>
              <a:t>Persons who are ‘lost’ during the study period, and</a:t>
            </a:r>
          </a:p>
          <a:p>
            <a:pPr lvl="1" algn="just" eaLnBrk="1" hangingPunct="1">
              <a:lnSpc>
                <a:spcPct val="90000"/>
              </a:lnSpc>
              <a:buFont typeface="Wingdings" panose="05000000000000000000" pitchFamily="2" charset="2"/>
              <a:buChar char="ü"/>
              <a:defRPr/>
            </a:pPr>
            <a:endParaRPr lang="en-US" sz="2400" dirty="0" smtClean="0">
              <a:latin typeface="Times New Roman" pitchFamily="18" charset="0"/>
              <a:cs typeface="Times New Roman" pitchFamily="18" charset="0"/>
            </a:endParaRPr>
          </a:p>
          <a:p>
            <a:pPr lvl="1" algn="just" eaLnBrk="1" hangingPunct="1">
              <a:lnSpc>
                <a:spcPct val="90000"/>
              </a:lnSpc>
              <a:buFont typeface="Wingdings" panose="05000000000000000000" pitchFamily="2" charset="2"/>
              <a:buChar char="ü"/>
              <a:defRPr/>
            </a:pPr>
            <a:r>
              <a:rPr lang="en-US" sz="2400" dirty="0" smtClean="0">
                <a:latin typeface="Times New Roman" pitchFamily="18" charset="0"/>
                <a:cs typeface="Times New Roman" pitchFamily="18" charset="0"/>
              </a:rPr>
              <a:t>Persons who develop the disease during the study period and are no longer at risk of developing the disease</a:t>
            </a:r>
          </a:p>
          <a:p>
            <a:pPr algn="just" eaLnBrk="1" hangingPunct="1">
              <a:lnSpc>
                <a:spcPct val="90000"/>
              </a:lnSpc>
              <a:buFont typeface="Wingdings" pitchFamily="2" charset="2"/>
              <a:buNone/>
              <a:defRPr/>
            </a:pPr>
            <a:endParaRPr lang="en-US" dirty="0" smtClean="0">
              <a:latin typeface="Times New Roman" pitchFamily="18" charset="0"/>
              <a:cs typeface="Times New Roman" pitchFamily="18" charset="0"/>
            </a:endParaRPr>
          </a:p>
          <a:p>
            <a:pPr algn="just" eaLnBrk="1" hangingPunct="1">
              <a:lnSpc>
                <a:spcPct val="90000"/>
              </a:lnSpc>
              <a:defRPr/>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624737486"/>
      </p:ext>
    </p:extLst>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639762"/>
          </a:xfrm>
        </p:spPr>
        <p:txBody>
          <a:bodyPr>
            <a:noAutofit/>
          </a:bodyPr>
          <a:lstStyle/>
          <a:p>
            <a:r>
              <a:rPr lang="en-US" sz="4000" dirty="0" smtClean="0">
                <a:latin typeface="Times New Roman" panose="02020603050405020304" pitchFamily="18" charset="0"/>
                <a:cs typeface="Times New Roman" panose="02020603050405020304" pitchFamily="18" charset="0"/>
              </a:rPr>
              <a:t>Incidence </a:t>
            </a:r>
            <a:r>
              <a:rPr lang="en-US" sz="4000" dirty="0">
                <a:latin typeface="Times New Roman" panose="02020603050405020304" pitchFamily="18" charset="0"/>
                <a:cs typeface="Times New Roman" panose="02020603050405020304" pitchFamily="18" charset="0"/>
              </a:rPr>
              <a:t>d</a:t>
            </a:r>
            <a:r>
              <a:rPr lang="en-US" sz="4000" dirty="0" smtClean="0">
                <a:latin typeface="Times New Roman" panose="02020603050405020304" pitchFamily="18" charset="0"/>
                <a:cs typeface="Times New Roman" panose="02020603050405020304" pitchFamily="18" charset="0"/>
              </a:rPr>
              <a:t>ensity 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304800" y="838200"/>
            <a:ext cx="8461248" cy="5486400"/>
          </a:xfrm>
        </p:spPr>
        <p:txBody>
          <a:bodyPr>
            <a:normAutofit lnSpcReduction="10000"/>
          </a:bodyPr>
          <a:lstStyle/>
          <a:p>
            <a:r>
              <a:rPr lang="en-GB" sz="2400" dirty="0" smtClean="0">
                <a:latin typeface="Times New Roman" pitchFamily="18" charset="0"/>
                <a:cs typeface="Times New Roman" pitchFamily="18" charset="0"/>
              </a:rPr>
              <a:t>When an incidence rate incorporates time into the denominator sometimes we call it </a:t>
            </a:r>
            <a:r>
              <a:rPr lang="en-GB" sz="2400" b="1" dirty="0" smtClean="0">
                <a:latin typeface="Times New Roman" pitchFamily="18" charset="0"/>
                <a:cs typeface="Times New Roman" pitchFamily="18" charset="0"/>
              </a:rPr>
              <a:t>person- time rate (an incidence density), </a:t>
            </a:r>
          </a:p>
          <a:p>
            <a:endParaRPr lang="en-GB" sz="2400" b="1"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Each person is observed from a set beginning point to an established endpoint (</a:t>
            </a:r>
            <a:r>
              <a:rPr lang="en-GB" sz="2400" b="1" dirty="0" smtClean="0">
                <a:latin typeface="Times New Roman" pitchFamily="18" charset="0"/>
                <a:cs typeface="Times New Roman" pitchFamily="18" charset="0"/>
              </a:rPr>
              <a:t>onset of disease, death, migration out of the study, or end of the study)</a:t>
            </a:r>
          </a:p>
          <a:p>
            <a:endParaRPr lang="en-US" sz="2400"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What is person-time?</a:t>
            </a:r>
          </a:p>
          <a:p>
            <a:pPr lvl="1"/>
            <a:r>
              <a:rPr lang="en-US" sz="2400" dirty="0" smtClean="0">
                <a:latin typeface="Times New Roman" pitchFamily="18" charset="0"/>
                <a:cs typeface="Times New Roman" pitchFamily="18" charset="0"/>
              </a:rPr>
              <a:t>100 people followed for 1 year each=100 person-years</a:t>
            </a:r>
          </a:p>
          <a:p>
            <a:pPr lvl="1"/>
            <a:r>
              <a:rPr lang="en-US" sz="2400" dirty="0" smtClean="0">
                <a:latin typeface="Times New Roman" pitchFamily="18" charset="0"/>
                <a:cs typeface="Times New Roman" pitchFamily="18" charset="0"/>
              </a:rPr>
              <a:t>10 people followed for 10 years each=100 person years</a:t>
            </a:r>
          </a:p>
          <a:p>
            <a:pPr lvl="1"/>
            <a:r>
              <a:rPr lang="en-US" sz="2400" dirty="0" smtClean="0">
                <a:latin typeface="Times New Roman" pitchFamily="18" charset="0"/>
                <a:cs typeface="Times New Roman" pitchFamily="18" charset="0"/>
              </a:rPr>
              <a:t>50 people followed for 1 year each plus 25 people followed for 2 years each=100 person-years</a:t>
            </a:r>
          </a:p>
          <a:p>
            <a:pPr lvl="1"/>
            <a:r>
              <a:rPr lang="en-US" sz="2400" dirty="0" smtClean="0">
                <a:latin typeface="Times New Roman" pitchFamily="18" charset="0"/>
                <a:cs typeface="Times New Roman" pitchFamily="18" charset="0"/>
              </a:rPr>
              <a:t>Time unit=month, year, day; person-time=person-year, person-month</a:t>
            </a:r>
            <a:r>
              <a:rPr lang="en-US" sz="2000" dirty="0" smtClean="0">
                <a:latin typeface="Times New Roman" pitchFamily="18" charset="0"/>
                <a:cs typeface="Times New Roman" pitchFamily="18" charset="0"/>
              </a:rPr>
              <a:t>,</a:t>
            </a:r>
          </a:p>
          <a:p>
            <a:endParaRPr lang="en-US" sz="4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3CDBD632-CC54-4A85-BC31-C4D60B6EE4FB}" type="slidenum">
              <a:rPr lang="en-US" smtClean="0">
                <a:latin typeface="Times New Roman" panose="02020603050405020304" pitchFamily="18" charset="0"/>
                <a:cs typeface="Times New Roman" panose="02020603050405020304" pitchFamily="18" charset="0"/>
              </a:rPr>
              <a:pPr/>
              <a:t>171</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408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457200" y="277813"/>
            <a:ext cx="8229600" cy="636587"/>
          </a:xfrm>
        </p:spPr>
        <p:txBody>
          <a:bodyPr/>
          <a:lstStyle/>
          <a:p>
            <a:pPr eaLnBrk="1" hangingPunct="1">
              <a:defRPr/>
            </a:pPr>
            <a:r>
              <a:rPr lang="en-GB" sz="3200" b="1" dirty="0" smtClean="0">
                <a:solidFill>
                  <a:srgbClr val="0070C0"/>
                </a:solidFill>
                <a:latin typeface="Times New Roman" pitchFamily="18" charset="0"/>
                <a:cs typeface="Times New Roman" pitchFamily="18" charset="0"/>
              </a:rPr>
              <a:t>Incidence density cont...</a:t>
            </a:r>
          </a:p>
        </p:txBody>
      </p:sp>
      <p:sp>
        <p:nvSpPr>
          <p:cNvPr id="521219" name="Rectangle 3"/>
          <p:cNvSpPr>
            <a:spLocks noGrp="1" noChangeArrowheads="1"/>
          </p:cNvSpPr>
          <p:nvPr>
            <p:ph type="body" sz="half" idx="1"/>
          </p:nvPr>
        </p:nvSpPr>
        <p:spPr>
          <a:xfrm>
            <a:off x="250825" y="990600"/>
            <a:ext cx="8588375" cy="5114925"/>
          </a:xfrm>
        </p:spPr>
        <p:txBody>
          <a:bodyPr/>
          <a:lstStyle/>
          <a:p>
            <a:pPr algn="just" eaLnBrk="1" hangingPunct="1">
              <a:lnSpc>
                <a:spcPct val="90000"/>
              </a:lnSpc>
              <a:defRPr/>
            </a:pPr>
            <a:r>
              <a:rPr lang="en-GB" sz="2400" dirty="0" smtClean="0">
                <a:latin typeface="Times New Roman" pitchFamily="18" charset="0"/>
                <a:cs typeface="Times New Roman" pitchFamily="18" charset="0"/>
              </a:rPr>
              <a:t>Incidence density</a:t>
            </a:r>
            <a:r>
              <a:rPr lang="en-GB" sz="2400" b="1" dirty="0" smtClean="0">
                <a:latin typeface="Times New Roman" pitchFamily="18" charset="0"/>
                <a:cs typeface="Times New Roman" pitchFamily="18" charset="0"/>
              </a:rPr>
              <a:t> </a:t>
            </a:r>
            <a:r>
              <a:rPr lang="en-GB" sz="2400" dirty="0" smtClean="0">
                <a:latin typeface="Times New Roman" pitchFamily="18" charset="0"/>
                <a:cs typeface="Times New Roman" pitchFamily="18" charset="0"/>
              </a:rPr>
              <a:t>is more useful when we are interested </a:t>
            </a:r>
            <a:r>
              <a:rPr lang="en-GB" sz="2400" dirty="0" smtClean="0">
                <a:solidFill>
                  <a:srgbClr val="FF0000"/>
                </a:solidFill>
                <a:latin typeface="Times New Roman" pitchFamily="18" charset="0"/>
                <a:cs typeface="Times New Roman" pitchFamily="18" charset="0"/>
              </a:rPr>
              <a:t>in how quickly people develop illnesses, assuming a constant rate over time</a:t>
            </a:r>
          </a:p>
          <a:p>
            <a:pPr algn="just" eaLnBrk="1" hangingPunct="1">
              <a:lnSpc>
                <a:spcPct val="90000"/>
              </a:lnSpc>
              <a:defRPr/>
            </a:pPr>
            <a:r>
              <a:rPr lang="en-US" sz="2400" dirty="0" smtClean="0">
                <a:latin typeface="Times New Roman" pitchFamily="18" charset="0"/>
                <a:cs typeface="Times New Roman" pitchFamily="18" charset="0"/>
              </a:rPr>
              <a:t>Total person-time for the denominator is computed by either…</a:t>
            </a:r>
          </a:p>
          <a:p>
            <a:pPr lvl="1" algn="just" eaLnBrk="1" hangingPunct="1">
              <a:lnSpc>
                <a:spcPct val="90000"/>
              </a:lnSpc>
              <a:buFont typeface="Wingdings" panose="05000000000000000000" pitchFamily="2" charset="2"/>
              <a:buChar char="ü"/>
              <a:defRPr/>
            </a:pPr>
            <a:r>
              <a:rPr lang="en-US" sz="2400" dirty="0" smtClean="0">
                <a:latin typeface="Times New Roman" pitchFamily="18" charset="0"/>
                <a:cs typeface="Times New Roman" pitchFamily="18" charset="0"/>
              </a:rPr>
              <a:t>Summing the amount of person-time contributed by each person in the population during the study period, or</a:t>
            </a:r>
          </a:p>
          <a:p>
            <a:pPr lvl="1" algn="just" eaLnBrk="1" hangingPunct="1">
              <a:lnSpc>
                <a:spcPct val="90000"/>
              </a:lnSpc>
              <a:buFont typeface="Wingdings" panose="05000000000000000000" pitchFamily="2" charset="2"/>
              <a:buChar char="ü"/>
              <a:defRPr/>
            </a:pPr>
            <a:endParaRPr lang="en-US" sz="2400" dirty="0" smtClean="0">
              <a:latin typeface="Times New Roman" pitchFamily="18" charset="0"/>
              <a:cs typeface="Times New Roman" pitchFamily="18" charset="0"/>
            </a:endParaRPr>
          </a:p>
          <a:p>
            <a:pPr lvl="1" algn="just" eaLnBrk="1" hangingPunct="1">
              <a:lnSpc>
                <a:spcPct val="90000"/>
              </a:lnSpc>
              <a:buFont typeface="Wingdings" panose="05000000000000000000" pitchFamily="2" charset="2"/>
              <a:buChar char="ü"/>
              <a:defRPr/>
            </a:pPr>
            <a:r>
              <a:rPr lang="en-US" sz="2400" dirty="0" smtClean="0">
                <a:latin typeface="Times New Roman" pitchFamily="18" charset="0"/>
                <a:cs typeface="Times New Roman" pitchFamily="18" charset="0"/>
              </a:rPr>
              <a:t>Multiplying the average size of the population at the mid-point of the study period times  the number of years representing the total study period</a:t>
            </a:r>
            <a:r>
              <a:rPr lang="en-GB" sz="2400" dirty="0" smtClean="0">
                <a:latin typeface="Times New Roman" pitchFamily="18" charset="0"/>
                <a:cs typeface="Times New Roman" pitchFamily="18" charset="0"/>
              </a:rPr>
              <a:t>.</a:t>
            </a:r>
            <a:endParaRPr lang="en-GB" sz="2800" dirty="0" smtClean="0">
              <a:latin typeface="Times New Roman" pitchFamily="18" charset="0"/>
              <a:cs typeface="Times New Roman" pitchFamily="18" charset="0"/>
            </a:endParaRPr>
          </a:p>
          <a:p>
            <a:pPr algn="just" eaLnBrk="1" hangingPunct="1">
              <a:lnSpc>
                <a:spcPct val="90000"/>
              </a:lnSpc>
              <a:defRPr/>
            </a:pPr>
            <a:endParaRPr lang="en-GB" sz="2800" dirty="0" smtClean="0">
              <a:latin typeface="Times New Roman" pitchFamily="18" charset="0"/>
              <a:cs typeface="Times New Roman" pitchFamily="18" charset="0"/>
            </a:endParaRPr>
          </a:p>
          <a:p>
            <a:pPr algn="just" eaLnBrk="1" hangingPunct="1">
              <a:lnSpc>
                <a:spcPct val="90000"/>
              </a:lnSpc>
              <a:defRPr/>
            </a:pPr>
            <a:endParaRPr lang="en-GB" sz="2800" dirty="0" smtClean="0">
              <a:latin typeface="Times New Roman" pitchFamily="18" charset="0"/>
              <a:cs typeface="Times New Roman" pitchFamily="18" charset="0"/>
            </a:endParaRPr>
          </a:p>
        </p:txBody>
      </p:sp>
      <p:pic>
        <p:nvPicPr>
          <p:cNvPr id="88068" name="Picture 4"/>
          <p:cNvPicPr>
            <a:picLocks noGrp="1" noChangeAspect="1" noChangeArrowheads="1"/>
          </p:cNvPicPr>
          <p:nvPr>
            <p:ph sz="half" idx="2"/>
          </p:nvPr>
        </p:nvPicPr>
        <p:blipFill>
          <a:blip r:embed="rId2" cstate="print"/>
          <a:srcRect/>
          <a:stretch>
            <a:fillRect/>
          </a:stretch>
        </p:blipFill>
        <p:spPr>
          <a:xfrm>
            <a:off x="533400" y="4724400"/>
            <a:ext cx="7343775" cy="1423988"/>
          </a:xfrm>
          <a:noFill/>
        </p:spPr>
      </p:pic>
      <p:sp>
        <p:nvSpPr>
          <p:cNvPr id="5" name="Slide Number Placeholder 4"/>
          <p:cNvSpPr>
            <a:spLocks noGrp="1"/>
          </p:cNvSpPr>
          <p:nvPr>
            <p:ph type="sldNum" sz="quarter" idx="12"/>
          </p:nvPr>
        </p:nvSpPr>
        <p:spPr/>
        <p:txBody>
          <a:bodyPr/>
          <a:lstStyle/>
          <a:p>
            <a:pPr>
              <a:defRPr/>
            </a:pPr>
            <a:fld id="{F77D7542-E7F7-437A-A77E-2805A661C364}" type="slidenum">
              <a:rPr lang="en-US" smtClean="0"/>
              <a:pPr>
                <a:defRPr/>
              </a:pPr>
              <a:t>172</a:t>
            </a:fld>
            <a:endParaRPr lang="en-US"/>
          </a:p>
        </p:txBody>
      </p:sp>
    </p:spTree>
    <p:extLst>
      <p:ext uri="{BB962C8B-B14F-4D97-AF65-F5344CB8AC3E}">
        <p14:creationId xmlns:p14="http://schemas.microsoft.com/office/powerpoint/2010/main" val="3059910636"/>
      </p:ext>
    </p:extLst>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p:spPr>
        <p:txBody>
          <a:bodyPr>
            <a:normAutofit/>
          </a:bodyPr>
          <a:lstStyle/>
          <a:p>
            <a:r>
              <a:rPr lang="en-GB" sz="3200" b="1" dirty="0" smtClean="0">
                <a:latin typeface="Times New Roman" pitchFamily="18" charset="0"/>
                <a:cs typeface="Times New Roman" pitchFamily="18" charset="0"/>
              </a:rPr>
              <a:t>Incidence density cont...</a:t>
            </a:r>
            <a:endParaRPr lang="en-US" sz="3200" dirty="0">
              <a:latin typeface="Times New Roman" pitchFamily="18" charset="0"/>
              <a:cs typeface="Times New Roman" pitchFamily="18" charset="0"/>
            </a:endParaRPr>
          </a:p>
        </p:txBody>
      </p:sp>
      <p:sp>
        <p:nvSpPr>
          <p:cNvPr id="6" name="Content Placeholder 5"/>
          <p:cNvSpPr>
            <a:spLocks noGrp="1"/>
          </p:cNvSpPr>
          <p:nvPr>
            <p:ph sz="quarter" idx="1"/>
          </p:nvPr>
        </p:nvSpPr>
        <p:spPr>
          <a:xfrm>
            <a:off x="381000" y="1066800"/>
            <a:ext cx="8534400" cy="5029200"/>
          </a:xfrm>
        </p:spPr>
        <p:txBody>
          <a:bodyPr>
            <a:normAutofit/>
          </a:bodyPr>
          <a:lstStyle/>
          <a:p>
            <a:pPr algn="just"/>
            <a:r>
              <a:rPr lang="en-US" sz="2800" b="1" dirty="0" smtClean="0">
                <a:latin typeface="Times New Roman" pitchFamily="18" charset="0"/>
                <a:cs typeface="Times New Roman" pitchFamily="18" charset="0"/>
              </a:rPr>
              <a:t>Open population- </a:t>
            </a:r>
            <a:r>
              <a:rPr lang="en-US" sz="2800" dirty="0" smtClean="0">
                <a:latin typeface="Times New Roman" pitchFamily="18" charset="0"/>
                <a:cs typeface="Times New Roman" pitchFamily="18" charset="0"/>
              </a:rPr>
              <a:t>gain population over time through in migration or birth or lose alive people through out migration. </a:t>
            </a:r>
          </a:p>
          <a:p>
            <a:pPr algn="just"/>
            <a:r>
              <a:rPr lang="en-US" sz="2800" b="1" dirty="0" smtClean="0">
                <a:latin typeface="Times New Roman" pitchFamily="18" charset="0"/>
                <a:cs typeface="Times New Roman" pitchFamily="18" charset="0"/>
              </a:rPr>
              <a:t>Differs from closed population in that:</a:t>
            </a:r>
          </a:p>
          <a:p>
            <a:pPr lvl="1" algn="just"/>
            <a:r>
              <a:rPr lang="en-US" sz="2400" dirty="0" smtClean="0">
                <a:latin typeface="Times New Roman" pitchFamily="18" charset="0"/>
                <a:cs typeface="Times New Roman" pitchFamily="18" charset="0"/>
              </a:rPr>
              <a:t>Individual contribution need not begin at same time</a:t>
            </a:r>
          </a:p>
          <a:p>
            <a:pPr lvl="1" algn="just"/>
            <a:r>
              <a:rPr lang="en-US" sz="2400" dirty="0" smtClean="0">
                <a:latin typeface="Times New Roman" pitchFamily="18" charset="0"/>
                <a:cs typeface="Times New Roman" pitchFamily="18" charset="0"/>
              </a:rPr>
              <a:t>Some migrate to it </a:t>
            </a:r>
          </a:p>
          <a:p>
            <a:pPr lvl="1" algn="just"/>
            <a:r>
              <a:rPr lang="en-US" sz="2400" dirty="0" smtClean="0">
                <a:latin typeface="Times New Roman" pitchFamily="18" charset="0"/>
                <a:cs typeface="Times New Roman" pitchFamily="18" charset="0"/>
              </a:rPr>
              <a:t>Some are born to it</a:t>
            </a:r>
          </a:p>
          <a:p>
            <a:pPr lvl="1" algn="just"/>
            <a:r>
              <a:rPr lang="en-US" sz="2400" dirty="0" smtClean="0">
                <a:latin typeface="Times New Roman" pitchFamily="18" charset="0"/>
                <a:cs typeface="Times New Roman" pitchFamily="18" charset="0"/>
              </a:rPr>
              <a:t>For specific age group people can enter by aging into it</a:t>
            </a:r>
          </a:p>
          <a:p>
            <a:pPr lvl="1" algn="just"/>
            <a:r>
              <a:rPr lang="en-US" sz="2400" dirty="0" smtClean="0">
                <a:latin typeface="Times New Roman" pitchFamily="18" charset="0"/>
                <a:cs typeface="Times New Roman" pitchFamily="18" charset="0"/>
              </a:rPr>
              <a:t>Can exit by dying, aging out of defined age group, emigrating or becoming diseased</a:t>
            </a:r>
            <a:endParaRPr lang="en-US"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3CDBD632-CC54-4A85-BC31-C4D60B6EE4FB}" type="slidenum">
              <a:rPr lang="en-US" smtClean="0"/>
              <a:pPr/>
              <a:t>173</a:t>
            </a:fld>
            <a:endParaRPr lang="en-US"/>
          </a:p>
        </p:txBody>
      </p:sp>
    </p:spTree>
    <p:extLst>
      <p:ext uri="{BB962C8B-B14F-4D97-AF65-F5344CB8AC3E}">
        <p14:creationId xmlns:p14="http://schemas.microsoft.com/office/powerpoint/2010/main" val="3832868544"/>
      </p:ext>
    </p:extLst>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a:xfrm>
            <a:off x="304800" y="304800"/>
            <a:ext cx="8229600" cy="914400"/>
          </a:xfrm>
        </p:spPr>
        <p:txBody>
          <a:bodyPr>
            <a:normAutofit/>
          </a:bodyPr>
          <a:lstStyle/>
          <a:p>
            <a:pPr eaLnBrk="1" hangingPunct="1">
              <a:defRPr/>
            </a:pPr>
            <a:r>
              <a:rPr lang="en-GB" sz="4800" dirty="0" smtClean="0">
                <a:solidFill>
                  <a:srgbClr val="0070C0"/>
                </a:solidFill>
                <a:latin typeface="Times New Roman" pitchFamily="18" charset="0"/>
                <a:cs typeface="Times New Roman" pitchFamily="18" charset="0"/>
              </a:rPr>
              <a:t>Incidence density cont.… </a:t>
            </a:r>
          </a:p>
        </p:txBody>
      </p:sp>
      <p:sp>
        <p:nvSpPr>
          <p:cNvPr id="522243" name="Rectangle 3"/>
          <p:cNvSpPr>
            <a:spLocks noGrp="1" noChangeArrowheads="1"/>
          </p:cNvSpPr>
          <p:nvPr>
            <p:ph type="body" sz="half" idx="1"/>
          </p:nvPr>
        </p:nvSpPr>
        <p:spPr>
          <a:xfrm>
            <a:off x="250825" y="1143000"/>
            <a:ext cx="8588375" cy="5410200"/>
          </a:xfrm>
        </p:spPr>
        <p:txBody>
          <a:bodyPr/>
          <a:lstStyle/>
          <a:p>
            <a:pPr eaLnBrk="1" hangingPunct="1">
              <a:lnSpc>
                <a:spcPct val="80000"/>
              </a:lnSpc>
              <a:buFont typeface="Wingdings" pitchFamily="2" charset="2"/>
              <a:buNone/>
              <a:defRPr/>
            </a:pPr>
            <a:r>
              <a:rPr lang="en-GB" sz="2000" b="1" i="1" dirty="0" smtClean="0">
                <a:latin typeface="Times New Roman" pitchFamily="18" charset="0"/>
                <a:cs typeface="Times New Roman" pitchFamily="18" charset="0"/>
              </a:rPr>
              <a:t>Example</a:t>
            </a:r>
          </a:p>
          <a:p>
            <a:pPr eaLnBrk="1" hangingPunct="1">
              <a:lnSpc>
                <a:spcPct val="80000"/>
              </a:lnSpc>
              <a:defRPr/>
            </a:pPr>
            <a:r>
              <a:rPr lang="en-GB" sz="2000" dirty="0" smtClean="0">
                <a:latin typeface="Times New Roman" pitchFamily="18" charset="0"/>
                <a:cs typeface="Times New Roman" pitchFamily="18" charset="0"/>
              </a:rPr>
              <a:t>Investigators enrolled 2,100 men in a study and followed them over 4 years to determine the rate of heart disease. The follow-up data are provided below. Calculate the person-time incidence rate of disease. </a:t>
            </a:r>
          </a:p>
          <a:p>
            <a:pPr eaLnBrk="1" hangingPunct="1">
              <a:lnSpc>
                <a:spcPct val="80000"/>
              </a:lnSpc>
              <a:defRPr/>
            </a:pPr>
            <a:r>
              <a:rPr lang="en-GB" sz="2000" dirty="0" smtClean="0">
                <a:latin typeface="Times New Roman" pitchFamily="18" charset="0"/>
                <a:cs typeface="Times New Roman" pitchFamily="18" charset="0"/>
              </a:rPr>
              <a:t>We assume that persons diagnosed with disease and those </a:t>
            </a:r>
            <a:r>
              <a:rPr lang="en-GB" sz="2000" b="1" dirty="0" smtClean="0">
                <a:latin typeface="Times New Roman" pitchFamily="18" charset="0"/>
                <a:cs typeface="Times New Roman" pitchFamily="18" charset="0"/>
              </a:rPr>
              <a:t>lost to follow-up were disease-free for half of the year</a:t>
            </a:r>
            <a:r>
              <a:rPr lang="en-GB" sz="2000" dirty="0" smtClean="0">
                <a:latin typeface="Times New Roman" pitchFamily="18" charset="0"/>
                <a:cs typeface="Times New Roman" pitchFamily="18" charset="0"/>
              </a:rPr>
              <a:t>, and thus contribute ½ year to the denominator.</a:t>
            </a:r>
          </a:p>
          <a:p>
            <a:pPr eaLnBrk="1" hangingPunct="1">
              <a:lnSpc>
                <a:spcPct val="80000"/>
              </a:lnSpc>
              <a:defRPr/>
            </a:pPr>
            <a:r>
              <a:rPr lang="en-GB" sz="2000" dirty="0" smtClean="0">
                <a:latin typeface="Times New Roman" pitchFamily="18" charset="0"/>
                <a:cs typeface="Times New Roman" pitchFamily="18" charset="0"/>
              </a:rPr>
              <a:t>Initial enrolment: 2,100 men free of disease</a:t>
            </a:r>
          </a:p>
          <a:p>
            <a:pPr lvl="1" eaLnBrk="1" hangingPunct="1">
              <a:lnSpc>
                <a:spcPct val="80000"/>
              </a:lnSpc>
              <a:defRPr/>
            </a:pPr>
            <a:r>
              <a:rPr lang="en-GB" sz="2000" dirty="0" smtClean="0">
                <a:latin typeface="Times New Roman" pitchFamily="18" charset="0"/>
                <a:cs typeface="Times New Roman" pitchFamily="18" charset="0"/>
              </a:rPr>
              <a:t>After 1 year: 2,000 disease-free, 0 with disease, 100 lost to follow-up</a:t>
            </a:r>
          </a:p>
          <a:p>
            <a:pPr lvl="1" eaLnBrk="1" hangingPunct="1">
              <a:lnSpc>
                <a:spcPct val="80000"/>
              </a:lnSpc>
              <a:defRPr/>
            </a:pPr>
            <a:r>
              <a:rPr lang="en-GB" sz="2000" dirty="0" smtClean="0">
                <a:latin typeface="Times New Roman" pitchFamily="18" charset="0"/>
                <a:cs typeface="Times New Roman" pitchFamily="18" charset="0"/>
              </a:rPr>
              <a:t>After 2 years: 1,900 disease-free, 1 with disease, 99 lost to follow-up</a:t>
            </a:r>
          </a:p>
          <a:p>
            <a:pPr lvl="1" eaLnBrk="1" hangingPunct="1">
              <a:lnSpc>
                <a:spcPct val="80000"/>
              </a:lnSpc>
              <a:defRPr/>
            </a:pPr>
            <a:r>
              <a:rPr lang="en-GB" sz="2000" dirty="0" smtClean="0">
                <a:latin typeface="Times New Roman" pitchFamily="18" charset="0"/>
                <a:cs typeface="Times New Roman" pitchFamily="18" charset="0"/>
              </a:rPr>
              <a:t>After 3 years: 1,100 disease-free, 7 with disease, 793 lost to follow-up</a:t>
            </a:r>
          </a:p>
          <a:p>
            <a:pPr lvl="1" eaLnBrk="1" hangingPunct="1">
              <a:lnSpc>
                <a:spcPct val="80000"/>
              </a:lnSpc>
              <a:defRPr/>
            </a:pPr>
            <a:r>
              <a:rPr lang="en-GB" sz="2000" dirty="0" smtClean="0">
                <a:latin typeface="Times New Roman" pitchFamily="18" charset="0"/>
                <a:cs typeface="Times New Roman" pitchFamily="18" charset="0"/>
              </a:rPr>
              <a:t>After 4 years: 700 disease-free, 8 with disease, 392 lost to follow-up</a:t>
            </a:r>
          </a:p>
          <a:p>
            <a:pPr eaLnBrk="1" hangingPunct="1">
              <a:lnSpc>
                <a:spcPct val="80000"/>
              </a:lnSpc>
              <a:buFont typeface="Wingdings" pitchFamily="2" charset="2"/>
              <a:buNone/>
              <a:defRPr/>
            </a:pPr>
            <a:r>
              <a:rPr lang="en-GB" sz="2000" dirty="0" smtClean="0">
                <a:latin typeface="Times New Roman" pitchFamily="18" charset="0"/>
                <a:cs typeface="Times New Roman" pitchFamily="18" charset="0"/>
              </a:rPr>
              <a:t>1. Identify </a:t>
            </a:r>
            <a:r>
              <a:rPr lang="en-GB" sz="2000" i="1" dirty="0" smtClean="0">
                <a:latin typeface="Times New Roman" pitchFamily="18" charset="0"/>
                <a:cs typeface="Times New Roman" pitchFamily="18" charset="0"/>
              </a:rPr>
              <a:t>x</a:t>
            </a:r>
            <a:r>
              <a:rPr lang="en-GB" sz="2000" dirty="0" smtClean="0">
                <a:latin typeface="Times New Roman" pitchFamily="18" charset="0"/>
                <a:cs typeface="Times New Roman" pitchFamily="18" charset="0"/>
              </a:rPr>
              <a:t>: </a:t>
            </a:r>
            <a:r>
              <a:rPr lang="en-GB" sz="2000" i="1" dirty="0" smtClean="0">
                <a:latin typeface="Times New Roman" pitchFamily="18" charset="0"/>
                <a:cs typeface="Times New Roman" pitchFamily="18" charset="0"/>
              </a:rPr>
              <a:t>x </a:t>
            </a:r>
            <a:r>
              <a:rPr lang="en-GB" sz="2000" dirty="0" smtClean="0">
                <a:latin typeface="Times New Roman" pitchFamily="18" charset="0"/>
                <a:cs typeface="Times New Roman" pitchFamily="18" charset="0"/>
              </a:rPr>
              <a:t>= cases diagnosed = 1 + 7 + 8 = 16</a:t>
            </a:r>
          </a:p>
          <a:p>
            <a:pPr eaLnBrk="1" hangingPunct="1">
              <a:lnSpc>
                <a:spcPct val="80000"/>
              </a:lnSpc>
              <a:buFont typeface="Wingdings" pitchFamily="2" charset="2"/>
              <a:buNone/>
              <a:defRPr/>
            </a:pPr>
            <a:r>
              <a:rPr lang="en-GB" sz="2000" dirty="0" smtClean="0">
                <a:latin typeface="Times New Roman" pitchFamily="18" charset="0"/>
                <a:cs typeface="Times New Roman" pitchFamily="18" charset="0"/>
              </a:rPr>
              <a:t>2. Calculate </a:t>
            </a:r>
            <a:r>
              <a:rPr lang="en-GB" sz="2000" i="1" dirty="0" smtClean="0">
                <a:latin typeface="Times New Roman" pitchFamily="18" charset="0"/>
                <a:cs typeface="Times New Roman" pitchFamily="18" charset="0"/>
              </a:rPr>
              <a:t>y</a:t>
            </a:r>
            <a:r>
              <a:rPr lang="en-GB" sz="2000" dirty="0" smtClean="0">
                <a:latin typeface="Times New Roman" pitchFamily="18" charset="0"/>
                <a:cs typeface="Times New Roman" pitchFamily="18" charset="0"/>
              </a:rPr>
              <a:t>, the person-years of observation:</a:t>
            </a:r>
          </a:p>
          <a:p>
            <a:pPr eaLnBrk="1" hangingPunct="1">
              <a:lnSpc>
                <a:spcPct val="80000"/>
              </a:lnSpc>
              <a:buFont typeface="Wingdings" pitchFamily="2" charset="2"/>
              <a:buNone/>
              <a:defRPr/>
            </a:pPr>
            <a:endParaRPr lang="en-GB" sz="2000" dirty="0" smtClean="0">
              <a:latin typeface="Times New Roman" pitchFamily="18" charset="0"/>
              <a:cs typeface="Times New Roman" pitchFamily="18" charset="0"/>
            </a:endParaRPr>
          </a:p>
        </p:txBody>
      </p:sp>
      <p:pic>
        <p:nvPicPr>
          <p:cNvPr id="89092" name="Picture 4"/>
          <p:cNvPicPr>
            <a:picLocks noGrp="1" noChangeAspect="1" noChangeArrowheads="1"/>
          </p:cNvPicPr>
          <p:nvPr>
            <p:ph sz="half" idx="2"/>
          </p:nvPr>
        </p:nvPicPr>
        <p:blipFill>
          <a:blip r:embed="rId2" cstate="print"/>
          <a:srcRect/>
          <a:stretch>
            <a:fillRect/>
          </a:stretch>
        </p:blipFill>
        <p:spPr>
          <a:xfrm>
            <a:off x="533400" y="5486400"/>
            <a:ext cx="8077200" cy="922338"/>
          </a:xfrm>
          <a:noFill/>
        </p:spPr>
      </p:pic>
      <p:sp>
        <p:nvSpPr>
          <p:cNvPr id="5" name="Slide Number Placeholder 4"/>
          <p:cNvSpPr>
            <a:spLocks noGrp="1"/>
          </p:cNvSpPr>
          <p:nvPr>
            <p:ph type="sldNum" sz="quarter" idx="12"/>
          </p:nvPr>
        </p:nvSpPr>
        <p:spPr/>
        <p:txBody>
          <a:bodyPr/>
          <a:lstStyle/>
          <a:p>
            <a:pPr>
              <a:defRPr/>
            </a:pPr>
            <a:fld id="{3892EBAB-FFDD-4406-A606-0F7207F3C49B}" type="slidenum">
              <a:rPr lang="en-US" smtClean="0"/>
              <a:pPr>
                <a:defRPr/>
              </a:pPr>
              <a:t>174</a:t>
            </a:fld>
            <a:endParaRPr lang="en-US"/>
          </a:p>
        </p:txBody>
      </p:sp>
    </p:spTree>
    <p:extLst>
      <p:ext uri="{BB962C8B-B14F-4D97-AF65-F5344CB8AC3E}">
        <p14:creationId xmlns:p14="http://schemas.microsoft.com/office/powerpoint/2010/main" val="2958492237"/>
      </p:ext>
    </p:extLst>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a:xfrm>
            <a:off x="395288" y="152400"/>
            <a:ext cx="8229600" cy="609600"/>
          </a:xfrm>
        </p:spPr>
        <p:txBody>
          <a:bodyPr>
            <a:noAutofit/>
          </a:bodyPr>
          <a:lstStyle/>
          <a:p>
            <a:pPr eaLnBrk="1" hangingPunct="1">
              <a:defRPr/>
            </a:pPr>
            <a:r>
              <a:rPr lang="en-GB" dirty="0" smtClean="0">
                <a:solidFill>
                  <a:srgbClr val="0070C0"/>
                </a:solidFill>
                <a:latin typeface="Times New Roman" pitchFamily="18" charset="0"/>
                <a:cs typeface="Times New Roman" pitchFamily="18" charset="0"/>
              </a:rPr>
              <a:t>Alternative methods</a:t>
            </a:r>
            <a:r>
              <a:rPr lang="en-GB" sz="6600" dirty="0" smtClean="0">
                <a:solidFill>
                  <a:srgbClr val="0070C0"/>
                </a:solidFill>
                <a:latin typeface="Times New Roman" pitchFamily="18" charset="0"/>
                <a:cs typeface="Times New Roman" pitchFamily="18" charset="0"/>
              </a:rPr>
              <a:t> </a:t>
            </a:r>
          </a:p>
        </p:txBody>
      </p:sp>
      <p:sp>
        <p:nvSpPr>
          <p:cNvPr id="523267" name="Rectangle 3"/>
          <p:cNvSpPr>
            <a:spLocks noGrp="1" noChangeArrowheads="1"/>
          </p:cNvSpPr>
          <p:nvPr>
            <p:ph type="body" sz="half" idx="1"/>
          </p:nvPr>
        </p:nvSpPr>
        <p:spPr>
          <a:xfrm>
            <a:off x="323850" y="914400"/>
            <a:ext cx="8591550" cy="5791200"/>
          </a:xfrm>
        </p:spPr>
        <p:txBody>
          <a:bodyPr/>
          <a:lstStyle/>
          <a:p>
            <a:pPr eaLnBrk="1" hangingPunct="1">
              <a:defRPr/>
            </a:pPr>
            <a:r>
              <a:rPr lang="en-GB" sz="2400" dirty="0" smtClean="0">
                <a:latin typeface="Times New Roman" pitchFamily="18" charset="0"/>
                <a:cs typeface="Times New Roman" pitchFamily="18" charset="0"/>
              </a:rPr>
              <a:t>A second way to calculate the person-years of observation is to turn the data around to reflect how many people were followed for how many years, as follows:</a:t>
            </a:r>
          </a:p>
          <a:p>
            <a:pPr lvl="1">
              <a:defRPr/>
            </a:pPr>
            <a:r>
              <a:rPr lang="en-GB" sz="1800" dirty="0" smtClean="0">
                <a:latin typeface="Times New Roman" pitchFamily="18" charset="0"/>
                <a:cs typeface="Times New Roman" pitchFamily="18" charset="0"/>
              </a:rPr>
              <a:t>700 men x 4.0 years = 2,800 person-years</a:t>
            </a:r>
          </a:p>
          <a:p>
            <a:pPr lvl="1">
              <a:defRPr/>
            </a:pPr>
            <a:r>
              <a:rPr lang="en-GB" sz="1800" dirty="0" smtClean="0">
                <a:latin typeface="Times New Roman" pitchFamily="18" charset="0"/>
                <a:cs typeface="Times New Roman" pitchFamily="18" charset="0"/>
              </a:rPr>
              <a:t>8 + 392 = 400 menx3.5 years = 1,400 person-years</a:t>
            </a:r>
          </a:p>
          <a:p>
            <a:pPr lvl="1">
              <a:defRPr/>
            </a:pPr>
            <a:r>
              <a:rPr lang="en-GB" sz="1800" dirty="0" smtClean="0">
                <a:latin typeface="Times New Roman" pitchFamily="18" charset="0"/>
                <a:cs typeface="Times New Roman" pitchFamily="18" charset="0"/>
              </a:rPr>
              <a:t>7 + 793 = 800 menx2.5 years = 2,000 person-years</a:t>
            </a:r>
          </a:p>
          <a:p>
            <a:pPr lvl="1">
              <a:defRPr/>
            </a:pPr>
            <a:r>
              <a:rPr lang="en-GB" sz="1800" dirty="0" smtClean="0">
                <a:latin typeface="Times New Roman" pitchFamily="18" charset="0"/>
                <a:cs typeface="Times New Roman" pitchFamily="18" charset="0"/>
              </a:rPr>
              <a:t>1 + 99 = 100 menx1.5 years = 150 person-years</a:t>
            </a:r>
          </a:p>
          <a:p>
            <a:pPr lvl="1">
              <a:defRPr/>
            </a:pPr>
            <a:r>
              <a:rPr lang="en-GB" sz="1800" dirty="0" smtClean="0">
                <a:latin typeface="Times New Roman" pitchFamily="18" charset="0"/>
                <a:cs typeface="Times New Roman" pitchFamily="18" charset="0"/>
              </a:rPr>
              <a:t>0 + 100 = 100 menx0.5 years = 50 person-years</a:t>
            </a:r>
          </a:p>
          <a:p>
            <a:pPr lvl="3">
              <a:defRPr/>
            </a:pPr>
            <a:r>
              <a:rPr lang="en-GB" sz="1800" dirty="0" smtClean="0">
                <a:latin typeface="Times New Roman" pitchFamily="18" charset="0"/>
                <a:cs typeface="Times New Roman" pitchFamily="18" charset="0"/>
              </a:rPr>
              <a:t>Total = 6,400 person-years of observation</a:t>
            </a:r>
          </a:p>
          <a:p>
            <a:pPr eaLnBrk="1" hangingPunct="1">
              <a:defRPr/>
            </a:pPr>
            <a:r>
              <a:rPr lang="en-GB" sz="2400" dirty="0" smtClean="0">
                <a:latin typeface="Times New Roman" pitchFamily="18" charset="0"/>
                <a:cs typeface="Times New Roman" pitchFamily="18" charset="0"/>
              </a:rPr>
              <a:t>This is exactly equal to the average population at risk (1,400) times duration of follow-up (4 years).</a:t>
            </a:r>
          </a:p>
          <a:p>
            <a:pPr eaLnBrk="1" hangingPunct="1">
              <a:defRPr/>
            </a:pPr>
            <a:endParaRPr lang="en-GB" sz="2800" dirty="0" smtClean="0"/>
          </a:p>
        </p:txBody>
      </p:sp>
      <p:sp>
        <p:nvSpPr>
          <p:cNvPr id="5" name="Slide Number Placeholder 4"/>
          <p:cNvSpPr>
            <a:spLocks noGrp="1"/>
          </p:cNvSpPr>
          <p:nvPr>
            <p:ph type="sldNum" sz="quarter" idx="12"/>
          </p:nvPr>
        </p:nvSpPr>
        <p:spPr/>
        <p:txBody>
          <a:bodyPr/>
          <a:lstStyle/>
          <a:p>
            <a:pPr>
              <a:defRPr/>
            </a:pPr>
            <a:fld id="{CB747B36-6B24-4F71-8D78-65D8E439AA7E}" type="slidenum">
              <a:rPr lang="en-US" smtClean="0"/>
              <a:pPr>
                <a:defRPr/>
              </a:pPr>
              <a:t>175</a:t>
            </a:fld>
            <a:endParaRPr lang="en-US"/>
          </a:p>
        </p:txBody>
      </p:sp>
      <p:pic>
        <p:nvPicPr>
          <p:cNvPr id="3" name="Picture 2"/>
          <p:cNvPicPr>
            <a:picLocks noChangeAspect="1"/>
          </p:cNvPicPr>
          <p:nvPr/>
        </p:nvPicPr>
        <p:blipFill>
          <a:blip r:embed="rId2"/>
          <a:stretch>
            <a:fillRect/>
          </a:stretch>
        </p:blipFill>
        <p:spPr>
          <a:xfrm>
            <a:off x="533400" y="4800600"/>
            <a:ext cx="8382000" cy="2057399"/>
          </a:xfrm>
          <a:prstGeom prst="rect">
            <a:avLst/>
          </a:prstGeom>
        </p:spPr>
      </p:pic>
    </p:spTree>
    <p:extLst>
      <p:ext uri="{BB962C8B-B14F-4D97-AF65-F5344CB8AC3E}">
        <p14:creationId xmlns:p14="http://schemas.microsoft.com/office/powerpoint/2010/main" val="3823246390"/>
      </p:ext>
    </p:extLst>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612775" y="152400"/>
            <a:ext cx="8153400" cy="762000"/>
          </a:xfrm>
        </p:spPr>
        <p:txBody>
          <a:bodyPr>
            <a:noAutofit/>
          </a:bodyPr>
          <a:lstStyle/>
          <a:p>
            <a:pPr eaLnBrk="1" hangingPunct="1"/>
            <a:r>
              <a:rPr lang="en-US" sz="4800" dirty="0" smtClean="0">
                <a:latin typeface="Times New Roman" pitchFamily="18" charset="0"/>
                <a:cs typeface="Times New Roman" pitchFamily="18" charset="0"/>
              </a:rPr>
              <a:t>Prevalence  </a:t>
            </a:r>
          </a:p>
        </p:txBody>
      </p:sp>
      <p:sp>
        <p:nvSpPr>
          <p:cNvPr id="191492"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5B93131C-0F6B-4724-9C0A-E7D3A99B4986}" type="slidenum">
              <a:rPr lang="en-US" smtClean="0"/>
              <a:pPr/>
              <a:t>176</a:t>
            </a:fld>
            <a:endParaRPr lang="en-US" smtClean="0"/>
          </a:p>
        </p:txBody>
      </p:sp>
      <p:sp>
        <p:nvSpPr>
          <p:cNvPr id="191493" name="Rectangle 3"/>
          <p:cNvSpPr>
            <a:spLocks noGrp="1" noChangeArrowheads="1"/>
          </p:cNvSpPr>
          <p:nvPr>
            <p:ph sz="quarter" idx="1"/>
          </p:nvPr>
        </p:nvSpPr>
        <p:spPr>
          <a:xfrm>
            <a:off x="228600" y="914400"/>
            <a:ext cx="8607425" cy="5562600"/>
          </a:xfrm>
        </p:spPr>
        <p:txBody>
          <a:bodyPr>
            <a:noAutofit/>
          </a:bodyPr>
          <a:lstStyle/>
          <a:p>
            <a:pPr algn="just"/>
            <a:r>
              <a:rPr lang="en-US" sz="2800" dirty="0" smtClean="0">
                <a:latin typeface="Times New Roman" pitchFamily="18" charset="0"/>
                <a:cs typeface="Times New Roman" pitchFamily="18" charset="0"/>
              </a:rPr>
              <a:t>Is the amount of disease present in a population</a:t>
            </a:r>
          </a:p>
          <a:p>
            <a:pPr lvl="1" algn="just"/>
            <a:r>
              <a:rPr lang="en-US" sz="2400" dirty="0" smtClean="0">
                <a:latin typeface="Times New Roman" pitchFamily="18" charset="0"/>
                <a:cs typeface="Times New Roman" pitchFamily="18" charset="0"/>
              </a:rPr>
              <a:t> Quantifies number of existing cases of disease in a population at a point or during a period of time</a:t>
            </a:r>
            <a:endParaRPr lang="en-US" dirty="0" smtClean="0">
              <a:latin typeface="Times New Roman" pitchFamily="18" charset="0"/>
              <a:cs typeface="Times New Roman" pitchFamily="18" charset="0"/>
            </a:endParaRPr>
          </a:p>
          <a:p>
            <a:pPr lvl="1" algn="just"/>
            <a:r>
              <a:rPr lang="en-US" sz="2400" b="1" dirty="0" smtClean="0">
                <a:solidFill>
                  <a:srgbClr val="00B050"/>
                </a:solidFill>
                <a:latin typeface="Times New Roman" pitchFamily="18" charset="0"/>
                <a:cs typeface="Times New Roman" pitchFamily="18" charset="0"/>
              </a:rPr>
              <a:t>That is, it estimates disease burden</a:t>
            </a:r>
          </a:p>
          <a:p>
            <a:pPr lvl="1" algn="just"/>
            <a:endParaRPr lang="en-US" sz="2000" b="1" dirty="0" smtClean="0">
              <a:solidFill>
                <a:srgbClr val="00B050"/>
              </a:solidFill>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Commonly used for chronic diseases or those with long duration</a:t>
            </a:r>
          </a:p>
          <a:p>
            <a:pPr lvl="1" algn="just">
              <a:buNone/>
            </a:pPr>
            <a:r>
              <a:rPr lang="en-US" sz="2000" dirty="0" smtClean="0">
                <a:latin typeface="Times New Roman" pitchFamily="18" charset="0"/>
                <a:cs typeface="Times New Roman" pitchFamily="18" charset="0"/>
              </a:rPr>
              <a:t>   </a:t>
            </a:r>
          </a:p>
          <a:p>
            <a:pPr lvl="1" algn="just">
              <a:buNone/>
            </a:pPr>
            <a:r>
              <a:rPr lang="en-US" sz="2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P= </a:t>
            </a:r>
            <a:r>
              <a:rPr lang="en-US" sz="2400" u="sng" dirty="0" smtClean="0">
                <a:latin typeface="Times New Roman" pitchFamily="18" charset="0"/>
                <a:cs typeface="Times New Roman" pitchFamily="18" charset="0"/>
              </a:rPr>
              <a:t>All new +pre existing cases during given time</a:t>
            </a:r>
          </a:p>
          <a:p>
            <a:pPr algn="just">
              <a:buNone/>
            </a:pPr>
            <a:r>
              <a:rPr lang="en-US" sz="2400" dirty="0" smtClean="0">
                <a:latin typeface="Times New Roman" pitchFamily="18" charset="0"/>
                <a:cs typeface="Times New Roman" pitchFamily="18" charset="0"/>
              </a:rPr>
              <a:t>               population during same time period</a:t>
            </a:r>
          </a:p>
          <a:p>
            <a:pPr algn="just">
              <a:buNone/>
            </a:pP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Use of prevalence is good for chronic diseases but misleading for acute or acute episodes of chronic illnesses</a:t>
            </a:r>
          </a:p>
          <a:p>
            <a:pPr algn="just"/>
            <a:r>
              <a:rPr lang="en-US" sz="2400" dirty="0" smtClean="0"/>
              <a:t>H</a:t>
            </a:r>
            <a:r>
              <a:rPr lang="en-US" sz="2400" dirty="0" smtClean="0">
                <a:latin typeface="Times New Roman" pitchFamily="18" charset="0"/>
                <a:cs typeface="Times New Roman" pitchFamily="18" charset="0"/>
              </a:rPr>
              <a:t>as limited value for evaluation of interventions</a:t>
            </a:r>
          </a:p>
          <a:p>
            <a:pPr algn="just">
              <a:buNone/>
            </a:pP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9123314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4800" dirty="0" smtClean="0">
                <a:latin typeface="Times New Roman" pitchFamily="18" charset="0"/>
                <a:cs typeface="Times New Roman" pitchFamily="18" charset="0"/>
              </a:rPr>
              <a:t>Prevalence…</a:t>
            </a:r>
            <a:endParaRPr lang="en-US" sz="4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1066800"/>
            <a:ext cx="8385048" cy="5029200"/>
          </a:xfrm>
        </p:spPr>
        <p:txBody>
          <a:bodyPr>
            <a:normAutofit/>
          </a:bodyPr>
          <a:lstStyle/>
          <a:p>
            <a:pPr algn="just"/>
            <a:r>
              <a:rPr lang="en-US" sz="4000" dirty="0" smtClean="0">
                <a:latin typeface="Times New Roman" pitchFamily="18" charset="0"/>
                <a:cs typeface="Times New Roman" pitchFamily="18" charset="0"/>
              </a:rPr>
              <a:t>Prevalence is affected by:</a:t>
            </a:r>
          </a:p>
          <a:p>
            <a:pPr lvl="1" algn="just">
              <a:buBlip>
                <a:blip r:embed="rId2"/>
              </a:buBlip>
            </a:pPr>
            <a:r>
              <a:rPr lang="en-US" dirty="0" smtClean="0">
                <a:latin typeface="Times New Roman" pitchFamily="18" charset="0"/>
                <a:cs typeface="Times New Roman" pitchFamily="18" charset="0"/>
              </a:rPr>
              <a:t>New and effective treatment</a:t>
            </a:r>
          </a:p>
          <a:p>
            <a:pPr lvl="1" algn="just">
              <a:buBlip>
                <a:blip r:embed="rId2"/>
              </a:buBlip>
            </a:pPr>
            <a:r>
              <a:rPr lang="en-US" dirty="0" smtClean="0">
                <a:latin typeface="Times New Roman" pitchFamily="18" charset="0"/>
                <a:cs typeface="Times New Roman" pitchFamily="18" charset="0"/>
              </a:rPr>
              <a:t>Increased survival despite incidence unchanged or even decreasing</a:t>
            </a:r>
          </a:p>
          <a:p>
            <a:pPr lvl="1" algn="just">
              <a:buBlip>
                <a:blip r:embed="rId2"/>
              </a:buBlip>
            </a:pPr>
            <a:r>
              <a:rPr lang="en-US" dirty="0" smtClean="0">
                <a:latin typeface="Times New Roman" pitchFamily="18" charset="0"/>
                <a:cs typeface="Times New Roman" pitchFamily="18" charset="0"/>
              </a:rPr>
              <a:t>Prevalence decreases due to new curative therapy, despite more people acquiring disease</a:t>
            </a:r>
          </a:p>
          <a:p>
            <a:pPr lvl="1" algn="just">
              <a:buBlip>
                <a:blip r:embed="rId2"/>
              </a:buBlip>
            </a:pPr>
            <a:r>
              <a:rPr lang="en-US" dirty="0" smtClean="0">
                <a:latin typeface="Times New Roman" pitchFamily="18" charset="0"/>
                <a:cs typeface="Times New Roman" pitchFamily="18" charset="0"/>
              </a:rPr>
              <a:t>Population movement</a:t>
            </a:r>
            <a:endParaRPr lang="en-US" sz="4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3CDBD632-CC54-4A85-BC31-C4D60B6EE4FB}" type="slidenum">
              <a:rPr lang="en-US" smtClean="0"/>
              <a:pPr/>
              <a:t>177</a:t>
            </a:fld>
            <a:endParaRPr lang="en-US"/>
          </a:p>
        </p:txBody>
      </p:sp>
    </p:spTree>
    <p:extLst>
      <p:ext uri="{BB962C8B-B14F-4D97-AF65-F5344CB8AC3E}">
        <p14:creationId xmlns:p14="http://schemas.microsoft.com/office/powerpoint/2010/main" val="37352191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457200" y="228600"/>
            <a:ext cx="8229600" cy="838200"/>
          </a:xfrm>
        </p:spPr>
        <p:txBody>
          <a:bodyPr>
            <a:normAutofit/>
          </a:bodyPr>
          <a:lstStyle/>
          <a:p>
            <a:pPr eaLnBrk="1" hangingPunct="1">
              <a:defRPr/>
            </a:pPr>
            <a:r>
              <a:rPr lang="en-GB" sz="3600" b="1" dirty="0" smtClean="0">
                <a:latin typeface="Times New Roman" pitchFamily="18" charset="0"/>
                <a:cs typeface="Times New Roman" pitchFamily="18" charset="0"/>
              </a:rPr>
              <a:t>Prevalence rate </a:t>
            </a:r>
          </a:p>
        </p:txBody>
      </p:sp>
      <p:sp>
        <p:nvSpPr>
          <p:cNvPr id="5" name="Slide Number Placeholder 4"/>
          <p:cNvSpPr>
            <a:spLocks noGrp="1"/>
          </p:cNvSpPr>
          <p:nvPr>
            <p:ph type="sldNum" sz="quarter" idx="12"/>
          </p:nvPr>
        </p:nvSpPr>
        <p:spPr/>
        <p:txBody>
          <a:bodyPr>
            <a:normAutofit/>
          </a:bodyPr>
          <a:lstStyle/>
          <a:p>
            <a:pPr>
              <a:defRPr/>
            </a:pPr>
            <a:fld id="{78E79E37-544A-4F80-B358-AB6DF4C9384B}" type="slidenum">
              <a:rPr lang="en-US" smtClean="0"/>
              <a:pPr>
                <a:defRPr/>
              </a:pPr>
              <a:t>178</a:t>
            </a:fld>
            <a:endParaRPr lang="en-US"/>
          </a:p>
        </p:txBody>
      </p:sp>
      <p:sp>
        <p:nvSpPr>
          <p:cNvPr id="524291" name="Rectangle 3"/>
          <p:cNvSpPr>
            <a:spLocks noGrp="1" noChangeArrowheads="1"/>
          </p:cNvSpPr>
          <p:nvPr>
            <p:ph sz="quarter" idx="1"/>
          </p:nvPr>
        </p:nvSpPr>
        <p:spPr>
          <a:xfrm>
            <a:off x="304800" y="1066800"/>
            <a:ext cx="8610600" cy="5029200"/>
          </a:xfrm>
        </p:spPr>
        <p:txBody>
          <a:bodyPr>
            <a:normAutofit/>
          </a:bodyPr>
          <a:lstStyle/>
          <a:p>
            <a:pPr algn="just">
              <a:lnSpc>
                <a:spcPct val="90000"/>
              </a:lnSpc>
              <a:defRPr/>
            </a:pPr>
            <a:r>
              <a:rPr lang="en-GB" sz="2800" dirty="0" smtClean="0">
                <a:latin typeface="Times New Roman" pitchFamily="18" charset="0"/>
                <a:cs typeface="Times New Roman" pitchFamily="18" charset="0"/>
              </a:rPr>
              <a:t>Prevalence, sometimes referred to as prevalence rate, is the proportion of persons in a population who have a particular disease or attribute at a specified point in time or over a specified period of time. </a:t>
            </a:r>
          </a:p>
          <a:p>
            <a:pPr lvl="1">
              <a:lnSpc>
                <a:spcPct val="90000"/>
              </a:lnSpc>
              <a:buFont typeface="Courier New" pitchFamily="49" charset="0"/>
              <a:buChar char="o"/>
              <a:defRPr/>
            </a:pPr>
            <a:endParaRPr lang="en-US" dirty="0" smtClean="0">
              <a:latin typeface="Times New Roman" pitchFamily="18" charset="0"/>
              <a:cs typeface="Times New Roman" pitchFamily="18" charset="0"/>
            </a:endParaRPr>
          </a:p>
          <a:p>
            <a:pPr lvl="1">
              <a:lnSpc>
                <a:spcPct val="90000"/>
              </a:lnSpc>
              <a:buFont typeface="Courier New" pitchFamily="49" charset="0"/>
              <a:buChar char="o"/>
              <a:defRPr/>
            </a:pPr>
            <a:r>
              <a:rPr lang="en-US" dirty="0" smtClean="0">
                <a:latin typeface="Times New Roman" pitchFamily="18" charset="0"/>
                <a:cs typeface="Times New Roman" pitchFamily="18" charset="0"/>
              </a:rPr>
              <a:t>Numerator is number of existing cases</a:t>
            </a:r>
          </a:p>
          <a:p>
            <a:pPr lvl="1">
              <a:lnSpc>
                <a:spcPct val="90000"/>
              </a:lnSpc>
              <a:buFont typeface="Courier New" pitchFamily="49" charset="0"/>
              <a:buChar char="o"/>
              <a:defRPr/>
            </a:pPr>
            <a:r>
              <a:rPr lang="en-US" dirty="0" smtClean="0">
                <a:latin typeface="Times New Roman" pitchFamily="18" charset="0"/>
                <a:cs typeface="Times New Roman" pitchFamily="18" charset="0"/>
              </a:rPr>
              <a:t>Denominator is your population of interest (</a:t>
            </a:r>
            <a:r>
              <a:rPr lang="en-US" b="1" dirty="0" smtClean="0">
                <a:latin typeface="Times New Roman" pitchFamily="18" charset="0"/>
                <a:cs typeface="Times New Roman" pitchFamily="18" charset="0"/>
              </a:rPr>
              <a:t>including all those in numerator)</a:t>
            </a:r>
            <a:endParaRPr lang="en-GB"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908769655"/>
      </p:ext>
    </p:extLst>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p:spPr>
        <p:txBody>
          <a:bodyPr>
            <a:normAutofit/>
          </a:bodyPr>
          <a:lstStyle/>
          <a:p>
            <a:r>
              <a:rPr lang="en-GB" sz="3600" b="1" dirty="0" smtClean="0">
                <a:latin typeface="Times New Roman" pitchFamily="18" charset="0"/>
                <a:cs typeface="Times New Roman" pitchFamily="18" charset="0"/>
              </a:rPr>
              <a:t>Prevalence rate... </a:t>
            </a:r>
            <a:endParaRPr lang="en-US" sz="3600" dirty="0">
              <a:latin typeface="Times New Roman" pitchFamily="18" charset="0"/>
              <a:cs typeface="Times New Roman" pitchFamily="18" charset="0"/>
            </a:endParaRPr>
          </a:p>
        </p:txBody>
      </p:sp>
      <p:pic>
        <p:nvPicPr>
          <p:cNvPr id="7" name="Picture 4"/>
          <p:cNvPicPr>
            <a:picLocks noGrp="1" noChangeAspect="1" noChangeArrowheads="1"/>
          </p:cNvPicPr>
          <p:nvPr>
            <p:ph sz="quarter" idx="1"/>
          </p:nvPr>
        </p:nvPicPr>
        <p:blipFill>
          <a:blip r:embed="rId2" cstate="print"/>
          <a:srcRect/>
          <a:stretch>
            <a:fillRect/>
          </a:stretch>
        </p:blipFill>
        <p:spPr>
          <a:xfrm>
            <a:off x="228600" y="1295400"/>
            <a:ext cx="8686800" cy="5181600"/>
          </a:xfrm>
          <a:noFill/>
        </p:spPr>
      </p:pic>
      <p:sp>
        <p:nvSpPr>
          <p:cNvPr id="4" name="Slide Number Placeholder 3"/>
          <p:cNvSpPr>
            <a:spLocks noGrp="1"/>
          </p:cNvSpPr>
          <p:nvPr>
            <p:ph type="sldNum" sz="quarter" idx="12"/>
          </p:nvPr>
        </p:nvSpPr>
        <p:spPr/>
        <p:txBody>
          <a:bodyPr>
            <a:normAutofit/>
          </a:bodyPr>
          <a:lstStyle/>
          <a:p>
            <a:fld id="{3CDBD632-CC54-4A85-BC31-C4D60B6EE4FB}" type="slidenum">
              <a:rPr lang="en-US" smtClean="0"/>
              <a:pPr/>
              <a:t>179</a:t>
            </a:fld>
            <a:endParaRPr lang="en-US"/>
          </a:p>
        </p:txBody>
      </p:sp>
    </p:spTree>
    <p:extLst>
      <p:ext uri="{BB962C8B-B14F-4D97-AF65-F5344CB8AC3E}">
        <p14:creationId xmlns:p14="http://schemas.microsoft.com/office/powerpoint/2010/main" val="7568779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93B4E9E-32F7-49AE-B54A-45F6738DCB40}" type="slidenum">
              <a:rPr lang="en-US" sz="1400" smtClean="0"/>
              <a:pPr eaLnBrk="1" hangingPunct="1"/>
              <a:t>18</a:t>
            </a:fld>
            <a:endParaRPr lang="en-US" sz="1400" smtClean="0"/>
          </a:p>
        </p:txBody>
      </p:sp>
      <p:sp>
        <p:nvSpPr>
          <p:cNvPr id="6148" name="Rectangle 2"/>
          <p:cNvSpPr>
            <a:spLocks noGrp="1" noChangeArrowheads="1"/>
          </p:cNvSpPr>
          <p:nvPr>
            <p:ph type="title"/>
          </p:nvPr>
        </p:nvSpPr>
        <p:spPr/>
        <p:txBody>
          <a:bodyPr>
            <a:normAutofit/>
          </a:bodyPr>
          <a:lstStyle/>
          <a:p>
            <a:pPr eaLnBrk="1" hangingPunct="1"/>
            <a:r>
              <a:rPr lang="en-US" sz="4000" b="1" dirty="0" smtClean="0">
                <a:latin typeface="Times New Roman" pitchFamily="18" charset="0"/>
                <a:cs typeface="Times New Roman" pitchFamily="18" charset="0"/>
              </a:rPr>
              <a:t>Definitions…</a:t>
            </a:r>
          </a:p>
        </p:txBody>
      </p:sp>
      <p:sp>
        <p:nvSpPr>
          <p:cNvPr id="6149" name="Rectangle 3"/>
          <p:cNvSpPr>
            <a:spLocks noGrp="1" noChangeArrowheads="1"/>
          </p:cNvSpPr>
          <p:nvPr>
            <p:ph type="body" idx="1"/>
          </p:nvPr>
        </p:nvSpPr>
        <p:spPr>
          <a:xfrm>
            <a:off x="457200" y="1295400"/>
            <a:ext cx="8229600" cy="4830763"/>
          </a:xfrm>
        </p:spPr>
        <p:txBody>
          <a:bodyPr>
            <a:normAutofit/>
          </a:bodyPr>
          <a:lstStyle/>
          <a:p>
            <a:pPr marL="0" indent="0" eaLnBrk="1" hangingPunct="1">
              <a:buFontTx/>
              <a:buNone/>
            </a:pPr>
            <a:r>
              <a:rPr lang="en-US" b="1" dirty="0" smtClean="0">
                <a:solidFill>
                  <a:srgbClr val="00B0F0"/>
                </a:solidFill>
                <a:latin typeface="Times New Roman" pitchFamily="18" charset="0"/>
                <a:cs typeface="Times New Roman" pitchFamily="18" charset="0"/>
              </a:rPr>
              <a:t>Epidemiology</a:t>
            </a:r>
          </a:p>
          <a:p>
            <a:pPr marL="0" indent="0" eaLnBrk="1" hangingPunct="1">
              <a:buFontTx/>
              <a:buNone/>
            </a:pPr>
            <a:endParaRPr lang="en-US" dirty="0" smtClean="0">
              <a:latin typeface="Times New Roman" pitchFamily="18" charset="0"/>
              <a:cs typeface="Times New Roman" pitchFamily="18" charset="0"/>
            </a:endParaRPr>
          </a:p>
          <a:p>
            <a:pPr marL="0" indent="0" algn="just" eaLnBrk="1" hangingPunct="1">
              <a:buFontTx/>
              <a:buNone/>
            </a:pPr>
            <a:r>
              <a:rPr lang="en-US" dirty="0" smtClean="0">
                <a:latin typeface="Times New Roman" pitchFamily="18" charset="0"/>
                <a:cs typeface="Times New Roman" pitchFamily="18" charset="0"/>
              </a:rPr>
              <a:t>It is the </a:t>
            </a:r>
            <a:r>
              <a:rPr lang="en-US" dirty="0" smtClean="0">
                <a:solidFill>
                  <a:srgbClr val="7030A0"/>
                </a:solidFill>
                <a:latin typeface="Times New Roman" pitchFamily="18" charset="0"/>
                <a:cs typeface="Times New Roman" pitchFamily="18" charset="0"/>
              </a:rPr>
              <a:t>study of </a:t>
            </a:r>
            <a:r>
              <a:rPr lang="en-US" dirty="0" smtClean="0">
                <a:solidFill>
                  <a:schemeClr val="tx2"/>
                </a:solidFill>
                <a:latin typeface="Times New Roman" pitchFamily="18" charset="0"/>
                <a:cs typeface="Times New Roman" pitchFamily="18" charset="0"/>
              </a:rPr>
              <a:t>frequency</a:t>
            </a:r>
            <a:r>
              <a:rPr lang="en-US" dirty="0" smtClean="0">
                <a:solidFill>
                  <a:srgbClr val="7030A0"/>
                </a:solidFill>
                <a:latin typeface="Times New Roman" pitchFamily="18" charset="0"/>
                <a:cs typeface="Times New Roman" pitchFamily="18" charset="0"/>
              </a:rPr>
              <a:t>, </a:t>
            </a:r>
            <a:r>
              <a:rPr lang="en-US" dirty="0" smtClean="0">
                <a:solidFill>
                  <a:srgbClr val="00B0F0"/>
                </a:solidFill>
                <a:latin typeface="Times New Roman" pitchFamily="18" charset="0"/>
                <a:cs typeface="Times New Roman" pitchFamily="18" charset="0"/>
              </a:rPr>
              <a:t>distribution</a:t>
            </a:r>
            <a:r>
              <a:rPr lang="en-US" dirty="0" smtClean="0">
                <a:solidFill>
                  <a:srgbClr val="7030A0"/>
                </a:solidFill>
                <a:latin typeface="Times New Roman" pitchFamily="18" charset="0"/>
                <a:cs typeface="Times New Roman" pitchFamily="18" charset="0"/>
              </a:rPr>
              <a:t>, and </a:t>
            </a:r>
            <a:r>
              <a:rPr lang="en-US" dirty="0" smtClean="0">
                <a:solidFill>
                  <a:srgbClr val="FF0000"/>
                </a:solidFill>
                <a:latin typeface="Times New Roman" pitchFamily="18" charset="0"/>
                <a:cs typeface="Times New Roman" pitchFamily="18" charset="0"/>
              </a:rPr>
              <a:t>determinants</a:t>
            </a:r>
            <a:r>
              <a:rPr lang="en-US" dirty="0" smtClean="0">
                <a:solidFill>
                  <a:srgbClr val="7030A0"/>
                </a:solidFill>
                <a:latin typeface="Times New Roman" pitchFamily="18" charset="0"/>
                <a:cs typeface="Times New Roman" pitchFamily="18" charset="0"/>
              </a:rPr>
              <a:t> </a:t>
            </a:r>
            <a:r>
              <a:rPr lang="en-US" dirty="0" smtClean="0">
                <a:latin typeface="Times New Roman" pitchFamily="18" charset="0"/>
                <a:cs typeface="Times New Roman" pitchFamily="18" charset="0"/>
              </a:rPr>
              <a:t>of diseases and other health-related conditions in a human population </a:t>
            </a:r>
          </a:p>
          <a:p>
            <a:pPr marL="0" indent="0" algn="ctr" eaLnBrk="1" hangingPunct="1">
              <a:buFontTx/>
              <a:buNone/>
            </a:pPr>
            <a:r>
              <a:rPr lang="en-US" b="1" dirty="0" smtClean="0">
                <a:latin typeface="Times New Roman" pitchFamily="18" charset="0"/>
                <a:cs typeface="Times New Roman" pitchFamily="18" charset="0"/>
              </a:rPr>
              <a:t>and</a:t>
            </a:r>
            <a:r>
              <a:rPr lang="en-US" dirty="0" smtClean="0">
                <a:latin typeface="Times New Roman" pitchFamily="18" charset="0"/>
                <a:cs typeface="Times New Roman" pitchFamily="18" charset="0"/>
              </a:rPr>
              <a:t> </a:t>
            </a:r>
          </a:p>
          <a:p>
            <a:pPr marL="0" indent="0" algn="just" eaLnBrk="1" hangingPunct="1">
              <a:buFontTx/>
              <a:buNone/>
            </a:pPr>
            <a:r>
              <a:rPr lang="en-US" dirty="0" smtClean="0">
                <a:latin typeface="Times New Roman" pitchFamily="18" charset="0"/>
                <a:cs typeface="Times New Roman" pitchFamily="18" charset="0"/>
              </a:rPr>
              <a:t>The application of this study to the </a:t>
            </a:r>
            <a:r>
              <a:rPr lang="en-US" dirty="0" smtClean="0">
                <a:solidFill>
                  <a:srgbClr val="00B050"/>
                </a:solidFill>
                <a:latin typeface="Times New Roman" pitchFamily="18" charset="0"/>
                <a:cs typeface="Times New Roman" pitchFamily="18" charset="0"/>
              </a:rPr>
              <a:t>prevention of disease and promotion</a:t>
            </a:r>
            <a:r>
              <a:rPr lang="en-US" dirty="0" smtClean="0">
                <a:latin typeface="Times New Roman" pitchFamily="18" charset="0"/>
                <a:cs typeface="Times New Roman" pitchFamily="18" charset="0"/>
              </a:rPr>
              <a:t> of health</a:t>
            </a:r>
          </a:p>
        </p:txBody>
      </p:sp>
    </p:spTree>
    <p:extLst>
      <p:ext uri="{BB962C8B-B14F-4D97-AF65-F5344CB8AC3E}">
        <p14:creationId xmlns:p14="http://schemas.microsoft.com/office/powerpoint/2010/main" val="3391112029"/>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612775" y="228600"/>
            <a:ext cx="8153400" cy="685800"/>
          </a:xfrm>
        </p:spPr>
        <p:txBody>
          <a:bodyPr>
            <a:normAutofit/>
          </a:bodyPr>
          <a:lstStyle/>
          <a:p>
            <a:r>
              <a:rPr lang="en-GB" sz="3600" b="1" dirty="0" smtClean="0">
                <a:latin typeface="Times New Roman" pitchFamily="18" charset="0"/>
                <a:cs typeface="Times New Roman" pitchFamily="18" charset="0"/>
              </a:rPr>
              <a:t>Prevalence rate... </a:t>
            </a:r>
            <a:endParaRPr lang="en-US" sz="3600" dirty="0" smtClean="0">
              <a:latin typeface="Times New Roman" pitchFamily="18" charset="0"/>
              <a:cs typeface="Times New Roman" pitchFamily="18" charset="0"/>
            </a:endParaRPr>
          </a:p>
        </p:txBody>
      </p:sp>
      <p:sp>
        <p:nvSpPr>
          <p:cNvPr id="197636"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6488F7A3-395C-4082-9DF0-15DBB2D10DB9}" type="slidenum">
              <a:rPr lang="en-US" smtClean="0"/>
              <a:pPr/>
              <a:t>180</a:t>
            </a:fld>
            <a:endParaRPr lang="en-US" smtClean="0"/>
          </a:p>
        </p:txBody>
      </p:sp>
      <p:sp>
        <p:nvSpPr>
          <p:cNvPr id="197637" name="Rectangle 3"/>
          <p:cNvSpPr>
            <a:spLocks noGrp="1" noChangeArrowheads="1"/>
          </p:cNvSpPr>
          <p:nvPr>
            <p:ph sz="quarter" idx="1"/>
          </p:nvPr>
        </p:nvSpPr>
        <p:spPr>
          <a:xfrm>
            <a:off x="304800" y="914400"/>
            <a:ext cx="8461375" cy="5638800"/>
          </a:xfrm>
        </p:spPr>
        <p:txBody>
          <a:bodyPr>
            <a:normAutofit/>
          </a:bodyPr>
          <a:lstStyle/>
          <a:p>
            <a:pPr algn="just"/>
            <a:r>
              <a:rPr lang="en-US" sz="2800" dirty="0" smtClean="0">
                <a:latin typeface="Times New Roman" pitchFamily="18" charset="0"/>
                <a:cs typeface="Times New Roman" pitchFamily="18" charset="0"/>
              </a:rPr>
              <a:t>Prevalence rate is affected </a:t>
            </a:r>
          </a:p>
          <a:p>
            <a:pPr lvl="1" algn="just">
              <a:buFont typeface="Wingdings" panose="05000000000000000000" pitchFamily="2" charset="2"/>
              <a:buChar char="ü"/>
            </a:pPr>
            <a:r>
              <a:rPr lang="en-US" sz="2400" dirty="0" smtClean="0">
                <a:latin typeface="Times New Roman" pitchFamily="18" charset="0"/>
                <a:cs typeface="Times New Roman" pitchFamily="18" charset="0"/>
              </a:rPr>
              <a:t>Severity of illness</a:t>
            </a:r>
          </a:p>
          <a:p>
            <a:pPr lvl="1" algn="just">
              <a:buFont typeface="Wingdings" panose="05000000000000000000" pitchFamily="2" charset="2"/>
              <a:buChar char="ü"/>
            </a:pPr>
            <a:r>
              <a:rPr lang="en-US" sz="2400" dirty="0" smtClean="0">
                <a:latin typeface="Times New Roman" pitchFamily="18" charset="0"/>
                <a:cs typeface="Times New Roman" pitchFamily="18" charset="0"/>
              </a:rPr>
              <a:t>Duration of illness</a:t>
            </a:r>
          </a:p>
          <a:p>
            <a:pPr lvl="1" algn="just">
              <a:buFont typeface="Wingdings" panose="05000000000000000000" pitchFamily="2" charset="2"/>
              <a:buChar char="ü"/>
            </a:pPr>
            <a:r>
              <a:rPr lang="en-US" sz="2400" dirty="0" smtClean="0">
                <a:latin typeface="Times New Roman" pitchFamily="18" charset="0"/>
                <a:cs typeface="Times New Roman" pitchFamily="18" charset="0"/>
              </a:rPr>
              <a:t>The number of new cases</a:t>
            </a:r>
          </a:p>
          <a:p>
            <a:pPr algn="just"/>
            <a:r>
              <a:rPr lang="en-US" dirty="0" smtClean="0">
                <a:latin typeface="Times New Roman" pitchFamily="18" charset="0"/>
                <a:cs typeface="Times New Roman" pitchFamily="18" charset="0"/>
              </a:rPr>
              <a:t>Types of prevalence</a:t>
            </a:r>
          </a:p>
          <a:p>
            <a:pPr lvl="1" algn="just">
              <a:buFont typeface="Courier New" panose="02070309020205020404" pitchFamily="49" charset="0"/>
              <a:buChar char="o"/>
            </a:pPr>
            <a:r>
              <a:rPr lang="en-US" sz="2200" b="1" dirty="0" smtClean="0">
                <a:solidFill>
                  <a:srgbClr val="00B0F0"/>
                </a:solidFill>
                <a:latin typeface="Times New Roman" pitchFamily="18" charset="0"/>
                <a:cs typeface="Times New Roman" pitchFamily="18" charset="0"/>
              </a:rPr>
              <a:t>Point prevalence </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number of persons with a specific disease at one point in time divided by total number of persons in the population</a:t>
            </a:r>
          </a:p>
          <a:p>
            <a:pPr lvl="1" algn="just">
              <a:buFont typeface="Courier New" panose="02070309020205020404" pitchFamily="49" charset="0"/>
              <a:buChar char="o"/>
            </a:pPr>
            <a:r>
              <a:rPr lang="en-US" sz="2200" b="1" dirty="0" smtClean="0">
                <a:solidFill>
                  <a:srgbClr val="00B0F0"/>
                </a:solidFill>
                <a:latin typeface="Times New Roman" pitchFamily="18" charset="0"/>
                <a:cs typeface="Times New Roman" pitchFamily="18" charset="0"/>
              </a:rPr>
              <a:t>Period prevalence </a:t>
            </a:r>
            <a:r>
              <a:rPr lang="en-US" sz="2200" dirty="0" smtClean="0">
                <a:latin typeface="Times New Roman" pitchFamily="18" charset="0"/>
                <a:cs typeface="Times New Roman" pitchFamily="18" charset="0"/>
              </a:rPr>
              <a:t>- number of persons with disease in a time interval (</a:t>
            </a:r>
            <a:r>
              <a:rPr lang="en-US" sz="2200" dirty="0" err="1" smtClean="0">
                <a:latin typeface="Times New Roman" pitchFamily="18" charset="0"/>
                <a:cs typeface="Times New Roman" pitchFamily="18" charset="0"/>
              </a:rPr>
              <a:t>eg</a:t>
            </a:r>
            <a:r>
              <a:rPr lang="en-US" sz="2200" dirty="0" smtClean="0">
                <a:latin typeface="Times New Roman" pitchFamily="18" charset="0"/>
                <a:cs typeface="Times New Roman" pitchFamily="18" charset="0"/>
              </a:rPr>
              <a:t>, one year) divided by number of persons in the population</a:t>
            </a:r>
          </a:p>
          <a:p>
            <a:pPr lvl="1" algn="just">
              <a:buFont typeface="Courier New" panose="02070309020205020404" pitchFamily="49" charset="0"/>
              <a:buChar char="o"/>
            </a:pPr>
            <a:r>
              <a:rPr lang="en-US" sz="2400" dirty="0" smtClean="0">
                <a:latin typeface="Times New Roman" pitchFamily="18" charset="0"/>
                <a:cs typeface="Times New Roman" pitchFamily="18" charset="0"/>
              </a:rPr>
              <a:t>Prevalence at beginning of an interval plus any incident cases</a:t>
            </a:r>
          </a:p>
        </p:txBody>
      </p:sp>
    </p:spTree>
    <p:extLst>
      <p:ext uri="{BB962C8B-B14F-4D97-AF65-F5344CB8AC3E}">
        <p14:creationId xmlns:p14="http://schemas.microsoft.com/office/powerpoint/2010/main" val="1243356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457200" y="152400"/>
            <a:ext cx="7924800" cy="838200"/>
          </a:xfrm>
        </p:spPr>
        <p:txBody>
          <a:bodyPr>
            <a:normAutofit/>
          </a:bodyPr>
          <a:lstStyle/>
          <a:p>
            <a:pPr>
              <a:defRPr/>
            </a:pPr>
            <a:r>
              <a:rPr lang="en-GB" sz="3200" b="1" dirty="0" smtClean="0">
                <a:latin typeface="Times New Roman" pitchFamily="18" charset="0"/>
                <a:cs typeface="Times New Roman" pitchFamily="18" charset="0"/>
              </a:rPr>
              <a:t>Point and period prevalence</a:t>
            </a:r>
          </a:p>
        </p:txBody>
      </p:sp>
      <p:sp>
        <p:nvSpPr>
          <p:cNvPr id="4" name="Slide Number Placeholder 3"/>
          <p:cNvSpPr>
            <a:spLocks noGrp="1"/>
          </p:cNvSpPr>
          <p:nvPr>
            <p:ph type="sldNum" sz="quarter" idx="12"/>
          </p:nvPr>
        </p:nvSpPr>
        <p:spPr/>
        <p:txBody>
          <a:bodyPr>
            <a:normAutofit/>
          </a:bodyPr>
          <a:lstStyle/>
          <a:p>
            <a:pPr>
              <a:defRPr/>
            </a:pPr>
            <a:fld id="{46EBC95E-571B-4BE7-A49F-3B7D823B7090}" type="slidenum">
              <a:rPr lang="en-US" smtClean="0"/>
              <a:pPr>
                <a:defRPr/>
              </a:pPr>
              <a:t>181</a:t>
            </a:fld>
            <a:endParaRPr lang="en-US"/>
          </a:p>
        </p:txBody>
      </p:sp>
      <p:sp>
        <p:nvSpPr>
          <p:cNvPr id="525315" name="Rectangle 3"/>
          <p:cNvSpPr>
            <a:spLocks noGrp="1" noChangeArrowheads="1"/>
          </p:cNvSpPr>
          <p:nvPr>
            <p:ph sz="quarter" idx="1"/>
          </p:nvPr>
        </p:nvSpPr>
        <p:spPr>
          <a:xfrm>
            <a:off x="381000" y="838200"/>
            <a:ext cx="8458200" cy="5867400"/>
          </a:xfrm>
        </p:spPr>
        <p:txBody>
          <a:bodyPr>
            <a:normAutofit/>
          </a:bodyPr>
          <a:lstStyle/>
          <a:p>
            <a:pPr eaLnBrk="1" hangingPunct="1">
              <a:lnSpc>
                <a:spcPct val="90000"/>
              </a:lnSpc>
              <a:defRPr/>
            </a:pPr>
            <a:r>
              <a:rPr lang="en-GB" sz="2400" dirty="0" smtClean="0">
                <a:latin typeface="Times New Roman" pitchFamily="18" charset="0"/>
                <a:cs typeface="Times New Roman" pitchFamily="18" charset="0"/>
              </a:rPr>
              <a:t>The amount of disease present in a population is constantly changing</a:t>
            </a:r>
          </a:p>
          <a:p>
            <a:pPr lvl="2">
              <a:lnSpc>
                <a:spcPct val="90000"/>
              </a:lnSpc>
              <a:defRPr/>
            </a:pPr>
            <a:r>
              <a:rPr lang="en-GB" sz="2400" dirty="0" smtClean="0">
                <a:latin typeface="Times New Roman" pitchFamily="18" charset="0"/>
                <a:cs typeface="Times New Roman" pitchFamily="18" charset="0"/>
              </a:rPr>
              <a:t>Sometimes, we want to know how much of a particular disease is present in a population at a single point in time to get a kind of </a:t>
            </a:r>
            <a:r>
              <a:rPr lang="en-GB" sz="2400" b="1" dirty="0" smtClean="0">
                <a:solidFill>
                  <a:srgbClr val="00B050"/>
                </a:solidFill>
                <a:latin typeface="Times New Roman" pitchFamily="18" charset="0"/>
                <a:cs typeface="Times New Roman" pitchFamily="18" charset="0"/>
              </a:rPr>
              <a:t>“stop action” or “snapshot” </a:t>
            </a:r>
            <a:r>
              <a:rPr lang="en-GB" sz="2400" dirty="0" smtClean="0">
                <a:latin typeface="Times New Roman" pitchFamily="18" charset="0"/>
                <a:cs typeface="Times New Roman" pitchFamily="18" charset="0"/>
              </a:rPr>
              <a:t>look at the population with regard to that disease</a:t>
            </a:r>
          </a:p>
          <a:p>
            <a:pPr lvl="2">
              <a:lnSpc>
                <a:spcPct val="90000"/>
              </a:lnSpc>
              <a:defRPr/>
            </a:pPr>
            <a:endParaRPr lang="en-GB" sz="2400" dirty="0" smtClean="0">
              <a:latin typeface="Times New Roman" pitchFamily="18" charset="0"/>
              <a:cs typeface="Times New Roman" pitchFamily="18" charset="0"/>
            </a:endParaRPr>
          </a:p>
          <a:p>
            <a:pPr eaLnBrk="1" hangingPunct="1">
              <a:lnSpc>
                <a:spcPct val="90000"/>
              </a:lnSpc>
              <a:defRPr/>
            </a:pPr>
            <a:r>
              <a:rPr lang="en-GB" sz="2400" dirty="0" smtClean="0">
                <a:latin typeface="Times New Roman" pitchFamily="18" charset="0"/>
                <a:cs typeface="Times New Roman" pitchFamily="18" charset="0"/>
              </a:rPr>
              <a:t>We use </a:t>
            </a:r>
            <a:r>
              <a:rPr lang="en-GB" sz="2400" b="1" dirty="0" smtClean="0">
                <a:latin typeface="Times New Roman" pitchFamily="18" charset="0"/>
                <a:cs typeface="Times New Roman" pitchFamily="18" charset="0"/>
              </a:rPr>
              <a:t>point prevalence </a:t>
            </a:r>
            <a:r>
              <a:rPr lang="en-GB" sz="2400" dirty="0" smtClean="0">
                <a:latin typeface="Times New Roman" pitchFamily="18" charset="0"/>
                <a:cs typeface="Times New Roman" pitchFamily="18" charset="0"/>
              </a:rPr>
              <a:t>for that purpose </a:t>
            </a:r>
          </a:p>
          <a:p>
            <a:pPr lvl="2" eaLnBrk="1" hangingPunct="1">
              <a:lnSpc>
                <a:spcPct val="90000"/>
              </a:lnSpc>
              <a:defRPr/>
            </a:pPr>
            <a:r>
              <a:rPr lang="en-GB" sz="2400" dirty="0" smtClean="0">
                <a:latin typeface="Times New Roman" pitchFamily="18" charset="0"/>
                <a:cs typeface="Times New Roman" pitchFamily="18" charset="0"/>
              </a:rPr>
              <a:t>The numerator -is the number of persons with a particular disease or attribute on a particular date </a:t>
            </a:r>
          </a:p>
          <a:p>
            <a:pPr lvl="2" eaLnBrk="1" hangingPunct="1">
              <a:lnSpc>
                <a:spcPct val="90000"/>
              </a:lnSpc>
              <a:defRPr/>
            </a:pPr>
            <a:r>
              <a:rPr lang="en-GB" sz="2400" dirty="0" smtClean="0">
                <a:latin typeface="Times New Roman" pitchFamily="18" charset="0"/>
                <a:cs typeface="Times New Roman" pitchFamily="18" charset="0"/>
              </a:rPr>
              <a:t>Point prevalence is not an incidence rate, because the numerator includes pre-existing cases</a:t>
            </a:r>
          </a:p>
          <a:p>
            <a:pPr eaLnBrk="1" hangingPunct="1">
              <a:lnSpc>
                <a:spcPct val="90000"/>
              </a:lnSpc>
              <a:buFont typeface="Wingdings" pitchFamily="2" charset="2"/>
              <a:buNone/>
              <a:defRPr/>
            </a:pPr>
            <a:endParaRPr lang="en-GB" sz="2400" dirty="0" smtClean="0">
              <a:latin typeface="Times New Roman" pitchFamily="18" charset="0"/>
              <a:cs typeface="Times New Roman" pitchFamily="18" charset="0"/>
            </a:endParaRPr>
          </a:p>
          <a:p>
            <a:pPr eaLnBrk="1" hangingPunct="1">
              <a:lnSpc>
                <a:spcPct val="90000"/>
              </a:lnSpc>
              <a:buFont typeface="Wingdings" pitchFamily="2" charset="2"/>
              <a:buNone/>
              <a:defRPr/>
            </a:pPr>
            <a:endParaRPr lang="en-GB" sz="2400" dirty="0">
              <a:latin typeface="Times New Roman" pitchFamily="18" charset="0"/>
              <a:cs typeface="Times New Roman" pitchFamily="18" charset="0"/>
            </a:endParaRPr>
          </a:p>
        </p:txBody>
      </p:sp>
      <p:graphicFrame>
        <p:nvGraphicFramePr>
          <p:cNvPr id="2" name="Object 1"/>
          <p:cNvGraphicFramePr>
            <a:graphicFrameLocks noChangeAspect="1"/>
          </p:cNvGraphicFramePr>
          <p:nvPr>
            <p:extLst/>
          </p:nvPr>
        </p:nvGraphicFramePr>
        <p:xfrm>
          <a:off x="685800" y="5486400"/>
          <a:ext cx="7543800" cy="1092200"/>
        </p:xfrm>
        <a:graphic>
          <a:graphicData uri="http://schemas.openxmlformats.org/presentationml/2006/ole">
            <mc:AlternateContent xmlns:mc="http://schemas.openxmlformats.org/markup-compatibility/2006">
              <mc:Choice xmlns:v="urn:schemas-microsoft-com:vml" Requires="v">
                <p:oleObj spid="_x0000_s11267" name="Equation" r:id="rId3" imgW="3162300" imgH="533400" progId="Equation.3">
                  <p:embed/>
                </p:oleObj>
              </mc:Choice>
              <mc:Fallback>
                <p:oleObj name="Equation" r:id="rId3" imgW="3162300" imgH="533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486400"/>
                        <a:ext cx="7543800" cy="1092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66983948"/>
      </p:ext>
    </p:extLst>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457200" y="228600"/>
            <a:ext cx="8229600" cy="685801"/>
          </a:xfrm>
        </p:spPr>
        <p:txBody>
          <a:bodyPr>
            <a:normAutofit fontScale="90000"/>
          </a:bodyPr>
          <a:lstStyle/>
          <a:p>
            <a:pPr eaLnBrk="1" hangingPunct="1">
              <a:defRPr/>
            </a:pPr>
            <a:r>
              <a:rPr lang="en-US" dirty="0" smtClean="0">
                <a:latin typeface="Times New Roman" pitchFamily="18" charset="0"/>
                <a:cs typeface="Times New Roman" pitchFamily="18" charset="0"/>
              </a:rPr>
              <a:t>Continued</a:t>
            </a:r>
            <a:r>
              <a:rPr lang="en-US" b="1" dirty="0" smtClean="0">
                <a:latin typeface="Times New Roman" pitchFamily="18" charset="0"/>
                <a:cs typeface="Times New Roman" pitchFamily="18" charset="0"/>
              </a:rPr>
              <a:t>---</a:t>
            </a:r>
          </a:p>
        </p:txBody>
      </p:sp>
      <p:sp>
        <p:nvSpPr>
          <p:cNvPr id="4" name="Slide Number Placeholder 3"/>
          <p:cNvSpPr>
            <a:spLocks noGrp="1"/>
          </p:cNvSpPr>
          <p:nvPr>
            <p:ph type="sldNum" sz="quarter" idx="12"/>
          </p:nvPr>
        </p:nvSpPr>
        <p:spPr/>
        <p:txBody>
          <a:bodyPr>
            <a:normAutofit/>
          </a:bodyPr>
          <a:lstStyle/>
          <a:p>
            <a:pPr>
              <a:defRPr/>
            </a:pPr>
            <a:fld id="{4A6B2DD6-3B6F-446D-A345-77B5CD7E1216}" type="slidenum">
              <a:rPr lang="en-US" smtClean="0"/>
              <a:pPr>
                <a:defRPr/>
              </a:pPr>
              <a:t>182</a:t>
            </a:fld>
            <a:endParaRPr lang="en-US"/>
          </a:p>
        </p:txBody>
      </p:sp>
      <p:sp>
        <p:nvSpPr>
          <p:cNvPr id="526339" name="Rectangle 3"/>
          <p:cNvSpPr>
            <a:spLocks noGrp="1" noChangeArrowheads="1"/>
          </p:cNvSpPr>
          <p:nvPr>
            <p:ph sz="quarter" idx="1"/>
          </p:nvPr>
        </p:nvSpPr>
        <p:spPr>
          <a:xfrm>
            <a:off x="304800" y="1066800"/>
            <a:ext cx="8534400" cy="5334000"/>
          </a:xfrm>
        </p:spPr>
        <p:txBody>
          <a:bodyPr/>
          <a:lstStyle/>
          <a:p>
            <a:pPr eaLnBrk="1" hangingPunct="1">
              <a:lnSpc>
                <a:spcPct val="80000"/>
              </a:lnSpc>
              <a:defRPr/>
            </a:pPr>
            <a:r>
              <a:rPr lang="en-GB" sz="2400" dirty="0" smtClean="0">
                <a:latin typeface="Times New Roman" pitchFamily="18" charset="0"/>
                <a:cs typeface="Times New Roman" pitchFamily="18" charset="0"/>
              </a:rPr>
              <a:t>At other times we want to know how much of a particular disease is present in a population over a longer period</a:t>
            </a:r>
          </a:p>
          <a:p>
            <a:pPr eaLnBrk="1" hangingPunct="1">
              <a:lnSpc>
                <a:spcPct val="80000"/>
              </a:lnSpc>
              <a:defRPr/>
            </a:pPr>
            <a:endParaRPr lang="en-GB" sz="2400" dirty="0" smtClean="0">
              <a:latin typeface="Times New Roman" pitchFamily="18" charset="0"/>
              <a:cs typeface="Times New Roman" pitchFamily="18" charset="0"/>
            </a:endParaRPr>
          </a:p>
          <a:p>
            <a:pPr eaLnBrk="1" hangingPunct="1">
              <a:lnSpc>
                <a:spcPct val="80000"/>
              </a:lnSpc>
              <a:defRPr/>
            </a:pPr>
            <a:r>
              <a:rPr lang="en-GB" sz="2400" dirty="0" smtClean="0">
                <a:latin typeface="Times New Roman" pitchFamily="18" charset="0"/>
                <a:cs typeface="Times New Roman" pitchFamily="18" charset="0"/>
              </a:rPr>
              <a:t>Then, we use </a:t>
            </a:r>
            <a:r>
              <a:rPr lang="en-GB" sz="2400" b="1" dirty="0" smtClean="0">
                <a:latin typeface="Times New Roman" pitchFamily="18" charset="0"/>
                <a:cs typeface="Times New Roman" pitchFamily="18" charset="0"/>
              </a:rPr>
              <a:t>period prevalence</a:t>
            </a:r>
            <a:r>
              <a:rPr lang="en-GB" sz="2400" dirty="0" smtClean="0">
                <a:latin typeface="Times New Roman" pitchFamily="18" charset="0"/>
                <a:cs typeface="Times New Roman" pitchFamily="18" charset="0"/>
              </a:rPr>
              <a:t>. </a:t>
            </a:r>
          </a:p>
          <a:p>
            <a:pPr lvl="1">
              <a:lnSpc>
                <a:spcPct val="80000"/>
              </a:lnSpc>
              <a:buFont typeface="Wingdings" panose="05000000000000000000" pitchFamily="2" charset="2"/>
              <a:buChar char="Ø"/>
              <a:defRPr/>
            </a:pPr>
            <a:r>
              <a:rPr lang="en-GB" sz="2400" dirty="0" smtClean="0">
                <a:latin typeface="Times New Roman" pitchFamily="18" charset="0"/>
                <a:cs typeface="Times New Roman" pitchFamily="18" charset="0"/>
              </a:rPr>
              <a:t>The numerator in period prevalence is the number of persons who had a particular disease or attribute at any time during a particular interval</a:t>
            </a:r>
          </a:p>
          <a:p>
            <a:pPr lvl="1">
              <a:lnSpc>
                <a:spcPct val="80000"/>
              </a:lnSpc>
              <a:buFont typeface="Wingdings" panose="05000000000000000000" pitchFamily="2" charset="2"/>
              <a:buChar char="Ø"/>
              <a:defRPr/>
            </a:pPr>
            <a:endParaRPr lang="en-GB" sz="2400" dirty="0" smtClean="0">
              <a:latin typeface="Times New Roman" pitchFamily="18" charset="0"/>
              <a:cs typeface="Times New Roman" pitchFamily="18" charset="0"/>
            </a:endParaRPr>
          </a:p>
          <a:p>
            <a:pPr lvl="1">
              <a:lnSpc>
                <a:spcPct val="80000"/>
              </a:lnSpc>
              <a:buFont typeface="Wingdings" panose="05000000000000000000" pitchFamily="2" charset="2"/>
              <a:buChar char="Ø"/>
              <a:defRPr/>
            </a:pPr>
            <a:r>
              <a:rPr lang="en-GB" sz="2400" dirty="0" smtClean="0">
                <a:latin typeface="Times New Roman" pitchFamily="18" charset="0"/>
                <a:cs typeface="Times New Roman" pitchFamily="18" charset="0"/>
              </a:rPr>
              <a:t>The interval can be a </a:t>
            </a:r>
            <a:r>
              <a:rPr lang="en-GB" sz="2400" b="1" dirty="0" smtClean="0">
                <a:latin typeface="Times New Roman" pitchFamily="18" charset="0"/>
                <a:cs typeface="Times New Roman" pitchFamily="18" charset="0"/>
              </a:rPr>
              <a:t>week, month, year, decade, or any other </a:t>
            </a:r>
            <a:r>
              <a:rPr lang="en-GB" sz="2400" dirty="0" smtClean="0">
                <a:latin typeface="Times New Roman" pitchFamily="18" charset="0"/>
                <a:cs typeface="Times New Roman" pitchFamily="18" charset="0"/>
              </a:rPr>
              <a:t>specified time period.</a:t>
            </a:r>
          </a:p>
          <a:p>
            <a:pPr lvl="1">
              <a:lnSpc>
                <a:spcPct val="80000"/>
              </a:lnSpc>
              <a:defRPr/>
            </a:pPr>
            <a:endParaRPr lang="en-GB" sz="2400" dirty="0">
              <a:latin typeface="Times New Roman" pitchFamily="18" charset="0"/>
              <a:cs typeface="Times New Roman" pitchFamily="18" charset="0"/>
            </a:endParaRPr>
          </a:p>
          <a:p>
            <a:pPr eaLnBrk="1" hangingPunct="1">
              <a:lnSpc>
                <a:spcPct val="80000"/>
              </a:lnSpc>
              <a:defRPr/>
            </a:pPr>
            <a:endParaRPr lang="en-US" sz="2400" dirty="0" smtClean="0">
              <a:latin typeface="Times New Roman" pitchFamily="18" charset="0"/>
              <a:cs typeface="Times New Roman" pitchFamily="18" charset="0"/>
            </a:endParaRPr>
          </a:p>
        </p:txBody>
      </p:sp>
      <p:graphicFrame>
        <p:nvGraphicFramePr>
          <p:cNvPr id="2" name="Object 1"/>
          <p:cNvGraphicFramePr>
            <a:graphicFrameLocks noChangeAspect="1"/>
          </p:cNvGraphicFramePr>
          <p:nvPr>
            <p:extLst/>
          </p:nvPr>
        </p:nvGraphicFramePr>
        <p:xfrm>
          <a:off x="685800" y="4648200"/>
          <a:ext cx="8077200" cy="1600200"/>
        </p:xfrm>
        <a:graphic>
          <a:graphicData uri="http://schemas.openxmlformats.org/presentationml/2006/ole">
            <mc:AlternateContent xmlns:mc="http://schemas.openxmlformats.org/markup-compatibility/2006">
              <mc:Choice xmlns:v="urn:schemas-microsoft-com:vml" Requires="v">
                <p:oleObj spid="_x0000_s12291" name="Equation" r:id="rId3" imgW="2095500" imgH="520700" progId="Equation.3">
                  <p:embed/>
                </p:oleObj>
              </mc:Choice>
              <mc:Fallback>
                <p:oleObj name="Equation" r:id="rId3" imgW="2095500" imgH="520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648200"/>
                        <a:ext cx="8077200" cy="1600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3778747"/>
      </p:ext>
    </p:extLst>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457200" y="274638"/>
            <a:ext cx="8229600" cy="792162"/>
          </a:xfrm>
        </p:spPr>
        <p:txBody>
          <a:bodyPr>
            <a:normAutofit/>
          </a:bodyPr>
          <a:lstStyle/>
          <a:p>
            <a:pPr eaLnBrk="1" hangingPunct="1">
              <a:defRPr/>
            </a:pPr>
            <a:r>
              <a:rPr lang="en-GB" sz="2800" b="1" dirty="0" smtClean="0">
                <a:latin typeface="Times New Roman" pitchFamily="18" charset="0"/>
                <a:cs typeface="Times New Roman" pitchFamily="18" charset="0"/>
              </a:rPr>
              <a:t>Comparison of prevalence and incidence</a:t>
            </a:r>
          </a:p>
        </p:txBody>
      </p:sp>
      <p:sp>
        <p:nvSpPr>
          <p:cNvPr id="4" name="Slide Number Placeholder 3"/>
          <p:cNvSpPr>
            <a:spLocks noGrp="1"/>
          </p:cNvSpPr>
          <p:nvPr>
            <p:ph type="sldNum" sz="quarter" idx="12"/>
          </p:nvPr>
        </p:nvSpPr>
        <p:spPr/>
        <p:txBody>
          <a:bodyPr>
            <a:normAutofit/>
          </a:bodyPr>
          <a:lstStyle/>
          <a:p>
            <a:pPr>
              <a:defRPr/>
            </a:pPr>
            <a:fld id="{F40110C8-4BD7-407E-8B17-9631B2E7FE29}" type="slidenum">
              <a:rPr lang="en-US" smtClean="0"/>
              <a:pPr>
                <a:defRPr/>
              </a:pPr>
              <a:t>183</a:t>
            </a:fld>
            <a:endParaRPr lang="en-US"/>
          </a:p>
        </p:txBody>
      </p:sp>
      <p:sp>
        <p:nvSpPr>
          <p:cNvPr id="527363" name="Rectangle 3"/>
          <p:cNvSpPr>
            <a:spLocks noGrp="1" noChangeArrowheads="1"/>
          </p:cNvSpPr>
          <p:nvPr>
            <p:ph sz="quarter" idx="1"/>
          </p:nvPr>
        </p:nvSpPr>
        <p:spPr>
          <a:xfrm>
            <a:off x="228600" y="914400"/>
            <a:ext cx="8748712" cy="5334000"/>
          </a:xfrm>
        </p:spPr>
        <p:txBody>
          <a:bodyPr>
            <a:normAutofit lnSpcReduction="10000"/>
          </a:bodyPr>
          <a:lstStyle/>
          <a:p>
            <a:pPr algn="just">
              <a:lnSpc>
                <a:spcPct val="80000"/>
              </a:lnSpc>
              <a:defRPr/>
            </a:pPr>
            <a:r>
              <a:rPr lang="en-GB" sz="2400" dirty="0" smtClean="0">
                <a:latin typeface="Times New Roman" pitchFamily="18" charset="0"/>
                <a:cs typeface="Times New Roman" pitchFamily="18" charset="0"/>
              </a:rPr>
              <a:t>The prevalence and incidence of disease are frequently confused </a:t>
            </a:r>
          </a:p>
          <a:p>
            <a:pPr algn="just">
              <a:lnSpc>
                <a:spcPct val="80000"/>
              </a:lnSpc>
              <a:defRPr/>
            </a:pPr>
            <a:r>
              <a:rPr lang="en-GB" sz="2400" dirty="0" smtClean="0">
                <a:latin typeface="Times New Roman" pitchFamily="18" charset="0"/>
                <a:cs typeface="Times New Roman" pitchFamily="18" charset="0"/>
              </a:rPr>
              <a:t>They are similar, but differ in what cases are included in the numerator</a:t>
            </a:r>
          </a:p>
          <a:p>
            <a:pPr lvl="1" algn="just" eaLnBrk="1" hangingPunct="1">
              <a:lnSpc>
                <a:spcPct val="80000"/>
              </a:lnSpc>
              <a:defRPr/>
            </a:pPr>
            <a:r>
              <a:rPr lang="en-GB" sz="2400" dirty="0" smtClean="0">
                <a:latin typeface="Times New Roman" pitchFamily="18" charset="0"/>
                <a:cs typeface="Times New Roman" pitchFamily="18" charset="0"/>
              </a:rPr>
              <a:t>Numerator of Incidence = new cases occurring during a given time period</a:t>
            </a:r>
          </a:p>
          <a:p>
            <a:pPr lvl="1" algn="just" eaLnBrk="1" hangingPunct="1">
              <a:lnSpc>
                <a:spcPct val="80000"/>
              </a:lnSpc>
              <a:defRPr/>
            </a:pPr>
            <a:r>
              <a:rPr lang="en-GB" sz="2400" dirty="0" smtClean="0">
                <a:latin typeface="Times New Roman" pitchFamily="18" charset="0"/>
                <a:cs typeface="Times New Roman" pitchFamily="18" charset="0"/>
              </a:rPr>
              <a:t>Numerator of Prevalence = all cases present during a given time period</a:t>
            </a:r>
          </a:p>
          <a:p>
            <a:pPr lvl="1" algn="just" eaLnBrk="1" hangingPunct="1">
              <a:lnSpc>
                <a:spcPct val="80000"/>
              </a:lnSpc>
              <a:defRPr/>
            </a:pPr>
            <a:endParaRPr lang="en-GB" sz="2400" dirty="0" smtClean="0">
              <a:latin typeface="Times New Roman" pitchFamily="18" charset="0"/>
              <a:cs typeface="Times New Roman" pitchFamily="18" charset="0"/>
            </a:endParaRPr>
          </a:p>
          <a:p>
            <a:pPr algn="just" eaLnBrk="1" hangingPunct="1">
              <a:lnSpc>
                <a:spcPct val="80000"/>
              </a:lnSpc>
              <a:defRPr/>
            </a:pPr>
            <a:r>
              <a:rPr lang="en-GB" sz="2400" dirty="0" smtClean="0">
                <a:latin typeface="Times New Roman" pitchFamily="18" charset="0"/>
                <a:cs typeface="Times New Roman" pitchFamily="18" charset="0"/>
              </a:rPr>
              <a:t>The numerator of an incidence rate persons whose illness began during a specified interval</a:t>
            </a:r>
          </a:p>
          <a:p>
            <a:pPr algn="just" eaLnBrk="1" hangingPunct="1">
              <a:lnSpc>
                <a:spcPct val="80000"/>
              </a:lnSpc>
              <a:defRPr/>
            </a:pPr>
            <a:endParaRPr lang="en-GB" sz="2400" dirty="0" smtClean="0">
              <a:latin typeface="Times New Roman" pitchFamily="18" charset="0"/>
              <a:cs typeface="Times New Roman" pitchFamily="18" charset="0"/>
            </a:endParaRPr>
          </a:p>
          <a:p>
            <a:pPr algn="just" eaLnBrk="1" hangingPunct="1">
              <a:lnSpc>
                <a:spcPct val="80000"/>
              </a:lnSpc>
              <a:defRPr/>
            </a:pPr>
            <a:r>
              <a:rPr lang="en-GB" sz="2400" dirty="0" smtClean="0">
                <a:latin typeface="Times New Roman" pitchFamily="18" charset="0"/>
                <a:cs typeface="Times New Roman" pitchFamily="18" charset="0"/>
              </a:rPr>
              <a:t>The numerator for prevalence includes </a:t>
            </a:r>
            <a:r>
              <a:rPr lang="en-GB" sz="2400" b="1" dirty="0" smtClean="0">
                <a:latin typeface="Times New Roman" pitchFamily="18" charset="0"/>
                <a:cs typeface="Times New Roman" pitchFamily="18" charset="0"/>
              </a:rPr>
              <a:t>all </a:t>
            </a:r>
            <a:r>
              <a:rPr lang="en-GB" sz="2400" dirty="0" smtClean="0">
                <a:latin typeface="Times New Roman" pitchFamily="18" charset="0"/>
                <a:cs typeface="Times New Roman" pitchFamily="18" charset="0"/>
              </a:rPr>
              <a:t>persons ill from a specified cause during a specified interval (or at a specified point in time) </a:t>
            </a:r>
            <a:r>
              <a:rPr lang="en-GB" sz="2400" b="1" dirty="0" smtClean="0">
                <a:latin typeface="Times New Roman" pitchFamily="18" charset="0"/>
                <a:cs typeface="Times New Roman" pitchFamily="18" charset="0"/>
              </a:rPr>
              <a:t>regardless of when the illness began</a:t>
            </a:r>
          </a:p>
          <a:p>
            <a:pPr marL="0" indent="0" algn="just" eaLnBrk="1" hangingPunct="1">
              <a:lnSpc>
                <a:spcPct val="80000"/>
              </a:lnSpc>
              <a:buNone/>
              <a:defRPr/>
            </a:pPr>
            <a:endParaRPr lang="en-GB" sz="2400" dirty="0" smtClean="0">
              <a:latin typeface="Times New Roman" pitchFamily="18" charset="0"/>
              <a:cs typeface="Times New Roman" pitchFamily="18" charset="0"/>
            </a:endParaRPr>
          </a:p>
          <a:p>
            <a:pPr algn="just">
              <a:lnSpc>
                <a:spcPct val="80000"/>
              </a:lnSpc>
              <a:defRPr/>
            </a:pPr>
            <a:r>
              <a:rPr lang="en-GB" sz="2700" dirty="0" smtClean="0">
                <a:latin typeface="Times New Roman" pitchFamily="18" charset="0"/>
                <a:cs typeface="Times New Roman" pitchFamily="18" charset="0"/>
              </a:rPr>
              <a:t>A case is counted in prevalence until </a:t>
            </a:r>
            <a:r>
              <a:rPr lang="en-GB" sz="2700" dirty="0" smtClean="0">
                <a:solidFill>
                  <a:srgbClr val="00B0F0"/>
                </a:solidFill>
                <a:latin typeface="Times New Roman" pitchFamily="18" charset="0"/>
                <a:cs typeface="Times New Roman" pitchFamily="18" charset="0"/>
              </a:rPr>
              <a:t>death or recovery </a:t>
            </a:r>
            <a:r>
              <a:rPr lang="en-GB" sz="2700" dirty="0" smtClean="0">
                <a:latin typeface="Times New Roman" pitchFamily="18" charset="0"/>
                <a:cs typeface="Times New Roman" pitchFamily="18" charset="0"/>
              </a:rPr>
              <a:t>occurs</a:t>
            </a:r>
          </a:p>
          <a:p>
            <a:pPr algn="just" eaLnBrk="1" hangingPunct="1">
              <a:lnSpc>
                <a:spcPct val="80000"/>
              </a:lnSpc>
              <a:defRPr/>
            </a:pPr>
            <a:endParaRPr lang="en-GB"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751802026"/>
      </p:ext>
    </p:extLst>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457200" y="152400"/>
            <a:ext cx="8153400" cy="685799"/>
          </a:xfrm>
        </p:spPr>
        <p:txBody>
          <a:bodyPr>
            <a:normAutofit fontScale="90000"/>
          </a:bodyPr>
          <a:lstStyle/>
          <a:p>
            <a:pPr eaLnBrk="1" hangingPunct="1">
              <a:defRPr/>
            </a:pPr>
            <a:r>
              <a:rPr lang="en-GB" sz="4000" b="1" dirty="0" smtClean="0">
                <a:latin typeface="Times New Roman" pitchFamily="18" charset="0"/>
                <a:cs typeface="Times New Roman" pitchFamily="18" charset="0"/>
              </a:rPr>
              <a:t>Example</a:t>
            </a:r>
          </a:p>
        </p:txBody>
      </p:sp>
      <p:sp>
        <p:nvSpPr>
          <p:cNvPr id="4" name="Slide Number Placeholder 3"/>
          <p:cNvSpPr>
            <a:spLocks noGrp="1"/>
          </p:cNvSpPr>
          <p:nvPr>
            <p:ph type="sldNum" sz="quarter" idx="12"/>
          </p:nvPr>
        </p:nvSpPr>
        <p:spPr/>
        <p:txBody>
          <a:bodyPr>
            <a:normAutofit/>
          </a:bodyPr>
          <a:lstStyle/>
          <a:p>
            <a:pPr>
              <a:defRPr/>
            </a:pPr>
            <a:fld id="{83397882-10E8-4FA1-ADE6-AFF30B81FA0D}" type="slidenum">
              <a:rPr lang="en-US" smtClean="0"/>
              <a:pPr>
                <a:defRPr/>
              </a:pPr>
              <a:t>184</a:t>
            </a:fld>
            <a:endParaRPr lang="en-US"/>
          </a:p>
        </p:txBody>
      </p:sp>
      <p:sp>
        <p:nvSpPr>
          <p:cNvPr id="528387" name="Rectangle 3"/>
          <p:cNvSpPr>
            <a:spLocks noGrp="1" noChangeArrowheads="1"/>
          </p:cNvSpPr>
          <p:nvPr>
            <p:ph sz="quarter" idx="1"/>
          </p:nvPr>
        </p:nvSpPr>
        <p:spPr>
          <a:xfrm>
            <a:off x="228600" y="838200"/>
            <a:ext cx="8686800" cy="5791200"/>
          </a:xfrm>
        </p:spPr>
        <p:txBody>
          <a:bodyPr>
            <a:normAutofit/>
          </a:bodyPr>
          <a:lstStyle/>
          <a:p>
            <a:pPr algn="just" eaLnBrk="1" hangingPunct="1">
              <a:lnSpc>
                <a:spcPct val="80000"/>
              </a:lnSpc>
              <a:buFont typeface="Wingdings" pitchFamily="2" charset="2"/>
              <a:buNone/>
              <a:defRPr/>
            </a:pPr>
            <a:endParaRPr lang="en-GB" sz="2400" b="1" i="1" dirty="0" smtClean="0">
              <a:latin typeface="Times New Roman" pitchFamily="18" charset="0"/>
              <a:cs typeface="Times New Roman" pitchFamily="18" charset="0"/>
            </a:endParaRPr>
          </a:p>
          <a:p>
            <a:pPr algn="just">
              <a:lnSpc>
                <a:spcPct val="80000"/>
              </a:lnSpc>
              <a:defRPr/>
            </a:pPr>
            <a:r>
              <a:rPr lang="en-GB" sz="2400" dirty="0" smtClean="0">
                <a:latin typeface="Times New Roman" pitchFamily="18" charset="0"/>
                <a:cs typeface="Times New Roman" pitchFamily="18" charset="0"/>
              </a:rPr>
              <a:t>Two surveys were done of the same community 12 months apart. Of 5,000 people surveyed the first time, 25 had antibodies to histoplasmosis.  Twelve months later, 35 had antibodies, including the original 25.  We will calculate the prevalence at the second survey, and compare the prevalence with the 1-year incidence.</a:t>
            </a:r>
          </a:p>
          <a:p>
            <a:pPr algn="just">
              <a:lnSpc>
                <a:spcPct val="80000"/>
              </a:lnSpc>
              <a:defRPr/>
            </a:pPr>
            <a:endParaRPr lang="en-GB" sz="2400" dirty="0" smtClean="0">
              <a:latin typeface="Times New Roman" pitchFamily="18" charset="0"/>
              <a:cs typeface="Times New Roman" pitchFamily="18" charset="0"/>
            </a:endParaRPr>
          </a:p>
          <a:p>
            <a:pPr algn="just" eaLnBrk="1" hangingPunct="1">
              <a:lnSpc>
                <a:spcPct val="80000"/>
              </a:lnSpc>
              <a:buFont typeface="Wingdings" pitchFamily="2" charset="2"/>
              <a:buNone/>
              <a:defRPr/>
            </a:pPr>
            <a:r>
              <a:rPr lang="en-GB" sz="2400" dirty="0" smtClean="0">
                <a:latin typeface="Times New Roman" pitchFamily="18" charset="0"/>
                <a:cs typeface="Times New Roman" pitchFamily="18" charset="0"/>
              </a:rPr>
              <a:t>1. Prevalence at the second survey:</a:t>
            </a:r>
          </a:p>
          <a:p>
            <a:pPr lvl="1" algn="just" eaLnBrk="1" hangingPunct="1">
              <a:lnSpc>
                <a:spcPct val="80000"/>
              </a:lnSpc>
              <a:buFontTx/>
              <a:buNone/>
              <a:defRPr/>
            </a:pPr>
            <a:r>
              <a:rPr lang="en-GB" sz="2000" i="1" dirty="0" smtClean="0">
                <a:latin typeface="Times New Roman" pitchFamily="18" charset="0"/>
                <a:cs typeface="Times New Roman" pitchFamily="18" charset="0"/>
              </a:rPr>
              <a:t>x </a:t>
            </a:r>
            <a:r>
              <a:rPr lang="en-GB" sz="2000" dirty="0" smtClean="0">
                <a:latin typeface="Times New Roman" pitchFamily="18" charset="0"/>
                <a:cs typeface="Times New Roman" pitchFamily="18" charset="0"/>
              </a:rPr>
              <a:t>= antibody positive at second survey = 35</a:t>
            </a:r>
          </a:p>
          <a:p>
            <a:pPr lvl="1" algn="just" eaLnBrk="1" hangingPunct="1">
              <a:lnSpc>
                <a:spcPct val="80000"/>
              </a:lnSpc>
              <a:buFontTx/>
              <a:buNone/>
              <a:defRPr/>
            </a:pPr>
            <a:r>
              <a:rPr lang="en-GB" sz="2000" i="1" dirty="0" smtClean="0">
                <a:latin typeface="Times New Roman" pitchFamily="18" charset="0"/>
                <a:cs typeface="Times New Roman" pitchFamily="18" charset="0"/>
              </a:rPr>
              <a:t>y </a:t>
            </a:r>
            <a:r>
              <a:rPr lang="en-GB" sz="2000" dirty="0" smtClean="0">
                <a:latin typeface="Times New Roman" pitchFamily="18" charset="0"/>
                <a:cs typeface="Times New Roman" pitchFamily="18" charset="0"/>
              </a:rPr>
              <a:t>= population = 5,000</a:t>
            </a:r>
          </a:p>
          <a:p>
            <a:pPr algn="just" eaLnBrk="1" hangingPunct="1">
              <a:lnSpc>
                <a:spcPct val="80000"/>
              </a:lnSpc>
              <a:buFont typeface="Wingdings" pitchFamily="2" charset="2"/>
              <a:buNone/>
              <a:defRPr/>
            </a:pPr>
            <a:r>
              <a:rPr lang="en-GB" sz="2400" i="1" dirty="0" smtClean="0">
                <a:latin typeface="Times New Roman" pitchFamily="18" charset="0"/>
                <a:cs typeface="Times New Roman" pitchFamily="18" charset="0"/>
              </a:rPr>
              <a:t>           x/y X</a:t>
            </a:r>
            <a:r>
              <a:rPr lang="en-GB" sz="2400" dirty="0" smtClean="0">
                <a:latin typeface="Times New Roman" pitchFamily="18" charset="0"/>
                <a:cs typeface="Times New Roman" pitchFamily="18" charset="0"/>
              </a:rPr>
              <a:t>10</a:t>
            </a:r>
            <a:r>
              <a:rPr lang="en-GB" sz="2400" baseline="30000" dirty="0" smtClean="0">
                <a:latin typeface="Times New Roman" pitchFamily="18" charset="0"/>
                <a:cs typeface="Times New Roman" pitchFamily="18" charset="0"/>
              </a:rPr>
              <a:t>n </a:t>
            </a:r>
            <a:r>
              <a:rPr lang="en-GB" sz="2400" dirty="0" smtClean="0">
                <a:latin typeface="Times New Roman" pitchFamily="18" charset="0"/>
                <a:cs typeface="Times New Roman" pitchFamily="18" charset="0"/>
              </a:rPr>
              <a:t>= 35/5,000 x 1,000 = 7 per 1,000</a:t>
            </a:r>
          </a:p>
          <a:p>
            <a:pPr algn="just" eaLnBrk="1" hangingPunct="1">
              <a:lnSpc>
                <a:spcPct val="80000"/>
              </a:lnSpc>
              <a:buFont typeface="Wingdings" pitchFamily="2" charset="2"/>
              <a:buNone/>
              <a:defRPr/>
            </a:pPr>
            <a:endParaRPr lang="en-GB" sz="2400" dirty="0" smtClean="0">
              <a:latin typeface="Times New Roman" pitchFamily="18" charset="0"/>
              <a:cs typeface="Times New Roman" pitchFamily="18" charset="0"/>
            </a:endParaRPr>
          </a:p>
          <a:p>
            <a:pPr algn="just" eaLnBrk="1" hangingPunct="1">
              <a:lnSpc>
                <a:spcPct val="80000"/>
              </a:lnSpc>
              <a:buFont typeface="Wingdings" pitchFamily="2" charset="2"/>
              <a:buNone/>
              <a:defRPr/>
            </a:pPr>
            <a:r>
              <a:rPr lang="en-GB" sz="2400" dirty="0" smtClean="0">
                <a:latin typeface="Times New Roman" pitchFamily="18" charset="0"/>
                <a:cs typeface="Times New Roman" pitchFamily="18" charset="0"/>
              </a:rPr>
              <a:t>2. Incidence during the 12-month period:</a:t>
            </a:r>
          </a:p>
          <a:p>
            <a:pPr lvl="1" algn="just" eaLnBrk="1" hangingPunct="1">
              <a:lnSpc>
                <a:spcPct val="80000"/>
              </a:lnSpc>
              <a:buFontTx/>
              <a:buNone/>
              <a:defRPr/>
            </a:pPr>
            <a:r>
              <a:rPr lang="en-GB" sz="2000" i="1" dirty="0" smtClean="0">
                <a:latin typeface="Times New Roman" pitchFamily="18" charset="0"/>
                <a:cs typeface="Times New Roman" pitchFamily="18" charset="0"/>
              </a:rPr>
              <a:t>x </a:t>
            </a:r>
            <a:r>
              <a:rPr lang="en-GB" sz="2000" dirty="0" smtClean="0">
                <a:latin typeface="Times New Roman" pitchFamily="18" charset="0"/>
                <a:cs typeface="Times New Roman" pitchFamily="18" charset="0"/>
              </a:rPr>
              <a:t>= number of new positives during the 12-month period = 35 - 25 = 10</a:t>
            </a:r>
          </a:p>
          <a:p>
            <a:pPr lvl="1" algn="just" eaLnBrk="1" hangingPunct="1">
              <a:lnSpc>
                <a:spcPct val="80000"/>
              </a:lnSpc>
              <a:buFontTx/>
              <a:buNone/>
              <a:defRPr/>
            </a:pPr>
            <a:r>
              <a:rPr lang="en-GB" sz="2000" i="1" dirty="0" smtClean="0">
                <a:latin typeface="Times New Roman" pitchFamily="18" charset="0"/>
                <a:cs typeface="Times New Roman" pitchFamily="18" charset="0"/>
              </a:rPr>
              <a:t>y </a:t>
            </a:r>
            <a:r>
              <a:rPr lang="en-GB" sz="2000" dirty="0" smtClean="0">
                <a:latin typeface="Times New Roman" pitchFamily="18" charset="0"/>
                <a:cs typeface="Times New Roman" pitchFamily="18" charset="0"/>
              </a:rPr>
              <a:t>= population at risk = 5,000 - 25 = 4,975</a:t>
            </a:r>
          </a:p>
          <a:p>
            <a:pPr algn="just" eaLnBrk="1" hangingPunct="1">
              <a:lnSpc>
                <a:spcPct val="80000"/>
              </a:lnSpc>
              <a:buFont typeface="Wingdings" pitchFamily="2" charset="2"/>
              <a:buNone/>
              <a:defRPr/>
            </a:pPr>
            <a:r>
              <a:rPr lang="en-GB" sz="2400" i="1" dirty="0" smtClean="0">
                <a:latin typeface="Times New Roman" pitchFamily="18" charset="0"/>
                <a:cs typeface="Times New Roman" pitchFamily="18" charset="0"/>
              </a:rPr>
              <a:t>         x/y x</a:t>
            </a:r>
            <a:r>
              <a:rPr lang="en-GB" sz="2400" dirty="0" smtClean="0">
                <a:latin typeface="Times New Roman" pitchFamily="18" charset="0"/>
                <a:cs typeface="Times New Roman" pitchFamily="18" charset="0"/>
              </a:rPr>
              <a:t>10</a:t>
            </a:r>
            <a:r>
              <a:rPr lang="en-GB" sz="2400" baseline="30000" dirty="0" smtClean="0">
                <a:latin typeface="Times New Roman" pitchFamily="18" charset="0"/>
                <a:cs typeface="Times New Roman" pitchFamily="18" charset="0"/>
              </a:rPr>
              <a:t>n</a:t>
            </a:r>
            <a:r>
              <a:rPr lang="en-GB" sz="2400" dirty="0" smtClean="0">
                <a:latin typeface="Times New Roman" pitchFamily="18" charset="0"/>
                <a:cs typeface="Times New Roman" pitchFamily="18" charset="0"/>
              </a:rPr>
              <a:t> = 10/4,975 x1,000 = 2 per 1,000</a:t>
            </a:r>
          </a:p>
          <a:p>
            <a:pPr algn="just" eaLnBrk="1" hangingPunct="1">
              <a:lnSpc>
                <a:spcPct val="80000"/>
              </a:lnSpc>
              <a:buFont typeface="Wingdings" pitchFamily="2" charset="2"/>
              <a:buNone/>
              <a:defRPr/>
            </a:pPr>
            <a:endParaRPr lang="en-GB" sz="2400" dirty="0" smtClean="0">
              <a:latin typeface="Times New Roman" pitchFamily="18" charset="0"/>
              <a:cs typeface="Times New Roman" pitchFamily="18" charset="0"/>
            </a:endParaRPr>
          </a:p>
          <a:p>
            <a:pPr algn="just" eaLnBrk="1" hangingPunct="1">
              <a:lnSpc>
                <a:spcPct val="80000"/>
              </a:lnSpc>
              <a:defRPr/>
            </a:pPr>
            <a:endParaRPr lang="en-GB" sz="2400" dirty="0" smtClean="0">
              <a:latin typeface="Times New Roman" pitchFamily="18" charset="0"/>
              <a:cs typeface="Times New Roman" pitchFamily="18" charset="0"/>
            </a:endParaRPr>
          </a:p>
          <a:p>
            <a:pPr algn="just" eaLnBrk="1" hangingPunct="1">
              <a:lnSpc>
                <a:spcPct val="80000"/>
              </a:lnSpc>
              <a:defRPr/>
            </a:pPr>
            <a:endParaRPr lang="en-GB"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81090814"/>
      </p:ext>
    </p:extLst>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457200" y="277813"/>
            <a:ext cx="8229600" cy="863600"/>
          </a:xfrm>
        </p:spPr>
        <p:txBody>
          <a:bodyPr>
            <a:normAutofit/>
          </a:bodyPr>
          <a:lstStyle/>
          <a:p>
            <a:pPr eaLnBrk="1" hangingPunct="1">
              <a:defRPr/>
            </a:pPr>
            <a:r>
              <a:rPr lang="en-US" sz="3600" dirty="0" smtClean="0">
                <a:latin typeface="Times New Roman" pitchFamily="18" charset="0"/>
                <a:cs typeface="Times New Roman" pitchFamily="18" charset="0"/>
              </a:rPr>
              <a:t>Characteristics of Prevalence</a:t>
            </a:r>
          </a:p>
        </p:txBody>
      </p:sp>
      <p:sp>
        <p:nvSpPr>
          <p:cNvPr id="4" name="Slide Number Placeholder 3"/>
          <p:cNvSpPr>
            <a:spLocks noGrp="1"/>
          </p:cNvSpPr>
          <p:nvPr>
            <p:ph type="sldNum" sz="quarter" idx="12"/>
          </p:nvPr>
        </p:nvSpPr>
        <p:spPr/>
        <p:txBody>
          <a:bodyPr>
            <a:normAutofit/>
          </a:bodyPr>
          <a:lstStyle/>
          <a:p>
            <a:pPr>
              <a:defRPr/>
            </a:pPr>
            <a:fld id="{86BBB741-CEC1-49CF-B2A2-9F447D478670}" type="slidenum">
              <a:rPr lang="en-US" smtClean="0"/>
              <a:pPr>
                <a:defRPr/>
              </a:pPr>
              <a:t>185</a:t>
            </a:fld>
            <a:endParaRPr lang="en-US"/>
          </a:p>
        </p:txBody>
      </p:sp>
      <p:sp>
        <p:nvSpPr>
          <p:cNvPr id="529411" name="Rectangle 3"/>
          <p:cNvSpPr>
            <a:spLocks noGrp="1" noChangeArrowheads="1"/>
          </p:cNvSpPr>
          <p:nvPr>
            <p:ph sz="quarter" idx="1"/>
          </p:nvPr>
        </p:nvSpPr>
        <p:spPr>
          <a:xfrm>
            <a:off x="228600" y="1219200"/>
            <a:ext cx="8534400" cy="5449888"/>
          </a:xfrm>
        </p:spPr>
        <p:txBody>
          <a:bodyPr/>
          <a:lstStyle/>
          <a:p>
            <a:pPr eaLnBrk="1" hangingPunct="1">
              <a:defRPr/>
            </a:pPr>
            <a:r>
              <a:rPr lang="en-US" sz="2400" dirty="0" smtClean="0">
                <a:latin typeface="Times New Roman" pitchFamily="18" charset="0"/>
                <a:cs typeface="Times New Roman" pitchFamily="18" charset="0"/>
              </a:rPr>
              <a:t>Cause and effect measured simultaneously</a:t>
            </a:r>
          </a:p>
          <a:p>
            <a:pPr lvl="1" eaLnBrk="1" hangingPunct="1">
              <a:defRPr/>
            </a:pPr>
            <a:r>
              <a:rPr lang="en-US" sz="2400" dirty="0" smtClean="0">
                <a:latin typeface="Times New Roman" pitchFamily="18" charset="0"/>
                <a:cs typeface="Times New Roman" pitchFamily="18" charset="0"/>
              </a:rPr>
              <a:t>Impossible to infer causation</a:t>
            </a:r>
          </a:p>
          <a:p>
            <a:pPr eaLnBrk="1" hangingPunct="1">
              <a:defRPr/>
            </a:pPr>
            <a:r>
              <a:rPr lang="en-US" sz="2400" dirty="0" smtClean="0">
                <a:latin typeface="Times New Roman" pitchFamily="18" charset="0"/>
                <a:cs typeface="Times New Roman" pitchFamily="18" charset="0"/>
              </a:rPr>
              <a:t>Useful for planning (e.g. beds, clinics, workforce needs)</a:t>
            </a:r>
          </a:p>
          <a:p>
            <a:pPr eaLnBrk="1" hangingPunct="1">
              <a:defRPr/>
            </a:pPr>
            <a:r>
              <a:rPr lang="en-US" sz="2400" dirty="0" smtClean="0">
                <a:latin typeface="Times New Roman" pitchFamily="18" charset="0"/>
                <a:cs typeface="Times New Roman" pitchFamily="18" charset="0"/>
              </a:rPr>
              <a:t>High prevalence </a:t>
            </a:r>
            <a:r>
              <a:rPr lang="en-US" sz="2400" dirty="0" smtClean="0">
                <a:latin typeface="Times New Roman" pitchFamily="18" charset="0"/>
                <a:cs typeface="Times New Roman" pitchFamily="18" charset="0"/>
                <a:sym typeface="Symbol" pitchFamily="18" charset="2"/>
              </a:rPr>
              <a:t></a:t>
            </a:r>
            <a:r>
              <a:rPr lang="en-US" sz="2400" dirty="0" smtClean="0">
                <a:latin typeface="Times New Roman" pitchFamily="18" charset="0"/>
                <a:cs typeface="Times New Roman" pitchFamily="18" charset="0"/>
              </a:rPr>
              <a:t> high risk</a:t>
            </a:r>
          </a:p>
          <a:p>
            <a:pPr lvl="1" eaLnBrk="1" hangingPunct="1">
              <a:defRPr/>
            </a:pPr>
            <a:r>
              <a:rPr lang="en-US" sz="2400" dirty="0" smtClean="0">
                <a:latin typeface="Times New Roman" pitchFamily="18" charset="0"/>
                <a:cs typeface="Times New Roman" pitchFamily="18" charset="0"/>
              </a:rPr>
              <a:t>Could  reflect increased survival</a:t>
            </a:r>
            <a:r>
              <a:rPr lang="en-US" sz="2400" b="1" dirty="0" smtClean="0">
                <a:latin typeface="Times New Roman" pitchFamily="18" charset="0"/>
                <a:cs typeface="Times New Roman" pitchFamily="18" charset="0"/>
              </a:rPr>
              <a:t>(improved care, behavior change - long duration)</a:t>
            </a:r>
          </a:p>
          <a:p>
            <a:pPr eaLnBrk="1" hangingPunct="1">
              <a:defRPr/>
            </a:pPr>
            <a:r>
              <a:rPr lang="en-US" sz="2400" dirty="0" smtClean="0">
                <a:latin typeface="Times New Roman" pitchFamily="18" charset="0"/>
                <a:cs typeface="Times New Roman" pitchFamily="18" charset="0"/>
              </a:rPr>
              <a:t>Low prevalence</a:t>
            </a:r>
            <a:r>
              <a:rPr lang="en-US" sz="2400" dirty="0" smtClean="0">
                <a:latin typeface="Times New Roman" pitchFamily="18" charset="0"/>
                <a:cs typeface="Times New Roman" pitchFamily="18" charset="0"/>
                <a:sym typeface="Symbol" pitchFamily="18" charset="2"/>
              </a:rPr>
              <a:t> </a:t>
            </a:r>
            <a:r>
              <a:rPr lang="en-US" sz="2400" dirty="0" smtClean="0">
                <a:latin typeface="Times New Roman" pitchFamily="18" charset="0"/>
                <a:cs typeface="Times New Roman" pitchFamily="18" charset="0"/>
              </a:rPr>
              <a:t>could reflect rapid fatal or cure process - short duration)</a:t>
            </a:r>
          </a:p>
          <a:p>
            <a:pPr eaLnBrk="1" hangingPunct="1">
              <a:defRPr/>
            </a:pPr>
            <a:r>
              <a:rPr lang="en-US" sz="2400" dirty="0" smtClean="0">
                <a:latin typeface="Times New Roman" pitchFamily="18" charset="0"/>
                <a:cs typeface="Times New Roman" pitchFamily="18" charset="0"/>
              </a:rPr>
              <a:t>Easy to obtain </a:t>
            </a:r>
            <a:r>
              <a:rPr lang="en-US" sz="2400" dirty="0" smtClean="0">
                <a:latin typeface="Times New Roman" pitchFamily="18" charset="0"/>
                <a:cs typeface="Times New Roman" pitchFamily="18" charset="0"/>
                <a:sym typeface="Symbol" pitchFamily="18" charset="2"/>
              </a:rPr>
              <a:t>need only 1 measurement</a:t>
            </a:r>
          </a:p>
        </p:txBody>
      </p:sp>
    </p:spTree>
    <p:extLst>
      <p:ext uri="{BB962C8B-B14F-4D97-AF65-F5344CB8AC3E}">
        <p14:creationId xmlns:p14="http://schemas.microsoft.com/office/powerpoint/2010/main" val="3588815129"/>
      </p:ext>
    </p:extLst>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186</a:t>
            </a:fld>
            <a:endParaRPr lang="en-US"/>
          </a:p>
        </p:txBody>
      </p:sp>
      <p:sp>
        <p:nvSpPr>
          <p:cNvPr id="6" name="Down Arrow 5"/>
          <p:cNvSpPr/>
          <p:nvPr/>
        </p:nvSpPr>
        <p:spPr>
          <a:xfrm>
            <a:off x="4648200" y="152400"/>
            <a:ext cx="4800600" cy="6705600"/>
          </a:xfrm>
          <a:prstGeom prst="downArrow">
            <a:avLst>
              <a:gd name="adj1" fmla="val 83636"/>
              <a:gd name="adj2"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latin typeface="Times New Roman" pitchFamily="18" charset="0"/>
                <a:cs typeface="Times New Roman" pitchFamily="18" charset="0"/>
              </a:rPr>
              <a:t>Prevalence rate decreased by</a:t>
            </a:r>
          </a:p>
          <a:p>
            <a:pPr>
              <a:lnSpc>
                <a:spcPct val="150000"/>
              </a:lnSpc>
              <a:buFont typeface="Wingdings" pitchFamily="2" charset="2"/>
              <a:buChar char="Ø"/>
            </a:pPr>
            <a:r>
              <a:rPr lang="en-GB" sz="2200" dirty="0">
                <a:solidFill>
                  <a:schemeClr val="tx1"/>
                </a:solidFill>
                <a:latin typeface="Times New Roman" pitchFamily="18" charset="0"/>
                <a:cs typeface="Times New Roman" pitchFamily="18" charset="0"/>
              </a:rPr>
              <a:t>Shorter duration of disease</a:t>
            </a:r>
          </a:p>
          <a:p>
            <a:pPr>
              <a:lnSpc>
                <a:spcPct val="150000"/>
              </a:lnSpc>
              <a:buFont typeface="Wingdings" pitchFamily="2" charset="2"/>
              <a:buChar char="Ø"/>
            </a:pPr>
            <a:r>
              <a:rPr lang="en-GB" sz="2200" dirty="0">
                <a:solidFill>
                  <a:schemeClr val="tx1"/>
                </a:solidFill>
                <a:latin typeface="Times New Roman" pitchFamily="18" charset="0"/>
                <a:cs typeface="Times New Roman" pitchFamily="18" charset="0"/>
              </a:rPr>
              <a:t>High case-fatality rate from disease</a:t>
            </a:r>
          </a:p>
          <a:p>
            <a:pPr>
              <a:lnSpc>
                <a:spcPct val="150000"/>
              </a:lnSpc>
              <a:buFont typeface="Wingdings" pitchFamily="2" charset="2"/>
              <a:buChar char="Ø"/>
            </a:pPr>
            <a:r>
              <a:rPr lang="en-GB" sz="2200" dirty="0">
                <a:solidFill>
                  <a:schemeClr val="tx1"/>
                </a:solidFill>
                <a:latin typeface="Times New Roman" pitchFamily="18" charset="0"/>
                <a:cs typeface="Times New Roman" pitchFamily="18" charset="0"/>
              </a:rPr>
              <a:t>Decreases in new cases (decrease in incidence)</a:t>
            </a:r>
          </a:p>
          <a:p>
            <a:pPr>
              <a:lnSpc>
                <a:spcPct val="150000"/>
              </a:lnSpc>
              <a:buFont typeface="Wingdings" pitchFamily="2" charset="2"/>
              <a:buChar char="Ø"/>
            </a:pPr>
            <a:r>
              <a:rPr lang="en-GB" sz="2200" dirty="0">
                <a:solidFill>
                  <a:schemeClr val="tx1"/>
                </a:solidFill>
                <a:latin typeface="Times New Roman" pitchFamily="18" charset="0"/>
                <a:cs typeface="Times New Roman" pitchFamily="18" charset="0"/>
              </a:rPr>
              <a:t>In-migration of healthy people</a:t>
            </a:r>
          </a:p>
          <a:p>
            <a:pPr>
              <a:lnSpc>
                <a:spcPct val="150000"/>
              </a:lnSpc>
              <a:buFont typeface="Wingdings" pitchFamily="2" charset="2"/>
              <a:buChar char="Ø"/>
            </a:pPr>
            <a:r>
              <a:rPr lang="en-GB" sz="2200" dirty="0">
                <a:solidFill>
                  <a:schemeClr val="tx1"/>
                </a:solidFill>
                <a:latin typeface="Times New Roman" pitchFamily="18" charset="0"/>
                <a:cs typeface="Times New Roman" pitchFamily="18" charset="0"/>
              </a:rPr>
              <a:t>Out migration of cases</a:t>
            </a:r>
          </a:p>
          <a:p>
            <a:pPr>
              <a:lnSpc>
                <a:spcPct val="150000"/>
              </a:lnSpc>
              <a:buFont typeface="Wingdings" pitchFamily="2" charset="2"/>
              <a:buChar char="Ø"/>
            </a:pPr>
            <a:r>
              <a:rPr lang="en-GB" sz="2200" dirty="0">
                <a:solidFill>
                  <a:schemeClr val="tx1"/>
                </a:solidFill>
                <a:latin typeface="Times New Roman" pitchFamily="18" charset="0"/>
                <a:cs typeface="Times New Roman" pitchFamily="18" charset="0"/>
              </a:rPr>
              <a:t>Improved cure rate of case</a:t>
            </a:r>
            <a:r>
              <a:rPr lang="en-US" sz="2200" dirty="0">
                <a:solidFill>
                  <a:schemeClr val="tx1"/>
                </a:solidFill>
                <a:latin typeface="Times New Roman" pitchFamily="18" charset="0"/>
                <a:cs typeface="Times New Roman" pitchFamily="18" charset="0"/>
              </a:rPr>
              <a:t> </a:t>
            </a:r>
          </a:p>
        </p:txBody>
      </p:sp>
      <p:sp>
        <p:nvSpPr>
          <p:cNvPr id="8" name="AutoShape 4"/>
          <p:cNvSpPr>
            <a:spLocks noChangeArrowheads="1"/>
          </p:cNvSpPr>
          <p:nvPr/>
        </p:nvSpPr>
        <p:spPr bwMode="auto">
          <a:xfrm>
            <a:off x="152400" y="0"/>
            <a:ext cx="4953000" cy="6858000"/>
          </a:xfrm>
          <a:prstGeom prst="upArrow">
            <a:avLst>
              <a:gd name="adj1" fmla="val 86667"/>
              <a:gd name="adj2" fmla="val 34662"/>
            </a:avLst>
          </a:prstGeom>
          <a:solidFill>
            <a:srgbClr val="FFC000"/>
          </a:solidFill>
          <a:ln w="9525">
            <a:solidFill>
              <a:srgbClr val="000000"/>
            </a:solidFill>
            <a:miter lim="800000"/>
            <a:headEnd/>
            <a:tailEnd/>
          </a:ln>
        </p:spPr>
        <p:txBody>
          <a:bodyPr/>
          <a:lstStyle/>
          <a:p>
            <a:r>
              <a:rPr lang="en-GB" sz="2400" b="1" dirty="0" smtClean="0">
                <a:latin typeface="Times New Roman" pitchFamily="18" charset="0"/>
                <a:cs typeface="Times New Roman" pitchFamily="18" charset="0"/>
              </a:rPr>
              <a:t>Prevalence rate increased by</a:t>
            </a:r>
          </a:p>
          <a:p>
            <a:pPr>
              <a:lnSpc>
                <a:spcPct val="150000"/>
              </a:lnSpc>
              <a:buFont typeface="Wingdings" pitchFamily="2" charset="2"/>
              <a:buChar char="Ø"/>
            </a:pPr>
            <a:r>
              <a:rPr lang="en-GB" sz="2400" dirty="0" smtClean="0">
                <a:latin typeface="Times New Roman" pitchFamily="18" charset="0"/>
                <a:cs typeface="Times New Roman" pitchFamily="18" charset="0"/>
              </a:rPr>
              <a:t>Longer duration of the disease</a:t>
            </a:r>
          </a:p>
          <a:p>
            <a:pPr>
              <a:lnSpc>
                <a:spcPct val="150000"/>
              </a:lnSpc>
              <a:buFont typeface="Wingdings" pitchFamily="2" charset="2"/>
              <a:buChar char="Ø"/>
            </a:pPr>
            <a:r>
              <a:rPr lang="en-GB" sz="2400" dirty="0" smtClean="0">
                <a:latin typeface="Times New Roman" pitchFamily="18" charset="0"/>
                <a:cs typeface="Times New Roman" pitchFamily="18" charset="0"/>
              </a:rPr>
              <a:t>Prolongation of life of patients without cure</a:t>
            </a:r>
          </a:p>
          <a:p>
            <a:pPr>
              <a:lnSpc>
                <a:spcPct val="150000"/>
              </a:lnSpc>
              <a:buFont typeface="Wingdings" pitchFamily="2" charset="2"/>
              <a:buChar char="Ø"/>
            </a:pPr>
            <a:r>
              <a:rPr lang="en-GB" sz="2400" dirty="0" smtClean="0">
                <a:latin typeface="Times New Roman" pitchFamily="18" charset="0"/>
                <a:cs typeface="Times New Roman" pitchFamily="18" charset="0"/>
              </a:rPr>
              <a:t>Increase in new cases</a:t>
            </a:r>
          </a:p>
          <a:p>
            <a:pPr>
              <a:lnSpc>
                <a:spcPct val="150000"/>
              </a:lnSpc>
              <a:buFont typeface="Wingdings" pitchFamily="2" charset="2"/>
              <a:buChar char="Ø"/>
            </a:pPr>
            <a:r>
              <a:rPr lang="en-GB" sz="2400" dirty="0" smtClean="0">
                <a:latin typeface="Times New Roman" pitchFamily="18" charset="0"/>
                <a:cs typeface="Times New Roman" pitchFamily="18" charset="0"/>
              </a:rPr>
              <a:t>Immigration of cases</a:t>
            </a:r>
          </a:p>
          <a:p>
            <a:pPr>
              <a:lnSpc>
                <a:spcPct val="150000"/>
              </a:lnSpc>
              <a:buFont typeface="Wingdings" pitchFamily="2" charset="2"/>
              <a:buChar char="Ø"/>
            </a:pPr>
            <a:r>
              <a:rPr lang="en-GB" sz="2400" dirty="0" smtClean="0">
                <a:latin typeface="Times New Roman" pitchFamily="18" charset="0"/>
                <a:cs typeface="Times New Roman" pitchFamily="18" charset="0"/>
              </a:rPr>
              <a:t>Out migration of health people</a:t>
            </a:r>
          </a:p>
          <a:p>
            <a:pPr>
              <a:lnSpc>
                <a:spcPct val="150000"/>
              </a:lnSpc>
              <a:buFont typeface="Wingdings" pitchFamily="2" charset="2"/>
              <a:buChar char="Ø"/>
            </a:pPr>
            <a:r>
              <a:rPr lang="en-GB" sz="2400" dirty="0" smtClean="0">
                <a:latin typeface="Times New Roman" pitchFamily="18" charset="0"/>
                <a:cs typeface="Times New Roman" pitchFamily="18" charset="0"/>
              </a:rPr>
              <a:t>In-migration of susceptible people</a:t>
            </a:r>
          </a:p>
          <a:p>
            <a:pPr>
              <a:lnSpc>
                <a:spcPct val="150000"/>
              </a:lnSpc>
              <a:buFont typeface="Wingdings" pitchFamily="2" charset="2"/>
              <a:buChar char="Ø"/>
            </a:pPr>
            <a:r>
              <a:rPr lang="en-GB" sz="2400" dirty="0" smtClean="0">
                <a:latin typeface="Times New Roman" pitchFamily="18" charset="0"/>
                <a:cs typeface="Times New Roman" pitchFamily="18" charset="0"/>
              </a:rPr>
              <a:t>Improved diagnostic facility</a:t>
            </a:r>
            <a:r>
              <a:rPr lang="en-GB"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956781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457200" y="152401"/>
            <a:ext cx="7859713" cy="838200"/>
          </a:xfrm>
        </p:spPr>
        <p:txBody>
          <a:bodyPr>
            <a:noAutofit/>
          </a:bodyPr>
          <a:lstStyle/>
          <a:p>
            <a:pPr eaLnBrk="1" hangingPunct="1">
              <a:defRPr/>
            </a:pPr>
            <a:r>
              <a:rPr lang="en-GB" sz="2800" dirty="0" smtClean="0">
                <a:latin typeface="Times New Roman" pitchFamily="18" charset="0"/>
                <a:cs typeface="Times New Roman" pitchFamily="18" charset="0"/>
              </a:rPr>
              <a:t>Relationship between prevalence and incidence</a:t>
            </a:r>
            <a:r>
              <a:rPr lang="en-GB" sz="4000" dirty="0" smtClean="0">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normAutofit/>
          </a:bodyPr>
          <a:lstStyle/>
          <a:p>
            <a:pPr>
              <a:defRPr/>
            </a:pPr>
            <a:fld id="{F53A4E08-A243-40FD-B8F6-1F23F8555A2E}" type="slidenum">
              <a:rPr lang="en-US" smtClean="0"/>
              <a:pPr>
                <a:defRPr/>
              </a:pPr>
              <a:t>187</a:t>
            </a:fld>
            <a:endParaRPr lang="en-US"/>
          </a:p>
        </p:txBody>
      </p:sp>
      <p:pic>
        <p:nvPicPr>
          <p:cNvPr id="99331" name="Picture 3" descr="incid_preval_water"/>
          <p:cNvPicPr>
            <a:picLocks noGrp="1" noChangeAspect="1" noChangeArrowheads="1"/>
          </p:cNvPicPr>
          <p:nvPr>
            <p:ph sz="quarter" idx="1"/>
          </p:nvPr>
        </p:nvPicPr>
        <p:blipFill>
          <a:blip r:embed="rId2" cstate="print">
            <a:lum bright="-18000" contrast="-18000"/>
          </a:blip>
          <a:srcRect/>
          <a:stretch>
            <a:fillRect/>
          </a:stretch>
        </p:blipFill>
        <p:spPr>
          <a:xfrm>
            <a:off x="381000" y="1052513"/>
            <a:ext cx="8534400" cy="5543550"/>
          </a:xfrm>
          <a:noFill/>
        </p:spPr>
      </p:pic>
    </p:spTree>
    <p:extLst>
      <p:ext uri="{BB962C8B-B14F-4D97-AF65-F5344CB8AC3E}">
        <p14:creationId xmlns:p14="http://schemas.microsoft.com/office/powerpoint/2010/main" val="572437305"/>
      </p:ext>
    </p:extLst>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a:xfrm>
            <a:off x="457200" y="277813"/>
            <a:ext cx="8229600" cy="712787"/>
          </a:xfrm>
        </p:spPr>
        <p:txBody>
          <a:bodyPr>
            <a:normAutofit/>
          </a:bodyPr>
          <a:lstStyle/>
          <a:p>
            <a:pPr eaLnBrk="1" hangingPunct="1">
              <a:defRPr/>
            </a:pPr>
            <a:r>
              <a:rPr lang="en-GB" sz="3200" dirty="0" smtClean="0">
                <a:latin typeface="Times New Roman" pitchFamily="18" charset="0"/>
                <a:cs typeface="Times New Roman" pitchFamily="18" charset="0"/>
              </a:rPr>
              <a:t>Relationship between prevalence and incidence</a:t>
            </a:r>
          </a:p>
        </p:txBody>
      </p:sp>
      <p:sp>
        <p:nvSpPr>
          <p:cNvPr id="4" name="Slide Number Placeholder 3"/>
          <p:cNvSpPr>
            <a:spLocks noGrp="1"/>
          </p:cNvSpPr>
          <p:nvPr>
            <p:ph type="sldNum" sz="quarter" idx="12"/>
          </p:nvPr>
        </p:nvSpPr>
        <p:spPr/>
        <p:txBody>
          <a:bodyPr>
            <a:normAutofit/>
          </a:bodyPr>
          <a:lstStyle/>
          <a:p>
            <a:pPr>
              <a:defRPr/>
            </a:pPr>
            <a:fld id="{BD41BFD5-D05D-460D-9B6A-74D343E8123B}" type="slidenum">
              <a:rPr lang="en-US" smtClean="0"/>
              <a:pPr>
                <a:defRPr/>
              </a:pPr>
              <a:t>188</a:t>
            </a:fld>
            <a:endParaRPr lang="en-US"/>
          </a:p>
        </p:txBody>
      </p:sp>
      <p:sp>
        <p:nvSpPr>
          <p:cNvPr id="533507" name="Rectangle 3"/>
          <p:cNvSpPr>
            <a:spLocks noGrp="1" noChangeArrowheads="1"/>
          </p:cNvSpPr>
          <p:nvPr>
            <p:ph sz="quarter" idx="1"/>
          </p:nvPr>
        </p:nvSpPr>
        <p:spPr>
          <a:xfrm>
            <a:off x="250825" y="1066800"/>
            <a:ext cx="8713788" cy="5602288"/>
          </a:xfrm>
        </p:spPr>
        <p:txBody>
          <a:bodyPr>
            <a:normAutofit/>
          </a:bodyPr>
          <a:lstStyle/>
          <a:p>
            <a:pPr marL="711200" indent="-711200" algn="just" eaLnBrk="1" hangingPunct="1">
              <a:lnSpc>
                <a:spcPct val="80000"/>
              </a:lnSpc>
              <a:defRPr/>
            </a:pPr>
            <a:r>
              <a:rPr lang="en-GB" sz="2800" dirty="0" smtClean="0">
                <a:latin typeface="Times New Roman" pitchFamily="18" charset="0"/>
                <a:cs typeface="Times New Roman" pitchFamily="18" charset="0"/>
              </a:rPr>
              <a:t>Prevalence is based on both </a:t>
            </a:r>
            <a:r>
              <a:rPr lang="en-GB" sz="2800" b="1" dirty="0" smtClean="0">
                <a:latin typeface="Times New Roman" pitchFamily="18" charset="0"/>
                <a:cs typeface="Times New Roman" pitchFamily="18" charset="0"/>
              </a:rPr>
              <a:t>incidence (risk) and duration of disease</a:t>
            </a:r>
          </a:p>
          <a:p>
            <a:pPr marL="711200" indent="-711200" algn="just" eaLnBrk="1" hangingPunct="1">
              <a:lnSpc>
                <a:spcPct val="80000"/>
              </a:lnSpc>
              <a:defRPr/>
            </a:pPr>
            <a:endParaRPr lang="en-GB" sz="2800" b="1" dirty="0" smtClean="0">
              <a:latin typeface="Times New Roman" pitchFamily="18" charset="0"/>
              <a:cs typeface="Times New Roman" pitchFamily="18" charset="0"/>
            </a:endParaRPr>
          </a:p>
          <a:p>
            <a:pPr marL="711200" indent="-711200" algn="just" eaLnBrk="1" hangingPunct="1">
              <a:lnSpc>
                <a:spcPct val="80000"/>
              </a:lnSpc>
              <a:defRPr/>
            </a:pPr>
            <a:r>
              <a:rPr lang="en-GB" sz="2800" dirty="0" smtClean="0">
                <a:latin typeface="Times New Roman" pitchFamily="18" charset="0"/>
                <a:cs typeface="Times New Roman" pitchFamily="18" charset="0"/>
              </a:rPr>
              <a:t>High prevalence of a disease within a population may reflect high risk, or it may reflect prolonged survival without cure</a:t>
            </a:r>
          </a:p>
          <a:p>
            <a:pPr marL="711200" indent="-711200" algn="just" eaLnBrk="1" hangingPunct="1">
              <a:lnSpc>
                <a:spcPct val="80000"/>
              </a:lnSpc>
              <a:defRPr/>
            </a:pPr>
            <a:endParaRPr lang="en-GB" sz="2800" dirty="0" smtClean="0">
              <a:latin typeface="Times New Roman" pitchFamily="18" charset="0"/>
              <a:cs typeface="Times New Roman" pitchFamily="18" charset="0"/>
            </a:endParaRPr>
          </a:p>
          <a:p>
            <a:pPr marL="711200" indent="-711200" algn="just" eaLnBrk="1" hangingPunct="1">
              <a:lnSpc>
                <a:spcPct val="80000"/>
              </a:lnSpc>
              <a:defRPr/>
            </a:pPr>
            <a:r>
              <a:rPr lang="en-GB" sz="2800" dirty="0" smtClean="0">
                <a:latin typeface="Times New Roman" pitchFamily="18" charset="0"/>
                <a:cs typeface="Times New Roman" pitchFamily="18" charset="0"/>
              </a:rPr>
              <a:t>Conversely, low prevalence may indicate </a:t>
            </a:r>
            <a:r>
              <a:rPr lang="en-GB" sz="2800" b="1" dirty="0" smtClean="0">
                <a:latin typeface="Times New Roman" pitchFamily="18" charset="0"/>
                <a:cs typeface="Times New Roman" pitchFamily="18" charset="0"/>
              </a:rPr>
              <a:t>low incidence, a rapidly fatal process, or rapid recovery </a:t>
            </a:r>
          </a:p>
          <a:p>
            <a:pPr marL="711200" indent="-711200" algn="just" eaLnBrk="1" hangingPunct="1">
              <a:lnSpc>
                <a:spcPct val="80000"/>
              </a:lnSpc>
              <a:defRPr/>
            </a:pPr>
            <a:endParaRPr lang="en-GB" sz="2800" b="1" dirty="0" smtClean="0">
              <a:latin typeface="Times New Roman" pitchFamily="18" charset="0"/>
              <a:cs typeface="Times New Roman" pitchFamily="18" charset="0"/>
            </a:endParaRPr>
          </a:p>
          <a:p>
            <a:pPr marL="711200" indent="-711200" algn="just" eaLnBrk="1" hangingPunct="1">
              <a:lnSpc>
                <a:spcPct val="80000"/>
              </a:lnSpc>
              <a:defRPr/>
            </a:pPr>
            <a:r>
              <a:rPr lang="en-GB" sz="2800" dirty="0" smtClean="0">
                <a:latin typeface="Times New Roman" pitchFamily="18" charset="0"/>
                <a:cs typeface="Times New Roman" pitchFamily="18" charset="0"/>
              </a:rPr>
              <a:t>Thus, </a:t>
            </a:r>
            <a:r>
              <a:rPr lang="en-GB" sz="2800" b="1" dirty="0" smtClean="0">
                <a:solidFill>
                  <a:srgbClr val="00B050"/>
                </a:solidFill>
                <a:latin typeface="Times New Roman" pitchFamily="18" charset="0"/>
                <a:cs typeface="Times New Roman" pitchFamily="18" charset="0"/>
              </a:rPr>
              <a:t>prevalence rate is directly proportional to both incidence rate and to the average duration of the disease</a:t>
            </a:r>
            <a:r>
              <a:rPr lang="en-GB" sz="2800" dirty="0" smtClean="0">
                <a:latin typeface="Times New Roman" pitchFamily="18" charset="0"/>
                <a:cs typeface="Times New Roman" pitchFamily="18" charset="0"/>
              </a:rPr>
              <a:t> and thus expressed as </a:t>
            </a:r>
          </a:p>
          <a:p>
            <a:pPr marL="711200" indent="-711200" algn="just" eaLnBrk="1" hangingPunct="1">
              <a:lnSpc>
                <a:spcPct val="80000"/>
              </a:lnSpc>
              <a:buFontTx/>
              <a:buNone/>
              <a:defRPr/>
            </a:pPr>
            <a:r>
              <a:rPr lang="en-GB" sz="2800" dirty="0" smtClean="0">
                <a:latin typeface="Times New Roman" pitchFamily="18" charset="0"/>
                <a:cs typeface="Times New Roman" pitchFamily="18" charset="0"/>
              </a:rPr>
              <a:t> 			p ~ IR x D </a:t>
            </a:r>
            <a:endParaRPr lang="en-GB"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838502971"/>
      </p:ext>
    </p:extLst>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GB" sz="4800" dirty="0" smtClean="0">
                <a:latin typeface="Times New Roman" pitchFamily="18" charset="0"/>
                <a:cs typeface="Times New Roman" pitchFamily="18" charset="0"/>
              </a:rPr>
              <a:t>Relationship...</a:t>
            </a:r>
            <a:endParaRPr lang="en-US" sz="4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143000"/>
            <a:ext cx="8229600" cy="4983163"/>
          </a:xfrm>
        </p:spPr>
        <p:txBody>
          <a:bodyPr>
            <a:normAutofit/>
          </a:bodyPr>
          <a:lstStyle/>
          <a:p>
            <a:pPr algn="just">
              <a:lnSpc>
                <a:spcPct val="80000"/>
              </a:lnSpc>
            </a:pPr>
            <a:r>
              <a:rPr lang="en-US" sz="2800" b="1" dirty="0" smtClean="0">
                <a:latin typeface="Times New Roman" pitchFamily="18" charset="0"/>
                <a:cs typeface="Times New Roman" pitchFamily="18" charset="0"/>
              </a:rPr>
              <a:t>To decrease incidence</a:t>
            </a:r>
            <a:r>
              <a:rPr lang="en-US" sz="2800" dirty="0" smtClean="0">
                <a:latin typeface="Times New Roman" pitchFamily="18" charset="0"/>
                <a:cs typeface="Times New Roman" pitchFamily="18" charset="0"/>
              </a:rPr>
              <a:t>, preventive activities are necessary</a:t>
            </a:r>
          </a:p>
          <a:p>
            <a:pPr algn="just">
              <a:lnSpc>
                <a:spcPct val="80000"/>
              </a:lnSpc>
            </a:pPr>
            <a:r>
              <a:rPr lang="en-US" sz="2800" b="1" dirty="0" smtClean="0">
                <a:latin typeface="Times New Roman" pitchFamily="18" charset="0"/>
                <a:cs typeface="Times New Roman" pitchFamily="18" charset="0"/>
              </a:rPr>
              <a:t>To decrease prevalence</a:t>
            </a:r>
            <a:r>
              <a:rPr lang="en-US" sz="2800" dirty="0" smtClean="0">
                <a:latin typeface="Times New Roman" pitchFamily="18" charset="0"/>
                <a:cs typeface="Times New Roman" pitchFamily="18" charset="0"/>
              </a:rPr>
              <a:t>, treatment of cases, “kill them”</a:t>
            </a:r>
          </a:p>
          <a:p>
            <a:pPr algn="just">
              <a:lnSpc>
                <a:spcPct val="80000"/>
              </a:lnSpc>
            </a:pPr>
            <a:endParaRPr lang="en-US" sz="2800" b="1" dirty="0" smtClean="0">
              <a:latin typeface="Times New Roman" pitchFamily="18" charset="0"/>
              <a:cs typeface="Times New Roman" pitchFamily="18" charset="0"/>
            </a:endParaRPr>
          </a:p>
          <a:p>
            <a:pPr algn="just">
              <a:lnSpc>
                <a:spcPct val="80000"/>
              </a:lnSpc>
            </a:pPr>
            <a:r>
              <a:rPr lang="en-GB" sz="2800" dirty="0" smtClean="0">
                <a:latin typeface="Times New Roman" pitchFamily="18" charset="0"/>
                <a:cs typeface="Times New Roman" pitchFamily="18" charset="0"/>
              </a:rPr>
              <a:t>Under certain circumstance the point prevalence rate is equal to the product of incidence rate and average duration of the disease </a:t>
            </a:r>
          </a:p>
          <a:p>
            <a:pPr marL="508000" indent="-508000" algn="just">
              <a:lnSpc>
                <a:spcPct val="80000"/>
              </a:lnSpc>
              <a:buNone/>
              <a:defRPr/>
            </a:pPr>
            <a:r>
              <a:rPr lang="en-GB" dirty="0" smtClean="0">
                <a:latin typeface="Times New Roman" pitchFamily="18" charset="0"/>
                <a:cs typeface="Times New Roman" pitchFamily="18" charset="0"/>
              </a:rPr>
              <a:t>			P = IR X D</a:t>
            </a:r>
          </a:p>
          <a:p>
            <a:pPr algn="just">
              <a:lnSpc>
                <a:spcPct val="80000"/>
              </a:lnSpc>
            </a:pPr>
            <a:endParaRPr lang="en-US" sz="2800" b="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3CDBD632-CC54-4A85-BC31-C4D60B6EE4FB}" type="slidenum">
              <a:rPr lang="en-US" smtClean="0"/>
              <a:pPr/>
              <a:t>189</a:t>
            </a:fld>
            <a:endParaRPr lang="en-US"/>
          </a:p>
        </p:txBody>
      </p:sp>
    </p:spTree>
    <p:extLst>
      <p:ext uri="{BB962C8B-B14F-4D97-AF65-F5344CB8AC3E}">
        <p14:creationId xmlns:p14="http://schemas.microsoft.com/office/powerpoint/2010/main" val="47107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725F2F7-B0B5-418E-AF1D-F36E08F68B26}" type="slidenum">
              <a:rPr lang="en-US" sz="1400" smtClean="0"/>
              <a:pPr eaLnBrk="1" hangingPunct="1"/>
              <a:t>19</a:t>
            </a:fld>
            <a:endParaRPr lang="en-US" sz="1400" smtClean="0"/>
          </a:p>
        </p:txBody>
      </p:sp>
      <p:sp>
        <p:nvSpPr>
          <p:cNvPr id="7172" name="Rectangle 2"/>
          <p:cNvSpPr>
            <a:spLocks noGrp="1" noChangeArrowheads="1"/>
          </p:cNvSpPr>
          <p:nvPr>
            <p:ph type="title"/>
          </p:nvPr>
        </p:nvSpPr>
        <p:spPr/>
        <p:txBody>
          <a:bodyPr>
            <a:normAutofit/>
          </a:bodyPr>
          <a:lstStyle/>
          <a:p>
            <a:pPr eaLnBrk="1" hangingPunct="1"/>
            <a:r>
              <a:rPr lang="en-US" sz="3600" b="1" dirty="0" smtClean="0">
                <a:latin typeface="Times New Roman" pitchFamily="18" charset="0"/>
                <a:cs typeface="Times New Roman" pitchFamily="18" charset="0"/>
              </a:rPr>
              <a:t>Components of the definition</a:t>
            </a:r>
          </a:p>
        </p:txBody>
      </p:sp>
      <p:sp>
        <p:nvSpPr>
          <p:cNvPr id="7173" name="Rectangle 3"/>
          <p:cNvSpPr>
            <a:spLocks noGrp="1" noChangeArrowheads="1"/>
          </p:cNvSpPr>
          <p:nvPr>
            <p:ph type="body" idx="1"/>
          </p:nvPr>
        </p:nvSpPr>
        <p:spPr>
          <a:xfrm>
            <a:off x="228600" y="1600200"/>
            <a:ext cx="8458200" cy="4525963"/>
          </a:xfrm>
        </p:spPr>
        <p:txBody>
          <a:bodyPr>
            <a:normAutofit fontScale="85000" lnSpcReduction="10000"/>
          </a:bodyPr>
          <a:lstStyle/>
          <a:p>
            <a:pPr marL="565150" indent="0" algn="just" eaLnBrk="1" hangingPunct="1">
              <a:buNone/>
            </a:pPr>
            <a:r>
              <a:rPr lang="en-US" b="1" dirty="0" smtClean="0">
                <a:solidFill>
                  <a:srgbClr val="00B0F0"/>
                </a:solidFill>
                <a:latin typeface="Times New Roman" pitchFamily="18" charset="0"/>
                <a:cs typeface="Times New Roman" pitchFamily="18" charset="0"/>
              </a:rPr>
              <a:t>1. Study</a:t>
            </a:r>
            <a:r>
              <a:rPr lang="en-US" dirty="0" smtClean="0">
                <a:latin typeface="Times New Roman" pitchFamily="18" charset="0"/>
                <a:cs typeface="Times New Roman" pitchFamily="18" charset="0"/>
              </a:rPr>
              <a:t>: Systematic collection, analysis and interpretation of data</a:t>
            </a:r>
          </a:p>
          <a:p>
            <a:pPr marL="609600" indent="-44450" algn="just">
              <a:buNone/>
            </a:pPr>
            <a:endParaRPr lang="en-US" dirty="0" smtClean="0">
              <a:latin typeface="Times New Roman" pitchFamily="18" charset="0"/>
              <a:cs typeface="Times New Roman" pitchFamily="18" charset="0"/>
            </a:endParaRPr>
          </a:p>
          <a:p>
            <a:pPr marL="609600" indent="-44450" algn="just">
              <a:buNone/>
            </a:pPr>
            <a:r>
              <a:rPr lang="en-US" dirty="0" smtClean="0">
                <a:latin typeface="Times New Roman" pitchFamily="18" charset="0"/>
                <a:cs typeface="Times New Roman" pitchFamily="18" charset="0"/>
              </a:rPr>
              <a:t>Epidemiology </a:t>
            </a:r>
            <a:r>
              <a:rPr lang="en-US" dirty="0">
                <a:latin typeface="Times New Roman" pitchFamily="18" charset="0"/>
                <a:cs typeface="Times New Roman" pitchFamily="18" charset="0"/>
              </a:rPr>
              <a:t>is a scientific discipline, sometimes called “</a:t>
            </a:r>
            <a:r>
              <a:rPr lang="en-US" b="1" dirty="0">
                <a:latin typeface="Times New Roman" pitchFamily="18" charset="0"/>
                <a:cs typeface="Times New Roman" pitchFamily="18" charset="0"/>
              </a:rPr>
              <a:t>the basic science of public health</a:t>
            </a:r>
            <a:r>
              <a:rPr lang="en-US" dirty="0">
                <a:latin typeface="Times New Roman" pitchFamily="18" charset="0"/>
                <a:cs typeface="Times New Roman" pitchFamily="18" charset="0"/>
              </a:rPr>
              <a:t>.” It has, at its foundation, sound methods of scientific inquiry.</a:t>
            </a:r>
          </a:p>
          <a:p>
            <a:pPr marL="609600" indent="-44450" algn="just" eaLnBrk="1" hangingPunct="1">
              <a:buFontTx/>
              <a:buNone/>
            </a:pPr>
            <a:r>
              <a:rPr lang="en-US" dirty="0" smtClean="0">
                <a:latin typeface="Times New Roman" pitchFamily="18" charset="0"/>
                <a:cs typeface="Times New Roman" pitchFamily="18" charset="0"/>
              </a:rPr>
              <a:t>Epidemiology involves collection, analysis and interpretation of health related data</a:t>
            </a:r>
          </a:p>
          <a:p>
            <a:pPr marL="609600" indent="-44450" algn="just" eaLnBrk="1" hangingPunct="1">
              <a:buFontTx/>
              <a:buNone/>
            </a:pPr>
            <a:endParaRPr lang="en-US" dirty="0" smtClean="0">
              <a:latin typeface="Times New Roman" pitchFamily="18" charset="0"/>
              <a:cs typeface="Times New Roman" pitchFamily="18" charset="0"/>
            </a:endParaRPr>
          </a:p>
          <a:p>
            <a:pPr marL="609600" indent="-44450" algn="just" eaLnBrk="1" hangingPunct="1">
              <a:buFontTx/>
              <a:buNone/>
            </a:pPr>
            <a:r>
              <a:rPr lang="en-US" b="1" dirty="0" smtClean="0">
                <a:latin typeface="Times New Roman" pitchFamily="18" charset="0"/>
                <a:cs typeface="Times New Roman" pitchFamily="18" charset="0"/>
              </a:rPr>
              <a:t>Epidemiology is a science</a:t>
            </a:r>
          </a:p>
        </p:txBody>
      </p:sp>
    </p:spTree>
    <p:extLst>
      <p:ext uri="{BB962C8B-B14F-4D97-AF65-F5344CB8AC3E}">
        <p14:creationId xmlns:p14="http://schemas.microsoft.com/office/powerpoint/2010/main" val="2648992982"/>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1116013" y="277812"/>
            <a:ext cx="7570787" cy="1017587"/>
          </a:xfrm>
        </p:spPr>
        <p:txBody>
          <a:bodyPr>
            <a:normAutofit/>
          </a:bodyPr>
          <a:lstStyle/>
          <a:p>
            <a:pPr eaLnBrk="1" hangingPunct="1">
              <a:defRPr/>
            </a:pPr>
            <a:r>
              <a:rPr lang="en-GB" dirty="0" smtClean="0">
                <a:latin typeface="Times New Roman" pitchFamily="18" charset="0"/>
                <a:cs typeface="Times New Roman" pitchFamily="18" charset="0"/>
              </a:rPr>
              <a:t>Continued…</a:t>
            </a:r>
            <a:r>
              <a:rPr lang="en-GB" sz="6000" dirty="0" smtClean="0">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normAutofit/>
          </a:bodyPr>
          <a:lstStyle/>
          <a:p>
            <a:pPr>
              <a:defRPr/>
            </a:pPr>
            <a:fld id="{D01A27C1-1836-4CB0-A085-8EC4FD6D1987}" type="slidenum">
              <a:rPr lang="en-US" smtClean="0"/>
              <a:pPr>
                <a:defRPr/>
              </a:pPr>
              <a:t>190</a:t>
            </a:fld>
            <a:endParaRPr lang="en-US"/>
          </a:p>
        </p:txBody>
      </p:sp>
      <p:sp>
        <p:nvSpPr>
          <p:cNvPr id="534531" name="Rectangle 3"/>
          <p:cNvSpPr>
            <a:spLocks noGrp="1" noChangeArrowheads="1"/>
          </p:cNvSpPr>
          <p:nvPr>
            <p:ph sz="quarter" idx="1"/>
          </p:nvPr>
        </p:nvSpPr>
        <p:spPr>
          <a:xfrm>
            <a:off x="228600" y="1143000"/>
            <a:ext cx="8610600" cy="5334000"/>
          </a:xfrm>
        </p:spPr>
        <p:txBody>
          <a:bodyPr>
            <a:normAutofit/>
          </a:bodyPr>
          <a:lstStyle/>
          <a:p>
            <a:pPr marL="508000" indent="-508000">
              <a:lnSpc>
                <a:spcPct val="80000"/>
              </a:lnSpc>
              <a:defRPr/>
            </a:pPr>
            <a:r>
              <a:rPr lang="en-GB" sz="2800" dirty="0" smtClean="0">
                <a:latin typeface="Times New Roman" pitchFamily="18" charset="0"/>
                <a:cs typeface="Times New Roman" pitchFamily="18" charset="0"/>
              </a:rPr>
              <a:t>Assumptions of equation</a:t>
            </a:r>
            <a:r>
              <a:rPr lang="en-GB" dirty="0" smtClean="0">
                <a:latin typeface="Times New Roman" pitchFamily="18" charset="0"/>
                <a:cs typeface="Times New Roman" pitchFamily="18" charset="0"/>
              </a:rPr>
              <a:t>:</a:t>
            </a:r>
          </a:p>
          <a:p>
            <a:pPr marL="1046480" lvl="1" indent="-406400">
              <a:lnSpc>
                <a:spcPct val="80000"/>
              </a:lnSpc>
              <a:buFontTx/>
              <a:buAutoNum type="romanUcPeriod"/>
              <a:defRPr/>
            </a:pPr>
            <a:r>
              <a:rPr lang="en-GB" sz="2400" dirty="0" smtClean="0">
                <a:latin typeface="Times New Roman" pitchFamily="18" charset="0"/>
                <a:cs typeface="Times New Roman" pitchFamily="18" charset="0"/>
              </a:rPr>
              <a:t>“Steady state” i.e. the population size is constant for a long period of time </a:t>
            </a:r>
          </a:p>
          <a:p>
            <a:pPr marL="1046480" lvl="1" indent="-406400">
              <a:lnSpc>
                <a:spcPct val="80000"/>
              </a:lnSpc>
              <a:buFontTx/>
              <a:buAutoNum type="romanUcPeriod"/>
              <a:defRPr/>
            </a:pPr>
            <a:r>
              <a:rPr lang="en-GB" sz="2400" dirty="0" smtClean="0">
                <a:latin typeface="Times New Roman" pitchFamily="18" charset="0"/>
                <a:cs typeface="Times New Roman" pitchFamily="18" charset="0"/>
              </a:rPr>
              <a:t>Incidence is constant</a:t>
            </a:r>
          </a:p>
          <a:p>
            <a:pPr marL="1046480" lvl="1" indent="-406400">
              <a:lnSpc>
                <a:spcPct val="80000"/>
              </a:lnSpc>
              <a:buFontTx/>
              <a:buAutoNum type="romanUcPeriod"/>
              <a:defRPr/>
            </a:pPr>
            <a:r>
              <a:rPr lang="en-GB" sz="2400" dirty="0" smtClean="0">
                <a:latin typeface="Times New Roman" pitchFamily="18" charset="0"/>
                <a:cs typeface="Times New Roman" pitchFamily="18" charset="0"/>
              </a:rPr>
              <a:t>Distribution of durations is constant</a:t>
            </a:r>
          </a:p>
          <a:p>
            <a:pPr marL="1046480" lvl="1" indent="-406400">
              <a:lnSpc>
                <a:spcPct val="80000"/>
              </a:lnSpc>
              <a:buFontTx/>
              <a:buAutoNum type="romanUcPeriod"/>
              <a:defRPr/>
            </a:pPr>
            <a:r>
              <a:rPr lang="en-GB" sz="2400" dirty="0" smtClean="0">
                <a:latin typeface="Times New Roman" pitchFamily="18" charset="0"/>
                <a:cs typeface="Times New Roman" pitchFamily="18" charset="0"/>
              </a:rPr>
              <a:t>Prevalence of disease is low (&lt;0.10 or 10%)</a:t>
            </a:r>
          </a:p>
          <a:p>
            <a:pPr marL="1046480" lvl="1" indent="-406400">
              <a:lnSpc>
                <a:spcPct val="80000"/>
              </a:lnSpc>
              <a:buFontTx/>
              <a:buAutoNum type="romanUcPeriod"/>
              <a:defRPr/>
            </a:pPr>
            <a:endParaRPr lang="en-GB" sz="2400" dirty="0" smtClean="0">
              <a:latin typeface="Times New Roman" pitchFamily="18" charset="0"/>
              <a:cs typeface="Times New Roman" pitchFamily="18" charset="0"/>
            </a:endParaRPr>
          </a:p>
          <a:p>
            <a:pPr marL="726440" indent="-406400">
              <a:lnSpc>
                <a:spcPct val="80000"/>
              </a:lnSpc>
              <a:buNone/>
              <a:defRPr/>
            </a:pPr>
            <a:r>
              <a:rPr lang="en-GB" sz="2400" dirty="0" smtClean="0">
                <a:latin typeface="Times New Roman" pitchFamily="18" charset="0"/>
                <a:cs typeface="Times New Roman" pitchFamily="18" charset="0"/>
              </a:rPr>
              <a:t>Example: Figuring duration from prevalence and incidence</a:t>
            </a:r>
          </a:p>
          <a:p>
            <a:pPr marL="1270000" lvl="2" indent="-355600">
              <a:lnSpc>
                <a:spcPct val="80000"/>
              </a:lnSpc>
              <a:buFontTx/>
              <a:buNone/>
              <a:defRPr/>
            </a:pPr>
            <a:r>
              <a:rPr lang="en-GB" dirty="0" smtClean="0">
                <a:latin typeface="Times New Roman" pitchFamily="18" charset="0"/>
                <a:cs typeface="Times New Roman" pitchFamily="18" charset="0"/>
              </a:rPr>
              <a:t>Lung cancer incidence = 45.9/100,000 PY</a:t>
            </a:r>
          </a:p>
          <a:p>
            <a:pPr marL="1270000" lvl="2" indent="-355600">
              <a:lnSpc>
                <a:spcPct val="80000"/>
              </a:lnSpc>
              <a:buFontTx/>
              <a:buNone/>
              <a:defRPr/>
            </a:pPr>
            <a:r>
              <a:rPr lang="en-GB" dirty="0" smtClean="0">
                <a:latin typeface="Times New Roman" pitchFamily="18" charset="0"/>
                <a:cs typeface="Times New Roman" pitchFamily="18" charset="0"/>
              </a:rPr>
              <a:t>Prevalence of lung cancer = 23/100,000 P</a:t>
            </a:r>
          </a:p>
          <a:p>
            <a:pPr marL="1270000" lvl="2" indent="-355600">
              <a:lnSpc>
                <a:spcPct val="80000"/>
              </a:lnSpc>
              <a:buFontTx/>
              <a:buNone/>
              <a:defRPr/>
            </a:pPr>
            <a:r>
              <a:rPr lang="en-GB" dirty="0" smtClean="0">
                <a:latin typeface="Times New Roman" pitchFamily="18" charset="0"/>
                <a:cs typeface="Times New Roman" pitchFamily="18" charset="0"/>
              </a:rPr>
              <a:t>Average D = P/I = 	</a:t>
            </a:r>
            <a:r>
              <a:rPr lang="en-GB" u="sng" dirty="0" smtClean="0">
                <a:latin typeface="Times New Roman" pitchFamily="18" charset="0"/>
                <a:cs typeface="Times New Roman" pitchFamily="18" charset="0"/>
              </a:rPr>
              <a:t>23/100,000 P</a:t>
            </a:r>
          </a:p>
          <a:p>
            <a:pPr marL="1270000" lvl="2" indent="-355600">
              <a:lnSpc>
                <a:spcPct val="80000"/>
              </a:lnSpc>
              <a:buFontTx/>
              <a:buNone/>
              <a:defRPr/>
            </a:pPr>
            <a:r>
              <a:rPr lang="en-GB" dirty="0" smtClean="0">
                <a:latin typeface="Times New Roman" pitchFamily="18" charset="0"/>
                <a:cs typeface="Times New Roman" pitchFamily="18" charset="0"/>
              </a:rPr>
              <a:t>			           45.9/100,000 PY = 0.5 years</a:t>
            </a:r>
          </a:p>
          <a:p>
            <a:pPr marL="1270000" lvl="2" indent="-355600" algn="just">
              <a:lnSpc>
                <a:spcPct val="80000"/>
              </a:lnSpc>
              <a:buFontTx/>
              <a:buNone/>
              <a:defRPr/>
            </a:pPr>
            <a:r>
              <a:rPr lang="en-GB" dirty="0" smtClean="0">
                <a:latin typeface="Times New Roman" pitchFamily="18" charset="0"/>
                <a:cs typeface="Times New Roman" pitchFamily="18" charset="0"/>
              </a:rPr>
              <a:t>CONCLUSION: individuals with lung cancer survived, on average, </a:t>
            </a:r>
            <a:r>
              <a:rPr lang="en-GB" b="1" dirty="0" smtClean="0">
                <a:latin typeface="Times New Roman" pitchFamily="18" charset="0"/>
                <a:cs typeface="Times New Roman" pitchFamily="18" charset="0"/>
              </a:rPr>
              <a:t>6 months </a:t>
            </a:r>
            <a:r>
              <a:rPr lang="en-GB" dirty="0" smtClean="0">
                <a:latin typeface="Times New Roman" pitchFamily="18" charset="0"/>
                <a:cs typeface="Times New Roman" pitchFamily="18" charset="0"/>
              </a:rPr>
              <a:t>from diagnosis till death</a:t>
            </a:r>
          </a:p>
        </p:txBody>
      </p:sp>
    </p:spTree>
    <p:extLst>
      <p:ext uri="{BB962C8B-B14F-4D97-AF65-F5344CB8AC3E}">
        <p14:creationId xmlns:p14="http://schemas.microsoft.com/office/powerpoint/2010/main" val="760156250"/>
      </p:ext>
    </p:extLst>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a:xfrm>
            <a:off x="457200" y="152400"/>
            <a:ext cx="8229600" cy="457200"/>
          </a:xfrm>
        </p:spPr>
        <p:txBody>
          <a:bodyPr>
            <a:normAutofit fontScale="90000"/>
          </a:bodyPr>
          <a:lstStyle/>
          <a:p>
            <a:pPr eaLnBrk="1" hangingPunct="1">
              <a:defRPr/>
            </a:pPr>
            <a:r>
              <a:rPr lang="en-US" sz="4000" dirty="0" smtClean="0">
                <a:latin typeface="Times New Roman" pitchFamily="18" charset="0"/>
                <a:cs typeface="Times New Roman" pitchFamily="18" charset="0"/>
              </a:rPr>
              <a:t>Uses of Prevalence, Incidence</a:t>
            </a:r>
          </a:p>
        </p:txBody>
      </p:sp>
      <p:sp>
        <p:nvSpPr>
          <p:cNvPr id="4" name="Slide Number Placeholder 3"/>
          <p:cNvSpPr>
            <a:spLocks noGrp="1"/>
          </p:cNvSpPr>
          <p:nvPr>
            <p:ph type="sldNum" sz="quarter" idx="12"/>
          </p:nvPr>
        </p:nvSpPr>
        <p:spPr/>
        <p:txBody>
          <a:bodyPr>
            <a:normAutofit/>
          </a:bodyPr>
          <a:lstStyle/>
          <a:p>
            <a:pPr>
              <a:defRPr/>
            </a:pPr>
            <a:fld id="{12FAD8D2-7A43-40D3-ACCB-0FE5D4746A44}" type="slidenum">
              <a:rPr lang="en-US" smtClean="0"/>
              <a:pPr>
                <a:defRPr/>
              </a:pPr>
              <a:t>191</a:t>
            </a:fld>
            <a:endParaRPr lang="en-US"/>
          </a:p>
        </p:txBody>
      </p:sp>
      <p:sp>
        <p:nvSpPr>
          <p:cNvPr id="535555" name="Rectangle 3"/>
          <p:cNvSpPr>
            <a:spLocks noGrp="1" noChangeArrowheads="1"/>
          </p:cNvSpPr>
          <p:nvPr>
            <p:ph sz="quarter" idx="1"/>
          </p:nvPr>
        </p:nvSpPr>
        <p:spPr>
          <a:xfrm>
            <a:off x="152401" y="609601"/>
            <a:ext cx="8839200" cy="6111874"/>
          </a:xfrm>
        </p:spPr>
        <p:txBody>
          <a:bodyPr>
            <a:normAutofit/>
          </a:bodyPr>
          <a:lstStyle/>
          <a:p>
            <a:pPr eaLnBrk="1" hangingPunct="1">
              <a:lnSpc>
                <a:spcPct val="80000"/>
              </a:lnSpc>
              <a:defRPr/>
            </a:pPr>
            <a:r>
              <a:rPr lang="en-US" sz="2400" b="1" dirty="0" smtClean="0">
                <a:latin typeface="Times New Roman" pitchFamily="18" charset="0"/>
                <a:cs typeface="Times New Roman" pitchFamily="18" charset="0"/>
              </a:rPr>
              <a:t>Prediction of future illness</a:t>
            </a:r>
          </a:p>
          <a:p>
            <a:pPr lvl="1" eaLnBrk="1" hangingPunct="1">
              <a:lnSpc>
                <a:spcPct val="80000"/>
              </a:lnSpc>
              <a:defRPr/>
            </a:pPr>
            <a:r>
              <a:rPr lang="en-US" sz="2400" dirty="0" smtClean="0">
                <a:latin typeface="Times New Roman" pitchFamily="18" charset="0"/>
                <a:cs typeface="Times New Roman" pitchFamily="18" charset="0"/>
              </a:rPr>
              <a:t>Incidence - Need to assess causation</a:t>
            </a:r>
          </a:p>
          <a:p>
            <a:pPr eaLnBrk="1" hangingPunct="1">
              <a:lnSpc>
                <a:spcPct val="80000"/>
              </a:lnSpc>
              <a:defRPr/>
            </a:pPr>
            <a:r>
              <a:rPr lang="en-US" sz="2400" b="1" dirty="0" smtClean="0">
                <a:latin typeface="Times New Roman" pitchFamily="18" charset="0"/>
                <a:cs typeface="Times New Roman" pitchFamily="18" charset="0"/>
              </a:rPr>
              <a:t>Clinical decision making</a:t>
            </a:r>
          </a:p>
          <a:p>
            <a:pPr lvl="1" eaLnBrk="1" hangingPunct="1">
              <a:lnSpc>
                <a:spcPct val="80000"/>
              </a:lnSpc>
              <a:defRPr/>
            </a:pPr>
            <a:r>
              <a:rPr lang="en-US" sz="2400" dirty="0" smtClean="0">
                <a:latin typeface="Times New Roman" pitchFamily="18" charset="0"/>
                <a:cs typeface="Times New Roman" pitchFamily="18" charset="0"/>
              </a:rPr>
              <a:t>Prevalence useful in guiding diagnostic and treatment decisions</a:t>
            </a:r>
          </a:p>
          <a:p>
            <a:pPr eaLnBrk="1" hangingPunct="1">
              <a:lnSpc>
                <a:spcPct val="80000"/>
              </a:lnSpc>
              <a:defRPr/>
            </a:pPr>
            <a:r>
              <a:rPr lang="en-US" sz="2400" b="1" dirty="0" smtClean="0">
                <a:latin typeface="Times New Roman" pitchFamily="18" charset="0"/>
                <a:cs typeface="Times New Roman" pitchFamily="18" charset="0"/>
              </a:rPr>
              <a:t>Comparisons of health states</a:t>
            </a:r>
          </a:p>
          <a:p>
            <a:pPr lvl="1">
              <a:lnSpc>
                <a:spcPct val="80000"/>
              </a:lnSpc>
              <a:buFont typeface="Wingdings" panose="05000000000000000000" pitchFamily="2" charset="2"/>
              <a:buChar char="ü"/>
              <a:defRPr/>
            </a:pPr>
            <a:r>
              <a:rPr lang="en-US" sz="2400" dirty="0" smtClean="0">
                <a:latin typeface="Times New Roman" pitchFamily="18" charset="0"/>
                <a:cs typeface="Times New Roman" pitchFamily="18" charset="0"/>
              </a:rPr>
              <a:t>Compare proportion of population with one disease vs. another (prevalence)</a:t>
            </a:r>
          </a:p>
          <a:p>
            <a:pPr lvl="1">
              <a:lnSpc>
                <a:spcPct val="80000"/>
              </a:lnSpc>
              <a:buFont typeface="Wingdings" panose="05000000000000000000" pitchFamily="2" charset="2"/>
              <a:buChar char="ü"/>
              <a:defRPr/>
            </a:pPr>
            <a:r>
              <a:rPr lang="en-US" sz="2400" dirty="0" smtClean="0">
                <a:latin typeface="Times New Roman" pitchFamily="18" charset="0"/>
                <a:cs typeface="Times New Roman" pitchFamily="18" charset="0"/>
              </a:rPr>
              <a:t>Compare rate of disease amongst risk groups (incidence)</a:t>
            </a:r>
          </a:p>
          <a:p>
            <a:pPr lvl="2">
              <a:lnSpc>
                <a:spcPct val="80000"/>
              </a:lnSpc>
              <a:buFont typeface="Wingdings" panose="05000000000000000000" pitchFamily="2" charset="2"/>
              <a:buChar char="ü"/>
              <a:defRPr/>
            </a:pPr>
            <a:r>
              <a:rPr lang="en-US" sz="2000" dirty="0" smtClean="0">
                <a:latin typeface="Times New Roman" pitchFamily="18" charset="0"/>
                <a:cs typeface="Times New Roman" pitchFamily="18" charset="0"/>
              </a:rPr>
              <a:t>E.g., rates of lung cancer in smokers vs. non-smokers</a:t>
            </a:r>
          </a:p>
          <a:p>
            <a:pPr eaLnBrk="1" hangingPunct="1">
              <a:lnSpc>
                <a:spcPct val="80000"/>
              </a:lnSpc>
              <a:defRPr/>
            </a:pPr>
            <a:r>
              <a:rPr lang="en-US" sz="2400" b="1" dirty="0" smtClean="0">
                <a:latin typeface="Times New Roman" pitchFamily="18" charset="0"/>
                <a:cs typeface="Times New Roman" pitchFamily="18" charset="0"/>
              </a:rPr>
              <a:t>Prevalence may be more useful when</a:t>
            </a:r>
          </a:p>
          <a:p>
            <a:pPr lvl="1" algn="just" eaLnBrk="1" hangingPunct="1">
              <a:lnSpc>
                <a:spcPct val="80000"/>
              </a:lnSpc>
              <a:buFont typeface="Arial" panose="020B0604020202020204" pitchFamily="34" charset="0"/>
              <a:buChar char="•"/>
              <a:defRPr/>
            </a:pPr>
            <a:r>
              <a:rPr lang="en-US" sz="2000" dirty="0" smtClean="0">
                <a:latin typeface="Times New Roman" pitchFamily="18" charset="0"/>
                <a:cs typeface="Times New Roman" pitchFamily="18" charset="0"/>
              </a:rPr>
              <a:t>Onset of health state not clear</a:t>
            </a:r>
          </a:p>
          <a:p>
            <a:pPr lvl="1" algn="just" eaLnBrk="1" hangingPunct="1">
              <a:lnSpc>
                <a:spcPct val="80000"/>
              </a:lnSpc>
              <a:buFont typeface="Arial" panose="020B0604020202020204" pitchFamily="34" charset="0"/>
              <a:buChar char="•"/>
              <a:defRPr/>
            </a:pPr>
            <a:r>
              <a:rPr lang="en-US" sz="2000" dirty="0" smtClean="0">
                <a:latin typeface="Times New Roman" pitchFamily="18" charset="0"/>
                <a:cs typeface="Times New Roman" pitchFamily="18" charset="0"/>
              </a:rPr>
              <a:t>Population at risk difficult/impossible to ascertain</a:t>
            </a:r>
          </a:p>
          <a:p>
            <a:pPr lvl="1" algn="just" eaLnBrk="1" hangingPunct="1">
              <a:lnSpc>
                <a:spcPct val="80000"/>
              </a:lnSpc>
              <a:buFont typeface="Arial" panose="020B0604020202020204" pitchFamily="34" charset="0"/>
              <a:buChar char="•"/>
              <a:defRPr/>
            </a:pPr>
            <a:r>
              <a:rPr lang="en-US" sz="2000" dirty="0" smtClean="0">
                <a:latin typeface="Times New Roman" pitchFamily="18" charset="0"/>
                <a:cs typeface="Times New Roman" pitchFamily="18" charset="0"/>
              </a:rPr>
              <a:t>Planning for health resources and facilities</a:t>
            </a:r>
          </a:p>
          <a:p>
            <a:pPr lvl="1" algn="just" eaLnBrk="1" hangingPunct="1">
              <a:lnSpc>
                <a:spcPct val="80000"/>
              </a:lnSpc>
              <a:buFont typeface="Arial" panose="020B0604020202020204" pitchFamily="34" charset="0"/>
              <a:buChar char="•"/>
              <a:defRPr/>
            </a:pPr>
            <a:r>
              <a:rPr lang="en-GB" sz="2000" dirty="0" smtClean="0">
                <a:latin typeface="Times New Roman" pitchFamily="18" charset="0"/>
                <a:cs typeface="Times New Roman" pitchFamily="18" charset="0"/>
              </a:rPr>
              <a:t>We often use prevalence to measure the occurrence of chronic diseases such as osteoarthritis which have long duration and dates of onset which are difficult to pinpoint.</a:t>
            </a:r>
            <a:endParaRPr lang="en-US" sz="2000" dirty="0" smtClean="0">
              <a:latin typeface="Times New Roman" pitchFamily="18" charset="0"/>
              <a:cs typeface="Times New Roman" pitchFamily="18" charset="0"/>
            </a:endParaRPr>
          </a:p>
          <a:p>
            <a:pPr eaLnBrk="1" hangingPunct="1">
              <a:lnSpc>
                <a:spcPct val="80000"/>
              </a:lnSpc>
              <a:defRPr/>
            </a:pPr>
            <a:r>
              <a:rPr lang="en-US" sz="2400" b="1" dirty="0" smtClean="0">
                <a:latin typeface="Times New Roman" pitchFamily="18" charset="0"/>
                <a:cs typeface="Times New Roman" pitchFamily="18" charset="0"/>
              </a:rPr>
              <a:t>Incidence more useful when</a:t>
            </a:r>
          </a:p>
          <a:p>
            <a:pPr lvl="1" eaLnBrk="1" hangingPunct="1">
              <a:lnSpc>
                <a:spcPct val="80000"/>
              </a:lnSpc>
              <a:defRPr/>
            </a:pPr>
            <a:r>
              <a:rPr lang="en-US" sz="2400" dirty="0" smtClean="0">
                <a:latin typeface="Times New Roman" pitchFamily="18" charset="0"/>
                <a:cs typeface="Times New Roman" pitchFamily="18" charset="0"/>
              </a:rPr>
              <a:t>Causal factors are of interest</a:t>
            </a:r>
          </a:p>
        </p:txBody>
      </p:sp>
    </p:spTree>
    <p:extLst>
      <p:ext uri="{BB962C8B-B14F-4D97-AF65-F5344CB8AC3E}">
        <p14:creationId xmlns:p14="http://schemas.microsoft.com/office/powerpoint/2010/main" val="1309449617"/>
      </p:ext>
    </p:extLst>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a:xfrm>
            <a:off x="395288" y="152400"/>
            <a:ext cx="8229600" cy="685800"/>
          </a:xfrm>
        </p:spPr>
        <p:txBody>
          <a:bodyPr>
            <a:noAutofit/>
          </a:bodyPr>
          <a:lstStyle/>
          <a:p>
            <a:pPr eaLnBrk="1" hangingPunct="1">
              <a:defRPr/>
            </a:pPr>
            <a:r>
              <a:rPr lang="en-GB" dirty="0" smtClean="0">
                <a:latin typeface="Times New Roman" pitchFamily="18" charset="0"/>
                <a:cs typeface="Times New Roman" pitchFamily="18" charset="0"/>
              </a:rPr>
              <a:t>Exercise 1 </a:t>
            </a:r>
          </a:p>
        </p:txBody>
      </p:sp>
      <p:sp>
        <p:nvSpPr>
          <p:cNvPr id="4" name="Slide Number Placeholder 3"/>
          <p:cNvSpPr>
            <a:spLocks noGrp="1"/>
          </p:cNvSpPr>
          <p:nvPr>
            <p:ph type="sldNum" sz="quarter" idx="12"/>
          </p:nvPr>
        </p:nvSpPr>
        <p:spPr/>
        <p:txBody>
          <a:bodyPr>
            <a:normAutofit/>
          </a:bodyPr>
          <a:lstStyle/>
          <a:p>
            <a:pPr>
              <a:defRPr/>
            </a:pPr>
            <a:fld id="{9706BE40-29E7-4352-9FF1-A377DDA82424}" type="slidenum">
              <a:rPr lang="en-US" smtClean="0"/>
              <a:pPr>
                <a:defRPr/>
              </a:pPr>
              <a:t>192</a:t>
            </a:fld>
            <a:endParaRPr lang="en-US"/>
          </a:p>
        </p:txBody>
      </p:sp>
      <p:sp>
        <p:nvSpPr>
          <p:cNvPr id="536579" name="Rectangle 3"/>
          <p:cNvSpPr>
            <a:spLocks noGrp="1" noChangeArrowheads="1"/>
          </p:cNvSpPr>
          <p:nvPr>
            <p:ph sz="quarter" idx="1"/>
          </p:nvPr>
        </p:nvSpPr>
        <p:spPr>
          <a:xfrm>
            <a:off x="179388" y="838200"/>
            <a:ext cx="8659812" cy="5638800"/>
          </a:xfrm>
        </p:spPr>
        <p:txBody>
          <a:bodyPr/>
          <a:lstStyle/>
          <a:p>
            <a:pPr algn="just">
              <a:lnSpc>
                <a:spcPct val="90000"/>
              </a:lnSpc>
              <a:defRPr/>
            </a:pPr>
            <a:r>
              <a:rPr lang="en-GB" sz="2400" dirty="0" smtClean="0">
                <a:latin typeface="Times New Roman" pitchFamily="18" charset="0"/>
                <a:cs typeface="Times New Roman" pitchFamily="18" charset="0"/>
              </a:rPr>
              <a:t>In a study population of 900 inhabitants there are 50 cases of tuberculosis and 18 cases of hypertension. During the first six months there are 15 new cases of tuberculosis and 6 new cases of hypertension. At the end of the year the total of new cases is 25 for tuberculosis and 11 for hypertension. During the same period, 6 new cases of tuberculosis died and 6 were cured. In the same period, 3 cases of hypertension died and no case of hypertension was cured. </a:t>
            </a:r>
          </a:p>
          <a:p>
            <a:pPr algn="just">
              <a:lnSpc>
                <a:spcPct val="90000"/>
              </a:lnSpc>
              <a:defRPr/>
            </a:pPr>
            <a:r>
              <a:rPr lang="en-GB" sz="2400" b="1" dirty="0" smtClean="0">
                <a:latin typeface="Times New Roman" pitchFamily="18" charset="0"/>
                <a:cs typeface="Times New Roman" pitchFamily="18" charset="0"/>
              </a:rPr>
              <a:t>Calculate the following rates </a:t>
            </a:r>
          </a:p>
          <a:p>
            <a:pPr lvl="1" algn="just">
              <a:lnSpc>
                <a:spcPct val="90000"/>
              </a:lnSpc>
              <a:defRPr/>
            </a:pPr>
            <a:r>
              <a:rPr lang="en-GB" sz="2400" dirty="0" smtClean="0">
                <a:latin typeface="Times New Roman" pitchFamily="18" charset="0"/>
                <a:cs typeface="Times New Roman" pitchFamily="18" charset="0"/>
              </a:rPr>
              <a:t>Prevalence rate at the beginning of the study</a:t>
            </a:r>
          </a:p>
          <a:p>
            <a:pPr lvl="1" algn="just">
              <a:lnSpc>
                <a:spcPct val="90000"/>
              </a:lnSpc>
              <a:defRPr/>
            </a:pPr>
            <a:r>
              <a:rPr lang="en-GB" sz="2400" dirty="0" smtClean="0">
                <a:latin typeface="Times New Roman" pitchFamily="18" charset="0"/>
                <a:cs typeface="Times New Roman" pitchFamily="18" charset="0"/>
              </a:rPr>
              <a:t>Incidence rate of tuberculosis and hypertension at the end of the first six months</a:t>
            </a:r>
          </a:p>
          <a:p>
            <a:pPr lvl="1" algn="just">
              <a:lnSpc>
                <a:spcPct val="90000"/>
              </a:lnSpc>
              <a:defRPr/>
            </a:pPr>
            <a:r>
              <a:rPr lang="en-GB" sz="2400" dirty="0" smtClean="0">
                <a:latin typeface="Times New Roman" pitchFamily="18" charset="0"/>
                <a:cs typeface="Times New Roman" pitchFamily="18" charset="0"/>
              </a:rPr>
              <a:t>Incidence rate of tuberculosis at the end of the year</a:t>
            </a:r>
            <a:endParaRPr lang="en-US" sz="2400" i="1" dirty="0" smtClean="0">
              <a:latin typeface="Times New Roman" pitchFamily="18" charset="0"/>
              <a:cs typeface="Times New Roman" pitchFamily="18" charset="0"/>
            </a:endParaRPr>
          </a:p>
          <a:p>
            <a:pPr lvl="1" algn="just">
              <a:lnSpc>
                <a:spcPct val="90000"/>
              </a:lnSpc>
              <a:defRPr/>
            </a:pPr>
            <a:r>
              <a:rPr lang="en-GB" sz="2400" dirty="0" smtClean="0">
                <a:latin typeface="Times New Roman" pitchFamily="18" charset="0"/>
                <a:cs typeface="Times New Roman" pitchFamily="18" charset="0"/>
              </a:rPr>
              <a:t>Prevalence rate of tuberculosis and hypertension at the end of the year </a:t>
            </a:r>
            <a:endParaRPr lang="en-GB" dirty="0" smtClean="0">
              <a:latin typeface="Times New Roman" pitchFamily="18" charset="0"/>
              <a:cs typeface="Times New Roman" pitchFamily="18" charset="0"/>
            </a:endParaRPr>
          </a:p>
          <a:p>
            <a:pPr algn="just" eaLnBrk="1" hangingPunct="1">
              <a:lnSpc>
                <a:spcPct val="90000"/>
              </a:lnSpc>
              <a:buFont typeface="Wingdings" pitchFamily="2" charset="2"/>
              <a:buNone/>
              <a:defRPr/>
            </a:pPr>
            <a:endParaRPr lang="en-GB"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461774531"/>
      </p:ext>
    </p:extLst>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250825" y="304800"/>
            <a:ext cx="8229600" cy="914400"/>
          </a:xfrm>
        </p:spPr>
        <p:txBody>
          <a:bodyPr>
            <a:normAutofit/>
          </a:bodyPr>
          <a:lstStyle/>
          <a:p>
            <a:pPr eaLnBrk="1" hangingPunct="1">
              <a:defRPr/>
            </a:pPr>
            <a:r>
              <a:rPr lang="en-GB" b="1" dirty="0" smtClean="0">
                <a:latin typeface="Times New Roman" pitchFamily="18" charset="0"/>
                <a:cs typeface="Times New Roman" pitchFamily="18" charset="0"/>
              </a:rPr>
              <a:t>Attack Rate</a:t>
            </a:r>
          </a:p>
        </p:txBody>
      </p:sp>
      <p:sp>
        <p:nvSpPr>
          <p:cNvPr id="537603" name="Rectangle 3"/>
          <p:cNvSpPr>
            <a:spLocks noGrp="1" noChangeArrowheads="1"/>
          </p:cNvSpPr>
          <p:nvPr>
            <p:ph type="body" sz="half" idx="1"/>
          </p:nvPr>
        </p:nvSpPr>
        <p:spPr>
          <a:xfrm>
            <a:off x="228600" y="1143000"/>
            <a:ext cx="8610600" cy="5257800"/>
          </a:xfrm>
        </p:spPr>
        <p:txBody>
          <a:bodyPr>
            <a:normAutofit/>
          </a:bodyPr>
          <a:lstStyle/>
          <a:p>
            <a:pPr eaLnBrk="1" hangingPunct="1">
              <a:lnSpc>
                <a:spcPct val="90000"/>
              </a:lnSpc>
              <a:defRPr/>
            </a:pPr>
            <a:r>
              <a:rPr lang="en-GB" sz="2800" dirty="0" smtClean="0">
                <a:latin typeface="Times New Roman" pitchFamily="18" charset="0"/>
                <a:cs typeface="Times New Roman" pitchFamily="18" charset="0"/>
              </a:rPr>
              <a:t>An attack rate is a variant of an incidence rate, applied to a narrowly defined population observed for a limited time, such as </a:t>
            </a:r>
            <a:r>
              <a:rPr lang="en-GB" sz="2800" b="1" dirty="0" smtClean="0">
                <a:latin typeface="Times New Roman" pitchFamily="18" charset="0"/>
                <a:cs typeface="Times New Roman" pitchFamily="18" charset="0"/>
              </a:rPr>
              <a:t>during an epidemic</a:t>
            </a:r>
          </a:p>
          <a:p>
            <a:pPr eaLnBrk="1" hangingPunct="1">
              <a:lnSpc>
                <a:spcPct val="90000"/>
              </a:lnSpc>
              <a:defRPr/>
            </a:pPr>
            <a:r>
              <a:rPr lang="en-GB" sz="2800" dirty="0" smtClean="0">
                <a:latin typeface="Times New Roman" pitchFamily="18" charset="0"/>
                <a:cs typeface="Times New Roman" pitchFamily="18" charset="0"/>
              </a:rPr>
              <a:t>The attack rate is usually expressed as a percent, so 10</a:t>
            </a:r>
            <a:r>
              <a:rPr lang="en-GB" sz="2800" baseline="30000" dirty="0" smtClean="0">
                <a:latin typeface="Times New Roman" pitchFamily="18" charset="0"/>
                <a:cs typeface="Times New Roman" pitchFamily="18" charset="0"/>
              </a:rPr>
              <a:t>n</a:t>
            </a:r>
            <a:r>
              <a:rPr lang="en-GB" sz="2800" dirty="0" smtClean="0">
                <a:latin typeface="Times New Roman" pitchFamily="18" charset="0"/>
                <a:cs typeface="Times New Roman" pitchFamily="18" charset="0"/>
              </a:rPr>
              <a:t> equals 100</a:t>
            </a:r>
          </a:p>
          <a:p>
            <a:pPr eaLnBrk="1" hangingPunct="1">
              <a:lnSpc>
                <a:spcPct val="90000"/>
              </a:lnSpc>
              <a:defRPr/>
            </a:pPr>
            <a:r>
              <a:rPr lang="en-GB" sz="2800" dirty="0" smtClean="0">
                <a:latin typeface="Times New Roman" pitchFamily="18" charset="0"/>
                <a:cs typeface="Times New Roman" pitchFamily="18" charset="0"/>
              </a:rPr>
              <a:t>For a defined population (the population at risk), during a limited time period,</a:t>
            </a:r>
          </a:p>
          <a:p>
            <a:pPr eaLnBrk="1" hangingPunct="1">
              <a:lnSpc>
                <a:spcPct val="90000"/>
              </a:lnSpc>
              <a:buFont typeface="Wingdings" pitchFamily="2" charset="2"/>
              <a:buNone/>
              <a:defRPr/>
            </a:pPr>
            <a:endParaRPr lang="en-GB" sz="2400" dirty="0" smtClean="0">
              <a:latin typeface="Times New Roman" pitchFamily="18" charset="0"/>
              <a:cs typeface="Times New Roman" pitchFamily="18" charset="0"/>
            </a:endParaRPr>
          </a:p>
          <a:p>
            <a:pPr eaLnBrk="1" hangingPunct="1">
              <a:lnSpc>
                <a:spcPct val="90000"/>
              </a:lnSpc>
              <a:buFont typeface="Wingdings" pitchFamily="2" charset="2"/>
              <a:buNone/>
              <a:defRPr/>
            </a:pPr>
            <a:endParaRPr lang="en-GB" sz="2400" dirty="0" smtClean="0">
              <a:latin typeface="Times New Roman" pitchFamily="18" charset="0"/>
              <a:cs typeface="Times New Roman" pitchFamily="18" charset="0"/>
            </a:endParaRPr>
          </a:p>
          <a:p>
            <a:pPr eaLnBrk="1" hangingPunct="1">
              <a:lnSpc>
                <a:spcPct val="90000"/>
              </a:lnSpc>
              <a:defRPr/>
            </a:pPr>
            <a:endParaRPr lang="en-GB" sz="2400" dirty="0" smtClean="0">
              <a:latin typeface="Times New Roman" pitchFamily="18" charset="0"/>
              <a:cs typeface="Times New Roman" pitchFamily="18" charset="0"/>
            </a:endParaRPr>
          </a:p>
          <a:p>
            <a:pPr eaLnBrk="1" hangingPunct="1">
              <a:lnSpc>
                <a:spcPct val="90000"/>
              </a:lnSpc>
              <a:buFont typeface="Wingdings" pitchFamily="2" charset="2"/>
              <a:buNone/>
              <a:defRPr/>
            </a:pPr>
            <a:endParaRPr lang="en-GB" sz="2400" b="1" i="1" dirty="0" smtClean="0">
              <a:latin typeface="Times New Roman" pitchFamily="18" charset="0"/>
              <a:cs typeface="Times New Roman" pitchFamily="18" charset="0"/>
            </a:endParaRPr>
          </a:p>
          <a:p>
            <a:pPr eaLnBrk="1" hangingPunct="1">
              <a:lnSpc>
                <a:spcPct val="90000"/>
              </a:lnSpc>
              <a:buFont typeface="Wingdings" pitchFamily="2" charset="2"/>
              <a:buNone/>
              <a:defRPr/>
            </a:pPr>
            <a:endParaRPr lang="en-GB" sz="2400" dirty="0" smtClean="0">
              <a:latin typeface="Times New Roman" pitchFamily="18" charset="0"/>
              <a:cs typeface="Times New Roman" pitchFamily="18" charset="0"/>
            </a:endParaRPr>
          </a:p>
        </p:txBody>
      </p:sp>
      <p:pic>
        <p:nvPicPr>
          <p:cNvPr id="104453" name="Picture 5"/>
          <p:cNvPicPr>
            <a:picLocks noGrp="1" noChangeAspect="1" noChangeArrowheads="1"/>
          </p:cNvPicPr>
          <p:nvPr>
            <p:ph sz="quarter" idx="3"/>
          </p:nvPr>
        </p:nvPicPr>
        <p:blipFill>
          <a:blip r:embed="rId2" cstate="print"/>
          <a:srcRect/>
          <a:stretch>
            <a:fillRect/>
          </a:stretch>
        </p:blipFill>
        <p:spPr>
          <a:xfrm>
            <a:off x="457200" y="4038600"/>
            <a:ext cx="8507413" cy="2438400"/>
          </a:xfrm>
          <a:noFill/>
        </p:spPr>
      </p:pic>
      <p:sp>
        <p:nvSpPr>
          <p:cNvPr id="6" name="Slide Number Placeholder 5"/>
          <p:cNvSpPr>
            <a:spLocks noGrp="1"/>
          </p:cNvSpPr>
          <p:nvPr>
            <p:ph type="sldNum" sz="quarter" idx="12"/>
          </p:nvPr>
        </p:nvSpPr>
        <p:spPr/>
        <p:txBody>
          <a:bodyPr/>
          <a:lstStyle/>
          <a:p>
            <a:pPr>
              <a:defRPr/>
            </a:pPr>
            <a:fld id="{0DF94774-F531-40BB-BB0C-CBFD8BF2C482}" type="slidenum">
              <a:rPr lang="en-US" smtClean="0"/>
              <a:pPr>
                <a:defRPr/>
              </a:pPr>
              <a:t>193</a:t>
            </a:fld>
            <a:endParaRPr lang="en-US"/>
          </a:p>
        </p:txBody>
      </p:sp>
    </p:spTree>
    <p:extLst>
      <p:ext uri="{BB962C8B-B14F-4D97-AF65-F5344CB8AC3E}">
        <p14:creationId xmlns:p14="http://schemas.microsoft.com/office/powerpoint/2010/main" val="3799141187"/>
      </p:ext>
    </p:extLst>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92162"/>
          </a:xfrm>
        </p:spPr>
        <p:txBody>
          <a:bodyPr>
            <a:normAutofit/>
          </a:bodyPr>
          <a:lstStyle/>
          <a:p>
            <a:r>
              <a:rPr lang="en-GB" b="1" dirty="0" smtClean="0">
                <a:latin typeface="Times New Roman" pitchFamily="18" charset="0"/>
                <a:cs typeface="Times New Roman" pitchFamily="18" charset="0"/>
              </a:rPr>
              <a:t>Example</a:t>
            </a:r>
            <a:endParaRPr lang="en-US" dirty="0">
              <a:latin typeface="Times New Roman" pitchFamily="18" charset="0"/>
              <a:cs typeface="Times New Roman" pitchFamily="18" charset="0"/>
            </a:endParaRPr>
          </a:p>
        </p:txBody>
      </p:sp>
      <p:sp>
        <p:nvSpPr>
          <p:cNvPr id="7" name="Content Placeholder 6"/>
          <p:cNvSpPr>
            <a:spLocks noGrp="1"/>
          </p:cNvSpPr>
          <p:nvPr>
            <p:ph sz="quarter" idx="1"/>
          </p:nvPr>
        </p:nvSpPr>
        <p:spPr>
          <a:xfrm>
            <a:off x="304800" y="1143000"/>
            <a:ext cx="8534400" cy="5334000"/>
          </a:xfrm>
        </p:spPr>
        <p:txBody>
          <a:bodyPr>
            <a:normAutofit/>
          </a:bodyPr>
          <a:lstStyle/>
          <a:p>
            <a:pPr>
              <a:lnSpc>
                <a:spcPct val="90000"/>
              </a:lnSpc>
              <a:defRPr/>
            </a:pPr>
            <a:r>
              <a:rPr lang="en-GB" sz="2800" dirty="0" smtClean="0">
                <a:latin typeface="Times New Roman" pitchFamily="18" charset="0"/>
                <a:cs typeface="Times New Roman" pitchFamily="18" charset="0"/>
              </a:rPr>
              <a:t>Of 75 persons who attended a thanksgiving ceremony, 46 subsequently developed gastroenteritis. </a:t>
            </a:r>
          </a:p>
          <a:p>
            <a:pPr>
              <a:lnSpc>
                <a:spcPct val="90000"/>
              </a:lnSpc>
              <a:defRPr/>
            </a:pPr>
            <a:r>
              <a:rPr lang="en-GB" sz="2800" dirty="0" smtClean="0">
                <a:latin typeface="Times New Roman" pitchFamily="18" charset="0"/>
                <a:cs typeface="Times New Roman" pitchFamily="18" charset="0"/>
              </a:rPr>
              <a:t>To calculate the attack rate of gastroenteritis we first define the numerator and denominator:</a:t>
            </a:r>
          </a:p>
          <a:p>
            <a:pPr lvl="1">
              <a:lnSpc>
                <a:spcPct val="90000"/>
              </a:lnSpc>
              <a:defRPr/>
            </a:pPr>
            <a:r>
              <a:rPr lang="en-GB" sz="2400" i="1" dirty="0" smtClean="0">
                <a:latin typeface="Times New Roman" pitchFamily="18" charset="0"/>
                <a:cs typeface="Times New Roman" pitchFamily="18" charset="0"/>
              </a:rPr>
              <a:t>x </a:t>
            </a:r>
            <a:r>
              <a:rPr lang="en-GB" sz="2400" dirty="0" smtClean="0">
                <a:latin typeface="Times New Roman" pitchFamily="18" charset="0"/>
                <a:cs typeface="Times New Roman" pitchFamily="18" charset="0"/>
              </a:rPr>
              <a:t>= Cases of gastroenteritis occurring within the incubation period for gastroenteritis among persons who attended the ceremony = 46</a:t>
            </a:r>
          </a:p>
          <a:p>
            <a:pPr lvl="1">
              <a:lnSpc>
                <a:spcPct val="90000"/>
              </a:lnSpc>
              <a:defRPr/>
            </a:pPr>
            <a:r>
              <a:rPr lang="en-GB" i="1" dirty="0" smtClean="0">
                <a:latin typeface="Times New Roman" pitchFamily="18" charset="0"/>
                <a:cs typeface="Times New Roman" pitchFamily="18" charset="0"/>
              </a:rPr>
              <a:t>y </a:t>
            </a:r>
            <a:r>
              <a:rPr lang="en-GB" dirty="0" smtClean="0">
                <a:latin typeface="Times New Roman" pitchFamily="18" charset="0"/>
                <a:cs typeface="Times New Roman" pitchFamily="18" charset="0"/>
              </a:rPr>
              <a:t>= Number of persons at the ceremony = 75 </a:t>
            </a:r>
          </a:p>
          <a:p>
            <a:pPr lvl="1">
              <a:lnSpc>
                <a:spcPct val="90000"/>
              </a:lnSpc>
              <a:defRPr/>
            </a:pPr>
            <a:r>
              <a:rPr lang="en-GB" dirty="0" smtClean="0">
                <a:latin typeface="Times New Roman" pitchFamily="18" charset="0"/>
                <a:cs typeface="Times New Roman" pitchFamily="18" charset="0"/>
              </a:rPr>
              <a:t>Then,  the attack rate for gastroenteritis is </a:t>
            </a:r>
            <a:endParaRPr lang="en-GB" sz="3600" i="1" dirty="0" smtClean="0">
              <a:latin typeface="Times New Roman" pitchFamily="18" charset="0"/>
              <a:cs typeface="Times New Roman" pitchFamily="18" charset="0"/>
            </a:endParaRPr>
          </a:p>
          <a:p>
            <a:pPr>
              <a:buNone/>
            </a:pPr>
            <a:r>
              <a:rPr lang="en-US" sz="3600" dirty="0" smtClean="0">
                <a:latin typeface="Times New Roman" pitchFamily="18" charset="0"/>
                <a:cs typeface="Times New Roman" pitchFamily="18" charset="0"/>
              </a:rPr>
              <a:t>                  AR= 46/75*100% =61%</a:t>
            </a:r>
            <a:endParaRPr lang="en-US" sz="3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3CDBD632-CC54-4A85-BC31-C4D60B6EE4FB}" type="slidenum">
              <a:rPr lang="en-US" smtClean="0"/>
              <a:pPr/>
              <a:t>194</a:t>
            </a:fld>
            <a:endParaRPr lang="en-US"/>
          </a:p>
        </p:txBody>
      </p:sp>
    </p:spTree>
    <p:extLst>
      <p:ext uri="{BB962C8B-B14F-4D97-AF65-F5344CB8AC3E}">
        <p14:creationId xmlns:p14="http://schemas.microsoft.com/office/powerpoint/2010/main" val="758235348"/>
      </p:ext>
    </p:extLst>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normAutofit/>
          </a:bodyPr>
          <a:lstStyle/>
          <a:p>
            <a:pPr eaLnBrk="1" hangingPunct="1">
              <a:defRPr/>
            </a:pPr>
            <a:r>
              <a:rPr lang="en-GB" sz="3600" b="1" dirty="0" smtClean="0">
                <a:latin typeface="Times New Roman" pitchFamily="18" charset="0"/>
                <a:cs typeface="Times New Roman" pitchFamily="18" charset="0"/>
              </a:rPr>
              <a:t>Secondary Attack Rate</a:t>
            </a:r>
          </a:p>
        </p:txBody>
      </p:sp>
      <p:sp>
        <p:nvSpPr>
          <p:cNvPr id="538627" name="Rectangle 3"/>
          <p:cNvSpPr>
            <a:spLocks noGrp="1" noChangeArrowheads="1"/>
          </p:cNvSpPr>
          <p:nvPr>
            <p:ph type="body" sz="half" idx="1"/>
          </p:nvPr>
        </p:nvSpPr>
        <p:spPr>
          <a:xfrm>
            <a:off x="228600" y="1219200"/>
            <a:ext cx="8686800" cy="5257800"/>
          </a:xfrm>
        </p:spPr>
        <p:txBody>
          <a:bodyPr/>
          <a:lstStyle/>
          <a:p>
            <a:pPr algn="just" eaLnBrk="1" hangingPunct="1">
              <a:lnSpc>
                <a:spcPct val="80000"/>
              </a:lnSpc>
              <a:defRPr/>
            </a:pPr>
            <a:r>
              <a:rPr lang="en-GB" sz="2800" dirty="0" smtClean="0">
                <a:latin typeface="Times New Roman" pitchFamily="18" charset="0"/>
                <a:cs typeface="Times New Roman" pitchFamily="18" charset="0"/>
              </a:rPr>
              <a:t>A secondary attack rate is a measure of the frequency of new cases of a disease among the contacts of known cases</a:t>
            </a:r>
          </a:p>
          <a:p>
            <a:pPr eaLnBrk="1" hangingPunct="1">
              <a:lnSpc>
                <a:spcPct val="80000"/>
              </a:lnSpc>
              <a:defRPr/>
            </a:pPr>
            <a:endParaRPr lang="en-GB" sz="2000" dirty="0" smtClean="0"/>
          </a:p>
          <a:p>
            <a:pPr eaLnBrk="1" hangingPunct="1">
              <a:lnSpc>
                <a:spcPct val="80000"/>
              </a:lnSpc>
              <a:buNone/>
              <a:defRPr/>
            </a:pPr>
            <a:endParaRPr lang="en-GB" sz="1800" dirty="0" smtClean="0"/>
          </a:p>
          <a:p>
            <a:pPr eaLnBrk="1" hangingPunct="1">
              <a:lnSpc>
                <a:spcPct val="80000"/>
              </a:lnSpc>
              <a:defRPr/>
            </a:pPr>
            <a:endParaRPr lang="en-GB" sz="2800" dirty="0" smtClean="0"/>
          </a:p>
          <a:p>
            <a:pPr eaLnBrk="1" hangingPunct="1">
              <a:lnSpc>
                <a:spcPct val="80000"/>
              </a:lnSpc>
              <a:defRPr/>
            </a:pPr>
            <a:endParaRPr lang="en-GB" sz="2800" dirty="0" smtClean="0"/>
          </a:p>
          <a:p>
            <a:pPr eaLnBrk="1" hangingPunct="1">
              <a:lnSpc>
                <a:spcPct val="80000"/>
              </a:lnSpc>
              <a:defRPr/>
            </a:pPr>
            <a:endParaRPr lang="en-GB" sz="2800" dirty="0" smtClean="0">
              <a:latin typeface="Times New Roman" pitchFamily="18" charset="0"/>
              <a:cs typeface="Times New Roman" pitchFamily="18" charset="0"/>
            </a:endParaRPr>
          </a:p>
          <a:p>
            <a:pPr algn="just" eaLnBrk="1" hangingPunct="1">
              <a:lnSpc>
                <a:spcPct val="80000"/>
              </a:lnSpc>
              <a:defRPr/>
            </a:pPr>
            <a:endParaRPr lang="en-GB" sz="2800" dirty="0" smtClean="0">
              <a:latin typeface="Times New Roman" pitchFamily="18" charset="0"/>
              <a:cs typeface="Times New Roman" pitchFamily="18" charset="0"/>
            </a:endParaRPr>
          </a:p>
          <a:p>
            <a:pPr algn="just" eaLnBrk="1" hangingPunct="1">
              <a:lnSpc>
                <a:spcPct val="80000"/>
              </a:lnSpc>
              <a:defRPr/>
            </a:pPr>
            <a:r>
              <a:rPr lang="en-GB" sz="2800" dirty="0" smtClean="0">
                <a:latin typeface="Times New Roman" pitchFamily="18" charset="0"/>
                <a:cs typeface="Times New Roman" pitchFamily="18" charset="0"/>
              </a:rPr>
              <a:t>To </a:t>
            </a:r>
            <a:r>
              <a:rPr lang="en-GB" sz="2400" dirty="0" smtClean="0">
                <a:latin typeface="Times New Roman" pitchFamily="18" charset="0"/>
                <a:cs typeface="Times New Roman" pitchFamily="18" charset="0"/>
              </a:rPr>
              <a:t>calculate the total number of household contacts, we usually </a:t>
            </a:r>
            <a:r>
              <a:rPr lang="en-GB" sz="2400" b="1" dirty="0" smtClean="0">
                <a:solidFill>
                  <a:srgbClr val="00B050"/>
                </a:solidFill>
                <a:latin typeface="Times New Roman" pitchFamily="18" charset="0"/>
                <a:cs typeface="Times New Roman" pitchFamily="18" charset="0"/>
              </a:rPr>
              <a:t>subtract the number of primary cases </a:t>
            </a:r>
            <a:r>
              <a:rPr lang="en-GB" sz="2400" dirty="0" smtClean="0">
                <a:latin typeface="Times New Roman" pitchFamily="18" charset="0"/>
                <a:cs typeface="Times New Roman" pitchFamily="18" charset="0"/>
              </a:rPr>
              <a:t>from the total number of people residing in those households</a:t>
            </a:r>
            <a:endParaRPr lang="en-GB" sz="1800" dirty="0" smtClean="0">
              <a:latin typeface="Times New Roman" pitchFamily="18" charset="0"/>
              <a:cs typeface="Times New Roman" pitchFamily="18" charset="0"/>
            </a:endParaRPr>
          </a:p>
          <a:p>
            <a:pPr eaLnBrk="1" hangingPunct="1">
              <a:lnSpc>
                <a:spcPct val="80000"/>
              </a:lnSpc>
              <a:defRPr/>
            </a:pPr>
            <a:endParaRPr lang="en-GB" sz="1800" dirty="0" smtClean="0"/>
          </a:p>
        </p:txBody>
      </p:sp>
      <p:pic>
        <p:nvPicPr>
          <p:cNvPr id="105476" name="Picture 4"/>
          <p:cNvPicPr>
            <a:picLocks noGrp="1" noChangeAspect="1" noChangeArrowheads="1"/>
          </p:cNvPicPr>
          <p:nvPr>
            <p:ph sz="quarter" idx="2"/>
          </p:nvPr>
        </p:nvPicPr>
        <p:blipFill>
          <a:blip r:embed="rId2" cstate="print"/>
          <a:srcRect/>
          <a:stretch>
            <a:fillRect/>
          </a:stretch>
        </p:blipFill>
        <p:spPr>
          <a:xfrm>
            <a:off x="179388" y="2819400"/>
            <a:ext cx="8964612" cy="1295400"/>
          </a:xfrm>
          <a:noFill/>
        </p:spPr>
      </p:pic>
      <p:sp>
        <p:nvSpPr>
          <p:cNvPr id="6" name="Slide Number Placeholder 5"/>
          <p:cNvSpPr>
            <a:spLocks noGrp="1"/>
          </p:cNvSpPr>
          <p:nvPr>
            <p:ph type="sldNum" sz="quarter" idx="12"/>
          </p:nvPr>
        </p:nvSpPr>
        <p:spPr/>
        <p:txBody>
          <a:bodyPr/>
          <a:lstStyle/>
          <a:p>
            <a:pPr>
              <a:defRPr/>
            </a:pPr>
            <a:fld id="{D3238989-F6C4-41CF-9502-85D8D60F8965}" type="slidenum">
              <a:rPr lang="en-US" smtClean="0"/>
              <a:pPr>
                <a:defRPr/>
              </a:pPr>
              <a:t>195</a:t>
            </a:fld>
            <a:endParaRPr lang="en-US"/>
          </a:p>
        </p:txBody>
      </p:sp>
    </p:spTree>
    <p:extLst>
      <p:ext uri="{BB962C8B-B14F-4D97-AF65-F5344CB8AC3E}">
        <p14:creationId xmlns:p14="http://schemas.microsoft.com/office/powerpoint/2010/main" val="1664290769"/>
      </p:ext>
    </p:extLst>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dirty="0" smtClean="0">
                <a:latin typeface="Times New Roman" pitchFamily="18" charset="0"/>
                <a:cs typeface="Times New Roman" pitchFamily="18" charset="0"/>
              </a:rPr>
              <a:t>Example </a:t>
            </a:r>
            <a:endParaRPr lang="en-US" sz="4800" dirty="0">
              <a:latin typeface="Times New Roman" pitchFamily="18" charset="0"/>
              <a:cs typeface="Times New Roman" pitchFamily="18" charset="0"/>
            </a:endParaRPr>
          </a:p>
        </p:txBody>
      </p:sp>
      <p:sp>
        <p:nvSpPr>
          <p:cNvPr id="7" name="Content Placeholder 6"/>
          <p:cNvSpPr>
            <a:spLocks noGrp="1"/>
          </p:cNvSpPr>
          <p:nvPr>
            <p:ph sz="quarter" idx="1"/>
          </p:nvPr>
        </p:nvSpPr>
        <p:spPr>
          <a:xfrm>
            <a:off x="228600" y="1295400"/>
            <a:ext cx="8686800" cy="5105400"/>
          </a:xfrm>
        </p:spPr>
        <p:txBody>
          <a:bodyPr>
            <a:normAutofit/>
          </a:bodyPr>
          <a:lstStyle/>
          <a:p>
            <a:pPr algn="just">
              <a:lnSpc>
                <a:spcPct val="80000"/>
              </a:lnSpc>
              <a:defRPr/>
            </a:pPr>
            <a:r>
              <a:rPr lang="en-GB" sz="2600" dirty="0" smtClean="0">
                <a:latin typeface="Times New Roman" pitchFamily="18" charset="0"/>
                <a:cs typeface="Times New Roman" pitchFamily="18" charset="0"/>
              </a:rPr>
              <a:t>Seven cases of hepatitis A occurred among 70 children attending a child care center. Each infected child came from a different family. The total number of persons in the 7 affected families was 32. One incubation period later, 5 family members of the 7 infected children also developed hepatitis </a:t>
            </a:r>
          </a:p>
          <a:p>
            <a:pPr algn="just">
              <a:lnSpc>
                <a:spcPct val="80000"/>
              </a:lnSpc>
              <a:defRPr/>
            </a:pPr>
            <a:r>
              <a:rPr lang="en-GB" sz="2600" dirty="0" smtClean="0">
                <a:latin typeface="Times New Roman" pitchFamily="18" charset="0"/>
                <a:cs typeface="Times New Roman" pitchFamily="18" charset="0"/>
              </a:rPr>
              <a:t>Calculate the attack rate in the child care center and the secondary attack rate among family contacts of those cases.</a:t>
            </a:r>
          </a:p>
          <a:p>
            <a:pPr algn="just">
              <a:lnSpc>
                <a:spcPct val="80000"/>
              </a:lnSpc>
              <a:buNone/>
              <a:defRPr/>
            </a:pPr>
            <a:r>
              <a:rPr lang="en-GB" sz="3200" dirty="0" smtClean="0">
                <a:latin typeface="Times New Roman" pitchFamily="18" charset="0"/>
                <a:cs typeface="Times New Roman" pitchFamily="18" charset="0"/>
              </a:rPr>
              <a:t>1. Attack rate in child care </a:t>
            </a:r>
            <a:r>
              <a:rPr lang="en-GB" sz="3200" dirty="0" err="1" smtClean="0">
                <a:latin typeface="Times New Roman" pitchFamily="18" charset="0"/>
                <a:cs typeface="Times New Roman" pitchFamily="18" charset="0"/>
              </a:rPr>
              <a:t>center</a:t>
            </a:r>
            <a:r>
              <a:rPr lang="en-GB" sz="3200" dirty="0" smtClean="0">
                <a:latin typeface="Times New Roman" pitchFamily="18" charset="0"/>
                <a:cs typeface="Times New Roman" pitchFamily="18" charset="0"/>
              </a:rPr>
              <a:t>:</a:t>
            </a:r>
          </a:p>
          <a:p>
            <a:pPr algn="just">
              <a:lnSpc>
                <a:spcPct val="80000"/>
              </a:lnSpc>
              <a:buNone/>
              <a:defRPr/>
            </a:pPr>
            <a:r>
              <a:rPr lang="en-GB" sz="3200" i="1" dirty="0" smtClean="0">
                <a:latin typeface="Times New Roman" pitchFamily="18" charset="0"/>
                <a:cs typeface="Times New Roman" pitchFamily="18" charset="0"/>
              </a:rPr>
              <a:t>    </a:t>
            </a:r>
            <a:r>
              <a:rPr lang="en-GB" sz="2400" i="1" dirty="0" smtClean="0">
                <a:latin typeface="Times New Roman" pitchFamily="18" charset="0"/>
                <a:cs typeface="Times New Roman" pitchFamily="18" charset="0"/>
              </a:rPr>
              <a:t>x </a:t>
            </a:r>
            <a:r>
              <a:rPr lang="en-GB" sz="2400" dirty="0" smtClean="0">
                <a:latin typeface="Times New Roman" pitchFamily="18" charset="0"/>
                <a:cs typeface="Times New Roman" pitchFamily="18" charset="0"/>
              </a:rPr>
              <a:t>= cases of hepatitis A among children in child care </a:t>
            </a:r>
            <a:r>
              <a:rPr lang="en-GB" sz="2400" dirty="0" err="1" smtClean="0">
                <a:latin typeface="Times New Roman" pitchFamily="18" charset="0"/>
                <a:cs typeface="Times New Roman" pitchFamily="18" charset="0"/>
              </a:rPr>
              <a:t>center</a:t>
            </a:r>
            <a:r>
              <a:rPr lang="en-GB" sz="2400" dirty="0" smtClean="0">
                <a:latin typeface="Times New Roman" pitchFamily="18" charset="0"/>
                <a:cs typeface="Times New Roman" pitchFamily="18" charset="0"/>
              </a:rPr>
              <a:t> = 7</a:t>
            </a:r>
            <a:endParaRPr lang="en-GB" sz="3200" dirty="0" smtClean="0">
              <a:latin typeface="Times New Roman" pitchFamily="18" charset="0"/>
              <a:cs typeface="Times New Roman" pitchFamily="18" charset="0"/>
            </a:endParaRPr>
          </a:p>
          <a:p>
            <a:pPr algn="just">
              <a:lnSpc>
                <a:spcPct val="80000"/>
              </a:lnSpc>
              <a:buNone/>
              <a:defRPr/>
            </a:pPr>
            <a:r>
              <a:rPr lang="en-GB" sz="3200" i="1" dirty="0" smtClean="0">
                <a:latin typeface="Times New Roman" pitchFamily="18" charset="0"/>
                <a:cs typeface="Times New Roman" pitchFamily="18" charset="0"/>
              </a:rPr>
              <a:t>    </a:t>
            </a:r>
            <a:r>
              <a:rPr lang="en-GB" sz="2400" i="1" dirty="0" smtClean="0">
                <a:latin typeface="Times New Roman" pitchFamily="18" charset="0"/>
                <a:cs typeface="Times New Roman" pitchFamily="18" charset="0"/>
              </a:rPr>
              <a:t>y </a:t>
            </a:r>
            <a:r>
              <a:rPr lang="en-GB" sz="2400" dirty="0" smtClean="0">
                <a:latin typeface="Times New Roman" pitchFamily="18" charset="0"/>
                <a:cs typeface="Times New Roman" pitchFamily="18" charset="0"/>
              </a:rPr>
              <a:t>= number of children enrolled in the child care </a:t>
            </a:r>
            <a:r>
              <a:rPr lang="en-GB" sz="2400" dirty="0" err="1" smtClean="0">
                <a:latin typeface="Times New Roman" pitchFamily="18" charset="0"/>
                <a:cs typeface="Times New Roman" pitchFamily="18" charset="0"/>
              </a:rPr>
              <a:t>center</a:t>
            </a:r>
            <a:r>
              <a:rPr lang="en-GB" sz="2400" dirty="0" smtClean="0">
                <a:latin typeface="Times New Roman" pitchFamily="18" charset="0"/>
                <a:cs typeface="Times New Roman" pitchFamily="18" charset="0"/>
              </a:rPr>
              <a:t> = 70</a:t>
            </a:r>
            <a:endParaRPr lang="en-GB" sz="3200" dirty="0" smtClean="0">
              <a:latin typeface="Times New Roman" pitchFamily="18" charset="0"/>
              <a:cs typeface="Times New Roman" pitchFamily="18" charset="0"/>
            </a:endParaRPr>
          </a:p>
          <a:p>
            <a:pPr algn="just">
              <a:lnSpc>
                <a:spcPct val="80000"/>
              </a:lnSpc>
              <a:buNone/>
              <a:defRPr/>
            </a:pPr>
            <a:r>
              <a:rPr lang="en-GB" sz="2400" dirty="0" smtClean="0">
                <a:latin typeface="Times New Roman" pitchFamily="18" charset="0"/>
                <a:cs typeface="Times New Roman" pitchFamily="18" charset="0"/>
              </a:rPr>
              <a:t>        AR= x/y*100% = 7/70*100% =10%</a:t>
            </a:r>
          </a:p>
          <a:p>
            <a:pPr algn="just">
              <a:lnSpc>
                <a:spcPct val="80000"/>
              </a:lnSpc>
              <a:defRPr/>
            </a:pPr>
            <a:endParaRPr lang="en-GB" sz="3200"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3CDBD632-CC54-4A85-BC31-C4D60B6EE4FB}" type="slidenum">
              <a:rPr lang="en-US" smtClean="0"/>
              <a:pPr/>
              <a:t>196</a:t>
            </a:fld>
            <a:endParaRPr lang="en-US"/>
          </a:p>
        </p:txBody>
      </p:sp>
    </p:spTree>
    <p:extLst>
      <p:ext uri="{BB962C8B-B14F-4D97-AF65-F5344CB8AC3E}">
        <p14:creationId xmlns:p14="http://schemas.microsoft.com/office/powerpoint/2010/main" val="1426164901"/>
      </p:ext>
    </p:extLst>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a:xfrm>
            <a:off x="457200" y="277812"/>
            <a:ext cx="8229600" cy="712787"/>
          </a:xfrm>
        </p:spPr>
        <p:txBody>
          <a:bodyPr>
            <a:normAutofit/>
          </a:bodyPr>
          <a:lstStyle/>
          <a:p>
            <a:pPr eaLnBrk="1" hangingPunct="1">
              <a:defRPr/>
            </a:pPr>
            <a:r>
              <a:rPr lang="en-GB" sz="4000" dirty="0" smtClean="0">
                <a:latin typeface="Times New Roman" pitchFamily="18" charset="0"/>
                <a:cs typeface="Times New Roman" pitchFamily="18" charset="0"/>
              </a:rPr>
              <a:t>Figure of secondary attack rate</a:t>
            </a:r>
          </a:p>
        </p:txBody>
      </p:sp>
      <p:sp>
        <p:nvSpPr>
          <p:cNvPr id="4" name="Slide Number Placeholder 3"/>
          <p:cNvSpPr>
            <a:spLocks noGrp="1"/>
          </p:cNvSpPr>
          <p:nvPr>
            <p:ph type="sldNum" sz="quarter" idx="12"/>
          </p:nvPr>
        </p:nvSpPr>
        <p:spPr/>
        <p:txBody>
          <a:bodyPr>
            <a:normAutofit/>
          </a:bodyPr>
          <a:lstStyle/>
          <a:p>
            <a:pPr>
              <a:defRPr/>
            </a:pPr>
            <a:fld id="{738E79A8-E20D-4D4F-921C-D01CFBADEBE3}" type="slidenum">
              <a:rPr lang="en-US" smtClean="0"/>
              <a:pPr>
                <a:defRPr/>
              </a:pPr>
              <a:t>197</a:t>
            </a:fld>
            <a:endParaRPr lang="en-US"/>
          </a:p>
        </p:txBody>
      </p:sp>
      <p:pic>
        <p:nvPicPr>
          <p:cNvPr id="106499" name="Picture 3"/>
          <p:cNvPicPr>
            <a:picLocks noGrp="1" noChangeAspect="1" noChangeArrowheads="1"/>
          </p:cNvPicPr>
          <p:nvPr>
            <p:ph sz="quarter" idx="1"/>
          </p:nvPr>
        </p:nvPicPr>
        <p:blipFill>
          <a:blip r:embed="rId2" cstate="print"/>
          <a:srcRect/>
          <a:stretch>
            <a:fillRect/>
          </a:stretch>
        </p:blipFill>
        <p:spPr>
          <a:xfrm>
            <a:off x="228600" y="990600"/>
            <a:ext cx="8610600" cy="5486400"/>
          </a:xfrm>
        </p:spPr>
      </p:pic>
    </p:spTree>
    <p:extLst>
      <p:ext uri="{BB962C8B-B14F-4D97-AF65-F5344CB8AC3E}">
        <p14:creationId xmlns:p14="http://schemas.microsoft.com/office/powerpoint/2010/main" val="2218926325"/>
      </p:ext>
    </p:extLst>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GB" sz="4800" dirty="0" smtClean="0">
                <a:latin typeface="Times New Roman" pitchFamily="18" charset="0"/>
                <a:cs typeface="Times New Roman" pitchFamily="18" charset="0"/>
              </a:rPr>
              <a:t>Example...</a:t>
            </a:r>
            <a:endParaRPr lang="en-US" sz="4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219200"/>
            <a:ext cx="8534400" cy="5105400"/>
          </a:xfrm>
        </p:spPr>
        <p:txBody>
          <a:bodyPr/>
          <a:lstStyle/>
          <a:p>
            <a:r>
              <a:rPr lang="en-US" b="1" dirty="0" smtClean="0">
                <a:latin typeface="Times New Roman" pitchFamily="18" charset="0"/>
                <a:cs typeface="Times New Roman" pitchFamily="18" charset="0"/>
              </a:rPr>
              <a:t>Secondary attack rate</a:t>
            </a:r>
          </a:p>
          <a:p>
            <a:pPr lvl="1"/>
            <a:r>
              <a:rPr lang="en-GB" sz="2400" dirty="0" smtClean="0">
                <a:latin typeface="Times New Roman" pitchFamily="18" charset="0"/>
                <a:cs typeface="Times New Roman" pitchFamily="18" charset="0"/>
              </a:rPr>
              <a:t>Cases of hepatitis A among family contact of children  with hepatitis </a:t>
            </a:r>
          </a:p>
          <a:p>
            <a:pPr lvl="1"/>
            <a:r>
              <a:rPr lang="en-GB" sz="2400" dirty="0" smtClean="0">
                <a:latin typeface="Times New Roman" pitchFamily="18" charset="0"/>
                <a:cs typeface="Times New Roman" pitchFamily="18" charset="0"/>
              </a:rPr>
              <a:t>A=5</a:t>
            </a:r>
          </a:p>
          <a:p>
            <a:pPr lvl="1"/>
            <a:r>
              <a:rPr lang="en-GB" sz="2400" dirty="0" smtClean="0">
                <a:latin typeface="Times New Roman" pitchFamily="18" charset="0"/>
                <a:cs typeface="Times New Roman" pitchFamily="18" charset="0"/>
              </a:rPr>
              <a:t>Y= number of person at risk in the families(total number of family members-children already infected) = 32-7=25</a:t>
            </a:r>
          </a:p>
          <a:p>
            <a:pPr lvl="1"/>
            <a:r>
              <a:rPr lang="en-US" sz="2400" dirty="0" smtClean="0">
                <a:latin typeface="Times New Roman" pitchFamily="18" charset="0"/>
                <a:cs typeface="Times New Roman" pitchFamily="18" charset="0"/>
              </a:rPr>
              <a:t>Secondary attack rate= x/y*100% = 5/25*100%=20%</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fld id="{3CDBD632-CC54-4A85-BC31-C4D60B6EE4FB}" type="slidenum">
              <a:rPr lang="en-US" smtClean="0"/>
              <a:pPr/>
              <a:t>198</a:t>
            </a:fld>
            <a:endParaRPr lang="en-US"/>
          </a:p>
        </p:txBody>
      </p:sp>
    </p:spTree>
    <p:extLst>
      <p:ext uri="{BB962C8B-B14F-4D97-AF65-F5344CB8AC3E}">
        <p14:creationId xmlns:p14="http://schemas.microsoft.com/office/powerpoint/2010/main" val="2422978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57200" y="274638"/>
            <a:ext cx="8229600" cy="792162"/>
          </a:xfrm>
        </p:spPr>
        <p:txBody>
          <a:bodyPr>
            <a:normAutofit/>
          </a:bodyPr>
          <a:lstStyle/>
          <a:p>
            <a:pPr eaLnBrk="1" hangingPunct="1"/>
            <a:r>
              <a:rPr lang="en-US" sz="3600" b="1" dirty="0" smtClean="0">
                <a:latin typeface="Times New Roman" panose="02020603050405020304" pitchFamily="18" charset="0"/>
                <a:cs typeface="Times New Roman" panose="02020603050405020304" pitchFamily="18" charset="0"/>
              </a:rPr>
              <a:t>Measures of Mortality</a:t>
            </a:r>
          </a:p>
        </p:txBody>
      </p:sp>
      <p:sp>
        <p:nvSpPr>
          <p:cNvPr id="163843" name="Rectangle 3"/>
          <p:cNvSpPr>
            <a:spLocks noGrp="1" noChangeArrowheads="1"/>
          </p:cNvSpPr>
          <p:nvPr>
            <p:ph idx="1"/>
          </p:nvPr>
        </p:nvSpPr>
        <p:spPr>
          <a:xfrm>
            <a:off x="304800" y="1066800"/>
            <a:ext cx="8534400" cy="5486400"/>
          </a:xfrm>
        </p:spPr>
        <p:txBody>
          <a:bodyPr>
            <a:normAutofit/>
          </a:bodyPr>
          <a:lstStyle/>
          <a:p>
            <a:pPr algn="just" eaLnBrk="1" hangingPunct="1">
              <a:lnSpc>
                <a:spcPct val="90000"/>
              </a:lnSpc>
            </a:pPr>
            <a:r>
              <a:rPr lang="en-US" sz="2400" dirty="0" smtClean="0">
                <a:latin typeface="Times New Roman" panose="02020603050405020304" pitchFamily="18" charset="0"/>
                <a:cs typeface="Times New Roman" panose="02020603050405020304" pitchFamily="18" charset="0"/>
              </a:rPr>
              <a:t>These measures magnitude of deaths in a community </a:t>
            </a:r>
          </a:p>
          <a:p>
            <a:pPr algn="just" eaLnBrk="1" hangingPunct="1">
              <a:lnSpc>
                <a:spcPct val="90000"/>
              </a:lnSpc>
            </a:pPr>
            <a:r>
              <a:rPr lang="en-US" sz="2400" dirty="0" smtClean="0">
                <a:latin typeface="Times New Roman" panose="02020603050405020304" pitchFamily="18" charset="0"/>
                <a:cs typeface="Times New Roman" panose="02020603050405020304" pitchFamily="18" charset="0"/>
              </a:rPr>
              <a:t>Some are crude like the crude death rate</a:t>
            </a:r>
          </a:p>
          <a:p>
            <a:pPr algn="just" eaLnBrk="1" hangingPunct="1">
              <a:lnSpc>
                <a:spcPct val="90000"/>
              </a:lnSpc>
            </a:pPr>
            <a:r>
              <a:rPr lang="en-US" sz="2400" dirty="0" smtClean="0">
                <a:latin typeface="Times New Roman" panose="02020603050405020304" pitchFamily="18" charset="0"/>
                <a:cs typeface="Times New Roman" panose="02020603050405020304" pitchFamily="18" charset="0"/>
              </a:rPr>
              <a:t>Others are cause-specific mortality rate</a:t>
            </a:r>
          </a:p>
          <a:p>
            <a:pPr algn="just" eaLnBrk="1" hangingPunct="1">
              <a:lnSpc>
                <a:spcPct val="90000"/>
              </a:lnSpc>
            </a:pPr>
            <a:r>
              <a:rPr lang="en-US" sz="2400" dirty="0" smtClean="0">
                <a:latin typeface="Times New Roman" panose="02020603050405020304" pitchFamily="18" charset="0"/>
                <a:cs typeface="Times New Roman" panose="02020603050405020304" pitchFamily="18" charset="0"/>
              </a:rPr>
              <a:t>Some others are adjusted like standardized mortality ratio</a:t>
            </a:r>
          </a:p>
          <a:p>
            <a:pPr marL="0" indent="0" algn="just" eaLnBrk="1" hangingPunct="1">
              <a:lnSpc>
                <a:spcPct val="90000"/>
              </a:lnSpc>
              <a:buNone/>
            </a:pPr>
            <a:r>
              <a:rPr lang="en-US" sz="2400" b="1" dirty="0" smtClean="0">
                <a:latin typeface="Times New Roman" panose="02020603050405020304" pitchFamily="18" charset="0"/>
                <a:cs typeface="Times New Roman" panose="02020603050405020304" pitchFamily="18" charset="0"/>
              </a:rPr>
              <a:t>Common mortality rates are (read more)</a:t>
            </a:r>
          </a:p>
        </p:txBody>
      </p:sp>
      <p:sp>
        <p:nvSpPr>
          <p:cNvPr id="163845"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69DB5FD-977F-4260-AE41-91B85420270E}" type="slidenum">
              <a:rPr lang="en-US" sz="1400">
                <a:cs typeface="Times New Roman" panose="02020603050405020304" pitchFamily="18" charset="0"/>
              </a:rPr>
              <a:pPr eaLnBrk="1" hangingPunct="1"/>
              <a:t>199</a:t>
            </a:fld>
            <a:endParaRPr lang="en-US" sz="1400">
              <a:cs typeface="Times New Roman" panose="02020603050405020304" pitchFamily="18" charset="0"/>
            </a:endParaRPr>
          </a:p>
        </p:txBody>
      </p:sp>
      <p:sp>
        <p:nvSpPr>
          <p:cNvPr id="6" name="Rectangle 3"/>
          <p:cNvSpPr txBox="1">
            <a:spLocks noChangeArrowheads="1"/>
          </p:cNvSpPr>
          <p:nvPr/>
        </p:nvSpPr>
        <p:spPr>
          <a:xfrm>
            <a:off x="457200" y="3276601"/>
            <a:ext cx="4267200" cy="34448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Crude death rate</a:t>
            </a:r>
          </a:p>
          <a:p>
            <a:r>
              <a:rPr lang="en-US" sz="2400" dirty="0" smtClean="0"/>
              <a:t>Age-specific mortality rate</a:t>
            </a:r>
          </a:p>
          <a:p>
            <a:r>
              <a:rPr lang="en-US" sz="2400" dirty="0" smtClean="0"/>
              <a:t>Sex-specific mortality rate</a:t>
            </a:r>
          </a:p>
          <a:p>
            <a:r>
              <a:rPr lang="en-US" sz="2400" dirty="0" smtClean="0"/>
              <a:t>Cause-specific mortality rate</a:t>
            </a:r>
          </a:p>
          <a:p>
            <a:r>
              <a:rPr lang="en-US" sz="2400" dirty="0" smtClean="0"/>
              <a:t>Proportionate mortality ratio</a:t>
            </a:r>
          </a:p>
          <a:p>
            <a:r>
              <a:rPr lang="en-US" sz="2400" dirty="0" smtClean="0"/>
              <a:t>Case fatality rate</a:t>
            </a:r>
          </a:p>
          <a:p>
            <a:r>
              <a:rPr lang="en-US" sz="2400" dirty="0" smtClean="0"/>
              <a:t>Fetal death rate</a:t>
            </a:r>
          </a:p>
        </p:txBody>
      </p:sp>
      <p:sp>
        <p:nvSpPr>
          <p:cNvPr id="7" name="Rectangle 4"/>
          <p:cNvSpPr txBox="1">
            <a:spLocks noChangeArrowheads="1"/>
          </p:cNvSpPr>
          <p:nvPr/>
        </p:nvSpPr>
        <p:spPr>
          <a:xfrm>
            <a:off x="5105400" y="3276601"/>
            <a:ext cx="3581400" cy="344487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Perinatal mortality rate</a:t>
            </a:r>
          </a:p>
          <a:p>
            <a:r>
              <a:rPr lang="en-US" sz="2400" dirty="0" smtClean="0">
                <a:latin typeface="Times New Roman" panose="02020603050405020304" pitchFamily="18" charset="0"/>
                <a:cs typeface="Times New Roman" panose="02020603050405020304" pitchFamily="18" charset="0"/>
              </a:rPr>
              <a:t>Neonatal mortality rate</a:t>
            </a:r>
          </a:p>
          <a:p>
            <a:r>
              <a:rPr lang="en-US" sz="2400" dirty="0" smtClean="0">
                <a:latin typeface="Times New Roman" panose="02020603050405020304" pitchFamily="18" charset="0"/>
                <a:cs typeface="Times New Roman" panose="02020603050405020304" pitchFamily="18" charset="0"/>
              </a:rPr>
              <a:t>Infant mortality rate</a:t>
            </a:r>
          </a:p>
          <a:p>
            <a:r>
              <a:rPr lang="en-US" sz="2400" dirty="0" smtClean="0">
                <a:latin typeface="Times New Roman" panose="02020603050405020304" pitchFamily="18" charset="0"/>
                <a:cs typeface="Times New Roman" panose="02020603050405020304" pitchFamily="18" charset="0"/>
              </a:rPr>
              <a:t>Child mortality rate</a:t>
            </a:r>
          </a:p>
          <a:p>
            <a:r>
              <a:rPr lang="en-US" sz="2400" dirty="0" smtClean="0">
                <a:latin typeface="Times New Roman" panose="02020603050405020304" pitchFamily="18" charset="0"/>
                <a:cs typeface="Times New Roman" panose="02020603050405020304" pitchFamily="18" charset="0"/>
              </a:rPr>
              <a:t>Under-five mortality rate</a:t>
            </a:r>
          </a:p>
          <a:p>
            <a:r>
              <a:rPr lang="en-US" sz="2400" dirty="0" smtClean="0">
                <a:latin typeface="Times New Roman" panose="02020603050405020304" pitchFamily="18" charset="0"/>
                <a:cs typeface="Times New Roman" panose="02020603050405020304" pitchFamily="18" charset="0"/>
              </a:rPr>
              <a:t>Maternal mortality ratio</a:t>
            </a:r>
          </a:p>
          <a:p>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1636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67" y="152400"/>
            <a:ext cx="8229600" cy="715962"/>
          </a:xfrm>
        </p:spPr>
        <p:txBody>
          <a:bodyPr>
            <a:normAutofit fontScale="90000"/>
          </a:bodyPr>
          <a:lstStyle/>
          <a:p>
            <a:r>
              <a:rPr lang="en-US" dirty="0" smtClean="0">
                <a:latin typeface="Times New Roman" panose="02020603050405020304" pitchFamily="18" charset="0"/>
                <a:cs typeface="Times New Roman" panose="02020603050405020304" pitchFamily="18" charset="0"/>
              </a:rPr>
              <a:t>Course outline </a:t>
            </a:r>
            <a:endParaRPr lang="en-US"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41761493"/>
              </p:ext>
            </p:extLst>
          </p:nvPr>
        </p:nvGraphicFramePr>
        <p:xfrm>
          <a:off x="457200" y="907252"/>
          <a:ext cx="8077200" cy="5645950"/>
        </p:xfrm>
        <a:graphic>
          <a:graphicData uri="http://schemas.openxmlformats.org/drawingml/2006/table">
            <a:tbl>
              <a:tblPr firstRow="1" bandRow="1">
                <a:tableStyleId>{5940675A-B579-460E-94D1-54222C63F5DA}</a:tableStyleId>
              </a:tblPr>
              <a:tblGrid>
                <a:gridCol w="8077200"/>
              </a:tblGrid>
              <a:tr h="517105">
                <a:tc>
                  <a:txBody>
                    <a:bodyPr/>
                    <a:lstStyle/>
                    <a:p>
                      <a:r>
                        <a:rPr lang="en-US" dirty="0" smtClean="0">
                          <a:latin typeface="Times New Roman" panose="02020603050405020304" pitchFamily="18" charset="0"/>
                          <a:cs typeface="Times New Roman" panose="02020603050405020304" pitchFamily="18" charset="0"/>
                        </a:rPr>
                        <a:t>Chapter</a:t>
                      </a:r>
                      <a:r>
                        <a:rPr lang="en-US" baseline="0" dirty="0" smtClean="0">
                          <a:latin typeface="Times New Roman" panose="02020603050405020304" pitchFamily="18" charset="0"/>
                          <a:cs typeface="Times New Roman" panose="02020603050405020304" pitchFamily="18" charset="0"/>
                        </a:rPr>
                        <a:t>1: </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Introduction to epidemiology: definition, history, use, scope, ETC.</a:t>
                      </a:r>
                      <a:endParaRPr lang="en-US" dirty="0">
                        <a:latin typeface="Times New Roman" panose="02020603050405020304" pitchFamily="18" charset="0"/>
                        <a:cs typeface="Times New Roman" panose="02020603050405020304" pitchFamily="18" charset="0"/>
                      </a:endParaRPr>
                    </a:p>
                  </a:txBody>
                  <a:tcPr/>
                </a:tc>
              </a:tr>
              <a:tr h="517105">
                <a:tc>
                  <a:txBody>
                    <a:bodyPr/>
                    <a:lstStyle/>
                    <a:p>
                      <a:pPr lvl="0"/>
                      <a:r>
                        <a:rPr lang="en-US" dirty="0" smtClean="0">
                          <a:latin typeface="Times New Roman" panose="02020603050405020304" pitchFamily="18" charset="0"/>
                          <a:cs typeface="Times New Roman" panose="02020603050405020304" pitchFamily="18" charset="0"/>
                        </a:rPr>
                        <a:t>Chapter</a:t>
                      </a:r>
                      <a:r>
                        <a:rPr lang="en-US" baseline="0" dirty="0" smtClean="0">
                          <a:latin typeface="Times New Roman" panose="02020603050405020304" pitchFamily="18" charset="0"/>
                          <a:cs typeface="Times New Roman" panose="02020603050405020304" pitchFamily="18" charset="0"/>
                        </a:rPr>
                        <a:t> 2: </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Natural history of disease,</a:t>
                      </a:r>
                      <a:r>
                        <a:rPr lang="en-US" sz="18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levels of prevention and infectious disease cycle</a:t>
                      </a:r>
                    </a:p>
                  </a:txBody>
                  <a:tcPr/>
                </a:tc>
              </a:tr>
              <a:tr h="5171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Chapter </a:t>
                      </a:r>
                      <a:r>
                        <a:rPr lang="en-US" dirty="0" smtClean="0">
                          <a:latin typeface="Times New Roman" panose="02020603050405020304" pitchFamily="18" charset="0"/>
                          <a:cs typeface="Times New Roman" panose="02020603050405020304" pitchFamily="18" charset="0"/>
                        </a:rPr>
                        <a:t>3: </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Communicable</a:t>
                      </a:r>
                      <a:r>
                        <a:rPr lang="en-US" sz="1800" kern="1200" baseline="0" dirty="0" smtClean="0">
                          <a:solidFill>
                            <a:schemeClr val="tx1"/>
                          </a:solidFill>
                          <a:effectLst/>
                          <a:latin typeface="Times New Roman" panose="02020603050405020304" pitchFamily="18" charset="0"/>
                          <a:ea typeface="+mn-ea"/>
                          <a:cs typeface="Times New Roman" panose="02020603050405020304" pitchFamily="18" charset="0"/>
                        </a:rPr>
                        <a:t> disease and disease causation </a:t>
                      </a:r>
                      <a:endParaRPr lang="en-US" sz="180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tc>
              </a:tr>
              <a:tr h="517105">
                <a:tc>
                  <a:txBody>
                    <a:bodyPr/>
                    <a:lstStyle/>
                    <a:p>
                      <a:r>
                        <a:rPr lang="en-US" dirty="0" smtClean="0">
                          <a:latin typeface="Times New Roman" panose="02020603050405020304" pitchFamily="18" charset="0"/>
                          <a:cs typeface="Times New Roman" panose="02020603050405020304" pitchFamily="18" charset="0"/>
                        </a:rPr>
                        <a:t>Chapter </a:t>
                      </a:r>
                      <a:r>
                        <a:rPr lang="en-US" dirty="0" smtClean="0">
                          <a:latin typeface="Times New Roman" panose="02020603050405020304" pitchFamily="18" charset="0"/>
                          <a:cs typeface="Times New Roman" panose="02020603050405020304" pitchFamily="18" charset="0"/>
                        </a:rPr>
                        <a:t>4: </a:t>
                      </a:r>
                      <a:r>
                        <a:rPr lang="en-US" dirty="0" smtClean="0">
                          <a:latin typeface="Times New Roman" panose="02020603050405020304" pitchFamily="18" charset="0"/>
                          <a:cs typeface="Times New Roman" panose="02020603050405020304" pitchFamily="18" charset="0"/>
                        </a:rPr>
                        <a:t>Measures of disease </a:t>
                      </a:r>
                      <a:endParaRPr lang="en-US" dirty="0">
                        <a:latin typeface="Times New Roman" panose="02020603050405020304" pitchFamily="18" charset="0"/>
                        <a:cs typeface="Times New Roman" panose="02020603050405020304" pitchFamily="18" charset="0"/>
                      </a:endParaRPr>
                    </a:p>
                  </a:txBody>
                  <a:tcPr/>
                </a:tc>
              </a:tr>
              <a:tr h="517105">
                <a:tc>
                  <a:txBody>
                    <a:bodyPr/>
                    <a:lstStyle/>
                    <a:p>
                      <a:r>
                        <a:rPr lang="en-US" dirty="0" smtClean="0">
                          <a:latin typeface="Times New Roman" panose="02020603050405020304" pitchFamily="18" charset="0"/>
                          <a:cs typeface="Times New Roman" panose="02020603050405020304" pitchFamily="18" charset="0"/>
                        </a:rPr>
                        <a:t>Chapter </a:t>
                      </a:r>
                      <a:r>
                        <a:rPr lang="en-US" dirty="0" smtClean="0">
                          <a:latin typeface="Times New Roman" panose="02020603050405020304" pitchFamily="18" charset="0"/>
                          <a:cs typeface="Times New Roman" panose="02020603050405020304" pitchFamily="18" charset="0"/>
                        </a:rPr>
                        <a:t>5: </a:t>
                      </a:r>
                      <a:r>
                        <a:rPr lang="en-US" dirty="0" smtClean="0">
                          <a:latin typeface="Times New Roman" panose="02020603050405020304" pitchFamily="18" charset="0"/>
                          <a:cs typeface="Times New Roman" panose="02020603050405020304" pitchFamily="18" charset="0"/>
                        </a:rPr>
                        <a:t>Source of epidemiological</a:t>
                      </a:r>
                      <a:r>
                        <a:rPr lang="en-US" baseline="0" dirty="0" smtClean="0">
                          <a:latin typeface="Times New Roman" panose="02020603050405020304" pitchFamily="18" charset="0"/>
                          <a:cs typeface="Times New Roman" panose="02020603050405020304" pitchFamily="18" charset="0"/>
                        </a:rPr>
                        <a:t> data</a:t>
                      </a:r>
                      <a:endParaRPr lang="en-US" dirty="0">
                        <a:latin typeface="Times New Roman" panose="02020603050405020304" pitchFamily="18" charset="0"/>
                        <a:cs typeface="Times New Roman" panose="02020603050405020304" pitchFamily="18" charset="0"/>
                      </a:endParaRPr>
                    </a:p>
                  </a:txBody>
                  <a:tcPr/>
                </a:tc>
              </a:tr>
              <a:tr h="517105">
                <a:tc>
                  <a:txBody>
                    <a:bodyPr/>
                    <a:lstStyle/>
                    <a:p>
                      <a:r>
                        <a:rPr lang="en-US" dirty="0" smtClean="0">
                          <a:latin typeface="Times New Roman" panose="02020603050405020304" pitchFamily="18" charset="0"/>
                          <a:cs typeface="Times New Roman" panose="02020603050405020304" pitchFamily="18" charset="0"/>
                        </a:rPr>
                        <a:t>Chapter</a:t>
                      </a:r>
                      <a:r>
                        <a:rPr lang="en-US" baseline="0" dirty="0" smtClean="0">
                          <a:latin typeface="Times New Roman" panose="02020603050405020304" pitchFamily="18" charset="0"/>
                          <a:cs typeface="Times New Roman" panose="02020603050405020304" pitchFamily="18" charset="0"/>
                        </a:rPr>
                        <a:t> </a:t>
                      </a:r>
                      <a:r>
                        <a:rPr lang="en-US" baseline="0" dirty="0" smtClean="0">
                          <a:latin typeface="Times New Roman" panose="02020603050405020304" pitchFamily="18" charset="0"/>
                          <a:cs typeface="Times New Roman" panose="02020603050405020304" pitchFamily="18" charset="0"/>
                        </a:rPr>
                        <a:t>6: </a:t>
                      </a:r>
                      <a:r>
                        <a:rPr lang="en-US" baseline="0" dirty="0" smtClean="0">
                          <a:latin typeface="Times New Roman" panose="02020603050405020304" pitchFamily="18" charset="0"/>
                          <a:cs typeface="Times New Roman" panose="02020603050405020304" pitchFamily="18" charset="0"/>
                        </a:rPr>
                        <a:t>Epidemiological study </a:t>
                      </a:r>
                      <a:r>
                        <a:rPr lang="en-US" baseline="0" dirty="0" smtClean="0">
                          <a:latin typeface="Times New Roman" panose="02020603050405020304" pitchFamily="18" charset="0"/>
                          <a:cs typeface="Times New Roman" panose="02020603050405020304" pitchFamily="18" charset="0"/>
                        </a:rPr>
                        <a:t>design (descriptive and analytical designs)</a:t>
                      </a:r>
                      <a:endParaRPr lang="en-US" dirty="0">
                        <a:latin typeface="Times New Roman" panose="02020603050405020304" pitchFamily="18" charset="0"/>
                        <a:cs typeface="Times New Roman" panose="02020603050405020304" pitchFamily="18" charset="0"/>
                      </a:endParaRPr>
                    </a:p>
                  </a:txBody>
                  <a:tcPr/>
                </a:tc>
              </a:tr>
              <a:tr h="517105">
                <a:tc>
                  <a:txBody>
                    <a:bodyPr/>
                    <a:lstStyle/>
                    <a:p>
                      <a:r>
                        <a:rPr lang="en-US" dirty="0" smtClean="0">
                          <a:latin typeface="Times New Roman" panose="02020603050405020304" pitchFamily="18" charset="0"/>
                          <a:cs typeface="Times New Roman" panose="02020603050405020304" pitchFamily="18" charset="0"/>
                        </a:rPr>
                        <a:t>Chapter </a:t>
                      </a:r>
                      <a:r>
                        <a:rPr lang="en-US" dirty="0" smtClean="0">
                          <a:latin typeface="Times New Roman" panose="02020603050405020304" pitchFamily="18" charset="0"/>
                          <a:cs typeface="Times New Roman" panose="02020603050405020304" pitchFamily="18" charset="0"/>
                        </a:rPr>
                        <a:t>7: </a:t>
                      </a:r>
                      <a:r>
                        <a:rPr lang="en-US" dirty="0" smtClean="0">
                          <a:latin typeface="Times New Roman" panose="02020603050405020304" pitchFamily="18" charset="0"/>
                          <a:cs typeface="Times New Roman" panose="02020603050405020304" pitchFamily="18" charset="0"/>
                        </a:rPr>
                        <a:t>Measures of association </a:t>
                      </a:r>
                      <a:endParaRPr lang="en-US" dirty="0">
                        <a:latin typeface="Times New Roman" panose="02020603050405020304" pitchFamily="18" charset="0"/>
                        <a:cs typeface="Times New Roman" panose="02020603050405020304" pitchFamily="18" charset="0"/>
                      </a:endParaRPr>
                    </a:p>
                  </a:txBody>
                  <a:tcPr/>
                </a:tc>
              </a:tr>
              <a:tr h="517105">
                <a:tc>
                  <a:txBody>
                    <a:bodyPr/>
                    <a:lstStyle/>
                    <a:p>
                      <a:r>
                        <a:rPr lang="en-US" dirty="0" smtClean="0">
                          <a:latin typeface="Times New Roman" panose="02020603050405020304" pitchFamily="18" charset="0"/>
                          <a:cs typeface="Times New Roman" panose="02020603050405020304" pitchFamily="18" charset="0"/>
                        </a:rPr>
                        <a:t>Chapter </a:t>
                      </a:r>
                      <a:r>
                        <a:rPr lang="en-US" dirty="0" smtClean="0">
                          <a:latin typeface="Times New Roman" panose="02020603050405020304" pitchFamily="18" charset="0"/>
                          <a:cs typeface="Times New Roman" panose="02020603050405020304" pitchFamily="18" charset="0"/>
                        </a:rPr>
                        <a:t>8: </a:t>
                      </a:r>
                      <a:r>
                        <a:rPr lang="en-US" dirty="0" smtClean="0">
                          <a:latin typeface="Times New Roman" panose="02020603050405020304" pitchFamily="18" charset="0"/>
                          <a:cs typeface="Times New Roman" panose="02020603050405020304" pitchFamily="18" charset="0"/>
                        </a:rPr>
                        <a:t>Epidemiologic surveillance</a:t>
                      </a:r>
                      <a:r>
                        <a:rPr lang="en-US" baseline="0"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tc>
              </a:tr>
              <a:tr h="474900">
                <a:tc>
                  <a:txBody>
                    <a:bodyPr/>
                    <a:lstStyle/>
                    <a:p>
                      <a:r>
                        <a:rPr lang="en-US" dirty="0" smtClean="0">
                          <a:latin typeface="Times New Roman" panose="02020603050405020304" pitchFamily="18" charset="0"/>
                          <a:cs typeface="Times New Roman" panose="02020603050405020304" pitchFamily="18" charset="0"/>
                        </a:rPr>
                        <a:t>Chapter </a:t>
                      </a:r>
                      <a:r>
                        <a:rPr lang="en-US" dirty="0" smtClean="0">
                          <a:latin typeface="Times New Roman" panose="02020603050405020304" pitchFamily="18" charset="0"/>
                          <a:cs typeface="Times New Roman" panose="02020603050405020304" pitchFamily="18" charset="0"/>
                        </a:rPr>
                        <a:t>9: </a:t>
                      </a:r>
                      <a:r>
                        <a:rPr lang="en-US" dirty="0" smtClean="0">
                          <a:latin typeface="Times New Roman" panose="02020603050405020304" pitchFamily="18" charset="0"/>
                          <a:cs typeface="Times New Roman" panose="02020603050405020304" pitchFamily="18" charset="0"/>
                        </a:rPr>
                        <a:t>Evaluation of</a:t>
                      </a:r>
                      <a:r>
                        <a:rPr lang="en-US" baseline="0" dirty="0" smtClean="0">
                          <a:latin typeface="Times New Roman" panose="02020603050405020304" pitchFamily="18" charset="0"/>
                          <a:cs typeface="Times New Roman" panose="02020603050405020304" pitchFamily="18" charset="0"/>
                        </a:rPr>
                        <a:t> evidence base and judgment of causality </a:t>
                      </a:r>
                      <a:endParaRPr lang="en-US" dirty="0">
                        <a:latin typeface="Times New Roman" panose="02020603050405020304" pitchFamily="18" charset="0"/>
                        <a:cs typeface="Times New Roman" panose="02020603050405020304" pitchFamily="18" charset="0"/>
                      </a:endParaRPr>
                    </a:p>
                  </a:txBody>
                  <a:tcPr/>
                </a:tc>
              </a:tr>
              <a:tr h="517105">
                <a:tc>
                  <a:txBody>
                    <a:bodyPr/>
                    <a:lstStyle/>
                    <a:p>
                      <a:r>
                        <a:rPr lang="en-US" dirty="0" smtClean="0">
                          <a:latin typeface="Times New Roman" panose="02020603050405020304" pitchFamily="18" charset="0"/>
                          <a:cs typeface="Times New Roman" panose="02020603050405020304" pitchFamily="18" charset="0"/>
                        </a:rPr>
                        <a:t>Chapter </a:t>
                      </a:r>
                      <a:r>
                        <a:rPr lang="en-US" dirty="0" smtClean="0">
                          <a:latin typeface="Times New Roman" panose="02020603050405020304" pitchFamily="18" charset="0"/>
                          <a:cs typeface="Times New Roman" panose="02020603050405020304" pitchFamily="18" charset="0"/>
                        </a:rPr>
                        <a:t>10: </a:t>
                      </a:r>
                      <a:r>
                        <a:rPr lang="en-US" dirty="0" smtClean="0">
                          <a:latin typeface="Times New Roman" panose="02020603050405020304" pitchFamily="18" charset="0"/>
                          <a:cs typeface="Times New Roman" panose="02020603050405020304" pitchFamily="18" charset="0"/>
                        </a:rPr>
                        <a:t>Disease</a:t>
                      </a:r>
                      <a:r>
                        <a:rPr lang="en-US" baseline="0" dirty="0" smtClean="0">
                          <a:latin typeface="Times New Roman" panose="02020603050405020304" pitchFamily="18" charset="0"/>
                          <a:cs typeface="Times New Roman" panose="02020603050405020304" pitchFamily="18" charset="0"/>
                        </a:rPr>
                        <a:t> screening </a:t>
                      </a:r>
                      <a:endParaRPr lang="en-US" dirty="0">
                        <a:latin typeface="Times New Roman" panose="02020603050405020304" pitchFamily="18" charset="0"/>
                        <a:cs typeface="Times New Roman" panose="02020603050405020304" pitchFamily="18" charset="0"/>
                      </a:endParaRPr>
                    </a:p>
                  </a:txBody>
                  <a:tcPr/>
                </a:tc>
              </a:tr>
              <a:tr h="517105">
                <a:tc>
                  <a:txBody>
                    <a:bodyPr/>
                    <a:lstStyle/>
                    <a:p>
                      <a:r>
                        <a:rPr lang="en-US" dirty="0" smtClean="0">
                          <a:latin typeface="Times New Roman" panose="02020603050405020304" pitchFamily="18" charset="0"/>
                          <a:cs typeface="Times New Roman" panose="02020603050405020304" pitchFamily="18" charset="0"/>
                        </a:rPr>
                        <a:t>Chapter </a:t>
                      </a:r>
                      <a:r>
                        <a:rPr lang="en-US" dirty="0" smtClean="0">
                          <a:latin typeface="Times New Roman" panose="02020603050405020304" pitchFamily="18" charset="0"/>
                          <a:cs typeface="Times New Roman" panose="02020603050405020304" pitchFamily="18" charset="0"/>
                        </a:rPr>
                        <a:t>11:</a:t>
                      </a:r>
                      <a:r>
                        <a:rPr lang="en-US" baseline="0" dirty="0" smtClean="0">
                          <a:latin typeface="Times New Roman" panose="02020603050405020304" pitchFamily="18" charset="0"/>
                          <a:cs typeface="Times New Roman" panose="02020603050405020304" pitchFamily="18" charset="0"/>
                        </a:rPr>
                        <a:t> </a:t>
                      </a:r>
                      <a:r>
                        <a:rPr lang="en-US" baseline="0" dirty="0" smtClean="0">
                          <a:latin typeface="Times New Roman" panose="02020603050405020304" pitchFamily="18" charset="0"/>
                          <a:cs typeface="Times New Roman" panose="02020603050405020304" pitchFamily="18" charset="0"/>
                        </a:rPr>
                        <a:t>Investigation of outbreak/epidemic</a:t>
                      </a:r>
                      <a:endParaRPr lang="en-US" dirty="0">
                        <a:latin typeface="Times New Roman" panose="02020603050405020304" pitchFamily="18" charset="0"/>
                        <a:cs typeface="Times New Roman" panose="02020603050405020304" pitchFamily="18" charset="0"/>
                      </a:endParaRPr>
                    </a:p>
                  </a:txBody>
                  <a:tcPr/>
                </a:tc>
              </a:tr>
            </a:tbl>
          </a:graphicData>
        </a:graphic>
      </p:graphicFrame>
      <p:sp>
        <p:nvSpPr>
          <p:cNvPr id="4" name="Slide Number Placeholder 3"/>
          <p:cNvSpPr>
            <a:spLocks noGrp="1"/>
          </p:cNvSpPr>
          <p:nvPr>
            <p:ph type="sldNum" sz="quarter" idx="12"/>
          </p:nvPr>
        </p:nvSpPr>
        <p:spPr/>
        <p:txBody>
          <a:bodyPr/>
          <a:lstStyle/>
          <a:p>
            <a:fld id="{61FE2063-0983-4B6D-8462-24B70DEB6E5F}" type="slidenum">
              <a:rPr lang="en-US" smtClean="0"/>
              <a:t>2</a:t>
            </a:fld>
            <a:endParaRPr lang="en-US"/>
          </a:p>
        </p:txBody>
      </p:sp>
    </p:spTree>
    <p:extLst>
      <p:ext uri="{BB962C8B-B14F-4D97-AF65-F5344CB8AC3E}">
        <p14:creationId xmlns:p14="http://schemas.microsoft.com/office/powerpoint/2010/main" val="3465425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5071ACF-1D91-4BF4-9BF0-40F66E6027B2}" type="slidenum">
              <a:rPr lang="en-US" sz="1400" smtClean="0"/>
              <a:pPr eaLnBrk="1" hangingPunct="1"/>
              <a:t>20</a:t>
            </a:fld>
            <a:endParaRPr lang="en-US" sz="1400" smtClean="0"/>
          </a:p>
        </p:txBody>
      </p:sp>
      <p:sp>
        <p:nvSpPr>
          <p:cNvPr id="8196" name="Rectangle 2"/>
          <p:cNvSpPr>
            <a:spLocks noGrp="1" noChangeArrowheads="1"/>
          </p:cNvSpPr>
          <p:nvPr>
            <p:ph type="title"/>
          </p:nvPr>
        </p:nvSpPr>
        <p:spPr>
          <a:xfrm>
            <a:off x="457200" y="274638"/>
            <a:ext cx="8229600" cy="944562"/>
          </a:xfrm>
        </p:spPr>
        <p:txBody>
          <a:bodyPr>
            <a:normAutofit/>
          </a:bodyPr>
          <a:lstStyle/>
          <a:p>
            <a:pPr eaLnBrk="1" hangingPunct="1"/>
            <a:r>
              <a:rPr lang="en-US" b="1" dirty="0" smtClean="0">
                <a:latin typeface="Times New Roman" pitchFamily="18" charset="0"/>
                <a:cs typeface="Times New Roman" pitchFamily="18" charset="0"/>
              </a:rPr>
              <a:t>Components…</a:t>
            </a:r>
          </a:p>
        </p:txBody>
      </p:sp>
      <p:sp>
        <p:nvSpPr>
          <p:cNvPr id="8197" name="Rectangle 3"/>
          <p:cNvSpPr>
            <a:spLocks noGrp="1" noChangeArrowheads="1"/>
          </p:cNvSpPr>
          <p:nvPr>
            <p:ph type="body" idx="1"/>
          </p:nvPr>
        </p:nvSpPr>
        <p:spPr>
          <a:xfrm>
            <a:off x="304800" y="1143000"/>
            <a:ext cx="8534400" cy="5257800"/>
          </a:xfrm>
        </p:spPr>
        <p:txBody>
          <a:bodyPr>
            <a:noAutofit/>
          </a:bodyPr>
          <a:lstStyle/>
          <a:p>
            <a:pPr indent="0" algn="just" eaLnBrk="1" hangingPunct="1">
              <a:lnSpc>
                <a:spcPct val="90000"/>
              </a:lnSpc>
              <a:buFontTx/>
              <a:buNone/>
            </a:pPr>
            <a:r>
              <a:rPr lang="en-US" sz="2800" dirty="0" smtClean="0">
                <a:latin typeface="Times New Roman" pitchFamily="18" charset="0"/>
                <a:cs typeface="Times New Roman" pitchFamily="18" charset="0"/>
              </a:rPr>
              <a:t>2. </a:t>
            </a:r>
            <a:r>
              <a:rPr lang="en-US" sz="2800" b="1" dirty="0" smtClean="0">
                <a:solidFill>
                  <a:srgbClr val="00B0F0"/>
                </a:solidFill>
                <a:latin typeface="Times New Roman" pitchFamily="18" charset="0"/>
                <a:cs typeface="Times New Roman" pitchFamily="18" charset="0"/>
              </a:rPr>
              <a:t>Frequency</a:t>
            </a:r>
            <a:r>
              <a:rPr lang="en-US" sz="2800" dirty="0" smtClean="0">
                <a:solidFill>
                  <a:srgbClr val="00B0F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the number of </a:t>
            </a:r>
            <a:r>
              <a:rPr lang="en-US" sz="2800" dirty="0" smtClean="0">
                <a:solidFill>
                  <a:srgbClr val="FF0000"/>
                </a:solidFill>
                <a:latin typeface="Times New Roman" pitchFamily="18" charset="0"/>
                <a:cs typeface="Times New Roman" pitchFamily="18" charset="0"/>
              </a:rPr>
              <a:t>times an event </a:t>
            </a:r>
            <a:r>
              <a:rPr lang="en-US" sz="2800" dirty="0" smtClean="0">
                <a:latin typeface="Times New Roman" pitchFamily="18" charset="0"/>
                <a:cs typeface="Times New Roman" pitchFamily="18" charset="0"/>
              </a:rPr>
              <a:t>occurs</a:t>
            </a:r>
          </a:p>
          <a:p>
            <a:pPr indent="0" algn="just" eaLnBrk="1" hangingPunct="1">
              <a:lnSpc>
                <a:spcPct val="90000"/>
              </a:lnSpc>
              <a:buFontTx/>
              <a:buNone/>
            </a:pPr>
            <a:r>
              <a:rPr lang="en-US" sz="2800" dirty="0" smtClean="0">
                <a:latin typeface="Times New Roman" pitchFamily="18" charset="0"/>
                <a:cs typeface="Times New Roman" pitchFamily="18" charset="0"/>
              </a:rPr>
              <a:t>Epidemiology studies the number of times a disease occurs </a:t>
            </a:r>
          </a:p>
          <a:p>
            <a:pPr indent="0" algn="just" eaLnBrk="1" hangingPunct="1">
              <a:lnSpc>
                <a:spcPct val="90000"/>
              </a:lnSpc>
              <a:buFontTx/>
              <a:buNone/>
            </a:pPr>
            <a:endParaRPr lang="en-US" sz="2800" dirty="0" smtClean="0">
              <a:latin typeface="Times New Roman" pitchFamily="18" charset="0"/>
              <a:cs typeface="Times New Roman" pitchFamily="18" charset="0"/>
            </a:endParaRPr>
          </a:p>
          <a:p>
            <a:pPr lvl="1" algn="just">
              <a:buFont typeface="Arial" panose="020B0604020202020204" pitchFamily="34" charset="0"/>
              <a:buChar char="•"/>
            </a:pPr>
            <a:r>
              <a:rPr lang="en-US" dirty="0" smtClean="0">
                <a:latin typeface="Times New Roman" pitchFamily="18" charset="0"/>
                <a:cs typeface="Times New Roman" pitchFamily="18" charset="0"/>
              </a:rPr>
              <a:t>We </a:t>
            </a:r>
            <a:r>
              <a:rPr lang="en-US" dirty="0">
                <a:latin typeface="Times New Roman" pitchFamily="18" charset="0"/>
                <a:cs typeface="Times New Roman" pitchFamily="18" charset="0"/>
              </a:rPr>
              <a:t>measure frequency of death using mortality rates, which quantify occurrence of death and morbidity rates, which quantify occurrence of </a:t>
            </a:r>
            <a:r>
              <a:rPr lang="en-US" dirty="0" smtClean="0">
                <a:latin typeface="Times New Roman" pitchFamily="18" charset="0"/>
                <a:cs typeface="Times New Roman" pitchFamily="18" charset="0"/>
              </a:rPr>
              <a:t>illness</a:t>
            </a:r>
          </a:p>
          <a:p>
            <a:pPr lvl="1" algn="just"/>
            <a:endParaRPr lang="en-US" dirty="0" smtClean="0">
              <a:latin typeface="Times New Roman" pitchFamily="18" charset="0"/>
              <a:cs typeface="Times New Roman" pitchFamily="18" charset="0"/>
            </a:endParaRPr>
          </a:p>
          <a:p>
            <a:pPr indent="0" algn="just" eaLnBrk="1" hangingPunct="1">
              <a:lnSpc>
                <a:spcPct val="90000"/>
              </a:lnSpc>
              <a:buFontTx/>
              <a:buNone/>
            </a:pPr>
            <a:r>
              <a:rPr lang="en-US" sz="2800" dirty="0" smtClean="0">
                <a:latin typeface="Times New Roman" pitchFamily="18" charset="0"/>
                <a:cs typeface="Times New Roman" pitchFamily="18" charset="0"/>
              </a:rPr>
              <a:t>It answers the question </a:t>
            </a:r>
            <a:r>
              <a:rPr lang="en-US" sz="2800" b="1" dirty="0" smtClean="0">
                <a:latin typeface="Times New Roman" pitchFamily="18" charset="0"/>
                <a:cs typeface="Times New Roman" pitchFamily="18" charset="0"/>
              </a:rPr>
              <a:t>How many</a:t>
            </a:r>
            <a:r>
              <a:rPr lang="en-US" sz="2800" dirty="0" smtClean="0">
                <a:latin typeface="Times New Roman" pitchFamily="18" charset="0"/>
                <a:cs typeface="Times New Roman" pitchFamily="18" charset="0"/>
              </a:rPr>
              <a:t>?</a:t>
            </a:r>
          </a:p>
          <a:p>
            <a:pPr indent="0" algn="just" eaLnBrk="1" hangingPunct="1">
              <a:lnSpc>
                <a:spcPct val="90000"/>
              </a:lnSpc>
              <a:buFontTx/>
              <a:buNone/>
            </a:pPr>
            <a:r>
              <a:rPr lang="en-US" sz="2800" b="1" dirty="0" smtClean="0">
                <a:latin typeface="Times New Roman" pitchFamily="18" charset="0"/>
                <a:cs typeface="Times New Roman" pitchFamily="18" charset="0"/>
              </a:rPr>
              <a:t>Epidemiology is a quantitative science</a:t>
            </a:r>
          </a:p>
        </p:txBody>
      </p:sp>
    </p:spTree>
    <p:extLst>
      <p:ext uri="{BB962C8B-B14F-4D97-AF65-F5344CB8AC3E}">
        <p14:creationId xmlns:p14="http://schemas.microsoft.com/office/powerpoint/2010/main" val="2878341353"/>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ctrTitle"/>
          </p:nvPr>
        </p:nvSpPr>
        <p:spPr>
          <a:xfrm>
            <a:off x="228600" y="381000"/>
            <a:ext cx="8458200" cy="685800"/>
          </a:xfrm>
        </p:spPr>
        <p:txBody>
          <a:bodyPr/>
          <a:lstStyle/>
          <a:p>
            <a:r>
              <a:rPr lang="en-US" sz="3200" b="1" dirty="0" smtClean="0">
                <a:solidFill>
                  <a:srgbClr val="0070C0"/>
                </a:solidFill>
                <a:latin typeface="Times New Roman" panose="02020603050405020304" pitchFamily="18" charset="0"/>
                <a:cs typeface="Times New Roman" panose="02020603050405020304" pitchFamily="18" charset="0"/>
              </a:rPr>
              <a:t>Mortality rates…</a:t>
            </a:r>
            <a:endParaRPr lang="en-US" sz="3200" dirty="0" smtClean="0">
              <a:solidFill>
                <a:srgbClr val="0070C0"/>
              </a:solidFill>
              <a:latin typeface="Times New Roman" panose="02020603050405020304" pitchFamily="18" charset="0"/>
              <a:cs typeface="Times New Roman" panose="02020603050405020304" pitchFamily="18" charset="0"/>
            </a:endParaRPr>
          </a:p>
        </p:txBody>
      </p:sp>
      <p:sp>
        <p:nvSpPr>
          <p:cNvPr id="16589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989982E-55AD-47A8-AF01-66E16358B1EC}" type="slidenum">
              <a:rPr lang="en-US" sz="1400"/>
              <a:pPr eaLnBrk="1" hangingPunct="1"/>
              <a:t>200</a:t>
            </a:fld>
            <a:endParaRPr lang="en-US" sz="1400"/>
          </a:p>
        </p:txBody>
      </p:sp>
      <p:sp>
        <p:nvSpPr>
          <p:cNvPr id="5" name="Subtitle 2"/>
          <p:cNvSpPr>
            <a:spLocks noGrp="1"/>
          </p:cNvSpPr>
          <p:nvPr>
            <p:ph type="subTitle" idx="1"/>
          </p:nvPr>
        </p:nvSpPr>
        <p:spPr>
          <a:xfrm>
            <a:off x="304800" y="1066800"/>
            <a:ext cx="8686800" cy="5181600"/>
          </a:xfrm>
        </p:spPr>
        <p:txBody>
          <a:bodyPr>
            <a:noAutofit/>
          </a:bodyPr>
          <a:lstStyle/>
          <a:p>
            <a:pPr marL="514350" indent="-514350" algn="l">
              <a:buFontTx/>
              <a:buAutoNum type="alphaUcPeriod"/>
              <a:defRPr/>
            </a:pPr>
            <a:r>
              <a:rPr lang="en-US" sz="2400" b="1" dirty="0" smtClean="0">
                <a:solidFill>
                  <a:schemeClr val="tx1"/>
                </a:solidFill>
                <a:latin typeface="Times New Roman" panose="02020603050405020304" pitchFamily="18" charset="0"/>
                <a:cs typeface="Times New Roman" panose="02020603050405020304" pitchFamily="18" charset="0"/>
              </a:rPr>
              <a:t>Crude rate</a:t>
            </a:r>
          </a:p>
          <a:p>
            <a:pPr marL="1428750" lvl="2" indent="-514350" algn="l">
              <a:buFont typeface="Wingdings" pitchFamily="2" charset="2"/>
              <a:buChar char="ü"/>
              <a:defRPr/>
            </a:pPr>
            <a:r>
              <a:rPr lang="en-US" dirty="0" smtClean="0">
                <a:solidFill>
                  <a:schemeClr val="tx1"/>
                </a:solidFill>
                <a:latin typeface="Times New Roman" panose="02020603050405020304" pitchFamily="18" charset="0"/>
                <a:cs typeface="Times New Roman" panose="02020603050405020304" pitchFamily="18" charset="0"/>
              </a:rPr>
              <a:t>Apply </a:t>
            </a:r>
            <a:r>
              <a:rPr lang="en-US" dirty="0">
                <a:solidFill>
                  <a:schemeClr val="tx1"/>
                </a:solidFill>
                <a:latin typeface="Times New Roman" panose="02020603050405020304" pitchFamily="18" charset="0"/>
                <a:cs typeface="Times New Roman" panose="02020603050405020304" pitchFamily="18" charset="0"/>
              </a:rPr>
              <a:t>to the total population of a given area</a:t>
            </a:r>
            <a:r>
              <a:rPr lang="en-US" dirty="0" smtClean="0">
                <a:solidFill>
                  <a:schemeClr val="tx1"/>
                </a:solidFill>
                <a:latin typeface="Times New Roman" panose="02020603050405020304" pitchFamily="18" charset="0"/>
                <a:cs typeface="Times New Roman" panose="02020603050405020304" pitchFamily="18" charset="0"/>
              </a:rPr>
              <a:t> </a:t>
            </a:r>
          </a:p>
          <a:p>
            <a:pPr marL="1428750" lvl="2" indent="-514350" algn="l">
              <a:buFont typeface="Wingdings" pitchFamily="2" charset="2"/>
              <a:buChar char="ü"/>
              <a:defRPr/>
            </a:pPr>
            <a:r>
              <a:rPr lang="en-US" dirty="0">
                <a:solidFill>
                  <a:schemeClr val="tx1"/>
                </a:solidFill>
                <a:latin typeface="Times New Roman" panose="02020603050405020304" pitchFamily="18" charset="0"/>
                <a:cs typeface="Times New Roman" panose="02020603050405020304" pitchFamily="18" charset="0"/>
              </a:rPr>
              <a:t>It is easier to obtain ( calculate )</a:t>
            </a:r>
          </a:p>
          <a:p>
            <a:pPr marL="1428750" lvl="2" indent="-514350" algn="l">
              <a:buFont typeface="Wingdings" pitchFamily="2" charset="2"/>
              <a:buChar char="ü"/>
              <a:defRPr/>
            </a:pPr>
            <a:r>
              <a:rPr lang="en-US" dirty="0">
                <a:solidFill>
                  <a:schemeClr val="tx1"/>
                </a:solidFill>
                <a:latin typeface="Times New Roman" panose="02020603050405020304" pitchFamily="18" charset="0"/>
                <a:cs typeface="Times New Roman" panose="02020603050405020304" pitchFamily="18" charset="0"/>
              </a:rPr>
              <a:t>It is difficult to interpret in comparing different countries</a:t>
            </a:r>
          </a:p>
          <a:p>
            <a:pPr marL="1428750" lvl="2" indent="-514350" algn="l">
              <a:buFont typeface="Wingdings" pitchFamily="2" charset="2"/>
              <a:buChar char="ü"/>
              <a:defRPr/>
            </a:pPr>
            <a:r>
              <a:rPr lang="en-US" dirty="0">
                <a:solidFill>
                  <a:schemeClr val="tx1"/>
                </a:solidFill>
                <a:latin typeface="Times New Roman" panose="02020603050405020304" pitchFamily="18" charset="0"/>
                <a:cs typeface="Times New Roman" panose="02020603050405020304" pitchFamily="18" charset="0"/>
              </a:rPr>
              <a:t>It is less informative</a:t>
            </a:r>
          </a:p>
          <a:p>
            <a:pPr marL="1428750" lvl="2" indent="-514350" algn="l">
              <a:buFont typeface="Wingdings" pitchFamily="2" charset="2"/>
              <a:buChar char="ü"/>
              <a:defRPr/>
            </a:pPr>
            <a:r>
              <a:rPr lang="en-US" dirty="0">
                <a:solidFill>
                  <a:schemeClr val="tx1"/>
                </a:solidFill>
                <a:latin typeface="Times New Roman" panose="02020603050405020304" pitchFamily="18" charset="0"/>
                <a:cs typeface="Times New Roman" panose="02020603050405020304" pitchFamily="18" charset="0"/>
              </a:rPr>
              <a:t>Actual summary </a:t>
            </a:r>
            <a:r>
              <a:rPr lang="en-US" dirty="0" smtClean="0">
                <a:solidFill>
                  <a:schemeClr val="tx1"/>
                </a:solidFill>
                <a:latin typeface="Times New Roman" panose="02020603050405020304" pitchFamily="18" charset="0"/>
                <a:cs typeface="Times New Roman" panose="02020603050405020304" pitchFamily="18" charset="0"/>
              </a:rPr>
              <a:t>rates</a:t>
            </a:r>
          </a:p>
          <a:p>
            <a:pPr marL="514350" indent="-514350" algn="l">
              <a:defRPr/>
            </a:pPr>
            <a:r>
              <a:rPr lang="en-US" sz="2400" dirty="0" smtClean="0">
                <a:solidFill>
                  <a:schemeClr val="tx1"/>
                </a:solidFill>
                <a:latin typeface="Times New Roman" panose="02020603050405020304" pitchFamily="18" charset="0"/>
                <a:cs typeface="Times New Roman" panose="02020603050405020304" pitchFamily="18" charset="0"/>
              </a:rPr>
              <a:t>B. </a:t>
            </a:r>
            <a:r>
              <a:rPr lang="en-US" sz="2400" b="1" dirty="0" smtClean="0">
                <a:solidFill>
                  <a:schemeClr val="tx1"/>
                </a:solidFill>
                <a:latin typeface="Times New Roman" panose="02020603050405020304" pitchFamily="18" charset="0"/>
                <a:cs typeface="Times New Roman" panose="02020603050405020304" pitchFamily="18" charset="0"/>
              </a:rPr>
              <a:t>Specific rates</a:t>
            </a:r>
          </a:p>
          <a:p>
            <a:pPr marL="1428750" lvl="2" indent="-514350" algn="l">
              <a:buFont typeface="Wingdings" pitchFamily="2" charset="2"/>
              <a:buChar char="ü"/>
              <a:defRPr/>
            </a:pPr>
            <a:r>
              <a:rPr lang="en-US" dirty="0">
                <a:solidFill>
                  <a:schemeClr val="tx1"/>
                </a:solidFill>
                <a:latin typeface="Times New Roman" panose="02020603050405020304" pitchFamily="18" charset="0"/>
                <a:cs typeface="Times New Roman" panose="02020603050405020304" pitchFamily="18" charset="0"/>
              </a:rPr>
              <a:t>It is difficult to calculate</a:t>
            </a:r>
          </a:p>
          <a:p>
            <a:pPr marL="1428750" lvl="2" indent="-514350" algn="l">
              <a:buFont typeface="Wingdings" pitchFamily="2" charset="2"/>
              <a:buChar char="ü"/>
              <a:defRPr/>
            </a:pPr>
            <a:r>
              <a:rPr lang="en-US" dirty="0">
                <a:solidFill>
                  <a:schemeClr val="tx1"/>
                </a:solidFill>
                <a:latin typeface="Times New Roman" panose="02020603050405020304" pitchFamily="18" charset="0"/>
                <a:cs typeface="Times New Roman" panose="02020603050405020304" pitchFamily="18" charset="0"/>
              </a:rPr>
              <a:t>It is easier  to interpret in comparing different countries</a:t>
            </a:r>
          </a:p>
          <a:p>
            <a:pPr marL="1428750" lvl="2" indent="-514350" algn="l">
              <a:buFont typeface="Wingdings" pitchFamily="2" charset="2"/>
              <a:buChar char="ü"/>
              <a:defRPr/>
            </a:pPr>
            <a:r>
              <a:rPr lang="en-US" dirty="0">
                <a:solidFill>
                  <a:schemeClr val="tx1"/>
                </a:solidFill>
                <a:latin typeface="Times New Roman" panose="02020603050405020304" pitchFamily="18" charset="0"/>
                <a:cs typeface="Times New Roman" panose="02020603050405020304" pitchFamily="18" charset="0"/>
              </a:rPr>
              <a:t>It is more informative </a:t>
            </a:r>
          </a:p>
          <a:p>
            <a:pPr marL="1428750" lvl="2" indent="-514350" algn="l">
              <a:buFont typeface="Wingdings" pitchFamily="2" charset="2"/>
              <a:buChar char="ü"/>
              <a:defRPr/>
            </a:pPr>
            <a:r>
              <a:rPr lang="en-US" dirty="0">
                <a:solidFill>
                  <a:schemeClr val="tx1"/>
                </a:solidFill>
                <a:latin typeface="Times New Roman" panose="02020603050405020304" pitchFamily="18" charset="0"/>
                <a:cs typeface="Times New Roman" panose="02020603050405020304" pitchFamily="18" charset="0"/>
              </a:rPr>
              <a:t>Apply to homogeneous subgroups </a:t>
            </a:r>
            <a:r>
              <a:rPr lang="en-US" dirty="0" smtClean="0">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930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ctrTitle"/>
          </p:nvPr>
        </p:nvSpPr>
        <p:spPr>
          <a:xfrm>
            <a:off x="685800" y="304800"/>
            <a:ext cx="7772400" cy="609600"/>
          </a:xfrm>
        </p:spPr>
        <p:txBody>
          <a:bodyPr>
            <a:noAutofit/>
          </a:bodyPr>
          <a:lstStyle/>
          <a:p>
            <a:r>
              <a:rPr lang="en-US" sz="3600" b="1" dirty="0" smtClean="0">
                <a:solidFill>
                  <a:srgbClr val="0070C0"/>
                </a:solidFill>
                <a:latin typeface="Times New Roman" panose="02020603050405020304" pitchFamily="18" charset="0"/>
                <a:cs typeface="Times New Roman" panose="02020603050405020304" pitchFamily="18" charset="0"/>
              </a:rPr>
              <a:t>Mortality rates…</a:t>
            </a:r>
            <a:endParaRPr lang="en-US" sz="3600" dirty="0" smtClean="0">
              <a:solidFill>
                <a:srgbClr val="0070C0"/>
              </a:solidFill>
              <a:latin typeface="Times New Roman" panose="02020603050405020304" pitchFamily="18" charset="0"/>
              <a:cs typeface="Times New Roman" panose="02020603050405020304" pitchFamily="18" charset="0"/>
            </a:endParaRPr>
          </a:p>
        </p:txBody>
      </p:sp>
      <p:sp>
        <p:nvSpPr>
          <p:cNvPr id="1669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0DA467F-9F09-4943-999A-045443619F29}" type="slidenum">
              <a:rPr lang="en-US" sz="1400"/>
              <a:pPr eaLnBrk="1" hangingPunct="1"/>
              <a:t>201</a:t>
            </a:fld>
            <a:endParaRPr lang="en-US" sz="1400"/>
          </a:p>
        </p:txBody>
      </p:sp>
      <p:sp>
        <p:nvSpPr>
          <p:cNvPr id="166916" name="Subtitle 2"/>
          <p:cNvSpPr>
            <a:spLocks noGrp="1"/>
          </p:cNvSpPr>
          <p:nvPr>
            <p:ph type="subTitle" idx="1"/>
          </p:nvPr>
        </p:nvSpPr>
        <p:spPr>
          <a:xfrm>
            <a:off x="304800" y="990600"/>
            <a:ext cx="8686800" cy="5410200"/>
          </a:xfrm>
        </p:spPr>
        <p:txBody>
          <a:bodyPr/>
          <a:lstStyle/>
          <a:p>
            <a:pPr algn="l"/>
            <a:r>
              <a:rPr lang="en-US" b="1" dirty="0" smtClean="0">
                <a:solidFill>
                  <a:schemeClr val="tx1"/>
                </a:solidFill>
                <a:latin typeface="Times New Roman" panose="02020603050405020304" pitchFamily="18" charset="0"/>
                <a:cs typeface="Times New Roman" panose="02020603050405020304" pitchFamily="18" charset="0"/>
              </a:rPr>
              <a:t>C. Adjusted rates</a:t>
            </a:r>
          </a:p>
          <a:p>
            <a:pPr marL="914400" lvl="1" indent="-457200" algn="l">
              <a:buFont typeface="Wingdings" panose="05000000000000000000" pitchFamily="2" charset="2"/>
              <a:buChar char="ü"/>
            </a:pPr>
            <a:r>
              <a:rPr lang="en-US" dirty="0" smtClean="0">
                <a:solidFill>
                  <a:schemeClr val="tx1"/>
                </a:solidFill>
                <a:latin typeface="Times New Roman" panose="02020603050405020304" pitchFamily="18" charset="0"/>
                <a:cs typeface="Times New Roman" panose="02020603050405020304" pitchFamily="18" charset="0"/>
              </a:rPr>
              <a:t>Are summary rates </a:t>
            </a:r>
          </a:p>
          <a:p>
            <a:pPr marL="914400" lvl="1" indent="-457200" algn="l">
              <a:buFont typeface="Wingdings" panose="05000000000000000000" pitchFamily="2" charset="2"/>
              <a:buChar char="ü"/>
            </a:pPr>
            <a:r>
              <a:rPr lang="en-US" b="1" dirty="0" smtClean="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Permit unbiased comparison </a:t>
            </a:r>
          </a:p>
          <a:p>
            <a:pPr marL="914400" lvl="1" indent="-457200" algn="l">
              <a:buFont typeface="Wingdings" panose="05000000000000000000" pitchFamily="2" charset="2"/>
              <a:buChar char="ü"/>
            </a:pPr>
            <a:r>
              <a:rPr lang="en-US" dirty="0" smtClean="0">
                <a:solidFill>
                  <a:schemeClr val="tx1"/>
                </a:solidFill>
                <a:latin typeface="Times New Roman" panose="02020603050405020304" pitchFamily="18" charset="0"/>
                <a:cs typeface="Times New Roman" panose="02020603050405020304" pitchFamily="18" charset="0"/>
              </a:rPr>
              <a:t>Easy to interpret </a:t>
            </a:r>
          </a:p>
          <a:p>
            <a:pPr marL="914400" lvl="1" indent="-457200" algn="l">
              <a:buFont typeface="Wingdings" panose="05000000000000000000" pitchFamily="2" charset="2"/>
              <a:buChar char="ü"/>
            </a:pPr>
            <a:r>
              <a:rPr lang="en-US" dirty="0" smtClean="0">
                <a:solidFill>
                  <a:schemeClr val="tx1"/>
                </a:solidFill>
                <a:latin typeface="Times New Roman" panose="02020603050405020304" pitchFamily="18" charset="0"/>
                <a:cs typeface="Times New Roman" panose="02020603050405020304" pitchFamily="18" charset="0"/>
              </a:rPr>
              <a:t>Factious rates</a:t>
            </a:r>
          </a:p>
          <a:p>
            <a:pPr marL="914400" lvl="1" indent="-457200" algn="l">
              <a:buFont typeface="Wingdings" panose="05000000000000000000" pitchFamily="2" charset="2"/>
              <a:buChar char="ü"/>
            </a:pPr>
            <a:r>
              <a:rPr lang="en-US" b="1" dirty="0" smtClean="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Absolute magnitude depends on standard population</a:t>
            </a:r>
          </a:p>
          <a:p>
            <a:pPr marL="914400" lvl="1" indent="-457200" algn="l">
              <a:buFont typeface="Wingdings" panose="05000000000000000000" pitchFamily="2" charset="2"/>
              <a:buChar char="ü"/>
            </a:pPr>
            <a:r>
              <a:rPr lang="en-US" dirty="0" smtClean="0">
                <a:solidFill>
                  <a:schemeClr val="tx1"/>
                </a:solidFill>
                <a:latin typeface="Times New Roman" panose="02020603050405020304" pitchFamily="18" charset="0"/>
                <a:cs typeface="Times New Roman" panose="02020603050405020304" pitchFamily="18" charset="0"/>
              </a:rPr>
              <a:t>Opposing trends in subgroups masked</a:t>
            </a:r>
          </a:p>
          <a:p>
            <a:pPr marL="914400" lvl="1" indent="-457200" algn="l">
              <a:buFont typeface="Wingdings" panose="05000000000000000000" pitchFamily="2" charset="2"/>
              <a:buChar char="ü"/>
            </a:pPr>
            <a:r>
              <a:rPr lang="en-US" dirty="0" smtClean="0">
                <a:solidFill>
                  <a:schemeClr val="tx1"/>
                </a:solidFill>
                <a:latin typeface="Times New Roman" panose="02020603050405020304" pitchFamily="18" charset="0"/>
                <a:cs typeface="Times New Roman" panose="02020603050405020304" pitchFamily="18" charset="0"/>
              </a:rPr>
              <a:t>Undergone  statistical transformations</a:t>
            </a:r>
          </a:p>
          <a:p>
            <a:pPr lvl="2" algn="l"/>
            <a:r>
              <a:rPr lang="en-US" b="1" dirty="0" smtClean="0">
                <a:solidFill>
                  <a:schemeClr val="tx1"/>
                </a:solidFill>
                <a:latin typeface="Times New Roman" panose="02020603050405020304" pitchFamily="18" charset="0"/>
                <a:cs typeface="Times New Roman" panose="02020603050405020304" pitchFamily="18" charset="0"/>
              </a:rPr>
              <a:t>      </a:t>
            </a:r>
          </a:p>
          <a:p>
            <a:pPr algn="l"/>
            <a:endParaRPr lang="en-US"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770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ctrTitle"/>
          </p:nvPr>
        </p:nvSpPr>
        <p:spPr>
          <a:xfrm>
            <a:off x="685800" y="304800"/>
            <a:ext cx="7772400" cy="609600"/>
          </a:xfrm>
        </p:spPr>
        <p:txBody>
          <a:bodyPr>
            <a:noAutofit/>
          </a:bodyPr>
          <a:lstStyle/>
          <a:p>
            <a:r>
              <a:rPr lang="en-US" sz="4000" b="1" dirty="0" smtClean="0">
                <a:solidFill>
                  <a:srgbClr val="0070C0"/>
                </a:solidFill>
                <a:latin typeface="Times New Roman" panose="02020603050405020304" pitchFamily="18" charset="0"/>
                <a:cs typeface="Times New Roman" panose="02020603050405020304" pitchFamily="18" charset="0"/>
              </a:rPr>
              <a:t>Mortality rates…</a:t>
            </a:r>
            <a:endParaRPr lang="en-US" sz="4000" dirty="0" smtClean="0">
              <a:solidFill>
                <a:srgbClr val="0070C0"/>
              </a:solidFill>
              <a:latin typeface="Times New Roman" panose="02020603050405020304" pitchFamily="18" charset="0"/>
              <a:cs typeface="Times New Roman" panose="02020603050405020304" pitchFamily="18" charset="0"/>
            </a:endParaRPr>
          </a:p>
        </p:txBody>
      </p:sp>
      <p:sp>
        <p:nvSpPr>
          <p:cNvPr id="16793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3A7CF44-0E3B-426A-847F-A2BD54604793}" type="slidenum">
              <a:rPr lang="en-US" sz="1400"/>
              <a:pPr eaLnBrk="1" hangingPunct="1"/>
              <a:t>202</a:t>
            </a:fld>
            <a:endParaRPr lang="en-US" sz="1400"/>
          </a:p>
        </p:txBody>
      </p:sp>
      <p:sp>
        <p:nvSpPr>
          <p:cNvPr id="5" name="Subtitle 2"/>
          <p:cNvSpPr>
            <a:spLocks noGrp="1"/>
          </p:cNvSpPr>
          <p:nvPr>
            <p:ph type="subTitle" idx="1"/>
          </p:nvPr>
        </p:nvSpPr>
        <p:spPr>
          <a:xfrm>
            <a:off x="304800" y="990600"/>
            <a:ext cx="8686800" cy="5410200"/>
          </a:xfrm>
        </p:spPr>
        <p:txBody>
          <a:bodyPr>
            <a:normAutofit/>
          </a:bodyPr>
          <a:lstStyle/>
          <a:p>
            <a:pPr marL="514350" indent="-514350" algn="l">
              <a:buFontTx/>
              <a:buAutoNum type="arabicPeriod"/>
              <a:defRPr/>
            </a:pPr>
            <a:r>
              <a:rPr lang="en-US" b="1" dirty="0" smtClean="0">
                <a:solidFill>
                  <a:schemeClr val="tx1"/>
                </a:solidFill>
                <a:latin typeface="Times New Roman" panose="02020603050405020304" pitchFamily="18" charset="0"/>
                <a:ea typeface="+mj-ea"/>
                <a:cs typeface="Times New Roman" panose="02020603050405020304" pitchFamily="18" charset="0"/>
              </a:rPr>
              <a:t>Crude death rate </a:t>
            </a:r>
          </a:p>
          <a:p>
            <a:pPr marL="1022350" lvl="1" indent="-457200" algn="l">
              <a:buFont typeface="Arial" panose="020B0604020202020204" pitchFamily="34" charset="0"/>
              <a:buChar char="•"/>
              <a:defRPr/>
            </a:pPr>
            <a:r>
              <a:rPr lang="en-US" dirty="0" smtClean="0">
                <a:solidFill>
                  <a:schemeClr val="tx1"/>
                </a:solidFill>
                <a:latin typeface="Times New Roman" panose="02020603050405020304" pitchFamily="18" charset="0"/>
                <a:cs typeface="Times New Roman" panose="02020603050405020304" pitchFamily="18" charset="0"/>
              </a:rPr>
              <a:t>It </a:t>
            </a:r>
            <a:r>
              <a:rPr lang="en-US" dirty="0">
                <a:solidFill>
                  <a:schemeClr val="tx1"/>
                </a:solidFill>
                <a:latin typeface="Times New Roman" panose="02020603050405020304" pitchFamily="18" charset="0"/>
                <a:cs typeface="Times New Roman" panose="02020603050405020304" pitchFamily="18" charset="0"/>
              </a:rPr>
              <a:t>is the mortality rate from all causes of deaths for the population. </a:t>
            </a:r>
            <a:endParaRPr lang="en-US" dirty="0" smtClean="0">
              <a:solidFill>
                <a:schemeClr val="tx1"/>
              </a:solidFill>
              <a:latin typeface="Times New Roman" panose="02020603050405020304" pitchFamily="18" charset="0"/>
              <a:cs typeface="Times New Roman" panose="02020603050405020304" pitchFamily="18" charset="0"/>
            </a:endParaRPr>
          </a:p>
          <a:p>
            <a:pPr marL="1022350" lvl="1" indent="-457200" algn="l">
              <a:buFont typeface="Arial" panose="020B0604020202020204" pitchFamily="34" charset="0"/>
              <a:buChar char="•"/>
              <a:defRPr/>
            </a:pPr>
            <a:r>
              <a:rPr lang="en-US" dirty="0" smtClean="0">
                <a:solidFill>
                  <a:schemeClr val="tx1"/>
                </a:solidFill>
                <a:latin typeface="Times New Roman" panose="02020603050405020304" pitchFamily="18" charset="0"/>
                <a:cs typeface="Times New Roman" panose="02020603050405020304" pitchFamily="18" charset="0"/>
              </a:rPr>
              <a:t>Numerator </a:t>
            </a:r>
            <a:r>
              <a:rPr lang="en-US" dirty="0">
                <a:solidFill>
                  <a:schemeClr val="tx1"/>
                </a:solidFill>
                <a:latin typeface="Times New Roman" panose="02020603050405020304" pitchFamily="18" charset="0"/>
                <a:cs typeface="Times New Roman" panose="02020603050405020304" pitchFamily="18" charset="0"/>
              </a:rPr>
              <a:t>is all </a:t>
            </a:r>
            <a:r>
              <a:rPr lang="en-US" dirty="0" smtClean="0">
                <a:solidFill>
                  <a:schemeClr val="tx1"/>
                </a:solidFill>
                <a:latin typeface="Times New Roman" panose="02020603050405020304" pitchFamily="18" charset="0"/>
                <a:cs typeface="Times New Roman" panose="02020603050405020304" pitchFamily="18" charset="0"/>
              </a:rPr>
              <a:t>deaths</a:t>
            </a:r>
          </a:p>
          <a:p>
            <a:pPr marL="576263" lvl="1" indent="-11113" algn="l">
              <a:defRPr/>
            </a:pPr>
            <a:endParaRPr lang="en-US" dirty="0">
              <a:solidFill>
                <a:schemeClr val="tx1"/>
              </a:solidFill>
              <a:latin typeface="Times New Roman" panose="02020603050405020304" pitchFamily="18" charset="0"/>
              <a:cs typeface="Times New Roman" panose="02020603050405020304" pitchFamily="18" charset="0"/>
            </a:endParaRPr>
          </a:p>
          <a:p>
            <a:pPr lvl="2" algn="l">
              <a:defRPr/>
            </a:pPr>
            <a:r>
              <a:rPr lang="en-US" b="1" dirty="0" smtClean="0">
                <a:solidFill>
                  <a:schemeClr val="tx1"/>
                </a:solidFill>
                <a:latin typeface="Times New Roman" panose="02020603050405020304" pitchFamily="18" charset="0"/>
                <a:cs typeface="Times New Roman" panose="02020603050405020304" pitchFamily="18" charset="0"/>
              </a:rPr>
              <a:t>      </a:t>
            </a:r>
            <a:endParaRPr lang="en-US" b="1" dirty="0">
              <a:solidFill>
                <a:schemeClr val="tx1"/>
              </a:solidFill>
              <a:latin typeface="Times New Roman" panose="02020603050405020304" pitchFamily="18" charset="0"/>
              <a:cs typeface="Times New Roman" panose="02020603050405020304" pitchFamily="18" charset="0"/>
            </a:endParaRPr>
          </a:p>
          <a:p>
            <a:pPr algn="l">
              <a:defRPr/>
            </a:pPr>
            <a:endParaRPr lang="en-US" dirty="0">
              <a:solidFill>
                <a:schemeClr val="tx1"/>
              </a:solidFill>
              <a:latin typeface="Times New Roman" panose="02020603050405020304" pitchFamily="18" charset="0"/>
              <a:cs typeface="Times New Roman" panose="02020603050405020304" pitchFamily="18" charset="0"/>
            </a:endParaRPr>
          </a:p>
        </p:txBody>
      </p:sp>
      <p:graphicFrame>
        <p:nvGraphicFramePr>
          <p:cNvPr id="167942" name="Object 2" descr="Parchment"/>
          <p:cNvGraphicFramePr>
            <a:graphicFrameLocks noChangeAspect="1"/>
          </p:cNvGraphicFramePr>
          <p:nvPr/>
        </p:nvGraphicFramePr>
        <p:xfrm>
          <a:off x="1066800" y="3962400"/>
          <a:ext cx="6934200" cy="1477963"/>
        </p:xfrm>
        <a:graphic>
          <a:graphicData uri="http://schemas.openxmlformats.org/presentationml/2006/ole">
            <mc:AlternateContent xmlns:mc="http://schemas.openxmlformats.org/markup-compatibility/2006">
              <mc:Choice xmlns:v="urn:schemas-microsoft-com:vml" Requires="v">
                <p:oleObj spid="_x0000_s13315" name="Equation" r:id="rId4" imgW="2413000" imgH="533400" progId="Equation.3">
                  <p:embed/>
                </p:oleObj>
              </mc:Choice>
              <mc:Fallback>
                <p:oleObj name="Equation" r:id="rId4" imgW="2413000" imgH="533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962400"/>
                        <a:ext cx="6934200" cy="1477963"/>
                      </a:xfrm>
                      <a:prstGeom prst="rect">
                        <a:avLst/>
                      </a:prstGeom>
                      <a:blipFill dpi="0" rotWithShape="0">
                        <a:blip r:embed="rId6"/>
                        <a:srcRect/>
                        <a:tile tx="0" ty="0" sx="100000" sy="100000" flip="none" algn="tl"/>
                      </a:blipFill>
                      <a:ln w="28575">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1990254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ctrTitle"/>
          </p:nvPr>
        </p:nvSpPr>
        <p:spPr>
          <a:xfrm>
            <a:off x="685800" y="533400"/>
            <a:ext cx="7772400" cy="609600"/>
          </a:xfrm>
        </p:spPr>
        <p:txBody>
          <a:bodyPr>
            <a:normAutofit fontScale="90000"/>
          </a:bodyPr>
          <a:lstStyle/>
          <a:p>
            <a:r>
              <a:rPr lang="en-US" b="1" dirty="0" smtClean="0">
                <a:solidFill>
                  <a:srgbClr val="0070C0"/>
                </a:solidFill>
                <a:latin typeface="Times New Roman" panose="02020603050405020304" pitchFamily="18" charset="0"/>
                <a:cs typeface="Times New Roman" panose="02020603050405020304" pitchFamily="18" charset="0"/>
              </a:rPr>
              <a:t>Mortality rates…</a:t>
            </a:r>
            <a:endParaRPr lang="en-US" dirty="0" smtClean="0">
              <a:solidFill>
                <a:srgbClr val="0070C0"/>
              </a:solidFill>
              <a:latin typeface="Times New Roman" panose="02020603050405020304" pitchFamily="18" charset="0"/>
              <a:cs typeface="Times New Roman" panose="02020603050405020304" pitchFamily="18" charset="0"/>
            </a:endParaRPr>
          </a:p>
        </p:txBody>
      </p:sp>
      <p:sp>
        <p:nvSpPr>
          <p:cNvPr id="16896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BF685E-BDC9-4FFB-9E67-FFA0155D3935}" type="slidenum">
              <a:rPr lang="en-US" sz="1400"/>
              <a:pPr eaLnBrk="1" hangingPunct="1"/>
              <a:t>203</a:t>
            </a:fld>
            <a:endParaRPr lang="en-US" sz="1400"/>
          </a:p>
        </p:txBody>
      </p:sp>
      <p:sp>
        <p:nvSpPr>
          <p:cNvPr id="5" name="Subtitle 2"/>
          <p:cNvSpPr>
            <a:spLocks noGrp="1"/>
          </p:cNvSpPr>
          <p:nvPr>
            <p:ph type="subTitle" idx="1"/>
          </p:nvPr>
        </p:nvSpPr>
        <p:spPr>
          <a:xfrm>
            <a:off x="457200" y="1295400"/>
            <a:ext cx="8305800" cy="4953000"/>
          </a:xfrm>
        </p:spPr>
        <p:txBody>
          <a:bodyPr>
            <a:normAutofit/>
          </a:bodyPr>
          <a:lstStyle/>
          <a:p>
            <a:pPr marL="514350" indent="-514350" algn="l">
              <a:buFont typeface="+mj-lt"/>
              <a:buAutoNum type="arabicPeriod" startAt="2"/>
              <a:defRPr/>
            </a:pPr>
            <a:r>
              <a:rPr lang="en-US" b="1" dirty="0" smtClean="0">
                <a:solidFill>
                  <a:schemeClr val="tx1"/>
                </a:solidFill>
                <a:latin typeface="Times New Roman" panose="02020603050405020304" pitchFamily="18" charset="0"/>
                <a:ea typeface="+mj-ea"/>
                <a:cs typeface="Times New Roman" panose="02020603050405020304" pitchFamily="18" charset="0"/>
              </a:rPr>
              <a:t>Cause- specific  mortality rate</a:t>
            </a:r>
          </a:p>
          <a:p>
            <a:pPr marL="517525" indent="-350838" algn="l">
              <a:buFont typeface="Wingdings" panose="05000000000000000000" pitchFamily="2" charset="2"/>
              <a:buChar char="ü"/>
              <a:defRPr/>
            </a:pPr>
            <a:r>
              <a:rPr lang="en-US" sz="2400" dirty="0" smtClean="0">
                <a:solidFill>
                  <a:schemeClr val="tx1"/>
                </a:solidFill>
                <a:latin typeface="Times New Roman" panose="02020603050405020304" pitchFamily="18" charset="0"/>
                <a:cs typeface="Times New Roman" panose="02020603050405020304" pitchFamily="18" charset="0"/>
              </a:rPr>
              <a:t>It is the mortality rate from a specified cause for a population.</a:t>
            </a:r>
          </a:p>
          <a:p>
            <a:pPr marL="517525" indent="-350838" algn="l">
              <a:buFont typeface="Wingdings" panose="05000000000000000000" pitchFamily="2" charset="2"/>
              <a:buChar char="ü"/>
              <a:defRPr/>
            </a:pPr>
            <a:r>
              <a:rPr lang="en-US" sz="2400" dirty="0" smtClean="0">
                <a:solidFill>
                  <a:schemeClr val="tx1"/>
                </a:solidFill>
                <a:latin typeface="Times New Roman" panose="02020603050405020304" pitchFamily="18" charset="0"/>
                <a:cs typeface="Times New Roman" panose="02020603050405020304" pitchFamily="18" charset="0"/>
              </a:rPr>
              <a:t>The numerator is the number of deaths attributed to a specific cause</a:t>
            </a:r>
          </a:p>
          <a:p>
            <a:pPr marL="517525" indent="-350838" algn="l">
              <a:buFont typeface="Wingdings" panose="05000000000000000000" pitchFamily="2" charset="2"/>
              <a:buChar char="ü"/>
              <a:defRPr/>
            </a:pPr>
            <a:r>
              <a:rPr lang="en-US" sz="2400" dirty="0" smtClean="0">
                <a:solidFill>
                  <a:schemeClr val="tx1"/>
                </a:solidFill>
                <a:latin typeface="Times New Roman" panose="02020603050405020304" pitchFamily="18" charset="0"/>
                <a:cs typeface="Times New Roman" panose="02020603050405020304" pitchFamily="18" charset="0"/>
              </a:rPr>
              <a:t>The denominator is similar with the denominator of crude death rate </a:t>
            </a:r>
          </a:p>
          <a:p>
            <a:pPr marL="517525" indent="-350838" algn="l">
              <a:buFont typeface="Wingdings" panose="05000000000000000000" pitchFamily="2" charset="2"/>
              <a:buChar char="ü"/>
              <a:defRPr/>
            </a:pPr>
            <a:r>
              <a:rPr lang="en-US" sz="2400" dirty="0" smtClean="0">
                <a:solidFill>
                  <a:schemeClr val="tx1"/>
                </a:solidFill>
                <a:latin typeface="Times New Roman" panose="02020603050405020304" pitchFamily="18" charset="0"/>
                <a:cs typeface="Times New Roman" panose="02020603050405020304" pitchFamily="18" charset="0"/>
              </a:rPr>
              <a:t>It is a measure of risk of dying from a certain cause</a:t>
            </a:r>
          </a:p>
          <a:p>
            <a:pPr marL="225425" indent="3175" algn="l">
              <a:defRPr/>
            </a:pPr>
            <a:endParaRPr lang="en-US"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168966" name="Object 2" descr="Parchment"/>
          <p:cNvGraphicFramePr>
            <a:graphicFrameLocks noChangeAspect="1"/>
          </p:cNvGraphicFramePr>
          <p:nvPr>
            <p:extLst/>
          </p:nvPr>
        </p:nvGraphicFramePr>
        <p:xfrm>
          <a:off x="990600" y="4419600"/>
          <a:ext cx="6934200" cy="1524000"/>
        </p:xfrm>
        <a:graphic>
          <a:graphicData uri="http://schemas.openxmlformats.org/presentationml/2006/ole">
            <mc:AlternateContent xmlns:mc="http://schemas.openxmlformats.org/markup-compatibility/2006">
              <mc:Choice xmlns:v="urn:schemas-microsoft-com:vml" Requires="v">
                <p:oleObj spid="_x0000_s14339" name="Equation" r:id="rId4" imgW="2438400" imgH="533400" progId="Equation.3">
                  <p:embed/>
                </p:oleObj>
              </mc:Choice>
              <mc:Fallback>
                <p:oleObj name="Equation" r:id="rId4" imgW="2438400" imgH="533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419600"/>
                        <a:ext cx="6934200" cy="1524000"/>
                      </a:xfrm>
                      <a:prstGeom prst="rect">
                        <a:avLst/>
                      </a:prstGeom>
                      <a:blipFill dpi="0" rotWithShape="0">
                        <a:blip r:embed="rId6"/>
                        <a:srcRect/>
                        <a:tile tx="0" ty="0" sx="100000" sy="100000" flip="none" algn="tl"/>
                      </a:blipFill>
                      <a:ln w="28575">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34041632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822324"/>
          </a:xfrm>
        </p:spPr>
        <p:txBody>
          <a:bodyPr>
            <a:normAutofit/>
          </a:bodyPr>
          <a:lstStyle/>
          <a:p>
            <a:pPr>
              <a:defRPr/>
            </a:pPr>
            <a:r>
              <a:rPr lang="en-US" b="1" dirty="0" smtClean="0">
                <a:solidFill>
                  <a:srgbClr val="0070C0"/>
                </a:solidFill>
                <a:latin typeface="Times New Roman" panose="02020603050405020304" pitchFamily="18" charset="0"/>
                <a:cs typeface="Times New Roman" panose="02020603050405020304" pitchFamily="18" charset="0"/>
              </a:rPr>
              <a:t>Mortality rates…</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16998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B73BC2B-051A-4C46-B26E-75CDCDBD9B64}" type="slidenum">
              <a:rPr lang="en-US" sz="1400"/>
              <a:pPr eaLnBrk="1" hangingPunct="1"/>
              <a:t>204</a:t>
            </a:fld>
            <a:endParaRPr lang="en-US" sz="1400"/>
          </a:p>
        </p:txBody>
      </p:sp>
      <p:sp>
        <p:nvSpPr>
          <p:cNvPr id="5" name="Subtitle 2"/>
          <p:cNvSpPr>
            <a:spLocks noGrp="1"/>
          </p:cNvSpPr>
          <p:nvPr>
            <p:ph type="subTitle" idx="1"/>
          </p:nvPr>
        </p:nvSpPr>
        <p:spPr>
          <a:xfrm>
            <a:off x="304800" y="1143000"/>
            <a:ext cx="8610600" cy="5410200"/>
          </a:xfrm>
        </p:spPr>
        <p:txBody>
          <a:bodyPr/>
          <a:lstStyle/>
          <a:p>
            <a:pPr marL="514350" indent="-514350" algn="l">
              <a:buFont typeface="+mj-lt"/>
              <a:buAutoNum type="arabicPeriod" startAt="3"/>
              <a:defRPr/>
            </a:pPr>
            <a:r>
              <a:rPr lang="en-US" b="1" dirty="0" smtClean="0">
                <a:solidFill>
                  <a:schemeClr val="tx1"/>
                </a:solidFill>
                <a:latin typeface="Times New Roman" panose="02020603050405020304" pitchFamily="18" charset="0"/>
                <a:ea typeface="+mj-ea"/>
                <a:cs typeface="Times New Roman" panose="02020603050405020304" pitchFamily="18" charset="0"/>
              </a:rPr>
              <a:t>Case- fatality rate</a:t>
            </a:r>
          </a:p>
          <a:p>
            <a:pPr marL="971550" lvl="1" indent="-514350" algn="l">
              <a:buFont typeface="Wingdings" pitchFamily="2" charset="2"/>
              <a:buChar char="v"/>
              <a:defRPr/>
            </a:pPr>
            <a:r>
              <a:rPr lang="en-US" dirty="0" smtClean="0">
                <a:solidFill>
                  <a:schemeClr val="tx1"/>
                </a:solidFill>
                <a:latin typeface="Times New Roman" panose="02020603050405020304" pitchFamily="18" charset="0"/>
                <a:cs typeface="Times New Roman" panose="02020603050405020304" pitchFamily="18" charset="0"/>
              </a:rPr>
              <a:t>It measures the risk of dying of a disease among those with the disease.</a:t>
            </a:r>
          </a:p>
          <a:p>
            <a:pPr marL="971550" lvl="1" indent="-514350" algn="l">
              <a:buFont typeface="Wingdings" pitchFamily="2" charset="2"/>
              <a:buChar char="v"/>
              <a:defRPr/>
            </a:pPr>
            <a:endParaRPr lang="en-US" dirty="0" smtClean="0">
              <a:solidFill>
                <a:schemeClr val="tx1"/>
              </a:solidFill>
              <a:latin typeface="Times New Roman" panose="02020603050405020304" pitchFamily="18" charset="0"/>
              <a:cs typeface="Times New Roman" panose="02020603050405020304" pitchFamily="18" charset="0"/>
            </a:endParaRPr>
          </a:p>
          <a:p>
            <a:pPr marL="971550" lvl="1" indent="-514350" algn="l">
              <a:buFont typeface="Wingdings" pitchFamily="2" charset="2"/>
              <a:buChar char="v"/>
              <a:defRPr/>
            </a:pPr>
            <a:r>
              <a:rPr lang="en-US" dirty="0" smtClean="0">
                <a:solidFill>
                  <a:schemeClr val="tx1"/>
                </a:solidFill>
                <a:latin typeface="Times New Roman" panose="02020603050405020304" pitchFamily="18" charset="0"/>
                <a:cs typeface="Times New Roman" panose="02020603050405020304" pitchFamily="18" charset="0"/>
              </a:rPr>
              <a:t> It indicates how much the disease is fatal and the causative agent is virulent</a:t>
            </a:r>
          </a:p>
          <a:p>
            <a:pPr algn="l">
              <a:defRPr/>
            </a:pPr>
            <a:endParaRPr lang="en-US" dirty="0">
              <a:solidFill>
                <a:schemeClr val="tx1"/>
              </a:solidFill>
              <a:latin typeface="Times New Roman" panose="02020603050405020304" pitchFamily="18" charset="0"/>
              <a:cs typeface="Times New Roman" panose="02020603050405020304" pitchFamily="18" charset="0"/>
            </a:endParaRPr>
          </a:p>
        </p:txBody>
      </p:sp>
      <p:graphicFrame>
        <p:nvGraphicFramePr>
          <p:cNvPr id="169990" name="Object 3" descr="Parchment"/>
          <p:cNvGraphicFramePr>
            <a:graphicFrameLocks noChangeAspect="1"/>
          </p:cNvGraphicFramePr>
          <p:nvPr/>
        </p:nvGraphicFramePr>
        <p:xfrm>
          <a:off x="990600" y="4267200"/>
          <a:ext cx="7391400" cy="1676400"/>
        </p:xfrm>
        <a:graphic>
          <a:graphicData uri="http://schemas.openxmlformats.org/presentationml/2006/ole">
            <mc:AlternateContent xmlns:mc="http://schemas.openxmlformats.org/markup-compatibility/2006">
              <mc:Choice xmlns:v="urn:schemas-microsoft-com:vml" Requires="v">
                <p:oleObj spid="_x0000_s15363" name="Equation" r:id="rId4" imgW="2374900" imgH="533400" progId="Equation.3">
                  <p:embed/>
                </p:oleObj>
              </mc:Choice>
              <mc:Fallback>
                <p:oleObj name="Equation" r:id="rId4" imgW="2374900" imgH="533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267200"/>
                        <a:ext cx="7391400" cy="1676400"/>
                      </a:xfrm>
                      <a:prstGeom prst="rect">
                        <a:avLst/>
                      </a:prstGeom>
                      <a:blipFill dpi="0" rotWithShape="0">
                        <a:blip r:embed="rId6"/>
                        <a:srcRect/>
                        <a:tile tx="0" ty="0" sx="100000" sy="100000" flip="none" algn="tl"/>
                      </a:blipFill>
                      <a:ln w="28575">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662469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7760" y="212725"/>
            <a:ext cx="7772400" cy="838200"/>
          </a:xfrm>
        </p:spPr>
        <p:txBody>
          <a:bodyPr>
            <a:normAutofit/>
          </a:bodyPr>
          <a:lstStyle/>
          <a:p>
            <a:pPr>
              <a:defRPr/>
            </a:pPr>
            <a:r>
              <a:rPr lang="en-US" b="1" dirty="0" smtClean="0">
                <a:solidFill>
                  <a:srgbClr val="0070C0"/>
                </a:solidFill>
                <a:latin typeface="Times New Roman" panose="02020603050405020304" pitchFamily="18" charset="0"/>
                <a:cs typeface="Times New Roman" panose="02020603050405020304" pitchFamily="18" charset="0"/>
              </a:rPr>
              <a:t>Mortality rates…</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17101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2AB3F44-51A3-4BD4-8AA5-37925903ACC6}" type="slidenum">
              <a:rPr lang="en-US" sz="1400"/>
              <a:pPr eaLnBrk="1" hangingPunct="1"/>
              <a:t>205</a:t>
            </a:fld>
            <a:endParaRPr lang="en-US" sz="1400"/>
          </a:p>
        </p:txBody>
      </p:sp>
      <p:sp>
        <p:nvSpPr>
          <p:cNvPr id="9221" name="Subtitle 2"/>
          <p:cNvSpPr>
            <a:spLocks noGrp="1"/>
          </p:cNvSpPr>
          <p:nvPr>
            <p:ph type="subTitle" idx="1"/>
          </p:nvPr>
        </p:nvSpPr>
        <p:spPr>
          <a:xfrm>
            <a:off x="304800" y="1219200"/>
            <a:ext cx="8534400" cy="5334000"/>
          </a:xfrm>
        </p:spPr>
        <p:txBody>
          <a:bodyPr/>
          <a:lstStyle/>
          <a:p>
            <a:pPr marL="396875" indent="-396875" algn="l">
              <a:buFont typeface="+mj-lt"/>
              <a:buAutoNum type="arabicPeriod" startAt="4"/>
              <a:defRPr/>
            </a:pPr>
            <a:r>
              <a:rPr lang="en-US" b="1" dirty="0" smtClean="0">
                <a:solidFill>
                  <a:schemeClr val="tx1"/>
                </a:solidFill>
                <a:latin typeface="Times New Roman" panose="02020603050405020304" pitchFamily="18" charset="0"/>
                <a:ea typeface="+mj-ea"/>
                <a:cs typeface="Times New Roman" panose="02020603050405020304" pitchFamily="18" charset="0"/>
              </a:rPr>
              <a:t>Proportionate-mortality ratio</a:t>
            </a:r>
            <a:endParaRPr lang="en-US" sz="4000" b="1" dirty="0" smtClean="0">
              <a:solidFill>
                <a:schemeClr val="tx1"/>
              </a:solidFill>
              <a:latin typeface="Times New Roman" panose="02020603050405020304" pitchFamily="18" charset="0"/>
              <a:ea typeface="+mj-ea"/>
              <a:cs typeface="Times New Roman" panose="02020603050405020304" pitchFamily="18" charset="0"/>
            </a:endParaRPr>
          </a:p>
          <a:p>
            <a:pPr marL="971550" lvl="1" indent="-514350" algn="just">
              <a:buFont typeface="Wingdings" pitchFamily="2" charset="2"/>
              <a:buChar char="v"/>
              <a:defRPr/>
            </a:pPr>
            <a:r>
              <a:rPr lang="en-US" dirty="0" smtClean="0">
                <a:solidFill>
                  <a:schemeClr val="tx1"/>
                </a:solidFill>
                <a:latin typeface="Times New Roman" panose="02020603050405020304" pitchFamily="18" charset="0"/>
                <a:cs typeface="Times New Roman" panose="02020603050405020304" pitchFamily="18" charset="0"/>
              </a:rPr>
              <a:t>It is not a measure of risk of death.</a:t>
            </a:r>
          </a:p>
          <a:p>
            <a:pPr marL="971550" lvl="1" indent="-514350" algn="just">
              <a:buFont typeface="Wingdings" pitchFamily="2" charset="2"/>
              <a:buChar char="v"/>
              <a:defRPr/>
            </a:pPr>
            <a:r>
              <a:rPr lang="en-US" dirty="0" smtClean="0">
                <a:solidFill>
                  <a:schemeClr val="tx1"/>
                </a:solidFill>
                <a:latin typeface="Times New Roman" panose="02020603050405020304" pitchFamily="18" charset="0"/>
                <a:cs typeface="Times New Roman" panose="02020603050405020304" pitchFamily="18" charset="0"/>
              </a:rPr>
              <a:t>It is a measure of importance of certain disease as a cause of death. </a:t>
            </a:r>
          </a:p>
          <a:p>
            <a:pPr marL="971550" lvl="1" indent="-514350" algn="just">
              <a:buFont typeface="Wingdings" pitchFamily="2" charset="2"/>
              <a:buChar char="v"/>
              <a:defRPr/>
            </a:pPr>
            <a:endParaRPr lang="en-US" dirty="0" smtClean="0">
              <a:solidFill>
                <a:schemeClr val="tx1"/>
              </a:solidFill>
              <a:latin typeface="Times New Roman" panose="02020603050405020304" pitchFamily="18" charset="0"/>
              <a:cs typeface="Times New Roman" panose="02020603050405020304" pitchFamily="18" charset="0"/>
            </a:endParaRPr>
          </a:p>
          <a:p>
            <a:pPr marL="971550" lvl="1" indent="-514350" algn="just">
              <a:buFont typeface="Wingdings" pitchFamily="2" charset="2"/>
              <a:buChar char="v"/>
              <a:defRPr/>
            </a:pPr>
            <a:r>
              <a:rPr lang="en-US" dirty="0" smtClean="0">
                <a:solidFill>
                  <a:schemeClr val="tx1"/>
                </a:solidFill>
                <a:latin typeface="Times New Roman" panose="02020603050405020304" pitchFamily="18" charset="0"/>
                <a:cs typeface="Times New Roman" panose="02020603050405020304" pitchFamily="18" charset="0"/>
              </a:rPr>
              <a:t>A higher proportionate mortality ratio does not necessarily imply higher risk of death from the disease. </a:t>
            </a:r>
          </a:p>
          <a:p>
            <a:pPr algn="l">
              <a:defRPr/>
            </a:pPr>
            <a:endParaRPr lang="en-US" dirty="0" smtClean="0">
              <a:solidFill>
                <a:schemeClr val="tx1"/>
              </a:solidFill>
              <a:latin typeface="Times New Roman" panose="02020603050405020304" pitchFamily="18" charset="0"/>
              <a:cs typeface="Times New Roman" panose="02020603050405020304" pitchFamily="18" charset="0"/>
            </a:endParaRPr>
          </a:p>
        </p:txBody>
      </p:sp>
      <p:graphicFrame>
        <p:nvGraphicFramePr>
          <p:cNvPr id="171014" name="Object 2" descr="Parchment"/>
          <p:cNvGraphicFramePr>
            <a:graphicFrameLocks noChangeAspect="1"/>
          </p:cNvGraphicFramePr>
          <p:nvPr>
            <p:extLst/>
          </p:nvPr>
        </p:nvGraphicFramePr>
        <p:xfrm>
          <a:off x="914400" y="5257799"/>
          <a:ext cx="7378700" cy="930275"/>
        </p:xfrm>
        <a:graphic>
          <a:graphicData uri="http://schemas.openxmlformats.org/presentationml/2006/ole">
            <mc:AlternateContent xmlns:mc="http://schemas.openxmlformats.org/markup-compatibility/2006">
              <mc:Choice xmlns:v="urn:schemas-microsoft-com:vml" Requires="v">
                <p:oleObj spid="_x0000_s16387" name="Equation" r:id="rId4" imgW="3390900" imgH="381000" progId="Equation.3">
                  <p:embed/>
                </p:oleObj>
              </mc:Choice>
              <mc:Fallback>
                <p:oleObj name="Equation" r:id="rId4" imgW="3390900" imgH="381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257799"/>
                        <a:ext cx="7378700" cy="930275"/>
                      </a:xfrm>
                      <a:prstGeom prst="rect">
                        <a:avLst/>
                      </a:prstGeom>
                      <a:blipFill dpi="0" rotWithShape="0">
                        <a:blip r:embed="rId6"/>
                        <a:srcRect/>
                        <a:tile tx="0" ty="0" sx="100000" sy="100000" flip="none" algn="tl"/>
                      </a:blipFill>
                      <a:ln w="28575">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30235450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E2678A4-0133-4AF4-AEAC-BAE5E1457942}" type="slidenum">
              <a:rPr lang="en-US" sz="1400"/>
              <a:pPr eaLnBrk="1" hangingPunct="1"/>
              <a:t>206</a:t>
            </a:fld>
            <a:endParaRPr lang="en-US" sz="1400"/>
          </a:p>
        </p:txBody>
      </p:sp>
      <p:sp>
        <p:nvSpPr>
          <p:cNvPr id="172036" name="Subtitle 2"/>
          <p:cNvSpPr>
            <a:spLocks noGrp="1"/>
          </p:cNvSpPr>
          <p:nvPr>
            <p:ph type="subTitle" idx="1"/>
          </p:nvPr>
        </p:nvSpPr>
        <p:spPr>
          <a:xfrm>
            <a:off x="457200" y="152400"/>
            <a:ext cx="8382000" cy="6705600"/>
          </a:xfrm>
        </p:spPr>
        <p:txBody>
          <a:bodyPr>
            <a:normAutofit/>
          </a:bodyPr>
          <a:lstStyle/>
          <a:p>
            <a:pPr algn="l"/>
            <a:r>
              <a:rPr lang="en-US" sz="2000" dirty="0" smtClean="0">
                <a:solidFill>
                  <a:schemeClr val="tx1"/>
                </a:solidFill>
                <a:latin typeface="Times New Roman" panose="02020603050405020304" pitchFamily="18" charset="0"/>
                <a:cs typeface="Times New Roman" panose="02020603050405020304" pitchFamily="18" charset="0"/>
              </a:rPr>
              <a:t>5. </a:t>
            </a:r>
            <a:r>
              <a:rPr lang="en-US" sz="2000" b="1" dirty="0" smtClean="0">
                <a:solidFill>
                  <a:schemeClr val="tx1"/>
                </a:solidFill>
                <a:latin typeface="Times New Roman" panose="02020603050405020304" pitchFamily="18" charset="0"/>
                <a:cs typeface="Times New Roman" panose="02020603050405020304" pitchFamily="18" charset="0"/>
              </a:rPr>
              <a:t>Fetal Death Rate</a:t>
            </a:r>
          </a:p>
          <a:p>
            <a:pPr algn="l"/>
            <a:endParaRPr lang="en-US" sz="2000" i="1" dirty="0" smtClean="0">
              <a:solidFill>
                <a:schemeClr val="tx1"/>
              </a:solidFill>
              <a:latin typeface="Times New Roman" panose="02020603050405020304" pitchFamily="18" charset="0"/>
              <a:cs typeface="Times New Roman" panose="02020603050405020304" pitchFamily="18" charset="0"/>
            </a:endParaRPr>
          </a:p>
          <a:p>
            <a:pPr algn="l"/>
            <a:endParaRPr lang="en-US" sz="2000" i="1" dirty="0">
              <a:solidFill>
                <a:schemeClr val="tx1"/>
              </a:solidFill>
              <a:latin typeface="Times New Roman" panose="02020603050405020304" pitchFamily="18" charset="0"/>
              <a:cs typeface="Times New Roman" panose="02020603050405020304" pitchFamily="18" charset="0"/>
            </a:endParaRPr>
          </a:p>
          <a:p>
            <a:pPr algn="l"/>
            <a:endParaRPr lang="en-US" sz="2000" b="1" dirty="0" smtClean="0">
              <a:solidFill>
                <a:schemeClr val="tx1"/>
              </a:solidFill>
              <a:latin typeface="Times New Roman" panose="02020603050405020304" pitchFamily="18" charset="0"/>
              <a:cs typeface="Times New Roman" panose="02020603050405020304" pitchFamily="18" charset="0"/>
            </a:endParaRPr>
          </a:p>
          <a:p>
            <a:pPr algn="l"/>
            <a:endParaRPr lang="en-US" sz="2000" b="1" dirty="0" smtClean="0">
              <a:solidFill>
                <a:schemeClr val="tx1"/>
              </a:solidFill>
              <a:latin typeface="Times New Roman" panose="02020603050405020304" pitchFamily="18" charset="0"/>
              <a:cs typeface="Times New Roman" panose="02020603050405020304" pitchFamily="18" charset="0"/>
            </a:endParaRPr>
          </a:p>
          <a:p>
            <a:pPr algn="l"/>
            <a:endParaRPr lang="en-US" sz="2000" b="1" dirty="0" smtClean="0">
              <a:solidFill>
                <a:schemeClr val="tx1"/>
              </a:solidFill>
              <a:latin typeface="Times New Roman" panose="02020603050405020304" pitchFamily="18" charset="0"/>
              <a:cs typeface="Times New Roman" panose="02020603050405020304" pitchFamily="18" charset="0"/>
            </a:endParaRPr>
          </a:p>
          <a:p>
            <a:pPr algn="l"/>
            <a:r>
              <a:rPr lang="en-US" sz="2000" dirty="0">
                <a:solidFill>
                  <a:schemeClr val="tx1"/>
                </a:solidFill>
                <a:latin typeface="Times New Roman" panose="02020603050405020304" pitchFamily="18" charset="0"/>
                <a:cs typeface="Times New Roman" panose="02020603050405020304" pitchFamily="18" charset="0"/>
              </a:rPr>
              <a:t>6. </a:t>
            </a:r>
            <a:r>
              <a:rPr lang="en-US" sz="2000" b="1" dirty="0">
                <a:solidFill>
                  <a:schemeClr val="tx1"/>
                </a:solidFill>
                <a:latin typeface="Times New Roman" panose="02020603050405020304" pitchFamily="18" charset="0"/>
                <a:cs typeface="Times New Roman" panose="02020603050405020304" pitchFamily="18" charset="0"/>
              </a:rPr>
              <a:t>Prenatal Mortality Rate</a:t>
            </a:r>
          </a:p>
          <a:p>
            <a:pPr algn="l"/>
            <a:endParaRPr lang="en-US" sz="2000" i="1" dirty="0" smtClean="0">
              <a:solidFill>
                <a:schemeClr val="tx1"/>
              </a:solidFill>
              <a:latin typeface="Times New Roman" panose="02020603050405020304" pitchFamily="18" charset="0"/>
              <a:cs typeface="Times New Roman" panose="02020603050405020304" pitchFamily="18" charset="0"/>
            </a:endParaRPr>
          </a:p>
          <a:p>
            <a:pPr algn="l"/>
            <a:endParaRPr lang="en-US" sz="2000" dirty="0" smtClean="0">
              <a:solidFill>
                <a:schemeClr val="tx1"/>
              </a:solidFill>
              <a:latin typeface="Times New Roman" panose="02020603050405020304" pitchFamily="18" charset="0"/>
              <a:cs typeface="Times New Roman" panose="02020603050405020304" pitchFamily="18" charset="0"/>
            </a:endParaRPr>
          </a:p>
          <a:p>
            <a:pPr algn="l"/>
            <a:endParaRPr lang="en-US" sz="2000" dirty="0" smtClean="0">
              <a:solidFill>
                <a:schemeClr val="tx1"/>
              </a:solidFill>
              <a:latin typeface="Times New Roman" panose="02020603050405020304" pitchFamily="18" charset="0"/>
              <a:cs typeface="Times New Roman" panose="02020603050405020304" pitchFamily="18" charset="0"/>
            </a:endParaRPr>
          </a:p>
          <a:p>
            <a:pPr algn="l"/>
            <a:endParaRPr lang="en-US" sz="2000" dirty="0">
              <a:solidFill>
                <a:schemeClr val="tx1"/>
              </a:solidFill>
              <a:latin typeface="Times New Roman" panose="02020603050405020304" pitchFamily="18" charset="0"/>
              <a:cs typeface="Times New Roman" panose="02020603050405020304" pitchFamily="18" charset="0"/>
            </a:endParaRPr>
          </a:p>
          <a:p>
            <a:pPr algn="l"/>
            <a:endParaRPr lang="en-US" sz="2000" dirty="0">
              <a:solidFill>
                <a:schemeClr val="tx1"/>
              </a:solidFill>
              <a:latin typeface="Times New Roman" panose="02020603050405020304" pitchFamily="18" charset="0"/>
              <a:cs typeface="Times New Roman" panose="02020603050405020304" pitchFamily="18" charset="0"/>
            </a:endParaRPr>
          </a:p>
          <a:p>
            <a:pPr algn="l"/>
            <a:endParaRPr lang="en-US" sz="2000" dirty="0" smtClean="0">
              <a:solidFill>
                <a:schemeClr val="tx1"/>
              </a:solidFill>
              <a:latin typeface="Times New Roman" panose="02020603050405020304" pitchFamily="18" charset="0"/>
              <a:cs typeface="Times New Roman" panose="02020603050405020304" pitchFamily="18" charset="0"/>
            </a:endParaRPr>
          </a:p>
          <a:p>
            <a:pPr algn="l"/>
            <a:r>
              <a:rPr lang="en-US" sz="2000" dirty="0">
                <a:solidFill>
                  <a:schemeClr val="tx1"/>
                </a:solidFill>
                <a:latin typeface="Times New Roman" panose="02020603050405020304" pitchFamily="18" charset="0"/>
                <a:cs typeface="Times New Roman" panose="02020603050405020304" pitchFamily="18" charset="0"/>
              </a:rPr>
              <a:t>7. </a:t>
            </a:r>
            <a:r>
              <a:rPr lang="en-US" sz="2000" b="1" dirty="0">
                <a:solidFill>
                  <a:schemeClr val="tx1"/>
                </a:solidFill>
                <a:latin typeface="Times New Roman" panose="02020603050405020304" pitchFamily="18" charset="0"/>
                <a:cs typeface="Times New Roman" panose="02020603050405020304" pitchFamily="18" charset="0"/>
              </a:rPr>
              <a:t>Neonatal Mortality Rate</a:t>
            </a:r>
          </a:p>
          <a:p>
            <a:pPr algn="l"/>
            <a:endParaRPr lang="en-US" sz="2000" dirty="0" smtClean="0">
              <a:solidFill>
                <a:schemeClr val="tx1"/>
              </a:solidFill>
              <a:latin typeface="Times New Roman" panose="02020603050405020304" pitchFamily="18" charset="0"/>
              <a:cs typeface="Times New Roman" panose="02020603050405020304" pitchFamily="18" charset="0"/>
            </a:endParaRPr>
          </a:p>
        </p:txBody>
      </p:sp>
      <p:graphicFrame>
        <p:nvGraphicFramePr>
          <p:cNvPr id="172038" name="Object 2" descr="Parchment"/>
          <p:cNvGraphicFramePr>
            <a:graphicFrameLocks noChangeAspect="1"/>
          </p:cNvGraphicFramePr>
          <p:nvPr>
            <p:extLst/>
          </p:nvPr>
        </p:nvGraphicFramePr>
        <p:xfrm>
          <a:off x="762001" y="609600"/>
          <a:ext cx="6019799" cy="1676400"/>
        </p:xfrm>
        <a:graphic>
          <a:graphicData uri="http://schemas.openxmlformats.org/presentationml/2006/ole">
            <mc:AlternateContent xmlns:mc="http://schemas.openxmlformats.org/markup-compatibility/2006">
              <mc:Choice xmlns:v="urn:schemas-microsoft-com:vml" Requires="v">
                <p:oleObj spid="_x0000_s17413" name="Equation" r:id="rId4" imgW="2425700" imgH="762000" progId="Equation.3">
                  <p:embed/>
                </p:oleObj>
              </mc:Choice>
              <mc:Fallback>
                <p:oleObj name="Equation" r:id="rId4" imgW="2425700" imgH="762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1" y="609600"/>
                        <a:ext cx="6019799" cy="1676400"/>
                      </a:xfrm>
                      <a:prstGeom prst="rect">
                        <a:avLst/>
                      </a:prstGeom>
                      <a:blipFill dpi="0" rotWithShape="0">
                        <a:blip r:embed="rId6"/>
                        <a:srcRect/>
                        <a:tile tx="0" ty="0" sx="100000" sy="100000" flip="none" algn="tl"/>
                      </a:blipFill>
                      <a:ln w="28575">
                        <a:solidFill>
                          <a:srgbClr val="000000"/>
                        </a:solidFill>
                        <a:miter lim="800000"/>
                        <a:headEnd/>
                        <a:tailEnd/>
                      </a:ln>
                    </p:spPr>
                  </p:pic>
                </p:oleObj>
              </mc:Fallback>
            </mc:AlternateContent>
          </a:graphicData>
        </a:graphic>
      </p:graphicFrame>
      <p:graphicFrame>
        <p:nvGraphicFramePr>
          <p:cNvPr id="7" name="Object 3" descr="Parchment"/>
          <p:cNvGraphicFramePr>
            <a:graphicFrameLocks noChangeAspect="1"/>
          </p:cNvGraphicFramePr>
          <p:nvPr>
            <p:extLst/>
          </p:nvPr>
        </p:nvGraphicFramePr>
        <p:xfrm>
          <a:off x="533400" y="2740831"/>
          <a:ext cx="6019800" cy="2133600"/>
        </p:xfrm>
        <a:graphic>
          <a:graphicData uri="http://schemas.openxmlformats.org/presentationml/2006/ole">
            <mc:AlternateContent xmlns:mc="http://schemas.openxmlformats.org/markup-compatibility/2006">
              <mc:Choice xmlns:v="urn:schemas-microsoft-com:vml" Requires="v">
                <p:oleObj spid="_x0000_s17414" name="Equation" r:id="rId7" imgW="2540000" imgH="939800" progId="Equation.3">
                  <p:embed/>
                </p:oleObj>
              </mc:Choice>
              <mc:Fallback>
                <p:oleObj name="Equation" r:id="rId7" imgW="2540000" imgH="939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740831"/>
                        <a:ext cx="6019800" cy="2133600"/>
                      </a:xfrm>
                      <a:prstGeom prst="rect">
                        <a:avLst/>
                      </a:prstGeom>
                      <a:blipFill dpi="0" rotWithShape="0">
                        <a:blip r:embed="rId6"/>
                        <a:srcRect/>
                        <a:tile tx="0" ty="0" sx="100000" sy="100000" flip="none" algn="tl"/>
                      </a:blipFill>
                      <a:ln w="28575">
                        <a:solidFill>
                          <a:srgbClr val="000000"/>
                        </a:solidFill>
                        <a:miter lim="800000"/>
                        <a:headEnd/>
                        <a:tailEnd/>
                      </a:ln>
                    </p:spPr>
                  </p:pic>
                </p:oleObj>
              </mc:Fallback>
            </mc:AlternateContent>
          </a:graphicData>
        </a:graphic>
      </p:graphicFrame>
      <p:graphicFrame>
        <p:nvGraphicFramePr>
          <p:cNvPr id="9" name="Object 8" descr="Parchment"/>
          <p:cNvGraphicFramePr>
            <a:graphicFrameLocks noChangeAspect="1"/>
          </p:cNvGraphicFramePr>
          <p:nvPr>
            <p:extLst/>
          </p:nvPr>
        </p:nvGraphicFramePr>
        <p:xfrm>
          <a:off x="953069" y="5451475"/>
          <a:ext cx="5410200" cy="1270000"/>
        </p:xfrm>
        <a:graphic>
          <a:graphicData uri="http://schemas.openxmlformats.org/presentationml/2006/ole">
            <mc:AlternateContent xmlns:mc="http://schemas.openxmlformats.org/markup-compatibility/2006">
              <mc:Choice xmlns:v="urn:schemas-microsoft-com:vml" Requires="v">
                <p:oleObj spid="_x0000_s17415" name="Equation" r:id="rId9" imgW="2413000" imgH="558800" progId="Equation.3">
                  <p:embed/>
                </p:oleObj>
              </mc:Choice>
              <mc:Fallback>
                <p:oleObj name="Equation" r:id="rId9" imgW="2413000" imgH="558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3069" y="5451475"/>
                        <a:ext cx="5410200" cy="1270000"/>
                      </a:xfrm>
                      <a:prstGeom prst="rect">
                        <a:avLst/>
                      </a:prstGeom>
                      <a:blipFill dpi="0" rotWithShape="0">
                        <a:blip r:embed="rId6"/>
                        <a:srcRect/>
                        <a:tile tx="0" ty="0" sx="100000" sy="100000" flip="none" algn="tl"/>
                      </a:blipFill>
                      <a:ln w="28575">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189984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800"/>
          </a:xfrm>
        </p:spPr>
        <p:txBody>
          <a:bodyPr>
            <a:noAutofit/>
          </a:bodyPr>
          <a:lstStyle/>
          <a:p>
            <a:pPr>
              <a:defRPr/>
            </a:pPr>
            <a:r>
              <a:rPr lang="en-US" b="1" dirty="0">
                <a:solidFill>
                  <a:srgbClr val="0070C0"/>
                </a:solidFill>
                <a:latin typeface="Times New Roman" panose="02020603050405020304" pitchFamily="18" charset="0"/>
                <a:cs typeface="Times New Roman" panose="02020603050405020304" pitchFamily="18" charset="0"/>
              </a:rPr>
              <a:t> </a:t>
            </a:r>
            <a:r>
              <a:rPr lang="en-US" b="1" dirty="0" smtClean="0">
                <a:solidFill>
                  <a:srgbClr val="0070C0"/>
                </a:solidFill>
                <a:latin typeface="Times New Roman" panose="02020603050405020304" pitchFamily="18" charset="0"/>
                <a:cs typeface="Times New Roman" panose="02020603050405020304" pitchFamily="18" charset="0"/>
              </a:rPr>
              <a:t>Adjusted </a:t>
            </a:r>
            <a:r>
              <a:rPr lang="en-US" b="1" dirty="0">
                <a:solidFill>
                  <a:srgbClr val="0070C0"/>
                </a:solidFill>
                <a:latin typeface="Times New Roman" panose="02020603050405020304" pitchFamily="18" charset="0"/>
                <a:cs typeface="Times New Roman" panose="02020603050405020304" pitchFamily="18" charset="0"/>
              </a:rPr>
              <a:t>rates </a:t>
            </a:r>
            <a:r>
              <a:rPr lang="en-US" b="1" dirty="0" smtClean="0">
                <a:solidFill>
                  <a:srgbClr val="0070C0"/>
                </a:solidFill>
                <a:latin typeface="Times New Roman" panose="02020603050405020304" pitchFamily="18" charset="0"/>
                <a:cs typeface="Times New Roman" panose="02020603050405020304" pitchFamily="18" charset="0"/>
              </a:rPr>
              <a:t>of mortality</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 y="990599"/>
            <a:ext cx="8686800" cy="5730875"/>
          </a:xfrm>
        </p:spPr>
        <p:txBody>
          <a:bodyPr>
            <a:normAutofit/>
          </a:bodyPr>
          <a:lstStyle/>
          <a:p>
            <a:pPr algn="l">
              <a:defRPr/>
            </a:pPr>
            <a:r>
              <a:rPr lang="en-US" b="1" dirty="0" smtClean="0">
                <a:solidFill>
                  <a:schemeClr val="tx1"/>
                </a:solidFill>
                <a:latin typeface="Times New Roman" panose="02020603050405020304" pitchFamily="18" charset="0"/>
                <a:cs typeface="Times New Roman" panose="02020603050405020304" pitchFamily="18" charset="0"/>
              </a:rPr>
              <a:t>Standardization </a:t>
            </a:r>
          </a:p>
          <a:p>
            <a:pPr marL="514350" indent="-514350" algn="just">
              <a:buFont typeface="Wingdings" pitchFamily="2" charset="2"/>
              <a:buChar char="q"/>
              <a:defRPr/>
            </a:pPr>
            <a:r>
              <a:rPr lang="en-US" sz="2800" dirty="0" smtClean="0">
                <a:solidFill>
                  <a:schemeClr val="tx1"/>
                </a:solidFill>
                <a:latin typeface="Times New Roman" panose="02020603050405020304" pitchFamily="18" charset="0"/>
                <a:cs typeface="Times New Roman" panose="02020603050405020304" pitchFamily="18" charset="0"/>
              </a:rPr>
              <a:t>Def</a:t>
            </a:r>
            <a:r>
              <a:rPr lang="en-US" sz="2800" u="sng" baseline="30000" dirty="0" smtClean="0">
                <a:solidFill>
                  <a:schemeClr val="tx1"/>
                </a:solidFill>
                <a:latin typeface="Times New Roman" panose="02020603050405020304" pitchFamily="18" charset="0"/>
                <a:cs typeface="Times New Roman" panose="02020603050405020304" pitchFamily="18" charset="0"/>
              </a:rPr>
              <a:t>n</a:t>
            </a:r>
            <a:r>
              <a:rPr lang="en-US" sz="2800" dirty="0" smtClean="0">
                <a:solidFill>
                  <a:schemeClr val="tx1"/>
                </a:solidFill>
                <a:latin typeface="Times New Roman" panose="02020603050405020304" pitchFamily="18" charset="0"/>
                <a:cs typeface="Times New Roman" panose="02020603050405020304" pitchFamily="18" charset="0"/>
              </a:rPr>
              <a:t>:  A method used to compare the occurrence of death or mortality for a country or region.</a:t>
            </a:r>
          </a:p>
          <a:p>
            <a:pPr marL="514350" indent="-514350" algn="just">
              <a:buFont typeface="Wingdings" pitchFamily="2" charset="2"/>
              <a:buChar char="q"/>
              <a:defRPr/>
            </a:pPr>
            <a:r>
              <a:rPr lang="en-US" sz="2800" dirty="0" smtClean="0">
                <a:solidFill>
                  <a:schemeClr val="tx1"/>
                </a:solidFill>
                <a:latin typeface="Times New Roman" panose="02020603050405020304" pitchFamily="18" charset="0"/>
                <a:cs typeface="Times New Roman" panose="02020603050405020304" pitchFamily="18" charset="0"/>
              </a:rPr>
              <a:t>In essence, adjustment that weights an over all figure( disease occurrence or mortality) according to the risk factor profile of the country or region. </a:t>
            </a:r>
          </a:p>
          <a:p>
            <a:pPr marL="514350" indent="-514350" algn="just">
              <a:buFont typeface="Wingdings" pitchFamily="2" charset="2"/>
              <a:buChar char="q"/>
              <a:defRPr/>
            </a:pPr>
            <a:endParaRPr lang="en-US" sz="2800" dirty="0" smtClean="0">
              <a:solidFill>
                <a:schemeClr val="tx1"/>
              </a:solidFill>
              <a:latin typeface="Times New Roman" panose="02020603050405020304" pitchFamily="18" charset="0"/>
              <a:cs typeface="Times New Roman" panose="02020603050405020304" pitchFamily="18" charset="0"/>
            </a:endParaRPr>
          </a:p>
          <a:p>
            <a:pPr algn="just">
              <a:defRPr/>
            </a:pPr>
            <a:r>
              <a:rPr lang="en-US" b="1" dirty="0" smtClean="0">
                <a:solidFill>
                  <a:schemeClr val="tx1"/>
                </a:solidFill>
                <a:latin typeface="Times New Roman" panose="02020603050405020304" pitchFamily="18" charset="0"/>
                <a:cs typeface="Times New Roman" panose="02020603050405020304" pitchFamily="18" charset="0"/>
              </a:rPr>
              <a:t>Type of standardization </a:t>
            </a:r>
            <a:endParaRPr lang="en-US" b="1" dirty="0">
              <a:solidFill>
                <a:schemeClr val="tx1"/>
              </a:solidFill>
              <a:latin typeface="Times New Roman" panose="02020603050405020304" pitchFamily="18" charset="0"/>
              <a:cs typeface="Times New Roman" panose="02020603050405020304" pitchFamily="18" charset="0"/>
            </a:endParaRPr>
          </a:p>
          <a:p>
            <a:pPr marL="514350" indent="-514350" algn="l">
              <a:buFont typeface="+mj-lt"/>
              <a:buAutoNum type="arabicPeriod"/>
              <a:defRPr/>
            </a:pPr>
            <a:r>
              <a:rPr lang="en-US" sz="2800" b="1" dirty="0">
                <a:solidFill>
                  <a:schemeClr val="tx1"/>
                </a:solidFill>
                <a:latin typeface="Times New Roman" panose="02020603050405020304" pitchFamily="18" charset="0"/>
                <a:cs typeface="Times New Roman" panose="02020603050405020304" pitchFamily="18" charset="0"/>
              </a:rPr>
              <a:t>Direct; </a:t>
            </a:r>
            <a:r>
              <a:rPr lang="en-US" sz="2800" dirty="0">
                <a:solidFill>
                  <a:schemeClr val="tx1"/>
                </a:solidFill>
                <a:latin typeface="Times New Roman" panose="02020603050405020304" pitchFamily="18" charset="0"/>
                <a:cs typeface="Times New Roman" panose="02020603050405020304" pitchFamily="18" charset="0"/>
              </a:rPr>
              <a:t>depends on use of a population whose age-structure is standardized</a:t>
            </a:r>
            <a:r>
              <a:rPr lang="en-US" sz="2800" b="1" dirty="0">
                <a:solidFill>
                  <a:schemeClr val="tx1"/>
                </a:solidFill>
                <a:latin typeface="Times New Roman" panose="02020603050405020304" pitchFamily="18" charset="0"/>
                <a:cs typeface="Times New Roman" panose="02020603050405020304" pitchFamily="18" charset="0"/>
              </a:rPr>
              <a:t>. </a:t>
            </a:r>
          </a:p>
          <a:p>
            <a:pPr marL="514350" indent="-514350" algn="l">
              <a:buFont typeface="+mj-lt"/>
              <a:buAutoNum type="arabicPeriod"/>
              <a:defRPr/>
            </a:pPr>
            <a:r>
              <a:rPr lang="en-US" sz="2800" b="1" dirty="0">
                <a:solidFill>
                  <a:schemeClr val="tx1"/>
                </a:solidFill>
                <a:latin typeface="Times New Roman" panose="02020603050405020304" pitchFamily="18" charset="0"/>
                <a:cs typeface="Times New Roman" panose="02020603050405020304" pitchFamily="18" charset="0"/>
              </a:rPr>
              <a:t>Indirect</a:t>
            </a:r>
            <a:r>
              <a:rPr lang="en-US" sz="2800" dirty="0">
                <a:solidFill>
                  <a:schemeClr val="tx1"/>
                </a:solidFill>
                <a:latin typeface="Times New Roman" panose="02020603050405020304" pitchFamily="18" charset="0"/>
                <a:cs typeface="Times New Roman" panose="02020603050405020304" pitchFamily="18" charset="0"/>
              </a:rPr>
              <a:t>: depends on standard stratum-specific rates.</a:t>
            </a:r>
          </a:p>
          <a:p>
            <a:pPr marL="514350" indent="-514350" algn="just">
              <a:buFont typeface="Wingdings" pitchFamily="2" charset="2"/>
              <a:buChar char="q"/>
              <a:defRPr/>
            </a:pPr>
            <a:endParaRPr lang="en-US" sz="2800" dirty="0" smtClean="0">
              <a:solidFill>
                <a:schemeClr val="tx1"/>
              </a:solidFill>
              <a:latin typeface="Times New Roman" panose="02020603050405020304" pitchFamily="18" charset="0"/>
              <a:cs typeface="Times New Roman" panose="02020603050405020304" pitchFamily="18" charset="0"/>
            </a:endParaRPr>
          </a:p>
          <a:p>
            <a:pPr marL="514350" indent="-514350" algn="just">
              <a:defRPr/>
            </a:pPr>
            <a:endParaRPr lang="en-US" sz="2800" dirty="0" smtClean="0">
              <a:solidFill>
                <a:schemeClr val="tx1"/>
              </a:solidFill>
              <a:latin typeface="Times New Roman" panose="02020603050405020304" pitchFamily="18" charset="0"/>
              <a:cs typeface="Times New Roman" panose="02020603050405020304" pitchFamily="18" charset="0"/>
            </a:endParaRPr>
          </a:p>
        </p:txBody>
      </p:sp>
      <p:sp>
        <p:nvSpPr>
          <p:cNvPr id="17408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90BFD41-E1FB-4F87-B868-16386C632658}" type="slidenum">
              <a:rPr lang="en-US" sz="1400"/>
              <a:pPr eaLnBrk="1" hangingPunct="1"/>
              <a:t>207</a:t>
            </a:fld>
            <a:endParaRPr lang="en-US" sz="1400"/>
          </a:p>
        </p:txBody>
      </p:sp>
    </p:spTree>
    <p:extLst>
      <p:ext uri="{BB962C8B-B14F-4D97-AF65-F5344CB8AC3E}">
        <p14:creationId xmlns:p14="http://schemas.microsoft.com/office/powerpoint/2010/main" val="1402456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52400"/>
            <a:ext cx="7772400" cy="685800"/>
          </a:xfrm>
        </p:spPr>
        <p:txBody>
          <a:bodyPr>
            <a:normAutofit fontScale="90000"/>
          </a:bodyPr>
          <a:lstStyle/>
          <a:p>
            <a:pPr>
              <a:defRPr/>
            </a:pPr>
            <a:r>
              <a:rPr lang="en-US" b="1" dirty="0" smtClean="0">
                <a:solidFill>
                  <a:srgbClr val="0070C0"/>
                </a:solidFill>
                <a:latin typeface="Times New Roman" panose="02020603050405020304" pitchFamily="18" charset="0"/>
                <a:cs typeface="Times New Roman" panose="02020603050405020304" pitchFamily="18" charset="0"/>
              </a:rPr>
              <a:t>Standardization mortality cont.…</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33148" y="663054"/>
            <a:ext cx="8606051" cy="6172200"/>
          </a:xfrm>
        </p:spPr>
        <p:txBody>
          <a:bodyPr/>
          <a:lstStyle/>
          <a:p>
            <a:pPr marL="514350" indent="-514350" algn="l">
              <a:defRPr/>
            </a:pPr>
            <a:r>
              <a:rPr lang="en-US" sz="2800" dirty="0" smtClean="0">
                <a:solidFill>
                  <a:schemeClr val="tx1"/>
                </a:solidFill>
                <a:latin typeface="Times New Roman" panose="02020603050405020304" pitchFamily="18" charset="0"/>
                <a:cs typeface="Times New Roman" panose="02020603050405020304" pitchFamily="18" charset="0"/>
              </a:rPr>
              <a:t>Example: Mortality  in UK vs. Kenya</a:t>
            </a:r>
          </a:p>
          <a:p>
            <a:pPr marL="514350" indent="-514350" algn="l">
              <a:defRPr/>
            </a:pPr>
            <a:endParaRPr lang="en-US" sz="2800" dirty="0">
              <a:solidFill>
                <a:schemeClr val="tx1"/>
              </a:solidFill>
              <a:latin typeface="Times New Roman" panose="02020603050405020304" pitchFamily="18" charset="0"/>
              <a:cs typeface="Times New Roman" panose="02020603050405020304" pitchFamily="18" charset="0"/>
            </a:endParaRPr>
          </a:p>
          <a:p>
            <a:pPr marL="514350" indent="-514350" algn="l">
              <a:defRPr/>
            </a:pPr>
            <a:endParaRPr lang="en-US" sz="2800" dirty="0" smtClean="0">
              <a:solidFill>
                <a:schemeClr val="tx1"/>
              </a:solidFill>
              <a:latin typeface="Times New Roman" panose="02020603050405020304" pitchFamily="18" charset="0"/>
              <a:cs typeface="Times New Roman" panose="02020603050405020304" pitchFamily="18" charset="0"/>
            </a:endParaRPr>
          </a:p>
          <a:p>
            <a:pPr marL="514350" indent="-514350" algn="l">
              <a:defRPr/>
            </a:pPr>
            <a:endParaRPr lang="en-US" sz="2800" dirty="0">
              <a:solidFill>
                <a:schemeClr val="tx1"/>
              </a:solidFill>
              <a:latin typeface="Times New Roman" panose="02020603050405020304" pitchFamily="18" charset="0"/>
              <a:cs typeface="Times New Roman" panose="02020603050405020304" pitchFamily="18" charset="0"/>
            </a:endParaRPr>
          </a:p>
          <a:p>
            <a:pPr marL="514350" indent="-514350" algn="l">
              <a:defRPr/>
            </a:pPr>
            <a:endParaRPr lang="en-US" sz="2800" dirty="0">
              <a:solidFill>
                <a:schemeClr val="tx1"/>
              </a:solidFill>
              <a:latin typeface="Times New Roman" panose="02020603050405020304" pitchFamily="18" charset="0"/>
              <a:cs typeface="Times New Roman" panose="02020603050405020304" pitchFamily="18" charset="0"/>
            </a:endParaRPr>
          </a:p>
          <a:p>
            <a:pPr marL="514350" indent="-514350" algn="l">
              <a:defRPr/>
            </a:pPr>
            <a:endParaRPr lang="en-US" sz="2800" dirty="0" smtClean="0">
              <a:solidFill>
                <a:schemeClr val="tx1"/>
              </a:solidFill>
              <a:latin typeface="Times New Roman" panose="02020603050405020304" pitchFamily="18" charset="0"/>
              <a:cs typeface="Times New Roman" panose="02020603050405020304" pitchFamily="18" charset="0"/>
            </a:endParaRPr>
          </a:p>
          <a:p>
            <a:pPr marL="514350" indent="-514350" algn="l">
              <a:defRPr/>
            </a:pPr>
            <a:r>
              <a:rPr lang="en-US" sz="2800" dirty="0" smtClean="0">
                <a:solidFill>
                  <a:schemeClr val="tx1"/>
                </a:solidFill>
                <a:latin typeface="Times New Roman" panose="02020603050405020304" pitchFamily="18" charset="0"/>
                <a:cs typeface="Times New Roman" panose="02020603050405020304" pitchFamily="18" charset="0"/>
              </a:rPr>
              <a:t>Death by age </a:t>
            </a:r>
          </a:p>
          <a:p>
            <a:pPr algn="l">
              <a:defRPr/>
            </a:pPr>
            <a:endParaRPr lang="en-US" dirty="0" smtClean="0">
              <a:solidFill>
                <a:schemeClr val="tx1"/>
              </a:solidFill>
              <a:latin typeface="Times New Roman" panose="02020603050405020304" pitchFamily="18" charset="0"/>
              <a:cs typeface="Times New Roman" panose="02020603050405020304" pitchFamily="18" charset="0"/>
            </a:endParaRPr>
          </a:p>
          <a:p>
            <a:pPr algn="l">
              <a:defRPr/>
            </a:pPr>
            <a:endParaRPr lang="en-US" dirty="0" smtClean="0">
              <a:solidFill>
                <a:schemeClr val="tx1"/>
              </a:solidFill>
              <a:latin typeface="Times New Roman" panose="02020603050405020304" pitchFamily="18" charset="0"/>
              <a:cs typeface="Times New Roman" panose="02020603050405020304" pitchFamily="18" charset="0"/>
            </a:endParaRPr>
          </a:p>
          <a:p>
            <a:pPr algn="l">
              <a:defRPr/>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17613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0B49BB8-CFF2-450C-9745-0D9A5C8F393B}" type="slidenum">
              <a:rPr lang="en-US" sz="1400"/>
              <a:pPr eaLnBrk="1" hangingPunct="1"/>
              <a:t>208</a:t>
            </a:fld>
            <a:endParaRPr lang="en-US" sz="1400"/>
          </a:p>
        </p:txBody>
      </p:sp>
      <p:graphicFrame>
        <p:nvGraphicFramePr>
          <p:cNvPr id="5" name="Table 4"/>
          <p:cNvGraphicFramePr>
            <a:graphicFrameLocks noGrp="1"/>
          </p:cNvGraphicFramePr>
          <p:nvPr>
            <p:extLst/>
          </p:nvPr>
        </p:nvGraphicFramePr>
        <p:xfrm>
          <a:off x="304800" y="1219200"/>
          <a:ext cx="8558212" cy="2151064"/>
        </p:xfrm>
        <a:graphic>
          <a:graphicData uri="http://schemas.openxmlformats.org/drawingml/2006/table">
            <a:tbl>
              <a:tblPr firstRow="1" bandRow="1">
                <a:tableStyleId>{74C1A8A3-306A-4EB7-A6B1-4F7E0EB9C5D6}</a:tableStyleId>
              </a:tblPr>
              <a:tblGrid>
                <a:gridCol w="1094972"/>
                <a:gridCol w="1318822"/>
                <a:gridCol w="1304138"/>
                <a:gridCol w="1122348"/>
                <a:gridCol w="1318822"/>
                <a:gridCol w="1304138"/>
                <a:gridCol w="1094972"/>
              </a:tblGrid>
              <a:tr h="599007">
                <a:tc>
                  <a:txBody>
                    <a:bodyPr/>
                    <a:lstStyle/>
                    <a:p>
                      <a:endParaRPr lang="en-US" sz="2800" dirty="0">
                        <a:latin typeface="Times New Roman" panose="02020603050405020304" pitchFamily="18" charset="0"/>
                        <a:cs typeface="Times New Roman" panose="02020603050405020304" pitchFamily="18" charset="0"/>
                      </a:endParaRPr>
                    </a:p>
                  </a:txBody>
                  <a:tcPr marL="91445" marR="91445" marT="45717" marB="45717"/>
                </a:tc>
                <a:tc gridSpan="3">
                  <a:txBody>
                    <a:bodyPr/>
                    <a:lstStyle/>
                    <a:p>
                      <a:r>
                        <a:rPr lang="en-US" sz="2800" dirty="0" smtClean="0">
                          <a:latin typeface="Times New Roman" panose="02020603050405020304" pitchFamily="18" charset="0"/>
                          <a:cs typeface="Times New Roman" panose="02020603050405020304" pitchFamily="18" charset="0"/>
                        </a:rPr>
                        <a:t>                  UK</a:t>
                      </a:r>
                      <a:endParaRPr lang="en-US" sz="2800" dirty="0">
                        <a:latin typeface="Times New Roman" panose="02020603050405020304" pitchFamily="18" charset="0"/>
                        <a:cs typeface="Times New Roman" panose="02020603050405020304" pitchFamily="18" charset="0"/>
                      </a:endParaRPr>
                    </a:p>
                  </a:txBody>
                  <a:tcPr marL="91445" marR="91445" marT="45717" marB="45717"/>
                </a:tc>
                <a:tc hMerge="1">
                  <a:txBody>
                    <a:bodyPr/>
                    <a:lstStyle/>
                    <a:p>
                      <a:endParaRPr lang="en-US" dirty="0"/>
                    </a:p>
                  </a:txBody>
                  <a:tcPr/>
                </a:tc>
                <a:tc hMerge="1">
                  <a:txBody>
                    <a:bodyPr/>
                    <a:lstStyle/>
                    <a:p>
                      <a:endParaRPr lang="en-US" dirty="0"/>
                    </a:p>
                  </a:txBody>
                  <a:tcPr/>
                </a:tc>
                <a:tc gridSpan="3">
                  <a:txBody>
                    <a:bodyPr/>
                    <a:lstStyle/>
                    <a:p>
                      <a:r>
                        <a:rPr lang="en-US" sz="2800" dirty="0" smtClean="0">
                          <a:latin typeface="Times New Roman" panose="02020603050405020304" pitchFamily="18" charset="0"/>
                          <a:cs typeface="Times New Roman" panose="02020603050405020304" pitchFamily="18" charset="0"/>
                        </a:rPr>
                        <a:t>                 Kenya</a:t>
                      </a:r>
                      <a:endParaRPr lang="en-US" sz="2800" dirty="0">
                        <a:latin typeface="Times New Roman" panose="02020603050405020304" pitchFamily="18" charset="0"/>
                        <a:cs typeface="Times New Roman" panose="02020603050405020304" pitchFamily="18" charset="0"/>
                      </a:endParaRPr>
                    </a:p>
                  </a:txBody>
                  <a:tcPr marL="91445" marR="91445" marT="45717" marB="45717"/>
                </a:tc>
                <a:tc hMerge="1">
                  <a:txBody>
                    <a:bodyPr/>
                    <a:lstStyle/>
                    <a:p>
                      <a:endParaRPr lang="en-US" dirty="0"/>
                    </a:p>
                  </a:txBody>
                  <a:tcPr/>
                </a:tc>
                <a:tc hMerge="1">
                  <a:txBody>
                    <a:bodyPr/>
                    <a:lstStyle/>
                    <a:p>
                      <a:endParaRPr lang="en-US" dirty="0"/>
                    </a:p>
                  </a:txBody>
                  <a:tcPr/>
                </a:tc>
              </a:tr>
              <a:tr h="518154">
                <a:tc>
                  <a:txBody>
                    <a:bodyPr/>
                    <a:lstStyle/>
                    <a:p>
                      <a:endParaRPr lang="en-US" sz="1800" dirty="0">
                        <a:latin typeface="Times New Roman" panose="02020603050405020304" pitchFamily="18" charset="0"/>
                        <a:cs typeface="Times New Roman" panose="02020603050405020304" pitchFamily="18" charset="0"/>
                      </a:endParaRPr>
                    </a:p>
                  </a:txBody>
                  <a:tcPr marL="91445" marR="91445" marT="45717" marB="45717"/>
                </a:tc>
                <a:tc>
                  <a:txBody>
                    <a:bodyPr/>
                    <a:lstStyle/>
                    <a:p>
                      <a:r>
                        <a:rPr lang="en-US" sz="2800" dirty="0" smtClean="0">
                          <a:latin typeface="Times New Roman" panose="02020603050405020304" pitchFamily="18" charset="0"/>
                          <a:cs typeface="Times New Roman" panose="02020603050405020304" pitchFamily="18" charset="0"/>
                        </a:rPr>
                        <a:t>Deaths</a:t>
                      </a:r>
                      <a:endParaRPr lang="en-US" sz="2800" dirty="0">
                        <a:latin typeface="Times New Roman" panose="02020603050405020304" pitchFamily="18" charset="0"/>
                        <a:cs typeface="Times New Roman" panose="02020603050405020304" pitchFamily="18" charset="0"/>
                      </a:endParaRPr>
                    </a:p>
                  </a:txBody>
                  <a:tcPr marL="91445" marR="91445" marT="45717" marB="45717"/>
                </a:tc>
                <a:tc>
                  <a:txBody>
                    <a:bodyPr/>
                    <a:lstStyle/>
                    <a:p>
                      <a:r>
                        <a:rPr lang="en-US" sz="2800" dirty="0" smtClean="0">
                          <a:latin typeface="Times New Roman" panose="02020603050405020304" pitchFamily="18" charset="0"/>
                          <a:cs typeface="Times New Roman" panose="02020603050405020304" pitchFamily="18" charset="0"/>
                        </a:rPr>
                        <a:t>Pop</a:t>
                      </a:r>
                      <a:r>
                        <a:rPr lang="en-US" sz="2800" baseline="30000" dirty="0" smtClean="0">
                          <a:latin typeface="Times New Roman" panose="02020603050405020304" pitchFamily="18" charset="0"/>
                          <a:cs typeface="Times New Roman" panose="02020603050405020304" pitchFamily="18" charset="0"/>
                        </a:rPr>
                        <a:t>n</a:t>
                      </a:r>
                      <a:endParaRPr lang="en-US" sz="2800" baseline="30000" dirty="0">
                        <a:latin typeface="Times New Roman" panose="02020603050405020304" pitchFamily="18" charset="0"/>
                        <a:cs typeface="Times New Roman" panose="02020603050405020304" pitchFamily="18" charset="0"/>
                      </a:endParaRPr>
                    </a:p>
                  </a:txBody>
                  <a:tcPr marL="91445" marR="91445" marT="45717" marB="45717"/>
                </a:tc>
                <a:tc>
                  <a:txBody>
                    <a:bodyPr/>
                    <a:lstStyle/>
                    <a:p>
                      <a:r>
                        <a:rPr lang="en-US" sz="2800" dirty="0" smtClean="0">
                          <a:latin typeface="Times New Roman" panose="02020603050405020304" pitchFamily="18" charset="0"/>
                          <a:cs typeface="Times New Roman" panose="02020603050405020304" pitchFamily="18" charset="0"/>
                        </a:rPr>
                        <a:t>Rate</a:t>
                      </a:r>
                      <a:endParaRPr lang="en-US" sz="2800" dirty="0">
                        <a:latin typeface="Times New Roman" panose="02020603050405020304" pitchFamily="18" charset="0"/>
                        <a:cs typeface="Times New Roman" panose="02020603050405020304" pitchFamily="18" charset="0"/>
                      </a:endParaRPr>
                    </a:p>
                  </a:txBody>
                  <a:tcPr marL="91445" marR="91445" marT="45717" marB="45717"/>
                </a:tc>
                <a:tc>
                  <a:txBody>
                    <a:bodyPr/>
                    <a:lstStyle/>
                    <a:p>
                      <a:r>
                        <a:rPr lang="en-US" sz="2800" dirty="0" smtClean="0">
                          <a:latin typeface="Times New Roman" panose="02020603050405020304" pitchFamily="18" charset="0"/>
                          <a:cs typeface="Times New Roman" panose="02020603050405020304" pitchFamily="18" charset="0"/>
                        </a:rPr>
                        <a:t>Deaths</a:t>
                      </a:r>
                      <a:endParaRPr lang="en-US" sz="2800" dirty="0">
                        <a:latin typeface="Times New Roman" panose="02020603050405020304" pitchFamily="18" charset="0"/>
                        <a:cs typeface="Times New Roman" panose="02020603050405020304" pitchFamily="18" charset="0"/>
                      </a:endParaRPr>
                    </a:p>
                  </a:txBody>
                  <a:tcPr marL="91445" marR="91445"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Pop</a:t>
                      </a:r>
                      <a:r>
                        <a:rPr lang="en-US" sz="2800" baseline="30000" dirty="0" smtClean="0">
                          <a:latin typeface="Times New Roman" panose="02020603050405020304" pitchFamily="18" charset="0"/>
                          <a:cs typeface="Times New Roman" panose="02020603050405020304" pitchFamily="18" charset="0"/>
                        </a:rPr>
                        <a:t>n</a:t>
                      </a:r>
                    </a:p>
                  </a:txBody>
                  <a:tcPr marL="91445" marR="91445" marT="45717" marB="45717"/>
                </a:tc>
                <a:tc>
                  <a:txBody>
                    <a:bodyPr/>
                    <a:lstStyle/>
                    <a:p>
                      <a:r>
                        <a:rPr lang="en-US" sz="2800" dirty="0" smtClean="0">
                          <a:latin typeface="Times New Roman" panose="02020603050405020304" pitchFamily="18" charset="0"/>
                          <a:cs typeface="Times New Roman" panose="02020603050405020304" pitchFamily="18" charset="0"/>
                        </a:rPr>
                        <a:t>Rate</a:t>
                      </a:r>
                      <a:endParaRPr lang="en-US" sz="2800" dirty="0">
                        <a:latin typeface="Times New Roman" panose="02020603050405020304" pitchFamily="18" charset="0"/>
                        <a:cs typeface="Times New Roman" panose="02020603050405020304" pitchFamily="18" charset="0"/>
                      </a:endParaRPr>
                    </a:p>
                  </a:txBody>
                  <a:tcPr marL="91445" marR="91445" marT="45717" marB="45717"/>
                </a:tc>
              </a:tr>
              <a:tr h="1033903">
                <a:tc>
                  <a:txBody>
                    <a:bodyPr/>
                    <a:lstStyle/>
                    <a:p>
                      <a:r>
                        <a:rPr lang="en-US" sz="2800" dirty="0" smtClean="0">
                          <a:latin typeface="Times New Roman" panose="02020603050405020304" pitchFamily="18" charset="0"/>
                          <a:cs typeface="Times New Roman" panose="02020603050405020304" pitchFamily="18" charset="0"/>
                        </a:rPr>
                        <a:t>All ages </a:t>
                      </a:r>
                      <a:endParaRPr lang="en-US" sz="2800" dirty="0">
                        <a:latin typeface="Times New Roman" panose="02020603050405020304" pitchFamily="18" charset="0"/>
                        <a:cs typeface="Times New Roman" panose="02020603050405020304" pitchFamily="18" charset="0"/>
                      </a:endParaRPr>
                    </a:p>
                  </a:txBody>
                  <a:tcPr marL="91445" marR="91445" marT="45717" marB="45717"/>
                </a:tc>
                <a:tc>
                  <a:txBody>
                    <a:bodyPr/>
                    <a:lstStyle/>
                    <a:p>
                      <a:r>
                        <a:rPr lang="en-US" sz="2800" dirty="0" smtClean="0">
                          <a:latin typeface="Times New Roman" panose="02020603050405020304" pitchFamily="18" charset="0"/>
                          <a:cs typeface="Times New Roman" panose="02020603050405020304" pitchFamily="18" charset="0"/>
                        </a:rPr>
                        <a:t>654.6</a:t>
                      </a:r>
                      <a:endParaRPr lang="en-US" sz="2800" dirty="0">
                        <a:latin typeface="Times New Roman" panose="02020603050405020304" pitchFamily="18" charset="0"/>
                        <a:cs typeface="Times New Roman" panose="02020603050405020304" pitchFamily="18" charset="0"/>
                      </a:endParaRPr>
                    </a:p>
                  </a:txBody>
                  <a:tcPr marL="91445" marR="91445" marT="45717" marB="45717"/>
                </a:tc>
                <a:tc>
                  <a:txBody>
                    <a:bodyPr/>
                    <a:lstStyle/>
                    <a:p>
                      <a:r>
                        <a:rPr lang="en-US" sz="2800" dirty="0" smtClean="0">
                          <a:latin typeface="Times New Roman" panose="02020603050405020304" pitchFamily="18" charset="0"/>
                          <a:cs typeface="Times New Roman" panose="02020603050405020304" pitchFamily="18" charset="0"/>
                        </a:rPr>
                        <a:t>58,649</a:t>
                      </a:r>
                      <a:endParaRPr lang="en-US" sz="2800" dirty="0">
                        <a:latin typeface="Times New Roman" panose="02020603050405020304" pitchFamily="18" charset="0"/>
                        <a:cs typeface="Times New Roman" panose="02020603050405020304" pitchFamily="18" charset="0"/>
                      </a:endParaRPr>
                    </a:p>
                  </a:txBody>
                  <a:tcPr marL="91445" marR="91445" marT="45717" marB="45717"/>
                </a:tc>
                <a:tc>
                  <a:txBody>
                    <a:bodyPr/>
                    <a:lstStyle/>
                    <a:p>
                      <a:r>
                        <a:rPr lang="en-US" sz="2800" dirty="0" smtClean="0">
                          <a:latin typeface="Times New Roman" panose="02020603050405020304" pitchFamily="18" charset="0"/>
                          <a:cs typeface="Times New Roman" panose="02020603050405020304" pitchFamily="18" charset="0"/>
                        </a:rPr>
                        <a:t>11.2</a:t>
                      </a:r>
                      <a:endParaRPr lang="en-US" sz="2800" dirty="0">
                        <a:latin typeface="Times New Roman" panose="02020603050405020304" pitchFamily="18" charset="0"/>
                        <a:cs typeface="Times New Roman" panose="02020603050405020304" pitchFamily="18" charset="0"/>
                      </a:endParaRPr>
                    </a:p>
                  </a:txBody>
                  <a:tcPr marL="91445" marR="91445" marT="45717" marB="45717"/>
                </a:tc>
                <a:tc>
                  <a:txBody>
                    <a:bodyPr/>
                    <a:lstStyle/>
                    <a:p>
                      <a:r>
                        <a:rPr lang="en-US" sz="2800" dirty="0" smtClean="0">
                          <a:latin typeface="Times New Roman" panose="02020603050405020304" pitchFamily="18" charset="0"/>
                          <a:cs typeface="Times New Roman" panose="02020603050405020304" pitchFamily="18" charset="0"/>
                        </a:rPr>
                        <a:t>250.1</a:t>
                      </a:r>
                      <a:endParaRPr lang="en-US" sz="2800" dirty="0">
                        <a:latin typeface="Times New Roman" panose="02020603050405020304" pitchFamily="18" charset="0"/>
                        <a:cs typeface="Times New Roman" panose="02020603050405020304" pitchFamily="18" charset="0"/>
                      </a:endParaRPr>
                    </a:p>
                  </a:txBody>
                  <a:tcPr marL="91445" marR="91445" marT="45717" marB="45717"/>
                </a:tc>
                <a:tc>
                  <a:txBody>
                    <a:bodyPr/>
                    <a:lstStyle/>
                    <a:p>
                      <a:r>
                        <a:rPr lang="en-US" sz="2800" dirty="0" smtClean="0">
                          <a:latin typeface="Times New Roman" panose="02020603050405020304" pitchFamily="18" charset="0"/>
                          <a:cs typeface="Times New Roman" panose="02020603050405020304" pitchFamily="18" charset="0"/>
                        </a:rPr>
                        <a:t>29,008</a:t>
                      </a:r>
                      <a:endParaRPr lang="en-US" sz="2800" dirty="0">
                        <a:latin typeface="Times New Roman" panose="02020603050405020304" pitchFamily="18" charset="0"/>
                        <a:cs typeface="Times New Roman" panose="02020603050405020304" pitchFamily="18" charset="0"/>
                      </a:endParaRPr>
                    </a:p>
                  </a:txBody>
                  <a:tcPr marL="91445" marR="91445" marT="45717" marB="45717"/>
                </a:tc>
                <a:tc>
                  <a:txBody>
                    <a:bodyPr/>
                    <a:lstStyle/>
                    <a:p>
                      <a:r>
                        <a:rPr lang="en-US" sz="2800" dirty="0" smtClean="0">
                          <a:latin typeface="Times New Roman" panose="02020603050405020304" pitchFamily="18" charset="0"/>
                          <a:cs typeface="Times New Roman" panose="02020603050405020304" pitchFamily="18" charset="0"/>
                        </a:rPr>
                        <a:t>8.6</a:t>
                      </a:r>
                      <a:endParaRPr lang="en-US" sz="2800" dirty="0">
                        <a:latin typeface="Times New Roman" panose="02020603050405020304" pitchFamily="18" charset="0"/>
                        <a:cs typeface="Times New Roman" panose="02020603050405020304" pitchFamily="18" charset="0"/>
                      </a:endParaRPr>
                    </a:p>
                  </a:txBody>
                  <a:tcPr marL="91445" marR="91445" marT="45717" marB="45717"/>
                </a:tc>
              </a:tr>
            </a:tbl>
          </a:graphicData>
        </a:graphic>
      </p:graphicFrame>
      <p:graphicFrame>
        <p:nvGraphicFramePr>
          <p:cNvPr id="7" name="Table 6"/>
          <p:cNvGraphicFramePr>
            <a:graphicFrameLocks noGrp="1"/>
          </p:cNvGraphicFramePr>
          <p:nvPr>
            <p:extLst/>
          </p:nvPr>
        </p:nvGraphicFramePr>
        <p:xfrm>
          <a:off x="304797" y="4230805"/>
          <a:ext cx="8382003" cy="2454276"/>
        </p:xfrm>
        <a:graphic>
          <a:graphicData uri="http://schemas.openxmlformats.org/drawingml/2006/table">
            <a:tbl>
              <a:tblPr firstRow="1" bandRow="1">
                <a:tableStyleId>{74C1A8A3-306A-4EB7-A6B1-4F7E0EB9C5D6}</a:tableStyleId>
              </a:tblPr>
              <a:tblGrid>
                <a:gridCol w="1197429"/>
                <a:gridCol w="1197429"/>
                <a:gridCol w="1197429"/>
                <a:gridCol w="1197429"/>
                <a:gridCol w="1197429"/>
                <a:gridCol w="1197429"/>
                <a:gridCol w="1197429"/>
              </a:tblGrid>
              <a:tr h="409046">
                <a:tc>
                  <a:txBody>
                    <a:bodyPr/>
                    <a:lstStyle/>
                    <a:p>
                      <a:endParaRPr lang="en-US" sz="2000" dirty="0">
                        <a:latin typeface="Times New Roman" panose="02020603050405020304" pitchFamily="18" charset="0"/>
                        <a:cs typeface="Times New Roman" panose="02020603050405020304" pitchFamily="18" charset="0"/>
                      </a:endParaRPr>
                    </a:p>
                  </a:txBody>
                  <a:tcPr marT="45733" marB="45733"/>
                </a:tc>
                <a:tc gridSpan="3">
                  <a:txBody>
                    <a:bodyPr/>
                    <a:lstStyle/>
                    <a:p>
                      <a:r>
                        <a:rPr lang="en-US" sz="2000" dirty="0" smtClean="0">
                          <a:latin typeface="Times New Roman" panose="02020603050405020304" pitchFamily="18" charset="0"/>
                          <a:cs typeface="Times New Roman" panose="02020603050405020304" pitchFamily="18" charset="0"/>
                        </a:rPr>
                        <a:t>       UK</a:t>
                      </a:r>
                      <a:endParaRPr lang="en-US" sz="2000" dirty="0">
                        <a:latin typeface="Times New Roman" panose="02020603050405020304" pitchFamily="18" charset="0"/>
                        <a:cs typeface="Times New Roman" panose="02020603050405020304" pitchFamily="18" charset="0"/>
                      </a:endParaRPr>
                    </a:p>
                  </a:txBody>
                  <a:tcPr marT="45733" marB="45733"/>
                </a:tc>
                <a:tc hMerge="1">
                  <a:txBody>
                    <a:bodyPr/>
                    <a:lstStyle/>
                    <a:p>
                      <a:endParaRPr lang="en-US" dirty="0"/>
                    </a:p>
                  </a:txBody>
                  <a:tcPr/>
                </a:tc>
                <a:tc hMerge="1">
                  <a:txBody>
                    <a:bodyPr/>
                    <a:lstStyle/>
                    <a:p>
                      <a:endParaRPr lang="en-US" dirty="0"/>
                    </a:p>
                  </a:txBody>
                  <a:tcPr/>
                </a:tc>
                <a:tc gridSpan="3">
                  <a:txBody>
                    <a:bodyPr/>
                    <a:lstStyle/>
                    <a:p>
                      <a:r>
                        <a:rPr lang="en-US" sz="2000" dirty="0" smtClean="0">
                          <a:latin typeface="Times New Roman" panose="02020603050405020304" pitchFamily="18" charset="0"/>
                          <a:cs typeface="Times New Roman" panose="02020603050405020304" pitchFamily="18" charset="0"/>
                        </a:rPr>
                        <a:t>      Kenya</a:t>
                      </a:r>
                      <a:endParaRPr lang="en-US" sz="2000" dirty="0">
                        <a:latin typeface="Times New Roman" panose="02020603050405020304" pitchFamily="18" charset="0"/>
                        <a:cs typeface="Times New Roman" panose="02020603050405020304" pitchFamily="18" charset="0"/>
                      </a:endParaRPr>
                    </a:p>
                  </a:txBody>
                  <a:tcPr marT="45733" marB="45733"/>
                </a:tc>
                <a:tc hMerge="1">
                  <a:txBody>
                    <a:bodyPr/>
                    <a:lstStyle/>
                    <a:p>
                      <a:endParaRPr lang="en-US" dirty="0"/>
                    </a:p>
                  </a:txBody>
                  <a:tcPr/>
                </a:tc>
                <a:tc hMerge="1">
                  <a:txBody>
                    <a:bodyPr/>
                    <a:lstStyle/>
                    <a:p>
                      <a:endParaRPr lang="en-US" dirty="0"/>
                    </a:p>
                  </a:txBody>
                  <a:tcPr/>
                </a:tc>
              </a:tr>
              <a:tr h="409046">
                <a:tc>
                  <a:txBody>
                    <a:bodyPr/>
                    <a:lstStyle/>
                    <a:p>
                      <a:r>
                        <a:rPr lang="en-US" sz="2000" dirty="0" smtClean="0">
                          <a:latin typeface="Times New Roman" panose="02020603050405020304" pitchFamily="18" charset="0"/>
                          <a:cs typeface="Times New Roman" panose="02020603050405020304" pitchFamily="18" charset="0"/>
                        </a:rPr>
                        <a:t>Age</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Deaths</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Pop</a:t>
                      </a:r>
                      <a:r>
                        <a:rPr lang="en-US" sz="2000" baseline="30000" dirty="0" smtClean="0">
                          <a:latin typeface="Times New Roman" panose="02020603050405020304" pitchFamily="18" charset="0"/>
                          <a:cs typeface="Times New Roman" panose="02020603050405020304" pitchFamily="18" charset="0"/>
                        </a:rPr>
                        <a:t>n</a:t>
                      </a:r>
                      <a:endParaRPr lang="en-US" sz="2000" baseline="30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Rate</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Deaths</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Pop</a:t>
                      </a:r>
                      <a:r>
                        <a:rPr lang="en-US" sz="2000" baseline="30000" dirty="0" smtClean="0">
                          <a:latin typeface="Times New Roman" panose="02020603050405020304" pitchFamily="18" charset="0"/>
                          <a:cs typeface="Times New Roman" panose="02020603050405020304" pitchFamily="18" charset="0"/>
                        </a:rPr>
                        <a:t>n</a:t>
                      </a:r>
                      <a:endParaRPr lang="en-US" sz="2000" baseline="30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Rate</a:t>
                      </a:r>
                      <a:endParaRPr lang="en-US" sz="2000" dirty="0">
                        <a:latin typeface="Times New Roman" panose="02020603050405020304" pitchFamily="18" charset="0"/>
                        <a:cs typeface="Times New Roman" panose="02020603050405020304" pitchFamily="18" charset="0"/>
                      </a:endParaRPr>
                    </a:p>
                  </a:txBody>
                  <a:tcPr marT="45733" marB="45733"/>
                </a:tc>
              </a:tr>
              <a:tr h="409046">
                <a:tc>
                  <a:txBody>
                    <a:bodyPr/>
                    <a:lstStyle/>
                    <a:p>
                      <a:r>
                        <a:rPr lang="en-US" sz="2000" dirty="0" smtClean="0">
                          <a:latin typeface="Times New Roman" panose="02020603050405020304" pitchFamily="18" charset="0"/>
                          <a:cs typeface="Times New Roman" panose="02020603050405020304" pitchFamily="18" charset="0"/>
                        </a:rPr>
                        <a:t>0-29</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29</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22,287</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1.3</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90</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16,825</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5.4</a:t>
                      </a:r>
                      <a:endParaRPr lang="en-US" sz="2000" dirty="0">
                        <a:latin typeface="Times New Roman" panose="02020603050405020304" pitchFamily="18" charset="0"/>
                        <a:cs typeface="Times New Roman" panose="02020603050405020304" pitchFamily="18" charset="0"/>
                      </a:endParaRPr>
                    </a:p>
                  </a:txBody>
                  <a:tcPr marT="45733" marB="45733"/>
                </a:tc>
              </a:tr>
              <a:tr h="409046">
                <a:tc>
                  <a:txBody>
                    <a:bodyPr/>
                    <a:lstStyle/>
                    <a:p>
                      <a:r>
                        <a:rPr lang="en-US" sz="2000" dirty="0" smtClean="0">
                          <a:latin typeface="Times New Roman" panose="02020603050405020304" pitchFamily="18" charset="0"/>
                          <a:cs typeface="Times New Roman" panose="02020603050405020304" pitchFamily="18" charset="0"/>
                        </a:rPr>
                        <a:t>30-59</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105.9</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25,219</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4.2</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71</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10,443</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6.8</a:t>
                      </a:r>
                      <a:endParaRPr lang="en-US" sz="2000" dirty="0">
                        <a:latin typeface="Times New Roman" panose="02020603050405020304" pitchFamily="18" charset="0"/>
                        <a:cs typeface="Times New Roman" panose="02020603050405020304" pitchFamily="18" charset="0"/>
                      </a:endParaRPr>
                    </a:p>
                  </a:txBody>
                  <a:tcPr marT="45733" marB="45733"/>
                </a:tc>
              </a:tr>
              <a:tr h="409046">
                <a:tc>
                  <a:txBody>
                    <a:bodyPr/>
                    <a:lstStyle/>
                    <a:p>
                      <a:r>
                        <a:rPr lang="en-US" sz="2000" dirty="0" smtClean="0">
                          <a:latin typeface="Times New Roman" panose="02020603050405020304" pitchFamily="18" charset="0"/>
                          <a:cs typeface="Times New Roman" panose="02020603050405020304" pitchFamily="18" charset="0"/>
                        </a:rPr>
                        <a:t>60+</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521.6</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11,143</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46.8</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88.2</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1,740</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50.7</a:t>
                      </a:r>
                      <a:endParaRPr lang="en-US" sz="2000" dirty="0">
                        <a:latin typeface="Times New Roman" panose="02020603050405020304" pitchFamily="18" charset="0"/>
                        <a:cs typeface="Times New Roman" panose="02020603050405020304" pitchFamily="18" charset="0"/>
                      </a:endParaRPr>
                    </a:p>
                  </a:txBody>
                  <a:tcPr marT="45733" marB="45733"/>
                </a:tc>
              </a:tr>
              <a:tr h="409046">
                <a:tc>
                  <a:txBody>
                    <a:bodyPr/>
                    <a:lstStyle/>
                    <a:p>
                      <a:r>
                        <a:rPr lang="en-US" sz="2000" dirty="0" smtClean="0">
                          <a:latin typeface="Times New Roman" panose="02020603050405020304" pitchFamily="18" charset="0"/>
                          <a:cs typeface="Times New Roman" panose="02020603050405020304" pitchFamily="18" charset="0"/>
                        </a:rPr>
                        <a:t>All ages</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656.4</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58,649</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11.2</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250.1</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29,008</a:t>
                      </a:r>
                      <a:endParaRPr lang="en-US" sz="2000" dirty="0">
                        <a:latin typeface="Times New Roman" panose="02020603050405020304" pitchFamily="18" charset="0"/>
                        <a:cs typeface="Times New Roman" panose="02020603050405020304" pitchFamily="18" charset="0"/>
                      </a:endParaRPr>
                    </a:p>
                  </a:txBody>
                  <a:tcPr marT="45733" marB="45733"/>
                </a:tc>
                <a:tc>
                  <a:txBody>
                    <a:bodyPr/>
                    <a:lstStyle/>
                    <a:p>
                      <a:r>
                        <a:rPr lang="en-US" sz="2000" dirty="0" smtClean="0">
                          <a:latin typeface="Times New Roman" panose="02020603050405020304" pitchFamily="18" charset="0"/>
                          <a:cs typeface="Times New Roman" panose="02020603050405020304" pitchFamily="18" charset="0"/>
                        </a:rPr>
                        <a:t>8.6</a:t>
                      </a:r>
                      <a:endParaRPr lang="en-US" sz="2000" dirty="0">
                        <a:latin typeface="Times New Roman" panose="02020603050405020304" pitchFamily="18" charset="0"/>
                        <a:cs typeface="Times New Roman" panose="02020603050405020304" pitchFamily="18" charset="0"/>
                      </a:endParaRPr>
                    </a:p>
                  </a:txBody>
                  <a:tcPr marT="45733" marB="45733"/>
                </a:tc>
              </a:tr>
            </a:tbl>
          </a:graphicData>
        </a:graphic>
      </p:graphicFrame>
    </p:spTree>
    <p:extLst>
      <p:ext uri="{BB962C8B-B14F-4D97-AF65-F5344CB8AC3E}">
        <p14:creationId xmlns:p14="http://schemas.microsoft.com/office/powerpoint/2010/main" val="5535818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7772400" cy="457200"/>
          </a:xfrm>
        </p:spPr>
        <p:txBody>
          <a:bodyPr>
            <a:normAutofit fontScale="90000"/>
          </a:bodyPr>
          <a:lstStyle/>
          <a:p>
            <a:pPr>
              <a:defRPr/>
            </a:pPr>
            <a:r>
              <a:rPr lang="en-US" b="1" dirty="0" smtClean="0">
                <a:solidFill>
                  <a:srgbClr val="0070C0"/>
                </a:solidFill>
                <a:latin typeface="Times New Roman" panose="02020603050405020304" pitchFamily="18" charset="0"/>
                <a:cs typeface="Times New Roman" panose="02020603050405020304" pitchFamily="18" charset="0"/>
              </a:rPr>
              <a:t>Adjusted Mortality rates…</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178179" name="Subtitle 2"/>
          <p:cNvSpPr>
            <a:spLocks noGrp="1"/>
          </p:cNvSpPr>
          <p:nvPr>
            <p:ph type="subTitle" idx="1"/>
          </p:nvPr>
        </p:nvSpPr>
        <p:spPr>
          <a:xfrm>
            <a:off x="228600" y="609600"/>
            <a:ext cx="8839200" cy="6111875"/>
          </a:xfrm>
        </p:spPr>
        <p:txBody>
          <a:bodyPr>
            <a:normAutofit fontScale="40000" lnSpcReduction="20000"/>
          </a:bodyPr>
          <a:lstStyle/>
          <a:p>
            <a:pPr algn="l"/>
            <a:r>
              <a:rPr lang="en-US" sz="6000" b="1" dirty="0" smtClean="0">
                <a:solidFill>
                  <a:schemeClr val="tx1"/>
                </a:solidFill>
                <a:latin typeface="Times New Roman" panose="02020603050405020304" pitchFamily="18" charset="0"/>
                <a:cs typeface="Times New Roman" panose="02020603050405020304" pitchFamily="18" charset="0"/>
              </a:rPr>
              <a:t>Direct standardization </a:t>
            </a:r>
          </a:p>
          <a:p>
            <a:pPr algn="l"/>
            <a:endParaRPr lang="en-US" b="1" dirty="0">
              <a:solidFill>
                <a:schemeClr val="tx1"/>
              </a:solidFill>
              <a:latin typeface="Times New Roman" panose="02020603050405020304" pitchFamily="18" charset="0"/>
              <a:cs typeface="Times New Roman" panose="02020603050405020304" pitchFamily="18" charset="0"/>
            </a:endParaRPr>
          </a:p>
          <a:p>
            <a:pPr algn="l"/>
            <a:endParaRPr lang="en-US" b="1" dirty="0" smtClean="0">
              <a:solidFill>
                <a:schemeClr val="tx1"/>
              </a:solidFill>
              <a:latin typeface="Times New Roman" panose="02020603050405020304" pitchFamily="18" charset="0"/>
              <a:cs typeface="Times New Roman" panose="02020603050405020304" pitchFamily="18" charset="0"/>
            </a:endParaRPr>
          </a:p>
          <a:p>
            <a:pPr algn="l"/>
            <a:endParaRPr lang="en-US" b="1" dirty="0">
              <a:solidFill>
                <a:schemeClr val="tx1"/>
              </a:solidFill>
              <a:latin typeface="Times New Roman" panose="02020603050405020304" pitchFamily="18" charset="0"/>
              <a:cs typeface="Times New Roman" panose="02020603050405020304" pitchFamily="18" charset="0"/>
            </a:endParaRPr>
          </a:p>
          <a:p>
            <a:pPr algn="l"/>
            <a:endParaRPr lang="en-US" b="1" dirty="0" smtClean="0">
              <a:solidFill>
                <a:schemeClr val="tx1"/>
              </a:solidFill>
              <a:latin typeface="Times New Roman" panose="02020603050405020304" pitchFamily="18" charset="0"/>
              <a:cs typeface="Times New Roman" panose="02020603050405020304" pitchFamily="18" charset="0"/>
            </a:endParaRPr>
          </a:p>
          <a:p>
            <a:pPr algn="l"/>
            <a:endParaRPr lang="en-US" b="1" dirty="0">
              <a:solidFill>
                <a:schemeClr val="tx1"/>
              </a:solidFill>
              <a:latin typeface="Times New Roman" panose="02020603050405020304" pitchFamily="18" charset="0"/>
              <a:cs typeface="Times New Roman" panose="02020603050405020304" pitchFamily="18" charset="0"/>
            </a:endParaRPr>
          </a:p>
          <a:p>
            <a:pPr algn="l">
              <a:defRPr/>
            </a:pPr>
            <a:endParaRPr lang="en-US" b="1" dirty="0" smtClean="0"/>
          </a:p>
          <a:p>
            <a:pPr algn="l">
              <a:defRPr/>
            </a:pPr>
            <a:endParaRPr lang="en-US" b="1" dirty="0"/>
          </a:p>
          <a:p>
            <a:pPr algn="l">
              <a:defRPr/>
            </a:pPr>
            <a:endParaRPr lang="en-US" b="1" dirty="0" smtClean="0"/>
          </a:p>
          <a:p>
            <a:pPr algn="l">
              <a:defRPr/>
            </a:pPr>
            <a:endParaRPr lang="en-US" b="1" dirty="0"/>
          </a:p>
          <a:p>
            <a:pPr algn="l">
              <a:defRPr/>
            </a:pPr>
            <a:endParaRPr lang="en-US" b="1" dirty="0" smtClean="0"/>
          </a:p>
          <a:p>
            <a:pPr algn="l">
              <a:defRPr/>
            </a:pPr>
            <a:endParaRPr lang="en-US" b="1" dirty="0" smtClean="0">
              <a:solidFill>
                <a:schemeClr val="tx1"/>
              </a:solidFill>
              <a:latin typeface="Times New Roman" panose="02020603050405020304" pitchFamily="18" charset="0"/>
              <a:cs typeface="Times New Roman" panose="02020603050405020304" pitchFamily="18" charset="0"/>
            </a:endParaRPr>
          </a:p>
          <a:p>
            <a:pPr algn="l">
              <a:defRPr/>
            </a:pPr>
            <a:endParaRPr lang="en-US" b="1" dirty="0">
              <a:solidFill>
                <a:schemeClr val="tx1"/>
              </a:solidFill>
              <a:latin typeface="Times New Roman" panose="02020603050405020304" pitchFamily="18" charset="0"/>
              <a:cs typeface="Times New Roman" panose="02020603050405020304" pitchFamily="18" charset="0"/>
            </a:endParaRPr>
          </a:p>
          <a:p>
            <a:pPr algn="l">
              <a:defRPr/>
            </a:pPr>
            <a:endParaRPr lang="en-US" sz="4200" b="1" dirty="0" smtClean="0">
              <a:solidFill>
                <a:schemeClr val="tx1"/>
              </a:solidFill>
              <a:latin typeface="Times New Roman" panose="02020603050405020304" pitchFamily="18" charset="0"/>
              <a:cs typeface="Times New Roman" panose="02020603050405020304" pitchFamily="18" charset="0"/>
            </a:endParaRPr>
          </a:p>
          <a:p>
            <a:pPr algn="l">
              <a:defRPr/>
            </a:pPr>
            <a:endParaRPr lang="en-US" sz="4200" b="1" dirty="0">
              <a:solidFill>
                <a:schemeClr val="tx1"/>
              </a:solidFill>
              <a:latin typeface="Times New Roman" panose="02020603050405020304" pitchFamily="18" charset="0"/>
              <a:cs typeface="Times New Roman" panose="02020603050405020304" pitchFamily="18" charset="0"/>
            </a:endParaRPr>
          </a:p>
          <a:p>
            <a:pPr algn="l">
              <a:defRPr/>
            </a:pPr>
            <a:endParaRPr lang="en-US" sz="4200" b="1" dirty="0" smtClean="0">
              <a:solidFill>
                <a:schemeClr val="tx1"/>
              </a:solidFill>
              <a:latin typeface="Times New Roman" panose="02020603050405020304" pitchFamily="18" charset="0"/>
              <a:cs typeface="Times New Roman" panose="02020603050405020304" pitchFamily="18" charset="0"/>
            </a:endParaRPr>
          </a:p>
          <a:p>
            <a:pPr algn="l">
              <a:defRPr/>
            </a:pPr>
            <a:r>
              <a:rPr lang="en-US" sz="5000" b="1" dirty="0" smtClean="0">
                <a:solidFill>
                  <a:schemeClr val="tx1"/>
                </a:solidFill>
                <a:latin typeface="Times New Roman" panose="02020603050405020304" pitchFamily="18" charset="0"/>
                <a:cs typeface="Times New Roman" panose="02020603050405020304" pitchFamily="18" charset="0"/>
              </a:rPr>
              <a:t>Comparative </a:t>
            </a:r>
            <a:r>
              <a:rPr lang="en-US" sz="5000" b="1" dirty="0">
                <a:solidFill>
                  <a:schemeClr val="tx1"/>
                </a:solidFill>
                <a:latin typeface="Times New Roman" panose="02020603050405020304" pitchFamily="18" charset="0"/>
                <a:cs typeface="Times New Roman" panose="02020603050405020304" pitchFamily="18" charset="0"/>
              </a:rPr>
              <a:t>mortality figure </a:t>
            </a:r>
          </a:p>
          <a:p>
            <a:pPr lvl="1" algn="l">
              <a:buFont typeface="Wingdings" pitchFamily="2" charset="2"/>
              <a:buChar char="ü"/>
              <a:defRPr/>
            </a:pPr>
            <a:r>
              <a:rPr lang="en-US" sz="5000" dirty="0">
                <a:solidFill>
                  <a:schemeClr val="tx1"/>
                </a:solidFill>
                <a:latin typeface="Times New Roman" panose="02020603050405020304" pitchFamily="18" charset="0"/>
                <a:cs typeface="Times New Roman" panose="02020603050405020304" pitchFamily="18" charset="0"/>
              </a:rPr>
              <a:t>It is an age standardized ratio </a:t>
            </a:r>
          </a:p>
          <a:p>
            <a:pPr>
              <a:defRPr/>
            </a:pPr>
            <a:r>
              <a:rPr lang="en-US" sz="5000" dirty="0">
                <a:solidFill>
                  <a:schemeClr val="tx1"/>
                </a:solidFill>
                <a:latin typeface="Times New Roman" panose="02020603050405020304" pitchFamily="18" charset="0"/>
                <a:cs typeface="Times New Roman" panose="02020603050405020304" pitchFamily="18" charset="0"/>
              </a:rPr>
              <a:t>CMF =  </a:t>
            </a:r>
            <a:r>
              <a:rPr lang="en-US" sz="5000" u="sng" dirty="0">
                <a:solidFill>
                  <a:schemeClr val="tx1"/>
                </a:solidFill>
                <a:latin typeface="Times New Roman" panose="02020603050405020304" pitchFamily="18" charset="0"/>
                <a:cs typeface="Times New Roman" panose="02020603050405020304" pitchFamily="18" charset="0"/>
              </a:rPr>
              <a:t>Age  standardized  mortality in Kenya  </a:t>
            </a:r>
            <a:r>
              <a:rPr lang="en-US" sz="5000" dirty="0">
                <a:solidFill>
                  <a:schemeClr val="tx1"/>
                </a:solidFill>
                <a:latin typeface="Times New Roman" panose="02020603050405020304" pitchFamily="18" charset="0"/>
                <a:cs typeface="Times New Roman" panose="02020603050405020304" pitchFamily="18" charset="0"/>
              </a:rPr>
              <a:t> = </a:t>
            </a:r>
            <a:r>
              <a:rPr lang="en-US" sz="5000" u="sng" dirty="0">
                <a:solidFill>
                  <a:schemeClr val="tx1"/>
                </a:solidFill>
                <a:latin typeface="Times New Roman" panose="02020603050405020304" pitchFamily="18" charset="0"/>
                <a:cs typeface="Times New Roman" panose="02020603050405020304" pitchFamily="18" charset="0"/>
              </a:rPr>
              <a:t>1084.5</a:t>
            </a:r>
            <a:r>
              <a:rPr lang="en-US" sz="5000" dirty="0">
                <a:solidFill>
                  <a:schemeClr val="tx1"/>
                </a:solidFill>
                <a:latin typeface="Times New Roman" panose="02020603050405020304" pitchFamily="18" charset="0"/>
                <a:cs typeface="Times New Roman" panose="02020603050405020304" pitchFamily="18" charset="0"/>
              </a:rPr>
              <a:t> =1.49</a:t>
            </a:r>
          </a:p>
          <a:p>
            <a:pPr algn="l">
              <a:defRPr/>
            </a:pPr>
            <a:r>
              <a:rPr lang="en-US" sz="5000" dirty="0">
                <a:solidFill>
                  <a:schemeClr val="tx1"/>
                </a:solidFill>
                <a:latin typeface="Times New Roman" panose="02020603050405020304" pitchFamily="18" charset="0"/>
                <a:cs typeface="Times New Roman" panose="02020603050405020304" pitchFamily="18" charset="0"/>
              </a:rPr>
              <a:t>                    </a:t>
            </a:r>
            <a:r>
              <a:rPr lang="en-US" sz="5000" dirty="0" smtClean="0">
                <a:solidFill>
                  <a:schemeClr val="tx1"/>
                </a:solidFill>
                <a:latin typeface="Times New Roman" panose="02020603050405020304" pitchFamily="18" charset="0"/>
                <a:cs typeface="Times New Roman" panose="02020603050405020304" pitchFamily="18" charset="0"/>
              </a:rPr>
              <a:t>             Age  </a:t>
            </a:r>
            <a:r>
              <a:rPr lang="en-US" sz="5000" dirty="0">
                <a:solidFill>
                  <a:schemeClr val="tx1"/>
                </a:solidFill>
                <a:latin typeface="Times New Roman" panose="02020603050405020304" pitchFamily="18" charset="0"/>
                <a:cs typeface="Times New Roman" panose="02020603050405020304" pitchFamily="18" charset="0"/>
              </a:rPr>
              <a:t>standardized  mortality in UK        726.5   </a:t>
            </a:r>
            <a:endParaRPr lang="en-US" sz="5000" i="1" u="sng" dirty="0">
              <a:solidFill>
                <a:schemeClr val="tx1"/>
              </a:solidFill>
              <a:latin typeface="Times New Roman" panose="02020603050405020304" pitchFamily="18" charset="0"/>
              <a:cs typeface="Times New Roman" panose="02020603050405020304" pitchFamily="18" charset="0"/>
            </a:endParaRPr>
          </a:p>
          <a:p>
            <a:pPr algn="l">
              <a:defRPr/>
            </a:pPr>
            <a:r>
              <a:rPr lang="en-US" sz="5000" b="1" dirty="0">
                <a:solidFill>
                  <a:schemeClr val="tx1"/>
                </a:solidFill>
                <a:latin typeface="Times New Roman" panose="02020603050405020304" pitchFamily="18" charset="0"/>
                <a:cs typeface="Times New Roman" panose="02020603050405020304" pitchFamily="18" charset="0"/>
              </a:rPr>
              <a:t>Interpretation</a:t>
            </a:r>
          </a:p>
          <a:p>
            <a:pPr marL="514350" indent="-514350" algn="just">
              <a:buFont typeface="Wingdings" pitchFamily="2" charset="2"/>
              <a:buChar char="q"/>
              <a:defRPr/>
            </a:pPr>
            <a:r>
              <a:rPr lang="en-US" sz="5000" dirty="0">
                <a:solidFill>
                  <a:schemeClr val="tx1"/>
                </a:solidFill>
                <a:latin typeface="Times New Roman" panose="02020603050405020304" pitchFamily="18" charset="0"/>
                <a:cs typeface="Times New Roman" panose="02020603050405020304" pitchFamily="18" charset="0"/>
              </a:rPr>
              <a:t>The expected mortality of Kenya is 49% higher than the expected mortality of UK if the age-structure is standardized similarly for both using the above standard population. </a:t>
            </a:r>
          </a:p>
        </p:txBody>
      </p:sp>
      <p:sp>
        <p:nvSpPr>
          <p:cNvPr id="17818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C6FF267-DA47-46DF-B287-534A91AF470E}" type="slidenum">
              <a:rPr lang="en-US" sz="1400"/>
              <a:pPr eaLnBrk="1" hangingPunct="1"/>
              <a:t>209</a:t>
            </a:fld>
            <a:endParaRPr lang="en-US" sz="1400" dirty="0"/>
          </a:p>
        </p:txBody>
      </p:sp>
      <p:graphicFrame>
        <p:nvGraphicFramePr>
          <p:cNvPr id="6" name="Table 5"/>
          <p:cNvGraphicFramePr>
            <a:graphicFrameLocks noGrp="1"/>
          </p:cNvGraphicFramePr>
          <p:nvPr>
            <p:extLst/>
          </p:nvPr>
        </p:nvGraphicFramePr>
        <p:xfrm>
          <a:off x="457200" y="990600"/>
          <a:ext cx="7924799" cy="2925730"/>
        </p:xfrm>
        <a:graphic>
          <a:graphicData uri="http://schemas.openxmlformats.org/drawingml/2006/table">
            <a:tbl>
              <a:tblPr firstRow="1" bandRow="1">
                <a:tableStyleId>{74C1A8A3-306A-4EB7-A6B1-4F7E0EB9C5D6}</a:tableStyleId>
              </a:tblPr>
              <a:tblGrid>
                <a:gridCol w="1109696"/>
                <a:gridCol w="2241810"/>
                <a:gridCol w="2331483"/>
                <a:gridCol w="2241810"/>
              </a:tblGrid>
              <a:tr h="600081">
                <a:tc>
                  <a:txBody>
                    <a:bodyPr/>
                    <a:lstStyle/>
                    <a:p>
                      <a:r>
                        <a:rPr lang="en-US" sz="1800" dirty="0" smtClean="0">
                          <a:latin typeface="Times New Roman" panose="02020603050405020304" pitchFamily="18" charset="0"/>
                          <a:cs typeface="Times New Roman" panose="02020603050405020304" pitchFamily="18" charset="0"/>
                        </a:rPr>
                        <a:t>Age</a:t>
                      </a:r>
                      <a:endParaRPr lang="en-US" sz="1800" dirty="0">
                        <a:latin typeface="Times New Roman" panose="02020603050405020304" pitchFamily="18" charset="0"/>
                        <a:cs typeface="Times New Roman" panose="02020603050405020304" pitchFamily="18" charset="0"/>
                      </a:endParaRPr>
                    </a:p>
                  </a:txBody>
                  <a:tcPr marT="45685" marB="4568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Standard  Popn</a:t>
                      </a:r>
                      <a:endParaRPr lang="en-US" sz="1800" baseline="300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txBody>
                  <a:tcPr marT="45685" marB="45685"/>
                </a:tc>
                <a:tc>
                  <a:txBody>
                    <a:bodyPr/>
                    <a:lstStyle/>
                    <a:p>
                      <a:r>
                        <a:rPr lang="en-US" sz="1800" dirty="0" smtClean="0">
                          <a:latin typeface="Times New Roman" panose="02020603050405020304" pitchFamily="18" charset="0"/>
                          <a:cs typeface="Times New Roman" panose="02020603050405020304" pitchFamily="18" charset="0"/>
                        </a:rPr>
                        <a:t>Uk expected</a:t>
                      </a:r>
                      <a:endParaRPr lang="en-US" sz="1800" dirty="0">
                        <a:latin typeface="Times New Roman" panose="02020603050405020304" pitchFamily="18" charset="0"/>
                        <a:cs typeface="Times New Roman" panose="02020603050405020304" pitchFamily="18" charset="0"/>
                      </a:endParaRPr>
                    </a:p>
                  </a:txBody>
                  <a:tcPr marT="45685" marB="45685"/>
                </a:tc>
                <a:tc>
                  <a:txBody>
                    <a:bodyPr/>
                    <a:lstStyle/>
                    <a:p>
                      <a:r>
                        <a:rPr lang="en-US" sz="1800" dirty="0" smtClean="0">
                          <a:latin typeface="Times New Roman" panose="02020603050405020304" pitchFamily="18" charset="0"/>
                          <a:cs typeface="Times New Roman" panose="02020603050405020304" pitchFamily="18" charset="0"/>
                        </a:rPr>
                        <a:t>Kenya Expected</a:t>
                      </a:r>
                      <a:endParaRPr lang="en-US" sz="1800" dirty="0">
                        <a:latin typeface="Times New Roman" panose="02020603050405020304" pitchFamily="18" charset="0"/>
                        <a:cs typeface="Times New Roman" panose="02020603050405020304" pitchFamily="18" charset="0"/>
                      </a:endParaRPr>
                    </a:p>
                  </a:txBody>
                  <a:tcPr marT="45685" marB="45685"/>
                </a:tc>
              </a:tr>
              <a:tr h="600081">
                <a:tc>
                  <a:txBody>
                    <a:bodyPr/>
                    <a:lstStyle/>
                    <a:p>
                      <a:r>
                        <a:rPr lang="en-US" sz="1800" dirty="0" smtClean="0">
                          <a:latin typeface="Times New Roman" panose="02020603050405020304" pitchFamily="18" charset="0"/>
                          <a:cs typeface="Times New Roman" panose="02020603050405020304" pitchFamily="18" charset="0"/>
                        </a:rPr>
                        <a:t>0-29</a:t>
                      </a:r>
                      <a:endParaRPr lang="en-US" sz="1800" dirty="0">
                        <a:latin typeface="Times New Roman" panose="02020603050405020304" pitchFamily="18" charset="0"/>
                        <a:cs typeface="Times New Roman" panose="02020603050405020304" pitchFamily="18" charset="0"/>
                      </a:endParaRPr>
                    </a:p>
                  </a:txBody>
                  <a:tcPr marT="45685" marB="45685"/>
                </a:tc>
                <a:tc>
                  <a:txBody>
                    <a:bodyPr/>
                    <a:lstStyle/>
                    <a:p>
                      <a:r>
                        <a:rPr lang="en-US" sz="1800" dirty="0" smtClean="0">
                          <a:latin typeface="Times New Roman" panose="02020603050405020304" pitchFamily="18" charset="0"/>
                          <a:cs typeface="Times New Roman" panose="02020603050405020304" pitchFamily="18" charset="0"/>
                        </a:rPr>
                        <a:t>56,000</a:t>
                      </a:r>
                      <a:endParaRPr lang="en-US" sz="1800" dirty="0">
                        <a:latin typeface="Times New Roman" panose="02020603050405020304" pitchFamily="18" charset="0"/>
                        <a:cs typeface="Times New Roman" panose="02020603050405020304" pitchFamily="18" charset="0"/>
                      </a:endParaRPr>
                    </a:p>
                  </a:txBody>
                  <a:tcPr marT="45685" marB="45685"/>
                </a:tc>
                <a:tc>
                  <a:txBody>
                    <a:bodyPr/>
                    <a:lstStyle/>
                    <a:p>
                      <a:r>
                        <a:rPr lang="en-US" sz="1800" dirty="0" smtClean="0">
                          <a:latin typeface="Times New Roman" panose="02020603050405020304" pitchFamily="18" charset="0"/>
                          <a:cs typeface="Times New Roman" panose="02020603050405020304" pitchFamily="18" charset="0"/>
                        </a:rPr>
                        <a:t>0.0013 X 56,000</a:t>
                      </a:r>
                    </a:p>
                    <a:p>
                      <a:r>
                        <a:rPr lang="en-US" sz="1800" dirty="0" smtClean="0">
                          <a:latin typeface="Times New Roman" panose="02020603050405020304" pitchFamily="18" charset="0"/>
                          <a:cs typeface="Times New Roman" panose="02020603050405020304" pitchFamily="18" charset="0"/>
                        </a:rPr>
                        <a:t>=72.8</a:t>
                      </a:r>
                      <a:endParaRPr lang="en-US" sz="1800" dirty="0">
                        <a:latin typeface="Times New Roman" panose="02020603050405020304" pitchFamily="18" charset="0"/>
                        <a:cs typeface="Times New Roman" panose="02020603050405020304" pitchFamily="18" charset="0"/>
                      </a:endParaRPr>
                    </a:p>
                  </a:txBody>
                  <a:tcPr marT="45685" marB="45685"/>
                </a:tc>
                <a:tc>
                  <a:txBody>
                    <a:bodyPr/>
                    <a:lstStyle/>
                    <a:p>
                      <a:r>
                        <a:rPr lang="en-US" sz="1800" dirty="0" smtClean="0">
                          <a:latin typeface="Times New Roman" panose="02020603050405020304" pitchFamily="18" charset="0"/>
                          <a:cs typeface="Times New Roman" panose="02020603050405020304" pitchFamily="18" charset="0"/>
                        </a:rPr>
                        <a:t>0.0054 X 56,000 </a:t>
                      </a:r>
                    </a:p>
                    <a:p>
                      <a:r>
                        <a:rPr lang="en-US" sz="1800" dirty="0" smtClean="0">
                          <a:latin typeface="Times New Roman" panose="02020603050405020304" pitchFamily="18" charset="0"/>
                          <a:cs typeface="Times New Roman" panose="02020603050405020304" pitchFamily="18" charset="0"/>
                        </a:rPr>
                        <a:t>=302.4</a:t>
                      </a:r>
                      <a:endParaRPr lang="en-US" sz="1800" dirty="0">
                        <a:latin typeface="Times New Roman" panose="02020603050405020304" pitchFamily="18" charset="0"/>
                        <a:cs typeface="Times New Roman" panose="02020603050405020304" pitchFamily="18" charset="0"/>
                      </a:endParaRPr>
                    </a:p>
                  </a:txBody>
                  <a:tcPr marT="45685" marB="45685"/>
                </a:tc>
              </a:tr>
              <a:tr h="600081">
                <a:tc>
                  <a:txBody>
                    <a:bodyPr/>
                    <a:lstStyle/>
                    <a:p>
                      <a:r>
                        <a:rPr lang="en-US" sz="1800" dirty="0" smtClean="0">
                          <a:latin typeface="Times New Roman" panose="02020603050405020304" pitchFamily="18" charset="0"/>
                          <a:cs typeface="Times New Roman" panose="02020603050405020304" pitchFamily="18" charset="0"/>
                        </a:rPr>
                        <a:t>30-59</a:t>
                      </a:r>
                      <a:endParaRPr lang="en-US" sz="1800" dirty="0">
                        <a:latin typeface="Times New Roman" panose="02020603050405020304" pitchFamily="18" charset="0"/>
                        <a:cs typeface="Times New Roman" panose="02020603050405020304" pitchFamily="18" charset="0"/>
                      </a:endParaRPr>
                    </a:p>
                  </a:txBody>
                  <a:tcPr marT="45685" marB="45685"/>
                </a:tc>
                <a:tc>
                  <a:txBody>
                    <a:bodyPr/>
                    <a:lstStyle/>
                    <a:p>
                      <a:r>
                        <a:rPr lang="en-US" sz="1800" dirty="0" smtClean="0">
                          <a:latin typeface="Times New Roman" panose="02020603050405020304" pitchFamily="18" charset="0"/>
                          <a:cs typeface="Times New Roman" panose="02020603050405020304" pitchFamily="18" charset="0"/>
                        </a:rPr>
                        <a:t>33,000</a:t>
                      </a:r>
                      <a:endParaRPr lang="en-US" sz="1800" dirty="0">
                        <a:latin typeface="Times New Roman" panose="02020603050405020304" pitchFamily="18" charset="0"/>
                        <a:cs typeface="Times New Roman" panose="02020603050405020304" pitchFamily="18" charset="0"/>
                      </a:endParaRPr>
                    </a:p>
                  </a:txBody>
                  <a:tcPr marT="45685" marB="45685"/>
                </a:tc>
                <a:tc>
                  <a:txBody>
                    <a:bodyPr/>
                    <a:lstStyle/>
                    <a:p>
                      <a:r>
                        <a:rPr lang="en-US" sz="1800" dirty="0" smtClean="0">
                          <a:latin typeface="Times New Roman" panose="02020603050405020304" pitchFamily="18" charset="0"/>
                          <a:cs typeface="Times New Roman" panose="02020603050405020304" pitchFamily="18" charset="0"/>
                        </a:rPr>
                        <a:t>0.0042 X 33,000</a:t>
                      </a:r>
                    </a:p>
                    <a:p>
                      <a:r>
                        <a:rPr lang="en-US" sz="1800" dirty="0" smtClean="0">
                          <a:latin typeface="Times New Roman" panose="02020603050405020304" pitchFamily="18" charset="0"/>
                          <a:cs typeface="Times New Roman" panose="02020603050405020304" pitchFamily="18" charset="0"/>
                        </a:rPr>
                        <a:t>=138.6</a:t>
                      </a:r>
                      <a:endParaRPr lang="en-US" sz="1800" dirty="0">
                        <a:latin typeface="Times New Roman" panose="02020603050405020304" pitchFamily="18" charset="0"/>
                        <a:cs typeface="Times New Roman" panose="02020603050405020304" pitchFamily="18" charset="0"/>
                      </a:endParaRPr>
                    </a:p>
                  </a:txBody>
                  <a:tcPr marT="45685" marB="45685"/>
                </a:tc>
                <a:tc>
                  <a:txBody>
                    <a:bodyPr/>
                    <a:lstStyle/>
                    <a:p>
                      <a:r>
                        <a:rPr lang="en-US" sz="1800" dirty="0" smtClean="0">
                          <a:latin typeface="Times New Roman" panose="02020603050405020304" pitchFamily="18" charset="0"/>
                          <a:cs typeface="Times New Roman" panose="02020603050405020304" pitchFamily="18" charset="0"/>
                        </a:rPr>
                        <a:t>0.0068 X 33,000 </a:t>
                      </a:r>
                    </a:p>
                    <a:p>
                      <a:r>
                        <a:rPr lang="en-US" sz="1800" dirty="0" smtClean="0">
                          <a:latin typeface="Times New Roman" panose="02020603050405020304" pitchFamily="18" charset="0"/>
                          <a:cs typeface="Times New Roman" panose="02020603050405020304" pitchFamily="18" charset="0"/>
                        </a:rPr>
                        <a:t>=224.4 </a:t>
                      </a:r>
                      <a:endParaRPr lang="en-US" sz="1800" dirty="0">
                        <a:latin typeface="Times New Roman" panose="02020603050405020304" pitchFamily="18" charset="0"/>
                        <a:cs typeface="Times New Roman" panose="02020603050405020304" pitchFamily="18" charset="0"/>
                      </a:endParaRPr>
                    </a:p>
                  </a:txBody>
                  <a:tcPr marT="45685" marB="45685"/>
                </a:tc>
              </a:tr>
              <a:tr h="600081">
                <a:tc>
                  <a:txBody>
                    <a:bodyPr/>
                    <a:lstStyle/>
                    <a:p>
                      <a:r>
                        <a:rPr lang="en-US" sz="1800" dirty="0" smtClean="0">
                          <a:latin typeface="Times New Roman" panose="02020603050405020304" pitchFamily="18" charset="0"/>
                          <a:cs typeface="Times New Roman" panose="02020603050405020304" pitchFamily="18" charset="0"/>
                        </a:rPr>
                        <a:t>60+</a:t>
                      </a:r>
                      <a:endParaRPr lang="en-US" sz="1800" dirty="0">
                        <a:latin typeface="Times New Roman" panose="02020603050405020304" pitchFamily="18" charset="0"/>
                        <a:cs typeface="Times New Roman" panose="02020603050405020304" pitchFamily="18" charset="0"/>
                      </a:endParaRPr>
                    </a:p>
                  </a:txBody>
                  <a:tcPr marT="45685" marB="45685"/>
                </a:tc>
                <a:tc>
                  <a:txBody>
                    <a:bodyPr/>
                    <a:lstStyle/>
                    <a:p>
                      <a:r>
                        <a:rPr lang="en-US" sz="1800" dirty="0" smtClean="0">
                          <a:latin typeface="Times New Roman" panose="02020603050405020304" pitchFamily="18" charset="0"/>
                          <a:cs typeface="Times New Roman" panose="02020603050405020304" pitchFamily="18" charset="0"/>
                        </a:rPr>
                        <a:t>11,000</a:t>
                      </a:r>
                      <a:endParaRPr lang="en-US" sz="1800" dirty="0">
                        <a:latin typeface="Times New Roman" panose="02020603050405020304" pitchFamily="18" charset="0"/>
                        <a:cs typeface="Times New Roman" panose="02020603050405020304" pitchFamily="18" charset="0"/>
                      </a:endParaRPr>
                    </a:p>
                  </a:txBody>
                  <a:tcPr marT="45685" marB="45685"/>
                </a:tc>
                <a:tc>
                  <a:txBody>
                    <a:bodyPr/>
                    <a:lstStyle/>
                    <a:p>
                      <a:r>
                        <a:rPr lang="en-US" sz="1800" dirty="0" smtClean="0">
                          <a:latin typeface="Times New Roman" panose="02020603050405020304" pitchFamily="18" charset="0"/>
                          <a:cs typeface="Times New Roman" panose="02020603050405020304" pitchFamily="18" charset="0"/>
                        </a:rPr>
                        <a:t>0.0468 X 11,000</a:t>
                      </a:r>
                    </a:p>
                    <a:p>
                      <a:r>
                        <a:rPr lang="en-US" sz="1800" dirty="0" smtClean="0">
                          <a:latin typeface="Times New Roman" panose="02020603050405020304" pitchFamily="18" charset="0"/>
                          <a:cs typeface="Times New Roman" panose="02020603050405020304" pitchFamily="18" charset="0"/>
                        </a:rPr>
                        <a:t>=514.8</a:t>
                      </a:r>
                      <a:endParaRPr lang="en-US" sz="1800" dirty="0">
                        <a:latin typeface="Times New Roman" panose="02020603050405020304" pitchFamily="18" charset="0"/>
                        <a:cs typeface="Times New Roman" panose="02020603050405020304" pitchFamily="18" charset="0"/>
                      </a:endParaRPr>
                    </a:p>
                  </a:txBody>
                  <a:tcPr marT="45685" marB="45685"/>
                </a:tc>
                <a:tc>
                  <a:txBody>
                    <a:bodyPr/>
                    <a:lstStyle/>
                    <a:p>
                      <a:r>
                        <a:rPr lang="en-US" sz="1800" dirty="0" smtClean="0">
                          <a:latin typeface="Times New Roman" panose="02020603050405020304" pitchFamily="18" charset="0"/>
                          <a:cs typeface="Times New Roman" panose="02020603050405020304" pitchFamily="18" charset="0"/>
                        </a:rPr>
                        <a:t>0.0507 X 11,000 </a:t>
                      </a:r>
                    </a:p>
                    <a:p>
                      <a:r>
                        <a:rPr lang="en-US" sz="1800" dirty="0" smtClean="0">
                          <a:latin typeface="Times New Roman" panose="02020603050405020304" pitchFamily="18" charset="0"/>
                          <a:cs typeface="Times New Roman" panose="02020603050405020304" pitchFamily="18" charset="0"/>
                        </a:rPr>
                        <a:t>=557.7</a:t>
                      </a:r>
                      <a:endParaRPr lang="en-US" sz="1800" dirty="0">
                        <a:latin typeface="Times New Roman" panose="02020603050405020304" pitchFamily="18" charset="0"/>
                        <a:cs typeface="Times New Roman" panose="02020603050405020304" pitchFamily="18" charset="0"/>
                      </a:endParaRPr>
                    </a:p>
                  </a:txBody>
                  <a:tcPr marT="45685" marB="45685"/>
                </a:tc>
              </a:tr>
              <a:tr h="342875">
                <a:tc>
                  <a:txBody>
                    <a:bodyPr/>
                    <a:lstStyle/>
                    <a:p>
                      <a:r>
                        <a:rPr lang="en-US" sz="1800" dirty="0" smtClean="0">
                          <a:latin typeface="Times New Roman" panose="02020603050405020304" pitchFamily="18" charset="0"/>
                          <a:cs typeface="Times New Roman" panose="02020603050405020304" pitchFamily="18" charset="0"/>
                        </a:rPr>
                        <a:t>All ages</a:t>
                      </a:r>
                      <a:endParaRPr lang="en-US" sz="1800" dirty="0">
                        <a:latin typeface="Times New Roman" panose="02020603050405020304" pitchFamily="18" charset="0"/>
                        <a:cs typeface="Times New Roman" panose="02020603050405020304" pitchFamily="18" charset="0"/>
                      </a:endParaRPr>
                    </a:p>
                  </a:txBody>
                  <a:tcPr marT="45685" marB="45685"/>
                </a:tc>
                <a:tc>
                  <a:txBody>
                    <a:bodyPr/>
                    <a:lstStyle/>
                    <a:p>
                      <a:r>
                        <a:rPr lang="en-US" sz="1800" dirty="0" smtClean="0">
                          <a:latin typeface="Times New Roman" panose="02020603050405020304" pitchFamily="18" charset="0"/>
                          <a:cs typeface="Times New Roman" panose="02020603050405020304" pitchFamily="18" charset="0"/>
                        </a:rPr>
                        <a:t>100,000</a:t>
                      </a:r>
                      <a:endParaRPr lang="en-US" sz="1800" dirty="0">
                        <a:latin typeface="Times New Roman" panose="02020603050405020304" pitchFamily="18" charset="0"/>
                        <a:cs typeface="Times New Roman" panose="02020603050405020304" pitchFamily="18" charset="0"/>
                      </a:endParaRPr>
                    </a:p>
                  </a:txBody>
                  <a:tcPr marT="45685" marB="45685"/>
                </a:tc>
                <a:tc>
                  <a:txBody>
                    <a:bodyPr/>
                    <a:lstStyle/>
                    <a:p>
                      <a:r>
                        <a:rPr lang="en-US" sz="1800" dirty="0" smtClean="0">
                          <a:latin typeface="Times New Roman" panose="02020603050405020304" pitchFamily="18" charset="0"/>
                          <a:cs typeface="Times New Roman" panose="02020603050405020304" pitchFamily="18" charset="0"/>
                        </a:rPr>
                        <a:t>726.2</a:t>
                      </a:r>
                      <a:endParaRPr lang="en-US" sz="1800" dirty="0">
                        <a:latin typeface="Times New Roman" panose="02020603050405020304" pitchFamily="18" charset="0"/>
                        <a:cs typeface="Times New Roman" panose="02020603050405020304" pitchFamily="18" charset="0"/>
                      </a:endParaRPr>
                    </a:p>
                  </a:txBody>
                  <a:tcPr marT="45685" marB="45685"/>
                </a:tc>
                <a:tc>
                  <a:txBody>
                    <a:bodyPr/>
                    <a:lstStyle/>
                    <a:p>
                      <a:r>
                        <a:rPr lang="en-US" sz="1800" dirty="0" smtClean="0">
                          <a:latin typeface="Times New Roman" panose="02020603050405020304" pitchFamily="18" charset="0"/>
                          <a:cs typeface="Times New Roman" panose="02020603050405020304" pitchFamily="18" charset="0"/>
                        </a:rPr>
                        <a:t>1084.5</a:t>
                      </a:r>
                      <a:endParaRPr lang="en-US" sz="1800" dirty="0">
                        <a:latin typeface="Times New Roman" panose="02020603050405020304" pitchFamily="18" charset="0"/>
                        <a:cs typeface="Times New Roman" panose="02020603050405020304" pitchFamily="18" charset="0"/>
                      </a:endParaRPr>
                    </a:p>
                  </a:txBody>
                  <a:tcPr marT="45685" marB="45685"/>
                </a:tc>
              </a:tr>
            </a:tbl>
          </a:graphicData>
        </a:graphic>
      </p:graphicFrame>
    </p:spTree>
    <p:extLst>
      <p:ext uri="{BB962C8B-B14F-4D97-AF65-F5344CB8AC3E}">
        <p14:creationId xmlns:p14="http://schemas.microsoft.com/office/powerpoint/2010/main" val="4831940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A272408-FEC6-49D4-8E47-4351A041012D}" type="slidenum">
              <a:rPr lang="en-US" sz="1400" smtClean="0"/>
              <a:pPr eaLnBrk="1" hangingPunct="1"/>
              <a:t>21</a:t>
            </a:fld>
            <a:endParaRPr lang="en-US" sz="1400" smtClean="0"/>
          </a:p>
        </p:txBody>
      </p:sp>
      <p:sp>
        <p:nvSpPr>
          <p:cNvPr id="9220" name="Rectangle 2"/>
          <p:cNvSpPr>
            <a:spLocks noGrp="1" noChangeArrowheads="1"/>
          </p:cNvSpPr>
          <p:nvPr>
            <p:ph type="title"/>
          </p:nvPr>
        </p:nvSpPr>
        <p:spPr>
          <a:xfrm>
            <a:off x="457200" y="274638"/>
            <a:ext cx="8229600" cy="944562"/>
          </a:xfrm>
        </p:spPr>
        <p:txBody>
          <a:bodyPr>
            <a:normAutofit/>
          </a:bodyPr>
          <a:lstStyle/>
          <a:p>
            <a:pPr eaLnBrk="1" hangingPunct="1"/>
            <a:r>
              <a:rPr lang="en-US" b="1" dirty="0" smtClean="0">
                <a:latin typeface="Times New Roman" pitchFamily="18" charset="0"/>
                <a:cs typeface="Times New Roman" pitchFamily="18" charset="0"/>
              </a:rPr>
              <a:t>Components…</a:t>
            </a:r>
          </a:p>
        </p:txBody>
      </p:sp>
      <p:sp>
        <p:nvSpPr>
          <p:cNvPr id="9221" name="Rectangle 3"/>
          <p:cNvSpPr>
            <a:spLocks noGrp="1" noChangeArrowheads="1"/>
          </p:cNvSpPr>
          <p:nvPr>
            <p:ph type="body" idx="1"/>
          </p:nvPr>
        </p:nvSpPr>
        <p:spPr>
          <a:xfrm>
            <a:off x="304800" y="1143000"/>
            <a:ext cx="8382000" cy="5486400"/>
          </a:xfrm>
        </p:spPr>
        <p:txBody>
          <a:bodyPr>
            <a:noAutofit/>
          </a:bodyPr>
          <a:lstStyle/>
          <a:p>
            <a:pPr indent="-60325" algn="just" eaLnBrk="1" hangingPunct="1">
              <a:buFontTx/>
              <a:buNone/>
            </a:pPr>
            <a:r>
              <a:rPr lang="en-US" dirty="0" smtClean="0">
                <a:latin typeface="Times New Roman" pitchFamily="18" charset="0"/>
                <a:cs typeface="Times New Roman" pitchFamily="18" charset="0"/>
              </a:rPr>
              <a:t>3. </a:t>
            </a:r>
            <a:r>
              <a:rPr lang="en-US" b="1" i="1" dirty="0" smtClean="0">
                <a:solidFill>
                  <a:srgbClr val="00B0F0"/>
                </a:solidFill>
                <a:latin typeface="Times New Roman" pitchFamily="18" charset="0"/>
                <a:cs typeface="Times New Roman" pitchFamily="18" charset="0"/>
              </a:rPr>
              <a:t>Distribution</a:t>
            </a:r>
            <a:r>
              <a:rPr lang="en-US" dirty="0" smtClean="0">
                <a:latin typeface="Times New Roman" pitchFamily="18" charset="0"/>
                <a:cs typeface="Times New Roman" pitchFamily="18" charset="0"/>
              </a:rPr>
              <a:t>: Distribution of an event by person, place and time (</a:t>
            </a:r>
            <a:r>
              <a:rPr lang="en-US" dirty="0" smtClean="0">
                <a:solidFill>
                  <a:srgbClr val="00B0F0"/>
                </a:solidFill>
                <a:latin typeface="Times New Roman" pitchFamily="18" charset="0"/>
                <a:cs typeface="Times New Roman" pitchFamily="18" charset="0"/>
              </a:rPr>
              <a:t>PPT</a:t>
            </a:r>
            <a:r>
              <a:rPr lang="en-US" dirty="0" smtClean="0">
                <a:latin typeface="Times New Roman" pitchFamily="18" charset="0"/>
                <a:cs typeface="Times New Roman" pitchFamily="18" charset="0"/>
              </a:rPr>
              <a:t>)</a:t>
            </a:r>
          </a:p>
          <a:p>
            <a:pPr indent="-60325" algn="just" eaLnBrk="1" hangingPunct="1">
              <a:buFontTx/>
              <a:buNone/>
            </a:pPr>
            <a:r>
              <a:rPr lang="en-US" dirty="0" smtClean="0">
                <a:latin typeface="Times New Roman" pitchFamily="18" charset="0"/>
                <a:cs typeface="Times New Roman" pitchFamily="18" charset="0"/>
              </a:rPr>
              <a:t>Epidemiology studies distribution of diseases</a:t>
            </a:r>
          </a:p>
          <a:p>
            <a:pPr lvl="1" algn="just">
              <a:buFont typeface="Arial" panose="020B0604020202020204" pitchFamily="34" charset="0"/>
              <a:buChar char="•"/>
            </a:pPr>
            <a:r>
              <a:rPr lang="en-US" dirty="0">
                <a:latin typeface="Times New Roman" pitchFamily="18" charset="0"/>
                <a:cs typeface="Times New Roman" pitchFamily="18" charset="0"/>
              </a:rPr>
              <a:t>Refers not only geographic distribution of diseases but also, to its distribution in time </a:t>
            </a:r>
            <a:r>
              <a:rPr lang="en-US" b="1" dirty="0">
                <a:latin typeface="Times New Roman" pitchFamily="18" charset="0"/>
                <a:cs typeface="Times New Roman" pitchFamily="18" charset="0"/>
              </a:rPr>
              <a:t>(seasonal fluctuation</a:t>
            </a:r>
            <a:r>
              <a:rPr lang="en-US" dirty="0">
                <a:latin typeface="Times New Roman" pitchFamily="18" charset="0"/>
                <a:cs typeface="Times New Roman" pitchFamily="18" charset="0"/>
              </a:rPr>
              <a:t>), according to the type </a:t>
            </a:r>
            <a:r>
              <a:rPr lang="en-US" b="1" dirty="0">
                <a:latin typeface="Times New Roman" pitchFamily="18" charset="0"/>
                <a:cs typeface="Times New Roman" pitchFamily="18" charset="0"/>
              </a:rPr>
              <a:t>of persons </a:t>
            </a:r>
            <a:r>
              <a:rPr lang="en-US" dirty="0">
                <a:latin typeface="Times New Roman" pitchFamily="18" charset="0"/>
                <a:cs typeface="Times New Roman" pitchFamily="18" charset="0"/>
              </a:rPr>
              <a:t>most or least affected (age group, occupation</a:t>
            </a:r>
            <a:r>
              <a:rPr lang="en-US" dirty="0" smtClean="0">
                <a:latin typeface="Times New Roman" pitchFamily="18" charset="0"/>
                <a:cs typeface="Times New Roman" pitchFamily="18" charset="0"/>
              </a:rPr>
              <a:t>).</a:t>
            </a:r>
          </a:p>
          <a:p>
            <a:pPr lvl="1" algn="just"/>
            <a:endParaRPr lang="en-US" dirty="0" smtClean="0">
              <a:latin typeface="Times New Roman" pitchFamily="18" charset="0"/>
              <a:cs typeface="Times New Roman" pitchFamily="18" charset="0"/>
            </a:endParaRPr>
          </a:p>
          <a:p>
            <a:pPr marL="457200" lvl="1" indent="0" algn="just">
              <a:buNone/>
            </a:pPr>
            <a:r>
              <a:rPr lang="en-US" dirty="0" smtClean="0">
                <a:latin typeface="Times New Roman" pitchFamily="18" charset="0"/>
                <a:cs typeface="Times New Roman" pitchFamily="18" charset="0"/>
              </a:rPr>
              <a:t>It answers the question </a:t>
            </a:r>
            <a:r>
              <a:rPr lang="en-US" b="1" i="1" dirty="0" smtClean="0">
                <a:latin typeface="Times New Roman" pitchFamily="18" charset="0"/>
                <a:cs typeface="Times New Roman" pitchFamily="18" charset="0"/>
              </a:rPr>
              <a:t>who, where and when? </a:t>
            </a:r>
            <a:r>
              <a:rPr lang="en-US" dirty="0">
                <a:solidFill>
                  <a:srgbClr val="00B050"/>
                </a:solidFill>
                <a:latin typeface="Times New Roman" pitchFamily="18" charset="0"/>
                <a:cs typeface="Times New Roman" pitchFamily="18" charset="0"/>
              </a:rPr>
              <a:t>Of occurrence </a:t>
            </a:r>
            <a:r>
              <a:rPr lang="en-US" dirty="0">
                <a:latin typeface="Times New Roman" pitchFamily="18" charset="0"/>
                <a:cs typeface="Times New Roman" pitchFamily="18" charset="0"/>
              </a:rPr>
              <a:t>of health and health related </a:t>
            </a:r>
            <a:r>
              <a:rPr lang="en-US" dirty="0" smtClean="0">
                <a:latin typeface="Times New Roman" pitchFamily="18" charset="0"/>
                <a:cs typeface="Times New Roman" pitchFamily="18" charset="0"/>
              </a:rPr>
              <a:t>events</a:t>
            </a:r>
            <a:endParaRPr lang="en-US" b="1" i="1" dirty="0" smtClean="0">
              <a:latin typeface="Times New Roman" pitchFamily="18" charset="0"/>
              <a:cs typeface="Times New Roman" pitchFamily="18" charset="0"/>
            </a:endParaRPr>
          </a:p>
          <a:p>
            <a:pPr indent="-60325" algn="just" eaLnBrk="1" hangingPunct="1">
              <a:buFontTx/>
              <a:buNone/>
            </a:pPr>
            <a:r>
              <a:rPr lang="en-US" b="1" i="1" dirty="0" smtClean="0">
                <a:latin typeface="Times New Roman" pitchFamily="18" charset="0"/>
                <a:cs typeface="Times New Roman" pitchFamily="18" charset="0"/>
              </a:rPr>
              <a:t>   Epidemiology describes health events</a:t>
            </a:r>
          </a:p>
          <a:p>
            <a:pPr indent="-60325" algn="just" eaLnBrk="1" hangingPunct="1">
              <a:buFontTx/>
              <a:buNone/>
            </a:pPr>
            <a:endParaRPr lang="en-US" b="1" i="1" dirty="0" smtClean="0">
              <a:latin typeface="Times New Roman" pitchFamily="18" charset="0"/>
              <a:cs typeface="Times New Roman" pitchFamily="18" charset="0"/>
            </a:endParaRPr>
          </a:p>
          <a:p>
            <a:pPr indent="-60325" algn="just" eaLnBrk="1" hangingPunct="1">
              <a:buFontTx/>
              <a:buNone/>
            </a:pPr>
            <a:endParaRPr lang="en-US" b="1"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04941273"/>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74625"/>
            <a:ext cx="7772400" cy="838200"/>
          </a:xfrm>
        </p:spPr>
        <p:txBody>
          <a:bodyPr>
            <a:normAutofit/>
          </a:bodyPr>
          <a:lstStyle/>
          <a:p>
            <a:pPr>
              <a:defRPr/>
            </a:pPr>
            <a:r>
              <a:rPr lang="en-US" sz="4000" b="1" dirty="0" smtClean="0">
                <a:solidFill>
                  <a:srgbClr val="0070C0"/>
                </a:solidFill>
                <a:latin typeface="Times New Roman" panose="02020603050405020304" pitchFamily="18" charset="0"/>
                <a:cs typeface="Times New Roman" panose="02020603050405020304" pitchFamily="18" charset="0"/>
              </a:rPr>
              <a:t>Adjusted mortality rates…</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180227" name="Subtitle 2"/>
          <p:cNvSpPr>
            <a:spLocks noGrp="1"/>
          </p:cNvSpPr>
          <p:nvPr>
            <p:ph type="subTitle" idx="1"/>
          </p:nvPr>
        </p:nvSpPr>
        <p:spPr>
          <a:xfrm>
            <a:off x="152400" y="914399"/>
            <a:ext cx="8763000" cy="5807075"/>
          </a:xfrm>
        </p:spPr>
        <p:txBody>
          <a:bodyPr>
            <a:normAutofit fontScale="85000" lnSpcReduction="20000"/>
          </a:bodyPr>
          <a:lstStyle/>
          <a:p>
            <a:pPr algn="l"/>
            <a:r>
              <a:rPr lang="en-US" b="1" dirty="0" smtClean="0">
                <a:solidFill>
                  <a:schemeClr val="tx1"/>
                </a:solidFill>
                <a:latin typeface="Times New Roman" panose="02020603050405020304" pitchFamily="18" charset="0"/>
                <a:cs typeface="Times New Roman" panose="02020603050405020304" pitchFamily="18" charset="0"/>
              </a:rPr>
              <a:t>Indirect standardization </a:t>
            </a:r>
            <a:endParaRPr lang="en-US" dirty="0" smtClean="0">
              <a:solidFill>
                <a:schemeClr val="tx1"/>
              </a:solidFill>
              <a:latin typeface="Times New Roman" panose="02020603050405020304" pitchFamily="18" charset="0"/>
              <a:cs typeface="Times New Roman" panose="02020603050405020304" pitchFamily="18" charset="0"/>
            </a:endParaRPr>
          </a:p>
          <a:p>
            <a:pPr algn="l"/>
            <a:endParaRPr lang="en-US" dirty="0" smtClean="0">
              <a:solidFill>
                <a:schemeClr val="tx1"/>
              </a:solidFill>
              <a:latin typeface="Times New Roman" panose="02020603050405020304" pitchFamily="18" charset="0"/>
              <a:cs typeface="Times New Roman" panose="02020603050405020304" pitchFamily="18" charset="0"/>
            </a:endParaRPr>
          </a:p>
          <a:p>
            <a:pPr algn="l"/>
            <a:endParaRPr lang="en-US" dirty="0" smtClean="0">
              <a:solidFill>
                <a:schemeClr val="tx1"/>
              </a:solidFill>
              <a:latin typeface="Times New Roman" panose="02020603050405020304" pitchFamily="18" charset="0"/>
              <a:cs typeface="Times New Roman" panose="02020603050405020304" pitchFamily="18" charset="0"/>
            </a:endParaRPr>
          </a:p>
          <a:p>
            <a:pPr algn="l"/>
            <a:endParaRPr lang="en-US" dirty="0">
              <a:solidFill>
                <a:schemeClr val="tx1"/>
              </a:solidFill>
              <a:latin typeface="Times New Roman" panose="02020603050405020304" pitchFamily="18" charset="0"/>
              <a:cs typeface="Times New Roman" panose="02020603050405020304" pitchFamily="18" charset="0"/>
            </a:endParaRPr>
          </a:p>
          <a:p>
            <a:pPr algn="l"/>
            <a:endParaRPr lang="en-US" dirty="0" smtClean="0">
              <a:solidFill>
                <a:schemeClr val="tx1"/>
              </a:solidFill>
              <a:latin typeface="Times New Roman" panose="02020603050405020304" pitchFamily="18" charset="0"/>
              <a:cs typeface="Times New Roman" panose="02020603050405020304" pitchFamily="18" charset="0"/>
            </a:endParaRPr>
          </a:p>
          <a:p>
            <a:pPr algn="l">
              <a:defRPr/>
            </a:pPr>
            <a:endParaRPr lang="en-US" b="1" dirty="0" smtClean="0">
              <a:solidFill>
                <a:schemeClr val="tx1"/>
              </a:solidFill>
              <a:latin typeface="Times New Roman" panose="02020603050405020304" pitchFamily="18" charset="0"/>
              <a:cs typeface="Times New Roman" panose="02020603050405020304" pitchFamily="18" charset="0"/>
            </a:endParaRPr>
          </a:p>
          <a:p>
            <a:pPr algn="l">
              <a:defRPr/>
            </a:pPr>
            <a:endParaRPr lang="en-US" b="1" dirty="0">
              <a:solidFill>
                <a:schemeClr val="tx1"/>
              </a:solidFill>
              <a:latin typeface="Times New Roman" panose="02020603050405020304" pitchFamily="18" charset="0"/>
              <a:cs typeface="Times New Roman" panose="02020603050405020304" pitchFamily="18" charset="0"/>
            </a:endParaRPr>
          </a:p>
          <a:p>
            <a:pPr algn="l">
              <a:defRPr/>
            </a:pPr>
            <a:endParaRPr lang="en-US" b="1" dirty="0" smtClean="0">
              <a:solidFill>
                <a:schemeClr val="tx1"/>
              </a:solidFill>
              <a:latin typeface="Times New Roman" panose="02020603050405020304" pitchFamily="18" charset="0"/>
              <a:cs typeface="Times New Roman" panose="02020603050405020304" pitchFamily="18" charset="0"/>
            </a:endParaRPr>
          </a:p>
          <a:p>
            <a:pPr algn="l">
              <a:defRPr/>
            </a:pPr>
            <a:r>
              <a:rPr lang="en-US" b="1" dirty="0" smtClean="0">
                <a:solidFill>
                  <a:schemeClr val="tx1"/>
                </a:solidFill>
                <a:latin typeface="Times New Roman" panose="02020603050405020304" pitchFamily="18" charset="0"/>
                <a:cs typeface="Times New Roman" panose="02020603050405020304" pitchFamily="18" charset="0"/>
              </a:rPr>
              <a:t>Standardized  </a:t>
            </a:r>
            <a:r>
              <a:rPr lang="en-US" b="1" dirty="0">
                <a:solidFill>
                  <a:schemeClr val="tx1"/>
                </a:solidFill>
                <a:latin typeface="Times New Roman" panose="02020603050405020304" pitchFamily="18" charset="0"/>
                <a:cs typeface="Times New Roman" panose="02020603050405020304" pitchFamily="18" charset="0"/>
              </a:rPr>
              <a:t>Mortality ratio (SMR) </a:t>
            </a:r>
          </a:p>
          <a:p>
            <a:pPr algn="l">
              <a:spcBef>
                <a:spcPts val="0"/>
              </a:spcBef>
              <a:defRPr/>
            </a:pPr>
            <a:r>
              <a:rPr lang="en-US" dirty="0">
                <a:solidFill>
                  <a:schemeClr val="tx1"/>
                </a:solidFill>
                <a:latin typeface="Times New Roman" panose="02020603050405020304" pitchFamily="18" charset="0"/>
                <a:cs typeface="Times New Roman" panose="02020603050405020304" pitchFamily="18" charset="0"/>
              </a:rPr>
              <a:t> SMR= </a:t>
            </a:r>
            <a:r>
              <a:rPr lang="en-US" u="sng" dirty="0">
                <a:solidFill>
                  <a:schemeClr val="tx1"/>
                </a:solidFill>
                <a:latin typeface="Times New Roman" panose="02020603050405020304" pitchFamily="18" charset="0"/>
                <a:cs typeface="Times New Roman" panose="02020603050405020304" pitchFamily="18" charset="0"/>
              </a:rPr>
              <a:t>observed deaths   </a:t>
            </a:r>
            <a:r>
              <a:rPr lang="en-US" dirty="0">
                <a:solidFill>
                  <a:schemeClr val="tx1"/>
                </a:solidFill>
                <a:latin typeface="Times New Roman" panose="02020603050405020304" pitchFamily="18" charset="0"/>
                <a:cs typeface="Times New Roman" panose="02020603050405020304" pitchFamily="18" charset="0"/>
              </a:rPr>
              <a:t>= </a:t>
            </a:r>
            <a:r>
              <a:rPr lang="en-US" u="sng" dirty="0">
                <a:solidFill>
                  <a:schemeClr val="tx1"/>
                </a:solidFill>
                <a:latin typeface="Times New Roman" panose="02020603050405020304" pitchFamily="18" charset="0"/>
                <a:cs typeface="Times New Roman" panose="02020603050405020304" pitchFamily="18" charset="0"/>
              </a:rPr>
              <a:t>250.1</a:t>
            </a:r>
            <a:r>
              <a:rPr lang="en-US" dirty="0">
                <a:solidFill>
                  <a:schemeClr val="tx1"/>
                </a:solidFill>
                <a:latin typeface="Times New Roman" panose="02020603050405020304" pitchFamily="18" charset="0"/>
                <a:cs typeface="Times New Roman" panose="02020603050405020304" pitchFamily="18" charset="0"/>
              </a:rPr>
              <a:t>  X 100  = 170%</a:t>
            </a:r>
            <a:endParaRPr lang="en-US" u="sng" dirty="0">
              <a:solidFill>
                <a:schemeClr val="tx1"/>
              </a:solidFill>
              <a:latin typeface="Times New Roman" panose="02020603050405020304" pitchFamily="18" charset="0"/>
              <a:cs typeface="Times New Roman" panose="02020603050405020304" pitchFamily="18" charset="0"/>
            </a:endParaRPr>
          </a:p>
          <a:p>
            <a:pPr algn="l">
              <a:spcBef>
                <a:spcPts val="0"/>
              </a:spcBef>
              <a:defRPr/>
            </a:pPr>
            <a:r>
              <a:rPr lang="en-US" dirty="0">
                <a:solidFill>
                  <a:schemeClr val="tx1"/>
                </a:solidFill>
                <a:latin typeface="Times New Roman" panose="02020603050405020304" pitchFamily="18" charset="0"/>
                <a:cs typeface="Times New Roman" panose="02020603050405020304" pitchFamily="18" charset="0"/>
              </a:rPr>
              <a:t>             Expected deaths      147.2           </a:t>
            </a:r>
          </a:p>
          <a:p>
            <a:pPr marL="514350" indent="-514350" algn="l">
              <a:spcBef>
                <a:spcPts val="0"/>
              </a:spcBef>
              <a:defRPr/>
            </a:pPr>
            <a:r>
              <a:rPr lang="en-US" b="1" u="sng" dirty="0">
                <a:solidFill>
                  <a:schemeClr val="tx1"/>
                </a:solidFill>
                <a:latin typeface="Times New Roman" panose="02020603050405020304" pitchFamily="18" charset="0"/>
                <a:cs typeface="Times New Roman" panose="02020603050405020304" pitchFamily="18" charset="0"/>
              </a:rPr>
              <a:t>Interpretation</a:t>
            </a:r>
            <a:endParaRPr lang="en-US" b="1" dirty="0">
              <a:solidFill>
                <a:schemeClr val="tx1"/>
              </a:solidFill>
              <a:latin typeface="Times New Roman" panose="02020603050405020304" pitchFamily="18" charset="0"/>
              <a:cs typeface="Times New Roman" panose="02020603050405020304" pitchFamily="18" charset="0"/>
            </a:endParaRPr>
          </a:p>
          <a:p>
            <a:pPr marL="514350" indent="-514350" algn="just">
              <a:spcBef>
                <a:spcPts val="0"/>
              </a:spcBef>
              <a:buFont typeface="Wingdings" pitchFamily="2" charset="2"/>
              <a:buChar char="q"/>
              <a:defRPr/>
            </a:pPr>
            <a:r>
              <a:rPr lang="en-US" dirty="0">
                <a:solidFill>
                  <a:schemeClr val="tx1"/>
                </a:solidFill>
                <a:latin typeface="Times New Roman" panose="02020603050405020304" pitchFamily="18" charset="0"/>
                <a:cs typeface="Times New Roman" panose="02020603050405020304" pitchFamily="18" charset="0"/>
              </a:rPr>
              <a:t>the number of observed deaths in Kenya is about 70 % higher than the number expected if Kenya had the same mortality experience as the UK.  </a:t>
            </a:r>
          </a:p>
        </p:txBody>
      </p:sp>
      <p:sp>
        <p:nvSpPr>
          <p:cNvPr id="18022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A4CD285-5CD4-45DC-8D54-2D0A23F72D11}" type="slidenum">
              <a:rPr lang="en-US" sz="1400"/>
              <a:pPr eaLnBrk="1" hangingPunct="1"/>
              <a:t>210</a:t>
            </a:fld>
            <a:endParaRPr lang="en-US" sz="1400"/>
          </a:p>
        </p:txBody>
      </p:sp>
      <p:graphicFrame>
        <p:nvGraphicFramePr>
          <p:cNvPr id="5" name="Table 4"/>
          <p:cNvGraphicFramePr>
            <a:graphicFrameLocks noGrp="1"/>
          </p:cNvGraphicFramePr>
          <p:nvPr>
            <p:extLst/>
          </p:nvPr>
        </p:nvGraphicFramePr>
        <p:xfrm>
          <a:off x="762000" y="1458119"/>
          <a:ext cx="7239001" cy="2373312"/>
        </p:xfrm>
        <a:graphic>
          <a:graphicData uri="http://schemas.openxmlformats.org/drawingml/2006/table">
            <a:tbl>
              <a:tblPr firstRow="1" bandRow="1">
                <a:tableStyleId>{74C1A8A3-306A-4EB7-A6B1-4F7E0EB9C5D6}</a:tableStyleId>
              </a:tblPr>
              <a:tblGrid>
                <a:gridCol w="1536005"/>
                <a:gridCol w="1536005"/>
                <a:gridCol w="1536005"/>
                <a:gridCol w="2630986"/>
              </a:tblGrid>
              <a:tr h="701144">
                <a:tc>
                  <a:txBody>
                    <a:bodyPr/>
                    <a:lstStyle/>
                    <a:p>
                      <a:r>
                        <a:rPr lang="en-US" sz="2000" dirty="0" smtClean="0">
                          <a:latin typeface="Times New Roman" panose="02020603050405020304" pitchFamily="18" charset="0"/>
                          <a:cs typeface="Times New Roman" panose="02020603050405020304" pitchFamily="18" charset="0"/>
                        </a:rPr>
                        <a:t>Age</a:t>
                      </a:r>
                      <a:endParaRPr lang="en-US" sz="2000" dirty="0">
                        <a:latin typeface="Times New Roman" panose="02020603050405020304" pitchFamily="18" charset="0"/>
                        <a:cs typeface="Times New Roman" panose="02020603050405020304" pitchFamily="18" charset="0"/>
                      </a:endParaRPr>
                    </a:p>
                  </a:txBody>
                  <a:tcPr marT="45727" marB="45727"/>
                </a:tc>
                <a:tc>
                  <a:txBody>
                    <a:bodyPr/>
                    <a:lstStyle/>
                    <a:p>
                      <a:r>
                        <a:rPr lang="en-US" sz="2000" dirty="0" smtClean="0">
                          <a:latin typeface="Times New Roman" panose="02020603050405020304" pitchFamily="18" charset="0"/>
                          <a:cs typeface="Times New Roman" panose="02020603050405020304" pitchFamily="18" charset="0"/>
                        </a:rPr>
                        <a:t>UK Mortality</a:t>
                      </a:r>
                      <a:endParaRPr lang="en-US" sz="2000" dirty="0">
                        <a:latin typeface="Times New Roman" panose="02020603050405020304" pitchFamily="18" charset="0"/>
                        <a:cs typeface="Times New Roman" panose="02020603050405020304" pitchFamily="18" charset="0"/>
                      </a:endParaRPr>
                    </a:p>
                  </a:txBody>
                  <a:tcPr marT="45727" marB="45727"/>
                </a:tc>
                <a:tc>
                  <a:txBody>
                    <a:bodyPr/>
                    <a:lstStyle/>
                    <a:p>
                      <a:r>
                        <a:rPr lang="en-US" sz="2000" dirty="0" smtClean="0">
                          <a:latin typeface="Times New Roman" panose="02020603050405020304" pitchFamily="18" charset="0"/>
                          <a:cs typeface="Times New Roman" panose="02020603050405020304" pitchFamily="18" charset="0"/>
                        </a:rPr>
                        <a:t>Kenya Popn</a:t>
                      </a:r>
                      <a:endParaRPr lang="en-US" sz="2000" dirty="0">
                        <a:latin typeface="Times New Roman" panose="02020603050405020304" pitchFamily="18" charset="0"/>
                        <a:cs typeface="Times New Roman" panose="02020603050405020304" pitchFamily="18" charset="0"/>
                      </a:endParaRPr>
                    </a:p>
                  </a:txBody>
                  <a:tcPr marT="45727" marB="45727"/>
                </a:tc>
                <a:tc>
                  <a:txBody>
                    <a:bodyPr/>
                    <a:lstStyle/>
                    <a:p>
                      <a:r>
                        <a:rPr lang="en-US" sz="2000" dirty="0" smtClean="0">
                          <a:latin typeface="Times New Roman" panose="02020603050405020304" pitchFamily="18" charset="0"/>
                          <a:cs typeface="Times New Roman" panose="02020603050405020304" pitchFamily="18" charset="0"/>
                        </a:rPr>
                        <a:t>Kenya Expected  Deaths </a:t>
                      </a:r>
                      <a:endParaRPr lang="en-US" sz="2000" dirty="0">
                        <a:latin typeface="Times New Roman" panose="02020603050405020304" pitchFamily="18" charset="0"/>
                        <a:cs typeface="Times New Roman" panose="02020603050405020304" pitchFamily="18" charset="0"/>
                      </a:endParaRPr>
                    </a:p>
                  </a:txBody>
                  <a:tcPr marT="45727" marB="45727"/>
                </a:tc>
              </a:tr>
              <a:tr h="418042">
                <a:tc>
                  <a:txBody>
                    <a:bodyPr/>
                    <a:lstStyle/>
                    <a:p>
                      <a:r>
                        <a:rPr lang="en-US" sz="2000" dirty="0" smtClean="0">
                          <a:latin typeface="Times New Roman" panose="02020603050405020304" pitchFamily="18" charset="0"/>
                          <a:cs typeface="Times New Roman" panose="02020603050405020304" pitchFamily="18" charset="0"/>
                        </a:rPr>
                        <a:t>0-29</a:t>
                      </a:r>
                      <a:endParaRPr lang="en-US" sz="2000" dirty="0">
                        <a:latin typeface="Times New Roman" panose="02020603050405020304" pitchFamily="18" charset="0"/>
                        <a:cs typeface="Times New Roman" panose="02020603050405020304" pitchFamily="18" charset="0"/>
                      </a:endParaRPr>
                    </a:p>
                  </a:txBody>
                  <a:tcPr marT="45727" marB="45727"/>
                </a:tc>
                <a:tc>
                  <a:txBody>
                    <a:bodyPr/>
                    <a:lstStyle/>
                    <a:p>
                      <a:r>
                        <a:rPr lang="en-US" sz="2000" dirty="0" smtClean="0">
                          <a:latin typeface="Times New Roman" panose="02020603050405020304" pitchFamily="18" charset="0"/>
                          <a:cs typeface="Times New Roman" panose="02020603050405020304" pitchFamily="18" charset="0"/>
                        </a:rPr>
                        <a:t>0.0013</a:t>
                      </a:r>
                      <a:endParaRPr lang="en-US" sz="2000" dirty="0">
                        <a:latin typeface="Times New Roman" panose="02020603050405020304" pitchFamily="18" charset="0"/>
                        <a:cs typeface="Times New Roman" panose="02020603050405020304" pitchFamily="18" charset="0"/>
                      </a:endParaRPr>
                    </a:p>
                  </a:txBody>
                  <a:tcPr marT="45727" marB="45727"/>
                </a:tc>
                <a:tc>
                  <a:txBody>
                    <a:bodyPr/>
                    <a:lstStyle/>
                    <a:p>
                      <a:r>
                        <a:rPr lang="en-US" sz="2000" dirty="0" smtClean="0">
                          <a:latin typeface="Times New Roman" panose="02020603050405020304" pitchFamily="18" charset="0"/>
                          <a:cs typeface="Times New Roman" panose="02020603050405020304" pitchFamily="18" charset="0"/>
                        </a:rPr>
                        <a:t>16,825</a:t>
                      </a:r>
                      <a:endParaRPr lang="en-US" sz="2000" dirty="0">
                        <a:latin typeface="Times New Roman" panose="02020603050405020304" pitchFamily="18" charset="0"/>
                        <a:cs typeface="Times New Roman" panose="02020603050405020304" pitchFamily="18" charset="0"/>
                      </a:endParaRPr>
                    </a:p>
                  </a:txBody>
                  <a:tcPr marT="45727" marB="45727"/>
                </a:tc>
                <a:tc>
                  <a:txBody>
                    <a:bodyPr/>
                    <a:lstStyle/>
                    <a:p>
                      <a:r>
                        <a:rPr lang="en-US" sz="2000" dirty="0" smtClean="0">
                          <a:latin typeface="Times New Roman" panose="02020603050405020304" pitchFamily="18" charset="0"/>
                          <a:cs typeface="Times New Roman" panose="02020603050405020304" pitchFamily="18" charset="0"/>
                        </a:rPr>
                        <a:t>21.9</a:t>
                      </a:r>
                      <a:endParaRPr lang="en-US" sz="2000" dirty="0">
                        <a:latin typeface="Times New Roman" panose="02020603050405020304" pitchFamily="18" charset="0"/>
                        <a:cs typeface="Times New Roman" panose="02020603050405020304" pitchFamily="18" charset="0"/>
                      </a:endParaRPr>
                    </a:p>
                  </a:txBody>
                  <a:tcPr marT="45727" marB="45727"/>
                </a:tc>
              </a:tr>
              <a:tr h="418042">
                <a:tc>
                  <a:txBody>
                    <a:bodyPr/>
                    <a:lstStyle/>
                    <a:p>
                      <a:r>
                        <a:rPr lang="en-US" sz="2000" dirty="0" smtClean="0">
                          <a:latin typeface="Times New Roman" panose="02020603050405020304" pitchFamily="18" charset="0"/>
                          <a:cs typeface="Times New Roman" panose="02020603050405020304" pitchFamily="18" charset="0"/>
                        </a:rPr>
                        <a:t>30-59</a:t>
                      </a:r>
                      <a:endParaRPr lang="en-US" sz="2000" dirty="0">
                        <a:latin typeface="Times New Roman" panose="02020603050405020304" pitchFamily="18" charset="0"/>
                        <a:cs typeface="Times New Roman" panose="02020603050405020304" pitchFamily="18" charset="0"/>
                      </a:endParaRPr>
                    </a:p>
                  </a:txBody>
                  <a:tcPr marT="45727" marB="45727"/>
                </a:tc>
                <a:tc>
                  <a:txBody>
                    <a:bodyPr/>
                    <a:lstStyle/>
                    <a:p>
                      <a:r>
                        <a:rPr lang="en-US" sz="2000" dirty="0" smtClean="0">
                          <a:latin typeface="Times New Roman" panose="02020603050405020304" pitchFamily="18" charset="0"/>
                          <a:cs typeface="Times New Roman" panose="02020603050405020304" pitchFamily="18" charset="0"/>
                        </a:rPr>
                        <a:t>0.0042</a:t>
                      </a:r>
                      <a:endParaRPr lang="en-US" sz="2000" dirty="0">
                        <a:latin typeface="Times New Roman" panose="02020603050405020304" pitchFamily="18" charset="0"/>
                        <a:cs typeface="Times New Roman" panose="02020603050405020304" pitchFamily="18" charset="0"/>
                      </a:endParaRPr>
                    </a:p>
                  </a:txBody>
                  <a:tcPr marT="45727" marB="45727"/>
                </a:tc>
                <a:tc>
                  <a:txBody>
                    <a:bodyPr/>
                    <a:lstStyle/>
                    <a:p>
                      <a:r>
                        <a:rPr lang="en-US" sz="2000" dirty="0" smtClean="0">
                          <a:latin typeface="Times New Roman" panose="02020603050405020304" pitchFamily="18" charset="0"/>
                          <a:cs typeface="Times New Roman" panose="02020603050405020304" pitchFamily="18" charset="0"/>
                        </a:rPr>
                        <a:t>10,443</a:t>
                      </a:r>
                      <a:endParaRPr lang="en-US" sz="2000" dirty="0">
                        <a:latin typeface="Times New Roman" panose="02020603050405020304" pitchFamily="18" charset="0"/>
                        <a:cs typeface="Times New Roman" panose="02020603050405020304" pitchFamily="18" charset="0"/>
                      </a:endParaRPr>
                    </a:p>
                  </a:txBody>
                  <a:tcPr marT="45727" marB="45727"/>
                </a:tc>
                <a:tc>
                  <a:txBody>
                    <a:bodyPr/>
                    <a:lstStyle/>
                    <a:p>
                      <a:r>
                        <a:rPr lang="en-US" sz="2000" dirty="0" smtClean="0">
                          <a:latin typeface="Times New Roman" panose="02020603050405020304" pitchFamily="18" charset="0"/>
                          <a:cs typeface="Times New Roman" panose="02020603050405020304" pitchFamily="18" charset="0"/>
                        </a:rPr>
                        <a:t>43.9</a:t>
                      </a:r>
                      <a:endParaRPr lang="en-US" sz="2000" dirty="0">
                        <a:latin typeface="Times New Roman" panose="02020603050405020304" pitchFamily="18" charset="0"/>
                        <a:cs typeface="Times New Roman" panose="02020603050405020304" pitchFamily="18" charset="0"/>
                      </a:endParaRPr>
                    </a:p>
                  </a:txBody>
                  <a:tcPr marT="45727" marB="45727"/>
                </a:tc>
              </a:tr>
              <a:tr h="418042">
                <a:tc>
                  <a:txBody>
                    <a:bodyPr/>
                    <a:lstStyle/>
                    <a:p>
                      <a:r>
                        <a:rPr lang="en-US" sz="2000" dirty="0" smtClean="0">
                          <a:latin typeface="Times New Roman" panose="02020603050405020304" pitchFamily="18" charset="0"/>
                          <a:cs typeface="Times New Roman" panose="02020603050405020304" pitchFamily="18" charset="0"/>
                        </a:rPr>
                        <a:t>60+</a:t>
                      </a:r>
                      <a:endParaRPr lang="en-US" sz="2000" dirty="0">
                        <a:latin typeface="Times New Roman" panose="02020603050405020304" pitchFamily="18" charset="0"/>
                        <a:cs typeface="Times New Roman" panose="02020603050405020304" pitchFamily="18" charset="0"/>
                      </a:endParaRPr>
                    </a:p>
                  </a:txBody>
                  <a:tcPr marT="45727" marB="45727"/>
                </a:tc>
                <a:tc>
                  <a:txBody>
                    <a:bodyPr/>
                    <a:lstStyle/>
                    <a:p>
                      <a:r>
                        <a:rPr lang="en-US" sz="2000" dirty="0" smtClean="0">
                          <a:latin typeface="Times New Roman" panose="02020603050405020304" pitchFamily="18" charset="0"/>
                          <a:cs typeface="Times New Roman" panose="02020603050405020304" pitchFamily="18" charset="0"/>
                        </a:rPr>
                        <a:t>0.0468</a:t>
                      </a:r>
                      <a:endParaRPr lang="en-US" sz="2000" dirty="0">
                        <a:latin typeface="Times New Roman" panose="02020603050405020304" pitchFamily="18" charset="0"/>
                        <a:cs typeface="Times New Roman" panose="02020603050405020304" pitchFamily="18" charset="0"/>
                      </a:endParaRPr>
                    </a:p>
                  </a:txBody>
                  <a:tcPr marT="45727" marB="45727"/>
                </a:tc>
                <a:tc>
                  <a:txBody>
                    <a:bodyPr/>
                    <a:lstStyle/>
                    <a:p>
                      <a:r>
                        <a:rPr lang="en-US" sz="2000" dirty="0" smtClean="0">
                          <a:latin typeface="Times New Roman" panose="02020603050405020304" pitchFamily="18" charset="0"/>
                          <a:cs typeface="Times New Roman" panose="02020603050405020304" pitchFamily="18" charset="0"/>
                        </a:rPr>
                        <a:t>1,740</a:t>
                      </a:r>
                      <a:endParaRPr lang="en-US" sz="2000" dirty="0">
                        <a:latin typeface="Times New Roman" panose="02020603050405020304" pitchFamily="18" charset="0"/>
                        <a:cs typeface="Times New Roman" panose="02020603050405020304" pitchFamily="18" charset="0"/>
                      </a:endParaRPr>
                    </a:p>
                  </a:txBody>
                  <a:tcPr marT="45727" marB="45727"/>
                </a:tc>
                <a:tc>
                  <a:txBody>
                    <a:bodyPr/>
                    <a:lstStyle/>
                    <a:p>
                      <a:r>
                        <a:rPr lang="en-US" sz="2000" dirty="0" smtClean="0">
                          <a:latin typeface="Times New Roman" panose="02020603050405020304" pitchFamily="18" charset="0"/>
                          <a:cs typeface="Times New Roman" panose="02020603050405020304" pitchFamily="18" charset="0"/>
                        </a:rPr>
                        <a:t>81.4</a:t>
                      </a:r>
                      <a:endParaRPr lang="en-US" sz="2000" dirty="0">
                        <a:latin typeface="Times New Roman" panose="02020603050405020304" pitchFamily="18" charset="0"/>
                        <a:cs typeface="Times New Roman" panose="02020603050405020304" pitchFamily="18" charset="0"/>
                      </a:endParaRPr>
                    </a:p>
                  </a:txBody>
                  <a:tcPr marT="45727" marB="45727"/>
                </a:tc>
              </a:tr>
              <a:tr h="418042">
                <a:tc>
                  <a:txBody>
                    <a:bodyPr/>
                    <a:lstStyle/>
                    <a:p>
                      <a:r>
                        <a:rPr lang="en-US" sz="2000" dirty="0" smtClean="0">
                          <a:latin typeface="Times New Roman" panose="02020603050405020304" pitchFamily="18" charset="0"/>
                          <a:cs typeface="Times New Roman" panose="02020603050405020304" pitchFamily="18" charset="0"/>
                        </a:rPr>
                        <a:t>All ages</a:t>
                      </a:r>
                      <a:endParaRPr lang="en-US" sz="2000" dirty="0">
                        <a:latin typeface="Times New Roman" panose="02020603050405020304" pitchFamily="18" charset="0"/>
                        <a:cs typeface="Times New Roman" panose="02020603050405020304" pitchFamily="18" charset="0"/>
                      </a:endParaRPr>
                    </a:p>
                  </a:txBody>
                  <a:tcPr marT="45727" marB="45727"/>
                </a:tc>
                <a:tc>
                  <a:txBody>
                    <a:bodyPr/>
                    <a:lstStyle/>
                    <a:p>
                      <a:endParaRPr lang="en-US" sz="2000" dirty="0">
                        <a:latin typeface="Times New Roman" panose="02020603050405020304" pitchFamily="18" charset="0"/>
                        <a:cs typeface="Times New Roman" panose="02020603050405020304" pitchFamily="18" charset="0"/>
                      </a:endParaRPr>
                    </a:p>
                  </a:txBody>
                  <a:tcPr marT="45727" marB="45727"/>
                </a:tc>
                <a:tc>
                  <a:txBody>
                    <a:bodyPr/>
                    <a:lstStyle/>
                    <a:p>
                      <a:endParaRPr lang="en-US" sz="2000" dirty="0">
                        <a:latin typeface="Times New Roman" panose="02020603050405020304" pitchFamily="18" charset="0"/>
                        <a:cs typeface="Times New Roman" panose="02020603050405020304" pitchFamily="18" charset="0"/>
                      </a:endParaRPr>
                    </a:p>
                  </a:txBody>
                  <a:tcPr marT="45727" marB="45727"/>
                </a:tc>
                <a:tc>
                  <a:txBody>
                    <a:bodyPr/>
                    <a:lstStyle/>
                    <a:p>
                      <a:r>
                        <a:rPr lang="en-US" sz="2000" dirty="0" smtClean="0">
                          <a:latin typeface="Times New Roman" panose="02020603050405020304" pitchFamily="18" charset="0"/>
                          <a:cs typeface="Times New Roman" panose="02020603050405020304" pitchFamily="18" charset="0"/>
                        </a:rPr>
                        <a:t>147.2</a:t>
                      </a:r>
                      <a:endParaRPr lang="en-US" sz="2000" dirty="0">
                        <a:latin typeface="Times New Roman" panose="02020603050405020304" pitchFamily="18" charset="0"/>
                        <a:cs typeface="Times New Roman" panose="02020603050405020304" pitchFamily="18" charset="0"/>
                      </a:endParaRPr>
                    </a:p>
                  </a:txBody>
                  <a:tcPr marT="45727" marB="45727"/>
                </a:tc>
              </a:tr>
            </a:tbl>
          </a:graphicData>
        </a:graphic>
      </p:graphicFrame>
    </p:spTree>
    <p:extLst>
      <p:ext uri="{BB962C8B-B14F-4D97-AF65-F5344CB8AC3E}">
        <p14:creationId xmlns:p14="http://schemas.microsoft.com/office/powerpoint/2010/main" val="2900731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ctrTitle"/>
          </p:nvPr>
        </p:nvSpPr>
        <p:spPr>
          <a:xfrm rot="10800000" flipV="1">
            <a:off x="1066800" y="85346"/>
            <a:ext cx="6858000" cy="762000"/>
          </a:xfrm>
        </p:spPr>
        <p:txBody>
          <a:bodyPr/>
          <a:lstStyle/>
          <a:p>
            <a:r>
              <a:rPr lang="en-US" b="1" dirty="0" smtClean="0">
                <a:solidFill>
                  <a:srgbClr val="0070C0"/>
                </a:solidFill>
                <a:latin typeface="Times New Roman" panose="02020603050405020304" pitchFamily="18" charset="0"/>
                <a:cs typeface="Times New Roman" panose="02020603050405020304" pitchFamily="18" charset="0"/>
              </a:rPr>
              <a:t>Adjusted mortality rates…</a:t>
            </a:r>
            <a:r>
              <a:rPr lang="en-US" dirty="0" smtClean="0">
                <a:solidFill>
                  <a:srgbClr val="0070C0"/>
                </a:solidFill>
                <a:latin typeface="Times New Roman" panose="02020603050405020304" pitchFamily="18" charset="0"/>
                <a:cs typeface="Times New Roman" panose="02020603050405020304" pitchFamily="18" charset="0"/>
              </a:rPr>
              <a:t> </a:t>
            </a:r>
          </a:p>
        </p:txBody>
      </p:sp>
      <p:sp>
        <p:nvSpPr>
          <p:cNvPr id="182275" name="Subtitle 2"/>
          <p:cNvSpPr>
            <a:spLocks noGrp="1"/>
          </p:cNvSpPr>
          <p:nvPr>
            <p:ph type="subTitle" idx="1"/>
          </p:nvPr>
        </p:nvSpPr>
        <p:spPr>
          <a:xfrm>
            <a:off x="457200" y="847346"/>
            <a:ext cx="8458200" cy="5629653"/>
          </a:xfrm>
        </p:spPr>
        <p:txBody>
          <a:bodyPr>
            <a:normAutofit/>
          </a:bodyPr>
          <a:lstStyle/>
          <a:p>
            <a:pPr algn="just"/>
            <a:r>
              <a:rPr lang="en-US" sz="3600" dirty="0" smtClean="0">
                <a:solidFill>
                  <a:schemeClr val="tx1"/>
                </a:solidFill>
                <a:latin typeface="Times New Roman" panose="02020603050405020304" pitchFamily="18" charset="0"/>
                <a:cs typeface="Times New Roman" panose="02020603050405020304" pitchFamily="18" charset="0"/>
              </a:rPr>
              <a:t>If SMR &gt; 1</a:t>
            </a:r>
          </a:p>
          <a:p>
            <a:pPr marL="971550" lvl="1" indent="-514350" algn="just">
              <a:buFont typeface="Wingdings" panose="05000000000000000000" pitchFamily="2" charset="2"/>
              <a:buChar char="q"/>
            </a:pPr>
            <a:r>
              <a:rPr lang="en-US" dirty="0" smtClean="0">
                <a:solidFill>
                  <a:schemeClr val="tx1"/>
                </a:solidFill>
                <a:latin typeface="Times New Roman" panose="02020603050405020304" pitchFamily="18" charset="0"/>
                <a:cs typeface="Times New Roman" panose="02020603050405020304" pitchFamily="18" charset="0"/>
              </a:rPr>
              <a:t>More deaths are observed in the smaller population than would be expected on the bases of rates in the larger (standard) population.</a:t>
            </a:r>
          </a:p>
          <a:p>
            <a:pPr lvl="1" algn="just"/>
            <a:endParaRPr lang="en-US" dirty="0" smtClean="0">
              <a:solidFill>
                <a:schemeClr val="tx1"/>
              </a:solidFill>
              <a:latin typeface="Times New Roman" panose="02020603050405020304" pitchFamily="18" charset="0"/>
              <a:cs typeface="Times New Roman" panose="02020603050405020304" pitchFamily="18" charset="0"/>
            </a:endParaRPr>
          </a:p>
          <a:p>
            <a:pPr algn="just"/>
            <a:r>
              <a:rPr lang="en-US" sz="3600" dirty="0" smtClean="0">
                <a:solidFill>
                  <a:schemeClr val="tx1"/>
                </a:solidFill>
                <a:latin typeface="Times New Roman" panose="02020603050405020304" pitchFamily="18" charset="0"/>
                <a:cs typeface="Times New Roman" panose="02020603050405020304" pitchFamily="18" charset="0"/>
              </a:rPr>
              <a:t>If SMR&lt;1</a:t>
            </a:r>
          </a:p>
          <a:p>
            <a:pPr marL="971550" lvl="1" indent="-514350" algn="just">
              <a:buFont typeface="Wingdings" panose="05000000000000000000" pitchFamily="2" charset="2"/>
              <a:buChar char="q"/>
            </a:pPr>
            <a:r>
              <a:rPr lang="en-US" dirty="0" smtClean="0">
                <a:solidFill>
                  <a:schemeClr val="tx1"/>
                </a:solidFill>
                <a:latin typeface="Times New Roman" panose="02020603050405020304" pitchFamily="18" charset="0"/>
                <a:cs typeface="Times New Roman" panose="02020603050405020304" pitchFamily="18" charset="0"/>
              </a:rPr>
              <a:t>Fewer deaths are observed than expected. </a:t>
            </a:r>
          </a:p>
          <a:p>
            <a:pPr marL="971550" lvl="1" indent="-514350" algn="just">
              <a:buFont typeface="Wingdings" panose="05000000000000000000" pitchFamily="2" charset="2"/>
              <a:buChar char="q"/>
            </a:pPr>
            <a:r>
              <a:rPr lang="en-US" dirty="0" smtClean="0">
                <a:solidFill>
                  <a:schemeClr val="tx1"/>
                </a:solidFill>
                <a:latin typeface="Times New Roman" panose="02020603050405020304" pitchFamily="18" charset="0"/>
                <a:cs typeface="Times New Roman" panose="02020603050405020304" pitchFamily="18" charset="0"/>
              </a:rPr>
              <a:t>This method is used to compare two populations, in one of which the ASMR are not known or are excessively variable because of small numbers. </a:t>
            </a:r>
          </a:p>
        </p:txBody>
      </p:sp>
      <p:sp>
        <p:nvSpPr>
          <p:cNvPr id="18227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E79FC15-AE3E-41AC-9631-67A26C0C142B}" type="slidenum">
              <a:rPr lang="en-US" sz="1400"/>
              <a:pPr eaLnBrk="1" hangingPunct="1"/>
              <a:t>211</a:t>
            </a:fld>
            <a:endParaRPr lang="en-US" sz="1400"/>
          </a:p>
        </p:txBody>
      </p:sp>
    </p:spTree>
    <p:extLst>
      <p:ext uri="{BB962C8B-B14F-4D97-AF65-F5344CB8AC3E}">
        <p14:creationId xmlns:p14="http://schemas.microsoft.com/office/powerpoint/2010/main" val="20012859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pPr>
              <a:defRPr/>
            </a:pPr>
            <a:fld id="{CAD7A5E4-592C-478E-B7A6-F1E3981A6ED1}" type="slidenum">
              <a:rPr lang="en-US" smtClean="0"/>
              <a:pPr>
                <a:defRPr/>
              </a:pPr>
              <a:t>212</a:t>
            </a:fld>
            <a:endParaRPr lang="en-US"/>
          </a:p>
        </p:txBody>
      </p:sp>
      <p:sp>
        <p:nvSpPr>
          <p:cNvPr id="48131" name="Title 3"/>
          <p:cNvSpPr>
            <a:spLocks noGrp="1"/>
          </p:cNvSpPr>
          <p:nvPr>
            <p:ph type="title" idx="4294967295"/>
          </p:nvPr>
        </p:nvSpPr>
        <p:spPr>
          <a:xfrm>
            <a:off x="990600" y="228600"/>
            <a:ext cx="8153400" cy="990600"/>
          </a:xfrm>
        </p:spPr>
        <p:txBody>
          <a:bodyPr/>
          <a:lstStyle/>
          <a:p>
            <a:pPr eaLnBrk="1" hangingPunct="1"/>
            <a:r>
              <a:rPr lang="en-US" dirty="0" smtClean="0"/>
              <a:t>                </a:t>
            </a:r>
          </a:p>
        </p:txBody>
      </p:sp>
      <p:sp>
        <p:nvSpPr>
          <p:cNvPr id="48132" name="Content Placeholder 4"/>
          <p:cNvSpPr>
            <a:spLocks noGrp="1"/>
          </p:cNvSpPr>
          <p:nvPr>
            <p:ph sz="quarter" idx="4294967295"/>
          </p:nvPr>
        </p:nvSpPr>
        <p:spPr>
          <a:xfrm>
            <a:off x="0" y="0"/>
            <a:ext cx="9144000" cy="6858000"/>
          </a:xfrm>
          <a:solidFill>
            <a:schemeClr val="accent1"/>
          </a:solidFill>
        </p:spPr>
        <p:txBody>
          <a:bodyPr>
            <a:normAutofit/>
          </a:bodyPr>
          <a:lstStyle/>
          <a:p>
            <a:pPr algn="ctr" eaLnBrk="1" hangingPunct="1">
              <a:lnSpc>
                <a:spcPct val="80000"/>
              </a:lnSpc>
              <a:buFont typeface="Wingdings" pitchFamily="2" charset="2"/>
              <a:buNone/>
            </a:pPr>
            <a:endParaRPr lang="en-US" sz="4000" b="1" dirty="0" smtClean="0">
              <a:latin typeface="Times New Roman" pitchFamily="18" charset="0"/>
              <a:cs typeface="Times New Roman" pitchFamily="18" charset="0"/>
            </a:endParaRPr>
          </a:p>
          <a:p>
            <a:pPr algn="ctr" eaLnBrk="1" hangingPunct="1">
              <a:lnSpc>
                <a:spcPct val="80000"/>
              </a:lnSpc>
              <a:buFont typeface="Wingdings" pitchFamily="2" charset="2"/>
              <a:buNone/>
            </a:pPr>
            <a:endParaRPr lang="en-US" sz="4000" b="1" dirty="0">
              <a:latin typeface="Times New Roman" pitchFamily="18" charset="0"/>
              <a:cs typeface="Times New Roman" pitchFamily="18" charset="0"/>
            </a:endParaRPr>
          </a:p>
          <a:p>
            <a:pPr algn="ctr" eaLnBrk="1" hangingPunct="1">
              <a:lnSpc>
                <a:spcPct val="80000"/>
              </a:lnSpc>
              <a:buFont typeface="Wingdings" pitchFamily="2" charset="2"/>
              <a:buNone/>
            </a:pPr>
            <a:endParaRPr lang="en-US" sz="4000" b="1" dirty="0" smtClean="0">
              <a:latin typeface="Times New Roman" pitchFamily="18" charset="0"/>
              <a:cs typeface="Times New Roman" pitchFamily="18" charset="0"/>
            </a:endParaRPr>
          </a:p>
          <a:p>
            <a:pPr algn="ctr" eaLnBrk="1" hangingPunct="1">
              <a:lnSpc>
                <a:spcPct val="80000"/>
              </a:lnSpc>
              <a:buFont typeface="Wingdings" pitchFamily="2" charset="2"/>
              <a:buNone/>
            </a:pPr>
            <a:endParaRPr lang="en-US" sz="4000" b="1" dirty="0">
              <a:latin typeface="Times New Roman" pitchFamily="18" charset="0"/>
              <a:cs typeface="Times New Roman" pitchFamily="18" charset="0"/>
            </a:endParaRPr>
          </a:p>
          <a:p>
            <a:pPr algn="ctr" eaLnBrk="1" hangingPunct="1">
              <a:lnSpc>
                <a:spcPct val="80000"/>
              </a:lnSpc>
              <a:buFont typeface="Wingdings" pitchFamily="2" charset="2"/>
              <a:buNone/>
            </a:pPr>
            <a:r>
              <a:rPr lang="en-US" sz="4000" b="1" dirty="0" smtClean="0">
                <a:latin typeface="Times New Roman" pitchFamily="18" charset="0"/>
                <a:cs typeface="Times New Roman" pitchFamily="18" charset="0"/>
              </a:rPr>
              <a:t>Source </a:t>
            </a:r>
            <a:r>
              <a:rPr lang="en-US" sz="4000" b="1" dirty="0" smtClean="0">
                <a:latin typeface="Times New Roman" pitchFamily="18" charset="0"/>
                <a:cs typeface="Times New Roman" pitchFamily="18" charset="0"/>
              </a:rPr>
              <a:t>of epidemiological data</a:t>
            </a:r>
          </a:p>
          <a:p>
            <a:pPr algn="ctr" eaLnBrk="1" hangingPunct="1">
              <a:lnSpc>
                <a:spcPct val="80000"/>
              </a:lnSpc>
              <a:buFont typeface="Wingdings" pitchFamily="2" charset="2"/>
              <a:buNone/>
            </a:pPr>
            <a:endParaRPr lang="en-US" sz="2800" b="1" dirty="0" smtClean="0">
              <a:latin typeface="Times New Roman" pitchFamily="18" charset="0"/>
              <a:cs typeface="Times New Roman" pitchFamily="18" charset="0"/>
            </a:endParaRPr>
          </a:p>
          <a:p>
            <a:pPr eaLnBrk="1" hangingPunct="1"/>
            <a:endParaRPr lang="en-US" sz="4000" dirty="0" smtClean="0"/>
          </a:p>
        </p:txBody>
      </p:sp>
    </p:spTree>
    <p:extLst>
      <p:ext uri="{BB962C8B-B14F-4D97-AF65-F5344CB8AC3E}">
        <p14:creationId xmlns:p14="http://schemas.microsoft.com/office/powerpoint/2010/main" val="8510364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a:xfrm>
            <a:off x="612775" y="228600"/>
            <a:ext cx="8153400" cy="990600"/>
          </a:xfrm>
        </p:spPr>
        <p:txBody>
          <a:bodyPr/>
          <a:lstStyle/>
          <a:p>
            <a:pPr eaLnBrk="1" hangingPunct="1"/>
            <a:r>
              <a:rPr lang="en-US" dirty="0" smtClean="0">
                <a:latin typeface="Times New Roman" pitchFamily="18" charset="0"/>
                <a:cs typeface="Times New Roman" pitchFamily="18" charset="0"/>
              </a:rPr>
              <a:t>Learning objectives </a:t>
            </a:r>
          </a:p>
        </p:txBody>
      </p:sp>
      <p:sp>
        <p:nvSpPr>
          <p:cNvPr id="217091" name="Slide Number Placeholder 1"/>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a:bodyPr>
          <a:lstStyle/>
          <a:p>
            <a:pPr>
              <a:defRPr/>
            </a:pPr>
            <a:fld id="{2A791269-A985-494E-BB92-53CE311F8A3A}" type="slidenum">
              <a:rPr lang="en-US" smtClean="0">
                <a:latin typeface="Times New Roman" pitchFamily="18" charset="0"/>
                <a:cs typeface="Times New Roman" pitchFamily="18" charset="0"/>
              </a:rPr>
              <a:pPr>
                <a:defRPr/>
              </a:pPr>
              <a:t>213</a:t>
            </a:fld>
            <a:endParaRPr lang="en-US" smtClean="0">
              <a:latin typeface="Times New Roman" pitchFamily="18" charset="0"/>
              <a:cs typeface="Times New Roman" pitchFamily="18" charset="0"/>
            </a:endParaRPr>
          </a:p>
        </p:txBody>
      </p:sp>
      <p:sp>
        <p:nvSpPr>
          <p:cNvPr id="215044" name="Content Placeholder 2"/>
          <p:cNvSpPr>
            <a:spLocks noGrp="1"/>
          </p:cNvSpPr>
          <p:nvPr>
            <p:ph sz="quarter" idx="1"/>
          </p:nvPr>
        </p:nvSpPr>
        <p:spPr>
          <a:xfrm>
            <a:off x="612775" y="1219200"/>
            <a:ext cx="8153400" cy="4876800"/>
          </a:xfrm>
        </p:spPr>
        <p:txBody>
          <a:bodyPr/>
          <a:lstStyle/>
          <a:p>
            <a:pPr eaLnBrk="1" hangingPunct="1">
              <a:buFont typeface="Arial" pitchFamily="34" charset="0"/>
              <a:buNone/>
            </a:pPr>
            <a:r>
              <a:rPr lang="en-US" dirty="0" smtClean="0">
                <a:latin typeface="Times New Roman" pitchFamily="18" charset="0"/>
                <a:cs typeface="Times New Roman" pitchFamily="18" charset="0"/>
              </a:rPr>
              <a:t>At the end of this section the students will be able to:</a:t>
            </a:r>
          </a:p>
          <a:p>
            <a:pPr eaLnBrk="1" hangingPunct="1"/>
            <a:r>
              <a:rPr lang="en-US" sz="2400" dirty="0" smtClean="0">
                <a:latin typeface="Times New Roman" pitchFamily="18" charset="0"/>
                <a:cs typeface="Times New Roman" pitchFamily="18" charset="0"/>
              </a:rPr>
              <a:t>Describe sources of epidemiologic data </a:t>
            </a:r>
          </a:p>
          <a:p>
            <a:pPr eaLnBrk="1" hangingPunct="1"/>
            <a:r>
              <a:rPr lang="en-US" sz="2400" dirty="0" smtClean="0">
                <a:latin typeface="Times New Roman" pitchFamily="18" charset="0"/>
                <a:cs typeface="Times New Roman" pitchFamily="18" charset="0"/>
              </a:rPr>
              <a:t>Mention importance of census and its limitation </a:t>
            </a:r>
          </a:p>
          <a:p>
            <a:pPr eaLnBrk="1" hangingPunct="1"/>
            <a:r>
              <a:rPr lang="en-US" sz="2400" dirty="0" smtClean="0">
                <a:latin typeface="Times New Roman" pitchFamily="18" charset="0"/>
                <a:cs typeface="Times New Roman" pitchFamily="18" charset="0"/>
              </a:rPr>
              <a:t>Describes vital registration and health survey</a:t>
            </a:r>
          </a:p>
          <a:p>
            <a:pPr eaLnBrk="1" hangingPunct="1"/>
            <a:r>
              <a:rPr lang="en-US" sz="2400" dirty="0" smtClean="0">
                <a:latin typeface="Times New Roman" pitchFamily="18" charset="0"/>
                <a:cs typeface="Times New Roman" pitchFamily="18" charset="0"/>
              </a:rPr>
              <a:t>List health service records of data and importance</a:t>
            </a:r>
          </a:p>
          <a:p>
            <a:pPr eaLnBrk="1" hangingPunct="1"/>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22312868"/>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98080" cy="792162"/>
          </a:xfrm>
        </p:spPr>
        <p:txBody>
          <a:bodyPr>
            <a:noAutofit/>
          </a:bodyPr>
          <a:lstStyle/>
          <a:p>
            <a:r>
              <a:rPr lang="en-US" sz="3600" b="1" dirty="0" smtClean="0">
                <a:latin typeface="Times New Roman" pitchFamily="18" charset="0"/>
                <a:cs typeface="Times New Roman" pitchFamily="18" charset="0"/>
              </a:rPr>
              <a:t>Sources of epidemiologic data</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990599"/>
            <a:ext cx="8458200" cy="5839691"/>
          </a:xfrm>
        </p:spPr>
        <p:txBody>
          <a:bodyPr>
            <a:normAutofit/>
          </a:bodyPr>
          <a:lstStyle/>
          <a:p>
            <a:pPr algn="just">
              <a:lnSpc>
                <a:spcPct val="150000"/>
              </a:lnSpc>
            </a:pPr>
            <a:r>
              <a:rPr lang="en-US" sz="2400" dirty="0" smtClean="0">
                <a:latin typeface="Times New Roman" pitchFamily="18" charset="0"/>
                <a:cs typeface="Times New Roman" pitchFamily="18" charset="0"/>
              </a:rPr>
              <a:t>There are different source of information on health and health related conditions in community. </a:t>
            </a:r>
          </a:p>
          <a:p>
            <a:pPr algn="just">
              <a:lnSpc>
                <a:spcPct val="150000"/>
              </a:lnSpc>
            </a:pPr>
            <a:r>
              <a:rPr lang="en-US" sz="2400" dirty="0" smtClean="0">
                <a:latin typeface="Times New Roman" pitchFamily="18" charset="0"/>
                <a:cs typeface="Times New Roman" pitchFamily="18" charset="0"/>
              </a:rPr>
              <a:t>The information obtained from these sources is used for:-</a:t>
            </a:r>
          </a:p>
          <a:p>
            <a:pPr lvl="1" algn="just">
              <a:lnSpc>
                <a:spcPct val="150000"/>
              </a:lnSpc>
            </a:pPr>
            <a:r>
              <a:rPr lang="en-US" sz="2400" dirty="0" smtClean="0">
                <a:latin typeface="Times New Roman" pitchFamily="18" charset="0"/>
                <a:cs typeface="Times New Roman" pitchFamily="18" charset="0"/>
              </a:rPr>
              <a:t>Health planning, programming and evaluation of health services.</a:t>
            </a:r>
          </a:p>
          <a:p>
            <a:pPr lvl="1" algn="just">
              <a:lnSpc>
                <a:spcPct val="150000"/>
              </a:lnSpc>
            </a:pPr>
            <a:r>
              <a:rPr lang="en-US" sz="2400" dirty="0" smtClean="0">
                <a:latin typeface="Times New Roman" pitchFamily="18" charset="0"/>
                <a:cs typeface="Times New Roman" pitchFamily="18" charset="0"/>
              </a:rPr>
              <a:t>Providing facts for decision making</a:t>
            </a:r>
          </a:p>
          <a:p>
            <a:pPr lvl="1" algn="just">
              <a:lnSpc>
                <a:spcPct val="150000"/>
              </a:lnSpc>
            </a:pPr>
            <a:r>
              <a:rPr lang="en-US" sz="2400" dirty="0" smtClean="0">
                <a:latin typeface="Times New Roman" pitchFamily="18" charset="0"/>
                <a:cs typeface="Times New Roman" pitchFamily="18" charset="0"/>
              </a:rPr>
              <a:t>Indicate present and future requirement of the community.</a:t>
            </a:r>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214</a:t>
            </a:fld>
            <a:endParaRPr lang="en-US"/>
          </a:p>
        </p:txBody>
      </p:sp>
    </p:spTree>
    <p:extLst>
      <p:ext uri="{BB962C8B-B14F-4D97-AF65-F5344CB8AC3E}">
        <p14:creationId xmlns:p14="http://schemas.microsoft.com/office/powerpoint/2010/main" val="1123708586"/>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Sources of </a:t>
            </a:r>
            <a:r>
              <a:rPr lang="en-US" b="1" dirty="0" smtClean="0">
                <a:latin typeface="Times New Roman" pitchFamily="18" charset="0"/>
                <a:cs typeface="Times New Roman" pitchFamily="18" charset="0"/>
              </a:rPr>
              <a:t> data…</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pPr algn="just">
              <a:lnSpc>
                <a:spcPct val="150000"/>
              </a:lnSpc>
              <a:buFont typeface="Wingdings" pitchFamily="2" charset="2"/>
              <a:buChar char="v"/>
              <a:defRPr/>
            </a:pPr>
            <a:r>
              <a:rPr lang="en-GB" sz="2800" dirty="0">
                <a:latin typeface="Times New Roman" pitchFamily="18" charset="0"/>
                <a:cs typeface="Times New Roman" pitchFamily="18" charset="0"/>
              </a:rPr>
              <a:t>There are various sources </a:t>
            </a:r>
            <a:r>
              <a:rPr lang="en-GB" sz="2800" dirty="0" smtClean="0">
                <a:latin typeface="Times New Roman" pitchFamily="18" charset="0"/>
                <a:cs typeface="Times New Roman" pitchFamily="18" charset="0"/>
              </a:rPr>
              <a:t>of health and health related </a:t>
            </a:r>
            <a:r>
              <a:rPr lang="en-GB" sz="2800" dirty="0">
                <a:latin typeface="Times New Roman" pitchFamily="18" charset="0"/>
                <a:cs typeface="Times New Roman" pitchFamily="18" charset="0"/>
              </a:rPr>
              <a:t>data, which include </a:t>
            </a:r>
          </a:p>
          <a:p>
            <a:pPr lvl="1" algn="just">
              <a:lnSpc>
                <a:spcPct val="150000"/>
              </a:lnSpc>
              <a:buFont typeface="Wingdings" pitchFamily="2" charset="2"/>
              <a:buChar char="§"/>
              <a:defRPr/>
            </a:pPr>
            <a:r>
              <a:rPr lang="en-GB" dirty="0" smtClean="0">
                <a:latin typeface="Times New Roman" pitchFamily="18" charset="0"/>
                <a:cs typeface="Times New Roman" pitchFamily="18" charset="0"/>
              </a:rPr>
              <a:t>Population </a:t>
            </a:r>
            <a:r>
              <a:rPr lang="en-GB" dirty="0">
                <a:latin typeface="Times New Roman" pitchFamily="18" charset="0"/>
                <a:cs typeface="Times New Roman" pitchFamily="18" charset="0"/>
              </a:rPr>
              <a:t>census, </a:t>
            </a:r>
          </a:p>
          <a:p>
            <a:pPr lvl="1" algn="just">
              <a:lnSpc>
                <a:spcPct val="150000"/>
              </a:lnSpc>
              <a:buFont typeface="Wingdings" pitchFamily="2" charset="2"/>
              <a:buChar char="§"/>
              <a:defRPr/>
            </a:pPr>
            <a:r>
              <a:rPr lang="en-GB" dirty="0" smtClean="0">
                <a:latin typeface="Times New Roman" pitchFamily="18" charset="0"/>
                <a:cs typeface="Times New Roman" pitchFamily="18" charset="0"/>
              </a:rPr>
              <a:t>Vital </a:t>
            </a:r>
            <a:r>
              <a:rPr lang="en-GB" dirty="0">
                <a:latin typeface="Times New Roman" pitchFamily="18" charset="0"/>
                <a:cs typeface="Times New Roman" pitchFamily="18" charset="0"/>
              </a:rPr>
              <a:t>registration system, </a:t>
            </a:r>
          </a:p>
          <a:p>
            <a:pPr lvl="1" algn="just">
              <a:lnSpc>
                <a:spcPct val="150000"/>
              </a:lnSpc>
              <a:buFont typeface="Wingdings" pitchFamily="2" charset="2"/>
              <a:buChar char="§"/>
              <a:defRPr/>
            </a:pPr>
            <a:r>
              <a:rPr lang="en-GB" dirty="0" smtClean="0">
                <a:latin typeface="Times New Roman" pitchFamily="18" charset="0"/>
                <a:cs typeface="Times New Roman" pitchFamily="18" charset="0"/>
              </a:rPr>
              <a:t>Health </a:t>
            </a:r>
            <a:r>
              <a:rPr lang="en-GB" dirty="0">
                <a:latin typeface="Times New Roman" pitchFamily="18" charset="0"/>
                <a:cs typeface="Times New Roman" pitchFamily="18" charset="0"/>
              </a:rPr>
              <a:t>sample surveys, </a:t>
            </a:r>
          </a:p>
          <a:p>
            <a:pPr lvl="1" algn="just">
              <a:lnSpc>
                <a:spcPct val="150000"/>
              </a:lnSpc>
              <a:buFont typeface="Wingdings" pitchFamily="2" charset="2"/>
              <a:buChar char="§"/>
              <a:defRPr/>
            </a:pPr>
            <a:r>
              <a:rPr lang="en-GB" dirty="0" smtClean="0">
                <a:latin typeface="Times New Roman" pitchFamily="18" charset="0"/>
                <a:cs typeface="Times New Roman" pitchFamily="18" charset="0"/>
              </a:rPr>
              <a:t>Population </a:t>
            </a:r>
            <a:r>
              <a:rPr lang="en-GB" dirty="0">
                <a:latin typeface="Times New Roman" pitchFamily="18" charset="0"/>
                <a:cs typeface="Times New Roman" pitchFamily="18" charset="0"/>
              </a:rPr>
              <a:t>registers (</a:t>
            </a:r>
            <a:r>
              <a:rPr lang="en-US" dirty="0">
                <a:latin typeface="Times New Roman" pitchFamily="18" charset="0"/>
                <a:cs typeface="Times New Roman" pitchFamily="18" charset="0"/>
              </a:rPr>
              <a:t>Health service records)</a:t>
            </a:r>
            <a:endParaRPr lang="en-GB" dirty="0">
              <a:latin typeface="Times New Roman" pitchFamily="18" charset="0"/>
              <a:cs typeface="Times New Roman" pitchFamily="18" charset="0"/>
            </a:endParaRPr>
          </a:p>
          <a:p>
            <a:pPr lvl="1" algn="just">
              <a:lnSpc>
                <a:spcPct val="150000"/>
              </a:lnSpc>
              <a:buFont typeface="Wingdings" pitchFamily="2" charset="2"/>
              <a:buChar char="§"/>
              <a:defRPr/>
            </a:pPr>
            <a:r>
              <a:rPr lang="en-GB" dirty="0" smtClean="0">
                <a:latin typeface="Times New Roman" pitchFamily="18" charset="0"/>
                <a:cs typeface="Times New Roman" pitchFamily="18" charset="0"/>
              </a:rPr>
              <a:t>International </a:t>
            </a:r>
            <a:r>
              <a:rPr lang="en-GB" dirty="0">
                <a:latin typeface="Times New Roman" pitchFamily="18" charset="0"/>
                <a:cs typeface="Times New Roman" pitchFamily="18" charset="0"/>
              </a:rPr>
              <a:t>migration statistics and </a:t>
            </a:r>
          </a:p>
          <a:p>
            <a:pPr lvl="1" algn="just">
              <a:lnSpc>
                <a:spcPct val="150000"/>
              </a:lnSpc>
              <a:buFont typeface="Wingdings" pitchFamily="2" charset="2"/>
              <a:buChar char="§"/>
              <a:defRPr/>
            </a:pPr>
            <a:r>
              <a:rPr lang="en-GB" dirty="0" smtClean="0">
                <a:latin typeface="Times New Roman" pitchFamily="18" charset="0"/>
                <a:cs typeface="Times New Roman" pitchFamily="18" charset="0"/>
              </a:rPr>
              <a:t>Other </a:t>
            </a:r>
            <a:r>
              <a:rPr lang="en-GB" dirty="0">
                <a:latin typeface="Times New Roman" pitchFamily="18" charset="0"/>
                <a:cs typeface="Times New Roman" pitchFamily="18" charset="0"/>
              </a:rPr>
              <a:t>sources.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215</a:t>
            </a:fld>
            <a:endParaRPr lang="en-US"/>
          </a:p>
        </p:txBody>
      </p:sp>
    </p:spTree>
    <p:extLst>
      <p:ext uri="{BB962C8B-B14F-4D97-AF65-F5344CB8AC3E}">
        <p14:creationId xmlns:p14="http://schemas.microsoft.com/office/powerpoint/2010/main" val="4129695073"/>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498080" cy="609600"/>
          </a:xfrm>
        </p:spPr>
        <p:txBody>
          <a:bodyPr>
            <a:noAutofit/>
          </a:bodyPr>
          <a:lstStyle/>
          <a:p>
            <a:r>
              <a:rPr lang="en-US" sz="4000" b="1" dirty="0" smtClean="0">
                <a:latin typeface="Times New Roman" pitchFamily="18" charset="0"/>
                <a:cs typeface="Times New Roman" pitchFamily="18" charset="0"/>
              </a:rPr>
              <a:t>Sources of data…</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838200"/>
            <a:ext cx="8534400" cy="5562600"/>
          </a:xfrm>
        </p:spPr>
        <p:txBody>
          <a:bodyPr>
            <a:normAutofit fontScale="85000" lnSpcReduction="20000"/>
          </a:bodyPr>
          <a:lstStyle/>
          <a:p>
            <a:pPr algn="just">
              <a:lnSpc>
                <a:spcPct val="90000"/>
              </a:lnSpc>
              <a:defRPr/>
            </a:pPr>
            <a:endParaRPr lang="en-GB" dirty="0" smtClean="0">
              <a:latin typeface="Times New Roman" pitchFamily="18" charset="0"/>
              <a:cs typeface="Times New Roman" pitchFamily="18" charset="0"/>
            </a:endParaRPr>
          </a:p>
          <a:p>
            <a:pPr algn="just">
              <a:lnSpc>
                <a:spcPct val="90000"/>
              </a:lnSpc>
              <a:defRPr/>
            </a:pPr>
            <a:r>
              <a:rPr lang="en-GB" dirty="0" smtClean="0">
                <a:latin typeface="Times New Roman" pitchFamily="18" charset="0"/>
                <a:cs typeface="Times New Roman" pitchFamily="18" charset="0"/>
              </a:rPr>
              <a:t>Mainly sources are from enumeration and registration</a:t>
            </a:r>
          </a:p>
          <a:p>
            <a:pPr algn="just">
              <a:lnSpc>
                <a:spcPct val="90000"/>
              </a:lnSpc>
              <a:defRPr/>
            </a:pPr>
            <a:r>
              <a:rPr lang="en-GB" dirty="0" smtClean="0">
                <a:latin typeface="Times New Roman" pitchFamily="18" charset="0"/>
                <a:cs typeface="Times New Roman" pitchFamily="18" charset="0"/>
              </a:rPr>
              <a:t>This is not really based on the method of getting facts </a:t>
            </a:r>
          </a:p>
          <a:p>
            <a:pPr algn="just">
              <a:lnSpc>
                <a:spcPct val="90000"/>
              </a:lnSpc>
              <a:buNone/>
              <a:defRPr/>
            </a:pPr>
            <a:endParaRPr lang="en-GB" dirty="0" smtClean="0">
              <a:latin typeface="Times New Roman" pitchFamily="18" charset="0"/>
              <a:cs typeface="Times New Roman" pitchFamily="18" charset="0"/>
            </a:endParaRPr>
          </a:p>
          <a:p>
            <a:pPr algn="just">
              <a:lnSpc>
                <a:spcPct val="90000"/>
              </a:lnSpc>
              <a:defRPr/>
            </a:pPr>
            <a:r>
              <a:rPr lang="en-GB" dirty="0" smtClean="0">
                <a:latin typeface="Times New Roman" pitchFamily="18" charset="0"/>
                <a:cs typeface="Times New Roman" pitchFamily="18" charset="0"/>
              </a:rPr>
              <a:t>It lies in the nature of the facts themselves: one is a </a:t>
            </a:r>
            <a:r>
              <a:rPr lang="en-GB" b="1" dirty="0" smtClean="0">
                <a:solidFill>
                  <a:srgbClr val="0033CC"/>
                </a:solidFill>
                <a:latin typeface="Times New Roman" pitchFamily="18" charset="0"/>
                <a:cs typeface="Times New Roman" pitchFamily="18" charset="0"/>
              </a:rPr>
              <a:t>record of persons </a:t>
            </a:r>
            <a:r>
              <a:rPr lang="en-GB" dirty="0" smtClean="0">
                <a:latin typeface="Times New Roman" pitchFamily="18" charset="0"/>
                <a:cs typeface="Times New Roman" pitchFamily="18" charset="0"/>
              </a:rPr>
              <a:t>and the other is </a:t>
            </a:r>
            <a:r>
              <a:rPr lang="en-GB" b="1" dirty="0" smtClean="0">
                <a:solidFill>
                  <a:srgbClr val="0033CC"/>
                </a:solidFill>
                <a:latin typeface="Times New Roman" pitchFamily="18" charset="0"/>
                <a:cs typeface="Times New Roman" pitchFamily="18" charset="0"/>
              </a:rPr>
              <a:t>a record of events.</a:t>
            </a:r>
          </a:p>
          <a:p>
            <a:pPr algn="just">
              <a:lnSpc>
                <a:spcPct val="90000"/>
              </a:lnSpc>
              <a:defRPr/>
            </a:pPr>
            <a:endParaRPr lang="en-GB" dirty="0" smtClean="0">
              <a:solidFill>
                <a:srgbClr val="00B050"/>
              </a:solidFill>
              <a:latin typeface="Times New Roman" pitchFamily="18" charset="0"/>
              <a:cs typeface="Times New Roman" pitchFamily="18" charset="0"/>
            </a:endParaRPr>
          </a:p>
          <a:p>
            <a:pPr algn="just">
              <a:lnSpc>
                <a:spcPct val="90000"/>
              </a:lnSpc>
              <a:defRPr/>
            </a:pPr>
            <a:r>
              <a:rPr lang="en-GB" dirty="0" smtClean="0">
                <a:latin typeface="Times New Roman" pitchFamily="18" charset="0"/>
                <a:cs typeface="Times New Roman" pitchFamily="18" charset="0"/>
              </a:rPr>
              <a:t>The enumeration method encompasses </a:t>
            </a:r>
            <a:r>
              <a:rPr lang="en-GB" b="1" dirty="0" smtClean="0">
                <a:latin typeface="Times New Roman" pitchFamily="18" charset="0"/>
                <a:cs typeface="Times New Roman" pitchFamily="18" charset="0"/>
              </a:rPr>
              <a:t>censuses and sample surveys,</a:t>
            </a:r>
            <a:r>
              <a:rPr lang="en-GB" dirty="0" smtClean="0">
                <a:latin typeface="Times New Roman" pitchFamily="18" charset="0"/>
                <a:cs typeface="Times New Roman" pitchFamily="18" charset="0"/>
              </a:rPr>
              <a:t> while the registration method refers mainly to </a:t>
            </a:r>
            <a:r>
              <a:rPr lang="en-GB" b="1" dirty="0" smtClean="0">
                <a:latin typeface="Times New Roman" pitchFamily="18" charset="0"/>
                <a:cs typeface="Times New Roman" pitchFamily="18" charset="0"/>
              </a:rPr>
              <a:t>vital statistics registration system and population registers. </a:t>
            </a:r>
          </a:p>
          <a:p>
            <a:pPr algn="just">
              <a:lnSpc>
                <a:spcPct val="90000"/>
              </a:lnSpc>
              <a:buNone/>
              <a:defRPr/>
            </a:pPr>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Therefore, census produces the stock of a population of a given country or area in a static way (showing the size and composition at a given point in time). </a:t>
            </a:r>
          </a:p>
          <a:p>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0CCEBE98-C0D1-4A63-8703-32E5A219A906}" type="slidenum">
              <a:rPr lang="en-US" smtClean="0">
                <a:latin typeface="Times New Roman" pitchFamily="18" charset="0"/>
                <a:cs typeface="Times New Roman" pitchFamily="18" charset="0"/>
              </a:rPr>
              <a:pPr/>
              <a:t>216</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690340725"/>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62088" cy="639762"/>
          </a:xfrm>
        </p:spPr>
        <p:txBody>
          <a:bodyPr>
            <a:noAutofit/>
          </a:bodyPr>
          <a:lstStyle/>
          <a:p>
            <a:r>
              <a:rPr lang="en-US" sz="3600" b="1" dirty="0" smtClean="0">
                <a:latin typeface="Times New Roman" pitchFamily="18" charset="0"/>
                <a:cs typeface="Times New Roman" pitchFamily="18" charset="0"/>
              </a:rPr>
              <a:t>Sources of epidemiologic data…</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066800"/>
            <a:ext cx="8552688" cy="5181600"/>
          </a:xfrm>
        </p:spPr>
        <p:txBody>
          <a:bodyPr>
            <a:normAutofit fontScale="92500"/>
          </a:bodyPr>
          <a:lstStyle/>
          <a:p>
            <a:pPr algn="just">
              <a:lnSpc>
                <a:spcPct val="150000"/>
              </a:lnSpc>
              <a:defRPr/>
            </a:pPr>
            <a:r>
              <a:rPr lang="en-GB" dirty="0" smtClean="0">
                <a:latin typeface="Times New Roman" pitchFamily="18" charset="0"/>
                <a:cs typeface="Times New Roman" pitchFamily="18" charset="0"/>
              </a:rPr>
              <a:t>On the other hand, vital statistics registration system provides a flow of a record of vital events (that determine the process of change), in a dynamic way. </a:t>
            </a:r>
          </a:p>
          <a:p>
            <a:pPr algn="just">
              <a:lnSpc>
                <a:spcPct val="150000"/>
              </a:lnSpc>
              <a:buNone/>
              <a:defRPr/>
            </a:pPr>
            <a:endParaRPr lang="en-GB" dirty="0" smtClean="0">
              <a:latin typeface="Times New Roman" pitchFamily="18" charset="0"/>
              <a:cs typeface="Times New Roman" pitchFamily="18" charset="0"/>
            </a:endParaRPr>
          </a:p>
          <a:p>
            <a:pPr algn="just">
              <a:lnSpc>
                <a:spcPct val="150000"/>
              </a:lnSpc>
              <a:defRPr/>
            </a:pPr>
            <a:r>
              <a:rPr lang="en-GB" dirty="0" smtClean="0">
                <a:latin typeface="Times New Roman" pitchFamily="18" charset="0"/>
                <a:cs typeface="Times New Roman" pitchFamily="18" charset="0"/>
              </a:rPr>
              <a:t>Therefore, </a:t>
            </a:r>
            <a:r>
              <a:rPr lang="en-GB" b="1" dirty="0" smtClean="0">
                <a:solidFill>
                  <a:srgbClr val="0033CC"/>
                </a:solidFill>
                <a:latin typeface="Times New Roman" pitchFamily="18" charset="0"/>
                <a:cs typeface="Times New Roman" pitchFamily="18" charset="0"/>
              </a:rPr>
              <a:t>censuses, vital statistics registration system, sample surveys and population registers</a:t>
            </a:r>
            <a:r>
              <a:rPr lang="en-GB" dirty="0" smtClean="0">
                <a:solidFill>
                  <a:srgbClr val="7030A0"/>
                </a:solidFill>
                <a:latin typeface="Times New Roman" pitchFamily="18" charset="0"/>
                <a:cs typeface="Times New Roman" pitchFamily="18" charset="0"/>
              </a:rPr>
              <a:t> </a:t>
            </a:r>
            <a:r>
              <a:rPr lang="en-GB" dirty="0" smtClean="0">
                <a:latin typeface="Times New Roman" pitchFamily="18" charset="0"/>
                <a:cs typeface="Times New Roman" pitchFamily="18" charset="0"/>
              </a:rPr>
              <a:t>are the principal sources of demographic data.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0CCEBE98-C0D1-4A63-8703-32E5A219A906}" type="slidenum">
              <a:rPr lang="en-US" smtClean="0">
                <a:latin typeface="Times New Roman" pitchFamily="18" charset="0"/>
                <a:cs typeface="Times New Roman" pitchFamily="18" charset="0"/>
              </a:rPr>
              <a:pPr/>
              <a:t>217</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447508244"/>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485888" cy="639762"/>
          </a:xfrm>
        </p:spPr>
        <p:txBody>
          <a:bodyPr>
            <a:noAutofit/>
          </a:bodyPr>
          <a:lstStyle/>
          <a:p>
            <a:r>
              <a:rPr lang="en-US" sz="3200" b="1" dirty="0" smtClean="0">
                <a:latin typeface="Times New Roman" pitchFamily="18" charset="0"/>
                <a:cs typeface="Times New Roman" pitchFamily="18" charset="0"/>
              </a:rPr>
              <a:t>Sources of data…</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838200"/>
            <a:ext cx="8400288" cy="5638800"/>
          </a:xfrm>
        </p:spPr>
        <p:txBody>
          <a:bodyPr/>
          <a:lstStyle/>
          <a:p>
            <a:pPr>
              <a:lnSpc>
                <a:spcPct val="150000"/>
              </a:lnSpc>
              <a:defRPr/>
            </a:pPr>
            <a:r>
              <a:rPr lang="en-GB" sz="2800" dirty="0" smtClean="0">
                <a:latin typeface="Times New Roman" pitchFamily="18" charset="0"/>
                <a:cs typeface="Times New Roman" pitchFamily="18" charset="0"/>
              </a:rPr>
              <a:t>They can be put categorically as follows:</a:t>
            </a:r>
          </a:p>
          <a:p>
            <a:pPr lvl="1">
              <a:lnSpc>
                <a:spcPct val="150000"/>
              </a:lnSpc>
              <a:buFont typeface="Wingdings" pitchFamily="2" charset="2"/>
              <a:buChar char="§"/>
              <a:defRPr/>
            </a:pPr>
            <a:r>
              <a:rPr lang="en-GB" b="1" dirty="0" smtClean="0">
                <a:latin typeface="Times New Roman" pitchFamily="18" charset="0"/>
                <a:cs typeface="Times New Roman" pitchFamily="18" charset="0"/>
              </a:rPr>
              <a:t>Enumeration Method</a:t>
            </a:r>
          </a:p>
          <a:p>
            <a:pPr lvl="2">
              <a:lnSpc>
                <a:spcPct val="150000"/>
              </a:lnSpc>
              <a:defRPr/>
            </a:pPr>
            <a:r>
              <a:rPr lang="en-GB" sz="2800" dirty="0" smtClean="0">
                <a:latin typeface="Times New Roman" pitchFamily="18" charset="0"/>
                <a:cs typeface="Times New Roman" pitchFamily="18" charset="0"/>
              </a:rPr>
              <a:t>Censuses (population and housing) </a:t>
            </a:r>
          </a:p>
          <a:p>
            <a:pPr lvl="2">
              <a:lnSpc>
                <a:spcPct val="150000"/>
              </a:lnSpc>
              <a:defRPr/>
            </a:pPr>
            <a:r>
              <a:rPr lang="en-GB" sz="2800" dirty="0" smtClean="0">
                <a:latin typeface="Times New Roman" pitchFamily="18" charset="0"/>
                <a:cs typeface="Times New Roman" pitchFamily="18" charset="0"/>
              </a:rPr>
              <a:t>Sample Surveys (demographic and social) </a:t>
            </a:r>
          </a:p>
          <a:p>
            <a:pPr lvl="1">
              <a:lnSpc>
                <a:spcPct val="150000"/>
              </a:lnSpc>
              <a:buFont typeface="Wingdings" pitchFamily="2" charset="2"/>
              <a:buChar char="§"/>
              <a:defRPr/>
            </a:pPr>
            <a:r>
              <a:rPr lang="en-GB" b="1" dirty="0" smtClean="0">
                <a:latin typeface="Times New Roman" pitchFamily="18" charset="0"/>
                <a:cs typeface="Times New Roman" pitchFamily="18" charset="0"/>
              </a:rPr>
              <a:t>Registration Method </a:t>
            </a:r>
          </a:p>
          <a:p>
            <a:pPr lvl="2">
              <a:lnSpc>
                <a:spcPct val="150000"/>
              </a:lnSpc>
              <a:defRPr/>
            </a:pPr>
            <a:r>
              <a:rPr lang="en-GB" sz="2800" dirty="0" smtClean="0">
                <a:latin typeface="Times New Roman" pitchFamily="18" charset="0"/>
                <a:cs typeface="Times New Roman" pitchFamily="18" charset="0"/>
              </a:rPr>
              <a:t>Vital Statistics Registration System</a:t>
            </a:r>
          </a:p>
          <a:p>
            <a:pPr lvl="2">
              <a:lnSpc>
                <a:spcPct val="150000"/>
              </a:lnSpc>
              <a:defRPr/>
            </a:pPr>
            <a:r>
              <a:rPr lang="en-GB" sz="2800" dirty="0" smtClean="0">
                <a:latin typeface="Times New Roman" pitchFamily="18" charset="0"/>
                <a:cs typeface="Times New Roman" pitchFamily="18" charset="0"/>
              </a:rPr>
              <a:t>Population Registers</a:t>
            </a:r>
          </a:p>
          <a:p>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0CCEBE98-C0D1-4A63-8703-32E5A219A906}" type="slidenum">
              <a:rPr lang="en-US" smtClean="0">
                <a:latin typeface="Times New Roman" pitchFamily="18" charset="0"/>
                <a:cs typeface="Times New Roman" pitchFamily="18" charset="0"/>
              </a:rPr>
              <a:pPr/>
              <a:t>218</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386265310"/>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498080" cy="639762"/>
          </a:xfrm>
        </p:spPr>
        <p:txBody>
          <a:bodyPr>
            <a:normAutofit fontScale="90000"/>
          </a:bodyPr>
          <a:lstStyle/>
          <a:p>
            <a:pPr lvl="0"/>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sz="3600" b="1" dirty="0" smtClean="0">
                <a:effectLst/>
                <a:latin typeface="Times New Roman" pitchFamily="18" charset="0"/>
                <a:cs typeface="Times New Roman" pitchFamily="18" charset="0"/>
              </a:rPr>
              <a:t>1. CENSUS</a:t>
            </a:r>
            <a:r>
              <a:rPr lang="en-US" sz="3600" dirty="0" smtClean="0">
                <a:effectLst/>
                <a:latin typeface="Times New Roman" pitchFamily="18" charset="0"/>
                <a:cs typeface="Times New Roman" pitchFamily="18" charset="0"/>
              </a:rPr>
              <a:t/>
            </a:r>
            <a:br>
              <a:rPr lang="en-US" sz="3600" dirty="0" smtClean="0">
                <a:effectLst/>
                <a:latin typeface="Times New Roman" pitchFamily="18" charset="0"/>
                <a:cs typeface="Times New Roman" pitchFamily="18" charset="0"/>
              </a:rPr>
            </a:br>
            <a:endParaRPr lang="en-US"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762000"/>
            <a:ext cx="8686800" cy="5791200"/>
          </a:xfrm>
        </p:spPr>
        <p:txBody>
          <a:bodyPr>
            <a:noAutofit/>
          </a:bodyPr>
          <a:lstStyle/>
          <a:p>
            <a:pPr algn="just">
              <a:lnSpc>
                <a:spcPct val="150000"/>
              </a:lnSpc>
            </a:pPr>
            <a:r>
              <a:rPr lang="en-US" sz="1800" dirty="0" smtClean="0">
                <a:latin typeface="Times New Roman" pitchFamily="18" charset="0"/>
                <a:cs typeface="Times New Roman" pitchFamily="18" charset="0"/>
              </a:rPr>
              <a:t>It is defined as </a:t>
            </a:r>
            <a:r>
              <a:rPr lang="en-US" sz="1800" b="1" dirty="0" smtClean="0">
                <a:latin typeface="Times New Roman" pitchFamily="18" charset="0"/>
                <a:cs typeface="Times New Roman" pitchFamily="18" charset="0"/>
              </a:rPr>
              <a:t>periodic count or enumeration of a population.</a:t>
            </a:r>
          </a:p>
          <a:p>
            <a:pPr lvl="1" algn="just">
              <a:lnSpc>
                <a:spcPct val="150000"/>
              </a:lnSpc>
              <a:defRPr/>
            </a:pPr>
            <a:r>
              <a:rPr lang="en-GB" sz="1800" dirty="0" smtClean="0">
                <a:latin typeface="Times New Roman" pitchFamily="18" charset="0"/>
                <a:cs typeface="Times New Roman" pitchFamily="18" charset="0"/>
              </a:rPr>
              <a:t>A population census is the largest, most extensive and costly government exercise of a country. </a:t>
            </a:r>
          </a:p>
          <a:p>
            <a:pPr algn="just">
              <a:lnSpc>
                <a:spcPct val="150000"/>
              </a:lnSpc>
              <a:defRPr/>
            </a:pPr>
            <a:r>
              <a:rPr lang="en-GB" sz="1800" dirty="0" smtClean="0">
                <a:latin typeface="Times New Roman" pitchFamily="18" charset="0"/>
                <a:cs typeface="Times New Roman" pitchFamily="18" charset="0"/>
              </a:rPr>
              <a:t>Census could be seen as an inventory exercise of governments, about the individual entities under their administration</a:t>
            </a:r>
            <a:r>
              <a:rPr lang="en-GB" sz="2000" dirty="0" smtClean="0">
                <a:latin typeface="Times New Roman" pitchFamily="18" charset="0"/>
                <a:cs typeface="Times New Roman" pitchFamily="18" charset="0"/>
              </a:rPr>
              <a:t>. </a:t>
            </a:r>
          </a:p>
          <a:p>
            <a:pPr algn="just">
              <a:lnSpc>
                <a:spcPct val="150000"/>
              </a:lnSpc>
              <a:defRPr/>
            </a:pPr>
            <a:r>
              <a:rPr lang="en-GB" sz="2000" dirty="0">
                <a:latin typeface="Times New Roman" pitchFamily="18" charset="0"/>
                <a:cs typeface="Times New Roman" pitchFamily="18" charset="0"/>
              </a:rPr>
              <a:t>It is designed to give mainly the stock of a country’s population at a given point in time. </a:t>
            </a:r>
            <a:endParaRPr lang="en-GB" sz="2000" dirty="0" smtClean="0">
              <a:latin typeface="Times New Roman" pitchFamily="18" charset="0"/>
              <a:cs typeface="Times New Roman" pitchFamily="18" charset="0"/>
            </a:endParaRPr>
          </a:p>
          <a:p>
            <a:pPr algn="just">
              <a:lnSpc>
                <a:spcPct val="150000"/>
              </a:lnSpc>
              <a:defRPr/>
            </a:pPr>
            <a:r>
              <a:rPr lang="en-GB" sz="2000" dirty="0" smtClean="0">
                <a:latin typeface="Times New Roman" pitchFamily="18" charset="0"/>
                <a:cs typeface="Times New Roman" pitchFamily="18" charset="0"/>
              </a:rPr>
              <a:t>A </a:t>
            </a:r>
            <a:r>
              <a:rPr lang="en-GB" sz="2000" dirty="0">
                <a:latin typeface="Times New Roman" pitchFamily="18" charset="0"/>
                <a:cs typeface="Times New Roman" pitchFamily="18" charset="0"/>
              </a:rPr>
              <a:t>population census is defined as the total process of </a:t>
            </a:r>
            <a:r>
              <a:rPr lang="en-GB" sz="2000" b="1" dirty="0">
                <a:solidFill>
                  <a:srgbClr val="0033CC"/>
                </a:solidFill>
                <a:latin typeface="Times New Roman" pitchFamily="18" charset="0"/>
                <a:cs typeface="Times New Roman" pitchFamily="18" charset="0"/>
              </a:rPr>
              <a:t>collecting,</a:t>
            </a:r>
            <a:r>
              <a:rPr lang="en-GB" sz="2000" i="1" dirty="0">
                <a:solidFill>
                  <a:srgbClr val="0033CC"/>
                </a:solidFill>
                <a:latin typeface="Times New Roman" pitchFamily="18" charset="0"/>
                <a:cs typeface="Times New Roman" pitchFamily="18" charset="0"/>
              </a:rPr>
              <a:t> </a:t>
            </a:r>
            <a:r>
              <a:rPr lang="en-GB" sz="2000" b="1" dirty="0">
                <a:solidFill>
                  <a:srgbClr val="0033CC"/>
                </a:solidFill>
                <a:latin typeface="Times New Roman" pitchFamily="18" charset="0"/>
                <a:cs typeface="Times New Roman" pitchFamily="18" charset="0"/>
              </a:rPr>
              <a:t>compiling</a:t>
            </a:r>
            <a:r>
              <a:rPr lang="en-GB" sz="2000" i="1" dirty="0">
                <a:solidFill>
                  <a:srgbClr val="0033CC"/>
                </a:solidFill>
                <a:latin typeface="Times New Roman" pitchFamily="18" charset="0"/>
                <a:cs typeface="Times New Roman" pitchFamily="18" charset="0"/>
              </a:rPr>
              <a:t>, </a:t>
            </a:r>
            <a:r>
              <a:rPr lang="en-GB" sz="2000" b="1" dirty="0">
                <a:solidFill>
                  <a:srgbClr val="0033CC"/>
                </a:solidFill>
                <a:latin typeface="Times New Roman" pitchFamily="18" charset="0"/>
                <a:cs typeface="Times New Roman" pitchFamily="18" charset="0"/>
              </a:rPr>
              <a:t>evaluating, analysing </a:t>
            </a:r>
            <a:r>
              <a:rPr lang="en-GB" sz="2000" dirty="0">
                <a:solidFill>
                  <a:srgbClr val="0033CC"/>
                </a:solidFill>
                <a:latin typeface="Times New Roman" pitchFamily="18" charset="0"/>
                <a:cs typeface="Times New Roman" pitchFamily="18" charset="0"/>
              </a:rPr>
              <a:t>and</a:t>
            </a:r>
            <a:r>
              <a:rPr lang="en-GB" sz="2000" i="1" dirty="0">
                <a:solidFill>
                  <a:srgbClr val="0033CC"/>
                </a:solidFill>
                <a:latin typeface="Times New Roman" pitchFamily="18" charset="0"/>
                <a:cs typeface="Times New Roman" pitchFamily="18" charset="0"/>
              </a:rPr>
              <a:t> </a:t>
            </a:r>
            <a:r>
              <a:rPr lang="en-GB" sz="2000" b="1" dirty="0">
                <a:solidFill>
                  <a:srgbClr val="0033CC"/>
                </a:solidFill>
                <a:latin typeface="Times New Roman" pitchFamily="18" charset="0"/>
                <a:cs typeface="Times New Roman" pitchFamily="18" charset="0"/>
              </a:rPr>
              <a:t>publishing</a:t>
            </a:r>
            <a:r>
              <a:rPr lang="en-GB" sz="2000" dirty="0">
                <a:solidFill>
                  <a:srgbClr val="0033CC"/>
                </a:solidFill>
                <a:latin typeface="Times New Roman" pitchFamily="18" charset="0"/>
                <a:cs typeface="Times New Roman" pitchFamily="18" charset="0"/>
              </a:rPr>
              <a:t> or otherwise </a:t>
            </a:r>
            <a:r>
              <a:rPr lang="en-GB" sz="2000" b="1" dirty="0">
                <a:solidFill>
                  <a:srgbClr val="0033CC"/>
                </a:solidFill>
                <a:latin typeface="Times New Roman" pitchFamily="18" charset="0"/>
                <a:cs typeface="Times New Roman" pitchFamily="18" charset="0"/>
              </a:rPr>
              <a:t>disseminating</a:t>
            </a:r>
            <a:r>
              <a:rPr lang="en-GB" sz="2000" dirty="0">
                <a:solidFill>
                  <a:srgbClr val="0033CC"/>
                </a:solidFill>
                <a:latin typeface="Times New Roman" pitchFamily="18" charset="0"/>
                <a:cs typeface="Times New Roman" pitchFamily="18" charset="0"/>
              </a:rPr>
              <a:t> </a:t>
            </a:r>
            <a:r>
              <a:rPr lang="en-GB" sz="2000" dirty="0">
                <a:latin typeface="Times New Roman" pitchFamily="18" charset="0"/>
                <a:cs typeface="Times New Roman" pitchFamily="18" charset="0"/>
              </a:rPr>
              <a:t>demographic, economic and social data pertaining, at a specified time, to all persons in a country or delimited part of a country (UN, 1998). </a:t>
            </a:r>
            <a:endParaRPr lang="en-US" sz="20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latin typeface="Times New Roman" pitchFamily="18" charset="0"/>
                <a:cs typeface="Times New Roman" pitchFamily="18" charset="0"/>
              </a:rPr>
              <a:pPr/>
              <a:t>219</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728582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53B3FA5-EB5D-462B-8F7E-E66089CA2C19}" type="slidenum">
              <a:rPr lang="en-US" sz="1400" smtClean="0"/>
              <a:pPr eaLnBrk="1" hangingPunct="1"/>
              <a:t>22</a:t>
            </a:fld>
            <a:endParaRPr lang="en-US" sz="1400" smtClean="0"/>
          </a:p>
        </p:txBody>
      </p:sp>
      <p:sp>
        <p:nvSpPr>
          <p:cNvPr id="10244"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sz="4000" b="1" dirty="0" smtClean="0">
                <a:latin typeface="Times New Roman" pitchFamily="18" charset="0"/>
                <a:cs typeface="Times New Roman" pitchFamily="18" charset="0"/>
              </a:rPr>
              <a:t>Components…</a:t>
            </a:r>
          </a:p>
        </p:txBody>
      </p:sp>
      <p:sp>
        <p:nvSpPr>
          <p:cNvPr id="10245" name="Rectangle 3"/>
          <p:cNvSpPr>
            <a:spLocks noGrp="1" noChangeArrowheads="1"/>
          </p:cNvSpPr>
          <p:nvPr>
            <p:ph type="body" idx="1"/>
          </p:nvPr>
        </p:nvSpPr>
        <p:spPr>
          <a:xfrm>
            <a:off x="228600" y="914400"/>
            <a:ext cx="8686800" cy="5715000"/>
          </a:xfrm>
        </p:spPr>
        <p:txBody>
          <a:bodyPr>
            <a:noAutofit/>
          </a:bodyPr>
          <a:lstStyle/>
          <a:p>
            <a:pPr indent="0" algn="just" eaLnBrk="1" hangingPunct="1">
              <a:buFontTx/>
              <a:buNone/>
            </a:pPr>
            <a:r>
              <a:rPr lang="en-US" dirty="0" smtClean="0">
                <a:latin typeface="Times New Roman" pitchFamily="18" charset="0"/>
                <a:cs typeface="Times New Roman" pitchFamily="18" charset="0"/>
              </a:rPr>
              <a:t>4. </a:t>
            </a:r>
            <a:r>
              <a:rPr lang="en-US" sz="2800" b="1" dirty="0" smtClean="0">
                <a:solidFill>
                  <a:srgbClr val="00B0F0"/>
                </a:solidFill>
                <a:latin typeface="Times New Roman" pitchFamily="18" charset="0"/>
                <a:cs typeface="Times New Roman" pitchFamily="18" charset="0"/>
              </a:rPr>
              <a:t>Determinants</a:t>
            </a:r>
            <a:r>
              <a:rPr lang="en-US" sz="2800" dirty="0" smtClean="0">
                <a:latin typeface="Times New Roman" pitchFamily="18" charset="0"/>
                <a:cs typeface="Times New Roman" pitchFamily="18" charset="0"/>
              </a:rPr>
              <a:t>: Factors the presence/absence of which affect the occurrence and level of an event</a:t>
            </a:r>
          </a:p>
          <a:p>
            <a:pPr indent="0" algn="just">
              <a:buNone/>
            </a:pPr>
            <a:r>
              <a:rPr lang="en-US" sz="2800" dirty="0">
                <a:latin typeface="Times New Roman" pitchFamily="18" charset="0"/>
                <a:cs typeface="Times New Roman" pitchFamily="18" charset="0"/>
              </a:rPr>
              <a:t>Epidemiology studies what determines health </a:t>
            </a:r>
            <a:r>
              <a:rPr lang="en-US" sz="2800" dirty="0" smtClean="0">
                <a:latin typeface="Times New Roman" pitchFamily="18" charset="0"/>
                <a:cs typeface="Times New Roman" pitchFamily="18" charset="0"/>
              </a:rPr>
              <a:t>events</a:t>
            </a:r>
          </a:p>
          <a:p>
            <a:pPr lvl="1" algn="just">
              <a:buFont typeface="Arial" panose="020B0604020202020204" pitchFamily="34" charset="0"/>
              <a:buChar char="•"/>
            </a:pPr>
            <a:r>
              <a:rPr lang="en-US" dirty="0">
                <a:latin typeface="Times New Roman" pitchFamily="18" charset="0"/>
                <a:cs typeface="Times New Roman" pitchFamily="18" charset="0"/>
              </a:rPr>
              <a:t>Factor which may be event, characteristic or any definable entity that brings about change in health and health related conditions. </a:t>
            </a:r>
            <a:endParaRPr lang="en-US" dirty="0" smtClean="0">
              <a:latin typeface="Times New Roman" pitchFamily="18" charset="0"/>
              <a:cs typeface="Times New Roman" pitchFamily="18" charset="0"/>
            </a:endParaRPr>
          </a:p>
          <a:p>
            <a:pPr lvl="1" algn="just">
              <a:buFont typeface="Arial" panose="020B0604020202020204" pitchFamily="34" charset="0"/>
              <a:buChar char="•"/>
            </a:pPr>
            <a:endParaRPr lang="en-US" dirty="0">
              <a:latin typeface="Times New Roman" pitchFamily="18" charset="0"/>
              <a:cs typeface="Times New Roman" pitchFamily="18" charset="0"/>
            </a:endParaRPr>
          </a:p>
          <a:p>
            <a:pPr lvl="1" algn="just">
              <a:buFont typeface="Arial" panose="020B0604020202020204" pitchFamily="34" charset="0"/>
              <a:buChar char="•"/>
            </a:pPr>
            <a:r>
              <a:rPr lang="en-US" b="1" dirty="0">
                <a:latin typeface="Times New Roman" pitchFamily="18" charset="0"/>
                <a:cs typeface="Times New Roman" pitchFamily="18" charset="0"/>
              </a:rPr>
              <a:t>It refers to “why diseases occur in certain places? In a certain period? Or in a certain population groups</a:t>
            </a:r>
            <a:r>
              <a:rPr lang="en-US"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indent="0" algn="just" eaLnBrk="1" hangingPunct="1">
              <a:buFontTx/>
              <a:buNone/>
            </a:pPr>
            <a:r>
              <a:rPr lang="en-US" sz="2800" dirty="0" smtClean="0">
                <a:latin typeface="Times New Roman" pitchFamily="18" charset="0"/>
                <a:cs typeface="Times New Roman" pitchFamily="18" charset="0"/>
              </a:rPr>
              <a:t>It answers the question how and why?</a:t>
            </a:r>
          </a:p>
          <a:p>
            <a:pPr indent="0" algn="just" eaLnBrk="1" hangingPunct="1">
              <a:buFontTx/>
              <a:buNone/>
            </a:pPr>
            <a:r>
              <a:rPr lang="en-US" sz="2800" b="1" dirty="0" smtClean="0">
                <a:latin typeface="Times New Roman" pitchFamily="18" charset="0"/>
                <a:cs typeface="Times New Roman" pitchFamily="18" charset="0"/>
              </a:rPr>
              <a:t>Epidemiology analyzes health events</a:t>
            </a:r>
          </a:p>
        </p:txBody>
      </p:sp>
    </p:spTree>
    <p:extLst>
      <p:ext uri="{BB962C8B-B14F-4D97-AF65-F5344CB8AC3E}">
        <p14:creationId xmlns:p14="http://schemas.microsoft.com/office/powerpoint/2010/main" val="1405069429"/>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563562"/>
          </a:xfrm>
        </p:spPr>
        <p:txBody>
          <a:bodyPr>
            <a:normAutofit fontScale="90000"/>
          </a:bodyPr>
          <a:lstStyle/>
          <a:p>
            <a:r>
              <a:rPr lang="en-US" dirty="0" smtClean="0">
                <a:latin typeface="Times New Roman" pitchFamily="18" charset="0"/>
                <a:cs typeface="Times New Roman" pitchFamily="18" charset="0"/>
              </a:rPr>
              <a:t>Census…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838200"/>
            <a:ext cx="8686800" cy="5638800"/>
          </a:xfrm>
        </p:spPr>
        <p:txBody>
          <a:bodyPr>
            <a:normAutofit/>
          </a:bodyPr>
          <a:lstStyle/>
          <a:p>
            <a:r>
              <a:rPr lang="en-US" sz="2400" dirty="0" smtClean="0">
                <a:latin typeface="Times New Roman" pitchFamily="18" charset="0"/>
                <a:cs typeface="Times New Roman" pitchFamily="18" charset="0"/>
              </a:rPr>
              <a:t>It provides information on:-</a:t>
            </a:r>
          </a:p>
          <a:p>
            <a:pPr lvl="1"/>
            <a:r>
              <a:rPr lang="en-US" sz="2400" dirty="0" smtClean="0">
                <a:latin typeface="Times New Roman" pitchFamily="18" charset="0"/>
                <a:cs typeface="Times New Roman" pitchFamily="18" charset="0"/>
              </a:rPr>
              <a:t>Size and composition of a population</a:t>
            </a:r>
          </a:p>
          <a:p>
            <a:pPr lvl="1"/>
            <a:r>
              <a:rPr lang="en-US" sz="2400" dirty="0" smtClean="0">
                <a:latin typeface="Times New Roman" pitchFamily="18" charset="0"/>
                <a:cs typeface="Times New Roman" pitchFamily="18" charset="0"/>
              </a:rPr>
              <a:t>The force that determine these variability</a:t>
            </a:r>
          </a:p>
          <a:p>
            <a:pPr lvl="1"/>
            <a:r>
              <a:rPr lang="en-US" sz="2400" dirty="0" smtClean="0">
                <a:latin typeface="Times New Roman" pitchFamily="18" charset="0"/>
                <a:cs typeface="Times New Roman" pitchFamily="18" charset="0"/>
              </a:rPr>
              <a:t>The trends anticipated in the future.</a:t>
            </a:r>
          </a:p>
          <a:p>
            <a:r>
              <a:rPr lang="en-US" sz="2400" dirty="0" smtClean="0">
                <a:latin typeface="Times New Roman" pitchFamily="18" charset="0"/>
                <a:cs typeface="Times New Roman" pitchFamily="18" charset="0"/>
              </a:rPr>
              <a:t>There are two types of census counts</a:t>
            </a:r>
          </a:p>
          <a:p>
            <a:endParaRPr lang="en-US" sz="2400" dirty="0" smtClean="0">
              <a:latin typeface="Times New Roman" pitchFamily="18" charset="0"/>
              <a:cs typeface="Times New Roman" pitchFamily="18" charset="0"/>
            </a:endParaRPr>
          </a:p>
          <a:p>
            <a:pPr marL="0" lvl="0" indent="0">
              <a:buNone/>
            </a:pPr>
            <a:r>
              <a:rPr lang="en-US" sz="2400" dirty="0" smtClean="0">
                <a:latin typeface="Times New Roman" pitchFamily="18" charset="0"/>
                <a:cs typeface="Times New Roman" pitchFamily="18" charset="0"/>
              </a:rPr>
              <a:t>1.1. Defacto</a:t>
            </a:r>
          </a:p>
          <a:p>
            <a:pPr lvl="0"/>
            <a:r>
              <a:rPr lang="en-US" sz="2400" dirty="0" smtClean="0">
                <a:latin typeface="Times New Roman" pitchFamily="18" charset="0"/>
                <a:cs typeface="Times New Roman" pitchFamily="18" charset="0"/>
              </a:rPr>
              <a:t>Counts persons according to </a:t>
            </a:r>
            <a:r>
              <a:rPr lang="en-US" sz="2400" dirty="0" smtClean="0">
                <a:solidFill>
                  <a:srgbClr val="FF0000"/>
                </a:solidFill>
                <a:latin typeface="Times New Roman" pitchFamily="18" charset="0"/>
                <a:cs typeface="Times New Roman" pitchFamily="18" charset="0"/>
              </a:rPr>
              <a:t>their location at time of enumeration</a:t>
            </a:r>
            <a:r>
              <a:rPr lang="en-US" sz="2400" dirty="0" smtClean="0">
                <a:latin typeface="Times New Roman" pitchFamily="18" charset="0"/>
                <a:cs typeface="Times New Roman" pitchFamily="18" charset="0"/>
              </a:rPr>
              <a:t>. </a:t>
            </a:r>
          </a:p>
          <a:p>
            <a:pPr lvl="0"/>
            <a:r>
              <a:rPr lang="en-US" sz="2400" dirty="0" smtClean="0">
                <a:latin typeface="Times New Roman" pitchFamily="18" charset="0"/>
                <a:cs typeface="Times New Roman" pitchFamily="18" charset="0"/>
              </a:rPr>
              <a:t>Excludes those who are </a:t>
            </a:r>
            <a:r>
              <a:rPr lang="en-US" sz="2400" dirty="0" smtClean="0">
                <a:solidFill>
                  <a:srgbClr val="FF0000"/>
                </a:solidFill>
                <a:latin typeface="Times New Roman" pitchFamily="18" charset="0"/>
                <a:cs typeface="Times New Roman" pitchFamily="18" charset="0"/>
              </a:rPr>
              <a:t>temporarily</a:t>
            </a:r>
            <a:r>
              <a:rPr lang="en-US" sz="2400" dirty="0" smtClean="0">
                <a:latin typeface="Times New Roman" pitchFamily="18" charset="0"/>
                <a:cs typeface="Times New Roman" pitchFamily="18" charset="0"/>
              </a:rPr>
              <a:t> away.</a:t>
            </a:r>
          </a:p>
          <a:p>
            <a:pPr lvl="0"/>
            <a:r>
              <a:rPr lang="en-US" sz="2400" dirty="0" smtClean="0">
                <a:latin typeface="Times New Roman" pitchFamily="18" charset="0"/>
                <a:cs typeface="Times New Roman" pitchFamily="18" charset="0"/>
              </a:rPr>
              <a:t>Those counted once will not be counted again</a:t>
            </a:r>
          </a:p>
          <a:p>
            <a:pPr lvl="0"/>
            <a:r>
              <a:rPr lang="en-US" sz="2400" dirty="0" smtClean="0">
                <a:latin typeface="Times New Roman" pitchFamily="18" charset="0"/>
                <a:cs typeface="Times New Roman" pitchFamily="18" charset="0"/>
              </a:rPr>
              <a:t>It lasts only for one night </a:t>
            </a:r>
          </a:p>
        </p:txBody>
      </p:sp>
      <p:sp>
        <p:nvSpPr>
          <p:cNvPr id="5" name="Slide Number Placeholder 4"/>
          <p:cNvSpPr>
            <a:spLocks noGrp="1"/>
          </p:cNvSpPr>
          <p:nvPr>
            <p:ph type="sldNum" sz="quarter" idx="12"/>
          </p:nvPr>
        </p:nvSpPr>
        <p:spPr/>
        <p:txBody>
          <a:bodyPr/>
          <a:lstStyle/>
          <a:p>
            <a:fld id="{B6F15528-21DE-4FAA-801E-634DDDAF4B2B}" type="slidenum">
              <a:rPr lang="en-US" smtClean="0">
                <a:latin typeface="Times New Roman" pitchFamily="18" charset="0"/>
                <a:cs typeface="Times New Roman" pitchFamily="18" charset="0"/>
              </a:rPr>
              <a:pPr/>
              <a:t>220</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056712099"/>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6488" cy="563562"/>
          </a:xfrm>
        </p:spPr>
        <p:txBody>
          <a:bodyPr>
            <a:normAutofit fontScale="90000"/>
          </a:bodyPr>
          <a:lstStyle/>
          <a:p>
            <a:r>
              <a:rPr lang="en-US" b="1" dirty="0" smtClean="0">
                <a:latin typeface="Times New Roman" pitchFamily="18" charset="0"/>
                <a:cs typeface="Times New Roman" pitchFamily="18" charset="0"/>
              </a:rPr>
              <a:t>Defacto</a:t>
            </a:r>
            <a:r>
              <a:rPr lang="en-US" b="1" i="1"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52400" y="685800"/>
            <a:ext cx="8781288" cy="5943600"/>
          </a:xfrm>
        </p:spPr>
        <p:txBody>
          <a:bodyPr>
            <a:normAutofit fontScale="92500"/>
          </a:bodyPr>
          <a:lstStyle/>
          <a:p>
            <a:pPr algn="just">
              <a:buNone/>
            </a:pPr>
            <a:r>
              <a:rPr lang="en-US" sz="2800" b="1" dirty="0" smtClean="0">
                <a:solidFill>
                  <a:srgbClr val="C00000"/>
                </a:solidFill>
                <a:latin typeface="Times New Roman" pitchFamily="18" charset="0"/>
                <a:cs typeface="Times New Roman" pitchFamily="18" charset="0"/>
              </a:rPr>
              <a:t>Advantages: - </a:t>
            </a:r>
          </a:p>
          <a:p>
            <a:pPr lvl="0" algn="just"/>
            <a:r>
              <a:rPr lang="en-US" sz="2800" dirty="0" smtClean="0">
                <a:latin typeface="Times New Roman" pitchFamily="18" charset="0"/>
                <a:cs typeface="Times New Roman" pitchFamily="18" charset="0"/>
              </a:rPr>
              <a:t>It offers less chance for double entry (commission) and omission as compared to the de-jure approach. </a:t>
            </a:r>
          </a:p>
          <a:p>
            <a:pPr lvl="0" algn="just"/>
            <a:r>
              <a:rPr lang="en-US" sz="2800" dirty="0" smtClean="0">
                <a:latin typeface="Times New Roman" pitchFamily="18" charset="0"/>
                <a:cs typeface="Times New Roman" pitchFamily="18" charset="0"/>
              </a:rPr>
              <a:t>As persons are counted at any place they are found during the time of enumeration, the de-facto approach could present a true picture of the total population of a given country. </a:t>
            </a:r>
          </a:p>
          <a:p>
            <a:pPr algn="just">
              <a:buNone/>
            </a:pPr>
            <a:r>
              <a:rPr lang="en-US" sz="2800" b="1" dirty="0" smtClean="0">
                <a:solidFill>
                  <a:srgbClr val="C00000"/>
                </a:solidFill>
                <a:latin typeface="Times New Roman" pitchFamily="18" charset="0"/>
                <a:cs typeface="Times New Roman" pitchFamily="18" charset="0"/>
              </a:rPr>
              <a:t>Disadvantages:-</a:t>
            </a:r>
          </a:p>
          <a:p>
            <a:pPr lvl="0" algn="just"/>
            <a:r>
              <a:rPr lang="en-US" sz="2800" dirty="0" smtClean="0">
                <a:latin typeface="Times New Roman" pitchFamily="18" charset="0"/>
                <a:cs typeface="Times New Roman" pitchFamily="18" charset="0"/>
              </a:rPr>
              <a:t>Difficult to obtain information regarding persons in transit.</a:t>
            </a:r>
          </a:p>
          <a:p>
            <a:pPr lvl="0" algn="just"/>
            <a:r>
              <a:rPr lang="en-US" sz="2800" dirty="0" smtClean="0">
                <a:latin typeface="Times New Roman" pitchFamily="18" charset="0"/>
                <a:cs typeface="Times New Roman" pitchFamily="18" charset="0"/>
              </a:rPr>
              <a:t>Provide incorrect picture of community </a:t>
            </a:r>
            <a:r>
              <a:rPr lang="en-US" sz="2800" dirty="0" smtClean="0">
                <a:effectLst>
                  <a:outerShdw blurRad="50800" dist="38100" algn="tr" rotWithShape="0">
                    <a:prstClr val="black">
                      <a:alpha val="40000"/>
                    </a:prstClr>
                  </a:outerShdw>
                </a:effectLst>
                <a:latin typeface="Times New Roman" pitchFamily="18" charset="0"/>
                <a:cs typeface="Times New Roman" pitchFamily="18" charset="0"/>
              </a:rPr>
              <a:t>(</a:t>
            </a:r>
            <a:r>
              <a:rPr lang="en-US" sz="2800" dirty="0" smtClean="0">
                <a:latin typeface="Times New Roman" pitchFamily="18" charset="0"/>
                <a:cs typeface="Times New Roman" pitchFamily="18" charset="0"/>
              </a:rPr>
              <a:t>As people are enumerated at the place where they are found, temporary residents are included, so that the system does not provide an accurate area wise distribution of population.)</a:t>
            </a:r>
          </a:p>
          <a:p>
            <a:pPr lvl="0" algn="just"/>
            <a:r>
              <a:rPr lang="en-US" sz="2800" dirty="0" smtClean="0">
                <a:latin typeface="Times New Roman" pitchFamily="18" charset="0"/>
                <a:cs typeface="Times New Roman" pitchFamily="18" charset="0"/>
              </a:rPr>
              <a:t>Vital statistics usually distorted.</a:t>
            </a:r>
          </a:p>
          <a:p>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latin typeface="Times New Roman" pitchFamily="18" charset="0"/>
                <a:cs typeface="Times New Roman" pitchFamily="18" charset="0"/>
              </a:rPr>
              <a:pPr/>
              <a:t>221</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399305086"/>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60080" cy="487362"/>
          </a:xfrm>
        </p:spPr>
        <p:txBody>
          <a:bodyPr>
            <a:normAutofit fontScale="90000"/>
          </a:bodyPr>
          <a:lstStyle/>
          <a:p>
            <a:pPr lvl="0"/>
            <a:r>
              <a:rPr lang="en-US" sz="2800" b="1" dirty="0" smtClean="0">
                <a:solidFill>
                  <a:srgbClr val="C00000"/>
                </a:solidFill>
                <a:latin typeface="Times New Roman" pitchFamily="18" charset="0"/>
                <a:cs typeface="Times New Roman" pitchFamily="18" charset="0"/>
              </a:rPr>
              <a:t/>
            </a:r>
            <a:br>
              <a:rPr lang="en-US" sz="2800" b="1" dirty="0" smtClean="0">
                <a:solidFill>
                  <a:srgbClr val="C00000"/>
                </a:solidFill>
                <a:latin typeface="Times New Roman" pitchFamily="18" charset="0"/>
                <a:cs typeface="Times New Roman" pitchFamily="18" charset="0"/>
              </a:rPr>
            </a:br>
            <a:r>
              <a:rPr lang="en-US" sz="3600" b="1" dirty="0" smtClean="0">
                <a:latin typeface="Times New Roman" pitchFamily="18" charset="0"/>
                <a:cs typeface="Times New Roman" pitchFamily="18" charset="0"/>
              </a:rPr>
              <a:t>1.2</a:t>
            </a:r>
            <a:r>
              <a:rPr lang="en-US" sz="3600" b="1" dirty="0">
                <a:latin typeface="Times New Roman" pitchFamily="18" charset="0"/>
                <a:cs typeface="Times New Roman" pitchFamily="18" charset="0"/>
              </a:rPr>
              <a:t>. Dejure</a:t>
            </a:r>
            <a:r>
              <a:rPr lang="en-US" sz="2800" b="1" dirty="0">
                <a:solidFill>
                  <a:srgbClr val="C00000"/>
                </a:solidFill>
                <a:latin typeface="Times New Roman" pitchFamily="18" charset="0"/>
                <a:cs typeface="Times New Roman" pitchFamily="18" charset="0"/>
              </a:rPr>
              <a:t/>
            </a:r>
            <a:br>
              <a:rPr lang="en-US" sz="2800" b="1" dirty="0">
                <a:solidFill>
                  <a:srgbClr val="C00000"/>
                </a:solidFill>
                <a:latin typeface="Times New Roman" pitchFamily="18" charset="0"/>
                <a:cs typeface="Times New Roman" pitchFamily="18" charset="0"/>
              </a:rPr>
            </a:b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762000"/>
            <a:ext cx="8628888" cy="5867400"/>
          </a:xfrm>
        </p:spPr>
        <p:txBody>
          <a:bodyPr>
            <a:normAutofit/>
          </a:bodyPr>
          <a:lstStyle/>
          <a:p>
            <a:pPr algn="just"/>
            <a:r>
              <a:rPr lang="en-US" sz="2800" dirty="0" smtClean="0">
                <a:latin typeface="Times New Roman" pitchFamily="18" charset="0"/>
                <a:cs typeface="Times New Roman" pitchFamily="18" charset="0"/>
              </a:rPr>
              <a:t>Counts according to their </a:t>
            </a:r>
            <a:r>
              <a:rPr lang="en-US" sz="2800" b="1" dirty="0" smtClean="0">
                <a:solidFill>
                  <a:srgbClr val="0033CC"/>
                </a:solidFill>
                <a:latin typeface="Times New Roman" pitchFamily="18" charset="0"/>
                <a:cs typeface="Times New Roman" pitchFamily="18" charset="0"/>
              </a:rPr>
              <a:t>usual place of residence</a:t>
            </a:r>
            <a:r>
              <a:rPr lang="en-US" sz="2800" dirty="0" smtClean="0">
                <a:latin typeface="Times New Roman" pitchFamily="18" charset="0"/>
                <a:cs typeface="Times New Roman" pitchFamily="18" charset="0"/>
              </a:rPr>
              <a:t>. Excludes temporarily visits.</a:t>
            </a:r>
          </a:p>
          <a:p>
            <a:pPr algn="just">
              <a:buNone/>
            </a:pPr>
            <a:r>
              <a:rPr lang="en-US" sz="2800" b="1" dirty="0" smtClean="0">
                <a:solidFill>
                  <a:srgbClr val="C00000"/>
                </a:solidFill>
                <a:latin typeface="Times New Roman" pitchFamily="18" charset="0"/>
                <a:cs typeface="Times New Roman" pitchFamily="18" charset="0"/>
              </a:rPr>
              <a:t>Advantages:-</a:t>
            </a:r>
          </a:p>
          <a:p>
            <a:pPr lvl="1" algn="just"/>
            <a:r>
              <a:rPr lang="en-US" dirty="0" smtClean="0">
                <a:latin typeface="Times New Roman" pitchFamily="18" charset="0"/>
                <a:cs typeface="Times New Roman" pitchFamily="18" charset="0"/>
              </a:rPr>
              <a:t>Give permanent picture of community.</a:t>
            </a:r>
          </a:p>
          <a:p>
            <a:pPr lvl="1" algn="just"/>
            <a:r>
              <a:rPr lang="en-US" dirty="0" smtClean="0">
                <a:latin typeface="Times New Roman" pitchFamily="18" charset="0"/>
                <a:cs typeface="Times New Roman" pitchFamily="18" charset="0"/>
              </a:rPr>
              <a:t>provides more realistic and useful statistics</a:t>
            </a:r>
          </a:p>
          <a:p>
            <a:pPr algn="just">
              <a:buNone/>
            </a:pPr>
            <a:r>
              <a:rPr lang="en-US" sz="2800" b="1" dirty="0" smtClean="0">
                <a:solidFill>
                  <a:srgbClr val="C00000"/>
                </a:solidFill>
                <a:latin typeface="Times New Roman" pitchFamily="18" charset="0"/>
                <a:cs typeface="Times New Roman" pitchFamily="18" charset="0"/>
              </a:rPr>
              <a:t>Disadvantages:-</a:t>
            </a:r>
          </a:p>
          <a:p>
            <a:pPr lvl="1" algn="just"/>
            <a:r>
              <a:rPr lang="en-US" dirty="0" smtClean="0">
                <a:latin typeface="Times New Roman" pitchFamily="18" charset="0"/>
                <a:cs typeface="Times New Roman" pitchFamily="18" charset="0"/>
              </a:rPr>
              <a:t>Some person may be omitted</a:t>
            </a:r>
          </a:p>
          <a:p>
            <a:pPr lvl="1" algn="just"/>
            <a:r>
              <a:rPr lang="en-US" dirty="0" smtClean="0">
                <a:latin typeface="Times New Roman" pitchFamily="18" charset="0"/>
                <a:cs typeface="Times New Roman" pitchFamily="18" charset="0"/>
              </a:rPr>
              <a:t>Some may be counted twice</a:t>
            </a:r>
          </a:p>
          <a:p>
            <a:pPr lvl="1" algn="just"/>
            <a:r>
              <a:rPr lang="en-US" dirty="0" smtClean="0">
                <a:latin typeface="Times New Roman" pitchFamily="18" charset="0"/>
                <a:cs typeface="Times New Roman" pitchFamily="18" charset="0"/>
              </a:rPr>
              <a:t>Information collected regarding persons away is often incomplete or incorrect.</a:t>
            </a:r>
          </a:p>
          <a:p>
            <a:pPr algn="just"/>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latin typeface="Times New Roman" pitchFamily="18" charset="0"/>
                <a:cs typeface="Times New Roman" pitchFamily="18" charset="0"/>
              </a:rPr>
              <a:pPr/>
              <a:t>222</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864773459"/>
      </p:ext>
    </p:extLst>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98080" cy="563562"/>
          </a:xfrm>
        </p:spPr>
        <p:txBody>
          <a:bodyPr>
            <a:noAutofit/>
          </a:bodyPr>
          <a:lstStyle/>
          <a:p>
            <a:r>
              <a:rPr lang="en-US" sz="4000" b="1" dirty="0" smtClean="0">
                <a:latin typeface="Times New Roman" pitchFamily="18" charset="0"/>
                <a:cs typeface="Times New Roman" pitchFamily="18" charset="0"/>
              </a:rPr>
              <a:t>Census…</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838200"/>
            <a:ext cx="8628888" cy="5715000"/>
          </a:xfrm>
        </p:spPr>
        <p:txBody>
          <a:bodyPr>
            <a:normAutofit/>
          </a:bodyPr>
          <a:lstStyle/>
          <a:p>
            <a:r>
              <a:rPr lang="en-US" sz="2400" dirty="0" smtClean="0">
                <a:latin typeface="Times New Roman" pitchFamily="18" charset="0"/>
                <a:cs typeface="Times New Roman" pitchFamily="18" charset="0"/>
              </a:rPr>
              <a:t>In Ethiopia census was conducted in 1984, 1994 and 2007. </a:t>
            </a:r>
          </a:p>
          <a:p>
            <a:r>
              <a:rPr lang="en-US" sz="2400" dirty="0" smtClean="0">
                <a:latin typeface="Times New Roman" pitchFamily="18" charset="0"/>
                <a:cs typeface="Times New Roman" pitchFamily="18" charset="0"/>
              </a:rPr>
              <a:t>Data was collected on:-</a:t>
            </a:r>
          </a:p>
          <a:p>
            <a:pPr lvl="1"/>
            <a:r>
              <a:rPr lang="en-US" sz="2400" dirty="0" smtClean="0">
                <a:latin typeface="Times New Roman" pitchFamily="18" charset="0"/>
                <a:cs typeface="Times New Roman" pitchFamily="18" charset="0"/>
              </a:rPr>
              <a:t>Age, sex, and size of the population</a:t>
            </a:r>
          </a:p>
          <a:p>
            <a:pPr lvl="1"/>
            <a:r>
              <a:rPr lang="en-US" sz="2400" dirty="0" smtClean="0">
                <a:latin typeface="Times New Roman" pitchFamily="18" charset="0"/>
                <a:cs typeface="Times New Roman" pitchFamily="18" charset="0"/>
              </a:rPr>
              <a:t>Mortality, fertility</a:t>
            </a:r>
          </a:p>
          <a:p>
            <a:pPr lvl="1"/>
            <a:r>
              <a:rPr lang="en-US" sz="2400" dirty="0" smtClean="0">
                <a:latin typeface="Times New Roman" pitchFamily="18" charset="0"/>
                <a:cs typeface="Times New Roman" pitchFamily="18" charset="0"/>
              </a:rPr>
              <a:t>Language, ethnicity</a:t>
            </a:r>
          </a:p>
          <a:p>
            <a:pPr lvl="1"/>
            <a:r>
              <a:rPr lang="en-US" sz="2400" dirty="0" smtClean="0">
                <a:latin typeface="Times New Roman" pitchFamily="18" charset="0"/>
                <a:cs typeface="Times New Roman" pitchFamily="18" charset="0"/>
              </a:rPr>
              <a:t>Housing </a:t>
            </a:r>
          </a:p>
          <a:p>
            <a:r>
              <a:rPr lang="en-US" sz="2400" dirty="0" smtClean="0">
                <a:latin typeface="Times New Roman" pitchFamily="18" charset="0"/>
                <a:cs typeface="Times New Roman" pitchFamily="18" charset="0"/>
              </a:rPr>
              <a:t>From this information (data) different health indices could be calculated such as, CBR, CDR, ASMR and SSMR.</a:t>
            </a:r>
          </a:p>
          <a:p>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latin typeface="Times New Roman" pitchFamily="18" charset="0"/>
                <a:cs typeface="Times New Roman" pitchFamily="18" charset="0"/>
              </a:rPr>
              <a:pPr/>
              <a:t>223</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592438601"/>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498080" cy="762000"/>
          </a:xfrm>
        </p:spPr>
        <p:txBody>
          <a:bodyPr>
            <a:normAutofit fontScale="90000"/>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sz="3100" b="1" dirty="0">
                <a:latin typeface="Times New Roman" pitchFamily="18" charset="0"/>
                <a:cs typeface="Times New Roman" pitchFamily="18" charset="0"/>
              </a:rPr>
              <a:t>E</a:t>
            </a:r>
            <a:r>
              <a:rPr lang="en-US" sz="3100" b="1" dirty="0" smtClean="0">
                <a:latin typeface="Times New Roman" pitchFamily="18" charset="0"/>
                <a:cs typeface="Times New Roman" pitchFamily="18" charset="0"/>
              </a:rPr>
              <a:t>ssential features or characteristics of census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04800" y="990600"/>
            <a:ext cx="8534400" cy="5410200"/>
          </a:xfrm>
        </p:spPr>
        <p:txBody>
          <a:bodyPr>
            <a:normAutofit/>
          </a:bodyPr>
          <a:lstStyle/>
          <a:p>
            <a:pPr lvl="0" algn="just">
              <a:buNone/>
            </a:pPr>
            <a:r>
              <a:rPr lang="en-US" b="1" dirty="0" smtClean="0">
                <a:latin typeface="Times New Roman" pitchFamily="18" charset="0"/>
                <a:cs typeface="Times New Roman" pitchFamily="18" charset="0"/>
              </a:rPr>
              <a:t>1. Territoriality </a:t>
            </a:r>
            <a:endParaRPr lang="en-US"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Refers to the specification of area (whether it is at national or regional level) with in which the population count is to be made.  </a:t>
            </a:r>
          </a:p>
          <a:p>
            <a:pPr lvl="1" algn="just"/>
            <a:r>
              <a:rPr lang="en-US" dirty="0" smtClean="0">
                <a:latin typeface="Times New Roman" pitchFamily="18" charset="0"/>
                <a:cs typeface="Times New Roman" pitchFamily="18" charset="0"/>
              </a:rPr>
              <a:t>Should refer to people inhibiting a well defined territory</a:t>
            </a:r>
          </a:p>
          <a:p>
            <a:pPr algn="just"/>
            <a:r>
              <a:rPr lang="en-US" sz="2800" dirty="0" smtClean="0">
                <a:latin typeface="Times New Roman" pitchFamily="18" charset="0"/>
                <a:cs typeface="Times New Roman" pitchFamily="18" charset="0"/>
              </a:rPr>
              <a:t>This is more necessary because political and administrative boundaries are often subjected to adjustments.</a:t>
            </a:r>
          </a:p>
          <a:p>
            <a:pPr algn="just"/>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224</a:t>
            </a:fld>
            <a:endParaRPr lang="en-US"/>
          </a:p>
        </p:txBody>
      </p:sp>
    </p:spTree>
    <p:extLst>
      <p:ext uri="{BB962C8B-B14F-4D97-AF65-F5344CB8AC3E}">
        <p14:creationId xmlns:p14="http://schemas.microsoft.com/office/powerpoint/2010/main" val="281598330"/>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p:spPr>
        <p:txBody>
          <a:bodyPr>
            <a:normAutofit fontScale="90000"/>
          </a:bodyPr>
          <a:lstStyle/>
          <a:p>
            <a:r>
              <a:rPr lang="en-US" b="1" dirty="0" smtClean="0"/>
              <a:t/>
            </a:r>
            <a:br>
              <a:rPr lang="en-US" b="1" dirty="0" smtClean="0"/>
            </a:br>
            <a:r>
              <a:rPr lang="en-US" sz="2800" b="1" dirty="0" smtClean="0">
                <a:latin typeface="Times New Roman" pitchFamily="18" charset="0"/>
                <a:cs typeface="Times New Roman" pitchFamily="18" charset="0"/>
              </a:rPr>
              <a:t>Essential </a:t>
            </a:r>
            <a:r>
              <a:rPr lang="en-US" sz="2800" b="1" dirty="0">
                <a:latin typeface="Times New Roman" pitchFamily="18" charset="0"/>
                <a:cs typeface="Times New Roman" pitchFamily="18" charset="0"/>
              </a:rPr>
              <a:t>features or characteristics of </a:t>
            </a:r>
            <a:r>
              <a:rPr lang="en-US" sz="2800" b="1" dirty="0" smtClean="0">
                <a:latin typeface="Times New Roman" pitchFamily="18" charset="0"/>
                <a:cs typeface="Times New Roman" pitchFamily="18" charset="0"/>
              </a:rPr>
              <a:t>census</a:t>
            </a:r>
            <a:r>
              <a:rPr lang="en-US" dirty="0" smtClean="0"/>
              <a:t/>
            </a:r>
            <a:br>
              <a:rPr lang="en-US" dirty="0" smtClean="0"/>
            </a:br>
            <a:endParaRPr lang="en-US" dirty="0"/>
          </a:p>
        </p:txBody>
      </p:sp>
      <p:sp>
        <p:nvSpPr>
          <p:cNvPr id="3" name="Content Placeholder 2"/>
          <p:cNvSpPr>
            <a:spLocks noGrp="1"/>
          </p:cNvSpPr>
          <p:nvPr>
            <p:ph idx="1"/>
          </p:nvPr>
        </p:nvSpPr>
        <p:spPr>
          <a:xfrm>
            <a:off x="457200" y="762000"/>
            <a:ext cx="8305800" cy="5715000"/>
          </a:xfrm>
        </p:spPr>
        <p:txBody>
          <a:bodyPr>
            <a:normAutofit/>
          </a:bodyPr>
          <a:lstStyle/>
          <a:p>
            <a:pPr lvl="0" algn="just">
              <a:buNone/>
            </a:pPr>
            <a:r>
              <a:rPr lang="en-US" b="1" dirty="0" smtClean="0">
                <a:latin typeface="Times New Roman" pitchFamily="18" charset="0"/>
                <a:cs typeface="Times New Roman" pitchFamily="18" charset="0"/>
              </a:rPr>
              <a:t>2. Universality </a:t>
            </a:r>
            <a:endParaRPr lang="en-US"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It should include every individual in the area (no omission or duplication). </a:t>
            </a:r>
          </a:p>
          <a:p>
            <a:pPr lvl="1" algn="just"/>
            <a:r>
              <a:rPr lang="en-US" sz="2400" dirty="0" smtClean="0">
                <a:latin typeface="Times New Roman" pitchFamily="18" charset="0"/>
                <a:cs typeface="Times New Roman" pitchFamily="18" charset="0"/>
              </a:rPr>
              <a:t>It should includes all persons irrespective of their ethnic and socio-economic characteristics. </a:t>
            </a:r>
          </a:p>
          <a:p>
            <a:pPr lvl="1" algn="just"/>
            <a:endParaRPr lang="en-US" sz="2400" dirty="0" smtClean="0">
              <a:latin typeface="Times New Roman" pitchFamily="18" charset="0"/>
              <a:cs typeface="Times New Roman" pitchFamily="18" charset="0"/>
            </a:endParaRPr>
          </a:p>
          <a:p>
            <a:pPr lvl="0" algn="just">
              <a:buNone/>
            </a:pPr>
            <a:r>
              <a:rPr lang="en-US" sz="2800" b="1" dirty="0" smtClean="0">
                <a:latin typeface="Times New Roman" pitchFamily="18" charset="0"/>
                <a:cs typeface="Times New Roman" pitchFamily="18" charset="0"/>
              </a:rPr>
              <a:t>3. Periodicity</a:t>
            </a:r>
            <a:r>
              <a:rPr lang="en-US" sz="28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 It should be taken at regular intervals (preferably every 10 years). </a:t>
            </a:r>
          </a:p>
          <a:p>
            <a:pPr lvl="1" algn="just"/>
            <a:r>
              <a:rPr lang="en-US" sz="2400" dirty="0" smtClean="0">
                <a:latin typeface="Times New Roman" pitchFamily="18" charset="0"/>
                <a:cs typeface="Times New Roman" pitchFamily="18" charset="0"/>
              </a:rPr>
              <a:t>However, several countries have failed to maintain regularity</a:t>
            </a:r>
          </a:p>
          <a:p>
            <a:pPr algn="just"/>
            <a:r>
              <a:rPr lang="en-US" sz="2400" dirty="0" smtClean="0">
                <a:latin typeface="Times New Roman" pitchFamily="18" charset="0"/>
                <a:cs typeface="Times New Roman" pitchFamily="18" charset="0"/>
              </a:rPr>
              <a:t>Strict adherence to periodicity tends to improve the quality of data and makes analysis of data easier.</a:t>
            </a:r>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225</a:t>
            </a:fld>
            <a:endParaRPr lang="en-US"/>
          </a:p>
        </p:txBody>
      </p:sp>
    </p:spTree>
    <p:extLst>
      <p:ext uri="{BB962C8B-B14F-4D97-AF65-F5344CB8AC3E}">
        <p14:creationId xmlns:p14="http://schemas.microsoft.com/office/powerpoint/2010/main" val="826255189"/>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98080" cy="457200"/>
          </a:xfrm>
        </p:spPr>
        <p:txBody>
          <a:bodyPr>
            <a:noAutofit/>
          </a:bodyPr>
          <a:lstStyle/>
          <a:p>
            <a:r>
              <a:rPr lang="en-US" sz="2800" b="1" dirty="0" smtClean="0"/>
              <a:t/>
            </a:r>
            <a:br>
              <a:rPr lang="en-US" sz="2800" b="1" dirty="0" smtClean="0"/>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Essential features or characteristics of census</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smtClean="0"/>
              <a:t/>
            </a:r>
            <a:br>
              <a:rPr lang="en-US" sz="2800" dirty="0" smtClean="0"/>
            </a:br>
            <a:endParaRPr lang="en-US" sz="2800" dirty="0"/>
          </a:p>
        </p:txBody>
      </p:sp>
      <p:sp>
        <p:nvSpPr>
          <p:cNvPr id="3" name="Content Placeholder 2"/>
          <p:cNvSpPr>
            <a:spLocks noGrp="1"/>
          </p:cNvSpPr>
          <p:nvPr>
            <p:ph idx="1"/>
          </p:nvPr>
        </p:nvSpPr>
        <p:spPr>
          <a:xfrm>
            <a:off x="304800" y="685800"/>
            <a:ext cx="8610600" cy="5943600"/>
          </a:xfrm>
        </p:spPr>
        <p:txBody>
          <a:bodyPr>
            <a:normAutofit/>
          </a:bodyPr>
          <a:lstStyle/>
          <a:p>
            <a:pPr lvl="0" algn="just">
              <a:buNone/>
            </a:pPr>
            <a:r>
              <a:rPr lang="en-US" b="1" dirty="0" smtClean="0">
                <a:latin typeface="Times New Roman" pitchFamily="18" charset="0"/>
                <a:cs typeface="Times New Roman" pitchFamily="18" charset="0"/>
              </a:rPr>
              <a:t>4</a:t>
            </a:r>
            <a:r>
              <a:rPr lang="en-US" sz="2400" b="1" dirty="0" smtClean="0">
                <a:latin typeface="Times New Roman" pitchFamily="18" charset="0"/>
                <a:cs typeface="Times New Roman" pitchFamily="18" charset="0"/>
              </a:rPr>
              <a:t>. Simultaneity</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Information should relate to a well-defined point in time. </a:t>
            </a:r>
          </a:p>
          <a:p>
            <a:pPr lvl="1" algn="just"/>
            <a:r>
              <a:rPr lang="en-US" sz="2400" dirty="0" smtClean="0">
                <a:latin typeface="Times New Roman" pitchFamily="18" charset="0"/>
                <a:cs typeface="Times New Roman" pitchFamily="18" charset="0"/>
              </a:rPr>
              <a:t>Any population is subject to constant changes in its size and characteristics. </a:t>
            </a:r>
          </a:p>
          <a:p>
            <a:pPr lvl="1" algn="just"/>
            <a:r>
              <a:rPr lang="en-US" sz="2400" dirty="0" smtClean="0">
                <a:latin typeface="Times New Roman" pitchFamily="18" charset="0"/>
                <a:cs typeface="Times New Roman" pitchFamily="18" charset="0"/>
              </a:rPr>
              <a:t>Thus, population has to be expressed with reference to a point of time.</a:t>
            </a:r>
          </a:p>
          <a:p>
            <a:pPr algn="just"/>
            <a:r>
              <a:rPr lang="en-US" sz="2400" dirty="0" smtClean="0">
                <a:latin typeface="Times New Roman" pitchFamily="18" charset="0"/>
                <a:cs typeface="Times New Roman" pitchFamily="18" charset="0"/>
              </a:rPr>
              <a:t>The reference point of time is called the </a:t>
            </a:r>
            <a:r>
              <a:rPr lang="en-US" sz="2400" b="1" dirty="0" smtClean="0">
                <a:solidFill>
                  <a:srgbClr val="C00000"/>
                </a:solidFill>
                <a:latin typeface="Times New Roman" pitchFamily="18" charset="0"/>
                <a:cs typeface="Times New Roman" pitchFamily="18" charset="0"/>
              </a:rPr>
              <a:t>census moment or census time</a:t>
            </a:r>
            <a:r>
              <a:rPr lang="en-US" sz="2400" dirty="0" smtClean="0">
                <a:solidFill>
                  <a:srgbClr val="C00000"/>
                </a:solidFill>
                <a:latin typeface="Times New Roman" pitchFamily="18" charset="0"/>
                <a:cs typeface="Times New Roman" pitchFamily="18" charset="0"/>
              </a:rPr>
              <a:t>.</a:t>
            </a:r>
          </a:p>
          <a:p>
            <a:pPr lvl="1" algn="just"/>
            <a:r>
              <a:rPr lang="en-US" sz="2400" dirty="0" smtClean="0">
                <a:latin typeface="Times New Roman" pitchFamily="18" charset="0"/>
                <a:cs typeface="Times New Roman" pitchFamily="18" charset="0"/>
              </a:rPr>
              <a:t> In practice, it is not possible to count the entire population at an instant of time and secure simultaneity. </a:t>
            </a:r>
          </a:p>
          <a:p>
            <a:pPr lvl="0" algn="just">
              <a:buNone/>
            </a:pPr>
            <a:r>
              <a:rPr lang="en-US" sz="2400" b="1" dirty="0" smtClean="0">
                <a:latin typeface="Times New Roman" pitchFamily="18" charset="0"/>
                <a:cs typeface="Times New Roman" pitchFamily="18" charset="0"/>
              </a:rPr>
              <a:t>5. Individual enumeration/individuality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Information pertaining to a single individual in a household should be recorded separately. </a:t>
            </a:r>
          </a:p>
          <a:p>
            <a:pPr algn="just"/>
            <a:r>
              <a:rPr lang="en-US" sz="2400" dirty="0" smtClean="0">
                <a:latin typeface="Times New Roman" pitchFamily="18" charset="0"/>
                <a:cs typeface="Times New Roman" pitchFamily="18" charset="0"/>
              </a:rPr>
              <a:t>Information be obtained from personal contact.</a:t>
            </a:r>
          </a:p>
          <a:p>
            <a:pPr algn="just"/>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226</a:t>
            </a:fld>
            <a:endParaRPr lang="en-US"/>
          </a:p>
        </p:txBody>
      </p:sp>
    </p:spTree>
    <p:extLst>
      <p:ext uri="{BB962C8B-B14F-4D97-AF65-F5344CB8AC3E}">
        <p14:creationId xmlns:p14="http://schemas.microsoft.com/office/powerpoint/2010/main" val="2144973723"/>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498080" cy="609600"/>
          </a:xfrm>
        </p:spPr>
        <p:txBody>
          <a:bodyPr>
            <a:noAutofit/>
          </a:bodyPr>
          <a:lstStyle/>
          <a:p>
            <a:r>
              <a:rPr lang="en-US" sz="4000" b="1" dirty="0" smtClean="0">
                <a:latin typeface="Times New Roman" pitchFamily="18" charset="0"/>
                <a:cs typeface="Times New Roman" pitchFamily="18" charset="0"/>
              </a:rPr>
              <a:t>Phases of Census </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458200" cy="6019800"/>
          </a:xfrm>
        </p:spPr>
        <p:txBody>
          <a:bodyPr>
            <a:noAutofit/>
          </a:bodyPr>
          <a:lstStyle/>
          <a:p>
            <a:pPr algn="just">
              <a:lnSpc>
                <a:spcPct val="80000"/>
              </a:lnSpc>
              <a:defRPr/>
            </a:pPr>
            <a:r>
              <a:rPr lang="en-GB" sz="2800" dirty="0" smtClean="0">
                <a:latin typeface="Times New Roman" pitchFamily="18" charset="0"/>
                <a:cs typeface="Times New Roman" pitchFamily="18" charset="0"/>
              </a:rPr>
              <a:t>The activities are generally divided into the following three broad phases:</a:t>
            </a:r>
            <a:endParaRPr lang="en-GB" sz="2800" b="1" dirty="0" smtClean="0">
              <a:latin typeface="Times New Roman" pitchFamily="18" charset="0"/>
              <a:cs typeface="Times New Roman" pitchFamily="18" charset="0"/>
            </a:endParaRPr>
          </a:p>
          <a:p>
            <a:pPr algn="just">
              <a:lnSpc>
                <a:spcPct val="80000"/>
              </a:lnSpc>
              <a:defRPr/>
            </a:pPr>
            <a:endParaRPr lang="en-GB" sz="2800" b="1" dirty="0" smtClean="0">
              <a:latin typeface="Times New Roman" pitchFamily="18" charset="0"/>
              <a:cs typeface="Times New Roman" pitchFamily="18" charset="0"/>
            </a:endParaRPr>
          </a:p>
          <a:p>
            <a:pPr algn="just">
              <a:lnSpc>
                <a:spcPct val="80000"/>
              </a:lnSpc>
              <a:buNone/>
              <a:defRPr/>
            </a:pPr>
            <a:r>
              <a:rPr lang="en-GB" sz="2800" b="1" dirty="0" smtClean="0">
                <a:latin typeface="Times New Roman" pitchFamily="18" charset="0"/>
                <a:cs typeface="Times New Roman" pitchFamily="18" charset="0"/>
              </a:rPr>
              <a:t> Phase I: Pre-census enumeration activitie</a:t>
            </a:r>
            <a:r>
              <a:rPr lang="en-GB" sz="2800" dirty="0" smtClean="0">
                <a:latin typeface="Times New Roman" pitchFamily="18" charset="0"/>
                <a:cs typeface="Times New Roman" pitchFamily="18" charset="0"/>
              </a:rPr>
              <a:t>s: </a:t>
            </a:r>
          </a:p>
          <a:p>
            <a:pPr algn="just">
              <a:lnSpc>
                <a:spcPct val="80000"/>
              </a:lnSpc>
              <a:defRPr/>
            </a:pPr>
            <a:r>
              <a:rPr lang="en-GB" sz="2800" dirty="0" smtClean="0">
                <a:latin typeface="Times New Roman" pitchFamily="18" charset="0"/>
                <a:cs typeface="Times New Roman" pitchFamily="18" charset="0"/>
              </a:rPr>
              <a:t>These are tasks employed in the planning and preparatory works, which covers the longest period of the census time schedule. It takes about two years.  </a:t>
            </a:r>
          </a:p>
          <a:p>
            <a:pPr algn="just">
              <a:lnSpc>
                <a:spcPct val="80000"/>
              </a:lnSpc>
              <a:buNone/>
              <a:defRPr/>
            </a:pPr>
            <a:endParaRPr lang="en-GB" sz="2800" b="1" dirty="0" smtClean="0">
              <a:latin typeface="Times New Roman" pitchFamily="18" charset="0"/>
              <a:cs typeface="Times New Roman" pitchFamily="18" charset="0"/>
            </a:endParaRPr>
          </a:p>
          <a:p>
            <a:pPr marL="0" indent="0" algn="just">
              <a:lnSpc>
                <a:spcPct val="80000"/>
              </a:lnSpc>
              <a:buNone/>
              <a:defRPr/>
            </a:pPr>
            <a:r>
              <a:rPr lang="en-GB" sz="2800" b="1" dirty="0" smtClean="0">
                <a:latin typeface="Times New Roman" pitchFamily="18" charset="0"/>
                <a:cs typeface="Times New Roman" pitchFamily="18" charset="0"/>
              </a:rPr>
              <a:t>The main activities carried out in this phase are:</a:t>
            </a:r>
          </a:p>
          <a:p>
            <a:pPr algn="just">
              <a:lnSpc>
                <a:spcPct val="80000"/>
              </a:lnSpc>
              <a:defRPr/>
            </a:pPr>
            <a:r>
              <a:rPr lang="en-GB" sz="2800" dirty="0" smtClean="0">
                <a:latin typeface="Times New Roman" pitchFamily="18" charset="0"/>
                <a:cs typeface="Times New Roman" pitchFamily="18" charset="0"/>
              </a:rPr>
              <a:t>Decision about the system of enumeration to be used; </a:t>
            </a:r>
          </a:p>
          <a:p>
            <a:pPr algn="just">
              <a:lnSpc>
                <a:spcPct val="80000"/>
              </a:lnSpc>
              <a:defRPr/>
            </a:pPr>
            <a:r>
              <a:rPr lang="en-GB" sz="2800" dirty="0" smtClean="0">
                <a:latin typeface="Times New Roman" pitchFamily="18" charset="0"/>
                <a:cs typeface="Times New Roman" pitchFamily="18" charset="0"/>
              </a:rPr>
              <a:t>Fixing the date of the census and set out pre-census programme; </a:t>
            </a:r>
          </a:p>
          <a:p>
            <a:pPr algn="just">
              <a:lnSpc>
                <a:spcPct val="80000"/>
              </a:lnSpc>
              <a:defRPr/>
            </a:pPr>
            <a:r>
              <a:rPr lang="en-GB" sz="2800" dirty="0" smtClean="0">
                <a:latin typeface="Times New Roman" pitchFamily="18" charset="0"/>
                <a:cs typeface="Times New Roman" pitchFamily="18" charset="0"/>
              </a:rPr>
              <a:t>Decision on the content of the questionnaire; </a:t>
            </a:r>
          </a:p>
        </p:txBody>
      </p:sp>
      <p:sp>
        <p:nvSpPr>
          <p:cNvPr id="5" name="Slide Number Placeholder 4"/>
          <p:cNvSpPr>
            <a:spLocks noGrp="1"/>
          </p:cNvSpPr>
          <p:nvPr>
            <p:ph type="sldNum" sz="quarter" idx="12"/>
          </p:nvPr>
        </p:nvSpPr>
        <p:spPr/>
        <p:txBody>
          <a:bodyPr>
            <a:normAutofit/>
          </a:bodyPr>
          <a:lstStyle/>
          <a:p>
            <a:fld id="{0CCEBE98-C0D1-4A63-8703-32E5A219A906}" type="slidenum">
              <a:rPr lang="en-US" smtClean="0">
                <a:latin typeface="Times New Roman" pitchFamily="18" charset="0"/>
                <a:cs typeface="Times New Roman" pitchFamily="18" charset="0"/>
              </a:rPr>
              <a:pPr/>
              <a:t>227</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516010229"/>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498080" cy="685800"/>
          </a:xfrm>
        </p:spPr>
        <p:txBody>
          <a:bodyPr>
            <a:noAutofit/>
          </a:bodyPr>
          <a:lstStyle/>
          <a:p>
            <a:r>
              <a:rPr lang="en-US" sz="4000" b="1" dirty="0" smtClean="0">
                <a:latin typeface="Times New Roman" pitchFamily="18" charset="0"/>
                <a:cs typeface="Times New Roman" pitchFamily="18" charset="0"/>
              </a:rPr>
              <a:t>Phases of Census… </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533400" y="914400"/>
            <a:ext cx="8305800" cy="5638800"/>
          </a:xfrm>
        </p:spPr>
        <p:txBody>
          <a:bodyPr>
            <a:normAutofit/>
          </a:bodyPr>
          <a:lstStyle/>
          <a:p>
            <a:pPr algn="just">
              <a:lnSpc>
                <a:spcPct val="80000"/>
              </a:lnSpc>
              <a:defRPr/>
            </a:pPr>
            <a:r>
              <a:rPr lang="en-GB" dirty="0" smtClean="0">
                <a:latin typeface="Times New Roman" pitchFamily="18" charset="0"/>
                <a:cs typeface="Times New Roman" pitchFamily="18" charset="0"/>
              </a:rPr>
              <a:t>Testing all forms and procedures including final pre-test; </a:t>
            </a:r>
          </a:p>
          <a:p>
            <a:pPr algn="just">
              <a:lnSpc>
                <a:spcPct val="80000"/>
              </a:lnSpc>
              <a:defRPr/>
            </a:pPr>
            <a:r>
              <a:rPr lang="en-GB" dirty="0" smtClean="0">
                <a:latin typeface="Times New Roman" pitchFamily="18" charset="0"/>
                <a:cs typeface="Times New Roman" pitchFamily="18" charset="0"/>
              </a:rPr>
              <a:t>Preparation of detailed maps and list all dwellings; </a:t>
            </a:r>
          </a:p>
          <a:p>
            <a:pPr algn="just">
              <a:lnSpc>
                <a:spcPct val="80000"/>
              </a:lnSpc>
              <a:defRPr/>
            </a:pPr>
            <a:r>
              <a:rPr lang="en-GB" dirty="0" smtClean="0">
                <a:latin typeface="Times New Roman" pitchFamily="18" charset="0"/>
                <a:cs typeface="Times New Roman" pitchFamily="18" charset="0"/>
              </a:rPr>
              <a:t>Recruiting and training of the field staff; enumerators and supervisors;</a:t>
            </a:r>
          </a:p>
          <a:p>
            <a:pPr algn="just">
              <a:lnSpc>
                <a:spcPct val="80000"/>
              </a:lnSpc>
              <a:defRPr/>
            </a:pPr>
            <a:r>
              <a:rPr lang="en-GB" dirty="0" smtClean="0">
                <a:latin typeface="Times New Roman" pitchFamily="18" charset="0"/>
                <a:cs typeface="Times New Roman" pitchFamily="18" charset="0"/>
              </a:rPr>
              <a:t>Planning the programme for processing of the data; </a:t>
            </a:r>
          </a:p>
          <a:p>
            <a:pPr algn="just">
              <a:lnSpc>
                <a:spcPct val="80000"/>
              </a:lnSpc>
              <a:defRPr/>
            </a:pPr>
            <a:r>
              <a:rPr lang="en-GB" dirty="0" smtClean="0">
                <a:latin typeface="Times New Roman" pitchFamily="18" charset="0"/>
                <a:cs typeface="Times New Roman" pitchFamily="18" charset="0"/>
              </a:rPr>
              <a:t>Inform the public and obtain their co-operation. </a:t>
            </a:r>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0CCEBE98-C0D1-4A63-8703-32E5A219A906}" type="slidenum">
              <a:rPr lang="en-US" smtClean="0">
                <a:latin typeface="Times New Roman" pitchFamily="18" charset="0"/>
                <a:cs typeface="Times New Roman" pitchFamily="18" charset="0"/>
              </a:rPr>
              <a:pPr/>
              <a:t>228</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53375979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533400"/>
          </a:xfrm>
        </p:spPr>
        <p:txBody>
          <a:bodyPr>
            <a:noAutofit/>
          </a:bodyPr>
          <a:lstStyle/>
          <a:p>
            <a:r>
              <a:rPr lang="en-US" sz="4000" b="1" dirty="0" smtClean="0">
                <a:latin typeface="Times New Roman" pitchFamily="18" charset="0"/>
                <a:cs typeface="Times New Roman" pitchFamily="18" charset="0"/>
              </a:rPr>
              <a:t>Phases of Census… </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838200"/>
            <a:ext cx="8534400" cy="5562600"/>
          </a:xfrm>
        </p:spPr>
        <p:txBody>
          <a:bodyPr>
            <a:normAutofit/>
          </a:bodyPr>
          <a:lstStyle/>
          <a:p>
            <a:pPr algn="just">
              <a:lnSpc>
                <a:spcPct val="90000"/>
              </a:lnSpc>
              <a:defRPr/>
            </a:pPr>
            <a:endParaRPr lang="en-GB" sz="2400" b="1" dirty="0" smtClean="0">
              <a:latin typeface="Times New Roman" pitchFamily="18" charset="0"/>
              <a:cs typeface="Times New Roman" pitchFamily="18" charset="0"/>
            </a:endParaRPr>
          </a:p>
          <a:p>
            <a:pPr algn="just">
              <a:lnSpc>
                <a:spcPct val="90000"/>
              </a:lnSpc>
              <a:defRPr/>
            </a:pPr>
            <a:r>
              <a:rPr lang="en-GB" sz="2400" b="1" dirty="0" smtClean="0">
                <a:latin typeface="Times New Roman" pitchFamily="18" charset="0"/>
                <a:cs typeface="Times New Roman" pitchFamily="18" charset="0"/>
              </a:rPr>
              <a:t>Phase II: Census enumeration activities</a:t>
            </a:r>
            <a:r>
              <a:rPr lang="en-GB" sz="2400" dirty="0" smtClean="0">
                <a:latin typeface="Times New Roman" pitchFamily="18" charset="0"/>
                <a:cs typeface="Times New Roman" pitchFamily="18" charset="0"/>
              </a:rPr>
              <a:t>: This phase referees to the </a:t>
            </a:r>
            <a:r>
              <a:rPr lang="en-GB" sz="2400" dirty="0" smtClean="0">
                <a:solidFill>
                  <a:srgbClr val="C00000"/>
                </a:solidFill>
                <a:latin typeface="Times New Roman" pitchFamily="18" charset="0"/>
                <a:cs typeface="Times New Roman" pitchFamily="18" charset="0"/>
              </a:rPr>
              <a:t>actual data collection operation.</a:t>
            </a:r>
            <a:r>
              <a:rPr lang="en-GB" sz="2400" dirty="0" smtClean="0">
                <a:latin typeface="Times New Roman" pitchFamily="18" charset="0"/>
                <a:cs typeface="Times New Roman" pitchFamily="18" charset="0"/>
              </a:rPr>
              <a:t> The field data collection phase covers the shortest period of the census time schedule, ideally a day. </a:t>
            </a:r>
          </a:p>
          <a:p>
            <a:pPr algn="just">
              <a:lnSpc>
                <a:spcPct val="90000"/>
              </a:lnSpc>
              <a:defRPr/>
            </a:pPr>
            <a:endParaRPr lang="en-GB" sz="2400" b="1" dirty="0" smtClean="0">
              <a:latin typeface="Times New Roman" pitchFamily="18" charset="0"/>
              <a:cs typeface="Times New Roman" pitchFamily="18" charset="0"/>
            </a:endParaRPr>
          </a:p>
          <a:p>
            <a:pPr algn="just">
              <a:lnSpc>
                <a:spcPct val="90000"/>
              </a:lnSpc>
              <a:defRPr/>
            </a:pPr>
            <a:r>
              <a:rPr lang="en-GB" sz="2400" b="1" dirty="0" smtClean="0">
                <a:latin typeface="Times New Roman" pitchFamily="18" charset="0"/>
                <a:cs typeface="Times New Roman" pitchFamily="18" charset="0"/>
              </a:rPr>
              <a:t>Phase III: Post census enumeration activities</a:t>
            </a:r>
            <a:r>
              <a:rPr lang="en-GB" sz="2400" dirty="0" smtClean="0">
                <a:latin typeface="Times New Roman" pitchFamily="18" charset="0"/>
                <a:cs typeface="Times New Roman" pitchFamily="18" charset="0"/>
              </a:rPr>
              <a:t>: These are tasks mainly concentrate on the analysis and publication of the census results. </a:t>
            </a:r>
          </a:p>
          <a:p>
            <a:pPr lvl="1" algn="just">
              <a:lnSpc>
                <a:spcPct val="90000"/>
              </a:lnSpc>
              <a:defRPr/>
            </a:pPr>
            <a:r>
              <a:rPr lang="en-GB" sz="2400" dirty="0" smtClean="0">
                <a:latin typeface="Times New Roman" pitchFamily="18" charset="0"/>
                <a:cs typeface="Times New Roman" pitchFamily="18" charset="0"/>
              </a:rPr>
              <a:t>The main activities are: </a:t>
            </a:r>
          </a:p>
          <a:p>
            <a:pPr lvl="2" algn="just">
              <a:lnSpc>
                <a:spcPct val="90000"/>
              </a:lnSpc>
              <a:defRPr/>
            </a:pPr>
            <a:r>
              <a:rPr lang="en-GB" dirty="0" smtClean="0">
                <a:latin typeface="Times New Roman" pitchFamily="18" charset="0"/>
                <a:cs typeface="Times New Roman" pitchFamily="18" charset="0"/>
              </a:rPr>
              <a:t>Retrieval of census documents from the field;</a:t>
            </a:r>
          </a:p>
          <a:p>
            <a:pPr lvl="2" algn="just">
              <a:lnSpc>
                <a:spcPct val="90000"/>
              </a:lnSpc>
              <a:defRPr/>
            </a:pPr>
            <a:r>
              <a:rPr lang="en-GB" dirty="0" smtClean="0">
                <a:latin typeface="Times New Roman" pitchFamily="18" charset="0"/>
                <a:cs typeface="Times New Roman" pitchFamily="18" charset="0"/>
              </a:rPr>
              <a:t>Conducting the post-enumeration survey (quality check is usually done on a small sample of the census blocks following a population census);</a:t>
            </a:r>
          </a:p>
          <a:p>
            <a:pPr lvl="2" algn="just">
              <a:lnSpc>
                <a:spcPct val="90000"/>
              </a:lnSpc>
              <a:defRPr/>
            </a:pPr>
            <a:r>
              <a:rPr lang="en-GB" dirty="0" smtClean="0">
                <a:latin typeface="Times New Roman" pitchFamily="18" charset="0"/>
                <a:cs typeface="Times New Roman" pitchFamily="18" charset="0"/>
              </a:rPr>
              <a:t>Processing, publication and dissemination. </a:t>
            </a:r>
            <a:endParaRPr lang="en-US"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0CCEBE98-C0D1-4A63-8703-32E5A219A906}" type="slidenum">
              <a:rPr lang="en-US" smtClean="0">
                <a:latin typeface="Times New Roman" pitchFamily="18" charset="0"/>
                <a:cs typeface="Times New Roman" pitchFamily="18" charset="0"/>
              </a:rPr>
              <a:pPr/>
              <a:t>229</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2233701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9771380-D81C-42A0-93F4-092E26C098A7}" type="slidenum">
              <a:rPr lang="en-US" sz="1400" smtClean="0"/>
              <a:pPr eaLnBrk="1" hangingPunct="1"/>
              <a:t>23</a:t>
            </a:fld>
            <a:endParaRPr lang="en-US" sz="1400" smtClean="0"/>
          </a:p>
        </p:txBody>
      </p:sp>
      <p:sp>
        <p:nvSpPr>
          <p:cNvPr id="11268" name="Rectangle 2"/>
          <p:cNvSpPr>
            <a:spLocks noGrp="1" noChangeArrowheads="1"/>
          </p:cNvSpPr>
          <p:nvPr>
            <p:ph type="title"/>
          </p:nvPr>
        </p:nvSpPr>
        <p:spPr>
          <a:xfrm>
            <a:off x="457200" y="274638"/>
            <a:ext cx="8229600" cy="792162"/>
          </a:xfrm>
        </p:spPr>
        <p:txBody>
          <a:bodyPr>
            <a:normAutofit/>
          </a:bodyPr>
          <a:lstStyle/>
          <a:p>
            <a:pPr eaLnBrk="1" hangingPunct="1"/>
            <a:r>
              <a:rPr lang="en-US" b="1" dirty="0" smtClean="0">
                <a:latin typeface="Times New Roman" pitchFamily="18" charset="0"/>
                <a:cs typeface="Times New Roman" pitchFamily="18" charset="0"/>
              </a:rPr>
              <a:t>Components…</a:t>
            </a:r>
          </a:p>
        </p:txBody>
      </p:sp>
      <p:sp>
        <p:nvSpPr>
          <p:cNvPr id="11269" name="Rectangle 3"/>
          <p:cNvSpPr>
            <a:spLocks noGrp="1" noChangeArrowheads="1"/>
          </p:cNvSpPr>
          <p:nvPr>
            <p:ph type="body" idx="1"/>
          </p:nvPr>
        </p:nvSpPr>
        <p:spPr>
          <a:xfrm>
            <a:off x="304800" y="990600"/>
            <a:ext cx="8686800" cy="5638800"/>
          </a:xfrm>
        </p:spPr>
        <p:txBody>
          <a:bodyPr>
            <a:noAutofit/>
          </a:bodyPr>
          <a:lstStyle/>
          <a:p>
            <a:pPr indent="-60325" eaLnBrk="1" hangingPunct="1">
              <a:buFontTx/>
              <a:buNone/>
            </a:pPr>
            <a:r>
              <a:rPr lang="en-US" sz="2400" dirty="0" smtClean="0">
                <a:latin typeface="Times New Roman" pitchFamily="18" charset="0"/>
                <a:cs typeface="Times New Roman" pitchFamily="18" charset="0"/>
              </a:rPr>
              <a:t>5</a:t>
            </a:r>
            <a:r>
              <a:rPr lang="en-US" sz="2400" dirty="0" smtClean="0">
                <a:solidFill>
                  <a:srgbClr val="00B0F0"/>
                </a:solidFill>
                <a:latin typeface="Times New Roman" pitchFamily="18" charset="0"/>
                <a:cs typeface="Times New Roman" pitchFamily="18" charset="0"/>
              </a:rPr>
              <a:t>. </a:t>
            </a:r>
            <a:r>
              <a:rPr lang="en-US" sz="2800" b="1" dirty="0" smtClean="0">
                <a:solidFill>
                  <a:srgbClr val="00B0F0"/>
                </a:solidFill>
                <a:latin typeface="Times New Roman" pitchFamily="18" charset="0"/>
                <a:cs typeface="Times New Roman" pitchFamily="18" charset="0"/>
              </a:rPr>
              <a:t>Diseases &amp; other health related events</a:t>
            </a:r>
          </a:p>
          <a:p>
            <a:pPr indent="-60325" algn="just" eaLnBrk="1" hangingPunct="1">
              <a:buFontTx/>
              <a:buNone/>
            </a:pPr>
            <a:r>
              <a:rPr lang="en-US" sz="2800" dirty="0" smtClean="0">
                <a:latin typeface="Times New Roman" pitchFamily="18" charset="0"/>
                <a:cs typeface="Times New Roman" pitchFamily="18" charset="0"/>
              </a:rPr>
              <a:t>Epidemiology is not only the study of diseases but </a:t>
            </a:r>
            <a:r>
              <a:rPr lang="en-US" sz="2800" dirty="0">
                <a:latin typeface="Times New Roman" pitchFamily="18" charset="0"/>
                <a:cs typeface="Times New Roman" pitchFamily="18" charset="0"/>
              </a:rPr>
              <a:t>events like birth, death, migration </a:t>
            </a:r>
            <a:r>
              <a:rPr lang="en-US" sz="2800" dirty="0" smtClean="0">
                <a:latin typeface="Times New Roman" pitchFamily="18" charset="0"/>
                <a:cs typeface="Times New Roman" pitchFamily="18" charset="0"/>
              </a:rPr>
              <a:t>etc</a:t>
            </a:r>
            <a:endParaRPr lang="en-US" sz="2800" dirty="0">
              <a:latin typeface="Times New Roman" pitchFamily="18" charset="0"/>
              <a:cs typeface="Times New Roman" pitchFamily="18" charset="0"/>
            </a:endParaRPr>
          </a:p>
          <a:p>
            <a:pPr lvl="2" algn="just"/>
            <a:r>
              <a:rPr lang="en-US" dirty="0">
                <a:latin typeface="Times New Roman" pitchFamily="18" charset="0"/>
                <a:cs typeface="Times New Roman" pitchFamily="18" charset="0"/>
              </a:rPr>
              <a:t>Examples of health related conditions are;  Injuries  Vital events, birth, death, marriages, divorce , Health related behaviors (Sexual behavior, Smoking, Alcoholism, Drug abuse, Social </a:t>
            </a:r>
            <a:r>
              <a:rPr lang="en-US" dirty="0" smtClean="0">
                <a:latin typeface="Times New Roman" pitchFamily="18" charset="0"/>
                <a:cs typeface="Times New Roman" pitchFamily="18" charset="0"/>
              </a:rPr>
              <a:t>factors).</a:t>
            </a:r>
          </a:p>
          <a:p>
            <a:pPr lvl="2" algn="just"/>
            <a:endParaRPr lang="en-US" dirty="0">
              <a:latin typeface="Times New Roman" pitchFamily="18" charset="0"/>
              <a:cs typeface="Times New Roman" pitchFamily="18" charset="0"/>
            </a:endParaRPr>
          </a:p>
          <a:p>
            <a:pPr lvl="1" algn="just">
              <a:buFont typeface="Arial" panose="020B0604020202020204" pitchFamily="34" charset="0"/>
              <a:buChar char="•"/>
            </a:pPr>
            <a:r>
              <a:rPr lang="en-US" sz="2400" b="1" dirty="0">
                <a:latin typeface="Times New Roman" pitchFamily="18" charset="0"/>
                <a:cs typeface="Times New Roman" pitchFamily="18" charset="0"/>
              </a:rPr>
              <a:t>The central concern of epidemiology is </a:t>
            </a:r>
            <a:r>
              <a:rPr lang="en-US" sz="2400" b="1" dirty="0">
                <a:solidFill>
                  <a:srgbClr val="00B050"/>
                </a:solidFill>
                <a:latin typeface="Times New Roman" pitchFamily="18" charset="0"/>
                <a:cs typeface="Times New Roman" pitchFamily="18" charset="0"/>
              </a:rPr>
              <a:t>promotion and maintenance</a:t>
            </a:r>
            <a:r>
              <a:rPr lang="en-US" sz="2400" b="1" dirty="0">
                <a:latin typeface="Times New Roman" pitchFamily="18" charset="0"/>
                <a:cs typeface="Times New Roman" pitchFamily="18" charset="0"/>
              </a:rPr>
              <a:t> of health through the prevention of diseases</a:t>
            </a:r>
            <a:r>
              <a:rPr lang="en-US" sz="2400" b="1"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indent="-60325" algn="just" eaLnBrk="1" hangingPunct="1">
              <a:buFontTx/>
              <a:buNone/>
            </a:pPr>
            <a:r>
              <a:rPr lang="en-US" sz="2800" dirty="0" smtClean="0">
                <a:latin typeface="Times New Roman" pitchFamily="18" charset="0"/>
                <a:cs typeface="Times New Roman" pitchFamily="18" charset="0"/>
              </a:rPr>
              <a:t>It studies all health related conditions </a:t>
            </a:r>
            <a:endParaRPr lang="en-US" sz="2800" dirty="0">
              <a:latin typeface="Times New Roman" pitchFamily="18" charset="0"/>
              <a:cs typeface="Times New Roman" pitchFamily="18" charset="0"/>
            </a:endParaRPr>
          </a:p>
          <a:p>
            <a:pPr indent="-60325" algn="just" eaLnBrk="1" hangingPunct="1">
              <a:buFontTx/>
              <a:buNone/>
            </a:pPr>
            <a:r>
              <a:rPr lang="en-US" sz="2800" b="1" dirty="0" smtClean="0">
                <a:latin typeface="Times New Roman" pitchFamily="18" charset="0"/>
                <a:cs typeface="Times New Roman" pitchFamily="18" charset="0"/>
              </a:rPr>
              <a:t>Epidemiology is a broader science</a:t>
            </a:r>
          </a:p>
        </p:txBody>
      </p:sp>
    </p:spTree>
    <p:extLst>
      <p:ext uri="{BB962C8B-B14F-4D97-AF65-F5344CB8AC3E}">
        <p14:creationId xmlns:p14="http://schemas.microsoft.com/office/powerpoint/2010/main" val="1075943724"/>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498080" cy="762000"/>
          </a:xfrm>
        </p:spPr>
        <p:txBody>
          <a:bodyPr>
            <a:noAutofit/>
          </a:bodyPr>
          <a:lstStyle/>
          <a:p>
            <a:r>
              <a:rPr lang="en-US" b="1" dirty="0" smtClean="0">
                <a:latin typeface="Times New Roman" pitchFamily="18" charset="0"/>
                <a:cs typeface="Times New Roman" pitchFamily="18" charset="0"/>
              </a:rPr>
              <a:t>Uses </a:t>
            </a:r>
            <a:r>
              <a:rPr lang="en-US" b="1" dirty="0">
                <a:latin typeface="Times New Roman" pitchFamily="18" charset="0"/>
                <a:cs typeface="Times New Roman" pitchFamily="18" charset="0"/>
              </a:rPr>
              <a:t>of a </a:t>
            </a:r>
            <a:r>
              <a:rPr lang="en-US" b="1" dirty="0" smtClean="0">
                <a:latin typeface="Times New Roman" pitchFamily="18" charset="0"/>
                <a:cs typeface="Times New Roman" pitchFamily="18" charset="0"/>
              </a:rPr>
              <a:t>census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19200"/>
            <a:ext cx="8534400" cy="5410200"/>
          </a:xfrm>
        </p:spPr>
        <p:txBody>
          <a:bodyPr>
            <a:noAutofit/>
          </a:bodyPr>
          <a:lstStyle/>
          <a:p>
            <a:pPr marL="514350" indent="-514350" algn="just">
              <a:buFont typeface="+mj-lt"/>
              <a:buAutoNum type="arabicPeriod"/>
            </a:pPr>
            <a:r>
              <a:rPr lang="en-US" sz="2800" dirty="0" smtClean="0">
                <a:latin typeface="Times New Roman" pitchFamily="18" charset="0"/>
                <a:cs typeface="Times New Roman" pitchFamily="18" charset="0"/>
              </a:rPr>
              <a:t>Gives </a:t>
            </a:r>
            <a:r>
              <a:rPr lang="en-US" sz="2800" dirty="0">
                <a:latin typeface="Times New Roman" pitchFamily="18" charset="0"/>
                <a:cs typeface="Times New Roman" pitchFamily="18" charset="0"/>
              </a:rPr>
              <a:t>complete and valid picture of the population composition </a:t>
            </a:r>
            <a:r>
              <a:rPr lang="en-US" sz="2800" dirty="0" smtClean="0">
                <a:latin typeface="Times New Roman" pitchFamily="18" charset="0"/>
                <a:cs typeface="Times New Roman" pitchFamily="18" charset="0"/>
              </a:rPr>
              <a:t>and characteristics</a:t>
            </a:r>
            <a:endParaRPr lang="en-US" sz="2800" dirty="0">
              <a:latin typeface="Times New Roman" pitchFamily="18" charset="0"/>
              <a:cs typeface="Times New Roman" pitchFamily="18" charset="0"/>
            </a:endParaRPr>
          </a:p>
          <a:p>
            <a:pPr marL="514350" indent="-514350" algn="just">
              <a:buFont typeface="+mj-lt"/>
              <a:buAutoNum type="arabicPeriod"/>
            </a:pPr>
            <a:r>
              <a:rPr lang="en-US" sz="2800" dirty="0">
                <a:latin typeface="Times New Roman" pitchFamily="18" charset="0"/>
                <a:cs typeface="Times New Roman" pitchFamily="18" charset="0"/>
              </a:rPr>
              <a:t>Serves as a sampling frame</a:t>
            </a:r>
          </a:p>
          <a:p>
            <a:pPr marL="514350" indent="-514350" algn="just">
              <a:buFont typeface="+mj-lt"/>
              <a:buAutoNum type="arabicPeriod"/>
            </a:pPr>
            <a:r>
              <a:rPr lang="en-US" sz="2800" dirty="0">
                <a:latin typeface="Times New Roman" pitchFamily="18" charset="0"/>
                <a:cs typeface="Times New Roman" pitchFamily="18" charset="0"/>
              </a:rPr>
              <a:t>Provides with vital statistics of the population in terms of fertility and mortality.</a:t>
            </a:r>
          </a:p>
          <a:p>
            <a:pPr marL="514350" indent="-514350" algn="just">
              <a:buFont typeface="+mj-lt"/>
              <a:buAutoNum type="arabicPeriod"/>
            </a:pPr>
            <a:r>
              <a:rPr lang="en-US" sz="2800" dirty="0">
                <a:latin typeface="Times New Roman" pitchFamily="18" charset="0"/>
                <a:cs typeface="Times New Roman" pitchFamily="18" charset="0"/>
              </a:rPr>
              <a:t>Census data are utilized in a number of ways for planning the welfare of the people</a:t>
            </a:r>
          </a:p>
          <a:p>
            <a:pPr marL="514350" indent="-514350" algn="just">
              <a:buFont typeface="+mj-lt"/>
              <a:buAutoNum type="arabicPeriod"/>
            </a:pPr>
            <a:r>
              <a:rPr lang="en-US" sz="2800" dirty="0">
                <a:latin typeface="Times New Roman" pitchFamily="18" charset="0"/>
                <a:cs typeface="Times New Roman" pitchFamily="18" charset="0"/>
              </a:rPr>
              <a:t>Planning and calculating health indicators</a:t>
            </a:r>
          </a:p>
          <a:p>
            <a:pPr algn="just"/>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230</a:t>
            </a:fld>
            <a:endParaRPr lang="en-US"/>
          </a:p>
        </p:txBody>
      </p:sp>
    </p:spTree>
    <p:extLst>
      <p:ext uri="{BB962C8B-B14F-4D97-AF65-F5344CB8AC3E}">
        <p14:creationId xmlns:p14="http://schemas.microsoft.com/office/powerpoint/2010/main" val="323791841"/>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399"/>
            <a:ext cx="8229600" cy="593725"/>
          </a:xfrm>
        </p:spPr>
        <p:txBody>
          <a:bodyPr>
            <a:normAutofit fontScale="90000"/>
          </a:bodyPr>
          <a:lstStyle/>
          <a:p>
            <a:r>
              <a:rPr lang="en-US" sz="4800" b="1" dirty="0">
                <a:latin typeface="Times New Roman" pitchFamily="18" charset="0"/>
                <a:cs typeface="Times New Roman" pitchFamily="18" charset="0"/>
              </a:rPr>
              <a:t>Common errors in census </a:t>
            </a:r>
            <a:r>
              <a:rPr lang="en-US" sz="4800" b="1" dirty="0" smtClean="0">
                <a:latin typeface="Times New Roman" pitchFamily="18" charset="0"/>
                <a:cs typeface="Times New Roman" pitchFamily="18" charset="0"/>
              </a:rPr>
              <a:t>data</a:t>
            </a:r>
            <a:r>
              <a:rPr lang="en-US" sz="4800" dirty="0" smtClean="0">
                <a:latin typeface="Times New Roman" pitchFamily="18" charset="0"/>
                <a:cs typeface="Times New Roman" pitchFamily="18" charset="0"/>
              </a:rPr>
              <a:t> </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914400"/>
            <a:ext cx="8610600" cy="5638800"/>
          </a:xfrm>
        </p:spPr>
        <p:txBody>
          <a:bodyPr>
            <a:noAutofit/>
          </a:bodyPr>
          <a:lstStyle/>
          <a:p>
            <a:pPr marL="514350" lvl="1" indent="-514350" algn="just">
              <a:buFont typeface="+mj-lt"/>
              <a:buAutoNum type="arabicPeriod"/>
            </a:pPr>
            <a:r>
              <a:rPr lang="en-US" sz="2400" dirty="0" smtClean="0">
                <a:latin typeface="Times New Roman" pitchFamily="18" charset="0"/>
                <a:cs typeface="Times New Roman" pitchFamily="18" charset="0"/>
              </a:rPr>
              <a:t>Conducting </a:t>
            </a:r>
            <a:r>
              <a:rPr lang="en-US" sz="2400" dirty="0">
                <a:latin typeface="Times New Roman" pitchFamily="18" charset="0"/>
                <a:cs typeface="Times New Roman" pitchFamily="18" charset="0"/>
              </a:rPr>
              <a:t>national wide census is very </a:t>
            </a:r>
            <a:r>
              <a:rPr lang="en-US" sz="2400" dirty="0" smtClean="0">
                <a:latin typeface="Times New Roman" pitchFamily="18" charset="0"/>
                <a:cs typeface="Times New Roman" pitchFamily="18" charset="0"/>
              </a:rPr>
              <a:t>expensive, Omission </a:t>
            </a:r>
            <a:r>
              <a:rPr lang="en-US" sz="2400" dirty="0">
                <a:latin typeface="Times New Roman" pitchFamily="18" charset="0"/>
                <a:cs typeface="Times New Roman" pitchFamily="18" charset="0"/>
              </a:rPr>
              <a:t>and over </a:t>
            </a:r>
            <a:r>
              <a:rPr lang="en-US" sz="2400" dirty="0" smtClean="0">
                <a:latin typeface="Times New Roman" pitchFamily="18" charset="0"/>
                <a:cs typeface="Times New Roman" pitchFamily="18" charset="0"/>
              </a:rPr>
              <a:t>enumeration may encountered</a:t>
            </a:r>
          </a:p>
          <a:p>
            <a:pPr marL="514350" lvl="1" indent="-514350" algn="just">
              <a:buFont typeface="+mj-lt"/>
              <a:buAutoNum type="arabicPeriod"/>
            </a:pPr>
            <a:r>
              <a:rPr lang="en-US" sz="2400" dirty="0" smtClean="0">
                <a:latin typeface="Times New Roman" pitchFamily="18" charset="0"/>
                <a:cs typeface="Times New Roman" pitchFamily="18" charset="0"/>
              </a:rPr>
              <a:t>Misreporting </a:t>
            </a:r>
            <a:r>
              <a:rPr lang="en-US" sz="2400" dirty="0">
                <a:latin typeface="Times New Roman" pitchFamily="18" charset="0"/>
                <a:cs typeface="Times New Roman" pitchFamily="18" charset="0"/>
              </a:rPr>
              <a:t>of age due to memory lapse, preference of </a:t>
            </a:r>
            <a:r>
              <a:rPr lang="en-US" sz="2400" dirty="0" smtClean="0">
                <a:latin typeface="Times New Roman" pitchFamily="18" charset="0"/>
                <a:cs typeface="Times New Roman" pitchFamily="18" charset="0"/>
              </a:rPr>
              <a:t>terminal digits</a:t>
            </a:r>
            <a:r>
              <a:rPr lang="en-US" sz="2400" dirty="0">
                <a:latin typeface="Times New Roman" pitchFamily="18" charset="0"/>
                <a:cs typeface="Times New Roman" pitchFamily="18" charset="0"/>
              </a:rPr>
              <a:t>, over/under </a:t>
            </a:r>
            <a:r>
              <a:rPr lang="en-US" sz="2400" dirty="0" smtClean="0">
                <a:latin typeface="Times New Roman" pitchFamily="18" charset="0"/>
                <a:cs typeface="Times New Roman" pitchFamily="18" charset="0"/>
              </a:rPr>
              <a:t>estimation.</a:t>
            </a:r>
          </a:p>
          <a:p>
            <a:pPr marL="514350" lvl="1" indent="-514350" algn="just">
              <a:buFont typeface="+mj-lt"/>
              <a:buAutoNum type="arabicPeriod"/>
            </a:pPr>
            <a:r>
              <a:rPr lang="en-US" sz="2400" dirty="0" smtClean="0">
                <a:latin typeface="Times New Roman" pitchFamily="18" charset="0"/>
                <a:cs typeface="Times New Roman" pitchFamily="18" charset="0"/>
              </a:rPr>
              <a:t>Overstating </a:t>
            </a:r>
            <a:r>
              <a:rPr lang="en-US" sz="2400" dirty="0">
                <a:latin typeface="Times New Roman" pitchFamily="18" charset="0"/>
                <a:cs typeface="Times New Roman" pitchFamily="18" charset="0"/>
              </a:rPr>
              <a:t>of the status within the </a:t>
            </a:r>
            <a:r>
              <a:rPr lang="en-US" sz="2400" dirty="0" smtClean="0">
                <a:latin typeface="Times New Roman" pitchFamily="18" charset="0"/>
                <a:cs typeface="Times New Roman" pitchFamily="18" charset="0"/>
              </a:rPr>
              <a:t>occupation.</a:t>
            </a:r>
          </a:p>
          <a:p>
            <a:pPr marL="514350" lvl="1" indent="-514350" algn="just">
              <a:buFont typeface="+mj-lt"/>
              <a:buAutoNum type="arabicPeriod"/>
            </a:pPr>
            <a:r>
              <a:rPr lang="en-US" sz="2400" dirty="0" smtClean="0">
                <a:latin typeface="Times New Roman" pitchFamily="18" charset="0"/>
                <a:cs typeface="Times New Roman" pitchFamily="18" charset="0"/>
              </a:rPr>
              <a:t>Under </a:t>
            </a:r>
            <a:r>
              <a:rPr lang="en-US" sz="2400" dirty="0">
                <a:latin typeface="Times New Roman" pitchFamily="18" charset="0"/>
                <a:cs typeface="Times New Roman" pitchFamily="18" charset="0"/>
              </a:rPr>
              <a:t>reporting of births due to problem of reference period </a:t>
            </a:r>
            <a:r>
              <a:rPr lang="en-US" sz="2400" dirty="0" smtClean="0">
                <a:latin typeface="Times New Roman" pitchFamily="18" charset="0"/>
                <a:cs typeface="Times New Roman" pitchFamily="18" charset="0"/>
              </a:rPr>
              <a:t>and memory lapse.</a:t>
            </a:r>
          </a:p>
          <a:p>
            <a:pPr marL="514350" lvl="1" indent="-514350" algn="just">
              <a:buFont typeface="+mj-lt"/>
              <a:buAutoNum type="arabicPeriod"/>
            </a:pPr>
            <a:r>
              <a:rPr lang="en-US" sz="2400" dirty="0" smtClean="0">
                <a:latin typeface="Times New Roman" pitchFamily="18" charset="0"/>
                <a:cs typeface="Times New Roman" pitchFamily="18" charset="0"/>
              </a:rPr>
              <a:t>Under </a:t>
            </a:r>
            <a:r>
              <a:rPr lang="en-US" sz="2400" dirty="0">
                <a:latin typeface="Times New Roman" pitchFamily="18" charset="0"/>
                <a:cs typeface="Times New Roman" pitchFamily="18" charset="0"/>
              </a:rPr>
              <a:t>reporting of deaths due to memory lapse and tendency not </a:t>
            </a:r>
            <a:r>
              <a:rPr lang="en-US" sz="2400" dirty="0" smtClean="0">
                <a:latin typeface="Times New Roman" pitchFamily="18" charset="0"/>
                <a:cs typeface="Times New Roman" pitchFamily="18" charset="0"/>
              </a:rPr>
              <a:t>to report </a:t>
            </a:r>
            <a:r>
              <a:rPr lang="en-US" sz="2400" dirty="0">
                <a:latin typeface="Times New Roman" pitchFamily="18" charset="0"/>
                <a:cs typeface="Times New Roman" pitchFamily="18" charset="0"/>
              </a:rPr>
              <a:t>on deaths, particularly on infant </a:t>
            </a:r>
            <a:r>
              <a:rPr lang="en-US" sz="2400" dirty="0" smtClean="0">
                <a:latin typeface="Times New Roman" pitchFamily="18" charset="0"/>
                <a:cs typeface="Times New Roman" pitchFamily="18" charset="0"/>
              </a:rPr>
              <a:t>deaths.</a:t>
            </a:r>
          </a:p>
          <a:p>
            <a:pPr marL="514350" lvl="1" indent="-514350" algn="just">
              <a:buFont typeface="+mj-lt"/>
              <a:buAutoNum type="arabicPeriod"/>
            </a:pPr>
            <a:r>
              <a:rPr lang="en-US" sz="2400" dirty="0" smtClean="0">
                <a:latin typeface="Times New Roman" pitchFamily="18" charset="0"/>
                <a:cs typeface="Times New Roman" pitchFamily="18" charset="0"/>
              </a:rPr>
              <a:t>Generates </a:t>
            </a:r>
            <a:r>
              <a:rPr lang="en-US" sz="2400" dirty="0">
                <a:latin typeface="Times New Roman" pitchFamily="18" charset="0"/>
                <a:cs typeface="Times New Roman" pitchFamily="18" charset="0"/>
              </a:rPr>
              <a:t>large amounts of data which takes a very long time to complete and </a:t>
            </a:r>
            <a:r>
              <a:rPr lang="en-US" sz="2400" dirty="0" smtClean="0">
                <a:latin typeface="Times New Roman" pitchFamily="18" charset="0"/>
                <a:cs typeface="Times New Roman" pitchFamily="18" charset="0"/>
              </a:rPr>
              <a:t>analyze.</a:t>
            </a:r>
          </a:p>
          <a:p>
            <a:pPr marL="514350" lvl="1" indent="-514350" algn="just">
              <a:buFont typeface="+mj-lt"/>
              <a:buAutoNum type="arabicPeriod"/>
            </a:pPr>
            <a:r>
              <a:rPr lang="en-US" sz="2400" dirty="0" smtClean="0">
                <a:latin typeface="Times New Roman" pitchFamily="18" charset="0"/>
                <a:cs typeface="Times New Roman" pitchFamily="18" charset="0"/>
              </a:rPr>
              <a:t>Carried </a:t>
            </a:r>
            <a:r>
              <a:rPr lang="en-US" sz="2400" dirty="0">
                <a:latin typeface="Times New Roman" pitchFamily="18" charset="0"/>
                <a:cs typeface="Times New Roman" pitchFamily="18" charset="0"/>
              </a:rPr>
              <a:t>out every 10years, therefore it cannot assess yearly changes.</a:t>
            </a:r>
          </a:p>
          <a:p>
            <a:pPr marL="514350" indent="-514350" algn="just">
              <a:buFont typeface="+mj-lt"/>
              <a:buAutoNum type="arabicPeriod"/>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231</a:t>
            </a:fld>
            <a:endParaRPr lang="en-US"/>
          </a:p>
        </p:txBody>
      </p:sp>
    </p:spTree>
    <p:extLst>
      <p:ext uri="{BB962C8B-B14F-4D97-AF65-F5344CB8AC3E}">
        <p14:creationId xmlns:p14="http://schemas.microsoft.com/office/powerpoint/2010/main" val="261287444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pPr lvl="0"/>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sz="3600" b="1" dirty="0" smtClean="0">
                <a:solidFill>
                  <a:srgbClr val="0033CC"/>
                </a:solidFill>
                <a:effectLst/>
                <a:latin typeface="Times New Roman" pitchFamily="18" charset="0"/>
                <a:cs typeface="Times New Roman" pitchFamily="18" charset="0"/>
              </a:rPr>
              <a:t>2. </a:t>
            </a:r>
            <a:r>
              <a:rPr lang="en-US" sz="3600" b="1" dirty="0" smtClean="0">
                <a:solidFill>
                  <a:srgbClr val="0033CC"/>
                </a:solidFill>
                <a:latin typeface="Times New Roman" pitchFamily="18" charset="0"/>
                <a:cs typeface="Times New Roman" pitchFamily="18" charset="0"/>
              </a:rPr>
              <a:t>V</a:t>
            </a:r>
            <a:r>
              <a:rPr lang="en-US" sz="3600" b="1" dirty="0" smtClean="0">
                <a:solidFill>
                  <a:srgbClr val="0033CC"/>
                </a:solidFill>
                <a:effectLst/>
                <a:latin typeface="Times New Roman" pitchFamily="18" charset="0"/>
                <a:cs typeface="Times New Roman" pitchFamily="18" charset="0"/>
              </a:rPr>
              <a:t>ital statistics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914400"/>
            <a:ext cx="8534400" cy="5562600"/>
          </a:xfrm>
        </p:spPr>
        <p:txBody>
          <a:bodyPr>
            <a:noAutofit/>
          </a:bodyPr>
          <a:lstStyle/>
          <a:p>
            <a:pPr algn="just">
              <a:lnSpc>
                <a:spcPct val="150000"/>
              </a:lnSpc>
            </a:pPr>
            <a:r>
              <a:rPr lang="en-GB" sz="2400" dirty="0" smtClean="0">
                <a:latin typeface="Times New Roman" pitchFamily="18" charset="0"/>
                <a:cs typeface="Times New Roman" pitchFamily="18" charset="0"/>
              </a:rPr>
              <a:t>A vital statistics system can be defined as including the </a:t>
            </a:r>
            <a:r>
              <a:rPr lang="en-GB" sz="2400" b="1" dirty="0" smtClean="0">
                <a:latin typeface="Times New Roman" pitchFamily="18" charset="0"/>
                <a:cs typeface="Times New Roman" pitchFamily="18" charset="0"/>
              </a:rPr>
              <a:t>legal registration, statistical recording </a:t>
            </a:r>
            <a:r>
              <a:rPr lang="en-GB" sz="2400" dirty="0" smtClean="0">
                <a:latin typeface="Times New Roman" pitchFamily="18" charset="0"/>
                <a:cs typeface="Times New Roman" pitchFamily="18" charset="0"/>
              </a:rPr>
              <a:t>and reporting of the occurrence of and the collection, compilation, analysis, presentation and distribution of statistics pertaining to ‘vital events’ </a:t>
            </a:r>
            <a:r>
              <a:rPr lang="en-GB" sz="2400" b="1" dirty="0" smtClean="0">
                <a:latin typeface="Times New Roman" pitchFamily="18" charset="0"/>
                <a:cs typeface="Times New Roman" pitchFamily="18" charset="0"/>
              </a:rPr>
              <a:t>which in turn include live births, deaths, foetal deaths, marriages, divorces, adoptions, legitimating, recognitions and legal separations</a:t>
            </a:r>
            <a:r>
              <a:rPr lang="en-GB" sz="2400" dirty="0" smtClean="0">
                <a:latin typeface="Times New Roman" pitchFamily="18" charset="0"/>
                <a:cs typeface="Times New Roman" pitchFamily="18" charset="0"/>
              </a:rPr>
              <a:t>” (UN, 1985).</a:t>
            </a:r>
            <a:endParaRPr lang="en-US" sz="24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232</a:t>
            </a:fld>
            <a:endParaRPr lang="en-US"/>
          </a:p>
        </p:txBody>
      </p:sp>
    </p:spTree>
    <p:extLst>
      <p:ext uri="{BB962C8B-B14F-4D97-AF65-F5344CB8AC3E}">
        <p14:creationId xmlns:p14="http://schemas.microsoft.com/office/powerpoint/2010/main" val="2329666353"/>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095488" cy="609600"/>
          </a:xfrm>
        </p:spPr>
        <p:txBody>
          <a:bodyPr>
            <a:noAutofit/>
          </a:bodyPr>
          <a:lstStyle/>
          <a:p>
            <a:r>
              <a:rPr lang="en-US" sz="3600" b="1" dirty="0" smtClean="0">
                <a:latin typeface="Times New Roman" pitchFamily="18" charset="0"/>
                <a:cs typeface="Times New Roman" pitchFamily="18" charset="0"/>
              </a:rPr>
              <a:t>Vital statistics…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762000"/>
            <a:ext cx="8458200" cy="5715000"/>
          </a:xfrm>
        </p:spPr>
        <p:txBody>
          <a:bodyPr>
            <a:normAutofit fontScale="92500"/>
          </a:bodyPr>
          <a:lstStyle/>
          <a:p>
            <a:pPr algn="just"/>
            <a:r>
              <a:rPr lang="en-US" sz="2800" dirty="0" smtClean="0">
                <a:latin typeface="Times New Roman" pitchFamily="18" charset="0"/>
                <a:cs typeface="Times New Roman" pitchFamily="18" charset="0"/>
              </a:rPr>
              <a:t>Certificate issued for each </a:t>
            </a:r>
            <a:r>
              <a:rPr lang="en-US" sz="2800" b="1" dirty="0" smtClean="0">
                <a:latin typeface="Times New Roman" pitchFamily="18" charset="0"/>
                <a:cs typeface="Times New Roman" pitchFamily="18" charset="0"/>
              </a:rPr>
              <a:t>birth and death.</a:t>
            </a:r>
          </a:p>
          <a:p>
            <a:pPr algn="just"/>
            <a:r>
              <a:rPr lang="en-US" sz="2800" dirty="0" smtClean="0">
                <a:latin typeface="Times New Roman" pitchFamily="18" charset="0"/>
                <a:cs typeface="Times New Roman" pitchFamily="18" charset="0"/>
              </a:rPr>
              <a:t>Use calculating health indicators like</a:t>
            </a:r>
          </a:p>
          <a:p>
            <a:pPr lvl="1" algn="just"/>
            <a:r>
              <a:rPr lang="en-US" dirty="0" smtClean="0">
                <a:latin typeface="Times New Roman" pitchFamily="18" charset="0"/>
                <a:cs typeface="Times New Roman" pitchFamily="18" charset="0"/>
              </a:rPr>
              <a:t>Birth and death rates</a:t>
            </a:r>
          </a:p>
          <a:p>
            <a:pPr lvl="1" algn="just"/>
            <a:r>
              <a:rPr lang="en-US" dirty="0" smtClean="0">
                <a:latin typeface="Times New Roman" pitchFamily="18" charset="0"/>
                <a:cs typeface="Times New Roman" pitchFamily="18" charset="0"/>
              </a:rPr>
              <a:t>Cause specific rates-since cause of death is recorded on death certificate.</a:t>
            </a:r>
          </a:p>
          <a:p>
            <a:pPr algn="just"/>
            <a:endParaRPr lang="en-US" sz="2800"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Main characteristics of vital statistics are:-</a:t>
            </a:r>
          </a:p>
          <a:p>
            <a:pPr lvl="1"/>
            <a:r>
              <a:rPr lang="en-US" b="1" dirty="0" smtClean="0">
                <a:solidFill>
                  <a:srgbClr val="C00000"/>
                </a:solidFill>
                <a:latin typeface="Times New Roman" pitchFamily="18" charset="0"/>
                <a:cs typeface="Times New Roman" pitchFamily="18" charset="0"/>
              </a:rPr>
              <a:t>Comprehensive</a:t>
            </a:r>
            <a:r>
              <a:rPr lang="en-US" dirty="0" smtClean="0">
                <a:latin typeface="Times New Roman" pitchFamily="18" charset="0"/>
                <a:cs typeface="Times New Roman" pitchFamily="18" charset="0"/>
              </a:rPr>
              <a:t>-all birth and death should be registered.</a:t>
            </a:r>
          </a:p>
          <a:p>
            <a:pPr lvl="1"/>
            <a:r>
              <a:rPr lang="en-US" b="1" dirty="0" smtClean="0">
                <a:solidFill>
                  <a:srgbClr val="C00000"/>
                </a:solidFill>
                <a:latin typeface="Times New Roman" pitchFamily="18" charset="0"/>
                <a:cs typeface="Times New Roman" pitchFamily="18" charset="0"/>
              </a:rPr>
              <a:t>Compulsory by law</a:t>
            </a:r>
            <a:r>
              <a:rPr lang="en-US" dirty="0" smtClean="0">
                <a:latin typeface="Times New Roman" pitchFamily="18" charset="0"/>
                <a:cs typeface="Times New Roman" pitchFamily="18" charset="0"/>
              </a:rPr>
              <a:t>-should be enforced by law</a:t>
            </a:r>
          </a:p>
          <a:p>
            <a:pPr lvl="1"/>
            <a:r>
              <a:rPr lang="en-US" b="1" dirty="0" smtClean="0">
                <a:solidFill>
                  <a:srgbClr val="C00000"/>
                </a:solidFill>
                <a:latin typeface="Times New Roman" pitchFamily="18" charset="0"/>
                <a:cs typeface="Times New Roman" pitchFamily="18" charset="0"/>
              </a:rPr>
              <a:t>Compiled centrally</a:t>
            </a:r>
            <a:r>
              <a:rPr lang="en-US" dirty="0" smtClean="0">
                <a:latin typeface="Times New Roman" pitchFamily="18" charset="0"/>
                <a:cs typeface="Times New Roman" pitchFamily="18" charset="0"/>
              </a:rPr>
              <a:t>-so that it can serve as source of information.</a:t>
            </a:r>
          </a:p>
          <a:p>
            <a:pPr lvl="1"/>
            <a:r>
              <a:rPr lang="en-US" b="1" dirty="0" smtClean="0">
                <a:solidFill>
                  <a:srgbClr val="C00000"/>
                </a:solidFill>
                <a:latin typeface="Times New Roman" pitchFamily="18" charset="0"/>
                <a:cs typeface="Times New Roman" pitchFamily="18" charset="0"/>
              </a:rPr>
              <a:t>Continues-</a:t>
            </a:r>
            <a:r>
              <a:rPr lang="en-US" dirty="0" smtClean="0">
                <a:latin typeface="Times New Roman" pitchFamily="18" charset="0"/>
                <a:cs typeface="Times New Roman" pitchFamily="18" charset="0"/>
              </a:rPr>
              <a:t>it should be an ongoing process.</a:t>
            </a:r>
          </a:p>
          <a:p>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233</a:t>
            </a:fld>
            <a:endParaRPr lang="en-US"/>
          </a:p>
        </p:txBody>
      </p:sp>
    </p:spTree>
    <p:extLst>
      <p:ext uri="{BB962C8B-B14F-4D97-AF65-F5344CB8AC3E}">
        <p14:creationId xmlns:p14="http://schemas.microsoft.com/office/powerpoint/2010/main" val="515754230"/>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498080" cy="685800"/>
          </a:xfrm>
        </p:spPr>
        <p:txBody>
          <a:bodyPr>
            <a:normAutofit fontScale="90000"/>
          </a:bodyPr>
          <a:lstStyle/>
          <a:p>
            <a:pPr lvl="0"/>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3. Health service records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04800" y="838200"/>
            <a:ext cx="8534400" cy="5791200"/>
          </a:xfrm>
        </p:spPr>
        <p:txBody>
          <a:bodyPr>
            <a:normAutofit fontScale="92500" lnSpcReduction="20000"/>
          </a:bodyPr>
          <a:lstStyle/>
          <a:p>
            <a:pPr lvl="0" algn="just"/>
            <a:r>
              <a:rPr lang="en-US" sz="2800" dirty="0" smtClean="0">
                <a:latin typeface="Times New Roman" panose="02020603050405020304" pitchFamily="18" charset="0"/>
                <a:cs typeface="Times New Roman" pitchFamily="18" charset="0"/>
              </a:rPr>
              <a:t>Are the </a:t>
            </a:r>
            <a:r>
              <a:rPr lang="en-US" sz="2800" b="1" dirty="0" smtClean="0">
                <a:latin typeface="Times New Roman" pitchFamily="18" charset="0"/>
                <a:cs typeface="Times New Roman" pitchFamily="18" charset="0"/>
              </a:rPr>
              <a:t>major sources </a:t>
            </a:r>
            <a:r>
              <a:rPr lang="en-US" sz="2800" dirty="0" smtClean="0">
                <a:latin typeface="Times New Roman" pitchFamily="18" charset="0"/>
                <a:cs typeface="Times New Roman" pitchFamily="18" charset="0"/>
              </a:rPr>
              <a:t>of health information in Ethiopia.</a:t>
            </a:r>
          </a:p>
          <a:p>
            <a:pPr lvl="0" algn="just"/>
            <a:r>
              <a:rPr lang="en-US" sz="2800" dirty="0" smtClean="0">
                <a:latin typeface="Times New Roman" pitchFamily="18" charset="0"/>
                <a:cs typeface="Times New Roman" pitchFamily="18" charset="0"/>
              </a:rPr>
              <a:t>It is the way all that health institutions report their activities to the ministry of health.</a:t>
            </a:r>
          </a:p>
          <a:p>
            <a:pPr marL="0" indent="0" algn="just">
              <a:buNone/>
            </a:pPr>
            <a:r>
              <a:rPr lang="en-US" sz="2800" b="1" dirty="0">
                <a:latin typeface="Times New Roman" panose="02020603050405020304" pitchFamily="18" charset="0"/>
                <a:cs typeface="Times New Roman" panose="02020603050405020304" pitchFamily="18" charset="0"/>
              </a:rPr>
              <a:t>Notification of Infectious Diseases</a:t>
            </a:r>
          </a:p>
          <a:p>
            <a:pPr algn="just"/>
            <a:r>
              <a:rPr lang="en-US" sz="2800" dirty="0">
                <a:latin typeface="Times New Roman" panose="02020603050405020304" pitchFamily="18" charset="0"/>
                <a:cs typeface="Times New Roman" panose="02020603050405020304" pitchFamily="18" charset="0"/>
              </a:rPr>
              <a:t>There are some internationally notifiable diseases.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WHO member states </a:t>
            </a:r>
            <a:r>
              <a:rPr lang="en-US" sz="2800" dirty="0">
                <a:latin typeface="Times New Roman" panose="02020603050405020304" pitchFamily="18" charset="0"/>
                <a:cs typeface="Times New Roman" panose="02020603050405020304" pitchFamily="18" charset="0"/>
              </a:rPr>
              <a:t>report on </a:t>
            </a:r>
            <a:r>
              <a:rPr lang="en-US" sz="2800" b="1" dirty="0">
                <a:latin typeface="Times New Roman" panose="02020603050405020304" pitchFamily="18" charset="0"/>
                <a:cs typeface="Times New Roman" panose="02020603050405020304" pitchFamily="18" charset="0"/>
              </a:rPr>
              <a:t>Plague</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Cholera</a:t>
            </a:r>
            <a:r>
              <a:rPr lang="en-US" sz="2800" dirty="0">
                <a:latin typeface="Times New Roman" panose="02020603050405020304" pitchFamily="18" charset="0"/>
                <a:cs typeface="Times New Roman" panose="02020603050405020304" pitchFamily="18" charset="0"/>
              </a:rPr>
              <a:t>, and </a:t>
            </a:r>
            <a:r>
              <a:rPr lang="en-US" sz="2800" b="1" dirty="0">
                <a:latin typeface="Times New Roman" panose="02020603050405020304" pitchFamily="18" charset="0"/>
                <a:cs typeface="Times New Roman" panose="02020603050405020304" pitchFamily="18" charset="0"/>
              </a:rPr>
              <a:t>Yellow fever</a:t>
            </a:r>
            <a:r>
              <a:rPr lang="en-US" sz="2800" dirty="0">
                <a:latin typeface="Times New Roman" panose="02020603050405020304" pitchFamily="18" charset="0"/>
                <a:cs typeface="Times New Roman" panose="02020603050405020304" pitchFamily="18" charset="0"/>
              </a:rPr>
              <a:t>. Moreover, </a:t>
            </a:r>
            <a:r>
              <a:rPr lang="en-US" sz="2800" dirty="0" smtClean="0">
                <a:latin typeface="Times New Roman" panose="02020603050405020304" pitchFamily="18" charset="0"/>
                <a:cs typeface="Times New Roman" panose="02020603050405020304" pitchFamily="18" charset="0"/>
              </a:rPr>
              <a:t>every country </a:t>
            </a:r>
            <a:r>
              <a:rPr lang="en-US" sz="2800" dirty="0">
                <a:latin typeface="Times New Roman" panose="02020603050405020304" pitchFamily="18" charset="0"/>
                <a:cs typeface="Times New Roman" panose="02020603050405020304" pitchFamily="18" charset="0"/>
              </a:rPr>
              <a:t>has its own list of notifiable diseases.</a:t>
            </a:r>
          </a:p>
          <a:p>
            <a:pPr algn="just"/>
            <a:r>
              <a:rPr lang="en-US" sz="2800" dirty="0">
                <a:latin typeface="Times New Roman" panose="02020603050405020304" pitchFamily="18" charset="0"/>
                <a:cs typeface="Times New Roman" panose="02020603050405020304" pitchFamily="18" charset="0"/>
              </a:rPr>
              <a:t>The major problems related to this source (health service records) </a:t>
            </a:r>
            <a:r>
              <a:rPr lang="en-US" sz="2800" dirty="0" smtClean="0">
                <a:latin typeface="Times New Roman" panose="02020603050405020304" pitchFamily="18" charset="0"/>
                <a:cs typeface="Times New Roman" panose="02020603050405020304" pitchFamily="18" charset="0"/>
              </a:rPr>
              <a:t>are low </a:t>
            </a:r>
            <a:r>
              <a:rPr lang="en-US" sz="2800" dirty="0">
                <a:latin typeface="Times New Roman" panose="02020603050405020304" pitchFamily="18" charset="0"/>
                <a:cs typeface="Times New Roman" panose="02020603050405020304" pitchFamily="18" charset="0"/>
              </a:rPr>
              <a:t>compliance and delays in reporting.</a:t>
            </a:r>
            <a:endParaRPr lang="en-US" sz="2800" dirty="0" smtClean="0">
              <a:latin typeface="Times New Roman" pitchFamily="18" charset="0"/>
              <a:cs typeface="Times New Roman" pitchFamily="18" charset="0"/>
            </a:endParaRPr>
          </a:p>
          <a:p>
            <a:pPr algn="just">
              <a:buNone/>
            </a:pPr>
            <a:r>
              <a:rPr lang="en-US" sz="2800" b="1" dirty="0" smtClean="0">
                <a:solidFill>
                  <a:srgbClr val="0033CC"/>
                </a:solidFill>
                <a:latin typeface="Times New Roman" pitchFamily="18" charset="0"/>
                <a:cs typeface="Times New Roman" pitchFamily="18" charset="0"/>
              </a:rPr>
              <a:t>Advantages:-</a:t>
            </a:r>
          </a:p>
          <a:p>
            <a:pPr lvl="1" algn="just"/>
            <a:r>
              <a:rPr lang="en-US" dirty="0" smtClean="0">
                <a:latin typeface="Times New Roman" pitchFamily="18" charset="0"/>
                <a:cs typeface="Times New Roman" pitchFamily="18" charset="0"/>
              </a:rPr>
              <a:t>Early obtainable</a:t>
            </a:r>
          </a:p>
          <a:p>
            <a:pPr lvl="1" algn="just"/>
            <a:r>
              <a:rPr lang="en-US" dirty="0" smtClean="0">
                <a:latin typeface="Times New Roman" pitchFamily="18" charset="0"/>
                <a:cs typeface="Times New Roman" pitchFamily="18" charset="0"/>
              </a:rPr>
              <a:t>Available at low cost</a:t>
            </a:r>
          </a:p>
          <a:p>
            <a:pPr lvl="1" algn="just"/>
            <a:r>
              <a:rPr lang="en-US" dirty="0" smtClean="0">
                <a:latin typeface="Times New Roman" pitchFamily="18" charset="0"/>
                <a:cs typeface="Times New Roman" pitchFamily="18" charset="0"/>
              </a:rPr>
              <a:t>Continuous system of reporting</a:t>
            </a:r>
          </a:p>
          <a:p>
            <a:pPr lvl="1" algn="just"/>
            <a:r>
              <a:rPr lang="en-US" dirty="0" smtClean="0">
                <a:latin typeface="Times New Roman" pitchFamily="18" charset="0"/>
                <a:cs typeface="Times New Roman" pitchFamily="18" charset="0"/>
              </a:rPr>
              <a:t>Causes of illness and death available</a:t>
            </a: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latin typeface="Times New Roman" pitchFamily="18" charset="0"/>
                <a:cs typeface="Times New Roman" pitchFamily="18" charset="0"/>
              </a:rPr>
              <a:pPr/>
              <a:t>234</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2206697224"/>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98080" cy="609600"/>
          </a:xfrm>
        </p:spPr>
        <p:txBody>
          <a:bodyPr>
            <a:noAutofit/>
          </a:bodyPr>
          <a:lstStyle/>
          <a:p>
            <a:r>
              <a:rPr lang="en-US" sz="4800" b="1" dirty="0" smtClean="0">
                <a:latin typeface="Times New Roman" pitchFamily="18" charset="0"/>
                <a:cs typeface="Times New Roman" pitchFamily="18" charset="0"/>
              </a:rPr>
              <a:t/>
            </a:r>
            <a:br>
              <a:rPr lang="en-US" sz="48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Health service records…</a:t>
            </a:r>
            <a:r>
              <a:rPr lang="en-US" sz="4800" dirty="0" smtClean="0">
                <a:latin typeface="Times New Roman" pitchFamily="18" charset="0"/>
                <a:cs typeface="Times New Roman" pitchFamily="18" charset="0"/>
              </a:rPr>
              <a:t/>
            </a:r>
            <a:br>
              <a:rPr lang="en-US" sz="4800" dirty="0" smtClean="0">
                <a:latin typeface="Times New Roman" pitchFamily="18" charset="0"/>
                <a:cs typeface="Times New Roman" pitchFamily="18" charset="0"/>
              </a:rPr>
            </a:b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552688" cy="5638800"/>
          </a:xfrm>
        </p:spPr>
        <p:txBody>
          <a:bodyPr>
            <a:normAutofit/>
          </a:bodyPr>
          <a:lstStyle/>
          <a:p>
            <a:pPr algn="just">
              <a:buNone/>
            </a:pPr>
            <a:r>
              <a:rPr lang="en-US" sz="2800" b="1" dirty="0" smtClean="0">
                <a:solidFill>
                  <a:srgbClr val="0033CC"/>
                </a:solidFill>
                <a:latin typeface="Times New Roman" pitchFamily="18" charset="0"/>
                <a:cs typeface="Times New Roman" pitchFamily="18" charset="0"/>
              </a:rPr>
              <a:t>Limitations:-</a:t>
            </a:r>
          </a:p>
          <a:p>
            <a:pPr lvl="1" algn="just"/>
            <a:r>
              <a:rPr lang="en-US" dirty="0" smtClean="0">
                <a:latin typeface="Times New Roman" pitchFamily="18" charset="0"/>
                <a:cs typeface="Times New Roman" pitchFamily="18" charset="0"/>
              </a:rPr>
              <a:t>Lack of completeness</a:t>
            </a:r>
          </a:p>
          <a:p>
            <a:pPr lvl="1" algn="just"/>
            <a:r>
              <a:rPr lang="en-US" dirty="0" smtClean="0">
                <a:latin typeface="Times New Roman" pitchFamily="18" charset="0"/>
                <a:cs typeface="Times New Roman" pitchFamily="18" charset="0"/>
              </a:rPr>
              <a:t>Lack of representativeness-small proportion of diseased population seeks medical advices.</a:t>
            </a:r>
          </a:p>
          <a:p>
            <a:pPr lvl="1" algn="just"/>
            <a:r>
              <a:rPr lang="en-US" dirty="0" smtClean="0">
                <a:latin typeface="Times New Roman" pitchFamily="18" charset="0"/>
                <a:cs typeface="Times New Roman" pitchFamily="18" charset="0"/>
              </a:rPr>
              <a:t>Lack of denominator-catchment is not known in majority of cases.</a:t>
            </a:r>
          </a:p>
          <a:p>
            <a:pPr lvl="1" algn="just"/>
            <a:r>
              <a:rPr lang="en-US" dirty="0" smtClean="0">
                <a:latin typeface="Times New Roman" pitchFamily="18" charset="0"/>
                <a:cs typeface="Times New Roman" pitchFamily="18" charset="0"/>
              </a:rPr>
              <a:t>Diagnosis varies across the level of health institutions.</a:t>
            </a:r>
          </a:p>
          <a:p>
            <a:pPr lvl="1" algn="just"/>
            <a:r>
              <a:rPr lang="en-US" dirty="0" smtClean="0">
                <a:latin typeface="Times New Roman" pitchFamily="18" charset="0"/>
                <a:cs typeface="Times New Roman" pitchFamily="18" charset="0"/>
              </a:rPr>
              <a:t>Lack of compliance with reporting.</a:t>
            </a:r>
          </a:p>
          <a:p>
            <a:pPr lvl="1" algn="just"/>
            <a:r>
              <a:rPr lang="en-US" dirty="0" smtClean="0">
                <a:latin typeface="Times New Roman" pitchFamily="18" charset="0"/>
                <a:cs typeface="Times New Roman" pitchFamily="18" charset="0"/>
              </a:rPr>
              <a:t>Irregularity and incompleteness of published compilations.</a:t>
            </a:r>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latin typeface="Times New Roman" pitchFamily="18" charset="0"/>
                <a:cs typeface="Times New Roman" pitchFamily="18" charset="0"/>
              </a:rPr>
              <a:pPr/>
              <a:t>235</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667528964"/>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a:bodyPr>
          <a:lstStyle/>
          <a:p>
            <a:r>
              <a:rPr lang="en-US" sz="3200" b="1" dirty="0" smtClean="0">
                <a:latin typeface="Times New Roman" pitchFamily="18" charset="0"/>
                <a:cs typeface="Times New Roman" pitchFamily="18" charset="0"/>
              </a:rPr>
              <a:t>4. Health surveys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066800"/>
            <a:ext cx="8552688" cy="5562600"/>
          </a:xfrm>
        </p:spPr>
        <p:txBody>
          <a:bodyPr>
            <a:normAutofit/>
          </a:bodyPr>
          <a:lstStyle/>
          <a:p>
            <a:pPr lvl="0" algn="just"/>
            <a:r>
              <a:rPr lang="en-US" sz="2800" dirty="0" smtClean="0">
                <a:latin typeface="Times New Roman" pitchFamily="18" charset="0"/>
                <a:cs typeface="Times New Roman" pitchFamily="18" charset="0"/>
              </a:rPr>
              <a:t>Are studies conducted on a representative sample population to obtain more comprehensive data for monitoring the health status of a population. </a:t>
            </a:r>
          </a:p>
          <a:p>
            <a:pPr lvl="0" algn="just"/>
            <a:r>
              <a:rPr lang="en-US" sz="2800" dirty="0" smtClean="0">
                <a:latin typeface="Times New Roman" pitchFamily="18" charset="0"/>
                <a:cs typeface="Times New Roman" pitchFamily="18" charset="0"/>
              </a:rPr>
              <a:t>There are </a:t>
            </a:r>
            <a:r>
              <a:rPr lang="en-US" sz="2800" b="1" dirty="0" smtClean="0">
                <a:solidFill>
                  <a:srgbClr val="0033CC"/>
                </a:solidFill>
                <a:latin typeface="Times New Roman" pitchFamily="18" charset="0"/>
                <a:cs typeface="Times New Roman" pitchFamily="18" charset="0"/>
              </a:rPr>
              <a:t>two types of health surveys.</a:t>
            </a:r>
          </a:p>
          <a:p>
            <a:pPr lvl="0" algn="just">
              <a:buNone/>
            </a:pPr>
            <a:r>
              <a:rPr lang="en-US" sz="2800" b="1" dirty="0" smtClean="0">
                <a:solidFill>
                  <a:srgbClr val="C00000"/>
                </a:solidFill>
                <a:latin typeface="Times New Roman" pitchFamily="18" charset="0"/>
                <a:cs typeface="Times New Roman" pitchFamily="18" charset="0"/>
              </a:rPr>
              <a:t>a) Surveys of specific diseases:-</a:t>
            </a:r>
            <a:r>
              <a:rPr lang="en-US" sz="2800" dirty="0" smtClean="0">
                <a:latin typeface="Times New Roman" pitchFamily="18" charset="0"/>
                <a:cs typeface="Times New Roman" pitchFamily="18" charset="0"/>
              </a:rPr>
              <a:t>are studies conducted on each specific diseases .e.g.</a:t>
            </a:r>
          </a:p>
          <a:p>
            <a:pPr lvl="1" algn="just"/>
            <a:r>
              <a:rPr lang="en-US" dirty="0" smtClean="0">
                <a:latin typeface="Times New Roman" pitchFamily="18" charset="0"/>
                <a:cs typeface="Times New Roman" pitchFamily="18" charset="0"/>
              </a:rPr>
              <a:t>EPI</a:t>
            </a:r>
          </a:p>
          <a:p>
            <a:pPr lvl="1" algn="just"/>
            <a:r>
              <a:rPr lang="en-US" dirty="0" smtClean="0">
                <a:latin typeface="Times New Roman" pitchFamily="18" charset="0"/>
                <a:cs typeface="Times New Roman" pitchFamily="18" charset="0"/>
              </a:rPr>
              <a:t>Control of diarrheal diseases</a:t>
            </a:r>
          </a:p>
          <a:p>
            <a:pPr lvl="1" algn="just"/>
            <a:r>
              <a:rPr lang="en-US" dirty="0" smtClean="0">
                <a:latin typeface="Times New Roman" pitchFamily="18" charset="0"/>
                <a:cs typeface="Times New Roman" pitchFamily="18" charset="0"/>
              </a:rPr>
              <a:t>Prevention and control of HIV/AIDS</a:t>
            </a:r>
          </a:p>
          <a:p>
            <a:pPr lvl="1" algn="just"/>
            <a:r>
              <a:rPr lang="en-US" dirty="0" smtClean="0">
                <a:latin typeface="Times New Roman" pitchFamily="18" charset="0"/>
                <a:cs typeface="Times New Roman" pitchFamily="18" charset="0"/>
              </a:rPr>
              <a:t>TB and leprosy control</a:t>
            </a:r>
          </a:p>
          <a:p>
            <a:pPr algn="just"/>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latin typeface="Times New Roman" pitchFamily="18" charset="0"/>
                <a:cs typeface="Times New Roman" pitchFamily="18" charset="0"/>
              </a:rPr>
              <a:pPr/>
              <a:t>236</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2658884479"/>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498080" cy="762000"/>
          </a:xfrm>
        </p:spPr>
        <p:txBody>
          <a:bodyPr>
            <a:normAutofit/>
          </a:bodyPr>
          <a:lstStyle/>
          <a:p>
            <a:r>
              <a:rPr lang="en-US" sz="4000" b="1" dirty="0" smtClean="0">
                <a:latin typeface="Times New Roman" pitchFamily="18" charset="0"/>
                <a:cs typeface="Times New Roman" pitchFamily="18" charset="0"/>
              </a:rPr>
              <a:t>Health surveys…</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914400"/>
            <a:ext cx="8628888" cy="5638800"/>
          </a:xfrm>
        </p:spPr>
        <p:txBody>
          <a:bodyPr>
            <a:normAutofit/>
          </a:bodyPr>
          <a:lstStyle/>
          <a:p>
            <a:pPr algn="just">
              <a:buNone/>
            </a:pPr>
            <a:r>
              <a:rPr lang="en-US" b="1" dirty="0" smtClean="0">
                <a:solidFill>
                  <a:srgbClr val="C00000"/>
                </a:solidFill>
                <a:latin typeface="Times New Roman" pitchFamily="18" charset="0"/>
                <a:cs typeface="Times New Roman" pitchFamily="18" charset="0"/>
              </a:rPr>
              <a:t>b) Surveys of general health status</a:t>
            </a:r>
          </a:p>
          <a:p>
            <a:pPr lvl="1" algn="just">
              <a:buFont typeface="Wingdings" pitchFamily="2" charset="2"/>
              <a:buChar char="v"/>
            </a:pPr>
            <a:r>
              <a:rPr lang="en-US" sz="3200" dirty="0" smtClean="0">
                <a:latin typeface="Times New Roman" pitchFamily="18" charset="0"/>
                <a:cs typeface="Times New Roman" pitchFamily="18" charset="0"/>
              </a:rPr>
              <a:t>Are studies on general health status of the population.</a:t>
            </a:r>
          </a:p>
          <a:p>
            <a:pPr lvl="1" algn="just">
              <a:buFont typeface="Wingdings" pitchFamily="2" charset="2"/>
              <a:buChar char="v"/>
            </a:pPr>
            <a:r>
              <a:rPr lang="en-US" sz="3200" dirty="0" smtClean="0">
                <a:latin typeface="Times New Roman" pitchFamily="18" charset="0"/>
                <a:cs typeface="Times New Roman" pitchFamily="18" charset="0"/>
              </a:rPr>
              <a:t>Are based on interview, physical examination and laboratory tests.</a:t>
            </a:r>
          </a:p>
          <a:p>
            <a:pPr lvl="1" algn="just">
              <a:buFont typeface="Wingdings" pitchFamily="2" charset="2"/>
              <a:buChar char="v"/>
            </a:pPr>
            <a:r>
              <a:rPr lang="en-US" sz="3200" dirty="0" smtClean="0">
                <a:latin typeface="Times New Roman" pitchFamily="18" charset="0"/>
                <a:cs typeface="Times New Roman" pitchFamily="18" charset="0"/>
              </a:rPr>
              <a:t>Are reliable than surveys of specific diseases</a:t>
            </a: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pPr/>
              <a:t>237</a:t>
            </a:fld>
            <a:endParaRPr lang="en-US"/>
          </a:p>
        </p:txBody>
      </p:sp>
    </p:spTree>
    <p:extLst>
      <p:ext uri="{BB962C8B-B14F-4D97-AF65-F5344CB8AC3E}">
        <p14:creationId xmlns:p14="http://schemas.microsoft.com/office/powerpoint/2010/main" val="348106827"/>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Autofit/>
          </a:bodyPr>
          <a:lstStyle/>
          <a:p>
            <a:r>
              <a:rPr lang="en-US" sz="3600" b="1" dirty="0" smtClean="0">
                <a:latin typeface="Times New Roman" pitchFamily="18" charset="0"/>
                <a:cs typeface="Times New Roman" pitchFamily="18" charset="0"/>
              </a:rPr>
              <a:t>Health surveys…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914400"/>
            <a:ext cx="8628888" cy="5334000"/>
          </a:xfrm>
        </p:spPr>
        <p:txBody>
          <a:bodyPr>
            <a:normAutofit/>
          </a:bodyPr>
          <a:lstStyle/>
          <a:p>
            <a:pPr algn="just">
              <a:buNone/>
            </a:pPr>
            <a:r>
              <a:rPr lang="en-US" sz="2800" b="1" dirty="0" smtClean="0">
                <a:latin typeface="Times New Roman" pitchFamily="18" charset="0"/>
                <a:cs typeface="Times New Roman" pitchFamily="18" charset="0"/>
              </a:rPr>
              <a:t>Advantages of survey based on interview:-</a:t>
            </a:r>
          </a:p>
          <a:p>
            <a:pPr lvl="1" algn="just">
              <a:buFont typeface="Arial" pitchFamily="34" charset="0"/>
              <a:buChar char="•"/>
            </a:pPr>
            <a:r>
              <a:rPr lang="en-US" dirty="0" smtClean="0">
                <a:latin typeface="Times New Roman" pitchFamily="18" charset="0"/>
                <a:cs typeface="Times New Roman" pitchFamily="18" charset="0"/>
              </a:rPr>
              <a:t>More representative for the health conditions of the community.</a:t>
            </a:r>
          </a:p>
          <a:p>
            <a:pPr lvl="1" algn="just">
              <a:buFont typeface="Arial" pitchFamily="34" charset="0"/>
              <a:buChar char="•"/>
            </a:pPr>
            <a:r>
              <a:rPr lang="en-US" dirty="0" smtClean="0">
                <a:latin typeface="Times New Roman" pitchFamily="18" charset="0"/>
                <a:cs typeface="Times New Roman" pitchFamily="18" charset="0"/>
              </a:rPr>
              <a:t>Denominator is known</a:t>
            </a:r>
          </a:p>
          <a:p>
            <a:pPr lvl="1" algn="just">
              <a:buFont typeface="Arial" pitchFamily="34" charset="0"/>
              <a:buChar char="•"/>
            </a:pPr>
            <a:r>
              <a:rPr lang="en-US" dirty="0" smtClean="0">
                <a:latin typeface="Times New Roman" pitchFamily="18" charset="0"/>
                <a:cs typeface="Times New Roman" pitchFamily="18" charset="0"/>
              </a:rPr>
              <a:t>Data are more uniform in quality</a:t>
            </a:r>
          </a:p>
          <a:p>
            <a:pPr lvl="0" algn="just">
              <a:buNone/>
            </a:pPr>
            <a:r>
              <a:rPr lang="en-US" sz="2800" b="1" dirty="0" smtClean="0">
                <a:latin typeface="Times New Roman" pitchFamily="18" charset="0"/>
                <a:cs typeface="Times New Roman" pitchFamily="18" charset="0"/>
              </a:rPr>
              <a:t>Limitations:-</a:t>
            </a:r>
          </a:p>
          <a:p>
            <a:pPr lvl="1" algn="just">
              <a:buFont typeface="Arial" pitchFamily="34" charset="0"/>
              <a:buChar char="•"/>
            </a:pPr>
            <a:r>
              <a:rPr lang="en-US" dirty="0" smtClean="0">
                <a:latin typeface="Times New Roman" pitchFamily="18" charset="0"/>
                <a:cs typeface="Times New Roman" pitchFamily="18" charset="0"/>
              </a:rPr>
              <a:t>Data accuracy is dependent on the memory and cooperation of the interviewee.</a:t>
            </a:r>
          </a:p>
          <a:p>
            <a:pPr lvl="1" algn="just">
              <a:buFont typeface="Arial" pitchFamily="34" charset="0"/>
              <a:buChar char="•"/>
            </a:pPr>
            <a:r>
              <a:rPr lang="en-US" dirty="0" smtClean="0">
                <a:latin typeface="Times New Roman" pitchFamily="18" charset="0"/>
                <a:cs typeface="Times New Roman" pitchFamily="18" charset="0"/>
              </a:rPr>
              <a:t>More expensive</a:t>
            </a:r>
          </a:p>
          <a:p>
            <a:pPr algn="just"/>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6F15528-21DE-4FAA-801E-634DDDAF4B2B}" type="slidenum">
              <a:rPr lang="en-US" smtClean="0">
                <a:latin typeface="Times New Roman" pitchFamily="18" charset="0"/>
                <a:cs typeface="Times New Roman" pitchFamily="18" charset="0"/>
              </a:rPr>
              <a:pPr/>
              <a:t>238</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673577285"/>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latin typeface="Times New Roman" panose="02020603050405020304" pitchFamily="18" charset="0"/>
                <a:cs typeface="Times New Roman" panose="02020603050405020304" pitchFamily="18" charset="0"/>
              </a:rPr>
              <a:t>Data collection methods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19200"/>
            <a:ext cx="8686800" cy="5334000"/>
          </a:xfrm>
        </p:spPr>
        <p:txBody>
          <a:bodyPr/>
          <a:lstStyle/>
          <a:p>
            <a:pPr marL="0" indent="0" algn="just">
              <a:buNone/>
            </a:pPr>
            <a:r>
              <a:rPr lang="en-US" dirty="0" smtClean="0">
                <a:latin typeface="Times New Roman" panose="02020603050405020304" pitchFamily="18" charset="0"/>
                <a:cs typeface="Times New Roman" panose="02020603050405020304" pitchFamily="18" charset="0"/>
              </a:rPr>
              <a:t>This all epidemiology data sources are collected through different way but the most commonly used methods are;  </a:t>
            </a:r>
          </a:p>
          <a:p>
            <a:pPr lvl="1" algn="just">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Observation </a:t>
            </a:r>
          </a:p>
          <a:p>
            <a:pPr lvl="1" algn="just">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Interview and questioners</a:t>
            </a:r>
          </a:p>
          <a:p>
            <a:pPr lvl="1" algn="just">
              <a:buFont typeface="Courier New" panose="02070309020205020404" pitchFamily="49" charset="0"/>
              <a:buChar char="o"/>
            </a:pPr>
            <a:r>
              <a:rPr lang="en-US" b="1" dirty="0" smtClean="0">
                <a:latin typeface="Times New Roman" panose="02020603050405020304" pitchFamily="18" charset="0"/>
                <a:cs typeface="Times New Roman" panose="02020603050405020304" pitchFamily="18" charset="0"/>
              </a:rPr>
              <a:t>Documentary </a:t>
            </a:r>
            <a:r>
              <a:rPr lang="en-US" b="1" dirty="0">
                <a:latin typeface="Times New Roman" panose="02020603050405020304" pitchFamily="18" charset="0"/>
                <a:cs typeface="Times New Roman" panose="02020603050405020304" pitchFamily="18" charset="0"/>
              </a:rPr>
              <a:t>sources - </a:t>
            </a:r>
            <a:r>
              <a:rPr lang="en-US" dirty="0">
                <a:latin typeface="Times New Roman" panose="02020603050405020304" pitchFamily="18" charset="0"/>
                <a:cs typeface="Times New Roman" panose="02020603050405020304" pitchFamily="18" charset="0"/>
              </a:rPr>
              <a:t>Clinical records and </a:t>
            </a:r>
            <a:r>
              <a:rPr lang="en-US" dirty="0" smtClean="0">
                <a:latin typeface="Times New Roman" panose="02020603050405020304" pitchFamily="18" charset="0"/>
                <a:cs typeface="Times New Roman" panose="02020603050405020304" pitchFamily="18" charset="0"/>
              </a:rPr>
              <a:t>other personal </a:t>
            </a:r>
            <a:r>
              <a:rPr lang="en-US" dirty="0">
                <a:latin typeface="Times New Roman" panose="02020603050405020304" pitchFamily="18" charset="0"/>
                <a:cs typeface="Times New Roman" panose="02020603050405020304" pitchFamily="18" charset="0"/>
              </a:rPr>
              <a:t>records, death certificates, publications etc.</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239</a:t>
            </a:fld>
            <a:endParaRPr lang="en-US"/>
          </a:p>
        </p:txBody>
      </p:sp>
    </p:spTree>
    <p:extLst>
      <p:ext uri="{BB962C8B-B14F-4D97-AF65-F5344CB8AC3E}">
        <p14:creationId xmlns:p14="http://schemas.microsoft.com/office/powerpoint/2010/main" val="3318408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1375C51-EB2A-49EB-B801-0CEAAF941C26}" type="slidenum">
              <a:rPr lang="en-US" sz="1400" smtClean="0"/>
              <a:pPr eaLnBrk="1" hangingPunct="1"/>
              <a:t>24</a:t>
            </a:fld>
            <a:endParaRPr lang="en-US" sz="1400" smtClean="0"/>
          </a:p>
        </p:txBody>
      </p:sp>
      <p:sp>
        <p:nvSpPr>
          <p:cNvPr id="12292" name="Rectangle 2"/>
          <p:cNvSpPr>
            <a:spLocks noGrp="1" noChangeArrowheads="1"/>
          </p:cNvSpPr>
          <p:nvPr>
            <p:ph type="title"/>
          </p:nvPr>
        </p:nvSpPr>
        <p:spPr>
          <a:xfrm>
            <a:off x="457200" y="152400"/>
            <a:ext cx="8229600" cy="685800"/>
          </a:xfrm>
        </p:spPr>
        <p:txBody>
          <a:bodyPr>
            <a:normAutofit fontScale="90000"/>
          </a:bodyPr>
          <a:lstStyle/>
          <a:p>
            <a:pPr eaLnBrk="1" hangingPunct="1"/>
            <a:r>
              <a:rPr lang="en-US" sz="4000" b="1" dirty="0" smtClean="0">
                <a:latin typeface="Times New Roman" pitchFamily="18" charset="0"/>
                <a:cs typeface="Times New Roman" pitchFamily="18" charset="0"/>
              </a:rPr>
              <a:t>Components…</a:t>
            </a:r>
          </a:p>
        </p:txBody>
      </p:sp>
      <p:sp>
        <p:nvSpPr>
          <p:cNvPr id="12293" name="Rectangle 3"/>
          <p:cNvSpPr>
            <a:spLocks noGrp="1" noChangeArrowheads="1"/>
          </p:cNvSpPr>
          <p:nvPr>
            <p:ph type="body" idx="1"/>
          </p:nvPr>
        </p:nvSpPr>
        <p:spPr>
          <a:xfrm>
            <a:off x="304800" y="838200"/>
            <a:ext cx="8534400" cy="5791200"/>
          </a:xfrm>
        </p:spPr>
        <p:txBody>
          <a:bodyPr>
            <a:noAutofit/>
          </a:bodyPr>
          <a:lstStyle/>
          <a:p>
            <a:pPr indent="0" algn="just" eaLnBrk="1" hangingPunct="1">
              <a:buFontTx/>
              <a:buNone/>
            </a:pPr>
            <a:r>
              <a:rPr lang="en-US" dirty="0" smtClean="0">
                <a:latin typeface="Times New Roman" pitchFamily="18" charset="0"/>
                <a:cs typeface="Times New Roman" pitchFamily="18" charset="0"/>
              </a:rPr>
              <a:t>6. </a:t>
            </a:r>
            <a:r>
              <a:rPr lang="en-US" b="1" dirty="0" smtClean="0">
                <a:solidFill>
                  <a:srgbClr val="00B0F0"/>
                </a:solidFill>
                <a:latin typeface="Times New Roman" pitchFamily="18" charset="0"/>
                <a:cs typeface="Times New Roman" pitchFamily="18" charset="0"/>
              </a:rPr>
              <a:t>Human population</a:t>
            </a:r>
            <a:endParaRPr lang="en-US" dirty="0" smtClean="0">
              <a:latin typeface="Times New Roman" pitchFamily="18" charset="0"/>
              <a:cs typeface="Times New Roman" pitchFamily="18" charset="0"/>
            </a:endParaRPr>
          </a:p>
          <a:p>
            <a:pPr indent="0" algn="just" eaLnBrk="1" hangingPunct="1">
              <a:buFontTx/>
              <a:buNone/>
            </a:pPr>
            <a:r>
              <a:rPr lang="en-US" sz="2800" dirty="0" smtClean="0">
                <a:latin typeface="Times New Roman" pitchFamily="18" charset="0"/>
                <a:cs typeface="Times New Roman" pitchFamily="18" charset="0"/>
              </a:rPr>
              <a:t>Epidemiology diagnoses and treats communities/populations</a:t>
            </a:r>
          </a:p>
          <a:p>
            <a:pPr lvl="1" algn="just">
              <a:buFont typeface="Arial" panose="020B0604020202020204" pitchFamily="34" charset="0"/>
              <a:buChar char="•"/>
            </a:pPr>
            <a:r>
              <a:rPr lang="en-US" dirty="0" smtClean="0">
                <a:latin typeface="Times New Roman" pitchFamily="18" charset="0"/>
                <a:cs typeface="Times New Roman" pitchFamily="18" charset="0"/>
              </a:rPr>
              <a:t>Epidemiology </a:t>
            </a:r>
            <a:r>
              <a:rPr lang="en-US" dirty="0">
                <a:latin typeface="Times New Roman" pitchFamily="18" charset="0"/>
                <a:cs typeface="Times New Roman" pitchFamily="18" charset="0"/>
              </a:rPr>
              <a:t>is concerned with population, there is strong interrelation with clinical medicine</a:t>
            </a:r>
            <a:r>
              <a:rPr lang="en-US" dirty="0" smtClean="0">
                <a:latin typeface="Times New Roman" pitchFamily="18" charset="0"/>
                <a:cs typeface="Times New Roman" pitchFamily="18" charset="0"/>
              </a:rPr>
              <a:t>.</a:t>
            </a:r>
          </a:p>
          <a:p>
            <a:pPr lvl="1" algn="just">
              <a:buFont typeface="Arial" panose="020B0604020202020204" pitchFamily="34" charset="0"/>
              <a:buChar char="•"/>
            </a:pPr>
            <a:endParaRPr lang="en-US" dirty="0">
              <a:latin typeface="Times New Roman" pitchFamily="18" charset="0"/>
              <a:cs typeface="Times New Roman" pitchFamily="18" charset="0"/>
            </a:endParaRPr>
          </a:p>
          <a:p>
            <a:pPr lvl="1" algn="just">
              <a:buFont typeface="Arial" panose="020B0604020202020204" pitchFamily="34" charset="0"/>
              <a:buChar char="•"/>
            </a:pPr>
            <a:r>
              <a:rPr lang="en-US" dirty="0">
                <a:latin typeface="Times New Roman" pitchFamily="18" charset="0"/>
                <a:cs typeface="Times New Roman" pitchFamily="18" charset="0"/>
              </a:rPr>
              <a:t>Characterize a basic difference in approach between epidemiology and clinical </a:t>
            </a:r>
            <a:r>
              <a:rPr lang="en-US" dirty="0" smtClean="0">
                <a:latin typeface="Times New Roman" pitchFamily="18" charset="0"/>
                <a:cs typeface="Times New Roman" pitchFamily="18" charset="0"/>
              </a:rPr>
              <a:t>medicine.</a:t>
            </a:r>
          </a:p>
          <a:p>
            <a:pPr lvl="1" algn="just">
              <a:buFont typeface="Arial" panose="020B0604020202020204" pitchFamily="34" charset="0"/>
              <a:buChar char="•"/>
            </a:pPr>
            <a:r>
              <a:rPr lang="en-US" sz="2800" dirty="0" smtClean="0">
                <a:solidFill>
                  <a:schemeClr val="tx2"/>
                </a:solidFill>
                <a:latin typeface="Times New Roman" pitchFamily="18" charset="0"/>
                <a:cs typeface="Times New Roman" pitchFamily="18" charset="0"/>
              </a:rPr>
              <a:t>In </a:t>
            </a:r>
            <a:r>
              <a:rPr lang="en-US" sz="2800" dirty="0">
                <a:solidFill>
                  <a:schemeClr val="tx2"/>
                </a:solidFill>
                <a:latin typeface="Times New Roman" pitchFamily="18" charset="0"/>
                <a:cs typeface="Times New Roman" pitchFamily="18" charset="0"/>
              </a:rPr>
              <a:t>epidemiology, we study effects of diseases on populations, while in clinical medicine we study effects of diseases on individuals</a:t>
            </a:r>
            <a:endParaRPr lang="en-US" sz="2800" dirty="0" smtClean="0">
              <a:solidFill>
                <a:schemeClr val="tx2"/>
              </a:solidFill>
              <a:latin typeface="Times New Roman" pitchFamily="18" charset="0"/>
              <a:cs typeface="Times New Roman" pitchFamily="18" charset="0"/>
            </a:endParaRPr>
          </a:p>
          <a:p>
            <a:pPr indent="0" algn="just" eaLnBrk="1" hangingPunct="1">
              <a:buFontTx/>
              <a:buNone/>
            </a:pPr>
            <a:r>
              <a:rPr lang="en-US" sz="2800" b="1" i="1" dirty="0" smtClean="0">
                <a:latin typeface="Times New Roman" pitchFamily="18" charset="0"/>
                <a:cs typeface="Times New Roman" pitchFamily="18" charset="0"/>
              </a:rPr>
              <a:t>Epidemiology is a basic science of public health</a:t>
            </a:r>
          </a:p>
        </p:txBody>
      </p:sp>
    </p:spTree>
    <p:extLst>
      <p:ext uri="{BB962C8B-B14F-4D97-AF65-F5344CB8AC3E}">
        <p14:creationId xmlns:p14="http://schemas.microsoft.com/office/powerpoint/2010/main" val="4021931908"/>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1"/>
          </a:solidFill>
        </p:spPr>
        <p:txBody>
          <a:bodyPr>
            <a:normAutofit/>
          </a:bodyPr>
          <a:lstStyle/>
          <a:p>
            <a:pPr algn="ctr">
              <a:lnSpc>
                <a:spcPct val="80000"/>
              </a:lnSpc>
              <a:buNone/>
            </a:pPr>
            <a:endParaRPr lang="en-US" sz="4400" b="1" dirty="0" smtClean="0">
              <a:latin typeface="Times New Roman" pitchFamily="18" charset="0"/>
              <a:cs typeface="Times New Roman" pitchFamily="18" charset="0"/>
            </a:endParaRPr>
          </a:p>
          <a:p>
            <a:pPr algn="ctr">
              <a:lnSpc>
                <a:spcPct val="80000"/>
              </a:lnSpc>
              <a:buNone/>
            </a:pPr>
            <a:endParaRPr lang="en-US" sz="4400" b="1" dirty="0" smtClean="0">
              <a:latin typeface="Times New Roman" pitchFamily="18" charset="0"/>
              <a:cs typeface="Times New Roman" pitchFamily="18" charset="0"/>
            </a:endParaRPr>
          </a:p>
          <a:p>
            <a:pPr algn="ctr">
              <a:lnSpc>
                <a:spcPct val="80000"/>
              </a:lnSpc>
              <a:buNone/>
            </a:pPr>
            <a:endParaRPr lang="en-US" sz="4400" b="1" dirty="0">
              <a:latin typeface="Times New Roman" pitchFamily="18" charset="0"/>
              <a:cs typeface="Times New Roman" pitchFamily="18" charset="0"/>
            </a:endParaRPr>
          </a:p>
          <a:p>
            <a:pPr algn="ctr">
              <a:lnSpc>
                <a:spcPct val="80000"/>
              </a:lnSpc>
              <a:buNone/>
            </a:pPr>
            <a:endParaRPr lang="en-US" sz="4400" b="1" dirty="0" smtClean="0">
              <a:latin typeface="Times New Roman" pitchFamily="18" charset="0"/>
              <a:cs typeface="Times New Roman" pitchFamily="18" charset="0"/>
            </a:endParaRPr>
          </a:p>
          <a:p>
            <a:pPr algn="ctr">
              <a:lnSpc>
                <a:spcPct val="80000"/>
              </a:lnSpc>
              <a:buNone/>
            </a:pPr>
            <a:r>
              <a:rPr lang="en-US" sz="4400" b="1" dirty="0" smtClean="0">
                <a:latin typeface="Times New Roman" pitchFamily="18" charset="0"/>
                <a:cs typeface="Times New Roman" pitchFamily="18" charset="0"/>
              </a:rPr>
              <a:t>Lecture </a:t>
            </a:r>
            <a:r>
              <a:rPr lang="en-US" sz="4400" b="1" dirty="0">
                <a:latin typeface="Times New Roman" pitchFamily="18" charset="0"/>
                <a:cs typeface="Times New Roman" pitchFamily="18" charset="0"/>
              </a:rPr>
              <a:t>on Epidemiological study designs</a:t>
            </a:r>
          </a:p>
          <a:p>
            <a:pPr>
              <a:lnSpc>
                <a:spcPct val="80000"/>
              </a:lnSpc>
              <a:buNone/>
            </a:pP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a:p>
            <a:pPr>
              <a:lnSpc>
                <a:spcPct val="80000"/>
              </a:lnSpc>
              <a:buNone/>
            </a:pPr>
            <a:endParaRPr lang="en-US" b="1"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B2EB7C0-672C-4F0F-A1A0-3E6C5F3FB0D5}" type="slidenum">
              <a:rPr lang="en-US" smtClean="0"/>
              <a:pPr/>
              <a:t>240</a:t>
            </a:fld>
            <a:endParaRPr lang="en-US"/>
          </a:p>
        </p:txBody>
      </p:sp>
    </p:spTree>
    <p:extLst>
      <p:ext uri="{BB962C8B-B14F-4D97-AF65-F5344CB8AC3E}">
        <p14:creationId xmlns:p14="http://schemas.microsoft.com/office/powerpoint/2010/main" val="3790072418"/>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82"/>
            <a:ext cx="8229600" cy="1042917"/>
          </a:xfrm>
        </p:spPr>
        <p:txBody>
          <a:bodyPr>
            <a:normAutofit/>
          </a:bodyPr>
          <a:lstStyle/>
          <a:p>
            <a:r>
              <a:rPr lang="en-US" b="1" dirty="0" smtClean="0">
                <a:latin typeface="Times New Roman" panose="02020603050405020304" pitchFamily="18" charset="0"/>
                <a:cs typeface="Times New Roman" panose="02020603050405020304" pitchFamily="18" charset="0"/>
              </a:rPr>
              <a:t>Learning objective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0500" y="1143000"/>
            <a:ext cx="8763000" cy="5022056"/>
          </a:xfrm>
        </p:spPr>
        <p:txBody>
          <a:bodyPr/>
          <a:lstStyle/>
          <a:p>
            <a:pPr marL="0" indent="0" algn="just">
              <a:buNone/>
            </a:pPr>
            <a:r>
              <a:rPr lang="en-US" sz="2800" b="1" dirty="0" smtClean="0">
                <a:latin typeface="Times New Roman" panose="02020603050405020304" pitchFamily="18" charset="0"/>
                <a:cs typeface="Times New Roman" panose="02020603050405020304" pitchFamily="18" charset="0"/>
              </a:rPr>
              <a:t>At the end of this session the students will be able:</a:t>
            </a:r>
          </a:p>
          <a:p>
            <a:pPr algn="just"/>
            <a:r>
              <a:rPr lang="en-US" sz="2800" dirty="0" smtClean="0">
                <a:latin typeface="Times New Roman" panose="02020603050405020304" pitchFamily="18" charset="0"/>
                <a:cs typeface="Times New Roman" panose="02020603050405020304" pitchFamily="18" charset="0"/>
              </a:rPr>
              <a:t>Define role of epidemiology in public health importance </a:t>
            </a:r>
          </a:p>
          <a:p>
            <a:pPr algn="just"/>
            <a:r>
              <a:rPr lang="en-US" sz="2800" dirty="0">
                <a:latin typeface="Times New Roman" panose="02020603050405020304" pitchFamily="18" charset="0"/>
                <a:cs typeface="Times New Roman" panose="02020603050405020304" pitchFamily="18" charset="0"/>
              </a:rPr>
              <a:t>Identify criteria for selection of study design</a:t>
            </a:r>
          </a:p>
          <a:p>
            <a:pPr algn="just"/>
            <a:r>
              <a:rPr lang="en-US" sz="2800" dirty="0" smtClean="0">
                <a:latin typeface="Times New Roman" panose="02020603050405020304" pitchFamily="18" charset="0"/>
                <a:cs typeface="Times New Roman" panose="02020603050405020304" pitchFamily="18" charset="0"/>
              </a:rPr>
              <a:t>Identify main category of epidemiological study design</a:t>
            </a:r>
          </a:p>
          <a:p>
            <a:pPr algn="just"/>
            <a:r>
              <a:rPr lang="en-US" sz="2800" dirty="0" smtClean="0">
                <a:latin typeface="Times New Roman" panose="02020603050405020304" pitchFamily="18" charset="0"/>
                <a:cs typeface="Times New Roman" panose="02020603050405020304" pitchFamily="18" charset="0"/>
              </a:rPr>
              <a:t>List features of descriptive design</a:t>
            </a:r>
          </a:p>
          <a:p>
            <a:pPr algn="just"/>
            <a:r>
              <a:rPr lang="en-US" sz="2800" dirty="0">
                <a:latin typeface="Times New Roman" panose="02020603050405020304" pitchFamily="18" charset="0"/>
                <a:cs typeface="Times New Roman" panose="02020603050405020304" pitchFamily="18" charset="0"/>
              </a:rPr>
              <a:t>List features of </a:t>
            </a:r>
            <a:r>
              <a:rPr lang="en-US" sz="2800" dirty="0" smtClean="0">
                <a:latin typeface="Times New Roman" panose="02020603050405020304" pitchFamily="18" charset="0"/>
                <a:cs typeface="Times New Roman" panose="02020603050405020304" pitchFamily="18" charset="0"/>
              </a:rPr>
              <a:t>analytic design</a:t>
            </a:r>
          </a:p>
          <a:p>
            <a:pPr algn="just"/>
            <a:r>
              <a:rPr lang="en-US" sz="2800" dirty="0" smtClean="0">
                <a:latin typeface="Times New Roman" panose="02020603050405020304" pitchFamily="18" charset="0"/>
                <a:cs typeface="Times New Roman" panose="02020603050405020304" pitchFamily="18" charset="0"/>
              </a:rPr>
              <a:t>Mention major difference between different study design</a:t>
            </a:r>
          </a:p>
          <a:p>
            <a:pPr algn="just"/>
            <a:r>
              <a:rPr lang="en-US" sz="2800" dirty="0" smtClean="0">
                <a:latin typeface="Times New Roman" panose="02020603050405020304" pitchFamily="18" charset="0"/>
                <a:cs typeface="Times New Roman" panose="02020603050405020304" pitchFamily="18" charset="0"/>
              </a:rPr>
              <a:t>List advantages and limitation each study design and its application </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241</a:t>
            </a:fld>
            <a:endParaRPr lang="en-US"/>
          </a:p>
        </p:txBody>
      </p:sp>
    </p:spTree>
    <p:extLst>
      <p:ext uri="{BB962C8B-B14F-4D97-AF65-F5344CB8AC3E}">
        <p14:creationId xmlns:p14="http://schemas.microsoft.com/office/powerpoint/2010/main" val="2495820038"/>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15119" y="60325"/>
            <a:ext cx="8229600" cy="914400"/>
          </a:xfrm>
        </p:spPr>
        <p:txBody>
          <a:bodyPr>
            <a:normAutofit/>
          </a:bodyPr>
          <a:lstStyle/>
          <a:p>
            <a:pPr eaLnBrk="1" hangingPunct="1"/>
            <a:r>
              <a:rPr lang="en-US" sz="4800" dirty="0" smtClean="0">
                <a:latin typeface="Times New Roman" pitchFamily="18" charset="0"/>
                <a:cs typeface="FreesiaUPC" pitchFamily="34" charset="-34"/>
              </a:rPr>
              <a:t>Introduction </a:t>
            </a:r>
            <a:endParaRPr lang="en-US" sz="4800" dirty="0" smtClean="0">
              <a:cs typeface="FreesiaUPC" pitchFamily="34" charset="-34"/>
            </a:endParaRPr>
          </a:p>
        </p:txBody>
      </p:sp>
      <p:sp>
        <p:nvSpPr>
          <p:cNvPr id="13315" name="Content Placeholder 2"/>
          <p:cNvSpPr>
            <a:spLocks noGrp="1"/>
          </p:cNvSpPr>
          <p:nvPr>
            <p:ph sz="quarter" idx="1"/>
          </p:nvPr>
        </p:nvSpPr>
        <p:spPr>
          <a:xfrm>
            <a:off x="415119" y="979274"/>
            <a:ext cx="8534400" cy="5573926"/>
          </a:xfrm>
        </p:spPr>
        <p:txBody>
          <a:bodyPr>
            <a:noAutofit/>
          </a:bodyPr>
          <a:lstStyle/>
          <a:p>
            <a:pPr algn="just" eaLnBrk="1" hangingPunct="1">
              <a:buFont typeface="Wingdings" pitchFamily="2" charset="2"/>
              <a:buNone/>
            </a:pPr>
            <a:r>
              <a:rPr lang="en-US" sz="3600" b="1" dirty="0" smtClean="0">
                <a:latin typeface="Times New Roman" pitchFamily="18" charset="0"/>
                <a:cs typeface="Times New Roman" pitchFamily="18" charset="0"/>
              </a:rPr>
              <a:t>Role of epidemiology</a:t>
            </a:r>
            <a:endParaRPr lang="en-US" sz="3600" dirty="0" smtClean="0">
              <a:latin typeface="Times New Roman" pitchFamily="18" charset="0"/>
              <a:cs typeface="Times New Roman" pitchFamily="18" charset="0"/>
            </a:endParaRPr>
          </a:p>
          <a:p>
            <a:pPr algn="just" eaLnBrk="1" hangingPunct="1"/>
            <a:r>
              <a:rPr lang="en-US" dirty="0" smtClean="0">
                <a:latin typeface="Times New Roman" pitchFamily="18" charset="0"/>
                <a:cs typeface="Times New Roman" pitchFamily="18" charset="0"/>
              </a:rPr>
              <a:t>To diagnose community health problems</a:t>
            </a:r>
          </a:p>
          <a:p>
            <a:pPr algn="just" eaLnBrk="1" hangingPunct="1"/>
            <a:r>
              <a:rPr lang="en-US" dirty="0" smtClean="0">
                <a:latin typeface="Times New Roman" pitchFamily="18" charset="0"/>
                <a:cs typeface="Times New Roman" pitchFamily="18" charset="0"/>
              </a:rPr>
              <a:t>To identify natural history and etiology of diseases</a:t>
            </a:r>
          </a:p>
          <a:p>
            <a:pPr algn="just" eaLnBrk="1" hangingPunct="1"/>
            <a:r>
              <a:rPr lang="en-US" dirty="0" smtClean="0">
                <a:latin typeface="Times New Roman" pitchFamily="18" charset="0"/>
                <a:cs typeface="Times New Roman" pitchFamily="18" charset="0"/>
              </a:rPr>
              <a:t>To evaluate and plan health services</a:t>
            </a:r>
          </a:p>
          <a:p>
            <a:pPr algn="just" eaLnBrk="1" hangingPunct="1">
              <a:buFont typeface="Wingdings" pitchFamily="2" charset="2"/>
              <a:buNone/>
            </a:pPr>
            <a:r>
              <a:rPr lang="en-US" dirty="0" smtClean="0">
                <a:latin typeface="Times New Roman" pitchFamily="18" charset="0"/>
                <a:cs typeface="Times New Roman" pitchFamily="18" charset="0"/>
              </a:rPr>
              <a:t>Therefore, to achieve these roles </a:t>
            </a:r>
          </a:p>
          <a:p>
            <a:pPr algn="just" eaLnBrk="1" hangingPunct="1">
              <a:buFont typeface="Wingdings" pitchFamily="2" charset="2"/>
              <a:buNone/>
            </a:pP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we use epidemiological study designs. </a:t>
            </a:r>
          </a:p>
          <a:p>
            <a:pPr algn="just" eaLnBrk="1" hangingPunct="1"/>
            <a:r>
              <a:rPr lang="en-US" dirty="0" smtClean="0">
                <a:latin typeface="Times New Roman" pitchFamily="18" charset="0"/>
                <a:cs typeface="Times New Roman" pitchFamily="18" charset="0"/>
              </a:rPr>
              <a:t>The common goal in epidemiological studies is understanding the </a:t>
            </a:r>
            <a:r>
              <a:rPr lang="en-US" b="1" dirty="0" smtClean="0">
                <a:latin typeface="Times New Roman" pitchFamily="18" charset="0"/>
                <a:cs typeface="Times New Roman" pitchFamily="18" charset="0"/>
              </a:rPr>
              <a:t>frequency, pattern, and causes </a:t>
            </a:r>
            <a:r>
              <a:rPr lang="en-US" dirty="0" smtClean="0">
                <a:latin typeface="Times New Roman" pitchFamily="18" charset="0"/>
                <a:cs typeface="Times New Roman" pitchFamily="18" charset="0"/>
              </a:rPr>
              <a:t>of disease in populations.</a:t>
            </a:r>
            <a:endParaRPr lang="en-US" sz="4000" dirty="0" smtClean="0">
              <a:latin typeface="Times New Roman" pitchFamily="18" charset="0"/>
              <a:cs typeface="Times New Roman" pitchFamily="18" charset="0"/>
            </a:endParaRPr>
          </a:p>
          <a:p>
            <a:pPr algn="just" eaLnBrk="1" hangingPunct="1"/>
            <a:endParaRPr lang="en-US" sz="40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242</a:t>
            </a:fld>
            <a:endParaRPr lang="en-US"/>
          </a:p>
        </p:txBody>
      </p:sp>
    </p:spTree>
    <p:extLst>
      <p:ext uri="{BB962C8B-B14F-4D97-AF65-F5344CB8AC3E}">
        <p14:creationId xmlns:p14="http://schemas.microsoft.com/office/powerpoint/2010/main" val="4022173212"/>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2775" y="228600"/>
            <a:ext cx="8153400" cy="762000"/>
          </a:xfrm>
        </p:spPr>
        <p:txBody>
          <a:bodyPr/>
          <a:lstStyle/>
          <a:p>
            <a:pPr eaLnBrk="1" hangingPunct="1"/>
            <a:r>
              <a:rPr lang="en-US" sz="3200" dirty="0" smtClean="0">
                <a:solidFill>
                  <a:schemeClr val="tx1"/>
                </a:solidFill>
                <a:latin typeface="Times New Roman" pitchFamily="18" charset="0"/>
                <a:cs typeface="FreesiaUPC" pitchFamily="34" charset="-34"/>
              </a:rPr>
              <a:t>Introduction…</a:t>
            </a:r>
            <a:endParaRPr lang="th-TH" sz="3200" dirty="0" smtClean="0">
              <a:solidFill>
                <a:schemeClr val="tx1"/>
              </a:solidFill>
              <a:latin typeface="Times New Roman" pitchFamily="18" charset="0"/>
            </a:endParaRPr>
          </a:p>
        </p:txBody>
      </p:sp>
      <p:sp>
        <p:nvSpPr>
          <p:cNvPr id="6146" name="Slide Number Placeholder 5"/>
          <p:cNvSpPr>
            <a:spLocks noGrp="1"/>
          </p:cNvSpPr>
          <p:nvPr>
            <p:ph type="sldNum" sz="quarter" idx="12"/>
          </p:nvPr>
        </p:nvSpPr>
        <p:spPr/>
        <p:txBody>
          <a:bodyPr>
            <a:normAutofit/>
          </a:bodyPr>
          <a:lstStyle/>
          <a:p>
            <a:pPr>
              <a:defRPr/>
            </a:pPr>
            <a:fld id="{D756BE5F-FA0C-49DA-B9C7-5F74FC93AB45}" type="slidenum">
              <a:rPr lang="en-US"/>
              <a:pPr>
                <a:defRPr/>
              </a:pPr>
              <a:t>243</a:t>
            </a:fld>
            <a:endParaRPr lang="th-TH"/>
          </a:p>
        </p:txBody>
      </p:sp>
      <p:sp>
        <p:nvSpPr>
          <p:cNvPr id="14340" name="Rectangle 3"/>
          <p:cNvSpPr>
            <a:spLocks noGrp="1" noChangeArrowheads="1"/>
          </p:cNvSpPr>
          <p:nvPr>
            <p:ph sz="quarter" idx="1"/>
          </p:nvPr>
        </p:nvSpPr>
        <p:spPr>
          <a:xfrm>
            <a:off x="214313" y="990600"/>
            <a:ext cx="8701087" cy="5438775"/>
          </a:xfrm>
        </p:spPr>
        <p:txBody>
          <a:bodyPr/>
          <a:lstStyle/>
          <a:p>
            <a:pPr algn="just" eaLnBrk="1" hangingPunct="1">
              <a:buFont typeface="Wingdings" pitchFamily="2" charset="2"/>
              <a:buChar char="q"/>
            </a:pPr>
            <a:r>
              <a:rPr lang="en-US" sz="2400" b="1" dirty="0" smtClean="0">
                <a:latin typeface="Times New Roman" pitchFamily="18" charset="0"/>
                <a:cs typeface="Times New Roman" pitchFamily="18" charset="0"/>
              </a:rPr>
              <a:t>Epidemiology:</a:t>
            </a:r>
            <a:r>
              <a:rPr lang="th-TH" sz="2400" b="1" dirty="0" smtClean="0">
                <a:latin typeface="Times New Roman" pitchFamily="18" charset="0"/>
              </a:rPr>
              <a:t> </a:t>
            </a:r>
            <a:r>
              <a:rPr lang="en-US" sz="2400" dirty="0" smtClean="0">
                <a:latin typeface="Times New Roman" pitchFamily="18" charset="0"/>
                <a:cs typeface="Times New Roman" pitchFamily="18" charset="0"/>
              </a:rPr>
              <a:t>is primarily concerned with the </a:t>
            </a:r>
            <a:r>
              <a:rPr lang="en-US" sz="2400" dirty="0" smtClean="0">
                <a:solidFill>
                  <a:srgbClr val="FF0000"/>
                </a:solidFill>
                <a:latin typeface="Times New Roman" pitchFamily="18" charset="0"/>
                <a:cs typeface="Times New Roman" pitchFamily="18" charset="0"/>
              </a:rPr>
              <a:t>distribution and determinants of disease</a:t>
            </a:r>
            <a:r>
              <a:rPr lang="en-US" sz="2400" dirty="0" smtClean="0">
                <a:latin typeface="Times New Roman" pitchFamily="18" charset="0"/>
                <a:cs typeface="Times New Roman" pitchFamily="18" charset="0"/>
              </a:rPr>
              <a:t> in human population.</a:t>
            </a:r>
          </a:p>
          <a:p>
            <a:pPr algn="just" eaLnBrk="1" hangingPunct="1"/>
            <a:r>
              <a:rPr lang="en-US" sz="2400" b="1" dirty="0" smtClean="0">
                <a:latin typeface="Times New Roman" pitchFamily="18" charset="0"/>
                <a:cs typeface="Times New Roman" pitchFamily="18" charset="0"/>
              </a:rPr>
              <a:t>Study Design: </a:t>
            </a:r>
            <a:r>
              <a:rPr lang="en-US" sz="2400" dirty="0" smtClean="0">
                <a:latin typeface="Times New Roman" pitchFamily="18" charset="0"/>
                <a:cs typeface="Times New Roman" pitchFamily="18" charset="0"/>
              </a:rPr>
              <a:t>is an arrangement of conditions for the </a:t>
            </a:r>
            <a:r>
              <a:rPr lang="en-US" sz="2400" b="1" dirty="0" smtClean="0">
                <a:latin typeface="Times New Roman" pitchFamily="18" charset="0"/>
                <a:cs typeface="Times New Roman" pitchFamily="18" charset="0"/>
              </a:rPr>
              <a:t>collection and analysis </a:t>
            </a:r>
            <a:r>
              <a:rPr lang="en-US" sz="2400" dirty="0" smtClean="0">
                <a:latin typeface="Times New Roman" pitchFamily="18" charset="0"/>
                <a:cs typeface="Times New Roman" pitchFamily="18" charset="0"/>
              </a:rPr>
              <a:t>of data that leads to the most accurate answer to the research question and the most economical way.</a:t>
            </a:r>
          </a:p>
          <a:p>
            <a:pPr lvl="1" algn="just" eaLnBrk="1" hangingPunct="1"/>
            <a:r>
              <a:rPr lang="en-US" sz="2100" dirty="0" smtClean="0">
                <a:latin typeface="Times New Roman" pitchFamily="18" charset="0"/>
                <a:cs typeface="Times New Roman" pitchFamily="18" charset="0"/>
              </a:rPr>
              <a:t>The basic design strategies used in epidemiologic research can be broadly categorized according to whether such investigations focus on </a:t>
            </a:r>
            <a:r>
              <a:rPr lang="en-US" sz="2100" b="1" dirty="0" smtClean="0">
                <a:latin typeface="Times New Roman" pitchFamily="18" charset="0"/>
                <a:cs typeface="Times New Roman" pitchFamily="18" charset="0"/>
              </a:rPr>
              <a:t>describing the </a:t>
            </a:r>
            <a:r>
              <a:rPr lang="en-US" sz="2100" dirty="0" smtClean="0">
                <a:latin typeface="Times New Roman" pitchFamily="18" charset="0"/>
                <a:cs typeface="Times New Roman" pitchFamily="18" charset="0"/>
              </a:rPr>
              <a:t>distributions of disease or </a:t>
            </a:r>
            <a:r>
              <a:rPr lang="en-US" sz="2100" b="1" dirty="0" smtClean="0">
                <a:latin typeface="Times New Roman" pitchFamily="18" charset="0"/>
                <a:cs typeface="Times New Roman" pitchFamily="18" charset="0"/>
              </a:rPr>
              <a:t>elucidating its </a:t>
            </a:r>
            <a:r>
              <a:rPr lang="en-US" sz="2100" dirty="0" smtClean="0">
                <a:latin typeface="Times New Roman" pitchFamily="18" charset="0"/>
                <a:cs typeface="Times New Roman" pitchFamily="18" charset="0"/>
              </a:rPr>
              <a:t>determinants.</a:t>
            </a:r>
          </a:p>
          <a:p>
            <a:pPr lvl="1" algn="just" eaLnBrk="1" hangingPunct="1"/>
            <a:endParaRPr lang="en-US" sz="2100" dirty="0" smtClean="0">
              <a:latin typeface="Times New Roman" pitchFamily="18" charset="0"/>
              <a:cs typeface="Times New Roman" pitchFamily="18" charset="0"/>
            </a:endParaRPr>
          </a:p>
          <a:p>
            <a:pPr algn="just" eaLnBrk="1" hangingPunct="1"/>
            <a:r>
              <a:rPr lang="en-US" sz="2400" b="1" dirty="0" smtClean="0">
                <a:latin typeface="Times New Roman" pitchFamily="18" charset="0"/>
                <a:cs typeface="Times New Roman" pitchFamily="18" charset="0"/>
              </a:rPr>
              <a:t>Broad categories of epidemiological studies:</a:t>
            </a:r>
            <a:r>
              <a:rPr lang="en-US" sz="2400" dirty="0" smtClean="0">
                <a:solidFill>
                  <a:srgbClr val="33CCCC"/>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according to their focus of investigation </a:t>
            </a:r>
          </a:p>
          <a:p>
            <a:pPr lvl="1" algn="just" eaLnBrk="1" hangingPunct="1">
              <a:buFont typeface="Wingdings" panose="05000000000000000000" pitchFamily="2" charset="2"/>
              <a:buChar char="Ø"/>
            </a:pPr>
            <a:r>
              <a:rPr lang="en-US" sz="2100" b="1" dirty="0" smtClean="0">
                <a:latin typeface="Times New Roman" pitchFamily="18" charset="0"/>
                <a:cs typeface="Times New Roman" pitchFamily="18" charset="0"/>
              </a:rPr>
              <a:t>Descriptive studies: </a:t>
            </a:r>
            <a:r>
              <a:rPr lang="en-US" sz="2100" dirty="0" smtClean="0">
                <a:latin typeface="Times New Roman" pitchFamily="18" charset="0"/>
                <a:cs typeface="Times New Roman" pitchFamily="18" charset="0"/>
              </a:rPr>
              <a:t>focus on the </a:t>
            </a:r>
            <a:r>
              <a:rPr lang="en-US" sz="2100" dirty="0" smtClean="0">
                <a:solidFill>
                  <a:srgbClr val="FF0000"/>
                </a:solidFill>
                <a:latin typeface="Times New Roman" pitchFamily="18" charset="0"/>
                <a:cs typeface="Times New Roman" pitchFamily="18" charset="0"/>
              </a:rPr>
              <a:t>distribution of disease</a:t>
            </a:r>
          </a:p>
          <a:p>
            <a:pPr lvl="1" algn="just" eaLnBrk="1" hangingPunct="1">
              <a:buFont typeface="Wingdings" panose="05000000000000000000" pitchFamily="2" charset="2"/>
              <a:buChar char="Ø"/>
            </a:pPr>
            <a:r>
              <a:rPr lang="en-US" sz="2100" b="1" dirty="0" smtClean="0">
                <a:latin typeface="Times New Roman" pitchFamily="18" charset="0"/>
                <a:cs typeface="Times New Roman" pitchFamily="18" charset="0"/>
              </a:rPr>
              <a:t>Analytic studies</a:t>
            </a:r>
            <a:r>
              <a:rPr lang="en-US" sz="2100" dirty="0" smtClean="0">
                <a:solidFill>
                  <a:srgbClr val="99CC00"/>
                </a:solidFill>
                <a:latin typeface="Times New Roman" pitchFamily="18" charset="0"/>
                <a:cs typeface="Times New Roman" pitchFamily="18" charset="0"/>
              </a:rPr>
              <a:t>:</a:t>
            </a:r>
            <a:r>
              <a:rPr lang="en-US" sz="2100" dirty="0" smtClean="0">
                <a:latin typeface="Times New Roman" pitchFamily="18" charset="0"/>
                <a:cs typeface="Times New Roman" pitchFamily="18" charset="0"/>
              </a:rPr>
              <a:t> focus in elucidating the </a:t>
            </a:r>
            <a:r>
              <a:rPr lang="en-US" sz="2100" dirty="0" smtClean="0">
                <a:solidFill>
                  <a:srgbClr val="FF0000"/>
                </a:solidFill>
                <a:latin typeface="Times New Roman" pitchFamily="18" charset="0"/>
                <a:cs typeface="Times New Roman" pitchFamily="18" charset="0"/>
              </a:rPr>
              <a:t>determinants of disease</a:t>
            </a:r>
            <a:endParaRPr lang="en-US" sz="280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51964711"/>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229600" cy="762000"/>
          </a:xfrm>
        </p:spPr>
        <p:txBody>
          <a:bodyPr>
            <a:normAutofit fontScale="90000"/>
          </a:bodyPr>
          <a:lstStyle/>
          <a:p>
            <a:r>
              <a:rPr lang="en-US" sz="4000" b="1" dirty="0" smtClean="0">
                <a:latin typeface="Times New Roman" pitchFamily="18" charset="0"/>
              </a:rPr>
              <a:t/>
            </a:r>
            <a:br>
              <a:rPr lang="en-US" sz="4000" b="1" dirty="0" smtClean="0">
                <a:latin typeface="Times New Roman" pitchFamily="18" charset="0"/>
              </a:rPr>
            </a:br>
            <a:r>
              <a:rPr lang="th-TH" sz="4000" b="1" dirty="0" smtClean="0">
                <a:latin typeface="Times New Roman" pitchFamily="18" charset="0"/>
              </a:rPr>
              <a:t>Epidemiological Stud</a:t>
            </a:r>
            <a:r>
              <a:rPr lang="en-US" sz="4000" b="1" dirty="0" smtClean="0">
                <a:latin typeface="Times New Roman" pitchFamily="18" charset="0"/>
              </a:rPr>
              <a:t>y designs</a:t>
            </a:r>
            <a:r>
              <a:rPr lang="th-TH" sz="4000" b="1" dirty="0">
                <a:latin typeface="Times New Roman" pitchFamily="18" charset="0"/>
              </a:rPr>
              <a:t/>
            </a:r>
            <a:br>
              <a:rPr lang="th-TH" sz="4000" b="1" dirty="0">
                <a:latin typeface="Times New Roman" pitchFamily="18" charset="0"/>
              </a:rPr>
            </a:br>
            <a:endParaRPr lang="th-TH" sz="4000" dirty="0" smtClean="0">
              <a:solidFill>
                <a:schemeClr val="tx1"/>
              </a:solidFill>
              <a:latin typeface="Times New Roman" pitchFamily="18" charset="0"/>
            </a:endParaRPr>
          </a:p>
        </p:txBody>
      </p:sp>
      <p:graphicFrame>
        <p:nvGraphicFramePr>
          <p:cNvPr id="11268" name="Group 4"/>
          <p:cNvGraphicFramePr>
            <a:graphicFrameLocks noGrp="1"/>
          </p:cNvGraphicFramePr>
          <p:nvPr>
            <p:ph sz="half" idx="2"/>
            <p:extLst/>
          </p:nvPr>
        </p:nvGraphicFramePr>
        <p:xfrm>
          <a:off x="457201" y="997875"/>
          <a:ext cx="8382000" cy="5589559"/>
        </p:xfrm>
        <a:graphic>
          <a:graphicData uri="http://schemas.openxmlformats.org/drawingml/2006/table">
            <a:tbl>
              <a:tblPr/>
              <a:tblGrid>
                <a:gridCol w="4099385"/>
                <a:gridCol w="4282615"/>
              </a:tblGrid>
              <a:tr h="5237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h-TH" sz="2800" b="1" i="0" u="none" strike="noStrike" cap="none" normalizeH="0" baseline="0" dirty="0" smtClean="0">
                          <a:ln>
                            <a:noFill/>
                          </a:ln>
                          <a:solidFill>
                            <a:schemeClr val="tx1"/>
                          </a:solidFill>
                          <a:effectLst/>
                          <a:latin typeface="Times New Roman" pitchFamily="18" charset="0"/>
                          <a:cs typeface="Angsana New" pitchFamily="18" charset="-34"/>
                        </a:rPr>
                        <a:t>Descriptive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h-TH" sz="2800" b="1" i="0" u="none" strike="noStrike" cap="none" normalizeH="0" baseline="0" dirty="0" smtClean="0">
                          <a:ln>
                            <a:noFill/>
                          </a:ln>
                          <a:solidFill>
                            <a:schemeClr val="tx1"/>
                          </a:solidFill>
                          <a:effectLst/>
                          <a:latin typeface="Times New Roman" pitchFamily="18" charset="0"/>
                          <a:cs typeface="Angsana New" pitchFamily="18" charset="-34"/>
                        </a:rPr>
                        <a:t>Analytic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154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Characterize disease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   occurrence by time, place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  and person.</a:t>
                      </a:r>
                      <a:endParaRPr kumimoji="0" lang="en-US" sz="2400" b="0" i="0" u="none" strike="noStrike" cap="none" normalizeH="0" baseline="0" dirty="0" smtClean="0">
                        <a:ln>
                          <a:noFill/>
                        </a:ln>
                        <a:solidFill>
                          <a:schemeClr val="tx1"/>
                        </a:solidFill>
                        <a:effectLst/>
                        <a:latin typeface="Times New Roman" pitchFamily="18" charset="0"/>
                        <a:cs typeface="Angsana New" pitchFamily="18" charset="-34"/>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Generate testable hypothesis as to the cause of disease</a:t>
                      </a:r>
                      <a:endParaRPr kumimoji="0" lang="en-US" sz="2400" b="0" i="0" u="none" strike="noStrike" cap="none" normalizeH="0" baseline="0" dirty="0" smtClean="0">
                        <a:ln>
                          <a:noFill/>
                        </a:ln>
                        <a:solidFill>
                          <a:schemeClr val="tx1"/>
                        </a:solidFill>
                        <a:effectLst/>
                        <a:latin typeface="Times New Roman" pitchFamily="18" charset="0"/>
                        <a:cs typeface="Angsana New" pitchFamily="18" charset="-34"/>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Dealing with </a:t>
                      </a:r>
                      <a:r>
                        <a:rPr kumimoji="0" lang="th-TH" sz="2400" b="0" i="0" u="none" strike="noStrike" cap="none" normalizeH="0" baseline="0" dirty="0" smtClean="0">
                          <a:ln>
                            <a:noFill/>
                          </a:ln>
                          <a:solidFill>
                            <a:srgbClr val="6600FF"/>
                          </a:solidFill>
                          <a:effectLst/>
                          <a:latin typeface="Times New Roman" pitchFamily="18" charset="0"/>
                          <a:cs typeface="Angsana New" pitchFamily="18" charset="-34"/>
                        </a:rPr>
                        <a:t>population</a:t>
                      </a:r>
                      <a:r>
                        <a:rPr kumimoji="0" lang="en-US" sz="2400" b="0" i="0" u="none" strike="noStrike" cap="none" normalizeH="0" baseline="0" dirty="0" smtClean="0">
                          <a:ln>
                            <a:noFill/>
                          </a:ln>
                          <a:solidFill>
                            <a:srgbClr val="6600FF"/>
                          </a:solidFill>
                          <a:effectLst/>
                          <a:latin typeface="Times New Roman" pitchFamily="18" charset="0"/>
                          <a:cs typeface="Angsana New" pitchFamily="18" charset="-34"/>
                        </a:rPr>
                        <a:t> as a study unit</a:t>
                      </a:r>
                      <a:endParaRPr kumimoji="0" lang="th-TH" sz="2400" b="0" i="0" u="none" strike="noStrike" cap="none" normalizeH="0" baseline="0" dirty="0" smtClean="0">
                        <a:ln>
                          <a:noFill/>
                        </a:ln>
                        <a:solidFill>
                          <a:srgbClr val="6600FF"/>
                        </a:solidFill>
                        <a:effectLst/>
                        <a:latin typeface="Times New Roman" pitchFamily="18" charset="0"/>
                        <a:cs typeface="Angsana New" pitchFamily="18" charset="-34"/>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Correlational or ecological</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Dealing with </a:t>
                      </a:r>
                      <a:r>
                        <a:rPr kumimoji="0" lang="th-TH" sz="2400" b="0" i="0" u="none" strike="noStrike" cap="none" normalizeH="0" baseline="0" dirty="0" smtClean="0">
                          <a:ln>
                            <a:noFill/>
                          </a:ln>
                          <a:solidFill>
                            <a:srgbClr val="6600FF"/>
                          </a:solidFill>
                          <a:effectLst/>
                          <a:latin typeface="Times New Roman" pitchFamily="18" charset="0"/>
                          <a:cs typeface="Angsana New" pitchFamily="18" charset="-34"/>
                        </a:rPr>
                        <a:t>individual</a:t>
                      </a:r>
                      <a:r>
                        <a:rPr kumimoji="0" lang="en-US" sz="2400" b="0" i="0" u="none" strike="noStrike" cap="none" normalizeH="0" baseline="0" dirty="0" smtClean="0">
                          <a:ln>
                            <a:noFill/>
                          </a:ln>
                          <a:solidFill>
                            <a:srgbClr val="6600FF"/>
                          </a:solidFill>
                          <a:effectLst/>
                          <a:latin typeface="Times New Roman" pitchFamily="18" charset="0"/>
                          <a:cs typeface="Angsana New" pitchFamily="18" charset="-34"/>
                        </a:rPr>
                        <a:t> as study unit</a:t>
                      </a:r>
                      <a:endParaRPr kumimoji="0" lang="th-TH" sz="2400" b="0" i="0" u="none" strike="noStrike" cap="none" normalizeH="0" baseline="0" dirty="0" smtClean="0">
                        <a:ln>
                          <a:noFill/>
                        </a:ln>
                        <a:solidFill>
                          <a:srgbClr val="6600FF"/>
                        </a:solidFill>
                        <a:effectLst/>
                        <a:latin typeface="Times New Roman" pitchFamily="18" charset="0"/>
                        <a:cs typeface="Angsana New" pitchFamily="18" charset="-34"/>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Case report or series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Cross sectional survey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Concerned with the</a:t>
                      </a:r>
                      <a:r>
                        <a:rPr kumimoji="0" lang="en-US" sz="2400" b="0" i="0" u="none" strike="noStrike" cap="none" normalizeH="0" baseline="0" dirty="0" smtClean="0">
                          <a:ln>
                            <a:noFill/>
                          </a:ln>
                          <a:solidFill>
                            <a:schemeClr val="tx1"/>
                          </a:solidFill>
                          <a:effectLst/>
                          <a:latin typeface="Times New Roman" pitchFamily="18" charset="0"/>
                          <a:cs typeface="Angsana New" pitchFamily="18" charset="-34"/>
                        </a:rPr>
                        <a:t>  </a:t>
                      </a: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search</a:t>
                      </a:r>
                      <a:r>
                        <a:rPr kumimoji="0" lang="en-US" sz="2400" b="0" i="0" u="none" strike="noStrike" cap="none" normalizeH="0" baseline="0" dirty="0" smtClean="0">
                          <a:ln>
                            <a:noFill/>
                          </a:ln>
                          <a:solidFill>
                            <a:schemeClr val="tx1"/>
                          </a:solidFill>
                          <a:effectLst/>
                          <a:latin typeface="Times New Roman" pitchFamily="18" charset="0"/>
                          <a:cs typeface="Angsana New" pitchFamily="18" charset="-34"/>
                        </a:rPr>
                        <a:t> </a:t>
                      </a: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for causes and effects.</a:t>
                      </a:r>
                      <a:endParaRPr kumimoji="0" lang="en-US" sz="2400" b="0" i="0" u="none" strike="noStrike" cap="none" normalizeH="0" baseline="0" dirty="0" smtClean="0">
                        <a:ln>
                          <a:noFill/>
                        </a:ln>
                        <a:solidFill>
                          <a:schemeClr val="tx1"/>
                        </a:solidFill>
                        <a:effectLst/>
                        <a:latin typeface="Times New Roman" pitchFamily="18" charset="0"/>
                        <a:cs typeface="Angsana New" pitchFamily="18" charset="-34"/>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Test hypothesis about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association between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exposure and outcome.</a:t>
                      </a:r>
                      <a:endParaRPr kumimoji="0" lang="en-US" sz="2400" b="0" i="0" u="none" strike="noStrike" cap="none" normalizeH="0" baseline="0" dirty="0" smtClean="0">
                        <a:ln>
                          <a:noFill/>
                        </a:ln>
                        <a:solidFill>
                          <a:schemeClr val="tx1"/>
                        </a:solidFill>
                        <a:effectLst/>
                        <a:latin typeface="Times New Roman" pitchFamily="18" charset="0"/>
                        <a:cs typeface="Angsana New" pitchFamily="18" charset="-34"/>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Observational studies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Case-control</a:t>
                      </a:r>
                      <a:endParaRPr kumimoji="0" lang="en-US" sz="2400" b="0" i="0" u="none" strike="noStrike" cap="none" normalizeH="0" baseline="0" dirty="0" smtClean="0">
                        <a:ln>
                          <a:noFill/>
                        </a:ln>
                        <a:solidFill>
                          <a:schemeClr val="tx1"/>
                        </a:solidFill>
                        <a:effectLst/>
                        <a:latin typeface="Times New Roman" pitchFamily="18" charset="0"/>
                        <a:cs typeface="Angsana New" pitchFamily="18" charset="-34"/>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Cohort</a:t>
                      </a:r>
                      <a:endParaRPr kumimoji="0" lang="en-US" sz="2400" b="0" i="0" u="none" strike="noStrike" cap="none" normalizeH="0" baseline="0" dirty="0" smtClean="0">
                        <a:ln>
                          <a:noFill/>
                        </a:ln>
                        <a:solidFill>
                          <a:schemeClr val="tx1"/>
                        </a:solidFill>
                        <a:effectLst/>
                        <a:latin typeface="Times New Roman" pitchFamily="18" charset="0"/>
                        <a:cs typeface="Angsana New" pitchFamily="18" charset="-34"/>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th-TH" sz="2400" b="0" i="0" u="none" strike="noStrike" cap="none" normalizeH="0" baseline="0" dirty="0" smtClean="0">
                          <a:ln>
                            <a:noFill/>
                          </a:ln>
                          <a:solidFill>
                            <a:schemeClr val="tx1"/>
                          </a:solidFill>
                          <a:effectLst/>
                          <a:latin typeface="Times New Roman" pitchFamily="18" charset="0"/>
                          <a:cs typeface="Angsana New" pitchFamily="18" charset="-34"/>
                        </a:rPr>
                        <a:t>Intervention studies</a:t>
                      </a:r>
                      <a:endParaRPr kumimoji="0" lang="en-US" sz="2400" b="0" i="0" u="none" strike="noStrike" cap="none" normalizeH="0" baseline="0" dirty="0" smtClean="0">
                        <a:ln>
                          <a:noFill/>
                        </a:ln>
                        <a:solidFill>
                          <a:schemeClr val="tx1"/>
                        </a:solidFill>
                        <a:effectLst/>
                        <a:latin typeface="Times New Roman" pitchFamily="18" charset="0"/>
                        <a:cs typeface="Angsana New" pitchFamily="18" charset="-34"/>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cs typeface="Angsana New" pitchFamily="18" charset="-34"/>
                        </a:rPr>
                        <a:t>Experimental </a:t>
                      </a:r>
                      <a:endParaRPr kumimoji="0" lang="th-TH" sz="2400" b="0" i="0" u="none" strike="noStrike" cap="none" normalizeH="0" baseline="0" dirty="0" smtClean="0">
                        <a:ln>
                          <a:noFill/>
                        </a:ln>
                        <a:solidFill>
                          <a:schemeClr val="tx1"/>
                        </a:solidFill>
                        <a:effectLst/>
                        <a:latin typeface="Times New Roman" pitchFamily="18" charset="0"/>
                        <a:cs typeface="Angsana New" pitchFamily="18" charset="-34"/>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h-TH" sz="2400" b="0" i="0" u="none" strike="noStrike" cap="none" normalizeH="0" baseline="0" dirty="0" smtClean="0">
                        <a:ln>
                          <a:noFill/>
                        </a:ln>
                        <a:solidFill>
                          <a:schemeClr val="tx1"/>
                        </a:solidFill>
                        <a:effectLst/>
                        <a:latin typeface="Times New Roman" pitchFamily="18" charset="0"/>
                        <a:cs typeface="Angsana New" pitchFamily="18" charset="-3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0" name="Slide Number Placeholder 6"/>
          <p:cNvSpPr>
            <a:spLocks noGrp="1"/>
          </p:cNvSpPr>
          <p:nvPr>
            <p:ph type="sldNum" sz="quarter" idx="12"/>
          </p:nvPr>
        </p:nvSpPr>
        <p:spPr/>
        <p:txBody>
          <a:bodyPr>
            <a:normAutofit/>
          </a:bodyPr>
          <a:lstStyle/>
          <a:p>
            <a:pPr>
              <a:defRPr/>
            </a:pPr>
            <a:fld id="{48F4A6B8-3DC2-4FCB-96AA-9DA0BCB1CF81}" type="slidenum">
              <a:rPr lang="en-US" smtClean="0"/>
              <a:pPr>
                <a:defRPr/>
              </a:pPr>
              <a:t>244</a:t>
            </a:fld>
            <a:endParaRPr lang="en-US" dirty="0" smtClean="0"/>
          </a:p>
          <a:p>
            <a:pPr>
              <a:defRPr/>
            </a:pPr>
            <a:endParaRPr lang="en-US" dirty="0" smtClean="0"/>
          </a:p>
          <a:p>
            <a:pPr>
              <a:defRPr/>
            </a:pPr>
            <a:endParaRPr lang="th-TH" dirty="0" smtClean="0"/>
          </a:p>
        </p:txBody>
      </p:sp>
    </p:spTree>
    <p:extLst>
      <p:ext uri="{BB962C8B-B14F-4D97-AF65-F5344CB8AC3E}">
        <p14:creationId xmlns:p14="http://schemas.microsoft.com/office/powerpoint/2010/main" val="2154094805"/>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p:txBody>
          <a:bodyPr>
            <a:normAutofit/>
          </a:bodyPr>
          <a:lstStyle/>
          <a:p>
            <a:pPr>
              <a:defRPr/>
            </a:pPr>
            <a:fld id="{DBCAA3F1-1F49-4E0B-A5B0-DA753E05575A}" type="slidenum">
              <a:rPr lang="en-US"/>
              <a:pPr>
                <a:defRPr/>
              </a:pPr>
              <a:t>245</a:t>
            </a:fld>
            <a:endParaRPr lang="th-TH"/>
          </a:p>
        </p:txBody>
      </p:sp>
      <p:pic>
        <p:nvPicPr>
          <p:cNvPr id="17412" name="Picture 5"/>
          <p:cNvPicPr>
            <a:picLocks noGrp="1" noChangeAspect="1" noChangeArrowheads="1"/>
          </p:cNvPicPr>
          <p:nvPr>
            <p:ph sz="quarter" idx="1"/>
          </p:nvPr>
        </p:nvPicPr>
        <p:blipFill>
          <a:blip r:embed="rId2"/>
          <a:srcRect/>
          <a:stretch>
            <a:fillRect/>
          </a:stretch>
        </p:blipFill>
        <p:spPr>
          <a:xfrm>
            <a:off x="2425700" y="1600200"/>
            <a:ext cx="4527550" cy="4495800"/>
          </a:xfrm>
          <a:noFill/>
        </p:spPr>
      </p:pic>
      <p:pic>
        <p:nvPicPr>
          <p:cNvPr id="17413" name="Picture 5"/>
          <p:cNvPicPr>
            <a:picLocks noChangeAspect="1" noChangeArrowheads="1"/>
          </p:cNvPicPr>
          <p:nvPr/>
        </p:nvPicPr>
        <p:blipFill>
          <a:blip r:embed="rId2"/>
          <a:srcRect/>
          <a:stretch>
            <a:fillRect/>
          </a:stretch>
        </p:blipFill>
        <p:spPr bwMode="auto">
          <a:xfrm>
            <a:off x="214313" y="152400"/>
            <a:ext cx="8715375" cy="6400801"/>
          </a:xfrm>
          <a:prstGeom prst="rect">
            <a:avLst/>
          </a:prstGeom>
          <a:noFill/>
          <a:ln w="9525">
            <a:noFill/>
            <a:miter lim="800000"/>
            <a:headEnd/>
            <a:tailEnd/>
          </a:ln>
        </p:spPr>
      </p:pic>
    </p:spTree>
    <p:extLst>
      <p:ext uri="{BB962C8B-B14F-4D97-AF65-F5344CB8AC3E}">
        <p14:creationId xmlns:p14="http://schemas.microsoft.com/office/powerpoint/2010/main" val="3227101331"/>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81000" y="1143000"/>
          <a:ext cx="8382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3539"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DDDBEF3-A72A-48EF-8666-57CFED5B48DB}" type="slidenum">
              <a:rPr lang="en-US" sz="1400" smtClean="0">
                <a:solidFill>
                  <a:srgbClr val="898989"/>
                </a:solidFill>
              </a:rPr>
              <a:pPr eaLnBrk="1" hangingPunct="1"/>
              <a:t>246</a:t>
            </a:fld>
            <a:endParaRPr lang="en-US" sz="1400" smtClean="0">
              <a:solidFill>
                <a:srgbClr val="898989"/>
              </a:solidFill>
            </a:endParaRPr>
          </a:p>
        </p:txBody>
      </p:sp>
      <p:sp>
        <p:nvSpPr>
          <p:cNvPr id="5" name="Title 1"/>
          <p:cNvSpPr txBox="1">
            <a:spLocks/>
          </p:cNvSpPr>
          <p:nvPr/>
        </p:nvSpPr>
        <p:spPr>
          <a:xfrm>
            <a:off x="609600" y="228600"/>
            <a:ext cx="8001000" cy="609600"/>
          </a:xfrm>
          <a:prstGeom prst="rect">
            <a:avLst/>
          </a:prstGeom>
        </p:spPr>
        <p:txBody>
          <a:bodyPr/>
          <a:lstStyle/>
          <a:p>
            <a:pPr>
              <a:defRPr/>
            </a:pPr>
            <a:r>
              <a:rPr lang="en-US" sz="4300" b="1" dirty="0">
                <a:solidFill>
                  <a:srgbClr val="0070C0"/>
                </a:solidFill>
                <a:effectLst>
                  <a:outerShdw blurRad="50000" dist="30000" dir="5400000" algn="tl" rotWithShape="0">
                    <a:srgbClr val="000000">
                      <a:alpha val="30000"/>
                    </a:srgbClr>
                  </a:outerShdw>
                </a:effectLst>
                <a:latin typeface="Times New Roman" pitchFamily="18" charset="0"/>
              </a:rPr>
              <a:t>Classification of </a:t>
            </a:r>
            <a:r>
              <a:rPr lang="en-US" sz="4300" b="1" dirty="0">
                <a:solidFill>
                  <a:srgbClr val="0070C0"/>
                </a:solidFill>
                <a:effectLst>
                  <a:outerShdw blurRad="50000" dist="30000" dir="5400000" algn="tl" rotWithShape="0">
                    <a:srgbClr val="000000">
                      <a:alpha val="30000"/>
                    </a:srgbClr>
                  </a:outerShdw>
                </a:effectLst>
                <a:latin typeface="+mj-lt"/>
                <a:ea typeface="+mj-ea"/>
                <a:cs typeface="+mj-cs"/>
              </a:rPr>
              <a:t>Study designs</a:t>
            </a:r>
          </a:p>
        </p:txBody>
      </p:sp>
    </p:spTree>
    <p:extLst>
      <p:ext uri="{BB962C8B-B14F-4D97-AF65-F5344CB8AC3E}">
        <p14:creationId xmlns:p14="http://schemas.microsoft.com/office/powerpoint/2010/main" val="311798316"/>
      </p:ext>
    </p:extLst>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2775" y="152400"/>
            <a:ext cx="8153400" cy="838200"/>
          </a:xfrm>
        </p:spPr>
        <p:txBody>
          <a:bodyPr>
            <a:normAutofit/>
          </a:bodyPr>
          <a:lstStyle/>
          <a:p>
            <a:pPr eaLnBrk="1" hangingPunct="1"/>
            <a:r>
              <a:rPr lang="en-GB" sz="4000" dirty="0" smtClean="0">
                <a:latin typeface="Times New Roman" pitchFamily="18" charset="0"/>
                <a:cs typeface="Times New Roman" pitchFamily="18" charset="0"/>
              </a:rPr>
              <a:t>Selection of study design</a:t>
            </a:r>
          </a:p>
        </p:txBody>
      </p:sp>
      <p:sp>
        <p:nvSpPr>
          <p:cNvPr id="27651" name="Slide Number Placeholder 5"/>
          <p:cNvSpPr>
            <a:spLocks noGrp="1"/>
          </p:cNvSpPr>
          <p:nvPr>
            <p:ph type="sldNum" sz="quarter" idx="12"/>
          </p:nvPr>
        </p:nvSpPr>
        <p:spPr/>
        <p:txBody>
          <a:bodyPr>
            <a:normAutofit/>
          </a:bodyPr>
          <a:lstStyle/>
          <a:p>
            <a:pPr>
              <a:defRPr/>
            </a:pPr>
            <a:fld id="{8677DE3C-459B-4A5C-B132-FFC552E35032}" type="slidenum">
              <a:rPr lang="en-GB"/>
              <a:pPr>
                <a:defRPr/>
              </a:pPr>
              <a:t>247</a:t>
            </a:fld>
            <a:endParaRPr lang="en-GB"/>
          </a:p>
        </p:txBody>
      </p:sp>
      <p:sp>
        <p:nvSpPr>
          <p:cNvPr id="18436" name="Rectangle 3"/>
          <p:cNvSpPr>
            <a:spLocks noGrp="1" noChangeArrowheads="1"/>
          </p:cNvSpPr>
          <p:nvPr>
            <p:ph sz="quarter" idx="1"/>
          </p:nvPr>
        </p:nvSpPr>
        <p:spPr>
          <a:xfrm>
            <a:off x="457200" y="1143000"/>
            <a:ext cx="8458200" cy="5486400"/>
          </a:xfrm>
        </p:spPr>
        <p:txBody>
          <a:bodyPr>
            <a:normAutofit fontScale="92500" lnSpcReduction="10000"/>
          </a:bodyPr>
          <a:lstStyle/>
          <a:p>
            <a:pPr algn="just" eaLnBrk="1" hangingPunct="1"/>
            <a:r>
              <a:rPr lang="en-GB" b="1" dirty="0" smtClean="0">
                <a:latin typeface="Times New Roman" pitchFamily="18" charset="0"/>
                <a:cs typeface="Times New Roman" pitchFamily="18" charset="0"/>
              </a:rPr>
              <a:t>Depends on</a:t>
            </a:r>
          </a:p>
          <a:p>
            <a:pPr marL="971550" lvl="1" indent="-514350" algn="just">
              <a:buFont typeface="+mj-lt"/>
              <a:buAutoNum type="arabicPeriod"/>
            </a:pPr>
            <a:r>
              <a:rPr lang="en-GB" dirty="0" smtClean="0">
                <a:latin typeface="Times New Roman" pitchFamily="18" charset="0"/>
                <a:cs typeface="Times New Roman" pitchFamily="18" charset="0"/>
              </a:rPr>
              <a:t>Objective /focus/research question ( Descriptive &amp; Analytic) </a:t>
            </a:r>
            <a:endParaRPr lang="en-GB" dirty="0">
              <a:latin typeface="Times New Roman" pitchFamily="18" charset="0"/>
              <a:cs typeface="Times New Roman" pitchFamily="18" charset="0"/>
            </a:endParaRPr>
          </a:p>
          <a:p>
            <a:pPr marL="971550" lvl="1" indent="-514350" algn="just">
              <a:buFont typeface="+mj-lt"/>
              <a:buAutoNum type="arabicPeriod"/>
            </a:pPr>
            <a:r>
              <a:rPr lang="en-GB" dirty="0" smtClean="0">
                <a:latin typeface="Times New Roman" pitchFamily="18" charset="0"/>
                <a:cs typeface="Times New Roman" pitchFamily="18" charset="0"/>
              </a:rPr>
              <a:t>The  </a:t>
            </a:r>
            <a:r>
              <a:rPr lang="en-GB" dirty="0">
                <a:latin typeface="Times New Roman" pitchFamily="18" charset="0"/>
                <a:cs typeface="Times New Roman" pitchFamily="18" charset="0"/>
              </a:rPr>
              <a:t>role of the </a:t>
            </a:r>
            <a:r>
              <a:rPr lang="en-GB" dirty="0" smtClean="0">
                <a:latin typeface="Times New Roman" pitchFamily="18" charset="0"/>
                <a:cs typeface="Times New Roman" pitchFamily="18" charset="0"/>
              </a:rPr>
              <a:t>investigator ( Observational &amp; Experimental)</a:t>
            </a:r>
          </a:p>
          <a:p>
            <a:pPr marL="971550" lvl="1" indent="-514350" algn="just">
              <a:buFont typeface="+mj-lt"/>
              <a:buAutoNum type="arabicPeriod"/>
            </a:pPr>
            <a:r>
              <a:rPr lang="en-GB" dirty="0">
                <a:latin typeface="Times New Roman" pitchFamily="18" charset="0"/>
                <a:cs typeface="Times New Roman" pitchFamily="18" charset="0"/>
              </a:rPr>
              <a:t>Based on </a:t>
            </a:r>
            <a:r>
              <a:rPr lang="en-GB" dirty="0" smtClean="0">
                <a:latin typeface="Times New Roman" pitchFamily="18" charset="0"/>
                <a:cs typeface="Times New Roman" pitchFamily="18" charset="0"/>
              </a:rPr>
              <a:t>timing ( one time &amp; Longitudinal </a:t>
            </a:r>
            <a:r>
              <a:rPr lang="en-GB" dirty="0">
                <a:latin typeface="Times New Roman" pitchFamily="18" charset="0"/>
                <a:cs typeface="Times New Roman" pitchFamily="18" charset="0"/>
              </a:rPr>
              <a:t>(Follow-up) </a:t>
            </a:r>
            <a:r>
              <a:rPr lang="en-GB" dirty="0" smtClean="0">
                <a:latin typeface="Times New Roman" pitchFamily="18" charset="0"/>
                <a:cs typeface="Times New Roman" pitchFamily="18" charset="0"/>
              </a:rPr>
              <a:t>studies </a:t>
            </a:r>
            <a:endParaRPr lang="en-GB" dirty="0">
              <a:latin typeface="Times New Roman" pitchFamily="18" charset="0"/>
              <a:cs typeface="Times New Roman" pitchFamily="18" charset="0"/>
            </a:endParaRPr>
          </a:p>
          <a:p>
            <a:pPr marL="971550" lvl="1" indent="-514350" algn="just">
              <a:buFont typeface="+mj-lt"/>
              <a:buAutoNum type="arabicPeriod"/>
            </a:pPr>
            <a:r>
              <a:rPr lang="en-GB" dirty="0">
                <a:latin typeface="Times New Roman" pitchFamily="18" charset="0"/>
                <a:cs typeface="Times New Roman" pitchFamily="18" charset="0"/>
              </a:rPr>
              <a:t>Based on direction of follow-up/data </a:t>
            </a:r>
            <a:r>
              <a:rPr lang="en-GB" dirty="0" smtClean="0">
                <a:latin typeface="Times New Roman" pitchFamily="18" charset="0"/>
                <a:cs typeface="Times New Roman" pitchFamily="18" charset="0"/>
              </a:rPr>
              <a:t>collection ( Prospective &amp; retrospective)</a:t>
            </a:r>
            <a:endParaRPr lang="en-GB" dirty="0">
              <a:latin typeface="Times New Roman" pitchFamily="18" charset="0"/>
              <a:cs typeface="Times New Roman" pitchFamily="18" charset="0"/>
            </a:endParaRPr>
          </a:p>
          <a:p>
            <a:pPr marL="971550" lvl="1" indent="-514350" algn="just">
              <a:buFont typeface="+mj-lt"/>
              <a:buAutoNum type="arabicPeriod"/>
            </a:pPr>
            <a:r>
              <a:rPr lang="en-GB" dirty="0">
                <a:latin typeface="Times New Roman" pitchFamily="18" charset="0"/>
                <a:cs typeface="Times New Roman" pitchFamily="18" charset="0"/>
              </a:rPr>
              <a:t>Based on type of data they </a:t>
            </a:r>
            <a:r>
              <a:rPr lang="en-GB" dirty="0" smtClean="0">
                <a:latin typeface="Times New Roman" pitchFamily="18" charset="0"/>
                <a:cs typeface="Times New Roman" pitchFamily="18" charset="0"/>
              </a:rPr>
              <a:t>generate( Qualitative &amp; Quantitative)</a:t>
            </a:r>
            <a:endParaRPr lang="en-GB" dirty="0">
              <a:latin typeface="Times New Roman" pitchFamily="18" charset="0"/>
              <a:cs typeface="Times New Roman" pitchFamily="18" charset="0"/>
            </a:endParaRPr>
          </a:p>
          <a:p>
            <a:pPr marL="971550" lvl="1" indent="-514350" algn="just">
              <a:buFont typeface="+mj-lt"/>
              <a:buAutoNum type="arabicPeriod"/>
            </a:pPr>
            <a:r>
              <a:rPr lang="en-GB" dirty="0">
                <a:latin typeface="Times New Roman" pitchFamily="18" charset="0"/>
                <a:cs typeface="Times New Roman" pitchFamily="18" charset="0"/>
              </a:rPr>
              <a:t>Based on study </a:t>
            </a:r>
            <a:r>
              <a:rPr lang="en-GB" dirty="0" smtClean="0">
                <a:latin typeface="Times New Roman" pitchFamily="18" charset="0"/>
                <a:cs typeface="Times New Roman" pitchFamily="18" charset="0"/>
              </a:rPr>
              <a:t>setting ( community based, institution based and laboratory based)</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4060589962"/>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2775" y="228600"/>
            <a:ext cx="8153400" cy="914400"/>
          </a:xfrm>
          <a:ln>
            <a:solidFill>
              <a:schemeClr val="accent1"/>
            </a:solidFill>
          </a:ln>
        </p:spPr>
        <p:txBody>
          <a:bodyPr>
            <a:noAutofit/>
          </a:bodyPr>
          <a:lstStyle/>
          <a:p>
            <a:pPr eaLnBrk="1" hangingPunct="1"/>
            <a:r>
              <a:rPr lang="en-US" sz="4800" b="1" dirty="0" smtClean="0">
                <a:solidFill>
                  <a:srgbClr val="0070C0"/>
                </a:solidFill>
                <a:latin typeface="Times New Roman" pitchFamily="18" charset="0"/>
                <a:cs typeface="FreesiaUPC" pitchFamily="34" charset="-34"/>
              </a:rPr>
              <a:t>Descriptive epidemiology</a:t>
            </a:r>
            <a:endParaRPr lang="th-TH" sz="4800" b="1" dirty="0" smtClean="0">
              <a:solidFill>
                <a:srgbClr val="0070C0"/>
              </a:solidFill>
              <a:latin typeface="Times New Roman" pitchFamily="18" charset="0"/>
            </a:endParaRPr>
          </a:p>
        </p:txBody>
      </p:sp>
      <p:sp>
        <p:nvSpPr>
          <p:cNvPr id="10242" name="Slide Number Placeholder 5"/>
          <p:cNvSpPr>
            <a:spLocks noGrp="1"/>
          </p:cNvSpPr>
          <p:nvPr>
            <p:ph type="sldNum" sz="quarter" idx="12"/>
          </p:nvPr>
        </p:nvSpPr>
        <p:spPr/>
        <p:txBody>
          <a:bodyPr>
            <a:normAutofit/>
          </a:bodyPr>
          <a:lstStyle/>
          <a:p>
            <a:pPr>
              <a:defRPr/>
            </a:pPr>
            <a:fld id="{C089F7BB-9818-4F82-ABEC-494EE0706AAB}" type="slidenum">
              <a:rPr lang="en-US"/>
              <a:pPr>
                <a:defRPr/>
              </a:pPr>
              <a:t>248</a:t>
            </a:fld>
            <a:endParaRPr lang="th-TH"/>
          </a:p>
        </p:txBody>
      </p:sp>
      <p:sp>
        <p:nvSpPr>
          <p:cNvPr id="19460" name="Rectangle 3"/>
          <p:cNvSpPr>
            <a:spLocks noGrp="1" noChangeArrowheads="1"/>
          </p:cNvSpPr>
          <p:nvPr>
            <p:ph sz="quarter" idx="1"/>
          </p:nvPr>
        </p:nvSpPr>
        <p:spPr>
          <a:xfrm>
            <a:off x="323850" y="914400"/>
            <a:ext cx="8569325" cy="5467351"/>
          </a:xfrm>
        </p:spPr>
        <p:txBody>
          <a:bodyPr>
            <a:normAutofit/>
          </a:bodyPr>
          <a:lstStyle/>
          <a:p>
            <a:pPr algn="just" eaLnBrk="1" hangingPunct="1">
              <a:lnSpc>
                <a:spcPct val="90000"/>
              </a:lnSpc>
              <a:buFont typeface="Wingdings" pitchFamily="2" charset="2"/>
              <a:buChar char="q"/>
            </a:pPr>
            <a:endParaRPr lang="en-US" sz="2800" b="1" dirty="0" smtClean="0">
              <a:latin typeface="Times New Roman" pitchFamily="18" charset="0"/>
              <a:cs typeface="Times New Roman" pitchFamily="18" charset="0"/>
            </a:endParaRPr>
          </a:p>
          <a:p>
            <a:pPr algn="just" eaLnBrk="1" hangingPunct="1">
              <a:lnSpc>
                <a:spcPct val="90000"/>
              </a:lnSpc>
              <a:buFont typeface="Wingdings" pitchFamily="2" charset="2"/>
              <a:buChar char="q"/>
            </a:pPr>
            <a:r>
              <a:rPr lang="en-US" sz="2800" b="1" dirty="0" smtClean="0">
                <a:latin typeface="Times New Roman" pitchFamily="18" charset="0"/>
                <a:cs typeface="Times New Roman" pitchFamily="18" charset="0"/>
              </a:rPr>
              <a:t>Descriptive epidemiology </a:t>
            </a:r>
            <a:r>
              <a:rPr lang="en-US" sz="2800" dirty="0" smtClean="0">
                <a:latin typeface="Times New Roman" pitchFamily="18" charset="0"/>
                <a:cs typeface="Times New Roman" pitchFamily="18" charset="0"/>
              </a:rPr>
              <a:t>is a way of organizing data related to health and health related events by person (Who), place (Where) and time (When) in a population.</a:t>
            </a:r>
          </a:p>
          <a:p>
            <a:pPr algn="just" eaLnBrk="1" hangingPunct="1">
              <a:lnSpc>
                <a:spcPct val="90000"/>
              </a:lnSpc>
              <a:buFont typeface="Wingdings" pitchFamily="2" charset="2"/>
              <a:buChar char="q"/>
            </a:pPr>
            <a:endParaRPr lang="en-US" sz="2800" dirty="0" smtClean="0">
              <a:latin typeface="Times New Roman" pitchFamily="18" charset="0"/>
              <a:cs typeface="Times New Roman" pitchFamily="18" charset="0"/>
            </a:endParaRPr>
          </a:p>
          <a:p>
            <a:pPr algn="just" eaLnBrk="1" hangingPunct="1">
              <a:lnSpc>
                <a:spcPct val="90000"/>
              </a:lnSpc>
            </a:pPr>
            <a:r>
              <a:rPr lang="en-US" dirty="0" smtClean="0">
                <a:latin typeface="Times New Roman" pitchFamily="18" charset="0"/>
                <a:cs typeface="Times New Roman" pitchFamily="18" charset="0"/>
              </a:rPr>
              <a:t>P</a:t>
            </a:r>
            <a:r>
              <a:rPr lang="th-TH" dirty="0" smtClean="0">
                <a:latin typeface="Times New Roman" pitchFamily="18" charset="0"/>
              </a:rPr>
              <a:t>rovides information about:</a:t>
            </a:r>
          </a:p>
          <a:p>
            <a:pPr lvl="1" algn="just" eaLnBrk="1" hangingPunct="1">
              <a:lnSpc>
                <a:spcPct val="90000"/>
              </a:lnSpc>
              <a:buFont typeface="Wingdings" pitchFamily="2" charset="2"/>
              <a:buChar char="q"/>
            </a:pPr>
            <a:r>
              <a:rPr lang="en-US" dirty="0" smtClean="0">
                <a:latin typeface="Times New Roman" pitchFamily="18" charset="0"/>
                <a:cs typeface="Times New Roman" pitchFamily="18" charset="0"/>
              </a:rPr>
              <a:t>T</a:t>
            </a:r>
            <a:r>
              <a:rPr lang="th-TH" dirty="0" smtClean="0">
                <a:latin typeface="Times New Roman" pitchFamily="18" charset="0"/>
              </a:rPr>
              <a:t>he magnitude of the problem,</a:t>
            </a:r>
            <a:endParaRPr lang="en-US" dirty="0" smtClean="0">
              <a:latin typeface="Times New Roman" pitchFamily="18" charset="0"/>
              <a:cs typeface="Times New Roman" pitchFamily="18" charset="0"/>
            </a:endParaRPr>
          </a:p>
          <a:p>
            <a:pPr lvl="1" algn="just" eaLnBrk="1" hangingPunct="1">
              <a:lnSpc>
                <a:spcPct val="90000"/>
              </a:lnSpc>
              <a:buFont typeface="Wingdings" pitchFamily="2" charset="2"/>
              <a:buChar char="q"/>
            </a:pPr>
            <a:r>
              <a:rPr lang="en-US" dirty="0" smtClean="0">
                <a:latin typeface="Times New Roman" pitchFamily="18" charset="0"/>
                <a:cs typeface="Times New Roman" pitchFamily="18" charset="0"/>
              </a:rPr>
              <a:t>T</a:t>
            </a:r>
            <a:r>
              <a:rPr lang="th-TH" dirty="0" smtClean="0">
                <a:latin typeface="Times New Roman" pitchFamily="18" charset="0"/>
              </a:rPr>
              <a:t>he populations at greatest risk of acquiring a particular disease,</a:t>
            </a:r>
            <a:r>
              <a:rPr lang="en-US" dirty="0" smtClean="0">
                <a:latin typeface="Times New Roman" pitchFamily="18" charset="0"/>
                <a:cs typeface="Times New Roman" pitchFamily="18" charset="0"/>
              </a:rPr>
              <a:t> </a:t>
            </a:r>
            <a:r>
              <a:rPr lang="th-TH" dirty="0" smtClean="0">
                <a:latin typeface="Times New Roman" pitchFamily="18" charset="0"/>
              </a:rPr>
              <a:t>and</a:t>
            </a:r>
            <a:r>
              <a:rPr lang="en-US" dirty="0" smtClean="0">
                <a:latin typeface="Times New Roman" pitchFamily="18" charset="0"/>
                <a:cs typeface="Times New Roman" pitchFamily="18" charset="0"/>
              </a:rPr>
              <a:t> </a:t>
            </a:r>
          </a:p>
          <a:p>
            <a:pPr lvl="1" algn="just" eaLnBrk="1" hangingPunct="1">
              <a:lnSpc>
                <a:spcPct val="90000"/>
              </a:lnSpc>
              <a:buFont typeface="Wingdings" pitchFamily="2" charset="2"/>
              <a:buChar char="q"/>
            </a:pPr>
            <a:r>
              <a:rPr lang="en-US" dirty="0" smtClean="0">
                <a:latin typeface="Times New Roman" pitchFamily="18" charset="0"/>
                <a:cs typeface="Times New Roman" pitchFamily="18" charset="0"/>
              </a:rPr>
              <a:t>T</a:t>
            </a:r>
            <a:r>
              <a:rPr lang="th-TH" dirty="0" smtClean="0">
                <a:latin typeface="Times New Roman" pitchFamily="18" charset="0"/>
              </a:rPr>
              <a:t>he possible cause(s) of the disease</a:t>
            </a:r>
          </a:p>
        </p:txBody>
      </p:sp>
    </p:spTree>
    <p:extLst>
      <p:ext uri="{BB962C8B-B14F-4D97-AF65-F5344CB8AC3E}">
        <p14:creationId xmlns:p14="http://schemas.microsoft.com/office/powerpoint/2010/main" val="3541851224"/>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12775" y="228600"/>
            <a:ext cx="8153400" cy="609600"/>
          </a:xfrm>
        </p:spPr>
        <p:txBody>
          <a:bodyPr>
            <a:normAutofit fontScale="90000"/>
          </a:bodyPr>
          <a:lstStyle/>
          <a:p>
            <a:pPr eaLnBrk="1" hangingPunct="1"/>
            <a:r>
              <a:rPr lang="en-US" sz="3600" b="1" dirty="0" smtClean="0">
                <a:solidFill>
                  <a:srgbClr val="0070C0"/>
                </a:solidFill>
                <a:latin typeface="Times New Roman" pitchFamily="18" charset="0"/>
                <a:cs typeface="FreesiaUPC" pitchFamily="34" charset="-34"/>
              </a:rPr>
              <a:t>Descriptive study design…</a:t>
            </a:r>
            <a:endParaRPr lang="th-TH" sz="3600" b="1" dirty="0" smtClean="0">
              <a:solidFill>
                <a:srgbClr val="0070C0"/>
              </a:solidFill>
              <a:latin typeface="Times New Roman" pitchFamily="18" charset="0"/>
            </a:endParaRPr>
          </a:p>
        </p:txBody>
      </p:sp>
      <p:sp>
        <p:nvSpPr>
          <p:cNvPr id="11266" name="Slide Number Placeholder 5"/>
          <p:cNvSpPr>
            <a:spLocks noGrp="1"/>
          </p:cNvSpPr>
          <p:nvPr>
            <p:ph type="sldNum" sz="quarter" idx="12"/>
          </p:nvPr>
        </p:nvSpPr>
        <p:spPr/>
        <p:txBody>
          <a:bodyPr>
            <a:normAutofit/>
          </a:bodyPr>
          <a:lstStyle/>
          <a:p>
            <a:pPr>
              <a:defRPr/>
            </a:pPr>
            <a:fld id="{DD142351-77D5-404E-B232-31B81211322F}" type="slidenum">
              <a:rPr lang="en-US"/>
              <a:pPr>
                <a:defRPr/>
              </a:pPr>
              <a:t>249</a:t>
            </a:fld>
            <a:endParaRPr lang="th-TH"/>
          </a:p>
        </p:txBody>
      </p:sp>
      <p:sp>
        <p:nvSpPr>
          <p:cNvPr id="20484" name="Rectangle 3"/>
          <p:cNvSpPr>
            <a:spLocks noGrp="1" noChangeArrowheads="1"/>
          </p:cNvSpPr>
          <p:nvPr>
            <p:ph sz="quarter" idx="1"/>
          </p:nvPr>
        </p:nvSpPr>
        <p:spPr>
          <a:xfrm>
            <a:off x="228600" y="762000"/>
            <a:ext cx="8664575" cy="5867400"/>
          </a:xfrm>
        </p:spPr>
        <p:txBody>
          <a:bodyPr>
            <a:noAutofit/>
          </a:bodyPr>
          <a:lstStyle/>
          <a:p>
            <a:pPr algn="just" eaLnBrk="1" hangingPunct="1">
              <a:buFont typeface="Wingdings" pitchFamily="2" charset="2"/>
              <a:buChar char="q"/>
            </a:pPr>
            <a:r>
              <a:rPr lang="en-US" dirty="0" smtClean="0">
                <a:solidFill>
                  <a:srgbClr val="99CC00"/>
                </a:solidFill>
                <a:latin typeface="Times New Roman" pitchFamily="18" charset="0"/>
                <a:cs typeface="FreesiaUPC" pitchFamily="34" charset="-34"/>
              </a:rPr>
              <a:t>Time</a:t>
            </a:r>
            <a:r>
              <a:rPr lang="en-US" dirty="0" smtClean="0">
                <a:latin typeface="Times New Roman" pitchFamily="18" charset="0"/>
                <a:cs typeface="FreesiaUPC" pitchFamily="34" charset="-34"/>
              </a:rPr>
              <a:t>: Information organized by time </a:t>
            </a:r>
          </a:p>
          <a:p>
            <a:pPr lvl="1" algn="just" eaLnBrk="1" hangingPunct="1">
              <a:buFont typeface="Wingdings" pitchFamily="2" charset="2"/>
              <a:buChar char="q"/>
            </a:pPr>
            <a:r>
              <a:rPr lang="en-US" dirty="0" smtClean="0">
                <a:latin typeface="Times New Roman" pitchFamily="18" charset="0"/>
                <a:cs typeface="FreesiaUPC" pitchFamily="34" charset="-34"/>
              </a:rPr>
              <a:t>Easily shows </a:t>
            </a:r>
            <a:r>
              <a:rPr lang="en-US" dirty="0" smtClean="0">
                <a:solidFill>
                  <a:srgbClr val="6600FF"/>
                </a:solidFill>
                <a:latin typeface="Times New Roman" pitchFamily="18" charset="0"/>
                <a:cs typeface="FreesiaUPC" pitchFamily="34" charset="-34"/>
              </a:rPr>
              <a:t>the trend of the disease over time</a:t>
            </a:r>
            <a:r>
              <a:rPr lang="en-US" dirty="0" smtClean="0">
                <a:latin typeface="Times New Roman" pitchFamily="18" charset="0"/>
                <a:cs typeface="FreesiaUPC" pitchFamily="34" charset="-34"/>
              </a:rPr>
              <a:t> and </a:t>
            </a:r>
            <a:r>
              <a:rPr lang="en-US" dirty="0" smtClean="0">
                <a:solidFill>
                  <a:srgbClr val="6600FF"/>
                </a:solidFill>
                <a:latin typeface="Times New Roman" pitchFamily="18" charset="0"/>
                <a:cs typeface="FreesiaUPC" pitchFamily="34" charset="-34"/>
              </a:rPr>
              <a:t>establishes the usual occurrence of the disease</a:t>
            </a:r>
            <a:r>
              <a:rPr lang="en-US" dirty="0" smtClean="0">
                <a:latin typeface="Times New Roman" pitchFamily="18" charset="0"/>
                <a:cs typeface="FreesiaUPC" pitchFamily="34" charset="-34"/>
              </a:rPr>
              <a:t> in the population which is </a:t>
            </a:r>
            <a:r>
              <a:rPr lang="en-US" dirty="0" smtClean="0">
                <a:solidFill>
                  <a:srgbClr val="6600FF"/>
                </a:solidFill>
                <a:latin typeface="Times New Roman" pitchFamily="18" charset="0"/>
                <a:cs typeface="FreesiaUPC" pitchFamily="34" charset="-34"/>
              </a:rPr>
              <a:t>essential in identifying excess occurrence (epidemics).</a:t>
            </a:r>
          </a:p>
          <a:p>
            <a:pPr lvl="1" algn="just" eaLnBrk="1" hangingPunct="1">
              <a:buFont typeface="Wingdings" pitchFamily="2" charset="2"/>
              <a:buChar char="q"/>
            </a:pPr>
            <a:r>
              <a:rPr lang="en-US" dirty="0" smtClean="0">
                <a:latin typeface="Times New Roman" pitchFamily="18" charset="0"/>
                <a:cs typeface="FreesiaUPC" pitchFamily="34" charset="-34"/>
              </a:rPr>
              <a:t>It can also be used to predict seasonal and secular (long-term) trends.</a:t>
            </a:r>
          </a:p>
          <a:p>
            <a:pPr lvl="1" algn="just" eaLnBrk="1" hangingPunct="1">
              <a:buFont typeface="Wingdings" pitchFamily="2" charset="2"/>
              <a:buChar char="q"/>
            </a:pPr>
            <a:endParaRPr lang="en-US" dirty="0" smtClean="0">
              <a:latin typeface="Times New Roman" pitchFamily="18" charset="0"/>
              <a:cs typeface="FreesiaUPC" pitchFamily="34" charset="-34"/>
            </a:endParaRPr>
          </a:p>
          <a:p>
            <a:pPr algn="just" eaLnBrk="1" hangingPunct="1">
              <a:lnSpc>
                <a:spcPct val="90000"/>
              </a:lnSpc>
              <a:buFont typeface="Wingdings" pitchFamily="2" charset="2"/>
              <a:buChar char="q"/>
            </a:pPr>
            <a:r>
              <a:rPr lang="en-US" sz="2800" dirty="0" smtClean="0">
                <a:solidFill>
                  <a:srgbClr val="99CC00"/>
                </a:solidFill>
                <a:latin typeface="Times New Roman" pitchFamily="18" charset="0"/>
                <a:cs typeface="FreesiaUPC" pitchFamily="34" charset="-34"/>
              </a:rPr>
              <a:t>Place:</a:t>
            </a:r>
            <a:r>
              <a:rPr lang="en-US" sz="2800" dirty="0" smtClean="0">
                <a:latin typeface="Times New Roman" pitchFamily="18" charset="0"/>
                <a:cs typeface="FreesiaUPC" pitchFamily="34" charset="-34"/>
              </a:rPr>
              <a:t> This provides information on geographic distribution of the disease.</a:t>
            </a:r>
          </a:p>
          <a:p>
            <a:pPr lvl="1" algn="just" eaLnBrk="1" hangingPunct="1">
              <a:lnSpc>
                <a:spcPct val="90000"/>
              </a:lnSpc>
              <a:buFont typeface="Wingdings" pitchFamily="2" charset="2"/>
              <a:buChar char="q"/>
            </a:pPr>
            <a:r>
              <a:rPr lang="en-US" dirty="0" smtClean="0">
                <a:solidFill>
                  <a:srgbClr val="6600FF"/>
                </a:solidFill>
                <a:latin typeface="Times New Roman" pitchFamily="18" charset="0"/>
                <a:cs typeface="FreesiaUPC" pitchFamily="34" charset="-34"/>
              </a:rPr>
              <a:t>Provides clue in identifying factors</a:t>
            </a:r>
            <a:r>
              <a:rPr lang="en-US" dirty="0" smtClean="0">
                <a:latin typeface="Times New Roman" pitchFamily="18" charset="0"/>
                <a:cs typeface="FreesiaUPC" pitchFamily="34" charset="-34"/>
              </a:rPr>
              <a:t> influencing the occurrence of the disease either </a:t>
            </a:r>
            <a:r>
              <a:rPr lang="en-US" dirty="0" smtClean="0">
                <a:solidFill>
                  <a:srgbClr val="6600FF"/>
                </a:solidFill>
                <a:latin typeface="Times New Roman" pitchFamily="18" charset="0"/>
                <a:cs typeface="FreesiaUPC" pitchFamily="34" charset="-34"/>
              </a:rPr>
              <a:t>in the host or environment.</a:t>
            </a:r>
            <a:endParaRPr lang="th-TH" dirty="0" smtClean="0">
              <a:solidFill>
                <a:srgbClr val="6600FF"/>
              </a:solidFill>
              <a:latin typeface="Times New Roman" pitchFamily="18" charset="0"/>
            </a:endParaRPr>
          </a:p>
          <a:p>
            <a:pPr lvl="1" algn="just" eaLnBrk="1" hangingPunct="1">
              <a:buFont typeface="Wingdings" pitchFamily="2" charset="2"/>
              <a:buChar char="q"/>
            </a:pPr>
            <a:endParaRPr lang="th-TH" dirty="0" smtClean="0">
              <a:latin typeface="Times New Roman" pitchFamily="18" charset="0"/>
            </a:endParaRPr>
          </a:p>
        </p:txBody>
      </p:sp>
    </p:spTree>
    <p:extLst>
      <p:ext uri="{BB962C8B-B14F-4D97-AF65-F5344CB8AC3E}">
        <p14:creationId xmlns:p14="http://schemas.microsoft.com/office/powerpoint/2010/main" val="73922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A28CF652-BA18-4078-83F4-9338B1B71BA3}" type="slidenum">
              <a:rPr lang="en-US" sz="1400" smtClean="0"/>
              <a:pPr eaLnBrk="1" hangingPunct="1"/>
              <a:t>25</a:t>
            </a:fld>
            <a:endParaRPr lang="en-US" sz="1400" smtClean="0"/>
          </a:p>
        </p:txBody>
      </p:sp>
      <p:sp>
        <p:nvSpPr>
          <p:cNvPr id="13316" name="Rectangle 2"/>
          <p:cNvSpPr>
            <a:spLocks noGrp="1" noChangeArrowheads="1"/>
          </p:cNvSpPr>
          <p:nvPr>
            <p:ph type="title"/>
          </p:nvPr>
        </p:nvSpPr>
        <p:spPr>
          <a:xfrm>
            <a:off x="457200" y="152400"/>
            <a:ext cx="8229600" cy="762000"/>
          </a:xfrm>
        </p:spPr>
        <p:txBody>
          <a:bodyPr>
            <a:normAutofit fontScale="90000"/>
          </a:bodyPr>
          <a:lstStyle/>
          <a:p>
            <a:pPr eaLnBrk="1" hangingPunct="1"/>
            <a:r>
              <a:rPr lang="en-US" sz="4800" b="1" dirty="0" smtClean="0">
                <a:latin typeface="Times New Roman" pitchFamily="18" charset="0"/>
                <a:cs typeface="Times New Roman" pitchFamily="18" charset="0"/>
              </a:rPr>
              <a:t>Components…</a:t>
            </a:r>
          </a:p>
        </p:txBody>
      </p:sp>
      <p:sp>
        <p:nvSpPr>
          <p:cNvPr id="13317" name="Rectangle 3"/>
          <p:cNvSpPr>
            <a:spLocks noGrp="1" noChangeArrowheads="1"/>
          </p:cNvSpPr>
          <p:nvPr>
            <p:ph type="body" idx="1"/>
          </p:nvPr>
        </p:nvSpPr>
        <p:spPr>
          <a:xfrm>
            <a:off x="152400" y="914400"/>
            <a:ext cx="8839200" cy="5715000"/>
          </a:xfrm>
        </p:spPr>
        <p:txBody>
          <a:bodyPr>
            <a:normAutofit fontScale="92500" lnSpcReduction="20000"/>
          </a:bodyPr>
          <a:lstStyle/>
          <a:p>
            <a:pPr indent="-60325" algn="just" eaLnBrk="1" hangingPunct="1">
              <a:lnSpc>
                <a:spcPct val="90000"/>
              </a:lnSpc>
              <a:buFontTx/>
              <a:buNone/>
            </a:pPr>
            <a:r>
              <a:rPr lang="en-US" dirty="0" smtClean="0">
                <a:latin typeface="Times New Roman" pitchFamily="18" charset="0"/>
                <a:cs typeface="Times New Roman" pitchFamily="18" charset="0"/>
              </a:rPr>
              <a:t>7</a:t>
            </a:r>
            <a:r>
              <a:rPr lang="en-US" b="1" dirty="0" smtClean="0">
                <a:solidFill>
                  <a:schemeClr val="accent2"/>
                </a:solidFill>
                <a:latin typeface="Times New Roman" pitchFamily="18" charset="0"/>
                <a:cs typeface="Times New Roman" pitchFamily="18" charset="0"/>
              </a:rPr>
              <a:t>. </a:t>
            </a:r>
            <a:r>
              <a:rPr lang="en-US" b="1" dirty="0" smtClean="0">
                <a:solidFill>
                  <a:srgbClr val="00B0F0"/>
                </a:solidFill>
                <a:latin typeface="Times New Roman" pitchFamily="18" charset="0"/>
                <a:cs typeface="Times New Roman" pitchFamily="18" charset="0"/>
              </a:rPr>
              <a:t>Application</a:t>
            </a:r>
          </a:p>
          <a:p>
            <a:pPr indent="-60325" algn="just" eaLnBrk="1" hangingPunct="1">
              <a:lnSpc>
                <a:spcPct val="90000"/>
              </a:lnSpc>
              <a:buFontTx/>
              <a:buNone/>
            </a:pPr>
            <a:endParaRPr lang="en-US" dirty="0">
              <a:latin typeface="Times New Roman" pitchFamily="18" charset="0"/>
              <a:cs typeface="Times New Roman" pitchFamily="18" charset="0"/>
            </a:endParaRPr>
          </a:p>
          <a:p>
            <a:pPr marL="282575" indent="0" algn="just">
              <a:lnSpc>
                <a:spcPct val="90000"/>
              </a:lnSpc>
              <a:buNone/>
            </a:pPr>
            <a:r>
              <a:rPr lang="en-US" sz="3000" dirty="0" smtClean="0">
                <a:latin typeface="Times New Roman" pitchFamily="18" charset="0"/>
                <a:cs typeface="Times New Roman" pitchFamily="18" charset="0"/>
              </a:rPr>
              <a:t>Epidemiological studies have direct and practical applications for prevention of diseases &amp; promotion of health</a:t>
            </a:r>
          </a:p>
          <a:p>
            <a:pPr marL="282575" indent="0" algn="just">
              <a:lnSpc>
                <a:spcPct val="90000"/>
              </a:lnSpc>
              <a:buNone/>
            </a:pPr>
            <a:endParaRPr lang="en-US" sz="3000" dirty="0" smtClean="0">
              <a:latin typeface="Times New Roman" pitchFamily="18" charset="0"/>
              <a:cs typeface="Times New Roman" pitchFamily="18" charset="0"/>
            </a:endParaRPr>
          </a:p>
          <a:p>
            <a:pPr marL="282575" indent="0" algn="just">
              <a:lnSpc>
                <a:spcPct val="90000"/>
              </a:lnSpc>
              <a:buNone/>
            </a:pPr>
            <a:r>
              <a:rPr lang="en-US" sz="3000" dirty="0" smtClean="0">
                <a:latin typeface="Times New Roman" pitchFamily="18" charset="0"/>
                <a:cs typeface="Times New Roman" pitchFamily="18" charset="0"/>
              </a:rPr>
              <a:t>Is </a:t>
            </a:r>
            <a:r>
              <a:rPr lang="en-US" sz="3000" dirty="0">
                <a:latin typeface="Times New Roman" pitchFamily="18" charset="0"/>
                <a:cs typeface="Times New Roman" pitchFamily="18" charset="0"/>
              </a:rPr>
              <a:t>an </a:t>
            </a:r>
            <a:r>
              <a:rPr lang="en-US" sz="3000" b="1" dirty="0">
                <a:latin typeface="Times New Roman" pitchFamily="18" charset="0"/>
                <a:cs typeface="Times New Roman" pitchFamily="18" charset="0"/>
              </a:rPr>
              <a:t>applied science</a:t>
            </a:r>
            <a:r>
              <a:rPr lang="en-US" sz="3000" dirty="0">
                <a:latin typeface="Times New Roman" pitchFamily="18" charset="0"/>
                <a:cs typeface="Times New Roman" pitchFamily="18" charset="0"/>
              </a:rPr>
              <a:t>. The ultimate purpose of all epidemiological studies is the prevention and control of health </a:t>
            </a:r>
            <a:r>
              <a:rPr lang="en-US" sz="3000" dirty="0" smtClean="0">
                <a:latin typeface="Times New Roman" pitchFamily="18" charset="0"/>
                <a:cs typeface="Times New Roman" pitchFamily="18" charset="0"/>
              </a:rPr>
              <a:t>problems.</a:t>
            </a:r>
          </a:p>
          <a:p>
            <a:pPr marL="282575" indent="0" algn="just">
              <a:lnSpc>
                <a:spcPct val="90000"/>
              </a:lnSpc>
              <a:buNone/>
            </a:pPr>
            <a:endParaRPr lang="en-US" sz="3000" dirty="0" smtClean="0">
              <a:latin typeface="Times New Roman" pitchFamily="18" charset="0"/>
              <a:cs typeface="Times New Roman" pitchFamily="18" charset="0"/>
            </a:endParaRPr>
          </a:p>
          <a:p>
            <a:pPr marL="282575" indent="0" algn="just">
              <a:lnSpc>
                <a:spcPct val="90000"/>
              </a:lnSpc>
              <a:buNone/>
            </a:pPr>
            <a:r>
              <a:rPr lang="en-US" sz="3000" dirty="0" smtClean="0">
                <a:latin typeface="Times New Roman" pitchFamily="18" charset="0"/>
                <a:cs typeface="Times New Roman" pitchFamily="18" charset="0"/>
              </a:rPr>
              <a:t>Studying  </a:t>
            </a:r>
            <a:r>
              <a:rPr lang="en-US" sz="3000" dirty="0">
                <a:latin typeface="Times New Roman" pitchFamily="18" charset="0"/>
                <a:cs typeface="Times New Roman" pitchFamily="18" charset="0"/>
              </a:rPr>
              <a:t>the frequency, distribution and determinants  of diseases </a:t>
            </a:r>
            <a:r>
              <a:rPr lang="en-US" sz="3000" b="1" dirty="0">
                <a:solidFill>
                  <a:srgbClr val="00B050"/>
                </a:solidFill>
                <a:latin typeface="Times New Roman" pitchFamily="18" charset="0"/>
                <a:cs typeface="Times New Roman" pitchFamily="18" charset="0"/>
              </a:rPr>
              <a:t>is to identify effective diseases prevention and control strategies</a:t>
            </a:r>
            <a:r>
              <a:rPr lang="en-US" sz="3000" b="1" dirty="0">
                <a:latin typeface="Times New Roman" pitchFamily="18" charset="0"/>
                <a:cs typeface="Times New Roman" pitchFamily="18" charset="0"/>
              </a:rPr>
              <a:t>. </a:t>
            </a:r>
          </a:p>
          <a:p>
            <a:pPr indent="-60325" algn="just" eaLnBrk="1" hangingPunct="1">
              <a:lnSpc>
                <a:spcPct val="90000"/>
              </a:lnSpc>
              <a:buFontTx/>
              <a:buNone/>
            </a:pPr>
            <a:endParaRPr lang="en-US" sz="3000" dirty="0" smtClean="0">
              <a:latin typeface="Times New Roman" pitchFamily="18" charset="0"/>
              <a:cs typeface="Times New Roman" pitchFamily="18" charset="0"/>
            </a:endParaRPr>
          </a:p>
          <a:p>
            <a:pPr indent="-60325" algn="just" eaLnBrk="1" hangingPunct="1">
              <a:lnSpc>
                <a:spcPct val="90000"/>
              </a:lnSpc>
              <a:buFontTx/>
              <a:buNone/>
            </a:pPr>
            <a:r>
              <a:rPr lang="en-US" sz="3000" dirty="0" smtClean="0">
                <a:latin typeface="Times New Roman" pitchFamily="18" charset="0"/>
                <a:cs typeface="Times New Roman" pitchFamily="18" charset="0"/>
              </a:rPr>
              <a:t>Epidemiology is a science and practice </a:t>
            </a:r>
            <a:endParaRPr lang="en-US" sz="3000" b="1" dirty="0" smtClean="0">
              <a:latin typeface="Times New Roman" pitchFamily="18" charset="0"/>
              <a:cs typeface="Times New Roman" pitchFamily="18" charset="0"/>
            </a:endParaRPr>
          </a:p>
          <a:p>
            <a:pPr indent="-60325" algn="just" eaLnBrk="1" hangingPunct="1">
              <a:lnSpc>
                <a:spcPct val="90000"/>
              </a:lnSpc>
              <a:buFontTx/>
              <a:buNone/>
            </a:pPr>
            <a:r>
              <a:rPr lang="en-US" sz="3000" b="1" dirty="0" smtClean="0">
                <a:latin typeface="Times New Roman" pitchFamily="18" charset="0"/>
                <a:cs typeface="Times New Roman" pitchFamily="18" charset="0"/>
              </a:rPr>
              <a:t>Epidemiology is an applied science</a:t>
            </a:r>
          </a:p>
        </p:txBody>
      </p:sp>
    </p:spTree>
    <p:extLst>
      <p:ext uri="{BB962C8B-B14F-4D97-AF65-F5344CB8AC3E}">
        <p14:creationId xmlns:p14="http://schemas.microsoft.com/office/powerpoint/2010/main" val="3456562538"/>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2775" y="228600"/>
            <a:ext cx="8153400" cy="762000"/>
          </a:xfrm>
        </p:spPr>
        <p:txBody>
          <a:bodyPr>
            <a:normAutofit/>
          </a:bodyPr>
          <a:lstStyle/>
          <a:p>
            <a:pPr eaLnBrk="1" hangingPunct="1"/>
            <a:r>
              <a:rPr lang="en-US" sz="3600" b="1" dirty="0" smtClean="0">
                <a:solidFill>
                  <a:srgbClr val="0070C0"/>
                </a:solidFill>
                <a:latin typeface="Times New Roman" pitchFamily="18" charset="0"/>
                <a:cs typeface="FreesiaUPC" pitchFamily="34" charset="-34"/>
              </a:rPr>
              <a:t>Descriptive study design…</a:t>
            </a:r>
            <a:endParaRPr lang="th-TH" sz="3600" b="1" dirty="0" smtClean="0">
              <a:solidFill>
                <a:srgbClr val="0070C0"/>
              </a:solidFill>
              <a:latin typeface="Times New Roman" pitchFamily="18" charset="0"/>
            </a:endParaRPr>
          </a:p>
        </p:txBody>
      </p:sp>
      <p:sp>
        <p:nvSpPr>
          <p:cNvPr id="12290" name="Slide Number Placeholder 5"/>
          <p:cNvSpPr>
            <a:spLocks noGrp="1"/>
          </p:cNvSpPr>
          <p:nvPr>
            <p:ph type="sldNum" sz="quarter" idx="12"/>
          </p:nvPr>
        </p:nvSpPr>
        <p:spPr/>
        <p:txBody>
          <a:bodyPr>
            <a:normAutofit/>
          </a:bodyPr>
          <a:lstStyle/>
          <a:p>
            <a:pPr>
              <a:defRPr/>
            </a:pPr>
            <a:fld id="{8749A52B-0563-4BFB-B3EB-06A539917673}" type="slidenum">
              <a:rPr lang="en-US"/>
              <a:pPr>
                <a:defRPr/>
              </a:pPr>
              <a:t>250</a:t>
            </a:fld>
            <a:endParaRPr lang="th-TH"/>
          </a:p>
        </p:txBody>
      </p:sp>
      <p:sp>
        <p:nvSpPr>
          <p:cNvPr id="12292" name="Rectangle 3"/>
          <p:cNvSpPr>
            <a:spLocks noGrp="1" noChangeArrowheads="1"/>
          </p:cNvSpPr>
          <p:nvPr>
            <p:ph sz="quarter" idx="1"/>
          </p:nvPr>
        </p:nvSpPr>
        <p:spPr>
          <a:xfrm>
            <a:off x="323850" y="838200"/>
            <a:ext cx="8569325" cy="5638800"/>
          </a:xfrm>
        </p:spPr>
        <p:txBody>
          <a:bodyPr>
            <a:normAutofit/>
          </a:bodyPr>
          <a:lstStyle/>
          <a:p>
            <a:pPr marL="0" indent="0" algn="just" eaLnBrk="1" fontAlgn="auto" hangingPunct="1">
              <a:lnSpc>
                <a:spcPct val="90000"/>
              </a:lnSpc>
              <a:spcAft>
                <a:spcPts val="0"/>
              </a:spcAft>
              <a:buNone/>
              <a:defRPr/>
            </a:pPr>
            <a:endParaRPr lang="en-US" sz="2400" dirty="0" smtClean="0">
              <a:solidFill>
                <a:srgbClr val="99CC00"/>
              </a:solidFill>
              <a:latin typeface="Times New Roman" pitchFamily="18" charset="0"/>
            </a:endParaRPr>
          </a:p>
          <a:p>
            <a:pPr marL="320040" indent="-320040" algn="just" eaLnBrk="1" fontAlgn="auto" hangingPunct="1">
              <a:lnSpc>
                <a:spcPct val="90000"/>
              </a:lnSpc>
              <a:spcAft>
                <a:spcPts val="0"/>
              </a:spcAft>
              <a:buFont typeface="Wingdings" pitchFamily="2" charset="2"/>
              <a:buChar char="q"/>
              <a:defRPr/>
            </a:pPr>
            <a:r>
              <a:rPr lang="th-TH" sz="2400" dirty="0" smtClean="0">
                <a:solidFill>
                  <a:srgbClr val="99CC00"/>
                </a:solidFill>
                <a:latin typeface="Times New Roman" pitchFamily="18" charset="0"/>
              </a:rPr>
              <a:t>Person</a:t>
            </a:r>
            <a:r>
              <a:rPr lang="en-US" sz="2400" dirty="0" smtClean="0">
                <a:solidFill>
                  <a:srgbClr val="99CC00"/>
                </a:solidFill>
                <a:latin typeface="Times New Roman" pitchFamily="18" charset="0"/>
                <a:cs typeface="Times New Roman" pitchFamily="18" charset="0"/>
              </a:rPr>
              <a:t>: </a:t>
            </a:r>
            <a:r>
              <a:rPr lang="th-TH" sz="2400" dirty="0" smtClean="0">
                <a:latin typeface="Times New Roman" pitchFamily="18" charset="0"/>
              </a:rPr>
              <a:t>Describing disease occurrence by personal characteristics </a:t>
            </a:r>
            <a:endParaRPr lang="en-US" sz="2400" dirty="0" smtClean="0">
              <a:latin typeface="Times New Roman" pitchFamily="18" charset="0"/>
              <a:cs typeface="Times New Roman" pitchFamily="18" charset="0"/>
            </a:endParaRPr>
          </a:p>
          <a:p>
            <a:pPr marL="640080" lvl="1" indent="-274320" algn="just" eaLnBrk="1" fontAlgn="auto" hangingPunct="1">
              <a:lnSpc>
                <a:spcPct val="90000"/>
              </a:lnSpc>
              <a:spcAft>
                <a:spcPts val="0"/>
              </a:spcAft>
              <a:buFont typeface="Wingdings" pitchFamily="2" charset="2"/>
              <a:buChar char="q"/>
              <a:defRPr/>
            </a:pPr>
            <a:r>
              <a:rPr lang="en-US" sz="2400" dirty="0" smtClean="0">
                <a:latin typeface="Times New Roman" pitchFamily="18" charset="0"/>
              </a:rPr>
              <a:t>I</a:t>
            </a:r>
            <a:r>
              <a:rPr lang="th-TH" sz="2400" dirty="0" smtClean="0">
                <a:latin typeface="Times New Roman" pitchFamily="18" charset="0"/>
              </a:rPr>
              <a:t>mportant </a:t>
            </a:r>
            <a:r>
              <a:rPr lang="th-TH" sz="2400" dirty="0" smtClean="0">
                <a:solidFill>
                  <a:srgbClr val="6600FF"/>
                </a:solidFill>
                <a:latin typeface="Times New Roman" pitchFamily="18" charset="0"/>
              </a:rPr>
              <a:t>to identify some modifiable factors</a:t>
            </a:r>
            <a:r>
              <a:rPr lang="th-TH" sz="2400" dirty="0" smtClean="0">
                <a:latin typeface="Times New Roman" pitchFamily="18" charset="0"/>
              </a:rPr>
              <a:t> in order to prevent or control the disease.</a:t>
            </a:r>
            <a:endParaRPr lang="en-US" sz="2400" dirty="0" smtClean="0">
              <a:latin typeface="Times New Roman" pitchFamily="18" charset="0"/>
            </a:endParaRPr>
          </a:p>
          <a:p>
            <a:pPr marL="640080" lvl="1" indent="-274320" algn="just" eaLnBrk="1" fontAlgn="auto" hangingPunct="1">
              <a:lnSpc>
                <a:spcPct val="90000"/>
              </a:lnSpc>
              <a:spcAft>
                <a:spcPts val="0"/>
              </a:spcAft>
              <a:buFont typeface="Wingdings" pitchFamily="2" charset="2"/>
              <a:buChar char="q"/>
              <a:defRPr/>
            </a:pPr>
            <a:endParaRPr lang="en-US" sz="2400" dirty="0" smtClean="0">
              <a:latin typeface="Times New Roman" pitchFamily="18" charset="0"/>
              <a:cs typeface="Times New Roman" pitchFamily="18" charset="0"/>
            </a:endParaRPr>
          </a:p>
          <a:p>
            <a:pPr marL="320040" indent="-320040" algn="just" eaLnBrk="1" fontAlgn="auto" hangingPunct="1">
              <a:lnSpc>
                <a:spcPct val="90000"/>
              </a:lnSpc>
              <a:spcAft>
                <a:spcPts val="0"/>
              </a:spcAft>
              <a:buFont typeface="Wingdings" pitchFamily="2" charset="2"/>
              <a:buChar char="q"/>
              <a:defRPr/>
            </a:pPr>
            <a:r>
              <a:rPr lang="en-US" sz="2800" dirty="0" smtClean="0">
                <a:solidFill>
                  <a:srgbClr val="99CC00"/>
                </a:solidFill>
                <a:latin typeface="Times New Roman" pitchFamily="18" charset="0"/>
                <a:cs typeface="Times New Roman" pitchFamily="18" charset="0"/>
              </a:rPr>
              <a:t>Person data include:</a:t>
            </a:r>
            <a:r>
              <a:rPr lang="en-US" sz="2800" dirty="0" smtClean="0">
                <a:latin typeface="Times New Roman" pitchFamily="18" charset="0"/>
                <a:cs typeface="Times New Roman" pitchFamily="18" charset="0"/>
              </a:rPr>
              <a:t> </a:t>
            </a:r>
          </a:p>
          <a:p>
            <a:pPr marL="640080" lvl="1" indent="-274320" algn="just" eaLnBrk="1" fontAlgn="auto" hangingPunct="1">
              <a:lnSpc>
                <a:spcPct val="90000"/>
              </a:lnSpc>
              <a:spcAft>
                <a:spcPts val="0"/>
              </a:spcAft>
              <a:buFont typeface="Wingdings" pitchFamily="2" charset="2"/>
              <a:buChar char="q"/>
              <a:defRPr/>
            </a:pPr>
            <a:r>
              <a:rPr lang="en-US" sz="2400" dirty="0" smtClean="0">
                <a:latin typeface="Times New Roman" pitchFamily="18" charset="0"/>
                <a:cs typeface="Times New Roman" pitchFamily="18" charset="0"/>
              </a:rPr>
              <a:t>The inherent characteristics of people (age, ethnic group, gender), </a:t>
            </a:r>
          </a:p>
          <a:p>
            <a:pPr marL="640080" lvl="1" indent="-274320" algn="just" eaLnBrk="1" fontAlgn="auto" hangingPunct="1">
              <a:lnSpc>
                <a:spcPct val="90000"/>
              </a:lnSpc>
              <a:spcAft>
                <a:spcPts val="0"/>
              </a:spcAft>
              <a:buFont typeface="Wingdings" pitchFamily="2" charset="2"/>
              <a:buChar char="q"/>
              <a:defRPr/>
            </a:pPr>
            <a:r>
              <a:rPr lang="en-US" sz="2400" dirty="0" smtClean="0">
                <a:latin typeface="Times New Roman" pitchFamily="18" charset="0"/>
                <a:cs typeface="Times New Roman" pitchFamily="18" charset="0"/>
              </a:rPr>
              <a:t>Their acquired characteristics (educational, marital, immune, or nutritional status), </a:t>
            </a:r>
          </a:p>
          <a:p>
            <a:pPr marL="640080" lvl="1" indent="-274320" algn="just" eaLnBrk="1" fontAlgn="auto" hangingPunct="1">
              <a:lnSpc>
                <a:spcPct val="90000"/>
              </a:lnSpc>
              <a:spcAft>
                <a:spcPts val="0"/>
              </a:spcAft>
              <a:buFont typeface="Wingdings" pitchFamily="2" charset="2"/>
              <a:buChar char="q"/>
              <a:defRPr/>
            </a:pPr>
            <a:r>
              <a:rPr lang="en-US" sz="2400" dirty="0" smtClean="0">
                <a:latin typeface="Times New Roman" pitchFamily="18" charset="0"/>
                <a:cs typeface="Times New Roman" pitchFamily="18" charset="0"/>
              </a:rPr>
              <a:t>Their activities (occupation, leisure activities, use of alcohol, tobacco, or medications), or </a:t>
            </a:r>
          </a:p>
          <a:p>
            <a:pPr marL="640080" lvl="1" indent="-274320" algn="just" eaLnBrk="1" fontAlgn="auto" hangingPunct="1">
              <a:lnSpc>
                <a:spcPct val="90000"/>
              </a:lnSpc>
              <a:spcAft>
                <a:spcPts val="0"/>
              </a:spcAft>
              <a:buFont typeface="Wingdings" pitchFamily="2" charset="2"/>
              <a:buChar char="q"/>
              <a:defRPr/>
            </a:pPr>
            <a:r>
              <a:rPr lang="en-US" sz="2400" dirty="0" smtClean="0">
                <a:latin typeface="Times New Roman" pitchFamily="18" charset="0"/>
                <a:cs typeface="Times New Roman" pitchFamily="18" charset="0"/>
              </a:rPr>
              <a:t>The conditions in which they live (socioeconomic status, access to health care).</a:t>
            </a:r>
            <a:endParaRPr lang="th-TH" sz="2400" dirty="0" smtClean="0">
              <a:latin typeface="Times New Roman" pitchFamily="18" charset="0"/>
            </a:endParaRPr>
          </a:p>
        </p:txBody>
      </p:sp>
    </p:spTree>
    <p:extLst>
      <p:ext uri="{BB962C8B-B14F-4D97-AF65-F5344CB8AC3E}">
        <p14:creationId xmlns:p14="http://schemas.microsoft.com/office/powerpoint/2010/main" val="3538239076"/>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14313"/>
            <a:ext cx="8229600" cy="623887"/>
          </a:xfrm>
        </p:spPr>
        <p:txBody>
          <a:bodyPr>
            <a:normAutofit fontScale="90000"/>
          </a:bodyPr>
          <a:lstStyle/>
          <a:p>
            <a:pPr eaLnBrk="1" hangingPunct="1"/>
            <a:r>
              <a:rPr lang="en-US" sz="4000" b="1" dirty="0" smtClean="0">
                <a:solidFill>
                  <a:srgbClr val="0070C0"/>
                </a:solidFill>
                <a:latin typeface="Times New Roman" pitchFamily="18" charset="0"/>
                <a:cs typeface="FreesiaUPC" pitchFamily="34" charset="-34"/>
              </a:rPr>
              <a:t>Descriptive study design…</a:t>
            </a:r>
            <a:endParaRPr lang="th-TH" sz="4000" b="1" dirty="0" smtClean="0">
              <a:solidFill>
                <a:srgbClr val="0070C0"/>
              </a:solidFill>
              <a:latin typeface="Times New Roman" pitchFamily="18" charset="0"/>
            </a:endParaRPr>
          </a:p>
        </p:txBody>
      </p:sp>
      <p:sp>
        <p:nvSpPr>
          <p:cNvPr id="14338" name="Slide Number Placeholder 5"/>
          <p:cNvSpPr>
            <a:spLocks noGrp="1"/>
          </p:cNvSpPr>
          <p:nvPr>
            <p:ph type="sldNum" sz="quarter" idx="12"/>
          </p:nvPr>
        </p:nvSpPr>
        <p:spPr/>
        <p:txBody>
          <a:bodyPr>
            <a:normAutofit/>
          </a:bodyPr>
          <a:lstStyle/>
          <a:p>
            <a:pPr>
              <a:defRPr/>
            </a:pPr>
            <a:fld id="{77C576A4-2217-4662-9B5E-337D08B97D72}" type="slidenum">
              <a:rPr lang="en-US"/>
              <a:pPr>
                <a:defRPr/>
              </a:pPr>
              <a:t>251</a:t>
            </a:fld>
            <a:endParaRPr lang="th-TH"/>
          </a:p>
        </p:txBody>
      </p:sp>
      <p:sp>
        <p:nvSpPr>
          <p:cNvPr id="22532" name="Rectangle 3"/>
          <p:cNvSpPr>
            <a:spLocks noGrp="1" noChangeArrowheads="1"/>
          </p:cNvSpPr>
          <p:nvPr>
            <p:ph sz="quarter" idx="1"/>
          </p:nvPr>
        </p:nvSpPr>
        <p:spPr>
          <a:xfrm>
            <a:off x="323850" y="914400"/>
            <a:ext cx="8569325" cy="5729289"/>
          </a:xfrm>
        </p:spPr>
        <p:txBody>
          <a:bodyPr/>
          <a:lstStyle/>
          <a:p>
            <a:pPr algn="just" eaLnBrk="1" hangingPunct="1">
              <a:lnSpc>
                <a:spcPct val="80000"/>
              </a:lnSpc>
              <a:buFontTx/>
              <a:buNone/>
            </a:pPr>
            <a:r>
              <a:rPr lang="en-US" sz="2800" b="1" dirty="0" smtClean="0">
                <a:latin typeface="Times New Roman" pitchFamily="18" charset="0"/>
                <a:cs typeface="Times New Roman" pitchFamily="18" charset="0"/>
              </a:rPr>
              <a:t>Descriptive studies (important features) </a:t>
            </a:r>
          </a:p>
          <a:p>
            <a:pPr algn="just" eaLnBrk="1" hangingPunct="1">
              <a:lnSpc>
                <a:spcPct val="80000"/>
              </a:lnSpc>
              <a:buFont typeface="Wingdings" pitchFamily="2" charset="2"/>
              <a:buChar char="q"/>
            </a:pPr>
            <a:r>
              <a:rPr lang="en-US" sz="2400" dirty="0" smtClean="0">
                <a:latin typeface="Times New Roman" pitchFamily="18" charset="0"/>
                <a:cs typeface="Times New Roman" pitchFamily="18" charset="0"/>
              </a:rPr>
              <a:t>Are mainly concerned with the distribution of diseases with respect to  </a:t>
            </a:r>
            <a:r>
              <a:rPr lang="en-US" sz="2400" dirty="0" smtClean="0">
                <a:solidFill>
                  <a:srgbClr val="FF0000"/>
                </a:solidFill>
                <a:latin typeface="Times New Roman" pitchFamily="18" charset="0"/>
                <a:cs typeface="Times New Roman" pitchFamily="18" charset="0"/>
              </a:rPr>
              <a:t>time, place and person</a:t>
            </a:r>
          </a:p>
          <a:p>
            <a:pPr algn="just" eaLnBrk="1" hangingPunct="1">
              <a:lnSpc>
                <a:spcPct val="80000"/>
              </a:lnSpc>
              <a:buFont typeface="Wingdings" pitchFamily="2" charset="2"/>
              <a:buChar char="q"/>
            </a:pPr>
            <a:endParaRPr lang="en-US" sz="2400" dirty="0" smtClean="0">
              <a:solidFill>
                <a:srgbClr val="FF0000"/>
              </a:solidFill>
              <a:latin typeface="Times New Roman" pitchFamily="18" charset="0"/>
              <a:cs typeface="Times New Roman" pitchFamily="18" charset="0"/>
            </a:endParaRPr>
          </a:p>
          <a:p>
            <a:pPr algn="just" eaLnBrk="1" hangingPunct="1">
              <a:lnSpc>
                <a:spcPct val="80000"/>
              </a:lnSpc>
              <a:buFont typeface="Wingdings" pitchFamily="2" charset="2"/>
              <a:buChar char="q"/>
            </a:pPr>
            <a:r>
              <a:rPr lang="en-US" sz="2400" dirty="0" smtClean="0">
                <a:latin typeface="Times New Roman" pitchFamily="18" charset="0"/>
                <a:cs typeface="Times New Roman" pitchFamily="18" charset="0"/>
              </a:rPr>
              <a:t>Provide useful information for health managers to allocate resource and to plan effective prevention programmers</a:t>
            </a:r>
          </a:p>
          <a:p>
            <a:pPr marL="0" indent="0" algn="just" eaLnBrk="1" hangingPunct="1">
              <a:lnSpc>
                <a:spcPct val="80000"/>
              </a:lnSpc>
              <a:buNone/>
            </a:pPr>
            <a:endParaRPr lang="en-US" sz="2400" dirty="0" smtClean="0">
              <a:latin typeface="Times New Roman" pitchFamily="18" charset="0"/>
              <a:cs typeface="Times New Roman" pitchFamily="18" charset="0"/>
            </a:endParaRPr>
          </a:p>
          <a:p>
            <a:pPr algn="just" eaLnBrk="1" hangingPunct="1">
              <a:lnSpc>
                <a:spcPct val="80000"/>
              </a:lnSpc>
              <a:buFont typeface="Wingdings" pitchFamily="2" charset="2"/>
              <a:buChar char="q"/>
            </a:pPr>
            <a:r>
              <a:rPr lang="en-US" sz="2400" b="1" dirty="0" smtClean="0">
                <a:latin typeface="Times New Roman" pitchFamily="18" charset="0"/>
                <a:cs typeface="Times New Roman" pitchFamily="18" charset="0"/>
              </a:rPr>
              <a:t>Generate epidemiological hypothesis</a:t>
            </a:r>
            <a:r>
              <a:rPr lang="en-US" sz="2400" dirty="0" smtClean="0">
                <a:latin typeface="Times New Roman" pitchFamily="18" charset="0"/>
                <a:cs typeface="Times New Roman" pitchFamily="18" charset="0"/>
              </a:rPr>
              <a:t>: an important first step in the search for disease determinants or risk factors.</a:t>
            </a:r>
          </a:p>
          <a:p>
            <a:pPr algn="just" eaLnBrk="1" hangingPunct="1">
              <a:lnSpc>
                <a:spcPct val="80000"/>
              </a:lnSpc>
              <a:buFont typeface="Wingdings" pitchFamily="2" charset="2"/>
              <a:buChar char="q"/>
            </a:pPr>
            <a:r>
              <a:rPr lang="en-US" sz="2400" dirty="0" smtClean="0">
                <a:latin typeface="Times New Roman" pitchFamily="18" charset="0"/>
                <a:cs typeface="Times New Roman" pitchFamily="18" charset="0"/>
              </a:rPr>
              <a:t>Can use information collected routinely which are readily available in many places. (less expensive and less time-consuming than analytic studies)</a:t>
            </a:r>
          </a:p>
          <a:p>
            <a:pPr algn="just" eaLnBrk="1" hangingPunct="1">
              <a:lnSpc>
                <a:spcPct val="80000"/>
              </a:lnSpc>
              <a:buFont typeface="Wingdings" pitchFamily="2" charset="2"/>
              <a:buChar char="q"/>
            </a:pPr>
            <a:endParaRPr lang="en-US" sz="2400" dirty="0" smtClean="0">
              <a:latin typeface="Times New Roman" pitchFamily="18" charset="0"/>
              <a:cs typeface="Times New Roman" pitchFamily="18" charset="0"/>
            </a:endParaRPr>
          </a:p>
          <a:p>
            <a:pPr algn="just" eaLnBrk="1" hangingPunct="1">
              <a:lnSpc>
                <a:spcPct val="80000"/>
              </a:lnSpc>
              <a:buFont typeface="Wingdings" pitchFamily="2" charset="2"/>
              <a:buChar char="q"/>
            </a:pPr>
            <a:r>
              <a:rPr lang="en-US" sz="2400" dirty="0" smtClean="0">
                <a:solidFill>
                  <a:srgbClr val="00B050"/>
                </a:solidFill>
                <a:latin typeface="Times New Roman" pitchFamily="18" charset="0"/>
                <a:cs typeface="Times New Roman" pitchFamily="18" charset="0"/>
              </a:rPr>
              <a:t>Are the most common type of epidemiological design strategies in medical literature.</a:t>
            </a:r>
            <a:endParaRPr lang="th-TH" sz="2400" dirty="0" smtClean="0">
              <a:solidFill>
                <a:srgbClr val="00B050"/>
              </a:solidFill>
              <a:latin typeface="Times New Roman" pitchFamily="18" charset="0"/>
            </a:endParaRPr>
          </a:p>
        </p:txBody>
      </p:sp>
    </p:spTree>
    <p:extLst>
      <p:ext uri="{BB962C8B-B14F-4D97-AF65-F5344CB8AC3E}">
        <p14:creationId xmlns:p14="http://schemas.microsoft.com/office/powerpoint/2010/main" val="2194944473"/>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260350"/>
            <a:ext cx="8229600" cy="806450"/>
          </a:xfrm>
        </p:spPr>
        <p:txBody>
          <a:bodyPr>
            <a:normAutofit/>
          </a:bodyPr>
          <a:lstStyle/>
          <a:p>
            <a:pPr eaLnBrk="1" hangingPunct="1"/>
            <a:r>
              <a:rPr lang="en-US" sz="3600" b="1" dirty="0" smtClean="0">
                <a:solidFill>
                  <a:srgbClr val="0070C0"/>
                </a:solidFill>
                <a:latin typeface="Times New Roman" pitchFamily="18" charset="0"/>
                <a:cs typeface="Times New Roman" pitchFamily="18" charset="0"/>
              </a:rPr>
              <a:t>1. Correlational/ecological studies</a:t>
            </a:r>
            <a:endParaRPr lang="th-TH" sz="3600" b="1" dirty="0" smtClean="0">
              <a:solidFill>
                <a:srgbClr val="0070C0"/>
              </a:solidFill>
              <a:latin typeface="Times New Roman" pitchFamily="18" charset="0"/>
            </a:endParaRPr>
          </a:p>
        </p:txBody>
      </p:sp>
      <p:sp>
        <p:nvSpPr>
          <p:cNvPr id="16386" name="Slide Number Placeholder 5"/>
          <p:cNvSpPr>
            <a:spLocks noGrp="1"/>
          </p:cNvSpPr>
          <p:nvPr>
            <p:ph type="sldNum" sz="quarter" idx="12"/>
          </p:nvPr>
        </p:nvSpPr>
        <p:spPr/>
        <p:txBody>
          <a:bodyPr>
            <a:normAutofit/>
          </a:bodyPr>
          <a:lstStyle/>
          <a:p>
            <a:pPr>
              <a:defRPr/>
            </a:pPr>
            <a:fld id="{BE9EFBF2-0E64-4451-B186-D55D3879100A}" type="slidenum">
              <a:rPr lang="en-US"/>
              <a:pPr>
                <a:defRPr/>
              </a:pPr>
              <a:t>252</a:t>
            </a:fld>
            <a:endParaRPr lang="th-TH"/>
          </a:p>
        </p:txBody>
      </p:sp>
      <p:sp>
        <p:nvSpPr>
          <p:cNvPr id="24580" name="Rectangle 3"/>
          <p:cNvSpPr>
            <a:spLocks noGrp="1" noChangeArrowheads="1"/>
          </p:cNvSpPr>
          <p:nvPr>
            <p:ph sz="quarter" idx="1"/>
          </p:nvPr>
        </p:nvSpPr>
        <p:spPr>
          <a:xfrm>
            <a:off x="323850" y="1066800"/>
            <a:ext cx="8605838" cy="5486399"/>
          </a:xfrm>
        </p:spPr>
        <p:txBody>
          <a:bodyPr>
            <a:normAutofit/>
          </a:bodyPr>
          <a:lstStyle/>
          <a:p>
            <a:pPr algn="just" eaLnBrk="1" hangingPunct="1">
              <a:lnSpc>
                <a:spcPct val="90000"/>
              </a:lnSpc>
              <a:buFont typeface="Wingdings" pitchFamily="2" charset="2"/>
              <a:buChar char="q"/>
            </a:pPr>
            <a:r>
              <a:rPr lang="en-US" sz="2800" dirty="0" smtClean="0">
                <a:latin typeface="Times New Roman" pitchFamily="18" charset="0"/>
                <a:cs typeface="Times New Roman" pitchFamily="18" charset="0"/>
              </a:rPr>
              <a:t>Uses data from entire population to compare disease frequencies</a:t>
            </a:r>
          </a:p>
          <a:p>
            <a:pPr lvl="1" algn="just" eaLnBrk="1" hangingPunct="1">
              <a:lnSpc>
                <a:spcPct val="90000"/>
              </a:lnSpc>
              <a:buFont typeface="Wingdings" pitchFamily="2" charset="2"/>
              <a:buChar char="ü"/>
            </a:pPr>
            <a:r>
              <a:rPr lang="en-US" dirty="0" smtClean="0">
                <a:latin typeface="Times New Roman" pitchFamily="18" charset="0"/>
                <a:cs typeface="Times New Roman" pitchFamily="18" charset="0"/>
              </a:rPr>
              <a:t>Between different groups during the same period of </a:t>
            </a:r>
            <a:r>
              <a:rPr lang="en-US" sz="3200" dirty="0" smtClean="0">
                <a:latin typeface="Times New Roman" pitchFamily="18" charset="0"/>
                <a:cs typeface="Times New Roman" pitchFamily="18" charset="0"/>
              </a:rPr>
              <a:t>time, or </a:t>
            </a:r>
          </a:p>
          <a:p>
            <a:pPr lvl="1" algn="just" eaLnBrk="1" hangingPunct="1">
              <a:lnSpc>
                <a:spcPct val="90000"/>
              </a:lnSpc>
              <a:buFont typeface="Wingdings" pitchFamily="2" charset="2"/>
              <a:buChar char="ü"/>
            </a:pPr>
            <a:r>
              <a:rPr lang="en-US" sz="3200" dirty="0" smtClean="0">
                <a:latin typeface="Times New Roman" pitchFamily="18" charset="0"/>
                <a:cs typeface="Times New Roman" pitchFamily="18" charset="0"/>
              </a:rPr>
              <a:t>In the same population at different points in time.</a:t>
            </a:r>
          </a:p>
          <a:p>
            <a:pPr algn="just" eaLnBrk="1" hangingPunct="1">
              <a:lnSpc>
                <a:spcPct val="90000"/>
              </a:lnSpc>
              <a:buFont typeface="Wingdings" pitchFamily="2" charset="2"/>
              <a:buChar char="q"/>
            </a:pPr>
            <a:r>
              <a:rPr lang="en-US" sz="2800" dirty="0" smtClean="0">
                <a:latin typeface="Times New Roman" pitchFamily="18" charset="0"/>
                <a:cs typeface="Times New Roman" pitchFamily="18" charset="0"/>
              </a:rPr>
              <a:t>Does not provide </a:t>
            </a:r>
            <a:r>
              <a:rPr lang="en-US" sz="2800" dirty="0" smtClean="0">
                <a:solidFill>
                  <a:srgbClr val="FF0000"/>
                </a:solidFill>
                <a:latin typeface="Times New Roman" pitchFamily="18" charset="0"/>
                <a:cs typeface="Times New Roman" pitchFamily="18" charset="0"/>
              </a:rPr>
              <a:t>individual data, rather presents average exposure level in the community</a:t>
            </a:r>
          </a:p>
          <a:p>
            <a:pPr algn="just" eaLnBrk="1" hangingPunct="1">
              <a:lnSpc>
                <a:spcPct val="90000"/>
              </a:lnSpc>
              <a:buFont typeface="Wingdings" pitchFamily="2" charset="2"/>
              <a:buChar char="q"/>
            </a:pPr>
            <a:r>
              <a:rPr lang="en-US" sz="2800" dirty="0" smtClean="0">
                <a:latin typeface="Times New Roman" pitchFamily="18" charset="0"/>
                <a:cs typeface="Times New Roman" pitchFamily="18" charset="0"/>
              </a:rPr>
              <a:t>Cause could not be ascertained</a:t>
            </a:r>
          </a:p>
          <a:p>
            <a:pPr algn="just" eaLnBrk="1" hangingPunct="1">
              <a:lnSpc>
                <a:spcPct val="90000"/>
              </a:lnSpc>
              <a:buFont typeface="Wingdings" pitchFamily="2" charset="2"/>
              <a:buChar char="q"/>
            </a:pPr>
            <a:r>
              <a:rPr lang="en-US" sz="2800" dirty="0" smtClean="0">
                <a:latin typeface="Times New Roman" pitchFamily="18" charset="0"/>
                <a:cs typeface="Times New Roman" pitchFamily="18" charset="0"/>
              </a:rPr>
              <a:t>Correlation coefficient (r) is the measure of association in Correlational studies.</a:t>
            </a:r>
            <a:endParaRPr lang="th-TH" sz="2800" dirty="0" smtClean="0">
              <a:latin typeface="Times New Roman" pitchFamily="18" charset="0"/>
            </a:endParaRPr>
          </a:p>
        </p:txBody>
      </p:sp>
    </p:spTree>
    <p:extLst>
      <p:ext uri="{BB962C8B-B14F-4D97-AF65-F5344CB8AC3E}">
        <p14:creationId xmlns:p14="http://schemas.microsoft.com/office/powerpoint/2010/main" val="2507995696"/>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12775" y="228600"/>
            <a:ext cx="8153400" cy="685800"/>
          </a:xfrm>
        </p:spPr>
        <p:txBody>
          <a:bodyPr>
            <a:normAutofit/>
          </a:bodyPr>
          <a:lstStyle/>
          <a:p>
            <a:pPr eaLnBrk="1" hangingPunct="1"/>
            <a:r>
              <a:rPr lang="en-US" sz="3600" dirty="0" smtClean="0">
                <a:solidFill>
                  <a:srgbClr val="0070C0"/>
                </a:solidFill>
                <a:latin typeface="Times New Roman" pitchFamily="18" charset="0"/>
                <a:cs typeface="FreesiaUPC" pitchFamily="34" charset="-34"/>
              </a:rPr>
              <a:t>Correlational/ecological studies (cont.)</a:t>
            </a:r>
            <a:endParaRPr lang="th-TH" sz="3600" dirty="0" smtClean="0">
              <a:solidFill>
                <a:srgbClr val="0070C0"/>
              </a:solidFill>
              <a:latin typeface="Times New Roman" pitchFamily="18" charset="0"/>
            </a:endParaRPr>
          </a:p>
        </p:txBody>
      </p:sp>
      <p:sp>
        <p:nvSpPr>
          <p:cNvPr id="17410" name="Slide Number Placeholder 5"/>
          <p:cNvSpPr>
            <a:spLocks noGrp="1"/>
          </p:cNvSpPr>
          <p:nvPr>
            <p:ph type="sldNum" sz="quarter" idx="12"/>
          </p:nvPr>
        </p:nvSpPr>
        <p:spPr/>
        <p:txBody>
          <a:bodyPr>
            <a:normAutofit/>
          </a:bodyPr>
          <a:lstStyle/>
          <a:p>
            <a:pPr>
              <a:defRPr/>
            </a:pPr>
            <a:fld id="{5FBFBF6A-7DBF-4C3B-8424-4766505C7EAB}" type="slidenum">
              <a:rPr lang="en-US"/>
              <a:pPr>
                <a:defRPr/>
              </a:pPr>
              <a:t>253</a:t>
            </a:fld>
            <a:endParaRPr lang="th-TH"/>
          </a:p>
        </p:txBody>
      </p:sp>
      <p:sp>
        <p:nvSpPr>
          <p:cNvPr id="25604" name="Rectangle 3"/>
          <p:cNvSpPr>
            <a:spLocks noGrp="1" noChangeArrowheads="1"/>
          </p:cNvSpPr>
          <p:nvPr>
            <p:ph sz="quarter" idx="1"/>
          </p:nvPr>
        </p:nvSpPr>
        <p:spPr>
          <a:xfrm>
            <a:off x="468313" y="1143001"/>
            <a:ext cx="8229600" cy="5011738"/>
          </a:xfrm>
        </p:spPr>
        <p:txBody>
          <a:bodyPr>
            <a:normAutofit/>
          </a:bodyPr>
          <a:lstStyle/>
          <a:p>
            <a:pPr eaLnBrk="1" hangingPunct="1">
              <a:buFontTx/>
              <a:buNone/>
            </a:pPr>
            <a:r>
              <a:rPr lang="en-US" sz="3600" dirty="0" smtClean="0">
                <a:latin typeface="Times New Roman" pitchFamily="18" charset="0"/>
                <a:cs typeface="Times New Roman" pitchFamily="18" charset="0"/>
              </a:rPr>
              <a:t>Example:</a:t>
            </a:r>
          </a:p>
          <a:p>
            <a:pPr eaLnBrk="1" hangingPunct="1"/>
            <a:r>
              <a:rPr lang="th-TH" sz="2800" dirty="0" smtClean="0">
                <a:latin typeface="Times New Roman" pitchFamily="18" charset="0"/>
              </a:rPr>
              <a:t>Average per capita fat consumption and breast cancer rates compared between </a:t>
            </a:r>
            <a:r>
              <a:rPr lang="en-US" sz="2800" dirty="0" smtClean="0">
                <a:latin typeface="Times New Roman" pitchFamily="18" charset="0"/>
                <a:cs typeface="Times New Roman" pitchFamily="18" charset="0"/>
              </a:rPr>
              <a:t>countries</a:t>
            </a:r>
            <a:r>
              <a:rPr lang="th-TH" sz="2800" dirty="0" smtClean="0">
                <a:latin typeface="Times New Roman" pitchFamily="18" charset="0"/>
              </a:rPr>
              <a:t>.</a:t>
            </a:r>
          </a:p>
          <a:p>
            <a:pPr eaLnBrk="1" hangingPunct="1"/>
            <a:r>
              <a:rPr lang="th-TH" sz="2800" dirty="0" smtClean="0">
                <a:latin typeface="Times New Roman" pitchFamily="18" charset="0"/>
              </a:rPr>
              <a:t>Comparing incidence of dental cares in relation to fluoride content of the water among towns in the rift valley.</a:t>
            </a:r>
          </a:p>
          <a:p>
            <a:pPr eaLnBrk="1" hangingPunct="1"/>
            <a:r>
              <a:rPr lang="th-TH" sz="2800" dirty="0" smtClean="0">
                <a:latin typeface="Times New Roman" pitchFamily="18" charset="0"/>
              </a:rPr>
              <a:t>Mortality from CHD in relation to per capita cigarette sales among the regions of Ethiopia.</a:t>
            </a:r>
          </a:p>
        </p:txBody>
      </p:sp>
    </p:spTree>
    <p:extLst>
      <p:ext uri="{BB962C8B-B14F-4D97-AF65-F5344CB8AC3E}">
        <p14:creationId xmlns:p14="http://schemas.microsoft.com/office/powerpoint/2010/main" val="1290876502"/>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762000" y="457200"/>
            <a:ext cx="7772400" cy="914400"/>
          </a:xfrm>
        </p:spPr>
        <p:txBody>
          <a:bodyPr>
            <a:noAutofit/>
          </a:bodyPr>
          <a:lstStyle/>
          <a:p>
            <a:pPr lvl="1">
              <a:defRPr/>
            </a:pPr>
            <a:r>
              <a:rPr lang="en-US" sz="4000" b="1" kern="1200" dirty="0">
                <a:solidFill>
                  <a:srgbClr val="0070C0"/>
                </a:solidFill>
                <a:effectLst>
                  <a:outerShdw blurRad="38100" dist="38100" dir="2700000" algn="tl">
                    <a:srgbClr val="000000">
                      <a:alpha val="43137"/>
                    </a:srgbClr>
                  </a:outerShdw>
                </a:effectLst>
                <a:latin typeface="Times New Roman" pitchFamily="18" charset="0"/>
                <a:ea typeface="+mj-ea"/>
                <a:cs typeface="Times New Roman" pitchFamily="18" charset="0"/>
              </a:rPr>
              <a:t>Ecological</a:t>
            </a:r>
            <a:r>
              <a:rPr lang="en-US" sz="4000" b="1" kern="1200" dirty="0">
                <a:solidFill>
                  <a:srgbClr val="0070C0"/>
                </a:solidFill>
                <a:effectLst>
                  <a:outerShdw blurRad="38100" dist="38100" dir="2700000" algn="tl" rotWithShape="0">
                    <a:srgbClr val="000000">
                      <a:alpha val="43137"/>
                    </a:srgbClr>
                  </a:outerShdw>
                </a:effectLst>
                <a:latin typeface="Times New Roman" pitchFamily="18" charset="0"/>
                <a:ea typeface="+mj-ea"/>
                <a:cs typeface="Times New Roman" pitchFamily="18" charset="0"/>
              </a:rPr>
              <a:t> / correlational……</a:t>
            </a:r>
          </a:p>
        </p:txBody>
      </p:sp>
      <p:sp>
        <p:nvSpPr>
          <p:cNvPr id="201731" name="Subtitle 2"/>
          <p:cNvSpPr>
            <a:spLocks noGrp="1"/>
          </p:cNvSpPr>
          <p:nvPr>
            <p:ph type="subTitle" idx="1"/>
          </p:nvPr>
        </p:nvSpPr>
        <p:spPr>
          <a:xfrm>
            <a:off x="381000" y="1371600"/>
            <a:ext cx="8305800" cy="5029200"/>
          </a:xfrm>
        </p:spPr>
        <p:txBody>
          <a:bodyPr/>
          <a:lstStyle/>
          <a:p>
            <a:pPr marL="514350" indent="-514350" algn="l"/>
            <a:r>
              <a:rPr lang="en-US" sz="2800" dirty="0" smtClean="0">
                <a:solidFill>
                  <a:schemeClr val="tx1"/>
                </a:solidFill>
                <a:latin typeface="Times New Roman" pitchFamily="18" charset="0"/>
                <a:cs typeface="Times New Roman" pitchFamily="18" charset="0"/>
              </a:rPr>
              <a:t>       The design is similar to cross-sectional study design</a:t>
            </a:r>
          </a:p>
        </p:txBody>
      </p:sp>
      <p:sp>
        <p:nvSpPr>
          <p:cNvPr id="20173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0087352-4B07-48EB-8D62-9AAD28839103}" type="slidenum">
              <a:rPr lang="en-US" sz="1400" smtClean="0">
                <a:solidFill>
                  <a:srgbClr val="898989"/>
                </a:solidFill>
              </a:rPr>
              <a:pPr eaLnBrk="1" hangingPunct="1"/>
              <a:t>254</a:t>
            </a:fld>
            <a:endParaRPr lang="en-US" sz="1400" smtClean="0">
              <a:solidFill>
                <a:srgbClr val="898989"/>
              </a:solidFill>
            </a:endParaRPr>
          </a:p>
        </p:txBody>
      </p:sp>
      <p:graphicFrame>
        <p:nvGraphicFramePr>
          <p:cNvPr id="6" name="Diagram 5"/>
          <p:cNvGraphicFramePr/>
          <p:nvPr>
            <p:extLst/>
          </p:nvPr>
        </p:nvGraphicFramePr>
        <p:xfrm>
          <a:off x="685800" y="1905000"/>
          <a:ext cx="7848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7459815"/>
      </p:ext>
    </p:extLst>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288" y="214313"/>
            <a:ext cx="8305800" cy="852487"/>
          </a:xfrm>
        </p:spPr>
        <p:txBody>
          <a:bodyPr>
            <a:normAutofit/>
          </a:bodyPr>
          <a:lstStyle/>
          <a:p>
            <a:pPr eaLnBrk="1" hangingPunct="1"/>
            <a:r>
              <a:rPr lang="en-US" sz="3600" b="1" dirty="0" smtClean="0">
                <a:solidFill>
                  <a:srgbClr val="0070C0"/>
                </a:solidFill>
                <a:latin typeface="Times New Roman" pitchFamily="18" charset="0"/>
                <a:cs typeface="Times New Roman" pitchFamily="18" charset="0"/>
              </a:rPr>
              <a:t>Correlational/ecological studies (cont.)</a:t>
            </a:r>
          </a:p>
        </p:txBody>
      </p:sp>
      <p:sp>
        <p:nvSpPr>
          <p:cNvPr id="20482" name="Slide Number Placeholder 5"/>
          <p:cNvSpPr>
            <a:spLocks noGrp="1"/>
          </p:cNvSpPr>
          <p:nvPr>
            <p:ph type="sldNum" sz="quarter" idx="12"/>
          </p:nvPr>
        </p:nvSpPr>
        <p:spPr/>
        <p:txBody>
          <a:bodyPr>
            <a:normAutofit/>
          </a:bodyPr>
          <a:lstStyle/>
          <a:p>
            <a:pPr>
              <a:defRPr/>
            </a:pPr>
            <a:fld id="{F9F39AD7-E927-4EA0-A3A8-23BBDA8CC09C}" type="slidenum">
              <a:rPr lang="en-US"/>
              <a:pPr>
                <a:defRPr/>
              </a:pPr>
              <a:t>255</a:t>
            </a:fld>
            <a:endParaRPr lang="th-TH"/>
          </a:p>
        </p:txBody>
      </p:sp>
      <p:sp>
        <p:nvSpPr>
          <p:cNvPr id="28676" name="Rectangle 3"/>
          <p:cNvSpPr>
            <a:spLocks noGrp="1" noChangeArrowheads="1"/>
          </p:cNvSpPr>
          <p:nvPr>
            <p:ph sz="quarter" idx="1"/>
          </p:nvPr>
        </p:nvSpPr>
        <p:spPr>
          <a:xfrm>
            <a:off x="428625" y="1066800"/>
            <a:ext cx="8429625" cy="5076825"/>
          </a:xfrm>
        </p:spPr>
        <p:txBody>
          <a:bodyPr>
            <a:normAutofit/>
          </a:bodyPr>
          <a:lstStyle/>
          <a:p>
            <a:pPr marL="774700" indent="-660400" algn="just" eaLnBrk="1" hangingPunct="1">
              <a:buClr>
                <a:schemeClr val="hlink"/>
              </a:buClr>
              <a:buSzPct val="105000"/>
              <a:buFont typeface="Wingdings" pitchFamily="2" charset="2"/>
              <a:buNone/>
              <a:defRPr/>
            </a:pPr>
            <a:r>
              <a:rPr lang="en-US" sz="4000" b="1" dirty="0" smtClean="0">
                <a:latin typeface="Times New Roman" pitchFamily="18" charset="0"/>
                <a:cs typeface="Times New Roman" pitchFamily="18" charset="0"/>
              </a:rPr>
              <a:t>Strengt</a:t>
            </a:r>
            <a:r>
              <a:rPr lang="en-US" sz="3600" b="1" dirty="0" smtClean="0">
                <a:latin typeface="Times New Roman" pitchFamily="18" charset="0"/>
                <a:cs typeface="Times New Roman" pitchFamily="18" charset="0"/>
              </a:rPr>
              <a:t>h</a:t>
            </a:r>
          </a:p>
          <a:p>
            <a:pPr algn="just" eaLnBrk="1" hangingPunct="1">
              <a:buFont typeface="Wingdings" pitchFamily="2" charset="2"/>
              <a:buChar char="q"/>
              <a:defRPr/>
            </a:pPr>
            <a:r>
              <a:rPr lang="en-US" sz="2800" dirty="0" smtClean="0">
                <a:latin typeface="Times New Roman" pitchFamily="18" charset="0"/>
                <a:cs typeface="Times New Roman" pitchFamily="18" charset="0"/>
              </a:rPr>
              <a:t>Can be done quickly, inexpensively, and often using available data </a:t>
            </a:r>
            <a:r>
              <a:rPr lang="en-GB" sz="2800" dirty="0" smtClean="0">
                <a:latin typeface="Times New Roman" pitchFamily="18" charset="0"/>
                <a:cs typeface="Times New Roman" pitchFamily="18" charset="0"/>
              </a:rPr>
              <a:t>(routine records and reports for example, death rates, per capita income, national food consumption…)</a:t>
            </a:r>
            <a:endParaRPr lang="en-US" sz="2800" dirty="0" smtClean="0">
              <a:latin typeface="Times New Roman" pitchFamily="18" charset="0"/>
              <a:cs typeface="Times New Roman" pitchFamily="18" charset="0"/>
            </a:endParaRPr>
          </a:p>
          <a:p>
            <a:pPr algn="just" eaLnBrk="1" hangingPunct="1">
              <a:buFont typeface="Wingdings" pitchFamily="2" charset="2"/>
              <a:buChar char="q"/>
              <a:defRPr/>
            </a:pPr>
            <a:r>
              <a:rPr lang="en-US" sz="2800" dirty="0" smtClean="0">
                <a:latin typeface="Times New Roman" pitchFamily="18" charset="0"/>
                <a:cs typeface="Times New Roman" pitchFamily="18" charset="0"/>
              </a:rPr>
              <a:t>Low cost/cheap and convenience</a:t>
            </a:r>
          </a:p>
          <a:p>
            <a:pPr algn="just" eaLnBrk="1" hangingPunct="1">
              <a:buFont typeface="Wingdings" pitchFamily="2" charset="2"/>
              <a:buChar char="q"/>
              <a:defRPr/>
            </a:pPr>
            <a:r>
              <a:rPr lang="en-US" sz="2800" dirty="0" smtClean="0">
                <a:latin typeface="Times New Roman" pitchFamily="18" charset="0"/>
                <a:cs typeface="Times New Roman" pitchFamily="18" charset="0"/>
              </a:rPr>
              <a:t>Measurement limitations at individual level, </a:t>
            </a:r>
          </a:p>
          <a:p>
            <a:pPr marL="0" indent="0" algn="just" eaLnBrk="1" hangingPunct="1">
              <a:buNone/>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Eg</a:t>
            </a:r>
            <a:r>
              <a:rPr lang="en-US" sz="2800" dirty="0" smtClean="0">
                <a:latin typeface="Times New Roman" pitchFamily="18" charset="0"/>
                <a:cs typeface="Times New Roman" pitchFamily="18" charset="0"/>
              </a:rPr>
              <a:t> environmental contact.</a:t>
            </a:r>
          </a:p>
          <a:p>
            <a:pPr algn="just" eaLnBrk="1" hangingPunct="1">
              <a:buFont typeface="Wingdings" pitchFamily="2" charset="2"/>
              <a:buChar char="q"/>
              <a:defRPr/>
            </a:pPr>
            <a:r>
              <a:rPr lang="en-US" sz="2800" dirty="0" smtClean="0">
                <a:latin typeface="Times New Roman" pitchFamily="18" charset="0"/>
                <a:cs typeface="Times New Roman" pitchFamily="18" charset="0"/>
              </a:rPr>
              <a:t>Other designs may be unable to measure interest on ecologic effect </a:t>
            </a:r>
          </a:p>
          <a:p>
            <a:pPr algn="just" eaLnBrk="1" hangingPunct="1">
              <a:defRPr/>
            </a:pPr>
            <a:endParaRPr lang="en-US" sz="2800" dirty="0" smtClean="0">
              <a:latin typeface="Times New Roman" pitchFamily="18" charset="0"/>
              <a:cs typeface="Times New Roman" pitchFamily="18" charset="0"/>
            </a:endParaRPr>
          </a:p>
          <a:p>
            <a:pPr marL="1263650" lvl="1" indent="-577850" algn="just" eaLnBrk="1" hangingPunct="1">
              <a:buFont typeface="Wingdings" pitchFamily="2" charset="2"/>
              <a:buChar char="Ø"/>
              <a:defRPr/>
            </a:pPr>
            <a:endParaRPr lang="en-US" dirty="0" smtClean="0">
              <a:latin typeface="Times New Roman" pitchFamily="18" charset="0"/>
              <a:cs typeface="Times New Roman" pitchFamily="18" charset="0"/>
            </a:endParaRPr>
          </a:p>
          <a:p>
            <a:pPr marL="774700" indent="-660400" algn="just" eaLnBrk="1" hangingPunct="1">
              <a:spcBef>
                <a:spcPct val="0"/>
              </a:spcBef>
              <a:buFontTx/>
              <a:buNone/>
              <a:defRPr/>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67848120"/>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685800"/>
          </a:xfrm>
        </p:spPr>
        <p:txBody>
          <a:bodyPr>
            <a:normAutofit fontScale="90000"/>
          </a:bodyPr>
          <a:lstStyle/>
          <a:p>
            <a:pPr eaLnBrk="1" hangingPunct="1"/>
            <a:r>
              <a:rPr lang="en-US" sz="4000" dirty="0" smtClean="0">
                <a:latin typeface="Times New Roman" pitchFamily="18" charset="0"/>
                <a:cs typeface="FreesiaUPC" pitchFamily="34" charset="-34"/>
              </a:rPr>
              <a:t>Correlational/ecological studies (cont.)</a:t>
            </a:r>
            <a:endParaRPr lang="en-US" sz="4000" dirty="0" smtClean="0">
              <a:cs typeface="FreesiaUPC" pitchFamily="34" charset="-34"/>
            </a:endParaRPr>
          </a:p>
        </p:txBody>
      </p:sp>
      <p:sp>
        <p:nvSpPr>
          <p:cNvPr id="3" name="Content Placeholder 2"/>
          <p:cNvSpPr>
            <a:spLocks noGrp="1"/>
          </p:cNvSpPr>
          <p:nvPr>
            <p:ph sz="quarter" idx="1"/>
          </p:nvPr>
        </p:nvSpPr>
        <p:spPr>
          <a:xfrm>
            <a:off x="214313" y="914400"/>
            <a:ext cx="8701087" cy="5715000"/>
          </a:xfrm>
        </p:spPr>
        <p:txBody>
          <a:bodyPr>
            <a:normAutofit fontScale="92500"/>
          </a:bodyPr>
          <a:lstStyle/>
          <a:p>
            <a:pPr marL="774700" indent="-660400" eaLnBrk="1" hangingPunct="1">
              <a:spcBef>
                <a:spcPct val="0"/>
              </a:spcBef>
              <a:buFontTx/>
              <a:buNone/>
              <a:defRPr/>
            </a:pPr>
            <a:r>
              <a:rPr lang="en-US" sz="3000" b="1" dirty="0" smtClean="0">
                <a:latin typeface="Times New Roman" pitchFamily="18" charset="0"/>
                <a:cs typeface="Times New Roman" pitchFamily="18" charset="0"/>
              </a:rPr>
              <a:t>Limitation</a:t>
            </a:r>
            <a:r>
              <a:rPr lang="en-US" sz="3500" b="1" dirty="0" smtClean="0">
                <a:latin typeface="Times New Roman" pitchFamily="18" charset="0"/>
                <a:cs typeface="Times New Roman" pitchFamily="18" charset="0"/>
              </a:rPr>
              <a:t> </a:t>
            </a:r>
            <a:endParaRPr lang="en-US" sz="3900" b="1" dirty="0" smtClean="0">
              <a:latin typeface="Times New Roman" pitchFamily="18" charset="0"/>
              <a:cs typeface="Times New Roman" pitchFamily="18" charset="0"/>
            </a:endParaRPr>
          </a:p>
          <a:p>
            <a:pPr marL="774700" indent="-660400" eaLnBrk="1" hangingPunct="1">
              <a:spcBef>
                <a:spcPct val="0"/>
              </a:spcBef>
              <a:buFont typeface="Wingdings" pitchFamily="2" charset="2"/>
              <a:buChar char="q"/>
              <a:defRPr/>
            </a:pPr>
            <a:r>
              <a:rPr lang="en-US" sz="2800" dirty="0" smtClean="0">
                <a:latin typeface="Times New Roman" pitchFamily="18" charset="0"/>
                <a:cs typeface="Times New Roman" pitchFamily="18" charset="0"/>
              </a:rPr>
              <a:t>Inability to link exposure with disease in a single individual. </a:t>
            </a:r>
          </a:p>
          <a:p>
            <a:pPr marL="1263650" lvl="1" indent="-577850" eaLnBrk="1" hangingPunct="1">
              <a:spcBef>
                <a:spcPct val="0"/>
              </a:spcBef>
              <a:buFont typeface="Wingdings" pitchFamily="2" charset="2"/>
              <a:buChar char="§"/>
              <a:defRPr/>
            </a:pPr>
            <a:r>
              <a:rPr lang="en-US" sz="2400" dirty="0" smtClean="0">
                <a:latin typeface="Times New Roman" pitchFamily="18" charset="0"/>
                <a:cs typeface="Times New Roman" pitchFamily="18" charset="0"/>
              </a:rPr>
              <a:t>Data on exposure and outcome are not linked at the individual level; association found with aggregate data (average values) may not apply to individuals </a:t>
            </a:r>
            <a:r>
              <a:rPr lang="en-US" sz="2400" b="1" dirty="0" smtClean="0">
                <a:solidFill>
                  <a:srgbClr val="FF0000"/>
                </a:solidFill>
                <a:latin typeface="Times New Roman" pitchFamily="18" charset="0"/>
                <a:cs typeface="Times New Roman" pitchFamily="18" charset="0"/>
              </a:rPr>
              <a:t>(Prone to </a:t>
            </a:r>
            <a:r>
              <a:rPr lang="en-US" sz="2400" b="1" u="sng" dirty="0" smtClean="0">
                <a:solidFill>
                  <a:srgbClr val="FF0000"/>
                </a:solidFill>
                <a:latin typeface="Times New Roman" pitchFamily="18" charset="0"/>
                <a:cs typeface="Times New Roman" pitchFamily="18" charset="0"/>
              </a:rPr>
              <a:t>ecological fallacy)</a:t>
            </a:r>
            <a:endParaRPr lang="en-US" sz="2400" b="1" dirty="0" smtClean="0">
              <a:solidFill>
                <a:srgbClr val="FF0000"/>
              </a:solidFill>
              <a:latin typeface="Times New Roman" pitchFamily="18" charset="0"/>
              <a:cs typeface="Times New Roman" pitchFamily="18" charset="0"/>
            </a:endParaRPr>
          </a:p>
          <a:p>
            <a:pPr marL="774700" indent="-660400" eaLnBrk="1" hangingPunct="1">
              <a:spcBef>
                <a:spcPts val="0"/>
              </a:spcBef>
              <a:buFont typeface="Wingdings" pitchFamily="2" charset="2"/>
              <a:buChar char="Ø"/>
              <a:defRPr/>
            </a:pPr>
            <a:r>
              <a:rPr lang="en-US" sz="2400" dirty="0" smtClean="0">
                <a:latin typeface="Times New Roman" pitchFamily="18" charset="0"/>
                <a:cs typeface="Times New Roman" pitchFamily="18" charset="0"/>
              </a:rPr>
              <a:t>Average exposure levels rather than actual individual values, ecological fallacy or bias.</a:t>
            </a:r>
          </a:p>
          <a:p>
            <a:pPr marL="774700" indent="-660400" eaLnBrk="1" hangingPunct="1">
              <a:spcBef>
                <a:spcPts val="0"/>
              </a:spcBef>
              <a:buFont typeface="Wingdings" pitchFamily="2" charset="2"/>
              <a:buChar char="Ø"/>
              <a:defRPr/>
            </a:pPr>
            <a:r>
              <a:rPr lang="en-US" sz="2400" dirty="0" smtClean="0">
                <a:latin typeface="Times New Roman" pitchFamily="18" charset="0"/>
                <a:cs typeface="Times New Roman" pitchFamily="18" charset="0"/>
              </a:rPr>
              <a:t>Lack of ability to control for effects of potential confounding factors.</a:t>
            </a:r>
          </a:p>
          <a:p>
            <a:pPr marL="774700" indent="-660400" eaLnBrk="1" hangingPunct="1">
              <a:spcBef>
                <a:spcPts val="0"/>
              </a:spcBef>
              <a:buFont typeface="Wingdings" pitchFamily="2" charset="2"/>
              <a:buChar char="Ø"/>
              <a:defRPr/>
            </a:pPr>
            <a:r>
              <a:rPr lang="en-US" sz="2400" dirty="0" smtClean="0">
                <a:latin typeface="Times New Roman" pitchFamily="18" charset="0"/>
                <a:cs typeface="Times New Roman" pitchFamily="18" charset="0"/>
              </a:rPr>
              <a:t>Conversely, lack of correlation does not necessarily imply absence of valid statistical association </a:t>
            </a:r>
            <a:r>
              <a:rPr lang="en-US" sz="2400" dirty="0" smtClean="0">
                <a:solidFill>
                  <a:srgbClr val="FF0000"/>
                </a:solidFill>
                <a:latin typeface="Times New Roman" pitchFamily="18" charset="0"/>
                <a:cs typeface="Times New Roman" pitchFamily="18" charset="0"/>
              </a:rPr>
              <a:t>(</a:t>
            </a:r>
            <a:r>
              <a:rPr lang="en-US" sz="2400" dirty="0" err="1" smtClean="0">
                <a:solidFill>
                  <a:srgbClr val="FF0000"/>
                </a:solidFill>
                <a:latin typeface="Times New Roman" pitchFamily="18" charset="0"/>
                <a:cs typeface="Times New Roman" pitchFamily="18" charset="0"/>
              </a:rPr>
              <a:t>Berksons</a:t>
            </a:r>
            <a:r>
              <a:rPr lang="en-US" sz="2400" dirty="0" smtClean="0">
                <a:solidFill>
                  <a:srgbClr val="FF0000"/>
                </a:solidFill>
                <a:latin typeface="Times New Roman" pitchFamily="18" charset="0"/>
                <a:cs typeface="Times New Roman" pitchFamily="18" charset="0"/>
              </a:rPr>
              <a:t> fallacy)</a:t>
            </a:r>
          </a:p>
          <a:p>
            <a:pPr marL="774700" indent="-660400" eaLnBrk="1" hangingPunct="1">
              <a:spcBef>
                <a:spcPts val="0"/>
              </a:spcBef>
              <a:buFont typeface="Wingdings" pitchFamily="2" charset="2"/>
              <a:buChar char="Ø"/>
              <a:defRPr/>
            </a:pPr>
            <a:r>
              <a:rPr lang="en-US" sz="2400" dirty="0" smtClean="0">
                <a:latin typeface="Times New Roman" pitchFamily="18" charset="0"/>
                <a:cs typeface="Times New Roman" pitchFamily="18" charset="0"/>
              </a:rPr>
              <a:t>It may mask a non-linear relationship between exposure and disease. </a:t>
            </a:r>
          </a:p>
          <a:p>
            <a:pPr marL="1370012" lvl="2" indent="-660400" eaLnBrk="1" hangingPunct="1">
              <a:spcBef>
                <a:spcPts val="0"/>
              </a:spcBef>
              <a:buFont typeface="Wingdings" pitchFamily="2" charset="2"/>
              <a:buChar char="Ø"/>
              <a:defRPr/>
            </a:pPr>
            <a:r>
              <a:rPr lang="en-US" sz="2800" b="1" dirty="0" smtClean="0">
                <a:solidFill>
                  <a:srgbClr val="6600FF"/>
                </a:solidFill>
                <a:latin typeface="Times New Roman" pitchFamily="18" charset="0"/>
                <a:cs typeface="Times New Roman" pitchFamily="18" charset="0"/>
              </a:rPr>
              <a:t>E.g.</a:t>
            </a:r>
            <a:r>
              <a:rPr lang="en-US" sz="28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non-linear relationship in alcohol consumption and mortality from CHD ("J" shaped curve)</a:t>
            </a:r>
            <a:endParaRPr lang="en-US" sz="700" b="1" dirty="0" smtClean="0">
              <a:latin typeface="Times New Roman" pitchFamily="18" charset="0"/>
              <a:cs typeface="Times New Roman" pitchFamily="18" charset="0"/>
            </a:endParaRPr>
          </a:p>
          <a:p>
            <a:pPr eaLnBrk="1" hangingPunct="1">
              <a:defRP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pPr>
              <a:defRPr/>
            </a:pPr>
            <a:fld id="{2E1A6E19-FA8F-4C94-A369-BF0566C73861}" type="slidenum">
              <a:rPr lang="en-US" smtClean="0"/>
              <a:pPr>
                <a:defRPr/>
              </a:pPr>
              <a:t>256</a:t>
            </a:fld>
            <a:endParaRPr lang="th-TH"/>
          </a:p>
        </p:txBody>
      </p:sp>
    </p:spTree>
    <p:extLst>
      <p:ext uri="{BB962C8B-B14F-4D97-AF65-F5344CB8AC3E}">
        <p14:creationId xmlns:p14="http://schemas.microsoft.com/office/powerpoint/2010/main" val="2737818872"/>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260350"/>
            <a:ext cx="8229600" cy="882650"/>
          </a:xfrm>
        </p:spPr>
        <p:txBody>
          <a:bodyPr>
            <a:normAutofit/>
          </a:bodyPr>
          <a:lstStyle/>
          <a:p>
            <a:pPr eaLnBrk="1" hangingPunct="1"/>
            <a:r>
              <a:rPr lang="en-US" sz="3600" dirty="0" smtClean="0">
                <a:latin typeface="Times New Roman" pitchFamily="18" charset="0"/>
                <a:cs typeface="Times New Roman" pitchFamily="18" charset="0"/>
              </a:rPr>
              <a:t>2. Case Reports/Case series</a:t>
            </a:r>
          </a:p>
        </p:txBody>
      </p:sp>
      <p:sp>
        <p:nvSpPr>
          <p:cNvPr id="21506" name="Slide Number Placeholder 5"/>
          <p:cNvSpPr>
            <a:spLocks noGrp="1"/>
          </p:cNvSpPr>
          <p:nvPr>
            <p:ph type="sldNum" sz="quarter" idx="12"/>
          </p:nvPr>
        </p:nvSpPr>
        <p:spPr/>
        <p:txBody>
          <a:bodyPr>
            <a:normAutofit/>
          </a:bodyPr>
          <a:lstStyle/>
          <a:p>
            <a:pPr>
              <a:defRPr/>
            </a:pPr>
            <a:fld id="{C0A19DA1-CD45-4217-B19B-4ABBD0CB7762}" type="slidenum">
              <a:rPr lang="en-US"/>
              <a:pPr>
                <a:defRPr/>
              </a:pPr>
              <a:t>257</a:t>
            </a:fld>
            <a:endParaRPr lang="th-TH"/>
          </a:p>
        </p:txBody>
      </p:sp>
      <p:sp>
        <p:nvSpPr>
          <p:cNvPr id="28676" name="Rectangle 3"/>
          <p:cNvSpPr>
            <a:spLocks noGrp="1" noChangeArrowheads="1"/>
          </p:cNvSpPr>
          <p:nvPr>
            <p:ph sz="quarter" idx="1"/>
          </p:nvPr>
        </p:nvSpPr>
        <p:spPr>
          <a:xfrm>
            <a:off x="214313" y="1125538"/>
            <a:ext cx="8643937" cy="5472112"/>
          </a:xfrm>
        </p:spPr>
        <p:txBody>
          <a:bodyPr>
            <a:normAutofit/>
          </a:bodyPr>
          <a:lstStyle/>
          <a:p>
            <a:pPr algn="just" eaLnBrk="1" hangingPunct="1">
              <a:buFont typeface="Wingdings" pitchFamily="2" charset="2"/>
              <a:buNone/>
            </a:pPr>
            <a:endParaRPr lang="en-US" sz="2800" dirty="0" smtClean="0">
              <a:solidFill>
                <a:srgbClr val="33CCCC"/>
              </a:solidFill>
              <a:latin typeface="Times New Roman" pitchFamily="18" charset="0"/>
              <a:cs typeface="Times New Roman" pitchFamily="18" charset="0"/>
            </a:endParaRPr>
          </a:p>
          <a:p>
            <a:pPr algn="just" eaLnBrk="1" hangingPunct="1">
              <a:buFont typeface="Wingdings" pitchFamily="2" charset="2"/>
              <a:buChar char="q"/>
            </a:pPr>
            <a:r>
              <a:rPr lang="en-US" sz="2800" dirty="0" smtClean="0">
                <a:latin typeface="Times New Roman" pitchFamily="18" charset="0"/>
                <a:cs typeface="Times New Roman" pitchFamily="18" charset="0"/>
              </a:rPr>
              <a:t>Report or describe the experience of a single individual or a group of individuals with the same diagnosis or health problem </a:t>
            </a:r>
          </a:p>
          <a:p>
            <a:pPr algn="just" eaLnBrk="1" hangingPunct="1">
              <a:buFont typeface="Wingdings" pitchFamily="2" charset="2"/>
              <a:buChar char="q"/>
            </a:pPr>
            <a:endParaRPr lang="en-US" sz="2800" dirty="0">
              <a:latin typeface="Times New Roman" pitchFamily="18" charset="0"/>
              <a:cs typeface="Times New Roman" pitchFamily="18" charset="0"/>
            </a:endParaRPr>
          </a:p>
          <a:p>
            <a:pPr algn="just" eaLnBrk="1" hangingPunct="1">
              <a:buFont typeface="Wingdings" pitchFamily="2" charset="2"/>
              <a:buChar char="q"/>
            </a:pPr>
            <a:endParaRPr lang="en-US" sz="2800" dirty="0" smtClean="0">
              <a:latin typeface="Times New Roman" pitchFamily="18" charset="0"/>
              <a:cs typeface="Times New Roman" pitchFamily="18" charset="0"/>
            </a:endParaRPr>
          </a:p>
          <a:p>
            <a:pPr algn="just" eaLnBrk="1" hangingPunct="1">
              <a:buFont typeface="Wingdings" pitchFamily="2" charset="2"/>
              <a:buChar char="q"/>
            </a:pPr>
            <a:r>
              <a:rPr lang="en-US" sz="2800" dirty="0" smtClean="0">
                <a:latin typeface="Times New Roman" pitchFamily="18" charset="0"/>
                <a:cs typeface="Times New Roman" pitchFamily="18" charset="0"/>
              </a:rPr>
              <a:t>Derived from either the practice of one or more health care professionals or a defined health care setting  (hospital, health center or specialized clinic)</a:t>
            </a:r>
          </a:p>
          <a:p>
            <a:pPr algn="just" eaLnBrk="1" hangingPunct="1"/>
            <a:endParaRPr lang="en-US" sz="2800" dirty="0" smtClean="0">
              <a:latin typeface="Times New Roman" pitchFamily="18" charset="0"/>
              <a:cs typeface="Times New Roman" pitchFamily="18" charset="0"/>
            </a:endParaRPr>
          </a:p>
          <a:p>
            <a:pPr algn="just" eaLnBrk="1" hangingPunct="1">
              <a:buFontTx/>
              <a:buNone/>
            </a:pPr>
            <a:r>
              <a:rPr lang="en-US" sz="28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1526514550"/>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normAutofit/>
          </a:bodyPr>
          <a:lstStyle/>
          <a:p>
            <a:pPr eaLnBrk="1" hangingPunct="1"/>
            <a:r>
              <a:rPr lang="en-US" sz="4000" dirty="0" smtClean="0">
                <a:latin typeface="Times New Roman" pitchFamily="18" charset="0"/>
                <a:cs typeface="Times New Roman" pitchFamily="18" charset="0"/>
              </a:rPr>
              <a:t>Case Reports/Case series… </a:t>
            </a:r>
          </a:p>
        </p:txBody>
      </p:sp>
      <p:sp>
        <p:nvSpPr>
          <p:cNvPr id="29699" name="Content Placeholder 2"/>
          <p:cNvSpPr>
            <a:spLocks noGrp="1"/>
          </p:cNvSpPr>
          <p:nvPr>
            <p:ph idx="1"/>
          </p:nvPr>
        </p:nvSpPr>
        <p:spPr>
          <a:xfrm>
            <a:off x="381000" y="1143000"/>
            <a:ext cx="8548688" cy="5440363"/>
          </a:xfrm>
        </p:spPr>
        <p:txBody>
          <a:bodyPr>
            <a:normAutofit lnSpcReduction="10000"/>
          </a:bodyPr>
          <a:lstStyle/>
          <a:p>
            <a:pPr algn="just" eaLnBrk="1" hangingPunct="1">
              <a:buFont typeface="Wingdings" pitchFamily="2" charset="2"/>
              <a:buNone/>
            </a:pPr>
            <a:r>
              <a:rPr lang="en-GB" sz="2800" dirty="0" smtClean="0">
                <a:latin typeface="Times New Roman" pitchFamily="18" charset="0"/>
                <a:cs typeface="Times New Roman" pitchFamily="18" charset="0"/>
              </a:rPr>
              <a:t>2.1. </a:t>
            </a:r>
            <a:r>
              <a:rPr lang="en-GB" sz="2800" b="1" dirty="0" smtClean="0">
                <a:latin typeface="Times New Roman" pitchFamily="18" charset="0"/>
                <a:cs typeface="Times New Roman" pitchFamily="18" charset="0"/>
              </a:rPr>
              <a:t>Case study/report</a:t>
            </a:r>
            <a:endParaRPr lang="en-US" sz="2600" b="1" dirty="0" smtClean="0">
              <a:latin typeface="Times New Roman" pitchFamily="18" charset="0"/>
              <a:cs typeface="Times New Roman" pitchFamily="18" charset="0"/>
            </a:endParaRPr>
          </a:p>
          <a:p>
            <a:pPr algn="just" eaLnBrk="1" hangingPunct="1"/>
            <a:r>
              <a:rPr lang="en-US" sz="2400" dirty="0" smtClean="0">
                <a:latin typeface="Times New Roman" pitchFamily="18" charset="0"/>
                <a:cs typeface="Times New Roman" pitchFamily="18" charset="0"/>
              </a:rPr>
              <a:t>A most basic type of descriptive study of individuals comprising of a careful and detailed report of a </a:t>
            </a:r>
            <a:r>
              <a:rPr lang="en-US" sz="2400" dirty="0" smtClean="0">
                <a:solidFill>
                  <a:srgbClr val="7030A0"/>
                </a:solidFill>
                <a:latin typeface="Times New Roman" pitchFamily="18" charset="0"/>
                <a:cs typeface="Times New Roman" pitchFamily="18" charset="0"/>
              </a:rPr>
              <a:t>single patient by one or more physician </a:t>
            </a:r>
          </a:p>
          <a:p>
            <a:pPr lvl="1" algn="just" eaLnBrk="1" hangingPunct="1"/>
            <a:r>
              <a:rPr lang="en-US" sz="2400" dirty="0" smtClean="0">
                <a:latin typeface="Times New Roman" pitchFamily="18" charset="0"/>
                <a:cs typeface="Times New Roman" pitchFamily="18" charset="0"/>
              </a:rPr>
              <a:t>E.g. the progress of symptom and sign, response of treatment</a:t>
            </a:r>
            <a:endParaRPr lang="en-GB" sz="2400" dirty="0" smtClean="0">
              <a:latin typeface="Times New Roman" pitchFamily="18" charset="0"/>
              <a:cs typeface="Times New Roman" pitchFamily="18" charset="0"/>
            </a:endParaRPr>
          </a:p>
          <a:p>
            <a:pPr algn="just" eaLnBrk="1" hangingPunct="1"/>
            <a:r>
              <a:rPr lang="en-GB" sz="2400" dirty="0" smtClean="0">
                <a:latin typeface="Times New Roman" pitchFamily="18" charset="0"/>
                <a:cs typeface="Times New Roman" pitchFamily="18" charset="0"/>
              </a:rPr>
              <a:t>It is the study of health profile of a single individual using a </a:t>
            </a:r>
            <a:r>
              <a:rPr lang="en-GB" sz="2400" dirty="0" smtClean="0">
                <a:solidFill>
                  <a:srgbClr val="7030A0"/>
                </a:solidFill>
                <a:latin typeface="Times New Roman" pitchFamily="18" charset="0"/>
                <a:cs typeface="Times New Roman" pitchFamily="18" charset="0"/>
              </a:rPr>
              <a:t>careful and detailed report </a:t>
            </a:r>
            <a:r>
              <a:rPr lang="en-GB" sz="2400" dirty="0" smtClean="0">
                <a:latin typeface="Times New Roman" pitchFamily="18" charset="0"/>
                <a:cs typeface="Times New Roman" pitchFamily="18" charset="0"/>
              </a:rPr>
              <a:t>by one or more clinicians</a:t>
            </a:r>
            <a:endParaRPr lang="en-GB" sz="2000" dirty="0" smtClean="0">
              <a:latin typeface="Times New Roman" pitchFamily="18" charset="0"/>
              <a:cs typeface="Times New Roman" pitchFamily="18" charset="0"/>
            </a:endParaRPr>
          </a:p>
          <a:p>
            <a:pPr lvl="1" algn="just" eaLnBrk="1" hangingPunct="1"/>
            <a:r>
              <a:rPr lang="en-GB" sz="2400" dirty="0" smtClean="0">
                <a:latin typeface="Times New Roman" pitchFamily="18" charset="0"/>
                <a:cs typeface="Times New Roman" pitchFamily="18" charset="0"/>
              </a:rPr>
              <a:t>It is common form that is published in articles</a:t>
            </a:r>
            <a:endParaRPr lang="en-GB" sz="1800" dirty="0" smtClean="0">
              <a:latin typeface="Times New Roman" pitchFamily="18" charset="0"/>
              <a:cs typeface="Times New Roman" pitchFamily="18" charset="0"/>
            </a:endParaRPr>
          </a:p>
          <a:p>
            <a:pPr algn="just" eaLnBrk="1" hangingPunct="1"/>
            <a:r>
              <a:rPr lang="en-GB" dirty="0" smtClean="0">
                <a:latin typeface="Times New Roman" pitchFamily="18" charset="0"/>
                <a:cs typeface="Times New Roman" pitchFamily="18" charset="0"/>
              </a:rPr>
              <a:t>It is made using </a:t>
            </a:r>
          </a:p>
          <a:p>
            <a:pPr lvl="1" algn="just" eaLnBrk="1" hangingPunct="1"/>
            <a:r>
              <a:rPr lang="en-GB" sz="2400" dirty="0" smtClean="0">
                <a:latin typeface="Times New Roman" pitchFamily="18" charset="0"/>
                <a:cs typeface="Times New Roman" pitchFamily="18" charset="0"/>
              </a:rPr>
              <a:t>Simple history, physical examination and Lab./ radiologic investigation</a:t>
            </a:r>
          </a:p>
          <a:p>
            <a:pPr marL="457200" lvl="1" indent="0" algn="just">
              <a:buNone/>
            </a:pPr>
            <a:r>
              <a:rPr lang="en-GB" sz="2400" dirty="0" err="1" smtClean="0">
                <a:latin typeface="Times New Roman" pitchFamily="18" charset="0"/>
                <a:cs typeface="Times New Roman" pitchFamily="18" charset="0"/>
              </a:rPr>
              <a:t>Eg</a:t>
            </a:r>
            <a:r>
              <a:rPr lang="en-GB" sz="2400" dirty="0" smtClean="0">
                <a:latin typeface="Times New Roman" pitchFamily="18" charset="0"/>
                <a:cs typeface="Times New Roman" pitchFamily="18" charset="0"/>
              </a:rPr>
              <a:t> It </a:t>
            </a:r>
            <a:r>
              <a:rPr lang="en-GB" sz="2400" dirty="0">
                <a:latin typeface="Times New Roman" pitchFamily="18" charset="0"/>
                <a:cs typeface="Times New Roman" pitchFamily="18" charset="0"/>
              </a:rPr>
              <a:t>was a single case report that formulated the hypothesis of oral contraceptive use increases venous thrombo-embolism</a:t>
            </a:r>
            <a:endParaRPr lang="en-US" sz="2400" dirty="0">
              <a:latin typeface="Times New Roman" pitchFamily="18" charset="0"/>
              <a:cs typeface="Times New Roman" pitchFamily="18" charset="0"/>
            </a:endParaRPr>
          </a:p>
          <a:p>
            <a:pPr marL="457200" lvl="1" indent="0" algn="just" eaLnBrk="1" hangingPunct="1">
              <a:buNone/>
            </a:pPr>
            <a:endParaRPr lang="en-GB" sz="2400" dirty="0" smtClean="0">
              <a:latin typeface="Times New Roman" pitchFamily="18" charset="0"/>
              <a:cs typeface="Times New Roman" pitchFamily="18" charset="0"/>
            </a:endParaRPr>
          </a:p>
          <a:p>
            <a:pPr algn="just" eaLnBrk="1" hangingPunct="1">
              <a:lnSpc>
                <a:spcPct val="110000"/>
              </a:lnSpc>
            </a:pPr>
            <a:endParaRPr lang="en-US"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258</a:t>
            </a:fld>
            <a:endParaRPr lang="en-US"/>
          </a:p>
        </p:txBody>
      </p:sp>
    </p:spTree>
    <p:extLst>
      <p:ext uri="{BB962C8B-B14F-4D97-AF65-F5344CB8AC3E}">
        <p14:creationId xmlns:p14="http://schemas.microsoft.com/office/powerpoint/2010/main" val="1207854187"/>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228600" y="1219201"/>
            <a:ext cx="8701088" cy="5397500"/>
          </a:xfrm>
        </p:spPr>
        <p:txBody>
          <a:bodyPr>
            <a:noAutofit/>
          </a:bodyPr>
          <a:lstStyle/>
          <a:p>
            <a:pPr eaLnBrk="1" hangingPunct="1">
              <a:buFont typeface="Wingdings" pitchFamily="2" charset="2"/>
              <a:buNone/>
            </a:pPr>
            <a:r>
              <a:rPr lang="en-GB" sz="3600" dirty="0" smtClean="0">
                <a:latin typeface="Times New Roman" pitchFamily="18" charset="0"/>
                <a:cs typeface="Times New Roman" pitchFamily="18" charset="0"/>
              </a:rPr>
              <a:t>2.2. Case series</a:t>
            </a:r>
            <a:endParaRPr lang="en-US" sz="3600" dirty="0" smtClean="0">
              <a:latin typeface="Times New Roman" pitchFamily="18" charset="0"/>
              <a:cs typeface="Times New Roman" pitchFamily="18" charset="0"/>
            </a:endParaRPr>
          </a:p>
          <a:p>
            <a:pPr eaLnBrk="1" hangingPunct="1"/>
            <a:r>
              <a:rPr lang="en-US" sz="2800" dirty="0" smtClean="0">
                <a:latin typeface="Times New Roman" pitchFamily="18" charset="0"/>
                <a:cs typeface="Times New Roman" pitchFamily="18" charset="0"/>
              </a:rPr>
              <a:t>A sequence of case reports with common elements such </a:t>
            </a:r>
            <a:r>
              <a:rPr lang="en-US" sz="2800" dirty="0" smtClean="0">
                <a:solidFill>
                  <a:srgbClr val="00FF00"/>
                </a:solidFill>
                <a:latin typeface="Times New Roman" pitchFamily="18" charset="0"/>
                <a:cs typeface="Times New Roman" pitchFamily="18" charset="0"/>
              </a:rPr>
              <a:t>as similar clinical features and suspected common exposures</a:t>
            </a:r>
            <a:endParaRPr lang="en-GB" sz="2800" dirty="0" smtClean="0">
              <a:solidFill>
                <a:srgbClr val="00FF00"/>
              </a:solidFill>
              <a:latin typeface="Times New Roman" pitchFamily="18" charset="0"/>
              <a:cs typeface="Times New Roman" pitchFamily="18" charset="0"/>
            </a:endParaRPr>
          </a:p>
          <a:p>
            <a:pPr lvl="1" eaLnBrk="1" hangingPunct="1"/>
            <a:r>
              <a:rPr lang="en-GB" sz="2400" dirty="0" smtClean="0">
                <a:latin typeface="Times New Roman" pitchFamily="18" charset="0"/>
                <a:cs typeface="Times New Roman" pitchFamily="18" charset="0"/>
              </a:rPr>
              <a:t>Individual case report can be expanded to a case series, which describes characteristics of a number of patients </a:t>
            </a:r>
            <a:r>
              <a:rPr lang="en-GB" sz="2400" dirty="0" smtClean="0">
                <a:solidFill>
                  <a:srgbClr val="7030A0"/>
                </a:solidFill>
                <a:latin typeface="Times New Roman" pitchFamily="18" charset="0"/>
                <a:cs typeface="Times New Roman" pitchFamily="18" charset="0"/>
              </a:rPr>
              <a:t>(usually 2-14)</a:t>
            </a:r>
            <a:r>
              <a:rPr lang="en-GB" sz="2400" dirty="0" smtClean="0">
                <a:latin typeface="Times New Roman" pitchFamily="18" charset="0"/>
                <a:cs typeface="Times New Roman" pitchFamily="18" charset="0"/>
              </a:rPr>
              <a:t> with a similar disease</a:t>
            </a:r>
          </a:p>
          <a:p>
            <a:pPr eaLnBrk="1" hangingPunct="1"/>
            <a:r>
              <a:rPr lang="en-GB" sz="2800" dirty="0" smtClean="0">
                <a:latin typeface="Times New Roman" pitchFamily="18" charset="0"/>
                <a:cs typeface="Times New Roman" pitchFamily="18" charset="0"/>
              </a:rPr>
              <a:t>Similar to case report, it is usually made on cases having </a:t>
            </a:r>
            <a:r>
              <a:rPr lang="en-GB" sz="2800" dirty="0" smtClean="0">
                <a:solidFill>
                  <a:srgbClr val="7030A0"/>
                </a:solidFill>
                <a:latin typeface="Times New Roman" pitchFamily="18" charset="0"/>
                <a:cs typeface="Times New Roman" pitchFamily="18" charset="0"/>
              </a:rPr>
              <a:t>new and/ or unusual disease </a:t>
            </a:r>
            <a:r>
              <a:rPr lang="en-GB" sz="2800" dirty="0" smtClean="0">
                <a:latin typeface="Times New Roman" pitchFamily="18" charset="0"/>
                <a:cs typeface="Times New Roman" pitchFamily="18" charset="0"/>
              </a:rPr>
              <a:t>(giving interest to clinicians)</a:t>
            </a:r>
          </a:p>
          <a:p>
            <a:pPr eaLnBrk="1" hangingPunct="1"/>
            <a:r>
              <a:rPr lang="en-GB" sz="2800" dirty="0" smtClean="0">
                <a:latin typeface="Times New Roman" pitchFamily="18" charset="0"/>
                <a:cs typeface="Times New Roman" pitchFamily="18" charset="0"/>
              </a:rPr>
              <a:t>It is often used to detect the emergence of new disease or an epidemics</a:t>
            </a:r>
          </a:p>
        </p:txBody>
      </p:sp>
      <p:sp>
        <p:nvSpPr>
          <p:cNvPr id="32771" name="Rectangle 4"/>
          <p:cNvSpPr>
            <a:spLocks noGrp="1" noChangeArrowheads="1"/>
          </p:cNvSpPr>
          <p:nvPr>
            <p:ph type="title"/>
          </p:nvPr>
        </p:nvSpPr>
        <p:spPr>
          <a:xfrm>
            <a:off x="198438" y="274638"/>
            <a:ext cx="8716962" cy="974725"/>
          </a:xfrm>
        </p:spPr>
        <p:txBody>
          <a:bodyPr>
            <a:normAutofit/>
          </a:bodyPr>
          <a:lstStyle/>
          <a:p>
            <a:pPr eaLnBrk="1" hangingPunct="1"/>
            <a:r>
              <a:rPr lang="en-US" sz="4000" dirty="0" smtClean="0">
                <a:latin typeface="Times New Roman" pitchFamily="18" charset="0"/>
                <a:cs typeface="Times New Roman" pitchFamily="18" charset="0"/>
              </a:rPr>
              <a:t>Case Reports Case series</a:t>
            </a: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259</a:t>
            </a:fld>
            <a:endParaRPr lang="en-US"/>
          </a:p>
        </p:txBody>
      </p:sp>
    </p:spTree>
    <p:extLst>
      <p:ext uri="{BB962C8B-B14F-4D97-AF65-F5344CB8AC3E}">
        <p14:creationId xmlns:p14="http://schemas.microsoft.com/office/powerpoint/2010/main" val="68361524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pPr lvl="0"/>
            <a:r>
              <a:rPr lang="en-US" sz="3600" b="1" dirty="0" smtClean="0">
                <a:latin typeface="Times New Roman" pitchFamily="18" charset="0"/>
                <a:cs typeface="Times New Roman" pitchFamily="18" charset="0"/>
              </a:rPr>
              <a:t>History of Epidemiology</a:t>
            </a:r>
            <a:endParaRPr lang="en-US" dirty="0">
              <a:latin typeface="Times New Roman" pitchFamily="18" charset="0"/>
              <a:cs typeface="Times New Roman" pitchFamily="18" charset="0"/>
            </a:endParaRPr>
          </a:p>
        </p:txBody>
      </p:sp>
      <p:sp>
        <p:nvSpPr>
          <p:cNvPr id="6" name="Content Placeholder 5"/>
          <p:cNvSpPr>
            <a:spLocks noGrp="1"/>
          </p:cNvSpPr>
          <p:nvPr>
            <p:ph idx="1"/>
          </p:nvPr>
        </p:nvSpPr>
        <p:spPr>
          <a:xfrm>
            <a:off x="228600" y="838200"/>
            <a:ext cx="8686800" cy="5791200"/>
          </a:xfrm>
        </p:spPr>
        <p:txBody>
          <a:bodyPr>
            <a:normAutofit fontScale="85000" lnSpcReduction="20000"/>
          </a:bodyPr>
          <a:lstStyle/>
          <a:p>
            <a:pPr algn="just">
              <a:buNone/>
            </a:pPr>
            <a:r>
              <a:rPr lang="en-US" b="1" dirty="0" smtClean="0">
                <a:solidFill>
                  <a:srgbClr val="00B050"/>
                </a:solidFill>
                <a:latin typeface="Times New Roman" pitchFamily="18" charset="0"/>
                <a:cs typeface="Times New Roman" pitchFamily="18" charset="0"/>
              </a:rPr>
              <a:t>Seven </a:t>
            </a:r>
            <a:r>
              <a:rPr lang="en-US" b="1" dirty="0">
                <a:solidFill>
                  <a:srgbClr val="00B050"/>
                </a:solidFill>
                <a:latin typeface="Times New Roman" pitchFamily="18" charset="0"/>
                <a:cs typeface="Times New Roman" pitchFamily="18" charset="0"/>
              </a:rPr>
              <a:t>land marks</a:t>
            </a:r>
            <a:r>
              <a:rPr lang="en-US" dirty="0">
                <a:solidFill>
                  <a:srgbClr val="00B050"/>
                </a:solidFill>
                <a:latin typeface="Times New Roman" pitchFamily="18" charset="0"/>
                <a:cs typeface="Times New Roman" pitchFamily="18" charset="0"/>
              </a:rPr>
              <a:t> </a:t>
            </a:r>
            <a:r>
              <a:rPr lang="en-US" b="1" dirty="0">
                <a:solidFill>
                  <a:srgbClr val="00B050"/>
                </a:solidFill>
                <a:latin typeface="Times New Roman" pitchFamily="18" charset="0"/>
                <a:cs typeface="Times New Roman" pitchFamily="18" charset="0"/>
              </a:rPr>
              <a:t>in the history of </a:t>
            </a:r>
            <a:r>
              <a:rPr lang="en-US" b="1" dirty="0" smtClean="0">
                <a:solidFill>
                  <a:srgbClr val="00B050"/>
                </a:solidFill>
                <a:latin typeface="Times New Roman" pitchFamily="18" charset="0"/>
                <a:cs typeface="Times New Roman" pitchFamily="18" charset="0"/>
              </a:rPr>
              <a:t>Epidemiology</a:t>
            </a:r>
          </a:p>
          <a:p>
            <a:pPr algn="just">
              <a:buNone/>
            </a:pPr>
            <a:r>
              <a:rPr lang="en-US" b="1" dirty="0" smtClean="0">
                <a:latin typeface="Times New Roman" pitchFamily="18" charset="0"/>
                <a:cs typeface="Times New Roman" pitchFamily="18" charset="0"/>
              </a:rPr>
              <a:t>Hippocrates</a:t>
            </a:r>
            <a:r>
              <a:rPr lang="en-US" dirty="0" smtClean="0">
                <a:latin typeface="Times New Roman" pitchFamily="18" charset="0"/>
                <a:cs typeface="Times New Roman" pitchFamily="18" charset="0"/>
              </a:rPr>
              <a:t> (400 B.C.)</a:t>
            </a:r>
            <a:endParaRPr lang="en-US" b="1" dirty="0" smtClean="0">
              <a:latin typeface="Times New Roman" pitchFamily="18" charset="0"/>
              <a:cs typeface="Times New Roman" pitchFamily="18" charset="0"/>
            </a:endParaRPr>
          </a:p>
          <a:p>
            <a:pPr lvl="1" algn="just">
              <a:buFont typeface="Courier New" panose="02070309020205020404" pitchFamily="49" charset="0"/>
              <a:buChar char="o"/>
            </a:pPr>
            <a:r>
              <a:rPr lang="en-US" dirty="0" smtClean="0">
                <a:latin typeface="Times New Roman" pitchFamily="18" charset="0"/>
                <a:cs typeface="Times New Roman" pitchFamily="18" charset="0"/>
              </a:rPr>
              <a:t>He displayed an extraordinary awareness of the impact of environment and behavior on personal wellbeing.</a:t>
            </a:r>
          </a:p>
          <a:p>
            <a:pPr lvl="1" algn="just"/>
            <a:endParaRPr lang="en-US"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John </a:t>
            </a:r>
            <a:r>
              <a:rPr lang="en-US" b="1" dirty="0" err="1" smtClean="0">
                <a:latin typeface="Times New Roman" pitchFamily="18" charset="0"/>
                <a:cs typeface="Times New Roman" pitchFamily="18" charset="0"/>
              </a:rPr>
              <a:t>Graunt</a:t>
            </a:r>
            <a:r>
              <a:rPr lang="en-US" b="1" dirty="0" smtClean="0">
                <a:latin typeface="Times New Roman" pitchFamily="18" charset="0"/>
                <a:cs typeface="Times New Roman" pitchFamily="18" charset="0"/>
              </a:rPr>
              <a:t> (1620-1674</a:t>
            </a:r>
            <a:r>
              <a:rPr lang="en-US" dirty="0" smtClean="0">
                <a:latin typeface="Times New Roman" pitchFamily="18" charset="0"/>
                <a:cs typeface="Times New Roman" pitchFamily="18" charset="0"/>
              </a:rPr>
              <a:t>)</a:t>
            </a:r>
          </a:p>
          <a:p>
            <a:pPr lvl="1" algn="just">
              <a:buFont typeface="Courier New" panose="02070309020205020404" pitchFamily="49" charset="0"/>
              <a:buChar char="o"/>
            </a:pPr>
            <a:r>
              <a:rPr lang="en-US" dirty="0" smtClean="0">
                <a:latin typeface="Times New Roman" pitchFamily="18" charset="0"/>
                <a:cs typeface="Times New Roman" pitchFamily="18" charset="0"/>
              </a:rPr>
              <a:t>Is an English man, attributed to </a:t>
            </a:r>
            <a:r>
              <a:rPr lang="en-US" dirty="0" smtClean="0">
                <a:solidFill>
                  <a:srgbClr val="7030A0"/>
                </a:solidFill>
                <a:latin typeface="Times New Roman" pitchFamily="18" charset="0"/>
                <a:cs typeface="Times New Roman" pitchFamily="18" charset="0"/>
              </a:rPr>
              <a:t>most important advance</a:t>
            </a:r>
            <a:r>
              <a:rPr lang="en-US" dirty="0" smtClean="0">
                <a:latin typeface="Times New Roman" pitchFamily="18" charset="0"/>
                <a:cs typeface="Times New Roman" pitchFamily="18" charset="0"/>
              </a:rPr>
              <a:t> in epidemiology</a:t>
            </a:r>
          </a:p>
          <a:p>
            <a:pPr lvl="1" algn="just">
              <a:buFont typeface="Courier New" panose="02070309020205020404" pitchFamily="49" charset="0"/>
              <a:buChar char="o"/>
            </a:pPr>
            <a:endParaRPr lang="en-US" dirty="0" smtClean="0">
              <a:latin typeface="Times New Roman" pitchFamily="18" charset="0"/>
              <a:cs typeface="Times New Roman" pitchFamily="18" charset="0"/>
            </a:endParaRPr>
          </a:p>
          <a:p>
            <a:pPr lvl="1" algn="just">
              <a:buFont typeface="Courier New" panose="02070309020205020404" pitchFamily="49" charset="0"/>
              <a:buChar char="o"/>
            </a:pPr>
            <a:r>
              <a:rPr lang="en-US" dirty="0" smtClean="0">
                <a:latin typeface="Times New Roman" pitchFamily="18" charset="0"/>
                <a:cs typeface="Times New Roman" pitchFamily="18" charset="0"/>
              </a:rPr>
              <a:t>Published natural and political observations on the bills of mortality.</a:t>
            </a:r>
          </a:p>
          <a:p>
            <a:pPr lvl="1" algn="just">
              <a:buFont typeface="Courier New" panose="02070309020205020404" pitchFamily="49" charset="0"/>
              <a:buChar char="o"/>
            </a:pPr>
            <a:endParaRPr lang="en-US" dirty="0" smtClean="0">
              <a:latin typeface="Times New Roman" pitchFamily="18" charset="0"/>
              <a:cs typeface="Times New Roman" pitchFamily="18" charset="0"/>
            </a:endParaRPr>
          </a:p>
          <a:p>
            <a:pPr lvl="1" algn="just">
              <a:buFont typeface="Courier New" panose="02070309020205020404" pitchFamily="49" charset="0"/>
              <a:buChar char="o"/>
            </a:pPr>
            <a:r>
              <a:rPr lang="en-US" dirty="0" smtClean="0">
                <a:latin typeface="Times New Roman" pitchFamily="18" charset="0"/>
                <a:cs typeface="Times New Roman" pitchFamily="18" charset="0"/>
              </a:rPr>
              <a:t>He was the first to quantify patterns of birth, death and diseases occurrence, </a:t>
            </a:r>
            <a:r>
              <a:rPr lang="en-US" b="1" dirty="0" smtClean="0">
                <a:latin typeface="Times New Roman" pitchFamily="18" charset="0"/>
                <a:cs typeface="Times New Roman" pitchFamily="18" charset="0"/>
              </a:rPr>
              <a:t>noting male births out numbered female births, urban deaths out numbered rural deaths, high infant mortality rate, and seasonal variations.</a:t>
            </a: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26</a:t>
            </a:fld>
            <a:endParaRPr lang="en-US"/>
          </a:p>
        </p:txBody>
      </p:sp>
    </p:spTree>
    <p:extLst>
      <p:ext uri="{BB962C8B-B14F-4D97-AF65-F5344CB8AC3E}">
        <p14:creationId xmlns:p14="http://schemas.microsoft.com/office/powerpoint/2010/main" val="2501157464"/>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12775" y="228600"/>
            <a:ext cx="8153400" cy="685800"/>
          </a:xfrm>
        </p:spPr>
        <p:txBody>
          <a:bodyPr>
            <a:normAutofit fontScale="90000"/>
          </a:bodyPr>
          <a:lstStyle/>
          <a:p>
            <a:pPr eaLnBrk="1" hangingPunct="1">
              <a:defRPr/>
            </a:pPr>
            <a:r>
              <a:rPr lang="en-GB" sz="4000" dirty="0" smtClean="0">
                <a:latin typeface="Times New Roman" pitchFamily="18" charset="0"/>
                <a:cs typeface="Times New Roman" pitchFamily="18" charset="0"/>
              </a:rPr>
              <a:t>Examples of case-series studies</a:t>
            </a:r>
            <a:r>
              <a:rPr lang="en-GB" sz="5400" dirty="0" smtClean="0">
                <a:solidFill>
                  <a:schemeClr val="tx1"/>
                </a:solidFill>
                <a:latin typeface="Times New Roman" pitchFamily="18" charset="0"/>
                <a:cs typeface="Times New Roman" pitchFamily="18" charset="0"/>
              </a:rPr>
              <a:t>	    </a:t>
            </a:r>
            <a:endParaRPr lang="en-US" sz="6000" dirty="0" smtClean="0">
              <a:solidFill>
                <a:schemeClr val="tx1"/>
              </a:solidFill>
              <a:latin typeface="Times New Roman" pitchFamily="18" charset="0"/>
              <a:cs typeface="Times New Roman" pitchFamily="18" charset="0"/>
            </a:endParaRPr>
          </a:p>
        </p:txBody>
      </p:sp>
      <p:sp>
        <p:nvSpPr>
          <p:cNvPr id="33795" name="Rectangle 3"/>
          <p:cNvSpPr>
            <a:spLocks noGrp="1" noChangeArrowheads="1"/>
          </p:cNvSpPr>
          <p:nvPr>
            <p:ph idx="1"/>
          </p:nvPr>
        </p:nvSpPr>
        <p:spPr>
          <a:xfrm>
            <a:off x="152400" y="1219200"/>
            <a:ext cx="8858250" cy="4953000"/>
          </a:xfrm>
        </p:spPr>
        <p:txBody>
          <a:bodyPr>
            <a:normAutofit/>
          </a:bodyPr>
          <a:lstStyle/>
          <a:p>
            <a:pPr algn="just" eaLnBrk="1" hangingPunct="1">
              <a:lnSpc>
                <a:spcPct val="90000"/>
              </a:lnSpc>
            </a:pPr>
            <a:r>
              <a:rPr lang="en-GB" sz="2400" b="1" dirty="0" smtClean="0">
                <a:latin typeface="Times New Roman" pitchFamily="18" charset="0"/>
                <a:cs typeface="Times New Roman" pitchFamily="18" charset="0"/>
              </a:rPr>
              <a:t> </a:t>
            </a:r>
            <a:r>
              <a:rPr lang="en-GB" sz="2800" dirty="0" smtClean="0">
                <a:latin typeface="Times New Roman" pitchFamily="18" charset="0"/>
                <a:cs typeface="Times New Roman" pitchFamily="18" charset="0"/>
              </a:rPr>
              <a:t>Five young, previously health homosexual men were diagnosed as having Pneumocystis </a:t>
            </a:r>
            <a:r>
              <a:rPr lang="en-GB" sz="2800" dirty="0" err="1" smtClean="0">
                <a:latin typeface="Times New Roman" pitchFamily="18" charset="0"/>
                <a:cs typeface="Times New Roman" pitchFamily="18" charset="0"/>
              </a:rPr>
              <a:t>carinii</a:t>
            </a:r>
            <a:r>
              <a:rPr lang="en-GB" sz="2800" dirty="0" smtClean="0">
                <a:latin typeface="Times New Roman" pitchFamily="18" charset="0"/>
                <a:cs typeface="Times New Roman" pitchFamily="18" charset="0"/>
              </a:rPr>
              <a:t> pneumonia at Los Angeles hospital during a six month period from 1980 to 1981</a:t>
            </a:r>
          </a:p>
          <a:p>
            <a:pPr lvl="1" algn="just" eaLnBrk="1" hangingPunct="1">
              <a:lnSpc>
                <a:spcPct val="90000"/>
              </a:lnSpc>
            </a:pPr>
            <a:r>
              <a:rPr lang="en-GB" sz="2400" dirty="0" smtClean="0">
                <a:latin typeface="Times New Roman" pitchFamily="18" charset="0"/>
                <a:cs typeface="Times New Roman" pitchFamily="18" charset="0"/>
              </a:rPr>
              <a:t>This form of pneumonia had been seen almost exclusively among older men and women whose immune systems were suppressed</a:t>
            </a:r>
          </a:p>
          <a:p>
            <a:pPr lvl="1" algn="just" eaLnBrk="1" hangingPunct="1">
              <a:lnSpc>
                <a:spcPct val="90000"/>
              </a:lnSpc>
            </a:pPr>
            <a:endParaRPr lang="en-GB" sz="2400" dirty="0" smtClean="0">
              <a:latin typeface="Times New Roman" pitchFamily="18" charset="0"/>
              <a:cs typeface="Times New Roman" pitchFamily="18" charset="0"/>
            </a:endParaRPr>
          </a:p>
          <a:p>
            <a:pPr algn="just" eaLnBrk="1" hangingPunct="1">
              <a:lnSpc>
                <a:spcPct val="90000"/>
              </a:lnSpc>
            </a:pPr>
            <a:r>
              <a:rPr lang="en-GB" sz="2800" dirty="0" smtClean="0">
                <a:latin typeface="Times New Roman" pitchFamily="18" charset="0"/>
                <a:cs typeface="Times New Roman" pitchFamily="18" charset="0"/>
              </a:rPr>
              <a:t>This unusual circumstance suggested that these individuals were actually suffering with a previously unknown disease, subsequently it was called AIDS</a:t>
            </a:r>
            <a:endParaRPr lang="en-US" sz="2800" dirty="0" smtClean="0">
              <a:latin typeface="Times New Roman" pitchFamily="18" charset="0"/>
              <a:cs typeface="Times New Roman" pitchFamily="18" charset="0"/>
            </a:endParaRPr>
          </a:p>
          <a:p>
            <a:pPr lvl="1" algn="just" eaLnBrk="1" hangingPunct="1">
              <a:lnSpc>
                <a:spcPct val="90000"/>
              </a:lnSpc>
              <a:buFontTx/>
              <a:buNone/>
            </a:pPr>
            <a:endParaRPr lang="en-US" sz="2400" dirty="0" smtClean="0">
              <a:latin typeface="Times New Roman" pitchFamily="18" charset="0"/>
              <a:cs typeface="Times New Roman" pitchFamily="18" charset="0"/>
            </a:endParaRPr>
          </a:p>
        </p:txBody>
      </p:sp>
      <p:sp>
        <p:nvSpPr>
          <p:cNvPr id="52228" name="Slide Number Placeholder 3"/>
          <p:cNvSpPr>
            <a:spLocks noGrp="1"/>
          </p:cNvSpPr>
          <p:nvPr>
            <p:ph type="sldNum" sz="quarter" idx="12"/>
          </p:nvPr>
        </p:nvSpPr>
        <p:spPr/>
        <p:txBody>
          <a:bodyPr>
            <a:normAutofit/>
          </a:bodyPr>
          <a:lstStyle/>
          <a:p>
            <a:pPr>
              <a:defRPr/>
            </a:pPr>
            <a:fld id="{A3F3F9BA-0D16-49B8-956B-C9FEB94E2D38}" type="slidenum">
              <a:rPr lang="en-US" smtClean="0"/>
              <a:pPr>
                <a:defRPr/>
              </a:pPr>
              <a:t>260</a:t>
            </a:fld>
            <a:endParaRPr lang="en-US" dirty="0" smtClean="0"/>
          </a:p>
        </p:txBody>
      </p:sp>
    </p:spTree>
    <p:extLst>
      <p:ext uri="{BB962C8B-B14F-4D97-AF65-F5344CB8AC3E}">
        <p14:creationId xmlns:p14="http://schemas.microsoft.com/office/powerpoint/2010/main" val="539698057"/>
      </p:ext>
    </p:extLst>
  </p:cSld>
  <p:clrMapOvr>
    <a:masterClrMapping/>
  </p:clrMapOvr>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2775" y="228600"/>
            <a:ext cx="8153400" cy="762000"/>
          </a:xfrm>
        </p:spPr>
        <p:txBody>
          <a:bodyPr>
            <a:normAutofit/>
          </a:bodyPr>
          <a:lstStyle/>
          <a:p>
            <a:pPr eaLnBrk="1" hangingPunct="1"/>
            <a:r>
              <a:rPr lang="en-GB" sz="4000" dirty="0" smtClean="0">
                <a:solidFill>
                  <a:schemeClr val="tx1"/>
                </a:solidFill>
                <a:latin typeface="Times New Roman" pitchFamily="18" charset="0"/>
                <a:cs typeface="Times New Roman" pitchFamily="18" charset="0"/>
              </a:rPr>
              <a:t>Uses of case report/series studies</a:t>
            </a:r>
            <a:endParaRPr lang="en-US" sz="4000" dirty="0" smtClean="0">
              <a:solidFill>
                <a:schemeClr val="tx1"/>
              </a:solidFill>
              <a:latin typeface="Times New Roman" pitchFamily="18" charset="0"/>
              <a:cs typeface="Times New Roman" pitchFamily="18" charset="0"/>
            </a:endParaRPr>
          </a:p>
        </p:txBody>
      </p:sp>
      <p:sp>
        <p:nvSpPr>
          <p:cNvPr id="48131" name="Rectangle 3"/>
          <p:cNvSpPr>
            <a:spLocks noGrp="1" noChangeArrowheads="1"/>
          </p:cNvSpPr>
          <p:nvPr>
            <p:ph idx="1"/>
          </p:nvPr>
        </p:nvSpPr>
        <p:spPr>
          <a:xfrm>
            <a:off x="571500" y="1066801"/>
            <a:ext cx="8215313" cy="5291138"/>
          </a:xfrm>
        </p:spPr>
        <p:txBody>
          <a:bodyPr>
            <a:normAutofit/>
          </a:bodyPr>
          <a:lstStyle/>
          <a:p>
            <a:pPr algn="just">
              <a:lnSpc>
                <a:spcPct val="170000"/>
              </a:lnSpc>
            </a:pPr>
            <a:r>
              <a:rPr lang="en-US" sz="2400" dirty="0">
                <a:latin typeface="Times New Roman" pitchFamily="18" charset="0"/>
                <a:cs typeface="Times New Roman" pitchFamily="18" charset="0"/>
              </a:rPr>
              <a:t>Useful for the recognition of </a:t>
            </a:r>
            <a:r>
              <a:rPr lang="en-US" sz="2400" dirty="0">
                <a:solidFill>
                  <a:srgbClr val="7030A0"/>
                </a:solidFill>
                <a:latin typeface="Times New Roman" pitchFamily="18" charset="0"/>
                <a:cs typeface="Times New Roman" pitchFamily="18" charset="0"/>
              </a:rPr>
              <a:t>new disease</a:t>
            </a:r>
          </a:p>
          <a:p>
            <a:pPr algn="just">
              <a:lnSpc>
                <a:spcPct val="170000"/>
              </a:lnSpc>
            </a:pPr>
            <a:r>
              <a:rPr lang="en-US" sz="2400" dirty="0">
                <a:latin typeface="Times New Roman" pitchFamily="18" charset="0"/>
                <a:cs typeface="Times New Roman" pitchFamily="18" charset="0"/>
              </a:rPr>
              <a:t>Important for constructing the </a:t>
            </a:r>
            <a:r>
              <a:rPr lang="en-US" sz="2400" dirty="0">
                <a:solidFill>
                  <a:srgbClr val="7030A0"/>
                </a:solidFill>
                <a:latin typeface="Times New Roman" pitchFamily="18" charset="0"/>
                <a:cs typeface="Times New Roman" pitchFamily="18" charset="0"/>
              </a:rPr>
              <a:t>natural history </a:t>
            </a:r>
            <a:r>
              <a:rPr lang="en-US" sz="2400" dirty="0">
                <a:latin typeface="Times New Roman" pitchFamily="18" charset="0"/>
                <a:cs typeface="Times New Roman" pitchFamily="18" charset="0"/>
              </a:rPr>
              <a:t>of disease</a:t>
            </a:r>
          </a:p>
          <a:p>
            <a:pPr algn="just">
              <a:lnSpc>
                <a:spcPct val="170000"/>
              </a:lnSpc>
            </a:pPr>
            <a:r>
              <a:rPr lang="en-US" sz="2400" dirty="0" smtClean="0">
                <a:latin typeface="Times New Roman" pitchFamily="18" charset="0"/>
                <a:cs typeface="Times New Roman" pitchFamily="18" charset="0"/>
              </a:rPr>
              <a:t>Formulate </a:t>
            </a:r>
            <a:r>
              <a:rPr lang="en-US" sz="2400" dirty="0">
                <a:latin typeface="Times New Roman" pitchFamily="18" charset="0"/>
                <a:cs typeface="Times New Roman" pitchFamily="18" charset="0"/>
              </a:rPr>
              <a:t>a research </a:t>
            </a:r>
            <a:r>
              <a:rPr lang="en-US" sz="2400" dirty="0">
                <a:solidFill>
                  <a:srgbClr val="7030A0"/>
                </a:solidFill>
                <a:latin typeface="Times New Roman" pitchFamily="18" charset="0"/>
                <a:cs typeface="Times New Roman" pitchFamily="18" charset="0"/>
              </a:rPr>
              <a:t>hypothesis and detection </a:t>
            </a:r>
            <a:r>
              <a:rPr lang="en-US" sz="2400" dirty="0">
                <a:latin typeface="Times New Roman" pitchFamily="18" charset="0"/>
                <a:cs typeface="Times New Roman" pitchFamily="18" charset="0"/>
              </a:rPr>
              <a:t>of </a:t>
            </a:r>
            <a:r>
              <a:rPr lang="en-US" sz="2400" dirty="0" smtClean="0">
                <a:latin typeface="Times New Roman" pitchFamily="18" charset="0"/>
                <a:cs typeface="Times New Roman" pitchFamily="18" charset="0"/>
              </a:rPr>
              <a:t>epidemics</a:t>
            </a:r>
          </a:p>
          <a:p>
            <a:pPr algn="just" eaLnBrk="1" hangingPunct="1">
              <a:lnSpc>
                <a:spcPct val="150000"/>
              </a:lnSpc>
              <a:defRPr/>
            </a:pPr>
            <a:r>
              <a:rPr lang="en-US" sz="2400" dirty="0" smtClean="0">
                <a:latin typeface="Times New Roman" pitchFamily="18" charset="0"/>
                <a:cs typeface="Times New Roman" pitchFamily="18" charset="0"/>
              </a:rPr>
              <a:t>Can be valuable early evidence for associations between exposures and diseases which can be studied in more detail</a:t>
            </a:r>
            <a:endParaRPr lang="en-GB" sz="2400" dirty="0" smtClean="0">
              <a:latin typeface="Times New Roman" pitchFamily="18" charset="0"/>
              <a:cs typeface="Times New Roman" pitchFamily="18" charset="0"/>
            </a:endParaRPr>
          </a:p>
          <a:p>
            <a:pPr algn="just" eaLnBrk="1" hangingPunct="1">
              <a:buFont typeface="Wingdings" pitchFamily="2" charset="2"/>
              <a:buNone/>
              <a:defRPr/>
            </a:pPr>
            <a:endParaRPr lang="en-GB" sz="2400" b="1" dirty="0" smtClean="0">
              <a:latin typeface="Times New Roman" pitchFamily="18" charset="0"/>
              <a:cs typeface="Times New Roman" pitchFamily="18" charset="0"/>
            </a:endParaRPr>
          </a:p>
          <a:p>
            <a:pPr marL="609600" indent="-609600" algn="just" eaLnBrk="1" hangingPunct="1">
              <a:buClr>
                <a:srgbClr val="6666FF"/>
              </a:buClr>
              <a:buFont typeface="Wingdings" pitchFamily="2" charset="2"/>
              <a:buNone/>
              <a:defRPr/>
            </a:pPr>
            <a:endParaRPr lang="en-GB" sz="2800" dirty="0" smtClean="0">
              <a:latin typeface="Times New Roman" pitchFamily="18" charset="0"/>
              <a:cs typeface="Times New Roman" pitchFamily="18" charset="0"/>
            </a:endParaRPr>
          </a:p>
          <a:p>
            <a:pPr marL="609600" indent="-609600" algn="just" eaLnBrk="1" hangingPunct="1">
              <a:buClr>
                <a:srgbClr val="6666FF"/>
              </a:buClr>
              <a:buFont typeface="Wingdings" pitchFamily="2" charset="2"/>
              <a:buNone/>
              <a:defRPr/>
            </a:pPr>
            <a:endParaRPr lang="en-GB" sz="2800" dirty="0" smtClean="0">
              <a:latin typeface="Times New Roman" pitchFamily="18" charset="0"/>
              <a:cs typeface="Times New Roman" pitchFamily="18" charset="0"/>
            </a:endParaRPr>
          </a:p>
        </p:txBody>
      </p:sp>
      <p:sp>
        <p:nvSpPr>
          <p:cNvPr id="48132" name="Slide Number Placeholder 3"/>
          <p:cNvSpPr>
            <a:spLocks noGrp="1"/>
          </p:cNvSpPr>
          <p:nvPr>
            <p:ph type="sldNum" sz="quarter" idx="12"/>
          </p:nvPr>
        </p:nvSpPr>
        <p:spPr/>
        <p:txBody>
          <a:bodyPr>
            <a:normAutofit/>
          </a:bodyPr>
          <a:lstStyle/>
          <a:p>
            <a:pPr>
              <a:defRPr/>
            </a:pPr>
            <a:fld id="{7CC7A9CA-1671-4EF7-8F8E-D2AF68C93144}" type="slidenum">
              <a:rPr lang="en-US" smtClean="0"/>
              <a:pPr>
                <a:defRPr/>
              </a:pPr>
              <a:t>261</a:t>
            </a:fld>
            <a:endParaRPr lang="en-US" smtClean="0"/>
          </a:p>
        </p:txBody>
      </p:sp>
    </p:spTree>
    <p:extLst>
      <p:ext uri="{BB962C8B-B14F-4D97-AF65-F5344CB8AC3E}">
        <p14:creationId xmlns:p14="http://schemas.microsoft.com/office/powerpoint/2010/main" val="3023391223"/>
      </p:ext>
    </p:extLst>
  </p:cSld>
  <p:clrMapOvr>
    <a:masterClrMapping/>
  </p:clrMapOvr>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2775" y="228600"/>
            <a:ext cx="8153400" cy="990600"/>
          </a:xfrm>
        </p:spPr>
        <p:txBody>
          <a:bodyPr>
            <a:normAutofit/>
          </a:bodyPr>
          <a:lstStyle/>
          <a:p>
            <a:r>
              <a:rPr lang="en-US" sz="3600" b="1" dirty="0" smtClean="0">
                <a:latin typeface="Times New Roman" pitchFamily="18" charset="0"/>
                <a:cs typeface="Times New Roman" pitchFamily="18" charset="0"/>
              </a:rPr>
              <a:t>Limitations of case report</a:t>
            </a:r>
            <a:r>
              <a:rPr lang="en-US" sz="3600" b="1" dirty="0">
                <a:latin typeface="Times New Roman" pitchFamily="18" charset="0"/>
                <a:cs typeface="Times New Roman" pitchFamily="18" charset="0"/>
              </a:rPr>
              <a:t>/</a:t>
            </a:r>
            <a:r>
              <a:rPr lang="en-US" sz="3600" b="1" dirty="0" smtClean="0">
                <a:latin typeface="Times New Roman" pitchFamily="18" charset="0"/>
                <a:cs typeface="Times New Roman" pitchFamily="18" charset="0"/>
              </a:rPr>
              <a:t> series studies</a:t>
            </a:r>
            <a:endParaRPr lang="en-US" dirty="0" smtClean="0">
              <a:latin typeface="Times New Roman" pitchFamily="18" charset="0"/>
              <a:cs typeface="Times New Roman" pitchFamily="18" charset="0"/>
            </a:endParaRPr>
          </a:p>
        </p:txBody>
      </p:sp>
      <p:sp>
        <p:nvSpPr>
          <p:cNvPr id="35843" name="Content Placeholder 2"/>
          <p:cNvSpPr>
            <a:spLocks noGrp="1"/>
          </p:cNvSpPr>
          <p:nvPr>
            <p:ph sz="quarter" idx="1"/>
          </p:nvPr>
        </p:nvSpPr>
        <p:spPr>
          <a:xfrm>
            <a:off x="428625" y="1219200"/>
            <a:ext cx="8501063" cy="5334000"/>
          </a:xfrm>
        </p:spPr>
        <p:txBody>
          <a:bodyPr>
            <a:normAutofit fontScale="92500"/>
          </a:bodyPr>
          <a:lstStyle/>
          <a:p>
            <a:pPr algn="just"/>
            <a:r>
              <a:rPr lang="en-US" sz="2600" dirty="0">
                <a:latin typeface="Times New Roman" pitchFamily="18" charset="0"/>
                <a:cs typeface="Times New Roman" pitchFamily="18" charset="0"/>
              </a:rPr>
              <a:t>No appropriate comparison </a:t>
            </a:r>
            <a:r>
              <a:rPr lang="en-US" sz="2600" dirty="0" smtClean="0">
                <a:latin typeface="Times New Roman" pitchFamily="18" charset="0"/>
                <a:cs typeface="Times New Roman" pitchFamily="18" charset="0"/>
              </a:rPr>
              <a:t>group may result </a:t>
            </a:r>
            <a:r>
              <a:rPr lang="en-US" sz="2600" dirty="0">
                <a:latin typeface="Times New Roman" pitchFamily="18" charset="0"/>
                <a:cs typeface="Times New Roman" pitchFamily="18" charset="0"/>
              </a:rPr>
              <a:t>in false leads, wasted energy and resources</a:t>
            </a:r>
          </a:p>
          <a:p>
            <a:pPr algn="just"/>
            <a:endParaRPr lang="en-US" sz="2600" dirty="0">
              <a:latin typeface="Times New Roman" pitchFamily="18" charset="0"/>
              <a:cs typeface="Times New Roman" pitchFamily="18" charset="0"/>
            </a:endParaRPr>
          </a:p>
          <a:p>
            <a:pPr algn="just"/>
            <a:r>
              <a:rPr lang="en-US" sz="2600" dirty="0">
                <a:latin typeface="Times New Roman" pitchFamily="18" charset="0"/>
                <a:cs typeface="Times New Roman" pitchFamily="18" charset="0"/>
              </a:rPr>
              <a:t>Cannot be used to test for presence of a valid statistical association</a:t>
            </a:r>
          </a:p>
          <a:p>
            <a:pPr algn="just"/>
            <a:r>
              <a:rPr lang="en-US" sz="2600" dirty="0">
                <a:latin typeface="Times New Roman" pitchFamily="18" charset="0"/>
                <a:cs typeface="Times New Roman" pitchFamily="18" charset="0"/>
              </a:rPr>
              <a:t>Since based on the experience of one person: </a:t>
            </a:r>
          </a:p>
          <a:p>
            <a:pPr lvl="1" algn="just">
              <a:buFont typeface="Wingdings" pitchFamily="2" charset="2"/>
              <a:buChar char="ü"/>
            </a:pPr>
            <a:r>
              <a:rPr lang="en-US" sz="2600" dirty="0">
                <a:latin typeface="Times New Roman" pitchFamily="18" charset="0"/>
                <a:cs typeface="Times New Roman" pitchFamily="18" charset="0"/>
              </a:rPr>
              <a:t>Presence  of any risk factor may </a:t>
            </a:r>
            <a:r>
              <a:rPr lang="en-US" sz="2600" dirty="0">
                <a:solidFill>
                  <a:srgbClr val="FF0000"/>
                </a:solidFill>
                <a:latin typeface="Times New Roman" pitchFamily="18" charset="0"/>
                <a:cs typeface="Times New Roman" pitchFamily="18" charset="0"/>
              </a:rPr>
              <a:t>be </a:t>
            </a:r>
            <a:r>
              <a:rPr lang="en-US" sz="2600" dirty="0" smtClean="0">
                <a:solidFill>
                  <a:srgbClr val="FF0000"/>
                </a:solidFill>
                <a:latin typeface="Times New Roman" pitchFamily="18" charset="0"/>
                <a:cs typeface="Times New Roman" pitchFamily="18" charset="0"/>
              </a:rPr>
              <a:t>coincidental </a:t>
            </a:r>
            <a:r>
              <a:rPr lang="en-US" sz="2600" dirty="0" smtClean="0">
                <a:latin typeface="Times New Roman" pitchFamily="18" charset="0"/>
                <a:cs typeface="Times New Roman" pitchFamily="18" charset="0"/>
              </a:rPr>
              <a:t>(</a:t>
            </a:r>
            <a:r>
              <a:rPr lang="en-US" sz="2600" dirty="0">
                <a:latin typeface="Times New Roman" pitchFamily="18" charset="0"/>
                <a:cs typeface="Times New Roman" pitchFamily="18" charset="0"/>
              </a:rPr>
              <a:t>by chance</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a:p>
            <a:pPr lvl="1" algn="just">
              <a:buFont typeface="Wingdings" pitchFamily="2" charset="2"/>
              <a:buChar char="ü"/>
            </a:pPr>
            <a:r>
              <a:rPr lang="en-US" sz="2600" dirty="0">
                <a:solidFill>
                  <a:srgbClr val="00B0F0"/>
                </a:solidFill>
                <a:latin typeface="Times New Roman" pitchFamily="18" charset="0"/>
                <a:cs typeface="Times New Roman" pitchFamily="18" charset="0"/>
              </a:rPr>
              <a:t>Not a true epidemiologic </a:t>
            </a:r>
            <a:r>
              <a:rPr lang="en-US" sz="2600" dirty="0" smtClean="0">
                <a:solidFill>
                  <a:srgbClr val="00B0F0"/>
                </a:solidFill>
                <a:latin typeface="Times New Roman" pitchFamily="18" charset="0"/>
                <a:cs typeface="Times New Roman" pitchFamily="18" charset="0"/>
              </a:rPr>
              <a:t>design</a:t>
            </a:r>
          </a:p>
          <a:p>
            <a:pPr algn="just"/>
            <a:r>
              <a:rPr lang="en-US" sz="2600" dirty="0">
                <a:latin typeface="Times New Roman" pitchFamily="18" charset="0"/>
                <a:cs typeface="Times New Roman" pitchFamily="18" charset="0"/>
              </a:rPr>
              <a:t>Studies are prone to </a:t>
            </a:r>
            <a:r>
              <a:rPr lang="en-US" sz="2600" b="1" dirty="0">
                <a:solidFill>
                  <a:srgbClr val="00FF00"/>
                </a:solidFill>
                <a:latin typeface="Times New Roman" pitchFamily="18" charset="0"/>
                <a:cs typeface="Times New Roman" pitchFamily="18" charset="0"/>
              </a:rPr>
              <a:t>atomistic fallacy </a:t>
            </a:r>
            <a:r>
              <a:rPr lang="en-US" sz="2600" dirty="0">
                <a:latin typeface="Times New Roman" pitchFamily="18" charset="0"/>
                <a:cs typeface="Times New Roman" pitchFamily="18" charset="0"/>
              </a:rPr>
              <a:t>(the opposite of ecological fallacy). </a:t>
            </a:r>
          </a:p>
          <a:p>
            <a:pPr lvl="1" algn="just"/>
            <a:r>
              <a:rPr lang="en-US" sz="2200" dirty="0">
                <a:solidFill>
                  <a:srgbClr val="6600FF"/>
                </a:solidFill>
                <a:latin typeface="Times New Roman" pitchFamily="18" charset="0"/>
                <a:cs typeface="Times New Roman" pitchFamily="18" charset="0"/>
              </a:rPr>
              <a:t>Example:</a:t>
            </a:r>
            <a:r>
              <a:rPr lang="en-US" sz="2200" dirty="0">
                <a:latin typeface="Times New Roman" pitchFamily="18" charset="0"/>
                <a:cs typeface="Times New Roman" pitchFamily="18" charset="0"/>
              </a:rPr>
              <a:t> at an individual level a high income may be associated with lower rate of suicide but this does not mean that societies which are rich have a lower rate of suicide.</a:t>
            </a:r>
          </a:p>
          <a:p>
            <a:pPr marL="457200" lvl="1" indent="0" algn="just">
              <a:buNone/>
            </a:pPr>
            <a:endParaRPr lang="en-US" sz="3200" dirty="0">
              <a:solidFill>
                <a:srgbClr val="00B0F0"/>
              </a:solidFill>
              <a:latin typeface="Times New Roman" pitchFamily="18" charset="0"/>
              <a:cs typeface="Times New Roman" pitchFamily="18" charset="0"/>
            </a:endParaRPr>
          </a:p>
          <a:p>
            <a:pPr algn="just"/>
            <a:endParaRPr lang="en-US" sz="3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pPr>
              <a:defRPr/>
            </a:pPr>
            <a:fld id="{A4794CC4-E55B-4504-B870-F90A553A29AD}" type="slidenum">
              <a:rPr lang="en-US" smtClean="0"/>
              <a:pPr>
                <a:defRPr/>
              </a:pPr>
              <a:t>262</a:t>
            </a:fld>
            <a:endParaRPr lang="th-TH"/>
          </a:p>
        </p:txBody>
      </p:sp>
    </p:spTree>
    <p:extLst>
      <p:ext uri="{BB962C8B-B14F-4D97-AF65-F5344CB8AC3E}">
        <p14:creationId xmlns:p14="http://schemas.microsoft.com/office/powerpoint/2010/main" val="3012144890"/>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8313" y="152400"/>
            <a:ext cx="8229600" cy="762000"/>
          </a:xfrm>
        </p:spPr>
        <p:txBody>
          <a:bodyPr>
            <a:normAutofit/>
          </a:bodyPr>
          <a:lstStyle/>
          <a:p>
            <a:pPr eaLnBrk="1" hangingPunct="1"/>
            <a:r>
              <a:rPr lang="en-US" sz="4000" dirty="0" smtClean="0">
                <a:latin typeface="Times New Roman" pitchFamily="18" charset="0"/>
                <a:cs typeface="Times New Roman" pitchFamily="18" charset="0"/>
              </a:rPr>
              <a:t>3. Cross-Sectional Studies</a:t>
            </a:r>
          </a:p>
        </p:txBody>
      </p:sp>
      <p:sp>
        <p:nvSpPr>
          <p:cNvPr id="25602" name="Slide Number Placeholder 5"/>
          <p:cNvSpPr>
            <a:spLocks noGrp="1"/>
          </p:cNvSpPr>
          <p:nvPr>
            <p:ph type="sldNum" sz="quarter" idx="12"/>
          </p:nvPr>
        </p:nvSpPr>
        <p:spPr/>
        <p:txBody>
          <a:bodyPr>
            <a:normAutofit/>
          </a:bodyPr>
          <a:lstStyle/>
          <a:p>
            <a:pPr>
              <a:defRPr/>
            </a:pPr>
            <a:fld id="{78A3842F-EA92-406B-9F1B-AFBA702A7085}" type="slidenum">
              <a:rPr lang="en-US"/>
              <a:pPr>
                <a:defRPr/>
              </a:pPr>
              <a:t>263</a:t>
            </a:fld>
            <a:endParaRPr lang="th-TH"/>
          </a:p>
        </p:txBody>
      </p:sp>
      <p:sp>
        <p:nvSpPr>
          <p:cNvPr id="38916" name="Rectangle 3"/>
          <p:cNvSpPr>
            <a:spLocks noGrp="1" noChangeArrowheads="1"/>
          </p:cNvSpPr>
          <p:nvPr>
            <p:ph sz="quarter" idx="1"/>
          </p:nvPr>
        </p:nvSpPr>
        <p:spPr>
          <a:xfrm>
            <a:off x="250825" y="838200"/>
            <a:ext cx="8678863" cy="5591175"/>
          </a:xfrm>
        </p:spPr>
        <p:txBody>
          <a:bodyPr>
            <a:normAutofit/>
          </a:bodyPr>
          <a:lstStyle/>
          <a:p>
            <a:pPr algn="just" eaLnBrk="1" hangingPunct="1">
              <a:buFont typeface="Wingdings" pitchFamily="2" charset="2"/>
              <a:buChar char="q"/>
            </a:pPr>
            <a:r>
              <a:rPr lang="en-US" sz="2400" dirty="0" smtClean="0">
                <a:latin typeface="Times New Roman" pitchFamily="18" charset="0"/>
                <a:cs typeface="Times New Roman" pitchFamily="18" charset="0"/>
              </a:rPr>
              <a:t>Measure disease and exposure status simultaneously among individuals in a well-defined population at a point in time</a:t>
            </a:r>
          </a:p>
          <a:p>
            <a:pPr lvl="1" algn="just"/>
            <a:r>
              <a:rPr lang="en-US" sz="2400" dirty="0" smtClean="0">
                <a:latin typeface="Times New Roman" pitchFamily="18" charset="0"/>
                <a:cs typeface="Times New Roman" pitchFamily="18" charset="0"/>
              </a:rPr>
              <a:t>Is generally called </a:t>
            </a:r>
            <a:r>
              <a:rPr lang="en-US" sz="2400" dirty="0" smtClean="0">
                <a:solidFill>
                  <a:srgbClr val="00B050"/>
                </a:solidFill>
                <a:latin typeface="Times New Roman" pitchFamily="18" charset="0"/>
                <a:cs typeface="Times New Roman" pitchFamily="18" charset="0"/>
              </a:rPr>
              <a:t>prevalent study</a:t>
            </a:r>
          </a:p>
          <a:p>
            <a:pPr lvl="1" algn="just"/>
            <a:r>
              <a:rPr lang="en-US" sz="2400" dirty="0" smtClean="0">
                <a:solidFill>
                  <a:srgbClr val="7030A0"/>
                </a:solidFill>
                <a:latin typeface="Times New Roman" pitchFamily="18" charset="0"/>
                <a:cs typeface="Times New Roman" pitchFamily="18" charset="0"/>
              </a:rPr>
              <a:t>Snapshot</a:t>
            </a:r>
            <a:r>
              <a:rPr lang="en-US" sz="2400" dirty="0" smtClean="0">
                <a:latin typeface="Times New Roman" pitchFamily="18" charset="0"/>
                <a:cs typeface="Times New Roman" pitchFamily="18" charset="0"/>
              </a:rPr>
              <a:t> of the health status of populations at a certain </a:t>
            </a:r>
            <a:r>
              <a:rPr lang="en-US" sz="2400" dirty="0" smtClean="0">
                <a:solidFill>
                  <a:srgbClr val="7030A0"/>
                </a:solidFill>
                <a:latin typeface="Times New Roman" pitchFamily="18" charset="0"/>
                <a:cs typeface="Times New Roman" pitchFamily="18" charset="0"/>
              </a:rPr>
              <a:t>point in time </a:t>
            </a:r>
          </a:p>
          <a:p>
            <a:pPr lvl="1" algn="just"/>
            <a:endParaRPr lang="en-US" sz="2400" dirty="0" smtClean="0">
              <a:solidFill>
                <a:srgbClr val="7030A0"/>
              </a:solidFill>
              <a:latin typeface="Times New Roman" pitchFamily="18" charset="0"/>
              <a:cs typeface="Times New Roman" pitchFamily="18" charset="0"/>
            </a:endParaRPr>
          </a:p>
          <a:p>
            <a:pPr algn="just" eaLnBrk="1" hangingPunct="1">
              <a:buFontTx/>
              <a:buNone/>
            </a:pPr>
            <a:r>
              <a:rPr lang="en-US" sz="2400" dirty="0" smtClean="0">
                <a:solidFill>
                  <a:srgbClr val="99CC00"/>
                </a:solidFill>
                <a:latin typeface="Times New Roman" pitchFamily="18" charset="0"/>
                <a:cs typeface="Times New Roman" pitchFamily="18" charset="0"/>
              </a:rPr>
              <a:t>Steps in the conduct of cross-sectional studies:</a:t>
            </a:r>
          </a:p>
          <a:p>
            <a:pPr algn="just" eaLnBrk="1" hangingPunct="1">
              <a:buFontTx/>
              <a:buNone/>
            </a:pPr>
            <a:r>
              <a:rPr lang="en-US" sz="2400" dirty="0" smtClean="0">
                <a:latin typeface="Times New Roman" pitchFamily="18" charset="0"/>
                <a:cs typeface="Times New Roman" pitchFamily="18" charset="0"/>
              </a:rPr>
              <a:t>1. Define a population of interest (reference population)</a:t>
            </a:r>
          </a:p>
          <a:p>
            <a:pPr algn="just" eaLnBrk="1" hangingPunct="1">
              <a:buFontTx/>
              <a:buNone/>
            </a:pPr>
            <a:r>
              <a:rPr lang="en-US" sz="2400" dirty="0" smtClean="0">
                <a:latin typeface="Times New Roman" pitchFamily="18" charset="0"/>
                <a:cs typeface="Times New Roman" pitchFamily="18" charset="0"/>
              </a:rPr>
              <a:t>2. Recruiting a representative sample (adequate size, random selection)</a:t>
            </a:r>
          </a:p>
          <a:p>
            <a:pPr algn="just" eaLnBrk="1" hangingPunct="1">
              <a:buFontTx/>
              <a:buNone/>
            </a:pPr>
            <a:r>
              <a:rPr lang="en-US" sz="2400" dirty="0" smtClean="0">
                <a:latin typeface="Times New Roman" pitchFamily="18" charset="0"/>
                <a:cs typeface="Times New Roman" pitchFamily="18" charset="0"/>
              </a:rPr>
              <a:t>3. Measure the variables of interest (disease or exposure) at the same point in time</a:t>
            </a:r>
          </a:p>
          <a:p>
            <a:pPr algn="just" eaLnBrk="1" hangingPunct="1">
              <a:buFontTx/>
              <a:buNone/>
            </a:pPr>
            <a:r>
              <a:rPr lang="en-US" sz="2400" dirty="0" smtClean="0">
                <a:latin typeface="Times New Roman" pitchFamily="18" charset="0"/>
                <a:cs typeface="Times New Roman" pitchFamily="18" charset="0"/>
              </a:rPr>
              <a:t>4. Sorting (if necessary) &amp; Analyze the data </a:t>
            </a:r>
          </a:p>
        </p:txBody>
      </p:sp>
    </p:spTree>
    <p:extLst>
      <p:ext uri="{BB962C8B-B14F-4D97-AF65-F5344CB8AC3E}">
        <p14:creationId xmlns:p14="http://schemas.microsoft.com/office/powerpoint/2010/main" val="1527723306"/>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78873" y="228600"/>
            <a:ext cx="7772400" cy="533400"/>
          </a:xfrm>
        </p:spPr>
        <p:txBody>
          <a:bodyPr>
            <a:normAutofit fontScale="90000"/>
          </a:bodyPr>
          <a:lstStyle/>
          <a:p>
            <a:pPr eaLnBrk="1" hangingPunct="1"/>
            <a:r>
              <a:rPr lang="en-GB" b="1" dirty="0" smtClean="0">
                <a:latin typeface="Times New Roman" pitchFamily="18" charset="0"/>
                <a:cs typeface="Times New Roman" pitchFamily="18" charset="0"/>
              </a:rPr>
              <a:t>Cross-sectional…</a:t>
            </a:r>
          </a:p>
        </p:txBody>
      </p:sp>
      <p:sp>
        <p:nvSpPr>
          <p:cNvPr id="20890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4D21617C-075C-422E-8F7A-289376D804B5}" type="slidenum">
              <a:rPr lang="en-US" sz="1400" smtClean="0"/>
              <a:pPr eaLnBrk="1" hangingPunct="1"/>
              <a:t>264</a:t>
            </a:fld>
            <a:endParaRPr lang="en-US" sz="1400" smtClean="0"/>
          </a:p>
        </p:txBody>
      </p:sp>
      <p:pic>
        <p:nvPicPr>
          <p:cNvPr id="2089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997259"/>
      </p:ext>
    </p:extLst>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12775" y="228600"/>
            <a:ext cx="8153400" cy="685800"/>
          </a:xfrm>
        </p:spPr>
        <p:txBody>
          <a:bodyPr>
            <a:normAutofit fontScale="90000"/>
          </a:bodyPr>
          <a:lstStyle/>
          <a:p>
            <a:pPr>
              <a:lnSpc>
                <a:spcPct val="80000"/>
              </a:lnSpc>
            </a:pPr>
            <a:r>
              <a:rPr lang="en-US" sz="4000" dirty="0">
                <a:latin typeface="Times New Roman" pitchFamily="18" charset="0"/>
                <a:cs typeface="Times New Roman" pitchFamily="18" charset="0"/>
              </a:rPr>
              <a:t>Characteristics of cross-sectional studies:</a:t>
            </a:r>
          </a:p>
        </p:txBody>
      </p:sp>
      <p:sp>
        <p:nvSpPr>
          <p:cNvPr id="27650" name="Slide Number Placeholder 5"/>
          <p:cNvSpPr>
            <a:spLocks noGrp="1"/>
          </p:cNvSpPr>
          <p:nvPr>
            <p:ph type="sldNum" sz="quarter" idx="12"/>
          </p:nvPr>
        </p:nvSpPr>
        <p:spPr/>
        <p:txBody>
          <a:bodyPr>
            <a:normAutofit/>
          </a:bodyPr>
          <a:lstStyle/>
          <a:p>
            <a:pPr>
              <a:defRPr/>
            </a:pPr>
            <a:fld id="{37A4A447-9D66-4160-93C8-F04FF450F1F6}" type="slidenum">
              <a:rPr lang="en-US"/>
              <a:pPr>
                <a:defRPr/>
              </a:pPr>
              <a:t>265</a:t>
            </a:fld>
            <a:endParaRPr lang="th-TH"/>
          </a:p>
        </p:txBody>
      </p:sp>
      <p:sp>
        <p:nvSpPr>
          <p:cNvPr id="40964" name="Rectangle 3"/>
          <p:cNvSpPr>
            <a:spLocks noGrp="1" noChangeArrowheads="1"/>
          </p:cNvSpPr>
          <p:nvPr>
            <p:ph sz="quarter" idx="1"/>
          </p:nvPr>
        </p:nvSpPr>
        <p:spPr>
          <a:xfrm>
            <a:off x="250825" y="838200"/>
            <a:ext cx="8512175" cy="5211763"/>
          </a:xfrm>
        </p:spPr>
        <p:txBody>
          <a:bodyPr>
            <a:normAutofit/>
          </a:bodyPr>
          <a:lstStyle/>
          <a:p>
            <a:pPr algn="just" eaLnBrk="1" hangingPunct="1">
              <a:lnSpc>
                <a:spcPct val="80000"/>
              </a:lnSpc>
            </a:pPr>
            <a:r>
              <a:rPr lang="en-US" sz="2800" dirty="0" smtClean="0">
                <a:latin typeface="Times New Roman" pitchFamily="18" charset="0"/>
                <a:cs typeface="Times New Roman" pitchFamily="18" charset="0"/>
              </a:rPr>
              <a:t>Assess both </a:t>
            </a:r>
            <a:r>
              <a:rPr lang="en-US" sz="2800" dirty="0" smtClean="0">
                <a:solidFill>
                  <a:srgbClr val="0070C0"/>
                </a:solidFill>
                <a:latin typeface="Times New Roman" pitchFamily="18" charset="0"/>
                <a:cs typeface="Times New Roman" pitchFamily="18" charset="0"/>
              </a:rPr>
              <a:t>exposure and outcome simultaneously</a:t>
            </a:r>
          </a:p>
          <a:p>
            <a:pPr algn="just" eaLnBrk="1" hangingPunct="1">
              <a:lnSpc>
                <a:spcPct val="80000"/>
              </a:lnSpc>
            </a:pPr>
            <a:r>
              <a:rPr lang="en-US" sz="2800" dirty="0" smtClean="0">
                <a:latin typeface="Times New Roman" pitchFamily="18" charset="0"/>
                <a:cs typeface="Times New Roman" pitchFamily="18" charset="0"/>
              </a:rPr>
              <a:t>Are based on point prevalence rates with only few exceptions</a:t>
            </a:r>
          </a:p>
          <a:p>
            <a:pPr algn="just" eaLnBrk="1" hangingPunct="1">
              <a:lnSpc>
                <a:spcPct val="80000"/>
              </a:lnSpc>
            </a:pPr>
            <a:endParaRPr lang="en-US" sz="2800" dirty="0" smtClean="0">
              <a:latin typeface="Times New Roman" pitchFamily="18" charset="0"/>
              <a:cs typeface="Times New Roman" pitchFamily="18" charset="0"/>
            </a:endParaRPr>
          </a:p>
          <a:p>
            <a:pPr algn="just" eaLnBrk="1" hangingPunct="1">
              <a:lnSpc>
                <a:spcPct val="80000"/>
              </a:lnSpc>
            </a:pPr>
            <a:r>
              <a:rPr lang="en-US" sz="2800" dirty="0" smtClean="0">
                <a:latin typeface="Times New Roman" pitchFamily="18" charset="0"/>
                <a:cs typeface="Times New Roman" pitchFamily="18" charset="0"/>
              </a:rPr>
              <a:t>Are frequently made on total population samples</a:t>
            </a:r>
          </a:p>
          <a:p>
            <a:pPr algn="just" eaLnBrk="1" hangingPunct="1">
              <a:lnSpc>
                <a:spcPct val="80000"/>
              </a:lnSpc>
            </a:pPr>
            <a:r>
              <a:rPr lang="en-US" sz="2800" dirty="0" smtClean="0">
                <a:latin typeface="Times New Roman" pitchFamily="18" charset="0"/>
                <a:cs typeface="Times New Roman" pitchFamily="18" charset="0"/>
              </a:rPr>
              <a:t>Subdivision of the total population takes place after data collection unlike in cohort &amp; case- control studies</a:t>
            </a:r>
          </a:p>
          <a:p>
            <a:pPr algn="just" eaLnBrk="1" hangingPunct="1">
              <a:lnSpc>
                <a:spcPct val="80000"/>
              </a:lnSpc>
            </a:pPr>
            <a:endParaRPr lang="en-US" sz="2800" dirty="0" smtClean="0">
              <a:latin typeface="Times New Roman" pitchFamily="18" charset="0"/>
              <a:cs typeface="Times New Roman" pitchFamily="18" charset="0"/>
            </a:endParaRPr>
          </a:p>
          <a:p>
            <a:pPr algn="just" eaLnBrk="1" hangingPunct="1">
              <a:lnSpc>
                <a:spcPct val="80000"/>
              </a:lnSpc>
            </a:pPr>
            <a:r>
              <a:rPr lang="en-US" sz="2800" dirty="0" smtClean="0">
                <a:latin typeface="Times New Roman" pitchFamily="18" charset="0"/>
                <a:cs typeface="Times New Roman" pitchFamily="18" charset="0"/>
              </a:rPr>
              <a:t>Are cheaper, easier &amp; useful </a:t>
            </a:r>
            <a:r>
              <a:rPr lang="en-US" sz="2800" b="1" dirty="0" smtClean="0">
                <a:latin typeface="Times New Roman" pitchFamily="18" charset="0"/>
                <a:cs typeface="Times New Roman" pitchFamily="18" charset="0"/>
              </a:rPr>
              <a:t>for studies of exposures that are </a:t>
            </a:r>
            <a:r>
              <a:rPr lang="en-US" sz="2400" b="1" dirty="0" smtClean="0">
                <a:latin typeface="Times New Roman" pitchFamily="18" charset="0"/>
                <a:cs typeface="Times New Roman" pitchFamily="18" charset="0"/>
              </a:rPr>
              <a:t>unalterable over time</a:t>
            </a:r>
            <a:r>
              <a:rPr lang="en-US" sz="2400" dirty="0" smtClean="0">
                <a:latin typeface="Times New Roman" pitchFamily="18" charset="0"/>
                <a:cs typeface="Times New Roman" pitchFamily="18" charset="0"/>
              </a:rPr>
              <a:t> or </a:t>
            </a:r>
            <a:r>
              <a:rPr lang="en-US" sz="2800" dirty="0" smtClean="0">
                <a:latin typeface="Times New Roman" pitchFamily="18" charset="0"/>
                <a:cs typeface="Times New Roman" pitchFamily="18" charset="0"/>
              </a:rPr>
              <a:t>relatively permanent features for individuals </a:t>
            </a:r>
          </a:p>
          <a:p>
            <a:pPr marL="0" indent="0" algn="just" eaLnBrk="1" hangingPunct="1">
              <a:lnSpc>
                <a:spcPct val="80000"/>
              </a:lnSpc>
              <a:buNone/>
            </a:pPr>
            <a:r>
              <a:rPr lang="en-US" sz="2800" dirty="0" smtClean="0">
                <a:latin typeface="Times New Roman" pitchFamily="18" charset="0"/>
                <a:cs typeface="Times New Roman" pitchFamily="18" charset="0"/>
              </a:rPr>
              <a:t>E.g.-blood group, ethnicity, sex, etc.</a:t>
            </a:r>
          </a:p>
          <a:p>
            <a:pPr algn="just" eaLnBrk="1" hangingPunct="1">
              <a:lnSpc>
                <a:spcPct val="80000"/>
              </a:lnSpc>
            </a:pPr>
            <a:endParaRPr lang="th-TH" sz="2800" dirty="0" smtClean="0">
              <a:latin typeface="Times New Roman" pitchFamily="18" charset="0"/>
            </a:endParaRPr>
          </a:p>
        </p:txBody>
      </p:sp>
    </p:spTree>
    <p:extLst>
      <p:ext uri="{BB962C8B-B14F-4D97-AF65-F5344CB8AC3E}">
        <p14:creationId xmlns:p14="http://schemas.microsoft.com/office/powerpoint/2010/main" val="1367867698"/>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31800" y="266701"/>
            <a:ext cx="8229600" cy="647700"/>
          </a:xfrm>
        </p:spPr>
        <p:txBody>
          <a:bodyPr>
            <a:normAutofit fontScale="90000"/>
          </a:bodyPr>
          <a:lstStyle/>
          <a:p>
            <a:pPr eaLnBrk="1" hangingPunct="1"/>
            <a:r>
              <a:rPr lang="en-US" sz="4000" dirty="0" smtClean="0">
                <a:latin typeface="Times New Roman" pitchFamily="18" charset="0"/>
                <a:cs typeface="FreesiaUPC" pitchFamily="34" charset="-34"/>
              </a:rPr>
              <a:t>Cross-Sectional Studies </a:t>
            </a:r>
            <a:endParaRPr lang="en-US" sz="4000" dirty="0" smtClean="0">
              <a:cs typeface="FreesiaUPC" pitchFamily="34" charset="-34"/>
            </a:endParaRPr>
          </a:p>
        </p:txBody>
      </p:sp>
      <p:sp>
        <p:nvSpPr>
          <p:cNvPr id="54275" name="Rectangle 3"/>
          <p:cNvSpPr>
            <a:spLocks noGrp="1" noChangeArrowheads="1"/>
          </p:cNvSpPr>
          <p:nvPr>
            <p:ph type="body" idx="1"/>
          </p:nvPr>
        </p:nvSpPr>
        <p:spPr>
          <a:xfrm>
            <a:off x="142875" y="990600"/>
            <a:ext cx="8772525" cy="5581650"/>
          </a:xfrm>
        </p:spPr>
        <p:txBody>
          <a:bodyPr>
            <a:normAutofit/>
          </a:bodyPr>
          <a:lstStyle/>
          <a:p>
            <a:pPr algn="just" eaLnBrk="1" hangingPunct="1">
              <a:defRPr/>
            </a:pPr>
            <a:r>
              <a:rPr lang="en-GB" sz="2400" dirty="0" smtClean="0">
                <a:latin typeface="Times New Roman" pitchFamily="18" charset="0"/>
                <a:cs typeface="Times New Roman" pitchFamily="18" charset="0"/>
              </a:rPr>
              <a:t>Data are obtained only once</a:t>
            </a:r>
          </a:p>
          <a:p>
            <a:pPr lvl="1" algn="just" eaLnBrk="1" hangingPunct="1">
              <a:defRPr/>
            </a:pPr>
            <a:r>
              <a:rPr lang="en-US" sz="2400" dirty="0" smtClean="0">
                <a:latin typeface="Times New Roman" pitchFamily="18" charset="0"/>
                <a:cs typeface="Times New Roman" pitchFamily="18" charset="0"/>
              </a:rPr>
              <a:t>Individuals with a defined disease, risk factor, or other condition of interest are identified at a point in time</a:t>
            </a:r>
            <a:endParaRPr lang="en-GB" sz="2400" dirty="0" smtClean="0">
              <a:latin typeface="Times New Roman" pitchFamily="18" charset="0"/>
              <a:cs typeface="Times New Roman" pitchFamily="18" charset="0"/>
            </a:endParaRPr>
          </a:p>
          <a:p>
            <a:pPr algn="just" eaLnBrk="1" hangingPunct="1">
              <a:defRPr/>
            </a:pPr>
            <a:r>
              <a:rPr lang="en-US" sz="2400" dirty="0" smtClean="0">
                <a:latin typeface="Times New Roman" pitchFamily="18" charset="0"/>
                <a:cs typeface="Times New Roman" pitchFamily="18" charset="0"/>
              </a:rPr>
              <a:t>May be used first step in longitudinal or case control studies</a:t>
            </a:r>
          </a:p>
          <a:p>
            <a:pPr algn="just" eaLnBrk="1" hangingPunct="1">
              <a:defRPr/>
            </a:pPr>
            <a:r>
              <a:rPr lang="en-GB" sz="2400" b="1" dirty="0" smtClean="0">
                <a:latin typeface="Times New Roman" pitchFamily="18" charset="0"/>
                <a:cs typeface="Times New Roman" pitchFamily="18" charset="0"/>
              </a:rPr>
              <a:t>Can have descriptive or analytic purposes</a:t>
            </a:r>
          </a:p>
          <a:p>
            <a:pPr lvl="1" algn="just" eaLnBrk="1" hangingPunct="1">
              <a:defRPr/>
            </a:pPr>
            <a:r>
              <a:rPr lang="en-GB" sz="2100" dirty="0" smtClean="0">
                <a:latin typeface="Times New Roman" pitchFamily="18" charset="0"/>
                <a:cs typeface="Times New Roman" pitchFamily="18" charset="0"/>
              </a:rPr>
              <a:t>The descriptive type is carried out to study prevalence of health related events at a </a:t>
            </a:r>
            <a:r>
              <a:rPr lang="en-GB" sz="2100" dirty="0" smtClean="0">
                <a:solidFill>
                  <a:srgbClr val="6600FF"/>
                </a:solidFill>
                <a:latin typeface="Times New Roman" pitchFamily="18" charset="0"/>
                <a:cs typeface="Times New Roman" pitchFamily="18" charset="0"/>
              </a:rPr>
              <a:t>point in time/snapshot</a:t>
            </a:r>
          </a:p>
          <a:p>
            <a:pPr lvl="2" algn="just" eaLnBrk="1" hangingPunct="1">
              <a:defRPr/>
            </a:pPr>
            <a:r>
              <a:rPr lang="en-GB" sz="2100" dirty="0" smtClean="0">
                <a:latin typeface="Times New Roman" pitchFamily="18" charset="0"/>
                <a:cs typeface="Times New Roman" pitchFamily="18" charset="0"/>
              </a:rPr>
              <a:t>Diseases, risk factors, coverage of interventions, health service utilization, knowledge, attitude and practice</a:t>
            </a:r>
            <a:endParaRPr lang="en-GB" sz="1700" dirty="0" smtClean="0">
              <a:latin typeface="Times New Roman" pitchFamily="18" charset="0"/>
              <a:cs typeface="Times New Roman" pitchFamily="18" charset="0"/>
            </a:endParaRPr>
          </a:p>
          <a:p>
            <a:pPr lvl="1" algn="just" eaLnBrk="1" hangingPunct="1">
              <a:defRPr/>
            </a:pPr>
            <a:r>
              <a:rPr lang="en-GB" sz="2100" dirty="0" smtClean="0">
                <a:latin typeface="Times New Roman" pitchFamily="18" charset="0"/>
                <a:cs typeface="Times New Roman" pitchFamily="18" charset="0"/>
              </a:rPr>
              <a:t> </a:t>
            </a:r>
            <a:r>
              <a:rPr lang="en-GB" sz="2200" dirty="0" smtClean="0">
                <a:latin typeface="Times New Roman" pitchFamily="18" charset="0"/>
                <a:cs typeface="Times New Roman" pitchFamily="18" charset="0"/>
              </a:rPr>
              <a:t>The analytic type is carried out to assess association between exposure and outcome</a:t>
            </a:r>
            <a:endParaRPr lang="en-GB" sz="2500" dirty="0" smtClean="0">
              <a:latin typeface="Times New Roman" pitchFamily="18" charset="0"/>
              <a:cs typeface="Times New Roman" pitchFamily="18" charset="0"/>
            </a:endParaRPr>
          </a:p>
          <a:p>
            <a:pPr lvl="2" algn="just" eaLnBrk="1" hangingPunct="1">
              <a:defRPr/>
            </a:pPr>
            <a:r>
              <a:rPr lang="en-GB" sz="2100" dirty="0" smtClean="0">
                <a:latin typeface="Times New Roman" pitchFamily="18" charset="0"/>
                <a:cs typeface="Times New Roman" pitchFamily="18" charset="0"/>
              </a:rPr>
              <a:t>Exposure and disease status are assessed simultaneously among individuals at the same point in time</a:t>
            </a:r>
          </a:p>
          <a:p>
            <a:pPr lvl="2" algn="just" eaLnBrk="1" hangingPunct="1">
              <a:defRPr/>
            </a:pPr>
            <a:r>
              <a:rPr lang="en-GB" sz="2100" dirty="0" smtClean="0">
                <a:latin typeface="Times New Roman" pitchFamily="18" charset="0"/>
                <a:cs typeface="Times New Roman" pitchFamily="18" charset="0"/>
              </a:rPr>
              <a:t>Measures of association is </a:t>
            </a:r>
            <a:r>
              <a:rPr lang="en-GB" sz="2100" b="1" dirty="0" smtClean="0">
                <a:latin typeface="Times New Roman" pitchFamily="18" charset="0"/>
                <a:cs typeface="Times New Roman" pitchFamily="18" charset="0"/>
              </a:rPr>
              <a:t>made using odds ratio</a:t>
            </a:r>
          </a:p>
          <a:p>
            <a:pPr algn="just" eaLnBrk="1" hangingPunct="1">
              <a:buFont typeface="Wingdings" pitchFamily="2" charset="2"/>
              <a:buNone/>
              <a:defRPr/>
            </a:pPr>
            <a:endParaRPr lang="en-GB" sz="2400" dirty="0" smtClean="0">
              <a:latin typeface="Times New Roman" pitchFamily="18" charset="0"/>
              <a:cs typeface="Times New Roman" pitchFamily="18" charset="0"/>
            </a:endParaRPr>
          </a:p>
          <a:p>
            <a:pPr marL="609600" indent="-609600" algn="just" eaLnBrk="1" hangingPunct="1">
              <a:buClr>
                <a:srgbClr val="6666FF"/>
              </a:buClr>
              <a:buFont typeface="Wingdings" pitchFamily="2" charset="2"/>
              <a:buChar char="Ø"/>
              <a:defRPr/>
            </a:pPr>
            <a:endParaRPr lang="en-GB" sz="28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266</a:t>
            </a:fld>
            <a:endParaRPr lang="en-US"/>
          </a:p>
        </p:txBody>
      </p:sp>
    </p:spTree>
    <p:extLst>
      <p:ext uri="{BB962C8B-B14F-4D97-AF65-F5344CB8AC3E}">
        <p14:creationId xmlns:p14="http://schemas.microsoft.com/office/powerpoint/2010/main" val="4186489796"/>
      </p:ext>
    </p:extLst>
  </p:cSld>
  <p:clrMapOvr>
    <a:masterClrMapping/>
  </p:clrMapOvr>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63563" y="228600"/>
            <a:ext cx="8229600" cy="762000"/>
          </a:xfrm>
        </p:spPr>
        <p:txBody>
          <a:bodyPr>
            <a:normAutofit/>
          </a:bodyPr>
          <a:lstStyle/>
          <a:p>
            <a:pPr eaLnBrk="1" hangingPunct="1"/>
            <a:r>
              <a:rPr lang="en-US" sz="3600" dirty="0" smtClean="0">
                <a:latin typeface="Times New Roman" pitchFamily="18" charset="0"/>
                <a:cs typeface="FreesiaUPC" pitchFamily="34" charset="-34"/>
              </a:rPr>
              <a:t>Cross-Sectional Studies </a:t>
            </a:r>
            <a:endParaRPr lang="en-US" sz="3600" dirty="0" smtClean="0">
              <a:cs typeface="FreesiaUPC" pitchFamily="34" charset="-34"/>
            </a:endParaRPr>
          </a:p>
        </p:txBody>
      </p:sp>
      <p:sp>
        <p:nvSpPr>
          <p:cNvPr id="43011" name="Rectangle 3"/>
          <p:cNvSpPr>
            <a:spLocks noGrp="1" noChangeArrowheads="1"/>
          </p:cNvSpPr>
          <p:nvPr>
            <p:ph type="body" idx="1"/>
          </p:nvPr>
        </p:nvSpPr>
        <p:spPr>
          <a:xfrm>
            <a:off x="357188" y="990601"/>
            <a:ext cx="8558212" cy="5653088"/>
          </a:xfrm>
        </p:spPr>
        <p:txBody>
          <a:bodyPr>
            <a:normAutofit/>
          </a:bodyPr>
          <a:lstStyle/>
          <a:p>
            <a:pPr algn="just" eaLnBrk="1" hangingPunct="1"/>
            <a:r>
              <a:rPr lang="en-GB" sz="2400" dirty="0" smtClean="0">
                <a:latin typeface="Times New Roman" pitchFamily="18" charset="0"/>
                <a:cs typeface="Times New Roman" pitchFamily="18" charset="0"/>
              </a:rPr>
              <a:t>Since exposure and disease status is assessed at a single point in time,  </a:t>
            </a:r>
            <a:r>
              <a:rPr lang="en-GB" sz="2400" b="1" dirty="0" smtClean="0">
                <a:latin typeface="Times New Roman" pitchFamily="18" charset="0"/>
                <a:cs typeface="Times New Roman" pitchFamily="18" charset="0"/>
              </a:rPr>
              <a:t>temporal relationship between exposure and disease can not be clearly determined</a:t>
            </a:r>
          </a:p>
          <a:p>
            <a:pPr lvl="1" algn="just" eaLnBrk="1" hangingPunct="1"/>
            <a:r>
              <a:rPr lang="en-GB" sz="2400" dirty="0" smtClean="0">
                <a:latin typeface="Times New Roman" pitchFamily="18" charset="0"/>
                <a:cs typeface="Times New Roman" pitchFamily="18" charset="0"/>
              </a:rPr>
              <a:t>“Chicken egg dilemma” </a:t>
            </a:r>
            <a:endParaRPr lang="en-GB" sz="2800" dirty="0" smtClean="0">
              <a:latin typeface="Times New Roman" pitchFamily="18" charset="0"/>
              <a:cs typeface="Times New Roman" pitchFamily="18" charset="0"/>
            </a:endParaRPr>
          </a:p>
          <a:p>
            <a:pPr algn="just" eaLnBrk="1" hangingPunct="1">
              <a:lnSpc>
                <a:spcPct val="90000"/>
              </a:lnSpc>
            </a:pPr>
            <a:r>
              <a:rPr lang="en-CA" sz="2400" dirty="0" smtClean="0">
                <a:latin typeface="Times New Roman" pitchFamily="18" charset="0"/>
                <a:cs typeface="Times New Roman" pitchFamily="18" charset="0"/>
              </a:rPr>
              <a:t>Study prevalent cases rather than incident cases</a:t>
            </a:r>
          </a:p>
          <a:p>
            <a:pPr lvl="1" algn="just" eaLnBrk="1" hangingPunct="1">
              <a:lnSpc>
                <a:spcPct val="90000"/>
              </a:lnSpc>
            </a:pPr>
            <a:r>
              <a:rPr lang="en-CA" sz="2000" dirty="0" smtClean="0">
                <a:latin typeface="Times New Roman" pitchFamily="18" charset="0"/>
                <a:cs typeface="Times New Roman" pitchFamily="18" charset="0"/>
              </a:rPr>
              <a:t>The person might have changed the behaviour that resulted to the disease</a:t>
            </a:r>
          </a:p>
          <a:p>
            <a:pPr lvl="1" algn="just" eaLnBrk="1" hangingPunct="1">
              <a:lnSpc>
                <a:spcPct val="90000"/>
              </a:lnSpc>
            </a:pPr>
            <a:r>
              <a:rPr lang="en-CA" sz="2000" dirty="0" smtClean="0">
                <a:latin typeface="Times New Roman" pitchFamily="18" charset="0"/>
                <a:cs typeface="Times New Roman" pitchFamily="18" charset="0"/>
              </a:rPr>
              <a:t>Prevalent cases represent survivors who may be atypical with respect to exposure status</a:t>
            </a:r>
          </a:p>
          <a:p>
            <a:pPr lvl="2" algn="just" eaLnBrk="1" hangingPunct="1">
              <a:lnSpc>
                <a:spcPct val="90000"/>
              </a:lnSpc>
            </a:pPr>
            <a:r>
              <a:rPr lang="en-CA" sz="2000" dirty="0" smtClean="0">
                <a:latin typeface="Times New Roman" pitchFamily="18" charset="0"/>
                <a:cs typeface="Times New Roman" pitchFamily="18" charset="0"/>
              </a:rPr>
              <a:t>Incidence-prevalence/selective survival/</a:t>
            </a:r>
            <a:r>
              <a:rPr lang="en-CA" sz="2000" dirty="0" err="1" smtClean="0">
                <a:latin typeface="Times New Roman" pitchFamily="18" charset="0"/>
                <a:cs typeface="Times New Roman" pitchFamily="18" charset="0"/>
              </a:rPr>
              <a:t>Neyman’s</a:t>
            </a:r>
            <a:r>
              <a:rPr lang="en-CA" sz="2000" dirty="0" smtClean="0">
                <a:latin typeface="Times New Roman" pitchFamily="18" charset="0"/>
                <a:cs typeface="Times New Roman" pitchFamily="18" charset="0"/>
              </a:rPr>
              <a:t> bias</a:t>
            </a:r>
          </a:p>
          <a:p>
            <a:pPr algn="just" eaLnBrk="1" hangingPunct="1">
              <a:lnSpc>
                <a:spcPct val="90000"/>
              </a:lnSpc>
            </a:pPr>
            <a:r>
              <a:rPr lang="en-CA" sz="2400" dirty="0" smtClean="0">
                <a:latin typeface="Times New Roman" pitchFamily="18" charset="0"/>
                <a:cs typeface="Times New Roman" pitchFamily="18" charset="0"/>
              </a:rPr>
              <a:t>Therefore identify a mix of risk factors (incidence) and prognostic factors (duration)</a:t>
            </a:r>
          </a:p>
          <a:p>
            <a:pPr algn="just" eaLnBrk="1" hangingPunct="1">
              <a:lnSpc>
                <a:spcPct val="90000"/>
              </a:lnSpc>
            </a:pPr>
            <a:r>
              <a:rPr lang="en-CA" sz="2400" dirty="0" smtClean="0">
                <a:latin typeface="Times New Roman" pitchFamily="18" charset="0"/>
                <a:cs typeface="Times New Roman" pitchFamily="18" charset="0"/>
              </a:rPr>
              <a:t>Best used for screening hypotheses if in etiological search</a:t>
            </a:r>
          </a:p>
          <a:p>
            <a:pPr algn="just" eaLnBrk="1" hangingPunct="1">
              <a:lnSpc>
                <a:spcPct val="90000"/>
              </a:lnSpc>
            </a:pPr>
            <a:r>
              <a:rPr lang="en-CA" sz="2400" dirty="0" smtClean="0">
                <a:latin typeface="Times New Roman" pitchFamily="18" charset="0"/>
                <a:cs typeface="Times New Roman" pitchFamily="18" charset="0"/>
              </a:rPr>
              <a:t>Generally provide weak evidence regarding causation</a:t>
            </a: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267</a:t>
            </a:fld>
            <a:endParaRPr lang="en-US"/>
          </a:p>
        </p:txBody>
      </p:sp>
    </p:spTree>
    <p:extLst>
      <p:ext uri="{BB962C8B-B14F-4D97-AF65-F5344CB8AC3E}">
        <p14:creationId xmlns:p14="http://schemas.microsoft.com/office/powerpoint/2010/main" val="3374125187"/>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14313"/>
            <a:ext cx="8229600" cy="700087"/>
          </a:xfrm>
        </p:spPr>
        <p:txBody>
          <a:bodyPr>
            <a:normAutofit/>
          </a:bodyPr>
          <a:lstStyle/>
          <a:p>
            <a:pPr eaLnBrk="1" hangingPunct="1"/>
            <a:r>
              <a:rPr lang="en-US" sz="3600" dirty="0" smtClean="0">
                <a:latin typeface="Times New Roman" pitchFamily="18" charset="0"/>
                <a:cs typeface="FreesiaUPC" pitchFamily="34" charset="-34"/>
              </a:rPr>
              <a:t>Cross-Sectional Studies </a:t>
            </a:r>
            <a:endParaRPr lang="th-TH" sz="3600" dirty="0" smtClean="0">
              <a:latin typeface="Times New Roman" pitchFamily="18" charset="0"/>
            </a:endParaRPr>
          </a:p>
        </p:txBody>
      </p:sp>
      <p:sp>
        <p:nvSpPr>
          <p:cNvPr id="28674" name="Slide Number Placeholder 5"/>
          <p:cNvSpPr>
            <a:spLocks noGrp="1"/>
          </p:cNvSpPr>
          <p:nvPr>
            <p:ph type="sldNum" sz="quarter" idx="12"/>
          </p:nvPr>
        </p:nvSpPr>
        <p:spPr/>
        <p:txBody>
          <a:bodyPr>
            <a:normAutofit/>
          </a:bodyPr>
          <a:lstStyle/>
          <a:p>
            <a:pPr>
              <a:defRPr/>
            </a:pPr>
            <a:fld id="{4EE9D82A-1572-49A3-86F4-E2A80ABF01C2}" type="slidenum">
              <a:rPr lang="en-US"/>
              <a:pPr>
                <a:defRPr/>
              </a:pPr>
              <a:t>268</a:t>
            </a:fld>
            <a:endParaRPr lang="th-TH"/>
          </a:p>
        </p:txBody>
      </p:sp>
      <p:sp>
        <p:nvSpPr>
          <p:cNvPr id="44036" name="Rectangle 3"/>
          <p:cNvSpPr>
            <a:spLocks noGrp="1" noChangeArrowheads="1"/>
          </p:cNvSpPr>
          <p:nvPr>
            <p:ph sz="quarter" idx="1"/>
          </p:nvPr>
        </p:nvSpPr>
        <p:spPr>
          <a:xfrm>
            <a:off x="250825" y="914400"/>
            <a:ext cx="8607425" cy="5683251"/>
          </a:xfrm>
        </p:spPr>
        <p:txBody>
          <a:bodyPr>
            <a:normAutofit/>
          </a:bodyPr>
          <a:lstStyle/>
          <a:p>
            <a:pPr algn="just" eaLnBrk="1" hangingPunct="1">
              <a:lnSpc>
                <a:spcPct val="80000"/>
              </a:lnSpc>
              <a:buFontTx/>
              <a:buNone/>
            </a:pPr>
            <a:r>
              <a:rPr lang="en-US" dirty="0" smtClean="0">
                <a:solidFill>
                  <a:srgbClr val="33CCCC"/>
                </a:solidFill>
                <a:latin typeface="Times New Roman" pitchFamily="18" charset="0"/>
                <a:cs typeface="Times New Roman" pitchFamily="18" charset="0"/>
              </a:rPr>
              <a:t>Numerators and denominators in cross-sectional studies:</a:t>
            </a:r>
            <a:r>
              <a:rPr lang="en-US" dirty="0" smtClean="0">
                <a:latin typeface="Times New Roman" pitchFamily="18" charset="0"/>
                <a:cs typeface="Times New Roman" pitchFamily="18" charset="0"/>
              </a:rPr>
              <a:t> </a:t>
            </a:r>
            <a:endParaRPr lang="en-US" u="sng" dirty="0" smtClean="0">
              <a:solidFill>
                <a:srgbClr val="99CC00"/>
              </a:solidFill>
              <a:latin typeface="Times New Roman" pitchFamily="18" charset="0"/>
              <a:cs typeface="Times New Roman" pitchFamily="18" charset="0"/>
            </a:endParaRPr>
          </a:p>
          <a:p>
            <a:pPr algn="just" eaLnBrk="1" hangingPunct="1">
              <a:lnSpc>
                <a:spcPct val="80000"/>
              </a:lnSpc>
              <a:buFontTx/>
              <a:buNone/>
            </a:pPr>
            <a:r>
              <a:rPr lang="en-US" sz="2800" b="1" u="sng" dirty="0" smtClean="0">
                <a:solidFill>
                  <a:srgbClr val="99CC00"/>
                </a:solidFill>
                <a:latin typeface="Times New Roman" pitchFamily="18" charset="0"/>
                <a:cs typeface="Times New Roman" pitchFamily="18" charset="0"/>
              </a:rPr>
              <a:t>Numerators</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two probabilities: -</a:t>
            </a:r>
          </a:p>
          <a:p>
            <a:pPr algn="just" eaLnBrk="1" hangingPunct="1">
              <a:lnSpc>
                <a:spcPct val="80000"/>
              </a:lnSpc>
            </a:pPr>
            <a:r>
              <a:rPr lang="en-US" sz="2800" dirty="0" smtClean="0">
                <a:solidFill>
                  <a:srgbClr val="6600FF"/>
                </a:solidFill>
                <a:latin typeface="Times New Roman" pitchFamily="18" charset="0"/>
                <a:cs typeface="Times New Roman" pitchFamily="18" charset="0"/>
              </a:rPr>
              <a:t>Referring to the exposure</a:t>
            </a:r>
            <a:r>
              <a:rPr lang="en-US" sz="2800" dirty="0" smtClean="0">
                <a:latin typeface="Times New Roman" pitchFamily="18" charset="0"/>
                <a:cs typeface="Times New Roman" pitchFamily="18" charset="0"/>
              </a:rPr>
              <a:t>-prevalence rate of the outcome is compared between exposed &amp; non-exposed subgroups</a:t>
            </a:r>
          </a:p>
          <a:p>
            <a:pPr algn="just" eaLnBrk="1" hangingPunct="1">
              <a:lnSpc>
                <a:spcPct val="80000"/>
              </a:lnSpc>
            </a:pPr>
            <a:r>
              <a:rPr lang="en-US" sz="2800" dirty="0" smtClean="0">
                <a:solidFill>
                  <a:srgbClr val="6600FF"/>
                </a:solidFill>
                <a:latin typeface="Times New Roman" pitchFamily="18" charset="0"/>
                <a:cs typeface="Times New Roman" pitchFamily="18" charset="0"/>
              </a:rPr>
              <a:t>Referring to the outcome-</a:t>
            </a:r>
            <a:r>
              <a:rPr lang="en-US" sz="2800" dirty="0" smtClean="0">
                <a:latin typeface="Times New Roman" pitchFamily="18" charset="0"/>
                <a:cs typeface="Times New Roman" pitchFamily="18" charset="0"/>
              </a:rPr>
              <a:t>the prevalence rate of the exposure is compared in those with &amp; without the outcome</a:t>
            </a:r>
            <a:endParaRPr lang="en-US" sz="2800" u="sng" dirty="0" smtClean="0">
              <a:latin typeface="Times New Roman" pitchFamily="18" charset="0"/>
              <a:cs typeface="Times New Roman" pitchFamily="18" charset="0"/>
            </a:endParaRPr>
          </a:p>
          <a:p>
            <a:pPr algn="just" eaLnBrk="1" hangingPunct="1">
              <a:lnSpc>
                <a:spcPct val="80000"/>
              </a:lnSpc>
              <a:buFontTx/>
              <a:buNone/>
            </a:pPr>
            <a:r>
              <a:rPr lang="en-US" sz="2800" b="1" u="sng" dirty="0" smtClean="0">
                <a:solidFill>
                  <a:srgbClr val="99CC00"/>
                </a:solidFill>
                <a:latin typeface="Times New Roman" pitchFamily="18" charset="0"/>
                <a:cs typeface="Times New Roman" pitchFamily="18" charset="0"/>
              </a:rPr>
              <a:t>Denominator</a:t>
            </a:r>
            <a:r>
              <a:rPr lang="en-US" sz="2800" b="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total population in the sample, based on the comparison being made (exposure prevalence or outcome) </a:t>
            </a:r>
          </a:p>
        </p:txBody>
      </p:sp>
    </p:spTree>
    <p:extLst>
      <p:ext uri="{BB962C8B-B14F-4D97-AF65-F5344CB8AC3E}">
        <p14:creationId xmlns:p14="http://schemas.microsoft.com/office/powerpoint/2010/main" val="2731513661"/>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939800"/>
          </a:xfrm>
        </p:spPr>
        <p:txBody>
          <a:bodyPr>
            <a:normAutofit/>
          </a:bodyPr>
          <a:lstStyle/>
          <a:p>
            <a:pPr eaLnBrk="1" hangingPunct="1"/>
            <a:r>
              <a:rPr lang="en-US" sz="4000" dirty="0" smtClean="0">
                <a:latin typeface="Times New Roman" pitchFamily="18" charset="0"/>
                <a:cs typeface="FreesiaUPC" pitchFamily="34" charset="-34"/>
              </a:rPr>
              <a:t>Cross-Sectional Studies </a:t>
            </a:r>
            <a:endParaRPr lang="th-TH" sz="4000" dirty="0" smtClean="0">
              <a:latin typeface="Times New Roman" pitchFamily="18" charset="0"/>
            </a:endParaRPr>
          </a:p>
        </p:txBody>
      </p:sp>
      <p:sp>
        <p:nvSpPr>
          <p:cNvPr id="29698" name="Slide Number Placeholder 5"/>
          <p:cNvSpPr>
            <a:spLocks noGrp="1"/>
          </p:cNvSpPr>
          <p:nvPr>
            <p:ph type="sldNum" sz="quarter" idx="12"/>
          </p:nvPr>
        </p:nvSpPr>
        <p:spPr/>
        <p:txBody>
          <a:bodyPr>
            <a:normAutofit/>
          </a:bodyPr>
          <a:lstStyle/>
          <a:p>
            <a:pPr>
              <a:defRPr/>
            </a:pPr>
            <a:fld id="{CDDEDE8D-5B85-4020-8D7D-C4AE3A53E3FD}" type="slidenum">
              <a:rPr lang="en-US"/>
              <a:pPr>
                <a:defRPr/>
              </a:pPr>
              <a:t>269</a:t>
            </a:fld>
            <a:endParaRPr lang="th-TH"/>
          </a:p>
        </p:txBody>
      </p:sp>
      <p:sp>
        <p:nvSpPr>
          <p:cNvPr id="45060" name="Rectangle 3"/>
          <p:cNvSpPr>
            <a:spLocks noGrp="1" noChangeArrowheads="1"/>
          </p:cNvSpPr>
          <p:nvPr>
            <p:ph sz="quarter" idx="1"/>
          </p:nvPr>
        </p:nvSpPr>
        <p:spPr>
          <a:xfrm>
            <a:off x="468313" y="1219200"/>
            <a:ext cx="8291512" cy="5257799"/>
          </a:xfrm>
        </p:spPr>
        <p:txBody>
          <a:bodyPr/>
          <a:lstStyle/>
          <a:p>
            <a:pPr eaLnBrk="1" hangingPunct="1">
              <a:lnSpc>
                <a:spcPct val="80000"/>
              </a:lnSpc>
              <a:buFontTx/>
              <a:buNone/>
            </a:pPr>
            <a:r>
              <a:rPr lang="en-US" sz="2400" b="1" i="1" u="sng" dirty="0" smtClean="0">
                <a:latin typeface="Times New Roman" pitchFamily="18" charset="0"/>
                <a:cs typeface="FreesiaUPC" pitchFamily="34" charset="-34"/>
              </a:rPr>
              <a:t>Example</a:t>
            </a:r>
            <a:r>
              <a:rPr lang="en-US" sz="2400" b="1" u="sng" dirty="0" smtClean="0">
                <a:latin typeface="Times New Roman" pitchFamily="18" charset="0"/>
                <a:cs typeface="FreesiaUPC" pitchFamily="34" charset="-34"/>
              </a:rPr>
              <a:t>:</a:t>
            </a:r>
            <a:endParaRPr lang="en-US" sz="2400" b="1" dirty="0" smtClean="0">
              <a:latin typeface="Times New Roman" pitchFamily="18" charset="0"/>
              <a:cs typeface="FreesiaUPC" pitchFamily="34" charset="-34"/>
            </a:endParaRPr>
          </a:p>
          <a:p>
            <a:pPr eaLnBrk="1" hangingPunct="1">
              <a:lnSpc>
                <a:spcPct val="80000"/>
              </a:lnSpc>
              <a:buFontTx/>
              <a:buNone/>
            </a:pPr>
            <a:r>
              <a:rPr lang="en-US" sz="2400" b="1" dirty="0" smtClean="0">
                <a:latin typeface="Times New Roman" pitchFamily="18" charset="0"/>
                <a:cs typeface="FreesiaUPC" pitchFamily="34" charset="-34"/>
              </a:rPr>
              <a:t>                                   </a:t>
            </a:r>
            <a:r>
              <a:rPr lang="en-US" sz="2400" b="1" u="sng" dirty="0" smtClean="0">
                <a:latin typeface="Times New Roman" pitchFamily="18" charset="0"/>
                <a:cs typeface="FreesiaUPC" pitchFamily="34" charset="-34"/>
              </a:rPr>
              <a:t>Respiratory problems</a:t>
            </a:r>
            <a:endParaRPr lang="en-US" sz="2400" b="1" dirty="0" smtClean="0">
              <a:latin typeface="Times New Roman" pitchFamily="18" charset="0"/>
              <a:cs typeface="FreesiaUPC" pitchFamily="34" charset="-34"/>
            </a:endParaRPr>
          </a:p>
          <a:p>
            <a:pPr eaLnBrk="1" hangingPunct="1">
              <a:lnSpc>
                <a:spcPct val="80000"/>
              </a:lnSpc>
              <a:buFontTx/>
              <a:buNone/>
            </a:pPr>
            <a:r>
              <a:rPr lang="en-US" sz="2400" b="1" dirty="0" smtClean="0">
                <a:latin typeface="Times New Roman" pitchFamily="18" charset="0"/>
                <a:cs typeface="FreesiaUPC" pitchFamily="34" charset="-34"/>
              </a:rPr>
              <a:t>		                         </a:t>
            </a:r>
            <a:r>
              <a:rPr lang="en-US" sz="2400" b="1" u="sng" dirty="0" smtClean="0">
                <a:latin typeface="Times New Roman" pitchFamily="18" charset="0"/>
                <a:cs typeface="FreesiaUPC" pitchFamily="34" charset="-34"/>
              </a:rPr>
              <a:t>Yes         no          total</a:t>
            </a:r>
            <a:endParaRPr lang="en-US" sz="2400" b="1" dirty="0" smtClean="0">
              <a:latin typeface="Times New Roman" pitchFamily="18" charset="0"/>
              <a:cs typeface="FreesiaUPC" pitchFamily="34" charset="-34"/>
            </a:endParaRPr>
          </a:p>
          <a:p>
            <a:pPr eaLnBrk="1" hangingPunct="1">
              <a:lnSpc>
                <a:spcPct val="80000"/>
              </a:lnSpc>
              <a:buFontTx/>
              <a:buNone/>
            </a:pPr>
            <a:r>
              <a:rPr lang="en-US" sz="2400" b="1" dirty="0" smtClean="0">
                <a:latin typeface="Times New Roman" pitchFamily="18" charset="0"/>
                <a:cs typeface="FreesiaUPC" pitchFamily="34" charset="-34"/>
              </a:rPr>
              <a:t> </a:t>
            </a:r>
            <a:r>
              <a:rPr lang="en-US" sz="2400" b="1" u="sng" dirty="0" smtClean="0">
                <a:latin typeface="Times New Roman" pitchFamily="18" charset="0"/>
                <a:cs typeface="FreesiaUPC" pitchFamily="34" charset="-34"/>
              </a:rPr>
              <a:t>Smoking</a:t>
            </a:r>
            <a:r>
              <a:rPr lang="en-US" sz="2400" b="1" dirty="0" smtClean="0">
                <a:latin typeface="Times New Roman" pitchFamily="18" charset="0"/>
                <a:cs typeface="FreesiaUPC" pitchFamily="34" charset="-34"/>
              </a:rPr>
              <a:t>       </a:t>
            </a:r>
            <a:r>
              <a:rPr lang="en-US" sz="2400" b="1" u="sng" dirty="0" smtClean="0">
                <a:latin typeface="Times New Roman" pitchFamily="18" charset="0"/>
                <a:cs typeface="FreesiaUPC" pitchFamily="34" charset="-34"/>
              </a:rPr>
              <a:t>Yes </a:t>
            </a:r>
            <a:r>
              <a:rPr lang="en-US" sz="2400" b="1" dirty="0" smtClean="0">
                <a:latin typeface="Times New Roman" pitchFamily="18" charset="0"/>
                <a:cs typeface="FreesiaUPC" pitchFamily="34" charset="-34"/>
              </a:rPr>
              <a:t>      70	    50	     120</a:t>
            </a:r>
            <a:endParaRPr lang="en-US" sz="2400" b="1" u="sng" dirty="0" smtClean="0">
              <a:latin typeface="Times New Roman" pitchFamily="18" charset="0"/>
              <a:cs typeface="FreesiaUPC" pitchFamily="34" charset="-34"/>
            </a:endParaRPr>
          </a:p>
          <a:p>
            <a:pPr eaLnBrk="1" hangingPunct="1">
              <a:lnSpc>
                <a:spcPct val="80000"/>
              </a:lnSpc>
              <a:buFontTx/>
              <a:buNone/>
            </a:pPr>
            <a:r>
              <a:rPr lang="en-US" sz="2400" b="1" dirty="0" smtClean="0">
                <a:latin typeface="Times New Roman" pitchFamily="18" charset="0"/>
                <a:cs typeface="FreesiaUPC" pitchFamily="34" charset="-34"/>
              </a:rPr>
              <a:t>                        </a:t>
            </a:r>
            <a:r>
              <a:rPr lang="en-US" sz="2400" b="1" u="sng" dirty="0" smtClean="0">
                <a:latin typeface="Times New Roman" pitchFamily="18" charset="0"/>
                <a:cs typeface="FreesiaUPC" pitchFamily="34" charset="-34"/>
              </a:rPr>
              <a:t>no</a:t>
            </a:r>
            <a:r>
              <a:rPr lang="en-US" sz="2400" b="1" dirty="0" smtClean="0">
                <a:latin typeface="Times New Roman" pitchFamily="18" charset="0"/>
                <a:cs typeface="FreesiaUPC" pitchFamily="34" charset="-34"/>
              </a:rPr>
              <a:t>        30           70	     100</a:t>
            </a:r>
          </a:p>
          <a:p>
            <a:pPr eaLnBrk="1" hangingPunct="1">
              <a:lnSpc>
                <a:spcPct val="80000"/>
              </a:lnSpc>
              <a:buFontTx/>
              <a:buNone/>
            </a:pPr>
            <a:r>
              <a:rPr lang="en-US" sz="2400" b="1" dirty="0" smtClean="0">
                <a:latin typeface="Times New Roman" pitchFamily="18" charset="0"/>
                <a:cs typeface="FreesiaUPC" pitchFamily="34" charset="-34"/>
              </a:rPr>
              <a:t>	                Total     100          120	     220</a:t>
            </a:r>
            <a:endParaRPr lang="en-US" sz="2400" dirty="0" smtClean="0">
              <a:latin typeface="Times New Roman" pitchFamily="18" charset="0"/>
              <a:cs typeface="FreesiaUPC" pitchFamily="34" charset="-34"/>
            </a:endParaRPr>
          </a:p>
          <a:p>
            <a:pPr eaLnBrk="1" hangingPunct="1">
              <a:lnSpc>
                <a:spcPct val="80000"/>
              </a:lnSpc>
              <a:buFontTx/>
              <a:buNone/>
            </a:pPr>
            <a:r>
              <a:rPr lang="en-US" sz="2400" dirty="0" smtClean="0">
                <a:latin typeface="Times New Roman" pitchFamily="18" charset="0"/>
                <a:cs typeface="FreesiaUPC" pitchFamily="34" charset="-34"/>
              </a:rPr>
              <a:t>Prevalence of smokers (among respiratory problems)</a:t>
            </a:r>
          </a:p>
          <a:p>
            <a:pPr eaLnBrk="1" hangingPunct="1">
              <a:lnSpc>
                <a:spcPct val="80000"/>
              </a:lnSpc>
              <a:buFontTx/>
              <a:buNone/>
            </a:pPr>
            <a:r>
              <a:rPr lang="en-US" sz="2400" dirty="0" smtClean="0">
                <a:latin typeface="Times New Roman" pitchFamily="18" charset="0"/>
                <a:cs typeface="FreesiaUPC" pitchFamily="34" charset="-34"/>
              </a:rPr>
              <a:t>                         =</a:t>
            </a:r>
            <a:r>
              <a:rPr lang="en-US" sz="2400" u="sng" dirty="0" smtClean="0">
                <a:latin typeface="Times New Roman" pitchFamily="18" charset="0"/>
                <a:cs typeface="FreesiaUPC" pitchFamily="34" charset="-34"/>
              </a:rPr>
              <a:t>70</a:t>
            </a:r>
            <a:r>
              <a:rPr lang="en-US" sz="2400" dirty="0" smtClean="0">
                <a:latin typeface="Times New Roman" pitchFamily="18" charset="0"/>
                <a:cs typeface="FreesiaUPC" pitchFamily="34" charset="-34"/>
              </a:rPr>
              <a:t> x100=70%</a:t>
            </a:r>
            <a:endParaRPr lang="en-US" sz="2400" b="1" dirty="0" smtClean="0">
              <a:latin typeface="Times New Roman" pitchFamily="18" charset="0"/>
              <a:cs typeface="FreesiaUPC" pitchFamily="34" charset="-34"/>
            </a:endParaRPr>
          </a:p>
          <a:p>
            <a:pPr eaLnBrk="1" hangingPunct="1">
              <a:lnSpc>
                <a:spcPct val="80000"/>
              </a:lnSpc>
              <a:buFontTx/>
              <a:buNone/>
            </a:pPr>
            <a:r>
              <a:rPr lang="en-US" sz="2400" b="1" dirty="0" smtClean="0">
                <a:latin typeface="Times New Roman" pitchFamily="18" charset="0"/>
                <a:cs typeface="FreesiaUPC" pitchFamily="34" charset="-34"/>
              </a:rPr>
              <a:t>                          100                                                                                                       </a:t>
            </a:r>
          </a:p>
          <a:p>
            <a:pPr eaLnBrk="1" hangingPunct="1">
              <a:lnSpc>
                <a:spcPct val="80000"/>
              </a:lnSpc>
              <a:buFontTx/>
              <a:buNone/>
            </a:pPr>
            <a:r>
              <a:rPr lang="en-US" sz="2400" dirty="0" smtClean="0">
                <a:latin typeface="Times New Roman" pitchFamily="18" charset="0"/>
                <a:cs typeface="FreesiaUPC" pitchFamily="34" charset="-34"/>
              </a:rPr>
              <a:t>Prevalence of respiratory problems (among smokers)</a:t>
            </a:r>
          </a:p>
          <a:p>
            <a:pPr eaLnBrk="1" hangingPunct="1">
              <a:lnSpc>
                <a:spcPct val="80000"/>
              </a:lnSpc>
              <a:buFontTx/>
              <a:buNone/>
            </a:pPr>
            <a:r>
              <a:rPr lang="en-US" sz="2400" dirty="0" smtClean="0">
                <a:latin typeface="Times New Roman" pitchFamily="18" charset="0"/>
                <a:cs typeface="FreesiaUPC" pitchFamily="34" charset="-34"/>
              </a:rPr>
              <a:t>                  =</a:t>
            </a:r>
            <a:r>
              <a:rPr lang="en-US" sz="2400" u="sng" dirty="0" smtClean="0">
                <a:latin typeface="Times New Roman" pitchFamily="18" charset="0"/>
                <a:cs typeface="FreesiaUPC" pitchFamily="34" charset="-34"/>
              </a:rPr>
              <a:t>70</a:t>
            </a:r>
            <a:r>
              <a:rPr lang="en-US" sz="2400" dirty="0" smtClean="0">
                <a:latin typeface="Times New Roman" pitchFamily="18" charset="0"/>
                <a:cs typeface="FreesiaUPC" pitchFamily="34" charset="-34"/>
              </a:rPr>
              <a:t> x100=58.3%</a:t>
            </a:r>
          </a:p>
          <a:p>
            <a:pPr eaLnBrk="1" hangingPunct="1">
              <a:lnSpc>
                <a:spcPct val="80000"/>
              </a:lnSpc>
              <a:buFontTx/>
              <a:buNone/>
            </a:pPr>
            <a:r>
              <a:rPr lang="en-US" sz="2400" b="1" dirty="0" smtClean="0">
                <a:latin typeface="Times New Roman" pitchFamily="18" charset="0"/>
                <a:cs typeface="FreesiaUPC" pitchFamily="34" charset="-34"/>
              </a:rPr>
              <a:t>	               120</a:t>
            </a:r>
            <a:endParaRPr lang="th-TH" sz="2400" b="1" dirty="0" smtClean="0">
              <a:latin typeface="Times New Roman" pitchFamily="18" charset="0"/>
            </a:endParaRPr>
          </a:p>
        </p:txBody>
      </p:sp>
    </p:spTree>
    <p:extLst>
      <p:ext uri="{BB962C8B-B14F-4D97-AF65-F5344CB8AC3E}">
        <p14:creationId xmlns:p14="http://schemas.microsoft.com/office/powerpoint/2010/main" val="2946809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b="1" dirty="0" smtClean="0">
                <a:latin typeface="Times New Roman" pitchFamily="18" charset="0"/>
                <a:cs typeface="Times New Roman" pitchFamily="18" charset="0"/>
              </a:rPr>
              <a:t>History of Epidemiology…</a:t>
            </a:r>
            <a:endParaRPr lang="en-US" sz="4000" dirty="0">
              <a:latin typeface="Times New Roman" pitchFamily="18" charset="0"/>
              <a:cs typeface="Times New Roman" pitchFamily="18" charset="0"/>
            </a:endParaRPr>
          </a:p>
        </p:txBody>
      </p:sp>
      <p:sp>
        <p:nvSpPr>
          <p:cNvPr id="6" name="Content Placeholder 5"/>
          <p:cNvSpPr>
            <a:spLocks noGrp="1"/>
          </p:cNvSpPr>
          <p:nvPr>
            <p:ph idx="1"/>
          </p:nvPr>
        </p:nvSpPr>
        <p:spPr>
          <a:xfrm>
            <a:off x="228600" y="914400"/>
            <a:ext cx="8686800" cy="5791200"/>
          </a:xfrm>
        </p:spPr>
        <p:txBody>
          <a:bodyPr>
            <a:normAutofit/>
          </a:bodyPr>
          <a:lstStyle/>
          <a:p>
            <a:pPr algn="just">
              <a:buNone/>
            </a:pPr>
            <a:r>
              <a:rPr lang="en-US" b="1" dirty="0" smtClean="0">
                <a:latin typeface="Times New Roman" pitchFamily="18" charset="0"/>
                <a:cs typeface="Times New Roman" pitchFamily="18" charset="0"/>
              </a:rPr>
              <a:t>Lind (1747)</a:t>
            </a:r>
          </a:p>
          <a:p>
            <a:pPr lvl="1" algn="just"/>
            <a:r>
              <a:rPr lang="en-US" sz="2200" dirty="0" smtClean="0">
                <a:latin typeface="Times New Roman" pitchFamily="18" charset="0"/>
                <a:cs typeface="Times New Roman" pitchFamily="18" charset="0"/>
              </a:rPr>
              <a:t>Used an experimental approach to study causes of scurvy by showing it could be treated effectively with fresh fruit.</a:t>
            </a:r>
          </a:p>
          <a:p>
            <a:pPr algn="just">
              <a:buNone/>
            </a:pPr>
            <a:r>
              <a:rPr lang="en-US" b="1" dirty="0" smtClean="0">
                <a:latin typeface="Times New Roman" pitchFamily="18" charset="0"/>
                <a:cs typeface="Times New Roman" pitchFamily="18" charset="0"/>
              </a:rPr>
              <a:t>William Farr (1839</a:t>
            </a:r>
            <a:r>
              <a:rPr lang="en-US" dirty="0" smtClean="0">
                <a:latin typeface="Times New Roman" pitchFamily="18" charset="0"/>
                <a:cs typeface="Times New Roman" pitchFamily="18" charset="0"/>
              </a:rPr>
              <a:t>)</a:t>
            </a:r>
          </a:p>
          <a:p>
            <a:pPr lvl="1" algn="just"/>
            <a:r>
              <a:rPr lang="en-US" sz="2200" dirty="0" smtClean="0">
                <a:latin typeface="Times New Roman" pitchFamily="18" charset="0"/>
                <a:cs typeface="Times New Roman" pitchFamily="18" charset="0"/>
              </a:rPr>
              <a:t>He took responsibility for </a:t>
            </a:r>
            <a:r>
              <a:rPr lang="en-US" sz="2200" b="1" dirty="0" smtClean="0">
                <a:latin typeface="Times New Roman" pitchFamily="18" charset="0"/>
                <a:cs typeface="Times New Roman" pitchFamily="18" charset="0"/>
              </a:rPr>
              <a:t>medical statistics </a:t>
            </a:r>
            <a:r>
              <a:rPr lang="en-US" sz="2200" dirty="0" smtClean="0">
                <a:latin typeface="Times New Roman" pitchFamily="18" charset="0"/>
                <a:cs typeface="Times New Roman" pitchFamily="18" charset="0"/>
              </a:rPr>
              <a:t>in the office of the registrar General for England and Wales.</a:t>
            </a:r>
          </a:p>
          <a:p>
            <a:pPr lvl="1" algn="just"/>
            <a:r>
              <a:rPr lang="en-US" sz="2200" dirty="0" smtClean="0">
                <a:latin typeface="Times New Roman" pitchFamily="18" charset="0"/>
                <a:cs typeface="Times New Roman" pitchFamily="18" charset="0"/>
              </a:rPr>
              <a:t>He established application of </a:t>
            </a:r>
            <a:r>
              <a:rPr lang="en-US" sz="2200" dirty="0" smtClean="0">
                <a:solidFill>
                  <a:srgbClr val="00B050"/>
                </a:solidFill>
                <a:latin typeface="Times New Roman" pitchFamily="18" charset="0"/>
                <a:cs typeface="Times New Roman" pitchFamily="18" charset="0"/>
              </a:rPr>
              <a:t>vital statistical data </a:t>
            </a:r>
            <a:r>
              <a:rPr lang="en-US" sz="2200" dirty="0" smtClean="0">
                <a:latin typeface="Times New Roman" pitchFamily="18" charset="0"/>
                <a:cs typeface="Times New Roman" pitchFamily="18" charset="0"/>
              </a:rPr>
              <a:t>for the evaluation of health problems.</a:t>
            </a:r>
          </a:p>
          <a:p>
            <a:pPr algn="just">
              <a:buNone/>
            </a:pPr>
            <a:r>
              <a:rPr lang="en-US" b="1" dirty="0" smtClean="0">
                <a:latin typeface="Times New Roman" pitchFamily="18" charset="0"/>
                <a:cs typeface="Times New Roman" pitchFamily="18" charset="0"/>
              </a:rPr>
              <a:t>Jon Snow (1854)</a:t>
            </a:r>
          </a:p>
          <a:p>
            <a:pPr lvl="1" algn="just"/>
            <a:r>
              <a:rPr lang="en-US" sz="2200" dirty="0" smtClean="0">
                <a:latin typeface="Times New Roman" pitchFamily="18" charset="0"/>
                <a:cs typeface="Times New Roman" pitchFamily="18" charset="0"/>
              </a:rPr>
              <a:t>He was an English physician. He demonstrated that the risk of mortality due to cholera was related to the drinking water provided by a particular supplier in London.</a:t>
            </a:r>
          </a:p>
          <a:p>
            <a:pPr lvl="1" algn="just"/>
            <a:r>
              <a:rPr lang="en-US" sz="2400" dirty="0" smtClean="0">
                <a:latin typeface="Times New Roman" pitchFamily="18" charset="0"/>
                <a:cs typeface="Times New Roman" pitchFamily="18" charset="0"/>
              </a:rPr>
              <a:t>He is coined as </a:t>
            </a:r>
            <a:r>
              <a:rPr lang="en-US" sz="2400" dirty="0" smtClean="0">
                <a:solidFill>
                  <a:srgbClr val="0070C0"/>
                </a:solidFill>
                <a:latin typeface="Times New Roman" pitchFamily="18" charset="0"/>
                <a:cs typeface="Times New Roman" pitchFamily="18" charset="0"/>
              </a:rPr>
              <a:t>“the </a:t>
            </a:r>
            <a:r>
              <a:rPr lang="en-US" sz="2400" dirty="0">
                <a:solidFill>
                  <a:srgbClr val="0070C0"/>
                </a:solidFill>
                <a:latin typeface="Times New Roman" pitchFamily="18" charset="0"/>
                <a:cs typeface="Times New Roman" pitchFamily="18" charset="0"/>
              </a:rPr>
              <a:t>father of field epidemiology.”</a:t>
            </a:r>
            <a:endParaRPr lang="en-US" sz="2200" dirty="0" smtClean="0">
              <a:solidFill>
                <a:srgbClr val="0070C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27</a:t>
            </a:fld>
            <a:endParaRPr lang="en-US"/>
          </a:p>
        </p:txBody>
      </p:sp>
    </p:spTree>
    <p:extLst>
      <p:ext uri="{BB962C8B-B14F-4D97-AF65-F5344CB8AC3E}">
        <p14:creationId xmlns:p14="http://schemas.microsoft.com/office/powerpoint/2010/main" val="1022624146"/>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85750"/>
            <a:ext cx="8229600" cy="928688"/>
          </a:xfrm>
        </p:spPr>
        <p:txBody>
          <a:bodyPr>
            <a:normAutofit/>
          </a:bodyPr>
          <a:lstStyle/>
          <a:p>
            <a:pPr eaLnBrk="1" hangingPunct="1"/>
            <a:r>
              <a:rPr lang="en-US" sz="4000" dirty="0" smtClean="0">
                <a:latin typeface="Times New Roman" pitchFamily="18" charset="0"/>
                <a:cs typeface="FreesiaUPC" pitchFamily="34" charset="-34"/>
              </a:rPr>
              <a:t>Cross-Sectional Studies</a:t>
            </a:r>
            <a:endParaRPr lang="th-TH" sz="4000" dirty="0" smtClean="0">
              <a:latin typeface="Times New Roman" pitchFamily="18" charset="0"/>
            </a:endParaRPr>
          </a:p>
        </p:txBody>
      </p:sp>
      <p:sp>
        <p:nvSpPr>
          <p:cNvPr id="31746" name="Slide Number Placeholder 5"/>
          <p:cNvSpPr>
            <a:spLocks noGrp="1"/>
          </p:cNvSpPr>
          <p:nvPr>
            <p:ph type="sldNum" sz="quarter" idx="12"/>
          </p:nvPr>
        </p:nvSpPr>
        <p:spPr/>
        <p:txBody>
          <a:bodyPr>
            <a:normAutofit/>
          </a:bodyPr>
          <a:lstStyle/>
          <a:p>
            <a:pPr>
              <a:defRPr/>
            </a:pPr>
            <a:fld id="{FF6A4981-28B6-4A50-9D42-B90154D2489C}" type="slidenum">
              <a:rPr lang="en-US"/>
              <a:pPr>
                <a:defRPr/>
              </a:pPr>
              <a:t>270</a:t>
            </a:fld>
            <a:endParaRPr lang="th-TH"/>
          </a:p>
        </p:txBody>
      </p:sp>
      <p:sp>
        <p:nvSpPr>
          <p:cNvPr id="47108" name="Rectangle 3"/>
          <p:cNvSpPr>
            <a:spLocks noGrp="1" noChangeArrowheads="1"/>
          </p:cNvSpPr>
          <p:nvPr>
            <p:ph sz="quarter" idx="1"/>
          </p:nvPr>
        </p:nvSpPr>
        <p:spPr>
          <a:xfrm>
            <a:off x="250825" y="1143000"/>
            <a:ext cx="8678863" cy="5357813"/>
          </a:xfrm>
        </p:spPr>
        <p:txBody>
          <a:bodyPr/>
          <a:lstStyle/>
          <a:p>
            <a:pPr algn="just" eaLnBrk="1" hangingPunct="1">
              <a:lnSpc>
                <a:spcPct val="80000"/>
              </a:lnSpc>
              <a:buFontTx/>
              <a:buNone/>
            </a:pPr>
            <a:r>
              <a:rPr lang="en-US" sz="2800" b="1" dirty="0" smtClean="0">
                <a:latin typeface="Times New Roman" pitchFamily="18" charset="0"/>
                <a:cs typeface="Times New Roman" pitchFamily="18" charset="0"/>
              </a:rPr>
              <a:t>Advantages</a:t>
            </a:r>
          </a:p>
          <a:p>
            <a:pPr lvl="1" indent="-319088" algn="just" eaLnBrk="1" hangingPunct="1">
              <a:lnSpc>
                <a:spcPct val="80000"/>
              </a:lnSpc>
              <a:buFont typeface="Wingdings" pitchFamily="2" charset="2"/>
              <a:buChar char=""/>
            </a:pPr>
            <a:r>
              <a:rPr lang="en-US" sz="2400" dirty="0" smtClean="0">
                <a:latin typeface="Times New Roman" pitchFamily="18" charset="0"/>
                <a:cs typeface="Times New Roman" pitchFamily="18" charset="0"/>
              </a:rPr>
              <a:t>Less expensive: a one-step, one-time collection of data</a:t>
            </a:r>
          </a:p>
          <a:p>
            <a:pPr lvl="1" indent="-319088" algn="just" eaLnBrk="1" hangingPunct="1">
              <a:buFont typeface="Wingdings" pitchFamily="2" charset="2"/>
              <a:buChar char=""/>
            </a:pPr>
            <a:r>
              <a:rPr lang="en-US" sz="2400" dirty="0" smtClean="0">
                <a:latin typeface="Times New Roman" pitchFamily="18" charset="0"/>
                <a:cs typeface="Times New Roman" pitchFamily="18" charset="0"/>
              </a:rPr>
              <a:t>It starts with reference population, thus making possible generalization</a:t>
            </a:r>
          </a:p>
          <a:p>
            <a:pPr lvl="1" indent="-319088" algn="just" eaLnBrk="1" hangingPunct="1">
              <a:buFont typeface="Wingdings" pitchFamily="2" charset="2"/>
              <a:buChar char=""/>
            </a:pPr>
            <a:r>
              <a:rPr lang="en-US" sz="2400" dirty="0" smtClean="0">
                <a:latin typeface="Times New Roman" pitchFamily="18" charset="0"/>
                <a:cs typeface="Times New Roman" pitchFamily="18" charset="0"/>
              </a:rPr>
              <a:t>Provide much information useful for planning health services &amp; medical programs</a:t>
            </a:r>
          </a:p>
          <a:p>
            <a:pPr lvl="1" indent="-319088" algn="just" eaLnBrk="1" hangingPunct="1">
              <a:buFont typeface="Wingdings" pitchFamily="2" charset="2"/>
              <a:buChar char=""/>
            </a:pPr>
            <a:r>
              <a:rPr lang="en-US" sz="2400" dirty="0" smtClean="0">
                <a:latin typeface="Times New Roman" pitchFamily="18" charset="0"/>
                <a:cs typeface="Times New Roman" pitchFamily="18" charset="0"/>
              </a:rPr>
              <a:t>Show relative distribution of conditions, Diseases, injury &amp; disability in groups &amp; populations</a:t>
            </a:r>
          </a:p>
          <a:p>
            <a:pPr lvl="1" indent="-319088" algn="just" eaLnBrk="1" hangingPunct="1">
              <a:buFont typeface="Wingdings" pitchFamily="2" charset="2"/>
              <a:buChar char=""/>
            </a:pPr>
            <a:r>
              <a:rPr lang="en-US" sz="2400" dirty="0" smtClean="0">
                <a:latin typeface="Times New Roman" pitchFamily="18" charset="0"/>
                <a:cs typeface="Times New Roman" pitchFamily="18" charset="0"/>
              </a:rPr>
              <a:t>Are based in a sample of a major population &amp; do not relay on individuals that present themselves for medical treatment.</a:t>
            </a:r>
          </a:p>
          <a:p>
            <a:pPr lvl="1" indent="-319088" algn="just" eaLnBrk="1" hangingPunct="1">
              <a:buFont typeface="Wingdings" pitchFamily="2" charset="2"/>
              <a:buChar char=""/>
            </a:pPr>
            <a:r>
              <a:rPr lang="en-US" sz="2400" dirty="0" smtClean="0">
                <a:latin typeface="Times New Roman" pitchFamily="18" charset="0"/>
                <a:cs typeface="Times New Roman" pitchFamily="18" charset="0"/>
              </a:rPr>
              <a:t>Important to establish generate hypothesis </a:t>
            </a:r>
          </a:p>
          <a:p>
            <a:pPr lvl="2" indent="-319088" algn="just" eaLnBrk="1" hangingPunct="1">
              <a:lnSpc>
                <a:spcPct val="80000"/>
              </a:lnSpc>
              <a:buFont typeface="Wingdings" pitchFamily="2" charset="2"/>
              <a:buChar char=""/>
            </a:pPr>
            <a:endParaRPr lang="en-US" sz="1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283873102"/>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12775" y="228600"/>
            <a:ext cx="8153400" cy="990600"/>
          </a:xfrm>
        </p:spPr>
        <p:txBody>
          <a:bodyPr>
            <a:normAutofit/>
          </a:bodyPr>
          <a:lstStyle/>
          <a:p>
            <a:r>
              <a:rPr lang="en-US" sz="4000" dirty="0" smtClean="0">
                <a:latin typeface="Times New Roman" pitchFamily="18" charset="0"/>
                <a:cs typeface="FreesiaUPC" pitchFamily="34" charset="-34"/>
              </a:rPr>
              <a:t>Cross-Sectional Studies </a:t>
            </a:r>
            <a:endParaRPr lang="en-US" sz="4000" dirty="0" smtClean="0">
              <a:cs typeface="FreesiaUPC" pitchFamily="34" charset="-34"/>
            </a:endParaRPr>
          </a:p>
        </p:txBody>
      </p:sp>
      <p:sp>
        <p:nvSpPr>
          <p:cNvPr id="3" name="Content Placeholder 2"/>
          <p:cNvSpPr>
            <a:spLocks noGrp="1"/>
          </p:cNvSpPr>
          <p:nvPr>
            <p:ph sz="quarter" idx="1"/>
          </p:nvPr>
        </p:nvSpPr>
        <p:spPr>
          <a:xfrm>
            <a:off x="228601" y="1066800"/>
            <a:ext cx="8701088" cy="5486400"/>
          </a:xfrm>
        </p:spPr>
        <p:txBody>
          <a:bodyPr>
            <a:noAutofit/>
          </a:bodyPr>
          <a:lstStyle/>
          <a:p>
            <a:pPr algn="just" eaLnBrk="1" hangingPunct="1">
              <a:lnSpc>
                <a:spcPct val="80000"/>
              </a:lnSpc>
              <a:buFontTx/>
              <a:buNone/>
              <a:defRPr/>
            </a:pPr>
            <a:r>
              <a:rPr lang="en-US" sz="2800" b="1" dirty="0" smtClean="0">
                <a:latin typeface="Times New Roman" pitchFamily="18" charset="0"/>
                <a:cs typeface="Times New Roman" pitchFamily="18" charset="0"/>
              </a:rPr>
              <a:t>Disadvantages</a:t>
            </a:r>
          </a:p>
          <a:p>
            <a:pPr marL="766762" lvl="1" indent="-342900" algn="just" eaLnBrk="1" hangingPunct="1">
              <a:lnSpc>
                <a:spcPct val="80000"/>
              </a:lnSpc>
              <a:buFont typeface="Wingdings" pitchFamily="2" charset="2"/>
              <a:buChar char="v"/>
              <a:defRPr/>
            </a:pPr>
            <a:r>
              <a:rPr lang="en-US" sz="2400" dirty="0" smtClean="0">
                <a:latin typeface="Times New Roman" pitchFamily="18" charset="0"/>
                <a:cs typeface="Times New Roman" pitchFamily="18" charset="0"/>
              </a:rPr>
              <a:t>It is difficult to know which occurred first, the exposure or the outcome, this is known as </a:t>
            </a:r>
            <a:r>
              <a:rPr lang="en-US" sz="2400" dirty="0" smtClean="0">
                <a:solidFill>
                  <a:srgbClr val="00FF00"/>
                </a:solidFill>
                <a:latin typeface="Times New Roman" pitchFamily="18" charset="0"/>
                <a:cs typeface="Times New Roman" pitchFamily="18" charset="0"/>
              </a:rPr>
              <a:t>'chicken or egg dilemma'</a:t>
            </a:r>
          </a:p>
          <a:p>
            <a:pPr marL="766762" lvl="1" indent="-342900" algn="just" eaLnBrk="1" hangingPunct="1">
              <a:lnSpc>
                <a:spcPct val="80000"/>
              </a:lnSpc>
              <a:buFont typeface="Wingdings" pitchFamily="2" charset="2"/>
              <a:buChar char="v"/>
              <a:defRPr/>
            </a:pPr>
            <a:r>
              <a:rPr lang="en-US" sz="2400" dirty="0" smtClean="0">
                <a:latin typeface="Times New Roman" pitchFamily="18" charset="0"/>
                <a:cs typeface="Times New Roman" pitchFamily="18" charset="0"/>
              </a:rPr>
              <a:t>It may not show strong cause-effect relationship if sample size is small</a:t>
            </a:r>
          </a:p>
          <a:p>
            <a:pPr lvl="1" algn="just">
              <a:buFont typeface="Wingdings" pitchFamily="2" charset="2"/>
              <a:buChar char="v"/>
              <a:defRPr/>
            </a:pPr>
            <a:r>
              <a:rPr lang="en-US" sz="2400" dirty="0" smtClean="0">
                <a:latin typeface="Times New Roman" pitchFamily="18" charset="0"/>
                <a:cs typeface="Times New Roman" pitchFamily="18" charset="0"/>
              </a:rPr>
              <a:t>Potential bias in measuring exposure</a:t>
            </a:r>
          </a:p>
          <a:p>
            <a:pPr lvl="1" algn="just">
              <a:buFont typeface="Wingdings" pitchFamily="2" charset="2"/>
              <a:buChar char="v"/>
              <a:defRPr/>
            </a:pPr>
            <a:r>
              <a:rPr lang="en-US" sz="2400" dirty="0" smtClean="0">
                <a:latin typeface="Times New Roman" pitchFamily="18" charset="0"/>
                <a:cs typeface="Times New Roman" pitchFamily="18" charset="0"/>
              </a:rPr>
              <a:t>Not feasible for rare diseases</a:t>
            </a:r>
          </a:p>
          <a:p>
            <a:pPr lvl="1" algn="just">
              <a:buFont typeface="Wingdings" pitchFamily="2" charset="2"/>
              <a:buChar char="v"/>
              <a:defRPr/>
            </a:pPr>
            <a:r>
              <a:rPr lang="en-US" sz="2400" dirty="0" smtClean="0">
                <a:latin typeface="Times New Roman" pitchFamily="18" charset="0"/>
                <a:cs typeface="Times New Roman" pitchFamily="18" charset="0"/>
              </a:rPr>
              <a:t>Does not yield incidence or true relative risk </a:t>
            </a:r>
          </a:p>
          <a:p>
            <a:pPr lvl="1" algn="just">
              <a:buFont typeface="Wingdings" pitchFamily="2" charset="2"/>
              <a:buChar char="v"/>
              <a:defRPr/>
            </a:pPr>
            <a:r>
              <a:rPr lang="en-US" sz="2400" dirty="0" smtClean="0">
                <a:latin typeface="Times New Roman" pitchFamily="18" charset="0"/>
                <a:cs typeface="Times New Roman" pitchFamily="18" charset="0"/>
              </a:rPr>
              <a:t>Prevalent rather than incident (new) cases are used – the exposure could be associated with survival after </a:t>
            </a:r>
            <a:r>
              <a:rPr lang="en-US" sz="2400" dirty="0" err="1" smtClean="0">
                <a:latin typeface="Times New Roman" pitchFamily="18" charset="0"/>
                <a:cs typeface="Times New Roman" pitchFamily="18" charset="0"/>
              </a:rPr>
              <a:t>dx</a:t>
            </a:r>
            <a:r>
              <a:rPr lang="en-US" sz="2400" dirty="0" smtClean="0">
                <a:latin typeface="Times New Roman" pitchFamily="18" charset="0"/>
                <a:cs typeface="Times New Roman" pitchFamily="18" charset="0"/>
              </a:rPr>
              <a:t> occurrence, rather than development of the disease</a:t>
            </a:r>
          </a:p>
          <a:p>
            <a:pPr algn="just">
              <a:defRPr/>
            </a:pPr>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pPr>
              <a:defRPr/>
            </a:pPr>
            <a:fld id="{2F8F96AC-3E91-4590-A295-B73A58EDDD8D}" type="slidenum">
              <a:rPr lang="en-US" smtClean="0"/>
              <a:pPr>
                <a:defRPr/>
              </a:pPr>
              <a:t>271</a:t>
            </a:fld>
            <a:endParaRPr lang="th-TH"/>
          </a:p>
        </p:txBody>
      </p:sp>
    </p:spTree>
    <p:extLst>
      <p:ext uri="{BB962C8B-B14F-4D97-AF65-F5344CB8AC3E}">
        <p14:creationId xmlns:p14="http://schemas.microsoft.com/office/powerpoint/2010/main" val="4129378826"/>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8229600" cy="868362"/>
          </a:xfrm>
        </p:spPr>
        <p:txBody>
          <a:bodyPr>
            <a:normAutofit/>
          </a:bodyPr>
          <a:lstStyle/>
          <a:p>
            <a:r>
              <a:rPr lang="en-US" sz="3600" b="1" dirty="0" smtClean="0">
                <a:solidFill>
                  <a:srgbClr val="0070C0"/>
                </a:solidFill>
                <a:latin typeface="Times New Roman" pitchFamily="18" charset="0"/>
                <a:cs typeface="Times New Roman" pitchFamily="18" charset="0"/>
              </a:rPr>
              <a:t>Analytic epidemiologic study</a:t>
            </a:r>
            <a:endParaRPr lang="en-US" sz="3600" dirty="0" smtClean="0">
              <a:solidFill>
                <a:srgbClr val="0070C0"/>
              </a:solidFill>
              <a:latin typeface="Times New Roman" pitchFamily="18" charset="0"/>
              <a:cs typeface="Times New Roman" pitchFamily="18" charset="0"/>
            </a:endParaRPr>
          </a:p>
        </p:txBody>
      </p:sp>
      <p:sp>
        <p:nvSpPr>
          <p:cNvPr id="50179" name="Content Placeholder 2"/>
          <p:cNvSpPr>
            <a:spLocks noGrp="1"/>
          </p:cNvSpPr>
          <p:nvPr>
            <p:ph sz="quarter" idx="1"/>
          </p:nvPr>
        </p:nvSpPr>
        <p:spPr>
          <a:xfrm>
            <a:off x="457200" y="1066800"/>
            <a:ext cx="8401050" cy="5486400"/>
          </a:xfrm>
        </p:spPr>
        <p:txBody>
          <a:bodyPr>
            <a:normAutofit/>
          </a:bodyPr>
          <a:lstStyle/>
          <a:p>
            <a:pPr algn="just">
              <a:buFont typeface="Wingdings" pitchFamily="2" charset="2"/>
              <a:buNone/>
            </a:pPr>
            <a:r>
              <a:rPr lang="en-US" sz="3600" b="1" dirty="0" smtClean="0">
                <a:latin typeface="Times New Roman" pitchFamily="18" charset="0"/>
                <a:cs typeface="Times New Roman" pitchFamily="18" charset="0"/>
              </a:rPr>
              <a:t>Purpose </a:t>
            </a:r>
            <a:endParaRPr lang="en-US" sz="36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To test hypothesis about causal relationship </a:t>
            </a:r>
          </a:p>
          <a:p>
            <a:pPr algn="just"/>
            <a:r>
              <a:rPr lang="en-US" sz="2800" dirty="0" smtClean="0">
                <a:latin typeface="Times New Roman" pitchFamily="18" charset="0"/>
                <a:cs typeface="Times New Roman" pitchFamily="18" charset="0"/>
              </a:rPr>
              <a:t>To search for cause &amp; effect </a:t>
            </a:r>
          </a:p>
          <a:p>
            <a:pPr algn="just"/>
            <a:r>
              <a:rPr lang="en-US" sz="2800" dirty="0" smtClean="0">
                <a:latin typeface="Times New Roman" pitchFamily="18" charset="0"/>
                <a:cs typeface="Times New Roman" pitchFamily="18" charset="0"/>
              </a:rPr>
              <a:t>To compare treatment regimens / prevention programs</a:t>
            </a:r>
          </a:p>
          <a:p>
            <a:pPr algn="just"/>
            <a:r>
              <a:rPr lang="en-US" sz="2800" dirty="0" smtClean="0">
                <a:latin typeface="Times New Roman" pitchFamily="18" charset="0"/>
                <a:cs typeface="Times New Roman" pitchFamily="18" charset="0"/>
              </a:rPr>
              <a:t>To assess diagnostic tests</a:t>
            </a:r>
          </a:p>
          <a:p>
            <a:pPr algn="just"/>
            <a:r>
              <a:rPr lang="en-US" sz="2800" dirty="0" smtClean="0">
                <a:latin typeface="Times New Roman" pitchFamily="18" charset="0"/>
                <a:cs typeface="Times New Roman" pitchFamily="18" charset="0"/>
              </a:rPr>
              <a:t>To quantify the association b/n exposure &amp; outcome (measure of association)</a:t>
            </a:r>
          </a:p>
          <a:p>
            <a:pPr algn="just"/>
            <a:r>
              <a:rPr lang="en-US" sz="2800" dirty="0" smtClean="0">
                <a:latin typeface="Times New Roman" pitchFamily="18" charset="0"/>
                <a:cs typeface="Times New Roman" pitchFamily="18" charset="0"/>
              </a:rPr>
              <a:t> Focuses on determinants of  diagnosis by testing hypothesis</a:t>
            </a:r>
            <a:r>
              <a:rPr lang="en-US" sz="3600" dirty="0" smtClean="0">
                <a:latin typeface="Times New Roman" pitchFamily="18" charset="0"/>
                <a:cs typeface="Times New Roman" pitchFamily="18" charset="0"/>
              </a:rPr>
              <a:t>  </a:t>
            </a:r>
          </a:p>
          <a:p>
            <a:pPr algn="just">
              <a:buFont typeface="Wingdings" pitchFamily="2" charset="2"/>
              <a:buNone/>
            </a:pPr>
            <a:endParaRPr lang="en-US" sz="36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272</a:t>
            </a:fld>
            <a:endParaRPr lang="en-US"/>
          </a:p>
        </p:txBody>
      </p:sp>
    </p:spTree>
    <p:extLst>
      <p:ext uri="{BB962C8B-B14F-4D97-AF65-F5344CB8AC3E}">
        <p14:creationId xmlns:p14="http://schemas.microsoft.com/office/powerpoint/2010/main" val="1895542447"/>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12775" y="228600"/>
            <a:ext cx="8153400" cy="990600"/>
          </a:xfrm>
        </p:spPr>
        <p:txBody>
          <a:bodyPr>
            <a:normAutofit/>
          </a:bodyPr>
          <a:lstStyle/>
          <a:p>
            <a:r>
              <a:rPr lang="en-US" sz="3600" dirty="0" smtClean="0">
                <a:solidFill>
                  <a:srgbClr val="0070C0"/>
                </a:solidFill>
                <a:latin typeface="Times New Roman" pitchFamily="18" charset="0"/>
                <a:cs typeface="Times New Roman" pitchFamily="18" charset="0"/>
              </a:rPr>
              <a:t>Basic Question in Analytic Epidemiology</a:t>
            </a:r>
            <a:endParaRPr lang="en-US" sz="3200" dirty="0" smtClean="0">
              <a:solidFill>
                <a:srgbClr val="0070C0"/>
              </a:solidFill>
              <a:latin typeface="Times New Roman" pitchFamily="18" charset="0"/>
              <a:cs typeface="Times New Roman" pitchFamily="18" charset="0"/>
            </a:endParaRPr>
          </a:p>
        </p:txBody>
      </p:sp>
      <p:sp>
        <p:nvSpPr>
          <p:cNvPr id="51203" name="Content Placeholder 2"/>
          <p:cNvSpPr>
            <a:spLocks noGrp="1"/>
          </p:cNvSpPr>
          <p:nvPr>
            <p:ph sz="quarter" idx="1"/>
          </p:nvPr>
        </p:nvSpPr>
        <p:spPr>
          <a:xfrm>
            <a:off x="381000" y="1143000"/>
            <a:ext cx="8385175" cy="5181600"/>
          </a:xfrm>
        </p:spPr>
        <p:txBody>
          <a:bodyPr>
            <a:normAutofit/>
          </a:bodyPr>
          <a:lstStyle/>
          <a:p>
            <a:pPr algn="just"/>
            <a:r>
              <a:rPr lang="en-US" dirty="0" smtClean="0">
                <a:latin typeface="Times New Roman" pitchFamily="18" charset="0"/>
                <a:cs typeface="Times New Roman" pitchFamily="18" charset="0"/>
              </a:rPr>
              <a:t>Are exposure and disease linked?</a:t>
            </a:r>
          </a:p>
          <a:p>
            <a:pPr lvl="1" algn="just"/>
            <a:r>
              <a:rPr lang="en-US" dirty="0" smtClean="0">
                <a:latin typeface="Times New Roman" pitchFamily="18" charset="0"/>
                <a:cs typeface="Times New Roman" pitchFamily="18" charset="0"/>
              </a:rPr>
              <a:t>Exposure                                    Disease</a:t>
            </a:r>
          </a:p>
          <a:p>
            <a:pPr algn="just"/>
            <a:r>
              <a:rPr lang="en-US" dirty="0" smtClean="0">
                <a:latin typeface="Times New Roman" pitchFamily="18" charset="0"/>
                <a:cs typeface="Times New Roman" pitchFamily="18" charset="0"/>
              </a:rPr>
              <a:t>Look to link exposure and disease</a:t>
            </a:r>
          </a:p>
          <a:p>
            <a:pPr lvl="1" algn="just"/>
            <a:r>
              <a:rPr lang="en-US" dirty="0" smtClean="0">
                <a:latin typeface="Times New Roman" pitchFamily="18" charset="0"/>
                <a:cs typeface="Times New Roman" pitchFamily="18" charset="0"/>
              </a:rPr>
              <a:t>What is the exposure?</a:t>
            </a:r>
          </a:p>
          <a:p>
            <a:pPr lvl="1" algn="just"/>
            <a:r>
              <a:rPr lang="en-US" dirty="0" smtClean="0">
                <a:latin typeface="Times New Roman" pitchFamily="18" charset="0"/>
                <a:cs typeface="Times New Roman" pitchFamily="18" charset="0"/>
              </a:rPr>
              <a:t>Who are the exposed?</a:t>
            </a:r>
          </a:p>
          <a:p>
            <a:pPr lvl="1" algn="just"/>
            <a:r>
              <a:rPr lang="en-US" dirty="0" smtClean="0">
                <a:latin typeface="Times New Roman" pitchFamily="18" charset="0"/>
                <a:cs typeface="Times New Roman" pitchFamily="18" charset="0"/>
              </a:rPr>
              <a:t>What are the potential health effects?</a:t>
            </a:r>
          </a:p>
          <a:p>
            <a:pPr lvl="1" algn="just"/>
            <a:r>
              <a:rPr lang="en-US" dirty="0" smtClean="0">
                <a:latin typeface="Times New Roman" pitchFamily="18" charset="0"/>
                <a:cs typeface="Times New Roman" pitchFamily="18" charset="0"/>
              </a:rPr>
              <a:t>What approach will you take to study</a:t>
            </a:r>
          </a:p>
          <a:p>
            <a:pPr algn="just"/>
            <a:r>
              <a:rPr lang="en-US" dirty="0" smtClean="0">
                <a:latin typeface="Times New Roman" pitchFamily="18" charset="0"/>
                <a:cs typeface="Times New Roman" pitchFamily="18" charset="0"/>
              </a:rPr>
              <a:t>The relationship between exposure and effec</a:t>
            </a:r>
            <a:r>
              <a:rPr lang="en-US" sz="3600" dirty="0" smtClean="0">
                <a:latin typeface="Times New Roman" pitchFamily="18" charset="0"/>
                <a:cs typeface="Times New Roman" pitchFamily="18" charset="0"/>
              </a:rPr>
              <a:t>t?</a:t>
            </a:r>
            <a:endParaRPr lang="en-US" sz="4000" dirty="0" smtClean="0">
              <a:latin typeface="Times New Roman" pitchFamily="18" charset="0"/>
              <a:cs typeface="Times New Roman" pitchFamily="18" charset="0"/>
            </a:endParaRPr>
          </a:p>
          <a:p>
            <a:pPr algn="just"/>
            <a:endParaRPr lang="en-US" sz="4000" dirty="0" smtClean="0">
              <a:latin typeface="Times New Roman" pitchFamily="18" charset="0"/>
              <a:cs typeface="Times New Roman" pitchFamily="18" charset="0"/>
            </a:endParaRPr>
          </a:p>
        </p:txBody>
      </p:sp>
      <p:sp>
        <p:nvSpPr>
          <p:cNvPr id="5" name="Notched Right Arrow 4"/>
          <p:cNvSpPr/>
          <p:nvPr/>
        </p:nvSpPr>
        <p:spPr>
          <a:xfrm>
            <a:off x="3429000" y="1668608"/>
            <a:ext cx="1676400" cy="533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Slide Number Placeholder 6"/>
          <p:cNvSpPr>
            <a:spLocks noGrp="1"/>
          </p:cNvSpPr>
          <p:nvPr>
            <p:ph type="sldNum" sz="quarter" idx="12"/>
          </p:nvPr>
        </p:nvSpPr>
        <p:spPr/>
        <p:txBody>
          <a:bodyPr>
            <a:normAutofit/>
          </a:bodyPr>
          <a:lstStyle/>
          <a:p>
            <a:fld id="{BF9949E1-56C8-4E7F-A344-028E9A67C503}" type="slidenum">
              <a:rPr lang="en-US" smtClean="0"/>
              <a:pPr/>
              <a:t>273</a:t>
            </a:fld>
            <a:endParaRPr lang="en-US"/>
          </a:p>
        </p:txBody>
      </p:sp>
    </p:spTree>
    <p:extLst>
      <p:ext uri="{BB962C8B-B14F-4D97-AF65-F5344CB8AC3E}">
        <p14:creationId xmlns:p14="http://schemas.microsoft.com/office/powerpoint/2010/main" val="4261356661"/>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04800" y="228600"/>
            <a:ext cx="8382000" cy="914400"/>
          </a:xfrm>
        </p:spPr>
        <p:txBody>
          <a:bodyPr>
            <a:noAutofit/>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Time frame of Studies</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p:txBody>
      </p:sp>
      <p:sp>
        <p:nvSpPr>
          <p:cNvPr id="52227" name="Content Placeholder 2"/>
          <p:cNvSpPr>
            <a:spLocks noGrp="1"/>
          </p:cNvSpPr>
          <p:nvPr>
            <p:ph sz="quarter" idx="1"/>
          </p:nvPr>
        </p:nvSpPr>
        <p:spPr>
          <a:xfrm>
            <a:off x="304800" y="1143000"/>
            <a:ext cx="8482013" cy="5334000"/>
          </a:xfrm>
        </p:spPr>
        <p:txBody>
          <a:bodyPr>
            <a:normAutofit/>
          </a:bodyPr>
          <a:lstStyle/>
          <a:p>
            <a:pPr>
              <a:buFont typeface="Wingdings" pitchFamily="2" charset="2"/>
              <a:buNone/>
            </a:pPr>
            <a:r>
              <a:rPr lang="en-US" sz="3600" b="1" dirty="0" smtClean="0">
                <a:solidFill>
                  <a:srgbClr val="7030A0"/>
                </a:solidFill>
                <a:latin typeface="Times New Roman" pitchFamily="18" charset="0"/>
                <a:cs typeface="Times New Roman" pitchFamily="18" charset="0"/>
              </a:rPr>
              <a:t>Prospective Study</a:t>
            </a:r>
          </a:p>
          <a:p>
            <a:pPr lvl="1">
              <a:buBlip>
                <a:blip r:embed="rId2"/>
              </a:buBlip>
            </a:pPr>
            <a:r>
              <a:rPr lang="en-US" dirty="0" smtClean="0">
                <a:latin typeface="Times New Roman" pitchFamily="18" charset="0"/>
                <a:cs typeface="Times New Roman" pitchFamily="18" charset="0"/>
              </a:rPr>
              <a:t>Looks forward,</a:t>
            </a:r>
          </a:p>
          <a:p>
            <a:pPr lvl="1">
              <a:buBlip>
                <a:blip r:embed="rId2"/>
              </a:buBlip>
            </a:pPr>
            <a:r>
              <a:rPr lang="en-US" dirty="0" smtClean="0">
                <a:latin typeface="Times New Roman" pitchFamily="18" charset="0"/>
                <a:cs typeface="Times New Roman" pitchFamily="18" charset="0"/>
              </a:rPr>
              <a:t>Looks to the future, examines future events, follows a condition, concern or disease into the future</a:t>
            </a:r>
          </a:p>
          <a:p>
            <a:pPr>
              <a:buFont typeface="Wingdings" pitchFamily="2" charset="2"/>
              <a:buNone/>
            </a:pPr>
            <a:r>
              <a:rPr lang="en-US" sz="3600" b="1" dirty="0" smtClean="0">
                <a:solidFill>
                  <a:srgbClr val="7030A0"/>
                </a:solidFill>
                <a:latin typeface="Times New Roman" pitchFamily="18" charset="0"/>
                <a:cs typeface="Times New Roman" pitchFamily="18" charset="0"/>
              </a:rPr>
              <a:t>Retrospective Study </a:t>
            </a:r>
          </a:p>
          <a:p>
            <a:pPr lvl="1">
              <a:buBlip>
                <a:blip r:embed="rId2"/>
              </a:buBlip>
            </a:pPr>
            <a:r>
              <a:rPr lang="en-US" dirty="0" smtClean="0">
                <a:latin typeface="Times New Roman" pitchFamily="18" charset="0"/>
                <a:cs typeface="Times New Roman" pitchFamily="18" charset="0"/>
              </a:rPr>
              <a:t>To look back´,</a:t>
            </a:r>
          </a:p>
          <a:p>
            <a:pPr lvl="1">
              <a:buBlip>
                <a:blip r:embed="rId2"/>
              </a:buBlip>
            </a:pPr>
            <a:r>
              <a:rPr lang="en-US" dirty="0" smtClean="0">
                <a:latin typeface="Times New Roman" pitchFamily="18" charset="0"/>
                <a:cs typeface="Times New Roman" pitchFamily="18" charset="0"/>
              </a:rPr>
              <a:t>Looks back in time to study events that have already occurred</a:t>
            </a:r>
          </a:p>
          <a:p>
            <a:endParaRPr lang="en-US" sz="36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274</a:t>
            </a:fld>
            <a:endParaRPr lang="en-US"/>
          </a:p>
        </p:txBody>
      </p:sp>
    </p:spTree>
    <p:extLst>
      <p:ext uri="{BB962C8B-B14F-4D97-AF65-F5344CB8AC3E}">
        <p14:creationId xmlns:p14="http://schemas.microsoft.com/office/powerpoint/2010/main" val="2153662810"/>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Content Placeholder 3"/>
          <p:cNvPicPr>
            <a:picLocks noGrp="1" noChangeAspect="1" noChangeArrowheads="1"/>
          </p:cNvPicPr>
          <p:nvPr>
            <p:ph sz="quarter" idx="1"/>
          </p:nvPr>
        </p:nvPicPr>
        <p:blipFill>
          <a:blip r:embed="rId2"/>
          <a:srcRect/>
          <a:stretch>
            <a:fillRect/>
          </a:stretch>
        </p:blipFill>
        <p:spPr>
          <a:xfrm>
            <a:off x="0" y="152400"/>
            <a:ext cx="9448800" cy="6858000"/>
          </a:xfrm>
        </p:spPr>
      </p:pic>
      <p:sp>
        <p:nvSpPr>
          <p:cNvPr id="4" name="Slide Number Placeholder 3"/>
          <p:cNvSpPr>
            <a:spLocks noGrp="1"/>
          </p:cNvSpPr>
          <p:nvPr>
            <p:ph type="sldNum" sz="quarter" idx="12"/>
          </p:nvPr>
        </p:nvSpPr>
        <p:spPr/>
        <p:txBody>
          <a:bodyPr>
            <a:normAutofit/>
          </a:bodyPr>
          <a:lstStyle/>
          <a:p>
            <a:fld id="{BF9949E1-56C8-4E7F-A344-028E9A67C503}" type="slidenum">
              <a:rPr lang="en-US" smtClean="0"/>
              <a:pPr/>
              <a:t>275</a:t>
            </a:fld>
            <a:endParaRPr lang="en-US"/>
          </a:p>
        </p:txBody>
      </p:sp>
    </p:spTree>
    <p:extLst>
      <p:ext uri="{BB962C8B-B14F-4D97-AF65-F5344CB8AC3E}">
        <p14:creationId xmlns:p14="http://schemas.microsoft.com/office/powerpoint/2010/main" val="276784252"/>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74638"/>
            <a:ext cx="8229600" cy="939800"/>
          </a:xfrm>
        </p:spPr>
        <p:txBody>
          <a:bodyPr>
            <a:normAutofit/>
          </a:bodyPr>
          <a:lstStyle/>
          <a:p>
            <a:r>
              <a:rPr lang="en-US" sz="3600" b="1" dirty="0" smtClean="0">
                <a:latin typeface="Times New Roman" pitchFamily="18" charset="0"/>
                <a:cs typeface="Times New Roman" pitchFamily="18" charset="0"/>
              </a:rPr>
              <a:t>Types of analytic study design </a:t>
            </a:r>
            <a:endParaRPr lang="en-US" sz="4800" dirty="0" smtClean="0">
              <a:latin typeface="Times New Roman" pitchFamily="18" charset="0"/>
              <a:cs typeface="Times New Roman" pitchFamily="18" charset="0"/>
            </a:endParaRPr>
          </a:p>
        </p:txBody>
      </p:sp>
      <p:sp>
        <p:nvSpPr>
          <p:cNvPr id="54275" name="Content Placeholder 2"/>
          <p:cNvSpPr>
            <a:spLocks noGrp="1"/>
          </p:cNvSpPr>
          <p:nvPr>
            <p:ph sz="quarter" idx="1"/>
          </p:nvPr>
        </p:nvSpPr>
        <p:spPr>
          <a:xfrm>
            <a:off x="500063" y="1143001"/>
            <a:ext cx="8286750" cy="5562600"/>
          </a:xfrm>
        </p:spPr>
        <p:txBody>
          <a:bodyPr>
            <a:normAutofit fontScale="92500" lnSpcReduction="10000"/>
          </a:bodyPr>
          <a:lstStyle/>
          <a:p>
            <a:pPr algn="just">
              <a:buFont typeface="Wingdings" pitchFamily="2" charset="2"/>
              <a:buNone/>
            </a:pPr>
            <a:r>
              <a:rPr lang="en-US" dirty="0" smtClean="0">
                <a:latin typeface="Times New Roman" pitchFamily="18" charset="0"/>
                <a:cs typeface="Times New Roman" pitchFamily="18" charset="0"/>
              </a:rPr>
              <a:t>There are two types of analytic study designs </a:t>
            </a:r>
          </a:p>
          <a:p>
            <a:pPr lvl="1" algn="just"/>
            <a:r>
              <a:rPr lang="en-US" sz="2400" dirty="0" smtClean="0">
                <a:latin typeface="Times New Roman" pitchFamily="18" charset="0"/>
                <a:cs typeface="Times New Roman" pitchFamily="18" charset="0"/>
              </a:rPr>
              <a:t>Observational- to simply observe</a:t>
            </a:r>
          </a:p>
          <a:p>
            <a:pPr lvl="1" algn="just"/>
            <a:r>
              <a:rPr lang="en-US" sz="2400" dirty="0" smtClean="0">
                <a:latin typeface="Times New Roman" pitchFamily="18" charset="0"/>
                <a:cs typeface="Times New Roman" pitchFamily="18" charset="0"/>
              </a:rPr>
              <a:t>Interventional - manipulation or determination </a:t>
            </a:r>
            <a:endParaRPr lang="en-US" dirty="0" smtClean="0">
              <a:latin typeface="Times New Roman" pitchFamily="18" charset="0"/>
              <a:cs typeface="Times New Roman" pitchFamily="18" charset="0"/>
            </a:endParaRPr>
          </a:p>
          <a:p>
            <a:pPr algn="just">
              <a:buFont typeface="Wingdings" pitchFamily="2" charset="2"/>
              <a:buNone/>
            </a:pPr>
            <a:r>
              <a:rPr lang="en-US" sz="2400" b="1" dirty="0" smtClean="0">
                <a:latin typeface="Times New Roman" pitchFamily="18" charset="0"/>
                <a:cs typeface="Times New Roman" pitchFamily="18" charset="0"/>
              </a:rPr>
              <a:t>Observational studies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Information is obtained by simple observation of the event (two basic types): -</a:t>
            </a:r>
          </a:p>
          <a:p>
            <a:pPr lvl="1" algn="just"/>
            <a:r>
              <a:rPr lang="en-US" dirty="0" smtClean="0">
                <a:latin typeface="Times New Roman" pitchFamily="18" charset="0"/>
                <a:cs typeface="Times New Roman" pitchFamily="18" charset="0"/>
              </a:rPr>
              <a:t>Case control study </a:t>
            </a:r>
          </a:p>
          <a:p>
            <a:pPr lvl="1" algn="just"/>
            <a:r>
              <a:rPr lang="en-US" dirty="0" smtClean="0">
                <a:latin typeface="Times New Roman" pitchFamily="18" charset="0"/>
                <a:cs typeface="Times New Roman" pitchFamily="18" charset="0"/>
              </a:rPr>
              <a:t>Cohort study </a:t>
            </a:r>
          </a:p>
          <a:p>
            <a:pPr lvl="1" algn="just"/>
            <a:r>
              <a:rPr lang="en-US" dirty="0" smtClean="0">
                <a:solidFill>
                  <a:srgbClr val="0070C0"/>
                </a:solidFill>
                <a:latin typeface="Times New Roman" pitchFamily="18" charset="0"/>
                <a:cs typeface="Times New Roman" pitchFamily="18" charset="0"/>
              </a:rPr>
              <a:t>Cross sectional (some times)</a:t>
            </a:r>
          </a:p>
          <a:p>
            <a:pPr marL="0" indent="0" algn="just">
              <a:buNone/>
            </a:pPr>
            <a:r>
              <a:rPr lang="en-US" dirty="0" smtClean="0">
                <a:latin typeface="Times New Roman" pitchFamily="18" charset="0"/>
                <a:cs typeface="Times New Roman" pitchFamily="18" charset="0"/>
              </a:rPr>
              <a:t>Interventional</a:t>
            </a:r>
          </a:p>
          <a:p>
            <a:pPr algn="just"/>
            <a:r>
              <a:rPr lang="en-US" sz="2800" dirty="0" smtClean="0">
                <a:latin typeface="Times New Roman" pitchFamily="18" charset="0"/>
                <a:cs typeface="Times New Roman" pitchFamily="18" charset="0"/>
              </a:rPr>
              <a:t>The investigator manipulate the outcome  assigned subjects as treatment or placebo groups</a:t>
            </a:r>
          </a:p>
          <a:p>
            <a:pPr lvl="1" algn="just"/>
            <a:r>
              <a:rPr lang="en-US" dirty="0" smtClean="0">
                <a:latin typeface="Times New Roman" pitchFamily="18" charset="0"/>
                <a:cs typeface="Times New Roman" pitchFamily="18" charset="0"/>
              </a:rPr>
              <a:t>Experimental study   </a:t>
            </a:r>
          </a:p>
          <a:p>
            <a:pPr algn="just"/>
            <a:endParaRPr lang="en-US"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276</a:t>
            </a:fld>
            <a:endParaRPr lang="en-US"/>
          </a:p>
        </p:txBody>
      </p:sp>
    </p:spTree>
    <p:extLst>
      <p:ext uri="{BB962C8B-B14F-4D97-AF65-F5344CB8AC3E}">
        <p14:creationId xmlns:p14="http://schemas.microsoft.com/office/powerpoint/2010/main" val="2519804987"/>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28600"/>
            <a:ext cx="8305800" cy="869950"/>
          </a:xfrm>
        </p:spPr>
        <p:txBody>
          <a:bodyPr>
            <a:normAutofit/>
          </a:bodyPr>
          <a:lstStyle/>
          <a:p>
            <a:r>
              <a:rPr lang="en-US" sz="4800" dirty="0" smtClean="0">
                <a:solidFill>
                  <a:srgbClr val="0070C0"/>
                </a:solidFill>
                <a:latin typeface="Times New Roman" pitchFamily="18" charset="0"/>
                <a:cs typeface="Times New Roman" pitchFamily="18" charset="0"/>
              </a:rPr>
              <a:t>1. Case-Control Studies</a:t>
            </a:r>
          </a:p>
        </p:txBody>
      </p:sp>
      <p:sp>
        <p:nvSpPr>
          <p:cNvPr id="55299" name="Rectangle 3"/>
          <p:cNvSpPr>
            <a:spLocks noGrp="1" noChangeArrowheads="1"/>
          </p:cNvSpPr>
          <p:nvPr>
            <p:ph idx="1"/>
          </p:nvPr>
        </p:nvSpPr>
        <p:spPr>
          <a:xfrm>
            <a:off x="250825" y="1143000"/>
            <a:ext cx="8535988" cy="5181600"/>
          </a:xfrm>
        </p:spPr>
        <p:txBody>
          <a:bodyPr>
            <a:normAutofit/>
          </a:bodyPr>
          <a:lstStyle/>
          <a:p>
            <a:pPr marL="571500" indent="-457200" algn="just">
              <a:lnSpc>
                <a:spcPct val="80000"/>
              </a:lnSpc>
            </a:pPr>
            <a:r>
              <a:rPr lang="en-US" sz="2800" dirty="0" err="1" smtClean="0">
                <a:latin typeface="Times New Roman" pitchFamily="18" charset="0"/>
                <a:cs typeface="Times New Roman" pitchFamily="18" charset="0"/>
              </a:rPr>
              <a:t>Syn</a:t>
            </a:r>
            <a:r>
              <a:rPr lang="en-US" sz="2800" dirty="0" smtClean="0">
                <a:latin typeface="Times New Roman" pitchFamily="18" charset="0"/>
                <a:cs typeface="Times New Roman" pitchFamily="18" charset="0"/>
              </a:rPr>
              <a:t>: case-comparison study, case-referent study, retrospective study</a:t>
            </a:r>
          </a:p>
          <a:p>
            <a:pPr marL="571500" indent="-457200" algn="just">
              <a:lnSpc>
                <a:spcPct val="80000"/>
              </a:lnSpc>
            </a:pPr>
            <a:r>
              <a:rPr lang="en-US" sz="2800" dirty="0" err="1" smtClean="0">
                <a:latin typeface="Times New Roman" pitchFamily="18" charset="0"/>
                <a:cs typeface="Times New Roman" pitchFamily="18" charset="0"/>
              </a:rPr>
              <a:t>Def</a:t>
            </a:r>
            <a:r>
              <a:rPr lang="en-US" sz="2800" dirty="0" smtClean="0">
                <a:latin typeface="Times New Roman" pitchFamily="18" charset="0"/>
                <a:cs typeface="Times New Roman" pitchFamily="18" charset="0"/>
              </a:rPr>
              <a:t>/n: past history of exposure is compared in cases and their controls for their exposure status</a:t>
            </a:r>
          </a:p>
          <a:p>
            <a:pPr marL="1141413" lvl="1" indent="-455613" algn="just">
              <a:lnSpc>
                <a:spcPct val="80000"/>
              </a:lnSpc>
            </a:pPr>
            <a:r>
              <a:rPr lang="en-US" dirty="0" smtClean="0">
                <a:latin typeface="Times New Roman" pitchFamily="18" charset="0"/>
                <a:cs typeface="Times New Roman" pitchFamily="18" charset="0"/>
              </a:rPr>
              <a:t>Look back at exposure (retrospective) - It assess retrospectively on exposure status.</a:t>
            </a:r>
          </a:p>
          <a:p>
            <a:pPr marL="1141413" lvl="1" indent="-455613" algn="just">
              <a:lnSpc>
                <a:spcPct val="80000"/>
              </a:lnSpc>
            </a:pPr>
            <a:endParaRPr lang="en-US" dirty="0" smtClean="0">
              <a:latin typeface="Times New Roman" pitchFamily="18" charset="0"/>
              <a:cs typeface="Times New Roman" pitchFamily="18" charset="0"/>
            </a:endParaRPr>
          </a:p>
          <a:p>
            <a:pPr marL="571500" indent="-457200" algn="just">
              <a:lnSpc>
                <a:spcPct val="80000"/>
              </a:lnSpc>
              <a:spcBef>
                <a:spcPct val="50000"/>
              </a:spcBef>
            </a:pPr>
            <a:r>
              <a:rPr lang="en-US" sz="2800" dirty="0" smtClean="0">
                <a:latin typeface="Times New Roman" pitchFamily="18" charset="0"/>
                <a:cs typeface="Times New Roman" pitchFamily="18" charset="0"/>
              </a:rPr>
              <a:t>Case control studies aim to </a:t>
            </a:r>
            <a:r>
              <a:rPr lang="en-US" sz="2800" dirty="0" smtClean="0">
                <a:solidFill>
                  <a:srgbClr val="7030A0"/>
                </a:solidFill>
                <a:latin typeface="Times New Roman" pitchFamily="18" charset="0"/>
                <a:cs typeface="Times New Roman" pitchFamily="18" charset="0"/>
              </a:rPr>
              <a:t>identify potential associations between ‘risk’ factors or exposure and a particular disease or outcome</a:t>
            </a:r>
          </a:p>
          <a:p>
            <a:pPr marL="571500" indent="-457200" algn="just">
              <a:lnSpc>
                <a:spcPct val="80000"/>
              </a:lnSpc>
            </a:pPr>
            <a:endParaRPr lang="en-US" sz="2400" dirty="0" smtClean="0">
              <a:latin typeface="Times New Roman" pitchFamily="18" charset="0"/>
              <a:cs typeface="Times New Roman" pitchFamily="18" charset="0"/>
            </a:endParaRPr>
          </a:p>
          <a:p>
            <a:pPr marL="571500" indent="-457200" algn="just">
              <a:lnSpc>
                <a:spcPct val="80000"/>
              </a:lnSpc>
              <a:spcBef>
                <a:spcPct val="50000"/>
              </a:spcBef>
            </a:pPr>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pPr>
              <a:defRPr/>
            </a:pPr>
            <a:fld id="{424C0BC0-B2F8-41F8-91F1-1D6497B674DD}" type="slidenum">
              <a:rPr lang="en-US">
                <a:latin typeface="Times New Roman" pitchFamily="18" charset="0"/>
                <a:cs typeface="Times New Roman" pitchFamily="18" charset="0"/>
              </a:rPr>
              <a:pPr>
                <a:defRPr/>
              </a:pPr>
              <a:t>277</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219103291"/>
      </p:ext>
    </p:extLst>
  </p:cSld>
  <p:clrMapOvr>
    <a:masterClrMapping/>
  </p:clrMapOvr>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12775" y="228600"/>
            <a:ext cx="8153400" cy="990600"/>
          </a:xfrm>
        </p:spPr>
        <p:txBody>
          <a:bodyPr>
            <a:normAutofit/>
          </a:bodyPr>
          <a:lstStyle/>
          <a:p>
            <a:r>
              <a:rPr lang="en-US" sz="4800" dirty="0" smtClean="0">
                <a:latin typeface="Times New Roman" pitchFamily="18" charset="0"/>
                <a:cs typeface="Times New Roman" pitchFamily="18" charset="0"/>
              </a:rPr>
              <a:t>Case-Control Studies…</a:t>
            </a:r>
          </a:p>
        </p:txBody>
      </p:sp>
      <p:sp>
        <p:nvSpPr>
          <p:cNvPr id="56323" name="Rectangle 3"/>
          <p:cNvSpPr>
            <a:spLocks noGrp="1" noChangeArrowheads="1"/>
          </p:cNvSpPr>
          <p:nvPr>
            <p:ph idx="1"/>
          </p:nvPr>
        </p:nvSpPr>
        <p:spPr>
          <a:xfrm>
            <a:off x="357188" y="1295400"/>
            <a:ext cx="8501062" cy="5105399"/>
          </a:xfrm>
        </p:spPr>
        <p:txBody>
          <a:bodyPr>
            <a:normAutofit lnSpcReduction="10000"/>
          </a:bodyPr>
          <a:lstStyle/>
          <a:p>
            <a:pPr marL="571500" indent="-457200" algn="just">
              <a:lnSpc>
                <a:spcPct val="80000"/>
              </a:lnSpc>
              <a:spcBef>
                <a:spcPct val="50000"/>
              </a:spcBef>
            </a:pPr>
            <a:r>
              <a:rPr lang="en-US" sz="2800" dirty="0" smtClean="0">
                <a:latin typeface="Times New Roman" pitchFamily="18" charset="0"/>
                <a:cs typeface="Times New Roman" pitchFamily="18" charset="0"/>
              </a:rPr>
              <a:t>Unit of observation and analysis:  Individual  (not group)</a:t>
            </a:r>
          </a:p>
          <a:p>
            <a:pPr marL="571500" indent="-457200" algn="just">
              <a:lnSpc>
                <a:spcPct val="80000"/>
              </a:lnSpc>
            </a:pPr>
            <a:r>
              <a:rPr lang="en-US" sz="2800" dirty="0" smtClean="0">
                <a:solidFill>
                  <a:srgbClr val="C00000"/>
                </a:solidFill>
                <a:latin typeface="Times New Roman" pitchFamily="18" charset="0"/>
                <a:cs typeface="Times New Roman" pitchFamily="18" charset="0"/>
              </a:rPr>
              <a:t>Case-control studies are the most frequently undertaken analytical epidemiological studies</a:t>
            </a:r>
          </a:p>
          <a:p>
            <a:pPr marL="571500" indent="-457200" algn="just">
              <a:lnSpc>
                <a:spcPct val="80000"/>
              </a:lnSpc>
            </a:pPr>
            <a:r>
              <a:rPr lang="en-US" sz="2800" dirty="0" smtClean="0">
                <a:latin typeface="Times New Roman" pitchFamily="18" charset="0"/>
                <a:cs typeface="Times New Roman" pitchFamily="18" charset="0"/>
              </a:rPr>
              <a:t>They are the only practical approach for identifying risk factors for </a:t>
            </a:r>
            <a:r>
              <a:rPr lang="en-US" sz="2800" b="1" dirty="0" smtClean="0">
                <a:latin typeface="Times New Roman" pitchFamily="18" charset="0"/>
                <a:cs typeface="Times New Roman" pitchFamily="18" charset="0"/>
              </a:rPr>
              <a:t>rare diseases</a:t>
            </a:r>
          </a:p>
          <a:p>
            <a:pPr marL="571500" indent="-457200" algn="just">
              <a:lnSpc>
                <a:spcPct val="80000"/>
              </a:lnSpc>
            </a:pPr>
            <a:endParaRPr lang="en-US" sz="2800" b="1" dirty="0" smtClean="0">
              <a:latin typeface="Times New Roman" pitchFamily="18" charset="0"/>
              <a:cs typeface="Times New Roman" pitchFamily="18" charset="0"/>
            </a:endParaRPr>
          </a:p>
          <a:p>
            <a:pPr marL="571500" indent="-457200" algn="just">
              <a:lnSpc>
                <a:spcPct val="80000"/>
              </a:lnSpc>
            </a:pPr>
            <a:r>
              <a:rPr lang="en-US" sz="2800" dirty="0" smtClean="0">
                <a:latin typeface="Times New Roman" pitchFamily="18" charset="0"/>
                <a:cs typeface="Times New Roman" pitchFamily="18" charset="0"/>
              </a:rPr>
              <a:t>They are best suited to the study of diseases for which medical care is sought, </a:t>
            </a:r>
            <a:r>
              <a:rPr lang="en-US" sz="2800" b="1" dirty="0" smtClean="0">
                <a:latin typeface="Times New Roman" pitchFamily="18" charset="0"/>
                <a:cs typeface="Times New Roman" pitchFamily="18" charset="0"/>
              </a:rPr>
              <a:t>such as cancers or hip fracture</a:t>
            </a:r>
          </a:p>
          <a:p>
            <a:pPr marL="571500" indent="-457200" algn="just">
              <a:lnSpc>
                <a:spcPct val="80000"/>
              </a:lnSpc>
            </a:pPr>
            <a:endParaRPr lang="en-US" sz="2800" b="1" dirty="0" smtClean="0">
              <a:latin typeface="Times New Roman" pitchFamily="18" charset="0"/>
              <a:cs typeface="Times New Roman" pitchFamily="18" charset="0"/>
            </a:endParaRPr>
          </a:p>
          <a:p>
            <a:pPr marL="571500" indent="-457200" algn="just">
              <a:lnSpc>
                <a:spcPct val="80000"/>
              </a:lnSpc>
            </a:pPr>
            <a:r>
              <a:rPr lang="en-US" sz="2800" dirty="0" smtClean="0">
                <a:latin typeface="Times New Roman" pitchFamily="18" charset="0"/>
                <a:cs typeface="Times New Roman" pitchFamily="18" charset="0"/>
              </a:rPr>
              <a:t>It is relatively cheaper</a:t>
            </a:r>
          </a:p>
          <a:p>
            <a:pPr marL="571500" indent="-457200" algn="just">
              <a:lnSpc>
                <a:spcPct val="80000"/>
              </a:lnSpc>
            </a:pPr>
            <a:r>
              <a:rPr lang="en-US" sz="2800" dirty="0" smtClean="0">
                <a:latin typeface="Times New Roman" pitchFamily="18" charset="0"/>
                <a:cs typeface="Times New Roman" pitchFamily="18" charset="0"/>
              </a:rPr>
              <a:t>Measure of association is </a:t>
            </a:r>
            <a:r>
              <a:rPr lang="en-US" sz="2800" b="1" dirty="0" smtClean="0">
                <a:latin typeface="Times New Roman" pitchFamily="18" charset="0"/>
                <a:cs typeface="Times New Roman" pitchFamily="18" charset="0"/>
              </a:rPr>
              <a:t>using </a:t>
            </a:r>
            <a:r>
              <a:rPr lang="en-US" sz="2800" b="1" dirty="0" smtClean="0">
                <a:solidFill>
                  <a:srgbClr val="00FF00"/>
                </a:solidFill>
                <a:latin typeface="Times New Roman" pitchFamily="18" charset="0"/>
                <a:cs typeface="Times New Roman" pitchFamily="18" charset="0"/>
              </a:rPr>
              <a:t>OR</a:t>
            </a:r>
          </a:p>
          <a:p>
            <a:pPr marL="571500" indent="-457200" algn="just">
              <a:spcBef>
                <a:spcPct val="100000"/>
              </a:spcBef>
            </a:pPr>
            <a:endParaRPr lang="en-US" sz="2800" dirty="0" smtClean="0">
              <a:latin typeface="Times New Roman" pitchFamily="18" charset="0"/>
              <a:cs typeface="Times New Roman" pitchFamily="18" charset="0"/>
            </a:endParaRPr>
          </a:p>
          <a:p>
            <a:pPr marL="571500" indent="-457200" algn="just">
              <a:spcBef>
                <a:spcPct val="100000"/>
              </a:spcBef>
            </a:pPr>
            <a:endParaRPr lang="en-US" sz="2800" dirty="0" smtClean="0">
              <a:latin typeface="Times New Roman" pitchFamily="18" charset="0"/>
              <a:cs typeface="Times New Roman" pitchFamily="18" charset="0"/>
            </a:endParaRPr>
          </a:p>
          <a:p>
            <a:pPr marL="571500" indent="-457200" algn="just">
              <a:buFont typeface="Wingdings" pitchFamily="2" charset="2"/>
              <a:buNone/>
            </a:pPr>
            <a:endParaRPr lang="en-US" sz="28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pPr>
              <a:defRPr/>
            </a:pPr>
            <a:fld id="{63CF7027-6CDC-4A91-9E6E-D1CE570AFCCF}" type="slidenum">
              <a:rPr lang="en-US"/>
              <a:pPr>
                <a:defRPr/>
              </a:pPr>
              <a:t>278</a:t>
            </a:fld>
            <a:endParaRPr lang="en-US"/>
          </a:p>
        </p:txBody>
      </p:sp>
    </p:spTree>
    <p:extLst>
      <p:ext uri="{BB962C8B-B14F-4D97-AF65-F5344CB8AC3E}">
        <p14:creationId xmlns:p14="http://schemas.microsoft.com/office/powerpoint/2010/main" val="2100955749"/>
      </p:ext>
    </p:extLst>
  </p:cSld>
  <p:clrMapOvr>
    <a:masterClrMapping/>
  </p:clrMapOvr>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85800"/>
          </a:xfrm>
        </p:spPr>
        <p:txBody>
          <a:bodyPr>
            <a:noAutofit/>
          </a:bodyPr>
          <a:lstStyle/>
          <a:p>
            <a:pPr fontAlgn="auto">
              <a:spcAft>
                <a:spcPts val="0"/>
              </a:spcAft>
              <a:defRPr/>
            </a:pPr>
            <a:r>
              <a:rPr lang="en-US" sz="4000" b="1" dirty="0" smtClean="0">
                <a:latin typeface="Times New Roman" pitchFamily="18" charset="0"/>
                <a:cs typeface="Times New Roman" pitchFamily="18" charset="0"/>
              </a:rPr>
              <a:t>Case control study</a:t>
            </a:r>
            <a:endParaRPr lang="en-US" sz="4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28625" y="990600"/>
            <a:ext cx="8486775" cy="5653088"/>
          </a:xfrm>
        </p:spPr>
        <p:txBody>
          <a:bodyPr>
            <a:normAutofit fontScale="92500" lnSpcReduction="10000"/>
          </a:bodyPr>
          <a:lstStyle/>
          <a:p>
            <a:pPr marL="320040" indent="-320040" fontAlgn="auto">
              <a:spcAft>
                <a:spcPts val="0"/>
              </a:spcAft>
              <a:buFont typeface="Wingdings"/>
              <a:buNone/>
              <a:defRPr/>
            </a:pPr>
            <a:r>
              <a:rPr lang="en-US" dirty="0" smtClean="0"/>
              <a:t> </a:t>
            </a:r>
          </a:p>
          <a:p>
            <a:pPr marL="320040" indent="-320040" fontAlgn="auto">
              <a:spcAft>
                <a:spcPts val="0"/>
              </a:spcAft>
              <a:buFont typeface="Wingdings"/>
              <a:buNone/>
              <a:defRPr/>
            </a:pPr>
            <a:r>
              <a:rPr lang="en-US" dirty="0" smtClean="0"/>
              <a:t> </a:t>
            </a:r>
          </a:p>
          <a:p>
            <a:pPr marL="320040" indent="-320040" fontAlgn="auto">
              <a:spcAft>
                <a:spcPts val="0"/>
              </a:spcAft>
              <a:buFont typeface="Wingdings"/>
              <a:buNone/>
              <a:defRPr/>
            </a:pPr>
            <a:r>
              <a:rPr lang="en-US" dirty="0" smtClean="0"/>
              <a:t> </a:t>
            </a:r>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smtClean="0"/>
          </a:p>
          <a:p>
            <a:pPr marL="320040" indent="-320040" fontAlgn="auto">
              <a:spcAft>
                <a:spcPts val="0"/>
              </a:spcAft>
              <a:buFont typeface="Wingdings"/>
              <a:buNone/>
              <a:defRPr/>
            </a:pPr>
            <a:endParaRPr lang="en-US" dirty="0" smtClean="0"/>
          </a:p>
          <a:p>
            <a:pPr marL="320040" indent="-320040" fontAlgn="auto">
              <a:spcAft>
                <a:spcPts val="0"/>
              </a:spcAft>
              <a:buFont typeface="Wingdings"/>
              <a:buNone/>
              <a:defRPr/>
            </a:pPr>
            <a:endParaRPr lang="en-US" dirty="0" smtClean="0"/>
          </a:p>
          <a:p>
            <a:pPr marL="320040" indent="-320040" fontAlgn="auto">
              <a:spcAft>
                <a:spcPts val="0"/>
              </a:spcAft>
              <a:buFont typeface="Wingdings"/>
              <a:buNone/>
              <a:defRPr/>
            </a:pPr>
            <a:endParaRPr lang="en-US" dirty="0" smtClean="0"/>
          </a:p>
          <a:p>
            <a:pPr marL="320040" indent="-320040" fontAlgn="auto">
              <a:spcAft>
                <a:spcPts val="0"/>
              </a:spcAft>
              <a:buFont typeface="Wingdings"/>
              <a:buNone/>
              <a:defRPr/>
            </a:pPr>
            <a:endParaRPr lang="en-US" dirty="0" smtClean="0"/>
          </a:p>
          <a:p>
            <a:pPr marL="320040" indent="-320040" fontAlgn="auto">
              <a:spcAft>
                <a:spcPts val="0"/>
              </a:spcAft>
              <a:buFont typeface="Wingdings"/>
              <a:buNone/>
              <a:defRPr/>
            </a:pPr>
            <a:endParaRPr lang="en-US" dirty="0" smtClean="0"/>
          </a:p>
          <a:p>
            <a:pPr marL="320040" indent="-320040" fontAlgn="auto">
              <a:spcAft>
                <a:spcPts val="0"/>
              </a:spcAft>
              <a:buFont typeface="Wingdings"/>
              <a:buNone/>
              <a:defRPr/>
            </a:pPr>
            <a:r>
              <a:rPr lang="en-US" dirty="0" smtClean="0">
                <a:latin typeface="Times New Roman" pitchFamily="18" charset="0"/>
                <a:cs typeface="Times New Roman" pitchFamily="18" charset="0"/>
              </a:rPr>
              <a:t>past time                                                 present time</a:t>
            </a:r>
            <a:endParaRPr lang="en-US" dirty="0">
              <a:latin typeface="Times New Roman" pitchFamily="18" charset="0"/>
              <a:cs typeface="Times New Roman" pitchFamily="18" charset="0"/>
            </a:endParaRPr>
          </a:p>
        </p:txBody>
      </p:sp>
      <p:sp>
        <p:nvSpPr>
          <p:cNvPr id="5" name="Rectangle 4"/>
          <p:cNvSpPr/>
          <p:nvPr/>
        </p:nvSpPr>
        <p:spPr>
          <a:xfrm>
            <a:off x="1071563" y="2826327"/>
            <a:ext cx="258127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t>Non – exposed </a:t>
            </a:r>
          </a:p>
        </p:txBody>
      </p:sp>
      <p:sp>
        <p:nvSpPr>
          <p:cNvPr id="6" name="Rectangle 5"/>
          <p:cNvSpPr/>
          <p:nvPr/>
        </p:nvSpPr>
        <p:spPr>
          <a:xfrm>
            <a:off x="1071563" y="3643313"/>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Exposed</a:t>
            </a:r>
          </a:p>
        </p:txBody>
      </p:sp>
      <p:sp>
        <p:nvSpPr>
          <p:cNvPr id="7" name="Rectangle 6"/>
          <p:cNvSpPr/>
          <p:nvPr/>
        </p:nvSpPr>
        <p:spPr>
          <a:xfrm>
            <a:off x="5929313" y="2000250"/>
            <a:ext cx="25003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Cases (people with disease)</a:t>
            </a:r>
          </a:p>
        </p:txBody>
      </p:sp>
      <p:sp>
        <p:nvSpPr>
          <p:cNvPr id="8" name="Rectangle 7"/>
          <p:cNvSpPr/>
          <p:nvPr/>
        </p:nvSpPr>
        <p:spPr>
          <a:xfrm>
            <a:off x="6058881" y="3776663"/>
            <a:ext cx="250031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a:t>Controls (people without the disease  </a:t>
            </a:r>
          </a:p>
        </p:txBody>
      </p:sp>
      <p:sp>
        <p:nvSpPr>
          <p:cNvPr id="9" name="Rectangle 8"/>
          <p:cNvSpPr/>
          <p:nvPr/>
        </p:nvSpPr>
        <p:spPr>
          <a:xfrm>
            <a:off x="1138238" y="1857375"/>
            <a:ext cx="2514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dirty="0"/>
          </a:p>
          <a:p>
            <a:pPr>
              <a:defRPr/>
            </a:pPr>
            <a:r>
              <a:rPr lang="en-US" sz="2400" dirty="0"/>
              <a:t>Exposed</a:t>
            </a:r>
            <a:r>
              <a:rPr lang="en-US" dirty="0"/>
              <a:t> </a:t>
            </a:r>
          </a:p>
          <a:p>
            <a:pPr>
              <a:defRPr/>
            </a:pPr>
            <a:r>
              <a:rPr lang="en-US" dirty="0"/>
              <a:t>   </a:t>
            </a:r>
          </a:p>
        </p:txBody>
      </p:sp>
      <p:sp>
        <p:nvSpPr>
          <p:cNvPr id="10" name="Rectangle 9"/>
          <p:cNvSpPr/>
          <p:nvPr/>
        </p:nvSpPr>
        <p:spPr>
          <a:xfrm>
            <a:off x="1000125" y="4429125"/>
            <a:ext cx="2438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Non – exposed</a:t>
            </a:r>
          </a:p>
        </p:txBody>
      </p:sp>
      <p:sp>
        <p:nvSpPr>
          <p:cNvPr id="12" name="Right Brace 11"/>
          <p:cNvSpPr/>
          <p:nvPr/>
        </p:nvSpPr>
        <p:spPr>
          <a:xfrm>
            <a:off x="3429000" y="3929063"/>
            <a:ext cx="2590800" cy="762000"/>
          </a:xfrm>
          <a:prstGeom prst="rightBrace">
            <a:avLst>
              <a:gd name="adj1" fmla="val 8333"/>
              <a:gd name="adj2" fmla="val 33385"/>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Left Arrow 21"/>
          <p:cNvSpPr/>
          <p:nvPr/>
        </p:nvSpPr>
        <p:spPr>
          <a:xfrm>
            <a:off x="1214438" y="5143500"/>
            <a:ext cx="4876800" cy="762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Direction of inquiry </a:t>
            </a:r>
          </a:p>
        </p:txBody>
      </p:sp>
      <p:sp>
        <p:nvSpPr>
          <p:cNvPr id="57356" name="Rectangle 4"/>
          <p:cNvSpPr>
            <a:spLocks noChangeArrowheads="1"/>
          </p:cNvSpPr>
          <p:nvPr/>
        </p:nvSpPr>
        <p:spPr bwMode="auto">
          <a:xfrm>
            <a:off x="0" y="0"/>
            <a:ext cx="220663" cy="261938"/>
          </a:xfrm>
          <a:prstGeom prst="rect">
            <a:avLst/>
          </a:prstGeom>
          <a:noFill/>
          <a:ln w="9525">
            <a:noFill/>
            <a:miter lim="800000"/>
            <a:headEnd/>
            <a:tailEnd/>
          </a:ln>
        </p:spPr>
        <p:txBody>
          <a:bodyPr wrap="none" anchor="ctr">
            <a:spAutoFit/>
          </a:bodyPr>
          <a:lstStyle/>
          <a:p>
            <a:pPr algn="just"/>
            <a:r>
              <a:rPr lang="en-US" sz="1100">
                <a:latin typeface="Times New Roman" pitchFamily="18" charset="0"/>
                <a:ea typeface="Calibri" pitchFamily="34" charset="0"/>
                <a:cs typeface="Times New Roman" pitchFamily="18" charset="0"/>
              </a:rPr>
              <a:t> </a:t>
            </a:r>
            <a:endParaRPr lang="en-US">
              <a:ea typeface="Calibri" pitchFamily="34" charset="0"/>
              <a:cs typeface="Times New Roman" pitchFamily="18" charset="0"/>
            </a:endParaRPr>
          </a:p>
        </p:txBody>
      </p:sp>
      <p:cxnSp>
        <p:nvCxnSpPr>
          <p:cNvPr id="25" name="Straight Arrow Connector 24"/>
          <p:cNvCxnSpPr/>
          <p:nvPr/>
        </p:nvCxnSpPr>
        <p:spPr>
          <a:xfrm flipV="1">
            <a:off x="1000125" y="5857875"/>
            <a:ext cx="6629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ight Brace 39"/>
          <p:cNvSpPr/>
          <p:nvPr/>
        </p:nvSpPr>
        <p:spPr>
          <a:xfrm>
            <a:off x="3652838" y="2162175"/>
            <a:ext cx="2263270" cy="8382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Slide Number Placeholder 15"/>
          <p:cNvSpPr>
            <a:spLocks noGrp="1"/>
          </p:cNvSpPr>
          <p:nvPr>
            <p:ph type="sldNum" sz="quarter" idx="12"/>
          </p:nvPr>
        </p:nvSpPr>
        <p:spPr/>
        <p:txBody>
          <a:bodyPr>
            <a:normAutofit/>
          </a:bodyPr>
          <a:lstStyle/>
          <a:p>
            <a:fld id="{BF9949E1-56C8-4E7F-A344-028E9A67C503}" type="slidenum">
              <a:rPr lang="en-US" smtClean="0"/>
              <a:pPr/>
              <a:t>279</a:t>
            </a:fld>
            <a:endParaRPr lang="en-US"/>
          </a:p>
        </p:txBody>
      </p:sp>
    </p:spTree>
    <p:extLst>
      <p:ext uri="{BB962C8B-B14F-4D97-AF65-F5344CB8AC3E}">
        <p14:creationId xmlns:p14="http://schemas.microsoft.com/office/powerpoint/2010/main" val="34585336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latin typeface="Times New Roman" pitchFamily="18" charset="0"/>
                <a:cs typeface="Times New Roman" pitchFamily="18" charset="0"/>
              </a:rPr>
              <a:t>History of Epidemiology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830763"/>
          </a:xfrm>
        </p:spPr>
        <p:txBody>
          <a:bodyPr>
            <a:normAutofit fontScale="92500"/>
          </a:bodyPr>
          <a:lstStyle/>
          <a:p>
            <a:pPr marL="0" indent="0">
              <a:buNone/>
            </a:pPr>
            <a:r>
              <a:rPr lang="en-US" b="1" i="1" dirty="0">
                <a:latin typeface="Times New Roman" pitchFamily="18" charset="0"/>
                <a:cs typeface="Times New Roman" pitchFamily="18" charset="0"/>
              </a:rPr>
              <a:t>Alexander Louis</a:t>
            </a:r>
            <a:r>
              <a:rPr lang="en-US" dirty="0">
                <a:latin typeface="Times New Roman" pitchFamily="18" charset="0"/>
                <a:cs typeface="Times New Roman" pitchFamily="18" charset="0"/>
              </a:rPr>
              <a:t> (1872): Systematized application of numerical thinking (quantitative reasoning)</a:t>
            </a:r>
          </a:p>
          <a:p>
            <a:pPr marL="0" indent="0">
              <a:buNone/>
            </a:pPr>
            <a:endParaRPr lang="en-US" b="1" dirty="0" smtClean="0">
              <a:latin typeface="Times New Roman" pitchFamily="18" charset="0"/>
              <a:cs typeface="Times New Roman" pitchFamily="18" charset="0"/>
            </a:endParaRPr>
          </a:p>
          <a:p>
            <a:pPr marL="0" indent="0">
              <a:buNone/>
            </a:pPr>
            <a:r>
              <a:rPr lang="en-US" b="1" i="1" dirty="0">
                <a:latin typeface="Times New Roman" pitchFamily="18" charset="0"/>
                <a:cs typeface="Times New Roman" pitchFamily="18" charset="0"/>
              </a:rPr>
              <a:t>Bradford Hill</a:t>
            </a:r>
            <a:r>
              <a:rPr lang="en-US" dirty="0">
                <a:latin typeface="Times New Roman" pitchFamily="18" charset="0"/>
                <a:cs typeface="Times New Roman" pitchFamily="18" charset="0"/>
              </a:rPr>
              <a:t> (1937): Suggested criteria for establishing causation </a:t>
            </a:r>
          </a:p>
          <a:p>
            <a:pPr>
              <a:buNone/>
            </a:pPr>
            <a:endParaRPr lang="en-US" b="1" i="1" dirty="0" smtClean="0">
              <a:latin typeface="Times New Roman" pitchFamily="18" charset="0"/>
              <a:cs typeface="Times New Roman" pitchFamily="18" charset="0"/>
            </a:endParaRPr>
          </a:p>
          <a:p>
            <a:pPr>
              <a:buNone/>
            </a:pPr>
            <a:r>
              <a:rPr lang="en-US" b="1" i="1" dirty="0" smtClean="0">
                <a:latin typeface="Times New Roman" pitchFamily="18" charset="0"/>
                <a:cs typeface="Times New Roman" pitchFamily="18" charset="0"/>
              </a:rPr>
              <a:t>Epidemiological </a:t>
            </a:r>
            <a:r>
              <a:rPr lang="en-US" b="1" i="1" dirty="0">
                <a:latin typeface="Times New Roman" pitchFamily="18" charset="0"/>
                <a:cs typeface="Times New Roman" pitchFamily="18" charset="0"/>
              </a:rPr>
              <a:t>thought emerged in 460 BC</a:t>
            </a:r>
          </a:p>
          <a:p>
            <a:pPr>
              <a:buNone/>
            </a:pPr>
            <a:endParaRPr lang="en-US" b="1" i="1" dirty="0">
              <a:latin typeface="Times New Roman" pitchFamily="18" charset="0"/>
              <a:cs typeface="Times New Roman" pitchFamily="18" charset="0"/>
            </a:endParaRPr>
          </a:p>
          <a:p>
            <a:pPr>
              <a:buNone/>
            </a:pPr>
            <a:r>
              <a:rPr lang="en-US" b="1" i="1" dirty="0">
                <a:latin typeface="Times New Roman" pitchFamily="18" charset="0"/>
                <a:cs typeface="Times New Roman" pitchFamily="18" charset="0"/>
              </a:rPr>
              <a:t>Epidemiology flourished as a discipline in 1940s</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1FE2063-0983-4B6D-8462-24B70DEB6E5F}" type="slidenum">
              <a:rPr lang="en-US" smtClean="0"/>
              <a:t>28</a:t>
            </a:fld>
            <a:endParaRPr lang="en-US"/>
          </a:p>
        </p:txBody>
      </p:sp>
    </p:spTree>
    <p:extLst>
      <p:ext uri="{BB962C8B-B14F-4D97-AF65-F5344CB8AC3E}">
        <p14:creationId xmlns:p14="http://schemas.microsoft.com/office/powerpoint/2010/main" val="3861844149"/>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04800"/>
            <a:ext cx="8229600" cy="990600"/>
          </a:xfrm>
        </p:spPr>
        <p:txBody>
          <a:bodyPr>
            <a:normAutofit/>
          </a:bodyPr>
          <a:lstStyle/>
          <a:p>
            <a:r>
              <a:rPr lang="en-US" sz="4800" dirty="0" smtClean="0">
                <a:latin typeface="Times New Roman" pitchFamily="18" charset="0"/>
                <a:cs typeface="Times New Roman" pitchFamily="18" charset="0"/>
              </a:rPr>
              <a:t>Case-control design </a:t>
            </a:r>
          </a:p>
        </p:txBody>
      </p:sp>
      <p:sp>
        <p:nvSpPr>
          <p:cNvPr id="58371" name="Content Placeholder 2"/>
          <p:cNvSpPr>
            <a:spLocks noGrp="1"/>
          </p:cNvSpPr>
          <p:nvPr>
            <p:ph sz="quarter" idx="1"/>
          </p:nvPr>
        </p:nvSpPr>
        <p:spPr>
          <a:xfrm>
            <a:off x="304800" y="1143000"/>
            <a:ext cx="8458200" cy="5562600"/>
          </a:xfrm>
        </p:spPr>
        <p:txBody>
          <a:bodyPr>
            <a:normAutofit/>
          </a:bodyPr>
          <a:lstStyle/>
          <a:p>
            <a:pPr algn="just">
              <a:lnSpc>
                <a:spcPct val="110000"/>
              </a:lnSpc>
            </a:pPr>
            <a:r>
              <a:rPr lang="en-US" sz="2800" dirty="0" smtClean="0">
                <a:latin typeface="Times New Roman" pitchFamily="18" charset="0"/>
                <a:cs typeface="Times New Roman" pitchFamily="18" charset="0"/>
              </a:rPr>
              <a:t>Select a group of subjects with disease (cases) and </a:t>
            </a:r>
          </a:p>
          <a:p>
            <a:pPr lvl="1" algn="just">
              <a:lnSpc>
                <a:spcPct val="110000"/>
              </a:lnSpc>
            </a:pPr>
            <a:r>
              <a:rPr lang="en-US" dirty="0" smtClean="0">
                <a:latin typeface="Times New Roman" pitchFamily="18" charset="0"/>
                <a:cs typeface="Times New Roman" pitchFamily="18" charset="0"/>
              </a:rPr>
              <a:t>Try to characterize their pre-disease exposure status</a:t>
            </a:r>
          </a:p>
          <a:p>
            <a:pPr lvl="1" algn="just">
              <a:lnSpc>
                <a:spcPct val="110000"/>
              </a:lnSpc>
            </a:pPr>
            <a:endParaRPr lang="en-US" dirty="0" smtClean="0">
              <a:latin typeface="Times New Roman" pitchFamily="18" charset="0"/>
              <a:cs typeface="Times New Roman" pitchFamily="18" charset="0"/>
            </a:endParaRPr>
          </a:p>
          <a:p>
            <a:pPr algn="just">
              <a:lnSpc>
                <a:spcPct val="110000"/>
              </a:lnSpc>
            </a:pPr>
            <a:r>
              <a:rPr lang="en-US" sz="2800" dirty="0" smtClean="0">
                <a:latin typeface="Times New Roman" pitchFamily="18" charset="0"/>
                <a:cs typeface="Times New Roman" pitchFamily="18" charset="0"/>
              </a:rPr>
              <a:t>Select a group of subjects without disease (controls)</a:t>
            </a:r>
          </a:p>
          <a:p>
            <a:pPr lvl="1" algn="just">
              <a:lnSpc>
                <a:spcPct val="110000"/>
              </a:lnSpc>
            </a:pPr>
            <a:r>
              <a:rPr lang="en-US" dirty="0" smtClean="0">
                <a:latin typeface="Times New Roman" pitchFamily="18" charset="0"/>
                <a:cs typeface="Times New Roman" pitchFamily="18" charset="0"/>
              </a:rPr>
              <a:t> try to characterize their exposure status</a:t>
            </a:r>
          </a:p>
          <a:p>
            <a:pPr lvl="1" algn="just">
              <a:lnSpc>
                <a:spcPct val="110000"/>
              </a:lnSpc>
            </a:pPr>
            <a:endParaRPr lang="en-US" dirty="0" smtClean="0">
              <a:latin typeface="Times New Roman" pitchFamily="18" charset="0"/>
              <a:cs typeface="Times New Roman" pitchFamily="18" charset="0"/>
            </a:endParaRPr>
          </a:p>
          <a:p>
            <a:pPr algn="just">
              <a:lnSpc>
                <a:spcPct val="110000"/>
              </a:lnSpc>
            </a:pPr>
            <a:r>
              <a:rPr lang="en-US" sz="2800" dirty="0" smtClean="0">
                <a:latin typeface="Times New Roman" pitchFamily="18" charset="0"/>
                <a:cs typeface="Times New Roman" pitchFamily="18" charset="0"/>
              </a:rPr>
              <a:t>Compare how common exposure was among cases with how common it was among controls, as a measure of exposure-disease association (measure of association)</a:t>
            </a: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280</a:t>
            </a:fld>
            <a:endParaRPr lang="en-US"/>
          </a:p>
        </p:txBody>
      </p:sp>
    </p:spTree>
    <p:extLst>
      <p:ext uri="{BB962C8B-B14F-4D97-AF65-F5344CB8AC3E}">
        <p14:creationId xmlns:p14="http://schemas.microsoft.com/office/powerpoint/2010/main" val="3284237740"/>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57262"/>
          </a:xfrm>
        </p:spPr>
        <p:txBody>
          <a:bodyPr>
            <a:normAutofit/>
          </a:bodyPr>
          <a:lstStyle/>
          <a:p>
            <a:pPr fontAlgn="auto">
              <a:spcAft>
                <a:spcPts val="0"/>
              </a:spcAft>
              <a:defRPr/>
            </a:pPr>
            <a:r>
              <a:rPr lang="en-US" dirty="0" smtClean="0">
                <a:latin typeface="Times New Roman" pitchFamily="18" charset="0"/>
                <a:cs typeface="Times New Roman" pitchFamily="18" charset="0"/>
              </a:rPr>
              <a:t>Outcome in case control study</a:t>
            </a:r>
            <a:endParaRPr lang="en-US" sz="4800" dirty="0">
              <a:latin typeface="Times New Roman" pitchFamily="18" charset="0"/>
              <a:cs typeface="Times New Roman" pitchFamily="18" charset="0"/>
            </a:endParaRPr>
          </a:p>
        </p:txBody>
      </p:sp>
      <p:sp>
        <p:nvSpPr>
          <p:cNvPr id="59395" name="Content Placeholder 2"/>
          <p:cNvSpPr>
            <a:spLocks noGrp="1"/>
          </p:cNvSpPr>
          <p:nvPr>
            <p:ph sz="quarter" idx="1"/>
          </p:nvPr>
        </p:nvSpPr>
        <p:spPr>
          <a:xfrm>
            <a:off x="357188" y="1295400"/>
            <a:ext cx="8482012" cy="5133975"/>
          </a:xfrm>
        </p:spPr>
        <p:txBody>
          <a:bodyPr>
            <a:normAutofit/>
          </a:bodyPr>
          <a:lstStyle/>
          <a:p>
            <a:pPr algn="just"/>
            <a:r>
              <a:rPr lang="en-US" sz="2400" dirty="0" smtClean="0">
                <a:latin typeface="Times New Roman" pitchFamily="18" charset="0"/>
                <a:cs typeface="Times New Roman" pitchFamily="18" charset="0"/>
              </a:rPr>
              <a:t>Can we study outcome other than disease ? </a:t>
            </a:r>
          </a:p>
          <a:p>
            <a:pPr algn="just"/>
            <a:r>
              <a:rPr lang="en-US" sz="2400" dirty="0" smtClean="0">
                <a:latin typeface="Times New Roman" pitchFamily="18" charset="0"/>
                <a:cs typeface="Times New Roman" pitchFamily="18" charset="0"/>
              </a:rPr>
              <a:t>The </a:t>
            </a:r>
            <a:r>
              <a:rPr lang="en-US" sz="2400" dirty="0" smtClean="0">
                <a:solidFill>
                  <a:srgbClr val="00B0F0"/>
                </a:solidFill>
                <a:latin typeface="Times New Roman" pitchFamily="18" charset="0"/>
                <a:cs typeface="Times New Roman" pitchFamily="18" charset="0"/>
              </a:rPr>
              <a:t>outcome</a:t>
            </a:r>
            <a:r>
              <a:rPr lang="en-US" sz="2400" dirty="0" smtClean="0">
                <a:latin typeface="Times New Roman" pitchFamily="18" charset="0"/>
                <a:cs typeface="Times New Roman" pitchFamily="18" charset="0"/>
              </a:rPr>
              <a:t> has traditionally been the </a:t>
            </a:r>
            <a:r>
              <a:rPr lang="en-US" sz="2400" dirty="0" smtClean="0">
                <a:solidFill>
                  <a:srgbClr val="00B0F0"/>
                </a:solidFill>
                <a:latin typeface="Times New Roman" pitchFamily="18" charset="0"/>
                <a:cs typeface="Times New Roman" pitchFamily="18" charset="0"/>
              </a:rPr>
              <a:t>presence or absence of disease.</a:t>
            </a:r>
          </a:p>
          <a:p>
            <a:pPr algn="just"/>
            <a:r>
              <a:rPr lang="en-US" sz="2400" dirty="0" smtClean="0">
                <a:latin typeface="Times New Roman" pitchFamily="18" charset="0"/>
                <a:cs typeface="Times New Roman" pitchFamily="18" charset="0"/>
              </a:rPr>
              <a:t> However, other outcomes can also be studied e.g. </a:t>
            </a:r>
            <a:r>
              <a:rPr lang="en-US" sz="2400" dirty="0" smtClean="0">
                <a:solidFill>
                  <a:srgbClr val="00FF00"/>
                </a:solidFill>
                <a:latin typeface="Times New Roman" pitchFamily="18" charset="0"/>
                <a:cs typeface="Times New Roman" pitchFamily="18" charset="0"/>
              </a:rPr>
              <a:t>disability, smoking cessation etc.</a:t>
            </a:r>
          </a:p>
          <a:p>
            <a:pPr algn="just"/>
            <a:endParaRPr lang="en-US" sz="2400" dirty="0" smtClean="0">
              <a:solidFill>
                <a:srgbClr val="00FF00"/>
              </a:solidFill>
              <a:latin typeface="Times New Roman" pitchFamily="18" charset="0"/>
              <a:cs typeface="Times New Roman" pitchFamily="18" charset="0"/>
            </a:endParaRPr>
          </a:p>
          <a:p>
            <a:pPr algn="just">
              <a:buFont typeface="Wingdings" pitchFamily="2" charset="2"/>
              <a:buNone/>
            </a:pPr>
            <a:r>
              <a:rPr lang="en-US" sz="2400" b="1" dirty="0" smtClean="0">
                <a:latin typeface="Times New Roman" pitchFamily="18" charset="0"/>
                <a:cs typeface="Times New Roman" pitchFamily="18" charset="0"/>
              </a:rPr>
              <a:t>Start by defining a CASE</a:t>
            </a:r>
          </a:p>
          <a:p>
            <a:pPr marL="890588" lvl="1" indent="-457200" algn="just">
              <a:lnSpc>
                <a:spcPct val="90000"/>
              </a:lnSpc>
            </a:pPr>
            <a:r>
              <a:rPr lang="en-US" sz="2400" dirty="0" smtClean="0">
                <a:latin typeface="Times New Roman" pitchFamily="18" charset="0"/>
                <a:cs typeface="Times New Roman" pitchFamily="18" charset="0"/>
              </a:rPr>
              <a:t>Clinical definition insufficient </a:t>
            </a:r>
          </a:p>
          <a:p>
            <a:pPr marL="890588" lvl="1" indent="-457200" algn="just">
              <a:lnSpc>
                <a:spcPct val="90000"/>
              </a:lnSpc>
            </a:pPr>
            <a:r>
              <a:rPr lang="en-US" sz="2400" dirty="0" smtClean="0">
                <a:latin typeface="Times New Roman" pitchFamily="18" charset="0"/>
                <a:cs typeface="Times New Roman" pitchFamily="18" charset="0"/>
              </a:rPr>
              <a:t>List of criteria </a:t>
            </a:r>
          </a:p>
          <a:p>
            <a:pPr marL="890588" lvl="1" indent="-457200" algn="just">
              <a:lnSpc>
                <a:spcPct val="90000"/>
              </a:lnSpc>
            </a:pPr>
            <a:r>
              <a:rPr lang="en-US" sz="2400" dirty="0" smtClean="0">
                <a:latin typeface="Times New Roman" pitchFamily="18" charset="0"/>
                <a:cs typeface="Times New Roman" pitchFamily="18" charset="0"/>
              </a:rPr>
              <a:t>Reproducibility  </a:t>
            </a:r>
          </a:p>
          <a:p>
            <a:pPr marL="890588" lvl="1" indent="-457200" algn="just">
              <a:lnSpc>
                <a:spcPct val="90000"/>
              </a:lnSpc>
            </a:pPr>
            <a:r>
              <a:rPr lang="en-US" sz="2400" dirty="0" smtClean="0">
                <a:latin typeface="Times New Roman" pitchFamily="18" charset="0"/>
                <a:cs typeface="Times New Roman" pitchFamily="18" charset="0"/>
              </a:rPr>
              <a:t>Certainty of diagnosis </a:t>
            </a:r>
          </a:p>
          <a:p>
            <a:pPr marL="890588" lvl="1" indent="-457200" algn="just">
              <a:lnSpc>
                <a:spcPct val="90000"/>
              </a:lnSpc>
            </a:pPr>
            <a:r>
              <a:rPr lang="en-US" sz="2400" dirty="0" smtClean="0">
                <a:latin typeface="Times New Roman" pitchFamily="18" charset="0"/>
                <a:cs typeface="Times New Roman" pitchFamily="18" charset="0"/>
              </a:rPr>
              <a:t>Severity </a:t>
            </a: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281</a:t>
            </a:fld>
            <a:endParaRPr lang="en-US"/>
          </a:p>
        </p:txBody>
      </p:sp>
    </p:spTree>
    <p:extLst>
      <p:ext uri="{BB962C8B-B14F-4D97-AF65-F5344CB8AC3E}">
        <p14:creationId xmlns:p14="http://schemas.microsoft.com/office/powerpoint/2010/main" val="3622635985"/>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12775" y="228600"/>
            <a:ext cx="8153400" cy="762000"/>
          </a:xfrm>
        </p:spPr>
        <p:txBody>
          <a:bodyPr>
            <a:normAutofit fontScale="90000"/>
          </a:bodyPr>
          <a:lstStyle/>
          <a:p>
            <a:r>
              <a:rPr lang="en-US" sz="5400" dirty="0" smtClean="0">
                <a:latin typeface="Times New Roman" pitchFamily="18" charset="0"/>
                <a:cs typeface="Times New Roman" pitchFamily="18" charset="0"/>
              </a:rPr>
              <a:t>Selection of Cases</a:t>
            </a:r>
          </a:p>
        </p:txBody>
      </p:sp>
      <p:sp>
        <p:nvSpPr>
          <p:cNvPr id="4" name="Slide Number Placeholder 3"/>
          <p:cNvSpPr>
            <a:spLocks noGrp="1"/>
          </p:cNvSpPr>
          <p:nvPr>
            <p:ph type="sldNum" sz="quarter" idx="12"/>
          </p:nvPr>
        </p:nvSpPr>
        <p:spPr/>
        <p:txBody>
          <a:bodyPr>
            <a:normAutofit/>
          </a:bodyPr>
          <a:lstStyle/>
          <a:p>
            <a:pPr>
              <a:defRPr/>
            </a:pPr>
            <a:fld id="{9F0A419E-1E7E-41A6-B9CE-CFD44F902F7D}" type="slidenum">
              <a:rPr lang="en-GB"/>
              <a:pPr>
                <a:defRPr/>
              </a:pPr>
              <a:t>282</a:t>
            </a:fld>
            <a:endParaRPr lang="en-GB"/>
          </a:p>
        </p:txBody>
      </p:sp>
      <p:sp>
        <p:nvSpPr>
          <p:cNvPr id="60420" name="Content Placeholder 4"/>
          <p:cNvSpPr>
            <a:spLocks noGrp="1"/>
          </p:cNvSpPr>
          <p:nvPr>
            <p:ph sz="quarter" idx="1"/>
          </p:nvPr>
        </p:nvSpPr>
        <p:spPr>
          <a:xfrm>
            <a:off x="428625" y="1219200"/>
            <a:ext cx="8337550" cy="5257800"/>
          </a:xfrm>
        </p:spPr>
        <p:txBody>
          <a:bodyPr>
            <a:normAutofit/>
          </a:bodyPr>
          <a:lstStyle/>
          <a:p>
            <a:pPr algn="just"/>
            <a:r>
              <a:rPr lang="en-US" sz="2800" dirty="0" smtClean="0">
                <a:latin typeface="Times New Roman" pitchFamily="18" charset="0"/>
                <a:cs typeface="Times New Roman" pitchFamily="18" charset="0"/>
              </a:rPr>
              <a:t>Select cases after the diagnostic criteria and definition of the disease is clearly established</a:t>
            </a:r>
          </a:p>
          <a:p>
            <a:pPr lvl="1" indent="-319088" algn="just">
              <a:buFont typeface="Wingdings" pitchFamily="2" charset="2"/>
              <a:buChar char=""/>
            </a:pPr>
            <a:r>
              <a:rPr lang="en-US" sz="2400" dirty="0" smtClean="0">
                <a:latin typeface="Times New Roman" pitchFamily="18" charset="0"/>
                <a:cs typeface="Times New Roman" pitchFamily="18" charset="0"/>
              </a:rPr>
              <a:t>Study cases should be representative of all cases</a:t>
            </a:r>
          </a:p>
          <a:p>
            <a:pPr lvl="1" indent="-319088" algn="just">
              <a:buFont typeface="Wingdings" pitchFamily="2" charset="2"/>
              <a:buChar char=""/>
            </a:pPr>
            <a:r>
              <a:rPr lang="en-US" sz="2400" dirty="0" smtClean="0">
                <a:latin typeface="Times New Roman" pitchFamily="18" charset="0"/>
                <a:cs typeface="Times New Roman" pitchFamily="18" charset="0"/>
              </a:rPr>
              <a:t>The study need not include all cases in the population </a:t>
            </a:r>
          </a:p>
          <a:p>
            <a:pPr algn="just"/>
            <a:r>
              <a:rPr lang="en-US" sz="2800" dirty="0" smtClean="0">
                <a:latin typeface="Times New Roman" pitchFamily="18" charset="0"/>
                <a:cs typeface="Times New Roman" pitchFamily="18" charset="0"/>
              </a:rPr>
              <a:t>Cases may be located from hospitals, clinics, disease registries, screenings, etc</a:t>
            </a:r>
          </a:p>
          <a:p>
            <a:pPr algn="just"/>
            <a:r>
              <a:rPr lang="en-US" sz="2800" dirty="0" smtClean="0">
                <a:latin typeface="Times New Roman" pitchFamily="18" charset="0"/>
                <a:cs typeface="Times New Roman" pitchFamily="18" charset="0"/>
              </a:rPr>
              <a:t>Incident cases are preferable to prevalent cases for reducing </a:t>
            </a:r>
          </a:p>
          <a:p>
            <a:pPr lvl="1" indent="-319088" algn="just">
              <a:buFont typeface="Wingdings" pitchFamily="2" charset="2"/>
              <a:buChar char=""/>
            </a:pPr>
            <a:r>
              <a:rPr lang="en-US" sz="2400" dirty="0" smtClean="0">
                <a:latin typeface="Times New Roman" pitchFamily="18" charset="0"/>
                <a:cs typeface="Times New Roman" pitchFamily="18" charset="0"/>
              </a:rPr>
              <a:t>Recall bias </a:t>
            </a:r>
          </a:p>
          <a:p>
            <a:pPr lvl="1" indent="-319088" algn="just">
              <a:buFont typeface="Wingdings" pitchFamily="2" charset="2"/>
              <a:buChar char=""/>
            </a:pPr>
            <a:r>
              <a:rPr lang="en-US" sz="2400" dirty="0" smtClean="0">
                <a:latin typeface="Times New Roman" pitchFamily="18" charset="0"/>
                <a:cs typeface="Times New Roman" pitchFamily="18" charset="0"/>
              </a:rPr>
              <a:t>over-representation of cases of long duration</a:t>
            </a:r>
          </a:p>
          <a:p>
            <a:pPr algn="just"/>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608364233"/>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685800"/>
          </a:xfrm>
        </p:spPr>
        <p:txBody>
          <a:bodyPr>
            <a:noAutofit/>
          </a:bodyPr>
          <a:lstStyle/>
          <a:p>
            <a:pPr fontAlgn="auto">
              <a:spcAft>
                <a:spcPts val="0"/>
              </a:spcAft>
              <a:defRPr/>
            </a:pPr>
            <a:r>
              <a:rPr lang="en-US" dirty="0" smtClean="0">
                <a:latin typeface="Times New Roman" pitchFamily="18" charset="0"/>
                <a:cs typeface="Times New Roman" pitchFamily="18" charset="0"/>
              </a:rPr>
              <a:t>Selection of Cases… </a:t>
            </a:r>
            <a:endParaRPr lang="en-US" sz="6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pPr>
              <a:defRPr/>
            </a:pPr>
            <a:fld id="{5E2F8FA8-FEEC-41FB-8DF0-DF63EE585D1E}" type="slidenum">
              <a:rPr lang="en-GB"/>
              <a:pPr>
                <a:defRPr/>
              </a:pPr>
              <a:t>283</a:t>
            </a:fld>
            <a:endParaRPr lang="en-GB"/>
          </a:p>
        </p:txBody>
      </p:sp>
      <p:sp>
        <p:nvSpPr>
          <p:cNvPr id="61444" name="Content Placeholder 4"/>
          <p:cNvSpPr>
            <a:spLocks noGrp="1"/>
          </p:cNvSpPr>
          <p:nvPr>
            <p:ph sz="quarter" idx="1"/>
          </p:nvPr>
        </p:nvSpPr>
        <p:spPr>
          <a:xfrm>
            <a:off x="428625" y="1066800"/>
            <a:ext cx="8410575" cy="5486400"/>
          </a:xfrm>
        </p:spPr>
        <p:txBody>
          <a:bodyPr>
            <a:noAutofit/>
          </a:bodyPr>
          <a:lstStyle/>
          <a:p>
            <a:pPr algn="just">
              <a:buFont typeface="Wingdings" pitchFamily="2" charset="2"/>
              <a:buNone/>
            </a:pPr>
            <a:r>
              <a:rPr lang="en-US" b="1" dirty="0" smtClean="0">
                <a:latin typeface="Times New Roman" pitchFamily="18" charset="0"/>
                <a:cs typeface="Times New Roman" pitchFamily="18" charset="0"/>
              </a:rPr>
              <a:t>Hospital-based </a:t>
            </a:r>
            <a:r>
              <a:rPr lang="en-US" b="1" dirty="0" err="1" smtClean="0">
                <a:latin typeface="Times New Roman" pitchFamily="18" charset="0"/>
                <a:cs typeface="Times New Roman" pitchFamily="18" charset="0"/>
              </a:rPr>
              <a:t>Vs</a:t>
            </a:r>
            <a:r>
              <a:rPr lang="en-US" b="1" dirty="0" smtClean="0">
                <a:latin typeface="Times New Roman" pitchFamily="18" charset="0"/>
                <a:cs typeface="Times New Roman" pitchFamily="18" charset="0"/>
              </a:rPr>
              <a:t> population-based cases</a:t>
            </a:r>
          </a:p>
          <a:p>
            <a:pPr algn="just"/>
            <a:r>
              <a:rPr lang="en-US" b="1" dirty="0" smtClean="0">
                <a:latin typeface="Times New Roman" pitchFamily="18" charset="0"/>
                <a:cs typeface="Times New Roman" pitchFamily="18" charset="0"/>
              </a:rPr>
              <a:t>Hospital-based </a:t>
            </a:r>
          </a:p>
          <a:p>
            <a:pPr lvl="1" algn="just"/>
            <a:r>
              <a:rPr lang="en-US" dirty="0" smtClean="0">
                <a:latin typeface="Times New Roman" pitchFamily="18" charset="0"/>
                <a:cs typeface="Times New Roman" pitchFamily="18" charset="0"/>
              </a:rPr>
              <a:t>Easy and inexpensive to conduct but it is prone for selection bias.</a:t>
            </a:r>
          </a:p>
          <a:p>
            <a:pPr algn="just"/>
            <a:r>
              <a:rPr lang="en-US" sz="3600" b="1" dirty="0" smtClean="0">
                <a:latin typeface="Times New Roman" pitchFamily="18" charset="0"/>
                <a:cs typeface="Times New Roman" pitchFamily="18" charset="0"/>
              </a:rPr>
              <a:t>Population-based </a:t>
            </a:r>
          </a:p>
          <a:p>
            <a:pPr lvl="1" algn="just"/>
            <a:r>
              <a:rPr lang="en-US" dirty="0" smtClean="0">
                <a:latin typeface="Times New Roman" pitchFamily="18" charset="0"/>
                <a:cs typeface="Times New Roman" pitchFamily="18" charset="0"/>
              </a:rPr>
              <a:t>Avoids selection bias, </a:t>
            </a:r>
          </a:p>
          <a:p>
            <a:pPr lvl="1" algn="just"/>
            <a:r>
              <a:rPr lang="en-US" dirty="0" smtClean="0">
                <a:latin typeface="Times New Roman" pitchFamily="18" charset="0"/>
                <a:cs typeface="Times New Roman" pitchFamily="18" charset="0"/>
              </a:rPr>
              <a:t>Allows the description of a disease in the entire population</a:t>
            </a:r>
          </a:p>
          <a:p>
            <a:pPr lvl="1" algn="just"/>
            <a:r>
              <a:rPr lang="en-US" dirty="0" smtClean="0">
                <a:latin typeface="Times New Roman" pitchFamily="18" charset="0"/>
                <a:cs typeface="Times New Roman" pitchFamily="18" charset="0"/>
              </a:rPr>
              <a:t>The direct computation of rates of disease in exposed and non exposed persons.</a:t>
            </a:r>
          </a:p>
          <a:p>
            <a:pPr algn="just"/>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903313065"/>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12775" y="228600"/>
            <a:ext cx="8153400" cy="990600"/>
          </a:xfrm>
        </p:spPr>
        <p:txBody>
          <a:bodyPr>
            <a:normAutofit/>
          </a:bodyPr>
          <a:lstStyle/>
          <a:p>
            <a:r>
              <a:rPr lang="en-US" sz="4800" dirty="0" smtClean="0">
                <a:latin typeface="Times New Roman" pitchFamily="18" charset="0"/>
                <a:cs typeface="Times New Roman" pitchFamily="18" charset="0"/>
              </a:rPr>
              <a:t>Selection of Cases…</a:t>
            </a:r>
          </a:p>
        </p:txBody>
      </p:sp>
      <p:sp>
        <p:nvSpPr>
          <p:cNvPr id="4" name="Slide Number Placeholder 3"/>
          <p:cNvSpPr>
            <a:spLocks noGrp="1"/>
          </p:cNvSpPr>
          <p:nvPr>
            <p:ph type="sldNum" sz="quarter" idx="12"/>
          </p:nvPr>
        </p:nvSpPr>
        <p:spPr/>
        <p:txBody>
          <a:bodyPr>
            <a:normAutofit/>
          </a:bodyPr>
          <a:lstStyle/>
          <a:p>
            <a:pPr>
              <a:defRPr/>
            </a:pPr>
            <a:fld id="{4688B63B-4EEF-4E43-9929-159F4D4AD573}" type="slidenum">
              <a:rPr lang="en-GB"/>
              <a:pPr>
                <a:defRPr/>
              </a:pPr>
              <a:t>284</a:t>
            </a:fld>
            <a:endParaRPr lang="en-GB"/>
          </a:p>
        </p:txBody>
      </p:sp>
      <p:sp>
        <p:nvSpPr>
          <p:cNvPr id="5" name="Content Placeholder 4"/>
          <p:cNvSpPr>
            <a:spLocks noGrp="1"/>
          </p:cNvSpPr>
          <p:nvPr>
            <p:ph sz="quarter" idx="1"/>
          </p:nvPr>
        </p:nvSpPr>
        <p:spPr>
          <a:xfrm>
            <a:off x="612775" y="1262062"/>
            <a:ext cx="8388350" cy="5138738"/>
          </a:xfrm>
        </p:spPr>
        <p:txBody>
          <a:bodyPr>
            <a:normAutofit fontScale="85000" lnSpcReduction="10000"/>
          </a:bodyPr>
          <a:lstStyle/>
          <a:p>
            <a:pPr marL="320040" indent="-320040" algn="just" fontAlgn="auto">
              <a:spcAft>
                <a:spcPts val="0"/>
              </a:spcAft>
              <a:buFont typeface="Wingdings"/>
              <a:buNone/>
              <a:defRPr/>
            </a:pPr>
            <a:r>
              <a:rPr lang="en-US" b="1" dirty="0" smtClean="0">
                <a:latin typeface="Times New Roman" pitchFamily="18" charset="0"/>
                <a:cs typeface="Times New Roman" pitchFamily="18" charset="0"/>
              </a:rPr>
              <a:t>Incident Vs Prevalent cases</a:t>
            </a:r>
            <a:endParaRPr lang="en-US" dirty="0" smtClean="0">
              <a:latin typeface="Times New Roman" pitchFamily="18" charset="0"/>
              <a:cs typeface="Times New Roman" pitchFamily="18" charset="0"/>
            </a:endParaRPr>
          </a:p>
          <a:p>
            <a:pPr marL="640080" lvl="1" indent="-274320" algn="just" fontAlgn="auto">
              <a:spcAft>
                <a:spcPts val="0"/>
              </a:spcAft>
              <a:buFont typeface="Wingdings 2"/>
              <a:buChar char=""/>
              <a:defRPr/>
            </a:pPr>
            <a:r>
              <a:rPr lang="en-US" dirty="0" smtClean="0">
                <a:latin typeface="Times New Roman" pitchFamily="18" charset="0"/>
                <a:cs typeface="Times New Roman" pitchFamily="18" charset="0"/>
              </a:rPr>
              <a:t>The ideal set of cases would be new (incident) and representative of all cases of the health problem under study</a:t>
            </a:r>
          </a:p>
          <a:p>
            <a:pPr marL="320040" indent="-320040" algn="just" fontAlgn="auto">
              <a:spcAft>
                <a:spcPts val="0"/>
              </a:spcAft>
              <a:buFont typeface="Wingdings"/>
              <a:buChar char=""/>
              <a:defRPr/>
            </a:pPr>
            <a:r>
              <a:rPr lang="en-US" b="1" dirty="0" smtClean="0">
                <a:latin typeface="Times New Roman" pitchFamily="18" charset="0"/>
                <a:cs typeface="Times New Roman" pitchFamily="18" charset="0"/>
              </a:rPr>
              <a:t>Prevalent cases:</a:t>
            </a:r>
          </a:p>
          <a:p>
            <a:pPr marL="640080" lvl="1" indent="-274320" algn="just" fontAlgn="auto">
              <a:spcAft>
                <a:spcPts val="0"/>
              </a:spcAft>
              <a:buFont typeface="Wingdings 2"/>
              <a:buChar char=""/>
              <a:defRPr/>
            </a:pPr>
            <a:r>
              <a:rPr lang="en-US" dirty="0" smtClean="0">
                <a:latin typeface="Times New Roman" pitchFamily="18" charset="0"/>
                <a:cs typeface="Times New Roman" pitchFamily="18" charset="0"/>
              </a:rPr>
              <a:t>Increase sample size available for rare disease</a:t>
            </a:r>
          </a:p>
          <a:p>
            <a:pPr marL="640080" lvl="1" indent="-274320" algn="just" fontAlgn="auto">
              <a:spcAft>
                <a:spcPts val="0"/>
              </a:spcAft>
              <a:buFont typeface="Wingdings 2"/>
              <a:buChar char=""/>
              <a:defRPr/>
            </a:pPr>
            <a:r>
              <a:rPr lang="en-US" dirty="0" smtClean="0">
                <a:latin typeface="Times New Roman" pitchFamily="18" charset="0"/>
                <a:cs typeface="Times New Roman" pitchFamily="18" charset="0"/>
              </a:rPr>
              <a:t>Difficult to establish temporal sequence between exposure and outcome. E.g. Coffee consumption and peptic ulcer disease.</a:t>
            </a:r>
          </a:p>
          <a:p>
            <a:pPr marL="320040" indent="-320040" algn="just" fontAlgn="auto">
              <a:spcAft>
                <a:spcPts val="0"/>
              </a:spcAft>
              <a:buFont typeface="Wingdings"/>
              <a:buChar char=""/>
              <a:defRPr/>
            </a:pPr>
            <a:r>
              <a:rPr lang="en-US" b="1" dirty="0" smtClean="0">
                <a:latin typeface="Times New Roman" pitchFamily="18" charset="0"/>
                <a:cs typeface="Times New Roman" pitchFamily="18" charset="0"/>
              </a:rPr>
              <a:t>Incident cases:</a:t>
            </a:r>
          </a:p>
          <a:p>
            <a:pPr marL="640080" lvl="1" indent="-274320" algn="just" fontAlgn="auto">
              <a:spcAft>
                <a:spcPts val="0"/>
              </a:spcAft>
              <a:buFont typeface="Wingdings 2"/>
              <a:buChar char=""/>
              <a:defRPr/>
            </a:pPr>
            <a:r>
              <a:rPr lang="en-US" dirty="0" smtClean="0">
                <a:latin typeface="Times New Roman" pitchFamily="18" charset="0"/>
                <a:cs typeface="Times New Roman" pitchFamily="18" charset="0"/>
              </a:rPr>
              <a:t>Helpful to establish temporal relationship between exposure and outcome. </a:t>
            </a:r>
          </a:p>
          <a:p>
            <a:pPr marL="640080" lvl="1" indent="-274320" algn="just" fontAlgn="auto">
              <a:spcAft>
                <a:spcPts val="0"/>
              </a:spcAft>
              <a:buFont typeface="Wingdings 2"/>
              <a:buChar char=""/>
              <a:defRPr/>
            </a:pPr>
            <a:r>
              <a:rPr lang="en-US" dirty="0" smtClean="0">
                <a:latin typeface="Times New Roman" pitchFamily="18" charset="0"/>
                <a:cs typeface="Times New Roman" pitchFamily="18" charset="0"/>
              </a:rPr>
              <a:t> Records are easily obtainable and recall is not a serious problem.</a:t>
            </a:r>
          </a:p>
          <a:p>
            <a:pPr marL="320040" indent="-320040" algn="just" fontAlgn="auto">
              <a:spcAft>
                <a:spcPts val="0"/>
              </a:spcAft>
              <a:buFont typeface="Wingdings"/>
              <a:buChar char=""/>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70442917"/>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12775" y="228600"/>
            <a:ext cx="8153400" cy="685800"/>
          </a:xfrm>
        </p:spPr>
        <p:txBody>
          <a:bodyPr>
            <a:normAutofit fontScale="90000"/>
          </a:bodyPr>
          <a:lstStyle/>
          <a:p>
            <a:r>
              <a:rPr lang="en-US" sz="5400" dirty="0" smtClean="0">
                <a:latin typeface="Times New Roman" pitchFamily="18" charset="0"/>
                <a:cs typeface="Times New Roman" pitchFamily="18" charset="0"/>
              </a:rPr>
              <a:t>Selection of Controls</a:t>
            </a:r>
          </a:p>
        </p:txBody>
      </p:sp>
      <p:sp>
        <p:nvSpPr>
          <p:cNvPr id="4" name="Slide Number Placeholder 3"/>
          <p:cNvSpPr>
            <a:spLocks noGrp="1"/>
          </p:cNvSpPr>
          <p:nvPr>
            <p:ph type="sldNum" sz="quarter" idx="12"/>
          </p:nvPr>
        </p:nvSpPr>
        <p:spPr/>
        <p:txBody>
          <a:bodyPr>
            <a:normAutofit/>
          </a:bodyPr>
          <a:lstStyle/>
          <a:p>
            <a:pPr>
              <a:defRPr/>
            </a:pPr>
            <a:fld id="{7696DC89-587F-4CFC-A3CB-04051B1DF707}" type="slidenum">
              <a:rPr lang="en-GB"/>
              <a:pPr>
                <a:defRPr/>
              </a:pPr>
              <a:t>285</a:t>
            </a:fld>
            <a:endParaRPr lang="en-GB"/>
          </a:p>
        </p:txBody>
      </p:sp>
      <p:sp>
        <p:nvSpPr>
          <p:cNvPr id="63492" name="Content Placeholder 4"/>
          <p:cNvSpPr>
            <a:spLocks noGrp="1"/>
          </p:cNvSpPr>
          <p:nvPr>
            <p:ph sz="quarter" idx="1"/>
          </p:nvPr>
        </p:nvSpPr>
        <p:spPr>
          <a:xfrm>
            <a:off x="304801" y="914400"/>
            <a:ext cx="8534400" cy="5657850"/>
          </a:xfrm>
        </p:spPr>
        <p:txBody>
          <a:bodyPr/>
          <a:lstStyle/>
          <a:p>
            <a:pPr marL="0" indent="0" algn="just">
              <a:buNone/>
            </a:pPr>
            <a:r>
              <a:rPr lang="en-US" sz="2400" b="1" dirty="0" smtClean="0">
                <a:latin typeface="Times New Roman" pitchFamily="18" charset="0"/>
                <a:cs typeface="Times New Roman" pitchFamily="18" charset="0"/>
              </a:rPr>
              <a:t>Main challenge in case-control studies </a:t>
            </a:r>
          </a:p>
          <a:p>
            <a:pPr algn="just"/>
            <a:r>
              <a:rPr lang="en-US" sz="2400" dirty="0" smtClean="0">
                <a:latin typeface="Times New Roman" pitchFamily="18" charset="0"/>
                <a:cs typeface="Times New Roman" pitchFamily="18" charset="0"/>
              </a:rPr>
              <a:t>Controls should come from the same population at risk for the disease as the cases</a:t>
            </a:r>
          </a:p>
          <a:p>
            <a:pPr algn="just"/>
            <a:r>
              <a:rPr lang="en-US" sz="2400" dirty="0" smtClean="0">
                <a:latin typeface="Times New Roman" pitchFamily="18" charset="0"/>
                <a:cs typeface="Times New Roman" pitchFamily="18" charset="0"/>
              </a:rPr>
              <a:t>Should be similar to cases, except for disease status</a:t>
            </a:r>
          </a:p>
          <a:p>
            <a:pPr lvl="1" algn="just"/>
            <a:r>
              <a:rPr lang="en-US" sz="2000" dirty="0" smtClean="0">
                <a:latin typeface="Times New Roman" pitchFamily="18" charset="0"/>
                <a:cs typeface="Times New Roman" pitchFamily="18" charset="0"/>
              </a:rPr>
              <a:t>E.g., </a:t>
            </a:r>
            <a:r>
              <a:rPr lang="en-US" sz="2400" dirty="0" smtClean="0">
                <a:latin typeface="Times New Roman" pitchFamily="18" charset="0"/>
                <a:cs typeface="Times New Roman" pitchFamily="18" charset="0"/>
              </a:rPr>
              <a:t>hospital controls for hospital cases</a:t>
            </a:r>
          </a:p>
          <a:p>
            <a:pPr algn="just"/>
            <a:r>
              <a:rPr lang="en-US" sz="2400" dirty="0" smtClean="0">
                <a:latin typeface="Times New Roman" pitchFamily="18" charset="0"/>
                <a:cs typeface="Times New Roman" pitchFamily="18" charset="0"/>
              </a:rPr>
              <a:t>Should be representative of all persons at risk for the disease in the population</a:t>
            </a:r>
          </a:p>
          <a:p>
            <a:pPr lvl="1" algn="just"/>
            <a:r>
              <a:rPr lang="en-US" sz="2000" dirty="0" smtClean="0">
                <a:latin typeface="Times New Roman" pitchFamily="18" charset="0"/>
                <a:cs typeface="Times New Roman" pitchFamily="18" charset="0"/>
              </a:rPr>
              <a:t>E.g., </a:t>
            </a:r>
            <a:r>
              <a:rPr lang="en-US" sz="2400" dirty="0" smtClean="0">
                <a:latin typeface="Times New Roman" pitchFamily="18" charset="0"/>
                <a:cs typeface="Times New Roman" pitchFamily="18" charset="0"/>
              </a:rPr>
              <a:t>population-based controls</a:t>
            </a:r>
          </a:p>
          <a:p>
            <a:pPr algn="just"/>
            <a:r>
              <a:rPr lang="en-US" sz="2400" dirty="0" smtClean="0">
                <a:latin typeface="Times New Roman" pitchFamily="18" charset="0"/>
                <a:cs typeface="Times New Roman" pitchFamily="18" charset="0"/>
              </a:rPr>
              <a:t>Multiple controls can be used to help add statistical power when cases are unduly difficult to obtain</a:t>
            </a:r>
          </a:p>
          <a:p>
            <a:pPr lvl="1" algn="just"/>
            <a:r>
              <a:rPr lang="en-US" sz="2400" dirty="0" smtClean="0">
                <a:latin typeface="Times New Roman" pitchFamily="18" charset="0"/>
                <a:cs typeface="Times New Roman" pitchFamily="18" charset="0"/>
              </a:rPr>
              <a:t>Using more than one control group lends credibility to the results</a:t>
            </a:r>
          </a:p>
          <a:p>
            <a:pPr lvl="1" algn="just"/>
            <a:r>
              <a:rPr lang="en-US" sz="2400" dirty="0" smtClean="0">
                <a:latin typeface="Times New Roman" pitchFamily="18" charset="0"/>
                <a:cs typeface="Times New Roman" pitchFamily="18" charset="0"/>
              </a:rPr>
              <a:t>More than 3 controls for a case is usually not cost-efficient</a:t>
            </a:r>
          </a:p>
        </p:txBody>
      </p:sp>
    </p:spTree>
    <p:extLst>
      <p:ext uri="{BB962C8B-B14F-4D97-AF65-F5344CB8AC3E}">
        <p14:creationId xmlns:p14="http://schemas.microsoft.com/office/powerpoint/2010/main" val="2877812411"/>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12775" y="228600"/>
            <a:ext cx="8153400" cy="990600"/>
          </a:xfrm>
        </p:spPr>
        <p:txBody>
          <a:bodyPr>
            <a:normAutofit/>
          </a:bodyPr>
          <a:lstStyle/>
          <a:p>
            <a:r>
              <a:rPr lang="en-US" sz="4000" dirty="0" smtClean="0">
                <a:latin typeface="Times New Roman" pitchFamily="18" charset="0"/>
                <a:cs typeface="Times New Roman" pitchFamily="18" charset="0"/>
              </a:rPr>
              <a:t>Selection of Controls…</a:t>
            </a:r>
            <a:endParaRPr lang="en-CA" sz="4000" dirty="0" smtClean="0">
              <a:latin typeface="Times New Roman" pitchFamily="18" charset="0"/>
              <a:cs typeface="Times New Roman" pitchFamily="18" charset="0"/>
            </a:endParaRPr>
          </a:p>
        </p:txBody>
      </p:sp>
      <p:sp>
        <p:nvSpPr>
          <p:cNvPr id="64515" name="Rectangle 3"/>
          <p:cNvSpPr>
            <a:spLocks noGrp="1" noChangeArrowheads="1"/>
          </p:cNvSpPr>
          <p:nvPr>
            <p:ph idx="1"/>
          </p:nvPr>
        </p:nvSpPr>
        <p:spPr>
          <a:xfrm>
            <a:off x="609600" y="1066800"/>
            <a:ext cx="8001000" cy="5562600"/>
          </a:xfrm>
        </p:spPr>
        <p:txBody>
          <a:bodyPr>
            <a:noAutofit/>
          </a:bodyPr>
          <a:lstStyle/>
          <a:p>
            <a:pPr algn="just">
              <a:buFont typeface="Wingdings" pitchFamily="2" charset="2"/>
              <a:buNone/>
            </a:pPr>
            <a:r>
              <a:rPr lang="en-US" sz="2800" b="1" dirty="0" smtClean="0">
                <a:latin typeface="Times New Roman" pitchFamily="18" charset="0"/>
                <a:cs typeface="Times New Roman" pitchFamily="18" charset="0"/>
              </a:rPr>
              <a:t>Non-hospitalized Controls</a:t>
            </a:r>
          </a:p>
          <a:p>
            <a:pPr algn="just"/>
            <a:r>
              <a:rPr lang="en-US" sz="2800" dirty="0" smtClean="0">
                <a:latin typeface="Times New Roman" pitchFamily="18" charset="0"/>
                <a:cs typeface="Times New Roman" pitchFamily="18" charset="0"/>
              </a:rPr>
              <a:t>Population-based (random sample)</a:t>
            </a:r>
          </a:p>
          <a:p>
            <a:pPr lvl="1" algn="just"/>
            <a:r>
              <a:rPr lang="en-US" dirty="0" smtClean="0">
                <a:latin typeface="Times New Roman" pitchFamily="18" charset="0"/>
                <a:cs typeface="Times New Roman" pitchFamily="18" charset="0"/>
              </a:rPr>
              <a:t>Costly and difficult</a:t>
            </a:r>
          </a:p>
          <a:p>
            <a:pPr algn="just"/>
            <a:r>
              <a:rPr lang="en-US" sz="2800" dirty="0" smtClean="0">
                <a:latin typeface="Times New Roman" pitchFamily="18" charset="0"/>
                <a:cs typeface="Times New Roman" pitchFamily="18" charset="0"/>
              </a:rPr>
              <a:t>School rosters, neighborhood, friends</a:t>
            </a:r>
          </a:p>
          <a:p>
            <a:pPr lvl="1" algn="just"/>
            <a:r>
              <a:rPr lang="en-US" dirty="0" smtClean="0">
                <a:latin typeface="Times New Roman" pitchFamily="18" charset="0"/>
                <a:cs typeface="Times New Roman" pitchFamily="18" charset="0"/>
              </a:rPr>
              <a:t>Similar socioeconomic status (SES)</a:t>
            </a:r>
          </a:p>
          <a:p>
            <a:pPr algn="just">
              <a:lnSpc>
                <a:spcPct val="90000"/>
              </a:lnSpc>
              <a:buFont typeface="Wingdings" pitchFamily="2" charset="2"/>
              <a:buNone/>
            </a:pPr>
            <a:r>
              <a:rPr lang="en-US" sz="2800" b="1" dirty="0" smtClean="0">
                <a:latin typeface="Times New Roman" pitchFamily="18" charset="0"/>
                <a:cs typeface="Times New Roman" pitchFamily="18" charset="0"/>
              </a:rPr>
              <a:t>Hospitalized Controls</a:t>
            </a:r>
          </a:p>
          <a:p>
            <a:pPr algn="just"/>
            <a:r>
              <a:rPr lang="en-US" sz="2400" dirty="0" smtClean="0">
                <a:latin typeface="Times New Roman" pitchFamily="18" charset="0"/>
                <a:cs typeface="Times New Roman" pitchFamily="18" charset="0"/>
              </a:rPr>
              <a:t>Captive source (compliant and economical)</a:t>
            </a:r>
          </a:p>
          <a:p>
            <a:pPr algn="just"/>
            <a:r>
              <a:rPr lang="en-US" sz="2400" dirty="0" smtClean="0">
                <a:latin typeface="Times New Roman" pitchFamily="18" charset="0"/>
                <a:cs typeface="Times New Roman" pitchFamily="18" charset="0"/>
              </a:rPr>
              <a:t>Better recall of exposures</a:t>
            </a:r>
          </a:p>
          <a:p>
            <a:pPr algn="just"/>
            <a:r>
              <a:rPr lang="en-US" sz="2400" dirty="0" smtClean="0">
                <a:latin typeface="Times New Roman" pitchFamily="18" charset="0"/>
                <a:cs typeface="Times New Roman" pitchFamily="18" charset="0"/>
              </a:rPr>
              <a:t>But hard to define reference population</a:t>
            </a:r>
          </a:p>
          <a:p>
            <a:pPr algn="just"/>
            <a:r>
              <a:rPr lang="en-US" sz="2400" dirty="0" smtClean="0">
                <a:latin typeface="Times New Roman" pitchFamily="18" charset="0"/>
                <a:cs typeface="Times New Roman" pitchFamily="18" charset="0"/>
              </a:rPr>
              <a:t>Are a selected group</a:t>
            </a:r>
          </a:p>
          <a:p>
            <a:pPr lvl="1" algn="just"/>
            <a:r>
              <a:rPr lang="en-US" sz="2400" dirty="0" smtClean="0">
                <a:latin typeface="Times New Roman" pitchFamily="18" charset="0"/>
                <a:cs typeface="Times New Roman" pitchFamily="18" charset="0"/>
              </a:rPr>
              <a:t>E.g., more smokers, drinkers and oral contraceptive users</a:t>
            </a:r>
          </a:p>
          <a:p>
            <a:pPr algn="just"/>
            <a:r>
              <a:rPr lang="en-US" sz="2400" dirty="0" smtClean="0">
                <a:latin typeface="Times New Roman" pitchFamily="18" charset="0"/>
                <a:cs typeface="Times New Roman" pitchFamily="18" charset="0"/>
              </a:rPr>
              <a:t>Select specific “other diagnosis?”</a:t>
            </a:r>
            <a:endParaRPr lang="en-US" sz="2800" dirty="0" smtClean="0">
              <a:latin typeface="Times New Roman" pitchFamily="18" charset="0"/>
              <a:cs typeface="Times New Roman" pitchFamily="18" charset="0"/>
            </a:endParaRPr>
          </a:p>
          <a:p>
            <a:pPr lvl="2" algn="just">
              <a:lnSpc>
                <a:spcPct val="90000"/>
              </a:lnSpc>
            </a:pPr>
            <a:endParaRPr lang="en-CA" sz="28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a:bodyPr>
          <a:lstStyle/>
          <a:p>
            <a:pPr>
              <a:defRPr/>
            </a:pPr>
            <a:fld id="{1C710DC1-ADDD-474F-BC8F-7D58CE675A23}" type="slidenum">
              <a:rPr lang="en-US"/>
              <a:pPr>
                <a:defRPr/>
              </a:pPr>
              <a:t>286</a:t>
            </a:fld>
            <a:endParaRPr lang="en-US"/>
          </a:p>
        </p:txBody>
      </p:sp>
    </p:spTree>
    <p:extLst>
      <p:ext uri="{BB962C8B-B14F-4D97-AF65-F5344CB8AC3E}">
        <p14:creationId xmlns:p14="http://schemas.microsoft.com/office/powerpoint/2010/main" val="2868446066"/>
      </p:ext>
    </p:extLst>
  </p:cSld>
  <p:clrMapOvr>
    <a:masterClrMapping/>
  </p:clrMapOvr>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00063" y="446088"/>
            <a:ext cx="7581900" cy="696912"/>
          </a:xfrm>
        </p:spPr>
        <p:txBody>
          <a:bodyPr>
            <a:noAutofit/>
          </a:bodyPr>
          <a:lstStyle/>
          <a:p>
            <a:r>
              <a:rPr lang="en-US" sz="4000" dirty="0" smtClean="0">
                <a:latin typeface="Times New Roman" pitchFamily="18" charset="0"/>
                <a:cs typeface="Times New Roman" pitchFamily="18" charset="0"/>
              </a:rPr>
              <a:t>How many cases and controls?</a:t>
            </a:r>
          </a:p>
        </p:txBody>
      </p:sp>
      <p:sp>
        <p:nvSpPr>
          <p:cNvPr id="16387" name="Rectangle 3"/>
          <p:cNvSpPr>
            <a:spLocks noGrp="1" noChangeArrowheads="1"/>
          </p:cNvSpPr>
          <p:nvPr>
            <p:ph idx="1"/>
          </p:nvPr>
        </p:nvSpPr>
        <p:spPr>
          <a:xfrm>
            <a:off x="612775" y="1219200"/>
            <a:ext cx="8226425" cy="4876800"/>
          </a:xfrm>
        </p:spPr>
        <p:txBody>
          <a:bodyPr>
            <a:normAutofit/>
          </a:bodyPr>
          <a:lstStyle/>
          <a:p>
            <a:pPr marL="609600" indent="-495300" algn="just">
              <a:buFont typeface="Wingdings" pitchFamily="2" charset="2"/>
              <a:buNone/>
            </a:pPr>
            <a:r>
              <a:rPr lang="en-US" sz="3600" dirty="0" smtClean="0">
                <a:latin typeface="Times New Roman" pitchFamily="18" charset="0"/>
                <a:cs typeface="Times New Roman" pitchFamily="18" charset="0"/>
              </a:rPr>
              <a:t>Based on:</a:t>
            </a:r>
          </a:p>
          <a:p>
            <a:pPr marL="609600" indent="-495300" algn="just">
              <a:buFont typeface="Wingdings" pitchFamily="2" charset="2"/>
              <a:buChar char="q"/>
            </a:pPr>
            <a:r>
              <a:rPr lang="en-US" sz="2800" dirty="0" smtClean="0">
                <a:latin typeface="Times New Roman" pitchFamily="18" charset="0"/>
                <a:cs typeface="Times New Roman" pitchFamily="18" charset="0"/>
              </a:rPr>
              <a:t>Availability of cases and controls</a:t>
            </a:r>
          </a:p>
          <a:p>
            <a:pPr marL="609600" indent="-495300" algn="just">
              <a:buFont typeface="Wingdings" pitchFamily="2" charset="2"/>
              <a:buChar char="q"/>
            </a:pPr>
            <a:r>
              <a:rPr lang="en-US" sz="2800" dirty="0" smtClean="0">
                <a:latin typeface="Times New Roman" pitchFamily="18" charset="0"/>
                <a:cs typeface="Times New Roman" pitchFamily="18" charset="0"/>
              </a:rPr>
              <a:t>List the main risk factors</a:t>
            </a:r>
          </a:p>
          <a:p>
            <a:pPr marL="609600" indent="-495300" algn="just">
              <a:buFont typeface="Wingdings" pitchFamily="2" charset="2"/>
              <a:buChar char="q"/>
            </a:pPr>
            <a:r>
              <a:rPr lang="en-US" sz="2800" dirty="0" smtClean="0">
                <a:latin typeface="Times New Roman" pitchFamily="18" charset="0"/>
                <a:cs typeface="Times New Roman" pitchFamily="18" charset="0"/>
              </a:rPr>
              <a:t>Review the prevalence of the risk factor in the controls</a:t>
            </a:r>
          </a:p>
          <a:p>
            <a:pPr marL="609600" indent="-495300" algn="just">
              <a:buFont typeface="Wingdings" pitchFamily="2" charset="2"/>
              <a:buChar char="q"/>
            </a:pPr>
            <a:r>
              <a:rPr lang="en-US" sz="2400" dirty="0" smtClean="0">
                <a:latin typeface="Times New Roman" pitchFamily="18" charset="0"/>
                <a:cs typeface="Times New Roman" pitchFamily="18" charset="0"/>
              </a:rPr>
              <a:t>What would be the </a:t>
            </a:r>
            <a:r>
              <a:rPr lang="en-US" sz="2400" b="1" dirty="0" smtClean="0">
                <a:latin typeface="Times New Roman" pitchFamily="18" charset="0"/>
                <a:cs typeface="Times New Roman" pitchFamily="18" charset="0"/>
              </a:rPr>
              <a:t>expected</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prevalence</a:t>
            </a:r>
            <a:r>
              <a:rPr lang="en-US" sz="2400" dirty="0" smtClean="0">
                <a:latin typeface="Times New Roman" pitchFamily="18" charset="0"/>
                <a:cs typeface="Times New Roman" pitchFamily="18" charset="0"/>
              </a:rPr>
              <a:t> of the risk factor in controls</a:t>
            </a:r>
          </a:p>
        </p:txBody>
      </p:sp>
      <p:sp>
        <p:nvSpPr>
          <p:cNvPr id="4" name="Slide Number Placeholder 3"/>
          <p:cNvSpPr>
            <a:spLocks noGrp="1"/>
          </p:cNvSpPr>
          <p:nvPr>
            <p:ph type="sldNum" sz="quarter" idx="12"/>
          </p:nvPr>
        </p:nvSpPr>
        <p:spPr/>
        <p:txBody>
          <a:bodyPr>
            <a:normAutofit/>
          </a:bodyPr>
          <a:lstStyle/>
          <a:p>
            <a:pPr>
              <a:defRPr/>
            </a:pPr>
            <a:fld id="{0D3B8F70-032B-46FA-865D-840C2810B07F}" type="slidenum">
              <a:rPr lang="en-US"/>
              <a:pPr>
                <a:defRPr/>
              </a:pPr>
              <a:t>287</a:t>
            </a:fld>
            <a:endParaRPr lang="en-US"/>
          </a:p>
        </p:txBody>
      </p:sp>
    </p:spTree>
    <p:extLst>
      <p:ext uri="{BB962C8B-B14F-4D97-AF65-F5344CB8AC3E}">
        <p14:creationId xmlns:p14="http://schemas.microsoft.com/office/powerpoint/2010/main" val="171991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285750"/>
            <a:ext cx="8229600" cy="704850"/>
          </a:xfrm>
        </p:spPr>
        <p:txBody>
          <a:bodyPr>
            <a:normAutofit/>
          </a:bodyPr>
          <a:lstStyle/>
          <a:p>
            <a:r>
              <a:rPr lang="en-US" sz="4000" dirty="0" smtClean="0">
                <a:latin typeface="Times New Roman" pitchFamily="18" charset="0"/>
                <a:cs typeface="Times New Roman" pitchFamily="18" charset="0"/>
              </a:rPr>
              <a:t>Case control: numbers and ratio</a:t>
            </a:r>
          </a:p>
        </p:txBody>
      </p:sp>
      <p:sp>
        <p:nvSpPr>
          <p:cNvPr id="66563" name="Content Placeholder 2"/>
          <p:cNvSpPr>
            <a:spLocks noGrp="1"/>
          </p:cNvSpPr>
          <p:nvPr>
            <p:ph sz="quarter" idx="1"/>
          </p:nvPr>
        </p:nvSpPr>
        <p:spPr>
          <a:xfrm>
            <a:off x="228601" y="990600"/>
            <a:ext cx="8610600" cy="5715000"/>
          </a:xfrm>
        </p:spPr>
        <p:txBody>
          <a:bodyPr>
            <a:noAutofit/>
          </a:bodyPr>
          <a:lstStyle/>
          <a:p>
            <a:pPr algn="just">
              <a:buFont typeface="Wingdings" pitchFamily="2" charset="2"/>
              <a:buChar char="q"/>
            </a:pPr>
            <a:r>
              <a:rPr lang="en-US"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A single control group is optimal in most studies</a:t>
            </a:r>
          </a:p>
          <a:p>
            <a:pPr algn="just">
              <a:buFont typeface="Wingdings" pitchFamily="2" charset="2"/>
              <a:buChar char="q"/>
            </a:pPr>
            <a:r>
              <a:rPr lang="en-US" sz="2800" dirty="0" smtClean="0">
                <a:latin typeface="Times New Roman" pitchFamily="18" charset="0"/>
                <a:cs typeface="Times New Roman" pitchFamily="18" charset="0"/>
              </a:rPr>
              <a:t>Add more control groups only </a:t>
            </a:r>
          </a:p>
          <a:p>
            <a:pPr lvl="1" algn="just"/>
            <a:r>
              <a:rPr lang="en-US" sz="2400" dirty="0" smtClean="0">
                <a:latin typeface="Times New Roman" pitchFamily="18" charset="0"/>
                <a:cs typeface="Times New Roman" pitchFamily="18" charset="0"/>
              </a:rPr>
              <a:t>when you are not confident with the control group or </a:t>
            </a:r>
          </a:p>
          <a:p>
            <a:pPr lvl="1" algn="just"/>
            <a:r>
              <a:rPr lang="en-US" sz="2400" dirty="0" smtClean="0">
                <a:latin typeface="Times New Roman" pitchFamily="18" charset="0"/>
                <a:cs typeface="Times New Roman" pitchFamily="18" charset="0"/>
              </a:rPr>
              <a:t>when you see a clear deficiency in your control group or </a:t>
            </a:r>
          </a:p>
          <a:p>
            <a:pPr lvl="1" algn="just"/>
            <a:r>
              <a:rPr lang="en-US" sz="2400" dirty="0" smtClean="0">
                <a:latin typeface="Times New Roman" pitchFamily="18" charset="0"/>
                <a:cs typeface="Times New Roman" pitchFamily="18" charset="0"/>
              </a:rPr>
              <a:t>when there is a clear advantage by adding another control</a:t>
            </a:r>
          </a:p>
          <a:p>
            <a:pPr algn="just"/>
            <a:r>
              <a:rPr lang="en-US" sz="2800" dirty="0" smtClean="0">
                <a:latin typeface="Times New Roman" pitchFamily="18" charset="0"/>
                <a:cs typeface="Times New Roman" pitchFamily="18" charset="0"/>
              </a:rPr>
              <a:t>Conditions for multiple controls:</a:t>
            </a:r>
          </a:p>
          <a:p>
            <a:pPr lvl="1" algn="just"/>
            <a:r>
              <a:rPr lang="en-US" sz="2400" dirty="0" smtClean="0">
                <a:latin typeface="Times New Roman" pitchFamily="18" charset="0"/>
                <a:cs typeface="Times New Roman" pitchFamily="18" charset="0"/>
              </a:rPr>
              <a:t>when a single control group is considered to be not appropriate</a:t>
            </a:r>
          </a:p>
          <a:p>
            <a:pPr lvl="1" algn="just"/>
            <a:r>
              <a:rPr lang="en-US" sz="2400" dirty="0" smtClean="0">
                <a:latin typeface="Times New Roman" pitchFamily="18" charset="0"/>
                <a:cs typeface="Times New Roman" pitchFamily="18" charset="0"/>
              </a:rPr>
              <a:t>when the selected group has a specific deficiency that could be avoided by inclusion of another control group</a:t>
            </a:r>
          </a:p>
          <a:p>
            <a:pPr algn="just">
              <a:lnSpc>
                <a:spcPct val="110000"/>
              </a:lnSpc>
            </a:pPr>
            <a:r>
              <a:rPr lang="en-US" b="1" dirty="0" smtClean="0">
                <a:latin typeface="Times New Roman" pitchFamily="18" charset="0"/>
                <a:cs typeface="Times New Roman" pitchFamily="18" charset="0"/>
              </a:rPr>
              <a:t>Control-case ratio</a:t>
            </a:r>
          </a:p>
          <a:p>
            <a:pPr lvl="1" algn="just">
              <a:lnSpc>
                <a:spcPct val="110000"/>
              </a:lnSpc>
            </a:pPr>
            <a:r>
              <a:rPr lang="en-US" sz="2400" dirty="0" smtClean="0">
                <a:latin typeface="Times New Roman" pitchFamily="18" charset="0"/>
                <a:cs typeface="Times New Roman" pitchFamily="18" charset="0"/>
              </a:rPr>
              <a:t>Efficiency of a study can be maximized up to control-case ratio of 4:1</a:t>
            </a:r>
            <a:endParaRPr lang="en-US"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288</a:t>
            </a:fld>
            <a:endParaRPr lang="en-US"/>
          </a:p>
        </p:txBody>
      </p:sp>
    </p:spTree>
    <p:extLst>
      <p:ext uri="{BB962C8B-B14F-4D97-AF65-F5344CB8AC3E}">
        <p14:creationId xmlns:p14="http://schemas.microsoft.com/office/powerpoint/2010/main" val="4012813793"/>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304800"/>
            <a:ext cx="8229600" cy="990600"/>
          </a:xfrm>
        </p:spPr>
        <p:txBody>
          <a:bodyPr>
            <a:normAutofit/>
          </a:bodyPr>
          <a:lstStyle/>
          <a:p>
            <a:r>
              <a:rPr lang="en-US" sz="4000" dirty="0" smtClean="0">
                <a:latin typeface="Times New Roman" pitchFamily="18" charset="0"/>
                <a:cs typeface="Times New Roman" pitchFamily="18" charset="0"/>
              </a:rPr>
              <a:t>Selection of controls</a:t>
            </a:r>
            <a:endParaRPr lang="en-US" sz="5400" dirty="0" smtClean="0">
              <a:latin typeface="Times New Roman" pitchFamily="18" charset="0"/>
              <a:cs typeface="Times New Roman" pitchFamily="18" charset="0"/>
            </a:endParaRPr>
          </a:p>
        </p:txBody>
      </p:sp>
      <p:sp>
        <p:nvSpPr>
          <p:cNvPr id="67587" name="Content Placeholder 2"/>
          <p:cNvSpPr>
            <a:spLocks noGrp="1"/>
          </p:cNvSpPr>
          <p:nvPr>
            <p:ph sz="quarter" idx="1"/>
          </p:nvPr>
        </p:nvSpPr>
        <p:spPr>
          <a:xfrm>
            <a:off x="914400" y="1219200"/>
            <a:ext cx="7772400" cy="5257800"/>
          </a:xfrm>
        </p:spPr>
        <p:txBody>
          <a:bodyPr/>
          <a:lstStyle/>
          <a:p>
            <a:pPr algn="just">
              <a:lnSpc>
                <a:spcPct val="150000"/>
              </a:lnSpc>
              <a:buFont typeface="Wingdings" pitchFamily="2" charset="2"/>
              <a:buNone/>
            </a:pPr>
            <a:r>
              <a:rPr lang="en-US" sz="3200" dirty="0" smtClean="0">
                <a:latin typeface="Times New Roman" pitchFamily="18" charset="0"/>
                <a:cs typeface="Times New Roman" pitchFamily="18" charset="0"/>
              </a:rPr>
              <a:t>When we select controls should be consider the following: </a:t>
            </a:r>
            <a:endParaRPr lang="en-US" dirty="0" smtClean="0">
              <a:latin typeface="Times New Roman" pitchFamily="18" charset="0"/>
              <a:cs typeface="Times New Roman" pitchFamily="18" charset="0"/>
            </a:endParaRPr>
          </a:p>
          <a:p>
            <a:pPr lvl="1" algn="just"/>
            <a:r>
              <a:rPr lang="en-US" sz="3200" dirty="0" smtClean="0">
                <a:latin typeface="Times New Roman" pitchFamily="18" charset="0"/>
                <a:cs typeface="Times New Roman" pitchFamily="18" charset="0"/>
              </a:rPr>
              <a:t>Avoiding selection bias</a:t>
            </a:r>
          </a:p>
          <a:p>
            <a:pPr lvl="1" algn="just"/>
            <a:r>
              <a:rPr lang="en-US" sz="3200" dirty="0" smtClean="0">
                <a:latin typeface="Times New Roman" pitchFamily="18" charset="0"/>
                <a:cs typeface="Times New Roman" pitchFamily="18" charset="0"/>
              </a:rPr>
              <a:t>Avoiding information (‘recall’) bias</a:t>
            </a: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289</a:t>
            </a:fld>
            <a:endParaRPr lang="en-US"/>
          </a:p>
        </p:txBody>
      </p:sp>
    </p:spTree>
    <p:extLst>
      <p:ext uri="{BB962C8B-B14F-4D97-AF65-F5344CB8AC3E}">
        <p14:creationId xmlns:p14="http://schemas.microsoft.com/office/powerpoint/2010/main" val="4181366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12775" y="228600"/>
            <a:ext cx="8153400" cy="838200"/>
          </a:xfrm>
        </p:spPr>
        <p:txBody>
          <a:bodyPr>
            <a:normAutofit/>
          </a:bodyPr>
          <a:lstStyle/>
          <a:p>
            <a:r>
              <a:rPr lang="en-US" sz="3200" b="1" dirty="0" smtClean="0">
                <a:latin typeface="Times New Roman" pitchFamily="18" charset="0"/>
                <a:cs typeface="Times New Roman" pitchFamily="18" charset="0"/>
              </a:rPr>
              <a:t>Purposes Of Epidemiology</a:t>
            </a:r>
            <a:endParaRPr lang="en-US" sz="3600" b="1" dirty="0" smtClean="0">
              <a:latin typeface="Times New Roman" pitchFamily="18" charset="0"/>
              <a:cs typeface="Times New Roman" pitchFamily="18" charset="0"/>
            </a:endParaRPr>
          </a:p>
        </p:txBody>
      </p:sp>
      <p:sp>
        <p:nvSpPr>
          <p:cNvPr id="45061" name="Rectangle 3"/>
          <p:cNvSpPr>
            <a:spLocks noGrp="1" noChangeArrowheads="1"/>
          </p:cNvSpPr>
          <p:nvPr>
            <p:ph idx="1"/>
          </p:nvPr>
        </p:nvSpPr>
        <p:spPr>
          <a:xfrm>
            <a:off x="381000" y="1219200"/>
            <a:ext cx="8378825" cy="5257800"/>
          </a:xfrm>
        </p:spPr>
        <p:txBody>
          <a:bodyPr>
            <a:normAutofit/>
          </a:bodyPr>
          <a:lstStyle/>
          <a:p>
            <a:pPr marL="609600" indent="-609600" algn="just">
              <a:buNone/>
            </a:pPr>
            <a:r>
              <a:rPr lang="en-US" sz="2800" dirty="0" smtClean="0">
                <a:latin typeface="Times New Roman" pitchFamily="18" charset="0"/>
                <a:cs typeface="Times New Roman" pitchFamily="18" charset="0"/>
              </a:rPr>
              <a:t>1. </a:t>
            </a:r>
            <a:r>
              <a:rPr lang="en-US" sz="2800" b="1" dirty="0" smtClean="0">
                <a:latin typeface="Times New Roman" pitchFamily="18" charset="0"/>
                <a:cs typeface="Times New Roman" pitchFamily="18" charset="0"/>
              </a:rPr>
              <a:t>Establishing causation of diseases</a:t>
            </a:r>
          </a:p>
          <a:p>
            <a:pPr marL="929640" lvl="1" indent="-609600" algn="just">
              <a:buFont typeface="Wingdings" pitchFamily="2" charset="2"/>
              <a:buChar char="q"/>
            </a:pPr>
            <a:r>
              <a:rPr lang="en-US" dirty="0" smtClean="0">
                <a:latin typeface="Times New Roman" pitchFamily="18" charset="0"/>
                <a:cs typeface="Times New Roman" pitchFamily="18" charset="0"/>
              </a:rPr>
              <a:t>Is an antecedent event, condition or characteristic that was necessary for the occurrence of the disease at the moment it occurred, given other conditions are fixed.</a:t>
            </a:r>
          </a:p>
          <a:p>
            <a:pPr marL="929640" lvl="1" indent="-609600" algn="just">
              <a:buFont typeface="Wingdings" pitchFamily="2" charset="2"/>
              <a:buChar char="q"/>
            </a:pPr>
            <a:endParaRPr lang="en-US" dirty="0" smtClean="0">
              <a:latin typeface="Times New Roman" pitchFamily="18" charset="0"/>
              <a:cs typeface="Times New Roman" pitchFamily="18" charset="0"/>
            </a:endParaRPr>
          </a:p>
          <a:p>
            <a:pPr marL="609600" lvl="0" indent="-609600" algn="just">
              <a:buNone/>
            </a:pPr>
            <a:r>
              <a:rPr lang="en-US" sz="2800" dirty="0" smtClean="0">
                <a:latin typeface="Times New Roman" pitchFamily="18" charset="0"/>
                <a:cs typeface="Times New Roman" pitchFamily="18" charset="0"/>
              </a:rPr>
              <a:t>2. </a:t>
            </a:r>
            <a:r>
              <a:rPr lang="en-US" sz="2800" b="1" dirty="0" smtClean="0">
                <a:latin typeface="Times New Roman" pitchFamily="18" charset="0"/>
                <a:cs typeface="Times New Roman" pitchFamily="18" charset="0"/>
              </a:rPr>
              <a:t>Elucidation the natural history of diseases</a:t>
            </a:r>
          </a:p>
          <a:p>
            <a:pPr marL="929640" lvl="1" indent="-609600" algn="just">
              <a:buFont typeface="Wingdings" panose="05000000000000000000" pitchFamily="2" charset="2"/>
              <a:buChar char="q"/>
            </a:pPr>
            <a:r>
              <a:rPr lang="en-US" dirty="0" smtClean="0">
                <a:latin typeface="Times New Roman" pitchFamily="18" charset="0"/>
                <a:cs typeface="Times New Roman" pitchFamily="18" charset="0"/>
              </a:rPr>
              <a:t>Is essential to make prognosis or the likely outcome of a patients illness. </a:t>
            </a:r>
          </a:p>
          <a:p>
            <a:pPr marL="929640" lvl="1" indent="-609600" algn="just">
              <a:buFont typeface="Wingdings" panose="05000000000000000000" pitchFamily="2" charset="2"/>
              <a:buChar char="q"/>
            </a:pPr>
            <a:r>
              <a:rPr lang="en-US" dirty="0" smtClean="0">
                <a:latin typeface="Times New Roman" pitchFamily="18" charset="0"/>
                <a:cs typeface="Times New Roman" pitchFamily="18" charset="0"/>
              </a:rPr>
              <a:t>Gives basis for rational decision about therapy.</a:t>
            </a:r>
          </a:p>
          <a:p>
            <a:pPr marL="609600" indent="-609600" algn="just" eaLnBrk="1" hangingPunct="1">
              <a:buFontTx/>
              <a:buNone/>
            </a:pPr>
            <a:endParaRPr lang="en-US" sz="2800" dirty="0" smtClean="0">
              <a:latin typeface="Times New Roman" pitchFamily="18" charset="0"/>
              <a:cs typeface="Times New Roman" pitchFamily="18" charset="0"/>
            </a:endParaRPr>
          </a:p>
          <a:p>
            <a:pPr marL="609600" indent="-609600" algn="just" eaLnBrk="1" hangingPunct="1">
              <a:buFontTx/>
              <a:buNone/>
            </a:pPr>
            <a:endParaRPr lang="en-US" sz="2800" dirty="0" smtClean="0">
              <a:latin typeface="Times New Roman" pitchFamily="18" charset="0"/>
              <a:cs typeface="Times New Roman" pitchFamily="18" charset="0"/>
            </a:endParaRPr>
          </a:p>
        </p:txBody>
      </p:sp>
      <p:sp>
        <p:nvSpPr>
          <p:cNvPr id="47108"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a:bodyPr>
          <a:lstStyle/>
          <a:p>
            <a:pPr>
              <a:defRPr/>
            </a:pPr>
            <a:fld id="{A375261E-2696-44AC-B588-12FE208B4625}" type="slidenum">
              <a:rPr lang="en-US" smtClean="0"/>
              <a:pPr>
                <a:defRPr/>
              </a:pPr>
              <a:t>29</a:t>
            </a:fld>
            <a:endParaRPr lang="en-US" smtClean="0"/>
          </a:p>
        </p:txBody>
      </p:sp>
    </p:spTree>
    <p:extLst>
      <p:ext uri="{BB962C8B-B14F-4D97-AF65-F5344CB8AC3E}">
        <p14:creationId xmlns:p14="http://schemas.microsoft.com/office/powerpoint/2010/main" val="1817503154"/>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pPr fontAlgn="auto">
              <a:spcAft>
                <a:spcPts val="0"/>
              </a:spcAft>
              <a:defRPr/>
            </a:pPr>
            <a:r>
              <a:rPr lang="en-US" dirty="0" smtClean="0">
                <a:latin typeface="Times New Roman" pitchFamily="18" charset="0"/>
                <a:cs typeface="Times New Roman" pitchFamily="18" charset="0"/>
              </a:rPr>
              <a:t>Hospital Controls</a:t>
            </a:r>
            <a:endParaRPr lang="en-US" dirty="0">
              <a:latin typeface="Times New Roman" pitchFamily="18" charset="0"/>
              <a:cs typeface="Times New Roman" pitchFamily="18" charset="0"/>
            </a:endParaRPr>
          </a:p>
        </p:txBody>
      </p:sp>
      <p:sp>
        <p:nvSpPr>
          <p:cNvPr id="68611" name="Content Placeholder 2"/>
          <p:cNvSpPr>
            <a:spLocks noGrp="1"/>
          </p:cNvSpPr>
          <p:nvPr>
            <p:ph sz="quarter" idx="1"/>
          </p:nvPr>
        </p:nvSpPr>
        <p:spPr>
          <a:xfrm>
            <a:off x="500063" y="1143000"/>
            <a:ext cx="8262937" cy="5486400"/>
          </a:xfrm>
        </p:spPr>
        <p:txBody>
          <a:bodyPr/>
          <a:lstStyle/>
          <a:p>
            <a:pPr algn="just">
              <a:buFont typeface="Wingdings" pitchFamily="2" charset="2"/>
              <a:buNone/>
            </a:pPr>
            <a:r>
              <a:rPr lang="en-US" b="1" dirty="0" smtClean="0">
                <a:latin typeface="Times New Roman" pitchFamily="18" charset="0"/>
                <a:cs typeface="Times New Roman" pitchFamily="18" charset="0"/>
              </a:rPr>
              <a:t>Advantages:</a:t>
            </a:r>
          </a:p>
          <a:p>
            <a:pPr lvl="1" algn="just"/>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Easily identified and readily available-</a:t>
            </a:r>
            <a:r>
              <a:rPr lang="en-US" sz="2400" dirty="0" smtClean="0">
                <a:solidFill>
                  <a:srgbClr val="7030A0"/>
                </a:solidFill>
                <a:latin typeface="Times New Roman" pitchFamily="18" charset="0"/>
                <a:cs typeface="Times New Roman" pitchFamily="18" charset="0"/>
              </a:rPr>
              <a:t>reduced cost</a:t>
            </a:r>
            <a:r>
              <a:rPr lang="en-US" sz="2400" dirty="0" smtClean="0">
                <a:latin typeface="Times New Roman" pitchFamily="18" charset="0"/>
                <a:cs typeface="Times New Roman" pitchFamily="18" charset="0"/>
              </a:rPr>
              <a:t>.</a:t>
            </a:r>
          </a:p>
          <a:p>
            <a:pPr lvl="1" algn="just"/>
            <a:r>
              <a:rPr lang="en-US" sz="2400" dirty="0" smtClean="0">
                <a:latin typeface="Times New Roman" pitchFamily="18" charset="0"/>
                <a:cs typeface="Times New Roman" pitchFamily="18" charset="0"/>
              </a:rPr>
              <a:t> More likely than healthy individuals to be aware of antecedent exposures or events – </a:t>
            </a:r>
            <a:r>
              <a:rPr lang="en-US" sz="2400" dirty="0" smtClean="0">
                <a:solidFill>
                  <a:srgbClr val="7030A0"/>
                </a:solidFill>
                <a:latin typeface="Times New Roman" pitchFamily="18" charset="0"/>
                <a:cs typeface="Times New Roman" pitchFamily="18" charset="0"/>
              </a:rPr>
              <a:t>minimize recall bias</a:t>
            </a:r>
          </a:p>
          <a:p>
            <a:pPr lvl="1" algn="just"/>
            <a:r>
              <a:rPr lang="en-US" sz="2400" dirty="0" smtClean="0">
                <a:latin typeface="Times New Roman" pitchFamily="18" charset="0"/>
                <a:cs typeface="Times New Roman" pitchFamily="18" charset="0"/>
              </a:rPr>
              <a:t> Controls are also likely to have been subject to the same intangible selection factors -</a:t>
            </a:r>
            <a:r>
              <a:rPr lang="en-US" sz="2400" dirty="0" smtClean="0">
                <a:solidFill>
                  <a:srgbClr val="7030A0"/>
                </a:solidFill>
                <a:latin typeface="Times New Roman" pitchFamily="18" charset="0"/>
                <a:cs typeface="Times New Roman" pitchFamily="18" charset="0"/>
              </a:rPr>
              <a:t>minimize selection bias</a:t>
            </a:r>
          </a:p>
          <a:p>
            <a:pPr lvl="1" algn="just"/>
            <a:r>
              <a:rPr lang="en-US" sz="2400" dirty="0" smtClean="0">
                <a:latin typeface="Times New Roman" pitchFamily="18" charset="0"/>
                <a:cs typeface="Times New Roman" pitchFamily="18" charset="0"/>
              </a:rPr>
              <a:t> More likely to be cooperative -</a:t>
            </a:r>
            <a:r>
              <a:rPr lang="en-US" sz="2400" dirty="0" smtClean="0">
                <a:solidFill>
                  <a:srgbClr val="7030A0"/>
                </a:solidFill>
                <a:latin typeface="Times New Roman" pitchFamily="18" charset="0"/>
                <a:cs typeface="Times New Roman" pitchFamily="18" charset="0"/>
              </a:rPr>
              <a:t>reduce  non-response bias</a:t>
            </a:r>
          </a:p>
          <a:p>
            <a:pPr lvl="1" algn="just"/>
            <a:endParaRPr lang="en-US" sz="2100" dirty="0" smtClean="0">
              <a:solidFill>
                <a:srgbClr val="7030A0"/>
              </a:solidFill>
              <a:latin typeface="Times New Roman" pitchFamily="18" charset="0"/>
              <a:cs typeface="Times New Roman" pitchFamily="18" charset="0"/>
            </a:endParaRPr>
          </a:p>
          <a:p>
            <a:pPr algn="just">
              <a:buFont typeface="Wingdings" pitchFamily="2" charset="2"/>
              <a:buNone/>
            </a:pPr>
            <a:r>
              <a:rPr lang="en-US" b="1" dirty="0" smtClean="0">
                <a:latin typeface="Times New Roman" pitchFamily="18" charset="0"/>
                <a:cs typeface="Times New Roman" pitchFamily="18" charset="0"/>
              </a:rPr>
              <a:t>Disadvantages</a:t>
            </a:r>
            <a:r>
              <a:rPr lang="en-US" dirty="0" smtClean="0">
                <a:latin typeface="Times New Roman" pitchFamily="18" charset="0"/>
                <a:cs typeface="Times New Roman" pitchFamily="18" charset="0"/>
              </a:rPr>
              <a:t>:</a:t>
            </a:r>
          </a:p>
          <a:p>
            <a:pPr lvl="1" algn="just"/>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Ill individuals are different from healthy</a:t>
            </a:r>
          </a:p>
          <a:p>
            <a:pPr lvl="1" algn="just"/>
            <a:r>
              <a:rPr lang="en-US" sz="2400" dirty="0" smtClean="0">
                <a:latin typeface="Times New Roman" pitchFamily="18" charset="0"/>
                <a:cs typeface="Times New Roman" pitchFamily="18" charset="0"/>
              </a:rPr>
              <a:t> Danger of altering the direction of association  or </a:t>
            </a:r>
            <a:r>
              <a:rPr lang="en-US" sz="2400" dirty="0" smtClean="0">
                <a:solidFill>
                  <a:srgbClr val="7030A0"/>
                </a:solidFill>
                <a:latin typeface="Times New Roman" pitchFamily="18" charset="0"/>
                <a:cs typeface="Times New Roman" pitchFamily="18" charset="0"/>
              </a:rPr>
              <a:t>masking a true  association </a:t>
            </a:r>
            <a:r>
              <a:rPr lang="en-US" sz="2400" dirty="0" smtClean="0">
                <a:latin typeface="Times New Roman" pitchFamily="18" charset="0"/>
                <a:cs typeface="Times New Roman" pitchFamily="18" charset="0"/>
              </a:rPr>
              <a:t>b/n exposure and outcome  </a:t>
            </a: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290</a:t>
            </a:fld>
            <a:endParaRPr lang="en-US"/>
          </a:p>
        </p:txBody>
      </p:sp>
    </p:spTree>
    <p:extLst>
      <p:ext uri="{BB962C8B-B14F-4D97-AF65-F5344CB8AC3E}">
        <p14:creationId xmlns:p14="http://schemas.microsoft.com/office/powerpoint/2010/main" val="213646924"/>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85800"/>
          </a:xfrm>
        </p:spPr>
        <p:txBody>
          <a:bodyPr>
            <a:noAutofit/>
          </a:bodyPr>
          <a:lstStyle/>
          <a:p>
            <a:pPr fontAlgn="auto">
              <a:spcAft>
                <a:spcPts val="0"/>
              </a:spcAft>
              <a:defRPr/>
            </a:pPr>
            <a:r>
              <a:rPr lang="en-US" dirty="0" smtClean="0">
                <a:latin typeface="Times New Roman" pitchFamily="18" charset="0"/>
                <a:cs typeface="Times New Roman" pitchFamily="18" charset="0"/>
              </a:rPr>
              <a:t>General Population Controls</a:t>
            </a:r>
            <a:endParaRPr lang="en-US" dirty="0">
              <a:latin typeface="Times New Roman" pitchFamily="18" charset="0"/>
              <a:cs typeface="Times New Roman" pitchFamily="18" charset="0"/>
            </a:endParaRPr>
          </a:p>
        </p:txBody>
      </p:sp>
      <p:sp>
        <p:nvSpPr>
          <p:cNvPr id="69635" name="Content Placeholder 2"/>
          <p:cNvSpPr>
            <a:spLocks noGrp="1"/>
          </p:cNvSpPr>
          <p:nvPr>
            <p:ph sz="quarter" idx="1"/>
          </p:nvPr>
        </p:nvSpPr>
        <p:spPr>
          <a:xfrm>
            <a:off x="304800" y="914400"/>
            <a:ext cx="8553450" cy="5791201"/>
          </a:xfrm>
        </p:spPr>
        <p:txBody>
          <a:bodyPr>
            <a:noAutofit/>
          </a:bodyPr>
          <a:lstStyle/>
          <a:p>
            <a:pPr algn="just">
              <a:lnSpc>
                <a:spcPct val="150000"/>
              </a:lnSpc>
              <a:buFont typeface="Wingdings" pitchFamily="2" charset="2"/>
              <a:buNone/>
            </a:pPr>
            <a:r>
              <a:rPr lang="en-US" sz="2800" b="1" dirty="0" smtClean="0">
                <a:latin typeface="Times New Roman" pitchFamily="18" charset="0"/>
                <a:cs typeface="Times New Roman" pitchFamily="18" charset="0"/>
              </a:rPr>
              <a:t>Advantages:</a:t>
            </a:r>
          </a:p>
          <a:p>
            <a:pPr algn="just"/>
            <a:r>
              <a:rPr lang="en-US" sz="24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Generalizability is possible</a:t>
            </a:r>
            <a:endParaRPr lang="en-US" sz="24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Good when cases are selected to represent affected individuals in a defined population. </a:t>
            </a:r>
          </a:p>
          <a:p>
            <a:pPr lvl="1" algn="just"/>
            <a:r>
              <a:rPr lang="en-US" sz="2000" dirty="0" smtClean="0">
                <a:latin typeface="Times New Roman" pitchFamily="18" charset="0"/>
                <a:cs typeface="Times New Roman" pitchFamily="18" charset="0"/>
              </a:rPr>
              <a:t>For example, if cases to that particular hospital are coming from a geographically defined area selection of controls from the entire population could be possible.</a:t>
            </a:r>
          </a:p>
          <a:p>
            <a:pPr algn="just">
              <a:lnSpc>
                <a:spcPct val="150000"/>
              </a:lnSpc>
              <a:buFont typeface="Wingdings" pitchFamily="2" charset="2"/>
              <a:buNone/>
            </a:pPr>
            <a:r>
              <a:rPr lang="en-US" sz="2800" b="1" dirty="0" smtClean="0">
                <a:latin typeface="Times New Roman" pitchFamily="18" charset="0"/>
                <a:cs typeface="Times New Roman" pitchFamily="18" charset="0"/>
              </a:rPr>
              <a:t>Disadvantages:</a:t>
            </a:r>
          </a:p>
          <a:p>
            <a:pPr algn="just"/>
            <a:r>
              <a:rPr lang="en-US" sz="2400" dirty="0" smtClean="0">
                <a:latin typeface="Times New Roman" pitchFamily="18" charset="0"/>
                <a:cs typeface="Times New Roman" pitchFamily="18" charset="0"/>
              </a:rPr>
              <a:t>Costly and time-consuming</a:t>
            </a:r>
          </a:p>
          <a:p>
            <a:pPr algn="just"/>
            <a:r>
              <a:rPr lang="en-US" sz="2400" dirty="0" smtClean="0">
                <a:latin typeface="Times New Roman" pitchFamily="18" charset="0"/>
                <a:cs typeface="Times New Roman" pitchFamily="18" charset="0"/>
              </a:rPr>
              <a:t>Recall bias - controls may  not recall exposures with the same level of accuracy</a:t>
            </a:r>
          </a:p>
          <a:p>
            <a:pPr algn="just"/>
            <a:r>
              <a:rPr lang="en-US" sz="2400" dirty="0" smtClean="0">
                <a:latin typeface="Times New Roman" pitchFamily="18" charset="0"/>
                <a:cs typeface="Times New Roman" pitchFamily="18" charset="0"/>
              </a:rPr>
              <a:t>People might be less motivated to participate, which increases non-response rate</a:t>
            </a:r>
            <a:endParaRPr lang="en-US" sz="20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291</a:t>
            </a:fld>
            <a:endParaRPr lang="en-US"/>
          </a:p>
        </p:txBody>
      </p:sp>
    </p:spTree>
    <p:extLst>
      <p:ext uri="{BB962C8B-B14F-4D97-AF65-F5344CB8AC3E}">
        <p14:creationId xmlns:p14="http://schemas.microsoft.com/office/powerpoint/2010/main" val="2355506080"/>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smtClean="0">
                <a:latin typeface="Times New Roman" pitchFamily="18" charset="0"/>
                <a:cs typeface="Times New Roman" pitchFamily="18" charset="0"/>
              </a:rPr>
              <a:t>Strengths of C-C Studies </a:t>
            </a:r>
            <a:endParaRPr lang="en-US" b="1" dirty="0"/>
          </a:p>
        </p:txBody>
      </p:sp>
      <p:sp>
        <p:nvSpPr>
          <p:cNvPr id="3" name="Content Placeholder 2"/>
          <p:cNvSpPr>
            <a:spLocks noGrp="1"/>
          </p:cNvSpPr>
          <p:nvPr>
            <p:ph idx="1"/>
          </p:nvPr>
        </p:nvSpPr>
        <p:spPr>
          <a:xfrm>
            <a:off x="457200" y="990600"/>
            <a:ext cx="8458200" cy="5715000"/>
          </a:xfrm>
        </p:spPr>
        <p:txBody>
          <a:bodyPr>
            <a:normAutofit/>
          </a:bodyPr>
          <a:lstStyle/>
          <a:p>
            <a:pPr fontAlgn="auto">
              <a:lnSpc>
                <a:spcPct val="80000"/>
              </a:lnSpc>
              <a:spcAft>
                <a:spcPts val="0"/>
              </a:spcAft>
              <a:buFont typeface="Wingdings" pitchFamily="2" charset="2"/>
              <a:buChar char="v"/>
              <a:defRPr/>
            </a:pPr>
            <a:endParaRPr lang="en-US" sz="2400" dirty="0" smtClean="0">
              <a:latin typeface="Times New Roman" pitchFamily="18" charset="0"/>
              <a:cs typeface="Times New Roman" pitchFamily="18" charset="0"/>
            </a:endParaRPr>
          </a:p>
          <a:p>
            <a:pPr algn="just" fontAlgn="auto">
              <a:lnSpc>
                <a:spcPct val="80000"/>
              </a:lnSpc>
              <a:spcAft>
                <a:spcPts val="0"/>
              </a:spcAft>
              <a:buFont typeface="Wingdings" pitchFamily="2" charset="2"/>
              <a:buChar char="v"/>
              <a:defRPr/>
            </a:pPr>
            <a:r>
              <a:rPr lang="en-US" dirty="0" smtClean="0">
                <a:latin typeface="Times New Roman" pitchFamily="18" charset="0"/>
                <a:cs typeface="Times New Roman" pitchFamily="18" charset="0"/>
              </a:rPr>
              <a:t>Can </a:t>
            </a:r>
            <a:r>
              <a:rPr lang="en-US" dirty="0">
                <a:latin typeface="Times New Roman" pitchFamily="18" charset="0"/>
                <a:cs typeface="Times New Roman" pitchFamily="18" charset="0"/>
              </a:rPr>
              <a:t>use prevalent cases</a:t>
            </a:r>
          </a:p>
          <a:p>
            <a:pPr algn="just" fontAlgn="auto">
              <a:lnSpc>
                <a:spcPct val="80000"/>
              </a:lnSpc>
              <a:spcAft>
                <a:spcPts val="0"/>
              </a:spcAft>
              <a:buFont typeface="Wingdings" pitchFamily="2" charset="2"/>
              <a:buChar char="v"/>
              <a:defRPr/>
            </a:pPr>
            <a:r>
              <a:rPr lang="en-US" dirty="0">
                <a:latin typeface="Times New Roman" pitchFamily="18" charset="0"/>
                <a:cs typeface="Times New Roman" pitchFamily="18" charset="0"/>
              </a:rPr>
              <a:t>Retrospective design is inexpensive and quick to complete</a:t>
            </a:r>
          </a:p>
          <a:p>
            <a:pPr algn="just" fontAlgn="auto">
              <a:lnSpc>
                <a:spcPct val="80000"/>
              </a:lnSpc>
              <a:spcAft>
                <a:spcPts val="0"/>
              </a:spcAft>
              <a:buFont typeface="Wingdings" pitchFamily="2" charset="2"/>
              <a:buChar char="v"/>
              <a:defRPr/>
            </a:pPr>
            <a:r>
              <a:rPr lang="en-US" dirty="0">
                <a:latin typeface="Times New Roman" pitchFamily="18" charset="0"/>
                <a:cs typeface="Times New Roman" pitchFamily="18" charset="0"/>
              </a:rPr>
              <a:t>Can study </a:t>
            </a:r>
            <a:r>
              <a:rPr lang="en-US" dirty="0">
                <a:solidFill>
                  <a:srgbClr val="C00000"/>
                </a:solidFill>
                <a:latin typeface="Times New Roman" pitchFamily="18" charset="0"/>
                <a:cs typeface="Times New Roman" pitchFamily="18" charset="0"/>
              </a:rPr>
              <a:t>rare diseases</a:t>
            </a:r>
          </a:p>
          <a:p>
            <a:pPr algn="just" fontAlgn="auto">
              <a:lnSpc>
                <a:spcPct val="80000"/>
              </a:lnSpc>
              <a:spcAft>
                <a:spcPts val="0"/>
              </a:spcAft>
              <a:buFont typeface="Wingdings" pitchFamily="2" charset="2"/>
              <a:buChar char="v"/>
              <a:defRPr/>
            </a:pPr>
            <a:r>
              <a:rPr lang="en-US" dirty="0">
                <a:latin typeface="Times New Roman" pitchFamily="18" charset="0"/>
                <a:cs typeface="Times New Roman" pitchFamily="18" charset="0"/>
              </a:rPr>
              <a:t>Can examine multiple exposures</a:t>
            </a:r>
          </a:p>
          <a:p>
            <a:pPr algn="just" fontAlgn="auto">
              <a:lnSpc>
                <a:spcPct val="80000"/>
              </a:lnSpc>
              <a:spcAft>
                <a:spcPts val="0"/>
              </a:spcAft>
              <a:buFont typeface="Wingdings" pitchFamily="2" charset="2"/>
              <a:buChar char="v"/>
              <a:defRPr/>
            </a:pPr>
            <a:r>
              <a:rPr lang="en-US" dirty="0">
                <a:latin typeface="Times New Roman" pitchFamily="18" charset="0"/>
                <a:cs typeface="Times New Roman" pitchFamily="18" charset="0"/>
              </a:rPr>
              <a:t>Usually requires a smaller study population than a cohort study</a:t>
            </a:r>
          </a:p>
          <a:p>
            <a:pPr algn="just" fontAlgn="auto">
              <a:lnSpc>
                <a:spcPct val="80000"/>
              </a:lnSpc>
              <a:spcAft>
                <a:spcPts val="0"/>
              </a:spcAft>
              <a:buFont typeface="Wingdings" pitchFamily="2" charset="2"/>
              <a:buChar char="v"/>
              <a:defRPr/>
            </a:pPr>
            <a:r>
              <a:rPr lang="en-US" dirty="0">
                <a:latin typeface="Times New Roman" pitchFamily="18" charset="0"/>
                <a:cs typeface="Times New Roman" pitchFamily="18" charset="0"/>
              </a:rPr>
              <a:t>Relatively </a:t>
            </a:r>
            <a:r>
              <a:rPr lang="en-US" dirty="0">
                <a:solidFill>
                  <a:srgbClr val="C00000"/>
                </a:solidFill>
                <a:latin typeface="Times New Roman" pitchFamily="18" charset="0"/>
                <a:cs typeface="Times New Roman" pitchFamily="18" charset="0"/>
              </a:rPr>
              <a:t>cheap</a:t>
            </a:r>
          </a:p>
          <a:p>
            <a:pPr algn="just" fontAlgn="auto">
              <a:lnSpc>
                <a:spcPct val="80000"/>
              </a:lnSpc>
              <a:spcAft>
                <a:spcPts val="0"/>
              </a:spcAft>
              <a:buFont typeface="Wingdings" pitchFamily="2" charset="2"/>
              <a:buChar char="v"/>
              <a:defRPr/>
            </a:pPr>
            <a:r>
              <a:rPr lang="en-US" dirty="0">
                <a:latin typeface="Times New Roman" pitchFamily="18" charset="0"/>
                <a:cs typeface="Times New Roman" pitchFamily="18" charset="0"/>
              </a:rPr>
              <a:t>Quick and easy to complete, cost </a:t>
            </a:r>
            <a:r>
              <a:rPr lang="en-US" dirty="0" smtClean="0">
                <a:latin typeface="Times New Roman" pitchFamily="18" charset="0"/>
                <a:cs typeface="Times New Roman" pitchFamily="18" charset="0"/>
              </a:rPr>
              <a:t>effective</a:t>
            </a:r>
          </a:p>
          <a:p>
            <a:pPr>
              <a:lnSpc>
                <a:spcPct val="80000"/>
              </a:lnSpc>
            </a:pPr>
            <a:endParaRPr lang="en-CA" sz="2800" dirty="0">
              <a:cs typeface="FreesiaUPC" pitchFamily="34" charset="-34"/>
            </a:endParaRPr>
          </a:p>
          <a:p>
            <a:pPr fontAlgn="auto">
              <a:lnSpc>
                <a:spcPct val="80000"/>
              </a:lnSpc>
              <a:spcAft>
                <a:spcPts val="0"/>
              </a:spcAft>
              <a:buFont typeface="Wingdings" pitchFamily="2" charset="2"/>
              <a:buChar char="v"/>
              <a:defRPr/>
            </a:pPr>
            <a:endParaRPr lang="en-US" sz="2400" dirty="0" smtClean="0">
              <a:latin typeface="Times New Roman" pitchFamily="18" charset="0"/>
              <a:cs typeface="Times New Roman" pitchFamily="18" charset="0"/>
            </a:endParaRPr>
          </a:p>
          <a:p>
            <a:pPr marL="0" indent="0" fontAlgn="auto">
              <a:lnSpc>
                <a:spcPct val="80000"/>
              </a:lnSpc>
              <a:spcAft>
                <a:spcPts val="0"/>
              </a:spcAft>
              <a:buNone/>
              <a:defRPr/>
            </a:pPr>
            <a:endParaRPr lang="en-US" sz="2400" dirty="0">
              <a:latin typeface="Times New Roman" pitchFamily="18" charset="0"/>
              <a:cs typeface="Times New Roman" pitchFamily="18" charset="0"/>
            </a:endParaRPr>
          </a:p>
          <a:p>
            <a:pPr marL="320040" indent="-320040" fontAlgn="auto">
              <a:spcAft>
                <a:spcPts val="0"/>
              </a:spcAft>
              <a:buFont typeface="Wingdings"/>
              <a:buChar char=""/>
              <a:defRPr/>
            </a:pP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292</a:t>
            </a:fld>
            <a:endParaRPr lang="en-US"/>
          </a:p>
        </p:txBody>
      </p:sp>
    </p:spTree>
    <p:extLst>
      <p:ext uri="{BB962C8B-B14F-4D97-AF65-F5344CB8AC3E}">
        <p14:creationId xmlns:p14="http://schemas.microsoft.com/office/powerpoint/2010/main" val="1995485541"/>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Times New Roman" pitchFamily="18" charset="0"/>
                <a:cs typeface="Times New Roman" pitchFamily="18" charset="0"/>
              </a:rPr>
              <a:t>Weaknesses </a:t>
            </a:r>
            <a:r>
              <a:rPr lang="en-US" sz="4800" b="1" dirty="0">
                <a:latin typeface="Times New Roman" pitchFamily="18" charset="0"/>
                <a:cs typeface="Times New Roman" pitchFamily="18" charset="0"/>
              </a:rPr>
              <a:t>of C-C Studies </a:t>
            </a:r>
            <a:endParaRPr lang="en-US" sz="4800" b="1" dirty="0"/>
          </a:p>
        </p:txBody>
      </p:sp>
      <p:sp>
        <p:nvSpPr>
          <p:cNvPr id="3" name="Content Placeholder 2"/>
          <p:cNvSpPr>
            <a:spLocks noGrp="1"/>
          </p:cNvSpPr>
          <p:nvPr>
            <p:ph idx="1"/>
          </p:nvPr>
        </p:nvSpPr>
        <p:spPr>
          <a:xfrm>
            <a:off x="457200" y="1295400"/>
            <a:ext cx="8229600" cy="4830763"/>
          </a:xfrm>
        </p:spPr>
        <p:txBody>
          <a:bodyPr>
            <a:normAutofit/>
          </a:bodyPr>
          <a:lstStyle/>
          <a:p>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Uncertainty </a:t>
            </a:r>
            <a:r>
              <a:rPr lang="en-US" dirty="0">
                <a:latin typeface="Times New Roman" pitchFamily="18" charset="0"/>
                <a:cs typeface="Times New Roman" pitchFamily="18" charset="0"/>
              </a:rPr>
              <a:t>of exposure-disease time relationship</a:t>
            </a:r>
          </a:p>
          <a:p>
            <a:pPr algn="just"/>
            <a:r>
              <a:rPr lang="en-US" dirty="0">
                <a:latin typeface="Times New Roman" pitchFamily="18" charset="0"/>
                <a:cs typeface="Times New Roman" pitchFamily="18" charset="0"/>
              </a:rPr>
              <a:t>Inability to provide a direct estimate of risk</a:t>
            </a:r>
          </a:p>
          <a:p>
            <a:pPr algn="just">
              <a:lnSpc>
                <a:spcPct val="80000"/>
              </a:lnSpc>
            </a:pPr>
            <a:r>
              <a:rPr lang="en-US" dirty="0">
                <a:latin typeface="Times New Roman" pitchFamily="18" charset="0"/>
                <a:cs typeface="Times New Roman" pitchFamily="18" charset="0"/>
              </a:rPr>
              <a:t>Very prone to biases (recall &amp; selection bias)</a:t>
            </a:r>
          </a:p>
          <a:p>
            <a:pPr algn="just">
              <a:lnSpc>
                <a:spcPct val="80000"/>
              </a:lnSpc>
            </a:pPr>
            <a:r>
              <a:rPr lang="en-US" dirty="0">
                <a:latin typeface="Times New Roman" pitchFamily="18" charset="0"/>
                <a:cs typeface="Times New Roman" pitchFamily="18" charset="0"/>
              </a:rPr>
              <a:t>Misclassification of exposures and outcomes </a:t>
            </a:r>
          </a:p>
          <a:p>
            <a:pPr algn="just">
              <a:lnSpc>
                <a:spcPct val="80000"/>
              </a:lnSpc>
            </a:pPr>
            <a:r>
              <a:rPr lang="en-US" dirty="0">
                <a:latin typeface="Times New Roman" pitchFamily="18" charset="0"/>
                <a:cs typeface="Times New Roman" pitchFamily="18" charset="0"/>
              </a:rPr>
              <a:t>Selection of controls</a:t>
            </a:r>
          </a:p>
          <a:p>
            <a:pPr algn="just">
              <a:lnSpc>
                <a:spcPct val="80000"/>
              </a:lnSpc>
            </a:pPr>
            <a:r>
              <a:rPr lang="en-US" dirty="0">
                <a:latin typeface="Times New Roman" pitchFamily="18" charset="0"/>
                <a:cs typeface="Times New Roman" pitchFamily="18" charset="0"/>
              </a:rPr>
              <a:t>Cannot yield a population level measure of disease incidence/prevalence.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293</a:t>
            </a:fld>
            <a:endParaRPr lang="en-US"/>
          </a:p>
        </p:txBody>
      </p:sp>
    </p:spTree>
    <p:extLst>
      <p:ext uri="{BB962C8B-B14F-4D97-AF65-F5344CB8AC3E}">
        <p14:creationId xmlns:p14="http://schemas.microsoft.com/office/powerpoint/2010/main" val="3607263323"/>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12775" y="228600"/>
            <a:ext cx="8153400" cy="838200"/>
          </a:xfrm>
        </p:spPr>
        <p:txBody>
          <a:bodyPr>
            <a:normAutofit fontScale="90000"/>
          </a:bodyPr>
          <a:lstStyle/>
          <a:p>
            <a:r>
              <a:rPr lang="en-GB" sz="5400" dirty="0" smtClean="0">
                <a:latin typeface="Times New Roman" pitchFamily="18" charset="0"/>
                <a:cs typeface="Times New Roman" pitchFamily="18" charset="0"/>
              </a:rPr>
              <a:t>Sampling case control</a:t>
            </a:r>
            <a:endParaRPr lang="en-US" sz="4800" dirty="0" smtClean="0">
              <a:latin typeface="Times New Roman" pitchFamily="18" charset="0"/>
              <a:cs typeface="Times New Roman" pitchFamily="18" charset="0"/>
            </a:endParaRPr>
          </a:p>
        </p:txBody>
      </p:sp>
      <p:sp>
        <p:nvSpPr>
          <p:cNvPr id="2" name="Slide Number Placeholder 5"/>
          <p:cNvSpPr>
            <a:spLocks noGrp="1"/>
          </p:cNvSpPr>
          <p:nvPr>
            <p:ph type="sldNum" sz="quarter" idx="12"/>
          </p:nvPr>
        </p:nvSpPr>
        <p:spPr/>
        <p:txBody>
          <a:bodyPr>
            <a:normAutofit/>
          </a:bodyPr>
          <a:lstStyle/>
          <a:p>
            <a:pPr>
              <a:defRPr/>
            </a:pPr>
            <a:fld id="{E41B5AA8-C353-447A-A3DE-FC8FA5331A7C}" type="slidenum">
              <a:rPr lang="en-GB"/>
              <a:pPr>
                <a:defRPr/>
              </a:pPr>
              <a:t>294</a:t>
            </a:fld>
            <a:endParaRPr lang="en-GB"/>
          </a:p>
        </p:txBody>
      </p:sp>
      <p:sp>
        <p:nvSpPr>
          <p:cNvPr id="1029" name="Rectangle 3"/>
          <p:cNvSpPr>
            <a:spLocks noGrp="1" noChangeArrowheads="1"/>
          </p:cNvSpPr>
          <p:nvPr>
            <p:ph sz="quarter" idx="1"/>
          </p:nvPr>
        </p:nvSpPr>
        <p:spPr>
          <a:xfrm>
            <a:off x="214313" y="1066801"/>
            <a:ext cx="8643937" cy="5638800"/>
          </a:xfrm>
        </p:spPr>
        <p:txBody>
          <a:bodyPr>
            <a:noAutofit/>
          </a:bodyPr>
          <a:lstStyle/>
          <a:p>
            <a:pPr algn="just">
              <a:lnSpc>
                <a:spcPct val="90000"/>
              </a:lnSpc>
              <a:buFont typeface="Wingdings" pitchFamily="2" charset="2"/>
              <a:buChar char="q"/>
            </a:pPr>
            <a:r>
              <a:rPr lang="en-US" sz="2400" dirty="0" smtClean="0">
                <a:latin typeface="Times New Roman" pitchFamily="18" charset="0"/>
                <a:cs typeface="Times New Roman" pitchFamily="18" charset="0"/>
              </a:rPr>
              <a:t>Sample size - for test of significant difference between two proportions, the following formula can  be used:</a:t>
            </a:r>
          </a:p>
          <a:p>
            <a:pPr algn="just">
              <a:lnSpc>
                <a:spcPct val="90000"/>
              </a:lnSpc>
              <a:buFontTx/>
              <a:buNone/>
            </a:pPr>
            <a:endParaRPr lang="en-US" sz="2400" dirty="0" smtClean="0">
              <a:latin typeface="Times New Roman" pitchFamily="18" charset="0"/>
              <a:cs typeface="Times New Roman" pitchFamily="18" charset="0"/>
            </a:endParaRPr>
          </a:p>
          <a:p>
            <a:pPr algn="just">
              <a:lnSpc>
                <a:spcPct val="90000"/>
              </a:lnSpc>
              <a:buFontTx/>
              <a:buNone/>
            </a:pPr>
            <a:endParaRPr lang="en-US" sz="2400" dirty="0" smtClean="0">
              <a:latin typeface="Times New Roman" pitchFamily="18" charset="0"/>
              <a:cs typeface="Times New Roman" pitchFamily="18" charset="0"/>
            </a:endParaRPr>
          </a:p>
          <a:p>
            <a:pPr algn="just">
              <a:lnSpc>
                <a:spcPct val="90000"/>
              </a:lnSpc>
              <a:buFontTx/>
              <a:buNone/>
            </a:pPr>
            <a:endParaRPr lang="en-US" sz="2400" dirty="0" smtClean="0">
              <a:latin typeface="Times New Roman" pitchFamily="18" charset="0"/>
              <a:cs typeface="Times New Roman" pitchFamily="18" charset="0"/>
            </a:endParaRPr>
          </a:p>
          <a:p>
            <a:pPr algn="just">
              <a:lnSpc>
                <a:spcPct val="90000"/>
              </a:lnSpc>
              <a:buFontTx/>
              <a:buNone/>
            </a:pPr>
            <a:endParaRPr lang="en-US" sz="2400" dirty="0">
              <a:latin typeface="Times New Roman" pitchFamily="18" charset="0"/>
              <a:cs typeface="Times New Roman" pitchFamily="18" charset="0"/>
            </a:endParaRPr>
          </a:p>
          <a:p>
            <a:pPr algn="just">
              <a:lnSpc>
                <a:spcPct val="90000"/>
              </a:lnSpc>
              <a:buFontTx/>
              <a:buNone/>
            </a:pPr>
            <a:endParaRPr lang="en-US" sz="2400" dirty="0">
              <a:latin typeface="Times New Roman" pitchFamily="18" charset="0"/>
              <a:cs typeface="Times New Roman" pitchFamily="18" charset="0"/>
            </a:endParaRPr>
          </a:p>
          <a:p>
            <a:pPr algn="just">
              <a:lnSpc>
                <a:spcPct val="90000"/>
              </a:lnSpc>
              <a:buFontTx/>
              <a:buNone/>
            </a:pPr>
            <a:r>
              <a:rPr lang="en-US" sz="2400" dirty="0" smtClean="0">
                <a:latin typeface="Times New Roman" pitchFamily="18" charset="0"/>
                <a:cs typeface="Times New Roman" pitchFamily="18" charset="0"/>
              </a:rPr>
              <a:t>Parameters:</a:t>
            </a:r>
          </a:p>
          <a:p>
            <a:pPr algn="just">
              <a:lnSpc>
                <a:spcPct val="90000"/>
              </a:lnSpc>
              <a:buFontTx/>
              <a:buNone/>
            </a:pPr>
            <a:r>
              <a:rPr lang="en-US" sz="2400" dirty="0" smtClean="0">
                <a:latin typeface="Times New Roman" pitchFamily="18" charset="0"/>
                <a:cs typeface="Times New Roman" pitchFamily="18" charset="0"/>
              </a:rPr>
              <a:t>n - size of sample in each group</a:t>
            </a:r>
          </a:p>
          <a:p>
            <a:pPr algn="just">
              <a:lnSpc>
                <a:spcPct val="90000"/>
              </a:lnSpc>
              <a:buFontTx/>
              <a:buNone/>
            </a:pPr>
            <a:r>
              <a:rPr lang="en-US" sz="2400" dirty="0" smtClean="0">
                <a:latin typeface="Times New Roman" pitchFamily="18" charset="0"/>
                <a:cs typeface="Times New Roman" pitchFamily="18" charset="0"/>
              </a:rPr>
              <a:t>P</a:t>
            </a:r>
            <a:r>
              <a:rPr lang="en-US" sz="2400" baseline="-25000" dirty="0" smtClean="0">
                <a:latin typeface="Times New Roman" pitchFamily="18" charset="0"/>
                <a:cs typeface="Times New Roman" pitchFamily="18" charset="0"/>
              </a:rPr>
              <a:t>1 ,</a:t>
            </a:r>
            <a:r>
              <a:rPr lang="en-US" sz="2400" dirty="0" smtClean="0">
                <a:latin typeface="Times New Roman" pitchFamily="18" charset="0"/>
                <a:cs typeface="Times New Roman" pitchFamily="18" charset="0"/>
              </a:rPr>
              <a:t>P</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–estimated population prevalence  in the comparison groups</a:t>
            </a:r>
          </a:p>
          <a:p>
            <a:pPr algn="just">
              <a:lnSpc>
                <a:spcPct val="90000"/>
              </a:lnSpc>
              <a:buFontTx/>
              <a:buNone/>
            </a:pP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 = 1- Power (the probability that if the two proportions differ the test will produce a significant difference)</a:t>
            </a:r>
          </a:p>
          <a:p>
            <a:pPr lvl="1" algn="just">
              <a:lnSpc>
                <a:spcPct val="90000"/>
              </a:lnSpc>
            </a:pPr>
            <a:r>
              <a:rPr lang="en-US" sz="2400" dirty="0" smtClean="0">
                <a:latin typeface="Times New Roman" pitchFamily="18" charset="0"/>
                <a:cs typeface="Times New Roman" pitchFamily="18" charset="0"/>
              </a:rPr>
              <a:t>Usually a power of 80% is used</a:t>
            </a:r>
          </a:p>
        </p:txBody>
      </p:sp>
      <p:graphicFrame>
        <p:nvGraphicFramePr>
          <p:cNvPr id="1026" name="Object 4"/>
          <p:cNvGraphicFramePr>
            <a:graphicFrameLocks noChangeAspect="1"/>
          </p:cNvGraphicFramePr>
          <p:nvPr>
            <p:extLst/>
          </p:nvPr>
        </p:nvGraphicFramePr>
        <p:xfrm>
          <a:off x="1189038" y="2514600"/>
          <a:ext cx="6278562" cy="990600"/>
        </p:xfrm>
        <a:graphic>
          <a:graphicData uri="http://schemas.openxmlformats.org/presentationml/2006/ole">
            <mc:AlternateContent xmlns:mc="http://schemas.openxmlformats.org/markup-compatibility/2006">
              <mc:Choice xmlns:v="urn:schemas-microsoft-com:vml" Requires="v">
                <p:oleObj spid="_x0000_s18435" name="Equation" r:id="rId4" imgW="2361960" imgH="495000" progId="Equation.3">
                  <p:embed/>
                </p:oleObj>
              </mc:Choice>
              <mc:Fallback>
                <p:oleObj name="Equation" r:id="rId4" imgW="2361960" imgH="495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038" y="2514600"/>
                        <a:ext cx="6278562" cy="990600"/>
                      </a:xfrm>
                      <a:prstGeom prst="rect">
                        <a:avLst/>
                      </a:prstGeom>
                      <a:solidFill>
                        <a:srgbClr val="FFC000"/>
                      </a:solidFill>
                      <a:extLst/>
                    </p:spPr>
                  </p:pic>
                </p:oleObj>
              </mc:Fallback>
            </mc:AlternateContent>
          </a:graphicData>
        </a:graphic>
      </p:graphicFrame>
    </p:spTree>
    <p:extLst>
      <p:ext uri="{BB962C8B-B14F-4D97-AF65-F5344CB8AC3E}">
        <p14:creationId xmlns:p14="http://schemas.microsoft.com/office/powerpoint/2010/main" val="6098754"/>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12775" y="228600"/>
            <a:ext cx="8153400" cy="685800"/>
          </a:xfrm>
        </p:spPr>
        <p:txBody>
          <a:bodyPr>
            <a:noAutofit/>
          </a:bodyPr>
          <a:lstStyle/>
          <a:p>
            <a:r>
              <a:rPr lang="en-GB" b="1" dirty="0" smtClean="0">
                <a:solidFill>
                  <a:srgbClr val="0070C0"/>
                </a:solidFill>
                <a:latin typeface="Times New Roman" pitchFamily="18" charset="0"/>
                <a:cs typeface="Times New Roman" pitchFamily="18" charset="0"/>
              </a:rPr>
              <a:t>2. Cohort studies</a:t>
            </a:r>
          </a:p>
        </p:txBody>
      </p:sp>
      <p:sp>
        <p:nvSpPr>
          <p:cNvPr id="6147" name="Slide Number Placeholder 5"/>
          <p:cNvSpPr>
            <a:spLocks noGrp="1"/>
          </p:cNvSpPr>
          <p:nvPr>
            <p:ph type="sldNum" sz="quarter" idx="12"/>
          </p:nvPr>
        </p:nvSpPr>
        <p:spPr/>
        <p:txBody>
          <a:bodyPr>
            <a:normAutofit/>
          </a:bodyPr>
          <a:lstStyle/>
          <a:p>
            <a:pPr>
              <a:defRPr/>
            </a:pPr>
            <a:fld id="{0FF5AC1F-9B72-4B4B-94A0-F89A847A3B46}" type="slidenum">
              <a:rPr lang="en-GB"/>
              <a:pPr>
                <a:defRPr/>
              </a:pPr>
              <a:t>295</a:t>
            </a:fld>
            <a:endParaRPr lang="en-GB"/>
          </a:p>
        </p:txBody>
      </p:sp>
      <p:sp>
        <p:nvSpPr>
          <p:cNvPr id="10243" name="Rectangle 3"/>
          <p:cNvSpPr>
            <a:spLocks noGrp="1" noChangeArrowheads="1"/>
          </p:cNvSpPr>
          <p:nvPr>
            <p:ph sz="quarter" idx="1"/>
          </p:nvPr>
        </p:nvSpPr>
        <p:spPr>
          <a:xfrm>
            <a:off x="228601" y="838200"/>
            <a:ext cx="8610600" cy="5662613"/>
          </a:xfrm>
        </p:spPr>
        <p:txBody>
          <a:bodyPr>
            <a:noAutofit/>
          </a:bodyPr>
          <a:lstStyle/>
          <a:p>
            <a:pPr algn="just">
              <a:lnSpc>
                <a:spcPct val="90000"/>
              </a:lnSpc>
            </a:pPr>
            <a:r>
              <a:rPr lang="en-GB" dirty="0" smtClean="0">
                <a:latin typeface="Times New Roman" pitchFamily="18" charset="0"/>
                <a:cs typeface="Times New Roman" pitchFamily="18" charset="0"/>
              </a:rPr>
              <a:t>Cohort</a:t>
            </a:r>
          </a:p>
          <a:p>
            <a:pPr lvl="1" algn="just">
              <a:lnSpc>
                <a:spcPct val="90000"/>
              </a:lnSpc>
            </a:pPr>
            <a:r>
              <a:rPr lang="en-GB" dirty="0" smtClean="0">
                <a:latin typeface="Times New Roman" pitchFamily="18" charset="0"/>
                <a:cs typeface="Times New Roman" pitchFamily="18" charset="0"/>
              </a:rPr>
              <a:t>A group of people who share a common experience or condition</a:t>
            </a:r>
          </a:p>
          <a:p>
            <a:pPr lvl="1" algn="just">
              <a:lnSpc>
                <a:spcPct val="90000"/>
              </a:lnSpc>
            </a:pPr>
            <a:r>
              <a:rPr lang="en-GB" dirty="0" smtClean="0">
                <a:latin typeface="Times New Roman" pitchFamily="18" charset="0"/>
                <a:cs typeface="Times New Roman" pitchFamily="18" charset="0"/>
              </a:rPr>
              <a:t>E.g. Birth cohorts, cohort of smokers, occupational exposures</a:t>
            </a:r>
          </a:p>
          <a:p>
            <a:pPr algn="just">
              <a:lnSpc>
                <a:spcPct val="90000"/>
              </a:lnSpc>
            </a:pPr>
            <a:r>
              <a:rPr lang="en-GB" dirty="0" smtClean="0">
                <a:latin typeface="Times New Roman" pitchFamily="18" charset="0"/>
                <a:cs typeface="Times New Roman" pitchFamily="18" charset="0"/>
              </a:rPr>
              <a:t>Cohort studies</a:t>
            </a:r>
          </a:p>
          <a:p>
            <a:pPr lvl="1" algn="just">
              <a:lnSpc>
                <a:spcPct val="90000"/>
              </a:lnSpc>
            </a:pPr>
            <a:r>
              <a:rPr lang="en-GB" dirty="0" smtClean="0">
                <a:latin typeface="Times New Roman" pitchFamily="18" charset="0"/>
                <a:cs typeface="Times New Roman" pitchFamily="18" charset="0"/>
              </a:rPr>
              <a:t>The observation of a cohort over time to measure outcome(s)</a:t>
            </a:r>
            <a:endParaRPr lang="en-US" dirty="0" smtClean="0">
              <a:latin typeface="Times New Roman" pitchFamily="18" charset="0"/>
              <a:cs typeface="Times New Roman" pitchFamily="18" charset="0"/>
            </a:endParaRPr>
          </a:p>
          <a:p>
            <a:pPr lvl="1" algn="just">
              <a:lnSpc>
                <a:spcPct val="90000"/>
              </a:lnSpc>
            </a:pPr>
            <a:r>
              <a:rPr lang="en-GB" dirty="0" smtClean="0">
                <a:latin typeface="Times New Roman" pitchFamily="18" charset="0"/>
                <a:cs typeface="Times New Roman" pitchFamily="18" charset="0"/>
              </a:rPr>
              <a:t>Because the data on </a:t>
            </a:r>
            <a:r>
              <a:rPr lang="en-GB" dirty="0" smtClean="0">
                <a:solidFill>
                  <a:srgbClr val="FF0000"/>
                </a:solidFill>
                <a:latin typeface="Times New Roman" pitchFamily="18" charset="0"/>
                <a:cs typeface="Times New Roman" pitchFamily="18" charset="0"/>
              </a:rPr>
              <a:t>exposure and disease</a:t>
            </a:r>
            <a:r>
              <a:rPr lang="en-GB" dirty="0" smtClean="0">
                <a:latin typeface="Times New Roman" pitchFamily="18" charset="0"/>
                <a:cs typeface="Times New Roman" pitchFamily="18" charset="0"/>
              </a:rPr>
              <a:t> refer to different points in time, cohort studies are longitudinal, like case-control studies</a:t>
            </a:r>
          </a:p>
          <a:p>
            <a:pPr lvl="1" algn="just">
              <a:lnSpc>
                <a:spcPct val="90000"/>
              </a:lnSpc>
            </a:pPr>
            <a:r>
              <a:rPr lang="en-GB" dirty="0" smtClean="0">
                <a:latin typeface="Times New Roman" pitchFamily="18" charset="0"/>
                <a:cs typeface="Times New Roman" pitchFamily="18" charset="0"/>
              </a:rPr>
              <a:t>Longitudinal, follow-up or incidence studies</a:t>
            </a:r>
            <a:r>
              <a:rPr lang="en-US" dirty="0" smtClean="0">
                <a:solidFill>
                  <a:srgbClr val="FF0000"/>
                </a:solidFill>
                <a:latin typeface="Times New Roman" pitchFamily="18" charset="0"/>
                <a:cs typeface="Times New Roman" pitchFamily="18" charset="0"/>
              </a:rPr>
              <a:t> , prospective  study??</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652772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12775" y="152400"/>
            <a:ext cx="8153400" cy="685800"/>
          </a:xfrm>
        </p:spPr>
        <p:txBody>
          <a:bodyPr>
            <a:normAutofit fontScale="90000"/>
          </a:bodyPr>
          <a:lstStyle/>
          <a:p>
            <a:r>
              <a:rPr lang="en-GB" dirty="0" smtClean="0">
                <a:latin typeface="Times New Roman" pitchFamily="18" charset="0"/>
                <a:cs typeface="Times New Roman" pitchFamily="18" charset="0"/>
              </a:rPr>
              <a:t>Definition ...</a:t>
            </a:r>
          </a:p>
        </p:txBody>
      </p:sp>
      <p:sp>
        <p:nvSpPr>
          <p:cNvPr id="7171" name="Slide Number Placeholder 5"/>
          <p:cNvSpPr>
            <a:spLocks noGrp="1"/>
          </p:cNvSpPr>
          <p:nvPr>
            <p:ph type="sldNum" sz="quarter" idx="12"/>
          </p:nvPr>
        </p:nvSpPr>
        <p:spPr/>
        <p:txBody>
          <a:bodyPr>
            <a:normAutofit/>
          </a:bodyPr>
          <a:lstStyle/>
          <a:p>
            <a:pPr>
              <a:defRPr/>
            </a:pPr>
            <a:fld id="{4959D012-E910-47F7-BA6B-AB0371F53452}" type="slidenum">
              <a:rPr lang="en-GB"/>
              <a:pPr>
                <a:defRPr/>
              </a:pPr>
              <a:t>296</a:t>
            </a:fld>
            <a:endParaRPr lang="en-GB"/>
          </a:p>
        </p:txBody>
      </p:sp>
      <p:sp>
        <p:nvSpPr>
          <p:cNvPr id="12291" name="Rectangle 3"/>
          <p:cNvSpPr>
            <a:spLocks noGrp="1" noChangeArrowheads="1"/>
          </p:cNvSpPr>
          <p:nvPr>
            <p:ph sz="quarter" idx="1"/>
          </p:nvPr>
        </p:nvSpPr>
        <p:spPr>
          <a:xfrm>
            <a:off x="304801" y="762000"/>
            <a:ext cx="8553450" cy="5867400"/>
          </a:xfrm>
        </p:spPr>
        <p:txBody>
          <a:bodyPr>
            <a:noAutofit/>
          </a:bodyPr>
          <a:lstStyle/>
          <a:p>
            <a:pPr algn="just"/>
            <a:r>
              <a:rPr lang="en-GB" sz="3600" dirty="0" smtClean="0">
                <a:latin typeface="Times New Roman" pitchFamily="18" charset="0"/>
                <a:cs typeface="Times New Roman" pitchFamily="18" charset="0"/>
              </a:rPr>
              <a:t>They have 2 primary purposes:</a:t>
            </a:r>
            <a:endParaRPr lang="en-US" sz="3600" dirty="0" smtClean="0">
              <a:latin typeface="Times New Roman" pitchFamily="18" charset="0"/>
              <a:cs typeface="Times New Roman" pitchFamily="18" charset="0"/>
            </a:endParaRPr>
          </a:p>
          <a:p>
            <a:pPr lvl="1" algn="just"/>
            <a:r>
              <a:rPr lang="en-GB" sz="3200" dirty="0" smtClean="0">
                <a:latin typeface="Times New Roman" pitchFamily="18" charset="0"/>
                <a:cs typeface="Times New Roman" pitchFamily="18" charset="0"/>
              </a:rPr>
              <a:t> </a:t>
            </a:r>
            <a:r>
              <a:rPr lang="en-GB" b="1" dirty="0" smtClean="0">
                <a:latin typeface="Times New Roman" pitchFamily="18" charset="0"/>
                <a:cs typeface="Times New Roman" pitchFamily="18" charset="0"/>
              </a:rPr>
              <a:t>Descriptive</a:t>
            </a:r>
            <a:r>
              <a:rPr lang="en-GB" dirty="0" smtClean="0">
                <a:latin typeface="Times New Roman" pitchFamily="18" charset="0"/>
                <a:cs typeface="Times New Roman" pitchFamily="18" charset="0"/>
              </a:rPr>
              <a:t>: to describe the incidence rates of an outcome </a:t>
            </a:r>
          </a:p>
          <a:p>
            <a:pPr lvl="1" algn="just"/>
            <a:r>
              <a:rPr lang="en-GB" b="1" dirty="0" smtClean="0">
                <a:latin typeface="Times New Roman" pitchFamily="18" charset="0"/>
                <a:cs typeface="Times New Roman" pitchFamily="18" charset="0"/>
              </a:rPr>
              <a:t>Analytic</a:t>
            </a:r>
            <a:r>
              <a:rPr lang="en-GB" dirty="0" smtClean="0">
                <a:latin typeface="Times New Roman" pitchFamily="18" charset="0"/>
                <a:cs typeface="Times New Roman" pitchFamily="18" charset="0"/>
              </a:rPr>
              <a:t>: to analyse associations between the </a:t>
            </a:r>
            <a:r>
              <a:rPr lang="en-GB" b="1" dirty="0" smtClean="0">
                <a:solidFill>
                  <a:srgbClr val="7030A0"/>
                </a:solidFill>
                <a:latin typeface="Times New Roman" pitchFamily="18" charset="0"/>
                <a:cs typeface="Times New Roman" pitchFamily="18" charset="0"/>
              </a:rPr>
              <a:t>outcomes and risk factors</a:t>
            </a:r>
          </a:p>
          <a:p>
            <a:pPr algn="just"/>
            <a:r>
              <a:rPr lang="en-GB" sz="2800" dirty="0" smtClean="0">
                <a:latin typeface="Times New Roman" pitchFamily="18" charset="0"/>
                <a:cs typeface="Times New Roman" pitchFamily="18" charset="0"/>
              </a:rPr>
              <a:t>Begin with a group of people free of disease </a:t>
            </a:r>
          </a:p>
          <a:p>
            <a:pPr algn="just"/>
            <a:r>
              <a:rPr lang="en-GB" sz="2800" dirty="0" smtClean="0">
                <a:latin typeface="Times New Roman" pitchFamily="18" charset="0"/>
                <a:cs typeface="Times New Roman" pitchFamily="18" charset="0"/>
              </a:rPr>
              <a:t>Who are classified into subgroups according to exposure to a potential cause of outcome</a:t>
            </a:r>
          </a:p>
          <a:p>
            <a:pPr algn="just"/>
            <a:r>
              <a:rPr lang="en-GB" sz="2800" dirty="0" smtClean="0">
                <a:latin typeface="Times New Roman" pitchFamily="18" charset="0"/>
                <a:cs typeface="Times New Roman" pitchFamily="18" charset="0"/>
              </a:rPr>
              <a:t>The whole cohort is followed up to see how the subsequent development of outcome differs between the groups with and without exposure (Figure 1)</a:t>
            </a:r>
          </a:p>
          <a:p>
            <a:pPr algn="just"/>
            <a:endParaRPr lang="en-GB"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35756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12775" y="228600"/>
            <a:ext cx="8153400" cy="990600"/>
          </a:xfrm>
        </p:spPr>
        <p:txBody>
          <a:bodyPr>
            <a:normAutofit/>
          </a:bodyPr>
          <a:lstStyle/>
          <a:p>
            <a:r>
              <a:rPr lang="en-GB" sz="4800" dirty="0" smtClean="0">
                <a:latin typeface="Times New Roman" pitchFamily="18" charset="0"/>
                <a:cs typeface="Times New Roman" pitchFamily="18" charset="0"/>
              </a:rPr>
              <a:t>Definition...</a:t>
            </a:r>
          </a:p>
        </p:txBody>
      </p:sp>
      <p:sp>
        <p:nvSpPr>
          <p:cNvPr id="8195" name="Slide Number Placeholder 5"/>
          <p:cNvSpPr>
            <a:spLocks noGrp="1"/>
          </p:cNvSpPr>
          <p:nvPr>
            <p:ph type="sldNum" sz="quarter" idx="12"/>
          </p:nvPr>
        </p:nvSpPr>
        <p:spPr/>
        <p:txBody>
          <a:bodyPr>
            <a:normAutofit/>
          </a:bodyPr>
          <a:lstStyle/>
          <a:p>
            <a:pPr>
              <a:defRPr/>
            </a:pPr>
            <a:fld id="{7C225679-C57F-4E7E-86C7-A2B18250852E}" type="slidenum">
              <a:rPr lang="en-GB"/>
              <a:pPr>
                <a:defRPr/>
              </a:pPr>
              <a:t>297</a:t>
            </a:fld>
            <a:endParaRPr lang="en-GB"/>
          </a:p>
        </p:txBody>
      </p:sp>
      <p:sp>
        <p:nvSpPr>
          <p:cNvPr id="74756" name="Rectangle 3"/>
          <p:cNvSpPr>
            <a:spLocks noGrp="1" noChangeArrowheads="1"/>
          </p:cNvSpPr>
          <p:nvPr>
            <p:ph sz="quarter" idx="1"/>
          </p:nvPr>
        </p:nvSpPr>
        <p:spPr>
          <a:xfrm>
            <a:off x="228601" y="1143000"/>
            <a:ext cx="8686800" cy="5562600"/>
          </a:xfrm>
        </p:spPr>
        <p:txBody>
          <a:bodyPr>
            <a:normAutofit fontScale="92500"/>
          </a:bodyPr>
          <a:lstStyle/>
          <a:p>
            <a:pPr algn="just">
              <a:buFont typeface="Wingdings" pitchFamily="2" charset="2"/>
              <a:buNone/>
            </a:pPr>
            <a:r>
              <a:rPr lang="en-US" sz="2800" b="1" dirty="0" smtClean="0">
                <a:latin typeface="Times New Roman" pitchFamily="18" charset="0"/>
                <a:cs typeface="Times New Roman" pitchFamily="18" charset="0"/>
              </a:rPr>
              <a:t>Basic elements</a:t>
            </a:r>
            <a:r>
              <a:rPr lang="en-US" sz="2800" dirty="0" smtClean="0">
                <a:latin typeface="Times New Roman" pitchFamily="18" charset="0"/>
                <a:cs typeface="Times New Roman" pitchFamily="18" charset="0"/>
              </a:rPr>
              <a:t> </a:t>
            </a:r>
          </a:p>
          <a:p>
            <a:pPr lvl="1" algn="just"/>
            <a:r>
              <a:rPr lang="en-US" sz="2400" dirty="0" smtClean="0">
                <a:latin typeface="Times New Roman" pitchFamily="18" charset="0"/>
                <a:cs typeface="Times New Roman" pitchFamily="18" charset="0"/>
              </a:rPr>
              <a:t>Disease free at entry </a:t>
            </a:r>
          </a:p>
          <a:p>
            <a:pPr lvl="1" algn="just"/>
            <a:r>
              <a:rPr lang="en-US" sz="2400" dirty="0" smtClean="0">
                <a:latin typeface="Times New Roman" pitchFamily="18" charset="0"/>
                <a:cs typeface="Times New Roman" pitchFamily="18" charset="0"/>
              </a:rPr>
              <a:t>Selected by exposure status rather than outcome</a:t>
            </a:r>
          </a:p>
          <a:p>
            <a:pPr lvl="1" algn="just"/>
            <a:r>
              <a:rPr lang="en-US" sz="2400" dirty="0" smtClean="0">
                <a:latin typeface="Times New Roman" pitchFamily="18" charset="0"/>
                <a:cs typeface="Times New Roman" pitchFamily="18" charset="0"/>
              </a:rPr>
              <a:t>Follow up is needed to determine the incidence of the outcome</a:t>
            </a:r>
          </a:p>
          <a:p>
            <a:pPr lvl="1" algn="just"/>
            <a:r>
              <a:rPr lang="en-US" sz="2400" dirty="0" smtClean="0">
                <a:latin typeface="Times New Roman" pitchFamily="18" charset="0"/>
                <a:cs typeface="Times New Roman" pitchFamily="18" charset="0"/>
              </a:rPr>
              <a:t>Compares incidence rates of exposed against unexposed group</a:t>
            </a:r>
          </a:p>
          <a:p>
            <a:pPr algn="just">
              <a:buFont typeface="Wingdings" pitchFamily="2" charset="2"/>
              <a:buNone/>
            </a:pPr>
            <a:r>
              <a:rPr lang="en-US" sz="2800" b="1" dirty="0" smtClean="0">
                <a:latin typeface="Times New Roman" pitchFamily="18" charset="0"/>
                <a:cs typeface="Times New Roman" pitchFamily="18" charset="0"/>
              </a:rPr>
              <a:t>a. </a:t>
            </a:r>
            <a:r>
              <a:rPr lang="en-US" sz="2800" b="1" dirty="0" smtClean="0">
                <a:solidFill>
                  <a:srgbClr val="7030A0"/>
                </a:solidFill>
                <a:latin typeface="Times New Roman" pitchFamily="18" charset="0"/>
                <a:cs typeface="Times New Roman" pitchFamily="18" charset="0"/>
              </a:rPr>
              <a:t>Exposure status </a:t>
            </a:r>
          </a:p>
          <a:p>
            <a:pPr lvl="1" algn="just"/>
            <a:r>
              <a:rPr lang="en-US" dirty="0" smtClean="0">
                <a:latin typeface="Times New Roman" pitchFamily="18" charset="0"/>
                <a:cs typeface="Times New Roman" pitchFamily="18" charset="0"/>
              </a:rPr>
              <a:t>Study subjects should be disease free.</a:t>
            </a:r>
          </a:p>
          <a:p>
            <a:pPr lvl="1" algn="just"/>
            <a:r>
              <a:rPr lang="en-US" dirty="0" smtClean="0">
                <a:latin typeface="Times New Roman" pitchFamily="18" charset="0"/>
                <a:cs typeface="Times New Roman" pitchFamily="18" charset="0"/>
              </a:rPr>
              <a:t>Define study subjects using inclusion /exclusion criteria </a:t>
            </a:r>
          </a:p>
          <a:p>
            <a:pPr algn="just">
              <a:buFont typeface="Wingdings" pitchFamily="2" charset="2"/>
              <a:buNone/>
            </a:pPr>
            <a:r>
              <a:rPr lang="en-US" b="1" dirty="0" smtClean="0">
                <a:latin typeface="Times New Roman" pitchFamily="18" charset="0"/>
                <a:cs typeface="Times New Roman" pitchFamily="18" charset="0"/>
              </a:rPr>
              <a:t>b. </a:t>
            </a:r>
            <a:r>
              <a:rPr lang="en-US" b="1" dirty="0" smtClean="0">
                <a:solidFill>
                  <a:srgbClr val="7030A0"/>
                </a:solidFill>
                <a:latin typeface="Times New Roman" pitchFamily="18" charset="0"/>
                <a:cs typeface="Times New Roman" pitchFamily="18" charset="0"/>
              </a:rPr>
              <a:t>Possible outcome in cohort </a:t>
            </a:r>
          </a:p>
          <a:p>
            <a:pPr marL="971550" lvl="1" indent="-514350" algn="just">
              <a:buFont typeface="Wingdings 2" pitchFamily="18" charset="2"/>
              <a:buAutoNum type="arabicPeriod"/>
            </a:pPr>
            <a:r>
              <a:rPr lang="en-US" dirty="0" smtClean="0">
                <a:latin typeface="Times New Roman" pitchFamily="18" charset="0"/>
                <a:cs typeface="Times New Roman" pitchFamily="18" charset="0"/>
              </a:rPr>
              <a:t>No disease       </a:t>
            </a:r>
          </a:p>
          <a:p>
            <a:pPr marL="971550" lvl="1" indent="-514350" algn="just">
              <a:buFont typeface="Wingdings 2" pitchFamily="18" charset="2"/>
              <a:buAutoNum type="arabicPeriod"/>
            </a:pPr>
            <a:r>
              <a:rPr lang="en-US" dirty="0" smtClean="0">
                <a:latin typeface="Times New Roman" pitchFamily="18" charset="0"/>
                <a:cs typeface="Times New Roman" pitchFamily="18" charset="0"/>
              </a:rPr>
              <a:t>Diseased       </a:t>
            </a:r>
          </a:p>
          <a:p>
            <a:pPr marL="971550" lvl="1" indent="-514350" algn="just">
              <a:buFont typeface="Wingdings 2" pitchFamily="18" charset="2"/>
              <a:buAutoNum type="arabicPeriod"/>
            </a:pPr>
            <a:r>
              <a:rPr lang="en-US" dirty="0" smtClean="0">
                <a:latin typeface="Times New Roman" pitchFamily="18" charset="0"/>
                <a:cs typeface="Times New Roman" pitchFamily="18" charset="0"/>
              </a:rPr>
              <a:t>Lost to follow up</a:t>
            </a:r>
          </a:p>
          <a:p>
            <a:pPr lvl="1" algn="just"/>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74765451"/>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914400" y="381000"/>
            <a:ext cx="7497763" cy="685800"/>
          </a:xfrm>
        </p:spPr>
        <p:txBody>
          <a:bodyPr>
            <a:normAutofit fontScale="90000"/>
          </a:bodyPr>
          <a:lstStyle/>
          <a:p>
            <a:r>
              <a:rPr lang="en-GB" sz="4000" b="1" dirty="0" smtClean="0">
                <a:latin typeface="Times New Roman" pitchFamily="18" charset="0"/>
                <a:cs typeface="Times New Roman" pitchFamily="18" charset="0"/>
              </a:rPr>
              <a:t>The design of Cohort Study</a:t>
            </a:r>
          </a:p>
        </p:txBody>
      </p:sp>
      <p:sp>
        <p:nvSpPr>
          <p:cNvPr id="23347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F736C7D-C5A8-4205-9106-612784C3B0C4}" type="slidenum">
              <a:rPr lang="en-US" sz="1400" smtClean="0"/>
              <a:pPr eaLnBrk="1" hangingPunct="1"/>
              <a:t>298</a:t>
            </a:fld>
            <a:endParaRPr lang="en-US" sz="1400" smtClean="0"/>
          </a:p>
        </p:txBody>
      </p:sp>
      <p:grpSp>
        <p:nvGrpSpPr>
          <p:cNvPr id="233477" name="Content Placeholder 7"/>
          <p:cNvGrpSpPr>
            <a:grpSpLocks noGrp="1"/>
          </p:cNvGrpSpPr>
          <p:nvPr/>
        </p:nvGrpSpPr>
        <p:grpSpPr bwMode="auto">
          <a:xfrm>
            <a:off x="1447800" y="1371600"/>
            <a:ext cx="7194550" cy="4800600"/>
            <a:chOff x="1371600" y="685800"/>
            <a:chExt cx="7239000" cy="4953000"/>
          </a:xfrm>
        </p:grpSpPr>
        <p:sp>
          <p:nvSpPr>
            <p:cNvPr id="233479" name="Rectangle 3"/>
            <p:cNvSpPr>
              <a:spLocks noChangeArrowheads="1"/>
            </p:cNvSpPr>
            <p:nvPr/>
          </p:nvSpPr>
          <p:spPr bwMode="auto">
            <a:xfrm>
              <a:off x="1371600" y="3254022"/>
              <a:ext cx="969267" cy="1523608"/>
            </a:xfrm>
            <a:prstGeom prst="rect">
              <a:avLst/>
            </a:prstGeom>
            <a:solidFill>
              <a:schemeClr val="accent1"/>
            </a:solidFill>
            <a:ln w="12700">
              <a:solidFill>
                <a:schemeClr val="tx1"/>
              </a:solidFill>
              <a:miter lim="800000"/>
              <a:headEnd/>
              <a:tailEnd/>
            </a:ln>
          </p:spPr>
          <p:txBody>
            <a:bodyPr wrap="none" anchor="ctr"/>
            <a:lstStyle/>
            <a:p>
              <a:endParaRPr lang="en-US" altLang="en-US"/>
            </a:p>
          </p:txBody>
        </p:sp>
        <p:sp>
          <p:nvSpPr>
            <p:cNvPr id="233480" name="Line 4"/>
            <p:cNvSpPr>
              <a:spLocks noChangeShapeType="1"/>
            </p:cNvSpPr>
            <p:nvPr/>
          </p:nvSpPr>
          <p:spPr bwMode="auto">
            <a:xfrm>
              <a:off x="1371600" y="4843874"/>
              <a:ext cx="6832315" cy="0"/>
            </a:xfrm>
            <a:prstGeom prst="line">
              <a:avLst/>
            </a:prstGeom>
            <a:noFill/>
            <a:ln w="635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3481" name="Text Box 5"/>
            <p:cNvSpPr txBox="1">
              <a:spLocks noChangeArrowheads="1"/>
            </p:cNvSpPr>
            <p:nvPr/>
          </p:nvSpPr>
          <p:spPr bwMode="auto">
            <a:xfrm>
              <a:off x="3161016" y="4843874"/>
              <a:ext cx="772702" cy="36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a:solidFill>
                    <a:srgbClr val="009900"/>
                  </a:solidFill>
                </a:rPr>
                <a:t>time</a:t>
              </a:r>
            </a:p>
          </p:txBody>
        </p:sp>
        <p:sp>
          <p:nvSpPr>
            <p:cNvPr id="233482" name="AutoShape 6"/>
            <p:cNvSpPr>
              <a:spLocks noChangeArrowheads="1"/>
            </p:cNvSpPr>
            <p:nvPr/>
          </p:nvSpPr>
          <p:spPr bwMode="auto">
            <a:xfrm>
              <a:off x="1615611" y="5027319"/>
              <a:ext cx="482939" cy="611481"/>
            </a:xfrm>
            <a:prstGeom prst="upArrow">
              <a:avLst>
                <a:gd name="adj1" fmla="val 50000"/>
                <a:gd name="adj2" fmla="val 42106"/>
              </a:avLst>
            </a:prstGeom>
            <a:solidFill>
              <a:srgbClr val="FFCC00"/>
            </a:solidFill>
            <a:ln w="9525">
              <a:solidFill>
                <a:schemeClr val="tx1"/>
              </a:solidFill>
              <a:miter lim="800000"/>
              <a:headEnd/>
              <a:tailEnd/>
            </a:ln>
          </p:spPr>
          <p:txBody>
            <a:bodyPr wrap="none" anchor="ctr"/>
            <a:lstStyle/>
            <a:p>
              <a:endParaRPr lang="en-US" altLang="en-US"/>
            </a:p>
          </p:txBody>
        </p:sp>
        <p:sp>
          <p:nvSpPr>
            <p:cNvPr id="233483" name="Text Box 7"/>
            <p:cNvSpPr txBox="1">
              <a:spLocks noChangeArrowheads="1"/>
            </p:cNvSpPr>
            <p:nvPr/>
          </p:nvSpPr>
          <p:spPr bwMode="auto">
            <a:xfrm>
              <a:off x="2347645" y="5169998"/>
              <a:ext cx="3087420" cy="41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sz="2800" b="1"/>
                <a:t>Study begins here</a:t>
              </a:r>
            </a:p>
          </p:txBody>
        </p:sp>
        <p:sp>
          <p:nvSpPr>
            <p:cNvPr id="233484" name="AutoShape 8"/>
            <p:cNvSpPr>
              <a:spLocks noChangeArrowheads="1"/>
            </p:cNvSpPr>
            <p:nvPr/>
          </p:nvSpPr>
          <p:spPr bwMode="auto">
            <a:xfrm>
              <a:off x="1831625" y="1358430"/>
              <a:ext cx="1817415" cy="1371465"/>
            </a:xfrm>
            <a:prstGeom prst="roundRect">
              <a:avLst>
                <a:gd name="adj" fmla="val 16667"/>
              </a:avLst>
            </a:prstGeom>
            <a:solidFill>
              <a:schemeClr val="accent1"/>
            </a:solidFill>
            <a:ln w="12699">
              <a:solidFill>
                <a:schemeClr val="tx1"/>
              </a:solidFill>
              <a:round/>
              <a:headEnd type="none" w="sm" len="sm"/>
              <a:tailEnd type="none" w="sm" len="sm"/>
            </a:ln>
          </p:spPr>
          <p:txBody>
            <a:bodyPr wrap="none" anchor="ctr"/>
            <a:lstStyle/>
            <a:p>
              <a:pPr algn="ctr"/>
              <a:r>
                <a:rPr lang="en-US" altLang="en-US" b="1"/>
                <a:t>Study</a:t>
              </a:r>
            </a:p>
            <a:p>
              <a:pPr algn="ctr"/>
              <a:r>
                <a:rPr lang="en-US" altLang="en-US" b="1"/>
                <a:t>population</a:t>
              </a:r>
            </a:p>
            <a:p>
              <a:pPr algn="ctr"/>
              <a:r>
                <a:rPr lang="en-US" altLang="en-US" b="1"/>
                <a:t>free of</a:t>
              </a:r>
            </a:p>
            <a:p>
              <a:pPr algn="ctr"/>
              <a:r>
                <a:rPr lang="en-US" altLang="en-US" b="1"/>
                <a:t>disease</a:t>
              </a:r>
            </a:p>
          </p:txBody>
        </p:sp>
        <p:sp>
          <p:nvSpPr>
            <p:cNvPr id="233485" name="AutoShape 9"/>
            <p:cNvSpPr>
              <a:spLocks noChangeArrowheads="1"/>
            </p:cNvSpPr>
            <p:nvPr/>
          </p:nvSpPr>
          <p:spPr bwMode="auto">
            <a:xfrm>
              <a:off x="4055724" y="930393"/>
              <a:ext cx="1708079" cy="733778"/>
            </a:xfrm>
            <a:prstGeom prst="roundRect">
              <a:avLst>
                <a:gd name="adj" fmla="val 16667"/>
              </a:avLst>
            </a:prstGeom>
            <a:solidFill>
              <a:schemeClr val="accent1"/>
            </a:solidFill>
            <a:ln w="12699">
              <a:solidFill>
                <a:schemeClr val="tx1"/>
              </a:solidFill>
              <a:round/>
              <a:headEnd type="none" w="sm" len="sm"/>
              <a:tailEnd type="none" w="sm" len="sm"/>
            </a:ln>
          </p:spPr>
          <p:txBody>
            <a:bodyPr wrap="none" anchor="ctr"/>
            <a:lstStyle/>
            <a:p>
              <a:pPr algn="ctr"/>
              <a:r>
                <a:rPr lang="en-US" altLang="en-US" b="1"/>
                <a:t>Factor</a:t>
              </a:r>
            </a:p>
            <a:p>
              <a:pPr algn="ctr"/>
              <a:r>
                <a:rPr lang="en-US" altLang="en-US" b="1"/>
                <a:t>present</a:t>
              </a:r>
            </a:p>
          </p:txBody>
        </p:sp>
        <p:sp>
          <p:nvSpPr>
            <p:cNvPr id="233486" name="AutoShape 10"/>
            <p:cNvSpPr>
              <a:spLocks noChangeArrowheads="1"/>
            </p:cNvSpPr>
            <p:nvPr/>
          </p:nvSpPr>
          <p:spPr bwMode="auto">
            <a:xfrm>
              <a:off x="4055724" y="2214504"/>
              <a:ext cx="1708079" cy="733778"/>
            </a:xfrm>
            <a:prstGeom prst="roundRect">
              <a:avLst>
                <a:gd name="adj" fmla="val 16667"/>
              </a:avLst>
            </a:prstGeom>
            <a:solidFill>
              <a:schemeClr val="accent1"/>
            </a:solidFill>
            <a:ln w="12699">
              <a:solidFill>
                <a:schemeClr val="tx1"/>
              </a:solidFill>
              <a:round/>
              <a:headEnd type="none" w="sm" len="sm"/>
              <a:tailEnd type="none" w="sm" len="sm"/>
            </a:ln>
          </p:spPr>
          <p:txBody>
            <a:bodyPr wrap="none" anchor="ctr"/>
            <a:lstStyle/>
            <a:p>
              <a:pPr algn="ctr"/>
              <a:r>
                <a:rPr lang="en-US" altLang="en-US" b="1"/>
                <a:t>Factor</a:t>
              </a:r>
            </a:p>
            <a:p>
              <a:pPr algn="ctr"/>
              <a:r>
                <a:rPr lang="en-US" altLang="en-US" b="1"/>
                <a:t>absent</a:t>
              </a:r>
            </a:p>
          </p:txBody>
        </p:sp>
        <p:sp>
          <p:nvSpPr>
            <p:cNvPr id="233487" name="AutoShape 11"/>
            <p:cNvSpPr>
              <a:spLocks noChangeArrowheads="1"/>
            </p:cNvSpPr>
            <p:nvPr/>
          </p:nvSpPr>
          <p:spPr bwMode="auto">
            <a:xfrm>
              <a:off x="6170488" y="685800"/>
              <a:ext cx="2440112" cy="489185"/>
            </a:xfrm>
            <a:prstGeom prst="roundRect">
              <a:avLst>
                <a:gd name="adj" fmla="val 16667"/>
              </a:avLst>
            </a:prstGeom>
            <a:solidFill>
              <a:schemeClr val="accent1"/>
            </a:solidFill>
            <a:ln w="12699">
              <a:solidFill>
                <a:schemeClr val="tx1"/>
              </a:solidFill>
              <a:round/>
              <a:headEnd type="none" w="sm" len="sm"/>
              <a:tailEnd type="none" w="sm" len="sm"/>
            </a:ln>
          </p:spPr>
          <p:txBody>
            <a:bodyPr wrap="none" anchor="ctr"/>
            <a:lstStyle/>
            <a:p>
              <a:pPr algn="ctr"/>
              <a:r>
                <a:rPr lang="en-US" altLang="en-US" b="1"/>
                <a:t>disease</a:t>
              </a:r>
            </a:p>
          </p:txBody>
        </p:sp>
        <p:sp>
          <p:nvSpPr>
            <p:cNvPr id="233488" name="AutoShape 12"/>
            <p:cNvSpPr>
              <a:spLocks noChangeArrowheads="1"/>
            </p:cNvSpPr>
            <p:nvPr/>
          </p:nvSpPr>
          <p:spPr bwMode="auto">
            <a:xfrm>
              <a:off x="6170488" y="1297281"/>
              <a:ext cx="2440112" cy="489185"/>
            </a:xfrm>
            <a:prstGeom prst="roundRect">
              <a:avLst>
                <a:gd name="adj" fmla="val 16667"/>
              </a:avLst>
            </a:prstGeom>
            <a:solidFill>
              <a:schemeClr val="accent1"/>
            </a:solidFill>
            <a:ln w="12699">
              <a:solidFill>
                <a:schemeClr val="tx1"/>
              </a:solidFill>
              <a:round/>
              <a:headEnd type="none" w="sm" len="sm"/>
              <a:tailEnd type="none" w="sm" len="sm"/>
            </a:ln>
          </p:spPr>
          <p:txBody>
            <a:bodyPr wrap="none" anchor="ctr"/>
            <a:lstStyle/>
            <a:p>
              <a:pPr algn="ctr"/>
              <a:r>
                <a:rPr lang="en-US" altLang="en-US" b="1"/>
                <a:t>no disease</a:t>
              </a:r>
            </a:p>
          </p:txBody>
        </p:sp>
        <p:sp>
          <p:nvSpPr>
            <p:cNvPr id="233489" name="AutoShape 13"/>
            <p:cNvSpPr>
              <a:spLocks noChangeArrowheads="1"/>
            </p:cNvSpPr>
            <p:nvPr/>
          </p:nvSpPr>
          <p:spPr bwMode="auto">
            <a:xfrm>
              <a:off x="6170488" y="2092207"/>
              <a:ext cx="2440112" cy="489185"/>
            </a:xfrm>
            <a:prstGeom prst="roundRect">
              <a:avLst>
                <a:gd name="adj" fmla="val 16667"/>
              </a:avLst>
            </a:prstGeom>
            <a:solidFill>
              <a:schemeClr val="accent1"/>
            </a:solidFill>
            <a:ln w="12699">
              <a:solidFill>
                <a:schemeClr val="tx1"/>
              </a:solidFill>
              <a:round/>
              <a:headEnd type="none" w="sm" len="sm"/>
              <a:tailEnd type="none" w="sm" len="sm"/>
            </a:ln>
          </p:spPr>
          <p:txBody>
            <a:bodyPr wrap="none" anchor="ctr"/>
            <a:lstStyle/>
            <a:p>
              <a:pPr algn="ctr"/>
              <a:r>
                <a:rPr lang="en-US" altLang="en-US" b="1"/>
                <a:t>disease</a:t>
              </a:r>
            </a:p>
          </p:txBody>
        </p:sp>
        <p:sp>
          <p:nvSpPr>
            <p:cNvPr id="233490" name="AutoShape 14"/>
            <p:cNvSpPr>
              <a:spLocks noChangeArrowheads="1"/>
            </p:cNvSpPr>
            <p:nvPr/>
          </p:nvSpPr>
          <p:spPr bwMode="auto">
            <a:xfrm>
              <a:off x="6170488" y="2703689"/>
              <a:ext cx="2440112" cy="489185"/>
            </a:xfrm>
            <a:prstGeom prst="roundRect">
              <a:avLst>
                <a:gd name="adj" fmla="val 16667"/>
              </a:avLst>
            </a:prstGeom>
            <a:solidFill>
              <a:schemeClr val="accent1"/>
            </a:solidFill>
            <a:ln w="12699">
              <a:solidFill>
                <a:schemeClr val="tx1"/>
              </a:solidFill>
              <a:round/>
              <a:headEnd type="none" w="sm" len="sm"/>
              <a:tailEnd type="none" w="sm" len="sm"/>
            </a:ln>
          </p:spPr>
          <p:txBody>
            <a:bodyPr wrap="none" anchor="ctr"/>
            <a:lstStyle/>
            <a:p>
              <a:pPr algn="ctr"/>
              <a:r>
                <a:rPr lang="en-US" altLang="en-US" b="1"/>
                <a:t>no disease</a:t>
              </a:r>
            </a:p>
          </p:txBody>
        </p:sp>
        <p:sp>
          <p:nvSpPr>
            <p:cNvPr id="233491" name="AutoShape 15"/>
            <p:cNvSpPr>
              <a:spLocks/>
            </p:cNvSpPr>
            <p:nvPr/>
          </p:nvSpPr>
          <p:spPr bwMode="auto">
            <a:xfrm>
              <a:off x="3811712" y="1419578"/>
              <a:ext cx="81337" cy="1161815"/>
            </a:xfrm>
            <a:prstGeom prst="leftBrace">
              <a:avLst>
                <a:gd name="adj1" fmla="val 158314"/>
                <a:gd name="adj2" fmla="val 50000"/>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233492" name="AutoShape 16"/>
            <p:cNvSpPr>
              <a:spLocks/>
            </p:cNvSpPr>
            <p:nvPr/>
          </p:nvSpPr>
          <p:spPr bwMode="auto">
            <a:xfrm>
              <a:off x="5926476" y="930393"/>
              <a:ext cx="81337" cy="611481"/>
            </a:xfrm>
            <a:prstGeom prst="leftBrace">
              <a:avLst>
                <a:gd name="adj1" fmla="val 83323"/>
                <a:gd name="adj2" fmla="val 50000"/>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233493" name="AutoShape 17"/>
            <p:cNvSpPr>
              <a:spLocks/>
            </p:cNvSpPr>
            <p:nvPr/>
          </p:nvSpPr>
          <p:spPr bwMode="auto">
            <a:xfrm>
              <a:off x="5926476" y="2336800"/>
              <a:ext cx="81337" cy="611481"/>
            </a:xfrm>
            <a:prstGeom prst="leftBrace">
              <a:avLst>
                <a:gd name="adj1" fmla="val 83323"/>
                <a:gd name="adj2" fmla="val 50000"/>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cxnSp>
          <p:nvCxnSpPr>
            <p:cNvPr id="233494" name="AutoShape 18"/>
            <p:cNvCxnSpPr>
              <a:cxnSpLocks noChangeShapeType="1"/>
            </p:cNvCxnSpPr>
            <p:nvPr/>
          </p:nvCxnSpPr>
          <p:spPr bwMode="auto">
            <a:xfrm>
              <a:off x="2184971" y="3192874"/>
              <a:ext cx="3334820" cy="0"/>
            </a:xfrm>
            <a:prstGeom prst="straightConnector1">
              <a:avLst/>
            </a:prstGeom>
            <a:noFill/>
            <a:ln w="38100">
              <a:solidFill>
                <a:schemeClr val="tx1"/>
              </a:solidFill>
              <a:prstDash val="sysDot"/>
              <a:round/>
              <a:headEnd type="oval" w="sm" len="sm"/>
              <a:tailEnd type="oval" w="sm" len="sm"/>
            </a:ln>
            <a:extLst>
              <a:ext uri="{909E8E84-426E-40DD-AFC4-6F175D3DCCD1}">
                <a14:hiddenFill xmlns:a14="http://schemas.microsoft.com/office/drawing/2010/main">
                  <a:noFill/>
                </a14:hiddenFill>
              </a:ext>
            </a:extLst>
          </p:spPr>
        </p:cxnSp>
        <p:sp>
          <p:nvSpPr>
            <p:cNvPr id="233495" name="AutoShape 19"/>
            <p:cNvSpPr>
              <a:spLocks noChangeArrowheads="1"/>
            </p:cNvSpPr>
            <p:nvPr/>
          </p:nvSpPr>
          <p:spPr bwMode="auto">
            <a:xfrm>
              <a:off x="3011898" y="4171244"/>
              <a:ext cx="3321264" cy="357972"/>
            </a:xfrm>
            <a:prstGeom prst="rightArrow">
              <a:avLst>
                <a:gd name="adj1" fmla="val 50000"/>
                <a:gd name="adj2" fmla="val 348784"/>
              </a:avLst>
            </a:prstGeom>
            <a:solidFill>
              <a:schemeClr val="accent1"/>
            </a:solidFill>
            <a:ln w="12700">
              <a:solidFill>
                <a:schemeClr val="tx1"/>
              </a:solidFill>
              <a:miter lim="800000"/>
              <a:headEnd/>
              <a:tailEnd/>
            </a:ln>
          </p:spPr>
          <p:txBody>
            <a:bodyPr wrap="none" anchor="ctr"/>
            <a:lstStyle/>
            <a:p>
              <a:endParaRPr lang="en-US" altLang="en-US"/>
            </a:p>
          </p:txBody>
        </p:sp>
        <p:cxnSp>
          <p:nvCxnSpPr>
            <p:cNvPr id="233496" name="AutoShape 20"/>
            <p:cNvCxnSpPr>
              <a:cxnSpLocks noChangeShapeType="1"/>
            </p:cNvCxnSpPr>
            <p:nvPr/>
          </p:nvCxnSpPr>
          <p:spPr bwMode="auto">
            <a:xfrm>
              <a:off x="6170488" y="3498615"/>
              <a:ext cx="2358775" cy="0"/>
            </a:xfrm>
            <a:prstGeom prst="straightConnector1">
              <a:avLst/>
            </a:prstGeom>
            <a:noFill/>
            <a:ln w="38100">
              <a:solidFill>
                <a:schemeClr val="tx1"/>
              </a:solidFill>
              <a:prstDash val="sysDot"/>
              <a:round/>
              <a:headEnd type="oval" w="sm" len="sm"/>
              <a:tailEnd type="oval" w="sm" len="sm"/>
            </a:ln>
            <a:extLst>
              <a:ext uri="{909E8E84-426E-40DD-AFC4-6F175D3DCCD1}">
                <a14:hiddenFill xmlns:a14="http://schemas.microsoft.com/office/drawing/2010/main">
                  <a:noFill/>
                </a14:hiddenFill>
              </a:ext>
            </a:extLst>
          </p:spPr>
        </p:cxnSp>
        <p:sp>
          <p:nvSpPr>
            <p:cNvPr id="233497" name="Text Box 21"/>
            <p:cNvSpPr txBox="1">
              <a:spLocks noChangeArrowheads="1"/>
            </p:cNvSpPr>
            <p:nvPr/>
          </p:nvSpPr>
          <p:spPr bwMode="auto">
            <a:xfrm>
              <a:off x="2981396" y="3225996"/>
              <a:ext cx="1226834" cy="36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b="1"/>
                <a:t>present</a:t>
              </a:r>
            </a:p>
          </p:txBody>
        </p:sp>
        <p:sp>
          <p:nvSpPr>
            <p:cNvPr id="233498" name="Text Box 22"/>
            <p:cNvSpPr txBox="1">
              <a:spLocks noChangeArrowheads="1"/>
            </p:cNvSpPr>
            <p:nvPr/>
          </p:nvSpPr>
          <p:spPr bwMode="auto">
            <a:xfrm>
              <a:off x="6885576" y="3470589"/>
              <a:ext cx="1064160" cy="36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b="1"/>
                <a:t>future</a:t>
              </a:r>
            </a:p>
          </p:txBody>
        </p:sp>
        <p:sp>
          <p:nvSpPr>
            <p:cNvPr id="233499" name="Line 23"/>
            <p:cNvSpPr>
              <a:spLocks noChangeShapeType="1"/>
            </p:cNvSpPr>
            <p:nvPr/>
          </p:nvSpPr>
          <p:spPr bwMode="auto">
            <a:xfrm flipV="1">
              <a:off x="1778285" y="3620911"/>
              <a:ext cx="1545404" cy="733778"/>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0" name="Rectangle 2"/>
          <p:cNvSpPr txBox="1">
            <a:spLocks noChangeArrowheads="1"/>
          </p:cNvSpPr>
          <p:nvPr/>
        </p:nvSpPr>
        <p:spPr>
          <a:xfrm rot="16266012">
            <a:off x="-1177131" y="3509169"/>
            <a:ext cx="4030662" cy="838200"/>
          </a:xfrm>
          <a:prstGeom prst="rect">
            <a:avLst/>
          </a:prstGeom>
        </p:spPr>
        <p:txBody>
          <a:bodyPr anchor="ctr">
            <a:normAutofit/>
          </a:bodyPr>
          <a:lstStyle/>
          <a:p>
            <a:pPr fontAlgn="auto">
              <a:spcAft>
                <a:spcPts val="0"/>
              </a:spcAft>
              <a:defRPr/>
            </a:pPr>
            <a:r>
              <a:rPr lang="en-US" altLang="en-US" sz="4300" b="1"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Cohort Design</a:t>
            </a:r>
            <a:endParaRPr lang="en-US" altLang="en-US"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extLst>
      <p:ext uri="{BB962C8B-B14F-4D97-AF65-F5344CB8AC3E}">
        <p14:creationId xmlns:p14="http://schemas.microsoft.com/office/powerpoint/2010/main" val="3863642951"/>
      </p:ext>
    </p:extLst>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12775" y="228600"/>
            <a:ext cx="8153400" cy="838200"/>
          </a:xfrm>
        </p:spPr>
        <p:txBody>
          <a:bodyPr/>
          <a:lstStyle/>
          <a:p>
            <a:r>
              <a:rPr lang="en-GB" dirty="0" smtClean="0">
                <a:latin typeface="Times New Roman" pitchFamily="18" charset="0"/>
                <a:cs typeface="Times New Roman" pitchFamily="18" charset="0"/>
              </a:rPr>
              <a:t>Types of cohort </a:t>
            </a:r>
          </a:p>
        </p:txBody>
      </p:sp>
      <p:sp>
        <p:nvSpPr>
          <p:cNvPr id="12291" name="Slide Number Placeholder 5"/>
          <p:cNvSpPr>
            <a:spLocks noGrp="1"/>
          </p:cNvSpPr>
          <p:nvPr>
            <p:ph type="sldNum" sz="quarter" idx="12"/>
          </p:nvPr>
        </p:nvSpPr>
        <p:spPr/>
        <p:txBody>
          <a:bodyPr>
            <a:normAutofit/>
          </a:bodyPr>
          <a:lstStyle/>
          <a:p>
            <a:pPr>
              <a:defRPr/>
            </a:pPr>
            <a:fld id="{E961C195-EC1F-4657-8157-AE161127CF45}" type="slidenum">
              <a:rPr lang="en-GB"/>
              <a:pPr>
                <a:defRPr/>
              </a:pPr>
              <a:t>299</a:t>
            </a:fld>
            <a:endParaRPr lang="en-GB"/>
          </a:p>
        </p:txBody>
      </p:sp>
      <p:sp>
        <p:nvSpPr>
          <p:cNvPr id="76804" name="Rectangle 3"/>
          <p:cNvSpPr>
            <a:spLocks noGrp="1" noChangeArrowheads="1"/>
          </p:cNvSpPr>
          <p:nvPr>
            <p:ph sz="quarter" idx="1"/>
          </p:nvPr>
        </p:nvSpPr>
        <p:spPr>
          <a:xfrm>
            <a:off x="228600" y="1066800"/>
            <a:ext cx="8537575" cy="5486400"/>
          </a:xfrm>
        </p:spPr>
        <p:txBody>
          <a:bodyPr>
            <a:noAutofit/>
          </a:bodyPr>
          <a:lstStyle/>
          <a:p>
            <a:pPr algn="just"/>
            <a:r>
              <a:rPr lang="en-GB" dirty="0" smtClean="0">
                <a:latin typeface="Times New Roman" pitchFamily="18" charset="0"/>
                <a:cs typeface="Times New Roman" pitchFamily="18" charset="0"/>
              </a:rPr>
              <a:t>Prospective vs. Retrospective (Concurrent vs. Non-concurrent)</a:t>
            </a:r>
          </a:p>
          <a:p>
            <a:pPr lvl="1" algn="just"/>
            <a:r>
              <a:rPr lang="en-GB" dirty="0" smtClean="0">
                <a:latin typeface="Times New Roman" pitchFamily="18" charset="0"/>
                <a:cs typeface="Times New Roman" pitchFamily="18" charset="0"/>
              </a:rPr>
              <a:t>Depending on temporal relationship between </a:t>
            </a:r>
            <a:r>
              <a:rPr lang="en-GB" b="1" dirty="0" smtClean="0">
                <a:latin typeface="Times New Roman" pitchFamily="18" charset="0"/>
                <a:cs typeface="Times New Roman" pitchFamily="18" charset="0"/>
              </a:rPr>
              <a:t>initiation of the study /timing of data collection/ and occurrence of the disease</a:t>
            </a:r>
          </a:p>
          <a:p>
            <a:pPr lvl="1" algn="just"/>
            <a:r>
              <a:rPr lang="en-GB" dirty="0" smtClean="0">
                <a:latin typeface="Times New Roman" pitchFamily="18" charset="0"/>
                <a:cs typeface="Times New Roman" pitchFamily="18" charset="0"/>
              </a:rPr>
              <a:t>Cohort studies have been called </a:t>
            </a:r>
            <a:r>
              <a:rPr lang="en-GB" b="1" dirty="0" smtClean="0">
                <a:latin typeface="Times New Roman" pitchFamily="18" charset="0"/>
                <a:cs typeface="Times New Roman" pitchFamily="18" charset="0"/>
              </a:rPr>
              <a:t>prospective studies</a:t>
            </a:r>
            <a:r>
              <a:rPr lang="en-GB" dirty="0" smtClean="0">
                <a:latin typeface="Times New Roman" pitchFamily="18" charset="0"/>
                <a:cs typeface="Times New Roman" pitchFamily="18" charset="0"/>
              </a:rPr>
              <a:t>, but this terminology is confusing and should be avoided </a:t>
            </a:r>
          </a:p>
          <a:p>
            <a:pPr lvl="2" algn="just"/>
            <a:r>
              <a:rPr lang="en-GB" dirty="0" smtClean="0">
                <a:solidFill>
                  <a:srgbClr val="FF0000"/>
                </a:solidFill>
                <a:latin typeface="Times New Roman" pitchFamily="18" charset="0"/>
                <a:cs typeface="Times New Roman" pitchFamily="18" charset="0"/>
              </a:rPr>
              <a:t>the term “prospective” refers to the timing of data collection and not to the relationship between exposure and effect</a:t>
            </a:r>
          </a:p>
          <a:p>
            <a:pPr algn="just"/>
            <a:endParaRPr lang="en-GB"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08726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2011362"/>
          </a:xfrm>
          <a:solidFill>
            <a:srgbClr val="00B050"/>
          </a:solidFill>
        </p:spPr>
        <p:txBody>
          <a:bodyPr>
            <a:noAutofit/>
          </a:bodyPr>
          <a:lstStyle/>
          <a:p>
            <a:r>
              <a:rPr lang="en-US" b="1" dirty="0" smtClean="0">
                <a:latin typeface="Times New Roman" pitchFamily="18" charset="0"/>
                <a:cs typeface="Times New Roman" pitchFamily="18" charset="0"/>
              </a:rPr>
              <a:t>Lecture on introduction to Epidemiology </a:t>
            </a:r>
            <a:endParaRPr lang="en-US" b="1" dirty="0">
              <a:latin typeface="Times New Roman" pitchFamily="18" charset="0"/>
              <a:cs typeface="Times New Roman" pitchFamily="18" charset="0"/>
            </a:endParaRPr>
          </a:p>
        </p:txBody>
      </p:sp>
      <p:sp>
        <p:nvSpPr>
          <p:cNvPr id="6" name="Content Placeholder 5"/>
          <p:cNvSpPr>
            <a:spLocks noGrp="1"/>
          </p:cNvSpPr>
          <p:nvPr>
            <p:ph idx="1"/>
          </p:nvPr>
        </p:nvSpPr>
        <p:spPr>
          <a:xfrm>
            <a:off x="457200" y="1981200"/>
            <a:ext cx="8229600" cy="4375150"/>
          </a:xfrm>
        </p:spPr>
        <p:txBody>
          <a:bodyPr>
            <a:normAutofit lnSpcReduction="10000"/>
          </a:bodyPr>
          <a:lstStyle/>
          <a:p>
            <a:pPr marL="0" indent="0" algn="just">
              <a:buNone/>
            </a:pPr>
            <a:endParaRPr lang="en-US" b="1" dirty="0" smtClean="0">
              <a:latin typeface="Times New Roman" pitchFamily="18" charset="0"/>
              <a:cs typeface="Times New Roman" pitchFamily="18" charset="0"/>
            </a:endParaRPr>
          </a:p>
          <a:p>
            <a:pPr marL="0" indent="0" algn="just">
              <a:buNone/>
            </a:pPr>
            <a:r>
              <a:rPr lang="en-US" sz="2800" b="1" dirty="0">
                <a:latin typeface="Times New Roman" pitchFamily="18" charset="0"/>
                <a:cs typeface="Times New Roman" pitchFamily="18" charset="0"/>
              </a:rPr>
              <a:t>Learning </a:t>
            </a:r>
            <a:r>
              <a:rPr lang="en-US" sz="2800" b="1" dirty="0" smtClean="0">
                <a:latin typeface="Times New Roman" pitchFamily="18" charset="0"/>
                <a:cs typeface="Times New Roman" pitchFamily="18" charset="0"/>
              </a:rPr>
              <a:t>objective </a:t>
            </a:r>
          </a:p>
          <a:p>
            <a:pPr marL="0" indent="0" algn="just">
              <a:buNone/>
            </a:pPr>
            <a:r>
              <a:rPr lang="en-US" sz="2800" b="1" dirty="0" smtClean="0">
                <a:latin typeface="Times New Roman" pitchFamily="18" charset="0"/>
                <a:cs typeface="Times New Roman" pitchFamily="18" charset="0"/>
              </a:rPr>
              <a:t>At the end of  this session the students will be able;</a:t>
            </a:r>
            <a:endParaRPr lang="en-US" sz="2800" dirty="0" smtClean="0">
              <a:latin typeface="Times New Roman" pitchFamily="18" charset="0"/>
              <a:cs typeface="Times New Roman" pitchFamily="18" charset="0"/>
            </a:endParaRPr>
          </a:p>
          <a:p>
            <a:pPr lvl="1" algn="just">
              <a:buFont typeface="Arial" panose="020B0604020202020204" pitchFamily="34" charset="0"/>
              <a:buChar char="•"/>
            </a:pPr>
            <a:r>
              <a:rPr lang="en-US" sz="2400" dirty="0" smtClean="0">
                <a:latin typeface="Times New Roman" pitchFamily="18" charset="0"/>
                <a:cs typeface="Times New Roman" pitchFamily="18" charset="0"/>
              </a:rPr>
              <a:t>To define basic </a:t>
            </a:r>
            <a:r>
              <a:rPr lang="en-US" sz="2400" dirty="0">
                <a:latin typeface="Times New Roman" pitchFamily="18" charset="0"/>
                <a:cs typeface="Times New Roman" pitchFamily="18" charset="0"/>
              </a:rPr>
              <a:t>c</a:t>
            </a:r>
            <a:r>
              <a:rPr lang="en-US" sz="2400" dirty="0" smtClean="0">
                <a:latin typeface="Times New Roman" pitchFamily="18" charset="0"/>
                <a:cs typeface="Times New Roman" pitchFamily="18" charset="0"/>
              </a:rPr>
              <a:t>oncepts in community </a:t>
            </a:r>
            <a:r>
              <a:rPr lang="en-US" sz="2400" dirty="0">
                <a:latin typeface="Times New Roman" pitchFamily="18" charset="0"/>
                <a:cs typeface="Times New Roman" pitchFamily="18" charset="0"/>
              </a:rPr>
              <a:t>h</a:t>
            </a:r>
            <a:r>
              <a:rPr lang="en-US" sz="2400" dirty="0" smtClean="0">
                <a:latin typeface="Times New Roman" pitchFamily="18" charset="0"/>
                <a:cs typeface="Times New Roman" pitchFamily="18" charset="0"/>
              </a:rPr>
              <a:t>ealth </a:t>
            </a:r>
          </a:p>
          <a:p>
            <a:pPr lvl="1" algn="just">
              <a:buFont typeface="Arial" panose="020B0604020202020204" pitchFamily="34" charset="0"/>
              <a:buChar char="•"/>
            </a:pPr>
            <a:r>
              <a:rPr lang="en-US" sz="2400" dirty="0">
                <a:latin typeface="Times New Roman" pitchFamily="18" charset="0"/>
                <a:cs typeface="Times New Roman" pitchFamily="18" charset="0"/>
              </a:rPr>
              <a:t>Definition of epidemiology </a:t>
            </a:r>
          </a:p>
          <a:p>
            <a:pPr lvl="1" algn="just">
              <a:buFont typeface="Arial" panose="020B0604020202020204" pitchFamily="34" charset="0"/>
              <a:buChar char="•"/>
            </a:pPr>
            <a:r>
              <a:rPr lang="en-US" sz="2400" dirty="0" smtClean="0">
                <a:latin typeface="Times New Roman" pitchFamily="18" charset="0"/>
                <a:cs typeface="Times New Roman" pitchFamily="18" charset="0"/>
              </a:rPr>
              <a:t>History of Epidemiology</a:t>
            </a:r>
          </a:p>
          <a:p>
            <a:pPr lvl="1" algn="just">
              <a:buFont typeface="Arial" panose="020B0604020202020204" pitchFamily="34" charset="0"/>
              <a:buChar char="•"/>
            </a:pPr>
            <a:r>
              <a:rPr lang="en-US" sz="2400" dirty="0" smtClean="0">
                <a:latin typeface="Times New Roman" pitchFamily="18" charset="0"/>
                <a:cs typeface="Times New Roman" pitchFamily="18" charset="0"/>
              </a:rPr>
              <a:t>List use/applications of Epidemiology</a:t>
            </a:r>
          </a:p>
          <a:p>
            <a:pPr lvl="1" algn="just">
              <a:buFont typeface="Arial" panose="020B0604020202020204" pitchFamily="34" charset="0"/>
              <a:buChar char="•"/>
            </a:pPr>
            <a:r>
              <a:rPr lang="en-US" sz="2400" dirty="0" smtClean="0">
                <a:latin typeface="Times New Roman" pitchFamily="18" charset="0"/>
                <a:cs typeface="Times New Roman" pitchFamily="18" charset="0"/>
              </a:rPr>
              <a:t>Mention scope of epidemiology </a:t>
            </a:r>
          </a:p>
          <a:p>
            <a:pPr lvl="1" algn="just">
              <a:buFont typeface="Arial" panose="020B0604020202020204" pitchFamily="34" charset="0"/>
              <a:buChar char="•"/>
            </a:pPr>
            <a:r>
              <a:rPr lang="en-US" sz="2400" dirty="0" smtClean="0">
                <a:latin typeface="Times New Roman" pitchFamily="18" charset="0"/>
                <a:cs typeface="Times New Roman" pitchFamily="18" charset="0"/>
              </a:rPr>
              <a:t>Define basic assumptions of epidemiology and disease causation </a:t>
            </a:r>
          </a:p>
          <a:p>
            <a:pPr marL="0" indent="0" algn="just">
              <a:buNone/>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3</a:t>
            </a:fld>
            <a:endParaRPr lang="en-US"/>
          </a:p>
        </p:txBody>
      </p:sp>
    </p:spTree>
    <p:extLst>
      <p:ext uri="{BB962C8B-B14F-4D97-AF65-F5344CB8AC3E}">
        <p14:creationId xmlns:p14="http://schemas.microsoft.com/office/powerpoint/2010/main" val="771111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12775" y="228600"/>
            <a:ext cx="8153400" cy="990600"/>
          </a:xfrm>
        </p:spPr>
        <p:txBody>
          <a:bodyPr>
            <a:normAutofit/>
          </a:bodyPr>
          <a:lstStyle/>
          <a:p>
            <a:pPr eaLnBrk="1" hangingPunct="1"/>
            <a:r>
              <a:rPr lang="en-US" b="1" dirty="0" smtClean="0">
                <a:latin typeface="Times New Roman" pitchFamily="18" charset="0"/>
                <a:cs typeface="Times New Roman" pitchFamily="18" charset="0"/>
              </a:rPr>
              <a:t>Purposes  cont.…</a:t>
            </a:r>
          </a:p>
        </p:txBody>
      </p:sp>
      <p:sp>
        <p:nvSpPr>
          <p:cNvPr id="46085" name="Rectangle 3"/>
          <p:cNvSpPr>
            <a:spLocks noGrp="1" noChangeArrowheads="1"/>
          </p:cNvSpPr>
          <p:nvPr>
            <p:ph idx="1"/>
          </p:nvPr>
        </p:nvSpPr>
        <p:spPr>
          <a:xfrm>
            <a:off x="612775" y="1295400"/>
            <a:ext cx="8153400" cy="4953000"/>
          </a:xfrm>
        </p:spPr>
        <p:txBody>
          <a:bodyPr/>
          <a:lstStyle/>
          <a:p>
            <a:pPr algn="just">
              <a:buNone/>
            </a:pPr>
            <a:r>
              <a:rPr lang="en-US" sz="2800" dirty="0" smtClean="0">
                <a:latin typeface="Times New Roman" pitchFamily="18" charset="0"/>
                <a:cs typeface="Times New Roman" pitchFamily="18" charset="0"/>
              </a:rPr>
              <a:t>3. </a:t>
            </a:r>
            <a:r>
              <a:rPr lang="en-US" sz="2800" b="1" dirty="0" smtClean="0">
                <a:latin typeface="Times New Roman" pitchFamily="18" charset="0"/>
                <a:cs typeface="Times New Roman" pitchFamily="18" charset="0"/>
              </a:rPr>
              <a:t>Description of health status of populations</a:t>
            </a:r>
          </a:p>
          <a:p>
            <a:pPr algn="just"/>
            <a:r>
              <a:rPr lang="en-US" dirty="0" smtClean="0">
                <a:latin typeface="Times New Roman" pitchFamily="18" charset="0"/>
                <a:cs typeface="Times New Roman" pitchFamily="18" charset="0"/>
              </a:rPr>
              <a:t>Measure disease frequency- quantify disease</a:t>
            </a:r>
          </a:p>
          <a:p>
            <a:pPr algn="just"/>
            <a:r>
              <a:rPr lang="en-US" dirty="0" smtClean="0">
                <a:latin typeface="Times New Roman" pitchFamily="18" charset="0"/>
                <a:cs typeface="Times New Roman" pitchFamily="18" charset="0"/>
              </a:rPr>
              <a:t>Assess distribution of disease </a:t>
            </a:r>
          </a:p>
          <a:p>
            <a:pPr lvl="1" algn="just">
              <a:buFont typeface="Courier New" panose="02070309020205020404" pitchFamily="49" charset="0"/>
              <a:buChar char="o"/>
            </a:pPr>
            <a:r>
              <a:rPr lang="en-US" dirty="0" smtClean="0">
                <a:latin typeface="Times New Roman" pitchFamily="18" charset="0"/>
                <a:cs typeface="Times New Roman" pitchFamily="18" charset="0"/>
              </a:rPr>
              <a:t>Who is getting disease?</a:t>
            </a:r>
          </a:p>
          <a:p>
            <a:pPr lvl="1" algn="just">
              <a:buFont typeface="Courier New" panose="02070309020205020404" pitchFamily="49" charset="0"/>
              <a:buChar char="o"/>
            </a:pPr>
            <a:r>
              <a:rPr lang="en-US" dirty="0" smtClean="0">
                <a:latin typeface="Times New Roman" pitchFamily="18" charset="0"/>
                <a:cs typeface="Times New Roman" pitchFamily="18" charset="0"/>
              </a:rPr>
              <a:t>Where is disease occurring?</a:t>
            </a:r>
          </a:p>
          <a:p>
            <a:pPr lvl="1" algn="just">
              <a:buFont typeface="Courier New" panose="02070309020205020404" pitchFamily="49" charset="0"/>
              <a:buChar char="o"/>
            </a:pPr>
            <a:r>
              <a:rPr lang="en-US" dirty="0" smtClean="0">
                <a:latin typeface="Times New Roman" pitchFamily="18" charset="0"/>
                <a:cs typeface="Times New Roman" pitchFamily="18" charset="0"/>
              </a:rPr>
              <a:t>When is disease occurring?</a:t>
            </a:r>
          </a:p>
          <a:p>
            <a:pPr algn="just"/>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Formulation of hypotheses concerning causal and  preventive factors</a:t>
            </a:r>
            <a:endParaRPr lang="en-US" sz="3600" dirty="0" smtClean="0">
              <a:latin typeface="Times New Roman" pitchFamily="18" charset="0"/>
              <a:cs typeface="Times New Roman" pitchFamily="18" charset="0"/>
            </a:endParaRPr>
          </a:p>
          <a:p>
            <a:pPr algn="just">
              <a:buNone/>
            </a:pPr>
            <a:endParaRPr lang="en-US" sz="2800" dirty="0" smtClean="0">
              <a:latin typeface="Times New Roman" pitchFamily="18" charset="0"/>
              <a:cs typeface="Times New Roman" pitchFamily="18" charset="0"/>
            </a:endParaRPr>
          </a:p>
        </p:txBody>
      </p:sp>
      <p:sp>
        <p:nvSpPr>
          <p:cNvPr id="48132"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a:bodyPr>
          <a:lstStyle/>
          <a:p>
            <a:pPr>
              <a:defRPr/>
            </a:pPr>
            <a:fld id="{D76CE604-9BB7-4034-8F06-CEBF7EAED148}" type="slidenum">
              <a:rPr lang="en-US" smtClean="0"/>
              <a:pPr>
                <a:defRPr/>
              </a:pPr>
              <a:t>30</a:t>
            </a:fld>
            <a:endParaRPr lang="en-US" smtClean="0"/>
          </a:p>
        </p:txBody>
      </p:sp>
    </p:spTree>
    <p:extLst>
      <p:ext uri="{BB962C8B-B14F-4D97-AF65-F5344CB8AC3E}">
        <p14:creationId xmlns:p14="http://schemas.microsoft.com/office/powerpoint/2010/main" val="2866762460"/>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12775" y="228600"/>
            <a:ext cx="8153400" cy="990600"/>
          </a:xfrm>
        </p:spPr>
        <p:txBody>
          <a:bodyPr/>
          <a:lstStyle/>
          <a:p>
            <a:r>
              <a:rPr lang="en-GB" smtClean="0">
                <a:latin typeface="Times New Roman" pitchFamily="18" charset="0"/>
                <a:cs typeface="Times New Roman" pitchFamily="18" charset="0"/>
              </a:rPr>
              <a:t>Prospective cohort studies</a:t>
            </a:r>
          </a:p>
        </p:txBody>
      </p:sp>
      <p:sp>
        <p:nvSpPr>
          <p:cNvPr id="13315" name="Slide Number Placeholder 5"/>
          <p:cNvSpPr>
            <a:spLocks noGrp="1"/>
          </p:cNvSpPr>
          <p:nvPr>
            <p:ph type="sldNum" sz="quarter" idx="12"/>
          </p:nvPr>
        </p:nvSpPr>
        <p:spPr/>
        <p:txBody>
          <a:bodyPr>
            <a:normAutofit/>
          </a:bodyPr>
          <a:lstStyle/>
          <a:p>
            <a:pPr>
              <a:defRPr/>
            </a:pPr>
            <a:fld id="{754B6606-DD6D-4145-BD69-02627C25CB4D}" type="slidenum">
              <a:rPr lang="en-GB">
                <a:latin typeface="Times New Roman" pitchFamily="18" charset="0"/>
                <a:cs typeface="Times New Roman" pitchFamily="18" charset="0"/>
              </a:rPr>
              <a:pPr>
                <a:defRPr/>
              </a:pPr>
              <a:t>300</a:t>
            </a:fld>
            <a:endParaRPr lang="en-GB">
              <a:latin typeface="Times New Roman" pitchFamily="18" charset="0"/>
              <a:cs typeface="Times New Roman" pitchFamily="18" charset="0"/>
            </a:endParaRPr>
          </a:p>
        </p:txBody>
      </p:sp>
      <p:sp>
        <p:nvSpPr>
          <p:cNvPr id="17411" name="Rectangle 3"/>
          <p:cNvSpPr>
            <a:spLocks noGrp="1" noChangeArrowheads="1"/>
          </p:cNvSpPr>
          <p:nvPr>
            <p:ph sz="quarter" idx="1"/>
          </p:nvPr>
        </p:nvSpPr>
        <p:spPr>
          <a:xfrm>
            <a:off x="612775" y="1066800"/>
            <a:ext cx="8153400" cy="5486400"/>
          </a:xfrm>
        </p:spPr>
        <p:txBody>
          <a:bodyPr/>
          <a:lstStyle/>
          <a:p>
            <a:pPr marL="0" indent="0">
              <a:buNone/>
            </a:pPr>
            <a:r>
              <a:rPr lang="en-US" sz="2800" dirty="0" smtClean="0">
                <a:latin typeface="Times New Roman" pitchFamily="18" charset="0"/>
                <a:cs typeface="Times New Roman" pitchFamily="18" charset="0"/>
              </a:rPr>
              <a:t>Exposure and outcome data is collected after start of the study</a:t>
            </a:r>
          </a:p>
          <a:p>
            <a:pPr lvl="1">
              <a:buFont typeface="Courier New" pitchFamily="49" charset="0"/>
              <a:buChar char="o"/>
            </a:pPr>
            <a:r>
              <a:rPr lang="en-US" dirty="0" smtClean="0">
                <a:latin typeface="Times New Roman" pitchFamily="18" charset="0"/>
                <a:cs typeface="Times New Roman" pitchFamily="18" charset="0"/>
              </a:rPr>
              <a:t>Cohorts Identified in the present</a:t>
            </a:r>
          </a:p>
          <a:p>
            <a:pPr lvl="1">
              <a:buFont typeface="Courier New" pitchFamily="49" charset="0"/>
              <a:buChar char="o"/>
            </a:pPr>
            <a:r>
              <a:rPr lang="en-US" dirty="0" smtClean="0">
                <a:latin typeface="Times New Roman" pitchFamily="18" charset="0"/>
                <a:cs typeface="Times New Roman" pitchFamily="18" charset="0"/>
              </a:rPr>
              <a:t>Exposure status or possible </a:t>
            </a:r>
          </a:p>
          <a:p>
            <a:pPr lvl="1">
              <a:buFont typeface="Courier New" pitchFamily="49" charset="0"/>
              <a:buChar char="o"/>
            </a:pPr>
            <a:r>
              <a:rPr lang="en-US" dirty="0" smtClean="0">
                <a:latin typeface="Times New Roman" pitchFamily="18" charset="0"/>
                <a:cs typeface="Times New Roman" pitchFamily="18" charset="0"/>
              </a:rPr>
              <a:t>explanatory/prognostic factors determined in the present</a:t>
            </a:r>
          </a:p>
          <a:p>
            <a:pPr lvl="1">
              <a:buFont typeface="Courier New" pitchFamily="49" charset="0"/>
              <a:buChar char="o"/>
            </a:pPr>
            <a:r>
              <a:rPr lang="en-US" dirty="0" smtClean="0">
                <a:latin typeface="Times New Roman" pitchFamily="18" charset="0"/>
                <a:cs typeface="Times New Roman" pitchFamily="18" charset="0"/>
              </a:rPr>
              <a:t>Cohorts followed-up to identify outcome</a:t>
            </a:r>
          </a:p>
          <a:p>
            <a:pPr lvl="1">
              <a:buFont typeface="Courier New" pitchFamily="49" charset="0"/>
              <a:buChar char="o"/>
            </a:pPr>
            <a:r>
              <a:rPr lang="en-US" dirty="0" smtClean="0">
                <a:latin typeface="Times New Roman" pitchFamily="18" charset="0"/>
                <a:cs typeface="Times New Roman" pitchFamily="18" charset="0"/>
              </a:rPr>
              <a:t>Ascertainment of outcome done in future</a:t>
            </a:r>
          </a:p>
          <a:p>
            <a:pPr marL="609600" indent="-609600"/>
            <a:endParaRPr lang="en-GB" dirty="0" smtClean="0">
              <a:latin typeface="Times New Roman" pitchFamily="18" charset="0"/>
              <a:cs typeface="Times New Roman" pitchFamily="18" charset="0"/>
            </a:endParaRPr>
          </a:p>
        </p:txBody>
      </p:sp>
      <p:sp>
        <p:nvSpPr>
          <p:cNvPr id="77829" name="Line 4"/>
          <p:cNvSpPr>
            <a:spLocks noChangeShapeType="1"/>
          </p:cNvSpPr>
          <p:nvPr/>
        </p:nvSpPr>
        <p:spPr bwMode="auto">
          <a:xfrm>
            <a:off x="6215063" y="3714750"/>
            <a:ext cx="431800" cy="0"/>
          </a:xfrm>
          <a:prstGeom prst="line">
            <a:avLst/>
          </a:prstGeom>
          <a:noFill/>
          <a:ln w="9525">
            <a:solidFill>
              <a:schemeClr val="tx1"/>
            </a:solidFill>
            <a:round/>
            <a:headEnd/>
            <a:tailEnd type="triangle" w="med" len="med"/>
          </a:ln>
        </p:spPr>
        <p:txBody>
          <a:bodyPr/>
          <a:lstStyle/>
          <a:p>
            <a:endParaRPr lang="en-US">
              <a:latin typeface="Times New Roman" pitchFamily="18" charset="0"/>
              <a:cs typeface="Times New Roman" pitchFamily="18" charset="0"/>
            </a:endParaRPr>
          </a:p>
        </p:txBody>
      </p:sp>
      <p:sp>
        <p:nvSpPr>
          <p:cNvPr id="77830" name="Line 5"/>
          <p:cNvSpPr>
            <a:spLocks noChangeShapeType="1"/>
          </p:cNvSpPr>
          <p:nvPr/>
        </p:nvSpPr>
        <p:spPr bwMode="auto">
          <a:xfrm>
            <a:off x="7772400" y="4143375"/>
            <a:ext cx="609600" cy="0"/>
          </a:xfrm>
          <a:prstGeom prst="line">
            <a:avLst/>
          </a:prstGeom>
          <a:noFill/>
          <a:ln w="9525">
            <a:solidFill>
              <a:schemeClr val="tx1"/>
            </a:solidFill>
            <a:round/>
            <a:headEnd/>
            <a:tailEnd type="triangle" w="med" len="med"/>
          </a:ln>
        </p:spPr>
        <p:txBody>
          <a:bodyPr/>
          <a:lstStyle/>
          <a:p>
            <a:endParaRPr lang="en-US">
              <a:latin typeface="Times New Roman" pitchFamily="18" charset="0"/>
              <a:cs typeface="Times New Roman" pitchFamily="18" charset="0"/>
            </a:endParaRPr>
          </a:p>
        </p:txBody>
      </p:sp>
      <p:sp>
        <p:nvSpPr>
          <p:cNvPr id="77831" name="Line 6"/>
          <p:cNvSpPr>
            <a:spLocks noChangeShapeType="1"/>
          </p:cNvSpPr>
          <p:nvPr/>
        </p:nvSpPr>
        <p:spPr bwMode="auto">
          <a:xfrm>
            <a:off x="7391400" y="4714875"/>
            <a:ext cx="596900" cy="0"/>
          </a:xfrm>
          <a:prstGeom prst="line">
            <a:avLst/>
          </a:prstGeom>
          <a:noFill/>
          <a:ln w="9525">
            <a:solidFill>
              <a:schemeClr val="tx1"/>
            </a:solidFill>
            <a:round/>
            <a:headEnd/>
            <a:tailEnd type="triangle" w="med" len="med"/>
          </a:ln>
        </p:spPr>
        <p:txBody>
          <a:bodyPr/>
          <a:lstStyle/>
          <a:p>
            <a:endParaRPr lang="en-US">
              <a:latin typeface="Times New Roman" pitchFamily="18" charset="0"/>
              <a:cs typeface="Times New Roman" pitchFamily="18" charset="0"/>
            </a:endParaRPr>
          </a:p>
        </p:txBody>
      </p:sp>
      <p:sp>
        <p:nvSpPr>
          <p:cNvPr id="77832" name="Line 7"/>
          <p:cNvSpPr>
            <a:spLocks noChangeShapeType="1"/>
          </p:cNvSpPr>
          <p:nvPr/>
        </p:nvSpPr>
        <p:spPr bwMode="auto">
          <a:xfrm>
            <a:off x="6072188" y="2857500"/>
            <a:ext cx="431800" cy="0"/>
          </a:xfrm>
          <a:prstGeom prst="line">
            <a:avLst/>
          </a:prstGeom>
          <a:noFill/>
          <a:ln w="9525">
            <a:solidFill>
              <a:schemeClr val="tx1"/>
            </a:solidFill>
            <a:round/>
            <a:headEnd/>
            <a:tailEnd type="triangle" w="med" len="med"/>
          </a:ln>
        </p:spPr>
        <p:txBody>
          <a:bodyPr/>
          <a:lstStyle/>
          <a:p>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67315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12775" y="228600"/>
            <a:ext cx="8153400" cy="990600"/>
          </a:xfrm>
        </p:spPr>
        <p:txBody>
          <a:bodyPr>
            <a:normAutofit/>
          </a:bodyPr>
          <a:lstStyle/>
          <a:p>
            <a:r>
              <a:rPr lang="en-GB" sz="4800" dirty="0" smtClean="0">
                <a:latin typeface="Times New Roman" pitchFamily="18" charset="0"/>
                <a:cs typeface="Times New Roman" pitchFamily="18" charset="0"/>
              </a:rPr>
              <a:t>Retrospective cohort</a:t>
            </a:r>
          </a:p>
        </p:txBody>
      </p:sp>
      <p:sp>
        <p:nvSpPr>
          <p:cNvPr id="15363" name="Slide Number Placeholder 5"/>
          <p:cNvSpPr>
            <a:spLocks noGrp="1"/>
          </p:cNvSpPr>
          <p:nvPr>
            <p:ph type="sldNum" sz="quarter" idx="12"/>
          </p:nvPr>
        </p:nvSpPr>
        <p:spPr/>
        <p:txBody>
          <a:bodyPr>
            <a:normAutofit/>
          </a:bodyPr>
          <a:lstStyle/>
          <a:p>
            <a:pPr>
              <a:defRPr/>
            </a:pPr>
            <a:fld id="{5A1E2B76-722E-460F-83D5-94A80535EBB3}" type="slidenum">
              <a:rPr lang="en-GB">
                <a:latin typeface="Times New Roman" pitchFamily="18" charset="0"/>
                <a:cs typeface="Times New Roman" pitchFamily="18" charset="0"/>
              </a:rPr>
              <a:pPr>
                <a:defRPr/>
              </a:pPr>
              <a:t>301</a:t>
            </a:fld>
            <a:endParaRPr lang="en-GB">
              <a:latin typeface="Times New Roman" pitchFamily="18" charset="0"/>
              <a:cs typeface="Times New Roman" pitchFamily="18" charset="0"/>
            </a:endParaRPr>
          </a:p>
        </p:txBody>
      </p:sp>
      <p:sp>
        <p:nvSpPr>
          <p:cNvPr id="21507" name="Rectangle 3"/>
          <p:cNvSpPr>
            <a:spLocks noGrp="1" noChangeArrowheads="1"/>
          </p:cNvSpPr>
          <p:nvPr>
            <p:ph sz="quarter" idx="1"/>
          </p:nvPr>
        </p:nvSpPr>
        <p:spPr>
          <a:xfrm>
            <a:off x="152400" y="1219200"/>
            <a:ext cx="8839200" cy="5029200"/>
          </a:xfrm>
        </p:spPr>
        <p:txBody>
          <a:bodyPr>
            <a:normAutofit/>
          </a:bodyPr>
          <a:lstStyle/>
          <a:p>
            <a:pPr marL="609600" indent="-609600">
              <a:lnSpc>
                <a:spcPct val="90000"/>
              </a:lnSpc>
            </a:pPr>
            <a:r>
              <a:rPr lang="en-GB" sz="2800" dirty="0" smtClean="0">
                <a:latin typeface="Times New Roman" pitchFamily="18" charset="0"/>
                <a:cs typeface="Times New Roman" pitchFamily="18" charset="0"/>
              </a:rPr>
              <a:t>All the exposure and effect data have been collected before the actual study begins</a:t>
            </a:r>
          </a:p>
          <a:p>
            <a:pPr marL="609600" indent="-609600">
              <a:lnSpc>
                <a:spcPct val="90000"/>
              </a:lnSpc>
            </a:pPr>
            <a:r>
              <a:rPr lang="en-GB" sz="2800" dirty="0" smtClean="0">
                <a:latin typeface="Times New Roman" pitchFamily="18" charset="0"/>
                <a:cs typeface="Times New Roman" pitchFamily="18" charset="0"/>
              </a:rPr>
              <a:t>This type of investigation is called </a:t>
            </a:r>
            <a:r>
              <a:rPr lang="en-GB" sz="2800" b="1" dirty="0" smtClean="0">
                <a:latin typeface="Times New Roman" pitchFamily="18" charset="0"/>
                <a:cs typeface="Times New Roman" pitchFamily="18" charset="0"/>
              </a:rPr>
              <a:t>a historical cohort study</a:t>
            </a:r>
          </a:p>
          <a:p>
            <a:pPr marL="609600" indent="-609600">
              <a:lnSpc>
                <a:spcPct val="90000"/>
              </a:lnSpc>
            </a:pPr>
            <a:endParaRPr lang="en-GB" sz="2800" b="1" dirty="0" smtClean="0">
              <a:latin typeface="Times New Roman" pitchFamily="18" charset="0"/>
              <a:cs typeface="Times New Roman" pitchFamily="18" charset="0"/>
            </a:endParaRPr>
          </a:p>
          <a:p>
            <a:pPr marL="0" indent="0">
              <a:lnSpc>
                <a:spcPct val="90000"/>
              </a:lnSpc>
              <a:buNone/>
            </a:pPr>
            <a:r>
              <a:rPr lang="en-US" b="1" dirty="0" smtClean="0">
                <a:latin typeface="Times New Roman" pitchFamily="18" charset="0"/>
                <a:cs typeface="Times New Roman" pitchFamily="18" charset="0"/>
              </a:rPr>
              <a:t>Conduct</a:t>
            </a:r>
          </a:p>
          <a:p>
            <a:pPr lvl="1">
              <a:lnSpc>
                <a:spcPct val="90000"/>
              </a:lnSpc>
              <a:buFont typeface="Wingdings" pitchFamily="2" charset="2"/>
              <a:buChar char="§"/>
            </a:pPr>
            <a:r>
              <a:rPr lang="en-US" dirty="0" smtClean="0">
                <a:latin typeface="Times New Roman" pitchFamily="18" charset="0"/>
                <a:cs typeface="Times New Roman" pitchFamily="18" charset="0"/>
              </a:rPr>
              <a:t>To identify cohort in the past using records/databases</a:t>
            </a:r>
          </a:p>
          <a:p>
            <a:pPr lvl="1">
              <a:lnSpc>
                <a:spcPct val="90000"/>
              </a:lnSpc>
              <a:buFont typeface="Wingdings" pitchFamily="2" charset="2"/>
              <a:buChar char="§"/>
            </a:pPr>
            <a:r>
              <a:rPr lang="en-US" dirty="0" smtClean="0">
                <a:latin typeface="Times New Roman" pitchFamily="18" charset="0"/>
                <a:cs typeface="Times New Roman" pitchFamily="18" charset="0"/>
              </a:rPr>
              <a:t>To determine exposure or prognostic factors in the past using again records or databases then</a:t>
            </a:r>
          </a:p>
          <a:p>
            <a:pPr lvl="1">
              <a:lnSpc>
                <a:spcPct val="90000"/>
              </a:lnSpc>
              <a:buFont typeface="Wingdings" pitchFamily="2" charset="2"/>
              <a:buChar char="§"/>
            </a:pPr>
            <a:r>
              <a:rPr lang="en-US" dirty="0" smtClean="0">
                <a:latin typeface="Times New Roman" pitchFamily="18" charset="0"/>
                <a:cs typeface="Times New Roman" pitchFamily="18" charset="0"/>
              </a:rPr>
              <a:t>To identify outcome in past or present or future (in case of mixed cohort)</a:t>
            </a:r>
            <a:endParaRPr lang="en-GB" sz="2000" dirty="0" smtClean="0">
              <a:latin typeface="Times New Roman" pitchFamily="18" charset="0"/>
              <a:cs typeface="Times New Roman" pitchFamily="18" charset="0"/>
            </a:endParaRPr>
          </a:p>
        </p:txBody>
      </p:sp>
      <p:sp>
        <p:nvSpPr>
          <p:cNvPr id="79877" name="Line 4"/>
          <p:cNvSpPr>
            <a:spLocks noChangeShapeType="1"/>
          </p:cNvSpPr>
          <p:nvPr/>
        </p:nvSpPr>
        <p:spPr bwMode="auto">
          <a:xfrm>
            <a:off x="7467600" y="5029200"/>
            <a:ext cx="431800" cy="0"/>
          </a:xfrm>
          <a:prstGeom prst="line">
            <a:avLst/>
          </a:prstGeom>
          <a:noFill/>
          <a:ln w="9525">
            <a:solidFill>
              <a:schemeClr val="tx1"/>
            </a:solidFill>
            <a:round/>
            <a:headEnd/>
            <a:tailEnd type="triangle" w="med" len="med"/>
          </a:ln>
        </p:spPr>
        <p:txBody>
          <a:bodyPr/>
          <a:lstStyle/>
          <a:p>
            <a:endParaRPr lang="en-US">
              <a:latin typeface="Times New Roman" pitchFamily="18" charset="0"/>
              <a:cs typeface="Times New Roman" pitchFamily="18" charset="0"/>
            </a:endParaRPr>
          </a:p>
        </p:txBody>
      </p:sp>
      <p:sp>
        <p:nvSpPr>
          <p:cNvPr id="79878" name="Line 5"/>
          <p:cNvSpPr>
            <a:spLocks noChangeShapeType="1"/>
          </p:cNvSpPr>
          <p:nvPr/>
        </p:nvSpPr>
        <p:spPr bwMode="auto">
          <a:xfrm>
            <a:off x="8557559" y="4191000"/>
            <a:ext cx="431800" cy="0"/>
          </a:xfrm>
          <a:prstGeom prst="line">
            <a:avLst/>
          </a:prstGeom>
          <a:noFill/>
          <a:ln w="9525">
            <a:solidFill>
              <a:schemeClr val="tx1"/>
            </a:solidFill>
            <a:round/>
            <a:headEnd/>
            <a:tailEnd type="triangle" w="med" len="med"/>
          </a:ln>
        </p:spPr>
        <p:txBody>
          <a:bodyPr/>
          <a:lstStyle/>
          <a:p>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93804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12775" y="228600"/>
            <a:ext cx="8153400" cy="990600"/>
          </a:xfrm>
        </p:spPr>
        <p:txBody>
          <a:bodyPr>
            <a:normAutofit/>
          </a:bodyPr>
          <a:lstStyle/>
          <a:p>
            <a:r>
              <a:rPr lang="en-GB" sz="4800" dirty="0" smtClean="0">
                <a:latin typeface="Times New Roman" pitchFamily="18" charset="0"/>
                <a:cs typeface="Times New Roman" pitchFamily="18" charset="0"/>
              </a:rPr>
              <a:t>Retrospective cohort...</a:t>
            </a:r>
          </a:p>
        </p:txBody>
      </p:sp>
      <p:sp>
        <p:nvSpPr>
          <p:cNvPr id="16387" name="Slide Number Placeholder 5"/>
          <p:cNvSpPr>
            <a:spLocks noGrp="1"/>
          </p:cNvSpPr>
          <p:nvPr>
            <p:ph type="sldNum" sz="quarter" idx="12"/>
          </p:nvPr>
        </p:nvSpPr>
        <p:spPr/>
        <p:txBody>
          <a:bodyPr>
            <a:normAutofit/>
          </a:bodyPr>
          <a:lstStyle/>
          <a:p>
            <a:pPr>
              <a:defRPr/>
            </a:pPr>
            <a:fld id="{620191B0-A826-4955-87F5-00C5C1B0EBBA}" type="slidenum">
              <a:rPr lang="en-GB">
                <a:latin typeface="Times New Roman" pitchFamily="18" charset="0"/>
                <a:cs typeface="Times New Roman" pitchFamily="18" charset="0"/>
              </a:rPr>
              <a:pPr>
                <a:defRPr/>
              </a:pPr>
              <a:t>302</a:t>
            </a:fld>
            <a:endParaRPr lang="en-GB">
              <a:latin typeface="Times New Roman" pitchFamily="18" charset="0"/>
              <a:cs typeface="Times New Roman" pitchFamily="18" charset="0"/>
            </a:endParaRPr>
          </a:p>
        </p:txBody>
      </p:sp>
      <p:sp>
        <p:nvSpPr>
          <p:cNvPr id="80900" name="Rectangle 3"/>
          <p:cNvSpPr>
            <a:spLocks noGrp="1" noChangeArrowheads="1"/>
          </p:cNvSpPr>
          <p:nvPr>
            <p:ph sz="quarter" idx="1"/>
          </p:nvPr>
        </p:nvSpPr>
        <p:spPr>
          <a:xfrm>
            <a:off x="381000" y="1295400"/>
            <a:ext cx="8620125" cy="5181600"/>
          </a:xfrm>
        </p:spPr>
        <p:txBody>
          <a:bodyPr>
            <a:normAutofit/>
          </a:bodyPr>
          <a:lstStyle/>
          <a:p>
            <a:pPr algn="just">
              <a:lnSpc>
                <a:spcPct val="90000"/>
              </a:lnSpc>
            </a:pPr>
            <a:r>
              <a:rPr lang="en-GB" sz="2800" dirty="0" smtClean="0">
                <a:latin typeface="Times New Roman" pitchFamily="18" charset="0"/>
                <a:cs typeface="Times New Roman" pitchFamily="18" charset="0"/>
              </a:rPr>
              <a:t>Costs can occasionally be reduced by using a historical cohort (identified on the basis of records of previous exposure)</a:t>
            </a:r>
          </a:p>
          <a:p>
            <a:pPr algn="just">
              <a:lnSpc>
                <a:spcPct val="90000"/>
              </a:lnSpc>
            </a:pPr>
            <a:r>
              <a:rPr lang="en-GB" sz="2800" dirty="0" smtClean="0">
                <a:latin typeface="Times New Roman" pitchFamily="18" charset="0"/>
                <a:cs typeface="Times New Roman" pitchFamily="18" charset="0"/>
              </a:rPr>
              <a:t>This sort of design is relatively common for studies of </a:t>
            </a:r>
            <a:r>
              <a:rPr lang="en-GB" sz="2800" dirty="0" smtClean="0">
                <a:solidFill>
                  <a:srgbClr val="7030A0"/>
                </a:solidFill>
                <a:latin typeface="Times New Roman" pitchFamily="18" charset="0"/>
                <a:cs typeface="Times New Roman" pitchFamily="18" charset="0"/>
              </a:rPr>
              <a:t>cancer related to occupational exposures</a:t>
            </a:r>
          </a:p>
          <a:p>
            <a:pPr algn="just">
              <a:lnSpc>
                <a:spcPct val="90000"/>
              </a:lnSpc>
            </a:pPr>
            <a:endParaRPr lang="en-GB" sz="2800" dirty="0" smtClean="0">
              <a:latin typeface="Times New Roman" pitchFamily="18" charset="0"/>
              <a:cs typeface="Times New Roman" pitchFamily="18" charset="0"/>
            </a:endParaRPr>
          </a:p>
          <a:p>
            <a:pPr algn="just">
              <a:lnSpc>
                <a:spcPct val="90000"/>
              </a:lnSpc>
            </a:pPr>
            <a:r>
              <a:rPr lang="en-GB" sz="2800" dirty="0" smtClean="0">
                <a:latin typeface="Times New Roman" pitchFamily="18" charset="0"/>
                <a:cs typeface="Times New Roman" pitchFamily="18" charset="0"/>
              </a:rPr>
              <a:t>For example, records of military personnel exposure to radioactive fall-out at nuclear bomb testing sites have been used to examine the possible causal role of fall-out in the development of cancer over the past 30 years</a:t>
            </a:r>
          </a:p>
          <a:p>
            <a:pPr algn="just">
              <a:lnSpc>
                <a:spcPct val="90000"/>
              </a:lnSpc>
            </a:pPr>
            <a:endParaRPr lang="en-GB" dirty="0" smtClean="0">
              <a:latin typeface="Times New Roman" pitchFamily="18" charset="0"/>
              <a:cs typeface="Times New Roman" pitchFamily="18" charset="0"/>
            </a:endParaRPr>
          </a:p>
          <a:p>
            <a:pPr algn="just">
              <a:lnSpc>
                <a:spcPct val="90000"/>
              </a:lnSpc>
            </a:pPr>
            <a:endParaRPr lang="en-GB"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006360036"/>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12775" y="228600"/>
            <a:ext cx="8153400" cy="990600"/>
          </a:xfrm>
        </p:spPr>
        <p:txBody>
          <a:bodyPr/>
          <a:lstStyle/>
          <a:p>
            <a:r>
              <a:rPr lang="en-GB" dirty="0" smtClean="0">
                <a:latin typeface="Times New Roman" pitchFamily="18" charset="0"/>
                <a:cs typeface="Times New Roman" pitchFamily="18" charset="0"/>
              </a:rPr>
              <a:t>Prospective vs</a:t>
            </a:r>
            <a:r>
              <a:rPr lang="en-GB" dirty="0">
                <a:latin typeface="Times New Roman" pitchFamily="18" charset="0"/>
                <a:cs typeface="Times New Roman" pitchFamily="18" charset="0"/>
              </a:rPr>
              <a:t>. </a:t>
            </a:r>
            <a:r>
              <a:rPr lang="en-GB" dirty="0" smtClean="0">
                <a:latin typeface="Times New Roman" pitchFamily="18" charset="0"/>
                <a:cs typeface="Times New Roman" pitchFamily="18" charset="0"/>
              </a:rPr>
              <a:t>Retrospective</a:t>
            </a:r>
          </a:p>
        </p:txBody>
      </p:sp>
      <p:sp>
        <p:nvSpPr>
          <p:cNvPr id="17411" name="Slide Number Placeholder 5"/>
          <p:cNvSpPr>
            <a:spLocks noGrp="1"/>
          </p:cNvSpPr>
          <p:nvPr>
            <p:ph type="sldNum" sz="quarter" idx="12"/>
          </p:nvPr>
        </p:nvSpPr>
        <p:spPr/>
        <p:txBody>
          <a:bodyPr>
            <a:normAutofit/>
          </a:bodyPr>
          <a:lstStyle/>
          <a:p>
            <a:pPr>
              <a:defRPr/>
            </a:pPr>
            <a:fld id="{DA69CFD5-22FF-4FAA-8EAD-40234690DC0E}" type="slidenum">
              <a:rPr lang="en-GB">
                <a:latin typeface="Times New Roman" pitchFamily="18" charset="0"/>
                <a:cs typeface="Times New Roman" pitchFamily="18" charset="0"/>
              </a:rPr>
              <a:pPr>
                <a:defRPr/>
              </a:pPr>
              <a:t>303</a:t>
            </a:fld>
            <a:endParaRPr lang="en-GB">
              <a:latin typeface="Times New Roman" pitchFamily="18" charset="0"/>
              <a:cs typeface="Times New Roman" pitchFamily="18" charset="0"/>
            </a:endParaRPr>
          </a:p>
        </p:txBody>
      </p:sp>
      <p:sp>
        <p:nvSpPr>
          <p:cNvPr id="81924" name="Rectangle 3"/>
          <p:cNvSpPr>
            <a:spLocks noGrp="1" noChangeArrowheads="1"/>
          </p:cNvSpPr>
          <p:nvPr>
            <p:ph sz="quarter" idx="1"/>
          </p:nvPr>
        </p:nvSpPr>
        <p:spPr>
          <a:xfrm>
            <a:off x="612775" y="1371600"/>
            <a:ext cx="8153400" cy="4724400"/>
          </a:xfrm>
        </p:spPr>
        <p:txBody>
          <a:bodyPr/>
          <a:lstStyle/>
          <a:p>
            <a:r>
              <a:rPr lang="en-GB" dirty="0" smtClean="0">
                <a:latin typeface="Times New Roman" pitchFamily="18" charset="0"/>
                <a:cs typeface="Times New Roman" pitchFamily="18" charset="0"/>
              </a:rPr>
              <a:t>Can be conducted more quickly and cheaply</a:t>
            </a:r>
          </a:p>
          <a:p>
            <a:pPr lvl="1"/>
            <a:r>
              <a:rPr lang="en-GB" dirty="0" smtClean="0">
                <a:latin typeface="Times New Roman" pitchFamily="18" charset="0"/>
                <a:cs typeface="Times New Roman" pitchFamily="18" charset="0"/>
              </a:rPr>
              <a:t>All relevant events have occurred</a:t>
            </a:r>
          </a:p>
          <a:p>
            <a:pPr lvl="1"/>
            <a:r>
              <a:rPr lang="en-GB" dirty="0" smtClean="0">
                <a:latin typeface="Times New Roman" pitchFamily="18" charset="0"/>
                <a:cs typeface="Times New Roman" pitchFamily="18" charset="0"/>
              </a:rPr>
              <a:t>Efficient for disease with long latency periods</a:t>
            </a:r>
          </a:p>
          <a:p>
            <a:pPr lvl="1"/>
            <a:endParaRPr lang="en-GB"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Depend on availability of routine data</a:t>
            </a:r>
          </a:p>
          <a:p>
            <a:pPr lvl="1"/>
            <a:r>
              <a:rPr lang="en-GB" dirty="0" smtClean="0">
                <a:latin typeface="Times New Roman" pitchFamily="18" charset="0"/>
                <a:cs typeface="Times New Roman" pitchFamily="18" charset="0"/>
              </a:rPr>
              <a:t>Incompleteness</a:t>
            </a:r>
          </a:p>
          <a:p>
            <a:pPr lvl="1"/>
            <a:r>
              <a:rPr lang="en-GB" dirty="0" smtClean="0">
                <a:latin typeface="Times New Roman" pitchFamily="18" charset="0"/>
                <a:cs typeface="Times New Roman" pitchFamily="18" charset="0"/>
              </a:rPr>
              <a:t>Lack of data on confounding variables</a:t>
            </a:r>
          </a:p>
        </p:txBody>
      </p:sp>
    </p:spTree>
    <p:extLst>
      <p:ext uri="{BB962C8B-B14F-4D97-AF65-F5344CB8AC3E}">
        <p14:creationId xmlns:p14="http://schemas.microsoft.com/office/powerpoint/2010/main" val="1249283363"/>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12775" y="228600"/>
            <a:ext cx="8153400" cy="762000"/>
          </a:xfrm>
        </p:spPr>
        <p:txBody>
          <a:bodyPr/>
          <a:lstStyle/>
          <a:p>
            <a:r>
              <a:rPr lang="en-GB" dirty="0" smtClean="0">
                <a:latin typeface="Times New Roman" pitchFamily="18" charset="0"/>
                <a:cs typeface="Times New Roman" pitchFamily="18" charset="0"/>
              </a:rPr>
              <a:t>Design and data collection</a:t>
            </a:r>
          </a:p>
        </p:txBody>
      </p:sp>
      <p:sp>
        <p:nvSpPr>
          <p:cNvPr id="19459" name="Slide Number Placeholder 5"/>
          <p:cNvSpPr>
            <a:spLocks noGrp="1"/>
          </p:cNvSpPr>
          <p:nvPr>
            <p:ph type="sldNum" sz="quarter" idx="12"/>
          </p:nvPr>
        </p:nvSpPr>
        <p:spPr/>
        <p:txBody>
          <a:bodyPr>
            <a:normAutofit/>
          </a:bodyPr>
          <a:lstStyle/>
          <a:p>
            <a:pPr>
              <a:defRPr/>
            </a:pPr>
            <a:fld id="{2D9E6E8F-8441-4A11-AE17-60CEF5BB3879}" type="slidenum">
              <a:rPr lang="en-GB">
                <a:latin typeface="Times New Roman" pitchFamily="18" charset="0"/>
                <a:cs typeface="Times New Roman" pitchFamily="18" charset="0"/>
              </a:rPr>
              <a:pPr>
                <a:defRPr/>
              </a:pPr>
              <a:t>304</a:t>
            </a:fld>
            <a:endParaRPr lang="en-GB">
              <a:latin typeface="Times New Roman" pitchFamily="18" charset="0"/>
              <a:cs typeface="Times New Roman" pitchFamily="18" charset="0"/>
            </a:endParaRPr>
          </a:p>
        </p:txBody>
      </p:sp>
      <p:sp>
        <p:nvSpPr>
          <p:cNvPr id="83972" name="Rectangle 3"/>
          <p:cNvSpPr>
            <a:spLocks noGrp="1" noChangeArrowheads="1"/>
          </p:cNvSpPr>
          <p:nvPr>
            <p:ph sz="quarter" idx="1"/>
          </p:nvPr>
        </p:nvSpPr>
        <p:spPr>
          <a:xfrm>
            <a:off x="381001" y="1066800"/>
            <a:ext cx="8534400" cy="5562600"/>
          </a:xfrm>
        </p:spPr>
        <p:txBody>
          <a:bodyPr>
            <a:normAutofit/>
          </a:bodyPr>
          <a:lstStyle/>
          <a:p>
            <a:pPr>
              <a:buFontTx/>
              <a:buNone/>
            </a:pPr>
            <a:r>
              <a:rPr lang="en-GB" sz="2800" dirty="0" smtClean="0">
                <a:latin typeface="Times New Roman" pitchFamily="18" charset="0"/>
                <a:cs typeface="Times New Roman" pitchFamily="18" charset="0"/>
              </a:rPr>
              <a:t>1. Define and identify cohorts </a:t>
            </a:r>
          </a:p>
          <a:p>
            <a:pPr>
              <a:buFontTx/>
              <a:buNone/>
            </a:pPr>
            <a:r>
              <a:rPr lang="en-GB" sz="2800" dirty="0" smtClean="0">
                <a:latin typeface="Times New Roman" pitchFamily="18" charset="0"/>
                <a:cs typeface="Times New Roman" pitchFamily="18" charset="0"/>
              </a:rPr>
              <a:t>1.1. Identify population at risk</a:t>
            </a:r>
          </a:p>
          <a:p>
            <a:r>
              <a:rPr lang="en-US" sz="2800" dirty="0" smtClean="0">
                <a:latin typeface="Times New Roman" pitchFamily="18" charset="0"/>
                <a:cs typeface="Times New Roman" pitchFamily="18" charset="0"/>
              </a:rPr>
              <a:t>Selection of Exposed Population</a:t>
            </a:r>
          </a:p>
          <a:p>
            <a:pPr lvl="1"/>
            <a:r>
              <a:rPr lang="en-US" sz="2400" dirty="0" smtClean="0">
                <a:latin typeface="Times New Roman" pitchFamily="18" charset="0"/>
                <a:cs typeface="Times New Roman" pitchFamily="18" charset="0"/>
              </a:rPr>
              <a:t>Depends on research question</a:t>
            </a:r>
          </a:p>
          <a:p>
            <a:pPr lvl="1"/>
            <a:r>
              <a:rPr lang="en-US" sz="2400" dirty="0" smtClean="0">
                <a:latin typeface="Times New Roman" pitchFamily="18" charset="0"/>
                <a:cs typeface="Times New Roman" pitchFamily="18" charset="0"/>
              </a:rPr>
              <a:t>Outcome must not be rare in exposed</a:t>
            </a:r>
          </a:p>
          <a:p>
            <a:pPr lvl="1"/>
            <a:r>
              <a:rPr lang="en-US" sz="2400" dirty="0" smtClean="0">
                <a:latin typeface="Times New Roman" pitchFamily="18" charset="0"/>
                <a:cs typeface="Times New Roman" pitchFamily="18" charset="0"/>
              </a:rPr>
              <a:t>Accessible and compliant subjects</a:t>
            </a:r>
            <a:endParaRPr lang="en-US"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E.g., Nurse’s Health Study, Physicians</a:t>
            </a:r>
          </a:p>
          <a:p>
            <a:r>
              <a:rPr lang="en-US" dirty="0" smtClean="0">
                <a:latin typeface="Times New Roman" pitchFamily="18" charset="0"/>
                <a:cs typeface="Times New Roman" pitchFamily="18" charset="0"/>
              </a:rPr>
              <a:t>Selection of Non-exposed Group</a:t>
            </a:r>
          </a:p>
          <a:p>
            <a:pPr lvl="1"/>
            <a:r>
              <a:rPr lang="en-US" sz="2400" dirty="0" smtClean="0">
                <a:latin typeface="Times New Roman" pitchFamily="18" charset="0"/>
                <a:cs typeface="Times New Roman" pitchFamily="18" charset="0"/>
              </a:rPr>
              <a:t>Similar to exposed</a:t>
            </a:r>
          </a:p>
          <a:p>
            <a:pPr lvl="1"/>
            <a:r>
              <a:rPr lang="en-US" sz="2400" dirty="0" smtClean="0">
                <a:latin typeface="Times New Roman" pitchFamily="18" charset="0"/>
                <a:cs typeface="Times New Roman" pitchFamily="18" charset="0"/>
              </a:rPr>
              <a:t>Control for confounding factors</a:t>
            </a:r>
            <a:endParaRPr lang="en-GB" sz="2400" dirty="0" smtClean="0">
              <a:latin typeface="Times New Roman" pitchFamily="18" charset="0"/>
              <a:cs typeface="Times New Roman" pitchFamily="18" charset="0"/>
            </a:endParaRPr>
          </a:p>
          <a:p>
            <a:pPr lvl="1"/>
            <a:endParaRPr lang="en-US" dirty="0" smtClean="0">
              <a:latin typeface="Times New Roman" pitchFamily="18" charset="0"/>
              <a:cs typeface="Times New Roman" pitchFamily="18" charset="0"/>
            </a:endParaRPr>
          </a:p>
          <a:p>
            <a:pPr lvl="1"/>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301591094"/>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12775" y="228600"/>
            <a:ext cx="8153400" cy="990600"/>
          </a:xfrm>
        </p:spPr>
        <p:txBody>
          <a:bodyPr/>
          <a:lstStyle/>
          <a:p>
            <a:r>
              <a:rPr lang="en-GB" smtClean="0">
                <a:latin typeface="Times New Roman" pitchFamily="18" charset="0"/>
                <a:cs typeface="Times New Roman" pitchFamily="18" charset="0"/>
              </a:rPr>
              <a:t>Design and data collection...</a:t>
            </a:r>
          </a:p>
        </p:txBody>
      </p:sp>
      <p:sp>
        <p:nvSpPr>
          <p:cNvPr id="21507" name="Slide Number Placeholder 5"/>
          <p:cNvSpPr>
            <a:spLocks noGrp="1"/>
          </p:cNvSpPr>
          <p:nvPr>
            <p:ph type="sldNum" sz="quarter" idx="12"/>
          </p:nvPr>
        </p:nvSpPr>
        <p:spPr/>
        <p:txBody>
          <a:bodyPr>
            <a:normAutofit/>
          </a:bodyPr>
          <a:lstStyle/>
          <a:p>
            <a:pPr>
              <a:defRPr/>
            </a:pPr>
            <a:fld id="{57263250-EFAC-416D-B459-715035F543DF}" type="slidenum">
              <a:rPr lang="en-GB">
                <a:latin typeface="Times New Roman" pitchFamily="18" charset="0"/>
                <a:cs typeface="Times New Roman" pitchFamily="18" charset="0"/>
              </a:rPr>
              <a:pPr>
                <a:defRPr/>
              </a:pPr>
              <a:t>305</a:t>
            </a:fld>
            <a:endParaRPr lang="en-GB">
              <a:latin typeface="Times New Roman" pitchFamily="18" charset="0"/>
              <a:cs typeface="Times New Roman" pitchFamily="18" charset="0"/>
            </a:endParaRPr>
          </a:p>
        </p:txBody>
      </p:sp>
      <p:sp>
        <p:nvSpPr>
          <p:cNvPr id="84996" name="Rectangle 3"/>
          <p:cNvSpPr>
            <a:spLocks noGrp="1" noChangeArrowheads="1"/>
          </p:cNvSpPr>
          <p:nvPr>
            <p:ph sz="quarter" idx="1"/>
          </p:nvPr>
        </p:nvSpPr>
        <p:spPr>
          <a:xfrm>
            <a:off x="612775" y="1295400"/>
            <a:ext cx="8316913" cy="4800600"/>
          </a:xfrm>
        </p:spPr>
        <p:txBody>
          <a:bodyPr>
            <a:normAutofit/>
          </a:bodyPr>
          <a:lstStyle/>
          <a:p>
            <a:pPr>
              <a:buFontTx/>
              <a:buNone/>
            </a:pPr>
            <a:r>
              <a:rPr lang="en-GB" sz="2800" dirty="0" smtClean="0">
                <a:latin typeface="Times New Roman" pitchFamily="18" charset="0"/>
                <a:cs typeface="Times New Roman" pitchFamily="18" charset="0"/>
              </a:rPr>
              <a:t>1.2. Screen identified subjects for the disease and omit the prevalent cases</a:t>
            </a:r>
          </a:p>
          <a:p>
            <a:pPr>
              <a:buFontTx/>
              <a:buNone/>
            </a:pPr>
            <a:r>
              <a:rPr lang="en-GB" sz="2800" dirty="0" smtClean="0">
                <a:latin typeface="Times New Roman" pitchFamily="18" charset="0"/>
                <a:cs typeface="Times New Roman" pitchFamily="18" charset="0"/>
              </a:rPr>
              <a:t>2. Define, assess, identify and classify exposure</a:t>
            </a:r>
          </a:p>
          <a:p>
            <a:pPr>
              <a:buFontTx/>
              <a:buNone/>
            </a:pPr>
            <a:r>
              <a:rPr lang="en-GB" sz="2800" dirty="0" smtClean="0">
                <a:latin typeface="Times New Roman" pitchFamily="18" charset="0"/>
                <a:cs typeface="Times New Roman" pitchFamily="18" charset="0"/>
              </a:rPr>
              <a:t>3. Follow-up and ascertain outcome</a:t>
            </a:r>
          </a:p>
          <a:p>
            <a:pPr lvl="1"/>
            <a:r>
              <a:rPr lang="en-GB" sz="3200" dirty="0" smtClean="0">
                <a:latin typeface="Times New Roman" pitchFamily="18" charset="0"/>
                <a:cs typeface="Times New Roman" pitchFamily="18" charset="0"/>
              </a:rPr>
              <a:t>Timing of outcome events-case definition</a:t>
            </a:r>
          </a:p>
        </p:txBody>
      </p:sp>
    </p:spTree>
    <p:extLst>
      <p:ext uri="{BB962C8B-B14F-4D97-AF65-F5344CB8AC3E}">
        <p14:creationId xmlns:p14="http://schemas.microsoft.com/office/powerpoint/2010/main" val="56063200"/>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381000" y="152400"/>
            <a:ext cx="8229600" cy="609600"/>
          </a:xfrm>
        </p:spPr>
        <p:txBody>
          <a:bodyPr>
            <a:normAutofit fontScale="90000"/>
          </a:bodyPr>
          <a:lstStyle/>
          <a:p>
            <a:r>
              <a:rPr lang="en-US" sz="3600" dirty="0" smtClean="0">
                <a:latin typeface="Times New Roman" pitchFamily="18" charset="0"/>
                <a:cs typeface="Times New Roman" pitchFamily="18" charset="0"/>
              </a:rPr>
              <a:t>Sources of Exposure Information:</a:t>
            </a:r>
            <a:endParaRPr lang="en-US" sz="4000" b="1" dirty="0" smtClean="0">
              <a:solidFill>
                <a:srgbClr val="7030A0"/>
              </a:solidFill>
              <a:latin typeface="Times New Roman" pitchFamily="18" charset="0"/>
              <a:cs typeface="Times New Roman" pitchFamily="18" charset="0"/>
            </a:endParaRPr>
          </a:p>
        </p:txBody>
      </p:sp>
      <p:sp>
        <p:nvSpPr>
          <p:cNvPr id="86019" name="Content Placeholder 2"/>
          <p:cNvSpPr>
            <a:spLocks noGrp="1"/>
          </p:cNvSpPr>
          <p:nvPr>
            <p:ph sz="quarter" idx="1"/>
          </p:nvPr>
        </p:nvSpPr>
        <p:spPr>
          <a:xfrm>
            <a:off x="285750" y="609600"/>
            <a:ext cx="8705850" cy="6248400"/>
          </a:xfrm>
        </p:spPr>
        <p:txBody>
          <a:bodyPr>
            <a:noAutofit/>
          </a:bodyPr>
          <a:lstStyle/>
          <a:p>
            <a:pPr algn="just">
              <a:defRPr/>
            </a:pPr>
            <a:r>
              <a:rPr lang="en-US" b="1" dirty="0" smtClean="0">
                <a:solidFill>
                  <a:srgbClr val="7030A0"/>
                </a:solidFill>
                <a:latin typeface="Times New Roman" pitchFamily="18" charset="0"/>
                <a:cs typeface="Times New Roman" pitchFamily="18" charset="0"/>
              </a:rPr>
              <a:t>Self Report (interviews, surveys, etc.)</a:t>
            </a:r>
            <a:endParaRPr lang="en-US" sz="4800" b="1" dirty="0" smtClean="0">
              <a:solidFill>
                <a:srgbClr val="7030A0"/>
              </a:solidFill>
              <a:latin typeface="Times New Roman" pitchFamily="18" charset="0"/>
              <a:cs typeface="Times New Roman" pitchFamily="18" charset="0"/>
            </a:endParaRPr>
          </a:p>
          <a:p>
            <a:pPr lvl="1" algn="just">
              <a:defRPr/>
            </a:pPr>
            <a:r>
              <a:rPr lang="en-US" sz="2400" dirty="0" smtClean="0">
                <a:latin typeface="Times New Roman" pitchFamily="18" charset="0"/>
                <a:cs typeface="Times New Roman" pitchFamily="18" charset="0"/>
              </a:rPr>
              <a:t>Advantages:</a:t>
            </a:r>
          </a:p>
          <a:p>
            <a:pPr lvl="2" algn="just">
              <a:spcBef>
                <a:spcPct val="0"/>
              </a:spcBef>
              <a:defRPr/>
            </a:pPr>
            <a:r>
              <a:rPr lang="en-US" dirty="0" smtClean="0">
                <a:latin typeface="Times New Roman" pitchFamily="18" charset="0"/>
                <a:cs typeface="Times New Roman" pitchFamily="18" charset="0"/>
              </a:rPr>
              <a:t>Opportunity to question subjects on as many factors as necessary.</a:t>
            </a:r>
          </a:p>
          <a:p>
            <a:pPr lvl="2" algn="just">
              <a:spcBef>
                <a:spcPct val="0"/>
              </a:spcBef>
              <a:defRPr/>
            </a:pPr>
            <a:r>
              <a:rPr lang="en-US" dirty="0" smtClean="0">
                <a:latin typeface="Times New Roman" pitchFamily="18" charset="0"/>
                <a:cs typeface="Times New Roman" pitchFamily="18" charset="0"/>
              </a:rPr>
              <a:t>Good for collecting information on exposures not routinely recorded. </a:t>
            </a:r>
          </a:p>
          <a:p>
            <a:pPr lvl="1" algn="just">
              <a:defRPr/>
            </a:pPr>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Disadvantages:</a:t>
            </a:r>
            <a:endParaRPr lang="en-US" dirty="0" smtClean="0">
              <a:latin typeface="Times New Roman" pitchFamily="18" charset="0"/>
              <a:cs typeface="Times New Roman" pitchFamily="18" charset="0"/>
            </a:endParaRPr>
          </a:p>
          <a:p>
            <a:pPr lvl="2" algn="just">
              <a:defRPr/>
            </a:pPr>
            <a:r>
              <a:rPr lang="en-US" dirty="0" smtClean="0">
                <a:latin typeface="Times New Roman" pitchFamily="18" charset="0"/>
                <a:cs typeface="Times New Roman" pitchFamily="18" charset="0"/>
              </a:rPr>
              <a:t>Subject to response bias (e.g. due to stigma, response expectations, etc.).</a:t>
            </a:r>
          </a:p>
          <a:p>
            <a:pPr lvl="2" algn="just">
              <a:defRPr/>
            </a:pPr>
            <a:r>
              <a:rPr lang="en-US" dirty="0" smtClean="0">
                <a:latin typeface="Times New Roman" pitchFamily="18" charset="0"/>
                <a:cs typeface="Times New Roman" pitchFamily="18" charset="0"/>
              </a:rPr>
              <a:t>Subject to interviewer bias</a:t>
            </a:r>
            <a:endParaRPr lang="en-US" sz="2000" dirty="0" smtClean="0">
              <a:latin typeface="Times New Roman" pitchFamily="18" charset="0"/>
              <a:cs typeface="Times New Roman" pitchFamily="18" charset="0"/>
            </a:endParaRPr>
          </a:p>
          <a:p>
            <a:pPr marL="457200" indent="-457200" algn="just">
              <a:defRPr/>
            </a:pPr>
            <a:r>
              <a:rPr lang="en-US" sz="2800" b="1" dirty="0" smtClean="0">
                <a:solidFill>
                  <a:srgbClr val="7030A0"/>
                </a:solidFill>
                <a:latin typeface="Times New Roman" pitchFamily="18" charset="0"/>
                <a:cs typeface="Times New Roman" pitchFamily="18" charset="0"/>
              </a:rPr>
              <a:t>Pre-existing Records:</a:t>
            </a:r>
          </a:p>
          <a:p>
            <a:pPr lvl="1" algn="just">
              <a:buFont typeface="Wingdings" pitchFamily="2" charset="2"/>
              <a:buChar char="q"/>
              <a:defRPr/>
            </a:pPr>
            <a:r>
              <a:rPr lang="en-US" sz="2000" b="1" dirty="0" smtClean="0">
                <a:solidFill>
                  <a:schemeClr val="accent1">
                    <a:lumMod val="50000"/>
                  </a:schemeClr>
                </a:solidFill>
                <a:latin typeface="Times New Roman" pitchFamily="18" charset="0"/>
                <a:cs typeface="Times New Roman" pitchFamily="18" charset="0"/>
              </a:rPr>
              <a:t>Advantages:</a:t>
            </a:r>
          </a:p>
          <a:p>
            <a:pPr lvl="2" algn="just">
              <a:defRPr/>
            </a:pPr>
            <a:r>
              <a:rPr lang="en-US" sz="2000"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Inexpensive </a:t>
            </a:r>
            <a:r>
              <a:rPr lang="en-US" dirty="0" smtClean="0">
                <a:latin typeface="Times New Roman" pitchFamily="18" charset="0"/>
                <a:cs typeface="Times New Roman" pitchFamily="18" charset="0"/>
              </a:rPr>
              <a:t>and Relatively</a:t>
            </a:r>
            <a:r>
              <a:rPr lang="en-US" dirty="0" smtClean="0">
                <a:solidFill>
                  <a:srgbClr val="FF0000"/>
                </a:solidFill>
                <a:latin typeface="Times New Roman" pitchFamily="18" charset="0"/>
                <a:cs typeface="Times New Roman" pitchFamily="18" charset="0"/>
              </a:rPr>
              <a:t> easy </a:t>
            </a:r>
            <a:r>
              <a:rPr lang="en-US" dirty="0" smtClean="0">
                <a:latin typeface="Times New Roman" pitchFamily="18" charset="0"/>
                <a:cs typeface="Times New Roman" pitchFamily="18" charset="0"/>
              </a:rPr>
              <a:t>to work with</a:t>
            </a:r>
          </a:p>
          <a:p>
            <a:pPr lvl="2" algn="just">
              <a:defRPr/>
            </a:pPr>
            <a:r>
              <a:rPr lang="en-US" dirty="0" smtClean="0">
                <a:latin typeface="Times New Roman" pitchFamily="18" charset="0"/>
                <a:cs typeface="Times New Roman" pitchFamily="18" charset="0"/>
              </a:rPr>
              <a:t> Usually unbiased -data were collected for other purposes</a:t>
            </a:r>
            <a:r>
              <a:rPr lang="en-US" sz="20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algn="just">
              <a:defRPr/>
            </a:pPr>
            <a:endParaRPr lang="en-US"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latin typeface="Times New Roman" pitchFamily="18" charset="0"/>
                <a:cs typeface="Times New Roman" pitchFamily="18" charset="0"/>
              </a:rPr>
              <a:pPr/>
              <a:t>306</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743393308"/>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152400"/>
            <a:ext cx="8229600" cy="762000"/>
          </a:xfrm>
        </p:spPr>
        <p:txBody>
          <a:bodyPr>
            <a:noAutofit/>
          </a:bodyPr>
          <a:lstStyle/>
          <a:p>
            <a:r>
              <a:rPr lang="en-US" sz="3600" dirty="0" smtClean="0">
                <a:latin typeface="Times New Roman" pitchFamily="18" charset="0"/>
                <a:cs typeface="Times New Roman" pitchFamily="18" charset="0"/>
              </a:rPr>
              <a:t>Sources of Exposure Information…</a:t>
            </a:r>
            <a:endParaRPr lang="en-US" sz="3200" dirty="0" smtClean="0">
              <a:latin typeface="Times New Roman" pitchFamily="18" charset="0"/>
              <a:cs typeface="Times New Roman" pitchFamily="18" charset="0"/>
            </a:endParaRPr>
          </a:p>
        </p:txBody>
      </p:sp>
      <p:sp>
        <p:nvSpPr>
          <p:cNvPr id="87043" name="Content Placeholder 2"/>
          <p:cNvSpPr>
            <a:spLocks noGrp="1"/>
          </p:cNvSpPr>
          <p:nvPr>
            <p:ph sz="quarter" idx="1"/>
          </p:nvPr>
        </p:nvSpPr>
        <p:spPr>
          <a:xfrm>
            <a:off x="357188" y="838200"/>
            <a:ext cx="8558212" cy="5734050"/>
          </a:xfrm>
        </p:spPr>
        <p:txBody>
          <a:bodyPr/>
          <a:lstStyle/>
          <a:p>
            <a:pPr lvl="1" algn="just">
              <a:buFont typeface="Wingdings" pitchFamily="2" charset="2"/>
              <a:buChar char="q"/>
              <a:defRPr/>
            </a:pPr>
            <a:r>
              <a:rPr lang="en-US" sz="2400" b="1" dirty="0" smtClean="0">
                <a:solidFill>
                  <a:schemeClr val="accent1">
                    <a:lumMod val="50000"/>
                  </a:schemeClr>
                </a:solidFill>
                <a:latin typeface="Times New Roman" pitchFamily="18" charset="0"/>
                <a:cs typeface="Times New Roman" pitchFamily="18" charset="0"/>
              </a:rPr>
              <a:t>Disadvantages</a:t>
            </a:r>
            <a:r>
              <a:rPr lang="en-US" sz="2400" dirty="0" smtClean="0">
                <a:solidFill>
                  <a:schemeClr val="accent1">
                    <a:lumMod val="50000"/>
                  </a:schemeClr>
                </a:solidFill>
                <a:latin typeface="Times New Roman" pitchFamily="18" charset="0"/>
                <a:cs typeface="Times New Roman" pitchFamily="18" charset="0"/>
              </a:rPr>
              <a:t>:</a:t>
            </a:r>
          </a:p>
          <a:p>
            <a:pPr marL="1052512" lvl="2" indent="-457200" algn="just">
              <a:defRPr/>
            </a:pPr>
            <a:r>
              <a:rPr lang="en-US" dirty="0" smtClean="0">
                <a:latin typeface="Times New Roman" pitchFamily="18" charset="0"/>
                <a:cs typeface="Times New Roman" pitchFamily="18" charset="0"/>
              </a:rPr>
              <a:t>Exposure information may not be precise enough to address the research question.</a:t>
            </a:r>
          </a:p>
          <a:p>
            <a:pPr marL="1052512" lvl="2" indent="-457200" algn="just">
              <a:defRPr/>
            </a:pPr>
            <a:r>
              <a:rPr lang="en-US" dirty="0" smtClean="0">
                <a:latin typeface="Times New Roman" pitchFamily="18" charset="0"/>
                <a:cs typeface="Times New Roman" pitchFamily="18" charset="0"/>
              </a:rPr>
              <a:t>Records frequently do not contain data on potential confounding factors</a:t>
            </a:r>
            <a:r>
              <a:rPr lang="en-US" sz="1800"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buFont typeface="Wingdings" pitchFamily="2" charset="2"/>
              <a:buChar char="q"/>
              <a:defRPr/>
            </a:pPr>
            <a:r>
              <a:rPr lang="en-US" sz="2800" dirty="0" smtClean="0">
                <a:solidFill>
                  <a:srgbClr val="7030A0"/>
                </a:solidFill>
                <a:latin typeface="Times New Roman" pitchFamily="18" charset="0"/>
                <a:cs typeface="Times New Roman" pitchFamily="18" charset="0"/>
              </a:rPr>
              <a:t>Direct Measurement</a:t>
            </a:r>
          </a:p>
          <a:p>
            <a:pPr lvl="1" algn="just">
              <a:defRPr/>
            </a:pPr>
            <a:r>
              <a:rPr lang="en-US" sz="2400" dirty="0" smtClean="0">
                <a:latin typeface="Times New Roman" pitchFamily="18" charset="0"/>
                <a:cs typeface="Times New Roman" pitchFamily="18" charset="0"/>
              </a:rPr>
              <a:t>Can provide objective and unbiased exposure ascertainment (e.g. blood pressure, serum samples, environmental measurements, etc.).</a:t>
            </a:r>
          </a:p>
          <a:p>
            <a:pPr algn="just">
              <a:defRPr/>
            </a:pPr>
            <a:r>
              <a:rPr lang="en-US" sz="2400" dirty="0" smtClean="0">
                <a:solidFill>
                  <a:srgbClr val="7030A0"/>
                </a:solidFill>
                <a:latin typeface="Times New Roman" pitchFamily="18" charset="0"/>
                <a:cs typeface="Times New Roman" pitchFamily="18" charset="0"/>
              </a:rPr>
              <a:t>Death certificates </a:t>
            </a:r>
            <a:r>
              <a:rPr lang="en-US" sz="2400" dirty="0" smtClean="0">
                <a:latin typeface="Times New Roman" pitchFamily="18" charset="0"/>
                <a:cs typeface="Times New Roman" pitchFamily="18" charset="0"/>
              </a:rPr>
              <a:t>(National Death Index) –for some causes</a:t>
            </a:r>
          </a:p>
          <a:p>
            <a:pPr algn="just">
              <a:defRPr/>
            </a:pPr>
            <a:r>
              <a:rPr lang="en-US" sz="2400" dirty="0" smtClean="0">
                <a:latin typeface="Times New Roman" pitchFamily="18" charset="0"/>
                <a:cs typeface="Times New Roman" pitchFamily="18" charset="0"/>
              </a:rPr>
              <a:t> </a:t>
            </a:r>
            <a:r>
              <a:rPr lang="en-US" sz="2400" b="1" dirty="0" smtClean="0">
                <a:solidFill>
                  <a:srgbClr val="7030A0"/>
                </a:solidFill>
                <a:latin typeface="Times New Roman" pitchFamily="18" charset="0"/>
                <a:cs typeface="Times New Roman" pitchFamily="18" charset="0"/>
              </a:rPr>
              <a:t>Clinical history</a:t>
            </a:r>
          </a:p>
          <a:p>
            <a:pPr algn="just">
              <a:defRPr/>
            </a:pPr>
            <a:r>
              <a:rPr lang="en-US" sz="2400" b="1" dirty="0" smtClean="0">
                <a:solidFill>
                  <a:srgbClr val="7030A0"/>
                </a:solidFill>
                <a:latin typeface="Times New Roman" pitchFamily="18" charset="0"/>
                <a:cs typeface="Times New Roman" pitchFamily="18" charset="0"/>
              </a:rPr>
              <a:t>Medical examination </a:t>
            </a:r>
            <a:r>
              <a:rPr lang="en-US" sz="2400" dirty="0" smtClean="0">
                <a:latin typeface="Times New Roman" pitchFamily="18" charset="0"/>
                <a:cs typeface="Times New Roman" pitchFamily="18" charset="0"/>
              </a:rPr>
              <a:t>(periodic re- examination of the cohort)</a:t>
            </a:r>
            <a:endParaRPr lang="en-US" sz="2400" b="1" dirty="0" smtClean="0">
              <a:solidFill>
                <a:srgbClr val="7030A0"/>
              </a:solidFill>
              <a:latin typeface="Times New Roman" pitchFamily="18" charset="0"/>
              <a:cs typeface="Times New Roman" pitchFamily="18" charset="0"/>
            </a:endParaRPr>
          </a:p>
          <a:p>
            <a:pPr algn="just">
              <a:defRPr/>
            </a:pPr>
            <a:r>
              <a:rPr lang="en-US" sz="2700" b="1" dirty="0" smtClean="0">
                <a:solidFill>
                  <a:srgbClr val="7030A0"/>
                </a:solidFill>
                <a:latin typeface="Times New Roman" pitchFamily="18" charset="0"/>
                <a:cs typeface="Times New Roman" pitchFamily="18" charset="0"/>
              </a:rPr>
              <a:t>Hospital discharge logs</a:t>
            </a:r>
            <a:endParaRPr lang="en-US" sz="27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latin typeface="Times New Roman" pitchFamily="18" charset="0"/>
                <a:cs typeface="Times New Roman" pitchFamily="18" charset="0"/>
              </a:rPr>
              <a:pPr/>
              <a:t>307</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979212348"/>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12775" y="228600"/>
            <a:ext cx="8153400" cy="762000"/>
          </a:xfrm>
        </p:spPr>
        <p:txBody>
          <a:bodyPr>
            <a:normAutofit/>
          </a:bodyPr>
          <a:lstStyle/>
          <a:p>
            <a:r>
              <a:rPr lang="en-GB" dirty="0" smtClean="0">
                <a:latin typeface="Times New Roman" pitchFamily="18" charset="0"/>
                <a:cs typeface="Times New Roman" pitchFamily="18" charset="0"/>
              </a:rPr>
              <a:t>Sampling of cohort</a:t>
            </a:r>
            <a:endParaRPr lang="en-US" sz="4000" dirty="0" smtClean="0">
              <a:latin typeface="Times New Roman" pitchFamily="18" charset="0"/>
              <a:cs typeface="Times New Roman" pitchFamily="18" charset="0"/>
            </a:endParaRPr>
          </a:p>
        </p:txBody>
      </p:sp>
      <p:sp>
        <p:nvSpPr>
          <p:cNvPr id="1028" name="Slide Number Placeholder 5"/>
          <p:cNvSpPr>
            <a:spLocks noGrp="1"/>
          </p:cNvSpPr>
          <p:nvPr>
            <p:ph type="sldNum" sz="quarter" idx="12"/>
          </p:nvPr>
        </p:nvSpPr>
        <p:spPr/>
        <p:txBody>
          <a:bodyPr>
            <a:normAutofit/>
          </a:bodyPr>
          <a:lstStyle/>
          <a:p>
            <a:pPr>
              <a:defRPr/>
            </a:pPr>
            <a:fld id="{E17773BC-1BC7-46DB-B976-766634B68C00}" type="slidenum">
              <a:rPr lang="en-GB">
                <a:latin typeface="Times New Roman" pitchFamily="18" charset="0"/>
                <a:cs typeface="Times New Roman" pitchFamily="18" charset="0"/>
              </a:rPr>
              <a:pPr>
                <a:defRPr/>
              </a:pPr>
              <a:t>308</a:t>
            </a:fld>
            <a:endParaRPr lang="en-GB">
              <a:latin typeface="Times New Roman" pitchFamily="18" charset="0"/>
              <a:cs typeface="Times New Roman" pitchFamily="18" charset="0"/>
            </a:endParaRPr>
          </a:p>
        </p:txBody>
      </p:sp>
      <p:sp>
        <p:nvSpPr>
          <p:cNvPr id="2053" name="Rectangle 3"/>
          <p:cNvSpPr>
            <a:spLocks noGrp="1" noChangeArrowheads="1"/>
          </p:cNvSpPr>
          <p:nvPr>
            <p:ph sz="quarter" idx="1"/>
          </p:nvPr>
        </p:nvSpPr>
        <p:spPr>
          <a:xfrm>
            <a:off x="214313" y="1371601"/>
            <a:ext cx="8548687" cy="5029200"/>
          </a:xfrm>
        </p:spPr>
        <p:txBody>
          <a:bodyPr>
            <a:noAutofit/>
          </a:bodyPr>
          <a:lstStyle/>
          <a:p>
            <a:pPr algn="just">
              <a:lnSpc>
                <a:spcPct val="90000"/>
              </a:lnSpc>
              <a:buFontTx/>
              <a:buNone/>
            </a:pPr>
            <a:r>
              <a:rPr lang="en-US" sz="2400" dirty="0" smtClean="0">
                <a:latin typeface="Times New Roman" pitchFamily="18" charset="0"/>
                <a:cs typeface="Times New Roman" pitchFamily="18" charset="0"/>
              </a:rPr>
              <a:t>Sample size - for test of significant difference between two proportions, the following formula can  be used:</a:t>
            </a:r>
          </a:p>
          <a:p>
            <a:pPr algn="just">
              <a:lnSpc>
                <a:spcPct val="90000"/>
              </a:lnSpc>
              <a:buFontTx/>
              <a:buNone/>
            </a:pPr>
            <a:endParaRPr lang="en-US" sz="2400" dirty="0" smtClean="0">
              <a:latin typeface="Times New Roman" pitchFamily="18" charset="0"/>
              <a:cs typeface="Times New Roman" pitchFamily="18" charset="0"/>
            </a:endParaRPr>
          </a:p>
          <a:p>
            <a:pPr algn="just">
              <a:lnSpc>
                <a:spcPct val="90000"/>
              </a:lnSpc>
              <a:buFontTx/>
              <a:buNone/>
            </a:pPr>
            <a:endParaRPr lang="en-US" sz="2400" dirty="0" smtClean="0">
              <a:latin typeface="Times New Roman" pitchFamily="18" charset="0"/>
              <a:cs typeface="Times New Roman" pitchFamily="18" charset="0"/>
            </a:endParaRPr>
          </a:p>
          <a:p>
            <a:pPr algn="just">
              <a:lnSpc>
                <a:spcPct val="90000"/>
              </a:lnSpc>
              <a:buFontTx/>
              <a:buNone/>
            </a:pPr>
            <a:endParaRPr lang="en-US" sz="2400" dirty="0" smtClean="0">
              <a:latin typeface="Times New Roman" pitchFamily="18" charset="0"/>
              <a:cs typeface="Times New Roman" pitchFamily="18" charset="0"/>
            </a:endParaRPr>
          </a:p>
          <a:p>
            <a:pPr algn="just">
              <a:lnSpc>
                <a:spcPct val="90000"/>
              </a:lnSpc>
              <a:buFontTx/>
              <a:buNone/>
            </a:pPr>
            <a:endParaRPr lang="en-US" sz="2400" dirty="0">
              <a:latin typeface="Times New Roman" pitchFamily="18" charset="0"/>
              <a:cs typeface="Times New Roman" pitchFamily="18" charset="0"/>
            </a:endParaRPr>
          </a:p>
          <a:p>
            <a:pPr algn="just">
              <a:lnSpc>
                <a:spcPct val="90000"/>
              </a:lnSpc>
              <a:buFontTx/>
              <a:buNone/>
            </a:pPr>
            <a:r>
              <a:rPr lang="en-US" sz="2400" dirty="0" smtClean="0">
                <a:latin typeface="Times New Roman" pitchFamily="18" charset="0"/>
                <a:cs typeface="Times New Roman" pitchFamily="18" charset="0"/>
              </a:rPr>
              <a:t>Parameters:</a:t>
            </a:r>
          </a:p>
          <a:p>
            <a:pPr algn="just">
              <a:lnSpc>
                <a:spcPct val="90000"/>
              </a:lnSpc>
              <a:buFontTx/>
              <a:buNone/>
            </a:pPr>
            <a:r>
              <a:rPr lang="en-US" sz="2400" dirty="0" smtClean="0">
                <a:latin typeface="Times New Roman" pitchFamily="18" charset="0"/>
                <a:cs typeface="Times New Roman" pitchFamily="18" charset="0"/>
              </a:rPr>
              <a:t>n - size of sample in each group</a:t>
            </a:r>
          </a:p>
          <a:p>
            <a:pPr algn="just">
              <a:lnSpc>
                <a:spcPct val="90000"/>
              </a:lnSpc>
              <a:buFontTx/>
              <a:buNone/>
            </a:pPr>
            <a:r>
              <a:rPr lang="en-US" sz="2400" dirty="0" smtClean="0">
                <a:latin typeface="Times New Roman" pitchFamily="18" charset="0"/>
                <a:cs typeface="Times New Roman" pitchFamily="18" charset="0"/>
              </a:rPr>
              <a:t>P</a:t>
            </a:r>
            <a:r>
              <a:rPr lang="en-US" sz="2400" baseline="-25000" dirty="0" smtClean="0">
                <a:latin typeface="Times New Roman" pitchFamily="18" charset="0"/>
                <a:cs typeface="Times New Roman" pitchFamily="18" charset="0"/>
              </a:rPr>
              <a:t>1 ,</a:t>
            </a:r>
            <a:r>
              <a:rPr lang="en-US" sz="2400" dirty="0" smtClean="0">
                <a:latin typeface="Times New Roman" pitchFamily="18" charset="0"/>
                <a:cs typeface="Times New Roman" pitchFamily="18" charset="0"/>
              </a:rPr>
              <a:t>P</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–estimated population prevalence  in the comparison groups</a:t>
            </a:r>
          </a:p>
          <a:p>
            <a:pPr algn="just">
              <a:lnSpc>
                <a:spcPct val="90000"/>
              </a:lnSpc>
              <a:buFontTx/>
              <a:buNone/>
            </a:pP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 = 1- Power (the probability that if the two proportions differ the test will produce a significant difference)</a:t>
            </a:r>
          </a:p>
          <a:p>
            <a:pPr lvl="1" algn="just">
              <a:lnSpc>
                <a:spcPct val="90000"/>
              </a:lnSpc>
            </a:pPr>
            <a:r>
              <a:rPr lang="en-US" sz="2000" dirty="0" smtClean="0">
                <a:latin typeface="Times New Roman" pitchFamily="18" charset="0"/>
                <a:cs typeface="Times New Roman" pitchFamily="18" charset="0"/>
              </a:rPr>
              <a:t>Usually a power of 80% is used</a:t>
            </a:r>
          </a:p>
        </p:txBody>
      </p:sp>
      <p:graphicFrame>
        <p:nvGraphicFramePr>
          <p:cNvPr id="2050" name="Object 4"/>
          <p:cNvGraphicFramePr>
            <a:graphicFrameLocks noChangeAspect="1"/>
          </p:cNvGraphicFramePr>
          <p:nvPr>
            <p:extLst/>
          </p:nvPr>
        </p:nvGraphicFramePr>
        <p:xfrm>
          <a:off x="1189038" y="2514600"/>
          <a:ext cx="6202362" cy="990600"/>
        </p:xfrm>
        <a:graphic>
          <a:graphicData uri="http://schemas.openxmlformats.org/presentationml/2006/ole">
            <mc:AlternateContent xmlns:mc="http://schemas.openxmlformats.org/markup-compatibility/2006">
              <mc:Choice xmlns:v="urn:schemas-microsoft-com:vml" Requires="v">
                <p:oleObj spid="_x0000_s19459" name="Equation" r:id="rId4" imgW="2361960" imgH="495000" progId="Equation.3">
                  <p:embed/>
                </p:oleObj>
              </mc:Choice>
              <mc:Fallback>
                <p:oleObj name="Equation" r:id="rId4" imgW="2361960" imgH="495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038" y="2514600"/>
                        <a:ext cx="6202362" cy="990600"/>
                      </a:xfrm>
                      <a:prstGeom prst="rect">
                        <a:avLst/>
                      </a:prstGeom>
                      <a:solidFill>
                        <a:srgbClr val="FFC000"/>
                      </a:solidFill>
                      <a:extLst/>
                    </p:spPr>
                  </p:pic>
                </p:oleObj>
              </mc:Fallback>
            </mc:AlternateContent>
          </a:graphicData>
        </a:graphic>
      </p:graphicFrame>
    </p:spTree>
    <p:extLst>
      <p:ext uri="{BB962C8B-B14F-4D97-AF65-F5344CB8AC3E}">
        <p14:creationId xmlns:p14="http://schemas.microsoft.com/office/powerpoint/2010/main" val="3933275298"/>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12775" y="228600"/>
            <a:ext cx="8153400" cy="990600"/>
          </a:xfrm>
        </p:spPr>
        <p:txBody>
          <a:bodyPr/>
          <a:lstStyle/>
          <a:p>
            <a:r>
              <a:rPr lang="en-GB" dirty="0" smtClean="0">
                <a:latin typeface="Times New Roman" pitchFamily="18" charset="0"/>
                <a:cs typeface="Times New Roman" pitchFamily="18" charset="0"/>
              </a:rPr>
              <a:t>Advantages cohort </a:t>
            </a:r>
          </a:p>
        </p:txBody>
      </p:sp>
      <p:sp>
        <p:nvSpPr>
          <p:cNvPr id="23555" name="Slide Number Placeholder 5"/>
          <p:cNvSpPr>
            <a:spLocks noGrp="1"/>
          </p:cNvSpPr>
          <p:nvPr>
            <p:ph type="sldNum" sz="quarter" idx="12"/>
          </p:nvPr>
        </p:nvSpPr>
        <p:spPr/>
        <p:txBody>
          <a:bodyPr>
            <a:normAutofit/>
          </a:bodyPr>
          <a:lstStyle/>
          <a:p>
            <a:pPr>
              <a:defRPr/>
            </a:pPr>
            <a:fld id="{1EAAEF10-ADBC-4263-8309-0AE4D920AEA3}" type="slidenum">
              <a:rPr lang="en-GB">
                <a:latin typeface="Times New Roman" pitchFamily="18" charset="0"/>
                <a:cs typeface="Times New Roman" pitchFamily="18" charset="0"/>
              </a:rPr>
              <a:pPr>
                <a:defRPr/>
              </a:pPr>
              <a:t>309</a:t>
            </a:fld>
            <a:endParaRPr lang="en-GB">
              <a:latin typeface="Times New Roman" pitchFamily="18" charset="0"/>
              <a:cs typeface="Times New Roman" pitchFamily="18" charset="0"/>
            </a:endParaRPr>
          </a:p>
        </p:txBody>
      </p:sp>
      <p:sp>
        <p:nvSpPr>
          <p:cNvPr id="5123" name="Rectangle 3"/>
          <p:cNvSpPr>
            <a:spLocks noGrp="1" noChangeArrowheads="1"/>
          </p:cNvSpPr>
          <p:nvPr>
            <p:ph sz="quarter" idx="1"/>
          </p:nvPr>
        </p:nvSpPr>
        <p:spPr>
          <a:xfrm>
            <a:off x="428625" y="1295400"/>
            <a:ext cx="8358188" cy="4800600"/>
          </a:xfrm>
        </p:spPr>
        <p:txBody>
          <a:bodyPr>
            <a:normAutofit lnSpcReduction="10000"/>
          </a:bodyPr>
          <a:lstStyle/>
          <a:p>
            <a:pPr marL="457200" lvl="1" indent="-457200" algn="just">
              <a:spcBef>
                <a:spcPts val="700"/>
              </a:spcBef>
              <a:buSzPct val="64000"/>
              <a:buFont typeface="Wingdings" pitchFamily="2" charset="2"/>
              <a:buChar char="ü"/>
            </a:pPr>
            <a:r>
              <a:rPr lang="en-GB" dirty="0" smtClean="0">
                <a:latin typeface="Times New Roman" pitchFamily="18" charset="0"/>
                <a:cs typeface="Times New Roman" pitchFamily="18" charset="0"/>
              </a:rPr>
              <a:t>Elucidates temporal relationship between </a:t>
            </a:r>
            <a:r>
              <a:rPr lang="en-GB" dirty="0" smtClean="0">
                <a:solidFill>
                  <a:srgbClr val="7030A0"/>
                </a:solidFill>
                <a:latin typeface="Times New Roman" pitchFamily="18" charset="0"/>
                <a:cs typeface="Times New Roman" pitchFamily="18" charset="0"/>
              </a:rPr>
              <a:t>exposure and outcome (</a:t>
            </a:r>
            <a:r>
              <a:rPr lang="en-US" dirty="0" smtClean="0">
                <a:solidFill>
                  <a:srgbClr val="7030A0"/>
                </a:solidFill>
                <a:latin typeface="Times New Roman" pitchFamily="18" charset="0"/>
                <a:cs typeface="Times New Roman" pitchFamily="18" charset="0"/>
              </a:rPr>
              <a:t>It shows temporal sequence) </a:t>
            </a:r>
          </a:p>
          <a:p>
            <a:pPr marL="457200" lvl="1" indent="-457200" algn="just">
              <a:spcBef>
                <a:spcPts val="700"/>
              </a:spcBef>
              <a:buClr>
                <a:schemeClr val="accent2"/>
              </a:buClr>
              <a:buSzPct val="60000"/>
              <a:buFont typeface="Wingdings" pitchFamily="2" charset="2"/>
              <a:buChar char="ü"/>
            </a:pPr>
            <a:endParaRPr lang="en-US" dirty="0" smtClean="0">
              <a:latin typeface="Times New Roman" pitchFamily="18" charset="0"/>
              <a:cs typeface="Times New Roman" pitchFamily="18" charset="0"/>
            </a:endParaRPr>
          </a:p>
          <a:p>
            <a:pPr algn="just">
              <a:buFont typeface="Wingdings" pitchFamily="2" charset="2"/>
              <a:buChar char="ü"/>
            </a:pPr>
            <a:r>
              <a:rPr lang="en-GB" sz="2800" dirty="0" smtClean="0">
                <a:latin typeface="Times New Roman" pitchFamily="18" charset="0"/>
                <a:cs typeface="Times New Roman" pitchFamily="18" charset="0"/>
              </a:rPr>
              <a:t>It is possible to examine a range of outcomes of particular value when </a:t>
            </a:r>
            <a:r>
              <a:rPr lang="en-GB" sz="2800" dirty="0" smtClean="0">
                <a:solidFill>
                  <a:srgbClr val="C00000"/>
                </a:solidFill>
                <a:latin typeface="Times New Roman" pitchFamily="18" charset="0"/>
                <a:cs typeface="Times New Roman" pitchFamily="18" charset="0"/>
              </a:rPr>
              <a:t>exposure is rare</a:t>
            </a:r>
          </a:p>
          <a:p>
            <a:pPr algn="just">
              <a:buFont typeface="Wingdings" pitchFamily="2" charset="2"/>
              <a:buChar char="ü"/>
            </a:pPr>
            <a:r>
              <a:rPr lang="en-GB" sz="2800" dirty="0" smtClean="0">
                <a:latin typeface="Times New Roman" pitchFamily="18" charset="0"/>
                <a:cs typeface="Times New Roman" pitchFamily="18" charset="0"/>
              </a:rPr>
              <a:t>Minimize selection bias – </a:t>
            </a:r>
            <a:r>
              <a:rPr lang="en-GB" sz="2800" b="1" dirty="0" smtClean="0">
                <a:latin typeface="Times New Roman" pitchFamily="18" charset="0"/>
                <a:cs typeface="Times New Roman" pitchFamily="18" charset="0"/>
              </a:rPr>
              <a:t>prospective</a:t>
            </a:r>
          </a:p>
          <a:p>
            <a:pPr algn="just">
              <a:buFont typeface="Wingdings" pitchFamily="2" charset="2"/>
              <a:buChar char="ü"/>
            </a:pPr>
            <a:endParaRPr lang="en-GB" sz="2800" b="1" dirty="0" smtClean="0">
              <a:latin typeface="Times New Roman" pitchFamily="18" charset="0"/>
              <a:cs typeface="Times New Roman" pitchFamily="18" charset="0"/>
            </a:endParaRPr>
          </a:p>
          <a:p>
            <a:pPr algn="just">
              <a:buFont typeface="Wingdings" pitchFamily="2" charset="2"/>
              <a:buChar char="ü"/>
            </a:pPr>
            <a:r>
              <a:rPr lang="en-US" sz="2800" dirty="0" smtClean="0">
                <a:latin typeface="Times New Roman" pitchFamily="18" charset="0"/>
                <a:cs typeface="Times New Roman" pitchFamily="18" charset="0"/>
              </a:rPr>
              <a:t>Can examine multiple effect of a single exposure</a:t>
            </a:r>
          </a:p>
          <a:p>
            <a:pPr algn="just">
              <a:buFont typeface="Wingdings" pitchFamily="2" charset="2"/>
              <a:buChar char="ü"/>
            </a:pPr>
            <a:r>
              <a:rPr lang="en-US" sz="2800" dirty="0" smtClean="0">
                <a:latin typeface="Times New Roman" pitchFamily="18" charset="0"/>
                <a:cs typeface="Times New Roman" pitchFamily="18" charset="0"/>
              </a:rPr>
              <a:t>Allow direct measure of </a:t>
            </a:r>
            <a:r>
              <a:rPr lang="en-US" sz="2800" dirty="0" smtClean="0">
                <a:solidFill>
                  <a:srgbClr val="C00000"/>
                </a:solidFill>
                <a:latin typeface="Times New Roman" pitchFamily="18" charset="0"/>
                <a:cs typeface="Times New Roman" pitchFamily="18" charset="0"/>
              </a:rPr>
              <a:t>incidence of disease </a:t>
            </a:r>
            <a:r>
              <a:rPr lang="en-US" sz="2800" dirty="0" smtClean="0">
                <a:latin typeface="Times New Roman" pitchFamily="18" charset="0"/>
                <a:cs typeface="Times New Roman" pitchFamily="18" charset="0"/>
              </a:rPr>
              <a:t>in the exposed &amp; none exposed.</a:t>
            </a:r>
          </a:p>
          <a:p>
            <a:pPr algn="just"/>
            <a:endParaRPr lang="en-US" sz="2800" dirty="0" smtClean="0">
              <a:latin typeface="Times New Roman" pitchFamily="18" charset="0"/>
              <a:cs typeface="Times New Roman" pitchFamily="18" charset="0"/>
            </a:endParaRPr>
          </a:p>
          <a:p>
            <a:pPr algn="just"/>
            <a:endParaRPr lang="en-GB"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64636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12775" y="228600"/>
            <a:ext cx="8153400" cy="762000"/>
          </a:xfrm>
        </p:spPr>
        <p:txBody>
          <a:bodyPr>
            <a:noAutofit/>
          </a:bodyPr>
          <a:lstStyle/>
          <a:p>
            <a:pPr eaLnBrk="1" hangingPunct="1"/>
            <a:r>
              <a:rPr lang="en-US" sz="4800" dirty="0" smtClean="0">
                <a:latin typeface="Times New Roman" pitchFamily="18" charset="0"/>
                <a:cs typeface="Times New Roman" pitchFamily="18" charset="0"/>
              </a:rPr>
              <a:t>Purposes  cont.…</a:t>
            </a:r>
          </a:p>
        </p:txBody>
      </p:sp>
      <p:sp>
        <p:nvSpPr>
          <p:cNvPr id="47109" name="Rectangle 3"/>
          <p:cNvSpPr>
            <a:spLocks noGrp="1" noChangeArrowheads="1"/>
          </p:cNvSpPr>
          <p:nvPr>
            <p:ph idx="1"/>
          </p:nvPr>
        </p:nvSpPr>
        <p:spPr>
          <a:xfrm>
            <a:off x="304801" y="1219200"/>
            <a:ext cx="8458200" cy="5334000"/>
          </a:xfrm>
        </p:spPr>
        <p:txBody>
          <a:bodyPr>
            <a:normAutofit/>
          </a:bodyPr>
          <a:lstStyle/>
          <a:p>
            <a:pPr algn="just">
              <a:lnSpc>
                <a:spcPct val="90000"/>
              </a:lnSpc>
              <a:buNone/>
            </a:pPr>
            <a:r>
              <a:rPr lang="en-US" b="1" dirty="0" smtClean="0">
                <a:latin typeface="Times New Roman" pitchFamily="18" charset="0"/>
                <a:cs typeface="Times New Roman" pitchFamily="18" charset="0"/>
              </a:rPr>
              <a:t>4.  Identify determinants of diseases</a:t>
            </a:r>
          </a:p>
          <a:p>
            <a:pPr algn="just">
              <a:lnSpc>
                <a:spcPct val="90000"/>
              </a:lnSpc>
            </a:pPr>
            <a:r>
              <a:rPr lang="en-US" sz="2400" dirty="0" smtClean="0">
                <a:latin typeface="Times New Roman" pitchFamily="18" charset="0"/>
                <a:cs typeface="Times New Roman" pitchFamily="18" charset="0"/>
              </a:rPr>
              <a:t>Purpose of epidemiologic study is the identification of determinants of disease, </a:t>
            </a:r>
            <a:r>
              <a:rPr lang="en-US" sz="2400" b="1" dirty="0" smtClean="0">
                <a:latin typeface="Times New Roman" pitchFamily="18" charset="0"/>
                <a:cs typeface="Times New Roman" pitchFamily="18" charset="0"/>
              </a:rPr>
              <a:t>whose manipulation could lead to prevention and control of diseases. </a:t>
            </a:r>
          </a:p>
          <a:p>
            <a:pPr algn="just">
              <a:lnSpc>
                <a:spcPct val="90000"/>
              </a:lnSpc>
            </a:pPr>
            <a:endParaRPr lang="en-US" sz="2400" b="1" dirty="0" smtClean="0">
              <a:latin typeface="Times New Roman" pitchFamily="18" charset="0"/>
              <a:cs typeface="Times New Roman" pitchFamily="18" charset="0"/>
            </a:endParaRPr>
          </a:p>
          <a:p>
            <a:pPr algn="just">
              <a:lnSpc>
                <a:spcPct val="90000"/>
              </a:lnSpc>
            </a:pPr>
            <a:r>
              <a:rPr lang="en-US" sz="2400" dirty="0" smtClean="0">
                <a:latin typeface="Times New Roman" pitchFamily="18" charset="0"/>
                <a:cs typeface="Times New Roman" pitchFamily="18" charset="0"/>
              </a:rPr>
              <a:t>Hypothesis is developed after description of occurrence by person, place and time.</a:t>
            </a:r>
          </a:p>
          <a:p>
            <a:pPr algn="just">
              <a:lnSpc>
                <a:spcPct val="90000"/>
              </a:lnSpc>
            </a:pPr>
            <a:endParaRPr lang="en-US" sz="2400" dirty="0" smtClean="0">
              <a:latin typeface="Times New Roman" pitchFamily="18" charset="0"/>
              <a:cs typeface="Times New Roman" pitchFamily="18" charset="0"/>
            </a:endParaRPr>
          </a:p>
          <a:p>
            <a:pPr algn="just">
              <a:lnSpc>
                <a:spcPct val="90000"/>
              </a:lnSpc>
            </a:pPr>
            <a:r>
              <a:rPr lang="en-US" sz="2400" dirty="0" smtClean="0">
                <a:latin typeface="Times New Roman" pitchFamily="18" charset="0"/>
                <a:cs typeface="Times New Roman" pitchFamily="18" charset="0"/>
              </a:rPr>
              <a:t>Hypotheses are tested using epidemiologic studies </a:t>
            </a:r>
          </a:p>
          <a:p>
            <a:pPr lvl="1" algn="just"/>
            <a:r>
              <a:rPr lang="en-US" dirty="0" smtClean="0">
                <a:latin typeface="Times New Roman" pitchFamily="18" charset="0"/>
                <a:cs typeface="Times New Roman" pitchFamily="18" charset="0"/>
              </a:rPr>
              <a:t>Determinants of health</a:t>
            </a:r>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are </a:t>
            </a:r>
            <a:r>
              <a:rPr lang="en-US" sz="2400" dirty="0" smtClean="0">
                <a:latin typeface="Times New Roman" pitchFamily="18" charset="0"/>
                <a:cs typeface="Times New Roman" pitchFamily="18" charset="0"/>
              </a:rPr>
              <a:t>Genetic factors,</a:t>
            </a:r>
            <a:r>
              <a:rPr lang="en-US"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Lifestyle</a:t>
            </a:r>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Poverty and effluence</a:t>
            </a:r>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Health care facilities,</a:t>
            </a:r>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Environment, physical, biological and psychological </a:t>
            </a:r>
            <a:endParaRPr lang="en-US" sz="1400" dirty="0">
              <a:latin typeface="Times New Roman" pitchFamily="18" charset="0"/>
              <a:cs typeface="Times New Roman" pitchFamily="18" charset="0"/>
            </a:endParaRPr>
          </a:p>
          <a:p>
            <a:pPr lvl="1" algn="just"/>
            <a:endParaRPr lang="en-US" dirty="0" smtClean="0">
              <a:latin typeface="Times New Roman" pitchFamily="18" charset="0"/>
              <a:cs typeface="Times New Roman" pitchFamily="18" charset="0"/>
            </a:endParaRPr>
          </a:p>
        </p:txBody>
      </p:sp>
      <p:sp>
        <p:nvSpPr>
          <p:cNvPr id="49156"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a:bodyPr>
          <a:lstStyle/>
          <a:p>
            <a:pPr>
              <a:defRPr/>
            </a:pPr>
            <a:fld id="{78E03DAD-AFC7-4DFC-BDDE-7F9D9D2935D7}" type="slidenum">
              <a:rPr lang="en-US" smtClean="0"/>
              <a:pPr>
                <a:defRPr/>
              </a:pPr>
              <a:t>31</a:t>
            </a:fld>
            <a:endParaRPr lang="en-US" smtClean="0"/>
          </a:p>
        </p:txBody>
      </p:sp>
    </p:spTree>
    <p:extLst>
      <p:ext uri="{BB962C8B-B14F-4D97-AF65-F5344CB8AC3E}">
        <p14:creationId xmlns:p14="http://schemas.microsoft.com/office/powerpoint/2010/main" val="4209048595"/>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12775" y="152400"/>
            <a:ext cx="8153400" cy="838200"/>
          </a:xfrm>
        </p:spPr>
        <p:txBody>
          <a:bodyPr/>
          <a:lstStyle/>
          <a:p>
            <a:r>
              <a:rPr lang="en-GB" dirty="0" smtClean="0">
                <a:latin typeface="Times New Roman" pitchFamily="18" charset="0"/>
                <a:cs typeface="Times New Roman" pitchFamily="18" charset="0"/>
              </a:rPr>
              <a:t>Disadvantages</a:t>
            </a:r>
          </a:p>
        </p:txBody>
      </p:sp>
      <p:sp>
        <p:nvSpPr>
          <p:cNvPr id="24579" name="Slide Number Placeholder 5"/>
          <p:cNvSpPr>
            <a:spLocks noGrp="1"/>
          </p:cNvSpPr>
          <p:nvPr>
            <p:ph type="sldNum" sz="quarter" idx="12"/>
          </p:nvPr>
        </p:nvSpPr>
        <p:spPr/>
        <p:txBody>
          <a:bodyPr>
            <a:normAutofit/>
          </a:bodyPr>
          <a:lstStyle/>
          <a:p>
            <a:pPr>
              <a:defRPr/>
            </a:pPr>
            <a:fld id="{D2658DE9-BF17-4B00-B6EB-2477504507FB}" type="slidenum">
              <a:rPr lang="en-GB">
                <a:latin typeface="Times New Roman" pitchFamily="18" charset="0"/>
                <a:cs typeface="Times New Roman" pitchFamily="18" charset="0"/>
              </a:rPr>
              <a:pPr>
                <a:defRPr/>
              </a:pPr>
              <a:t>310</a:t>
            </a:fld>
            <a:endParaRPr lang="en-GB">
              <a:latin typeface="Times New Roman" pitchFamily="18" charset="0"/>
              <a:cs typeface="Times New Roman" pitchFamily="18" charset="0"/>
            </a:endParaRPr>
          </a:p>
        </p:txBody>
      </p:sp>
      <p:sp>
        <p:nvSpPr>
          <p:cNvPr id="7171" name="Rectangle 3"/>
          <p:cNvSpPr>
            <a:spLocks noGrp="1" noChangeArrowheads="1"/>
          </p:cNvSpPr>
          <p:nvPr>
            <p:ph sz="quarter" idx="1"/>
          </p:nvPr>
        </p:nvSpPr>
        <p:spPr>
          <a:xfrm>
            <a:off x="304801" y="1066800"/>
            <a:ext cx="8624888" cy="5362575"/>
          </a:xfrm>
        </p:spPr>
        <p:txBody>
          <a:bodyPr>
            <a:normAutofit fontScale="92500"/>
          </a:bodyPr>
          <a:lstStyle/>
          <a:p>
            <a:pPr>
              <a:lnSpc>
                <a:spcPct val="90000"/>
              </a:lnSpc>
            </a:pPr>
            <a:r>
              <a:rPr lang="en-GB" dirty="0" smtClean="0">
                <a:latin typeface="Times New Roman" pitchFamily="18" charset="0"/>
                <a:cs typeface="Times New Roman" pitchFamily="18" charset="0"/>
              </a:rPr>
              <a:t>Time-consuming - </a:t>
            </a:r>
            <a:r>
              <a:rPr lang="en-GB" b="1" dirty="0" smtClean="0">
                <a:latin typeface="Times New Roman" pitchFamily="18" charset="0"/>
                <a:cs typeface="Times New Roman" pitchFamily="18" charset="0"/>
              </a:rPr>
              <a:t>prospective</a:t>
            </a:r>
          </a:p>
          <a:p>
            <a:pPr lvl="1">
              <a:lnSpc>
                <a:spcPct val="90000"/>
              </a:lnSpc>
            </a:pPr>
            <a:r>
              <a:rPr lang="en-GB" sz="2400" dirty="0" smtClean="0">
                <a:latin typeface="Times New Roman" pitchFamily="18" charset="0"/>
                <a:cs typeface="Times New Roman" pitchFamily="18" charset="0"/>
              </a:rPr>
              <a:t>Require long periods of follow-up since disease may occur a long time after exposure</a:t>
            </a:r>
          </a:p>
          <a:p>
            <a:pPr lvl="1">
              <a:lnSpc>
                <a:spcPct val="90000"/>
              </a:lnSpc>
            </a:pPr>
            <a:r>
              <a:rPr lang="en-GB" sz="2400" dirty="0" smtClean="0">
                <a:latin typeface="Times New Roman" pitchFamily="18" charset="0"/>
                <a:cs typeface="Times New Roman" pitchFamily="18" charset="0"/>
              </a:rPr>
              <a:t>Many exposures investigated are long-term in nature and accurate information about them requires data collection over long periods</a:t>
            </a:r>
          </a:p>
          <a:p>
            <a:r>
              <a:rPr lang="en-GB" sz="3000" dirty="0" smtClean="0">
                <a:latin typeface="Times New Roman" pitchFamily="18" charset="0"/>
                <a:cs typeface="Times New Roman" pitchFamily="18" charset="0"/>
              </a:rPr>
              <a:t>Expensive - prospective</a:t>
            </a:r>
          </a:p>
          <a:p>
            <a:pPr lvl="1"/>
            <a:r>
              <a:rPr lang="en-GB" sz="2400" dirty="0" smtClean="0">
                <a:latin typeface="Times New Roman" pitchFamily="18" charset="0"/>
                <a:cs typeface="Times New Roman" pitchFamily="18" charset="0"/>
              </a:rPr>
              <a:t>Often involve following large number of individuals for many years</a:t>
            </a:r>
          </a:p>
          <a:p>
            <a:r>
              <a:rPr lang="en-GB" sz="3000" dirty="0" smtClean="0">
                <a:latin typeface="Times New Roman" pitchFamily="18" charset="0"/>
                <a:cs typeface="Times New Roman" pitchFamily="18" charset="0"/>
              </a:rPr>
              <a:t>Incompleteness of records – retrospectiv</a:t>
            </a:r>
            <a:r>
              <a:rPr lang="en-GB" sz="2800" dirty="0" smtClean="0">
                <a:latin typeface="Times New Roman" pitchFamily="18" charset="0"/>
                <a:cs typeface="Times New Roman" pitchFamily="18" charset="0"/>
              </a:rPr>
              <a:t>e</a:t>
            </a:r>
          </a:p>
          <a:p>
            <a:pPr lvl="1"/>
            <a:r>
              <a:rPr lang="en-US" sz="2400" dirty="0" smtClean="0">
                <a:latin typeface="Times New Roman" pitchFamily="18" charset="0"/>
                <a:cs typeface="Times New Roman" pitchFamily="18" charset="0"/>
              </a:rPr>
              <a:t>Require the availability of adequate records</a:t>
            </a:r>
          </a:p>
          <a:p>
            <a:r>
              <a:rPr lang="en-GB" sz="3000" dirty="0" smtClean="0">
                <a:latin typeface="Times New Roman" pitchFamily="18" charset="0"/>
                <a:cs typeface="Times New Roman" pitchFamily="18" charset="0"/>
              </a:rPr>
              <a:t>Loss-to-follow-up – bias</a:t>
            </a:r>
          </a:p>
          <a:p>
            <a:pPr lvl="1"/>
            <a:r>
              <a:rPr lang="en-US" sz="2400" dirty="0" smtClean="0">
                <a:latin typeface="Times New Roman" pitchFamily="18" charset="0"/>
                <a:cs typeface="Times New Roman" pitchFamily="18" charset="0"/>
              </a:rPr>
              <a:t>Validity of results - seriously affected by losses to follow up</a:t>
            </a:r>
          </a:p>
          <a:p>
            <a:r>
              <a:rPr lang="en-GB" sz="3000" dirty="0" smtClean="0">
                <a:latin typeface="Times New Roman" pitchFamily="18" charset="0"/>
                <a:cs typeface="Times New Roman" pitchFamily="18" charset="0"/>
              </a:rPr>
              <a:t>Inefficient for rare disease</a:t>
            </a:r>
          </a:p>
        </p:txBody>
      </p:sp>
    </p:spTree>
    <p:extLst>
      <p:ext uri="{BB962C8B-B14F-4D97-AF65-F5344CB8AC3E}">
        <p14:creationId xmlns:p14="http://schemas.microsoft.com/office/powerpoint/2010/main" val="280296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pPr>
              <a:defRPr/>
            </a:pPr>
            <a:fld id="{01153413-3827-4C7A-AE40-EA5AAF322CAB}" type="slidenum">
              <a:rPr lang="en-US">
                <a:latin typeface="Times New Roman" pitchFamily="18" charset="0"/>
                <a:cs typeface="Times New Roman" pitchFamily="18" charset="0"/>
              </a:rPr>
              <a:pPr>
                <a:defRPr/>
              </a:pPr>
              <a:t>311</a:t>
            </a:fld>
            <a:endParaRPr lang="en-US">
              <a:latin typeface="Times New Roman" pitchFamily="18" charset="0"/>
              <a:cs typeface="Times New Roman" pitchFamily="18" charset="0"/>
            </a:endParaRPr>
          </a:p>
        </p:txBody>
      </p:sp>
      <p:sp>
        <p:nvSpPr>
          <p:cNvPr id="91139" name="Rectangle 2"/>
          <p:cNvSpPr>
            <a:spLocks noGrp="1" noChangeArrowheads="1"/>
          </p:cNvSpPr>
          <p:nvPr>
            <p:ph type="title"/>
          </p:nvPr>
        </p:nvSpPr>
        <p:spPr>
          <a:xfrm>
            <a:off x="381000" y="228600"/>
            <a:ext cx="8385175" cy="990600"/>
          </a:xfrm>
        </p:spPr>
        <p:txBody>
          <a:bodyPr>
            <a:noAutofit/>
          </a:bodyPr>
          <a:lstStyle/>
          <a:p>
            <a:pPr eaLnBrk="1" hangingPunct="1"/>
            <a:r>
              <a:rPr lang="en-CA" sz="4000" b="1" dirty="0" smtClean="0">
                <a:solidFill>
                  <a:srgbClr val="0070C0"/>
                </a:solidFill>
                <a:latin typeface="Times New Roman" pitchFamily="18" charset="0"/>
                <a:cs typeface="Times New Roman" pitchFamily="18" charset="0"/>
              </a:rPr>
              <a:t>3. Experimental /Intervention studies </a:t>
            </a:r>
          </a:p>
        </p:txBody>
      </p:sp>
      <p:sp>
        <p:nvSpPr>
          <p:cNvPr id="91140" name="Rectangle 3"/>
          <p:cNvSpPr>
            <a:spLocks noGrp="1" noChangeArrowheads="1"/>
          </p:cNvSpPr>
          <p:nvPr>
            <p:ph type="body" idx="1"/>
          </p:nvPr>
        </p:nvSpPr>
        <p:spPr>
          <a:xfrm>
            <a:off x="228601" y="1295400"/>
            <a:ext cx="8701088" cy="5257800"/>
          </a:xfrm>
        </p:spPr>
        <p:txBody>
          <a:bodyPr>
            <a:normAutofit lnSpcReduction="10000"/>
          </a:bodyPr>
          <a:lstStyle/>
          <a:p>
            <a:pPr algn="just" eaLnBrk="1" hangingPunct="1"/>
            <a:r>
              <a:rPr lang="en-CA" sz="2400" dirty="0" smtClean="0">
                <a:latin typeface="Times New Roman" pitchFamily="18" charset="0"/>
                <a:cs typeface="Times New Roman" pitchFamily="18" charset="0"/>
              </a:rPr>
              <a:t>Investigator determines who is exposed, ideally using random methods</a:t>
            </a:r>
          </a:p>
          <a:p>
            <a:pPr algn="just" eaLnBrk="1" hangingPunct="1"/>
            <a:r>
              <a:rPr lang="en-CA" sz="2400" dirty="0" smtClean="0">
                <a:latin typeface="Times New Roman" pitchFamily="18" charset="0"/>
                <a:cs typeface="Times New Roman" pitchFamily="18" charset="0"/>
              </a:rPr>
              <a:t>Investigator allocates the exposure and follows for an outcome</a:t>
            </a:r>
          </a:p>
          <a:p>
            <a:pPr algn="just" eaLnBrk="1" hangingPunct="1"/>
            <a:endParaRPr lang="en-CA" sz="2400" dirty="0" smtClean="0">
              <a:latin typeface="Times New Roman" pitchFamily="18" charset="0"/>
              <a:cs typeface="Times New Roman" pitchFamily="18" charset="0"/>
            </a:endParaRPr>
          </a:p>
          <a:p>
            <a:pPr algn="just"/>
            <a:r>
              <a:rPr lang="en-US" sz="2600" dirty="0" smtClean="0">
                <a:latin typeface="Times New Roman" pitchFamily="18" charset="0"/>
                <a:cs typeface="Times New Roman" pitchFamily="18" charset="0"/>
              </a:rPr>
              <a:t>Intervention trails could be done for various purposes:</a:t>
            </a:r>
          </a:p>
          <a:p>
            <a:pPr lvl="1" algn="just"/>
            <a:r>
              <a:rPr lang="en-US" sz="2300" b="1" dirty="0" smtClean="0">
                <a:latin typeface="Times New Roman" pitchFamily="18" charset="0"/>
                <a:cs typeface="Times New Roman" pitchFamily="18" charset="0"/>
              </a:rPr>
              <a:t>Proof of concept trail: </a:t>
            </a:r>
            <a:r>
              <a:rPr lang="en-US" sz="2300" dirty="0" smtClean="0">
                <a:latin typeface="Times New Roman" pitchFamily="18" charset="0"/>
                <a:cs typeface="Times New Roman" pitchFamily="18" charset="0"/>
              </a:rPr>
              <a:t>designed solely to produce knowledge about </a:t>
            </a:r>
            <a:r>
              <a:rPr lang="en-US" sz="2300" dirty="0" smtClean="0">
                <a:solidFill>
                  <a:srgbClr val="C00000"/>
                </a:solidFill>
                <a:latin typeface="Times New Roman" pitchFamily="18" charset="0"/>
                <a:cs typeface="Times New Roman" pitchFamily="18" charset="0"/>
              </a:rPr>
              <a:t>cause and effect</a:t>
            </a:r>
            <a:r>
              <a:rPr lang="en-US" sz="2300" dirty="0" smtClean="0">
                <a:latin typeface="Times New Roman" pitchFamily="18" charset="0"/>
                <a:cs typeface="Times New Roman" pitchFamily="18" charset="0"/>
              </a:rPr>
              <a:t>, does not test the efficacy of the intervention in actual practice.</a:t>
            </a:r>
          </a:p>
          <a:p>
            <a:pPr lvl="1" algn="just"/>
            <a:endParaRPr lang="en-US" sz="2300" dirty="0" smtClean="0">
              <a:latin typeface="Times New Roman" pitchFamily="18" charset="0"/>
              <a:cs typeface="Times New Roman" pitchFamily="18" charset="0"/>
            </a:endParaRPr>
          </a:p>
          <a:p>
            <a:pPr lvl="1" algn="just"/>
            <a:r>
              <a:rPr lang="en-US" sz="2300" b="1" dirty="0" smtClean="0">
                <a:latin typeface="Times New Roman" pitchFamily="18" charset="0"/>
                <a:cs typeface="Times New Roman" pitchFamily="18" charset="0"/>
              </a:rPr>
              <a:t>Prevention trail: </a:t>
            </a:r>
            <a:r>
              <a:rPr lang="en-US" sz="2300" dirty="0" smtClean="0">
                <a:latin typeface="Times New Roman" pitchFamily="18" charset="0"/>
                <a:cs typeface="Times New Roman" pitchFamily="18" charset="0"/>
              </a:rPr>
              <a:t>interventions are to prevent disease and study participants are persons without disease.</a:t>
            </a:r>
          </a:p>
          <a:p>
            <a:pPr lvl="1" algn="just"/>
            <a:r>
              <a:rPr lang="en-US" sz="2300" b="1" dirty="0" smtClean="0">
                <a:latin typeface="Times New Roman" pitchFamily="18" charset="0"/>
                <a:cs typeface="Times New Roman" pitchFamily="18" charset="0"/>
              </a:rPr>
              <a:t>Clinical trial:</a:t>
            </a:r>
            <a:r>
              <a:rPr lang="en-US" sz="2300" dirty="0" smtClean="0">
                <a:latin typeface="Times New Roman" pitchFamily="18" charset="0"/>
                <a:cs typeface="Times New Roman" pitchFamily="18" charset="0"/>
              </a:rPr>
              <a:t> interventions are treatment based on drugs and study participants are persons with disease.</a:t>
            </a:r>
          </a:p>
          <a:p>
            <a:pPr algn="just" eaLnBrk="1" hangingPunct="1"/>
            <a:endParaRPr lang="en-CA"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291595505"/>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612775" y="228600"/>
            <a:ext cx="8153400" cy="990600"/>
          </a:xfrm>
        </p:spPr>
        <p:txBody>
          <a:bodyPr/>
          <a:lstStyle/>
          <a:p>
            <a:r>
              <a:rPr lang="en-US" sz="3200" b="1" dirty="0" smtClean="0">
                <a:latin typeface="Times New Roman" pitchFamily="18" charset="0"/>
                <a:cs typeface="Times New Roman" pitchFamily="18" charset="0"/>
              </a:rPr>
              <a:t>Key Features of Experimental Design </a:t>
            </a:r>
            <a:endParaRPr lang="en-US" sz="3600" dirty="0" smtClean="0">
              <a:latin typeface="Times New Roman" pitchFamily="18" charset="0"/>
              <a:cs typeface="Times New Roman" pitchFamily="18" charset="0"/>
            </a:endParaRPr>
          </a:p>
        </p:txBody>
      </p:sp>
      <p:sp>
        <p:nvSpPr>
          <p:cNvPr id="92163" name="Content Placeholder 2"/>
          <p:cNvSpPr>
            <a:spLocks noGrp="1"/>
          </p:cNvSpPr>
          <p:nvPr>
            <p:ph sz="quarter" idx="1"/>
          </p:nvPr>
        </p:nvSpPr>
        <p:spPr>
          <a:xfrm>
            <a:off x="714375" y="1600200"/>
            <a:ext cx="7858125" cy="4495800"/>
          </a:xfrm>
        </p:spPr>
        <p:txBody>
          <a:bodyPr/>
          <a:lstStyle/>
          <a:p>
            <a:pPr>
              <a:buBlip>
                <a:blip r:embed="rId2"/>
              </a:buBlip>
            </a:pPr>
            <a:r>
              <a:rPr lang="en-US" sz="3200" dirty="0" smtClean="0">
                <a:latin typeface="Times New Roman" pitchFamily="18" charset="0"/>
                <a:cs typeface="Times New Roman" pitchFamily="18" charset="0"/>
              </a:rPr>
              <a:t>Investigator manipulates the condition under study </a:t>
            </a:r>
          </a:p>
          <a:p>
            <a:pPr>
              <a:buBlip>
                <a:blip r:embed="rId2"/>
              </a:buBlip>
            </a:pPr>
            <a:endParaRPr lang="en-US" sz="3200" dirty="0" smtClean="0">
              <a:latin typeface="Times New Roman" pitchFamily="18" charset="0"/>
              <a:cs typeface="Times New Roman" pitchFamily="18" charset="0"/>
            </a:endParaRPr>
          </a:p>
          <a:p>
            <a:pPr>
              <a:buBlip>
                <a:blip r:embed="rId2"/>
              </a:buBlip>
            </a:pPr>
            <a:r>
              <a:rPr lang="en-US" sz="3200" dirty="0" smtClean="0">
                <a:latin typeface="Times New Roman" pitchFamily="18" charset="0"/>
                <a:cs typeface="Times New Roman" pitchFamily="18" charset="0"/>
              </a:rPr>
              <a:t>Always prospective</a:t>
            </a: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latin typeface="Times New Roman" pitchFamily="18" charset="0"/>
                <a:cs typeface="Times New Roman" pitchFamily="18" charset="0"/>
              </a:rPr>
              <a:pPr/>
              <a:t>312</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2901533019"/>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762000"/>
          </a:xfrm>
        </p:spPr>
        <p:txBody>
          <a:bodyPr>
            <a:noAutofit/>
          </a:bodyPr>
          <a:lstStyle/>
          <a:p>
            <a:pPr>
              <a:defRPr/>
            </a:pPr>
            <a:r>
              <a:rPr lang="en-US" sz="3600" dirty="0" smtClean="0">
                <a:latin typeface="Times New Roman" pitchFamily="18" charset="0"/>
                <a:cs typeface="Times New Roman" pitchFamily="18" charset="0"/>
              </a:rPr>
              <a:t>Classification experimental study design</a:t>
            </a:r>
            <a:endParaRPr lang="en-US" sz="36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90600"/>
            <a:ext cx="8763000" cy="5486400"/>
          </a:xfrm>
        </p:spPr>
        <p:txBody>
          <a:bodyPr>
            <a:normAutofit fontScale="85000" lnSpcReduction="20000"/>
          </a:bodyPr>
          <a:lstStyle/>
          <a:p>
            <a:pPr marL="0" indent="0" algn="just">
              <a:buNone/>
              <a:defRPr/>
            </a:pPr>
            <a:r>
              <a:rPr lang="en-US" b="1" dirty="0" smtClean="0">
                <a:latin typeface="Times New Roman" pitchFamily="18" charset="0"/>
                <a:cs typeface="Times New Roman" pitchFamily="18" charset="0"/>
              </a:rPr>
              <a:t>1. Based on population</a:t>
            </a:r>
          </a:p>
          <a:p>
            <a:pPr lvl="1" algn="just">
              <a:defRPr/>
            </a:pPr>
            <a:r>
              <a:rPr lang="en-US" b="1" dirty="0" smtClean="0">
                <a:latin typeface="Times New Roman" pitchFamily="18" charset="0"/>
                <a:cs typeface="Times New Roman" pitchFamily="18" charset="0"/>
              </a:rPr>
              <a:t>Clinical trial </a:t>
            </a:r>
            <a:r>
              <a:rPr lang="en-US" dirty="0" smtClean="0">
                <a:latin typeface="Times New Roman" pitchFamily="18" charset="0"/>
                <a:cs typeface="Times New Roman" pitchFamily="18" charset="0"/>
              </a:rPr>
              <a:t>- usually performed in clinical setting and the subjects are </a:t>
            </a:r>
            <a:r>
              <a:rPr lang="en-US" b="1" dirty="0" smtClean="0">
                <a:solidFill>
                  <a:srgbClr val="C00000"/>
                </a:solidFill>
                <a:latin typeface="Times New Roman" pitchFamily="18" charset="0"/>
                <a:cs typeface="Times New Roman" pitchFamily="18" charset="0"/>
              </a:rPr>
              <a:t>patients.</a:t>
            </a:r>
          </a:p>
          <a:p>
            <a:pPr lvl="1" algn="just">
              <a:defRPr/>
            </a:pPr>
            <a:r>
              <a:rPr lang="en-US" b="1" dirty="0" smtClean="0">
                <a:latin typeface="Times New Roman" pitchFamily="18" charset="0"/>
                <a:cs typeface="Times New Roman" pitchFamily="18" charset="0"/>
              </a:rPr>
              <a:t>Field trial </a:t>
            </a:r>
            <a:r>
              <a:rPr lang="en-US" dirty="0" smtClean="0">
                <a:latin typeface="Times New Roman" pitchFamily="18" charset="0"/>
                <a:cs typeface="Times New Roman" pitchFamily="18" charset="0"/>
              </a:rPr>
              <a:t>- used in testing medicine for preventive purpose and the subjects are </a:t>
            </a:r>
            <a:r>
              <a:rPr lang="en-US" b="1" dirty="0" smtClean="0">
                <a:solidFill>
                  <a:srgbClr val="C00000"/>
                </a:solidFill>
                <a:latin typeface="Times New Roman" pitchFamily="18" charset="0"/>
                <a:cs typeface="Times New Roman" pitchFamily="18" charset="0"/>
              </a:rPr>
              <a:t>healthy people</a:t>
            </a:r>
            <a:r>
              <a:rPr lang="en-US" dirty="0" smtClean="0">
                <a:latin typeface="Times New Roman" pitchFamily="18" charset="0"/>
                <a:cs typeface="Times New Roman" pitchFamily="18" charset="0"/>
              </a:rPr>
              <a:t>. E.g. vaccine trial</a:t>
            </a:r>
          </a:p>
          <a:p>
            <a:pPr lvl="1" algn="just">
              <a:defRPr/>
            </a:pPr>
            <a:r>
              <a:rPr lang="en-US" b="1" dirty="0" smtClean="0">
                <a:latin typeface="Times New Roman" pitchFamily="18" charset="0"/>
                <a:cs typeface="Times New Roman" pitchFamily="18" charset="0"/>
              </a:rPr>
              <a:t>Community trial- </a:t>
            </a:r>
            <a:r>
              <a:rPr lang="en-US" dirty="0" smtClean="0">
                <a:latin typeface="Times New Roman" pitchFamily="18" charset="0"/>
                <a:cs typeface="Times New Roman" pitchFamily="18" charset="0"/>
              </a:rPr>
              <a:t>unit of the study is group of people/</a:t>
            </a:r>
            <a:r>
              <a:rPr lang="en-US" b="1" dirty="0" smtClean="0">
                <a:solidFill>
                  <a:srgbClr val="C00000"/>
                </a:solidFill>
                <a:latin typeface="Times New Roman" pitchFamily="18" charset="0"/>
                <a:cs typeface="Times New Roman" pitchFamily="18" charset="0"/>
              </a:rPr>
              <a:t>community</a:t>
            </a:r>
            <a:r>
              <a:rPr lang="en-US" dirty="0" smtClean="0">
                <a:latin typeface="Times New Roman" pitchFamily="18" charset="0"/>
                <a:cs typeface="Times New Roman" pitchFamily="18" charset="0"/>
              </a:rPr>
              <a:t>. E.g. fluoridation of water to prevent dental caries.</a:t>
            </a:r>
          </a:p>
          <a:p>
            <a:pPr marL="0" indent="0" algn="just">
              <a:buNone/>
              <a:defRPr/>
            </a:pPr>
            <a:endParaRPr lang="en-US" dirty="0">
              <a:latin typeface="Times New Roman" pitchFamily="18" charset="0"/>
              <a:cs typeface="Times New Roman" pitchFamily="18" charset="0"/>
            </a:endParaRPr>
          </a:p>
          <a:p>
            <a:pPr marL="0" indent="0" algn="just">
              <a:buNone/>
              <a:defRPr/>
            </a:pPr>
            <a:r>
              <a:rPr lang="en-US" b="1" dirty="0" smtClean="0">
                <a:latin typeface="Times New Roman" pitchFamily="18" charset="0"/>
                <a:cs typeface="Times New Roman" pitchFamily="18" charset="0"/>
              </a:rPr>
              <a:t>2. Based on design</a:t>
            </a:r>
          </a:p>
          <a:p>
            <a:pPr lvl="1" algn="just">
              <a:defRPr/>
            </a:pPr>
            <a:r>
              <a:rPr lang="en-US" b="1" dirty="0" smtClean="0">
                <a:latin typeface="Times New Roman" pitchFamily="18" charset="0"/>
                <a:cs typeface="Times New Roman" pitchFamily="18" charset="0"/>
              </a:rPr>
              <a:t>Uncontrolled trial </a:t>
            </a:r>
            <a:r>
              <a:rPr lang="en-US" dirty="0" smtClean="0">
                <a:latin typeface="Times New Roman" pitchFamily="18" charset="0"/>
                <a:cs typeface="Times New Roman" pitchFamily="18" charset="0"/>
              </a:rPr>
              <a:t>- no control group. Control will be past experience (history).</a:t>
            </a:r>
          </a:p>
          <a:p>
            <a:pPr lvl="1" algn="just">
              <a:defRPr/>
            </a:pPr>
            <a:r>
              <a:rPr lang="en-US" b="1" dirty="0" smtClean="0">
                <a:latin typeface="Times New Roman" pitchFamily="18" charset="0"/>
                <a:cs typeface="Times New Roman" pitchFamily="18" charset="0"/>
              </a:rPr>
              <a:t>Non-randomized controlled- </a:t>
            </a:r>
            <a:r>
              <a:rPr lang="en-US" dirty="0" smtClean="0">
                <a:latin typeface="Times New Roman" pitchFamily="18" charset="0"/>
                <a:cs typeface="Times New Roman" pitchFamily="18" charset="0"/>
              </a:rPr>
              <a:t>there is control group but allocation into either group is not randomized.</a:t>
            </a:r>
          </a:p>
          <a:p>
            <a:pPr lvl="1" algn="just">
              <a:defRPr/>
            </a:pPr>
            <a:r>
              <a:rPr lang="en-US" b="1" dirty="0" smtClean="0">
                <a:latin typeface="Times New Roman" pitchFamily="18" charset="0"/>
                <a:cs typeface="Times New Roman" pitchFamily="18" charset="0"/>
              </a:rPr>
              <a:t>Randomized controlled </a:t>
            </a:r>
            <a:r>
              <a:rPr lang="en-US" dirty="0" smtClean="0">
                <a:latin typeface="Times New Roman" pitchFamily="18" charset="0"/>
                <a:cs typeface="Times New Roman" pitchFamily="18" charset="0"/>
              </a:rPr>
              <a:t>- there is control group and allocation into either group is randomized.</a:t>
            </a:r>
          </a:p>
          <a:p>
            <a:pPr algn="just">
              <a:defRPr/>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latin typeface="Times New Roman" pitchFamily="18" charset="0"/>
                <a:cs typeface="Times New Roman" pitchFamily="18" charset="0"/>
              </a:rPr>
              <a:pPr/>
              <a:t>313</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2301578413"/>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838200"/>
          </a:xfrm>
        </p:spPr>
        <p:txBody>
          <a:bodyPr>
            <a:normAutofit fontScale="90000"/>
          </a:bodyPr>
          <a:lstStyle/>
          <a:p>
            <a:pPr>
              <a:defRPr/>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Classification…</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990600"/>
            <a:ext cx="8610600" cy="5486400"/>
          </a:xfrm>
        </p:spPr>
        <p:txBody>
          <a:bodyPr>
            <a:normAutofit fontScale="92500" lnSpcReduction="20000"/>
          </a:bodyPr>
          <a:lstStyle/>
          <a:p>
            <a:pPr marL="0" indent="0" algn="just">
              <a:buNone/>
              <a:defRPr/>
            </a:pPr>
            <a:r>
              <a:rPr lang="en-US" dirty="0" smtClean="0">
                <a:latin typeface="Times New Roman" pitchFamily="18" charset="0"/>
                <a:cs typeface="Times New Roman" pitchFamily="18" charset="0"/>
              </a:rPr>
              <a:t>3. Based on objective</a:t>
            </a:r>
          </a:p>
          <a:p>
            <a:pPr lvl="1" algn="just">
              <a:defRPr/>
            </a:pPr>
            <a:r>
              <a:rPr lang="en-US" b="1" dirty="0" smtClean="0">
                <a:latin typeface="Times New Roman" pitchFamily="18" charset="0"/>
                <a:cs typeface="Times New Roman" pitchFamily="18" charset="0"/>
              </a:rPr>
              <a:t>Phase I – clinical pharmacologic study </a:t>
            </a:r>
          </a:p>
          <a:p>
            <a:pPr lvl="2" algn="just">
              <a:defRPr/>
            </a:pPr>
            <a:r>
              <a:rPr lang="en-US" dirty="0" smtClean="0">
                <a:latin typeface="Times New Roman" pitchFamily="18" charset="0"/>
                <a:cs typeface="Times New Roman" pitchFamily="18" charset="0"/>
              </a:rPr>
              <a:t>Trial on small subjects to test a new drug with small dosage to determine the toxic effect, safe dose range. </a:t>
            </a:r>
          </a:p>
          <a:p>
            <a:pPr lvl="2" algn="just">
              <a:defRPr/>
            </a:pPr>
            <a:r>
              <a:rPr lang="en-US" dirty="0" smtClean="0">
                <a:latin typeface="Times New Roman" pitchFamily="18" charset="0"/>
                <a:cs typeface="Times New Roman" pitchFamily="18" charset="0"/>
              </a:rPr>
              <a:t>Scale: </a:t>
            </a:r>
            <a:r>
              <a:rPr lang="en-US" b="1" dirty="0" smtClean="0">
                <a:latin typeface="Times New Roman" pitchFamily="18" charset="0"/>
                <a:cs typeface="Times New Roman" pitchFamily="18" charset="0"/>
              </a:rPr>
              <a:t>20-80</a:t>
            </a:r>
            <a:r>
              <a:rPr lang="en-US" dirty="0" smtClean="0">
                <a:latin typeface="Times New Roman" pitchFamily="18" charset="0"/>
                <a:cs typeface="Times New Roman" pitchFamily="18" charset="0"/>
              </a:rPr>
              <a:t> healthy individuals </a:t>
            </a:r>
          </a:p>
          <a:p>
            <a:pPr lvl="1" algn="just">
              <a:defRPr/>
            </a:pPr>
            <a:r>
              <a:rPr lang="en-US" b="1" dirty="0" smtClean="0">
                <a:latin typeface="Times New Roman" pitchFamily="18" charset="0"/>
                <a:cs typeface="Times New Roman" pitchFamily="18" charset="0"/>
              </a:rPr>
              <a:t>Phase II – safety and efficacy studies </a:t>
            </a:r>
          </a:p>
          <a:p>
            <a:pPr lvl="2" algn="just">
              <a:defRPr/>
            </a:pPr>
            <a:r>
              <a:rPr lang="en-US" dirty="0" smtClean="0">
                <a:latin typeface="Times New Roman" pitchFamily="18" charset="0"/>
                <a:cs typeface="Times New Roman" pitchFamily="18" charset="0"/>
              </a:rPr>
              <a:t>Trial on small group to determine the therapeutic effect</a:t>
            </a:r>
          </a:p>
          <a:p>
            <a:pPr lvl="2" algn="just">
              <a:defRPr/>
            </a:pPr>
            <a:r>
              <a:rPr lang="en-US" dirty="0" smtClean="0">
                <a:latin typeface="Times New Roman" pitchFamily="18" charset="0"/>
                <a:cs typeface="Times New Roman" pitchFamily="18" charset="0"/>
              </a:rPr>
              <a:t>Scale: </a:t>
            </a:r>
            <a:r>
              <a:rPr lang="en-US" b="1" dirty="0" smtClean="0">
                <a:latin typeface="Times New Roman" pitchFamily="18" charset="0"/>
                <a:cs typeface="Times New Roman" pitchFamily="18" charset="0"/>
              </a:rPr>
              <a:t>100-200</a:t>
            </a:r>
            <a:r>
              <a:rPr lang="en-US" dirty="0" smtClean="0">
                <a:latin typeface="Times New Roman" pitchFamily="18" charset="0"/>
                <a:cs typeface="Times New Roman" pitchFamily="18" charset="0"/>
              </a:rPr>
              <a:t> patients </a:t>
            </a:r>
          </a:p>
          <a:p>
            <a:pPr lvl="1" algn="just">
              <a:defRPr/>
            </a:pP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Phase III - </a:t>
            </a:r>
            <a:r>
              <a:rPr lang="en-US" sz="2800" b="1" dirty="0" smtClean="0">
                <a:latin typeface="Times New Roman" pitchFamily="18" charset="0"/>
                <a:cs typeface="Times New Roman" pitchFamily="18" charset="0"/>
              </a:rPr>
              <a:t>study on large population to test effectiveness</a:t>
            </a:r>
            <a:endParaRPr lang="en-US" sz="3200" b="1" dirty="0" smtClean="0">
              <a:latin typeface="Times New Roman" pitchFamily="18" charset="0"/>
              <a:cs typeface="Times New Roman" pitchFamily="18" charset="0"/>
            </a:endParaRPr>
          </a:p>
          <a:p>
            <a:pPr lvl="2" algn="just">
              <a:defRPr/>
            </a:pPr>
            <a:r>
              <a:rPr lang="en-US" dirty="0" smtClean="0">
                <a:latin typeface="Times New Roman" pitchFamily="18" charset="0"/>
                <a:cs typeface="Times New Roman" pitchFamily="18" charset="0"/>
              </a:rPr>
              <a:t>Randomized Controlled Trial (RCT) </a:t>
            </a:r>
          </a:p>
          <a:p>
            <a:pPr lvl="2" algn="just">
              <a:defRPr/>
            </a:pPr>
            <a:r>
              <a:rPr lang="en-US" dirty="0" smtClean="0">
                <a:latin typeface="Times New Roman" pitchFamily="18" charset="0"/>
                <a:cs typeface="Times New Roman" pitchFamily="18" charset="0"/>
              </a:rPr>
              <a:t>Often it is multi-centered …… licensing </a:t>
            </a:r>
          </a:p>
          <a:p>
            <a:pPr lvl="1" algn="just">
              <a:defRPr/>
            </a:pPr>
            <a:r>
              <a:rPr lang="en-US" b="1" dirty="0" smtClean="0">
                <a:latin typeface="Times New Roman" pitchFamily="18" charset="0"/>
                <a:cs typeface="Times New Roman" pitchFamily="18" charset="0"/>
              </a:rPr>
              <a:t>Phase IV </a:t>
            </a:r>
          </a:p>
          <a:p>
            <a:pPr lvl="2" algn="just">
              <a:defRPr/>
            </a:pPr>
            <a:r>
              <a:rPr lang="en-US" dirty="0" smtClean="0">
                <a:latin typeface="Times New Roman" pitchFamily="18" charset="0"/>
                <a:cs typeface="Times New Roman" pitchFamily="18" charset="0"/>
              </a:rPr>
              <a:t>Post marketing surveillance </a:t>
            </a:r>
          </a:p>
          <a:p>
            <a:pPr lvl="2" algn="just">
              <a:defRPr/>
            </a:pPr>
            <a:r>
              <a:rPr lang="en-US" dirty="0" smtClean="0">
                <a:latin typeface="Times New Roman" pitchFamily="18" charset="0"/>
                <a:cs typeface="Times New Roman" pitchFamily="18" charset="0"/>
              </a:rPr>
              <a:t>Long term prospective assessment of effects &amp; side-effects </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latin typeface="Times New Roman" pitchFamily="18" charset="0"/>
                <a:cs typeface="Times New Roman" pitchFamily="18" charset="0"/>
              </a:rPr>
              <a:pPr/>
              <a:t>314</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713148538"/>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pPr>
              <a:defRPr/>
            </a:pPr>
            <a:fld id="{F7B1FFAF-E15F-48D3-A29B-28B6FA3368C4}" type="slidenum">
              <a:rPr lang="en-US">
                <a:latin typeface="Times New Roman" pitchFamily="18" charset="0"/>
                <a:cs typeface="Times New Roman" pitchFamily="18" charset="0"/>
              </a:rPr>
              <a:pPr>
                <a:defRPr/>
              </a:pPr>
              <a:t>315</a:t>
            </a:fld>
            <a:endParaRPr lang="en-US">
              <a:latin typeface="Times New Roman" pitchFamily="18" charset="0"/>
              <a:cs typeface="Times New Roman" pitchFamily="18" charset="0"/>
            </a:endParaRPr>
          </a:p>
        </p:txBody>
      </p:sp>
      <p:sp>
        <p:nvSpPr>
          <p:cNvPr id="95235" name="Rectangle 2"/>
          <p:cNvSpPr>
            <a:spLocks noGrp="1" noChangeArrowheads="1"/>
          </p:cNvSpPr>
          <p:nvPr>
            <p:ph type="title"/>
          </p:nvPr>
        </p:nvSpPr>
        <p:spPr>
          <a:xfrm>
            <a:off x="612775" y="228600"/>
            <a:ext cx="8153400" cy="838200"/>
          </a:xfrm>
        </p:spPr>
        <p:txBody>
          <a:bodyPr>
            <a:normAutofit/>
          </a:bodyPr>
          <a:lstStyle/>
          <a:p>
            <a:pPr eaLnBrk="1" hangingPunct="1"/>
            <a:r>
              <a:rPr lang="en-CA" sz="3600" b="1" dirty="0" smtClean="0">
                <a:latin typeface="Times New Roman" pitchFamily="18" charset="0"/>
                <a:cs typeface="Times New Roman" pitchFamily="18" charset="0"/>
              </a:rPr>
              <a:t>Experimental design...</a:t>
            </a:r>
            <a:endParaRPr lang="en-US" sz="3600" b="1" dirty="0" smtClean="0">
              <a:latin typeface="Times New Roman" pitchFamily="18" charset="0"/>
              <a:cs typeface="Times New Roman" pitchFamily="18" charset="0"/>
            </a:endParaRPr>
          </a:p>
        </p:txBody>
      </p:sp>
      <p:sp>
        <p:nvSpPr>
          <p:cNvPr id="95236" name="Rectangle 3"/>
          <p:cNvSpPr>
            <a:spLocks noGrp="1" noChangeArrowheads="1"/>
          </p:cNvSpPr>
          <p:nvPr>
            <p:ph type="body" idx="1"/>
          </p:nvPr>
        </p:nvSpPr>
        <p:spPr>
          <a:xfrm>
            <a:off x="228600" y="1143000"/>
            <a:ext cx="8772525" cy="5334000"/>
          </a:xfrm>
        </p:spPr>
        <p:txBody>
          <a:bodyPr/>
          <a:lstStyle/>
          <a:p>
            <a:pPr algn="just" eaLnBrk="1" hangingPunct="1"/>
            <a:r>
              <a:rPr lang="en-US" sz="2400" dirty="0" smtClean="0">
                <a:latin typeface="Times New Roman" pitchFamily="18" charset="0"/>
                <a:cs typeface="Times New Roman" pitchFamily="18" charset="0"/>
              </a:rPr>
              <a:t>Although experimental studies come in many types, principles are the same and clinical trials dominate the field</a:t>
            </a:r>
          </a:p>
          <a:p>
            <a:pPr algn="just" eaLnBrk="1" hangingPunct="1"/>
            <a:endParaRPr lang="en-US" sz="2400" dirty="0" smtClean="0">
              <a:latin typeface="Times New Roman" pitchFamily="18" charset="0"/>
              <a:cs typeface="Times New Roman" pitchFamily="18" charset="0"/>
            </a:endParaRPr>
          </a:p>
          <a:p>
            <a:pPr algn="just" eaLnBrk="1" hangingPunct="1"/>
            <a:r>
              <a:rPr lang="en-US" sz="2400" dirty="0" smtClean="0">
                <a:latin typeface="Times New Roman" pitchFamily="18" charset="0"/>
                <a:cs typeface="Times New Roman" pitchFamily="18" charset="0"/>
              </a:rPr>
              <a:t>A clinical trial is a prospective study evaluating the effect and value of intervention(s) in human beings under pre-specified conditions.</a:t>
            </a:r>
          </a:p>
          <a:p>
            <a:pPr lvl="1" algn="just"/>
            <a:r>
              <a:rPr lang="en-US" sz="2100" dirty="0" smtClean="0">
                <a:latin typeface="Times New Roman" pitchFamily="18" charset="0"/>
                <a:cs typeface="Times New Roman" pitchFamily="18" charset="0"/>
              </a:rPr>
              <a:t>It is the most definitive tool for evaluation of the applicability of clinical research</a:t>
            </a:r>
          </a:p>
          <a:p>
            <a:pPr lvl="1" algn="just"/>
            <a:endParaRPr lang="en-US" sz="21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It represents a key research activity with the potential to improve the quality of health care and control costs through careful comparison of alternative treatments.</a:t>
            </a:r>
          </a:p>
          <a:p>
            <a:pPr algn="just" eaLnBrk="1" hangingPunct="1"/>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84917677"/>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609600" y="152400"/>
            <a:ext cx="8153400" cy="790575"/>
          </a:xfrm>
        </p:spPr>
        <p:txBody>
          <a:bodyPr>
            <a:normAutofit/>
          </a:bodyPr>
          <a:lstStyle/>
          <a:p>
            <a:r>
              <a:rPr lang="en-US" sz="3600" b="1" dirty="0" smtClean="0">
                <a:latin typeface="Times New Roman" pitchFamily="18" charset="0"/>
                <a:cs typeface="Times New Roman" pitchFamily="18" charset="0"/>
              </a:rPr>
              <a:t>Randomized  controlled  trial</a:t>
            </a:r>
            <a:endParaRPr lang="en-US" sz="4000" b="1" dirty="0" smtClean="0">
              <a:latin typeface="Times New Roman" pitchFamily="18" charset="0"/>
              <a:cs typeface="Times New Roman" pitchFamily="18" charset="0"/>
            </a:endParaRPr>
          </a:p>
        </p:txBody>
      </p:sp>
      <p:sp>
        <p:nvSpPr>
          <p:cNvPr id="96259" name="Content Placeholder 2"/>
          <p:cNvSpPr>
            <a:spLocks noGrp="1"/>
          </p:cNvSpPr>
          <p:nvPr>
            <p:ph sz="quarter" idx="1"/>
          </p:nvPr>
        </p:nvSpPr>
        <p:spPr>
          <a:xfrm>
            <a:off x="228600" y="838199"/>
            <a:ext cx="8763000" cy="5883275"/>
          </a:xfrm>
        </p:spPr>
        <p:txBody>
          <a:bodyPr>
            <a:noAutofit/>
          </a:bodyPr>
          <a:lstStyle/>
          <a:p>
            <a:pPr algn="just"/>
            <a:r>
              <a:rPr lang="en-US" sz="2800" dirty="0" smtClean="0">
                <a:latin typeface="Times New Roman" pitchFamily="18" charset="0"/>
                <a:cs typeface="Times New Roman" pitchFamily="18" charset="0"/>
              </a:rPr>
              <a:t>An investigation involving </a:t>
            </a:r>
            <a:r>
              <a:rPr lang="en-US" sz="2800" dirty="0" smtClean="0">
                <a:solidFill>
                  <a:schemeClr val="accent2"/>
                </a:solidFill>
                <a:latin typeface="Times New Roman" pitchFamily="18" charset="0"/>
                <a:cs typeface="Times New Roman" pitchFamily="18" charset="0"/>
              </a:rPr>
              <a:t>intentional</a:t>
            </a:r>
            <a:r>
              <a:rPr lang="en-US" sz="2800" dirty="0" smtClean="0">
                <a:latin typeface="Times New Roman" pitchFamily="18" charset="0"/>
                <a:cs typeface="Times New Roman" pitchFamily="18" charset="0"/>
              </a:rPr>
              <a:t>  change in some aspect of  the status  of  the  subjects,  e.g.,  introduction  of  a  preventive/therapeutic  regimen,   </a:t>
            </a:r>
          </a:p>
          <a:p>
            <a:pPr lvl="1" algn="just"/>
            <a:r>
              <a:rPr lang="en-US" sz="2400" dirty="0" smtClean="0">
                <a:latin typeface="Times New Roman" pitchFamily="18" charset="0"/>
                <a:cs typeface="Times New Roman" pitchFamily="18" charset="0"/>
              </a:rPr>
              <a:t>It is a design that could bring </a:t>
            </a:r>
            <a:r>
              <a:rPr lang="en-US" sz="2400" dirty="0" smtClean="0">
                <a:solidFill>
                  <a:schemeClr val="accent2"/>
                </a:solidFill>
                <a:latin typeface="Times New Roman" pitchFamily="18" charset="0"/>
                <a:cs typeface="Times New Roman" pitchFamily="18" charset="0"/>
              </a:rPr>
              <a:t>high quality of a research </a:t>
            </a:r>
            <a:r>
              <a:rPr lang="en-US" sz="2400" dirty="0" smtClean="0">
                <a:latin typeface="Times New Roman" pitchFamily="18" charset="0"/>
                <a:cs typeface="Times New Roman" pitchFamily="18" charset="0"/>
              </a:rPr>
              <a:t>that resembles a controlled experiment  </a:t>
            </a:r>
            <a:r>
              <a:rPr lang="en-US" b="1"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gold standard”  </a:t>
            </a:r>
            <a:endParaRPr lang="en-US" sz="2400" b="1"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It is similar to cohort study design that individuals are enrolled on the bases of their exposure.</a:t>
            </a:r>
          </a:p>
          <a:p>
            <a:pPr algn="just"/>
            <a:r>
              <a:rPr lang="en-US" sz="2800" b="1" i="1" dirty="0" smtClean="0">
                <a:solidFill>
                  <a:srgbClr val="FF0000"/>
                </a:solidFill>
                <a:latin typeface="Times New Roman" pitchFamily="18" charset="0"/>
                <a:cs typeface="Times New Roman" pitchFamily="18" charset="0"/>
              </a:rPr>
              <a:t>What is the difference b/n cohort and experimental studies? </a:t>
            </a:r>
          </a:p>
          <a:p>
            <a:pPr lvl="1" algn="just">
              <a:buFont typeface="Courier New" panose="02070309020205020404" pitchFamily="49" charset="0"/>
              <a:buChar char="o"/>
            </a:pPr>
            <a:r>
              <a:rPr lang="en-US" dirty="0" smtClean="0">
                <a:latin typeface="Times New Roman" pitchFamily="18" charset="0"/>
                <a:cs typeface="Times New Roman" pitchFamily="18" charset="0"/>
              </a:rPr>
              <a:t>Investigator assigns subjects </a:t>
            </a:r>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o exposure &amp; non exposure</a:t>
            </a:r>
          </a:p>
          <a:p>
            <a:pPr lvl="1" algn="just">
              <a:buFont typeface="Courier New" panose="02070309020205020404" pitchFamily="49" charset="0"/>
              <a:buChar char="o"/>
            </a:pPr>
            <a:r>
              <a:rPr lang="en-US" dirty="0" smtClean="0">
                <a:latin typeface="Times New Roman" pitchFamily="18" charset="0"/>
                <a:cs typeface="Times New Roman" pitchFamily="18" charset="0"/>
              </a:rPr>
              <a:t>Makes follow up to measure for the occurrence of a disease</a:t>
            </a: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latin typeface="Times New Roman" pitchFamily="18" charset="0"/>
                <a:cs typeface="Times New Roman" pitchFamily="18" charset="0"/>
              </a:rPr>
              <a:pPr/>
              <a:t>316</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409552786"/>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12775" y="228600"/>
            <a:ext cx="8153400" cy="685800"/>
          </a:xfrm>
        </p:spPr>
        <p:txBody>
          <a:bodyPr>
            <a:normAutofit/>
          </a:bodyPr>
          <a:lstStyle/>
          <a:p>
            <a:r>
              <a:rPr lang="en-US" sz="3200" b="1" dirty="0" smtClean="0">
                <a:latin typeface="Times New Roman" pitchFamily="18" charset="0"/>
                <a:cs typeface="Times New Roman" pitchFamily="18" charset="0"/>
              </a:rPr>
              <a:t>Randomized  controlled  trial…</a:t>
            </a:r>
            <a:endParaRPr lang="en-US" sz="6600" dirty="0" smtClean="0">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914400"/>
            <a:ext cx="8477250" cy="5562600"/>
          </a:xfrm>
        </p:spPr>
        <p:txBody>
          <a:bodyPr>
            <a:normAutofit lnSpcReduction="10000"/>
          </a:bodyPr>
          <a:lstStyle/>
          <a:p>
            <a:pPr>
              <a:lnSpc>
                <a:spcPct val="120000"/>
              </a:lnSpc>
              <a:defRPr/>
            </a:pPr>
            <a:r>
              <a:rPr lang="en-US" sz="3000" b="1" dirty="0" smtClean="0">
                <a:latin typeface="Times New Roman" pitchFamily="18" charset="0"/>
                <a:cs typeface="Times New Roman" pitchFamily="18" charset="0"/>
              </a:rPr>
              <a:t>Based on population it can be classified as </a:t>
            </a:r>
            <a:endParaRPr lang="en-US" sz="3500" b="1" dirty="0" smtClean="0">
              <a:latin typeface="Times New Roman" pitchFamily="18" charset="0"/>
              <a:cs typeface="Times New Roman" pitchFamily="18" charset="0"/>
            </a:endParaRPr>
          </a:p>
          <a:p>
            <a:pPr lvl="1">
              <a:lnSpc>
                <a:spcPct val="120000"/>
              </a:lnSpc>
              <a:defRPr/>
            </a:pPr>
            <a:r>
              <a:rPr lang="en-US" b="1" dirty="0" smtClean="0">
                <a:latin typeface="Times New Roman" pitchFamily="18" charset="0"/>
                <a:cs typeface="Times New Roman" pitchFamily="18" charset="0"/>
              </a:rPr>
              <a:t>THERAPEUTIC</a:t>
            </a:r>
            <a:r>
              <a:rPr lang="en-US" sz="2700" b="1" dirty="0" smtClean="0">
                <a:latin typeface="Times New Roman" pitchFamily="18" charset="0"/>
                <a:cs typeface="Times New Roman" pitchFamily="18" charset="0"/>
              </a:rPr>
              <a:t> (</a:t>
            </a:r>
            <a:r>
              <a:rPr lang="en-US" sz="2700" b="1" i="1" dirty="0" smtClean="0">
                <a:latin typeface="Times New Roman" pitchFamily="18" charset="0"/>
                <a:cs typeface="Times New Roman" pitchFamily="18" charset="0"/>
              </a:rPr>
              <a:t>secondary prevention</a:t>
            </a:r>
            <a:r>
              <a:rPr lang="en-US" sz="2700" b="1" dirty="0" smtClean="0">
                <a:latin typeface="Times New Roman" pitchFamily="18" charset="0"/>
                <a:cs typeface="Times New Roman" pitchFamily="18" charset="0"/>
              </a:rPr>
              <a:t>)</a:t>
            </a:r>
          </a:p>
          <a:p>
            <a:pPr lvl="2">
              <a:lnSpc>
                <a:spcPct val="120000"/>
              </a:lnSpc>
              <a:defRPr/>
            </a:pPr>
            <a:r>
              <a:rPr lang="en-US" sz="2700" dirty="0" smtClean="0">
                <a:latin typeface="Times New Roman" pitchFamily="18" charset="0"/>
                <a:cs typeface="Times New Roman" pitchFamily="18" charset="0"/>
              </a:rPr>
              <a:t>Interventions made among patients</a:t>
            </a:r>
          </a:p>
          <a:p>
            <a:pPr lvl="2">
              <a:lnSpc>
                <a:spcPct val="120000"/>
              </a:lnSpc>
              <a:defRPr/>
            </a:pPr>
            <a:r>
              <a:rPr lang="en-US" sz="2700" dirty="0" smtClean="0">
                <a:latin typeface="Times New Roman" pitchFamily="18" charset="0"/>
                <a:cs typeface="Times New Roman" pitchFamily="18" charset="0"/>
              </a:rPr>
              <a:t>Usually made in health institutions </a:t>
            </a:r>
            <a:r>
              <a:rPr lang="en-US" sz="2700" b="1" dirty="0" smtClean="0">
                <a:latin typeface="Times New Roman" pitchFamily="18" charset="0"/>
                <a:cs typeface="Times New Roman" pitchFamily="18" charset="0"/>
              </a:rPr>
              <a:t>=(clinical trial)</a:t>
            </a:r>
          </a:p>
          <a:p>
            <a:pPr lvl="1">
              <a:lnSpc>
                <a:spcPct val="120000"/>
              </a:lnSpc>
              <a:defRPr/>
            </a:pPr>
            <a:r>
              <a:rPr lang="en-US" sz="2700" b="1" dirty="0" smtClean="0">
                <a:latin typeface="Times New Roman" pitchFamily="18" charset="0"/>
                <a:cs typeface="Times New Roman" pitchFamily="18" charset="0"/>
              </a:rPr>
              <a:t>PREVENTIVE (</a:t>
            </a:r>
            <a:r>
              <a:rPr lang="en-US" sz="2700" b="1" i="1" dirty="0" smtClean="0">
                <a:latin typeface="Times New Roman" pitchFamily="18" charset="0"/>
                <a:cs typeface="Times New Roman" pitchFamily="18" charset="0"/>
              </a:rPr>
              <a:t>primary prevention</a:t>
            </a:r>
            <a:r>
              <a:rPr lang="en-US" sz="2700" b="1" dirty="0" smtClean="0">
                <a:latin typeface="Times New Roman" pitchFamily="18" charset="0"/>
                <a:cs typeface="Times New Roman" pitchFamily="18" charset="0"/>
              </a:rPr>
              <a:t>)</a:t>
            </a:r>
          </a:p>
          <a:p>
            <a:pPr lvl="2">
              <a:lnSpc>
                <a:spcPct val="120000"/>
              </a:lnSpc>
              <a:defRPr/>
            </a:pPr>
            <a:r>
              <a:rPr lang="en-US" sz="2700" dirty="0" smtClean="0">
                <a:latin typeface="Times New Roman" pitchFamily="18" charset="0"/>
                <a:cs typeface="Times New Roman" pitchFamily="18" charset="0"/>
              </a:rPr>
              <a:t>Interventions performed among healthy people.</a:t>
            </a:r>
          </a:p>
          <a:p>
            <a:pPr lvl="2">
              <a:lnSpc>
                <a:spcPct val="120000"/>
              </a:lnSpc>
              <a:defRPr/>
            </a:pPr>
            <a:r>
              <a:rPr lang="en-US" sz="2700" dirty="0" smtClean="0">
                <a:latin typeface="Times New Roman" pitchFamily="18" charset="0"/>
                <a:cs typeface="Times New Roman" pitchFamily="18" charset="0"/>
              </a:rPr>
              <a:t>If individuals are considered as study subjects </a:t>
            </a:r>
          </a:p>
          <a:p>
            <a:pPr lvl="2">
              <a:lnSpc>
                <a:spcPct val="120000"/>
              </a:lnSpc>
              <a:buFont typeface="Wingdings" pitchFamily="2" charset="2"/>
              <a:buNone/>
              <a:defRPr/>
            </a:pPr>
            <a:r>
              <a:rPr lang="en-US" sz="2700" dirty="0" smtClean="0">
                <a:latin typeface="Times New Roman" pitchFamily="18" charset="0"/>
                <a:cs typeface="Times New Roman" pitchFamily="18" charset="0"/>
              </a:rPr>
              <a:t>              -- </a:t>
            </a:r>
            <a:r>
              <a:rPr lang="en-US" sz="2700" i="1" dirty="0" smtClean="0">
                <a:latin typeface="Times New Roman" pitchFamily="18" charset="0"/>
                <a:cs typeface="Times New Roman" pitchFamily="18" charset="0"/>
              </a:rPr>
              <a:t>field trial </a:t>
            </a:r>
          </a:p>
          <a:p>
            <a:pPr lvl="2">
              <a:lnSpc>
                <a:spcPct val="120000"/>
              </a:lnSpc>
              <a:defRPr/>
            </a:pPr>
            <a:r>
              <a:rPr lang="en-US" sz="2700" dirty="0" smtClean="0">
                <a:latin typeface="Times New Roman" pitchFamily="18" charset="0"/>
                <a:cs typeface="Times New Roman" pitchFamily="18" charset="0"/>
              </a:rPr>
              <a:t>If the community are considered as study subjects </a:t>
            </a:r>
          </a:p>
          <a:p>
            <a:pPr lvl="2">
              <a:lnSpc>
                <a:spcPct val="120000"/>
              </a:lnSpc>
              <a:buFont typeface="Wingdings" pitchFamily="2" charset="2"/>
              <a:buNone/>
              <a:defRPr/>
            </a:pPr>
            <a:r>
              <a:rPr lang="en-US" sz="2700" dirty="0" smtClean="0">
                <a:latin typeface="Times New Roman" pitchFamily="18" charset="0"/>
                <a:cs typeface="Times New Roman" pitchFamily="18" charset="0"/>
              </a:rPr>
              <a:t>            --community trial</a:t>
            </a:r>
          </a:p>
          <a:p>
            <a:pPr>
              <a:defRPr/>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latin typeface="Times New Roman" pitchFamily="18" charset="0"/>
                <a:cs typeface="Times New Roman" pitchFamily="18" charset="0"/>
              </a:rPr>
              <a:pPr/>
              <a:t>317</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342878336"/>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771525"/>
          </a:xfrm>
        </p:spPr>
        <p:txBody>
          <a:bodyPr>
            <a:normAutofit fontScale="90000"/>
          </a:bodyPr>
          <a:lstStyle/>
          <a:p>
            <a:pPr>
              <a:defRPr/>
            </a:pPr>
            <a:r>
              <a:rPr lang="en-US" sz="3600" b="1" u="sng" dirty="0" smtClean="0"/>
              <a:t/>
            </a:r>
            <a:br>
              <a:rPr lang="en-US" sz="3600" b="1" u="sng" dirty="0" smtClean="0"/>
            </a:br>
            <a:r>
              <a:rPr lang="en-US" sz="3200" dirty="0" smtClean="0"/>
              <a:t>  </a:t>
            </a:r>
            <a:r>
              <a:rPr lang="en-CA" sz="3600" b="1" dirty="0" smtClean="0">
                <a:cs typeface="FreesiaUPC" pitchFamily="34" charset="-34"/>
              </a:rPr>
              <a:t>INTERVENTION STUDIES...</a:t>
            </a:r>
            <a:endParaRPr lang="en-US" dirty="0"/>
          </a:p>
        </p:txBody>
      </p:sp>
      <p:sp>
        <p:nvSpPr>
          <p:cNvPr id="3" name="Content Placeholder 2"/>
          <p:cNvSpPr>
            <a:spLocks noGrp="1"/>
          </p:cNvSpPr>
          <p:nvPr>
            <p:ph sz="quarter" idx="1"/>
          </p:nvPr>
        </p:nvSpPr>
        <p:spPr>
          <a:xfrm>
            <a:off x="0" y="1304924"/>
            <a:ext cx="8991600" cy="5553075"/>
          </a:xfrm>
        </p:spPr>
        <p:txBody>
          <a:bodyPr>
            <a:normAutofit/>
          </a:bodyPr>
          <a:lstStyle/>
          <a:p>
            <a:pPr marL="514350" indent="-514350" algn="just">
              <a:buFont typeface="Wingdings" pitchFamily="2" charset="2"/>
              <a:buAutoNum type="arabicPeriod"/>
              <a:defRPr/>
            </a:pPr>
            <a:r>
              <a:rPr lang="en-US" sz="2400" b="1" dirty="0" smtClean="0">
                <a:solidFill>
                  <a:schemeClr val="accent5">
                    <a:lumMod val="75000"/>
                  </a:schemeClr>
                </a:solidFill>
                <a:latin typeface="Times New Roman" pitchFamily="18" charset="0"/>
                <a:cs typeface="Times New Roman" pitchFamily="18" charset="0"/>
              </a:rPr>
              <a:t>CLINICAL TRIAL</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therapeutic trial) A research activity that involves the administration of a test regimen  to humans to  evaluate its efficacy &amp;  safety. </a:t>
            </a:r>
            <a:endParaRPr lang="en-US" dirty="0" smtClean="0">
              <a:latin typeface="Times New Roman" pitchFamily="18" charset="0"/>
              <a:cs typeface="Times New Roman" pitchFamily="18" charset="0"/>
            </a:endParaRPr>
          </a:p>
        </p:txBody>
      </p:sp>
      <p:sp>
        <p:nvSpPr>
          <p:cNvPr id="4" name="Oval 3"/>
          <p:cNvSpPr/>
          <p:nvPr/>
        </p:nvSpPr>
        <p:spPr>
          <a:xfrm>
            <a:off x="0" y="4038600"/>
            <a:ext cx="2133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Population </a:t>
            </a:r>
            <a:endParaRPr lang="en-US" dirty="0"/>
          </a:p>
        </p:txBody>
      </p:sp>
      <p:sp>
        <p:nvSpPr>
          <p:cNvPr id="5" name="Right Arrow Callout 4"/>
          <p:cNvSpPr/>
          <p:nvPr/>
        </p:nvSpPr>
        <p:spPr>
          <a:xfrm>
            <a:off x="2133600" y="4191000"/>
            <a:ext cx="1828800" cy="9144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Pt with Diseased </a:t>
            </a:r>
          </a:p>
        </p:txBody>
      </p:sp>
      <p:sp>
        <p:nvSpPr>
          <p:cNvPr id="6" name="Rounded Rectangle 5"/>
          <p:cNvSpPr/>
          <p:nvPr/>
        </p:nvSpPr>
        <p:spPr>
          <a:xfrm>
            <a:off x="4267200" y="3657600"/>
            <a:ext cx="1447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Treatment </a:t>
            </a:r>
          </a:p>
        </p:txBody>
      </p:sp>
      <p:sp>
        <p:nvSpPr>
          <p:cNvPr id="7" name="Rounded Rectangle 6"/>
          <p:cNvSpPr/>
          <p:nvPr/>
        </p:nvSpPr>
        <p:spPr>
          <a:xfrm>
            <a:off x="4191000" y="4876800"/>
            <a:ext cx="1447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Placebo</a:t>
            </a:r>
            <a:r>
              <a:rPr lang="en-US" dirty="0"/>
              <a:t> </a:t>
            </a:r>
          </a:p>
        </p:txBody>
      </p:sp>
      <p:sp>
        <p:nvSpPr>
          <p:cNvPr id="8" name="Rounded Rectangle 7"/>
          <p:cNvSpPr/>
          <p:nvPr/>
        </p:nvSpPr>
        <p:spPr>
          <a:xfrm>
            <a:off x="6324600" y="2819400"/>
            <a:ext cx="1905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Recovery </a:t>
            </a:r>
            <a:r>
              <a:rPr lang="en-US" dirty="0"/>
              <a:t> </a:t>
            </a:r>
          </a:p>
        </p:txBody>
      </p:sp>
      <p:sp>
        <p:nvSpPr>
          <p:cNvPr id="9" name="Rounded Rectangle 8"/>
          <p:cNvSpPr/>
          <p:nvPr/>
        </p:nvSpPr>
        <p:spPr>
          <a:xfrm>
            <a:off x="6324600" y="3733800"/>
            <a:ext cx="1828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No recovery </a:t>
            </a:r>
          </a:p>
        </p:txBody>
      </p:sp>
      <p:sp>
        <p:nvSpPr>
          <p:cNvPr id="10" name="Rounded Rectangle 9"/>
          <p:cNvSpPr/>
          <p:nvPr/>
        </p:nvSpPr>
        <p:spPr>
          <a:xfrm>
            <a:off x="6172200" y="4572000"/>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Recovery </a:t>
            </a:r>
          </a:p>
        </p:txBody>
      </p:sp>
      <p:sp>
        <p:nvSpPr>
          <p:cNvPr id="11" name="Rounded Rectangle 10"/>
          <p:cNvSpPr/>
          <p:nvPr/>
        </p:nvSpPr>
        <p:spPr>
          <a:xfrm>
            <a:off x="6248400" y="5334000"/>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No recovery </a:t>
            </a:r>
          </a:p>
        </p:txBody>
      </p:sp>
      <p:sp>
        <p:nvSpPr>
          <p:cNvPr id="13" name="Left Brace 12"/>
          <p:cNvSpPr/>
          <p:nvPr/>
        </p:nvSpPr>
        <p:spPr>
          <a:xfrm rot="11011852" flipH="1">
            <a:off x="3914775" y="4125913"/>
            <a:ext cx="381000"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Left Brace 13"/>
          <p:cNvSpPr/>
          <p:nvPr/>
        </p:nvSpPr>
        <p:spPr>
          <a:xfrm>
            <a:off x="5715000" y="3276600"/>
            <a:ext cx="609600"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Left Brace 14"/>
          <p:cNvSpPr/>
          <p:nvPr/>
        </p:nvSpPr>
        <p:spPr>
          <a:xfrm>
            <a:off x="5638800" y="4724400"/>
            <a:ext cx="609600" cy="8382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8" name="Straight Arrow Connector 17"/>
          <p:cNvCxnSpPr/>
          <p:nvPr/>
        </p:nvCxnSpPr>
        <p:spPr>
          <a:xfrm rot="5400000" flipH="1" flipV="1">
            <a:off x="3163094" y="5295106"/>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lowchart: Extract 22"/>
          <p:cNvSpPr/>
          <p:nvPr/>
        </p:nvSpPr>
        <p:spPr>
          <a:xfrm>
            <a:off x="1905000" y="5334000"/>
            <a:ext cx="3581400" cy="8382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Manipulation </a:t>
            </a:r>
          </a:p>
        </p:txBody>
      </p:sp>
      <p:sp>
        <p:nvSpPr>
          <p:cNvPr id="29" name="Notched Right Arrow 28"/>
          <p:cNvSpPr/>
          <p:nvPr/>
        </p:nvSpPr>
        <p:spPr>
          <a:xfrm>
            <a:off x="2667000" y="6248400"/>
            <a:ext cx="4572000" cy="609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Time and direction of inquiry </a:t>
            </a:r>
          </a:p>
        </p:txBody>
      </p:sp>
      <p:sp>
        <p:nvSpPr>
          <p:cNvPr id="20" name="Slide Number Placeholder 19"/>
          <p:cNvSpPr>
            <a:spLocks noGrp="1"/>
          </p:cNvSpPr>
          <p:nvPr>
            <p:ph type="sldNum" sz="quarter" idx="12"/>
          </p:nvPr>
        </p:nvSpPr>
        <p:spPr/>
        <p:txBody>
          <a:bodyPr>
            <a:normAutofit/>
          </a:bodyPr>
          <a:lstStyle/>
          <a:p>
            <a:fld id="{BF9949E1-56C8-4E7F-A344-028E9A67C503}" type="slidenum">
              <a:rPr lang="en-US" smtClean="0"/>
              <a:pPr/>
              <a:t>318</a:t>
            </a:fld>
            <a:endParaRPr lang="en-US"/>
          </a:p>
        </p:txBody>
      </p:sp>
    </p:spTree>
    <p:extLst>
      <p:ext uri="{BB962C8B-B14F-4D97-AF65-F5344CB8AC3E}">
        <p14:creationId xmlns:p14="http://schemas.microsoft.com/office/powerpoint/2010/main" val="1801454432"/>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Autofit/>
          </a:bodyPr>
          <a:lstStyle/>
          <a:p>
            <a:pPr>
              <a:defRPr/>
            </a:pPr>
            <a:r>
              <a:rPr lang="en-US" sz="3200" b="1" dirty="0" smtClean="0">
                <a:latin typeface="Times New Roman" pitchFamily="18" charset="0"/>
                <a:cs typeface="Times New Roman" pitchFamily="18" charset="0"/>
              </a:rPr>
              <a:t>2. Field trial</a:t>
            </a:r>
            <a:endParaRPr lang="en-US" sz="3200" dirty="0">
              <a:latin typeface="Times New Roman" pitchFamily="18" charset="0"/>
              <a:cs typeface="Times New Roman" pitchFamily="18" charset="0"/>
            </a:endParaRPr>
          </a:p>
        </p:txBody>
      </p:sp>
      <p:sp>
        <p:nvSpPr>
          <p:cNvPr id="99331" name="Content Placeholder 2"/>
          <p:cNvSpPr>
            <a:spLocks noGrp="1"/>
          </p:cNvSpPr>
          <p:nvPr>
            <p:ph sz="quarter" idx="1"/>
          </p:nvPr>
        </p:nvSpPr>
        <p:spPr>
          <a:xfrm>
            <a:off x="612775" y="1600200"/>
            <a:ext cx="8153400" cy="4495800"/>
          </a:xfrm>
        </p:spPr>
        <p:txBody>
          <a:bodyPr/>
          <a:lstStyle/>
          <a:p>
            <a:endParaRPr lang="en-US" smtClean="0">
              <a:cs typeface="FreesiaUPC" pitchFamily="34" charset="-34"/>
            </a:endParaRPr>
          </a:p>
          <a:p>
            <a:pPr>
              <a:buFont typeface="Wingdings" pitchFamily="2" charset="2"/>
              <a:buNone/>
            </a:pPr>
            <a:endParaRPr lang="en-US" smtClean="0">
              <a:cs typeface="FreesiaUPC" pitchFamily="34" charset="-34"/>
            </a:endParaRPr>
          </a:p>
        </p:txBody>
      </p:sp>
      <p:sp>
        <p:nvSpPr>
          <p:cNvPr id="4" name="Oval 3"/>
          <p:cNvSpPr/>
          <p:nvPr/>
        </p:nvSpPr>
        <p:spPr>
          <a:xfrm>
            <a:off x="0" y="2514600"/>
            <a:ext cx="22860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Population </a:t>
            </a:r>
            <a:endParaRPr lang="en-US" dirty="0"/>
          </a:p>
        </p:txBody>
      </p:sp>
      <p:sp>
        <p:nvSpPr>
          <p:cNvPr id="5" name="Right Arrow Callout 4"/>
          <p:cNvSpPr/>
          <p:nvPr/>
        </p:nvSpPr>
        <p:spPr>
          <a:xfrm>
            <a:off x="2286000" y="2667000"/>
            <a:ext cx="1828800" cy="9144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persons with out Diseased </a:t>
            </a:r>
          </a:p>
        </p:txBody>
      </p:sp>
      <p:sp>
        <p:nvSpPr>
          <p:cNvPr id="6" name="Left Brace 5"/>
          <p:cNvSpPr/>
          <p:nvPr/>
        </p:nvSpPr>
        <p:spPr>
          <a:xfrm rot="11011852" flipH="1">
            <a:off x="4067175" y="2678113"/>
            <a:ext cx="381000"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Rounded Rectangle 6"/>
          <p:cNvSpPr/>
          <p:nvPr/>
        </p:nvSpPr>
        <p:spPr>
          <a:xfrm>
            <a:off x="4267200" y="2000250"/>
            <a:ext cx="1676400"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Intervention </a:t>
            </a:r>
          </a:p>
        </p:txBody>
      </p:sp>
      <p:sp>
        <p:nvSpPr>
          <p:cNvPr id="8" name="Rounded Rectangle 7"/>
          <p:cNvSpPr/>
          <p:nvPr/>
        </p:nvSpPr>
        <p:spPr>
          <a:xfrm>
            <a:off x="4143375" y="3357563"/>
            <a:ext cx="1928813"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 intervention </a:t>
            </a:r>
          </a:p>
        </p:txBody>
      </p:sp>
      <p:sp>
        <p:nvSpPr>
          <p:cNvPr id="9" name="Rounded Rectangle 8"/>
          <p:cNvSpPr/>
          <p:nvPr/>
        </p:nvSpPr>
        <p:spPr>
          <a:xfrm>
            <a:off x="6248400" y="1524000"/>
            <a:ext cx="1905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Diseased  </a:t>
            </a:r>
            <a:r>
              <a:rPr lang="en-US" dirty="0"/>
              <a:t> </a:t>
            </a:r>
          </a:p>
        </p:txBody>
      </p:sp>
      <p:sp>
        <p:nvSpPr>
          <p:cNvPr id="10" name="Rounded Rectangle 9"/>
          <p:cNvSpPr/>
          <p:nvPr/>
        </p:nvSpPr>
        <p:spPr>
          <a:xfrm>
            <a:off x="6400800" y="2362200"/>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Not diseased </a:t>
            </a:r>
          </a:p>
        </p:txBody>
      </p:sp>
      <p:sp>
        <p:nvSpPr>
          <p:cNvPr id="11" name="Left Brace 10"/>
          <p:cNvSpPr/>
          <p:nvPr/>
        </p:nvSpPr>
        <p:spPr>
          <a:xfrm>
            <a:off x="5791200" y="1905000"/>
            <a:ext cx="609600"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Rounded Rectangle 11"/>
          <p:cNvSpPr/>
          <p:nvPr/>
        </p:nvSpPr>
        <p:spPr>
          <a:xfrm>
            <a:off x="6400800" y="3124200"/>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Diseased </a:t>
            </a:r>
          </a:p>
        </p:txBody>
      </p:sp>
      <p:sp>
        <p:nvSpPr>
          <p:cNvPr id="13" name="Rounded Rectangle 12"/>
          <p:cNvSpPr/>
          <p:nvPr/>
        </p:nvSpPr>
        <p:spPr>
          <a:xfrm>
            <a:off x="6400800" y="3962400"/>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Not diseased </a:t>
            </a:r>
          </a:p>
        </p:txBody>
      </p:sp>
      <p:sp>
        <p:nvSpPr>
          <p:cNvPr id="14" name="Flowchart: Extract 13"/>
          <p:cNvSpPr/>
          <p:nvPr/>
        </p:nvSpPr>
        <p:spPr>
          <a:xfrm>
            <a:off x="1828800" y="4267200"/>
            <a:ext cx="3657600" cy="804863"/>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Manipulation </a:t>
            </a:r>
          </a:p>
        </p:txBody>
      </p:sp>
      <p:cxnSp>
        <p:nvCxnSpPr>
          <p:cNvPr id="15" name="Straight Arrow Connector 14"/>
          <p:cNvCxnSpPr/>
          <p:nvPr/>
        </p:nvCxnSpPr>
        <p:spPr>
          <a:xfrm rot="5400000" flipH="1" flipV="1">
            <a:off x="3163094" y="3771106"/>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Notched Right Arrow 15"/>
          <p:cNvSpPr/>
          <p:nvPr/>
        </p:nvSpPr>
        <p:spPr>
          <a:xfrm>
            <a:off x="2286000" y="5257800"/>
            <a:ext cx="4572000" cy="609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Time and direction of inquiry </a:t>
            </a:r>
          </a:p>
        </p:txBody>
      </p:sp>
      <p:sp>
        <p:nvSpPr>
          <p:cNvPr id="17" name="Left Brace 16"/>
          <p:cNvSpPr/>
          <p:nvPr/>
        </p:nvSpPr>
        <p:spPr>
          <a:xfrm>
            <a:off x="5867400" y="3352800"/>
            <a:ext cx="609600"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Slide Number Placeholder 18"/>
          <p:cNvSpPr>
            <a:spLocks noGrp="1"/>
          </p:cNvSpPr>
          <p:nvPr>
            <p:ph type="sldNum" sz="quarter" idx="12"/>
          </p:nvPr>
        </p:nvSpPr>
        <p:spPr/>
        <p:txBody>
          <a:bodyPr>
            <a:normAutofit/>
          </a:bodyPr>
          <a:lstStyle/>
          <a:p>
            <a:fld id="{BF9949E1-56C8-4E7F-A344-028E9A67C503}" type="slidenum">
              <a:rPr lang="en-US" smtClean="0"/>
              <a:pPr/>
              <a:t>319</a:t>
            </a:fld>
            <a:endParaRPr lang="en-US"/>
          </a:p>
        </p:txBody>
      </p:sp>
    </p:spTree>
    <p:extLst>
      <p:ext uri="{BB962C8B-B14F-4D97-AF65-F5344CB8AC3E}">
        <p14:creationId xmlns:p14="http://schemas.microsoft.com/office/powerpoint/2010/main" val="67433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12775" y="228600"/>
            <a:ext cx="8153400" cy="990600"/>
          </a:xfrm>
        </p:spPr>
        <p:txBody>
          <a:bodyPr>
            <a:normAutofit/>
          </a:bodyPr>
          <a:lstStyle/>
          <a:p>
            <a:pPr eaLnBrk="1" hangingPunct="1"/>
            <a:r>
              <a:rPr lang="en-US" sz="5400" dirty="0" smtClean="0">
                <a:latin typeface="Times New Roman" pitchFamily="18" charset="0"/>
                <a:cs typeface="Times New Roman" pitchFamily="18" charset="0"/>
              </a:rPr>
              <a:t>Purposes  cont.… </a:t>
            </a:r>
          </a:p>
        </p:txBody>
      </p:sp>
      <p:sp>
        <p:nvSpPr>
          <p:cNvPr id="49157" name="Rectangle 3"/>
          <p:cNvSpPr>
            <a:spLocks noGrp="1" noChangeArrowheads="1"/>
          </p:cNvSpPr>
          <p:nvPr>
            <p:ph idx="1"/>
          </p:nvPr>
        </p:nvSpPr>
        <p:spPr>
          <a:xfrm>
            <a:off x="304800" y="1219200"/>
            <a:ext cx="8461375" cy="5257800"/>
          </a:xfrm>
        </p:spPr>
        <p:txBody>
          <a:bodyPr>
            <a:noAutofit/>
          </a:bodyPr>
          <a:lstStyle/>
          <a:p>
            <a:pPr algn="just" eaLnBrk="1" hangingPunct="1"/>
            <a:r>
              <a:rPr lang="en-US" dirty="0" smtClean="0">
                <a:latin typeface="Times New Roman" pitchFamily="18" charset="0"/>
                <a:cs typeface="Times New Roman" pitchFamily="18" charset="0"/>
              </a:rPr>
              <a:t>Among the determinant, the most amenable for modification is the physical environment.</a:t>
            </a:r>
          </a:p>
          <a:p>
            <a:pPr algn="just" eaLnBrk="1" hangingPunct="1"/>
            <a:r>
              <a:rPr lang="en-US" dirty="0" smtClean="0">
                <a:latin typeface="Times New Roman" pitchFamily="18" charset="0"/>
                <a:cs typeface="Times New Roman" pitchFamily="18" charset="0"/>
              </a:rPr>
              <a:t>Providing conducive physical environment implies:</a:t>
            </a:r>
          </a:p>
          <a:p>
            <a:pPr lvl="2" algn="just" eaLnBrk="1" hangingPunct="1"/>
            <a:r>
              <a:rPr lang="en-US" sz="2800" b="1" dirty="0" smtClean="0">
                <a:latin typeface="Times New Roman" pitchFamily="18" charset="0"/>
                <a:cs typeface="Times New Roman" pitchFamily="18" charset="0"/>
              </a:rPr>
              <a:t>Safe water</a:t>
            </a:r>
          </a:p>
          <a:p>
            <a:pPr lvl="2" algn="just" eaLnBrk="1" hangingPunct="1"/>
            <a:r>
              <a:rPr lang="en-US" sz="2800" b="1" dirty="0" smtClean="0">
                <a:latin typeface="Times New Roman" pitchFamily="18" charset="0"/>
                <a:cs typeface="Times New Roman" pitchFamily="18" charset="0"/>
              </a:rPr>
              <a:t>Sanitary conveniences</a:t>
            </a:r>
          </a:p>
          <a:p>
            <a:pPr lvl="2" algn="just" eaLnBrk="1" hangingPunct="1"/>
            <a:r>
              <a:rPr lang="en-US" sz="2800" b="1" dirty="0" smtClean="0">
                <a:latin typeface="Times New Roman" pitchFamily="18" charset="0"/>
                <a:cs typeface="Times New Roman" pitchFamily="18" charset="0"/>
              </a:rPr>
              <a:t>Clean environment</a:t>
            </a:r>
          </a:p>
          <a:p>
            <a:pPr lvl="2" algn="just" eaLnBrk="1" hangingPunct="1"/>
            <a:r>
              <a:rPr lang="en-US" sz="2800" b="1" dirty="0" smtClean="0">
                <a:latin typeface="Times New Roman" pitchFamily="18" charset="0"/>
                <a:cs typeface="Times New Roman" pitchFamily="18" charset="0"/>
              </a:rPr>
              <a:t>Good food etc.</a:t>
            </a:r>
          </a:p>
        </p:txBody>
      </p:sp>
      <p:sp>
        <p:nvSpPr>
          <p:cNvPr id="51204"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normAutofit/>
          </a:bodyPr>
          <a:lstStyle/>
          <a:p>
            <a:pPr>
              <a:defRPr/>
            </a:pPr>
            <a:fld id="{1DB76CEF-F146-4CB9-B9EB-80DDE026AFAA}" type="slidenum">
              <a:rPr lang="en-US" smtClean="0"/>
              <a:pPr>
                <a:defRPr/>
              </a:pPr>
              <a:t>32</a:t>
            </a:fld>
            <a:endParaRPr lang="en-US" smtClean="0"/>
          </a:p>
        </p:txBody>
      </p:sp>
    </p:spTree>
    <p:extLst>
      <p:ext uri="{BB962C8B-B14F-4D97-AF65-F5344CB8AC3E}">
        <p14:creationId xmlns:p14="http://schemas.microsoft.com/office/powerpoint/2010/main" val="2453828139"/>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a:bodyPr>
          <a:lstStyle/>
          <a:p>
            <a:pPr>
              <a:defRPr/>
            </a:pPr>
            <a:r>
              <a:rPr lang="en-US" sz="3200" b="1" dirty="0" smtClean="0">
                <a:latin typeface="Times New Roman" pitchFamily="18" charset="0"/>
                <a:cs typeface="Times New Roman" pitchFamily="18" charset="0"/>
              </a:rPr>
              <a:t>3. Community trial</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00355" name="Content Placeholder 2"/>
          <p:cNvSpPr>
            <a:spLocks noGrp="1"/>
          </p:cNvSpPr>
          <p:nvPr>
            <p:ph sz="quarter" idx="1"/>
          </p:nvPr>
        </p:nvSpPr>
        <p:spPr>
          <a:xfrm>
            <a:off x="381000" y="1295400"/>
            <a:ext cx="8385175" cy="5029200"/>
          </a:xfrm>
        </p:spPr>
        <p:txBody>
          <a:bodyPr>
            <a:normAutofit/>
          </a:bodyPr>
          <a:lstStyle/>
          <a:p>
            <a:pPr algn="just"/>
            <a:r>
              <a:rPr lang="en-US" sz="2800" dirty="0" smtClean="0">
                <a:latin typeface="Times New Roman" pitchFamily="18" charset="0"/>
                <a:cs typeface="Times New Roman" pitchFamily="18" charset="0"/>
              </a:rPr>
              <a:t>Experiment  in  which the  unit  of allocation  to  receive  a preventive  or therapeutic  regimen is </a:t>
            </a:r>
            <a:r>
              <a:rPr lang="en-US" sz="2800" dirty="0" smtClean="0">
                <a:solidFill>
                  <a:srgbClr val="00B0F0"/>
                </a:solidFill>
                <a:latin typeface="Times New Roman" pitchFamily="18" charset="0"/>
                <a:cs typeface="Times New Roman" pitchFamily="18" charset="0"/>
              </a:rPr>
              <a:t>an entire  community or political  subdivision. </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Examples include the  trials of  fluoridation  of drinking water and  of heart  disease  prevention  in  Ethiopia and  Eritrea </a:t>
            </a: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320</a:t>
            </a:fld>
            <a:endParaRPr lang="en-US"/>
          </a:p>
        </p:txBody>
      </p:sp>
    </p:spTree>
    <p:extLst>
      <p:ext uri="{BB962C8B-B14F-4D97-AF65-F5344CB8AC3E}">
        <p14:creationId xmlns:p14="http://schemas.microsoft.com/office/powerpoint/2010/main" val="1932432271"/>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612775" y="228600"/>
            <a:ext cx="8153400" cy="990600"/>
          </a:xfrm>
        </p:spPr>
        <p:txBody>
          <a:bodyPr/>
          <a:lstStyle/>
          <a:p>
            <a:r>
              <a:rPr lang="en-US" b="1" dirty="0" smtClean="0">
                <a:cs typeface="FreesiaUPC" pitchFamily="34" charset="-34"/>
              </a:rPr>
              <a:t>  Community  trial</a:t>
            </a:r>
            <a:r>
              <a:rPr lang="en-US" dirty="0" smtClean="0">
                <a:cs typeface="FreesiaUPC" pitchFamily="34" charset="-34"/>
              </a:rPr>
              <a:t> ……</a:t>
            </a:r>
          </a:p>
        </p:txBody>
      </p:sp>
      <p:sp>
        <p:nvSpPr>
          <p:cNvPr id="4" name="Oval 3"/>
          <p:cNvSpPr/>
          <p:nvPr/>
        </p:nvSpPr>
        <p:spPr>
          <a:xfrm>
            <a:off x="0" y="2514600"/>
            <a:ext cx="22860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Population </a:t>
            </a:r>
            <a:endParaRPr lang="en-US" dirty="0"/>
          </a:p>
        </p:txBody>
      </p:sp>
      <p:sp>
        <p:nvSpPr>
          <p:cNvPr id="5" name="Right Arrow Callout 4"/>
          <p:cNvSpPr/>
          <p:nvPr/>
        </p:nvSpPr>
        <p:spPr>
          <a:xfrm>
            <a:off x="1828800" y="2362200"/>
            <a:ext cx="2438400" cy="16002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Community/clusters with out Diseased </a:t>
            </a:r>
          </a:p>
        </p:txBody>
      </p:sp>
      <p:sp>
        <p:nvSpPr>
          <p:cNvPr id="6" name="Left Brace 5"/>
          <p:cNvSpPr/>
          <p:nvPr/>
        </p:nvSpPr>
        <p:spPr>
          <a:xfrm rot="11011852" flipH="1">
            <a:off x="4067175" y="2678113"/>
            <a:ext cx="381000"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Rounded Rectangle 6"/>
          <p:cNvSpPr/>
          <p:nvPr/>
        </p:nvSpPr>
        <p:spPr>
          <a:xfrm>
            <a:off x="4343400" y="2133600"/>
            <a:ext cx="1447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Intervention </a:t>
            </a:r>
          </a:p>
        </p:txBody>
      </p:sp>
      <p:sp>
        <p:nvSpPr>
          <p:cNvPr id="8" name="Rounded Rectangle 7"/>
          <p:cNvSpPr/>
          <p:nvPr/>
        </p:nvSpPr>
        <p:spPr>
          <a:xfrm>
            <a:off x="4286250" y="3143250"/>
            <a:ext cx="1928813" cy="97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 intervention </a:t>
            </a:r>
          </a:p>
        </p:txBody>
      </p:sp>
      <p:sp>
        <p:nvSpPr>
          <p:cNvPr id="9" name="Rounded Rectangle 8"/>
          <p:cNvSpPr/>
          <p:nvPr/>
        </p:nvSpPr>
        <p:spPr>
          <a:xfrm>
            <a:off x="6248400" y="1524000"/>
            <a:ext cx="1905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Diseased  </a:t>
            </a:r>
            <a:r>
              <a:rPr lang="en-US" dirty="0"/>
              <a:t> </a:t>
            </a:r>
          </a:p>
        </p:txBody>
      </p:sp>
      <p:sp>
        <p:nvSpPr>
          <p:cNvPr id="10" name="Rounded Rectangle 9"/>
          <p:cNvSpPr/>
          <p:nvPr/>
        </p:nvSpPr>
        <p:spPr>
          <a:xfrm>
            <a:off x="6400800" y="2362200"/>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Not diseased </a:t>
            </a:r>
          </a:p>
        </p:txBody>
      </p:sp>
      <p:sp>
        <p:nvSpPr>
          <p:cNvPr id="11" name="Left Brace 10"/>
          <p:cNvSpPr/>
          <p:nvPr/>
        </p:nvSpPr>
        <p:spPr>
          <a:xfrm>
            <a:off x="5791200" y="1905000"/>
            <a:ext cx="609600"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Rounded Rectangle 11"/>
          <p:cNvSpPr/>
          <p:nvPr/>
        </p:nvSpPr>
        <p:spPr>
          <a:xfrm>
            <a:off x="6400800" y="3124200"/>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Diseased </a:t>
            </a:r>
          </a:p>
        </p:txBody>
      </p:sp>
      <p:sp>
        <p:nvSpPr>
          <p:cNvPr id="13" name="Rounded Rectangle 12"/>
          <p:cNvSpPr/>
          <p:nvPr/>
        </p:nvSpPr>
        <p:spPr>
          <a:xfrm>
            <a:off x="6400800" y="3962400"/>
            <a:ext cx="2133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Not diseased </a:t>
            </a:r>
          </a:p>
        </p:txBody>
      </p:sp>
      <p:sp>
        <p:nvSpPr>
          <p:cNvPr id="14" name="Flowchart: Extract 13"/>
          <p:cNvSpPr/>
          <p:nvPr/>
        </p:nvSpPr>
        <p:spPr>
          <a:xfrm>
            <a:off x="1981200" y="4267200"/>
            <a:ext cx="3352800" cy="7620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Manipulation </a:t>
            </a:r>
          </a:p>
        </p:txBody>
      </p:sp>
      <p:cxnSp>
        <p:nvCxnSpPr>
          <p:cNvPr id="15" name="Straight Arrow Connector 14"/>
          <p:cNvCxnSpPr/>
          <p:nvPr/>
        </p:nvCxnSpPr>
        <p:spPr>
          <a:xfrm rot="5400000" flipH="1" flipV="1">
            <a:off x="3163094" y="3847306"/>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Notched Right Arrow 15"/>
          <p:cNvSpPr/>
          <p:nvPr/>
        </p:nvSpPr>
        <p:spPr>
          <a:xfrm>
            <a:off x="2286000" y="5334000"/>
            <a:ext cx="4572000" cy="609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Time and direction of inquiry </a:t>
            </a:r>
          </a:p>
        </p:txBody>
      </p:sp>
      <p:sp>
        <p:nvSpPr>
          <p:cNvPr id="17" name="Left Brace 16"/>
          <p:cNvSpPr/>
          <p:nvPr/>
        </p:nvSpPr>
        <p:spPr>
          <a:xfrm>
            <a:off x="6000750" y="3352800"/>
            <a:ext cx="476250" cy="914400"/>
          </a:xfrm>
          <a:prstGeom prst="leftBrace">
            <a:avLst>
              <a:gd name="adj1" fmla="val 8333"/>
              <a:gd name="adj2" fmla="val 43846"/>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Slide Number Placeholder 18"/>
          <p:cNvSpPr>
            <a:spLocks noGrp="1"/>
          </p:cNvSpPr>
          <p:nvPr>
            <p:ph type="sldNum" sz="quarter" idx="12"/>
          </p:nvPr>
        </p:nvSpPr>
        <p:spPr/>
        <p:txBody>
          <a:bodyPr>
            <a:normAutofit/>
          </a:bodyPr>
          <a:lstStyle/>
          <a:p>
            <a:fld id="{BF9949E1-56C8-4E7F-A344-028E9A67C503}" type="slidenum">
              <a:rPr lang="en-US" smtClean="0"/>
              <a:pPr/>
              <a:t>321</a:t>
            </a:fld>
            <a:endParaRPr lang="en-US"/>
          </a:p>
        </p:txBody>
      </p:sp>
    </p:spTree>
    <p:extLst>
      <p:ext uri="{BB962C8B-B14F-4D97-AF65-F5344CB8AC3E}">
        <p14:creationId xmlns:p14="http://schemas.microsoft.com/office/powerpoint/2010/main" val="5931176"/>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Box 2"/>
          <p:cNvSpPr txBox="1">
            <a:spLocks noChangeArrowheads="1"/>
          </p:cNvSpPr>
          <p:nvPr/>
        </p:nvSpPr>
        <p:spPr bwMode="auto">
          <a:xfrm>
            <a:off x="3571875" y="857250"/>
            <a:ext cx="4454525" cy="492125"/>
          </a:xfrm>
          <a:prstGeom prst="rect">
            <a:avLst/>
          </a:prstGeom>
          <a:solidFill>
            <a:srgbClr val="FFFF00"/>
          </a:solidFill>
          <a:ln w="9525" algn="ctr">
            <a:solidFill>
              <a:schemeClr val="tx1"/>
            </a:solidFill>
            <a:miter lim="800000"/>
            <a:headEnd/>
            <a:tailEnd/>
          </a:ln>
        </p:spPr>
        <p:txBody>
          <a:bodyPr>
            <a:spAutoFit/>
          </a:bodyPr>
          <a:lstStyle/>
          <a:p>
            <a:pPr algn="ctr">
              <a:lnSpc>
                <a:spcPct val="110000"/>
              </a:lnSpc>
              <a:spcBef>
                <a:spcPct val="50000"/>
              </a:spcBef>
              <a:buFont typeface="Wingdings" pitchFamily="2" charset="2"/>
              <a:buNone/>
            </a:pPr>
            <a:r>
              <a:rPr lang="en-US" sz="2500" dirty="0"/>
              <a:t>Source population</a:t>
            </a:r>
          </a:p>
        </p:txBody>
      </p:sp>
      <p:sp>
        <p:nvSpPr>
          <p:cNvPr id="102404" name="AutoShape 3"/>
          <p:cNvSpPr>
            <a:spLocks noChangeArrowheads="1"/>
          </p:cNvSpPr>
          <p:nvPr/>
        </p:nvSpPr>
        <p:spPr bwMode="auto">
          <a:xfrm>
            <a:off x="5608638" y="1393825"/>
            <a:ext cx="422275" cy="768350"/>
          </a:xfrm>
          <a:prstGeom prst="downArrow">
            <a:avLst>
              <a:gd name="adj1" fmla="val 50000"/>
              <a:gd name="adj2" fmla="val 45489"/>
            </a:avLst>
          </a:prstGeom>
          <a:solidFill>
            <a:schemeClr val="hlink"/>
          </a:solidFill>
          <a:ln w="9525" algn="ctr">
            <a:solidFill>
              <a:schemeClr val="tx1"/>
            </a:solidFill>
            <a:miter lim="800000"/>
            <a:headEnd/>
            <a:tailEnd/>
          </a:ln>
        </p:spPr>
        <p:txBody>
          <a:bodyPr wrap="none" anchor="ctr"/>
          <a:lstStyle/>
          <a:p>
            <a:endParaRPr lang="en-GB"/>
          </a:p>
        </p:txBody>
      </p:sp>
      <p:sp>
        <p:nvSpPr>
          <p:cNvPr id="102405" name="Text Box 4"/>
          <p:cNvSpPr txBox="1">
            <a:spLocks noChangeArrowheads="1"/>
          </p:cNvSpPr>
          <p:nvPr/>
        </p:nvSpPr>
        <p:spPr bwMode="auto">
          <a:xfrm>
            <a:off x="3571875" y="2468563"/>
            <a:ext cx="4454525" cy="520700"/>
          </a:xfrm>
          <a:prstGeom prst="rect">
            <a:avLst/>
          </a:prstGeom>
          <a:solidFill>
            <a:srgbClr val="FF0066"/>
          </a:solidFill>
          <a:ln w="9525" algn="ctr">
            <a:solidFill>
              <a:schemeClr val="tx1"/>
            </a:solidFill>
            <a:miter lim="800000"/>
            <a:headEnd/>
            <a:tailEnd/>
          </a:ln>
        </p:spPr>
        <p:txBody>
          <a:bodyPr>
            <a:spAutoFit/>
          </a:bodyPr>
          <a:lstStyle/>
          <a:p>
            <a:pPr algn="ctr">
              <a:lnSpc>
                <a:spcPct val="110000"/>
              </a:lnSpc>
              <a:spcBef>
                <a:spcPct val="50000"/>
              </a:spcBef>
              <a:buFont typeface="Wingdings" pitchFamily="2" charset="2"/>
              <a:buNone/>
            </a:pPr>
            <a:r>
              <a:rPr lang="en-US" sz="2500" dirty="0"/>
              <a:t>Study population</a:t>
            </a:r>
          </a:p>
        </p:txBody>
      </p:sp>
      <p:sp>
        <p:nvSpPr>
          <p:cNvPr id="102406" name="Text Box 5"/>
          <p:cNvSpPr txBox="1">
            <a:spLocks noChangeArrowheads="1"/>
          </p:cNvSpPr>
          <p:nvPr/>
        </p:nvSpPr>
        <p:spPr bwMode="auto">
          <a:xfrm>
            <a:off x="3649663" y="4235450"/>
            <a:ext cx="4454525" cy="520700"/>
          </a:xfrm>
          <a:prstGeom prst="rect">
            <a:avLst/>
          </a:prstGeom>
          <a:solidFill>
            <a:srgbClr val="FF0066"/>
          </a:solidFill>
          <a:ln w="9525" algn="ctr">
            <a:solidFill>
              <a:schemeClr val="tx1"/>
            </a:solidFill>
            <a:miter lim="800000"/>
            <a:headEnd/>
            <a:tailEnd/>
          </a:ln>
        </p:spPr>
        <p:txBody>
          <a:bodyPr>
            <a:spAutoFit/>
          </a:bodyPr>
          <a:lstStyle/>
          <a:p>
            <a:pPr algn="ctr">
              <a:lnSpc>
                <a:spcPct val="110000"/>
              </a:lnSpc>
              <a:spcBef>
                <a:spcPct val="50000"/>
              </a:spcBef>
              <a:buFont typeface="Wingdings" pitchFamily="2" charset="2"/>
              <a:buNone/>
            </a:pPr>
            <a:r>
              <a:rPr lang="en-US" sz="2500" dirty="0"/>
              <a:t>Randomize</a:t>
            </a:r>
          </a:p>
        </p:txBody>
      </p:sp>
      <p:sp>
        <p:nvSpPr>
          <p:cNvPr id="102407" name="AutoShape 6"/>
          <p:cNvSpPr>
            <a:spLocks noChangeArrowheads="1"/>
          </p:cNvSpPr>
          <p:nvPr/>
        </p:nvSpPr>
        <p:spPr bwMode="auto">
          <a:xfrm>
            <a:off x="5608638" y="3236913"/>
            <a:ext cx="422275" cy="768350"/>
          </a:xfrm>
          <a:prstGeom prst="downArrow">
            <a:avLst>
              <a:gd name="adj1" fmla="val 50000"/>
              <a:gd name="adj2" fmla="val 45489"/>
            </a:avLst>
          </a:prstGeom>
          <a:solidFill>
            <a:schemeClr val="hlink"/>
          </a:solidFill>
          <a:ln w="9525" algn="ctr">
            <a:solidFill>
              <a:schemeClr val="tx1"/>
            </a:solidFill>
            <a:miter lim="800000"/>
            <a:headEnd/>
            <a:tailEnd/>
          </a:ln>
        </p:spPr>
        <p:txBody>
          <a:bodyPr wrap="none" anchor="ctr"/>
          <a:lstStyle/>
          <a:p>
            <a:endParaRPr lang="en-GB"/>
          </a:p>
        </p:txBody>
      </p:sp>
      <p:sp>
        <p:nvSpPr>
          <p:cNvPr id="102408" name="AutoShape 7"/>
          <p:cNvSpPr>
            <a:spLocks noChangeArrowheads="1"/>
          </p:cNvSpPr>
          <p:nvPr/>
        </p:nvSpPr>
        <p:spPr bwMode="auto">
          <a:xfrm rot="1789080">
            <a:off x="4762500" y="4965700"/>
            <a:ext cx="346075" cy="922338"/>
          </a:xfrm>
          <a:prstGeom prst="downArrow">
            <a:avLst>
              <a:gd name="adj1" fmla="val 50000"/>
              <a:gd name="adj2" fmla="val 66628"/>
            </a:avLst>
          </a:prstGeom>
          <a:solidFill>
            <a:schemeClr val="hlink"/>
          </a:solidFill>
          <a:ln w="9525" algn="ctr">
            <a:solidFill>
              <a:schemeClr val="tx1"/>
            </a:solidFill>
            <a:miter lim="800000"/>
            <a:headEnd/>
            <a:tailEnd/>
          </a:ln>
        </p:spPr>
        <p:txBody>
          <a:bodyPr wrap="none" anchor="ctr"/>
          <a:lstStyle/>
          <a:p>
            <a:endParaRPr lang="en-GB"/>
          </a:p>
        </p:txBody>
      </p:sp>
      <p:sp>
        <p:nvSpPr>
          <p:cNvPr id="102409" name="AutoShape 8"/>
          <p:cNvSpPr>
            <a:spLocks noChangeArrowheads="1"/>
          </p:cNvSpPr>
          <p:nvPr/>
        </p:nvSpPr>
        <p:spPr bwMode="auto">
          <a:xfrm rot="19810920" flipH="1">
            <a:off x="6759575" y="5003800"/>
            <a:ext cx="346075" cy="922338"/>
          </a:xfrm>
          <a:prstGeom prst="downArrow">
            <a:avLst>
              <a:gd name="adj1" fmla="val 50000"/>
              <a:gd name="adj2" fmla="val 66628"/>
            </a:avLst>
          </a:prstGeom>
          <a:solidFill>
            <a:schemeClr val="hlink"/>
          </a:solidFill>
          <a:ln w="9525" algn="ctr">
            <a:solidFill>
              <a:schemeClr val="tx1"/>
            </a:solidFill>
            <a:miter lim="800000"/>
            <a:headEnd/>
            <a:tailEnd/>
          </a:ln>
        </p:spPr>
        <p:txBody>
          <a:bodyPr wrap="none" anchor="ctr"/>
          <a:lstStyle/>
          <a:p>
            <a:endParaRPr lang="en-GB"/>
          </a:p>
        </p:txBody>
      </p:sp>
      <p:sp>
        <p:nvSpPr>
          <p:cNvPr id="102410" name="Text Box 9"/>
          <p:cNvSpPr txBox="1">
            <a:spLocks noChangeArrowheads="1"/>
          </p:cNvSpPr>
          <p:nvPr/>
        </p:nvSpPr>
        <p:spPr bwMode="auto">
          <a:xfrm>
            <a:off x="2613025" y="6134100"/>
            <a:ext cx="2995613" cy="520700"/>
          </a:xfrm>
          <a:prstGeom prst="rect">
            <a:avLst/>
          </a:prstGeom>
          <a:solidFill>
            <a:srgbClr val="FF0066"/>
          </a:solidFill>
          <a:ln w="9525" algn="ctr">
            <a:solidFill>
              <a:schemeClr val="tx1"/>
            </a:solidFill>
            <a:miter lim="800000"/>
            <a:headEnd/>
            <a:tailEnd/>
          </a:ln>
        </p:spPr>
        <p:txBody>
          <a:bodyPr>
            <a:spAutoFit/>
          </a:bodyPr>
          <a:lstStyle/>
          <a:p>
            <a:pPr algn="ctr">
              <a:lnSpc>
                <a:spcPct val="110000"/>
              </a:lnSpc>
              <a:spcBef>
                <a:spcPct val="50000"/>
              </a:spcBef>
              <a:buFont typeface="Wingdings" pitchFamily="2" charset="2"/>
              <a:buNone/>
            </a:pPr>
            <a:r>
              <a:rPr lang="en-US" sz="2500"/>
              <a:t>Treatment</a:t>
            </a:r>
          </a:p>
        </p:txBody>
      </p:sp>
      <p:sp>
        <p:nvSpPr>
          <p:cNvPr id="102411" name="Text Box 10"/>
          <p:cNvSpPr txBox="1">
            <a:spLocks noChangeArrowheads="1"/>
          </p:cNvSpPr>
          <p:nvPr/>
        </p:nvSpPr>
        <p:spPr bwMode="auto">
          <a:xfrm>
            <a:off x="5761038" y="6134100"/>
            <a:ext cx="3073400" cy="520700"/>
          </a:xfrm>
          <a:prstGeom prst="rect">
            <a:avLst/>
          </a:prstGeom>
          <a:solidFill>
            <a:srgbClr val="FF0066"/>
          </a:solidFill>
          <a:ln w="9525" algn="ctr">
            <a:solidFill>
              <a:schemeClr val="tx1"/>
            </a:solidFill>
            <a:miter lim="800000"/>
            <a:headEnd/>
            <a:tailEnd/>
          </a:ln>
        </p:spPr>
        <p:txBody>
          <a:bodyPr>
            <a:spAutoFit/>
          </a:bodyPr>
          <a:lstStyle/>
          <a:p>
            <a:pPr algn="ctr">
              <a:lnSpc>
                <a:spcPct val="110000"/>
              </a:lnSpc>
              <a:spcBef>
                <a:spcPct val="50000"/>
              </a:spcBef>
              <a:buFont typeface="Wingdings" pitchFamily="2" charset="2"/>
              <a:buNone/>
            </a:pPr>
            <a:r>
              <a:rPr lang="en-US" sz="2500"/>
              <a:t>No treatment</a:t>
            </a:r>
          </a:p>
        </p:txBody>
      </p:sp>
      <p:sp>
        <p:nvSpPr>
          <p:cNvPr id="102412" name="Text Box 11"/>
          <p:cNvSpPr txBox="1">
            <a:spLocks noChangeArrowheads="1"/>
          </p:cNvSpPr>
          <p:nvPr/>
        </p:nvSpPr>
        <p:spPr bwMode="auto">
          <a:xfrm>
            <a:off x="231775" y="1470025"/>
            <a:ext cx="3802063" cy="437812"/>
          </a:xfrm>
          <a:prstGeom prst="rect">
            <a:avLst/>
          </a:prstGeom>
          <a:noFill/>
          <a:ln w="9525" algn="ctr">
            <a:noFill/>
            <a:miter lim="800000"/>
            <a:headEnd/>
            <a:tailEnd/>
          </a:ln>
        </p:spPr>
        <p:txBody>
          <a:bodyPr>
            <a:spAutoFit/>
          </a:bodyPr>
          <a:lstStyle/>
          <a:p>
            <a:pPr>
              <a:lnSpc>
                <a:spcPct val="110000"/>
              </a:lnSpc>
              <a:spcBef>
                <a:spcPct val="50000"/>
              </a:spcBef>
              <a:buFont typeface="Wingdings" pitchFamily="2" charset="2"/>
              <a:buNone/>
            </a:pPr>
            <a:r>
              <a:rPr lang="en-US" sz="2200" dirty="0" smtClean="0">
                <a:latin typeface="Times New Roman" pitchFamily="18" charset="0"/>
                <a:cs typeface="Times New Roman" pitchFamily="18" charset="0"/>
              </a:rPr>
              <a:t>Threats </a:t>
            </a:r>
            <a:r>
              <a:rPr lang="en-US" sz="2200" dirty="0">
                <a:latin typeface="Times New Roman" pitchFamily="18" charset="0"/>
                <a:cs typeface="Times New Roman" pitchFamily="18" charset="0"/>
              </a:rPr>
              <a:t>to external validity</a:t>
            </a:r>
          </a:p>
        </p:txBody>
      </p:sp>
      <p:sp>
        <p:nvSpPr>
          <p:cNvPr id="102413" name="AutoShape 12"/>
          <p:cNvSpPr>
            <a:spLocks noChangeArrowheads="1"/>
          </p:cNvSpPr>
          <p:nvPr/>
        </p:nvSpPr>
        <p:spPr bwMode="auto">
          <a:xfrm>
            <a:off x="4225925" y="1662113"/>
            <a:ext cx="692150" cy="115887"/>
          </a:xfrm>
          <a:prstGeom prst="rightArrow">
            <a:avLst>
              <a:gd name="adj1" fmla="val 50000"/>
              <a:gd name="adj2" fmla="val 149316"/>
            </a:avLst>
          </a:prstGeom>
          <a:solidFill>
            <a:srgbClr val="FF0000"/>
          </a:solidFill>
          <a:ln w="9525" algn="ctr">
            <a:solidFill>
              <a:schemeClr val="tx1"/>
            </a:solidFill>
            <a:miter lim="800000"/>
            <a:headEnd/>
            <a:tailEnd/>
          </a:ln>
        </p:spPr>
        <p:txBody>
          <a:bodyPr wrap="none" anchor="ctr"/>
          <a:lstStyle/>
          <a:p>
            <a:endParaRPr lang="en-GB"/>
          </a:p>
        </p:txBody>
      </p:sp>
      <p:sp>
        <p:nvSpPr>
          <p:cNvPr id="102414" name="AutoShape 13"/>
          <p:cNvSpPr>
            <a:spLocks/>
          </p:cNvSpPr>
          <p:nvPr/>
        </p:nvSpPr>
        <p:spPr bwMode="auto">
          <a:xfrm>
            <a:off x="2228850" y="2276475"/>
            <a:ext cx="344488" cy="4378325"/>
          </a:xfrm>
          <a:prstGeom prst="leftBrace">
            <a:avLst>
              <a:gd name="adj1" fmla="val 105914"/>
              <a:gd name="adj2" fmla="val 50000"/>
            </a:avLst>
          </a:prstGeom>
          <a:solidFill>
            <a:srgbClr val="FFFF00"/>
          </a:solidFill>
          <a:ln w="25400">
            <a:solidFill>
              <a:srgbClr val="FF0000"/>
            </a:solidFill>
            <a:round/>
            <a:headEnd/>
            <a:tailEnd/>
          </a:ln>
        </p:spPr>
        <p:txBody>
          <a:bodyPr wrap="none" anchor="ctr"/>
          <a:lstStyle/>
          <a:p>
            <a:endParaRPr lang="en-GB"/>
          </a:p>
        </p:txBody>
      </p:sp>
      <p:sp>
        <p:nvSpPr>
          <p:cNvPr id="102415" name="Text Box 14"/>
          <p:cNvSpPr txBox="1">
            <a:spLocks noChangeArrowheads="1"/>
          </p:cNvSpPr>
          <p:nvPr/>
        </p:nvSpPr>
        <p:spPr bwMode="auto">
          <a:xfrm>
            <a:off x="39688" y="4059238"/>
            <a:ext cx="2074862" cy="837152"/>
          </a:xfrm>
          <a:prstGeom prst="rect">
            <a:avLst/>
          </a:prstGeom>
          <a:noFill/>
          <a:ln w="9525" algn="ctr">
            <a:noFill/>
            <a:miter lim="800000"/>
            <a:headEnd/>
            <a:tailEnd/>
          </a:ln>
        </p:spPr>
        <p:txBody>
          <a:bodyPr>
            <a:spAutoFit/>
          </a:bodyPr>
          <a:lstStyle/>
          <a:p>
            <a:pPr>
              <a:lnSpc>
                <a:spcPct val="110000"/>
              </a:lnSpc>
              <a:spcBef>
                <a:spcPct val="50000"/>
              </a:spcBef>
              <a:buFont typeface="Wingdings" pitchFamily="2" charset="2"/>
              <a:buNone/>
            </a:pPr>
            <a:r>
              <a:rPr lang="en-US" sz="2200" dirty="0">
                <a:latin typeface="Times New Roman" pitchFamily="18" charset="0"/>
                <a:cs typeface="Times New Roman" pitchFamily="18" charset="0"/>
              </a:rPr>
              <a:t>T</a:t>
            </a:r>
            <a:r>
              <a:rPr lang="en-US" sz="2200" dirty="0" smtClean="0">
                <a:latin typeface="Times New Roman" pitchFamily="18" charset="0"/>
                <a:cs typeface="Times New Roman" pitchFamily="18" charset="0"/>
              </a:rPr>
              <a:t>hreats </a:t>
            </a:r>
            <a:r>
              <a:rPr lang="en-US" sz="2200" dirty="0">
                <a:latin typeface="Times New Roman" pitchFamily="18" charset="0"/>
                <a:cs typeface="Times New Roman" pitchFamily="18" charset="0"/>
              </a:rPr>
              <a:t>to internal validity</a:t>
            </a:r>
          </a:p>
        </p:txBody>
      </p:sp>
      <p:sp>
        <p:nvSpPr>
          <p:cNvPr id="102416" name="Text Box 2"/>
          <p:cNvSpPr txBox="1">
            <a:spLocks noChangeArrowheads="1"/>
          </p:cNvSpPr>
          <p:nvPr/>
        </p:nvSpPr>
        <p:spPr bwMode="auto">
          <a:xfrm>
            <a:off x="533401" y="214313"/>
            <a:ext cx="8110538" cy="531940"/>
          </a:xfrm>
          <a:prstGeom prst="rect">
            <a:avLst/>
          </a:prstGeom>
          <a:solidFill>
            <a:schemeClr val="bg1"/>
          </a:solidFill>
          <a:ln w="9525" algn="ctr">
            <a:solidFill>
              <a:schemeClr val="tx1"/>
            </a:solidFill>
            <a:miter lim="800000"/>
            <a:headEnd/>
            <a:tailEnd/>
          </a:ln>
        </p:spPr>
        <p:txBody>
          <a:bodyPr wrap="square">
            <a:spAutoFit/>
          </a:bodyPr>
          <a:lstStyle/>
          <a:p>
            <a:pPr algn="ctr">
              <a:lnSpc>
                <a:spcPct val="110000"/>
              </a:lnSpc>
              <a:spcBef>
                <a:spcPct val="50000"/>
              </a:spcBef>
              <a:buFont typeface="Wingdings" pitchFamily="2" charset="2"/>
              <a:buNone/>
            </a:pPr>
            <a:r>
              <a:rPr lang="en-US" sz="2800" dirty="0">
                <a:latin typeface="Times New Roman" pitchFamily="18" charset="0"/>
                <a:cs typeface="Times New Roman" pitchFamily="18" charset="0"/>
              </a:rPr>
              <a:t>Selection of Participants</a:t>
            </a:r>
          </a:p>
        </p:txBody>
      </p:sp>
      <p:sp>
        <p:nvSpPr>
          <p:cNvPr id="17" name="Slide Number Placeholder 16"/>
          <p:cNvSpPr>
            <a:spLocks noGrp="1"/>
          </p:cNvSpPr>
          <p:nvPr>
            <p:ph type="sldNum" sz="quarter" idx="12"/>
          </p:nvPr>
        </p:nvSpPr>
        <p:spPr/>
        <p:txBody>
          <a:bodyPr/>
          <a:lstStyle/>
          <a:p>
            <a:fld id="{BF9949E1-56C8-4E7F-A344-028E9A67C503}" type="slidenum">
              <a:rPr lang="en-US" smtClean="0"/>
              <a:pPr/>
              <a:t>322</a:t>
            </a:fld>
            <a:endParaRPr lang="en-US"/>
          </a:p>
        </p:txBody>
      </p:sp>
    </p:spTree>
    <p:extLst>
      <p:ext uri="{BB962C8B-B14F-4D97-AF65-F5344CB8AC3E}">
        <p14:creationId xmlns:p14="http://schemas.microsoft.com/office/powerpoint/2010/main" val="425282946"/>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2057400" y="304800"/>
            <a:ext cx="5105400" cy="7620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2400">
                <a:latin typeface="Tahoma" pitchFamily="34" charset="0"/>
              </a:rPr>
              <a:t>Population At Large</a:t>
            </a:r>
          </a:p>
        </p:txBody>
      </p:sp>
      <p:sp>
        <p:nvSpPr>
          <p:cNvPr id="103427" name="Rectangle 3"/>
          <p:cNvSpPr>
            <a:spLocks noChangeArrowheads="1"/>
          </p:cNvSpPr>
          <p:nvPr/>
        </p:nvSpPr>
        <p:spPr bwMode="auto">
          <a:xfrm>
            <a:off x="2590800" y="2133600"/>
            <a:ext cx="4038600" cy="6858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2400">
                <a:latin typeface="Tahoma" pitchFamily="34" charset="0"/>
              </a:rPr>
              <a:t>Population With Condition</a:t>
            </a:r>
          </a:p>
        </p:txBody>
      </p:sp>
      <p:sp>
        <p:nvSpPr>
          <p:cNvPr id="103428" name="Rectangle 4"/>
          <p:cNvSpPr>
            <a:spLocks noChangeArrowheads="1"/>
          </p:cNvSpPr>
          <p:nvPr/>
        </p:nvSpPr>
        <p:spPr bwMode="auto">
          <a:xfrm>
            <a:off x="2819400" y="3886200"/>
            <a:ext cx="3505200" cy="6858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2400">
                <a:latin typeface="Tahoma" pitchFamily="34" charset="0"/>
              </a:rPr>
              <a:t>Study Population</a:t>
            </a:r>
          </a:p>
        </p:txBody>
      </p:sp>
      <p:sp>
        <p:nvSpPr>
          <p:cNvPr id="103429" name="Rectangle 5"/>
          <p:cNvSpPr>
            <a:spLocks noChangeArrowheads="1"/>
          </p:cNvSpPr>
          <p:nvPr/>
        </p:nvSpPr>
        <p:spPr bwMode="auto">
          <a:xfrm>
            <a:off x="3200400" y="5638800"/>
            <a:ext cx="2514600" cy="6858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2400">
                <a:latin typeface="Tahoma" pitchFamily="34" charset="0"/>
              </a:rPr>
              <a:t>Study Sample</a:t>
            </a:r>
          </a:p>
        </p:txBody>
      </p:sp>
      <p:sp>
        <p:nvSpPr>
          <p:cNvPr id="103430" name="Line 6"/>
          <p:cNvSpPr>
            <a:spLocks noChangeShapeType="1"/>
          </p:cNvSpPr>
          <p:nvPr/>
        </p:nvSpPr>
        <p:spPr bwMode="auto">
          <a:xfrm>
            <a:off x="4398963" y="1096963"/>
            <a:ext cx="0" cy="990600"/>
          </a:xfrm>
          <a:prstGeom prst="line">
            <a:avLst/>
          </a:prstGeom>
          <a:noFill/>
          <a:ln w="28575">
            <a:solidFill>
              <a:schemeClr val="tx1"/>
            </a:solidFill>
            <a:round/>
            <a:headEnd type="none" w="sm" len="sm"/>
            <a:tailEnd type="triangle" w="sm" len="sm"/>
          </a:ln>
        </p:spPr>
        <p:txBody>
          <a:bodyPr wrap="none"/>
          <a:lstStyle/>
          <a:p>
            <a:endParaRPr lang="en-US"/>
          </a:p>
        </p:txBody>
      </p:sp>
      <p:sp>
        <p:nvSpPr>
          <p:cNvPr id="103431" name="Line 7"/>
          <p:cNvSpPr>
            <a:spLocks noChangeShapeType="1"/>
          </p:cNvSpPr>
          <p:nvPr/>
        </p:nvSpPr>
        <p:spPr bwMode="auto">
          <a:xfrm>
            <a:off x="4389438" y="2889250"/>
            <a:ext cx="0" cy="990600"/>
          </a:xfrm>
          <a:prstGeom prst="line">
            <a:avLst/>
          </a:prstGeom>
          <a:noFill/>
          <a:ln w="28575">
            <a:solidFill>
              <a:schemeClr val="tx1"/>
            </a:solidFill>
            <a:round/>
            <a:headEnd type="none" w="sm" len="sm"/>
            <a:tailEnd type="triangle" w="sm" len="sm"/>
          </a:ln>
        </p:spPr>
        <p:txBody>
          <a:bodyPr wrap="none"/>
          <a:lstStyle/>
          <a:p>
            <a:endParaRPr lang="en-US"/>
          </a:p>
        </p:txBody>
      </p:sp>
      <p:sp>
        <p:nvSpPr>
          <p:cNvPr id="103432" name="Line 8"/>
          <p:cNvSpPr>
            <a:spLocks noChangeShapeType="1"/>
          </p:cNvSpPr>
          <p:nvPr/>
        </p:nvSpPr>
        <p:spPr bwMode="auto">
          <a:xfrm>
            <a:off x="4389438" y="4597400"/>
            <a:ext cx="0" cy="990600"/>
          </a:xfrm>
          <a:prstGeom prst="line">
            <a:avLst/>
          </a:prstGeom>
          <a:noFill/>
          <a:ln w="28575">
            <a:solidFill>
              <a:schemeClr val="tx1"/>
            </a:solidFill>
            <a:round/>
            <a:headEnd type="none" w="sm" len="sm"/>
            <a:tailEnd type="triangle" w="sm" len="sm"/>
          </a:ln>
        </p:spPr>
        <p:txBody>
          <a:bodyPr wrap="none"/>
          <a:lstStyle/>
          <a:p>
            <a:endParaRPr lang="en-US"/>
          </a:p>
        </p:txBody>
      </p:sp>
      <p:grpSp>
        <p:nvGrpSpPr>
          <p:cNvPr id="2" name="Group 9"/>
          <p:cNvGrpSpPr>
            <a:grpSpLocks/>
          </p:cNvGrpSpPr>
          <p:nvPr/>
        </p:nvGrpSpPr>
        <p:grpSpPr bwMode="auto">
          <a:xfrm>
            <a:off x="4495800" y="1330325"/>
            <a:ext cx="4362450" cy="533400"/>
            <a:chOff x="2832" y="838"/>
            <a:chExt cx="2599" cy="336"/>
          </a:xfrm>
        </p:grpSpPr>
        <p:sp>
          <p:nvSpPr>
            <p:cNvPr id="103440" name="Line 10"/>
            <p:cNvSpPr>
              <a:spLocks noChangeShapeType="1"/>
            </p:cNvSpPr>
            <p:nvPr/>
          </p:nvSpPr>
          <p:spPr bwMode="auto">
            <a:xfrm flipH="1">
              <a:off x="2832" y="1008"/>
              <a:ext cx="864" cy="0"/>
            </a:xfrm>
            <a:prstGeom prst="line">
              <a:avLst/>
            </a:prstGeom>
            <a:noFill/>
            <a:ln w="12700">
              <a:solidFill>
                <a:schemeClr val="tx1"/>
              </a:solidFill>
              <a:round/>
              <a:headEnd type="none" w="sm" len="sm"/>
              <a:tailEnd type="triangle" w="sm" len="sm"/>
            </a:ln>
          </p:spPr>
          <p:txBody>
            <a:bodyPr wrap="none"/>
            <a:lstStyle/>
            <a:p>
              <a:endParaRPr lang="en-US"/>
            </a:p>
          </p:txBody>
        </p:sp>
        <p:sp>
          <p:nvSpPr>
            <p:cNvPr id="103441" name="Oval 11"/>
            <p:cNvSpPr>
              <a:spLocks noChangeArrowheads="1"/>
            </p:cNvSpPr>
            <p:nvPr/>
          </p:nvSpPr>
          <p:spPr bwMode="auto">
            <a:xfrm>
              <a:off x="3686" y="838"/>
              <a:ext cx="1745" cy="336"/>
            </a:xfrm>
            <a:prstGeom prst="ellipse">
              <a:avLst/>
            </a:prstGeom>
            <a:solidFill>
              <a:srgbClr val="FFFF00"/>
            </a:solidFill>
            <a:ln w="12700">
              <a:solidFill>
                <a:schemeClr val="tx1"/>
              </a:solidFill>
              <a:round/>
              <a:headEnd type="none" w="sm" len="sm"/>
              <a:tailEnd type="none" w="sm" len="sm"/>
            </a:ln>
          </p:spPr>
          <p:txBody>
            <a:bodyPr wrap="none" anchor="ctr"/>
            <a:lstStyle/>
            <a:p>
              <a:pPr algn="ctr"/>
              <a:r>
                <a:rPr lang="en-US">
                  <a:latin typeface="Tahoma" pitchFamily="34" charset="0"/>
                </a:rPr>
                <a:t>Define Condition</a:t>
              </a:r>
            </a:p>
          </p:txBody>
        </p:sp>
      </p:grpSp>
      <p:grpSp>
        <p:nvGrpSpPr>
          <p:cNvPr id="3" name="Group 12"/>
          <p:cNvGrpSpPr>
            <a:grpSpLocks/>
          </p:cNvGrpSpPr>
          <p:nvPr/>
        </p:nvGrpSpPr>
        <p:grpSpPr bwMode="auto">
          <a:xfrm>
            <a:off x="4608513" y="3159125"/>
            <a:ext cx="3751262" cy="441325"/>
            <a:chOff x="2832" y="838"/>
            <a:chExt cx="2599" cy="336"/>
          </a:xfrm>
        </p:grpSpPr>
        <p:sp>
          <p:nvSpPr>
            <p:cNvPr id="103438" name="Line 13"/>
            <p:cNvSpPr>
              <a:spLocks noChangeShapeType="1"/>
            </p:cNvSpPr>
            <p:nvPr/>
          </p:nvSpPr>
          <p:spPr bwMode="auto">
            <a:xfrm flipH="1">
              <a:off x="2832" y="1008"/>
              <a:ext cx="864" cy="0"/>
            </a:xfrm>
            <a:prstGeom prst="line">
              <a:avLst/>
            </a:prstGeom>
            <a:noFill/>
            <a:ln w="12700">
              <a:solidFill>
                <a:schemeClr val="tx1"/>
              </a:solidFill>
              <a:round/>
              <a:headEnd type="none" w="sm" len="sm"/>
              <a:tailEnd type="triangle" w="sm" len="sm"/>
            </a:ln>
          </p:spPr>
          <p:txBody>
            <a:bodyPr wrap="none"/>
            <a:lstStyle/>
            <a:p>
              <a:endParaRPr lang="en-US"/>
            </a:p>
          </p:txBody>
        </p:sp>
        <p:sp>
          <p:nvSpPr>
            <p:cNvPr id="103439" name="Oval 14"/>
            <p:cNvSpPr>
              <a:spLocks noChangeArrowheads="1"/>
            </p:cNvSpPr>
            <p:nvPr/>
          </p:nvSpPr>
          <p:spPr bwMode="auto">
            <a:xfrm>
              <a:off x="3799" y="838"/>
              <a:ext cx="1632" cy="336"/>
            </a:xfrm>
            <a:prstGeom prst="ellipse">
              <a:avLst/>
            </a:prstGeom>
            <a:solidFill>
              <a:srgbClr val="FFFF00"/>
            </a:solidFill>
            <a:ln w="12700">
              <a:solidFill>
                <a:schemeClr val="tx1"/>
              </a:solidFill>
              <a:round/>
              <a:headEnd type="none" w="sm" len="sm"/>
              <a:tailEnd type="none" w="sm" len="sm"/>
            </a:ln>
          </p:spPr>
          <p:txBody>
            <a:bodyPr wrap="none" anchor="ctr"/>
            <a:lstStyle/>
            <a:p>
              <a:pPr algn="ctr"/>
              <a:r>
                <a:rPr lang="en-US">
                  <a:latin typeface="Tahoma" pitchFamily="34" charset="0"/>
                </a:rPr>
                <a:t>Entry Criteria</a:t>
              </a:r>
            </a:p>
          </p:txBody>
        </p:sp>
      </p:grpSp>
      <p:grpSp>
        <p:nvGrpSpPr>
          <p:cNvPr id="4" name="Group 15"/>
          <p:cNvGrpSpPr>
            <a:grpSpLocks/>
          </p:cNvGrpSpPr>
          <p:nvPr/>
        </p:nvGrpSpPr>
        <p:grpSpPr bwMode="auto">
          <a:xfrm>
            <a:off x="4689475" y="4987925"/>
            <a:ext cx="3565525" cy="320675"/>
            <a:chOff x="2832" y="838"/>
            <a:chExt cx="2599" cy="336"/>
          </a:xfrm>
        </p:grpSpPr>
        <p:sp>
          <p:nvSpPr>
            <p:cNvPr id="103436" name="Line 16"/>
            <p:cNvSpPr>
              <a:spLocks noChangeShapeType="1"/>
            </p:cNvSpPr>
            <p:nvPr/>
          </p:nvSpPr>
          <p:spPr bwMode="auto">
            <a:xfrm flipH="1">
              <a:off x="2832" y="1008"/>
              <a:ext cx="864" cy="0"/>
            </a:xfrm>
            <a:prstGeom prst="line">
              <a:avLst/>
            </a:prstGeom>
            <a:noFill/>
            <a:ln w="12700">
              <a:solidFill>
                <a:schemeClr val="tx1"/>
              </a:solidFill>
              <a:round/>
              <a:headEnd type="none" w="sm" len="sm"/>
              <a:tailEnd type="triangle" w="sm" len="sm"/>
            </a:ln>
          </p:spPr>
          <p:txBody>
            <a:bodyPr wrap="none"/>
            <a:lstStyle/>
            <a:p>
              <a:endParaRPr lang="en-US"/>
            </a:p>
          </p:txBody>
        </p:sp>
        <p:sp>
          <p:nvSpPr>
            <p:cNvPr id="103437" name="Oval 17"/>
            <p:cNvSpPr>
              <a:spLocks noChangeArrowheads="1"/>
            </p:cNvSpPr>
            <p:nvPr/>
          </p:nvSpPr>
          <p:spPr bwMode="auto">
            <a:xfrm>
              <a:off x="3799" y="838"/>
              <a:ext cx="1632" cy="336"/>
            </a:xfrm>
            <a:prstGeom prst="ellipse">
              <a:avLst/>
            </a:prstGeom>
            <a:solidFill>
              <a:srgbClr val="FFFF00"/>
            </a:solidFill>
            <a:ln w="12700">
              <a:solidFill>
                <a:schemeClr val="tx1"/>
              </a:solidFill>
              <a:round/>
              <a:headEnd type="none" w="sm" len="sm"/>
              <a:tailEnd type="none" w="sm" len="sm"/>
            </a:ln>
          </p:spPr>
          <p:txBody>
            <a:bodyPr wrap="none" anchor="ctr"/>
            <a:lstStyle/>
            <a:p>
              <a:pPr algn="ctr"/>
              <a:r>
                <a:rPr lang="en-US">
                  <a:latin typeface="Tahoma" pitchFamily="34" charset="0"/>
                </a:rPr>
                <a:t>Enrollment</a:t>
              </a:r>
            </a:p>
          </p:txBody>
        </p:sp>
      </p:grpSp>
      <p:sp>
        <p:nvSpPr>
          <p:cNvPr id="19" name="Slide Number Placeholder 18"/>
          <p:cNvSpPr>
            <a:spLocks noGrp="1"/>
          </p:cNvSpPr>
          <p:nvPr>
            <p:ph type="sldNum" sz="quarter" idx="12"/>
          </p:nvPr>
        </p:nvSpPr>
        <p:spPr/>
        <p:txBody>
          <a:bodyPr/>
          <a:lstStyle/>
          <a:p>
            <a:fld id="{BF9949E1-56C8-4E7F-A344-028E9A67C503}" type="slidenum">
              <a:rPr lang="en-US" smtClean="0"/>
              <a:pPr/>
              <a:t>323</a:t>
            </a:fld>
            <a:endParaRPr lang="en-US"/>
          </a:p>
        </p:txBody>
      </p:sp>
    </p:spTree>
    <p:extLst>
      <p:ext uri="{BB962C8B-B14F-4D97-AF65-F5344CB8AC3E}">
        <p14:creationId xmlns:p14="http://schemas.microsoft.com/office/powerpoint/2010/main" val="4032363011"/>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pPr>
              <a:defRPr/>
            </a:pPr>
            <a:fld id="{E7D0E2FC-0549-47D5-9AC1-5F358F62AB99}" type="slidenum">
              <a:rPr lang="en-US"/>
              <a:pPr>
                <a:defRPr/>
              </a:pPr>
              <a:t>324</a:t>
            </a:fld>
            <a:endParaRPr lang="en-US"/>
          </a:p>
        </p:txBody>
      </p:sp>
      <p:sp>
        <p:nvSpPr>
          <p:cNvPr id="104451" name="Rectangle 2"/>
          <p:cNvSpPr>
            <a:spLocks noGrp="1" noChangeArrowheads="1"/>
          </p:cNvSpPr>
          <p:nvPr>
            <p:ph type="title"/>
          </p:nvPr>
        </p:nvSpPr>
        <p:spPr>
          <a:xfrm>
            <a:off x="612775" y="228600"/>
            <a:ext cx="8153400" cy="990600"/>
          </a:xfrm>
        </p:spPr>
        <p:txBody>
          <a:bodyPr>
            <a:normAutofit/>
          </a:bodyPr>
          <a:lstStyle/>
          <a:p>
            <a:pPr eaLnBrk="1" hangingPunct="1"/>
            <a:r>
              <a:rPr lang="en-US" sz="4800" dirty="0" smtClean="0">
                <a:latin typeface="Times New Roman" pitchFamily="18" charset="0"/>
                <a:cs typeface="Times New Roman" pitchFamily="18" charset="0"/>
              </a:rPr>
              <a:t>Sample size</a:t>
            </a:r>
          </a:p>
        </p:txBody>
      </p:sp>
      <p:sp>
        <p:nvSpPr>
          <p:cNvPr id="104452" name="Rectangle 3"/>
          <p:cNvSpPr>
            <a:spLocks noGrp="1" noChangeArrowheads="1"/>
          </p:cNvSpPr>
          <p:nvPr>
            <p:ph type="body" idx="1"/>
          </p:nvPr>
        </p:nvSpPr>
        <p:spPr>
          <a:xfrm>
            <a:off x="612775" y="1143000"/>
            <a:ext cx="8316913" cy="4953000"/>
          </a:xfrm>
        </p:spPr>
        <p:txBody>
          <a:bodyPr>
            <a:normAutofit/>
          </a:bodyPr>
          <a:lstStyle/>
          <a:p>
            <a:pPr algn="just" eaLnBrk="1" hangingPunct="1">
              <a:buFont typeface="Wingdings" pitchFamily="2" charset="2"/>
              <a:buChar char="q"/>
            </a:pPr>
            <a:r>
              <a:rPr lang="en-US" sz="2800" dirty="0" smtClean="0">
                <a:latin typeface="Times New Roman" pitchFamily="18" charset="0"/>
                <a:cs typeface="Times New Roman" pitchFamily="18" charset="0"/>
              </a:rPr>
              <a:t>Calculating sample sizes for trials with dichotomous outcomes (</a:t>
            </a:r>
            <a:r>
              <a:rPr lang="en-US" sz="2800" dirty="0" err="1" smtClean="0">
                <a:latin typeface="Times New Roman" pitchFamily="18" charset="0"/>
                <a:cs typeface="Times New Roman" pitchFamily="18" charset="0"/>
              </a:rPr>
              <a:t>eg</a:t>
            </a:r>
            <a:r>
              <a:rPr lang="en-US" sz="2800" dirty="0" smtClean="0">
                <a:latin typeface="Times New Roman" pitchFamily="18" charset="0"/>
                <a:cs typeface="Times New Roman" pitchFamily="18" charset="0"/>
              </a:rPr>
              <a:t>, sick </a:t>
            </a:r>
            <a:r>
              <a:rPr lang="en-US" sz="2800" i="1" dirty="0" err="1" smtClean="0">
                <a:latin typeface="Times New Roman" pitchFamily="18" charset="0"/>
                <a:cs typeface="Times New Roman" pitchFamily="18" charset="0"/>
              </a:rPr>
              <a:t>vs</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well) requires four components:</a:t>
            </a:r>
          </a:p>
          <a:p>
            <a:pPr algn="just" eaLnBrk="1" hangingPunct="1">
              <a:buClr>
                <a:schemeClr val="tx1"/>
              </a:buClr>
              <a:buFont typeface="Wingdings" pitchFamily="2" charset="2"/>
              <a:buChar char="Ø"/>
            </a:pPr>
            <a:r>
              <a:rPr lang="en-US" sz="2800" dirty="0" smtClean="0">
                <a:latin typeface="Times New Roman" pitchFamily="18" charset="0"/>
                <a:cs typeface="Times New Roman" pitchFamily="18" charset="0"/>
              </a:rPr>
              <a:t>type I error (</a:t>
            </a:r>
            <a:r>
              <a:rPr lang="el-GR" sz="2800" dirty="0" smtClean="0">
                <a:latin typeface="Times New Roman" pitchFamily="18" charset="0"/>
                <a:cs typeface="Times New Roman" pitchFamily="18" charset="0"/>
              </a:rPr>
              <a:t>α</a:t>
            </a:r>
            <a:r>
              <a:rPr lang="en-US" sz="2800" dirty="0" smtClean="0">
                <a:latin typeface="Times New Roman" pitchFamily="18" charset="0"/>
                <a:cs typeface="Times New Roman" pitchFamily="18" charset="0"/>
              </a:rPr>
              <a:t>), </a:t>
            </a:r>
          </a:p>
          <a:p>
            <a:pPr algn="just">
              <a:buClr>
                <a:schemeClr val="tx1"/>
              </a:buClr>
              <a:buFont typeface="Wingdings" pitchFamily="2" charset="2"/>
              <a:buChar char="Ø"/>
            </a:pPr>
            <a:r>
              <a:rPr lang="en-US" sz="2800" dirty="0" smtClean="0">
                <a:latin typeface="Times New Roman" pitchFamily="18" charset="0"/>
                <a:cs typeface="Times New Roman" pitchFamily="18" charset="0"/>
              </a:rPr>
              <a:t>Power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 </a:t>
            </a:r>
          </a:p>
          <a:p>
            <a:pPr algn="just" eaLnBrk="1" hangingPunct="1">
              <a:buClr>
                <a:schemeClr val="tx1"/>
              </a:buClr>
              <a:buFont typeface="Wingdings" pitchFamily="2" charset="2"/>
              <a:buChar char="Ø"/>
            </a:pPr>
            <a:r>
              <a:rPr lang="en-US" sz="2800" dirty="0" smtClean="0">
                <a:latin typeface="Times New Roman" pitchFamily="18" charset="0"/>
                <a:cs typeface="Times New Roman" pitchFamily="18" charset="0"/>
              </a:rPr>
              <a:t>event rate in the treatment  group(p1),</a:t>
            </a:r>
          </a:p>
          <a:p>
            <a:pPr algn="just" eaLnBrk="1" hangingPunct="1">
              <a:buClr>
                <a:schemeClr val="tx1"/>
              </a:buClr>
              <a:buFont typeface="Wingdings" pitchFamily="2" charset="2"/>
              <a:buChar char="Ø"/>
            </a:pPr>
            <a:r>
              <a:rPr lang="en-US" sz="2800" dirty="0" smtClean="0">
                <a:latin typeface="Times New Roman" pitchFamily="18" charset="0"/>
                <a:cs typeface="Times New Roman" pitchFamily="18" charset="0"/>
              </a:rPr>
              <a:t>RR or event rate in the control group(p2) ,RR=P1/p2</a:t>
            </a:r>
          </a:p>
        </p:txBody>
      </p:sp>
    </p:spTree>
    <p:extLst>
      <p:ext uri="{BB962C8B-B14F-4D97-AF65-F5344CB8AC3E}">
        <p14:creationId xmlns:p14="http://schemas.microsoft.com/office/powerpoint/2010/main" val="956861310"/>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5"/>
          <p:cNvPicPr>
            <a:picLocks noChangeAspect="1" noChangeArrowheads="1"/>
          </p:cNvPicPr>
          <p:nvPr/>
        </p:nvPicPr>
        <p:blipFill>
          <a:blip r:embed="rId2"/>
          <a:srcRect/>
          <a:stretch>
            <a:fillRect/>
          </a:stretch>
        </p:blipFill>
        <p:spPr bwMode="auto">
          <a:xfrm>
            <a:off x="228600" y="304800"/>
            <a:ext cx="8610600" cy="6248400"/>
          </a:xfrm>
          <a:prstGeom prst="rect">
            <a:avLst/>
          </a:prstGeom>
          <a:solidFill>
            <a:schemeClr val="bg1"/>
          </a:solidFill>
          <a:ln w="9525">
            <a:noFill/>
            <a:miter lim="800000"/>
            <a:headEnd/>
            <a:tailEnd/>
          </a:ln>
        </p:spPr>
      </p:pic>
      <p:sp>
        <p:nvSpPr>
          <p:cNvPr id="4" name="Slide Number Placeholder 3"/>
          <p:cNvSpPr>
            <a:spLocks noGrp="1"/>
          </p:cNvSpPr>
          <p:nvPr>
            <p:ph type="sldNum" sz="quarter" idx="12"/>
          </p:nvPr>
        </p:nvSpPr>
        <p:spPr/>
        <p:txBody>
          <a:bodyPr/>
          <a:lstStyle/>
          <a:p>
            <a:fld id="{BF9949E1-56C8-4E7F-A344-028E9A67C503}" type="slidenum">
              <a:rPr lang="en-US" smtClean="0"/>
              <a:pPr/>
              <a:t>325</a:t>
            </a:fld>
            <a:endParaRPr lang="en-US"/>
          </a:p>
        </p:txBody>
      </p:sp>
    </p:spTree>
    <p:extLst>
      <p:ext uri="{BB962C8B-B14F-4D97-AF65-F5344CB8AC3E}">
        <p14:creationId xmlns:p14="http://schemas.microsoft.com/office/powerpoint/2010/main" val="2048636647"/>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a:bodyPr>
          <a:lstStyle/>
          <a:p>
            <a:pPr>
              <a:defRPr/>
            </a:pPr>
            <a:r>
              <a:rPr lang="en-US" sz="3600" b="1" dirty="0" smtClean="0">
                <a:latin typeface="Times New Roman" pitchFamily="18" charset="0"/>
                <a:cs typeface="Times New Roman" pitchFamily="18" charset="0"/>
              </a:rPr>
              <a:t>Experimental study…</a:t>
            </a:r>
            <a:endParaRPr lang="en-US" dirty="0">
              <a:latin typeface="Times New Roman" pitchFamily="18" charset="0"/>
              <a:cs typeface="Times New Roman" pitchFamily="18" charset="0"/>
            </a:endParaRPr>
          </a:p>
        </p:txBody>
      </p:sp>
      <p:sp>
        <p:nvSpPr>
          <p:cNvPr id="106499" name="Content Placeholder 2"/>
          <p:cNvSpPr>
            <a:spLocks noGrp="1"/>
          </p:cNvSpPr>
          <p:nvPr>
            <p:ph sz="quarter" idx="1"/>
          </p:nvPr>
        </p:nvSpPr>
        <p:spPr>
          <a:xfrm>
            <a:off x="214313" y="1219200"/>
            <a:ext cx="8715375" cy="4876800"/>
          </a:xfrm>
        </p:spPr>
        <p:txBody>
          <a:bodyPr/>
          <a:lstStyle/>
          <a:p>
            <a:pPr marL="0" indent="0" algn="just">
              <a:buNone/>
            </a:pPr>
            <a:r>
              <a:rPr lang="en-US" sz="3600" b="1" dirty="0" smtClean="0">
                <a:latin typeface="Times New Roman" pitchFamily="18" charset="0"/>
                <a:cs typeface="Times New Roman" pitchFamily="18" charset="0"/>
              </a:rPr>
              <a:t>The quality of "gold standard“ </a:t>
            </a:r>
            <a:r>
              <a:rPr lang="en-US" sz="3600" dirty="0" smtClean="0">
                <a:latin typeface="Times New Roman" pitchFamily="18" charset="0"/>
                <a:cs typeface="Times New Roman" pitchFamily="18" charset="0"/>
              </a:rPr>
              <a:t>in intervention/experimental  studies can be achieved through</a:t>
            </a:r>
          </a:p>
          <a:p>
            <a:pPr lvl="1" algn="just">
              <a:buBlip>
                <a:blip r:embed="rId2"/>
              </a:buBlip>
            </a:pPr>
            <a:r>
              <a:rPr lang="en-US" b="1" dirty="0" smtClean="0">
                <a:latin typeface="Times New Roman" pitchFamily="18" charset="0"/>
                <a:cs typeface="Times New Roman" pitchFamily="18" charset="0"/>
              </a:rPr>
              <a:t>Randomization</a:t>
            </a:r>
          </a:p>
          <a:p>
            <a:pPr lvl="1" algn="just">
              <a:buBlip>
                <a:blip r:embed="rId2"/>
              </a:buBlip>
            </a:pPr>
            <a:r>
              <a:rPr lang="en-US" b="1" dirty="0" smtClean="0">
                <a:latin typeface="Times New Roman" pitchFamily="18" charset="0"/>
                <a:cs typeface="Times New Roman" pitchFamily="18" charset="0"/>
              </a:rPr>
              <a:t>Use of placebo</a:t>
            </a:r>
          </a:p>
          <a:p>
            <a:pPr lvl="1" algn="just">
              <a:buBlip>
                <a:blip r:embed="rId2"/>
              </a:buBlip>
            </a:pPr>
            <a:r>
              <a:rPr lang="en-US" b="1" dirty="0" smtClean="0">
                <a:latin typeface="Times New Roman" pitchFamily="18" charset="0"/>
                <a:cs typeface="Times New Roman" pitchFamily="18" charset="0"/>
              </a:rPr>
              <a:t>Double Blinding</a:t>
            </a:r>
          </a:p>
          <a:p>
            <a:pPr algn="just"/>
            <a:endParaRPr lang="en-US"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latin typeface="Times New Roman" pitchFamily="18" charset="0"/>
                <a:cs typeface="Times New Roman" pitchFamily="18" charset="0"/>
              </a:rPr>
              <a:pPr/>
              <a:t>326</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071790180"/>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pPr>
              <a:defRPr/>
            </a:pPr>
            <a:fld id="{A5601152-E702-4833-9BAE-A1FB84C1F3C5}" type="slidenum">
              <a:rPr lang="en-US">
                <a:latin typeface="Times New Roman" pitchFamily="18" charset="0"/>
                <a:cs typeface="Times New Roman" pitchFamily="18" charset="0"/>
              </a:rPr>
              <a:pPr>
                <a:defRPr/>
              </a:pPr>
              <a:t>327</a:t>
            </a:fld>
            <a:endParaRPr lang="en-US">
              <a:latin typeface="Times New Roman" pitchFamily="18" charset="0"/>
              <a:cs typeface="Times New Roman" pitchFamily="18" charset="0"/>
            </a:endParaRPr>
          </a:p>
        </p:txBody>
      </p:sp>
      <p:sp>
        <p:nvSpPr>
          <p:cNvPr id="107523" name="Rectangle 2"/>
          <p:cNvSpPr>
            <a:spLocks noGrp="1" noChangeArrowheads="1"/>
          </p:cNvSpPr>
          <p:nvPr>
            <p:ph type="title"/>
          </p:nvPr>
        </p:nvSpPr>
        <p:spPr>
          <a:xfrm>
            <a:off x="612775" y="228600"/>
            <a:ext cx="8153400" cy="990600"/>
          </a:xfrm>
        </p:spPr>
        <p:txBody>
          <a:bodyPr/>
          <a:lstStyle/>
          <a:p>
            <a:pPr eaLnBrk="1" hangingPunct="1"/>
            <a:r>
              <a:rPr lang="en-CA" dirty="0" smtClean="0">
                <a:latin typeface="Times New Roman" pitchFamily="18" charset="0"/>
                <a:cs typeface="Times New Roman" pitchFamily="18" charset="0"/>
              </a:rPr>
              <a:t> Randomization</a:t>
            </a:r>
          </a:p>
        </p:txBody>
      </p:sp>
      <p:sp>
        <p:nvSpPr>
          <p:cNvPr id="107524" name="Rectangle 3"/>
          <p:cNvSpPr>
            <a:spLocks noGrp="1" noChangeArrowheads="1"/>
          </p:cNvSpPr>
          <p:nvPr>
            <p:ph type="body" idx="1"/>
          </p:nvPr>
        </p:nvSpPr>
        <p:spPr>
          <a:xfrm>
            <a:off x="457200" y="1243012"/>
            <a:ext cx="8150225" cy="5157787"/>
          </a:xfrm>
        </p:spPr>
        <p:txBody>
          <a:bodyPr/>
          <a:lstStyle/>
          <a:p>
            <a:pPr eaLnBrk="1" hangingPunct="1">
              <a:buFont typeface="Wingdings" pitchFamily="2" charset="2"/>
              <a:buNone/>
            </a:pPr>
            <a:r>
              <a:rPr lang="en-US" sz="2800" dirty="0" smtClean="0">
                <a:latin typeface="Times New Roman" pitchFamily="18" charset="0"/>
                <a:cs typeface="Times New Roman" pitchFamily="18" charset="0"/>
              </a:rPr>
              <a:t>Methods of randomization</a:t>
            </a:r>
          </a:p>
          <a:p>
            <a:pPr eaLnBrk="1" hangingPunct="1"/>
            <a:r>
              <a:rPr lang="en-US" sz="2800" dirty="0" smtClean="0">
                <a:latin typeface="Times New Roman" pitchFamily="18" charset="0"/>
                <a:cs typeface="Times New Roman" pitchFamily="18" charset="0"/>
              </a:rPr>
              <a:t>Fixed  allocation/Randomization</a:t>
            </a:r>
          </a:p>
          <a:p>
            <a:pPr lvl="1" eaLnBrk="1" hangingPunct="1"/>
            <a:r>
              <a:rPr lang="en-US" dirty="0" smtClean="0">
                <a:latin typeface="Times New Roman" pitchFamily="18" charset="0"/>
                <a:cs typeface="Times New Roman" pitchFamily="18" charset="0"/>
              </a:rPr>
              <a:t>Simple  Randomization</a:t>
            </a:r>
          </a:p>
          <a:p>
            <a:pPr lvl="1" eaLnBrk="1" hangingPunct="1"/>
            <a:r>
              <a:rPr lang="en-US" dirty="0" smtClean="0">
                <a:latin typeface="Times New Roman" pitchFamily="18" charset="0"/>
                <a:cs typeface="Times New Roman" pitchFamily="18" charset="0"/>
              </a:rPr>
              <a:t>Stratified   Randomization</a:t>
            </a:r>
          </a:p>
          <a:p>
            <a:pPr>
              <a:buFont typeface="Wingdings" pitchFamily="2" charset="2"/>
              <a:buNone/>
            </a:pPr>
            <a:r>
              <a:rPr lang="en-US" sz="2400" b="1" dirty="0" smtClean="0">
                <a:latin typeface="Times New Roman" pitchFamily="18" charset="0"/>
                <a:cs typeface="Times New Roman" pitchFamily="18" charset="0"/>
              </a:rPr>
              <a:t>Advantages of Randomization</a:t>
            </a:r>
          </a:p>
          <a:p>
            <a:pPr lvl="1" algn="just"/>
            <a:r>
              <a:rPr lang="en-US" dirty="0" smtClean="0">
                <a:latin typeface="Times New Roman" pitchFamily="18" charset="0"/>
                <a:cs typeface="Times New Roman" pitchFamily="18" charset="0"/>
              </a:rPr>
              <a:t>Removes the potential of bias in the allocation of participants.</a:t>
            </a:r>
          </a:p>
          <a:p>
            <a:pPr lvl="1" algn="just"/>
            <a:r>
              <a:rPr lang="en-US" dirty="0" smtClean="0">
                <a:latin typeface="Times New Roman" pitchFamily="18" charset="0"/>
                <a:cs typeface="Times New Roman" pitchFamily="18" charset="0"/>
              </a:rPr>
              <a:t>Prevents confounding </a:t>
            </a:r>
          </a:p>
          <a:p>
            <a:pPr lvl="1" algn="just"/>
            <a:r>
              <a:rPr lang="en-US" dirty="0" smtClean="0">
                <a:latin typeface="Times New Roman" pitchFamily="18" charset="0"/>
                <a:cs typeface="Times New Roman" pitchFamily="18" charset="0"/>
              </a:rPr>
              <a:t>produce comparison groups or increase confidence on the result</a:t>
            </a:r>
            <a:endParaRPr lang="en-CA" sz="2400" dirty="0" smtClean="0">
              <a:latin typeface="Times New Roman" pitchFamily="18" charset="0"/>
              <a:cs typeface="Times New Roman" pitchFamily="18" charset="0"/>
            </a:endParaRPr>
          </a:p>
          <a:p>
            <a:pPr eaLnBrk="1" hangingPunct="1">
              <a:buFontTx/>
              <a:buNone/>
            </a:pPr>
            <a:endParaRPr lang="en-CA" dirty="0" smtClean="0">
              <a:latin typeface="Times New Roman" pitchFamily="18" charset="0"/>
              <a:cs typeface="Times New Roman" pitchFamily="18" charset="0"/>
            </a:endParaRPr>
          </a:p>
        </p:txBody>
      </p:sp>
      <p:sp>
        <p:nvSpPr>
          <p:cNvPr id="107525" name="AutoShape 4"/>
          <p:cNvSpPr>
            <a:spLocks/>
          </p:cNvSpPr>
          <p:nvPr/>
        </p:nvSpPr>
        <p:spPr bwMode="auto">
          <a:xfrm>
            <a:off x="4944736" y="2286000"/>
            <a:ext cx="757237" cy="1000125"/>
          </a:xfrm>
          <a:prstGeom prst="rightBrace">
            <a:avLst>
              <a:gd name="adj1" fmla="val 33331"/>
              <a:gd name="adj2" fmla="val 50000"/>
            </a:avLst>
          </a:prstGeom>
          <a:noFill/>
          <a:ln w="9525">
            <a:solidFill>
              <a:schemeClr val="tx1"/>
            </a:solidFill>
            <a:round/>
            <a:headEnd type="none" w="sm" len="sm"/>
            <a:tailEnd type="none" w="sm" len="sm"/>
          </a:ln>
        </p:spPr>
        <p:txBody>
          <a:bodyPr wrap="none" anchor="ctr"/>
          <a:lstStyle/>
          <a:p>
            <a:endParaRPr lang="en-GB">
              <a:latin typeface="Times New Roman" pitchFamily="18" charset="0"/>
              <a:cs typeface="Times New Roman" pitchFamily="18" charset="0"/>
            </a:endParaRPr>
          </a:p>
        </p:txBody>
      </p:sp>
      <p:sp>
        <p:nvSpPr>
          <p:cNvPr id="107526" name="Rectangle 5"/>
          <p:cNvSpPr>
            <a:spLocks noChangeArrowheads="1"/>
          </p:cNvSpPr>
          <p:nvPr/>
        </p:nvSpPr>
        <p:spPr bwMode="auto">
          <a:xfrm>
            <a:off x="5666114" y="2443163"/>
            <a:ext cx="2286000" cy="685800"/>
          </a:xfrm>
          <a:prstGeom prst="rect">
            <a:avLst/>
          </a:prstGeom>
          <a:solidFill>
            <a:schemeClr val="accent1"/>
          </a:solidFill>
          <a:ln w="9525">
            <a:solidFill>
              <a:schemeClr val="tx1"/>
            </a:solidFill>
            <a:miter lim="800000"/>
            <a:headEnd type="none" w="sm" len="sm"/>
            <a:tailEnd type="none" w="sm" len="sm"/>
          </a:ln>
        </p:spPr>
        <p:txBody>
          <a:bodyPr wrap="none" anchor="ctr"/>
          <a:lstStyle/>
          <a:p>
            <a:pPr algn="ctr"/>
            <a:r>
              <a:rPr lang="en-US" sz="2400" dirty="0">
                <a:latin typeface="Times New Roman" pitchFamily="18" charset="0"/>
                <a:cs typeface="Times New Roman" pitchFamily="18" charset="0"/>
              </a:rPr>
              <a:t>Constrained </a:t>
            </a:r>
          </a:p>
          <a:p>
            <a:pPr algn="ctr"/>
            <a:r>
              <a:rPr lang="en-US" sz="2400" dirty="0">
                <a:latin typeface="Times New Roman" pitchFamily="18" charset="0"/>
                <a:cs typeface="Times New Roman" pitchFamily="18" charset="0"/>
              </a:rPr>
              <a:t>randomization</a:t>
            </a:r>
          </a:p>
        </p:txBody>
      </p:sp>
    </p:spTree>
    <p:extLst>
      <p:ext uri="{BB962C8B-B14F-4D97-AF65-F5344CB8AC3E}">
        <p14:creationId xmlns:p14="http://schemas.microsoft.com/office/powerpoint/2010/main" val="1193077009"/>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pPr>
              <a:defRPr/>
            </a:pPr>
            <a:fld id="{BF73D56A-560C-4210-B3D3-4A0E29E879F0}" type="slidenum">
              <a:rPr lang="en-US">
                <a:latin typeface="Times New Roman" pitchFamily="18" charset="0"/>
                <a:cs typeface="Times New Roman" pitchFamily="18" charset="0"/>
              </a:rPr>
              <a:pPr>
                <a:defRPr/>
              </a:pPr>
              <a:t>328</a:t>
            </a:fld>
            <a:endParaRPr lang="en-US">
              <a:latin typeface="Times New Roman" pitchFamily="18" charset="0"/>
              <a:cs typeface="Times New Roman" pitchFamily="18" charset="0"/>
            </a:endParaRPr>
          </a:p>
        </p:txBody>
      </p:sp>
      <p:sp>
        <p:nvSpPr>
          <p:cNvPr id="108547" name="Rectangle 2"/>
          <p:cNvSpPr>
            <a:spLocks noGrp="1" noChangeArrowheads="1"/>
          </p:cNvSpPr>
          <p:nvPr>
            <p:ph type="title"/>
          </p:nvPr>
        </p:nvSpPr>
        <p:spPr>
          <a:xfrm>
            <a:off x="612775" y="228600"/>
            <a:ext cx="8153400" cy="990600"/>
          </a:xfrm>
        </p:spPr>
        <p:txBody>
          <a:bodyPr/>
          <a:lstStyle/>
          <a:p>
            <a:pPr marL="838200" indent="-838200" eaLnBrk="1" hangingPunct="1"/>
            <a:r>
              <a:rPr lang="en-US" dirty="0" smtClean="0">
                <a:latin typeface="Times New Roman" pitchFamily="18" charset="0"/>
                <a:cs typeface="Times New Roman" pitchFamily="18" charset="0"/>
              </a:rPr>
              <a:t>Applying Intervention</a:t>
            </a:r>
          </a:p>
        </p:txBody>
      </p:sp>
      <p:sp>
        <p:nvSpPr>
          <p:cNvPr id="108548" name="Rectangle 3"/>
          <p:cNvSpPr>
            <a:spLocks noGrp="1" noChangeArrowheads="1"/>
          </p:cNvSpPr>
          <p:nvPr>
            <p:ph type="body" idx="1"/>
          </p:nvPr>
        </p:nvSpPr>
        <p:spPr>
          <a:xfrm>
            <a:off x="304801" y="1066800"/>
            <a:ext cx="8624888" cy="5486400"/>
          </a:xfrm>
        </p:spPr>
        <p:txBody>
          <a:bodyPr>
            <a:noAutofit/>
          </a:bodyPr>
          <a:lstStyle/>
          <a:p>
            <a:pPr marL="0" indent="0" algn="just" eaLnBrk="1" hangingPunct="1">
              <a:buNone/>
            </a:pPr>
            <a:r>
              <a:rPr lang="en-US" b="1" dirty="0" smtClean="0">
                <a:latin typeface="Times New Roman" pitchFamily="18" charset="0"/>
                <a:cs typeface="Times New Roman" pitchFamily="18" charset="0"/>
              </a:rPr>
              <a:t>Use of Placebo  </a:t>
            </a:r>
          </a:p>
          <a:p>
            <a:pPr lvl="1" algn="just"/>
            <a:r>
              <a:rPr lang="en-GB" sz="2400" dirty="0">
                <a:latin typeface="Times New Roman" pitchFamily="18" charset="0"/>
                <a:cs typeface="Times New Roman" pitchFamily="18" charset="0"/>
              </a:rPr>
              <a:t>an inert material indistinguishable from active treatment or standard </a:t>
            </a:r>
            <a:r>
              <a:rPr lang="en-GB" sz="2400" dirty="0" smtClean="0">
                <a:latin typeface="Times New Roman" pitchFamily="18" charset="0"/>
                <a:cs typeface="Times New Roman" pitchFamily="18" charset="0"/>
              </a:rPr>
              <a:t>treatment</a:t>
            </a:r>
            <a:endParaRPr lang="en-US" sz="2400" dirty="0" smtClean="0">
              <a:latin typeface="Times New Roman" pitchFamily="18" charset="0"/>
              <a:cs typeface="Times New Roman" pitchFamily="18" charset="0"/>
            </a:endParaRPr>
          </a:p>
          <a:p>
            <a:pPr lvl="1" algn="just"/>
            <a:r>
              <a:rPr lang="en-US" sz="2400" dirty="0" smtClean="0">
                <a:latin typeface="Times New Roman" pitchFamily="18" charset="0"/>
                <a:cs typeface="Times New Roman" pitchFamily="18" charset="0"/>
              </a:rPr>
              <a:t>Need to control for therapeutic aspects of prescribing a medication or procedure not directly due to the medication or procedure itself</a:t>
            </a:r>
            <a:endParaRPr lang="en-US" sz="1600" dirty="0" smtClean="0">
              <a:latin typeface="Times New Roman" pitchFamily="18" charset="0"/>
              <a:cs typeface="Times New Roman" pitchFamily="18" charset="0"/>
            </a:endParaRPr>
          </a:p>
          <a:p>
            <a:pPr marL="457200" lvl="1" indent="0" algn="just">
              <a:buNone/>
            </a:pPr>
            <a:r>
              <a:rPr lang="en-US" dirty="0" smtClean="0">
                <a:latin typeface="Times New Roman" pitchFamily="18" charset="0"/>
                <a:cs typeface="Times New Roman" pitchFamily="18" charset="0"/>
              </a:rPr>
              <a:t>Advantages, “placebo”?</a:t>
            </a:r>
          </a:p>
          <a:p>
            <a:pPr lvl="1">
              <a:buFont typeface="Wingdings" pitchFamily="2" charset="2"/>
              <a:buChar char="ü"/>
              <a:defRPr/>
            </a:pPr>
            <a:r>
              <a:rPr lang="en-GB" sz="2400" dirty="0" smtClean="0">
                <a:latin typeface="Times New Roman" pitchFamily="18" charset="0"/>
                <a:cs typeface="Times New Roman" pitchFamily="18" charset="0"/>
              </a:rPr>
              <a:t>Tendency </a:t>
            </a:r>
            <a:r>
              <a:rPr lang="en-GB" sz="2400" dirty="0">
                <a:latin typeface="Times New Roman" pitchFamily="18" charset="0"/>
                <a:cs typeface="Times New Roman" pitchFamily="18" charset="0"/>
              </a:rPr>
              <a:t>to report favourable response regardless of physiological efficacy </a:t>
            </a:r>
          </a:p>
          <a:p>
            <a:pPr lvl="1">
              <a:buFont typeface="Wingdings" pitchFamily="2" charset="2"/>
              <a:buChar char="ü"/>
              <a:defRPr/>
            </a:pPr>
            <a:r>
              <a:rPr lang="en-GB" sz="2400" dirty="0" smtClean="0">
                <a:latin typeface="Times New Roman" pitchFamily="18" charset="0"/>
                <a:cs typeface="Times New Roman" pitchFamily="18" charset="0"/>
              </a:rPr>
              <a:t>Placebo </a:t>
            </a:r>
            <a:r>
              <a:rPr lang="en-GB" sz="2400" dirty="0">
                <a:latin typeface="Times New Roman" pitchFamily="18" charset="0"/>
                <a:cs typeface="Times New Roman" pitchFamily="18" charset="0"/>
              </a:rPr>
              <a:t>is used as blinding procedure </a:t>
            </a:r>
            <a:r>
              <a:rPr lang="en-GB" sz="2400" dirty="0" smtClean="0">
                <a:latin typeface="Times New Roman" pitchFamily="18" charset="0"/>
                <a:cs typeface="Times New Roman" pitchFamily="18" charset="0"/>
              </a:rPr>
              <a:t>/patient</a:t>
            </a:r>
            <a:endParaRPr lang="en-US" dirty="0" smtClean="0">
              <a:latin typeface="Times New Roman" pitchFamily="18" charset="0"/>
              <a:cs typeface="Times New Roman" pitchFamily="18" charset="0"/>
            </a:endParaRPr>
          </a:p>
          <a:p>
            <a:pPr lvl="1" algn="just" eaLnBrk="1" hangingPunct="1"/>
            <a:r>
              <a:rPr lang="en-US" dirty="0" smtClean="0">
                <a:latin typeface="Times New Roman" pitchFamily="18" charset="0"/>
                <a:cs typeface="Times New Roman" pitchFamily="18" charset="0"/>
              </a:rPr>
              <a:t>Disadvantages of placebo</a:t>
            </a:r>
          </a:p>
          <a:p>
            <a:pPr lvl="2" algn="just"/>
            <a:r>
              <a:rPr lang="en-US" dirty="0">
                <a:latin typeface="Times New Roman" pitchFamily="18" charset="0"/>
                <a:cs typeface="Times New Roman" pitchFamily="18" charset="0"/>
              </a:rPr>
              <a:t>Ethical </a:t>
            </a:r>
            <a:r>
              <a:rPr lang="en-US" dirty="0" smtClean="0">
                <a:latin typeface="Times New Roman" pitchFamily="18" charset="0"/>
                <a:cs typeface="Times New Roman" pitchFamily="18" charset="0"/>
              </a:rPr>
              <a:t>issues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77298310"/>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pPr>
              <a:defRPr/>
            </a:pPr>
            <a:fld id="{1C294DF7-21E0-42B9-B586-BECEF7DD2D2F}" type="slidenum">
              <a:rPr lang="en-US">
                <a:latin typeface="Times New Roman" pitchFamily="18" charset="0"/>
                <a:cs typeface="Times New Roman" pitchFamily="18" charset="0"/>
              </a:rPr>
              <a:pPr>
                <a:defRPr/>
              </a:pPr>
              <a:t>329</a:t>
            </a:fld>
            <a:endParaRPr lang="en-US">
              <a:latin typeface="Times New Roman" pitchFamily="18" charset="0"/>
              <a:cs typeface="Times New Roman" pitchFamily="18" charset="0"/>
            </a:endParaRPr>
          </a:p>
        </p:txBody>
      </p:sp>
      <p:sp>
        <p:nvSpPr>
          <p:cNvPr id="109571" name="Rectangle 2"/>
          <p:cNvSpPr>
            <a:spLocks noGrp="1" noChangeArrowheads="1"/>
          </p:cNvSpPr>
          <p:nvPr>
            <p:ph type="title"/>
          </p:nvPr>
        </p:nvSpPr>
        <p:spPr>
          <a:xfrm>
            <a:off x="612775" y="228600"/>
            <a:ext cx="8153400" cy="990600"/>
          </a:xfrm>
        </p:spPr>
        <p:txBody>
          <a:bodyPr>
            <a:normAutofit/>
          </a:bodyPr>
          <a:lstStyle/>
          <a:p>
            <a:pPr eaLnBrk="1" hangingPunct="1"/>
            <a:r>
              <a:rPr lang="en-US" sz="4800" dirty="0" smtClean="0">
                <a:latin typeface="Times New Roman" pitchFamily="18" charset="0"/>
                <a:cs typeface="Times New Roman" pitchFamily="18" charset="0"/>
              </a:rPr>
              <a:t>Blinding</a:t>
            </a:r>
          </a:p>
        </p:txBody>
      </p:sp>
      <p:sp>
        <p:nvSpPr>
          <p:cNvPr id="109572" name="Rectangle 3"/>
          <p:cNvSpPr>
            <a:spLocks noGrp="1" noChangeArrowheads="1"/>
          </p:cNvSpPr>
          <p:nvPr>
            <p:ph type="body" idx="1"/>
          </p:nvPr>
        </p:nvSpPr>
        <p:spPr>
          <a:xfrm>
            <a:off x="285750" y="1143000"/>
            <a:ext cx="8572500" cy="5357813"/>
          </a:xfrm>
        </p:spPr>
        <p:txBody>
          <a:bodyPr>
            <a:normAutofit/>
          </a:bodyPr>
          <a:lstStyle/>
          <a:p>
            <a:pPr algn="just">
              <a:lnSpc>
                <a:spcPct val="90000"/>
              </a:lnSpc>
            </a:pPr>
            <a:r>
              <a:rPr lang="en-US" sz="2800" b="1" dirty="0" smtClean="0">
                <a:latin typeface="Times New Roman" pitchFamily="18" charset="0"/>
                <a:cs typeface="Times New Roman" pitchFamily="18" charset="0"/>
              </a:rPr>
              <a:t>Blinding: </a:t>
            </a:r>
            <a:r>
              <a:rPr lang="en-US" sz="2800" dirty="0" smtClean="0">
                <a:latin typeface="Times New Roman" pitchFamily="18" charset="0"/>
                <a:cs typeface="Times New Roman" pitchFamily="18" charset="0"/>
              </a:rPr>
              <a:t>Means that the subject, investigator or both do not know to what group the subject is assigned to.</a:t>
            </a:r>
            <a:endParaRPr lang="en-US" sz="2400" dirty="0" smtClean="0">
              <a:latin typeface="Times New Roman" pitchFamily="18" charset="0"/>
              <a:cs typeface="Times New Roman" pitchFamily="18" charset="0"/>
            </a:endParaRPr>
          </a:p>
          <a:p>
            <a:pPr lvl="1" algn="just" eaLnBrk="1" hangingPunct="1">
              <a:lnSpc>
                <a:spcPct val="90000"/>
              </a:lnSpc>
            </a:pPr>
            <a:r>
              <a:rPr lang="en-US" dirty="0" smtClean="0">
                <a:latin typeface="Times New Roman" pitchFamily="18" charset="0"/>
                <a:cs typeface="Times New Roman" pitchFamily="18" charset="0"/>
              </a:rPr>
              <a:t>Controls for	</a:t>
            </a:r>
          </a:p>
          <a:p>
            <a:pPr lvl="2" algn="just" eaLnBrk="1" hangingPunct="1">
              <a:lnSpc>
                <a:spcPct val="90000"/>
              </a:lnSpc>
            </a:pPr>
            <a:r>
              <a:rPr lang="en-US" dirty="0" smtClean="0">
                <a:latin typeface="Times New Roman" pitchFamily="18" charset="0"/>
                <a:cs typeface="Times New Roman" pitchFamily="18" charset="0"/>
              </a:rPr>
              <a:t>Information bias (e.g., observer bias)</a:t>
            </a:r>
          </a:p>
          <a:p>
            <a:pPr lvl="2" algn="just" eaLnBrk="1" hangingPunct="1">
              <a:lnSpc>
                <a:spcPct val="90000"/>
              </a:lnSpc>
            </a:pPr>
            <a:r>
              <a:rPr lang="en-US" dirty="0" smtClean="0">
                <a:latin typeface="Times New Roman" pitchFamily="18" charset="0"/>
                <a:cs typeface="Times New Roman" pitchFamily="18" charset="0"/>
              </a:rPr>
              <a:t>Reduce loss to follow up (reduce selection bias) </a:t>
            </a:r>
          </a:p>
          <a:p>
            <a:pPr lvl="2" algn="just" eaLnBrk="1" hangingPunct="1">
              <a:lnSpc>
                <a:spcPct val="90000"/>
              </a:lnSpc>
            </a:pPr>
            <a:endParaRPr lang="en-US"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Blinding is when the observers and/or subjects are kept ignorant as to the group to which the subjects are assigned </a:t>
            </a:r>
          </a:p>
        </p:txBody>
      </p:sp>
    </p:spTree>
    <p:extLst>
      <p:ext uri="{BB962C8B-B14F-4D97-AF65-F5344CB8AC3E}">
        <p14:creationId xmlns:p14="http://schemas.microsoft.com/office/powerpoint/2010/main" val="2348901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12775" y="228600"/>
            <a:ext cx="8153400" cy="609600"/>
          </a:xfrm>
        </p:spPr>
        <p:txBody>
          <a:bodyPr>
            <a:normAutofit fontScale="90000"/>
          </a:bodyPr>
          <a:lstStyle/>
          <a:p>
            <a:pPr eaLnBrk="1" hangingPunct="1"/>
            <a:r>
              <a:rPr lang="en-US" sz="5400" dirty="0" smtClean="0">
                <a:latin typeface="Times New Roman" pitchFamily="18" charset="0"/>
                <a:cs typeface="Times New Roman" pitchFamily="18" charset="0"/>
              </a:rPr>
              <a:t>Purposes cont.…</a:t>
            </a:r>
          </a:p>
        </p:txBody>
      </p:sp>
      <p:sp>
        <p:nvSpPr>
          <p:cNvPr id="50181" name="Rectangle 3"/>
          <p:cNvSpPr>
            <a:spLocks noGrp="1" noChangeArrowheads="1"/>
          </p:cNvSpPr>
          <p:nvPr>
            <p:ph idx="1"/>
          </p:nvPr>
        </p:nvSpPr>
        <p:spPr>
          <a:xfrm>
            <a:off x="304800" y="914400"/>
            <a:ext cx="8610600" cy="5715000"/>
          </a:xfrm>
        </p:spPr>
        <p:txBody>
          <a:bodyPr>
            <a:noAutofit/>
          </a:bodyPr>
          <a:lstStyle/>
          <a:p>
            <a:pPr algn="just">
              <a:buNone/>
            </a:pPr>
            <a:r>
              <a:rPr lang="en-US" b="1" dirty="0" smtClean="0">
                <a:latin typeface="Times New Roman" pitchFamily="18" charset="0"/>
                <a:cs typeface="Times New Roman" pitchFamily="18" charset="0"/>
              </a:rPr>
              <a:t>5.  Evaluation of intervention programs</a:t>
            </a:r>
          </a:p>
          <a:p>
            <a:pPr lvl="1" algn="just"/>
            <a:r>
              <a:rPr lang="en-US" b="1" dirty="0" smtClean="0">
                <a:solidFill>
                  <a:srgbClr val="00B050"/>
                </a:solidFill>
                <a:latin typeface="Times New Roman" pitchFamily="18" charset="0"/>
                <a:cs typeface="Times New Roman" pitchFamily="18" charset="0"/>
              </a:rPr>
              <a:t>Efficiency, effectiveness, feasibility and impact</a:t>
            </a:r>
          </a:p>
          <a:p>
            <a:pPr lvl="2" algn="just"/>
            <a:r>
              <a:rPr lang="en-US" dirty="0" smtClean="0">
                <a:latin typeface="Times New Roman" pitchFamily="18" charset="0"/>
                <a:cs typeface="Times New Roman" pitchFamily="18" charset="0"/>
              </a:rPr>
              <a:t>Any program designed to prevent and control a disease must be accompanied by methods for assessing whether the measures are effective in reducing the frequency of the disease.</a:t>
            </a:r>
          </a:p>
          <a:p>
            <a:pPr>
              <a:buNone/>
            </a:pPr>
            <a:r>
              <a:rPr lang="en-US" sz="3600" b="1" dirty="0" smtClean="0">
                <a:latin typeface="Times New Roman" pitchFamily="18" charset="0"/>
                <a:cs typeface="Times New Roman" pitchFamily="18" charset="0"/>
              </a:rPr>
              <a:t>6. Classification of diseases</a:t>
            </a:r>
            <a:endParaRPr lang="en-US" sz="3600" dirty="0" smtClean="0">
              <a:latin typeface="Times New Roman" pitchFamily="18" charset="0"/>
              <a:cs typeface="Times New Roman" pitchFamily="18" charset="0"/>
            </a:endParaRPr>
          </a:p>
          <a:p>
            <a:pPr lvl="1"/>
            <a:r>
              <a:rPr lang="en-US" sz="3200" dirty="0" smtClean="0">
                <a:latin typeface="Times New Roman" pitchFamily="18" charset="0"/>
                <a:cs typeface="Times New Roman" pitchFamily="18" charset="0"/>
              </a:rPr>
              <a:t>e.g. based on route of transmission</a:t>
            </a:r>
          </a:p>
          <a:p>
            <a:pPr lvl="2"/>
            <a:r>
              <a:rPr lang="en-US" sz="2800" dirty="0" smtClean="0">
                <a:latin typeface="Times New Roman" pitchFamily="18" charset="0"/>
                <a:cs typeface="Times New Roman" pitchFamily="18" charset="0"/>
              </a:rPr>
              <a:t>Gonorrhea- as STD</a:t>
            </a:r>
          </a:p>
          <a:p>
            <a:pPr lvl="2"/>
            <a:r>
              <a:rPr lang="en-US" sz="2800" dirty="0" smtClean="0">
                <a:latin typeface="Times New Roman" pitchFamily="18" charset="0"/>
                <a:cs typeface="Times New Roman" pitchFamily="18" charset="0"/>
              </a:rPr>
              <a:t>Shigellosis- under diarrhea diseases based on its clinical manifestation of diarrhea and as fecal- oral route of transmission.</a:t>
            </a:r>
          </a:p>
          <a:p>
            <a:pPr lvl="1" algn="just"/>
            <a:endParaRPr lang="en-US" sz="3200" dirty="0" smtClean="0">
              <a:latin typeface="Times New Roman" pitchFamily="18" charset="0"/>
              <a:cs typeface="Times New Roman" pitchFamily="18" charset="0"/>
            </a:endParaRPr>
          </a:p>
        </p:txBody>
      </p:sp>
      <p:sp>
        <p:nvSpPr>
          <p:cNvPr id="50180"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A9351987-D398-484A-ACE4-CFDB79CF9959}" type="slidenum">
              <a:rPr lang="en-US" smtClean="0"/>
              <a:pPr/>
              <a:t>33</a:t>
            </a:fld>
            <a:endParaRPr lang="en-US" smtClean="0"/>
          </a:p>
        </p:txBody>
      </p:sp>
    </p:spTree>
    <p:extLst>
      <p:ext uri="{BB962C8B-B14F-4D97-AF65-F5344CB8AC3E}">
        <p14:creationId xmlns:p14="http://schemas.microsoft.com/office/powerpoint/2010/main" val="3461399483"/>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12775" y="228600"/>
            <a:ext cx="8153400" cy="990600"/>
          </a:xfrm>
        </p:spPr>
        <p:txBody>
          <a:bodyPr>
            <a:normAutofit fontScale="90000"/>
          </a:bodyPr>
          <a:lstStyle/>
          <a:p>
            <a:pPr lvl="1">
              <a:defRPr/>
            </a:pPr>
            <a:r>
              <a:rPr lang="en-GB" sz="3600" dirty="0" smtClean="0">
                <a:latin typeface="Times New Roman" pitchFamily="18" charset="0"/>
              </a:rPr>
              <a:t/>
            </a:r>
            <a:br>
              <a:rPr lang="en-GB" sz="3600" dirty="0" smtClean="0">
                <a:latin typeface="Times New Roman" pitchFamily="18" charset="0"/>
              </a:rPr>
            </a:br>
            <a:r>
              <a:rPr lang="en-GB" sz="3600" dirty="0" smtClean="0">
                <a:latin typeface="Times New Roman" pitchFamily="18" charset="0"/>
              </a:rPr>
              <a:t>Blind studies</a:t>
            </a:r>
            <a:br>
              <a:rPr lang="en-GB" sz="3600" dirty="0" smtClean="0">
                <a:latin typeface="Times New Roman" pitchFamily="18" charset="0"/>
              </a:rPr>
            </a:br>
            <a:endParaRPr lang="en-US" dirty="0"/>
          </a:p>
        </p:txBody>
      </p:sp>
      <p:sp>
        <p:nvSpPr>
          <p:cNvPr id="11" name="Slide Number Placeholder 3"/>
          <p:cNvSpPr>
            <a:spLocks noGrp="1"/>
          </p:cNvSpPr>
          <p:nvPr>
            <p:ph type="sldNum" sz="quarter" idx="12"/>
          </p:nvPr>
        </p:nvSpPr>
        <p:spPr/>
        <p:txBody>
          <a:bodyPr>
            <a:normAutofit/>
          </a:bodyPr>
          <a:lstStyle/>
          <a:p>
            <a:pPr>
              <a:defRPr/>
            </a:pPr>
            <a:fld id="{4F52E09B-CAE2-4BF7-B3B4-EC0982E4D5BE}" type="slidenum">
              <a:rPr lang="en-US"/>
              <a:pPr>
                <a:defRPr/>
              </a:pPr>
              <a:t>330</a:t>
            </a:fld>
            <a:endParaRPr lang="en-US"/>
          </a:p>
        </p:txBody>
      </p:sp>
      <p:sp>
        <p:nvSpPr>
          <p:cNvPr id="110596" name="Rectangle 2"/>
          <p:cNvSpPr>
            <a:spLocks noChangeArrowheads="1"/>
          </p:cNvSpPr>
          <p:nvPr/>
        </p:nvSpPr>
        <p:spPr bwMode="auto">
          <a:xfrm>
            <a:off x="2895600" y="381000"/>
            <a:ext cx="5867400" cy="1219200"/>
          </a:xfrm>
          <a:prstGeom prst="rect">
            <a:avLst/>
          </a:prstGeom>
          <a:noFill/>
          <a:ln w="9525">
            <a:noFill/>
            <a:miter lim="800000"/>
            <a:headEnd/>
            <a:tailEnd/>
          </a:ln>
        </p:spPr>
        <p:txBody>
          <a:bodyPr/>
          <a:lstStyle/>
          <a:p>
            <a:pPr lvl="1"/>
            <a:endParaRPr lang="en-GB" sz="3600">
              <a:latin typeface="Times New Roman" pitchFamily="18" charset="0"/>
            </a:endParaRPr>
          </a:p>
        </p:txBody>
      </p:sp>
      <p:sp>
        <p:nvSpPr>
          <p:cNvPr id="71683" name="Rectangle 3"/>
          <p:cNvSpPr>
            <a:spLocks noChangeArrowheads="1"/>
          </p:cNvSpPr>
          <p:nvPr/>
        </p:nvSpPr>
        <p:spPr bwMode="auto">
          <a:xfrm>
            <a:off x="857250" y="1447800"/>
            <a:ext cx="2216150" cy="579438"/>
          </a:xfrm>
          <a:prstGeom prst="rect">
            <a:avLst/>
          </a:prstGeom>
          <a:noFill/>
          <a:ln w="12700">
            <a:noFill/>
            <a:miter lim="800000"/>
            <a:headEnd type="none" w="sm" len="sm"/>
            <a:tailEnd type="none" w="sm" len="sm"/>
          </a:ln>
          <a:effectLst/>
        </p:spPr>
        <p:txBody>
          <a:bodyPr>
            <a:spAutoFit/>
          </a:bodyPr>
          <a:lstStyle/>
          <a:p>
            <a:pPr>
              <a:defRPr/>
            </a:pPr>
            <a:r>
              <a:rPr lang="en-GB" sz="3200" u="sng" dirty="0">
                <a:solidFill>
                  <a:schemeClr val="accent2"/>
                </a:solidFill>
                <a:latin typeface="Times New Roman" pitchFamily="18" charset="0"/>
              </a:rPr>
              <a:t>Single blind</a:t>
            </a:r>
            <a:endParaRPr lang="en-GB" sz="3200" dirty="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latin typeface="Times New Roman" pitchFamily="18" charset="0"/>
            </a:endParaRPr>
          </a:p>
        </p:txBody>
      </p:sp>
      <p:sp>
        <p:nvSpPr>
          <p:cNvPr id="71684" name="Rectangle 4"/>
          <p:cNvSpPr>
            <a:spLocks noChangeArrowheads="1"/>
          </p:cNvSpPr>
          <p:nvPr/>
        </p:nvSpPr>
        <p:spPr bwMode="auto">
          <a:xfrm>
            <a:off x="2971800" y="1524000"/>
            <a:ext cx="5867400" cy="1219200"/>
          </a:xfrm>
          <a:prstGeom prst="rect">
            <a:avLst/>
          </a:prstGeom>
          <a:noFill/>
          <a:ln w="9525">
            <a:noFill/>
            <a:miter lim="800000"/>
            <a:headEnd/>
            <a:tailEnd/>
          </a:ln>
        </p:spPr>
        <p:txBody>
          <a:bodyPr/>
          <a:lstStyle/>
          <a:p>
            <a:pPr lvl="1"/>
            <a:r>
              <a:rPr lang="en-GB" sz="3200">
                <a:latin typeface="Times New Roman" pitchFamily="18" charset="0"/>
              </a:rPr>
              <a:t>The patients do not know which treatment they receive</a:t>
            </a:r>
          </a:p>
        </p:txBody>
      </p:sp>
      <p:sp>
        <p:nvSpPr>
          <p:cNvPr id="71685" name="Rectangle 5"/>
          <p:cNvSpPr>
            <a:spLocks noChangeArrowheads="1"/>
          </p:cNvSpPr>
          <p:nvPr/>
        </p:nvSpPr>
        <p:spPr bwMode="auto">
          <a:xfrm>
            <a:off x="762000" y="3048000"/>
            <a:ext cx="2317750" cy="579438"/>
          </a:xfrm>
          <a:prstGeom prst="rect">
            <a:avLst/>
          </a:prstGeom>
          <a:noFill/>
          <a:ln w="12700">
            <a:noFill/>
            <a:miter lim="800000"/>
            <a:headEnd type="none" w="sm" len="sm"/>
            <a:tailEnd type="none" w="sm" len="sm"/>
          </a:ln>
          <a:effectLst/>
        </p:spPr>
        <p:txBody>
          <a:bodyPr wrap="none">
            <a:spAutoFit/>
          </a:bodyPr>
          <a:lstStyle/>
          <a:p>
            <a:pPr>
              <a:defRPr/>
            </a:pPr>
            <a:r>
              <a:rPr lang="en-GB" sz="3200" u="sng" dirty="0">
                <a:solidFill>
                  <a:schemeClr val="accent2"/>
                </a:solidFill>
                <a:latin typeface="Times New Roman" pitchFamily="18" charset="0"/>
              </a:rPr>
              <a:t>Double blind</a:t>
            </a:r>
            <a:endParaRPr lang="en-GB" sz="3200" dirty="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latin typeface="Times New Roman" pitchFamily="18" charset="0"/>
            </a:endParaRPr>
          </a:p>
        </p:txBody>
      </p:sp>
      <p:sp>
        <p:nvSpPr>
          <p:cNvPr id="71686" name="Rectangle 6"/>
          <p:cNvSpPr>
            <a:spLocks noChangeArrowheads="1"/>
          </p:cNvSpPr>
          <p:nvPr/>
        </p:nvSpPr>
        <p:spPr bwMode="auto">
          <a:xfrm>
            <a:off x="2971800" y="3124200"/>
            <a:ext cx="5867400" cy="1219200"/>
          </a:xfrm>
          <a:prstGeom prst="rect">
            <a:avLst/>
          </a:prstGeom>
          <a:noFill/>
          <a:ln w="9525">
            <a:noFill/>
            <a:miter lim="800000"/>
            <a:headEnd/>
            <a:tailEnd/>
          </a:ln>
        </p:spPr>
        <p:txBody>
          <a:bodyPr/>
          <a:lstStyle/>
          <a:p>
            <a:pPr marL="114300" lvl="1" indent="63500"/>
            <a:r>
              <a:rPr lang="en-GB" sz="3200" dirty="0">
                <a:latin typeface="Times New Roman" pitchFamily="18" charset="0"/>
              </a:rPr>
              <a:t>The patient and the observer or the physician do not know </a:t>
            </a:r>
          </a:p>
        </p:txBody>
      </p:sp>
      <p:sp>
        <p:nvSpPr>
          <p:cNvPr id="71687" name="Rectangle 7"/>
          <p:cNvSpPr>
            <a:spLocks noChangeArrowheads="1"/>
          </p:cNvSpPr>
          <p:nvPr/>
        </p:nvSpPr>
        <p:spPr bwMode="auto">
          <a:xfrm>
            <a:off x="838200" y="4572000"/>
            <a:ext cx="2112963" cy="579438"/>
          </a:xfrm>
          <a:prstGeom prst="rect">
            <a:avLst/>
          </a:prstGeom>
          <a:noFill/>
          <a:ln w="12700">
            <a:noFill/>
            <a:miter lim="800000"/>
            <a:headEnd type="none" w="sm" len="sm"/>
            <a:tailEnd type="none" w="sm" len="sm"/>
          </a:ln>
          <a:effectLst/>
        </p:spPr>
        <p:txBody>
          <a:bodyPr wrap="none">
            <a:spAutoFit/>
          </a:bodyPr>
          <a:lstStyle/>
          <a:p>
            <a:pPr>
              <a:defRPr/>
            </a:pPr>
            <a:r>
              <a:rPr lang="en-GB" sz="3200" u="sng" dirty="0">
                <a:solidFill>
                  <a:schemeClr val="accent2"/>
                </a:solidFill>
                <a:latin typeface="Times New Roman" pitchFamily="18" charset="0"/>
              </a:rPr>
              <a:t>Triple blind</a:t>
            </a:r>
            <a:endParaRPr lang="en-GB" sz="3200" dirty="0">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latin typeface="Times New Roman" pitchFamily="18" charset="0"/>
            </a:endParaRPr>
          </a:p>
        </p:txBody>
      </p:sp>
      <p:sp>
        <p:nvSpPr>
          <p:cNvPr id="71688" name="Rectangle 8"/>
          <p:cNvSpPr>
            <a:spLocks noChangeArrowheads="1"/>
          </p:cNvSpPr>
          <p:nvPr/>
        </p:nvSpPr>
        <p:spPr bwMode="auto">
          <a:xfrm>
            <a:off x="2895600" y="4572000"/>
            <a:ext cx="5867400" cy="1219200"/>
          </a:xfrm>
          <a:prstGeom prst="rect">
            <a:avLst/>
          </a:prstGeom>
          <a:noFill/>
          <a:ln w="9525">
            <a:noFill/>
            <a:miter lim="800000"/>
            <a:headEnd/>
            <a:tailEnd/>
          </a:ln>
        </p:spPr>
        <p:txBody>
          <a:bodyPr/>
          <a:lstStyle/>
          <a:p>
            <a:pPr lvl="1"/>
            <a:r>
              <a:rPr lang="en-GB" sz="3200">
                <a:latin typeface="Times New Roman" pitchFamily="18" charset="0"/>
              </a:rPr>
              <a:t>The patient, the observer and the analyst do not know </a:t>
            </a:r>
          </a:p>
        </p:txBody>
      </p:sp>
    </p:spTree>
    <p:extLst>
      <p:ext uri="{BB962C8B-B14F-4D97-AF65-F5344CB8AC3E}">
        <p14:creationId xmlns:p14="http://schemas.microsoft.com/office/powerpoint/2010/main" val="69390582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71683"/>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71685"/>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716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16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16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71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utoUpdateAnimBg="0"/>
      <p:bldP spid="71684" grpId="0" autoUpdateAnimBg="0"/>
      <p:bldP spid="71685" grpId="0" autoUpdateAnimBg="0"/>
      <p:bldP spid="71686" grpId="0" autoUpdateAnimBg="0"/>
      <p:bldP spid="71687" grpId="0" autoUpdateAnimBg="0"/>
      <p:bldP spid="71688" grpId="0" autoUpdateAnimBg="0"/>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838200"/>
          </a:xfrm>
        </p:spPr>
        <p:txBody>
          <a:bodyPr>
            <a:normAutofit fontScale="90000"/>
          </a:bodyPr>
          <a:lstStyle/>
          <a:p>
            <a:pPr>
              <a:defRPr/>
            </a:pP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Analysis of Intervention Studies </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111619" name="Content Placeholder 2"/>
          <p:cNvSpPr>
            <a:spLocks noGrp="1"/>
          </p:cNvSpPr>
          <p:nvPr>
            <p:ph sz="quarter" idx="1"/>
          </p:nvPr>
        </p:nvSpPr>
        <p:spPr>
          <a:xfrm>
            <a:off x="428625" y="1066800"/>
            <a:ext cx="8501063" cy="5291139"/>
          </a:xfrm>
        </p:spPr>
        <p:txBody>
          <a:bodyPr>
            <a:normAutofit/>
          </a:bodyPr>
          <a:lstStyle/>
          <a:p>
            <a:r>
              <a:rPr lang="en-US" sz="2800" dirty="0" smtClean="0">
                <a:latin typeface="Times New Roman" pitchFamily="18" charset="0"/>
                <a:cs typeface="Times New Roman" pitchFamily="18" charset="0"/>
              </a:rPr>
              <a:t>The basic analyses are: </a:t>
            </a:r>
          </a:p>
          <a:p>
            <a:pPr lvl="1"/>
            <a:r>
              <a:rPr lang="en-US" sz="2400" dirty="0" smtClean="0">
                <a:latin typeface="Times New Roman" pitchFamily="18" charset="0"/>
                <a:cs typeface="Times New Roman" pitchFamily="18" charset="0"/>
              </a:rPr>
              <a:t>comparison of the two groups with baseline characteristic to ensure similarity. </a:t>
            </a:r>
          </a:p>
          <a:p>
            <a:pPr lvl="1"/>
            <a:r>
              <a:rPr lang="en-US" sz="2400" dirty="0" smtClean="0">
                <a:latin typeface="Times New Roman" pitchFamily="18" charset="0"/>
                <a:cs typeface="Times New Roman" pitchFamily="18" charset="0"/>
              </a:rPr>
              <a:t>Calculation and comparison of rates of the incidence </a:t>
            </a:r>
            <a:r>
              <a:rPr lang="en-US" sz="2800" dirty="0" smtClean="0">
                <a:latin typeface="Times New Roman" pitchFamily="18" charset="0"/>
                <a:cs typeface="Times New Roman" pitchFamily="18" charset="0"/>
              </a:rPr>
              <a:t>of the </a:t>
            </a:r>
            <a:r>
              <a:rPr lang="en-US" sz="2400" dirty="0" smtClean="0">
                <a:latin typeface="Times New Roman" pitchFamily="18" charset="0"/>
                <a:cs typeface="Times New Roman" pitchFamily="18" charset="0"/>
              </a:rPr>
              <a:t>outcome for exposed and non-exposed. </a:t>
            </a:r>
            <a:endParaRPr lang="en-US" sz="2800" dirty="0" smtClean="0">
              <a:latin typeface="Times New Roman" pitchFamily="18" charset="0"/>
              <a:cs typeface="Times New Roman" pitchFamily="18" charset="0"/>
            </a:endParaRPr>
          </a:p>
          <a:p>
            <a:pPr lvl="2"/>
            <a:r>
              <a:rPr lang="en-US" sz="2500" dirty="0" smtClean="0">
                <a:latin typeface="Times New Roman" pitchFamily="18" charset="0"/>
                <a:cs typeface="Times New Roman" pitchFamily="18" charset="0"/>
              </a:rPr>
              <a:t>Relative risk of disease </a:t>
            </a:r>
          </a:p>
          <a:p>
            <a:pPr lvl="2"/>
            <a:r>
              <a:rPr lang="en-US" sz="2500" dirty="0" smtClean="0">
                <a:latin typeface="Times New Roman" pitchFamily="18" charset="0"/>
                <a:cs typeface="Times New Roman" pitchFamily="18" charset="0"/>
              </a:rPr>
              <a:t>Efficacy of a drug or vaccine</a:t>
            </a:r>
          </a:p>
          <a:p>
            <a:r>
              <a:rPr lang="en-US" b="1" dirty="0" smtClean="0">
                <a:latin typeface="Times New Roman" pitchFamily="18" charset="0"/>
                <a:cs typeface="Times New Roman" pitchFamily="18" charset="0"/>
              </a:rPr>
              <a:t>Results of Randomized Trials</a:t>
            </a:r>
          </a:p>
          <a:p>
            <a:pPr lvl="1"/>
            <a:r>
              <a:rPr lang="en-US" sz="2400" dirty="0" smtClean="0">
                <a:latin typeface="Times New Roman" pitchFamily="18" charset="0"/>
                <a:cs typeface="Times New Roman" pitchFamily="18" charset="0"/>
              </a:rPr>
              <a:t>Relative risk RR= incidence in exposed/incidence in non-exposed </a:t>
            </a:r>
          </a:p>
          <a:p>
            <a:pPr lvl="1"/>
            <a:r>
              <a:rPr lang="en-US" sz="2400" dirty="0" smtClean="0">
                <a:latin typeface="Times New Roman" pitchFamily="18" charset="0"/>
                <a:cs typeface="Times New Roman" pitchFamily="18" charset="0"/>
              </a:rPr>
              <a:t>Efficacy of treatment or vaccine</a:t>
            </a:r>
          </a:p>
          <a:p>
            <a:endParaRPr lang="en-US"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latin typeface="Times New Roman" pitchFamily="18" charset="0"/>
                <a:cs typeface="Times New Roman" pitchFamily="18" charset="0"/>
              </a:rPr>
              <a:pPr/>
              <a:t>331</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677957303"/>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612775" y="228600"/>
            <a:ext cx="8153400" cy="990600"/>
          </a:xfrm>
        </p:spPr>
        <p:txBody>
          <a:bodyPr>
            <a:normAutofit/>
          </a:bodyPr>
          <a:lstStyle/>
          <a:p>
            <a:r>
              <a:rPr lang="en-US" dirty="0" smtClean="0">
                <a:latin typeface="Times New Roman" pitchFamily="18" charset="0"/>
                <a:cs typeface="Times New Roman" pitchFamily="18" charset="0"/>
              </a:rPr>
              <a:t>Experimental….. </a:t>
            </a:r>
          </a:p>
        </p:txBody>
      </p:sp>
      <p:sp>
        <p:nvSpPr>
          <p:cNvPr id="3" name="Content Placeholder 2"/>
          <p:cNvSpPr>
            <a:spLocks noGrp="1"/>
          </p:cNvSpPr>
          <p:nvPr>
            <p:ph sz="quarter" idx="1"/>
          </p:nvPr>
        </p:nvSpPr>
        <p:spPr>
          <a:xfrm>
            <a:off x="381000" y="1143000"/>
            <a:ext cx="8610600" cy="5486400"/>
          </a:xfrm>
        </p:spPr>
        <p:txBody>
          <a:bodyPr>
            <a:normAutofit fontScale="92500" lnSpcReduction="10000"/>
          </a:bodyPr>
          <a:lstStyle/>
          <a:p>
            <a:pPr algn="just">
              <a:defRPr/>
            </a:pPr>
            <a:r>
              <a:rPr lang="en-US" b="1" dirty="0" smtClean="0">
                <a:latin typeface="Times New Roman" pitchFamily="18" charset="0"/>
                <a:cs typeface="Times New Roman" pitchFamily="18" charset="0"/>
              </a:rPr>
              <a:t>ADVANTAGES</a:t>
            </a:r>
          </a:p>
          <a:p>
            <a:pPr lvl="1" algn="just">
              <a:defRPr/>
            </a:pPr>
            <a:r>
              <a:rPr lang="en-US" sz="3000" dirty="0" smtClean="0">
                <a:latin typeface="Times New Roman" pitchFamily="18" charset="0"/>
                <a:cs typeface="Times New Roman" pitchFamily="18" charset="0"/>
              </a:rPr>
              <a:t>Randomization minimize bias &amp; confounding </a:t>
            </a:r>
          </a:p>
          <a:p>
            <a:pPr lvl="1" algn="just">
              <a:defRPr/>
            </a:pPr>
            <a:r>
              <a:rPr lang="en-US" sz="3000" dirty="0" smtClean="0">
                <a:latin typeface="Times New Roman" pitchFamily="18" charset="0"/>
                <a:cs typeface="Times New Roman" pitchFamily="18" charset="0"/>
              </a:rPr>
              <a:t>Blinding minimizes observer bias</a:t>
            </a:r>
          </a:p>
          <a:p>
            <a:pPr lvl="1" algn="just">
              <a:defRPr/>
            </a:pPr>
            <a:r>
              <a:rPr lang="en-US" sz="3000" dirty="0" smtClean="0">
                <a:latin typeface="Times New Roman" pitchFamily="18" charset="0"/>
                <a:cs typeface="Times New Roman" pitchFamily="18" charset="0"/>
              </a:rPr>
              <a:t>Placebo could blind patients </a:t>
            </a:r>
          </a:p>
          <a:p>
            <a:pPr lvl="2" algn="just">
              <a:buFont typeface="Wingdings" pitchFamily="2" charset="2"/>
              <a:buChar char="Ø"/>
              <a:defRPr/>
            </a:pPr>
            <a:r>
              <a:rPr lang="en-US" sz="2800" dirty="0" smtClean="0">
                <a:latin typeface="Times New Roman" pitchFamily="18" charset="0"/>
                <a:cs typeface="Times New Roman" pitchFamily="18" charset="0"/>
              </a:rPr>
              <a:t>Ability to demonstrate causal associations when appropriately designed</a:t>
            </a:r>
          </a:p>
          <a:p>
            <a:pPr lvl="3" algn="just">
              <a:buFont typeface="Wingdings" pitchFamily="2" charset="2"/>
              <a:buChar char="v"/>
              <a:defRPr/>
            </a:pPr>
            <a:r>
              <a:rPr lang="en-US" sz="2400" dirty="0" smtClean="0">
                <a:latin typeface="Times New Roman" pitchFamily="18" charset="0"/>
                <a:cs typeface="Times New Roman" pitchFamily="18" charset="0"/>
              </a:rPr>
              <a:t> Use of controlled conditions</a:t>
            </a:r>
          </a:p>
          <a:p>
            <a:pPr lvl="3" algn="just">
              <a:buFont typeface="Wingdings" pitchFamily="2" charset="2"/>
              <a:buChar char="v"/>
              <a:defRPr/>
            </a:pPr>
            <a:r>
              <a:rPr lang="en-US" sz="2400" dirty="0" smtClean="0">
                <a:latin typeface="Times New Roman" pitchFamily="18" charset="0"/>
                <a:cs typeface="Times New Roman" pitchFamily="18" charset="0"/>
              </a:rPr>
              <a:t> Powerful techniques – randomization &amp; blinding </a:t>
            </a:r>
          </a:p>
          <a:p>
            <a:pPr lvl="4" algn="just">
              <a:defRPr/>
            </a:pPr>
            <a:r>
              <a:rPr lang="en-US" sz="2400" dirty="0" smtClean="0">
                <a:latin typeface="Times New Roman" pitchFamily="18" charset="0"/>
                <a:cs typeface="Times New Roman" pitchFamily="18" charset="0"/>
              </a:rPr>
              <a:t>Increase subject comparability </a:t>
            </a:r>
          </a:p>
          <a:p>
            <a:pPr lvl="4" algn="just">
              <a:defRPr/>
            </a:pPr>
            <a:r>
              <a:rPr lang="en-US" sz="2400" dirty="0" smtClean="0">
                <a:latin typeface="Times New Roman" pitchFamily="18" charset="0"/>
                <a:cs typeface="Times New Roman" pitchFamily="18" charset="0"/>
              </a:rPr>
              <a:t>Decrease potential bias and confounding</a:t>
            </a:r>
          </a:p>
          <a:p>
            <a:pPr lvl="2" algn="just">
              <a:buFont typeface="Wingdings" pitchFamily="2" charset="2"/>
              <a:buChar char="Ø"/>
              <a:defRPr/>
            </a:pPr>
            <a:r>
              <a:rPr lang="en-US" sz="2800" dirty="0" smtClean="0">
                <a:latin typeface="Times New Roman" pitchFamily="18" charset="0"/>
                <a:cs typeface="Times New Roman" pitchFamily="18" charset="0"/>
              </a:rPr>
              <a:t>Investigators control level of exposure</a:t>
            </a:r>
          </a:p>
          <a:p>
            <a:pPr lvl="3" algn="just">
              <a:buFont typeface="Wingdings" pitchFamily="2" charset="2"/>
              <a:buChar char="v"/>
              <a:defRPr/>
            </a:pPr>
            <a:r>
              <a:rPr lang="en-US" sz="2400" dirty="0" smtClean="0">
                <a:latin typeface="Times New Roman" pitchFamily="18" charset="0"/>
                <a:cs typeface="Times New Roman" pitchFamily="18" charset="0"/>
              </a:rPr>
              <a:t> Permits them to establish precise doses or procedures most appropriate to experiment</a:t>
            </a:r>
            <a:endParaRPr lang="en-US" sz="1800" dirty="0" smtClean="0">
              <a:latin typeface="Times New Roman" pitchFamily="18" charset="0"/>
              <a:cs typeface="Times New Roman" pitchFamily="18" charset="0"/>
            </a:endParaRPr>
          </a:p>
          <a:p>
            <a:pPr algn="just">
              <a:defRPr/>
            </a:pPr>
            <a:endParaRPr lang="en-US" dirty="0" smtClean="0">
              <a:latin typeface="Times New Roman" pitchFamily="18" charset="0"/>
              <a:cs typeface="Times New Roman" pitchFamily="18" charset="0"/>
            </a:endParaRPr>
          </a:p>
          <a:p>
            <a:pPr algn="just">
              <a:buFont typeface="Wingdings" pitchFamily="2" charset="2"/>
              <a:buNone/>
              <a:defRPr/>
            </a:pPr>
            <a:endParaRPr lang="en-US" dirty="0" smtClean="0">
              <a:latin typeface="Times New Roman" pitchFamily="18" charset="0"/>
              <a:cs typeface="Times New Roman" pitchFamily="18" charset="0"/>
            </a:endParaRPr>
          </a:p>
          <a:p>
            <a:pPr algn="just">
              <a:buFont typeface="Wingdings" pitchFamily="2" charset="2"/>
              <a:buNone/>
              <a:defRPr/>
            </a:pPr>
            <a:endParaRPr lang="en-US" dirty="0" smtClean="0">
              <a:latin typeface="Times New Roman" pitchFamily="18" charset="0"/>
              <a:cs typeface="Times New Roman" pitchFamily="18" charset="0"/>
            </a:endParaRPr>
          </a:p>
          <a:p>
            <a:pPr algn="just">
              <a:defRPr/>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latin typeface="Times New Roman" pitchFamily="18" charset="0"/>
                <a:cs typeface="Times New Roman" pitchFamily="18" charset="0"/>
              </a:rPr>
              <a:pPr/>
              <a:t>332</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348374495"/>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defRPr/>
            </a:pP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Disadvantage/weakness </a:t>
            </a:r>
            <a:br>
              <a:rPr lang="en-US" b="1"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1219200"/>
            <a:ext cx="8477250" cy="5210175"/>
          </a:xfrm>
        </p:spPr>
        <p:txBody>
          <a:bodyPr>
            <a:normAutofit/>
          </a:bodyPr>
          <a:lstStyle/>
          <a:p>
            <a:pPr algn="just">
              <a:defRPr/>
            </a:pPr>
            <a:r>
              <a:rPr lang="en-US" sz="2600" dirty="0" smtClean="0">
                <a:latin typeface="Times New Roman" pitchFamily="18" charset="0"/>
                <a:cs typeface="Times New Roman" pitchFamily="18" charset="0"/>
              </a:rPr>
              <a:t>Generalizability limited by selection of participants</a:t>
            </a:r>
          </a:p>
          <a:p>
            <a:pPr algn="just">
              <a:defRPr/>
            </a:pPr>
            <a:r>
              <a:rPr lang="en-US" sz="2600" dirty="0" smtClean="0">
                <a:latin typeface="Times New Roman" pitchFamily="18" charset="0"/>
                <a:cs typeface="Times New Roman" pitchFamily="18" charset="0"/>
              </a:rPr>
              <a:t>Rare/late  Side effects of intervention may not be recognize</a:t>
            </a:r>
          </a:p>
          <a:p>
            <a:pPr marL="457200" lvl="1" indent="0" algn="just">
              <a:buFont typeface="Wingdings" pitchFamily="2" charset="2"/>
              <a:buChar char="Ø"/>
              <a:defRPr/>
            </a:pPr>
            <a:r>
              <a:rPr lang="en-US" dirty="0" smtClean="0">
                <a:latin typeface="Times New Roman" pitchFamily="18" charset="0"/>
                <a:cs typeface="Times New Roman" pitchFamily="18" charset="0"/>
              </a:rPr>
              <a:t>Limited applicability</a:t>
            </a:r>
          </a:p>
          <a:p>
            <a:pPr lvl="1" indent="0" algn="just">
              <a:buFont typeface="Wingdings" pitchFamily="2" charset="2"/>
              <a:buChar char="q"/>
              <a:defRPr/>
            </a:pPr>
            <a:r>
              <a:rPr lang="en-US" dirty="0" smtClean="0">
                <a:latin typeface="Times New Roman" pitchFamily="18" charset="0"/>
                <a:cs typeface="Times New Roman" pitchFamily="18" charset="0"/>
              </a:rPr>
              <a:t> Ethical concerns limit use </a:t>
            </a:r>
          </a:p>
          <a:p>
            <a:pPr lvl="3" indent="0" algn="just">
              <a:buFont typeface="Wingdings" pitchFamily="2" charset="2"/>
              <a:buChar char="q"/>
              <a:defRPr/>
            </a:pPr>
            <a:r>
              <a:rPr lang="en-US" dirty="0" smtClean="0">
                <a:latin typeface="Times New Roman" pitchFamily="18" charset="0"/>
                <a:cs typeface="Times New Roman" pitchFamily="18" charset="0"/>
              </a:rPr>
              <a:t>This is why RCTs focus on interventions that have the potential to reduce rather than increase the risks of morbidity or mortality</a:t>
            </a:r>
          </a:p>
          <a:p>
            <a:pPr lvl="1" indent="0" algn="just">
              <a:buFont typeface="Wingdings" pitchFamily="2" charset="2"/>
              <a:buChar char="q"/>
              <a:defRPr/>
            </a:pPr>
            <a:r>
              <a:rPr lang="en-US" sz="2400" dirty="0" smtClean="0">
                <a:latin typeface="Times New Roman" pitchFamily="18" charset="0"/>
                <a:cs typeface="Times New Roman" pitchFamily="18" charset="0"/>
              </a:rPr>
              <a:t>Bias that can result from differential rates of  compliance, withdrawal, or losses to follow-up between experimental and control groups</a:t>
            </a:r>
          </a:p>
          <a:p>
            <a:pPr lvl="3" indent="0" algn="just">
              <a:buFont typeface="Wingdings" pitchFamily="2" charset="2"/>
              <a:buChar char="q"/>
              <a:defRPr/>
            </a:pPr>
            <a:r>
              <a:rPr lang="en-US" sz="2400" dirty="0" smtClean="0">
                <a:latin typeface="Times New Roman" pitchFamily="18" charset="0"/>
                <a:cs typeface="Times New Roman" pitchFamily="18" charset="0"/>
              </a:rPr>
              <a:t>Can alter the magnitude or direction of the relationship between the intervention and study outcome</a:t>
            </a:r>
          </a:p>
          <a:p>
            <a:pPr algn="just">
              <a:defRPr/>
            </a:pP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latin typeface="Times New Roman" pitchFamily="18" charset="0"/>
                <a:cs typeface="Times New Roman" pitchFamily="18" charset="0"/>
              </a:rPr>
              <a:pPr/>
              <a:t>333</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789411972"/>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612775" y="228600"/>
            <a:ext cx="8153400" cy="990600"/>
          </a:xfrm>
        </p:spPr>
        <p:txBody>
          <a:bodyPr>
            <a:normAutofit fontScale="90000"/>
          </a:bodyPr>
          <a:lstStyle/>
          <a:p>
            <a:pPr>
              <a:defRPr/>
            </a:pP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Disadvantage/weakness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114691" name="Rectangle 5"/>
          <p:cNvSpPr>
            <a:spLocks noGrp="1" noChangeArrowheads="1"/>
          </p:cNvSpPr>
          <p:nvPr>
            <p:ph sz="quarter" idx="1"/>
          </p:nvPr>
        </p:nvSpPr>
        <p:spPr>
          <a:xfrm>
            <a:off x="612775" y="1600200"/>
            <a:ext cx="8378825" cy="4829175"/>
          </a:xfrm>
        </p:spPr>
        <p:txBody>
          <a:bodyPr/>
          <a:lstStyle/>
          <a:p>
            <a:pPr algn="just">
              <a:lnSpc>
                <a:spcPct val="80000"/>
              </a:lnSpc>
              <a:buFont typeface="Wingdings" pitchFamily="2" charset="2"/>
              <a:buChar char="q"/>
            </a:pPr>
            <a:r>
              <a:rPr lang="en-US" sz="2400" dirty="0" smtClean="0">
                <a:latin typeface="Times New Roman" pitchFamily="18" charset="0"/>
                <a:cs typeface="Times New Roman" pitchFamily="18" charset="0"/>
              </a:rPr>
              <a:t>Long-term commitment</a:t>
            </a:r>
          </a:p>
          <a:p>
            <a:pPr algn="just">
              <a:lnSpc>
                <a:spcPct val="80000"/>
              </a:lnSpc>
              <a:buFont typeface="Wingdings" pitchFamily="2" charset="2"/>
              <a:buChar char="q"/>
            </a:pPr>
            <a:r>
              <a:rPr lang="en-US" sz="2400" dirty="0" smtClean="0">
                <a:latin typeface="Times New Roman" pitchFamily="18" charset="0"/>
                <a:cs typeface="Times New Roman" pitchFamily="18" charset="0"/>
              </a:rPr>
              <a:t>Considerable expenses necessary to implement and complete a trial</a:t>
            </a:r>
          </a:p>
          <a:p>
            <a:pPr algn="just">
              <a:lnSpc>
                <a:spcPct val="80000"/>
              </a:lnSpc>
              <a:buFont typeface="Wingdings" pitchFamily="2" charset="2"/>
              <a:buChar char="q"/>
            </a:pPr>
            <a:endParaRPr lang="en-US" sz="2400" dirty="0" smtClean="0">
              <a:latin typeface="Times New Roman" pitchFamily="18" charset="0"/>
              <a:cs typeface="Times New Roman" pitchFamily="18" charset="0"/>
            </a:endParaRPr>
          </a:p>
          <a:p>
            <a:pPr algn="just">
              <a:lnSpc>
                <a:spcPct val="80000"/>
              </a:lnSpc>
              <a:buFont typeface="Wingdings" pitchFamily="2" charset="2"/>
              <a:buChar char="q"/>
            </a:pPr>
            <a:r>
              <a:rPr lang="en-US" sz="2400" dirty="0" smtClean="0">
                <a:latin typeface="Times New Roman" pitchFamily="18" charset="0"/>
                <a:cs typeface="Times New Roman" pitchFamily="18" charset="0"/>
              </a:rPr>
              <a:t>Some address narrowly focused questions in artificial settings </a:t>
            </a:r>
          </a:p>
          <a:p>
            <a:pPr algn="just">
              <a:lnSpc>
                <a:spcPct val="80000"/>
              </a:lnSpc>
              <a:buFont typeface="Wingdings" pitchFamily="2" charset="2"/>
              <a:buChar char="F"/>
            </a:pPr>
            <a:r>
              <a:rPr lang="en-US" sz="2400" dirty="0" smtClean="0">
                <a:latin typeface="Times New Roman" pitchFamily="18" charset="0"/>
                <a:cs typeface="Times New Roman" pitchFamily="18" charset="0"/>
              </a:rPr>
              <a:t>Applicability to real-world situations may not always be clear</a:t>
            </a:r>
          </a:p>
          <a:p>
            <a:pPr algn="just">
              <a:lnSpc>
                <a:spcPct val="80000"/>
              </a:lnSpc>
              <a:buFont typeface="Wingdings" pitchFamily="2" charset="2"/>
              <a:buChar char="F"/>
            </a:pPr>
            <a:endParaRPr lang="en-US" sz="2400" dirty="0" smtClean="0">
              <a:latin typeface="Times New Roman" pitchFamily="18" charset="0"/>
              <a:cs typeface="Times New Roman" pitchFamily="18" charset="0"/>
            </a:endParaRPr>
          </a:p>
          <a:p>
            <a:pPr algn="just">
              <a:lnSpc>
                <a:spcPct val="80000"/>
              </a:lnSpc>
              <a:buFont typeface="Wingdings" pitchFamily="2" charset="2"/>
              <a:buChar char="q"/>
            </a:pPr>
            <a:r>
              <a:rPr lang="en-US" sz="2400" dirty="0" smtClean="0">
                <a:latin typeface="Times New Roman" pitchFamily="18" charset="0"/>
                <a:cs typeface="Times New Roman" pitchFamily="18" charset="0"/>
              </a:rPr>
              <a:t>Reliance on volunteers and use of strict exclusion criteria </a:t>
            </a:r>
          </a:p>
          <a:p>
            <a:pPr algn="just">
              <a:lnSpc>
                <a:spcPct val="80000"/>
              </a:lnSpc>
              <a:buFont typeface="Wingdings" pitchFamily="2" charset="2"/>
              <a:buChar char="F"/>
            </a:pPr>
            <a:r>
              <a:rPr lang="en-US" sz="2400" dirty="0" smtClean="0">
                <a:latin typeface="Times New Roman" pitchFamily="18" charset="0"/>
                <a:cs typeface="Times New Roman" pitchFamily="18" charset="0"/>
              </a:rPr>
              <a:t>Make it difficult to recruit sufficient subjects for a study</a:t>
            </a:r>
          </a:p>
          <a:p>
            <a:pPr algn="just">
              <a:lnSpc>
                <a:spcPct val="80000"/>
              </a:lnSpc>
              <a:buFont typeface="Wingdings" pitchFamily="2" charset="2"/>
              <a:buChar char="F"/>
            </a:pPr>
            <a:r>
              <a:rPr lang="en-US" sz="2400" dirty="0" smtClean="0">
                <a:latin typeface="Times New Roman" pitchFamily="18" charset="0"/>
                <a:cs typeface="Times New Roman" pitchFamily="18" charset="0"/>
              </a:rPr>
              <a:t>Can limit external validity of findings</a:t>
            </a:r>
            <a:endParaRPr lang="en-GB" sz="2400" dirty="0" smtClean="0">
              <a:latin typeface="Times New Roman" pitchFamily="18" charset="0"/>
              <a:cs typeface="Times New Roman" pitchFamily="18" charset="0"/>
            </a:endParaRPr>
          </a:p>
          <a:p>
            <a:pPr algn="just">
              <a:lnSpc>
                <a:spcPct val="80000"/>
              </a:lnSpc>
              <a:buFont typeface="Wingdings" pitchFamily="2" charset="2"/>
              <a:buChar char="Ø"/>
            </a:pPr>
            <a:r>
              <a:rPr lang="en-US" sz="2400" dirty="0" smtClean="0">
                <a:latin typeface="Times New Roman" pitchFamily="18" charset="0"/>
                <a:cs typeface="Times New Roman" pitchFamily="18" charset="0"/>
              </a:rPr>
              <a:t>Commercial, political and/or academic pressure</a:t>
            </a:r>
            <a:endParaRPr lang="en-US" sz="20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latin typeface="Times New Roman" pitchFamily="18" charset="0"/>
                <a:cs typeface="Times New Roman" pitchFamily="18" charset="0"/>
              </a:rPr>
              <a:pPr/>
              <a:t>334</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2202705868"/>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335</a:t>
            </a:fld>
            <a:endParaRPr lang="en-US"/>
          </a:p>
        </p:txBody>
      </p:sp>
    </p:spTree>
    <p:extLst>
      <p:ext uri="{BB962C8B-B14F-4D97-AF65-F5344CB8AC3E}">
        <p14:creationId xmlns:p14="http://schemas.microsoft.com/office/powerpoint/2010/main" val="2993506153"/>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579437"/>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Reference </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655638"/>
            <a:ext cx="8763000" cy="6065838"/>
          </a:xfrm>
        </p:spPr>
        <p:txBody>
          <a:bodyPr>
            <a:normAutofit fontScale="77500" lnSpcReduction="20000"/>
          </a:bodyPr>
          <a:lstStyle/>
          <a:p>
            <a:pPr marL="457200" lvl="0" indent="-457200" algn="just">
              <a:buFont typeface="+mj-lt"/>
              <a:buAutoNum type="arabicPeriod"/>
            </a:pPr>
            <a:r>
              <a:rPr lang="en-US" sz="2400" dirty="0" err="1">
                <a:latin typeface="Times New Roman" panose="02020603050405020304" pitchFamily="18" charset="0"/>
                <a:cs typeface="Times New Roman" panose="02020603050405020304" pitchFamily="18" charset="0"/>
              </a:rPr>
              <a:t>Kebede</a:t>
            </a:r>
            <a:r>
              <a:rPr lang="en-US" sz="2400" dirty="0">
                <a:latin typeface="Times New Roman" panose="02020603050405020304" pitchFamily="18" charset="0"/>
                <a:cs typeface="Times New Roman" panose="02020603050405020304" pitchFamily="18" charset="0"/>
              </a:rPr>
              <a:t> Y, </a:t>
            </a:r>
            <a:r>
              <a:rPr lang="en-US" sz="2400" dirty="0" err="1">
                <a:latin typeface="Times New Roman" panose="02020603050405020304" pitchFamily="18" charset="0"/>
                <a:cs typeface="Times New Roman" panose="02020603050405020304" pitchFamily="18" charset="0"/>
              </a:rPr>
              <a:t>Weldemichael</a:t>
            </a:r>
            <a:r>
              <a:rPr lang="en-US" sz="2400" dirty="0">
                <a:latin typeface="Times New Roman" panose="02020603050405020304" pitchFamily="18" charset="0"/>
                <a:cs typeface="Times New Roman" panose="02020603050405020304" pitchFamily="18" charset="0"/>
              </a:rPr>
              <a:t> K, Lulu K. </a:t>
            </a:r>
            <a:r>
              <a:rPr lang="en-US" sz="2400" dirty="0" err="1">
                <a:latin typeface="Times New Roman" panose="02020603050405020304" pitchFamily="18" charset="0"/>
                <a:cs typeface="Times New Roman" panose="02020603050405020304" pitchFamily="18" charset="0"/>
              </a:rPr>
              <a:t>Lectre</a:t>
            </a:r>
            <a:r>
              <a:rPr lang="en-US" sz="2400" dirty="0">
                <a:latin typeface="Times New Roman" panose="02020603050405020304" pitchFamily="18" charset="0"/>
                <a:cs typeface="Times New Roman" panose="02020603050405020304" pitchFamily="18" charset="0"/>
              </a:rPr>
              <a:t> note of epidemiology for health sciences. 2003.</a:t>
            </a:r>
          </a:p>
          <a:p>
            <a:pPr marL="457200" lvl="0" indent="-457200" algn="just">
              <a:buFont typeface="+mj-lt"/>
              <a:buAutoNum type="arabicPeriod"/>
            </a:pPr>
            <a:r>
              <a:rPr lang="en-US" sz="2400" dirty="0">
                <a:latin typeface="Times New Roman" panose="02020603050405020304" pitchFamily="18" charset="0"/>
                <a:cs typeface="Times New Roman" panose="02020603050405020304" pitchFamily="18" charset="0"/>
              </a:rPr>
              <a:t>Fletcher M. Principles and practice of Epidemiology. Addis Ababa, Ethiopia. 1992. </a:t>
            </a:r>
          </a:p>
          <a:p>
            <a:pPr marL="457200" lvl="0" indent="-457200" algn="just">
              <a:buFont typeface="+mj-lt"/>
              <a:buAutoNum type="arabicPeriod"/>
            </a:pPr>
            <a:r>
              <a:rPr lang="en-US" sz="2400" dirty="0">
                <a:latin typeface="Times New Roman" panose="02020603050405020304" pitchFamily="18" charset="0"/>
                <a:cs typeface="Times New Roman" panose="02020603050405020304" pitchFamily="18" charset="0"/>
              </a:rPr>
              <a:t>Greenberg RS, Daniels SR, Flanders WD, </a:t>
            </a:r>
            <a:r>
              <a:rPr lang="en-US" sz="2400" dirty="0" err="1">
                <a:latin typeface="Times New Roman" panose="02020603050405020304" pitchFamily="18" charset="0"/>
                <a:cs typeface="Times New Roman" panose="02020603050405020304" pitchFamily="18" charset="0"/>
              </a:rPr>
              <a:t>Eley</a:t>
            </a:r>
            <a:r>
              <a:rPr lang="en-US" sz="2400" dirty="0">
                <a:latin typeface="Times New Roman" panose="02020603050405020304" pitchFamily="18" charset="0"/>
                <a:cs typeface="Times New Roman" panose="02020603050405020304" pitchFamily="18" charset="0"/>
              </a:rPr>
              <a:t> JW, Boring JR, III. Medical Epidemiology.4</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edition. McGraw Hill, USA. 2005.</a:t>
            </a:r>
          </a:p>
          <a:p>
            <a:pPr marL="457200" lvl="0" indent="-457200" algn="just">
              <a:buFont typeface="+mj-lt"/>
              <a:buAutoNum type="arabicPeriod"/>
            </a:pPr>
            <a:r>
              <a:rPr lang="de-DE" sz="2400" dirty="0">
                <a:latin typeface="Times New Roman" panose="02020603050405020304" pitchFamily="18" charset="0"/>
                <a:cs typeface="Times New Roman" panose="02020603050405020304" pitchFamily="18" charset="0"/>
              </a:rPr>
              <a:t>Knapp RG &amp; Miller MC III. </a:t>
            </a:r>
            <a:r>
              <a:rPr lang="en-US" sz="2400" dirty="0">
                <a:latin typeface="Times New Roman" panose="02020603050405020304" pitchFamily="18" charset="0"/>
                <a:cs typeface="Times New Roman" panose="02020603050405020304" pitchFamily="18" charset="0"/>
              </a:rPr>
              <a:t>Clinical Epidemiology and Biostatistics. Williams and Wilkins, Baltimore, Maryland. 1992.</a:t>
            </a:r>
          </a:p>
          <a:p>
            <a:pPr marL="457200" lvl="0" indent="-457200" algn="just">
              <a:buFont typeface="+mj-lt"/>
              <a:buAutoNum type="arabicPeriod"/>
            </a:pPr>
            <a:r>
              <a:rPr lang="en-GB" sz="2400" dirty="0" err="1">
                <a:latin typeface="Times New Roman" panose="02020603050405020304" pitchFamily="18" charset="0"/>
                <a:cs typeface="Times New Roman" panose="02020603050405020304" pitchFamily="18" charset="0"/>
              </a:rPr>
              <a:t>Hennekens</a:t>
            </a:r>
            <a:r>
              <a:rPr lang="en-GB" sz="2400" dirty="0">
                <a:latin typeface="Times New Roman" panose="02020603050405020304" pitchFamily="18" charset="0"/>
                <a:cs typeface="Times New Roman" panose="02020603050405020304" pitchFamily="18" charset="0"/>
              </a:rPr>
              <a:t> C. Epidemiology in Medicine.</a:t>
            </a:r>
            <a:endParaRPr lang="en-US" sz="2400" dirty="0">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en-GB" sz="2400" dirty="0">
                <a:latin typeface="Times New Roman" panose="02020603050405020304" pitchFamily="18" charset="0"/>
                <a:cs typeface="Times New Roman" panose="02020603050405020304" pitchFamily="18" charset="0"/>
              </a:rPr>
              <a:t>Bonita R. Basic Epidemiology, 2</a:t>
            </a:r>
            <a:r>
              <a:rPr lang="en-GB" sz="2400" baseline="30000" dirty="0">
                <a:latin typeface="Times New Roman" panose="02020603050405020304" pitchFamily="18" charset="0"/>
                <a:cs typeface="Times New Roman" panose="02020603050405020304" pitchFamily="18" charset="0"/>
              </a:rPr>
              <a:t>nd</a:t>
            </a:r>
            <a:r>
              <a:rPr lang="en-GB" sz="2400" dirty="0">
                <a:latin typeface="Times New Roman" panose="02020603050405020304" pitchFamily="18" charset="0"/>
                <a:cs typeface="Times New Roman" panose="02020603050405020304" pitchFamily="18" charset="0"/>
              </a:rPr>
              <a:t> ed.</a:t>
            </a:r>
            <a:endParaRPr lang="en-US" sz="2400" dirty="0">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en-GB" sz="2400" dirty="0">
                <a:latin typeface="Times New Roman" panose="02020603050405020304" pitchFamily="18" charset="0"/>
                <a:cs typeface="Times New Roman" panose="02020603050405020304" pitchFamily="18" charset="0"/>
              </a:rPr>
              <a:t>Woodward M. Study Design and Data Analysis, 2</a:t>
            </a:r>
            <a:r>
              <a:rPr lang="en-GB" sz="2400" baseline="30000" dirty="0">
                <a:latin typeface="Times New Roman" panose="02020603050405020304" pitchFamily="18" charset="0"/>
                <a:cs typeface="Times New Roman" panose="02020603050405020304" pitchFamily="18" charset="0"/>
              </a:rPr>
              <a:t>nd</a:t>
            </a:r>
            <a:r>
              <a:rPr lang="en-GB" sz="2400" dirty="0">
                <a:latin typeface="Times New Roman" panose="02020603050405020304" pitchFamily="18" charset="0"/>
                <a:cs typeface="Times New Roman" panose="02020603050405020304" pitchFamily="18" charset="0"/>
              </a:rPr>
              <a:t> ed.</a:t>
            </a:r>
            <a:endParaRPr lang="en-US" sz="2400" dirty="0">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en-GB" sz="2400" dirty="0">
                <a:latin typeface="Times New Roman" panose="02020603050405020304" pitchFamily="18" charset="0"/>
                <a:cs typeface="Times New Roman" panose="02020603050405020304" pitchFamily="18" charset="0"/>
              </a:rPr>
              <a:t>Gregg. M. B Field Epidemiology 2nd ed. Oxford University Press, 2002.</a:t>
            </a:r>
            <a:endParaRPr lang="en-US" sz="2400" dirty="0">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en-GB" sz="2400" dirty="0">
                <a:latin typeface="Times New Roman" panose="02020603050405020304" pitchFamily="18" charset="0"/>
                <a:cs typeface="Times New Roman" panose="02020603050405020304" pitchFamily="18" charset="0"/>
              </a:rPr>
              <a:t>Rothman K. J. Greenland S. Modern epidemiology 3nd </a:t>
            </a:r>
            <a:r>
              <a:rPr lang="en-GB" sz="2400" dirty="0" err="1">
                <a:latin typeface="Times New Roman" panose="02020603050405020304" pitchFamily="18" charset="0"/>
                <a:cs typeface="Times New Roman" panose="02020603050405020304" pitchFamily="18" charset="0"/>
              </a:rPr>
              <a:t>ed</a:t>
            </a:r>
            <a:r>
              <a:rPr lang="en-GB" sz="2400" dirty="0">
                <a:latin typeface="Times New Roman" panose="02020603050405020304" pitchFamily="18" charset="0"/>
                <a:cs typeface="Times New Roman" panose="02020603050405020304" pitchFamily="18" charset="0"/>
              </a:rPr>
              <a:t>, Lippincott Williams &amp; Wilkins 1998.</a:t>
            </a:r>
            <a:endParaRPr lang="en-US" sz="2400" dirty="0">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en-GB" sz="2400" dirty="0" err="1">
                <a:latin typeface="Times New Roman" panose="02020603050405020304" pitchFamily="18" charset="0"/>
                <a:cs typeface="Times New Roman" panose="02020603050405020304" pitchFamily="18" charset="0"/>
              </a:rPr>
              <a:t>Center</a:t>
            </a:r>
            <a:r>
              <a:rPr lang="en-GB" sz="2400" dirty="0">
                <a:latin typeface="Times New Roman" panose="02020603050405020304" pitchFamily="18" charset="0"/>
                <a:cs typeface="Times New Roman" panose="02020603050405020304" pitchFamily="18" charset="0"/>
              </a:rPr>
              <a:t> for Communicable Diseases prevention and Control. Principles of Epidemiology: An introductory to applied epidemiology and biostatistics 3rd ed. United States </a:t>
            </a:r>
            <a:endParaRPr lang="en-US" sz="2400" dirty="0">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en-GB" sz="2400" dirty="0">
                <a:latin typeface="Times New Roman" panose="02020603050405020304" pitchFamily="18" charset="0"/>
                <a:cs typeface="Times New Roman" panose="02020603050405020304" pitchFamily="18" charset="0"/>
              </a:rPr>
              <a:t>Federal Ministry of Health of Ethiopia. National Technical Guideline for Integrated Disease Surveillance and Response June, 2003</a:t>
            </a:r>
            <a:endParaRPr lang="en-US" sz="24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GB" sz="2400" dirty="0">
                <a:latin typeface="Times New Roman" panose="02020603050405020304" pitchFamily="18" charset="0"/>
                <a:cs typeface="Times New Roman" panose="02020603050405020304" pitchFamily="18" charset="0"/>
              </a:rPr>
              <a:t>United States. Department Of Health And Human Services Public Health Service </a:t>
            </a:r>
            <a:r>
              <a:rPr lang="en-GB" sz="2400" dirty="0" err="1">
                <a:latin typeface="Times New Roman" panose="02020603050405020304" pitchFamily="18" charset="0"/>
                <a:cs typeface="Times New Roman" panose="02020603050405020304" pitchFamily="18" charset="0"/>
              </a:rPr>
              <a:t>Centers</a:t>
            </a:r>
            <a:r>
              <a:rPr lang="en-GB" sz="2400" dirty="0">
                <a:latin typeface="Times New Roman" panose="02020603050405020304" pitchFamily="18" charset="0"/>
                <a:cs typeface="Times New Roman" panose="02020603050405020304" pitchFamily="18" charset="0"/>
              </a:rPr>
              <a:t> for Disease Control and Prevention (CDC) Principles of Epidemiology </a:t>
            </a:r>
            <a:r>
              <a:rPr lang="en-GB" sz="2400" i="1" dirty="0">
                <a:latin typeface="Times New Roman" panose="02020603050405020304" pitchFamily="18" charset="0"/>
                <a:cs typeface="Times New Roman" panose="02020603050405020304" pitchFamily="18" charset="0"/>
              </a:rPr>
              <a:t>2nd </a:t>
            </a:r>
            <a:r>
              <a:rPr lang="en-GB" sz="2400" i="1" dirty="0" err="1">
                <a:latin typeface="Times New Roman" panose="02020603050405020304" pitchFamily="18" charset="0"/>
                <a:cs typeface="Times New Roman" panose="02020603050405020304" pitchFamily="18" charset="0"/>
              </a:rPr>
              <a:t>ed</a:t>
            </a:r>
            <a:r>
              <a:rPr lang="en-GB" sz="2400" i="1"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An Introduction to Applied Epidemiology and Biostatistics Atlanta, Georgia 30333 </a:t>
            </a:r>
            <a:endParaRPr lang="en-US" sz="2400" b="1"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FE2063-0983-4B6D-8462-24B70DEB6E5F}" type="slidenum">
              <a:rPr lang="en-US" smtClean="0"/>
              <a:t>336</a:t>
            </a:fld>
            <a:endParaRPr lang="en-US"/>
          </a:p>
        </p:txBody>
      </p:sp>
    </p:spTree>
    <p:extLst>
      <p:ext uri="{BB962C8B-B14F-4D97-AF65-F5344CB8AC3E}">
        <p14:creationId xmlns:p14="http://schemas.microsoft.com/office/powerpoint/2010/main" val="3209512388"/>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0" y="1"/>
          <a:ext cx="9144000" cy="6721473"/>
        </p:xfrm>
        <a:graphic>
          <a:graphicData uri="http://schemas.openxmlformats.org/drawingml/2006/table">
            <a:tbl>
              <a:tblPr firstRow="1" bandRow="1">
                <a:tableStyleId>{5C22544A-7EE6-4342-B048-85BDC9FD1C3A}</a:tableStyleId>
              </a:tblPr>
              <a:tblGrid>
                <a:gridCol w="9144000"/>
              </a:tblGrid>
              <a:tr h="2240491">
                <a:tc>
                  <a:txBody>
                    <a:bodyPr/>
                    <a:lstStyle/>
                    <a:p>
                      <a:endParaRPr lang="en-US" dirty="0">
                        <a:solidFill>
                          <a:srgbClr val="00B050"/>
                        </a:solidFill>
                      </a:endParaRPr>
                    </a:p>
                  </a:txBody>
                  <a:tcPr>
                    <a:solidFill>
                      <a:srgbClr val="00B050"/>
                    </a:solidFill>
                  </a:tcPr>
                </a:tc>
              </a:tr>
              <a:tr h="2240491">
                <a:tc>
                  <a:txBody>
                    <a:bodyPr/>
                    <a:lstStyle/>
                    <a:p>
                      <a:endParaRPr lang="en-US" dirty="0"/>
                    </a:p>
                  </a:txBody>
                  <a:tcPr>
                    <a:solidFill>
                      <a:srgbClr val="FFFF00"/>
                    </a:solidFill>
                  </a:tcPr>
                </a:tc>
              </a:tr>
              <a:tr h="2240491">
                <a:tc>
                  <a:txBody>
                    <a:bodyPr/>
                    <a:lstStyle/>
                    <a:p>
                      <a:endParaRPr lang="en-US" dirty="0"/>
                    </a:p>
                  </a:txBody>
                  <a:tcPr>
                    <a:solidFill>
                      <a:srgbClr val="FF0000"/>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337</a:t>
            </a:fld>
            <a:endParaRPr lang="en-US"/>
          </a:p>
        </p:txBody>
      </p:sp>
      <p:sp>
        <p:nvSpPr>
          <p:cNvPr id="6" name="TextBox 5"/>
          <p:cNvSpPr txBox="1"/>
          <p:nvPr/>
        </p:nvSpPr>
        <p:spPr>
          <a:xfrm rot="20354104">
            <a:off x="303988" y="2447841"/>
            <a:ext cx="7624588" cy="1569660"/>
          </a:xfrm>
          <a:prstGeom prst="rect">
            <a:avLst/>
          </a:prstGeom>
          <a:noFill/>
        </p:spPr>
        <p:txBody>
          <a:bodyPr wrap="none" rtlCol="0">
            <a:spAutoFit/>
          </a:bodyPr>
          <a:lstStyle/>
          <a:p>
            <a:r>
              <a:rPr lang="en-US" sz="9600" dirty="0" smtClean="0"/>
              <a:t>THANK YOU!!! </a:t>
            </a:r>
            <a:endParaRPr lang="en-US" sz="9600" dirty="0"/>
          </a:p>
        </p:txBody>
      </p:sp>
    </p:spTree>
    <p:extLst>
      <p:ext uri="{BB962C8B-B14F-4D97-AF65-F5344CB8AC3E}">
        <p14:creationId xmlns:p14="http://schemas.microsoft.com/office/powerpoint/2010/main" val="359753246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latin typeface="Times New Roman" panose="02020603050405020304" pitchFamily="18" charset="0"/>
                <a:cs typeface="Times New Roman" panose="02020603050405020304" pitchFamily="18" charset="0"/>
              </a:rPr>
              <a:t>Uses of </a:t>
            </a:r>
            <a:r>
              <a:rPr lang="en-US" b="1" dirty="0" smtClean="0">
                <a:latin typeface="Times New Roman" panose="02020603050405020304" pitchFamily="18" charset="0"/>
                <a:cs typeface="Times New Roman" panose="02020603050405020304" pitchFamily="18" charset="0"/>
              </a:rPr>
              <a:t>Epidemiology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90600"/>
            <a:ext cx="8229600" cy="5562600"/>
          </a:xfrm>
        </p:spPr>
        <p:txBody>
          <a:bodyPr>
            <a:noAutofit/>
          </a:bodyPr>
          <a:lstStyle/>
          <a:p>
            <a:pPr algn="just"/>
            <a:r>
              <a:rPr lang="en-US" sz="2800" dirty="0" smtClean="0">
                <a:latin typeface="Times New Roman" panose="02020603050405020304" pitchFamily="18" charset="0"/>
                <a:cs typeface="Times New Roman" pitchFamily="18" charset="0"/>
              </a:rPr>
              <a:t>In historical study and projecting in to the future of health and diseases in the population</a:t>
            </a:r>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For community diagnosis of the presence, nature and distribution of health and diseases among the population</a:t>
            </a:r>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To study the working of health services</a:t>
            </a:r>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To estimate the individuals chances and risks of disease</a:t>
            </a:r>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To help complete the clinical picture of diseases</a:t>
            </a:r>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In identifying syndromes from the distribution of clinical phenomena among sections of the population</a:t>
            </a:r>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In the search for causes of health and diseases</a:t>
            </a:r>
            <a:endParaRPr lang="en-US" sz="2800" dirty="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1FE2063-0983-4B6D-8462-24B70DEB6E5F}" type="slidenum">
              <a:rPr lang="en-US" smtClean="0">
                <a:latin typeface="Times New Roman" panose="02020603050405020304" pitchFamily="18" charset="0"/>
                <a:cs typeface="Times New Roman" panose="02020603050405020304" pitchFamily="18" charset="0"/>
              </a:rPr>
              <a:t>34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582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pPr lvl="0"/>
            <a:r>
              <a:rPr lang="en-US" sz="4800" dirty="0" smtClean="0">
                <a:latin typeface="Times New Roman" pitchFamily="18" charset="0"/>
                <a:cs typeface="Times New Roman" pitchFamily="18" charset="0"/>
              </a:rPr>
              <a:t>Scope of epidemiology</a:t>
            </a:r>
            <a:endParaRPr lang="en-US" sz="5400" dirty="0">
              <a:latin typeface="Times New Roman" pitchFamily="18" charset="0"/>
              <a:cs typeface="Times New Roman" pitchFamily="18" charset="0"/>
            </a:endParaRPr>
          </a:p>
        </p:txBody>
      </p:sp>
      <p:sp>
        <p:nvSpPr>
          <p:cNvPr id="6" name="Content Placeholder 5"/>
          <p:cNvSpPr>
            <a:spLocks noGrp="1"/>
          </p:cNvSpPr>
          <p:nvPr>
            <p:ph idx="1"/>
          </p:nvPr>
        </p:nvSpPr>
        <p:spPr>
          <a:xfrm>
            <a:off x="228600" y="1143000"/>
            <a:ext cx="8763000" cy="5410200"/>
          </a:xfrm>
        </p:spPr>
        <p:txBody>
          <a:bodyPr>
            <a:normAutofit/>
          </a:bodyPr>
          <a:lstStyle/>
          <a:p>
            <a:pPr indent="0" algn="just">
              <a:buNone/>
            </a:pPr>
            <a:r>
              <a:rPr lang="en-US" sz="2800" b="1" dirty="0">
                <a:solidFill>
                  <a:srgbClr val="00B0F0"/>
                </a:solidFill>
                <a:latin typeface="Times New Roman" pitchFamily="18" charset="0"/>
                <a:cs typeface="Times New Roman" pitchFamily="18" charset="0"/>
              </a:rPr>
              <a:t>Originally</a:t>
            </a:r>
            <a:r>
              <a:rPr lang="en-US" sz="2800" dirty="0">
                <a:solidFill>
                  <a:srgbClr val="00B0F0"/>
                </a:solidFill>
                <a:latin typeface="Times New Roman" pitchFamily="18" charset="0"/>
                <a:cs typeface="Times New Roman" pitchFamily="18" charset="0"/>
              </a:rPr>
              <a:t>, </a:t>
            </a:r>
            <a:r>
              <a:rPr lang="en-US" sz="2800" dirty="0">
                <a:latin typeface="Times New Roman" pitchFamily="18" charset="0"/>
                <a:cs typeface="Times New Roman" pitchFamily="18" charset="0"/>
              </a:rPr>
              <a:t>Epidemiology was concerned with investigation &amp; management of </a:t>
            </a:r>
            <a:r>
              <a:rPr lang="en-US" sz="2800" b="1" dirty="0">
                <a:latin typeface="Times New Roman" pitchFamily="18" charset="0"/>
                <a:cs typeface="Times New Roman" pitchFamily="18" charset="0"/>
              </a:rPr>
              <a:t>epidemics</a:t>
            </a:r>
            <a:r>
              <a:rPr lang="en-US" sz="2800" dirty="0">
                <a:latin typeface="Times New Roman" pitchFamily="18" charset="0"/>
                <a:cs typeface="Times New Roman" pitchFamily="18" charset="0"/>
              </a:rPr>
              <a:t> of communicable diseases</a:t>
            </a:r>
          </a:p>
          <a:p>
            <a:pPr indent="0" algn="just">
              <a:buNone/>
            </a:pPr>
            <a:endParaRPr lang="en-US" sz="2800" dirty="0">
              <a:latin typeface="Times New Roman" pitchFamily="18" charset="0"/>
              <a:cs typeface="Times New Roman" pitchFamily="18" charset="0"/>
            </a:endParaRPr>
          </a:p>
          <a:p>
            <a:pPr indent="0" algn="just">
              <a:buNone/>
            </a:pPr>
            <a:r>
              <a:rPr lang="en-US" sz="2800" b="1" dirty="0">
                <a:solidFill>
                  <a:srgbClr val="00B0F0"/>
                </a:solidFill>
                <a:latin typeface="Times New Roman" pitchFamily="18" charset="0"/>
                <a:cs typeface="Times New Roman" pitchFamily="18" charset="0"/>
              </a:rPr>
              <a:t>Lately</a:t>
            </a:r>
            <a:r>
              <a:rPr lang="en-US" sz="2800" dirty="0">
                <a:solidFill>
                  <a:srgbClr val="00B0F0"/>
                </a:solidFill>
                <a:latin typeface="Times New Roman" pitchFamily="18" charset="0"/>
                <a:cs typeface="Times New Roman" pitchFamily="18" charset="0"/>
              </a:rPr>
              <a:t>, </a:t>
            </a:r>
            <a:r>
              <a:rPr lang="en-US" sz="2800" dirty="0">
                <a:latin typeface="Times New Roman" pitchFamily="18" charset="0"/>
                <a:cs typeface="Times New Roman" pitchFamily="18" charset="0"/>
              </a:rPr>
              <a:t>Epidemiology was extended to endemic communicable diseases and non-communicable infectious </a:t>
            </a:r>
            <a:r>
              <a:rPr lang="en-US" sz="2800" b="1" dirty="0">
                <a:latin typeface="Times New Roman" pitchFamily="18" charset="0"/>
                <a:cs typeface="Times New Roman" pitchFamily="18" charset="0"/>
              </a:rPr>
              <a:t>diseases</a:t>
            </a:r>
          </a:p>
          <a:p>
            <a:pPr indent="0" algn="just">
              <a:buNone/>
            </a:pPr>
            <a:endParaRPr lang="en-US" sz="2800" dirty="0">
              <a:latin typeface="Times New Roman" pitchFamily="18" charset="0"/>
              <a:cs typeface="Times New Roman" pitchFamily="18" charset="0"/>
            </a:endParaRPr>
          </a:p>
          <a:p>
            <a:pPr indent="0" algn="just">
              <a:buNone/>
            </a:pPr>
            <a:r>
              <a:rPr lang="en-US" sz="2800" b="1" dirty="0">
                <a:solidFill>
                  <a:srgbClr val="00B0F0"/>
                </a:solidFill>
                <a:latin typeface="Times New Roman" pitchFamily="18" charset="0"/>
                <a:cs typeface="Times New Roman" pitchFamily="18" charset="0"/>
              </a:rPr>
              <a:t>Recently</a:t>
            </a:r>
            <a:r>
              <a:rPr lang="en-US" sz="2800" dirty="0">
                <a:solidFill>
                  <a:srgbClr val="00B0F0"/>
                </a:solidFill>
                <a:latin typeface="Times New Roman" pitchFamily="18" charset="0"/>
                <a:cs typeface="Times New Roman" pitchFamily="18" charset="0"/>
              </a:rPr>
              <a:t>,</a:t>
            </a:r>
            <a:r>
              <a:rPr lang="en-US" sz="2800" dirty="0">
                <a:latin typeface="Times New Roman" pitchFamily="18" charset="0"/>
                <a:cs typeface="Times New Roman" pitchFamily="18" charset="0"/>
              </a:rPr>
              <a:t> Epidemiology can be applied to </a:t>
            </a:r>
            <a:r>
              <a:rPr lang="en-US" sz="2800" b="1" dirty="0">
                <a:latin typeface="Times New Roman" pitchFamily="18" charset="0"/>
                <a:cs typeface="Times New Roman" pitchFamily="18" charset="0"/>
              </a:rPr>
              <a:t>all</a:t>
            </a:r>
            <a:r>
              <a:rPr lang="en-US" sz="2800" dirty="0">
                <a:latin typeface="Times New Roman" pitchFamily="18" charset="0"/>
                <a:cs typeface="Times New Roman" pitchFamily="18" charset="0"/>
              </a:rPr>
              <a:t> diseases and other health related events</a:t>
            </a:r>
            <a:endParaRPr lang="en-US" sz="2800" dirty="0" smtClean="0">
              <a:latin typeface="Times New Roman" pitchFamily="18" charset="0"/>
              <a:cs typeface="Times New Roman" pitchFamily="18" charset="0"/>
            </a:endParaRPr>
          </a:p>
          <a:p>
            <a:pPr marL="0" indent="0" algn="just">
              <a:buNone/>
            </a:pPr>
            <a:endParaRPr lang="en-US" sz="36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35</a:t>
            </a:fld>
            <a:endParaRPr lang="en-US"/>
          </a:p>
        </p:txBody>
      </p:sp>
    </p:spTree>
    <p:extLst>
      <p:ext uri="{BB962C8B-B14F-4D97-AF65-F5344CB8AC3E}">
        <p14:creationId xmlns:p14="http://schemas.microsoft.com/office/powerpoint/2010/main" val="335305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latin typeface="Times New Roman" pitchFamily="18" charset="0"/>
                <a:cs typeface="Times New Roman" pitchFamily="18" charset="0"/>
              </a:rPr>
              <a:t>Epidemiology includes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1FE2063-0983-4B6D-8462-24B70DEB6E5F}" type="slidenum">
              <a:rPr lang="en-US" smtClean="0"/>
              <a:t>36</a:t>
            </a:fld>
            <a:endParaRPr lang="en-US"/>
          </a:p>
        </p:txBody>
      </p:sp>
      <p:sp>
        <p:nvSpPr>
          <p:cNvPr id="5" name="Rounded Rectangle 4"/>
          <p:cNvSpPr/>
          <p:nvPr/>
        </p:nvSpPr>
        <p:spPr>
          <a:xfrm>
            <a:off x="381000" y="1143000"/>
            <a:ext cx="4191000" cy="525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ct val="150000"/>
              </a:lnSpc>
              <a:buFont typeface="Arial" pitchFamily="34" charset="0"/>
              <a:buChar char="•"/>
            </a:pPr>
            <a:r>
              <a:rPr lang="en-US" sz="2800" dirty="0">
                <a:latin typeface="Times New Roman" pitchFamily="18" charset="0"/>
                <a:cs typeface="Times New Roman" pitchFamily="18" charset="0"/>
              </a:rPr>
              <a:t>Infectious and non infectious diseases</a:t>
            </a:r>
          </a:p>
          <a:p>
            <a:pPr marL="457200" indent="-457200">
              <a:lnSpc>
                <a:spcPct val="150000"/>
              </a:lnSpc>
              <a:buFont typeface="Arial" pitchFamily="34" charset="0"/>
              <a:buChar char="•"/>
            </a:pPr>
            <a:r>
              <a:rPr lang="en-US" sz="2800" dirty="0">
                <a:latin typeface="Times New Roman" pitchFamily="18" charset="0"/>
                <a:cs typeface="Times New Roman" pitchFamily="18" charset="0"/>
              </a:rPr>
              <a:t>Injuries and accidents</a:t>
            </a:r>
          </a:p>
          <a:p>
            <a:pPr marL="457200" indent="-457200">
              <a:lnSpc>
                <a:spcPct val="150000"/>
              </a:lnSpc>
              <a:buFont typeface="Arial" pitchFamily="34" charset="0"/>
              <a:buChar char="•"/>
            </a:pPr>
            <a:r>
              <a:rPr lang="en-US" sz="2800" dirty="0">
                <a:latin typeface="Times New Roman" pitchFamily="18" charset="0"/>
                <a:cs typeface="Times New Roman" pitchFamily="18" charset="0"/>
              </a:rPr>
              <a:t>Nutritional deficiencies</a:t>
            </a:r>
          </a:p>
          <a:p>
            <a:pPr marL="457200" indent="-457200">
              <a:lnSpc>
                <a:spcPct val="150000"/>
              </a:lnSpc>
              <a:buFont typeface="Arial" pitchFamily="34" charset="0"/>
              <a:buChar char="•"/>
            </a:pPr>
            <a:r>
              <a:rPr lang="en-US" sz="2800" dirty="0">
                <a:latin typeface="Times New Roman" pitchFamily="18" charset="0"/>
                <a:cs typeface="Times New Roman" pitchFamily="18" charset="0"/>
              </a:rPr>
              <a:t>Mental disorders</a:t>
            </a:r>
          </a:p>
          <a:p>
            <a:pPr marL="457200" indent="-457200">
              <a:lnSpc>
                <a:spcPct val="150000"/>
              </a:lnSpc>
              <a:buFont typeface="Arial" pitchFamily="34" charset="0"/>
              <a:buChar char="•"/>
            </a:pPr>
            <a:r>
              <a:rPr lang="en-US" sz="2800" dirty="0">
                <a:latin typeface="Times New Roman" pitchFamily="18" charset="0"/>
                <a:cs typeface="Times New Roman" pitchFamily="18" charset="0"/>
              </a:rPr>
              <a:t>Maternal and child </a:t>
            </a:r>
            <a:r>
              <a:rPr lang="en-US" sz="2800" dirty="0" smtClean="0">
                <a:latin typeface="Times New Roman" pitchFamily="18" charset="0"/>
                <a:cs typeface="Times New Roman" pitchFamily="18" charset="0"/>
              </a:rPr>
              <a:t>health</a:t>
            </a:r>
            <a:endParaRPr lang="en-US" sz="2800" dirty="0">
              <a:latin typeface="Times New Roman" pitchFamily="18" charset="0"/>
              <a:cs typeface="Times New Roman" pitchFamily="18" charset="0"/>
            </a:endParaRPr>
          </a:p>
        </p:txBody>
      </p:sp>
      <p:sp>
        <p:nvSpPr>
          <p:cNvPr id="6" name="Rounded Rectangle 5"/>
          <p:cNvSpPr/>
          <p:nvPr/>
        </p:nvSpPr>
        <p:spPr>
          <a:xfrm>
            <a:off x="4800600" y="1295400"/>
            <a:ext cx="4038600" cy="510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50000"/>
              </a:lnSpc>
              <a:buFont typeface="Arial" pitchFamily="34" charset="0"/>
              <a:buChar char="•"/>
            </a:pPr>
            <a:r>
              <a:rPr lang="en-US" sz="2800" dirty="0">
                <a:latin typeface="Times New Roman" pitchFamily="18" charset="0"/>
                <a:cs typeface="Times New Roman" pitchFamily="18" charset="0"/>
              </a:rPr>
              <a:t>Congenital  anomalies</a:t>
            </a:r>
          </a:p>
          <a:p>
            <a:pPr marL="457200" indent="-457200" algn="just">
              <a:lnSpc>
                <a:spcPct val="150000"/>
              </a:lnSpc>
              <a:buFont typeface="Arial" pitchFamily="34" charset="0"/>
              <a:buChar char="•"/>
            </a:pPr>
            <a:r>
              <a:rPr lang="en-US" sz="2800" dirty="0" smtClean="0">
                <a:latin typeface="Times New Roman" pitchFamily="18" charset="0"/>
                <a:cs typeface="Times New Roman" pitchFamily="18" charset="0"/>
              </a:rPr>
              <a:t>Cancer</a:t>
            </a:r>
          </a:p>
          <a:p>
            <a:pPr marL="457200" indent="-457200" algn="just">
              <a:lnSpc>
                <a:spcPct val="150000"/>
              </a:lnSpc>
              <a:buFont typeface="Arial" pitchFamily="34" charset="0"/>
              <a:buChar char="•"/>
            </a:pPr>
            <a:r>
              <a:rPr lang="en-US" sz="2800" dirty="0" smtClean="0">
                <a:latin typeface="Times New Roman" pitchFamily="18" charset="0"/>
                <a:cs typeface="Times New Roman" pitchFamily="18" charset="0"/>
              </a:rPr>
              <a:t>Occupational health</a:t>
            </a:r>
          </a:p>
          <a:p>
            <a:pPr marL="457200" indent="-457200" algn="just">
              <a:lnSpc>
                <a:spcPct val="150000"/>
              </a:lnSpc>
              <a:buFont typeface="Arial" pitchFamily="34" charset="0"/>
              <a:buChar char="•"/>
            </a:pPr>
            <a:r>
              <a:rPr lang="en-US" sz="2800" dirty="0" smtClean="0">
                <a:latin typeface="Times New Roman" pitchFamily="18" charset="0"/>
                <a:cs typeface="Times New Roman" pitchFamily="18" charset="0"/>
              </a:rPr>
              <a:t>Environmental  health</a:t>
            </a:r>
          </a:p>
          <a:p>
            <a:pPr marL="457200" indent="-457200" algn="just">
              <a:lnSpc>
                <a:spcPct val="150000"/>
              </a:lnSpc>
              <a:buFont typeface="Arial" pitchFamily="34" charset="0"/>
              <a:buChar char="•"/>
            </a:pPr>
            <a:r>
              <a:rPr lang="en-US" sz="2800" dirty="0" smtClean="0">
                <a:latin typeface="Times New Roman" pitchFamily="18" charset="0"/>
                <a:cs typeface="Times New Roman" pitchFamily="18" charset="0"/>
              </a:rPr>
              <a:t>Health behaviors</a:t>
            </a:r>
          </a:p>
          <a:p>
            <a:pPr marL="457200" indent="-457200" algn="just">
              <a:lnSpc>
                <a:spcPct val="150000"/>
              </a:lnSpc>
              <a:buFont typeface="Arial" pitchFamily="34" charset="0"/>
              <a:buChar char="•"/>
            </a:pPr>
            <a:r>
              <a:rPr lang="en-US" sz="2800" dirty="0" smtClean="0">
                <a:latin typeface="Times New Roman" pitchFamily="18" charset="0"/>
                <a:cs typeface="Times New Roman" pitchFamily="18" charset="0"/>
              </a:rPr>
              <a:t>Violence </a:t>
            </a:r>
            <a:r>
              <a:rPr lang="en-US" sz="2800" dirty="0">
                <a:latin typeface="Times New Roman" pitchFamily="18" charset="0"/>
                <a:cs typeface="Times New Roman" pitchFamily="18" charset="0"/>
              </a:rPr>
              <a:t>etc</a:t>
            </a:r>
            <a:endParaRPr lang="en-US" sz="2800" dirty="0"/>
          </a:p>
        </p:txBody>
      </p:sp>
    </p:spTree>
    <p:extLst>
      <p:ext uri="{BB962C8B-B14F-4D97-AF65-F5344CB8AC3E}">
        <p14:creationId xmlns:p14="http://schemas.microsoft.com/office/powerpoint/2010/main" val="992058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smtClean="0">
                <a:latin typeface="Times New Roman" pitchFamily="18" charset="0"/>
                <a:cs typeface="Times New Roman" pitchFamily="18" charset="0"/>
              </a:rPr>
              <a:t>Fields Of Epidemiology</a:t>
            </a:r>
            <a:endParaRPr lang="en-US" sz="3600" b="1" dirty="0">
              <a:latin typeface="Times New Roman" pitchFamily="18" charset="0"/>
              <a:cs typeface="Times New Roman" pitchFamily="18" charset="0"/>
            </a:endParaRPr>
          </a:p>
        </p:txBody>
      </p:sp>
      <p:sp>
        <p:nvSpPr>
          <p:cNvPr id="6" name="Content Placeholder 5"/>
          <p:cNvSpPr>
            <a:spLocks noGrp="1"/>
          </p:cNvSpPr>
          <p:nvPr>
            <p:ph idx="1"/>
          </p:nvPr>
        </p:nvSpPr>
        <p:spPr>
          <a:xfrm>
            <a:off x="152400" y="914399"/>
            <a:ext cx="8839200" cy="5807075"/>
          </a:xfrm>
        </p:spPr>
        <p:txBody>
          <a:bodyPr>
            <a:normAutofit fontScale="77500" lnSpcReduction="20000"/>
          </a:bodyPr>
          <a:lstStyle/>
          <a:p>
            <a:pPr marL="0" indent="0" algn="just">
              <a:buNone/>
            </a:pPr>
            <a:r>
              <a:rPr lang="en-US" sz="3300" dirty="0" smtClean="0">
                <a:latin typeface="Times New Roman" pitchFamily="18" charset="0"/>
                <a:cs typeface="Times New Roman" pitchFamily="18" charset="0"/>
              </a:rPr>
              <a:t>As epidemiology continues to develop and to expand into new areas, the field has diversified into many forms: </a:t>
            </a:r>
          </a:p>
          <a:p>
            <a:pPr marL="0" indent="0" algn="just">
              <a:buNone/>
            </a:pPr>
            <a:endParaRPr lang="en-US" sz="3300"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Surveillance, “shoe-leather”</a:t>
            </a:r>
            <a:r>
              <a:rPr lang="en-US" dirty="0" smtClean="0">
                <a:latin typeface="Times New Roman" pitchFamily="18" charset="0"/>
                <a:cs typeface="Times New Roman" pitchFamily="18" charset="0"/>
              </a:rPr>
              <a:t> epidemiology (outbreak investigations), and epidemic control</a:t>
            </a:r>
          </a:p>
          <a:p>
            <a:pPr lvl="1" algn="just"/>
            <a:endParaRPr lang="en-US" sz="2400"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Microbial epidemiology</a:t>
            </a:r>
            <a:r>
              <a:rPr lang="en-US" dirty="0" smtClean="0">
                <a:latin typeface="Times New Roman" pitchFamily="18" charset="0"/>
                <a:cs typeface="Times New Roman" pitchFamily="18" charset="0"/>
              </a:rPr>
              <a:t> – biology and ecology of pathogenic microorganisms, their lifecycles, and their interactions with their human and non-human hosts</a:t>
            </a:r>
          </a:p>
          <a:p>
            <a:pPr lvl="1" algn="just"/>
            <a:endParaRPr lang="en-US" sz="2400"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Descriptive epidemiology</a:t>
            </a:r>
            <a:r>
              <a:rPr lang="en-US" dirty="0" smtClean="0">
                <a:latin typeface="Times New Roman" pitchFamily="18" charset="0"/>
                <a:cs typeface="Times New Roman" pitchFamily="18" charset="0"/>
              </a:rPr>
              <a:t> – examination of patterns of occurrence of disease and injury and their determinants</a:t>
            </a:r>
          </a:p>
          <a:p>
            <a:pPr algn="just"/>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“Risk factor” epidemiology</a:t>
            </a:r>
            <a:r>
              <a:rPr lang="en-US" dirty="0" smtClean="0">
                <a:latin typeface="Times New Roman" pitchFamily="18" charset="0"/>
                <a:cs typeface="Times New Roman" pitchFamily="18" charset="0"/>
              </a:rPr>
              <a:t> – searching for exposure-disease associations that may provide insights into etiology and avenues for prevention</a:t>
            </a: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37</a:t>
            </a:fld>
            <a:endParaRPr lang="en-US"/>
          </a:p>
        </p:txBody>
      </p:sp>
    </p:spTree>
    <p:extLst>
      <p:ext uri="{BB962C8B-B14F-4D97-AF65-F5344CB8AC3E}">
        <p14:creationId xmlns:p14="http://schemas.microsoft.com/office/powerpoint/2010/main" val="2344205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229600" cy="838200"/>
          </a:xfrm>
        </p:spPr>
        <p:txBody>
          <a:bodyPr>
            <a:normAutofit/>
          </a:bodyPr>
          <a:lstStyle/>
          <a:p>
            <a:r>
              <a:rPr lang="en-US" dirty="0" smtClean="0">
                <a:latin typeface="Times New Roman" pitchFamily="18" charset="0"/>
                <a:cs typeface="Times New Roman" pitchFamily="18" charset="0"/>
              </a:rPr>
              <a:t>Field cont.…</a:t>
            </a:r>
            <a:endParaRPr lang="en-US" dirty="0">
              <a:latin typeface="Times New Roman" pitchFamily="18" charset="0"/>
              <a:cs typeface="Times New Roman" pitchFamily="18" charset="0"/>
            </a:endParaRPr>
          </a:p>
        </p:txBody>
      </p:sp>
      <p:sp>
        <p:nvSpPr>
          <p:cNvPr id="6" name="Content Placeholder 5"/>
          <p:cNvSpPr>
            <a:spLocks noGrp="1"/>
          </p:cNvSpPr>
          <p:nvPr>
            <p:ph idx="1"/>
          </p:nvPr>
        </p:nvSpPr>
        <p:spPr>
          <a:xfrm>
            <a:off x="228600" y="990600"/>
            <a:ext cx="8610600" cy="5486400"/>
          </a:xfrm>
        </p:spPr>
        <p:txBody>
          <a:bodyPr>
            <a:normAutofit fontScale="77500" lnSpcReduction="20000"/>
          </a:bodyPr>
          <a:lstStyle/>
          <a:p>
            <a:pPr algn="just"/>
            <a:r>
              <a:rPr lang="en-US" b="1" dirty="0">
                <a:latin typeface="Times New Roman" pitchFamily="18" charset="0"/>
                <a:cs typeface="Times New Roman" pitchFamily="18" charset="0"/>
              </a:rPr>
              <a:t>Clinical </a:t>
            </a:r>
            <a:r>
              <a:rPr lang="en-US" b="1" dirty="0" smtClean="0">
                <a:latin typeface="Times New Roman" pitchFamily="18" charset="0"/>
                <a:cs typeface="Times New Roman" pitchFamily="18" charset="0"/>
              </a:rPr>
              <a:t>epidemiology </a:t>
            </a:r>
            <a:r>
              <a:rPr lang="en-US" b="1" dirty="0">
                <a:latin typeface="Times New Roman" pitchFamily="18" charset="0"/>
                <a:cs typeface="Times New Roman" pitchFamily="18" charset="0"/>
              </a:rPr>
              <a:t>and the evaluation of healthcare</a:t>
            </a:r>
            <a:r>
              <a:rPr lang="en-US" dirty="0">
                <a:latin typeface="Times New Roman" pitchFamily="18" charset="0"/>
                <a:cs typeface="Times New Roman" pitchFamily="18" charset="0"/>
              </a:rPr>
              <a:t> – assess accuracy, efficacy, effectiveness, and unintended consequences of methods of prevention, early detection, diagnosis, treatment, and management of health </a:t>
            </a:r>
            <a:r>
              <a:rPr lang="en-US" dirty="0" smtClean="0">
                <a:latin typeface="Times New Roman" pitchFamily="18" charset="0"/>
                <a:cs typeface="Times New Roman" pitchFamily="18" charset="0"/>
              </a:rPr>
              <a:t>conditions</a:t>
            </a:r>
          </a:p>
          <a:p>
            <a:pPr algn="just"/>
            <a:endParaRPr lang="en-US" b="1" dirty="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Molecular epidemiology</a:t>
            </a:r>
            <a:r>
              <a:rPr lang="en-US" dirty="0" smtClean="0">
                <a:latin typeface="Times New Roman" pitchFamily="18" charset="0"/>
                <a:cs typeface="Times New Roman" pitchFamily="18" charset="0"/>
              </a:rPr>
              <a:t> – investigate disease at the molecular level to precisely characterize pathological processes and exposures, to elucidate mechanisms of pathogenesis, and to identify precursor conditions</a:t>
            </a:r>
          </a:p>
          <a:p>
            <a:pPr algn="just"/>
            <a:endParaRPr lang="en-US" b="1" dirty="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Genetic epidemiology</a:t>
            </a:r>
            <a:r>
              <a:rPr lang="en-US" dirty="0" smtClean="0">
                <a:latin typeface="Times New Roman" pitchFamily="18" charset="0"/>
                <a:cs typeface="Times New Roman" pitchFamily="18" charset="0"/>
              </a:rPr>
              <a:t> – the confluence of </a:t>
            </a:r>
            <a:r>
              <a:rPr lang="en-US" dirty="0" smtClean="0">
                <a:solidFill>
                  <a:srgbClr val="FF0000"/>
                </a:solidFill>
                <a:latin typeface="Times New Roman" pitchFamily="18" charset="0"/>
                <a:cs typeface="Times New Roman" pitchFamily="18" charset="0"/>
              </a:rPr>
              <a:t>molecular biology</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population studies</a:t>
            </a:r>
            <a:r>
              <a:rPr lang="en-US" dirty="0" smtClean="0">
                <a:latin typeface="Times New Roman" pitchFamily="18" charset="0"/>
                <a:cs typeface="Times New Roman" pitchFamily="18" charset="0"/>
              </a:rPr>
              <a:t>, and </a:t>
            </a:r>
            <a:r>
              <a:rPr lang="en-US" dirty="0" smtClean="0">
                <a:solidFill>
                  <a:srgbClr val="FF0000"/>
                </a:solidFill>
                <a:latin typeface="Times New Roman" pitchFamily="18" charset="0"/>
                <a:cs typeface="Times New Roman" pitchFamily="18" charset="0"/>
              </a:rPr>
              <a:t>statistical models </a:t>
            </a:r>
            <a:r>
              <a:rPr lang="en-US" dirty="0" smtClean="0">
                <a:latin typeface="Times New Roman" pitchFamily="18" charset="0"/>
                <a:cs typeface="Times New Roman" pitchFamily="18" charset="0"/>
              </a:rPr>
              <a:t>with an emphasis on heritable influences on disease susceptibility and expression</a:t>
            </a:r>
          </a:p>
          <a:p>
            <a:pPr algn="just"/>
            <a:endParaRPr lang="en-US" b="1" dirty="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Entrepreneurial epidemiology</a:t>
            </a:r>
            <a:r>
              <a:rPr lang="en-US" dirty="0" smtClean="0">
                <a:latin typeface="Times New Roman" pitchFamily="18" charset="0"/>
                <a:cs typeface="Times New Roman" pitchFamily="18" charset="0"/>
              </a:rPr>
              <a:t> – building institutions and careers by winning research funding and facilities</a:t>
            </a: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38</a:t>
            </a:fld>
            <a:endParaRPr lang="en-US"/>
          </a:p>
        </p:txBody>
      </p:sp>
    </p:spTree>
    <p:extLst>
      <p:ext uri="{BB962C8B-B14F-4D97-AF65-F5344CB8AC3E}">
        <p14:creationId xmlns:p14="http://schemas.microsoft.com/office/powerpoint/2010/main" val="32277448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latin typeface="Times New Roman" pitchFamily="18" charset="0"/>
                <a:cs typeface="Times New Roman" pitchFamily="18" charset="0"/>
              </a:rPr>
              <a:t>Field cont.…</a:t>
            </a:r>
            <a:endParaRPr lang="en-US" dirty="0">
              <a:latin typeface="Times New Roman" pitchFamily="18" charset="0"/>
              <a:cs typeface="Times New Roman" pitchFamily="18" charset="0"/>
            </a:endParaRPr>
          </a:p>
        </p:txBody>
      </p:sp>
      <p:sp>
        <p:nvSpPr>
          <p:cNvPr id="6" name="Content Placeholder 5"/>
          <p:cNvSpPr>
            <a:spLocks noGrp="1"/>
          </p:cNvSpPr>
          <p:nvPr>
            <p:ph idx="1"/>
          </p:nvPr>
        </p:nvSpPr>
        <p:spPr>
          <a:xfrm>
            <a:off x="228600" y="990600"/>
            <a:ext cx="8683752" cy="5562600"/>
          </a:xfrm>
        </p:spPr>
        <p:txBody>
          <a:bodyPr>
            <a:normAutofit fontScale="85000" lnSpcReduction="20000"/>
          </a:bodyPr>
          <a:lstStyle/>
          <a:p>
            <a:pPr algn="just"/>
            <a:r>
              <a:rPr lang="en-US" b="1" dirty="0">
                <a:latin typeface="Times New Roman" pitchFamily="18" charset="0"/>
                <a:cs typeface="Times New Roman" pitchFamily="18" charset="0"/>
              </a:rPr>
              <a:t>Big </a:t>
            </a:r>
            <a:r>
              <a:rPr lang="en-US" b="1" dirty="0" smtClean="0">
                <a:latin typeface="Times New Roman" pitchFamily="18" charset="0"/>
                <a:cs typeface="Times New Roman" pitchFamily="18" charset="0"/>
              </a:rPr>
              <a:t>Epidemiology</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multisite collaborative trials, such as the Hypertension Detection and Follow-up Program (HDFP), Coronary Primary Prevention Trial (CPPT), Multiple Risk Factor Intervention Trial (MRFIT), Women’s Health Initiative (WHI)</a:t>
            </a:r>
          </a:p>
          <a:p>
            <a:pPr marL="457200" lvl="1" indent="0" algn="just">
              <a:buNone/>
            </a:pPr>
            <a:endParaRPr lang="en-US" sz="2400" b="1"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Testimonial epidemiology</a:t>
            </a:r>
            <a:r>
              <a:rPr lang="en-US" dirty="0" smtClean="0">
                <a:latin typeface="Times New Roman" pitchFamily="18" charset="0"/>
                <a:cs typeface="Times New Roman" pitchFamily="18" charset="0"/>
              </a:rPr>
              <a:t> – giving depositions and testifying in court or in legislative hearings on the state of epidemiologic evidence on a matter of dispute </a:t>
            </a:r>
          </a:p>
          <a:p>
            <a:pPr lvl="1" algn="just"/>
            <a:endParaRPr lang="en-US" sz="2400"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Nutritional epidemiology</a:t>
            </a:r>
            <a:r>
              <a:rPr lang="en-US" dirty="0" smtClean="0">
                <a:latin typeface="Times New Roman" pitchFamily="18" charset="0"/>
                <a:cs typeface="Times New Roman" pitchFamily="18" charset="0"/>
              </a:rPr>
              <a:t>: is a special area or discipline of epidemiology that deals with nutritional determinants of diseases. </a:t>
            </a:r>
          </a:p>
          <a:p>
            <a:pPr lvl="1" algn="just"/>
            <a:endParaRPr lang="en-US" sz="2400"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Social epidemiology</a:t>
            </a:r>
            <a:r>
              <a:rPr lang="en-US" dirty="0" smtClean="0">
                <a:latin typeface="Times New Roman" pitchFamily="18" charset="0"/>
                <a:cs typeface="Times New Roman" pitchFamily="18" charset="0"/>
              </a:rPr>
              <a:t> – interpersonal and community-level factors influencing health at the population level</a:t>
            </a: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39</a:t>
            </a:fld>
            <a:endParaRPr lang="en-US"/>
          </a:p>
        </p:txBody>
      </p:sp>
    </p:spTree>
    <p:extLst>
      <p:ext uri="{BB962C8B-B14F-4D97-AF65-F5344CB8AC3E}">
        <p14:creationId xmlns:p14="http://schemas.microsoft.com/office/powerpoint/2010/main" val="3993276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868362"/>
          </a:xfrm>
        </p:spPr>
        <p:txBody>
          <a:bodyPr>
            <a:normAutofit/>
          </a:bodyPr>
          <a:lstStyle/>
          <a:p>
            <a:pPr eaLnBrk="1" hangingPunct="1"/>
            <a:r>
              <a:rPr lang="en-US"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Basic Concepts In Community Health</a:t>
            </a:r>
          </a:p>
        </p:txBody>
      </p:sp>
      <p:sp>
        <p:nvSpPr>
          <p:cNvPr id="12293" name="Rectangle 3"/>
          <p:cNvSpPr>
            <a:spLocks noGrp="1" noChangeArrowheads="1"/>
          </p:cNvSpPr>
          <p:nvPr>
            <p:ph idx="1"/>
          </p:nvPr>
        </p:nvSpPr>
        <p:spPr>
          <a:xfrm>
            <a:off x="152400" y="1143000"/>
            <a:ext cx="8763000" cy="5486400"/>
          </a:xfrm>
        </p:spPr>
        <p:txBody>
          <a:bodyPr>
            <a:normAutofit/>
          </a:bodyPr>
          <a:lstStyle/>
          <a:p>
            <a:pPr marL="609600" indent="-609600" algn="just" eaLnBrk="1" hangingPunct="1">
              <a:lnSpc>
                <a:spcPct val="80000"/>
              </a:lnSpc>
              <a:buFontTx/>
              <a:buNone/>
            </a:pPr>
            <a:r>
              <a:rPr lang="en-US" sz="2400" b="1" dirty="0" smtClean="0">
                <a:latin typeface="Times New Roman" pitchFamily="18" charset="0"/>
                <a:cs typeface="Times New Roman" pitchFamily="18" charset="0"/>
              </a:rPr>
              <a:t>Health defined as;</a:t>
            </a:r>
          </a:p>
          <a:p>
            <a:pPr marL="609600" indent="-609600" algn="just" eaLnBrk="1" hangingPunct="1">
              <a:lnSpc>
                <a:spcPct val="80000"/>
              </a:lnSpc>
              <a:buFontTx/>
              <a:buNone/>
            </a:pPr>
            <a:r>
              <a:rPr lang="en-US" sz="2400" b="1" dirty="0" smtClean="0">
                <a:latin typeface="Times New Roman" pitchFamily="18" charset="0"/>
                <a:cs typeface="Times New Roman" pitchFamily="18" charset="0"/>
              </a:rPr>
              <a:t>Definition of health has negative and positive models</a:t>
            </a:r>
          </a:p>
          <a:p>
            <a:pPr marL="609600" indent="-609600" algn="just" eaLnBrk="1" hangingPunct="1">
              <a:lnSpc>
                <a:spcPct val="80000"/>
              </a:lnSpc>
              <a:buFontTx/>
              <a:buNone/>
            </a:pPr>
            <a:r>
              <a:rPr lang="en-US" sz="2400" b="1" dirty="0" smtClean="0">
                <a:latin typeface="Times New Roman" pitchFamily="18" charset="0"/>
                <a:cs typeface="Times New Roman" pitchFamily="18" charset="0"/>
              </a:rPr>
              <a:t>Negative model- </a:t>
            </a:r>
            <a:r>
              <a:rPr lang="en-US" sz="2800" dirty="0" smtClean="0">
                <a:latin typeface="Times New Roman" pitchFamily="18" charset="0"/>
                <a:cs typeface="Times New Roman" pitchFamily="18" charset="0"/>
              </a:rPr>
              <a:t>defines health as the absence of the constraints of health. </a:t>
            </a:r>
          </a:p>
          <a:p>
            <a:pPr marL="662940" lvl="1" indent="-342900" algn="just">
              <a:lnSpc>
                <a:spcPct val="80000"/>
              </a:lnSpc>
              <a:buFont typeface="Wingdings" panose="05000000000000000000" pitchFamily="2" charset="2"/>
              <a:buChar char="ü"/>
            </a:pPr>
            <a:r>
              <a:rPr lang="en-US" sz="2400" kern="900" dirty="0" smtClean="0">
                <a:latin typeface="Times New Roman" pitchFamily="18" charset="0"/>
                <a:cs typeface="Times New Roman" pitchFamily="18" charset="0"/>
              </a:rPr>
              <a:t>That is you are healthy if you are not ill. </a:t>
            </a:r>
          </a:p>
          <a:p>
            <a:pPr marL="662940" lvl="1" indent="-342900" algn="just">
              <a:lnSpc>
                <a:spcPct val="80000"/>
              </a:lnSpc>
              <a:buFont typeface="Wingdings" panose="05000000000000000000" pitchFamily="2" charset="2"/>
              <a:buChar char="ü"/>
            </a:pPr>
            <a:r>
              <a:rPr lang="en-US" sz="2400" kern="900" dirty="0" smtClean="0">
                <a:latin typeface="Times New Roman" pitchFamily="18" charset="0"/>
                <a:cs typeface="Times New Roman" pitchFamily="18" charset="0"/>
              </a:rPr>
              <a:t>The renewal of health in a diseased individual is the removal of the disease. </a:t>
            </a:r>
          </a:p>
          <a:p>
            <a:pPr marL="662940" lvl="1" indent="-342900" algn="just">
              <a:lnSpc>
                <a:spcPct val="80000"/>
              </a:lnSpc>
              <a:buFont typeface="Wingdings" panose="05000000000000000000" pitchFamily="2" charset="2"/>
              <a:buChar char="ü"/>
            </a:pPr>
            <a:r>
              <a:rPr lang="en-US" sz="2400" kern="900" dirty="0" smtClean="0">
                <a:latin typeface="Times New Roman" pitchFamily="18" charset="0"/>
                <a:cs typeface="Times New Roman" pitchFamily="18" charset="0"/>
              </a:rPr>
              <a:t>This model equates health with the absence of disease</a:t>
            </a:r>
          </a:p>
          <a:p>
            <a:pPr marL="929640" lvl="1" indent="-609600" algn="just">
              <a:lnSpc>
                <a:spcPct val="80000"/>
              </a:lnSpc>
            </a:pPr>
            <a:endParaRPr lang="en-US" sz="2000" kern="900" dirty="0" smtClean="0">
              <a:latin typeface="Times New Roman" pitchFamily="18" charset="0"/>
              <a:cs typeface="Times New Roman" pitchFamily="18" charset="0"/>
            </a:endParaRPr>
          </a:p>
          <a:p>
            <a:pPr marL="0" indent="0" algn="just">
              <a:lnSpc>
                <a:spcPct val="80000"/>
              </a:lnSpc>
              <a:buNone/>
            </a:pPr>
            <a:r>
              <a:rPr lang="en-US" sz="2400" b="1" dirty="0" smtClean="0">
                <a:latin typeface="Times New Roman" pitchFamily="18" charset="0"/>
                <a:cs typeface="Times New Roman" pitchFamily="18" charset="0"/>
              </a:rPr>
              <a:t>Positive model is by WHO- </a:t>
            </a:r>
            <a:r>
              <a:rPr lang="en-US" sz="2800" dirty="0" smtClean="0">
                <a:latin typeface="Times New Roman" pitchFamily="18" charset="0"/>
                <a:cs typeface="Times New Roman" pitchFamily="18" charset="0"/>
              </a:rPr>
              <a:t>a state of complete physical, mental and social well being and not merely the absence of disease or infirmity. </a:t>
            </a:r>
          </a:p>
          <a:p>
            <a:pPr marL="929640" lvl="1" indent="-609600" algn="just">
              <a:lnSpc>
                <a:spcPct val="80000"/>
              </a:lnSpc>
            </a:pPr>
            <a:r>
              <a:rPr lang="en-US" dirty="0" smtClean="0">
                <a:latin typeface="Times New Roman" pitchFamily="18" charset="0"/>
                <a:cs typeface="Times New Roman" pitchFamily="18" charset="0"/>
              </a:rPr>
              <a:t>This definition is also simplified to </a:t>
            </a:r>
            <a:r>
              <a:rPr lang="en-US" dirty="0" smtClean="0">
                <a:solidFill>
                  <a:schemeClr val="tx2"/>
                </a:solidFill>
                <a:latin typeface="Times New Roman" pitchFamily="18" charset="0"/>
                <a:cs typeface="Times New Roman" pitchFamily="18" charset="0"/>
              </a:rPr>
              <a:t>“ The ability to lead a socially and economically productive life”</a:t>
            </a:r>
          </a:p>
          <a:p>
            <a:pPr marL="609600" indent="-609600" algn="just" eaLnBrk="1" hangingPunct="1">
              <a:lnSpc>
                <a:spcPct val="80000"/>
              </a:lnSpc>
              <a:buFontTx/>
              <a:buNone/>
            </a:pPr>
            <a:r>
              <a:rPr lang="en-US" sz="2400" dirty="0" smtClean="0">
                <a:latin typeface="Times New Roman" pitchFamily="18" charset="0"/>
                <a:cs typeface="Times New Roman" pitchFamily="18" charset="0"/>
              </a:rPr>
              <a:t> </a:t>
            </a:r>
          </a:p>
        </p:txBody>
      </p:sp>
      <p:sp>
        <p:nvSpPr>
          <p:cNvPr id="6" name="Slide Number Placeholder 5"/>
          <p:cNvSpPr>
            <a:spLocks noGrp="1"/>
          </p:cNvSpPr>
          <p:nvPr>
            <p:ph type="sldNum" sz="quarter" idx="12"/>
          </p:nvPr>
        </p:nvSpPr>
        <p:spPr/>
        <p:txBody>
          <a:bodyPr>
            <a:normAutofit/>
          </a:bodyPr>
          <a:lstStyle/>
          <a:p>
            <a:pPr>
              <a:defRPr/>
            </a:pPr>
            <a:fld id="{3EEF6C03-7E10-405A-8A3D-003BF8A1067C}" type="slidenum">
              <a:rPr lang="en-US"/>
              <a:pPr>
                <a:defRPr/>
              </a:pPr>
              <a:t>4</a:t>
            </a:fld>
            <a:endParaRPr lang="en-US"/>
          </a:p>
        </p:txBody>
      </p:sp>
    </p:spTree>
    <p:extLst>
      <p:ext uri="{BB962C8B-B14F-4D97-AF65-F5344CB8AC3E}">
        <p14:creationId xmlns:p14="http://schemas.microsoft.com/office/powerpoint/2010/main" val="32262860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0"/>
          </a:xfrm>
        </p:spPr>
        <p:txBody>
          <a:bodyPr>
            <a:normAutofit fontScale="90000"/>
          </a:bodyPr>
          <a:lstStyle/>
          <a:p>
            <a:r>
              <a:rPr lang="en-US" sz="4800" dirty="0" smtClean="0">
                <a:latin typeface="Times New Roman" pitchFamily="18" charset="0"/>
                <a:cs typeface="Times New Roman" pitchFamily="18" charset="0"/>
              </a:rPr>
              <a:t>Field cont.…</a:t>
            </a:r>
            <a:endParaRPr lang="en-US" sz="4800" dirty="0">
              <a:latin typeface="Times New Roman" pitchFamily="18" charset="0"/>
              <a:cs typeface="Times New Roman" pitchFamily="18" charset="0"/>
            </a:endParaRPr>
          </a:p>
        </p:txBody>
      </p:sp>
      <p:sp>
        <p:nvSpPr>
          <p:cNvPr id="6" name="Content Placeholder 5"/>
          <p:cNvSpPr>
            <a:spLocks noGrp="1"/>
          </p:cNvSpPr>
          <p:nvPr>
            <p:ph idx="1"/>
          </p:nvPr>
        </p:nvSpPr>
        <p:spPr>
          <a:xfrm>
            <a:off x="304800" y="1066799"/>
            <a:ext cx="8458200" cy="5654675"/>
          </a:xfrm>
        </p:spPr>
        <p:txBody>
          <a:bodyPr>
            <a:noAutofit/>
          </a:bodyPr>
          <a:lstStyle/>
          <a:p>
            <a:pPr algn="just"/>
            <a:r>
              <a:rPr lang="en-US" sz="2800" b="1" dirty="0" smtClean="0">
                <a:latin typeface="Times New Roman" pitchFamily="18" charset="0"/>
                <a:cs typeface="Times New Roman" pitchFamily="18" charset="0"/>
              </a:rPr>
              <a:t>Reproductive epidemiology</a:t>
            </a:r>
            <a:r>
              <a:rPr lang="en-US" sz="2800" dirty="0" smtClean="0">
                <a:latin typeface="Times New Roman" pitchFamily="18" charset="0"/>
                <a:cs typeface="Times New Roman" pitchFamily="18" charset="0"/>
              </a:rPr>
              <a:t>: Is simply the area of epidemiology concerned with reproduction.</a:t>
            </a:r>
          </a:p>
          <a:p>
            <a:pPr lvl="1" algn="just"/>
            <a:r>
              <a:rPr lang="en-US" sz="2400" dirty="0" smtClean="0">
                <a:latin typeface="Times New Roman" pitchFamily="18" charset="0"/>
                <a:cs typeface="Times New Roman" pitchFamily="18" charset="0"/>
              </a:rPr>
              <a:t>Is the study of distribution and determinants of health related states or event in a human populations and the application of this study to promote complete physical, mental, social well-being as it related to reproductive system and to its functions and processes</a:t>
            </a:r>
          </a:p>
          <a:p>
            <a:pPr lvl="1" algn="just"/>
            <a:endParaRPr lang="en-US" dirty="0" smtClean="0">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Global epidemiology</a:t>
            </a:r>
            <a:r>
              <a:rPr lang="en-US" sz="2800" dirty="0" smtClean="0">
                <a:latin typeface="Times New Roman" pitchFamily="18" charset="0"/>
                <a:cs typeface="Times New Roman" pitchFamily="18" charset="0"/>
              </a:rPr>
              <a:t> – assessing the effects of human activity on the ecosystem that supports life on Earth.</a:t>
            </a:r>
          </a:p>
          <a:p>
            <a:pPr algn="just">
              <a:lnSpc>
                <a:spcPct val="90000"/>
              </a:lnSpc>
            </a:pPr>
            <a:r>
              <a:rPr lang="en-US" sz="2800" b="1" dirty="0" smtClean="0">
                <a:latin typeface="Times New Roman" pitchFamily="18" charset="0"/>
                <a:cs typeface="Times New Roman" pitchFamily="18" charset="0"/>
              </a:rPr>
              <a:t>Infectious diseases epidemiology:</a:t>
            </a:r>
          </a:p>
          <a:p>
            <a:pPr algn="just">
              <a:lnSpc>
                <a:spcPct val="90000"/>
              </a:lnSpc>
            </a:pPr>
            <a:r>
              <a:rPr lang="en-US" sz="2800" b="1" dirty="0" smtClean="0">
                <a:latin typeface="Times New Roman" pitchFamily="18" charset="0"/>
                <a:cs typeface="Times New Roman" pitchFamily="18" charset="0"/>
              </a:rPr>
              <a:t>Occupational epidemiology:</a:t>
            </a:r>
          </a:p>
          <a:p>
            <a:pPr algn="just">
              <a:lnSpc>
                <a:spcPct val="90000"/>
              </a:lnSpc>
            </a:pPr>
            <a:r>
              <a:rPr lang="en-US" sz="2800" b="1" dirty="0" smtClean="0">
                <a:latin typeface="Times New Roman" pitchFamily="18" charset="0"/>
                <a:cs typeface="Times New Roman" pitchFamily="18" charset="0"/>
              </a:rPr>
              <a:t>Environmental epidemiology:</a:t>
            </a:r>
          </a:p>
          <a:p>
            <a:pPr algn="just"/>
            <a:endParaRPr lang="en-US" sz="28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F9949E1-56C8-4E7F-A344-028E9A67C503}" type="slidenum">
              <a:rPr lang="en-US" smtClean="0"/>
              <a:pPr/>
              <a:t>40</a:t>
            </a:fld>
            <a:endParaRPr lang="en-US"/>
          </a:p>
        </p:txBody>
      </p:sp>
    </p:spTree>
    <p:extLst>
      <p:ext uri="{BB962C8B-B14F-4D97-AF65-F5344CB8AC3E}">
        <p14:creationId xmlns:p14="http://schemas.microsoft.com/office/powerpoint/2010/main" val="15726627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76200"/>
            <a:ext cx="8229600" cy="715962"/>
          </a:xfrm>
        </p:spPr>
        <p:txBody>
          <a:bodyPr>
            <a:normAutofit/>
          </a:bodyPr>
          <a:lstStyle/>
          <a:p>
            <a:pPr eaLnBrk="1" hangingPunct="1"/>
            <a:r>
              <a:rPr lang="en-US" sz="4000" b="1" dirty="0" smtClean="0">
                <a:latin typeface="Times New Roman" pitchFamily="18" charset="0"/>
                <a:cs typeface="Times New Roman" pitchFamily="18" charset="0"/>
              </a:rPr>
              <a:t>Types of Epidemiology</a:t>
            </a:r>
          </a:p>
        </p:txBody>
      </p:sp>
      <p:sp>
        <p:nvSpPr>
          <p:cNvPr id="24579" name="Rectangle 3"/>
          <p:cNvSpPr>
            <a:spLocks noGrp="1" noChangeArrowheads="1"/>
          </p:cNvSpPr>
          <p:nvPr>
            <p:ph idx="1"/>
          </p:nvPr>
        </p:nvSpPr>
        <p:spPr>
          <a:xfrm>
            <a:off x="304800" y="685800"/>
            <a:ext cx="8534400" cy="6019800"/>
          </a:xfrm>
        </p:spPr>
        <p:txBody>
          <a:bodyPr>
            <a:noAutofit/>
          </a:bodyPr>
          <a:lstStyle/>
          <a:p>
            <a:pPr marL="401638" indent="0">
              <a:lnSpc>
                <a:spcPct val="90000"/>
              </a:lnSpc>
              <a:buNone/>
            </a:pPr>
            <a:r>
              <a:rPr lang="en-US" sz="2400" dirty="0" smtClean="0">
                <a:latin typeface="Times New Roman" pitchFamily="18" charset="0"/>
                <a:cs typeface="Times New Roman" pitchFamily="18" charset="0"/>
              </a:rPr>
              <a:t>There are two major categories of Epidemiology</a:t>
            </a:r>
          </a:p>
          <a:p>
            <a:pPr marL="401638" indent="0">
              <a:lnSpc>
                <a:spcPct val="90000"/>
              </a:lnSpc>
              <a:buNone/>
            </a:pPr>
            <a:r>
              <a:rPr lang="en-US" sz="2800" b="1" dirty="0" smtClean="0">
                <a:latin typeface="Times New Roman" pitchFamily="18" charset="0"/>
                <a:cs typeface="Times New Roman" pitchFamily="18" charset="0"/>
              </a:rPr>
              <a:t>1. Descriptive Epidemiology </a:t>
            </a:r>
          </a:p>
          <a:p>
            <a:pPr marL="858838" indent="-457200" algn="just">
              <a:lnSpc>
                <a:spcPct val="90000"/>
              </a:lnSpc>
            </a:pPr>
            <a:r>
              <a:rPr lang="en-US" sz="2400" dirty="0" smtClean="0">
                <a:latin typeface="Times New Roman" pitchFamily="18" charset="0"/>
                <a:cs typeface="Times New Roman" pitchFamily="18" charset="0"/>
              </a:rPr>
              <a:t>Defines </a:t>
            </a:r>
            <a:r>
              <a:rPr lang="en-US" sz="2400" b="1" dirty="0" smtClean="0">
                <a:latin typeface="Times New Roman" pitchFamily="18" charset="0"/>
                <a:cs typeface="Times New Roman" pitchFamily="18" charset="0"/>
              </a:rPr>
              <a:t>frequency</a:t>
            </a:r>
            <a:r>
              <a:rPr lang="en-US" sz="2400" dirty="0" smtClean="0">
                <a:latin typeface="Times New Roman" pitchFamily="18" charset="0"/>
                <a:cs typeface="Times New Roman" pitchFamily="18" charset="0"/>
              </a:rPr>
              <a:t> and </a:t>
            </a:r>
            <a:r>
              <a:rPr lang="en-US" sz="2400" b="1" dirty="0" smtClean="0">
                <a:latin typeface="Times New Roman" pitchFamily="18" charset="0"/>
                <a:cs typeface="Times New Roman" pitchFamily="18" charset="0"/>
              </a:rPr>
              <a:t>distribution</a:t>
            </a:r>
            <a:r>
              <a:rPr lang="en-US" sz="2400" dirty="0" smtClean="0">
                <a:latin typeface="Times New Roman" pitchFamily="18" charset="0"/>
                <a:cs typeface="Times New Roman" pitchFamily="18" charset="0"/>
              </a:rPr>
              <a:t> of diseases and other health related events by </a:t>
            </a:r>
            <a:r>
              <a:rPr lang="en-US" sz="2400" dirty="0" smtClean="0">
                <a:solidFill>
                  <a:srgbClr val="00B050"/>
                </a:solidFill>
                <a:latin typeface="Times New Roman" pitchFamily="18" charset="0"/>
                <a:cs typeface="Times New Roman" pitchFamily="18" charset="0"/>
              </a:rPr>
              <a:t>time, place and person</a:t>
            </a:r>
          </a:p>
          <a:p>
            <a:pPr marL="858838" indent="-457200" algn="just">
              <a:lnSpc>
                <a:spcPct val="90000"/>
              </a:lnSpc>
            </a:pPr>
            <a:r>
              <a:rPr lang="en-US" sz="2400" dirty="0" smtClean="0">
                <a:latin typeface="Times New Roman" pitchFamily="18" charset="0"/>
                <a:cs typeface="Times New Roman" pitchFamily="18" charset="0"/>
              </a:rPr>
              <a:t>Answers the four major questions: </a:t>
            </a:r>
            <a:r>
              <a:rPr lang="en-US" sz="2400" b="1" dirty="0" smtClean="0">
                <a:latin typeface="Times New Roman" pitchFamily="18" charset="0"/>
                <a:cs typeface="Times New Roman" pitchFamily="18" charset="0"/>
              </a:rPr>
              <a:t>how many, who, where, and when?</a:t>
            </a:r>
          </a:p>
          <a:p>
            <a:pPr marL="858838" indent="-457200" algn="just">
              <a:lnSpc>
                <a:spcPct val="90000"/>
              </a:lnSpc>
            </a:pPr>
            <a:r>
              <a:rPr lang="en-US" sz="2400" b="1" dirty="0" smtClean="0">
                <a:latin typeface="Times New Roman" pitchFamily="18" charset="0"/>
                <a:cs typeface="Times New Roman" pitchFamily="18" charset="0"/>
              </a:rPr>
              <a:t>Generate hypothesis about possible risk factors</a:t>
            </a:r>
          </a:p>
          <a:p>
            <a:pPr marL="858838" indent="-457200" algn="just">
              <a:lnSpc>
                <a:spcPct val="90000"/>
              </a:lnSpc>
            </a:pPr>
            <a:endParaRPr lang="en-US" sz="2400" b="1" dirty="0" smtClean="0">
              <a:latin typeface="Times New Roman" pitchFamily="18" charset="0"/>
              <a:cs typeface="Times New Roman" pitchFamily="18" charset="0"/>
            </a:endParaRPr>
          </a:p>
          <a:p>
            <a:pPr marL="461963" indent="-60325" algn="just">
              <a:lnSpc>
                <a:spcPct val="90000"/>
              </a:lnSpc>
              <a:buNone/>
              <a:defRPr/>
            </a:pPr>
            <a:r>
              <a:rPr lang="en-US" sz="2800" b="1" dirty="0">
                <a:latin typeface="Times New Roman" pitchFamily="18" charset="0"/>
                <a:cs typeface="Times New Roman" pitchFamily="18" charset="0"/>
              </a:rPr>
              <a:t>Three </a:t>
            </a:r>
            <a:r>
              <a:rPr lang="en-US" sz="2800" dirty="0">
                <a:latin typeface="Times New Roman" pitchFamily="18" charset="0"/>
                <a:cs typeface="Times New Roman" pitchFamily="18" charset="0"/>
              </a:rPr>
              <a:t>major characteristics of descriptive Epidemiology</a:t>
            </a:r>
          </a:p>
          <a:p>
            <a:pPr marL="401638" indent="0">
              <a:lnSpc>
                <a:spcPct val="90000"/>
              </a:lnSpc>
              <a:buNone/>
              <a:defRPr/>
            </a:pPr>
            <a:r>
              <a:rPr lang="en-US" sz="2800" b="1" dirty="0">
                <a:solidFill>
                  <a:schemeClr val="tx2"/>
                </a:solidFill>
                <a:latin typeface="Times New Roman" pitchFamily="18" charset="0"/>
                <a:cs typeface="Times New Roman" pitchFamily="18" charset="0"/>
              </a:rPr>
              <a:t>Time</a:t>
            </a:r>
            <a:r>
              <a:rPr lang="en-US" sz="2800" dirty="0">
                <a:solidFill>
                  <a:schemeClr val="tx2"/>
                </a:solidFill>
                <a:latin typeface="Times New Roman" pitchFamily="18" charset="0"/>
                <a:cs typeface="Times New Roman" pitchFamily="18" charset="0"/>
              </a:rPr>
              <a:t>: </a:t>
            </a:r>
            <a:r>
              <a:rPr lang="en-US" sz="2800" dirty="0">
                <a:latin typeface="Times New Roman" pitchFamily="18" charset="0"/>
                <a:cs typeface="Times New Roman" pitchFamily="18" charset="0"/>
              </a:rPr>
              <a:t>Information organized by time: </a:t>
            </a:r>
          </a:p>
          <a:p>
            <a:pPr marL="862013" lvl="1" indent="-60325" algn="just">
              <a:lnSpc>
                <a:spcPct val="90000"/>
              </a:lnSpc>
              <a:buNone/>
              <a:defRPr/>
            </a:pPr>
            <a:r>
              <a:rPr lang="en-US" sz="2400" dirty="0">
                <a:latin typeface="Times New Roman" pitchFamily="18" charset="0"/>
                <a:cs typeface="Times New Roman" pitchFamily="18" charset="0"/>
              </a:rPr>
              <a:t>1. Shows the trained/ pattern of the disease over time </a:t>
            </a:r>
          </a:p>
          <a:p>
            <a:pPr marL="862013" lvl="1" indent="-60325" algn="just">
              <a:lnSpc>
                <a:spcPct val="90000"/>
              </a:lnSpc>
              <a:buNone/>
              <a:defRPr/>
            </a:pPr>
            <a:r>
              <a:rPr lang="en-US" sz="2400" dirty="0">
                <a:latin typeface="Times New Roman" pitchFamily="18" charset="0"/>
                <a:cs typeface="Times New Roman" pitchFamily="18" charset="0"/>
              </a:rPr>
              <a:t>2. Establishes the usual occurrence of diseases</a:t>
            </a:r>
          </a:p>
          <a:p>
            <a:pPr marL="862013" lvl="1" indent="-60325" algn="just">
              <a:lnSpc>
                <a:spcPct val="90000"/>
              </a:lnSpc>
              <a:buNone/>
              <a:defRPr/>
            </a:pPr>
            <a:r>
              <a:rPr lang="en-US" sz="2400" dirty="0">
                <a:latin typeface="Times New Roman" pitchFamily="18" charset="0"/>
                <a:cs typeface="Times New Roman" pitchFamily="18" charset="0"/>
              </a:rPr>
              <a:t>3. Helps to identify excess/un usual occurrence (epidemics)</a:t>
            </a:r>
          </a:p>
          <a:p>
            <a:pPr marL="862013" lvl="1" indent="-60325" algn="just">
              <a:lnSpc>
                <a:spcPct val="90000"/>
              </a:lnSpc>
              <a:buNone/>
              <a:defRPr/>
            </a:pPr>
            <a:r>
              <a:rPr lang="en-US" sz="2400" dirty="0">
                <a:latin typeface="Times New Roman" pitchFamily="18" charset="0"/>
                <a:cs typeface="Times New Roman" pitchFamily="18" charset="0"/>
              </a:rPr>
              <a:t>4. uses to predict seasonal and secular trends</a:t>
            </a:r>
            <a:endParaRPr lang="en-US" sz="2400" b="1" dirty="0">
              <a:latin typeface="Times New Roman" pitchFamily="18" charset="0"/>
              <a:cs typeface="Times New Roman" pitchFamily="18" charset="0"/>
            </a:endParaRPr>
          </a:p>
          <a:p>
            <a:pPr marL="858838" indent="-457200" algn="just">
              <a:lnSpc>
                <a:spcPct val="90000"/>
              </a:lnSpc>
            </a:pPr>
            <a:endParaRPr lang="en-US" sz="2400" b="1" dirty="0" smtClean="0">
              <a:latin typeface="Times New Roman" pitchFamily="18" charset="0"/>
              <a:cs typeface="Times New Roman" pitchFamily="18" charset="0"/>
            </a:endParaRPr>
          </a:p>
        </p:txBody>
      </p:sp>
      <p:sp>
        <p:nvSpPr>
          <p:cNvPr id="2458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C0092DC-FF5D-4D1D-B160-DD0E92E8401C}" type="slidenum">
              <a:rPr lang="en-US" sz="1400" smtClean="0"/>
              <a:pPr eaLnBrk="1" hangingPunct="1"/>
              <a:t>41</a:t>
            </a:fld>
            <a:endParaRPr lang="en-US" sz="1400" smtClean="0"/>
          </a:p>
        </p:txBody>
      </p:sp>
    </p:spTree>
    <p:extLst>
      <p:ext uri="{BB962C8B-B14F-4D97-AF65-F5344CB8AC3E}">
        <p14:creationId xmlns:p14="http://schemas.microsoft.com/office/powerpoint/2010/main" val="647640738"/>
      </p:ext>
    </p:extLst>
  </p:cSld>
  <p:clrMapOvr>
    <a:masterClrMapping/>
  </p:clrMapOvr>
  <mc:AlternateContent xmlns:mc="http://schemas.openxmlformats.org/markup-compatibility/2006" xmlns:p14="http://schemas.microsoft.com/office/powerpoint/2010/main">
    <mc:Choice Requires="p14">
      <p:transition spd="slow" p14:dur="2000" advClick="0" advTm="16469"/>
    </mc:Choice>
    <mc:Fallback xmlns="">
      <p:transition spd="slow" advClick="0" advTm="16469"/>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868362"/>
          </a:xfrm>
        </p:spPr>
        <p:txBody>
          <a:bodyPr/>
          <a:lstStyle/>
          <a:p>
            <a:pPr eaLnBrk="1" hangingPunct="1"/>
            <a:r>
              <a:rPr lang="en-US" sz="3600" b="1" dirty="0" smtClean="0">
                <a:latin typeface="Times New Roman" pitchFamily="18" charset="0"/>
                <a:cs typeface="Times New Roman" pitchFamily="18" charset="0"/>
              </a:rPr>
              <a:t>Characteristics</a:t>
            </a:r>
            <a:r>
              <a:rPr lang="en-US" sz="3200" b="1" dirty="0" smtClean="0"/>
              <a:t>….</a:t>
            </a:r>
          </a:p>
        </p:txBody>
      </p:sp>
      <p:sp>
        <p:nvSpPr>
          <p:cNvPr id="32771" name="Rectangle 3"/>
          <p:cNvSpPr>
            <a:spLocks noGrp="1" noChangeArrowheads="1"/>
          </p:cNvSpPr>
          <p:nvPr>
            <p:ph idx="1"/>
          </p:nvPr>
        </p:nvSpPr>
        <p:spPr>
          <a:xfrm>
            <a:off x="304800" y="990599"/>
            <a:ext cx="8382000" cy="5730875"/>
          </a:xfrm>
        </p:spPr>
        <p:txBody>
          <a:bodyPr>
            <a:normAutofit fontScale="92500" lnSpcReduction="10000"/>
          </a:bodyPr>
          <a:lstStyle/>
          <a:p>
            <a:pPr marL="577850" indent="0">
              <a:lnSpc>
                <a:spcPct val="90000"/>
              </a:lnSpc>
              <a:buNone/>
              <a:defRPr/>
            </a:pPr>
            <a:r>
              <a:rPr lang="en-US" sz="2800" b="1" dirty="0" smtClean="0">
                <a:solidFill>
                  <a:schemeClr val="tx2"/>
                </a:solidFill>
                <a:latin typeface="Times New Roman" pitchFamily="18" charset="0"/>
                <a:cs typeface="Times New Roman" pitchFamily="18" charset="0"/>
              </a:rPr>
              <a:t>Place: </a:t>
            </a:r>
            <a:r>
              <a:rPr lang="en-US" sz="2800" dirty="0" smtClean="0">
                <a:latin typeface="Times New Roman" pitchFamily="18" charset="0"/>
                <a:cs typeface="Times New Roman" pitchFamily="18" charset="0"/>
              </a:rPr>
              <a:t>Information organized by place: </a:t>
            </a:r>
            <a:endParaRPr lang="en-US" sz="2400" dirty="0" smtClean="0">
              <a:latin typeface="Times New Roman" pitchFamily="18" charset="0"/>
              <a:cs typeface="Times New Roman" pitchFamily="18" charset="0"/>
            </a:endParaRPr>
          </a:p>
          <a:p>
            <a:pPr marL="744538" algn="just">
              <a:lnSpc>
                <a:spcPct val="90000"/>
              </a:lnSpc>
              <a:defRPr/>
            </a:pPr>
            <a:r>
              <a:rPr lang="en-US" sz="2400" dirty="0" smtClean="0">
                <a:latin typeface="Times New Roman" pitchFamily="18" charset="0"/>
                <a:cs typeface="Times New Roman" pitchFamily="18" charset="0"/>
              </a:rPr>
              <a:t>Shows the geographic pattern/variation of the diseases..(urban/rural, birthplace, school district…)</a:t>
            </a:r>
          </a:p>
          <a:p>
            <a:pPr marL="744538" algn="just">
              <a:lnSpc>
                <a:spcPct val="90000"/>
              </a:lnSpc>
              <a:defRPr/>
            </a:pPr>
            <a:r>
              <a:rPr lang="en-US" sz="2400" dirty="0" smtClean="0">
                <a:latin typeface="Times New Roman" pitchFamily="18" charset="0"/>
                <a:cs typeface="Times New Roman" pitchFamily="18" charset="0"/>
              </a:rPr>
              <a:t>Provides clue in identifying factors of disease occurrence either in the host/environment</a:t>
            </a:r>
          </a:p>
          <a:p>
            <a:pPr marL="744538" algn="just">
              <a:lnSpc>
                <a:spcPct val="90000"/>
              </a:lnSpc>
              <a:defRPr/>
            </a:pPr>
            <a:r>
              <a:rPr lang="en-US" sz="2400" dirty="0" smtClean="0">
                <a:latin typeface="Times New Roman" pitchFamily="18" charset="0"/>
                <a:cs typeface="Times New Roman" pitchFamily="18" charset="0"/>
              </a:rPr>
              <a:t>Provides insight into the geographic problem </a:t>
            </a:r>
          </a:p>
          <a:p>
            <a:pPr marL="744538" algn="just">
              <a:lnSpc>
                <a:spcPct val="90000"/>
              </a:lnSpc>
              <a:defRPr/>
            </a:pPr>
            <a:endParaRPr lang="en-US" sz="2400" dirty="0" smtClean="0">
              <a:latin typeface="Times New Roman" pitchFamily="18" charset="0"/>
              <a:cs typeface="Times New Roman" pitchFamily="18" charset="0"/>
            </a:endParaRPr>
          </a:p>
          <a:p>
            <a:pPr marL="401638" indent="0">
              <a:lnSpc>
                <a:spcPct val="90000"/>
              </a:lnSpc>
              <a:buNone/>
              <a:defRPr/>
            </a:pPr>
            <a:r>
              <a:rPr lang="en-US" sz="2800" b="1" dirty="0">
                <a:solidFill>
                  <a:schemeClr val="tx2"/>
                </a:solidFill>
                <a:latin typeface="Times New Roman" pitchFamily="18" charset="0"/>
                <a:cs typeface="Times New Roman" pitchFamily="18" charset="0"/>
              </a:rPr>
              <a:t>Person: </a:t>
            </a:r>
            <a:r>
              <a:rPr lang="en-US" sz="2800" dirty="0">
                <a:latin typeface="Times New Roman" pitchFamily="18" charset="0"/>
                <a:cs typeface="Times New Roman" pitchFamily="18" charset="0"/>
              </a:rPr>
              <a:t>Information organized by person: </a:t>
            </a:r>
          </a:p>
          <a:p>
            <a:pPr marL="858838" indent="-457200" algn="just">
              <a:lnSpc>
                <a:spcPct val="90000"/>
              </a:lnSpc>
              <a:defRPr/>
            </a:pPr>
            <a:r>
              <a:rPr lang="en-US" sz="2800" dirty="0">
                <a:latin typeface="Times New Roman" pitchFamily="18" charset="0"/>
                <a:cs typeface="Times New Roman" pitchFamily="18" charset="0"/>
              </a:rPr>
              <a:t>Help to identify some modifiable factors in order to prevent or control the disease</a:t>
            </a:r>
          </a:p>
          <a:p>
            <a:pPr marL="858838" indent="-457200" algn="just">
              <a:lnSpc>
                <a:spcPct val="90000"/>
              </a:lnSpc>
              <a:defRPr/>
            </a:pPr>
            <a:r>
              <a:rPr lang="en-US" sz="2800" dirty="0">
                <a:latin typeface="Times New Roman" pitchFamily="18" charset="0"/>
                <a:cs typeface="Times New Roman" pitchFamily="18" charset="0"/>
              </a:rPr>
              <a:t>Data includes:  </a:t>
            </a:r>
          </a:p>
          <a:p>
            <a:pPr marL="1144588" lvl="1" indent="-342900" algn="just">
              <a:lnSpc>
                <a:spcPct val="90000"/>
              </a:lnSpc>
              <a:buFont typeface="Wingdings" panose="05000000000000000000" pitchFamily="2" charset="2"/>
              <a:buChar char="Ø"/>
              <a:defRPr/>
            </a:pPr>
            <a:r>
              <a:rPr lang="en-US" sz="2400" dirty="0">
                <a:latin typeface="Times New Roman" pitchFamily="18" charset="0"/>
                <a:cs typeface="Times New Roman" pitchFamily="18" charset="0"/>
              </a:rPr>
              <a:t>Inherent characteristics----(age, sex, race…)</a:t>
            </a:r>
          </a:p>
          <a:p>
            <a:pPr marL="1144588" lvl="1" indent="-342900" algn="just">
              <a:lnSpc>
                <a:spcPct val="90000"/>
              </a:lnSpc>
              <a:buFont typeface="Wingdings" panose="05000000000000000000" pitchFamily="2" charset="2"/>
              <a:buChar char="Ø"/>
              <a:defRPr/>
            </a:pPr>
            <a:r>
              <a:rPr lang="en-US" sz="2400" dirty="0">
                <a:latin typeface="Times New Roman" pitchFamily="18" charset="0"/>
                <a:cs typeface="Times New Roman" pitchFamily="18" charset="0"/>
              </a:rPr>
              <a:t>Biologic characteristics----(immune status…)</a:t>
            </a:r>
          </a:p>
          <a:p>
            <a:pPr marL="1144588" lvl="1" indent="-342900" algn="just">
              <a:lnSpc>
                <a:spcPct val="90000"/>
              </a:lnSpc>
              <a:buFont typeface="Wingdings" panose="05000000000000000000" pitchFamily="2" charset="2"/>
              <a:buChar char="Ø"/>
              <a:defRPr/>
            </a:pPr>
            <a:r>
              <a:rPr lang="en-US" sz="2400" dirty="0">
                <a:latin typeface="Times New Roman" pitchFamily="18" charset="0"/>
                <a:cs typeface="Times New Roman" pitchFamily="18" charset="0"/>
              </a:rPr>
              <a:t>Acquired characteristics---(Marital status…)</a:t>
            </a:r>
          </a:p>
          <a:p>
            <a:pPr marL="1144588" lvl="1" indent="-342900" algn="just">
              <a:lnSpc>
                <a:spcPct val="90000"/>
              </a:lnSpc>
              <a:buFont typeface="Wingdings" panose="05000000000000000000" pitchFamily="2" charset="2"/>
              <a:buChar char="Ø"/>
              <a:defRPr/>
            </a:pPr>
            <a:r>
              <a:rPr lang="en-US" sz="2400" dirty="0">
                <a:latin typeface="Times New Roman" pitchFamily="18" charset="0"/>
                <a:cs typeface="Times New Roman" pitchFamily="18" charset="0"/>
              </a:rPr>
              <a:t>Activities----------------------(occupation, smoking…) </a:t>
            </a:r>
          </a:p>
          <a:p>
            <a:pPr marL="1144588" lvl="1" indent="-342900" algn="just">
              <a:lnSpc>
                <a:spcPct val="90000"/>
              </a:lnSpc>
              <a:buFont typeface="Wingdings" panose="05000000000000000000" pitchFamily="2" charset="2"/>
              <a:buChar char="Ø"/>
              <a:defRPr/>
            </a:pPr>
            <a:r>
              <a:rPr lang="en-US" sz="2400" dirty="0">
                <a:latin typeface="Times New Roman" pitchFamily="18" charset="0"/>
                <a:cs typeface="Times New Roman" pitchFamily="18" charset="0"/>
              </a:rPr>
              <a:t>Living conditions------------(Socioeconomic status…)</a:t>
            </a:r>
          </a:p>
          <a:p>
            <a:pPr marL="862013" lvl="1" indent="-60325" algn="just" eaLnBrk="1" hangingPunct="1">
              <a:lnSpc>
                <a:spcPct val="90000"/>
              </a:lnSpc>
              <a:buFontTx/>
              <a:buNone/>
              <a:defRPr/>
            </a:pPr>
            <a:endParaRPr lang="en-US" sz="2400" b="1" dirty="0" smtClean="0">
              <a:latin typeface="Times New Roman" pitchFamily="18" charset="0"/>
              <a:cs typeface="Times New Roman" pitchFamily="18" charset="0"/>
            </a:endParaRPr>
          </a:p>
        </p:txBody>
      </p:sp>
      <p:sp>
        <p:nvSpPr>
          <p:cNvPr id="26629"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F322C1C-D56F-4BEC-8D07-DDC90C3B8C8A}" type="slidenum">
              <a:rPr lang="en-US" sz="1400" smtClean="0"/>
              <a:pPr eaLnBrk="1" hangingPunct="1"/>
              <a:t>42</a:t>
            </a:fld>
            <a:endParaRPr lang="en-US" sz="1400" smtClean="0"/>
          </a:p>
        </p:txBody>
      </p:sp>
    </p:spTree>
    <p:extLst>
      <p:ext uri="{BB962C8B-B14F-4D97-AF65-F5344CB8AC3E}">
        <p14:creationId xmlns:p14="http://schemas.microsoft.com/office/powerpoint/2010/main" val="3695082248"/>
      </p:ext>
    </p:extLst>
  </p:cSld>
  <p:clrMapOvr>
    <a:masterClrMapping/>
  </p:clrMapOvr>
  <mc:AlternateContent xmlns:mc="http://schemas.openxmlformats.org/markup-compatibility/2006" xmlns:p14="http://schemas.microsoft.com/office/powerpoint/2010/main">
    <mc:Choice Requires="p14">
      <p:transition spd="slow" p14:dur="2000" advClick="0" advTm="20500"/>
    </mc:Choice>
    <mc:Fallback xmlns="">
      <p:transition spd="slow" advClick="0" advTm="205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81000"/>
            <a:ext cx="7772400" cy="914400"/>
          </a:xfrm>
        </p:spPr>
        <p:txBody>
          <a:bodyPr>
            <a:normAutofit/>
          </a:bodyPr>
          <a:lstStyle/>
          <a:p>
            <a:pPr eaLnBrk="1" hangingPunct="1"/>
            <a:r>
              <a:rPr lang="en-US" sz="3600" b="1" dirty="0" smtClean="0">
                <a:latin typeface="Times New Roman" pitchFamily="18" charset="0"/>
                <a:cs typeface="Times New Roman" pitchFamily="18" charset="0"/>
              </a:rPr>
              <a:t>Types of epidemiology…</a:t>
            </a:r>
          </a:p>
        </p:txBody>
      </p:sp>
      <p:sp>
        <p:nvSpPr>
          <p:cNvPr id="28675" name="Rectangle 3"/>
          <p:cNvSpPr>
            <a:spLocks noGrp="1" noChangeArrowheads="1"/>
          </p:cNvSpPr>
          <p:nvPr>
            <p:ph idx="1"/>
          </p:nvPr>
        </p:nvSpPr>
        <p:spPr>
          <a:xfrm>
            <a:off x="304800" y="1295400"/>
            <a:ext cx="8458200" cy="5060950"/>
          </a:xfrm>
        </p:spPr>
        <p:txBody>
          <a:bodyPr>
            <a:normAutofit/>
          </a:bodyPr>
          <a:lstStyle/>
          <a:p>
            <a:pPr indent="-60325" algn="just" eaLnBrk="1" hangingPunct="1">
              <a:lnSpc>
                <a:spcPct val="90000"/>
              </a:lnSpc>
              <a:buFontTx/>
              <a:buNone/>
            </a:pPr>
            <a:r>
              <a:rPr lang="en-US" sz="2800" b="1" dirty="0" smtClean="0">
                <a:latin typeface="Times New Roman" pitchFamily="18" charset="0"/>
                <a:cs typeface="Times New Roman" pitchFamily="18" charset="0"/>
              </a:rPr>
              <a:t>2. Analytic Epidemiology</a:t>
            </a:r>
          </a:p>
          <a:p>
            <a:pPr marL="739775" indent="-457200" algn="just">
              <a:lnSpc>
                <a:spcPct val="90000"/>
              </a:lnSpc>
            </a:pPr>
            <a:r>
              <a:rPr lang="en-US" sz="2800" dirty="0" smtClean="0">
                <a:latin typeface="Times New Roman" pitchFamily="18" charset="0"/>
                <a:cs typeface="Times New Roman" pitchFamily="18" charset="0"/>
              </a:rPr>
              <a:t>Analyses </a:t>
            </a:r>
            <a:r>
              <a:rPr lang="en-US" sz="2800" b="1" dirty="0" smtClean="0">
                <a:latin typeface="Times New Roman" pitchFamily="18" charset="0"/>
                <a:cs typeface="Times New Roman" pitchFamily="18" charset="0"/>
              </a:rPr>
              <a:t>determinants</a:t>
            </a:r>
            <a:r>
              <a:rPr lang="en-US" sz="2800" dirty="0" smtClean="0">
                <a:latin typeface="Times New Roman" pitchFamily="18" charset="0"/>
                <a:cs typeface="Times New Roman" pitchFamily="18" charset="0"/>
              </a:rPr>
              <a:t> of health problems </a:t>
            </a:r>
          </a:p>
          <a:p>
            <a:pPr marL="739775" indent="-457200" algn="just">
              <a:lnSpc>
                <a:spcPct val="90000"/>
              </a:lnSpc>
            </a:pPr>
            <a:r>
              <a:rPr lang="en-US" sz="2800" dirty="0" smtClean="0">
                <a:latin typeface="Times New Roman" pitchFamily="18" charset="0"/>
                <a:cs typeface="Times New Roman" pitchFamily="18" charset="0"/>
              </a:rPr>
              <a:t>Test a hypothesis of cause-effect relationship</a:t>
            </a:r>
          </a:p>
          <a:p>
            <a:pPr marL="739775" indent="-457200" algn="just">
              <a:lnSpc>
                <a:spcPct val="90000"/>
              </a:lnSpc>
            </a:pPr>
            <a:r>
              <a:rPr lang="en-US" sz="2800" dirty="0" smtClean="0">
                <a:latin typeface="Times New Roman" pitchFamily="18" charset="0"/>
                <a:cs typeface="Times New Roman" pitchFamily="18" charset="0"/>
              </a:rPr>
              <a:t> Its key feature is a comparison group</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to answers two major questions: </a:t>
            </a:r>
            <a:r>
              <a:rPr lang="en-US" sz="2800" b="1" dirty="0" smtClean="0">
                <a:latin typeface="Times New Roman" pitchFamily="18" charset="0"/>
                <a:cs typeface="Times New Roman" pitchFamily="18" charset="0"/>
              </a:rPr>
              <a:t>how</a:t>
            </a:r>
            <a:r>
              <a:rPr lang="en-US" sz="2800" dirty="0" smtClean="0">
                <a:latin typeface="Times New Roman" pitchFamily="18" charset="0"/>
                <a:cs typeface="Times New Roman" pitchFamily="18" charset="0"/>
              </a:rPr>
              <a:t>? and </a:t>
            </a:r>
            <a:r>
              <a:rPr lang="en-US" sz="2800" b="1" dirty="0" smtClean="0">
                <a:latin typeface="Times New Roman" pitchFamily="18" charset="0"/>
                <a:cs typeface="Times New Roman" pitchFamily="18" charset="0"/>
              </a:rPr>
              <a:t>why</a:t>
            </a:r>
            <a:r>
              <a:rPr lang="en-US" sz="2800" dirty="0" smtClean="0">
                <a:latin typeface="Times New Roman" pitchFamily="18" charset="0"/>
                <a:cs typeface="Times New Roman" pitchFamily="18" charset="0"/>
              </a:rPr>
              <a:t>?</a:t>
            </a:r>
          </a:p>
          <a:p>
            <a:pPr marL="739775" indent="-457200" algn="just">
              <a:lnSpc>
                <a:spcPct val="90000"/>
              </a:lnSpc>
            </a:pPr>
            <a:endParaRPr lang="en-US" sz="2800" dirty="0" smtClean="0">
              <a:latin typeface="Times New Roman" pitchFamily="18" charset="0"/>
              <a:cs typeface="Times New Roman" pitchFamily="18" charset="0"/>
            </a:endParaRPr>
          </a:p>
          <a:p>
            <a:pPr marL="739775" indent="-457200" algn="just">
              <a:lnSpc>
                <a:spcPct val="90000"/>
              </a:lnSpc>
            </a:pPr>
            <a:r>
              <a:rPr lang="en-US" sz="2800" dirty="0" smtClean="0">
                <a:solidFill>
                  <a:srgbClr val="FF0000"/>
                </a:solidFill>
                <a:latin typeface="Times New Roman" pitchFamily="18" charset="0"/>
                <a:cs typeface="Times New Roman" pitchFamily="18" charset="0"/>
              </a:rPr>
              <a:t>Generally; </a:t>
            </a:r>
            <a:r>
              <a:rPr lang="en-US" sz="2800" dirty="0" smtClean="0">
                <a:latin typeface="Times New Roman" pitchFamily="18" charset="0"/>
                <a:cs typeface="Times New Roman" pitchFamily="18" charset="0"/>
              </a:rPr>
              <a:t>Epidemiology answers six major questions: how many, who, where, when, how and why?</a:t>
            </a:r>
          </a:p>
        </p:txBody>
      </p:sp>
      <p:sp>
        <p:nvSpPr>
          <p:cNvPr id="286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C9906F6-9232-42AE-A6BE-053165709C18}" type="slidenum">
              <a:rPr lang="en-US" sz="1400" smtClean="0"/>
              <a:pPr eaLnBrk="1" hangingPunct="1"/>
              <a:t>43</a:t>
            </a:fld>
            <a:endParaRPr lang="en-US" sz="1400" smtClean="0"/>
          </a:p>
        </p:txBody>
      </p:sp>
    </p:spTree>
    <p:extLst>
      <p:ext uri="{BB962C8B-B14F-4D97-AF65-F5344CB8AC3E}">
        <p14:creationId xmlns:p14="http://schemas.microsoft.com/office/powerpoint/2010/main" val="2167245029"/>
      </p:ext>
    </p:extLst>
  </p:cSld>
  <p:clrMapOvr>
    <a:masterClrMapping/>
  </p:clrMapOvr>
  <mc:AlternateContent xmlns:mc="http://schemas.openxmlformats.org/markup-compatibility/2006" xmlns:p14="http://schemas.microsoft.com/office/powerpoint/2010/main">
    <mc:Choice Requires="p14">
      <p:transition spd="slow" p14:dur="2000" advClick="0" advTm="22141"/>
    </mc:Choice>
    <mc:Fallback xmlns="">
      <p:transition spd="slow" advClick="0" advTm="22141"/>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12775" y="228600"/>
            <a:ext cx="8153400" cy="990600"/>
          </a:xfrm>
        </p:spPr>
        <p:txBody>
          <a:bodyPr>
            <a:normAutofit/>
          </a:bodyPr>
          <a:lstStyle/>
          <a:p>
            <a:pPr eaLnBrk="1" hangingPunct="1"/>
            <a:r>
              <a:rPr lang="en-US" sz="4000" b="1" dirty="0" smtClean="0">
                <a:latin typeface="Times New Roman" pitchFamily="18" charset="0"/>
                <a:cs typeface="Times New Roman" pitchFamily="18" charset="0"/>
              </a:rPr>
              <a:t>Basic </a:t>
            </a:r>
            <a:r>
              <a:rPr lang="en-US" sz="4000" b="1" dirty="0">
                <a:latin typeface="Times New Roman" pitchFamily="18" charset="0"/>
                <a:cs typeface="Times New Roman" pitchFamily="18" charset="0"/>
              </a:rPr>
              <a:t>E</a:t>
            </a:r>
            <a:r>
              <a:rPr lang="en-US" sz="4000" b="1" dirty="0" smtClean="0">
                <a:latin typeface="Times New Roman" pitchFamily="18" charset="0"/>
                <a:cs typeface="Times New Roman" pitchFamily="18" charset="0"/>
              </a:rPr>
              <a:t>pidemiologic Assumption </a:t>
            </a:r>
          </a:p>
        </p:txBody>
      </p:sp>
      <p:sp>
        <p:nvSpPr>
          <p:cNvPr id="53253" name="Rectangle 3"/>
          <p:cNvSpPr>
            <a:spLocks noGrp="1" noChangeArrowheads="1"/>
          </p:cNvSpPr>
          <p:nvPr>
            <p:ph idx="1"/>
          </p:nvPr>
        </p:nvSpPr>
        <p:spPr>
          <a:xfrm>
            <a:off x="381000" y="1143000"/>
            <a:ext cx="8534400" cy="5410200"/>
          </a:xfrm>
        </p:spPr>
        <p:txBody>
          <a:bodyPr>
            <a:normAutofit/>
          </a:bodyPr>
          <a:lstStyle/>
          <a:p>
            <a:pPr marL="858837" indent="-457200" algn="just">
              <a:buAutoNum type="arabicPeriod"/>
            </a:pPr>
            <a:r>
              <a:rPr lang="en-US" sz="2400" dirty="0" smtClean="0">
                <a:solidFill>
                  <a:srgbClr val="7030A0"/>
                </a:solidFill>
                <a:latin typeface="Times New Roman" pitchFamily="18" charset="0"/>
                <a:cs typeface="Times New Roman" pitchFamily="18" charset="0"/>
              </a:rPr>
              <a:t>Human </a:t>
            </a:r>
            <a:r>
              <a:rPr lang="en-US" sz="2400" dirty="0">
                <a:solidFill>
                  <a:srgbClr val="7030A0"/>
                </a:solidFill>
                <a:latin typeface="Times New Roman" pitchFamily="18" charset="0"/>
                <a:cs typeface="Times New Roman" pitchFamily="18" charset="0"/>
              </a:rPr>
              <a:t>diseases doesn’t occur at </a:t>
            </a:r>
            <a:r>
              <a:rPr lang="en-US" sz="2400" b="1" i="1" dirty="0">
                <a:solidFill>
                  <a:srgbClr val="7030A0"/>
                </a:solidFill>
                <a:latin typeface="Times New Roman" pitchFamily="18" charset="0"/>
                <a:cs typeface="Times New Roman" pitchFamily="18" charset="0"/>
              </a:rPr>
              <a:t>random</a:t>
            </a:r>
            <a:r>
              <a:rPr lang="en-US" sz="2400" b="1" dirty="0">
                <a:solidFill>
                  <a:srgbClr val="7030A0"/>
                </a:solidFill>
                <a:latin typeface="Times New Roman" pitchFamily="18" charset="0"/>
                <a:cs typeface="Times New Roman" pitchFamily="18" charset="0"/>
              </a:rPr>
              <a:t> </a:t>
            </a:r>
            <a:r>
              <a:rPr lang="en-US" sz="2400" dirty="0">
                <a:solidFill>
                  <a:srgbClr val="7030A0"/>
                </a:solidFill>
                <a:latin typeface="Times New Roman" pitchFamily="18" charset="0"/>
                <a:cs typeface="Times New Roman" pitchFamily="18" charset="0"/>
              </a:rPr>
              <a:t>or</a:t>
            </a:r>
            <a:r>
              <a:rPr lang="en-US" sz="2400" b="1" dirty="0">
                <a:solidFill>
                  <a:srgbClr val="7030A0"/>
                </a:solidFill>
                <a:latin typeface="Times New Roman" pitchFamily="18" charset="0"/>
                <a:cs typeface="Times New Roman" pitchFamily="18" charset="0"/>
              </a:rPr>
              <a:t> by </a:t>
            </a:r>
            <a:r>
              <a:rPr lang="en-US" sz="2400" b="1" dirty="0" smtClean="0">
                <a:solidFill>
                  <a:srgbClr val="7030A0"/>
                </a:solidFill>
                <a:latin typeface="Times New Roman" pitchFamily="18" charset="0"/>
                <a:cs typeface="Times New Roman" pitchFamily="18" charset="0"/>
              </a:rPr>
              <a:t>chance</a:t>
            </a:r>
          </a:p>
          <a:p>
            <a:pPr marL="744537" algn="just">
              <a:buFont typeface="Wingdings" panose="05000000000000000000" pitchFamily="2" charset="2"/>
              <a:buChar char="v"/>
            </a:pPr>
            <a:r>
              <a:rPr lang="en-US" sz="2400" dirty="0" smtClean="0">
                <a:latin typeface="Times New Roman" pitchFamily="18" charset="0"/>
                <a:cs typeface="Times New Roman" pitchFamily="18" charset="0"/>
              </a:rPr>
              <a:t>Disease is not randomly distributed throughout a population</a:t>
            </a:r>
          </a:p>
          <a:p>
            <a:pPr lvl="2" algn="just"/>
            <a:r>
              <a:rPr lang="en-US" dirty="0" smtClean="0">
                <a:latin typeface="Times New Roman" pitchFamily="18" charset="0"/>
                <a:cs typeface="Times New Roman" pitchFamily="18" charset="0"/>
              </a:rPr>
              <a:t>Epidemiology uses systematic approach to study the </a:t>
            </a:r>
            <a:r>
              <a:rPr lang="en-US" dirty="0" smtClean="0">
                <a:solidFill>
                  <a:srgbClr val="0070C0"/>
                </a:solidFill>
                <a:latin typeface="Times New Roman" pitchFamily="18" charset="0"/>
                <a:cs typeface="Times New Roman" pitchFamily="18" charset="0"/>
              </a:rPr>
              <a:t>differences in disease distribution</a:t>
            </a:r>
            <a:r>
              <a:rPr lang="en-US" dirty="0" smtClean="0">
                <a:latin typeface="Times New Roman" pitchFamily="18" charset="0"/>
                <a:cs typeface="Times New Roman" pitchFamily="18" charset="0"/>
              </a:rPr>
              <a:t> in subgroups</a:t>
            </a:r>
          </a:p>
          <a:p>
            <a:pPr lvl="2" algn="just"/>
            <a:r>
              <a:rPr lang="en-US" sz="2400" dirty="0" smtClean="0">
                <a:latin typeface="Times New Roman" pitchFamily="18" charset="0"/>
                <a:cs typeface="Times New Roman" pitchFamily="18" charset="0"/>
              </a:rPr>
              <a:t>Why certain individuals/group acquire disease and others not?</a:t>
            </a:r>
          </a:p>
          <a:p>
            <a:pPr lvl="3" algn="just"/>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r>
              <a:rPr lang="en-US" sz="2400" dirty="0" smtClean="0">
                <a:solidFill>
                  <a:srgbClr val="7030A0"/>
                </a:solidFill>
                <a:latin typeface="Times New Roman" pitchFamily="18" charset="0"/>
                <a:cs typeface="Times New Roman" pitchFamily="18" charset="0"/>
              </a:rPr>
              <a:t>2. Human disease has </a:t>
            </a:r>
            <a:r>
              <a:rPr lang="en-US" sz="2400" b="1" dirty="0" smtClean="0">
                <a:solidFill>
                  <a:srgbClr val="7030A0"/>
                </a:solidFill>
                <a:latin typeface="Times New Roman" pitchFamily="18" charset="0"/>
                <a:cs typeface="Times New Roman" pitchFamily="18" charset="0"/>
              </a:rPr>
              <a:t>causal </a:t>
            </a:r>
            <a:r>
              <a:rPr lang="en-US" sz="2400" dirty="0" smtClean="0">
                <a:solidFill>
                  <a:srgbClr val="7030A0"/>
                </a:solidFill>
                <a:latin typeface="Times New Roman" pitchFamily="18" charset="0"/>
                <a:cs typeface="Times New Roman" pitchFamily="18" charset="0"/>
              </a:rPr>
              <a:t>and</a:t>
            </a:r>
            <a:r>
              <a:rPr lang="en-US" sz="2400" b="1" dirty="0" smtClean="0">
                <a:solidFill>
                  <a:srgbClr val="7030A0"/>
                </a:solidFill>
                <a:latin typeface="Times New Roman" pitchFamily="18" charset="0"/>
                <a:cs typeface="Times New Roman" pitchFamily="18" charset="0"/>
              </a:rPr>
              <a:t> preventive </a:t>
            </a:r>
            <a:r>
              <a:rPr lang="en-US" sz="2400" dirty="0" smtClean="0">
                <a:solidFill>
                  <a:srgbClr val="7030A0"/>
                </a:solidFill>
                <a:latin typeface="Times New Roman" pitchFamily="18" charset="0"/>
                <a:cs typeface="Times New Roman" pitchFamily="18" charset="0"/>
              </a:rPr>
              <a:t>factors </a:t>
            </a:r>
          </a:p>
          <a:p>
            <a:pPr lvl="1" algn="just">
              <a:buFont typeface="Wingdings" panose="05000000000000000000" pitchFamily="2" charset="2"/>
              <a:buChar char="v"/>
            </a:pPr>
            <a:r>
              <a:rPr lang="en-US" sz="2400" dirty="0" smtClean="0">
                <a:latin typeface="Times New Roman" pitchFamily="18" charset="0"/>
                <a:cs typeface="Times New Roman" pitchFamily="18" charset="0"/>
              </a:rPr>
              <a:t>That can be identified through systematic investigation of different population or sub group of individuals within a population at different place or time.</a:t>
            </a:r>
          </a:p>
          <a:p>
            <a:pPr lvl="2" algn="just"/>
            <a:r>
              <a:rPr lang="en-US" dirty="0" smtClean="0">
                <a:latin typeface="Times New Roman" pitchFamily="18" charset="0"/>
                <a:cs typeface="Times New Roman" pitchFamily="18" charset="0"/>
              </a:rPr>
              <a:t>Allows for study of causal and preventive factors</a:t>
            </a:r>
          </a:p>
        </p:txBody>
      </p:sp>
      <p:sp>
        <p:nvSpPr>
          <p:cNvPr id="53252"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64A62241-046E-4C4F-B419-1E7427553079}" type="slidenum">
              <a:rPr lang="en-US" smtClean="0"/>
              <a:pPr/>
              <a:t>44</a:t>
            </a:fld>
            <a:endParaRPr lang="en-US" smtClean="0"/>
          </a:p>
        </p:txBody>
      </p:sp>
    </p:spTree>
    <p:extLst>
      <p:ext uri="{BB962C8B-B14F-4D97-AF65-F5344CB8AC3E}">
        <p14:creationId xmlns:p14="http://schemas.microsoft.com/office/powerpoint/2010/main" val="18573399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5ED32BD-E2A8-49E2-ABC8-068C2429C7FA}" type="slidenum">
              <a:rPr lang="en-US" sz="1400" smtClean="0"/>
              <a:pPr eaLnBrk="1" hangingPunct="1"/>
              <a:t>45</a:t>
            </a:fld>
            <a:endParaRPr lang="en-US" sz="1400" smtClean="0"/>
          </a:p>
        </p:txBody>
      </p:sp>
      <p:sp>
        <p:nvSpPr>
          <p:cNvPr id="22532" name="Rectangle 2"/>
          <p:cNvSpPr>
            <a:spLocks noGrp="1" noChangeArrowheads="1"/>
          </p:cNvSpPr>
          <p:nvPr>
            <p:ph type="title"/>
          </p:nvPr>
        </p:nvSpPr>
        <p:spPr>
          <a:xfrm>
            <a:off x="457200" y="274638"/>
            <a:ext cx="8229600" cy="792162"/>
          </a:xfrm>
        </p:spPr>
        <p:txBody>
          <a:bodyPr>
            <a:normAutofit/>
          </a:bodyPr>
          <a:lstStyle/>
          <a:p>
            <a:pPr eaLnBrk="1" hangingPunct="1"/>
            <a:r>
              <a:rPr lang="en-US" sz="3600" b="1" dirty="0" smtClean="0">
                <a:latin typeface="Times New Roman" pitchFamily="18" charset="0"/>
                <a:cs typeface="Times New Roman" pitchFamily="18" charset="0"/>
              </a:rPr>
              <a:t>Basic features of Epidemiology</a:t>
            </a:r>
          </a:p>
        </p:txBody>
      </p:sp>
      <p:sp>
        <p:nvSpPr>
          <p:cNvPr id="22533" name="Rectangle 3"/>
          <p:cNvSpPr>
            <a:spLocks noGrp="1" noChangeArrowheads="1"/>
          </p:cNvSpPr>
          <p:nvPr>
            <p:ph type="body" idx="1"/>
          </p:nvPr>
        </p:nvSpPr>
        <p:spPr>
          <a:xfrm>
            <a:off x="304800" y="1219200"/>
            <a:ext cx="8458200" cy="5137150"/>
          </a:xfrm>
        </p:spPr>
        <p:txBody>
          <a:bodyPr>
            <a:normAutofit fontScale="92500" lnSpcReduction="10000"/>
          </a:bodyPr>
          <a:lstStyle/>
          <a:p>
            <a:pPr marL="609600" indent="-609600" algn="just" eaLnBrk="1" hangingPunct="1">
              <a:buFontTx/>
              <a:buAutoNum type="arabicPeriod"/>
            </a:pPr>
            <a:r>
              <a:rPr lang="en-US" dirty="0" smtClean="0">
                <a:latin typeface="Times New Roman" pitchFamily="18" charset="0"/>
                <a:cs typeface="Times New Roman" pitchFamily="18" charset="0"/>
              </a:rPr>
              <a:t>Studies are conducted on </a:t>
            </a:r>
            <a:r>
              <a:rPr lang="en-US" dirty="0" smtClean="0">
                <a:solidFill>
                  <a:srgbClr val="0070C0"/>
                </a:solidFill>
                <a:latin typeface="Times New Roman" pitchFamily="18" charset="0"/>
                <a:cs typeface="Times New Roman" pitchFamily="18" charset="0"/>
              </a:rPr>
              <a:t>human population</a:t>
            </a:r>
          </a:p>
          <a:p>
            <a:pPr marL="609600" indent="-609600" algn="just" eaLnBrk="1" hangingPunct="1">
              <a:buFontTx/>
              <a:buAutoNum type="arabicPeriod"/>
            </a:pPr>
            <a:endParaRPr lang="en-US" dirty="0" smtClean="0">
              <a:solidFill>
                <a:srgbClr val="0070C0"/>
              </a:solidFill>
              <a:latin typeface="Times New Roman" pitchFamily="18" charset="0"/>
              <a:cs typeface="Times New Roman" pitchFamily="18" charset="0"/>
            </a:endParaRPr>
          </a:p>
          <a:p>
            <a:pPr marL="609600" indent="-609600" algn="just" eaLnBrk="1" hangingPunct="1">
              <a:buFontTx/>
              <a:buAutoNum type="arabicPeriod"/>
            </a:pPr>
            <a:r>
              <a:rPr lang="en-US" dirty="0" smtClean="0">
                <a:latin typeface="Times New Roman" pitchFamily="18" charset="0"/>
                <a:cs typeface="Times New Roman" pitchFamily="18" charset="0"/>
              </a:rPr>
              <a:t>It examines </a:t>
            </a:r>
            <a:r>
              <a:rPr lang="en-US" dirty="0" smtClean="0">
                <a:solidFill>
                  <a:srgbClr val="0070C0"/>
                </a:solidFill>
                <a:latin typeface="Times New Roman" pitchFamily="18" charset="0"/>
                <a:cs typeface="Times New Roman" pitchFamily="18" charset="0"/>
              </a:rPr>
              <a:t>patterns of events </a:t>
            </a:r>
            <a:r>
              <a:rPr lang="en-US" dirty="0" smtClean="0">
                <a:latin typeface="Times New Roman" pitchFamily="18" charset="0"/>
                <a:cs typeface="Times New Roman" pitchFamily="18" charset="0"/>
              </a:rPr>
              <a:t>in people</a:t>
            </a:r>
          </a:p>
          <a:p>
            <a:pPr marL="609600" indent="-609600" algn="just" eaLnBrk="1" hangingPunct="1">
              <a:buFontTx/>
              <a:buAutoNum type="arabicPeriod"/>
            </a:pPr>
            <a:endParaRPr lang="en-US" dirty="0" smtClean="0">
              <a:latin typeface="Times New Roman" pitchFamily="18" charset="0"/>
              <a:cs typeface="Times New Roman" pitchFamily="18" charset="0"/>
            </a:endParaRPr>
          </a:p>
          <a:p>
            <a:pPr marL="609600" indent="-609600" algn="just" eaLnBrk="1" hangingPunct="1">
              <a:buFontTx/>
              <a:buAutoNum type="arabicPeriod"/>
            </a:pPr>
            <a:r>
              <a:rPr lang="en-US" dirty="0" smtClean="0">
                <a:latin typeface="Times New Roman" pitchFamily="18" charset="0"/>
                <a:cs typeface="Times New Roman" pitchFamily="18" charset="0"/>
              </a:rPr>
              <a:t>Can establish </a:t>
            </a:r>
            <a:r>
              <a:rPr lang="en-US" dirty="0" smtClean="0">
                <a:solidFill>
                  <a:srgbClr val="0070C0"/>
                </a:solidFill>
                <a:latin typeface="Times New Roman" pitchFamily="18" charset="0"/>
                <a:cs typeface="Times New Roman" pitchFamily="18" charset="0"/>
              </a:rPr>
              <a:t>cause-effect relationship </a:t>
            </a:r>
            <a:r>
              <a:rPr lang="en-US" dirty="0" smtClean="0">
                <a:latin typeface="Times New Roman" pitchFamily="18" charset="0"/>
                <a:cs typeface="Times New Roman" pitchFamily="18" charset="0"/>
              </a:rPr>
              <a:t>without the knowledge of biological mechanism</a:t>
            </a:r>
          </a:p>
          <a:p>
            <a:pPr marL="609600" indent="-609600" algn="just" eaLnBrk="1" hangingPunct="1">
              <a:buFontTx/>
              <a:buAutoNum type="arabicPeriod"/>
            </a:pPr>
            <a:endParaRPr lang="en-US" dirty="0" smtClean="0">
              <a:latin typeface="Times New Roman" pitchFamily="18" charset="0"/>
              <a:cs typeface="Times New Roman" pitchFamily="18" charset="0"/>
            </a:endParaRPr>
          </a:p>
          <a:p>
            <a:pPr marL="609600" indent="-609600" algn="just" eaLnBrk="1" hangingPunct="1">
              <a:buFontTx/>
              <a:buAutoNum type="arabicPeriod"/>
            </a:pPr>
            <a:r>
              <a:rPr lang="en-US" dirty="0" smtClean="0">
                <a:latin typeface="Times New Roman" pitchFamily="18" charset="0"/>
                <a:cs typeface="Times New Roman" pitchFamily="18" charset="0"/>
              </a:rPr>
              <a:t>It covers </a:t>
            </a:r>
            <a:r>
              <a:rPr lang="en-US" dirty="0" smtClean="0">
                <a:solidFill>
                  <a:srgbClr val="0070C0"/>
                </a:solidFill>
                <a:latin typeface="Times New Roman" pitchFamily="18" charset="0"/>
                <a:cs typeface="Times New Roman" pitchFamily="18" charset="0"/>
              </a:rPr>
              <a:t>a wide </a:t>
            </a:r>
            <a:r>
              <a:rPr lang="en-US" dirty="0" smtClean="0">
                <a:latin typeface="Times New Roman" pitchFamily="18" charset="0"/>
                <a:cs typeface="Times New Roman" pitchFamily="18" charset="0"/>
              </a:rPr>
              <a:t>range of conditions</a:t>
            </a:r>
          </a:p>
          <a:p>
            <a:pPr marL="609600" indent="-609600" algn="just" eaLnBrk="1" hangingPunct="1">
              <a:buFontTx/>
              <a:buAutoNum type="arabicPeriod"/>
            </a:pPr>
            <a:endParaRPr lang="en-US" dirty="0" smtClean="0">
              <a:latin typeface="Times New Roman" pitchFamily="18" charset="0"/>
              <a:cs typeface="Times New Roman" pitchFamily="18" charset="0"/>
            </a:endParaRPr>
          </a:p>
          <a:p>
            <a:pPr marL="609600" indent="-609600" algn="just" eaLnBrk="1" hangingPunct="1">
              <a:buFontTx/>
              <a:buAutoNum type="arabicPeriod"/>
            </a:pPr>
            <a:r>
              <a:rPr lang="en-US" dirty="0" smtClean="0">
                <a:latin typeface="Times New Roman" pitchFamily="18" charset="0"/>
                <a:cs typeface="Times New Roman" pitchFamily="18" charset="0"/>
              </a:rPr>
              <a:t>It is an </a:t>
            </a:r>
            <a:r>
              <a:rPr lang="en-US" dirty="0" smtClean="0">
                <a:solidFill>
                  <a:srgbClr val="0070C0"/>
                </a:solidFill>
                <a:latin typeface="Times New Roman" pitchFamily="18" charset="0"/>
                <a:cs typeface="Times New Roman" pitchFamily="18" charset="0"/>
              </a:rPr>
              <a:t>advancing science</a:t>
            </a:r>
          </a:p>
        </p:txBody>
      </p:sp>
    </p:spTree>
    <p:extLst>
      <p:ext uri="{BB962C8B-B14F-4D97-AF65-F5344CB8AC3E}">
        <p14:creationId xmlns:p14="http://schemas.microsoft.com/office/powerpoint/2010/main" val="33673981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1"/>
          </a:solidFill>
        </p:spPr>
        <p:txBody>
          <a:bodyPr>
            <a:normAutofit/>
          </a:bodyPr>
          <a:lstStyle/>
          <a:p>
            <a:pPr algn="ctr">
              <a:lnSpc>
                <a:spcPct val="80000"/>
              </a:lnSpc>
              <a:buNone/>
            </a:pPr>
            <a:endParaRPr lang="en-US" sz="4000" b="1" dirty="0" smtClean="0">
              <a:latin typeface="Times New Roman" pitchFamily="18" charset="0"/>
              <a:cs typeface="Times New Roman" pitchFamily="18" charset="0"/>
            </a:endParaRPr>
          </a:p>
          <a:p>
            <a:pPr algn="ctr">
              <a:lnSpc>
                <a:spcPct val="80000"/>
              </a:lnSpc>
              <a:buNone/>
            </a:pPr>
            <a:endParaRPr lang="en-US" sz="4000" b="1" dirty="0">
              <a:latin typeface="Times New Roman" pitchFamily="18" charset="0"/>
              <a:cs typeface="Times New Roman" pitchFamily="18" charset="0"/>
            </a:endParaRPr>
          </a:p>
          <a:p>
            <a:pPr algn="ctr">
              <a:lnSpc>
                <a:spcPct val="80000"/>
              </a:lnSpc>
              <a:buNone/>
            </a:pPr>
            <a:endParaRPr lang="en-US" sz="4000" b="1" dirty="0" smtClean="0">
              <a:latin typeface="Times New Roman" pitchFamily="18" charset="0"/>
              <a:cs typeface="Times New Roman" pitchFamily="18" charset="0"/>
            </a:endParaRPr>
          </a:p>
          <a:p>
            <a:pPr algn="ctr">
              <a:lnSpc>
                <a:spcPct val="80000"/>
              </a:lnSpc>
              <a:buNone/>
            </a:pPr>
            <a:endParaRPr lang="en-US" sz="4000" b="1" dirty="0">
              <a:latin typeface="Times New Roman" pitchFamily="18" charset="0"/>
              <a:cs typeface="Times New Roman" pitchFamily="18" charset="0"/>
            </a:endParaRPr>
          </a:p>
          <a:p>
            <a:pPr algn="ctr">
              <a:lnSpc>
                <a:spcPct val="80000"/>
              </a:lnSpc>
              <a:buNone/>
            </a:pPr>
            <a:r>
              <a:rPr lang="en-US" sz="4000" b="1" dirty="0" smtClean="0">
                <a:latin typeface="Times New Roman" pitchFamily="18" charset="0"/>
                <a:cs typeface="Times New Roman" pitchFamily="18" charset="0"/>
              </a:rPr>
              <a:t>Lecture </a:t>
            </a:r>
            <a:r>
              <a:rPr lang="en-US" sz="4000" b="1" dirty="0">
                <a:latin typeface="Times New Roman" pitchFamily="18" charset="0"/>
                <a:cs typeface="Times New Roman" pitchFamily="18" charset="0"/>
              </a:rPr>
              <a:t>on </a:t>
            </a:r>
            <a:r>
              <a:rPr lang="en-US" sz="4000" b="1" dirty="0" smtClean="0">
                <a:latin typeface="Times New Roman" pitchFamily="18" charset="0"/>
                <a:cs typeface="Times New Roman" pitchFamily="18" charset="0"/>
              </a:rPr>
              <a:t>Natural history of disease </a:t>
            </a:r>
            <a:endParaRPr lang="en-US" sz="4000" b="1" dirty="0">
              <a:latin typeface="Times New Roman" pitchFamily="18" charset="0"/>
              <a:cs typeface="Times New Roman" pitchFamily="18" charset="0"/>
            </a:endParaRPr>
          </a:p>
          <a:p>
            <a:pPr>
              <a:lnSpc>
                <a:spcPct val="80000"/>
              </a:lnSpc>
              <a:buNone/>
            </a:pPr>
            <a:r>
              <a:rPr lang="en-US" sz="4000" b="1" dirty="0" smtClean="0">
                <a:latin typeface="Times New Roman" pitchFamily="18" charset="0"/>
                <a:cs typeface="Times New Roman" pitchFamily="18" charset="0"/>
              </a:rPr>
              <a:t>                 </a:t>
            </a:r>
          </a:p>
          <a:p>
            <a:pPr algn="ctr">
              <a:lnSpc>
                <a:spcPct val="80000"/>
              </a:lnSpc>
              <a:buNone/>
            </a:pPr>
            <a:r>
              <a:rPr lang="en-US" sz="4000" b="1" dirty="0">
                <a:latin typeface="Times New Roman" pitchFamily="18" charset="0"/>
                <a:cs typeface="Times New Roman" pitchFamily="18" charset="0"/>
              </a:rPr>
              <a:t> </a:t>
            </a:r>
            <a:r>
              <a:rPr lang="en-US" sz="4000" b="1" dirty="0" smtClean="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B2EB7C0-672C-4F0F-A1A0-3E6C5F3FB0D5}" type="slidenum">
              <a:rPr lang="en-US" smtClean="0"/>
              <a:pPr/>
              <a:t>46</a:t>
            </a:fld>
            <a:endParaRPr lang="en-US"/>
          </a:p>
        </p:txBody>
      </p:sp>
    </p:spTree>
    <p:extLst>
      <p:ext uri="{BB962C8B-B14F-4D97-AF65-F5344CB8AC3E}">
        <p14:creationId xmlns:p14="http://schemas.microsoft.com/office/powerpoint/2010/main" val="31572274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Times New Roman" pitchFamily="18" charset="0"/>
                <a:cs typeface="Times New Roman" pitchFamily="18" charset="0"/>
              </a:rPr>
              <a:t>Learning Objective </a:t>
            </a:r>
            <a:endParaRPr lang="en-US" sz="4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754563"/>
          </a:xfrm>
        </p:spPr>
        <p:txBody>
          <a:bodyPr>
            <a:normAutofit/>
          </a:bodyPr>
          <a:lstStyle/>
          <a:p>
            <a:pPr marL="0" indent="0">
              <a:buNone/>
            </a:pPr>
            <a:r>
              <a:rPr lang="en-US" sz="2800" b="1" kern="0" dirty="0" smtClean="0">
                <a:latin typeface="Times New Roman" pitchFamily="18" charset="0"/>
                <a:cs typeface="Times New Roman" pitchFamily="18" charset="0"/>
              </a:rPr>
              <a:t>At </a:t>
            </a:r>
            <a:r>
              <a:rPr lang="en-US" sz="2800" b="1" kern="0" dirty="0">
                <a:latin typeface="Times New Roman" pitchFamily="18" charset="0"/>
                <a:cs typeface="Times New Roman" pitchFamily="18" charset="0"/>
              </a:rPr>
              <a:t>the end of this session students will be abele </a:t>
            </a:r>
            <a:r>
              <a:rPr lang="en-US" sz="2800" b="1" kern="0" dirty="0" smtClean="0">
                <a:latin typeface="Times New Roman" pitchFamily="18" charset="0"/>
                <a:cs typeface="Times New Roman" pitchFamily="18" charset="0"/>
              </a:rPr>
              <a:t>;</a:t>
            </a:r>
          </a:p>
          <a:p>
            <a:r>
              <a:rPr lang="en-US" sz="2800" kern="0" dirty="0" smtClean="0">
                <a:latin typeface="Times New Roman" pitchFamily="18" charset="0"/>
                <a:cs typeface="Times New Roman" pitchFamily="18" charset="0"/>
              </a:rPr>
              <a:t>Define the natural history of disease</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List stages of natural history of disease</a:t>
            </a: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Describe the level of disease </a:t>
            </a:r>
            <a:r>
              <a:rPr lang="en-US" sz="2800" dirty="0" smtClean="0">
                <a:latin typeface="Times New Roman" pitchFamily="18" charset="0"/>
                <a:cs typeface="Times New Roman" pitchFamily="18" charset="0"/>
              </a:rPr>
              <a:t>prevention</a:t>
            </a:r>
          </a:p>
          <a:p>
            <a:r>
              <a:rPr lang="en-US" sz="2800" dirty="0" smtClean="0">
                <a:latin typeface="Times New Roman" pitchFamily="18" charset="0"/>
                <a:cs typeface="Times New Roman" pitchFamily="18" charset="0"/>
              </a:rPr>
              <a:t>Mention major infection process </a:t>
            </a:r>
          </a:p>
          <a:p>
            <a:r>
              <a:rPr lang="en-US" sz="2800" dirty="0" smtClean="0">
                <a:latin typeface="Times New Roman" pitchFamily="18" charset="0"/>
                <a:cs typeface="Times New Roman" pitchFamily="18" charset="0"/>
              </a:rPr>
              <a:t>Identify the spectrum disease occurrence </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31488048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12775" y="228600"/>
            <a:ext cx="8153400" cy="990600"/>
          </a:xfrm>
        </p:spPr>
        <p:txBody>
          <a:bodyPr>
            <a:normAutofit/>
          </a:bodyPr>
          <a:lstStyle/>
          <a:p>
            <a:pPr eaLnBrk="1" hangingPunct="1"/>
            <a:r>
              <a:rPr lang="en-US" sz="3200" b="1" dirty="0" smtClean="0">
                <a:latin typeface="Times New Roman" pitchFamily="18" charset="0"/>
                <a:cs typeface="Times New Roman" pitchFamily="18" charset="0"/>
              </a:rPr>
              <a:t>Natural history of diseases</a:t>
            </a:r>
          </a:p>
        </p:txBody>
      </p:sp>
      <p:sp>
        <p:nvSpPr>
          <p:cNvPr id="55300"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B160090A-ED54-4FBB-AFDA-169B79748A8E}" type="slidenum">
              <a:rPr lang="en-US" smtClean="0"/>
              <a:pPr/>
              <a:t>48</a:t>
            </a:fld>
            <a:endParaRPr lang="en-US" smtClean="0"/>
          </a:p>
        </p:txBody>
      </p:sp>
      <p:sp>
        <p:nvSpPr>
          <p:cNvPr id="55301" name="Rectangle 3"/>
          <p:cNvSpPr>
            <a:spLocks noGrp="1" noChangeArrowheads="1"/>
          </p:cNvSpPr>
          <p:nvPr>
            <p:ph sz="quarter" idx="1"/>
          </p:nvPr>
        </p:nvSpPr>
        <p:spPr>
          <a:xfrm>
            <a:off x="228601" y="1142999"/>
            <a:ext cx="8610600" cy="5578475"/>
          </a:xfrm>
        </p:spPr>
        <p:txBody>
          <a:bodyPr>
            <a:normAutofit/>
          </a:bodyPr>
          <a:lstStyle/>
          <a:p>
            <a:pPr algn="just"/>
            <a:r>
              <a:rPr lang="en-US" sz="2800" dirty="0" smtClean="0">
                <a:latin typeface="Times New Roman" pitchFamily="18" charset="0"/>
                <a:cs typeface="Times New Roman" pitchFamily="18" charset="0"/>
              </a:rPr>
              <a:t>Refers to the progression of a disease process in an individual over time, </a:t>
            </a:r>
            <a:r>
              <a:rPr lang="en-US" sz="2800" dirty="0" smtClean="0">
                <a:solidFill>
                  <a:srgbClr val="FF0000"/>
                </a:solidFill>
                <a:latin typeface="Times New Roman" pitchFamily="18" charset="0"/>
                <a:cs typeface="Times New Roman" pitchFamily="18" charset="0"/>
              </a:rPr>
              <a:t>in the absence of intervention</a:t>
            </a:r>
          </a:p>
          <a:p>
            <a:pPr lvl="1" algn="just">
              <a:buFont typeface="Wingdings" panose="05000000000000000000" pitchFamily="2" charset="2"/>
              <a:buChar char="Ø"/>
            </a:pPr>
            <a:r>
              <a:rPr lang="en-US" sz="2400" dirty="0" smtClean="0">
                <a:latin typeface="Times New Roman" pitchFamily="18" charset="0"/>
                <a:cs typeface="Times New Roman" pitchFamily="18" charset="0"/>
              </a:rPr>
              <a:t>Are the health outcomes in ill persons who are not receiving a therapy that influence the rate of the outcomes?</a:t>
            </a:r>
          </a:p>
          <a:p>
            <a:pPr lvl="1" algn="just">
              <a:buFont typeface="Wingdings" panose="05000000000000000000" pitchFamily="2" charset="2"/>
              <a:buChar char="Ø"/>
            </a:pPr>
            <a:r>
              <a:rPr lang="en-US" sz="2400" b="1" dirty="0" smtClean="0">
                <a:latin typeface="Times New Roman" pitchFamily="18" charset="0"/>
                <a:cs typeface="Times New Roman" pitchFamily="18" charset="0"/>
              </a:rPr>
              <a:t>It is the course of illness in the absence of intervention</a:t>
            </a:r>
          </a:p>
          <a:p>
            <a:pPr lvl="1" algn="just">
              <a:buFont typeface="Wingdings" panose="05000000000000000000" pitchFamily="2" charset="2"/>
              <a:buChar char="Ø"/>
            </a:pPr>
            <a:endParaRPr lang="en-US" sz="2400" b="1" dirty="0" smtClean="0">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Gradient of infection- </a:t>
            </a:r>
            <a:r>
              <a:rPr lang="en-US" sz="2800" dirty="0" smtClean="0">
                <a:latin typeface="Times New Roman" pitchFamily="18" charset="0"/>
                <a:cs typeface="Times New Roman" pitchFamily="18" charset="0"/>
              </a:rPr>
              <a:t>different types of host response to an infection </a:t>
            </a:r>
          </a:p>
          <a:p>
            <a:pPr lvl="1" algn="just"/>
            <a:r>
              <a:rPr lang="en-US" sz="2400" dirty="0" smtClean="0">
                <a:latin typeface="Times New Roman" pitchFamily="18" charset="0"/>
                <a:cs typeface="Times New Roman" pitchFamily="18" charset="0"/>
              </a:rPr>
              <a:t>Inapparent or sub clinical is equivalent to presence of an infection in a level below the threshold of clinical symptoms </a:t>
            </a:r>
            <a:r>
              <a:rPr lang="en-US" sz="2400" b="1" dirty="0" smtClean="0">
                <a:solidFill>
                  <a:srgbClr val="00B050"/>
                </a:solidFill>
                <a:latin typeface="Times New Roman" pitchFamily="18" charset="0"/>
                <a:cs typeface="Times New Roman" pitchFamily="18" charset="0"/>
              </a:rPr>
              <a:t>=&gt;mild illness=&gt;moderate illness=&gt;severe=&gt;recovery or death</a:t>
            </a:r>
          </a:p>
        </p:txBody>
      </p:sp>
    </p:spTree>
    <p:extLst>
      <p:ext uri="{BB962C8B-B14F-4D97-AF65-F5344CB8AC3E}">
        <p14:creationId xmlns:p14="http://schemas.microsoft.com/office/powerpoint/2010/main" val="1662213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Stages  in the natural history of diseases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figure 2.1. natural history of disease</a:t>
            </a:r>
            <a:endParaRPr lang="en-US" sz="3200" b="1" dirty="0">
              <a:latin typeface="Times New Roman" pitchFamily="18" charset="0"/>
              <a:cs typeface="Times New Roman" pitchFamily="18" charset="0"/>
            </a:endParaRPr>
          </a:p>
        </p:txBody>
      </p:sp>
      <p:pic>
        <p:nvPicPr>
          <p:cNvPr id="1026" name="Picture 2"/>
          <p:cNvPicPr>
            <a:picLocks noGrp="1" noChangeAspect="1" noChangeArrowheads="1"/>
          </p:cNvPicPr>
          <p:nvPr>
            <p:ph sz="quarter" idx="1"/>
          </p:nvPr>
        </p:nvPicPr>
        <p:blipFill>
          <a:blip r:embed="rId2"/>
          <a:srcRect/>
          <a:stretch>
            <a:fillRect/>
          </a:stretch>
        </p:blipFill>
        <p:spPr bwMode="auto">
          <a:xfrm>
            <a:off x="381000" y="1295400"/>
            <a:ext cx="8534400" cy="506095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normAutofit/>
          </a:bodyPr>
          <a:lstStyle/>
          <a:p>
            <a:fld id="{BD27F1C1-5E43-4070-B24A-8C1A94BA79D6}" type="slidenum">
              <a:rPr lang="en-US" smtClean="0"/>
              <a:pPr/>
              <a:t>49</a:t>
            </a:fld>
            <a:endParaRPr lang="en-US"/>
          </a:p>
        </p:txBody>
      </p:sp>
    </p:spTree>
    <p:extLst>
      <p:ext uri="{BB962C8B-B14F-4D97-AF65-F5344CB8AC3E}">
        <p14:creationId xmlns:p14="http://schemas.microsoft.com/office/powerpoint/2010/main" val="2394205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12775" y="228600"/>
            <a:ext cx="8153400" cy="990600"/>
          </a:xfrm>
        </p:spPr>
        <p:txBody>
          <a:bodyPr>
            <a:normAutofit/>
          </a:bodyPr>
          <a:lstStyle/>
          <a:p>
            <a:pPr eaLnBrk="1" hangingPunct="1"/>
            <a:r>
              <a:rPr lang="en-US" sz="3600" dirty="0" smtClean="0">
                <a:latin typeface="Times New Roman" pitchFamily="18" charset="0"/>
                <a:cs typeface="Times New Roman" pitchFamily="18" charset="0"/>
              </a:rPr>
              <a:t>Basic  concepts health cont.…</a:t>
            </a:r>
          </a:p>
        </p:txBody>
      </p:sp>
      <p:sp>
        <p:nvSpPr>
          <p:cNvPr id="13317" name="Rectangle 3"/>
          <p:cNvSpPr>
            <a:spLocks noGrp="1" noChangeArrowheads="1"/>
          </p:cNvSpPr>
          <p:nvPr>
            <p:ph idx="1"/>
          </p:nvPr>
        </p:nvSpPr>
        <p:spPr>
          <a:xfrm>
            <a:off x="228600" y="1219200"/>
            <a:ext cx="8537575" cy="5410200"/>
          </a:xfrm>
        </p:spPr>
        <p:txBody>
          <a:bodyPr>
            <a:normAutofit/>
          </a:bodyPr>
          <a:lstStyle/>
          <a:p>
            <a:pPr marL="609600" indent="-609600" algn="just" eaLnBrk="1" hangingPunct="1">
              <a:lnSpc>
                <a:spcPct val="90000"/>
              </a:lnSpc>
            </a:pPr>
            <a:r>
              <a:rPr lang="en-US" sz="2800" b="1" dirty="0" smtClean="0">
                <a:latin typeface="Times New Roman" pitchFamily="18" charset="0"/>
                <a:cs typeface="Times New Roman" pitchFamily="18" charset="0"/>
              </a:rPr>
              <a:t>Disease- </a:t>
            </a:r>
            <a:r>
              <a:rPr lang="en-US" sz="2800" dirty="0" smtClean="0">
                <a:latin typeface="Times New Roman" pitchFamily="18" charset="0"/>
                <a:cs typeface="Times New Roman" pitchFamily="18" charset="0"/>
              </a:rPr>
              <a:t>is a physiological/psychological </a:t>
            </a:r>
            <a:r>
              <a:rPr lang="en-US" sz="2800" dirty="0" smtClean="0">
                <a:solidFill>
                  <a:srgbClr val="00B050"/>
                </a:solidFill>
                <a:latin typeface="Times New Roman" pitchFamily="18" charset="0"/>
                <a:cs typeface="Times New Roman" pitchFamily="18" charset="0"/>
              </a:rPr>
              <a:t>dysfunction</a:t>
            </a:r>
          </a:p>
          <a:p>
            <a:pPr marL="609600" indent="-609600" algn="just" eaLnBrk="1" hangingPunct="1">
              <a:lnSpc>
                <a:spcPct val="90000"/>
              </a:lnSpc>
            </a:pPr>
            <a:r>
              <a:rPr lang="en-US" sz="2800" b="1" dirty="0" smtClean="0">
                <a:latin typeface="Times New Roman" pitchFamily="18" charset="0"/>
                <a:cs typeface="Times New Roman" pitchFamily="18" charset="0"/>
              </a:rPr>
              <a:t>Illness- </a:t>
            </a:r>
            <a:r>
              <a:rPr lang="en-US" sz="2800" dirty="0" smtClean="0">
                <a:latin typeface="Times New Roman" pitchFamily="18" charset="0"/>
                <a:cs typeface="Times New Roman" pitchFamily="18" charset="0"/>
              </a:rPr>
              <a:t>a subjective state of the person who feels aware of </a:t>
            </a:r>
            <a:r>
              <a:rPr lang="en-US" sz="2800" dirty="0" smtClean="0">
                <a:solidFill>
                  <a:srgbClr val="00B050"/>
                </a:solidFill>
                <a:latin typeface="Times New Roman" pitchFamily="18" charset="0"/>
                <a:cs typeface="Times New Roman" pitchFamily="18" charset="0"/>
              </a:rPr>
              <a:t>not being well</a:t>
            </a:r>
          </a:p>
          <a:p>
            <a:pPr marL="609600" indent="-609600" algn="just" eaLnBrk="1" hangingPunct="1">
              <a:lnSpc>
                <a:spcPct val="90000"/>
              </a:lnSpc>
            </a:pPr>
            <a:endParaRPr lang="en-US" sz="2800" dirty="0" smtClean="0">
              <a:solidFill>
                <a:srgbClr val="00B050"/>
              </a:solidFill>
              <a:latin typeface="Times New Roman" pitchFamily="18" charset="0"/>
              <a:cs typeface="Times New Roman" pitchFamily="18" charset="0"/>
            </a:endParaRPr>
          </a:p>
          <a:p>
            <a:pPr marL="609600" indent="-609600" algn="just" eaLnBrk="1" hangingPunct="1">
              <a:lnSpc>
                <a:spcPct val="90000"/>
              </a:lnSpc>
            </a:pPr>
            <a:r>
              <a:rPr lang="en-US" sz="2800" b="1" dirty="0" smtClean="0">
                <a:latin typeface="Times New Roman" pitchFamily="18" charset="0"/>
                <a:cs typeface="Times New Roman" pitchFamily="18" charset="0"/>
              </a:rPr>
              <a:t>Sickness- </a:t>
            </a:r>
            <a:r>
              <a:rPr lang="en-US" sz="2800" dirty="0" smtClean="0">
                <a:latin typeface="Times New Roman" pitchFamily="18" charset="0"/>
                <a:cs typeface="Times New Roman" pitchFamily="18" charset="0"/>
              </a:rPr>
              <a:t>is a state of </a:t>
            </a:r>
            <a:r>
              <a:rPr lang="en-US" sz="2800" dirty="0" smtClean="0">
                <a:solidFill>
                  <a:srgbClr val="00B0F0"/>
                </a:solidFill>
                <a:latin typeface="Times New Roman" pitchFamily="18" charset="0"/>
                <a:cs typeface="Times New Roman" pitchFamily="18" charset="0"/>
              </a:rPr>
              <a:t>social dysfunction </a:t>
            </a:r>
            <a:r>
              <a:rPr lang="en-US" sz="2800" dirty="0" smtClean="0">
                <a:latin typeface="Times New Roman" pitchFamily="18" charset="0"/>
                <a:cs typeface="Times New Roman" pitchFamily="18" charset="0"/>
              </a:rPr>
              <a:t>that is a role that the individual assumes when ill</a:t>
            </a:r>
          </a:p>
          <a:p>
            <a:pPr marL="609600" indent="-609600" algn="just" eaLnBrk="1" hangingPunct="1">
              <a:lnSpc>
                <a:spcPct val="90000"/>
              </a:lnSpc>
            </a:pPr>
            <a:endParaRPr lang="en-US" sz="2800" dirty="0" smtClean="0">
              <a:latin typeface="Times New Roman" pitchFamily="18" charset="0"/>
              <a:cs typeface="Times New Roman" pitchFamily="18" charset="0"/>
            </a:endParaRPr>
          </a:p>
          <a:p>
            <a:pPr marL="609600" indent="-609600" algn="just">
              <a:lnSpc>
                <a:spcPct val="90000"/>
              </a:lnSpc>
            </a:pPr>
            <a:r>
              <a:rPr lang="en-US" sz="2800" b="1" dirty="0" smtClean="0">
                <a:latin typeface="Times New Roman" pitchFamily="18" charset="0"/>
                <a:cs typeface="Times New Roman" pitchFamily="18" charset="0"/>
              </a:rPr>
              <a:t>Risk factors </a:t>
            </a:r>
            <a:r>
              <a:rPr lang="en-US" sz="2800" dirty="0" smtClean="0">
                <a:latin typeface="Times New Roman" pitchFamily="18" charset="0"/>
                <a:cs typeface="Times New Roman" pitchFamily="18" charset="0"/>
              </a:rPr>
              <a:t>- are factors positively associated with the risk of developing disease but are not sufficient.</a:t>
            </a:r>
          </a:p>
          <a:p>
            <a:pPr marL="929640" lvl="1" indent="-609600" algn="just">
              <a:lnSpc>
                <a:spcPct val="90000"/>
              </a:lnSpc>
              <a:buFont typeface="Courier New" panose="02070309020205020404" pitchFamily="49" charset="0"/>
              <a:buChar char="o"/>
            </a:pPr>
            <a:r>
              <a:rPr lang="en-US" sz="2400" dirty="0" smtClean="0">
                <a:latin typeface="Times New Roman" pitchFamily="18" charset="0"/>
                <a:cs typeface="Times New Roman" pitchFamily="18" charset="0"/>
              </a:rPr>
              <a:t> Some risk factors are associated with many diseases while some diseases are associated with many factors.</a:t>
            </a:r>
          </a:p>
          <a:p>
            <a:pPr marL="609600" indent="-609600" algn="just" eaLnBrk="1" hangingPunct="1">
              <a:lnSpc>
                <a:spcPct val="90000"/>
              </a:lnSpc>
            </a:pPr>
            <a:endParaRPr lang="en-US" dirty="0" smtClean="0">
              <a:latin typeface="Times New Roman" pitchFamily="18" charset="0"/>
              <a:cs typeface="Times New Roman" pitchFamily="18" charset="0"/>
            </a:endParaRPr>
          </a:p>
          <a:p>
            <a:pPr marL="609600" indent="-609600" algn="just" eaLnBrk="1" hangingPunct="1">
              <a:lnSpc>
                <a:spcPct val="90000"/>
              </a:lnSpc>
              <a:buFontTx/>
              <a:buNone/>
            </a:pPr>
            <a:endParaRPr lang="en-US" dirty="0" smtClean="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normAutofit/>
          </a:bodyPr>
          <a:lstStyle/>
          <a:p>
            <a:pPr>
              <a:defRPr/>
            </a:pPr>
            <a:fld id="{54FCF1AF-50C8-4DAC-B895-67A79B888AFF}" type="slidenum">
              <a:rPr lang="en-US"/>
              <a:pPr>
                <a:defRPr/>
              </a:pPr>
              <a:t>5</a:t>
            </a:fld>
            <a:endParaRPr lang="en-US"/>
          </a:p>
        </p:txBody>
      </p:sp>
    </p:spTree>
    <p:extLst>
      <p:ext uri="{BB962C8B-B14F-4D97-AF65-F5344CB8AC3E}">
        <p14:creationId xmlns:p14="http://schemas.microsoft.com/office/powerpoint/2010/main" val="42286596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33400" y="136382"/>
            <a:ext cx="8153400" cy="685800"/>
          </a:xfrm>
        </p:spPr>
        <p:txBody>
          <a:bodyPr>
            <a:normAutofit/>
          </a:bodyPr>
          <a:lstStyle/>
          <a:p>
            <a:pPr eaLnBrk="1" hangingPunct="1"/>
            <a:r>
              <a:rPr lang="en-US" sz="3200" b="1" dirty="0" smtClean="0">
                <a:latin typeface="Times New Roman" pitchFamily="18" charset="0"/>
                <a:cs typeface="Times New Roman" pitchFamily="18" charset="0"/>
              </a:rPr>
              <a:t>Stages in the natural history of diseases</a:t>
            </a:r>
          </a:p>
        </p:txBody>
      </p:sp>
      <p:sp>
        <p:nvSpPr>
          <p:cNvPr id="6" name="Slide Number Placeholder 5"/>
          <p:cNvSpPr>
            <a:spLocks noGrp="1"/>
          </p:cNvSpPr>
          <p:nvPr>
            <p:ph type="sldNum" sz="quarter" idx="12"/>
          </p:nvPr>
        </p:nvSpPr>
        <p:spPr/>
        <p:txBody>
          <a:bodyPr>
            <a:normAutofit/>
          </a:bodyPr>
          <a:lstStyle/>
          <a:p>
            <a:pPr>
              <a:defRPr/>
            </a:pPr>
            <a:fld id="{94CEEF44-8C26-4AB7-A7E5-EB69FFC059CF}" type="slidenum">
              <a:rPr lang="en-US"/>
              <a:pPr>
                <a:defRPr/>
              </a:pPr>
              <a:t>50</a:t>
            </a:fld>
            <a:endParaRPr lang="en-US"/>
          </a:p>
        </p:txBody>
      </p:sp>
      <p:sp>
        <p:nvSpPr>
          <p:cNvPr id="59397" name="Rectangle 3"/>
          <p:cNvSpPr>
            <a:spLocks noGrp="1" noChangeArrowheads="1"/>
          </p:cNvSpPr>
          <p:nvPr>
            <p:ph sz="quarter" idx="1"/>
          </p:nvPr>
        </p:nvSpPr>
        <p:spPr>
          <a:xfrm>
            <a:off x="228599" y="822182"/>
            <a:ext cx="8686801" cy="5807217"/>
          </a:xfrm>
        </p:spPr>
        <p:txBody>
          <a:bodyPr>
            <a:noAutofit/>
          </a:bodyPr>
          <a:lstStyle/>
          <a:p>
            <a:pPr algn="just">
              <a:buNone/>
            </a:pPr>
            <a:r>
              <a:rPr lang="en-US" sz="2400" dirty="0" smtClean="0">
                <a:latin typeface="Times New Roman" pitchFamily="18" charset="0"/>
                <a:cs typeface="Times New Roman" pitchFamily="18" charset="0"/>
              </a:rPr>
              <a:t>There are four stages in the natural history of disease:-</a:t>
            </a:r>
          </a:p>
          <a:p>
            <a:pPr algn="just">
              <a:buNone/>
            </a:pPr>
            <a:r>
              <a:rPr lang="en-US" sz="2400" b="1" dirty="0" smtClean="0">
                <a:latin typeface="Times New Roman" pitchFamily="18" charset="0"/>
                <a:cs typeface="Times New Roman" pitchFamily="18" charset="0"/>
              </a:rPr>
              <a:t>1. Stage of susceptibility </a:t>
            </a:r>
            <a:r>
              <a:rPr lang="en-US" sz="2400" dirty="0" smtClean="0">
                <a:latin typeface="Times New Roman" pitchFamily="18" charset="0"/>
                <a:cs typeface="Times New Roman" pitchFamily="18" charset="0"/>
              </a:rPr>
              <a:t>- this is a stage in which disease has not developed but the ground work has been laid by the presence of factors that favor its occurrence. </a:t>
            </a:r>
          </a:p>
          <a:p>
            <a:pPr lvl="1" algn="just">
              <a:buFont typeface="Courier New" panose="02070309020205020404" pitchFamily="49" charset="0"/>
              <a:buChar char="o"/>
            </a:pPr>
            <a:r>
              <a:rPr lang="en-US" sz="2400" dirty="0" smtClean="0">
                <a:latin typeface="Times New Roman" pitchFamily="18" charset="0"/>
                <a:cs typeface="Times New Roman" pitchFamily="18" charset="0"/>
              </a:rPr>
              <a:t>Susceptible person is lacking sufficient resistance to particular pathogenic agent to prevent disease if or when exposed.</a:t>
            </a:r>
          </a:p>
          <a:p>
            <a:pPr lvl="1" algn="just">
              <a:buFont typeface="Courier New" panose="02070309020205020404" pitchFamily="49" charset="0"/>
              <a:buChar char="o"/>
            </a:pPr>
            <a:endParaRPr lang="en-US" sz="2400" dirty="0" smtClean="0">
              <a:latin typeface="Times New Roman" pitchFamily="18" charset="0"/>
              <a:cs typeface="Times New Roman" pitchFamily="18" charset="0"/>
            </a:endParaRPr>
          </a:p>
          <a:p>
            <a:pPr marL="0" indent="0" algn="just">
              <a:buNone/>
            </a:pPr>
            <a:r>
              <a:rPr lang="en-US" sz="2400" b="1" dirty="0">
                <a:latin typeface="Times New Roman" pitchFamily="18" charset="0"/>
                <a:cs typeface="Times New Roman" pitchFamily="18" charset="0"/>
              </a:rPr>
              <a:t>Under this stage there might the following</a:t>
            </a:r>
          </a:p>
          <a:p>
            <a:pPr algn="just"/>
            <a:r>
              <a:rPr lang="en-US" sz="2400" b="1" dirty="0">
                <a:latin typeface="Times New Roman" pitchFamily="18" charset="0"/>
                <a:cs typeface="Times New Roman" pitchFamily="18" charset="0"/>
              </a:rPr>
              <a:t>Incubation period- </a:t>
            </a:r>
            <a:r>
              <a:rPr lang="en-US" sz="2400" dirty="0">
                <a:latin typeface="Times New Roman" pitchFamily="18" charset="0"/>
                <a:cs typeface="Times New Roman" pitchFamily="18" charset="0"/>
              </a:rPr>
              <a:t>is the time interval between </a:t>
            </a:r>
            <a:r>
              <a:rPr lang="en-US" sz="2400" dirty="0">
                <a:solidFill>
                  <a:schemeClr val="tx2"/>
                </a:solidFill>
                <a:latin typeface="Times New Roman" pitchFamily="18" charset="0"/>
                <a:cs typeface="Times New Roman" pitchFamily="18" charset="0"/>
              </a:rPr>
              <a:t>entry and development of signs and symptoms of disease</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It is the time interval between the entry of pathogenic micro organism and sufficient multiplication to cause pathology that will produce </a:t>
            </a:r>
            <a:r>
              <a:rPr lang="en-US" sz="2400" dirty="0">
                <a:solidFill>
                  <a:schemeClr val="tx2"/>
                </a:solidFill>
                <a:latin typeface="Times New Roman" pitchFamily="18" charset="0"/>
                <a:cs typeface="Times New Roman" pitchFamily="18" charset="0"/>
              </a:rPr>
              <a:t>signs and symptoms of disease</a:t>
            </a:r>
            <a:r>
              <a:rPr lang="en-US" sz="2400" dirty="0">
                <a:latin typeface="Times New Roman" pitchFamily="18" charset="0"/>
                <a:cs typeface="Times New Roman" pitchFamily="18" charset="0"/>
              </a:rPr>
              <a:t>. </a:t>
            </a:r>
          </a:p>
          <a:p>
            <a:pPr lvl="1" algn="just"/>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2681886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33400" y="212725"/>
            <a:ext cx="8153400" cy="762000"/>
          </a:xfrm>
        </p:spPr>
        <p:txBody>
          <a:bodyPr>
            <a:normAutofit fontScale="90000"/>
          </a:bodyPr>
          <a:lstStyle/>
          <a:p>
            <a:pPr eaLnBrk="1" hangingPunct="1"/>
            <a:r>
              <a:rPr lang="en-US" sz="4800" dirty="0" smtClean="0">
                <a:latin typeface="Times New Roman" pitchFamily="18" charset="0"/>
                <a:cs typeface="Times New Roman" pitchFamily="18" charset="0"/>
              </a:rPr>
              <a:t>Stages cont.…</a:t>
            </a:r>
          </a:p>
        </p:txBody>
      </p:sp>
      <p:sp>
        <p:nvSpPr>
          <p:cNvPr id="6" name="Slide Number Placeholder 5"/>
          <p:cNvSpPr>
            <a:spLocks noGrp="1"/>
          </p:cNvSpPr>
          <p:nvPr>
            <p:ph type="sldNum" sz="quarter" idx="12"/>
          </p:nvPr>
        </p:nvSpPr>
        <p:spPr/>
        <p:txBody>
          <a:bodyPr>
            <a:normAutofit/>
          </a:bodyPr>
          <a:lstStyle/>
          <a:p>
            <a:pPr>
              <a:defRPr/>
            </a:pPr>
            <a:fld id="{8798040F-1989-4445-BAE1-FA7F467C10B6}" type="slidenum">
              <a:rPr lang="en-US"/>
              <a:pPr>
                <a:defRPr/>
              </a:pPr>
              <a:t>51</a:t>
            </a:fld>
            <a:endParaRPr lang="en-US"/>
          </a:p>
        </p:txBody>
      </p:sp>
      <p:sp>
        <p:nvSpPr>
          <p:cNvPr id="60421" name="Rectangle 3"/>
          <p:cNvSpPr>
            <a:spLocks noGrp="1" noChangeArrowheads="1"/>
          </p:cNvSpPr>
          <p:nvPr>
            <p:ph sz="quarter" idx="1"/>
          </p:nvPr>
        </p:nvSpPr>
        <p:spPr>
          <a:xfrm>
            <a:off x="152400" y="974725"/>
            <a:ext cx="8763000" cy="5578475"/>
          </a:xfrm>
        </p:spPr>
        <p:txBody>
          <a:bodyPr>
            <a:noAutofit/>
          </a:bodyPr>
          <a:lstStyle/>
          <a:p>
            <a:pPr algn="just"/>
            <a:r>
              <a:rPr lang="en-US" sz="2800" dirty="0" smtClean="0">
                <a:latin typeface="Times New Roman" pitchFamily="18" charset="0"/>
                <a:cs typeface="Times New Roman" pitchFamily="18" charset="0"/>
              </a:rPr>
              <a:t>Incubation period in infectious diseases, is equivalent to combination of </a:t>
            </a:r>
            <a:r>
              <a:rPr lang="en-US" sz="2800" dirty="0" smtClean="0">
                <a:solidFill>
                  <a:schemeClr val="tx2"/>
                </a:solidFill>
                <a:latin typeface="Times New Roman" pitchFamily="18" charset="0"/>
                <a:cs typeface="Times New Roman" pitchFamily="18" charset="0"/>
              </a:rPr>
              <a:t>induction and latent periods </a:t>
            </a:r>
            <a:r>
              <a:rPr lang="en-US" sz="2800" dirty="0" smtClean="0">
                <a:latin typeface="Times New Roman" pitchFamily="18" charset="0"/>
                <a:cs typeface="Times New Roman" pitchFamily="18" charset="0"/>
              </a:rPr>
              <a:t>in non infectious diseases.</a:t>
            </a:r>
          </a:p>
          <a:p>
            <a:pPr lvl="1" algn="just">
              <a:buFont typeface="Wingdings" panose="05000000000000000000" pitchFamily="2" charset="2"/>
              <a:buChar char="v"/>
            </a:pPr>
            <a:r>
              <a:rPr lang="en-US" b="1" dirty="0" smtClean="0">
                <a:latin typeface="Times New Roman" pitchFamily="18" charset="0"/>
                <a:cs typeface="Times New Roman" pitchFamily="18" charset="0"/>
              </a:rPr>
              <a:t>Induction period </a:t>
            </a:r>
            <a:r>
              <a:rPr lang="en-US" dirty="0" smtClean="0">
                <a:latin typeface="Times New Roman" pitchFamily="18" charset="0"/>
                <a:cs typeface="Times New Roman" pitchFamily="18" charset="0"/>
              </a:rPr>
              <a:t>is the period of time from causal action until disease initiation.</a:t>
            </a:r>
          </a:p>
          <a:p>
            <a:pPr lvl="1" algn="just">
              <a:buFont typeface="Wingdings" panose="05000000000000000000" pitchFamily="2" charset="2"/>
              <a:buChar char="v"/>
            </a:pPr>
            <a:r>
              <a:rPr lang="en-US" b="1" dirty="0" smtClean="0">
                <a:latin typeface="Times New Roman" pitchFamily="18" charset="0"/>
                <a:cs typeface="Times New Roman" pitchFamily="18" charset="0"/>
              </a:rPr>
              <a:t>Latent period- </a:t>
            </a:r>
            <a:r>
              <a:rPr lang="en-US" dirty="0" smtClean="0">
                <a:latin typeface="Times New Roman" pitchFamily="18" charset="0"/>
                <a:cs typeface="Times New Roman" pitchFamily="18" charset="0"/>
              </a:rPr>
              <a:t>is the period from asymptomatic disease to development of symptoms</a:t>
            </a:r>
          </a:p>
          <a:p>
            <a:pPr marL="0" indent="0" algn="just">
              <a:buNone/>
            </a:pPr>
            <a:r>
              <a:rPr lang="en-US" sz="2800" b="1" dirty="0" smtClean="0">
                <a:latin typeface="Times New Roman" pitchFamily="18" charset="0"/>
                <a:cs typeface="Times New Roman" pitchFamily="18" charset="0"/>
              </a:rPr>
              <a:t>For example </a:t>
            </a:r>
          </a:p>
          <a:p>
            <a:pPr algn="just"/>
            <a:r>
              <a:rPr lang="en-US" sz="2800" dirty="0">
                <a:latin typeface="Times New Roman" pitchFamily="18" charset="0"/>
                <a:cs typeface="Times New Roman" pitchFamily="18" charset="0"/>
              </a:rPr>
              <a:t>For hepatitis A, this range is about 2 to 6 weeks. </a:t>
            </a:r>
          </a:p>
          <a:p>
            <a:pPr algn="just"/>
            <a:r>
              <a:rPr lang="en-US" sz="2800" dirty="0">
                <a:latin typeface="Times New Roman" pitchFamily="18" charset="0"/>
                <a:cs typeface="Times New Roman" pitchFamily="18" charset="0"/>
              </a:rPr>
              <a:t>For leukemia associated with exposure to the atomic bomb blast in Hiroshima, the range was 2 to 12 years with a peak at 6 to 7 </a:t>
            </a:r>
            <a:r>
              <a:rPr lang="en-US" sz="2800" dirty="0" smtClean="0">
                <a:latin typeface="Times New Roman" pitchFamily="18" charset="0"/>
                <a:cs typeface="Times New Roman" pitchFamily="18" charset="0"/>
              </a:rPr>
              <a:t>years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7796108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12775" y="228600"/>
            <a:ext cx="8153400" cy="533400"/>
          </a:xfrm>
        </p:spPr>
        <p:txBody>
          <a:bodyPr>
            <a:normAutofit fontScale="90000"/>
          </a:bodyPr>
          <a:lstStyle/>
          <a:p>
            <a:pPr eaLnBrk="1" hangingPunct="1"/>
            <a:r>
              <a:rPr lang="en-US" sz="5400" dirty="0" smtClean="0">
                <a:latin typeface="Times New Roman" pitchFamily="18" charset="0"/>
                <a:cs typeface="Times New Roman" pitchFamily="18" charset="0"/>
              </a:rPr>
              <a:t>Stages  cont.… </a:t>
            </a:r>
          </a:p>
        </p:txBody>
      </p:sp>
      <p:sp>
        <p:nvSpPr>
          <p:cNvPr id="6" name="Slide Number Placeholder 5"/>
          <p:cNvSpPr>
            <a:spLocks noGrp="1"/>
          </p:cNvSpPr>
          <p:nvPr>
            <p:ph type="sldNum" sz="quarter" idx="12"/>
          </p:nvPr>
        </p:nvSpPr>
        <p:spPr/>
        <p:txBody>
          <a:bodyPr>
            <a:normAutofit/>
          </a:bodyPr>
          <a:lstStyle/>
          <a:p>
            <a:pPr>
              <a:defRPr/>
            </a:pPr>
            <a:fld id="{B693AA3D-3696-4440-8573-32622B16E3B3}" type="slidenum">
              <a:rPr lang="en-US"/>
              <a:pPr>
                <a:defRPr/>
              </a:pPr>
              <a:t>52</a:t>
            </a:fld>
            <a:endParaRPr lang="en-US"/>
          </a:p>
        </p:txBody>
      </p:sp>
      <p:sp>
        <p:nvSpPr>
          <p:cNvPr id="62469" name="Rectangle 3"/>
          <p:cNvSpPr>
            <a:spLocks noGrp="1" noChangeArrowheads="1"/>
          </p:cNvSpPr>
          <p:nvPr>
            <p:ph sz="quarter" idx="1"/>
          </p:nvPr>
        </p:nvSpPr>
        <p:spPr>
          <a:xfrm>
            <a:off x="152400" y="838200"/>
            <a:ext cx="8762999" cy="5791200"/>
          </a:xfrm>
        </p:spPr>
        <p:txBody>
          <a:bodyPr>
            <a:normAutofit lnSpcReduction="10000"/>
          </a:bodyPr>
          <a:lstStyle/>
          <a:p>
            <a:pPr algn="just">
              <a:buNone/>
            </a:pPr>
            <a:r>
              <a:rPr lang="en-US" sz="2800" b="1" dirty="0" smtClean="0">
                <a:latin typeface="Times New Roman" pitchFamily="18" charset="0"/>
                <a:cs typeface="Times New Roman" pitchFamily="18" charset="0"/>
              </a:rPr>
              <a:t>2. Stage of pre symptomatic disease or sub clinical stage </a:t>
            </a:r>
          </a:p>
          <a:p>
            <a:pPr lvl="1" algn="just">
              <a:buFont typeface="Arial" panose="020B0604020202020204" pitchFamily="34" charset="0"/>
              <a:buChar char="•"/>
            </a:pPr>
            <a:r>
              <a:rPr lang="en-US" sz="2400" dirty="0" smtClean="0">
                <a:latin typeface="Times New Roman" pitchFamily="18" charset="0"/>
                <a:cs typeface="Times New Roman" pitchFamily="18" charset="0"/>
              </a:rPr>
              <a:t>There is no manifested disease or no signs and symptoms are detected</a:t>
            </a:r>
          </a:p>
          <a:p>
            <a:pPr lvl="1" algn="just">
              <a:buFont typeface="Arial" panose="020B0604020202020204" pitchFamily="34" charset="0"/>
              <a:buChar char="•"/>
            </a:pPr>
            <a:r>
              <a:rPr lang="en-US" sz="2400" dirty="0" smtClean="0">
                <a:latin typeface="Times New Roman" pitchFamily="18" charset="0"/>
                <a:cs typeface="Times New Roman" pitchFamily="18" charset="0"/>
              </a:rPr>
              <a:t>The person does not know that he has any disease</a:t>
            </a:r>
          </a:p>
          <a:p>
            <a:pPr lvl="1" algn="just">
              <a:buFont typeface="Arial" panose="020B0604020202020204" pitchFamily="34" charset="0"/>
              <a:buChar char="•"/>
            </a:pPr>
            <a:r>
              <a:rPr lang="en-US" sz="2400" dirty="0" smtClean="0">
                <a:latin typeface="Times New Roman" pitchFamily="18" charset="0"/>
                <a:cs typeface="Times New Roman" pitchFamily="18" charset="0"/>
              </a:rPr>
              <a:t>The sub clinical stage of disease may lead to the clinical stage or the individual may recover</a:t>
            </a:r>
          </a:p>
          <a:p>
            <a:pPr lvl="1" algn="just">
              <a:buFont typeface="Arial" panose="020B0604020202020204" pitchFamily="34" charset="0"/>
              <a:buChar char="•"/>
            </a:pPr>
            <a:endParaRPr lang="en-US" sz="2400" dirty="0" smtClean="0">
              <a:latin typeface="Times New Roman" pitchFamily="18" charset="0"/>
              <a:cs typeface="Times New Roman" pitchFamily="18" charset="0"/>
            </a:endParaRPr>
          </a:p>
          <a:p>
            <a:pPr lvl="1" algn="just">
              <a:buFont typeface="Arial" panose="020B0604020202020204" pitchFamily="34" charset="0"/>
              <a:buChar char="•"/>
            </a:pPr>
            <a:r>
              <a:rPr lang="en-US" sz="2400" dirty="0" smtClean="0">
                <a:latin typeface="Times New Roman" pitchFamily="18" charset="0"/>
                <a:cs typeface="Times New Roman" pitchFamily="18" charset="0"/>
              </a:rPr>
              <a:t>The probability of developing symptoms or disease after becoming infected is the </a:t>
            </a:r>
            <a:r>
              <a:rPr lang="en-US" sz="2400" b="1" dirty="0" smtClean="0">
                <a:latin typeface="Times New Roman" pitchFamily="18" charset="0"/>
                <a:cs typeface="Times New Roman" pitchFamily="18" charset="0"/>
              </a:rPr>
              <a:t>pathgeneity</a:t>
            </a:r>
            <a:r>
              <a:rPr lang="en-US" sz="2400" dirty="0" smtClean="0">
                <a:latin typeface="Times New Roman" pitchFamily="18" charset="0"/>
                <a:cs typeface="Times New Roman" pitchFamily="18" charset="0"/>
              </a:rPr>
              <a:t> of the interaction of the parasite with the host </a:t>
            </a:r>
          </a:p>
          <a:p>
            <a:pPr lvl="1" algn="just">
              <a:buFont typeface="Arial" panose="020B0604020202020204" pitchFamily="34" charset="0"/>
              <a:buChar char="•"/>
            </a:pPr>
            <a:endParaRPr lang="en-US" sz="2400" dirty="0" smtClean="0">
              <a:latin typeface="Times New Roman" pitchFamily="18" charset="0"/>
              <a:cs typeface="Times New Roman" pitchFamily="18" charset="0"/>
            </a:endParaRPr>
          </a:p>
          <a:p>
            <a:pPr lvl="1" algn="just">
              <a:buFont typeface="Arial" panose="020B0604020202020204" pitchFamily="34" charset="0"/>
              <a:buChar char="•"/>
            </a:pPr>
            <a:r>
              <a:rPr lang="en-US" sz="2400" b="1" dirty="0" smtClean="0">
                <a:latin typeface="Times New Roman" pitchFamily="18" charset="0"/>
                <a:cs typeface="Times New Roman" pitchFamily="18" charset="0"/>
              </a:rPr>
              <a:t>Pathogeneity</a:t>
            </a:r>
            <a:r>
              <a:rPr lang="en-US" sz="2400" dirty="0" smtClean="0">
                <a:latin typeface="Times New Roman" pitchFamily="18" charset="0"/>
                <a:cs typeface="Times New Roman" pitchFamily="18" charset="0"/>
              </a:rPr>
              <a:t> is the ratio of clinical cases to sub clinical cases. </a:t>
            </a:r>
          </a:p>
          <a:p>
            <a:pPr lvl="1" algn="just">
              <a:buFont typeface="Arial" panose="020B0604020202020204" pitchFamily="34" charset="0"/>
              <a:buChar char="•"/>
            </a:pPr>
            <a:r>
              <a:rPr lang="en-US" sz="2400" dirty="0" smtClean="0">
                <a:latin typeface="Times New Roman" pitchFamily="18" charset="0"/>
                <a:cs typeface="Times New Roman" pitchFamily="18" charset="0"/>
              </a:rPr>
              <a:t>An inapparent infection or silent infection is a successful infection that does not develop detected symptoms</a:t>
            </a:r>
          </a:p>
          <a:p>
            <a:pPr lvl="1" algn="just">
              <a:buFont typeface="Arial" panose="020B0604020202020204" pitchFamily="34" charset="0"/>
              <a:buChar char="•"/>
            </a:pPr>
            <a:r>
              <a:rPr lang="en-US" sz="2400" dirty="0" smtClean="0">
                <a:latin typeface="Times New Roman" pitchFamily="18" charset="0"/>
                <a:cs typeface="Times New Roman" pitchFamily="18" charset="0"/>
              </a:rPr>
              <a:t>In  apparent cases can be infectious.</a:t>
            </a:r>
          </a:p>
          <a:p>
            <a:pPr lvl="1" algn="just"/>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009653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12775" y="228600"/>
            <a:ext cx="8153400" cy="685800"/>
          </a:xfrm>
        </p:spPr>
        <p:txBody>
          <a:bodyPr>
            <a:normAutofit fontScale="90000"/>
          </a:bodyPr>
          <a:lstStyle/>
          <a:p>
            <a:pPr eaLnBrk="1" hangingPunct="1"/>
            <a:r>
              <a:rPr lang="en-US" sz="4800" dirty="0" smtClean="0">
                <a:latin typeface="Times New Roman" pitchFamily="18" charset="0"/>
                <a:cs typeface="Times New Roman" pitchFamily="18" charset="0"/>
              </a:rPr>
              <a:t>stages cont.… </a:t>
            </a:r>
          </a:p>
        </p:txBody>
      </p:sp>
      <p:sp>
        <p:nvSpPr>
          <p:cNvPr id="6" name="Slide Number Placeholder 5"/>
          <p:cNvSpPr>
            <a:spLocks noGrp="1"/>
          </p:cNvSpPr>
          <p:nvPr>
            <p:ph type="sldNum" sz="quarter" idx="12"/>
          </p:nvPr>
        </p:nvSpPr>
        <p:spPr/>
        <p:txBody>
          <a:bodyPr>
            <a:normAutofit/>
          </a:bodyPr>
          <a:lstStyle/>
          <a:p>
            <a:pPr>
              <a:defRPr/>
            </a:pPr>
            <a:fld id="{0355DA13-57F5-4440-B38B-2A3B9880E81A}" type="slidenum">
              <a:rPr lang="en-US"/>
              <a:pPr>
                <a:defRPr/>
              </a:pPr>
              <a:t>53</a:t>
            </a:fld>
            <a:endParaRPr lang="en-US"/>
          </a:p>
        </p:txBody>
      </p:sp>
      <p:sp>
        <p:nvSpPr>
          <p:cNvPr id="64517" name="Rectangle 3"/>
          <p:cNvSpPr>
            <a:spLocks noGrp="1" noChangeArrowheads="1"/>
          </p:cNvSpPr>
          <p:nvPr>
            <p:ph sz="quarter" idx="1"/>
          </p:nvPr>
        </p:nvSpPr>
        <p:spPr>
          <a:xfrm>
            <a:off x="152400" y="990600"/>
            <a:ext cx="8839199" cy="5562600"/>
          </a:xfrm>
        </p:spPr>
        <p:txBody>
          <a:bodyPr>
            <a:normAutofit/>
          </a:bodyPr>
          <a:lstStyle/>
          <a:p>
            <a:pPr algn="just">
              <a:buNone/>
            </a:pPr>
            <a:r>
              <a:rPr lang="en-US" sz="2400" b="1" dirty="0" smtClean="0">
                <a:latin typeface="Times New Roman" pitchFamily="18" charset="0"/>
                <a:cs typeface="Times New Roman" pitchFamily="18" charset="0"/>
              </a:rPr>
              <a:t>3. The clinical stage</a:t>
            </a:r>
          </a:p>
          <a:p>
            <a:pPr lvl="1" algn="just">
              <a:buFont typeface="Wingdings" panose="05000000000000000000" pitchFamily="2" charset="2"/>
              <a:buChar char="v"/>
            </a:pPr>
            <a:r>
              <a:rPr lang="en-US" sz="2400" dirty="0" smtClean="0">
                <a:latin typeface="Times New Roman" pitchFamily="18" charset="0"/>
                <a:cs typeface="Times New Roman" pitchFamily="18" charset="0"/>
              </a:rPr>
              <a:t>In this stage the person has symptoms and signs of disease</a:t>
            </a:r>
          </a:p>
          <a:p>
            <a:pPr lvl="1" algn="just">
              <a:buFont typeface="Wingdings" panose="05000000000000000000" pitchFamily="2" charset="2"/>
              <a:buChar char="v"/>
            </a:pPr>
            <a:r>
              <a:rPr lang="en-US" sz="2400" dirty="0" smtClean="0">
                <a:latin typeface="Times New Roman" pitchFamily="18" charset="0"/>
                <a:cs typeface="Times New Roman" pitchFamily="18" charset="0"/>
              </a:rPr>
              <a:t>There are various grades of illness with different outcomes depending on the agent host interaction</a:t>
            </a:r>
          </a:p>
          <a:p>
            <a:pPr lvl="1" algn="just">
              <a:buFont typeface="Wingdings" panose="05000000000000000000" pitchFamily="2" charset="2"/>
              <a:buChar char="v"/>
            </a:pPr>
            <a:r>
              <a:rPr lang="en-US" sz="2400" dirty="0" smtClean="0">
                <a:latin typeface="Times New Roman" pitchFamily="18" charset="0"/>
                <a:cs typeface="Times New Roman" pitchFamily="18" charset="0"/>
              </a:rPr>
              <a:t>Some diseases are short and mild that every one recovers quickly while others are very serious leading to complications and death </a:t>
            </a:r>
          </a:p>
          <a:p>
            <a:pPr algn="just"/>
            <a:r>
              <a:rPr lang="en-US" dirty="0" smtClean="0">
                <a:latin typeface="Times New Roman" pitchFamily="18" charset="0"/>
                <a:cs typeface="Times New Roman" pitchFamily="18" charset="0"/>
              </a:rPr>
              <a:t>Examples: </a:t>
            </a:r>
          </a:p>
          <a:p>
            <a:pPr lvl="1" algn="just">
              <a:buFont typeface="Wingdings" panose="05000000000000000000" pitchFamily="2" charset="2"/>
              <a:buChar char="Ø"/>
            </a:pPr>
            <a:r>
              <a:rPr lang="en-US" sz="2400" dirty="0" smtClean="0">
                <a:latin typeface="Times New Roman" pitchFamily="18" charset="0"/>
                <a:cs typeface="Times New Roman" pitchFamily="18" charset="0"/>
              </a:rPr>
              <a:t>Rabies has a relatively short but severe clinical stage and almost always results in </a:t>
            </a:r>
            <a:r>
              <a:rPr lang="en-US" sz="2400" b="1" dirty="0" smtClean="0">
                <a:latin typeface="Times New Roman" pitchFamily="18" charset="0"/>
                <a:cs typeface="Times New Roman" pitchFamily="18" charset="0"/>
              </a:rPr>
              <a:t>death</a:t>
            </a:r>
          </a:p>
          <a:p>
            <a:pPr lvl="1" algn="just">
              <a:buFont typeface="Wingdings" panose="05000000000000000000" pitchFamily="2" charset="2"/>
              <a:buChar char="Ø"/>
            </a:pPr>
            <a:r>
              <a:rPr lang="en-US" sz="2400" dirty="0" smtClean="0">
                <a:latin typeface="Times New Roman" pitchFamily="18" charset="0"/>
                <a:cs typeface="Times New Roman" pitchFamily="18" charset="0"/>
              </a:rPr>
              <a:t>Diabetes Mellitus has a relatively longer clinical stage and eventually results in </a:t>
            </a:r>
            <a:r>
              <a:rPr lang="en-US" sz="2400" b="1" dirty="0" smtClean="0">
                <a:latin typeface="Times New Roman" pitchFamily="18" charset="0"/>
                <a:cs typeface="Times New Roman" pitchFamily="18" charset="0"/>
              </a:rPr>
              <a:t>death if the patient is not properly </a:t>
            </a:r>
            <a:r>
              <a:rPr lang="en-US" sz="2400" dirty="0" smtClean="0">
                <a:latin typeface="Times New Roman" pitchFamily="18" charset="0"/>
                <a:cs typeface="Times New Roman" pitchFamily="18" charset="0"/>
              </a:rPr>
              <a:t>treated</a:t>
            </a:r>
            <a:endParaRPr lang="en-US" sz="5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0297554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12775" y="228600"/>
            <a:ext cx="8153400" cy="838200"/>
          </a:xfrm>
        </p:spPr>
        <p:txBody>
          <a:bodyPr>
            <a:normAutofit/>
          </a:bodyPr>
          <a:lstStyle/>
          <a:p>
            <a:pPr eaLnBrk="1" hangingPunct="1"/>
            <a:r>
              <a:rPr lang="en-US" sz="4800" dirty="0" smtClean="0">
                <a:latin typeface="Times New Roman" pitchFamily="18" charset="0"/>
                <a:cs typeface="Times New Roman" pitchFamily="18" charset="0"/>
              </a:rPr>
              <a:t>Stages cont.… </a:t>
            </a:r>
          </a:p>
        </p:txBody>
      </p:sp>
      <p:sp>
        <p:nvSpPr>
          <p:cNvPr id="6" name="Slide Number Placeholder 5"/>
          <p:cNvSpPr>
            <a:spLocks noGrp="1"/>
          </p:cNvSpPr>
          <p:nvPr>
            <p:ph type="sldNum" sz="quarter" idx="12"/>
          </p:nvPr>
        </p:nvSpPr>
        <p:spPr/>
        <p:txBody>
          <a:bodyPr>
            <a:normAutofit/>
          </a:bodyPr>
          <a:lstStyle/>
          <a:p>
            <a:pPr>
              <a:defRPr/>
            </a:pPr>
            <a:fld id="{CBAC2E5B-CFA8-4B8F-981C-ACA7DFEC8A83}" type="slidenum">
              <a:rPr lang="en-US"/>
              <a:pPr>
                <a:defRPr/>
              </a:pPr>
              <a:t>54</a:t>
            </a:fld>
            <a:endParaRPr lang="en-US"/>
          </a:p>
        </p:txBody>
      </p:sp>
      <p:sp>
        <p:nvSpPr>
          <p:cNvPr id="65541" name="Rectangle 3"/>
          <p:cNvSpPr>
            <a:spLocks noGrp="1" noChangeArrowheads="1"/>
          </p:cNvSpPr>
          <p:nvPr>
            <p:ph sz="quarter" idx="1"/>
          </p:nvPr>
        </p:nvSpPr>
        <p:spPr>
          <a:xfrm>
            <a:off x="381000" y="1066800"/>
            <a:ext cx="8385175" cy="5410200"/>
          </a:xfrm>
        </p:spPr>
        <p:txBody>
          <a:bodyPr>
            <a:normAutofit/>
          </a:bodyPr>
          <a:lstStyle/>
          <a:p>
            <a:pPr algn="just">
              <a:buNone/>
            </a:pPr>
            <a:r>
              <a:rPr lang="en-US" sz="3600" dirty="0" smtClean="0">
                <a:latin typeface="Times New Roman" pitchFamily="18" charset="0"/>
                <a:cs typeface="Times New Roman" pitchFamily="18" charset="0"/>
              </a:rPr>
              <a:t>4. </a:t>
            </a:r>
            <a:r>
              <a:rPr lang="en-US" b="1" dirty="0" smtClean="0">
                <a:latin typeface="Times New Roman" pitchFamily="18" charset="0"/>
                <a:cs typeface="Times New Roman" pitchFamily="18" charset="0"/>
              </a:rPr>
              <a:t>Stage of recovery or disability</a:t>
            </a:r>
          </a:p>
          <a:p>
            <a:pPr algn="just"/>
            <a:r>
              <a:rPr lang="en-US" sz="2800" dirty="0" smtClean="0">
                <a:latin typeface="Times New Roman" pitchFamily="18" charset="0"/>
                <a:cs typeface="Times New Roman" pitchFamily="18" charset="0"/>
              </a:rPr>
              <a:t>Some diseases run their course and then resolve completely either spontaneously or under the influence of therapy</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However there are a number of conditions which give rise to </a:t>
            </a:r>
            <a:r>
              <a:rPr lang="en-US" sz="2800" dirty="0" smtClean="0">
                <a:solidFill>
                  <a:schemeClr val="tx2"/>
                </a:solidFill>
                <a:latin typeface="Times New Roman" pitchFamily="18" charset="0"/>
                <a:cs typeface="Times New Roman" pitchFamily="18" charset="0"/>
              </a:rPr>
              <a:t>residual defects of short or long term duration</a:t>
            </a:r>
            <a:r>
              <a:rPr lang="en-US" sz="2800" dirty="0" smtClean="0">
                <a:latin typeface="Times New Roman" pitchFamily="18" charset="0"/>
                <a:cs typeface="Times New Roman" pitchFamily="18" charset="0"/>
              </a:rPr>
              <a:t> leaving the person disabled to a greater or lesser extent</a:t>
            </a:r>
            <a:endParaRPr lang="en-US" dirty="0" smtClean="0">
              <a:latin typeface="Times New Roman" pitchFamily="18" charset="0"/>
              <a:cs typeface="Times New Roman" pitchFamily="18" charset="0"/>
            </a:endParaRPr>
          </a:p>
          <a:p>
            <a:pPr eaLnBrk="1" hangingPunct="1">
              <a:buFontTx/>
              <a:buNone/>
            </a:pPr>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296442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42499" y="158086"/>
            <a:ext cx="8153400" cy="609600"/>
          </a:xfrm>
        </p:spPr>
        <p:txBody>
          <a:bodyPr>
            <a:normAutofit fontScale="90000"/>
          </a:bodyPr>
          <a:lstStyle/>
          <a:p>
            <a:pPr eaLnBrk="1" hangingPunct="1"/>
            <a:r>
              <a:rPr lang="en-US" dirty="0" smtClean="0">
                <a:latin typeface="Times New Roman" pitchFamily="18" charset="0"/>
                <a:cs typeface="Times New Roman" pitchFamily="18" charset="0"/>
              </a:rPr>
              <a:t>Levels of prevention</a:t>
            </a:r>
          </a:p>
        </p:txBody>
      </p:sp>
      <p:sp>
        <p:nvSpPr>
          <p:cNvPr id="66564"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2EAB794D-2A72-40AB-83D6-210A6D9D7139}" type="slidenum">
              <a:rPr lang="en-US" smtClean="0"/>
              <a:pPr/>
              <a:t>55</a:t>
            </a:fld>
            <a:endParaRPr lang="en-US" smtClean="0"/>
          </a:p>
        </p:txBody>
      </p:sp>
      <p:sp>
        <p:nvSpPr>
          <p:cNvPr id="66565" name="Rectangle 3"/>
          <p:cNvSpPr>
            <a:spLocks noGrp="1" noChangeArrowheads="1"/>
          </p:cNvSpPr>
          <p:nvPr>
            <p:ph sz="quarter" idx="1"/>
          </p:nvPr>
        </p:nvSpPr>
        <p:spPr>
          <a:xfrm>
            <a:off x="304801" y="609601"/>
            <a:ext cx="8408158" cy="6076618"/>
          </a:xfrm>
        </p:spPr>
        <p:txBody>
          <a:bodyPr>
            <a:noAutofit/>
          </a:bodyPr>
          <a:lstStyle/>
          <a:p>
            <a:pPr algn="just" eaLnBrk="1" hangingPunct="1"/>
            <a:r>
              <a:rPr lang="en-US" sz="2600" dirty="0" smtClean="0">
                <a:latin typeface="Times New Roman" pitchFamily="18" charset="0"/>
                <a:cs typeface="Times New Roman" pitchFamily="18" charset="0"/>
              </a:rPr>
              <a:t>The important tasks of health workers are preventing people from getting sick, preventing sick people from getting worse, becoming disabled or becoming chronically sick or dying</a:t>
            </a:r>
          </a:p>
          <a:p>
            <a:pPr algn="just" eaLnBrk="1" hangingPunct="1"/>
            <a:r>
              <a:rPr lang="en-US" sz="2600" dirty="0" smtClean="0">
                <a:latin typeface="Times New Roman" pitchFamily="18" charset="0"/>
                <a:cs typeface="Times New Roman" pitchFamily="18" charset="0"/>
              </a:rPr>
              <a:t> There are four important levels of prevention: </a:t>
            </a:r>
            <a:r>
              <a:rPr lang="en-US" sz="2600" b="1" dirty="0" smtClean="0">
                <a:latin typeface="Times New Roman" pitchFamily="18" charset="0"/>
                <a:cs typeface="Times New Roman" pitchFamily="18" charset="0"/>
              </a:rPr>
              <a:t>Primordial, primary, secondary and tertiary</a:t>
            </a:r>
          </a:p>
          <a:p>
            <a:pPr algn="just" eaLnBrk="1" hangingPunct="1"/>
            <a:endParaRPr lang="en-US" sz="2600" b="1" dirty="0" smtClean="0">
              <a:latin typeface="Times New Roman" pitchFamily="18" charset="0"/>
              <a:cs typeface="Times New Roman" pitchFamily="18" charset="0"/>
            </a:endParaRPr>
          </a:p>
          <a:p>
            <a:pPr algn="just">
              <a:buNone/>
            </a:pPr>
            <a:r>
              <a:rPr lang="en-US" sz="2600" b="1" dirty="0">
                <a:latin typeface="Times New Roman" pitchFamily="18" charset="0"/>
                <a:cs typeface="Times New Roman" pitchFamily="18" charset="0"/>
              </a:rPr>
              <a:t>1. Primordial prevention</a:t>
            </a:r>
          </a:p>
          <a:p>
            <a:pPr algn="just"/>
            <a:r>
              <a:rPr lang="en-US" sz="2600" dirty="0">
                <a:latin typeface="Times New Roman" pitchFamily="18" charset="0"/>
                <a:cs typeface="Times New Roman" pitchFamily="18" charset="0"/>
              </a:rPr>
              <a:t>Existence of underlying condition leading to causation</a:t>
            </a:r>
          </a:p>
          <a:p>
            <a:pPr algn="just"/>
            <a:r>
              <a:rPr lang="en-US" sz="2600" dirty="0">
                <a:latin typeface="Times New Roman" pitchFamily="18" charset="0"/>
                <a:cs typeface="Times New Roman" pitchFamily="18" charset="0"/>
              </a:rPr>
              <a:t>The aim is </a:t>
            </a:r>
            <a:r>
              <a:rPr lang="en-US" sz="2600" b="1" dirty="0">
                <a:latin typeface="Times New Roman" pitchFamily="18" charset="0"/>
                <a:cs typeface="Times New Roman" pitchFamily="18" charset="0"/>
              </a:rPr>
              <a:t>to avoid the emergence and establishment</a:t>
            </a:r>
            <a:r>
              <a:rPr lang="en-US" sz="2600" dirty="0">
                <a:latin typeface="Times New Roman" pitchFamily="18" charset="0"/>
                <a:cs typeface="Times New Roman" pitchFamily="18" charset="0"/>
              </a:rPr>
              <a:t> of the social, economic, and cultural patterns of living that are known to contribute to an </a:t>
            </a:r>
            <a:r>
              <a:rPr lang="en-US" sz="2600" dirty="0">
                <a:solidFill>
                  <a:srgbClr val="FF0000"/>
                </a:solidFill>
                <a:latin typeface="Times New Roman" pitchFamily="18" charset="0"/>
                <a:cs typeface="Times New Roman" pitchFamily="18" charset="0"/>
              </a:rPr>
              <a:t>elevated risk of disease.</a:t>
            </a:r>
          </a:p>
          <a:p>
            <a:pPr algn="just"/>
            <a:r>
              <a:rPr lang="en-US" sz="2600" dirty="0">
                <a:latin typeface="Times New Roman" pitchFamily="18" charset="0"/>
                <a:cs typeface="Times New Roman" pitchFamily="18" charset="0"/>
              </a:rPr>
              <a:t>Target: Total population and selected groups</a:t>
            </a:r>
          </a:p>
          <a:p>
            <a:pPr lvl="1" algn="just"/>
            <a:r>
              <a:rPr lang="en-US" sz="2600" dirty="0">
                <a:latin typeface="Times New Roman" pitchFamily="18" charset="0"/>
                <a:cs typeface="Times New Roman" pitchFamily="18" charset="0"/>
              </a:rPr>
              <a:t>Example: smoking, environmental pollution, care belt </a:t>
            </a:r>
          </a:p>
          <a:p>
            <a:pPr algn="just" eaLnBrk="1" hangingPunct="1"/>
            <a:endParaRPr lang="en-US" sz="26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8355572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17525"/>
          </a:xfrm>
        </p:spPr>
        <p:txBody>
          <a:bodyPr>
            <a:noAutofit/>
          </a:bodyPr>
          <a:lstStyle/>
          <a:p>
            <a:r>
              <a:rPr lang="en-US" sz="4000" dirty="0" smtClean="0">
                <a:latin typeface="Times New Roman" pitchFamily="18" charset="0"/>
                <a:cs typeface="Times New Roman" pitchFamily="18" charset="0"/>
              </a:rPr>
              <a:t>Levels cont.…</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14300" y="381000"/>
            <a:ext cx="8915400" cy="6476999"/>
          </a:xfrm>
        </p:spPr>
        <p:txBody>
          <a:bodyPr>
            <a:noAutofit/>
          </a:bodyPr>
          <a:lstStyle/>
          <a:p>
            <a:pPr algn="just">
              <a:buNone/>
            </a:pPr>
            <a:r>
              <a:rPr lang="en-US" sz="2400" dirty="0" smtClean="0">
                <a:latin typeface="Times New Roman" pitchFamily="18" charset="0"/>
                <a:cs typeface="Times New Roman" pitchFamily="18" charset="0"/>
              </a:rPr>
              <a:t>2. </a:t>
            </a:r>
            <a:r>
              <a:rPr lang="en-US" sz="2400" b="1" dirty="0" smtClean="0">
                <a:latin typeface="Times New Roman" pitchFamily="18" charset="0"/>
                <a:cs typeface="Times New Roman" pitchFamily="18" charset="0"/>
              </a:rPr>
              <a:t>Primary prevention- </a:t>
            </a:r>
            <a:r>
              <a:rPr lang="en-US" sz="2400" dirty="0" smtClean="0">
                <a:latin typeface="Times New Roman" pitchFamily="18" charset="0"/>
                <a:cs typeface="Times New Roman" pitchFamily="18" charset="0"/>
              </a:rPr>
              <a:t>is preventing healthy people from becoming sick. </a:t>
            </a:r>
          </a:p>
          <a:p>
            <a:pPr algn="just"/>
            <a:r>
              <a:rPr lang="en-US" sz="2400" dirty="0" smtClean="0">
                <a:latin typeface="Times New Roman" pitchFamily="18" charset="0"/>
                <a:cs typeface="Times New Roman" pitchFamily="18" charset="0"/>
              </a:rPr>
              <a:t>In order to carry out effective primary prevention, we must ask </a:t>
            </a:r>
            <a:r>
              <a:rPr lang="en-US" sz="2400" b="1" dirty="0" smtClean="0">
                <a:latin typeface="Times New Roman" pitchFamily="18" charset="0"/>
                <a:cs typeface="Times New Roman" pitchFamily="18" charset="0"/>
              </a:rPr>
              <a:t>why healthy people become sick</a:t>
            </a:r>
            <a:r>
              <a:rPr lang="en-US" sz="2400" dirty="0" smtClean="0">
                <a:latin typeface="Times New Roman" pitchFamily="18" charset="0"/>
                <a:cs typeface="Times New Roman" pitchFamily="18" charset="0"/>
              </a:rPr>
              <a:t>. We must know who most at risk of getting the disease.</a:t>
            </a:r>
          </a:p>
          <a:p>
            <a:pPr algn="just"/>
            <a:r>
              <a:rPr lang="en-US" sz="2400" dirty="0" smtClean="0">
                <a:latin typeface="Times New Roman" pitchFamily="18" charset="0"/>
                <a:cs typeface="Times New Roman" pitchFamily="18" charset="0"/>
              </a:rPr>
              <a:t>It includes health promotion, specific protection and prevention of disease occurrence. </a:t>
            </a:r>
          </a:p>
          <a:p>
            <a:pPr>
              <a:lnSpc>
                <a:spcPct val="90000"/>
              </a:lnSpc>
            </a:pPr>
            <a:r>
              <a:rPr lang="en-US" sz="2400" b="1" dirty="0">
                <a:latin typeface="Times New Roman" pitchFamily="18" charset="0"/>
                <a:cs typeface="Times New Roman" pitchFamily="18" charset="0"/>
              </a:rPr>
              <a:t>Some of primary prevention are:</a:t>
            </a:r>
          </a:p>
          <a:p>
            <a:pPr lvl="1">
              <a:lnSpc>
                <a:spcPct val="90000"/>
              </a:lnSpc>
              <a:buFont typeface="Courier New" panose="02070309020205020404" pitchFamily="49" charset="0"/>
              <a:buChar char="o"/>
            </a:pPr>
            <a:r>
              <a:rPr lang="en-US" sz="2400" dirty="0">
                <a:latin typeface="Times New Roman" pitchFamily="18" charset="0"/>
                <a:cs typeface="Times New Roman" pitchFamily="18" charset="0"/>
              </a:rPr>
              <a:t>Immunization</a:t>
            </a:r>
          </a:p>
          <a:p>
            <a:pPr lvl="1">
              <a:lnSpc>
                <a:spcPct val="90000"/>
              </a:lnSpc>
              <a:buFont typeface="Courier New" panose="02070309020205020404" pitchFamily="49" charset="0"/>
              <a:buChar char="o"/>
            </a:pPr>
            <a:r>
              <a:rPr lang="en-US" sz="2400" dirty="0">
                <a:latin typeface="Times New Roman" pitchFamily="18" charset="0"/>
                <a:cs typeface="Times New Roman" pitchFamily="18" charset="0"/>
              </a:rPr>
              <a:t>Provision of safe water supply</a:t>
            </a:r>
          </a:p>
          <a:p>
            <a:pPr lvl="1">
              <a:lnSpc>
                <a:spcPct val="90000"/>
              </a:lnSpc>
              <a:buFont typeface="Courier New" panose="02070309020205020404" pitchFamily="49" charset="0"/>
              <a:buChar char="o"/>
            </a:pPr>
            <a:r>
              <a:rPr lang="en-US" sz="2400" dirty="0">
                <a:latin typeface="Times New Roman" pitchFamily="18" charset="0"/>
                <a:cs typeface="Times New Roman" pitchFamily="18" charset="0"/>
              </a:rPr>
              <a:t>Health related behavioral change through health education</a:t>
            </a:r>
          </a:p>
          <a:p>
            <a:pPr lvl="1">
              <a:lnSpc>
                <a:spcPct val="90000"/>
              </a:lnSpc>
              <a:buFont typeface="Courier New" panose="02070309020205020404" pitchFamily="49" charset="0"/>
              <a:buChar char="o"/>
            </a:pPr>
            <a:r>
              <a:rPr lang="en-US" sz="2400" dirty="0">
                <a:latin typeface="Times New Roman" pitchFamily="18" charset="0"/>
                <a:cs typeface="Times New Roman" pitchFamily="18" charset="0"/>
              </a:rPr>
              <a:t>Provision of adequate housing</a:t>
            </a:r>
          </a:p>
          <a:p>
            <a:pPr lvl="1">
              <a:lnSpc>
                <a:spcPct val="90000"/>
              </a:lnSpc>
              <a:buFont typeface="Courier New" panose="02070309020205020404" pitchFamily="49" charset="0"/>
              <a:buChar char="o"/>
            </a:pPr>
            <a:r>
              <a:rPr lang="en-US" sz="2400" dirty="0">
                <a:latin typeface="Times New Roman" pitchFamily="18" charset="0"/>
                <a:cs typeface="Times New Roman" pitchFamily="18" charset="0"/>
              </a:rPr>
              <a:t>Safe disposal of human excreta</a:t>
            </a:r>
          </a:p>
          <a:p>
            <a:pPr lvl="1">
              <a:lnSpc>
                <a:spcPct val="90000"/>
              </a:lnSpc>
              <a:buFont typeface="Courier New" panose="02070309020205020404" pitchFamily="49" charset="0"/>
              <a:buChar char="o"/>
            </a:pPr>
            <a:r>
              <a:rPr lang="en-US" sz="2400" dirty="0">
                <a:latin typeface="Times New Roman" pitchFamily="18" charset="0"/>
                <a:cs typeface="Times New Roman" pitchFamily="18" charset="0"/>
              </a:rPr>
              <a:t>Control of vectors of diseases</a:t>
            </a:r>
          </a:p>
          <a:p>
            <a:pPr lvl="1">
              <a:lnSpc>
                <a:spcPct val="90000"/>
              </a:lnSpc>
              <a:buFont typeface="Courier New" panose="02070309020205020404" pitchFamily="49" charset="0"/>
              <a:buChar char="o"/>
            </a:pPr>
            <a:r>
              <a:rPr lang="en-US" sz="2400" dirty="0">
                <a:latin typeface="Times New Roman" pitchFamily="18" charset="0"/>
                <a:cs typeface="Times New Roman" pitchFamily="18" charset="0"/>
              </a:rPr>
              <a:t>Protection against accidents and occupational hazards</a:t>
            </a:r>
          </a:p>
          <a:p>
            <a:pPr lvl="1">
              <a:lnSpc>
                <a:spcPct val="90000"/>
              </a:lnSpc>
              <a:buFont typeface="Courier New" panose="02070309020205020404" pitchFamily="49" charset="0"/>
              <a:buChar char="o"/>
            </a:pPr>
            <a:r>
              <a:rPr lang="en-US" sz="2400" dirty="0">
                <a:latin typeface="Times New Roman" pitchFamily="18" charset="0"/>
                <a:cs typeface="Times New Roman" pitchFamily="18" charset="0"/>
              </a:rPr>
              <a:t>Good nutrition, adequate clothing, rest and recreation </a:t>
            </a:r>
          </a:p>
          <a:p>
            <a:pPr marL="457200" lvl="1" indent="0" algn="just">
              <a:buNone/>
            </a:pP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D27F1C1-5E43-4070-B24A-8C1A94BA79D6}" type="slidenum">
              <a:rPr lang="en-US" smtClean="0"/>
              <a:pPr/>
              <a:t>56</a:t>
            </a:fld>
            <a:endParaRPr lang="en-US"/>
          </a:p>
        </p:txBody>
      </p:sp>
    </p:spTree>
    <p:extLst>
      <p:ext uri="{BB962C8B-B14F-4D97-AF65-F5344CB8AC3E}">
        <p14:creationId xmlns:p14="http://schemas.microsoft.com/office/powerpoint/2010/main" val="15806517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12775" y="228600"/>
            <a:ext cx="8153400" cy="990600"/>
          </a:xfrm>
        </p:spPr>
        <p:txBody>
          <a:bodyPr>
            <a:normAutofit/>
          </a:bodyPr>
          <a:lstStyle/>
          <a:p>
            <a:pPr eaLnBrk="1" hangingPunct="1"/>
            <a:r>
              <a:rPr lang="en-US" sz="4800" dirty="0" smtClean="0">
                <a:latin typeface="Times New Roman" pitchFamily="18" charset="0"/>
                <a:cs typeface="Times New Roman" pitchFamily="18" charset="0"/>
              </a:rPr>
              <a:t>Levels cont.…</a:t>
            </a:r>
          </a:p>
        </p:txBody>
      </p:sp>
      <p:sp>
        <p:nvSpPr>
          <p:cNvPr id="69636"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20D4349E-6BF5-4887-B110-0E8EEFC9C1C7}" type="slidenum">
              <a:rPr lang="en-US" smtClean="0"/>
              <a:pPr/>
              <a:t>57</a:t>
            </a:fld>
            <a:endParaRPr lang="en-US" smtClean="0"/>
          </a:p>
        </p:txBody>
      </p:sp>
      <p:sp>
        <p:nvSpPr>
          <p:cNvPr id="69637" name="Rectangle 3"/>
          <p:cNvSpPr>
            <a:spLocks noGrp="1" noChangeArrowheads="1"/>
          </p:cNvSpPr>
          <p:nvPr>
            <p:ph sz="quarter" idx="1"/>
          </p:nvPr>
        </p:nvSpPr>
        <p:spPr>
          <a:xfrm>
            <a:off x="612775" y="1143000"/>
            <a:ext cx="8153400" cy="5410200"/>
          </a:xfrm>
        </p:spPr>
        <p:txBody>
          <a:bodyPr/>
          <a:lstStyle/>
          <a:p>
            <a:pPr algn="just">
              <a:buNone/>
            </a:pPr>
            <a:r>
              <a:rPr lang="en-US" sz="2400" b="1" dirty="0" smtClean="0">
                <a:latin typeface="Times New Roman" pitchFamily="18" charset="0"/>
                <a:cs typeface="Times New Roman" pitchFamily="18" charset="0"/>
              </a:rPr>
              <a:t>3. </a:t>
            </a:r>
            <a:r>
              <a:rPr lang="en-US" sz="2800" b="1" dirty="0" smtClean="0">
                <a:latin typeface="Times New Roman" pitchFamily="18" charset="0"/>
                <a:cs typeface="Times New Roman" pitchFamily="18" charset="0"/>
              </a:rPr>
              <a:t>Secondary prevention</a:t>
            </a:r>
          </a:p>
          <a:p>
            <a:pPr algn="just"/>
            <a:r>
              <a:rPr lang="en-US" sz="2800" dirty="0" smtClean="0">
                <a:latin typeface="Times New Roman" pitchFamily="18" charset="0"/>
                <a:cs typeface="Times New Roman" pitchFamily="18" charset="0"/>
              </a:rPr>
              <a:t>It involves detecting people who already have the disease as early as possible in order to cure the patient and prevent chronic disease and disability. </a:t>
            </a:r>
          </a:p>
          <a:p>
            <a:pPr algn="just"/>
            <a:r>
              <a:rPr lang="en-US" sz="2800" dirty="0" smtClean="0">
                <a:latin typeface="Times New Roman" pitchFamily="18" charset="0"/>
                <a:cs typeface="Times New Roman" pitchFamily="18" charset="0"/>
              </a:rPr>
              <a:t>When primary prevention has failed, a healthy person becomes sick.  </a:t>
            </a:r>
          </a:p>
        </p:txBody>
      </p:sp>
      <p:pic>
        <p:nvPicPr>
          <p:cNvPr id="69638" name="Picture 4" descr="j0315447"/>
          <p:cNvPicPr>
            <a:picLocks noChangeAspect="1" noChangeArrowheads="1"/>
          </p:cNvPicPr>
          <p:nvPr/>
        </p:nvPicPr>
        <p:blipFill>
          <a:blip r:embed="rId3"/>
          <a:srcRect/>
          <a:stretch>
            <a:fillRect/>
          </a:stretch>
        </p:blipFill>
        <p:spPr bwMode="auto">
          <a:xfrm>
            <a:off x="2667000" y="4038600"/>
            <a:ext cx="5029200" cy="2362200"/>
          </a:xfrm>
          <a:prstGeom prst="rect">
            <a:avLst/>
          </a:prstGeom>
          <a:noFill/>
          <a:ln w="9525">
            <a:noFill/>
            <a:miter lim="800000"/>
            <a:headEnd/>
            <a:tailEnd/>
          </a:ln>
        </p:spPr>
      </p:pic>
    </p:spTree>
    <p:extLst>
      <p:ext uri="{BB962C8B-B14F-4D97-AF65-F5344CB8AC3E}">
        <p14:creationId xmlns:p14="http://schemas.microsoft.com/office/powerpoint/2010/main" val="9448063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fontScale="90000"/>
          </a:bodyPr>
          <a:lstStyle/>
          <a:p>
            <a:r>
              <a:rPr lang="en-US" sz="3600" dirty="0" smtClean="0">
                <a:latin typeface="Times New Roman" pitchFamily="18" charset="0"/>
                <a:cs typeface="Times New Roman" pitchFamily="18" charset="0"/>
              </a:rPr>
              <a:t>Levels cont.…</a:t>
            </a:r>
            <a:endParaRPr lang="en-US" sz="36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838200"/>
            <a:ext cx="8534400" cy="5715000"/>
          </a:xfrm>
        </p:spPr>
        <p:txBody>
          <a:bodyPr>
            <a:normAutofit/>
          </a:bodyPr>
          <a:lstStyle/>
          <a:p>
            <a:pPr algn="just"/>
            <a:r>
              <a:rPr lang="en-US" sz="2400" dirty="0" smtClean="0">
                <a:latin typeface="Times New Roman" pitchFamily="18" charset="0"/>
                <a:cs typeface="Times New Roman" pitchFamily="18" charset="0"/>
              </a:rPr>
              <a:t>Secondary prevention thus involves the </a:t>
            </a:r>
            <a:r>
              <a:rPr lang="en-US" sz="2400" b="1" dirty="0" smtClean="0">
                <a:latin typeface="Times New Roman" pitchFamily="18" charset="0"/>
                <a:cs typeface="Times New Roman" pitchFamily="18" charset="0"/>
              </a:rPr>
              <a:t>detection and treatment of those people in the sub clinical stage</a:t>
            </a:r>
          </a:p>
          <a:p>
            <a:pPr algn="just"/>
            <a:r>
              <a:rPr lang="en-US" sz="2400" dirty="0" smtClean="0">
                <a:latin typeface="Times New Roman" pitchFamily="18" charset="0"/>
                <a:cs typeface="Times New Roman" pitchFamily="18" charset="0"/>
              </a:rPr>
              <a:t>Early detection depends on the </a:t>
            </a:r>
            <a:r>
              <a:rPr lang="en-US" sz="2400" b="1" dirty="0" smtClean="0">
                <a:latin typeface="Times New Roman" pitchFamily="18" charset="0"/>
                <a:cs typeface="Times New Roman" pitchFamily="18" charset="0"/>
              </a:rPr>
              <a:t>clinical stage and availability of investigation facilities</a:t>
            </a:r>
          </a:p>
          <a:p>
            <a:pPr algn="just"/>
            <a:r>
              <a:rPr lang="en-US" sz="2400" dirty="0" smtClean="0">
                <a:solidFill>
                  <a:schemeClr val="tx2"/>
                </a:solidFill>
                <a:latin typeface="Times New Roman" pitchFamily="18" charset="0"/>
                <a:cs typeface="Times New Roman" pitchFamily="18" charset="0"/>
              </a:rPr>
              <a:t>Limit severity and spread of disease, that is decrease secondary cases</a:t>
            </a:r>
          </a:p>
          <a:p>
            <a:pPr algn="just"/>
            <a:endParaRPr lang="en-US" sz="2400" dirty="0" smtClean="0">
              <a:solidFill>
                <a:srgbClr val="FF0000"/>
              </a:solidFill>
              <a:latin typeface="Times New Roman" pitchFamily="18" charset="0"/>
              <a:cs typeface="Times New Roman" pitchFamily="18" charset="0"/>
            </a:endParaRPr>
          </a:p>
          <a:p>
            <a:pPr algn="just">
              <a:buNone/>
            </a:pPr>
            <a:r>
              <a:rPr lang="en-US" sz="2600" b="1" dirty="0" smtClean="0">
                <a:latin typeface="Times New Roman" pitchFamily="18" charset="0"/>
                <a:cs typeface="Times New Roman" pitchFamily="18" charset="0"/>
              </a:rPr>
              <a:t>4. Tertiary prevention</a:t>
            </a:r>
          </a:p>
          <a:p>
            <a:pPr lvl="1" algn="just">
              <a:buFont typeface="Wingdings" panose="05000000000000000000" pitchFamily="2" charset="2"/>
              <a:buChar char="v"/>
            </a:pPr>
            <a:r>
              <a:rPr lang="en-US" dirty="0" smtClean="0">
                <a:latin typeface="Times New Roman" pitchFamily="18" charset="0"/>
                <a:cs typeface="Times New Roman" pitchFamily="18" charset="0"/>
              </a:rPr>
              <a:t>Is the prevention of more disability and death</a:t>
            </a:r>
          </a:p>
          <a:p>
            <a:pPr lvl="1" algn="just">
              <a:buFont typeface="Wingdings" panose="05000000000000000000" pitchFamily="2" charset="2"/>
              <a:buChar char="v"/>
            </a:pPr>
            <a:r>
              <a:rPr lang="en-US" dirty="0" smtClean="0">
                <a:latin typeface="Times New Roman" pitchFamily="18" charset="0"/>
                <a:cs typeface="Times New Roman" pitchFamily="18" charset="0"/>
              </a:rPr>
              <a:t>The aims are:</a:t>
            </a:r>
          </a:p>
          <a:p>
            <a:pPr lvl="2" algn="just"/>
            <a:r>
              <a:rPr lang="en-US" dirty="0" smtClean="0">
                <a:latin typeface="Times New Roman" pitchFamily="18" charset="0"/>
                <a:cs typeface="Times New Roman" pitchFamily="18" charset="0"/>
              </a:rPr>
              <a:t>Disability limitation and Rehabilitation </a:t>
            </a:r>
          </a:p>
          <a:p>
            <a:pPr lvl="2" algn="just"/>
            <a:r>
              <a:rPr lang="en-US" dirty="0" smtClean="0">
                <a:latin typeface="Times New Roman" pitchFamily="18" charset="0"/>
                <a:cs typeface="Times New Roman" pitchFamily="18" charset="0"/>
              </a:rPr>
              <a:t>In a patient who can not be cured, tertiary prevention have many objectives: </a:t>
            </a: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D27F1C1-5E43-4070-B24A-8C1A94BA79D6}" type="slidenum">
              <a:rPr lang="en-US" smtClean="0"/>
              <a:pPr/>
              <a:t>58</a:t>
            </a:fld>
            <a:endParaRPr lang="en-US"/>
          </a:p>
        </p:txBody>
      </p:sp>
    </p:spTree>
    <p:extLst>
      <p:ext uri="{BB962C8B-B14F-4D97-AF65-F5344CB8AC3E}">
        <p14:creationId xmlns:p14="http://schemas.microsoft.com/office/powerpoint/2010/main" val="41466867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12775" y="228600"/>
            <a:ext cx="8153400" cy="838200"/>
          </a:xfrm>
        </p:spPr>
        <p:txBody>
          <a:bodyPr>
            <a:normAutofit/>
          </a:bodyPr>
          <a:lstStyle/>
          <a:p>
            <a:pPr eaLnBrk="1" hangingPunct="1"/>
            <a:r>
              <a:rPr lang="en-US" dirty="0" smtClean="0">
                <a:latin typeface="Times New Roman" pitchFamily="18" charset="0"/>
                <a:cs typeface="Times New Roman" pitchFamily="18" charset="0"/>
              </a:rPr>
              <a:t>Levels cont.…</a:t>
            </a:r>
          </a:p>
        </p:txBody>
      </p:sp>
      <p:sp>
        <p:nvSpPr>
          <p:cNvPr id="72708"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80ABBE2B-FE6B-4ADB-9A99-51299BAE4491}" type="slidenum">
              <a:rPr lang="en-US" smtClean="0"/>
              <a:pPr/>
              <a:t>59</a:t>
            </a:fld>
            <a:endParaRPr lang="en-US" smtClean="0"/>
          </a:p>
        </p:txBody>
      </p:sp>
      <p:sp>
        <p:nvSpPr>
          <p:cNvPr id="72709" name="Rectangle 3"/>
          <p:cNvSpPr>
            <a:spLocks noGrp="1" noChangeArrowheads="1"/>
          </p:cNvSpPr>
          <p:nvPr>
            <p:ph sz="quarter" idx="1"/>
          </p:nvPr>
        </p:nvSpPr>
        <p:spPr>
          <a:xfrm>
            <a:off x="304801" y="990600"/>
            <a:ext cx="8610600" cy="5562600"/>
          </a:xfrm>
        </p:spPr>
        <p:txBody>
          <a:bodyPr>
            <a:noAutofit/>
          </a:bodyPr>
          <a:lstStyle/>
          <a:p>
            <a:pPr algn="just"/>
            <a:r>
              <a:rPr lang="en-US" sz="3600" b="1" dirty="0" smtClean="0">
                <a:latin typeface="Times New Roman" pitchFamily="18" charset="0"/>
                <a:cs typeface="Times New Roman" pitchFamily="18" charset="0"/>
              </a:rPr>
              <a:t>Objectives of rehabilitation</a:t>
            </a:r>
            <a:r>
              <a:rPr lang="en-US" sz="3600" dirty="0" smtClean="0">
                <a:latin typeface="Times New Roman" pitchFamily="18" charset="0"/>
                <a:cs typeface="Times New Roman" pitchFamily="18" charset="0"/>
              </a:rPr>
              <a:t>:</a:t>
            </a:r>
          </a:p>
          <a:p>
            <a:pPr lvl="1" algn="just">
              <a:buFont typeface="Wingdings" panose="05000000000000000000" pitchFamily="2" charset="2"/>
              <a:buChar char="§"/>
            </a:pPr>
            <a:r>
              <a:rPr lang="en-US" b="1" dirty="0" smtClean="0">
                <a:latin typeface="Times New Roman" pitchFamily="18" charset="0"/>
                <a:cs typeface="Times New Roman" pitchFamily="18" charset="0"/>
              </a:rPr>
              <a:t>Restore function-</a:t>
            </a:r>
            <a:r>
              <a:rPr lang="en-US" dirty="0" smtClean="0">
                <a:latin typeface="Times New Roman" pitchFamily="18" charset="0"/>
                <a:cs typeface="Times New Roman" pitchFamily="18" charset="0"/>
              </a:rPr>
              <a:t> e.g. surgical correction of leprosy =&gt;medical rehabilitation</a:t>
            </a:r>
          </a:p>
          <a:p>
            <a:pPr lvl="1" algn="just">
              <a:buFont typeface="Wingdings" panose="05000000000000000000" pitchFamily="2" charset="2"/>
              <a:buChar char="§"/>
            </a:pPr>
            <a:r>
              <a:rPr lang="en-US" b="1" dirty="0" smtClean="0">
                <a:latin typeface="Times New Roman" pitchFamily="18" charset="0"/>
                <a:cs typeface="Times New Roman" pitchFamily="18" charset="0"/>
              </a:rPr>
              <a:t>Vocational training-  </a:t>
            </a:r>
            <a:r>
              <a:rPr lang="en-US" dirty="0" smtClean="0">
                <a:latin typeface="Times New Roman" pitchFamily="18" charset="0"/>
                <a:cs typeface="Times New Roman" pitchFamily="18" charset="0"/>
              </a:rPr>
              <a:t>so that the individual can earn his/her livelihood=&gt;vocational rehabilitation</a:t>
            </a:r>
          </a:p>
          <a:p>
            <a:pPr lvl="1" algn="just">
              <a:buFont typeface="Wingdings" panose="05000000000000000000" pitchFamily="2" charset="2"/>
              <a:buChar char="§"/>
            </a:pPr>
            <a:r>
              <a:rPr lang="en-US" b="1" dirty="0" smtClean="0">
                <a:latin typeface="Times New Roman" pitchFamily="18" charset="0"/>
                <a:cs typeface="Times New Roman" pitchFamily="18" charset="0"/>
              </a:rPr>
              <a:t>Integrate family with society </a:t>
            </a:r>
            <a:r>
              <a:rPr lang="en-US" dirty="0" smtClean="0">
                <a:latin typeface="Times New Roman" pitchFamily="18" charset="0"/>
                <a:cs typeface="Times New Roman" pitchFamily="18" charset="0"/>
              </a:rPr>
              <a:t>– social rehabilitation</a:t>
            </a:r>
          </a:p>
          <a:p>
            <a:pPr lvl="1" algn="just">
              <a:buFont typeface="Wingdings" panose="05000000000000000000" pitchFamily="2" charset="2"/>
              <a:buChar char="§"/>
            </a:pPr>
            <a:r>
              <a:rPr lang="en-US" b="1" dirty="0" smtClean="0">
                <a:latin typeface="Times New Roman" pitchFamily="18" charset="0"/>
                <a:cs typeface="Times New Roman" pitchFamily="18" charset="0"/>
              </a:rPr>
              <a:t>Instill self confidence- </a:t>
            </a:r>
            <a:r>
              <a:rPr lang="en-US" dirty="0" smtClean="0">
                <a:latin typeface="Times New Roman" pitchFamily="18" charset="0"/>
                <a:cs typeface="Times New Roman" pitchFamily="18" charset="0"/>
              </a:rPr>
              <a:t>psychological rehabilitation</a:t>
            </a:r>
          </a:p>
        </p:txBody>
      </p:sp>
    </p:spTree>
    <p:extLst>
      <p:ext uri="{BB962C8B-B14F-4D97-AF65-F5344CB8AC3E}">
        <p14:creationId xmlns:p14="http://schemas.microsoft.com/office/powerpoint/2010/main" val="2319341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2775" y="228600"/>
            <a:ext cx="8153400" cy="609600"/>
          </a:xfrm>
        </p:spPr>
        <p:txBody>
          <a:bodyPr>
            <a:noAutofit/>
          </a:bodyPr>
          <a:lstStyle/>
          <a:p>
            <a:pPr eaLnBrk="1" hangingPunct="1"/>
            <a:r>
              <a:rPr lang="en-US" sz="4000" dirty="0" smtClean="0">
                <a:latin typeface="Times New Roman" pitchFamily="18" charset="0"/>
                <a:cs typeface="Times New Roman" pitchFamily="18" charset="0"/>
              </a:rPr>
              <a:t>Basic  concepts health cont.… </a:t>
            </a:r>
          </a:p>
        </p:txBody>
      </p:sp>
      <p:sp>
        <p:nvSpPr>
          <p:cNvPr id="15365" name="Rectangle 3"/>
          <p:cNvSpPr>
            <a:spLocks noGrp="1" noChangeArrowheads="1"/>
          </p:cNvSpPr>
          <p:nvPr>
            <p:ph idx="1"/>
          </p:nvPr>
        </p:nvSpPr>
        <p:spPr>
          <a:xfrm>
            <a:off x="304800" y="838200"/>
            <a:ext cx="8461375" cy="5715000"/>
          </a:xfrm>
        </p:spPr>
        <p:txBody>
          <a:bodyPr>
            <a:noAutofit/>
          </a:bodyPr>
          <a:lstStyle/>
          <a:p>
            <a:pPr marL="609600" indent="-609600" algn="just" eaLnBrk="1" hangingPunct="1">
              <a:lnSpc>
                <a:spcPct val="80000"/>
              </a:lnSpc>
            </a:pPr>
            <a:r>
              <a:rPr lang="en-US" b="1" dirty="0" smtClean="0">
                <a:latin typeface="Times New Roman" pitchFamily="18" charset="0"/>
                <a:cs typeface="Times New Roman" pitchFamily="18" charset="0"/>
              </a:rPr>
              <a:t>Community- </a:t>
            </a:r>
            <a:r>
              <a:rPr lang="en-US" dirty="0" smtClean="0">
                <a:latin typeface="Times New Roman" pitchFamily="18" charset="0"/>
                <a:cs typeface="Times New Roman" pitchFamily="18" charset="0"/>
              </a:rPr>
              <a:t>refers to a group of people who share some thing in common. </a:t>
            </a:r>
          </a:p>
          <a:p>
            <a:pPr marL="929640" lvl="1" indent="-609600" algn="just">
              <a:lnSpc>
                <a:spcPct val="80000"/>
              </a:lnSpc>
            </a:pPr>
            <a:r>
              <a:rPr lang="en-US" dirty="0" smtClean="0">
                <a:latin typeface="Times New Roman" pitchFamily="18" charset="0"/>
                <a:cs typeface="Times New Roman" pitchFamily="18" charset="0"/>
              </a:rPr>
              <a:t>Examples of common denominators may be neighborhood, work place, race, religion or social activity. </a:t>
            </a:r>
          </a:p>
          <a:p>
            <a:pPr marL="929640" lvl="1" indent="-609600" algn="just">
              <a:lnSpc>
                <a:spcPct val="80000"/>
              </a:lnSpc>
            </a:pPr>
            <a:r>
              <a:rPr lang="en-US" dirty="0" smtClean="0">
                <a:latin typeface="Times New Roman" pitchFamily="18" charset="0"/>
                <a:cs typeface="Times New Roman" pitchFamily="18" charset="0"/>
              </a:rPr>
              <a:t>Communities are characterized by people’s engagement in activities that demand interrelationship of efforts, they give rise to shared culture, and they are often sited in a particular geographic location. </a:t>
            </a:r>
          </a:p>
          <a:p>
            <a:pPr marL="929640" lvl="1" indent="-609600" algn="just">
              <a:lnSpc>
                <a:spcPct val="80000"/>
              </a:lnSpc>
            </a:pPr>
            <a:endParaRPr lang="en-US" dirty="0" smtClean="0">
              <a:latin typeface="Times New Roman" pitchFamily="18" charset="0"/>
              <a:cs typeface="Times New Roman" pitchFamily="18" charset="0"/>
            </a:endParaRPr>
          </a:p>
          <a:p>
            <a:pPr marL="609600" indent="-609600" algn="just" eaLnBrk="1" hangingPunct="1">
              <a:lnSpc>
                <a:spcPct val="80000"/>
              </a:lnSpc>
            </a:pPr>
            <a:r>
              <a:rPr lang="en-US" b="1" dirty="0" smtClean="0">
                <a:latin typeface="Times New Roman" pitchFamily="18" charset="0"/>
                <a:cs typeface="Times New Roman" pitchFamily="18" charset="0"/>
              </a:rPr>
              <a:t>Community medicine- </a:t>
            </a:r>
            <a:r>
              <a:rPr lang="en-US" dirty="0" smtClean="0">
                <a:latin typeface="Times New Roman" pitchFamily="18" charset="0"/>
                <a:cs typeface="Times New Roman" pitchFamily="18" charset="0"/>
              </a:rPr>
              <a:t>is a system of delivery of comprehensive health care to the people by a health team to improve the health of a community.</a:t>
            </a:r>
          </a:p>
        </p:txBody>
      </p:sp>
      <p:sp>
        <p:nvSpPr>
          <p:cNvPr id="6" name="Slide Number Placeholder 5"/>
          <p:cNvSpPr>
            <a:spLocks noGrp="1"/>
          </p:cNvSpPr>
          <p:nvPr>
            <p:ph type="sldNum" sz="quarter" idx="12"/>
          </p:nvPr>
        </p:nvSpPr>
        <p:spPr/>
        <p:txBody>
          <a:bodyPr>
            <a:normAutofit/>
          </a:bodyPr>
          <a:lstStyle/>
          <a:p>
            <a:pPr>
              <a:defRPr/>
            </a:pPr>
            <a:fld id="{8F4C9336-DA33-4704-AA8D-39215516EE03}" type="slidenum">
              <a:rPr lang="en-US"/>
              <a:pPr>
                <a:defRPr/>
              </a:pPr>
              <a:t>6</a:t>
            </a:fld>
            <a:endParaRPr lang="en-US"/>
          </a:p>
        </p:txBody>
      </p:sp>
    </p:spTree>
    <p:extLst>
      <p:ext uri="{BB962C8B-B14F-4D97-AF65-F5344CB8AC3E}">
        <p14:creationId xmlns:p14="http://schemas.microsoft.com/office/powerpoint/2010/main" val="41466675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lvl="0"/>
            <a:r>
              <a:rPr lang="en-US" b="1" kern="0" dirty="0" smtClean="0">
                <a:solidFill>
                  <a:srgbClr val="0033CC"/>
                </a:solidFill>
                <a:latin typeface="Times New Roman" pitchFamily="18" charset="0"/>
                <a:cs typeface="Times New Roman" pitchFamily="18" charset="0"/>
              </a:rPr>
              <a:t>Determinants of Prevention</a:t>
            </a:r>
            <a:endParaRPr lang="en-US" dirty="0"/>
          </a:p>
        </p:txBody>
      </p:sp>
      <p:sp>
        <p:nvSpPr>
          <p:cNvPr id="3" name="Content Placeholder 2"/>
          <p:cNvSpPr>
            <a:spLocks noGrp="1"/>
          </p:cNvSpPr>
          <p:nvPr>
            <p:ph sz="quarter" idx="1"/>
          </p:nvPr>
        </p:nvSpPr>
        <p:spPr>
          <a:xfrm>
            <a:off x="304800" y="1066800"/>
            <a:ext cx="8531352" cy="5486400"/>
          </a:xfrm>
        </p:spPr>
        <p:txBody>
          <a:bodyPr>
            <a:normAutofit fontScale="92500" lnSpcReduction="20000"/>
          </a:bodyPr>
          <a:lstStyle/>
          <a:p>
            <a:pPr marL="0" indent="0" algn="just" fontAlgn="base">
              <a:lnSpc>
                <a:spcPct val="150000"/>
              </a:lnSpc>
              <a:spcAft>
                <a:spcPct val="0"/>
              </a:spcAft>
              <a:buNone/>
            </a:pPr>
            <a:r>
              <a:rPr lang="en-US" sz="2800" b="1" kern="0" dirty="0" smtClean="0">
                <a:solidFill>
                  <a:srgbClr val="2F1311"/>
                </a:solidFill>
                <a:latin typeface="Times New Roman" pitchFamily="18" charset="0"/>
                <a:cs typeface="Times New Roman" pitchFamily="18" charset="0"/>
              </a:rPr>
              <a:t>Successful prevention depends upon: </a:t>
            </a:r>
          </a:p>
          <a:p>
            <a:pPr lvl="1" algn="just" fontAlgn="base">
              <a:lnSpc>
                <a:spcPct val="150000"/>
              </a:lnSpc>
              <a:spcAft>
                <a:spcPct val="0"/>
              </a:spcAft>
              <a:buFont typeface="Arial" panose="020B0604020202020204" pitchFamily="34" charset="0"/>
              <a:buChar char="•"/>
            </a:pPr>
            <a:r>
              <a:rPr lang="en-US" sz="2600" kern="0" dirty="0" smtClean="0">
                <a:solidFill>
                  <a:srgbClr val="2F1311"/>
                </a:solidFill>
                <a:latin typeface="Times New Roman" pitchFamily="18" charset="0"/>
                <a:cs typeface="Times New Roman" pitchFamily="18" charset="0"/>
              </a:rPr>
              <a:t>A knowledge of causation, </a:t>
            </a:r>
          </a:p>
          <a:p>
            <a:pPr lvl="1" algn="just" fontAlgn="base">
              <a:lnSpc>
                <a:spcPct val="150000"/>
              </a:lnSpc>
              <a:spcAft>
                <a:spcPct val="0"/>
              </a:spcAft>
              <a:buFont typeface="Arial" panose="020B0604020202020204" pitchFamily="34" charset="0"/>
              <a:buChar char="•"/>
            </a:pPr>
            <a:r>
              <a:rPr lang="en-US" sz="2600" kern="0" dirty="0" smtClean="0">
                <a:solidFill>
                  <a:srgbClr val="2F1311"/>
                </a:solidFill>
                <a:latin typeface="Times New Roman" pitchFamily="18" charset="0"/>
                <a:cs typeface="Times New Roman" pitchFamily="18" charset="0"/>
              </a:rPr>
              <a:t>Dynamics of transmission, </a:t>
            </a:r>
          </a:p>
          <a:p>
            <a:pPr lvl="1" algn="just" fontAlgn="base">
              <a:lnSpc>
                <a:spcPct val="150000"/>
              </a:lnSpc>
              <a:spcAft>
                <a:spcPct val="0"/>
              </a:spcAft>
              <a:buFont typeface="Arial" panose="020B0604020202020204" pitchFamily="34" charset="0"/>
              <a:buChar char="•"/>
            </a:pPr>
            <a:r>
              <a:rPr lang="en-US" sz="2600" kern="0" dirty="0" smtClean="0">
                <a:solidFill>
                  <a:srgbClr val="2F1311"/>
                </a:solidFill>
                <a:latin typeface="Times New Roman" pitchFamily="18" charset="0"/>
                <a:cs typeface="Times New Roman" pitchFamily="18" charset="0"/>
              </a:rPr>
              <a:t>Identification of risk factors and risk groups, </a:t>
            </a:r>
          </a:p>
          <a:p>
            <a:pPr lvl="1" algn="just" fontAlgn="base">
              <a:lnSpc>
                <a:spcPct val="150000"/>
              </a:lnSpc>
              <a:spcAft>
                <a:spcPct val="0"/>
              </a:spcAft>
              <a:buFont typeface="Arial" panose="020B0604020202020204" pitchFamily="34" charset="0"/>
              <a:buChar char="•"/>
            </a:pPr>
            <a:r>
              <a:rPr lang="en-US" sz="2600" kern="0" dirty="0" smtClean="0">
                <a:solidFill>
                  <a:srgbClr val="2F1311"/>
                </a:solidFill>
                <a:latin typeface="Times New Roman" pitchFamily="18" charset="0"/>
                <a:cs typeface="Times New Roman" pitchFamily="18" charset="0"/>
              </a:rPr>
              <a:t>Availability of prophylactic or early detection and treatment measures, </a:t>
            </a:r>
          </a:p>
          <a:p>
            <a:pPr lvl="1" algn="just" fontAlgn="base">
              <a:lnSpc>
                <a:spcPct val="150000"/>
              </a:lnSpc>
              <a:spcAft>
                <a:spcPct val="0"/>
              </a:spcAft>
              <a:buFont typeface="Arial" panose="020B0604020202020204" pitchFamily="34" charset="0"/>
              <a:buChar char="•"/>
            </a:pPr>
            <a:r>
              <a:rPr lang="en-US" sz="2600" kern="0" dirty="0" smtClean="0">
                <a:solidFill>
                  <a:srgbClr val="2F1311"/>
                </a:solidFill>
                <a:latin typeface="Times New Roman" pitchFamily="18" charset="0"/>
                <a:cs typeface="Times New Roman" pitchFamily="18" charset="0"/>
              </a:rPr>
              <a:t>An organization for applying these measures to appropriate persons or groups, and </a:t>
            </a:r>
          </a:p>
          <a:p>
            <a:pPr lvl="1" algn="just" fontAlgn="base">
              <a:lnSpc>
                <a:spcPct val="150000"/>
              </a:lnSpc>
              <a:spcAft>
                <a:spcPct val="0"/>
              </a:spcAft>
              <a:buFont typeface="Arial" panose="020B0604020202020204" pitchFamily="34" charset="0"/>
              <a:buChar char="•"/>
            </a:pPr>
            <a:r>
              <a:rPr lang="en-US" sz="2600" kern="0" dirty="0" smtClean="0">
                <a:solidFill>
                  <a:srgbClr val="2F1311"/>
                </a:solidFill>
                <a:latin typeface="Times New Roman" pitchFamily="18" charset="0"/>
                <a:cs typeface="Times New Roman" pitchFamily="18" charset="0"/>
              </a:rPr>
              <a:t>Continuous evaluation and development of procedures applied</a:t>
            </a:r>
          </a:p>
        </p:txBody>
      </p:sp>
      <p:sp>
        <p:nvSpPr>
          <p:cNvPr id="5" name="Slide Number Placeholder 4"/>
          <p:cNvSpPr>
            <a:spLocks noGrp="1"/>
          </p:cNvSpPr>
          <p:nvPr>
            <p:ph type="sldNum" sz="quarter" idx="12"/>
          </p:nvPr>
        </p:nvSpPr>
        <p:spPr/>
        <p:txBody>
          <a:bodyPr>
            <a:normAutofit/>
          </a:bodyPr>
          <a:lstStyle/>
          <a:p>
            <a:fld id="{BD27F1C1-5E43-4070-B24A-8C1A94BA79D6}" type="slidenum">
              <a:rPr lang="en-US" smtClean="0"/>
              <a:pPr/>
              <a:t>60</a:t>
            </a:fld>
            <a:endParaRPr lang="en-US"/>
          </a:p>
        </p:txBody>
      </p:sp>
    </p:spTree>
    <p:extLst>
      <p:ext uri="{BB962C8B-B14F-4D97-AF65-F5344CB8AC3E}">
        <p14:creationId xmlns:p14="http://schemas.microsoft.com/office/powerpoint/2010/main" val="29115651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12775" y="228600"/>
            <a:ext cx="8153400" cy="609600"/>
          </a:xfrm>
        </p:spPr>
        <p:txBody>
          <a:bodyPr>
            <a:normAutofit fontScale="90000"/>
          </a:bodyPr>
          <a:lstStyle/>
          <a:p>
            <a:r>
              <a:rPr lang="en-US" sz="4000" b="1" dirty="0" smtClean="0">
                <a:latin typeface="Times New Roman" pitchFamily="18" charset="0"/>
                <a:cs typeface="Times New Roman" pitchFamily="18" charset="0"/>
              </a:rPr>
              <a:t>The Infectious disease cycle </a:t>
            </a:r>
            <a:endParaRPr lang="en-US" sz="2800" dirty="0" smtClean="0">
              <a:latin typeface="Times New Roman" pitchFamily="18" charset="0"/>
              <a:cs typeface="Times New Roman" pitchFamily="18" charset="0"/>
            </a:endParaRPr>
          </a:p>
        </p:txBody>
      </p:sp>
      <p:sp>
        <p:nvSpPr>
          <p:cNvPr id="242692"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49DB36C2-0FE9-4677-A107-F31FCD036758}" type="slidenum">
              <a:rPr lang="en-US" smtClean="0"/>
              <a:pPr/>
              <a:t>61</a:t>
            </a:fld>
            <a:endParaRPr lang="en-US" smtClean="0"/>
          </a:p>
        </p:txBody>
      </p:sp>
      <p:sp>
        <p:nvSpPr>
          <p:cNvPr id="242693" name="Rectangle 3"/>
          <p:cNvSpPr>
            <a:spLocks noGrp="1" noChangeArrowheads="1"/>
          </p:cNvSpPr>
          <p:nvPr>
            <p:ph sz="quarter" idx="1"/>
          </p:nvPr>
        </p:nvSpPr>
        <p:spPr>
          <a:xfrm>
            <a:off x="304800" y="914399"/>
            <a:ext cx="8534400" cy="5441951"/>
          </a:xfrm>
        </p:spPr>
        <p:txBody>
          <a:bodyPr>
            <a:normAutofit/>
          </a:bodyPr>
          <a:lstStyle/>
          <a:p>
            <a:pPr algn="just">
              <a:lnSpc>
                <a:spcPct val="80000"/>
              </a:lnSpc>
            </a:pPr>
            <a:endParaRPr lang="en-US" sz="2400" b="1" dirty="0" smtClean="0">
              <a:latin typeface="Times New Roman" pitchFamily="18" charset="0"/>
              <a:cs typeface="Times New Roman" pitchFamily="18" charset="0"/>
            </a:endParaRPr>
          </a:p>
          <a:p>
            <a:pPr algn="just">
              <a:lnSpc>
                <a:spcPct val="80000"/>
              </a:lnSpc>
            </a:pPr>
            <a:r>
              <a:rPr lang="en-US" sz="2400" b="1" dirty="0" smtClean="0">
                <a:latin typeface="Times New Roman" pitchFamily="18" charset="0"/>
                <a:cs typeface="Times New Roman" pitchFamily="18" charset="0"/>
              </a:rPr>
              <a:t>Infection:</a:t>
            </a:r>
            <a:r>
              <a:rPr lang="en-US" sz="2400" dirty="0" smtClean="0">
                <a:latin typeface="Times New Roman" pitchFamily="18" charset="0"/>
                <a:cs typeface="Times New Roman" pitchFamily="18" charset="0"/>
              </a:rPr>
              <a:t> Entry and development/multiplication of disease causing micro organisms in man or animals. May be </a:t>
            </a:r>
            <a:r>
              <a:rPr lang="en-US" sz="2400" b="1" dirty="0" smtClean="0">
                <a:latin typeface="Times New Roman" pitchFamily="18" charset="0"/>
                <a:cs typeface="Times New Roman" pitchFamily="18" charset="0"/>
              </a:rPr>
              <a:t>contained or progress </a:t>
            </a:r>
            <a:r>
              <a:rPr lang="en-US" sz="2400" dirty="0" smtClean="0">
                <a:latin typeface="Times New Roman" pitchFamily="18" charset="0"/>
                <a:cs typeface="Times New Roman" pitchFamily="18" charset="0"/>
              </a:rPr>
              <a:t>to disease depending on the immunity</a:t>
            </a:r>
          </a:p>
          <a:p>
            <a:pPr algn="just">
              <a:lnSpc>
                <a:spcPct val="80000"/>
              </a:lnSpc>
            </a:pPr>
            <a:endParaRPr lang="en-US" sz="2400" dirty="0" smtClean="0">
              <a:latin typeface="Times New Roman" pitchFamily="18" charset="0"/>
              <a:cs typeface="Times New Roman" pitchFamily="18" charset="0"/>
            </a:endParaRPr>
          </a:p>
          <a:p>
            <a:pPr algn="just">
              <a:lnSpc>
                <a:spcPct val="80000"/>
              </a:lnSpc>
            </a:pPr>
            <a:r>
              <a:rPr lang="en-US" sz="2400" b="1" dirty="0" smtClean="0">
                <a:latin typeface="Times New Roman" pitchFamily="18" charset="0"/>
                <a:cs typeface="Times New Roman" pitchFamily="18" charset="0"/>
              </a:rPr>
              <a:t>Latent infection</a:t>
            </a:r>
            <a:r>
              <a:rPr lang="en-US" sz="2400" dirty="0" smtClean="0">
                <a:latin typeface="Times New Roman" pitchFamily="18" charset="0"/>
                <a:cs typeface="Times New Roman" pitchFamily="18" charset="0"/>
              </a:rPr>
              <a:t>: the organism is not being shed, but may get reactivated after some time e.g. HSV (herpes simplex virus)</a:t>
            </a:r>
          </a:p>
          <a:p>
            <a:pPr algn="just">
              <a:lnSpc>
                <a:spcPct val="80000"/>
              </a:lnSpc>
            </a:pPr>
            <a:endParaRPr lang="en-US" sz="2400" dirty="0" smtClean="0">
              <a:latin typeface="Times New Roman" pitchFamily="18" charset="0"/>
              <a:cs typeface="Times New Roman" pitchFamily="18" charset="0"/>
            </a:endParaRPr>
          </a:p>
          <a:p>
            <a:pPr algn="just">
              <a:lnSpc>
                <a:spcPct val="80000"/>
              </a:lnSpc>
            </a:pPr>
            <a:r>
              <a:rPr lang="en-US" sz="2400" b="1" dirty="0" smtClean="0">
                <a:latin typeface="Times New Roman" pitchFamily="18" charset="0"/>
                <a:cs typeface="Times New Roman" pitchFamily="18" charset="0"/>
              </a:rPr>
              <a:t>Pathogeneity:</a:t>
            </a:r>
            <a:r>
              <a:rPr lang="en-US" sz="2400" dirty="0" smtClean="0">
                <a:latin typeface="Times New Roman" pitchFamily="18" charset="0"/>
                <a:cs typeface="Times New Roman" pitchFamily="18" charset="0"/>
              </a:rPr>
              <a:t> is the probability of developing symptoms or disease after becoming infected and </a:t>
            </a:r>
            <a:r>
              <a:rPr lang="en-US" sz="2400" b="1" dirty="0" smtClean="0">
                <a:latin typeface="Times New Roman" pitchFamily="18" charset="0"/>
                <a:cs typeface="Times New Roman" pitchFamily="18" charset="0"/>
              </a:rPr>
              <a:t>is host and agent interaction</a:t>
            </a:r>
          </a:p>
          <a:p>
            <a:pPr algn="just">
              <a:lnSpc>
                <a:spcPct val="80000"/>
              </a:lnSpc>
            </a:pPr>
            <a:endParaRPr lang="en-US" sz="2400" b="1" dirty="0" smtClean="0">
              <a:latin typeface="Times New Roman" pitchFamily="18" charset="0"/>
              <a:cs typeface="Times New Roman" pitchFamily="18" charset="0"/>
            </a:endParaRPr>
          </a:p>
          <a:p>
            <a:pPr algn="just">
              <a:lnSpc>
                <a:spcPct val="80000"/>
              </a:lnSpc>
            </a:pPr>
            <a:r>
              <a:rPr lang="en-US" sz="2400" b="1" dirty="0" smtClean="0">
                <a:latin typeface="Times New Roman" pitchFamily="18" charset="0"/>
                <a:cs typeface="Times New Roman" pitchFamily="18" charset="0"/>
              </a:rPr>
              <a:t>Nosocomial or hospital acquired infection- </a:t>
            </a:r>
            <a:r>
              <a:rPr lang="en-US" sz="2400" dirty="0" smtClean="0">
                <a:latin typeface="Times New Roman" pitchFamily="18" charset="0"/>
                <a:cs typeface="Times New Roman" pitchFamily="18" charset="0"/>
              </a:rPr>
              <a:t>contract infection during his/her stay in hospital e.g. UTI (catheter), AIDS (unsafe injection)</a:t>
            </a:r>
          </a:p>
        </p:txBody>
      </p:sp>
    </p:spTree>
    <p:extLst>
      <p:ext uri="{BB962C8B-B14F-4D97-AF65-F5344CB8AC3E}">
        <p14:creationId xmlns:p14="http://schemas.microsoft.com/office/powerpoint/2010/main" val="25039694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612775" y="152400"/>
            <a:ext cx="8153400" cy="762000"/>
          </a:xfrm>
        </p:spPr>
        <p:txBody>
          <a:bodyPr>
            <a:normAutofit fontScale="90000"/>
          </a:bodyPr>
          <a:lstStyle/>
          <a:p>
            <a:pPr eaLnBrk="1" hangingPunct="1"/>
            <a:r>
              <a:rPr lang="en-US" sz="4800" dirty="0" smtClean="0">
                <a:latin typeface="Times New Roman" pitchFamily="18" charset="0"/>
                <a:cs typeface="Times New Roman" pitchFamily="18" charset="0"/>
              </a:rPr>
              <a:t>Conti…</a:t>
            </a:r>
          </a:p>
        </p:txBody>
      </p:sp>
      <p:sp>
        <p:nvSpPr>
          <p:cNvPr id="243716"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E3E7384E-7477-43CC-AFEE-A1238BC1638A}" type="slidenum">
              <a:rPr lang="en-US" smtClean="0"/>
              <a:pPr/>
              <a:t>62</a:t>
            </a:fld>
            <a:endParaRPr lang="en-US" smtClean="0"/>
          </a:p>
        </p:txBody>
      </p:sp>
      <p:sp>
        <p:nvSpPr>
          <p:cNvPr id="243717" name="Rectangle 3"/>
          <p:cNvSpPr>
            <a:spLocks noGrp="1" noChangeArrowheads="1"/>
          </p:cNvSpPr>
          <p:nvPr>
            <p:ph sz="quarter" idx="1"/>
          </p:nvPr>
        </p:nvSpPr>
        <p:spPr>
          <a:xfrm>
            <a:off x="228600" y="838200"/>
            <a:ext cx="8610601" cy="5638800"/>
          </a:xfrm>
        </p:spPr>
        <p:txBody>
          <a:bodyPr>
            <a:noAutofit/>
          </a:bodyPr>
          <a:lstStyle/>
          <a:p>
            <a:pPr algn="just">
              <a:lnSpc>
                <a:spcPct val="80000"/>
              </a:lnSpc>
            </a:pPr>
            <a:r>
              <a:rPr lang="en-GB" sz="2800" b="1" dirty="0" smtClean="0">
                <a:latin typeface="Times New Roman" pitchFamily="18" charset="0"/>
                <a:cs typeface="Times New Roman" pitchFamily="18" charset="0"/>
              </a:rPr>
              <a:t>Community acquired infection:  </a:t>
            </a:r>
            <a:r>
              <a:rPr lang="en-GB" sz="2800" dirty="0" smtClean="0">
                <a:latin typeface="Times New Roman" pitchFamily="18" charset="0"/>
                <a:cs typeface="Times New Roman" pitchFamily="18" charset="0"/>
              </a:rPr>
              <a:t>infection that occurs in the community/general population (as distinguished from nosocomial infection).</a:t>
            </a:r>
          </a:p>
          <a:p>
            <a:pPr algn="just">
              <a:lnSpc>
                <a:spcPct val="80000"/>
              </a:lnSpc>
            </a:pPr>
            <a:endParaRPr lang="en-US" sz="2800" dirty="0" smtClean="0">
              <a:latin typeface="Times New Roman" pitchFamily="18" charset="0"/>
              <a:cs typeface="Times New Roman" pitchFamily="18" charset="0"/>
            </a:endParaRPr>
          </a:p>
          <a:p>
            <a:pPr algn="just">
              <a:lnSpc>
                <a:spcPct val="80000"/>
              </a:lnSpc>
            </a:pPr>
            <a:r>
              <a:rPr lang="en-US" sz="2800" b="1" dirty="0" smtClean="0">
                <a:latin typeface="Times New Roman" pitchFamily="18" charset="0"/>
                <a:cs typeface="Times New Roman" pitchFamily="18" charset="0"/>
              </a:rPr>
              <a:t>Cross infection- </a:t>
            </a:r>
            <a:r>
              <a:rPr lang="en-US" sz="2800" dirty="0" smtClean="0">
                <a:latin typeface="Times New Roman" pitchFamily="18" charset="0"/>
                <a:cs typeface="Times New Roman" pitchFamily="18" charset="0"/>
              </a:rPr>
              <a:t>contracted from fellow patients/hospital environment</a:t>
            </a:r>
          </a:p>
          <a:p>
            <a:pPr algn="just">
              <a:lnSpc>
                <a:spcPct val="80000"/>
              </a:lnSpc>
            </a:pPr>
            <a:r>
              <a:rPr lang="en-US" sz="280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gn="just">
              <a:lnSpc>
                <a:spcPct val="80000"/>
              </a:lnSpc>
            </a:pPr>
            <a:r>
              <a:rPr lang="en-US" sz="2800" b="1" dirty="0" smtClean="0">
                <a:latin typeface="Times New Roman" pitchFamily="18" charset="0"/>
                <a:cs typeface="Times New Roman" pitchFamily="18" charset="0"/>
              </a:rPr>
              <a:t>Iatrogenic diseases (physician induced)</a:t>
            </a:r>
            <a:r>
              <a:rPr lang="en-US" sz="2800" dirty="0" smtClean="0">
                <a:latin typeface="Times New Roman" pitchFamily="18" charset="0"/>
                <a:cs typeface="Times New Roman" pitchFamily="18" charset="0"/>
              </a:rPr>
              <a:t>-as a result of treatment or investigation procedures in the hospital e.g. allergy and adverse reaction to drugs</a:t>
            </a:r>
          </a:p>
          <a:p>
            <a:pPr algn="just">
              <a:lnSpc>
                <a:spcPct val="80000"/>
              </a:lnSpc>
            </a:pPr>
            <a:endParaRPr lang="en-US" sz="2800" dirty="0" smtClean="0">
              <a:latin typeface="Times New Roman" pitchFamily="18" charset="0"/>
              <a:cs typeface="Times New Roman" pitchFamily="18" charset="0"/>
            </a:endParaRPr>
          </a:p>
          <a:p>
            <a:pPr algn="just">
              <a:lnSpc>
                <a:spcPct val="80000"/>
              </a:lnSpc>
            </a:pPr>
            <a:r>
              <a:rPr lang="en-US" sz="2800" b="1" dirty="0" smtClean="0">
                <a:latin typeface="Times New Roman" pitchFamily="18" charset="0"/>
                <a:cs typeface="Times New Roman" pitchFamily="18" charset="0"/>
              </a:rPr>
              <a:t>Infectious disease- </a:t>
            </a:r>
            <a:r>
              <a:rPr lang="en-US" sz="2800" dirty="0" smtClean="0">
                <a:latin typeface="Times New Roman" pitchFamily="18" charset="0"/>
                <a:cs typeface="Times New Roman" pitchFamily="18" charset="0"/>
              </a:rPr>
              <a:t>disease resulting from an infection e.g. leprosy and malaria</a:t>
            </a:r>
          </a:p>
          <a:p>
            <a:pPr lvl="1" algn="just">
              <a:lnSpc>
                <a:spcPct val="80000"/>
              </a:lnSpc>
            </a:pPr>
            <a:r>
              <a:rPr lang="en-US" sz="2400" dirty="0" smtClean="0">
                <a:latin typeface="Times New Roman" pitchFamily="18" charset="0"/>
                <a:cs typeface="Times New Roman" pitchFamily="18" charset="0"/>
              </a:rPr>
              <a:t>Thus, this phrase is interchangeably used with the expression communicable disease, as both mean the same.</a:t>
            </a:r>
          </a:p>
          <a:p>
            <a:pPr algn="just">
              <a:lnSpc>
                <a:spcPct val="80000"/>
              </a:lnSpc>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919272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533400" y="136525"/>
            <a:ext cx="8153400" cy="473075"/>
          </a:xfrm>
        </p:spPr>
        <p:txBody>
          <a:bodyPr>
            <a:normAutofit fontScale="90000"/>
          </a:bodyPr>
          <a:lstStyle/>
          <a:p>
            <a:pPr eaLnBrk="1" hangingPunct="1"/>
            <a:r>
              <a:rPr lang="en-US" sz="5400" dirty="0" smtClean="0">
                <a:latin typeface="Times New Roman" pitchFamily="18" charset="0"/>
                <a:cs typeface="Times New Roman" pitchFamily="18" charset="0"/>
              </a:rPr>
              <a:t>Conti…</a:t>
            </a:r>
          </a:p>
        </p:txBody>
      </p:sp>
      <p:sp>
        <p:nvSpPr>
          <p:cNvPr id="245764"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7E8A3991-C584-4D77-9DDD-BA6BA5DA2158}" type="slidenum">
              <a:rPr lang="en-US" smtClean="0"/>
              <a:pPr/>
              <a:t>63</a:t>
            </a:fld>
            <a:endParaRPr lang="en-US" smtClean="0"/>
          </a:p>
        </p:txBody>
      </p:sp>
      <p:sp>
        <p:nvSpPr>
          <p:cNvPr id="245765" name="Rectangle 3"/>
          <p:cNvSpPr>
            <a:spLocks noGrp="1" noChangeArrowheads="1"/>
          </p:cNvSpPr>
          <p:nvPr>
            <p:ph sz="quarter" idx="1"/>
          </p:nvPr>
        </p:nvSpPr>
        <p:spPr>
          <a:xfrm>
            <a:off x="381000" y="609599"/>
            <a:ext cx="8534400" cy="6111875"/>
          </a:xfrm>
        </p:spPr>
        <p:txBody>
          <a:bodyPr>
            <a:normAutofit lnSpcReduction="10000"/>
          </a:bodyPr>
          <a:lstStyle/>
          <a:p>
            <a:pPr algn="just">
              <a:lnSpc>
                <a:spcPct val="80000"/>
              </a:lnSpc>
            </a:pPr>
            <a:r>
              <a:rPr lang="en-US" sz="2400" b="1" dirty="0" smtClean="0">
                <a:latin typeface="Times New Roman" pitchFamily="18" charset="0"/>
                <a:cs typeface="Times New Roman" pitchFamily="18" charset="0"/>
              </a:rPr>
              <a:t>Infestation</a:t>
            </a:r>
            <a:r>
              <a:rPr lang="en-US" sz="2400" dirty="0" smtClean="0">
                <a:latin typeface="Times New Roman" pitchFamily="18" charset="0"/>
                <a:cs typeface="Times New Roman" pitchFamily="18" charset="0"/>
              </a:rPr>
              <a:t>-lodgment, development, and reproduction of arthropods on the surface of the body e.g. itch mite. Also presence of parasitic worms in the gut e.g. safaris and ancylostoma.</a:t>
            </a:r>
          </a:p>
          <a:p>
            <a:pPr algn="just">
              <a:lnSpc>
                <a:spcPct val="80000"/>
              </a:lnSpc>
            </a:pPr>
            <a:endParaRPr lang="en-US" sz="2400" dirty="0" smtClean="0">
              <a:latin typeface="Times New Roman" pitchFamily="18" charset="0"/>
              <a:cs typeface="Times New Roman" pitchFamily="18" charset="0"/>
            </a:endParaRPr>
          </a:p>
          <a:p>
            <a:pPr algn="just">
              <a:lnSpc>
                <a:spcPct val="80000"/>
              </a:lnSpc>
            </a:pPr>
            <a:r>
              <a:rPr lang="en-US" sz="2400" b="1" dirty="0" smtClean="0">
                <a:latin typeface="Times New Roman" pitchFamily="18" charset="0"/>
                <a:cs typeface="Times New Roman" pitchFamily="18" charset="0"/>
              </a:rPr>
              <a:t>Contamination</a:t>
            </a:r>
            <a:r>
              <a:rPr lang="en-US" sz="2400" dirty="0" smtClean="0">
                <a:latin typeface="Times New Roman" pitchFamily="18" charset="0"/>
                <a:cs typeface="Times New Roman" pitchFamily="18" charset="0"/>
              </a:rPr>
              <a:t>- presence of infectious agent on body surface, in/on cloths, beddings, toys, surgical instruments, dressings and other inanimate articles like water, milk or food.</a:t>
            </a:r>
          </a:p>
          <a:p>
            <a:pPr algn="just">
              <a:lnSpc>
                <a:spcPct val="80000"/>
              </a:lnSpc>
            </a:pPr>
            <a:endParaRPr lang="en-US" sz="2400" dirty="0" smtClean="0">
              <a:latin typeface="Times New Roman" pitchFamily="18" charset="0"/>
              <a:cs typeface="Times New Roman" pitchFamily="18" charset="0"/>
            </a:endParaRPr>
          </a:p>
          <a:p>
            <a:pPr algn="just">
              <a:lnSpc>
                <a:spcPct val="80000"/>
              </a:lnSpc>
            </a:pPr>
            <a:r>
              <a:rPr lang="en-US" sz="2400" b="1" dirty="0" smtClean="0">
                <a:latin typeface="Times New Roman" pitchFamily="18" charset="0"/>
                <a:cs typeface="Times New Roman" pitchFamily="18" charset="0"/>
              </a:rPr>
              <a:t>Pollution-</a:t>
            </a:r>
            <a:r>
              <a:rPr lang="en-US" sz="2400" dirty="0" smtClean="0">
                <a:latin typeface="Times New Roman" pitchFamily="18" charset="0"/>
                <a:cs typeface="Times New Roman" pitchFamily="18" charset="0"/>
              </a:rPr>
              <a:t> presence of offensive but not necessarily infectious agent in the environment e.g. water, soil pollution </a:t>
            </a:r>
          </a:p>
          <a:p>
            <a:pPr algn="just">
              <a:lnSpc>
                <a:spcPct val="80000"/>
              </a:lnSpc>
            </a:pPr>
            <a:endParaRPr lang="en-US" sz="2400" b="1"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Contagious-</a:t>
            </a:r>
            <a:r>
              <a:rPr lang="en-US" sz="2400" dirty="0" smtClean="0">
                <a:latin typeface="Times New Roman" pitchFamily="18" charset="0"/>
                <a:cs typeface="Times New Roman" pitchFamily="18" charset="0"/>
              </a:rPr>
              <a:t> disease transmitted through physical contact e.g. scabies, STI and leprosy.</a:t>
            </a:r>
          </a:p>
          <a:p>
            <a:pPr algn="just"/>
            <a:endParaRPr lang="en-US" sz="2400"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Communicable disease- </a:t>
            </a:r>
            <a:r>
              <a:rPr lang="en-US" sz="2400" dirty="0" smtClean="0">
                <a:latin typeface="Times New Roman" pitchFamily="18" charset="0"/>
                <a:cs typeface="Times New Roman" pitchFamily="18" charset="0"/>
              </a:rPr>
              <a:t>disease caused by specific micro organism which is transmitted from person to person, animal to animal, animal to man and environment to man either directly or indirectly e.g. cholera, typhoid, STD etc.</a:t>
            </a:r>
          </a:p>
        </p:txBody>
      </p:sp>
    </p:spTree>
    <p:extLst>
      <p:ext uri="{BB962C8B-B14F-4D97-AF65-F5344CB8AC3E}">
        <p14:creationId xmlns:p14="http://schemas.microsoft.com/office/powerpoint/2010/main" val="27362403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Times New Roman" pitchFamily="18" charset="0"/>
                <a:cs typeface="Times New Roman" pitchFamily="18" charset="0"/>
              </a:rPr>
              <a:t>Conti…</a:t>
            </a:r>
            <a:endParaRPr lang="en-US" sz="54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371600"/>
            <a:ext cx="8458200" cy="5029200"/>
          </a:xfrm>
        </p:spPr>
        <p:txBody>
          <a:bodyPr>
            <a:normAutofit/>
          </a:bodyPr>
          <a:lstStyle/>
          <a:p>
            <a:pPr marL="520700" indent="-412750" algn="just">
              <a:lnSpc>
                <a:spcPct val="80000"/>
              </a:lnSpc>
            </a:pPr>
            <a:endParaRPr lang="en-GB" sz="2800" b="1" dirty="0" smtClean="0">
              <a:latin typeface="Times New Roman" pitchFamily="18" charset="0"/>
              <a:cs typeface="Times New Roman" pitchFamily="18" charset="0"/>
            </a:endParaRPr>
          </a:p>
          <a:p>
            <a:pPr marL="520700" indent="-412750" algn="just">
              <a:lnSpc>
                <a:spcPct val="80000"/>
              </a:lnSpc>
            </a:pPr>
            <a:r>
              <a:rPr lang="en-GB" sz="2800" b="1" dirty="0" smtClean="0">
                <a:solidFill>
                  <a:srgbClr val="00B050"/>
                </a:solidFill>
                <a:latin typeface="Times New Roman" pitchFamily="18" charset="0"/>
                <a:cs typeface="Times New Roman" pitchFamily="18" charset="0"/>
              </a:rPr>
              <a:t>Disinfection: </a:t>
            </a:r>
            <a:r>
              <a:rPr lang="en-GB" sz="2800" dirty="0" smtClean="0">
                <a:latin typeface="Times New Roman" pitchFamily="18" charset="0"/>
                <a:cs typeface="Times New Roman" pitchFamily="18" charset="0"/>
              </a:rPr>
              <a:t>The procedure of </a:t>
            </a:r>
            <a:r>
              <a:rPr lang="en-GB" sz="2800" dirty="0" smtClean="0">
                <a:solidFill>
                  <a:schemeClr val="accent1"/>
                </a:solidFill>
                <a:latin typeface="Times New Roman" pitchFamily="18" charset="0"/>
                <a:cs typeface="Times New Roman" pitchFamily="18" charset="0"/>
              </a:rPr>
              <a:t>killing infectious </a:t>
            </a:r>
            <a:r>
              <a:rPr lang="en-GB" sz="2800" dirty="0" smtClean="0">
                <a:latin typeface="Times New Roman" pitchFamily="18" charset="0"/>
                <a:cs typeface="Times New Roman" pitchFamily="18" charset="0"/>
              </a:rPr>
              <a:t>agents outside the body by direct exposure to </a:t>
            </a:r>
            <a:r>
              <a:rPr lang="en-GB" sz="2800" b="1" dirty="0" smtClean="0">
                <a:solidFill>
                  <a:srgbClr val="FF0000"/>
                </a:solidFill>
                <a:latin typeface="Times New Roman" pitchFamily="18" charset="0"/>
                <a:cs typeface="Times New Roman" pitchFamily="18" charset="0"/>
              </a:rPr>
              <a:t>chemical or physical agents.  </a:t>
            </a:r>
          </a:p>
          <a:p>
            <a:pPr marL="520700" indent="-412750" algn="just">
              <a:lnSpc>
                <a:spcPct val="80000"/>
              </a:lnSpc>
            </a:pPr>
            <a:endParaRPr lang="en-GB" sz="2800" b="1" dirty="0" smtClean="0">
              <a:latin typeface="Times New Roman" pitchFamily="18" charset="0"/>
              <a:cs typeface="Times New Roman" pitchFamily="18" charset="0"/>
            </a:endParaRPr>
          </a:p>
          <a:p>
            <a:pPr marL="520700" indent="-412750" algn="just">
              <a:lnSpc>
                <a:spcPct val="80000"/>
              </a:lnSpc>
            </a:pPr>
            <a:endParaRPr lang="en-GB" sz="2800" b="1" dirty="0" smtClean="0">
              <a:latin typeface="Times New Roman" pitchFamily="18" charset="0"/>
              <a:cs typeface="Times New Roman" pitchFamily="18" charset="0"/>
            </a:endParaRPr>
          </a:p>
          <a:p>
            <a:pPr marL="520700" indent="-412750" algn="just">
              <a:lnSpc>
                <a:spcPct val="80000"/>
              </a:lnSpc>
            </a:pPr>
            <a:r>
              <a:rPr lang="en-GB" sz="2800" b="1" dirty="0" smtClean="0">
                <a:solidFill>
                  <a:srgbClr val="00B050"/>
                </a:solidFill>
                <a:latin typeface="Times New Roman" pitchFamily="18" charset="0"/>
                <a:cs typeface="Times New Roman" pitchFamily="18" charset="0"/>
              </a:rPr>
              <a:t>Disinfestations: </a:t>
            </a:r>
            <a:r>
              <a:rPr lang="en-GB" sz="2800" dirty="0" smtClean="0">
                <a:latin typeface="Times New Roman" pitchFamily="18" charset="0"/>
                <a:cs typeface="Times New Roman" pitchFamily="18" charset="0"/>
              </a:rPr>
              <a:t>The procedure of </a:t>
            </a:r>
            <a:r>
              <a:rPr lang="en-GB" sz="2800" dirty="0" smtClean="0">
                <a:solidFill>
                  <a:schemeClr val="accent1"/>
                </a:solidFill>
                <a:latin typeface="Times New Roman" pitchFamily="18" charset="0"/>
                <a:cs typeface="Times New Roman" pitchFamily="18" charset="0"/>
              </a:rPr>
              <a:t>destroying or removing </a:t>
            </a:r>
            <a:r>
              <a:rPr lang="en-GB" sz="2800" dirty="0" smtClean="0">
                <a:latin typeface="Times New Roman" pitchFamily="18" charset="0"/>
                <a:cs typeface="Times New Roman" pitchFamily="18" charset="0"/>
              </a:rPr>
              <a:t>undesired small animal forms, particularly arthropods rodents, present upon the person, the clothing, or in the environment of an individual, or on domestic animals using chemical or physical agents.</a:t>
            </a:r>
            <a:endParaRPr lang="en-US"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D27F1C1-5E43-4070-B24A-8C1A94BA79D6}" type="slidenum">
              <a:rPr lang="en-US" smtClean="0"/>
              <a:pPr/>
              <a:t>64</a:t>
            </a:fld>
            <a:endParaRPr lang="en-US" dirty="0"/>
          </a:p>
        </p:txBody>
      </p:sp>
    </p:spTree>
    <p:extLst>
      <p:ext uri="{BB962C8B-B14F-4D97-AF65-F5344CB8AC3E}">
        <p14:creationId xmlns:p14="http://schemas.microsoft.com/office/powerpoint/2010/main" val="23144662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612775" y="228600"/>
            <a:ext cx="8153400" cy="990600"/>
          </a:xfrm>
        </p:spPr>
        <p:txBody>
          <a:bodyPr>
            <a:normAutofit/>
          </a:bodyPr>
          <a:lstStyle/>
          <a:p>
            <a:pPr eaLnBrk="1" hangingPunct="1"/>
            <a:r>
              <a:rPr lang="en-US" sz="4800" dirty="0" smtClean="0">
                <a:latin typeface="Times New Roman" pitchFamily="18" charset="0"/>
                <a:cs typeface="Times New Roman" pitchFamily="18" charset="0"/>
              </a:rPr>
              <a:t>Spectrum of disease</a:t>
            </a:r>
          </a:p>
        </p:txBody>
      </p:sp>
      <p:sp>
        <p:nvSpPr>
          <p:cNvPr id="246788"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29C1165E-41EF-47E6-95AA-EF86B7D2D55E}" type="slidenum">
              <a:rPr lang="en-US" smtClean="0"/>
              <a:pPr/>
              <a:t>65</a:t>
            </a:fld>
            <a:endParaRPr lang="en-US" smtClean="0"/>
          </a:p>
        </p:txBody>
      </p:sp>
      <p:sp>
        <p:nvSpPr>
          <p:cNvPr id="246789" name="Rectangle 3"/>
          <p:cNvSpPr>
            <a:spLocks noGrp="1" noChangeArrowheads="1"/>
          </p:cNvSpPr>
          <p:nvPr>
            <p:ph sz="quarter" idx="1"/>
          </p:nvPr>
        </p:nvSpPr>
        <p:spPr>
          <a:xfrm>
            <a:off x="228600" y="1219200"/>
            <a:ext cx="8686799" cy="5257800"/>
          </a:xfrm>
        </p:spPr>
        <p:txBody>
          <a:bodyPr/>
          <a:lstStyle/>
          <a:p>
            <a:pPr algn="just"/>
            <a:r>
              <a:rPr lang="en-US"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Spectrum of diseases- </a:t>
            </a:r>
            <a:r>
              <a:rPr lang="en-US" sz="2400" dirty="0" smtClean="0">
                <a:latin typeface="Times New Roman" pitchFamily="18" charset="0"/>
                <a:cs typeface="Times New Roman" pitchFamily="18" charset="0"/>
              </a:rPr>
              <a:t>is the sequence of events that occur in human from the </a:t>
            </a:r>
            <a:r>
              <a:rPr lang="en-US" sz="2400" b="1" dirty="0" smtClean="0">
                <a:latin typeface="Times New Roman" pitchFamily="18" charset="0"/>
                <a:cs typeface="Times New Roman" pitchFamily="18" charset="0"/>
              </a:rPr>
              <a:t>time of exposure to etiological agent to death</a:t>
            </a:r>
            <a:r>
              <a:rPr lang="en-US" sz="2400" dirty="0" smtClean="0">
                <a:latin typeface="Times New Roman" pitchFamily="18" charset="0"/>
                <a:cs typeface="Times New Roman" pitchFamily="18" charset="0"/>
              </a:rPr>
              <a:t> </a:t>
            </a:r>
          </a:p>
          <a:p>
            <a:pPr algn="just"/>
            <a:endParaRPr lang="en-US" sz="2800" dirty="0" smtClean="0">
              <a:latin typeface="Times New Roman" pitchFamily="18" charset="0"/>
              <a:cs typeface="Times New Roman" pitchFamily="18" charset="0"/>
            </a:endParaRPr>
          </a:p>
          <a:p>
            <a:pPr algn="just" eaLnBrk="1" hangingPunct="1"/>
            <a:r>
              <a:rPr lang="en-US" sz="2400" dirty="0" smtClean="0">
                <a:latin typeface="Times New Roman" pitchFamily="18" charset="0"/>
                <a:cs typeface="Times New Roman" pitchFamily="18" charset="0"/>
              </a:rPr>
              <a:t>In infectious diseases, this spectrum is known as </a:t>
            </a:r>
            <a:r>
              <a:rPr lang="en-US" sz="2400" b="1" dirty="0" smtClean="0">
                <a:latin typeface="Times New Roman" pitchFamily="18" charset="0"/>
                <a:cs typeface="Times New Roman" pitchFamily="18" charset="0"/>
              </a:rPr>
              <a:t>gradient of infection-</a:t>
            </a:r>
            <a:r>
              <a:rPr lang="en-US" sz="2400" dirty="0" smtClean="0">
                <a:latin typeface="Times New Roman" pitchFamily="18" charset="0"/>
                <a:cs typeface="Times New Roman" pitchFamily="18" charset="0"/>
              </a:rPr>
              <a:t> which reflects the sequence of manifestations of illness in the host reflecting his response to the infectious agent</a:t>
            </a:r>
          </a:p>
          <a:p>
            <a:pPr algn="just" eaLnBrk="1" hangingPunct="1"/>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Gradient of infection </a:t>
            </a:r>
            <a:r>
              <a:rPr lang="en-US" sz="2400" dirty="0" smtClean="0">
                <a:latin typeface="Times New Roman" pitchFamily="18" charset="0"/>
                <a:cs typeface="Times New Roman" pitchFamily="18" charset="0"/>
              </a:rPr>
              <a:t>is different types of host response to an infection:</a:t>
            </a:r>
          </a:p>
          <a:p>
            <a:pPr lvl="1" algn="just"/>
            <a:r>
              <a:rPr lang="en-US" sz="2400" b="1" dirty="0" smtClean="0">
                <a:solidFill>
                  <a:srgbClr val="00B050"/>
                </a:solidFill>
                <a:latin typeface="Times New Roman" pitchFamily="18" charset="0"/>
                <a:cs typeface="Times New Roman" pitchFamily="18" charset="0"/>
              </a:rPr>
              <a:t>Inapparent or sub-clinical=&gt; presence of an infection in a level below the threshold of clinical symptoms=&gt; mild illness=&gt; moderate illness=&gt; severe/recovery or death</a:t>
            </a:r>
          </a:p>
          <a:p>
            <a:pPr algn="just" eaLnBrk="1" hangingPunct="1"/>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2313603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BD27F1C1-5E43-4070-B24A-8C1A94BA79D6}" type="slidenum">
              <a:rPr lang="en-US" smtClean="0"/>
              <a:pPr/>
              <a:t>66</a:t>
            </a:fld>
            <a:endParaRPr lang="en-US"/>
          </a:p>
        </p:txBody>
      </p:sp>
      <p:pic>
        <p:nvPicPr>
          <p:cNvPr id="3" name="Picture 2"/>
          <p:cNvPicPr>
            <a:picLocks noChangeAspect="1"/>
          </p:cNvPicPr>
          <p:nvPr/>
        </p:nvPicPr>
        <p:blipFill>
          <a:blip r:embed="rId2"/>
          <a:stretch>
            <a:fillRect/>
          </a:stretch>
        </p:blipFill>
        <p:spPr>
          <a:xfrm>
            <a:off x="333233" y="3183394"/>
            <a:ext cx="8382000" cy="2605348"/>
          </a:xfrm>
          <a:prstGeom prst="rect">
            <a:avLst/>
          </a:prstGeom>
        </p:spPr>
      </p:pic>
      <p:pic>
        <p:nvPicPr>
          <p:cNvPr id="5" name="Picture 4"/>
          <p:cNvPicPr>
            <a:picLocks noChangeAspect="1"/>
          </p:cNvPicPr>
          <p:nvPr/>
        </p:nvPicPr>
        <p:blipFill>
          <a:blip r:embed="rId3"/>
          <a:stretch>
            <a:fillRect/>
          </a:stretch>
        </p:blipFill>
        <p:spPr>
          <a:xfrm>
            <a:off x="304800" y="224477"/>
            <a:ext cx="8382000" cy="2376985"/>
          </a:xfrm>
          <a:prstGeom prst="rect">
            <a:avLst/>
          </a:prstGeom>
        </p:spPr>
      </p:pic>
      <p:sp>
        <p:nvSpPr>
          <p:cNvPr id="7" name="Title 6"/>
          <p:cNvSpPr>
            <a:spLocks noGrp="1"/>
          </p:cNvSpPr>
          <p:nvPr>
            <p:ph type="title"/>
          </p:nvPr>
        </p:nvSpPr>
        <p:spPr>
          <a:xfrm>
            <a:off x="333233" y="2520144"/>
            <a:ext cx="8582167" cy="522738"/>
          </a:xfrm>
        </p:spPr>
        <p:txBody>
          <a:bodyPr>
            <a:noAutofit/>
          </a:bodyPr>
          <a:lstStyle/>
          <a:p>
            <a:r>
              <a:rPr lang="en-US" sz="2800" dirty="0" smtClean="0">
                <a:latin typeface="Times New Roman" panose="02020603050405020304" pitchFamily="18" charset="0"/>
                <a:cs typeface="Times New Roman" panose="02020603050405020304" pitchFamily="18" charset="0"/>
              </a:rPr>
              <a:t>Fig: The </a:t>
            </a:r>
            <a:r>
              <a:rPr lang="en-US" sz="2800" dirty="0">
                <a:latin typeface="Times New Roman" panose="02020603050405020304" pitchFamily="18" charset="0"/>
                <a:cs typeface="Times New Roman" panose="02020603050405020304" pitchFamily="18" charset="0"/>
              </a:rPr>
              <a:t>Spectrum of Illness from Communicable Disease</a:t>
            </a:r>
          </a:p>
        </p:txBody>
      </p:sp>
      <p:sp>
        <p:nvSpPr>
          <p:cNvPr id="8" name="TextBox 7"/>
          <p:cNvSpPr txBox="1"/>
          <p:nvPr/>
        </p:nvSpPr>
        <p:spPr>
          <a:xfrm>
            <a:off x="1392513" y="5765942"/>
            <a:ext cx="6122189"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Fig: Outcomes </a:t>
            </a:r>
            <a:r>
              <a:rPr lang="en-US" sz="2800" dirty="0">
                <a:latin typeface="Times New Roman" panose="02020603050405020304" pitchFamily="18" charset="0"/>
                <a:cs typeface="Times New Roman" panose="02020603050405020304" pitchFamily="18" charset="0"/>
              </a:rPr>
              <a:t>at Each Stage of Infection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570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612775" y="228600"/>
            <a:ext cx="8153400" cy="838200"/>
          </a:xfrm>
        </p:spPr>
        <p:txBody>
          <a:bodyPr>
            <a:normAutofit/>
          </a:bodyPr>
          <a:lstStyle/>
          <a:p>
            <a:pPr eaLnBrk="1" hangingPunct="1"/>
            <a:r>
              <a:rPr lang="en-US" sz="4000" dirty="0" smtClean="0">
                <a:latin typeface="Times New Roman" pitchFamily="18" charset="0"/>
                <a:cs typeface="Times New Roman" pitchFamily="18" charset="0"/>
              </a:rPr>
              <a:t>Spectrum of disease…</a:t>
            </a:r>
          </a:p>
        </p:txBody>
      </p:sp>
      <p:sp>
        <p:nvSpPr>
          <p:cNvPr id="248836"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ADC77435-93B3-46E6-9B22-A72A90C3B996}" type="slidenum">
              <a:rPr lang="en-US" smtClean="0"/>
              <a:pPr/>
              <a:t>67</a:t>
            </a:fld>
            <a:endParaRPr lang="en-US" smtClean="0"/>
          </a:p>
        </p:txBody>
      </p:sp>
      <p:sp>
        <p:nvSpPr>
          <p:cNvPr id="248837" name="Rectangle 3"/>
          <p:cNvSpPr>
            <a:spLocks noGrp="1" noChangeArrowheads="1"/>
          </p:cNvSpPr>
          <p:nvPr>
            <p:ph sz="quarter" idx="1"/>
          </p:nvPr>
        </p:nvSpPr>
        <p:spPr>
          <a:xfrm>
            <a:off x="304800" y="990600"/>
            <a:ext cx="8610600" cy="5562600"/>
          </a:xfrm>
        </p:spPr>
        <p:txBody>
          <a:bodyPr>
            <a:normAutofit/>
          </a:bodyPr>
          <a:lstStyle/>
          <a:p>
            <a:pPr algn="just"/>
            <a:r>
              <a:rPr lang="en-US" sz="2800" dirty="0" smtClean="0">
                <a:latin typeface="Times New Roman" pitchFamily="18" charset="0"/>
                <a:cs typeface="Times New Roman" pitchFamily="18" charset="0"/>
              </a:rPr>
              <a:t>The frequency with which these different manifestations occur differ with the specific infectious disease- measles 90% apparent, mumps 66% apparent and polio more than 90% in apparent. </a:t>
            </a:r>
          </a:p>
          <a:p>
            <a:pPr lvl="1" algn="just"/>
            <a:r>
              <a:rPr lang="en-US" sz="2400" dirty="0" smtClean="0">
                <a:latin typeface="Times New Roman" pitchFamily="18" charset="0"/>
                <a:cs typeface="Times New Roman" pitchFamily="18" charset="0"/>
              </a:rPr>
              <a:t>Hence clinically apparent imply </a:t>
            </a:r>
            <a:r>
              <a:rPr lang="en-US" sz="2400" b="1" dirty="0" smtClean="0">
                <a:latin typeface="Times New Roman" pitchFamily="18" charset="0"/>
                <a:cs typeface="Times New Roman" pitchFamily="18" charset="0"/>
              </a:rPr>
              <a:t>tip of iceberg </a:t>
            </a:r>
            <a:r>
              <a:rPr lang="en-US" sz="2400" dirty="0" smtClean="0">
                <a:latin typeface="Times New Roman" pitchFamily="18" charset="0"/>
                <a:cs typeface="Times New Roman" pitchFamily="18" charset="0"/>
              </a:rPr>
              <a:t>and inapparent imply bottom of iceberg. </a:t>
            </a:r>
          </a:p>
          <a:p>
            <a:pPr lvl="1" algn="just"/>
            <a:r>
              <a:rPr lang="en-US" sz="2400" dirty="0" smtClean="0">
                <a:latin typeface="Times New Roman" pitchFamily="18" charset="0"/>
                <a:cs typeface="Times New Roman" pitchFamily="18" charset="0"/>
              </a:rPr>
              <a:t>In fact this situation is called </a:t>
            </a:r>
            <a:r>
              <a:rPr lang="en-US" sz="2400" u="sng" dirty="0" smtClean="0">
                <a:latin typeface="Times New Roman" pitchFamily="18" charset="0"/>
                <a:cs typeface="Times New Roman" pitchFamily="18" charset="0"/>
              </a:rPr>
              <a:t>hippopotamus effect</a:t>
            </a:r>
            <a:r>
              <a:rPr lang="en-US" sz="2400" dirty="0" smtClean="0">
                <a:latin typeface="Times New Roman" pitchFamily="18" charset="0"/>
                <a:cs typeface="Times New Roman" pitchFamily="18" charset="0"/>
              </a:rPr>
              <a:t> or </a:t>
            </a:r>
            <a:r>
              <a:rPr lang="en-US" sz="2400" u="sng" dirty="0" smtClean="0">
                <a:latin typeface="Times New Roman" pitchFamily="18" charset="0"/>
                <a:cs typeface="Times New Roman" pitchFamily="18" charset="0"/>
              </a:rPr>
              <a:t>iceberg phenomena</a:t>
            </a:r>
            <a:r>
              <a:rPr lang="en-US" sz="2400" dirty="0" smtClean="0">
                <a:latin typeface="Times New Roman" pitchFamily="18" charset="0"/>
                <a:cs typeface="Times New Roman" pitchFamily="18" charset="0"/>
              </a:rPr>
              <a:t>.</a:t>
            </a:r>
          </a:p>
          <a:p>
            <a:pPr lvl="1" algn="just"/>
            <a:endParaRPr lang="en-US" sz="2400" dirty="0" smtClean="0">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Inapparent infection</a:t>
            </a:r>
            <a:r>
              <a:rPr lang="en-US" sz="2800" dirty="0" smtClean="0">
                <a:latin typeface="Times New Roman" pitchFamily="18" charset="0"/>
                <a:cs typeface="Times New Roman" pitchFamily="18" charset="0"/>
              </a:rPr>
              <a:t>- is the presence of an infection below the threshold of clinical symptoms. </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646020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612775" y="228600"/>
            <a:ext cx="8153400" cy="990600"/>
          </a:xfrm>
        </p:spPr>
        <p:txBody>
          <a:bodyPr>
            <a:normAutofit/>
          </a:bodyPr>
          <a:lstStyle/>
          <a:p>
            <a:pPr eaLnBrk="1" hangingPunct="1"/>
            <a:r>
              <a:rPr lang="en-US" dirty="0" smtClean="0">
                <a:latin typeface="Times New Roman" pitchFamily="18" charset="0"/>
                <a:cs typeface="Times New Roman" pitchFamily="18" charset="0"/>
              </a:rPr>
              <a:t>Spectrum of disease…</a:t>
            </a:r>
          </a:p>
        </p:txBody>
      </p:sp>
      <p:sp>
        <p:nvSpPr>
          <p:cNvPr id="250884"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0C65146C-CB7C-4F12-9B65-FB229CE662A5}" type="slidenum">
              <a:rPr lang="en-US" smtClean="0"/>
              <a:pPr/>
              <a:t>68</a:t>
            </a:fld>
            <a:endParaRPr lang="en-US" smtClean="0"/>
          </a:p>
        </p:txBody>
      </p:sp>
      <p:sp>
        <p:nvSpPr>
          <p:cNvPr id="250885" name="Rectangle 3"/>
          <p:cNvSpPr>
            <a:spLocks noGrp="1" noChangeArrowheads="1"/>
          </p:cNvSpPr>
          <p:nvPr>
            <p:ph sz="quarter" idx="1"/>
          </p:nvPr>
        </p:nvSpPr>
        <p:spPr>
          <a:xfrm>
            <a:off x="457200" y="1295400"/>
            <a:ext cx="8458200" cy="4724400"/>
          </a:xfrm>
        </p:spPr>
        <p:txBody>
          <a:bodyPr>
            <a:normAutofit/>
          </a:bodyPr>
          <a:lstStyle/>
          <a:p>
            <a:pPr algn="just"/>
            <a:r>
              <a:rPr lang="en-US" sz="400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The importance are:</a:t>
            </a:r>
          </a:p>
          <a:p>
            <a:pPr lvl="2" algn="just"/>
            <a:r>
              <a:rPr lang="en-US" sz="3200" dirty="0" smtClean="0">
                <a:latin typeface="Times New Roman" pitchFamily="18" charset="0"/>
                <a:cs typeface="Times New Roman" pitchFamily="18" charset="0"/>
              </a:rPr>
              <a:t>May exceed clinical cases in number</a:t>
            </a:r>
          </a:p>
          <a:p>
            <a:pPr lvl="2" algn="just"/>
            <a:r>
              <a:rPr lang="en-US" sz="3200" dirty="0" smtClean="0">
                <a:latin typeface="Times New Roman" pitchFamily="18" charset="0"/>
                <a:cs typeface="Times New Roman" pitchFamily="18" charset="0"/>
              </a:rPr>
              <a:t>May be more infectious than overt cases</a:t>
            </a:r>
          </a:p>
          <a:p>
            <a:pPr lvl="2" algn="just"/>
            <a:r>
              <a:rPr lang="en-US" sz="3200" dirty="0" smtClean="0">
                <a:latin typeface="Times New Roman" pitchFamily="18" charset="0"/>
                <a:cs typeface="Times New Roman" pitchFamily="18" charset="0"/>
              </a:rPr>
              <a:t>Play role in determining the size of the susceptible, since they may induce protective antibody e.g. polio</a:t>
            </a:r>
          </a:p>
          <a:p>
            <a:pPr eaLnBrk="1" hangingPunct="1"/>
            <a:endParaRPr lang="en-US" sz="4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489594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pPr lvl="1" algn="ctr" rtl="0">
              <a:spcBef>
                <a:spcPct val="0"/>
              </a:spcBef>
            </a:pPr>
            <a:r>
              <a:rPr lang="en-US" sz="4400" dirty="0" smtClean="0">
                <a:latin typeface="Times New Roman" pitchFamily="18" charset="0"/>
                <a:cs typeface="Times New Roman" pitchFamily="18" charset="0"/>
              </a:rPr>
              <a:t>The Infectious disease cycle </a:t>
            </a:r>
            <a:endParaRPr lang="en-US" sz="24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066800"/>
            <a:ext cx="8229600" cy="5410200"/>
          </a:xfrm>
        </p:spPr>
        <p:txBody>
          <a:bodyPr>
            <a:normAutofit lnSpcReduction="10000"/>
          </a:bodyPr>
          <a:lstStyle/>
          <a:p>
            <a:pPr marL="717550" indent="-609600" algn="just">
              <a:spcAft>
                <a:spcPct val="35000"/>
              </a:spcAft>
              <a:buNone/>
            </a:pPr>
            <a:r>
              <a:rPr lang="en-US" sz="2600" b="1" dirty="0" smtClean="0">
                <a:latin typeface="Times New Roman" pitchFamily="18" charset="0"/>
                <a:cs typeface="Times New Roman" pitchFamily="18" charset="0"/>
              </a:rPr>
              <a:t>Major components of the chain of infection</a:t>
            </a:r>
            <a:endParaRPr lang="en-GB" sz="2600" b="1" dirty="0" smtClean="0">
              <a:latin typeface="Times New Roman" pitchFamily="18" charset="0"/>
              <a:cs typeface="Times New Roman" pitchFamily="18" charset="0"/>
            </a:endParaRPr>
          </a:p>
          <a:p>
            <a:pPr marL="717550" indent="-609600" algn="just">
              <a:spcAft>
                <a:spcPct val="35000"/>
              </a:spcAft>
            </a:pPr>
            <a:r>
              <a:rPr lang="en-GB" sz="2800" dirty="0" smtClean="0">
                <a:latin typeface="Times New Roman" pitchFamily="18" charset="0"/>
                <a:cs typeface="Times New Roman" pitchFamily="18" charset="0"/>
              </a:rPr>
              <a:t>Six Factors are required for the occurrence of infectious diseases</a:t>
            </a:r>
          </a:p>
          <a:p>
            <a:pPr marL="1255713" lvl="1" indent="-514350" algn="just">
              <a:spcAft>
                <a:spcPct val="35000"/>
              </a:spcAft>
              <a:buFont typeface="Wingdings" pitchFamily="2" charset="2"/>
              <a:buAutoNum type="arabicPeriod"/>
            </a:pPr>
            <a:r>
              <a:rPr lang="en-US" dirty="0" smtClean="0">
                <a:latin typeface="Times New Roman" pitchFamily="18" charset="0"/>
                <a:cs typeface="Times New Roman" pitchFamily="18" charset="0"/>
              </a:rPr>
              <a:t>Infectious agent</a:t>
            </a:r>
          </a:p>
          <a:p>
            <a:pPr marL="1255713" lvl="1" indent="-514350" algn="just">
              <a:spcAft>
                <a:spcPct val="35000"/>
              </a:spcAft>
              <a:buFont typeface="Wingdings" pitchFamily="2" charset="2"/>
              <a:buAutoNum type="arabicPeriod"/>
            </a:pPr>
            <a:r>
              <a:rPr lang="en-US" dirty="0" smtClean="0">
                <a:latin typeface="Times New Roman" pitchFamily="18" charset="0"/>
                <a:cs typeface="Times New Roman" pitchFamily="18" charset="0"/>
              </a:rPr>
              <a:t>Reservoir of infection</a:t>
            </a:r>
          </a:p>
          <a:p>
            <a:pPr marL="1255713" lvl="1" indent="-514350" algn="just">
              <a:spcAft>
                <a:spcPct val="35000"/>
              </a:spcAft>
              <a:buFont typeface="Wingdings" pitchFamily="2" charset="2"/>
              <a:buAutoNum type="arabicPeriod"/>
            </a:pPr>
            <a:r>
              <a:rPr lang="en-US" dirty="0" smtClean="0">
                <a:latin typeface="Times New Roman" pitchFamily="18" charset="0"/>
                <a:cs typeface="Times New Roman" pitchFamily="18" charset="0"/>
              </a:rPr>
              <a:t>Portal of Exit</a:t>
            </a:r>
          </a:p>
          <a:p>
            <a:pPr marL="1255713" lvl="1" indent="-514350" algn="just">
              <a:spcAft>
                <a:spcPct val="35000"/>
              </a:spcAft>
              <a:buFont typeface="Wingdings" pitchFamily="2" charset="2"/>
              <a:buAutoNum type="arabicPeriod"/>
            </a:pPr>
            <a:r>
              <a:rPr lang="en-US" dirty="0" smtClean="0">
                <a:latin typeface="Times New Roman" pitchFamily="18" charset="0"/>
                <a:cs typeface="Times New Roman" pitchFamily="18" charset="0"/>
              </a:rPr>
              <a:t>Mode of Transmission</a:t>
            </a:r>
          </a:p>
          <a:p>
            <a:pPr marL="1255713" lvl="1" indent="-514350" algn="just">
              <a:spcAft>
                <a:spcPct val="35000"/>
              </a:spcAft>
              <a:buFont typeface="Wingdings" pitchFamily="2" charset="2"/>
              <a:buAutoNum type="arabicPeriod"/>
            </a:pPr>
            <a:r>
              <a:rPr lang="en-US" dirty="0" smtClean="0">
                <a:latin typeface="Times New Roman" pitchFamily="18" charset="0"/>
                <a:cs typeface="Times New Roman" pitchFamily="18" charset="0"/>
              </a:rPr>
              <a:t>Route of Entry, and </a:t>
            </a:r>
          </a:p>
          <a:p>
            <a:pPr marL="1255713" lvl="1" indent="-514350" algn="just">
              <a:spcAft>
                <a:spcPct val="35000"/>
              </a:spcAft>
              <a:buFont typeface="Wingdings" pitchFamily="2" charset="2"/>
              <a:buAutoNum type="arabicPeriod"/>
            </a:pPr>
            <a:r>
              <a:rPr lang="en-US" dirty="0" smtClean="0">
                <a:latin typeface="Times New Roman" pitchFamily="18" charset="0"/>
                <a:cs typeface="Times New Roman" pitchFamily="18" charset="0"/>
              </a:rPr>
              <a:t>Susceptible host</a:t>
            </a:r>
          </a:p>
          <a:p>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D27F1C1-5E43-4070-B24A-8C1A94BA79D6}" type="slidenum">
              <a:rPr lang="en-US" smtClean="0"/>
              <a:pPr/>
              <a:t>69</a:t>
            </a:fld>
            <a:endParaRPr lang="en-US"/>
          </a:p>
        </p:txBody>
      </p:sp>
    </p:spTree>
    <p:extLst>
      <p:ext uri="{BB962C8B-B14F-4D97-AF65-F5344CB8AC3E}">
        <p14:creationId xmlns:p14="http://schemas.microsoft.com/office/powerpoint/2010/main" val="3449051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2775" y="228600"/>
            <a:ext cx="8153400" cy="762000"/>
          </a:xfrm>
        </p:spPr>
        <p:txBody>
          <a:bodyPr>
            <a:normAutofit/>
          </a:bodyPr>
          <a:lstStyle/>
          <a:p>
            <a:pPr eaLnBrk="1" hangingPunct="1"/>
            <a:r>
              <a:rPr lang="en-US" sz="3600" dirty="0" smtClean="0">
                <a:latin typeface="Times New Roman" pitchFamily="18" charset="0"/>
                <a:cs typeface="Times New Roman" pitchFamily="18" charset="0"/>
              </a:rPr>
              <a:t>Basic concepts health  cont.…</a:t>
            </a:r>
          </a:p>
        </p:txBody>
      </p:sp>
      <p:sp>
        <p:nvSpPr>
          <p:cNvPr id="16389" name="Rectangle 3"/>
          <p:cNvSpPr>
            <a:spLocks noGrp="1" noChangeArrowheads="1"/>
          </p:cNvSpPr>
          <p:nvPr>
            <p:ph idx="1"/>
          </p:nvPr>
        </p:nvSpPr>
        <p:spPr>
          <a:xfrm>
            <a:off x="228600" y="1143000"/>
            <a:ext cx="8610600" cy="5410200"/>
          </a:xfrm>
        </p:spPr>
        <p:txBody>
          <a:bodyPr>
            <a:normAutofit/>
          </a:bodyPr>
          <a:lstStyle/>
          <a:p>
            <a:pPr algn="just" eaLnBrk="1" hangingPunct="1"/>
            <a:r>
              <a:rPr lang="en-US" dirty="0" smtClean="0">
                <a:latin typeface="Times New Roman" pitchFamily="18" charset="0"/>
                <a:cs typeface="Times New Roman" pitchFamily="18" charset="0"/>
              </a:rPr>
              <a:t>Here (community medicine) the community replaces the individual patients as the primary focus of concern. </a:t>
            </a:r>
          </a:p>
          <a:p>
            <a:pPr lvl="1" algn="just"/>
            <a:r>
              <a:rPr lang="en-US" sz="3200" dirty="0" smtClean="0">
                <a:latin typeface="Times New Roman" pitchFamily="18" charset="0"/>
                <a:cs typeface="Times New Roman" pitchFamily="18" charset="0"/>
              </a:rPr>
              <a:t>The problem here is </a:t>
            </a:r>
            <a:r>
              <a:rPr lang="en-US" sz="3200" dirty="0" smtClean="0">
                <a:solidFill>
                  <a:srgbClr val="00B050"/>
                </a:solidFill>
                <a:latin typeface="Times New Roman" pitchFamily="18" charset="0"/>
                <a:cs typeface="Times New Roman" pitchFamily="18" charset="0"/>
              </a:rPr>
              <a:t>to evaluate the health of a defined community</a:t>
            </a:r>
            <a:r>
              <a:rPr lang="en-US" sz="3200" dirty="0" smtClean="0">
                <a:latin typeface="Times New Roman" pitchFamily="18" charset="0"/>
                <a:cs typeface="Times New Roman" pitchFamily="18" charset="0"/>
              </a:rPr>
              <a:t> including those members who would benefit from, but could not seek medical care. </a:t>
            </a:r>
          </a:p>
          <a:p>
            <a:pPr lvl="1" algn="just"/>
            <a:r>
              <a:rPr lang="en-US" sz="3200" dirty="0" smtClean="0">
                <a:latin typeface="Times New Roman" pitchFamily="18" charset="0"/>
                <a:cs typeface="Times New Roman" pitchFamily="18" charset="0"/>
              </a:rPr>
              <a:t>These approach requires </a:t>
            </a:r>
            <a:r>
              <a:rPr lang="en-US" sz="3200" dirty="0" smtClean="0">
                <a:solidFill>
                  <a:srgbClr val="FF0000"/>
                </a:solidFill>
                <a:latin typeface="Times New Roman" pitchFamily="18" charset="0"/>
                <a:cs typeface="Times New Roman" pitchFamily="18" charset="0"/>
              </a:rPr>
              <a:t>techniques and skills in </a:t>
            </a:r>
            <a:r>
              <a:rPr lang="en-US" sz="3200" dirty="0" smtClean="0">
                <a:latin typeface="Times New Roman" pitchFamily="18" charset="0"/>
                <a:cs typeface="Times New Roman" pitchFamily="18" charset="0"/>
              </a:rPr>
              <a:t>addition to those needed for clinical practice.</a:t>
            </a:r>
          </a:p>
        </p:txBody>
      </p:sp>
      <p:sp>
        <p:nvSpPr>
          <p:cNvPr id="6" name="Slide Number Placeholder 5"/>
          <p:cNvSpPr>
            <a:spLocks noGrp="1"/>
          </p:cNvSpPr>
          <p:nvPr>
            <p:ph type="sldNum" sz="quarter" idx="12"/>
          </p:nvPr>
        </p:nvSpPr>
        <p:spPr/>
        <p:txBody>
          <a:bodyPr>
            <a:normAutofit/>
          </a:bodyPr>
          <a:lstStyle/>
          <a:p>
            <a:pPr>
              <a:defRPr/>
            </a:pPr>
            <a:fld id="{4BFD659F-15F4-435E-92DA-812D5BDE7F1C}" type="slidenum">
              <a:rPr lang="en-US"/>
              <a:pPr>
                <a:defRPr/>
              </a:pPr>
              <a:t>7</a:t>
            </a:fld>
            <a:endParaRPr lang="en-US"/>
          </a:p>
        </p:txBody>
      </p:sp>
    </p:spTree>
    <p:extLst>
      <p:ext uri="{BB962C8B-B14F-4D97-AF65-F5344CB8AC3E}">
        <p14:creationId xmlns:p14="http://schemas.microsoft.com/office/powerpoint/2010/main" val="25686836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123328"/>
            <a:ext cx="8229600" cy="792162"/>
          </a:xfrm>
        </p:spPr>
        <p:txBody>
          <a:bodyPr>
            <a:noAutofit/>
          </a:bodyPr>
          <a:lstStyle/>
          <a:p>
            <a:r>
              <a:rPr lang="en-US" sz="4000" b="1" dirty="0" smtClean="0">
                <a:latin typeface="Times New Roman" pitchFamily="18" charset="0"/>
                <a:cs typeface="Times New Roman" pitchFamily="18" charset="0"/>
              </a:rPr>
              <a:t>Chain of disease infection</a:t>
            </a:r>
            <a:endParaRPr lang="en-US" sz="4800" dirty="0">
              <a:latin typeface="Times New Roman" pitchFamily="18" charset="0"/>
              <a:cs typeface="Times New Roman" pitchFamily="18" charset="0"/>
            </a:endParaRPr>
          </a:p>
        </p:txBody>
      </p:sp>
      <p:pic>
        <p:nvPicPr>
          <p:cNvPr id="5" name="Picture 3"/>
          <p:cNvPicPr>
            <a:picLocks noGrp="1" noChangeAspect="1" noChangeArrowheads="1"/>
          </p:cNvPicPr>
          <p:nvPr>
            <p:ph sz="quarter" idx="1"/>
          </p:nvPr>
        </p:nvPicPr>
        <p:blipFill>
          <a:blip r:embed="rId2"/>
          <a:srcRect/>
          <a:stretch>
            <a:fillRect/>
          </a:stretch>
        </p:blipFill>
        <p:spPr bwMode="auto">
          <a:xfrm>
            <a:off x="0" y="915490"/>
            <a:ext cx="9144000" cy="5942510"/>
          </a:xfrm>
          <a:prstGeom prst="rect">
            <a:avLst/>
          </a:prstGeom>
          <a:noFill/>
          <a:ln w="9525">
            <a:solidFill>
              <a:schemeClr val="hlink"/>
            </a:solidFill>
            <a:miter lim="800000"/>
            <a:headEnd/>
            <a:tailEnd/>
          </a:ln>
        </p:spPr>
      </p:pic>
      <p:sp>
        <p:nvSpPr>
          <p:cNvPr id="6" name="Slide Number Placeholder 5"/>
          <p:cNvSpPr>
            <a:spLocks noGrp="1"/>
          </p:cNvSpPr>
          <p:nvPr>
            <p:ph type="sldNum" sz="quarter" idx="12"/>
          </p:nvPr>
        </p:nvSpPr>
        <p:spPr/>
        <p:txBody>
          <a:bodyPr>
            <a:normAutofit/>
          </a:bodyPr>
          <a:lstStyle/>
          <a:p>
            <a:fld id="{BD27F1C1-5E43-4070-B24A-8C1A94BA79D6}" type="slidenum">
              <a:rPr lang="en-US" smtClean="0"/>
              <a:pPr/>
              <a:t>70</a:t>
            </a:fld>
            <a:endParaRPr lang="en-US"/>
          </a:p>
        </p:txBody>
      </p:sp>
    </p:spTree>
    <p:extLst>
      <p:ext uri="{BB962C8B-B14F-4D97-AF65-F5344CB8AC3E}">
        <p14:creationId xmlns:p14="http://schemas.microsoft.com/office/powerpoint/2010/main" val="23491907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4000" dirty="0" smtClean="0">
                <a:latin typeface="Times New Roman" pitchFamily="18" charset="0"/>
                <a:cs typeface="Times New Roman" pitchFamily="18" charset="0"/>
              </a:rPr>
              <a:t>The chain of infectious/disease cycle</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90600"/>
            <a:ext cx="8686800" cy="5562600"/>
          </a:xfrm>
        </p:spPr>
        <p:txBody>
          <a:bodyPr>
            <a:normAutofit/>
          </a:bodyPr>
          <a:lstStyle/>
          <a:p>
            <a:pPr algn="just"/>
            <a:r>
              <a:rPr lang="en-US" sz="2400" dirty="0" smtClean="0">
                <a:latin typeface="Times New Roman" pitchFamily="18" charset="0"/>
                <a:cs typeface="Times New Roman" pitchFamily="18" charset="0"/>
              </a:rPr>
              <a:t>Are model to understand the infectious process that form links in the occurrence and propagation of disease:</a:t>
            </a:r>
          </a:p>
          <a:p>
            <a:pPr algn="just">
              <a:buNone/>
            </a:pPr>
            <a:r>
              <a:rPr lang="en-US" dirty="0" smtClean="0">
                <a:latin typeface="Times New Roman" pitchFamily="18" charset="0"/>
                <a:cs typeface="Times New Roman" pitchFamily="18" charset="0"/>
              </a:rPr>
              <a:t>1.  </a:t>
            </a:r>
            <a:r>
              <a:rPr lang="en-US" b="1" dirty="0" smtClean="0">
                <a:latin typeface="Times New Roman" pitchFamily="18" charset="0"/>
                <a:cs typeface="Times New Roman" pitchFamily="18" charset="0"/>
              </a:rPr>
              <a:t>Infectious agent/etiology</a:t>
            </a:r>
          </a:p>
          <a:p>
            <a:pPr algn="just"/>
            <a:r>
              <a:rPr lang="en-US" sz="2400" dirty="0" smtClean="0">
                <a:latin typeface="Times New Roman" pitchFamily="18" charset="0"/>
                <a:cs typeface="Times New Roman" pitchFamily="18" charset="0"/>
              </a:rPr>
              <a:t>Is an organism that is capable of producing infection or infectious disease</a:t>
            </a:r>
          </a:p>
          <a:p>
            <a:pPr algn="just"/>
            <a:r>
              <a:rPr lang="en-US" sz="2400" dirty="0" smtClean="0">
                <a:latin typeface="Times New Roman" pitchFamily="18" charset="0"/>
                <a:cs typeface="Times New Roman" pitchFamily="18" charset="0"/>
              </a:rPr>
              <a:t>The biological properties of the agent may play a major role in its epidemiology</a:t>
            </a:r>
          </a:p>
          <a:p>
            <a:pPr algn="just"/>
            <a:r>
              <a:rPr lang="en-US" sz="2400" dirty="0" smtClean="0">
                <a:latin typeface="Times New Roman" pitchFamily="18" charset="0"/>
                <a:cs typeface="Times New Roman" pitchFamily="18" charset="0"/>
              </a:rPr>
              <a:t>In</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order to survive the agent must be able to:</a:t>
            </a:r>
          </a:p>
          <a:p>
            <a:pPr marL="1524000" lvl="2" indent="-609600" algn="just"/>
            <a:r>
              <a:rPr lang="en-US" b="1" dirty="0" smtClean="0">
                <a:latin typeface="Times New Roman" pitchFamily="18" charset="0"/>
                <a:cs typeface="Times New Roman" pitchFamily="18" charset="0"/>
              </a:rPr>
              <a:t>Multiply</a:t>
            </a:r>
          </a:p>
          <a:p>
            <a:pPr marL="1524000" lvl="2" indent="-609600" algn="just"/>
            <a:r>
              <a:rPr lang="en-US" b="1" dirty="0" smtClean="0">
                <a:latin typeface="Times New Roman" pitchFamily="18" charset="0"/>
                <a:cs typeface="Times New Roman" pitchFamily="18" charset="0"/>
              </a:rPr>
              <a:t>Emerge from the host</a:t>
            </a:r>
          </a:p>
          <a:p>
            <a:pPr marL="1524000" lvl="2" indent="-609600" algn="just"/>
            <a:r>
              <a:rPr lang="en-US" b="1" dirty="0" smtClean="0">
                <a:latin typeface="Times New Roman" pitchFamily="18" charset="0"/>
                <a:cs typeface="Times New Roman" pitchFamily="18" charset="0"/>
              </a:rPr>
              <a:t>Reach the new host</a:t>
            </a:r>
          </a:p>
          <a:p>
            <a:pPr marL="1524000" lvl="2" indent="-609600" algn="just"/>
            <a:r>
              <a:rPr lang="en-US" b="1" dirty="0" smtClean="0">
                <a:latin typeface="Times New Roman" pitchFamily="18" charset="0"/>
                <a:cs typeface="Times New Roman" pitchFamily="18" charset="0"/>
              </a:rPr>
              <a:t>Infect the new host </a:t>
            </a:r>
          </a:p>
          <a:p>
            <a:pPr algn="just"/>
            <a:endParaRPr lang="en-US" sz="3200"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D27F1C1-5E43-4070-B24A-8C1A94BA79D6}" type="slidenum">
              <a:rPr lang="en-US" smtClean="0"/>
              <a:pPr/>
              <a:t>71</a:t>
            </a:fld>
            <a:endParaRPr lang="en-US"/>
          </a:p>
        </p:txBody>
      </p:sp>
    </p:spTree>
    <p:extLst>
      <p:ext uri="{BB962C8B-B14F-4D97-AF65-F5344CB8AC3E}">
        <p14:creationId xmlns:p14="http://schemas.microsoft.com/office/powerpoint/2010/main" val="23609204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4000" dirty="0" smtClean="0">
                <a:latin typeface="Times New Roman" pitchFamily="18" charset="0"/>
                <a:cs typeface="Times New Roman" pitchFamily="18" charset="0"/>
              </a:rPr>
              <a:t>Major components …</a:t>
            </a:r>
            <a:endParaRPr lang="en-US" sz="48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066800"/>
            <a:ext cx="8458200" cy="5410200"/>
          </a:xfrm>
        </p:spPr>
        <p:txBody>
          <a:bodyPr>
            <a:noAutofit/>
          </a:bodyPr>
          <a:lstStyle/>
          <a:p>
            <a:pPr marL="717550" indent="-609600" algn="just">
              <a:lnSpc>
                <a:spcPct val="90000"/>
              </a:lnSpc>
              <a:spcAft>
                <a:spcPct val="35000"/>
              </a:spcAft>
            </a:pPr>
            <a:r>
              <a:rPr lang="en-GB" sz="2800" dirty="0" smtClean="0">
                <a:latin typeface="Times New Roman" pitchFamily="18" charset="0"/>
                <a:cs typeface="Times New Roman" pitchFamily="18" charset="0"/>
              </a:rPr>
              <a:t>These can generally be grouped into the following </a:t>
            </a:r>
            <a:r>
              <a:rPr lang="en-GB" sz="2800" dirty="0" smtClean="0">
                <a:solidFill>
                  <a:schemeClr val="accent1"/>
                </a:solidFill>
                <a:latin typeface="Times New Roman" pitchFamily="18" charset="0"/>
                <a:cs typeface="Times New Roman" pitchFamily="18" charset="0"/>
              </a:rPr>
              <a:t>five major taxonomic </a:t>
            </a:r>
            <a:r>
              <a:rPr lang="en-GB" sz="2800" dirty="0" smtClean="0">
                <a:latin typeface="Times New Roman" pitchFamily="18" charset="0"/>
                <a:cs typeface="Times New Roman" pitchFamily="18" charset="0"/>
              </a:rPr>
              <a:t>groups</a:t>
            </a:r>
          </a:p>
          <a:p>
            <a:pPr marL="1255713" lvl="1" indent="-514350" algn="just">
              <a:lnSpc>
                <a:spcPct val="90000"/>
              </a:lnSpc>
              <a:buFont typeface="Wingdings" pitchFamily="2" charset="2"/>
              <a:buAutoNum type="arabicPeriod"/>
            </a:pPr>
            <a:r>
              <a:rPr lang="en-US" dirty="0" smtClean="0">
                <a:latin typeface="Times New Roman" pitchFamily="18" charset="0"/>
                <a:cs typeface="Times New Roman" pitchFamily="18" charset="0"/>
              </a:rPr>
              <a:t>Virus: e.g. HIV; measles; Polio Herpes, etc.</a:t>
            </a:r>
          </a:p>
          <a:p>
            <a:pPr marL="1255713" lvl="1" indent="-514350" algn="just">
              <a:lnSpc>
                <a:spcPct val="90000"/>
              </a:lnSpc>
              <a:buFont typeface="Wingdings" pitchFamily="2" charset="2"/>
              <a:buAutoNum type="arabicPeriod"/>
            </a:pPr>
            <a:r>
              <a:rPr lang="en-US" dirty="0" smtClean="0">
                <a:latin typeface="Times New Roman" pitchFamily="18" charset="0"/>
                <a:cs typeface="Times New Roman" pitchFamily="18" charset="0"/>
              </a:rPr>
              <a:t>Bacteria: e.g. M. </a:t>
            </a:r>
            <a:r>
              <a:rPr lang="en-US" dirty="0" err="1" smtClean="0">
                <a:latin typeface="Times New Roman" pitchFamily="18" charset="0"/>
                <a:cs typeface="Times New Roman" pitchFamily="18" charset="0"/>
              </a:rPr>
              <a:t>tuberculosi</a:t>
            </a:r>
            <a:r>
              <a:rPr lang="en-US" dirty="0" smtClean="0">
                <a:latin typeface="Times New Roman" pitchFamily="18" charset="0"/>
                <a:cs typeface="Times New Roman" pitchFamily="18" charset="0"/>
              </a:rPr>
              <a:t>; N. </a:t>
            </a:r>
            <a:r>
              <a:rPr lang="en-US" dirty="0" err="1" smtClean="0">
                <a:latin typeface="Times New Roman" pitchFamily="18" charset="0"/>
                <a:cs typeface="Times New Roman" pitchFamily="18" charset="0"/>
              </a:rPr>
              <a:t>meningitidis</a:t>
            </a:r>
            <a:r>
              <a:rPr lang="en-US" dirty="0" smtClean="0">
                <a:latin typeface="Times New Roman" pitchFamily="18" charset="0"/>
                <a:cs typeface="Times New Roman" pitchFamily="18" charset="0"/>
              </a:rPr>
              <a:t>; N. </a:t>
            </a:r>
            <a:r>
              <a:rPr lang="en-US" dirty="0" err="1" smtClean="0">
                <a:latin typeface="Times New Roman" pitchFamily="18" charset="0"/>
                <a:cs typeface="Times New Roman" pitchFamily="18" charset="0"/>
              </a:rPr>
              <a:t>gonorrheae</a:t>
            </a:r>
            <a:endParaRPr lang="en-US" dirty="0" smtClean="0">
              <a:latin typeface="Times New Roman" pitchFamily="18" charset="0"/>
              <a:cs typeface="Times New Roman" pitchFamily="18" charset="0"/>
            </a:endParaRPr>
          </a:p>
          <a:p>
            <a:pPr marL="1255713" lvl="1" indent="-514350" algn="just">
              <a:lnSpc>
                <a:spcPct val="90000"/>
              </a:lnSpc>
              <a:buFont typeface="Wingdings" pitchFamily="2" charset="2"/>
              <a:buAutoNum type="arabicPeriod"/>
            </a:pPr>
            <a:r>
              <a:rPr lang="en-US" dirty="0" smtClean="0">
                <a:latin typeface="Times New Roman" pitchFamily="18" charset="0"/>
                <a:cs typeface="Times New Roman" pitchFamily="18" charset="0"/>
              </a:rPr>
              <a:t>Protozoa: e.g. Plasmodia species; E. </a:t>
            </a:r>
            <a:r>
              <a:rPr lang="en-US" dirty="0" err="1" smtClean="0">
                <a:latin typeface="Times New Roman" pitchFamily="18" charset="0"/>
                <a:cs typeface="Times New Roman" pitchFamily="18" charset="0"/>
              </a:rPr>
              <a:t>histolytica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Giardia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lamblia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Leishmania</a:t>
            </a:r>
            <a:r>
              <a:rPr lang="en-US" dirty="0" smtClean="0">
                <a:latin typeface="Times New Roman" pitchFamily="18" charset="0"/>
                <a:cs typeface="Times New Roman" pitchFamily="18" charset="0"/>
              </a:rPr>
              <a:t> species, etc. </a:t>
            </a:r>
          </a:p>
          <a:p>
            <a:pPr marL="1255713" lvl="1" indent="-514350" algn="just">
              <a:lnSpc>
                <a:spcPct val="90000"/>
              </a:lnSpc>
              <a:buFont typeface="Wingdings" pitchFamily="2" charset="2"/>
              <a:buAutoNum type="arabicPeriod"/>
            </a:pPr>
            <a:r>
              <a:rPr lang="en-US" dirty="0" smtClean="0">
                <a:latin typeface="Times New Roman" pitchFamily="18" charset="0"/>
                <a:cs typeface="Times New Roman" pitchFamily="18" charset="0"/>
              </a:rPr>
              <a:t>Fungi: e.g. Candida </a:t>
            </a:r>
            <a:r>
              <a:rPr lang="en-US" dirty="0" err="1" smtClean="0">
                <a:latin typeface="Times New Roman" pitchFamily="18" charset="0"/>
                <a:cs typeface="Times New Roman" pitchFamily="18" charset="0"/>
              </a:rPr>
              <a:t>albicans</a:t>
            </a:r>
            <a:r>
              <a:rPr lang="en-US" dirty="0" smtClean="0">
                <a:latin typeface="Times New Roman" pitchFamily="18" charset="0"/>
                <a:cs typeface="Times New Roman" pitchFamily="18" charset="0"/>
              </a:rPr>
              <a:t>; Cryptococcus </a:t>
            </a:r>
            <a:r>
              <a:rPr lang="en-US" dirty="0" err="1" smtClean="0">
                <a:latin typeface="Times New Roman" pitchFamily="18" charset="0"/>
                <a:cs typeface="Times New Roman" pitchFamily="18" charset="0"/>
              </a:rPr>
              <a:t>neoformans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Histoplasma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capsulatum</a:t>
            </a:r>
            <a:endParaRPr lang="en-US" dirty="0" smtClean="0">
              <a:latin typeface="Times New Roman" pitchFamily="18" charset="0"/>
              <a:cs typeface="Times New Roman" pitchFamily="18" charset="0"/>
            </a:endParaRPr>
          </a:p>
          <a:p>
            <a:pPr marL="1255713" lvl="1" indent="-514350" algn="just">
              <a:lnSpc>
                <a:spcPct val="90000"/>
              </a:lnSpc>
              <a:buFont typeface="Wingdings" pitchFamily="2" charset="2"/>
              <a:buAutoNum type="arabicPeriod"/>
            </a:pPr>
            <a:r>
              <a:rPr lang="en-US" dirty="0" err="1" smtClean="0">
                <a:latin typeface="Times New Roman" pitchFamily="18" charset="0"/>
                <a:cs typeface="Times New Roman" pitchFamily="18" charset="0"/>
              </a:rPr>
              <a:t>Metazoa</a:t>
            </a:r>
            <a:r>
              <a:rPr lang="en-US" dirty="0" smtClean="0">
                <a:latin typeface="Times New Roman" pitchFamily="18" charset="0"/>
                <a:cs typeface="Times New Roman" pitchFamily="18" charset="0"/>
              </a:rPr>
              <a:t>: e.g. </a:t>
            </a:r>
            <a:r>
              <a:rPr lang="en-US" dirty="0" err="1" smtClean="0">
                <a:latin typeface="Times New Roman" pitchFamily="18" charset="0"/>
                <a:cs typeface="Times New Roman" pitchFamily="18" charset="0"/>
              </a:rPr>
              <a:t>Helminths</a:t>
            </a:r>
            <a:endParaRPr lang="en-US" sz="32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D27F1C1-5E43-4070-B24A-8C1A94BA79D6}" type="slidenum">
              <a:rPr lang="en-US" smtClean="0"/>
              <a:pPr/>
              <a:t>72</a:t>
            </a:fld>
            <a:endParaRPr lang="en-US"/>
          </a:p>
        </p:txBody>
      </p:sp>
    </p:spTree>
    <p:extLst>
      <p:ext uri="{BB962C8B-B14F-4D97-AF65-F5344CB8AC3E}">
        <p14:creationId xmlns:p14="http://schemas.microsoft.com/office/powerpoint/2010/main" val="20412033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r>
              <a:rPr lang="en-US" sz="3200" b="1" dirty="0" smtClean="0">
                <a:solidFill>
                  <a:schemeClr val="tx1"/>
                </a:solidFill>
                <a:latin typeface="Times New Roman" pitchFamily="18" charset="0"/>
                <a:cs typeface="Times New Roman" pitchFamily="18" charset="0"/>
              </a:rPr>
              <a:t>Factors affecting disease occurrence </a:t>
            </a:r>
            <a:endParaRPr lang="en-US" sz="32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762001"/>
            <a:ext cx="8686800" cy="5959474"/>
          </a:xfrm>
        </p:spPr>
        <p:txBody>
          <a:bodyPr>
            <a:noAutofit/>
          </a:bodyPr>
          <a:lstStyle/>
          <a:p>
            <a:pPr marL="287338" indent="-287338" algn="just">
              <a:lnSpc>
                <a:spcPct val="85000"/>
              </a:lnSpc>
              <a:spcBef>
                <a:spcPct val="20000"/>
              </a:spcBef>
              <a:spcAft>
                <a:spcPct val="30000"/>
              </a:spcAft>
              <a:buFont typeface="Wingdings" pitchFamily="2" charset="2"/>
              <a:buChar char="q"/>
            </a:pPr>
            <a:r>
              <a:rPr lang="en-US" sz="2200" dirty="0" smtClean="0">
                <a:latin typeface="Times New Roman" pitchFamily="18" charset="0"/>
                <a:cs typeface="Times New Roman" pitchFamily="18" charset="0"/>
              </a:rPr>
              <a:t>Microorganism </a:t>
            </a:r>
            <a:r>
              <a:rPr lang="en-US" sz="2200" dirty="0" smtClean="0">
                <a:latin typeface="Times New Roman" pitchFamily="18" charset="0"/>
                <a:cs typeface="Times New Roman" pitchFamily="18" charset="0"/>
                <a:sym typeface="Symbol" pitchFamily="18" charset="2"/>
              </a:rPr>
              <a:t></a:t>
            </a:r>
            <a:r>
              <a:rPr lang="en-US" sz="2200" dirty="0" smtClean="0">
                <a:latin typeface="Times New Roman" pitchFamily="18" charset="0"/>
                <a:cs typeface="Times New Roman" pitchFamily="18" charset="0"/>
              </a:rPr>
              <a:t> Infectious Agent</a:t>
            </a:r>
          </a:p>
          <a:p>
            <a:pPr marL="287338" indent="-287338" algn="just">
              <a:lnSpc>
                <a:spcPct val="85000"/>
              </a:lnSpc>
              <a:spcBef>
                <a:spcPct val="20000"/>
              </a:spcBef>
              <a:spcAft>
                <a:spcPct val="30000"/>
              </a:spcAft>
              <a:buFont typeface="Wingdings" pitchFamily="2" charset="2"/>
              <a:buChar char="q"/>
            </a:pPr>
            <a:r>
              <a:rPr lang="en-US" sz="2200" dirty="0" smtClean="0">
                <a:latin typeface="Times New Roman" pitchFamily="18" charset="0"/>
                <a:cs typeface="Times New Roman" pitchFamily="18" charset="0"/>
              </a:rPr>
              <a:t>Exposure </a:t>
            </a:r>
            <a:r>
              <a:rPr lang="en-US" sz="2200" dirty="0" smtClean="0">
                <a:latin typeface="Times New Roman" pitchFamily="18" charset="0"/>
                <a:cs typeface="Times New Roman" pitchFamily="18" charset="0"/>
                <a:sym typeface="Symbol" pitchFamily="18" charset="2"/>
              </a:rPr>
              <a:t></a:t>
            </a:r>
            <a:r>
              <a:rPr lang="en-US" sz="2200" dirty="0" smtClean="0">
                <a:latin typeface="Times New Roman" pitchFamily="18" charset="0"/>
                <a:cs typeface="Times New Roman" pitchFamily="18" charset="0"/>
              </a:rPr>
              <a:t> Infection</a:t>
            </a:r>
          </a:p>
          <a:p>
            <a:pPr marL="287338" indent="-287338" algn="just">
              <a:lnSpc>
                <a:spcPct val="85000"/>
              </a:lnSpc>
              <a:spcBef>
                <a:spcPct val="20000"/>
              </a:spcBef>
              <a:spcAft>
                <a:spcPct val="30000"/>
              </a:spcAft>
              <a:buFont typeface="Wingdings" pitchFamily="2" charset="2"/>
              <a:buChar char="q"/>
            </a:pPr>
            <a:r>
              <a:rPr lang="en-US" sz="2200" dirty="0" smtClean="0">
                <a:latin typeface="Times New Roman" pitchFamily="18" charset="0"/>
                <a:cs typeface="Times New Roman" pitchFamily="18" charset="0"/>
              </a:rPr>
              <a:t>Infection </a:t>
            </a:r>
            <a:r>
              <a:rPr lang="en-US" sz="2200" dirty="0" smtClean="0">
                <a:latin typeface="Times New Roman" pitchFamily="18" charset="0"/>
                <a:cs typeface="Times New Roman" pitchFamily="18" charset="0"/>
                <a:sym typeface="Symbol" pitchFamily="18" charset="2"/>
              </a:rPr>
              <a:t></a:t>
            </a:r>
            <a:r>
              <a:rPr lang="en-US" sz="2200" dirty="0" smtClean="0">
                <a:latin typeface="Times New Roman" pitchFamily="18" charset="0"/>
                <a:cs typeface="Times New Roman" pitchFamily="18" charset="0"/>
              </a:rPr>
              <a:t> Disease</a:t>
            </a:r>
          </a:p>
          <a:p>
            <a:pPr marL="607378" lvl="1" indent="-287338" algn="just">
              <a:lnSpc>
                <a:spcPct val="85000"/>
              </a:lnSpc>
              <a:spcAft>
                <a:spcPct val="30000"/>
              </a:spcAft>
              <a:buFont typeface="Wingdings" panose="05000000000000000000" pitchFamily="2" charset="2"/>
              <a:buChar char="ü"/>
            </a:pPr>
            <a:r>
              <a:rPr lang="en-US" sz="2200" dirty="0" smtClean="0">
                <a:latin typeface="Times New Roman" pitchFamily="18" charset="0"/>
                <a:cs typeface="Times New Roman" pitchFamily="18" charset="0"/>
              </a:rPr>
              <a:t>Why exposure to microorganisms is not always followed by infection? </a:t>
            </a:r>
          </a:p>
          <a:p>
            <a:pPr marL="662940" lvl="1" indent="-342900" algn="just">
              <a:lnSpc>
                <a:spcPct val="85000"/>
              </a:lnSpc>
              <a:spcAft>
                <a:spcPct val="30000"/>
              </a:spcAft>
              <a:buFont typeface="Wingdings" panose="05000000000000000000" pitchFamily="2" charset="2"/>
              <a:buChar char="ü"/>
            </a:pPr>
            <a:r>
              <a:rPr lang="en-US" sz="2200" dirty="0" smtClean="0">
                <a:latin typeface="Times New Roman" pitchFamily="18" charset="0"/>
                <a:cs typeface="Times New Roman" pitchFamily="18" charset="0"/>
              </a:rPr>
              <a:t>Why infection is not always followed by the development of a manifest disease? </a:t>
            </a:r>
          </a:p>
          <a:p>
            <a:pPr marL="662940" lvl="1" indent="-342900" algn="just">
              <a:lnSpc>
                <a:spcPct val="85000"/>
              </a:lnSpc>
              <a:spcAft>
                <a:spcPct val="30000"/>
              </a:spcAft>
              <a:buFont typeface="Wingdings" panose="05000000000000000000" pitchFamily="2" charset="2"/>
              <a:buChar char="ü"/>
            </a:pPr>
            <a:r>
              <a:rPr lang="en-US" sz="2200" dirty="0" smtClean="0">
                <a:latin typeface="Times New Roman" pitchFamily="18" charset="0"/>
                <a:cs typeface="Times New Roman" pitchFamily="18" charset="0"/>
              </a:rPr>
              <a:t>Does infection with a given infectious agent result in a disease of same degree of severity in all individuals?</a:t>
            </a:r>
          </a:p>
          <a:p>
            <a:pPr marL="320040" lvl="1" indent="0" algn="just">
              <a:lnSpc>
                <a:spcPct val="85000"/>
              </a:lnSpc>
              <a:spcAft>
                <a:spcPct val="30000"/>
              </a:spcAft>
              <a:buNone/>
            </a:pPr>
            <a:r>
              <a:rPr lang="en-US" sz="2200" dirty="0" smtClean="0">
                <a:latin typeface="Times New Roman" pitchFamily="18" charset="0"/>
                <a:cs typeface="Times New Roman" pitchFamily="18" charset="0"/>
                <a:sym typeface="Wingdings" pitchFamily="2" charset="2"/>
              </a:rPr>
              <a:t>All this can be affected by Intrinsic properties of Microorganisms and </a:t>
            </a:r>
            <a:r>
              <a:rPr lang="en-US" sz="2200" dirty="0" smtClean="0">
                <a:latin typeface="Times New Roman" pitchFamily="18" charset="0"/>
                <a:cs typeface="Times New Roman" pitchFamily="18" charset="0"/>
              </a:rPr>
              <a:t>host agent interaction. It is characterized by </a:t>
            </a:r>
          </a:p>
          <a:p>
            <a:pPr marL="1087438" lvl="2" indent="-287338" algn="just">
              <a:lnSpc>
                <a:spcPct val="85000"/>
              </a:lnSpc>
              <a:spcAft>
                <a:spcPct val="30000"/>
              </a:spcAft>
              <a:buFont typeface="Wingdings" pitchFamily="2" charset="2"/>
              <a:buChar char="ü"/>
            </a:pPr>
            <a:r>
              <a:rPr lang="en-US" sz="2200" b="1" dirty="0" smtClean="0">
                <a:latin typeface="Times New Roman" pitchFamily="18" charset="0"/>
                <a:cs typeface="Times New Roman" pitchFamily="18" charset="0"/>
              </a:rPr>
              <a:t>Infectivity, </a:t>
            </a:r>
          </a:p>
          <a:p>
            <a:pPr marL="1087438" lvl="2" indent="-287338" algn="just">
              <a:lnSpc>
                <a:spcPct val="85000"/>
              </a:lnSpc>
              <a:spcAft>
                <a:spcPct val="30000"/>
              </a:spcAft>
              <a:buFont typeface="Wingdings" pitchFamily="2" charset="2"/>
              <a:buChar char="ü"/>
            </a:pPr>
            <a:r>
              <a:rPr lang="en-US" sz="2200" b="1" dirty="0" smtClean="0">
                <a:latin typeface="Times New Roman" pitchFamily="18" charset="0"/>
                <a:cs typeface="Times New Roman" pitchFamily="18" charset="0"/>
              </a:rPr>
              <a:t>Pathogenicity, </a:t>
            </a:r>
          </a:p>
          <a:p>
            <a:pPr marL="1087438" lvl="2" indent="-287338" algn="just">
              <a:lnSpc>
                <a:spcPct val="85000"/>
              </a:lnSpc>
              <a:spcAft>
                <a:spcPct val="30000"/>
              </a:spcAft>
              <a:buFont typeface="Wingdings" pitchFamily="2" charset="2"/>
              <a:buChar char="ü"/>
            </a:pPr>
            <a:r>
              <a:rPr lang="en-US" sz="2200" b="1" dirty="0" smtClean="0">
                <a:latin typeface="Times New Roman" pitchFamily="18" charset="0"/>
                <a:cs typeface="Times New Roman" pitchFamily="18" charset="0"/>
              </a:rPr>
              <a:t>Virulence or immunogenicity.</a:t>
            </a:r>
          </a:p>
          <a:p>
            <a:pPr marL="287338" indent="-287338" algn="just">
              <a:lnSpc>
                <a:spcPct val="85000"/>
              </a:lnSpc>
              <a:spcBef>
                <a:spcPct val="20000"/>
              </a:spcBef>
              <a:spcAft>
                <a:spcPct val="30000"/>
              </a:spcAft>
              <a:buFont typeface="Wingdings" pitchFamily="2" charset="2"/>
              <a:buChar char="q"/>
            </a:pPr>
            <a:endParaRPr lang="en-US" sz="22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D27F1C1-5E43-4070-B24A-8C1A94BA79D6}" type="slidenum">
              <a:rPr lang="en-US" smtClean="0"/>
              <a:pPr/>
              <a:t>73</a:t>
            </a:fld>
            <a:endParaRPr lang="en-US"/>
          </a:p>
        </p:txBody>
      </p:sp>
    </p:spTree>
    <p:extLst>
      <p:ext uri="{BB962C8B-B14F-4D97-AF65-F5344CB8AC3E}">
        <p14:creationId xmlns:p14="http://schemas.microsoft.com/office/powerpoint/2010/main" val="38377214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74638"/>
            <a:ext cx="8229600" cy="639762"/>
          </a:xfrm>
        </p:spPr>
        <p:txBody>
          <a:bodyPr>
            <a:normAutofit/>
          </a:bodyPr>
          <a:lstStyle/>
          <a:p>
            <a:r>
              <a:rPr lang="en-US" sz="3100" dirty="0" smtClean="0">
                <a:latin typeface="Times New Roman" pitchFamily="18" charset="0"/>
                <a:cs typeface="Times New Roman" pitchFamily="18" charset="0"/>
                <a:sym typeface="Wingdings" pitchFamily="2" charset="2"/>
              </a:rPr>
              <a:t>Intrinsic properties of Microorganisms</a:t>
            </a:r>
            <a:endParaRPr lang="en-US" dirty="0">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normAutofit/>
          </a:bodyPr>
          <a:lstStyle/>
          <a:p>
            <a:pPr>
              <a:defRPr/>
            </a:pPr>
            <a:fld id="{E65DFB04-9736-4B02-A0F8-D337C1CD5C0E}" type="slidenum">
              <a:rPr lang="en-US"/>
              <a:pPr>
                <a:defRPr/>
              </a:pPr>
              <a:t>74</a:t>
            </a:fld>
            <a:endParaRPr lang="en-US"/>
          </a:p>
        </p:txBody>
      </p:sp>
      <p:sp>
        <p:nvSpPr>
          <p:cNvPr id="1028" name="Rectangle 3"/>
          <p:cNvSpPr>
            <a:spLocks noGrp="1" noChangeArrowheads="1"/>
          </p:cNvSpPr>
          <p:nvPr>
            <p:ph sz="quarter" idx="1"/>
          </p:nvPr>
        </p:nvSpPr>
        <p:spPr>
          <a:xfrm>
            <a:off x="457200" y="914400"/>
            <a:ext cx="8229600" cy="5486400"/>
          </a:xfrm>
        </p:spPr>
        <p:txBody>
          <a:bodyPr>
            <a:normAutofit/>
          </a:bodyPr>
          <a:lstStyle/>
          <a:p>
            <a:pPr lvl="0" algn="just">
              <a:lnSpc>
                <a:spcPct val="90000"/>
              </a:lnSpc>
              <a:spcAft>
                <a:spcPct val="35000"/>
              </a:spcAft>
              <a:buFont typeface="Wingdings" panose="05000000000000000000" pitchFamily="2" charset="2"/>
              <a:buChar char="§"/>
              <a:tabLst>
                <a:tab pos="573088" algn="l"/>
                <a:tab pos="627063" algn="l"/>
              </a:tabLst>
            </a:pPr>
            <a:r>
              <a:rPr lang="en-US" b="1" dirty="0" smtClean="0">
                <a:solidFill>
                  <a:schemeClr val="tx1"/>
                </a:solidFill>
                <a:latin typeface="Times New Roman" panose="02020603050405020304" pitchFamily="18" charset="0"/>
                <a:cs typeface="Times New Roman" pitchFamily="18" charset="0"/>
              </a:rPr>
              <a:t>Infectivity:</a:t>
            </a:r>
            <a:r>
              <a:rPr lang="en-US" dirty="0" smtClean="0">
                <a:solidFill>
                  <a:schemeClr val="tx1"/>
                </a:solidFill>
                <a:latin typeface="Times New Roman" pitchFamily="18" charset="0"/>
                <a:cs typeface="Times New Roman" pitchFamily="18" charset="0"/>
              </a:rPr>
              <a:t> </a:t>
            </a:r>
            <a:r>
              <a:rPr lang="en-US" dirty="0" smtClean="0">
                <a:latin typeface="Times New Roman" pitchFamily="18" charset="0"/>
                <a:cs typeface="Times New Roman" pitchFamily="18" charset="0"/>
              </a:rPr>
              <a:t>is the ability of an agent to </a:t>
            </a:r>
            <a:r>
              <a:rPr lang="en-US" dirty="0" smtClean="0">
                <a:solidFill>
                  <a:schemeClr val="accent1"/>
                </a:solidFill>
                <a:latin typeface="Times New Roman" pitchFamily="18" charset="0"/>
                <a:cs typeface="Times New Roman" pitchFamily="18" charset="0"/>
              </a:rPr>
              <a:t>invade and multiply</a:t>
            </a:r>
            <a:r>
              <a:rPr lang="en-US" dirty="0" smtClean="0">
                <a:latin typeface="Times New Roman" pitchFamily="18" charset="0"/>
                <a:cs typeface="Times New Roman" pitchFamily="18" charset="0"/>
              </a:rPr>
              <a:t> (produce infection) in an exposed host</a:t>
            </a:r>
          </a:p>
          <a:p>
            <a:pPr marL="786765" lvl="1" indent="-466725" algn="just">
              <a:lnSpc>
                <a:spcPct val="90000"/>
              </a:lnSpc>
              <a:spcAft>
                <a:spcPct val="35000"/>
              </a:spcAft>
              <a:buFont typeface="Wingdings" pitchFamily="2" charset="2"/>
              <a:buChar char="§"/>
              <a:tabLst>
                <a:tab pos="573088" algn="l"/>
                <a:tab pos="627063" algn="l"/>
              </a:tabLst>
            </a:pPr>
            <a:r>
              <a:rPr lang="en-US" sz="2400" dirty="0" smtClean="0">
                <a:latin typeface="Times New Roman" pitchFamily="18" charset="0"/>
                <a:cs typeface="Times New Roman" pitchFamily="18" charset="0"/>
              </a:rPr>
              <a:t>Includes a time range from exposure to infection.</a:t>
            </a:r>
          </a:p>
          <a:p>
            <a:pPr marL="786765" lvl="1" indent="-466725" algn="just">
              <a:lnSpc>
                <a:spcPct val="90000"/>
              </a:lnSpc>
              <a:spcAft>
                <a:spcPct val="35000"/>
              </a:spcAft>
              <a:buFont typeface="Wingdings" pitchFamily="2" charset="2"/>
              <a:buChar char="§"/>
              <a:tabLst>
                <a:tab pos="573088" algn="l"/>
                <a:tab pos="627063" algn="l"/>
              </a:tabLst>
            </a:pPr>
            <a:r>
              <a:rPr lang="en-US" sz="2400" dirty="0" smtClean="0">
                <a:latin typeface="Times New Roman" pitchFamily="18" charset="0"/>
                <a:cs typeface="Times New Roman" pitchFamily="18" charset="0"/>
              </a:rPr>
              <a:t>Infectivity is a measure of the progression of an infectious agent from exposure to infection </a:t>
            </a:r>
          </a:p>
          <a:p>
            <a:pPr lvl="1">
              <a:buFont typeface="Wingdings" pitchFamily="2" charset="2"/>
              <a:buChar char="§"/>
            </a:pPr>
            <a:r>
              <a:rPr lang="en-US" sz="2400" dirty="0" smtClean="0">
                <a:latin typeface="Times New Roman" pitchFamily="18" charset="0"/>
                <a:cs typeface="Times New Roman" pitchFamily="18" charset="0"/>
              </a:rPr>
              <a:t>It is the ability to cause infection in an exposed susceptible host, and is measured by the infection rate (infectiousness). </a:t>
            </a:r>
          </a:p>
          <a:p>
            <a:pPr lvl="1">
              <a:buFont typeface="Wingdings" pitchFamily="2" charset="2"/>
              <a:buChar char="§"/>
            </a:pPr>
            <a:r>
              <a:rPr lang="en-US" sz="2400" dirty="0" smtClean="0">
                <a:latin typeface="Times New Roman" pitchFamily="18" charset="0"/>
                <a:cs typeface="Times New Roman" pitchFamily="18" charset="0"/>
              </a:rPr>
              <a:t>It is the proportion of exposed persons who become infected</a:t>
            </a:r>
            <a:endParaRPr lang="en-US" sz="2400" dirty="0" smtClean="0">
              <a:solidFill>
                <a:schemeClr val="tx1"/>
              </a:solidFill>
              <a:latin typeface="Times New Roman" pitchFamily="18" charset="0"/>
              <a:cs typeface="Times New Roman" pitchFamily="18" charset="0"/>
            </a:endParaRPr>
          </a:p>
        </p:txBody>
      </p:sp>
      <p:sp>
        <p:nvSpPr>
          <p:cNvPr id="1033" name="Rectangle 7"/>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endParaRPr lang="en-US"/>
          </a:p>
        </p:txBody>
      </p:sp>
      <p:graphicFrame>
        <p:nvGraphicFramePr>
          <p:cNvPr id="1026" name="Object 8"/>
          <p:cNvGraphicFramePr>
            <a:graphicFrameLocks noChangeAspect="1"/>
          </p:cNvGraphicFramePr>
          <p:nvPr>
            <p:extLst/>
          </p:nvPr>
        </p:nvGraphicFramePr>
        <p:xfrm>
          <a:off x="396875" y="5562600"/>
          <a:ext cx="8351838" cy="812800"/>
        </p:xfrm>
        <a:graphic>
          <a:graphicData uri="http://schemas.openxmlformats.org/presentationml/2006/ole">
            <mc:AlternateContent xmlns:mc="http://schemas.openxmlformats.org/markup-compatibility/2006">
              <mc:Choice xmlns:v="urn:schemas-microsoft-com:vml" Requires="v">
                <p:oleObj spid="_x0000_s1027" name="Equation" r:id="rId4" imgW="4368600" imgH="431640" progId="Equation.3">
                  <p:embed/>
                </p:oleObj>
              </mc:Choice>
              <mc:Fallback>
                <p:oleObj name="Equation" r:id="rId4" imgW="4368600" imgH="431640" progId="Equation.3">
                  <p:embed/>
                  <p:pic>
                    <p:nvPicPr>
                      <p:cNvPr id="0" name=""/>
                      <p:cNvPicPr>
                        <a:picLocks noChangeAspect="1" noChangeArrowheads="1"/>
                      </p:cNvPicPr>
                      <p:nvPr/>
                    </p:nvPicPr>
                    <p:blipFill>
                      <a:blip r:embed="rId5"/>
                      <a:srcRect/>
                      <a:stretch>
                        <a:fillRect/>
                      </a:stretch>
                    </p:blipFill>
                    <p:spPr bwMode="auto">
                      <a:xfrm>
                        <a:off x="396875" y="5562600"/>
                        <a:ext cx="8351838" cy="812800"/>
                      </a:xfrm>
                      <a:prstGeom prst="rect">
                        <a:avLst/>
                      </a:prstGeom>
                      <a:solidFill>
                        <a:srgbClr val="99CCFF"/>
                      </a:solidFill>
                      <a:ln>
                        <a:noFill/>
                      </a:ln>
                      <a:effectLst/>
                      <a:extLst/>
                    </p:spPr>
                  </p:pic>
                </p:oleObj>
              </mc:Fallback>
            </mc:AlternateContent>
          </a:graphicData>
        </a:graphic>
      </p:graphicFrame>
    </p:spTree>
    <p:extLst>
      <p:ext uri="{BB962C8B-B14F-4D97-AF65-F5344CB8AC3E}">
        <p14:creationId xmlns:p14="http://schemas.microsoft.com/office/powerpoint/2010/main" val="157776006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dirty="0" smtClean="0">
                <a:latin typeface="Times New Roman" pitchFamily="18" charset="0"/>
                <a:cs typeface="Times New Roman" pitchFamily="18" charset="0"/>
                <a:sym typeface="Wingdings" pitchFamily="2" charset="2"/>
              </a:rPr>
              <a:t>Cont..…</a:t>
            </a:r>
            <a:endParaRPr lang="en-US" sz="36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914399"/>
            <a:ext cx="8610600" cy="5807075"/>
          </a:xfrm>
        </p:spPr>
        <p:txBody>
          <a:bodyPr>
            <a:noAutofit/>
          </a:bodyPr>
          <a:lstStyle/>
          <a:p>
            <a:pPr algn="just"/>
            <a:r>
              <a:rPr lang="en-US" sz="2400" b="1" dirty="0" smtClean="0">
                <a:latin typeface="Times New Roman" pitchFamily="18" charset="0"/>
                <a:cs typeface="Times New Roman" pitchFamily="18" charset="0"/>
              </a:rPr>
              <a:t>Factors that affect infectivity of an agent</a:t>
            </a:r>
          </a:p>
          <a:p>
            <a:pPr lvl="1" algn="just">
              <a:buFont typeface="Wingdings" pitchFamily="2" charset="2"/>
              <a:buChar char="Ø"/>
            </a:pPr>
            <a:r>
              <a:rPr lang="en-US" sz="2400" dirty="0" smtClean="0">
                <a:latin typeface="Times New Roman" pitchFamily="18" charset="0"/>
                <a:cs typeface="Times New Roman" pitchFamily="18" charset="0"/>
              </a:rPr>
              <a:t>Host and environmental factors</a:t>
            </a:r>
          </a:p>
          <a:p>
            <a:pPr lvl="1" algn="just">
              <a:buFont typeface="Wingdings" pitchFamily="2" charset="2"/>
              <a:buChar char="Ø"/>
            </a:pPr>
            <a:r>
              <a:rPr lang="en-US" sz="2400" dirty="0" smtClean="0">
                <a:latin typeface="Times New Roman" pitchFamily="18" charset="0"/>
                <a:cs typeface="Times New Roman" pitchFamily="18" charset="0"/>
              </a:rPr>
              <a:t>The dose of infective agent </a:t>
            </a:r>
          </a:p>
          <a:p>
            <a:pPr lvl="1" algn="just">
              <a:buFont typeface="Wingdings" pitchFamily="2" charset="2"/>
              <a:buChar char="Ø"/>
            </a:pPr>
            <a:r>
              <a:rPr lang="en-US" sz="2400" dirty="0" smtClean="0">
                <a:latin typeface="Times New Roman" pitchFamily="18" charset="0"/>
                <a:cs typeface="Times New Roman" pitchFamily="18" charset="0"/>
              </a:rPr>
              <a:t>The route of entry</a:t>
            </a:r>
          </a:p>
          <a:p>
            <a:pPr lvl="1" algn="just">
              <a:buFont typeface="Wingdings" pitchFamily="2" charset="2"/>
              <a:buChar char="Ø"/>
            </a:pPr>
            <a:r>
              <a:rPr lang="en-US" sz="2400" dirty="0" smtClean="0">
                <a:latin typeface="Times New Roman" pitchFamily="18" charset="0"/>
                <a:cs typeface="Times New Roman" pitchFamily="18" charset="0"/>
              </a:rPr>
              <a:t>Source of infection</a:t>
            </a:r>
          </a:p>
          <a:p>
            <a:pPr lvl="1" algn="just">
              <a:buFont typeface="Wingdings" pitchFamily="2" charset="2"/>
              <a:buChar char="Ø"/>
            </a:pPr>
            <a:r>
              <a:rPr lang="en-US" sz="2400" dirty="0" smtClean="0">
                <a:latin typeface="Times New Roman" pitchFamily="18" charset="0"/>
                <a:cs typeface="Times New Roman" pitchFamily="18" charset="0"/>
              </a:rPr>
              <a:t>The strain of the agent</a:t>
            </a:r>
          </a:p>
          <a:p>
            <a:pPr algn="just"/>
            <a:r>
              <a:rPr lang="en-US" sz="2400" dirty="0" smtClean="0">
                <a:latin typeface="Times New Roman" pitchFamily="18" charset="0"/>
                <a:cs typeface="Times New Roman" pitchFamily="18" charset="0"/>
              </a:rPr>
              <a:t>Infectivity and infectiousness don’t necessarily imply the same meaning</a:t>
            </a:r>
          </a:p>
          <a:p>
            <a:pPr algn="just">
              <a:buFont typeface="Courier New" panose="02070309020205020404" pitchFamily="49" charset="0"/>
              <a:buChar char="o"/>
            </a:pPr>
            <a:r>
              <a:rPr lang="en-US" sz="2400" b="1" dirty="0" smtClean="0">
                <a:latin typeface="Times New Roman" pitchFamily="18" charset="0"/>
                <a:cs typeface="Times New Roman" pitchFamily="18" charset="0"/>
              </a:rPr>
              <a:t>Infectiousness</a:t>
            </a:r>
            <a:r>
              <a:rPr lang="en-US" sz="2400" dirty="0" smtClean="0">
                <a:latin typeface="Times New Roman" pitchFamily="18" charset="0"/>
                <a:cs typeface="Times New Roman" pitchFamily="18" charset="0"/>
              </a:rPr>
              <a:t> of a host at a given time in the course of disease is specific for a given disease </a:t>
            </a:r>
          </a:p>
          <a:p>
            <a:pPr lvl="1" algn="just">
              <a:buFont typeface="Courier New" panose="02070309020205020404" pitchFamily="49" charset="0"/>
              <a:buChar char="o"/>
            </a:pPr>
            <a:endParaRPr lang="en-US" sz="2400" dirty="0" smtClean="0">
              <a:latin typeface="Times New Roman" pitchFamily="18" charset="0"/>
              <a:cs typeface="Times New Roman" pitchFamily="18" charset="0"/>
            </a:endParaRPr>
          </a:p>
          <a:p>
            <a:pPr algn="just">
              <a:buFont typeface="Courier New" panose="02070309020205020404" pitchFamily="49" charset="0"/>
              <a:buChar char="o"/>
            </a:pPr>
            <a:r>
              <a:rPr lang="en-US" sz="2400" dirty="0" smtClean="0">
                <a:latin typeface="Times New Roman" pitchFamily="18" charset="0"/>
                <a:cs typeface="Times New Roman" pitchFamily="18" charset="0"/>
              </a:rPr>
              <a:t>Some diseases can be transmitted during the incubation period, some only during the active phase of the disease, and some for years after recovery (chronic carrier state).</a:t>
            </a:r>
          </a:p>
        </p:txBody>
      </p:sp>
      <p:sp>
        <p:nvSpPr>
          <p:cNvPr id="5" name="Slide Number Placeholder 4"/>
          <p:cNvSpPr>
            <a:spLocks noGrp="1"/>
          </p:cNvSpPr>
          <p:nvPr>
            <p:ph type="sldNum" sz="quarter" idx="12"/>
          </p:nvPr>
        </p:nvSpPr>
        <p:spPr/>
        <p:txBody>
          <a:bodyPr>
            <a:normAutofit/>
          </a:bodyPr>
          <a:lstStyle/>
          <a:p>
            <a:fld id="{BD27F1C1-5E43-4070-B24A-8C1A94BA79D6}" type="slidenum">
              <a:rPr lang="en-US" smtClean="0"/>
              <a:pPr/>
              <a:t>75</a:t>
            </a:fld>
            <a:endParaRPr lang="en-US" dirty="0"/>
          </a:p>
        </p:txBody>
      </p:sp>
    </p:spTree>
    <p:extLst>
      <p:ext uri="{BB962C8B-B14F-4D97-AF65-F5344CB8AC3E}">
        <p14:creationId xmlns:p14="http://schemas.microsoft.com/office/powerpoint/2010/main" val="41178838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457200" y="274638"/>
            <a:ext cx="8229600" cy="792162"/>
          </a:xfrm>
        </p:spPr>
        <p:txBody>
          <a:bodyPr rtlCol="0" anchorCtr="1">
            <a:noAutofit/>
          </a:bodyPr>
          <a:lstStyle/>
          <a:p>
            <a:pPr>
              <a:defRPr/>
            </a:pPr>
            <a:r>
              <a:rPr lang="en-US" sz="3200" dirty="0" err="1" smtClean="0">
                <a:latin typeface="Times New Roman" pitchFamily="18" charset="0"/>
                <a:cs typeface="Times New Roman" pitchFamily="18" charset="0"/>
                <a:sym typeface="Wingdings" pitchFamily="2" charset="2"/>
              </a:rPr>
              <a:t>Cont</a:t>
            </a:r>
            <a:r>
              <a:rPr lang="en-US" sz="3200" dirty="0" smtClean="0">
                <a:latin typeface="Times New Roman" pitchFamily="18" charset="0"/>
                <a:cs typeface="Times New Roman" pitchFamily="18" charset="0"/>
                <a:sym typeface="Wingdings" pitchFamily="2" charset="2"/>
              </a:rPr>
              <a:t>…</a:t>
            </a:r>
            <a:endParaRPr lang="en-US" sz="2800" b="1" dirty="0" smtClean="0">
              <a:solidFill>
                <a:srgbClr val="FF0066"/>
              </a:solidFill>
              <a:effectLst>
                <a:outerShdw blurRad="38100" dist="38100" dir="2700000" algn="tl">
                  <a:srgbClr val="C0C0C0"/>
                </a:outerShdw>
              </a:effectLst>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normAutofit/>
          </a:bodyPr>
          <a:lstStyle/>
          <a:p>
            <a:pPr>
              <a:defRPr/>
            </a:pPr>
            <a:fld id="{57F9ECB1-200B-4F60-AE2A-7FAC7A7FFC1A}" type="slidenum">
              <a:rPr lang="en-US"/>
              <a:pPr>
                <a:defRPr/>
              </a:pPr>
              <a:t>76</a:t>
            </a:fld>
            <a:endParaRPr lang="en-US"/>
          </a:p>
        </p:txBody>
      </p:sp>
      <p:sp>
        <p:nvSpPr>
          <p:cNvPr id="2052" name="Rectangle 3"/>
          <p:cNvSpPr>
            <a:spLocks noGrp="1" noChangeArrowheads="1"/>
          </p:cNvSpPr>
          <p:nvPr>
            <p:ph sz="quarter" idx="1"/>
          </p:nvPr>
        </p:nvSpPr>
        <p:spPr>
          <a:xfrm>
            <a:off x="457200" y="990600"/>
            <a:ext cx="8229600" cy="5638800"/>
          </a:xfrm>
        </p:spPr>
        <p:txBody>
          <a:bodyPr>
            <a:noAutofit/>
          </a:bodyPr>
          <a:lstStyle/>
          <a:p>
            <a:pPr marL="466725" indent="-466725" algn="just" eaLnBrk="1" hangingPunct="1">
              <a:lnSpc>
                <a:spcPct val="90000"/>
              </a:lnSpc>
              <a:spcAft>
                <a:spcPct val="35000"/>
              </a:spcAft>
              <a:buFont typeface="Wingdings" pitchFamily="2" charset="2"/>
              <a:buChar char="q"/>
              <a:tabLst>
                <a:tab pos="573088" algn="l"/>
                <a:tab pos="627063" algn="l"/>
              </a:tabLst>
            </a:pPr>
            <a:r>
              <a:rPr lang="en-US" b="1" dirty="0" smtClean="0">
                <a:solidFill>
                  <a:schemeClr val="tx1"/>
                </a:solidFill>
                <a:latin typeface="Times New Roman" pitchFamily="18" charset="0"/>
                <a:cs typeface="Times New Roman" pitchFamily="18" charset="0"/>
              </a:rPr>
              <a:t>Pathogeneicity:</a:t>
            </a:r>
            <a:r>
              <a:rPr lang="en-US" dirty="0" smtClean="0">
                <a:solidFill>
                  <a:schemeClr val="tx1"/>
                </a:solidFill>
                <a:latin typeface="Times New Roman" pitchFamily="18" charset="0"/>
                <a:cs typeface="Times New Roman" pitchFamily="18" charset="0"/>
              </a:rPr>
              <a:t> is the ability of an agent to produce a </a:t>
            </a:r>
            <a:r>
              <a:rPr lang="en-US" dirty="0" smtClean="0">
                <a:solidFill>
                  <a:schemeClr val="accent1"/>
                </a:solidFill>
                <a:latin typeface="Times New Roman" pitchFamily="18" charset="0"/>
                <a:cs typeface="Times New Roman" pitchFamily="18" charset="0"/>
              </a:rPr>
              <a:t>clinically manifest disease </a:t>
            </a:r>
            <a:r>
              <a:rPr lang="en-US" dirty="0" smtClean="0">
                <a:solidFill>
                  <a:schemeClr val="tx1"/>
                </a:solidFill>
                <a:latin typeface="Times New Roman" pitchFamily="18" charset="0"/>
                <a:cs typeface="Times New Roman" pitchFamily="18" charset="0"/>
              </a:rPr>
              <a:t>in susceptible host. </a:t>
            </a:r>
          </a:p>
          <a:p>
            <a:pPr marL="786765" lvl="1" indent="-466725" algn="just">
              <a:lnSpc>
                <a:spcPct val="90000"/>
              </a:lnSpc>
              <a:spcAft>
                <a:spcPct val="35000"/>
              </a:spcAft>
              <a:buFont typeface="Courier New" pitchFamily="49" charset="0"/>
              <a:buChar char="o"/>
              <a:tabLst>
                <a:tab pos="573088" algn="l"/>
                <a:tab pos="627063" algn="l"/>
              </a:tabLst>
            </a:pPr>
            <a:r>
              <a:rPr lang="en-US" sz="2400" dirty="0">
                <a:latin typeface="Times New Roman" pitchFamily="18" charset="0"/>
                <a:cs typeface="Times New Roman" pitchFamily="18" charset="0"/>
              </a:rPr>
              <a:t>the proportion of infected persons who develop </a:t>
            </a:r>
            <a:r>
              <a:rPr lang="en-US" sz="2400" dirty="0" smtClean="0">
                <a:latin typeface="Times New Roman" pitchFamily="18" charset="0"/>
                <a:cs typeface="Times New Roman" pitchFamily="18" charset="0"/>
              </a:rPr>
              <a:t>clinical disease ( ratio of clinical to subclinical)</a:t>
            </a:r>
            <a:endParaRPr lang="en-US" sz="2400" dirty="0">
              <a:latin typeface="Times New Roman" pitchFamily="18" charset="0"/>
              <a:cs typeface="Times New Roman" pitchFamily="18" charset="0"/>
            </a:endParaRPr>
          </a:p>
          <a:p>
            <a:pPr marL="786765" lvl="1" indent="-466725" algn="just">
              <a:lnSpc>
                <a:spcPct val="90000"/>
              </a:lnSpc>
              <a:spcAft>
                <a:spcPct val="35000"/>
              </a:spcAft>
              <a:buFont typeface="Courier New" pitchFamily="49" charset="0"/>
              <a:buChar char="o"/>
              <a:tabLst>
                <a:tab pos="573088" algn="l"/>
                <a:tab pos="627063" algn="l"/>
              </a:tabLst>
            </a:pPr>
            <a:r>
              <a:rPr lang="en-US" sz="2400" dirty="0" smtClean="0">
                <a:solidFill>
                  <a:srgbClr val="FF0000"/>
                </a:solidFill>
                <a:latin typeface="Times New Roman" pitchFamily="18" charset="0"/>
                <a:cs typeface="Times New Roman" pitchFamily="18" charset="0"/>
              </a:rPr>
              <a:t>Such measurement of pathogenicity is not possible in a population</a:t>
            </a:r>
          </a:p>
          <a:p>
            <a:pPr marL="786765" lvl="1" indent="-466725" algn="just">
              <a:lnSpc>
                <a:spcPct val="90000"/>
              </a:lnSpc>
              <a:spcAft>
                <a:spcPct val="35000"/>
              </a:spcAft>
              <a:buFont typeface="Courier New" pitchFamily="49" charset="0"/>
              <a:buChar char="o"/>
              <a:tabLst>
                <a:tab pos="573088" algn="l"/>
                <a:tab pos="627063" algn="l"/>
              </a:tabLst>
            </a:pPr>
            <a:r>
              <a:rPr lang="en-US" sz="2400" dirty="0" smtClean="0">
                <a:solidFill>
                  <a:schemeClr val="tx1"/>
                </a:solidFill>
                <a:latin typeface="Times New Roman" pitchFamily="18" charset="0"/>
                <a:cs typeface="Times New Roman" pitchFamily="18" charset="0"/>
              </a:rPr>
              <a:t>It can, however, be determined by studying a population using laboratory methods during and following an outbreak of a particular disease for which reliable and valid laboratory diagnostic methods are available. </a:t>
            </a:r>
          </a:p>
          <a:p>
            <a:pPr marL="1765300" lvl="3" indent="-458788" algn="just">
              <a:lnSpc>
                <a:spcPct val="90000"/>
              </a:lnSpc>
              <a:buFont typeface="Wingdings" pitchFamily="2" charset="2"/>
              <a:buChar char="&amp;"/>
              <a:tabLst>
                <a:tab pos="573088" algn="l"/>
                <a:tab pos="627063" algn="l"/>
              </a:tabLst>
            </a:pPr>
            <a:endParaRPr lang="en-US" dirty="0" smtClean="0">
              <a:solidFill>
                <a:srgbClr val="CC0099"/>
              </a:solidFill>
              <a:latin typeface="Times New Roman" pitchFamily="18" charset="0"/>
              <a:cs typeface="Times New Roman" pitchFamily="18" charset="0"/>
            </a:endParaRPr>
          </a:p>
          <a:p>
            <a:pPr marL="1009333" lvl="2" indent="-153988" algn="just">
              <a:lnSpc>
                <a:spcPct val="90000"/>
              </a:lnSpc>
              <a:buNone/>
              <a:tabLst>
                <a:tab pos="573088" algn="l"/>
                <a:tab pos="627063" algn="l"/>
              </a:tabLst>
            </a:pPr>
            <a:r>
              <a:rPr lang="en-US" sz="2800" dirty="0" smtClean="0">
                <a:solidFill>
                  <a:srgbClr val="0000FF"/>
                </a:solidFill>
                <a:latin typeface="Times New Roman" pitchFamily="18" charset="0"/>
                <a:cs typeface="Times New Roman" pitchFamily="18" charset="0"/>
              </a:rPr>
              <a:t> </a:t>
            </a:r>
          </a:p>
        </p:txBody>
      </p:sp>
      <p:sp>
        <p:nvSpPr>
          <p:cNvPr id="2057"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endParaRPr lang="en-US" dirty="0"/>
          </a:p>
        </p:txBody>
      </p:sp>
      <p:graphicFrame>
        <p:nvGraphicFramePr>
          <p:cNvPr id="2050" name="Object 8"/>
          <p:cNvGraphicFramePr>
            <a:graphicFrameLocks noChangeAspect="1"/>
          </p:cNvGraphicFramePr>
          <p:nvPr>
            <p:extLst/>
          </p:nvPr>
        </p:nvGraphicFramePr>
        <p:xfrm>
          <a:off x="762000" y="5867400"/>
          <a:ext cx="7353300" cy="685800"/>
        </p:xfrm>
        <a:graphic>
          <a:graphicData uri="http://schemas.openxmlformats.org/presentationml/2006/ole">
            <mc:AlternateContent xmlns:mc="http://schemas.openxmlformats.org/markup-compatibility/2006">
              <mc:Choice xmlns:v="urn:schemas-microsoft-com:vml" Requires="v">
                <p:oleObj spid="_x0000_s2051" name="Microsoft Equation 3.0" r:id="rId4" imgW="4996359" imgH="457202" progId="Equation.3">
                  <p:embed/>
                </p:oleObj>
              </mc:Choice>
              <mc:Fallback>
                <p:oleObj name="Microsoft Equation 3.0" r:id="rId4" imgW="4996359" imgH="45720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867400"/>
                        <a:ext cx="7353300" cy="685800"/>
                      </a:xfrm>
                      <a:prstGeom prst="rect">
                        <a:avLst/>
                      </a:prstGeom>
                      <a:solidFill>
                        <a:srgbClr val="FFFF00"/>
                      </a:solidFill>
                      <a:ln>
                        <a:noFill/>
                      </a:ln>
                      <a:effectLst/>
                      <a:extLst/>
                    </p:spPr>
                  </p:pic>
                </p:oleObj>
              </mc:Fallback>
            </mc:AlternateContent>
          </a:graphicData>
        </a:graphic>
      </p:graphicFrame>
    </p:spTree>
    <p:extLst>
      <p:ext uri="{BB962C8B-B14F-4D97-AF65-F5344CB8AC3E}">
        <p14:creationId xmlns:p14="http://schemas.microsoft.com/office/powerpoint/2010/main" val="196595760"/>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533400" y="190500"/>
            <a:ext cx="8153400" cy="762000"/>
          </a:xfrm>
        </p:spPr>
        <p:txBody>
          <a:bodyPr rtlCol="0" anchorCtr="1">
            <a:noAutofit/>
          </a:bodyPr>
          <a:lstStyle/>
          <a:p>
            <a:pPr>
              <a:defRPr/>
            </a:pPr>
            <a:r>
              <a:rPr lang="en-US" sz="3200" dirty="0" smtClean="0">
                <a:latin typeface="Times New Roman" pitchFamily="18" charset="0"/>
                <a:cs typeface="Times New Roman" pitchFamily="18" charset="0"/>
                <a:sym typeface="Wingdings" pitchFamily="2" charset="2"/>
              </a:rPr>
              <a:t>Cont.…</a:t>
            </a:r>
            <a:endParaRPr lang="en-US" sz="2800" b="1" dirty="0" smtClean="0">
              <a:solidFill>
                <a:srgbClr val="FF0066"/>
              </a:solidFill>
              <a:effectLst>
                <a:outerShdw blurRad="38100" dist="38100" dir="2700000" algn="tl">
                  <a:srgbClr val="C0C0C0"/>
                </a:outerShdw>
              </a:effectLst>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normAutofit/>
          </a:bodyPr>
          <a:lstStyle/>
          <a:p>
            <a:pPr>
              <a:defRPr/>
            </a:pPr>
            <a:fld id="{D9B6CAE9-B127-4AF0-9A4B-D11A7B0C864F}" type="slidenum">
              <a:rPr lang="en-US"/>
              <a:pPr>
                <a:defRPr/>
              </a:pPr>
              <a:t>77</a:t>
            </a:fld>
            <a:endParaRPr lang="en-US"/>
          </a:p>
        </p:txBody>
      </p:sp>
      <p:sp>
        <p:nvSpPr>
          <p:cNvPr id="77827" name="Rectangle 3"/>
          <p:cNvSpPr>
            <a:spLocks noGrp="1" noChangeArrowheads="1"/>
          </p:cNvSpPr>
          <p:nvPr>
            <p:ph sz="quarter" idx="1"/>
          </p:nvPr>
        </p:nvSpPr>
        <p:spPr>
          <a:xfrm>
            <a:off x="228600" y="898525"/>
            <a:ext cx="8610600" cy="5883275"/>
          </a:xfrm>
        </p:spPr>
        <p:txBody>
          <a:bodyPr>
            <a:noAutofit/>
          </a:bodyPr>
          <a:lstStyle/>
          <a:p>
            <a:pPr marL="466725" lvl="0" indent="-466725" algn="just">
              <a:buFont typeface="Wingdings" pitchFamily="2" charset="2"/>
              <a:buChar char="q"/>
              <a:tabLst>
                <a:tab pos="573088" algn="l"/>
                <a:tab pos="627063" algn="l"/>
              </a:tabLst>
            </a:pPr>
            <a:r>
              <a:rPr lang="en-US" sz="2400" b="1" dirty="0" smtClean="0">
                <a:latin typeface="Times New Roman" panose="02020603050405020304" pitchFamily="18" charset="0"/>
                <a:cs typeface="Times New Roman" pitchFamily="18" charset="0"/>
              </a:rPr>
              <a:t>Virulence: </a:t>
            </a:r>
            <a:r>
              <a:rPr lang="en-US" sz="2400" dirty="0" smtClean="0">
                <a:latin typeface="Times New Roman" pitchFamily="18" charset="0"/>
                <a:cs typeface="Times New Roman" pitchFamily="18" charset="0"/>
              </a:rPr>
              <a:t>this is the ability of an agent to produce </a:t>
            </a:r>
            <a:r>
              <a:rPr lang="en-US" sz="2400" dirty="0" smtClean="0">
                <a:solidFill>
                  <a:schemeClr val="accent1"/>
                </a:solidFill>
                <a:latin typeface="Times New Roman" pitchFamily="18" charset="0"/>
                <a:cs typeface="Times New Roman" pitchFamily="18" charset="0"/>
              </a:rPr>
              <a:t>severe disease</a:t>
            </a:r>
            <a:r>
              <a:rPr lang="en-US" sz="2400" dirty="0" smtClean="0">
                <a:latin typeface="Times New Roman" pitchFamily="18" charset="0"/>
                <a:cs typeface="Times New Roman" pitchFamily="18" charset="0"/>
              </a:rPr>
              <a:t>.</a:t>
            </a:r>
          </a:p>
          <a:p>
            <a:pPr marL="1051560" lvl="2" indent="-457200" algn="just">
              <a:tabLst>
                <a:tab pos="573088" algn="l"/>
                <a:tab pos="627063" algn="l"/>
              </a:tabLst>
            </a:pPr>
            <a:r>
              <a:rPr lang="en-US" dirty="0" smtClean="0">
                <a:latin typeface="Times New Roman" pitchFamily="18" charset="0"/>
                <a:cs typeface="Times New Roman" pitchFamily="18" charset="0"/>
              </a:rPr>
              <a:t>It is the ability to cause disease in a susceptible host</a:t>
            </a:r>
          </a:p>
          <a:p>
            <a:pPr marL="1051560" lvl="2" indent="-457200" algn="just">
              <a:tabLst>
                <a:tab pos="573088" algn="l"/>
                <a:tab pos="627063" algn="l"/>
              </a:tabLst>
            </a:pPr>
            <a:r>
              <a:rPr lang="en-US" dirty="0">
                <a:latin typeface="Times New Roman" pitchFamily="18" charset="0"/>
                <a:cs typeface="Times New Roman" pitchFamily="18" charset="0"/>
              </a:rPr>
              <a:t>the proportion of persons with clinical disease who </a:t>
            </a:r>
            <a:r>
              <a:rPr lang="en-US" dirty="0" smtClean="0">
                <a:latin typeface="Times New Roman" pitchFamily="18" charset="0"/>
                <a:cs typeface="Times New Roman" pitchFamily="18" charset="0"/>
              </a:rPr>
              <a:t>become severely </a:t>
            </a:r>
            <a:r>
              <a:rPr lang="en-US" dirty="0">
                <a:latin typeface="Times New Roman" pitchFamily="18" charset="0"/>
                <a:cs typeface="Times New Roman" pitchFamily="18" charset="0"/>
              </a:rPr>
              <a:t>ill or die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1051560" lvl="2" indent="-457200" algn="just">
              <a:tabLst>
                <a:tab pos="573088" algn="l"/>
                <a:tab pos="627063" algn="l"/>
              </a:tabLst>
            </a:pPr>
            <a:r>
              <a:rPr lang="en-US" dirty="0" smtClean="0">
                <a:latin typeface="Times New Roman" pitchFamily="18" charset="0"/>
                <a:cs typeface="Times New Roman" pitchFamily="18" charset="0"/>
              </a:rPr>
              <a:t>It is measured by determining the proportion of clinical cases resulting in severe clinical manifestations, including sequel. </a:t>
            </a:r>
          </a:p>
          <a:p>
            <a:pPr marL="1051560" lvl="2" indent="-457200" algn="just">
              <a:tabLst>
                <a:tab pos="573088" algn="l"/>
                <a:tab pos="627063" algn="l"/>
              </a:tabLst>
            </a:pPr>
            <a:r>
              <a:rPr lang="en-US" dirty="0">
                <a:latin typeface="Times New Roman" panose="02020603050405020304" pitchFamily="18" charset="0"/>
                <a:cs typeface="Times New Roman" panose="02020603050405020304" pitchFamily="18" charset="0"/>
              </a:rPr>
              <a:t>Measured by case fatality and hospitalization rate</a:t>
            </a:r>
          </a:p>
          <a:p>
            <a:pPr marL="1051560" lvl="2" indent="-457200" algn="just">
              <a:tabLst>
                <a:tab pos="573088" algn="l"/>
                <a:tab pos="627063" algn="l"/>
              </a:tabLst>
            </a:pPr>
            <a:endParaRPr lang="en-US" dirty="0" smtClean="0">
              <a:latin typeface="Times New Roman" pitchFamily="18" charset="0"/>
              <a:cs typeface="Times New Roman" pitchFamily="18" charset="0"/>
            </a:endParaRPr>
          </a:p>
          <a:p>
            <a:pPr marL="1769745" lvl="4" indent="0" algn="just">
              <a:buNone/>
              <a:tabLst>
                <a:tab pos="573088" algn="l"/>
                <a:tab pos="627063" algn="l"/>
              </a:tabLst>
            </a:pPr>
            <a:endParaRPr lang="en-US" sz="2400" dirty="0" smtClean="0">
              <a:solidFill>
                <a:schemeClr val="tx1"/>
              </a:solidFill>
              <a:latin typeface="Times New Roman" pitchFamily="18" charset="0"/>
              <a:cs typeface="Times New Roman" pitchFamily="18" charset="0"/>
            </a:endParaRPr>
          </a:p>
        </p:txBody>
      </p:sp>
      <p:sp>
        <p:nvSpPr>
          <p:cNvPr id="77832" name="Rectangle 5"/>
          <p:cNvSpPr>
            <a:spLocks noChangeArrowheads="1"/>
          </p:cNvSpPr>
          <p:nvPr/>
        </p:nvSpPr>
        <p:spPr bwMode="auto">
          <a:xfrm>
            <a:off x="0" y="0"/>
            <a:ext cx="9144000" cy="0"/>
          </a:xfrm>
          <a:prstGeom prst="rect">
            <a:avLst/>
          </a:prstGeom>
          <a:noFill/>
          <a:ln w="12700" cap="sq">
            <a:noFill/>
            <a:miter lim="800000"/>
            <a:headEnd type="none" w="sm" len="sm"/>
            <a:tailEnd type="none" w="sm" len="sm"/>
          </a:ln>
        </p:spPr>
        <p:txBody>
          <a:bodyPr wrap="none" anchor="ctr">
            <a:spAutoFit/>
          </a:bodyPr>
          <a:lstStyle/>
          <a:p>
            <a:endParaRPr lang="en-US"/>
          </a:p>
        </p:txBody>
      </p:sp>
      <p:graphicFrame>
        <p:nvGraphicFramePr>
          <p:cNvPr id="7" name="Object 6" descr="Parchment"/>
          <p:cNvGraphicFramePr>
            <a:graphicFrameLocks noChangeAspect="1"/>
          </p:cNvGraphicFramePr>
          <p:nvPr>
            <p:extLst/>
          </p:nvPr>
        </p:nvGraphicFramePr>
        <p:xfrm>
          <a:off x="1447800" y="4918716"/>
          <a:ext cx="5562600" cy="838200"/>
        </p:xfrm>
        <a:graphic>
          <a:graphicData uri="http://schemas.openxmlformats.org/presentationml/2006/ole">
            <mc:AlternateContent xmlns:mc="http://schemas.openxmlformats.org/markup-compatibility/2006">
              <mc:Choice xmlns:v="urn:schemas-microsoft-com:vml" Requires="v">
                <p:oleObj spid="_x0000_s3076" name="Equation" r:id="rId4" imgW="2222500" imgH="330200" progId="Equation.3">
                  <p:embed/>
                </p:oleObj>
              </mc:Choice>
              <mc:Fallback>
                <p:oleObj name="Equation" r:id="rId4" imgW="2222500" imgH="33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918716"/>
                        <a:ext cx="5562600" cy="838200"/>
                      </a:xfrm>
                      <a:prstGeom prst="rect">
                        <a:avLst/>
                      </a:prstGeom>
                      <a:blipFill dpi="0" rotWithShape="0">
                        <a:blip r:embed="rId6"/>
                        <a:srcRect/>
                        <a:tile tx="0" ty="0" sx="100000" sy="100000" flip="none" algn="tl"/>
                      </a:blipFill>
                      <a:ln w="28575">
                        <a:solidFill>
                          <a:srgbClr val="000000"/>
                        </a:solidFill>
                        <a:miter lim="800000"/>
                        <a:headEnd/>
                        <a:tailEnd/>
                      </a:ln>
                    </p:spPr>
                  </p:pic>
                </p:oleObj>
              </mc:Fallback>
            </mc:AlternateContent>
          </a:graphicData>
        </a:graphic>
      </p:graphicFrame>
      <p:graphicFrame>
        <p:nvGraphicFramePr>
          <p:cNvPr id="10" name="Object 7" descr="Parchment"/>
          <p:cNvGraphicFramePr>
            <a:graphicFrameLocks noChangeAspect="1"/>
          </p:cNvGraphicFramePr>
          <p:nvPr>
            <p:extLst/>
          </p:nvPr>
        </p:nvGraphicFramePr>
        <p:xfrm>
          <a:off x="1447800" y="5869627"/>
          <a:ext cx="6653212" cy="838200"/>
        </p:xfrm>
        <a:graphic>
          <a:graphicData uri="http://schemas.openxmlformats.org/presentationml/2006/ole">
            <mc:AlternateContent xmlns:mc="http://schemas.openxmlformats.org/markup-compatibility/2006">
              <mc:Choice xmlns:v="urn:schemas-microsoft-com:vml" Requires="v">
                <p:oleObj spid="_x0000_s3077" name="Equation" r:id="rId7" imgW="2654300" imgH="330200" progId="Equation.3">
                  <p:embed/>
                </p:oleObj>
              </mc:Choice>
              <mc:Fallback>
                <p:oleObj name="Equation" r:id="rId7" imgW="2654300" imgH="330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5869627"/>
                        <a:ext cx="6653212" cy="838200"/>
                      </a:xfrm>
                      <a:prstGeom prst="rect">
                        <a:avLst/>
                      </a:prstGeom>
                      <a:blipFill dpi="0" rotWithShape="0">
                        <a:blip r:embed="rId6"/>
                        <a:srcRect/>
                        <a:tile tx="0" ty="0" sx="100000" sy="100000" flip="none" algn="tl"/>
                      </a:blipFill>
                      <a:ln w="28575">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1235805107"/>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latin typeface="Times New Roman" panose="02020603050405020304" pitchFamily="18" charset="0"/>
                <a:cs typeface="Times New Roman" panose="02020603050405020304" pitchFamily="18" charset="0"/>
              </a:rPr>
              <a:t>Cont.…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914400"/>
            <a:ext cx="8610600" cy="5807075"/>
          </a:xfrm>
        </p:spPr>
        <p:txBody>
          <a:bodyPr>
            <a:noAutofit/>
          </a:bodyPr>
          <a:lstStyle/>
          <a:p>
            <a:pPr marL="341312" lvl="1" indent="0" algn="just">
              <a:spcAft>
                <a:spcPct val="35000"/>
              </a:spcAft>
              <a:buNone/>
              <a:tabLst>
                <a:tab pos="179388" algn="l"/>
              </a:tabLst>
            </a:pPr>
            <a:r>
              <a:rPr lang="en-US" sz="2400" dirty="0">
                <a:latin typeface="Times New Roman" pitchFamily="18" charset="0"/>
                <a:cs typeface="Times New Roman" pitchFamily="18" charset="0"/>
              </a:rPr>
              <a:t>Factors that influence the degree of infectivity, pathogenicity, and virulence include:</a:t>
            </a:r>
          </a:p>
          <a:p>
            <a:pPr marL="741363" indent="-458788" algn="just">
              <a:spcAft>
                <a:spcPct val="35000"/>
              </a:spcAft>
              <a:buFont typeface="Wingdings" pitchFamily="2" charset="2"/>
              <a:buChar char="@"/>
              <a:tabLst>
                <a:tab pos="179388" algn="l"/>
              </a:tabLst>
            </a:pPr>
            <a:r>
              <a:rPr lang="en-US" sz="2400" dirty="0">
                <a:latin typeface="Times New Roman" pitchFamily="18" charset="0"/>
                <a:cs typeface="Times New Roman" pitchFamily="18" charset="0"/>
              </a:rPr>
              <a:t>Strain of agent</a:t>
            </a:r>
          </a:p>
          <a:p>
            <a:pPr marL="741363" indent="-458788" algn="just">
              <a:spcAft>
                <a:spcPct val="35000"/>
              </a:spcAft>
              <a:buFont typeface="Wingdings" pitchFamily="2" charset="2"/>
              <a:buChar char="@"/>
              <a:tabLst>
                <a:tab pos="179388" algn="l"/>
              </a:tabLst>
            </a:pPr>
            <a:r>
              <a:rPr lang="en-US" sz="2400" dirty="0">
                <a:latin typeface="Times New Roman" pitchFamily="18" charset="0"/>
                <a:cs typeface="Times New Roman" pitchFamily="18" charset="0"/>
              </a:rPr>
              <a:t>Dose of agent</a:t>
            </a:r>
          </a:p>
          <a:p>
            <a:pPr marL="741363" indent="-458788" algn="just">
              <a:spcAft>
                <a:spcPct val="35000"/>
              </a:spcAft>
              <a:buFont typeface="Wingdings" pitchFamily="2" charset="2"/>
              <a:buChar char="@"/>
              <a:tabLst>
                <a:tab pos="179388" algn="l"/>
              </a:tabLst>
            </a:pPr>
            <a:r>
              <a:rPr lang="en-US" sz="2400" dirty="0">
                <a:latin typeface="Times New Roman" pitchFamily="18" charset="0"/>
                <a:cs typeface="Times New Roman" pitchFamily="18" charset="0"/>
              </a:rPr>
              <a:t>Route of infection</a:t>
            </a:r>
          </a:p>
          <a:p>
            <a:pPr marL="741363" indent="-458788" algn="just">
              <a:spcAft>
                <a:spcPct val="35000"/>
              </a:spcAft>
              <a:buFont typeface="Wingdings" pitchFamily="2" charset="2"/>
              <a:buChar char="@"/>
              <a:tabLst>
                <a:tab pos="179388" algn="l"/>
              </a:tabLst>
            </a:pPr>
            <a:r>
              <a:rPr lang="en-US" sz="2400" dirty="0">
                <a:latin typeface="Times New Roman" pitchFamily="18" charset="0"/>
                <a:cs typeface="Times New Roman" pitchFamily="18" charset="0"/>
              </a:rPr>
              <a:t>Host factors like host age, host nutritional status; host immune response; </a:t>
            </a:r>
          </a:p>
          <a:p>
            <a:pPr marL="741363" indent="-458788" algn="just">
              <a:spcAft>
                <a:spcPct val="35000"/>
              </a:spcAft>
              <a:buFont typeface="Wingdings" pitchFamily="2" charset="2"/>
              <a:buChar char="@"/>
              <a:tabLst>
                <a:tab pos="179388" algn="l"/>
              </a:tabLst>
            </a:pPr>
            <a:r>
              <a:rPr lang="en-US" sz="2400" dirty="0">
                <a:latin typeface="Times New Roman" pitchFamily="18" charset="0"/>
                <a:cs typeface="Times New Roman" pitchFamily="18" charset="0"/>
              </a:rPr>
              <a:t>Treatment, especially on virulence; and</a:t>
            </a:r>
          </a:p>
          <a:p>
            <a:pPr marL="741363" indent="-458788" algn="just">
              <a:spcAft>
                <a:spcPct val="35000"/>
              </a:spcAft>
              <a:buFont typeface="Wingdings" pitchFamily="2" charset="2"/>
              <a:buChar char="@"/>
              <a:tabLst>
                <a:tab pos="179388" algn="l"/>
              </a:tabLst>
            </a:pPr>
            <a:r>
              <a:rPr lang="en-US" sz="2400" dirty="0">
                <a:latin typeface="Times New Roman" pitchFamily="18" charset="0"/>
                <a:cs typeface="Times New Roman" pitchFamily="18" charset="0"/>
              </a:rPr>
              <a:t>Season, through influencing exposure to the agent and other factors that enhance the entry of the agent into the body and its transmission</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a:p>
        </p:txBody>
      </p:sp>
    </p:spTree>
    <p:extLst>
      <p:ext uri="{BB962C8B-B14F-4D97-AF65-F5344CB8AC3E}">
        <p14:creationId xmlns:p14="http://schemas.microsoft.com/office/powerpoint/2010/main" val="12569049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err="1" smtClean="0">
                <a:latin typeface="Times New Roman" pitchFamily="18" charset="0"/>
                <a:cs typeface="Times New Roman" pitchFamily="18" charset="0"/>
                <a:sym typeface="Wingdings" pitchFamily="2" charset="2"/>
              </a:rPr>
              <a:t>Cont</a:t>
            </a:r>
            <a:r>
              <a:rPr lang="en-US" sz="3600" dirty="0" smtClean="0">
                <a:latin typeface="Times New Roman" pitchFamily="18" charset="0"/>
                <a:cs typeface="Times New Roman" pitchFamily="18" charset="0"/>
                <a:sym typeface="Wingdings" pitchFamily="2" charset="2"/>
              </a:rPr>
              <a:t>…</a:t>
            </a:r>
            <a:endParaRPr lang="en-US" sz="6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90600"/>
            <a:ext cx="8686800" cy="5410200"/>
          </a:xfrm>
        </p:spPr>
        <p:txBody>
          <a:bodyPr/>
          <a:lstStyle/>
          <a:p>
            <a:pPr lvl="0"/>
            <a:r>
              <a:rPr lang="en-US" sz="2400" b="1" dirty="0" smtClean="0">
                <a:latin typeface="Times New Roman" pitchFamily="18" charset="0"/>
                <a:cs typeface="Times New Roman" pitchFamily="18" charset="0"/>
              </a:rPr>
              <a:t>Immunogenicity: </a:t>
            </a:r>
            <a:r>
              <a:rPr lang="en-US" sz="2400" dirty="0" smtClean="0">
                <a:latin typeface="Times New Roman" pitchFamily="18" charset="0"/>
                <a:cs typeface="Times New Roman" pitchFamily="18" charset="0"/>
              </a:rPr>
              <a:t>It is the ability of an infection to produce specific immunity</a:t>
            </a:r>
          </a:p>
          <a:p>
            <a:pPr marL="457200" lvl="1" indent="0">
              <a:buNone/>
            </a:pPr>
            <a:r>
              <a:rPr lang="en-US" sz="2100" dirty="0" smtClean="0">
                <a:latin typeface="Times New Roman" pitchFamily="18" charset="0"/>
                <a:cs typeface="Times New Roman" pitchFamily="18" charset="0"/>
              </a:rPr>
              <a:t>  </a:t>
            </a:r>
          </a:p>
        </p:txBody>
      </p:sp>
      <p:sp>
        <p:nvSpPr>
          <p:cNvPr id="6" name="Slide Number Placeholder 5"/>
          <p:cNvSpPr>
            <a:spLocks noGrp="1"/>
          </p:cNvSpPr>
          <p:nvPr>
            <p:ph type="sldNum" sz="quarter" idx="12"/>
          </p:nvPr>
        </p:nvSpPr>
        <p:spPr/>
        <p:txBody>
          <a:bodyPr>
            <a:normAutofit/>
          </a:bodyPr>
          <a:lstStyle/>
          <a:p>
            <a:fld id="{BD27F1C1-5E43-4070-B24A-8C1A94BA79D6}" type="slidenum">
              <a:rPr lang="en-US" smtClean="0"/>
              <a:pPr/>
              <a:t>79</a:t>
            </a:fld>
            <a:endParaRPr lang="en-US"/>
          </a:p>
        </p:txBody>
      </p:sp>
      <p:pic>
        <p:nvPicPr>
          <p:cNvPr id="4" name="Picture 3"/>
          <p:cNvPicPr>
            <a:picLocks noChangeAspect="1"/>
          </p:cNvPicPr>
          <p:nvPr/>
        </p:nvPicPr>
        <p:blipFill>
          <a:blip r:embed="rId3"/>
          <a:stretch>
            <a:fillRect/>
          </a:stretch>
        </p:blipFill>
        <p:spPr>
          <a:xfrm>
            <a:off x="692944" y="4036219"/>
            <a:ext cx="7848600" cy="2516981"/>
          </a:xfrm>
          <a:prstGeom prst="rect">
            <a:avLst/>
          </a:prstGeom>
        </p:spPr>
      </p:pic>
      <p:graphicFrame>
        <p:nvGraphicFramePr>
          <p:cNvPr id="7" name="Object 4" descr="Parchment"/>
          <p:cNvGraphicFramePr>
            <a:graphicFrameLocks noChangeAspect="1"/>
          </p:cNvGraphicFramePr>
          <p:nvPr>
            <p:extLst/>
          </p:nvPr>
        </p:nvGraphicFramePr>
        <p:xfrm>
          <a:off x="713416" y="1950641"/>
          <a:ext cx="7253288" cy="1851025"/>
        </p:xfrm>
        <a:graphic>
          <a:graphicData uri="http://schemas.openxmlformats.org/presentationml/2006/ole">
            <mc:AlternateContent xmlns:mc="http://schemas.openxmlformats.org/markup-compatibility/2006">
              <mc:Choice xmlns:v="urn:schemas-microsoft-com:vml" Requires="v">
                <p:oleObj spid="_x0000_s4099" name="Equation" r:id="rId4" imgW="3403440" imgH="863280" progId="Equation.3">
                  <p:embed/>
                </p:oleObj>
              </mc:Choice>
              <mc:Fallback>
                <p:oleObj name="Equation" r:id="rId4" imgW="3403440" imgH="863280" progId="Equation.3">
                  <p:embed/>
                  <p:pic>
                    <p:nvPicPr>
                      <p:cNvPr id="0" name=""/>
                      <p:cNvPicPr>
                        <a:picLocks noChangeAspect="1" noChangeArrowheads="1"/>
                      </p:cNvPicPr>
                      <p:nvPr/>
                    </p:nvPicPr>
                    <p:blipFill>
                      <a:blip r:embed="rId5"/>
                      <a:srcRect/>
                      <a:stretch>
                        <a:fillRect/>
                      </a:stretch>
                    </p:blipFill>
                    <p:spPr bwMode="auto">
                      <a:xfrm>
                        <a:off x="713416" y="1950641"/>
                        <a:ext cx="7253288" cy="1851025"/>
                      </a:xfrm>
                      <a:prstGeom prst="rect">
                        <a:avLst/>
                      </a:prstGeom>
                      <a:blipFill dpi="0" rotWithShape="0">
                        <a:blip r:embed="rId6"/>
                        <a:srcRect/>
                        <a:tile tx="0" ty="0" sx="100000" sy="100000" flip="none" algn="tl"/>
                      </a:blipFill>
                      <a:ln w="28575">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3188412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2775" y="228600"/>
            <a:ext cx="8153400" cy="990600"/>
          </a:xfrm>
        </p:spPr>
        <p:txBody>
          <a:bodyPr>
            <a:normAutofit/>
          </a:bodyPr>
          <a:lstStyle/>
          <a:p>
            <a:pPr eaLnBrk="1" hangingPunct="1"/>
            <a:r>
              <a:rPr lang="en-US" sz="3600" dirty="0" smtClean="0">
                <a:latin typeface="Times New Roman" pitchFamily="18" charset="0"/>
                <a:cs typeface="Times New Roman" pitchFamily="18" charset="0"/>
              </a:rPr>
              <a:t>Basic concepts  health cont.…</a:t>
            </a:r>
          </a:p>
        </p:txBody>
      </p:sp>
      <p:sp>
        <p:nvSpPr>
          <p:cNvPr id="17413" name="Rectangle 3"/>
          <p:cNvSpPr>
            <a:spLocks noGrp="1" noChangeArrowheads="1"/>
          </p:cNvSpPr>
          <p:nvPr>
            <p:ph idx="1"/>
          </p:nvPr>
        </p:nvSpPr>
        <p:spPr>
          <a:xfrm>
            <a:off x="612775" y="1295400"/>
            <a:ext cx="8153400" cy="4800600"/>
          </a:xfrm>
        </p:spPr>
        <p:txBody>
          <a:bodyPr>
            <a:normAutofit/>
          </a:bodyPr>
          <a:lstStyle/>
          <a:p>
            <a:pPr algn="just" eaLnBrk="1" hangingPunct="1"/>
            <a:r>
              <a:rPr lang="en-US" sz="2800" b="1" dirty="0" smtClean="0">
                <a:latin typeface="Times New Roman" pitchFamily="18" charset="0"/>
                <a:cs typeface="Times New Roman" pitchFamily="18" charset="0"/>
              </a:rPr>
              <a:t>Clinical medicine- </a:t>
            </a:r>
            <a:r>
              <a:rPr lang="en-US" sz="2800" dirty="0" smtClean="0">
                <a:latin typeface="Times New Roman" pitchFamily="18" charset="0"/>
                <a:cs typeface="Times New Roman" pitchFamily="18" charset="0"/>
              </a:rPr>
              <a:t>medical care of individuals. Typically these are sick people who have presented for help. </a:t>
            </a:r>
          </a:p>
          <a:p>
            <a:pPr lvl="1" algn="just"/>
            <a:r>
              <a:rPr lang="en-US" sz="2400" dirty="0" smtClean="0">
                <a:latin typeface="Times New Roman" pitchFamily="18" charset="0"/>
                <a:cs typeface="Times New Roman" pitchFamily="18" charset="0"/>
              </a:rPr>
              <a:t>In community medicine, the community replaces the individual patients as the primary focus of concern.</a:t>
            </a:r>
          </a:p>
        </p:txBody>
      </p:sp>
      <p:sp>
        <p:nvSpPr>
          <p:cNvPr id="7" name="Slide Number Placeholder 5"/>
          <p:cNvSpPr>
            <a:spLocks noGrp="1"/>
          </p:cNvSpPr>
          <p:nvPr>
            <p:ph type="sldNum" sz="quarter" idx="12"/>
          </p:nvPr>
        </p:nvSpPr>
        <p:spPr/>
        <p:txBody>
          <a:bodyPr>
            <a:normAutofit/>
          </a:bodyPr>
          <a:lstStyle/>
          <a:p>
            <a:pPr>
              <a:defRPr/>
            </a:pPr>
            <a:fld id="{68A0B35E-CD59-4B31-A706-AED4A4B31256}" type="slidenum">
              <a:rPr lang="en-US"/>
              <a:pPr>
                <a:defRPr/>
              </a:pPr>
              <a:t>8</a:t>
            </a:fld>
            <a:endParaRPr lang="en-US"/>
          </a:p>
        </p:txBody>
      </p:sp>
      <p:pic>
        <p:nvPicPr>
          <p:cNvPr id="17414" name="Picture 4" descr="j0235241"/>
          <p:cNvPicPr>
            <a:picLocks noChangeAspect="1" noChangeArrowheads="1"/>
          </p:cNvPicPr>
          <p:nvPr/>
        </p:nvPicPr>
        <p:blipFill>
          <a:blip r:embed="rId3"/>
          <a:srcRect/>
          <a:stretch>
            <a:fillRect/>
          </a:stretch>
        </p:blipFill>
        <p:spPr bwMode="auto">
          <a:xfrm>
            <a:off x="1828800" y="3733800"/>
            <a:ext cx="5715000" cy="2743200"/>
          </a:xfrm>
          <a:prstGeom prst="rect">
            <a:avLst/>
          </a:prstGeom>
          <a:noFill/>
          <a:ln w="9525">
            <a:noFill/>
            <a:miter lim="800000"/>
            <a:headEnd/>
            <a:tailEnd/>
          </a:ln>
        </p:spPr>
      </p:pic>
    </p:spTree>
    <p:extLst>
      <p:ext uri="{BB962C8B-B14F-4D97-AF65-F5344CB8AC3E}">
        <p14:creationId xmlns:p14="http://schemas.microsoft.com/office/powerpoint/2010/main" val="35167995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600" dirty="0" smtClean="0">
                <a:latin typeface="Times New Roman" pitchFamily="18" charset="0"/>
                <a:cs typeface="Times New Roman" pitchFamily="18" charset="0"/>
              </a:rPr>
              <a:t>Major components …</a:t>
            </a:r>
            <a:endParaRPr lang="en-US" sz="36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14400"/>
            <a:ext cx="8534400" cy="5715000"/>
          </a:xfrm>
        </p:spPr>
        <p:txBody>
          <a:bodyPr>
            <a:normAutofit lnSpcReduction="10000"/>
          </a:bodyPr>
          <a:lstStyle/>
          <a:p>
            <a:pPr algn="just">
              <a:buNone/>
            </a:pPr>
            <a:r>
              <a:rPr lang="en-US" sz="3600" dirty="0" smtClean="0">
                <a:latin typeface="Times New Roman" pitchFamily="18" charset="0"/>
                <a:cs typeface="Times New Roman" pitchFamily="18" charset="0"/>
              </a:rPr>
              <a:t>2.  </a:t>
            </a:r>
            <a:r>
              <a:rPr lang="en-US" sz="2800" b="1" dirty="0" smtClean="0">
                <a:latin typeface="Times New Roman" pitchFamily="18" charset="0"/>
                <a:cs typeface="Times New Roman" pitchFamily="18" charset="0"/>
              </a:rPr>
              <a:t>Reservoir </a:t>
            </a:r>
          </a:p>
          <a:p>
            <a:pPr algn="just"/>
            <a:r>
              <a:rPr lang="en-US" sz="2800" dirty="0" smtClean="0">
                <a:latin typeface="Times New Roman" pitchFamily="18" charset="0"/>
                <a:cs typeface="Times New Roman" pitchFamily="18" charset="0"/>
              </a:rPr>
              <a:t>Is the person or animal, arthropod, plant, soil or substance in which an infectious agent can thrive and from where it can be transmitted to another host</a:t>
            </a:r>
          </a:p>
          <a:p>
            <a:pPr algn="just"/>
            <a:r>
              <a:rPr lang="en-US" sz="2800" dirty="0" smtClean="0">
                <a:latin typeface="Times New Roman" pitchFamily="18" charset="0"/>
                <a:cs typeface="Times New Roman" pitchFamily="18" charset="0"/>
              </a:rPr>
              <a:t>Types of reservoir</a:t>
            </a:r>
          </a:p>
          <a:p>
            <a:pPr lvl="1" algn="just">
              <a:buFont typeface="Courier New" panose="02070309020205020404" pitchFamily="49" charset="0"/>
              <a:buChar char="o"/>
            </a:pPr>
            <a:r>
              <a:rPr lang="en-US" sz="2400" dirty="0" smtClean="0">
                <a:latin typeface="Times New Roman" pitchFamily="18" charset="0"/>
                <a:cs typeface="Times New Roman" pitchFamily="18" charset="0"/>
              </a:rPr>
              <a:t>Man as a reservoir of infection-</a:t>
            </a:r>
            <a:r>
              <a:rPr lang="en-US" sz="2400" b="1" dirty="0" smtClean="0">
                <a:latin typeface="Times New Roman" pitchFamily="18" charset="0"/>
                <a:cs typeface="Times New Roman" pitchFamily="18" charset="0"/>
              </a:rPr>
              <a:t>hepatitis B virus or Salmonella </a:t>
            </a:r>
            <a:r>
              <a:rPr lang="en-US" sz="2400" b="1" dirty="0" err="1" smtClean="0">
                <a:latin typeface="Times New Roman" pitchFamily="18" charset="0"/>
                <a:cs typeface="Times New Roman" pitchFamily="18" charset="0"/>
              </a:rPr>
              <a:t>typhi</a:t>
            </a:r>
            <a:endParaRPr lang="en-US" sz="2400" b="1" dirty="0" smtClean="0">
              <a:latin typeface="Times New Roman" pitchFamily="18" charset="0"/>
              <a:cs typeface="Times New Roman" pitchFamily="18" charset="0"/>
            </a:endParaRPr>
          </a:p>
          <a:p>
            <a:pPr lvl="1" algn="just">
              <a:buFont typeface="Courier New" panose="02070309020205020404" pitchFamily="49" charset="0"/>
              <a:buChar char="o"/>
            </a:pPr>
            <a:endParaRPr lang="en-US" sz="2400" b="1" dirty="0" smtClean="0">
              <a:latin typeface="Times New Roman" pitchFamily="18" charset="0"/>
              <a:cs typeface="Times New Roman" pitchFamily="18" charset="0"/>
            </a:endParaRPr>
          </a:p>
          <a:p>
            <a:pPr lvl="1" algn="just">
              <a:buFont typeface="Courier New" panose="02070309020205020404" pitchFamily="49" charset="0"/>
              <a:buChar char="o"/>
            </a:pPr>
            <a:r>
              <a:rPr lang="en-US" sz="2400" dirty="0" smtClean="0">
                <a:latin typeface="Times New Roman" pitchFamily="18" charset="0"/>
                <a:cs typeface="Times New Roman" pitchFamily="18" charset="0"/>
              </a:rPr>
              <a:t>Animals as a reservoir of </a:t>
            </a:r>
            <a:r>
              <a:rPr lang="en-US" sz="2400" b="1" dirty="0" smtClean="0">
                <a:latin typeface="Times New Roman" pitchFamily="18" charset="0"/>
                <a:cs typeface="Times New Roman" pitchFamily="18" charset="0"/>
              </a:rPr>
              <a:t>infection-brucellosis (cows and pigs), anthrax (sheep), plague (rodents), trichinosis (swine), and rabies (bats, raccoons, dogs, and other mammals).</a:t>
            </a:r>
          </a:p>
          <a:p>
            <a:pPr lvl="1" algn="just">
              <a:buFont typeface="Courier New" panose="02070309020205020404" pitchFamily="49" charset="0"/>
              <a:buChar char="o"/>
            </a:pPr>
            <a:endParaRPr lang="en-US" sz="2400" b="1" dirty="0" smtClean="0">
              <a:latin typeface="Times New Roman" pitchFamily="18" charset="0"/>
              <a:cs typeface="Times New Roman" pitchFamily="18" charset="0"/>
            </a:endParaRPr>
          </a:p>
          <a:p>
            <a:pPr lvl="1" algn="just">
              <a:buFont typeface="Courier New" panose="02070309020205020404" pitchFamily="49" charset="0"/>
              <a:buChar char="o"/>
            </a:pPr>
            <a:r>
              <a:rPr lang="en-US" sz="2400" dirty="0" smtClean="0">
                <a:latin typeface="Times New Roman" pitchFamily="18" charset="0"/>
                <a:cs typeface="Times New Roman" pitchFamily="18" charset="0"/>
              </a:rPr>
              <a:t>Non-living things  as a reservoir of infection</a:t>
            </a:r>
          </a:p>
        </p:txBody>
      </p:sp>
      <p:sp>
        <p:nvSpPr>
          <p:cNvPr id="5" name="Slide Number Placeholder 4"/>
          <p:cNvSpPr>
            <a:spLocks noGrp="1"/>
          </p:cNvSpPr>
          <p:nvPr>
            <p:ph type="sldNum" sz="quarter" idx="12"/>
          </p:nvPr>
        </p:nvSpPr>
        <p:spPr/>
        <p:txBody>
          <a:bodyPr>
            <a:normAutofit/>
          </a:bodyPr>
          <a:lstStyle/>
          <a:p>
            <a:fld id="{BD27F1C1-5E43-4070-B24A-8C1A94BA79D6}" type="slidenum">
              <a:rPr lang="en-US" smtClean="0"/>
              <a:pPr/>
              <a:t>80</a:t>
            </a:fld>
            <a:endParaRPr lang="en-US"/>
          </a:p>
        </p:txBody>
      </p:sp>
    </p:spTree>
    <p:extLst>
      <p:ext uri="{BB962C8B-B14F-4D97-AF65-F5344CB8AC3E}">
        <p14:creationId xmlns:p14="http://schemas.microsoft.com/office/powerpoint/2010/main" val="84743175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latin typeface="Times New Roman" pitchFamily="18" charset="0"/>
                <a:cs typeface="Times New Roman" pitchFamily="18" charset="0"/>
              </a:rPr>
              <a:t>Major components …</a:t>
            </a:r>
            <a:endParaRPr lang="en-US" dirty="0"/>
          </a:p>
        </p:txBody>
      </p:sp>
      <p:sp>
        <p:nvSpPr>
          <p:cNvPr id="3" name="Content Placeholder 2"/>
          <p:cNvSpPr>
            <a:spLocks noGrp="1"/>
          </p:cNvSpPr>
          <p:nvPr>
            <p:ph sz="quarter" idx="1"/>
          </p:nvPr>
        </p:nvSpPr>
        <p:spPr>
          <a:xfrm>
            <a:off x="457200" y="1143000"/>
            <a:ext cx="8382000" cy="5334000"/>
          </a:xfrm>
        </p:spPr>
        <p:txBody>
          <a:bodyPr>
            <a:noAutofit/>
          </a:bodyPr>
          <a:lstStyle/>
          <a:p>
            <a:pPr marL="412750" indent="-412750" algn="just">
              <a:buNone/>
            </a:pPr>
            <a:r>
              <a:rPr lang="en-US" dirty="0" smtClean="0">
                <a:latin typeface="Times New Roman" pitchFamily="18" charset="0"/>
                <a:cs typeface="Times New Roman" pitchFamily="18" charset="0"/>
              </a:rPr>
              <a:t>3.  </a:t>
            </a:r>
            <a:r>
              <a:rPr lang="en-US" b="1" dirty="0" smtClean="0">
                <a:latin typeface="Times New Roman" pitchFamily="18" charset="0"/>
                <a:cs typeface="Times New Roman" pitchFamily="18" charset="0"/>
              </a:rPr>
              <a:t>Portal of exit</a:t>
            </a:r>
          </a:p>
          <a:p>
            <a:pPr marL="412750" indent="-412750" algn="just"/>
            <a:r>
              <a:rPr lang="en-US" sz="2800" dirty="0" smtClean="0">
                <a:latin typeface="Times New Roman" pitchFamily="18" charset="0"/>
                <a:cs typeface="Times New Roman" pitchFamily="18" charset="0"/>
              </a:rPr>
              <a:t>Way in which the agent gets excreted from the host</a:t>
            </a:r>
          </a:p>
          <a:p>
            <a:pPr marL="412750" indent="-412750" algn="just"/>
            <a:r>
              <a:rPr lang="en-US" sz="2800" dirty="0" smtClean="0">
                <a:latin typeface="Times New Roman" pitchFamily="18" charset="0"/>
                <a:cs typeface="Times New Roman" pitchFamily="18" charset="0"/>
              </a:rPr>
              <a:t>This is the site on the reservoir of infection through which the infectious agent escapes from the reservoir.</a:t>
            </a:r>
          </a:p>
          <a:p>
            <a:pPr marL="412750" indent="-412750" algn="just"/>
            <a:r>
              <a:rPr lang="en-US" sz="2800" dirty="0" smtClean="0">
                <a:latin typeface="Times New Roman" pitchFamily="18" charset="0"/>
                <a:cs typeface="Times New Roman" pitchFamily="18" charset="0"/>
              </a:rPr>
              <a:t>  This includes:</a:t>
            </a:r>
          </a:p>
          <a:p>
            <a:pPr marL="777240" lvl="1" indent="-457200" algn="just">
              <a:buFont typeface="Wingdings" panose="05000000000000000000" pitchFamily="2" charset="2"/>
              <a:buChar char="§"/>
            </a:pPr>
            <a:r>
              <a:rPr lang="en-US" dirty="0" smtClean="0">
                <a:latin typeface="Times New Roman" pitchFamily="18" charset="0"/>
                <a:cs typeface="Times New Roman" pitchFamily="18" charset="0"/>
              </a:rPr>
              <a:t>Gastrointestinal Tract (GIT) e.g. Typhoid fever, </a:t>
            </a:r>
            <a:r>
              <a:rPr lang="en-US" dirty="0" err="1">
                <a:latin typeface="Times New Roman" pitchFamily="18" charset="0"/>
                <a:cs typeface="Times New Roman" pitchFamily="18" charset="0"/>
              </a:rPr>
              <a:t>A</a:t>
            </a:r>
            <a:r>
              <a:rPr lang="en-US" dirty="0" err="1" smtClean="0">
                <a:latin typeface="Times New Roman" pitchFamily="18" charset="0"/>
                <a:cs typeface="Times New Roman" pitchFamily="18" charset="0"/>
              </a:rPr>
              <a:t>moebiasis</a:t>
            </a:r>
            <a:r>
              <a:rPr lang="en-US" dirty="0" smtClean="0">
                <a:latin typeface="Times New Roman" pitchFamily="18" charset="0"/>
                <a:cs typeface="Times New Roman" pitchFamily="18" charset="0"/>
              </a:rPr>
              <a:t> etc.,</a:t>
            </a:r>
          </a:p>
          <a:p>
            <a:pPr marL="777240" lvl="1" indent="-457200" algn="just">
              <a:buFont typeface="Wingdings" panose="05000000000000000000" pitchFamily="2" charset="2"/>
              <a:buChar char="§"/>
            </a:pPr>
            <a:r>
              <a:rPr lang="en-US" dirty="0" smtClean="0">
                <a:latin typeface="Times New Roman" pitchFamily="18" charset="0"/>
                <a:cs typeface="Times New Roman" pitchFamily="18" charset="0"/>
              </a:rPr>
              <a:t>Respiratory Tract e.g. Tuberculosis, common cold</a:t>
            </a:r>
          </a:p>
          <a:p>
            <a:pPr marL="777240" lvl="1" indent="-457200" algn="just">
              <a:buFont typeface="Wingdings" panose="05000000000000000000" pitchFamily="2" charset="2"/>
              <a:buChar char="§"/>
            </a:pPr>
            <a:r>
              <a:rPr lang="en-US" dirty="0" smtClean="0">
                <a:latin typeface="Times New Roman" pitchFamily="18" charset="0"/>
                <a:cs typeface="Times New Roman" pitchFamily="18" charset="0"/>
              </a:rPr>
              <a:t>Skin and Mucous membrane e.g. STDS, Scabies, ring worm</a:t>
            </a:r>
            <a:endParaRPr lang="en-US" b="1" dirty="0" smtClean="0">
              <a:latin typeface="Times New Roman" pitchFamily="18" charset="0"/>
              <a:cs typeface="Times New Roman" pitchFamily="18" charset="0"/>
            </a:endParaRPr>
          </a:p>
          <a:p>
            <a:endParaRPr lang="en-US" sz="40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D27F1C1-5E43-4070-B24A-8C1A94BA79D6}" type="slidenum">
              <a:rPr lang="en-US" smtClean="0"/>
              <a:pPr/>
              <a:t>81</a:t>
            </a:fld>
            <a:endParaRPr lang="en-US"/>
          </a:p>
        </p:txBody>
      </p:sp>
    </p:spTree>
    <p:extLst>
      <p:ext uri="{BB962C8B-B14F-4D97-AF65-F5344CB8AC3E}">
        <p14:creationId xmlns:p14="http://schemas.microsoft.com/office/powerpoint/2010/main" val="19939036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612775" y="228600"/>
            <a:ext cx="8153400" cy="762000"/>
          </a:xfrm>
        </p:spPr>
        <p:txBody>
          <a:bodyPr/>
          <a:lstStyle/>
          <a:p>
            <a:r>
              <a:rPr lang="en-US" sz="2800" dirty="0" smtClean="0">
                <a:latin typeface="Times New Roman" pitchFamily="18" charset="0"/>
                <a:cs typeface="Times New Roman" pitchFamily="18" charset="0"/>
              </a:rPr>
              <a:t>Major components …</a:t>
            </a:r>
            <a:endParaRPr lang="en-US" sz="2800" dirty="0" smtClean="0"/>
          </a:p>
        </p:txBody>
      </p:sp>
      <p:sp>
        <p:nvSpPr>
          <p:cNvPr id="254980"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F52C0864-CECA-4285-B7BD-0D697151E917}" type="slidenum">
              <a:rPr lang="en-US" smtClean="0"/>
              <a:pPr/>
              <a:t>82</a:t>
            </a:fld>
            <a:endParaRPr lang="en-US" smtClean="0"/>
          </a:p>
        </p:txBody>
      </p:sp>
      <p:sp>
        <p:nvSpPr>
          <p:cNvPr id="254981" name="Rectangle 3"/>
          <p:cNvSpPr>
            <a:spLocks noGrp="1" noChangeArrowheads="1"/>
          </p:cNvSpPr>
          <p:nvPr>
            <p:ph sz="quarter" idx="1"/>
          </p:nvPr>
        </p:nvSpPr>
        <p:spPr>
          <a:xfrm>
            <a:off x="228600" y="914400"/>
            <a:ext cx="8537575" cy="5562600"/>
          </a:xfrm>
        </p:spPr>
        <p:txBody>
          <a:bodyPr>
            <a:normAutofit/>
          </a:bodyPr>
          <a:lstStyle/>
          <a:p>
            <a:pPr marL="514350" indent="-514350" algn="just">
              <a:lnSpc>
                <a:spcPct val="80000"/>
              </a:lnSpc>
              <a:buNone/>
            </a:pPr>
            <a:r>
              <a:rPr lang="en-US" dirty="0" smtClean="0">
                <a:latin typeface="Times New Roman" pitchFamily="18" charset="0"/>
                <a:cs typeface="Times New Roman" pitchFamily="18" charset="0"/>
              </a:rPr>
              <a:t>4.  </a:t>
            </a:r>
            <a:r>
              <a:rPr lang="en-US" b="1" dirty="0" smtClean="0">
                <a:latin typeface="Times New Roman" pitchFamily="18" charset="0"/>
                <a:cs typeface="Times New Roman" pitchFamily="18" charset="0"/>
              </a:rPr>
              <a:t>Mode of spread (Transmission)</a:t>
            </a:r>
          </a:p>
          <a:p>
            <a:pPr algn="just">
              <a:lnSpc>
                <a:spcPct val="80000"/>
              </a:lnSpc>
            </a:pPr>
            <a:r>
              <a:rPr lang="en-US" sz="2800" dirty="0" smtClean="0">
                <a:latin typeface="Times New Roman" pitchFamily="18" charset="0"/>
                <a:cs typeface="Times New Roman" pitchFamily="18" charset="0"/>
              </a:rPr>
              <a:t>Means of spread from reservoir to susceptible host</a:t>
            </a:r>
          </a:p>
          <a:p>
            <a:pPr lvl="1" algn="just">
              <a:lnSpc>
                <a:spcPct val="80000"/>
              </a:lnSpc>
              <a:buFont typeface="Wingdings" panose="05000000000000000000" pitchFamily="2" charset="2"/>
              <a:buChar char="v"/>
            </a:pPr>
            <a:r>
              <a:rPr lang="en-US" sz="2400" dirty="0" smtClean="0">
                <a:latin typeface="Times New Roman" pitchFamily="18" charset="0"/>
                <a:cs typeface="Times New Roman" pitchFamily="18" charset="0"/>
              </a:rPr>
              <a:t>This is the mechanism by which an infectious agent is transferred from a reservoir of infection to a new host </a:t>
            </a:r>
          </a:p>
          <a:p>
            <a:pPr lvl="1" algn="just">
              <a:lnSpc>
                <a:spcPct val="80000"/>
              </a:lnSpc>
            </a:pPr>
            <a:endParaRPr lang="en-US" sz="2400" dirty="0" smtClean="0">
              <a:latin typeface="Times New Roman" pitchFamily="18" charset="0"/>
              <a:cs typeface="Times New Roman" pitchFamily="18" charset="0"/>
            </a:endParaRPr>
          </a:p>
          <a:p>
            <a:pPr algn="just">
              <a:lnSpc>
                <a:spcPct val="80000"/>
              </a:lnSpc>
            </a:pPr>
            <a:r>
              <a:rPr lang="en-US" sz="2800" dirty="0" smtClean="0">
                <a:latin typeface="Times New Roman" pitchFamily="18" charset="0"/>
                <a:cs typeface="Times New Roman" pitchFamily="18" charset="0"/>
              </a:rPr>
              <a:t>Infectious agent thrive in person, animal, arthropod, plant, soil and substance, and spread to susceptible through source.</a:t>
            </a:r>
          </a:p>
          <a:p>
            <a:pPr lvl="1" algn="just">
              <a:lnSpc>
                <a:spcPct val="80000"/>
              </a:lnSpc>
              <a:buFont typeface="Wingdings" panose="05000000000000000000" pitchFamily="2" charset="2"/>
              <a:buChar char="v"/>
            </a:pPr>
            <a:r>
              <a:rPr lang="en-US" sz="2400" dirty="0" smtClean="0">
                <a:latin typeface="Times New Roman" pitchFamily="18" charset="0"/>
                <a:cs typeface="Times New Roman" pitchFamily="18" charset="0"/>
              </a:rPr>
              <a:t> The material containing an infectious agent through which the actual transfer of the agent from the reservoir to susceptible host takes place e.g. in pulmonary TB, sputum is the source</a:t>
            </a:r>
          </a:p>
          <a:p>
            <a:pPr lvl="1" algn="just">
              <a:lnSpc>
                <a:spcPct val="80000"/>
              </a:lnSpc>
              <a:buFont typeface="Wingdings" panose="05000000000000000000" pitchFamily="2" charset="2"/>
              <a:buChar char="v"/>
            </a:pPr>
            <a:endParaRPr lang="en-US" sz="2400" dirty="0" smtClean="0">
              <a:latin typeface="Times New Roman" pitchFamily="18" charset="0"/>
              <a:cs typeface="Times New Roman" pitchFamily="18" charset="0"/>
            </a:endParaRPr>
          </a:p>
          <a:p>
            <a:pPr lvl="1" algn="just">
              <a:lnSpc>
                <a:spcPct val="80000"/>
              </a:lnSpc>
              <a:buFont typeface="Wingdings" panose="05000000000000000000" pitchFamily="2" charset="2"/>
              <a:buChar char="v"/>
            </a:pPr>
            <a:r>
              <a:rPr lang="en-US" sz="2400" dirty="0" smtClean="0">
                <a:latin typeface="Times New Roman" pitchFamily="18" charset="0"/>
                <a:cs typeface="Times New Roman" pitchFamily="18" charset="0"/>
              </a:rPr>
              <a:t>Reservoir: may be person, animal, arthropod, plant, soil or substance. </a:t>
            </a:r>
          </a:p>
        </p:txBody>
      </p:sp>
    </p:spTree>
    <p:extLst>
      <p:ext uri="{BB962C8B-B14F-4D97-AF65-F5344CB8AC3E}">
        <p14:creationId xmlns:p14="http://schemas.microsoft.com/office/powerpoint/2010/main" val="3622394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612775" y="228600"/>
            <a:ext cx="8153400" cy="669925"/>
          </a:xfrm>
        </p:spPr>
        <p:txBody>
          <a:bodyPr>
            <a:normAutofit fontScale="90000"/>
          </a:bodyPr>
          <a:lstStyle/>
          <a:p>
            <a:r>
              <a:rPr lang="en-US" sz="4000" dirty="0" smtClean="0">
                <a:latin typeface="Times New Roman" pitchFamily="18" charset="0"/>
                <a:cs typeface="Times New Roman" pitchFamily="18" charset="0"/>
              </a:rPr>
              <a:t>Major components …</a:t>
            </a:r>
            <a:endParaRPr lang="en-US" sz="4000" b="1" dirty="0" smtClean="0"/>
          </a:p>
        </p:txBody>
      </p:sp>
      <p:sp>
        <p:nvSpPr>
          <p:cNvPr id="256004"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E5459C9B-4ACE-4031-9902-CE178FD7855F}" type="slidenum">
              <a:rPr lang="en-US" smtClean="0"/>
              <a:pPr/>
              <a:t>83</a:t>
            </a:fld>
            <a:endParaRPr lang="en-US" smtClean="0"/>
          </a:p>
        </p:txBody>
      </p:sp>
      <p:sp>
        <p:nvSpPr>
          <p:cNvPr id="256005" name="Rectangle 3"/>
          <p:cNvSpPr>
            <a:spLocks noGrp="1" noChangeArrowheads="1"/>
          </p:cNvSpPr>
          <p:nvPr>
            <p:ph sz="quarter" idx="1"/>
          </p:nvPr>
        </p:nvSpPr>
        <p:spPr>
          <a:xfrm>
            <a:off x="228600" y="990600"/>
            <a:ext cx="8531226" cy="5638800"/>
          </a:xfrm>
        </p:spPr>
        <p:txBody>
          <a:bodyPr>
            <a:normAutofit fontScale="92500" lnSpcReduction="10000"/>
          </a:bodyPr>
          <a:lstStyle/>
          <a:p>
            <a:pPr algn="just">
              <a:lnSpc>
                <a:spcPct val="90000"/>
              </a:lnSpc>
              <a:buFont typeface="Courier New" panose="02070309020205020404" pitchFamily="49" charset="0"/>
              <a:buChar char="o"/>
            </a:pPr>
            <a:r>
              <a:rPr lang="en-US" dirty="0" smtClean="0">
                <a:latin typeface="Times New Roman" pitchFamily="18" charset="0"/>
                <a:cs typeface="Times New Roman" pitchFamily="18" charset="0"/>
              </a:rPr>
              <a:t>Human reservoir may be </a:t>
            </a:r>
            <a:r>
              <a:rPr lang="en-US" b="1" dirty="0" smtClean="0">
                <a:latin typeface="Times New Roman" pitchFamily="18" charset="0"/>
                <a:cs typeface="Times New Roman" pitchFamily="18" charset="0"/>
              </a:rPr>
              <a:t>overt case, sub clinical case or carrier</a:t>
            </a:r>
          </a:p>
          <a:p>
            <a:pPr algn="just">
              <a:lnSpc>
                <a:spcPct val="90000"/>
              </a:lnSpc>
              <a:buFont typeface="Courier New" panose="02070309020205020404" pitchFamily="49" charset="0"/>
              <a:buChar char="o"/>
            </a:pPr>
            <a:r>
              <a:rPr lang="en-US" dirty="0" smtClean="0">
                <a:latin typeface="Times New Roman" pitchFamily="18" charset="0"/>
                <a:cs typeface="Times New Roman" pitchFamily="18" charset="0"/>
              </a:rPr>
              <a:t>Animal reservoir e.g. rabies (dogs), Japanese encephalitis (birds, pigs)</a:t>
            </a:r>
          </a:p>
          <a:p>
            <a:pPr algn="just">
              <a:lnSpc>
                <a:spcPct val="90000"/>
              </a:lnSpc>
              <a:buFont typeface="Courier New" panose="02070309020205020404" pitchFamily="49" charset="0"/>
              <a:buChar char="o"/>
            </a:pPr>
            <a:r>
              <a:rPr lang="en-US" dirty="0" smtClean="0">
                <a:latin typeface="Times New Roman" pitchFamily="18" charset="0"/>
                <a:cs typeface="Times New Roman" pitchFamily="18" charset="0"/>
              </a:rPr>
              <a:t>Soil: Clostridium tetanus, </a:t>
            </a:r>
            <a:r>
              <a:rPr lang="en-US" dirty="0" err="1" smtClean="0">
                <a:latin typeface="Times New Roman" pitchFamily="18" charset="0"/>
                <a:cs typeface="Times New Roman" pitchFamily="18" charset="0"/>
              </a:rPr>
              <a:t>Boves</a:t>
            </a:r>
            <a:r>
              <a:rPr lang="en-US" dirty="0" smtClean="0">
                <a:latin typeface="Times New Roman" pitchFamily="18" charset="0"/>
                <a:cs typeface="Times New Roman" pitchFamily="18" charset="0"/>
              </a:rPr>
              <a:t> anthraces</a:t>
            </a:r>
          </a:p>
          <a:p>
            <a:pPr algn="just">
              <a:lnSpc>
                <a:spcPct val="90000"/>
              </a:lnSpc>
              <a:buFont typeface="Courier New" panose="02070309020205020404" pitchFamily="49" charset="0"/>
              <a:buChar char="o"/>
            </a:pPr>
            <a:endParaRPr lang="en-US" dirty="0" smtClean="0">
              <a:latin typeface="Times New Roman" pitchFamily="18" charset="0"/>
              <a:cs typeface="Times New Roman" pitchFamily="18" charset="0"/>
            </a:endParaRPr>
          </a:p>
          <a:p>
            <a:pPr algn="just">
              <a:lnSpc>
                <a:spcPct val="90000"/>
              </a:lnSpc>
              <a:buFont typeface="Courier New" panose="02070309020205020404" pitchFamily="49" charset="0"/>
              <a:buChar char="o"/>
            </a:pPr>
            <a:r>
              <a:rPr lang="en-US" dirty="0" smtClean="0">
                <a:latin typeface="Times New Roman" pitchFamily="18" charset="0"/>
                <a:cs typeface="Times New Roman" pitchFamily="18" charset="0"/>
              </a:rPr>
              <a:t>Zoonotic- communicable disease transmitted from vertebrate animals to man under natural conditions e.g. rabies, plague, anthrax, salmonellas, </a:t>
            </a:r>
            <a:r>
              <a:rPr lang="en-US" dirty="0" err="1" smtClean="0">
                <a:latin typeface="Times New Roman" pitchFamily="18" charset="0"/>
                <a:cs typeface="Times New Roman" pitchFamily="18" charset="0"/>
              </a:rPr>
              <a:t>hydatid</a:t>
            </a:r>
            <a:r>
              <a:rPr lang="en-US" dirty="0" smtClean="0">
                <a:latin typeface="Times New Roman" pitchFamily="18" charset="0"/>
                <a:cs typeface="Times New Roman" pitchFamily="18" charset="0"/>
              </a:rPr>
              <a:t> cyst, bovine TB, and monkey pox.</a:t>
            </a:r>
          </a:p>
          <a:p>
            <a:pPr algn="just">
              <a:lnSpc>
                <a:spcPct val="90000"/>
              </a:lnSpc>
              <a:buFont typeface="Courier New" panose="02070309020205020404" pitchFamily="49" charset="0"/>
              <a:buChar char="o"/>
            </a:pPr>
            <a:endParaRPr lang="en-US" dirty="0" smtClean="0">
              <a:latin typeface="Times New Roman" pitchFamily="18" charset="0"/>
              <a:cs typeface="Times New Roman" pitchFamily="18" charset="0"/>
            </a:endParaRPr>
          </a:p>
          <a:p>
            <a:pPr algn="just">
              <a:lnSpc>
                <a:spcPct val="90000"/>
              </a:lnSpc>
              <a:buFont typeface="Courier New" panose="02070309020205020404" pitchFamily="49" charset="0"/>
              <a:buChar char="o"/>
            </a:pPr>
            <a:r>
              <a:rPr lang="en-US" dirty="0" smtClean="0">
                <a:latin typeface="Times New Roman" pitchFamily="18" charset="0"/>
                <a:cs typeface="Times New Roman" pitchFamily="18" charset="0"/>
              </a:rPr>
              <a:t>Man to vertebrate: </a:t>
            </a:r>
            <a:r>
              <a:rPr lang="en-US" dirty="0" err="1" smtClean="0">
                <a:latin typeface="Times New Roman" pitchFamily="18" charset="0"/>
                <a:cs typeface="Times New Roman" pitchFamily="18" charset="0"/>
              </a:rPr>
              <a:t>zoonanthroposis</a:t>
            </a:r>
            <a:r>
              <a:rPr lang="en-US" dirty="0" smtClean="0">
                <a:latin typeface="Times New Roman" pitchFamily="18" charset="0"/>
                <a:cs typeface="Times New Roman" pitchFamily="18" charset="0"/>
              </a:rPr>
              <a:t> e.g. TB</a:t>
            </a:r>
          </a:p>
          <a:p>
            <a:pPr algn="just">
              <a:lnSpc>
                <a:spcPct val="90000"/>
              </a:lnSpc>
              <a:buFont typeface="Courier New" panose="02070309020205020404" pitchFamily="49" charset="0"/>
              <a:buChar char="o"/>
            </a:pPr>
            <a:r>
              <a:rPr lang="en-US" dirty="0" smtClean="0">
                <a:latin typeface="Times New Roman" pitchFamily="18" charset="0"/>
                <a:cs typeface="Times New Roman" pitchFamily="18" charset="0"/>
              </a:rPr>
              <a:t>Vertebrate to man: </a:t>
            </a:r>
            <a:r>
              <a:rPr lang="en-US" dirty="0" err="1" smtClean="0">
                <a:latin typeface="Times New Roman" pitchFamily="18" charset="0"/>
                <a:cs typeface="Times New Roman" pitchFamily="18" charset="0"/>
              </a:rPr>
              <a:t>anthropozoonosis</a:t>
            </a:r>
            <a:r>
              <a:rPr lang="en-US" dirty="0" smtClean="0">
                <a:latin typeface="Times New Roman" pitchFamily="18" charset="0"/>
                <a:cs typeface="Times New Roman" pitchFamily="18" charset="0"/>
              </a:rPr>
              <a:t> e.g. rabies</a:t>
            </a:r>
          </a:p>
          <a:p>
            <a:pPr lvl="1" algn="just">
              <a:lnSpc>
                <a:spcPct val="90000"/>
              </a:lnSpc>
            </a:pPr>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78509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569794" y="76200"/>
            <a:ext cx="8153400" cy="838200"/>
          </a:xfrm>
        </p:spPr>
        <p:txBody>
          <a:bodyPr>
            <a:normAutofit/>
          </a:bodyPr>
          <a:lstStyle/>
          <a:p>
            <a:r>
              <a:rPr lang="en-US" sz="4000" dirty="0" smtClean="0">
                <a:latin typeface="Times New Roman" pitchFamily="18" charset="0"/>
                <a:cs typeface="Times New Roman" pitchFamily="18" charset="0"/>
              </a:rPr>
              <a:t>Major components …</a:t>
            </a:r>
            <a:endParaRPr lang="en-US" sz="4000" dirty="0" smtClean="0"/>
          </a:p>
        </p:txBody>
      </p:sp>
      <p:sp>
        <p:nvSpPr>
          <p:cNvPr id="257028"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E99B76D4-EEB6-4F19-BF02-8CC6B7B52901}" type="slidenum">
              <a:rPr lang="en-US" smtClean="0"/>
              <a:pPr/>
              <a:t>84</a:t>
            </a:fld>
            <a:endParaRPr lang="en-US" smtClean="0"/>
          </a:p>
        </p:txBody>
      </p:sp>
      <p:sp>
        <p:nvSpPr>
          <p:cNvPr id="257029" name="Rectangle 3"/>
          <p:cNvSpPr>
            <a:spLocks noGrp="1" noChangeArrowheads="1"/>
          </p:cNvSpPr>
          <p:nvPr>
            <p:ph sz="quarter" idx="1"/>
          </p:nvPr>
        </p:nvSpPr>
        <p:spPr>
          <a:xfrm>
            <a:off x="152400" y="914399"/>
            <a:ext cx="8763000" cy="5807075"/>
          </a:xfrm>
        </p:spPr>
        <p:txBody>
          <a:bodyPr>
            <a:normAutofit lnSpcReduction="10000"/>
          </a:bodyPr>
          <a:lstStyle/>
          <a:p>
            <a:pPr algn="just" eaLnBrk="1" hangingPunct="1">
              <a:lnSpc>
                <a:spcPct val="90000"/>
              </a:lnSpc>
            </a:pPr>
            <a:r>
              <a:rPr lang="en-US" sz="2400" dirty="0" smtClean="0">
                <a:latin typeface="Times New Roman" pitchFamily="18" charset="0"/>
                <a:cs typeface="Times New Roman" pitchFamily="18" charset="0"/>
              </a:rPr>
              <a:t>Epizootic (epidemic in animals) e.g. anthrax, brucellosis, rabies, plaque fever. encephalitis</a:t>
            </a:r>
          </a:p>
          <a:p>
            <a:pPr algn="just" eaLnBrk="1" hangingPunct="1">
              <a:lnSpc>
                <a:spcPct val="90000"/>
              </a:lnSpc>
            </a:pPr>
            <a:r>
              <a:rPr lang="en-US" sz="2400" dirty="0" smtClean="0">
                <a:latin typeface="Times New Roman" pitchFamily="18" charset="0"/>
                <a:cs typeface="Times New Roman" pitchFamily="18" charset="0"/>
              </a:rPr>
              <a:t>Enzootic (endemic in animals) : e.g. anthrax, rabies, brucellosis and endemic typhus</a:t>
            </a:r>
          </a:p>
          <a:p>
            <a:pPr algn="just" eaLnBrk="1" hangingPunct="1">
              <a:lnSpc>
                <a:spcPct val="90000"/>
              </a:lnSpc>
            </a:pPr>
            <a:endParaRPr lang="en-US" sz="2400" dirty="0" smtClean="0">
              <a:latin typeface="Times New Roman" pitchFamily="18" charset="0"/>
              <a:cs typeface="Times New Roman" pitchFamily="18" charset="0"/>
            </a:endParaRPr>
          </a:p>
          <a:p>
            <a:pPr algn="just">
              <a:lnSpc>
                <a:spcPct val="90000"/>
              </a:lnSpc>
              <a:buNone/>
            </a:pPr>
            <a:r>
              <a:rPr lang="en-US" sz="2400" b="1" dirty="0" smtClean="0">
                <a:latin typeface="Times New Roman" pitchFamily="18" charset="0"/>
                <a:cs typeface="Times New Roman" pitchFamily="18" charset="0"/>
              </a:rPr>
              <a:t>Two main modes of transmission</a:t>
            </a:r>
            <a:r>
              <a:rPr lang="en-US" sz="2000" b="1"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lgn="just" eaLnBrk="1" hangingPunct="1">
              <a:lnSpc>
                <a:spcPct val="90000"/>
              </a:lnSpc>
              <a:buNone/>
            </a:pPr>
            <a:r>
              <a:rPr lang="en-US"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 Direct</a:t>
            </a:r>
          </a:p>
          <a:p>
            <a:pPr algn="just" eaLnBrk="1" hangingPunct="1">
              <a:lnSpc>
                <a:spcPct val="90000"/>
              </a:lnSpc>
            </a:pPr>
            <a:r>
              <a:rPr lang="en-US" sz="2400" b="1" dirty="0" smtClean="0">
                <a:latin typeface="Times New Roman" pitchFamily="18" charset="0"/>
                <a:cs typeface="Times New Roman" pitchFamily="18" charset="0"/>
              </a:rPr>
              <a:t>Direct contact</a:t>
            </a:r>
            <a:r>
              <a:rPr lang="en-US" sz="2400" dirty="0" smtClean="0">
                <a:latin typeface="Times New Roman" pitchFamily="18" charset="0"/>
                <a:cs typeface="Times New Roman" pitchFamily="18" charset="0"/>
              </a:rPr>
              <a:t>: no intervening agency from reservoir/source to a susceptible host like touching, kissing, sexual contact</a:t>
            </a:r>
          </a:p>
          <a:p>
            <a:pPr algn="just" eaLnBrk="1" hangingPunct="1">
              <a:lnSpc>
                <a:spcPct val="90000"/>
              </a:lnSpc>
            </a:pPr>
            <a:endParaRPr lang="en-US" sz="2400" dirty="0" smtClean="0">
              <a:latin typeface="Times New Roman" pitchFamily="18" charset="0"/>
              <a:cs typeface="Times New Roman" pitchFamily="18" charset="0"/>
            </a:endParaRPr>
          </a:p>
          <a:p>
            <a:pPr algn="just" eaLnBrk="1" hangingPunct="1">
              <a:lnSpc>
                <a:spcPct val="90000"/>
              </a:lnSpc>
            </a:pPr>
            <a:r>
              <a:rPr lang="en-US" sz="2400" b="1" dirty="0" smtClean="0">
                <a:latin typeface="Times New Roman" pitchFamily="18" charset="0"/>
                <a:cs typeface="Times New Roman" pitchFamily="18" charset="0"/>
              </a:rPr>
              <a:t>Droplet infection</a:t>
            </a:r>
            <a:r>
              <a:rPr lang="en-US" sz="2400" dirty="0" smtClean="0">
                <a:latin typeface="Times New Roman" pitchFamily="18" charset="0"/>
                <a:cs typeface="Times New Roman" pitchFamily="18" charset="0"/>
              </a:rPr>
              <a:t>: direct projection of droplets spray of saliva or nasopharyngeal secretion 30-60cm. </a:t>
            </a:r>
          </a:p>
          <a:p>
            <a:pPr lvl="1" algn="just">
              <a:lnSpc>
                <a:spcPct val="90000"/>
              </a:lnSpc>
              <a:buFont typeface="Courier New" panose="02070309020205020404" pitchFamily="49" charset="0"/>
              <a:buChar char="o"/>
            </a:pPr>
            <a:r>
              <a:rPr lang="en-US" sz="2400" dirty="0" smtClean="0">
                <a:latin typeface="Times New Roman" pitchFamily="18" charset="0"/>
                <a:cs typeface="Times New Roman" pitchFamily="18" charset="0"/>
              </a:rPr>
              <a:t>In to hosts nose or mouth by acts like sneezing coughing or talking e.g. common cold, diphtheria, TB, meningococcal meningitis. </a:t>
            </a:r>
          </a:p>
          <a:p>
            <a:pPr lvl="1" algn="just">
              <a:lnSpc>
                <a:spcPct val="90000"/>
              </a:lnSpc>
              <a:buFont typeface="Courier New" panose="02070309020205020404" pitchFamily="49" charset="0"/>
              <a:buChar char="o"/>
            </a:pPr>
            <a:r>
              <a:rPr lang="en-US" sz="2400" dirty="0" smtClean="0">
                <a:latin typeface="Times New Roman" pitchFamily="18" charset="0"/>
                <a:cs typeface="Times New Roman" pitchFamily="18" charset="0"/>
              </a:rPr>
              <a:t>Risks are overcrowding  and lack of ventilation.</a:t>
            </a:r>
          </a:p>
          <a:p>
            <a:pPr algn="just" eaLnBrk="1" hangingPunct="1">
              <a:lnSpc>
                <a:spcPct val="90000"/>
              </a:lnSpc>
            </a:pPr>
            <a:endParaRPr lang="en-US" sz="2400" dirty="0" smtClean="0">
              <a:latin typeface="Times New Roman" pitchFamily="18" charset="0"/>
              <a:cs typeface="Times New Roman" pitchFamily="18" charset="0"/>
            </a:endParaRPr>
          </a:p>
          <a:p>
            <a:pPr algn="just" eaLnBrk="1" hangingPunct="1">
              <a:lnSpc>
                <a:spcPct val="90000"/>
              </a:lnSpc>
              <a:buFontTx/>
              <a:buNone/>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827267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612775" y="152400"/>
            <a:ext cx="8153400" cy="685800"/>
          </a:xfrm>
        </p:spPr>
        <p:txBody>
          <a:bodyPr>
            <a:normAutofit fontScale="90000"/>
          </a:bodyPr>
          <a:lstStyle/>
          <a:p>
            <a:r>
              <a:rPr lang="en-US" sz="4000" dirty="0" smtClean="0">
                <a:latin typeface="Times New Roman" pitchFamily="18" charset="0"/>
                <a:cs typeface="Times New Roman" pitchFamily="18" charset="0"/>
              </a:rPr>
              <a:t>Major components …</a:t>
            </a:r>
            <a:endParaRPr lang="en-US" sz="4000" dirty="0" smtClean="0"/>
          </a:p>
        </p:txBody>
      </p:sp>
      <p:sp>
        <p:nvSpPr>
          <p:cNvPr id="259076"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2B3DA4F8-A390-4DC8-8592-17FDB97707BC}" type="slidenum">
              <a:rPr lang="en-US" smtClean="0"/>
              <a:pPr/>
              <a:t>85</a:t>
            </a:fld>
            <a:endParaRPr lang="en-US" smtClean="0"/>
          </a:p>
        </p:txBody>
      </p:sp>
      <p:sp>
        <p:nvSpPr>
          <p:cNvPr id="259077" name="Rectangle 3"/>
          <p:cNvSpPr>
            <a:spLocks noGrp="1" noChangeArrowheads="1"/>
          </p:cNvSpPr>
          <p:nvPr>
            <p:ph sz="quarter" idx="1"/>
          </p:nvPr>
        </p:nvSpPr>
        <p:spPr>
          <a:xfrm>
            <a:off x="228600" y="838200"/>
            <a:ext cx="8610600" cy="5883275"/>
          </a:xfrm>
        </p:spPr>
        <p:txBody>
          <a:bodyPr>
            <a:noAutofit/>
          </a:bodyPr>
          <a:lstStyle/>
          <a:p>
            <a:pPr algn="just"/>
            <a:r>
              <a:rPr lang="en-US" sz="2800" b="1" dirty="0" smtClean="0">
                <a:latin typeface="Times New Roman" pitchFamily="18" charset="0"/>
                <a:cs typeface="Times New Roman" pitchFamily="18" charset="0"/>
              </a:rPr>
              <a:t>Contact with soil</a:t>
            </a:r>
            <a:r>
              <a:rPr lang="en-US" sz="2800" dirty="0" smtClean="0">
                <a:latin typeface="Times New Roman" pitchFamily="18" charset="0"/>
                <a:cs typeface="Times New Roman" pitchFamily="18" charset="0"/>
              </a:rPr>
              <a:t>: tetanus, mycosis</a:t>
            </a:r>
          </a:p>
          <a:p>
            <a:pPr algn="just"/>
            <a:r>
              <a:rPr lang="en-US" sz="2800" b="1" dirty="0" smtClean="0">
                <a:latin typeface="Times New Roman" pitchFamily="18" charset="0"/>
                <a:cs typeface="Times New Roman" pitchFamily="18" charset="0"/>
              </a:rPr>
              <a:t>Bite of animal</a:t>
            </a:r>
            <a:r>
              <a:rPr lang="en-US" sz="2800" dirty="0" smtClean="0">
                <a:latin typeface="Times New Roman" pitchFamily="18" charset="0"/>
                <a:cs typeface="Times New Roman" pitchFamily="18" charset="0"/>
              </a:rPr>
              <a:t>: rabies</a:t>
            </a:r>
          </a:p>
          <a:p>
            <a:pPr algn="just"/>
            <a:r>
              <a:rPr lang="en-US" sz="2800" b="1" dirty="0" smtClean="0">
                <a:latin typeface="Times New Roman" pitchFamily="18" charset="0"/>
                <a:cs typeface="Times New Roman" pitchFamily="18" charset="0"/>
              </a:rPr>
              <a:t>Placental/vertical</a:t>
            </a:r>
            <a:r>
              <a:rPr lang="en-US" sz="2800" dirty="0" smtClean="0">
                <a:latin typeface="Times New Roman" pitchFamily="18" charset="0"/>
                <a:cs typeface="Times New Roman" pitchFamily="18" charset="0"/>
              </a:rPr>
              <a:t>: syphilis, AIDS, drugs.</a:t>
            </a:r>
          </a:p>
          <a:p>
            <a:pPr algn="just"/>
            <a:endParaRPr lang="en-US" sz="2800" dirty="0" smtClean="0">
              <a:latin typeface="Times New Roman" pitchFamily="18" charset="0"/>
              <a:cs typeface="Times New Roman" pitchFamily="18" charset="0"/>
            </a:endParaRPr>
          </a:p>
          <a:p>
            <a:pPr algn="just" eaLnBrk="1" hangingPunct="1">
              <a:buFontTx/>
              <a:buNone/>
            </a:pPr>
            <a:r>
              <a:rPr lang="en-US" sz="2800" b="1" dirty="0" smtClean="0">
                <a:latin typeface="Times New Roman" pitchFamily="18" charset="0"/>
                <a:cs typeface="Times New Roman" pitchFamily="18" charset="0"/>
              </a:rPr>
              <a:t>2. Indirect</a:t>
            </a:r>
          </a:p>
          <a:p>
            <a:pPr algn="just"/>
            <a:r>
              <a:rPr lang="en-US" sz="2800" b="1" dirty="0" smtClean="0">
                <a:latin typeface="Times New Roman" pitchFamily="18" charset="0"/>
                <a:cs typeface="Times New Roman" pitchFamily="18" charset="0"/>
              </a:rPr>
              <a:t>Vehicle</a:t>
            </a:r>
            <a:r>
              <a:rPr lang="en-US" sz="2800" dirty="0" smtClean="0">
                <a:latin typeface="Times New Roman" pitchFamily="18" charset="0"/>
                <a:cs typeface="Times New Roman" pitchFamily="18" charset="0"/>
              </a:rPr>
              <a:t>: water, food, milk, milk products, ice, blood, serum, plasma or other biological products.</a:t>
            </a:r>
          </a:p>
          <a:p>
            <a:pPr algn="just"/>
            <a:r>
              <a:rPr lang="en-US" sz="2800" b="1" dirty="0" smtClean="0">
                <a:latin typeface="Times New Roman" pitchFamily="18" charset="0"/>
                <a:cs typeface="Times New Roman" pitchFamily="18" charset="0"/>
              </a:rPr>
              <a:t>Vector:</a:t>
            </a:r>
            <a:r>
              <a:rPr lang="en-US" sz="2800" dirty="0" smtClean="0">
                <a:latin typeface="Times New Roman" pitchFamily="18" charset="0"/>
                <a:cs typeface="Times New Roman" pitchFamily="18" charset="0"/>
              </a:rPr>
              <a:t> is an organism that transports an infectious agent to a susceptible host or to a suitable vehicle.</a:t>
            </a:r>
          </a:p>
          <a:p>
            <a:pPr algn="just">
              <a:buNone/>
            </a:pPr>
            <a:r>
              <a:rPr lang="en-US" sz="2800" b="1" dirty="0">
                <a:latin typeface="Times New Roman" pitchFamily="18" charset="0"/>
                <a:cs typeface="Times New Roman" pitchFamily="18" charset="0"/>
              </a:rPr>
              <a:t>Biological vector </a:t>
            </a:r>
            <a:r>
              <a:rPr lang="en-US" sz="2800" dirty="0">
                <a:latin typeface="Times New Roman" pitchFamily="18" charset="0"/>
                <a:cs typeface="Times New Roman" pitchFamily="18" charset="0"/>
              </a:rPr>
              <a:t>: development or multiplication of disease causing organism before it is being transmitted to susceptible host</a:t>
            </a:r>
            <a:r>
              <a:rPr lang="en-US" sz="2800" dirty="0" smtClean="0">
                <a:latin typeface="Times New Roman" pitchFamily="18" charset="0"/>
                <a:cs typeface="Times New Roman" pitchFamily="18" charset="0"/>
              </a:rPr>
              <a:t>.</a:t>
            </a:r>
            <a:endParaRPr lang="en-US" sz="2800" dirty="0" smtClean="0"/>
          </a:p>
        </p:txBody>
      </p:sp>
    </p:spTree>
    <p:extLst>
      <p:ext uri="{BB962C8B-B14F-4D97-AF65-F5344CB8AC3E}">
        <p14:creationId xmlns:p14="http://schemas.microsoft.com/office/powerpoint/2010/main" val="16262868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sz="4000" dirty="0" smtClean="0">
                <a:latin typeface="Times New Roman" pitchFamily="18" charset="0"/>
                <a:cs typeface="Times New Roman" pitchFamily="18" charset="0"/>
              </a:rPr>
              <a:t>Major components …</a:t>
            </a:r>
            <a:endParaRPr lang="en-US" sz="4000" dirty="0"/>
          </a:p>
        </p:txBody>
      </p:sp>
      <p:sp>
        <p:nvSpPr>
          <p:cNvPr id="3" name="Content Placeholder 2"/>
          <p:cNvSpPr>
            <a:spLocks noGrp="1"/>
          </p:cNvSpPr>
          <p:nvPr>
            <p:ph sz="quarter" idx="1"/>
          </p:nvPr>
        </p:nvSpPr>
        <p:spPr>
          <a:xfrm>
            <a:off x="304800" y="838200"/>
            <a:ext cx="8534400" cy="5715000"/>
          </a:xfrm>
        </p:spPr>
        <p:txBody>
          <a:bodyPr>
            <a:noAutofit/>
          </a:bodyPr>
          <a:lstStyle/>
          <a:p>
            <a:pPr algn="just"/>
            <a:r>
              <a:rPr lang="en-US" sz="2400" b="1" dirty="0" smtClean="0">
                <a:latin typeface="Times New Roman" pitchFamily="18" charset="0"/>
                <a:cs typeface="Times New Roman" pitchFamily="18" charset="0"/>
              </a:rPr>
              <a:t>Mechanical vector : </a:t>
            </a:r>
            <a:r>
              <a:rPr lang="en-US" sz="2400" dirty="0" smtClean="0">
                <a:latin typeface="Times New Roman" pitchFamily="18" charset="0"/>
                <a:cs typeface="Times New Roman" pitchFamily="18" charset="0"/>
              </a:rPr>
              <a:t>is one in which the agent is directly infective to the host, and hence need not go through a period of multiplication or development.</a:t>
            </a:r>
          </a:p>
          <a:p>
            <a:pPr lvl="1" algn="just"/>
            <a:r>
              <a:rPr lang="en-US" sz="2400" dirty="0" smtClean="0">
                <a:latin typeface="Times New Roman" pitchFamily="18" charset="0"/>
                <a:cs typeface="Times New Roman" pitchFamily="18" charset="0"/>
              </a:rPr>
              <a:t>Invertebrate: flies, mosquitoes, fleas, lice bugs, ticks, mites and Cyclops </a:t>
            </a:r>
          </a:p>
          <a:p>
            <a:pPr lvl="1" algn="just"/>
            <a:r>
              <a:rPr lang="en-US" sz="2400" dirty="0" smtClean="0">
                <a:latin typeface="Times New Roman" pitchFamily="18" charset="0"/>
                <a:cs typeface="Times New Roman" pitchFamily="18" charset="0"/>
              </a:rPr>
              <a:t>Vertebrate: mice, rats and bats</a:t>
            </a:r>
          </a:p>
          <a:p>
            <a:pPr algn="just">
              <a:lnSpc>
                <a:spcPct val="80000"/>
              </a:lnSpc>
            </a:pPr>
            <a:r>
              <a:rPr lang="en-US" sz="2400" dirty="0" smtClean="0">
                <a:latin typeface="Times New Roman" pitchFamily="18" charset="0"/>
                <a:cs typeface="Times New Roman" pitchFamily="18" charset="0"/>
              </a:rPr>
              <a:t>Man-arthropod: malaria</a:t>
            </a:r>
          </a:p>
          <a:p>
            <a:pPr algn="just">
              <a:lnSpc>
                <a:spcPct val="80000"/>
              </a:lnSpc>
            </a:pPr>
            <a:r>
              <a:rPr lang="en-US" sz="2400" dirty="0" smtClean="0">
                <a:latin typeface="Times New Roman" pitchFamily="18" charset="0"/>
                <a:cs typeface="Times New Roman" pitchFamily="18" charset="0"/>
              </a:rPr>
              <a:t>Mammal or bird-arthropod: plague, Japanese encephalitis</a:t>
            </a:r>
          </a:p>
          <a:p>
            <a:pPr algn="just">
              <a:lnSpc>
                <a:spcPct val="80000"/>
              </a:lnSpc>
            </a:pPr>
            <a:endParaRPr lang="en-US" sz="2400" dirty="0" smtClean="0">
              <a:latin typeface="Times New Roman" pitchFamily="18" charset="0"/>
              <a:cs typeface="Times New Roman" pitchFamily="18" charset="0"/>
            </a:endParaRPr>
          </a:p>
          <a:p>
            <a:pPr algn="just">
              <a:lnSpc>
                <a:spcPct val="80000"/>
              </a:lnSpc>
            </a:pPr>
            <a:r>
              <a:rPr lang="en-US" sz="2400" b="1" dirty="0" smtClean="0">
                <a:latin typeface="Times New Roman" pitchFamily="18" charset="0"/>
                <a:cs typeface="Times New Roman" pitchFamily="18" charset="0"/>
              </a:rPr>
              <a:t>Air (droplet nuclei): </a:t>
            </a:r>
            <a:r>
              <a:rPr lang="en-US" sz="2400" dirty="0" smtClean="0">
                <a:latin typeface="Times New Roman" pitchFamily="18" charset="0"/>
                <a:cs typeface="Times New Roman" pitchFamily="18" charset="0"/>
              </a:rPr>
              <a:t>TB, influenza, chicken pox, measles and plaque fever/dust=TB, streptococcal infection.</a:t>
            </a:r>
          </a:p>
          <a:p>
            <a:pPr algn="just">
              <a:lnSpc>
                <a:spcPct val="80000"/>
              </a:lnSpc>
            </a:pPr>
            <a:endParaRPr lang="en-US" sz="2400" dirty="0" smtClean="0">
              <a:latin typeface="Times New Roman" pitchFamily="18" charset="0"/>
              <a:cs typeface="Times New Roman" pitchFamily="18" charset="0"/>
            </a:endParaRPr>
          </a:p>
          <a:p>
            <a:pPr algn="just">
              <a:lnSpc>
                <a:spcPct val="80000"/>
              </a:lnSpc>
            </a:pPr>
            <a:r>
              <a:rPr lang="en-US" sz="2400" b="1" dirty="0" smtClean="0">
                <a:latin typeface="Times New Roman" pitchFamily="18" charset="0"/>
                <a:cs typeface="Times New Roman" pitchFamily="18" charset="0"/>
              </a:rPr>
              <a:t>Fomites: </a:t>
            </a:r>
            <a:r>
              <a:rPr lang="en-US" sz="2400" dirty="0" smtClean="0">
                <a:latin typeface="Times New Roman" pitchFamily="18" charset="0"/>
                <a:cs typeface="Times New Roman" pitchFamily="18" charset="0"/>
              </a:rPr>
              <a:t>inanimate things other than food, water or milk e.g. cloths (soiled), towels, handkerchiefs, cups, spoons, toys, pencils, door handle, lavatory chains, syringes and surgical dressings diphtheria, typhoid, bacillary dysentery, eye and skin infections</a:t>
            </a:r>
          </a:p>
        </p:txBody>
      </p:sp>
      <p:sp>
        <p:nvSpPr>
          <p:cNvPr id="5" name="Slide Number Placeholder 4"/>
          <p:cNvSpPr>
            <a:spLocks noGrp="1"/>
          </p:cNvSpPr>
          <p:nvPr>
            <p:ph type="sldNum" sz="quarter" idx="12"/>
          </p:nvPr>
        </p:nvSpPr>
        <p:spPr/>
        <p:txBody>
          <a:bodyPr>
            <a:normAutofit/>
          </a:bodyPr>
          <a:lstStyle/>
          <a:p>
            <a:fld id="{BD27F1C1-5E43-4070-B24A-8C1A94BA79D6}" type="slidenum">
              <a:rPr lang="en-US" smtClean="0"/>
              <a:pPr/>
              <a:t>86</a:t>
            </a:fld>
            <a:endParaRPr lang="en-US"/>
          </a:p>
        </p:txBody>
      </p:sp>
    </p:spTree>
    <p:extLst>
      <p:ext uri="{BB962C8B-B14F-4D97-AF65-F5344CB8AC3E}">
        <p14:creationId xmlns:p14="http://schemas.microsoft.com/office/powerpoint/2010/main" val="23158326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558421" y="205854"/>
            <a:ext cx="8153400" cy="701674"/>
          </a:xfrm>
        </p:spPr>
        <p:txBody>
          <a:bodyPr>
            <a:normAutofit/>
          </a:bodyPr>
          <a:lstStyle/>
          <a:p>
            <a:pPr eaLnBrk="1" hangingPunct="1"/>
            <a:r>
              <a:rPr lang="en-US" sz="4000" dirty="0" smtClean="0">
                <a:latin typeface="Times New Roman" pitchFamily="18" charset="0"/>
                <a:cs typeface="Times New Roman" pitchFamily="18" charset="0"/>
              </a:rPr>
              <a:t>Major component spread…</a:t>
            </a:r>
          </a:p>
        </p:txBody>
      </p:sp>
      <p:sp>
        <p:nvSpPr>
          <p:cNvPr id="262148"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B68FB68B-32FE-44E9-BD9C-B252C5400DB2}" type="slidenum">
              <a:rPr lang="en-US" smtClean="0"/>
              <a:pPr/>
              <a:t>87</a:t>
            </a:fld>
            <a:endParaRPr lang="en-US" smtClean="0"/>
          </a:p>
        </p:txBody>
      </p:sp>
      <p:sp>
        <p:nvSpPr>
          <p:cNvPr id="262149" name="Rectangle 3"/>
          <p:cNvSpPr>
            <a:spLocks noGrp="1" noChangeArrowheads="1"/>
          </p:cNvSpPr>
          <p:nvPr>
            <p:ph sz="quarter" idx="1"/>
          </p:nvPr>
        </p:nvSpPr>
        <p:spPr>
          <a:xfrm>
            <a:off x="198792" y="838200"/>
            <a:ext cx="8531226" cy="5791201"/>
          </a:xfrm>
        </p:spPr>
        <p:txBody>
          <a:bodyPr>
            <a:normAutofit fontScale="92500"/>
          </a:bodyPr>
          <a:lstStyle/>
          <a:p>
            <a:pPr algn="just">
              <a:lnSpc>
                <a:spcPct val="90000"/>
              </a:lnSpc>
            </a:pPr>
            <a:r>
              <a:rPr lang="en-US" sz="3000" b="1" dirty="0" smtClean="0">
                <a:latin typeface="Times New Roman" pitchFamily="18" charset="0"/>
                <a:cs typeface="Times New Roman" pitchFamily="18" charset="0"/>
              </a:rPr>
              <a:t>Hands and fingers:</a:t>
            </a:r>
          </a:p>
          <a:p>
            <a:pPr lvl="1" algn="just">
              <a:lnSpc>
                <a:spcPct val="90000"/>
              </a:lnSpc>
            </a:pPr>
            <a:r>
              <a:rPr lang="en-US" dirty="0" smtClean="0">
                <a:latin typeface="Times New Roman" pitchFamily="18" charset="0"/>
                <a:cs typeface="Times New Roman" pitchFamily="18" charset="0"/>
              </a:rPr>
              <a:t>Risks factors are lack of hygiene</a:t>
            </a:r>
          </a:p>
          <a:p>
            <a:pPr lvl="1" algn="just">
              <a:lnSpc>
                <a:spcPct val="90000"/>
              </a:lnSpc>
            </a:pPr>
            <a:r>
              <a:rPr lang="en-US" sz="3000" dirty="0" smtClean="0">
                <a:latin typeface="Times New Roman" pitchFamily="18" charset="0"/>
                <a:cs typeface="Times New Roman" pitchFamily="18" charset="0"/>
              </a:rPr>
              <a:t>Pathogens from skin, nose, feces are transmitted to susceptible host</a:t>
            </a:r>
          </a:p>
          <a:p>
            <a:pPr lvl="2" algn="just">
              <a:lnSpc>
                <a:spcPct val="90000"/>
              </a:lnSpc>
            </a:pPr>
            <a:r>
              <a:rPr lang="en-US" sz="2600" dirty="0" smtClean="0">
                <a:latin typeface="Times New Roman" pitchFamily="18" charset="0"/>
                <a:cs typeface="Times New Roman" pitchFamily="18" charset="0"/>
              </a:rPr>
              <a:t>e.g. typhoid, dysentery, infective hepatitis, intestinal worms, staphylococcal and streptococcal infections.</a:t>
            </a:r>
            <a:endParaRPr lang="en-US" sz="3000" dirty="0" smtClean="0">
              <a:latin typeface="Times New Roman" pitchFamily="18" charset="0"/>
              <a:cs typeface="Times New Roman" pitchFamily="18" charset="0"/>
            </a:endParaRPr>
          </a:p>
          <a:p>
            <a:pPr marL="0" indent="0" algn="just">
              <a:lnSpc>
                <a:spcPct val="90000"/>
              </a:lnSpc>
              <a:buNone/>
            </a:pPr>
            <a:r>
              <a:rPr lang="en-US" sz="3500" b="1" dirty="0" smtClean="0">
                <a:latin typeface="Times New Roman" pitchFamily="18" charset="0"/>
                <a:cs typeface="Times New Roman" pitchFamily="18" charset="0"/>
              </a:rPr>
              <a:t>Spread </a:t>
            </a:r>
            <a:r>
              <a:rPr lang="en-US" sz="3500" b="1" dirty="0">
                <a:latin typeface="Times New Roman" pitchFamily="18" charset="0"/>
                <a:cs typeface="Times New Roman" pitchFamily="18" charset="0"/>
              </a:rPr>
              <a:t>of disease through person to person transmission </a:t>
            </a:r>
            <a:endParaRPr lang="en-US" sz="3500" b="1"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Person to person transmission of an infectious agent is one of the main methods of disease spread in a community and is dependent on:</a:t>
            </a:r>
          </a:p>
          <a:p>
            <a:pPr marL="0" indent="0" algn="just">
              <a:buNone/>
            </a:pPr>
            <a:r>
              <a:rPr lang="en-US" sz="2600" b="1" dirty="0" smtClean="0">
                <a:latin typeface="Times New Roman" pitchFamily="18" charset="0"/>
                <a:cs typeface="Times New Roman" pitchFamily="18" charset="0"/>
              </a:rPr>
              <a:t>Generation </a:t>
            </a:r>
            <a:r>
              <a:rPr lang="en-US" sz="2600" b="1" dirty="0">
                <a:latin typeface="Times New Roman" pitchFamily="18" charset="0"/>
                <a:cs typeface="Times New Roman" pitchFamily="18" charset="0"/>
              </a:rPr>
              <a:t>time</a:t>
            </a:r>
          </a:p>
          <a:p>
            <a:pPr lvl="1" algn="just"/>
            <a:r>
              <a:rPr lang="en-US" sz="2400" dirty="0">
                <a:latin typeface="Times New Roman" pitchFamily="18" charset="0"/>
                <a:cs typeface="Times New Roman" pitchFamily="18" charset="0"/>
              </a:rPr>
              <a:t>This refers to the period between exposure/infection and the </a:t>
            </a:r>
            <a:r>
              <a:rPr lang="en-US" sz="2400" b="1" dirty="0">
                <a:latin typeface="Times New Roman" pitchFamily="18" charset="0"/>
                <a:cs typeface="Times New Roman" pitchFamily="18" charset="0"/>
              </a:rPr>
              <a:t>maximum communicability </a:t>
            </a:r>
            <a:r>
              <a:rPr lang="en-US" sz="2400" dirty="0">
                <a:latin typeface="Times New Roman" pitchFamily="18" charset="0"/>
                <a:cs typeface="Times New Roman" pitchFamily="18" charset="0"/>
              </a:rPr>
              <a:t>of the exposed host regardless of whether the disease is apparent or </a:t>
            </a:r>
            <a:r>
              <a:rPr lang="en-US" sz="2400" dirty="0" smtClean="0">
                <a:latin typeface="Times New Roman" pitchFamily="18" charset="0"/>
                <a:cs typeface="Times New Roman" pitchFamily="18" charset="0"/>
              </a:rPr>
              <a:t>in apparent</a:t>
            </a:r>
            <a:r>
              <a:rPr lang="en-US" sz="2400" dirty="0">
                <a:latin typeface="Times New Roman" pitchFamily="18" charset="0"/>
                <a:cs typeface="Times New Roman" pitchFamily="18" charset="0"/>
              </a:rPr>
              <a:t>. </a:t>
            </a:r>
          </a:p>
          <a:p>
            <a:pPr marL="0" indent="0" algn="just">
              <a:lnSpc>
                <a:spcPct val="90000"/>
              </a:lnSpc>
              <a:buNone/>
            </a:pPr>
            <a:endParaRPr lang="en-US" sz="3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7438850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16" y="228600"/>
            <a:ext cx="8277367" cy="762000"/>
          </a:xfrm>
        </p:spPr>
        <p:txBody>
          <a:bodyPr>
            <a:normAutofit/>
          </a:bodyPr>
          <a:lstStyle/>
          <a:p>
            <a:pPr lvl="2" algn="l" rtl="0">
              <a:spcBef>
                <a:spcPct val="0"/>
              </a:spcBef>
            </a:pPr>
            <a:r>
              <a:rPr lang="en-US" sz="3600" dirty="0" smtClean="0">
                <a:latin typeface="Times New Roman" pitchFamily="18" charset="0"/>
                <a:cs typeface="Times New Roman" pitchFamily="18" charset="0"/>
              </a:rPr>
              <a:t>Spread of disease person to person cont.…</a:t>
            </a:r>
            <a:endParaRPr lang="en-US" sz="36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990599"/>
            <a:ext cx="8610600" cy="5730875"/>
          </a:xfrm>
        </p:spPr>
        <p:txBody>
          <a:bodyPr>
            <a:noAutofit/>
          </a:bodyPr>
          <a:lstStyle/>
          <a:p>
            <a:pPr lvl="1" algn="just"/>
            <a:r>
              <a:rPr lang="en-US" sz="2400" dirty="0" smtClean="0">
                <a:latin typeface="Times New Roman" pitchFamily="18" charset="0"/>
                <a:cs typeface="Times New Roman" pitchFamily="18" charset="0"/>
              </a:rPr>
              <a:t>In case of apparent infections generation time may be equivalent to incubation period.</a:t>
            </a:r>
          </a:p>
          <a:p>
            <a:pPr marL="0" indent="0" algn="just">
              <a:buNone/>
            </a:pPr>
            <a:r>
              <a:rPr lang="en-US" sz="2400" b="1" dirty="0" smtClean="0">
                <a:latin typeface="Times New Roman" pitchFamily="18" charset="0"/>
                <a:cs typeface="Times New Roman" pitchFamily="18" charset="0"/>
              </a:rPr>
              <a:t>Herd immunity </a:t>
            </a:r>
          </a:p>
          <a:p>
            <a:pPr lvl="1" algn="just">
              <a:buFont typeface="Wingdings" panose="05000000000000000000" pitchFamily="2" charset="2"/>
              <a:buChar char="§"/>
            </a:pPr>
            <a:r>
              <a:rPr lang="en-US" sz="2400" dirty="0" smtClean="0">
                <a:latin typeface="Times New Roman" pitchFamily="18" charset="0"/>
                <a:cs typeface="Times New Roman" pitchFamily="18" charset="0"/>
              </a:rPr>
              <a:t>This refers to a community resistance to spread of an infectious agent as a result of immunity gained by high proportion of individual members of the community</a:t>
            </a:r>
          </a:p>
          <a:p>
            <a:pPr lvl="1" algn="just">
              <a:buFont typeface="Wingdings" panose="05000000000000000000" pitchFamily="2" charset="2"/>
              <a:buChar char="§"/>
            </a:pPr>
            <a:r>
              <a:rPr lang="en-US" sz="2400" dirty="0" smtClean="0">
                <a:latin typeface="Times New Roman" pitchFamily="18" charset="0"/>
                <a:cs typeface="Times New Roman" pitchFamily="18" charset="0"/>
              </a:rPr>
              <a:t>Though it may not be important to achieve 100% immunity, successful breakage of the chain of infection can be achieved if the immunity is close to 100%</a:t>
            </a:r>
          </a:p>
          <a:p>
            <a:pPr marL="0" indent="0" algn="just">
              <a:buNone/>
            </a:pPr>
            <a:r>
              <a:rPr lang="en-US" sz="2400" b="1" dirty="0" smtClean="0">
                <a:latin typeface="Times New Roman" pitchFamily="18" charset="0"/>
                <a:cs typeface="Times New Roman" pitchFamily="18" charset="0"/>
              </a:rPr>
              <a:t>Secondary attack rate</a:t>
            </a:r>
            <a:endParaRPr lang="en-US" sz="2400" dirty="0" smtClean="0">
              <a:latin typeface="Times New Roman" pitchFamily="18" charset="0"/>
              <a:cs typeface="Times New Roman" pitchFamily="18" charset="0"/>
            </a:endParaRPr>
          </a:p>
          <a:p>
            <a:pPr lvl="1" algn="just">
              <a:buFont typeface="Arial" panose="020B0604020202020204" pitchFamily="34" charset="0"/>
              <a:buChar char="•"/>
            </a:pPr>
            <a:r>
              <a:rPr lang="en-US" sz="2400" dirty="0" smtClean="0">
                <a:latin typeface="Times New Roman" pitchFamily="18" charset="0"/>
                <a:cs typeface="Times New Roman" pitchFamily="18" charset="0"/>
              </a:rPr>
              <a:t>This is an important measure of spread of disease among contacts of an index case. </a:t>
            </a:r>
          </a:p>
          <a:p>
            <a:pPr lvl="1" algn="just">
              <a:buFont typeface="Arial" panose="020B0604020202020204" pitchFamily="34" charset="0"/>
              <a:buChar char="•"/>
            </a:pPr>
            <a:r>
              <a:rPr lang="en-US" sz="2400" dirty="0" smtClean="0">
                <a:latin typeface="Times New Roman" pitchFamily="18" charset="0"/>
                <a:cs typeface="Times New Roman" pitchFamily="18" charset="0"/>
              </a:rPr>
              <a:t>It has great use in epidemic situations</a:t>
            </a: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D27F1C1-5E43-4070-B24A-8C1A94BA79D6}" type="slidenum">
              <a:rPr lang="en-US" smtClean="0"/>
              <a:pPr/>
              <a:t>88</a:t>
            </a:fld>
            <a:endParaRPr lang="en-US"/>
          </a:p>
        </p:txBody>
      </p:sp>
    </p:spTree>
    <p:extLst>
      <p:ext uri="{BB962C8B-B14F-4D97-AF65-F5344CB8AC3E}">
        <p14:creationId xmlns:p14="http://schemas.microsoft.com/office/powerpoint/2010/main" val="16428611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612775" y="228600"/>
            <a:ext cx="8153400" cy="685800"/>
          </a:xfrm>
        </p:spPr>
        <p:txBody>
          <a:bodyPr>
            <a:normAutofit fontScale="90000"/>
          </a:bodyPr>
          <a:lstStyle/>
          <a:p>
            <a:r>
              <a:rPr lang="en-US" dirty="0" smtClean="0">
                <a:latin typeface="Times New Roman" pitchFamily="18" charset="0"/>
                <a:cs typeface="Times New Roman" pitchFamily="18" charset="0"/>
              </a:rPr>
              <a:t>Major components …</a:t>
            </a:r>
            <a:endParaRPr lang="en-US" dirty="0" smtClean="0"/>
          </a:p>
        </p:txBody>
      </p:sp>
      <p:sp>
        <p:nvSpPr>
          <p:cNvPr id="263172"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C8FF5D3A-737E-4C4D-8824-46FFF5C2B186}" type="slidenum">
              <a:rPr lang="en-US" smtClean="0"/>
              <a:pPr/>
              <a:t>89</a:t>
            </a:fld>
            <a:endParaRPr lang="en-US" smtClean="0"/>
          </a:p>
        </p:txBody>
      </p:sp>
      <p:sp>
        <p:nvSpPr>
          <p:cNvPr id="263173" name="Rectangle 3"/>
          <p:cNvSpPr>
            <a:spLocks noGrp="1" noChangeArrowheads="1"/>
          </p:cNvSpPr>
          <p:nvPr>
            <p:ph sz="quarter" idx="1"/>
          </p:nvPr>
        </p:nvSpPr>
        <p:spPr>
          <a:xfrm>
            <a:off x="381000" y="838199"/>
            <a:ext cx="8531225" cy="5883275"/>
          </a:xfrm>
        </p:spPr>
        <p:txBody>
          <a:bodyPr>
            <a:normAutofit fontScale="70000" lnSpcReduction="20000"/>
          </a:bodyPr>
          <a:lstStyle/>
          <a:p>
            <a:pPr algn="just">
              <a:lnSpc>
                <a:spcPct val="90000"/>
              </a:lnSpc>
              <a:buNone/>
            </a:pPr>
            <a:r>
              <a:rPr lang="en-US" sz="3000" dirty="0" smtClean="0">
                <a:latin typeface="Times New Roman" pitchFamily="18" charset="0"/>
                <a:cs typeface="Times New Roman" pitchFamily="18" charset="0"/>
              </a:rPr>
              <a:t>5.  </a:t>
            </a:r>
            <a:r>
              <a:rPr lang="en-US" sz="3500" b="1" dirty="0" smtClean="0">
                <a:latin typeface="Times New Roman" pitchFamily="18" charset="0"/>
                <a:cs typeface="Times New Roman" pitchFamily="18" charset="0"/>
              </a:rPr>
              <a:t>Portal of entry</a:t>
            </a:r>
          </a:p>
          <a:p>
            <a:pPr algn="just">
              <a:lnSpc>
                <a:spcPct val="90000"/>
              </a:lnSpc>
            </a:pPr>
            <a:r>
              <a:rPr lang="en-US" sz="3400" dirty="0" smtClean="0">
                <a:latin typeface="Times New Roman" pitchFamily="18" charset="0"/>
                <a:cs typeface="Times New Roman" pitchFamily="18" charset="0"/>
              </a:rPr>
              <a:t>Route through which infectious agent enters the host.</a:t>
            </a:r>
          </a:p>
          <a:p>
            <a:pPr lvl="1" algn="just">
              <a:lnSpc>
                <a:spcPct val="90000"/>
              </a:lnSpc>
              <a:buFont typeface="Wingdings" panose="05000000000000000000" pitchFamily="2" charset="2"/>
              <a:buChar char="Ø"/>
            </a:pPr>
            <a:r>
              <a:rPr lang="en-US" sz="3400" dirty="0" smtClean="0">
                <a:latin typeface="Times New Roman" pitchFamily="18" charset="0"/>
                <a:cs typeface="Times New Roman" pitchFamily="18" charset="0"/>
              </a:rPr>
              <a:t>Gastrointestinal Tract (GIT) e.g. Typhoid fever, </a:t>
            </a:r>
            <a:r>
              <a:rPr lang="en-US" sz="3400" dirty="0" err="1">
                <a:latin typeface="Times New Roman" pitchFamily="18" charset="0"/>
                <a:cs typeface="Times New Roman" pitchFamily="18" charset="0"/>
              </a:rPr>
              <a:t>A</a:t>
            </a:r>
            <a:r>
              <a:rPr lang="en-US" sz="3400" dirty="0" err="1" smtClean="0">
                <a:latin typeface="Times New Roman" pitchFamily="18" charset="0"/>
                <a:cs typeface="Times New Roman" pitchFamily="18" charset="0"/>
              </a:rPr>
              <a:t>moebiasis</a:t>
            </a:r>
            <a:r>
              <a:rPr lang="en-US" sz="3400" dirty="0" smtClean="0">
                <a:latin typeface="Times New Roman" pitchFamily="18" charset="0"/>
                <a:cs typeface="Times New Roman" pitchFamily="18" charset="0"/>
              </a:rPr>
              <a:t> etc.</a:t>
            </a:r>
          </a:p>
          <a:p>
            <a:pPr lvl="1" algn="just">
              <a:lnSpc>
                <a:spcPct val="90000"/>
              </a:lnSpc>
              <a:buFont typeface="Wingdings" panose="05000000000000000000" pitchFamily="2" charset="2"/>
              <a:buChar char="Ø"/>
            </a:pPr>
            <a:r>
              <a:rPr lang="en-US" sz="3400" dirty="0" smtClean="0">
                <a:latin typeface="Times New Roman" pitchFamily="18" charset="0"/>
                <a:cs typeface="Times New Roman" pitchFamily="18" charset="0"/>
              </a:rPr>
              <a:t>Respiratory Tract e.g. Tuberculosis, common cold</a:t>
            </a:r>
          </a:p>
          <a:p>
            <a:pPr lvl="1" algn="just">
              <a:lnSpc>
                <a:spcPct val="90000"/>
              </a:lnSpc>
              <a:buFont typeface="Wingdings" panose="05000000000000000000" pitchFamily="2" charset="2"/>
              <a:buChar char="Ø"/>
            </a:pPr>
            <a:r>
              <a:rPr lang="en-US" sz="3400" dirty="0" smtClean="0">
                <a:latin typeface="Times New Roman" pitchFamily="18" charset="0"/>
                <a:cs typeface="Times New Roman" pitchFamily="18" charset="0"/>
              </a:rPr>
              <a:t>Skin and Mucous membrane e.g. STDS, Scabies, ring worm</a:t>
            </a:r>
          </a:p>
          <a:p>
            <a:pPr lvl="1" algn="just">
              <a:lnSpc>
                <a:spcPct val="90000"/>
              </a:lnSpc>
            </a:pPr>
            <a:endParaRPr lang="en-US" sz="3300" dirty="0" smtClean="0">
              <a:latin typeface="Times New Roman" pitchFamily="18" charset="0"/>
              <a:cs typeface="Times New Roman" pitchFamily="18" charset="0"/>
            </a:endParaRPr>
          </a:p>
          <a:p>
            <a:pPr algn="just" eaLnBrk="1" hangingPunct="1">
              <a:lnSpc>
                <a:spcPct val="90000"/>
              </a:lnSpc>
              <a:buFontTx/>
              <a:buNone/>
            </a:pPr>
            <a:r>
              <a:rPr lang="en-US" sz="2800" b="1" dirty="0" smtClean="0">
                <a:latin typeface="Times New Roman" pitchFamily="18" charset="0"/>
                <a:cs typeface="Times New Roman" pitchFamily="18" charset="0"/>
              </a:rPr>
              <a:t>6.  </a:t>
            </a:r>
            <a:r>
              <a:rPr lang="en-US" sz="3600" b="1" dirty="0" smtClean="0">
                <a:latin typeface="Times New Roman" pitchFamily="18" charset="0"/>
                <a:cs typeface="Times New Roman" pitchFamily="18" charset="0"/>
              </a:rPr>
              <a:t>Susceptible host</a:t>
            </a:r>
          </a:p>
          <a:p>
            <a:pPr algn="just">
              <a:lnSpc>
                <a:spcPct val="90000"/>
              </a:lnSpc>
            </a:pPr>
            <a:r>
              <a:rPr lang="en-US" sz="3400" dirty="0" smtClean="0">
                <a:latin typeface="Times New Roman" pitchFamily="18" charset="0"/>
                <a:ea typeface="Times New Roman" pitchFamily="18" charset="0"/>
                <a:cs typeface="Times New Roman" pitchFamily="18" charset="0"/>
              </a:rPr>
              <a:t>This </a:t>
            </a:r>
            <a:r>
              <a:rPr lang="en-US" sz="3400" dirty="0" smtClean="0">
                <a:latin typeface="Times New Roman" pitchFamily="18" charset="0"/>
                <a:cs typeface="Times New Roman" pitchFamily="18" charset="0"/>
              </a:rPr>
              <a:t>is a person who is highly likely to acquire infection when exposed to the agent</a:t>
            </a:r>
          </a:p>
          <a:p>
            <a:pPr lvl="1" algn="just">
              <a:lnSpc>
                <a:spcPct val="90000"/>
              </a:lnSpc>
              <a:buFont typeface="Wingdings" panose="05000000000000000000" pitchFamily="2" charset="2"/>
              <a:buChar char="v"/>
            </a:pPr>
            <a:r>
              <a:rPr lang="en-US" sz="3400" b="1" dirty="0" smtClean="0">
                <a:latin typeface="Times New Roman" pitchFamily="18" charset="0"/>
                <a:cs typeface="Times New Roman" pitchFamily="18" charset="0"/>
              </a:rPr>
              <a:t>Host- </a:t>
            </a:r>
            <a:r>
              <a:rPr lang="en-US" sz="3400" dirty="0" smtClean="0">
                <a:latin typeface="Times New Roman" pitchFamily="18" charset="0"/>
                <a:cs typeface="Times New Roman" pitchFamily="18" charset="0"/>
              </a:rPr>
              <a:t>a person or animal that harbors an infectious agent under natural conditions</a:t>
            </a:r>
          </a:p>
          <a:p>
            <a:pPr lvl="1" algn="just">
              <a:lnSpc>
                <a:spcPct val="90000"/>
              </a:lnSpc>
              <a:buFont typeface="Wingdings" panose="05000000000000000000" pitchFamily="2" charset="2"/>
              <a:buChar char="v"/>
            </a:pPr>
            <a:r>
              <a:rPr lang="en-US" sz="3400" b="1" dirty="0" smtClean="0">
                <a:latin typeface="Times New Roman" pitchFamily="18" charset="0"/>
                <a:cs typeface="Times New Roman" pitchFamily="18" charset="0"/>
              </a:rPr>
              <a:t>Obligate host</a:t>
            </a:r>
            <a:r>
              <a:rPr lang="en-US" sz="3400" dirty="0" smtClean="0">
                <a:latin typeface="Times New Roman" pitchFamily="18" charset="0"/>
                <a:cs typeface="Times New Roman" pitchFamily="18" charset="0"/>
              </a:rPr>
              <a:t>-the only host for specific organism e.g. man in typhoid</a:t>
            </a:r>
          </a:p>
          <a:p>
            <a:pPr lvl="1" algn="just">
              <a:lnSpc>
                <a:spcPct val="90000"/>
              </a:lnSpc>
              <a:buFont typeface="Wingdings" panose="05000000000000000000" pitchFamily="2" charset="2"/>
              <a:buChar char="v"/>
            </a:pPr>
            <a:r>
              <a:rPr lang="en-US" sz="3400" b="1" dirty="0" smtClean="0">
                <a:latin typeface="Times New Roman" pitchFamily="18" charset="0"/>
                <a:cs typeface="Times New Roman" pitchFamily="18" charset="0"/>
              </a:rPr>
              <a:t>Definitive or primary host- </a:t>
            </a:r>
            <a:r>
              <a:rPr lang="en-US" sz="3400" dirty="0" smtClean="0">
                <a:latin typeface="Times New Roman" pitchFamily="18" charset="0"/>
                <a:cs typeface="Times New Roman" pitchFamily="18" charset="0"/>
              </a:rPr>
              <a:t>one in which parasite attains maturity (man in </a:t>
            </a:r>
            <a:r>
              <a:rPr lang="en-US" sz="3400" dirty="0" err="1">
                <a:latin typeface="Times New Roman" pitchFamily="18" charset="0"/>
                <a:cs typeface="Times New Roman" pitchFamily="18" charset="0"/>
              </a:rPr>
              <a:t>A</a:t>
            </a:r>
            <a:r>
              <a:rPr lang="en-US" sz="3400" dirty="0" err="1" smtClean="0">
                <a:latin typeface="Times New Roman" pitchFamily="18" charset="0"/>
                <a:cs typeface="Times New Roman" pitchFamily="18" charset="0"/>
              </a:rPr>
              <a:t>scaris</a:t>
            </a:r>
            <a:r>
              <a:rPr lang="en-US" sz="3400" dirty="0" smtClean="0">
                <a:latin typeface="Times New Roman" pitchFamily="18" charset="0"/>
                <a:cs typeface="Times New Roman" pitchFamily="18" charset="0"/>
              </a:rPr>
              <a:t>) or passes its sexual stage (mosquito in malaria).</a:t>
            </a:r>
          </a:p>
          <a:p>
            <a:pPr lvl="1" algn="just">
              <a:lnSpc>
                <a:spcPct val="90000"/>
              </a:lnSpc>
              <a:buFont typeface="Wingdings" panose="05000000000000000000" pitchFamily="2" charset="2"/>
              <a:buChar char="v"/>
            </a:pPr>
            <a:r>
              <a:rPr lang="en-US" sz="3400" dirty="0" smtClean="0">
                <a:latin typeface="Times New Roman" pitchFamily="18" charset="0"/>
                <a:cs typeface="Times New Roman" pitchFamily="18" charset="0"/>
              </a:rPr>
              <a:t> </a:t>
            </a:r>
            <a:r>
              <a:rPr lang="en-US" sz="3400" b="1" dirty="0" smtClean="0">
                <a:latin typeface="Times New Roman" pitchFamily="18" charset="0"/>
                <a:cs typeface="Times New Roman" pitchFamily="18" charset="0"/>
              </a:rPr>
              <a:t>Intermediate host-</a:t>
            </a:r>
            <a:r>
              <a:rPr lang="en-US" sz="3400" dirty="0" smtClean="0">
                <a:latin typeface="Times New Roman" pitchFamily="18" charset="0"/>
                <a:cs typeface="Times New Roman" pitchFamily="18" charset="0"/>
              </a:rPr>
              <a:t> one in which larval or asexual stage of parasite is spent (man in malaria)</a:t>
            </a:r>
          </a:p>
        </p:txBody>
      </p:sp>
    </p:spTree>
    <p:extLst>
      <p:ext uri="{BB962C8B-B14F-4D97-AF65-F5344CB8AC3E}">
        <p14:creationId xmlns:p14="http://schemas.microsoft.com/office/powerpoint/2010/main" val="3855263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2775" y="228600"/>
            <a:ext cx="8153400" cy="762000"/>
          </a:xfrm>
        </p:spPr>
        <p:txBody>
          <a:bodyPr>
            <a:normAutofit/>
          </a:bodyPr>
          <a:lstStyle/>
          <a:p>
            <a:pPr eaLnBrk="1" hangingPunct="1"/>
            <a:r>
              <a:rPr lang="en-US" dirty="0" smtClean="0">
                <a:latin typeface="Times New Roman" pitchFamily="18" charset="0"/>
                <a:cs typeface="Times New Roman" pitchFamily="18" charset="0"/>
              </a:rPr>
              <a:t>Basic concepts health cont.…</a:t>
            </a:r>
          </a:p>
        </p:txBody>
      </p:sp>
      <p:sp>
        <p:nvSpPr>
          <p:cNvPr id="18437" name="Rectangle 3"/>
          <p:cNvSpPr>
            <a:spLocks noGrp="1" noChangeArrowheads="1"/>
          </p:cNvSpPr>
          <p:nvPr>
            <p:ph idx="1"/>
          </p:nvPr>
        </p:nvSpPr>
        <p:spPr>
          <a:xfrm>
            <a:off x="381000" y="1219200"/>
            <a:ext cx="8458200" cy="5105400"/>
          </a:xfrm>
        </p:spPr>
        <p:txBody>
          <a:bodyPr/>
          <a:lstStyle/>
          <a:p>
            <a:pPr algn="just"/>
            <a:r>
              <a:rPr lang="en-US" sz="2400" b="1" dirty="0" smtClean="0">
                <a:latin typeface="Times New Roman" pitchFamily="18" charset="0"/>
                <a:cs typeface="Times New Roman" pitchFamily="18" charset="0"/>
              </a:rPr>
              <a:t>Community diagnosis- </a:t>
            </a:r>
            <a:r>
              <a:rPr lang="en-US" sz="2400" dirty="0" smtClean="0">
                <a:latin typeface="Times New Roman" pitchFamily="18" charset="0"/>
                <a:cs typeface="Times New Roman" pitchFamily="18" charset="0"/>
              </a:rPr>
              <a:t>is the process of identification and detailed description of the most important problems of a given community. </a:t>
            </a:r>
          </a:p>
          <a:p>
            <a:pPr lvl="1" algn="just"/>
            <a:r>
              <a:rPr lang="en-US" sz="2400" dirty="0" smtClean="0">
                <a:latin typeface="Times New Roman" pitchFamily="18" charset="0"/>
                <a:cs typeface="Times New Roman" pitchFamily="18" charset="0"/>
              </a:rPr>
              <a:t>It may be broad or narrow in scope, and may deal with only a single topic or a single sub group.</a:t>
            </a:r>
          </a:p>
          <a:p>
            <a:pPr algn="just" eaLnBrk="1" hangingPunct="1">
              <a:buFontTx/>
              <a:buNone/>
            </a:pPr>
            <a:endParaRPr lang="en-US" sz="2800" dirty="0" smtClean="0">
              <a:latin typeface="Times New Roman" pitchFamily="18" charset="0"/>
              <a:cs typeface="Times New Roman" pitchFamily="18" charset="0"/>
            </a:endParaRPr>
          </a:p>
        </p:txBody>
      </p:sp>
      <p:sp>
        <p:nvSpPr>
          <p:cNvPr id="7" name="Slide Number Placeholder 5"/>
          <p:cNvSpPr>
            <a:spLocks noGrp="1"/>
          </p:cNvSpPr>
          <p:nvPr>
            <p:ph type="sldNum" sz="quarter" idx="12"/>
          </p:nvPr>
        </p:nvSpPr>
        <p:spPr/>
        <p:txBody>
          <a:bodyPr>
            <a:normAutofit/>
          </a:bodyPr>
          <a:lstStyle/>
          <a:p>
            <a:pPr>
              <a:defRPr/>
            </a:pPr>
            <a:fld id="{1B466FD7-14CD-42DD-A6F4-1C837DF72C97}" type="slidenum">
              <a:rPr lang="en-US"/>
              <a:pPr>
                <a:defRPr/>
              </a:pPr>
              <a:t>9</a:t>
            </a:fld>
            <a:endParaRPr lang="en-US"/>
          </a:p>
        </p:txBody>
      </p:sp>
      <p:pic>
        <p:nvPicPr>
          <p:cNvPr id="18438" name="Picture 5" descr="j0233018"/>
          <p:cNvPicPr>
            <a:picLocks noChangeAspect="1" noChangeArrowheads="1"/>
          </p:cNvPicPr>
          <p:nvPr/>
        </p:nvPicPr>
        <p:blipFill>
          <a:blip r:embed="rId3"/>
          <a:srcRect/>
          <a:stretch>
            <a:fillRect/>
          </a:stretch>
        </p:blipFill>
        <p:spPr bwMode="auto">
          <a:xfrm>
            <a:off x="1905000" y="3886200"/>
            <a:ext cx="5715000" cy="2514600"/>
          </a:xfrm>
          <a:prstGeom prst="rect">
            <a:avLst/>
          </a:prstGeom>
          <a:noFill/>
          <a:ln w="9525">
            <a:noFill/>
            <a:miter lim="800000"/>
            <a:headEnd/>
            <a:tailEnd/>
          </a:ln>
        </p:spPr>
      </p:pic>
    </p:spTree>
    <p:extLst>
      <p:ext uri="{BB962C8B-B14F-4D97-AF65-F5344CB8AC3E}">
        <p14:creationId xmlns:p14="http://schemas.microsoft.com/office/powerpoint/2010/main" val="418482819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02752" cy="762000"/>
          </a:xfrm>
        </p:spPr>
        <p:txBody>
          <a:bodyPr>
            <a:noAutofit/>
          </a:bodyPr>
          <a:lstStyle/>
          <a:p>
            <a:pPr lvl="2" algn="ctr" rtl="0">
              <a:spcBef>
                <a:spcPct val="0"/>
              </a:spcBef>
            </a:pPr>
            <a:r>
              <a:rPr lang="en-US" sz="3600" dirty="0" smtClean="0">
                <a:latin typeface="Times New Roman" pitchFamily="18" charset="0"/>
                <a:cs typeface="Times New Roman" pitchFamily="18" charset="0"/>
              </a:rPr>
              <a:t>Time course of an infectious and disease   </a:t>
            </a:r>
            <a:endParaRPr lang="en-US" sz="32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914400"/>
            <a:ext cx="8531352" cy="5486400"/>
          </a:xfrm>
        </p:spPr>
        <p:txBody>
          <a:bodyPr>
            <a:normAutofit/>
          </a:bodyPr>
          <a:lstStyle/>
          <a:p>
            <a:pPr algn="just"/>
            <a:r>
              <a:rPr lang="en-US" sz="2400" dirty="0" smtClean="0">
                <a:latin typeface="Times New Roman" pitchFamily="18" charset="0"/>
                <a:cs typeface="Times New Roman" pitchFamily="18" charset="0"/>
              </a:rPr>
              <a:t>The time lines of infection begin with the successful infection of the susceptible host by infectious agent</a:t>
            </a:r>
          </a:p>
          <a:p>
            <a:pPr algn="just"/>
            <a:endParaRPr lang="en-US" sz="2400"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Dynamics of infection</a:t>
            </a:r>
            <a:r>
              <a:rPr lang="en-US" sz="2400" dirty="0" smtClean="0">
                <a:latin typeface="Times New Roman" pitchFamily="18" charset="0"/>
                <a:cs typeface="Times New Roman" pitchFamily="18" charset="0"/>
              </a:rPr>
              <a:t>: susceptible, latent period, infectious period and non infectious (removed, dead, recovered).</a:t>
            </a:r>
          </a:p>
          <a:p>
            <a:pPr algn="just">
              <a:buNone/>
            </a:pPr>
            <a:r>
              <a:rPr lang="en-US" sz="2400" dirty="0" smtClean="0">
                <a:latin typeface="Times New Roman" pitchFamily="18" charset="0"/>
                <a:cs typeface="Times New Roman" pitchFamily="18" charset="0"/>
              </a:rPr>
              <a:t>   =&gt; Time line for infection is important for the </a:t>
            </a:r>
            <a:r>
              <a:rPr lang="en-US" sz="2400" b="1" u="sng" dirty="0" smtClean="0">
                <a:latin typeface="Times New Roman" pitchFamily="18" charset="0"/>
                <a:cs typeface="Times New Roman" pitchFamily="18" charset="0"/>
              </a:rPr>
              <a:t>parasite/agent</a:t>
            </a:r>
            <a:r>
              <a:rPr lang="en-US" sz="2400" b="1" dirty="0" smtClean="0">
                <a:latin typeface="Times New Roman" pitchFamily="18" charset="0"/>
                <a:cs typeface="Times New Roman" pitchFamily="18" charset="0"/>
              </a:rPr>
              <a:t> and </a:t>
            </a:r>
            <a:r>
              <a:rPr lang="en-US" sz="2400" b="1" u="sng" dirty="0" smtClean="0">
                <a:latin typeface="Times New Roman" pitchFamily="18" charset="0"/>
                <a:cs typeface="Times New Roman" pitchFamily="18" charset="0"/>
              </a:rPr>
              <a:t>public health</a:t>
            </a:r>
          </a:p>
          <a:p>
            <a:pPr algn="just">
              <a:buNone/>
            </a:pPr>
            <a:endParaRPr lang="en-US" sz="2400" b="1" u="sng"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Dynamics of disease</a:t>
            </a:r>
            <a:r>
              <a:rPr lang="en-US" sz="2400" dirty="0" smtClean="0">
                <a:latin typeface="Times New Roman" pitchFamily="18" charset="0"/>
                <a:cs typeface="Times New Roman" pitchFamily="18" charset="0"/>
              </a:rPr>
              <a:t>: susceptible, incubation period, symptomatic period, non diseased (dead, removed, immune, carrier).</a:t>
            </a:r>
          </a:p>
          <a:p>
            <a:pPr marL="609600" indent="-609600" algn="just">
              <a:lnSpc>
                <a:spcPct val="80000"/>
              </a:lnSpc>
              <a:buNone/>
            </a:pPr>
            <a:r>
              <a:rPr lang="en-US" sz="2400" dirty="0" smtClean="0">
                <a:latin typeface="Times New Roman" pitchFamily="18" charset="0"/>
                <a:cs typeface="Times New Roman" pitchFamily="18" charset="0"/>
              </a:rPr>
              <a:t>    =&gt;Time line for disease is important to </a:t>
            </a:r>
            <a:r>
              <a:rPr lang="en-US" sz="2400" b="1" u="sng" dirty="0" smtClean="0">
                <a:latin typeface="Times New Roman" pitchFamily="18" charset="0"/>
                <a:cs typeface="Times New Roman" pitchFamily="18" charset="0"/>
              </a:rPr>
              <a:t>infected person</a:t>
            </a:r>
            <a:r>
              <a:rPr lang="en-US" sz="2400" b="1" dirty="0" smtClean="0">
                <a:latin typeface="Times New Roman" pitchFamily="18" charset="0"/>
                <a:cs typeface="Times New Roman" pitchFamily="18" charset="0"/>
              </a:rPr>
              <a:t> and </a:t>
            </a:r>
            <a:r>
              <a:rPr lang="en-US" sz="2400" b="1" u="sng" dirty="0" smtClean="0">
                <a:latin typeface="Times New Roman" pitchFamily="18" charset="0"/>
                <a:cs typeface="Times New Roman" pitchFamily="18" charset="0"/>
              </a:rPr>
              <a:t>physician/health worker</a:t>
            </a:r>
          </a:p>
          <a:p>
            <a:pPr algn="just"/>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fld id="{BD27F1C1-5E43-4070-B24A-8C1A94BA79D6}" type="slidenum">
              <a:rPr lang="en-US" smtClean="0"/>
              <a:pPr/>
              <a:t>90</a:t>
            </a:fld>
            <a:endParaRPr lang="en-US"/>
          </a:p>
        </p:txBody>
      </p:sp>
    </p:spTree>
    <p:extLst>
      <p:ext uri="{BB962C8B-B14F-4D97-AF65-F5344CB8AC3E}">
        <p14:creationId xmlns:p14="http://schemas.microsoft.com/office/powerpoint/2010/main" val="101313696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3600" dirty="0" smtClean="0">
                <a:latin typeface="Times New Roman" pitchFamily="18" charset="0"/>
                <a:cs typeface="Times New Roman" pitchFamily="18" charset="0"/>
              </a:rPr>
              <a:t>Time lines for Infection and Disease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sz="quarter" idx="1"/>
          </p:nvPr>
        </p:nvPicPr>
        <p:blipFill>
          <a:blip r:embed="rId2"/>
          <a:srcRect/>
          <a:stretch>
            <a:fillRect/>
          </a:stretch>
        </p:blipFill>
        <p:spPr bwMode="auto">
          <a:xfrm>
            <a:off x="304800" y="990600"/>
            <a:ext cx="8610600" cy="5486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normAutofit/>
          </a:bodyPr>
          <a:lstStyle/>
          <a:p>
            <a:fld id="{BD27F1C1-5E43-4070-B24A-8C1A94BA79D6}" type="slidenum">
              <a:rPr lang="en-US" smtClean="0"/>
              <a:pPr/>
              <a:t>91</a:t>
            </a:fld>
            <a:endParaRPr lang="en-US"/>
          </a:p>
        </p:txBody>
      </p:sp>
    </p:spTree>
    <p:extLst>
      <p:ext uri="{BB962C8B-B14F-4D97-AF65-F5344CB8AC3E}">
        <p14:creationId xmlns:p14="http://schemas.microsoft.com/office/powerpoint/2010/main" val="275470506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latin typeface="Times New Roman" pitchFamily="18" charset="0"/>
                <a:cs typeface="Times New Roman" pitchFamily="18" charset="0"/>
              </a:rPr>
              <a:t>Time course of an infectious disease</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143000"/>
            <a:ext cx="8458200" cy="5257800"/>
          </a:xfrm>
        </p:spPr>
        <p:txBody>
          <a:bodyPr>
            <a:normAutofit fontScale="92500" lnSpcReduction="20000"/>
          </a:bodyPr>
          <a:lstStyle/>
          <a:p>
            <a:pPr algn="just"/>
            <a:r>
              <a:rPr lang="en-US" sz="2600" b="1" dirty="0" smtClean="0">
                <a:latin typeface="Times New Roman" pitchFamily="18" charset="0"/>
                <a:cs typeface="Times New Roman" pitchFamily="18" charset="0"/>
              </a:rPr>
              <a:t>Latent period</a:t>
            </a:r>
            <a:r>
              <a:rPr lang="en-US" sz="2600" dirty="0" smtClean="0">
                <a:latin typeface="Times New Roman" pitchFamily="18" charset="0"/>
                <a:cs typeface="Times New Roman" pitchFamily="18" charset="0"/>
              </a:rPr>
              <a:t>- the time interval between recovery and occurrence of relapse/recrudescence in clinical disease.</a:t>
            </a:r>
            <a:r>
              <a:rPr lang="en-US" sz="2800" dirty="0" smtClean="0">
                <a:latin typeface="Times New Roman" pitchFamily="18" charset="0"/>
                <a:cs typeface="Times New Roman" pitchFamily="18" charset="0"/>
              </a:rPr>
              <a:t>  </a:t>
            </a:r>
          </a:p>
          <a:p>
            <a:pPr lvl="1" algn="just"/>
            <a:r>
              <a:rPr lang="en-US" sz="2500" dirty="0" smtClean="0">
                <a:latin typeface="Times New Roman" pitchFamily="18" charset="0"/>
                <a:cs typeface="Times New Roman" pitchFamily="18" charset="0"/>
              </a:rPr>
              <a:t>the time interval from infection to development of infectiousness</a:t>
            </a:r>
          </a:p>
          <a:p>
            <a:pPr lvl="1" algn="just"/>
            <a:endParaRPr lang="en-US" sz="2500" dirty="0" smtClean="0">
              <a:latin typeface="Times New Roman" pitchFamily="18" charset="0"/>
              <a:cs typeface="Times New Roman" pitchFamily="18" charset="0"/>
            </a:endParaRPr>
          </a:p>
          <a:p>
            <a:pPr lvl="0" algn="just"/>
            <a:r>
              <a:rPr lang="en-US" sz="2600" b="1" dirty="0" smtClean="0">
                <a:latin typeface="Times New Roman" pitchFamily="18" charset="0"/>
                <a:cs typeface="Times New Roman" pitchFamily="18" charset="0"/>
              </a:rPr>
              <a:t>Prepatent period</a:t>
            </a:r>
            <a:r>
              <a:rPr lang="en-US" sz="2600" dirty="0" smtClean="0">
                <a:latin typeface="Times New Roman" pitchFamily="18" charset="0"/>
                <a:cs typeface="Times New Roman" pitchFamily="18" charset="0"/>
              </a:rPr>
              <a:t>- time interval between infections (biological onset) to a point at which the infectious agent starts to shade</a:t>
            </a:r>
          </a:p>
          <a:p>
            <a:pPr lvl="1" algn="just"/>
            <a:r>
              <a:rPr lang="en-US" sz="3000" dirty="0" smtClean="0">
                <a:latin typeface="Times New Roman" pitchFamily="18" charset="0"/>
                <a:cs typeface="Times New Roman" pitchFamily="18" charset="0"/>
              </a:rPr>
              <a:t>It can be first detected laboratorically</a:t>
            </a:r>
          </a:p>
          <a:p>
            <a:pPr lvl="1" algn="just"/>
            <a:endParaRPr lang="en-US" sz="2300" dirty="0" smtClean="0">
              <a:latin typeface="Times New Roman" pitchFamily="18" charset="0"/>
              <a:cs typeface="Times New Roman" pitchFamily="18" charset="0"/>
            </a:endParaRPr>
          </a:p>
          <a:p>
            <a:pPr lvl="0" algn="just"/>
            <a:r>
              <a:rPr lang="en-US" sz="2600" b="1" dirty="0" smtClean="0">
                <a:latin typeface="Times New Roman" pitchFamily="18" charset="0"/>
                <a:cs typeface="Times New Roman" pitchFamily="18" charset="0"/>
              </a:rPr>
              <a:t>Communicable period</a:t>
            </a:r>
            <a:r>
              <a:rPr lang="en-GB" sz="2800" b="1" dirty="0" smtClean="0">
                <a:latin typeface="Times New Roman" pitchFamily="18" charset="0"/>
                <a:cs typeface="Times New Roman" pitchFamily="18" charset="0"/>
              </a:rPr>
              <a:t> </a:t>
            </a:r>
            <a:r>
              <a:rPr lang="en-GB" sz="2600" b="1" dirty="0" smtClean="0">
                <a:latin typeface="Times New Roman" pitchFamily="18" charset="0"/>
                <a:cs typeface="Times New Roman" pitchFamily="18" charset="0"/>
              </a:rPr>
              <a:t>(Infectious period):</a:t>
            </a:r>
            <a:r>
              <a:rPr lang="en-GB" sz="2800" b="1"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-the period during which an infected host can transmit the infection to others</a:t>
            </a:r>
          </a:p>
          <a:p>
            <a:pPr lvl="0" algn="just"/>
            <a:endParaRPr lang="en-US" sz="2600" dirty="0" smtClean="0">
              <a:latin typeface="Times New Roman" pitchFamily="18" charset="0"/>
              <a:cs typeface="Times New Roman" pitchFamily="18" charset="0"/>
            </a:endParaRPr>
          </a:p>
          <a:p>
            <a:pPr lvl="0" algn="just"/>
            <a:r>
              <a:rPr lang="en-US" sz="2600" b="1" dirty="0" smtClean="0">
                <a:latin typeface="Times New Roman" pitchFamily="18" charset="0"/>
                <a:cs typeface="Times New Roman" pitchFamily="18" charset="0"/>
              </a:rPr>
              <a:t>Incubation period</a:t>
            </a:r>
            <a:r>
              <a:rPr lang="en-US" sz="2600" dirty="0" smtClean="0">
                <a:latin typeface="Times New Roman" pitchFamily="18" charset="0"/>
                <a:cs typeface="Times New Roman" pitchFamily="18" charset="0"/>
              </a:rPr>
              <a:t>- it includes the time interval between infection (biological onset) and the first clinical manifestation of the disease.</a:t>
            </a:r>
          </a:p>
        </p:txBody>
      </p:sp>
      <p:sp>
        <p:nvSpPr>
          <p:cNvPr id="5" name="Slide Number Placeholder 4"/>
          <p:cNvSpPr>
            <a:spLocks noGrp="1"/>
          </p:cNvSpPr>
          <p:nvPr>
            <p:ph type="sldNum" sz="quarter" idx="12"/>
          </p:nvPr>
        </p:nvSpPr>
        <p:spPr/>
        <p:txBody>
          <a:bodyPr>
            <a:normAutofit/>
          </a:bodyPr>
          <a:lstStyle/>
          <a:p>
            <a:fld id="{BD27F1C1-5E43-4070-B24A-8C1A94BA79D6}" type="slidenum">
              <a:rPr lang="en-US" smtClean="0"/>
              <a:pPr/>
              <a:t>92</a:t>
            </a:fld>
            <a:endParaRPr lang="en-US" dirty="0"/>
          </a:p>
        </p:txBody>
      </p:sp>
    </p:spTree>
    <p:extLst>
      <p:ext uri="{BB962C8B-B14F-4D97-AF65-F5344CB8AC3E}">
        <p14:creationId xmlns:p14="http://schemas.microsoft.com/office/powerpoint/2010/main" val="32665623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612775" y="228600"/>
            <a:ext cx="8153400" cy="685800"/>
          </a:xfrm>
        </p:spPr>
        <p:txBody>
          <a:bodyPr>
            <a:normAutofit fontScale="90000"/>
          </a:bodyPr>
          <a:lstStyle/>
          <a:p>
            <a:r>
              <a:rPr lang="en-US" sz="4800" dirty="0" smtClean="0">
                <a:latin typeface="Times New Roman" pitchFamily="18" charset="0"/>
                <a:cs typeface="Times New Roman" pitchFamily="18" charset="0"/>
              </a:rPr>
              <a:t>Incubation Period…</a:t>
            </a:r>
          </a:p>
        </p:txBody>
      </p:sp>
      <p:sp>
        <p:nvSpPr>
          <p:cNvPr id="264196"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5F761550-EDF3-4FF6-975C-9F446C89BDEE}" type="slidenum">
              <a:rPr lang="en-US" smtClean="0"/>
              <a:pPr/>
              <a:t>93</a:t>
            </a:fld>
            <a:endParaRPr lang="en-US" smtClean="0"/>
          </a:p>
        </p:txBody>
      </p:sp>
      <p:sp>
        <p:nvSpPr>
          <p:cNvPr id="264197" name="Rectangle 3"/>
          <p:cNvSpPr>
            <a:spLocks noGrp="1" noChangeArrowheads="1"/>
          </p:cNvSpPr>
          <p:nvPr>
            <p:ph sz="quarter" idx="1"/>
          </p:nvPr>
        </p:nvSpPr>
        <p:spPr>
          <a:xfrm>
            <a:off x="304800" y="1143000"/>
            <a:ext cx="8534400" cy="5410200"/>
          </a:xfrm>
        </p:spPr>
        <p:txBody>
          <a:bodyPr>
            <a:normAutofit/>
          </a:bodyPr>
          <a:lstStyle/>
          <a:p>
            <a:pPr algn="just"/>
            <a:r>
              <a:rPr lang="en-US" sz="2400" dirty="0" smtClean="0">
                <a:latin typeface="Times New Roman" pitchFamily="18" charset="0"/>
                <a:cs typeface="Times New Roman" pitchFamily="18" charset="0"/>
              </a:rPr>
              <a:t>Is the time interval between entry and development of </a:t>
            </a:r>
            <a:r>
              <a:rPr lang="en-US" sz="2400" dirty="0" smtClean="0">
                <a:solidFill>
                  <a:schemeClr val="accent1"/>
                </a:solidFill>
                <a:latin typeface="Times New Roman" pitchFamily="18" charset="0"/>
                <a:cs typeface="Times New Roman" pitchFamily="18" charset="0"/>
              </a:rPr>
              <a:t>signs and symptoms of disease. </a:t>
            </a:r>
          </a:p>
          <a:p>
            <a:pPr algn="just"/>
            <a:r>
              <a:rPr lang="en-US" sz="2400" dirty="0" smtClean="0">
                <a:latin typeface="Times New Roman" pitchFamily="18" charset="0"/>
                <a:cs typeface="Times New Roman" pitchFamily="18" charset="0"/>
              </a:rPr>
              <a:t>It is the time interval between the </a:t>
            </a:r>
            <a:r>
              <a:rPr lang="en-US" sz="2400" dirty="0" smtClean="0">
                <a:solidFill>
                  <a:schemeClr val="accent1"/>
                </a:solidFill>
                <a:latin typeface="Times New Roman" pitchFamily="18" charset="0"/>
                <a:cs typeface="Times New Roman" pitchFamily="18" charset="0"/>
              </a:rPr>
              <a:t>entry of pathogenic micro organism and sufficient </a:t>
            </a:r>
            <a:r>
              <a:rPr lang="en-US" sz="2400" dirty="0" smtClean="0">
                <a:latin typeface="Times New Roman" pitchFamily="18" charset="0"/>
                <a:cs typeface="Times New Roman" pitchFamily="18" charset="0"/>
              </a:rPr>
              <a:t>multiplication to cause pathology that will produce signs and symptoms of disease.</a:t>
            </a:r>
          </a:p>
          <a:p>
            <a:pPr lvl="1" algn="just">
              <a:buFont typeface="Courier New" panose="02070309020205020404" pitchFamily="49" charset="0"/>
              <a:buChar char="o"/>
            </a:pPr>
            <a:r>
              <a:rPr lang="en-US" sz="2400" dirty="0" smtClean="0">
                <a:latin typeface="Times New Roman" pitchFamily="18" charset="0"/>
                <a:cs typeface="Times New Roman" pitchFamily="18" charset="0"/>
              </a:rPr>
              <a:t>Incubation period (in non infectious diseases): is equivalent to induction + latent period.</a:t>
            </a:r>
          </a:p>
          <a:p>
            <a:pPr lvl="1" algn="just">
              <a:buFont typeface="Courier New" panose="02070309020205020404" pitchFamily="49" charset="0"/>
              <a:buChar char="o"/>
            </a:pPr>
            <a:endParaRPr lang="en-US" sz="2400" dirty="0" smtClean="0">
              <a:latin typeface="Times New Roman" pitchFamily="18" charset="0"/>
              <a:cs typeface="Times New Roman" pitchFamily="18" charset="0"/>
            </a:endParaRPr>
          </a:p>
          <a:p>
            <a:pPr lvl="1" algn="just">
              <a:buFont typeface="Courier New" panose="02070309020205020404" pitchFamily="49" charset="0"/>
              <a:buChar char="o"/>
            </a:pPr>
            <a:r>
              <a:rPr lang="en-US" sz="2400" dirty="0" smtClean="0">
                <a:latin typeface="Times New Roman" pitchFamily="18" charset="0"/>
                <a:cs typeface="Times New Roman" pitchFamily="18" charset="0"/>
              </a:rPr>
              <a:t>Chicken pox- latent period is less than incubation period, therefore quarantine has no use</a:t>
            </a:r>
          </a:p>
          <a:p>
            <a:pPr lvl="1" algn="just">
              <a:buFont typeface="Courier New" panose="02070309020205020404" pitchFamily="49" charset="0"/>
              <a:buChar char="o"/>
            </a:pPr>
            <a:endParaRPr lang="en-US" sz="2400" dirty="0" smtClean="0">
              <a:latin typeface="Times New Roman" pitchFamily="18" charset="0"/>
              <a:cs typeface="Times New Roman" pitchFamily="18" charset="0"/>
            </a:endParaRPr>
          </a:p>
          <a:p>
            <a:pPr lvl="1" algn="just">
              <a:buFont typeface="Courier New" panose="02070309020205020404" pitchFamily="49" charset="0"/>
              <a:buChar char="o"/>
            </a:pPr>
            <a:r>
              <a:rPr lang="en-US" sz="2400" dirty="0" smtClean="0">
                <a:latin typeface="Times New Roman" pitchFamily="18" charset="0"/>
                <a:cs typeface="Times New Roman" pitchFamily="18" charset="0"/>
              </a:rPr>
              <a:t>Malaria has incubation period of 14 days, stages infective to mosquito develop 10 days after incubation period.</a:t>
            </a:r>
          </a:p>
          <a:p>
            <a:pPr algn="just" eaLnBrk="1" hangingPunct="1"/>
            <a:endParaRPr lang="en-US" sz="2800" dirty="0" smtClean="0">
              <a:latin typeface="Times New Roman" pitchFamily="18" charset="0"/>
              <a:cs typeface="Times New Roman" pitchFamily="18" charset="0"/>
            </a:endParaRPr>
          </a:p>
          <a:p>
            <a:pPr algn="just" eaLnBrk="1" hangingPunct="1">
              <a:buFontTx/>
              <a:buNone/>
            </a:pP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2551783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12775" y="228600"/>
            <a:ext cx="8153400" cy="990600"/>
          </a:xfrm>
        </p:spPr>
        <p:txBody>
          <a:bodyPr>
            <a:normAutofit/>
          </a:bodyPr>
          <a:lstStyle/>
          <a:p>
            <a:pPr eaLnBrk="1" hangingPunct="1"/>
            <a:r>
              <a:rPr lang="en-US" dirty="0" smtClean="0">
                <a:latin typeface="Times New Roman" pitchFamily="18" charset="0"/>
                <a:cs typeface="Times New Roman" pitchFamily="18" charset="0"/>
              </a:rPr>
              <a:t>Incubation Period…</a:t>
            </a:r>
          </a:p>
        </p:txBody>
      </p:sp>
      <p:sp>
        <p:nvSpPr>
          <p:cNvPr id="265220"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0E2247C0-5E6A-4EFC-8F1A-96B1AD5DD73E}" type="slidenum">
              <a:rPr lang="en-US" smtClean="0"/>
              <a:pPr/>
              <a:t>94</a:t>
            </a:fld>
            <a:endParaRPr lang="en-US" smtClean="0"/>
          </a:p>
        </p:txBody>
      </p:sp>
      <p:sp>
        <p:nvSpPr>
          <p:cNvPr id="265221" name="Rectangle 3"/>
          <p:cNvSpPr>
            <a:spLocks noGrp="1" noChangeArrowheads="1"/>
          </p:cNvSpPr>
          <p:nvPr>
            <p:ph sz="quarter" idx="1"/>
          </p:nvPr>
        </p:nvSpPr>
        <p:spPr>
          <a:xfrm>
            <a:off x="381000" y="1066800"/>
            <a:ext cx="8534399" cy="5410200"/>
          </a:xfrm>
        </p:spPr>
        <p:txBody>
          <a:bodyPr>
            <a:normAutofit/>
          </a:bodyPr>
          <a:lstStyle/>
          <a:p>
            <a:pPr algn="just" eaLnBrk="1" hangingPunct="1"/>
            <a:r>
              <a:rPr lang="en-US" sz="2800" dirty="0" smtClean="0">
                <a:latin typeface="Times New Roman" pitchFamily="18" charset="0"/>
                <a:cs typeface="Times New Roman" pitchFamily="18" charset="0"/>
              </a:rPr>
              <a:t>HIV- short latent period. Two periods of latency:</a:t>
            </a:r>
          </a:p>
          <a:p>
            <a:pPr lvl="1" algn="just">
              <a:buFont typeface="Wingdings" panose="05000000000000000000" pitchFamily="2" charset="2"/>
              <a:buChar char="ü"/>
            </a:pPr>
            <a:r>
              <a:rPr lang="en-US" sz="2400" dirty="0" smtClean="0">
                <a:solidFill>
                  <a:srgbClr val="7030A0"/>
                </a:solidFill>
                <a:latin typeface="Times New Roman" pitchFamily="18" charset="0"/>
                <a:cs typeface="Times New Roman" pitchFamily="18" charset="0"/>
              </a:rPr>
              <a:t>Latent period for infectiousness</a:t>
            </a:r>
          </a:p>
          <a:p>
            <a:pPr lvl="1" algn="just">
              <a:buFont typeface="Wingdings" panose="05000000000000000000" pitchFamily="2" charset="2"/>
              <a:buChar char="ü"/>
            </a:pPr>
            <a:r>
              <a:rPr lang="en-US" dirty="0" smtClean="0">
                <a:solidFill>
                  <a:srgbClr val="7030A0"/>
                </a:solidFill>
                <a:latin typeface="Times New Roman" pitchFamily="18" charset="0"/>
                <a:cs typeface="Times New Roman" pitchFamily="18" charset="0"/>
              </a:rPr>
              <a:t>Latent period for sero-conversion</a:t>
            </a:r>
          </a:p>
          <a:p>
            <a:pPr lvl="2" algn="just">
              <a:buFont typeface="Wingdings" panose="05000000000000000000" pitchFamily="2" charset="2"/>
              <a:buChar char="ü"/>
            </a:pPr>
            <a:r>
              <a:rPr lang="en-US" dirty="0" smtClean="0">
                <a:latin typeface="Times New Roman" pitchFamily="18" charset="0"/>
                <a:cs typeface="Times New Roman" pitchFamily="18" charset="0"/>
              </a:rPr>
              <a:t>Virulence, load and host response determine incubation period</a:t>
            </a:r>
          </a:p>
          <a:p>
            <a:pPr lvl="2" algn="just"/>
            <a:endParaRPr lang="en-US" dirty="0" smtClean="0">
              <a:latin typeface="Times New Roman" pitchFamily="18" charset="0"/>
              <a:cs typeface="Times New Roman" pitchFamily="18" charset="0"/>
            </a:endParaRPr>
          </a:p>
          <a:p>
            <a:pPr>
              <a:lnSpc>
                <a:spcPct val="90000"/>
              </a:lnSpc>
            </a:pPr>
            <a:r>
              <a:rPr lang="en-US" sz="2400" dirty="0" smtClean="0">
                <a:latin typeface="Times New Roman" pitchFamily="18" charset="0"/>
                <a:cs typeface="Times New Roman" pitchFamily="18" charset="0"/>
              </a:rPr>
              <a:t>Short incubation period implies </a:t>
            </a:r>
            <a:r>
              <a:rPr lang="en-US" sz="2400" dirty="0" smtClean="0">
                <a:solidFill>
                  <a:srgbClr val="7030A0"/>
                </a:solidFill>
                <a:latin typeface="Times New Roman" pitchFamily="18" charset="0"/>
                <a:cs typeface="Times New Roman" pitchFamily="18" charset="0"/>
              </a:rPr>
              <a:t>2-3 days </a:t>
            </a:r>
            <a:r>
              <a:rPr lang="en-US" sz="2400" dirty="0" smtClean="0">
                <a:latin typeface="Times New Roman" pitchFamily="18" charset="0"/>
                <a:cs typeface="Times New Roman" pitchFamily="18" charset="0"/>
              </a:rPr>
              <a:t>e.g. cholera, influenza</a:t>
            </a:r>
          </a:p>
          <a:p>
            <a:pPr>
              <a:lnSpc>
                <a:spcPct val="90000"/>
              </a:lnSpc>
            </a:pPr>
            <a:endParaRPr lang="en-US" sz="2400" dirty="0" smtClean="0">
              <a:latin typeface="Times New Roman" pitchFamily="18" charset="0"/>
              <a:cs typeface="Times New Roman" pitchFamily="18" charset="0"/>
            </a:endParaRPr>
          </a:p>
          <a:p>
            <a:pPr>
              <a:lnSpc>
                <a:spcPct val="90000"/>
              </a:lnSpc>
            </a:pPr>
            <a:r>
              <a:rPr lang="en-US" sz="2400" dirty="0" smtClean="0">
                <a:latin typeface="Times New Roman" pitchFamily="18" charset="0"/>
                <a:cs typeface="Times New Roman" pitchFamily="18" charset="0"/>
              </a:rPr>
              <a:t>Intermediate incubation period implies </a:t>
            </a:r>
            <a:r>
              <a:rPr lang="en-US" sz="2400" dirty="0" smtClean="0">
                <a:solidFill>
                  <a:srgbClr val="7030A0"/>
                </a:solidFill>
                <a:latin typeface="Times New Roman" pitchFamily="18" charset="0"/>
                <a:cs typeface="Times New Roman" pitchFamily="18" charset="0"/>
              </a:rPr>
              <a:t>10-21 days </a:t>
            </a:r>
            <a:r>
              <a:rPr lang="en-US" sz="2400" dirty="0" smtClean="0">
                <a:latin typeface="Times New Roman" pitchFamily="18" charset="0"/>
                <a:cs typeface="Times New Roman" pitchFamily="18" charset="0"/>
              </a:rPr>
              <a:t>e.g. typhoid</a:t>
            </a:r>
          </a:p>
          <a:p>
            <a:pPr>
              <a:lnSpc>
                <a:spcPct val="90000"/>
              </a:lnSpc>
            </a:pPr>
            <a:endParaRPr lang="en-US" sz="2400" dirty="0" smtClean="0">
              <a:latin typeface="Times New Roman" pitchFamily="18" charset="0"/>
              <a:cs typeface="Times New Roman" pitchFamily="18" charset="0"/>
            </a:endParaRPr>
          </a:p>
          <a:p>
            <a:pPr>
              <a:lnSpc>
                <a:spcPct val="90000"/>
              </a:lnSpc>
            </a:pPr>
            <a:r>
              <a:rPr lang="en-US" sz="2400" dirty="0" smtClean="0">
                <a:latin typeface="Times New Roman" pitchFamily="18" charset="0"/>
                <a:cs typeface="Times New Roman" pitchFamily="18" charset="0"/>
              </a:rPr>
              <a:t>Long incubation periods imply </a:t>
            </a:r>
            <a:r>
              <a:rPr lang="en-US" sz="2400" dirty="0" smtClean="0">
                <a:solidFill>
                  <a:srgbClr val="7030A0"/>
                </a:solidFill>
                <a:latin typeface="Times New Roman" pitchFamily="18" charset="0"/>
                <a:cs typeface="Times New Roman" pitchFamily="18" charset="0"/>
              </a:rPr>
              <a:t>several weeks- months/years </a:t>
            </a:r>
            <a:r>
              <a:rPr lang="en-US" sz="2400" dirty="0" smtClean="0">
                <a:latin typeface="Times New Roman" pitchFamily="18" charset="0"/>
                <a:cs typeface="Times New Roman" pitchFamily="18" charset="0"/>
              </a:rPr>
              <a:t>e.g. leprosy, TB and rabies</a:t>
            </a:r>
            <a:endParaRPr lang="en-US" sz="2800" u="sng" dirty="0" smtClean="0">
              <a:latin typeface="Times New Roman" pitchFamily="18" charset="0"/>
              <a:cs typeface="Times New Roman" pitchFamily="18" charset="0"/>
            </a:endParaRPr>
          </a:p>
          <a:p>
            <a:pPr algn="just"/>
            <a:endParaRPr lang="en-US" sz="27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715460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612775" y="228600"/>
            <a:ext cx="8153400" cy="762000"/>
          </a:xfrm>
        </p:spPr>
        <p:txBody>
          <a:bodyPr>
            <a:normAutofit/>
          </a:bodyPr>
          <a:lstStyle/>
          <a:p>
            <a:pPr eaLnBrk="1" hangingPunct="1"/>
            <a:r>
              <a:rPr lang="en-US" sz="3600" dirty="0" smtClean="0">
                <a:latin typeface="Times New Roman" pitchFamily="18" charset="0"/>
                <a:cs typeface="Times New Roman" pitchFamily="18" charset="0"/>
              </a:rPr>
              <a:t>Incubation period…</a:t>
            </a:r>
          </a:p>
        </p:txBody>
      </p:sp>
      <p:sp>
        <p:nvSpPr>
          <p:cNvPr id="266244"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C9D74A97-B623-4F38-AFA5-3E2F97350099}" type="slidenum">
              <a:rPr lang="en-US" smtClean="0"/>
              <a:pPr/>
              <a:t>95</a:t>
            </a:fld>
            <a:endParaRPr lang="en-US" smtClean="0"/>
          </a:p>
        </p:txBody>
      </p:sp>
      <p:sp>
        <p:nvSpPr>
          <p:cNvPr id="266245" name="Rectangle 3"/>
          <p:cNvSpPr>
            <a:spLocks noGrp="1" noChangeArrowheads="1"/>
          </p:cNvSpPr>
          <p:nvPr>
            <p:ph sz="quarter" idx="1"/>
          </p:nvPr>
        </p:nvSpPr>
        <p:spPr>
          <a:xfrm>
            <a:off x="381000" y="1143000"/>
            <a:ext cx="8531226" cy="5334000"/>
          </a:xfrm>
        </p:spPr>
        <p:txBody>
          <a:bodyPr>
            <a:normAutofit/>
          </a:bodyPr>
          <a:lstStyle/>
          <a:p>
            <a:pPr algn="just">
              <a:lnSpc>
                <a:spcPct val="90000"/>
              </a:lnSpc>
              <a:buNone/>
            </a:pPr>
            <a:r>
              <a:rPr lang="en-US" b="1" dirty="0" smtClean="0">
                <a:latin typeface="Times New Roman" pitchFamily="18" charset="0"/>
                <a:cs typeface="Times New Roman" pitchFamily="18" charset="0"/>
              </a:rPr>
              <a:t>Use of knowing  of IP</a:t>
            </a:r>
          </a:p>
          <a:p>
            <a:pPr lvl="1" algn="just">
              <a:lnSpc>
                <a:spcPct val="90000"/>
              </a:lnSpc>
              <a:buFont typeface="Courier New" panose="02070309020205020404" pitchFamily="49" charset="0"/>
              <a:buChar char="o"/>
            </a:pPr>
            <a:r>
              <a:rPr lang="en-US" dirty="0" smtClean="0">
                <a:latin typeface="Times New Roman" pitchFamily="18" charset="0"/>
                <a:cs typeface="Times New Roman" pitchFamily="18" charset="0"/>
              </a:rPr>
              <a:t>Trace source of infection and contacts</a:t>
            </a:r>
          </a:p>
          <a:p>
            <a:pPr lvl="1" algn="just">
              <a:lnSpc>
                <a:spcPct val="90000"/>
              </a:lnSpc>
              <a:buFont typeface="Courier New" panose="02070309020205020404" pitchFamily="49" charset="0"/>
              <a:buChar char="o"/>
            </a:pPr>
            <a:r>
              <a:rPr lang="en-US" dirty="0" smtClean="0">
                <a:latin typeface="Times New Roman" pitchFamily="18" charset="0"/>
                <a:cs typeface="Times New Roman" pitchFamily="18" charset="0"/>
              </a:rPr>
              <a:t>Determine the period of surveillance/ quarantine</a:t>
            </a:r>
          </a:p>
          <a:p>
            <a:pPr lvl="1" algn="just">
              <a:lnSpc>
                <a:spcPct val="90000"/>
              </a:lnSpc>
              <a:buFont typeface="Courier New" panose="02070309020205020404" pitchFamily="49" charset="0"/>
              <a:buChar char="o"/>
            </a:pPr>
            <a:r>
              <a:rPr lang="en-US" dirty="0" smtClean="0">
                <a:latin typeface="Times New Roman" pitchFamily="18" charset="0"/>
                <a:cs typeface="Times New Roman" pitchFamily="18" charset="0"/>
              </a:rPr>
              <a:t>Prevention of disease by using immunoglobulin and antiserum</a:t>
            </a:r>
          </a:p>
          <a:p>
            <a:pPr lvl="1" algn="just">
              <a:lnSpc>
                <a:spcPct val="90000"/>
              </a:lnSpc>
              <a:buFont typeface="Courier New" panose="02070309020205020404" pitchFamily="49" charset="0"/>
              <a:buChar char="o"/>
            </a:pPr>
            <a:r>
              <a:rPr lang="en-US" dirty="0" smtClean="0">
                <a:latin typeface="Times New Roman" pitchFamily="18" charset="0"/>
                <a:cs typeface="Times New Roman" pitchFamily="18" charset="0"/>
              </a:rPr>
              <a:t>Determine an epidemic as point source or propagated/ exponential</a:t>
            </a:r>
          </a:p>
          <a:p>
            <a:pPr lvl="1" algn="just">
              <a:lnSpc>
                <a:spcPct val="90000"/>
              </a:lnSpc>
              <a:buFont typeface="Courier New" panose="02070309020205020404" pitchFamily="49" charset="0"/>
              <a:buChar char="o"/>
            </a:pPr>
            <a:r>
              <a:rPr lang="en-US" dirty="0" smtClean="0">
                <a:latin typeface="Times New Roman" pitchFamily="18" charset="0"/>
                <a:cs typeface="Times New Roman" pitchFamily="18" charset="0"/>
              </a:rPr>
              <a:t>Assess prognosis of an infectious disease</a:t>
            </a:r>
          </a:p>
          <a:p>
            <a:pPr algn="just">
              <a:lnSpc>
                <a:spcPct val="90000"/>
              </a:lnSpc>
              <a:buNone/>
            </a:pP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07573663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612775" y="228600"/>
            <a:ext cx="8153400" cy="838200"/>
          </a:xfrm>
        </p:spPr>
        <p:txBody>
          <a:bodyPr>
            <a:normAutofit/>
          </a:bodyPr>
          <a:lstStyle/>
          <a:p>
            <a:pPr lvl="2" algn="ctr"/>
            <a:r>
              <a:rPr lang="en-US" sz="2800" b="1" dirty="0" smtClean="0">
                <a:latin typeface="Times New Roman" pitchFamily="18" charset="0"/>
                <a:cs typeface="Times New Roman" pitchFamily="18" charset="0"/>
              </a:rPr>
              <a:t>Carriers and their role in disease transmission </a:t>
            </a:r>
          </a:p>
        </p:txBody>
      </p:sp>
      <p:sp>
        <p:nvSpPr>
          <p:cNvPr id="268292"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73AE7D0E-1D48-4E71-A705-8209C75149C1}" type="slidenum">
              <a:rPr lang="en-US" smtClean="0"/>
              <a:pPr/>
              <a:t>96</a:t>
            </a:fld>
            <a:endParaRPr lang="en-US" smtClean="0"/>
          </a:p>
        </p:txBody>
      </p:sp>
      <p:sp>
        <p:nvSpPr>
          <p:cNvPr id="268293" name="Rectangle 3"/>
          <p:cNvSpPr>
            <a:spLocks noGrp="1" noChangeArrowheads="1"/>
          </p:cNvSpPr>
          <p:nvPr>
            <p:ph sz="quarter" idx="1"/>
          </p:nvPr>
        </p:nvSpPr>
        <p:spPr>
          <a:xfrm>
            <a:off x="457201" y="990600"/>
            <a:ext cx="8305800" cy="5410200"/>
          </a:xfrm>
        </p:spPr>
        <p:txBody>
          <a:bodyPr>
            <a:normAutofit/>
          </a:bodyPr>
          <a:lstStyle/>
          <a:p>
            <a:pPr algn="just"/>
            <a:r>
              <a:rPr lang="en-US" sz="2400" b="1" dirty="0" smtClean="0">
                <a:latin typeface="Times New Roman" pitchFamily="18" charset="0"/>
                <a:cs typeface="Times New Roman" pitchFamily="18" charset="0"/>
              </a:rPr>
              <a:t>Carrier State</a:t>
            </a:r>
            <a:r>
              <a:rPr lang="en-US" sz="2400" dirty="0" smtClean="0">
                <a:latin typeface="Times New Roman" pitchFamily="18" charset="0"/>
                <a:cs typeface="Times New Roman" pitchFamily="18" charset="0"/>
              </a:rPr>
              <a:t>: A condition in which </a:t>
            </a:r>
            <a:r>
              <a:rPr lang="en-US" sz="2400" dirty="0" smtClean="0">
                <a:solidFill>
                  <a:srgbClr val="00B0F0"/>
                </a:solidFill>
                <a:latin typeface="Times New Roman" pitchFamily="18" charset="0"/>
                <a:cs typeface="Times New Roman" pitchFamily="18" charset="0"/>
              </a:rPr>
              <a:t>a man or animal harbors and excretes infectious agent</a:t>
            </a:r>
            <a:r>
              <a:rPr lang="en-US" sz="2400" dirty="0" smtClean="0">
                <a:latin typeface="Times New Roman" pitchFamily="18" charset="0"/>
                <a:cs typeface="Times New Roman" pitchFamily="18" charset="0"/>
              </a:rPr>
              <a:t> without overt clinical signs and symptoms </a:t>
            </a:r>
          </a:p>
          <a:p>
            <a:pPr algn="just"/>
            <a:r>
              <a:rPr lang="en-US" sz="2400" b="1" dirty="0" smtClean="0">
                <a:latin typeface="Times New Roman" pitchFamily="18" charset="0"/>
                <a:cs typeface="Times New Roman" pitchFamily="18" charset="0"/>
              </a:rPr>
              <a:t>Carrier</a:t>
            </a:r>
            <a:r>
              <a:rPr lang="en-US" sz="2400" dirty="0" smtClean="0">
                <a:latin typeface="Times New Roman" pitchFamily="18" charset="0"/>
                <a:cs typeface="Times New Roman" pitchFamily="18" charset="0"/>
              </a:rPr>
              <a:t> is a person without apparent disease who is nonetheless capable of transmitting the agent to others </a:t>
            </a:r>
          </a:p>
          <a:p>
            <a:pPr algn="just"/>
            <a:endParaRPr lang="en-US" sz="2400" dirty="0" smtClean="0">
              <a:latin typeface="Times New Roman" pitchFamily="18" charset="0"/>
              <a:cs typeface="Times New Roman" pitchFamily="18" charset="0"/>
            </a:endParaRPr>
          </a:p>
          <a:p>
            <a:pPr lvl="1" algn="just">
              <a:buFont typeface="Wingdings" panose="05000000000000000000" pitchFamily="2" charset="2"/>
              <a:buChar char="q"/>
            </a:pPr>
            <a:r>
              <a:rPr lang="en-US" sz="2400" dirty="0" smtClean="0">
                <a:latin typeface="Times New Roman" pitchFamily="18" charset="0"/>
                <a:cs typeface="Times New Roman" pitchFamily="18" charset="0"/>
              </a:rPr>
              <a:t>The importance of carriers in the transmission of disease depends on their: </a:t>
            </a:r>
          </a:p>
          <a:p>
            <a:pPr lvl="2" algn="just"/>
            <a:r>
              <a:rPr lang="en-US" sz="2500" dirty="0" smtClean="0">
                <a:latin typeface="Times New Roman" pitchFamily="18" charset="0"/>
                <a:cs typeface="Times New Roman" pitchFamily="18" charset="0"/>
              </a:rPr>
              <a:t> Number</a:t>
            </a:r>
          </a:p>
          <a:p>
            <a:pPr lvl="2" algn="just"/>
            <a:r>
              <a:rPr lang="en-US" sz="2500" dirty="0" smtClean="0">
                <a:latin typeface="Times New Roman" pitchFamily="18" charset="0"/>
                <a:cs typeface="Times New Roman" pitchFamily="18" charset="0"/>
              </a:rPr>
              <a:t>Detectability, </a:t>
            </a:r>
          </a:p>
          <a:p>
            <a:pPr lvl="2" algn="just"/>
            <a:r>
              <a:rPr lang="en-US" sz="2500" dirty="0" smtClean="0">
                <a:latin typeface="Times New Roman" pitchFamily="18" charset="0"/>
                <a:cs typeface="Times New Roman" pitchFamily="18" charset="0"/>
              </a:rPr>
              <a:t>Mobility, and </a:t>
            </a:r>
          </a:p>
          <a:p>
            <a:pPr lvl="2" algn="just"/>
            <a:r>
              <a:rPr lang="en-US" sz="2500" dirty="0" smtClean="0">
                <a:latin typeface="Times New Roman" pitchFamily="18" charset="0"/>
                <a:cs typeface="Times New Roman" pitchFamily="18" charset="0"/>
              </a:rPr>
              <a:t>Chronicity.</a:t>
            </a:r>
          </a:p>
        </p:txBody>
      </p:sp>
    </p:spTree>
    <p:extLst>
      <p:ext uri="{BB962C8B-B14F-4D97-AF65-F5344CB8AC3E}">
        <p14:creationId xmlns:p14="http://schemas.microsoft.com/office/powerpoint/2010/main" val="301349216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612775" y="152400"/>
            <a:ext cx="8153400" cy="593725"/>
          </a:xfrm>
        </p:spPr>
        <p:txBody>
          <a:bodyPr>
            <a:noAutofit/>
          </a:bodyPr>
          <a:lstStyle/>
          <a:p>
            <a:pPr eaLnBrk="1" hangingPunct="1"/>
            <a:r>
              <a:rPr lang="en-US" sz="4800" dirty="0" smtClean="0">
                <a:latin typeface="Times New Roman" pitchFamily="18" charset="0"/>
                <a:cs typeface="Times New Roman" pitchFamily="18" charset="0"/>
              </a:rPr>
              <a:t>Carrier…</a:t>
            </a:r>
          </a:p>
        </p:txBody>
      </p:sp>
      <p:sp>
        <p:nvSpPr>
          <p:cNvPr id="270340" name="Slide Number Placeholder 5"/>
          <p:cNvSpPr>
            <a:spLocks noGrp="1"/>
          </p:cNvSpPr>
          <p:nvPr>
            <p:ph type="sldNum" sz="quarter" idx="12"/>
          </p:nvPr>
        </p:nvSpPr>
        <p:spPr bwMode="auto">
          <a:noFill/>
          <a:ln>
            <a:miter lim="800000"/>
            <a:headEnd/>
            <a:tailEnd/>
          </a:ln>
        </p:spPr>
        <p:txBody>
          <a:bodyPr wrap="square" lIns="91440" tIns="45720" rIns="91440" bIns="45720" numCol="1" compatLnSpc="1">
            <a:prstTxWarp prst="textNoShape">
              <a:avLst/>
            </a:prstTxWarp>
            <a:normAutofit/>
          </a:bodyPr>
          <a:lstStyle/>
          <a:p>
            <a:fld id="{6E3A1D64-96BA-4DD1-BDAE-1FE5A5D38762}" type="slidenum">
              <a:rPr lang="en-US" smtClean="0"/>
              <a:pPr/>
              <a:t>97</a:t>
            </a:fld>
            <a:endParaRPr lang="en-US" smtClean="0"/>
          </a:p>
        </p:txBody>
      </p:sp>
      <p:sp>
        <p:nvSpPr>
          <p:cNvPr id="270341" name="Rectangle 3"/>
          <p:cNvSpPr>
            <a:spLocks noGrp="1" noChangeArrowheads="1"/>
          </p:cNvSpPr>
          <p:nvPr>
            <p:ph sz="quarter" idx="1"/>
          </p:nvPr>
        </p:nvSpPr>
        <p:spPr>
          <a:xfrm>
            <a:off x="304800" y="838200"/>
            <a:ext cx="8610599" cy="5638800"/>
          </a:xfrm>
        </p:spPr>
        <p:txBody>
          <a:bodyPr>
            <a:normAutofit lnSpcReduction="10000"/>
          </a:bodyPr>
          <a:lstStyle/>
          <a:p>
            <a:pPr algn="just" eaLnBrk="1" hangingPunct="1"/>
            <a:r>
              <a:rPr lang="en-US" sz="2400" dirty="0" smtClean="0">
                <a:latin typeface="Times New Roman" pitchFamily="18" charset="0"/>
                <a:cs typeface="Times New Roman" pitchFamily="18" charset="0"/>
              </a:rPr>
              <a:t>Epidemiologically, carriers are more important than over clinical cases because identification may require sophisticated investigation but important to control transmission e.g. AIDS</a:t>
            </a:r>
          </a:p>
          <a:p>
            <a:pPr algn="just">
              <a:buNone/>
            </a:pPr>
            <a:r>
              <a:rPr lang="en-US" sz="2400" b="1" dirty="0" smtClean="0">
                <a:latin typeface="Times New Roman" pitchFamily="18" charset="0"/>
                <a:cs typeface="Times New Roman" pitchFamily="18" charset="0"/>
              </a:rPr>
              <a:t>Carriers may be:</a:t>
            </a:r>
          </a:p>
          <a:p>
            <a:pPr marL="320040" lvl="1" indent="-320040" algn="just">
              <a:spcBef>
                <a:spcPts val="700"/>
              </a:spcBef>
              <a:buClr>
                <a:schemeClr val="accent2"/>
              </a:buClr>
              <a:buSzPct val="60000"/>
              <a:buFont typeface="Wingdings"/>
              <a:buChar char=""/>
            </a:pPr>
            <a:r>
              <a:rPr lang="en-US" sz="2400" b="1" dirty="0" smtClean="0">
                <a:latin typeface="Times New Roman" pitchFamily="18" charset="0"/>
                <a:cs typeface="Times New Roman" pitchFamily="18" charset="0"/>
              </a:rPr>
              <a:t>Healthy / Asymptomatic / Carrier:  </a:t>
            </a:r>
            <a:r>
              <a:rPr lang="en-US" sz="2400" dirty="0" smtClean="0">
                <a:latin typeface="Times New Roman" pitchFamily="18" charset="0"/>
                <a:cs typeface="Times New Roman" pitchFamily="18" charset="0"/>
              </a:rPr>
              <a:t>in this type of carrier state infection remains inapparent, i.e. No signs and / or symptoms suggesting clinical disease are manifest</a:t>
            </a:r>
          </a:p>
          <a:p>
            <a:pPr marL="594360" lvl="2" indent="-320040" algn="just">
              <a:spcBef>
                <a:spcPts val="700"/>
              </a:spcBef>
              <a:buSzPct val="60000"/>
              <a:buFont typeface="Wingdings"/>
              <a:buChar char=""/>
            </a:pPr>
            <a:r>
              <a:rPr lang="en-US" dirty="0" smtClean="0">
                <a:latin typeface="Times New Roman" pitchFamily="18" charset="0"/>
                <a:cs typeface="Times New Roman" pitchFamily="18" charset="0"/>
              </a:rPr>
              <a:t>Transmitting infection without ever showing signs of the disease. e.g. Meningococcus, hepatitis B virus. </a:t>
            </a:r>
          </a:p>
          <a:p>
            <a:pPr marL="594360" lvl="2" indent="-320040" algn="just">
              <a:spcBef>
                <a:spcPts val="700"/>
              </a:spcBef>
              <a:buSzPct val="60000"/>
              <a:buFont typeface="Wingdings"/>
              <a:buChar char=""/>
            </a:pPr>
            <a:endParaRPr lang="en-US"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Incubatory carriers </a:t>
            </a:r>
            <a:r>
              <a:rPr lang="en-US" sz="2400" dirty="0" smtClean="0">
                <a:latin typeface="Times New Roman" pitchFamily="18" charset="0"/>
                <a:cs typeface="Times New Roman" pitchFamily="18" charset="0"/>
              </a:rPr>
              <a:t>- transmitting infection by shedding the agent before the onset of clinical manifestations or </a:t>
            </a:r>
          </a:p>
          <a:p>
            <a:pPr lvl="1" algn="just"/>
            <a:r>
              <a:rPr lang="en-US" sz="2400" dirty="0" smtClean="0">
                <a:latin typeface="Times New Roman" pitchFamily="18" charset="0"/>
                <a:cs typeface="Times New Roman" pitchFamily="18" charset="0"/>
              </a:rPr>
              <a:t>These are infected individuals who excrete the pathogen during the incubation period, i.e. before the onset of clinical disease.  e.g.  Measles, mumps, hepatitis</a:t>
            </a:r>
          </a:p>
          <a:p>
            <a:pPr algn="just" eaLnBrk="1" hangingPunct="1"/>
            <a:endParaRPr lang="en-US" sz="2400" dirty="0" smtClean="0"/>
          </a:p>
          <a:p>
            <a:pPr algn="just" eaLnBrk="1" hangingPunct="1">
              <a:buFontTx/>
              <a:buNone/>
            </a:pPr>
            <a:endParaRPr lang="en-US" dirty="0" smtClean="0"/>
          </a:p>
        </p:txBody>
      </p:sp>
    </p:spTree>
    <p:extLst>
      <p:ext uri="{BB962C8B-B14F-4D97-AF65-F5344CB8AC3E}">
        <p14:creationId xmlns:p14="http://schemas.microsoft.com/office/powerpoint/2010/main" val="9848271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latin typeface="Times New Roman" pitchFamily="18" charset="0"/>
                <a:cs typeface="Times New Roman" pitchFamily="18" charset="0"/>
              </a:rPr>
              <a:t>Carrier…</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990600"/>
            <a:ext cx="8610600" cy="5257800"/>
          </a:xfrm>
        </p:spPr>
        <p:txBody>
          <a:bodyPr/>
          <a:lstStyle/>
          <a:p>
            <a:pPr algn="just"/>
            <a:endParaRPr lang="en-US" sz="2400" b="1"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Convalescent carriers - </a:t>
            </a:r>
            <a:r>
              <a:rPr lang="en-US" sz="2400" dirty="0" smtClean="0">
                <a:latin typeface="Times New Roman" pitchFamily="18" charset="0"/>
                <a:cs typeface="Times New Roman" pitchFamily="18" charset="0"/>
              </a:rPr>
              <a:t>These are people who continue to harbor and excrete the infectious agent after recovering from the illness </a:t>
            </a:r>
          </a:p>
          <a:p>
            <a:pPr lvl="1" algn="just"/>
            <a:r>
              <a:rPr lang="en-US" sz="2400" dirty="0" smtClean="0">
                <a:latin typeface="Times New Roman" pitchFamily="18" charset="0"/>
                <a:cs typeface="Times New Roman" pitchFamily="18" charset="0"/>
              </a:rPr>
              <a:t>Transmitting infection after the time of recovery from the disease</a:t>
            </a:r>
          </a:p>
          <a:p>
            <a:pPr lvl="1" algn="just">
              <a:buNone/>
            </a:pPr>
            <a:r>
              <a:rPr lang="en-US" sz="2400" dirty="0" smtClean="0">
                <a:latin typeface="Times New Roman" pitchFamily="18" charset="0"/>
                <a:cs typeface="Times New Roman" pitchFamily="18" charset="0"/>
              </a:rPr>
              <a:t>       e.g. Salmonella </a:t>
            </a:r>
            <a:r>
              <a:rPr lang="en-US" sz="2400" dirty="0" err="1" smtClean="0">
                <a:latin typeface="Times New Roman" pitchFamily="18" charset="0"/>
                <a:cs typeface="Times New Roman" pitchFamily="18" charset="0"/>
              </a:rPr>
              <a:t>typhi</a:t>
            </a:r>
            <a:r>
              <a:rPr lang="en-US" sz="2400" dirty="0" smtClean="0">
                <a:latin typeface="Times New Roman" pitchFamily="18" charset="0"/>
                <a:cs typeface="Times New Roman" pitchFamily="18" charset="0"/>
              </a:rPr>
              <a:t>, hepatitis B</a:t>
            </a:r>
          </a:p>
          <a:p>
            <a:pPr lvl="1" algn="just">
              <a:buNone/>
            </a:pPr>
            <a:endParaRPr lang="en-US" sz="2100" dirty="0">
              <a:latin typeface="Times New Roman" pitchFamily="18" charset="0"/>
              <a:cs typeface="Times New Roman" pitchFamily="18" charset="0"/>
            </a:endParaRPr>
          </a:p>
          <a:p>
            <a:pPr lvl="1" algn="just">
              <a:buNone/>
            </a:pPr>
            <a:endParaRPr lang="en-US" sz="2100"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Chronic carriers - </a:t>
            </a:r>
            <a:r>
              <a:rPr lang="en-US" sz="2400" dirty="0" smtClean="0">
                <a:latin typeface="Times New Roman" pitchFamily="18" charset="0"/>
                <a:cs typeface="Times New Roman" pitchFamily="18" charset="0"/>
              </a:rPr>
              <a:t>In this type, the carrier state persists for a long period of time or indefinitely </a:t>
            </a:r>
          </a:p>
          <a:p>
            <a:pPr lvl="1" algn="just"/>
            <a:r>
              <a:rPr lang="en-US" sz="2400" dirty="0" smtClean="0">
                <a:latin typeface="Times New Roman" pitchFamily="18" charset="0"/>
                <a:cs typeface="Times New Roman" pitchFamily="18" charset="0"/>
              </a:rPr>
              <a:t>Shed the agent for a long period of time, or even indefinitely. e.g.  Salmonella </a:t>
            </a:r>
            <a:r>
              <a:rPr lang="en-US" sz="2400" dirty="0" err="1" smtClean="0">
                <a:latin typeface="Times New Roman" pitchFamily="18" charset="0"/>
                <a:cs typeface="Times New Roman" pitchFamily="18" charset="0"/>
              </a:rPr>
              <a:t>typhi</a:t>
            </a:r>
            <a:r>
              <a:rPr lang="en-US" sz="2400" dirty="0" smtClean="0">
                <a:latin typeface="Times New Roman" pitchFamily="18" charset="0"/>
                <a:cs typeface="Times New Roman" pitchFamily="18" charset="0"/>
              </a:rPr>
              <a:t>, hepatitis B virus </a:t>
            </a:r>
          </a:p>
        </p:txBody>
      </p:sp>
      <p:sp>
        <p:nvSpPr>
          <p:cNvPr id="5" name="Slide Number Placeholder 4"/>
          <p:cNvSpPr>
            <a:spLocks noGrp="1"/>
          </p:cNvSpPr>
          <p:nvPr>
            <p:ph type="sldNum" sz="quarter" idx="12"/>
          </p:nvPr>
        </p:nvSpPr>
        <p:spPr/>
        <p:txBody>
          <a:bodyPr>
            <a:normAutofit/>
          </a:bodyPr>
          <a:lstStyle/>
          <a:p>
            <a:fld id="{BD27F1C1-5E43-4070-B24A-8C1A94BA79D6}" type="slidenum">
              <a:rPr lang="en-US" smtClean="0"/>
              <a:pPr/>
              <a:t>98</a:t>
            </a:fld>
            <a:endParaRPr lang="en-US"/>
          </a:p>
        </p:txBody>
      </p:sp>
    </p:spTree>
    <p:extLst>
      <p:ext uri="{BB962C8B-B14F-4D97-AF65-F5344CB8AC3E}">
        <p14:creationId xmlns:p14="http://schemas.microsoft.com/office/powerpoint/2010/main" val="94638561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pPr algn="just"/>
            <a:r>
              <a:rPr lang="en-US" sz="2800" dirty="0">
                <a:latin typeface="Times New Roman" panose="02020603050405020304" pitchFamily="18" charset="0"/>
                <a:cs typeface="Times New Roman" panose="02020603050405020304" pitchFamily="18" charset="0"/>
              </a:rPr>
              <a:t>Time Course of a </a:t>
            </a:r>
            <a:r>
              <a:rPr lang="en-US" sz="2800" dirty="0" smtClean="0">
                <a:latin typeface="Times New Roman" panose="02020603050405020304" pitchFamily="18" charset="0"/>
                <a:cs typeface="Times New Roman" panose="02020603050405020304" pitchFamily="18" charset="0"/>
              </a:rPr>
              <a:t>Disease in </a:t>
            </a:r>
            <a:r>
              <a:rPr lang="en-US" sz="2800" dirty="0">
                <a:latin typeface="Times New Roman" panose="02020603050405020304" pitchFamily="18" charset="0"/>
                <a:cs typeface="Times New Roman" panose="02020603050405020304" pitchFamily="18" charset="0"/>
              </a:rPr>
              <a:t>Relation to Its </a:t>
            </a:r>
            <a:r>
              <a:rPr lang="en-US" sz="2800" dirty="0" smtClean="0">
                <a:latin typeface="Times New Roman" panose="02020603050405020304" pitchFamily="18" charset="0"/>
                <a:cs typeface="Times New Roman" panose="02020603050405020304" pitchFamily="18" charset="0"/>
              </a:rPr>
              <a:t>Clinical Expression and Communicability</a:t>
            </a:r>
            <a:endParaRPr lang="en-US" sz="2800" dirty="0">
              <a:latin typeface="Times New Roman" pitchFamily="18" charset="0"/>
              <a:cs typeface="Times New Roman" pitchFamily="18" charset="0"/>
            </a:endParaRPr>
          </a:p>
        </p:txBody>
      </p:sp>
      <p:pic>
        <p:nvPicPr>
          <p:cNvPr id="8194" name="Picture 2"/>
          <p:cNvPicPr>
            <a:picLocks noGrp="1" noChangeAspect="1" noChangeArrowheads="1"/>
          </p:cNvPicPr>
          <p:nvPr>
            <p:ph sz="quarter" idx="1"/>
          </p:nvPr>
        </p:nvPicPr>
        <p:blipFill>
          <a:blip r:embed="rId2"/>
          <a:srcRect/>
          <a:stretch>
            <a:fillRect/>
          </a:stretch>
        </p:blipFill>
        <p:spPr bwMode="auto">
          <a:xfrm>
            <a:off x="304800" y="1143000"/>
            <a:ext cx="8534400" cy="5169932"/>
          </a:xfrm>
          <a:prstGeom prst="rect">
            <a:avLst/>
          </a:prstGeom>
          <a:noFill/>
          <a:ln w="9525">
            <a:noFill/>
            <a:miter lim="800000"/>
            <a:headEnd/>
            <a:tailEnd/>
          </a:ln>
          <a:effectLst/>
        </p:spPr>
      </p:pic>
      <p:grpSp>
        <p:nvGrpSpPr>
          <p:cNvPr id="3" name="Group 10"/>
          <p:cNvGrpSpPr>
            <a:grpSpLocks/>
          </p:cNvGrpSpPr>
          <p:nvPr/>
        </p:nvGrpSpPr>
        <p:grpSpPr bwMode="auto">
          <a:xfrm>
            <a:off x="1600200" y="5867400"/>
            <a:ext cx="4572000" cy="445532"/>
            <a:chOff x="1981200" y="6477000"/>
            <a:chExt cx="4114800" cy="584524"/>
          </a:xfrm>
        </p:grpSpPr>
        <p:cxnSp>
          <p:nvCxnSpPr>
            <p:cNvPr id="6" name="Straight Connector 5"/>
            <p:cNvCxnSpPr>
              <a:cxnSpLocks noChangeShapeType="1"/>
            </p:cNvCxnSpPr>
            <p:nvPr/>
          </p:nvCxnSpPr>
          <p:spPr bwMode="auto">
            <a:xfrm>
              <a:off x="1981200" y="6477000"/>
              <a:ext cx="4114800" cy="1588"/>
            </a:xfrm>
            <a:prstGeom prst="line">
              <a:avLst/>
            </a:prstGeom>
            <a:noFill/>
            <a:ln w="38100" algn="ctr">
              <a:solidFill>
                <a:schemeClr val="accent2"/>
              </a:solidFill>
              <a:round/>
              <a:headEnd/>
              <a:tailEnd/>
            </a:ln>
          </p:spPr>
        </p:cxnSp>
        <p:sp>
          <p:nvSpPr>
            <p:cNvPr id="7" name="Rectangle 9"/>
            <p:cNvSpPr>
              <a:spLocks noChangeArrowheads="1"/>
            </p:cNvSpPr>
            <p:nvPr/>
          </p:nvSpPr>
          <p:spPr bwMode="auto">
            <a:xfrm>
              <a:off x="3124200" y="6576972"/>
              <a:ext cx="1999265" cy="484552"/>
            </a:xfrm>
            <a:prstGeom prst="rect">
              <a:avLst/>
            </a:prstGeom>
            <a:noFill/>
            <a:ln w="9525">
              <a:noFill/>
              <a:miter lim="800000"/>
              <a:headEnd/>
              <a:tailEnd/>
            </a:ln>
          </p:spPr>
          <p:txBody>
            <a:bodyPr wrap="square">
              <a:spAutoFit/>
            </a:bodyPr>
            <a:lstStyle/>
            <a:p>
              <a:pPr>
                <a:spcBef>
                  <a:spcPct val="20000"/>
                </a:spcBef>
              </a:pPr>
              <a:r>
                <a:rPr lang="en-US" sz="1800" dirty="0"/>
                <a:t>Generation period</a:t>
              </a:r>
            </a:p>
          </p:txBody>
        </p:sp>
      </p:grpSp>
      <p:sp>
        <p:nvSpPr>
          <p:cNvPr id="9" name="Slide Number Placeholder 8"/>
          <p:cNvSpPr>
            <a:spLocks noGrp="1"/>
          </p:cNvSpPr>
          <p:nvPr>
            <p:ph type="sldNum" sz="quarter" idx="12"/>
          </p:nvPr>
        </p:nvSpPr>
        <p:spPr/>
        <p:txBody>
          <a:bodyPr>
            <a:normAutofit/>
          </a:bodyPr>
          <a:lstStyle/>
          <a:p>
            <a:fld id="{BD27F1C1-5E43-4070-B24A-8C1A94BA79D6}" type="slidenum">
              <a:rPr lang="en-US" smtClean="0"/>
              <a:pPr/>
              <a:t>99</a:t>
            </a:fld>
            <a:endParaRPr lang="en-US"/>
          </a:p>
        </p:txBody>
      </p:sp>
    </p:spTree>
    <p:extLst>
      <p:ext uri="{BB962C8B-B14F-4D97-AF65-F5344CB8AC3E}">
        <p14:creationId xmlns:p14="http://schemas.microsoft.com/office/powerpoint/2010/main" val="4091394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1689</TotalTime>
  <Words>23233</Words>
  <Application>Microsoft Office PowerPoint</Application>
  <PresentationFormat>On-screen Show (4:3)</PresentationFormat>
  <Paragraphs>3277</Paragraphs>
  <Slides>337</Slides>
  <Notes>82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5</vt:i4>
      </vt:variant>
      <vt:variant>
        <vt:lpstr>Slide Titles</vt:lpstr>
      </vt:variant>
      <vt:variant>
        <vt:i4>337</vt:i4>
      </vt:variant>
    </vt:vector>
  </HeadingPairs>
  <TitlesOfParts>
    <vt:vector size="354" baseType="lpstr">
      <vt:lpstr>Angsana New</vt:lpstr>
      <vt:lpstr>Arial</vt:lpstr>
      <vt:lpstr>Calibri</vt:lpstr>
      <vt:lpstr>Cordia New</vt:lpstr>
      <vt:lpstr>Courier New</vt:lpstr>
      <vt:lpstr>FreesiaUPC</vt:lpstr>
      <vt:lpstr>Symbol</vt:lpstr>
      <vt:lpstr>Tahoma</vt:lpstr>
      <vt:lpstr>Times New Roman</vt:lpstr>
      <vt:lpstr>Wingdings</vt:lpstr>
      <vt:lpstr>Wingdings 2</vt:lpstr>
      <vt:lpstr>Office Theme</vt:lpstr>
      <vt:lpstr>Equation</vt:lpstr>
      <vt:lpstr>Microsoft Equation 3.0</vt:lpstr>
      <vt:lpstr>Photo Editor Photo</vt:lpstr>
      <vt:lpstr>Clip</vt:lpstr>
      <vt:lpstr>Document</vt:lpstr>
      <vt:lpstr>PowerPoint Presentation</vt:lpstr>
      <vt:lpstr>Course outline </vt:lpstr>
      <vt:lpstr>Lecture on introduction to Epidemiology </vt:lpstr>
      <vt:lpstr> Basic Concepts In Community Health</vt:lpstr>
      <vt:lpstr>Basic  concepts health cont.…</vt:lpstr>
      <vt:lpstr>Basic  concepts health cont.… </vt:lpstr>
      <vt:lpstr>Basic concepts health  cont.…</vt:lpstr>
      <vt:lpstr>Basic concepts  health cont.…</vt:lpstr>
      <vt:lpstr>Basic concepts health cont.…</vt:lpstr>
      <vt:lpstr>Basic  concepts health  cont.… </vt:lpstr>
      <vt:lpstr>Basic concepts  health cont.… </vt:lpstr>
      <vt:lpstr>Basic concepts  health cont.…</vt:lpstr>
      <vt:lpstr>Basic concepts health  cont.…</vt:lpstr>
      <vt:lpstr>Basic concepts  health cont.…</vt:lpstr>
      <vt:lpstr>Basic concepts health cont.…</vt:lpstr>
      <vt:lpstr> What  is  epidemiology ??</vt:lpstr>
      <vt:lpstr>Definition Epidemiology…</vt:lpstr>
      <vt:lpstr>Definitions…</vt:lpstr>
      <vt:lpstr>Components of the definition</vt:lpstr>
      <vt:lpstr>Components…</vt:lpstr>
      <vt:lpstr>Components…</vt:lpstr>
      <vt:lpstr>Components…</vt:lpstr>
      <vt:lpstr>Components…</vt:lpstr>
      <vt:lpstr>Components…</vt:lpstr>
      <vt:lpstr>Components…</vt:lpstr>
      <vt:lpstr>History of Epidemiology</vt:lpstr>
      <vt:lpstr>History of Epidemiology…</vt:lpstr>
      <vt:lpstr>History of Epidemiology</vt:lpstr>
      <vt:lpstr>Purposes Of Epidemiology</vt:lpstr>
      <vt:lpstr>Purposes  cont.…</vt:lpstr>
      <vt:lpstr>Purposes  cont.…</vt:lpstr>
      <vt:lpstr>Purposes  cont.… </vt:lpstr>
      <vt:lpstr>Purposes cont.…</vt:lpstr>
      <vt:lpstr>Uses of Epidemiology</vt:lpstr>
      <vt:lpstr>Scope of epidemiology</vt:lpstr>
      <vt:lpstr>Epidemiology includes</vt:lpstr>
      <vt:lpstr>Fields Of Epidemiology</vt:lpstr>
      <vt:lpstr>Field cont.…</vt:lpstr>
      <vt:lpstr>Field cont.…</vt:lpstr>
      <vt:lpstr>Field cont.…</vt:lpstr>
      <vt:lpstr>Types of Epidemiology</vt:lpstr>
      <vt:lpstr>Characteristics….</vt:lpstr>
      <vt:lpstr>Types of epidemiology…</vt:lpstr>
      <vt:lpstr>Basic Epidemiologic Assumption </vt:lpstr>
      <vt:lpstr>Basic features of Epidemiology</vt:lpstr>
      <vt:lpstr>PowerPoint Presentation</vt:lpstr>
      <vt:lpstr>Learning Objective </vt:lpstr>
      <vt:lpstr>Natural history of diseases</vt:lpstr>
      <vt:lpstr>    Stages  in the natural history of diseases    figure 2.1. natural history of disease</vt:lpstr>
      <vt:lpstr>Stages in the natural history of diseases</vt:lpstr>
      <vt:lpstr>Stages cont.…</vt:lpstr>
      <vt:lpstr>Stages  cont.… </vt:lpstr>
      <vt:lpstr>stages cont.… </vt:lpstr>
      <vt:lpstr>Stages cont.… </vt:lpstr>
      <vt:lpstr>Levels of prevention</vt:lpstr>
      <vt:lpstr>Levels cont.…</vt:lpstr>
      <vt:lpstr>Levels cont.…</vt:lpstr>
      <vt:lpstr>Levels cont.…</vt:lpstr>
      <vt:lpstr>Levels cont.…</vt:lpstr>
      <vt:lpstr>Determinants of Prevention</vt:lpstr>
      <vt:lpstr>The Infectious disease cycle </vt:lpstr>
      <vt:lpstr>Conti…</vt:lpstr>
      <vt:lpstr>Conti…</vt:lpstr>
      <vt:lpstr>Conti…</vt:lpstr>
      <vt:lpstr>Spectrum of disease</vt:lpstr>
      <vt:lpstr>Fig: The Spectrum of Illness from Communicable Disease</vt:lpstr>
      <vt:lpstr>Spectrum of disease…</vt:lpstr>
      <vt:lpstr>Spectrum of disease…</vt:lpstr>
      <vt:lpstr>The Infectious disease cycle </vt:lpstr>
      <vt:lpstr>Chain of disease infection</vt:lpstr>
      <vt:lpstr>The chain of infectious/disease cycle</vt:lpstr>
      <vt:lpstr>Major components …</vt:lpstr>
      <vt:lpstr>Factors affecting disease occurrence </vt:lpstr>
      <vt:lpstr>Intrinsic properties of Microorganisms</vt:lpstr>
      <vt:lpstr>Cont..…</vt:lpstr>
      <vt:lpstr>Cont…</vt:lpstr>
      <vt:lpstr>Cont.…</vt:lpstr>
      <vt:lpstr>Cont.…</vt:lpstr>
      <vt:lpstr>Cont…</vt:lpstr>
      <vt:lpstr>Major components …</vt:lpstr>
      <vt:lpstr>Major components …</vt:lpstr>
      <vt:lpstr>Major components …</vt:lpstr>
      <vt:lpstr>Major components …</vt:lpstr>
      <vt:lpstr>Major components …</vt:lpstr>
      <vt:lpstr>Major components …</vt:lpstr>
      <vt:lpstr>Major components …</vt:lpstr>
      <vt:lpstr>Major component spread…</vt:lpstr>
      <vt:lpstr>Spread of disease person to person cont.…</vt:lpstr>
      <vt:lpstr>Major components …</vt:lpstr>
      <vt:lpstr>Time course of an infectious and disease   </vt:lpstr>
      <vt:lpstr>Time lines for Infection and Disease.</vt:lpstr>
      <vt:lpstr>Time course of an infectious disease</vt:lpstr>
      <vt:lpstr>Incubation Period…</vt:lpstr>
      <vt:lpstr>Incubation Period…</vt:lpstr>
      <vt:lpstr>Incubation period…</vt:lpstr>
      <vt:lpstr>Carriers and their role in disease transmission </vt:lpstr>
      <vt:lpstr>Carrier…</vt:lpstr>
      <vt:lpstr>Carrier…</vt:lpstr>
      <vt:lpstr>Time Course of a Disease in Relation to Its Clinical Expression and Communicability</vt:lpstr>
      <vt:lpstr>Herd immunity </vt:lpstr>
      <vt:lpstr>Conditions under which herd immunity best functions</vt:lpstr>
      <vt:lpstr>Difficulties in Infectious Disease Epidemiology</vt:lpstr>
      <vt:lpstr>Transmission probability </vt:lpstr>
      <vt:lpstr>PowerPoint Presentation</vt:lpstr>
      <vt:lpstr>Learning objective </vt:lpstr>
      <vt:lpstr>Definition terms  </vt:lpstr>
      <vt:lpstr>Definition terms </vt:lpstr>
      <vt:lpstr>Definition terms</vt:lpstr>
      <vt:lpstr>Definition terms </vt:lpstr>
      <vt:lpstr>Definition </vt:lpstr>
      <vt:lpstr>Importance of studying communicable Diseases Epidemiology</vt:lpstr>
      <vt:lpstr>Theories/ principles of diseases causation </vt:lpstr>
      <vt:lpstr>Theories of disease causality</vt:lpstr>
      <vt:lpstr>Contagion theory </vt:lpstr>
      <vt:lpstr>Problems of Contagion theory……. </vt:lpstr>
      <vt:lpstr>Supernatural theory </vt:lpstr>
      <vt:lpstr>Personal behavior theory</vt:lpstr>
      <vt:lpstr>Miasma theory </vt:lpstr>
      <vt:lpstr>Theories…</vt:lpstr>
      <vt:lpstr>The Germ Theory </vt:lpstr>
      <vt:lpstr>The Life Style Theory</vt:lpstr>
      <vt:lpstr>The Life Style Theory……</vt:lpstr>
      <vt:lpstr>The Environmental Theory</vt:lpstr>
      <vt:lpstr>The Multi Causal Theory</vt:lpstr>
      <vt:lpstr>General Models of Causation</vt:lpstr>
      <vt:lpstr>The Epidemiologic Triad</vt:lpstr>
      <vt:lpstr>Agent factors</vt:lpstr>
      <vt:lpstr>Host factors</vt:lpstr>
      <vt:lpstr>Environmental factors</vt:lpstr>
      <vt:lpstr> Malaria </vt:lpstr>
      <vt:lpstr>The epidemiologic triad Model</vt:lpstr>
      <vt:lpstr>2. Web of Causation</vt:lpstr>
      <vt:lpstr>Web of Causation</vt:lpstr>
      <vt:lpstr>Web of Causation - CHD</vt:lpstr>
      <vt:lpstr>Example of a Web of Causation</vt:lpstr>
      <vt:lpstr>3. The Wheel of Causation</vt:lpstr>
      <vt:lpstr>PowerPoint Presentation</vt:lpstr>
      <vt:lpstr>4. The sufficient cause and component causes models (Rothman's Component Causal Model)</vt:lpstr>
      <vt:lpstr>The sufficient cause and component causes model (Rothman’s component causes model)</vt:lpstr>
      <vt:lpstr>Rothman’s component causes model...</vt:lpstr>
      <vt:lpstr>Rothman’s Component Causes Model…</vt:lpstr>
      <vt:lpstr>All factors (component causes) together form the sufficient cause while component cause “C” and “D” constitutes the necessary cause.</vt:lpstr>
      <vt:lpstr>PowerPoint Presentation</vt:lpstr>
      <vt:lpstr>Learning objective </vt:lpstr>
      <vt:lpstr> Measurement  and disease occurrence</vt:lpstr>
      <vt:lpstr>Measurement and…</vt:lpstr>
      <vt:lpstr>Measurement…</vt:lpstr>
      <vt:lpstr>How do we measure diseases?</vt:lpstr>
      <vt:lpstr>Number disease measurement of disease occurrence  </vt:lpstr>
      <vt:lpstr>Number Measurement cont.… </vt:lpstr>
      <vt:lpstr>Ratio measure cont.… </vt:lpstr>
      <vt:lpstr>Ratio measures cont.…</vt:lpstr>
      <vt:lpstr>Ratio measures cont.…</vt:lpstr>
      <vt:lpstr>Calculating Ratios for Different Variables</vt:lpstr>
      <vt:lpstr>Calculating Ratios for Different Variables</vt:lpstr>
      <vt:lpstr>Proportion measures cont.…</vt:lpstr>
      <vt:lpstr>Proportion measure cont.…</vt:lpstr>
      <vt:lpstr>Rat measures cont.…</vt:lpstr>
      <vt:lpstr>Which community is more affected?</vt:lpstr>
      <vt:lpstr>When we call..</vt:lpstr>
      <vt:lpstr>Measures of  Morbidity</vt:lpstr>
      <vt:lpstr>Measures of  Morbidity...</vt:lpstr>
      <vt:lpstr>Incidence Rates</vt:lpstr>
      <vt:lpstr>Incidence Cont.…</vt:lpstr>
      <vt:lpstr>Types of incidence measures</vt:lpstr>
      <vt:lpstr>Incidence rate…</vt:lpstr>
      <vt:lpstr>Figure of illness in a 20 population </vt:lpstr>
      <vt:lpstr> Example </vt:lpstr>
      <vt:lpstr>Incidence Density/person-time rate</vt:lpstr>
      <vt:lpstr>Incidence density cont.…</vt:lpstr>
      <vt:lpstr>Incidence density cont.…</vt:lpstr>
      <vt:lpstr>Incidence density cont...</vt:lpstr>
      <vt:lpstr>Incidence density cont...</vt:lpstr>
      <vt:lpstr>Incidence density cont.… </vt:lpstr>
      <vt:lpstr>Alternative methods </vt:lpstr>
      <vt:lpstr>Prevalence  </vt:lpstr>
      <vt:lpstr>Prevalence…</vt:lpstr>
      <vt:lpstr>Prevalence rate </vt:lpstr>
      <vt:lpstr>Prevalence rate... </vt:lpstr>
      <vt:lpstr>Prevalence rate... </vt:lpstr>
      <vt:lpstr>Point and period prevalence</vt:lpstr>
      <vt:lpstr>Continued---</vt:lpstr>
      <vt:lpstr>Comparison of prevalence and incidence</vt:lpstr>
      <vt:lpstr>Example</vt:lpstr>
      <vt:lpstr>Characteristics of Prevalence</vt:lpstr>
      <vt:lpstr>PowerPoint Presentation</vt:lpstr>
      <vt:lpstr>Relationship between prevalence and incidence </vt:lpstr>
      <vt:lpstr>Relationship between prevalence and incidence</vt:lpstr>
      <vt:lpstr>Relationship...</vt:lpstr>
      <vt:lpstr>Continued… </vt:lpstr>
      <vt:lpstr>Uses of Prevalence, Incidence</vt:lpstr>
      <vt:lpstr>Exercise 1 </vt:lpstr>
      <vt:lpstr>Attack Rate</vt:lpstr>
      <vt:lpstr>Example</vt:lpstr>
      <vt:lpstr>Secondary Attack Rate</vt:lpstr>
      <vt:lpstr>Example </vt:lpstr>
      <vt:lpstr>Figure of secondary attack rate</vt:lpstr>
      <vt:lpstr>Example...</vt:lpstr>
      <vt:lpstr>Measures of Mortality</vt:lpstr>
      <vt:lpstr>Mortality rates…</vt:lpstr>
      <vt:lpstr>Mortality rates…</vt:lpstr>
      <vt:lpstr>Mortality rates…</vt:lpstr>
      <vt:lpstr>Mortality rates…</vt:lpstr>
      <vt:lpstr>Mortality rates…</vt:lpstr>
      <vt:lpstr>Mortality rates…</vt:lpstr>
      <vt:lpstr>PowerPoint Presentation</vt:lpstr>
      <vt:lpstr> Adjusted rates of mortality</vt:lpstr>
      <vt:lpstr>Standardization mortality cont.…</vt:lpstr>
      <vt:lpstr>Adjusted Mortality rates…</vt:lpstr>
      <vt:lpstr>Adjusted mortality rates…</vt:lpstr>
      <vt:lpstr>Adjusted mortality rates… </vt:lpstr>
      <vt:lpstr>                </vt:lpstr>
      <vt:lpstr>Learning objectives </vt:lpstr>
      <vt:lpstr>Sources of epidemiologic data</vt:lpstr>
      <vt:lpstr>Sources of  data…</vt:lpstr>
      <vt:lpstr>Sources of data…</vt:lpstr>
      <vt:lpstr>Sources of epidemiologic data…</vt:lpstr>
      <vt:lpstr>Sources of data…</vt:lpstr>
      <vt:lpstr> 1. CENSUS </vt:lpstr>
      <vt:lpstr>Census…</vt:lpstr>
      <vt:lpstr>Defacto…</vt:lpstr>
      <vt:lpstr> 1.2. Dejure </vt:lpstr>
      <vt:lpstr>Census…</vt:lpstr>
      <vt:lpstr> Essential features or characteristics of census </vt:lpstr>
      <vt:lpstr> Essential features or characteristics of census </vt:lpstr>
      <vt:lpstr>  Essential features or characteristics of census  </vt:lpstr>
      <vt:lpstr>Phases of Census </vt:lpstr>
      <vt:lpstr>Phases of Census… </vt:lpstr>
      <vt:lpstr>Phases of Census… </vt:lpstr>
      <vt:lpstr>Uses of a census</vt:lpstr>
      <vt:lpstr>Common errors in census data </vt:lpstr>
      <vt:lpstr> 2. Vital statistics </vt:lpstr>
      <vt:lpstr>Vital statistics…</vt:lpstr>
      <vt:lpstr> 3. Health service records </vt:lpstr>
      <vt:lpstr> Health service records… </vt:lpstr>
      <vt:lpstr>4. Health surveys</vt:lpstr>
      <vt:lpstr>Health surveys…</vt:lpstr>
      <vt:lpstr>Health surveys…</vt:lpstr>
      <vt:lpstr>Data collection methods </vt:lpstr>
      <vt:lpstr>PowerPoint Presentation</vt:lpstr>
      <vt:lpstr>Learning objective </vt:lpstr>
      <vt:lpstr>Introduction </vt:lpstr>
      <vt:lpstr>Introduction…</vt:lpstr>
      <vt:lpstr> Epidemiological Study designs </vt:lpstr>
      <vt:lpstr>PowerPoint Presentation</vt:lpstr>
      <vt:lpstr>PowerPoint Presentation</vt:lpstr>
      <vt:lpstr>Selection of study design</vt:lpstr>
      <vt:lpstr>Descriptive epidemiology</vt:lpstr>
      <vt:lpstr>Descriptive study design…</vt:lpstr>
      <vt:lpstr>Descriptive study design…</vt:lpstr>
      <vt:lpstr>Descriptive study design…</vt:lpstr>
      <vt:lpstr>1. Correlational/ecological studies</vt:lpstr>
      <vt:lpstr>Correlational/ecological studies (cont.)</vt:lpstr>
      <vt:lpstr>Ecological / correlational……</vt:lpstr>
      <vt:lpstr>Correlational/ecological studies (cont.)</vt:lpstr>
      <vt:lpstr>Correlational/ecological studies (cont.)</vt:lpstr>
      <vt:lpstr>2. Case Reports/Case series</vt:lpstr>
      <vt:lpstr>Case Reports/Case series… </vt:lpstr>
      <vt:lpstr>Case Reports Case series</vt:lpstr>
      <vt:lpstr>Examples of case-series studies     </vt:lpstr>
      <vt:lpstr>Uses of case report/series studies</vt:lpstr>
      <vt:lpstr>Limitations of case report/ series studies</vt:lpstr>
      <vt:lpstr>3. Cross-Sectional Studies</vt:lpstr>
      <vt:lpstr>Cross-sectional…</vt:lpstr>
      <vt:lpstr>Characteristics of cross-sectional studies:</vt:lpstr>
      <vt:lpstr>Cross-Sectional Studies </vt:lpstr>
      <vt:lpstr>Cross-Sectional Studies </vt:lpstr>
      <vt:lpstr>Cross-Sectional Studies </vt:lpstr>
      <vt:lpstr>Cross-Sectional Studies </vt:lpstr>
      <vt:lpstr>Cross-Sectional Studies</vt:lpstr>
      <vt:lpstr>Cross-Sectional Studies </vt:lpstr>
      <vt:lpstr>Analytic epidemiologic study</vt:lpstr>
      <vt:lpstr>Basic Question in Analytic Epidemiology</vt:lpstr>
      <vt:lpstr> Time frame of Studies </vt:lpstr>
      <vt:lpstr>PowerPoint Presentation</vt:lpstr>
      <vt:lpstr>Types of analytic study design </vt:lpstr>
      <vt:lpstr>1. Case-Control Studies</vt:lpstr>
      <vt:lpstr>Case-Control Studies…</vt:lpstr>
      <vt:lpstr>Case control study</vt:lpstr>
      <vt:lpstr>Case-control design </vt:lpstr>
      <vt:lpstr>Outcome in case control study</vt:lpstr>
      <vt:lpstr>Selection of Cases</vt:lpstr>
      <vt:lpstr>Selection of Cases… </vt:lpstr>
      <vt:lpstr>Selection of Cases…</vt:lpstr>
      <vt:lpstr>Selection of Controls</vt:lpstr>
      <vt:lpstr>Selection of Controls…</vt:lpstr>
      <vt:lpstr>How many cases and controls?</vt:lpstr>
      <vt:lpstr>Case control: numbers and ratio</vt:lpstr>
      <vt:lpstr>Selection of controls</vt:lpstr>
      <vt:lpstr>Hospital Controls</vt:lpstr>
      <vt:lpstr>General Population Controls</vt:lpstr>
      <vt:lpstr>Strengths of C-C Studies </vt:lpstr>
      <vt:lpstr>Weaknesses of C-C Studies </vt:lpstr>
      <vt:lpstr>Sampling case control</vt:lpstr>
      <vt:lpstr>2. Cohort studies</vt:lpstr>
      <vt:lpstr>Definition ...</vt:lpstr>
      <vt:lpstr>Definition...</vt:lpstr>
      <vt:lpstr>The design of Cohort Study</vt:lpstr>
      <vt:lpstr>Types of cohort </vt:lpstr>
      <vt:lpstr>Prospective cohort studies</vt:lpstr>
      <vt:lpstr>Retrospective cohort</vt:lpstr>
      <vt:lpstr>Retrospective cohort...</vt:lpstr>
      <vt:lpstr>Prospective vs. Retrospective</vt:lpstr>
      <vt:lpstr>Design and data collection</vt:lpstr>
      <vt:lpstr>Design and data collection...</vt:lpstr>
      <vt:lpstr>Sources of Exposure Information:</vt:lpstr>
      <vt:lpstr>Sources of Exposure Information…</vt:lpstr>
      <vt:lpstr>Sampling of cohort</vt:lpstr>
      <vt:lpstr>Advantages cohort </vt:lpstr>
      <vt:lpstr>Disadvantages</vt:lpstr>
      <vt:lpstr>3. Experimental /Intervention studies </vt:lpstr>
      <vt:lpstr>Key Features of Experimental Design </vt:lpstr>
      <vt:lpstr>Classification experimental study design</vt:lpstr>
      <vt:lpstr> Classification… </vt:lpstr>
      <vt:lpstr>Experimental design...</vt:lpstr>
      <vt:lpstr>Randomized  controlled  trial</vt:lpstr>
      <vt:lpstr>Randomized  controlled  trial…</vt:lpstr>
      <vt:lpstr>   INTERVENTION STUDIES...</vt:lpstr>
      <vt:lpstr>2. Field trial</vt:lpstr>
      <vt:lpstr>3. Community trial  </vt:lpstr>
      <vt:lpstr>  Community  trial ……</vt:lpstr>
      <vt:lpstr>PowerPoint Presentation</vt:lpstr>
      <vt:lpstr>PowerPoint Presentation</vt:lpstr>
      <vt:lpstr>Sample size</vt:lpstr>
      <vt:lpstr>PowerPoint Presentation</vt:lpstr>
      <vt:lpstr>Experimental study…</vt:lpstr>
      <vt:lpstr> Randomization</vt:lpstr>
      <vt:lpstr>Applying Intervention</vt:lpstr>
      <vt:lpstr>Blinding</vt:lpstr>
      <vt:lpstr> Blind studies </vt:lpstr>
      <vt:lpstr> Analysis of Intervention Studies  </vt:lpstr>
      <vt:lpstr>Experimental….. </vt:lpstr>
      <vt:lpstr> Disadvantage/weakness  </vt:lpstr>
      <vt:lpstr> Disadvantage/weakness   </vt:lpstr>
      <vt:lpstr>PowerPoint Presentation</vt:lpstr>
      <vt:lpstr> Reference  </vt:lpstr>
      <vt:lpstr>PowerPoint Presentation</vt:lpstr>
    </vt:vector>
  </TitlesOfParts>
  <Company>CtrlSoft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user</cp:lastModifiedBy>
  <cp:revision>89</cp:revision>
  <dcterms:created xsi:type="dcterms:W3CDTF">2018-11-08T10:05:41Z</dcterms:created>
  <dcterms:modified xsi:type="dcterms:W3CDTF">2020-05-12T18:42:02Z</dcterms:modified>
</cp:coreProperties>
</file>