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84" r:id="rId3"/>
    <p:sldId id="258" r:id="rId4"/>
    <p:sldId id="260" r:id="rId5"/>
    <p:sldId id="279" r:id="rId6"/>
    <p:sldId id="274" r:id="rId7"/>
    <p:sldId id="278" r:id="rId8"/>
    <p:sldId id="275" r:id="rId9"/>
    <p:sldId id="276" r:id="rId10"/>
    <p:sldId id="277" r:id="rId11"/>
    <p:sldId id="280" r:id="rId12"/>
    <p:sldId id="272" r:id="rId13"/>
    <p:sldId id="273" r:id="rId14"/>
    <p:sldId id="262" r:id="rId15"/>
    <p:sldId id="263" r:id="rId16"/>
    <p:sldId id="281" r:id="rId17"/>
    <p:sldId id="265" r:id="rId18"/>
    <p:sldId id="268" r:id="rId19"/>
    <p:sldId id="283" r:id="rId20"/>
    <p:sldId id="28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D62160-249D-4A69-8CCB-876BF2875E50}" type="datetimeFigureOut">
              <a:rPr lang="en-US" smtClean="0"/>
              <a:pPr/>
              <a:t>5/24/2020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33F4D6-0C81-4801-AA3C-BDE315DE64E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333F4D6-0C81-4801-AA3C-BDE315DE64E2}"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eaLnBrk="1" hangingPunct="1">
              <a:lnSpc>
                <a:spcPct val="80000"/>
              </a:lnSpc>
              <a:buFontTx/>
              <a:buNone/>
              <a:defRPr/>
            </a:pPr>
            <a:r>
              <a:rPr lang="en-GB" sz="1200" b="1" dirty="0" smtClean="0">
                <a:solidFill>
                  <a:srgbClr val="FF0066"/>
                </a:solidFill>
                <a:effectLst>
                  <a:outerShdw blurRad="38100" dist="38100" dir="2700000" algn="tl">
                    <a:srgbClr val="C0C0C0"/>
                  </a:outerShdw>
                </a:effectLst>
              </a:rPr>
              <a:t>In the minority of women who choose to use replacement feeding, every effort should be made to ensure that it is done SAFELY.</a:t>
            </a:r>
          </a:p>
          <a:p>
            <a:pPr algn="just" eaLnBrk="1" hangingPunct="1">
              <a:lnSpc>
                <a:spcPct val="80000"/>
              </a:lnSpc>
              <a:defRPr/>
            </a:pPr>
            <a:r>
              <a:rPr lang="en-GB" sz="1200" dirty="0" smtClean="0"/>
              <a:t>Ensure mother can safely provide formula </a:t>
            </a:r>
          </a:p>
          <a:p>
            <a:pPr algn="just" eaLnBrk="1" hangingPunct="1">
              <a:lnSpc>
                <a:spcPct val="80000"/>
              </a:lnSpc>
              <a:defRPr/>
            </a:pPr>
            <a:r>
              <a:rPr lang="en-GB" sz="1200" dirty="0" smtClean="0"/>
              <a:t>No breastfeeding should be practiced with replacement feeding [mixed feeding]</a:t>
            </a:r>
          </a:p>
          <a:p>
            <a:pPr algn="just" eaLnBrk="1" hangingPunct="1">
              <a:lnSpc>
                <a:spcPct val="80000"/>
              </a:lnSpc>
              <a:defRPr/>
            </a:pPr>
            <a:endParaRPr lang="en-GB" sz="1200" dirty="0" smtClean="0"/>
          </a:p>
          <a:p>
            <a:pPr algn="just" eaLnBrk="1" hangingPunct="1">
              <a:lnSpc>
                <a:spcPct val="80000"/>
              </a:lnSpc>
              <a:defRPr/>
            </a:pPr>
            <a:r>
              <a:rPr lang="en-GB" sz="1200" dirty="0" smtClean="0"/>
              <a:t>Provide clear information about risks of formula and that this is not the option currently recommended</a:t>
            </a:r>
          </a:p>
          <a:p>
            <a:pPr algn="just" eaLnBrk="1" hangingPunct="1">
              <a:lnSpc>
                <a:spcPct val="80000"/>
              </a:lnSpc>
              <a:defRPr/>
            </a:pPr>
            <a:endParaRPr lang="en-GB" sz="1200" dirty="0" smtClean="0"/>
          </a:p>
          <a:p>
            <a:pPr algn="just" eaLnBrk="1" hangingPunct="1">
              <a:lnSpc>
                <a:spcPct val="80000"/>
              </a:lnSpc>
              <a:defRPr/>
            </a:pPr>
            <a:r>
              <a:rPr lang="en-GB" sz="1200" dirty="0" smtClean="0"/>
              <a:t>Mothers should use commercial infant formula. Home-modified animal milk should only be used as a temporary measure since it does not provide all the micronutrient needs of infants &lt;6 months of age</a:t>
            </a:r>
          </a:p>
          <a:p>
            <a:endParaRPr lang="en-US" dirty="0"/>
          </a:p>
        </p:txBody>
      </p:sp>
      <p:sp>
        <p:nvSpPr>
          <p:cNvPr id="4" name="Slide Number Placeholder 3"/>
          <p:cNvSpPr>
            <a:spLocks noGrp="1"/>
          </p:cNvSpPr>
          <p:nvPr>
            <p:ph type="sldNum" sz="quarter" idx="10"/>
          </p:nvPr>
        </p:nvSpPr>
        <p:spPr/>
        <p:txBody>
          <a:bodyPr/>
          <a:lstStyle/>
          <a:p>
            <a:fld id="{E333F4D6-0C81-4801-AA3C-BDE315DE64E2}"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63A8E2-9BE4-4C4A-8EE5-967DBB41E0F0}"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E79CD-26D3-4B21-BF4D-1769550F5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63A8E2-9BE4-4C4A-8EE5-967DBB41E0F0}"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E79CD-26D3-4B21-BF4D-1769550F5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63A8E2-9BE4-4C4A-8EE5-967DBB41E0F0}"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E79CD-26D3-4B21-BF4D-1769550F5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63A8E2-9BE4-4C4A-8EE5-967DBB41E0F0}"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E79CD-26D3-4B21-BF4D-1769550F5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63A8E2-9BE4-4C4A-8EE5-967DBB41E0F0}"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E79CD-26D3-4B21-BF4D-1769550F5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63A8E2-9BE4-4C4A-8EE5-967DBB41E0F0}"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E79CD-26D3-4B21-BF4D-1769550F5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63A8E2-9BE4-4C4A-8EE5-967DBB41E0F0}" type="datetimeFigureOut">
              <a:rPr lang="en-US" smtClean="0"/>
              <a:pPr/>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2E79CD-26D3-4B21-BF4D-1769550F5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63A8E2-9BE4-4C4A-8EE5-967DBB41E0F0}" type="datetimeFigureOut">
              <a:rPr lang="en-US" smtClean="0"/>
              <a:pPr/>
              <a:t>5/24/2020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2E79CD-26D3-4B21-BF4D-1769550F5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63A8E2-9BE4-4C4A-8EE5-967DBB41E0F0}" type="datetimeFigureOut">
              <a:rPr lang="en-US" smtClean="0"/>
              <a:pPr/>
              <a:t>5/24/2020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2E79CD-26D3-4B21-BF4D-1769550F5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63A8E2-9BE4-4C4A-8EE5-967DBB41E0F0}"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E79CD-26D3-4B21-BF4D-1769550F5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63A8E2-9BE4-4C4A-8EE5-967DBB41E0F0}"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E79CD-26D3-4B21-BF4D-1769550F5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63A8E2-9BE4-4C4A-8EE5-967DBB41E0F0}" type="datetimeFigureOut">
              <a:rPr lang="en-US" smtClean="0"/>
              <a:pPr/>
              <a:t>5/24/2020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2E79CD-26D3-4B21-BF4D-1769550F5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GB" b="1" smtClean="0">
                <a:solidFill>
                  <a:srgbClr val="0000FF"/>
                </a:solidFill>
                <a:effectLst>
                  <a:outerShdw blurRad="38100" dist="38100" dir="2700000" algn="tl">
                    <a:srgbClr val="C0C0C0"/>
                  </a:outerShdw>
                </a:effectLst>
              </a:rPr>
              <a:t>Nutrition in HIV</a:t>
            </a:r>
            <a:br>
              <a:rPr lang="en-GB" b="1" smtClean="0">
                <a:solidFill>
                  <a:srgbClr val="0000FF"/>
                </a:solidFill>
                <a:effectLst>
                  <a:outerShdw blurRad="38100" dist="38100" dir="2700000" algn="tl">
                    <a:srgbClr val="C0C0C0"/>
                  </a:outerShdw>
                </a:effectLst>
              </a:rPr>
            </a:br>
            <a:endParaRPr lang="en-GB" b="1" smtClean="0">
              <a:solidFill>
                <a:srgbClr val="0000FF"/>
              </a:solidFill>
              <a:effectLst>
                <a:outerShdw blurRad="38100" dist="38100" dir="2700000" algn="tl">
                  <a:srgbClr val="C0C0C0"/>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ctr">
              <a:buNone/>
            </a:pPr>
            <a:r>
              <a:rPr lang="en-US" sz="2800" b="1" u="sng" dirty="0" smtClean="0">
                <a:latin typeface="Times New Roman" pitchFamily="18" charset="0"/>
                <a:cs typeface="Times New Roman" pitchFamily="18" charset="0"/>
              </a:rPr>
              <a:t>Option 2- wet nursing</a:t>
            </a:r>
          </a:p>
          <a:p>
            <a:pPr>
              <a:buNone/>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is breast feeding by a woman who is not the infant’s mother.</a:t>
            </a:r>
          </a:p>
          <a:p>
            <a:pPr algn="ctr">
              <a:buNone/>
            </a:pPr>
            <a:r>
              <a:rPr lang="en-US" sz="2800" b="1" u="sng" dirty="0" smtClean="0">
                <a:latin typeface="Times New Roman" pitchFamily="18" charset="0"/>
                <a:cs typeface="Times New Roman" pitchFamily="18" charset="0"/>
              </a:rPr>
              <a:t>Option 3- Heat treated breast milk</a:t>
            </a:r>
          </a:p>
          <a:p>
            <a:pPr>
              <a:buNone/>
            </a:pPr>
            <a:r>
              <a:rPr lang="en-US" sz="2800" dirty="0" smtClean="0">
                <a:latin typeface="Times New Roman" pitchFamily="18" charset="0"/>
                <a:cs typeface="Times New Roman" pitchFamily="18" charset="0"/>
              </a:rPr>
              <a:t>:- The mother expresses her breast milk safely &amp; heats the breast milk to boiling point before feeding to her infant with a cup. The heat treated milk should be used within 1 hour.</a:t>
            </a:r>
          </a:p>
          <a:p>
            <a:pPr>
              <a:buNone/>
            </a:pPr>
            <a:endParaRPr lang="en-US" sz="2800" b="1" dirty="0" smtClean="0">
              <a:latin typeface="Times New Roman" pitchFamily="18" charset="0"/>
              <a:cs typeface="Times New Roman" pitchFamily="18" charset="0"/>
            </a:endParaRPr>
          </a:p>
          <a:p>
            <a:pPr algn="ctr">
              <a:buNone/>
            </a:pPr>
            <a:endParaRPr lang="en-US" sz="2800" b="1" dirty="0" smtClean="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nSpc>
                <a:spcPct val="90000"/>
              </a:lnSpc>
              <a:buFont typeface="Wingdings" pitchFamily="2" charset="2"/>
              <a:buNone/>
            </a:pPr>
            <a:r>
              <a:rPr lang="en-GB" sz="2800" dirty="0" smtClean="0">
                <a:latin typeface="Times New Roman" pitchFamily="18" charset="0"/>
                <a:cs typeface="Times New Roman" pitchFamily="18" charset="0"/>
              </a:rPr>
              <a:t>To be a better option for the individual than exclusive breastfeeding, replacement feeding has to be </a:t>
            </a:r>
            <a:r>
              <a:rPr lang="en-GB" sz="2800" b="1" i="1" dirty="0" smtClean="0">
                <a:latin typeface="Times New Roman" pitchFamily="18" charset="0"/>
                <a:cs typeface="Times New Roman" pitchFamily="18" charset="0"/>
              </a:rPr>
              <a:t>AFASS</a:t>
            </a:r>
            <a:r>
              <a:rPr lang="en-GB" sz="2800" dirty="0" smtClean="0">
                <a:latin typeface="Times New Roman" pitchFamily="18" charset="0"/>
                <a:cs typeface="Times New Roman" pitchFamily="18" charset="0"/>
              </a:rPr>
              <a:t>:</a:t>
            </a:r>
          </a:p>
          <a:p>
            <a:pPr>
              <a:lnSpc>
                <a:spcPct val="90000"/>
              </a:lnSpc>
            </a:pPr>
            <a:r>
              <a:rPr lang="en-GB" sz="2800" b="1" i="1" dirty="0" smtClean="0">
                <a:latin typeface="Times New Roman" pitchFamily="18" charset="0"/>
                <a:cs typeface="Times New Roman" pitchFamily="18" charset="0"/>
              </a:rPr>
              <a:t>A</a:t>
            </a:r>
            <a:r>
              <a:rPr lang="en-GB" sz="2800" dirty="0" smtClean="0">
                <a:latin typeface="Times New Roman" pitchFamily="18" charset="0"/>
                <a:cs typeface="Times New Roman" pitchFamily="18" charset="0"/>
              </a:rPr>
              <a:t>cceptable</a:t>
            </a:r>
          </a:p>
          <a:p>
            <a:pPr>
              <a:lnSpc>
                <a:spcPct val="90000"/>
              </a:lnSpc>
            </a:pPr>
            <a:r>
              <a:rPr lang="en-GB" sz="2800" b="1" i="1" dirty="0" smtClean="0">
                <a:latin typeface="Times New Roman" pitchFamily="18" charset="0"/>
                <a:cs typeface="Times New Roman" pitchFamily="18" charset="0"/>
              </a:rPr>
              <a:t>F</a:t>
            </a:r>
            <a:r>
              <a:rPr lang="en-GB" sz="2800" dirty="0" smtClean="0">
                <a:latin typeface="Times New Roman" pitchFamily="18" charset="0"/>
                <a:cs typeface="Times New Roman" pitchFamily="18" charset="0"/>
              </a:rPr>
              <a:t>easible</a:t>
            </a:r>
          </a:p>
          <a:p>
            <a:pPr>
              <a:lnSpc>
                <a:spcPct val="90000"/>
              </a:lnSpc>
            </a:pPr>
            <a:r>
              <a:rPr lang="en-GB" sz="2800" b="1" i="1" dirty="0" smtClean="0">
                <a:latin typeface="Times New Roman" pitchFamily="18" charset="0"/>
                <a:cs typeface="Times New Roman" pitchFamily="18" charset="0"/>
              </a:rPr>
              <a:t>A</a:t>
            </a:r>
            <a:r>
              <a:rPr lang="en-GB" sz="2800" dirty="0" smtClean="0">
                <a:latin typeface="Times New Roman" pitchFamily="18" charset="0"/>
                <a:cs typeface="Times New Roman" pitchFamily="18" charset="0"/>
              </a:rPr>
              <a:t>ffordable</a:t>
            </a:r>
          </a:p>
          <a:p>
            <a:pPr>
              <a:lnSpc>
                <a:spcPct val="90000"/>
              </a:lnSpc>
            </a:pPr>
            <a:r>
              <a:rPr lang="en-GB" sz="2800" b="1" i="1" dirty="0" smtClean="0">
                <a:latin typeface="Times New Roman" pitchFamily="18" charset="0"/>
                <a:cs typeface="Times New Roman" pitchFamily="18" charset="0"/>
              </a:rPr>
              <a:t>S</a:t>
            </a:r>
            <a:r>
              <a:rPr lang="en-GB" sz="2800" dirty="0" smtClean="0">
                <a:latin typeface="Times New Roman" pitchFamily="18" charset="0"/>
                <a:cs typeface="Times New Roman" pitchFamily="18" charset="0"/>
              </a:rPr>
              <a:t>ustainable </a:t>
            </a:r>
            <a:r>
              <a:rPr lang="en-GB" sz="2800" b="1" i="1" dirty="0" smtClean="0">
                <a:latin typeface="Times New Roman" pitchFamily="18" charset="0"/>
                <a:cs typeface="Times New Roman" pitchFamily="18" charset="0"/>
              </a:rPr>
              <a:t>AND</a:t>
            </a:r>
          </a:p>
          <a:p>
            <a:pPr>
              <a:lnSpc>
                <a:spcPct val="90000"/>
              </a:lnSpc>
            </a:pPr>
            <a:r>
              <a:rPr lang="en-GB" sz="2800" b="1" i="1" dirty="0" smtClean="0">
                <a:latin typeface="Times New Roman" pitchFamily="18" charset="0"/>
                <a:cs typeface="Times New Roman" pitchFamily="18" charset="0"/>
              </a:rPr>
              <a:t>S</a:t>
            </a:r>
            <a:r>
              <a:rPr lang="en-GB" sz="2800" dirty="0" smtClean="0">
                <a:latin typeface="Times New Roman" pitchFamily="18" charset="0"/>
                <a:cs typeface="Times New Roman" pitchFamily="18" charset="0"/>
              </a:rPr>
              <a:t>afe</a:t>
            </a:r>
          </a:p>
          <a:p>
            <a:pPr>
              <a:lnSpc>
                <a:spcPct val="90000"/>
              </a:lnSpc>
              <a:buFont typeface="Wingdings" pitchFamily="2" charset="2"/>
              <a:buNone/>
            </a:pPr>
            <a:r>
              <a:rPr lang="en-GB" sz="2800" dirty="0" smtClean="0">
                <a:latin typeface="Times New Roman" pitchFamily="18" charset="0"/>
                <a:cs typeface="Times New Roman" pitchFamily="18" charset="0"/>
              </a:rPr>
              <a:t>For the mother and baby</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None/>
            </a:pPr>
            <a:r>
              <a:rPr lang="en-GB" sz="2800" b="1" dirty="0" smtClean="0">
                <a:latin typeface="Times New Roman" pitchFamily="18" charset="0"/>
                <a:cs typeface="Times New Roman" pitchFamily="18" charset="0"/>
              </a:rPr>
              <a:t>ACCEPTABLE-</a:t>
            </a:r>
            <a:r>
              <a:rPr lang="en-GB" sz="2800" dirty="0" smtClean="0">
                <a:latin typeface="Times New Roman" pitchFamily="18" charset="0"/>
                <a:cs typeface="Times New Roman" pitchFamily="18" charset="0"/>
              </a:rPr>
              <a:t>no cultural or social barrier, and has no fear of stigma.  She will be able to cope with pressure from family and friends to breastfeed.</a:t>
            </a:r>
          </a:p>
          <a:p>
            <a:pPr>
              <a:buFont typeface="Wingdings" pitchFamily="2" charset="2"/>
              <a:buNone/>
            </a:pPr>
            <a:r>
              <a:rPr lang="en-GB" sz="2800" b="1" dirty="0" smtClean="0">
                <a:latin typeface="Times New Roman" pitchFamily="18" charset="0"/>
                <a:cs typeface="Times New Roman" pitchFamily="18" charset="0"/>
              </a:rPr>
              <a:t>FEASIBLE</a:t>
            </a:r>
            <a:r>
              <a:rPr lang="en-GB" sz="2800" dirty="0" smtClean="0">
                <a:latin typeface="Times New Roman" pitchFamily="18" charset="0"/>
                <a:cs typeface="Times New Roman" pitchFamily="18" charset="0"/>
              </a:rPr>
              <a:t> -The mother has adequate time, knowledge, skills and other resources to prepare the replacement food.</a:t>
            </a:r>
          </a:p>
          <a:p>
            <a:r>
              <a:rPr lang="en-GB" sz="2800" dirty="0" smtClean="0">
                <a:latin typeface="Times New Roman" pitchFamily="18" charset="0"/>
                <a:cs typeface="Times New Roman" pitchFamily="18" charset="0"/>
              </a:rPr>
              <a:t>Do mothers have extra time , home infrastructure and family support,   to prepare formula.</a:t>
            </a:r>
          </a:p>
          <a:p>
            <a:pPr>
              <a:buNone/>
            </a:pPr>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buFont typeface="Wingdings" pitchFamily="2" charset="2"/>
              <a:buNone/>
            </a:pPr>
            <a:r>
              <a:rPr lang="en-GB" sz="2800" b="1" dirty="0" smtClean="0">
                <a:latin typeface="Times New Roman" pitchFamily="18" charset="0"/>
                <a:cs typeface="Times New Roman" pitchFamily="18" charset="0"/>
              </a:rPr>
              <a:t>AFFORDABLE-</a:t>
            </a:r>
            <a:r>
              <a:rPr lang="en-GB" sz="2800" dirty="0" smtClean="0">
                <a:latin typeface="Times New Roman" pitchFamily="18" charset="0"/>
                <a:cs typeface="Times New Roman" pitchFamily="18" charset="0"/>
              </a:rPr>
              <a:t> The mother and family can purchase formula, including all ingredients, fuel, clean water, soap and equipment.</a:t>
            </a:r>
          </a:p>
          <a:p>
            <a:pPr algn="just">
              <a:buFont typeface="Wingdings" pitchFamily="2" charset="2"/>
              <a:buNone/>
            </a:pPr>
            <a:r>
              <a:rPr lang="en-GB" sz="2800" b="1" dirty="0" smtClean="0">
                <a:latin typeface="Times New Roman" pitchFamily="18" charset="0"/>
                <a:cs typeface="Times New Roman" pitchFamily="18" charset="0"/>
              </a:rPr>
              <a:t>SUSTAINABLE</a:t>
            </a:r>
            <a:r>
              <a:rPr lang="en-GB" sz="2800" dirty="0" smtClean="0">
                <a:latin typeface="Times New Roman" pitchFamily="18" charset="0"/>
                <a:cs typeface="Times New Roman" pitchFamily="18" charset="0"/>
              </a:rPr>
              <a:t> -Availability of a continuous and uninterrupted supply and dependable system of distribution of formula for as long as the infant needs it.</a:t>
            </a:r>
          </a:p>
          <a:p>
            <a:pPr algn="just">
              <a:buNone/>
            </a:pPr>
            <a:r>
              <a:rPr lang="en-GB" sz="2800" b="1" dirty="0" smtClean="0">
                <a:latin typeface="Times New Roman" pitchFamily="18" charset="0"/>
                <a:cs typeface="Times New Roman" pitchFamily="18" charset="0"/>
              </a:rPr>
              <a:t>SAFE</a:t>
            </a:r>
            <a:r>
              <a:rPr lang="en-GB" sz="2800" dirty="0" smtClean="0">
                <a:latin typeface="Times New Roman" pitchFamily="18" charset="0"/>
                <a:cs typeface="Times New Roman" pitchFamily="18" charset="0"/>
              </a:rPr>
              <a:t> -Replacement foods are correctly and hygienically prepared and stored, and fed in nutritionally adequate quantities, with clean hands and with clean utensils, preferably by cup.</a:t>
            </a:r>
          </a:p>
          <a:p>
            <a:pPr algn="just">
              <a:buFont typeface="Wingdings" pitchFamily="2" charset="2"/>
              <a:buNone/>
            </a:pPr>
            <a:endParaRPr lang="en-GB" sz="2800" dirty="0" smtClean="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95288" y="0"/>
            <a:ext cx="8229600" cy="1066800"/>
          </a:xfrm>
        </p:spPr>
        <p:txBody>
          <a:bodyPr>
            <a:normAutofit/>
          </a:bodyPr>
          <a:lstStyle/>
          <a:p>
            <a:pPr eaLnBrk="1" hangingPunct="1">
              <a:defRPr/>
            </a:pPr>
            <a:r>
              <a:rPr lang="en-GB" sz="3200" b="1" dirty="0" smtClean="0">
                <a:solidFill>
                  <a:srgbClr val="FF0066"/>
                </a:solidFill>
                <a:effectLst>
                  <a:outerShdw blurRad="38100" dist="38100" dir="2700000" algn="tl">
                    <a:srgbClr val="C0C0C0"/>
                  </a:outerShdw>
                </a:effectLst>
              </a:rPr>
              <a:t/>
            </a:r>
            <a:br>
              <a:rPr lang="en-GB" sz="3200" b="1" dirty="0" smtClean="0">
                <a:solidFill>
                  <a:srgbClr val="FF0066"/>
                </a:solidFill>
                <a:effectLst>
                  <a:outerShdw blurRad="38100" dist="38100" dir="2700000" algn="tl">
                    <a:srgbClr val="C0C0C0"/>
                  </a:outerShdw>
                </a:effectLst>
              </a:rPr>
            </a:br>
            <a:r>
              <a:rPr lang="en-GB" sz="3200" b="1" dirty="0" smtClean="0">
                <a:solidFill>
                  <a:srgbClr val="FF0066"/>
                </a:solidFill>
                <a:effectLst>
                  <a:outerShdw blurRad="38100" dist="38100" dir="2700000" algn="tl">
                    <a:srgbClr val="C0C0C0"/>
                  </a:outerShdw>
                </a:effectLst>
                <a:latin typeface="Times New Roman" pitchFamily="18" charset="0"/>
                <a:cs typeface="Times New Roman" pitchFamily="18" charset="0"/>
              </a:rPr>
              <a:t>Preferred infant feeding options in Ethiopia:</a:t>
            </a:r>
          </a:p>
        </p:txBody>
      </p:sp>
      <p:sp>
        <p:nvSpPr>
          <p:cNvPr id="14339" name="Rectangle 3"/>
          <p:cNvSpPr>
            <a:spLocks noGrp="1" noChangeArrowheads="1"/>
          </p:cNvSpPr>
          <p:nvPr>
            <p:ph type="body" idx="1"/>
          </p:nvPr>
        </p:nvSpPr>
        <p:spPr>
          <a:xfrm>
            <a:off x="179388" y="1268413"/>
            <a:ext cx="8507412" cy="4857750"/>
          </a:xfrm>
        </p:spPr>
        <p:txBody>
          <a:bodyPr/>
          <a:lstStyle/>
          <a:p>
            <a:pPr algn="just" eaLnBrk="1" hangingPunct="1">
              <a:lnSpc>
                <a:spcPct val="80000"/>
              </a:lnSpc>
            </a:pPr>
            <a:r>
              <a:rPr lang="en-GB" sz="2800" dirty="0" smtClean="0">
                <a:latin typeface="Times New Roman" pitchFamily="18" charset="0"/>
                <a:cs typeface="Times New Roman" pitchFamily="18" charset="0"/>
              </a:rPr>
              <a:t>Exclusive breastfeeding for the first six months (breast milk only and medication, not even water, should be given)</a:t>
            </a:r>
          </a:p>
          <a:p>
            <a:pPr algn="just" eaLnBrk="1" hangingPunct="1">
              <a:lnSpc>
                <a:spcPct val="80000"/>
              </a:lnSpc>
            </a:pPr>
            <a:endParaRPr lang="en-GB" sz="2800" dirty="0" smtClean="0">
              <a:latin typeface="Times New Roman" pitchFamily="18" charset="0"/>
              <a:cs typeface="Times New Roman" pitchFamily="18" charset="0"/>
            </a:endParaRPr>
          </a:p>
          <a:p>
            <a:pPr algn="just" eaLnBrk="1" hangingPunct="1">
              <a:lnSpc>
                <a:spcPct val="80000"/>
              </a:lnSpc>
              <a:buFontTx/>
              <a:buNone/>
            </a:pPr>
            <a:r>
              <a:rPr lang="en-GB" sz="2800" dirty="0" smtClean="0">
                <a:latin typeface="Times New Roman" pitchFamily="18" charset="0"/>
                <a:cs typeface="Times New Roman" pitchFamily="18" charset="0"/>
              </a:rPr>
              <a:t>• Counselling and support on “safer breastfeeding practices” to avoid breast problems associated with increased risk of virus transmission (mastitis, cracked nipples etc.) </a:t>
            </a:r>
          </a:p>
          <a:p>
            <a:pPr algn="just" eaLnBrk="1" hangingPunct="1">
              <a:lnSpc>
                <a:spcPct val="80000"/>
              </a:lnSpc>
              <a:buFontTx/>
              <a:buNone/>
            </a:pPr>
            <a:endParaRPr lang="en-GB" sz="2800" dirty="0" smtClean="0">
              <a:latin typeface="Times New Roman" pitchFamily="18" charset="0"/>
              <a:cs typeface="Times New Roman" pitchFamily="18" charset="0"/>
            </a:endParaRPr>
          </a:p>
          <a:p>
            <a:pPr algn="just" eaLnBrk="1" hangingPunct="1">
              <a:lnSpc>
                <a:spcPct val="80000"/>
              </a:lnSpc>
              <a:buFontTx/>
              <a:buNone/>
            </a:pPr>
            <a:r>
              <a:rPr lang="en-GB" sz="2800" dirty="0" smtClean="0">
                <a:latin typeface="Times New Roman" pitchFamily="18" charset="0"/>
                <a:cs typeface="Times New Roman" pitchFamily="18" charset="0"/>
              </a:rPr>
              <a:t>•  Avoidance of mixed feeding during the first six months since this is associated with increased risk of HIV transmission</a:t>
            </a:r>
          </a:p>
          <a:p>
            <a:pPr eaLnBrk="1" hangingPunct="1">
              <a:lnSpc>
                <a:spcPct val="80000"/>
              </a:lnSpc>
            </a:pPr>
            <a:endParaRPr lang="en-GB" sz="2800"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52400"/>
            <a:ext cx="8229600" cy="1143000"/>
          </a:xfrm>
        </p:spPr>
        <p:txBody>
          <a:bodyPr/>
          <a:lstStyle/>
          <a:p>
            <a:pPr eaLnBrk="1" hangingPunct="1">
              <a:defRPr/>
            </a:pPr>
            <a:r>
              <a:rPr lang="en-GB" sz="3200" b="1" dirty="0" smtClean="0">
                <a:solidFill>
                  <a:srgbClr val="FF0066"/>
                </a:solidFill>
                <a:effectLst>
                  <a:outerShdw blurRad="38100" dist="38100" dir="2700000" algn="tl">
                    <a:srgbClr val="C0C0C0"/>
                  </a:outerShdw>
                </a:effectLst>
                <a:latin typeface="Times New Roman" pitchFamily="18" charset="0"/>
                <a:cs typeface="Times New Roman" pitchFamily="18" charset="0"/>
              </a:rPr>
              <a:t>Preferred infant feeding options in Ethiopia</a:t>
            </a:r>
            <a:r>
              <a:rPr lang="en-GB" sz="3200" dirty="0" smtClean="0">
                <a:solidFill>
                  <a:srgbClr val="FF0066"/>
                </a:solidFill>
                <a:effectLst>
                  <a:outerShdw blurRad="38100" dist="38100" dir="2700000" algn="tl">
                    <a:srgbClr val="C0C0C0"/>
                  </a:outerShdw>
                </a:effectLst>
                <a:latin typeface="Times New Roman" pitchFamily="18" charset="0"/>
                <a:cs typeface="Times New Roman" pitchFamily="18" charset="0"/>
              </a:rPr>
              <a:t>:</a:t>
            </a:r>
          </a:p>
        </p:txBody>
      </p:sp>
      <p:sp>
        <p:nvSpPr>
          <p:cNvPr id="15363" name="Rectangle 3"/>
          <p:cNvSpPr>
            <a:spLocks noGrp="1" noChangeArrowheads="1"/>
          </p:cNvSpPr>
          <p:nvPr>
            <p:ph type="body" idx="1"/>
          </p:nvPr>
        </p:nvSpPr>
        <p:spPr>
          <a:xfrm>
            <a:off x="179388" y="1600200"/>
            <a:ext cx="8785225" cy="4781550"/>
          </a:xfrm>
        </p:spPr>
        <p:txBody>
          <a:bodyPr>
            <a:normAutofit/>
          </a:bodyPr>
          <a:lstStyle/>
          <a:p>
            <a:pPr algn="just" eaLnBrk="1" hangingPunct="1">
              <a:lnSpc>
                <a:spcPct val="80000"/>
              </a:lnSpc>
              <a:defRPr/>
            </a:pPr>
            <a:r>
              <a:rPr lang="en-GB" sz="2800" dirty="0" smtClean="0">
                <a:effectLst>
                  <a:outerShdw blurRad="38100" dist="38100" dir="2700000" algn="tl">
                    <a:srgbClr val="C0C0C0"/>
                  </a:outerShdw>
                </a:effectLst>
                <a:latin typeface="Times New Roman" pitchFamily="18" charset="0"/>
                <a:cs typeface="Times New Roman" pitchFamily="18" charset="0"/>
              </a:rPr>
              <a:t>Avoidance of early cessation of breastfeeding since this compromises survival in both HIV-infected and uninfected infants</a:t>
            </a:r>
          </a:p>
          <a:p>
            <a:pPr algn="just" eaLnBrk="1" hangingPunct="1">
              <a:lnSpc>
                <a:spcPct val="80000"/>
              </a:lnSpc>
              <a:defRPr/>
            </a:pPr>
            <a:endParaRPr lang="en-GB" sz="2800" dirty="0" smtClean="0">
              <a:effectLst>
                <a:outerShdw blurRad="38100" dist="38100" dir="2700000" algn="tl">
                  <a:srgbClr val="C0C0C0"/>
                </a:outerShdw>
              </a:effectLst>
              <a:latin typeface="Times New Roman" pitchFamily="18" charset="0"/>
              <a:cs typeface="Times New Roman" pitchFamily="18" charset="0"/>
            </a:endParaRPr>
          </a:p>
          <a:p>
            <a:pPr algn="just" eaLnBrk="1" hangingPunct="1">
              <a:lnSpc>
                <a:spcPct val="80000"/>
              </a:lnSpc>
              <a:defRPr/>
            </a:pPr>
            <a:r>
              <a:rPr lang="en-GB" sz="2800" dirty="0" smtClean="0">
                <a:effectLst>
                  <a:outerShdw blurRad="38100" dist="38100" dir="2700000" algn="tl">
                    <a:srgbClr val="C0C0C0"/>
                  </a:outerShdw>
                </a:effectLst>
                <a:latin typeface="Times New Roman" pitchFamily="18" charset="0"/>
                <a:cs typeface="Times New Roman" pitchFamily="18" charset="0"/>
              </a:rPr>
              <a:t>Advise about risks of </a:t>
            </a:r>
            <a:r>
              <a:rPr lang="en-GB" sz="2800" dirty="0" err="1" smtClean="0">
                <a:effectLst>
                  <a:outerShdw blurRad="38100" dist="38100" dir="2700000" algn="tl">
                    <a:srgbClr val="C0C0C0"/>
                  </a:outerShdw>
                </a:effectLst>
                <a:latin typeface="Times New Roman" pitchFamily="18" charset="0"/>
                <a:cs typeface="Times New Roman" pitchFamily="18" charset="0"/>
              </a:rPr>
              <a:t>relactation</a:t>
            </a:r>
            <a:r>
              <a:rPr lang="en-GB" sz="2800" dirty="0" smtClean="0">
                <a:effectLst>
                  <a:outerShdw blurRad="38100" dist="38100" dir="2700000" algn="tl">
                    <a:srgbClr val="C0C0C0"/>
                  </a:outerShdw>
                </a:effectLst>
                <a:latin typeface="Times New Roman" pitchFamily="18" charset="0"/>
                <a:cs typeface="Times New Roman" pitchFamily="18" charset="0"/>
              </a:rPr>
              <a:t> [restarting breastfeeding after weaning] which is associated with increased breast milk viral load</a:t>
            </a:r>
          </a:p>
          <a:p>
            <a:pPr algn="just" eaLnBrk="1" hangingPunct="1">
              <a:lnSpc>
                <a:spcPct val="80000"/>
              </a:lnSpc>
              <a:defRPr/>
            </a:pPr>
            <a:endParaRPr lang="en-GB" sz="2800" dirty="0" smtClean="0">
              <a:effectLst>
                <a:outerShdw blurRad="38100" dist="38100" dir="2700000" algn="tl">
                  <a:srgbClr val="C0C0C0"/>
                </a:outerShdw>
              </a:effectLst>
              <a:latin typeface="Times New Roman" pitchFamily="18" charset="0"/>
              <a:cs typeface="Times New Roman" pitchFamily="18" charset="0"/>
            </a:endParaRPr>
          </a:p>
          <a:p>
            <a:pPr algn="just" eaLnBrk="1" hangingPunct="1">
              <a:lnSpc>
                <a:spcPct val="80000"/>
              </a:lnSpc>
              <a:defRPr/>
            </a:pPr>
            <a:r>
              <a:rPr lang="en-GB" sz="2800" dirty="0" smtClean="0">
                <a:effectLst>
                  <a:outerShdw blurRad="38100" dist="38100" dir="2700000" algn="tl">
                    <a:srgbClr val="C0C0C0"/>
                  </a:outerShdw>
                </a:effectLst>
                <a:latin typeface="Times New Roman" pitchFamily="18" charset="0"/>
                <a:cs typeface="Times New Roman" pitchFamily="18" charset="0"/>
              </a:rPr>
              <a:t>Prompt treatment of breast problems (cracked nipples, mastitis, breast abscess), and lesions in the infant’s mouth</a:t>
            </a:r>
          </a:p>
          <a:p>
            <a:pPr algn="just" eaLnBrk="1" hangingPunct="1">
              <a:lnSpc>
                <a:spcPct val="80000"/>
              </a:lnSpc>
              <a:buNone/>
              <a:defRPr/>
            </a:pPr>
            <a:endParaRPr lang="en-GB" sz="2800" dirty="0" smtClean="0">
              <a:effectLst>
                <a:outerShdw blurRad="38100" dist="38100" dir="2700000" algn="tl">
                  <a:srgbClr val="C0C0C0"/>
                </a:outerShdw>
              </a:effectLst>
              <a:latin typeface="Times New Roman" pitchFamily="18" charset="0"/>
              <a:cs typeface="Times New Roman" pitchFamily="18" charset="0"/>
            </a:endParaRPr>
          </a:p>
          <a:p>
            <a:pPr algn="just" eaLnBrk="1" hangingPunct="1">
              <a:lnSpc>
                <a:spcPct val="80000"/>
              </a:lnSpc>
              <a:defRPr/>
            </a:pPr>
            <a:endParaRPr lang="en-GB" sz="2800" dirty="0" smtClean="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639762"/>
          </a:xfrm>
        </p:spPr>
        <p:txBody>
          <a:bodyPr>
            <a:normAutofit fontScale="90000"/>
          </a:bodyPr>
          <a:lstStyle/>
          <a:p>
            <a:r>
              <a:rPr lang="en-GB" sz="3600" b="1" dirty="0" smtClean="0">
                <a:solidFill>
                  <a:srgbClr val="0000FF"/>
                </a:solidFill>
                <a:effectLst>
                  <a:outerShdw blurRad="38100" dist="38100" dir="2700000" algn="tl">
                    <a:srgbClr val="C0C0C0"/>
                  </a:outerShdw>
                </a:effectLst>
                <a:latin typeface="Times New Roman" pitchFamily="18" charset="0"/>
                <a:cs typeface="Times New Roman" pitchFamily="18" charset="0"/>
              </a:rPr>
              <a:t>Alternative Infant feeding option in Ethiopia:</a:t>
            </a:r>
            <a:r>
              <a:rPr lang="en-GB" b="1" dirty="0" smtClean="0">
                <a:solidFill>
                  <a:srgbClr val="0000FF"/>
                </a:solidFill>
                <a:effectLst>
                  <a:outerShdw blurRad="38100" dist="38100" dir="2700000" algn="tl">
                    <a:srgbClr val="C0C0C0"/>
                  </a:outerShdw>
                </a:effectLst>
              </a:rPr>
              <a:t/>
            </a:r>
            <a:br>
              <a:rPr lang="en-GB" b="1" dirty="0" smtClean="0">
                <a:solidFill>
                  <a:srgbClr val="0000FF"/>
                </a:solidFill>
                <a:effectLst>
                  <a:outerShdw blurRad="38100" dist="38100" dir="2700000" algn="tl">
                    <a:srgbClr val="C0C0C0"/>
                  </a:outerShdw>
                </a:effectLst>
              </a:rPr>
            </a:br>
            <a:endParaRPr lang="en-US" dirty="0"/>
          </a:p>
        </p:txBody>
      </p:sp>
      <p:sp>
        <p:nvSpPr>
          <p:cNvPr id="3" name="Content Placeholder 2"/>
          <p:cNvSpPr>
            <a:spLocks noGrp="1"/>
          </p:cNvSpPr>
          <p:nvPr>
            <p:ph idx="1"/>
          </p:nvPr>
        </p:nvSpPr>
        <p:spPr>
          <a:xfrm>
            <a:off x="457200" y="762000"/>
            <a:ext cx="8229600" cy="5364163"/>
          </a:xfrm>
        </p:spPr>
        <p:txBody>
          <a:bodyPr>
            <a:normAutofit/>
          </a:bodyPr>
          <a:lstStyle/>
          <a:p>
            <a:r>
              <a:rPr lang="en-GB" sz="2800" b="1" dirty="0" smtClean="0">
                <a:latin typeface="Times New Roman" pitchFamily="18" charset="0"/>
                <a:cs typeface="Times New Roman" pitchFamily="18" charset="0"/>
              </a:rPr>
              <a:t>In the minority of women who choose to use replacement feeding, every effort should be made to ensure that it is done SAFELY.</a:t>
            </a:r>
          </a:p>
          <a:p>
            <a:r>
              <a:rPr lang="en-GB" sz="2800" dirty="0" smtClean="0">
                <a:latin typeface="Times New Roman" pitchFamily="18" charset="0"/>
                <a:cs typeface="Times New Roman" pitchFamily="18" charset="0"/>
              </a:rPr>
              <a:t>Ensure mother can safely provide formula </a:t>
            </a:r>
          </a:p>
          <a:p>
            <a:r>
              <a:rPr lang="en-GB" sz="2800" dirty="0" smtClean="0">
                <a:latin typeface="Times New Roman" pitchFamily="18" charset="0"/>
                <a:cs typeface="Times New Roman" pitchFamily="18" charset="0"/>
              </a:rPr>
              <a:t>No breastfeeding should be practiced with replacement feeding [mixed feeding]</a:t>
            </a:r>
          </a:p>
          <a:p>
            <a:r>
              <a:rPr lang="en-GB" sz="2800" dirty="0" smtClean="0">
                <a:latin typeface="Times New Roman" pitchFamily="18" charset="0"/>
                <a:cs typeface="Times New Roman" pitchFamily="18" charset="0"/>
              </a:rPr>
              <a:t>Provide clear information about risks of formula</a:t>
            </a:r>
          </a:p>
          <a:p>
            <a:r>
              <a:rPr lang="en-GB" sz="2800" dirty="0" smtClean="0">
                <a:latin typeface="Times New Roman" pitchFamily="18" charset="0"/>
                <a:cs typeface="Times New Roman" pitchFamily="18" charset="0"/>
              </a:rPr>
              <a:t>Mothers should use commercial infant formula. Home-modified animal milk should only be used as a temporary measure since it does not provide all the micronutrient needs of infants &lt;6 months of age</a:t>
            </a:r>
          </a:p>
          <a:p>
            <a:endParaRPr lang="en-US" sz="2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GB" sz="3200" b="1" dirty="0" smtClean="0">
                <a:solidFill>
                  <a:srgbClr val="0000FF"/>
                </a:solidFill>
                <a:effectLst>
                  <a:outerShdw blurRad="38100" dist="38100" dir="2700000" algn="tl">
                    <a:srgbClr val="C0C0C0"/>
                  </a:outerShdw>
                </a:effectLst>
                <a:latin typeface="Times New Roman" pitchFamily="18" charset="0"/>
                <a:cs typeface="Times New Roman" pitchFamily="18" charset="0"/>
              </a:rPr>
              <a:t>Alternative Infant feeding option :</a:t>
            </a:r>
            <a:br>
              <a:rPr lang="en-GB" sz="3200" b="1" dirty="0" smtClean="0">
                <a:solidFill>
                  <a:srgbClr val="0000FF"/>
                </a:solidFill>
                <a:effectLst>
                  <a:outerShdw blurRad="38100" dist="38100" dir="2700000" algn="tl">
                    <a:srgbClr val="C0C0C0"/>
                  </a:outerShdw>
                </a:effectLst>
                <a:latin typeface="Times New Roman" pitchFamily="18" charset="0"/>
                <a:cs typeface="Times New Roman" pitchFamily="18" charset="0"/>
              </a:rPr>
            </a:br>
            <a:endParaRPr lang="en-GB" sz="3200" b="1" dirty="0" smtClean="0">
              <a:solidFill>
                <a:srgbClr val="0000FF"/>
              </a:solidFill>
              <a:effectLst>
                <a:outerShdw blurRad="38100" dist="38100" dir="2700000" algn="tl">
                  <a:srgbClr val="C0C0C0"/>
                </a:outerShdw>
              </a:effectLst>
              <a:latin typeface="Times New Roman" pitchFamily="18" charset="0"/>
              <a:cs typeface="Times New Roman" pitchFamily="18" charset="0"/>
            </a:endParaRPr>
          </a:p>
        </p:txBody>
      </p:sp>
      <p:sp>
        <p:nvSpPr>
          <p:cNvPr id="17411" name="Rectangle 3"/>
          <p:cNvSpPr>
            <a:spLocks noGrp="1" noChangeArrowheads="1"/>
          </p:cNvSpPr>
          <p:nvPr>
            <p:ph type="body" idx="1"/>
          </p:nvPr>
        </p:nvSpPr>
        <p:spPr>
          <a:xfrm>
            <a:off x="457200" y="1066800"/>
            <a:ext cx="8229600" cy="5059363"/>
          </a:xfrm>
        </p:spPr>
        <p:txBody>
          <a:bodyPr>
            <a:normAutofit/>
          </a:bodyPr>
          <a:lstStyle/>
          <a:p>
            <a:pPr algn="just" eaLnBrk="1" hangingPunct="1">
              <a:lnSpc>
                <a:spcPct val="80000"/>
              </a:lnSpc>
              <a:defRPr/>
            </a:pPr>
            <a:r>
              <a:rPr lang="en-GB" sz="2800" dirty="0" smtClean="0">
                <a:effectLst>
                  <a:outerShdw blurRad="38100" dist="38100" dir="2700000" algn="tl">
                    <a:srgbClr val="C0C0C0"/>
                  </a:outerShdw>
                </a:effectLst>
                <a:latin typeface="Times New Roman" pitchFamily="18" charset="0"/>
                <a:cs typeface="Times New Roman" pitchFamily="18" charset="0"/>
              </a:rPr>
              <a:t>Ensure mother has an uninterrupted supply of formula for at least twelve months</a:t>
            </a:r>
          </a:p>
          <a:p>
            <a:pPr algn="just" eaLnBrk="1" hangingPunct="1">
              <a:lnSpc>
                <a:spcPct val="80000"/>
              </a:lnSpc>
              <a:defRPr/>
            </a:pPr>
            <a:r>
              <a:rPr lang="en-GB" sz="2800" dirty="0" smtClean="0">
                <a:effectLst>
                  <a:outerShdw blurRad="38100" dist="38100" dir="2700000" algn="tl">
                    <a:srgbClr val="C0C0C0"/>
                  </a:outerShdw>
                </a:effectLst>
                <a:latin typeface="Times New Roman" pitchFamily="18" charset="0"/>
                <a:cs typeface="Times New Roman" pitchFamily="18" charset="0"/>
              </a:rPr>
              <a:t>Teach mother how to prepare the replacement feeding and provide intensive counselling on hygienic preparation of formula at each visit</a:t>
            </a:r>
          </a:p>
          <a:p>
            <a:pPr algn="just" eaLnBrk="1" hangingPunct="1">
              <a:lnSpc>
                <a:spcPct val="80000"/>
              </a:lnSpc>
              <a:defRPr/>
            </a:pPr>
            <a:r>
              <a:rPr lang="en-GB" sz="2800" dirty="0" smtClean="0">
                <a:effectLst>
                  <a:outerShdw blurRad="38100" dist="38100" dir="2700000" algn="tl">
                    <a:srgbClr val="C0C0C0"/>
                  </a:outerShdw>
                </a:effectLst>
                <a:latin typeface="Times New Roman" pitchFamily="18" charset="0"/>
                <a:cs typeface="Times New Roman" pitchFamily="18" charset="0"/>
              </a:rPr>
              <a:t>Avoid bottle feeding, in order to avoid risk of diarrhoea and malnutrition</a:t>
            </a:r>
          </a:p>
          <a:p>
            <a:pPr algn="just" eaLnBrk="1" hangingPunct="1">
              <a:lnSpc>
                <a:spcPct val="80000"/>
              </a:lnSpc>
              <a:defRPr/>
            </a:pPr>
            <a:r>
              <a:rPr lang="en-GB" sz="2800" dirty="0" smtClean="0">
                <a:effectLst>
                  <a:outerShdw blurRad="38100" dist="38100" dir="2700000" algn="tl">
                    <a:srgbClr val="C0C0C0"/>
                  </a:outerShdw>
                </a:effectLst>
                <a:latin typeface="Times New Roman" pitchFamily="18" charset="0"/>
                <a:cs typeface="Times New Roman" pitchFamily="18" charset="0"/>
              </a:rPr>
              <a:t>Ensure close follow-up to monitor growth and nutritional status monthly to prevent malnutrition and gastroenteritis during the first two years of life</a:t>
            </a:r>
          </a:p>
          <a:p>
            <a:pPr eaLnBrk="1" hangingPunct="1">
              <a:lnSpc>
                <a:spcPct val="80000"/>
              </a:lnSpc>
              <a:defRPr/>
            </a:pPr>
            <a:endParaRPr lang="en-GB" sz="2800" dirty="0" smtClean="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685800" y="228600"/>
            <a:ext cx="8229600" cy="800100"/>
          </a:xfrm>
          <a:prstGeom prst="rect">
            <a:avLst/>
          </a:prstGeom>
          <a:noFill/>
          <a:ln w="9525">
            <a:noFill/>
            <a:miter lim="800000"/>
            <a:headEnd/>
            <a:tailEnd/>
          </a:ln>
          <a:effectLst/>
        </p:spPr>
        <p:txBody>
          <a:bodyPr anchor="ctr"/>
          <a:lstStyle/>
          <a:p>
            <a:pPr>
              <a:defRPr/>
            </a:pPr>
            <a:r>
              <a:rPr lang="en-US" sz="3200" b="1" dirty="0">
                <a:solidFill>
                  <a:srgbClr val="0000FF"/>
                </a:solidFill>
                <a:effectLst>
                  <a:outerShdw blurRad="38100" dist="38100" dir="2700000" algn="tl">
                    <a:srgbClr val="C0C0C0"/>
                  </a:outerShdw>
                </a:effectLst>
                <a:latin typeface="Times New Roman" pitchFamily="18" charset="0"/>
                <a:cs typeface="Times New Roman" pitchFamily="18" charset="0"/>
              </a:rPr>
              <a:t>Recommendations for feeding Children with HIV</a:t>
            </a:r>
          </a:p>
        </p:txBody>
      </p:sp>
      <p:sp>
        <p:nvSpPr>
          <p:cNvPr id="10245" name="Rectangle 5"/>
          <p:cNvSpPr>
            <a:spLocks noChangeArrowheads="1"/>
          </p:cNvSpPr>
          <p:nvPr/>
        </p:nvSpPr>
        <p:spPr bwMode="auto">
          <a:xfrm>
            <a:off x="250825" y="1412875"/>
            <a:ext cx="8512175" cy="4800600"/>
          </a:xfrm>
          <a:prstGeom prst="rect">
            <a:avLst/>
          </a:prstGeom>
          <a:noFill/>
          <a:ln w="9525">
            <a:noFill/>
            <a:miter lim="800000"/>
            <a:headEnd/>
            <a:tailEnd/>
          </a:ln>
          <a:effectLst/>
        </p:spPr>
        <p:txBody>
          <a:bodyPr/>
          <a:lstStyle/>
          <a:p>
            <a:pPr marL="342900" indent="-342900" algn="just">
              <a:spcBef>
                <a:spcPct val="20000"/>
              </a:spcBef>
              <a:buFontTx/>
              <a:buChar char="•"/>
              <a:defRPr/>
            </a:pPr>
            <a:r>
              <a:rPr lang="en-US" sz="2400" dirty="0">
                <a:effectLst>
                  <a:outerShdw blurRad="38100" dist="38100" dir="2700000" algn="tl">
                    <a:srgbClr val="C0C0C0"/>
                  </a:outerShdw>
                </a:effectLst>
                <a:latin typeface="Times New Roman" pitchFamily="18" charset="0"/>
                <a:cs typeface="Times New Roman" pitchFamily="18" charset="0"/>
              </a:rPr>
              <a:t>Solid foods should be introduced gradually to match the age and developmental characteristics of the child</a:t>
            </a:r>
          </a:p>
          <a:p>
            <a:pPr marL="342900" indent="-342900" algn="just">
              <a:spcBef>
                <a:spcPct val="20000"/>
              </a:spcBef>
              <a:buFontTx/>
              <a:buChar char="•"/>
              <a:defRPr/>
            </a:pPr>
            <a:r>
              <a:rPr lang="en-US" sz="2400" dirty="0">
                <a:effectLst>
                  <a:outerShdw blurRad="38100" dist="38100" dir="2700000" algn="tl">
                    <a:srgbClr val="C0C0C0"/>
                  </a:outerShdw>
                </a:effectLst>
                <a:latin typeface="Times New Roman" pitchFamily="18" charset="0"/>
                <a:cs typeface="Times New Roman" pitchFamily="18" charset="0"/>
              </a:rPr>
              <a:t>Care givers should feed children a variety of locally available fruits and vegetables and animal products if available to increase intake of essential vitamins and minerals</a:t>
            </a:r>
          </a:p>
          <a:p>
            <a:pPr marL="342900" indent="-342900" algn="just">
              <a:spcBef>
                <a:spcPct val="20000"/>
              </a:spcBef>
              <a:buFontTx/>
              <a:buChar char="•"/>
              <a:defRPr/>
            </a:pPr>
            <a:r>
              <a:rPr lang="en-US" sz="2400" dirty="0">
                <a:effectLst>
                  <a:outerShdw blurRad="38100" dist="38100" dir="2700000" algn="tl">
                    <a:srgbClr val="C0C0C0"/>
                  </a:outerShdw>
                </a:effectLst>
                <a:latin typeface="Times New Roman" pitchFamily="18" charset="0"/>
                <a:cs typeface="Times New Roman" pitchFamily="18" charset="0"/>
              </a:rPr>
              <a:t>Feeding should be done patiently and persistently with supervision and love, especially for the HIV infected child who may be frequently ill and suffering from fever, mouth sores and decreased appetite.</a:t>
            </a:r>
          </a:p>
          <a:p>
            <a:pPr marL="342900" indent="-342900" algn="just">
              <a:spcBef>
                <a:spcPct val="20000"/>
              </a:spcBef>
              <a:buFontTx/>
              <a:buChar char="•"/>
              <a:defRPr/>
            </a:pPr>
            <a:r>
              <a:rPr lang="en-US" sz="2400" dirty="0">
                <a:effectLst>
                  <a:outerShdw blurRad="38100" dist="38100" dir="2700000" algn="tl">
                    <a:srgbClr val="C0C0C0"/>
                  </a:outerShdw>
                </a:effectLst>
                <a:latin typeface="Times New Roman" pitchFamily="18" charset="0"/>
                <a:cs typeface="Times New Roman" pitchFamily="18" charset="0"/>
              </a:rPr>
              <a:t>Provide a daily multivitamin supplement, if available, to help prevent nutrient deficiencies</a:t>
            </a:r>
            <a:r>
              <a:rPr lang="en-US" sz="2400" dirty="0">
                <a:latin typeface="Times New Roman" pitchFamily="18" charset="0"/>
                <a:cs typeface="Times New Roman" pitchFamily="18" charset="0"/>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buFont typeface="Wingdings" pitchFamily="2" charset="2"/>
              <a:buChar char="q"/>
            </a:pPr>
            <a:r>
              <a:rPr lang="en-US" sz="2800" dirty="0" smtClean="0">
                <a:latin typeface="Times New Roman" pitchFamily="18" charset="0"/>
                <a:cs typeface="Times New Roman" pitchFamily="18" charset="0"/>
              </a:rPr>
              <a:t>HIV infected children should be;</a:t>
            </a:r>
          </a:p>
          <a:p>
            <a:r>
              <a:rPr lang="en-US" sz="2800" dirty="0" smtClean="0">
                <a:latin typeface="Times New Roman" pitchFamily="18" charset="0"/>
                <a:cs typeface="Times New Roman" pitchFamily="18" charset="0"/>
              </a:rPr>
              <a:t>Routinely assessed for nutritional status</a:t>
            </a:r>
          </a:p>
          <a:p>
            <a:r>
              <a:rPr lang="en-US" sz="2800" dirty="0" smtClean="0">
                <a:latin typeface="Times New Roman" pitchFamily="18" charset="0"/>
                <a:cs typeface="Times New Roman" pitchFamily="18" charset="0"/>
              </a:rPr>
              <a:t>Symptomatic children and having a condition that increase energy demand (</a:t>
            </a:r>
            <a:r>
              <a:rPr lang="en-US" sz="2800" dirty="0" err="1" smtClean="0">
                <a:latin typeface="Times New Roman" pitchFamily="18" charset="0"/>
                <a:cs typeface="Times New Roman" pitchFamily="18" charset="0"/>
              </a:rPr>
              <a:t>i.e</a:t>
            </a:r>
            <a:r>
              <a:rPr lang="en-US" sz="2800" dirty="0" smtClean="0">
                <a:latin typeface="Times New Roman" pitchFamily="18" charset="0"/>
                <a:cs typeface="Times New Roman" pitchFamily="18" charset="0"/>
              </a:rPr>
              <a:t> TB, chronic OI or malignancies) should receive an additional 25-30% of energy.</a:t>
            </a:r>
          </a:p>
          <a:p>
            <a:r>
              <a:rPr lang="en-US" sz="2800" dirty="0" smtClean="0">
                <a:latin typeface="Times New Roman" pitchFamily="18" charset="0"/>
                <a:cs typeface="Times New Roman" pitchFamily="18" charset="0"/>
              </a:rPr>
              <a:t>If severely malnourished , should be treated as per guide line with an additional 50-100% energy.</a:t>
            </a:r>
          </a:p>
          <a:p>
            <a:r>
              <a:rPr lang="en-US" sz="2800" dirty="0" smtClean="0">
                <a:latin typeface="Times New Roman" pitchFamily="18" charset="0"/>
                <a:cs typeface="Times New Roman" pitchFamily="18" charset="0"/>
              </a:rPr>
              <a:t>Should receive recommended daily allowance of micronutrient daily </a:t>
            </a:r>
          </a:p>
          <a:p>
            <a:r>
              <a:rPr lang="en-US" sz="2800" dirty="0" smtClean="0">
                <a:latin typeface="Times New Roman" pitchFamily="18" charset="0"/>
                <a:cs typeface="Times New Roman" pitchFamily="18" charset="0"/>
              </a:rPr>
              <a:t>If between 6 and 59 months, should receive high dose Vit A  supplementation as per guideline</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Objectives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sz="2800" dirty="0" smtClean="0">
                <a:latin typeface="Times New Roman" pitchFamily="18" charset="0"/>
                <a:cs typeface="Times New Roman" pitchFamily="18" charset="0"/>
              </a:rPr>
              <a:t>At the end of this session, the learner will be able to;</a:t>
            </a:r>
          </a:p>
          <a:p>
            <a:r>
              <a:rPr lang="en-US" sz="2800" dirty="0" smtClean="0">
                <a:latin typeface="Times New Roman" pitchFamily="18" charset="0"/>
                <a:cs typeface="Times New Roman" pitchFamily="18" charset="0"/>
              </a:rPr>
              <a:t>Discuss the effect of HIV/AIDS on nutrition</a:t>
            </a:r>
          </a:p>
          <a:p>
            <a:r>
              <a:rPr lang="en-US" sz="2800" dirty="0" smtClean="0">
                <a:latin typeface="Times New Roman" pitchFamily="18" charset="0"/>
                <a:cs typeface="Times New Roman" pitchFamily="18" charset="0"/>
              </a:rPr>
              <a:t>Discuss the WHO recommendation regarding with infant feeding in HIV infected infant .</a:t>
            </a:r>
          </a:p>
          <a:p>
            <a:pPr>
              <a:buNone/>
            </a:pPr>
            <a:r>
              <a:rPr lang="en-US" sz="2800" dirty="0" smtClean="0">
                <a:latin typeface="Times New Roman" pitchFamily="18" charset="0"/>
                <a:cs typeface="Times New Roman" pitchFamily="18" charset="0"/>
              </a:rPr>
              <a:t>  </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457200"/>
            <a:ext cx="8229600" cy="5135563"/>
          </a:xfrm>
          <a:solidFill>
            <a:srgbClr val="00B0F0"/>
          </a:solidFill>
          <a:ln>
            <a:noFill/>
          </a:ln>
          <a:effectLst>
            <a:glow rad="228600">
              <a:schemeClr val="accent2">
                <a:satMod val="175000"/>
                <a:alpha val="40000"/>
              </a:schemeClr>
            </a:glow>
            <a:outerShdw blurRad="50800" dist="38100" dir="18900000" algn="bl" rotWithShape="0">
              <a:prstClr val="black">
                <a:alpha val="40000"/>
              </a:prstClr>
            </a:outerShdw>
            <a:reflection blurRad="6350" stA="52000" endA="300" endPos="35000" dir="5400000" sy="-100000" algn="bl" rotWithShape="0"/>
            <a:softEdge rad="127000"/>
          </a:effectLst>
          <a:scene3d>
            <a:camera prst="perspectiveContrastingLeftFacing"/>
            <a:lightRig rig="glow" dir="t">
              <a:rot lat="0" lon="0" rev="4800000"/>
            </a:lightRig>
          </a:scene3d>
          <a:sp3d prstMaterial="matte">
            <a:bevelT w="127000" h="63500" prst="slope"/>
          </a:sp3d>
        </p:spPr>
        <p:txBody>
          <a:bodyPr>
            <a:normAutofit/>
          </a:bodyPr>
          <a:lstStyle/>
          <a:p>
            <a:pPr>
              <a:buNone/>
            </a:pPr>
            <a:endParaRPr lang="en-US" sz="5400" dirty="0" smtClean="0"/>
          </a:p>
          <a:p>
            <a:pPr>
              <a:buNone/>
            </a:pPr>
            <a:endParaRPr lang="en-US" sz="5400" dirty="0" smtClean="0"/>
          </a:p>
          <a:p>
            <a:pPr>
              <a:buNone/>
            </a:pPr>
            <a:r>
              <a:rPr lang="en-US" sz="5400" dirty="0" smtClean="0"/>
              <a:t>Thank you for your attention </a:t>
            </a:r>
            <a:endParaRPr lang="en-US" sz="5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715962"/>
          </a:xfrm>
        </p:spPr>
        <p:txBody>
          <a:bodyPr/>
          <a:lstStyle/>
          <a:p>
            <a:pPr eaLnBrk="1" hangingPunct="1">
              <a:defRPr/>
            </a:pPr>
            <a:r>
              <a:rPr lang="en-US" sz="3200" b="1" dirty="0" smtClean="0">
                <a:effectLst>
                  <a:outerShdw blurRad="38100" dist="38100" dir="2700000" algn="tl">
                    <a:srgbClr val="C0C0C0"/>
                  </a:outerShdw>
                </a:effectLst>
                <a:latin typeface="Times New Roman" pitchFamily="18" charset="0"/>
                <a:cs typeface="Times New Roman" pitchFamily="18" charset="0"/>
              </a:rPr>
              <a:t>Effects of HIV/AIDS on Nutrition</a:t>
            </a:r>
            <a:endParaRPr lang="en-GB" sz="3200" b="1" dirty="0" smtClean="0">
              <a:effectLst>
                <a:outerShdw blurRad="38100" dist="38100" dir="2700000" algn="tl">
                  <a:srgbClr val="C0C0C0"/>
                </a:outerShdw>
              </a:effectLst>
              <a:latin typeface="Times New Roman" pitchFamily="18" charset="0"/>
              <a:cs typeface="Times New Roman" pitchFamily="18" charset="0"/>
            </a:endParaRPr>
          </a:p>
        </p:txBody>
      </p:sp>
      <p:sp>
        <p:nvSpPr>
          <p:cNvPr id="17" name="Content Placeholder 16"/>
          <p:cNvSpPr>
            <a:spLocks noGrp="1"/>
          </p:cNvSpPr>
          <p:nvPr>
            <p:ph idx="1"/>
          </p:nvPr>
        </p:nvSpPr>
        <p:spPr>
          <a:xfrm>
            <a:off x="457200" y="1066800"/>
            <a:ext cx="8229600" cy="5059363"/>
          </a:xfrm>
        </p:spPr>
        <p:txBody>
          <a:bodyPr>
            <a:normAutofit/>
          </a:bodyPr>
          <a:lstStyle/>
          <a:p>
            <a:pPr>
              <a:buFont typeface="Wingdings" pitchFamily="2" charset="2"/>
              <a:buChar char="q"/>
            </a:pPr>
            <a:r>
              <a:rPr lang="en-US" sz="2800" dirty="0" smtClean="0">
                <a:latin typeface="Times New Roman" pitchFamily="18" charset="0"/>
                <a:cs typeface="Times New Roman" pitchFamily="18" charset="0"/>
              </a:rPr>
              <a:t>The disease HIV/AIDS as well treatment have a negative effect on nutrition</a:t>
            </a:r>
          </a:p>
          <a:p>
            <a:r>
              <a:rPr lang="en-US" sz="2800" dirty="0" smtClean="0">
                <a:latin typeface="Times New Roman" pitchFamily="18" charset="0"/>
                <a:cs typeface="Times New Roman" pitchFamily="18" charset="0"/>
              </a:rPr>
              <a:t>Some of HAART affect </a:t>
            </a:r>
          </a:p>
          <a:p>
            <a:pPr>
              <a:buNone/>
            </a:pPr>
            <a:r>
              <a:rPr lang="en-US" sz="2800" dirty="0" smtClean="0">
                <a:latin typeface="Times New Roman" pitchFamily="18" charset="0"/>
                <a:cs typeface="Times New Roman" pitchFamily="18" charset="0"/>
              </a:rPr>
              <a:t>  - how the body absorbs and utilize nutrients including fatigue, poor appetite and nausea.</a:t>
            </a:r>
          </a:p>
          <a:p>
            <a:r>
              <a:rPr lang="en-US" sz="2800" dirty="0" smtClean="0">
                <a:latin typeface="Times New Roman" pitchFamily="18" charset="0"/>
                <a:cs typeface="Times New Roman" pitchFamily="18" charset="0"/>
              </a:rPr>
              <a:t>Nutritional needs of HIV patients are greater </a:t>
            </a:r>
          </a:p>
          <a:p>
            <a:pPr>
              <a:buNone/>
            </a:pPr>
            <a:r>
              <a:rPr lang="en-US" sz="2800" dirty="0" smtClean="0">
                <a:latin typeface="Times New Roman" pitchFamily="18" charset="0"/>
                <a:cs typeface="Times New Roman" pitchFamily="18" charset="0"/>
              </a:rPr>
              <a:t> - the immune systems are fighting of opportunistic infections </a:t>
            </a:r>
            <a:endParaRPr lang="en-US"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900113" y="304800"/>
            <a:ext cx="8015287" cy="808038"/>
          </a:xfrm>
          <a:prstGeom prst="rect">
            <a:avLst/>
          </a:prstGeom>
          <a:noFill/>
          <a:ln w="9525">
            <a:noFill/>
            <a:miter lim="800000"/>
            <a:headEnd/>
            <a:tailEnd/>
          </a:ln>
          <a:effectLst/>
        </p:spPr>
        <p:txBody>
          <a:bodyPr anchor="ctr"/>
          <a:lstStyle/>
          <a:p>
            <a:pPr>
              <a:defRPr/>
            </a:pPr>
            <a:r>
              <a:rPr lang="en-GB" sz="4000" b="1" dirty="0">
                <a:solidFill>
                  <a:srgbClr val="0000FF"/>
                </a:solidFill>
                <a:effectLst>
                  <a:outerShdw blurRad="38100" dist="38100" dir="2700000" algn="tl">
                    <a:srgbClr val="C0C0C0"/>
                  </a:outerShdw>
                </a:effectLst>
                <a:latin typeface="Times New Roman" pitchFamily="18" charset="0"/>
                <a:cs typeface="Times New Roman" pitchFamily="18" charset="0"/>
              </a:rPr>
              <a:t>Infant Feeding and HIV</a:t>
            </a:r>
          </a:p>
        </p:txBody>
      </p:sp>
      <p:pic>
        <p:nvPicPr>
          <p:cNvPr id="11269" name="Picture 5" descr="1047 45"/>
          <p:cNvPicPr>
            <a:picLocks noChangeAspect="1" noChangeArrowheads="1"/>
          </p:cNvPicPr>
          <p:nvPr/>
        </p:nvPicPr>
        <p:blipFill>
          <a:blip r:embed="rId2" cstate="print"/>
          <a:srcRect/>
          <a:stretch>
            <a:fillRect/>
          </a:stretch>
        </p:blipFill>
        <p:spPr bwMode="auto">
          <a:xfrm>
            <a:off x="457200" y="1676400"/>
            <a:ext cx="4343400" cy="3886200"/>
          </a:xfrm>
          <a:prstGeom prst="rect">
            <a:avLst/>
          </a:prstGeom>
          <a:noFill/>
          <a:ln w="9525">
            <a:solidFill>
              <a:schemeClr val="bg2"/>
            </a:solidFill>
            <a:miter lim="800000"/>
            <a:headEnd/>
            <a:tailEnd/>
          </a:ln>
          <a:effectLst>
            <a:outerShdw dist="107763" dir="2700000" algn="ctr" rotWithShape="0">
              <a:srgbClr val="001B6B"/>
            </a:outerShdw>
          </a:effectLst>
        </p:spPr>
      </p:pic>
      <p:pic>
        <p:nvPicPr>
          <p:cNvPr id="12292" name="Picture 6" descr="IMG0004"/>
          <p:cNvPicPr>
            <a:picLocks noChangeAspect="1" noChangeArrowheads="1"/>
          </p:cNvPicPr>
          <p:nvPr/>
        </p:nvPicPr>
        <p:blipFill>
          <a:blip r:embed="rId3" cstate="print"/>
          <a:srcRect/>
          <a:stretch>
            <a:fillRect/>
          </a:stretch>
        </p:blipFill>
        <p:spPr bwMode="auto">
          <a:xfrm>
            <a:off x="4876800" y="3124200"/>
            <a:ext cx="3733800" cy="3276600"/>
          </a:xfrm>
          <a:prstGeom prst="rect">
            <a:avLst/>
          </a:prstGeom>
          <a:noFill/>
          <a:ln w="3175">
            <a:solidFill>
              <a:srgbClr val="99CCFF"/>
            </a:solid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ChangeArrowheads="1"/>
          </p:cNvSpPr>
          <p:nvPr/>
        </p:nvSpPr>
        <p:spPr bwMode="auto">
          <a:xfrm>
            <a:off x="684213" y="228600"/>
            <a:ext cx="8077200" cy="1219200"/>
          </a:xfrm>
          <a:prstGeom prst="rect">
            <a:avLst/>
          </a:prstGeom>
          <a:noFill/>
          <a:ln w="9525">
            <a:noFill/>
            <a:miter lim="800000"/>
            <a:headEnd/>
            <a:tailEnd/>
          </a:ln>
          <a:effectLst/>
        </p:spPr>
        <p:txBody>
          <a:bodyPr anchor="ctr"/>
          <a:lstStyle/>
          <a:p>
            <a:pPr algn="ctr">
              <a:defRPr/>
            </a:pPr>
            <a:r>
              <a:rPr lang="en-US" sz="3200" b="1">
                <a:solidFill>
                  <a:srgbClr val="0000FF"/>
                </a:solidFill>
                <a:effectLst>
                  <a:outerShdw blurRad="38100" dist="38100" dir="2700000" algn="tl">
                    <a:srgbClr val="C0C0C0"/>
                  </a:outerShdw>
                </a:effectLst>
              </a:rPr>
              <a:t>WHO Recommendations on Infant Feeding</a:t>
            </a:r>
            <a:br>
              <a:rPr lang="en-US" sz="3200" b="1">
                <a:solidFill>
                  <a:srgbClr val="0000FF"/>
                </a:solidFill>
                <a:effectLst>
                  <a:outerShdw blurRad="38100" dist="38100" dir="2700000" algn="tl">
                    <a:srgbClr val="C0C0C0"/>
                  </a:outerShdw>
                </a:effectLst>
              </a:rPr>
            </a:br>
            <a:endParaRPr lang="en-US" sz="1400" b="1">
              <a:solidFill>
                <a:srgbClr val="0000FF"/>
              </a:solidFill>
              <a:effectLst>
                <a:outerShdw blurRad="38100" dist="38100" dir="2700000" algn="tl">
                  <a:srgbClr val="C0C0C0"/>
                </a:outerShdw>
              </a:effectLst>
            </a:endParaRPr>
          </a:p>
        </p:txBody>
      </p:sp>
      <p:sp>
        <p:nvSpPr>
          <p:cNvPr id="13315" name="Rectangle 5"/>
          <p:cNvSpPr>
            <a:spLocks noChangeArrowheads="1"/>
          </p:cNvSpPr>
          <p:nvPr/>
        </p:nvSpPr>
        <p:spPr bwMode="auto">
          <a:xfrm>
            <a:off x="455613" y="1524000"/>
            <a:ext cx="8305800" cy="5000625"/>
          </a:xfrm>
          <a:prstGeom prst="rect">
            <a:avLst/>
          </a:prstGeom>
          <a:noFill/>
          <a:ln w="9525">
            <a:noFill/>
            <a:miter lim="800000"/>
            <a:headEnd/>
            <a:tailEnd/>
          </a:ln>
        </p:spPr>
        <p:txBody>
          <a:bodyPr/>
          <a:lstStyle/>
          <a:p>
            <a:pPr marL="342900" indent="-342900" algn="just">
              <a:spcBef>
                <a:spcPct val="20000"/>
              </a:spcBef>
            </a:pPr>
            <a:r>
              <a:rPr lang="en-US" sz="2800" dirty="0">
                <a:latin typeface="Times New Roman" pitchFamily="18" charset="0"/>
                <a:cs typeface="Times New Roman" pitchFamily="18" charset="0"/>
              </a:rPr>
              <a:t>	</a:t>
            </a:r>
            <a:r>
              <a:rPr lang="en-US" sz="2400" i="1" dirty="0">
                <a:latin typeface="Times New Roman" pitchFamily="18" charset="0"/>
                <a:cs typeface="Times New Roman" pitchFamily="18" charset="0"/>
              </a:rPr>
              <a:t>“When replacement feeding is </a:t>
            </a:r>
            <a:r>
              <a:rPr lang="en-US" sz="2400" b="1" i="1" dirty="0">
                <a:latin typeface="Times New Roman" pitchFamily="18" charset="0"/>
                <a:cs typeface="Times New Roman" pitchFamily="18" charset="0"/>
              </a:rPr>
              <a:t>acceptable</a:t>
            </a:r>
            <a:r>
              <a:rPr lang="en-US" sz="2400" i="1" dirty="0">
                <a:latin typeface="Times New Roman" pitchFamily="18" charset="0"/>
                <a:cs typeface="Times New Roman" pitchFamily="18" charset="0"/>
              </a:rPr>
              <a:t>, </a:t>
            </a:r>
            <a:r>
              <a:rPr lang="en-US" sz="2400" b="1" i="1" dirty="0">
                <a:latin typeface="Times New Roman" pitchFamily="18" charset="0"/>
                <a:cs typeface="Times New Roman" pitchFamily="18" charset="0"/>
              </a:rPr>
              <a:t>feasible, affordable, sustainable,</a:t>
            </a:r>
            <a:r>
              <a:rPr lang="en-US" sz="2400" i="1" dirty="0">
                <a:latin typeface="Times New Roman" pitchFamily="18" charset="0"/>
                <a:cs typeface="Times New Roman" pitchFamily="18" charset="0"/>
              </a:rPr>
              <a:t> and </a:t>
            </a:r>
            <a:r>
              <a:rPr lang="en-US" sz="2400" b="1" i="1" dirty="0">
                <a:latin typeface="Times New Roman" pitchFamily="18" charset="0"/>
                <a:cs typeface="Times New Roman" pitchFamily="18" charset="0"/>
              </a:rPr>
              <a:t>safe</a:t>
            </a:r>
            <a:r>
              <a:rPr lang="en-US" sz="2400" i="1" dirty="0">
                <a:latin typeface="Times New Roman" pitchFamily="18" charset="0"/>
                <a:cs typeface="Times New Roman" pitchFamily="18" charset="0"/>
              </a:rPr>
              <a:t>, avoidance of all breastfeeding by HIV-infected mothers is recommended.</a:t>
            </a:r>
          </a:p>
          <a:p>
            <a:pPr marL="342900" indent="-342900" algn="just">
              <a:spcBef>
                <a:spcPct val="20000"/>
              </a:spcBef>
            </a:pPr>
            <a:r>
              <a:rPr lang="en-US" sz="2400" i="1" dirty="0">
                <a:latin typeface="Times New Roman" pitchFamily="18" charset="0"/>
                <a:cs typeface="Times New Roman" pitchFamily="18" charset="0"/>
              </a:rPr>
              <a:t>	Otherwise, exclusive breastfeeding is recommended during the first six months of life</a:t>
            </a:r>
            <a:r>
              <a:rPr lang="en-US" sz="2400" i="1" dirty="0" smtClean="0">
                <a:latin typeface="Times New Roman" pitchFamily="18" charset="0"/>
                <a:cs typeface="Times New Roman" pitchFamily="18" charset="0"/>
              </a:rPr>
              <a:t>.</a:t>
            </a:r>
          </a:p>
          <a:p>
            <a:pPr marL="342900" indent="-342900" algn="just">
              <a:spcBef>
                <a:spcPct val="20000"/>
              </a:spcBef>
            </a:pPr>
            <a:r>
              <a:rPr lang="en-US" sz="2400" i="1" dirty="0" smtClean="0">
                <a:latin typeface="Times New Roman" pitchFamily="18" charset="0"/>
                <a:cs typeface="Times New Roman" pitchFamily="18" charset="0"/>
              </a:rPr>
              <a:t>    To minimize HIV transmission risk, breastfeeding should be discontinued as soon as feasible, taking into account local circumstances, the individual woman’s situation and the risks of replacement feeding ( including infections other than HIV and malnutrition.)”</a:t>
            </a:r>
            <a:endParaRPr lang="en-US" sz="2400" dirty="0" smtClean="0">
              <a:latin typeface="Times New Roman" pitchFamily="18" charset="0"/>
              <a:cs typeface="Times New Roman" pitchFamily="18" charset="0"/>
            </a:endParaRPr>
          </a:p>
          <a:p>
            <a:pPr marL="342900" indent="-342900" algn="just">
              <a:spcBef>
                <a:spcPct val="20000"/>
              </a:spcBef>
            </a:pPr>
            <a:endParaRPr lang="en-US" sz="2800" i="1" dirty="0" smtClean="0">
              <a:latin typeface="Times New Roman" pitchFamily="18" charset="0"/>
              <a:cs typeface="Times New Roman" pitchFamily="18" charset="0"/>
            </a:endParaRPr>
          </a:p>
          <a:p>
            <a:pPr marL="342900" indent="-342900" algn="just">
              <a:spcBef>
                <a:spcPct val="20000"/>
              </a:spcBef>
            </a:pPr>
            <a:endParaRPr lang="en-US" sz="2800" i="1" dirty="0" smtClean="0">
              <a:latin typeface="Times New Roman" pitchFamily="18" charset="0"/>
              <a:cs typeface="Times New Roman" pitchFamily="18" charset="0"/>
            </a:endParaRPr>
          </a:p>
          <a:p>
            <a:pPr marL="342900" indent="-342900" algn="just">
              <a:spcBef>
                <a:spcPct val="20000"/>
              </a:spcBef>
            </a:pPr>
            <a:endParaRPr lang="en-US" sz="2800" i="1" dirty="0">
              <a:latin typeface="Times New Roman" pitchFamily="18" charset="0"/>
              <a:cs typeface="Times New Roman" pitchFamily="18" charset="0"/>
            </a:endParaRPr>
          </a:p>
          <a:p>
            <a:pPr marL="342900" indent="-342900" algn="just">
              <a:spcBef>
                <a:spcPct val="20000"/>
              </a:spcBef>
            </a:pPr>
            <a:r>
              <a:rPr lang="en-US" sz="2800" i="1" dirty="0">
                <a:latin typeface="Times New Roman" pitchFamily="18" charset="0"/>
                <a:cs typeface="Times New Roman" pitchFamily="18" charset="0"/>
              </a:rPr>
              <a:t>	</a:t>
            </a:r>
            <a:endParaRPr lang="en-US" sz="2800" i="1" dirty="0" smtClean="0">
              <a:latin typeface="Times New Roman" pitchFamily="18" charset="0"/>
              <a:cs typeface="Times New Roman" pitchFamily="18" charset="0"/>
            </a:endParaRPr>
          </a:p>
          <a:p>
            <a:pPr marL="342900" indent="-342900" algn="just">
              <a:spcBef>
                <a:spcPct val="20000"/>
              </a:spcBef>
              <a:buFontTx/>
              <a:buChar char="•"/>
            </a:pPr>
            <a:endParaRPr lang="en-US" sz="2800" dirty="0" smtClean="0">
              <a:latin typeface="Times New Roman" pitchFamily="18" charset="0"/>
              <a:cs typeface="Times New Roman" pitchFamily="18" charset="0"/>
            </a:endParaRPr>
          </a:p>
          <a:p>
            <a:pPr marL="342900" indent="-342900">
              <a:spcBef>
                <a:spcPct val="20000"/>
              </a:spcBef>
            </a:pPr>
            <a:r>
              <a:rPr lang="en-US" sz="2800" dirty="0">
                <a:latin typeface="Times New Roman" pitchFamily="18" charset="0"/>
                <a:cs typeface="Times New Roman" pitchFamily="18" charset="0"/>
              </a:rPr>
              <a:t>	</a:t>
            </a:r>
            <a:endParaRPr lang="en-US" sz="2800" i="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buFont typeface="Wingdings" pitchFamily="2" charset="2"/>
              <a:buChar char="q"/>
            </a:pPr>
            <a:r>
              <a:rPr lang="en-US" sz="2800" dirty="0" smtClean="0">
                <a:latin typeface="Times New Roman" pitchFamily="18" charset="0"/>
                <a:cs typeface="Times New Roman" pitchFamily="18" charset="0"/>
              </a:rPr>
              <a:t> Mothers who have been tested&amp; HIV positive</a:t>
            </a:r>
          </a:p>
          <a:p>
            <a:pPr>
              <a:buFont typeface="Wingdings" pitchFamily="2" charset="2"/>
              <a:buChar char="ü"/>
            </a:pPr>
            <a:r>
              <a:rPr lang="en-US" sz="2800" dirty="0" smtClean="0">
                <a:latin typeface="Times New Roman" pitchFamily="18" charset="0"/>
                <a:cs typeface="Times New Roman" pitchFamily="18" charset="0"/>
              </a:rPr>
              <a:t> Should be provided with information on the risks&amp; benefits of different infant feeding options</a:t>
            </a:r>
          </a:p>
          <a:p>
            <a:pPr>
              <a:buFont typeface="Wingdings" pitchFamily="2" charset="2"/>
              <a:buChar char="ü"/>
            </a:pPr>
            <a:r>
              <a:rPr lang="en-US" sz="2800" dirty="0" smtClean="0">
                <a:latin typeface="Times New Roman" pitchFamily="18" charset="0"/>
                <a:cs typeface="Times New Roman" pitchFamily="18" charset="0"/>
              </a:rPr>
              <a:t> So that she chooses &amp; advised to implement the safest feeding option for her situation.</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buNone/>
            </a:pPr>
            <a:r>
              <a:rPr lang="en-US" b="1" dirty="0" smtClean="0">
                <a:latin typeface="Times New Roman" pitchFamily="18" charset="0"/>
                <a:cs typeface="Times New Roman" pitchFamily="18" charset="0"/>
              </a:rPr>
              <a:t>                Infant feeding option</a:t>
            </a:r>
          </a:p>
          <a:p>
            <a:pPr>
              <a:lnSpc>
                <a:spcPct val="80000"/>
              </a:lnSpc>
            </a:pPr>
            <a:r>
              <a:rPr lang="en-US" sz="2800" b="1" dirty="0" smtClean="0">
                <a:latin typeface="Times New Roman" pitchFamily="18" charset="0"/>
                <a:cs typeface="Times New Roman" pitchFamily="18" charset="0"/>
              </a:rPr>
              <a:t>Exclusive breastfeeding</a:t>
            </a:r>
            <a:r>
              <a:rPr lang="en-US" sz="2800" dirty="0" smtClean="0">
                <a:latin typeface="Times New Roman" pitchFamily="18" charset="0"/>
                <a:cs typeface="Times New Roman" pitchFamily="18" charset="0"/>
              </a:rPr>
              <a:t>:  HIV transmission lower than with mixed feeding; high rates achievable with good counseling and support</a:t>
            </a:r>
          </a:p>
          <a:p>
            <a:pPr>
              <a:lnSpc>
                <a:spcPct val="80000"/>
              </a:lnSpc>
            </a:pPr>
            <a:r>
              <a:rPr lang="en-GB" sz="2800" b="1" dirty="0" smtClean="0">
                <a:latin typeface="Times New Roman" pitchFamily="18" charset="0"/>
                <a:cs typeface="Times New Roman" pitchFamily="18" charset="0"/>
              </a:rPr>
              <a:t>Replacement feeding</a:t>
            </a:r>
            <a:r>
              <a:rPr lang="en-GB" sz="2800" dirty="0" smtClean="0">
                <a:latin typeface="Times New Roman" pitchFamily="18" charset="0"/>
                <a:cs typeface="Times New Roman" pitchFamily="18" charset="0"/>
              </a:rPr>
              <a:t>:  no risk of transmission, but HIV-free survival at 18 months not higher than for breastfeeding in many settings</a:t>
            </a:r>
          </a:p>
          <a:p>
            <a:pPr>
              <a:lnSpc>
                <a:spcPct val="80000"/>
              </a:lnSpc>
            </a:pPr>
            <a:r>
              <a:rPr lang="en-GB" sz="2800" dirty="0" smtClean="0">
                <a:latin typeface="Times New Roman" pitchFamily="18" charset="0"/>
                <a:cs typeface="Times New Roman" pitchFamily="18" charset="0"/>
              </a:rPr>
              <a:t>Replacement feeding with home-modified animal milk not recommended during first six months</a:t>
            </a:r>
          </a:p>
          <a:p>
            <a:pPr>
              <a:lnSpc>
                <a:spcPct val="80000"/>
              </a:lnSpc>
            </a:pPr>
            <a:r>
              <a:rPr lang="en-GB" sz="2800" dirty="0" smtClean="0">
                <a:latin typeface="Times New Roman" pitchFamily="18" charset="0"/>
                <a:cs typeface="Times New Roman" pitchFamily="18" charset="0"/>
              </a:rPr>
              <a:t>All infants need additional/replacement foods from six months</a:t>
            </a:r>
          </a:p>
          <a:p>
            <a:pPr>
              <a:buClr>
                <a:srgbClr val="FF0000"/>
              </a:buClr>
            </a:pPr>
            <a:r>
              <a:rPr lang="en-GB" b="1" dirty="0" smtClean="0">
                <a:latin typeface="Times New Roman" pitchFamily="18" charset="0"/>
                <a:cs typeface="Times New Roman" pitchFamily="18" charset="0"/>
              </a:rPr>
              <a:t>Mixed feeding</a:t>
            </a:r>
          </a:p>
          <a:p>
            <a:pPr lvl="1">
              <a:buClr>
                <a:srgbClr val="FF0000"/>
              </a:buClr>
            </a:pPr>
            <a:r>
              <a:rPr lang="en-GB" dirty="0" smtClean="0">
                <a:latin typeface="Times New Roman" pitchFamily="18" charset="0"/>
                <a:cs typeface="Times New Roman" pitchFamily="18" charset="0"/>
              </a:rPr>
              <a:t>Carries higher risk than exclusive breastfeeding</a:t>
            </a:r>
          </a:p>
          <a:p>
            <a:pPr lvl="1">
              <a:buClr>
                <a:srgbClr val="FF0000"/>
              </a:buClr>
            </a:pPr>
            <a:r>
              <a:rPr lang="en-GB" dirty="0" smtClean="0">
                <a:latin typeface="Times New Roman" pitchFamily="18" charset="0"/>
                <a:cs typeface="Times New Roman" pitchFamily="18" charset="0"/>
              </a:rPr>
              <a:t>Strongly discouraged. </a:t>
            </a:r>
          </a:p>
          <a:p>
            <a:pPr>
              <a:lnSpc>
                <a:spcPct val="80000"/>
              </a:lnSpc>
            </a:pPr>
            <a:endParaRPr lang="en-GB" sz="2800" dirty="0" smtClean="0">
              <a:latin typeface="Times New Roman" pitchFamily="18" charset="0"/>
              <a:cs typeface="Times New Roman" pitchFamily="18" charset="0"/>
            </a:endParaRPr>
          </a:p>
          <a:p>
            <a:pPr>
              <a:buNone/>
            </a:pPr>
            <a:endParaRPr lang="en-US" b="1" dirty="0" smtClean="0">
              <a:latin typeface="Times New Roman" pitchFamily="18" charset="0"/>
              <a:cs typeface="Times New Roman" pitchFamily="18" charset="0"/>
            </a:endParaRPr>
          </a:p>
          <a:p>
            <a:pPr>
              <a:buNone/>
            </a:pPr>
            <a:endParaRPr lang="en-US"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en-US" sz="2800" dirty="0" smtClean="0">
                <a:latin typeface="Times New Roman" pitchFamily="18" charset="0"/>
                <a:cs typeface="Times New Roman" pitchFamily="18" charset="0"/>
              </a:rPr>
              <a:t>There are 3 options if HIV positive mother chooses breast feeding;</a:t>
            </a:r>
          </a:p>
          <a:p>
            <a:pPr algn="ctr">
              <a:buNone/>
            </a:pPr>
            <a:r>
              <a:rPr lang="en-US" sz="2800" b="1" u="sng" dirty="0" smtClean="0">
                <a:latin typeface="Times New Roman" pitchFamily="18" charset="0"/>
                <a:cs typeface="Times New Roman" pitchFamily="18" charset="0"/>
              </a:rPr>
              <a:t>Option 1- safer breast feeding</a:t>
            </a:r>
          </a:p>
          <a:p>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1- exclusive breast feeding from 0-6 months.</a:t>
            </a:r>
          </a:p>
          <a:p>
            <a:pPr>
              <a:buNone/>
            </a:pPr>
            <a:r>
              <a:rPr lang="en-US" sz="2800" dirty="0" smtClean="0">
                <a:latin typeface="Times New Roman" pitchFamily="18" charset="0"/>
                <a:cs typeface="Times New Roman" pitchFamily="18" charset="0"/>
              </a:rPr>
              <a:t>2- maintain good breast health by correct positioning, attachment etc.</a:t>
            </a:r>
          </a:p>
          <a:p>
            <a:pPr>
              <a:buNone/>
            </a:pPr>
            <a:r>
              <a:rPr lang="en-US" sz="2800" dirty="0" smtClean="0">
                <a:latin typeface="Times New Roman" pitchFamily="18" charset="0"/>
                <a:cs typeface="Times New Roman" pitchFamily="18" charset="0"/>
              </a:rPr>
              <a:t>3- the mother should practice safe sex.</a:t>
            </a:r>
          </a:p>
          <a:p>
            <a:pPr>
              <a:buNone/>
            </a:pPr>
            <a:r>
              <a:rPr lang="en-US" sz="2800" dirty="0" smtClean="0">
                <a:latin typeface="Times New Roman" pitchFamily="18" charset="0"/>
                <a:cs typeface="Times New Roman" pitchFamily="18" charset="0"/>
              </a:rPr>
              <a:t>4- mothers with breast problems(mastitis, sore nipples, abscess) should stop breast feeding from the infected breast &amp; seeks prompt treatment.</a:t>
            </a:r>
          </a:p>
          <a:p>
            <a:pPr>
              <a:buNone/>
            </a:pPr>
            <a:endParaRPr lang="en-US"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buNone/>
            </a:pPr>
            <a:r>
              <a:rPr lang="en-US" sz="2800" dirty="0" smtClean="0">
                <a:latin typeface="Times New Roman" pitchFamily="18" charset="0"/>
                <a:cs typeface="Times New Roman" pitchFamily="18" charset="0"/>
              </a:rPr>
              <a:t>5- stop breast feeding as soon as complementary feeding is acceptable, feasible, affordable, sustainable&amp; safe or when the baby is started on complementary feeding at the age of 6 months.</a:t>
            </a:r>
          </a:p>
          <a:p>
            <a:pPr>
              <a:buNone/>
            </a:pPr>
            <a:r>
              <a:rPr lang="en-US" sz="2800" dirty="0" smtClean="0">
                <a:latin typeface="Times New Roman" pitchFamily="18" charset="0"/>
                <a:cs typeface="Times New Roman" pitchFamily="18" charset="0"/>
              </a:rPr>
              <a:t>6- stop breast feeding if the mother develops full-blown AIDS.</a:t>
            </a:r>
          </a:p>
          <a:p>
            <a:pPr>
              <a:buNone/>
            </a:pPr>
            <a:r>
              <a:rPr lang="en-US" sz="2800" dirty="0" smtClean="0">
                <a:latin typeface="Times New Roman" pitchFamily="18" charset="0"/>
                <a:cs typeface="Times New Roman" pitchFamily="18" charset="0"/>
              </a:rPr>
              <a:t>7- introduce complementary feeding at 6 months.</a:t>
            </a:r>
          </a:p>
          <a:p>
            <a:pPr>
              <a:buNone/>
            </a:pPr>
            <a:endParaRPr lang="en-US"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1152</Words>
  <Application>Microsoft Office PowerPoint</Application>
  <PresentationFormat>On-screen Show (4:3)</PresentationFormat>
  <Paragraphs>110</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Nutrition in HIV </vt:lpstr>
      <vt:lpstr>Objectives</vt:lpstr>
      <vt:lpstr>Effects of HIV/AIDS on Nutrition</vt:lpstr>
      <vt:lpstr>Slide 4</vt:lpstr>
      <vt:lpstr>Slide 5</vt:lpstr>
      <vt:lpstr>Slide 6</vt:lpstr>
      <vt:lpstr>Slide 7</vt:lpstr>
      <vt:lpstr>Slide 8</vt:lpstr>
      <vt:lpstr>Slide 9</vt:lpstr>
      <vt:lpstr>Slide 10</vt:lpstr>
      <vt:lpstr>Slide 11</vt:lpstr>
      <vt:lpstr>Slide 12</vt:lpstr>
      <vt:lpstr>Slide 13</vt:lpstr>
      <vt:lpstr> Preferred infant feeding options in Ethiopia:</vt:lpstr>
      <vt:lpstr>Preferred infant feeding options in Ethiopia:</vt:lpstr>
      <vt:lpstr>Alternative Infant feeding option in Ethiopia: </vt:lpstr>
      <vt:lpstr>Alternative Infant feeding option : </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in HIV</dc:title>
  <dc:creator>user</dc:creator>
  <cp:lastModifiedBy>wats</cp:lastModifiedBy>
  <cp:revision>5</cp:revision>
  <dcterms:created xsi:type="dcterms:W3CDTF">2020-03-25T12:28:09Z</dcterms:created>
  <dcterms:modified xsi:type="dcterms:W3CDTF">2020-05-24T22:53:33Z</dcterms:modified>
</cp:coreProperties>
</file>