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34" r:id="rId3"/>
    <p:sldId id="301" r:id="rId4"/>
    <p:sldId id="258" r:id="rId5"/>
    <p:sldId id="260" r:id="rId6"/>
    <p:sldId id="261" r:id="rId7"/>
    <p:sldId id="302" r:id="rId8"/>
    <p:sldId id="303" r:id="rId9"/>
    <p:sldId id="305" r:id="rId10"/>
    <p:sldId id="306" r:id="rId11"/>
    <p:sldId id="313" r:id="rId12"/>
    <p:sldId id="307" r:id="rId13"/>
    <p:sldId id="308" r:id="rId14"/>
    <p:sldId id="309" r:id="rId15"/>
    <p:sldId id="31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2" r:id="rId32"/>
    <p:sldId id="311" r:id="rId33"/>
    <p:sldId id="323" r:id="rId34"/>
    <p:sldId id="324" r:id="rId35"/>
    <p:sldId id="288" r:id="rId36"/>
    <p:sldId id="289" r:id="rId37"/>
    <p:sldId id="314" r:id="rId38"/>
    <p:sldId id="315" r:id="rId39"/>
    <p:sldId id="316" r:id="rId40"/>
    <p:sldId id="320" r:id="rId41"/>
    <p:sldId id="325" r:id="rId42"/>
    <p:sldId id="326" r:id="rId43"/>
    <p:sldId id="327" r:id="rId44"/>
    <p:sldId id="321" r:id="rId45"/>
    <p:sldId id="322" r:id="rId46"/>
    <p:sldId id="329" r:id="rId47"/>
    <p:sldId id="330" r:id="rId48"/>
    <p:sldId id="331" r:id="rId49"/>
    <p:sldId id="328" r:id="rId50"/>
    <p:sldId id="332" r:id="rId51"/>
    <p:sldId id="333" r:id="rId52"/>
    <p:sldId id="30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B45F-B402-40CE-8229-C36CAAB58BC0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F607-07C9-4FB4-8BF2-1E0A558A3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c.stage</a:t>
            </a:r>
            <a:r>
              <a:rPr lang="en-US" dirty="0" smtClean="0"/>
              <a:t>- help </a:t>
            </a:r>
          </a:p>
          <a:p>
            <a:r>
              <a:rPr lang="en-US" dirty="0" smtClean="0"/>
              <a:t>to determine</a:t>
            </a:r>
            <a:r>
              <a:rPr lang="en-US" baseline="0" dirty="0" smtClean="0"/>
              <a:t> the degree of damage to immune system</a:t>
            </a:r>
          </a:p>
          <a:p>
            <a:r>
              <a:rPr lang="en-US" baseline="0" dirty="0" smtClean="0"/>
              <a:t>To determine the likely prognosis and identify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response to ARV  RX if there is no easy or affordable access to viral load or CD4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F607-07C9-4FB4-8BF2-1E0A558A35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20407D-E4A3-488C-890C-1771BA514FC3}" type="slidenum">
              <a:rPr lang="en-US"/>
              <a:pPr/>
              <a:t>35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PLEASE NOTE, IF the infant is &gt; 18 months of age a positive antibody confirms HIV infection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FDC-</a:t>
            </a:r>
            <a:r>
              <a:rPr lang="en-US" baseline="0" dirty="0" smtClean="0"/>
              <a:t> fixed dose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F607-07C9-4FB4-8BF2-1E0A558A356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1557-FEEB-4DB8-859E-26A091FAC08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E361-BD72-40AF-B833-4B66112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810291&amp;memlevel=A&amp;a=c&amp;q=sick&amp;s=1&amp;e=30&amp;show=&amp;c=&amp;cid=&amp;findincat=&amp;g=&amp;cc=&amp;page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static0.arttoday.com/thm/thm4/CL/clipto/regional/world/16x22834.thm.gif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ipart.com/en/close-up?o=810407&amp;memlevel=A&amp;a=c&amp;q=counselor%20and%20patient%20talking&amp;s=31&amp;e=60&amp;show=&amp;c=&amp;cid=&amp;findincat=&amp;g=&amp;cc=&amp;page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static0.arttoday.com/thm/thm4/CL/clipto/scitech/health2/pe22900.thm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www.clipart.com/en/close-up?o=995722&amp;memlevel=A&amp;a=c&amp;q=smile&amp;s=1&amp;e=30&amp;show=&amp;c=&amp;cid=&amp;findincat=&amp;g=&amp;cc=&amp;p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http://static0.arttoday.com/thm/thm6/CL/STGR030/creaticom3/3/z1869.thm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hyperlink" Target="http://www.clipart.com/en/close-up?o=995722&amp;memlevel=A&amp;a=c&amp;q=smile&amp;s=1&amp;e=30&amp;show=&amp;c=&amp;cid=&amp;findincat=&amp;g=&amp;cc=&amp;p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http://static0.arttoday.com/thm/thm6/CL/STGR030/creaticom3/3/z1869.thm.gi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hyperlink" Target="http://www.clipart.com/en/close-up?o=995722&amp;memlevel=A&amp;a=c&amp;q=smile&amp;s=1&amp;e=30&amp;show=&amp;c=&amp;cid=&amp;findincat=&amp;g=&amp;cc=&amp;p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http://static0.arttoday.com/thm/thm6/CL/STGR030/creaticom3/3/z1869.thm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efault\My%20Documents\whats%20going%20on.wa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HIV/ AIDS IN PEDIATRICS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800600"/>
            <a:ext cx="5867400" cy="838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Mode of transmission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&gt;90%  of transmission is via Mother to child transmission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Overall risk of MTCT is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35%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During pregnancy, labor and delivery is about 20%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Postnatal 15%</a:t>
            </a:r>
          </a:p>
          <a:p>
            <a:pPr lvl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Risk factors for MTCT</a:t>
            </a:r>
          </a:p>
          <a:p>
            <a:pPr marL="457200" lvl="0" indent="-457200">
              <a:buAutoNum type="alpha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Maternal factors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viral load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CD4 count with advanced disease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Mixed feeding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Cracked nipples and breast abscess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Viral and parasitic placental infection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Maternal 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Infant factors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thrush and ulcer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Birth order (first twin) in twin pregnancies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Instrumental delivery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Mode of t….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rest includes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Sexual transmission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Child abuse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Adolescent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 infected blood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 transfusion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Unsterile needle sharing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Scarification by traditional healers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Disease progression in children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Disease progression is much more rapid in children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Immune system is immature and still developing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Infants have more CD4 cells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Vertically infected children have three patterns of disease progression</a:t>
            </a:r>
          </a:p>
          <a:p>
            <a:pPr marL="342900" lvl="1" indent="-3429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Rapid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progressors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(25-30%)</a:t>
            </a:r>
          </a:p>
          <a:p>
            <a:pPr marL="342900" lvl="1" indent="-3429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slow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progressors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(50-60%)</a:t>
            </a:r>
          </a:p>
          <a:p>
            <a:pPr marL="342900" lvl="1" indent="-3429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Long term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progressors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(5-25%)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Immunological differences in Children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CD4 count is much higher in children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Immature immune system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Immune systems in younger children may have a greater capacity to reconstitute than adults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Children usually have a good immunological response to ART</a:t>
            </a: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Viral load differences in children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Adults with acute HIV infection have high viral loads that rapidly decline over a few weeks to a “set point” within 6 months of infection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Children have extremely high levels of plasma virus during the first year of life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level declines more slowly over several years; their set point is achieved much later than adults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Pathogenesis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attacks and destroys cells, known as CD4 cells, of the immune system. A person is considered to have AIDS if CD4 cell counts in the blood drop below a threshold or if the person has an AIDS-defining condition such as tuberculosis or toxoplasmosis.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35163"/>
            <a:ext cx="7772400" cy="11890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clinical Stages of HIV</a:t>
            </a:r>
          </a:p>
        </p:txBody>
      </p:sp>
      <p:pic>
        <p:nvPicPr>
          <p:cNvPr id="21507" name="Picture 3" descr="http://static0.arttoday.com/thm/thm4/CL/clipto/regional/world/16x22834.thm.gif">
            <a:hlinkClick r:id="rId3" tooltip="Formats: EPS, WMF, JPG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743200" y="39624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Stage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Persistent generalized lymphadenopathy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symptoms at all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Infected person can infect other people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dirty="0" smtClean="0"/>
          </a:p>
        </p:txBody>
      </p:sp>
      <p:pic>
        <p:nvPicPr>
          <p:cNvPr id="22532" name="Picture 4" descr="http://static0.arttoday.com/thm/thm4/CL/clipto/scitech/health2/pe22900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0" y="4495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638" y="544513"/>
            <a:ext cx="6761162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Stage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Lasts for an average of ten years </a:t>
            </a: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Hepatosplenomegaly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pruritic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eruptions</a:t>
            </a: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Sebhorric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dermatitis </a:t>
            </a:r>
          </a:p>
        </p:txBody>
      </p:sp>
      <p:pic>
        <p:nvPicPr>
          <p:cNvPr id="20484" name="Picture 4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858125" y="0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http://www.umm.edu/graphics/images/en/17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819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http://t0.gstatic.com/images?q=tbn:ANd9GcRaj5f97a7JSnTkHmC8UTYjLNRMKlgJZ9GD-eTJ9c1IRzBpFM3C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76250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http://t3.gstatic.com/images?q=tbn:ANd9GcTzpwqS2t3e8O7vZHHGkHj2V7Ly-6wgHVe4W3HE00BCtta1Hmu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572000"/>
            <a:ext cx="14620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Objectives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this session, the learner will be able to;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immunological and viral load difference and disease progression in children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mode of transmission and risk factor in children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Identify the WHO clinical staging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diagnosis of HIV in children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care of HIV infected children including treat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regimens 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Stage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Extensive human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virus infection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molluscum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contagiosum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Fungal nail infections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Recurrent oral ulcerations</a:t>
            </a:r>
          </a:p>
        </p:txBody>
      </p:sp>
      <p:pic>
        <p:nvPicPr>
          <p:cNvPr id="21508" name="Picture 4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0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0" y="228600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http://aapredbook.aappublications.org/content/1/SEC131/SEC202/F992.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5052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t0.gstatic.com/images?q=tbn:ANd9GcQemuQfLPi7XR5OBcMHLPhQcFiwCX4kke-1Oy4uXQ2DerfFtRP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800600"/>
            <a:ext cx="18288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http://t0.gstatic.com/images?q=tbn:ANd9GcTFIY0yGbz-SCl6VZmXyxitMBax64vklLhbqrowZr2Rk-bEuDG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64820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Stage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Lineal gingival erythematic (LGE)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Angular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cheilitis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Parotid enlargement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Herpes zoster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Recurrent or chronic RTIs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otorrhoea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sinusitis)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2400" y="152400"/>
            <a:ext cx="1285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static0.arttoday.com/thm/thm6/CL/STGR030/creaticom3/3/z1869.thm.gif">
            <a:hlinkClick r:id="rId2" tooltip="Formats: EPS, WMF, JPG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0" y="228600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http://t2.gstatic.com/images?q=tbn:ANd9GcSaNXBrXNptcTmsn_3vv69Hk3H75OETC5gjQHeYiRYmz14SuFe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4384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http://doctorspiller.com/images/OralAnatomy/AngularCheilit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72000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http://t2.gstatic.com/images?q=tbn:ANd9GcQH2zqCs6uNecDMi6tvjD1c56RqOQ1UMcuLp6IMK1YdblYGo2gYg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5029200"/>
            <a:ext cx="1828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3" descr="http://t1.gstatic.com/images?q=tbn:ANd9GcQ7CuLL05fzqscm2oIUwBpXUYeiOAcsuLc04bMBo8vzB4fP3PF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1816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Stage 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Conditions where a presumptive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can be made on the basis of clinical sign or simple investigation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 unexplained malnutrition not adequately responding to standard therapy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Unexplained persistent diarrhea (14 days or more 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Unexplained persistent fever (intermittent or constant, for longer than one month)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candidacies (outside neonatal period 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hairy leukoplakia</a:t>
            </a: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HM004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52400"/>
            <a:ext cx="14398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S_rSB-w4JRw6hCF6zbKgG0S2daOMh65NBrxq7SE-t4OFIRqzAk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Acute necrotizing ulcerative gingivitis/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periodontitis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TB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Severe recurrent presumed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bacterial pneumonia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HM004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524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http://t1.gstatic.com/images?q=tbn:ANd9GcRo2MxC3Y_BAzlXmbytOcgo2ajWrp--lxK6Pn5fOX525VOGKE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953000"/>
            <a:ext cx="21336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http://c.asstatic.com/images/135002_633671594361557500-180_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181600"/>
            <a:ext cx="1828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 descr="http://upload.wikimedia.org/wikipedia/commons/thumb/7/77/WPA_Pneumonia_Poster.jpg/220px-WPA_Pneumonia_Po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486400"/>
            <a:ext cx="20574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Conditions where confirmatory testing is necessary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HIV-associated lung disease including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brochiectasis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Lymphoid interstitial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pneumonitis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(LIP)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Unexplained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(&lt;8g/dl), and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neutropenia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(&lt;1000/mm3) and or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thrombocytopenia (&lt;50 000/ mm3) for more than one month</a:t>
            </a:r>
          </a:p>
        </p:txBody>
      </p:sp>
      <p:pic>
        <p:nvPicPr>
          <p:cNvPr id="64516" name="Picture 4" descr="HM004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52400"/>
            <a:ext cx="1303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4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Conditions where a presumptive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can be made on the basis of clinical sign or simple investigation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Unexplained severe wasting or severe malnutrition not adequately responding to standard therapy</a:t>
            </a: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Pneumocystis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pneumonia</a:t>
            </a:r>
          </a:p>
          <a:p>
            <a:pPr eaLnBrk="1" hangingPunct="1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5" descr="http://t0.gstatic.com/images?q=tbn:ANd9GcTH4EqVIA8AbSMyeYSDI6g5qJOdEv55TsMi_sLW1Kt4DlEVTEzo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19599"/>
            <a:ext cx="1600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t0.gstatic.com/images?q=tbn:ANd9GcSjC_PgupJOskjdZ-M3Ki0h7rHXUrQ-3yHYpTpcdu2EDN8WCn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334000"/>
            <a:ext cx="2133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Clinical Stage 4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Recurrent severe presumed bacterial infections (e.g. emphysema,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pyomyositis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bone or joint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Infection (meningitis, but excluding pneumonia)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herpes simplex infection; (orolabial or cutaneous of more than one month’s duration)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5" descr="http://t0.gstatic.com/images?q=tbn:ANd9GcT9qG-tAqLVxqT_0GQxcq5gYJ8Ai1kx2T2Hj5-CilgmQWl9hpTo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46700"/>
            <a:ext cx="1981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4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 pulmonary TB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Kaposi’s sarcoma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Esophageal candidacies</a:t>
            </a:r>
          </a:p>
          <a:p>
            <a:pPr eaLnBrk="1" hangingPunct="1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8676" name="Picture 5" descr="http://t0.gstatic.com/images?q=tbn:ANd9GcTdbNCCV2jVSBF602e6FWmR9gMX1aAzf7I0zmsjEYjbTO88NP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492250"/>
            <a:ext cx="1524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www.avert.org/apps/media_gallery/files/images/904/kaposis-sarcoma-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0"/>
            <a:ext cx="1447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Conditions where confirmatory diagnostic testing is necessary: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CMV infection (CMV retinitis or infection of organs other than liver, spleen or lymph nodes; onset at age one month or more)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cryptococcosis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including meningitis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disseminated endemic mycosis (e.g. extra 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histoplasmosis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5" descr="http://t2.gstatic.com/images?q=tbn:ANd9GcQxkqs9e5g47m5cIwMlM_NxLOT-_Cvag7oqONO9aCI50XCfFq-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105400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http://www.rihes.cmu.ac.th/Ped_HIV/06-cli_present/s4_12/Pm-bef-aft-ic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Disseminated non-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tuberculous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mycobacterium infection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Candida of trachea, bronchi or lungs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Visceral herpes simplex infection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5" descr="http://aapredbook.aappublications.org/content/1/SEC131/SEC202/F988.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14800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http://t0.gstatic.com/images?q=tbn:ANd9GcRovAHzwev5EdfHg3LKPwsMZeDFEs_H2TaRZLP4fBX8Uh4hZO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3276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0875"/>
          </a:xfrm>
        </p:spPr>
        <p:txBody>
          <a:bodyPr/>
          <a:lstStyle/>
          <a:p>
            <a:pPr eaLnBrk="1" hangingPunct="1"/>
            <a:r>
              <a:rPr lang="en-US" sz="5000" b="1" smtClean="0">
                <a:latin typeface="Britannic Bold" pitchFamily="34" charset="0"/>
              </a:rPr>
              <a:t>Is HIV and AIDS the same thing?</a:t>
            </a:r>
            <a:endParaRPr lang="en-US" sz="5000" smtClean="0"/>
          </a:p>
        </p:txBody>
      </p:sp>
      <p:pic>
        <p:nvPicPr>
          <p:cNvPr id="17411" name="Picture 3" descr="World AIDS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22050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itannic Bold" pitchFamily="34" charset="0"/>
              </a:rPr>
              <a:t>Clinical Stage 4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Acquired HIV associated rectal fistula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Cerebral or B cell non-Hodgkin lymphoma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Progressive multifocal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leukoencephalopathy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(PML)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HIV-associated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cardiomyopathy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HIV-associated nephropathy</a:t>
            </a:r>
          </a:p>
        </p:txBody>
      </p:sp>
      <p:pic>
        <p:nvPicPr>
          <p:cNvPr id="31748" name="Picture 5" descr="http://t0.gstatic.com/images?q=tbn:ANd9GcRAnlMf2u8BZ7m0p6L3PCfHu_TfFDwOW_NWG2b4AYNNv_cRuW6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648200"/>
            <a:ext cx="2209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Diagnosis of HIV in children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Laboratory diagnosis of HIV/AIDS in Infant / children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DNA PCR at 4-6 weeks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Identifies &gt;95% of HIV positive infants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antibody tests at 9-18 months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identify exposed infants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confirm HIV negative if not breastfeeding within last 3 months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antibody tests ≥ 18 months confirm HIV infection if positive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Britannic Bold" pitchFamily="34" charset="0"/>
              </a:rPr>
              <a:t>Presumptive diagnosis of clinical stage 4 (CHILDREN)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infant is HIV-antibody positive (ELISA or rapid test), aged under 18 months and symptomatic with two or more of the following: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+/– oral thrush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+/– severe pneumonia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+/– severe wasting/malnutrition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+/– severe sepsis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latin typeface="Britannic Bold" pitchFamily="34" charset="0"/>
              </a:rPr>
              <a:t>Presumptive diagnosis of clinical stage 4</a:t>
            </a:r>
            <a:r>
              <a:rPr lang="en-US" sz="4000" b="1" smtClean="0"/>
              <a:t> </a:t>
            </a:r>
            <a:r>
              <a:rPr lang="en-US" sz="4000" b="1" smtClean="0">
                <a:latin typeface="Britannic Bold" pitchFamily="34" charset="0"/>
              </a:rPr>
              <a:t>(CHILDREN)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Other factors that support the diagnosis of clinical stage 4 HIV infection in an HIV-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sero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positive infant are: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Recent HIV related maternal death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Advanced HIV disease in the mother.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Diagnostic Algorithm for Infants </a:t>
            </a:r>
            <a:br>
              <a:rPr lang="en-US" sz="3200" smtClean="0"/>
            </a:br>
            <a:r>
              <a:rPr lang="en-US" sz="3200" smtClean="0"/>
              <a:t>&lt; 18 months of age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719513" y="187642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97113" y="1524000"/>
            <a:ext cx="2170112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Infant 4-6 weeks of age</a:t>
            </a:r>
          </a:p>
          <a:p>
            <a:r>
              <a:rPr lang="en-US" sz="1200" b="1"/>
              <a:t>Or at first health encounter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262313" y="19526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57713" y="28670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651125" y="2181225"/>
            <a:ext cx="1203325" cy="303213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HIV DNA PCR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262313" y="24860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662113" y="2638425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662113" y="26384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5319713" y="26384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25475" y="2790825"/>
            <a:ext cx="1949450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HIV DNA PCR POSITIVE</a:t>
            </a:r>
          </a:p>
          <a:p>
            <a:r>
              <a:rPr lang="en-US" sz="1200" b="1" i="1">
                <a:solidFill>
                  <a:srgbClr val="FF0000"/>
                </a:solidFill>
              </a:rPr>
              <a:t>HIV-INFECTED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138613" y="2790825"/>
            <a:ext cx="2259012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DNA PCR NEGATIVE</a:t>
            </a:r>
          </a:p>
          <a:p>
            <a:r>
              <a:rPr lang="en-US" sz="1200" b="1"/>
              <a:t>Continue follow-up and CTX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662113" y="33242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7875" y="3476625"/>
            <a:ext cx="1652588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Refer for HIV care &amp;</a:t>
            </a:r>
          </a:p>
          <a:p>
            <a:r>
              <a:rPr lang="en-US" sz="1200" b="1"/>
              <a:t>treatment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319713" y="3200400"/>
            <a:ext cx="14287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3643313" y="3324225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643313" y="33242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7605713" y="33242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728913" y="3476625"/>
            <a:ext cx="1295400" cy="3333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ILL Infant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6994525" y="3476625"/>
            <a:ext cx="1249363" cy="3333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WELL Infant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7605713" y="37814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3186113" y="38576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119313" y="4086225"/>
            <a:ext cx="1447800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Repeat</a:t>
            </a:r>
          </a:p>
          <a:p>
            <a:r>
              <a:rPr lang="en-US" sz="1200" b="1"/>
              <a:t> DNA PCR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6310313" y="3933825"/>
            <a:ext cx="2643187" cy="546100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HIV Rapid Antibody Test</a:t>
            </a:r>
          </a:p>
          <a:p>
            <a:r>
              <a:rPr lang="en-US" sz="1400" b="1"/>
              <a:t>&gt;6-12 weeks after weaning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128713" y="2409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60325" y="59563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2957513" y="45434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1585913" y="4772025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1585913" y="47720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3338513" y="47720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90513" y="4924425"/>
            <a:ext cx="1981200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HIV DNA PCR POSITIVE</a:t>
            </a:r>
          </a:p>
          <a:p>
            <a:r>
              <a:rPr lang="en-US" sz="1200" b="1" i="1">
                <a:solidFill>
                  <a:srgbClr val="FF0000"/>
                </a:solidFill>
              </a:rPr>
              <a:t>HIV-INFECTED</a:t>
            </a: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1204913" y="53816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4313" y="5584825"/>
            <a:ext cx="1981200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Refer for HIV care &amp;</a:t>
            </a:r>
          </a:p>
          <a:p>
            <a:r>
              <a:rPr lang="en-US" sz="1200" b="1"/>
              <a:t> treatment</a:t>
            </a:r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7148513" y="44672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5853113" y="4619625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5853113" y="46196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8443913" y="46196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2652713" y="5000625"/>
            <a:ext cx="1371600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HIV DNA PCR </a:t>
            </a:r>
          </a:p>
          <a:p>
            <a:r>
              <a:rPr lang="en-US" sz="1200" b="1"/>
              <a:t>NEGATIVE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4965700" y="4772025"/>
            <a:ext cx="1889125" cy="303213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HIV Antibody Positive</a:t>
            </a:r>
            <a:r>
              <a:rPr lang="en-US" sz="1200" b="1" baseline="30000"/>
              <a:t>@</a:t>
            </a:r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5853113" y="50768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5456238" y="54943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7145338" y="4772025"/>
            <a:ext cx="1846262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HIV Antibody Negative</a:t>
            </a:r>
          </a:p>
          <a:p>
            <a:r>
              <a:rPr lang="en-US" sz="1200" b="1" i="1">
                <a:solidFill>
                  <a:srgbClr val="006600"/>
                </a:solidFill>
              </a:rPr>
              <a:t>UNINFECTED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5241925" y="5229225"/>
            <a:ext cx="1212850" cy="312738"/>
          </a:xfrm>
          <a:prstGeom prst="rect">
            <a:avLst/>
          </a:prstGeom>
          <a:solidFill>
            <a:srgbClr val="EDEDF7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HIV DNA PCR</a:t>
            </a:r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5853113" y="55340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5167313" y="568642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5167313" y="56864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>
            <a:off x="6615113" y="56864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4024313" y="5991225"/>
            <a:ext cx="1752600" cy="425450"/>
          </a:xfrm>
          <a:prstGeom prst="rect">
            <a:avLst/>
          </a:prstGeom>
          <a:solidFill>
            <a:srgbClr val="EDEDF7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HIV DNA PCR POSITIVE</a:t>
            </a:r>
          </a:p>
          <a:p>
            <a:r>
              <a:rPr lang="en-US" sz="1000" b="1" i="1">
                <a:solidFill>
                  <a:srgbClr val="FF0000"/>
                </a:solidFill>
              </a:rPr>
              <a:t>HIV-INFECTED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6234113" y="5991225"/>
            <a:ext cx="2057400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HIV DNA PCR NEGATIVE</a:t>
            </a:r>
          </a:p>
          <a:p>
            <a:r>
              <a:rPr lang="en-US" sz="1200" b="1">
                <a:solidFill>
                  <a:srgbClr val="006600"/>
                </a:solidFill>
              </a:rPr>
              <a:t>      </a:t>
            </a:r>
            <a:r>
              <a:rPr lang="en-US" sz="1200" b="1" i="1">
                <a:solidFill>
                  <a:srgbClr val="006600"/>
                </a:solidFill>
              </a:rPr>
              <a:t>UNINFECTED</a:t>
            </a:r>
          </a:p>
        </p:txBody>
      </p:sp>
      <p:sp>
        <p:nvSpPr>
          <p:cNvPr id="35891" name="Text Box 53"/>
          <p:cNvSpPr txBox="1">
            <a:spLocks noChangeArrowheads="1"/>
          </p:cNvSpPr>
          <p:nvPr/>
        </p:nvSpPr>
        <p:spPr bwMode="auto">
          <a:xfrm>
            <a:off x="0" y="6477000"/>
            <a:ext cx="399573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@ Positive HIV Antibody diagnoses HIV infection </a:t>
            </a:r>
          </a:p>
          <a:p>
            <a:pPr>
              <a:spcBef>
                <a:spcPct val="50000"/>
              </a:spcBef>
            </a:pPr>
            <a:r>
              <a:rPr lang="en-US" sz="900" b="1"/>
              <a:t>if &gt; 18mo at time of weaning; It is not necessary to test with DNA PCR </a:t>
            </a:r>
          </a:p>
          <a:p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26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Diagnostic Algorithm for Children </a:t>
            </a:r>
            <a:br>
              <a:rPr lang="en-US" sz="2800" smtClean="0"/>
            </a:br>
            <a:r>
              <a:rPr lang="en-US" sz="2800" smtClean="0"/>
              <a:t>&gt; 18 months of age</a:t>
            </a:r>
            <a:endParaRPr lang="en-US" sz="32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657600" y="1371600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00425" y="1520825"/>
            <a:ext cx="2390775" cy="3333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Child &gt; 18 months of age*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572000" y="18764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495800" y="25622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424238" y="2282825"/>
            <a:ext cx="2287587" cy="3333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Rapid HIV Antibody Test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0" y="26384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524000" y="2943225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524000" y="29432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324600" y="29432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93738" y="3298825"/>
            <a:ext cx="1914525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HIV Antibody POSITIVE</a:t>
            </a:r>
          </a:p>
          <a:p>
            <a:r>
              <a:rPr lang="en-US" sz="1200" b="1" i="1">
                <a:solidFill>
                  <a:srgbClr val="FF0000"/>
                </a:solidFill>
              </a:rPr>
              <a:t>HIV-INFECTED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245100" y="3197225"/>
            <a:ext cx="1990725" cy="303213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HIV Antibody NEGATIVE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1524000" y="38576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31825" y="4213225"/>
            <a:ext cx="1779588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Refer for HIV care &amp;   </a:t>
            </a:r>
          </a:p>
          <a:p>
            <a:r>
              <a:rPr lang="en-US" sz="1200" b="1"/>
              <a:t> treatment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324600" y="34766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800600" y="3781425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800600" y="37814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7620000" y="37814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048000" y="4010025"/>
            <a:ext cx="2362200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Non-breast feeding child</a:t>
            </a:r>
          </a:p>
          <a:p>
            <a:r>
              <a:rPr lang="en-US" sz="1200" b="1" i="1">
                <a:solidFill>
                  <a:srgbClr val="006600"/>
                </a:solidFill>
              </a:rPr>
              <a:t>UNINFECTED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478588" y="4060825"/>
            <a:ext cx="2152650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Breast feeding child</a:t>
            </a:r>
          </a:p>
          <a:p>
            <a:r>
              <a:rPr lang="en-US" sz="1200" b="1"/>
              <a:t>remains at risk of infection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7620000" y="44672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>
            <a:off x="6248400" y="4695825"/>
            <a:ext cx="2643188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Repeat HIV Rapid Antibody </a:t>
            </a:r>
          </a:p>
          <a:p>
            <a:r>
              <a:rPr lang="en-US" sz="1200" b="1"/>
              <a:t>&gt;6-12 weeks after weaning</a:t>
            </a:r>
          </a:p>
        </p:txBody>
      </p:sp>
      <p:sp>
        <p:nvSpPr>
          <p:cNvPr id="36888" name="Text Box 27"/>
          <p:cNvSpPr txBox="1">
            <a:spLocks noChangeArrowheads="1"/>
          </p:cNvSpPr>
          <p:nvPr/>
        </p:nvSpPr>
        <p:spPr bwMode="auto">
          <a:xfrm>
            <a:off x="1066800" y="2028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6889" name="Text Box 29"/>
          <p:cNvSpPr txBox="1">
            <a:spLocks noChangeArrowheads="1"/>
          </p:cNvSpPr>
          <p:nvPr/>
        </p:nvSpPr>
        <p:spPr bwMode="auto">
          <a:xfrm>
            <a:off x="60325" y="59563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36890" name="Line 32"/>
          <p:cNvSpPr>
            <a:spLocks noChangeShapeType="1"/>
          </p:cNvSpPr>
          <p:nvPr/>
        </p:nvSpPr>
        <p:spPr bwMode="auto">
          <a:xfrm>
            <a:off x="7620000" y="52292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33"/>
          <p:cNvSpPr>
            <a:spLocks noChangeShapeType="1"/>
          </p:cNvSpPr>
          <p:nvPr/>
        </p:nvSpPr>
        <p:spPr bwMode="auto">
          <a:xfrm>
            <a:off x="5486400" y="538162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34"/>
          <p:cNvSpPr>
            <a:spLocks noChangeShapeType="1"/>
          </p:cNvSpPr>
          <p:nvPr/>
        </p:nvSpPr>
        <p:spPr bwMode="auto">
          <a:xfrm>
            <a:off x="5486400" y="53816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5"/>
          <p:cNvSpPr>
            <a:spLocks noChangeShapeType="1"/>
          </p:cNvSpPr>
          <p:nvPr/>
        </p:nvSpPr>
        <p:spPr bwMode="auto">
          <a:xfrm>
            <a:off x="8534400" y="53816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Text Box 36"/>
          <p:cNvSpPr txBox="1">
            <a:spLocks noChangeArrowheads="1"/>
          </p:cNvSpPr>
          <p:nvPr/>
        </p:nvSpPr>
        <p:spPr bwMode="auto">
          <a:xfrm>
            <a:off x="4341813" y="5534025"/>
            <a:ext cx="1914525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HIV Antibody POSITIVE</a:t>
            </a:r>
          </a:p>
          <a:p>
            <a:r>
              <a:rPr lang="en-US" sz="1200" b="1" i="1">
                <a:solidFill>
                  <a:srgbClr val="FF0000"/>
                </a:solidFill>
              </a:rPr>
              <a:t>HIV-INFECTED</a:t>
            </a:r>
          </a:p>
        </p:txBody>
      </p:sp>
      <p:sp>
        <p:nvSpPr>
          <p:cNvPr id="36895" name="Line 37"/>
          <p:cNvSpPr>
            <a:spLocks noChangeShapeType="1"/>
          </p:cNvSpPr>
          <p:nvPr/>
        </p:nvSpPr>
        <p:spPr bwMode="auto">
          <a:xfrm>
            <a:off x="5410200" y="6067425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Text Box 38"/>
          <p:cNvSpPr txBox="1">
            <a:spLocks noChangeArrowheads="1"/>
          </p:cNvSpPr>
          <p:nvPr/>
        </p:nvSpPr>
        <p:spPr bwMode="auto">
          <a:xfrm>
            <a:off x="4465638" y="6143625"/>
            <a:ext cx="1779587" cy="485775"/>
          </a:xfrm>
          <a:prstGeom prst="rect">
            <a:avLst/>
          </a:prstGeom>
          <a:solidFill>
            <a:srgbClr val="EDEDF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Refer for HIV  care &amp;  </a:t>
            </a:r>
          </a:p>
          <a:p>
            <a:r>
              <a:rPr lang="en-US" sz="1200" b="1"/>
              <a:t> treatment</a:t>
            </a:r>
          </a:p>
        </p:txBody>
      </p:sp>
      <p:sp>
        <p:nvSpPr>
          <p:cNvPr id="36897" name="Text Box 39"/>
          <p:cNvSpPr txBox="1">
            <a:spLocks noChangeArrowheads="1"/>
          </p:cNvSpPr>
          <p:nvPr/>
        </p:nvSpPr>
        <p:spPr bwMode="auto">
          <a:xfrm>
            <a:off x="6858000" y="5534025"/>
            <a:ext cx="2133600" cy="485775"/>
          </a:xfrm>
          <a:prstGeom prst="rect">
            <a:avLst/>
          </a:prstGeom>
          <a:solidFill>
            <a:srgbClr val="EDEDF7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HIV Antibody NEGATIVE</a:t>
            </a:r>
          </a:p>
          <a:p>
            <a:r>
              <a:rPr lang="en-US" sz="1200" b="1" i="1">
                <a:solidFill>
                  <a:srgbClr val="006600"/>
                </a:solidFill>
              </a:rPr>
              <a:t>UNINFECTED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Interpretation of HIV test result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Positive virology test (DNA PCR) implies that the baby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 infected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any age (two test).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Positive antibody test at 18 months or more implies that the child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 infected</a:t>
            </a: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Care of HIV exposed children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Infants born from HIV positive mother is defined as exposed infants.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 of clinical care for HEI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examination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Growth assessment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Developmental assessment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Infant feeding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Immunization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ARV prophylaxis ( Nevirapin)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ritannic Bold" pitchFamily="34" charset="0"/>
              </a:rPr>
              <a:t>Definition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is a virus that attacks the immune system and damages the body's ability to fight infections.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AIDS is a potentially fatal condition that develops in the most advanced stage of HIV. 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8. Cotr-imoxazole preventive therapy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 TB risk assessment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10. Determination and evaluation of infection status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11. Current assessment and plan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12. Follow up visit and schedule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ART drugs for pediatrics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to start ART?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 should be initiated in all children living with HIV regardless of WHO clinical staging and CD4 cell count . But as apriority, ART should be initiated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- In all children less than or equal to 2 year OR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- In children younger than 5 years with clinical staging 3 and 4, CD4 count less than or equal to 750cells/mm3 or CD4 percentage &lt;25%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- Children 5 years and older with WHO clinical staging of 3 or 4 and CD4 cell count less than or equal to 350cells/mm3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Infants and young children living with HIV have a high risk of poor out comes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 52 % of children born with HIV dying before the age of 2 years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Around 30% will die  on the first year of life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ART drugs for pediatrics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Growth should be assesses continuously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 determine dose of ART drugs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 avoid low drug exposure and development of resistance and virologic failure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Treatment regimen in pediatrics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For infants and young children less than 3 year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ABC+3TC+LPV--------1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 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ABC+3TC+NEV-------2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Children &gt;3yr,but&lt;10 year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ABC+3TC+EFV-------1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ABC+3TC+NEV-------2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Adolescent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TDF+3TC+EFV----------1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AZT+3TC+NEV----------2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Criteria to select ART regimen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Potency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non-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thymidine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analogue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convenience of once daily dosing and the use of FDCs whenever possible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Availability and cost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Infant prophylaxis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Infant born to mothers with HIV who are at high risk of acquiring infection;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* Breast feed;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- Receive dual prophylaxis of AZT BID and NEV once daily for 6 weeks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* On replacement feeding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- Come with in 72 hours after delivery, start the same regimen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If come too late, no need of prophylaxis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mother first diagnosed to HIV infection or breast feeding infant first identified as HIV exposed in post partum period;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Should infant prophylaxis continued for additional 6 weeks or for a total of 12 weeks (AZT twice daily + NEV for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week and the same regimen or NEV only for the next 6weeks).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infant mother on ART before pregnancy and remains on it;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* Breast feed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-Infant should receive NEV once daily for 6 wk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*  On replacement feeding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Infant should receive NEV daily or AZT twice a day (if infant is evaluated  with in 72 hr 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1828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Monitoring response to ART  and diagnosing treatment failure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990600"/>
            <a:ext cx="8637587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HIV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“Human Immunodeficiency virus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specific type of virus (a retrovirus) that causes AIDS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HIV invades the helper T cells to replicate itself.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Viral load test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standard method</a:t>
            </a: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CD4 count and clinical monitoring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used for diagnosis of treatment failure when viral load testing is not available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READ TOXICITIES OR SIDE EFFECT OF EACH ARV DRUG?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31800"/>
            <a:ext cx="8637588" cy="914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Britannic Bold" pitchFamily="34" charset="0"/>
              </a:rPr>
              <a:t>Thank You!</a:t>
            </a:r>
            <a:endParaRPr lang="en-US" smtClean="0">
              <a:latin typeface="Britannic Bold" pitchFamily="34" charset="0"/>
            </a:endParaRPr>
          </a:p>
        </p:txBody>
      </p:sp>
      <p:pic>
        <p:nvPicPr>
          <p:cNvPr id="56323" name="Picture 3" descr="Filename: AG00373_.gif&#10;Keywords: applause, clapping, claps ...&#10;File Size: 5 KB">
            <a:hlinkClick r:id="" action="ppaction://noaction">
              <a:snd r:embed="rId2" name="clap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9718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Acquired Immunodeficiency Syndrome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 limits the body’s ability to fight infection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person with AIDS has a very weak immune system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Incubation period is 2 to 5 years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Cure</a:t>
            </a:r>
          </a:p>
        </p:txBody>
      </p:sp>
      <p:pic>
        <p:nvPicPr>
          <p:cNvPr id="19460" name="whats going o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of the major cause of childhood and infant morbidity and mortality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Approximately 37.9 million people across the globe with HIV/AIDS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1.7 million was children  &lt;15 years old ( UNAIDS ,2018 )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Sub Saharan Africa contributes to &gt;90% of pediatric HIV cases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1.7 million people worldwide become newly infected with HIV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160,000  was children less than 15 years old.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UNAIDS,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Ethiopia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Approximately 690,000 people was living with HIV/AIDS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36,000 were children less than 15 years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Estimated 23,000  individuals become newly infected with HIV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2,700  were children less than 15 years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Estimated annual death of 5760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UNAIDS AND WORLD BANK, 2018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 cycle of HIV AIDS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458200" cy="586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1982</Words>
  <Application>Microsoft Office PowerPoint</Application>
  <PresentationFormat>On-screen Show (4:3)</PresentationFormat>
  <Paragraphs>304</Paragraphs>
  <Slides>52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HIV/ AIDS IN PEDIATRICS</vt:lpstr>
      <vt:lpstr>Objectives </vt:lpstr>
      <vt:lpstr>Is HIV and AIDS the same thing?</vt:lpstr>
      <vt:lpstr>Definition</vt:lpstr>
      <vt:lpstr>HIV</vt:lpstr>
      <vt:lpstr>AIDS</vt:lpstr>
      <vt:lpstr>Epidemiology</vt:lpstr>
      <vt:lpstr>Slide 8</vt:lpstr>
      <vt:lpstr>Slide 9</vt:lpstr>
      <vt:lpstr>Mode of transmission </vt:lpstr>
      <vt:lpstr>Slide 11</vt:lpstr>
      <vt:lpstr>Mode of t….</vt:lpstr>
      <vt:lpstr>Disease progression in children </vt:lpstr>
      <vt:lpstr>Immunological differences in Children </vt:lpstr>
      <vt:lpstr> Viral load differences in children </vt:lpstr>
      <vt:lpstr>Pathogenesis</vt:lpstr>
      <vt:lpstr>WHO clinical Stages of HIV</vt:lpstr>
      <vt:lpstr>Clinical Stage 1</vt:lpstr>
      <vt:lpstr>Clinical Stage 2</vt:lpstr>
      <vt:lpstr>Clinical Stage 2</vt:lpstr>
      <vt:lpstr>Clinical Stage 2</vt:lpstr>
      <vt:lpstr>Clinical Stage 3</vt:lpstr>
      <vt:lpstr>Clinical Stage 3</vt:lpstr>
      <vt:lpstr>Clinical Stage 3</vt:lpstr>
      <vt:lpstr>Clinical Stage 4</vt:lpstr>
      <vt:lpstr>Clinical Stage 4</vt:lpstr>
      <vt:lpstr>Clinical Stage 4</vt:lpstr>
      <vt:lpstr>Clinical Stage 4</vt:lpstr>
      <vt:lpstr>Clinical Stage 4</vt:lpstr>
      <vt:lpstr>Clinical Stage 4</vt:lpstr>
      <vt:lpstr>Slide 31</vt:lpstr>
      <vt:lpstr> Laboratory diagnosis of HIV/AIDS in Infant / children </vt:lpstr>
      <vt:lpstr>Presumptive diagnosis of clinical stage 4 (CHILDREN)</vt:lpstr>
      <vt:lpstr>Presumptive diagnosis of clinical stage 4 (CHILDREN)</vt:lpstr>
      <vt:lpstr>Diagnostic Algorithm for Infants  &lt; 18 months of age</vt:lpstr>
      <vt:lpstr>Diagnostic Algorithm for Children  &gt; 18 months of age</vt:lpstr>
      <vt:lpstr>Slide 37</vt:lpstr>
      <vt:lpstr>Slide 38</vt:lpstr>
      <vt:lpstr>Slide 39</vt:lpstr>
      <vt:lpstr>Slide 40</vt:lpstr>
      <vt:lpstr>ART drugs for pediatrics</vt:lpstr>
      <vt:lpstr>Slide 42</vt:lpstr>
      <vt:lpstr>Slide 43</vt:lpstr>
      <vt:lpstr>ART drugs for pediatrics</vt:lpstr>
      <vt:lpstr>Slide 45</vt:lpstr>
      <vt:lpstr>Criteria to select ART regimen </vt:lpstr>
      <vt:lpstr>Infant prophylaxis </vt:lpstr>
      <vt:lpstr>Slide 48</vt:lpstr>
      <vt:lpstr>Slide 49</vt:lpstr>
      <vt:lpstr>Slide 50</vt:lpstr>
      <vt:lpstr>Slide 51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 AIDS</dc:title>
  <dc:creator>user</dc:creator>
  <cp:lastModifiedBy>wats</cp:lastModifiedBy>
  <cp:revision>15</cp:revision>
  <dcterms:created xsi:type="dcterms:W3CDTF">2020-03-18T11:48:34Z</dcterms:created>
  <dcterms:modified xsi:type="dcterms:W3CDTF">2020-05-24T22:51:13Z</dcterms:modified>
</cp:coreProperties>
</file>