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229.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69.xml" ContentType="application/vnd.openxmlformats-officedocument.presentationml.slide+xml"/>
  <Override PartName="/ppt/slides/slide221.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slides/slide237.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s/slide216.xml" ContentType="application/vnd.openxmlformats-officedocument.presentationml.slide+xml"/>
  <Override PartName="/ppt/slides/slide234.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23.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s/slide239.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35.xml" ContentType="application/vnd.openxmlformats-officedocument.presentationml.slide+xml"/>
  <Override PartName="/ppt/slideLayouts/slideLayout16.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231.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Layouts/slideLayout20.xml" ContentType="application/vnd.openxmlformats-officedocument.presentationml.slideLayout+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s/slide233.xml" ContentType="application/vnd.openxmlformats-officedocument.presentationml.slide+xml"/>
  <Override PartName="/ppt/slideLayouts/slideLayout14.xml" ContentType="application/vnd.openxmlformats-officedocument.presentationml.slideLayout+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notesSlides/notesSlide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2"/>
  </p:notesMasterIdLst>
  <p:sldIdLst>
    <p:sldId id="472" r:id="rId3"/>
    <p:sldId id="513" r:id="rId4"/>
    <p:sldId id="417" r:id="rId5"/>
    <p:sldId id="508" r:id="rId6"/>
    <p:sldId id="514" r:id="rId7"/>
    <p:sldId id="261" r:id="rId8"/>
    <p:sldId id="262" r:id="rId9"/>
    <p:sldId id="263" r:id="rId10"/>
    <p:sldId id="264" r:id="rId11"/>
    <p:sldId id="265" r:id="rId12"/>
    <p:sldId id="433" r:id="rId13"/>
    <p:sldId id="504" r:id="rId14"/>
    <p:sldId id="505" r:id="rId15"/>
    <p:sldId id="266" r:id="rId16"/>
    <p:sldId id="267" r:id="rId17"/>
    <p:sldId id="268" r:id="rId18"/>
    <p:sldId id="432" r:id="rId19"/>
    <p:sldId id="464" r:id="rId20"/>
    <p:sldId id="465" r:id="rId21"/>
    <p:sldId id="466" r:id="rId22"/>
    <p:sldId id="467"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421" r:id="rId37"/>
    <p:sldId id="283" r:id="rId38"/>
    <p:sldId id="284" r:id="rId39"/>
    <p:sldId id="419" r:id="rId40"/>
    <p:sldId id="422" r:id="rId41"/>
    <p:sldId id="285" r:id="rId42"/>
    <p:sldId id="424" r:id="rId43"/>
    <p:sldId id="429" r:id="rId44"/>
    <p:sldId id="425" r:id="rId45"/>
    <p:sldId id="430" r:id="rId46"/>
    <p:sldId id="426" r:id="rId47"/>
    <p:sldId id="431" r:id="rId48"/>
    <p:sldId id="427" r:id="rId49"/>
    <p:sldId id="428" r:id="rId50"/>
    <p:sldId id="502" r:id="rId51"/>
    <p:sldId id="503" r:id="rId52"/>
    <p:sldId id="286" r:id="rId53"/>
    <p:sldId id="287" r:id="rId54"/>
    <p:sldId id="423" r:id="rId55"/>
    <p:sldId id="288" r:id="rId56"/>
    <p:sldId id="434" r:id="rId57"/>
    <p:sldId id="289" r:id="rId58"/>
    <p:sldId id="441" r:id="rId59"/>
    <p:sldId id="290" r:id="rId60"/>
    <p:sldId id="291" r:id="rId61"/>
    <p:sldId id="292" r:id="rId62"/>
    <p:sldId id="295" r:id="rId63"/>
    <p:sldId id="293" r:id="rId64"/>
    <p:sldId id="294" r:id="rId65"/>
    <p:sldId id="296" r:id="rId66"/>
    <p:sldId id="297" r:id="rId67"/>
    <p:sldId id="298" r:id="rId68"/>
    <p:sldId id="299" r:id="rId69"/>
    <p:sldId id="300" r:id="rId70"/>
    <p:sldId id="301" r:id="rId71"/>
    <p:sldId id="302" r:id="rId72"/>
    <p:sldId id="303" r:id="rId73"/>
    <p:sldId id="435" r:id="rId74"/>
    <p:sldId id="437" r:id="rId75"/>
    <p:sldId id="438" r:id="rId76"/>
    <p:sldId id="439" r:id="rId77"/>
    <p:sldId id="440" r:id="rId78"/>
    <p:sldId id="304" r:id="rId79"/>
    <p:sldId id="489" r:id="rId80"/>
    <p:sldId id="305" r:id="rId81"/>
    <p:sldId id="306" r:id="rId82"/>
    <p:sldId id="307" r:id="rId83"/>
    <p:sldId id="308" r:id="rId84"/>
    <p:sldId id="309" r:id="rId85"/>
    <p:sldId id="310" r:id="rId86"/>
    <p:sldId id="311" r:id="rId87"/>
    <p:sldId id="312" r:id="rId88"/>
    <p:sldId id="313" r:id="rId89"/>
    <p:sldId id="490" r:id="rId90"/>
    <p:sldId id="314" r:id="rId91"/>
    <p:sldId id="315" r:id="rId92"/>
    <p:sldId id="316" r:id="rId93"/>
    <p:sldId id="317" r:id="rId94"/>
    <p:sldId id="318" r:id="rId95"/>
    <p:sldId id="319" r:id="rId96"/>
    <p:sldId id="320" r:id="rId97"/>
    <p:sldId id="321" r:id="rId98"/>
    <p:sldId id="323" r:id="rId99"/>
    <p:sldId id="322" r:id="rId100"/>
    <p:sldId id="444" r:id="rId101"/>
    <p:sldId id="442" r:id="rId102"/>
    <p:sldId id="443" r:id="rId103"/>
    <p:sldId id="445" r:id="rId104"/>
    <p:sldId id="468" r:id="rId105"/>
    <p:sldId id="446" r:id="rId106"/>
    <p:sldId id="324" r:id="rId107"/>
    <p:sldId id="326" r:id="rId108"/>
    <p:sldId id="447" r:id="rId109"/>
    <p:sldId id="452" r:id="rId110"/>
    <p:sldId id="453" r:id="rId111"/>
    <p:sldId id="454" r:id="rId112"/>
    <p:sldId id="448" r:id="rId113"/>
    <p:sldId id="449" r:id="rId114"/>
    <p:sldId id="450" r:id="rId115"/>
    <p:sldId id="451" r:id="rId116"/>
    <p:sldId id="327" r:id="rId117"/>
    <p:sldId id="328" r:id="rId118"/>
    <p:sldId id="455" r:id="rId119"/>
    <p:sldId id="456" r:id="rId120"/>
    <p:sldId id="457" r:id="rId121"/>
    <p:sldId id="460" r:id="rId122"/>
    <p:sldId id="461" r:id="rId123"/>
    <p:sldId id="469" r:id="rId124"/>
    <p:sldId id="329" r:id="rId125"/>
    <p:sldId id="330" r:id="rId126"/>
    <p:sldId id="470" r:id="rId127"/>
    <p:sldId id="331" r:id="rId128"/>
    <p:sldId id="332" r:id="rId129"/>
    <p:sldId id="333" r:id="rId130"/>
    <p:sldId id="334" r:id="rId131"/>
    <p:sldId id="335" r:id="rId132"/>
    <p:sldId id="336" r:id="rId133"/>
    <p:sldId id="337" r:id="rId134"/>
    <p:sldId id="462" r:id="rId135"/>
    <p:sldId id="463" r:id="rId136"/>
    <p:sldId id="339" r:id="rId137"/>
    <p:sldId id="510" r:id="rId138"/>
    <p:sldId id="338" r:id="rId139"/>
    <p:sldId id="474" r:id="rId140"/>
    <p:sldId id="341" r:id="rId141"/>
    <p:sldId id="340" r:id="rId142"/>
    <p:sldId id="342" r:id="rId143"/>
    <p:sldId id="493" r:id="rId144"/>
    <p:sldId id="494" r:id="rId145"/>
    <p:sldId id="495" r:id="rId146"/>
    <p:sldId id="496" r:id="rId147"/>
    <p:sldId id="497" r:id="rId148"/>
    <p:sldId id="498" r:id="rId149"/>
    <p:sldId id="499" r:id="rId150"/>
    <p:sldId id="500" r:id="rId151"/>
    <p:sldId id="501" r:id="rId152"/>
    <p:sldId id="344" r:id="rId153"/>
    <p:sldId id="343" r:id="rId154"/>
    <p:sldId id="511" r:id="rId155"/>
    <p:sldId id="346" r:id="rId156"/>
    <p:sldId id="475" r:id="rId157"/>
    <p:sldId id="347" r:id="rId158"/>
    <p:sldId id="476" r:id="rId159"/>
    <p:sldId id="348" r:id="rId160"/>
    <p:sldId id="349" r:id="rId161"/>
    <p:sldId id="477" r:id="rId162"/>
    <p:sldId id="350" r:id="rId163"/>
    <p:sldId id="478" r:id="rId164"/>
    <p:sldId id="351" r:id="rId165"/>
    <p:sldId id="352" r:id="rId166"/>
    <p:sldId id="353" r:id="rId167"/>
    <p:sldId id="354" r:id="rId168"/>
    <p:sldId id="355" r:id="rId169"/>
    <p:sldId id="356" r:id="rId170"/>
    <p:sldId id="479" r:id="rId171"/>
    <p:sldId id="357" r:id="rId172"/>
    <p:sldId id="358" r:id="rId173"/>
    <p:sldId id="359" r:id="rId174"/>
    <p:sldId id="360" r:id="rId175"/>
    <p:sldId id="361" r:id="rId176"/>
    <p:sldId id="362" r:id="rId177"/>
    <p:sldId id="363" r:id="rId178"/>
    <p:sldId id="364" r:id="rId179"/>
    <p:sldId id="365" r:id="rId180"/>
    <p:sldId id="366" r:id="rId181"/>
    <p:sldId id="367" r:id="rId182"/>
    <p:sldId id="368" r:id="rId183"/>
    <p:sldId id="369" r:id="rId184"/>
    <p:sldId id="370" r:id="rId185"/>
    <p:sldId id="371" r:id="rId186"/>
    <p:sldId id="372" r:id="rId187"/>
    <p:sldId id="373" r:id="rId188"/>
    <p:sldId id="374" r:id="rId189"/>
    <p:sldId id="480" r:id="rId190"/>
    <p:sldId id="481" r:id="rId191"/>
    <p:sldId id="482" r:id="rId192"/>
    <p:sldId id="483" r:id="rId193"/>
    <p:sldId id="375" r:id="rId194"/>
    <p:sldId id="484" r:id="rId195"/>
    <p:sldId id="485" r:id="rId196"/>
    <p:sldId id="488" r:id="rId197"/>
    <p:sldId id="486" r:id="rId198"/>
    <p:sldId id="487" r:id="rId199"/>
    <p:sldId id="377" r:id="rId200"/>
    <p:sldId id="378" r:id="rId201"/>
    <p:sldId id="379" r:id="rId202"/>
    <p:sldId id="381" r:id="rId203"/>
    <p:sldId id="380" r:id="rId204"/>
    <p:sldId id="382" r:id="rId205"/>
    <p:sldId id="383" r:id="rId206"/>
    <p:sldId id="384" r:id="rId207"/>
    <p:sldId id="385" r:id="rId208"/>
    <p:sldId id="491" r:id="rId209"/>
    <p:sldId id="387" r:id="rId210"/>
    <p:sldId id="388" r:id="rId211"/>
    <p:sldId id="506" r:id="rId212"/>
    <p:sldId id="507" r:id="rId213"/>
    <p:sldId id="390" r:id="rId214"/>
    <p:sldId id="389" r:id="rId215"/>
    <p:sldId id="391" r:id="rId216"/>
    <p:sldId id="392" r:id="rId217"/>
    <p:sldId id="393" r:id="rId218"/>
    <p:sldId id="394" r:id="rId219"/>
    <p:sldId id="395" r:id="rId220"/>
    <p:sldId id="396" r:id="rId221"/>
    <p:sldId id="397" r:id="rId222"/>
    <p:sldId id="398" r:id="rId223"/>
    <p:sldId id="399" r:id="rId224"/>
    <p:sldId id="400" r:id="rId225"/>
    <p:sldId id="401" r:id="rId226"/>
    <p:sldId id="402" r:id="rId227"/>
    <p:sldId id="403" r:id="rId228"/>
    <p:sldId id="404" r:id="rId229"/>
    <p:sldId id="405" r:id="rId230"/>
    <p:sldId id="406" r:id="rId231"/>
    <p:sldId id="407" r:id="rId232"/>
    <p:sldId id="408" r:id="rId233"/>
    <p:sldId id="409" r:id="rId234"/>
    <p:sldId id="410" r:id="rId235"/>
    <p:sldId id="413" r:id="rId236"/>
    <p:sldId id="411" r:id="rId237"/>
    <p:sldId id="412" r:id="rId238"/>
    <p:sldId id="414" r:id="rId239"/>
    <p:sldId id="415" r:id="rId240"/>
    <p:sldId id="416" r:id="rId2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0485" autoAdjust="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openxmlformats.org/officeDocument/2006/relationships/slide" Target="slides/slide22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37" Type="http://schemas.openxmlformats.org/officeDocument/2006/relationships/slide" Target="slides/slide235.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openxmlformats.org/officeDocument/2006/relationships/slide" Target="slides/slide225.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presProps" Target="presProps.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slide" Target="slides/slide180.xml"/><Relationship Id="rId187" Type="http://schemas.openxmlformats.org/officeDocument/2006/relationships/slide" Target="slides/slide185.xml"/><Relationship Id="rId217" Type="http://schemas.openxmlformats.org/officeDocument/2006/relationships/slide" Target="slides/slide215.xml"/><Relationship Id="rId1" Type="http://schemas.openxmlformats.org/officeDocument/2006/relationships/slideMaster" Target="slideMasters/slideMaster1.xml"/><Relationship Id="rId6" Type="http://schemas.openxmlformats.org/officeDocument/2006/relationships/slide" Target="slides/slide4.xml"/><Relationship Id="rId212" Type="http://schemas.openxmlformats.org/officeDocument/2006/relationships/slide" Target="slides/slide210.xml"/><Relationship Id="rId233" Type="http://schemas.openxmlformats.org/officeDocument/2006/relationships/slide" Target="slides/slide231.xml"/><Relationship Id="rId238" Type="http://schemas.openxmlformats.org/officeDocument/2006/relationships/slide" Target="slides/slide236.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172" Type="http://schemas.openxmlformats.org/officeDocument/2006/relationships/slide" Target="slides/slide170.xml"/><Relationship Id="rId193" Type="http://schemas.openxmlformats.org/officeDocument/2006/relationships/slide" Target="slides/slide191.xml"/><Relationship Id="rId202" Type="http://schemas.openxmlformats.org/officeDocument/2006/relationships/slide" Target="slides/slide200.xml"/><Relationship Id="rId207" Type="http://schemas.openxmlformats.org/officeDocument/2006/relationships/slide" Target="slides/slide205.xml"/><Relationship Id="rId223" Type="http://schemas.openxmlformats.org/officeDocument/2006/relationships/slide" Target="slides/slide221.xml"/><Relationship Id="rId228" Type="http://schemas.openxmlformats.org/officeDocument/2006/relationships/slide" Target="slides/slide226.xml"/><Relationship Id="rId244" Type="http://schemas.openxmlformats.org/officeDocument/2006/relationships/viewProps" Target="view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13" Type="http://schemas.openxmlformats.org/officeDocument/2006/relationships/slide" Target="slides/slide211.xml"/><Relationship Id="rId218" Type="http://schemas.openxmlformats.org/officeDocument/2006/relationships/slide" Target="slides/slide216.xml"/><Relationship Id="rId234" Type="http://schemas.openxmlformats.org/officeDocument/2006/relationships/slide" Target="slides/slide232.xml"/><Relationship Id="rId239" Type="http://schemas.openxmlformats.org/officeDocument/2006/relationships/slide" Target="slides/slide237.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slide" Target="slides/slide197.xml"/><Relationship Id="rId203" Type="http://schemas.openxmlformats.org/officeDocument/2006/relationships/slide" Target="slides/slide201.xml"/><Relationship Id="rId208" Type="http://schemas.openxmlformats.org/officeDocument/2006/relationships/slide" Target="slides/slide206.xml"/><Relationship Id="rId229" Type="http://schemas.openxmlformats.org/officeDocument/2006/relationships/slide" Target="slides/slide227.xml"/><Relationship Id="rId19" Type="http://schemas.openxmlformats.org/officeDocument/2006/relationships/slide" Target="slides/slide17.xml"/><Relationship Id="rId224" Type="http://schemas.openxmlformats.org/officeDocument/2006/relationships/slide" Target="slides/slide222.xml"/><Relationship Id="rId240" Type="http://schemas.openxmlformats.org/officeDocument/2006/relationships/slide" Target="slides/slide238.xml"/><Relationship Id="rId245" Type="http://schemas.openxmlformats.org/officeDocument/2006/relationships/theme" Target="theme/theme1.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219" Type="http://schemas.openxmlformats.org/officeDocument/2006/relationships/slide" Target="slides/slide217.xml"/><Relationship Id="rId3" Type="http://schemas.openxmlformats.org/officeDocument/2006/relationships/slide" Target="slides/slide1.xml"/><Relationship Id="rId214" Type="http://schemas.openxmlformats.org/officeDocument/2006/relationships/slide" Target="slides/slide212.xml"/><Relationship Id="rId230" Type="http://schemas.openxmlformats.org/officeDocument/2006/relationships/slide" Target="slides/slide228.xml"/><Relationship Id="rId235" Type="http://schemas.openxmlformats.org/officeDocument/2006/relationships/slide" Target="slides/slide233.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slide" Target="slides/slide207.xml"/><Relationship Id="rId190" Type="http://schemas.openxmlformats.org/officeDocument/2006/relationships/slide" Target="slides/slide188.xml"/><Relationship Id="rId204" Type="http://schemas.openxmlformats.org/officeDocument/2006/relationships/slide" Target="slides/slide202.xml"/><Relationship Id="rId220" Type="http://schemas.openxmlformats.org/officeDocument/2006/relationships/slide" Target="slides/slide218.xml"/><Relationship Id="rId225" Type="http://schemas.openxmlformats.org/officeDocument/2006/relationships/slide" Target="slides/slide223.xml"/><Relationship Id="rId241" Type="http://schemas.openxmlformats.org/officeDocument/2006/relationships/slide" Target="slides/slide239.xml"/><Relationship Id="rId246" Type="http://schemas.openxmlformats.org/officeDocument/2006/relationships/tableStyles" Target="tableStyle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slide" Target="slides/slide213.xml"/><Relationship Id="rId236" Type="http://schemas.openxmlformats.org/officeDocument/2006/relationships/slide" Target="slides/slide234.xml"/><Relationship Id="rId26" Type="http://schemas.openxmlformats.org/officeDocument/2006/relationships/slide" Target="slides/slide24.xml"/><Relationship Id="rId231" Type="http://schemas.openxmlformats.org/officeDocument/2006/relationships/slide" Target="slides/slide229.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notesMaster" Target="notesMasters/notesMaster1.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2F4247-6407-4066-8B5F-1E2A8D321953}" type="datetimeFigureOut">
              <a:rPr lang="en-US" smtClean="0"/>
              <a:pPr/>
              <a:t>14-May-20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37124E-DD39-42EF-8626-4996D0863657}" type="slidenum">
              <a:rPr lang="en-US" smtClean="0"/>
              <a:pPr/>
              <a:t>‹#›</a:t>
            </a:fld>
            <a:endParaRPr lang="en-US"/>
          </a:p>
        </p:txBody>
      </p:sp>
    </p:spTree>
    <p:extLst>
      <p:ext uri="{BB962C8B-B14F-4D97-AF65-F5344CB8AC3E}">
        <p14:creationId xmlns:p14="http://schemas.microsoft.com/office/powerpoint/2010/main" xmlns="" val="3209164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CF638A-A429-4C88-BB0A-E695B0BF266C}"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xmlns="" val="2245596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percutaneous endoscopic gastrostomy, or</a:t>
            </a:r>
          </a:p>
          <a:p>
            <a:r>
              <a:rPr lang="en-US" sz="1200" b="0" i="0" u="none" strike="noStrike" kern="1200" baseline="0" dirty="0" smtClean="0">
                <a:solidFill>
                  <a:schemeClr val="tx1"/>
                </a:solidFill>
                <a:latin typeface="+mn-lt"/>
                <a:ea typeface="+mn-ea"/>
                <a:cs typeface="+mn-cs"/>
              </a:rPr>
              <a:t>PEG)</a:t>
            </a:r>
            <a:endParaRPr lang="en-US" dirty="0"/>
          </a:p>
        </p:txBody>
      </p:sp>
      <p:sp>
        <p:nvSpPr>
          <p:cNvPr id="4" name="Slide Number Placeholder 3"/>
          <p:cNvSpPr>
            <a:spLocks noGrp="1"/>
          </p:cNvSpPr>
          <p:nvPr>
            <p:ph type="sldNum" sz="quarter" idx="10"/>
          </p:nvPr>
        </p:nvSpPr>
        <p:spPr/>
        <p:txBody>
          <a:bodyPr/>
          <a:lstStyle/>
          <a:p>
            <a:fld id="{5737124E-DD39-42EF-8626-4996D0863657}" type="slidenum">
              <a:rPr lang="en-US" smtClean="0"/>
              <a:pPr/>
              <a:t>111</a:t>
            </a:fld>
            <a:endParaRPr lang="en-US"/>
          </a:p>
        </p:txBody>
      </p:sp>
    </p:spTree>
    <p:extLst>
      <p:ext uri="{BB962C8B-B14F-4D97-AF65-F5344CB8AC3E}">
        <p14:creationId xmlns:p14="http://schemas.microsoft.com/office/powerpoint/2010/main" xmlns="" val="2957784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b="0" i="0" u="none" strike="noStrike" kern="1200" baseline="0" dirty="0" smtClean="0">
                <a:solidFill>
                  <a:schemeClr val="tx1"/>
                </a:solidFill>
                <a:latin typeface="+mn-lt"/>
                <a:ea typeface="+mn-ea"/>
                <a:cs typeface="+mn-cs"/>
              </a:rPr>
              <a:t>Nutritional status monitoring begins with a comparison</a:t>
            </a:r>
          </a:p>
          <a:p>
            <a:r>
              <a:rPr lang="en-US" sz="1200" b="0" i="0" u="none" strike="noStrike" kern="1200" baseline="0" dirty="0" smtClean="0">
                <a:solidFill>
                  <a:schemeClr val="tx1"/>
                </a:solidFill>
                <a:latin typeface="+mn-lt"/>
                <a:ea typeface="+mn-ea"/>
                <a:cs typeface="+mn-cs"/>
              </a:rPr>
              <a:t>of the client’s kilocalorie and protein allowances</a:t>
            </a:r>
          </a:p>
          <a:p>
            <a:r>
              <a:rPr lang="en-US" sz="1200" b="0" i="0" u="none" strike="noStrike" kern="1200" baseline="0" dirty="0" smtClean="0">
                <a:solidFill>
                  <a:schemeClr val="tx1"/>
                </a:solidFill>
                <a:latin typeface="+mn-lt"/>
                <a:ea typeface="+mn-ea"/>
                <a:cs typeface="+mn-cs"/>
              </a:rPr>
              <a:t>to the volume and composition of the nutritional product</a:t>
            </a:r>
          </a:p>
          <a:p>
            <a:r>
              <a:rPr lang="en-US" sz="1200" b="0" i="0" u="none" strike="noStrike" kern="1200" baseline="0" dirty="0" smtClean="0">
                <a:solidFill>
                  <a:schemeClr val="tx1"/>
                </a:solidFill>
                <a:latin typeface="+mn-lt"/>
                <a:ea typeface="+mn-ea"/>
                <a:cs typeface="+mn-cs"/>
              </a:rPr>
              <a:t>used. Initially the client’s kilocalorie and protein allowances</a:t>
            </a:r>
          </a:p>
          <a:p>
            <a:r>
              <a:rPr lang="en-US" sz="1200" b="0" i="0" u="none" strike="noStrike" kern="1200" baseline="0" dirty="0" smtClean="0">
                <a:solidFill>
                  <a:schemeClr val="tx1"/>
                </a:solidFill>
                <a:latin typeface="+mn-lt"/>
                <a:ea typeface="+mn-ea"/>
                <a:cs typeface="+mn-cs"/>
              </a:rPr>
              <a:t>are not met because a tube feeding is usually</a:t>
            </a:r>
          </a:p>
          <a:p>
            <a:r>
              <a:rPr lang="en-US" sz="1200" b="0" i="0" u="none" strike="noStrike" kern="1200" baseline="0" dirty="0" smtClean="0">
                <a:solidFill>
                  <a:schemeClr val="tx1"/>
                </a:solidFill>
                <a:latin typeface="+mn-lt"/>
                <a:ea typeface="+mn-ea"/>
                <a:cs typeface="+mn-cs"/>
              </a:rPr>
              <a:t>started at a low volume to increase gastrointestinal tolerance.</a:t>
            </a:r>
          </a:p>
          <a:p>
            <a:r>
              <a:rPr lang="en-US" sz="1200" b="0" i="0" u="none" strike="noStrike" kern="1200" baseline="0" dirty="0" smtClean="0">
                <a:solidFill>
                  <a:schemeClr val="tx1"/>
                </a:solidFill>
                <a:latin typeface="+mn-lt"/>
                <a:ea typeface="+mn-ea"/>
                <a:cs typeface="+mn-cs"/>
              </a:rPr>
              <a:t>Changes in the client’s medical status and treatment,</a:t>
            </a:r>
          </a:p>
          <a:p>
            <a:r>
              <a:rPr lang="en-US" sz="1200" b="0" i="0" u="none" strike="noStrike" kern="1200" baseline="0" dirty="0" smtClean="0">
                <a:solidFill>
                  <a:schemeClr val="tx1"/>
                </a:solidFill>
                <a:latin typeface="+mn-lt"/>
                <a:ea typeface="+mn-ea"/>
                <a:cs typeface="+mn-cs"/>
              </a:rPr>
              <a:t>physical activity, and tolerance to the tube feeding</a:t>
            </a:r>
          </a:p>
          <a:p>
            <a:r>
              <a:rPr lang="en-US" sz="1200" b="0" i="0" u="none" strike="noStrike" kern="1200" baseline="0" dirty="0" smtClean="0">
                <a:solidFill>
                  <a:schemeClr val="tx1"/>
                </a:solidFill>
                <a:latin typeface="+mn-lt"/>
                <a:ea typeface="+mn-ea"/>
                <a:cs typeface="+mn-cs"/>
              </a:rPr>
              <a:t>may continually alter the volume and kind of feeding</a:t>
            </a:r>
          </a:p>
          <a:p>
            <a:r>
              <a:rPr lang="en-US" sz="1200" b="0" i="0" u="none" strike="noStrike" kern="1200" baseline="0" dirty="0" smtClean="0">
                <a:solidFill>
                  <a:schemeClr val="tx1"/>
                </a:solidFill>
                <a:latin typeface="+mn-lt"/>
                <a:ea typeface="+mn-ea"/>
                <a:cs typeface="+mn-cs"/>
              </a:rPr>
              <a:t>the client requires. Therefore, the caloric and protein</a:t>
            </a:r>
          </a:p>
          <a:p>
            <a:r>
              <a:rPr lang="en-US" sz="1200" b="0" i="0" u="none" strike="noStrike" kern="1200" baseline="0" dirty="0" smtClean="0">
                <a:solidFill>
                  <a:schemeClr val="tx1"/>
                </a:solidFill>
                <a:latin typeface="+mn-lt"/>
                <a:ea typeface="+mn-ea"/>
                <a:cs typeface="+mn-cs"/>
              </a:rPr>
              <a:t>content of the tube feeding requires reassessment.</a:t>
            </a:r>
          </a:p>
          <a:p>
            <a:r>
              <a:rPr lang="en-US" sz="1200" b="0" i="0" u="none" strike="noStrike" kern="1200" baseline="0" dirty="0" smtClean="0">
                <a:solidFill>
                  <a:schemeClr val="tx1"/>
                </a:solidFill>
                <a:latin typeface="+mn-lt"/>
                <a:ea typeface="+mn-ea"/>
                <a:cs typeface="+mn-cs"/>
              </a:rPr>
              <a:t>In stable clients, serum levels of sodium, blood urea</a:t>
            </a:r>
          </a:p>
          <a:p>
            <a:r>
              <a:rPr lang="en-US" sz="1200" b="0" i="0" u="none" strike="noStrike" kern="1200" baseline="0" dirty="0" smtClean="0">
                <a:solidFill>
                  <a:schemeClr val="tx1"/>
                </a:solidFill>
                <a:latin typeface="+mn-lt"/>
                <a:ea typeface="+mn-ea"/>
                <a:cs typeface="+mn-cs"/>
              </a:rPr>
              <a:t>nitrogen, hemoglobin, and albumin are indicators of</a:t>
            </a:r>
          </a:p>
          <a:p>
            <a:r>
              <a:rPr lang="en-US" sz="1200" b="0" i="0" u="none" strike="noStrike" kern="1200" baseline="0" dirty="0" smtClean="0">
                <a:solidFill>
                  <a:schemeClr val="tx1"/>
                </a:solidFill>
                <a:latin typeface="+mn-lt"/>
                <a:ea typeface="+mn-ea"/>
                <a:cs typeface="+mn-cs"/>
              </a:rPr>
              <a:t>fluid status. Urine osmolality can be used to monitor</a:t>
            </a:r>
          </a:p>
          <a:p>
            <a:r>
              <a:rPr lang="en-US" sz="1200" b="0" i="0" u="none" strike="noStrike" kern="1200" baseline="0" dirty="0" smtClean="0">
                <a:solidFill>
                  <a:schemeClr val="tx1"/>
                </a:solidFill>
                <a:latin typeface="+mn-lt"/>
                <a:ea typeface="+mn-ea"/>
                <a:cs typeface="+mn-cs"/>
              </a:rPr>
              <a:t>hydration status. Urine osmolality is normally 50 to</a:t>
            </a:r>
          </a:p>
          <a:p>
            <a:r>
              <a:rPr lang="en-US" sz="1200" b="0" i="0" u="none" strike="noStrike" kern="1200" baseline="0" dirty="0" smtClean="0">
                <a:solidFill>
                  <a:schemeClr val="tx1"/>
                </a:solidFill>
                <a:latin typeface="+mn-lt"/>
                <a:ea typeface="+mn-ea"/>
                <a:cs typeface="+mn-cs"/>
              </a:rPr>
              <a:t>1400 </a:t>
            </a:r>
            <a:r>
              <a:rPr lang="en-US" sz="1200" b="0" i="0" u="none" strike="noStrike" kern="1200" baseline="0" dirty="0" err="1" smtClean="0">
                <a:solidFill>
                  <a:schemeClr val="tx1"/>
                </a:solidFill>
                <a:latin typeface="+mn-lt"/>
                <a:ea typeface="+mn-ea"/>
                <a:cs typeface="+mn-cs"/>
              </a:rPr>
              <a:t>mOsm</a:t>
            </a:r>
            <a:r>
              <a:rPr lang="en-US" sz="1200" b="0" i="0" u="none" strike="noStrike" kern="1200" baseline="0" dirty="0" smtClean="0">
                <a:solidFill>
                  <a:schemeClr val="tx1"/>
                </a:solidFill>
                <a:latin typeface="+mn-lt"/>
                <a:ea typeface="+mn-ea"/>
                <a:cs typeface="+mn-cs"/>
              </a:rPr>
              <a:t>, with a usual range 300 to 900 </a:t>
            </a:r>
            <a:r>
              <a:rPr lang="en-US" sz="1200" b="0" i="0" u="none" strike="noStrike" kern="1200" baseline="0" dirty="0" err="1" smtClean="0">
                <a:solidFill>
                  <a:schemeClr val="tx1"/>
                </a:solidFill>
                <a:latin typeface="+mn-lt"/>
                <a:ea typeface="+mn-ea"/>
                <a:cs typeface="+mn-cs"/>
              </a:rPr>
              <a:t>mOsm</a:t>
            </a:r>
            <a:r>
              <a:rPr lang="en-US" sz="1200" b="0" i="0" u="none" strike="noStrike" kern="1200" baseline="0" dirty="0" smtClean="0">
                <a:solidFill>
                  <a:schemeClr val="tx1"/>
                </a:solidFill>
                <a:latin typeface="+mn-lt"/>
                <a:ea typeface="+mn-ea"/>
                <a:cs typeface="+mn-cs"/>
              </a:rPr>
              <a:t> and</a:t>
            </a:r>
          </a:p>
          <a:p>
            <a:r>
              <a:rPr lang="en-US" sz="1200" b="0" i="0" u="none" strike="noStrike" kern="1200" baseline="0" dirty="0" smtClean="0">
                <a:solidFill>
                  <a:schemeClr val="tx1"/>
                </a:solidFill>
                <a:latin typeface="+mn-lt"/>
                <a:ea typeface="+mn-ea"/>
                <a:cs typeface="+mn-cs"/>
              </a:rPr>
              <a:t>an average of 850 </a:t>
            </a:r>
            <a:r>
              <a:rPr lang="en-US" sz="1200" b="0" i="0" u="none" strike="noStrike" kern="1200" baseline="0" dirty="0" err="1" smtClean="0">
                <a:solidFill>
                  <a:schemeClr val="tx1"/>
                </a:solidFill>
                <a:latin typeface="+mn-lt"/>
                <a:ea typeface="+mn-ea"/>
                <a:cs typeface="+mn-cs"/>
              </a:rPr>
              <a:t>mOsm</a:t>
            </a:r>
            <a:r>
              <a:rPr lang="en-US" sz="1200" b="0" i="0" u="none" strike="noStrike" kern="1200" baseline="0" dirty="0" smtClean="0">
                <a:solidFill>
                  <a:schemeClr val="tx1"/>
                </a:solidFill>
                <a:latin typeface="+mn-lt"/>
                <a:ea typeface="+mn-ea"/>
                <a:cs typeface="+mn-cs"/>
              </a:rPr>
              <a:t>. Decreased osmolality indicates</a:t>
            </a:r>
          </a:p>
          <a:p>
            <a:r>
              <a:rPr lang="en-US" sz="1200" b="0" i="0" u="none" strike="noStrike" kern="1200" baseline="0" dirty="0" err="1" smtClean="0">
                <a:solidFill>
                  <a:schemeClr val="tx1"/>
                </a:solidFill>
                <a:latin typeface="+mn-lt"/>
                <a:ea typeface="+mn-ea"/>
                <a:cs typeface="+mn-cs"/>
              </a:rPr>
              <a:t>overhydration</a:t>
            </a:r>
            <a:r>
              <a:rPr lang="en-US" sz="1200" b="0" i="0" u="none" strike="noStrike" kern="1200" baseline="0" dirty="0" smtClean="0">
                <a:solidFill>
                  <a:schemeClr val="tx1"/>
                </a:solidFill>
                <a:latin typeface="+mn-lt"/>
                <a:ea typeface="+mn-ea"/>
                <a:cs typeface="+mn-cs"/>
              </a:rPr>
              <a:t>, and increased osmolality indicates</a:t>
            </a:r>
          </a:p>
          <a:p>
            <a:r>
              <a:rPr lang="en-US" sz="1200" b="0" i="0" u="none" strike="noStrike" kern="1200" baseline="0" dirty="0" smtClean="0">
                <a:solidFill>
                  <a:schemeClr val="tx1"/>
                </a:solidFill>
                <a:latin typeface="+mn-lt"/>
                <a:ea typeface="+mn-ea"/>
                <a:cs typeface="+mn-cs"/>
              </a:rPr>
              <a:t>dehydration.</a:t>
            </a:r>
          </a:p>
          <a:p>
            <a:r>
              <a:rPr lang="en-US" sz="1200" b="0" i="0" u="none" strike="noStrike" kern="1200" baseline="0" dirty="0" smtClean="0">
                <a:solidFill>
                  <a:schemeClr val="tx1"/>
                </a:solidFill>
                <a:latin typeface="+mn-lt"/>
                <a:ea typeface="+mn-ea"/>
                <a:cs typeface="+mn-cs"/>
              </a:rPr>
              <a:t>Fluid intake and output need to be recorded daily.</a:t>
            </a:r>
          </a:p>
          <a:p>
            <a:r>
              <a:rPr lang="en-US" sz="1200" b="0" i="0" u="none" strike="noStrike" kern="1200" baseline="0" dirty="0" smtClean="0">
                <a:solidFill>
                  <a:schemeClr val="tx1"/>
                </a:solidFill>
                <a:latin typeface="+mn-lt"/>
                <a:ea typeface="+mn-ea"/>
                <a:cs typeface="+mn-cs"/>
              </a:rPr>
              <a:t>Fluid intake should be at least 500 mL greater than</a:t>
            </a:r>
          </a:p>
          <a:p>
            <a:r>
              <a:rPr lang="en-US" sz="1200" b="0" i="0" u="none" strike="noStrike" kern="1200" baseline="0" dirty="0" smtClean="0">
                <a:solidFill>
                  <a:schemeClr val="tx1"/>
                </a:solidFill>
                <a:latin typeface="+mn-lt"/>
                <a:ea typeface="+mn-ea"/>
                <a:cs typeface="+mn-cs"/>
              </a:rPr>
              <a:t>output in clients who are neither overhydrated nor </a:t>
            </a:r>
            <a:r>
              <a:rPr lang="en-US" sz="1200" b="0" i="0" u="none" strike="noStrike" kern="1200" baseline="0" dirty="0" err="1" smtClean="0">
                <a:solidFill>
                  <a:schemeClr val="tx1"/>
                </a:solidFill>
                <a:latin typeface="+mn-lt"/>
                <a:ea typeface="+mn-ea"/>
                <a:cs typeface="+mn-cs"/>
              </a:rPr>
              <a:t>underhydrated</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This 500-mL surplus is needed to cover</a:t>
            </a:r>
          </a:p>
          <a:p>
            <a:r>
              <a:rPr lang="en-US" sz="1200" b="0" i="0" u="none" strike="noStrike" kern="1200" baseline="0" dirty="0" smtClean="0">
                <a:solidFill>
                  <a:schemeClr val="tx1"/>
                </a:solidFill>
                <a:latin typeface="+mn-lt"/>
                <a:ea typeface="+mn-ea"/>
                <a:cs typeface="+mn-cs"/>
              </a:rPr>
              <a:t>insensible losses in feces and from the skin and lungs.</a:t>
            </a:r>
          </a:p>
          <a:p>
            <a:r>
              <a:rPr lang="en-US" sz="1200" b="0" i="0" u="none" strike="noStrike" kern="1200" baseline="0" dirty="0" smtClean="0">
                <a:solidFill>
                  <a:schemeClr val="tx1"/>
                </a:solidFill>
                <a:latin typeface="+mn-lt"/>
                <a:ea typeface="+mn-ea"/>
                <a:cs typeface="+mn-cs"/>
              </a:rPr>
              <a:t>Clinical signs of hydration status include skin turgor,</a:t>
            </a:r>
          </a:p>
          <a:p>
            <a:r>
              <a:rPr lang="en-US" sz="1200" b="0" i="0" u="none" strike="noStrike" kern="1200" baseline="0" dirty="0" smtClean="0">
                <a:solidFill>
                  <a:schemeClr val="tx1"/>
                </a:solidFill>
                <a:latin typeface="+mn-lt"/>
                <a:ea typeface="+mn-ea"/>
                <a:cs typeface="+mn-cs"/>
              </a:rPr>
              <a:t>presence of axillary sweat, condition of the mucous</a:t>
            </a:r>
          </a:p>
          <a:p>
            <a:r>
              <a:rPr lang="en-US" sz="1200" b="0" i="0" u="none" strike="noStrike" kern="1200" baseline="0" dirty="0" smtClean="0">
                <a:solidFill>
                  <a:schemeClr val="tx1"/>
                </a:solidFill>
                <a:latin typeface="+mn-lt"/>
                <a:ea typeface="+mn-ea"/>
                <a:cs typeface="+mn-cs"/>
              </a:rPr>
              <a:t>membranes, and the presence or absence of edema.</a:t>
            </a:r>
          </a:p>
          <a:p>
            <a:r>
              <a:rPr lang="en-US" sz="1200" b="0" i="0" u="none" strike="noStrike" kern="1200" baseline="0" dirty="0" smtClean="0">
                <a:solidFill>
                  <a:schemeClr val="tx1"/>
                </a:solidFill>
                <a:latin typeface="+mn-lt"/>
                <a:ea typeface="+mn-ea"/>
                <a:cs typeface="+mn-cs"/>
              </a:rPr>
              <a:t>Constipation is another possible sign of dehydration.</a:t>
            </a:r>
          </a:p>
          <a:p>
            <a:r>
              <a:rPr lang="en-US" sz="1200" b="0" i="0" u="none" strike="noStrike" kern="1200" baseline="0" dirty="0" smtClean="0">
                <a:solidFill>
                  <a:schemeClr val="tx1"/>
                </a:solidFill>
                <a:latin typeface="+mn-lt"/>
                <a:ea typeface="+mn-ea"/>
                <a:cs typeface="+mn-cs"/>
              </a:rPr>
              <a:t>Gastrointestinal tolerance can be assessed by the absence</a:t>
            </a:r>
          </a:p>
          <a:p>
            <a:r>
              <a:rPr lang="en-US" sz="1200" b="0" i="0" u="none" strike="noStrike" kern="1200" baseline="0" dirty="0" smtClean="0">
                <a:solidFill>
                  <a:schemeClr val="tx1"/>
                </a:solidFill>
                <a:latin typeface="+mn-lt"/>
                <a:ea typeface="+mn-ea"/>
                <a:cs typeface="+mn-cs"/>
              </a:rPr>
              <a:t>or presence of diarrhea, bowel sounds, nausea,</a:t>
            </a:r>
          </a:p>
          <a:p>
            <a:r>
              <a:rPr lang="en-US" sz="1200" b="0" i="0" u="none" strike="noStrike" kern="1200" baseline="0" dirty="0" smtClean="0">
                <a:solidFill>
                  <a:schemeClr val="tx1"/>
                </a:solidFill>
                <a:latin typeface="+mn-lt"/>
                <a:ea typeface="+mn-ea"/>
                <a:cs typeface="+mn-cs"/>
              </a:rPr>
              <a:t>distension, and vomiting. The type of feeding delivered,</a:t>
            </a:r>
          </a:p>
          <a:p>
            <a:r>
              <a:rPr lang="en-US" sz="1200" b="0" i="0" u="none" strike="noStrike" kern="1200" baseline="0" dirty="0" smtClean="0">
                <a:solidFill>
                  <a:schemeClr val="tx1"/>
                </a:solidFill>
                <a:latin typeface="+mn-lt"/>
                <a:ea typeface="+mn-ea"/>
                <a:cs typeface="+mn-cs"/>
              </a:rPr>
              <a:t>the volume given, or the delivery rate can cause diarrhea.</a:t>
            </a:r>
          </a:p>
          <a:p>
            <a:r>
              <a:rPr lang="en-US" sz="1200" b="0" i="0" u="none" strike="noStrike" kern="1200" baseline="0" dirty="0" smtClean="0">
                <a:solidFill>
                  <a:schemeClr val="tx1"/>
                </a:solidFill>
                <a:latin typeface="+mn-lt"/>
                <a:ea typeface="+mn-ea"/>
                <a:cs typeface="+mn-cs"/>
              </a:rPr>
              <a:t>Diarrhea is frequently caused by medications. Antibiotics,</a:t>
            </a:r>
          </a:p>
          <a:p>
            <a:r>
              <a:rPr lang="en-US" sz="1200" b="0" i="0" u="none" strike="noStrike" kern="1200" baseline="0" dirty="0" smtClean="0">
                <a:solidFill>
                  <a:schemeClr val="tx1"/>
                </a:solidFill>
                <a:latin typeface="+mn-lt"/>
                <a:ea typeface="+mn-ea"/>
                <a:cs typeface="+mn-cs"/>
              </a:rPr>
              <a:t>laxatives, H2 receptor blockers, and antacids</a:t>
            </a:r>
          </a:p>
          <a:p>
            <a:r>
              <a:rPr lang="en-US" sz="1200" b="0" i="0" u="none" strike="noStrike" kern="1200" baseline="0" dirty="0" smtClean="0">
                <a:solidFill>
                  <a:schemeClr val="tx1"/>
                </a:solidFill>
                <a:latin typeface="+mn-lt"/>
                <a:ea typeface="+mn-ea"/>
                <a:cs typeface="+mn-cs"/>
              </a:rPr>
              <a:t>with magnesium can cause stools to become watery.</a:t>
            </a:r>
          </a:p>
          <a:p>
            <a:r>
              <a:rPr lang="en-US" sz="1200" b="0" i="0" u="none" strike="noStrike" kern="1200" baseline="0" dirty="0" smtClean="0">
                <a:solidFill>
                  <a:schemeClr val="tx1"/>
                </a:solidFill>
                <a:latin typeface="+mn-lt"/>
                <a:ea typeface="+mn-ea"/>
                <a:cs typeface="+mn-cs"/>
              </a:rPr>
              <a:t>Medications that contain sorbitol can also have a laxative</a:t>
            </a:r>
          </a:p>
          <a:p>
            <a:r>
              <a:rPr lang="en-US" sz="1200" b="0" i="0" u="none" strike="noStrike" kern="1200" baseline="0" dirty="0" smtClean="0">
                <a:solidFill>
                  <a:schemeClr val="tx1"/>
                </a:solidFill>
                <a:latin typeface="+mn-lt"/>
                <a:ea typeface="+mn-ea"/>
                <a:cs typeface="+mn-cs"/>
              </a:rPr>
              <a:t>effect.</a:t>
            </a:r>
          </a:p>
          <a:p>
            <a:r>
              <a:rPr lang="en-US" sz="1200" b="0" i="0" u="none" strike="noStrike" kern="1200" baseline="0" dirty="0" smtClean="0">
                <a:solidFill>
                  <a:schemeClr val="tx1"/>
                </a:solidFill>
                <a:latin typeface="+mn-lt"/>
                <a:ea typeface="+mn-ea"/>
                <a:cs typeface="+mn-cs"/>
              </a:rPr>
              <a:t>Gastric residuals are usually measured several times</a:t>
            </a:r>
          </a:p>
          <a:p>
            <a:r>
              <a:rPr lang="en-US" sz="1200" b="0" i="0" u="none" strike="noStrike" kern="1200" baseline="0" dirty="0" smtClean="0">
                <a:solidFill>
                  <a:schemeClr val="tx1"/>
                </a:solidFill>
                <a:latin typeface="+mn-lt"/>
                <a:ea typeface="+mn-ea"/>
                <a:cs typeface="+mn-cs"/>
              </a:rPr>
              <a:t>daily or about every 4 hours in clients at risk with tubes</a:t>
            </a:r>
          </a:p>
          <a:p>
            <a:r>
              <a:rPr lang="en-US" sz="1200" b="0" i="0" u="none" strike="noStrike" kern="1200" baseline="0" dirty="0" smtClean="0">
                <a:solidFill>
                  <a:schemeClr val="tx1"/>
                </a:solidFill>
                <a:latin typeface="+mn-lt"/>
                <a:ea typeface="+mn-ea"/>
                <a:cs typeface="+mn-cs"/>
              </a:rPr>
              <a:t>leading into the stomach. Because elevated residuals</a:t>
            </a:r>
          </a:p>
          <a:p>
            <a:r>
              <a:rPr lang="en-US" sz="1200" b="0" i="0" u="none" strike="noStrike" kern="1200" baseline="0" dirty="0" smtClean="0">
                <a:solidFill>
                  <a:schemeClr val="tx1"/>
                </a:solidFill>
                <a:latin typeface="+mn-lt"/>
                <a:ea typeface="+mn-ea"/>
                <a:cs typeface="+mn-cs"/>
              </a:rPr>
              <a:t>indicate delayed gastric emptying and a potentially</a:t>
            </a:r>
          </a:p>
          <a:p>
            <a:r>
              <a:rPr lang="en-US" sz="1200" b="0" i="0" u="none" strike="noStrike" kern="1200" baseline="0" dirty="0" smtClean="0">
                <a:solidFill>
                  <a:schemeClr val="tx1"/>
                </a:solidFill>
                <a:latin typeface="+mn-lt"/>
                <a:ea typeface="+mn-ea"/>
                <a:cs typeface="+mn-cs"/>
              </a:rPr>
              <a:t>increased risk for aspiration, feedings are advanced</a:t>
            </a:r>
          </a:p>
          <a:p>
            <a:r>
              <a:rPr lang="en-US" sz="1200" b="0" i="0" u="none" strike="noStrike" kern="1200" baseline="0" dirty="0" smtClean="0">
                <a:solidFill>
                  <a:schemeClr val="tx1"/>
                </a:solidFill>
                <a:latin typeface="+mn-lt"/>
                <a:ea typeface="+mn-ea"/>
                <a:cs typeface="+mn-cs"/>
              </a:rPr>
              <a:t>only when gastric residuals are less than 250 mL</a:t>
            </a:r>
          </a:p>
          <a:p>
            <a:r>
              <a:rPr lang="da-DK" sz="1200" b="0" i="0" u="none" strike="noStrike" kern="1200" baseline="0" dirty="0" smtClean="0">
                <a:solidFill>
                  <a:schemeClr val="tx1"/>
                </a:solidFill>
                <a:latin typeface="+mn-lt"/>
                <a:ea typeface="+mn-ea"/>
                <a:cs typeface="+mn-cs"/>
              </a:rPr>
              <a:t>(www.adaevidencelibrary.com, 2008; McClave et al,</a:t>
            </a:r>
          </a:p>
          <a:p>
            <a:r>
              <a:rPr lang="en-US" sz="1200" b="0" i="0" u="none" strike="noStrike" kern="1200" baseline="0" dirty="0" smtClean="0">
                <a:solidFill>
                  <a:schemeClr val="tx1"/>
                </a:solidFill>
                <a:latin typeface="+mn-lt"/>
                <a:ea typeface="+mn-ea"/>
                <a:cs typeface="+mn-cs"/>
              </a:rPr>
              <a:t>2009).</a:t>
            </a:r>
            <a:endParaRPr lang="en-US" dirty="0"/>
          </a:p>
        </p:txBody>
      </p:sp>
      <p:sp>
        <p:nvSpPr>
          <p:cNvPr id="4" name="Slide Number Placeholder 3"/>
          <p:cNvSpPr>
            <a:spLocks noGrp="1"/>
          </p:cNvSpPr>
          <p:nvPr>
            <p:ph type="sldNum" sz="quarter" idx="10"/>
          </p:nvPr>
        </p:nvSpPr>
        <p:spPr/>
        <p:txBody>
          <a:bodyPr/>
          <a:lstStyle/>
          <a:p>
            <a:fld id="{5737124E-DD39-42EF-8626-4996D0863657}" type="slidenum">
              <a:rPr lang="en-US" smtClean="0"/>
              <a:pPr/>
              <a:t>114</a:t>
            </a:fld>
            <a:endParaRPr lang="en-US"/>
          </a:p>
        </p:txBody>
      </p:sp>
    </p:spTree>
    <p:extLst>
      <p:ext uri="{BB962C8B-B14F-4D97-AF65-F5344CB8AC3E}">
        <p14:creationId xmlns:p14="http://schemas.microsoft.com/office/powerpoint/2010/main" xmlns="" val="502692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SNS is also used in patients with permanent loss of intestinal length or function. In addition, an increasing number of elderly patients living in nursing homes and chronic care facilities receive enteral feeding, usually as a consequence of inadequate nutritional intake</a:t>
            </a:r>
          </a:p>
          <a:p>
            <a:endParaRPr lang="en-US" dirty="0"/>
          </a:p>
        </p:txBody>
      </p:sp>
      <p:sp>
        <p:nvSpPr>
          <p:cNvPr id="4" name="Slide Number Placeholder 3"/>
          <p:cNvSpPr>
            <a:spLocks noGrp="1"/>
          </p:cNvSpPr>
          <p:nvPr>
            <p:ph type="sldNum" sz="quarter" idx="10"/>
          </p:nvPr>
        </p:nvSpPr>
        <p:spPr/>
        <p:txBody>
          <a:bodyPr/>
          <a:lstStyle/>
          <a:p>
            <a:fld id="{5737124E-DD39-42EF-8626-4996D0863657}" type="slidenum">
              <a:rPr lang="en-US" smtClean="0"/>
              <a:pPr/>
              <a:t>130</a:t>
            </a:fld>
            <a:endParaRPr lang="en-US"/>
          </a:p>
        </p:txBody>
      </p:sp>
    </p:spTree>
    <p:extLst>
      <p:ext uri="{BB962C8B-B14F-4D97-AF65-F5344CB8AC3E}">
        <p14:creationId xmlns:p14="http://schemas.microsoft.com/office/powerpoint/2010/main" xmlns="" val="3989178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buFont typeface="Wingdings" panose="05000000000000000000" pitchFamily="2" charset="2"/>
              <a:buChar char="§"/>
            </a:pPr>
            <a:r>
              <a:rPr lang="en-US" dirty="0" smtClean="0"/>
              <a:t>Number of items included </a:t>
            </a:r>
            <a:r>
              <a:rPr lang="en-US" dirty="0" smtClean="0">
                <a:solidFill>
                  <a:srgbClr val="0070C0"/>
                </a:solidFill>
              </a:rPr>
              <a:t>620</a:t>
            </a:r>
          </a:p>
          <a:p>
            <a:pPr algn="just">
              <a:lnSpc>
                <a:spcPct val="150000"/>
              </a:lnSpc>
              <a:buFont typeface="Wingdings" panose="05000000000000000000" pitchFamily="2" charset="2"/>
              <a:buChar char="§"/>
            </a:pPr>
            <a:r>
              <a:rPr lang="en-US" dirty="0" smtClean="0"/>
              <a:t>Analysis result for </a:t>
            </a:r>
          </a:p>
          <a:p>
            <a:pPr lvl="1" algn="just">
              <a:lnSpc>
                <a:spcPct val="150000"/>
              </a:lnSpc>
            </a:pPr>
            <a:r>
              <a:rPr lang="en-US" dirty="0" smtClean="0"/>
              <a:t>proximate composition </a:t>
            </a:r>
          </a:p>
          <a:p>
            <a:pPr lvl="1" algn="just">
              <a:lnSpc>
                <a:spcPct val="150000"/>
              </a:lnSpc>
            </a:pPr>
            <a:r>
              <a:rPr lang="en-US" dirty="0" smtClean="0"/>
              <a:t>Minerals such as P , </a:t>
            </a:r>
            <a:r>
              <a:rPr lang="en-US" dirty="0" err="1" smtClean="0"/>
              <a:t>Ca</a:t>
            </a:r>
            <a:r>
              <a:rPr lang="en-US" dirty="0" smtClean="0"/>
              <a:t>  and Fe.</a:t>
            </a:r>
          </a:p>
          <a:p>
            <a:pPr lvl="1" algn="just">
              <a:lnSpc>
                <a:spcPct val="150000"/>
              </a:lnSpc>
            </a:pPr>
            <a:r>
              <a:rPr lang="en-US" dirty="0" smtClean="0"/>
              <a:t>Vitamins such as carotene, thiamine ,riboflavin ,niacin and tryptophan</a:t>
            </a:r>
          </a:p>
          <a:p>
            <a:endParaRPr lang="en-US" dirty="0"/>
          </a:p>
        </p:txBody>
      </p:sp>
      <p:sp>
        <p:nvSpPr>
          <p:cNvPr id="4" name="Slide Number Placeholder 3"/>
          <p:cNvSpPr>
            <a:spLocks noGrp="1"/>
          </p:cNvSpPr>
          <p:nvPr>
            <p:ph type="sldNum" sz="quarter" idx="10"/>
          </p:nvPr>
        </p:nvSpPr>
        <p:spPr/>
        <p:txBody>
          <a:bodyPr/>
          <a:lstStyle/>
          <a:p>
            <a:fld id="{5737124E-DD39-42EF-8626-4996D0863657}" type="slidenum">
              <a:rPr lang="en-US" smtClean="0"/>
              <a:pPr/>
              <a:t>144</a:t>
            </a:fld>
            <a:endParaRPr lang="en-US"/>
          </a:p>
        </p:txBody>
      </p:sp>
    </p:spTree>
    <p:extLst>
      <p:ext uri="{BB962C8B-B14F-4D97-AF65-F5344CB8AC3E}">
        <p14:creationId xmlns:p14="http://schemas.microsoft.com/office/powerpoint/2010/main" xmlns="" val="2233376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Standard based on nutrient density is</a:t>
            </a:r>
            <a:r>
              <a:rPr lang="en-US" baseline="0" dirty="0" smtClean="0"/>
              <a:t> the best one </a:t>
            </a:r>
            <a:endParaRPr lang="en-US" dirty="0"/>
          </a:p>
        </p:txBody>
      </p:sp>
      <p:sp>
        <p:nvSpPr>
          <p:cNvPr id="4" name="Slide Number Placeholder 3"/>
          <p:cNvSpPr>
            <a:spLocks noGrp="1"/>
          </p:cNvSpPr>
          <p:nvPr>
            <p:ph type="sldNum" sz="quarter" idx="10"/>
          </p:nvPr>
        </p:nvSpPr>
        <p:spPr/>
        <p:txBody>
          <a:bodyPr/>
          <a:lstStyle/>
          <a:p>
            <a:fld id="{5737124E-DD39-42EF-8626-4996D0863657}" type="slidenum">
              <a:rPr lang="en-US" smtClean="0"/>
              <a:pPr/>
              <a:t>151</a:t>
            </a:fld>
            <a:endParaRPr lang="en-US"/>
          </a:p>
        </p:txBody>
      </p:sp>
    </p:spTree>
    <p:extLst>
      <p:ext uri="{BB962C8B-B14F-4D97-AF65-F5344CB8AC3E}">
        <p14:creationId xmlns:p14="http://schemas.microsoft.com/office/powerpoint/2010/main" xmlns="" val="2606148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smtClean="0">
                <a:latin typeface="Times New Roman" panose="02020603050405020304" pitchFamily="18" charset="0"/>
                <a:cs typeface="Times New Roman" panose="02020603050405020304" pitchFamily="18" charset="0"/>
              </a:rPr>
              <a:t>Catechins</a:t>
            </a:r>
            <a:r>
              <a:rPr lang="en-US" sz="1200" dirty="0" smtClean="0">
                <a:latin typeface="Times New Roman" panose="02020603050405020304" pitchFamily="18" charset="0"/>
                <a:cs typeface="Times New Roman" panose="02020603050405020304" pitchFamily="18" charset="0"/>
              </a:rPr>
              <a:t> are polyphenol that are a major component of green tea extract. </a:t>
            </a:r>
            <a:endParaRPr lang="en-US" dirty="0"/>
          </a:p>
        </p:txBody>
      </p:sp>
      <p:sp>
        <p:nvSpPr>
          <p:cNvPr id="4" name="Slide Number Placeholder 3"/>
          <p:cNvSpPr>
            <a:spLocks noGrp="1"/>
          </p:cNvSpPr>
          <p:nvPr>
            <p:ph type="sldNum" sz="quarter" idx="10"/>
          </p:nvPr>
        </p:nvSpPr>
        <p:spPr/>
        <p:txBody>
          <a:bodyPr/>
          <a:lstStyle/>
          <a:p>
            <a:fld id="{5737124E-DD39-42EF-8626-4996D0863657}" type="slidenum">
              <a:rPr lang="en-US" smtClean="0"/>
              <a:pPr/>
              <a:t>163</a:t>
            </a:fld>
            <a:endParaRPr lang="en-US"/>
          </a:p>
        </p:txBody>
      </p:sp>
    </p:spTree>
    <p:extLst>
      <p:ext uri="{BB962C8B-B14F-4D97-AF65-F5344CB8AC3E}">
        <p14:creationId xmlns:p14="http://schemas.microsoft.com/office/powerpoint/2010/main" xmlns="" val="2245369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37124E-DD39-42EF-8626-4996D0863657}" type="slidenum">
              <a:rPr lang="en-US" smtClean="0"/>
              <a:pPr/>
              <a:t>176</a:t>
            </a:fld>
            <a:endParaRPr lang="en-US"/>
          </a:p>
        </p:txBody>
      </p:sp>
    </p:spTree>
    <p:extLst>
      <p:ext uri="{BB962C8B-B14F-4D97-AF65-F5344CB8AC3E}">
        <p14:creationId xmlns:p14="http://schemas.microsoft.com/office/powerpoint/2010/main" xmlns="" val="2048923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1" i="0" u="none" strike="noStrike" kern="1200" baseline="0" dirty="0" smtClean="0">
                <a:solidFill>
                  <a:schemeClr val="tx1"/>
                </a:solidFill>
                <a:latin typeface="+mn-lt"/>
                <a:ea typeface="+mn-ea"/>
                <a:cs typeface="+mn-cs"/>
              </a:rPr>
              <a:t>Primary prevention </a:t>
            </a:r>
            <a:r>
              <a:rPr lang="en-US" sz="1200" b="0" i="0" u="none" strike="noStrike" kern="1200" baseline="0" dirty="0" smtClean="0">
                <a:solidFill>
                  <a:schemeClr val="tx1"/>
                </a:solidFill>
                <a:latin typeface="+mn-lt"/>
                <a:ea typeface="+mn-ea"/>
                <a:cs typeface="+mn-cs"/>
              </a:rPr>
              <a:t>is the implementation of practices</a:t>
            </a:r>
          </a:p>
          <a:p>
            <a:r>
              <a:rPr lang="en-US" sz="1200" b="0" i="0" u="none" strike="noStrike" kern="1200" baseline="0" dirty="0" smtClean="0">
                <a:solidFill>
                  <a:schemeClr val="tx1"/>
                </a:solidFill>
                <a:latin typeface="+mn-lt"/>
                <a:ea typeface="+mn-ea"/>
                <a:cs typeface="+mn-cs"/>
              </a:rPr>
              <a:t>that are likely to avert the occurrence of disease.</a:t>
            </a:r>
          </a:p>
          <a:p>
            <a:r>
              <a:rPr lang="en-US" sz="1200" b="0" i="0" u="none" strike="noStrike" kern="1200" baseline="0" dirty="0" smtClean="0">
                <a:solidFill>
                  <a:schemeClr val="tx1"/>
                </a:solidFill>
                <a:latin typeface="+mn-lt"/>
                <a:ea typeface="+mn-ea"/>
                <a:cs typeface="+mn-cs"/>
              </a:rPr>
              <a:t>Many nutritional changes have been promoted to</a:t>
            </a:r>
          </a:p>
          <a:p>
            <a:r>
              <a:rPr lang="en-US" sz="1200" b="0" i="0" u="none" strike="noStrike" kern="1200" baseline="0" dirty="0" smtClean="0">
                <a:solidFill>
                  <a:schemeClr val="tx1"/>
                </a:solidFill>
                <a:latin typeface="+mn-lt"/>
                <a:ea typeface="+mn-ea"/>
                <a:cs typeface="+mn-cs"/>
              </a:rPr>
              <a:t>thwart particular diseases, but most, with the exception</a:t>
            </a:r>
          </a:p>
          <a:p>
            <a:r>
              <a:rPr lang="en-US" sz="1200" b="0" i="0" u="none" strike="noStrike" kern="1200" baseline="0" dirty="0" smtClean="0">
                <a:solidFill>
                  <a:schemeClr val="tx1"/>
                </a:solidFill>
                <a:latin typeface="+mn-lt"/>
                <a:ea typeface="+mn-ea"/>
                <a:cs typeface="+mn-cs"/>
              </a:rPr>
              <a:t>of actual vitamin deficiency diseases, lack solid evidence</a:t>
            </a:r>
          </a:p>
          <a:p>
            <a:r>
              <a:rPr lang="en-US" sz="1200" b="0" i="0" u="none" strike="noStrike" kern="1200" baseline="0" dirty="0" smtClean="0">
                <a:solidFill>
                  <a:schemeClr val="tx1"/>
                </a:solidFill>
                <a:latin typeface="+mn-lt"/>
                <a:ea typeface="+mn-ea"/>
                <a:cs typeface="+mn-cs"/>
              </a:rPr>
              <a:t>of effectiveness. Excessive body weight is clearly</a:t>
            </a:r>
          </a:p>
          <a:p>
            <a:r>
              <a:rPr lang="en-US" sz="1200" b="0" i="0" u="none" strike="noStrike" kern="1200" baseline="0" dirty="0" smtClean="0">
                <a:solidFill>
                  <a:schemeClr val="tx1"/>
                </a:solidFill>
                <a:latin typeface="+mn-lt"/>
                <a:ea typeface="+mn-ea"/>
                <a:cs typeface="+mn-cs"/>
              </a:rPr>
              <a:t>related to heart disease, stroke, type 2 diabetes mellitus,</a:t>
            </a:r>
          </a:p>
          <a:p>
            <a:r>
              <a:rPr lang="en-US" sz="1200" b="0" i="0" u="none" strike="noStrike" kern="1200" baseline="0" dirty="0" smtClean="0">
                <a:solidFill>
                  <a:schemeClr val="tx1"/>
                </a:solidFill>
                <a:latin typeface="+mn-lt"/>
                <a:ea typeface="+mn-ea"/>
                <a:cs typeface="+mn-cs"/>
              </a:rPr>
              <a:t>some cancers, joint diseases, and some fertility disorders.</a:t>
            </a:r>
          </a:p>
          <a:p>
            <a:r>
              <a:rPr lang="en-US" sz="1200" b="0" i="0" u="none" strike="noStrike" kern="1200" baseline="0" dirty="0" smtClean="0">
                <a:solidFill>
                  <a:schemeClr val="tx1"/>
                </a:solidFill>
                <a:latin typeface="+mn-lt"/>
                <a:ea typeface="+mn-ea"/>
                <a:cs typeface="+mn-cs"/>
              </a:rPr>
              <a:t>The difficulty lies in motivating people to change</a:t>
            </a:r>
          </a:p>
          <a:p>
            <a:r>
              <a:rPr lang="en-US" sz="1200" b="0" i="0" u="none" strike="noStrike" kern="1200" baseline="0" dirty="0" smtClean="0">
                <a:solidFill>
                  <a:schemeClr val="tx1"/>
                </a:solidFill>
                <a:latin typeface="+mn-lt"/>
                <a:ea typeface="+mn-ea"/>
                <a:cs typeface="+mn-cs"/>
              </a:rPr>
              <a:t>behavior today for possible benefits in the perhaps distant</a:t>
            </a:r>
          </a:p>
          <a:p>
            <a:r>
              <a:rPr lang="en-US" sz="1200" b="0" i="0" u="none" strike="noStrike" kern="1200" baseline="0" dirty="0" smtClean="0">
                <a:solidFill>
                  <a:schemeClr val="tx1"/>
                </a:solidFill>
                <a:latin typeface="+mn-lt"/>
                <a:ea typeface="+mn-ea"/>
                <a:cs typeface="+mn-cs"/>
              </a:rPr>
              <a:t>future. Maintaining a healthy body weight is a primary</a:t>
            </a:r>
          </a:p>
          <a:p>
            <a:r>
              <a:rPr lang="en-US" sz="1200" b="0" i="0" u="none" strike="noStrike" kern="1200" baseline="0" dirty="0" smtClean="0">
                <a:solidFill>
                  <a:schemeClr val="tx1"/>
                </a:solidFill>
                <a:latin typeface="+mn-lt"/>
                <a:ea typeface="+mn-ea"/>
                <a:cs typeface="+mn-cs"/>
              </a:rPr>
              <a:t>prevention strategy.</a:t>
            </a:r>
          </a:p>
          <a:p>
            <a:r>
              <a:rPr lang="en-US" sz="1200" b="1" i="0" u="none" strike="noStrike" kern="1200" baseline="0" dirty="0" smtClean="0">
                <a:solidFill>
                  <a:schemeClr val="tx1"/>
                </a:solidFill>
                <a:latin typeface="+mn-lt"/>
                <a:ea typeface="+mn-ea"/>
                <a:cs typeface="+mn-cs"/>
              </a:rPr>
              <a:t>Secondary prevention </a:t>
            </a:r>
            <a:r>
              <a:rPr lang="en-US" sz="1200" b="0" i="0" u="none" strike="noStrike" kern="1200" baseline="0" dirty="0" smtClean="0">
                <a:solidFill>
                  <a:schemeClr val="tx1"/>
                </a:solidFill>
                <a:latin typeface="+mn-lt"/>
                <a:ea typeface="+mn-ea"/>
                <a:cs typeface="+mn-cs"/>
              </a:rPr>
              <a:t>is the institution of monitoring</a:t>
            </a:r>
          </a:p>
          <a:p>
            <a:r>
              <a:rPr lang="en-US" sz="1200" b="0" i="0" u="none" strike="noStrike" kern="1200" baseline="0" dirty="0" smtClean="0">
                <a:solidFill>
                  <a:schemeClr val="tx1"/>
                </a:solidFill>
                <a:latin typeface="+mn-lt"/>
                <a:ea typeface="+mn-ea"/>
                <a:cs typeface="+mn-cs"/>
              </a:rPr>
              <a:t>techniques to discover incipient diseases early</a:t>
            </a:r>
          </a:p>
          <a:p>
            <a:r>
              <a:rPr lang="en-US" sz="1200" b="0" i="0" u="none" strike="noStrike" kern="1200" baseline="0" dirty="0" smtClean="0">
                <a:solidFill>
                  <a:schemeClr val="tx1"/>
                </a:solidFill>
                <a:latin typeface="+mn-lt"/>
                <a:ea typeface="+mn-ea"/>
                <a:cs typeface="+mn-cs"/>
              </a:rPr>
              <a:t>enough to enhance the opportunity to control their</a:t>
            </a:r>
          </a:p>
          <a:p>
            <a:r>
              <a:rPr lang="en-US" sz="1200" b="0" i="0" u="none" strike="noStrike" kern="1200" baseline="0" dirty="0" smtClean="0">
                <a:solidFill>
                  <a:schemeClr val="tx1"/>
                </a:solidFill>
                <a:latin typeface="+mn-lt"/>
                <a:ea typeface="+mn-ea"/>
                <a:cs typeface="+mn-cs"/>
              </a:rPr>
              <a:t>effects. If a person’s risk for diabetes is found in the</a:t>
            </a:r>
          </a:p>
          <a:p>
            <a:r>
              <a:rPr lang="en-US" sz="1200" b="0" i="0" u="none" strike="noStrike" kern="1200" baseline="0" dirty="0" err="1" smtClean="0">
                <a:solidFill>
                  <a:schemeClr val="tx1"/>
                </a:solidFill>
                <a:latin typeface="+mn-lt"/>
                <a:ea typeface="+mn-ea"/>
                <a:cs typeface="+mn-cs"/>
              </a:rPr>
              <a:t>prediabetes</a:t>
            </a:r>
            <a:r>
              <a:rPr lang="en-US" sz="1200" b="0" i="0" u="none" strike="noStrike" kern="1200" baseline="0" dirty="0" smtClean="0">
                <a:solidFill>
                  <a:schemeClr val="tx1"/>
                </a:solidFill>
                <a:latin typeface="+mn-lt"/>
                <a:ea typeface="+mn-ea"/>
                <a:cs typeface="+mn-cs"/>
              </a:rPr>
              <a:t> stage by testing blood sugar levels, noninvasive</a:t>
            </a:r>
          </a:p>
          <a:p>
            <a:r>
              <a:rPr lang="en-US" sz="1200" b="0" i="0" u="none" strike="noStrike" kern="1200" baseline="0" dirty="0" smtClean="0">
                <a:solidFill>
                  <a:schemeClr val="tx1"/>
                </a:solidFill>
                <a:latin typeface="+mn-lt"/>
                <a:ea typeface="+mn-ea"/>
                <a:cs typeface="+mn-cs"/>
              </a:rPr>
              <a:t>treatments such as weight loss and diet modification</a:t>
            </a:r>
          </a:p>
          <a:p>
            <a:r>
              <a:rPr lang="en-US" sz="1200" b="0" i="0" u="none" strike="noStrike" kern="1200" baseline="0" dirty="0" smtClean="0">
                <a:solidFill>
                  <a:schemeClr val="tx1"/>
                </a:solidFill>
                <a:latin typeface="+mn-lt"/>
                <a:ea typeface="+mn-ea"/>
                <a:cs typeface="+mn-cs"/>
              </a:rPr>
              <a:t>can successfully derail or delay the development</a:t>
            </a:r>
          </a:p>
          <a:p>
            <a:r>
              <a:rPr lang="en-US" sz="1200" b="0" i="0" u="none" strike="noStrike" kern="1200" baseline="0" dirty="0" smtClean="0">
                <a:solidFill>
                  <a:schemeClr val="tx1"/>
                </a:solidFill>
                <a:latin typeface="+mn-lt"/>
                <a:ea typeface="+mn-ea"/>
                <a:cs typeface="+mn-cs"/>
              </a:rPr>
              <a:t>of the disease.</a:t>
            </a:r>
          </a:p>
          <a:p>
            <a:r>
              <a:rPr lang="en-US" sz="1200" b="1" i="0" u="none" strike="noStrike" kern="1200" baseline="0" dirty="0" smtClean="0">
                <a:solidFill>
                  <a:schemeClr val="tx1"/>
                </a:solidFill>
                <a:latin typeface="+mn-lt"/>
                <a:ea typeface="+mn-ea"/>
                <a:cs typeface="+mn-cs"/>
              </a:rPr>
              <a:t>Tertiary prevention </a:t>
            </a:r>
            <a:r>
              <a:rPr lang="en-US" sz="1200" b="0" i="0" u="none" strike="noStrike" kern="1200" baseline="0" dirty="0" smtClean="0">
                <a:solidFill>
                  <a:schemeClr val="tx1"/>
                </a:solidFill>
                <a:latin typeface="+mn-lt"/>
                <a:ea typeface="+mn-ea"/>
                <a:cs typeface="+mn-cs"/>
              </a:rPr>
              <a:t>is the use of treatment techniques</a:t>
            </a:r>
          </a:p>
          <a:p>
            <a:r>
              <a:rPr lang="en-US" sz="1200" b="0" i="0" u="none" strike="noStrike" kern="1200" baseline="0" dirty="0" smtClean="0">
                <a:solidFill>
                  <a:schemeClr val="tx1"/>
                </a:solidFill>
                <a:latin typeface="+mn-lt"/>
                <a:ea typeface="+mn-ea"/>
                <a:cs typeface="+mn-cs"/>
              </a:rPr>
              <a:t>after a disease has occurred to prevent complications</a:t>
            </a:r>
          </a:p>
          <a:p>
            <a:r>
              <a:rPr lang="en-US" sz="1200" b="0" i="0" u="none" strike="noStrike" kern="1200" baseline="0" dirty="0" smtClean="0">
                <a:solidFill>
                  <a:schemeClr val="tx1"/>
                </a:solidFill>
                <a:latin typeface="+mn-lt"/>
                <a:ea typeface="+mn-ea"/>
                <a:cs typeface="+mn-cs"/>
              </a:rPr>
              <a:t>or to promote maximum adaptation. For</a:t>
            </a:r>
          </a:p>
          <a:p>
            <a:r>
              <a:rPr lang="en-US" sz="1200" b="0" i="0" u="none" strike="noStrike" kern="1200" baseline="0" dirty="0" smtClean="0">
                <a:solidFill>
                  <a:schemeClr val="tx1"/>
                </a:solidFill>
                <a:latin typeface="+mn-lt"/>
                <a:ea typeface="+mn-ea"/>
                <a:cs typeface="+mn-cs"/>
              </a:rPr>
              <a:t>example, clients with various diseases that cause swallowing</a:t>
            </a:r>
          </a:p>
          <a:p>
            <a:r>
              <a:rPr lang="en-US" sz="1200" b="0" i="0" u="none" strike="noStrike" kern="1200" baseline="0" dirty="0" smtClean="0">
                <a:solidFill>
                  <a:schemeClr val="tx1"/>
                </a:solidFill>
                <a:latin typeface="+mn-lt"/>
                <a:ea typeface="+mn-ea"/>
                <a:cs typeface="+mn-cs"/>
              </a:rPr>
              <a:t>disorders can be helped to maintain nourishment</a:t>
            </a:r>
          </a:p>
          <a:p>
            <a:r>
              <a:rPr lang="en-US" sz="1200" b="0" i="0" u="none" strike="noStrike" kern="1200" baseline="0" dirty="0" smtClean="0">
                <a:solidFill>
                  <a:schemeClr val="tx1"/>
                </a:solidFill>
                <a:latin typeface="+mn-lt"/>
                <a:ea typeface="+mn-ea"/>
                <a:cs typeface="+mn-cs"/>
              </a:rPr>
              <a:t>and to avoid choking incidents with nutritional</a:t>
            </a:r>
          </a:p>
          <a:p>
            <a:r>
              <a:rPr lang="en-US" sz="1200" b="0" i="0" u="none" strike="noStrike" kern="1200" baseline="0" dirty="0" smtClean="0">
                <a:solidFill>
                  <a:schemeClr val="tx1"/>
                </a:solidFill>
                <a:latin typeface="+mn-lt"/>
                <a:ea typeface="+mn-ea"/>
                <a:cs typeface="+mn-cs"/>
              </a:rPr>
              <a:t>Interventions</a:t>
            </a:r>
          </a:p>
          <a:p>
            <a:r>
              <a:rPr lang="en-US" dirty="0" smtClean="0"/>
              <a:t>Nutrition care that encompasses the assessment and treatment of any disease, condition, or illness- </a:t>
            </a:r>
            <a:r>
              <a:rPr lang="en-US" b="1" i="1" dirty="0" smtClean="0"/>
              <a:t>Medical nutrition therapy</a:t>
            </a:r>
          </a:p>
          <a:p>
            <a:r>
              <a:rPr lang="en-US" dirty="0" smtClean="0"/>
              <a:t>Includes</a:t>
            </a:r>
          </a:p>
          <a:p>
            <a:pPr lvl="1"/>
            <a:r>
              <a:rPr lang="en-US" dirty="0" smtClean="0"/>
              <a:t>Modified diet</a:t>
            </a:r>
          </a:p>
          <a:p>
            <a:pPr lvl="1"/>
            <a:r>
              <a:rPr lang="en-US" dirty="0" smtClean="0"/>
              <a:t>Nutrition education</a:t>
            </a:r>
          </a:p>
          <a:p>
            <a:pPr lvl="1"/>
            <a:r>
              <a:rPr lang="en-US" dirty="0" smtClean="0"/>
              <a:t>Specialized nutrition support with oral nutrition supplements</a:t>
            </a:r>
          </a:p>
          <a:p>
            <a:pPr lvl="1"/>
            <a:r>
              <a:rPr lang="en-US" dirty="0" smtClean="0"/>
              <a:t>Tube feedings</a:t>
            </a:r>
          </a:p>
          <a:p>
            <a:pPr lvl="1"/>
            <a:r>
              <a:rPr lang="en-US" dirty="0" smtClean="0"/>
              <a:t>Intravenous nutrition</a:t>
            </a:r>
          </a:p>
          <a:p>
            <a:endParaRPr lang="en-US" dirty="0"/>
          </a:p>
        </p:txBody>
      </p:sp>
      <p:sp>
        <p:nvSpPr>
          <p:cNvPr id="4" name="Slide Number Placeholder 3"/>
          <p:cNvSpPr>
            <a:spLocks noGrp="1"/>
          </p:cNvSpPr>
          <p:nvPr>
            <p:ph type="sldNum" sz="quarter" idx="10"/>
          </p:nvPr>
        </p:nvSpPr>
        <p:spPr/>
        <p:txBody>
          <a:bodyPr/>
          <a:lstStyle/>
          <a:p>
            <a:fld id="{5737124E-DD39-42EF-8626-4996D0863657}" type="slidenum">
              <a:rPr lang="en-US" smtClean="0"/>
              <a:pPr/>
              <a:t>6</a:t>
            </a:fld>
            <a:endParaRPr lang="en-US"/>
          </a:p>
        </p:txBody>
      </p:sp>
    </p:spTree>
    <p:extLst>
      <p:ext uri="{BB962C8B-B14F-4D97-AF65-F5344CB8AC3E}">
        <p14:creationId xmlns:p14="http://schemas.microsoft.com/office/powerpoint/2010/main" xmlns="" val="1385759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37124E-DD39-42EF-8626-4996D0863657}" type="slidenum">
              <a:rPr lang="en-US" smtClean="0"/>
              <a:pPr/>
              <a:t>7</a:t>
            </a:fld>
            <a:endParaRPr lang="en-US"/>
          </a:p>
        </p:txBody>
      </p:sp>
    </p:spTree>
    <p:extLst>
      <p:ext uri="{BB962C8B-B14F-4D97-AF65-F5344CB8AC3E}">
        <p14:creationId xmlns:p14="http://schemas.microsoft.com/office/powerpoint/2010/main" xmlns="" val="632998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Foundational</a:t>
            </a:r>
            <a:r>
              <a:rPr lang="en-US" baseline="0" dirty="0" smtClean="0"/>
              <a:t> treatment</a:t>
            </a:r>
            <a:r>
              <a:rPr lang="en-US" baseline="0" smtClean="0"/>
              <a:t>= initial </a:t>
            </a:r>
            <a:r>
              <a:rPr lang="en-US" baseline="0" dirty="0" smtClean="0"/>
              <a:t>treatment</a:t>
            </a:r>
            <a:endParaRPr lang="en-US" dirty="0"/>
          </a:p>
        </p:txBody>
      </p:sp>
      <p:sp>
        <p:nvSpPr>
          <p:cNvPr id="4" name="Slide Number Placeholder 3"/>
          <p:cNvSpPr>
            <a:spLocks noGrp="1"/>
          </p:cNvSpPr>
          <p:nvPr>
            <p:ph type="sldNum" sz="quarter" idx="10"/>
          </p:nvPr>
        </p:nvSpPr>
        <p:spPr/>
        <p:txBody>
          <a:bodyPr/>
          <a:lstStyle/>
          <a:p>
            <a:fld id="{5737124E-DD39-42EF-8626-4996D0863657}" type="slidenum">
              <a:rPr lang="en-US" smtClean="0"/>
              <a:pPr/>
              <a:t>9</a:t>
            </a:fld>
            <a:endParaRPr lang="en-US"/>
          </a:p>
        </p:txBody>
      </p:sp>
    </p:spTree>
    <p:extLst>
      <p:ext uri="{BB962C8B-B14F-4D97-AF65-F5344CB8AC3E}">
        <p14:creationId xmlns:p14="http://schemas.microsoft.com/office/powerpoint/2010/main" xmlns="" val="2850726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 Supplements – usually ordered as liquid nutritional shakes once,</a:t>
            </a:r>
          </a:p>
          <a:p>
            <a:pPr marL="0" indent="0">
              <a:buNone/>
            </a:pPr>
            <a:r>
              <a:rPr lang="en-US" dirty="0" smtClean="0"/>
              <a:t>twice or three times per day; given either with meals or between</a:t>
            </a:r>
          </a:p>
          <a:p>
            <a:pPr marL="0" indent="0">
              <a:buNone/>
            </a:pPr>
            <a:r>
              <a:rPr lang="en-US" dirty="0" smtClean="0"/>
              <a:t>meals</a:t>
            </a:r>
          </a:p>
          <a:p>
            <a:pPr marL="0" indent="0">
              <a:buNone/>
            </a:pPr>
            <a:r>
              <a:rPr lang="en-US" dirty="0" smtClean="0"/>
              <a:t>• Nourishments – ordered as a snack food or beverage items to be</a:t>
            </a:r>
          </a:p>
          <a:p>
            <a:pPr marL="0" indent="0">
              <a:buNone/>
            </a:pPr>
            <a:r>
              <a:rPr lang="en-US" dirty="0" smtClean="0"/>
              <a:t>given between meals mid-morning and/or mid-afternoon</a:t>
            </a:r>
          </a:p>
          <a:p>
            <a:pPr marL="0" indent="0">
              <a:buNone/>
            </a:pPr>
            <a:r>
              <a:rPr lang="en-US" dirty="0" smtClean="0"/>
              <a:t>• HS snack – ordered as a snack food or beverage items to be given at</a:t>
            </a:r>
          </a:p>
          <a:p>
            <a:pPr marL="0" indent="0">
              <a:buNone/>
            </a:pPr>
            <a:r>
              <a:rPr lang="en-US" dirty="0" smtClean="0"/>
              <a:t>the hour of sleep</a:t>
            </a:r>
          </a:p>
          <a:p>
            <a:endParaRPr lang="en-US" dirty="0"/>
          </a:p>
        </p:txBody>
      </p:sp>
      <p:sp>
        <p:nvSpPr>
          <p:cNvPr id="4" name="Slide Number Placeholder 3"/>
          <p:cNvSpPr>
            <a:spLocks noGrp="1"/>
          </p:cNvSpPr>
          <p:nvPr>
            <p:ph type="sldNum" sz="quarter" idx="10"/>
          </p:nvPr>
        </p:nvSpPr>
        <p:spPr/>
        <p:txBody>
          <a:bodyPr/>
          <a:lstStyle/>
          <a:p>
            <a:fld id="{5737124E-DD39-42EF-8626-4996D0863657}" type="slidenum">
              <a:rPr lang="en-US" smtClean="0"/>
              <a:pPr/>
              <a:t>21</a:t>
            </a:fld>
            <a:endParaRPr lang="en-US"/>
          </a:p>
        </p:txBody>
      </p:sp>
    </p:spTree>
    <p:extLst>
      <p:ext uri="{BB962C8B-B14F-4D97-AF65-F5344CB8AC3E}">
        <p14:creationId xmlns:p14="http://schemas.microsoft.com/office/powerpoint/2010/main" xmlns="" val="375573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b="1" i="0" u="none" strike="noStrike" kern="1200" baseline="0" dirty="0" smtClean="0">
                <a:solidFill>
                  <a:schemeClr val="tx1"/>
                </a:solidFill>
                <a:latin typeface="+mn-lt"/>
                <a:ea typeface="+mn-ea"/>
                <a:cs typeface="+mn-cs"/>
              </a:rPr>
              <a:t>Balance </a:t>
            </a:r>
            <a:r>
              <a:rPr lang="en-US" sz="1200" b="0" i="0" u="none" strike="noStrike" kern="1200" baseline="0" dirty="0" smtClean="0">
                <a:solidFill>
                  <a:schemeClr val="tx1"/>
                </a:solidFill>
                <a:latin typeface="+mn-lt"/>
                <a:ea typeface="+mn-ea"/>
                <a:cs typeface="+mn-cs"/>
              </a:rPr>
              <a:t>The art of balancing the diet involves consuming enough-but not too</a:t>
            </a:r>
          </a:p>
          <a:p>
            <a:r>
              <a:rPr lang="en-US" sz="1200" b="0" i="0" u="none" strike="noStrike" kern="1200" baseline="0" dirty="0" smtClean="0">
                <a:solidFill>
                  <a:schemeClr val="tx1"/>
                </a:solidFill>
                <a:latin typeface="+mn-lt"/>
                <a:ea typeface="+mn-ea"/>
                <a:cs typeface="+mn-cs"/>
              </a:rPr>
              <a:t>much-of each type of food. The essential minerals calcium and iron, taken together,</a:t>
            </a:r>
          </a:p>
          <a:p>
            <a:r>
              <a:rPr lang="en-US" sz="1200" b="0" i="0" u="none" strike="noStrike" kern="1200" baseline="0" dirty="0" smtClean="0">
                <a:solidFill>
                  <a:schemeClr val="tx1"/>
                </a:solidFill>
                <a:latin typeface="+mn-lt"/>
                <a:ea typeface="+mn-ea"/>
                <a:cs typeface="+mn-cs"/>
              </a:rPr>
              <a:t>illustrate the importance of dietary </a:t>
            </a:r>
            <a:r>
              <a:rPr lang="en-US" sz="1200" b="1" i="0" u="none" strike="noStrike" kern="1200" baseline="0" dirty="0" smtClean="0">
                <a:solidFill>
                  <a:schemeClr val="tx1"/>
                </a:solidFill>
                <a:latin typeface="+mn-lt"/>
                <a:ea typeface="+mn-ea"/>
                <a:cs typeface="+mn-cs"/>
              </a:rPr>
              <a:t>balance. </a:t>
            </a:r>
            <a:r>
              <a:rPr lang="en-US" sz="1200" b="0" i="0" u="none" strike="noStrike" kern="1200" baseline="0" dirty="0" smtClean="0">
                <a:solidFill>
                  <a:schemeClr val="tx1"/>
                </a:solidFill>
                <a:latin typeface="+mn-lt"/>
                <a:ea typeface="+mn-ea"/>
                <a:cs typeface="+mn-cs"/>
              </a:rPr>
              <a:t>Meats, fish, and poultry are</a:t>
            </a:r>
          </a:p>
          <a:p>
            <a:r>
              <a:rPr lang="en-US" sz="1200" b="0" i="0" u="none" strike="noStrike" kern="1200" baseline="0" dirty="0" smtClean="0">
                <a:solidFill>
                  <a:schemeClr val="tx1"/>
                </a:solidFill>
                <a:latin typeface="+mn-lt"/>
                <a:ea typeface="+mn-ea"/>
                <a:cs typeface="+mn-cs"/>
              </a:rPr>
              <a:t>rich in iron but poor in calcium. Conversely, milk and milk products are rich in calcium</a:t>
            </a:r>
          </a:p>
          <a:p>
            <a:r>
              <a:rPr lang="en-US" sz="1200" b="0" i="0" u="none" strike="noStrike" kern="1200" baseline="0" dirty="0" smtClean="0">
                <a:solidFill>
                  <a:schemeClr val="tx1"/>
                </a:solidFill>
                <a:latin typeface="+mn-lt"/>
                <a:ea typeface="+mn-ea"/>
                <a:cs typeface="+mn-cs"/>
              </a:rPr>
              <a:t>but poor in iron. Use some meat or meat alternates for iron; use some milk and</a:t>
            </a:r>
          </a:p>
          <a:p>
            <a:r>
              <a:rPr lang="en-US" sz="1200" b="0" i="0" u="none" strike="noStrike" kern="1200" baseline="0" dirty="0" smtClean="0">
                <a:solidFill>
                  <a:schemeClr val="tx1"/>
                </a:solidFill>
                <a:latin typeface="+mn-lt"/>
                <a:ea typeface="+mn-ea"/>
                <a:cs typeface="+mn-cs"/>
              </a:rPr>
              <a:t>milk products for calcium; and save some space for other foods, too, because a diet</a:t>
            </a:r>
          </a:p>
          <a:p>
            <a:r>
              <a:rPr lang="en-US" sz="1200" b="0" i="0" u="none" strike="noStrike" kern="1200" baseline="0" dirty="0" smtClean="0">
                <a:solidFill>
                  <a:schemeClr val="tx1"/>
                </a:solidFill>
                <a:latin typeface="+mn-lt"/>
                <a:ea typeface="+mn-ea"/>
                <a:cs typeface="+mn-cs"/>
              </a:rPr>
              <a:t>consisting of milk and meat alone would not be adequate. • For the other nutrients,</a:t>
            </a:r>
          </a:p>
          <a:p>
            <a:r>
              <a:rPr lang="en-US" sz="1200" b="0" i="0" u="none" strike="noStrike" kern="1200" baseline="0" dirty="0" smtClean="0">
                <a:solidFill>
                  <a:schemeClr val="tx1"/>
                </a:solidFill>
                <a:latin typeface="+mn-lt"/>
                <a:ea typeface="+mn-ea"/>
                <a:cs typeface="+mn-cs"/>
              </a:rPr>
              <a:t>people need whole grains, vegetables, and fruits.</a:t>
            </a:r>
          </a:p>
          <a:p>
            <a:r>
              <a:rPr lang="en-US" sz="1200" b="1" i="0" u="none" strike="noStrike" kern="1200" baseline="0" dirty="0" err="1" smtClean="0">
                <a:solidFill>
                  <a:schemeClr val="tx1"/>
                </a:solidFill>
                <a:latin typeface="+mn-lt"/>
                <a:ea typeface="+mn-ea"/>
                <a:cs typeface="+mn-cs"/>
              </a:rPr>
              <a:t>kCalorie</a:t>
            </a:r>
            <a:r>
              <a:rPr lang="en-US" sz="1200" b="1" i="0" u="none" strike="noStrike" kern="1200" baseline="0" dirty="0" smtClean="0">
                <a:solidFill>
                  <a:schemeClr val="tx1"/>
                </a:solidFill>
                <a:latin typeface="+mn-lt"/>
                <a:ea typeface="+mn-ea"/>
                <a:cs typeface="+mn-cs"/>
              </a:rPr>
              <a:t> (Energy) Control </a:t>
            </a:r>
            <a:r>
              <a:rPr lang="en-US" sz="1200" b="0" i="0" u="none" strike="noStrike" kern="1200" baseline="0" dirty="0" smtClean="0">
                <a:solidFill>
                  <a:schemeClr val="tx1"/>
                </a:solidFill>
                <a:latin typeface="+mn-lt"/>
                <a:ea typeface="+mn-ea"/>
                <a:cs typeface="+mn-cs"/>
              </a:rPr>
              <a:t>Designing an adequate diet without overeating requires</a:t>
            </a:r>
          </a:p>
          <a:p>
            <a:r>
              <a:rPr lang="en-US" sz="1200" b="0" i="0" u="none" strike="noStrike" kern="1200" baseline="0" dirty="0" smtClean="0">
                <a:solidFill>
                  <a:schemeClr val="tx1"/>
                </a:solidFill>
                <a:latin typeface="+mn-lt"/>
                <a:ea typeface="+mn-ea"/>
                <a:cs typeface="+mn-cs"/>
              </a:rPr>
              <a:t>careful planning. Once again, balance plays a key role. The amount of en </a:t>
            </a:r>
            <a:r>
              <a:rPr lang="en-US" sz="1200" b="0" i="0" u="none" strike="noStrike" kern="1200" baseline="0" dirty="0" err="1" smtClean="0">
                <a:solidFill>
                  <a:schemeClr val="tx1"/>
                </a:solidFill>
                <a:latin typeface="+mn-lt"/>
                <a:ea typeface="+mn-ea"/>
                <a:cs typeface="+mn-cs"/>
              </a:rPr>
              <a:t>ergy</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coming into the body from foods should balance with the amount of energy</a:t>
            </a:r>
          </a:p>
          <a:p>
            <a:r>
              <a:rPr lang="en-US" sz="1200" b="0" i="0" u="none" strike="noStrike" kern="1200" baseline="0" dirty="0" smtClean="0">
                <a:solidFill>
                  <a:schemeClr val="tx1"/>
                </a:solidFill>
                <a:latin typeface="+mn-lt"/>
                <a:ea typeface="+mn-ea"/>
                <a:cs typeface="+mn-cs"/>
              </a:rPr>
              <a:t>being used by the body to sustain its metabolic and physical activities. Upsetting this</a:t>
            </a:r>
          </a:p>
          <a:p>
            <a:r>
              <a:rPr lang="en-US" sz="1200" b="0" i="0" u="none" strike="noStrike" kern="1200" baseline="0" dirty="0" smtClean="0">
                <a:solidFill>
                  <a:schemeClr val="tx1"/>
                </a:solidFill>
                <a:latin typeface="+mn-lt"/>
                <a:ea typeface="+mn-ea"/>
                <a:cs typeface="+mn-cs"/>
              </a:rPr>
              <a:t>balance leads to gains or losses in body weight. The discussion of energy balance</a:t>
            </a:r>
          </a:p>
          <a:p>
            <a:r>
              <a:rPr lang="en-US" sz="1200" b="0" i="0" u="none" strike="noStrike" kern="1200" baseline="0" dirty="0" smtClean="0">
                <a:solidFill>
                  <a:schemeClr val="tx1"/>
                </a:solidFill>
                <a:latin typeface="+mn-lt"/>
                <a:ea typeface="+mn-ea"/>
                <a:cs typeface="+mn-cs"/>
              </a:rPr>
              <a:t>and weight control in Chapters 8 and 9 examines this issue in more detail, but the</a:t>
            </a:r>
          </a:p>
          <a:p>
            <a:r>
              <a:rPr lang="en-US" sz="1200" b="0" i="0" u="none" strike="noStrike" kern="1200" baseline="0" dirty="0" smtClean="0">
                <a:solidFill>
                  <a:schemeClr val="tx1"/>
                </a:solidFill>
                <a:latin typeface="+mn-lt"/>
                <a:ea typeface="+mn-ea"/>
                <a:cs typeface="+mn-cs"/>
              </a:rPr>
              <a:t>key to </a:t>
            </a:r>
            <a:r>
              <a:rPr lang="en-US" sz="1200" b="1" i="0" u="none" strike="noStrike" kern="1200" baseline="0" dirty="0" err="1" smtClean="0">
                <a:solidFill>
                  <a:schemeClr val="tx1"/>
                </a:solidFill>
                <a:latin typeface="+mn-lt"/>
                <a:ea typeface="+mn-ea"/>
                <a:cs typeface="+mn-cs"/>
              </a:rPr>
              <a:t>kcalorie</a:t>
            </a:r>
            <a:r>
              <a:rPr lang="en-US" sz="1200" b="1" i="0" u="none" strike="noStrike" kern="1200" baseline="0" dirty="0" smtClean="0">
                <a:solidFill>
                  <a:schemeClr val="tx1"/>
                </a:solidFill>
                <a:latin typeface="+mn-lt"/>
                <a:ea typeface="+mn-ea"/>
                <a:cs typeface="+mn-cs"/>
              </a:rPr>
              <a:t> control </a:t>
            </a:r>
            <a:r>
              <a:rPr lang="en-US" sz="1200" b="0" i="0" u="none" strike="noStrike" kern="1200" baseline="0" dirty="0" smtClean="0">
                <a:solidFill>
                  <a:schemeClr val="tx1"/>
                </a:solidFill>
                <a:latin typeface="+mn-lt"/>
                <a:ea typeface="+mn-ea"/>
                <a:cs typeface="+mn-cs"/>
              </a:rPr>
              <a:t>is to select foods of high </a:t>
            </a:r>
            <a:r>
              <a:rPr lang="en-US" sz="1200" b="1" i="0" u="none" strike="noStrike" kern="1200" baseline="0" dirty="0" smtClean="0">
                <a:solidFill>
                  <a:schemeClr val="tx1"/>
                </a:solidFill>
                <a:latin typeface="+mn-lt"/>
                <a:ea typeface="+mn-ea"/>
                <a:cs typeface="+mn-cs"/>
              </a:rPr>
              <a:t>nutrient density.</a:t>
            </a:r>
          </a:p>
          <a:p>
            <a:r>
              <a:rPr lang="en-US" sz="1200" b="1" i="0" u="none" strike="noStrike" kern="1200" baseline="0" dirty="0" smtClean="0">
                <a:solidFill>
                  <a:schemeClr val="tx1"/>
                </a:solidFill>
                <a:latin typeface="+mn-lt"/>
                <a:ea typeface="+mn-ea"/>
                <a:cs typeface="+mn-cs"/>
              </a:rPr>
              <a:t>Nutrient Density </a:t>
            </a:r>
            <a:r>
              <a:rPr lang="en-US" sz="1200" b="0" i="0" u="none" strike="noStrike" kern="1200" baseline="0" dirty="0" smtClean="0">
                <a:solidFill>
                  <a:schemeClr val="tx1"/>
                </a:solidFill>
                <a:latin typeface="+mn-lt"/>
                <a:ea typeface="+mn-ea"/>
                <a:cs typeface="+mn-cs"/>
              </a:rPr>
              <a:t>To eat well without overeating, select foods that deliver the most</a:t>
            </a:r>
          </a:p>
          <a:p>
            <a:r>
              <a:rPr lang="en-US" sz="1200" b="0" i="0" u="none" strike="noStrike" kern="1200" baseline="0" dirty="0" smtClean="0">
                <a:solidFill>
                  <a:schemeClr val="tx1"/>
                </a:solidFill>
                <a:latin typeface="+mn-lt"/>
                <a:ea typeface="+mn-ea"/>
                <a:cs typeface="+mn-cs"/>
              </a:rPr>
              <a:t>nutrients for the least food energy. Consider foods containing calcium, for example.</a:t>
            </a:r>
          </a:p>
          <a:p>
            <a:r>
              <a:rPr lang="en-US" sz="1200" b="0" i="0" u="none" strike="noStrike" kern="1200" baseline="0" dirty="0" smtClean="0">
                <a:solidFill>
                  <a:schemeClr val="tx1"/>
                </a:solidFill>
                <a:latin typeface="+mn-lt"/>
                <a:ea typeface="+mn-ea"/>
                <a:cs typeface="+mn-cs"/>
              </a:rPr>
              <a:t>You can get about 300 milligrams of calcium from either 11/ 2 ounces of cheddar</a:t>
            </a:r>
          </a:p>
          <a:p>
            <a:r>
              <a:rPr lang="en-US" sz="1200" b="0" i="0" u="none" strike="noStrike" kern="1200" baseline="0" dirty="0" smtClean="0">
                <a:solidFill>
                  <a:schemeClr val="tx1"/>
                </a:solidFill>
                <a:latin typeface="+mn-lt"/>
                <a:ea typeface="+mn-ea"/>
                <a:cs typeface="+mn-cs"/>
              </a:rPr>
              <a:t>cheese or 1 cup of fat-free milk, but the cheese delivers about twice as much food energy</a:t>
            </a:r>
          </a:p>
          <a:p>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kcalories</a:t>
            </a:r>
            <a:r>
              <a:rPr lang="en-US" sz="1200" b="0" i="0" u="none" strike="noStrike" kern="1200" baseline="0" dirty="0" smtClean="0">
                <a:solidFill>
                  <a:schemeClr val="tx1"/>
                </a:solidFill>
                <a:latin typeface="+mn-lt"/>
                <a:ea typeface="+mn-ea"/>
                <a:cs typeface="+mn-cs"/>
              </a:rPr>
              <a:t>) as the milk. The fat-free milk, then, is twice as calcium dense as the</a:t>
            </a:r>
          </a:p>
          <a:p>
            <a:r>
              <a:rPr lang="en-US" sz="1200" b="0" i="0" u="none" strike="noStrike" kern="1200" baseline="0" dirty="0" smtClean="0">
                <a:solidFill>
                  <a:schemeClr val="tx1"/>
                </a:solidFill>
                <a:latin typeface="+mn-lt"/>
                <a:ea typeface="+mn-ea"/>
                <a:cs typeface="+mn-cs"/>
              </a:rPr>
              <a:t>cheddar cheese; it offers the same amount of calcium for half the </a:t>
            </a:r>
            <a:r>
              <a:rPr lang="en-US" sz="1200" b="0" i="0" u="none" strike="noStrike" kern="1200" baseline="0" dirty="0" err="1" smtClean="0">
                <a:solidFill>
                  <a:schemeClr val="tx1"/>
                </a:solidFill>
                <a:latin typeface="+mn-lt"/>
                <a:ea typeface="+mn-ea"/>
                <a:cs typeface="+mn-cs"/>
              </a:rPr>
              <a:t>kcalories</a:t>
            </a:r>
            <a:r>
              <a:rPr lang="en-US" sz="1200" b="0" i="0" u="none" strike="noStrike" kern="1200" baseline="0" dirty="0" smtClean="0">
                <a:solidFill>
                  <a:schemeClr val="tx1"/>
                </a:solidFill>
                <a:latin typeface="+mn-lt"/>
                <a:ea typeface="+mn-ea"/>
                <a:cs typeface="+mn-cs"/>
              </a:rPr>
              <a:t>. Both</a:t>
            </a:r>
          </a:p>
          <a:p>
            <a:r>
              <a:rPr lang="en-US" sz="1200" b="0" i="0" u="none" strike="noStrike" kern="1200" baseline="0" dirty="0" smtClean="0">
                <a:solidFill>
                  <a:schemeClr val="tx1"/>
                </a:solidFill>
                <a:latin typeface="+mn-lt"/>
                <a:ea typeface="+mn-ea"/>
                <a:cs typeface="+mn-cs"/>
              </a:rPr>
              <a:t>foods are excellent choices for adequacy's sake alone, but to achieve adequacy while</a:t>
            </a:r>
          </a:p>
          <a:p>
            <a:r>
              <a:rPr lang="en-US" sz="1200" b="0" i="0" u="none" strike="noStrike" kern="1200" baseline="0" dirty="0" smtClean="0">
                <a:solidFill>
                  <a:schemeClr val="tx1"/>
                </a:solidFill>
                <a:latin typeface="+mn-lt"/>
                <a:ea typeface="+mn-ea"/>
                <a:cs typeface="+mn-cs"/>
              </a:rPr>
              <a:t>controlling </a:t>
            </a:r>
            <a:r>
              <a:rPr lang="en-US" sz="1200" b="0" i="0" u="none" strike="noStrike" kern="1200" baseline="0" dirty="0" err="1" smtClean="0">
                <a:solidFill>
                  <a:schemeClr val="tx1"/>
                </a:solidFill>
                <a:latin typeface="+mn-lt"/>
                <a:ea typeface="+mn-ea"/>
                <a:cs typeface="+mn-cs"/>
              </a:rPr>
              <a:t>kcalories</a:t>
            </a:r>
            <a:r>
              <a:rPr lang="en-US" sz="1200" b="0" i="0" u="none" strike="noStrike" kern="1200" baseline="0" dirty="0" smtClean="0">
                <a:solidFill>
                  <a:schemeClr val="tx1"/>
                </a:solidFill>
                <a:latin typeface="+mn-lt"/>
                <a:ea typeface="+mn-ea"/>
                <a:cs typeface="+mn-cs"/>
              </a:rPr>
              <a:t>, • the fat-free milk is the better choice. (Alternatively, a person</a:t>
            </a:r>
          </a:p>
          <a:p>
            <a:r>
              <a:rPr lang="en-US" sz="1200" b="0" i="0" u="none" strike="noStrike" kern="1200" baseline="0" dirty="0" smtClean="0">
                <a:solidFill>
                  <a:schemeClr val="tx1"/>
                </a:solidFill>
                <a:latin typeface="+mn-lt"/>
                <a:ea typeface="+mn-ea"/>
                <a:cs typeface="+mn-cs"/>
              </a:rPr>
              <a:t>could select a low-fat cheddar cheese.) The many bar graphs that appear in Chapters</a:t>
            </a:r>
          </a:p>
          <a:p>
            <a:r>
              <a:rPr lang="en-US" sz="1200" b="0" i="0" u="none" strike="noStrike" kern="1200" baseline="0" dirty="0" smtClean="0">
                <a:solidFill>
                  <a:schemeClr val="tx1"/>
                </a:solidFill>
                <a:latin typeface="+mn-lt"/>
                <a:ea typeface="+mn-ea"/>
                <a:cs typeface="+mn-cs"/>
              </a:rPr>
              <a:t>10 through 13 highlight the most nutrient-dense choices, and the accompanying</a:t>
            </a:r>
          </a:p>
          <a:p>
            <a:r>
              <a:rPr lang="en-US" sz="1200" b="0" i="0" u="none" strike="noStrike" kern="1200" baseline="0" dirty="0" smtClean="0">
                <a:solidFill>
                  <a:schemeClr val="tx1"/>
                </a:solidFill>
                <a:latin typeface="+mn-lt"/>
                <a:ea typeface="+mn-ea"/>
                <a:cs typeface="+mn-cs"/>
              </a:rPr>
              <a:t>"How to" describes how to compare foods based on nutrient density.</a:t>
            </a:r>
          </a:p>
          <a:p>
            <a:r>
              <a:rPr lang="en-US" sz="1200" b="0" i="0" u="none" strike="noStrike" kern="1200" baseline="0" dirty="0" smtClean="0">
                <a:solidFill>
                  <a:schemeClr val="tx1"/>
                </a:solidFill>
                <a:latin typeface="+mn-lt"/>
                <a:ea typeface="+mn-ea"/>
                <a:cs typeface="+mn-cs"/>
              </a:rPr>
              <a:t>Moderation Foods rich in fat and </a:t>
            </a:r>
            <a:r>
              <a:rPr lang="en-US" sz="1200" b="0" i="0" u="none" strike="noStrike" kern="1200" baseline="0" dirty="0" err="1" smtClean="0">
                <a:solidFill>
                  <a:schemeClr val="tx1"/>
                </a:solidFill>
                <a:latin typeface="+mn-lt"/>
                <a:ea typeface="+mn-ea"/>
                <a:cs typeface="+mn-cs"/>
              </a:rPr>
              <a:t>suga</a:t>
            </a:r>
            <a:r>
              <a:rPr lang="en-US" sz="1200" b="0" i="0" u="none" strike="noStrike" kern="1200" baseline="0" dirty="0" smtClean="0">
                <a:solidFill>
                  <a:schemeClr val="tx1"/>
                </a:solidFill>
                <a:latin typeface="+mn-lt"/>
                <a:ea typeface="+mn-ea"/>
                <a:cs typeface="+mn-cs"/>
              </a:rPr>
              <a:t> r provide enjoyment and energy but relatively</a:t>
            </a:r>
          </a:p>
          <a:p>
            <a:r>
              <a:rPr lang="en-US" sz="1200" b="0" i="0" u="none" strike="noStrike" kern="1200" baseline="0" dirty="0" smtClean="0">
                <a:solidFill>
                  <a:schemeClr val="tx1"/>
                </a:solidFill>
                <a:latin typeface="+mn-lt"/>
                <a:ea typeface="+mn-ea"/>
                <a:cs typeface="+mn-cs"/>
              </a:rPr>
              <a:t>few nutrients. In addition, they promote weight gain when eaten in excess. A</a:t>
            </a:r>
          </a:p>
          <a:p>
            <a:r>
              <a:rPr lang="en-US" sz="1200" b="0" i="0" u="none" strike="noStrike" kern="1200" baseline="0" dirty="0" smtClean="0">
                <a:solidFill>
                  <a:schemeClr val="tx1"/>
                </a:solidFill>
                <a:latin typeface="+mn-lt"/>
                <a:ea typeface="+mn-ea"/>
                <a:cs typeface="+mn-cs"/>
              </a:rPr>
              <a:t>person practicing moderation . eats such foods only on occasion and regularly selects</a:t>
            </a:r>
          </a:p>
          <a:p>
            <a:r>
              <a:rPr lang="en-US" sz="1200" b="0" i="0" u="none" strike="noStrike" kern="1200" baseline="0" dirty="0" smtClean="0">
                <a:solidFill>
                  <a:schemeClr val="tx1"/>
                </a:solidFill>
                <a:latin typeface="+mn-lt"/>
                <a:ea typeface="+mn-ea"/>
                <a:cs typeface="+mn-cs"/>
              </a:rPr>
              <a:t>foods low in solid fats and added sugars, a practice that automatically improves</a:t>
            </a:r>
          </a:p>
          <a:p>
            <a:r>
              <a:rPr lang="en-US" sz="1200" b="0" i="0" u="none" strike="noStrike" kern="1200" baseline="0" dirty="0" smtClean="0">
                <a:solidFill>
                  <a:schemeClr val="tx1"/>
                </a:solidFill>
                <a:latin typeface="+mn-lt"/>
                <a:ea typeface="+mn-ea"/>
                <a:cs typeface="+mn-cs"/>
              </a:rPr>
              <a:t>nutrient density. Returning to the example of cheddar cheese versus fat-free</a:t>
            </a:r>
          </a:p>
          <a:p>
            <a:r>
              <a:rPr lang="en-US" sz="1200" b="0" i="0" u="none" strike="noStrike" kern="1200" baseline="0" dirty="0" smtClean="0">
                <a:solidFill>
                  <a:schemeClr val="tx1"/>
                </a:solidFill>
                <a:latin typeface="+mn-lt"/>
                <a:ea typeface="+mn-ea"/>
                <a:cs typeface="+mn-cs"/>
              </a:rPr>
              <a:t>milk, the fat-free milk not only offers the same amount of calcium for less energy,</a:t>
            </a:r>
          </a:p>
          <a:p>
            <a:r>
              <a:rPr lang="en-US" sz="1200" b="0" i="0" u="none" strike="noStrike" kern="1200" baseline="0" dirty="0" smtClean="0">
                <a:solidFill>
                  <a:schemeClr val="tx1"/>
                </a:solidFill>
                <a:latin typeface="+mn-lt"/>
                <a:ea typeface="+mn-ea"/>
                <a:cs typeface="+mn-cs"/>
              </a:rPr>
              <a:t>but it also contains far less fat than the cheese.</a:t>
            </a:r>
          </a:p>
          <a:p>
            <a:r>
              <a:rPr lang="en-US" sz="1200" b="0" i="0" u="none" strike="noStrike" kern="1200" baseline="0" dirty="0" smtClean="0">
                <a:solidFill>
                  <a:schemeClr val="tx1"/>
                </a:solidFill>
                <a:latin typeface="+mn-lt"/>
                <a:ea typeface="+mn-ea"/>
                <a:cs typeface="+mn-cs"/>
              </a:rPr>
              <a:t>Variety A diet may have all of the virtues just described and still lack variety, if a</a:t>
            </a:r>
          </a:p>
          <a:p>
            <a:r>
              <a:rPr lang="en-US" sz="1200" b="0" i="0" u="none" strike="noStrike" kern="1200" baseline="0" dirty="0" smtClean="0">
                <a:solidFill>
                  <a:schemeClr val="tx1"/>
                </a:solidFill>
                <a:latin typeface="+mn-lt"/>
                <a:ea typeface="+mn-ea"/>
                <a:cs typeface="+mn-cs"/>
              </a:rPr>
              <a:t>person eats the same foods day after day. People should select foods from each of the</a:t>
            </a:r>
          </a:p>
          <a:p>
            <a:r>
              <a:rPr lang="en-US" sz="1200" b="0" i="0" u="none" strike="noStrike" kern="1200" baseline="0" dirty="0" smtClean="0">
                <a:solidFill>
                  <a:schemeClr val="tx1"/>
                </a:solidFill>
                <a:latin typeface="+mn-lt"/>
                <a:ea typeface="+mn-ea"/>
                <a:cs typeface="+mn-cs"/>
              </a:rPr>
              <a:t>food groups daily and vary their choices within each food group from day to day for</a:t>
            </a:r>
          </a:p>
          <a:p>
            <a:r>
              <a:rPr lang="en-US" sz="1200" b="0" i="0" u="none" strike="noStrike" kern="1200" baseline="0" dirty="0" smtClean="0">
                <a:solidFill>
                  <a:schemeClr val="tx1"/>
                </a:solidFill>
                <a:latin typeface="+mn-lt"/>
                <a:ea typeface="+mn-ea"/>
                <a:cs typeface="+mn-cs"/>
              </a:rPr>
              <a:t>several reasons. First, different foods within the same group contain different arrays</a:t>
            </a:r>
          </a:p>
          <a:p>
            <a:r>
              <a:rPr lang="en-US" sz="1200" b="0" i="0" u="none" strike="noStrike" kern="1200" baseline="0" dirty="0" smtClean="0">
                <a:solidFill>
                  <a:schemeClr val="tx1"/>
                </a:solidFill>
                <a:latin typeface="+mn-lt"/>
                <a:ea typeface="+mn-ea"/>
                <a:cs typeface="+mn-cs"/>
              </a:rPr>
              <a:t>of nutrients. Among the fruits, for example, strawberries are especially rich in vitamin</a:t>
            </a:r>
          </a:p>
          <a:p>
            <a:r>
              <a:rPr lang="en-US" sz="1200" b="0" i="0" u="none" strike="noStrike" kern="1200" baseline="0" dirty="0" smtClean="0">
                <a:solidFill>
                  <a:schemeClr val="tx1"/>
                </a:solidFill>
                <a:latin typeface="+mn-lt"/>
                <a:ea typeface="+mn-ea"/>
                <a:cs typeface="+mn-cs"/>
              </a:rPr>
              <a:t>C while apricots are rich in vitamin A. Variety improves nutrient </a:t>
            </a:r>
            <a:r>
              <a:rPr lang="en-US" sz="1200" b="0" i="0" u="none" strike="noStrike" kern="1200" baseline="0" dirty="0" err="1" smtClean="0">
                <a:solidFill>
                  <a:schemeClr val="tx1"/>
                </a:solidFill>
                <a:latin typeface="+mn-lt"/>
                <a:ea typeface="+mn-ea"/>
                <a:cs typeface="+mn-cs"/>
              </a:rPr>
              <a:t>udequncy</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Second, no food is guaranteed entirely free of substances that, in excess, could be</a:t>
            </a:r>
          </a:p>
          <a:p>
            <a:r>
              <a:rPr lang="en-US" sz="1200" b="0" i="0" u="none" strike="noStrike" kern="1200" baseline="0" dirty="0" smtClean="0">
                <a:solidFill>
                  <a:schemeClr val="tx1"/>
                </a:solidFill>
                <a:latin typeface="+mn-lt"/>
                <a:ea typeface="+mn-ea"/>
                <a:cs typeface="+mn-cs"/>
              </a:rPr>
              <a:t>harmful. The strawberries might contain trace amounts of one contaminant, the</a:t>
            </a:r>
          </a:p>
          <a:p>
            <a:r>
              <a:rPr lang="en-US" sz="1200" b="0" i="0" u="none" strike="noStrike" kern="1200" baseline="0" dirty="0" smtClean="0">
                <a:solidFill>
                  <a:schemeClr val="tx1"/>
                </a:solidFill>
                <a:latin typeface="+mn-lt"/>
                <a:ea typeface="+mn-ea"/>
                <a:cs typeface="+mn-cs"/>
              </a:rPr>
              <a:t>apricots another. By a </a:t>
            </a:r>
            <a:r>
              <a:rPr lang="en-US" sz="1200" b="0" i="0" u="none" strike="noStrike" kern="1200" baseline="0" dirty="0" err="1" smtClean="0">
                <a:solidFill>
                  <a:schemeClr val="tx1"/>
                </a:solidFill>
                <a:latin typeface="+mn-lt"/>
                <a:ea typeface="+mn-ea"/>
                <a:cs typeface="+mn-cs"/>
              </a:rPr>
              <a:t>lternating</a:t>
            </a:r>
            <a:r>
              <a:rPr lang="en-US" sz="1200" b="0" i="0" u="none" strike="noStrike" kern="1200" baseline="0" dirty="0" smtClean="0">
                <a:solidFill>
                  <a:schemeClr val="tx1"/>
                </a:solidFill>
                <a:latin typeface="+mn-lt"/>
                <a:ea typeface="+mn-ea"/>
                <a:cs typeface="+mn-cs"/>
              </a:rPr>
              <a:t> fruit choices, a person will in gest very little of either</a:t>
            </a:r>
          </a:p>
          <a:p>
            <a:r>
              <a:rPr lang="en-US" sz="1200" b="0" i="0" u="none" strike="noStrike" kern="1200" baseline="0" dirty="0" smtClean="0">
                <a:solidFill>
                  <a:schemeClr val="tx1"/>
                </a:solidFill>
                <a:latin typeface="+mn-lt"/>
                <a:ea typeface="+mn-ea"/>
                <a:cs typeface="+mn-cs"/>
              </a:rPr>
              <a:t>contaminant. (Contamination of foods is discussed in Chapter 19.) Third, as the</a:t>
            </a:r>
          </a:p>
          <a:p>
            <a:r>
              <a:rPr lang="en-US" sz="1200" b="0" i="0" u="none" strike="noStrike" kern="1200" baseline="0" dirty="0" smtClean="0">
                <a:solidFill>
                  <a:schemeClr val="tx1"/>
                </a:solidFill>
                <a:latin typeface="+mn-lt"/>
                <a:ea typeface="+mn-ea"/>
                <a:cs typeface="+mn-cs"/>
              </a:rPr>
              <a:t>adage goes, variety is the spice of life. A person who eats beans frequently can enjoy</a:t>
            </a:r>
          </a:p>
          <a:p>
            <a:r>
              <a:rPr lang="en-US" sz="1200" b="0" i="0" u="none" strike="noStrike" kern="1200" baseline="0" dirty="0" smtClean="0">
                <a:solidFill>
                  <a:schemeClr val="tx1"/>
                </a:solidFill>
                <a:latin typeface="+mn-lt"/>
                <a:ea typeface="+mn-ea"/>
                <a:cs typeface="+mn-cs"/>
              </a:rPr>
              <a:t>pinto beans in Mexican burritos today, garbanzo beans in Greek salad tomorrow,</a:t>
            </a:r>
          </a:p>
          <a:p>
            <a:r>
              <a:rPr lang="en-US" sz="1200" b="0" i="0" u="none" strike="noStrike" kern="1200" baseline="0" dirty="0" smtClean="0">
                <a:solidFill>
                  <a:schemeClr val="tx1"/>
                </a:solidFill>
                <a:latin typeface="+mn-lt"/>
                <a:ea typeface="+mn-ea"/>
                <a:cs typeface="+mn-cs"/>
              </a:rPr>
              <a:t>and baked beans with barbecued chicken on the weekend. Eating nutritious meals</a:t>
            </a:r>
          </a:p>
          <a:p>
            <a:r>
              <a:rPr lang="en-US" sz="1200" b="0" i="0" u="none" strike="noStrike" kern="1200" baseline="0" dirty="0" smtClean="0">
                <a:solidFill>
                  <a:schemeClr val="tx1"/>
                </a:solidFill>
                <a:latin typeface="+mn-lt"/>
                <a:ea typeface="+mn-ea"/>
                <a:cs typeface="+mn-cs"/>
              </a:rPr>
              <a:t>need never be boring.</a:t>
            </a:r>
            <a:endParaRPr lang="en-US" dirty="0"/>
          </a:p>
        </p:txBody>
      </p:sp>
      <p:sp>
        <p:nvSpPr>
          <p:cNvPr id="4" name="Slide Number Placeholder 3"/>
          <p:cNvSpPr>
            <a:spLocks noGrp="1"/>
          </p:cNvSpPr>
          <p:nvPr>
            <p:ph type="sldNum" sz="quarter" idx="10"/>
          </p:nvPr>
        </p:nvSpPr>
        <p:spPr/>
        <p:txBody>
          <a:bodyPr/>
          <a:lstStyle/>
          <a:p>
            <a:fld id="{5737124E-DD39-42EF-8626-4996D0863657}" type="slidenum">
              <a:rPr lang="en-US" smtClean="0"/>
              <a:pPr/>
              <a:t>39</a:t>
            </a:fld>
            <a:endParaRPr lang="en-US"/>
          </a:p>
        </p:txBody>
      </p:sp>
    </p:spTree>
    <p:extLst>
      <p:ext uri="{BB962C8B-B14F-4D97-AF65-F5344CB8AC3E}">
        <p14:creationId xmlns:p14="http://schemas.microsoft.com/office/powerpoint/2010/main" xmlns="" val="258469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37124E-DD39-42EF-8626-4996D0863657}" type="slidenum">
              <a:rPr lang="en-US" smtClean="0"/>
              <a:pPr/>
              <a:t>80</a:t>
            </a:fld>
            <a:endParaRPr lang="en-US"/>
          </a:p>
        </p:txBody>
      </p:sp>
    </p:spTree>
    <p:extLst>
      <p:ext uri="{BB962C8B-B14F-4D97-AF65-F5344CB8AC3E}">
        <p14:creationId xmlns:p14="http://schemas.microsoft.com/office/powerpoint/2010/main" xmlns="" val="3415310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37124E-DD39-42EF-8626-4996D0863657}" type="slidenum">
              <a:rPr lang="en-US" smtClean="0"/>
              <a:pPr/>
              <a:t>82</a:t>
            </a:fld>
            <a:endParaRPr lang="en-US"/>
          </a:p>
        </p:txBody>
      </p:sp>
    </p:spTree>
    <p:extLst>
      <p:ext uri="{BB962C8B-B14F-4D97-AF65-F5344CB8AC3E}">
        <p14:creationId xmlns:p14="http://schemas.microsoft.com/office/powerpoint/2010/main" xmlns="" val="211778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37124E-DD39-42EF-8626-4996D0863657}" type="slidenum">
              <a:rPr lang="en-US" smtClean="0"/>
              <a:pPr/>
              <a:t>90</a:t>
            </a:fld>
            <a:endParaRPr lang="en-US"/>
          </a:p>
        </p:txBody>
      </p:sp>
    </p:spTree>
    <p:extLst>
      <p:ext uri="{BB962C8B-B14F-4D97-AF65-F5344CB8AC3E}">
        <p14:creationId xmlns:p14="http://schemas.microsoft.com/office/powerpoint/2010/main" xmlns="" val="3985002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A1789F-92C8-4C84-85BF-1E98ECB3DBF6}" type="datetime1">
              <a:rPr lang="en-US" smtClean="0"/>
              <a:pPr/>
              <a:t>14-May-20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489E4-C886-4C43-A66E-F614A9A1D52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2B3A10-9511-4F2F-B3C3-E61B0FC98216}" type="datetime1">
              <a:rPr lang="en-US" smtClean="0"/>
              <a:pPr/>
              <a:t>14-May-20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489E4-C886-4C43-A66E-F614A9A1D5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FC554C-F9AB-481B-B4DB-7AB15DE940B2}" type="datetime1">
              <a:rPr lang="en-US" smtClean="0"/>
              <a:pPr/>
              <a:t>14-May-20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489E4-C886-4C43-A66E-F614A9A1D52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6" indent="0" algn="ctr">
              <a:buNone/>
              <a:defRPr>
                <a:solidFill>
                  <a:schemeClr val="tx1">
                    <a:tint val="75000"/>
                  </a:schemeClr>
                </a:solidFill>
              </a:defRPr>
            </a:lvl4pPr>
            <a:lvl5pPr marL="1828581" indent="0" algn="ctr">
              <a:buNone/>
              <a:defRPr>
                <a:solidFill>
                  <a:schemeClr val="tx1">
                    <a:tint val="75000"/>
                  </a:schemeClr>
                </a:solidFill>
              </a:defRPr>
            </a:lvl5pPr>
            <a:lvl6pPr marL="2285725" indent="0" algn="ctr">
              <a:buNone/>
              <a:defRPr>
                <a:solidFill>
                  <a:schemeClr val="tx1">
                    <a:tint val="75000"/>
                  </a:schemeClr>
                </a:solidFill>
              </a:defRPr>
            </a:lvl6pPr>
            <a:lvl7pPr marL="2742870"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F5FE35-9D44-49E5-8200-A10D3E8E105B}" type="datetime1">
              <a:rPr lang="en-US" smtClean="0">
                <a:solidFill>
                  <a:prstClr val="black">
                    <a:tint val="75000"/>
                  </a:prstClr>
                </a:solidFill>
              </a:rPr>
              <a:pPr/>
              <a:t>14-May-20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Habtamu T.                                                                                           Debremarkos university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35943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3D6925-9D6E-4668-AD3D-604A1EECAF04}" type="datetime1">
              <a:rPr lang="en-US" smtClean="0">
                <a:solidFill>
                  <a:prstClr val="black">
                    <a:tint val="75000"/>
                  </a:prstClr>
                </a:solidFill>
              </a:rPr>
              <a:pPr/>
              <a:t>14-May-20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Habtamu T.                                                                                           Debremarkos university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63825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1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8"/>
          </a:xfrm>
        </p:spPr>
        <p:txBody>
          <a:bodyPr anchor="b"/>
          <a:lstStyle>
            <a:lvl1pPr marL="0" indent="0">
              <a:buNone/>
              <a:defRPr sz="2000">
                <a:solidFill>
                  <a:schemeClr val="tx1">
                    <a:tint val="75000"/>
                  </a:schemeClr>
                </a:solidFill>
              </a:defRPr>
            </a:lvl1pPr>
            <a:lvl2pPr marL="457145" indent="0">
              <a:buNone/>
              <a:defRPr sz="1800">
                <a:solidFill>
                  <a:schemeClr val="tx1">
                    <a:tint val="75000"/>
                  </a:schemeClr>
                </a:solidFill>
              </a:defRPr>
            </a:lvl2pPr>
            <a:lvl3pPr marL="914290" indent="0">
              <a:buNone/>
              <a:defRPr sz="1500">
                <a:solidFill>
                  <a:schemeClr val="tx1">
                    <a:tint val="75000"/>
                  </a:schemeClr>
                </a:solidFill>
              </a:defRPr>
            </a:lvl3pPr>
            <a:lvl4pPr marL="1371436" indent="0">
              <a:buNone/>
              <a:defRPr sz="1400">
                <a:solidFill>
                  <a:schemeClr val="tx1">
                    <a:tint val="75000"/>
                  </a:schemeClr>
                </a:solidFill>
              </a:defRPr>
            </a:lvl4pPr>
            <a:lvl5pPr marL="1828581" indent="0">
              <a:buNone/>
              <a:defRPr sz="1400">
                <a:solidFill>
                  <a:schemeClr val="tx1">
                    <a:tint val="75000"/>
                  </a:schemeClr>
                </a:solidFill>
              </a:defRPr>
            </a:lvl5pPr>
            <a:lvl6pPr marL="2285725" indent="0">
              <a:buNone/>
              <a:defRPr sz="1400">
                <a:solidFill>
                  <a:schemeClr val="tx1">
                    <a:tint val="75000"/>
                  </a:schemeClr>
                </a:solidFill>
              </a:defRPr>
            </a:lvl6pPr>
            <a:lvl7pPr marL="2742870"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971413-5CAF-4C35-9C76-7F011D8B59F7}" type="datetime1">
              <a:rPr lang="en-US" smtClean="0">
                <a:solidFill>
                  <a:prstClr val="black">
                    <a:tint val="75000"/>
                  </a:prstClr>
                </a:solidFill>
              </a:rPr>
              <a:pPr/>
              <a:t>14-May-20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Habtamu T.                                                                                           Debremarkos university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73310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CA81FC-3234-4F74-81B3-0EE968010C3E}" type="datetime1">
              <a:rPr lang="en-US" smtClean="0">
                <a:solidFill>
                  <a:prstClr val="black">
                    <a:tint val="75000"/>
                  </a:prstClr>
                </a:solidFill>
              </a:rPr>
              <a:pPr/>
              <a:t>14-May-20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Habtamu T.                                                                                           Debremarkos university</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26685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5" indent="0">
              <a:buNone/>
              <a:defRPr sz="2000" b="1"/>
            </a:lvl2pPr>
            <a:lvl3pPr marL="914290" indent="0">
              <a:buNone/>
              <a:defRPr sz="1800" b="1"/>
            </a:lvl3pPr>
            <a:lvl4pPr marL="1371436" indent="0">
              <a:buNone/>
              <a:defRPr sz="1500" b="1"/>
            </a:lvl4pPr>
            <a:lvl5pPr marL="1828581" indent="0">
              <a:buNone/>
              <a:defRPr sz="1500" b="1"/>
            </a:lvl5pPr>
            <a:lvl6pPr marL="2285725" indent="0">
              <a:buNone/>
              <a:defRPr sz="1500" b="1"/>
            </a:lvl6pPr>
            <a:lvl7pPr marL="2742870" indent="0">
              <a:buNone/>
              <a:defRPr sz="1500" b="1"/>
            </a:lvl7pPr>
            <a:lvl8pPr marL="3200016" indent="0">
              <a:buNone/>
              <a:defRPr sz="1500" b="1"/>
            </a:lvl8pPr>
            <a:lvl9pPr marL="3657161"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5" indent="0">
              <a:buNone/>
              <a:defRPr sz="2000" b="1"/>
            </a:lvl2pPr>
            <a:lvl3pPr marL="914290" indent="0">
              <a:buNone/>
              <a:defRPr sz="1800" b="1"/>
            </a:lvl3pPr>
            <a:lvl4pPr marL="1371436" indent="0">
              <a:buNone/>
              <a:defRPr sz="1500" b="1"/>
            </a:lvl4pPr>
            <a:lvl5pPr marL="1828581" indent="0">
              <a:buNone/>
              <a:defRPr sz="1500" b="1"/>
            </a:lvl5pPr>
            <a:lvl6pPr marL="2285725" indent="0">
              <a:buNone/>
              <a:defRPr sz="1500" b="1"/>
            </a:lvl6pPr>
            <a:lvl7pPr marL="2742870" indent="0">
              <a:buNone/>
              <a:defRPr sz="1500" b="1"/>
            </a:lvl7pPr>
            <a:lvl8pPr marL="3200016" indent="0">
              <a:buNone/>
              <a:defRPr sz="1500" b="1"/>
            </a:lvl8pPr>
            <a:lvl9pPr marL="3657161"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2AB5BD-4B7E-4E90-A23F-FB95303D04B7}" type="datetime1">
              <a:rPr lang="en-US" smtClean="0">
                <a:solidFill>
                  <a:prstClr val="black">
                    <a:tint val="75000"/>
                  </a:prstClr>
                </a:solidFill>
              </a:rPr>
              <a:pPr/>
              <a:t>14-May-20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Habtamu T.                                                                                           Debremarkos university</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05980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DE47DA-C971-4170-8A71-58F4FCE9186A}" type="datetime1">
              <a:rPr lang="en-US" smtClean="0">
                <a:solidFill>
                  <a:prstClr val="black">
                    <a:tint val="75000"/>
                  </a:prstClr>
                </a:solidFill>
              </a:rPr>
              <a:pPr/>
              <a:t>14-May-20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Habtamu T.                                                                                           Debremarkos university</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076213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6BDF0B-B4D6-48EC-8304-785614420EC7}" type="datetime1">
              <a:rPr lang="en-US" smtClean="0">
                <a:solidFill>
                  <a:prstClr val="black">
                    <a:tint val="75000"/>
                  </a:prstClr>
                </a:solidFill>
              </a:rPr>
              <a:pPr/>
              <a:t>14-May-20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Habtamu T.                                                                                           Debremarkos university</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14483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145" indent="0">
              <a:buNone/>
              <a:defRPr sz="1300"/>
            </a:lvl2pPr>
            <a:lvl3pPr marL="914290" indent="0">
              <a:buNone/>
              <a:defRPr sz="1000"/>
            </a:lvl3pPr>
            <a:lvl4pPr marL="1371436" indent="0">
              <a:buNone/>
              <a:defRPr sz="800"/>
            </a:lvl4pPr>
            <a:lvl5pPr marL="1828581" indent="0">
              <a:buNone/>
              <a:defRPr sz="800"/>
            </a:lvl5pPr>
            <a:lvl6pPr marL="2285725" indent="0">
              <a:buNone/>
              <a:defRPr sz="800"/>
            </a:lvl6pPr>
            <a:lvl7pPr marL="2742870" indent="0">
              <a:buNone/>
              <a:defRPr sz="800"/>
            </a:lvl7pPr>
            <a:lvl8pPr marL="3200016" indent="0">
              <a:buNone/>
              <a:defRPr sz="800"/>
            </a:lvl8pPr>
            <a:lvl9pPr marL="3657161"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7E5FC4-5406-45F2-BC65-69D36ED8B172}" type="datetime1">
              <a:rPr lang="en-US" smtClean="0">
                <a:solidFill>
                  <a:prstClr val="black">
                    <a:tint val="75000"/>
                  </a:prstClr>
                </a:solidFill>
              </a:rPr>
              <a:pPr/>
              <a:t>14-May-20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Habtamu T.                                                                                           Debremarkos university</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18041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36F089-524B-4A22-AFA7-37722C9BADFB}" type="datetime1">
              <a:rPr lang="en-US" smtClean="0"/>
              <a:pPr/>
              <a:t>14-May-20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489E4-C886-4C43-A66E-F614A9A1D52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145" indent="0">
              <a:buNone/>
              <a:defRPr sz="2800"/>
            </a:lvl2pPr>
            <a:lvl3pPr marL="914290" indent="0">
              <a:buNone/>
              <a:defRPr sz="2400"/>
            </a:lvl3pPr>
            <a:lvl4pPr marL="1371436" indent="0">
              <a:buNone/>
              <a:defRPr sz="2000"/>
            </a:lvl4pPr>
            <a:lvl5pPr marL="1828581" indent="0">
              <a:buNone/>
              <a:defRPr sz="2000"/>
            </a:lvl5pPr>
            <a:lvl6pPr marL="2285725" indent="0">
              <a:buNone/>
              <a:defRPr sz="2000"/>
            </a:lvl6pPr>
            <a:lvl7pPr marL="2742870" indent="0">
              <a:buNone/>
              <a:defRPr sz="2000"/>
            </a:lvl7pPr>
            <a:lvl8pPr marL="3200016" indent="0">
              <a:buNone/>
              <a:defRPr sz="2000"/>
            </a:lvl8pPr>
            <a:lvl9pPr marL="3657161"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145" indent="0">
              <a:buNone/>
              <a:defRPr sz="1300"/>
            </a:lvl2pPr>
            <a:lvl3pPr marL="914290" indent="0">
              <a:buNone/>
              <a:defRPr sz="1000"/>
            </a:lvl3pPr>
            <a:lvl4pPr marL="1371436" indent="0">
              <a:buNone/>
              <a:defRPr sz="800"/>
            </a:lvl4pPr>
            <a:lvl5pPr marL="1828581" indent="0">
              <a:buNone/>
              <a:defRPr sz="800"/>
            </a:lvl5pPr>
            <a:lvl6pPr marL="2285725" indent="0">
              <a:buNone/>
              <a:defRPr sz="800"/>
            </a:lvl6pPr>
            <a:lvl7pPr marL="2742870" indent="0">
              <a:buNone/>
              <a:defRPr sz="800"/>
            </a:lvl7pPr>
            <a:lvl8pPr marL="3200016" indent="0">
              <a:buNone/>
              <a:defRPr sz="800"/>
            </a:lvl8pPr>
            <a:lvl9pPr marL="3657161"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C5646C-A976-4F5D-AFAD-96CDA8CFE04B}" type="datetime1">
              <a:rPr lang="en-US" smtClean="0">
                <a:solidFill>
                  <a:prstClr val="black">
                    <a:tint val="75000"/>
                  </a:prstClr>
                </a:solidFill>
              </a:rPr>
              <a:pPr/>
              <a:t>14-May-20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Habtamu T.                                                                                           Debremarkos university</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55345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AE15EF-6C4E-4B3E-B70A-80331EB13ED0}" type="datetime1">
              <a:rPr lang="en-US" smtClean="0">
                <a:solidFill>
                  <a:prstClr val="black">
                    <a:tint val="75000"/>
                  </a:prstClr>
                </a:solidFill>
              </a:rPr>
              <a:pPr/>
              <a:t>14-May-20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Habtamu T.                                                                                           Debremarkos university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471069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BCA4EE-5BD0-425C-B579-51C0DAF8A9B4}" type="datetime1">
              <a:rPr lang="en-US" smtClean="0">
                <a:solidFill>
                  <a:prstClr val="black">
                    <a:tint val="75000"/>
                  </a:prstClr>
                </a:solidFill>
              </a:rPr>
              <a:pPr/>
              <a:t>14-May-20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Habtamu T.                                                                                           Debremarkos university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43471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fld id="{153C3E21-21CD-41A5-A2BE-D9900622049B}" type="datetime1">
              <a:rPr lang="en-US" smtClean="0">
                <a:solidFill>
                  <a:prstClr val="black">
                    <a:tint val="75000"/>
                  </a:prstClr>
                </a:solidFill>
              </a:rPr>
              <a:pPr>
                <a:defRPr/>
              </a:pPr>
              <a:t>14-May-20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Habtamu T.                                                                                           Debremarkos university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841C122-6354-4268-8B5E-F9B5780FDCA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415212983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3048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715CF8D7-DDC9-4C8D-A668-8EFC7F5E0F6F}" type="datetime1">
              <a:rPr lang="en-US" smtClean="0">
                <a:solidFill>
                  <a:prstClr val="black">
                    <a:tint val="75000"/>
                  </a:prstClr>
                </a:solidFill>
              </a:rPr>
              <a:pPr>
                <a:defRPr/>
              </a:pPr>
              <a:t>14-May-20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lvl1pPr>
              <a:defRPr/>
            </a:lvl1pPr>
          </a:lstStyle>
          <a:p>
            <a:pPr>
              <a:defRPr/>
            </a:pPr>
            <a:r>
              <a:rPr lang="en-US" smtClean="0">
                <a:solidFill>
                  <a:prstClr val="black">
                    <a:tint val="75000"/>
                  </a:prstClr>
                </a:solidFill>
              </a:rPr>
              <a:t>Habtamu T.                                                                                           Debremarkos university</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lvl1pPr>
          </a:lstStyle>
          <a:p>
            <a:pPr>
              <a:defRPr/>
            </a:pPr>
            <a:fld id="{60305136-A02E-4F5F-B2AF-2DB5A316F4B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3110355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8343CE-8B09-4937-9DD4-F94AA24D345C}" type="datetime1">
              <a:rPr lang="en-US" smtClean="0"/>
              <a:pPr/>
              <a:t>14-May-20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489E4-C886-4C43-A66E-F614A9A1D52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A2CBA5-69A6-48E5-BA82-61867F98E322}" type="datetime1">
              <a:rPr lang="en-US" smtClean="0"/>
              <a:pPr/>
              <a:t>14-May-20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C489E4-C886-4C43-A66E-F614A9A1D52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3AA98B-8CFE-45CD-9EF1-43170CA96ECF}" type="datetime1">
              <a:rPr lang="en-US" smtClean="0"/>
              <a:pPr/>
              <a:t>14-May-20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C489E4-C886-4C43-A66E-F614A9A1D52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D369C5-34DB-4592-B1CE-2ADA4C9A1909}" type="datetime1">
              <a:rPr lang="en-US" smtClean="0"/>
              <a:pPr/>
              <a:t>14-May-20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C489E4-C886-4C43-A66E-F614A9A1D52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E05A35-261A-4B14-8FAE-DDA553C7E8A6}" type="datetime1">
              <a:rPr lang="en-US" smtClean="0"/>
              <a:pPr/>
              <a:t>14-May-20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C489E4-C886-4C43-A66E-F614A9A1D5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0B96DE-2781-4674-86F3-5E518592026F}" type="datetime1">
              <a:rPr lang="en-US" smtClean="0"/>
              <a:pPr/>
              <a:t>14-May-20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C489E4-C886-4C43-A66E-F614A9A1D52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FFBECE-0C48-4EF0-A98D-9CA8AC3D8665}" type="datetime1">
              <a:rPr lang="en-US" smtClean="0"/>
              <a:pPr/>
              <a:t>14-May-20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C489E4-C886-4C43-A66E-F614A9A1D52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8E2C3A-23F7-4A43-A1D0-CCEBE4BDE33E}" type="datetime1">
              <a:rPr lang="en-US" smtClean="0"/>
              <a:pPr/>
              <a:t>14-May-20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C489E4-C886-4C43-A66E-F614A9A1D52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4"/>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6"/>
          </a:xfrm>
          <a:prstGeom prst="rect">
            <a:avLst/>
          </a:prstGeom>
        </p:spPr>
        <p:txBody>
          <a:bodyPr vert="horz" lIns="91428" tIns="45714" rIns="91428" bIns="45714" rtlCol="0" anchor="ctr"/>
          <a:lstStyle>
            <a:lvl1pPr algn="l">
              <a:defRPr sz="1300">
                <a:solidFill>
                  <a:schemeClr val="tx1">
                    <a:tint val="75000"/>
                  </a:schemeClr>
                </a:solidFill>
              </a:defRPr>
            </a:lvl1pPr>
          </a:lstStyle>
          <a:p>
            <a:pPr defTabSz="914290"/>
            <a:fld id="{8EAEC564-FA78-4E4B-B4F0-842B728A0EE5}" type="datetime1">
              <a:rPr lang="en-US" smtClean="0">
                <a:solidFill>
                  <a:prstClr val="black">
                    <a:tint val="75000"/>
                  </a:prstClr>
                </a:solidFill>
              </a:rPr>
              <a:pPr defTabSz="914290"/>
              <a:t>14-May-20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6"/>
          </a:xfrm>
          <a:prstGeom prst="rect">
            <a:avLst/>
          </a:prstGeom>
        </p:spPr>
        <p:txBody>
          <a:bodyPr vert="horz" lIns="91428" tIns="45714" rIns="91428" bIns="45714" rtlCol="0" anchor="ctr"/>
          <a:lstStyle>
            <a:lvl1pPr algn="ctr">
              <a:defRPr sz="1300">
                <a:solidFill>
                  <a:schemeClr val="tx1">
                    <a:tint val="75000"/>
                  </a:schemeClr>
                </a:solidFill>
              </a:defRPr>
            </a:lvl1pPr>
          </a:lstStyle>
          <a:p>
            <a:pPr defTabSz="914290"/>
            <a:r>
              <a:rPr lang="en-US" smtClean="0">
                <a:solidFill>
                  <a:prstClr val="black">
                    <a:tint val="75000"/>
                  </a:prstClr>
                </a:solidFill>
              </a:rPr>
              <a:t>Habtamu T.                                                                                           Debremarkos university</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6"/>
          </a:xfrm>
          <a:prstGeom prst="rect">
            <a:avLst/>
          </a:prstGeom>
        </p:spPr>
        <p:txBody>
          <a:bodyPr vert="horz" lIns="91428" tIns="45714" rIns="91428" bIns="45714" rtlCol="0" anchor="ctr"/>
          <a:lstStyle>
            <a:lvl1pPr algn="r">
              <a:defRPr sz="1300">
                <a:solidFill>
                  <a:schemeClr val="tx1">
                    <a:tint val="75000"/>
                  </a:schemeClr>
                </a:solidFill>
              </a:defRPr>
            </a:lvl1pPr>
          </a:lstStyle>
          <a:p>
            <a:pPr defTabSz="914290"/>
            <a:fld id="{B6F15528-21DE-4FAA-801E-634DDDAF4B2B}" type="slidenum">
              <a:rPr lang="en-US" smtClean="0">
                <a:solidFill>
                  <a:prstClr val="black">
                    <a:tint val="75000"/>
                  </a:prstClr>
                </a:solidFill>
              </a:rPr>
              <a:pPr defTabSz="914290"/>
              <a:t>‹#›</a:t>
            </a:fld>
            <a:endParaRPr lang="en-US">
              <a:solidFill>
                <a:prstClr val="black">
                  <a:tint val="75000"/>
                </a:prstClr>
              </a:solidFill>
            </a:endParaRPr>
          </a:p>
        </p:txBody>
      </p:sp>
    </p:spTree>
    <p:extLst>
      <p:ext uri="{BB962C8B-B14F-4D97-AF65-F5344CB8AC3E}">
        <p14:creationId xmlns:p14="http://schemas.microsoft.com/office/powerpoint/2010/main" xmlns="" val="20253128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p:txStyles>
    <p:titleStyle>
      <a:lvl1pPr algn="ctr" defTabSz="914290" rtl="0" eaLnBrk="1" latinLnBrk="0" hangingPunct="1">
        <a:spcBef>
          <a:spcPct val="0"/>
        </a:spcBef>
        <a:buNone/>
        <a:defRPr sz="4300" kern="1200">
          <a:solidFill>
            <a:schemeClr val="tx1"/>
          </a:solidFill>
          <a:latin typeface="+mj-lt"/>
          <a:ea typeface="+mj-ea"/>
          <a:cs typeface="+mj-cs"/>
        </a:defRPr>
      </a:lvl1pPr>
    </p:titleStyle>
    <p:body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2"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2"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2"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2"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4" indent="-228572"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2"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2"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6"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5" algn="l" defTabSz="914290" rtl="0" eaLnBrk="1" latinLnBrk="0" hangingPunct="1">
        <a:defRPr sz="1800" kern="1200">
          <a:solidFill>
            <a:schemeClr val="tx1"/>
          </a:solidFill>
          <a:latin typeface="+mn-lt"/>
          <a:ea typeface="+mn-ea"/>
          <a:cs typeface="+mn-cs"/>
        </a:defRPr>
      </a:lvl6pPr>
      <a:lvl7pPr marL="2742870"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37481"/>
          </a:xfrm>
          <a:solidFill>
            <a:schemeClr val="accent1"/>
          </a:solidFill>
        </p:spPr>
        <p:txBody>
          <a:bodyPr>
            <a:normAutofit fontScale="90000"/>
          </a:bodyPr>
          <a:lstStyle/>
          <a:p>
            <a:r>
              <a:rPr lang="en-US" b="1" dirty="0" smtClean="0"/>
              <a:t/>
            </a:r>
            <a:br>
              <a:rPr lang="en-US" b="1" dirty="0" smtClean="0"/>
            </a:br>
            <a:r>
              <a:rPr lang="en-US" b="1" dirty="0" smtClean="0">
                <a:latin typeface="Times New Roman" panose="02020603050405020304" pitchFamily="18" charset="0"/>
                <a:cs typeface="Times New Roman" panose="02020603050405020304" pitchFamily="18" charset="0"/>
              </a:rPr>
              <a:t>Dietary therapy I </a:t>
            </a:r>
            <a:r>
              <a:rPr lang="en-US" dirty="0"/>
              <a:t>	</a:t>
            </a:r>
            <a:br>
              <a:rPr lang="en-US" dirty="0"/>
            </a:br>
            <a:endParaRPr lang="en-US" dirty="0"/>
          </a:p>
        </p:txBody>
      </p:sp>
      <p:sp>
        <p:nvSpPr>
          <p:cNvPr id="3" name="Content Placeholder 2"/>
          <p:cNvSpPr>
            <a:spLocks noGrp="1"/>
          </p:cNvSpPr>
          <p:nvPr>
            <p:ph idx="1"/>
          </p:nvPr>
        </p:nvSpPr>
        <p:spPr>
          <a:xfrm>
            <a:off x="0" y="1337481"/>
            <a:ext cx="9144000" cy="4152492"/>
          </a:xfrm>
          <a:solidFill>
            <a:srgbClr val="FFFF00"/>
          </a:solidFill>
        </p:spPr>
        <p:txBody>
          <a:bodyPr>
            <a:normAutofit/>
          </a:bodyPr>
          <a:lstStyle/>
          <a:p>
            <a:pPr marL="0" indent="0" algn="ctr">
              <a:buNone/>
            </a:pPr>
            <a:endParaRPr lang="en-US" dirty="0"/>
          </a:p>
          <a:p>
            <a:pPr marL="0" indent="0" algn="ctr">
              <a:buNone/>
            </a:pPr>
            <a:endParaRPr lang="en-US" dirty="0" smtClean="0"/>
          </a:p>
          <a:p>
            <a:pPr marL="0" indent="0" algn="ctr">
              <a:buNone/>
            </a:pPr>
            <a:r>
              <a:rPr lang="en-US" dirty="0" smtClean="0"/>
              <a:t>Habtamu T.(BSc, MPH in public health nut.)</a:t>
            </a:r>
          </a:p>
          <a:p>
            <a:pPr marL="0" indent="0" algn="ctr">
              <a:buNone/>
            </a:pPr>
            <a:r>
              <a:rPr lang="en-US" dirty="0" smtClean="0"/>
              <a:t> Debremarkos university College of health science, department of human nutrition and food science </a:t>
            </a:r>
          </a:p>
          <a:p>
            <a:pPr marL="0" indent="0" algn="ctr">
              <a:buNone/>
            </a:pPr>
            <a:endParaRPr lang="en-US" dirty="0" smtClean="0"/>
          </a:p>
          <a:p>
            <a:pPr marL="0" indent="0" algn="ctr">
              <a:buNone/>
            </a:pPr>
            <a:r>
              <a:rPr lang="en-US" smtClean="0"/>
              <a:t>May/2020</a:t>
            </a:r>
            <a:endParaRPr lang="en-US" dirty="0" smtClean="0"/>
          </a:p>
          <a:p>
            <a:pPr marL="0" indent="0" algn="ctr">
              <a:buNone/>
            </a:pPr>
            <a:endParaRPr lang="en-US" dirty="0" smtClean="0"/>
          </a:p>
        </p:txBody>
      </p:sp>
      <p:sp>
        <p:nvSpPr>
          <p:cNvPr id="4" name="Date Placeholder 3"/>
          <p:cNvSpPr>
            <a:spLocks noGrp="1"/>
          </p:cNvSpPr>
          <p:nvPr>
            <p:ph type="dt" sz="half" idx="10"/>
          </p:nvPr>
        </p:nvSpPr>
        <p:spPr/>
        <p:txBody>
          <a:bodyPr/>
          <a:lstStyle/>
          <a:p>
            <a:fld id="{A65D74BB-3FCA-42E9-8B0A-36476056C1D6}" type="datetime1">
              <a:rPr lang="en-US" smtClean="0">
                <a:solidFill>
                  <a:prstClr val="black">
                    <a:tint val="75000"/>
                  </a:prstClr>
                </a:solidFill>
              </a:rPr>
              <a:pPr/>
              <a:t>14-May-20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Habtamu T.                                                                                           Debremarkos university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1</a:t>
            </a:fld>
            <a:endParaRPr lang="en-US">
              <a:solidFill>
                <a:prstClr val="black">
                  <a:tint val="75000"/>
                </a:prstClr>
              </a:solidFill>
            </a:endParaRPr>
          </a:p>
        </p:txBody>
      </p:sp>
    </p:spTree>
    <p:extLst>
      <p:ext uri="{BB962C8B-B14F-4D97-AF65-F5344CB8AC3E}">
        <p14:creationId xmlns:p14="http://schemas.microsoft.com/office/powerpoint/2010/main" xmlns="" val="42743702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pPr algn="l"/>
            <a:r>
              <a:rPr lang="en-US" dirty="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ont.…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667603"/>
            <a:ext cx="8763000" cy="5688747"/>
          </a:xfrm>
        </p:spPr>
        <p:txBody>
          <a:bodyPr>
            <a:normAutofit/>
          </a:bodyPr>
          <a:lstStyle/>
          <a:p>
            <a:pPr algn="just">
              <a:lnSpc>
                <a:spcPct val="150000"/>
              </a:lnSpc>
            </a:pPr>
            <a:r>
              <a:rPr lang="en-US" dirty="0" smtClean="0"/>
              <a:t> </a:t>
            </a:r>
            <a:r>
              <a:rPr lang="en-US" sz="2800" dirty="0" smtClean="0">
                <a:latin typeface="Times New Roman" panose="02020603050405020304" pitchFamily="18" charset="0"/>
                <a:cs typeface="Times New Roman" panose="02020603050405020304" pitchFamily="18" charset="0"/>
              </a:rPr>
              <a:t>A properly applied dietary therapy and smart food choices can only prevent someone from getting ill; it will make it so that fewer or no medications are needed when they are:</a:t>
            </a:r>
            <a:endParaRPr lang="en-US" sz="2800" dirty="0">
              <a:latin typeface="Times New Roman" panose="02020603050405020304" pitchFamily="18" charset="0"/>
              <a:cs typeface="Times New Roman" panose="02020603050405020304" pitchFamily="18" charset="0"/>
            </a:endParaRPr>
          </a:p>
          <a:p>
            <a:pPr lvl="1" algn="just">
              <a:lnSpc>
                <a:spcPct val="150000"/>
              </a:lnSpc>
            </a:pPr>
            <a:r>
              <a:rPr lang="en-US" sz="2400" dirty="0" smtClean="0">
                <a:latin typeface="Times New Roman" panose="02020603050405020304" pitchFamily="18" charset="0"/>
                <a:cs typeface="Times New Roman" panose="02020603050405020304" pitchFamily="18" charset="0"/>
              </a:rPr>
              <a:t>Practitioners </a:t>
            </a:r>
            <a:r>
              <a:rPr lang="en-US" sz="2400" dirty="0">
                <a:latin typeface="Times New Roman" panose="02020603050405020304" pitchFamily="18" charset="0"/>
                <a:cs typeface="Times New Roman" panose="02020603050405020304" pitchFamily="18" charset="0"/>
              </a:rPr>
              <a:t>consider each individual to be </a:t>
            </a:r>
            <a:r>
              <a:rPr lang="en-US" sz="2400" dirty="0">
                <a:solidFill>
                  <a:srgbClr val="FF0000"/>
                </a:solidFill>
                <a:latin typeface="Times New Roman" panose="02020603050405020304" pitchFamily="18" charset="0"/>
                <a:cs typeface="Times New Roman" panose="02020603050405020304" pitchFamily="18" charset="0"/>
              </a:rPr>
              <a:t>unique</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and</a:t>
            </a:r>
          </a:p>
          <a:p>
            <a:pPr lvl="1" algn="just">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cs typeface="Times New Roman" panose="02020603050405020304" pitchFamily="18" charset="0"/>
              </a:rPr>
              <a:t>R</a:t>
            </a:r>
            <a:r>
              <a:rPr lang="en-US" sz="2400" dirty="0" smtClean="0">
                <a:solidFill>
                  <a:srgbClr val="00B050"/>
                </a:solidFill>
                <a:latin typeface="Times New Roman" panose="02020603050405020304" pitchFamily="18" charset="0"/>
                <a:cs typeface="Times New Roman" panose="02020603050405020304" pitchFamily="18" charset="0"/>
              </a:rPr>
              <a:t>ecommend </a:t>
            </a:r>
            <a:r>
              <a:rPr lang="en-US" sz="2400" dirty="0">
                <a:solidFill>
                  <a:srgbClr val="00B050"/>
                </a:solidFill>
                <a:latin typeface="Times New Roman" panose="02020603050405020304" pitchFamily="18" charset="0"/>
                <a:cs typeface="Times New Roman" panose="02020603050405020304" pitchFamily="18" charset="0"/>
              </a:rPr>
              <a:t>personalized </a:t>
            </a:r>
            <a:r>
              <a:rPr lang="en-US" sz="2400" dirty="0" smtClean="0">
                <a:latin typeface="Times New Roman" panose="02020603050405020304" pitchFamily="18" charset="0"/>
                <a:cs typeface="Times New Roman" panose="02020603050405020304" pitchFamily="18" charset="0"/>
              </a:rPr>
              <a:t>nutrition </a:t>
            </a:r>
          </a:p>
          <a:p>
            <a:pPr lvl="1" algn="just">
              <a:lnSpc>
                <a:spcPct val="150000"/>
              </a:lnSpc>
            </a:pPr>
            <a:r>
              <a:rPr lang="en-US" sz="2400" dirty="0" smtClean="0">
                <a:latin typeface="Times New Roman" panose="02020603050405020304" pitchFamily="18" charset="0"/>
                <a:cs typeface="Times New Roman" panose="02020603050405020304" pitchFamily="18" charset="0"/>
              </a:rPr>
              <a:t>and </a:t>
            </a:r>
            <a:r>
              <a:rPr lang="en-US" sz="2400" dirty="0">
                <a:solidFill>
                  <a:srgbClr val="00B0F0"/>
                </a:solidFill>
                <a:latin typeface="Times New Roman" panose="02020603050405020304" pitchFamily="18" charset="0"/>
                <a:cs typeface="Times New Roman" panose="02020603050405020304" pitchFamily="18" charset="0"/>
              </a:rPr>
              <a:t>lifestyle </a:t>
            </a:r>
            <a:r>
              <a:rPr lang="en-US" sz="2400" dirty="0" smtClean="0">
                <a:solidFill>
                  <a:srgbClr val="00B0F0"/>
                </a:solidFill>
                <a:latin typeface="Times New Roman" panose="02020603050405020304" pitchFamily="18" charset="0"/>
                <a:cs typeface="Times New Roman" panose="02020603050405020304" pitchFamily="18" charset="0"/>
              </a:rPr>
              <a:t>programs </a:t>
            </a:r>
            <a:r>
              <a:rPr lang="en-US" sz="2400" dirty="0">
                <a:latin typeface="Times New Roman" panose="02020603050405020304" pitchFamily="18" charset="0"/>
                <a:cs typeface="Times New Roman" panose="02020603050405020304" pitchFamily="18" charset="0"/>
              </a:rPr>
              <a:t>rather than a </a:t>
            </a:r>
            <a:r>
              <a:rPr lang="en-US" sz="2400" dirty="0">
                <a:solidFill>
                  <a:srgbClr val="FF0000"/>
                </a:solidFill>
                <a:latin typeface="Times New Roman" panose="02020603050405020304" pitchFamily="18" charset="0"/>
                <a:cs typeface="Times New Roman" panose="02020603050405020304" pitchFamily="18" charset="0"/>
              </a:rPr>
              <a:t>'one size fits all</a:t>
            </a:r>
            <a:r>
              <a:rPr lang="en-US" sz="2400" dirty="0">
                <a:latin typeface="Times New Roman" panose="02020603050405020304" pitchFamily="18" charset="0"/>
                <a:cs typeface="Times New Roman" panose="02020603050405020304" pitchFamily="18" charset="0"/>
              </a:rPr>
              <a:t>' approach</a:t>
            </a:r>
          </a:p>
        </p:txBody>
      </p:sp>
      <p:sp>
        <p:nvSpPr>
          <p:cNvPr id="4" name="Slide Number Placeholder 3"/>
          <p:cNvSpPr>
            <a:spLocks noGrp="1"/>
          </p:cNvSpPr>
          <p:nvPr>
            <p:ph type="sldNum" sz="quarter" idx="12"/>
          </p:nvPr>
        </p:nvSpPr>
        <p:spPr/>
        <p:txBody>
          <a:bodyPr/>
          <a:lstStyle/>
          <a:p>
            <a:fld id="{D8C489E4-C886-4C43-A66E-F614A9A1D522}" type="slidenum">
              <a:rPr lang="en-US" smtClean="0"/>
              <a:pPr/>
              <a:t>10</a:t>
            </a:fld>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100</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6200" y="1135857"/>
            <a:ext cx="8305800" cy="5105400"/>
          </a:xfrm>
          <a:prstGeom prst="rect">
            <a:avLst/>
          </a:prstGeom>
        </p:spPr>
      </p:pic>
    </p:spTree>
    <p:extLst>
      <p:ext uri="{BB962C8B-B14F-4D97-AF65-F5344CB8AC3E}">
        <p14:creationId xmlns:p14="http://schemas.microsoft.com/office/powerpoint/2010/main" xmlns="" val="263416205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287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101</a:t>
            </a:fld>
            <a:endParaRPr lang="en-US"/>
          </a:p>
        </p:txBody>
      </p:sp>
      <p:pic>
        <p:nvPicPr>
          <p:cNvPr id="5" name="Picture 4"/>
          <p:cNvPicPr>
            <a:picLocks noChangeAspect="1"/>
          </p:cNvPicPr>
          <p:nvPr/>
        </p:nvPicPr>
        <p:blipFill>
          <a:blip r:embed="rId2"/>
          <a:stretch>
            <a:fillRect/>
          </a:stretch>
        </p:blipFill>
        <p:spPr>
          <a:xfrm>
            <a:off x="152400" y="914400"/>
            <a:ext cx="8382000" cy="5562599"/>
          </a:xfrm>
          <a:prstGeom prst="rect">
            <a:avLst/>
          </a:prstGeom>
        </p:spPr>
      </p:pic>
    </p:spTree>
    <p:extLst>
      <p:ext uri="{BB962C8B-B14F-4D97-AF65-F5344CB8AC3E}">
        <p14:creationId xmlns:p14="http://schemas.microsoft.com/office/powerpoint/2010/main" xmlns="" val="147995511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a:bodyPr>
          <a:lstStyle/>
          <a:p>
            <a:pPr algn="l"/>
            <a:r>
              <a:rPr lang="en-US" sz="4000" dirty="0">
                <a:latin typeface="Times New Roman" panose="02020603050405020304" pitchFamily="18" charset="0"/>
                <a:cs typeface="Times New Roman" panose="02020603050405020304" pitchFamily="18" charset="0"/>
              </a:rPr>
              <a:t>Enteral Tube Feeding</a:t>
            </a:r>
          </a:p>
        </p:txBody>
      </p:sp>
      <p:sp>
        <p:nvSpPr>
          <p:cNvPr id="3" name="Content Placeholder 2"/>
          <p:cNvSpPr>
            <a:spLocks noGrp="1"/>
          </p:cNvSpPr>
          <p:nvPr>
            <p:ph idx="1"/>
          </p:nvPr>
        </p:nvSpPr>
        <p:spPr/>
        <p:txBody>
          <a:bodyPr>
            <a:normAutofit/>
          </a:bodyPr>
          <a:lstStyle/>
          <a:p>
            <a:pPr marL="0" indent="0">
              <a:buNone/>
            </a:pPr>
            <a:r>
              <a:rPr lang="en-US" dirty="0">
                <a:latin typeface="Times New Roman" panose="02020603050405020304" pitchFamily="18" charset="0"/>
                <a:cs typeface="Times New Roman" panose="02020603050405020304" pitchFamily="18" charset="0"/>
              </a:rPr>
              <a:t>Nasogastric Tube </a:t>
            </a:r>
            <a:r>
              <a:rPr lang="en-US" dirty="0" smtClean="0">
                <a:latin typeface="Times New Roman" panose="02020603050405020304" pitchFamily="18" charset="0"/>
                <a:cs typeface="Times New Roman" panose="02020603050405020304" pitchFamily="18" charset="0"/>
              </a:rPr>
              <a:t>Feeding</a:t>
            </a:r>
          </a:p>
          <a:p>
            <a:pPr algn="just">
              <a:lnSpc>
                <a:spcPct val="150000"/>
              </a:lnSpc>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Feeding of individual by inserting a tube by nostril</a:t>
            </a:r>
          </a:p>
          <a:p>
            <a:pPr algn="just">
              <a:lnSpc>
                <a:spcPct val="150000"/>
              </a:lnSpc>
              <a:buNone/>
            </a:pPr>
            <a:r>
              <a:rPr lang="en-US" sz="2800" dirty="0">
                <a:latin typeface="Times New Roman" panose="02020603050405020304" pitchFamily="18" charset="0"/>
                <a:cs typeface="Times New Roman" panose="02020603050405020304" pitchFamily="18" charset="0"/>
              </a:rPr>
              <a:t>purposes </a:t>
            </a:r>
          </a:p>
          <a:p>
            <a:pPr lvl="1" algn="just">
              <a:lnSpc>
                <a:spcPct val="150000"/>
              </a:lnSpc>
            </a:pPr>
            <a:r>
              <a:rPr lang="en-US" dirty="0">
                <a:latin typeface="Times New Roman" panose="02020603050405020304" pitchFamily="18" charset="0"/>
                <a:cs typeface="Times New Roman" panose="02020603050405020304" pitchFamily="18" charset="0"/>
              </a:rPr>
              <a:t>Restore or maintain nutritional status</a:t>
            </a:r>
          </a:p>
          <a:p>
            <a:pPr lvl="1" algn="just">
              <a:lnSpc>
                <a:spcPct val="150000"/>
              </a:lnSpc>
            </a:pPr>
            <a:r>
              <a:rPr lang="en-US" dirty="0">
                <a:latin typeface="Times New Roman" panose="02020603050405020304" pitchFamily="18" charset="0"/>
                <a:cs typeface="Times New Roman" panose="02020603050405020304" pitchFamily="18" charset="0"/>
              </a:rPr>
              <a:t> Administer </a:t>
            </a:r>
            <a:r>
              <a:rPr lang="en-US" dirty="0" smtClean="0">
                <a:latin typeface="Times New Roman" panose="02020603050405020304" pitchFamily="18" charset="0"/>
                <a:cs typeface="Times New Roman" panose="02020603050405020304" pitchFamily="18" charset="0"/>
              </a:rPr>
              <a:t>medications</a:t>
            </a:r>
            <a:endParaRPr lang="en-US" dirty="0"/>
          </a:p>
          <a:p>
            <a:pPr>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Tube </a:t>
            </a:r>
            <a:r>
              <a:rPr lang="en-US" sz="2800" dirty="0">
                <a:latin typeface="Times New Roman" panose="02020603050405020304" pitchFamily="18" charset="0"/>
                <a:cs typeface="Times New Roman" panose="02020603050405020304" pitchFamily="18" charset="0"/>
              </a:rPr>
              <a:t>feedings are the second way nutrients can be </a:t>
            </a:r>
            <a:r>
              <a:rPr lang="en-US" sz="2800" dirty="0" smtClean="0">
                <a:latin typeface="Times New Roman" panose="02020603050405020304" pitchFamily="18" charset="0"/>
                <a:cs typeface="Times New Roman" panose="02020603050405020304" pitchFamily="18" charset="0"/>
              </a:rPr>
              <a:t>delivered to </a:t>
            </a:r>
            <a:r>
              <a:rPr lang="en-US" sz="2800" dirty="0">
                <a:latin typeface="Times New Roman" panose="02020603050405020304" pitchFamily="18" charset="0"/>
                <a:cs typeface="Times New Roman" panose="02020603050405020304" pitchFamily="18" charset="0"/>
              </a:rPr>
              <a:t>clients. </a:t>
            </a:r>
            <a:endParaRPr lang="en-US" sz="2800" dirty="0" smtClean="0">
              <a:latin typeface="Times New Roman" panose="02020603050405020304" pitchFamily="18" charset="0"/>
              <a:cs typeface="Times New Roman" panose="02020603050405020304" pitchFamily="18" charset="0"/>
            </a:endParaRP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102</a:t>
            </a:fld>
            <a:endParaRPr lang="en-US"/>
          </a:p>
        </p:txBody>
      </p:sp>
    </p:spTree>
    <p:extLst>
      <p:ext uri="{BB962C8B-B14F-4D97-AF65-F5344CB8AC3E}">
        <p14:creationId xmlns:p14="http://schemas.microsoft.com/office/powerpoint/2010/main" xmlns="" val="253116154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19" y="25021"/>
            <a:ext cx="8229600" cy="11430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990600"/>
            <a:ext cx="8229600" cy="5365750"/>
          </a:xfrm>
        </p:spPr>
        <p:txBody>
          <a:bodyPr>
            <a:normAutofit lnSpcReduction="10000"/>
          </a:bodyPr>
          <a:lstStyle/>
          <a:p>
            <a:pPr algn="just">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EN is the delivery of a formula (which includes breast milk for infants) into a </a:t>
            </a:r>
            <a:r>
              <a:rPr lang="en-US" sz="2800" dirty="0">
                <a:solidFill>
                  <a:srgbClr val="00B0F0"/>
                </a:solidFill>
                <a:latin typeface="Times New Roman" panose="02020603050405020304" pitchFamily="18" charset="0"/>
                <a:cs typeface="Times New Roman" panose="02020603050405020304" pitchFamily="18" charset="0"/>
              </a:rPr>
              <a:t>functioning GI tract through a tube. </a:t>
            </a:r>
            <a:endParaRPr lang="en-US" sz="2800" dirty="0" smtClean="0">
              <a:solidFill>
                <a:srgbClr val="00B0F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endParaRPr lang="en-US" sz="2800" dirty="0">
              <a:solidFill>
                <a:srgbClr val="00B0F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This feeding route should only be considered if the functioning GI tract is sufficient in length for adequate absorption and there is an inability for the client to consume nutrients, </a:t>
            </a:r>
            <a:r>
              <a:rPr lang="en-US" sz="2800" dirty="0">
                <a:solidFill>
                  <a:srgbClr val="00B0F0"/>
                </a:solidFill>
                <a:latin typeface="Times New Roman" panose="02020603050405020304" pitchFamily="18" charset="0"/>
                <a:cs typeface="Times New Roman" panose="02020603050405020304" pitchFamily="18" charset="0"/>
              </a:rPr>
              <a:t>either totally or in part, orally. </a:t>
            </a:r>
            <a:endParaRPr lang="en-US" sz="2800" dirty="0" smtClean="0">
              <a:solidFill>
                <a:srgbClr val="00B0F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endParaRPr lang="en-US" sz="2800" dirty="0">
              <a:solidFill>
                <a:srgbClr val="00B0F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With some medical conditions, oral feeding is impossible, insufficient, or impractical.</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103</a:t>
            </a:fld>
            <a:endParaRPr lang="en-US"/>
          </a:p>
        </p:txBody>
      </p:sp>
    </p:spTree>
    <p:extLst>
      <p:ext uri="{BB962C8B-B14F-4D97-AF65-F5344CB8AC3E}">
        <p14:creationId xmlns:p14="http://schemas.microsoft.com/office/powerpoint/2010/main" xmlns="" val="16492390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5"/>
            <a:ext cx="9144000" cy="638175"/>
          </a:xfrm>
        </p:spPr>
        <p:txBody>
          <a:bodyPr>
            <a:normAutofit fontScale="90000"/>
          </a:bodyPr>
          <a:lstStyle/>
          <a:p>
            <a:pPr algn="l"/>
            <a:r>
              <a:rPr lang="en-US" dirty="0" smtClean="0">
                <a:latin typeface="Times New Roman" panose="02020603050405020304" pitchFamily="18" charset="0"/>
                <a:cs typeface="Times New Roman" panose="02020603050405020304" pitchFamily="18" charset="0"/>
              </a:rPr>
              <a:t>Cont.…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723331"/>
            <a:ext cx="8229600" cy="4525963"/>
          </a:xfrm>
        </p:spPr>
        <p:txBody>
          <a:bodyPr/>
          <a:lstStyle/>
          <a:p>
            <a:pPr marL="0" indent="0">
              <a:buNone/>
            </a:pPr>
            <a:r>
              <a:rPr lang="en-US" dirty="0" smtClean="0">
                <a:solidFill>
                  <a:srgbClr val="00B0F0"/>
                </a:solidFill>
                <a:latin typeface="Times New Roman" panose="02020603050405020304" pitchFamily="18" charset="0"/>
                <a:cs typeface="Times New Roman" panose="02020603050405020304" pitchFamily="18" charset="0"/>
              </a:rPr>
              <a:t>Indications </a:t>
            </a:r>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104</a:t>
            </a:fld>
            <a:endParaRPr lang="en-US"/>
          </a:p>
        </p:txBody>
      </p:sp>
      <p:pic>
        <p:nvPicPr>
          <p:cNvPr id="5" name="Picture 4"/>
          <p:cNvPicPr>
            <a:picLocks noChangeAspect="1"/>
          </p:cNvPicPr>
          <p:nvPr/>
        </p:nvPicPr>
        <p:blipFill>
          <a:blip r:embed="rId2"/>
          <a:stretch>
            <a:fillRect/>
          </a:stretch>
        </p:blipFill>
        <p:spPr>
          <a:xfrm>
            <a:off x="-3412" y="1676400"/>
            <a:ext cx="9147412" cy="5045075"/>
          </a:xfrm>
          <a:prstGeom prst="rect">
            <a:avLst/>
          </a:prstGeom>
        </p:spPr>
      </p:pic>
    </p:spTree>
    <p:extLst>
      <p:ext uri="{BB962C8B-B14F-4D97-AF65-F5344CB8AC3E}">
        <p14:creationId xmlns:p14="http://schemas.microsoft.com/office/powerpoint/2010/main" xmlns="" val="131831447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dirty="0" smtClean="0"/>
              <a:t>Co</a:t>
            </a:r>
            <a:r>
              <a:rPr lang="en-US" sz="4000" dirty="0" smtClean="0">
                <a:latin typeface="Times New Roman" panose="02020603050405020304" pitchFamily="18" charset="0"/>
                <a:cs typeface="Times New Roman" panose="02020603050405020304" pitchFamily="18" charset="0"/>
              </a:rPr>
              <a:t>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762001"/>
            <a:ext cx="8763000" cy="5959474"/>
          </a:xfrm>
        </p:spPr>
        <p:txBody>
          <a:bodyPr>
            <a:normAutofit fontScale="92500" lnSpcReduction="10000"/>
          </a:bodyPr>
          <a:lstStyle/>
          <a:p>
            <a:pPr marL="0" indent="0" algn="just">
              <a:lnSpc>
                <a:spcPct val="150000"/>
              </a:lnSpc>
              <a:buNone/>
            </a:pPr>
            <a:r>
              <a:rPr lang="en-US" sz="3500" dirty="0" smtClean="0">
                <a:solidFill>
                  <a:srgbClr val="00B0F0"/>
                </a:solidFill>
                <a:latin typeface="Times New Roman" panose="02020603050405020304" pitchFamily="18" charset="0"/>
                <a:cs typeface="Times New Roman" panose="02020603050405020304" pitchFamily="18" charset="0"/>
              </a:rPr>
              <a:t>Problem</a:t>
            </a:r>
          </a:p>
          <a:p>
            <a:pPr lvl="0"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 uncomfortable and possibly quite distressing.</a:t>
            </a:r>
          </a:p>
          <a:p>
            <a:pPr lvl="0"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 procedure is  very quickly, although sometimes it can take more than one attempt to get the tube into the right place.</a:t>
            </a:r>
          </a:p>
          <a:p>
            <a:pPr lvl="0"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Embarrassing and feel self-conscious. </a:t>
            </a:r>
          </a:p>
          <a:p>
            <a:pPr lvl="0"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NG tubes can be pulled out of the stomach if they aren't fixed securely. </a:t>
            </a:r>
          </a:p>
          <a:p>
            <a:pPr lvl="0"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Sometimes the tube may fall out completely and will then need to be replaced. </a:t>
            </a:r>
          </a:p>
        </p:txBody>
      </p:sp>
      <p:sp>
        <p:nvSpPr>
          <p:cNvPr id="4" name="Slide Number Placeholder 3"/>
          <p:cNvSpPr>
            <a:spLocks noGrp="1"/>
          </p:cNvSpPr>
          <p:nvPr>
            <p:ph type="sldNum" sz="quarter" idx="12"/>
          </p:nvPr>
        </p:nvSpPr>
        <p:spPr/>
        <p:txBody>
          <a:bodyPr/>
          <a:lstStyle/>
          <a:p>
            <a:fld id="{D8C489E4-C886-4C43-A66E-F614A9A1D522}" type="slidenum">
              <a:rPr lang="en-US" smtClean="0"/>
              <a:pPr/>
              <a:t>105</a:t>
            </a:fld>
            <a:endParaRPr 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22" y="0"/>
            <a:ext cx="8686800" cy="9144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914400"/>
            <a:ext cx="8839200" cy="5441950"/>
          </a:xfrm>
        </p:spPr>
        <p:txBody>
          <a:bodyPr>
            <a:normAutofit lnSpcReduction="10000"/>
          </a:bodyPr>
          <a:lstStyle/>
          <a:p>
            <a:pPr lvl="0"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Occasionally the tube may become dislodged. </a:t>
            </a:r>
          </a:p>
          <a:p>
            <a:pPr lvl="0"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This can result in the tip of the tube entering the lungs. .  </a:t>
            </a:r>
          </a:p>
          <a:p>
            <a:pPr lvl="0"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NG tubes can sometimes become blocked. </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If the feed is given too quickly it can flow up into the gullet/throat/, which can be very unpleasant and may make you feel sick.</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Medicines can be given to control this, so let your doctor know if this occurs</a:t>
            </a:r>
          </a:p>
          <a:p>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106</a:t>
            </a:fld>
            <a:endParaRPr 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197"/>
            <a:ext cx="8686800" cy="1351816"/>
          </a:xfrm>
        </p:spPr>
        <p:txBody>
          <a:bodyPr>
            <a:normAutofit fontScale="90000"/>
          </a:bodyPr>
          <a:lstStyle/>
          <a:p>
            <a:pPr algn="l"/>
            <a:r>
              <a:rPr lang="en-US" dirty="0">
                <a:latin typeface="Times New Roman" panose="02020603050405020304" pitchFamily="18" charset="0"/>
                <a:cs typeface="Times New Roman" panose="02020603050405020304" pitchFamily="18" charset="0"/>
              </a:rPr>
              <a:t>Tube Placement</a:t>
            </a:r>
            <a:r>
              <a:rPr lang="en-US" b="1" dirty="0"/>
              <a:t/>
            </a:r>
            <a:br>
              <a:rPr lang="en-US" b="1" dirty="0"/>
            </a:br>
            <a:endParaRPr lang="en-US" dirty="0"/>
          </a:p>
        </p:txBody>
      </p:sp>
      <p:sp>
        <p:nvSpPr>
          <p:cNvPr id="3" name="Content Placeholder 2"/>
          <p:cNvSpPr>
            <a:spLocks noGrp="1"/>
          </p:cNvSpPr>
          <p:nvPr>
            <p:ph idx="1"/>
          </p:nvPr>
        </p:nvSpPr>
        <p:spPr>
          <a:xfrm>
            <a:off x="76200" y="838199"/>
            <a:ext cx="9067800" cy="5883275"/>
          </a:xfrm>
        </p:spPr>
        <p:txBody>
          <a:bodyPr>
            <a:normAutofit lnSpcReduction="10000"/>
          </a:bodyPr>
          <a:lstStyle/>
          <a:p>
            <a:pPr>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Feeding </a:t>
            </a:r>
            <a:r>
              <a:rPr lang="en-US" sz="2800" dirty="0">
                <a:latin typeface="Times New Roman" panose="02020603050405020304" pitchFamily="18" charset="0"/>
                <a:cs typeface="Times New Roman" panose="02020603050405020304" pitchFamily="18" charset="0"/>
              </a:rPr>
              <a:t>tubes can enter the body through the nose </a:t>
            </a:r>
            <a:r>
              <a:rPr lang="en-US" sz="2800" dirty="0" smtClean="0">
                <a:latin typeface="Times New Roman" panose="02020603050405020304" pitchFamily="18" charset="0"/>
                <a:cs typeface="Times New Roman" panose="02020603050405020304" pitchFamily="18" charset="0"/>
              </a:rPr>
              <a:t>or through </a:t>
            </a:r>
            <a:r>
              <a:rPr lang="en-US" sz="2800" dirty="0">
                <a:latin typeface="Times New Roman" panose="02020603050405020304" pitchFamily="18" charset="0"/>
                <a:cs typeface="Times New Roman" panose="02020603050405020304" pitchFamily="18" charset="0"/>
              </a:rPr>
              <a:t>a surgically made opening</a:t>
            </a:r>
            <a:r>
              <a:rPr lang="en-US" sz="2800" dirty="0" smtClean="0">
                <a:latin typeface="Times New Roman" panose="02020603050405020304" pitchFamily="18" charset="0"/>
                <a:cs typeface="Times New Roman" panose="02020603050405020304" pitchFamily="18" charset="0"/>
              </a:rPr>
              <a:t>.</a:t>
            </a:r>
          </a:p>
          <a:p>
            <a:pPr>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 </a:t>
            </a:r>
            <a:r>
              <a:rPr lang="en-US" sz="2800" dirty="0">
                <a:solidFill>
                  <a:srgbClr val="00B0F0"/>
                </a:solidFill>
                <a:latin typeface="Times New Roman" panose="02020603050405020304" pitchFamily="18" charset="0"/>
                <a:cs typeface="Times New Roman" panose="02020603050405020304" pitchFamily="18" charset="0"/>
              </a:rPr>
              <a:t>A </a:t>
            </a:r>
            <a:r>
              <a:rPr lang="en-US" sz="2800" b="1" dirty="0" smtClean="0">
                <a:solidFill>
                  <a:srgbClr val="00B0F0"/>
                </a:solidFill>
                <a:latin typeface="Times New Roman" panose="02020603050405020304" pitchFamily="18" charset="0"/>
                <a:cs typeface="Times New Roman" panose="02020603050405020304" pitchFamily="18" charset="0"/>
              </a:rPr>
              <a:t>nasogastric (NG</a:t>
            </a:r>
            <a:r>
              <a:rPr lang="en-US" sz="2800" b="1" dirty="0">
                <a:solidFill>
                  <a:srgbClr val="00B0F0"/>
                </a:solidFill>
                <a:latin typeface="Times New Roman" panose="02020603050405020304" pitchFamily="18" charset="0"/>
                <a:cs typeface="Times New Roman" panose="02020603050405020304" pitchFamily="18" charset="0"/>
              </a:rPr>
              <a:t>) tube </a:t>
            </a:r>
            <a:r>
              <a:rPr lang="en-US" sz="2800" dirty="0">
                <a:latin typeface="Times New Roman" panose="02020603050405020304" pitchFamily="18" charset="0"/>
                <a:cs typeface="Times New Roman" panose="02020603050405020304" pitchFamily="18" charset="0"/>
              </a:rPr>
              <a:t>runs from the nose to the stomach. </a:t>
            </a:r>
            <a:endParaRPr lang="en-US" sz="2800" dirty="0" smtClean="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
            </a:pPr>
            <a:r>
              <a:rPr lang="en-US" sz="2800" dirty="0" smtClean="0">
                <a:solidFill>
                  <a:srgbClr val="00B0F0"/>
                </a:solidFill>
                <a:latin typeface="Times New Roman" panose="02020603050405020304" pitchFamily="18" charset="0"/>
                <a:cs typeface="Times New Roman" panose="02020603050405020304" pitchFamily="18" charset="0"/>
              </a:rPr>
              <a:t>A </a:t>
            </a:r>
            <a:r>
              <a:rPr lang="en-US" sz="2800" b="1" dirty="0" smtClean="0">
                <a:solidFill>
                  <a:srgbClr val="00B0F0"/>
                </a:solidFill>
                <a:latin typeface="Times New Roman" panose="02020603050405020304" pitchFamily="18" charset="0"/>
                <a:cs typeface="Times New Roman" panose="02020603050405020304" pitchFamily="18" charset="0"/>
              </a:rPr>
              <a:t>nasoduodenal</a:t>
            </a:r>
            <a:r>
              <a:rPr lang="en-US" sz="2800" b="1" dirty="0">
                <a:solidFill>
                  <a:srgbClr val="00B0F0"/>
                </a:solidFill>
                <a:latin typeface="Times New Roman" panose="02020603050405020304" pitchFamily="18" charset="0"/>
                <a:cs typeface="Times New Roman" panose="02020603050405020304" pitchFamily="18" charset="0"/>
              </a:rPr>
              <a:t> </a:t>
            </a:r>
            <a:r>
              <a:rPr lang="en-US" sz="2800" b="1" dirty="0" smtClean="0">
                <a:solidFill>
                  <a:srgbClr val="00B0F0"/>
                </a:solidFill>
                <a:latin typeface="Times New Roman" panose="02020603050405020304" pitchFamily="18" charset="0"/>
                <a:cs typeface="Times New Roman" panose="02020603050405020304" pitchFamily="18" charset="0"/>
              </a:rPr>
              <a:t>(ND</a:t>
            </a:r>
            <a:r>
              <a:rPr lang="en-US" sz="2800" b="1" dirty="0">
                <a:solidFill>
                  <a:srgbClr val="00B0F0"/>
                </a:solidFill>
                <a:latin typeface="Times New Roman" panose="02020603050405020304" pitchFamily="18" charset="0"/>
                <a:cs typeface="Times New Roman" panose="02020603050405020304" pitchFamily="18" charset="0"/>
              </a:rPr>
              <a:t>) tube </a:t>
            </a:r>
            <a:r>
              <a:rPr lang="en-US" sz="2800" dirty="0">
                <a:latin typeface="Times New Roman" panose="02020603050405020304" pitchFamily="18" charset="0"/>
                <a:cs typeface="Times New Roman" panose="02020603050405020304" pitchFamily="18" charset="0"/>
              </a:rPr>
              <a:t>runs from the nose to </a:t>
            </a:r>
            <a:r>
              <a:rPr lang="en-US" sz="2800" dirty="0" smtClean="0">
                <a:latin typeface="Times New Roman" panose="02020603050405020304" pitchFamily="18" charset="0"/>
                <a:cs typeface="Times New Roman" panose="02020603050405020304" pitchFamily="18" charset="0"/>
              </a:rPr>
              <a:t>the duodenum</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
            </a:pPr>
            <a:r>
              <a:rPr lang="en-US" sz="2800" dirty="0" smtClean="0">
                <a:solidFill>
                  <a:srgbClr val="00B0F0"/>
                </a:solidFill>
                <a:latin typeface="Times New Roman" panose="02020603050405020304" pitchFamily="18" charset="0"/>
                <a:cs typeface="Times New Roman" panose="02020603050405020304" pitchFamily="18" charset="0"/>
              </a:rPr>
              <a:t>A </a:t>
            </a:r>
            <a:r>
              <a:rPr lang="en-US" sz="2800" b="1" dirty="0">
                <a:solidFill>
                  <a:srgbClr val="00B0F0"/>
                </a:solidFill>
                <a:latin typeface="Times New Roman" panose="02020603050405020304" pitchFamily="18" charset="0"/>
                <a:cs typeface="Times New Roman" panose="02020603050405020304" pitchFamily="18" charset="0"/>
              </a:rPr>
              <a:t>nasojejunal (NJ) </a:t>
            </a:r>
            <a:r>
              <a:rPr lang="en-US" sz="2800" dirty="0">
                <a:latin typeface="Times New Roman" panose="02020603050405020304" pitchFamily="18" charset="0"/>
                <a:cs typeface="Times New Roman" panose="02020603050405020304" pitchFamily="18" charset="0"/>
              </a:rPr>
              <a:t>tube runs from </a:t>
            </a:r>
            <a:r>
              <a:rPr lang="en-US" sz="2800" dirty="0" smtClean="0">
                <a:latin typeface="Times New Roman" panose="02020603050405020304" pitchFamily="18" charset="0"/>
                <a:cs typeface="Times New Roman" panose="02020603050405020304" pitchFamily="18" charset="0"/>
              </a:rPr>
              <a:t>the nose </a:t>
            </a:r>
            <a:r>
              <a:rPr lang="en-US" sz="2800" dirty="0">
                <a:latin typeface="Times New Roman" panose="02020603050405020304" pitchFamily="18" charset="0"/>
                <a:cs typeface="Times New Roman" panose="02020603050405020304" pitchFamily="18" charset="0"/>
              </a:rPr>
              <a:t>to the jejunum. </a:t>
            </a:r>
            <a:r>
              <a:rPr lang="en-US" sz="2800" dirty="0">
                <a:solidFill>
                  <a:srgbClr val="FF0000"/>
                </a:solidFill>
                <a:latin typeface="Times New Roman" panose="02020603050405020304" pitchFamily="18" charset="0"/>
                <a:cs typeface="Times New Roman" panose="02020603050405020304" pitchFamily="18" charset="0"/>
              </a:rPr>
              <a:t>These types of tubes are </a:t>
            </a:r>
            <a:r>
              <a:rPr lang="en-US" sz="2800" dirty="0" smtClean="0">
                <a:solidFill>
                  <a:srgbClr val="FF0000"/>
                </a:solidFill>
                <a:latin typeface="Times New Roman" panose="02020603050405020304" pitchFamily="18" charset="0"/>
                <a:cs typeface="Times New Roman" panose="02020603050405020304" pitchFamily="18" charset="0"/>
              </a:rPr>
              <a:t>for short-term </a:t>
            </a:r>
            <a:r>
              <a:rPr lang="en-US" sz="2800" dirty="0">
                <a:solidFill>
                  <a:srgbClr val="FF0000"/>
                </a:solidFill>
                <a:latin typeface="Times New Roman" panose="02020603050405020304" pitchFamily="18" charset="0"/>
                <a:cs typeface="Times New Roman" panose="02020603050405020304" pitchFamily="18" charset="0"/>
              </a:rPr>
              <a:t>use because of client discomfort and </a:t>
            </a:r>
            <a:r>
              <a:rPr lang="en-US" sz="2800" dirty="0" smtClean="0">
                <a:solidFill>
                  <a:srgbClr val="FF0000"/>
                </a:solidFill>
                <a:latin typeface="Times New Roman" panose="02020603050405020304" pitchFamily="18" charset="0"/>
                <a:cs typeface="Times New Roman" panose="02020603050405020304" pitchFamily="18" charset="0"/>
              </a:rPr>
              <a:t>tissue irritation</a:t>
            </a:r>
            <a:r>
              <a:rPr lang="en-US" sz="2800" dirty="0">
                <a:solidFill>
                  <a:srgbClr val="FF0000"/>
                </a:solidFill>
                <a:latin typeface="Times New Roman" panose="02020603050405020304" pitchFamily="18" charset="0"/>
                <a:cs typeface="Times New Roman" panose="02020603050405020304" pitchFamily="18" charset="0"/>
              </a:rPr>
              <a:t>.</a:t>
            </a:r>
            <a:endParaRPr lang="en-US" sz="2800" dirty="0" smtClean="0">
              <a:solidFill>
                <a:srgbClr val="FF0000"/>
              </a:solidFill>
              <a:latin typeface="Times New Roman" panose="02020603050405020304" pitchFamily="18" charset="0"/>
              <a:cs typeface="Times New Roman" panose="02020603050405020304" pitchFamily="18"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107</a:t>
            </a:fld>
            <a:endParaRPr lang="en-US"/>
          </a:p>
        </p:txBody>
      </p:sp>
    </p:spTree>
    <p:extLst>
      <p:ext uri="{BB962C8B-B14F-4D97-AF65-F5344CB8AC3E}">
        <p14:creationId xmlns:p14="http://schemas.microsoft.com/office/powerpoint/2010/main" xmlns="" val="392783289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108</a:t>
            </a:fld>
            <a:endParaRPr lang="en-US"/>
          </a:p>
        </p:txBody>
      </p:sp>
      <p:pic>
        <p:nvPicPr>
          <p:cNvPr id="5" name="Picture 4"/>
          <p:cNvPicPr>
            <a:picLocks noChangeAspect="1"/>
          </p:cNvPicPr>
          <p:nvPr/>
        </p:nvPicPr>
        <p:blipFill>
          <a:blip r:embed="rId2"/>
          <a:stretch>
            <a:fillRect/>
          </a:stretch>
        </p:blipFill>
        <p:spPr>
          <a:xfrm>
            <a:off x="457200" y="1417638"/>
            <a:ext cx="8534400" cy="5440361"/>
          </a:xfrm>
          <a:prstGeom prst="rect">
            <a:avLst/>
          </a:prstGeom>
        </p:spPr>
      </p:pic>
    </p:spTree>
    <p:extLst>
      <p:ext uri="{BB962C8B-B14F-4D97-AF65-F5344CB8AC3E}">
        <p14:creationId xmlns:p14="http://schemas.microsoft.com/office/powerpoint/2010/main" xmlns="" val="212911872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57" y="1"/>
            <a:ext cx="9108743" cy="8382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109</a:t>
            </a:fld>
            <a:endParaRPr lang="en-US"/>
          </a:p>
        </p:txBody>
      </p:sp>
      <p:pic>
        <p:nvPicPr>
          <p:cNvPr id="5" name="Picture 4"/>
          <p:cNvPicPr>
            <a:picLocks noChangeAspect="1"/>
          </p:cNvPicPr>
          <p:nvPr/>
        </p:nvPicPr>
        <p:blipFill>
          <a:blip r:embed="rId2"/>
          <a:stretch>
            <a:fillRect/>
          </a:stretch>
        </p:blipFill>
        <p:spPr>
          <a:xfrm>
            <a:off x="71651" y="751954"/>
            <a:ext cx="9072349" cy="5725045"/>
          </a:xfrm>
          <a:prstGeom prst="rect">
            <a:avLst/>
          </a:prstGeom>
        </p:spPr>
      </p:pic>
    </p:spTree>
    <p:extLst>
      <p:ext uri="{BB962C8B-B14F-4D97-AF65-F5344CB8AC3E}">
        <p14:creationId xmlns:p14="http://schemas.microsoft.com/office/powerpoint/2010/main" xmlns="" val="41712369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21" y="30163"/>
            <a:ext cx="9169021" cy="960437"/>
          </a:xfrm>
        </p:spPr>
        <p:txBody>
          <a:bodyPr/>
          <a:lstStyle/>
          <a:p>
            <a:pPr algn="l"/>
            <a:r>
              <a:rPr lang="en-US" dirty="0" smtClean="0"/>
              <a:t>Cont.…</a:t>
            </a:r>
            <a:endParaRPr lang="en-US" dirty="0"/>
          </a:p>
        </p:txBody>
      </p:sp>
      <p:sp>
        <p:nvSpPr>
          <p:cNvPr id="3" name="Content Placeholder 2"/>
          <p:cNvSpPr>
            <a:spLocks noGrp="1"/>
          </p:cNvSpPr>
          <p:nvPr>
            <p:ph idx="1"/>
          </p:nvPr>
        </p:nvSpPr>
        <p:spPr>
          <a:xfrm>
            <a:off x="0" y="838200"/>
            <a:ext cx="9144000" cy="5334000"/>
          </a:xfrm>
        </p:spPr>
        <p:txBody>
          <a:bodyPr/>
          <a:lstStyle/>
          <a:p>
            <a:pPr marL="0" indent="0">
              <a:buNone/>
            </a:pPr>
            <a:r>
              <a:rPr lang="en-US" dirty="0"/>
              <a:t>What is therapeutic diet </a:t>
            </a:r>
            <a:endParaRPr lang="en-US" dirty="0" smtClean="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11</a:t>
            </a:fld>
            <a:endParaRPr lang="en-US"/>
          </a:p>
        </p:txBody>
      </p:sp>
      <p:pic>
        <p:nvPicPr>
          <p:cNvPr id="5" name="Picture 4"/>
          <p:cNvPicPr>
            <a:picLocks noChangeAspect="1"/>
          </p:cNvPicPr>
          <p:nvPr/>
        </p:nvPicPr>
        <p:blipFill>
          <a:blip r:embed="rId2"/>
          <a:stretch>
            <a:fillRect/>
          </a:stretch>
        </p:blipFill>
        <p:spPr>
          <a:xfrm>
            <a:off x="-25021" y="1447800"/>
            <a:ext cx="5029200" cy="4587082"/>
          </a:xfrm>
          <a:prstGeom prst="rect">
            <a:avLst/>
          </a:prstGeom>
        </p:spPr>
      </p:pic>
      <p:pic>
        <p:nvPicPr>
          <p:cNvPr id="6" name="Picture 5"/>
          <p:cNvPicPr>
            <a:picLocks noChangeAspect="1"/>
          </p:cNvPicPr>
          <p:nvPr/>
        </p:nvPicPr>
        <p:blipFill>
          <a:blip r:embed="rId3"/>
          <a:stretch>
            <a:fillRect/>
          </a:stretch>
        </p:blipFill>
        <p:spPr>
          <a:xfrm>
            <a:off x="5021239" y="1447800"/>
            <a:ext cx="3810001" cy="4577983"/>
          </a:xfrm>
          <a:prstGeom prst="rect">
            <a:avLst/>
          </a:prstGeom>
        </p:spPr>
      </p:pic>
    </p:spTree>
    <p:extLst>
      <p:ext uri="{BB962C8B-B14F-4D97-AF65-F5344CB8AC3E}">
        <p14:creationId xmlns:p14="http://schemas.microsoft.com/office/powerpoint/2010/main" xmlns="" val="62910136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0" y="1137"/>
            <a:ext cx="8686800" cy="11430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110</a:t>
            </a:fld>
            <a:endParaRPr lang="en-US"/>
          </a:p>
        </p:txBody>
      </p:sp>
      <p:pic>
        <p:nvPicPr>
          <p:cNvPr id="5" name="Picture 4"/>
          <p:cNvPicPr>
            <a:picLocks noChangeAspect="1"/>
          </p:cNvPicPr>
          <p:nvPr/>
        </p:nvPicPr>
        <p:blipFill>
          <a:blip r:embed="rId2"/>
          <a:stretch>
            <a:fillRect/>
          </a:stretch>
        </p:blipFill>
        <p:spPr>
          <a:xfrm>
            <a:off x="0" y="929481"/>
            <a:ext cx="9067800" cy="5867400"/>
          </a:xfrm>
          <a:prstGeom prst="rect">
            <a:avLst/>
          </a:prstGeom>
        </p:spPr>
      </p:pic>
    </p:spTree>
    <p:extLst>
      <p:ext uri="{BB962C8B-B14F-4D97-AF65-F5344CB8AC3E}">
        <p14:creationId xmlns:p14="http://schemas.microsoft.com/office/powerpoint/2010/main" xmlns="" val="15557080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a:t>
            </a:r>
            <a:r>
              <a:rPr lang="en-US" sz="4000" dirty="0" smtClean="0">
                <a:latin typeface="Times New Roman" panose="02020603050405020304" pitchFamily="18" charset="0"/>
                <a:cs typeface="Times New Roman" panose="02020603050405020304" pitchFamily="18" charset="0"/>
              </a:rPr>
              <a:t>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1143000"/>
            <a:ext cx="8839200" cy="4983163"/>
          </a:xfrm>
        </p:spPr>
        <p:txBody>
          <a:bodyPr>
            <a:normAutofit/>
          </a:bodyPr>
          <a:lstStyle/>
          <a:p>
            <a:pPr algn="just">
              <a:lnSpc>
                <a:spcPct val="20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PEG </a:t>
            </a:r>
            <a:r>
              <a:rPr lang="en-US" sz="2800" dirty="0">
                <a:latin typeface="Times New Roman" panose="02020603050405020304" pitchFamily="18" charset="0"/>
                <a:cs typeface="Times New Roman" panose="02020603050405020304" pitchFamily="18" charset="0"/>
              </a:rPr>
              <a:t>tube can be placed </a:t>
            </a:r>
            <a:r>
              <a:rPr lang="en-US" sz="2800" b="1" dirty="0" err="1">
                <a:latin typeface="Times New Roman" panose="02020603050405020304" pitchFamily="18" charset="0"/>
                <a:cs typeface="Times New Roman" panose="02020603050405020304" pitchFamily="18" charset="0"/>
              </a:rPr>
              <a:t>percutaneously</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with </a:t>
            </a:r>
            <a:r>
              <a:rPr lang="en-US" sz="2800" dirty="0" smtClean="0">
                <a:latin typeface="Times New Roman" panose="02020603050405020304" pitchFamily="18" charset="0"/>
                <a:cs typeface="Times New Roman" panose="02020603050405020304" pitchFamily="18" charset="0"/>
              </a:rPr>
              <a:t>the aid </a:t>
            </a:r>
            <a:r>
              <a:rPr lang="en-US" sz="2800" dirty="0">
                <a:latin typeface="Times New Roman" panose="02020603050405020304" pitchFamily="18" charset="0"/>
                <a:cs typeface="Times New Roman" panose="02020603050405020304" pitchFamily="18" charset="0"/>
              </a:rPr>
              <a:t>of an </a:t>
            </a:r>
            <a:r>
              <a:rPr lang="en-US" sz="2800" b="1" dirty="0">
                <a:latin typeface="Times New Roman" panose="02020603050405020304" pitchFamily="18" charset="0"/>
                <a:cs typeface="Times New Roman" panose="02020603050405020304" pitchFamily="18" charset="0"/>
              </a:rPr>
              <a:t>endoscope </a:t>
            </a:r>
            <a:r>
              <a:rPr lang="en-US" sz="2800" dirty="0">
                <a:latin typeface="Times New Roman" panose="02020603050405020304" pitchFamily="18" charset="0"/>
                <a:cs typeface="Times New Roman" panose="02020603050405020304" pitchFamily="18" charset="0"/>
              </a:rPr>
              <a:t>or surgically if the client is </a:t>
            </a:r>
            <a:r>
              <a:rPr lang="en-US" sz="2800" dirty="0" smtClean="0">
                <a:latin typeface="Times New Roman" panose="02020603050405020304" pitchFamily="18" charset="0"/>
                <a:cs typeface="Times New Roman" panose="02020603050405020304" pitchFamily="18" charset="0"/>
              </a:rPr>
              <a:t>already undergoing </a:t>
            </a:r>
            <a:r>
              <a:rPr lang="en-US" sz="2800" dirty="0">
                <a:solidFill>
                  <a:srgbClr val="FF0000"/>
                </a:solidFill>
                <a:latin typeface="Times New Roman" panose="02020603050405020304" pitchFamily="18" charset="0"/>
                <a:cs typeface="Times New Roman" panose="02020603050405020304" pitchFamily="18" charset="0"/>
              </a:rPr>
              <a:t>abdominal surgery</a:t>
            </a:r>
            <a:r>
              <a:rPr lang="en-US" sz="2800" dirty="0">
                <a:latin typeface="Times New Roman" panose="02020603050405020304" pitchFamily="18" charset="0"/>
                <a:cs typeface="Times New Roman" panose="02020603050405020304" pitchFamily="18" charset="0"/>
              </a:rPr>
              <a:t> or has a condition </a:t>
            </a:r>
            <a:r>
              <a:rPr lang="en-US" sz="2800" dirty="0" smtClean="0">
                <a:latin typeface="Times New Roman" panose="02020603050405020304" pitchFamily="18" charset="0"/>
                <a:cs typeface="Times New Roman" panose="02020603050405020304" pitchFamily="18" charset="0"/>
              </a:rPr>
              <a:t>that makes </a:t>
            </a:r>
            <a:r>
              <a:rPr lang="en-US" sz="2800" dirty="0">
                <a:latin typeface="Times New Roman" panose="02020603050405020304" pitchFamily="18" charset="0"/>
                <a:cs typeface="Times New Roman" panose="02020603050405020304" pitchFamily="18" charset="0"/>
              </a:rPr>
              <a:t>working with an endoscope </a:t>
            </a:r>
            <a:r>
              <a:rPr lang="en-US" sz="2800" dirty="0" smtClean="0">
                <a:latin typeface="Times New Roman" panose="02020603050405020304" pitchFamily="18" charset="0"/>
                <a:cs typeface="Times New Roman" panose="02020603050405020304" pitchFamily="18" charset="0"/>
              </a:rPr>
              <a:t>difficult for long-term use.</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111</a:t>
            </a:fld>
            <a:endParaRPr lang="en-US"/>
          </a:p>
        </p:txBody>
      </p:sp>
    </p:spTree>
    <p:extLst>
      <p:ext uri="{BB962C8B-B14F-4D97-AF65-F5344CB8AC3E}">
        <p14:creationId xmlns:p14="http://schemas.microsoft.com/office/powerpoint/2010/main" xmlns="" val="331898316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37"/>
            <a:ext cx="8229600" cy="11430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914400"/>
            <a:ext cx="8991600" cy="5441950"/>
          </a:xfrm>
        </p:spPr>
        <p:txBody>
          <a:bodyPr>
            <a:noAutofit/>
          </a:bodyPr>
          <a:lstStyle/>
          <a:p>
            <a:pPr marL="0" indent="0" algn="just">
              <a:lnSpc>
                <a:spcPct val="170000"/>
              </a:lnSpc>
              <a:buNone/>
            </a:pPr>
            <a:r>
              <a:rPr lang="en-US" sz="2400" b="1" dirty="0">
                <a:latin typeface="Times New Roman" panose="02020603050405020304" pitchFamily="18" charset="0"/>
                <a:cs typeface="Times New Roman" panose="02020603050405020304" pitchFamily="18" charset="0"/>
              </a:rPr>
              <a:t>Administration</a:t>
            </a:r>
          </a:p>
          <a:p>
            <a:pPr algn="just">
              <a:lnSpc>
                <a:spcPct val="170000"/>
              </a:lnSpc>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Tube feedings can be administered continuously, </a:t>
            </a:r>
            <a:r>
              <a:rPr lang="en-US" sz="2400" dirty="0" smtClean="0">
                <a:latin typeface="Times New Roman" panose="02020603050405020304" pitchFamily="18" charset="0"/>
                <a:cs typeface="Times New Roman" panose="02020603050405020304" pitchFamily="18" charset="0"/>
              </a:rPr>
              <a:t>intermittently, or </a:t>
            </a:r>
            <a:r>
              <a:rPr lang="en-US" sz="2400" dirty="0">
                <a:latin typeface="Times New Roman" panose="02020603050405020304" pitchFamily="18" charset="0"/>
                <a:cs typeface="Times New Roman" panose="02020603050405020304" pitchFamily="18" charset="0"/>
              </a:rPr>
              <a:t>by </a:t>
            </a:r>
            <a:r>
              <a:rPr lang="en-US" sz="2400" dirty="0" smtClean="0">
                <a:latin typeface="Times New Roman" panose="02020603050405020304" pitchFamily="18" charset="0"/>
                <a:cs typeface="Times New Roman" panose="02020603050405020304" pitchFamily="18" charset="0"/>
              </a:rPr>
              <a:t>bolus. Clogging </a:t>
            </a:r>
            <a:r>
              <a:rPr lang="en-US" sz="2400" dirty="0">
                <a:latin typeface="Times New Roman" panose="02020603050405020304" pitchFamily="18" charset="0"/>
                <a:cs typeface="Times New Roman" panose="02020603050405020304" pitchFamily="18" charset="0"/>
              </a:rPr>
              <a:t>of the tube </a:t>
            </a:r>
            <a:r>
              <a:rPr lang="en-US" sz="2400" dirty="0" smtClean="0">
                <a:latin typeface="Times New Roman" panose="02020603050405020304" pitchFamily="18" charset="0"/>
                <a:cs typeface="Times New Roman" panose="02020603050405020304" pitchFamily="18" charset="0"/>
              </a:rPr>
              <a:t>occurs significantly </a:t>
            </a:r>
            <a:r>
              <a:rPr lang="en-US" sz="2400" dirty="0">
                <a:latin typeface="Times New Roman" panose="02020603050405020304" pitchFamily="18" charset="0"/>
                <a:cs typeface="Times New Roman" panose="02020603050405020304" pitchFamily="18" charset="0"/>
              </a:rPr>
              <a:t>more often </a:t>
            </a:r>
            <a:r>
              <a:rPr lang="en-US" sz="2400" dirty="0" smtClean="0">
                <a:latin typeface="Times New Roman" panose="02020603050405020304" pitchFamily="18" charset="0"/>
                <a:cs typeface="Times New Roman" panose="02020603050405020304" pitchFamily="18" charset="0"/>
              </a:rPr>
              <a:t>with continuous </a:t>
            </a:r>
            <a:r>
              <a:rPr lang="en-US" sz="2400" dirty="0">
                <a:latin typeface="Times New Roman" panose="02020603050405020304" pitchFamily="18" charset="0"/>
                <a:cs typeface="Times New Roman" panose="02020603050405020304" pitchFamily="18" charset="0"/>
              </a:rPr>
              <a:t>rather </a:t>
            </a:r>
            <a:r>
              <a:rPr lang="en-US" sz="2400" dirty="0" smtClean="0">
                <a:latin typeface="Times New Roman" panose="02020603050405020304" pitchFamily="18" charset="0"/>
                <a:cs typeface="Times New Roman" panose="02020603050405020304" pitchFamily="18" charset="0"/>
              </a:rPr>
              <a:t>than intermittent feedings.</a:t>
            </a:r>
          </a:p>
          <a:p>
            <a:pPr algn="just">
              <a:lnSpc>
                <a:spcPct val="170000"/>
              </a:lnSpc>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Recommend  </a:t>
            </a:r>
            <a:r>
              <a:rPr lang="en-US" sz="2400" dirty="0">
                <a:latin typeface="Times New Roman" panose="02020603050405020304" pitchFamily="18" charset="0"/>
                <a:cs typeface="Times New Roman" panose="02020603050405020304" pitchFamily="18" charset="0"/>
              </a:rPr>
              <a:t>the following for when </a:t>
            </a:r>
            <a:r>
              <a:rPr lang="en-US" sz="2400" dirty="0" smtClean="0">
                <a:latin typeface="Times New Roman" panose="02020603050405020304" pitchFamily="18" charset="0"/>
                <a:cs typeface="Times New Roman" panose="02020603050405020304" pitchFamily="18" charset="0"/>
              </a:rPr>
              <a:t>administering EN</a:t>
            </a:r>
            <a:r>
              <a:rPr lang="en-US" sz="2400" dirty="0">
                <a:latin typeface="Times New Roman" panose="02020603050405020304" pitchFamily="18" charset="0"/>
                <a:cs typeface="Times New Roman" panose="02020603050405020304" pitchFamily="18" charset="0"/>
              </a:rPr>
              <a:t>:</a:t>
            </a:r>
          </a:p>
          <a:p>
            <a:pPr marL="0" indent="0" algn="just">
              <a:lnSpc>
                <a:spcPct val="170000"/>
              </a:lnSpc>
              <a:buNone/>
            </a:pPr>
            <a:r>
              <a:rPr lang="en-US" sz="2400" dirty="0">
                <a:latin typeface="Times New Roman" panose="02020603050405020304" pitchFamily="18" charset="0"/>
                <a:cs typeface="Times New Roman" panose="02020603050405020304" pitchFamily="18" charset="0"/>
              </a:rPr>
              <a:t>1. Evaluate all clients for risk of aspiration.</a:t>
            </a:r>
          </a:p>
          <a:p>
            <a:pPr marL="0" indent="0" algn="just">
              <a:lnSpc>
                <a:spcPct val="170000"/>
              </a:lnSpc>
              <a:buNone/>
            </a:pPr>
            <a:r>
              <a:rPr lang="en-US" sz="2400" dirty="0">
                <a:latin typeface="Times New Roman" panose="02020603050405020304" pitchFamily="18" charset="0"/>
                <a:cs typeface="Times New Roman" panose="02020603050405020304" pitchFamily="18" charset="0"/>
              </a:rPr>
              <a:t>2. Ensure that the feeding tube is in the proper </a:t>
            </a:r>
            <a:r>
              <a:rPr lang="en-US" sz="2400" dirty="0" smtClean="0">
                <a:latin typeface="Times New Roman" panose="02020603050405020304" pitchFamily="18" charset="0"/>
                <a:cs typeface="Times New Roman" panose="02020603050405020304" pitchFamily="18" charset="0"/>
              </a:rPr>
              <a:t>position before </a:t>
            </a:r>
            <a:r>
              <a:rPr lang="en-US" sz="2400" dirty="0">
                <a:latin typeface="Times New Roman" panose="02020603050405020304" pitchFamily="18" charset="0"/>
                <a:cs typeface="Times New Roman" panose="02020603050405020304" pitchFamily="18" charset="0"/>
              </a:rPr>
              <a:t>initiating feeding.</a:t>
            </a:r>
          </a:p>
          <a:p>
            <a:pPr marL="0" indent="0" algn="just">
              <a:lnSpc>
                <a:spcPct val="170000"/>
              </a:lnSpc>
              <a:buNone/>
            </a:pPr>
            <a:r>
              <a:rPr lang="en-US" sz="2400" dirty="0">
                <a:latin typeface="Times New Roman" panose="02020603050405020304" pitchFamily="18" charset="0"/>
                <a:cs typeface="Times New Roman" panose="02020603050405020304" pitchFamily="18" charset="0"/>
              </a:rPr>
              <a:t>3. Client’s head should be elevated at a minimum </a:t>
            </a:r>
            <a:r>
              <a:rPr lang="en-US" sz="2400" dirty="0" smtClean="0">
                <a:latin typeface="Times New Roman" panose="02020603050405020304" pitchFamily="18" charset="0"/>
                <a:cs typeface="Times New Roman" panose="02020603050405020304" pitchFamily="18" charset="0"/>
              </a:rPr>
              <a:t>of 30</a:t>
            </a:r>
            <a:r>
              <a:rPr lang="en-US" sz="2400" dirty="0">
                <a:latin typeface="Times New Roman" panose="02020603050405020304" pitchFamily="18" charset="0"/>
                <a:cs typeface="Times New Roman" panose="02020603050405020304" pitchFamily="18" charset="0"/>
              </a:rPr>
              <a:t>° to 45</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112</a:t>
            </a:fld>
            <a:endParaRPr lang="en-US"/>
          </a:p>
        </p:txBody>
      </p:sp>
    </p:spTree>
    <p:extLst>
      <p:ext uri="{BB962C8B-B14F-4D97-AF65-F5344CB8AC3E}">
        <p14:creationId xmlns:p14="http://schemas.microsoft.com/office/powerpoint/2010/main" xmlns="" val="7092101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7" y="76200"/>
            <a:ext cx="8686800" cy="9144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990599"/>
            <a:ext cx="8686800" cy="5365751"/>
          </a:xfrm>
        </p:spPr>
        <p:txBody>
          <a:bodyPr>
            <a:normAutofit fontScale="25000" lnSpcReduction="20000"/>
          </a:bodyPr>
          <a:lstStyle/>
          <a:p>
            <a:pPr marL="0" indent="0" algn="just">
              <a:lnSpc>
                <a:spcPct val="220000"/>
              </a:lnSpc>
              <a:buNone/>
            </a:pPr>
            <a:r>
              <a:rPr lang="en-US" sz="11200" dirty="0">
                <a:latin typeface="Times New Roman" panose="02020603050405020304" pitchFamily="18" charset="0"/>
                <a:cs typeface="Times New Roman" panose="02020603050405020304" pitchFamily="18" charset="0"/>
              </a:rPr>
              <a:t>4</a:t>
            </a:r>
            <a:r>
              <a:rPr lang="en-US" sz="9600" dirty="0">
                <a:latin typeface="Times New Roman" panose="02020603050405020304" pitchFamily="18" charset="0"/>
                <a:cs typeface="Times New Roman" panose="02020603050405020304" pitchFamily="18" charset="0"/>
              </a:rPr>
              <a:t>. Check gastric residual volume (GRV) every 4 hours during the first 48 hours for </a:t>
            </a:r>
            <a:r>
              <a:rPr lang="en-US" sz="9600" dirty="0" err="1">
                <a:latin typeface="Times New Roman" panose="02020603050405020304" pitchFamily="18" charset="0"/>
                <a:cs typeface="Times New Roman" panose="02020603050405020304" pitchFamily="18" charset="0"/>
              </a:rPr>
              <a:t>gastrically</a:t>
            </a:r>
            <a:r>
              <a:rPr lang="en-US" sz="9600" dirty="0">
                <a:latin typeface="Times New Roman" panose="02020603050405020304" pitchFamily="18" charset="0"/>
                <a:cs typeface="Times New Roman" panose="02020603050405020304" pitchFamily="18" charset="0"/>
              </a:rPr>
              <a:t> fed clients. </a:t>
            </a:r>
          </a:p>
          <a:p>
            <a:pPr algn="just">
              <a:lnSpc>
                <a:spcPct val="220000"/>
              </a:lnSpc>
              <a:buFont typeface="Wingdings" panose="05000000000000000000" pitchFamily="2" charset="2"/>
              <a:buChar char="§"/>
            </a:pPr>
            <a:r>
              <a:rPr lang="en-US" sz="9600" dirty="0">
                <a:latin typeface="Times New Roman" panose="02020603050405020304" pitchFamily="18" charset="0"/>
                <a:cs typeface="Times New Roman" panose="02020603050405020304" pitchFamily="18" charset="0"/>
              </a:rPr>
              <a:t>In adults, if the GRV is 250 mL or greater after a second gastric residual check, </a:t>
            </a:r>
            <a:r>
              <a:rPr lang="en-US" sz="9600" dirty="0" smtClean="0">
                <a:solidFill>
                  <a:srgbClr val="FF0000"/>
                </a:solidFill>
                <a:latin typeface="Times New Roman" panose="02020603050405020304" pitchFamily="18" charset="0"/>
                <a:cs typeface="Times New Roman" panose="02020603050405020304" pitchFamily="18" charset="0"/>
              </a:rPr>
              <a:t>a </a:t>
            </a:r>
            <a:r>
              <a:rPr lang="en-US" sz="9600" dirty="0" err="1" smtClean="0">
                <a:solidFill>
                  <a:srgbClr val="FF0000"/>
                </a:solidFill>
                <a:latin typeface="Times New Roman" panose="02020603050405020304" pitchFamily="18" charset="0"/>
                <a:cs typeface="Times New Roman" panose="02020603050405020304" pitchFamily="18" charset="0"/>
              </a:rPr>
              <a:t>promotility</a:t>
            </a:r>
            <a:r>
              <a:rPr lang="en-US" sz="9600" dirty="0" smtClean="0">
                <a:solidFill>
                  <a:srgbClr val="FF0000"/>
                </a:solidFill>
                <a:latin typeface="Times New Roman" panose="02020603050405020304" pitchFamily="18" charset="0"/>
                <a:cs typeface="Times New Roman" panose="02020603050405020304" pitchFamily="18" charset="0"/>
              </a:rPr>
              <a:t> </a:t>
            </a:r>
            <a:r>
              <a:rPr lang="en-US" sz="9600" dirty="0">
                <a:latin typeface="Times New Roman" panose="02020603050405020304" pitchFamily="18" charset="0"/>
                <a:cs typeface="Times New Roman" panose="02020603050405020304" pitchFamily="18" charset="0"/>
              </a:rPr>
              <a:t>agent should be considered. </a:t>
            </a:r>
          </a:p>
          <a:p>
            <a:pPr algn="just">
              <a:lnSpc>
                <a:spcPct val="220000"/>
              </a:lnSpc>
              <a:buFont typeface="Wingdings" panose="05000000000000000000" pitchFamily="2" charset="2"/>
              <a:buChar char="§"/>
            </a:pPr>
            <a:r>
              <a:rPr lang="en-US" sz="9600" dirty="0">
                <a:latin typeface="Times New Roman" panose="02020603050405020304" pitchFamily="18" charset="0"/>
                <a:cs typeface="Times New Roman" panose="02020603050405020304" pitchFamily="18" charset="0"/>
              </a:rPr>
              <a:t>If the GRV is 500 mL or greater, EN should be held and consideration given to a </a:t>
            </a:r>
            <a:r>
              <a:rPr lang="en-US" sz="9600" dirty="0" smtClean="0">
                <a:latin typeface="Times New Roman" panose="02020603050405020304" pitchFamily="18" charset="0"/>
                <a:cs typeface="Times New Roman" panose="02020603050405020304" pitchFamily="18" charset="0"/>
              </a:rPr>
              <a:t>feeding tube </a:t>
            </a:r>
            <a:r>
              <a:rPr lang="en-US" sz="9600" dirty="0">
                <a:latin typeface="Times New Roman" panose="02020603050405020304" pitchFamily="18" charset="0"/>
                <a:cs typeface="Times New Roman" panose="02020603050405020304" pitchFamily="18" charset="0"/>
              </a:rPr>
              <a:t>placed in the small bowel.</a:t>
            </a:r>
          </a:p>
          <a:p>
            <a:pPr marL="0" indent="0" algn="just">
              <a:lnSpc>
                <a:spcPct val="220000"/>
              </a:lnSpc>
              <a:buNone/>
            </a:pPr>
            <a:r>
              <a:rPr lang="en-US" sz="9600" dirty="0">
                <a:latin typeface="Times New Roman" panose="02020603050405020304" pitchFamily="18" charset="0"/>
                <a:cs typeface="Times New Roman" panose="02020603050405020304" pitchFamily="18" charset="0"/>
              </a:rPr>
              <a:t>5. Flush tubes according to guidelines given for the type of feeding.</a:t>
            </a:r>
          </a:p>
          <a:p>
            <a:pPr marL="0" indent="0" algn="just">
              <a:lnSpc>
                <a:spcPct val="170000"/>
              </a:lnSpc>
              <a:buNone/>
            </a:pPr>
            <a:endParaRPr lang="en-US" sz="3600" dirty="0">
              <a:latin typeface="Times New Roman" panose="02020603050405020304" pitchFamily="18" charset="0"/>
              <a:cs typeface="Times New Roman" panose="02020603050405020304" pitchFamily="18" charset="0"/>
            </a:endParaRP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113</a:t>
            </a:fld>
            <a:endParaRPr lang="en-US"/>
          </a:p>
        </p:txBody>
      </p:sp>
    </p:spTree>
    <p:extLst>
      <p:ext uri="{BB962C8B-B14F-4D97-AF65-F5344CB8AC3E}">
        <p14:creationId xmlns:p14="http://schemas.microsoft.com/office/powerpoint/2010/main" xmlns="" val="266139294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latin typeface="Times New Roman" panose="02020603050405020304" pitchFamily="18" charset="0"/>
                <a:cs typeface="Times New Roman" panose="02020603050405020304" pitchFamily="18" charset="0"/>
              </a:rPr>
              <a:t>Monitoring of tube feeding </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143000"/>
            <a:ext cx="8229600" cy="4983163"/>
          </a:xfrm>
        </p:spPr>
        <p:txBody>
          <a:bodyPr>
            <a:normAutofit/>
          </a:bodyPr>
          <a:lstStyle/>
          <a:p>
            <a:pPr algn="just">
              <a:lnSpc>
                <a:spcPct val="200000"/>
              </a:lnSpc>
              <a:buFont typeface="Wingdings" panose="05000000000000000000" pitchFamily="2" charset="2"/>
              <a:buChar char="§"/>
            </a:pPr>
            <a:r>
              <a:rPr lang="en-US" sz="2800" dirty="0" smtClean="0">
                <a:solidFill>
                  <a:srgbClr val="FF0000"/>
                </a:solidFill>
                <a:latin typeface="Times New Roman" panose="02020603050405020304" pitchFamily="18" charset="0"/>
                <a:cs typeface="Times New Roman" panose="02020603050405020304" pitchFamily="18" charset="0"/>
              </a:rPr>
              <a:t>Nutritional status</a:t>
            </a:r>
          </a:p>
          <a:p>
            <a:pPr algn="just">
              <a:lnSpc>
                <a:spcPct val="200000"/>
              </a:lnSpc>
              <a:buFont typeface="Wingdings" panose="05000000000000000000" pitchFamily="2" charset="2"/>
              <a:buChar char="§"/>
            </a:pPr>
            <a:r>
              <a:rPr lang="en-US" sz="2800" dirty="0" smtClean="0">
                <a:solidFill>
                  <a:srgbClr val="00B050"/>
                </a:solidFill>
                <a:latin typeface="Times New Roman" panose="02020603050405020304" pitchFamily="18" charset="0"/>
                <a:cs typeface="Times New Roman" panose="02020603050405020304" pitchFamily="18" charset="0"/>
              </a:rPr>
              <a:t>Fluid  balance </a:t>
            </a:r>
          </a:p>
          <a:p>
            <a:pPr algn="just">
              <a:lnSpc>
                <a:spcPct val="200000"/>
              </a:lnSpc>
              <a:buFont typeface="Wingdings" panose="05000000000000000000" pitchFamily="2" charset="2"/>
              <a:buChar char="§"/>
            </a:pPr>
            <a:r>
              <a:rPr lang="en-US" sz="2800" dirty="0" smtClean="0">
                <a:solidFill>
                  <a:srgbClr val="00B0F0"/>
                </a:solidFill>
                <a:latin typeface="Times New Roman" panose="02020603050405020304" pitchFamily="18" charset="0"/>
                <a:cs typeface="Times New Roman" panose="02020603050405020304" pitchFamily="18" charset="0"/>
              </a:rPr>
              <a:t>And </a:t>
            </a:r>
            <a:r>
              <a:rPr lang="en-US" sz="2800" dirty="0">
                <a:solidFill>
                  <a:srgbClr val="00B0F0"/>
                </a:solidFill>
                <a:latin typeface="Times New Roman" panose="02020603050405020304" pitchFamily="18" charset="0"/>
                <a:cs typeface="Times New Roman" panose="02020603050405020304" pitchFamily="18" charset="0"/>
              </a:rPr>
              <a:t>GI </a:t>
            </a:r>
            <a:r>
              <a:rPr lang="en-US" sz="2800" dirty="0" smtClean="0">
                <a:solidFill>
                  <a:srgbClr val="00B0F0"/>
                </a:solidFill>
                <a:latin typeface="Times New Roman" panose="02020603050405020304" pitchFamily="18" charset="0"/>
                <a:cs typeface="Times New Roman" panose="02020603050405020304" pitchFamily="18" charset="0"/>
              </a:rPr>
              <a:t>tolerance should </a:t>
            </a:r>
            <a:r>
              <a:rPr lang="en-US" sz="2800" dirty="0">
                <a:solidFill>
                  <a:srgbClr val="00B0F0"/>
                </a:solidFill>
                <a:latin typeface="Times New Roman" panose="02020603050405020304" pitchFamily="18" charset="0"/>
                <a:cs typeface="Times New Roman" panose="02020603050405020304" pitchFamily="18" charset="0"/>
              </a:rPr>
              <a:t>be monitored in tube-fed clients</a:t>
            </a:r>
            <a:r>
              <a:rPr lang="en-US" sz="2800" dirty="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12"/>
          </p:nvPr>
        </p:nvSpPr>
        <p:spPr/>
        <p:txBody>
          <a:bodyPr/>
          <a:lstStyle/>
          <a:p>
            <a:fld id="{D8C489E4-C886-4C43-A66E-F614A9A1D522}" type="slidenum">
              <a:rPr lang="en-US" smtClean="0"/>
              <a:pPr/>
              <a:t>114</a:t>
            </a:fld>
            <a:endParaRPr lang="en-US"/>
          </a:p>
        </p:txBody>
      </p:sp>
    </p:spTree>
    <p:extLst>
      <p:ext uri="{BB962C8B-B14F-4D97-AF65-F5344CB8AC3E}">
        <p14:creationId xmlns:p14="http://schemas.microsoft.com/office/powerpoint/2010/main" xmlns="" val="103806488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0" y="19334"/>
            <a:ext cx="8229600" cy="11430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Complication of NGT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990600"/>
            <a:ext cx="8229600" cy="5730875"/>
          </a:xfrm>
        </p:spPr>
        <p:txBody>
          <a:bodyPr>
            <a:normAutofit fontScale="25000" lnSpcReduction="20000"/>
          </a:bodyPr>
          <a:lstStyle/>
          <a:p>
            <a:pPr algn="just">
              <a:lnSpc>
                <a:spcPct val="170000"/>
              </a:lnSpc>
              <a:buFont typeface="Wingdings" panose="05000000000000000000" pitchFamily="2" charset="2"/>
              <a:buChar char="§"/>
            </a:pPr>
            <a:r>
              <a:rPr lang="en-US" sz="11200" dirty="0" smtClean="0">
                <a:latin typeface="Times New Roman" panose="02020603050405020304" pitchFamily="18" charset="0"/>
                <a:cs typeface="Times New Roman" panose="02020603050405020304" pitchFamily="18" charset="0"/>
              </a:rPr>
              <a:t>Mechanical</a:t>
            </a:r>
            <a:endParaRPr lang="en-US" sz="11200" dirty="0">
              <a:latin typeface="Times New Roman" panose="02020603050405020304" pitchFamily="18" charset="0"/>
              <a:cs typeface="Times New Roman" panose="02020603050405020304" pitchFamily="18" charset="0"/>
            </a:endParaRPr>
          </a:p>
          <a:p>
            <a:pPr algn="just">
              <a:lnSpc>
                <a:spcPct val="170000"/>
              </a:lnSpc>
              <a:buFont typeface="Wingdings" panose="05000000000000000000" pitchFamily="2" charset="2"/>
              <a:buChar char="§"/>
            </a:pPr>
            <a:r>
              <a:rPr lang="en-US" sz="11200" dirty="0" smtClean="0">
                <a:latin typeface="Times New Roman" panose="02020603050405020304" pitchFamily="18" charset="0"/>
                <a:cs typeface="Times New Roman" panose="02020603050405020304" pitchFamily="18" charset="0"/>
              </a:rPr>
              <a:t>Gastrointestinal</a:t>
            </a:r>
            <a:endParaRPr lang="en-US" sz="11200" dirty="0">
              <a:latin typeface="Times New Roman" panose="02020603050405020304" pitchFamily="18" charset="0"/>
              <a:cs typeface="Times New Roman" panose="02020603050405020304" pitchFamily="18" charset="0"/>
            </a:endParaRPr>
          </a:p>
          <a:p>
            <a:pPr algn="just">
              <a:lnSpc>
                <a:spcPct val="170000"/>
              </a:lnSpc>
              <a:buFont typeface="Wingdings" panose="05000000000000000000" pitchFamily="2" charset="2"/>
              <a:buChar char="§"/>
            </a:pPr>
            <a:r>
              <a:rPr lang="en-US" sz="11200" dirty="0" smtClean="0">
                <a:latin typeface="Times New Roman" panose="02020603050405020304" pitchFamily="18" charset="0"/>
                <a:cs typeface="Times New Roman" panose="02020603050405020304" pitchFamily="18" charset="0"/>
              </a:rPr>
              <a:t>Metabolic</a:t>
            </a:r>
          </a:p>
          <a:p>
            <a:pPr lvl="1" algn="just">
              <a:lnSpc>
                <a:spcPct val="170000"/>
              </a:lnSpc>
              <a:buFont typeface="Wingdings" panose="05000000000000000000" pitchFamily="2" charset="2"/>
              <a:buChar char="§"/>
            </a:pPr>
            <a:r>
              <a:rPr lang="en-US" sz="7200" dirty="0" smtClean="0">
                <a:latin typeface="Times New Roman" panose="02020603050405020304" pitchFamily="18" charset="0"/>
                <a:cs typeface="Times New Roman" panose="02020603050405020304" pitchFamily="18" charset="0"/>
              </a:rPr>
              <a:t>Aspiration</a:t>
            </a:r>
            <a:endParaRPr lang="en-US" sz="7200" dirty="0">
              <a:latin typeface="Times New Roman" panose="02020603050405020304" pitchFamily="18" charset="0"/>
              <a:cs typeface="Times New Roman" panose="02020603050405020304" pitchFamily="18" charset="0"/>
            </a:endParaRPr>
          </a:p>
          <a:p>
            <a:pPr lvl="1" algn="just">
              <a:lnSpc>
                <a:spcPct val="170000"/>
              </a:lnSpc>
              <a:buFont typeface="Wingdings" panose="05000000000000000000" pitchFamily="2" charset="2"/>
              <a:buChar char="§"/>
            </a:pPr>
            <a:r>
              <a:rPr lang="en-US" sz="7200" dirty="0" smtClean="0">
                <a:latin typeface="Times New Roman" panose="02020603050405020304" pitchFamily="18" charset="0"/>
                <a:cs typeface="Times New Roman" panose="02020603050405020304" pitchFamily="18" charset="0"/>
              </a:rPr>
              <a:t>Tube displacement </a:t>
            </a:r>
          </a:p>
          <a:p>
            <a:pPr lvl="1" algn="just">
              <a:lnSpc>
                <a:spcPct val="170000"/>
              </a:lnSpc>
              <a:buFont typeface="Wingdings" panose="05000000000000000000" pitchFamily="2" charset="2"/>
              <a:buChar char="§"/>
            </a:pPr>
            <a:r>
              <a:rPr lang="en-US" sz="7200" dirty="0" smtClean="0">
                <a:latin typeface="Times New Roman" panose="02020603050405020304" pitchFamily="18" charset="0"/>
                <a:cs typeface="Times New Roman" panose="02020603050405020304" pitchFamily="18" charset="0"/>
              </a:rPr>
              <a:t>Cramping</a:t>
            </a:r>
            <a:r>
              <a:rPr lang="en-US" sz="7200" dirty="0">
                <a:latin typeface="Times New Roman" panose="02020603050405020304" pitchFamily="18" charset="0"/>
                <a:cs typeface="Times New Roman" panose="02020603050405020304" pitchFamily="18" charset="0"/>
              </a:rPr>
              <a:t>, distention, bloating, gas pains, </a:t>
            </a:r>
            <a:r>
              <a:rPr lang="en-US" sz="7200" dirty="0" smtClean="0">
                <a:latin typeface="Times New Roman" panose="02020603050405020304" pitchFamily="18" charset="0"/>
                <a:cs typeface="Times New Roman" panose="02020603050405020304" pitchFamily="18" charset="0"/>
              </a:rPr>
              <a:t>nausea, Vomiting</a:t>
            </a:r>
            <a:endParaRPr lang="en-US" sz="7200" dirty="0">
              <a:latin typeface="Times New Roman" panose="02020603050405020304" pitchFamily="18" charset="0"/>
              <a:cs typeface="Times New Roman" panose="02020603050405020304" pitchFamily="18" charset="0"/>
            </a:endParaRPr>
          </a:p>
          <a:p>
            <a:pPr lvl="1" algn="just">
              <a:lnSpc>
                <a:spcPct val="170000"/>
              </a:lnSpc>
              <a:buFont typeface="Wingdings" panose="05000000000000000000" pitchFamily="2" charset="2"/>
              <a:buChar char="§"/>
            </a:pPr>
            <a:r>
              <a:rPr lang="en-US" sz="7200" dirty="0" smtClean="0">
                <a:latin typeface="Times New Roman" panose="02020603050405020304" pitchFamily="18" charset="0"/>
                <a:cs typeface="Times New Roman" panose="02020603050405020304" pitchFamily="18" charset="0"/>
              </a:rPr>
              <a:t>Dehydration</a:t>
            </a:r>
          </a:p>
          <a:p>
            <a:pPr lvl="1" algn="just">
              <a:lnSpc>
                <a:spcPct val="170000"/>
              </a:lnSpc>
              <a:buFont typeface="Wingdings" panose="05000000000000000000" pitchFamily="2" charset="2"/>
              <a:buChar char="§"/>
            </a:pPr>
            <a:r>
              <a:rPr lang="en-US" sz="7200" dirty="0" smtClean="0">
                <a:latin typeface="Times New Roman" panose="02020603050405020304" pitchFamily="18" charset="0"/>
                <a:cs typeface="Times New Roman" panose="02020603050405020304" pitchFamily="18" charset="0"/>
              </a:rPr>
              <a:t>Diarrhea</a:t>
            </a:r>
            <a:endParaRPr lang="en-US" sz="7200" dirty="0">
              <a:latin typeface="Times New Roman" panose="02020603050405020304" pitchFamily="18" charset="0"/>
              <a:cs typeface="Times New Roman" panose="02020603050405020304" pitchFamily="18" charset="0"/>
            </a:endParaRPr>
          </a:p>
          <a:p>
            <a:pPr lvl="1" algn="just">
              <a:lnSpc>
                <a:spcPct val="170000"/>
              </a:lnSpc>
              <a:buFont typeface="Wingdings" panose="05000000000000000000" pitchFamily="2" charset="2"/>
              <a:buChar char="§"/>
            </a:pPr>
            <a:r>
              <a:rPr lang="en-US" sz="7200" dirty="0" smtClean="0">
                <a:latin typeface="Times New Roman" panose="02020603050405020304" pitchFamily="18" charset="0"/>
                <a:cs typeface="Times New Roman" panose="02020603050405020304" pitchFamily="18" charset="0"/>
              </a:rPr>
              <a:t>Over hydration</a:t>
            </a:r>
            <a:endParaRPr lang="en-US" sz="7200" dirty="0">
              <a:latin typeface="Times New Roman" panose="02020603050405020304" pitchFamily="18" charset="0"/>
              <a:cs typeface="Times New Roman" panose="02020603050405020304" pitchFamily="18" charset="0"/>
            </a:endParaRPr>
          </a:p>
          <a:p>
            <a:pPr lvl="1" algn="just">
              <a:lnSpc>
                <a:spcPct val="170000"/>
              </a:lnSpc>
              <a:buFont typeface="Wingdings" panose="05000000000000000000" pitchFamily="2" charset="2"/>
              <a:buChar char="§"/>
            </a:pPr>
            <a:r>
              <a:rPr lang="en-US" sz="7200" dirty="0" smtClean="0">
                <a:latin typeface="Times New Roman" panose="02020603050405020304" pitchFamily="18" charset="0"/>
                <a:cs typeface="Times New Roman" panose="02020603050405020304" pitchFamily="18" charset="0"/>
              </a:rPr>
              <a:t>Hyperglycemia</a:t>
            </a:r>
            <a:endParaRPr lang="en-US" sz="7200" dirty="0">
              <a:latin typeface="Times New Roman" panose="02020603050405020304" pitchFamily="18" charset="0"/>
              <a:cs typeface="Times New Roman" panose="02020603050405020304" pitchFamily="18" charset="0"/>
            </a:endParaRPr>
          </a:p>
          <a:p>
            <a:pPr lvl="1" algn="just">
              <a:lnSpc>
                <a:spcPct val="170000"/>
              </a:lnSpc>
              <a:buFont typeface="Wingdings" panose="05000000000000000000" pitchFamily="2" charset="2"/>
              <a:buChar char="§"/>
            </a:pPr>
            <a:r>
              <a:rPr lang="en-US" sz="7200" dirty="0" smtClean="0">
                <a:latin typeface="Times New Roman" panose="02020603050405020304" pitchFamily="18" charset="0"/>
                <a:cs typeface="Times New Roman" panose="02020603050405020304" pitchFamily="18" charset="0"/>
              </a:rPr>
              <a:t>Hypernatremia, etc…</a:t>
            </a:r>
          </a:p>
          <a:p>
            <a:endParaRPr lang="en-US" sz="2800" dirty="0"/>
          </a:p>
          <a:p>
            <a:endParaRPr lang="en-US" sz="2800" dirty="0" smtClean="0">
              <a:latin typeface="Times New Roman" panose="02020603050405020304" pitchFamily="18" charset="0"/>
              <a:cs typeface="Times New Roman" panose="02020603050405020304" pitchFamily="18"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115</a:t>
            </a:fld>
            <a:endParaRPr lang="en-US"/>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Parenteral feeding</a:t>
            </a:r>
            <a:endParaRPr lang="en-US" sz="4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1219199"/>
            <a:ext cx="8610600" cy="5502275"/>
          </a:xfrm>
        </p:spPr>
        <p:txBody>
          <a:bodyPr>
            <a:normAutofit fontScale="77500" lnSpcReduction="20000"/>
          </a:bodyPr>
          <a:lstStyle/>
          <a:p>
            <a:pPr algn="just">
              <a:buFont typeface="Wingdings" panose="05000000000000000000" pitchFamily="2" charset="2"/>
              <a:buChar char="§"/>
            </a:pPr>
            <a:r>
              <a:rPr lang="en-US" b="1" dirty="0" smtClean="0">
                <a:latin typeface="Times New Roman" panose="02020603050405020304" pitchFamily="18" charset="0"/>
                <a:cs typeface="Times New Roman" panose="02020603050405020304" pitchFamily="18" charset="0"/>
              </a:rPr>
              <a:t>PN feeding, </a:t>
            </a:r>
            <a:r>
              <a:rPr lang="en-US" dirty="0">
                <a:latin typeface="Times New Roman" panose="02020603050405020304" pitchFamily="18" charset="0"/>
                <a:cs typeface="Times New Roman" panose="02020603050405020304" pitchFamily="18" charset="0"/>
              </a:rPr>
              <a:t>in which nutrients are delivered to the </a:t>
            </a:r>
            <a:r>
              <a:rPr lang="en-US" dirty="0" smtClean="0">
                <a:latin typeface="Times New Roman" panose="02020603050405020304" pitchFamily="18" charset="0"/>
                <a:cs typeface="Times New Roman" panose="02020603050405020304" pitchFamily="18" charset="0"/>
              </a:rPr>
              <a:t>client through </a:t>
            </a:r>
            <a:r>
              <a:rPr lang="en-US" dirty="0">
                <a:latin typeface="Times New Roman" panose="02020603050405020304" pitchFamily="18" charset="0"/>
                <a:cs typeface="Times New Roman" panose="02020603050405020304" pitchFamily="18" charset="0"/>
              </a:rPr>
              <a:t>the veins (intravenously), is the third </a:t>
            </a:r>
            <a:r>
              <a:rPr lang="en-US" dirty="0" smtClean="0">
                <a:latin typeface="Times New Roman" panose="02020603050405020304" pitchFamily="18" charset="0"/>
                <a:cs typeface="Times New Roman" panose="02020603050405020304" pitchFamily="18" charset="0"/>
              </a:rPr>
              <a:t>means of </a:t>
            </a:r>
            <a:r>
              <a:rPr lang="en-US" dirty="0">
                <a:latin typeface="Times New Roman" panose="02020603050405020304" pitchFamily="18" charset="0"/>
                <a:cs typeface="Times New Roman" panose="02020603050405020304" pitchFamily="18" charset="0"/>
              </a:rPr>
              <a:t>feeding. </a:t>
            </a:r>
            <a:endParaRPr lang="en-US"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PN </a:t>
            </a:r>
            <a:r>
              <a:rPr lang="en-US" dirty="0">
                <a:latin typeface="Times New Roman" panose="02020603050405020304" pitchFamily="18" charset="0"/>
                <a:cs typeface="Times New Roman" panose="02020603050405020304" pitchFamily="18" charset="0"/>
              </a:rPr>
              <a:t>is normally used in acute care </a:t>
            </a:r>
            <a:r>
              <a:rPr lang="en-US" dirty="0" smtClean="0">
                <a:latin typeface="Times New Roman" panose="02020603050405020304" pitchFamily="18" charset="0"/>
                <a:cs typeface="Times New Roman" panose="02020603050405020304" pitchFamily="18" charset="0"/>
              </a:rPr>
              <a:t>settings in </a:t>
            </a:r>
            <a:r>
              <a:rPr lang="en-US" dirty="0">
                <a:latin typeface="Times New Roman" panose="02020603050405020304" pitchFamily="18" charset="0"/>
                <a:cs typeface="Times New Roman" panose="02020603050405020304" pitchFamily="18" charset="0"/>
              </a:rPr>
              <a:t>the following </a:t>
            </a:r>
            <a:r>
              <a:rPr lang="en-US" dirty="0" smtClean="0">
                <a:latin typeface="Times New Roman" panose="02020603050405020304" pitchFamily="18" charset="0"/>
                <a:cs typeface="Times New Roman" panose="02020603050405020304" pitchFamily="18" charset="0"/>
              </a:rPr>
              <a:t>circumstances:</a:t>
            </a:r>
          </a:p>
          <a:p>
            <a:pPr lvl="1" algn="just"/>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a previously healthy individual admitted to an </a:t>
            </a:r>
            <a:r>
              <a:rPr lang="en-US" dirty="0" smtClean="0">
                <a:latin typeface="Times New Roman" panose="02020603050405020304" pitchFamily="18" charset="0"/>
                <a:cs typeface="Times New Roman" panose="02020603050405020304" pitchFamily="18" charset="0"/>
              </a:rPr>
              <a:t>intensive care </a:t>
            </a:r>
            <a:r>
              <a:rPr lang="en-US" dirty="0">
                <a:latin typeface="Times New Roman" panose="02020603050405020304" pitchFamily="18" charset="0"/>
                <a:cs typeface="Times New Roman" panose="02020603050405020304" pitchFamily="18" charset="0"/>
              </a:rPr>
              <a:t>unit after 7 days of hospitalization </a:t>
            </a:r>
            <a:r>
              <a:rPr lang="en-US" dirty="0" smtClean="0">
                <a:latin typeface="Times New Roman" panose="02020603050405020304" pitchFamily="18" charset="0"/>
                <a:cs typeface="Times New Roman" panose="02020603050405020304" pitchFamily="18" charset="0"/>
              </a:rPr>
              <a:t>when </a:t>
            </a:r>
            <a:r>
              <a:rPr lang="en-US" dirty="0" smtClean="0">
                <a:solidFill>
                  <a:srgbClr val="C00000"/>
                </a:solidFill>
                <a:latin typeface="Times New Roman" panose="02020603050405020304" pitchFamily="18" charset="0"/>
                <a:cs typeface="Times New Roman" panose="02020603050405020304" pitchFamily="18" charset="0"/>
              </a:rPr>
              <a:t>EN </a:t>
            </a:r>
            <a:r>
              <a:rPr lang="en-US" dirty="0">
                <a:solidFill>
                  <a:srgbClr val="C00000"/>
                </a:solidFill>
                <a:latin typeface="Times New Roman" panose="02020603050405020304" pitchFamily="18" charset="0"/>
                <a:cs typeface="Times New Roman" panose="02020603050405020304" pitchFamily="18" charset="0"/>
              </a:rPr>
              <a:t>is not feasible</a:t>
            </a:r>
            <a:r>
              <a:rPr lang="en-US" dirty="0" smtClean="0">
                <a:latin typeface="Times New Roman" panose="02020603050405020304" pitchFamily="18" charset="0"/>
                <a:cs typeface="Times New Roman" panose="02020603050405020304" pitchFamily="18" charset="0"/>
              </a:rPr>
              <a:t>.</a:t>
            </a:r>
          </a:p>
          <a:p>
            <a:pPr lvl="1" algn="just"/>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There is evidence </a:t>
            </a:r>
            <a:r>
              <a:rPr lang="en-US" dirty="0">
                <a:solidFill>
                  <a:srgbClr val="C00000"/>
                </a:solidFill>
                <a:latin typeface="Times New Roman" panose="02020603050405020304" pitchFamily="18" charset="0"/>
                <a:cs typeface="Times New Roman" panose="02020603050405020304" pitchFamily="18" charset="0"/>
              </a:rPr>
              <a:t>of protein-calorie </a:t>
            </a:r>
            <a:r>
              <a:rPr lang="en-US" dirty="0" smtClean="0">
                <a:solidFill>
                  <a:srgbClr val="C00000"/>
                </a:solidFill>
                <a:latin typeface="Times New Roman" panose="02020603050405020304" pitchFamily="18" charset="0"/>
                <a:cs typeface="Times New Roman" panose="02020603050405020304" pitchFamily="18" charset="0"/>
              </a:rPr>
              <a:t>malnutrition and </a:t>
            </a:r>
            <a:r>
              <a:rPr lang="en-US" dirty="0">
                <a:solidFill>
                  <a:srgbClr val="C00000"/>
                </a:solidFill>
                <a:latin typeface="Times New Roman" panose="02020603050405020304" pitchFamily="18" charset="0"/>
                <a:cs typeface="Times New Roman" panose="02020603050405020304" pitchFamily="18" charset="0"/>
              </a:rPr>
              <a:t>it is not possible to feed </a:t>
            </a:r>
            <a:r>
              <a:rPr lang="en-US" dirty="0" smtClean="0">
                <a:solidFill>
                  <a:srgbClr val="C00000"/>
                </a:solidFill>
                <a:latin typeface="Times New Roman" panose="02020603050405020304" pitchFamily="18" charset="0"/>
                <a:cs typeface="Times New Roman" panose="02020603050405020304" pitchFamily="18" charset="0"/>
              </a:rPr>
              <a:t>enterally.</a:t>
            </a:r>
          </a:p>
          <a:p>
            <a:pPr lvl="1" algn="just"/>
            <a:r>
              <a:rPr lang="en-US" dirty="0" smtClean="0">
                <a:latin typeface="Times New Roman" panose="02020603050405020304" pitchFamily="18" charset="0"/>
                <a:cs typeface="Times New Roman" panose="02020603050405020304" pitchFamily="18" charset="0"/>
              </a:rPr>
              <a:t>An </a:t>
            </a:r>
            <a:r>
              <a:rPr lang="en-US" dirty="0">
                <a:latin typeface="Times New Roman" panose="02020603050405020304" pitchFamily="18" charset="0"/>
                <a:cs typeface="Times New Roman" panose="02020603050405020304" pitchFamily="18" charset="0"/>
              </a:rPr>
              <a:t>individual is going to undergo </a:t>
            </a:r>
            <a:r>
              <a:rPr lang="en-US" dirty="0">
                <a:solidFill>
                  <a:srgbClr val="C00000"/>
                </a:solidFill>
                <a:latin typeface="Times New Roman" panose="02020603050405020304" pitchFamily="18" charset="0"/>
                <a:cs typeface="Times New Roman" panose="02020603050405020304" pitchFamily="18" charset="0"/>
              </a:rPr>
              <a:t>major GI </a:t>
            </a:r>
            <a:r>
              <a:rPr lang="en-US" dirty="0" smtClean="0">
                <a:solidFill>
                  <a:srgbClr val="C00000"/>
                </a:solidFill>
                <a:latin typeface="Times New Roman" panose="02020603050405020304" pitchFamily="18" charset="0"/>
                <a:cs typeface="Times New Roman" panose="02020603050405020304" pitchFamily="18" charset="0"/>
              </a:rPr>
              <a:t>surgery</a:t>
            </a:r>
            <a:r>
              <a:rPr lang="en-US" dirty="0" smtClean="0">
                <a:latin typeface="Times New Roman" panose="02020603050405020304" pitchFamily="18" charset="0"/>
                <a:cs typeface="Times New Roman" panose="02020603050405020304" pitchFamily="18" charset="0"/>
              </a:rPr>
              <a:t>, and </a:t>
            </a:r>
            <a:r>
              <a:rPr lang="en-US" dirty="0">
                <a:latin typeface="Times New Roman" panose="02020603050405020304" pitchFamily="18" charset="0"/>
                <a:cs typeface="Times New Roman" panose="02020603050405020304" pitchFamily="18" charset="0"/>
              </a:rPr>
              <a:t>it is not possible to feed enterally, PN should </a:t>
            </a:r>
            <a:r>
              <a:rPr lang="en-US" dirty="0" smtClean="0">
                <a:latin typeface="Times New Roman" panose="02020603050405020304" pitchFamily="18" charset="0"/>
                <a:cs typeface="Times New Roman" panose="02020603050405020304" pitchFamily="18" charset="0"/>
              </a:rPr>
              <a:t>be initiated </a:t>
            </a:r>
            <a:r>
              <a:rPr lang="en-US" dirty="0">
                <a:latin typeface="Times New Roman" panose="02020603050405020304" pitchFamily="18" charset="0"/>
                <a:cs typeface="Times New Roman" panose="02020603050405020304" pitchFamily="18" charset="0"/>
              </a:rPr>
              <a:t>5 to 7 days before surgery and </a:t>
            </a:r>
            <a:r>
              <a:rPr lang="en-US" dirty="0" smtClean="0">
                <a:latin typeface="Times New Roman" panose="02020603050405020304" pitchFamily="18" charset="0"/>
                <a:cs typeface="Times New Roman" panose="02020603050405020304" pitchFamily="18" charset="0"/>
              </a:rPr>
              <a:t>continued after </a:t>
            </a:r>
            <a:r>
              <a:rPr lang="en-US" dirty="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surgery.</a:t>
            </a:r>
          </a:p>
          <a:p>
            <a:pPr lvl="1" algn="just"/>
            <a:r>
              <a:rPr lang="en-US" dirty="0" smtClean="0">
                <a:latin typeface="Times New Roman" panose="02020603050405020304" pitchFamily="18" charset="0"/>
                <a:cs typeface="Times New Roman" panose="02020603050405020304" pitchFamily="18" charset="0"/>
              </a:rPr>
              <a:t>An </a:t>
            </a:r>
            <a:r>
              <a:rPr lang="en-US" dirty="0">
                <a:latin typeface="Times New Roman" panose="02020603050405020304" pitchFamily="18" charset="0"/>
                <a:cs typeface="Times New Roman" panose="02020603050405020304" pitchFamily="18" charset="0"/>
              </a:rPr>
              <a:t>individual undergoes major GI surgery and is </a:t>
            </a:r>
            <a:r>
              <a:rPr lang="en-US" dirty="0" smtClean="0">
                <a:latin typeface="Times New Roman" panose="02020603050405020304" pitchFamily="18" charset="0"/>
                <a:cs typeface="Times New Roman" panose="02020603050405020304" pitchFamily="18" charset="0"/>
              </a:rPr>
              <a:t>not.</a:t>
            </a:r>
            <a:endParaRPr lang="en-US" dirty="0">
              <a:latin typeface="Times New Roman" panose="02020603050405020304" pitchFamily="18" charset="0"/>
              <a:cs typeface="Times New Roman" panose="02020603050405020304" pitchFamily="18" charset="0"/>
            </a:endParaRPr>
          </a:p>
          <a:p>
            <a:pPr lvl="1" algn="just"/>
            <a:r>
              <a:rPr lang="en-US" dirty="0">
                <a:latin typeface="Times New Roman" panose="02020603050405020304" pitchFamily="18" charset="0"/>
                <a:cs typeface="Times New Roman" panose="02020603050405020304" pitchFamily="18" charset="0"/>
              </a:rPr>
              <a:t>able to be fed enterally for 7 or more days.</a:t>
            </a:r>
          </a:p>
          <a:p>
            <a:pPr lvl="1" algn="just"/>
            <a:r>
              <a:rPr lang="en-US" dirty="0">
                <a:latin typeface="Times New Roman" panose="02020603050405020304" pitchFamily="18" charset="0"/>
                <a:cs typeface="Times New Roman" panose="02020603050405020304" pitchFamily="18" charset="0"/>
              </a:rPr>
              <a:t>If an individual is unable to meet energy requirements after 7 to 10 days by enteral route alone, PN supplementation may be considered</a:t>
            </a:r>
            <a:endParaRPr lang="en-US" dirty="0" smtClean="0">
              <a:latin typeface="Times New Roman" panose="02020603050405020304" pitchFamily="18" charset="0"/>
              <a:cs typeface="Times New Roman" panose="02020603050405020304" pitchFamily="18" charset="0"/>
            </a:endParaRPr>
          </a:p>
          <a:p>
            <a:pPr marL="0" indent="0">
              <a:buNone/>
            </a:pPr>
            <a:endParaRPr lang="en-US" dirty="0"/>
          </a:p>
          <a:p>
            <a:endParaRPr lang="en-US" dirty="0" smtClean="0"/>
          </a:p>
        </p:txBody>
      </p:sp>
      <p:sp>
        <p:nvSpPr>
          <p:cNvPr id="4" name="Slide Number Placeholder 3"/>
          <p:cNvSpPr>
            <a:spLocks noGrp="1"/>
          </p:cNvSpPr>
          <p:nvPr>
            <p:ph type="sldNum" sz="quarter" idx="12"/>
          </p:nvPr>
        </p:nvSpPr>
        <p:spPr/>
        <p:txBody>
          <a:bodyPr/>
          <a:lstStyle/>
          <a:p>
            <a:fld id="{D8C489E4-C886-4C43-A66E-F614A9A1D522}" type="slidenum">
              <a:rPr lang="en-US" smtClean="0"/>
              <a:pPr/>
              <a:t>116</a:t>
            </a:fld>
            <a:endParaRPr lang="en-US"/>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1219200"/>
            <a:ext cx="8839200" cy="5257800"/>
          </a:xfrm>
        </p:spPr>
        <p:txBody>
          <a:bodyPr>
            <a:normAutofit/>
          </a:bodyPr>
          <a:lstStyle/>
          <a:p>
            <a:pPr algn="just">
              <a:lnSpc>
                <a:spcPct val="150000"/>
              </a:lnSpc>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refers to the infusion of complete nutrient solutions into the blood stream via a peripheral vein or, more commonly, by </a:t>
            </a:r>
            <a:r>
              <a:rPr lang="en-US" sz="2800" dirty="0" smtClean="0">
                <a:latin typeface="Times New Roman" panose="02020603050405020304" pitchFamily="18" charset="0"/>
                <a:cs typeface="Times New Roman" panose="02020603050405020304" pitchFamily="18" charset="0"/>
              </a:rPr>
              <a:t>central.</a:t>
            </a:r>
            <a:endParaRPr lang="en-US" sz="2800"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It </a:t>
            </a:r>
            <a:r>
              <a:rPr lang="en-US" sz="2800" dirty="0">
                <a:latin typeface="Times New Roman" panose="02020603050405020304" pitchFamily="18" charset="0"/>
                <a:cs typeface="Times New Roman" panose="02020603050405020304" pitchFamily="18" charset="0"/>
              </a:rPr>
              <a:t>should be used only if the intestines do not work adequately, if the client has an obstruction or has fistula, if the bowel rest is required</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117</a:t>
            </a:fld>
            <a:endParaRPr lang="en-US"/>
          </a:p>
        </p:txBody>
      </p:sp>
    </p:spTree>
    <p:extLst>
      <p:ext uri="{BB962C8B-B14F-4D97-AF65-F5344CB8AC3E}">
        <p14:creationId xmlns:p14="http://schemas.microsoft.com/office/powerpoint/2010/main" xmlns="" val="171877353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296"/>
            <a:ext cx="8991600" cy="11430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1143000"/>
            <a:ext cx="8534400" cy="4525963"/>
          </a:xfrm>
        </p:spPr>
        <p:txBody>
          <a:bodyPr>
            <a:noAutofit/>
          </a:bodyPr>
          <a:lstStyle/>
          <a:p>
            <a:pPr marL="0" indent="0" algn="just">
              <a:lnSpc>
                <a:spcPct val="150000"/>
              </a:lnSpc>
              <a:buNone/>
            </a:pPr>
            <a:r>
              <a:rPr lang="en-US" sz="2800" b="1" dirty="0">
                <a:latin typeface="Times New Roman" panose="02020603050405020304" pitchFamily="18" charset="0"/>
                <a:cs typeface="Times New Roman" panose="02020603050405020304" pitchFamily="18" charset="0"/>
              </a:rPr>
              <a:t>Peripheral parenteral nutrition (PPN) </a:t>
            </a:r>
            <a:endParaRPr lang="en-US" sz="2800" b="1" dirty="0" smtClean="0">
              <a:latin typeface="Times New Roman" panose="02020603050405020304" pitchFamily="18" charset="0"/>
              <a:cs typeface="Times New Roman" panose="02020603050405020304" pitchFamily="18" charset="0"/>
            </a:endParaRPr>
          </a:p>
          <a:p>
            <a:pPr algn="just">
              <a:lnSpc>
                <a:spcPct val="150000"/>
              </a:lnSpc>
            </a:pPr>
            <a:r>
              <a:rPr lang="en-US" sz="2800" dirty="0" smtClean="0">
                <a:latin typeface="Times New Roman" panose="02020603050405020304" pitchFamily="18" charset="0"/>
                <a:cs typeface="Times New Roman" panose="02020603050405020304" pitchFamily="18" charset="0"/>
              </a:rPr>
              <a:t>means to feed </a:t>
            </a:r>
            <a:r>
              <a:rPr lang="en-US" sz="2800" dirty="0">
                <a:latin typeface="Times New Roman" panose="02020603050405020304" pitchFamily="18" charset="0"/>
                <a:cs typeface="Times New Roman" panose="02020603050405020304" pitchFamily="18" charset="0"/>
              </a:rPr>
              <a:t>the client via a vein away from the center </a:t>
            </a:r>
            <a:r>
              <a:rPr lang="en-US" sz="2800" dirty="0" smtClean="0">
                <a:latin typeface="Times New Roman" panose="02020603050405020304" pitchFamily="18" charset="0"/>
                <a:cs typeface="Times New Roman" panose="02020603050405020304" pitchFamily="18" charset="0"/>
              </a:rPr>
              <a:t>of the </a:t>
            </a:r>
            <a:r>
              <a:rPr lang="en-US" sz="2800" dirty="0">
                <a:latin typeface="Times New Roman" panose="02020603050405020304" pitchFamily="18" charset="0"/>
                <a:cs typeface="Times New Roman" panose="02020603050405020304" pitchFamily="18" charset="0"/>
              </a:rPr>
              <a:t>body in a line terminating in a peripheral </a:t>
            </a:r>
            <a:r>
              <a:rPr lang="en-US" sz="2800" dirty="0" smtClean="0">
                <a:latin typeface="Times New Roman" panose="02020603050405020304" pitchFamily="18" charset="0"/>
                <a:cs typeface="Times New Roman" panose="02020603050405020304" pitchFamily="18" charset="0"/>
              </a:rPr>
              <a:t>site</a:t>
            </a:r>
          </a:p>
          <a:p>
            <a:pPr algn="just">
              <a:lnSpc>
                <a:spcPct val="150000"/>
              </a:lnSpc>
            </a:pPr>
            <a:r>
              <a:rPr lang="en-US" sz="2800" dirty="0">
                <a:latin typeface="Times New Roman" panose="02020603050405020304" pitchFamily="18" charset="0"/>
                <a:cs typeface="Times New Roman" panose="02020603050405020304" pitchFamily="18" charset="0"/>
              </a:rPr>
              <a:t>Intravenous (IV) feeding (PPN) is routine in </a:t>
            </a:r>
            <a:r>
              <a:rPr lang="en-US" sz="2800" dirty="0" smtClean="0">
                <a:latin typeface="Times New Roman" panose="02020603050405020304" pitchFamily="18" charset="0"/>
                <a:cs typeface="Times New Roman" panose="02020603050405020304" pitchFamily="18" charset="0"/>
              </a:rPr>
              <a:t>some health-care </a:t>
            </a:r>
            <a:r>
              <a:rPr lang="en-US" sz="2800" dirty="0">
                <a:latin typeface="Times New Roman" panose="02020603050405020304" pitchFamily="18" charset="0"/>
                <a:cs typeface="Times New Roman" panose="02020603050405020304" pitchFamily="18" charset="0"/>
              </a:rPr>
              <a:t>institutions. </a:t>
            </a:r>
            <a:endParaRPr lang="en-US" sz="2800" dirty="0" smtClean="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IV solutions, usually containing water, dextrose, electrolytes, and occasionally other nutrients, are used </a:t>
            </a:r>
            <a:r>
              <a:rPr lang="en-US" sz="2800" dirty="0" smtClean="0">
                <a:solidFill>
                  <a:srgbClr val="C00000"/>
                </a:solidFill>
                <a:latin typeface="Times New Roman" panose="02020603050405020304" pitchFamily="18" charset="0"/>
                <a:cs typeface="Times New Roman" panose="02020603050405020304" pitchFamily="18" charset="0"/>
              </a:rPr>
              <a:t>to maintain fluid, electrolyte, and </a:t>
            </a:r>
            <a:r>
              <a:rPr lang="fr-FR" sz="2800" dirty="0" err="1" smtClean="0">
                <a:solidFill>
                  <a:srgbClr val="C00000"/>
                </a:solidFill>
                <a:latin typeface="Times New Roman" panose="02020603050405020304" pitchFamily="18" charset="0"/>
                <a:cs typeface="Times New Roman" panose="02020603050405020304" pitchFamily="18" charset="0"/>
              </a:rPr>
              <a:t>acid</a:t>
            </a:r>
            <a:r>
              <a:rPr lang="fr-FR" sz="2800" dirty="0" smtClean="0">
                <a:solidFill>
                  <a:srgbClr val="C00000"/>
                </a:solidFill>
                <a:latin typeface="Times New Roman" panose="02020603050405020304" pitchFamily="18" charset="0"/>
                <a:cs typeface="Times New Roman" panose="02020603050405020304" pitchFamily="18" charset="0"/>
              </a:rPr>
              <a:t>–base balance. </a:t>
            </a:r>
          </a:p>
          <a:p>
            <a:pPr algn="just"/>
            <a:r>
              <a:rPr lang="fr-FR" sz="2800" dirty="0" err="1" smtClean="0">
                <a:latin typeface="Times New Roman" panose="02020603050405020304" pitchFamily="18" charset="0"/>
                <a:cs typeface="Times New Roman" panose="02020603050405020304" pitchFamily="18" charset="0"/>
              </a:rPr>
              <a:t>Intravenous</a:t>
            </a:r>
            <a:r>
              <a:rPr lang="fr-FR" sz="2800" dirty="0" smtClean="0">
                <a:latin typeface="Times New Roman" panose="02020603050405020304" pitchFamily="18" charset="0"/>
                <a:cs typeface="Times New Roman" panose="02020603050405020304" pitchFamily="18" charset="0"/>
              </a:rPr>
              <a:t> solutions do </a:t>
            </a:r>
            <a:r>
              <a:rPr lang="fr-FR" sz="2800" dirty="0" err="1" smtClean="0">
                <a:latin typeface="Times New Roman" panose="02020603050405020304" pitchFamily="18" charset="0"/>
                <a:cs typeface="Times New Roman" panose="02020603050405020304" pitchFamily="18" charset="0"/>
              </a:rPr>
              <a:t>contain</a:t>
            </a:r>
            <a:r>
              <a:rPr lang="fr-FR" sz="2800" dirty="0" smtClean="0">
                <a:latin typeface="Times New Roman" panose="02020603050405020304" pitchFamily="18" charset="0"/>
                <a:cs typeface="Times New Roman" panose="02020603050405020304" pitchFamily="18" charset="0"/>
              </a:rPr>
              <a:t>  </a:t>
            </a:r>
            <a:r>
              <a:rPr lang="en-US" sz="2800" dirty="0" smtClean="0">
                <a:solidFill>
                  <a:srgbClr val="C00000"/>
                </a:solidFill>
                <a:latin typeface="Times New Roman" panose="02020603050405020304" pitchFamily="18" charset="0"/>
                <a:cs typeface="Times New Roman" panose="02020603050405020304" pitchFamily="18" charset="0"/>
              </a:rPr>
              <a:t>kilocalories.</a:t>
            </a:r>
            <a:endParaRPr lang="en-US" sz="2800" dirty="0">
              <a:solidFill>
                <a:srgbClr val="C000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118</a:t>
            </a:fld>
            <a:endParaRPr lang="en-US"/>
          </a:p>
        </p:txBody>
      </p:sp>
    </p:spTree>
    <p:extLst>
      <p:ext uri="{BB962C8B-B14F-4D97-AF65-F5344CB8AC3E}">
        <p14:creationId xmlns:p14="http://schemas.microsoft.com/office/powerpoint/2010/main" xmlns="" val="284955109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15093"/>
            <a:ext cx="9067800" cy="11430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933920"/>
            <a:ext cx="9144000" cy="5334000"/>
          </a:xfrm>
        </p:spPr>
        <p:txBody>
          <a:bodyPr>
            <a:normAutofit/>
          </a:bodyPr>
          <a:lstStyle/>
          <a:p>
            <a:pPr marL="0" indent="0">
              <a:buNone/>
            </a:pPr>
            <a:r>
              <a:rPr lang="en-US" sz="2800" dirty="0">
                <a:solidFill>
                  <a:srgbClr val="00B0F0"/>
                </a:solidFill>
                <a:latin typeface="Times New Roman" panose="02020603050405020304" pitchFamily="18" charset="0"/>
                <a:cs typeface="Times New Roman" panose="02020603050405020304" pitchFamily="18" charset="0"/>
              </a:rPr>
              <a:t>Central Parenteral </a:t>
            </a:r>
            <a:r>
              <a:rPr lang="en-US" sz="2800" dirty="0" smtClean="0">
                <a:solidFill>
                  <a:srgbClr val="00B0F0"/>
                </a:solidFill>
                <a:latin typeface="Times New Roman" panose="02020603050405020304" pitchFamily="18" charset="0"/>
                <a:cs typeface="Times New Roman" panose="02020603050405020304" pitchFamily="18" charset="0"/>
              </a:rPr>
              <a:t>Nutrition/Peripherally Inserted </a:t>
            </a:r>
            <a:r>
              <a:rPr lang="en-US" sz="2800" dirty="0">
                <a:solidFill>
                  <a:srgbClr val="00B0F0"/>
                </a:solidFill>
                <a:latin typeface="Times New Roman" panose="02020603050405020304" pitchFamily="18" charset="0"/>
                <a:cs typeface="Times New Roman" panose="02020603050405020304" pitchFamily="18" charset="0"/>
              </a:rPr>
              <a:t>Central Catheter</a:t>
            </a:r>
          </a:p>
          <a:p>
            <a:pPr algn="just">
              <a:lnSpc>
                <a:spcPct val="150000"/>
              </a:lnSpc>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When nutrients are infused into a terminal </a:t>
            </a:r>
            <a:r>
              <a:rPr lang="en-US" sz="2800" dirty="0" smtClean="0">
                <a:latin typeface="Times New Roman" panose="02020603050405020304" pitchFamily="18" charset="0"/>
                <a:cs typeface="Times New Roman" panose="02020603050405020304" pitchFamily="18" charset="0"/>
              </a:rPr>
              <a:t>central vein</a:t>
            </a:r>
            <a:r>
              <a:rPr lang="en-US" sz="2800" dirty="0">
                <a:latin typeface="Times New Roman" panose="02020603050405020304" pitchFamily="18" charset="0"/>
                <a:cs typeface="Times New Roman" panose="02020603050405020304" pitchFamily="18" charset="0"/>
              </a:rPr>
              <a:t>, parenteral nutrition is often referred to as </a:t>
            </a:r>
            <a:r>
              <a:rPr lang="en-US" sz="2800" dirty="0" smtClean="0">
                <a:solidFill>
                  <a:srgbClr val="00B0F0"/>
                </a:solidFill>
                <a:latin typeface="Times New Roman" panose="02020603050405020304" pitchFamily="18" charset="0"/>
                <a:cs typeface="Times New Roman" panose="02020603050405020304" pitchFamily="18" charset="0"/>
              </a:rPr>
              <a:t>CPN.</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The </a:t>
            </a:r>
            <a:r>
              <a:rPr lang="en-US" sz="2800" b="1" dirty="0">
                <a:latin typeface="Times New Roman" panose="02020603050405020304" pitchFamily="18" charset="0"/>
                <a:cs typeface="Times New Roman" panose="02020603050405020304" pitchFamily="18" charset="0"/>
              </a:rPr>
              <a:t>superior vena </a:t>
            </a:r>
            <a:r>
              <a:rPr lang="en-US" sz="2800" b="1" dirty="0" smtClean="0">
                <a:latin typeface="Times New Roman" panose="02020603050405020304" pitchFamily="18" charset="0"/>
                <a:cs typeface="Times New Roman" panose="02020603050405020304" pitchFamily="18" charset="0"/>
              </a:rPr>
              <a:t>cava </a:t>
            </a:r>
            <a:r>
              <a:rPr lang="en-US" sz="2800" dirty="0" smtClean="0">
                <a:latin typeface="Times New Roman" panose="02020603050405020304" pitchFamily="18" charset="0"/>
                <a:cs typeface="Times New Roman" panose="02020603050405020304" pitchFamily="18" charset="0"/>
              </a:rPr>
              <a:t>is </a:t>
            </a:r>
            <a:r>
              <a:rPr lang="en-US" sz="2800" dirty="0">
                <a:latin typeface="Times New Roman" panose="02020603050405020304" pitchFamily="18" charset="0"/>
                <a:cs typeface="Times New Roman" panose="02020603050405020304" pitchFamily="18" charset="0"/>
              </a:rPr>
              <a:t>commonly used for </a:t>
            </a:r>
            <a:r>
              <a:rPr lang="en-US" sz="2800" dirty="0" smtClean="0">
                <a:latin typeface="Times New Roman" panose="02020603050405020304" pitchFamily="18" charset="0"/>
                <a:cs typeface="Times New Roman" panose="02020603050405020304" pitchFamily="18" charset="0"/>
              </a:rPr>
              <a:t>CPN, and </a:t>
            </a:r>
            <a:r>
              <a:rPr lang="en-US" sz="2800" dirty="0">
                <a:latin typeface="Times New Roman" panose="02020603050405020304" pitchFamily="18" charset="0"/>
                <a:cs typeface="Times New Roman" panose="02020603050405020304" pitchFamily="18" charset="0"/>
              </a:rPr>
              <a:t>CPN can deliver greater </a:t>
            </a:r>
            <a:r>
              <a:rPr lang="en-US" sz="2800" dirty="0" smtClean="0">
                <a:latin typeface="Times New Roman" panose="02020603050405020304" pitchFamily="18" charset="0"/>
                <a:cs typeface="Times New Roman" panose="02020603050405020304" pitchFamily="18" charset="0"/>
              </a:rPr>
              <a:t>nutrient.</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A </a:t>
            </a:r>
            <a:r>
              <a:rPr lang="en-US" sz="2800" dirty="0">
                <a:latin typeface="Times New Roman" panose="02020603050405020304" pitchFamily="18" charset="0"/>
                <a:cs typeface="Times New Roman" panose="02020603050405020304" pitchFamily="18" charset="0"/>
              </a:rPr>
              <a:t>line inserted peripherally but threaded </a:t>
            </a:r>
            <a:r>
              <a:rPr lang="en-US" sz="2800" dirty="0" smtClean="0">
                <a:latin typeface="Times New Roman" panose="02020603050405020304" pitchFamily="18" charset="0"/>
                <a:cs typeface="Times New Roman" panose="02020603050405020304" pitchFamily="18" charset="0"/>
              </a:rPr>
              <a:t>into a </a:t>
            </a:r>
            <a:r>
              <a:rPr lang="en-US" sz="2800" dirty="0">
                <a:latin typeface="Times New Roman" panose="02020603050405020304" pitchFamily="18" charset="0"/>
                <a:cs typeface="Times New Roman" panose="02020603050405020304" pitchFamily="18" charset="0"/>
              </a:rPr>
              <a:t>central vein is CPN.</a:t>
            </a:r>
            <a:endParaRPr lang="en-US" sz="2800" dirty="0" smtClean="0">
              <a:latin typeface="Times New Roman" panose="02020603050405020304" pitchFamily="18" charset="0"/>
              <a:cs typeface="Times New Roman" panose="02020603050405020304" pitchFamily="18"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119</a:t>
            </a:fld>
            <a:endParaRPr lang="en-US"/>
          </a:p>
        </p:txBody>
      </p:sp>
    </p:spTree>
    <p:extLst>
      <p:ext uri="{BB962C8B-B14F-4D97-AF65-F5344CB8AC3E}">
        <p14:creationId xmlns:p14="http://schemas.microsoft.com/office/powerpoint/2010/main" xmlns="" val="3464674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 y="76200"/>
            <a:ext cx="9139238" cy="836613"/>
          </a:xfrm>
        </p:spPr>
        <p:txBody>
          <a:bodyPr>
            <a:normAutofit fontScale="90000"/>
          </a:bodyPr>
          <a:lstStyle/>
          <a:p>
            <a:pPr algn="l"/>
            <a:r>
              <a:rPr lang="en-US" dirty="0" smtClean="0"/>
              <a:t/>
            </a:r>
            <a:br>
              <a:rPr lang="en-US" dirty="0" smtClean="0"/>
            </a:br>
            <a:r>
              <a:rPr lang="en-US" dirty="0" smtClean="0"/>
              <a:t>Cont.…</a:t>
            </a:r>
            <a:br>
              <a:rPr lang="en-US" dirty="0" smtClean="0"/>
            </a:b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12</a:t>
            </a:fld>
            <a:endParaRPr lang="en-US"/>
          </a:p>
        </p:txBody>
      </p:sp>
      <p:pic>
        <p:nvPicPr>
          <p:cNvPr id="5" name="Content Placeholder 3"/>
          <p:cNvPicPr>
            <a:picLocks noChangeAspect="1"/>
          </p:cNvPicPr>
          <p:nvPr/>
        </p:nvPicPr>
        <p:blipFill>
          <a:blip r:embed="rId2"/>
          <a:stretch>
            <a:fillRect/>
          </a:stretch>
        </p:blipFill>
        <p:spPr>
          <a:xfrm>
            <a:off x="76200" y="762000"/>
            <a:ext cx="9067800" cy="5959475"/>
          </a:xfrm>
          <a:prstGeom prst="rect">
            <a:avLst/>
          </a:prstGeom>
        </p:spPr>
      </p:pic>
    </p:spTree>
    <p:extLst>
      <p:ext uri="{BB962C8B-B14F-4D97-AF65-F5344CB8AC3E}">
        <p14:creationId xmlns:p14="http://schemas.microsoft.com/office/powerpoint/2010/main" xmlns="" val="422451514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458200" cy="677863"/>
          </a:xfrm>
        </p:spPr>
        <p:txBody>
          <a:bodyPr>
            <a:normAutofit fontScale="90000"/>
          </a:bodyPr>
          <a:lstStyle/>
          <a:p>
            <a:pPr algn="l"/>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Monitoring</a:t>
            </a:r>
            <a:r>
              <a:rPr lang="en-US" dirty="0"/>
              <a:t/>
            </a:r>
            <a:br>
              <a:rPr lang="en-US" dirty="0"/>
            </a:br>
            <a:endParaRPr lang="en-US" dirty="0"/>
          </a:p>
        </p:txBody>
      </p:sp>
      <p:sp>
        <p:nvSpPr>
          <p:cNvPr id="3" name="Content Placeholder 2"/>
          <p:cNvSpPr>
            <a:spLocks noGrp="1"/>
          </p:cNvSpPr>
          <p:nvPr>
            <p:ph idx="1"/>
          </p:nvPr>
        </p:nvSpPr>
        <p:spPr>
          <a:xfrm>
            <a:off x="21608" y="846138"/>
            <a:ext cx="9122391" cy="5707062"/>
          </a:xfrm>
        </p:spPr>
        <p:txBody>
          <a:bodyPr>
            <a:normAutofit fontScale="92500" lnSpcReduction="10000"/>
          </a:bodyPr>
          <a:lstStyle/>
          <a:p>
            <a:pPr algn="jus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Careful </a:t>
            </a:r>
            <a:r>
              <a:rPr lang="en-US" sz="2800" dirty="0">
                <a:latin typeface="Times New Roman" panose="02020603050405020304" pitchFamily="18" charset="0"/>
                <a:cs typeface="Times New Roman" panose="02020603050405020304" pitchFamily="18" charset="0"/>
              </a:rPr>
              <a:t>administration of the central line solution </a:t>
            </a:r>
            <a:r>
              <a:rPr lang="en-US" sz="2800" dirty="0" smtClean="0">
                <a:latin typeface="Times New Roman" panose="02020603050405020304" pitchFamily="18" charset="0"/>
                <a:cs typeface="Times New Roman" panose="02020603050405020304" pitchFamily="18" charset="0"/>
              </a:rPr>
              <a:t>is important</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Most </a:t>
            </a:r>
            <a:r>
              <a:rPr lang="en-US" sz="2800" dirty="0">
                <a:latin typeface="Times New Roman" panose="02020603050405020304" pitchFamily="18" charset="0"/>
                <a:cs typeface="Times New Roman" panose="02020603050405020304" pitchFamily="18" charset="0"/>
              </a:rPr>
              <a:t>institutions have a strict protocol </a:t>
            </a:r>
            <a:r>
              <a:rPr lang="en-US" sz="2800" dirty="0" smtClean="0">
                <a:latin typeface="Times New Roman" panose="02020603050405020304" pitchFamily="18" charset="0"/>
                <a:cs typeface="Times New Roman" panose="02020603050405020304" pitchFamily="18" charset="0"/>
              </a:rPr>
              <a:t>that must </a:t>
            </a:r>
            <a:r>
              <a:rPr lang="en-US" sz="2800" dirty="0">
                <a:latin typeface="Times New Roman" panose="02020603050405020304" pitchFamily="18" charset="0"/>
                <a:cs typeface="Times New Roman" panose="02020603050405020304" pitchFamily="18" charset="0"/>
              </a:rPr>
              <a:t>be followed by all health-care professionals. </a:t>
            </a:r>
            <a:endParaRPr lang="en-US" sz="28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A protocol </a:t>
            </a:r>
            <a:r>
              <a:rPr lang="en-US" sz="2800" dirty="0">
                <a:latin typeface="Times New Roman" panose="02020603050405020304" pitchFamily="18" charset="0"/>
                <a:cs typeface="Times New Roman" panose="02020603050405020304" pitchFamily="18" charset="0"/>
              </a:rPr>
              <a:t>is a description of the steps for performing </a:t>
            </a:r>
            <a:r>
              <a:rPr lang="en-US" sz="2800" dirty="0" smtClean="0">
                <a:latin typeface="Times New Roman" panose="02020603050405020304" pitchFamily="18" charset="0"/>
                <a:cs typeface="Times New Roman" panose="02020603050405020304" pitchFamily="18" charset="0"/>
              </a:rPr>
              <a:t>a procedure</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Protocols </a:t>
            </a:r>
            <a:r>
              <a:rPr lang="en-US" sz="2800" dirty="0">
                <a:latin typeface="Times New Roman" panose="02020603050405020304" pitchFamily="18" charset="0"/>
                <a:cs typeface="Times New Roman" panose="02020603050405020304" pitchFamily="18" charset="0"/>
              </a:rPr>
              <a:t>vary widely from one </a:t>
            </a:r>
            <a:r>
              <a:rPr lang="en-US" sz="2800" dirty="0" smtClean="0">
                <a:latin typeface="Times New Roman" panose="02020603050405020304" pitchFamily="18" charset="0"/>
                <a:cs typeface="Times New Roman" panose="02020603050405020304" pitchFamily="18" charset="0"/>
              </a:rPr>
              <a:t>institution to </a:t>
            </a:r>
            <a:r>
              <a:rPr lang="en-US" sz="2800" dirty="0">
                <a:latin typeface="Times New Roman" panose="02020603050405020304" pitchFamily="18" charset="0"/>
                <a:cs typeface="Times New Roman" panose="02020603050405020304" pitchFamily="18" charset="0"/>
              </a:rPr>
              <a:t>another.</a:t>
            </a:r>
          </a:p>
          <a:p>
            <a:pPr algn="just">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Most CPN protocols include the following:</a:t>
            </a:r>
          </a:p>
          <a:p>
            <a:pPr lvl="1" algn="just"/>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slow </a:t>
            </a:r>
            <a:r>
              <a:rPr lang="en-US" dirty="0" smtClean="0">
                <a:latin typeface="Times New Roman" panose="02020603050405020304" pitchFamily="18" charset="0"/>
                <a:cs typeface="Times New Roman" panose="02020603050405020304" pitchFamily="18" charset="0"/>
              </a:rPr>
              <a:t>start</a:t>
            </a:r>
          </a:p>
          <a:p>
            <a:pPr lvl="1" algn="just"/>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strict </a:t>
            </a:r>
            <a:r>
              <a:rPr lang="en-US" dirty="0" smtClean="0">
                <a:latin typeface="Times New Roman" panose="02020603050405020304" pitchFamily="18" charset="0"/>
                <a:cs typeface="Times New Roman" panose="02020603050405020304" pitchFamily="18" charset="0"/>
              </a:rPr>
              <a:t>schedule</a:t>
            </a:r>
          </a:p>
          <a:p>
            <a:pPr lvl="1" algn="just"/>
            <a:r>
              <a:rPr lang="en-US" dirty="0" smtClean="0">
                <a:latin typeface="Times New Roman" panose="02020603050405020304" pitchFamily="18" charset="0"/>
                <a:cs typeface="Times New Roman" panose="02020603050405020304" pitchFamily="18" charset="0"/>
              </a:rPr>
              <a:t>Close monitoring</a:t>
            </a:r>
          </a:p>
          <a:p>
            <a:pPr lvl="1" algn="just"/>
            <a:r>
              <a:rPr lang="en-US" dirty="0" smtClean="0">
                <a:latin typeface="Times New Roman" panose="02020603050405020304" pitchFamily="18" charset="0"/>
                <a:cs typeface="Times New Roman" panose="02020603050405020304" pitchFamily="18" charset="0"/>
              </a:rPr>
              <a:t>Instructions </a:t>
            </a:r>
            <a:r>
              <a:rPr lang="en-US" dirty="0">
                <a:latin typeface="Times New Roman" panose="02020603050405020304" pitchFamily="18" charset="0"/>
                <a:cs typeface="Times New Roman" panose="02020603050405020304" pitchFamily="18" charset="0"/>
              </a:rPr>
              <a:t>for increasing the </a:t>
            </a:r>
            <a:r>
              <a:rPr lang="en-US" dirty="0" smtClean="0">
                <a:latin typeface="Times New Roman" panose="02020603050405020304" pitchFamily="18" charset="0"/>
                <a:cs typeface="Times New Roman" panose="02020603050405020304" pitchFamily="18" charset="0"/>
              </a:rPr>
              <a:t>volume</a:t>
            </a:r>
          </a:p>
          <a:p>
            <a:pPr lvl="1" algn="just"/>
            <a:r>
              <a:rPr lang="en-US" dirty="0" smtClean="0">
                <a:latin typeface="Times New Roman" panose="02020603050405020304" pitchFamily="18" charset="0"/>
                <a:cs typeface="Times New Roman" panose="02020603050405020304" pitchFamily="18" charset="0"/>
              </a:rPr>
              <a:t>Maintenance </a:t>
            </a:r>
            <a:r>
              <a:rPr lang="en-US" dirty="0">
                <a:latin typeface="Times New Roman" panose="02020603050405020304" pitchFamily="18" charset="0"/>
                <a:cs typeface="Times New Roman" panose="02020603050405020304" pitchFamily="18" charset="0"/>
              </a:rPr>
              <a:t>of a constant </a:t>
            </a:r>
            <a:r>
              <a:rPr lang="en-US" dirty="0" smtClean="0">
                <a:latin typeface="Times New Roman" panose="02020603050405020304" pitchFamily="18" charset="0"/>
                <a:cs typeface="Times New Roman" panose="02020603050405020304" pitchFamily="18" charset="0"/>
              </a:rPr>
              <a:t>rate</a:t>
            </a:r>
          </a:p>
          <a:p>
            <a:pPr lvl="1" algn="just"/>
            <a:r>
              <a:rPr lang="en-US" dirty="0" smtClean="0">
                <a:latin typeface="Times New Roman" panose="02020603050405020304" pitchFamily="18" charset="0"/>
                <a:cs typeface="Times New Roman" panose="02020603050405020304" pitchFamily="18" charset="0"/>
              </a:rPr>
              <a:t>Instructions </a:t>
            </a:r>
            <a:r>
              <a:rPr lang="en-US" dirty="0">
                <a:latin typeface="Times New Roman" panose="02020603050405020304" pitchFamily="18" charset="0"/>
                <a:cs typeface="Times New Roman" panose="02020603050405020304" pitchFamily="18" charset="0"/>
              </a:rPr>
              <a:t>for a slow withdrawal</a:t>
            </a:r>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120</a:t>
            </a:fld>
            <a:endParaRPr lang="en-US"/>
          </a:p>
        </p:txBody>
      </p:sp>
    </p:spTree>
    <p:extLst>
      <p:ext uri="{BB962C8B-B14F-4D97-AF65-F5344CB8AC3E}">
        <p14:creationId xmlns:p14="http://schemas.microsoft.com/office/powerpoint/2010/main" xmlns="" val="407152798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20200" cy="685800"/>
          </a:xfrm>
        </p:spPr>
        <p:txBody>
          <a:bodyPr>
            <a:normAutofit fontScale="90000"/>
          </a:bodyPr>
          <a:lstStyle/>
          <a:p>
            <a:pPr algn="l"/>
            <a:r>
              <a:rPr lang="en-US" dirty="0" smtClean="0">
                <a:latin typeface="Times New Roman" panose="02020603050405020304" pitchFamily="18" charset="0"/>
                <a:cs typeface="Times New Roman" panose="02020603050405020304" pitchFamily="18" charset="0"/>
              </a:rPr>
              <a:t>Cont.…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685800"/>
            <a:ext cx="8839200" cy="5867400"/>
          </a:xfrm>
        </p:spPr>
        <p:txBody>
          <a:bodyPr>
            <a:normAutofit/>
          </a:bodyPr>
          <a:lstStyle/>
          <a:p>
            <a:pPr marL="0" indent="0" algn="just">
              <a:buNone/>
            </a:pPr>
            <a:r>
              <a:rPr lang="en-US" sz="3000" dirty="0">
                <a:solidFill>
                  <a:srgbClr val="00B0F0"/>
                </a:solidFill>
                <a:latin typeface="Times New Roman" panose="02020603050405020304" pitchFamily="18" charset="0"/>
                <a:cs typeface="Times New Roman" panose="02020603050405020304" pitchFamily="18" charset="0"/>
              </a:rPr>
              <a:t>Initial Assessment</a:t>
            </a:r>
          </a:p>
          <a:p>
            <a:pPr algn="jus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Vital </a:t>
            </a:r>
            <a:r>
              <a:rPr lang="en-US" sz="2800" dirty="0">
                <a:latin typeface="Times New Roman" panose="02020603050405020304" pitchFamily="18" charset="0"/>
                <a:cs typeface="Times New Roman" panose="02020603050405020304" pitchFamily="18" charset="0"/>
              </a:rPr>
              <a:t>signs (respiration, pulse, </a:t>
            </a:r>
            <a:r>
              <a:rPr lang="en-US" sz="2800" dirty="0" smtClean="0">
                <a:latin typeface="Times New Roman" panose="02020603050405020304" pitchFamily="18" charset="0"/>
                <a:cs typeface="Times New Roman" panose="02020603050405020304" pitchFamily="18" charset="0"/>
              </a:rPr>
              <a:t>temperature)</a:t>
            </a:r>
          </a:p>
          <a:p>
            <a:pPr algn="jus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Body </a:t>
            </a:r>
            <a:r>
              <a:rPr lang="en-US" sz="2800" dirty="0">
                <a:latin typeface="Times New Roman" panose="02020603050405020304" pitchFamily="18" charset="0"/>
                <a:cs typeface="Times New Roman" panose="02020603050405020304" pitchFamily="18" charset="0"/>
              </a:rPr>
              <a:t>weight and </a:t>
            </a:r>
            <a:r>
              <a:rPr lang="en-US" sz="2800" dirty="0" smtClean="0">
                <a:latin typeface="Times New Roman" panose="02020603050405020304" pitchFamily="18" charset="0"/>
                <a:cs typeface="Times New Roman" panose="02020603050405020304" pitchFamily="18" charset="0"/>
              </a:rPr>
              <a:t>height</a:t>
            </a:r>
          </a:p>
          <a:p>
            <a:pPr algn="jus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Serum </a:t>
            </a:r>
            <a:r>
              <a:rPr lang="en-US" sz="2800" dirty="0">
                <a:latin typeface="Times New Roman" panose="02020603050405020304" pitchFamily="18" charset="0"/>
                <a:cs typeface="Times New Roman" panose="02020603050405020304" pitchFamily="18" charset="0"/>
              </a:rPr>
              <a:t>electrolytes, glucose, creatinine, blood urea </a:t>
            </a:r>
            <a:r>
              <a:rPr lang="en-US" sz="2800" dirty="0" smtClean="0">
                <a:latin typeface="Times New Roman" panose="02020603050405020304" pitchFamily="18" charset="0"/>
                <a:cs typeface="Times New Roman" panose="02020603050405020304" pitchFamily="18" charset="0"/>
              </a:rPr>
              <a:t>nitrogen levels</a:t>
            </a:r>
            <a:endParaRPr lang="en-US" sz="2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Serum </a:t>
            </a:r>
            <a:r>
              <a:rPr lang="en-US" sz="2800" dirty="0">
                <a:latin typeface="Times New Roman" panose="02020603050405020304" pitchFamily="18" charset="0"/>
                <a:cs typeface="Times New Roman" panose="02020603050405020304" pitchFamily="18" charset="0"/>
              </a:rPr>
              <a:t>magnesium, calcium, phosphorus </a:t>
            </a:r>
            <a:r>
              <a:rPr lang="en-US" sz="2800" dirty="0" smtClean="0">
                <a:latin typeface="Times New Roman" panose="02020603050405020304" pitchFamily="18" charset="0"/>
                <a:cs typeface="Times New Roman" panose="02020603050405020304" pitchFamily="18" charset="0"/>
              </a:rPr>
              <a:t>levels</a:t>
            </a:r>
          </a:p>
          <a:p>
            <a:pPr algn="jus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Serum </a:t>
            </a:r>
            <a:r>
              <a:rPr lang="en-US" sz="2800" dirty="0">
                <a:latin typeface="Times New Roman" panose="02020603050405020304" pitchFamily="18" charset="0"/>
                <a:cs typeface="Times New Roman" panose="02020603050405020304" pitchFamily="18" charset="0"/>
              </a:rPr>
              <a:t>triglycerides and cholesterol </a:t>
            </a:r>
            <a:r>
              <a:rPr lang="en-US" sz="2800" dirty="0" smtClean="0">
                <a:latin typeface="Times New Roman" panose="02020603050405020304" pitchFamily="18" charset="0"/>
                <a:cs typeface="Times New Roman" panose="02020603050405020304" pitchFamily="18" charset="0"/>
              </a:rPr>
              <a:t>levels</a:t>
            </a:r>
          </a:p>
          <a:p>
            <a:pPr algn="jus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Liver </a:t>
            </a:r>
            <a:r>
              <a:rPr lang="en-US" sz="2800" dirty="0">
                <a:latin typeface="Times New Roman" panose="02020603050405020304" pitchFamily="18" charset="0"/>
                <a:cs typeface="Times New Roman" panose="02020603050405020304" pitchFamily="18" charset="0"/>
              </a:rPr>
              <a:t>function </a:t>
            </a:r>
            <a:r>
              <a:rPr lang="en-US" sz="2800" dirty="0" smtClean="0">
                <a:latin typeface="Times New Roman" panose="02020603050405020304" pitchFamily="18" charset="0"/>
                <a:cs typeface="Times New Roman" panose="02020603050405020304" pitchFamily="18" charset="0"/>
              </a:rPr>
              <a:t>tests</a:t>
            </a:r>
          </a:p>
          <a:p>
            <a:pPr algn="jus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Serum </a:t>
            </a:r>
            <a:r>
              <a:rPr lang="en-US" sz="2800" dirty="0">
                <a:latin typeface="Times New Roman" panose="02020603050405020304" pitchFamily="18" charset="0"/>
                <a:cs typeface="Times New Roman" panose="02020603050405020304" pitchFamily="18" charset="0"/>
              </a:rPr>
              <a:t>albumin and </a:t>
            </a:r>
            <a:r>
              <a:rPr lang="en-US" sz="2800" dirty="0" smtClean="0">
                <a:latin typeface="Times New Roman" panose="02020603050405020304" pitchFamily="18" charset="0"/>
                <a:cs typeface="Times New Roman" panose="02020603050405020304" pitchFamily="18" charset="0"/>
              </a:rPr>
              <a:t>pre-albumin</a:t>
            </a:r>
            <a:endParaRPr lang="en-US" sz="2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Complete </a:t>
            </a:r>
            <a:r>
              <a:rPr lang="en-US" sz="2800" dirty="0">
                <a:latin typeface="Times New Roman" panose="02020603050405020304" pitchFamily="18" charset="0"/>
                <a:cs typeface="Times New Roman" panose="02020603050405020304" pitchFamily="18" charset="0"/>
              </a:rPr>
              <a:t>blood </a:t>
            </a:r>
            <a:r>
              <a:rPr lang="en-US" sz="2800" dirty="0" smtClean="0">
                <a:latin typeface="Times New Roman" panose="02020603050405020304" pitchFamily="18" charset="0"/>
                <a:cs typeface="Times New Roman" panose="02020603050405020304" pitchFamily="18" charset="0"/>
              </a:rPr>
              <a:t>count</a:t>
            </a:r>
          </a:p>
          <a:p>
            <a:pPr algn="jus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Energy, protein</a:t>
            </a:r>
            <a:r>
              <a:rPr lang="en-US" sz="2800" dirty="0">
                <a:latin typeface="Times New Roman" panose="02020603050405020304" pitchFamily="18" charset="0"/>
                <a:cs typeface="Times New Roman" panose="02020603050405020304" pitchFamily="18" charset="0"/>
              </a:rPr>
              <a:t>, fluid, and </a:t>
            </a:r>
            <a:r>
              <a:rPr lang="en-US" sz="2800" dirty="0" smtClean="0">
                <a:latin typeface="Times New Roman" panose="02020603050405020304" pitchFamily="18" charset="0"/>
                <a:cs typeface="Times New Roman" panose="02020603050405020304" pitchFamily="18" charset="0"/>
              </a:rPr>
              <a:t>micronutrient needs</a:t>
            </a:r>
            <a:endParaRPr lang="en-US" sz="2800" dirty="0">
              <a:latin typeface="Times New Roman" panose="02020603050405020304" pitchFamily="18" charset="0"/>
              <a:cs typeface="Times New Roman" panose="02020603050405020304" pitchFamily="18"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121</a:t>
            </a:fld>
            <a:endParaRPr lang="en-US"/>
          </a:p>
        </p:txBody>
      </p:sp>
    </p:spTree>
    <p:extLst>
      <p:ext uri="{BB962C8B-B14F-4D97-AF65-F5344CB8AC3E}">
        <p14:creationId xmlns:p14="http://schemas.microsoft.com/office/powerpoint/2010/main" xmlns="" val="16337496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31" y="0"/>
            <a:ext cx="8686800" cy="11430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91068" y="914400"/>
            <a:ext cx="8952931" cy="5807075"/>
          </a:xfrm>
        </p:spPr>
        <p:txBody>
          <a:bodyPr>
            <a:normAutofit fontScale="92500" lnSpcReduction="10000"/>
          </a:bodyPr>
          <a:lstStyle/>
          <a:p>
            <a:pPr marL="0" indent="0" algn="just">
              <a:buNone/>
            </a:pPr>
            <a:r>
              <a:rPr lang="en-US" sz="2800" dirty="0">
                <a:solidFill>
                  <a:srgbClr val="00B0F0"/>
                </a:solidFill>
                <a:latin typeface="Times New Roman" panose="02020603050405020304" pitchFamily="18" charset="0"/>
                <a:cs typeface="Times New Roman" panose="02020603050405020304" pitchFamily="18" charset="0"/>
              </a:rPr>
              <a:t>Routine Every 4 to 8 Hours</a:t>
            </a:r>
          </a:p>
          <a:p>
            <a:pPr marL="0" indent="0" algn="just">
              <a:buNone/>
            </a:pPr>
            <a:r>
              <a:rPr lang="en-US" sz="2800" dirty="0">
                <a:latin typeface="Times New Roman" panose="02020603050405020304" pitchFamily="18" charset="0"/>
                <a:cs typeface="Times New Roman" panose="02020603050405020304" pitchFamily="18" charset="0"/>
              </a:rPr>
              <a:t>■ Vital signs</a:t>
            </a:r>
          </a:p>
          <a:p>
            <a:pPr marL="0" indent="0" algn="just">
              <a:buNone/>
            </a:pPr>
            <a:r>
              <a:rPr lang="en-US" sz="2800" dirty="0">
                <a:solidFill>
                  <a:srgbClr val="00B0F0"/>
                </a:solidFill>
                <a:latin typeface="Times New Roman" panose="02020603050405020304" pitchFamily="18" charset="0"/>
                <a:cs typeface="Times New Roman" panose="02020603050405020304" pitchFamily="18" charset="0"/>
              </a:rPr>
              <a:t>Every 24 Hours</a:t>
            </a:r>
          </a:p>
          <a:p>
            <a:pPr marL="0" indent="0" algn="just">
              <a:buNone/>
            </a:pPr>
            <a:r>
              <a:rPr lang="en-US" sz="2800" dirty="0">
                <a:latin typeface="Times New Roman" panose="02020603050405020304" pitchFamily="18" charset="0"/>
                <a:cs typeface="Times New Roman" panose="02020603050405020304" pitchFamily="18" charset="0"/>
              </a:rPr>
              <a:t>■ Weight</a:t>
            </a:r>
          </a:p>
          <a:p>
            <a:pPr marL="0" indent="0" algn="just">
              <a:buNone/>
            </a:pPr>
            <a:r>
              <a:rPr lang="en-US" sz="2800" dirty="0">
                <a:latin typeface="Times New Roman" panose="02020603050405020304" pitchFamily="18" charset="0"/>
                <a:cs typeface="Times New Roman" panose="02020603050405020304" pitchFamily="18" charset="0"/>
              </a:rPr>
              <a:t>■ Fluid intake and output</a:t>
            </a:r>
          </a:p>
          <a:p>
            <a:pPr marL="0" indent="0" algn="just">
              <a:buNone/>
            </a:pPr>
            <a:r>
              <a:rPr lang="en-US" sz="2800" dirty="0">
                <a:latin typeface="Times New Roman" panose="02020603050405020304" pitchFamily="18" charset="0"/>
                <a:cs typeface="Times New Roman" panose="02020603050405020304" pitchFamily="18" charset="0"/>
              </a:rPr>
              <a:t>■ Serum electrolytes, glucose, creatinine, blood urea nitrogen</a:t>
            </a:r>
          </a:p>
          <a:p>
            <a:pPr marL="0" indent="0" algn="just">
              <a:buNone/>
            </a:pPr>
            <a:r>
              <a:rPr lang="en-US" sz="2800" dirty="0">
                <a:latin typeface="Times New Roman" panose="02020603050405020304" pitchFamily="18" charset="0"/>
                <a:cs typeface="Times New Roman" panose="02020603050405020304" pitchFamily="18" charset="0"/>
              </a:rPr>
              <a:t>levels; daily for 5 days or until stable, then twice a </a:t>
            </a:r>
            <a:r>
              <a:rPr lang="en-US" sz="2800" dirty="0" smtClean="0">
                <a:latin typeface="Times New Roman" panose="02020603050405020304" pitchFamily="18" charset="0"/>
                <a:cs typeface="Times New Roman" panose="02020603050405020304" pitchFamily="18" charset="0"/>
              </a:rPr>
              <a:t>week Weekly</a:t>
            </a:r>
            <a:endParaRPr lang="en-US" sz="2800" dirty="0">
              <a:latin typeface="Times New Roman" panose="02020603050405020304" pitchFamily="18" charset="0"/>
              <a:cs typeface="Times New Roman" panose="02020603050405020304" pitchFamily="18" charset="0"/>
            </a:endParaRPr>
          </a:p>
          <a:p>
            <a:pPr marL="0" indent="0" algn="just">
              <a:buNone/>
            </a:pPr>
            <a:r>
              <a:rPr lang="en-US" sz="2800" dirty="0">
                <a:latin typeface="Times New Roman" panose="02020603050405020304" pitchFamily="18" charset="0"/>
                <a:cs typeface="Times New Roman" panose="02020603050405020304" pitchFamily="18" charset="0"/>
              </a:rPr>
              <a:t>■ Serum </a:t>
            </a:r>
            <a:r>
              <a:rPr lang="en-US" sz="2800" dirty="0" smtClean="0">
                <a:latin typeface="Times New Roman" panose="02020603050405020304" pitchFamily="18" charset="0"/>
                <a:cs typeface="Times New Roman" panose="02020603050405020304" pitchFamily="18" charset="0"/>
              </a:rPr>
              <a:t>ammonia, </a:t>
            </a:r>
            <a:r>
              <a:rPr lang="en-US" sz="2800" dirty="0">
                <a:latin typeface="Times New Roman" panose="02020603050405020304" pitchFamily="18" charset="0"/>
                <a:cs typeface="Times New Roman" panose="02020603050405020304" pitchFamily="18" charset="0"/>
              </a:rPr>
              <a:t>serum calcium, phosphorus, </a:t>
            </a:r>
            <a:r>
              <a:rPr lang="en-US" sz="2800" dirty="0" smtClean="0">
                <a:latin typeface="Times New Roman" panose="02020603050405020304" pitchFamily="18" charset="0"/>
                <a:cs typeface="Times New Roman" panose="02020603050405020304" pitchFamily="18" charset="0"/>
              </a:rPr>
              <a:t>magnesium, total </a:t>
            </a:r>
            <a:r>
              <a:rPr lang="en-US" sz="2800" dirty="0">
                <a:latin typeface="Times New Roman" panose="02020603050405020304" pitchFamily="18" charset="0"/>
                <a:cs typeface="Times New Roman" panose="02020603050405020304" pitchFamily="18" charset="0"/>
              </a:rPr>
              <a:t>protein, and albumin</a:t>
            </a:r>
          </a:p>
          <a:p>
            <a:pPr marL="0" indent="0" algn="just">
              <a:buNone/>
            </a:pPr>
            <a:r>
              <a:rPr lang="en-US" sz="2800" dirty="0">
                <a:latin typeface="Times New Roman" panose="02020603050405020304" pitchFamily="18" charset="0"/>
                <a:cs typeface="Times New Roman" panose="02020603050405020304" pitchFamily="18" charset="0"/>
              </a:rPr>
              <a:t>■ Complete blood count</a:t>
            </a:r>
          </a:p>
          <a:p>
            <a:pPr marL="0" indent="0" algn="just">
              <a:buNone/>
            </a:pPr>
            <a:r>
              <a:rPr lang="en-US" sz="2800" dirty="0">
                <a:latin typeface="Times New Roman" panose="02020603050405020304" pitchFamily="18" charset="0"/>
                <a:cs typeface="Times New Roman" panose="02020603050405020304" pitchFamily="18" charset="0"/>
              </a:rPr>
              <a:t>■ Reassessment of actual oral, enteral, and PN intake</a:t>
            </a:r>
          </a:p>
          <a:p>
            <a:pPr marL="0" indent="0" algn="just">
              <a:buNone/>
            </a:pPr>
            <a:r>
              <a:rPr lang="en-US" sz="2800" dirty="0">
                <a:latin typeface="Times New Roman" panose="02020603050405020304" pitchFamily="18" charset="0"/>
                <a:cs typeface="Times New Roman" panose="02020603050405020304" pitchFamily="18" charset="0"/>
              </a:rPr>
              <a:t>Other monitors may be indicated depending on the client’s</a:t>
            </a:r>
          </a:p>
          <a:p>
            <a:pPr marL="0" indent="0" algn="just">
              <a:buNone/>
            </a:pPr>
            <a:r>
              <a:rPr lang="en-US" sz="2800" dirty="0">
                <a:latin typeface="Times New Roman" panose="02020603050405020304" pitchFamily="18" charset="0"/>
                <a:cs typeface="Times New Roman" panose="02020603050405020304" pitchFamily="18" charset="0"/>
              </a:rPr>
              <a:t>clinical condition.</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122</a:t>
            </a:fld>
            <a:endParaRPr lang="en-US"/>
          </a:p>
        </p:txBody>
      </p:sp>
    </p:spTree>
    <p:extLst>
      <p:ext uri="{BB962C8B-B14F-4D97-AF65-F5344CB8AC3E}">
        <p14:creationId xmlns:p14="http://schemas.microsoft.com/office/powerpoint/2010/main" xmlns="" val="324413082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58" y="152401"/>
            <a:ext cx="9117842" cy="685800"/>
          </a:xfrm>
        </p:spPr>
        <p:txBody>
          <a:bodyPr>
            <a:normAutofit fontScale="90000"/>
          </a:bodyPr>
          <a:lstStyle/>
          <a:p>
            <a:pPr algn="l"/>
            <a:r>
              <a:rPr lang="en-US" sz="4000" dirty="0" smtClean="0">
                <a:latin typeface="Times New Roman" panose="02020603050405020304" pitchFamily="18" charset="0"/>
                <a:cs typeface="Times New Roman" panose="02020603050405020304" pitchFamily="18" charset="0"/>
              </a:rPr>
              <a:t>Before and between feeding</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838201"/>
            <a:ext cx="9144000" cy="5883273"/>
          </a:xfrm>
        </p:spPr>
        <p:txBody>
          <a:bodyPr>
            <a:noAutofit/>
          </a:bodyPr>
          <a:lstStyle/>
          <a:p>
            <a:pPr algn="just">
              <a:buFont typeface="Wingdings" panose="05000000000000000000" pitchFamily="2" charset="2"/>
              <a:buChar char="§"/>
            </a:pPr>
            <a:r>
              <a:rPr lang="en-US" sz="2800" dirty="0" smtClean="0">
                <a:solidFill>
                  <a:srgbClr val="00B0F0"/>
                </a:solidFill>
                <a:latin typeface="Times New Roman" panose="02020603050405020304" pitchFamily="18" charset="0"/>
                <a:cs typeface="Times New Roman" panose="02020603050405020304" pitchFamily="18" charset="0"/>
              </a:rPr>
              <a:t>Complete physical assessment and client history</a:t>
            </a:r>
          </a:p>
          <a:p>
            <a:pPr lvl="1" algn="just"/>
            <a:r>
              <a:rPr lang="en-US" sz="2400" dirty="0" smtClean="0">
                <a:solidFill>
                  <a:srgbClr val="00B0F0"/>
                </a:solidFill>
                <a:latin typeface="Times New Roman" panose="02020603050405020304" pitchFamily="18" charset="0"/>
                <a:cs typeface="Times New Roman" panose="02020603050405020304" pitchFamily="18" charset="0"/>
              </a:rPr>
              <a:t>weight </a:t>
            </a:r>
            <a:r>
              <a:rPr lang="en-US" sz="2400" dirty="0" smtClean="0">
                <a:latin typeface="Times New Roman" panose="02020603050405020304" pitchFamily="18" charset="0"/>
                <a:cs typeface="Times New Roman" panose="02020603050405020304" pitchFamily="18" charset="0"/>
              </a:rPr>
              <a:t>and take a weight history</a:t>
            </a:r>
          </a:p>
          <a:p>
            <a:pPr lvl="1" algn="just"/>
            <a:r>
              <a:rPr lang="en-US" sz="2400" dirty="0" smtClean="0">
                <a:latin typeface="Times New Roman" panose="02020603050405020304" pitchFamily="18" charset="0"/>
                <a:cs typeface="Times New Roman" panose="02020603050405020304" pitchFamily="18" charset="0"/>
              </a:rPr>
              <a:t>Identify and condition that would </a:t>
            </a:r>
            <a:r>
              <a:rPr lang="en-US" sz="2400" dirty="0" smtClean="0">
                <a:solidFill>
                  <a:srgbClr val="00B0F0"/>
                </a:solidFill>
                <a:latin typeface="Times New Roman" panose="02020603050405020304" pitchFamily="18" charset="0"/>
                <a:cs typeface="Times New Roman" panose="02020603050405020304" pitchFamily="18" charset="0"/>
              </a:rPr>
              <a:t>affect TPN </a:t>
            </a:r>
            <a:r>
              <a:rPr lang="en-US" sz="2400" dirty="0" smtClean="0">
                <a:latin typeface="Times New Roman" panose="02020603050405020304" pitchFamily="18" charset="0"/>
                <a:cs typeface="Times New Roman" panose="02020603050405020304" pitchFamily="18" charset="0"/>
              </a:rPr>
              <a:t>(renal or cardiac disease)</a:t>
            </a:r>
          </a:p>
          <a:p>
            <a:pPr lvl="1" algn="just"/>
            <a:r>
              <a:rPr lang="en-US" sz="2400" dirty="0" smtClean="0">
                <a:latin typeface="Times New Roman" panose="02020603050405020304" pitchFamily="18" charset="0"/>
                <a:cs typeface="Times New Roman" panose="02020603050405020304" pitchFamily="18" charset="0"/>
              </a:rPr>
              <a:t>Assess nutritional needs of clients who are unable to ingest nutrients normally.</a:t>
            </a:r>
          </a:p>
          <a:p>
            <a:pPr lvl="1" algn="just"/>
            <a:r>
              <a:rPr lang="en-US" sz="2400" dirty="0" smtClean="0">
                <a:latin typeface="Times New Roman" panose="02020603050405020304" pitchFamily="18" charset="0"/>
                <a:cs typeface="Times New Roman" panose="02020603050405020304" pitchFamily="18" charset="0"/>
              </a:rPr>
              <a:t>Identify the </a:t>
            </a:r>
            <a:r>
              <a:rPr lang="en-US" sz="2400" dirty="0" smtClean="0">
                <a:solidFill>
                  <a:srgbClr val="00B0F0"/>
                </a:solidFill>
                <a:latin typeface="Times New Roman" panose="02020603050405020304" pitchFamily="18" charset="0"/>
                <a:cs typeface="Times New Roman" panose="02020603050405020304" pitchFamily="18" charset="0"/>
              </a:rPr>
              <a:t>caloric intake </a:t>
            </a:r>
            <a:r>
              <a:rPr lang="en-US" sz="2400" dirty="0" smtClean="0">
                <a:latin typeface="Times New Roman" panose="02020603050405020304" pitchFamily="18" charset="0"/>
                <a:cs typeface="Times New Roman" panose="02020603050405020304" pitchFamily="18" charset="0"/>
              </a:rPr>
              <a:t>necessary to promote positive nitrogen balance, tissue repair, and growth</a:t>
            </a:r>
          </a:p>
          <a:p>
            <a:pPr lvl="1" algn="just"/>
            <a:r>
              <a:rPr lang="en-US" sz="2400" dirty="0" smtClean="0">
                <a:latin typeface="Times New Roman" panose="02020603050405020304" pitchFamily="18" charset="0"/>
                <a:cs typeface="Times New Roman" panose="02020603050405020304" pitchFamily="18" charset="0"/>
              </a:rPr>
              <a:t>Observe for correct additives in each hyper alimentation bottle is important.</a:t>
            </a:r>
          </a:p>
          <a:p>
            <a:pPr lvl="1" algn="just"/>
            <a:r>
              <a:rPr lang="en-US" sz="2400" dirty="0" smtClean="0">
                <a:latin typeface="Times New Roman" panose="02020603050405020304" pitchFamily="18" charset="0"/>
                <a:cs typeface="Times New Roman" panose="02020603050405020304" pitchFamily="18" charset="0"/>
              </a:rPr>
              <a:t>Check </a:t>
            </a:r>
            <a:r>
              <a:rPr lang="en-US" sz="2400" dirty="0" err="1" smtClean="0">
                <a:solidFill>
                  <a:srgbClr val="00B0F0"/>
                </a:solidFill>
                <a:latin typeface="Times New Roman" panose="02020603050405020304" pitchFamily="18" charset="0"/>
                <a:cs typeface="Times New Roman" panose="02020603050405020304" pitchFamily="18" charset="0"/>
              </a:rPr>
              <a:t>lable</a:t>
            </a:r>
            <a:r>
              <a:rPr lang="en-US" sz="2400" dirty="0" smtClean="0">
                <a:solidFill>
                  <a:srgbClr val="00B0F0"/>
                </a:solidFill>
                <a:latin typeface="Times New Roman" panose="02020603050405020304" pitchFamily="18" charset="0"/>
                <a:cs typeface="Times New Roman" panose="02020603050405020304" pitchFamily="18" charset="0"/>
              </a:rPr>
              <a:t> of solution </a:t>
            </a:r>
            <a:r>
              <a:rPr lang="en-US" sz="2400" dirty="0" smtClean="0">
                <a:latin typeface="Times New Roman" panose="02020603050405020304" pitchFamily="18" charset="0"/>
                <a:cs typeface="Times New Roman" panose="02020603050405020304" pitchFamily="18" charset="0"/>
              </a:rPr>
              <a:t>with physician’s orders</a:t>
            </a:r>
          </a:p>
          <a:p>
            <a:pPr lvl="1" algn="just"/>
            <a:r>
              <a:rPr lang="en-US" sz="2400" dirty="0" smtClean="0">
                <a:latin typeface="Times New Roman" panose="02020603050405020304" pitchFamily="18" charset="0"/>
                <a:cs typeface="Times New Roman" panose="02020603050405020304" pitchFamily="18" charset="0"/>
              </a:rPr>
              <a:t>Check </a:t>
            </a:r>
            <a:r>
              <a:rPr lang="en-US" sz="2400" dirty="0" smtClean="0">
                <a:solidFill>
                  <a:srgbClr val="00B0F0"/>
                </a:solidFill>
                <a:latin typeface="Times New Roman" panose="02020603050405020304" pitchFamily="18" charset="0"/>
                <a:cs typeface="Times New Roman" panose="02020603050405020304" pitchFamily="18" charset="0"/>
              </a:rPr>
              <a:t>rate</a:t>
            </a:r>
            <a:r>
              <a:rPr lang="en-US" sz="2400" dirty="0" smtClean="0">
                <a:latin typeface="Times New Roman" panose="02020603050405020304" pitchFamily="18" charset="0"/>
                <a:cs typeface="Times New Roman" panose="02020603050405020304" pitchFamily="18" charset="0"/>
              </a:rPr>
              <a:t> of infusion on physician’s order</a:t>
            </a:r>
          </a:p>
        </p:txBody>
      </p:sp>
      <p:sp>
        <p:nvSpPr>
          <p:cNvPr id="4" name="Slide Number Placeholder 3"/>
          <p:cNvSpPr>
            <a:spLocks noGrp="1"/>
          </p:cNvSpPr>
          <p:nvPr>
            <p:ph type="sldNum" sz="quarter" idx="12"/>
          </p:nvPr>
        </p:nvSpPr>
        <p:spPr/>
        <p:txBody>
          <a:bodyPr/>
          <a:lstStyle/>
          <a:p>
            <a:fld id="{D8C489E4-C886-4C43-A66E-F614A9A1D522}" type="slidenum">
              <a:rPr lang="en-US" smtClean="0"/>
              <a:pPr/>
              <a:t>123</a:t>
            </a:fld>
            <a:endParaRPr lang="en-US"/>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158"/>
            <a:ext cx="9096233" cy="806355"/>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 y="835925"/>
            <a:ext cx="9096233" cy="4525963"/>
          </a:xfrm>
        </p:spPr>
        <p:txBody>
          <a:bodyPr>
            <a:normAutofit fontScale="25000" lnSpcReduction="20000"/>
          </a:bodyPr>
          <a:lstStyle/>
          <a:p>
            <a:pPr algn="just">
              <a:lnSpc>
                <a:spcPct val="170000"/>
              </a:lnSpc>
              <a:buFont typeface="Wingdings" panose="05000000000000000000" pitchFamily="2" charset="2"/>
              <a:buChar char="§"/>
            </a:pPr>
            <a:r>
              <a:rPr lang="en-US" sz="9600" dirty="0" smtClean="0">
                <a:latin typeface="Times New Roman" panose="02020603050405020304" pitchFamily="18" charset="0"/>
                <a:cs typeface="Times New Roman" panose="02020603050405020304" pitchFamily="18" charset="0"/>
              </a:rPr>
              <a:t>Assess ability of client to understand instructions during the procedure.</a:t>
            </a:r>
          </a:p>
          <a:p>
            <a:pPr algn="just">
              <a:lnSpc>
                <a:spcPct val="170000"/>
              </a:lnSpc>
              <a:buFont typeface="Wingdings" panose="05000000000000000000" pitchFamily="2" charset="2"/>
              <a:buChar char="§"/>
            </a:pPr>
            <a:r>
              <a:rPr lang="en-US" sz="9600" dirty="0" smtClean="0">
                <a:latin typeface="Times New Roman" panose="02020603050405020304" pitchFamily="18" charset="0"/>
                <a:cs typeface="Times New Roman" panose="02020603050405020304" pitchFamily="18" charset="0"/>
              </a:rPr>
              <a:t>Ensure potency of the central venous line following the insertion</a:t>
            </a:r>
          </a:p>
          <a:p>
            <a:pPr algn="just">
              <a:lnSpc>
                <a:spcPct val="170000"/>
              </a:lnSpc>
              <a:buFont typeface="Wingdings" panose="05000000000000000000" pitchFamily="2" charset="2"/>
              <a:buChar char="§"/>
            </a:pPr>
            <a:r>
              <a:rPr lang="en-US" sz="9600" dirty="0" smtClean="0">
                <a:latin typeface="Times New Roman" panose="02020603050405020304" pitchFamily="18" charset="0"/>
                <a:cs typeface="Times New Roman" panose="02020603050405020304" pitchFamily="18" charset="0"/>
              </a:rPr>
              <a:t>Observe catheter insertion site for signs of infection, thrombophlebitis, or possible infiltration.</a:t>
            </a:r>
          </a:p>
          <a:p>
            <a:pPr algn="just">
              <a:lnSpc>
                <a:spcPct val="170000"/>
              </a:lnSpc>
              <a:buFont typeface="Wingdings" panose="05000000000000000000" pitchFamily="2" charset="2"/>
              <a:buChar char="§"/>
            </a:pPr>
            <a:r>
              <a:rPr lang="en-US" sz="9600" dirty="0" smtClean="0">
                <a:latin typeface="Times New Roman" panose="02020603050405020304" pitchFamily="18" charset="0"/>
                <a:cs typeface="Times New Roman" panose="02020603050405020304" pitchFamily="18" charset="0"/>
              </a:rPr>
              <a:t>Inspect dressing over central line to ensure a dry, non-contaminated dressing.</a:t>
            </a:r>
          </a:p>
          <a:p>
            <a:pPr algn="just">
              <a:lnSpc>
                <a:spcPct val="170000"/>
              </a:lnSpc>
              <a:buFont typeface="Wingdings" panose="05000000000000000000" pitchFamily="2" charset="2"/>
              <a:buChar char="§"/>
            </a:pPr>
            <a:r>
              <a:rPr lang="en-US" sz="9600" dirty="0" smtClean="0">
                <a:latin typeface="Times New Roman" panose="02020603050405020304" pitchFamily="18" charset="0"/>
                <a:cs typeface="Times New Roman" panose="02020603050405020304" pitchFamily="18" charset="0"/>
              </a:rPr>
              <a:t>Planning/Objective Setting</a:t>
            </a:r>
          </a:p>
          <a:p>
            <a:pPr algn="just">
              <a:lnSpc>
                <a:spcPct val="170000"/>
              </a:lnSpc>
              <a:buFont typeface="Wingdings" panose="05000000000000000000" pitchFamily="2" charset="2"/>
              <a:buChar char="§"/>
            </a:pPr>
            <a:r>
              <a:rPr lang="en-US" sz="9600" dirty="0" smtClean="0">
                <a:latin typeface="Times New Roman" panose="02020603050405020304" pitchFamily="18" charset="0"/>
                <a:cs typeface="Times New Roman" panose="02020603050405020304" pitchFamily="18" charset="0"/>
              </a:rPr>
              <a:t> To provide a nitrogen source for clients unable to ingest protein normally.</a:t>
            </a:r>
          </a:p>
        </p:txBody>
      </p:sp>
      <p:sp>
        <p:nvSpPr>
          <p:cNvPr id="4" name="Slide Number Placeholder 3"/>
          <p:cNvSpPr>
            <a:spLocks noGrp="1"/>
          </p:cNvSpPr>
          <p:nvPr>
            <p:ph type="sldNum" sz="quarter" idx="12"/>
          </p:nvPr>
        </p:nvSpPr>
        <p:spPr/>
        <p:txBody>
          <a:bodyPr/>
          <a:lstStyle/>
          <a:p>
            <a:fld id="{D8C489E4-C886-4C43-A66E-F614A9A1D522}" type="slidenum">
              <a:rPr lang="en-US" smtClean="0"/>
              <a:pPr/>
              <a:t>124</a:t>
            </a:fld>
            <a:endParaRPr lang="en-US"/>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86" y="-128516"/>
            <a:ext cx="9158785" cy="11430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412" y="990600"/>
            <a:ext cx="9140588" cy="5486400"/>
          </a:xfrm>
        </p:spPr>
        <p:txBody>
          <a:bodyPr>
            <a:normAutofit fontScale="92500" lnSpcReduction="10000"/>
          </a:bodyPr>
          <a:lstStyle/>
          <a:p>
            <a:pPr algn="just">
              <a:lnSpc>
                <a:spcPct val="150000"/>
              </a:lnSpc>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To provide adequate calories for clients unable to tolerate oral feedings.</a:t>
            </a:r>
          </a:p>
          <a:p>
            <a:pPr algn="just">
              <a:lnSpc>
                <a:spcPct val="150000"/>
              </a:lnSpc>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To provide nutrients for clients requiring by pass of the gastrointestinal tract.</a:t>
            </a:r>
          </a:p>
          <a:p>
            <a:pPr algn="just">
              <a:lnSpc>
                <a:spcPct val="150000"/>
              </a:lnSpc>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To provide increased calories where regular IV solutions are insufficient.</a:t>
            </a:r>
          </a:p>
          <a:p>
            <a:pPr algn="just">
              <a:lnSpc>
                <a:spcPct val="150000"/>
              </a:lnSpc>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To prevent or correct a deficiency of essential fatty acids.</a:t>
            </a:r>
          </a:p>
          <a:p>
            <a:pPr algn="just">
              <a:lnSpc>
                <a:spcPct val="150000"/>
              </a:lnSpc>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To provide a contamination free mode of delivering the hyper alimentation solution</a:t>
            </a:r>
          </a:p>
          <a:p>
            <a:endParaRPr lang="en-US" dirty="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125</a:t>
            </a:fld>
            <a:endParaRPr lang="en-US"/>
          </a:p>
        </p:txBody>
      </p:sp>
    </p:spTree>
    <p:extLst>
      <p:ext uri="{BB962C8B-B14F-4D97-AF65-F5344CB8AC3E}">
        <p14:creationId xmlns:p14="http://schemas.microsoft.com/office/powerpoint/2010/main" xmlns="" val="401540564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latin typeface="Times New Roman" panose="02020603050405020304" pitchFamily="18" charset="0"/>
                <a:cs typeface="Times New Roman" panose="02020603050405020304" pitchFamily="18" charset="0"/>
              </a:rPr>
              <a:t>Implementation</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219200"/>
            <a:ext cx="9144000" cy="4525963"/>
          </a:xfrm>
        </p:spPr>
        <p:txBody>
          <a:bodyPr>
            <a:normAutofit/>
          </a:bodyPr>
          <a:lstStyle/>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Assisting with catheter insertion</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Maintaining central vein Infusions</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Changing parenteral hyper alimentation Dressing and Tubing</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Maintaining hyper alimentation for children</a:t>
            </a:r>
          </a:p>
          <a:p>
            <a:pPr algn="just">
              <a:lnSpc>
                <a:spcPct val="150000"/>
              </a:lnSpc>
              <a:buFont typeface="Wingdings" panose="05000000000000000000" pitchFamily="2" charset="2"/>
              <a:buChar char="§"/>
            </a:pP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126</a:t>
            </a:fld>
            <a:endParaRPr lang="en-US"/>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Gastrostomy/</a:t>
            </a:r>
            <a:r>
              <a:rPr lang="en-US" sz="4000" dirty="0" err="1" smtClean="0">
                <a:latin typeface="Times New Roman" panose="02020603050405020304" pitchFamily="18" charset="0"/>
                <a:cs typeface="Times New Roman" panose="02020603050405020304" pitchFamily="18" charset="0"/>
              </a:rPr>
              <a:t>Jejunostomy</a:t>
            </a:r>
            <a:r>
              <a:rPr lang="en-US" sz="4000" dirty="0" smtClean="0">
                <a:latin typeface="Times New Roman" panose="02020603050405020304" pitchFamily="18" charset="0"/>
                <a:cs typeface="Times New Roman" panose="02020603050405020304" pitchFamily="18" charset="0"/>
              </a:rPr>
              <a:t> Feedings</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143000"/>
            <a:ext cx="9067800" cy="5213350"/>
          </a:xfrm>
        </p:spPr>
        <p:txBody>
          <a:bodyPr>
            <a:normAutofit/>
          </a:bodyPr>
          <a:lstStyle/>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Installation of liquid nourishment through a tube that enters a surgical opening (called a gastrostomy) through the </a:t>
            </a:r>
            <a:r>
              <a:rPr lang="en-US" sz="2800" dirty="0" smtClean="0">
                <a:solidFill>
                  <a:srgbClr val="00B0F0"/>
                </a:solidFill>
                <a:latin typeface="Times New Roman" panose="02020603050405020304" pitchFamily="18" charset="0"/>
                <a:cs typeface="Times New Roman" panose="02020603050405020304" pitchFamily="18" charset="0"/>
              </a:rPr>
              <a:t>abdominal wall in to the stomach</a:t>
            </a:r>
            <a:r>
              <a:rPr lang="en-US" sz="2800" dirty="0" smtClean="0">
                <a:latin typeface="Times New Roman" panose="02020603050405020304" pitchFamily="18" charset="0"/>
                <a:cs typeface="Times New Roman" panose="02020603050405020304" pitchFamily="18" charset="0"/>
              </a:rPr>
              <a:t>.</a:t>
            </a:r>
          </a:p>
          <a:p>
            <a:pPr algn="just">
              <a:lnSpc>
                <a:spcPct val="150000"/>
              </a:lnSpc>
              <a:buFont typeface="Wingdings" panose="05000000000000000000" pitchFamily="2" charset="2"/>
              <a:buChar char="§"/>
            </a:pPr>
            <a:r>
              <a:rPr lang="en-US" sz="2800" dirty="0" err="1" smtClean="0">
                <a:latin typeface="Times New Roman" panose="02020603050405020304" pitchFamily="18" charset="0"/>
                <a:cs typeface="Times New Roman" panose="02020603050405020304" pitchFamily="18" charset="0"/>
              </a:rPr>
              <a:t>jejunostomy</a:t>
            </a:r>
            <a:r>
              <a:rPr lang="en-US" sz="2800" dirty="0" smtClean="0">
                <a:latin typeface="Times New Roman" panose="02020603050405020304" pitchFamily="18" charset="0"/>
                <a:cs typeface="Times New Roman" panose="02020603050405020304" pitchFamily="18" charset="0"/>
              </a:rPr>
              <a:t> feeding is the installation of liquid nourishment through a tube that enters a surgical opening (a </a:t>
            </a:r>
            <a:r>
              <a:rPr lang="en-US" sz="2800" dirty="0" err="1" smtClean="0">
                <a:latin typeface="Times New Roman" panose="02020603050405020304" pitchFamily="18" charset="0"/>
                <a:cs typeface="Times New Roman" panose="02020603050405020304" pitchFamily="18" charset="0"/>
              </a:rPr>
              <a:t>jejunostomy</a:t>
            </a:r>
            <a:r>
              <a:rPr lang="en-US" sz="2800" dirty="0" smtClean="0">
                <a:latin typeface="Times New Roman" panose="02020603050405020304" pitchFamily="18" charset="0"/>
                <a:cs typeface="Times New Roman" panose="02020603050405020304" pitchFamily="18" charset="0"/>
              </a:rPr>
              <a:t>) through </a:t>
            </a:r>
            <a:r>
              <a:rPr lang="en-US" sz="2800" dirty="0" smtClean="0">
                <a:solidFill>
                  <a:srgbClr val="00B0F0"/>
                </a:solidFill>
                <a:latin typeface="Times New Roman" panose="02020603050405020304" pitchFamily="18" charset="0"/>
                <a:cs typeface="Times New Roman" panose="02020603050405020304" pitchFamily="18" charset="0"/>
              </a:rPr>
              <a:t>the abdominal wall in to the jejunum</a:t>
            </a:r>
            <a:endParaRPr lang="en-US" sz="2800" dirty="0">
              <a:solidFill>
                <a:srgbClr val="00B0F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127</a:t>
            </a:fld>
            <a:endParaRPr lang="en-US"/>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18" y="1"/>
            <a:ext cx="9033681" cy="7620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Main purposes for feeding tubes</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399" y="762002"/>
            <a:ext cx="8915399" cy="5364162"/>
          </a:xfrm>
        </p:spPr>
        <p:txBody>
          <a:bodyPr>
            <a:normAutofit/>
          </a:bodyPr>
          <a:lstStyle/>
          <a:p>
            <a:pPr algn="just">
              <a:lnSpc>
                <a:spcPct val="200000"/>
              </a:lnSpc>
              <a:buFont typeface="Wingdings" panose="05000000000000000000" pitchFamily="2" charset="2"/>
              <a:buChar char="§"/>
            </a:pPr>
            <a:r>
              <a:rPr lang="en-US" sz="2800" dirty="0" smtClean="0">
                <a:solidFill>
                  <a:srgbClr val="00B0F0"/>
                </a:solidFill>
                <a:latin typeface="Times New Roman" panose="02020603050405020304" pitchFamily="18" charset="0"/>
                <a:cs typeface="Times New Roman" panose="02020603050405020304" pitchFamily="18" charset="0"/>
              </a:rPr>
              <a:t>Removing gas and fluids from the stomach,</a:t>
            </a:r>
          </a:p>
          <a:p>
            <a:pPr algn="just">
              <a:lnSpc>
                <a:spcPct val="200000"/>
              </a:lnSpc>
              <a:buFont typeface="Wingdings" panose="05000000000000000000" pitchFamily="2" charset="2"/>
              <a:buChar char="§"/>
            </a:pPr>
            <a:r>
              <a:rPr lang="en-US" sz="2800" dirty="0" smtClean="0">
                <a:solidFill>
                  <a:srgbClr val="FF0000"/>
                </a:solidFill>
                <a:latin typeface="Times New Roman" panose="02020603050405020304" pitchFamily="18" charset="0"/>
                <a:cs typeface="Times New Roman" panose="02020603050405020304" pitchFamily="18" charset="0"/>
              </a:rPr>
              <a:t>Providing  nutrition and hydration, </a:t>
            </a:r>
          </a:p>
          <a:p>
            <a:pPr algn="just">
              <a:lnSpc>
                <a:spcPct val="200000"/>
              </a:lnSpc>
              <a:buFont typeface="Wingdings" panose="05000000000000000000" pitchFamily="2" charset="2"/>
              <a:buChar char="§"/>
            </a:pPr>
            <a:r>
              <a:rPr lang="en-US" sz="2800" dirty="0" smtClean="0">
                <a:solidFill>
                  <a:srgbClr val="00B050"/>
                </a:solidFill>
                <a:latin typeface="Times New Roman" panose="02020603050405020304" pitchFamily="18" charset="0"/>
                <a:cs typeface="Times New Roman" panose="02020603050405020304" pitchFamily="18" charset="0"/>
              </a:rPr>
              <a:t>Promoting  healing after surgery</a:t>
            </a:r>
            <a:r>
              <a:rPr lang="en-US" sz="2800" dirty="0" smtClean="0">
                <a:latin typeface="Times New Roman" panose="02020603050405020304" pitchFamily="18" charset="0"/>
                <a:cs typeface="Times New Roman" panose="02020603050405020304" pitchFamily="18" charset="0"/>
              </a:rPr>
              <a:t>,</a:t>
            </a:r>
          </a:p>
          <a:p>
            <a:pPr algn="just">
              <a:lnSpc>
                <a:spcPct val="200000"/>
              </a:lnSpc>
              <a:buFont typeface="Wingdings" panose="05000000000000000000" pitchFamily="2" charset="2"/>
              <a:buChar char="§"/>
            </a:pPr>
            <a:r>
              <a:rPr lang="en-US" sz="2800" dirty="0" smtClean="0">
                <a:solidFill>
                  <a:srgbClr val="7030A0"/>
                </a:solidFill>
                <a:latin typeface="Times New Roman" panose="02020603050405020304" pitchFamily="18" charset="0"/>
                <a:cs typeface="Times New Roman" panose="02020603050405020304" pitchFamily="18" charset="0"/>
              </a:rPr>
              <a:t>Removing toxic substances from the stomach and to diagnosing gastrointestinal motility</a:t>
            </a:r>
            <a:endParaRPr lang="en-US" sz="2800" dirty="0">
              <a:solidFill>
                <a:srgbClr val="7030A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128</a:t>
            </a:fld>
            <a:endParaRPr lang="en-US"/>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197"/>
            <a:ext cx="8686800" cy="743803"/>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685800"/>
            <a:ext cx="9144000" cy="5791200"/>
          </a:xfrm>
        </p:spPr>
        <p:txBody>
          <a:bodyPr>
            <a:normAutofit lnSpcReduction="10000"/>
          </a:bodyPr>
          <a:lstStyle/>
          <a:p>
            <a:pPr marL="0" indent="0">
              <a:lnSpc>
                <a:spcPct val="200000"/>
              </a:lnSpc>
              <a:buNone/>
            </a:pPr>
            <a:r>
              <a:rPr lang="en-US" sz="3500" dirty="0">
                <a:solidFill>
                  <a:srgbClr val="00B0F0"/>
                </a:solidFill>
                <a:latin typeface="Times New Roman" panose="02020603050405020304" pitchFamily="18" charset="0"/>
                <a:cs typeface="Times New Roman" panose="02020603050405020304" pitchFamily="18" charset="0"/>
              </a:rPr>
              <a:t>Jejunostomy Feeding </a:t>
            </a:r>
            <a:r>
              <a:rPr lang="en-US" sz="3500" dirty="0" smtClean="0">
                <a:solidFill>
                  <a:srgbClr val="00B0F0"/>
                </a:solidFill>
                <a:latin typeface="Times New Roman" panose="02020603050405020304" pitchFamily="18" charset="0"/>
                <a:cs typeface="Times New Roman" panose="02020603050405020304" pitchFamily="18" charset="0"/>
              </a:rPr>
              <a:t>Tube</a:t>
            </a:r>
          </a:p>
          <a:p>
            <a:pPr>
              <a:lnSpc>
                <a:spcPct val="20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a permanent feeding tube placed in the small intestine</a:t>
            </a:r>
          </a:p>
          <a:p>
            <a:pPr algn="just">
              <a:lnSpc>
                <a:spcPct val="200000"/>
              </a:lnSpc>
              <a:buNone/>
            </a:pPr>
            <a:r>
              <a:rPr lang="en-US" dirty="0" smtClean="0">
                <a:solidFill>
                  <a:srgbClr val="00B0F0"/>
                </a:solidFill>
                <a:latin typeface="Times New Roman" panose="02020603050405020304" pitchFamily="18" charset="0"/>
                <a:cs typeface="Times New Roman" panose="02020603050405020304" pitchFamily="18" charset="0"/>
              </a:rPr>
              <a:t>Esophagostomy Feeding Tube</a:t>
            </a:r>
          </a:p>
          <a:p>
            <a:pPr lvl="1" algn="just">
              <a:lnSpc>
                <a:spcPct val="200000"/>
              </a:lnSpc>
            </a:pPr>
            <a:r>
              <a:rPr lang="en-US" dirty="0" smtClean="0">
                <a:latin typeface="Times New Roman" panose="02020603050405020304" pitchFamily="18" charset="0"/>
                <a:cs typeface="Times New Roman" panose="02020603050405020304" pitchFamily="18" charset="0"/>
              </a:rPr>
              <a:t>The Esophagostomy tube is beneficial to a person when damage to the nasal cavity or jaw prevents nasogastric placement</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129</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lgn="l"/>
            <a:r>
              <a:rPr lang="en-US" dirty="0" smtClean="0"/>
              <a:t>Cont.…</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13</a:t>
            </a:fld>
            <a:endParaRPr lang="en-US"/>
          </a:p>
        </p:txBody>
      </p:sp>
      <p:pic>
        <p:nvPicPr>
          <p:cNvPr id="5" name="Content Placeholder 3"/>
          <p:cNvPicPr>
            <a:picLocks noChangeAspect="1"/>
          </p:cNvPicPr>
          <p:nvPr/>
        </p:nvPicPr>
        <p:blipFill>
          <a:blip r:embed="rId2"/>
          <a:stretch>
            <a:fillRect/>
          </a:stretch>
        </p:blipFill>
        <p:spPr>
          <a:xfrm>
            <a:off x="152400" y="914400"/>
            <a:ext cx="8991600" cy="5441950"/>
          </a:xfrm>
          <a:prstGeom prst="rect">
            <a:avLst/>
          </a:prstGeom>
        </p:spPr>
      </p:pic>
    </p:spTree>
    <p:extLst>
      <p:ext uri="{BB962C8B-B14F-4D97-AF65-F5344CB8AC3E}">
        <p14:creationId xmlns:p14="http://schemas.microsoft.com/office/powerpoint/2010/main" xmlns="" val="263113784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510"/>
            <a:ext cx="8686800" cy="11430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Purpose of both feedings</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914400"/>
            <a:ext cx="9067800" cy="5715000"/>
          </a:xfrm>
        </p:spPr>
        <p:txBody>
          <a:bodyPr>
            <a:normAutofit/>
          </a:bodyPr>
          <a:lstStyle/>
          <a:p>
            <a:pPr marL="514350" indent="-514350" algn="just">
              <a:lnSpc>
                <a:spcPct val="200000"/>
              </a:lnSpc>
              <a:buFont typeface="+mj-lt"/>
              <a:buAutoNum type="arabicPeriod"/>
            </a:pPr>
            <a:r>
              <a:rPr lang="en-US" sz="2800" dirty="0" smtClean="0">
                <a:latin typeface="Times New Roman" panose="02020603050405020304" pitchFamily="18" charset="0"/>
                <a:cs typeface="Times New Roman" panose="02020603050405020304" pitchFamily="18" charset="0"/>
              </a:rPr>
              <a:t>provide adequate nutritional intake during the recuperative phase of illness or injury, when the patient's ability to ingest or absorb nutrients is impaired, and</a:t>
            </a:r>
          </a:p>
          <a:p>
            <a:pPr marL="514350" indent="-514350" algn="just">
              <a:lnSpc>
                <a:spcPct val="200000"/>
              </a:lnSpc>
              <a:buFont typeface="+mj-lt"/>
              <a:buAutoNum type="arabicPeriod"/>
            </a:pPr>
            <a:r>
              <a:rPr lang="en-US" sz="2800" dirty="0" smtClean="0">
                <a:latin typeface="Times New Roman" panose="02020603050405020304" pitchFamily="18" charset="0"/>
                <a:cs typeface="Times New Roman" panose="02020603050405020304" pitchFamily="18" charset="0"/>
              </a:rPr>
              <a:t>Support the patient during the systemic response to inflammation, injury, or infection during an extended critical illness. </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130</a:t>
            </a:fld>
            <a:endParaRPr lang="en-US"/>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534"/>
            <a:ext cx="8367215" cy="11430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Monitoring Guidelines for TPN</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1219200"/>
            <a:ext cx="8915400" cy="5486400"/>
          </a:xfrm>
        </p:spPr>
        <p:txBody>
          <a:bodyPr>
            <a:normAutofit fontScale="62500" lnSpcReduction="20000"/>
          </a:bodyPr>
          <a:lstStyle/>
          <a:p>
            <a:pPr algn="just">
              <a:lnSpc>
                <a:spcPct val="170000"/>
              </a:lnSpc>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Monitor for signs of infection or sepsis at the insertion site, which is the most common complication of TPN</a:t>
            </a:r>
          </a:p>
          <a:p>
            <a:pPr algn="just">
              <a:lnSpc>
                <a:spcPct val="170000"/>
              </a:lnSpc>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 Weigh client daily – observe for fluid gain or loss. Weight gain may indicate fluid overload rather than increased nutritional gain.</a:t>
            </a:r>
          </a:p>
          <a:p>
            <a:pPr algn="just">
              <a:lnSpc>
                <a:spcPct val="170000"/>
              </a:lnSpc>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Monitor electrolyte and protein levels daily in the beginning of treatment. Magnesium and calcium imbalance may occur.</a:t>
            </a:r>
          </a:p>
          <a:p>
            <a:pPr algn="just">
              <a:lnSpc>
                <a:spcPct val="170000"/>
              </a:lnSpc>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Monitor serum glucose levels observing for hyperglycemia (thirsty, polyuria)</a:t>
            </a:r>
          </a:p>
          <a:p>
            <a:pPr algn="just">
              <a:lnSpc>
                <a:spcPct val="170000"/>
              </a:lnSpc>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Assess blood urea nitrogen and creatinine levels – increases may indicate excess amino acid intake.</a:t>
            </a:r>
          </a:p>
          <a:p>
            <a:pPr algn="just">
              <a:lnSpc>
                <a:spcPct val="170000"/>
              </a:lnSpc>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 Check liver function test results – abnormal value may indicate an excess of lipids or problems in protein or glucose metabolism.</a:t>
            </a:r>
          </a:p>
        </p:txBody>
      </p:sp>
      <p:sp>
        <p:nvSpPr>
          <p:cNvPr id="4" name="Slide Number Placeholder 3"/>
          <p:cNvSpPr>
            <a:spLocks noGrp="1"/>
          </p:cNvSpPr>
          <p:nvPr>
            <p:ph type="sldNum" sz="quarter" idx="12"/>
          </p:nvPr>
        </p:nvSpPr>
        <p:spPr/>
        <p:txBody>
          <a:bodyPr/>
          <a:lstStyle/>
          <a:p>
            <a:fld id="{D8C489E4-C886-4C43-A66E-F614A9A1D522}" type="slidenum">
              <a:rPr lang="en-US" smtClean="0"/>
              <a:pPr/>
              <a:t>131</a:t>
            </a:fld>
            <a:endParaRPr lang="en-US"/>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latin typeface="Times New Roman" panose="02020603050405020304" pitchFamily="18" charset="0"/>
                <a:cs typeface="Times New Roman" panose="02020603050405020304" pitchFamily="18" charset="0"/>
              </a:rPr>
              <a:t>Design of Individual Regimens</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219200"/>
            <a:ext cx="8915400" cy="5410199"/>
          </a:xfrm>
        </p:spPr>
        <p:txBody>
          <a:bodyPr>
            <a:normAutofit fontScale="92500" lnSpcReduction="10000"/>
          </a:bodyPr>
          <a:lstStyle/>
          <a:p>
            <a:pPr algn="just">
              <a:lnSpc>
                <a:spcPct val="150000"/>
              </a:lnSpc>
              <a:buFont typeface="Wingdings" panose="05000000000000000000" pitchFamily="2" charset="2"/>
              <a:buChar char="§"/>
            </a:pPr>
            <a:r>
              <a:rPr lang="en-US" b="1" dirty="0" smtClean="0">
                <a:solidFill>
                  <a:srgbClr val="00B0F0"/>
                </a:solidFill>
                <a:latin typeface="Times New Roman" panose="02020603050405020304" pitchFamily="18" charset="0"/>
                <a:cs typeface="Times New Roman" panose="02020603050405020304" pitchFamily="18" charset="0"/>
              </a:rPr>
              <a:t>Fluid Requirements</a:t>
            </a:r>
            <a:endParaRPr lang="en-US" dirty="0" smtClean="0">
              <a:solidFill>
                <a:srgbClr val="00B0F0"/>
              </a:solidFill>
              <a:latin typeface="Times New Roman" panose="02020603050405020304" pitchFamily="18" charset="0"/>
              <a:cs typeface="Times New Roman" panose="02020603050405020304" pitchFamily="18" charset="0"/>
            </a:endParaRPr>
          </a:p>
          <a:p>
            <a:pPr lvl="1" algn="just">
              <a:lnSpc>
                <a:spcPct val="150000"/>
              </a:lnSpc>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normal daily requirement for fluid is 30 </a:t>
            </a:r>
            <a:r>
              <a:rPr lang="en-US" dirty="0" err="1" smtClean="0">
                <a:latin typeface="Times New Roman" panose="02020603050405020304" pitchFamily="18" charset="0"/>
                <a:cs typeface="Times New Roman" panose="02020603050405020304" pitchFamily="18" charset="0"/>
              </a:rPr>
              <a:t>mL</a:t>
            </a:r>
            <a:r>
              <a:rPr lang="en-US" dirty="0" smtClean="0">
                <a:latin typeface="Times New Roman" panose="02020603050405020304" pitchFamily="18" charset="0"/>
                <a:cs typeface="Times New Roman" panose="02020603050405020304" pitchFamily="18" charset="0"/>
              </a:rPr>
              <a:t>/kg of body mass from all sources (IV infusions, per tube, or oral intake), plus any replacement of abnormal losses</a:t>
            </a:r>
          </a:p>
          <a:p>
            <a:pPr algn="just">
              <a:lnSpc>
                <a:spcPct val="150000"/>
              </a:lnSpc>
              <a:buFont typeface="Wingdings" panose="05000000000000000000" pitchFamily="2" charset="2"/>
              <a:buChar char="§"/>
            </a:pPr>
            <a:r>
              <a:rPr lang="en-US" b="1" dirty="0" smtClean="0">
                <a:solidFill>
                  <a:srgbClr val="00B0F0"/>
                </a:solidFill>
                <a:latin typeface="Times New Roman" panose="02020603050405020304" pitchFamily="18" charset="0"/>
                <a:cs typeface="Times New Roman" panose="02020603050405020304" pitchFamily="18" charset="0"/>
              </a:rPr>
              <a:t>Energy Requirements</a:t>
            </a:r>
            <a:endParaRPr lang="en-US" dirty="0" smtClean="0">
              <a:solidFill>
                <a:srgbClr val="00B0F0"/>
              </a:solidFill>
              <a:latin typeface="Times New Roman" panose="02020603050405020304" pitchFamily="18" charset="0"/>
              <a:cs typeface="Times New Roman" panose="02020603050405020304" pitchFamily="18" charset="0"/>
            </a:endParaRPr>
          </a:p>
          <a:p>
            <a:pPr lvl="1" algn="just">
              <a:lnSpc>
                <a:spcPct val="150000"/>
              </a:lnSpc>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Based on energy expenditure </a:t>
            </a:r>
          </a:p>
          <a:p>
            <a:pPr algn="just">
              <a:lnSpc>
                <a:spcPct val="150000"/>
              </a:lnSpc>
              <a:buFont typeface="Wingdings" panose="05000000000000000000" pitchFamily="2" charset="2"/>
              <a:buChar char="§"/>
            </a:pPr>
            <a:r>
              <a:rPr lang="en-US" b="1" dirty="0" smtClean="0">
                <a:solidFill>
                  <a:srgbClr val="00B0F0"/>
                </a:solidFill>
                <a:latin typeface="Times New Roman" panose="02020603050405020304" pitchFamily="18" charset="0"/>
                <a:cs typeface="Times New Roman" panose="02020603050405020304" pitchFamily="18" charset="0"/>
              </a:rPr>
              <a:t>Protein or Amino Acid Requirements</a:t>
            </a:r>
          </a:p>
          <a:p>
            <a:pPr lvl="1" algn="just">
              <a:lnSpc>
                <a:spcPct val="150000"/>
              </a:lnSpc>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recommended dietary allowance for protein is 0.8 g/kg/ d</a:t>
            </a:r>
          </a:p>
          <a:p>
            <a:pPr lvl="2">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132</a:t>
            </a:fld>
            <a:endParaRPr lang="en-US"/>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90600"/>
          </a:xfrm>
        </p:spPr>
        <p:txBody>
          <a:bodyPr/>
          <a:lstStyle/>
          <a:p>
            <a:pPr algn="l"/>
            <a:r>
              <a:rPr lang="en-US" sz="4000" dirty="0" smtClean="0">
                <a:latin typeface="Times New Roman" panose="02020603050405020304" pitchFamily="18" charset="0"/>
                <a:cs typeface="Times New Roman" panose="02020603050405020304" pitchFamily="18" charset="0"/>
              </a:rPr>
              <a:t>Summary</a:t>
            </a:r>
            <a:r>
              <a:rPr lang="en-US" dirty="0" smtClean="0"/>
              <a:t> </a:t>
            </a:r>
            <a:endParaRPr lang="en-US" dirty="0"/>
          </a:p>
        </p:txBody>
      </p:sp>
      <p:sp>
        <p:nvSpPr>
          <p:cNvPr id="3" name="Content Placeholder 2"/>
          <p:cNvSpPr>
            <a:spLocks noGrp="1"/>
          </p:cNvSpPr>
          <p:nvPr>
            <p:ph idx="1"/>
          </p:nvPr>
        </p:nvSpPr>
        <p:spPr>
          <a:xfrm>
            <a:off x="76200" y="685800"/>
            <a:ext cx="8839200" cy="5867400"/>
          </a:xfrm>
        </p:spPr>
        <p:txBody>
          <a:bodyPr>
            <a:normAutofit fontScale="92500" lnSpcReduction="10000"/>
          </a:bodyPr>
          <a:lstStyle/>
          <a:p>
            <a:pPr algn="just">
              <a:lnSpc>
                <a:spcPct val="150000"/>
              </a:lnSpc>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Nutritional care includes </a:t>
            </a:r>
            <a:r>
              <a:rPr lang="en-US" sz="2800" dirty="0">
                <a:solidFill>
                  <a:srgbClr val="00B0F0"/>
                </a:solidFill>
                <a:latin typeface="Times New Roman" panose="02020603050405020304" pitchFamily="18" charset="0"/>
                <a:cs typeface="Times New Roman" panose="02020603050405020304" pitchFamily="18" charset="0"/>
              </a:rPr>
              <a:t>four areas</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lvl="1" algn="just">
              <a:lnSpc>
                <a:spcPct val="150000"/>
              </a:lnSpc>
            </a:pPr>
            <a:r>
              <a:rPr lang="en-US" dirty="0" smtClean="0">
                <a:latin typeface="Times New Roman" panose="02020603050405020304" pitchFamily="18" charset="0"/>
                <a:cs typeface="Times New Roman" panose="02020603050405020304" pitchFamily="18" charset="0"/>
              </a:rPr>
              <a:t>Assessing </a:t>
            </a:r>
            <a:r>
              <a:rPr lang="en-US" dirty="0">
                <a:latin typeface="Times New Roman" panose="02020603050405020304" pitchFamily="18" charset="0"/>
                <a:cs typeface="Times New Roman" panose="02020603050405020304" pitchFamily="18" charset="0"/>
              </a:rPr>
              <a:t>the client’s </a:t>
            </a:r>
            <a:r>
              <a:rPr lang="en-US" dirty="0">
                <a:solidFill>
                  <a:srgbClr val="00B0F0"/>
                </a:solidFill>
                <a:latin typeface="Times New Roman" panose="02020603050405020304" pitchFamily="18" charset="0"/>
                <a:cs typeface="Times New Roman" panose="02020603050405020304" pitchFamily="18" charset="0"/>
              </a:rPr>
              <a:t>need for </a:t>
            </a:r>
            <a:r>
              <a:rPr lang="en-US" dirty="0" smtClean="0">
                <a:solidFill>
                  <a:srgbClr val="00B0F0"/>
                </a:solidFill>
                <a:latin typeface="Times New Roman" panose="02020603050405020304" pitchFamily="18" charset="0"/>
                <a:cs typeface="Times New Roman" panose="02020603050405020304" pitchFamily="18" charset="0"/>
              </a:rPr>
              <a:t>nutrients</a:t>
            </a:r>
            <a:r>
              <a:rPr lang="en-US" dirty="0" smtClean="0">
                <a:latin typeface="Times New Roman" panose="02020603050405020304" pitchFamily="18" charset="0"/>
                <a:cs typeface="Times New Roman" panose="02020603050405020304" pitchFamily="18" charset="0"/>
              </a:rPr>
              <a:t>,</a:t>
            </a:r>
          </a:p>
          <a:p>
            <a:pPr lvl="1" algn="just">
              <a:lnSpc>
                <a:spcPct val="150000"/>
              </a:lnSpc>
            </a:pPr>
            <a:r>
              <a:rPr lang="en-US" sz="2800" dirty="0" smtClean="0">
                <a:latin typeface="Times New Roman" panose="02020603050405020304" pitchFamily="18" charset="0"/>
                <a:cs typeface="Times New Roman" panose="02020603050405020304" pitchFamily="18" charset="0"/>
              </a:rPr>
              <a:t>Determining the </a:t>
            </a:r>
            <a:r>
              <a:rPr lang="en-US" sz="2800" dirty="0">
                <a:solidFill>
                  <a:srgbClr val="00B0F0"/>
                </a:solidFill>
                <a:latin typeface="Times New Roman" panose="02020603050405020304" pitchFamily="18" charset="0"/>
                <a:cs typeface="Times New Roman" panose="02020603050405020304" pitchFamily="18" charset="0"/>
              </a:rPr>
              <a:t>best method </a:t>
            </a:r>
            <a:r>
              <a:rPr lang="en-US" sz="2800" dirty="0">
                <a:latin typeface="Times New Roman" panose="02020603050405020304" pitchFamily="18" charset="0"/>
                <a:cs typeface="Times New Roman" panose="02020603050405020304" pitchFamily="18" charset="0"/>
              </a:rPr>
              <a:t>for delivering </a:t>
            </a:r>
            <a:r>
              <a:rPr lang="en-US" sz="2800" dirty="0" smtClean="0">
                <a:latin typeface="Times New Roman" panose="02020603050405020304" pitchFamily="18" charset="0"/>
                <a:cs typeface="Times New Roman" panose="02020603050405020304" pitchFamily="18" charset="0"/>
              </a:rPr>
              <a:t>nutrients,</a:t>
            </a:r>
          </a:p>
          <a:p>
            <a:pPr lvl="1" algn="just">
              <a:lnSpc>
                <a:spcPct val="150000"/>
              </a:lnSpc>
            </a:pPr>
            <a:r>
              <a:rPr lang="en-US" sz="2800" dirty="0" smtClean="0">
                <a:solidFill>
                  <a:srgbClr val="00B0F0"/>
                </a:solidFill>
                <a:latin typeface="Times New Roman" panose="02020603050405020304" pitchFamily="18" charset="0"/>
                <a:cs typeface="Times New Roman" panose="02020603050405020304" pitchFamily="18" charset="0"/>
              </a:rPr>
              <a:t>Monitoring</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nutrient </a:t>
            </a:r>
            <a:r>
              <a:rPr lang="en-US" sz="2800" dirty="0" smtClean="0">
                <a:latin typeface="Times New Roman" panose="02020603050405020304" pitchFamily="18" charset="0"/>
                <a:cs typeface="Times New Roman" panose="02020603050405020304" pitchFamily="18" charset="0"/>
              </a:rPr>
              <a:t>intake and </a:t>
            </a:r>
          </a:p>
          <a:p>
            <a:pPr lvl="1" algn="just">
              <a:lnSpc>
                <a:spcPct val="150000"/>
              </a:lnSpc>
            </a:pPr>
            <a:r>
              <a:rPr lang="en-US" sz="2800" dirty="0" smtClean="0">
                <a:solidFill>
                  <a:srgbClr val="00B0F0"/>
                </a:solidFill>
                <a:latin typeface="Times New Roman" panose="02020603050405020304" pitchFamily="18" charset="0"/>
                <a:cs typeface="Times New Roman" panose="02020603050405020304" pitchFamily="18" charset="0"/>
              </a:rPr>
              <a:t>Counseling </a:t>
            </a:r>
            <a:r>
              <a:rPr lang="en-US" sz="2800" dirty="0" smtClean="0">
                <a:latin typeface="Times New Roman" panose="02020603050405020304" pitchFamily="18" charset="0"/>
                <a:cs typeface="Times New Roman" panose="02020603050405020304" pitchFamily="18" charset="0"/>
              </a:rPr>
              <a:t>clients </a:t>
            </a:r>
            <a:r>
              <a:rPr lang="en-US" sz="2800" dirty="0">
                <a:latin typeface="Times New Roman" panose="02020603050405020304" pitchFamily="18" charset="0"/>
                <a:cs typeface="Times New Roman" panose="02020603050405020304" pitchFamily="18" charset="0"/>
              </a:rPr>
              <a:t>about nutritional </a:t>
            </a:r>
            <a:r>
              <a:rPr lang="en-US" sz="2800" dirty="0" smtClean="0">
                <a:latin typeface="Times New Roman" panose="02020603050405020304" pitchFamily="18" charset="0"/>
                <a:cs typeface="Times New Roman" panose="02020603050405020304" pitchFamily="18" charset="0"/>
              </a:rPr>
              <a:t>needs</a:t>
            </a:r>
            <a:endParaRPr lang="en-US" sz="2800"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Nutrients can be delivered to </a:t>
            </a:r>
            <a:r>
              <a:rPr lang="en-US" sz="2800" dirty="0" smtClean="0">
                <a:latin typeface="Times New Roman" panose="02020603050405020304" pitchFamily="18" charset="0"/>
                <a:cs typeface="Times New Roman" panose="02020603050405020304" pitchFamily="18" charset="0"/>
              </a:rPr>
              <a:t>clients:</a:t>
            </a:r>
          </a:p>
          <a:p>
            <a:pPr lvl="1" algn="just">
              <a:lnSpc>
                <a:spcPct val="150000"/>
              </a:lnSpc>
            </a:pPr>
            <a:r>
              <a:rPr lang="en-US" sz="2600" dirty="0" smtClean="0">
                <a:latin typeface="Times New Roman" panose="02020603050405020304" pitchFamily="18" charset="0"/>
                <a:cs typeface="Times New Roman" panose="02020603050405020304" pitchFamily="18" charset="0"/>
              </a:rPr>
              <a:t>Orally</a:t>
            </a:r>
            <a:r>
              <a:rPr lang="en-US" sz="2400" dirty="0" smtClean="0">
                <a:latin typeface="Times New Roman" panose="02020603050405020304" pitchFamily="18" charset="0"/>
                <a:cs typeface="Times New Roman" panose="02020603050405020304" pitchFamily="18" charset="0"/>
              </a:rPr>
              <a:t>  </a:t>
            </a:r>
          </a:p>
          <a:p>
            <a:pPr lvl="1" algn="just">
              <a:lnSpc>
                <a:spcPct val="150000"/>
              </a:lnSpc>
            </a:pPr>
            <a:r>
              <a:rPr lang="en-US" sz="2800" dirty="0" smtClean="0">
                <a:latin typeface="Times New Roman" panose="02020603050405020304" pitchFamily="18" charset="0"/>
                <a:cs typeface="Times New Roman" panose="02020603050405020304" pitchFamily="18" charset="0"/>
              </a:rPr>
              <a:t>Enterally </a:t>
            </a:r>
            <a:r>
              <a:rPr lang="en-US" sz="2800" dirty="0">
                <a:latin typeface="Times New Roman" panose="02020603050405020304" pitchFamily="18" charset="0"/>
                <a:cs typeface="Times New Roman" panose="02020603050405020304" pitchFamily="18" charset="0"/>
              </a:rPr>
              <a:t>via a feeding </a:t>
            </a:r>
            <a:r>
              <a:rPr lang="en-US" sz="2800" dirty="0" smtClean="0">
                <a:latin typeface="Times New Roman" panose="02020603050405020304" pitchFamily="18" charset="0"/>
                <a:cs typeface="Times New Roman" panose="02020603050405020304" pitchFamily="18" charset="0"/>
              </a:rPr>
              <a:t>tube</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or </a:t>
            </a:r>
          </a:p>
          <a:p>
            <a:pPr lvl="1" algn="just">
              <a:lnSpc>
                <a:spcPct val="150000"/>
              </a:lnSpc>
            </a:pPr>
            <a:r>
              <a:rPr lang="en-US" sz="2800" dirty="0" smtClean="0">
                <a:latin typeface="Times New Roman" panose="02020603050405020304" pitchFamily="18" charset="0"/>
                <a:cs typeface="Times New Roman" panose="02020603050405020304" pitchFamily="18" charset="0"/>
              </a:rPr>
              <a:t>Parenterally</a:t>
            </a:r>
            <a:endParaRPr lang="en-US" sz="2800" dirty="0">
              <a:latin typeface="Times New Roman" panose="02020603050405020304" pitchFamily="18" charset="0"/>
              <a:cs typeface="Times New Roman" panose="02020603050405020304" pitchFamily="18"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133</a:t>
            </a:fld>
            <a:endParaRPr lang="en-US"/>
          </a:p>
        </p:txBody>
      </p:sp>
    </p:spTree>
    <p:extLst>
      <p:ext uri="{BB962C8B-B14F-4D97-AF65-F5344CB8AC3E}">
        <p14:creationId xmlns:p14="http://schemas.microsoft.com/office/powerpoint/2010/main" xmlns="" val="3589291843"/>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6" y="76200"/>
            <a:ext cx="9146276" cy="8382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Summary…</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89362" y="890516"/>
            <a:ext cx="8763000" cy="5257800"/>
          </a:xfrm>
        </p:spPr>
        <p:txBody>
          <a:bodyPr>
            <a:normAutofit/>
          </a:bodyPr>
          <a:lstStyle/>
          <a:p>
            <a:pPr algn="just">
              <a:lnSpc>
                <a:spcPct val="150000"/>
              </a:lnSpc>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One principle is followed when selecting a feeding route: If the gastrointestinal tract works, use it to maximum capability.</a:t>
            </a:r>
          </a:p>
          <a:p>
            <a:pPr algn="just">
              <a:lnSpc>
                <a:spcPct val="150000"/>
              </a:lnSpc>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Oral feedings should be considered before EN.</a:t>
            </a:r>
          </a:p>
          <a:p>
            <a:pPr algn="just">
              <a:lnSpc>
                <a:spcPct val="150000"/>
              </a:lnSpc>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EN should be considered before </a:t>
            </a:r>
            <a:r>
              <a:rPr lang="en-US" sz="2800" dirty="0" smtClean="0">
                <a:latin typeface="Times New Roman" panose="02020603050405020304" pitchFamily="18" charset="0"/>
                <a:cs typeface="Times New Roman" panose="02020603050405020304" pitchFamily="18" charset="0"/>
              </a:rPr>
              <a:t>PN    .</a:t>
            </a:r>
            <a:endParaRPr lang="en-US" sz="2800"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PN can be delivered peripherally or centrally.</a:t>
            </a:r>
          </a:p>
          <a:p>
            <a:pPr algn="just">
              <a:lnSpc>
                <a:spcPct val="150000"/>
              </a:lnSpc>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Clients on either EN or PN need to be closely monitored.</a:t>
            </a:r>
          </a:p>
          <a:p>
            <a:pPr algn="just">
              <a:lnSpc>
                <a:spcPct val="150000"/>
              </a:lnSpc>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134</a:t>
            </a:fld>
            <a:endParaRPr lang="en-US"/>
          </a:p>
        </p:txBody>
      </p:sp>
    </p:spTree>
    <p:extLst>
      <p:ext uri="{BB962C8B-B14F-4D97-AF65-F5344CB8AC3E}">
        <p14:creationId xmlns:p14="http://schemas.microsoft.com/office/powerpoint/2010/main" xmlns="" val="174042373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x-none" dirty="0" smtClean="0">
                <a:latin typeface="Times New Roman" panose="02020603050405020304" pitchFamily="18" charset="0"/>
                <a:cs typeface="Times New Roman" panose="02020603050405020304" pitchFamily="18" charset="0"/>
              </a:rPr>
              <a:t>Chapter </a:t>
            </a:r>
            <a:r>
              <a:rPr lang="en-US" dirty="0" smtClean="0">
                <a:latin typeface="Times New Roman" panose="02020603050405020304" pitchFamily="18" charset="0"/>
                <a:cs typeface="Times New Roman" panose="02020603050405020304" pitchFamily="18" charset="0"/>
              </a:rPr>
              <a:t>IV</a:t>
            </a:r>
            <a:br>
              <a:rPr lang="en-US" dirty="0" smtClean="0">
                <a:latin typeface="Times New Roman" panose="02020603050405020304" pitchFamily="18" charset="0"/>
                <a:cs typeface="Times New Roman" panose="02020603050405020304" pitchFamily="18" charset="0"/>
              </a:rPr>
            </a:br>
            <a:r>
              <a:rPr lang="x-none" dirty="0" smtClean="0">
                <a:latin typeface="Times New Roman" panose="02020603050405020304" pitchFamily="18" charset="0"/>
                <a:cs typeface="Times New Roman" panose="02020603050405020304" pitchFamily="18" charset="0"/>
              </a:rPr>
              <a:t>Tools </a:t>
            </a:r>
            <a:r>
              <a:rPr lang="en-US" dirty="0" smtClean="0">
                <a:latin typeface="Times New Roman" panose="02020603050405020304" pitchFamily="18" charset="0"/>
                <a:cs typeface="Times New Roman" panose="02020603050405020304" pitchFamily="18" charset="0"/>
              </a:rPr>
              <a:t>f</a:t>
            </a:r>
            <a:r>
              <a:rPr lang="x-none" dirty="0" smtClean="0">
                <a:latin typeface="Times New Roman" panose="02020603050405020304" pitchFamily="18" charset="0"/>
                <a:cs typeface="Times New Roman" panose="02020603050405020304" pitchFamily="18" charset="0"/>
              </a:rPr>
              <a:t>or Pla</a:t>
            </a:r>
            <a:r>
              <a:rPr lang="en-US" dirty="0">
                <a:latin typeface="Times New Roman" panose="02020603050405020304" pitchFamily="18" charset="0"/>
                <a:cs typeface="Times New Roman" panose="02020603050405020304" pitchFamily="18" charset="0"/>
              </a:rPr>
              <a:t>n</a:t>
            </a:r>
            <a:r>
              <a:rPr lang="x-none" dirty="0" smtClean="0">
                <a:latin typeface="Times New Roman" panose="02020603050405020304" pitchFamily="18" charset="0"/>
                <a:cs typeface="Times New Roman" panose="02020603050405020304" pitchFamily="18" charset="0"/>
              </a:rPr>
              <a:t>ning Regular </a:t>
            </a:r>
            <a:r>
              <a:rPr lang="en-US" dirty="0" smtClean="0">
                <a:latin typeface="Times New Roman" panose="02020603050405020304" pitchFamily="18" charset="0"/>
                <a:cs typeface="Times New Roman" panose="02020603050405020304" pitchFamily="18" charset="0"/>
              </a:rPr>
              <a:t>a</a:t>
            </a:r>
            <a:r>
              <a:rPr lang="x-none" dirty="0" smtClean="0">
                <a:latin typeface="Times New Roman" panose="02020603050405020304" pitchFamily="18" charset="0"/>
                <a:cs typeface="Times New Roman" panose="02020603050405020304" pitchFamily="18" charset="0"/>
              </a:rPr>
              <a:t>nd Therapeutic Diets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 y="1600200"/>
            <a:ext cx="8915400" cy="4953000"/>
          </a:xfrm>
        </p:spPr>
        <p:txBody>
          <a:bodyPr/>
          <a:lstStyle/>
          <a:p>
            <a:pPr marL="0" indent="0">
              <a:buNone/>
            </a:pPr>
            <a:endParaRPr lang="en-US" dirty="0" smtClean="0"/>
          </a:p>
          <a:p>
            <a:pPr marL="0" indent="0">
              <a:buNone/>
            </a:pPr>
            <a:endParaRPr lang="en-US" dirty="0" smtClean="0"/>
          </a:p>
        </p:txBody>
      </p:sp>
      <p:sp>
        <p:nvSpPr>
          <p:cNvPr id="4" name="Slide Number Placeholder 3"/>
          <p:cNvSpPr>
            <a:spLocks noGrp="1"/>
          </p:cNvSpPr>
          <p:nvPr>
            <p:ph type="sldNum" sz="quarter" idx="12"/>
          </p:nvPr>
        </p:nvSpPr>
        <p:spPr/>
        <p:txBody>
          <a:bodyPr/>
          <a:lstStyle/>
          <a:p>
            <a:fld id="{D8C489E4-C886-4C43-A66E-F614A9A1D522}" type="slidenum">
              <a:rPr lang="en-US" smtClean="0"/>
              <a:pPr/>
              <a:t>135</a:t>
            </a:fld>
            <a:endParaRPr lang="en-US"/>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Different  </a:t>
            </a:r>
            <a:r>
              <a:rPr lang="en-US" dirty="0">
                <a:latin typeface="Times New Roman" panose="02020603050405020304" pitchFamily="18" charset="0"/>
                <a:cs typeface="Times New Roman" panose="02020603050405020304" pitchFamily="18" charset="0"/>
              </a:rPr>
              <a:t>tools to </a:t>
            </a:r>
            <a:r>
              <a:rPr lang="en-US" dirty="0">
                <a:solidFill>
                  <a:srgbClr val="0070C0"/>
                </a:solidFill>
                <a:latin typeface="Times New Roman" panose="02020603050405020304" pitchFamily="18" charset="0"/>
                <a:cs typeface="Times New Roman" panose="02020603050405020304" pitchFamily="18" charset="0"/>
              </a:rPr>
              <a:t>plan regular </a:t>
            </a:r>
            <a:r>
              <a:rPr lang="en-US" dirty="0">
                <a:latin typeface="Times New Roman" panose="02020603050405020304" pitchFamily="18" charset="0"/>
                <a:cs typeface="Times New Roman" panose="02020603050405020304" pitchFamily="18" charset="0"/>
              </a:rPr>
              <a:t>and </a:t>
            </a:r>
            <a:r>
              <a:rPr lang="en-US" dirty="0">
                <a:solidFill>
                  <a:srgbClr val="0070C0"/>
                </a:solidFill>
                <a:latin typeface="Times New Roman" panose="02020603050405020304" pitchFamily="18" charset="0"/>
                <a:cs typeface="Times New Roman" panose="02020603050405020304" pitchFamily="18" charset="0"/>
              </a:rPr>
              <a:t>therapeutic diets</a:t>
            </a:r>
            <a:br>
              <a:rPr lang="en-US" dirty="0">
                <a:solidFill>
                  <a:srgbClr val="0070C0"/>
                </a:solidFill>
                <a:latin typeface="Times New Roman" panose="02020603050405020304" pitchFamily="18" charset="0"/>
                <a:cs typeface="Times New Roman" panose="02020603050405020304" pitchFamily="18" charset="0"/>
              </a:rPr>
            </a:br>
            <a:endParaRPr lang="en-US" dirty="0">
              <a:solidFill>
                <a:srgbClr val="0070C0"/>
              </a:solidFill>
            </a:endParaRPr>
          </a:p>
        </p:txBody>
      </p:sp>
      <p:sp>
        <p:nvSpPr>
          <p:cNvPr id="3" name="Content Placeholder 2"/>
          <p:cNvSpPr>
            <a:spLocks noGrp="1"/>
          </p:cNvSpPr>
          <p:nvPr>
            <p:ph idx="1"/>
          </p:nvPr>
        </p:nvSpPr>
        <p:spPr>
          <a:xfrm>
            <a:off x="0" y="1600200"/>
            <a:ext cx="8991600" cy="4525963"/>
          </a:xfrm>
        </p:spPr>
        <p:txBody>
          <a:bodyPr/>
          <a:lstStyle/>
          <a:p>
            <a:pPr lvl="2"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Nutrition </a:t>
            </a:r>
            <a:r>
              <a:rPr lang="en-US" sz="2800" dirty="0">
                <a:latin typeface="Times New Roman" panose="02020603050405020304" pitchFamily="18" charset="0"/>
                <a:cs typeface="Times New Roman" panose="02020603050405020304" pitchFamily="18" charset="0"/>
              </a:rPr>
              <a:t>Care Manual (NCM) </a:t>
            </a:r>
          </a:p>
          <a:p>
            <a:pPr lvl="2" algn="just">
              <a:lnSpc>
                <a:spcPct val="150000"/>
              </a:lnSpc>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Facility policies </a:t>
            </a:r>
          </a:p>
          <a:p>
            <a:pPr lvl="2" algn="just">
              <a:lnSpc>
                <a:spcPct val="150000"/>
              </a:lnSpc>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Procedures  </a:t>
            </a:r>
          </a:p>
          <a:p>
            <a:pPr lvl="2" algn="just">
              <a:lnSpc>
                <a:spcPct val="150000"/>
              </a:lnSpc>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 local, state, and</a:t>
            </a:r>
          </a:p>
          <a:p>
            <a:pPr lvl="2" algn="just">
              <a:lnSpc>
                <a:spcPct val="150000"/>
              </a:lnSpc>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 National requirements</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136</a:t>
            </a:fld>
            <a:endParaRPr lang="en-US"/>
          </a:p>
        </p:txBody>
      </p:sp>
    </p:spTree>
    <p:extLst>
      <p:ext uri="{BB962C8B-B14F-4D97-AF65-F5344CB8AC3E}">
        <p14:creationId xmlns:p14="http://schemas.microsoft.com/office/powerpoint/2010/main" xmlns="" val="3028957523"/>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en-US" sz="3600" dirty="0" smtClean="0">
                <a:latin typeface="Times New Roman" panose="02020603050405020304" pitchFamily="18" charset="0"/>
                <a:cs typeface="Times New Roman" panose="02020603050405020304" pitchFamily="18" charset="0"/>
              </a:rPr>
              <a:t>Nutrition care manual (NCM) and Therapeutic Diet Tips and Tools</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600200"/>
            <a:ext cx="8991600" cy="5029200"/>
          </a:xfrm>
        </p:spPr>
        <p:txBody>
          <a:bodyPr>
            <a:normAutofit fontScale="92500" lnSpcReduction="10000"/>
          </a:bodyPr>
          <a:lstStyle/>
          <a:p>
            <a:pPr lvl="0"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Use the sample approval form for facility customization; print and sign.</a:t>
            </a:r>
          </a:p>
          <a:p>
            <a:pPr lvl="0"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Print the update summary listing annual changes and present to the appropriate facility committee.</a:t>
            </a:r>
          </a:p>
          <a:p>
            <a:pPr lvl="0"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Use the manual’s table of contents for appropriate facility committee approval.</a:t>
            </a:r>
          </a:p>
          <a:p>
            <a:pPr lvl="0"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Use the printable handouts to show rationale, food lists, and sample menu. </a:t>
            </a:r>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137</a:t>
            </a:fld>
            <a:endParaRPr lang="en-US"/>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838200"/>
            <a:ext cx="8229600" cy="5287963"/>
          </a:xfrm>
        </p:spPr>
        <p:txBody>
          <a:bodyPr/>
          <a:lstStyle/>
          <a:p>
            <a:pPr marL="457200" lvl="1" indent="-457200" algn="just">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The food lists can be used by the facility when planning patient room service or cycle menus to determine appropriate food choices</a:t>
            </a:r>
            <a:r>
              <a:rPr lang="en-US" dirty="0" smtClean="0">
                <a:latin typeface="Times New Roman" panose="02020603050405020304" pitchFamily="18" charset="0"/>
                <a:cs typeface="Times New Roman" panose="02020603050405020304" pitchFamily="18" charset="0"/>
              </a:rPr>
              <a:t>.</a:t>
            </a:r>
          </a:p>
          <a:p>
            <a:pPr marL="457200" lvl="1" indent="-457200" algn="just">
              <a:lnSpc>
                <a:spcPct val="150000"/>
              </a:lnSpc>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food lists are resources to answer patient and provider questions about recommended and not recommended foods.</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138</a:t>
            </a:fld>
            <a:endParaRPr lang="en-US"/>
          </a:p>
        </p:txBody>
      </p:sp>
    </p:spTree>
    <p:extLst>
      <p:ext uri="{BB962C8B-B14F-4D97-AF65-F5344CB8AC3E}">
        <p14:creationId xmlns:p14="http://schemas.microsoft.com/office/powerpoint/2010/main" xmlns="" val="2357243812"/>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229600" cy="11430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Therapeutic diet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143000"/>
            <a:ext cx="9067800" cy="5213350"/>
          </a:xfrm>
        </p:spPr>
        <p:txBody>
          <a:bodyPr>
            <a:normAutofit fontScale="92500"/>
          </a:bodyPr>
          <a:lstStyle/>
          <a:p>
            <a:pPr lvl="0" algn="just">
              <a:lnSpc>
                <a:spcPct val="150000"/>
              </a:lnSpc>
              <a:buFont typeface="Wingdings" panose="05000000000000000000" pitchFamily="2" charset="2"/>
              <a:buChar char="§"/>
            </a:pPr>
            <a:r>
              <a:rPr lang="en-US" sz="3300" dirty="0" smtClean="0">
                <a:latin typeface="Times New Roman" panose="02020603050405020304" pitchFamily="18" charset="0"/>
                <a:cs typeface="Times New Roman" panose="02020603050405020304" pitchFamily="18" charset="0"/>
              </a:rPr>
              <a:t>Is a diet which requires </a:t>
            </a:r>
          </a:p>
          <a:p>
            <a:pPr lvl="1" algn="just">
              <a:lnSpc>
                <a:spcPct val="150000"/>
              </a:lnSpc>
            </a:pPr>
            <a:r>
              <a:rPr lang="en-US" dirty="0" smtClean="0">
                <a:latin typeface="Times New Roman" panose="02020603050405020304" pitchFamily="18" charset="0"/>
                <a:cs typeface="Times New Roman" panose="02020603050405020304" pitchFamily="18" charset="0"/>
              </a:rPr>
              <a:t>reducing or avoiding having certain types of food or nutrient,</a:t>
            </a:r>
          </a:p>
          <a:p>
            <a:pPr lvl="1" algn="just">
              <a:lnSpc>
                <a:spcPct val="150000"/>
              </a:lnSpc>
            </a:pPr>
            <a:r>
              <a:rPr lang="en-US" dirty="0" smtClean="0">
                <a:latin typeface="Times New Roman" panose="02020603050405020304" pitchFamily="18" charset="0"/>
                <a:cs typeface="Times New Roman" panose="02020603050405020304" pitchFamily="18" charset="0"/>
              </a:rPr>
              <a:t> adding a certain type of food or nutrient</a:t>
            </a:r>
          </a:p>
          <a:p>
            <a:pPr lvl="1" algn="just">
              <a:lnSpc>
                <a:spcPct val="150000"/>
              </a:lnSpc>
            </a:pPr>
            <a:r>
              <a:rPr lang="en-US" dirty="0" smtClean="0">
                <a:latin typeface="Times New Roman" panose="02020603050405020304" pitchFamily="18" charset="0"/>
                <a:cs typeface="Times New Roman" panose="02020603050405020304" pitchFamily="18" charset="0"/>
              </a:rPr>
              <a:t> Changing the consistency of food or changing pattern of eating. </a:t>
            </a:r>
          </a:p>
          <a:p>
            <a:pPr lvl="1" algn="just">
              <a:lnSpc>
                <a:spcPct val="150000"/>
              </a:lnSpc>
            </a:pPr>
            <a:r>
              <a:rPr lang="en-US" dirty="0" smtClean="0">
                <a:latin typeface="Times New Roman" panose="02020603050405020304" pitchFamily="18" charset="0"/>
                <a:cs typeface="Times New Roman" panose="02020603050405020304" pitchFamily="18" charset="0"/>
              </a:rPr>
              <a:t>Modifications of normal diet used to improve specific health conditions.</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139</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762000"/>
          </a:xfrm>
        </p:spPr>
        <p:txBody>
          <a:bodyPr>
            <a:noAutofit/>
          </a:bodyPr>
          <a:lstStyle/>
          <a:p>
            <a:pPr algn="l"/>
            <a:r>
              <a:rPr lang="en-US" sz="4000" dirty="0" smtClean="0">
                <a:latin typeface="Times New Roman" panose="02020603050405020304" pitchFamily="18" charset="0"/>
                <a:cs typeface="Times New Roman" panose="02020603050405020304" pitchFamily="18" charset="0"/>
              </a:rPr>
              <a:t>Why Use Nutritional Therapy?</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914400"/>
            <a:ext cx="8839200" cy="5211763"/>
          </a:xfrm>
        </p:spPr>
        <p:txBody>
          <a:bodyPr>
            <a:normAutofit lnSpcReduction="10000"/>
          </a:bodyPr>
          <a:lstStyle/>
          <a:p>
            <a:pPr algn="just">
              <a:lnSpc>
                <a:spcPct val="150000"/>
              </a:lnSpc>
            </a:pPr>
            <a:r>
              <a:rPr lang="en-US" sz="2800" dirty="0">
                <a:latin typeface="Times New Roman" panose="02020603050405020304" pitchFamily="18" charset="0"/>
                <a:cs typeface="Times New Roman" panose="02020603050405020304" pitchFamily="18" charset="0"/>
              </a:rPr>
              <a:t>Some people simply want to check that they are on the right track with regard to healthy eating. </a:t>
            </a:r>
            <a:endParaRPr lang="en-US" sz="2800" dirty="0" smtClean="0">
              <a:latin typeface="Times New Roman" panose="02020603050405020304" pitchFamily="18" charset="0"/>
              <a:cs typeface="Times New Roman" panose="02020603050405020304" pitchFamily="18" charset="0"/>
            </a:endParaRPr>
          </a:p>
          <a:p>
            <a:pPr algn="just">
              <a:lnSpc>
                <a:spcPct val="150000"/>
              </a:lnSpc>
            </a:pPr>
            <a:r>
              <a:rPr lang="en-US" sz="2800" dirty="0" smtClean="0">
                <a:latin typeface="Times New Roman" panose="02020603050405020304" pitchFamily="18" charset="0"/>
                <a:cs typeface="Times New Roman" panose="02020603050405020304" pitchFamily="18" charset="0"/>
              </a:rPr>
              <a:t>Others </a:t>
            </a:r>
            <a:r>
              <a:rPr lang="en-US" sz="2800" dirty="0">
                <a:latin typeface="Times New Roman" panose="02020603050405020304" pitchFamily="18" charset="0"/>
                <a:cs typeface="Times New Roman" panose="02020603050405020304" pitchFamily="18" charset="0"/>
              </a:rPr>
              <a:t>may want to lose weight or get help with their symptoms.</a:t>
            </a:r>
          </a:p>
          <a:p>
            <a:pPr algn="just">
              <a:lnSpc>
                <a:spcPct val="150000"/>
              </a:lnSpc>
            </a:pPr>
            <a:r>
              <a:rPr lang="en-US" sz="2800" dirty="0">
                <a:latin typeface="Times New Roman" panose="02020603050405020304" pitchFamily="18" charset="0"/>
                <a:cs typeface="Times New Roman" panose="02020603050405020304" pitchFamily="18" charset="0"/>
              </a:rPr>
              <a:t>Nutritional </a:t>
            </a:r>
            <a:r>
              <a:rPr lang="en-US" sz="2800" dirty="0" smtClean="0">
                <a:latin typeface="Times New Roman" panose="02020603050405020304" pitchFamily="18" charset="0"/>
                <a:cs typeface="Times New Roman" panose="02020603050405020304" pitchFamily="18" charset="0"/>
              </a:rPr>
              <a:t>therapists </a:t>
            </a:r>
            <a:r>
              <a:rPr lang="en-US" sz="2800" dirty="0">
                <a:latin typeface="Times New Roman" panose="02020603050405020304" pitchFamily="18" charset="0"/>
                <a:cs typeface="Times New Roman" panose="02020603050405020304" pitchFamily="18" charset="0"/>
              </a:rPr>
              <a:t>recognize that each person is an individual with </a:t>
            </a:r>
            <a:r>
              <a:rPr lang="en-US" sz="2800" dirty="0">
                <a:solidFill>
                  <a:srgbClr val="FF0000"/>
                </a:solidFill>
                <a:latin typeface="Times New Roman" panose="02020603050405020304" pitchFamily="18" charset="0"/>
                <a:cs typeface="Times New Roman" panose="02020603050405020304" pitchFamily="18" charset="0"/>
              </a:rPr>
              <a:t>unique requirements </a:t>
            </a:r>
            <a:r>
              <a:rPr lang="en-US" sz="2800" dirty="0">
                <a:latin typeface="Times New Roman" panose="02020603050405020304" pitchFamily="18" charset="0"/>
                <a:cs typeface="Times New Roman" panose="02020603050405020304" pitchFamily="18" charset="0"/>
              </a:rPr>
              <a:t>and take time to define personalized nutrition plan rather than a </a:t>
            </a:r>
            <a:r>
              <a:rPr lang="en-US" sz="2800" dirty="0">
                <a:solidFill>
                  <a:srgbClr val="FF0000"/>
                </a:solidFill>
                <a:latin typeface="Times New Roman" panose="02020603050405020304" pitchFamily="18" charset="0"/>
                <a:cs typeface="Times New Roman" panose="02020603050405020304" pitchFamily="18" charset="0"/>
              </a:rPr>
              <a:t>'one size fits all</a:t>
            </a:r>
            <a:r>
              <a:rPr lang="en-US" sz="2800" dirty="0">
                <a:latin typeface="Times New Roman" panose="02020603050405020304" pitchFamily="18" charset="0"/>
                <a:cs typeface="Times New Roman" panose="02020603050405020304" pitchFamily="18" charset="0"/>
              </a:rPr>
              <a:t>' approach</a:t>
            </a:r>
          </a:p>
        </p:txBody>
      </p:sp>
      <p:sp>
        <p:nvSpPr>
          <p:cNvPr id="4" name="Slide Number Placeholder 3"/>
          <p:cNvSpPr>
            <a:spLocks noGrp="1"/>
          </p:cNvSpPr>
          <p:nvPr>
            <p:ph type="sldNum" sz="quarter" idx="12"/>
          </p:nvPr>
        </p:nvSpPr>
        <p:spPr/>
        <p:txBody>
          <a:bodyPr/>
          <a:lstStyle/>
          <a:p>
            <a:fld id="{D8C489E4-C886-4C43-A66E-F614A9A1D522}"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latin typeface="Times New Roman" panose="02020603050405020304" pitchFamily="18" charset="0"/>
                <a:cs typeface="Times New Roman" panose="02020603050405020304" pitchFamily="18" charset="0"/>
              </a:rPr>
              <a:t>1. Food Composition tables</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1219200"/>
            <a:ext cx="8839200" cy="5137150"/>
          </a:xfrm>
        </p:spPr>
        <p:txBody>
          <a:bodyPr>
            <a:normAutofit fontScale="92500"/>
          </a:bodyPr>
          <a:lstStyle/>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Provides users with detailed information on the nutritional composition of foods</a:t>
            </a:r>
          </a:p>
          <a:p>
            <a:pPr algn="just">
              <a:lnSpc>
                <a:spcPct val="150000"/>
              </a:lnSpc>
              <a:buNone/>
            </a:pPr>
            <a:r>
              <a:rPr lang="en-US" sz="2800" b="1" dirty="0" smtClean="0">
                <a:latin typeface="Times New Roman" panose="02020603050405020304" pitchFamily="18" charset="0"/>
                <a:cs typeface="Times New Roman" panose="02020603050405020304" pitchFamily="18" charset="0"/>
              </a:rPr>
              <a:t>Food composition data (FCD)</a:t>
            </a:r>
          </a:p>
          <a:p>
            <a:pPr lvl="1" algn="just">
              <a:lnSpc>
                <a:spcPct val="150000"/>
              </a:lnSpc>
            </a:pPr>
            <a:r>
              <a:rPr lang="en-US" dirty="0" smtClean="0">
                <a:solidFill>
                  <a:srgbClr val="FF0000"/>
                </a:solidFill>
                <a:latin typeface="Times New Roman" panose="02020603050405020304" pitchFamily="18" charset="0"/>
                <a:cs typeface="Times New Roman" panose="02020603050405020304" pitchFamily="18" charset="0"/>
              </a:rPr>
              <a:t>Food composition data (FCD)</a:t>
            </a:r>
            <a:r>
              <a:rPr lang="en-US" b="1" dirty="0" smtClean="0">
                <a:solidFill>
                  <a:srgbClr val="FF0000"/>
                </a:solidFill>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are detailed sets of </a:t>
            </a:r>
            <a:r>
              <a:rPr lang="en-US" dirty="0" smtClean="0">
                <a:solidFill>
                  <a:srgbClr val="00B0F0"/>
                </a:solidFill>
                <a:latin typeface="Times New Roman" panose="02020603050405020304" pitchFamily="18" charset="0"/>
                <a:cs typeface="Times New Roman" panose="02020603050405020304" pitchFamily="18" charset="0"/>
              </a:rPr>
              <a:t>information on the nutritionally important components </a:t>
            </a:r>
            <a:r>
              <a:rPr lang="en-US" dirty="0" smtClean="0">
                <a:latin typeface="Times New Roman" panose="02020603050405020304" pitchFamily="18" charset="0"/>
                <a:cs typeface="Times New Roman" panose="02020603050405020304" pitchFamily="18" charset="0"/>
              </a:rPr>
              <a:t>of foods and provide values for energy and nutrients including </a:t>
            </a:r>
            <a:r>
              <a:rPr lang="en-US" dirty="0" smtClean="0">
                <a:solidFill>
                  <a:srgbClr val="00B0F0"/>
                </a:solidFill>
                <a:latin typeface="Times New Roman" panose="02020603050405020304" pitchFamily="18" charset="0"/>
                <a:cs typeface="Times New Roman" panose="02020603050405020304" pitchFamily="18" charset="0"/>
              </a:rPr>
              <a:t>protein,</a:t>
            </a:r>
            <a:r>
              <a:rPr lang="en-US" dirty="0" smtClean="0">
                <a:latin typeface="Times New Roman" panose="02020603050405020304" pitchFamily="18" charset="0"/>
                <a:cs typeface="Times New Roman" panose="02020603050405020304" pitchFamily="18" charset="0"/>
              </a:rPr>
              <a:t> </a:t>
            </a:r>
            <a:r>
              <a:rPr lang="en-US" dirty="0" smtClean="0">
                <a:solidFill>
                  <a:srgbClr val="00B0F0"/>
                </a:solidFill>
                <a:latin typeface="Times New Roman" panose="02020603050405020304" pitchFamily="18" charset="0"/>
                <a:cs typeface="Times New Roman" panose="02020603050405020304" pitchFamily="18" charset="0"/>
              </a:rPr>
              <a:t>carbohydrates, fat, vitamins and minerals </a:t>
            </a:r>
            <a:r>
              <a:rPr lang="en-US" dirty="0" smtClean="0">
                <a:latin typeface="Times New Roman" panose="02020603050405020304" pitchFamily="18" charset="0"/>
                <a:cs typeface="Times New Roman" panose="02020603050405020304" pitchFamily="18" charset="0"/>
              </a:rPr>
              <a:t>and for other important food components such </a:t>
            </a:r>
            <a:r>
              <a:rPr lang="en-US" dirty="0" smtClean="0">
                <a:solidFill>
                  <a:srgbClr val="00B0F0"/>
                </a:solidFill>
                <a:latin typeface="Times New Roman" panose="02020603050405020304" pitchFamily="18" charset="0"/>
                <a:cs typeface="Times New Roman" panose="02020603050405020304" pitchFamily="18" charset="0"/>
              </a:rPr>
              <a:t>as fiber</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140</a:t>
            </a:fld>
            <a:endParaRPr lang="en-US"/>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Autofit/>
          </a:bodyPr>
          <a:lstStyle/>
          <a:p>
            <a:pPr algn="just"/>
            <a:r>
              <a:rPr lang="en-US" sz="3600" dirty="0" smtClean="0">
                <a:latin typeface="Times New Roman" panose="02020603050405020304" pitchFamily="18" charset="0"/>
                <a:cs typeface="Times New Roman" panose="02020603050405020304" pitchFamily="18" charset="0"/>
              </a:rPr>
              <a:t>Food  composition databases tend to be </a:t>
            </a:r>
            <a:r>
              <a:rPr lang="en-US" sz="3600" dirty="0" smtClean="0">
                <a:solidFill>
                  <a:srgbClr val="00B0F0"/>
                </a:solidFill>
                <a:latin typeface="Times New Roman" panose="02020603050405020304" pitchFamily="18" charset="0"/>
                <a:cs typeface="Times New Roman" panose="02020603050405020304" pitchFamily="18" charset="0"/>
              </a:rPr>
              <a:t>compiled</a:t>
            </a:r>
            <a:r>
              <a:rPr lang="en-US" sz="3600" dirty="0" smtClean="0">
                <a:latin typeface="Times New Roman" panose="02020603050405020304" pitchFamily="18" charset="0"/>
                <a:cs typeface="Times New Roman" panose="02020603050405020304" pitchFamily="18" charset="0"/>
              </a:rPr>
              <a:t> using a variety of methods</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158875"/>
            <a:ext cx="8991600" cy="5197475"/>
          </a:xfrm>
        </p:spPr>
        <p:txBody>
          <a:bodyPr>
            <a:normAutofit/>
          </a:bodyPr>
          <a:lstStyle/>
          <a:p>
            <a:pPr algn="just">
              <a:lnSpc>
                <a:spcPct val="150000"/>
              </a:lnSpc>
              <a:buNone/>
            </a:pPr>
            <a:r>
              <a:rPr lang="en-US" sz="2800" dirty="0" smtClean="0">
                <a:latin typeface="Times New Roman" panose="02020603050405020304" pitchFamily="18" charset="0"/>
                <a:cs typeface="Times New Roman" panose="02020603050405020304" pitchFamily="18" charset="0"/>
              </a:rPr>
              <a:t>1. Chemical analysis</a:t>
            </a:r>
          </a:p>
          <a:p>
            <a:pPr algn="just">
              <a:lnSpc>
                <a:spcPct val="150000"/>
              </a:lnSpc>
              <a:buNone/>
            </a:pPr>
            <a:r>
              <a:rPr lang="en-US" sz="2800" dirty="0" smtClean="0">
                <a:latin typeface="Times New Roman" panose="02020603050405020304" pitchFamily="18" charset="0"/>
                <a:cs typeface="Times New Roman" panose="02020603050405020304" pitchFamily="18" charset="0"/>
              </a:rPr>
              <a:t>2. Imputing and calculating values from data already within the database</a:t>
            </a:r>
          </a:p>
          <a:p>
            <a:pPr algn="just">
              <a:lnSpc>
                <a:spcPct val="150000"/>
              </a:lnSpc>
              <a:buNone/>
            </a:pPr>
            <a:r>
              <a:rPr lang="en-US" sz="2800" dirty="0" smtClean="0">
                <a:latin typeface="Times New Roman" panose="02020603050405020304" pitchFamily="18" charset="0"/>
                <a:cs typeface="Times New Roman" panose="02020603050405020304" pitchFamily="18" charset="0"/>
              </a:rPr>
              <a:t>3. Estimating FCD values from other sources</a:t>
            </a:r>
          </a:p>
          <a:p>
            <a:pPr algn="just">
              <a:lnSpc>
                <a:spcPct val="150000"/>
              </a:lnSpc>
              <a:buNone/>
            </a:pPr>
            <a:r>
              <a:rPr lang="en-US" sz="2800" dirty="0" smtClean="0">
                <a:latin typeface="Times New Roman" panose="02020603050405020304" pitchFamily="18" charset="0"/>
                <a:cs typeface="Times New Roman" panose="02020603050405020304" pitchFamily="18" charset="0"/>
              </a:rPr>
              <a:t>4. Data evaluation and quality</a:t>
            </a:r>
          </a:p>
          <a:p>
            <a:pPr marL="0" indent="0" algn="just">
              <a:lnSpc>
                <a:spcPct val="150000"/>
              </a:lnSpc>
              <a:buNone/>
            </a:pPr>
            <a:r>
              <a:rPr lang="en-US" sz="2800" dirty="0" smtClean="0">
                <a:latin typeface="Times New Roman" panose="02020603050405020304" pitchFamily="18" charset="0"/>
                <a:cs typeface="Times New Roman" panose="02020603050405020304" pitchFamily="18" charset="0"/>
              </a:rPr>
              <a:t>5. Food composition database</a:t>
            </a:r>
          </a:p>
          <a:p>
            <a:pPr marL="0" indent="0" algn="just">
              <a:lnSpc>
                <a:spcPct val="150000"/>
              </a:lnSpc>
              <a:buNone/>
            </a:pPr>
            <a:r>
              <a:rPr lang="en-US" sz="2800" dirty="0" smtClean="0">
                <a:latin typeface="Times New Roman" panose="02020603050405020304" pitchFamily="18" charset="0"/>
                <a:cs typeface="Times New Roman" panose="02020603050405020304" pitchFamily="18" charset="0"/>
              </a:rPr>
              <a:t>6. Documentation</a:t>
            </a:r>
          </a:p>
          <a:p>
            <a:pPr marL="514350" indent="-514350">
              <a:buAutoNum type="arabicPeriod" startAt="5"/>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141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fontScale="90000"/>
          </a:bodyPr>
          <a:lstStyle/>
          <a:p>
            <a:r>
              <a:rPr lang="en-US" dirty="0"/>
              <a:t>Food composition table for use in Ethiopia I</a:t>
            </a:r>
          </a:p>
        </p:txBody>
      </p:sp>
      <p:sp>
        <p:nvSpPr>
          <p:cNvPr id="3" name="Content Placeholder 2"/>
          <p:cNvSpPr>
            <a:spLocks noGrp="1"/>
          </p:cNvSpPr>
          <p:nvPr>
            <p:ph idx="1"/>
          </p:nvPr>
        </p:nvSpPr>
        <p:spPr>
          <a:xfrm>
            <a:off x="76200" y="1143000"/>
            <a:ext cx="9067800" cy="4983163"/>
          </a:xfrm>
        </p:spPr>
        <p:txBody>
          <a:bodyPr/>
          <a:lstStyle/>
          <a:p>
            <a:pPr>
              <a:lnSpc>
                <a:spcPct val="150000"/>
              </a:lnSpc>
            </a:pPr>
            <a:r>
              <a:rPr lang="en-US" dirty="0" smtClean="0"/>
              <a:t>Included items </a:t>
            </a:r>
            <a:r>
              <a:rPr lang="en-US" dirty="0" smtClean="0">
                <a:solidFill>
                  <a:srgbClr val="00B0F0"/>
                </a:solidFill>
              </a:rPr>
              <a:t>210</a:t>
            </a:r>
          </a:p>
          <a:p>
            <a:pPr>
              <a:lnSpc>
                <a:spcPct val="150000"/>
              </a:lnSpc>
            </a:pPr>
            <a:r>
              <a:rPr lang="en-US" dirty="0" smtClean="0"/>
              <a:t>Analysis result for: </a:t>
            </a:r>
          </a:p>
          <a:p>
            <a:pPr lvl="1">
              <a:lnSpc>
                <a:spcPct val="150000"/>
              </a:lnSpc>
            </a:pPr>
            <a:r>
              <a:rPr lang="en-US" dirty="0" smtClean="0">
                <a:solidFill>
                  <a:srgbClr val="00B0F0"/>
                </a:solidFill>
              </a:rPr>
              <a:t>Proximate composition </a:t>
            </a:r>
          </a:p>
          <a:p>
            <a:pPr lvl="1">
              <a:lnSpc>
                <a:spcPct val="150000"/>
              </a:lnSpc>
            </a:pPr>
            <a:r>
              <a:rPr lang="en-US" dirty="0" smtClean="0">
                <a:solidFill>
                  <a:srgbClr val="FF0000"/>
                </a:solidFill>
              </a:rPr>
              <a:t>Minerals </a:t>
            </a:r>
            <a:endParaRPr lang="en-US" dirty="0">
              <a:solidFill>
                <a:srgbClr val="FF0000"/>
              </a:solidFill>
            </a:endParaRPr>
          </a:p>
          <a:p>
            <a:pPr lvl="1">
              <a:lnSpc>
                <a:spcPct val="150000"/>
              </a:lnSpc>
            </a:pPr>
            <a:r>
              <a:rPr lang="en-US" dirty="0" smtClean="0">
                <a:solidFill>
                  <a:srgbClr val="0070C0"/>
                </a:solidFill>
              </a:rPr>
              <a:t>Vitamins </a:t>
            </a:r>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142</a:t>
            </a:fld>
            <a:endParaRPr lang="en-US"/>
          </a:p>
        </p:txBody>
      </p:sp>
    </p:spTree>
    <p:extLst>
      <p:ext uri="{BB962C8B-B14F-4D97-AF65-F5344CB8AC3E}">
        <p14:creationId xmlns:p14="http://schemas.microsoft.com/office/powerpoint/2010/main" xmlns="" val="3195579956"/>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107"/>
            <a:ext cx="8229600" cy="1143000"/>
          </a:xfrm>
        </p:spPr>
        <p:txBody>
          <a:bodyPr>
            <a:normAutofit fontScale="90000"/>
          </a:bodyPr>
          <a:lstStyle/>
          <a:p>
            <a:r>
              <a:rPr lang="en-US" dirty="0"/>
              <a:t>Food composition table for use in Ethiopia </a:t>
            </a:r>
            <a:r>
              <a:rPr lang="en-US" dirty="0" smtClean="0"/>
              <a:t>II</a:t>
            </a:r>
            <a:endParaRPr lang="en-US" dirty="0"/>
          </a:p>
        </p:txBody>
      </p:sp>
      <p:sp>
        <p:nvSpPr>
          <p:cNvPr id="3" name="Content Placeholder 2"/>
          <p:cNvSpPr>
            <a:spLocks noGrp="1"/>
          </p:cNvSpPr>
          <p:nvPr>
            <p:ph idx="1"/>
          </p:nvPr>
        </p:nvSpPr>
        <p:spPr>
          <a:xfrm>
            <a:off x="0" y="1600200"/>
            <a:ext cx="8991600" cy="4953000"/>
          </a:xfrm>
        </p:spPr>
        <p:txBody>
          <a:bodyPr>
            <a:normAutofit/>
          </a:bodyPr>
          <a:lstStyle/>
          <a:p>
            <a:pPr>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Compiles amino acids contents and biological data of protein on Ethiopian foods.</a:t>
            </a:r>
          </a:p>
          <a:p>
            <a:pPr>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Analysis result of amino acids:</a:t>
            </a:r>
          </a:p>
          <a:p>
            <a:pPr lvl="1"/>
            <a:r>
              <a:rPr lang="en-US" dirty="0" smtClean="0">
                <a:solidFill>
                  <a:srgbClr val="0070C0"/>
                </a:solidFill>
                <a:latin typeface="Times New Roman" panose="02020603050405020304" pitchFamily="18" charset="0"/>
                <a:cs typeface="Times New Roman" panose="02020603050405020304" pitchFamily="18" charset="0"/>
              </a:rPr>
              <a:t>18 amino acids from 99 items </a:t>
            </a:r>
          </a:p>
          <a:p>
            <a:pPr>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Analysis result for biological data and chemical score:</a:t>
            </a:r>
          </a:p>
          <a:p>
            <a:pPr lvl="1"/>
            <a:r>
              <a:rPr lang="en-US" dirty="0" smtClean="0">
                <a:latin typeface="Times New Roman" panose="02020603050405020304" pitchFamily="18" charset="0"/>
                <a:cs typeface="Times New Roman" panose="02020603050405020304" pitchFamily="18" charset="0"/>
              </a:rPr>
              <a:t>Level of protein </a:t>
            </a:r>
          </a:p>
          <a:p>
            <a:pPr lvl="1"/>
            <a:r>
              <a:rPr lang="en-US" dirty="0" smtClean="0">
                <a:latin typeface="Times New Roman" panose="02020603050405020304" pitchFamily="18" charset="0"/>
                <a:cs typeface="Times New Roman" panose="02020603050405020304" pitchFamily="18" charset="0"/>
              </a:rPr>
              <a:t>Chemical score </a:t>
            </a:r>
          </a:p>
          <a:p>
            <a:pPr lvl="1"/>
            <a:r>
              <a:rPr lang="en-US" dirty="0" smtClean="0">
                <a:latin typeface="Times New Roman" panose="02020603050405020304" pitchFamily="18" charset="0"/>
                <a:cs typeface="Times New Roman" panose="02020603050405020304" pitchFamily="18" charset="0"/>
              </a:rPr>
              <a:t>Number of items included </a:t>
            </a:r>
            <a:r>
              <a:rPr lang="en-US" dirty="0" smtClean="0">
                <a:solidFill>
                  <a:srgbClr val="0070C0"/>
                </a:solidFill>
                <a:latin typeface="Times New Roman" panose="02020603050405020304" pitchFamily="18" charset="0"/>
                <a:cs typeface="Times New Roman" panose="02020603050405020304" pitchFamily="18" charset="0"/>
              </a:rPr>
              <a:t>226</a:t>
            </a:r>
            <a:r>
              <a:rPr lang="en-US" dirty="0" smtClean="0">
                <a:latin typeface="Times New Roman" panose="02020603050405020304" pitchFamily="18" charset="0"/>
                <a:cs typeface="Times New Roman" panose="02020603050405020304" pitchFamily="18" charset="0"/>
              </a:rPr>
              <a:t>.</a:t>
            </a:r>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143</a:t>
            </a:fld>
            <a:endParaRPr lang="en-US"/>
          </a:p>
        </p:txBody>
      </p:sp>
    </p:spTree>
    <p:extLst>
      <p:ext uri="{BB962C8B-B14F-4D97-AF65-F5344CB8AC3E}">
        <p14:creationId xmlns:p14="http://schemas.microsoft.com/office/powerpoint/2010/main" xmlns="" val="2372960933"/>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Food composition table for use in Ethiopia </a:t>
            </a:r>
            <a:r>
              <a:rPr lang="en-US" dirty="0" smtClean="0"/>
              <a:t>III</a:t>
            </a:r>
            <a:endParaRPr lang="en-US" dirty="0"/>
          </a:p>
        </p:txBody>
      </p:sp>
      <p:sp>
        <p:nvSpPr>
          <p:cNvPr id="3" name="Content Placeholder 2"/>
          <p:cNvSpPr>
            <a:spLocks noGrp="1"/>
          </p:cNvSpPr>
          <p:nvPr>
            <p:ph idx="1"/>
          </p:nvPr>
        </p:nvSpPr>
        <p:spPr>
          <a:xfrm>
            <a:off x="76200" y="1417638"/>
            <a:ext cx="9067800" cy="5059362"/>
          </a:xfrm>
        </p:spPr>
        <p:txBody>
          <a:bodyPr/>
          <a:lstStyle/>
          <a:p>
            <a:pPr algn="just">
              <a:lnSpc>
                <a:spcPct val="150000"/>
              </a:lnSpc>
              <a:buFont typeface="Wingdings" panose="05000000000000000000" pitchFamily="2" charset="2"/>
              <a:buChar char="§"/>
            </a:pPr>
            <a:r>
              <a:rPr lang="en-US" dirty="0" smtClean="0"/>
              <a:t>Number of items included </a:t>
            </a:r>
            <a:r>
              <a:rPr lang="en-US" dirty="0" smtClean="0">
                <a:solidFill>
                  <a:srgbClr val="0070C0"/>
                </a:solidFill>
              </a:rPr>
              <a:t>620</a:t>
            </a:r>
          </a:p>
          <a:p>
            <a:pPr algn="just">
              <a:lnSpc>
                <a:spcPct val="150000"/>
              </a:lnSpc>
              <a:buFont typeface="Wingdings" panose="05000000000000000000" pitchFamily="2" charset="2"/>
              <a:buChar char="§"/>
            </a:pPr>
            <a:r>
              <a:rPr lang="en-US" dirty="0" smtClean="0"/>
              <a:t>Analysis result for </a:t>
            </a:r>
          </a:p>
          <a:p>
            <a:pPr lvl="1" algn="just">
              <a:lnSpc>
                <a:spcPct val="150000"/>
              </a:lnSpc>
            </a:pPr>
            <a:r>
              <a:rPr lang="en-US" dirty="0" smtClean="0"/>
              <a:t>proximate composition </a:t>
            </a:r>
          </a:p>
          <a:p>
            <a:pPr lvl="1" algn="just">
              <a:lnSpc>
                <a:spcPct val="150000"/>
              </a:lnSpc>
            </a:pPr>
            <a:r>
              <a:rPr lang="en-US" dirty="0" smtClean="0"/>
              <a:t>Minerals such as P , </a:t>
            </a:r>
            <a:r>
              <a:rPr lang="en-US" dirty="0" err="1" smtClean="0"/>
              <a:t>Ca</a:t>
            </a:r>
            <a:r>
              <a:rPr lang="en-US" dirty="0" smtClean="0"/>
              <a:t>  and Fe.</a:t>
            </a:r>
          </a:p>
          <a:p>
            <a:pPr lvl="1" algn="just">
              <a:lnSpc>
                <a:spcPct val="150000"/>
              </a:lnSpc>
            </a:pPr>
            <a:r>
              <a:rPr lang="en-US" dirty="0" smtClean="0"/>
              <a:t>Vitamins such as carotene, thiamine ,riboflavin ,niacin and tryptophan</a:t>
            </a:r>
          </a:p>
          <a:p>
            <a:pPr marL="0" indent="0">
              <a:buNone/>
            </a:pPr>
            <a:endParaRPr lang="en-US" dirty="0" smtClean="0"/>
          </a:p>
        </p:txBody>
      </p:sp>
      <p:sp>
        <p:nvSpPr>
          <p:cNvPr id="4" name="Slide Number Placeholder 3"/>
          <p:cNvSpPr>
            <a:spLocks noGrp="1"/>
          </p:cNvSpPr>
          <p:nvPr>
            <p:ph type="sldNum" sz="quarter" idx="12"/>
          </p:nvPr>
        </p:nvSpPr>
        <p:spPr/>
        <p:txBody>
          <a:bodyPr/>
          <a:lstStyle/>
          <a:p>
            <a:fld id="{D8C489E4-C886-4C43-A66E-F614A9A1D522}" type="slidenum">
              <a:rPr lang="en-US" smtClean="0"/>
              <a:pPr/>
              <a:t>144</a:t>
            </a:fld>
            <a:endParaRPr lang="en-US"/>
          </a:p>
        </p:txBody>
      </p:sp>
    </p:spTree>
    <p:extLst>
      <p:ext uri="{BB962C8B-B14F-4D97-AF65-F5344CB8AC3E}">
        <p14:creationId xmlns:p14="http://schemas.microsoft.com/office/powerpoint/2010/main" xmlns="" val="966042856"/>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Food composition table for use in Ethiopia IV</a:t>
            </a:r>
            <a:endParaRPr lang="en-US" dirty="0"/>
          </a:p>
        </p:txBody>
      </p:sp>
      <p:sp>
        <p:nvSpPr>
          <p:cNvPr id="3" name="Content Placeholder 2"/>
          <p:cNvSpPr>
            <a:spLocks noGrp="1"/>
          </p:cNvSpPr>
          <p:nvPr>
            <p:ph idx="1"/>
          </p:nvPr>
        </p:nvSpPr>
        <p:spPr/>
        <p:txBody>
          <a:bodyPr/>
          <a:lstStyle/>
          <a:p>
            <a:pPr>
              <a:lnSpc>
                <a:spcPct val="150000"/>
              </a:lnSpc>
              <a:buFont typeface="Wingdings" panose="05000000000000000000" pitchFamily="2" charset="2"/>
              <a:buChar char="§"/>
            </a:pPr>
            <a:r>
              <a:rPr lang="en-US" dirty="0" smtClean="0"/>
              <a:t>Number of items included 305</a:t>
            </a:r>
          </a:p>
          <a:p>
            <a:pPr>
              <a:lnSpc>
                <a:spcPct val="150000"/>
              </a:lnSpc>
              <a:buFont typeface="Wingdings" panose="05000000000000000000" pitchFamily="2" charset="2"/>
              <a:buChar char="§"/>
            </a:pPr>
            <a:r>
              <a:rPr lang="en-US" dirty="0" smtClean="0"/>
              <a:t>Analysis result for:</a:t>
            </a:r>
          </a:p>
          <a:p>
            <a:pPr lvl="1">
              <a:lnSpc>
                <a:spcPct val="150000"/>
              </a:lnSpc>
            </a:pPr>
            <a:r>
              <a:rPr lang="en-US" dirty="0" smtClean="0"/>
              <a:t>Proximate composition </a:t>
            </a:r>
          </a:p>
          <a:p>
            <a:pPr lvl="1">
              <a:lnSpc>
                <a:spcPct val="150000"/>
              </a:lnSpc>
            </a:pPr>
            <a:r>
              <a:rPr lang="en-US" dirty="0" smtClean="0"/>
              <a:t>Minerals such as P, </a:t>
            </a:r>
            <a:r>
              <a:rPr lang="en-US" dirty="0" err="1" smtClean="0"/>
              <a:t>Ca</a:t>
            </a:r>
            <a:r>
              <a:rPr lang="en-US" dirty="0" smtClean="0"/>
              <a:t>, Fe, Zn, Cu, Na and k.</a:t>
            </a:r>
          </a:p>
          <a:p>
            <a:pPr lvl="1">
              <a:lnSpc>
                <a:spcPct val="150000"/>
              </a:lnSpc>
            </a:pPr>
            <a:r>
              <a:rPr lang="en-US" dirty="0" smtClean="0"/>
              <a:t>vitamins</a:t>
            </a: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145</a:t>
            </a:fld>
            <a:endParaRPr lang="en-US"/>
          </a:p>
        </p:txBody>
      </p:sp>
    </p:spTree>
    <p:extLst>
      <p:ext uri="{BB962C8B-B14F-4D97-AF65-F5344CB8AC3E}">
        <p14:creationId xmlns:p14="http://schemas.microsoft.com/office/powerpoint/2010/main" xmlns="" val="3770108925"/>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With out food composition data countries cannot:</a:t>
            </a:r>
            <a:endParaRPr lang="en-US" dirty="0"/>
          </a:p>
        </p:txBody>
      </p:sp>
      <p:sp>
        <p:nvSpPr>
          <p:cNvPr id="3" name="Content Placeholder 2"/>
          <p:cNvSpPr>
            <a:spLocks noGrp="1"/>
          </p:cNvSpPr>
          <p:nvPr>
            <p:ph idx="1"/>
          </p:nvPr>
        </p:nvSpPr>
        <p:spPr>
          <a:xfrm>
            <a:off x="457200" y="1600200"/>
            <a:ext cx="8229600" cy="5121275"/>
          </a:xfrm>
        </p:spPr>
        <p:txBody>
          <a:bodyPr>
            <a:normAutofit fontScale="25000" lnSpcReduction="20000"/>
          </a:bodyPr>
          <a:lstStyle/>
          <a:p>
            <a:pPr algn="just"/>
            <a:r>
              <a:rPr lang="en-US" sz="9600" dirty="0" smtClean="0">
                <a:latin typeface="Times New Roman" panose="02020603050405020304" pitchFamily="18" charset="0"/>
                <a:cs typeface="Times New Roman" panose="02020603050405020304" pitchFamily="18" charset="0"/>
              </a:rPr>
              <a:t>Analyze </a:t>
            </a:r>
            <a:r>
              <a:rPr lang="en-US" sz="9600" dirty="0">
                <a:latin typeface="Times New Roman" panose="02020603050405020304" pitchFamily="18" charset="0"/>
                <a:cs typeface="Times New Roman" panose="02020603050405020304" pitchFamily="18" charset="0"/>
              </a:rPr>
              <a:t>the nutrient intake or develop nutrient requirements and safe upper </a:t>
            </a:r>
            <a:r>
              <a:rPr lang="en-US" sz="9600" dirty="0" smtClean="0">
                <a:latin typeface="Times New Roman" panose="02020603050405020304" pitchFamily="18" charset="0"/>
                <a:cs typeface="Times New Roman" panose="02020603050405020304" pitchFamily="18" charset="0"/>
              </a:rPr>
              <a:t>limits</a:t>
            </a:r>
          </a:p>
          <a:p>
            <a:pPr marL="0" indent="0" algn="just">
              <a:buNone/>
            </a:pPr>
            <a:endParaRPr lang="en-US" sz="9600" dirty="0">
              <a:latin typeface="Times New Roman" panose="02020603050405020304" pitchFamily="18" charset="0"/>
              <a:cs typeface="Times New Roman" panose="02020603050405020304" pitchFamily="18" charset="0"/>
            </a:endParaRPr>
          </a:p>
          <a:p>
            <a:pPr algn="just"/>
            <a:r>
              <a:rPr lang="en-US" sz="9600" dirty="0">
                <a:latin typeface="Times New Roman" panose="02020603050405020304" pitchFamily="18" charset="0"/>
                <a:cs typeface="Times New Roman" panose="02020603050405020304" pitchFamily="18" charset="0"/>
              </a:rPr>
              <a:t>Carry out epidemiological research on nutrient intake and disease </a:t>
            </a:r>
            <a:endParaRPr lang="en-US" sz="9600" dirty="0" smtClean="0">
              <a:latin typeface="Times New Roman" panose="02020603050405020304" pitchFamily="18" charset="0"/>
              <a:cs typeface="Times New Roman" panose="02020603050405020304" pitchFamily="18" charset="0"/>
            </a:endParaRPr>
          </a:p>
          <a:p>
            <a:pPr marL="0" indent="0" algn="just">
              <a:buNone/>
            </a:pPr>
            <a:endParaRPr lang="en-US" sz="9600" dirty="0">
              <a:latin typeface="Times New Roman" panose="02020603050405020304" pitchFamily="18" charset="0"/>
              <a:cs typeface="Times New Roman" panose="02020603050405020304" pitchFamily="18" charset="0"/>
            </a:endParaRPr>
          </a:p>
          <a:p>
            <a:pPr algn="just"/>
            <a:r>
              <a:rPr lang="en-US" sz="9600" dirty="0" smtClean="0">
                <a:latin typeface="Times New Roman" panose="02020603050405020304" pitchFamily="18" charset="0"/>
                <a:cs typeface="Times New Roman" panose="02020603050405020304" pitchFamily="18" charset="0"/>
              </a:rPr>
              <a:t>Produce </a:t>
            </a:r>
            <a:r>
              <a:rPr lang="en-US" sz="9600" dirty="0">
                <a:latin typeface="Times New Roman" panose="02020603050405020304" pitchFamily="18" charset="0"/>
                <a:cs typeface="Times New Roman" panose="02020603050405020304" pitchFamily="18" charset="0"/>
              </a:rPr>
              <a:t>accurate food labels </a:t>
            </a:r>
            <a:endParaRPr lang="en-US" sz="9600" dirty="0" smtClean="0">
              <a:latin typeface="Times New Roman" panose="02020603050405020304" pitchFamily="18" charset="0"/>
              <a:cs typeface="Times New Roman" panose="02020603050405020304" pitchFamily="18" charset="0"/>
            </a:endParaRPr>
          </a:p>
          <a:p>
            <a:pPr marL="0" indent="0" algn="just">
              <a:buNone/>
            </a:pPr>
            <a:endParaRPr lang="en-US" sz="9600" dirty="0">
              <a:latin typeface="Times New Roman" panose="02020603050405020304" pitchFamily="18" charset="0"/>
              <a:cs typeface="Times New Roman" panose="02020603050405020304" pitchFamily="18" charset="0"/>
            </a:endParaRPr>
          </a:p>
          <a:p>
            <a:pPr algn="just"/>
            <a:r>
              <a:rPr lang="en-US" sz="9600" dirty="0" smtClean="0">
                <a:latin typeface="Times New Roman" panose="02020603050405020304" pitchFamily="18" charset="0"/>
                <a:cs typeface="Times New Roman" panose="02020603050405020304" pitchFamily="18" charset="0"/>
              </a:rPr>
              <a:t>Formulate </a:t>
            </a:r>
            <a:r>
              <a:rPr lang="en-US" sz="9600" dirty="0">
                <a:latin typeface="Times New Roman" panose="02020603050405020304" pitchFamily="18" charset="0"/>
                <a:cs typeface="Times New Roman" panose="02020603050405020304" pitchFamily="18" charset="0"/>
              </a:rPr>
              <a:t>institutional and therapeutic diets </a:t>
            </a:r>
            <a:endParaRPr lang="en-US" sz="9600" dirty="0" smtClean="0">
              <a:latin typeface="Times New Roman" panose="02020603050405020304" pitchFamily="18" charset="0"/>
              <a:cs typeface="Times New Roman" panose="02020603050405020304" pitchFamily="18" charset="0"/>
            </a:endParaRPr>
          </a:p>
          <a:p>
            <a:pPr marL="0" indent="0" algn="just">
              <a:buNone/>
            </a:pPr>
            <a:endParaRPr lang="en-US" sz="9600" dirty="0">
              <a:latin typeface="Times New Roman" panose="02020603050405020304" pitchFamily="18" charset="0"/>
              <a:cs typeface="Times New Roman" panose="02020603050405020304" pitchFamily="18" charset="0"/>
            </a:endParaRPr>
          </a:p>
          <a:p>
            <a:pPr algn="just"/>
            <a:r>
              <a:rPr lang="en-US" sz="9600" dirty="0" smtClean="0">
                <a:latin typeface="Times New Roman" panose="02020603050405020304" pitchFamily="18" charset="0"/>
                <a:cs typeface="Times New Roman" panose="02020603050405020304" pitchFamily="18" charset="0"/>
              </a:rPr>
              <a:t>Promote </a:t>
            </a:r>
            <a:r>
              <a:rPr lang="en-US" sz="9600" dirty="0">
                <a:latin typeface="Times New Roman" panose="02020603050405020304" pitchFamily="18" charset="0"/>
                <a:cs typeface="Times New Roman" panose="02020603050405020304" pitchFamily="18" charset="0"/>
              </a:rPr>
              <a:t>nutritionally important plants and animals to improve health or for breeding </a:t>
            </a:r>
            <a:endParaRPr lang="en-US" sz="9600" dirty="0" smtClean="0">
              <a:latin typeface="Times New Roman" panose="02020603050405020304" pitchFamily="18" charset="0"/>
              <a:cs typeface="Times New Roman" panose="02020603050405020304" pitchFamily="18" charset="0"/>
            </a:endParaRPr>
          </a:p>
          <a:p>
            <a:pPr marL="0" indent="0" algn="just">
              <a:buNone/>
            </a:pPr>
            <a:endParaRPr lang="en-US" sz="9600" dirty="0">
              <a:latin typeface="Times New Roman" panose="02020603050405020304" pitchFamily="18" charset="0"/>
              <a:cs typeface="Times New Roman" panose="02020603050405020304" pitchFamily="18" charset="0"/>
            </a:endParaRPr>
          </a:p>
          <a:p>
            <a:pPr algn="just"/>
            <a:r>
              <a:rPr lang="en-US" sz="9600" dirty="0" smtClean="0">
                <a:latin typeface="Times New Roman" panose="02020603050405020304" pitchFamily="18" charset="0"/>
                <a:cs typeface="Times New Roman" panose="02020603050405020304" pitchFamily="18" charset="0"/>
              </a:rPr>
              <a:t> </a:t>
            </a:r>
            <a:r>
              <a:rPr lang="en-US" sz="9600" dirty="0">
                <a:latin typeface="Times New Roman" panose="02020603050405020304" pitchFamily="18" charset="0"/>
                <a:cs typeface="Times New Roman" panose="02020603050405020304" pitchFamily="18" charset="0"/>
              </a:rPr>
              <a:t>Inform consumers about good food choice </a:t>
            </a:r>
          </a:p>
          <a:p>
            <a:pPr marL="0" indent="0">
              <a:buNone/>
            </a:pPr>
            <a:r>
              <a:rPr lang="en-US" sz="9600" b="1" dirty="0" smtClean="0"/>
              <a:t> </a:t>
            </a:r>
            <a:endParaRPr lang="en-US" sz="9600" dirty="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146</a:t>
            </a:fld>
            <a:endParaRPr lang="en-US"/>
          </a:p>
        </p:txBody>
      </p:sp>
    </p:spTree>
    <p:extLst>
      <p:ext uri="{BB962C8B-B14F-4D97-AF65-F5344CB8AC3E}">
        <p14:creationId xmlns:p14="http://schemas.microsoft.com/office/powerpoint/2010/main" xmlns="" val="275633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down)">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wipe(down)">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pPr algn="l"/>
            <a:r>
              <a:rPr lang="en-US" sz="4000" dirty="0" smtClean="0"/>
              <a:t>Food composition users </a:t>
            </a:r>
            <a:endParaRPr lang="en-US" sz="4000" dirty="0"/>
          </a:p>
        </p:txBody>
      </p:sp>
      <p:sp>
        <p:nvSpPr>
          <p:cNvPr id="3" name="Content Placeholder 2"/>
          <p:cNvSpPr>
            <a:spLocks noGrp="1"/>
          </p:cNvSpPr>
          <p:nvPr>
            <p:ph idx="1"/>
          </p:nvPr>
        </p:nvSpPr>
        <p:spPr>
          <a:xfrm>
            <a:off x="152400" y="914400"/>
            <a:ext cx="8991600" cy="5807075"/>
          </a:xfrm>
        </p:spPr>
        <p:txBody>
          <a:bodyPr>
            <a:normAutofit fontScale="85000" lnSpcReduction="20000"/>
          </a:bodyPr>
          <a:lstStyle/>
          <a:p>
            <a:pPr algn="just">
              <a:lnSpc>
                <a:spcPct val="160000"/>
              </a:lnSpc>
            </a:pPr>
            <a:r>
              <a:rPr lang="en-US" sz="3000" dirty="0" smtClean="0">
                <a:latin typeface="Times New Roman" panose="02020603050405020304" pitchFamily="18" charset="0"/>
                <a:cs typeface="Times New Roman" panose="02020603050405020304" pitchFamily="18" charset="0"/>
              </a:rPr>
              <a:t>Nutritionist, dietitians</a:t>
            </a:r>
          </a:p>
          <a:p>
            <a:pPr algn="just">
              <a:lnSpc>
                <a:spcPct val="160000"/>
              </a:lnSpc>
            </a:pPr>
            <a:r>
              <a:rPr lang="en-US" sz="3000" dirty="0" smtClean="0">
                <a:latin typeface="Times New Roman" panose="02020603050405020304" pitchFamily="18" charset="0"/>
                <a:cs typeface="Times New Roman" panose="02020603050405020304" pitchFamily="18" charset="0"/>
              </a:rPr>
              <a:t>Researchers, epidemiologist</a:t>
            </a:r>
          </a:p>
          <a:p>
            <a:pPr algn="just">
              <a:lnSpc>
                <a:spcPct val="160000"/>
              </a:lnSpc>
            </a:pPr>
            <a:r>
              <a:rPr lang="en-US" sz="3000" dirty="0" smtClean="0">
                <a:latin typeface="Times New Roman" panose="02020603050405020304" pitchFamily="18" charset="0"/>
                <a:cs typeface="Times New Roman" panose="02020603050405020304" pitchFamily="18" charset="0"/>
              </a:rPr>
              <a:t>Economists</a:t>
            </a:r>
          </a:p>
          <a:p>
            <a:pPr algn="just">
              <a:lnSpc>
                <a:spcPct val="160000"/>
              </a:lnSpc>
            </a:pPr>
            <a:r>
              <a:rPr lang="en-US" sz="3000" dirty="0" smtClean="0">
                <a:latin typeface="Times New Roman" panose="02020603050405020304" pitchFamily="18" charset="0"/>
                <a:cs typeface="Times New Roman" panose="02020603050405020304" pitchFamily="18" charset="0"/>
              </a:rPr>
              <a:t>Program coordinators</a:t>
            </a:r>
          </a:p>
          <a:p>
            <a:pPr algn="just">
              <a:lnSpc>
                <a:spcPct val="160000"/>
              </a:lnSpc>
            </a:pPr>
            <a:r>
              <a:rPr lang="en-US" sz="3000" dirty="0" smtClean="0">
                <a:latin typeface="Times New Roman" panose="02020603050405020304" pitchFamily="18" charset="0"/>
                <a:cs typeface="Times New Roman" panose="02020603050405020304" pitchFamily="18" charset="0"/>
              </a:rPr>
              <a:t>Food analysts and technologists</a:t>
            </a:r>
          </a:p>
          <a:p>
            <a:pPr algn="just">
              <a:lnSpc>
                <a:spcPct val="160000"/>
              </a:lnSpc>
            </a:pPr>
            <a:r>
              <a:rPr lang="en-US" sz="3000" dirty="0" smtClean="0">
                <a:latin typeface="Times New Roman" panose="02020603050405020304" pitchFamily="18" charset="0"/>
                <a:cs typeface="Times New Roman" panose="02020603050405020304" pitchFamily="18" charset="0"/>
              </a:rPr>
              <a:t>Food and nutraceuticles manufacturers</a:t>
            </a:r>
          </a:p>
          <a:p>
            <a:pPr algn="just">
              <a:lnSpc>
                <a:spcPct val="160000"/>
              </a:lnSpc>
            </a:pPr>
            <a:r>
              <a:rPr lang="en-US" sz="3000" dirty="0" smtClean="0">
                <a:latin typeface="Times New Roman" panose="02020603050405020304" pitchFamily="18" charset="0"/>
                <a:cs typeface="Times New Roman" panose="02020603050405020304" pitchFamily="18" charset="0"/>
              </a:rPr>
              <a:t>Agriculture planners</a:t>
            </a:r>
          </a:p>
          <a:p>
            <a:pPr algn="just">
              <a:lnSpc>
                <a:spcPct val="160000"/>
              </a:lnSpc>
            </a:pPr>
            <a:r>
              <a:rPr lang="en-US" sz="3000" dirty="0" smtClean="0">
                <a:latin typeface="Times New Roman" panose="02020603050405020304" pitchFamily="18" charset="0"/>
                <a:cs typeface="Times New Roman" panose="02020603050405020304" pitchFamily="18" charset="0"/>
              </a:rPr>
              <a:t>Food safety</a:t>
            </a:r>
          </a:p>
          <a:p>
            <a:pPr algn="just">
              <a:lnSpc>
                <a:spcPct val="160000"/>
              </a:lnSpc>
            </a:pPr>
            <a:r>
              <a:rPr lang="en-US" sz="3000" dirty="0" smtClean="0">
                <a:latin typeface="Times New Roman" panose="02020603050405020304" pitchFamily="18" charset="0"/>
                <a:cs typeface="Times New Roman" panose="02020603050405020304" pitchFamily="18" charset="0"/>
              </a:rPr>
              <a:t>General public health </a:t>
            </a:r>
          </a:p>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147</a:t>
            </a:fld>
            <a:endParaRPr lang="en-US"/>
          </a:p>
        </p:txBody>
      </p:sp>
    </p:spTree>
    <p:extLst>
      <p:ext uri="{BB962C8B-B14F-4D97-AF65-F5344CB8AC3E}">
        <p14:creationId xmlns:p14="http://schemas.microsoft.com/office/powerpoint/2010/main" xmlns="" val="3593211004"/>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6" y="47625"/>
            <a:ext cx="9110663" cy="866775"/>
          </a:xfrm>
        </p:spPr>
        <p:txBody>
          <a:bodyPr/>
          <a:lstStyle/>
          <a:p>
            <a:pPr algn="l"/>
            <a:r>
              <a:rPr lang="en-US" dirty="0" smtClean="0"/>
              <a:t>Uses of food composition data</a:t>
            </a:r>
            <a:endParaRPr lang="en-US" dirty="0"/>
          </a:p>
        </p:txBody>
      </p:sp>
      <p:sp>
        <p:nvSpPr>
          <p:cNvPr id="3" name="Content Placeholder 2"/>
          <p:cNvSpPr>
            <a:spLocks noGrp="1"/>
          </p:cNvSpPr>
          <p:nvPr>
            <p:ph idx="1"/>
          </p:nvPr>
        </p:nvSpPr>
        <p:spPr>
          <a:xfrm>
            <a:off x="33335" y="914400"/>
            <a:ext cx="9110663" cy="5807075"/>
          </a:xfrm>
        </p:spPr>
        <p:txBody>
          <a:bodyPr>
            <a:normAutofit/>
          </a:bodyPr>
          <a:lstStyle/>
          <a:p>
            <a:pPr marL="0" indent="0">
              <a:buNone/>
            </a:pPr>
            <a:r>
              <a:rPr lang="en-US" b="1" dirty="0" smtClean="0"/>
              <a:t>Nutrition </a:t>
            </a:r>
            <a:r>
              <a:rPr lang="en-US" b="1" dirty="0"/>
              <a:t>and Health related </a:t>
            </a:r>
            <a:endParaRPr lang="en-US" dirty="0"/>
          </a:p>
          <a:p>
            <a:pPr marL="0" indent="0">
              <a:buNone/>
            </a:pPr>
            <a:r>
              <a:rPr lang="en-US" dirty="0"/>
              <a:t>– </a:t>
            </a:r>
            <a:r>
              <a:rPr lang="en-US" sz="2800" dirty="0">
                <a:latin typeface="Times New Roman" panose="02020603050405020304" pitchFamily="18" charset="0"/>
                <a:cs typeface="Times New Roman" panose="02020603050405020304" pitchFamily="18" charset="0"/>
              </a:rPr>
              <a:t>Dietary and Health assessment </a:t>
            </a:r>
          </a:p>
          <a:p>
            <a:pPr marL="0" indent="0">
              <a:buNone/>
            </a:pPr>
            <a:r>
              <a:rPr lang="en-US" sz="2800" dirty="0">
                <a:latin typeface="Times New Roman" panose="02020603050405020304" pitchFamily="18" charset="0"/>
                <a:cs typeface="Times New Roman" panose="02020603050405020304" pitchFamily="18" charset="0"/>
              </a:rPr>
              <a:t>– Food guide pyramid </a:t>
            </a:r>
          </a:p>
          <a:p>
            <a:pPr marL="0" indent="0">
              <a:buNone/>
            </a:pPr>
            <a:r>
              <a:rPr lang="en-US" sz="2800" dirty="0">
                <a:latin typeface="Times New Roman" panose="02020603050405020304" pitchFamily="18" charset="0"/>
                <a:cs typeface="Times New Roman" panose="02020603050405020304" pitchFamily="18" charset="0"/>
              </a:rPr>
              <a:t>– Daily calorie and nutrient requirement estimation </a:t>
            </a:r>
          </a:p>
          <a:p>
            <a:pPr marL="0" indent="0">
              <a:buNone/>
            </a:pPr>
            <a:r>
              <a:rPr lang="en-US" sz="2800" dirty="0">
                <a:latin typeface="Times New Roman" panose="02020603050405020304" pitchFamily="18" charset="0"/>
                <a:cs typeface="Times New Roman" panose="02020603050405020304" pitchFamily="18" charset="0"/>
              </a:rPr>
              <a:t>– Clinical diets </a:t>
            </a:r>
          </a:p>
          <a:p>
            <a:pPr marL="0" indent="0">
              <a:buNone/>
            </a:pPr>
            <a:r>
              <a:rPr lang="en-US" sz="2800" dirty="0">
                <a:latin typeface="Times New Roman" panose="02020603050405020304" pitchFamily="18" charset="0"/>
                <a:cs typeface="Times New Roman" panose="02020603050405020304" pitchFamily="18" charset="0"/>
              </a:rPr>
              <a:t>– Nutritional policies </a:t>
            </a:r>
          </a:p>
          <a:p>
            <a:pPr marL="0" indent="0">
              <a:buNone/>
            </a:pPr>
            <a:r>
              <a:rPr lang="en-US" sz="2800" dirty="0">
                <a:latin typeface="Times New Roman" panose="02020603050405020304" pitchFamily="18" charset="0"/>
                <a:cs typeface="Times New Roman" panose="02020603050405020304" pitchFamily="18" charset="0"/>
              </a:rPr>
              <a:t>– Epidemiological research on relationship between diet and disease, example chronic disease </a:t>
            </a:r>
          </a:p>
          <a:p>
            <a:pPr marL="0" indent="0">
              <a:buNone/>
            </a:pPr>
            <a:r>
              <a:rPr lang="en-US" sz="2800" dirty="0">
                <a:latin typeface="Times New Roman" panose="02020603050405020304" pitchFamily="18" charset="0"/>
                <a:cs typeface="Times New Roman" panose="02020603050405020304" pitchFamily="18" charset="0"/>
              </a:rPr>
              <a:t>– Devising emergency food supplies </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148</a:t>
            </a:fld>
            <a:endParaRPr lang="en-US"/>
          </a:p>
        </p:txBody>
      </p:sp>
    </p:spTree>
    <p:extLst>
      <p:ext uri="{BB962C8B-B14F-4D97-AF65-F5344CB8AC3E}">
        <p14:creationId xmlns:p14="http://schemas.microsoft.com/office/powerpoint/2010/main" xmlns="" val="519031118"/>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4" y="33337"/>
            <a:ext cx="8229600" cy="1143000"/>
          </a:xfrm>
        </p:spPr>
        <p:txBody>
          <a:bodyPr>
            <a:normAutofit/>
          </a:bodyPr>
          <a:lstStyle/>
          <a:p>
            <a:pPr algn="l"/>
            <a:r>
              <a:rPr lang="en-US" sz="4000" dirty="0" smtClean="0"/>
              <a:t>Cont.…</a:t>
            </a:r>
            <a:endParaRPr lang="en-US" sz="4000" dirty="0"/>
          </a:p>
        </p:txBody>
      </p:sp>
      <p:sp>
        <p:nvSpPr>
          <p:cNvPr id="3" name="Content Placeholder 2"/>
          <p:cNvSpPr>
            <a:spLocks noGrp="1"/>
          </p:cNvSpPr>
          <p:nvPr>
            <p:ph idx="1"/>
          </p:nvPr>
        </p:nvSpPr>
        <p:spPr>
          <a:xfrm>
            <a:off x="457200" y="1143000"/>
            <a:ext cx="8686799" cy="5029200"/>
          </a:xfrm>
        </p:spPr>
        <p:txBody>
          <a:bodyPr/>
          <a:lstStyle/>
          <a:p>
            <a:pPr algn="just">
              <a:lnSpc>
                <a:spcPct val="150000"/>
              </a:lnSpc>
            </a:pPr>
            <a:r>
              <a:rPr lang="en-US" dirty="0" smtClean="0"/>
              <a:t>Trade </a:t>
            </a:r>
            <a:endParaRPr lang="en-US" dirty="0"/>
          </a:p>
          <a:p>
            <a:pPr algn="just">
              <a:lnSpc>
                <a:spcPct val="150000"/>
              </a:lnSpc>
            </a:pPr>
            <a:r>
              <a:rPr lang="en-US" dirty="0" smtClean="0"/>
              <a:t>Nutrition </a:t>
            </a:r>
            <a:r>
              <a:rPr lang="en-US" dirty="0"/>
              <a:t>labeling </a:t>
            </a:r>
          </a:p>
          <a:p>
            <a:pPr algn="just">
              <a:lnSpc>
                <a:spcPct val="150000"/>
              </a:lnSpc>
            </a:pPr>
            <a:r>
              <a:rPr lang="en-US" dirty="0" smtClean="0"/>
              <a:t>Food </a:t>
            </a:r>
            <a:r>
              <a:rPr lang="en-US" dirty="0"/>
              <a:t>regulation </a:t>
            </a:r>
          </a:p>
          <a:p>
            <a:pPr algn="just">
              <a:lnSpc>
                <a:spcPct val="150000"/>
              </a:lnSpc>
            </a:pPr>
            <a:r>
              <a:rPr lang="en-US" dirty="0" smtClean="0"/>
              <a:t>Consumer </a:t>
            </a:r>
            <a:r>
              <a:rPr lang="en-US" dirty="0"/>
              <a:t>protection </a:t>
            </a:r>
          </a:p>
          <a:p>
            <a:pPr algn="just">
              <a:lnSpc>
                <a:spcPct val="150000"/>
              </a:lnSpc>
            </a:pPr>
            <a:r>
              <a:rPr lang="en-US" dirty="0" smtClean="0"/>
              <a:t>Plant </a:t>
            </a:r>
            <a:r>
              <a:rPr lang="en-US" dirty="0"/>
              <a:t>breeding </a:t>
            </a:r>
          </a:p>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149</a:t>
            </a:fld>
            <a:endParaRPr lang="en-US"/>
          </a:p>
        </p:txBody>
      </p:sp>
    </p:spTree>
    <p:extLst>
      <p:ext uri="{BB962C8B-B14F-4D97-AF65-F5344CB8AC3E}">
        <p14:creationId xmlns:p14="http://schemas.microsoft.com/office/powerpoint/2010/main" xmlns="" val="6066635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067800" cy="7620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 y="609600"/>
            <a:ext cx="8991600" cy="5516563"/>
          </a:xfrm>
        </p:spPr>
        <p:txBody>
          <a:bodyPr>
            <a:normAutofit fontScale="62500" lnSpcReduction="20000"/>
          </a:bodyPr>
          <a:lstStyle/>
          <a:p>
            <a:pPr algn="just">
              <a:lnSpc>
                <a:spcPct val="150000"/>
              </a:lnSpc>
            </a:pPr>
            <a:r>
              <a:rPr lang="en-US" sz="2800" dirty="0">
                <a:latin typeface="Times New Roman" panose="02020603050405020304" pitchFamily="18" charset="0"/>
                <a:cs typeface="Times New Roman" panose="02020603050405020304" pitchFamily="18" charset="0"/>
              </a:rPr>
              <a:t>Nutrition and lifestyle approaches to healthcare have been shown to support the health of all the major </a:t>
            </a:r>
            <a:r>
              <a:rPr lang="en-US" sz="2800" dirty="0">
                <a:solidFill>
                  <a:srgbClr val="FF0000"/>
                </a:solidFill>
                <a:latin typeface="Times New Roman" panose="02020603050405020304" pitchFamily="18" charset="0"/>
                <a:cs typeface="Times New Roman" panose="02020603050405020304" pitchFamily="18" charset="0"/>
              </a:rPr>
              <a:t>systems of the </a:t>
            </a:r>
            <a:r>
              <a:rPr lang="en-US" sz="2800" dirty="0" smtClean="0">
                <a:solidFill>
                  <a:srgbClr val="FF0000"/>
                </a:solidFill>
                <a:latin typeface="Times New Roman" panose="02020603050405020304" pitchFamily="18" charset="0"/>
                <a:cs typeface="Times New Roman" panose="02020603050405020304" pitchFamily="18" charset="0"/>
              </a:rPr>
              <a:t>body:</a:t>
            </a:r>
          </a:p>
          <a:p>
            <a:pPr lvl="1" algn="just">
              <a:lnSpc>
                <a:spcPct val="150000"/>
              </a:lnSpc>
            </a:pPr>
            <a:r>
              <a:rPr lang="en-US" dirty="0" smtClean="0">
                <a:latin typeface="Times New Roman" panose="02020603050405020304" pitchFamily="18" charset="0"/>
                <a:cs typeface="Times New Roman" panose="02020603050405020304" pitchFamily="18" charset="0"/>
              </a:rPr>
              <a:t>Skeletal  </a:t>
            </a:r>
          </a:p>
          <a:p>
            <a:pPr lvl="1" algn="just">
              <a:lnSpc>
                <a:spcPct val="150000"/>
              </a:lnSpc>
            </a:pPr>
            <a:r>
              <a:rPr lang="en-US" sz="2400" dirty="0" smtClean="0">
                <a:latin typeface="Times New Roman" panose="02020603050405020304" pitchFamily="18" charset="0"/>
                <a:cs typeface="Times New Roman" panose="02020603050405020304" pitchFamily="18" charset="0"/>
              </a:rPr>
              <a:t>Muscular </a:t>
            </a:r>
          </a:p>
          <a:p>
            <a:pPr lvl="1" algn="just">
              <a:lnSpc>
                <a:spcPct val="150000"/>
              </a:lnSpc>
            </a:pPr>
            <a:r>
              <a:rPr lang="en-US" sz="2400" dirty="0" smtClean="0">
                <a:latin typeface="Times New Roman" panose="02020603050405020304" pitchFamily="18" charset="0"/>
                <a:cs typeface="Times New Roman" panose="02020603050405020304" pitchFamily="18" charset="0"/>
              </a:rPr>
              <a:t>Nervous </a:t>
            </a:r>
          </a:p>
          <a:p>
            <a:pPr lvl="1" algn="just">
              <a:lnSpc>
                <a:spcPct val="150000"/>
              </a:lnSpc>
            </a:pPr>
            <a:r>
              <a:rPr lang="en-US" sz="2400" dirty="0" smtClean="0">
                <a:latin typeface="Times New Roman" panose="02020603050405020304" pitchFamily="18" charset="0"/>
                <a:cs typeface="Times New Roman" panose="02020603050405020304" pitchFamily="18" charset="0"/>
              </a:rPr>
              <a:t>Respiratory  </a:t>
            </a:r>
          </a:p>
          <a:p>
            <a:pPr lvl="1" algn="just">
              <a:lnSpc>
                <a:spcPct val="150000"/>
              </a:lnSpc>
            </a:pPr>
            <a:r>
              <a:rPr lang="en-US" sz="2400" dirty="0" smtClean="0">
                <a:latin typeface="Times New Roman" panose="02020603050405020304" pitchFamily="18" charset="0"/>
                <a:cs typeface="Times New Roman" panose="02020603050405020304" pitchFamily="18" charset="0"/>
              </a:rPr>
              <a:t>Cardiovascular </a:t>
            </a:r>
          </a:p>
          <a:p>
            <a:pPr lvl="1" algn="just">
              <a:lnSpc>
                <a:spcPct val="150000"/>
              </a:lnSpc>
            </a:pPr>
            <a:r>
              <a:rPr lang="en-US" sz="2400" dirty="0" smtClean="0">
                <a:latin typeface="Times New Roman" panose="02020603050405020304" pitchFamily="18" charset="0"/>
                <a:cs typeface="Times New Roman" panose="02020603050405020304" pitchFamily="18" charset="0"/>
              </a:rPr>
              <a:t>Digestive </a:t>
            </a:r>
          </a:p>
          <a:p>
            <a:pPr lvl="1" algn="just">
              <a:lnSpc>
                <a:spcPct val="150000"/>
              </a:lnSpc>
            </a:pPr>
            <a:r>
              <a:rPr lang="en-US" sz="2400" dirty="0" smtClean="0">
                <a:latin typeface="Times New Roman" panose="02020603050405020304" pitchFamily="18" charset="0"/>
                <a:cs typeface="Times New Roman" panose="02020603050405020304" pitchFamily="18" charset="0"/>
              </a:rPr>
              <a:t> excretory  </a:t>
            </a:r>
          </a:p>
          <a:p>
            <a:pPr lvl="1" algn="just">
              <a:lnSpc>
                <a:spcPct val="150000"/>
              </a:lnSpc>
            </a:pPr>
            <a:r>
              <a:rPr lang="en-US" sz="2400" dirty="0" smtClean="0">
                <a:latin typeface="Times New Roman" panose="02020603050405020304" pitchFamily="18" charset="0"/>
                <a:cs typeface="Times New Roman" panose="02020603050405020304" pitchFamily="18" charset="0"/>
              </a:rPr>
              <a:t>Endocrine </a:t>
            </a:r>
          </a:p>
          <a:p>
            <a:pPr lvl="1" algn="just">
              <a:lnSpc>
                <a:spcPct val="150000"/>
              </a:lnSpc>
            </a:pPr>
            <a:r>
              <a:rPr lang="en-US" sz="2400" dirty="0" smtClean="0">
                <a:latin typeface="Times New Roman" panose="02020603050405020304" pitchFamily="18" charset="0"/>
                <a:cs typeface="Times New Roman" panose="02020603050405020304" pitchFamily="18" charset="0"/>
              </a:rPr>
              <a:t> immune</a:t>
            </a:r>
          </a:p>
          <a:p>
            <a:pPr lvl="1" algn="just">
              <a:lnSpc>
                <a:spcPct val="150000"/>
              </a:lnSpc>
            </a:pPr>
            <a:r>
              <a:rPr lang="en-US" sz="2400" dirty="0" smtClean="0">
                <a:latin typeface="Times New Roman" panose="02020603050405020304" pitchFamily="18" charset="0"/>
                <a:cs typeface="Times New Roman" panose="02020603050405020304" pitchFamily="18" charset="0"/>
              </a:rPr>
              <a:t>Reproductive </a:t>
            </a:r>
            <a:r>
              <a:rPr lang="en-US" sz="2400" dirty="0">
                <a:latin typeface="Times New Roman" panose="02020603050405020304" pitchFamily="18" charset="0"/>
                <a:cs typeface="Times New Roman" panose="02020603050405020304" pitchFamily="18" charset="0"/>
              </a:rPr>
              <a:t>and integumentary [skin, hair, nails]). </a:t>
            </a:r>
            <a:endParaRPr lang="en-US" sz="2400" dirty="0" smtClean="0">
              <a:latin typeface="Times New Roman" panose="02020603050405020304" pitchFamily="18" charset="0"/>
              <a:cs typeface="Times New Roman" panose="02020603050405020304" pitchFamily="18" charset="0"/>
            </a:endParaRPr>
          </a:p>
          <a:p>
            <a:pPr algn="just">
              <a:lnSpc>
                <a:spcPct val="150000"/>
              </a:lnSpc>
            </a:pPr>
            <a:r>
              <a:rPr lang="en-US" sz="2800" dirty="0" smtClean="0">
                <a:latin typeface="Times New Roman" panose="02020603050405020304" pitchFamily="18" charset="0"/>
                <a:cs typeface="Times New Roman" panose="02020603050405020304" pitchFamily="18" charset="0"/>
              </a:rPr>
              <a:t>Typical </a:t>
            </a:r>
            <a:r>
              <a:rPr lang="en-US" sz="2800" dirty="0">
                <a:latin typeface="Times New Roman" panose="02020603050405020304" pitchFamily="18" charset="0"/>
                <a:cs typeface="Times New Roman" panose="02020603050405020304" pitchFamily="18" charset="0"/>
              </a:rPr>
              <a:t>priorities in nutritional therapy consultations are support to achieve </a:t>
            </a:r>
            <a:r>
              <a:rPr lang="en-US" sz="2800" dirty="0">
                <a:solidFill>
                  <a:srgbClr val="FF0000"/>
                </a:solidFill>
                <a:latin typeface="Times New Roman" panose="02020603050405020304" pitchFamily="18" charset="0"/>
                <a:cs typeface="Times New Roman" panose="02020603050405020304" pitchFamily="18" charset="0"/>
              </a:rPr>
              <a:t>optimum energy levels</a:t>
            </a:r>
            <a:r>
              <a:rPr lang="en-US" sz="2800" dirty="0">
                <a:latin typeface="Times New Roman" panose="02020603050405020304" pitchFamily="18" charset="0"/>
                <a:cs typeface="Times New Roman" panose="02020603050405020304" pitchFamily="18" charset="0"/>
              </a:rPr>
              <a:t>, healthy </a:t>
            </a:r>
            <a:r>
              <a:rPr lang="en-US" sz="2800" dirty="0">
                <a:solidFill>
                  <a:srgbClr val="FF0000"/>
                </a:solidFill>
                <a:latin typeface="Times New Roman" panose="02020603050405020304" pitchFamily="18" charset="0"/>
                <a:cs typeface="Times New Roman" panose="02020603050405020304" pitchFamily="18" charset="0"/>
              </a:rPr>
              <a:t>blood sugar </a:t>
            </a:r>
            <a:r>
              <a:rPr lang="en-US" sz="2800" dirty="0">
                <a:latin typeface="Times New Roman" panose="02020603050405020304" pitchFamily="18" charset="0"/>
                <a:cs typeface="Times New Roman" panose="02020603050405020304" pitchFamily="18" charset="0"/>
              </a:rPr>
              <a:t>balance, </a:t>
            </a:r>
            <a:r>
              <a:rPr lang="en-US" sz="2800" dirty="0">
                <a:solidFill>
                  <a:srgbClr val="FF0000"/>
                </a:solidFill>
                <a:latin typeface="Times New Roman" panose="02020603050405020304" pitchFamily="18" charset="0"/>
                <a:cs typeface="Times New Roman" panose="02020603050405020304" pitchFamily="18" charset="0"/>
              </a:rPr>
              <a:t>emotional and psychological </a:t>
            </a:r>
            <a:r>
              <a:rPr lang="en-US" sz="2800" dirty="0">
                <a:latin typeface="Times New Roman" panose="02020603050405020304" pitchFamily="18" charset="0"/>
                <a:cs typeface="Times New Roman" panose="02020603050405020304" pitchFamily="18" charset="0"/>
              </a:rPr>
              <a:t>wellbeing, </a:t>
            </a:r>
            <a:r>
              <a:rPr lang="en-US" sz="2800" dirty="0">
                <a:solidFill>
                  <a:srgbClr val="FF0000"/>
                </a:solidFill>
                <a:latin typeface="Times New Roman" panose="02020603050405020304" pitchFamily="18" charset="0"/>
                <a:cs typeface="Times New Roman" panose="02020603050405020304" pitchFamily="18" charset="0"/>
              </a:rPr>
              <a:t>optimum gastrointestinal health </a:t>
            </a:r>
            <a:r>
              <a:rPr lang="en-US" sz="2800" dirty="0">
                <a:latin typeface="Times New Roman" panose="02020603050405020304" pitchFamily="18" charset="0"/>
                <a:cs typeface="Times New Roman" panose="02020603050405020304" pitchFamily="18" charset="0"/>
              </a:rPr>
              <a:t>and tolerance to a broad range of food </a:t>
            </a:r>
            <a:r>
              <a:rPr lang="en-US" sz="2800" dirty="0" smtClean="0">
                <a:latin typeface="Times New Roman" panose="02020603050405020304" pitchFamily="18" charset="0"/>
                <a:cs typeface="Times New Roman" panose="02020603050405020304" pitchFamily="18" charset="0"/>
              </a:rPr>
              <a:t>group.</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15</a:t>
            </a:fld>
            <a:endParaRPr lang="en-US"/>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Limitation in use of FCT</a:t>
            </a:r>
            <a:endParaRPr lang="en-US" dirty="0"/>
          </a:p>
        </p:txBody>
      </p:sp>
      <p:sp>
        <p:nvSpPr>
          <p:cNvPr id="3" name="Content Placeholder 2"/>
          <p:cNvSpPr>
            <a:spLocks noGrp="1"/>
          </p:cNvSpPr>
          <p:nvPr>
            <p:ph idx="1"/>
          </p:nvPr>
        </p:nvSpPr>
        <p:spPr>
          <a:xfrm>
            <a:off x="457200" y="1417638"/>
            <a:ext cx="8229600" cy="4938712"/>
          </a:xfrm>
        </p:spPr>
        <p:txBody>
          <a:bodyPr/>
          <a:lstStyle/>
          <a:p>
            <a:pPr>
              <a:lnSpc>
                <a:spcPct val="150000"/>
              </a:lnSpc>
              <a:buFont typeface="Wingdings" panose="05000000000000000000" pitchFamily="2" charset="2"/>
              <a:buChar char="§"/>
            </a:pPr>
            <a:r>
              <a:rPr lang="en-US" dirty="0" smtClean="0"/>
              <a:t>Variability in composition of foods </a:t>
            </a:r>
          </a:p>
          <a:p>
            <a:pPr>
              <a:lnSpc>
                <a:spcPct val="150000"/>
              </a:lnSpc>
            </a:pPr>
            <a:r>
              <a:rPr lang="en-US" dirty="0" smtClean="0"/>
              <a:t>Partial or limited coverage of foods</a:t>
            </a:r>
          </a:p>
          <a:p>
            <a:pPr>
              <a:lnSpc>
                <a:spcPct val="150000"/>
              </a:lnSpc>
            </a:pPr>
            <a:r>
              <a:rPr lang="en-US" dirty="0" smtClean="0"/>
              <a:t>Partial or limited coverage of nutrients </a:t>
            </a:r>
          </a:p>
          <a:p>
            <a:pPr>
              <a:lnSpc>
                <a:spcPct val="150000"/>
              </a:lnSpc>
            </a:pPr>
            <a:r>
              <a:rPr lang="en-US" dirty="0" smtClean="0">
                <a:solidFill>
                  <a:srgbClr val="00B0F0"/>
                </a:solidFill>
              </a:rPr>
              <a:t>Limitation of methods for measuring food intake </a:t>
            </a:r>
            <a:endParaRPr lang="en-US" dirty="0">
              <a:solidFill>
                <a:srgbClr val="00B0F0"/>
              </a:solidFill>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150</a:t>
            </a:fld>
            <a:endParaRPr lang="en-US"/>
          </a:p>
        </p:txBody>
      </p:sp>
    </p:spTree>
    <p:extLst>
      <p:ext uri="{BB962C8B-B14F-4D97-AF65-F5344CB8AC3E}">
        <p14:creationId xmlns:p14="http://schemas.microsoft.com/office/powerpoint/2010/main" xmlns="" val="2494645116"/>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latin typeface="Times New Roman" panose="02020603050405020304" pitchFamily="18" charset="0"/>
                <a:cs typeface="Times New Roman" panose="02020603050405020304" pitchFamily="18" charset="0"/>
              </a:rPr>
              <a:t>2. Dietary standards</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 y="1143000"/>
            <a:ext cx="8915400" cy="4983163"/>
          </a:xfrm>
        </p:spPr>
        <p:txBody>
          <a:bodyPr>
            <a:normAutofit/>
          </a:bodyPr>
          <a:lstStyle/>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The food in the diet usually expressed in terms of digestible nutrients supposed to be best adapted for humans under different conditions</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Purpose</a:t>
            </a:r>
          </a:p>
          <a:p>
            <a:pPr lvl="1" algn="just">
              <a:lnSpc>
                <a:spcPct val="150000"/>
              </a:lnSpc>
            </a:pPr>
            <a:r>
              <a:rPr lang="en-US" dirty="0" smtClean="0">
                <a:latin typeface="Times New Roman" panose="02020603050405020304" pitchFamily="18" charset="0"/>
                <a:cs typeface="Times New Roman" panose="02020603050405020304" pitchFamily="18" charset="0"/>
              </a:rPr>
              <a:t>the planning of diets or food supplies and </a:t>
            </a:r>
          </a:p>
          <a:p>
            <a:pPr lvl="1" algn="just">
              <a:lnSpc>
                <a:spcPct val="150000"/>
              </a:lnSpc>
            </a:pPr>
            <a:r>
              <a:rPr lang="en-US" dirty="0" smtClean="0">
                <a:latin typeface="Times New Roman" panose="02020603050405020304" pitchFamily="18" charset="0"/>
                <a:cs typeface="Times New Roman" panose="02020603050405020304" pitchFamily="18" charset="0"/>
              </a:rPr>
              <a:t>Evaluation of dietary histories/to evaluate the nutrient adequacy of the food eaten.</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151</a:t>
            </a:fld>
            <a:endParaRPr lang="en-US"/>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45"/>
            <a:ext cx="8686800" cy="730155"/>
          </a:xfrm>
        </p:spPr>
        <p:txBody>
          <a:bodyPr>
            <a:normAutofit fontScale="90000"/>
          </a:bodyPr>
          <a:lstStyle/>
          <a:p>
            <a:pPr algn="l"/>
            <a:r>
              <a:rPr lang="en-US" dirty="0" smtClean="0">
                <a:latin typeface="Times New Roman" panose="02020603050405020304" pitchFamily="18" charset="0"/>
                <a:cs typeface="Times New Roman" panose="02020603050405020304" pitchFamily="18" charset="0"/>
              </a:rPr>
              <a:t>Benefits of dietary standards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 y="762000"/>
            <a:ext cx="8991600" cy="5715000"/>
          </a:xfrm>
        </p:spPr>
        <p:txBody>
          <a:bodyPr>
            <a:normAutofit fontScale="92500"/>
          </a:bodyPr>
          <a:lstStyle/>
          <a:p>
            <a:pPr lvl="0" algn="just">
              <a:lnSpc>
                <a:spcPct val="150000"/>
              </a:lnSpc>
              <a:buFont typeface="Wingdings" panose="05000000000000000000" pitchFamily="2" charset="2"/>
              <a:buChar char="§"/>
            </a:pPr>
            <a:r>
              <a:rPr lang="en-US" sz="2800" dirty="0" smtClean="0">
                <a:solidFill>
                  <a:srgbClr val="00B0F0"/>
                </a:solidFill>
                <a:latin typeface="Times New Roman" panose="02020603050405020304" pitchFamily="18" charset="0"/>
                <a:cs typeface="Times New Roman" panose="02020603050405020304" pitchFamily="18" charset="0"/>
              </a:rPr>
              <a:t>Time and cost </a:t>
            </a:r>
            <a:r>
              <a:rPr lang="en-US" sz="2800" dirty="0" smtClean="0">
                <a:latin typeface="Times New Roman" panose="02020603050405020304" pitchFamily="18" charset="0"/>
                <a:cs typeface="Times New Roman" panose="02020603050405020304" pitchFamily="18" charset="0"/>
              </a:rPr>
              <a:t>savings resource, </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 Can help </a:t>
            </a:r>
            <a:r>
              <a:rPr lang="en-US" sz="2800" dirty="0" smtClean="0">
                <a:solidFill>
                  <a:srgbClr val="00B0F0"/>
                </a:solidFill>
                <a:latin typeface="Times New Roman" panose="02020603050405020304" pitchFamily="18" charset="0"/>
                <a:cs typeface="Times New Roman" panose="02020603050405020304" pitchFamily="18" charset="0"/>
              </a:rPr>
              <a:t>manufacturers </a:t>
            </a:r>
            <a:r>
              <a:rPr lang="en-US" sz="2800" dirty="0" smtClean="0">
                <a:latin typeface="Times New Roman" panose="02020603050405020304" pitchFamily="18" charset="0"/>
                <a:cs typeface="Times New Roman" panose="02020603050405020304" pitchFamily="18" charset="0"/>
              </a:rPr>
              <a:t>demonstrate and authenticate the quality of the dietary supplement ingredients they manufacture and use</a:t>
            </a:r>
          </a:p>
          <a:p>
            <a:pPr lvl="0"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Increased safety of dietary supplement </a:t>
            </a:r>
            <a:r>
              <a:rPr lang="en-US" sz="2800" dirty="0" smtClean="0">
                <a:solidFill>
                  <a:srgbClr val="00B0F0"/>
                </a:solidFill>
                <a:latin typeface="Times New Roman" panose="02020603050405020304" pitchFamily="18" charset="0"/>
                <a:cs typeface="Times New Roman" panose="02020603050405020304" pitchFamily="18" charset="0"/>
              </a:rPr>
              <a:t>ingredients</a:t>
            </a:r>
          </a:p>
          <a:p>
            <a:pPr lvl="0"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Enhanced reliability of </a:t>
            </a:r>
            <a:r>
              <a:rPr lang="en-US" sz="2800" dirty="0" smtClean="0">
                <a:solidFill>
                  <a:srgbClr val="00B0F0"/>
                </a:solidFill>
                <a:latin typeface="Times New Roman" panose="02020603050405020304" pitchFamily="18" charset="0"/>
                <a:cs typeface="Times New Roman" panose="02020603050405020304" pitchFamily="18" charset="0"/>
              </a:rPr>
              <a:t>analytical test results</a:t>
            </a:r>
            <a:r>
              <a:rPr lang="en-US" sz="2800" dirty="0" smtClean="0">
                <a:latin typeface="Times New Roman" panose="02020603050405020304" pitchFamily="18" charset="0"/>
                <a:cs typeface="Times New Roman" panose="02020603050405020304" pitchFamily="18" charset="0"/>
              </a:rPr>
              <a:t>:</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 Reference standards are frequently used by </a:t>
            </a:r>
            <a:r>
              <a:rPr lang="en-US" sz="2800" dirty="0" smtClean="0">
                <a:solidFill>
                  <a:srgbClr val="00B0F0"/>
                </a:solidFill>
                <a:latin typeface="Times New Roman" panose="02020603050405020304" pitchFamily="18" charset="0"/>
                <a:cs typeface="Times New Roman" panose="02020603050405020304" pitchFamily="18" charset="0"/>
              </a:rPr>
              <a:t>test laboratories to calibrate analytical methods or as quality control samples. </a:t>
            </a:r>
            <a:endParaRPr lang="en-US" sz="2800" dirty="0">
              <a:solidFill>
                <a:srgbClr val="00B0F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152</a:t>
            </a:fld>
            <a:endParaRPr lang="en-US"/>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pPr marL="0" indent="0">
              <a:buNone/>
            </a:pPr>
            <a:r>
              <a:rPr lang="en-US" dirty="0" smtClean="0"/>
              <a:t>Thank you </a:t>
            </a: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153</a:t>
            </a:fld>
            <a:endParaRPr lang="en-US"/>
          </a:p>
        </p:txBody>
      </p:sp>
    </p:spTree>
    <p:extLst>
      <p:ext uri="{BB962C8B-B14F-4D97-AF65-F5344CB8AC3E}">
        <p14:creationId xmlns:p14="http://schemas.microsoft.com/office/powerpoint/2010/main" xmlns="" val="1137444080"/>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838200"/>
          </a:xfrm>
        </p:spPr>
        <p:txBody>
          <a:bodyPr>
            <a:noAutofit/>
          </a:bodyPr>
          <a:lstStyle/>
          <a:p>
            <a:r>
              <a:rPr lang="en-US" sz="4000" dirty="0" smtClean="0">
                <a:latin typeface="Times New Roman" panose="02020603050405020304" pitchFamily="18" charset="0"/>
                <a:cs typeface="Times New Roman" panose="02020603050405020304" pitchFamily="18" charset="0"/>
              </a:rPr>
              <a:t>Chapter 5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Weight Management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1143000"/>
            <a:ext cx="8839200" cy="5410200"/>
          </a:xfrm>
        </p:spPr>
        <p:txBody>
          <a:bodyPr>
            <a:normAutofit fontScale="92500" lnSpcReduction="10000"/>
          </a:bodyPr>
          <a:lstStyle/>
          <a:p>
            <a:pPr algn="just">
              <a:lnSpc>
                <a:spcPct val="150000"/>
              </a:lnSpc>
              <a:buFont typeface="Wingdings" panose="05000000000000000000" pitchFamily="2" charset="2"/>
              <a:buChar char="§"/>
            </a:pPr>
            <a:r>
              <a:rPr lang="en-US" sz="2800" b="1" dirty="0" smtClean="0">
                <a:latin typeface="Times New Roman" panose="02020603050405020304" pitchFamily="18" charset="0"/>
                <a:cs typeface="Times New Roman" panose="02020603050405020304" pitchFamily="18" charset="0"/>
              </a:rPr>
              <a:t>Weight management</a:t>
            </a:r>
            <a:r>
              <a:rPr lang="en-US" sz="2800" dirty="0" smtClean="0">
                <a:latin typeface="Times New Roman" panose="02020603050405020304" pitchFamily="18" charset="0"/>
                <a:cs typeface="Times New Roman" panose="02020603050405020304" pitchFamily="18" charset="0"/>
              </a:rPr>
              <a:t> is a long-term approach to a healthy lifestyle.</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 It includes a balance of healthy eating and physical exercise to equate energy expenditure and energy intake. </a:t>
            </a:r>
          </a:p>
          <a:p>
            <a:pPr algn="just">
              <a:lnSpc>
                <a:spcPct val="150000"/>
              </a:lnSpc>
              <a:buFont typeface="Wingdings" panose="05000000000000000000" pitchFamily="2" charset="2"/>
              <a:buChar char="§"/>
            </a:pPr>
            <a:r>
              <a:rPr lang="en-US" sz="2800" dirty="0" smtClean="0">
                <a:solidFill>
                  <a:srgbClr val="FF0000"/>
                </a:solidFill>
                <a:latin typeface="Times New Roman" panose="02020603050405020304" pitchFamily="18" charset="0"/>
                <a:cs typeface="Times New Roman" panose="02020603050405020304" pitchFamily="18" charset="0"/>
              </a:rPr>
              <a:t>Nutrition </a:t>
            </a:r>
            <a:r>
              <a:rPr lang="en-US" sz="2800" dirty="0" smtClean="0">
                <a:latin typeface="Times New Roman" panose="02020603050405020304" pitchFamily="18" charset="0"/>
                <a:cs typeface="Times New Roman" panose="02020603050405020304" pitchFamily="18" charset="0"/>
              </a:rPr>
              <a:t>is an important part of maintaining a healthy body weight.</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 </a:t>
            </a:r>
            <a:r>
              <a:rPr lang="en-US" sz="2800" dirty="0" smtClean="0">
                <a:solidFill>
                  <a:srgbClr val="00B0F0"/>
                </a:solidFill>
                <a:latin typeface="Times New Roman" panose="02020603050405020304" pitchFamily="18" charset="0"/>
                <a:cs typeface="Times New Roman" panose="02020603050405020304" pitchFamily="18" charset="0"/>
              </a:rPr>
              <a:t>Developing healthy eating habits </a:t>
            </a:r>
            <a:r>
              <a:rPr lang="en-US" sz="2800" dirty="0" smtClean="0">
                <a:latin typeface="Times New Roman" panose="02020603050405020304" pitchFamily="18" charset="0"/>
                <a:cs typeface="Times New Roman" panose="02020603050405020304" pitchFamily="18" charset="0"/>
              </a:rPr>
              <a:t>while using tips that will keep us fuller longer can be useful tools in weight management. </a:t>
            </a:r>
          </a:p>
        </p:txBody>
      </p:sp>
      <p:sp>
        <p:nvSpPr>
          <p:cNvPr id="4" name="Slide Number Placeholder 3"/>
          <p:cNvSpPr>
            <a:spLocks noGrp="1"/>
          </p:cNvSpPr>
          <p:nvPr>
            <p:ph type="sldNum" sz="quarter" idx="12"/>
          </p:nvPr>
        </p:nvSpPr>
        <p:spPr/>
        <p:txBody>
          <a:bodyPr/>
          <a:lstStyle/>
          <a:p>
            <a:fld id="{D8C489E4-C886-4C43-A66E-F614A9A1D522}" type="slidenum">
              <a:rPr lang="en-US" smtClean="0"/>
              <a:pPr/>
              <a:t>154</a:t>
            </a:fld>
            <a:endParaRPr lang="en-US"/>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229600" cy="11430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 y="990600"/>
            <a:ext cx="8915400" cy="5257800"/>
          </a:xfrm>
        </p:spPr>
        <p:txBody>
          <a:bodyPr>
            <a:normAutofit lnSpcReduction="10000"/>
          </a:bodyPr>
          <a:lstStyle/>
          <a:p>
            <a:pPr algn="just">
              <a:lnSpc>
                <a:spcPct val="150000"/>
              </a:lnSpc>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Knowing what your body needs is important to weight management and can control overconsumption and under consumption of food.</a:t>
            </a:r>
          </a:p>
          <a:p>
            <a:pPr algn="just">
              <a:lnSpc>
                <a:spcPct val="150000"/>
              </a:lnSpc>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It does not include fad diets that promote quick, temporary weight loss. </a:t>
            </a:r>
          </a:p>
          <a:p>
            <a:pPr algn="just">
              <a:lnSpc>
                <a:spcPct val="150000"/>
              </a:lnSpc>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It focuses on the long-term results that are achieved through slow weight loss, followed by retention of an ideal body weight for age, sex and height</a:t>
            </a:r>
          </a:p>
          <a:p>
            <a:pPr marL="0" indent="0" algn="just">
              <a:lnSpc>
                <a:spcPct val="150000"/>
              </a:lnSpc>
              <a:buNone/>
            </a:pPr>
            <a:endParaRPr lang="en-US" sz="2800" dirty="0" smtClean="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
            </a:pP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155</a:t>
            </a:fld>
            <a:endParaRPr lang="en-US"/>
          </a:p>
        </p:txBody>
      </p:sp>
    </p:spTree>
    <p:extLst>
      <p:ext uri="{BB962C8B-B14F-4D97-AF65-F5344CB8AC3E}">
        <p14:creationId xmlns:p14="http://schemas.microsoft.com/office/powerpoint/2010/main" xmlns="" val="2364638246"/>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686800" cy="9144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Methods of Weight Management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914401"/>
            <a:ext cx="8763000" cy="5791199"/>
          </a:xfrm>
        </p:spPr>
        <p:txBody>
          <a:bodyPr>
            <a:normAutofit fontScale="92500" lnSpcReduction="10000"/>
          </a:bodyPr>
          <a:lstStyle/>
          <a:p>
            <a:pPr algn="just">
              <a:lnSpc>
                <a:spcPct val="150000"/>
              </a:lnSpc>
              <a:buNone/>
            </a:pPr>
            <a:r>
              <a:rPr lang="en-US" sz="3000" b="1" dirty="0" smtClean="0">
                <a:solidFill>
                  <a:srgbClr val="00B0F0"/>
                </a:solidFill>
                <a:latin typeface="Times New Roman" panose="02020603050405020304" pitchFamily="18" charset="0"/>
                <a:cs typeface="Times New Roman" panose="02020603050405020304" pitchFamily="18" charset="0"/>
              </a:rPr>
              <a:t>1. Increase protein intake, especially at breakfast</a:t>
            </a:r>
          </a:p>
          <a:p>
            <a:pPr algn="just">
              <a:lnSpc>
                <a:spcPct val="150000"/>
              </a:lnSpc>
              <a:buNone/>
            </a:pPr>
            <a:r>
              <a:rPr lang="en-US" sz="2800" dirty="0" smtClean="0">
                <a:latin typeface="Times New Roman" panose="02020603050405020304" pitchFamily="18" charset="0"/>
                <a:cs typeface="Times New Roman" panose="02020603050405020304" pitchFamily="18" charset="0"/>
              </a:rPr>
              <a:t>Why it is important: </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The satiating property of dietary protein is influenced by the time of protein consumption. </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Studies have shown that protein intake at breakfast has a greater satiety effect than later meal times. </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Firstly, protein has a greater </a:t>
            </a:r>
            <a:r>
              <a:rPr lang="en-US" sz="2800" dirty="0" err="1" smtClean="0">
                <a:latin typeface="Times New Roman" panose="02020603050405020304" pitchFamily="18" charset="0"/>
                <a:cs typeface="Times New Roman" panose="02020603050405020304" pitchFamily="18" charset="0"/>
              </a:rPr>
              <a:t>thermogenic</a:t>
            </a:r>
            <a:r>
              <a:rPr lang="en-US" sz="2800" dirty="0" smtClean="0">
                <a:latin typeface="Times New Roman" panose="02020603050405020304" pitchFamily="18" charset="0"/>
                <a:cs typeface="Times New Roman" panose="02020603050405020304" pitchFamily="18" charset="0"/>
              </a:rPr>
              <a:t> effect than carbohydrates and fat, which enables the body to burn more calories. </a:t>
            </a:r>
          </a:p>
        </p:txBody>
      </p:sp>
      <p:sp>
        <p:nvSpPr>
          <p:cNvPr id="4" name="Slide Number Placeholder 3"/>
          <p:cNvSpPr>
            <a:spLocks noGrp="1"/>
          </p:cNvSpPr>
          <p:nvPr>
            <p:ph type="sldNum" sz="quarter" idx="12"/>
          </p:nvPr>
        </p:nvSpPr>
        <p:spPr/>
        <p:txBody>
          <a:bodyPr/>
          <a:lstStyle/>
          <a:p>
            <a:fld id="{D8C489E4-C886-4C43-A66E-F614A9A1D522}" type="slidenum">
              <a:rPr lang="en-US" smtClean="0"/>
              <a:pPr/>
              <a:t>156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8229600" cy="11430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914400"/>
            <a:ext cx="9144000" cy="5441950"/>
          </a:xfrm>
        </p:spPr>
        <p:txBody>
          <a:bodyPr>
            <a:normAutofit fontScale="92500"/>
          </a:bodyPr>
          <a:lstStyle/>
          <a:p>
            <a:pPr algn="just">
              <a:lnSpc>
                <a:spcPct val="150000"/>
              </a:lnSpc>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Secondly, a high protein breakfast appears to slow gastric emptying, which attributes to the fact that protein appears to be the most satiating macronutrient. </a:t>
            </a:r>
          </a:p>
          <a:p>
            <a:pPr algn="just">
              <a:lnSpc>
                <a:spcPct val="150000"/>
              </a:lnSpc>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Finally, a high protein breakfast increases the activity of glucagon, which activates the pathways for glucose synthesis.</a:t>
            </a:r>
          </a:p>
          <a:p>
            <a:pPr algn="just">
              <a:lnSpc>
                <a:spcPct val="150000"/>
              </a:lnSpc>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 One study showed that fat loss was approximately twice as much in the high-protein diet group than the moderate-protein diet group in overweight and obese individuals</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157</a:t>
            </a:fld>
            <a:endParaRPr lang="en-US"/>
          </a:p>
        </p:txBody>
      </p:sp>
    </p:spTree>
    <p:extLst>
      <p:ext uri="{BB962C8B-B14F-4D97-AF65-F5344CB8AC3E}">
        <p14:creationId xmlns:p14="http://schemas.microsoft.com/office/powerpoint/2010/main" xmlns="" val="3961585216"/>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6" y="-14288"/>
            <a:ext cx="9129713" cy="11430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399" y="914400"/>
            <a:ext cx="8991599" cy="5715000"/>
          </a:xfrm>
        </p:spPr>
        <p:txBody>
          <a:bodyPr>
            <a:normAutofit lnSpcReduction="10000"/>
          </a:bodyPr>
          <a:lstStyle/>
          <a:p>
            <a:pPr algn="just">
              <a:lnSpc>
                <a:spcPct val="150000"/>
              </a:lnSpc>
              <a:buNone/>
            </a:pPr>
            <a:r>
              <a:rPr lang="en-US" sz="2600" b="1" dirty="0" smtClean="0">
                <a:solidFill>
                  <a:srgbClr val="00B0F0"/>
                </a:solidFill>
                <a:latin typeface="Times New Roman" panose="02020603050405020304" pitchFamily="18" charset="0"/>
                <a:cs typeface="Times New Roman" panose="02020603050405020304" pitchFamily="18" charset="0"/>
              </a:rPr>
              <a:t>2.Plate size can affect calorie consumption</a:t>
            </a:r>
          </a:p>
          <a:p>
            <a:pPr lvl="1" algn="just">
              <a:lnSpc>
                <a:spcPct val="150000"/>
              </a:lnSpc>
              <a:buFont typeface="Arial" panose="020B0604020202020204" pitchFamily="34" charset="0"/>
              <a:buChar char="•"/>
            </a:pPr>
            <a:r>
              <a:rPr lang="en-US" sz="2600" dirty="0" smtClean="0">
                <a:latin typeface="Times New Roman" panose="02020603050405020304" pitchFamily="18" charset="0"/>
                <a:cs typeface="Times New Roman" panose="02020603050405020304" pitchFamily="18" charset="0"/>
              </a:rPr>
              <a:t>Using smaller plates helps to consume smaller portion sizes and this leads to the consumption of fewer calories. </a:t>
            </a:r>
          </a:p>
          <a:p>
            <a:pPr lvl="1" algn="just">
              <a:lnSpc>
                <a:spcPct val="150000"/>
              </a:lnSpc>
              <a:buFont typeface="Arial" panose="020B0604020202020204" pitchFamily="34" charset="0"/>
              <a:buChar char="•"/>
            </a:pPr>
            <a:r>
              <a:rPr lang="en-US" sz="2600" dirty="0" smtClean="0">
                <a:latin typeface="Times New Roman" panose="02020603050405020304" pitchFamily="18" charset="0"/>
                <a:cs typeface="Times New Roman" panose="02020603050405020304" pitchFamily="18" charset="0"/>
              </a:rPr>
              <a:t>Studies have shown that portion size influences energy intake.</a:t>
            </a:r>
            <a:endParaRPr lang="en-US" sz="2600" b="1" dirty="0" smtClean="0">
              <a:latin typeface="Times New Roman" panose="02020603050405020304" pitchFamily="18" charset="0"/>
              <a:cs typeface="Times New Roman" panose="02020603050405020304" pitchFamily="18" charset="0"/>
            </a:endParaRPr>
          </a:p>
          <a:p>
            <a:pPr algn="just">
              <a:lnSpc>
                <a:spcPct val="150000"/>
              </a:lnSpc>
              <a:buNone/>
            </a:pPr>
            <a:r>
              <a:rPr lang="en-US" sz="2600" b="1" dirty="0" smtClean="0">
                <a:solidFill>
                  <a:srgbClr val="00B0F0"/>
                </a:solidFill>
                <a:latin typeface="Times New Roman" panose="02020603050405020304" pitchFamily="18" charset="0"/>
                <a:cs typeface="Times New Roman" panose="02020603050405020304" pitchFamily="18" charset="0"/>
              </a:rPr>
              <a:t>3. </a:t>
            </a:r>
            <a:r>
              <a:rPr lang="x-none" sz="2600" b="1" dirty="0" smtClean="0">
                <a:solidFill>
                  <a:srgbClr val="00B0F0"/>
                </a:solidFill>
                <a:latin typeface="Times New Roman" panose="02020603050405020304" pitchFamily="18" charset="0"/>
                <a:cs typeface="Times New Roman" panose="02020603050405020304" pitchFamily="18" charset="0"/>
              </a:rPr>
              <a:t>Eat more soup</a:t>
            </a:r>
            <a:endParaRPr lang="en-US" sz="2600" b="1" dirty="0" smtClean="0">
              <a:solidFill>
                <a:srgbClr val="00B0F0"/>
              </a:solidFill>
              <a:latin typeface="Times New Roman" panose="02020603050405020304" pitchFamily="18" charset="0"/>
              <a:cs typeface="Times New Roman" panose="02020603050405020304" pitchFamily="18" charset="0"/>
            </a:endParaRPr>
          </a:p>
          <a:p>
            <a:pPr lvl="1" algn="just">
              <a:lnSpc>
                <a:spcPct val="150000"/>
              </a:lnSpc>
              <a:buFont typeface="Arial" panose="020B0604020202020204" pitchFamily="34" charset="0"/>
              <a:buChar char="•"/>
            </a:pPr>
            <a:r>
              <a:rPr lang="en-US" sz="2600" dirty="0" smtClean="0">
                <a:latin typeface="Times New Roman" panose="02020603050405020304" pitchFamily="18" charset="0"/>
                <a:cs typeface="Times New Roman" panose="02020603050405020304" pitchFamily="18" charset="0"/>
              </a:rPr>
              <a:t>Soups have a significant satiety effect and studies have demonstrated that compared to solid foods, soup ingestion decrease the amount of energy intake. </a:t>
            </a:r>
          </a:p>
          <a:p>
            <a:pPr marL="457200" lvl="1" indent="0" algn="just">
              <a:buNone/>
            </a:pPr>
            <a:endParaRPr lang="en-US" b="1" dirty="0" smtClean="0"/>
          </a:p>
          <a:p>
            <a:pPr>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158</a:t>
            </a:fld>
            <a:endParaRPr lang="en-US"/>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 y="685800"/>
            <a:ext cx="9067800" cy="6019800"/>
          </a:xfrm>
        </p:spPr>
        <p:txBody>
          <a:bodyPr>
            <a:normAutofit fontScale="92500"/>
          </a:bodyPr>
          <a:lstStyle/>
          <a:p>
            <a:pPr algn="just">
              <a:lnSpc>
                <a:spcPct val="170000"/>
              </a:lnSpc>
            </a:pPr>
            <a:r>
              <a:rPr lang="en-US" sz="3500" dirty="0">
                <a:latin typeface="Times New Roman" panose="02020603050405020304" pitchFamily="18" charset="0"/>
                <a:cs typeface="Times New Roman" panose="02020603050405020304" pitchFamily="18" charset="0"/>
              </a:rPr>
              <a:t>Compared to having no soup, it has been shown that eating soup reduces total energy intake of a meal. </a:t>
            </a:r>
          </a:p>
          <a:p>
            <a:pPr algn="just">
              <a:lnSpc>
                <a:spcPct val="170000"/>
              </a:lnSpc>
            </a:pPr>
            <a:r>
              <a:rPr lang="en-US" sz="3500" dirty="0">
                <a:latin typeface="Times New Roman" panose="02020603050405020304" pitchFamily="18" charset="0"/>
                <a:cs typeface="Times New Roman" panose="02020603050405020304" pitchFamily="18" charset="0"/>
              </a:rPr>
              <a:t>When soup is consumed before a meal, a decrease of 20% of energy is consumed in the </a:t>
            </a:r>
            <a:r>
              <a:rPr lang="en-US" sz="3500" dirty="0" smtClean="0">
                <a:latin typeface="Times New Roman" panose="02020603050405020304" pitchFamily="18" charset="0"/>
                <a:cs typeface="Times New Roman" panose="02020603050405020304" pitchFamily="18" charset="0"/>
              </a:rPr>
              <a:t>meal</a:t>
            </a:r>
            <a:endParaRPr lang="en-US" sz="3500" b="1" dirty="0">
              <a:latin typeface="Times New Roman" panose="02020603050405020304" pitchFamily="18" charset="0"/>
              <a:cs typeface="Times New Roman" panose="02020603050405020304" pitchFamily="18" charset="0"/>
            </a:endParaRPr>
          </a:p>
          <a:p>
            <a:pPr algn="just">
              <a:lnSpc>
                <a:spcPct val="150000"/>
              </a:lnSpc>
              <a:buNone/>
            </a:pPr>
            <a:r>
              <a:rPr lang="en-US" sz="2800" b="1" dirty="0" smtClean="0">
                <a:solidFill>
                  <a:srgbClr val="00B0F0"/>
                </a:solidFill>
                <a:latin typeface="Times New Roman" panose="02020603050405020304" pitchFamily="18" charset="0"/>
                <a:cs typeface="Times New Roman" panose="02020603050405020304" pitchFamily="18" charset="0"/>
              </a:rPr>
              <a:t>4. </a:t>
            </a:r>
            <a:r>
              <a:rPr lang="x-none" sz="2800" b="1" dirty="0" smtClean="0">
                <a:solidFill>
                  <a:srgbClr val="00B0F0"/>
                </a:solidFill>
                <a:latin typeface="Times New Roman" panose="02020603050405020304" pitchFamily="18" charset="0"/>
                <a:cs typeface="Times New Roman" panose="02020603050405020304" pitchFamily="18" charset="0"/>
              </a:rPr>
              <a:t>Choose the low calorie foods</a:t>
            </a:r>
            <a:endParaRPr lang="en-US" sz="2800" b="1" dirty="0" smtClean="0">
              <a:solidFill>
                <a:srgbClr val="00B0F0"/>
              </a:solidFill>
              <a:latin typeface="Times New Roman" panose="02020603050405020304" pitchFamily="18" charset="0"/>
              <a:cs typeface="Times New Roman" panose="02020603050405020304" pitchFamily="18" charset="0"/>
            </a:endParaRPr>
          </a:p>
          <a:p>
            <a:pPr algn="just">
              <a:lnSpc>
                <a:spcPct val="150000"/>
              </a:lnSpc>
              <a:buNone/>
            </a:pPr>
            <a:r>
              <a:rPr lang="en-US" sz="2800" b="1" dirty="0" smtClean="0">
                <a:solidFill>
                  <a:srgbClr val="00B0F0"/>
                </a:solidFill>
                <a:latin typeface="Times New Roman" panose="02020603050405020304" pitchFamily="18" charset="0"/>
                <a:cs typeface="Times New Roman" panose="02020603050405020304" pitchFamily="18" charset="0"/>
              </a:rPr>
              <a:t>5. Eating more dairy can aid in fat loss</a:t>
            </a:r>
          </a:p>
          <a:p>
            <a:pPr algn="just">
              <a:lnSpc>
                <a:spcPct val="150000"/>
              </a:lnSpc>
              <a:buFont typeface="Wingdings" pitchFamily="2" charset="2"/>
              <a:buChar char="ü"/>
            </a:pPr>
            <a:r>
              <a:rPr lang="en-US" sz="2800" dirty="0" smtClean="0">
                <a:latin typeface="Times New Roman" panose="02020603050405020304" pitchFamily="18" charset="0"/>
                <a:cs typeface="Times New Roman" panose="02020603050405020304" pitchFamily="18" charset="0"/>
              </a:rPr>
              <a:t>Eating diet high in dairy decreases total body fat.</a:t>
            </a:r>
            <a:endParaRPr lang="en-US" b="1" dirty="0" smtClean="0"/>
          </a:p>
          <a:p>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159</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12" y="0"/>
            <a:ext cx="9073487" cy="609600"/>
          </a:xfrm>
        </p:spPr>
        <p:txBody>
          <a:bodyPr>
            <a:normAutofit fontScale="90000"/>
          </a:bodyPr>
          <a:lstStyle/>
          <a:p>
            <a:pPr algn="l"/>
            <a:r>
              <a:rPr lang="en-US" dirty="0" smtClean="0">
                <a:latin typeface="Times New Roman" panose="02020603050405020304" pitchFamily="18" charset="0"/>
                <a:cs typeface="Times New Roman" panose="02020603050405020304" pitchFamily="18" charset="0"/>
              </a:rPr>
              <a:t>Cont.…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 y="609600"/>
            <a:ext cx="8991600" cy="6096000"/>
          </a:xfrm>
        </p:spPr>
        <p:txBody>
          <a:bodyPr>
            <a:normAutofit/>
          </a:bodyPr>
          <a:lstStyle/>
          <a:p>
            <a:pPr algn="just">
              <a:lnSpc>
                <a:spcPct val="150000"/>
              </a:lnSpc>
            </a:pPr>
            <a:r>
              <a:rPr lang="en-US" sz="2800" dirty="0">
                <a:latin typeface="Times New Roman" panose="02020603050405020304" pitchFamily="18" charset="0"/>
                <a:cs typeface="Times New Roman" panose="02020603050405020304" pitchFamily="18" charset="0"/>
              </a:rPr>
              <a:t>Equipping the students with the </a:t>
            </a:r>
            <a:r>
              <a:rPr lang="en-US" sz="2800" dirty="0">
                <a:solidFill>
                  <a:srgbClr val="FF0000"/>
                </a:solidFill>
                <a:latin typeface="Times New Roman" panose="02020603050405020304" pitchFamily="18" charset="0"/>
                <a:cs typeface="Times New Roman" panose="02020603050405020304" pitchFamily="18" charset="0"/>
              </a:rPr>
              <a:t>knowledge</a:t>
            </a:r>
            <a:r>
              <a:rPr lang="en-US" sz="2800" dirty="0">
                <a:latin typeface="Times New Roman" panose="02020603050405020304" pitchFamily="18" charset="0"/>
                <a:cs typeface="Times New Roman" panose="02020603050405020304" pitchFamily="18" charset="0"/>
              </a:rPr>
              <a:t> of dietary therapy will further assist the </a:t>
            </a:r>
            <a:r>
              <a:rPr lang="en-US" sz="2800" dirty="0" smtClean="0">
                <a:latin typeface="Times New Roman" panose="02020603050405020304" pitchFamily="18" charset="0"/>
                <a:cs typeface="Times New Roman" panose="02020603050405020304" pitchFamily="18" charset="0"/>
              </a:rPr>
              <a:t>students </a:t>
            </a:r>
            <a:r>
              <a:rPr lang="en-US" sz="2800" dirty="0">
                <a:latin typeface="Times New Roman" panose="02020603050405020304" pitchFamily="18" charset="0"/>
                <a:cs typeface="Times New Roman" panose="02020603050405020304" pitchFamily="18" charset="0"/>
              </a:rPr>
              <a:t>in understanding what happens and what to do when the body is </a:t>
            </a:r>
            <a:r>
              <a:rPr lang="en-US" sz="2800" dirty="0">
                <a:solidFill>
                  <a:srgbClr val="FF0000"/>
                </a:solidFill>
                <a:latin typeface="Times New Roman" panose="02020603050405020304" pitchFamily="18" charset="0"/>
                <a:cs typeface="Times New Roman" panose="02020603050405020304" pitchFamily="18" charset="0"/>
              </a:rPr>
              <a:t>injured</a:t>
            </a:r>
            <a:r>
              <a:rPr lang="en-US" sz="2800" dirty="0">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diseased</a:t>
            </a:r>
            <a:r>
              <a:rPr lang="en-US" sz="2800" dirty="0">
                <a:latin typeface="Times New Roman" panose="02020603050405020304" pitchFamily="18" charset="0"/>
                <a:cs typeface="Times New Roman" panose="02020603050405020304" pitchFamily="18" charset="0"/>
              </a:rPr>
              <a:t> or placed </a:t>
            </a:r>
            <a:r>
              <a:rPr lang="en-US" sz="2800" dirty="0">
                <a:solidFill>
                  <a:srgbClr val="FF0000"/>
                </a:solidFill>
                <a:latin typeface="Times New Roman" panose="02020603050405020304" pitchFamily="18" charset="0"/>
                <a:cs typeface="Times New Roman" panose="02020603050405020304" pitchFamily="18" charset="0"/>
              </a:rPr>
              <a:t>under stress</a:t>
            </a:r>
            <a:r>
              <a:rPr lang="en-US" sz="2800" dirty="0" smtClean="0">
                <a:latin typeface="Times New Roman" panose="02020603050405020304" pitchFamily="18" charset="0"/>
                <a:cs typeface="Times New Roman" panose="02020603050405020304" pitchFamily="18" charset="0"/>
              </a:rPr>
              <a:t>.</a:t>
            </a:r>
          </a:p>
          <a:p>
            <a:pPr algn="just">
              <a:lnSpc>
                <a:spcPct val="150000"/>
              </a:lnSpc>
            </a:pP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help you to understand what the </a:t>
            </a:r>
            <a:r>
              <a:rPr lang="en-US" sz="2800" dirty="0" smtClean="0">
                <a:latin typeface="Times New Roman" panose="02020603050405020304" pitchFamily="18" charset="0"/>
                <a:cs typeface="Times New Roman" panose="02020603050405020304" pitchFamily="18" charset="0"/>
              </a:rPr>
              <a:t>food composition </a:t>
            </a:r>
            <a:r>
              <a:rPr lang="en-US" sz="2800" dirty="0">
                <a:latin typeface="Times New Roman" panose="02020603050405020304" pitchFamily="18" charset="0"/>
                <a:cs typeface="Times New Roman" panose="02020603050405020304" pitchFamily="18" charset="0"/>
              </a:rPr>
              <a:t>is look like, the relevant nutrients for the building up of the body and different disorders in relation with deficit of </a:t>
            </a:r>
            <a:r>
              <a:rPr lang="en-US" sz="2800" dirty="0" smtClean="0">
                <a:latin typeface="Times New Roman" panose="02020603050405020304" pitchFamily="18" charset="0"/>
                <a:cs typeface="Times New Roman" panose="02020603050405020304" pitchFamily="18" charset="0"/>
              </a:rPr>
              <a:t>nutrients.</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16</a:t>
            </a:fld>
            <a:endParaRPr lang="en-US"/>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838200"/>
            <a:ext cx="9144000" cy="5518150"/>
          </a:xfrm>
        </p:spPr>
        <p:txBody>
          <a:bodyPr>
            <a:normAutofit fontScale="77500" lnSpcReduction="20000"/>
          </a:bodyPr>
          <a:lstStyle/>
          <a:p>
            <a:pPr algn="just">
              <a:lnSpc>
                <a:spcPct val="150000"/>
              </a:lnSpc>
              <a:buFont typeface="Wingdings" pitchFamily="2" charset="2"/>
              <a:buChar char="ü"/>
            </a:pPr>
            <a:r>
              <a:rPr lang="en-US" sz="2800" dirty="0">
                <a:latin typeface="Times New Roman" panose="02020603050405020304" pitchFamily="18" charset="0"/>
                <a:cs typeface="Times New Roman" panose="02020603050405020304" pitchFamily="18" charset="0"/>
              </a:rPr>
              <a:t>This occurs because a high amount of dietary calcium </a:t>
            </a:r>
            <a:r>
              <a:rPr lang="en-US" sz="2800" dirty="0">
                <a:solidFill>
                  <a:srgbClr val="00B0F0"/>
                </a:solidFill>
                <a:latin typeface="Times New Roman" panose="02020603050405020304" pitchFamily="18" charset="0"/>
                <a:cs typeface="Times New Roman" panose="02020603050405020304" pitchFamily="18" charset="0"/>
              </a:rPr>
              <a:t>increases the amount of energy and fat excreted from the body. </a:t>
            </a:r>
          </a:p>
          <a:p>
            <a:pPr algn="just">
              <a:lnSpc>
                <a:spcPct val="150000"/>
              </a:lnSpc>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Studies have shown that saturated, monounsaturated and polyunsaturated fats all have a </a:t>
            </a:r>
            <a:r>
              <a:rPr lang="en-US" sz="2800" dirty="0">
                <a:solidFill>
                  <a:srgbClr val="00B0F0"/>
                </a:solidFill>
                <a:latin typeface="Times New Roman" panose="02020603050405020304" pitchFamily="18" charset="0"/>
                <a:cs typeface="Times New Roman" panose="02020603050405020304" pitchFamily="18" charset="0"/>
              </a:rPr>
              <a:t>higher excretion rate with a high calcium intake</a:t>
            </a:r>
            <a:r>
              <a:rPr lang="en-US" sz="2800" dirty="0">
                <a:solidFill>
                  <a:srgbClr val="00B0F0"/>
                </a:solidFill>
              </a:rPr>
              <a:t>. </a:t>
            </a:r>
            <a:endParaRPr lang="en-US" sz="2800"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high </a:t>
            </a:r>
            <a:r>
              <a:rPr lang="en-US" sz="2800" dirty="0">
                <a:latin typeface="Times New Roman" panose="02020603050405020304" pitchFamily="18" charset="0"/>
                <a:cs typeface="Times New Roman" panose="02020603050405020304" pitchFamily="18" charset="0"/>
              </a:rPr>
              <a:t>intakes of calcium cause calcium soap formation and/ or binding of bile acids in the intestine. </a:t>
            </a:r>
          </a:p>
          <a:p>
            <a:pPr algn="just">
              <a:lnSpc>
                <a:spcPct val="150000"/>
              </a:lnSpc>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Dairy sources of calcium demonstrate greater weight loss than supplemental calcium intake. </a:t>
            </a:r>
          </a:p>
          <a:p>
            <a:pPr algn="just">
              <a:lnSpc>
                <a:spcPct val="150000"/>
              </a:lnSpc>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This may be due to the other bioactive components present in milk, which may aid in metabolic efficiency and fat loss</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160</a:t>
            </a:fld>
            <a:endParaRPr lang="en-US"/>
          </a:p>
        </p:txBody>
      </p:sp>
    </p:spTree>
    <p:extLst>
      <p:ext uri="{BB962C8B-B14F-4D97-AF65-F5344CB8AC3E}">
        <p14:creationId xmlns:p14="http://schemas.microsoft.com/office/powerpoint/2010/main" xmlns="" val="2134231636"/>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2" y="-14288"/>
            <a:ext cx="8229600" cy="11430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946150"/>
            <a:ext cx="9144000" cy="5607050"/>
          </a:xfrm>
        </p:spPr>
        <p:txBody>
          <a:bodyPr>
            <a:normAutofit fontScale="92500" lnSpcReduction="10000"/>
          </a:bodyPr>
          <a:lstStyle/>
          <a:p>
            <a:pPr algn="just">
              <a:lnSpc>
                <a:spcPct val="150000"/>
              </a:lnSpc>
              <a:buNone/>
            </a:pPr>
            <a:r>
              <a:rPr lang="en-US" sz="3000" dirty="0" smtClean="0">
                <a:solidFill>
                  <a:srgbClr val="00B0F0"/>
                </a:solidFill>
                <a:latin typeface="Times New Roman" panose="02020603050405020304" pitchFamily="18" charset="0"/>
                <a:cs typeface="Times New Roman" panose="02020603050405020304" pitchFamily="18" charset="0"/>
              </a:rPr>
              <a:t>6. </a:t>
            </a:r>
            <a:r>
              <a:rPr lang="en-US" sz="3000" b="1" dirty="0" smtClean="0">
                <a:solidFill>
                  <a:srgbClr val="00B0F0"/>
                </a:solidFill>
                <a:latin typeface="Times New Roman" panose="02020603050405020304" pitchFamily="18" charset="0"/>
                <a:cs typeface="Times New Roman" panose="02020603050405020304" pitchFamily="18" charset="0"/>
              </a:rPr>
              <a:t>Vegetable</a:t>
            </a:r>
            <a:endParaRPr lang="en-US" sz="3000" dirty="0" smtClean="0">
              <a:solidFill>
                <a:srgbClr val="00B0F0"/>
              </a:solidFill>
              <a:latin typeface="Times New Roman" panose="02020603050405020304" pitchFamily="18" charset="0"/>
              <a:cs typeface="Times New Roman" panose="02020603050405020304" pitchFamily="18" charset="0"/>
            </a:endParaRPr>
          </a:p>
          <a:p>
            <a:pPr lvl="1" algn="just">
              <a:lnSpc>
                <a:spcPct val="150000"/>
              </a:lnSpc>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Increase satiety and decrease hunger</a:t>
            </a:r>
          </a:p>
          <a:p>
            <a:pPr lvl="1" algn="just">
              <a:lnSpc>
                <a:spcPct val="150000"/>
              </a:lnSpc>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Have a low energy density, which is mainly due to the high water content and partly due to the fiber content</a:t>
            </a:r>
          </a:p>
          <a:p>
            <a:pPr lvl="1" algn="just">
              <a:lnSpc>
                <a:spcPct val="150000"/>
              </a:lnSpc>
              <a:buNone/>
            </a:pPr>
            <a:r>
              <a:rPr lang="en-US" sz="3000" dirty="0" smtClean="0">
                <a:solidFill>
                  <a:srgbClr val="00B0F0"/>
                </a:solidFill>
                <a:latin typeface="Times New Roman" panose="02020603050405020304" pitchFamily="18" charset="0"/>
                <a:cs typeface="Times New Roman" panose="02020603050405020304" pitchFamily="18" charset="0"/>
              </a:rPr>
              <a:t>7. </a:t>
            </a:r>
            <a:r>
              <a:rPr lang="x-none" sz="3000" b="1" dirty="0" smtClean="0">
                <a:solidFill>
                  <a:srgbClr val="00B0F0"/>
                </a:solidFill>
                <a:latin typeface="Times New Roman" panose="02020603050405020304" pitchFamily="18" charset="0"/>
                <a:cs typeface="Times New Roman" panose="02020603050405020304" pitchFamily="18" charset="0"/>
              </a:rPr>
              <a:t>Fiber</a:t>
            </a:r>
            <a:endParaRPr lang="en-US" sz="3000" b="1" dirty="0" smtClean="0">
              <a:solidFill>
                <a:srgbClr val="00B0F0"/>
              </a:solidFill>
              <a:latin typeface="Times New Roman" panose="02020603050405020304" pitchFamily="18" charset="0"/>
              <a:cs typeface="Times New Roman" panose="02020603050405020304" pitchFamily="18" charset="0"/>
            </a:endParaRPr>
          </a:p>
          <a:p>
            <a:pPr lvl="1" algn="just">
              <a:lnSpc>
                <a:spcPct val="150000"/>
              </a:lnSpc>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Dietary Fiber has been suggested to aid weight management by inducing satiety, decreasing absorption of macronutrients and promoting secretion of gut hormones</a:t>
            </a:r>
          </a:p>
          <a:p>
            <a:pPr lvl="1" algn="just">
              <a:lnSpc>
                <a:spcPct val="150000"/>
              </a:lnSpc>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Hormone </a:t>
            </a:r>
            <a:r>
              <a:rPr lang="en-US" dirty="0">
                <a:latin typeface="Times New Roman" panose="02020603050405020304" pitchFamily="18" charset="0"/>
                <a:cs typeface="Times New Roman" panose="02020603050405020304" pitchFamily="18" charset="0"/>
              </a:rPr>
              <a:t>secretion is affected during fiber ingestion.</a:t>
            </a:r>
          </a:p>
          <a:p>
            <a:pPr marL="914400" lvl="2" indent="0">
              <a:buNone/>
            </a:pPr>
            <a:endParaRPr lang="en-US" dirty="0" smtClean="0"/>
          </a:p>
          <a:p>
            <a:pPr lvl="1">
              <a:buNone/>
            </a:pPr>
            <a:endParaRPr lang="en-US" dirty="0" smtClean="0"/>
          </a:p>
        </p:txBody>
      </p:sp>
      <p:sp>
        <p:nvSpPr>
          <p:cNvPr id="4" name="Slide Number Placeholder 3"/>
          <p:cNvSpPr>
            <a:spLocks noGrp="1"/>
          </p:cNvSpPr>
          <p:nvPr>
            <p:ph type="sldNum" sz="quarter" idx="12"/>
          </p:nvPr>
        </p:nvSpPr>
        <p:spPr/>
        <p:txBody>
          <a:bodyPr/>
          <a:lstStyle/>
          <a:p>
            <a:fld id="{D8C489E4-C886-4C43-A66E-F614A9A1D522}" type="slidenum">
              <a:rPr lang="en-US" smtClean="0"/>
              <a:pPr/>
              <a:t>161</a:t>
            </a:fld>
            <a:endParaRPr lang="en-US"/>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 y="4762"/>
            <a:ext cx="8229600" cy="11430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7150" y="838200"/>
            <a:ext cx="9086850" cy="5518150"/>
          </a:xfrm>
        </p:spPr>
        <p:txBody>
          <a:bodyPr>
            <a:normAutofit fontScale="77500" lnSpcReduction="20000"/>
          </a:bodyPr>
          <a:lstStyle/>
          <a:p>
            <a:pPr algn="just">
              <a:lnSpc>
                <a:spcPct val="150000"/>
              </a:lnSpc>
            </a:pPr>
            <a:r>
              <a:rPr lang="en-US" sz="3600" dirty="0" smtClean="0">
                <a:latin typeface="Times New Roman" panose="02020603050405020304" pitchFamily="18" charset="0"/>
                <a:cs typeface="Times New Roman" panose="02020603050405020304" pitchFamily="18" charset="0"/>
              </a:rPr>
              <a:t>Insulin </a:t>
            </a:r>
            <a:r>
              <a:rPr lang="en-US" sz="3600" dirty="0">
                <a:latin typeface="Times New Roman" panose="02020603050405020304" pitchFamily="18" charset="0"/>
                <a:cs typeface="Times New Roman" panose="02020603050405020304" pitchFamily="18" charset="0"/>
              </a:rPr>
              <a:t>response is reduced and cholecystokinin (CCK) in the small intestine is increased. </a:t>
            </a:r>
          </a:p>
          <a:p>
            <a:pPr algn="just">
              <a:lnSpc>
                <a:spcPct val="150000"/>
              </a:lnSpc>
            </a:pPr>
            <a:r>
              <a:rPr lang="en-US" sz="3600" dirty="0">
                <a:latin typeface="Times New Roman" panose="02020603050405020304" pitchFamily="18" charset="0"/>
                <a:cs typeface="Times New Roman" panose="02020603050405020304" pitchFamily="18" charset="0"/>
              </a:rPr>
              <a:t> Insulin regulates blood glucose levels while CCK adjusts gastric emptying, pancreatic secretion and gall bladder contraction. </a:t>
            </a:r>
          </a:p>
          <a:p>
            <a:pPr algn="just">
              <a:lnSpc>
                <a:spcPct val="150000"/>
              </a:lnSpc>
            </a:pPr>
            <a:r>
              <a:rPr lang="en-US" sz="3600" dirty="0">
                <a:latin typeface="Times New Roman" panose="02020603050405020304" pitchFamily="18" charset="0"/>
                <a:cs typeface="Times New Roman" panose="02020603050405020304" pitchFamily="18" charset="0"/>
              </a:rPr>
              <a:t> There is direct correlation between CCK and satiety after foods of different fiber contents are consumed. </a:t>
            </a:r>
          </a:p>
          <a:p>
            <a:pPr algn="just">
              <a:lnSpc>
                <a:spcPct val="150000"/>
              </a:lnSpc>
            </a:pPr>
            <a:r>
              <a:rPr lang="en-US" sz="3600" dirty="0">
                <a:latin typeface="Times New Roman" panose="02020603050405020304" pitchFamily="18" charset="0"/>
                <a:cs typeface="Times New Roman" panose="02020603050405020304" pitchFamily="18" charset="0"/>
              </a:rPr>
              <a:t>Fiber may have the added benefit of helping consumers decrease food intake throughout the day</a:t>
            </a:r>
            <a:endParaRPr lang="en-US" sz="3600" b="1" dirty="0">
              <a:latin typeface="Times New Roman" panose="02020603050405020304" pitchFamily="18" charset="0"/>
              <a:cs typeface="Times New Roman" panose="02020603050405020304" pitchFamily="18" charset="0"/>
            </a:endParaRP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162</a:t>
            </a:fld>
            <a:endParaRPr lang="en-US"/>
          </a:p>
        </p:txBody>
      </p:sp>
    </p:spTree>
    <p:extLst>
      <p:ext uri="{BB962C8B-B14F-4D97-AF65-F5344CB8AC3E}">
        <p14:creationId xmlns:p14="http://schemas.microsoft.com/office/powerpoint/2010/main" xmlns="" val="2758834398"/>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6" y="23812"/>
            <a:ext cx="9129713" cy="890588"/>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3811" y="762000"/>
            <a:ext cx="9120188" cy="5791200"/>
          </a:xfrm>
        </p:spPr>
        <p:txBody>
          <a:bodyPr>
            <a:normAutofit fontScale="70000" lnSpcReduction="20000"/>
          </a:bodyPr>
          <a:lstStyle/>
          <a:p>
            <a:pPr>
              <a:buNone/>
            </a:pPr>
            <a:r>
              <a:rPr lang="en-US" sz="5100" dirty="0" smtClean="0">
                <a:solidFill>
                  <a:srgbClr val="00B0F0"/>
                </a:solidFill>
                <a:latin typeface="Times New Roman" panose="02020603050405020304" pitchFamily="18" charset="0"/>
                <a:cs typeface="Times New Roman" panose="02020603050405020304" pitchFamily="18" charset="0"/>
              </a:rPr>
              <a:t>8. </a:t>
            </a:r>
            <a:r>
              <a:rPr lang="x-none" sz="5100" b="1" dirty="0" smtClean="0">
                <a:solidFill>
                  <a:srgbClr val="00B0F0"/>
                </a:solidFill>
                <a:latin typeface="Times New Roman" panose="02020603050405020304" pitchFamily="18" charset="0"/>
                <a:cs typeface="Times New Roman" panose="02020603050405020304" pitchFamily="18" charset="0"/>
              </a:rPr>
              <a:t>Caffeine</a:t>
            </a:r>
            <a:endParaRPr lang="en-US" sz="5100" b="1" dirty="0" smtClean="0">
              <a:solidFill>
                <a:srgbClr val="00B0F0"/>
              </a:solidFill>
              <a:latin typeface="Times New Roman" panose="02020603050405020304" pitchFamily="18" charset="0"/>
              <a:cs typeface="Times New Roman" panose="02020603050405020304" pitchFamily="18" charset="0"/>
            </a:endParaRPr>
          </a:p>
          <a:p>
            <a:pPr lvl="1" algn="just">
              <a:lnSpc>
                <a:spcPct val="170000"/>
              </a:lnSpc>
              <a:buFont typeface="Wingdings" pitchFamily="2" charset="2"/>
              <a:buChar char="ü"/>
            </a:pPr>
            <a:r>
              <a:rPr lang="en-US" sz="4500" dirty="0" smtClean="0">
                <a:latin typeface="Times New Roman" panose="02020603050405020304" pitchFamily="18" charset="0"/>
                <a:cs typeface="Times New Roman" panose="02020603050405020304" pitchFamily="18" charset="0"/>
              </a:rPr>
              <a:t>associated with increased energy expenditure and subsequent weight loss</a:t>
            </a:r>
          </a:p>
          <a:p>
            <a:pPr marL="0" indent="0">
              <a:buNone/>
            </a:pPr>
            <a:r>
              <a:rPr lang="en-US" sz="5100" dirty="0" smtClean="0">
                <a:solidFill>
                  <a:srgbClr val="00B0F0"/>
                </a:solidFill>
                <a:latin typeface="Times New Roman" panose="02020603050405020304" pitchFamily="18" charset="0"/>
                <a:cs typeface="Times New Roman" panose="02020603050405020304" pitchFamily="18" charset="0"/>
              </a:rPr>
              <a:t>9. Green Tea</a:t>
            </a:r>
          </a:p>
          <a:p>
            <a:pPr lvl="1" algn="just">
              <a:lnSpc>
                <a:spcPct val="160000"/>
              </a:lnSpc>
              <a:buFont typeface="Wingdings" pitchFamily="2" charset="2"/>
              <a:buChar char="ü"/>
            </a:pPr>
            <a:r>
              <a:rPr lang="en-US" sz="3600" dirty="0" smtClean="0">
                <a:latin typeface="Times New Roman" panose="02020603050405020304" pitchFamily="18" charset="0"/>
                <a:cs typeface="Times New Roman" panose="02020603050405020304" pitchFamily="18" charset="0"/>
              </a:rPr>
              <a:t>It has been associated with decreasing blood glucose, inhibiting hepatic and body fat accumulation, and stimulating thermo genesis.  </a:t>
            </a:r>
          </a:p>
          <a:p>
            <a:pPr lvl="1" algn="just">
              <a:lnSpc>
                <a:spcPct val="160000"/>
              </a:lnSpc>
              <a:buFont typeface="Wingdings" pitchFamily="2" charset="2"/>
              <a:buChar char="ü"/>
            </a:pPr>
            <a:r>
              <a:rPr lang="en-US" sz="3600" dirty="0" smtClean="0">
                <a:latin typeface="Times New Roman" panose="02020603050405020304" pitchFamily="18" charset="0"/>
                <a:cs typeface="Times New Roman" panose="02020603050405020304" pitchFamily="18" charset="0"/>
              </a:rPr>
              <a:t>Green tea has also been shown to increase energy expenditure and fat oxidation in humans, independent of the caffeine content</a:t>
            </a:r>
          </a:p>
        </p:txBody>
      </p:sp>
      <p:sp>
        <p:nvSpPr>
          <p:cNvPr id="4" name="Slide Number Placeholder 3"/>
          <p:cNvSpPr>
            <a:spLocks noGrp="1"/>
          </p:cNvSpPr>
          <p:nvPr>
            <p:ph type="sldNum" sz="quarter" idx="12"/>
          </p:nvPr>
        </p:nvSpPr>
        <p:spPr/>
        <p:txBody>
          <a:bodyPr/>
          <a:lstStyle/>
          <a:p>
            <a:fld id="{D8C489E4-C886-4C43-A66E-F614A9A1D522}" type="slidenum">
              <a:rPr lang="en-US" smtClean="0"/>
              <a:pPr/>
              <a:t>163</a:t>
            </a:fld>
            <a:endParaRPr lang="en-US"/>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6" y="-28575"/>
            <a:ext cx="9110663" cy="11430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Overweight management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3336" y="914400"/>
            <a:ext cx="8958264" cy="5257800"/>
          </a:xfrm>
        </p:spPr>
        <p:txBody>
          <a:bodyPr>
            <a:normAutofit fontScale="92500" lnSpcReduction="20000"/>
          </a:bodyPr>
          <a:lstStyle/>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Obesity is a state of excess adipose tissue mass</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Obesity is a global problem, independent of age</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Now  reaching epidemic proportions around the world</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intra abdominal and abdominal subcutaneous fat have more significance than subcutaneous fat present in the buttocks and lower extremities.</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This distinction is most easily made clinically by determining the waist-to-hip ratio, with a ratio &gt;0.9 in women and &gt;1.0 in men being abnormal</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164</a:t>
            </a:fld>
            <a:endParaRPr lang="en-US"/>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 y="33337"/>
            <a:ext cx="8229600" cy="11430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Etiology of Obesity</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1066800"/>
            <a:ext cx="8763000" cy="4649787"/>
          </a:xfrm>
        </p:spPr>
        <p:txBody>
          <a:bodyPr>
            <a:normAutofit/>
          </a:bodyPr>
          <a:lstStyle/>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Obesity is a heterogeneous group of disorders</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Due  to the complexity of the neuroendocrine and metabolic systems that regulate energy intake, storage, and expenditure, it has been difficult to quantitate all the relevant parameters</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165</a:t>
            </a:fld>
            <a:endParaRPr lang="en-US"/>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066800"/>
            <a:ext cx="8991600" cy="5059363"/>
          </a:xfrm>
        </p:spPr>
        <p:txBody>
          <a:bodyPr>
            <a:normAutofit/>
          </a:bodyPr>
          <a:lstStyle/>
          <a:p>
            <a:pPr algn="just">
              <a:lnSpc>
                <a:spcPct val="150000"/>
              </a:lnSpc>
              <a:buNone/>
            </a:pPr>
            <a:r>
              <a:rPr lang="en-US" sz="2800" b="1" dirty="0" smtClean="0">
                <a:latin typeface="Times New Roman" panose="02020603050405020304" pitchFamily="18" charset="0"/>
                <a:cs typeface="Times New Roman" panose="02020603050405020304" pitchFamily="18" charset="0"/>
              </a:rPr>
              <a:t>Role of genes versus environment</a:t>
            </a:r>
            <a:endParaRPr lang="en-US" sz="2800" dirty="0" smtClean="0">
              <a:latin typeface="Times New Roman" panose="02020603050405020304" pitchFamily="18" charset="0"/>
              <a:cs typeface="Times New Roman" panose="02020603050405020304" pitchFamily="18" charset="0"/>
            </a:endParaRPr>
          </a:p>
          <a:p>
            <a:pPr algn="just">
              <a:lnSpc>
                <a:spcPct val="150000"/>
              </a:lnSpc>
            </a:pPr>
            <a:r>
              <a:rPr lang="en-US" sz="2800" dirty="0" smtClean="0">
                <a:latin typeface="Times New Roman" panose="02020603050405020304" pitchFamily="18" charset="0"/>
                <a:cs typeface="Times New Roman" panose="02020603050405020304" pitchFamily="18" charset="0"/>
              </a:rPr>
              <a:t>Obesity is commonly seen in families, and the heritability of body weight is similar to that for height</a:t>
            </a:r>
          </a:p>
          <a:p>
            <a:pPr algn="just">
              <a:lnSpc>
                <a:spcPct val="150000"/>
              </a:lnSpc>
              <a:buNone/>
            </a:pPr>
            <a:r>
              <a:rPr lang="en-US" sz="2800" b="1" dirty="0" smtClean="0">
                <a:latin typeface="Times New Roman" panose="02020603050405020304" pitchFamily="18" charset="0"/>
                <a:cs typeface="Times New Roman" panose="02020603050405020304" pitchFamily="18" charset="0"/>
              </a:rPr>
              <a:t>Cushing's syndrome(increased </a:t>
            </a:r>
            <a:r>
              <a:rPr lang="en-US" sz="2800" b="1" dirty="0" err="1" smtClean="0">
                <a:latin typeface="Times New Roman" panose="02020603050405020304" pitchFamily="18" charset="0"/>
                <a:cs typeface="Times New Roman" panose="02020603050405020304" pitchFamily="18" charset="0"/>
              </a:rPr>
              <a:t>cortoson</a:t>
            </a:r>
            <a:r>
              <a:rPr lang="en-US" sz="2800" b="1" dirty="0" smtClean="0">
                <a:latin typeface="Times New Roman" panose="02020603050405020304" pitchFamily="18" charset="0"/>
                <a:cs typeface="Times New Roman" panose="02020603050405020304" pitchFamily="18" charset="0"/>
              </a:rPr>
              <a:t> secretion)</a:t>
            </a:r>
          </a:p>
          <a:p>
            <a:pPr algn="just">
              <a:lnSpc>
                <a:spcPct val="150000"/>
              </a:lnSpc>
              <a:buNone/>
            </a:pPr>
            <a:r>
              <a:rPr lang="en-US" sz="2800" b="1" dirty="0" smtClean="0">
                <a:latin typeface="Times New Roman" panose="02020603050405020304" pitchFamily="18" charset="0"/>
                <a:cs typeface="Times New Roman" panose="02020603050405020304" pitchFamily="18" charset="0"/>
              </a:rPr>
              <a:t>Hypothyroidism</a:t>
            </a:r>
            <a:endParaRPr lang="en-US" sz="2800" dirty="0" smtClean="0">
              <a:latin typeface="Times New Roman" panose="02020603050405020304" pitchFamily="18" charset="0"/>
              <a:cs typeface="Times New Roman" panose="02020603050405020304" pitchFamily="18" charset="0"/>
            </a:endParaRPr>
          </a:p>
          <a:p>
            <a:pPr algn="just">
              <a:lnSpc>
                <a:spcPct val="150000"/>
              </a:lnSpc>
              <a:buNone/>
            </a:pPr>
            <a:r>
              <a:rPr lang="en-US" sz="2800" b="1" dirty="0" err="1" smtClean="0">
                <a:latin typeface="Times New Roman" panose="02020603050405020304" pitchFamily="18" charset="0"/>
                <a:cs typeface="Times New Roman" panose="02020603050405020304" pitchFamily="18" charset="0"/>
              </a:rPr>
              <a:t>Insulinoma</a:t>
            </a:r>
            <a:r>
              <a:rPr lang="en-US" sz="2800" b="1" dirty="0" smtClean="0">
                <a:latin typeface="Times New Roman" panose="02020603050405020304" pitchFamily="18" charset="0"/>
                <a:cs typeface="Times New Roman" panose="02020603050405020304" pitchFamily="18" charset="0"/>
              </a:rPr>
              <a:t> (Over eating to prevent hypoglycemia)</a:t>
            </a:r>
            <a:endParaRPr lang="en-US" sz="2800" dirty="0" smtClean="0">
              <a:latin typeface="Times New Roman" panose="02020603050405020304" pitchFamily="18" charset="0"/>
              <a:cs typeface="Times New Roman" panose="02020603050405020304" pitchFamily="18" charset="0"/>
            </a:endParaRPr>
          </a:p>
          <a:p>
            <a:pPr algn="just">
              <a:lnSpc>
                <a:spcPct val="150000"/>
              </a:lnSpc>
              <a:buNone/>
            </a:pPr>
            <a:endParaRPr lang="en-US" sz="2800" b="1" dirty="0" smtClean="0">
              <a:latin typeface="Times New Roman" panose="02020603050405020304" pitchFamily="18" charset="0"/>
              <a:cs typeface="Times New Roman" panose="02020603050405020304" pitchFamily="18" charset="0"/>
            </a:endParaRPr>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166</a:t>
            </a:fld>
            <a:endParaRPr lang="en-US"/>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pPr algn="l"/>
            <a:r>
              <a:rPr lang="en-US" dirty="0" smtClean="0"/>
              <a:t>Steps to Manage Weight </a:t>
            </a:r>
            <a:endParaRPr lang="en-US" dirty="0"/>
          </a:p>
        </p:txBody>
      </p:sp>
      <p:sp>
        <p:nvSpPr>
          <p:cNvPr id="3" name="Content Placeholder 2"/>
          <p:cNvSpPr>
            <a:spLocks noGrp="1"/>
          </p:cNvSpPr>
          <p:nvPr>
            <p:ph idx="1"/>
          </p:nvPr>
        </p:nvSpPr>
        <p:spPr>
          <a:xfrm>
            <a:off x="152400" y="957261"/>
            <a:ext cx="8229600" cy="5764213"/>
          </a:xfrm>
        </p:spPr>
        <p:txBody>
          <a:bodyPr>
            <a:normAutofit fontScale="92500" lnSpcReduction="10000"/>
          </a:bodyPr>
          <a:lstStyle/>
          <a:p>
            <a:pPr algn="just">
              <a:buFont typeface="Wingdings" panose="05000000000000000000" pitchFamily="2" charset="2"/>
              <a:buChar char="§"/>
            </a:pPr>
            <a:r>
              <a:rPr lang="en-US" sz="3000" dirty="0" smtClean="0">
                <a:latin typeface="Times New Roman" panose="02020603050405020304" pitchFamily="18" charset="0"/>
                <a:cs typeface="Times New Roman" panose="02020603050405020304" pitchFamily="18" charset="0"/>
              </a:rPr>
              <a:t>Build more lean muscle</a:t>
            </a:r>
          </a:p>
          <a:p>
            <a:pPr algn="just">
              <a:buFont typeface="Wingdings" panose="05000000000000000000" pitchFamily="2" charset="2"/>
              <a:buChar char="§"/>
            </a:pPr>
            <a:r>
              <a:rPr lang="en-US" sz="3000" dirty="0" smtClean="0">
                <a:latin typeface="Times New Roman" panose="02020603050405020304" pitchFamily="18" charset="0"/>
                <a:cs typeface="Times New Roman" panose="02020603050405020304" pitchFamily="18" charset="0"/>
              </a:rPr>
              <a:t>Fight off hunger with more filling foods</a:t>
            </a:r>
          </a:p>
          <a:p>
            <a:pPr algn="just">
              <a:buFont typeface="Wingdings" panose="05000000000000000000" pitchFamily="2" charset="2"/>
              <a:buChar char="§"/>
            </a:pPr>
            <a:r>
              <a:rPr lang="en-US" sz="3000" dirty="0" smtClean="0">
                <a:latin typeface="Times New Roman" panose="02020603050405020304" pitchFamily="18" charset="0"/>
                <a:cs typeface="Times New Roman" panose="02020603050405020304" pitchFamily="18" charset="0"/>
              </a:rPr>
              <a:t>Avoid temptation</a:t>
            </a:r>
          </a:p>
          <a:p>
            <a:pPr algn="just">
              <a:buFont typeface="Wingdings" panose="05000000000000000000" pitchFamily="2" charset="2"/>
              <a:buChar char="§"/>
            </a:pPr>
            <a:r>
              <a:rPr lang="en-US" sz="3000" dirty="0" smtClean="0">
                <a:latin typeface="Times New Roman" panose="02020603050405020304" pitchFamily="18" charset="0"/>
                <a:cs typeface="Times New Roman" panose="02020603050405020304" pitchFamily="18" charset="0"/>
              </a:rPr>
              <a:t>Count calories</a:t>
            </a:r>
          </a:p>
          <a:p>
            <a:pPr algn="just">
              <a:buFont typeface="Wingdings" panose="05000000000000000000" pitchFamily="2" charset="2"/>
              <a:buChar char="§"/>
            </a:pPr>
            <a:r>
              <a:rPr lang="en-US" sz="3000" dirty="0" smtClean="0">
                <a:latin typeface="Times New Roman" panose="02020603050405020304" pitchFamily="18" charset="0"/>
                <a:cs typeface="Times New Roman" panose="02020603050405020304" pitchFamily="18" charset="0"/>
              </a:rPr>
              <a:t>Plan your meals in advance</a:t>
            </a:r>
          </a:p>
          <a:p>
            <a:pPr algn="just">
              <a:buFont typeface="Wingdings" panose="05000000000000000000" pitchFamily="2" charset="2"/>
              <a:buChar char="§"/>
            </a:pPr>
            <a:r>
              <a:rPr lang="en-US" sz="3000" dirty="0" smtClean="0">
                <a:latin typeface="Times New Roman" panose="02020603050405020304" pitchFamily="18" charset="0"/>
                <a:cs typeface="Times New Roman" panose="02020603050405020304" pitchFamily="18" charset="0"/>
              </a:rPr>
              <a:t>Consider adding minutes to your exercise plan</a:t>
            </a:r>
          </a:p>
          <a:p>
            <a:pPr algn="just">
              <a:buFont typeface="Wingdings" panose="05000000000000000000" pitchFamily="2" charset="2"/>
              <a:buChar char="§"/>
            </a:pPr>
            <a:r>
              <a:rPr lang="en-US" sz="3000" dirty="0" smtClean="0">
                <a:latin typeface="Times New Roman" panose="02020603050405020304" pitchFamily="18" charset="0"/>
                <a:cs typeface="Times New Roman" panose="02020603050405020304" pitchFamily="18" charset="0"/>
              </a:rPr>
              <a:t>Measure your portions</a:t>
            </a:r>
          </a:p>
          <a:p>
            <a:pPr algn="just">
              <a:buFont typeface="Wingdings" panose="05000000000000000000" pitchFamily="2" charset="2"/>
              <a:buChar char="§"/>
            </a:pPr>
            <a:r>
              <a:rPr lang="en-US" sz="3000" dirty="0" smtClean="0">
                <a:latin typeface="Times New Roman" panose="02020603050405020304" pitchFamily="18" charset="0"/>
                <a:cs typeface="Times New Roman" panose="02020603050405020304" pitchFamily="18" charset="0"/>
              </a:rPr>
              <a:t>Weigh yourself daily</a:t>
            </a:r>
          </a:p>
          <a:p>
            <a:pPr algn="just">
              <a:buFont typeface="Wingdings" panose="05000000000000000000" pitchFamily="2" charset="2"/>
              <a:buChar char="§"/>
            </a:pPr>
            <a:r>
              <a:rPr lang="en-US" sz="3000" dirty="0" smtClean="0">
                <a:latin typeface="Times New Roman" panose="02020603050405020304" pitchFamily="18" charset="0"/>
                <a:cs typeface="Times New Roman" panose="02020603050405020304" pitchFamily="18" charset="0"/>
              </a:rPr>
              <a:t>Include dairy in your diet</a:t>
            </a:r>
          </a:p>
          <a:p>
            <a:pPr algn="just">
              <a:buFont typeface="Wingdings" panose="05000000000000000000" pitchFamily="2" charset="2"/>
              <a:buChar char="§"/>
            </a:pPr>
            <a:r>
              <a:rPr lang="en-US" sz="3000" dirty="0" smtClean="0">
                <a:latin typeface="Times New Roman" panose="02020603050405020304" pitchFamily="18" charset="0"/>
                <a:cs typeface="Times New Roman" panose="02020603050405020304" pitchFamily="18" charset="0"/>
              </a:rPr>
              <a:t>Let your plate be your guide</a:t>
            </a:r>
          </a:p>
          <a:p>
            <a:pPr algn="just">
              <a:buFont typeface="Wingdings" panose="05000000000000000000" pitchFamily="2" charset="2"/>
              <a:buChar char="§"/>
            </a:pPr>
            <a:r>
              <a:rPr lang="en-US" sz="3000" dirty="0" smtClean="0">
                <a:latin typeface="Times New Roman" panose="02020603050405020304" pitchFamily="18" charset="0"/>
                <a:cs typeface="Times New Roman" panose="02020603050405020304" pitchFamily="18" charset="0"/>
              </a:rPr>
              <a:t>Watch less TV</a:t>
            </a:r>
          </a:p>
          <a:p>
            <a:pPr algn="just">
              <a:buFont typeface="Wingdings" panose="05000000000000000000" pitchFamily="2" charset="2"/>
              <a:buChar char="§"/>
            </a:pPr>
            <a:r>
              <a:rPr lang="en-US" sz="3000" dirty="0" smtClean="0">
                <a:latin typeface="Times New Roman" panose="02020603050405020304" pitchFamily="18" charset="0"/>
                <a:cs typeface="Times New Roman" panose="02020603050405020304" pitchFamily="18" charset="0"/>
              </a:rPr>
              <a:t>Eat breakfast</a:t>
            </a:r>
          </a:p>
          <a:p>
            <a:pPr>
              <a:buFont typeface="Wingdings" pitchFamily="2" charset="2"/>
              <a:buChar char="Ø"/>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167</a:t>
            </a:fld>
            <a:endParaRPr lang="en-US"/>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Underweight management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9050" y="838200"/>
            <a:ext cx="9124950" cy="5257800"/>
          </a:xfrm>
        </p:spPr>
        <p:txBody>
          <a:bodyPr>
            <a:noAutofit/>
          </a:bodyPr>
          <a:lstStyle/>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Is a term describing  whose body weight is considered too low to be healthy</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usually refers to people with a body mass index (BMI) of under 18.5 or a weight 15% to 20% below that normal for their age and height group</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occur because of </a:t>
            </a:r>
          </a:p>
          <a:p>
            <a:pPr lvl="2" algn="just">
              <a:lnSpc>
                <a:spcPct val="150000"/>
              </a:lnSpc>
            </a:pPr>
            <a:r>
              <a:rPr lang="en-US" sz="2800" dirty="0" smtClean="0">
                <a:latin typeface="Times New Roman" panose="02020603050405020304" pitchFamily="18" charset="0"/>
                <a:cs typeface="Times New Roman" panose="02020603050405020304" pitchFamily="18" charset="0"/>
              </a:rPr>
              <a:t>an inadequately nutritious diet relative to a person's energy needs (generally called malnutrition)</a:t>
            </a:r>
          </a:p>
        </p:txBody>
      </p:sp>
      <p:sp>
        <p:nvSpPr>
          <p:cNvPr id="4" name="Slide Number Placeholder 3"/>
          <p:cNvSpPr>
            <a:spLocks noGrp="1"/>
          </p:cNvSpPr>
          <p:nvPr>
            <p:ph type="sldNum" sz="quarter" idx="12"/>
          </p:nvPr>
        </p:nvSpPr>
        <p:spPr/>
        <p:txBody>
          <a:bodyPr/>
          <a:lstStyle/>
          <a:p>
            <a:fld id="{D8C489E4-C886-4C43-A66E-F614A9A1D522}" type="slidenum">
              <a:rPr lang="en-US" smtClean="0"/>
              <a:pPr/>
              <a:t>168</a:t>
            </a:fld>
            <a:endParaRPr lang="en-US"/>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1219200"/>
            <a:ext cx="8839200" cy="4525963"/>
          </a:xfrm>
        </p:spPr>
        <p:txBody>
          <a:bodyPr/>
          <a:lstStyle/>
          <a:p>
            <a:pPr marL="457200" lvl="2" indent="-457200" algn="just">
              <a:lnSpc>
                <a:spcPct val="150000"/>
              </a:lnSpc>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Disease processes, changes in metabolism, hormonal changes, medications or other treatments, </a:t>
            </a:r>
            <a:r>
              <a:rPr lang="en-US" sz="2800" dirty="0" smtClean="0">
                <a:latin typeface="Times New Roman" panose="02020603050405020304" pitchFamily="18" charset="0"/>
                <a:cs typeface="Times New Roman" panose="02020603050405020304" pitchFamily="18" charset="0"/>
              </a:rPr>
              <a:t>disease or</a:t>
            </a:r>
          </a:p>
          <a:p>
            <a:pPr marL="457200" lvl="2" indent="-457200"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Treatment-related </a:t>
            </a:r>
            <a:r>
              <a:rPr lang="en-US" sz="2800" dirty="0">
                <a:latin typeface="Times New Roman" panose="02020603050405020304" pitchFamily="18" charset="0"/>
                <a:cs typeface="Times New Roman" panose="02020603050405020304" pitchFamily="18" charset="0"/>
              </a:rPr>
              <a:t>dietary changes, </a:t>
            </a:r>
            <a:r>
              <a:rPr lang="en-US" sz="2800" dirty="0" smtClean="0">
                <a:latin typeface="Times New Roman" panose="02020603050405020304" pitchFamily="18" charset="0"/>
                <a:cs typeface="Times New Roman" panose="02020603050405020304" pitchFamily="18" charset="0"/>
              </a:rPr>
              <a:t>or</a:t>
            </a:r>
          </a:p>
          <a:p>
            <a:pPr marL="457200" lvl="2" indent="-457200"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Reduced </a:t>
            </a:r>
            <a:r>
              <a:rPr lang="en-US" sz="2800" dirty="0">
                <a:latin typeface="Times New Roman" panose="02020603050405020304" pitchFamily="18" charset="0"/>
                <a:cs typeface="Times New Roman" panose="02020603050405020304" pitchFamily="18" charset="0"/>
              </a:rPr>
              <a:t>appetite associated with a disease </a:t>
            </a:r>
            <a:r>
              <a:rPr lang="en-US" sz="2800" dirty="0" smtClean="0">
                <a:latin typeface="Times New Roman" panose="02020603050405020304" pitchFamily="18" charset="0"/>
                <a:cs typeface="Times New Roman" panose="02020603050405020304" pitchFamily="18" charset="0"/>
              </a:rPr>
              <a:t>or</a:t>
            </a:r>
          </a:p>
          <a:p>
            <a:pPr marL="457200" lvl="2" indent="-457200"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Treatment </a:t>
            </a:r>
            <a:r>
              <a:rPr lang="en-US" sz="2800" dirty="0">
                <a:latin typeface="Times New Roman" panose="02020603050405020304" pitchFamily="18" charset="0"/>
                <a:cs typeface="Times New Roman" panose="02020603050405020304" pitchFamily="18" charset="0"/>
              </a:rPr>
              <a:t>can also cause unintentional weight loss</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169</a:t>
            </a:fld>
            <a:endParaRPr lang="en-US"/>
          </a:p>
        </p:txBody>
      </p:sp>
    </p:spTree>
    <p:extLst>
      <p:ext uri="{BB962C8B-B14F-4D97-AF65-F5344CB8AC3E}">
        <p14:creationId xmlns:p14="http://schemas.microsoft.com/office/powerpoint/2010/main" xmlns="" val="40091740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96" y="28433"/>
            <a:ext cx="9125803" cy="11430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399" y="1219200"/>
            <a:ext cx="8991599" cy="5137150"/>
          </a:xfrm>
        </p:spPr>
        <p:txBody>
          <a:bodyPr>
            <a:normAutofit fontScale="92500" lnSpcReduction="20000"/>
          </a:bodyPr>
          <a:lstStyle/>
          <a:p>
            <a:pPr algn="just">
              <a:lnSpc>
                <a:spcPct val="150000"/>
              </a:lnSpc>
              <a:buNone/>
            </a:pPr>
            <a:r>
              <a:rPr lang="en-US" sz="2800" dirty="0" smtClean="0">
                <a:latin typeface="Times New Roman" panose="02020603050405020304" pitchFamily="18" charset="0"/>
                <a:cs typeface="Times New Roman" panose="02020603050405020304" pitchFamily="18" charset="0"/>
              </a:rPr>
              <a:t>Generally, the </a:t>
            </a:r>
            <a:r>
              <a:rPr lang="en-US" sz="2800" dirty="0">
                <a:latin typeface="Times New Roman" panose="02020603050405020304" pitchFamily="18" charset="0"/>
                <a:cs typeface="Times New Roman" panose="02020603050405020304" pitchFamily="18" charset="0"/>
              </a:rPr>
              <a:t>purpose of nutrition therapy is to </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en-US" sz="2800" dirty="0">
                <a:latin typeface="Times New Roman" panose="02020603050405020304" pitchFamily="18" charset="0"/>
                <a:cs typeface="Times New Roman" panose="02020603050405020304" pitchFamily="18" charset="0"/>
              </a:rPr>
              <a:t>Ensure adequate energy and nutrient intake- to prevent under and over nutrition </a:t>
            </a:r>
            <a:r>
              <a:rPr lang="en-US" sz="2800" dirty="0">
                <a:solidFill>
                  <a:srgbClr val="FF0000"/>
                </a:solidFill>
                <a:latin typeface="Times New Roman" panose="02020603050405020304" pitchFamily="18" charset="0"/>
                <a:cs typeface="Times New Roman" panose="02020603050405020304" pitchFamily="18" charset="0"/>
              </a:rPr>
              <a:t>(malnutrition)</a:t>
            </a:r>
          </a:p>
          <a:p>
            <a:pPr algn="just">
              <a:lnSpc>
                <a:spcPct val="150000"/>
              </a:lnSpc>
            </a:pPr>
            <a:r>
              <a:rPr lang="en-US" sz="2800" dirty="0">
                <a:latin typeface="Times New Roman" panose="02020603050405020304" pitchFamily="18" charset="0"/>
                <a:cs typeface="Times New Roman" panose="02020603050405020304" pitchFamily="18" charset="0"/>
              </a:rPr>
              <a:t>Prevent insufficient intake of some micronutrients such as </a:t>
            </a:r>
            <a:r>
              <a:rPr lang="en-US" sz="2800" dirty="0">
                <a:solidFill>
                  <a:srgbClr val="FF0000"/>
                </a:solidFill>
                <a:latin typeface="Times New Roman" panose="02020603050405020304" pitchFamily="18" charset="0"/>
                <a:cs typeface="Times New Roman" panose="02020603050405020304" pitchFamily="18" charset="0"/>
              </a:rPr>
              <a:t>iron and folate</a:t>
            </a:r>
          </a:p>
          <a:p>
            <a:pPr algn="just">
              <a:lnSpc>
                <a:spcPct val="150000"/>
              </a:lnSpc>
            </a:pPr>
            <a:r>
              <a:rPr lang="en-US" sz="2800" dirty="0">
                <a:latin typeface="Times New Roman" panose="02020603050405020304" pitchFamily="18" charset="0"/>
                <a:cs typeface="Times New Roman" panose="02020603050405020304" pitchFamily="18" charset="0"/>
              </a:rPr>
              <a:t>Prevent physiological consequences of malnutrition- </a:t>
            </a:r>
            <a:r>
              <a:rPr lang="en-US" sz="2800" dirty="0">
                <a:solidFill>
                  <a:srgbClr val="FF0000"/>
                </a:solidFill>
                <a:latin typeface="Times New Roman" panose="02020603050405020304" pitchFamily="18" charset="0"/>
                <a:cs typeface="Times New Roman" panose="02020603050405020304" pitchFamily="18" charset="0"/>
              </a:rPr>
              <a:t>LBW babies, NCDs and </a:t>
            </a:r>
            <a:r>
              <a:rPr lang="en-US" sz="2800" dirty="0" smtClean="0">
                <a:solidFill>
                  <a:srgbClr val="FF0000"/>
                </a:solidFill>
                <a:latin typeface="Times New Roman" panose="02020603050405020304" pitchFamily="18" charset="0"/>
                <a:cs typeface="Times New Roman" panose="02020603050405020304" pitchFamily="18" charset="0"/>
              </a:rPr>
              <a:t>mortality</a:t>
            </a:r>
          </a:p>
          <a:p>
            <a:pPr algn="just">
              <a:lnSpc>
                <a:spcPct val="150000"/>
              </a:lnSpc>
            </a:pPr>
            <a:r>
              <a:rPr lang="en-US" sz="3000" dirty="0">
                <a:latin typeface="Times New Roman" panose="02020603050405020304" pitchFamily="18" charset="0"/>
                <a:cs typeface="Times New Roman" panose="02020603050405020304" pitchFamily="18" charset="0"/>
              </a:rPr>
              <a:t>Improve adherence of recommendations such as RDA, UL, </a:t>
            </a:r>
            <a:r>
              <a:rPr lang="en-US" sz="3000" dirty="0" smtClean="0">
                <a:latin typeface="Times New Roman" panose="02020603050405020304" pitchFamily="18" charset="0"/>
                <a:cs typeface="Times New Roman" panose="02020603050405020304" pitchFamily="18" charset="0"/>
              </a:rPr>
              <a:t>etc</a:t>
            </a:r>
            <a:r>
              <a:rPr lang="en-US" sz="3000" dirty="0">
                <a:latin typeface="Times New Roman" panose="02020603050405020304" pitchFamily="18" charset="0"/>
                <a:cs typeface="Times New Roman" panose="02020603050405020304" pitchFamily="18" charset="0"/>
              </a:rPr>
              <a:t>. </a:t>
            </a:r>
          </a:p>
          <a:p>
            <a:pPr marL="0" indent="0" algn="just">
              <a:lnSpc>
                <a:spcPct val="150000"/>
              </a:lnSpc>
              <a:buNone/>
            </a:pPr>
            <a:endParaRPr lang="en-US" sz="2800" dirty="0">
              <a:solidFill>
                <a:srgbClr val="FF0000"/>
              </a:solidFill>
              <a:latin typeface="Times New Roman" panose="02020603050405020304" pitchFamily="18" charset="0"/>
              <a:cs typeface="Times New Roman" panose="02020603050405020304" pitchFamily="18" charset="0"/>
            </a:endParaRP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17</a:t>
            </a:fld>
            <a:endParaRPr lang="en-US"/>
          </a:p>
        </p:txBody>
      </p:sp>
    </p:spTree>
    <p:extLst>
      <p:ext uri="{BB962C8B-B14F-4D97-AF65-F5344CB8AC3E}">
        <p14:creationId xmlns:p14="http://schemas.microsoft.com/office/powerpoint/2010/main" xmlns="" val="646441968"/>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337"/>
            <a:ext cx="9067800" cy="1143000"/>
          </a:xfrm>
        </p:spPr>
        <p:txBody>
          <a:bodyPr>
            <a:normAutofit fontScale="90000"/>
          </a:bodyPr>
          <a:lstStyle/>
          <a:p>
            <a:r>
              <a:rPr lang="en-US" dirty="0" smtClean="0">
                <a:latin typeface="Times New Roman" panose="02020603050405020304" pitchFamily="18" charset="0"/>
                <a:cs typeface="Times New Roman" panose="02020603050405020304" pitchFamily="18" charset="0"/>
              </a:rPr>
              <a:t>Weight loss issues related to specific diseases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371600"/>
            <a:ext cx="8839200" cy="5334000"/>
          </a:xfrm>
        </p:spPr>
        <p:txBody>
          <a:bodyPr>
            <a:normAutofit/>
          </a:bodyPr>
          <a:lstStyle/>
          <a:p>
            <a:pPr algn="jus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Chronic  obstructive pulmonary disease (COPD)</a:t>
            </a:r>
          </a:p>
          <a:p>
            <a:pPr algn="just">
              <a:buFont typeface="Wingdings" panose="05000000000000000000" pitchFamily="2" charset="2"/>
              <a:buChar char="§"/>
            </a:pPr>
            <a:r>
              <a:rPr lang="en-US" sz="2800" dirty="0" smtClean="0">
                <a:solidFill>
                  <a:srgbClr val="00B0F0"/>
                </a:solidFill>
                <a:latin typeface="Times New Roman" panose="02020603050405020304" pitchFamily="18" charset="0"/>
                <a:cs typeface="Times New Roman" panose="02020603050405020304" pitchFamily="18" charset="0"/>
              </a:rPr>
              <a:t>Cancer</a:t>
            </a:r>
          </a:p>
          <a:p>
            <a:pPr algn="just">
              <a:buFont typeface="Wingdings" panose="05000000000000000000" pitchFamily="2" charset="2"/>
              <a:buChar char="§"/>
            </a:pPr>
            <a:r>
              <a:rPr lang="en-US" sz="2800" dirty="0" smtClean="0">
                <a:solidFill>
                  <a:srgbClr val="00B0F0"/>
                </a:solidFill>
                <a:latin typeface="Times New Roman" panose="02020603050405020304" pitchFamily="18" charset="0"/>
                <a:cs typeface="Times New Roman" panose="02020603050405020304" pitchFamily="18" charset="0"/>
              </a:rPr>
              <a:t>HIV/AIDS</a:t>
            </a:r>
          </a:p>
          <a:p>
            <a:pPr algn="jus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Gastrointestinal disorders </a:t>
            </a:r>
          </a:p>
          <a:p>
            <a:pPr algn="jus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Infection</a:t>
            </a:r>
          </a:p>
          <a:p>
            <a:pPr algn="jus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Renal disease</a:t>
            </a:r>
          </a:p>
          <a:p>
            <a:pPr algn="jus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Cardiac disease</a:t>
            </a:r>
          </a:p>
          <a:p>
            <a:pPr lvl="0" algn="jus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Connective tissue disease</a:t>
            </a:r>
          </a:p>
          <a:p>
            <a:pPr lvl="0" algn="jus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Neurologic disease, including dementia</a:t>
            </a:r>
          </a:p>
          <a:p>
            <a:pPr algn="jus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Oral, taste or dental problems </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170</a:t>
            </a:fld>
            <a:endParaRPr lang="en-US"/>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x-none" sz="4000" dirty="0" smtClean="0">
                <a:latin typeface="Times New Roman" panose="02020603050405020304" pitchFamily="18" charset="0"/>
                <a:cs typeface="Times New Roman" panose="02020603050405020304" pitchFamily="18" charset="0"/>
              </a:rPr>
              <a:t>Causes</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219200"/>
            <a:ext cx="8229600" cy="4525963"/>
          </a:xfrm>
        </p:spPr>
        <p:txBody>
          <a:bodyPr>
            <a:normAutofit/>
          </a:bodyPr>
          <a:lstStyle/>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genetics,  </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metabolism, </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lack of food (frequently due to poverty),</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 illness</a:t>
            </a:r>
          </a:p>
          <a:p>
            <a:pPr algn="just">
              <a:lnSpc>
                <a:spcPct val="150000"/>
              </a:lnSpc>
              <a:buFont typeface="Wingdings" panose="05000000000000000000" pitchFamily="2" charset="2"/>
              <a:buChar char="§"/>
            </a:pPr>
            <a:r>
              <a:rPr lang="en-US" sz="2800" dirty="0" smtClean="0">
                <a:solidFill>
                  <a:srgbClr val="00B0F0"/>
                </a:solidFill>
                <a:latin typeface="Times New Roman" panose="02020603050405020304" pitchFamily="18" charset="0"/>
                <a:cs typeface="Times New Roman" panose="02020603050405020304" pitchFamily="18" charset="0"/>
              </a:rPr>
              <a:t>anorexia nervosa </a:t>
            </a:r>
            <a:endParaRPr lang="en-US" sz="2800" dirty="0">
              <a:solidFill>
                <a:srgbClr val="00B0F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171</a:t>
            </a:fld>
            <a:endParaRPr lang="en-US"/>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250"/>
            <a:ext cx="8229600" cy="1143000"/>
          </a:xfrm>
        </p:spPr>
        <p:txBody>
          <a:bodyPr>
            <a:normAutofit/>
          </a:bodyPr>
          <a:lstStyle/>
          <a:p>
            <a:pPr algn="l"/>
            <a:r>
              <a:rPr lang="x-none" sz="4000" dirty="0" smtClean="0">
                <a:latin typeface="Times New Roman" panose="02020603050405020304" pitchFamily="18" charset="0"/>
                <a:cs typeface="Times New Roman" panose="02020603050405020304" pitchFamily="18" charset="0"/>
              </a:rPr>
              <a:t>Treatment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9050" y="990600"/>
            <a:ext cx="8972550" cy="5867400"/>
          </a:xfrm>
        </p:spPr>
        <p:txBody>
          <a:bodyPr>
            <a:normAutofit fontScale="92500" lnSpcReduction="20000"/>
          </a:bodyPr>
          <a:lstStyle/>
          <a:p>
            <a:pPr algn="just">
              <a:lnSpc>
                <a:spcPct val="150000"/>
              </a:lnSpc>
              <a:buFont typeface="Wingdings" panose="05000000000000000000" pitchFamily="2" charset="2"/>
              <a:buChar char="§"/>
            </a:pPr>
            <a:r>
              <a:rPr lang="x-none" sz="2800" b="1" dirty="0" smtClean="0">
                <a:solidFill>
                  <a:srgbClr val="00B0F0"/>
                </a:solidFill>
                <a:latin typeface="Times New Roman" panose="02020603050405020304" pitchFamily="18" charset="0"/>
                <a:cs typeface="Times New Roman" panose="02020603050405020304" pitchFamily="18" charset="0"/>
              </a:rPr>
              <a:t>Diet</a:t>
            </a:r>
            <a:r>
              <a:rPr lang="en-US" sz="2800" b="1" dirty="0" smtClean="0">
                <a:latin typeface="Times New Roman" panose="02020603050405020304" pitchFamily="18" charset="0"/>
                <a:cs typeface="Times New Roman" panose="02020603050405020304" pitchFamily="18" charset="0"/>
              </a:rPr>
              <a:t>(increase calorie intake) include </a:t>
            </a:r>
            <a:r>
              <a:rPr lang="en-US" sz="2800" dirty="0" smtClean="0">
                <a:latin typeface="Times New Roman" panose="02020603050405020304" pitchFamily="18" charset="0"/>
                <a:cs typeface="Times New Roman" panose="02020603050405020304" pitchFamily="18" charset="0"/>
              </a:rPr>
              <a:t>eating calorie-dense foods, such as dried fruits, cheese, and nuts</a:t>
            </a:r>
          </a:p>
          <a:p>
            <a:pPr algn="just">
              <a:lnSpc>
                <a:spcPct val="150000"/>
              </a:lnSpc>
              <a:buFont typeface="Wingdings" panose="05000000000000000000" pitchFamily="2" charset="2"/>
              <a:buChar char="§"/>
            </a:pPr>
            <a:r>
              <a:rPr lang="en-US" sz="2800" dirty="0" smtClean="0">
                <a:solidFill>
                  <a:srgbClr val="00B0F0"/>
                </a:solidFill>
                <a:latin typeface="Times New Roman" panose="02020603050405020304" pitchFamily="18" charset="0"/>
                <a:cs typeface="Times New Roman" panose="02020603050405020304" pitchFamily="18" charset="0"/>
              </a:rPr>
              <a:t>Exercise</a:t>
            </a:r>
            <a:r>
              <a:rPr lang="en-US" sz="2800" dirty="0" smtClean="0">
                <a:latin typeface="Times New Roman" panose="02020603050405020304" pitchFamily="18" charset="0"/>
                <a:cs typeface="Times New Roman" panose="02020603050405020304" pitchFamily="18" charset="0"/>
              </a:rPr>
              <a:t> (Muscle hypertrophy increases body mass).</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 Weight lifting exercises are effective in helping to improve muscle tone as well as helping with weight gain</a:t>
            </a:r>
          </a:p>
          <a:p>
            <a:pPr algn="just">
              <a:lnSpc>
                <a:spcPct val="150000"/>
              </a:lnSpc>
              <a:buFont typeface="Wingdings" panose="05000000000000000000" pitchFamily="2" charset="2"/>
              <a:buChar char="§"/>
            </a:pPr>
            <a:r>
              <a:rPr lang="en-US" sz="2800" dirty="0" smtClean="0">
                <a:solidFill>
                  <a:srgbClr val="00B0F0"/>
                </a:solidFill>
                <a:latin typeface="Times New Roman" panose="02020603050405020304" pitchFamily="18" charset="0"/>
                <a:cs typeface="Times New Roman" panose="02020603050405020304" pitchFamily="18" charset="0"/>
              </a:rPr>
              <a:t>Appetite stimulants</a:t>
            </a:r>
            <a:r>
              <a:rPr lang="en-US" sz="2800" dirty="0" smtClean="0">
                <a:latin typeface="Times New Roman" panose="02020603050405020304" pitchFamily="18" charset="0"/>
                <a:cs typeface="Times New Roman" panose="02020603050405020304" pitchFamily="18" charset="0"/>
              </a:rPr>
              <a:t>(Antidepressants, such as </a:t>
            </a:r>
            <a:r>
              <a:rPr lang="en-US" sz="2800" dirty="0" err="1" smtClean="0">
                <a:latin typeface="Times New Roman" panose="02020603050405020304" pitchFamily="18" charset="0"/>
                <a:cs typeface="Times New Roman" panose="02020603050405020304" pitchFamily="18" charset="0"/>
              </a:rPr>
              <a:t>mirtazapine</a:t>
            </a:r>
            <a:r>
              <a:rPr lang="en-US" sz="2800" dirty="0" smtClean="0">
                <a:latin typeface="Times New Roman" panose="02020603050405020304" pitchFamily="18" charset="0"/>
                <a:cs typeface="Times New Roman" panose="02020603050405020304" pitchFamily="18" charset="0"/>
              </a:rPr>
              <a:t> or </a:t>
            </a:r>
            <a:r>
              <a:rPr lang="en-US" sz="2800" dirty="0" err="1" smtClean="0">
                <a:latin typeface="Times New Roman" panose="02020603050405020304" pitchFamily="18" charset="0"/>
                <a:cs typeface="Times New Roman" panose="02020603050405020304" pitchFamily="18" charset="0"/>
              </a:rPr>
              <a:t>amitriptyline</a:t>
            </a:r>
            <a:r>
              <a:rPr lang="en-US" sz="2800" dirty="0" smtClean="0">
                <a:latin typeface="Times New Roman" panose="02020603050405020304" pitchFamily="18" charset="0"/>
                <a:cs typeface="Times New Roman" panose="02020603050405020304" pitchFamily="18" charset="0"/>
              </a:rPr>
              <a:t>, and antipsychotics, particularly chlorpromazine and haloperidol as well as </a:t>
            </a:r>
            <a:r>
              <a:rPr lang="en-US" sz="2800" dirty="0" err="1" smtClean="0">
                <a:latin typeface="Times New Roman" panose="02020603050405020304" pitchFamily="18" charset="0"/>
                <a:cs typeface="Times New Roman" panose="02020603050405020304" pitchFamily="18" charset="0"/>
              </a:rPr>
              <a:t>tetrahydrocannabinol</a:t>
            </a:r>
            <a:r>
              <a:rPr lang="en-US" sz="2800" dirty="0" smtClean="0">
                <a:latin typeface="Times New Roman" panose="02020603050405020304" pitchFamily="18" charset="0"/>
                <a:cs typeface="Times New Roman" panose="02020603050405020304" pitchFamily="18" charset="0"/>
              </a:rPr>
              <a:t> (found in cannabis), all present an increase in appetite as a side effect), B vitamin supplements</a:t>
            </a:r>
          </a:p>
          <a:p>
            <a:pPr>
              <a:buFont typeface="Wingdings" panose="05000000000000000000" pitchFamily="2" charset="2"/>
              <a:buChar char="§"/>
            </a:pPr>
            <a:endParaRPr lang="en-US" b="1"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172</a:t>
            </a:fld>
            <a:endParaRPr lang="en-US"/>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0"/>
            <a:ext cx="9105900" cy="8382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Kind of exercise </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609600"/>
            <a:ext cx="9144000" cy="6096000"/>
          </a:xfrm>
        </p:spPr>
        <p:txBody>
          <a:bodyPr>
            <a:normAutofit lnSpcReduction="10000"/>
          </a:bodyPr>
          <a:lstStyle/>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Best type of exercise is one that you will do on a regular basis</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Physical activities that increase your heart rate and move large muscles (such as the muscles in your legs and arms) are good choices</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Walking is a popular choice and does not require special equipment, except for appropriate shoes.</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 Other good options include swimming, biking, jogging, and dancing</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173</a:t>
            </a:fld>
            <a:endParaRPr lang="en-US"/>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8438"/>
            <a:ext cx="9144000" cy="792162"/>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How much should do exercise</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990600"/>
            <a:ext cx="9144000" cy="5365750"/>
          </a:xfrm>
        </p:spPr>
        <p:txBody>
          <a:bodyPr>
            <a:noAutofit/>
          </a:bodyPr>
          <a:lstStyle/>
          <a:p>
            <a:pPr algn="just">
              <a:lnSpc>
                <a:spcPct val="150000"/>
              </a:lnSpc>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A good goal for many people is to work up to exercising 5 times a week for 30 to 60 minutes at a time. </a:t>
            </a:r>
          </a:p>
          <a:p>
            <a:pPr algn="just">
              <a:lnSpc>
                <a:spcPct val="150000"/>
              </a:lnSpc>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If 30 to 60 minutes at a time sounds difficult to fit into a busy schedule, you can split up your physical activity into smaller chunks of time. </a:t>
            </a:r>
          </a:p>
          <a:p>
            <a:pPr algn="just">
              <a:lnSpc>
                <a:spcPct val="150000"/>
              </a:lnSpc>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Try exercising for 10 minutes at a time throughout your day. </a:t>
            </a:r>
          </a:p>
          <a:p>
            <a:pPr algn="just">
              <a:lnSpc>
                <a:spcPct val="150000"/>
              </a:lnSpc>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For example, take the stairs instead of the elevator or go for a walk during your lunch break.</a:t>
            </a:r>
          </a:p>
          <a:p>
            <a:pPr algn="just">
              <a:lnSpc>
                <a:spcPct val="150000"/>
              </a:lnSpc>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 Remember: exercise has so many health benefits that any amount is better than none</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174</a:t>
            </a:fld>
            <a:endParaRPr lang="en-US"/>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a:bodyPr>
          <a:lstStyle/>
          <a:p>
            <a:pPr algn="l"/>
            <a:r>
              <a:rPr lang="en-US" sz="3600" b="1" dirty="0" smtClean="0">
                <a:latin typeface="Times New Roman" panose="02020603050405020304" pitchFamily="18" charset="0"/>
                <a:cs typeface="Times New Roman" panose="02020603050405020304" pitchFamily="18" charset="0"/>
              </a:rPr>
              <a:t>You should do before and after exercise</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990600"/>
            <a:ext cx="8763000" cy="4953000"/>
          </a:xfrm>
        </p:spPr>
        <p:txBody>
          <a:bodyPr>
            <a:normAutofit fontScale="25000" lnSpcReduction="20000"/>
          </a:bodyPr>
          <a:lstStyle/>
          <a:p>
            <a:pPr algn="just">
              <a:lnSpc>
                <a:spcPct val="170000"/>
              </a:lnSpc>
              <a:buFont typeface="Wingdings" panose="05000000000000000000" pitchFamily="2" charset="2"/>
              <a:buChar char="§"/>
            </a:pPr>
            <a:r>
              <a:rPr lang="en-US" sz="9600" dirty="0" smtClean="0">
                <a:latin typeface="Times New Roman" panose="02020603050405020304" pitchFamily="18" charset="0"/>
                <a:cs typeface="Times New Roman" panose="02020603050405020304" pitchFamily="18" charset="0"/>
              </a:rPr>
              <a:t>start an exercise session with a warm-up period. </a:t>
            </a:r>
          </a:p>
          <a:p>
            <a:pPr algn="just">
              <a:lnSpc>
                <a:spcPct val="170000"/>
              </a:lnSpc>
              <a:buFont typeface="Wingdings" panose="05000000000000000000" pitchFamily="2" charset="2"/>
              <a:buChar char="§"/>
            </a:pPr>
            <a:r>
              <a:rPr lang="en-US" sz="9600" dirty="0" smtClean="0">
                <a:latin typeface="Times New Roman" panose="02020603050405020304" pitchFamily="18" charset="0"/>
                <a:cs typeface="Times New Roman" panose="02020603050405020304" pitchFamily="18" charset="0"/>
              </a:rPr>
              <a:t>During this time (about 5 to 10 minutes), start by slowly stretching your muscles and then gradually increase the intensity of your activity</a:t>
            </a:r>
          </a:p>
          <a:p>
            <a:pPr algn="just">
              <a:lnSpc>
                <a:spcPct val="170000"/>
              </a:lnSpc>
              <a:buFont typeface="Wingdings" panose="05000000000000000000" pitchFamily="2" charset="2"/>
              <a:buChar char="§"/>
            </a:pPr>
            <a:r>
              <a:rPr lang="en-US" sz="9600" dirty="0" smtClean="0">
                <a:latin typeface="Times New Roman" panose="02020603050405020304" pitchFamily="18" charset="0"/>
                <a:cs typeface="Times New Roman" panose="02020603050405020304" pitchFamily="18" charset="0"/>
              </a:rPr>
              <a:t>After you are finished exercising, cool down for about 5 to 10 minutes. </a:t>
            </a:r>
          </a:p>
          <a:p>
            <a:pPr algn="just">
              <a:lnSpc>
                <a:spcPct val="170000"/>
              </a:lnSpc>
              <a:buFont typeface="Wingdings" panose="05000000000000000000" pitchFamily="2" charset="2"/>
              <a:buChar char="§"/>
            </a:pPr>
            <a:r>
              <a:rPr lang="en-US" sz="9600" dirty="0" smtClean="0">
                <a:latin typeface="Times New Roman" panose="02020603050405020304" pitchFamily="18" charset="0"/>
                <a:cs typeface="Times New Roman" panose="02020603050405020304" pitchFamily="18" charset="0"/>
              </a:rPr>
              <a:t>Stretch your muscles and let your heart rate slow down gradually. </a:t>
            </a:r>
          </a:p>
          <a:p>
            <a:pPr algn="just">
              <a:lnSpc>
                <a:spcPct val="170000"/>
              </a:lnSpc>
              <a:buFont typeface="Wingdings" panose="05000000000000000000" pitchFamily="2" charset="2"/>
              <a:buChar char="§"/>
            </a:pPr>
            <a:r>
              <a:rPr lang="en-US" sz="9600" dirty="0" smtClean="0">
                <a:latin typeface="Times New Roman" panose="02020603050405020304" pitchFamily="18" charset="0"/>
                <a:cs typeface="Times New Roman" panose="02020603050405020304" pitchFamily="18" charset="0"/>
              </a:rPr>
              <a:t>You can use the same stretching exercises you did during your warm-up period</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175</a:t>
            </a:fld>
            <a:endParaRPr lang="en-US" dirty="0"/>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3" y="-49213"/>
            <a:ext cx="8686800" cy="11430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How can you prevent injuries?</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5250" y="762000"/>
            <a:ext cx="9067800" cy="5257800"/>
          </a:xfrm>
        </p:spPr>
        <p:txBody>
          <a:bodyPr>
            <a:noAutofit/>
          </a:bodyPr>
          <a:lstStyle/>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don’t try to do too much too soon.</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 Start with an activity that is fairly easy for you, such as walking.</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 Do it for a few minutes a day, several times a day. </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Slowly increase the amount of time and the intensity of the activity.</a:t>
            </a:r>
          </a:p>
          <a:p>
            <a:pPr algn="jus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For example, increase your walking time and speed over several weeks</a:t>
            </a:r>
          </a:p>
          <a:p>
            <a:pPr algn="jus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Stop exercising if you feel very out of breath, dizzy, faint, or nauseous, or if you feel pain</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176</a:t>
            </a:fld>
            <a:endParaRPr lang="en-US"/>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 y="-28575"/>
            <a:ext cx="8229600" cy="11430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Warm-up and cool-down stretches</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0962" y="914400"/>
            <a:ext cx="8229600" cy="4525963"/>
          </a:xfrm>
        </p:spPr>
        <p:txBody>
          <a:bodyPr>
            <a:normAutofit/>
          </a:bodyPr>
          <a:lstStyle/>
          <a:p>
            <a:pPr lvl="0" algn="just">
              <a:lnSpc>
                <a:spcPct val="150000"/>
              </a:lnSpc>
            </a:pPr>
            <a:r>
              <a:rPr lang="en-US" sz="2800" dirty="0" smtClean="0">
                <a:latin typeface="Times New Roman" panose="02020603050405020304" pitchFamily="18" charset="0"/>
                <a:cs typeface="Times New Roman" panose="02020603050405020304" pitchFamily="18" charset="0"/>
              </a:rPr>
              <a:t>Keep your breathing slow and natural. Do not hold your breath.</a:t>
            </a:r>
          </a:p>
          <a:p>
            <a:pPr lvl="0" algn="just">
              <a:lnSpc>
                <a:spcPct val="150000"/>
              </a:lnSpc>
            </a:pPr>
            <a:r>
              <a:rPr lang="en-US" sz="2800" dirty="0" smtClean="0">
                <a:latin typeface="Times New Roman" panose="02020603050405020304" pitchFamily="18" charset="0"/>
                <a:cs typeface="Times New Roman" panose="02020603050405020304" pitchFamily="18" charset="0"/>
              </a:rPr>
              <a:t>Move slowly and steadily. Avoid jerky movements to prevent injury.</a:t>
            </a:r>
          </a:p>
          <a:p>
            <a:pPr algn="just">
              <a:lnSpc>
                <a:spcPct val="150000"/>
              </a:lnSpc>
            </a:pPr>
            <a:r>
              <a:rPr lang="en-US" sz="2800" dirty="0" smtClean="0">
                <a:latin typeface="Times New Roman" panose="02020603050405020304" pitchFamily="18" charset="0"/>
                <a:cs typeface="Times New Roman" panose="02020603050405020304" pitchFamily="18" charset="0"/>
              </a:rPr>
              <a:t>Not bounce while stretching. Bouncing can cause muscles to tear</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177</a:t>
            </a:fld>
            <a:endParaRPr lang="en-US"/>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x-none" dirty="0" smtClean="0">
                <a:latin typeface="Times New Roman" panose="02020603050405020304" pitchFamily="18" charset="0"/>
                <a:cs typeface="Times New Roman" panose="02020603050405020304" pitchFamily="18" charset="0"/>
              </a:rPr>
              <a:t>Chapter 6</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x-none" dirty="0" smtClean="0">
                <a:latin typeface="Times New Roman" panose="02020603050405020304" pitchFamily="18" charset="0"/>
                <a:cs typeface="Times New Roman" panose="02020603050405020304" pitchFamily="18" charset="0"/>
              </a:rPr>
              <a:t>Disease Management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0"/>
            <a:ext cx="8229600" cy="4953000"/>
          </a:xfrm>
        </p:spPr>
        <p:txBody>
          <a:bodyPr>
            <a:normAutofit/>
          </a:bodyPr>
          <a:lstStyle/>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Disease management  refers to multidisciplinary efforts to improve the quality and cost-effectiveness of care for selected patients suffering from chronic conditions</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"a system of coordinated healthcare interventions and communications for populations with conditions in which patient self-care efforts are significant</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178</a:t>
            </a:fld>
            <a:endParaRPr lang="en-US"/>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 y="-33338"/>
            <a:ext cx="8229600" cy="11430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9062" y="914400"/>
            <a:ext cx="8872538" cy="5181600"/>
          </a:xfrm>
        </p:spPr>
        <p:txBody>
          <a:bodyPr>
            <a:normAutofit/>
          </a:bodyPr>
          <a:lstStyle/>
          <a:p>
            <a:pPr algn="just">
              <a:lnSpc>
                <a:spcPct val="150000"/>
              </a:lnSpc>
            </a:pPr>
            <a:r>
              <a:rPr lang="en-US" sz="2800" dirty="0" smtClean="0">
                <a:latin typeface="Times New Roman" panose="02020603050405020304" pitchFamily="18" charset="0"/>
                <a:cs typeface="Times New Roman" panose="02020603050405020304" pitchFamily="18" charset="0"/>
              </a:rPr>
              <a:t>Knowledge sharing, knowledge building and a learning community are integral to the concept of disease management</a:t>
            </a:r>
          </a:p>
          <a:p>
            <a:pPr algn="just">
              <a:lnSpc>
                <a:spcPct val="150000"/>
              </a:lnSpc>
            </a:pPr>
            <a:r>
              <a:rPr lang="en-US" sz="2800" dirty="0" smtClean="0">
                <a:latin typeface="Times New Roman" panose="02020603050405020304" pitchFamily="18" charset="0"/>
                <a:cs typeface="Times New Roman" panose="02020603050405020304" pitchFamily="18" charset="0"/>
              </a:rPr>
              <a:t>The primary goals of disease management are to prevent chronic diseases, improve the quality of life for people who do develop them and reduce costs</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179</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Autofit/>
          </a:bodyPr>
          <a:lstStyle/>
          <a:p>
            <a:pPr algn="l"/>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r>
              <a:rPr lang="en-US" sz="2800" b="1" dirty="0" smtClean="0">
                <a:latin typeface="Times New Roman" panose="02020603050405020304" pitchFamily="18" charset="0"/>
                <a:cs typeface="Times New Roman" panose="02020603050405020304" pitchFamily="18" charset="0"/>
              </a:rPr>
              <a:t>Common </a:t>
            </a:r>
            <a:r>
              <a:rPr lang="en-US" sz="2800" b="1" dirty="0">
                <a:latin typeface="Times New Roman" panose="02020603050405020304" pitchFamily="18" charset="0"/>
                <a:cs typeface="Times New Roman" panose="02020603050405020304" pitchFamily="18" charset="0"/>
              </a:rPr>
              <a:t>reasons therapeutic diets may </a:t>
            </a:r>
            <a:r>
              <a:rPr lang="en-US" sz="2800" b="1" dirty="0" smtClean="0">
                <a:latin typeface="Times New Roman" panose="02020603050405020304" pitchFamily="18" charset="0"/>
                <a:cs typeface="Times New Roman" panose="02020603050405020304" pitchFamily="18" charset="0"/>
              </a:rPr>
              <a:t>be ordered</a:t>
            </a:r>
            <a:r>
              <a:rPr lang="en-US" sz="2800" b="1" dirty="0">
                <a:latin typeface="Times New Roman" panose="02020603050405020304" pitchFamily="18" charset="0"/>
                <a:cs typeface="Times New Roman" panose="02020603050405020304" pitchFamily="18" charset="0"/>
              </a:rPr>
              <a:t>:</a:t>
            </a: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762000"/>
            <a:ext cx="8839200" cy="5867400"/>
          </a:xfrm>
        </p:spPr>
        <p:txBody>
          <a:bodyPr>
            <a:normAutofit/>
          </a:bodyPr>
          <a:lstStyle/>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To </a:t>
            </a:r>
            <a:r>
              <a:rPr lang="en-US" sz="2800" dirty="0">
                <a:latin typeface="Times New Roman" panose="02020603050405020304" pitchFamily="18" charset="0"/>
                <a:cs typeface="Times New Roman" panose="02020603050405020304" pitchFamily="18" charset="0"/>
              </a:rPr>
              <a:t>maintain nutritional status</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To </a:t>
            </a:r>
            <a:r>
              <a:rPr lang="en-US" sz="2800" dirty="0">
                <a:latin typeface="Times New Roman" panose="02020603050405020304" pitchFamily="18" charset="0"/>
                <a:cs typeface="Times New Roman" panose="02020603050405020304" pitchFamily="18" charset="0"/>
              </a:rPr>
              <a:t>restore nutritional status</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To </a:t>
            </a:r>
            <a:r>
              <a:rPr lang="en-US" sz="2800" dirty="0">
                <a:latin typeface="Times New Roman" panose="02020603050405020304" pitchFamily="18" charset="0"/>
                <a:cs typeface="Times New Roman" panose="02020603050405020304" pitchFamily="18" charset="0"/>
              </a:rPr>
              <a:t>correct nutritional status</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To </a:t>
            </a:r>
            <a:r>
              <a:rPr lang="en-US" sz="2800" dirty="0">
                <a:latin typeface="Times New Roman" panose="02020603050405020304" pitchFamily="18" charset="0"/>
                <a:cs typeface="Times New Roman" panose="02020603050405020304" pitchFamily="18" charset="0"/>
              </a:rPr>
              <a:t>decrease calories for weight control</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To </a:t>
            </a:r>
            <a:r>
              <a:rPr lang="en-US" sz="2800" dirty="0">
                <a:latin typeface="Times New Roman" panose="02020603050405020304" pitchFamily="18" charset="0"/>
                <a:cs typeface="Times New Roman" panose="02020603050405020304" pitchFamily="18" charset="0"/>
              </a:rPr>
              <a:t>provide extra calories for weight gain</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To </a:t>
            </a:r>
            <a:r>
              <a:rPr lang="en-US" sz="2800" dirty="0">
                <a:latin typeface="Times New Roman" panose="02020603050405020304" pitchFamily="18" charset="0"/>
                <a:cs typeface="Times New Roman" panose="02020603050405020304" pitchFamily="18" charset="0"/>
              </a:rPr>
              <a:t>balance amounts of carbohydrates, fat and protein for control </a:t>
            </a:r>
            <a:r>
              <a:rPr lang="en-US" sz="2800" dirty="0" smtClean="0">
                <a:latin typeface="Times New Roman" panose="02020603050405020304" pitchFamily="18" charset="0"/>
                <a:cs typeface="Times New Roman" panose="02020603050405020304" pitchFamily="18" charset="0"/>
              </a:rPr>
              <a:t>of diabetes</a:t>
            </a:r>
            <a:endParaRPr lang="en-US" sz="2800" dirty="0">
              <a:latin typeface="Times New Roman" panose="02020603050405020304" pitchFamily="18" charset="0"/>
              <a:cs typeface="Times New Roman" panose="02020603050405020304" pitchFamily="18"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18</a:t>
            </a:fld>
            <a:endParaRPr lang="en-US"/>
          </a:p>
        </p:txBody>
      </p:sp>
    </p:spTree>
    <p:extLst>
      <p:ext uri="{BB962C8B-B14F-4D97-AF65-F5344CB8AC3E}">
        <p14:creationId xmlns:p14="http://schemas.microsoft.com/office/powerpoint/2010/main" xmlns="" val="3259711997"/>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nodeType="clickEffect">
                                  <p:stCondLst>
                                    <p:cond delay="0"/>
                                  </p:stCondLst>
                                  <p:childTnLst>
                                    <p:anim calcmode="discrete" valueType="str">
                                      <p:cBhvr override="childStyle">
                                        <p:cTn id="6" dur="2000" fill="hold"/>
                                        <p:tgtEl>
                                          <p:spTgt spid="3">
                                            <p:txEl>
                                              <p:pRg st="0" end="0"/>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par>
                                <p:cTn id="7" presetID="10" presetClass="emph" presetSubtype="0" fill="hold" nodeType="withEffect">
                                  <p:stCondLst>
                                    <p:cond delay="0"/>
                                  </p:stCondLst>
                                  <p:childTnLst>
                                    <p:anim calcmode="discrete" valueType="str">
                                      <p:cBhvr override="childStyle">
                                        <p:cTn id="8" dur="2000" fill="hold"/>
                                        <p:tgtEl>
                                          <p:spTgt spid="3">
                                            <p:txEl>
                                              <p:pRg st="1" end="1"/>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par>
                                <p:cTn id="9" presetID="10" presetClass="emph" presetSubtype="0" fill="hold" nodeType="withEffect">
                                  <p:stCondLst>
                                    <p:cond delay="0"/>
                                  </p:stCondLst>
                                  <p:childTnLst>
                                    <p:anim calcmode="discrete" valueType="str">
                                      <p:cBhvr override="childStyle">
                                        <p:cTn id="10" dur="2000" fill="hold"/>
                                        <p:tgtEl>
                                          <p:spTgt spid="3">
                                            <p:txEl>
                                              <p:pRg st="2" end="2"/>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par>
                                <p:cTn id="11" presetID="10" presetClass="emph" presetSubtype="0" fill="hold" nodeType="withEffect">
                                  <p:stCondLst>
                                    <p:cond delay="0"/>
                                  </p:stCondLst>
                                  <p:childTnLst>
                                    <p:anim calcmode="discrete" valueType="str">
                                      <p:cBhvr override="childStyle">
                                        <p:cTn id="12" dur="2000" fill="hold"/>
                                        <p:tgtEl>
                                          <p:spTgt spid="3">
                                            <p:txEl>
                                              <p:pRg st="3" end="3"/>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par>
                                <p:cTn id="13" presetID="10" presetClass="emph" presetSubtype="0" fill="hold" nodeType="withEffect">
                                  <p:stCondLst>
                                    <p:cond delay="0"/>
                                  </p:stCondLst>
                                  <p:childTnLst>
                                    <p:anim calcmode="discrete" valueType="str">
                                      <p:cBhvr override="childStyle">
                                        <p:cTn id="14" dur="2000" fill="hold"/>
                                        <p:tgtEl>
                                          <p:spTgt spid="3">
                                            <p:txEl>
                                              <p:pRg st="4" end="4"/>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par>
                                <p:cTn id="15" presetID="10" presetClass="emph" presetSubtype="0" fill="hold" nodeType="withEffect">
                                  <p:stCondLst>
                                    <p:cond delay="0"/>
                                  </p:stCondLst>
                                  <p:childTnLst>
                                    <p:anim calcmode="discrete" valueType="str">
                                      <p:cBhvr override="childStyle">
                                        <p:cTn id="16" dur="2000" fill="hold"/>
                                        <p:tgtEl>
                                          <p:spTgt spid="3">
                                            <p:txEl>
                                              <p:pRg st="5" end="5"/>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87"/>
            <a:ext cx="8229600" cy="11430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Types of disease mgt strategies </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536" y="914400"/>
            <a:ext cx="8882063" cy="4525963"/>
          </a:xfrm>
        </p:spPr>
        <p:txBody>
          <a:bodyPr>
            <a:normAutofit/>
          </a:bodyPr>
          <a:lstStyle/>
          <a:p>
            <a:pPr algn="just">
              <a:lnSpc>
                <a:spcPct val="150000"/>
              </a:lnSpc>
              <a:buNone/>
            </a:pPr>
            <a:r>
              <a:rPr lang="en-US" sz="2800" dirty="0" smtClean="0">
                <a:latin typeface="Times New Roman" panose="02020603050405020304" pitchFamily="18" charset="0"/>
                <a:cs typeface="Times New Roman" panose="02020603050405020304" pitchFamily="18" charset="0"/>
              </a:rPr>
              <a:t>1. Primary prevention strategies aim to prevent the onset of chronic disease. </a:t>
            </a:r>
          </a:p>
          <a:p>
            <a:pPr algn="just">
              <a:lnSpc>
                <a:spcPct val="150000"/>
              </a:lnSpc>
              <a:buNone/>
            </a:pPr>
            <a:r>
              <a:rPr lang="en-US" sz="2800" dirty="0" smtClean="0">
                <a:latin typeface="Times New Roman" panose="02020603050405020304" pitchFamily="18" charset="0"/>
                <a:cs typeface="Times New Roman" panose="02020603050405020304" pitchFamily="18" charset="0"/>
              </a:rPr>
              <a:t>2. Secondary prevention strategies seek to mitigate the impact of chronic disease once it has developed to avoid unnecessary complications</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180</a:t>
            </a:fld>
            <a:endParaRPr lang="en-US"/>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Primary prevention strategies</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914400"/>
            <a:ext cx="8991600" cy="5562600"/>
          </a:xfrm>
        </p:spPr>
        <p:txBody>
          <a:bodyPr/>
          <a:lstStyle/>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Tend to focus on healthy behaviors. </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There is increasing evidence that the major chronic conditions in large part stem from or are worsened by individual lifestyles. </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These types of strategies are viewed as yielding long-term positive results. </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They also are more difficult to pin down in terms of savings in cost.</a:t>
            </a:r>
          </a:p>
          <a:p>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181</a:t>
            </a:fld>
            <a:endParaRPr lang="en-US"/>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 y="28575"/>
            <a:ext cx="8229600" cy="11430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Secondary prevention strategies</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8574" y="838200"/>
            <a:ext cx="8963025" cy="4525963"/>
          </a:xfrm>
        </p:spPr>
        <p:txBody>
          <a:bodyPr/>
          <a:lstStyle/>
          <a:p>
            <a:pPr algn="just">
              <a:lnSpc>
                <a:spcPct val="150000"/>
              </a:lnSpc>
            </a:pPr>
            <a:r>
              <a:rPr lang="en-US" sz="2800" dirty="0" smtClean="0">
                <a:latin typeface="Times New Roman" panose="02020603050405020304" pitchFamily="18" charset="0"/>
                <a:cs typeface="Times New Roman" panose="02020603050405020304" pitchFamily="18" charset="0"/>
              </a:rPr>
              <a:t>Tend to focus on making sure patients get the necessary medical tests and treatments they need to control their disease.</a:t>
            </a:r>
          </a:p>
          <a:p>
            <a:pPr algn="just">
              <a:lnSpc>
                <a:spcPct val="150000"/>
              </a:lnSpc>
            </a:pPr>
            <a:r>
              <a:rPr lang="en-US" sz="2800" dirty="0" smtClean="0">
                <a:latin typeface="Times New Roman" panose="02020603050405020304" pitchFamily="18" charset="0"/>
                <a:cs typeface="Times New Roman" panose="02020603050405020304" pitchFamily="18" charset="0"/>
              </a:rPr>
              <a:t> </a:t>
            </a:r>
            <a:r>
              <a:rPr lang="en-US" sz="2800" dirty="0">
                <a:solidFill>
                  <a:srgbClr val="00B0F0"/>
                </a:solidFill>
                <a:latin typeface="Times New Roman" panose="02020603050405020304" pitchFamily="18" charset="0"/>
                <a:cs typeface="Times New Roman" panose="02020603050405020304" pitchFamily="18" charset="0"/>
              </a:rPr>
              <a:t>These strategies are viewed as yielding quicker and more easily measured results in terms of improvements in health and savings in cost. </a:t>
            </a:r>
          </a:p>
          <a:p>
            <a:endParaRPr lang="en-US" sz="2800" dirty="0">
              <a:solidFill>
                <a:srgbClr val="00B0F0"/>
              </a:solidFill>
            </a:endParaRPr>
          </a:p>
          <a:p>
            <a:pPr algn="just">
              <a:lnSpc>
                <a:spcPct val="150000"/>
              </a:lnSpc>
            </a:pPr>
            <a:endParaRPr lang="en-US" sz="28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182</a:t>
            </a:fld>
            <a:endParaRPr lang="en-US"/>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x-none" sz="3600" b="1" dirty="0" smtClean="0">
                <a:latin typeface="Times New Roman" panose="02020603050405020304" pitchFamily="18" charset="0"/>
                <a:cs typeface="Times New Roman" panose="02020603050405020304" pitchFamily="18" charset="0"/>
              </a:rPr>
              <a:t>Nutrition for Disease Management and Prevention</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1123950"/>
            <a:ext cx="8229600" cy="5353050"/>
          </a:xfrm>
        </p:spPr>
        <p:txBody>
          <a:bodyPr>
            <a:normAutofit/>
          </a:bodyPr>
          <a:lstStyle/>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Eating a healthy diet may help to reduce risk of certain health conditions, but eating a poor quality diet might increase your chances of becoming ill.</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Dietary changes may be an important component of treatment too.</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183</a:t>
            </a:fld>
            <a:endParaRPr lang="en-US"/>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 y="33337"/>
            <a:ext cx="8686800" cy="915987"/>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The 5 Common Digestive Disorders</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8574" y="762000"/>
            <a:ext cx="8963025" cy="4525963"/>
          </a:xfrm>
        </p:spPr>
        <p:txBody>
          <a:bodyPr>
            <a:normAutofit/>
          </a:bodyPr>
          <a:lstStyle/>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When it comes to the human body, one of the most sensitive components is the digestive system. </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It's easily upset by disease, emotional factors, and even malfunctions in other parts of the body.</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184</a:t>
            </a:fld>
            <a:endParaRPr lang="en-US"/>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5 </a:t>
            </a:r>
            <a:r>
              <a:rPr lang="x-none" sz="4000" dirty="0" smtClean="0">
                <a:latin typeface="Times New Roman" panose="02020603050405020304" pitchFamily="18" charset="0"/>
                <a:cs typeface="Times New Roman" panose="02020603050405020304" pitchFamily="18" charset="0"/>
              </a:rPr>
              <a:t>Common Digestive Disorders</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1295400"/>
            <a:ext cx="8839200" cy="5410200"/>
          </a:xfrm>
        </p:spPr>
        <p:txBody>
          <a:bodyPr>
            <a:normAutofit/>
          </a:bodyPr>
          <a:lstStyle/>
          <a:p>
            <a:pPr marL="514350" indent="-514350">
              <a:buAutoNum type="arabicPeriod"/>
            </a:pPr>
            <a:r>
              <a:rPr lang="en-US" sz="2800" b="1" dirty="0" smtClean="0">
                <a:solidFill>
                  <a:srgbClr val="00B0F0"/>
                </a:solidFill>
                <a:latin typeface="Times New Roman" panose="02020603050405020304" pitchFamily="18" charset="0"/>
                <a:cs typeface="Times New Roman" panose="02020603050405020304" pitchFamily="18" charset="0"/>
              </a:rPr>
              <a:t>Celiac Disease </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This autoimmune disorder affects around 1 percent of people globally. </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It's an abnormal sensitivity to gluten, a protein in wheat, barley, and rye</a:t>
            </a:r>
          </a:p>
          <a:p>
            <a:pPr algn="just">
              <a:lnSpc>
                <a:spcPct val="150000"/>
              </a:lnSpc>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185</a:t>
            </a:fld>
            <a:endParaRPr lang="en-US"/>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1" y="990600"/>
            <a:ext cx="7086600" cy="5181601"/>
          </a:xfrm>
        </p:spPr>
        <p:txBody>
          <a:bodyPr>
            <a:normAutofit/>
          </a:bodyPr>
          <a:lstStyle/>
          <a:p>
            <a:pPr>
              <a:buNone/>
            </a:pPr>
            <a:r>
              <a:rPr lang="en-US" sz="2800" b="1" dirty="0" smtClean="0">
                <a:latin typeface="Times New Roman" panose="02020603050405020304" pitchFamily="18" charset="0"/>
                <a:cs typeface="Times New Roman" panose="02020603050405020304" pitchFamily="18" charset="0"/>
              </a:rPr>
              <a:t>Signs include: </a:t>
            </a:r>
            <a:endParaRPr lang="en-US" sz="2800" dirty="0" smtClean="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Diarrhea </a:t>
            </a:r>
          </a:p>
          <a:p>
            <a:pPr lvl="0" algn="jus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Mal-absorption </a:t>
            </a:r>
          </a:p>
          <a:p>
            <a:pPr lvl="0" algn="jus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Weight loss </a:t>
            </a:r>
          </a:p>
          <a:p>
            <a:pPr lvl="0" algn="jus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Abdominal pain and swelling </a:t>
            </a:r>
          </a:p>
          <a:p>
            <a:pPr algn="jus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Food intolerance</a:t>
            </a:r>
          </a:p>
          <a:p>
            <a:pPr>
              <a:buNone/>
            </a:pPr>
            <a:r>
              <a:rPr lang="en-US" sz="2800" b="1" dirty="0" smtClean="0">
                <a:latin typeface="Times New Roman" panose="02020603050405020304" pitchFamily="18" charset="0"/>
                <a:cs typeface="Times New Roman" panose="02020603050405020304" pitchFamily="18" charset="0"/>
              </a:rPr>
              <a:t>Diagnosis </a:t>
            </a:r>
          </a:p>
          <a:p>
            <a:pPr>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blood tests and/or tissue biopsy. </a:t>
            </a:r>
          </a:p>
          <a:p>
            <a:pPr>
              <a:buNone/>
            </a:pPr>
            <a:r>
              <a:rPr lang="en-US" sz="2800" b="1" dirty="0" smtClean="0">
                <a:latin typeface="Times New Roman" panose="02020603050405020304" pitchFamily="18" charset="0"/>
                <a:cs typeface="Times New Roman" panose="02020603050405020304" pitchFamily="18" charset="0"/>
              </a:rPr>
              <a:t>Treatment</a:t>
            </a:r>
            <a:r>
              <a:rPr lang="en-US" sz="2800" dirty="0" smtClean="0">
                <a:latin typeface="Times New Roman" panose="02020603050405020304" pitchFamily="18" charset="0"/>
                <a:cs typeface="Times New Roman" panose="02020603050405020304" pitchFamily="18" charset="0"/>
              </a:rPr>
              <a:t>  </a:t>
            </a:r>
          </a:p>
          <a:p>
            <a:pPr>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a strict, gluten-free diet</a:t>
            </a:r>
          </a:p>
          <a:p>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186</a:t>
            </a:fld>
            <a:endParaRPr lang="en-US"/>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a:bodyPr>
          <a:lstStyle/>
          <a:p>
            <a:pPr algn="l"/>
            <a:r>
              <a:rPr lang="en-US" sz="4000" dirty="0" smtClean="0">
                <a:solidFill>
                  <a:srgbClr val="00B0F0"/>
                </a:solidFill>
                <a:latin typeface="Times New Roman" panose="02020603050405020304" pitchFamily="18" charset="0"/>
                <a:cs typeface="Times New Roman" panose="02020603050405020304" pitchFamily="18" charset="0"/>
              </a:rPr>
              <a:t>2. </a:t>
            </a:r>
            <a:r>
              <a:rPr lang="x-none" sz="4000" dirty="0" smtClean="0">
                <a:solidFill>
                  <a:srgbClr val="00B0F0"/>
                </a:solidFill>
                <a:latin typeface="Times New Roman" panose="02020603050405020304" pitchFamily="18" charset="0"/>
                <a:cs typeface="Times New Roman" panose="02020603050405020304" pitchFamily="18" charset="0"/>
              </a:rPr>
              <a:t>Irritable Bowel Syndrome (IBS) </a:t>
            </a:r>
            <a:endParaRPr lang="en-US" sz="4000" dirty="0">
              <a:solidFill>
                <a:srgbClr val="00B0F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914400"/>
            <a:ext cx="8763000" cy="5441950"/>
          </a:xfrm>
        </p:spPr>
        <p:txBody>
          <a:bodyPr>
            <a:normAutofit/>
          </a:bodyPr>
          <a:lstStyle/>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Affects patients between ages 35 and 50</a:t>
            </a:r>
            <a:r>
              <a:rPr lang="en-US" sz="2800" dirty="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 It strikes 1 out of every 5 women, and around 1 in 10 men.</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 not dangerous, it causes significant pain/cramping.</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 Both diarrhea and constipation are common.</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 Less common are excessive gas, feeling overly full, and mucus discharge. </a:t>
            </a:r>
          </a:p>
          <a:p>
            <a:pPr>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187</a:t>
            </a:fld>
            <a:endParaRPr lang="en-US"/>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43" y="0"/>
            <a:ext cx="8229600" cy="1143000"/>
          </a:xfrm>
        </p:spPr>
        <p:txBody>
          <a:bodyPr/>
          <a:lstStyle/>
          <a:p>
            <a:pPr algn="l"/>
            <a:r>
              <a:rPr lang="en-US" b="1" dirty="0">
                <a:solidFill>
                  <a:srgbClr val="9A00EC"/>
                </a:solidFill>
                <a:latin typeface="MyriadPro-Bold"/>
              </a:rPr>
              <a:t>Irritable Bowel Syndrome</a:t>
            </a:r>
            <a:endParaRPr lang="en-US" dirty="0"/>
          </a:p>
        </p:txBody>
      </p:sp>
      <p:sp>
        <p:nvSpPr>
          <p:cNvPr id="3" name="Content Placeholder 2"/>
          <p:cNvSpPr>
            <a:spLocks noGrp="1"/>
          </p:cNvSpPr>
          <p:nvPr>
            <p:ph idx="1"/>
          </p:nvPr>
        </p:nvSpPr>
        <p:spPr>
          <a:xfrm>
            <a:off x="152400" y="914400"/>
            <a:ext cx="8991600" cy="5211763"/>
          </a:xfrm>
        </p:spPr>
        <p:txBody>
          <a:bodyPr>
            <a:normAutofit/>
          </a:bodyPr>
          <a:lstStyle/>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This is a chronic functional gastrointestinal </a:t>
            </a:r>
            <a:r>
              <a:rPr lang="en-US" dirty="0" smtClean="0">
                <a:latin typeface="Times New Roman" panose="02020603050405020304" pitchFamily="18" charset="0"/>
                <a:cs typeface="Times New Roman" panose="02020603050405020304" pitchFamily="18" charset="0"/>
              </a:rPr>
              <a:t>disorder.</a:t>
            </a: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characterized by </a:t>
            </a:r>
            <a:r>
              <a:rPr lang="en-US" dirty="0" smtClean="0">
                <a:latin typeface="Times New Roman" panose="02020603050405020304" pitchFamily="18" charset="0"/>
                <a:cs typeface="Times New Roman" panose="02020603050405020304" pitchFamily="18" charset="0"/>
              </a:rPr>
              <a:t>:</a:t>
            </a:r>
          </a:p>
          <a:p>
            <a:pPr lvl="1">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abdominal </a:t>
            </a:r>
            <a:r>
              <a:rPr lang="en-US" dirty="0">
                <a:latin typeface="Times New Roman" panose="02020603050405020304" pitchFamily="18" charset="0"/>
                <a:cs typeface="Times New Roman" panose="02020603050405020304" pitchFamily="18" charset="0"/>
              </a:rPr>
              <a:t>pain or </a:t>
            </a:r>
            <a:r>
              <a:rPr lang="en-US" dirty="0" smtClean="0">
                <a:latin typeface="Times New Roman" panose="02020603050405020304" pitchFamily="18" charset="0"/>
                <a:cs typeface="Times New Roman" panose="02020603050405020304" pitchFamily="18" charset="0"/>
              </a:rPr>
              <a:t>discomfort and </a:t>
            </a:r>
            <a:r>
              <a:rPr lang="en-US" dirty="0">
                <a:latin typeface="Times New Roman" panose="02020603050405020304" pitchFamily="18" charset="0"/>
                <a:cs typeface="Times New Roman" panose="02020603050405020304" pitchFamily="18" charset="0"/>
              </a:rPr>
              <a:t>altered bowel habits at least three times </a:t>
            </a:r>
            <a:r>
              <a:rPr lang="en-US" dirty="0" smtClean="0">
                <a:latin typeface="Times New Roman" panose="02020603050405020304" pitchFamily="18" charset="0"/>
                <a:cs typeface="Times New Roman" panose="02020603050405020304" pitchFamily="18" charset="0"/>
              </a:rPr>
              <a:t>a month </a:t>
            </a:r>
            <a:r>
              <a:rPr lang="en-US" dirty="0">
                <a:latin typeface="Times New Roman" panose="02020603050405020304" pitchFamily="18" charset="0"/>
                <a:cs typeface="Times New Roman" panose="02020603050405020304" pitchFamily="18" charset="0"/>
              </a:rPr>
              <a:t>over at least 3 months for which other </a:t>
            </a:r>
            <a:r>
              <a:rPr lang="en-US" dirty="0" smtClean="0">
                <a:latin typeface="Times New Roman" panose="02020603050405020304" pitchFamily="18" charset="0"/>
                <a:cs typeface="Times New Roman" panose="02020603050405020304" pitchFamily="18" charset="0"/>
              </a:rPr>
              <a:t>gastrointestinal causes </a:t>
            </a:r>
            <a:r>
              <a:rPr lang="en-US" dirty="0">
                <a:latin typeface="Times New Roman" panose="02020603050405020304" pitchFamily="18" charset="0"/>
                <a:cs typeface="Times New Roman" panose="02020603050405020304" pitchFamily="18" charset="0"/>
              </a:rPr>
              <a:t>have been excluded</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IBS </a:t>
            </a:r>
            <a:r>
              <a:rPr lang="en-US" dirty="0">
                <a:latin typeface="Times New Roman" panose="02020603050405020304" pitchFamily="18" charset="0"/>
                <a:cs typeface="Times New Roman" panose="02020603050405020304" pitchFamily="18" charset="0"/>
              </a:rPr>
              <a:t>is estimated to affect 10% to 15% of </a:t>
            </a:r>
            <a:r>
              <a:rPr lang="en-US" dirty="0" smtClean="0">
                <a:latin typeface="Times New Roman" panose="02020603050405020304" pitchFamily="18" charset="0"/>
                <a:cs typeface="Times New Roman" panose="02020603050405020304" pitchFamily="18" charset="0"/>
              </a:rPr>
              <a:t>the population,</a:t>
            </a:r>
          </a:p>
          <a:p>
            <a:pPr>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Usually in </a:t>
            </a:r>
            <a:r>
              <a:rPr lang="en-US" dirty="0">
                <a:latin typeface="Times New Roman" panose="02020603050405020304" pitchFamily="18" charset="0"/>
                <a:cs typeface="Times New Roman" panose="02020603050405020304" pitchFamily="18" charset="0"/>
              </a:rPr>
              <a:t>people younger than 45 </a:t>
            </a:r>
            <a:r>
              <a:rPr lang="en-US" dirty="0" smtClean="0">
                <a:latin typeface="Times New Roman" panose="02020603050405020304" pitchFamily="18" charset="0"/>
                <a:cs typeface="Times New Roman" panose="02020603050405020304" pitchFamily="18" charset="0"/>
              </a:rPr>
              <a:t>years Clients </a:t>
            </a:r>
            <a:r>
              <a:rPr lang="en-US" dirty="0">
                <a:latin typeface="Times New Roman" panose="02020603050405020304" pitchFamily="18" charset="0"/>
                <a:cs typeface="Times New Roman" panose="02020603050405020304" pitchFamily="18" charset="0"/>
              </a:rPr>
              <a:t>are symptomatic during the day but </a:t>
            </a:r>
            <a:r>
              <a:rPr lang="en-US" dirty="0" smtClean="0">
                <a:latin typeface="Times New Roman" panose="02020603050405020304" pitchFamily="18" charset="0"/>
                <a:cs typeface="Times New Roman" panose="02020603050405020304" pitchFamily="18" charset="0"/>
              </a:rPr>
              <a:t>not while </a:t>
            </a:r>
            <a:r>
              <a:rPr lang="en-US" dirty="0">
                <a:latin typeface="Times New Roman" panose="02020603050405020304" pitchFamily="18" charset="0"/>
                <a:cs typeface="Times New Roman" panose="02020603050405020304" pitchFamily="18" charset="0"/>
              </a:rPr>
              <a:t>sleeping. </a:t>
            </a:r>
            <a:endParaRPr lang="en-US" dirty="0" smtClean="0">
              <a:latin typeface="Times New Roman" panose="02020603050405020304" pitchFamily="18" charset="0"/>
              <a:cs typeface="Times New Roman" panose="02020603050405020304" pitchFamily="18"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188</a:t>
            </a:fld>
            <a:endParaRPr lang="en-US"/>
          </a:p>
        </p:txBody>
      </p:sp>
    </p:spTree>
    <p:extLst>
      <p:ext uri="{BB962C8B-B14F-4D97-AF65-F5344CB8AC3E}">
        <p14:creationId xmlns:p14="http://schemas.microsoft.com/office/powerpoint/2010/main" xmlns="" val="174667734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Cont.…</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The most common signs and symptoms of irritable bowel syndrome are:</a:t>
            </a:r>
          </a:p>
          <a:p>
            <a:pPr lvl="1"/>
            <a:r>
              <a:rPr lang="en-US" dirty="0"/>
              <a:t>Cramping</a:t>
            </a:r>
          </a:p>
          <a:p>
            <a:pPr lvl="1"/>
            <a:r>
              <a:rPr lang="en-US" dirty="0"/>
              <a:t>Bloating, abdominal distention</a:t>
            </a:r>
          </a:p>
          <a:p>
            <a:pPr lvl="1"/>
            <a:r>
              <a:rPr lang="en-US" dirty="0"/>
              <a:t>Abdominal pain, often relieved by passage of flatus or stool</a:t>
            </a:r>
          </a:p>
          <a:p>
            <a:pPr lvl="1"/>
            <a:r>
              <a:rPr lang="en-US" dirty="0"/>
              <a:t>Constipation or diarrhea. </a:t>
            </a:r>
          </a:p>
          <a:p>
            <a:pPr lvl="1"/>
            <a:r>
              <a:rPr lang="en-US" dirty="0"/>
              <a:t>Mucus in stools</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189</a:t>
            </a:fld>
            <a:endParaRPr lang="en-US"/>
          </a:p>
        </p:txBody>
      </p:sp>
    </p:spTree>
    <p:extLst>
      <p:ext uri="{BB962C8B-B14F-4D97-AF65-F5344CB8AC3E}">
        <p14:creationId xmlns:p14="http://schemas.microsoft.com/office/powerpoint/2010/main" xmlns="" val="674691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1417638"/>
            <a:ext cx="8839200" cy="4830762"/>
          </a:xfrm>
        </p:spPr>
        <p:txBody>
          <a:bodyPr/>
          <a:lstStyle/>
          <a:p>
            <a:pPr algn="just">
              <a:lnSpc>
                <a:spcPct val="150000"/>
              </a:lnSpc>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To provide a greater amount of a nutrient such as protein</a:t>
            </a:r>
          </a:p>
          <a:p>
            <a:pPr algn="just">
              <a:lnSpc>
                <a:spcPct val="150000"/>
              </a:lnSpc>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To decrease the amount of a nutrient such as sodium</a:t>
            </a:r>
          </a:p>
          <a:p>
            <a:pPr algn="just">
              <a:lnSpc>
                <a:spcPct val="150000"/>
              </a:lnSpc>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To exclude foods due to allergies or food intolerance</a:t>
            </a:r>
          </a:p>
          <a:p>
            <a:pPr algn="just">
              <a:lnSpc>
                <a:spcPct val="150000"/>
              </a:lnSpc>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To provide texture modifications due to problems with chewing and/or swallowing.</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19</a:t>
            </a:fld>
            <a:endParaRPr lang="en-US"/>
          </a:p>
        </p:txBody>
      </p:sp>
    </p:spTree>
    <p:extLst>
      <p:ext uri="{BB962C8B-B14F-4D97-AF65-F5344CB8AC3E}">
        <p14:creationId xmlns:p14="http://schemas.microsoft.com/office/powerpoint/2010/main" xmlns="" val="790453321"/>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causes of IBS are not well </a:t>
            </a:r>
            <a:r>
              <a:rPr lang="en-US" dirty="0" smtClean="0"/>
              <a:t>understood.</a:t>
            </a:r>
          </a:p>
          <a:p>
            <a:r>
              <a:rPr lang="en-US" dirty="0" smtClean="0"/>
              <a:t>Researchers believe </a:t>
            </a:r>
            <a:r>
              <a:rPr lang="en-US" dirty="0"/>
              <a:t>a combination of physical and </a:t>
            </a:r>
            <a:r>
              <a:rPr lang="en-US" dirty="0" smtClean="0"/>
              <a:t>mental health </a:t>
            </a:r>
            <a:r>
              <a:rPr lang="en-US" dirty="0"/>
              <a:t>problems can lead to IBS</a:t>
            </a:r>
            <a:endParaRPr lang="en-US" dirty="0" smtClean="0"/>
          </a:p>
          <a:p>
            <a:r>
              <a:rPr lang="en-US" dirty="0"/>
              <a:t>Up to two-thirds of individuals with IBS believe </a:t>
            </a:r>
            <a:r>
              <a:rPr lang="en-US" dirty="0" smtClean="0"/>
              <a:t>their symptoms </a:t>
            </a:r>
            <a:r>
              <a:rPr lang="en-US" dirty="0"/>
              <a:t>to be diet-related and modify their </a:t>
            </a:r>
            <a:r>
              <a:rPr lang="en-US" dirty="0" smtClean="0"/>
              <a:t>consumption to </a:t>
            </a:r>
            <a:r>
              <a:rPr lang="en-US" dirty="0"/>
              <a:t>avoid food triggers</a:t>
            </a:r>
          </a:p>
        </p:txBody>
      </p:sp>
      <p:sp>
        <p:nvSpPr>
          <p:cNvPr id="4" name="Slide Number Placeholder 3"/>
          <p:cNvSpPr>
            <a:spLocks noGrp="1"/>
          </p:cNvSpPr>
          <p:nvPr>
            <p:ph type="sldNum" sz="quarter" idx="12"/>
          </p:nvPr>
        </p:nvSpPr>
        <p:spPr/>
        <p:txBody>
          <a:bodyPr/>
          <a:lstStyle/>
          <a:p>
            <a:fld id="{D8C489E4-C886-4C43-A66E-F614A9A1D522}" type="slidenum">
              <a:rPr lang="en-US" smtClean="0"/>
              <a:pPr/>
              <a:t>190</a:t>
            </a:fld>
            <a:endParaRPr lang="en-US"/>
          </a:p>
        </p:txBody>
      </p:sp>
    </p:spTree>
    <p:extLst>
      <p:ext uri="{BB962C8B-B14F-4D97-AF65-F5344CB8AC3E}">
        <p14:creationId xmlns:p14="http://schemas.microsoft.com/office/powerpoint/2010/main" xmlns="" val="64948376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Treatment for IBS is symptomatic. In general, a </a:t>
            </a:r>
            <a:r>
              <a:rPr lang="en-US" dirty="0" smtClean="0"/>
              <a:t>balanced diet </a:t>
            </a:r>
            <a:r>
              <a:rPr lang="en-US" dirty="0"/>
              <a:t>with few restrictions is </a:t>
            </a:r>
            <a:r>
              <a:rPr lang="en-US" dirty="0" smtClean="0"/>
              <a:t>advised.</a:t>
            </a:r>
          </a:p>
          <a:p>
            <a:r>
              <a:rPr lang="en-US" dirty="0" smtClean="0"/>
              <a:t>Avoidance of </a:t>
            </a:r>
            <a:r>
              <a:rPr lang="en-US" dirty="0"/>
              <a:t>specific carbohydrates (fructose, lactose) and </a:t>
            </a:r>
            <a:r>
              <a:rPr lang="en-US" dirty="0" smtClean="0"/>
              <a:t>sugar alcohols </a:t>
            </a:r>
            <a:r>
              <a:rPr lang="en-US" dirty="0"/>
              <a:t>(sorbitol, Xylitol) may prove </a:t>
            </a:r>
            <a:r>
              <a:rPr lang="en-US" dirty="0" smtClean="0"/>
              <a:t>helpful.</a:t>
            </a:r>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191</a:t>
            </a:fld>
            <a:endParaRPr lang="en-US"/>
          </a:p>
        </p:txBody>
      </p:sp>
    </p:spTree>
    <p:extLst>
      <p:ext uri="{BB962C8B-B14F-4D97-AF65-F5344CB8AC3E}">
        <p14:creationId xmlns:p14="http://schemas.microsoft.com/office/powerpoint/2010/main" xmlns="" val="376486787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143000"/>
            <a:ext cx="8915400" cy="5715000"/>
          </a:xfrm>
        </p:spPr>
        <p:txBody>
          <a:bodyPr>
            <a:normAutofit/>
          </a:bodyPr>
          <a:lstStyle/>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Doctors diagnose IBS after ruling out other conditions like food intolerance. </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The illness affects how food moves through the large intestine and is characterized by periodic flares.</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 Finding an effective treatment is difficult because no cause has been pinpointed. </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Some doctors advise patients to eat more fiber, take anti-cramping medications, and avoid stress</a:t>
            </a:r>
          </a:p>
          <a:p>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192</a:t>
            </a:fld>
            <a:endParaRPr lang="en-US"/>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52ACFF"/>
                </a:solidFill>
                <a:latin typeface="Guardi-Bold"/>
              </a:rPr>
              <a:t>Inflammatory Bowel Diseases (IBDs)</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a:t>Normally, the immune cells protect the body from infection.</a:t>
            </a:r>
          </a:p>
          <a:p>
            <a:pPr marL="0" indent="0">
              <a:buNone/>
            </a:pPr>
            <a:r>
              <a:rPr lang="en-US" dirty="0"/>
              <a:t>In people with IBD, however, because the immune</a:t>
            </a:r>
          </a:p>
          <a:p>
            <a:pPr marL="0" indent="0">
              <a:buNone/>
            </a:pPr>
            <a:r>
              <a:rPr lang="en-US" dirty="0"/>
              <a:t>system mistakes food, bacteria, and other materials in the</a:t>
            </a:r>
          </a:p>
          <a:p>
            <a:pPr marL="0" indent="0">
              <a:buNone/>
            </a:pPr>
            <a:r>
              <a:rPr lang="en-US" dirty="0"/>
              <a:t>intestine for foreign substances, it attacks the cells of the</a:t>
            </a:r>
          </a:p>
          <a:p>
            <a:pPr marL="0" indent="0">
              <a:buNone/>
            </a:pPr>
            <a:r>
              <a:rPr lang="en-US" dirty="0"/>
              <a:t>intestines. </a:t>
            </a:r>
            <a:endParaRPr lang="en-US" dirty="0" smtClean="0"/>
          </a:p>
          <a:p>
            <a:pPr marL="0" indent="0">
              <a:buNone/>
            </a:pPr>
            <a:r>
              <a:rPr lang="en-US" dirty="0" smtClean="0"/>
              <a:t>In </a:t>
            </a:r>
            <a:r>
              <a:rPr lang="en-US" dirty="0"/>
              <a:t>the process, the body sends white </a:t>
            </a:r>
            <a:r>
              <a:rPr lang="en-US" dirty="0" smtClean="0"/>
              <a:t>blood cells </a:t>
            </a:r>
            <a:r>
              <a:rPr lang="en-US" dirty="0"/>
              <a:t>into the lining of the intestines where they produce</a:t>
            </a:r>
          </a:p>
          <a:p>
            <a:pPr marL="0" indent="0">
              <a:buNone/>
            </a:pPr>
            <a:r>
              <a:rPr lang="en-US" dirty="0"/>
              <a:t>chronic inflammation and a cascade of nutritional effects.</a:t>
            </a:r>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193</a:t>
            </a:fld>
            <a:endParaRPr lang="en-US"/>
          </a:p>
        </p:txBody>
      </p:sp>
    </p:spTree>
    <p:extLst>
      <p:ext uri="{BB962C8B-B14F-4D97-AF65-F5344CB8AC3E}">
        <p14:creationId xmlns:p14="http://schemas.microsoft.com/office/powerpoint/2010/main" xmlns="" val="2423511278"/>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0" indent="0">
              <a:buNone/>
            </a:pPr>
            <a:r>
              <a:rPr lang="en-US" dirty="0"/>
              <a:t>IBDs are complex, multifactorial disorders in </a:t>
            </a:r>
            <a:r>
              <a:rPr lang="en-US" dirty="0" smtClean="0"/>
              <a:t>which the </a:t>
            </a:r>
            <a:r>
              <a:rPr lang="en-US" dirty="0"/>
              <a:t>body loses its tolerance to its own gut microorganisms</a:t>
            </a:r>
            <a:r>
              <a:rPr lang="en-US" dirty="0" smtClean="0"/>
              <a:t>.</a:t>
            </a:r>
          </a:p>
          <a:p>
            <a:pPr marL="0" indent="0">
              <a:buNone/>
            </a:pPr>
            <a:r>
              <a:rPr lang="en-US" dirty="0"/>
              <a:t>The two most common IBDs </a:t>
            </a:r>
            <a:r>
              <a:rPr lang="en-US" dirty="0" smtClean="0"/>
              <a:t>are:</a:t>
            </a:r>
          </a:p>
          <a:p>
            <a:pPr marL="0" indent="0">
              <a:buNone/>
            </a:pPr>
            <a:r>
              <a:rPr lang="en-US" b="1" dirty="0" err="1" smtClean="0"/>
              <a:t>Crohn</a:t>
            </a:r>
            <a:r>
              <a:rPr lang="en-US" b="1" dirty="0" smtClean="0"/>
              <a:t> disease (CD</a:t>
            </a:r>
            <a:r>
              <a:rPr lang="en-US" b="1" dirty="0"/>
              <a:t>), </a:t>
            </a:r>
            <a:r>
              <a:rPr lang="en-US" dirty="0"/>
              <a:t>also known as </a:t>
            </a:r>
            <a:r>
              <a:rPr lang="en-US" i="1" dirty="0"/>
              <a:t>ileitis </a:t>
            </a:r>
            <a:r>
              <a:rPr lang="en-US" dirty="0"/>
              <a:t>or </a:t>
            </a:r>
            <a:r>
              <a:rPr lang="en-US" i="1" dirty="0"/>
              <a:t>regional </a:t>
            </a:r>
            <a:r>
              <a:rPr lang="en-US" i="1" dirty="0" smtClean="0"/>
              <a:t>enteritis</a:t>
            </a:r>
            <a:r>
              <a:rPr lang="en-US" dirty="0" smtClean="0"/>
              <a:t>,</a:t>
            </a:r>
          </a:p>
          <a:p>
            <a:pPr marL="0" indent="0">
              <a:buNone/>
            </a:pPr>
            <a:r>
              <a:rPr lang="en-US" b="1" dirty="0" smtClean="0"/>
              <a:t>Ulcerative colitis</a:t>
            </a:r>
            <a:r>
              <a:rPr lang="en-US" b="1" dirty="0"/>
              <a:t>. </a:t>
            </a:r>
            <a:endParaRPr lang="en-US" b="1" dirty="0" smtClean="0"/>
          </a:p>
          <a:p>
            <a:pPr marL="0" indent="0">
              <a:buNone/>
            </a:pPr>
            <a:r>
              <a:rPr lang="en-US" dirty="0" smtClean="0"/>
              <a:t>The </a:t>
            </a:r>
            <a:r>
              <a:rPr lang="en-US" dirty="0"/>
              <a:t>two diseases share some </a:t>
            </a:r>
            <a:r>
              <a:rPr lang="en-US" dirty="0" smtClean="0"/>
              <a:t>similar characteristics </a:t>
            </a:r>
            <a:r>
              <a:rPr lang="en-US" dirty="0"/>
              <a:t>but also have major differences</a:t>
            </a:r>
            <a:endParaRPr lang="en-US" dirty="0" smtClean="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194</a:t>
            </a:fld>
            <a:endParaRPr lang="en-US"/>
          </a:p>
        </p:txBody>
      </p:sp>
    </p:spTree>
    <p:extLst>
      <p:ext uri="{BB962C8B-B14F-4D97-AF65-F5344CB8AC3E}">
        <p14:creationId xmlns:p14="http://schemas.microsoft.com/office/powerpoint/2010/main" xmlns="" val="262671847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Cont.…</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800" dirty="0" smtClean="0"/>
              <a:t>IBD </a:t>
            </a:r>
            <a:r>
              <a:rPr lang="en-US" sz="2800" dirty="0"/>
              <a:t>is an umbrella for some serious digestive illnesses. </a:t>
            </a:r>
          </a:p>
          <a:p>
            <a:pPr>
              <a:buFont typeface="Wingdings" panose="05000000000000000000" pitchFamily="2" charset="2"/>
              <a:buChar char="§"/>
            </a:pPr>
            <a:r>
              <a:rPr lang="en-US" sz="2800" dirty="0" smtClean="0"/>
              <a:t>No </a:t>
            </a:r>
            <a:r>
              <a:rPr lang="en-US" sz="2800" dirty="0"/>
              <a:t>specific cause of IBD but suspect a combination of a faulty immune system, genetics, </a:t>
            </a:r>
            <a:r>
              <a:rPr lang="en-US" sz="2800" dirty="0" smtClean="0"/>
              <a:t>and environmental </a:t>
            </a:r>
            <a:r>
              <a:rPr lang="en-US" sz="2800" dirty="0"/>
              <a:t>factors. </a:t>
            </a:r>
          </a:p>
          <a:p>
            <a:pPr>
              <a:buFont typeface="Wingdings" panose="05000000000000000000" pitchFamily="2" charset="2"/>
              <a:buChar char="§"/>
            </a:pPr>
            <a:r>
              <a:rPr lang="en-US" sz="2800" dirty="0"/>
              <a:t>While </a:t>
            </a:r>
            <a:r>
              <a:rPr lang="en-US" sz="2800" dirty="0" err="1"/>
              <a:t>Crohn's</a:t>
            </a:r>
            <a:r>
              <a:rPr lang="en-US" sz="2800" dirty="0"/>
              <a:t> occurs anywhere in the digestive tract and is incurable, ulcerative colitis develops only in the colon and is cured by removing it</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195</a:t>
            </a:fld>
            <a:endParaRPr lang="en-US"/>
          </a:p>
        </p:txBody>
      </p:sp>
    </p:spTree>
    <p:extLst>
      <p:ext uri="{BB962C8B-B14F-4D97-AF65-F5344CB8AC3E}">
        <p14:creationId xmlns:p14="http://schemas.microsoft.com/office/powerpoint/2010/main" xmlns="" val="386496174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Beyond general goals, the nutritional care of clients </a:t>
            </a:r>
            <a:r>
              <a:rPr lang="en-US" dirty="0" smtClean="0"/>
              <a:t>with IBD </a:t>
            </a:r>
            <a:r>
              <a:rPr lang="en-US" dirty="0"/>
              <a:t>must be individualized according to the nutritional</a:t>
            </a: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196</a:t>
            </a:fld>
            <a:endParaRPr lang="en-US"/>
          </a:p>
        </p:txBody>
      </p:sp>
    </p:spTree>
    <p:extLst>
      <p:ext uri="{BB962C8B-B14F-4D97-AF65-F5344CB8AC3E}">
        <p14:creationId xmlns:p14="http://schemas.microsoft.com/office/powerpoint/2010/main" xmlns="" val="309687749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197</a:t>
            </a:fld>
            <a:endParaRPr lang="en-US"/>
          </a:p>
        </p:txBody>
      </p:sp>
      <p:pic>
        <p:nvPicPr>
          <p:cNvPr id="5" name="Picture 4"/>
          <p:cNvPicPr>
            <a:picLocks noChangeAspect="1"/>
          </p:cNvPicPr>
          <p:nvPr/>
        </p:nvPicPr>
        <p:blipFill>
          <a:blip r:embed="rId2"/>
          <a:stretch>
            <a:fillRect/>
          </a:stretch>
        </p:blipFill>
        <p:spPr>
          <a:xfrm>
            <a:off x="228600" y="1295400"/>
            <a:ext cx="8686800" cy="5426075"/>
          </a:xfrm>
          <a:prstGeom prst="rect">
            <a:avLst/>
          </a:prstGeom>
        </p:spPr>
      </p:pic>
    </p:spTree>
    <p:extLst>
      <p:ext uri="{BB962C8B-B14F-4D97-AF65-F5344CB8AC3E}">
        <p14:creationId xmlns:p14="http://schemas.microsoft.com/office/powerpoint/2010/main" xmlns="" val="1153996069"/>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pPr algn="l"/>
            <a:r>
              <a:rPr lang="en-US" sz="3600" dirty="0" smtClean="0">
                <a:latin typeface="Times New Roman" panose="02020603050405020304" pitchFamily="18" charset="0"/>
                <a:cs typeface="Times New Roman" panose="02020603050405020304" pitchFamily="18" charset="0"/>
              </a:rPr>
              <a:t>Major symptoms of both illnesses include</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 y="838200"/>
            <a:ext cx="8229600" cy="5883275"/>
          </a:xfrm>
        </p:spPr>
        <p:txBody>
          <a:bodyPr>
            <a:normAutofit/>
          </a:bodyPr>
          <a:lstStyle/>
          <a:p>
            <a:pPr lvl="0"/>
            <a:r>
              <a:rPr lang="en-US" sz="2800" dirty="0" smtClean="0">
                <a:latin typeface="Times New Roman" panose="02020603050405020304" pitchFamily="18" charset="0"/>
                <a:cs typeface="Times New Roman" panose="02020603050405020304" pitchFamily="18" charset="0"/>
              </a:rPr>
              <a:t>Diarrhea </a:t>
            </a:r>
          </a:p>
          <a:p>
            <a:pPr lvl="0"/>
            <a:r>
              <a:rPr lang="en-US" sz="2800" dirty="0" smtClean="0">
                <a:latin typeface="Times New Roman" panose="02020603050405020304" pitchFamily="18" charset="0"/>
                <a:cs typeface="Times New Roman" panose="02020603050405020304" pitchFamily="18" charset="0"/>
              </a:rPr>
              <a:t>Rectal bleeding </a:t>
            </a:r>
          </a:p>
          <a:p>
            <a:pPr lvl="0"/>
            <a:r>
              <a:rPr lang="en-US" sz="2800" dirty="0" smtClean="0">
                <a:latin typeface="Times New Roman" panose="02020603050405020304" pitchFamily="18" charset="0"/>
                <a:cs typeface="Times New Roman" panose="02020603050405020304" pitchFamily="18" charset="0"/>
              </a:rPr>
              <a:t>Abdominal pain and cramping </a:t>
            </a:r>
          </a:p>
          <a:p>
            <a:pPr lvl="0"/>
            <a:r>
              <a:rPr lang="en-US" sz="2800" dirty="0" smtClean="0">
                <a:latin typeface="Times New Roman" panose="02020603050405020304" pitchFamily="18" charset="0"/>
                <a:cs typeface="Times New Roman" panose="02020603050405020304" pitchFamily="18" charset="0"/>
              </a:rPr>
              <a:t>Urgency to move bowels </a:t>
            </a:r>
          </a:p>
          <a:p>
            <a:pPr lvl="0">
              <a:buNone/>
            </a:pPr>
            <a:r>
              <a:rPr lang="en-US" sz="2800" b="1" dirty="0" smtClean="0">
                <a:latin typeface="Times New Roman" panose="02020603050405020304" pitchFamily="18" charset="0"/>
                <a:cs typeface="Times New Roman" panose="02020603050405020304" pitchFamily="18" charset="0"/>
              </a:rPr>
              <a:t>Diagnostic tools </a:t>
            </a:r>
          </a:p>
          <a:p>
            <a:pPr lvl="0"/>
            <a:r>
              <a:rPr lang="en-US" sz="2800" dirty="0" smtClean="0">
                <a:latin typeface="Times New Roman" panose="02020603050405020304" pitchFamily="18" charset="0"/>
                <a:cs typeface="Times New Roman" panose="02020603050405020304" pitchFamily="18" charset="0"/>
              </a:rPr>
              <a:t> blood tests and radiographic studies. </a:t>
            </a:r>
          </a:p>
          <a:p>
            <a:pPr lvl="0">
              <a:buNone/>
            </a:pPr>
            <a:r>
              <a:rPr lang="en-US" sz="2800" b="1" dirty="0" smtClean="0">
                <a:latin typeface="Times New Roman" panose="02020603050405020304" pitchFamily="18" charset="0"/>
                <a:cs typeface="Times New Roman" panose="02020603050405020304" pitchFamily="18" charset="0"/>
              </a:rPr>
              <a:t>Treatment</a:t>
            </a:r>
            <a:r>
              <a:rPr lang="en-US" sz="2800" dirty="0" smtClean="0">
                <a:latin typeface="Times New Roman" panose="02020603050405020304" pitchFamily="18" charset="0"/>
                <a:cs typeface="Times New Roman" panose="02020603050405020304" pitchFamily="18" charset="0"/>
              </a:rPr>
              <a:t> </a:t>
            </a:r>
          </a:p>
          <a:p>
            <a:pPr lvl="0"/>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M</a:t>
            </a:r>
            <a:r>
              <a:rPr lang="en-US" sz="2800" dirty="0" smtClean="0">
                <a:latin typeface="Times New Roman" panose="02020603050405020304" pitchFamily="18" charset="0"/>
                <a:cs typeface="Times New Roman" panose="02020603050405020304" pitchFamily="18" charset="0"/>
              </a:rPr>
              <a:t>edications ranging from anti-inflammatory drugs to immune-suppressants, dietary changes to reduce symptoms, and surgery. </a:t>
            </a:r>
          </a:p>
          <a:p>
            <a:pPr lvl="0"/>
            <a:r>
              <a:rPr lang="en-US" sz="2800" dirty="0" smtClean="0">
                <a:latin typeface="Times New Roman" panose="02020603050405020304" pitchFamily="18" charset="0"/>
                <a:cs typeface="Times New Roman" panose="02020603050405020304" pitchFamily="18" charset="0"/>
              </a:rPr>
              <a:t>Neither stress nor a specific food causes IBD</a:t>
            </a:r>
          </a:p>
          <a:p>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198</a:t>
            </a:fld>
            <a:endParaRPr lang="en-US"/>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fontScale="90000"/>
          </a:bodyPr>
          <a:lstStyle/>
          <a:p>
            <a:pPr algn="l"/>
            <a:r>
              <a:rPr lang="en-US" dirty="0" smtClean="0">
                <a:solidFill>
                  <a:srgbClr val="00B0F0"/>
                </a:solidFill>
                <a:latin typeface="Times New Roman" panose="02020603050405020304" pitchFamily="18" charset="0"/>
                <a:cs typeface="Times New Roman" panose="02020603050405020304" pitchFamily="18" charset="0"/>
              </a:rPr>
              <a:t>3. Gastro-esophageal Reflux Disease (GERD)</a:t>
            </a:r>
            <a:endParaRPr lang="en-US" dirty="0">
              <a:solidFill>
                <a:srgbClr val="00B0F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8574" y="1295400"/>
            <a:ext cx="8963025" cy="4876800"/>
          </a:xfrm>
        </p:spPr>
        <p:txBody>
          <a:bodyPr>
            <a:noAutofit/>
          </a:bodyPr>
          <a:lstStyle/>
          <a:p>
            <a:pPr algn="just">
              <a:lnSpc>
                <a:spcPct val="150000"/>
              </a:lnSpc>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Occurs when a one-way valve known as the lower esophageal sphincter doesn't close correctly, allowing </a:t>
            </a:r>
            <a:r>
              <a:rPr lang="en-US" sz="2400" dirty="0" smtClean="0">
                <a:solidFill>
                  <a:srgbClr val="00B0F0"/>
                </a:solidFill>
                <a:latin typeface="Times New Roman" panose="02020603050405020304" pitchFamily="18" charset="0"/>
                <a:cs typeface="Times New Roman" panose="02020603050405020304" pitchFamily="18" charset="0"/>
              </a:rPr>
              <a:t>digestive juices plus stomach contents to travel up the esophagus. </a:t>
            </a:r>
          </a:p>
          <a:p>
            <a:pPr algn="just">
              <a:lnSpc>
                <a:spcPct val="150000"/>
              </a:lnSpc>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The condition even affects infants. </a:t>
            </a:r>
          </a:p>
          <a:p>
            <a:pPr algn="just">
              <a:lnSpc>
                <a:spcPct val="150000"/>
              </a:lnSpc>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Doctors sometimes need to perform an endoscopic exam to diagnose it</a:t>
            </a:r>
          </a:p>
          <a:p>
            <a:pPr algn="just">
              <a:lnSpc>
                <a:spcPct val="150000"/>
              </a:lnSpc>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Most common symptom is heartburn that climbs from the stomach to the throat or middle of the chest.</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199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85" y="0"/>
            <a:ext cx="8686800" cy="1143000"/>
          </a:xfrm>
        </p:spPr>
        <p:txBody>
          <a:bodyPr/>
          <a:lstStyle/>
          <a:p>
            <a:pPr algn="l"/>
            <a:r>
              <a:rPr lang="en-US" dirty="0" smtClean="0">
                <a:latin typeface="Times New Roman" panose="02020603050405020304" pitchFamily="18" charset="0"/>
                <a:cs typeface="Times New Roman" panose="02020603050405020304" pitchFamily="18" charset="0"/>
              </a:rPr>
              <a:t>Top</a:t>
            </a:r>
            <a:r>
              <a:rPr lang="en-US" sz="4000" dirty="0" smtClean="0">
                <a:latin typeface="Times New Roman" panose="02020603050405020304" pitchFamily="18" charset="0"/>
                <a:cs typeface="Times New Roman" panose="02020603050405020304" pitchFamily="18" charset="0"/>
              </a:rPr>
              <a:t>ics will be covered </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2</a:t>
            </a:fld>
            <a:endParaRPr lang="en-US"/>
          </a:p>
        </p:txBody>
      </p:sp>
      <p:graphicFrame>
        <p:nvGraphicFramePr>
          <p:cNvPr id="5" name="Table 4"/>
          <p:cNvGraphicFramePr>
            <a:graphicFrameLocks noGrp="1"/>
          </p:cNvGraphicFramePr>
          <p:nvPr>
            <p:extLst/>
          </p:nvPr>
        </p:nvGraphicFramePr>
        <p:xfrm>
          <a:off x="228600" y="914401"/>
          <a:ext cx="8610600" cy="5678514"/>
        </p:xfrm>
        <a:graphic>
          <a:graphicData uri="http://schemas.openxmlformats.org/drawingml/2006/table">
            <a:tbl>
              <a:tblPr>
                <a:tableStyleId>{5C22544A-7EE6-4342-B048-85BDC9FD1C3A}</a:tableStyleId>
              </a:tblPr>
              <a:tblGrid>
                <a:gridCol w="8610600"/>
              </a:tblGrid>
              <a:tr h="4381283">
                <a:tc>
                  <a:txBody>
                    <a:bodyPr/>
                    <a:lstStyle/>
                    <a:p>
                      <a:pPr marL="0" marR="0" algn="just">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Introduction </a:t>
                      </a:r>
                    </a:p>
                    <a:p>
                      <a:pPr marL="0" marR="0" algn="just">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 Basic principles of diet therapy and dietary management of disease </a:t>
                      </a:r>
                      <a:endParaRPr lang="en-US" sz="1400" dirty="0">
                        <a:effectLst/>
                        <a:latin typeface="Times New Roman" panose="02020603050405020304" pitchFamily="18" charset="0"/>
                        <a:cs typeface="Times New Roman" panose="02020603050405020304" pitchFamily="18" charset="0"/>
                      </a:endParaRPr>
                    </a:p>
                    <a:p>
                      <a:pPr marL="0" marR="0" algn="just">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 Basic concept of diet therapy and factors determining choice of diet for the sick </a:t>
                      </a:r>
                      <a:endParaRPr lang="en-US" sz="1400" dirty="0">
                        <a:effectLst/>
                        <a:latin typeface="Times New Roman" panose="02020603050405020304" pitchFamily="18" charset="0"/>
                        <a:cs typeface="Times New Roman" panose="02020603050405020304" pitchFamily="18" charset="0"/>
                      </a:endParaRPr>
                    </a:p>
                    <a:p>
                      <a:pPr marL="0" marR="0" algn="just">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 Food choice and diet planning guide </a:t>
                      </a:r>
                      <a:endParaRPr lang="en-US" sz="1400" dirty="0">
                        <a:effectLst/>
                        <a:latin typeface="Times New Roman" panose="02020603050405020304" pitchFamily="18" charset="0"/>
                        <a:cs typeface="Times New Roman" panose="02020603050405020304" pitchFamily="18" charset="0"/>
                      </a:endParaRPr>
                    </a:p>
                    <a:p>
                      <a:pPr marL="0" marR="0" algn="just">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Chapter I. Diet Modification </a:t>
                      </a:r>
                    </a:p>
                    <a:p>
                      <a:pPr marL="0" marR="0" algn="just">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1.1 Consistency of modified diet </a:t>
                      </a:r>
                    </a:p>
                    <a:p>
                      <a:pPr marL="0" marR="0" algn="just">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1.2 Energy and fiber content of modified diet </a:t>
                      </a:r>
                    </a:p>
                    <a:p>
                      <a:pPr marL="0" marR="0" algn="just">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1.3 Nutrient density </a:t>
                      </a:r>
                    </a:p>
                    <a:p>
                      <a:pPr marL="0" marR="0" algn="just">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1.4 Frequency of feeding </a:t>
                      </a:r>
                    </a:p>
                    <a:p>
                      <a:pPr marL="0" marR="0" algn="just">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Chapter II. Types of feeding </a:t>
                      </a:r>
                    </a:p>
                    <a:p>
                      <a:pPr marL="0" marR="0" algn="just">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2.1 Enteral feeding </a:t>
                      </a:r>
                    </a:p>
                    <a:p>
                      <a:pPr marL="0" marR="0" algn="just">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2.2 Parenteral feeding </a:t>
                      </a:r>
                    </a:p>
                    <a:p>
                      <a:pPr marL="0" marR="0" algn="just">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Chapter III. Tools for planning regular and therapeutic diets </a:t>
                      </a:r>
                    </a:p>
                    <a:p>
                      <a:pPr marL="0" marR="0" algn="just">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3.1 Composition tables </a:t>
                      </a:r>
                    </a:p>
                    <a:p>
                      <a:pPr marL="0" marR="0" algn="just">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3.2 Dietary standards </a:t>
                      </a:r>
                    </a:p>
                    <a:p>
                      <a:pPr marL="0" marR="0" algn="just">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Chapter IV. Weight management </a:t>
                      </a:r>
                    </a:p>
                    <a:p>
                      <a:pPr marL="0" marR="0" algn="just">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4.1 Overweight management </a:t>
                      </a:r>
                    </a:p>
                    <a:p>
                      <a:pPr marL="0" marR="0" algn="just">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4.2 Underweight management </a:t>
                      </a:r>
                    </a:p>
                    <a:p>
                      <a:pPr marL="0" marR="0" algn="just">
                        <a:lnSpc>
                          <a:spcPct val="107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4.3 Role of exercise in weight management </a:t>
                      </a:r>
                      <a:endPar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723" marR="52723" marT="0" marB="0"/>
                </a:tc>
              </a:tr>
              <a:tr h="1243229">
                <a:tc>
                  <a:txBody>
                    <a:bodyPr/>
                    <a:lstStyle/>
                    <a:p>
                      <a:pPr marL="0" marR="0" algn="just">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Chapter V. Disease management </a:t>
                      </a:r>
                    </a:p>
                    <a:p>
                      <a:pPr marL="0" marR="0" algn="just">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5.1 Gastrointestinal system </a:t>
                      </a:r>
                    </a:p>
                    <a:p>
                      <a:pPr marL="0" marR="0" algn="just">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5.2 Infancy and early childhood disease </a:t>
                      </a:r>
                    </a:p>
                    <a:p>
                      <a:pPr marL="0" marR="0" algn="just">
                        <a:lnSpc>
                          <a:spcPct val="107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5.2.1 Electrolyte and fluid balance for diarrhea </a:t>
                      </a:r>
                      <a:endParaRPr lang="en-US" sz="1400" dirty="0" smtClean="0">
                        <a:solidFill>
                          <a:srgbClr val="FF0000"/>
                        </a:solidFill>
                        <a:effectLst/>
                        <a:latin typeface="Times New Roman" panose="02020603050405020304" pitchFamily="18" charset="0"/>
                        <a:cs typeface="Times New Roman" panose="02020603050405020304" pitchFamily="18" charset="0"/>
                      </a:endParaRPr>
                    </a:p>
                    <a:p>
                      <a:pPr marL="0" marR="0" algn="just">
                        <a:lnSpc>
                          <a:spcPct val="107000"/>
                        </a:lnSpc>
                        <a:spcBef>
                          <a:spcPts val="0"/>
                        </a:spcBef>
                        <a:spcAft>
                          <a:spcPts val="0"/>
                        </a:spcAft>
                      </a:pPr>
                      <a:r>
                        <a:rPr lang="en-US" sz="14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Feeding disorders and the</a:t>
                      </a:r>
                      <a:r>
                        <a:rPr lang="en-US" sz="1400" baseline="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managements of feeding disorders</a:t>
                      </a:r>
                      <a:endPar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723" marR="52723" marT="0" marB="0"/>
                </a:tc>
              </a:tr>
            </a:tbl>
          </a:graphicData>
        </a:graphic>
      </p:graphicFrame>
    </p:spTree>
    <p:extLst>
      <p:ext uri="{BB962C8B-B14F-4D97-AF65-F5344CB8AC3E}">
        <p14:creationId xmlns:p14="http://schemas.microsoft.com/office/powerpoint/2010/main" xmlns="" val="517609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09953"/>
            <a:ext cx="8229600" cy="1143000"/>
          </a:xfrm>
        </p:spPr>
        <p:txBody>
          <a:bodyPr>
            <a:normAutofit fontScale="90000"/>
          </a:bodyPr>
          <a:lstStyle/>
          <a:p>
            <a:r>
              <a:rPr lang="en-US" dirty="0">
                <a:latin typeface="Times New Roman" panose="02020603050405020304" pitchFamily="18" charset="0"/>
                <a:cs typeface="Times New Roman" panose="02020603050405020304" pitchFamily="18" charset="0"/>
              </a:rPr>
              <a:t>Common therapeutic diets include:</a:t>
            </a:r>
            <a:r>
              <a:rPr lang="en-US" dirty="0"/>
              <a:t/>
            </a:r>
            <a:br>
              <a:rPr lang="en-US" dirty="0"/>
            </a:br>
            <a:endParaRPr lang="en-US" dirty="0"/>
          </a:p>
        </p:txBody>
      </p:sp>
      <p:sp>
        <p:nvSpPr>
          <p:cNvPr id="3" name="Content Placeholder 2"/>
          <p:cNvSpPr>
            <a:spLocks noGrp="1"/>
          </p:cNvSpPr>
          <p:nvPr>
            <p:ph idx="1"/>
          </p:nvPr>
        </p:nvSpPr>
        <p:spPr>
          <a:xfrm>
            <a:off x="136478" y="781453"/>
            <a:ext cx="8855122" cy="5771747"/>
          </a:xfrm>
        </p:spPr>
        <p:txBody>
          <a:bodyPr>
            <a:normAutofit lnSpcReduction="10000"/>
          </a:bodyPr>
          <a:lstStyle/>
          <a:p>
            <a:pPr marL="0" indent="0">
              <a:buNone/>
            </a:pPr>
            <a:r>
              <a:rPr lang="en-US" dirty="0" smtClean="0">
                <a:solidFill>
                  <a:srgbClr val="00B0F0"/>
                </a:solidFill>
                <a:latin typeface="Times New Roman" panose="02020603050405020304" pitchFamily="18" charset="0"/>
                <a:cs typeface="Times New Roman" panose="02020603050405020304" pitchFamily="18" charset="0"/>
              </a:rPr>
              <a:t>1</a:t>
            </a:r>
            <a:r>
              <a:rPr lang="en-US" dirty="0">
                <a:solidFill>
                  <a:srgbClr val="00B0F0"/>
                </a:solidFill>
                <a:latin typeface="Times New Roman" panose="02020603050405020304" pitchFamily="18" charset="0"/>
                <a:cs typeface="Times New Roman" panose="02020603050405020304" pitchFamily="18" charset="0"/>
              </a:rPr>
              <a:t>. Nutrient modifications</a:t>
            </a:r>
          </a:p>
          <a:p>
            <a:pPr lvl="1">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No </a:t>
            </a:r>
            <a:r>
              <a:rPr lang="en-US" dirty="0">
                <a:latin typeface="Times New Roman" panose="02020603050405020304" pitchFamily="18" charset="0"/>
                <a:cs typeface="Times New Roman" panose="02020603050405020304" pitchFamily="18" charset="0"/>
              </a:rPr>
              <a:t>concentrated sweets </a:t>
            </a:r>
            <a:r>
              <a:rPr lang="en-US" dirty="0" smtClean="0">
                <a:latin typeface="Times New Roman" panose="02020603050405020304" pitchFamily="18" charset="0"/>
                <a:cs typeface="Times New Roman" panose="02020603050405020304" pitchFamily="18" charset="0"/>
              </a:rPr>
              <a:t>diet</a:t>
            </a:r>
          </a:p>
          <a:p>
            <a:pPr lvl="1">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Diabetic diets</a:t>
            </a:r>
          </a:p>
          <a:p>
            <a:pPr lvl="1">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No </a:t>
            </a:r>
            <a:r>
              <a:rPr lang="en-US" dirty="0">
                <a:latin typeface="Times New Roman" panose="02020603050405020304" pitchFamily="18" charset="0"/>
                <a:cs typeface="Times New Roman" panose="02020603050405020304" pitchFamily="18" charset="0"/>
              </a:rPr>
              <a:t>added salt </a:t>
            </a:r>
            <a:r>
              <a:rPr lang="en-US" dirty="0" smtClean="0">
                <a:latin typeface="Times New Roman" panose="02020603050405020304" pitchFamily="18" charset="0"/>
                <a:cs typeface="Times New Roman" panose="02020603050405020304" pitchFamily="18" charset="0"/>
              </a:rPr>
              <a:t>diet</a:t>
            </a:r>
          </a:p>
          <a:p>
            <a:pPr lvl="1">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Low </a:t>
            </a:r>
            <a:r>
              <a:rPr lang="en-US" dirty="0">
                <a:latin typeface="Times New Roman" panose="02020603050405020304" pitchFamily="18" charset="0"/>
                <a:cs typeface="Times New Roman" panose="02020603050405020304" pitchFamily="18" charset="0"/>
              </a:rPr>
              <a:t>sodium </a:t>
            </a:r>
            <a:r>
              <a:rPr lang="en-US" dirty="0" smtClean="0">
                <a:latin typeface="Times New Roman" panose="02020603050405020304" pitchFamily="18" charset="0"/>
                <a:cs typeface="Times New Roman" panose="02020603050405020304" pitchFamily="18" charset="0"/>
              </a:rPr>
              <a:t>diet</a:t>
            </a:r>
          </a:p>
          <a:p>
            <a:pPr lvl="1">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Low </a:t>
            </a:r>
            <a:r>
              <a:rPr lang="en-US" dirty="0">
                <a:latin typeface="Times New Roman" panose="02020603050405020304" pitchFamily="18" charset="0"/>
                <a:cs typeface="Times New Roman" panose="02020603050405020304" pitchFamily="18" charset="0"/>
              </a:rPr>
              <a:t>fat diet and/or low cholesterol </a:t>
            </a:r>
            <a:r>
              <a:rPr lang="en-US" dirty="0" smtClean="0">
                <a:latin typeface="Times New Roman" panose="02020603050405020304" pitchFamily="18" charset="0"/>
                <a:cs typeface="Times New Roman" panose="02020603050405020304" pitchFamily="18" charset="0"/>
              </a:rPr>
              <a:t>diet</a:t>
            </a:r>
          </a:p>
          <a:p>
            <a:pPr lvl="1">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High </a:t>
            </a:r>
            <a:r>
              <a:rPr lang="en-US" dirty="0">
                <a:latin typeface="Times New Roman" panose="02020603050405020304" pitchFamily="18" charset="0"/>
                <a:cs typeface="Times New Roman" panose="02020603050405020304" pitchFamily="18" charset="0"/>
              </a:rPr>
              <a:t>fiber </a:t>
            </a:r>
            <a:r>
              <a:rPr lang="en-US" dirty="0" smtClean="0">
                <a:latin typeface="Times New Roman" panose="02020603050405020304" pitchFamily="18" charset="0"/>
                <a:cs typeface="Times New Roman" panose="02020603050405020304" pitchFamily="18" charset="0"/>
              </a:rPr>
              <a:t>diet</a:t>
            </a:r>
          </a:p>
          <a:p>
            <a:pPr lvl="1">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Renal </a:t>
            </a:r>
            <a:r>
              <a:rPr lang="en-US" dirty="0">
                <a:latin typeface="Times New Roman" panose="02020603050405020304" pitchFamily="18" charset="0"/>
                <a:cs typeface="Times New Roman" panose="02020603050405020304" pitchFamily="18" charset="0"/>
              </a:rPr>
              <a:t>diet</a:t>
            </a:r>
          </a:p>
          <a:p>
            <a:pPr marL="0" indent="0">
              <a:buNone/>
            </a:pPr>
            <a:r>
              <a:rPr lang="en-US" dirty="0">
                <a:solidFill>
                  <a:srgbClr val="00B0F0"/>
                </a:solidFill>
                <a:latin typeface="Times New Roman" panose="02020603050405020304" pitchFamily="18" charset="0"/>
                <a:cs typeface="Times New Roman" panose="02020603050405020304" pitchFamily="18" charset="0"/>
              </a:rPr>
              <a:t>2. Texture modification</a:t>
            </a:r>
          </a:p>
          <a:p>
            <a:pPr lvl="1">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Mechanical </a:t>
            </a:r>
            <a:r>
              <a:rPr lang="en-US" dirty="0">
                <a:latin typeface="Times New Roman" panose="02020603050405020304" pitchFamily="18" charset="0"/>
                <a:cs typeface="Times New Roman" panose="02020603050405020304" pitchFamily="18" charset="0"/>
              </a:rPr>
              <a:t>soft </a:t>
            </a:r>
            <a:r>
              <a:rPr lang="en-US" dirty="0" smtClean="0">
                <a:latin typeface="Times New Roman" panose="02020603050405020304" pitchFamily="18" charset="0"/>
                <a:cs typeface="Times New Roman" panose="02020603050405020304" pitchFamily="18" charset="0"/>
              </a:rPr>
              <a:t>diet</a:t>
            </a:r>
          </a:p>
          <a:p>
            <a:pPr lvl="1">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Puree </a:t>
            </a:r>
            <a:r>
              <a:rPr lang="en-US" dirty="0">
                <a:latin typeface="Times New Roman" panose="02020603050405020304" pitchFamily="18" charset="0"/>
                <a:cs typeface="Times New Roman" panose="02020603050405020304" pitchFamily="18" charset="0"/>
              </a:rPr>
              <a:t>diet</a:t>
            </a:r>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20</a:t>
            </a:fld>
            <a:endParaRPr lang="en-US"/>
          </a:p>
        </p:txBody>
      </p:sp>
    </p:spTree>
    <p:extLst>
      <p:ext uri="{BB962C8B-B14F-4D97-AF65-F5344CB8AC3E}">
        <p14:creationId xmlns:p14="http://schemas.microsoft.com/office/powerpoint/2010/main" xmlns="" val="3363333307"/>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 y="0"/>
            <a:ext cx="8229600" cy="1143000"/>
          </a:xfrm>
        </p:spPr>
        <p:txBody>
          <a:bodyPr/>
          <a:lstStyle/>
          <a:p>
            <a:pPr algn="l"/>
            <a:r>
              <a:rPr lang="en-US" sz="4000" dirty="0" smtClean="0">
                <a:latin typeface="Times New Roman" panose="02020603050405020304" pitchFamily="18" charset="0"/>
                <a:cs typeface="Times New Roman" panose="02020603050405020304" pitchFamily="18" charset="0"/>
              </a:rPr>
              <a:t>Treatmen</a:t>
            </a:r>
            <a:r>
              <a:rPr lang="en-US" dirty="0" smtClean="0"/>
              <a:t>t</a:t>
            </a:r>
            <a:endParaRPr lang="en-US" dirty="0"/>
          </a:p>
        </p:txBody>
      </p:sp>
      <p:sp>
        <p:nvSpPr>
          <p:cNvPr id="3" name="Content Placeholder 2"/>
          <p:cNvSpPr>
            <a:spLocks noGrp="1"/>
          </p:cNvSpPr>
          <p:nvPr>
            <p:ph idx="1"/>
          </p:nvPr>
        </p:nvSpPr>
        <p:spPr>
          <a:xfrm>
            <a:off x="50800" y="990600"/>
            <a:ext cx="8940800" cy="4525963"/>
          </a:xfrm>
        </p:spPr>
        <p:txBody>
          <a:bodyPr>
            <a:normAutofit/>
          </a:bodyPr>
          <a:lstStyle/>
          <a:p>
            <a:pPr algn="just">
              <a:lnSpc>
                <a:spcPct val="150000"/>
              </a:lnSpc>
            </a:pPr>
            <a:r>
              <a:rPr lang="en-US" sz="2800" dirty="0" smtClean="0">
                <a:latin typeface="Times New Roman" panose="02020603050405020304" pitchFamily="18" charset="0"/>
                <a:cs typeface="Times New Roman" panose="02020603050405020304" pitchFamily="18" charset="0"/>
              </a:rPr>
              <a:t>Treatment consists primarily of dietary changes, over-the-counter antacids or reflux drugs, and/or prescription medications.</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200</a:t>
            </a:fld>
            <a:endParaRPr lang="en-US"/>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latin typeface="Times New Roman" panose="02020603050405020304" pitchFamily="18" charset="0"/>
                <a:cs typeface="Times New Roman" panose="02020603050405020304" pitchFamily="18" charset="0"/>
              </a:rPr>
              <a:t>4. Gastroparesis</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066800"/>
            <a:ext cx="8534400" cy="5486400"/>
          </a:xfrm>
        </p:spPr>
        <p:txBody>
          <a:bodyPr>
            <a:noAutofit/>
          </a:bodyPr>
          <a:lstStyle/>
          <a:p>
            <a:pPr algn="just">
              <a:lnSpc>
                <a:spcPct val="150000"/>
              </a:lnSpc>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This is a condition that slows or inhibits the stomach's ability to empty its contents, also known as delayed gastric emptying. </a:t>
            </a:r>
          </a:p>
          <a:p>
            <a:pPr algn="just">
              <a:lnSpc>
                <a:spcPct val="150000"/>
              </a:lnSpc>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It typically affects more women than men, though the reason being is unknown</a:t>
            </a:r>
          </a:p>
          <a:p>
            <a:pPr algn="just">
              <a:lnSpc>
                <a:spcPct val="150000"/>
              </a:lnSpc>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Most people with this condition have not been diagnosed with a known cause, despite medical tests; this is called idiopathic gastroparesis.</a:t>
            </a:r>
          </a:p>
          <a:p>
            <a:pPr algn="just">
              <a:lnSpc>
                <a:spcPct val="150000"/>
              </a:lnSpc>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 For those with an identifiable cause, diabetes is the most common culprit</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201</a:t>
            </a:fld>
            <a:endParaRPr lang="en-US"/>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514"/>
            <a:ext cx="8686800" cy="976086"/>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2656" y="762000"/>
            <a:ext cx="9111343" cy="5594350"/>
          </a:xfrm>
        </p:spPr>
        <p:txBody>
          <a:bodyPr>
            <a:normAutofit/>
          </a:bodyPr>
          <a:lstStyle/>
          <a:p>
            <a:pPr algn="just">
              <a:lnSpc>
                <a:spcPct val="200000"/>
              </a:lnSpc>
            </a:pPr>
            <a:r>
              <a:rPr lang="en-US" sz="2800" dirty="0" smtClean="0">
                <a:latin typeface="Times New Roman" panose="02020603050405020304" pitchFamily="18" charset="0"/>
                <a:cs typeface="Times New Roman" panose="02020603050405020304" pitchFamily="18" charset="0"/>
              </a:rPr>
              <a:t>High levels of blood glucose in diabetics over time can damage the </a:t>
            </a:r>
            <a:r>
              <a:rPr lang="en-US" sz="2800" dirty="0" err="1" smtClean="0">
                <a:solidFill>
                  <a:schemeClr val="accent1"/>
                </a:solidFill>
                <a:latin typeface="Times New Roman" panose="02020603050405020304" pitchFamily="18" charset="0"/>
                <a:cs typeface="Times New Roman" panose="02020603050405020304" pitchFamily="18" charset="0"/>
              </a:rPr>
              <a:t>vagus</a:t>
            </a:r>
            <a:r>
              <a:rPr lang="en-US" sz="2800" dirty="0" smtClean="0">
                <a:solidFill>
                  <a:schemeClr val="accent1"/>
                </a:solidFill>
                <a:latin typeface="Times New Roman" panose="02020603050405020304" pitchFamily="18" charset="0"/>
                <a:cs typeface="Times New Roman" panose="02020603050405020304" pitchFamily="18" charset="0"/>
              </a:rPr>
              <a:t> nerve</a:t>
            </a:r>
            <a:r>
              <a:rPr lang="en-US" sz="2800" dirty="0" smtClean="0">
                <a:latin typeface="Times New Roman" panose="02020603050405020304" pitchFamily="18" charset="0"/>
                <a:cs typeface="Times New Roman" panose="02020603050405020304" pitchFamily="18" charset="0"/>
              </a:rPr>
              <a:t>, which controls the stomach muscles and movement of food through the digestive tract.</a:t>
            </a:r>
          </a:p>
          <a:p>
            <a:pPr algn="just">
              <a:lnSpc>
                <a:spcPct val="200000"/>
              </a:lnSpc>
            </a:pPr>
            <a:r>
              <a:rPr lang="en-US" sz="2800" dirty="0" smtClean="0">
                <a:latin typeface="Times New Roman" panose="02020603050405020304" pitchFamily="18" charset="0"/>
                <a:cs typeface="Times New Roman" panose="02020603050405020304" pitchFamily="18" charset="0"/>
              </a:rPr>
              <a:t>Gastroparesis can affect those with </a:t>
            </a:r>
            <a:r>
              <a:rPr lang="en-US" sz="2800" dirty="0" smtClean="0">
                <a:solidFill>
                  <a:schemeClr val="accent1"/>
                </a:solidFill>
                <a:latin typeface="Times New Roman" panose="02020603050405020304" pitchFamily="18" charset="0"/>
                <a:cs typeface="Times New Roman" panose="02020603050405020304" pitchFamily="18" charset="0"/>
              </a:rPr>
              <a:t>both type 1 and type 2 diabetes</a:t>
            </a:r>
            <a:endParaRPr lang="en-US" sz="2800" dirty="0">
              <a:solidFill>
                <a:schemeClr val="accent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202</a:t>
            </a:fld>
            <a:endParaRPr lang="en-US"/>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875"/>
            <a:ext cx="9144000" cy="930275"/>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Common symptoms of gastroparesis </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762000"/>
            <a:ext cx="8839200" cy="5867400"/>
          </a:xfrm>
        </p:spPr>
        <p:txBody>
          <a:bodyPr>
            <a:normAutofit/>
          </a:bodyPr>
          <a:lstStyle/>
          <a:p>
            <a:pPr lvl="0"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Nausea </a:t>
            </a:r>
          </a:p>
          <a:p>
            <a:pPr lvl="0"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Feeling full after consuming a small amount of food</a:t>
            </a:r>
          </a:p>
          <a:p>
            <a:pPr lvl="0"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Heartburn</a:t>
            </a:r>
          </a:p>
          <a:p>
            <a:pPr lvl="0"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Abdominal bloating</a:t>
            </a:r>
          </a:p>
          <a:p>
            <a:pPr marL="0" indent="0" algn="just">
              <a:lnSpc>
                <a:spcPct val="150000"/>
              </a:lnSpc>
              <a:buNone/>
            </a:pPr>
            <a:r>
              <a:rPr lang="en-US" sz="2800" dirty="0" smtClean="0">
                <a:solidFill>
                  <a:schemeClr val="accent1"/>
                </a:solidFill>
                <a:latin typeface="Times New Roman" panose="02020603050405020304" pitchFamily="18" charset="0"/>
                <a:cs typeface="Times New Roman" panose="02020603050405020304" pitchFamily="18" charset="0"/>
              </a:rPr>
              <a:t>Treatment </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combination of nutritional changes and medication can help manage the severity of symptoms</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203</a:t>
            </a:fld>
            <a:endParaRPr lang="en-US"/>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4" y="0"/>
            <a:ext cx="9115425" cy="1143000"/>
          </a:xfrm>
        </p:spPr>
        <p:txBody>
          <a:bodyPr>
            <a:normAutofit/>
          </a:bodyPr>
          <a:lstStyle/>
          <a:p>
            <a:r>
              <a:rPr lang="en-US" dirty="0" smtClean="0">
                <a:latin typeface="Times New Roman" panose="02020603050405020304" pitchFamily="18" charset="0"/>
                <a:cs typeface="Times New Roman" panose="02020603050405020304" pitchFamily="18" charset="0"/>
              </a:rPr>
              <a:t>Maintaining a healthy digestive system</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990600"/>
            <a:ext cx="8458200" cy="5135563"/>
          </a:xfrm>
        </p:spPr>
        <p:txBody>
          <a:bodyPr>
            <a:normAutofit/>
          </a:bodyPr>
          <a:lstStyle/>
          <a:p>
            <a:pPr algn="just">
              <a:lnSpc>
                <a:spcPct val="150000"/>
              </a:lnSpc>
            </a:pPr>
            <a:r>
              <a:rPr lang="en-US" sz="2800" dirty="0" smtClean="0">
                <a:latin typeface="Times New Roman" panose="02020603050405020304" pitchFamily="18" charset="0"/>
                <a:cs typeface="Times New Roman" panose="02020603050405020304" pitchFamily="18" charset="0"/>
              </a:rPr>
              <a:t>Good (healthy) digestion is a 'silent' process - digestion in some form is taking place while we rest, eat, sleep or work. </a:t>
            </a:r>
          </a:p>
          <a:p>
            <a:pPr algn="just">
              <a:lnSpc>
                <a:spcPct val="150000"/>
              </a:lnSpc>
            </a:pPr>
            <a:r>
              <a:rPr lang="en-US" sz="2800" dirty="0" smtClean="0">
                <a:latin typeface="Times New Roman" panose="02020603050405020304" pitchFamily="18" charset="0"/>
                <a:cs typeface="Times New Roman" panose="02020603050405020304" pitchFamily="18" charset="0"/>
              </a:rPr>
              <a:t>We generally only become aware of digestion when something goes wrong (</a:t>
            </a:r>
            <a:r>
              <a:rPr lang="en-US" sz="2800" dirty="0" err="1" smtClean="0">
                <a:latin typeface="Times New Roman" panose="02020603050405020304" pitchFamily="18" charset="0"/>
                <a:cs typeface="Times New Roman" panose="02020603050405020304" pitchFamily="18" charset="0"/>
              </a:rPr>
              <a:t>e.g</a:t>
            </a:r>
            <a:r>
              <a:rPr lang="en-US" sz="2800" dirty="0" smtClean="0">
                <a:latin typeface="Times New Roman" panose="02020603050405020304" pitchFamily="18" charset="0"/>
                <a:cs typeface="Times New Roman" panose="02020603050405020304" pitchFamily="18" charset="0"/>
              </a:rPr>
              <a:t> if you eat foods that don't agree with your body or drink too much alcohol or say, if you become constipated or have gas).</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204</a:t>
            </a:fld>
            <a:endParaRPr lang="en-US"/>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pPr algn="l"/>
            <a:r>
              <a:rPr lang="en-US" sz="3200" b="1" dirty="0" smtClean="0">
                <a:latin typeface="Times New Roman" panose="02020603050405020304" pitchFamily="18" charset="0"/>
                <a:cs typeface="Times New Roman" panose="02020603050405020304" pitchFamily="18" charset="0"/>
              </a:rPr>
              <a:t>Maintaining a healthy digestive system-key points</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838200"/>
            <a:ext cx="8915400" cy="5287963"/>
          </a:xfrm>
        </p:spPr>
        <p:txBody>
          <a:bodyPr>
            <a:normAutofit/>
          </a:bodyPr>
          <a:lstStyle/>
          <a:p>
            <a:pPr lvl="0" algn="just">
              <a:lnSpc>
                <a:spcPct val="20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Eat a healthy diet</a:t>
            </a:r>
          </a:p>
          <a:p>
            <a:pPr lvl="0" algn="just">
              <a:lnSpc>
                <a:spcPct val="20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Eat moderately, slowly and regularly</a:t>
            </a:r>
          </a:p>
          <a:p>
            <a:pPr lvl="0" algn="just">
              <a:lnSpc>
                <a:spcPct val="20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Exercise regularly</a:t>
            </a:r>
          </a:p>
          <a:p>
            <a:pPr lvl="0" algn="just">
              <a:lnSpc>
                <a:spcPct val="20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Reduce/manage stress levels</a:t>
            </a:r>
          </a:p>
          <a:p>
            <a:pPr algn="just">
              <a:lnSpc>
                <a:spcPct val="20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Quit smoking</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205</a:t>
            </a:fld>
            <a:endParaRPr lang="en-US"/>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6" y="-15875"/>
            <a:ext cx="9110663" cy="11430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Gastrointestinal Problems</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914400"/>
            <a:ext cx="8534400" cy="5715000"/>
          </a:xfrm>
        </p:spPr>
        <p:txBody>
          <a:bodyPr>
            <a:normAutofit/>
          </a:bodyPr>
          <a:lstStyle/>
          <a:p>
            <a:pPr>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Difficulty Swallowing </a:t>
            </a:r>
          </a:p>
          <a:p>
            <a:pPr>
              <a:lnSpc>
                <a:spcPct val="150000"/>
              </a:lnSpc>
              <a:buFont typeface="Wingdings" panose="05000000000000000000" pitchFamily="2" charset="2"/>
              <a:buChar char="§"/>
            </a:pPr>
            <a:r>
              <a:rPr lang="en-US" sz="2800" dirty="0" smtClean="0">
                <a:latin typeface="Times New Roman" panose="02020603050405020304" pitchFamily="18" charset="0"/>
                <a:ea typeface="Times New Roman"/>
                <a:cs typeface="Times New Roman" panose="02020603050405020304" pitchFamily="18" charset="0"/>
              </a:rPr>
              <a:t>People </a:t>
            </a:r>
            <a:r>
              <a:rPr lang="en-US" sz="2800" dirty="0">
                <a:latin typeface="Times New Roman" panose="02020603050405020304" pitchFamily="18" charset="0"/>
                <a:ea typeface="Times New Roman"/>
                <a:cs typeface="Times New Roman" panose="02020603050405020304" pitchFamily="18" charset="0"/>
              </a:rPr>
              <a:t>with </a:t>
            </a:r>
            <a:r>
              <a:rPr lang="en-US" sz="2800" dirty="0">
                <a:solidFill>
                  <a:schemeClr val="accent1"/>
                </a:solidFill>
                <a:latin typeface="Times New Roman" panose="02020603050405020304" pitchFamily="18" charset="0"/>
                <a:ea typeface="Times New Roman"/>
                <a:cs typeface="Times New Roman" panose="02020603050405020304" pitchFamily="18" charset="0"/>
              </a:rPr>
              <a:t>Parkinson’s </a:t>
            </a:r>
            <a:r>
              <a:rPr lang="en-US" sz="2800" dirty="0">
                <a:latin typeface="Times New Roman" panose="02020603050405020304" pitchFamily="18" charset="0"/>
                <a:ea typeface="Times New Roman"/>
                <a:cs typeface="Times New Roman" panose="02020603050405020304" pitchFamily="18" charset="0"/>
              </a:rPr>
              <a:t>tend to swallow less often and less completely, and as a result some 70 percent have too much saliva, which often pools in their mouth. </a:t>
            </a:r>
            <a:endParaRPr lang="en-US" sz="2800" dirty="0" smtClean="0">
              <a:latin typeface="Times New Roman" panose="02020603050405020304" pitchFamily="18" charset="0"/>
              <a:ea typeface="Times New Roman"/>
              <a:cs typeface="Times New Roman" panose="02020603050405020304" pitchFamily="18" charset="0"/>
            </a:endParaRPr>
          </a:p>
          <a:p>
            <a:pPr marL="114300" marR="0" indent="-457200" algn="just">
              <a:lnSpc>
                <a:spcPct val="150000"/>
              </a:lnSpc>
              <a:buFont typeface="Wingdings" panose="05000000000000000000" pitchFamily="2" charset="2"/>
              <a:buChar char="§"/>
            </a:pPr>
            <a:r>
              <a:rPr lang="en-US" sz="2800" dirty="0" smtClean="0">
                <a:latin typeface="Times New Roman" panose="02020603050405020304" pitchFamily="18" charset="0"/>
                <a:ea typeface="Times New Roman"/>
                <a:cs typeface="Times New Roman" panose="02020603050405020304" pitchFamily="18" charset="0"/>
              </a:rPr>
              <a:t>Sucking </a:t>
            </a:r>
            <a:r>
              <a:rPr lang="en-US" sz="2800" dirty="0">
                <a:latin typeface="Times New Roman" panose="02020603050405020304" pitchFamily="18" charset="0"/>
                <a:ea typeface="Times New Roman"/>
                <a:cs typeface="Times New Roman" panose="02020603050405020304" pitchFamily="18" charset="0"/>
              </a:rPr>
              <a:t>on hard candy, preferably sugarless can stimulate swallowing and provide temporary relief from </a:t>
            </a:r>
            <a:r>
              <a:rPr lang="en-US" sz="2800" dirty="0" smtClean="0">
                <a:latin typeface="Times New Roman" panose="02020603050405020304" pitchFamily="18" charset="0"/>
                <a:ea typeface="Times New Roman"/>
                <a:cs typeface="Times New Roman" panose="02020603050405020304" pitchFamily="18" charset="0"/>
              </a:rPr>
              <a:t>drooling.</a:t>
            </a:r>
          </a:p>
          <a:p>
            <a:pPr marL="0" indent="0">
              <a:lnSpc>
                <a:spcPct val="150000"/>
              </a:lnSpc>
              <a:buNone/>
            </a:pP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206</a:t>
            </a:fld>
            <a:endParaRPr lang="en-US"/>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288"/>
            <a:ext cx="8458200" cy="852488"/>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838200"/>
            <a:ext cx="8686800" cy="5287963"/>
          </a:xfrm>
        </p:spPr>
        <p:txBody>
          <a:bodyPr/>
          <a:lstStyle/>
          <a:p>
            <a:pPr algn="just">
              <a:lnSpc>
                <a:spcPct val="150000"/>
              </a:lnSpc>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An effective treatment, available by prescription, is atropine eye drops taken on or under the tongue. </a:t>
            </a:r>
          </a:p>
          <a:p>
            <a:pPr algn="just">
              <a:lnSpc>
                <a:spcPct val="150000"/>
              </a:lnSpc>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Adjusting </a:t>
            </a:r>
            <a:r>
              <a:rPr lang="en-US" sz="2800" dirty="0">
                <a:solidFill>
                  <a:schemeClr val="accent1"/>
                </a:solidFill>
                <a:latin typeface="Times New Roman" panose="02020603050405020304" pitchFamily="18" charset="0"/>
                <a:cs typeface="Times New Roman" panose="02020603050405020304" pitchFamily="18" charset="0"/>
              </a:rPr>
              <a:t>anti-Parkinson’s medications may also make it easier to </a:t>
            </a:r>
            <a:r>
              <a:rPr lang="en-US" sz="2800" dirty="0" smtClean="0">
                <a:solidFill>
                  <a:schemeClr val="accent1"/>
                </a:solidFill>
                <a:latin typeface="Times New Roman" panose="02020603050405020304" pitchFamily="18" charset="0"/>
                <a:cs typeface="Times New Roman" panose="02020603050405020304" pitchFamily="18" charset="0"/>
              </a:rPr>
              <a:t>swallow</a:t>
            </a:r>
          </a:p>
          <a:p>
            <a:pPr algn="just">
              <a:lnSpc>
                <a:spcPct val="150000"/>
              </a:lnSpc>
              <a:buFont typeface="Wingdings" panose="05000000000000000000" pitchFamily="2" charset="2"/>
              <a:buChar char="§"/>
            </a:pPr>
            <a:r>
              <a:rPr lang="en-US" sz="2800" dirty="0">
                <a:latin typeface="Times New Roman"/>
                <a:ea typeface="Times New Roman"/>
              </a:rPr>
              <a:t>In addition, medical conditions unrelated to Parkinson’s can lead to difficulty swallowing.</a:t>
            </a:r>
          </a:p>
          <a:p>
            <a:pPr marL="0" indent="0" algn="just">
              <a:lnSpc>
                <a:spcPct val="150000"/>
              </a:lnSpc>
              <a:buNone/>
            </a:pPr>
            <a:endParaRPr lang="en-US" sz="2800" dirty="0">
              <a:solidFill>
                <a:schemeClr val="accent1"/>
              </a:solidFill>
              <a:latin typeface="Times New Roman" panose="02020603050405020304" pitchFamily="18" charset="0"/>
              <a:cs typeface="Times New Roman" panose="02020603050405020304" pitchFamily="18" charset="0"/>
            </a:endParaRP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207</a:t>
            </a:fld>
            <a:endParaRPr lang="en-US"/>
          </a:p>
        </p:txBody>
      </p:sp>
    </p:spTree>
    <p:extLst>
      <p:ext uri="{BB962C8B-B14F-4D97-AF65-F5344CB8AC3E}">
        <p14:creationId xmlns:p14="http://schemas.microsoft.com/office/powerpoint/2010/main" xmlns="" val="117322583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a:bodyPr>
          <a:lstStyle/>
          <a:p>
            <a:pPr marL="0" marR="0" algn="l">
              <a:spcBef>
                <a:spcPts val="0"/>
              </a:spcBef>
              <a:spcAft>
                <a:spcPts val="0"/>
              </a:spcAft>
            </a:pPr>
            <a:r>
              <a:rPr lang="en-US" sz="4000" dirty="0" smtClean="0">
                <a:latin typeface="Times New Roman"/>
                <a:ea typeface="Times New Roman"/>
              </a:rPr>
              <a:t>Nausea</a:t>
            </a:r>
            <a:endParaRPr lang="en-US" sz="4000" dirty="0"/>
          </a:p>
        </p:txBody>
      </p:sp>
      <p:sp>
        <p:nvSpPr>
          <p:cNvPr id="3" name="Content Placeholder 2"/>
          <p:cNvSpPr>
            <a:spLocks noGrp="1"/>
          </p:cNvSpPr>
          <p:nvPr>
            <p:ph idx="1"/>
          </p:nvPr>
        </p:nvSpPr>
        <p:spPr>
          <a:xfrm>
            <a:off x="-19050" y="914400"/>
            <a:ext cx="9163050" cy="4525963"/>
          </a:xfrm>
        </p:spPr>
        <p:txBody>
          <a:bodyPr>
            <a:normAutofit/>
          </a:bodyPr>
          <a:lstStyle/>
          <a:p>
            <a:pPr algn="just">
              <a:lnSpc>
                <a:spcPct val="150000"/>
              </a:lnSpc>
              <a:buFont typeface="Wingdings" panose="05000000000000000000" pitchFamily="2" charset="2"/>
              <a:buChar char="§"/>
            </a:pPr>
            <a:r>
              <a:rPr lang="en-US" sz="2800" dirty="0">
                <a:latin typeface="Times New Roman"/>
                <a:ea typeface="Times New Roman"/>
              </a:rPr>
              <a:t>Nausea or bloating can result when the stomach empties its contents into the small intestine too slowly, a condition called gastroparesis</a:t>
            </a:r>
            <a:endParaRPr lang="en-US" sz="2800"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208</a:t>
            </a:fld>
            <a:endParaRPr lang="en-US"/>
          </a:p>
        </p:txBody>
      </p:sp>
    </p:spTree>
    <p:extLst>
      <p:ext uri="{BB962C8B-B14F-4D97-AF65-F5344CB8AC3E}">
        <p14:creationId xmlns:p14="http://schemas.microsoft.com/office/powerpoint/2010/main" xmlns="" val="373567348"/>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88"/>
            <a:ext cx="8229600" cy="1143000"/>
          </a:xfrm>
        </p:spPr>
        <p:txBody>
          <a:bodyPr>
            <a:normAutofit/>
          </a:bodyPr>
          <a:lstStyle/>
          <a:p>
            <a:pPr algn="l"/>
            <a:r>
              <a:rPr lang="en-US" sz="4000" dirty="0">
                <a:latin typeface="Times New Roman"/>
                <a:ea typeface="Times New Roman"/>
              </a:rPr>
              <a:t>Constipation</a:t>
            </a:r>
            <a:endParaRPr lang="en-US" sz="4000" dirty="0"/>
          </a:p>
        </p:txBody>
      </p:sp>
      <p:sp>
        <p:nvSpPr>
          <p:cNvPr id="3" name="Content Placeholder 2"/>
          <p:cNvSpPr>
            <a:spLocks noGrp="1"/>
          </p:cNvSpPr>
          <p:nvPr>
            <p:ph idx="1"/>
          </p:nvPr>
        </p:nvSpPr>
        <p:spPr>
          <a:xfrm>
            <a:off x="152400" y="1100137"/>
            <a:ext cx="8229600" cy="4525963"/>
          </a:xfrm>
        </p:spPr>
        <p:txBody>
          <a:bodyPr>
            <a:normAutofit/>
          </a:bodyPr>
          <a:lstStyle/>
          <a:p>
            <a:pPr algn="just">
              <a:lnSpc>
                <a:spcPct val="150000"/>
              </a:lnSpc>
              <a:buFont typeface="Wingdings" panose="05000000000000000000" pitchFamily="2" charset="2"/>
              <a:buChar char="§"/>
            </a:pPr>
            <a:r>
              <a:rPr lang="en-US" sz="2800" dirty="0" smtClean="0">
                <a:latin typeface="Times New Roman"/>
                <a:ea typeface="Times New Roman"/>
              </a:rPr>
              <a:t>Defined </a:t>
            </a:r>
            <a:r>
              <a:rPr lang="en-US" sz="2800" dirty="0">
                <a:latin typeface="Times New Roman"/>
                <a:ea typeface="Times New Roman"/>
              </a:rPr>
              <a:t>as fewer than three bowel movements per </a:t>
            </a:r>
            <a:r>
              <a:rPr lang="en-US" sz="2800" dirty="0" smtClean="0">
                <a:latin typeface="Times New Roman"/>
                <a:ea typeface="Times New Roman"/>
              </a:rPr>
              <a:t>week. </a:t>
            </a:r>
          </a:p>
          <a:p>
            <a:pPr algn="just">
              <a:lnSpc>
                <a:spcPct val="150000"/>
              </a:lnSpc>
              <a:buFont typeface="Wingdings" panose="05000000000000000000" pitchFamily="2" charset="2"/>
              <a:buChar char="§"/>
            </a:pPr>
            <a:r>
              <a:rPr lang="en-US" sz="2800" dirty="0" smtClean="0">
                <a:latin typeface="Times New Roman"/>
                <a:ea typeface="Times New Roman"/>
              </a:rPr>
              <a:t>a </a:t>
            </a:r>
            <a:r>
              <a:rPr lang="en-US" sz="2800" dirty="0">
                <a:latin typeface="Times New Roman"/>
                <a:ea typeface="Times New Roman"/>
              </a:rPr>
              <a:t>bowel </a:t>
            </a:r>
            <a:r>
              <a:rPr lang="en-US" sz="2800" dirty="0" smtClean="0">
                <a:latin typeface="Times New Roman"/>
                <a:ea typeface="Times New Roman"/>
              </a:rPr>
              <a:t>movement </a:t>
            </a:r>
            <a:r>
              <a:rPr lang="en-US" sz="2800" dirty="0">
                <a:latin typeface="Times New Roman"/>
                <a:ea typeface="Times New Roman"/>
              </a:rPr>
              <a:t>less often than once a day indicated a risk of developing Parkinson’s four times higher than average.</a:t>
            </a:r>
            <a:endParaRPr lang="en-US" sz="2800"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209</a:t>
            </a:fld>
            <a:endParaRPr lang="en-US"/>
          </a:p>
        </p:txBody>
      </p:sp>
    </p:spTree>
    <p:extLst>
      <p:ext uri="{BB962C8B-B14F-4D97-AF65-F5344CB8AC3E}">
        <p14:creationId xmlns:p14="http://schemas.microsoft.com/office/powerpoint/2010/main" xmlns="" val="26781133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31" y="0"/>
            <a:ext cx="8229600" cy="806355"/>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1178" y="809767"/>
            <a:ext cx="8864221" cy="5911708"/>
          </a:xfrm>
        </p:spPr>
        <p:txBody>
          <a:bodyPr>
            <a:normAutofit fontScale="92500" lnSpcReduction="10000"/>
          </a:bodyPr>
          <a:lstStyle/>
          <a:p>
            <a:pPr marL="0" indent="0" algn="just">
              <a:lnSpc>
                <a:spcPct val="170000"/>
              </a:lnSpc>
              <a:buNone/>
            </a:pPr>
            <a:r>
              <a:rPr lang="en-US" sz="3000" dirty="0">
                <a:solidFill>
                  <a:srgbClr val="00B0F0"/>
                </a:solidFill>
                <a:latin typeface="Times New Roman" panose="02020603050405020304" pitchFamily="18" charset="0"/>
                <a:cs typeface="Times New Roman" panose="02020603050405020304" pitchFamily="18" charset="0"/>
              </a:rPr>
              <a:t>3. Food allergy or food intolerance modification</a:t>
            </a:r>
          </a:p>
          <a:p>
            <a:pPr lvl="1" algn="just">
              <a:lnSpc>
                <a:spcPct val="120000"/>
              </a:lnSpc>
              <a:buFont typeface="Wingdings" panose="05000000000000000000" pitchFamily="2" charset="2"/>
              <a:buChar char="§"/>
            </a:pPr>
            <a:r>
              <a:rPr lang="en-US" sz="2600" dirty="0" smtClean="0">
                <a:latin typeface="Times New Roman" panose="02020603050405020304" pitchFamily="18" charset="0"/>
                <a:cs typeface="Times New Roman" panose="02020603050405020304" pitchFamily="18" charset="0"/>
              </a:rPr>
              <a:t>Food </a:t>
            </a:r>
            <a:r>
              <a:rPr lang="en-US" sz="2600" dirty="0">
                <a:latin typeface="Times New Roman" panose="02020603050405020304" pitchFamily="18" charset="0"/>
                <a:cs typeface="Times New Roman" panose="02020603050405020304" pitchFamily="18" charset="0"/>
              </a:rPr>
              <a:t>allergy</a:t>
            </a:r>
          </a:p>
          <a:p>
            <a:pPr lvl="1" algn="just">
              <a:lnSpc>
                <a:spcPct val="120000"/>
              </a:lnSpc>
              <a:buFont typeface="Wingdings" panose="05000000000000000000" pitchFamily="2" charset="2"/>
              <a:buChar char="§"/>
            </a:pPr>
            <a:r>
              <a:rPr lang="en-US" sz="2600" dirty="0" smtClean="0">
                <a:latin typeface="Times New Roman" panose="02020603050405020304" pitchFamily="18" charset="0"/>
                <a:cs typeface="Times New Roman" panose="02020603050405020304" pitchFamily="18" charset="0"/>
              </a:rPr>
              <a:t>Food </a:t>
            </a:r>
            <a:r>
              <a:rPr lang="en-US" sz="2600" dirty="0">
                <a:latin typeface="Times New Roman" panose="02020603050405020304" pitchFamily="18" charset="0"/>
                <a:cs typeface="Times New Roman" panose="02020603050405020304" pitchFamily="18" charset="0"/>
              </a:rPr>
              <a:t>intolerance</a:t>
            </a:r>
          </a:p>
          <a:p>
            <a:pPr marL="0" indent="0" algn="just">
              <a:lnSpc>
                <a:spcPct val="170000"/>
              </a:lnSpc>
              <a:buNone/>
            </a:pPr>
            <a:r>
              <a:rPr lang="en-US" sz="3000" dirty="0">
                <a:solidFill>
                  <a:srgbClr val="00B0F0"/>
                </a:solidFill>
                <a:latin typeface="Times New Roman" panose="02020603050405020304" pitchFamily="18" charset="0"/>
                <a:cs typeface="Times New Roman" panose="02020603050405020304" pitchFamily="18" charset="0"/>
              </a:rPr>
              <a:t>4. Tube feedings</a:t>
            </a:r>
          </a:p>
          <a:p>
            <a:pPr lvl="1" algn="just">
              <a:lnSpc>
                <a:spcPct val="120000"/>
              </a:lnSpc>
              <a:buFont typeface="Wingdings" panose="05000000000000000000" pitchFamily="2" charset="2"/>
              <a:buChar char="§"/>
            </a:pPr>
            <a:r>
              <a:rPr lang="en-US" sz="2600" dirty="0" smtClean="0">
                <a:latin typeface="Times New Roman" panose="02020603050405020304" pitchFamily="18" charset="0"/>
                <a:cs typeface="Times New Roman" panose="02020603050405020304" pitchFamily="18" charset="0"/>
              </a:rPr>
              <a:t>Liquid </a:t>
            </a:r>
            <a:r>
              <a:rPr lang="en-US" sz="2600" dirty="0">
                <a:latin typeface="Times New Roman" panose="02020603050405020304" pitchFamily="18" charset="0"/>
                <a:cs typeface="Times New Roman" panose="02020603050405020304" pitchFamily="18" charset="0"/>
              </a:rPr>
              <a:t>tube feedings in place of meals</a:t>
            </a:r>
          </a:p>
          <a:p>
            <a:pPr lvl="1" algn="just">
              <a:lnSpc>
                <a:spcPct val="120000"/>
              </a:lnSpc>
              <a:buFont typeface="Wingdings" panose="05000000000000000000" pitchFamily="2" charset="2"/>
              <a:buChar char="§"/>
            </a:pPr>
            <a:r>
              <a:rPr lang="en-US" sz="2600" dirty="0" smtClean="0">
                <a:latin typeface="Times New Roman" panose="02020603050405020304" pitchFamily="18" charset="0"/>
                <a:cs typeface="Times New Roman" panose="02020603050405020304" pitchFamily="18" charset="0"/>
              </a:rPr>
              <a:t>Liquid </a:t>
            </a:r>
            <a:r>
              <a:rPr lang="en-US" sz="2600" dirty="0">
                <a:latin typeface="Times New Roman" panose="02020603050405020304" pitchFamily="18" charset="0"/>
                <a:cs typeface="Times New Roman" panose="02020603050405020304" pitchFamily="18" charset="0"/>
              </a:rPr>
              <a:t>tube feedings in addition to meals</a:t>
            </a:r>
          </a:p>
          <a:p>
            <a:pPr marL="0" indent="0" algn="just">
              <a:lnSpc>
                <a:spcPct val="170000"/>
              </a:lnSpc>
              <a:buNone/>
            </a:pPr>
            <a:r>
              <a:rPr lang="en-US" sz="3000" dirty="0">
                <a:solidFill>
                  <a:srgbClr val="00B0F0"/>
                </a:solidFill>
                <a:latin typeface="Times New Roman" panose="02020603050405020304" pitchFamily="18" charset="0"/>
                <a:cs typeface="Times New Roman" panose="02020603050405020304" pitchFamily="18" charset="0"/>
              </a:rPr>
              <a:t>5. Additional </a:t>
            </a:r>
            <a:r>
              <a:rPr lang="en-US" sz="3000" dirty="0" smtClean="0">
                <a:solidFill>
                  <a:srgbClr val="00B0F0"/>
                </a:solidFill>
                <a:latin typeface="Times New Roman" panose="02020603050405020304" pitchFamily="18" charset="0"/>
                <a:cs typeface="Times New Roman" panose="02020603050405020304" pitchFamily="18" charset="0"/>
              </a:rPr>
              <a:t>feedings- </a:t>
            </a:r>
            <a:r>
              <a:rPr lang="en-US" sz="3000" dirty="0" smtClean="0">
                <a:latin typeface="Times New Roman" panose="02020603050405020304" pitchFamily="18" charset="0"/>
                <a:cs typeface="Times New Roman" panose="02020603050405020304" pitchFamily="18" charset="0"/>
              </a:rPr>
              <a:t>In </a:t>
            </a:r>
            <a:r>
              <a:rPr lang="en-US" sz="3000" dirty="0">
                <a:latin typeface="Times New Roman" panose="02020603050405020304" pitchFamily="18" charset="0"/>
                <a:cs typeface="Times New Roman" panose="02020603050405020304" pitchFamily="18" charset="0"/>
              </a:rPr>
              <a:t>addition to meal, extra nutrition may </a:t>
            </a:r>
            <a:r>
              <a:rPr lang="en-US" sz="3000" dirty="0" smtClean="0">
                <a:latin typeface="Times New Roman" panose="02020603050405020304" pitchFamily="18" charset="0"/>
                <a:cs typeface="Times New Roman" panose="02020603050405020304" pitchFamily="18" charset="0"/>
              </a:rPr>
              <a:t>be ordered </a:t>
            </a:r>
            <a:r>
              <a:rPr lang="en-US" sz="3000" dirty="0">
                <a:latin typeface="Times New Roman" panose="02020603050405020304" pitchFamily="18" charset="0"/>
                <a:cs typeface="Times New Roman" panose="02020603050405020304" pitchFamily="18" charset="0"/>
              </a:rPr>
              <a:t>as:</a:t>
            </a:r>
          </a:p>
          <a:p>
            <a:pPr lvl="1" algn="just">
              <a:lnSpc>
                <a:spcPct val="120000"/>
              </a:lnSpc>
              <a:buFont typeface="Wingdings" panose="05000000000000000000" pitchFamily="2" charset="2"/>
              <a:buChar char="§"/>
            </a:pPr>
            <a:r>
              <a:rPr lang="en-US" sz="2600" dirty="0" smtClean="0">
                <a:latin typeface="Times New Roman" panose="02020603050405020304" pitchFamily="18" charset="0"/>
                <a:cs typeface="Times New Roman" panose="02020603050405020304" pitchFamily="18" charset="0"/>
              </a:rPr>
              <a:t>Supplements </a:t>
            </a:r>
          </a:p>
          <a:p>
            <a:pPr lvl="1" algn="just">
              <a:lnSpc>
                <a:spcPct val="120000"/>
              </a:lnSpc>
              <a:buFont typeface="Wingdings" panose="05000000000000000000" pitchFamily="2" charset="2"/>
              <a:buChar char="§"/>
            </a:pPr>
            <a:r>
              <a:rPr lang="en-US" sz="2600" dirty="0" smtClean="0">
                <a:latin typeface="Times New Roman" panose="02020603050405020304" pitchFamily="18" charset="0"/>
                <a:cs typeface="Times New Roman" panose="02020603050405020304" pitchFamily="18" charset="0"/>
              </a:rPr>
              <a:t>Nourishments</a:t>
            </a:r>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21</a:t>
            </a:fld>
            <a:endParaRPr lang="en-US"/>
          </a:p>
        </p:txBody>
      </p:sp>
    </p:spTree>
    <p:extLst>
      <p:ext uri="{BB962C8B-B14F-4D97-AF65-F5344CB8AC3E}">
        <p14:creationId xmlns:p14="http://schemas.microsoft.com/office/powerpoint/2010/main" xmlns="" val="846446121"/>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a:xfrm>
            <a:off x="457200" y="1066800"/>
            <a:ext cx="8229600" cy="5059363"/>
          </a:xfrm>
        </p:spPr>
        <p:txBody>
          <a:bodyPr>
            <a:normAutofit fontScale="62500" lnSpcReduction="20000"/>
          </a:bodyPr>
          <a:lstStyle/>
          <a:p>
            <a:pPr marL="0" indent="0">
              <a:buNone/>
            </a:pPr>
            <a:r>
              <a:rPr lang="en-US" b="1" dirty="0"/>
              <a:t>Constipation</a:t>
            </a:r>
          </a:p>
          <a:p>
            <a:r>
              <a:rPr lang="en-US" dirty="0"/>
              <a:t>According to a research survey in Mumbai, over 70 per cent of the persons studied </a:t>
            </a:r>
            <a:r>
              <a:rPr lang="en-US" dirty="0" smtClean="0"/>
              <a:t>complained of </a:t>
            </a:r>
            <a:r>
              <a:rPr lang="en-US" dirty="0"/>
              <a:t>constipation.</a:t>
            </a:r>
          </a:p>
          <a:p>
            <a:r>
              <a:rPr lang="en-US" dirty="0"/>
              <a:t>Persons, who have little or no exercise especially elderly persons, suffer from </a:t>
            </a:r>
            <a:r>
              <a:rPr lang="en-US" b="1" dirty="0"/>
              <a:t>atonic constipation</a:t>
            </a:r>
            <a:r>
              <a:rPr lang="en-US" dirty="0"/>
              <a:t>.</a:t>
            </a:r>
          </a:p>
          <a:p>
            <a:r>
              <a:rPr lang="en-US" dirty="0"/>
              <a:t>They limit their food selection to soft, low-fiber foods; they limit fluid intake to prevent urination,</a:t>
            </a:r>
          </a:p>
          <a:p>
            <a:r>
              <a:rPr lang="en-US" dirty="0"/>
              <a:t>especially at night. They become dependent on laxatives and yet find no relief, as the causative </a:t>
            </a:r>
            <a:r>
              <a:rPr lang="en-US" dirty="0" smtClean="0"/>
              <a:t>factors are </a:t>
            </a:r>
            <a:r>
              <a:rPr lang="en-US" dirty="0"/>
              <a:t>not eliminated.</a:t>
            </a:r>
          </a:p>
          <a:p>
            <a:pPr marL="0" indent="0">
              <a:buNone/>
            </a:pPr>
            <a:r>
              <a:rPr lang="en-US" b="1" dirty="0"/>
              <a:t>Treatment: </a:t>
            </a:r>
            <a:endParaRPr lang="en-US" b="1" dirty="0" smtClean="0"/>
          </a:p>
          <a:p>
            <a:pPr marL="0" indent="0">
              <a:buNone/>
            </a:pPr>
            <a:r>
              <a:rPr lang="en-US" dirty="0" smtClean="0"/>
              <a:t>The </a:t>
            </a:r>
            <a:r>
              <a:rPr lang="en-US" dirty="0"/>
              <a:t>following changes in routine and diet help to get rid of the constipation:</a:t>
            </a:r>
          </a:p>
          <a:p>
            <a:pPr marL="0" indent="0">
              <a:buNone/>
            </a:pPr>
            <a:r>
              <a:rPr lang="en-US" dirty="0"/>
              <a:t>(</a:t>
            </a:r>
            <a:r>
              <a:rPr lang="en-US" i="1" dirty="0" err="1"/>
              <a:t>i</a:t>
            </a:r>
            <a:r>
              <a:rPr lang="en-US" dirty="0"/>
              <a:t>) Increase fluid intake to 1200 to 1500ml. </a:t>
            </a:r>
            <a:r>
              <a:rPr lang="en-US" i="1" dirty="0"/>
              <a:t>i.e</a:t>
            </a:r>
            <a:r>
              <a:rPr lang="en-US" dirty="0"/>
              <a:t>., 5 to 6 glasses of water in addition to </a:t>
            </a:r>
            <a:r>
              <a:rPr lang="en-US" dirty="0" smtClean="0"/>
              <a:t>other beverages </a:t>
            </a:r>
            <a:r>
              <a:rPr lang="en-US" dirty="0"/>
              <a:t>and liquid foods (soups, buttermilk, etc.)</a:t>
            </a:r>
          </a:p>
          <a:p>
            <a:pPr marL="0" indent="0">
              <a:buNone/>
            </a:pPr>
            <a:r>
              <a:rPr lang="en-US" dirty="0"/>
              <a:t>(</a:t>
            </a:r>
            <a:r>
              <a:rPr lang="en-US" i="1" dirty="0"/>
              <a:t>ii</a:t>
            </a:r>
            <a:r>
              <a:rPr lang="en-US" dirty="0"/>
              <a:t>) Include 200 to 250g of vegetables and fruits in the diet and</a:t>
            </a:r>
          </a:p>
          <a:p>
            <a:pPr marL="0" indent="0">
              <a:buNone/>
            </a:pPr>
            <a:r>
              <a:rPr lang="en-US" dirty="0"/>
              <a:t>(</a:t>
            </a:r>
            <a:r>
              <a:rPr lang="en-US" i="1" dirty="0"/>
              <a:t>iii</a:t>
            </a:r>
            <a:r>
              <a:rPr lang="en-US" dirty="0"/>
              <a:t>) Exercise regularly e.g., walking ¾ to 1 hour daily,</a:t>
            </a:r>
          </a:p>
          <a:p>
            <a:pPr marL="0" indent="0">
              <a:buNone/>
            </a:pPr>
            <a:r>
              <a:rPr lang="en-US" dirty="0"/>
              <a:t>(</a:t>
            </a:r>
            <a:r>
              <a:rPr lang="en-US" i="1" dirty="0"/>
              <a:t>iv</a:t>
            </a:r>
            <a:r>
              <a:rPr lang="en-US" dirty="0"/>
              <a:t>) Do fitness exercises, and/or</a:t>
            </a:r>
          </a:p>
          <a:p>
            <a:pPr marL="0" indent="0">
              <a:buNone/>
            </a:pPr>
            <a:r>
              <a:rPr lang="en-US" dirty="0"/>
              <a:t>(</a:t>
            </a:r>
            <a:r>
              <a:rPr lang="en-US" i="1" dirty="0"/>
              <a:t>v</a:t>
            </a:r>
            <a:r>
              <a:rPr lang="en-US" dirty="0"/>
              <a:t>) </a:t>
            </a:r>
            <a:r>
              <a:rPr lang="en-US" i="1" dirty="0" err="1"/>
              <a:t>Suryanamasksars</a:t>
            </a:r>
            <a:r>
              <a:rPr lang="en-US" i="1" dirty="0"/>
              <a:t> </a:t>
            </a:r>
            <a:r>
              <a:rPr lang="en-US" dirty="0"/>
              <a:t>or </a:t>
            </a:r>
            <a:r>
              <a:rPr lang="en-US" i="1" dirty="0"/>
              <a:t>yoga </a:t>
            </a:r>
            <a:r>
              <a:rPr lang="en-US" dirty="0"/>
              <a:t>daily.</a:t>
            </a: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210</a:t>
            </a:fld>
            <a:endParaRPr lang="en-US"/>
          </a:p>
        </p:txBody>
      </p:sp>
    </p:spTree>
    <p:extLst>
      <p:ext uri="{BB962C8B-B14F-4D97-AF65-F5344CB8AC3E}">
        <p14:creationId xmlns:p14="http://schemas.microsoft.com/office/powerpoint/2010/main" xmlns="" val="3827220119"/>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25000" lnSpcReduction="20000"/>
          </a:bodyPr>
          <a:lstStyle/>
          <a:p>
            <a:pPr marL="0" indent="0">
              <a:buNone/>
            </a:pPr>
            <a:r>
              <a:rPr lang="en-US" sz="7200" dirty="0"/>
              <a:t>Diet: </a:t>
            </a:r>
            <a:endParaRPr lang="en-US" sz="7200" dirty="0" smtClean="0"/>
          </a:p>
          <a:p>
            <a:pPr marL="0" indent="0">
              <a:buNone/>
            </a:pPr>
            <a:r>
              <a:rPr lang="en-US" sz="7200" dirty="0" smtClean="0"/>
              <a:t>Their </a:t>
            </a:r>
            <a:r>
              <a:rPr lang="en-US" sz="7200" dirty="0"/>
              <a:t>diet needs to be modified gradually to high fiber diet as listed below :</a:t>
            </a:r>
          </a:p>
          <a:p>
            <a:pPr marL="0" indent="0">
              <a:buNone/>
            </a:pPr>
            <a:r>
              <a:rPr lang="en-US" sz="7200" dirty="0"/>
              <a:t>1. Eat whole wheat </a:t>
            </a:r>
            <a:r>
              <a:rPr lang="en-US" sz="7200" dirty="0" err="1"/>
              <a:t>chapati</a:t>
            </a:r>
            <a:r>
              <a:rPr lang="en-US" sz="7200" dirty="0"/>
              <a:t> and </a:t>
            </a:r>
            <a:r>
              <a:rPr lang="en-US" sz="7200" dirty="0" err="1"/>
              <a:t>bhakari</a:t>
            </a:r>
            <a:r>
              <a:rPr lang="en-US" sz="7200" dirty="0"/>
              <a:t> as major part of the meal and reduce intake of white</a:t>
            </a:r>
          </a:p>
          <a:p>
            <a:pPr marL="0" indent="0">
              <a:buNone/>
            </a:pPr>
            <a:r>
              <a:rPr lang="en-US" sz="7200" dirty="0"/>
              <a:t>bread and polished rice</a:t>
            </a:r>
          </a:p>
          <a:p>
            <a:pPr marL="0" indent="0">
              <a:buNone/>
            </a:pPr>
            <a:r>
              <a:rPr lang="en-US" sz="7200" dirty="0"/>
              <a:t>2. Include cooked preparations of germinated pulses in the diet.</a:t>
            </a:r>
          </a:p>
          <a:p>
            <a:pPr marL="0" indent="0">
              <a:buNone/>
            </a:pPr>
            <a:r>
              <a:rPr lang="en-US" sz="7200" dirty="0"/>
              <a:t>3. Take two or more servings of cooked vegetables such as cluster and other beans, gourds</a:t>
            </a:r>
          </a:p>
          <a:p>
            <a:pPr marL="0" indent="0">
              <a:buNone/>
            </a:pPr>
            <a:r>
              <a:rPr lang="en-US" sz="7200" dirty="0"/>
              <a:t>(snake, ridge, bitter, sponge, etc.)</a:t>
            </a:r>
          </a:p>
          <a:p>
            <a:pPr marL="0" indent="0">
              <a:buNone/>
            </a:pPr>
            <a:r>
              <a:rPr lang="en-US" sz="7200" dirty="0"/>
              <a:t>4. Eat raw vegetables such as cabbage, carrot, cucumber, tomatoes, radish etc.</a:t>
            </a:r>
          </a:p>
          <a:p>
            <a:pPr marL="0" indent="0">
              <a:buNone/>
            </a:pPr>
            <a:r>
              <a:rPr lang="en-US" sz="7200" dirty="0"/>
              <a:t>5. Include two or more servings of fruits such as </a:t>
            </a:r>
            <a:r>
              <a:rPr lang="en-US" sz="7200" dirty="0" err="1"/>
              <a:t>amla</a:t>
            </a:r>
            <a:r>
              <a:rPr lang="en-US" sz="7200" dirty="0"/>
              <a:t>, banana, papaya, </a:t>
            </a:r>
            <a:r>
              <a:rPr lang="en-US" sz="7200" dirty="0" err="1"/>
              <a:t>chiku</a:t>
            </a:r>
            <a:r>
              <a:rPr lang="en-US" sz="7200" dirty="0"/>
              <a:t>, guava, melons,</a:t>
            </a:r>
          </a:p>
          <a:p>
            <a:pPr marL="0" indent="0">
              <a:buNone/>
            </a:pPr>
            <a:r>
              <a:rPr lang="en-US" sz="7200" dirty="0"/>
              <a:t>jackfruit, berries, apples, etc.</a:t>
            </a:r>
          </a:p>
          <a:p>
            <a:pPr marL="0" indent="0">
              <a:buNone/>
            </a:pPr>
            <a:r>
              <a:rPr lang="en-US" sz="7200" dirty="0"/>
              <a:t>6. Take beverages such as buttermilk, lemon squash, mango </a:t>
            </a:r>
            <a:r>
              <a:rPr lang="en-US" sz="7200" dirty="0" err="1"/>
              <a:t>panhe</a:t>
            </a:r>
            <a:r>
              <a:rPr lang="en-US" sz="7200" dirty="0"/>
              <a:t>, kokum drink, to increase</a:t>
            </a:r>
          </a:p>
          <a:p>
            <a:pPr marL="0" indent="0">
              <a:buNone/>
            </a:pPr>
            <a:r>
              <a:rPr lang="en-US" sz="7200" dirty="0"/>
              <a:t>fluid intake.</a:t>
            </a:r>
          </a:p>
          <a:p>
            <a:pPr marL="0" indent="0">
              <a:buNone/>
            </a:pPr>
            <a:r>
              <a:rPr lang="en-US" sz="7200" dirty="0"/>
              <a:t>7. Drink 5 to 6 glasses of water, as a drink to ensure movement of food in the digestive tract</a:t>
            </a:r>
          </a:p>
          <a:p>
            <a:pPr marL="0" indent="0">
              <a:buNone/>
            </a:pPr>
            <a:r>
              <a:rPr lang="en-US" sz="7200" dirty="0"/>
              <a:t>and smooth elimination of waste products.</a:t>
            </a:r>
            <a:endParaRPr lang="en-US" sz="7200"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211</a:t>
            </a:fld>
            <a:endParaRPr lang="en-US"/>
          </a:p>
        </p:txBody>
      </p:sp>
    </p:spTree>
    <p:extLst>
      <p:ext uri="{BB962C8B-B14F-4D97-AF65-F5344CB8AC3E}">
        <p14:creationId xmlns:p14="http://schemas.microsoft.com/office/powerpoint/2010/main" xmlns="" val="3175381695"/>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 y="19050"/>
            <a:ext cx="9139238" cy="911225"/>
          </a:xfrm>
        </p:spPr>
        <p:txBody>
          <a:bodyPr>
            <a:normAutofit/>
          </a:bodyPr>
          <a:lstStyle/>
          <a:p>
            <a:pPr algn="l"/>
            <a:r>
              <a:rPr lang="en-US" sz="4000" dirty="0">
                <a:latin typeface="Times New Roman"/>
                <a:ea typeface="Times New Roman"/>
              </a:rPr>
              <a:t>Other causes for constipation</a:t>
            </a:r>
            <a:endParaRPr lang="en-US" sz="4000" dirty="0"/>
          </a:p>
        </p:txBody>
      </p:sp>
      <p:sp>
        <p:nvSpPr>
          <p:cNvPr id="3" name="Content Placeholder 2"/>
          <p:cNvSpPr>
            <a:spLocks noGrp="1"/>
          </p:cNvSpPr>
          <p:nvPr>
            <p:ph idx="1"/>
          </p:nvPr>
        </p:nvSpPr>
        <p:spPr>
          <a:xfrm>
            <a:off x="152399" y="747713"/>
            <a:ext cx="8839201" cy="5791200"/>
          </a:xfrm>
        </p:spPr>
        <p:txBody>
          <a:bodyPr>
            <a:normAutofit fontScale="70000" lnSpcReduction="20000"/>
          </a:bodyPr>
          <a:lstStyle/>
          <a:p>
            <a:pPr lvl="0" algn="just">
              <a:lnSpc>
                <a:spcPct val="150000"/>
              </a:lnSpc>
              <a:spcBef>
                <a:spcPts val="0"/>
              </a:spcBef>
              <a:buSzPts val="1000"/>
              <a:buFont typeface="Wingdings" panose="05000000000000000000" pitchFamily="2" charset="2"/>
              <a:buChar char="§"/>
              <a:tabLst>
                <a:tab pos="457200" algn="l"/>
              </a:tabLst>
            </a:pPr>
            <a:r>
              <a:rPr lang="en-US" dirty="0">
                <a:latin typeface="Times New Roman"/>
                <a:ea typeface="Times New Roman"/>
              </a:rPr>
              <a:t>Not drinking enough water</a:t>
            </a:r>
          </a:p>
          <a:p>
            <a:pPr lvl="0" algn="just">
              <a:lnSpc>
                <a:spcPct val="150000"/>
              </a:lnSpc>
              <a:spcBef>
                <a:spcPts val="0"/>
              </a:spcBef>
              <a:buSzPts val="1000"/>
              <a:buFont typeface="Wingdings" panose="05000000000000000000" pitchFamily="2" charset="2"/>
              <a:buChar char="§"/>
              <a:tabLst>
                <a:tab pos="457200" algn="l"/>
              </a:tabLst>
            </a:pPr>
            <a:r>
              <a:rPr lang="en-US" dirty="0">
                <a:latin typeface="Times New Roman"/>
                <a:ea typeface="Times New Roman"/>
              </a:rPr>
              <a:t>A diet low in fiber</a:t>
            </a:r>
          </a:p>
          <a:p>
            <a:pPr lvl="0" algn="just">
              <a:lnSpc>
                <a:spcPct val="150000"/>
              </a:lnSpc>
              <a:spcBef>
                <a:spcPts val="0"/>
              </a:spcBef>
              <a:buSzPts val="1000"/>
              <a:buFont typeface="Wingdings" panose="05000000000000000000" pitchFamily="2" charset="2"/>
              <a:buChar char="§"/>
              <a:tabLst>
                <a:tab pos="457200" algn="l"/>
              </a:tabLst>
            </a:pPr>
            <a:r>
              <a:rPr lang="en-US" dirty="0">
                <a:latin typeface="Times New Roman"/>
                <a:ea typeface="Times New Roman"/>
              </a:rPr>
              <a:t>Lack of exercise</a:t>
            </a:r>
          </a:p>
          <a:p>
            <a:pPr lvl="0" algn="just">
              <a:lnSpc>
                <a:spcPct val="150000"/>
              </a:lnSpc>
              <a:spcBef>
                <a:spcPts val="0"/>
              </a:spcBef>
              <a:buSzPts val="1000"/>
              <a:buFont typeface="Wingdings" panose="05000000000000000000" pitchFamily="2" charset="2"/>
              <a:buChar char="§"/>
              <a:tabLst>
                <a:tab pos="457200" algn="l"/>
              </a:tabLst>
            </a:pPr>
            <a:r>
              <a:rPr lang="en-US" dirty="0">
                <a:latin typeface="Times New Roman"/>
                <a:ea typeface="Times New Roman"/>
              </a:rPr>
              <a:t>Travel or other change in routine</a:t>
            </a:r>
          </a:p>
          <a:p>
            <a:pPr lvl="0" algn="just">
              <a:lnSpc>
                <a:spcPct val="150000"/>
              </a:lnSpc>
              <a:spcBef>
                <a:spcPts val="0"/>
              </a:spcBef>
              <a:buSzPts val="1000"/>
              <a:buFont typeface="Wingdings" panose="05000000000000000000" pitchFamily="2" charset="2"/>
              <a:buChar char="§"/>
              <a:tabLst>
                <a:tab pos="457200" algn="l"/>
              </a:tabLst>
            </a:pPr>
            <a:r>
              <a:rPr lang="en-US" dirty="0">
                <a:latin typeface="Times New Roman"/>
                <a:ea typeface="Times New Roman"/>
              </a:rPr>
              <a:t>Eating large amounts of dairy products</a:t>
            </a:r>
          </a:p>
          <a:p>
            <a:pPr lvl="0" algn="just">
              <a:lnSpc>
                <a:spcPct val="150000"/>
              </a:lnSpc>
              <a:spcBef>
                <a:spcPts val="0"/>
              </a:spcBef>
              <a:buSzPts val="1000"/>
              <a:buFont typeface="Wingdings" panose="05000000000000000000" pitchFamily="2" charset="2"/>
              <a:buChar char="§"/>
              <a:tabLst>
                <a:tab pos="457200" algn="l"/>
              </a:tabLst>
            </a:pPr>
            <a:r>
              <a:rPr lang="en-US" dirty="0">
                <a:latin typeface="Times New Roman"/>
                <a:ea typeface="Times New Roman"/>
              </a:rPr>
              <a:t>Stress</a:t>
            </a:r>
          </a:p>
          <a:p>
            <a:pPr lvl="0" algn="just">
              <a:lnSpc>
                <a:spcPct val="150000"/>
              </a:lnSpc>
              <a:spcBef>
                <a:spcPts val="0"/>
              </a:spcBef>
              <a:buSzPts val="1000"/>
              <a:buFont typeface="Wingdings" panose="05000000000000000000" pitchFamily="2" charset="2"/>
              <a:buChar char="§"/>
              <a:tabLst>
                <a:tab pos="457200" algn="l"/>
              </a:tabLst>
            </a:pPr>
            <a:r>
              <a:rPr lang="en-US" dirty="0">
                <a:latin typeface="Times New Roman"/>
                <a:ea typeface="Times New Roman"/>
              </a:rPr>
              <a:t>Resisting the urge to have a bowel movement</a:t>
            </a:r>
          </a:p>
          <a:p>
            <a:pPr lvl="0" algn="just">
              <a:lnSpc>
                <a:spcPct val="150000"/>
              </a:lnSpc>
              <a:spcBef>
                <a:spcPts val="0"/>
              </a:spcBef>
              <a:buSzPts val="1000"/>
              <a:buFont typeface="Wingdings" panose="05000000000000000000" pitchFamily="2" charset="2"/>
              <a:buChar char="§"/>
              <a:tabLst>
                <a:tab pos="457200" algn="l"/>
              </a:tabLst>
            </a:pPr>
            <a:r>
              <a:rPr lang="en-US" dirty="0">
                <a:latin typeface="Times New Roman"/>
                <a:ea typeface="Times New Roman"/>
              </a:rPr>
              <a:t>Antacid medicines containing calcium or aluminum</a:t>
            </a:r>
          </a:p>
          <a:p>
            <a:pPr lvl="0" algn="just">
              <a:lnSpc>
                <a:spcPct val="150000"/>
              </a:lnSpc>
              <a:spcBef>
                <a:spcPts val="0"/>
              </a:spcBef>
              <a:buSzPts val="1000"/>
              <a:buFont typeface="Wingdings" panose="05000000000000000000" pitchFamily="2" charset="2"/>
              <a:buChar char="§"/>
              <a:tabLst>
                <a:tab pos="457200" algn="l"/>
              </a:tabLst>
            </a:pPr>
            <a:r>
              <a:rPr lang="en-US" dirty="0">
                <a:latin typeface="Times New Roman"/>
                <a:ea typeface="Times New Roman"/>
              </a:rPr>
              <a:t>Other medications (especially strong pain medicines such as opioids, antidepressants, and iron pills)</a:t>
            </a:r>
          </a:p>
          <a:p>
            <a:pPr lvl="0" algn="just">
              <a:lnSpc>
                <a:spcPct val="150000"/>
              </a:lnSpc>
              <a:spcBef>
                <a:spcPts val="0"/>
              </a:spcBef>
              <a:buSzPts val="1000"/>
              <a:buFont typeface="Wingdings" panose="05000000000000000000" pitchFamily="2" charset="2"/>
              <a:buChar char="§"/>
              <a:tabLst>
                <a:tab pos="457200" algn="l"/>
              </a:tabLst>
            </a:pPr>
            <a:r>
              <a:rPr lang="en-US" dirty="0">
                <a:latin typeface="Times New Roman"/>
                <a:ea typeface="Times New Roman"/>
              </a:rPr>
              <a:t>Medical problems such as irritable bowel syndrome (IBS), diabetes, and colorectal cancer</a:t>
            </a:r>
          </a:p>
          <a:p>
            <a:pPr lvl="0" algn="just">
              <a:lnSpc>
                <a:spcPct val="150000"/>
              </a:lnSpc>
              <a:spcBef>
                <a:spcPts val="0"/>
              </a:spcBef>
              <a:buSzPts val="1000"/>
              <a:buFont typeface="Wingdings" panose="05000000000000000000" pitchFamily="2" charset="2"/>
              <a:buChar char="§"/>
              <a:tabLst>
                <a:tab pos="457200" algn="l"/>
              </a:tabLst>
            </a:pPr>
            <a:r>
              <a:rPr lang="en-US" dirty="0" smtClean="0">
                <a:latin typeface="Times New Roman"/>
                <a:ea typeface="Times New Roman"/>
              </a:rPr>
              <a:t>Pregnancy</a:t>
            </a:r>
            <a:endParaRPr lang="en-US" dirty="0">
              <a:latin typeface="Times New Roman"/>
              <a:ea typeface="Times New Roman"/>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212</a:t>
            </a:fld>
            <a:endParaRPr lang="en-US"/>
          </a:p>
        </p:txBody>
      </p:sp>
    </p:spTree>
    <p:extLst>
      <p:ext uri="{BB962C8B-B14F-4D97-AF65-F5344CB8AC3E}">
        <p14:creationId xmlns:p14="http://schemas.microsoft.com/office/powerpoint/2010/main" xmlns="" val="2774120647"/>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5024"/>
          </a:xfrm>
        </p:spPr>
        <p:txBody>
          <a:bodyPr/>
          <a:lstStyle/>
          <a:p>
            <a:pPr algn="l"/>
            <a:r>
              <a:rPr lang="en-US" dirty="0">
                <a:latin typeface="Times New Roman"/>
                <a:ea typeface="Times New Roman"/>
              </a:rPr>
              <a:t>Infancy and early childhood disease</a:t>
            </a:r>
            <a:endParaRPr lang="en-US" dirty="0"/>
          </a:p>
        </p:txBody>
      </p:sp>
      <p:sp>
        <p:nvSpPr>
          <p:cNvPr id="3" name="Content Placeholder 2"/>
          <p:cNvSpPr>
            <a:spLocks noGrp="1"/>
          </p:cNvSpPr>
          <p:nvPr>
            <p:ph idx="1"/>
          </p:nvPr>
        </p:nvSpPr>
        <p:spPr>
          <a:xfrm>
            <a:off x="381000" y="835024"/>
            <a:ext cx="8610600" cy="5641976"/>
          </a:xfrm>
        </p:spPr>
        <p:txBody>
          <a:bodyPr>
            <a:normAutofit/>
          </a:bodyPr>
          <a:lstStyle/>
          <a:p>
            <a:pPr algn="just">
              <a:lnSpc>
                <a:spcPct val="150000"/>
              </a:lnSpc>
              <a:buFont typeface="Wingdings" panose="05000000000000000000" pitchFamily="2" charset="2"/>
              <a:buChar char="§"/>
            </a:pPr>
            <a:r>
              <a:rPr lang="en-US" sz="2800" dirty="0">
                <a:latin typeface="Times New Roman"/>
                <a:ea typeface="Times New Roman"/>
              </a:rPr>
              <a:t>Ethiopia has one of the highest under-five mortality rates with more than 321,000 children under the age of five dying </a:t>
            </a:r>
            <a:r>
              <a:rPr lang="en-US" sz="2800" dirty="0" smtClean="0">
                <a:latin typeface="Times New Roman"/>
                <a:ea typeface="Times New Roman"/>
              </a:rPr>
              <a:t>every year.</a:t>
            </a:r>
          </a:p>
          <a:p>
            <a:pPr algn="just">
              <a:lnSpc>
                <a:spcPct val="150000"/>
              </a:lnSpc>
              <a:buFont typeface="Wingdings" panose="05000000000000000000" pitchFamily="2" charset="2"/>
              <a:buChar char="§"/>
            </a:pPr>
            <a:r>
              <a:rPr lang="en-US" sz="2800" dirty="0" smtClean="0">
                <a:latin typeface="Times New Roman"/>
                <a:ea typeface="Times New Roman"/>
              </a:rPr>
              <a:t>More than70</a:t>
            </a:r>
            <a:r>
              <a:rPr lang="en-US" sz="2800" dirty="0">
                <a:latin typeface="Times New Roman"/>
                <a:ea typeface="Times New Roman"/>
              </a:rPr>
              <a:t>% of these child deaths are due to five diseases, namely pneumonia, </a:t>
            </a:r>
            <a:r>
              <a:rPr lang="en-US" sz="2800" dirty="0" smtClean="0">
                <a:latin typeface="Times New Roman"/>
                <a:ea typeface="Times New Roman"/>
              </a:rPr>
              <a:t>diarrhea,  </a:t>
            </a:r>
            <a:r>
              <a:rPr lang="en-US" sz="2800" dirty="0">
                <a:latin typeface="Times New Roman"/>
                <a:ea typeface="Times New Roman"/>
              </a:rPr>
              <a:t>malaria, measles and malnutrition, and often to a combination of these conditions</a:t>
            </a:r>
            <a:endParaRPr lang="en-US" sz="2800"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213</a:t>
            </a:fld>
            <a:endParaRPr lang="en-US"/>
          </a:p>
        </p:txBody>
      </p:sp>
    </p:spTree>
    <p:extLst>
      <p:ext uri="{BB962C8B-B14F-4D97-AF65-F5344CB8AC3E}">
        <p14:creationId xmlns:p14="http://schemas.microsoft.com/office/powerpoint/2010/main" xmlns="" val="4143998943"/>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6" y="0"/>
            <a:ext cx="9129713" cy="609600"/>
          </a:xfrm>
        </p:spPr>
        <p:txBody>
          <a:bodyPr>
            <a:normAutofit fontScale="90000"/>
          </a:bodyPr>
          <a:lstStyle/>
          <a:p>
            <a:pPr marL="0" marR="0" algn="l">
              <a:lnSpc>
                <a:spcPct val="150000"/>
              </a:lnSpc>
              <a:spcBef>
                <a:spcPts val="0"/>
              </a:spcBef>
              <a:spcAft>
                <a:spcPts val="1200"/>
              </a:spcAft>
            </a:pPr>
            <a:r>
              <a:rPr lang="en-US" dirty="0">
                <a:latin typeface="Times New Roman"/>
                <a:ea typeface="Times New Roman"/>
              </a:rPr>
              <a:t>Care of the Under-Fives </a:t>
            </a:r>
            <a:endParaRPr lang="en-US" dirty="0"/>
          </a:p>
        </p:txBody>
      </p:sp>
      <p:sp>
        <p:nvSpPr>
          <p:cNvPr id="3" name="Content Placeholder 2"/>
          <p:cNvSpPr>
            <a:spLocks noGrp="1"/>
          </p:cNvSpPr>
          <p:nvPr>
            <p:ph idx="1"/>
          </p:nvPr>
        </p:nvSpPr>
        <p:spPr>
          <a:xfrm>
            <a:off x="228599" y="914400"/>
            <a:ext cx="8763001" cy="5105400"/>
          </a:xfrm>
        </p:spPr>
        <p:txBody>
          <a:bodyPr>
            <a:normAutofit fontScale="85000" lnSpcReduction="10000"/>
          </a:bodyPr>
          <a:lstStyle/>
          <a:p>
            <a:pPr marL="0" indent="0">
              <a:buNone/>
            </a:pPr>
            <a:r>
              <a:rPr lang="en-US" sz="3800" dirty="0">
                <a:solidFill>
                  <a:schemeClr val="accent1"/>
                </a:solidFill>
                <a:latin typeface="Times New Roman"/>
                <a:ea typeface="Times New Roman"/>
              </a:rPr>
              <a:t>why </a:t>
            </a:r>
            <a:r>
              <a:rPr lang="en-US" sz="3800" dirty="0" smtClean="0">
                <a:solidFill>
                  <a:schemeClr val="accent1"/>
                </a:solidFill>
                <a:latin typeface="Times New Roman"/>
                <a:ea typeface="Times New Roman"/>
              </a:rPr>
              <a:t>under five  </a:t>
            </a:r>
            <a:r>
              <a:rPr lang="en-US" sz="3800" dirty="0">
                <a:solidFill>
                  <a:schemeClr val="accent1"/>
                </a:solidFill>
                <a:latin typeface="Times New Roman"/>
                <a:ea typeface="Times New Roman"/>
              </a:rPr>
              <a:t>need special health </a:t>
            </a:r>
            <a:r>
              <a:rPr lang="en-US" sz="3800" dirty="0" smtClean="0">
                <a:solidFill>
                  <a:schemeClr val="accent1"/>
                </a:solidFill>
                <a:latin typeface="Times New Roman"/>
                <a:ea typeface="Times New Roman"/>
              </a:rPr>
              <a:t>care:</a:t>
            </a:r>
          </a:p>
          <a:p>
            <a:pPr marR="0" algn="just">
              <a:lnSpc>
                <a:spcPct val="150000"/>
              </a:lnSpc>
              <a:spcBef>
                <a:spcPts val="0"/>
              </a:spcBef>
              <a:spcAft>
                <a:spcPts val="1200"/>
              </a:spcAft>
              <a:buFont typeface="Wingdings" panose="05000000000000000000" pitchFamily="2" charset="2"/>
              <a:buChar char="§"/>
            </a:pPr>
            <a:r>
              <a:rPr lang="en-US" dirty="0">
                <a:latin typeface="Times New Roman"/>
                <a:ea typeface="Times New Roman"/>
              </a:rPr>
              <a:t>Large numbers: constitute </a:t>
            </a:r>
            <a:r>
              <a:rPr lang="en-US" dirty="0" smtClean="0">
                <a:latin typeface="Times New Roman"/>
                <a:ea typeface="Times New Roman"/>
              </a:rPr>
              <a:t>15–20</a:t>
            </a:r>
            <a:r>
              <a:rPr lang="en-US" dirty="0">
                <a:latin typeface="Times New Roman"/>
                <a:ea typeface="Times New Roman"/>
              </a:rPr>
              <a:t>% of population in developing </a:t>
            </a:r>
            <a:r>
              <a:rPr lang="en-US" dirty="0" smtClean="0">
                <a:latin typeface="Times New Roman"/>
                <a:ea typeface="Times New Roman"/>
              </a:rPr>
              <a:t>countries.</a:t>
            </a:r>
          </a:p>
          <a:p>
            <a:pPr marR="0" algn="just">
              <a:lnSpc>
                <a:spcPct val="150000"/>
              </a:lnSpc>
              <a:spcBef>
                <a:spcPts val="0"/>
              </a:spcBef>
              <a:spcAft>
                <a:spcPts val="1200"/>
              </a:spcAft>
              <a:buFont typeface="Wingdings" panose="05000000000000000000" pitchFamily="2" charset="2"/>
              <a:buChar char="§"/>
            </a:pPr>
            <a:r>
              <a:rPr lang="en-US" dirty="0" smtClean="0">
                <a:latin typeface="Times New Roman"/>
                <a:ea typeface="Times New Roman"/>
              </a:rPr>
              <a:t>High mortality(major </a:t>
            </a:r>
            <a:r>
              <a:rPr lang="en-US" dirty="0">
                <a:latin typeface="Times New Roman"/>
                <a:ea typeface="Times New Roman"/>
              </a:rPr>
              <a:t>causes of death in this group are due to malnutrition and infection, both </a:t>
            </a:r>
            <a:r>
              <a:rPr lang="en-US" dirty="0" smtClean="0">
                <a:latin typeface="Times New Roman"/>
                <a:ea typeface="Times New Roman"/>
              </a:rPr>
              <a:t>preventable).</a:t>
            </a:r>
          </a:p>
          <a:p>
            <a:pPr marR="0" algn="just">
              <a:lnSpc>
                <a:spcPct val="150000"/>
              </a:lnSpc>
              <a:spcBef>
                <a:spcPts val="0"/>
              </a:spcBef>
              <a:spcAft>
                <a:spcPts val="1200"/>
              </a:spcAft>
              <a:buFont typeface="Wingdings" panose="05000000000000000000" pitchFamily="2" charset="2"/>
              <a:buChar char="§"/>
            </a:pPr>
            <a:r>
              <a:rPr lang="en-US" dirty="0" smtClean="0">
                <a:latin typeface="Times New Roman"/>
                <a:ea typeface="Times New Roman"/>
              </a:rPr>
              <a:t>Morbidity: (major </a:t>
            </a:r>
            <a:r>
              <a:rPr lang="en-US" dirty="0">
                <a:latin typeface="Times New Roman"/>
                <a:ea typeface="Times New Roman"/>
              </a:rPr>
              <a:t>diseases which affect this preschool age group are: diphtheria, whooping cough tetanus, diarrhea, dysentery, malnutrition, accidents all  are </a:t>
            </a:r>
            <a:r>
              <a:rPr lang="en-US" dirty="0" smtClean="0">
                <a:latin typeface="Times New Roman"/>
                <a:ea typeface="Times New Roman"/>
              </a:rPr>
              <a:t>preventable) </a:t>
            </a: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214</a:t>
            </a:fld>
            <a:endParaRPr lang="en-US"/>
          </a:p>
        </p:txBody>
      </p:sp>
    </p:spTree>
    <p:extLst>
      <p:ext uri="{BB962C8B-B14F-4D97-AF65-F5344CB8AC3E}">
        <p14:creationId xmlns:p14="http://schemas.microsoft.com/office/powerpoint/2010/main" xmlns="" val="2677471529"/>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a:latin typeface="Times New Roman"/>
                <a:ea typeface="Times New Roman"/>
              </a:rPr>
              <a:t>Acute Respiratory infection</a:t>
            </a:r>
            <a:endParaRPr lang="en-US" sz="4000" dirty="0"/>
          </a:p>
        </p:txBody>
      </p:sp>
      <p:sp>
        <p:nvSpPr>
          <p:cNvPr id="3" name="Content Placeholder 2"/>
          <p:cNvSpPr>
            <a:spLocks noGrp="1"/>
          </p:cNvSpPr>
          <p:nvPr>
            <p:ph idx="1"/>
          </p:nvPr>
        </p:nvSpPr>
        <p:spPr>
          <a:xfrm>
            <a:off x="152400" y="1219200"/>
            <a:ext cx="8991600" cy="5257800"/>
          </a:xfrm>
        </p:spPr>
        <p:txBody>
          <a:bodyPr/>
          <a:lstStyle/>
          <a:p>
            <a:pPr marL="0" marR="0" indent="0" algn="just">
              <a:lnSpc>
                <a:spcPct val="150000"/>
              </a:lnSpc>
              <a:spcBef>
                <a:spcPts val="0"/>
              </a:spcBef>
              <a:spcAft>
                <a:spcPts val="1200"/>
              </a:spcAft>
              <a:buNone/>
            </a:pPr>
            <a:r>
              <a:rPr lang="en-US" b="1" dirty="0">
                <a:latin typeface="Times New Roman"/>
                <a:ea typeface="Times New Roman"/>
              </a:rPr>
              <a:t>Danger Signs </a:t>
            </a:r>
            <a:endParaRPr lang="en-US" dirty="0">
              <a:latin typeface="Times New Roman"/>
              <a:ea typeface="Times New Roman"/>
            </a:endParaRPr>
          </a:p>
          <a:p>
            <a:pPr marL="0" marR="0" algn="just">
              <a:lnSpc>
                <a:spcPct val="150000"/>
              </a:lnSpc>
              <a:spcBef>
                <a:spcPts val="0"/>
              </a:spcBef>
              <a:spcAft>
                <a:spcPts val="1200"/>
              </a:spcAft>
            </a:pPr>
            <a:r>
              <a:rPr lang="en-US" dirty="0">
                <a:latin typeface="Times New Roman"/>
                <a:ea typeface="Times New Roman"/>
              </a:rPr>
              <a:t>If any sign indicating complications or severely deteriorated general condition </a:t>
            </a:r>
            <a:r>
              <a:rPr lang="en-US" dirty="0">
                <a:solidFill>
                  <a:schemeClr val="accent1"/>
                </a:solidFill>
                <a:latin typeface="Times New Roman"/>
                <a:ea typeface="Times New Roman"/>
              </a:rPr>
              <a:t>(danger sign) </a:t>
            </a:r>
            <a:r>
              <a:rPr lang="en-US" dirty="0">
                <a:latin typeface="Times New Roman"/>
                <a:ea typeface="Times New Roman"/>
              </a:rPr>
              <a:t>is present, the child is classified as having very severe disease </a:t>
            </a:r>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215</a:t>
            </a:fld>
            <a:endParaRPr lang="en-US"/>
          </a:p>
        </p:txBody>
      </p:sp>
    </p:spTree>
    <p:extLst>
      <p:ext uri="{BB962C8B-B14F-4D97-AF65-F5344CB8AC3E}">
        <p14:creationId xmlns:p14="http://schemas.microsoft.com/office/powerpoint/2010/main" xmlns="" val="2915405643"/>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066800"/>
          </a:xfrm>
        </p:spPr>
        <p:txBody>
          <a:bodyPr>
            <a:normAutofit/>
          </a:bodyPr>
          <a:lstStyle/>
          <a:p>
            <a:pPr algn="l"/>
            <a:r>
              <a:rPr lang="en-US" sz="4000" dirty="0" smtClean="0">
                <a:latin typeface="Times New Roman"/>
                <a:ea typeface="Times New Roman"/>
              </a:rPr>
              <a:t>Danger </a:t>
            </a:r>
            <a:r>
              <a:rPr lang="en-US" sz="4000" dirty="0">
                <a:latin typeface="Times New Roman"/>
                <a:ea typeface="Times New Roman"/>
              </a:rPr>
              <a:t>signs </a:t>
            </a:r>
            <a:endParaRPr lang="en-US" sz="4000" dirty="0"/>
          </a:p>
        </p:txBody>
      </p:sp>
      <p:sp>
        <p:nvSpPr>
          <p:cNvPr id="3" name="Content Placeholder 2"/>
          <p:cNvSpPr>
            <a:spLocks noGrp="1"/>
          </p:cNvSpPr>
          <p:nvPr>
            <p:ph idx="1"/>
          </p:nvPr>
        </p:nvSpPr>
        <p:spPr>
          <a:xfrm>
            <a:off x="304800" y="762000"/>
            <a:ext cx="8458200" cy="5257800"/>
          </a:xfrm>
        </p:spPr>
        <p:txBody>
          <a:bodyPr/>
          <a:lstStyle/>
          <a:p>
            <a:pPr marL="114300" marR="0" indent="-457200" algn="just">
              <a:lnSpc>
                <a:spcPct val="200000"/>
              </a:lnSpc>
              <a:spcBef>
                <a:spcPts val="0"/>
              </a:spcBef>
              <a:spcAft>
                <a:spcPts val="1200"/>
              </a:spcAft>
              <a:buFont typeface="Wingdings" panose="05000000000000000000" pitchFamily="2" charset="2"/>
              <a:buChar char="§"/>
            </a:pPr>
            <a:r>
              <a:rPr lang="en-US" sz="2800" dirty="0" smtClean="0">
                <a:latin typeface="Times New Roman"/>
                <a:ea typeface="Times New Roman"/>
              </a:rPr>
              <a:t> </a:t>
            </a:r>
            <a:r>
              <a:rPr lang="en-US" sz="2800" dirty="0">
                <a:latin typeface="Times New Roman"/>
                <a:ea typeface="Times New Roman"/>
              </a:rPr>
              <a:t>Not able to drink </a:t>
            </a:r>
          </a:p>
          <a:p>
            <a:pPr marL="114300" marR="0" indent="-457200" algn="just">
              <a:lnSpc>
                <a:spcPct val="200000"/>
              </a:lnSpc>
              <a:spcBef>
                <a:spcPts val="0"/>
              </a:spcBef>
              <a:spcAft>
                <a:spcPts val="1200"/>
              </a:spcAft>
              <a:buFont typeface="Wingdings" panose="05000000000000000000" pitchFamily="2" charset="2"/>
              <a:buChar char="§"/>
            </a:pPr>
            <a:r>
              <a:rPr lang="en-US" sz="2800" dirty="0" smtClean="0">
                <a:latin typeface="Times New Roman"/>
                <a:ea typeface="Times New Roman"/>
              </a:rPr>
              <a:t>Convulsion </a:t>
            </a:r>
            <a:endParaRPr lang="en-US" sz="2800" dirty="0">
              <a:latin typeface="Times New Roman"/>
              <a:ea typeface="Times New Roman"/>
            </a:endParaRPr>
          </a:p>
          <a:p>
            <a:pPr marL="114300" marR="0" indent="-457200" algn="just">
              <a:lnSpc>
                <a:spcPct val="200000"/>
              </a:lnSpc>
              <a:spcBef>
                <a:spcPts val="0"/>
              </a:spcBef>
              <a:spcAft>
                <a:spcPts val="1200"/>
              </a:spcAft>
              <a:buFont typeface="Wingdings" panose="05000000000000000000" pitchFamily="2" charset="2"/>
              <a:buChar char="§"/>
            </a:pPr>
            <a:r>
              <a:rPr lang="en-US" sz="2800" dirty="0" smtClean="0">
                <a:latin typeface="Times New Roman"/>
                <a:ea typeface="Times New Roman"/>
              </a:rPr>
              <a:t>Abnormally </a:t>
            </a:r>
            <a:r>
              <a:rPr lang="en-US" sz="2800" dirty="0">
                <a:latin typeface="Times New Roman"/>
                <a:ea typeface="Times New Roman"/>
              </a:rPr>
              <a:t>sleepy or difficult to awake </a:t>
            </a:r>
          </a:p>
          <a:p>
            <a:pPr marL="114300" marR="0" indent="-457200" algn="just">
              <a:lnSpc>
                <a:spcPct val="200000"/>
              </a:lnSpc>
              <a:spcBef>
                <a:spcPts val="0"/>
              </a:spcBef>
              <a:spcAft>
                <a:spcPts val="1200"/>
              </a:spcAft>
              <a:buFont typeface="Wingdings" panose="05000000000000000000" pitchFamily="2" charset="2"/>
              <a:buChar char="§"/>
            </a:pPr>
            <a:r>
              <a:rPr lang="en-US" sz="2800" dirty="0" smtClean="0">
                <a:latin typeface="Times New Roman"/>
                <a:ea typeface="Times New Roman"/>
              </a:rPr>
              <a:t>Strider </a:t>
            </a:r>
            <a:r>
              <a:rPr lang="en-US" sz="2800" dirty="0">
                <a:latin typeface="Times New Roman"/>
                <a:ea typeface="Times New Roman"/>
              </a:rPr>
              <a:t>in a calm child </a:t>
            </a:r>
          </a:p>
          <a:p>
            <a:pPr marL="114300" marR="0" indent="-457200" algn="just">
              <a:lnSpc>
                <a:spcPct val="200000"/>
              </a:lnSpc>
              <a:spcBef>
                <a:spcPts val="0"/>
              </a:spcBef>
              <a:spcAft>
                <a:spcPts val="1200"/>
              </a:spcAft>
              <a:buFont typeface="Wingdings" panose="05000000000000000000" pitchFamily="2" charset="2"/>
              <a:buChar char="§"/>
            </a:pPr>
            <a:r>
              <a:rPr lang="en-US" sz="2800" dirty="0" smtClean="0">
                <a:latin typeface="Times New Roman"/>
                <a:ea typeface="Times New Roman"/>
              </a:rPr>
              <a:t>Severe </a:t>
            </a:r>
            <a:r>
              <a:rPr lang="en-US" sz="2800" dirty="0">
                <a:latin typeface="Times New Roman"/>
                <a:ea typeface="Times New Roman"/>
              </a:rPr>
              <a:t>under nutrition </a:t>
            </a:r>
          </a:p>
          <a:p>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216</a:t>
            </a:fld>
            <a:endParaRPr lang="en-US"/>
          </a:p>
        </p:txBody>
      </p:sp>
    </p:spTree>
    <p:extLst>
      <p:ext uri="{BB962C8B-B14F-4D97-AF65-F5344CB8AC3E}">
        <p14:creationId xmlns:p14="http://schemas.microsoft.com/office/powerpoint/2010/main" xmlns="" val="3820231117"/>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8991600" cy="833438"/>
          </a:xfrm>
        </p:spPr>
        <p:txBody>
          <a:bodyPr>
            <a:normAutofit/>
          </a:bodyPr>
          <a:lstStyle/>
          <a:p>
            <a:pPr algn="l"/>
            <a:r>
              <a:rPr lang="x-none" sz="4000" dirty="0">
                <a:latin typeface="Times New Roman" panose="02020603050405020304" pitchFamily="18" charset="0"/>
                <a:ea typeface="Times New Roman"/>
                <a:cs typeface="Times New Roman" panose="02020603050405020304" pitchFamily="18" charset="0"/>
              </a:rPr>
              <a:t>Mental Retardation</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 y="804862"/>
            <a:ext cx="9067800" cy="5748338"/>
          </a:xfrm>
        </p:spPr>
        <p:txBody>
          <a:bodyPr>
            <a:noAutofit/>
          </a:bodyPr>
          <a:lstStyle/>
          <a:p>
            <a:pPr algn="just">
              <a:lnSpc>
                <a:spcPct val="150000"/>
              </a:lnSpc>
              <a:buFont typeface="Wingdings" panose="05000000000000000000" pitchFamily="2" charset="2"/>
              <a:buChar char="§"/>
            </a:pPr>
            <a:r>
              <a:rPr lang="en-US" sz="2400" dirty="0" smtClean="0">
                <a:latin typeface="Times New Roman"/>
                <a:ea typeface="Times New Roman"/>
              </a:rPr>
              <a:t>Retarded </a:t>
            </a:r>
            <a:r>
              <a:rPr lang="en-US" sz="2400" dirty="0">
                <a:latin typeface="Times New Roman"/>
                <a:ea typeface="Times New Roman"/>
              </a:rPr>
              <a:t>in his psychomotor development (milestones) we suspect subnormal intelligence and speak of mental </a:t>
            </a:r>
            <a:r>
              <a:rPr lang="en-US" sz="2400" dirty="0" smtClean="0">
                <a:latin typeface="Times New Roman"/>
                <a:ea typeface="Times New Roman"/>
              </a:rPr>
              <a:t>retardation</a:t>
            </a:r>
          </a:p>
          <a:p>
            <a:pPr algn="just">
              <a:lnSpc>
                <a:spcPct val="150000"/>
              </a:lnSpc>
              <a:buFont typeface="Wingdings" panose="05000000000000000000" pitchFamily="2" charset="2"/>
              <a:buChar char="§"/>
            </a:pPr>
            <a:r>
              <a:rPr lang="en-US" sz="2400" dirty="0" smtClean="0">
                <a:latin typeface="Times New Roman"/>
                <a:ea typeface="Times New Roman"/>
              </a:rPr>
              <a:t>A. He </a:t>
            </a:r>
            <a:r>
              <a:rPr lang="en-US" sz="2400" dirty="0">
                <a:latin typeface="Times New Roman"/>
                <a:ea typeface="Times New Roman"/>
              </a:rPr>
              <a:t>cannot sit without support at age 9 months, can not stand at </a:t>
            </a:r>
            <a:r>
              <a:rPr lang="en-US" sz="2400" dirty="0" err="1">
                <a:latin typeface="Times New Roman"/>
                <a:ea typeface="Times New Roman"/>
              </a:rPr>
              <a:t>at</a:t>
            </a:r>
            <a:r>
              <a:rPr lang="en-US" sz="2400" dirty="0">
                <a:latin typeface="Times New Roman"/>
                <a:ea typeface="Times New Roman"/>
              </a:rPr>
              <a:t> age 15 months, and cannot walk at age 18 months </a:t>
            </a:r>
            <a:endParaRPr lang="en-US" sz="2400" dirty="0" smtClean="0">
              <a:latin typeface="Times New Roman"/>
              <a:ea typeface="Times New Roman"/>
            </a:endParaRPr>
          </a:p>
          <a:p>
            <a:pPr algn="just">
              <a:lnSpc>
                <a:spcPct val="150000"/>
              </a:lnSpc>
              <a:buFont typeface="Wingdings" panose="05000000000000000000" pitchFamily="2" charset="2"/>
              <a:buChar char="§"/>
            </a:pPr>
            <a:r>
              <a:rPr lang="en-US" sz="2400" dirty="0" smtClean="0">
                <a:latin typeface="Times New Roman"/>
                <a:ea typeface="Times New Roman"/>
              </a:rPr>
              <a:t>B. He </a:t>
            </a:r>
            <a:r>
              <a:rPr lang="en-US" sz="2400" dirty="0">
                <a:latin typeface="Times New Roman"/>
                <a:ea typeface="Times New Roman"/>
              </a:rPr>
              <a:t>cannot lough loudly at age 6 months, speak three words at age 2 years, and follow a few simple directions at age 3 years </a:t>
            </a:r>
            <a:endParaRPr lang="en-US" sz="2400" dirty="0" smtClean="0">
              <a:latin typeface="Times New Roman"/>
              <a:ea typeface="Times New Roman"/>
            </a:endParaRPr>
          </a:p>
          <a:p>
            <a:pPr algn="just">
              <a:lnSpc>
                <a:spcPct val="150000"/>
              </a:lnSpc>
              <a:buFont typeface="Wingdings" panose="05000000000000000000" pitchFamily="2" charset="2"/>
              <a:buChar char="§"/>
            </a:pPr>
            <a:r>
              <a:rPr lang="en-US" sz="2400" dirty="0" smtClean="0">
                <a:latin typeface="Times New Roman"/>
                <a:ea typeface="Times New Roman"/>
              </a:rPr>
              <a:t>C. He </a:t>
            </a:r>
            <a:r>
              <a:rPr lang="en-US" sz="2400" dirty="0">
                <a:latin typeface="Times New Roman"/>
                <a:ea typeface="Times New Roman"/>
              </a:rPr>
              <a:t>cannot grasp actively at age 6 months, and take small objects with thumb and finger at age 1 year</a:t>
            </a:r>
            <a:endParaRPr lang="en-US" sz="2400"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217</a:t>
            </a:fld>
            <a:endParaRPr lang="en-US"/>
          </a:p>
        </p:txBody>
      </p:sp>
    </p:spTree>
    <p:extLst>
      <p:ext uri="{BB962C8B-B14F-4D97-AF65-F5344CB8AC3E}">
        <p14:creationId xmlns:p14="http://schemas.microsoft.com/office/powerpoint/2010/main" xmlns="" val="3825403081"/>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a:ea typeface="Times New Roman"/>
              </a:rPr>
              <a:t>Causes</a:t>
            </a:r>
            <a:endParaRPr lang="en-US" dirty="0"/>
          </a:p>
        </p:txBody>
      </p:sp>
      <p:sp>
        <p:nvSpPr>
          <p:cNvPr id="3" name="Content Placeholder 2"/>
          <p:cNvSpPr>
            <a:spLocks noGrp="1"/>
          </p:cNvSpPr>
          <p:nvPr>
            <p:ph idx="1"/>
          </p:nvPr>
        </p:nvSpPr>
        <p:spPr>
          <a:xfrm>
            <a:off x="152400" y="1219200"/>
            <a:ext cx="8839200" cy="5410200"/>
          </a:xfrm>
        </p:spPr>
        <p:txBody>
          <a:bodyPr>
            <a:normAutofit fontScale="85000" lnSpcReduction="20000"/>
          </a:bodyPr>
          <a:lstStyle/>
          <a:p>
            <a:pPr marL="0" marR="0" indent="0" algn="just">
              <a:lnSpc>
                <a:spcPct val="150000"/>
              </a:lnSpc>
              <a:spcBef>
                <a:spcPts val="0"/>
              </a:spcBef>
              <a:spcAft>
                <a:spcPts val="1200"/>
              </a:spcAft>
              <a:buNone/>
              <a:tabLst>
                <a:tab pos="4627880" algn="l"/>
              </a:tabLst>
            </a:pPr>
            <a:r>
              <a:rPr lang="en-US" dirty="0">
                <a:latin typeface="Times New Roman"/>
                <a:ea typeface="Times New Roman"/>
              </a:rPr>
              <a:t>a. Inherited abnormalities </a:t>
            </a:r>
            <a:r>
              <a:rPr lang="en-US" dirty="0" smtClean="0">
                <a:latin typeface="Times New Roman"/>
                <a:ea typeface="Times New Roman"/>
              </a:rPr>
              <a:t>(</a:t>
            </a:r>
            <a:r>
              <a:rPr lang="en-US" dirty="0" err="1" smtClean="0">
                <a:latin typeface="Times New Roman"/>
                <a:ea typeface="Times New Roman"/>
              </a:rPr>
              <a:t>microcephalus</a:t>
            </a:r>
            <a:r>
              <a:rPr lang="en-US" dirty="0">
                <a:latin typeface="Times New Roman"/>
                <a:ea typeface="Times New Roman"/>
              </a:rPr>
              <a:t>, </a:t>
            </a:r>
            <a:r>
              <a:rPr lang="en-US" dirty="0" smtClean="0">
                <a:latin typeface="Times New Roman"/>
                <a:ea typeface="Times New Roman"/>
              </a:rPr>
              <a:t>hydrocephalus). </a:t>
            </a:r>
            <a:endParaRPr lang="en-US" dirty="0">
              <a:latin typeface="Times New Roman"/>
              <a:ea typeface="Times New Roman"/>
            </a:endParaRPr>
          </a:p>
          <a:p>
            <a:pPr marL="0" marR="0" indent="0" algn="just">
              <a:lnSpc>
                <a:spcPct val="150000"/>
              </a:lnSpc>
              <a:spcBef>
                <a:spcPts val="0"/>
              </a:spcBef>
              <a:spcAft>
                <a:spcPts val="1200"/>
              </a:spcAft>
              <a:buNone/>
              <a:tabLst>
                <a:tab pos="4627880" algn="l"/>
              </a:tabLst>
            </a:pPr>
            <a:r>
              <a:rPr lang="en-US" dirty="0">
                <a:latin typeface="Times New Roman"/>
                <a:ea typeface="Times New Roman"/>
              </a:rPr>
              <a:t>b.  An abnormality of chromosomes the carrier of inheritance  in the cellular nucleus the feature of mongolism (Down’s syndrome</a:t>
            </a:r>
            <a:r>
              <a:rPr lang="en-US" dirty="0" smtClean="0">
                <a:latin typeface="Times New Roman"/>
                <a:ea typeface="Times New Roman"/>
              </a:rPr>
              <a:t>)</a:t>
            </a:r>
            <a:endParaRPr lang="en-US" dirty="0">
              <a:latin typeface="Times New Roman"/>
              <a:ea typeface="Times New Roman"/>
            </a:endParaRPr>
          </a:p>
          <a:p>
            <a:pPr marL="0" marR="0" indent="0" algn="just">
              <a:lnSpc>
                <a:spcPct val="150000"/>
              </a:lnSpc>
              <a:spcBef>
                <a:spcPts val="0"/>
              </a:spcBef>
              <a:spcAft>
                <a:spcPts val="1200"/>
              </a:spcAft>
              <a:buNone/>
              <a:tabLst>
                <a:tab pos="4627880" algn="l"/>
              </a:tabLst>
            </a:pPr>
            <a:r>
              <a:rPr lang="en-US" dirty="0">
                <a:latin typeface="Times New Roman"/>
                <a:ea typeface="Times New Roman"/>
              </a:rPr>
              <a:t>c. Perinatal problems (prematurity, asphyxia</a:t>
            </a:r>
            <a:r>
              <a:rPr lang="en-US" dirty="0" smtClean="0">
                <a:latin typeface="Times New Roman"/>
                <a:ea typeface="Times New Roman"/>
              </a:rPr>
              <a:t>)</a:t>
            </a:r>
            <a:endParaRPr lang="en-US" dirty="0">
              <a:latin typeface="Times New Roman"/>
              <a:ea typeface="Times New Roman"/>
            </a:endParaRPr>
          </a:p>
          <a:p>
            <a:pPr marL="0" marR="0" indent="0" algn="just">
              <a:lnSpc>
                <a:spcPct val="150000"/>
              </a:lnSpc>
              <a:spcBef>
                <a:spcPts val="0"/>
              </a:spcBef>
              <a:spcAft>
                <a:spcPts val="1200"/>
              </a:spcAft>
              <a:buNone/>
              <a:tabLst>
                <a:tab pos="4627880" algn="l"/>
              </a:tabLst>
            </a:pPr>
            <a:r>
              <a:rPr lang="en-US" dirty="0">
                <a:latin typeface="Times New Roman"/>
                <a:ea typeface="Times New Roman"/>
              </a:rPr>
              <a:t>d. Hypothyroidism (cretinism) </a:t>
            </a:r>
          </a:p>
          <a:p>
            <a:pPr marL="0" marR="0" indent="0" algn="just">
              <a:lnSpc>
                <a:spcPct val="150000"/>
              </a:lnSpc>
              <a:spcBef>
                <a:spcPts val="0"/>
              </a:spcBef>
              <a:spcAft>
                <a:spcPts val="1200"/>
              </a:spcAft>
              <a:buNone/>
              <a:tabLst>
                <a:tab pos="4627880" algn="l"/>
              </a:tabLst>
            </a:pPr>
            <a:r>
              <a:rPr lang="en-US" dirty="0">
                <a:latin typeface="Times New Roman"/>
                <a:ea typeface="Times New Roman"/>
              </a:rPr>
              <a:t>e. Environmental factors (pronounced parental neglect) </a:t>
            </a:r>
          </a:p>
          <a:p>
            <a:pPr marL="0" marR="0" indent="0" algn="just">
              <a:lnSpc>
                <a:spcPct val="150000"/>
              </a:lnSpc>
              <a:spcBef>
                <a:spcPts val="0"/>
              </a:spcBef>
              <a:spcAft>
                <a:spcPts val="1200"/>
              </a:spcAft>
              <a:buNone/>
              <a:tabLst>
                <a:tab pos="4627880" algn="l"/>
              </a:tabLst>
            </a:pPr>
            <a:r>
              <a:rPr lang="en-US" dirty="0">
                <a:latin typeface="Times New Roman"/>
                <a:ea typeface="Times New Roman"/>
              </a:rPr>
              <a:t>f. Deafness can mimic mental retardation</a:t>
            </a:r>
          </a:p>
          <a:p>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218</a:t>
            </a:fld>
            <a:endParaRPr lang="en-US"/>
          </a:p>
        </p:txBody>
      </p:sp>
    </p:spTree>
    <p:extLst>
      <p:ext uri="{BB962C8B-B14F-4D97-AF65-F5344CB8AC3E}">
        <p14:creationId xmlns:p14="http://schemas.microsoft.com/office/powerpoint/2010/main" xmlns="" val="1109866356"/>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solidFill>
                  <a:srgbClr val="4F81BD"/>
                </a:solidFill>
                <a:latin typeface="Cambria"/>
                <a:ea typeface="Times New Roman"/>
                <a:cs typeface="Times New Roman"/>
              </a:rPr>
              <a:t>Cretinism/ hypothyroidism</a:t>
            </a:r>
            <a:endParaRPr lang="en-US" dirty="0"/>
          </a:p>
        </p:txBody>
      </p:sp>
      <p:sp>
        <p:nvSpPr>
          <p:cNvPr id="3" name="Content Placeholder 2"/>
          <p:cNvSpPr>
            <a:spLocks noGrp="1"/>
          </p:cNvSpPr>
          <p:nvPr>
            <p:ph idx="1"/>
          </p:nvPr>
        </p:nvSpPr>
        <p:spPr/>
        <p:txBody>
          <a:bodyPr/>
          <a:lstStyle/>
          <a:p>
            <a:r>
              <a:rPr lang="en-US" dirty="0">
                <a:latin typeface="Times New Roman"/>
                <a:ea typeface="Times New Roman"/>
              </a:rPr>
              <a:t>Defects or complete absence of the thyroid gland with insufficient production thyroid hormone causes severe retardation of physical and mental development of the child, sometimes known as cretinism</a:t>
            </a: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219</a:t>
            </a:fld>
            <a:endParaRPr lang="en-US"/>
          </a:p>
        </p:txBody>
      </p:sp>
    </p:spTree>
    <p:extLst>
      <p:ext uri="{BB962C8B-B14F-4D97-AF65-F5344CB8AC3E}">
        <p14:creationId xmlns:p14="http://schemas.microsoft.com/office/powerpoint/2010/main" xmlns="" val="3656121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latin typeface="Times New Roman" panose="02020603050405020304" pitchFamily="18" charset="0"/>
                <a:cs typeface="Times New Roman" panose="02020603050405020304" pitchFamily="18" charset="0"/>
              </a:rPr>
              <a:t>The </a:t>
            </a:r>
            <a:r>
              <a:rPr lang="en-US" sz="4000" dirty="0">
                <a:latin typeface="Times New Roman" panose="02020603050405020304" pitchFamily="18" charset="0"/>
                <a:cs typeface="Times New Roman" panose="02020603050405020304" pitchFamily="18" charset="0"/>
              </a:rPr>
              <a:t>Determinants of Food Choice </a:t>
            </a:r>
          </a:p>
        </p:txBody>
      </p:sp>
      <p:sp>
        <p:nvSpPr>
          <p:cNvPr id="3" name="Content Placeholder 2"/>
          <p:cNvSpPr>
            <a:spLocks noGrp="1"/>
          </p:cNvSpPr>
          <p:nvPr>
            <p:ph idx="1"/>
          </p:nvPr>
        </p:nvSpPr>
        <p:spPr/>
        <p:txBody>
          <a:bodyPr>
            <a:normAutofit/>
          </a:bodyPr>
          <a:lstStyle/>
          <a:p>
            <a:pPr algn="just">
              <a:lnSpc>
                <a:spcPct val="150000"/>
              </a:lnSpc>
            </a:pPr>
            <a:r>
              <a:rPr lang="en-US" sz="2800" dirty="0" smtClean="0">
                <a:latin typeface="Times New Roman" panose="02020603050405020304" pitchFamily="18" charset="0"/>
                <a:cs typeface="Times New Roman" panose="02020603050405020304" pitchFamily="18" charset="0"/>
              </a:rPr>
              <a:t>Given the priority for population dietary change there is a need for a greater understanding of the </a:t>
            </a:r>
            <a:r>
              <a:rPr lang="en-US" sz="2800" dirty="0" smtClean="0">
                <a:solidFill>
                  <a:srgbClr val="FF0000"/>
                </a:solidFill>
                <a:latin typeface="Times New Roman" panose="02020603050405020304" pitchFamily="18" charset="0"/>
                <a:cs typeface="Times New Roman" panose="02020603050405020304" pitchFamily="18" charset="0"/>
              </a:rPr>
              <a:t>determinants that affect food choice</a:t>
            </a:r>
            <a:r>
              <a:rPr lang="en-US" sz="2800" dirty="0" smtClean="0">
                <a:latin typeface="Times New Roman" panose="02020603050405020304" pitchFamily="18" charset="0"/>
                <a:cs typeface="Times New Roman" panose="02020603050405020304" pitchFamily="18" charset="0"/>
              </a:rPr>
              <a:t>. </a:t>
            </a:r>
          </a:p>
          <a:p>
            <a:pPr algn="just">
              <a:lnSpc>
                <a:spcPct val="150000"/>
              </a:lnSpc>
            </a:pPr>
            <a:r>
              <a:rPr lang="en-US" sz="2800" dirty="0" smtClean="0">
                <a:latin typeface="Times New Roman" panose="02020603050405020304" pitchFamily="18" charset="0"/>
                <a:cs typeface="Times New Roman" panose="02020603050405020304" pitchFamily="18" charset="0"/>
              </a:rPr>
              <a:t>The key driver for eating is of course </a:t>
            </a:r>
            <a:r>
              <a:rPr lang="en-US" sz="2800" dirty="0" smtClean="0">
                <a:solidFill>
                  <a:srgbClr val="FF0000"/>
                </a:solidFill>
                <a:latin typeface="Times New Roman" panose="02020603050405020304" pitchFamily="18" charset="0"/>
                <a:cs typeface="Times New Roman" panose="02020603050405020304" pitchFamily="18" charset="0"/>
              </a:rPr>
              <a:t>hunger</a:t>
            </a:r>
            <a:r>
              <a:rPr lang="en-US" sz="2800" dirty="0" smtClean="0">
                <a:latin typeface="Times New Roman" panose="02020603050405020304" pitchFamily="18" charset="0"/>
                <a:cs typeface="Times New Roman" panose="02020603050405020304" pitchFamily="18" charset="0"/>
              </a:rPr>
              <a:t> but what we choose to eat is not determined solely by </a:t>
            </a:r>
            <a:r>
              <a:rPr lang="en-US" sz="2800" dirty="0" smtClean="0">
                <a:solidFill>
                  <a:srgbClr val="FF0000"/>
                </a:solidFill>
                <a:latin typeface="Times New Roman" panose="02020603050405020304" pitchFamily="18" charset="0"/>
                <a:cs typeface="Times New Roman" panose="02020603050405020304" pitchFamily="18" charset="0"/>
              </a:rPr>
              <a:t>physiological or nutritional needs</a:t>
            </a:r>
            <a:r>
              <a:rPr lang="en-US" sz="2800" dirty="0" smtClean="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12"/>
          </p:nvPr>
        </p:nvSpPr>
        <p:spPr/>
        <p:txBody>
          <a:bodyPr/>
          <a:lstStyle/>
          <a:p>
            <a:fld id="{D8C489E4-C886-4C43-A66E-F614A9A1D522}" type="slidenum">
              <a:rPr lang="en-US" smtClean="0"/>
              <a:pPr/>
              <a:t>22</a:t>
            </a:fld>
            <a:endParaRPr lang="en-US"/>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a:ea typeface="Times New Roman"/>
              </a:rPr>
              <a:t>Clinical Features</a:t>
            </a:r>
            <a:endParaRPr lang="en-US" dirty="0"/>
          </a:p>
        </p:txBody>
      </p:sp>
      <p:sp>
        <p:nvSpPr>
          <p:cNvPr id="3" name="Content Placeholder 2"/>
          <p:cNvSpPr>
            <a:spLocks noGrp="1"/>
          </p:cNvSpPr>
          <p:nvPr>
            <p:ph idx="1"/>
          </p:nvPr>
        </p:nvSpPr>
        <p:spPr/>
        <p:txBody>
          <a:bodyPr/>
          <a:lstStyle/>
          <a:p>
            <a:pPr marL="0" marR="0" algn="just">
              <a:lnSpc>
                <a:spcPct val="150000"/>
              </a:lnSpc>
              <a:spcBef>
                <a:spcPts val="0"/>
              </a:spcBef>
              <a:spcAft>
                <a:spcPts val="1200"/>
              </a:spcAft>
              <a:tabLst>
                <a:tab pos="4627880" algn="l"/>
              </a:tabLst>
            </a:pPr>
            <a:r>
              <a:rPr lang="en-US" dirty="0">
                <a:latin typeface="Times New Roman"/>
                <a:ea typeface="Times New Roman"/>
              </a:rPr>
              <a:t>1.  Delayed growth and development </a:t>
            </a:r>
          </a:p>
          <a:p>
            <a:pPr marL="0" marR="0" algn="just">
              <a:lnSpc>
                <a:spcPct val="150000"/>
              </a:lnSpc>
              <a:spcBef>
                <a:spcPts val="0"/>
              </a:spcBef>
              <a:spcAft>
                <a:spcPts val="1200"/>
              </a:spcAft>
              <a:tabLst>
                <a:tab pos="4627880" algn="l"/>
              </a:tabLst>
            </a:pPr>
            <a:r>
              <a:rPr lang="en-US" dirty="0">
                <a:latin typeface="Times New Roman"/>
                <a:ea typeface="Times New Roman"/>
              </a:rPr>
              <a:t>2.  Signs of slow metabolism (hair and skin dry, thick and coarse) </a:t>
            </a:r>
          </a:p>
          <a:p>
            <a:pPr marL="0" marR="0" algn="just">
              <a:lnSpc>
                <a:spcPct val="150000"/>
              </a:lnSpc>
              <a:spcBef>
                <a:spcPts val="0"/>
              </a:spcBef>
              <a:spcAft>
                <a:spcPts val="1200"/>
              </a:spcAft>
              <a:tabLst>
                <a:tab pos="4627880" algn="l"/>
              </a:tabLst>
            </a:pPr>
            <a:r>
              <a:rPr lang="en-US" dirty="0">
                <a:latin typeface="Times New Roman"/>
                <a:ea typeface="Times New Roman"/>
              </a:rPr>
              <a:t>3.  Goiter may be present or thyroid gland may be absent </a:t>
            </a:r>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220</a:t>
            </a:fld>
            <a:endParaRPr lang="en-US"/>
          </a:p>
        </p:txBody>
      </p:sp>
    </p:spTree>
    <p:extLst>
      <p:ext uri="{BB962C8B-B14F-4D97-AF65-F5344CB8AC3E}">
        <p14:creationId xmlns:p14="http://schemas.microsoft.com/office/powerpoint/2010/main" xmlns="" val="1451196282"/>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a:ea typeface="Times New Roman"/>
              </a:rPr>
              <a:t>Urinary Tract Infection</a:t>
            </a:r>
            <a:endParaRPr lang="en-US" dirty="0"/>
          </a:p>
        </p:txBody>
      </p:sp>
      <p:sp>
        <p:nvSpPr>
          <p:cNvPr id="3" name="Content Placeholder 2"/>
          <p:cNvSpPr>
            <a:spLocks noGrp="1"/>
          </p:cNvSpPr>
          <p:nvPr>
            <p:ph idx="1"/>
          </p:nvPr>
        </p:nvSpPr>
        <p:spPr/>
        <p:txBody>
          <a:bodyPr/>
          <a:lstStyle/>
          <a:p>
            <a:r>
              <a:rPr lang="en-US" dirty="0">
                <a:latin typeface="Times New Roman"/>
                <a:ea typeface="Times New Roman"/>
              </a:rPr>
              <a:t>infection within urinary </a:t>
            </a:r>
            <a:r>
              <a:rPr lang="en-US" dirty="0" smtClean="0">
                <a:latin typeface="Times New Roman"/>
                <a:ea typeface="Times New Roman"/>
              </a:rPr>
              <a:t>system</a:t>
            </a:r>
          </a:p>
          <a:p>
            <a:r>
              <a:rPr lang="en-US" b="1" dirty="0">
                <a:latin typeface="Times New Roman"/>
                <a:ea typeface="Times New Roman"/>
              </a:rPr>
              <a:t>Etiologic </a:t>
            </a:r>
            <a:r>
              <a:rPr lang="en-US" b="1" dirty="0" smtClean="0">
                <a:latin typeface="Times New Roman"/>
                <a:ea typeface="Times New Roman"/>
              </a:rPr>
              <a:t>agents</a:t>
            </a:r>
          </a:p>
          <a:p>
            <a:pPr lvl="2"/>
            <a:r>
              <a:rPr lang="en-US" dirty="0" smtClean="0">
                <a:latin typeface="Times New Roman"/>
                <a:ea typeface="Times New Roman"/>
              </a:rPr>
              <a:t>GI </a:t>
            </a:r>
            <a:r>
              <a:rPr lang="en-US" dirty="0">
                <a:latin typeface="Times New Roman"/>
                <a:ea typeface="Times New Roman"/>
              </a:rPr>
              <a:t>flora Organisms </a:t>
            </a:r>
            <a:r>
              <a:rPr lang="en-US" dirty="0" err="1">
                <a:latin typeface="Times New Roman"/>
                <a:ea typeface="Times New Roman"/>
              </a:rPr>
              <a:t>responssible</a:t>
            </a:r>
            <a:r>
              <a:rPr lang="en-US" dirty="0">
                <a:latin typeface="Times New Roman"/>
                <a:ea typeface="Times New Roman"/>
              </a:rPr>
              <a:t> for 75 % of all </a:t>
            </a:r>
            <a:r>
              <a:rPr lang="en-US" dirty="0" smtClean="0">
                <a:latin typeface="Times New Roman"/>
                <a:ea typeface="Times New Roman"/>
              </a:rPr>
              <a:t>cases</a:t>
            </a:r>
          </a:p>
          <a:p>
            <a:pPr lvl="2"/>
            <a:r>
              <a:rPr lang="en-US" dirty="0" smtClean="0">
                <a:latin typeface="Times New Roman"/>
                <a:ea typeface="Times New Roman"/>
              </a:rPr>
              <a:t>Streptococci </a:t>
            </a:r>
            <a:r>
              <a:rPr lang="en-US" dirty="0">
                <a:latin typeface="Times New Roman"/>
                <a:ea typeface="Times New Roman"/>
              </a:rPr>
              <a:t>and staphylococci cause most other </a:t>
            </a:r>
            <a:r>
              <a:rPr lang="en-US" dirty="0" smtClean="0">
                <a:latin typeface="Times New Roman"/>
                <a:ea typeface="Times New Roman"/>
              </a:rPr>
              <a:t>cases.</a:t>
            </a:r>
          </a:p>
          <a:p>
            <a:pPr lvl="2"/>
            <a:r>
              <a:rPr lang="en-US" dirty="0" smtClean="0">
                <a:latin typeface="Times New Roman"/>
                <a:ea typeface="Times New Roman"/>
              </a:rPr>
              <a:t>Contributing </a:t>
            </a:r>
            <a:r>
              <a:rPr lang="en-US" dirty="0">
                <a:latin typeface="Times New Roman"/>
                <a:ea typeface="Times New Roman"/>
              </a:rPr>
              <a:t>causes </a:t>
            </a:r>
          </a:p>
          <a:p>
            <a:pPr lvl="2"/>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221</a:t>
            </a:fld>
            <a:endParaRPr lang="en-US"/>
          </a:p>
        </p:txBody>
      </p:sp>
    </p:spTree>
    <p:extLst>
      <p:ext uri="{BB962C8B-B14F-4D97-AF65-F5344CB8AC3E}">
        <p14:creationId xmlns:p14="http://schemas.microsoft.com/office/powerpoint/2010/main" xmlns="" val="448309349"/>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a:ea typeface="Times New Roman"/>
              </a:rPr>
              <a:t>Tuberculosis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8C489E4-C886-4C43-A66E-F614A9A1D522}" type="slidenum">
              <a:rPr lang="en-US" smtClean="0"/>
              <a:pPr/>
              <a:t>222</a:t>
            </a:fld>
            <a:endParaRPr lang="en-US"/>
          </a:p>
        </p:txBody>
      </p:sp>
    </p:spTree>
    <p:extLst>
      <p:ext uri="{BB962C8B-B14F-4D97-AF65-F5344CB8AC3E}">
        <p14:creationId xmlns:p14="http://schemas.microsoft.com/office/powerpoint/2010/main" xmlns="" val="3993763781"/>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b="1">
                <a:solidFill>
                  <a:srgbClr val="4F81BD"/>
                </a:solidFill>
                <a:latin typeface="Cambria"/>
                <a:ea typeface="Times New Roman"/>
                <a:cs typeface="Times New Roman"/>
              </a:rPr>
              <a:t>Meningitis</a:t>
            </a:r>
            <a:endParaRPr lang="en-US"/>
          </a:p>
        </p:txBody>
      </p:sp>
      <p:sp>
        <p:nvSpPr>
          <p:cNvPr id="3" name="Content Placeholder 2"/>
          <p:cNvSpPr>
            <a:spLocks noGrp="1"/>
          </p:cNvSpPr>
          <p:nvPr>
            <p:ph idx="1"/>
          </p:nvPr>
        </p:nvSpPr>
        <p:spPr/>
        <p:txBody>
          <a:bodyPr/>
          <a:lstStyle/>
          <a:p>
            <a:pPr marL="0" marR="0" algn="just">
              <a:lnSpc>
                <a:spcPct val="150000"/>
              </a:lnSpc>
              <a:spcBef>
                <a:spcPts val="0"/>
              </a:spcBef>
              <a:spcAft>
                <a:spcPts val="1200"/>
              </a:spcAft>
              <a:tabLst>
                <a:tab pos="4627880" algn="l"/>
              </a:tabLst>
            </a:pPr>
            <a:r>
              <a:rPr lang="en-US" dirty="0" smtClean="0">
                <a:latin typeface="Times New Roman"/>
                <a:ea typeface="Times New Roman"/>
              </a:rPr>
              <a:t> </a:t>
            </a:r>
            <a:r>
              <a:rPr lang="en-US" dirty="0">
                <a:latin typeface="Times New Roman"/>
                <a:ea typeface="Times New Roman"/>
              </a:rPr>
              <a:t>is an inflammation of the </a:t>
            </a:r>
            <a:r>
              <a:rPr lang="en-US" dirty="0" smtClean="0">
                <a:latin typeface="Times New Roman"/>
                <a:ea typeface="Times New Roman"/>
              </a:rPr>
              <a:t>meninges</a:t>
            </a:r>
          </a:p>
          <a:p>
            <a:pPr marL="0" marR="0" algn="just">
              <a:lnSpc>
                <a:spcPct val="150000"/>
              </a:lnSpc>
              <a:spcBef>
                <a:spcPts val="0"/>
              </a:spcBef>
              <a:spcAft>
                <a:spcPts val="1200"/>
              </a:spcAft>
              <a:tabLst>
                <a:tab pos="4627880" algn="l"/>
              </a:tabLst>
            </a:pPr>
            <a:r>
              <a:rPr lang="en-US" dirty="0" smtClean="0">
                <a:latin typeface="Times New Roman"/>
                <a:ea typeface="Times New Roman"/>
              </a:rPr>
              <a:t> </a:t>
            </a:r>
            <a:r>
              <a:rPr lang="en-US" dirty="0">
                <a:latin typeface="Times New Roman"/>
                <a:ea typeface="Times New Roman"/>
              </a:rPr>
              <a:t>caused by viral, bacterial or fungal organisms. </a:t>
            </a:r>
          </a:p>
          <a:p>
            <a:r>
              <a:rPr lang="en-US" dirty="0" smtClean="0">
                <a:latin typeface="Times New Roman"/>
                <a:ea typeface="Times New Roman"/>
              </a:rPr>
              <a:t>classified </a:t>
            </a:r>
            <a:r>
              <a:rPr lang="en-US" dirty="0">
                <a:latin typeface="Times New Roman"/>
                <a:ea typeface="Times New Roman"/>
              </a:rPr>
              <a:t>as </a:t>
            </a:r>
            <a:r>
              <a:rPr lang="en-US" b="1" dirty="0">
                <a:latin typeface="Times New Roman"/>
                <a:ea typeface="Times New Roman"/>
              </a:rPr>
              <a:t>aseptic,</a:t>
            </a:r>
            <a:r>
              <a:rPr lang="en-US" dirty="0">
                <a:latin typeface="Times New Roman"/>
                <a:ea typeface="Times New Roman"/>
              </a:rPr>
              <a:t> </a:t>
            </a:r>
            <a:r>
              <a:rPr lang="en-US" b="1" dirty="0">
                <a:latin typeface="Times New Roman"/>
                <a:ea typeface="Times New Roman"/>
              </a:rPr>
              <a:t>septic </a:t>
            </a:r>
            <a:r>
              <a:rPr lang="en-US" dirty="0">
                <a:latin typeface="Times New Roman"/>
                <a:ea typeface="Times New Roman"/>
              </a:rPr>
              <a:t>and tuberculosis meningitis</a:t>
            </a: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223</a:t>
            </a:fld>
            <a:endParaRPr lang="en-US"/>
          </a:p>
        </p:txBody>
      </p:sp>
    </p:spTree>
    <p:extLst>
      <p:ext uri="{BB962C8B-B14F-4D97-AF65-F5344CB8AC3E}">
        <p14:creationId xmlns:p14="http://schemas.microsoft.com/office/powerpoint/2010/main" xmlns="" val="2099273689"/>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latin typeface="Times New Roman"/>
                <a:ea typeface="Times New Roman"/>
              </a:rPr>
              <a:t>originate in one of two ways  </a:t>
            </a:r>
            <a:endParaRPr lang="en-US" dirty="0" smtClean="0">
              <a:latin typeface="Times New Roman"/>
              <a:ea typeface="Times New Roman"/>
            </a:endParaRPr>
          </a:p>
          <a:p>
            <a:pPr lvl="1"/>
            <a:r>
              <a:rPr lang="en-US" dirty="0" smtClean="0">
                <a:latin typeface="Times New Roman"/>
                <a:ea typeface="Times New Roman"/>
              </a:rPr>
              <a:t>either </a:t>
            </a:r>
            <a:r>
              <a:rPr lang="en-US" dirty="0">
                <a:latin typeface="Times New Roman"/>
                <a:ea typeface="Times New Roman"/>
              </a:rPr>
              <a:t>through the blood stream as a consequence of other  infections such as cellulites </a:t>
            </a:r>
            <a:r>
              <a:rPr lang="en-US" dirty="0" smtClean="0">
                <a:latin typeface="Times New Roman"/>
                <a:ea typeface="Times New Roman"/>
              </a:rPr>
              <a:t>or</a:t>
            </a:r>
          </a:p>
          <a:p>
            <a:pPr lvl="1"/>
            <a:r>
              <a:rPr lang="en-US" dirty="0" smtClean="0">
                <a:latin typeface="Times New Roman"/>
                <a:ea typeface="Times New Roman"/>
              </a:rPr>
              <a:t> </a:t>
            </a:r>
            <a:r>
              <a:rPr lang="en-US" dirty="0">
                <a:latin typeface="Times New Roman"/>
                <a:ea typeface="Times New Roman"/>
              </a:rPr>
              <a:t>by direct extension after  traumatic injury to the facial </a:t>
            </a:r>
            <a:r>
              <a:rPr lang="en-US" dirty="0" smtClean="0">
                <a:latin typeface="Times New Roman"/>
                <a:ea typeface="Times New Roman"/>
              </a:rPr>
              <a:t>bones</a:t>
            </a: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224</a:t>
            </a:fld>
            <a:endParaRPr lang="en-US"/>
          </a:p>
        </p:txBody>
      </p:sp>
    </p:spTree>
    <p:extLst>
      <p:ext uri="{BB962C8B-B14F-4D97-AF65-F5344CB8AC3E}">
        <p14:creationId xmlns:p14="http://schemas.microsoft.com/office/powerpoint/2010/main" xmlns="" val="4009928671"/>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a:ea typeface="Times New Roman"/>
              </a:rPr>
              <a:t>Cleft lip and palate</a:t>
            </a:r>
            <a:endParaRPr lang="en-US" dirty="0"/>
          </a:p>
        </p:txBody>
      </p:sp>
      <p:sp>
        <p:nvSpPr>
          <p:cNvPr id="3" name="Content Placeholder 2"/>
          <p:cNvSpPr>
            <a:spLocks noGrp="1"/>
          </p:cNvSpPr>
          <p:nvPr>
            <p:ph idx="1"/>
          </p:nvPr>
        </p:nvSpPr>
        <p:spPr/>
        <p:txBody>
          <a:bodyPr/>
          <a:lstStyle/>
          <a:p>
            <a:r>
              <a:rPr lang="en-US" dirty="0">
                <a:latin typeface="Times New Roman"/>
                <a:ea typeface="Times New Roman"/>
              </a:rPr>
              <a:t>are congenital deformities due to the failure of various parts of the upper lip and palate to fuse </a:t>
            </a:r>
          </a:p>
          <a:p>
            <a:pPr lvl="2"/>
            <a:r>
              <a:rPr lang="en-US" dirty="0">
                <a:latin typeface="Times New Roman"/>
                <a:ea typeface="Times New Roman"/>
              </a:rPr>
              <a:t>Cleft lip is operated on about the age of </a:t>
            </a:r>
            <a:r>
              <a:rPr lang="en-US" dirty="0">
                <a:solidFill>
                  <a:srgbClr val="FF0000"/>
                </a:solidFill>
                <a:latin typeface="Times New Roman"/>
                <a:ea typeface="Times New Roman"/>
              </a:rPr>
              <a:t>three</a:t>
            </a:r>
            <a:r>
              <a:rPr lang="en-US" dirty="0">
                <a:latin typeface="Times New Roman"/>
                <a:ea typeface="Times New Roman"/>
              </a:rPr>
              <a:t> </a:t>
            </a:r>
            <a:r>
              <a:rPr lang="en-US" dirty="0" smtClean="0">
                <a:latin typeface="Times New Roman"/>
                <a:ea typeface="Times New Roman"/>
              </a:rPr>
              <a:t>months</a:t>
            </a:r>
          </a:p>
          <a:p>
            <a:pPr lvl="2"/>
            <a:r>
              <a:rPr lang="en-US" dirty="0" smtClean="0">
                <a:latin typeface="Times New Roman"/>
                <a:ea typeface="Times New Roman"/>
              </a:rPr>
              <a:t>cleft </a:t>
            </a:r>
            <a:r>
              <a:rPr lang="en-US" dirty="0">
                <a:latin typeface="Times New Roman"/>
                <a:ea typeface="Times New Roman"/>
              </a:rPr>
              <a:t>palate about the age of </a:t>
            </a:r>
            <a:r>
              <a:rPr lang="en-US" dirty="0">
                <a:solidFill>
                  <a:srgbClr val="FF0000"/>
                </a:solidFill>
                <a:latin typeface="Times New Roman"/>
                <a:ea typeface="Times New Roman"/>
              </a:rPr>
              <a:t>one</a:t>
            </a:r>
            <a:r>
              <a:rPr lang="en-US" dirty="0">
                <a:latin typeface="Times New Roman"/>
                <a:ea typeface="Times New Roman"/>
              </a:rPr>
              <a:t> year before speech detects have developed</a:t>
            </a: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225</a:t>
            </a:fld>
            <a:endParaRPr lang="en-US"/>
          </a:p>
        </p:txBody>
      </p:sp>
    </p:spTree>
    <p:extLst>
      <p:ext uri="{BB962C8B-B14F-4D97-AF65-F5344CB8AC3E}">
        <p14:creationId xmlns:p14="http://schemas.microsoft.com/office/powerpoint/2010/main" xmlns="" val="1837567273"/>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a:ea typeface="Times New Roman"/>
              </a:rPr>
              <a:t>Feeding Recommendations during sickness and health</a:t>
            </a:r>
            <a:endParaRPr lang="en-US" dirty="0"/>
          </a:p>
        </p:txBody>
      </p:sp>
      <p:sp>
        <p:nvSpPr>
          <p:cNvPr id="3" name="Content Placeholder 2"/>
          <p:cNvSpPr>
            <a:spLocks noGrp="1"/>
          </p:cNvSpPr>
          <p:nvPr>
            <p:ph idx="1"/>
          </p:nvPr>
        </p:nvSpPr>
        <p:spPr/>
        <p:txBody>
          <a:bodyPr>
            <a:normAutofit fontScale="92500" lnSpcReduction="20000"/>
          </a:bodyPr>
          <a:lstStyle/>
          <a:p>
            <a:pPr marL="0" marR="0" indent="0" algn="just">
              <a:lnSpc>
                <a:spcPct val="150000"/>
              </a:lnSpc>
              <a:spcBef>
                <a:spcPts val="0"/>
              </a:spcBef>
              <a:spcAft>
                <a:spcPts val="1200"/>
              </a:spcAft>
              <a:buNone/>
              <a:tabLst>
                <a:tab pos="4627880" algn="l"/>
              </a:tabLst>
            </a:pPr>
            <a:r>
              <a:rPr lang="en-US" b="1" dirty="0">
                <a:latin typeface="Times New Roman"/>
                <a:ea typeface="Times New Roman"/>
              </a:rPr>
              <a:t>Up to 6 months of age </a:t>
            </a:r>
            <a:endParaRPr lang="en-US" dirty="0">
              <a:latin typeface="Times New Roman"/>
              <a:ea typeface="Times New Roman"/>
            </a:endParaRPr>
          </a:p>
          <a:p>
            <a:pPr marL="0" marR="0" algn="just">
              <a:lnSpc>
                <a:spcPct val="150000"/>
              </a:lnSpc>
              <a:spcBef>
                <a:spcPts val="0"/>
              </a:spcBef>
              <a:spcAft>
                <a:spcPts val="1200"/>
              </a:spcAft>
              <a:tabLst>
                <a:tab pos="4627880" algn="l"/>
              </a:tabLst>
            </a:pPr>
            <a:r>
              <a:rPr lang="en-US" dirty="0" smtClean="0">
                <a:latin typeface="Times New Roman"/>
                <a:ea typeface="Times New Roman"/>
              </a:rPr>
              <a:t>Breast </a:t>
            </a:r>
            <a:r>
              <a:rPr lang="en-US" dirty="0">
                <a:latin typeface="Times New Roman"/>
                <a:ea typeface="Times New Roman"/>
              </a:rPr>
              <a:t>feed as often as the child wants, day and night, at least 8 times in 24 hours. </a:t>
            </a:r>
          </a:p>
          <a:p>
            <a:pPr marL="0" marR="0" algn="just">
              <a:lnSpc>
                <a:spcPct val="150000"/>
              </a:lnSpc>
              <a:spcBef>
                <a:spcPts val="0"/>
              </a:spcBef>
              <a:spcAft>
                <a:spcPts val="1200"/>
              </a:spcAft>
              <a:tabLst>
                <a:tab pos="4627880" algn="l"/>
              </a:tabLst>
            </a:pPr>
            <a:r>
              <a:rPr lang="en-US" dirty="0" smtClean="0">
                <a:latin typeface="Times New Roman"/>
                <a:ea typeface="Times New Roman"/>
              </a:rPr>
              <a:t>Do </a:t>
            </a:r>
            <a:r>
              <a:rPr lang="en-US" dirty="0">
                <a:latin typeface="Times New Roman"/>
                <a:ea typeface="Times New Roman"/>
              </a:rPr>
              <a:t>not give other </a:t>
            </a:r>
            <a:r>
              <a:rPr lang="en-US" dirty="0" smtClean="0">
                <a:latin typeface="Times New Roman"/>
                <a:ea typeface="Times New Roman"/>
              </a:rPr>
              <a:t> </a:t>
            </a:r>
            <a:r>
              <a:rPr lang="en-US" dirty="0">
                <a:latin typeface="Times New Roman"/>
                <a:ea typeface="Times New Roman"/>
              </a:rPr>
              <a:t>fluids </a:t>
            </a:r>
          </a:p>
          <a:p>
            <a:pPr marL="0" marR="0" algn="just">
              <a:lnSpc>
                <a:spcPct val="150000"/>
              </a:lnSpc>
              <a:spcBef>
                <a:spcPts val="0"/>
              </a:spcBef>
              <a:spcAft>
                <a:spcPts val="1200"/>
              </a:spcAft>
              <a:tabLst>
                <a:tab pos="4627880" algn="l"/>
              </a:tabLst>
            </a:pPr>
            <a:r>
              <a:rPr lang="en-US" dirty="0" smtClean="0">
                <a:latin typeface="Times New Roman"/>
                <a:ea typeface="Times New Roman"/>
              </a:rPr>
              <a:t>Expose </a:t>
            </a:r>
            <a:r>
              <a:rPr lang="en-US" dirty="0">
                <a:latin typeface="Times New Roman"/>
                <a:ea typeface="Times New Roman"/>
              </a:rPr>
              <a:t>the child to sunshine for 20 to 30 minutes daily</a:t>
            </a:r>
          </a:p>
          <a:p>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226</a:t>
            </a:fld>
            <a:endParaRPr lang="en-US"/>
          </a:p>
        </p:txBody>
      </p:sp>
    </p:spTree>
    <p:extLst>
      <p:ext uri="{BB962C8B-B14F-4D97-AF65-F5344CB8AC3E}">
        <p14:creationId xmlns:p14="http://schemas.microsoft.com/office/powerpoint/2010/main" xmlns="" val="3268129848"/>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a:ea typeface="Times New Roman"/>
              </a:rPr>
              <a:t>6 Months up to 12 months</a:t>
            </a:r>
            <a:endParaRPr lang="en-US" dirty="0"/>
          </a:p>
        </p:txBody>
      </p:sp>
      <p:sp>
        <p:nvSpPr>
          <p:cNvPr id="3" name="Content Placeholder 2"/>
          <p:cNvSpPr>
            <a:spLocks noGrp="1"/>
          </p:cNvSpPr>
          <p:nvPr>
            <p:ph idx="1"/>
          </p:nvPr>
        </p:nvSpPr>
        <p:spPr>
          <a:xfrm>
            <a:off x="152400" y="1143000"/>
            <a:ext cx="8991600" cy="5638800"/>
          </a:xfrm>
        </p:spPr>
        <p:txBody>
          <a:bodyPr>
            <a:noAutofit/>
          </a:bodyPr>
          <a:lstStyle/>
          <a:p>
            <a:pPr marL="0" marR="0" algn="just">
              <a:lnSpc>
                <a:spcPct val="150000"/>
              </a:lnSpc>
              <a:spcBef>
                <a:spcPts val="0"/>
              </a:spcBef>
              <a:spcAft>
                <a:spcPts val="1200"/>
              </a:spcAft>
              <a:tabLst>
                <a:tab pos="4627880" algn="l"/>
              </a:tabLst>
            </a:pPr>
            <a:r>
              <a:rPr lang="en-US" sz="1800" dirty="0">
                <a:latin typeface="Times New Roman"/>
                <a:ea typeface="Times New Roman"/>
              </a:rPr>
              <a:t>Add complement foods mashed potatoes softened with milks cereal and </a:t>
            </a:r>
            <a:r>
              <a:rPr lang="en-US" sz="1800" dirty="0" smtClean="0">
                <a:latin typeface="Times New Roman"/>
                <a:ea typeface="Times New Roman"/>
              </a:rPr>
              <a:t>legumes</a:t>
            </a:r>
            <a:endParaRPr lang="en-US" sz="1800" dirty="0">
              <a:latin typeface="Times New Roman"/>
              <a:ea typeface="Times New Roman"/>
            </a:endParaRPr>
          </a:p>
          <a:p>
            <a:pPr marL="0" marR="0" algn="just">
              <a:lnSpc>
                <a:spcPct val="150000"/>
              </a:lnSpc>
              <a:spcBef>
                <a:spcPts val="0"/>
              </a:spcBef>
              <a:spcAft>
                <a:spcPts val="1200"/>
              </a:spcAft>
              <a:tabLst>
                <a:tab pos="4627880" algn="l"/>
              </a:tabLst>
            </a:pPr>
            <a:r>
              <a:rPr lang="en-US" sz="1800" dirty="0" smtClean="0">
                <a:latin typeface="Times New Roman"/>
                <a:ea typeface="Times New Roman"/>
              </a:rPr>
              <a:t>Give </a:t>
            </a:r>
            <a:r>
              <a:rPr lang="en-US" sz="1800" dirty="0">
                <a:latin typeface="Times New Roman"/>
                <a:ea typeface="Times New Roman"/>
              </a:rPr>
              <a:t>these foods with cup and spoon 1 or 2 times per day in addition to breast feed.</a:t>
            </a:r>
          </a:p>
          <a:p>
            <a:pPr marL="0" marR="0" algn="just">
              <a:lnSpc>
                <a:spcPct val="150000"/>
              </a:lnSpc>
              <a:spcBef>
                <a:spcPts val="0"/>
              </a:spcBef>
              <a:spcAft>
                <a:spcPts val="1200"/>
              </a:spcAft>
              <a:tabLst>
                <a:tab pos="4627880" algn="l"/>
              </a:tabLst>
            </a:pPr>
            <a:r>
              <a:rPr lang="en-US" sz="1800" dirty="0" smtClean="0">
                <a:latin typeface="Times New Roman"/>
                <a:ea typeface="Times New Roman"/>
              </a:rPr>
              <a:t>Give </a:t>
            </a:r>
            <a:r>
              <a:rPr lang="en-US" sz="1800" dirty="0">
                <a:latin typeface="Times New Roman"/>
                <a:ea typeface="Times New Roman"/>
              </a:rPr>
              <a:t>adequate servings of </a:t>
            </a:r>
            <a:r>
              <a:rPr lang="en-US" sz="1800" dirty="0" err="1">
                <a:latin typeface="Times New Roman"/>
                <a:ea typeface="Times New Roman"/>
              </a:rPr>
              <a:t>shiro</a:t>
            </a:r>
            <a:r>
              <a:rPr lang="en-US" sz="1800" dirty="0">
                <a:latin typeface="Times New Roman"/>
                <a:ea typeface="Times New Roman"/>
              </a:rPr>
              <a:t> </a:t>
            </a:r>
            <a:r>
              <a:rPr lang="en-US" sz="1800" dirty="0" err="1">
                <a:latin typeface="Times New Roman"/>
                <a:ea typeface="Times New Roman"/>
              </a:rPr>
              <a:t>fitfit</a:t>
            </a:r>
            <a:r>
              <a:rPr lang="en-US" sz="1800" dirty="0">
                <a:latin typeface="Times New Roman"/>
                <a:ea typeface="Times New Roman"/>
              </a:rPr>
              <a:t>, </a:t>
            </a:r>
            <a:r>
              <a:rPr lang="en-US" sz="1800" dirty="0" err="1">
                <a:latin typeface="Times New Roman"/>
                <a:ea typeface="Times New Roman"/>
              </a:rPr>
              <a:t>Merek</a:t>
            </a:r>
            <a:r>
              <a:rPr lang="en-US" sz="1800" dirty="0">
                <a:latin typeface="Times New Roman"/>
                <a:ea typeface="Times New Roman"/>
              </a:rPr>
              <a:t> </a:t>
            </a:r>
            <a:r>
              <a:rPr lang="en-US" sz="1800" dirty="0" err="1">
                <a:latin typeface="Times New Roman"/>
                <a:ea typeface="Times New Roman"/>
              </a:rPr>
              <a:t>fitfit</a:t>
            </a:r>
            <a:r>
              <a:rPr lang="en-US" sz="1800" dirty="0">
                <a:latin typeface="Times New Roman"/>
                <a:ea typeface="Times New Roman"/>
              </a:rPr>
              <a:t>, </a:t>
            </a:r>
            <a:r>
              <a:rPr lang="en-US" sz="1800" dirty="0" err="1">
                <a:latin typeface="Times New Roman"/>
                <a:ea typeface="Times New Roman"/>
              </a:rPr>
              <a:t>porridge,made</a:t>
            </a:r>
            <a:r>
              <a:rPr lang="en-US" sz="1800" dirty="0">
                <a:latin typeface="Times New Roman"/>
                <a:ea typeface="Times New Roman"/>
              </a:rPr>
              <a:t> of cereal and legume mixes, mashed potatoes and carrot, mashed </a:t>
            </a:r>
            <a:r>
              <a:rPr lang="en-US" sz="1800" dirty="0" err="1">
                <a:latin typeface="Times New Roman"/>
                <a:ea typeface="Times New Roman"/>
              </a:rPr>
              <a:t>gommen</a:t>
            </a:r>
            <a:r>
              <a:rPr lang="en-US" sz="1800" dirty="0">
                <a:latin typeface="Times New Roman"/>
                <a:ea typeface="Times New Roman"/>
              </a:rPr>
              <a:t>, egg and fruits. </a:t>
            </a:r>
          </a:p>
          <a:p>
            <a:pPr marL="0" marR="0" algn="just">
              <a:lnSpc>
                <a:spcPct val="150000"/>
              </a:lnSpc>
              <a:spcBef>
                <a:spcPts val="0"/>
              </a:spcBef>
              <a:spcAft>
                <a:spcPts val="1200"/>
              </a:spcAft>
              <a:tabLst>
                <a:tab pos="4627880" algn="l"/>
              </a:tabLst>
            </a:pPr>
            <a:r>
              <a:rPr lang="en-US" sz="1800" dirty="0" smtClean="0">
                <a:latin typeface="Times New Roman"/>
                <a:ea typeface="Times New Roman"/>
              </a:rPr>
              <a:t>Give </a:t>
            </a:r>
            <a:r>
              <a:rPr lang="en-US" sz="1800" dirty="0">
                <a:latin typeface="Times New Roman"/>
                <a:ea typeface="Times New Roman"/>
              </a:rPr>
              <a:t>adequate servings of: Porridge made of cereal and legume mixes. </a:t>
            </a:r>
            <a:r>
              <a:rPr lang="en-US" sz="1800" dirty="0" err="1">
                <a:latin typeface="Times New Roman"/>
                <a:ea typeface="Times New Roman"/>
              </a:rPr>
              <a:t>Shiro</a:t>
            </a:r>
            <a:r>
              <a:rPr lang="en-US" sz="1800" dirty="0">
                <a:latin typeface="Times New Roman"/>
                <a:ea typeface="Times New Roman"/>
              </a:rPr>
              <a:t>, </a:t>
            </a:r>
            <a:r>
              <a:rPr lang="en-US" sz="1800" dirty="0" err="1">
                <a:latin typeface="Times New Roman"/>
                <a:ea typeface="Times New Roman"/>
              </a:rPr>
              <a:t>kik</a:t>
            </a:r>
            <a:r>
              <a:rPr lang="en-US" sz="1800" dirty="0">
                <a:latin typeface="Times New Roman"/>
                <a:ea typeface="Times New Roman"/>
              </a:rPr>
              <a:t>, </a:t>
            </a:r>
            <a:r>
              <a:rPr lang="en-US" sz="1800" dirty="0" err="1">
                <a:latin typeface="Times New Roman"/>
                <a:ea typeface="Times New Roman"/>
              </a:rPr>
              <a:t>merek</a:t>
            </a:r>
            <a:r>
              <a:rPr lang="en-US" sz="1800" dirty="0">
                <a:latin typeface="Times New Roman"/>
                <a:ea typeface="Times New Roman"/>
              </a:rPr>
              <a:t> </a:t>
            </a:r>
            <a:r>
              <a:rPr lang="en-US" sz="1800" dirty="0" err="1">
                <a:latin typeface="Times New Roman"/>
                <a:ea typeface="Times New Roman"/>
              </a:rPr>
              <a:t>fitfit</a:t>
            </a:r>
            <a:r>
              <a:rPr lang="en-US" sz="1800" dirty="0">
                <a:latin typeface="Times New Roman"/>
                <a:ea typeface="Times New Roman"/>
              </a:rPr>
              <a:t>, mashed potatoes and carrot, </a:t>
            </a:r>
            <a:r>
              <a:rPr lang="en-US" sz="1800" dirty="0" err="1">
                <a:latin typeface="Times New Roman"/>
                <a:ea typeface="Times New Roman"/>
              </a:rPr>
              <a:t>gommen</a:t>
            </a:r>
            <a:r>
              <a:rPr lang="en-US" sz="1800" dirty="0">
                <a:latin typeface="Times New Roman"/>
                <a:ea typeface="Times New Roman"/>
              </a:rPr>
              <a:t>, undiluted milk and egg and fruits</a:t>
            </a:r>
          </a:p>
          <a:p>
            <a:pPr marL="0" marR="0" algn="just">
              <a:lnSpc>
                <a:spcPct val="150000"/>
              </a:lnSpc>
              <a:spcBef>
                <a:spcPts val="0"/>
              </a:spcBef>
              <a:spcAft>
                <a:spcPts val="1200"/>
              </a:spcAft>
              <a:tabLst>
                <a:tab pos="4627880" algn="l"/>
              </a:tabLst>
            </a:pPr>
            <a:r>
              <a:rPr lang="en-US" sz="1800" dirty="0" smtClean="0">
                <a:latin typeface="Times New Roman"/>
                <a:ea typeface="Times New Roman"/>
              </a:rPr>
              <a:t>Add </a:t>
            </a:r>
            <a:r>
              <a:rPr lang="en-US" sz="1800" dirty="0">
                <a:latin typeface="Times New Roman"/>
                <a:ea typeface="Times New Roman"/>
              </a:rPr>
              <a:t>some extra butter or oil to child’s food </a:t>
            </a:r>
          </a:p>
          <a:p>
            <a:pPr marL="0" marR="0" algn="just">
              <a:lnSpc>
                <a:spcPct val="150000"/>
              </a:lnSpc>
              <a:spcBef>
                <a:spcPts val="0"/>
              </a:spcBef>
              <a:spcAft>
                <a:spcPts val="1200"/>
              </a:spcAft>
              <a:tabLst>
                <a:tab pos="4627880" algn="l"/>
              </a:tabLst>
            </a:pPr>
            <a:r>
              <a:rPr lang="en-US" sz="1800" dirty="0" smtClean="0">
                <a:latin typeface="Times New Roman"/>
                <a:ea typeface="Times New Roman"/>
              </a:rPr>
              <a:t>Give </a:t>
            </a:r>
            <a:r>
              <a:rPr lang="en-US" sz="1800" dirty="0">
                <a:latin typeface="Times New Roman"/>
                <a:ea typeface="Times New Roman"/>
              </a:rPr>
              <a:t>these foods:-3 times per day if breastfed 5 times per day if not breastfed </a:t>
            </a:r>
          </a:p>
          <a:p>
            <a:r>
              <a:rPr lang="en-US" sz="1800" dirty="0" smtClean="0">
                <a:latin typeface="Times New Roman"/>
                <a:ea typeface="Times New Roman"/>
              </a:rPr>
              <a:t>Expose </a:t>
            </a:r>
            <a:r>
              <a:rPr lang="en-US" sz="1800" dirty="0">
                <a:latin typeface="Times New Roman"/>
                <a:ea typeface="Times New Roman"/>
              </a:rPr>
              <a:t>child to sunshine</a:t>
            </a:r>
            <a:endParaRPr lang="en-US" sz="1800"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227</a:t>
            </a:fld>
            <a:endParaRPr lang="en-US"/>
          </a:p>
        </p:txBody>
      </p:sp>
    </p:spTree>
    <p:extLst>
      <p:ext uri="{BB962C8B-B14F-4D97-AF65-F5344CB8AC3E}">
        <p14:creationId xmlns:p14="http://schemas.microsoft.com/office/powerpoint/2010/main" xmlns="" val="3921536179"/>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a:ea typeface="Times New Roman"/>
              </a:rPr>
              <a:t>12 months up to 2 years</a:t>
            </a:r>
            <a:endParaRPr lang="en-US" dirty="0"/>
          </a:p>
        </p:txBody>
      </p:sp>
      <p:sp>
        <p:nvSpPr>
          <p:cNvPr id="3" name="Content Placeholder 2"/>
          <p:cNvSpPr>
            <a:spLocks noGrp="1"/>
          </p:cNvSpPr>
          <p:nvPr>
            <p:ph idx="1"/>
          </p:nvPr>
        </p:nvSpPr>
        <p:spPr/>
        <p:txBody>
          <a:bodyPr/>
          <a:lstStyle/>
          <a:p>
            <a:pPr marL="0" marR="0" algn="just">
              <a:lnSpc>
                <a:spcPct val="150000"/>
              </a:lnSpc>
              <a:spcBef>
                <a:spcPts val="0"/>
              </a:spcBef>
              <a:spcAft>
                <a:spcPts val="1200"/>
              </a:spcAft>
              <a:tabLst>
                <a:tab pos="4627880" algn="l"/>
              </a:tabLst>
            </a:pPr>
            <a:r>
              <a:rPr lang="en-US" dirty="0" smtClean="0">
                <a:latin typeface="Times New Roman"/>
                <a:ea typeface="Times New Roman"/>
              </a:rPr>
              <a:t> </a:t>
            </a:r>
            <a:r>
              <a:rPr lang="en-US" dirty="0">
                <a:latin typeface="Times New Roman"/>
                <a:ea typeface="Times New Roman"/>
              </a:rPr>
              <a:t>Breast feed as often as the child wants, Give these foods 5 times per day </a:t>
            </a:r>
          </a:p>
          <a:p>
            <a:r>
              <a:rPr lang="en-US" dirty="0" smtClean="0">
                <a:latin typeface="Times New Roman"/>
                <a:ea typeface="Times New Roman"/>
              </a:rPr>
              <a:t>Give </a:t>
            </a:r>
            <a:r>
              <a:rPr lang="en-US" dirty="0">
                <a:latin typeface="Times New Roman"/>
                <a:ea typeface="Times New Roman"/>
              </a:rPr>
              <a:t>adequate serving of: porridge made of cereal and legume mixes. </a:t>
            </a:r>
            <a:r>
              <a:rPr lang="en-US" dirty="0" err="1">
                <a:latin typeface="Times New Roman"/>
                <a:ea typeface="Times New Roman"/>
              </a:rPr>
              <a:t>Shiro</a:t>
            </a:r>
            <a:r>
              <a:rPr lang="en-US" dirty="0">
                <a:latin typeface="Times New Roman"/>
                <a:ea typeface="Times New Roman"/>
              </a:rPr>
              <a:t>, </a:t>
            </a:r>
            <a:r>
              <a:rPr lang="en-US" dirty="0" err="1">
                <a:latin typeface="Times New Roman"/>
                <a:ea typeface="Times New Roman"/>
              </a:rPr>
              <a:t>kik</a:t>
            </a:r>
            <a:r>
              <a:rPr lang="en-US" dirty="0">
                <a:latin typeface="Times New Roman"/>
                <a:ea typeface="Times New Roman"/>
              </a:rPr>
              <a:t>, </a:t>
            </a:r>
            <a:r>
              <a:rPr lang="en-US" dirty="0" err="1">
                <a:latin typeface="Times New Roman"/>
                <a:ea typeface="Times New Roman"/>
              </a:rPr>
              <a:t>merek</a:t>
            </a:r>
            <a:r>
              <a:rPr lang="en-US" dirty="0">
                <a:latin typeface="Times New Roman"/>
                <a:ea typeface="Times New Roman"/>
              </a:rPr>
              <a:t> </a:t>
            </a:r>
            <a:r>
              <a:rPr lang="en-US" dirty="0" err="1">
                <a:latin typeface="Times New Roman"/>
                <a:ea typeface="Times New Roman"/>
              </a:rPr>
              <a:t>fitifit</a:t>
            </a:r>
            <a:r>
              <a:rPr lang="en-US" dirty="0">
                <a:latin typeface="Times New Roman"/>
                <a:ea typeface="Times New Roman"/>
              </a:rPr>
              <a:t> mashed </a:t>
            </a:r>
            <a:r>
              <a:rPr lang="en-US" dirty="0" err="1">
                <a:latin typeface="Times New Roman"/>
                <a:ea typeface="Times New Roman"/>
              </a:rPr>
              <a:t>potatos</a:t>
            </a:r>
            <a:r>
              <a:rPr lang="en-US" dirty="0">
                <a:latin typeface="Times New Roman"/>
                <a:ea typeface="Times New Roman"/>
              </a:rPr>
              <a:t> and carrot, </a:t>
            </a:r>
            <a:r>
              <a:rPr lang="en-US" dirty="0" err="1">
                <a:latin typeface="Times New Roman"/>
                <a:ea typeface="Times New Roman"/>
              </a:rPr>
              <a:t>gommen</a:t>
            </a:r>
            <a:r>
              <a:rPr lang="en-US" dirty="0">
                <a:latin typeface="Times New Roman"/>
                <a:ea typeface="Times New Roman"/>
              </a:rPr>
              <a:t>, undiluted milk and </a:t>
            </a:r>
            <a:r>
              <a:rPr lang="en-US" dirty="0" smtClean="0">
                <a:latin typeface="Times New Roman"/>
                <a:ea typeface="Times New Roman"/>
              </a:rPr>
              <a:t>fruits</a:t>
            </a:r>
          </a:p>
          <a:p>
            <a:r>
              <a:rPr lang="en-US" dirty="0">
                <a:latin typeface="Times New Roman"/>
                <a:ea typeface="Times New Roman"/>
              </a:rPr>
              <a:t>Add some </a:t>
            </a:r>
            <a:r>
              <a:rPr lang="en-US" dirty="0" err="1">
                <a:latin typeface="Times New Roman"/>
                <a:ea typeface="Times New Roman"/>
              </a:rPr>
              <a:t>extera</a:t>
            </a:r>
            <a:r>
              <a:rPr lang="en-US" dirty="0">
                <a:latin typeface="Times New Roman"/>
                <a:ea typeface="Times New Roman"/>
              </a:rPr>
              <a:t> butter or oil to child food </a:t>
            </a: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228</a:t>
            </a:fld>
            <a:endParaRPr lang="en-US"/>
          </a:p>
        </p:txBody>
      </p:sp>
    </p:spTree>
    <p:extLst>
      <p:ext uri="{BB962C8B-B14F-4D97-AF65-F5344CB8AC3E}">
        <p14:creationId xmlns:p14="http://schemas.microsoft.com/office/powerpoint/2010/main" xmlns="" val="4001381132"/>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a:ea typeface="Times New Roman"/>
              </a:rPr>
              <a:t>2 years and older</a:t>
            </a:r>
            <a:endParaRPr lang="en-US" dirty="0"/>
          </a:p>
        </p:txBody>
      </p:sp>
      <p:sp>
        <p:nvSpPr>
          <p:cNvPr id="3" name="Content Placeholder 2"/>
          <p:cNvSpPr>
            <a:spLocks noGrp="1"/>
          </p:cNvSpPr>
          <p:nvPr>
            <p:ph idx="1"/>
          </p:nvPr>
        </p:nvSpPr>
        <p:spPr/>
        <p:txBody>
          <a:bodyPr/>
          <a:lstStyle/>
          <a:p>
            <a:pPr marL="0" marR="0" algn="just">
              <a:lnSpc>
                <a:spcPct val="150000"/>
              </a:lnSpc>
              <a:spcBef>
                <a:spcPts val="0"/>
              </a:spcBef>
              <a:spcAft>
                <a:spcPts val="1200"/>
              </a:spcAft>
              <a:tabLst>
                <a:tab pos="4627880" algn="l"/>
              </a:tabLst>
            </a:pPr>
            <a:r>
              <a:rPr lang="en-US" dirty="0">
                <a:latin typeface="Times New Roman"/>
                <a:ea typeface="Times New Roman"/>
              </a:rPr>
              <a:t>Give family food at least 3 times each day. Also twice daily, give </a:t>
            </a:r>
            <a:r>
              <a:rPr lang="en-US" dirty="0" err="1">
                <a:latin typeface="Times New Roman"/>
                <a:ea typeface="Times New Roman"/>
              </a:rPr>
              <a:t>nutrious</a:t>
            </a:r>
            <a:r>
              <a:rPr lang="en-US" dirty="0">
                <a:latin typeface="Times New Roman"/>
                <a:ea typeface="Times New Roman"/>
              </a:rPr>
              <a:t> food between meals, such as: egg, milk, fruits, </a:t>
            </a:r>
            <a:r>
              <a:rPr lang="en-US" dirty="0" err="1">
                <a:latin typeface="Times New Roman"/>
                <a:ea typeface="Times New Roman"/>
              </a:rPr>
              <a:t>kita</a:t>
            </a:r>
            <a:r>
              <a:rPr lang="en-US" dirty="0">
                <a:latin typeface="Times New Roman"/>
                <a:ea typeface="Times New Roman"/>
              </a:rPr>
              <a:t>, </a:t>
            </a:r>
            <a:r>
              <a:rPr lang="en-US" dirty="0" err="1">
                <a:latin typeface="Times New Roman"/>
                <a:ea typeface="Times New Roman"/>
              </a:rPr>
              <a:t>dabo</a:t>
            </a:r>
            <a:endParaRPr lang="en-US" dirty="0">
              <a:latin typeface="Times New Roman"/>
              <a:ea typeface="Times New Roman"/>
            </a:endParaRPr>
          </a:p>
          <a:p>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229</a:t>
            </a:fld>
            <a:endParaRPr lang="en-US"/>
          </a:p>
        </p:txBody>
      </p:sp>
    </p:spTree>
    <p:extLst>
      <p:ext uri="{BB962C8B-B14F-4D97-AF65-F5344CB8AC3E}">
        <p14:creationId xmlns:p14="http://schemas.microsoft.com/office/powerpoint/2010/main" xmlns="" val="11882369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34400" cy="12192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914400"/>
            <a:ext cx="8839200" cy="5943600"/>
          </a:xfrm>
        </p:spPr>
        <p:txBody>
          <a:bodyPr>
            <a:noAutofit/>
          </a:bodyPr>
          <a:lstStyle/>
          <a:p>
            <a:pPr>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Some of the other factors that influence food choice include</a:t>
            </a:r>
          </a:p>
          <a:p>
            <a:pPr lvl="1"/>
            <a:r>
              <a:rPr lang="en-US" dirty="0" smtClean="0">
                <a:latin typeface="Times New Roman" panose="02020603050405020304" pitchFamily="18" charset="0"/>
                <a:cs typeface="Times New Roman" panose="02020603050405020304" pitchFamily="18" charset="0"/>
              </a:rPr>
              <a:t> Biological determinants such as hunger, appetite, and taste </a:t>
            </a:r>
          </a:p>
          <a:p>
            <a:pPr lvl="1"/>
            <a:r>
              <a:rPr lang="en-US" dirty="0" smtClean="0">
                <a:latin typeface="Times New Roman" panose="02020603050405020304" pitchFamily="18" charset="0"/>
                <a:cs typeface="Times New Roman" panose="02020603050405020304" pitchFamily="18" charset="0"/>
              </a:rPr>
              <a:t>Economic determinants such as cost, income, availability </a:t>
            </a:r>
          </a:p>
          <a:p>
            <a:pPr lvl="1"/>
            <a:r>
              <a:rPr lang="en-US" dirty="0" smtClean="0">
                <a:latin typeface="Times New Roman" panose="02020603050405020304" pitchFamily="18" charset="0"/>
                <a:cs typeface="Times New Roman" panose="02020603050405020304" pitchFamily="18" charset="0"/>
              </a:rPr>
              <a:t>Physical determinants such as access, education, skills (e.g. cooking) and time </a:t>
            </a:r>
          </a:p>
          <a:p>
            <a:pPr lvl="1"/>
            <a:r>
              <a:rPr lang="en-US" dirty="0" smtClean="0">
                <a:latin typeface="Times New Roman" panose="02020603050405020304" pitchFamily="18" charset="0"/>
                <a:cs typeface="Times New Roman" panose="02020603050405020304" pitchFamily="18" charset="0"/>
              </a:rPr>
              <a:t>Social determinants such as culture, family, peers and meal patterns </a:t>
            </a:r>
          </a:p>
          <a:p>
            <a:pPr lvl="1"/>
            <a:r>
              <a:rPr lang="en-US" dirty="0" smtClean="0">
                <a:latin typeface="Times New Roman" panose="02020603050405020304" pitchFamily="18" charset="0"/>
                <a:cs typeface="Times New Roman" panose="02020603050405020304" pitchFamily="18" charset="0"/>
              </a:rPr>
              <a:t>Psychological determinants such as mood, stress and guilt </a:t>
            </a:r>
          </a:p>
          <a:p>
            <a:pPr lvl="1"/>
            <a:r>
              <a:rPr lang="en-US" dirty="0" smtClean="0">
                <a:latin typeface="Times New Roman" panose="02020603050405020304" pitchFamily="18" charset="0"/>
                <a:cs typeface="Times New Roman" panose="02020603050405020304" pitchFamily="18" charset="0"/>
              </a:rPr>
              <a:t>Attitudes, beliefs and knowledge about food</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23</a:t>
            </a:fld>
            <a:endParaRPr lang="en-US"/>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a:ea typeface="Times New Roman"/>
              </a:rPr>
              <a:t>Feeding Disorder of Infancy and Early Childhood</a:t>
            </a:r>
            <a:endParaRPr lang="en-US" dirty="0"/>
          </a:p>
        </p:txBody>
      </p:sp>
      <p:sp>
        <p:nvSpPr>
          <p:cNvPr id="3" name="Content Placeholder 2"/>
          <p:cNvSpPr>
            <a:spLocks noGrp="1"/>
          </p:cNvSpPr>
          <p:nvPr>
            <p:ph idx="1"/>
          </p:nvPr>
        </p:nvSpPr>
        <p:spPr/>
        <p:txBody>
          <a:bodyPr/>
          <a:lstStyle/>
          <a:p>
            <a:r>
              <a:rPr lang="en-US" dirty="0">
                <a:latin typeface="Times New Roman"/>
                <a:ea typeface="Times New Roman"/>
              </a:rPr>
              <a:t>is a child's refusal to eat certain food groups, textures, solids or liquids for a period of at least one month, which causes them to not gain enough weight or grow naturally</a:t>
            </a: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230</a:t>
            </a:fld>
            <a:endParaRPr lang="en-US"/>
          </a:p>
        </p:txBody>
      </p:sp>
    </p:spTree>
    <p:extLst>
      <p:ext uri="{BB962C8B-B14F-4D97-AF65-F5344CB8AC3E}">
        <p14:creationId xmlns:p14="http://schemas.microsoft.com/office/powerpoint/2010/main" xmlns="" val="3890193266"/>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a:ea typeface="Times New Roman"/>
              </a:rPr>
              <a:t>diagnosed if </a:t>
            </a:r>
            <a:r>
              <a:rPr lang="en-US" dirty="0" smtClean="0">
                <a:latin typeface="Times New Roman"/>
                <a:ea typeface="Times New Roman"/>
              </a:rPr>
              <a:t>the </a:t>
            </a:r>
            <a:r>
              <a:rPr lang="en-US" dirty="0">
                <a:latin typeface="Times New Roman"/>
                <a:ea typeface="Times New Roman"/>
              </a:rPr>
              <a:t>child meets the following </a:t>
            </a:r>
            <a:r>
              <a:rPr lang="en-US" dirty="0" smtClean="0">
                <a:latin typeface="Times New Roman"/>
                <a:ea typeface="Times New Roman"/>
              </a:rPr>
              <a:t> </a:t>
            </a:r>
            <a:r>
              <a:rPr lang="en-US" dirty="0">
                <a:latin typeface="Times New Roman"/>
                <a:ea typeface="Times New Roman"/>
              </a:rPr>
              <a:t>criteria</a:t>
            </a:r>
            <a:endParaRPr lang="en-US" dirty="0"/>
          </a:p>
        </p:txBody>
      </p:sp>
      <p:sp>
        <p:nvSpPr>
          <p:cNvPr id="3" name="Content Placeholder 2"/>
          <p:cNvSpPr>
            <a:spLocks noGrp="1"/>
          </p:cNvSpPr>
          <p:nvPr>
            <p:ph idx="1"/>
          </p:nvPr>
        </p:nvSpPr>
        <p:spPr>
          <a:xfrm>
            <a:off x="457200" y="1600200"/>
            <a:ext cx="8382000" cy="5029200"/>
          </a:xfrm>
        </p:spPr>
        <p:txBody>
          <a:bodyPr>
            <a:normAutofit fontScale="92500" lnSpcReduction="10000"/>
          </a:bodyPr>
          <a:lstStyle/>
          <a:p>
            <a:pPr>
              <a:lnSpc>
                <a:spcPct val="150000"/>
              </a:lnSpc>
              <a:spcBef>
                <a:spcPts val="0"/>
              </a:spcBef>
              <a:buSzPts val="1000"/>
              <a:tabLst>
                <a:tab pos="514350" algn="l"/>
              </a:tabLst>
            </a:pPr>
            <a:r>
              <a:rPr lang="en-US" dirty="0">
                <a:latin typeface="Times New Roman"/>
                <a:ea typeface="Times New Roman"/>
              </a:rPr>
              <a:t>There is no gastrointestinal or other medical condition causing the eating problem.</a:t>
            </a:r>
          </a:p>
          <a:p>
            <a:pPr>
              <a:lnSpc>
                <a:spcPct val="150000"/>
              </a:lnSpc>
              <a:spcBef>
                <a:spcPts val="0"/>
              </a:spcBef>
              <a:buSzPts val="1000"/>
              <a:tabLst>
                <a:tab pos="514350" algn="l"/>
              </a:tabLst>
            </a:pPr>
            <a:r>
              <a:rPr lang="en-US" dirty="0" smtClean="0">
                <a:latin typeface="Times New Roman"/>
                <a:ea typeface="Times New Roman"/>
              </a:rPr>
              <a:t>The problem is not caused by a mental disorder or the unavailability of food. </a:t>
            </a:r>
          </a:p>
          <a:p>
            <a:r>
              <a:rPr lang="en-US" dirty="0" smtClean="0">
                <a:latin typeface="Times New Roman"/>
                <a:ea typeface="Times New Roman"/>
              </a:rPr>
              <a:t>The </a:t>
            </a:r>
            <a:r>
              <a:rPr lang="en-US" dirty="0">
                <a:latin typeface="Times New Roman"/>
                <a:ea typeface="Times New Roman"/>
              </a:rPr>
              <a:t>child is not eating an adequate amount of food, which means the child is not following the normal weight gain curve for his or her age, or he or she has lost a considerable amount of weight in one month or more</a:t>
            </a: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231</a:t>
            </a:fld>
            <a:endParaRPr lang="en-US"/>
          </a:p>
        </p:txBody>
      </p:sp>
    </p:spTree>
    <p:extLst>
      <p:ext uri="{BB962C8B-B14F-4D97-AF65-F5344CB8AC3E}">
        <p14:creationId xmlns:p14="http://schemas.microsoft.com/office/powerpoint/2010/main" xmlns="" val="1200457232"/>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a:ea typeface="Times New Roman"/>
              </a:rPr>
              <a:t>Nonmedical </a:t>
            </a:r>
            <a:r>
              <a:rPr lang="en-US" dirty="0" smtClean="0">
                <a:latin typeface="Times New Roman"/>
                <a:ea typeface="Times New Roman"/>
              </a:rPr>
              <a:t>Causes</a:t>
            </a:r>
            <a:endParaRPr lang="en-US" dirty="0"/>
          </a:p>
        </p:txBody>
      </p:sp>
      <p:sp>
        <p:nvSpPr>
          <p:cNvPr id="3" name="Content Placeholder 2"/>
          <p:cNvSpPr>
            <a:spLocks noGrp="1"/>
          </p:cNvSpPr>
          <p:nvPr>
            <p:ph idx="1"/>
          </p:nvPr>
        </p:nvSpPr>
        <p:spPr>
          <a:xfrm>
            <a:off x="228600" y="1066800"/>
            <a:ext cx="8686800" cy="5562600"/>
          </a:xfrm>
        </p:spPr>
        <p:txBody>
          <a:bodyPr>
            <a:normAutofit fontScale="85000" lnSpcReduction="20000"/>
          </a:bodyPr>
          <a:lstStyle/>
          <a:p>
            <a:pPr algn="just">
              <a:lnSpc>
                <a:spcPct val="150000"/>
              </a:lnSpc>
              <a:spcBef>
                <a:spcPts val="0"/>
              </a:spcBef>
              <a:buSzPts val="1000"/>
              <a:buFont typeface="Symbol"/>
              <a:buChar char=""/>
              <a:tabLst>
                <a:tab pos="514350" algn="l"/>
              </a:tabLst>
            </a:pPr>
            <a:r>
              <a:rPr lang="en-US" dirty="0" smtClean="0">
                <a:latin typeface="Times New Roman"/>
                <a:ea typeface="Times New Roman"/>
              </a:rPr>
              <a:t>child </a:t>
            </a:r>
            <a:r>
              <a:rPr lang="en-US" dirty="0">
                <a:latin typeface="Times New Roman"/>
                <a:ea typeface="Times New Roman"/>
              </a:rPr>
              <a:t>is fearful or stressed about something. </a:t>
            </a:r>
          </a:p>
          <a:p>
            <a:pPr algn="just">
              <a:lnSpc>
                <a:spcPct val="150000"/>
              </a:lnSpc>
              <a:spcBef>
                <a:spcPts val="0"/>
              </a:spcBef>
              <a:buSzPts val="1000"/>
              <a:buFont typeface="Symbol"/>
              <a:buChar char=""/>
              <a:tabLst>
                <a:tab pos="514350" algn="l"/>
              </a:tabLst>
            </a:pPr>
            <a:r>
              <a:rPr lang="en-US" dirty="0" smtClean="0">
                <a:latin typeface="Times New Roman"/>
                <a:ea typeface="Times New Roman"/>
              </a:rPr>
              <a:t>fear of </a:t>
            </a:r>
            <a:r>
              <a:rPr lang="en-US" dirty="0">
                <a:latin typeface="Times New Roman"/>
                <a:ea typeface="Times New Roman"/>
              </a:rPr>
              <a:t>past traumatic incident, like choking. </a:t>
            </a:r>
          </a:p>
          <a:p>
            <a:pPr algn="just">
              <a:lnSpc>
                <a:spcPct val="150000"/>
              </a:lnSpc>
              <a:spcBef>
                <a:spcPts val="0"/>
              </a:spcBef>
              <a:buSzPts val="1000"/>
              <a:buFont typeface="Symbol"/>
              <a:buChar char=""/>
              <a:tabLst>
                <a:tab pos="514350" algn="l"/>
              </a:tabLst>
            </a:pPr>
            <a:r>
              <a:rPr lang="en-US" dirty="0" smtClean="0">
                <a:latin typeface="Times New Roman"/>
                <a:ea typeface="Times New Roman"/>
              </a:rPr>
              <a:t> </a:t>
            </a:r>
            <a:r>
              <a:rPr lang="en-US" dirty="0">
                <a:latin typeface="Times New Roman"/>
                <a:ea typeface="Times New Roman"/>
              </a:rPr>
              <a:t>child is not receiving adequate or healthy emotional care from his or her parent or primary caregiver, due to caregiver alienation or aggression. For example, a child may feel afraid of his or her parent’s temper, or the parent may suffer from a deep depression and may withdraw from the child. </a:t>
            </a:r>
            <a:endParaRPr lang="en-US" dirty="0" smtClean="0">
              <a:latin typeface="Times New Roman"/>
              <a:ea typeface="Times New Roman"/>
            </a:endParaRPr>
          </a:p>
          <a:p>
            <a:pPr algn="just">
              <a:lnSpc>
                <a:spcPct val="150000"/>
              </a:lnSpc>
              <a:spcBef>
                <a:spcPts val="0"/>
              </a:spcBef>
              <a:buSzPts val="1000"/>
              <a:buFont typeface="Symbol"/>
              <a:buChar char=""/>
              <a:tabLst>
                <a:tab pos="514350" algn="l"/>
              </a:tabLst>
            </a:pPr>
            <a:r>
              <a:rPr lang="en-US" dirty="0" smtClean="0">
                <a:latin typeface="Times New Roman"/>
                <a:ea typeface="Times New Roman"/>
              </a:rPr>
              <a:t>child </a:t>
            </a:r>
            <a:r>
              <a:rPr lang="en-US" dirty="0">
                <a:latin typeface="Times New Roman"/>
                <a:ea typeface="Times New Roman"/>
              </a:rPr>
              <a:t>just doesn’t like foods of certain textures, tastes, or smells</a:t>
            </a: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232</a:t>
            </a:fld>
            <a:endParaRPr lang="en-US"/>
          </a:p>
        </p:txBody>
      </p:sp>
    </p:spTree>
    <p:extLst>
      <p:ext uri="{BB962C8B-B14F-4D97-AF65-F5344CB8AC3E}">
        <p14:creationId xmlns:p14="http://schemas.microsoft.com/office/powerpoint/2010/main" xmlns="" val="347129283"/>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a:ea typeface="Times New Roman"/>
              </a:rPr>
              <a:t>Signs</a:t>
            </a:r>
            <a:endParaRPr lang="en-US" dirty="0"/>
          </a:p>
        </p:txBody>
      </p:sp>
      <p:sp>
        <p:nvSpPr>
          <p:cNvPr id="3" name="Content Placeholder 2"/>
          <p:cNvSpPr>
            <a:spLocks noGrp="1"/>
          </p:cNvSpPr>
          <p:nvPr>
            <p:ph idx="1"/>
          </p:nvPr>
        </p:nvSpPr>
        <p:spPr>
          <a:xfrm>
            <a:off x="228600" y="1295400"/>
            <a:ext cx="8686800" cy="5334000"/>
          </a:xfrm>
        </p:spPr>
        <p:txBody>
          <a:bodyPr>
            <a:normAutofit fontScale="92500" lnSpcReduction="20000"/>
          </a:bodyPr>
          <a:lstStyle/>
          <a:p>
            <a:pPr lvl="1" algn="just">
              <a:lnSpc>
                <a:spcPct val="150000"/>
              </a:lnSpc>
              <a:spcBef>
                <a:spcPts val="0"/>
              </a:spcBef>
              <a:buSzPts val="1000"/>
              <a:buFont typeface="Symbol"/>
              <a:buChar char=""/>
              <a:tabLst>
                <a:tab pos="514350" algn="l"/>
              </a:tabLst>
            </a:pPr>
            <a:r>
              <a:rPr lang="en-US" dirty="0">
                <a:latin typeface="Times New Roman"/>
                <a:ea typeface="Times New Roman"/>
              </a:rPr>
              <a:t>appears underweight</a:t>
            </a:r>
          </a:p>
          <a:p>
            <a:pPr lvl="1" algn="just">
              <a:lnSpc>
                <a:spcPct val="150000"/>
              </a:lnSpc>
              <a:spcBef>
                <a:spcPts val="0"/>
              </a:spcBef>
              <a:buSzPts val="1000"/>
              <a:buFont typeface="Symbol"/>
              <a:buChar char=""/>
              <a:tabLst>
                <a:tab pos="514350" algn="l"/>
              </a:tabLst>
            </a:pPr>
            <a:r>
              <a:rPr lang="en-US" dirty="0">
                <a:latin typeface="Times New Roman"/>
                <a:ea typeface="Times New Roman"/>
              </a:rPr>
              <a:t>does not eat as frequently (or as much) as he or she should</a:t>
            </a:r>
          </a:p>
          <a:p>
            <a:pPr lvl="1" algn="just">
              <a:lnSpc>
                <a:spcPct val="150000"/>
              </a:lnSpc>
              <a:spcBef>
                <a:spcPts val="0"/>
              </a:spcBef>
              <a:buSzPts val="1000"/>
              <a:buFont typeface="Symbol"/>
              <a:buChar char=""/>
              <a:tabLst>
                <a:tab pos="514350" algn="l"/>
              </a:tabLst>
            </a:pPr>
            <a:r>
              <a:rPr lang="en-US" dirty="0">
                <a:latin typeface="Times New Roman"/>
                <a:ea typeface="Times New Roman"/>
              </a:rPr>
              <a:t>is often irritable and cries frequently</a:t>
            </a:r>
          </a:p>
          <a:p>
            <a:pPr lvl="1" algn="just">
              <a:lnSpc>
                <a:spcPct val="150000"/>
              </a:lnSpc>
              <a:spcBef>
                <a:spcPts val="0"/>
              </a:spcBef>
              <a:buSzPts val="1000"/>
              <a:buFont typeface="Symbol"/>
              <a:buChar char=""/>
              <a:tabLst>
                <a:tab pos="514350" algn="l"/>
              </a:tabLst>
            </a:pPr>
            <a:r>
              <a:rPr lang="en-US" dirty="0">
                <a:latin typeface="Times New Roman"/>
                <a:ea typeface="Times New Roman"/>
              </a:rPr>
              <a:t>seems mentally distressed or withdrawn</a:t>
            </a:r>
          </a:p>
          <a:p>
            <a:pPr lvl="1" algn="just">
              <a:lnSpc>
                <a:spcPct val="150000"/>
              </a:lnSpc>
              <a:spcBef>
                <a:spcPts val="0"/>
              </a:spcBef>
              <a:buSzPts val="1000"/>
              <a:buFont typeface="Symbol"/>
              <a:buChar char=""/>
              <a:tabLst>
                <a:tab pos="514350" algn="l"/>
              </a:tabLst>
            </a:pPr>
            <a:r>
              <a:rPr lang="en-US" dirty="0">
                <a:latin typeface="Times New Roman"/>
                <a:ea typeface="Times New Roman"/>
              </a:rPr>
              <a:t>struggles to pass bowel movements and/or seems to be in pain when doing so</a:t>
            </a:r>
          </a:p>
          <a:p>
            <a:pPr lvl="1" algn="just">
              <a:lnSpc>
                <a:spcPct val="150000"/>
              </a:lnSpc>
              <a:spcBef>
                <a:spcPts val="0"/>
              </a:spcBef>
              <a:buSzPts val="1000"/>
              <a:buFont typeface="Symbol"/>
              <a:buChar char=""/>
              <a:tabLst>
                <a:tab pos="514350" algn="l"/>
              </a:tabLst>
            </a:pPr>
            <a:r>
              <a:rPr lang="en-US" dirty="0">
                <a:latin typeface="Times New Roman"/>
                <a:ea typeface="Times New Roman"/>
              </a:rPr>
              <a:t>often seems tired and sluggish</a:t>
            </a:r>
          </a:p>
          <a:p>
            <a:pPr lvl="1" algn="just">
              <a:lnSpc>
                <a:spcPct val="150000"/>
              </a:lnSpc>
              <a:spcBef>
                <a:spcPts val="0"/>
              </a:spcBef>
              <a:buSzPts val="1000"/>
              <a:buFont typeface="Symbol"/>
              <a:buChar char=""/>
              <a:tabLst>
                <a:tab pos="514350" algn="l"/>
              </a:tabLst>
            </a:pPr>
            <a:r>
              <a:rPr lang="en-US" dirty="0">
                <a:latin typeface="Times New Roman"/>
                <a:ea typeface="Times New Roman"/>
              </a:rPr>
              <a:t>vomits frequently</a:t>
            </a:r>
          </a:p>
          <a:p>
            <a:pPr lvl="1" algn="just">
              <a:lnSpc>
                <a:spcPct val="150000"/>
              </a:lnSpc>
              <a:spcBef>
                <a:spcPts val="0"/>
              </a:spcBef>
              <a:buSzPts val="1000"/>
              <a:buFont typeface="Symbol"/>
              <a:buChar char=""/>
              <a:tabLst>
                <a:tab pos="514350" algn="l"/>
              </a:tabLst>
            </a:pPr>
            <a:r>
              <a:rPr lang="en-US" dirty="0">
                <a:latin typeface="Times New Roman"/>
                <a:ea typeface="Times New Roman"/>
              </a:rPr>
              <a:t>lacks age-appropriate social skills and tends to shy away from others</a:t>
            </a:r>
          </a:p>
          <a:p>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233</a:t>
            </a:fld>
            <a:endParaRPr lang="en-US"/>
          </a:p>
        </p:txBody>
      </p:sp>
    </p:spTree>
    <p:extLst>
      <p:ext uri="{BB962C8B-B14F-4D97-AF65-F5344CB8AC3E}">
        <p14:creationId xmlns:p14="http://schemas.microsoft.com/office/powerpoint/2010/main" xmlns="" val="1235229595"/>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Times New Roman"/>
                <a:ea typeface="Times New Roman"/>
              </a:rPr>
              <a:t>CHAPTER 7:- ELECTROLYTE AND FLUID BALANCE FOR DIARRHEA</a:t>
            </a:r>
            <a:endParaRPr lang="en-US" sz="3600" dirty="0"/>
          </a:p>
        </p:txBody>
      </p:sp>
      <p:sp>
        <p:nvSpPr>
          <p:cNvPr id="3" name="Content Placeholder 2"/>
          <p:cNvSpPr>
            <a:spLocks noGrp="1"/>
          </p:cNvSpPr>
          <p:nvPr>
            <p:ph idx="1"/>
          </p:nvPr>
        </p:nvSpPr>
        <p:spPr/>
        <p:txBody>
          <a:bodyPr/>
          <a:lstStyle/>
          <a:p>
            <a:r>
              <a:rPr lang="en-US" dirty="0">
                <a:latin typeface="Times New Roman"/>
                <a:ea typeface="Times New Roman"/>
              </a:rPr>
              <a:t>Diarrhea is defined as an increase in stool frequency and volume. </a:t>
            </a:r>
            <a:endParaRPr lang="en-US" dirty="0" smtClean="0">
              <a:latin typeface="Times New Roman"/>
              <a:ea typeface="Times New Roman"/>
            </a:endParaRPr>
          </a:p>
          <a:p>
            <a:r>
              <a:rPr lang="en-US" dirty="0" smtClean="0">
                <a:latin typeface="Times New Roman"/>
                <a:ea typeface="Times New Roman"/>
              </a:rPr>
              <a:t>The </a:t>
            </a:r>
            <a:r>
              <a:rPr lang="en-US" dirty="0">
                <a:latin typeface="Times New Roman"/>
                <a:ea typeface="Times New Roman"/>
              </a:rPr>
              <a:t>stool is usually liquid, and 24 </a:t>
            </a:r>
            <a:r>
              <a:rPr lang="en-US" dirty="0" err="1">
                <a:latin typeface="Times New Roman"/>
                <a:ea typeface="Times New Roman"/>
              </a:rPr>
              <a:t>hrs</a:t>
            </a:r>
            <a:r>
              <a:rPr lang="en-US" dirty="0">
                <a:latin typeface="Times New Roman"/>
                <a:ea typeface="Times New Roman"/>
              </a:rPr>
              <a:t> output exceeds 250 </a:t>
            </a:r>
            <a:r>
              <a:rPr lang="en-US" dirty="0" err="1" smtClean="0">
                <a:latin typeface="Times New Roman"/>
                <a:ea typeface="Times New Roman"/>
              </a:rPr>
              <a:t>gm</a:t>
            </a:r>
            <a:r>
              <a:rPr lang="en-US" dirty="0" smtClean="0">
                <a:latin typeface="Times New Roman"/>
                <a:ea typeface="Times New Roman"/>
              </a:rPr>
              <a:t>/day</a:t>
            </a:r>
          </a:p>
          <a:p>
            <a:r>
              <a:rPr lang="en-US" dirty="0">
                <a:latin typeface="Times New Roman"/>
                <a:ea typeface="Times New Roman"/>
              </a:rPr>
              <a:t>Normal bowel habit ranges from 3 times/day to 3 times/</a:t>
            </a:r>
            <a:r>
              <a:rPr lang="en-US" dirty="0" err="1">
                <a:latin typeface="Times New Roman"/>
                <a:ea typeface="Times New Roman"/>
              </a:rPr>
              <a:t>wk</a:t>
            </a: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234</a:t>
            </a:fld>
            <a:endParaRPr lang="en-US"/>
          </a:p>
        </p:txBody>
      </p:sp>
    </p:spTree>
    <p:extLst>
      <p:ext uri="{BB962C8B-B14F-4D97-AF65-F5344CB8AC3E}">
        <p14:creationId xmlns:p14="http://schemas.microsoft.com/office/powerpoint/2010/main" xmlns="" val="1858325827"/>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lvl="0">
              <a:lnSpc>
                <a:spcPct val="150000"/>
              </a:lnSpc>
            </a:pPr>
            <a:r>
              <a:rPr lang="en-US" b="1" dirty="0">
                <a:latin typeface="Times New Roman"/>
                <a:ea typeface="Times New Roman"/>
              </a:rPr>
              <a:t>Classification of diarrhea </a:t>
            </a:r>
            <a:endParaRPr lang="en-US" dirty="0"/>
          </a:p>
        </p:txBody>
      </p:sp>
      <p:sp>
        <p:nvSpPr>
          <p:cNvPr id="3" name="Content Placeholder 2"/>
          <p:cNvSpPr>
            <a:spLocks noGrp="1"/>
          </p:cNvSpPr>
          <p:nvPr>
            <p:ph idx="1"/>
          </p:nvPr>
        </p:nvSpPr>
        <p:spPr/>
        <p:txBody>
          <a:bodyPr/>
          <a:lstStyle/>
          <a:p>
            <a:r>
              <a:rPr lang="en-US" dirty="0">
                <a:latin typeface="Times New Roman"/>
                <a:ea typeface="Times New Roman"/>
              </a:rPr>
              <a:t>Based on the </a:t>
            </a:r>
            <a:r>
              <a:rPr lang="en-US" b="1" dirty="0">
                <a:latin typeface="Times New Roman"/>
                <a:ea typeface="Times New Roman"/>
              </a:rPr>
              <a:t>duration of illness</a:t>
            </a:r>
            <a:r>
              <a:rPr lang="en-US" dirty="0">
                <a:latin typeface="Times New Roman"/>
                <a:ea typeface="Times New Roman"/>
              </a:rPr>
              <a:t> diarrhea can be classified into </a:t>
            </a:r>
            <a:r>
              <a:rPr lang="en-US" b="1" dirty="0">
                <a:latin typeface="Times New Roman"/>
                <a:ea typeface="Times New Roman"/>
              </a:rPr>
              <a:t>acute and </a:t>
            </a:r>
            <a:r>
              <a:rPr lang="en-US" b="1" dirty="0" smtClean="0">
                <a:latin typeface="Times New Roman"/>
                <a:ea typeface="Times New Roman"/>
              </a:rPr>
              <a:t>chronic</a:t>
            </a:r>
          </a:p>
          <a:p>
            <a:pPr marL="114300" marR="0" indent="0" algn="just">
              <a:lnSpc>
                <a:spcPct val="150000"/>
              </a:lnSpc>
              <a:buNone/>
            </a:pPr>
            <a:r>
              <a:rPr lang="en-US" dirty="0">
                <a:latin typeface="Times New Roman"/>
                <a:ea typeface="Times New Roman"/>
              </a:rPr>
              <a:t>A) Acute diarrheal disease</a:t>
            </a:r>
          </a:p>
          <a:p>
            <a:pPr marL="457200" marR="0" algn="just">
              <a:lnSpc>
                <a:spcPct val="150000"/>
              </a:lnSpc>
            </a:pPr>
            <a:r>
              <a:rPr lang="en-US" dirty="0" smtClean="0">
                <a:latin typeface="Times New Roman"/>
                <a:ea typeface="Times New Roman"/>
              </a:rPr>
              <a:t>Lasts </a:t>
            </a:r>
            <a:r>
              <a:rPr lang="en-US" dirty="0">
                <a:latin typeface="Times New Roman"/>
                <a:ea typeface="Times New Roman"/>
              </a:rPr>
              <a:t>for 2 - 4 </a:t>
            </a:r>
            <a:r>
              <a:rPr lang="en-US" dirty="0" err="1">
                <a:latin typeface="Times New Roman"/>
                <a:ea typeface="Times New Roman"/>
              </a:rPr>
              <a:t>wks</a:t>
            </a:r>
            <a:r>
              <a:rPr lang="en-US" dirty="0">
                <a:latin typeface="Times New Roman"/>
                <a:ea typeface="Times New Roman"/>
              </a:rPr>
              <a:t> </a:t>
            </a:r>
          </a:p>
          <a:p>
            <a:pPr marL="457200" marR="0" algn="just">
              <a:lnSpc>
                <a:spcPct val="150000"/>
              </a:lnSpc>
            </a:pPr>
            <a:r>
              <a:rPr lang="en-US" dirty="0" smtClean="0">
                <a:latin typeface="Times New Roman"/>
                <a:ea typeface="Times New Roman"/>
              </a:rPr>
              <a:t>It </a:t>
            </a:r>
            <a:r>
              <a:rPr lang="en-US" dirty="0">
                <a:latin typeface="Times New Roman"/>
                <a:ea typeface="Times New Roman"/>
              </a:rPr>
              <a:t>is usually infectious in origin </a:t>
            </a:r>
          </a:p>
          <a:p>
            <a:r>
              <a:rPr lang="en-US" dirty="0" smtClean="0">
                <a:latin typeface="Times New Roman"/>
                <a:ea typeface="Times New Roman"/>
              </a:rPr>
              <a:t>Resolves </a:t>
            </a:r>
            <a:r>
              <a:rPr lang="en-US" dirty="0">
                <a:latin typeface="Times New Roman"/>
                <a:ea typeface="Times New Roman"/>
              </a:rPr>
              <a:t>with or without intervention</a:t>
            </a: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235</a:t>
            </a:fld>
            <a:endParaRPr lang="en-US"/>
          </a:p>
        </p:txBody>
      </p:sp>
    </p:spTree>
    <p:extLst>
      <p:ext uri="{BB962C8B-B14F-4D97-AF65-F5344CB8AC3E}">
        <p14:creationId xmlns:p14="http://schemas.microsoft.com/office/powerpoint/2010/main" xmlns="" val="3252168755"/>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a:ea typeface="Times New Roman"/>
              </a:rPr>
              <a:t>Chronic diarrheal diseases</a:t>
            </a:r>
            <a:endParaRPr lang="en-US" dirty="0"/>
          </a:p>
        </p:txBody>
      </p:sp>
      <p:sp>
        <p:nvSpPr>
          <p:cNvPr id="3" name="Content Placeholder 2"/>
          <p:cNvSpPr>
            <a:spLocks noGrp="1"/>
          </p:cNvSpPr>
          <p:nvPr>
            <p:ph idx="1"/>
          </p:nvPr>
        </p:nvSpPr>
        <p:spPr/>
        <p:txBody>
          <a:bodyPr>
            <a:normAutofit fontScale="92500" lnSpcReduction="20000"/>
          </a:bodyPr>
          <a:lstStyle/>
          <a:p>
            <a:pPr marL="457200" marR="0" algn="just">
              <a:lnSpc>
                <a:spcPct val="150000"/>
              </a:lnSpc>
            </a:pPr>
            <a:r>
              <a:rPr lang="en-US" dirty="0" smtClean="0">
                <a:latin typeface="Times New Roman"/>
                <a:ea typeface="Times New Roman"/>
              </a:rPr>
              <a:t>Lasts </a:t>
            </a:r>
            <a:r>
              <a:rPr lang="en-US" dirty="0">
                <a:latin typeface="Times New Roman"/>
                <a:ea typeface="Times New Roman"/>
              </a:rPr>
              <a:t>for more than 4 </a:t>
            </a:r>
            <a:r>
              <a:rPr lang="en-US" dirty="0" err="1">
                <a:latin typeface="Times New Roman"/>
                <a:ea typeface="Times New Roman"/>
              </a:rPr>
              <a:t>wks</a:t>
            </a:r>
            <a:r>
              <a:rPr lang="en-US" dirty="0">
                <a:latin typeface="Times New Roman"/>
                <a:ea typeface="Times New Roman"/>
              </a:rPr>
              <a:t> </a:t>
            </a:r>
          </a:p>
          <a:p>
            <a:pPr marL="457200" marR="0" algn="just">
              <a:lnSpc>
                <a:spcPct val="150000"/>
              </a:lnSpc>
            </a:pPr>
            <a:r>
              <a:rPr lang="en-US" dirty="0" smtClean="0">
                <a:latin typeface="Times New Roman"/>
                <a:ea typeface="Times New Roman"/>
              </a:rPr>
              <a:t>The </a:t>
            </a:r>
            <a:r>
              <a:rPr lang="en-US" dirty="0">
                <a:latin typeface="Times New Roman"/>
                <a:ea typeface="Times New Roman"/>
              </a:rPr>
              <a:t>common causes include </a:t>
            </a:r>
            <a:r>
              <a:rPr lang="en-US" dirty="0" err="1">
                <a:latin typeface="Times New Roman"/>
                <a:ea typeface="Times New Roman"/>
              </a:rPr>
              <a:t>malabsorption</a:t>
            </a:r>
            <a:r>
              <a:rPr lang="en-US" dirty="0">
                <a:latin typeface="Times New Roman"/>
                <a:ea typeface="Times New Roman"/>
              </a:rPr>
              <a:t>, inflammatory Bowel Diseases (ulcerative colitis), irritable Bowel syndrome, colonic cancer, and HIV/AIDS.</a:t>
            </a:r>
          </a:p>
          <a:p>
            <a:pPr marL="457200" marR="0" algn="just">
              <a:lnSpc>
                <a:spcPct val="150000"/>
              </a:lnSpc>
            </a:pPr>
            <a:r>
              <a:rPr lang="en-US" dirty="0" smtClean="0">
                <a:latin typeface="Times New Roman"/>
                <a:ea typeface="Times New Roman"/>
              </a:rPr>
              <a:t>Infectious </a:t>
            </a:r>
            <a:r>
              <a:rPr lang="en-US" dirty="0">
                <a:latin typeface="Times New Roman"/>
                <a:ea typeface="Times New Roman"/>
              </a:rPr>
              <a:t>causes are not common causes of chronic diarrhea</a:t>
            </a:r>
          </a:p>
          <a:p>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236</a:t>
            </a:fld>
            <a:endParaRPr lang="en-US"/>
          </a:p>
        </p:txBody>
      </p:sp>
    </p:spTree>
    <p:extLst>
      <p:ext uri="{BB962C8B-B14F-4D97-AF65-F5344CB8AC3E}">
        <p14:creationId xmlns:p14="http://schemas.microsoft.com/office/powerpoint/2010/main" xmlns="" val="212804275"/>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839200" cy="1143000"/>
          </a:xfrm>
        </p:spPr>
        <p:txBody>
          <a:bodyPr>
            <a:normAutofit fontScale="90000"/>
          </a:bodyPr>
          <a:lstStyle/>
          <a:p>
            <a:pPr marL="457200" marR="0">
              <a:lnSpc>
                <a:spcPct val="150000"/>
              </a:lnSpc>
            </a:pPr>
            <a:r>
              <a:rPr lang="en-US" sz="3100" dirty="0">
                <a:latin typeface="Times New Roman"/>
                <a:ea typeface="Times New Roman"/>
              </a:rPr>
              <a:t/>
            </a:r>
            <a:br>
              <a:rPr lang="en-US" sz="3100" dirty="0">
                <a:latin typeface="Times New Roman"/>
                <a:ea typeface="Times New Roman"/>
              </a:rPr>
            </a:br>
            <a:r>
              <a:rPr lang="en-US" sz="3100" dirty="0" smtClean="0">
                <a:latin typeface="Times New Roman"/>
                <a:ea typeface="Times New Roman"/>
              </a:rPr>
              <a:t>Based </a:t>
            </a:r>
            <a:r>
              <a:rPr lang="en-US" sz="3100" dirty="0">
                <a:latin typeface="Times New Roman"/>
                <a:ea typeface="Times New Roman"/>
              </a:rPr>
              <a:t>on the nature of diarrheal stool, acute diarrhea could be inflammatory or </a:t>
            </a:r>
            <a:r>
              <a:rPr lang="en-US" sz="3100" dirty="0" smtClean="0">
                <a:latin typeface="Times New Roman"/>
                <a:ea typeface="Times New Roman"/>
              </a:rPr>
              <a:t>non inflammatory </a:t>
            </a:r>
            <a:r>
              <a:rPr lang="en-US" dirty="0">
                <a:latin typeface="Times New Roman"/>
                <a:ea typeface="Times New Roman"/>
              </a:rPr>
              <a:t/>
            </a:r>
            <a:br>
              <a:rPr lang="en-US" dirty="0">
                <a:latin typeface="Times New Roman"/>
                <a:ea typeface="Times New Roman"/>
              </a:rPr>
            </a:br>
            <a:endParaRPr lang="en-US" dirty="0"/>
          </a:p>
        </p:txBody>
      </p:sp>
      <p:sp>
        <p:nvSpPr>
          <p:cNvPr id="3" name="Content Placeholder 2"/>
          <p:cNvSpPr>
            <a:spLocks noGrp="1"/>
          </p:cNvSpPr>
          <p:nvPr>
            <p:ph idx="1"/>
          </p:nvPr>
        </p:nvSpPr>
        <p:spPr>
          <a:xfrm>
            <a:off x="457200" y="1447800"/>
            <a:ext cx="8229600" cy="4876800"/>
          </a:xfrm>
        </p:spPr>
        <p:txBody>
          <a:bodyPr>
            <a:normAutofit/>
          </a:bodyPr>
          <a:lstStyle/>
          <a:p>
            <a:pPr marL="114300" marR="0" indent="0" algn="just">
              <a:lnSpc>
                <a:spcPct val="150000"/>
              </a:lnSpc>
              <a:buNone/>
            </a:pPr>
            <a:r>
              <a:rPr lang="en-US" dirty="0">
                <a:latin typeface="Times New Roman"/>
                <a:ea typeface="Times New Roman"/>
              </a:rPr>
              <a:t>A) Non-inflammatory diarrhea</a:t>
            </a:r>
          </a:p>
          <a:p>
            <a:pPr marL="457200" marR="0" algn="just">
              <a:lnSpc>
                <a:spcPct val="150000"/>
              </a:lnSpc>
            </a:pPr>
            <a:r>
              <a:rPr lang="en-US" dirty="0" smtClean="0">
                <a:latin typeface="Times New Roman"/>
                <a:ea typeface="Times New Roman"/>
              </a:rPr>
              <a:t>Is </a:t>
            </a:r>
            <a:r>
              <a:rPr lang="en-US" dirty="0">
                <a:latin typeface="Times New Roman"/>
                <a:ea typeface="Times New Roman"/>
              </a:rPr>
              <a:t>watery, non-bloody diarrhea associated with </a:t>
            </a:r>
            <a:r>
              <a:rPr lang="en-US" dirty="0" err="1">
                <a:latin typeface="Times New Roman"/>
                <a:ea typeface="Times New Roman"/>
              </a:rPr>
              <a:t>periumblical</a:t>
            </a:r>
            <a:r>
              <a:rPr lang="en-US" dirty="0">
                <a:latin typeface="Times New Roman"/>
                <a:ea typeface="Times New Roman"/>
              </a:rPr>
              <a:t> cramps, nausea, and vomiting </a:t>
            </a:r>
          </a:p>
          <a:p>
            <a:pPr marL="457200" marR="0" algn="just">
              <a:lnSpc>
                <a:spcPct val="150000"/>
              </a:lnSpc>
            </a:pPr>
            <a:r>
              <a:rPr lang="en-US" dirty="0" smtClean="0">
                <a:latin typeface="Times New Roman"/>
                <a:ea typeface="Times New Roman"/>
              </a:rPr>
              <a:t>It </a:t>
            </a:r>
            <a:r>
              <a:rPr lang="en-US" dirty="0">
                <a:latin typeface="Times New Roman"/>
                <a:ea typeface="Times New Roman"/>
              </a:rPr>
              <a:t>is small intestinal in origin </a:t>
            </a:r>
            <a:endParaRPr lang="en-US" dirty="0" smtClean="0">
              <a:latin typeface="Times New Roman"/>
              <a:ea typeface="Times New Roman"/>
            </a:endParaRPr>
          </a:p>
          <a:p>
            <a:pPr marL="114300" marR="0" indent="0" algn="just">
              <a:lnSpc>
                <a:spcPct val="150000"/>
              </a:lnSpc>
              <a:buNone/>
            </a:pPr>
            <a:r>
              <a:rPr lang="en-US" dirty="0">
                <a:latin typeface="Times New Roman"/>
                <a:ea typeface="Times New Roman"/>
              </a:rPr>
              <a:t>B) Inflammatory diarrhea - </a:t>
            </a:r>
          </a:p>
          <a:p>
            <a:pPr lvl="0" algn="just">
              <a:lnSpc>
                <a:spcPct val="150000"/>
              </a:lnSpc>
              <a:buFont typeface="Symbol"/>
              <a:buChar char=""/>
            </a:pPr>
            <a:r>
              <a:rPr lang="en-US" dirty="0" err="1">
                <a:latin typeface="Times New Roman"/>
                <a:ea typeface="Times New Roman"/>
              </a:rPr>
              <a:t>Dysenteryis</a:t>
            </a:r>
            <a:r>
              <a:rPr lang="en-US" dirty="0">
                <a:latin typeface="Times New Roman"/>
                <a:ea typeface="Times New Roman"/>
              </a:rPr>
              <a:t> bloody diarrhea </a:t>
            </a:r>
          </a:p>
          <a:p>
            <a:pPr marL="457200" marR="0" algn="just">
              <a:lnSpc>
                <a:spcPct val="150000"/>
              </a:lnSpc>
            </a:pPr>
            <a:endParaRPr lang="en-US" dirty="0">
              <a:latin typeface="Times New Roman"/>
              <a:ea typeface="Times New Roman"/>
            </a:endParaRPr>
          </a:p>
          <a:p>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237</a:t>
            </a:fld>
            <a:endParaRPr lang="en-US"/>
          </a:p>
        </p:txBody>
      </p:sp>
    </p:spTree>
    <p:extLst>
      <p:ext uri="{BB962C8B-B14F-4D97-AF65-F5344CB8AC3E}">
        <p14:creationId xmlns:p14="http://schemas.microsoft.com/office/powerpoint/2010/main" xmlns="" val="2453341811"/>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Times New Roman"/>
                <a:ea typeface="Times New Roman"/>
              </a:rPr>
              <a:t>Pathophysiologic </a:t>
            </a:r>
            <a:r>
              <a:rPr lang="en-US" dirty="0" smtClean="0">
                <a:latin typeface="Times New Roman"/>
                <a:ea typeface="Times New Roman"/>
              </a:rPr>
              <a:t>classification</a:t>
            </a:r>
            <a:endParaRPr lang="en-US" dirty="0"/>
          </a:p>
        </p:txBody>
      </p:sp>
      <p:sp>
        <p:nvSpPr>
          <p:cNvPr id="3" name="Content Placeholder 2"/>
          <p:cNvSpPr>
            <a:spLocks noGrp="1"/>
          </p:cNvSpPr>
          <p:nvPr>
            <p:ph idx="1"/>
          </p:nvPr>
        </p:nvSpPr>
        <p:spPr>
          <a:xfrm>
            <a:off x="228600" y="1219200"/>
            <a:ext cx="8763000" cy="5486400"/>
          </a:xfrm>
        </p:spPr>
        <p:txBody>
          <a:bodyPr>
            <a:normAutofit fontScale="77500" lnSpcReduction="20000"/>
          </a:bodyPr>
          <a:lstStyle/>
          <a:p>
            <a:pPr marL="514350" indent="-514350">
              <a:buAutoNum type="alphaUcParenR"/>
            </a:pPr>
            <a:r>
              <a:rPr lang="en-US" dirty="0" smtClean="0">
                <a:latin typeface="Times New Roman"/>
                <a:ea typeface="Times New Roman"/>
              </a:rPr>
              <a:t>Secretory diarrhea</a:t>
            </a:r>
          </a:p>
          <a:p>
            <a:pPr lvl="1"/>
            <a:r>
              <a:rPr lang="en-US" dirty="0">
                <a:latin typeface="Times New Roman"/>
                <a:ea typeface="Times New Roman"/>
              </a:rPr>
              <a:t>Occurs when the secretion of fluid and electrolytes is increased or when the normal absorptive </a:t>
            </a:r>
            <a:r>
              <a:rPr lang="en-US" dirty="0" smtClean="0">
                <a:latin typeface="Times New Roman"/>
                <a:ea typeface="Times New Roman"/>
              </a:rPr>
              <a:t>capacity </a:t>
            </a:r>
            <a:r>
              <a:rPr lang="en-US" dirty="0">
                <a:latin typeface="Times New Roman"/>
                <a:ea typeface="Times New Roman"/>
              </a:rPr>
              <a:t>of the bowel is </a:t>
            </a:r>
            <a:r>
              <a:rPr lang="en-US" dirty="0" smtClean="0">
                <a:latin typeface="Times New Roman"/>
                <a:ea typeface="Times New Roman"/>
              </a:rPr>
              <a:t>decreased</a:t>
            </a:r>
          </a:p>
          <a:p>
            <a:pPr lvl="1"/>
            <a:r>
              <a:rPr lang="en-US" dirty="0">
                <a:latin typeface="Times New Roman"/>
                <a:ea typeface="Times New Roman"/>
              </a:rPr>
              <a:t>Diarrhea of secretary origin persists even if the patient fasts</a:t>
            </a:r>
            <a:endParaRPr lang="en-US" dirty="0" smtClean="0"/>
          </a:p>
          <a:p>
            <a:pPr marL="0" indent="0">
              <a:buNone/>
            </a:pPr>
            <a:r>
              <a:rPr lang="en-US" dirty="0">
                <a:latin typeface="Times New Roman"/>
                <a:ea typeface="Times New Roman"/>
              </a:rPr>
              <a:t>B) Osmotic </a:t>
            </a:r>
            <a:r>
              <a:rPr lang="en-US" dirty="0" smtClean="0">
                <a:latin typeface="Times New Roman"/>
                <a:ea typeface="Times New Roman"/>
              </a:rPr>
              <a:t>diarrhea</a:t>
            </a:r>
          </a:p>
          <a:p>
            <a:pPr marL="857250" lvl="1" algn="just">
              <a:lnSpc>
                <a:spcPct val="150000"/>
              </a:lnSpc>
            </a:pPr>
            <a:r>
              <a:rPr lang="en-US" dirty="0">
                <a:latin typeface="Times New Roman"/>
                <a:ea typeface="Times New Roman"/>
              </a:rPr>
              <a:t>It occurs due to the presence of poorly absorbed or </a:t>
            </a:r>
            <a:r>
              <a:rPr lang="en-US" dirty="0" smtClean="0">
                <a:latin typeface="Times New Roman"/>
                <a:ea typeface="Times New Roman"/>
              </a:rPr>
              <a:t>non absorbable </a:t>
            </a:r>
            <a:r>
              <a:rPr lang="en-US" dirty="0">
                <a:latin typeface="Times New Roman"/>
                <a:ea typeface="Times New Roman"/>
              </a:rPr>
              <a:t>substance in the intestine which is </a:t>
            </a:r>
            <a:r>
              <a:rPr lang="en-US" dirty="0" err="1">
                <a:latin typeface="Times New Roman"/>
                <a:ea typeface="Times New Roman"/>
              </a:rPr>
              <a:t>osmotically</a:t>
            </a:r>
            <a:r>
              <a:rPr lang="en-US" dirty="0">
                <a:latin typeface="Times New Roman"/>
                <a:ea typeface="Times New Roman"/>
              </a:rPr>
              <a:t> active, resulting secondary accumulation of fluid and electrolytes. </a:t>
            </a:r>
            <a:endParaRPr lang="en-US" dirty="0" smtClean="0">
              <a:latin typeface="Times New Roman"/>
              <a:ea typeface="Times New Roman"/>
            </a:endParaRPr>
          </a:p>
          <a:p>
            <a:pPr marL="857250" lvl="1" algn="just">
              <a:lnSpc>
                <a:spcPct val="150000"/>
              </a:lnSpc>
            </a:pPr>
            <a:r>
              <a:rPr lang="en-US" dirty="0" smtClean="0">
                <a:latin typeface="Times New Roman"/>
                <a:ea typeface="Times New Roman"/>
              </a:rPr>
              <a:t>Such non absorbable </a:t>
            </a:r>
            <a:r>
              <a:rPr lang="en-US" dirty="0">
                <a:latin typeface="Times New Roman"/>
                <a:ea typeface="Times New Roman"/>
              </a:rPr>
              <a:t>substances include lactose in patients with lactase deficiency. </a:t>
            </a:r>
            <a:endParaRPr lang="en-US" dirty="0" smtClean="0">
              <a:latin typeface="Times New Roman"/>
              <a:ea typeface="Times New Roman"/>
            </a:endParaRPr>
          </a:p>
          <a:p>
            <a:pPr marL="857250" lvl="1" algn="just">
              <a:lnSpc>
                <a:spcPct val="150000"/>
              </a:lnSpc>
            </a:pPr>
            <a:r>
              <a:rPr lang="en-US" dirty="0" smtClean="0">
                <a:latin typeface="Times New Roman"/>
                <a:ea typeface="Times New Roman"/>
              </a:rPr>
              <a:t>This </a:t>
            </a:r>
            <a:r>
              <a:rPr lang="en-US" dirty="0">
                <a:latin typeface="Times New Roman"/>
                <a:ea typeface="Times New Roman"/>
              </a:rPr>
              <a:t>type of diarrhea is usually caused by </a:t>
            </a:r>
            <a:r>
              <a:rPr lang="en-US" dirty="0" err="1">
                <a:latin typeface="Times New Roman"/>
                <a:ea typeface="Times New Roman"/>
              </a:rPr>
              <a:t>malabsorption</a:t>
            </a:r>
            <a:r>
              <a:rPr lang="en-US" dirty="0">
                <a:latin typeface="Times New Roman"/>
                <a:ea typeface="Times New Roman"/>
              </a:rPr>
              <a:t> and disappears when patient </a:t>
            </a:r>
            <a:r>
              <a:rPr lang="en-US" b="1" dirty="0">
                <a:latin typeface="Times New Roman"/>
                <a:ea typeface="Times New Roman"/>
              </a:rPr>
              <a:t>fasts</a:t>
            </a:r>
            <a:r>
              <a:rPr lang="en-US" dirty="0">
                <a:latin typeface="Times New Roman"/>
                <a:ea typeface="Times New Roman"/>
              </a:rPr>
              <a:t> for 48-72 </a:t>
            </a:r>
            <a:r>
              <a:rPr lang="en-US" dirty="0" err="1">
                <a:latin typeface="Times New Roman"/>
                <a:ea typeface="Times New Roman"/>
              </a:rPr>
              <a:t>hrs</a:t>
            </a:r>
            <a:endParaRPr lang="en-US" dirty="0" smtClean="0">
              <a:latin typeface="Times New Roman"/>
              <a:ea typeface="Times New Roman"/>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238</a:t>
            </a:fld>
            <a:endParaRPr lang="en-US"/>
          </a:p>
        </p:txBody>
      </p:sp>
    </p:spTree>
    <p:extLst>
      <p:ext uri="{BB962C8B-B14F-4D97-AF65-F5344CB8AC3E}">
        <p14:creationId xmlns:p14="http://schemas.microsoft.com/office/powerpoint/2010/main" xmlns="" val="215885190"/>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Managment</a:t>
            </a:r>
            <a:endParaRPr lang="en-US" dirty="0"/>
          </a:p>
        </p:txBody>
      </p:sp>
      <p:sp>
        <p:nvSpPr>
          <p:cNvPr id="3" name="Content Placeholder 2"/>
          <p:cNvSpPr>
            <a:spLocks noGrp="1"/>
          </p:cNvSpPr>
          <p:nvPr>
            <p:ph idx="1"/>
          </p:nvPr>
        </p:nvSpPr>
        <p:spPr/>
        <p:txBody>
          <a:bodyPr/>
          <a:lstStyle/>
          <a:p>
            <a:r>
              <a:rPr lang="en-US" dirty="0" smtClean="0"/>
              <a:t>Fluid and </a:t>
            </a:r>
            <a:r>
              <a:rPr lang="en-US" dirty="0" err="1" smtClean="0"/>
              <a:t>electrolyt</a:t>
            </a:r>
            <a:r>
              <a:rPr lang="en-US" dirty="0" smtClean="0"/>
              <a:t> </a:t>
            </a:r>
          </a:p>
          <a:p>
            <a:r>
              <a:rPr lang="en-US" dirty="0" smtClean="0"/>
              <a:t>Treat </a:t>
            </a:r>
            <a:r>
              <a:rPr lang="en-US" smtClean="0"/>
              <a:t>the cause </a:t>
            </a:r>
            <a:endParaRPr lang="en-US"/>
          </a:p>
        </p:txBody>
      </p:sp>
      <p:sp>
        <p:nvSpPr>
          <p:cNvPr id="4" name="Slide Number Placeholder 3"/>
          <p:cNvSpPr>
            <a:spLocks noGrp="1"/>
          </p:cNvSpPr>
          <p:nvPr>
            <p:ph type="sldNum" sz="quarter" idx="12"/>
          </p:nvPr>
        </p:nvSpPr>
        <p:spPr/>
        <p:txBody>
          <a:bodyPr/>
          <a:lstStyle/>
          <a:p>
            <a:fld id="{D8C489E4-C886-4C43-A66E-F614A9A1D522}" type="slidenum">
              <a:rPr lang="en-US" smtClean="0"/>
              <a:pPr/>
              <a:t>239</a:t>
            </a:fld>
            <a:endParaRPr lang="en-US"/>
          </a:p>
        </p:txBody>
      </p:sp>
    </p:spTree>
    <p:extLst>
      <p:ext uri="{BB962C8B-B14F-4D97-AF65-F5344CB8AC3E}">
        <p14:creationId xmlns:p14="http://schemas.microsoft.com/office/powerpoint/2010/main" xmlns="" val="27329686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9906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990600"/>
            <a:ext cx="8991600" cy="5715000"/>
          </a:xfrm>
        </p:spPr>
        <p:txBody>
          <a:bodyPr>
            <a:normAutofit/>
          </a:bodyPr>
          <a:lstStyle/>
          <a:p>
            <a:pPr algn="just">
              <a:lnSpc>
                <a:spcPct val="150000"/>
              </a:lnSpc>
            </a:pPr>
            <a:r>
              <a:rPr lang="en-US" sz="2800" dirty="0" smtClean="0">
                <a:latin typeface="Times New Roman" panose="02020603050405020304" pitchFamily="18" charset="0"/>
                <a:cs typeface="Times New Roman" panose="02020603050405020304" pitchFamily="18" charset="0"/>
              </a:rPr>
              <a:t>Food choice factors also vary according to life stage and vary from one individual or group of people to others . </a:t>
            </a:r>
          </a:p>
          <a:p>
            <a:pPr algn="just">
              <a:lnSpc>
                <a:spcPct val="150000"/>
              </a:lnSpc>
            </a:pPr>
            <a:r>
              <a:rPr lang="en-US" sz="2800" dirty="0" smtClean="0">
                <a:latin typeface="Times New Roman" panose="02020603050405020304" pitchFamily="18" charset="0"/>
                <a:cs typeface="Times New Roman" panose="02020603050405020304" pitchFamily="18" charset="0"/>
              </a:rPr>
              <a:t>Thus, </a:t>
            </a:r>
            <a:r>
              <a:rPr lang="en-US" sz="2800" dirty="0" smtClean="0">
                <a:solidFill>
                  <a:srgbClr val="FF0000"/>
                </a:solidFill>
                <a:latin typeface="Times New Roman" panose="02020603050405020304" pitchFamily="18" charset="0"/>
                <a:cs typeface="Times New Roman" panose="02020603050405020304" pitchFamily="18" charset="0"/>
              </a:rPr>
              <a:t>one type of intervention to </a:t>
            </a:r>
            <a:r>
              <a:rPr lang="en-US" sz="2800" dirty="0" smtClean="0">
                <a:latin typeface="Times New Roman" panose="02020603050405020304" pitchFamily="18" charset="0"/>
                <a:cs typeface="Times New Roman" panose="02020603050405020304" pitchFamily="18" charset="0"/>
              </a:rPr>
              <a:t>modify food choice behavior will not suit all population groups. </a:t>
            </a:r>
          </a:p>
          <a:p>
            <a:pPr algn="just">
              <a:lnSpc>
                <a:spcPct val="150000"/>
              </a:lnSpc>
            </a:pPr>
            <a:r>
              <a:rPr lang="en-US" sz="2800" dirty="0" smtClean="0">
                <a:latin typeface="Times New Roman" panose="02020603050405020304" pitchFamily="18" charset="0"/>
                <a:cs typeface="Times New Roman" panose="02020603050405020304" pitchFamily="18" charset="0"/>
              </a:rPr>
              <a:t>Rather, interventions need to be geared towards different groups of the population with consideration to the many factors influencing their decisions on food choice.</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067800" cy="7620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Biological determinants of food choice</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838200"/>
            <a:ext cx="8915400" cy="5943600"/>
          </a:xfrm>
        </p:spPr>
        <p:txBody>
          <a:bodyPr>
            <a:normAutofit fontScale="92500"/>
          </a:bodyPr>
          <a:lstStyle/>
          <a:p>
            <a:pPr algn="just">
              <a:lnSpc>
                <a:spcPct val="150000"/>
              </a:lnSpc>
            </a:pPr>
            <a:r>
              <a:rPr lang="en-US" sz="2800" dirty="0" smtClean="0">
                <a:latin typeface="Times New Roman" panose="02020603050405020304" pitchFamily="18" charset="0"/>
                <a:cs typeface="Times New Roman" panose="02020603050405020304" pitchFamily="18" charset="0"/>
              </a:rPr>
              <a:t>Are </a:t>
            </a:r>
            <a:r>
              <a:rPr lang="en-US" sz="2800" i="1" dirty="0" smtClean="0">
                <a:latin typeface="Times New Roman" panose="02020603050405020304" pitchFamily="18" charset="0"/>
                <a:cs typeface="Times New Roman" panose="02020603050405020304" pitchFamily="18" charset="0"/>
              </a:rPr>
              <a:t>Hunger and satiety</a:t>
            </a:r>
          </a:p>
          <a:p>
            <a:pPr algn="just">
              <a:lnSpc>
                <a:spcPct val="150000"/>
              </a:lnSpc>
            </a:pPr>
            <a:r>
              <a:rPr lang="en-US" sz="2800" dirty="0" smtClean="0">
                <a:latin typeface="Times New Roman" panose="02020603050405020304" pitchFamily="18" charset="0"/>
                <a:cs typeface="Times New Roman" panose="02020603050405020304" pitchFamily="18" charset="0"/>
              </a:rPr>
              <a:t>Our physiological needs provide the basic determinants of food choice. </a:t>
            </a:r>
          </a:p>
          <a:p>
            <a:pPr algn="just">
              <a:lnSpc>
                <a:spcPct val="150000"/>
              </a:lnSpc>
            </a:pPr>
            <a:r>
              <a:rPr lang="en-US" sz="2800" dirty="0" smtClean="0">
                <a:latin typeface="Times New Roman" panose="02020603050405020304" pitchFamily="18" charset="0"/>
                <a:cs typeface="Times New Roman" panose="02020603050405020304" pitchFamily="18" charset="0"/>
              </a:rPr>
              <a:t>Humans need energy and nutrients in order to survive and will respond to the feelings of hunger and satiety (satisfaction of appetite, state of no hunger between two eating occasions). </a:t>
            </a:r>
          </a:p>
          <a:p>
            <a:pPr algn="just">
              <a:lnSpc>
                <a:spcPct val="150000"/>
              </a:lnSpc>
            </a:pPr>
            <a:r>
              <a:rPr lang="en-US" sz="2800" dirty="0" smtClean="0">
                <a:latin typeface="Times New Roman" panose="02020603050405020304" pitchFamily="18" charset="0"/>
                <a:cs typeface="Times New Roman" panose="02020603050405020304" pitchFamily="18" charset="0"/>
              </a:rPr>
              <a:t>The central nervous system is involved in controlling the balance between hunger, appetite stimulation and food intake</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45"/>
            <a:ext cx="9144000" cy="11430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Biological determinants…</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990600"/>
            <a:ext cx="8229600" cy="5135563"/>
          </a:xfrm>
        </p:spPr>
        <p:txBody>
          <a:bodyPr>
            <a:normAutofit/>
          </a:bodyPr>
          <a:lstStyle/>
          <a:p>
            <a:pPr algn="just">
              <a:lnSpc>
                <a:spcPct val="150000"/>
              </a:lnSpc>
            </a:pPr>
            <a:r>
              <a:rPr lang="en-US" sz="2800" dirty="0">
                <a:latin typeface="Times New Roman" panose="02020603050405020304" pitchFamily="18" charset="0"/>
                <a:cs typeface="Times New Roman" panose="02020603050405020304" pitchFamily="18" charset="0"/>
              </a:rPr>
              <a:t>M</a:t>
            </a:r>
            <a:r>
              <a:rPr lang="en-US" sz="2800" dirty="0" smtClean="0">
                <a:latin typeface="Times New Roman" panose="02020603050405020304" pitchFamily="18" charset="0"/>
                <a:cs typeface="Times New Roman" panose="02020603050405020304" pitchFamily="18" charset="0"/>
              </a:rPr>
              <a:t>acro-nutrients i.e. carbohydrates, proteins and fats generate satiety signals of varying strength. </a:t>
            </a:r>
          </a:p>
          <a:p>
            <a:pPr algn="just">
              <a:lnSpc>
                <a:spcPct val="150000"/>
              </a:lnSpc>
            </a:pPr>
            <a:r>
              <a:rPr lang="en-US" sz="2800" dirty="0" smtClean="0">
                <a:latin typeface="Times New Roman" panose="02020603050405020304" pitchFamily="18" charset="0"/>
                <a:cs typeface="Times New Roman" panose="02020603050405020304" pitchFamily="18" charset="0"/>
              </a:rPr>
              <a:t>The balance of evidence suggests </a:t>
            </a:r>
            <a:r>
              <a:rPr lang="en-US" sz="2800" dirty="0" smtClean="0">
                <a:solidFill>
                  <a:srgbClr val="FF0000"/>
                </a:solidFill>
                <a:latin typeface="Times New Roman" panose="02020603050405020304" pitchFamily="18" charset="0"/>
                <a:cs typeface="Times New Roman" panose="02020603050405020304" pitchFamily="18" charset="0"/>
              </a:rPr>
              <a:t>that fat has the lowest satiating power,</a:t>
            </a:r>
            <a:r>
              <a:rPr lang="en-US" sz="2800" dirty="0" smtClean="0">
                <a:latin typeface="Times New Roman" panose="02020603050405020304" pitchFamily="18" charset="0"/>
                <a:cs typeface="Times New Roman" panose="02020603050405020304" pitchFamily="18" charset="0"/>
              </a:rPr>
              <a:t> </a:t>
            </a:r>
            <a:r>
              <a:rPr lang="en-US" sz="2800" dirty="0" smtClean="0">
                <a:solidFill>
                  <a:srgbClr val="00B0F0"/>
                </a:solidFill>
                <a:latin typeface="Times New Roman" panose="02020603050405020304" pitchFamily="18" charset="0"/>
                <a:cs typeface="Times New Roman" panose="02020603050405020304" pitchFamily="18" charset="0"/>
              </a:rPr>
              <a:t>carbohydrates have an intermediate effect </a:t>
            </a:r>
            <a:r>
              <a:rPr lang="en-US" sz="2800" dirty="0" smtClean="0">
                <a:solidFill>
                  <a:srgbClr val="00B050"/>
                </a:solidFill>
                <a:latin typeface="Times New Roman" panose="02020603050405020304" pitchFamily="18" charset="0"/>
                <a:cs typeface="Times New Roman" panose="02020603050405020304" pitchFamily="18" charset="0"/>
              </a:rPr>
              <a:t>and protein has been found to be the most satiating.</a:t>
            </a:r>
            <a:endParaRPr lang="en-US" dirty="0">
              <a:solidFill>
                <a:srgbClr val="00B05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21" y="1137"/>
            <a:ext cx="8229600" cy="11430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Biological determinants…</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2081" y="990600"/>
            <a:ext cx="8686800" cy="5105400"/>
          </a:xfrm>
        </p:spPr>
        <p:txBody>
          <a:bodyPr>
            <a:normAutofit fontScale="92500" lnSpcReduction="20000"/>
          </a:bodyPr>
          <a:lstStyle/>
          <a:p>
            <a:pPr algn="just">
              <a:lnSpc>
                <a:spcPct val="150000"/>
              </a:lnSpc>
            </a:pPr>
            <a:r>
              <a:rPr lang="en-US" sz="2800" dirty="0" smtClean="0">
                <a:latin typeface="Times New Roman" panose="02020603050405020304" pitchFamily="18" charset="0"/>
                <a:cs typeface="Times New Roman" panose="02020603050405020304" pitchFamily="18" charset="0"/>
              </a:rPr>
              <a:t>The </a:t>
            </a:r>
            <a:r>
              <a:rPr lang="en-US" sz="2800" dirty="0" smtClean="0">
                <a:solidFill>
                  <a:srgbClr val="FF0000"/>
                </a:solidFill>
                <a:latin typeface="Times New Roman" panose="02020603050405020304" pitchFamily="18" charset="0"/>
                <a:cs typeface="Times New Roman" panose="02020603050405020304" pitchFamily="18" charset="0"/>
              </a:rPr>
              <a:t>energy density </a:t>
            </a:r>
            <a:r>
              <a:rPr lang="en-US" sz="2800" dirty="0" smtClean="0">
                <a:latin typeface="Times New Roman" panose="02020603050405020304" pitchFamily="18" charset="0"/>
                <a:cs typeface="Times New Roman" panose="02020603050405020304" pitchFamily="18" charset="0"/>
              </a:rPr>
              <a:t>of diets has been shown to exert potent effects on satiety; low energy density diets generate greater satiety than high energy density diets. </a:t>
            </a:r>
          </a:p>
          <a:p>
            <a:pPr algn="just">
              <a:lnSpc>
                <a:spcPct val="150000"/>
              </a:lnSpc>
            </a:pPr>
            <a:r>
              <a:rPr lang="en-US" sz="2800" dirty="0" smtClean="0">
                <a:latin typeface="Times New Roman" panose="02020603050405020304" pitchFamily="18" charset="0"/>
                <a:cs typeface="Times New Roman" panose="02020603050405020304" pitchFamily="18" charset="0"/>
              </a:rPr>
              <a:t>The high energy density of high-fat and/or high-sugar foods can also lead to ‘passive over consumption, where excess energy is ingested unintentionally and without the consumption of additional bulk</a:t>
            </a:r>
          </a:p>
          <a:p>
            <a:pPr algn="just">
              <a:lnSpc>
                <a:spcPct val="150000"/>
              </a:lnSpc>
            </a:pPr>
            <a:r>
              <a:rPr lang="en-US" sz="2800" dirty="0" smtClean="0">
                <a:latin typeface="Times New Roman" panose="02020603050405020304" pitchFamily="18" charset="0"/>
                <a:cs typeface="Times New Roman" panose="02020603050405020304" pitchFamily="18" charset="0"/>
              </a:rPr>
              <a:t>An important </a:t>
            </a:r>
            <a:r>
              <a:rPr lang="en-US" sz="2800" dirty="0" smtClean="0">
                <a:solidFill>
                  <a:srgbClr val="FF0000"/>
                </a:solidFill>
                <a:latin typeface="Times New Roman" panose="02020603050405020304" pitchFamily="18" charset="0"/>
                <a:cs typeface="Times New Roman" panose="02020603050405020304" pitchFamily="18" charset="0"/>
              </a:rPr>
              <a:t>satiety signal may </a:t>
            </a:r>
            <a:r>
              <a:rPr lang="en-US" sz="2800" dirty="0" smtClean="0">
                <a:latin typeface="Times New Roman" panose="02020603050405020304" pitchFamily="18" charset="0"/>
                <a:cs typeface="Times New Roman" panose="02020603050405020304" pitchFamily="18" charset="0"/>
              </a:rPr>
              <a:t>be the volume of food or portion size consumed. </a:t>
            </a:r>
          </a:p>
          <a:p>
            <a:pPr>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3" y="152400"/>
            <a:ext cx="8686800" cy="563562"/>
          </a:xfrm>
        </p:spPr>
        <p:txBody>
          <a:bodyPr>
            <a:normAutofit fontScale="90000"/>
          </a:bodyPr>
          <a:lstStyle/>
          <a:p>
            <a:pPr algn="l"/>
            <a:r>
              <a:rPr lang="x-none" dirty="0" smtClean="0">
                <a:latin typeface="Times New Roman" panose="02020603050405020304" pitchFamily="18" charset="0"/>
                <a:cs typeface="Times New Roman" panose="02020603050405020304" pitchFamily="18" charset="0"/>
              </a:rPr>
              <a:t>Palatability</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5256" y="715962"/>
            <a:ext cx="8956343" cy="5640388"/>
          </a:xfrm>
        </p:spPr>
        <p:txBody>
          <a:bodyPr>
            <a:noAutofit/>
          </a:bodyPr>
          <a:lstStyle/>
          <a:p>
            <a:pPr algn="just">
              <a:lnSpc>
                <a:spcPct val="150000"/>
              </a:lnSpc>
            </a:pPr>
            <a:r>
              <a:rPr lang="en-US" sz="2800" dirty="0" smtClean="0">
                <a:solidFill>
                  <a:srgbClr val="FF0000"/>
                </a:solidFill>
                <a:latin typeface="Times New Roman" panose="02020603050405020304" pitchFamily="18" charset="0"/>
                <a:cs typeface="Times New Roman" panose="02020603050405020304" pitchFamily="18" charset="0"/>
              </a:rPr>
              <a:t>Palatability</a:t>
            </a:r>
            <a:r>
              <a:rPr lang="en-US" sz="2800" dirty="0" smtClean="0">
                <a:latin typeface="Times New Roman" panose="02020603050405020304" pitchFamily="18" charset="0"/>
                <a:cs typeface="Times New Roman" panose="02020603050405020304" pitchFamily="18" charset="0"/>
              </a:rPr>
              <a:t> is proportional to the pleasure someone experiences when eating a particular food. </a:t>
            </a:r>
          </a:p>
          <a:p>
            <a:pPr algn="just">
              <a:lnSpc>
                <a:spcPct val="150000"/>
              </a:lnSpc>
            </a:pPr>
            <a:r>
              <a:rPr lang="en-US" sz="2800" dirty="0" smtClean="0">
                <a:latin typeface="Times New Roman" panose="02020603050405020304" pitchFamily="18" charset="0"/>
                <a:cs typeface="Times New Roman" panose="02020603050405020304" pitchFamily="18" charset="0"/>
              </a:rPr>
              <a:t>It is dependent on the </a:t>
            </a:r>
            <a:r>
              <a:rPr lang="en-US" sz="2800" dirty="0" smtClean="0">
                <a:solidFill>
                  <a:srgbClr val="FF0000"/>
                </a:solidFill>
                <a:latin typeface="Times New Roman" panose="02020603050405020304" pitchFamily="18" charset="0"/>
                <a:cs typeface="Times New Roman" panose="02020603050405020304" pitchFamily="18" charset="0"/>
              </a:rPr>
              <a:t>sensory properties of the food </a:t>
            </a:r>
            <a:r>
              <a:rPr lang="en-US" sz="2800" dirty="0" smtClean="0">
                <a:latin typeface="Times New Roman" panose="02020603050405020304" pitchFamily="18" charset="0"/>
                <a:cs typeface="Times New Roman" panose="02020603050405020304" pitchFamily="18" charset="0"/>
              </a:rPr>
              <a:t>such as taste, smell, texture and appearance. </a:t>
            </a:r>
          </a:p>
          <a:p>
            <a:pPr algn="just">
              <a:lnSpc>
                <a:spcPct val="150000"/>
              </a:lnSpc>
            </a:pPr>
            <a:r>
              <a:rPr lang="en-US" sz="2800" dirty="0" smtClean="0">
                <a:latin typeface="Times New Roman" panose="02020603050405020304" pitchFamily="18" charset="0"/>
                <a:cs typeface="Times New Roman" panose="02020603050405020304" pitchFamily="18" charset="0"/>
              </a:rPr>
              <a:t>Sweet and high-fat foods have an undeniable sensory appeal.</a:t>
            </a:r>
          </a:p>
          <a:p>
            <a:pPr algn="just">
              <a:lnSpc>
                <a:spcPct val="150000"/>
              </a:lnSpc>
            </a:pPr>
            <a:r>
              <a:rPr lang="en-US" sz="2800" dirty="0" smtClean="0">
                <a:latin typeface="Times New Roman" panose="02020603050405020304" pitchFamily="18" charset="0"/>
                <a:cs typeface="Times New Roman" panose="02020603050405020304" pitchFamily="18" charset="0"/>
              </a:rPr>
              <a:t> It is not surprising then that food is not solely regarded as a source of nourishment but is often consumed for the </a:t>
            </a:r>
            <a:r>
              <a:rPr lang="en-US" sz="2800" dirty="0" smtClean="0">
                <a:solidFill>
                  <a:srgbClr val="FF0000"/>
                </a:solidFill>
                <a:latin typeface="Times New Roman" panose="02020603050405020304" pitchFamily="18" charset="0"/>
                <a:cs typeface="Times New Roman" panose="02020603050405020304" pitchFamily="18" charset="0"/>
              </a:rPr>
              <a:t>pleasure value it imparts</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4" y="-15875"/>
            <a:ext cx="9137176" cy="701675"/>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Sensory aspect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685800"/>
            <a:ext cx="8991600" cy="5867400"/>
          </a:xfrm>
        </p:spPr>
        <p:txBody>
          <a:bodyPr>
            <a:normAutofit/>
          </a:bodyPr>
          <a:lstStyle/>
          <a:p>
            <a:pPr algn="just">
              <a:lnSpc>
                <a:spcPct val="150000"/>
              </a:lnSpc>
            </a:pPr>
            <a:r>
              <a:rPr lang="en-US" sz="2800" dirty="0" smtClean="0">
                <a:solidFill>
                  <a:srgbClr val="FF0000"/>
                </a:solidFill>
                <a:latin typeface="Times New Roman" panose="02020603050405020304" pitchFamily="18" charset="0"/>
                <a:cs typeface="Times New Roman" panose="02020603050405020304" pitchFamily="18" charset="0"/>
              </a:rPr>
              <a:t>Taste</a:t>
            </a:r>
            <a:r>
              <a:rPr lang="en-US" sz="2800" dirty="0" smtClean="0">
                <a:latin typeface="Times New Roman" panose="02020603050405020304" pitchFamily="18" charset="0"/>
                <a:cs typeface="Times New Roman" panose="02020603050405020304" pitchFamily="18" charset="0"/>
              </a:rPr>
              <a:t>’ is consistently reported as a major influence on food behavior.</a:t>
            </a:r>
          </a:p>
          <a:p>
            <a:pPr algn="just">
              <a:lnSpc>
                <a:spcPct val="150000"/>
              </a:lnSpc>
            </a:pPr>
            <a:r>
              <a:rPr lang="en-US" sz="2800" dirty="0" smtClean="0">
                <a:latin typeface="Times New Roman" panose="02020603050405020304" pitchFamily="18" charset="0"/>
                <a:cs typeface="Times New Roman" panose="02020603050405020304" pitchFamily="18" charset="0"/>
              </a:rPr>
              <a:t> In reality ‘taste’ is the sum of all sensory stimulation that is produced by the ingestion of a food. </a:t>
            </a:r>
          </a:p>
          <a:p>
            <a:pPr algn="just">
              <a:lnSpc>
                <a:spcPct val="150000"/>
              </a:lnSpc>
            </a:pPr>
            <a:r>
              <a:rPr lang="en-US" sz="2800" dirty="0" smtClean="0">
                <a:latin typeface="Times New Roman" panose="02020603050405020304" pitchFamily="18" charset="0"/>
                <a:cs typeface="Times New Roman" panose="02020603050405020304" pitchFamily="18" charset="0"/>
              </a:rPr>
              <a:t>This includes not only taste but also </a:t>
            </a:r>
            <a:r>
              <a:rPr lang="en-US" sz="2800" dirty="0" smtClean="0">
                <a:solidFill>
                  <a:srgbClr val="FF0000"/>
                </a:solidFill>
                <a:latin typeface="Times New Roman" panose="02020603050405020304" pitchFamily="18" charset="0"/>
                <a:cs typeface="Times New Roman" panose="02020603050405020304" pitchFamily="18" charset="0"/>
              </a:rPr>
              <a:t>smell</a:t>
            </a:r>
            <a:r>
              <a:rPr lang="en-US" sz="2800" dirty="0" smtClean="0">
                <a:latin typeface="Times New Roman" panose="02020603050405020304" pitchFamily="18" charset="0"/>
                <a:cs typeface="Times New Roman" panose="02020603050405020304" pitchFamily="18" charset="0"/>
              </a:rPr>
              <a:t>, </a:t>
            </a:r>
            <a:r>
              <a:rPr lang="en-US" sz="2800" dirty="0" smtClean="0">
                <a:solidFill>
                  <a:srgbClr val="FF0000"/>
                </a:solidFill>
                <a:latin typeface="Times New Roman" panose="02020603050405020304" pitchFamily="18" charset="0"/>
                <a:cs typeface="Times New Roman" panose="02020603050405020304" pitchFamily="18" charset="0"/>
              </a:rPr>
              <a:t>appearance</a:t>
            </a:r>
            <a:r>
              <a:rPr lang="en-US" sz="2800" dirty="0" smtClean="0">
                <a:latin typeface="Times New Roman" panose="02020603050405020304" pitchFamily="18" charset="0"/>
                <a:cs typeface="Times New Roman" panose="02020603050405020304" pitchFamily="18" charset="0"/>
              </a:rPr>
              <a:t> and </a:t>
            </a:r>
            <a:r>
              <a:rPr lang="en-US" sz="2800" dirty="0" smtClean="0">
                <a:solidFill>
                  <a:srgbClr val="FF0000"/>
                </a:solidFill>
                <a:latin typeface="Times New Roman" panose="02020603050405020304" pitchFamily="18" charset="0"/>
                <a:cs typeface="Times New Roman" panose="02020603050405020304" pitchFamily="18" charset="0"/>
              </a:rPr>
              <a:t>texture</a:t>
            </a:r>
            <a:r>
              <a:rPr lang="en-US" sz="2800" dirty="0" smtClean="0">
                <a:latin typeface="Times New Roman" panose="02020603050405020304" pitchFamily="18" charset="0"/>
                <a:cs typeface="Times New Roman" panose="02020603050405020304" pitchFamily="18" charset="0"/>
              </a:rPr>
              <a:t> of food. </a:t>
            </a:r>
          </a:p>
          <a:p>
            <a:pPr algn="just">
              <a:lnSpc>
                <a:spcPct val="150000"/>
              </a:lnSpc>
            </a:pPr>
            <a:r>
              <a:rPr lang="en-US" sz="2800" dirty="0" smtClean="0">
                <a:latin typeface="Times New Roman" panose="02020603050405020304" pitchFamily="18" charset="0"/>
                <a:cs typeface="Times New Roman" panose="02020603050405020304" pitchFamily="18" charset="0"/>
              </a:rPr>
              <a:t>These sensory aspects are thought to influence, </a:t>
            </a:r>
            <a:r>
              <a:rPr lang="en-US" sz="2800" dirty="0" smtClean="0">
                <a:solidFill>
                  <a:srgbClr val="FF0000"/>
                </a:solidFill>
                <a:latin typeface="Times New Roman" panose="02020603050405020304" pitchFamily="18" charset="0"/>
                <a:cs typeface="Times New Roman" panose="02020603050405020304" pitchFamily="18" charset="0"/>
              </a:rPr>
              <a:t>in particular, spontaneous food choice.</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7" y="-20472"/>
            <a:ext cx="8229600" cy="933285"/>
          </a:xfrm>
        </p:spPr>
        <p:txBody>
          <a:bodyPr>
            <a:normAutofit fontScale="90000"/>
          </a:bodyPr>
          <a:lstStyle/>
          <a:p>
            <a:pPr algn="l"/>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Objectives</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r>
              <a:rPr lang="en-US" dirty="0"/>
              <a:t/>
            </a:r>
            <a:br>
              <a:rPr lang="en-US" dirty="0"/>
            </a:br>
            <a:endParaRPr lang="en-US" dirty="0"/>
          </a:p>
        </p:txBody>
      </p:sp>
      <p:sp>
        <p:nvSpPr>
          <p:cNvPr id="3" name="Content Placeholder 2"/>
          <p:cNvSpPr>
            <a:spLocks noGrp="1"/>
          </p:cNvSpPr>
          <p:nvPr>
            <p:ph idx="1"/>
          </p:nvPr>
        </p:nvSpPr>
        <p:spPr>
          <a:xfrm>
            <a:off x="457200" y="1143000"/>
            <a:ext cx="8229600" cy="4983163"/>
          </a:xfrm>
        </p:spPr>
        <p:txBody>
          <a:bodyPr>
            <a:normAutofit fontScale="77500" lnSpcReduction="20000"/>
          </a:bodyPr>
          <a:lstStyle/>
          <a:p>
            <a:pPr>
              <a:buNone/>
            </a:pPr>
            <a:r>
              <a:rPr lang="en-US" sz="3000" dirty="0" smtClean="0">
                <a:latin typeface="Times New Roman" panose="02020603050405020304" pitchFamily="18" charset="0"/>
                <a:cs typeface="Times New Roman" panose="02020603050405020304" pitchFamily="18" charset="0"/>
              </a:rPr>
              <a:t>At </a:t>
            </a:r>
            <a:r>
              <a:rPr lang="en-US" sz="3000" dirty="0">
                <a:latin typeface="Times New Roman" panose="02020603050405020304" pitchFamily="18" charset="0"/>
                <a:cs typeface="Times New Roman" panose="02020603050405020304" pitchFamily="18" charset="0"/>
              </a:rPr>
              <a:t>the end of this unit the student will be able to </a:t>
            </a:r>
          </a:p>
          <a:p>
            <a:r>
              <a:rPr lang="en-US" sz="3000" dirty="0">
                <a:latin typeface="Times New Roman" panose="02020603050405020304" pitchFamily="18" charset="0"/>
                <a:cs typeface="Times New Roman" panose="02020603050405020304" pitchFamily="18" charset="0"/>
              </a:rPr>
              <a:t>Define Dietary therapy I</a:t>
            </a:r>
          </a:p>
          <a:p>
            <a:r>
              <a:rPr lang="en-US" sz="3000" dirty="0" smtClean="0">
                <a:latin typeface="Times New Roman" panose="02020603050405020304" pitchFamily="18" charset="0"/>
                <a:cs typeface="Times New Roman" panose="02020603050405020304" pitchFamily="18" charset="0"/>
              </a:rPr>
              <a:t>Reason </a:t>
            </a:r>
            <a:r>
              <a:rPr lang="en-US" sz="3000" dirty="0">
                <a:latin typeface="Times New Roman" panose="02020603050405020304" pitchFamily="18" charset="0"/>
                <a:cs typeface="Times New Roman" panose="02020603050405020304" pitchFamily="18" charset="0"/>
              </a:rPr>
              <a:t>out why we use nutritional therapy. </a:t>
            </a:r>
          </a:p>
          <a:p>
            <a:r>
              <a:rPr lang="en-US" sz="3000" dirty="0" smtClean="0">
                <a:latin typeface="Times New Roman" panose="02020603050405020304" pitchFamily="18" charset="0"/>
                <a:cs typeface="Times New Roman" panose="02020603050405020304" pitchFamily="18" charset="0"/>
              </a:rPr>
              <a:t>Describe </a:t>
            </a:r>
            <a:r>
              <a:rPr lang="en-US" sz="3000" dirty="0">
                <a:latin typeface="Times New Roman" panose="02020603050405020304" pitchFamily="18" charset="0"/>
                <a:cs typeface="Times New Roman" panose="02020603050405020304" pitchFamily="18" charset="0"/>
              </a:rPr>
              <a:t>the mode of food choice.  </a:t>
            </a:r>
          </a:p>
          <a:p>
            <a:r>
              <a:rPr lang="en-US" sz="3000" dirty="0" smtClean="0">
                <a:latin typeface="Times New Roman" panose="02020603050405020304" pitchFamily="18" charset="0"/>
                <a:cs typeface="Times New Roman" panose="02020603050405020304" pitchFamily="18" charset="0"/>
              </a:rPr>
              <a:t>Mention </a:t>
            </a:r>
            <a:r>
              <a:rPr lang="en-US" sz="3000" dirty="0">
                <a:latin typeface="Times New Roman" panose="02020603050405020304" pitchFamily="18" charset="0"/>
                <a:cs typeface="Times New Roman" panose="02020603050405020304" pitchFamily="18" charset="0"/>
              </a:rPr>
              <a:t>biological determinants of food choice. </a:t>
            </a:r>
          </a:p>
          <a:p>
            <a:r>
              <a:rPr lang="en-US" sz="3000" dirty="0" smtClean="0">
                <a:latin typeface="Times New Roman" panose="02020603050405020304" pitchFamily="18" charset="0"/>
                <a:cs typeface="Times New Roman" panose="02020603050405020304" pitchFamily="18" charset="0"/>
              </a:rPr>
              <a:t>Explain </a:t>
            </a:r>
            <a:r>
              <a:rPr lang="en-US" sz="3000" dirty="0">
                <a:latin typeface="Times New Roman" panose="02020603050405020304" pitchFamily="18" charset="0"/>
                <a:cs typeface="Times New Roman" panose="02020603050405020304" pitchFamily="18" charset="0"/>
              </a:rPr>
              <a:t>what mean healthy eating.  </a:t>
            </a:r>
          </a:p>
          <a:p>
            <a:r>
              <a:rPr lang="en-US" sz="3000" dirty="0" smtClean="0">
                <a:latin typeface="Times New Roman" panose="02020603050405020304" pitchFamily="18" charset="0"/>
                <a:cs typeface="Times New Roman" panose="02020603050405020304" pitchFamily="18" charset="0"/>
              </a:rPr>
              <a:t>List </a:t>
            </a:r>
            <a:r>
              <a:rPr lang="en-US" sz="3000" dirty="0">
                <a:latin typeface="Times New Roman" panose="02020603050405020304" pitchFamily="18" charset="0"/>
                <a:cs typeface="Times New Roman" panose="02020603050405020304" pitchFamily="18" charset="0"/>
              </a:rPr>
              <a:t>economic and physical determinates of food choice. </a:t>
            </a:r>
          </a:p>
          <a:p>
            <a:r>
              <a:rPr lang="en-US" sz="3000" dirty="0" smtClean="0">
                <a:latin typeface="Times New Roman" panose="02020603050405020304" pitchFamily="18" charset="0"/>
                <a:cs typeface="Times New Roman" panose="02020603050405020304" pitchFamily="18" charset="0"/>
              </a:rPr>
              <a:t>Describe </a:t>
            </a:r>
            <a:r>
              <a:rPr lang="en-US" sz="3000" dirty="0">
                <a:latin typeface="Times New Roman" panose="02020603050405020304" pitchFamily="18" charset="0"/>
                <a:cs typeface="Times New Roman" panose="02020603050405020304" pitchFamily="18" charset="0"/>
              </a:rPr>
              <a:t>Food choice diet planning guide. </a:t>
            </a:r>
            <a:endParaRPr lang="en-US" sz="3000" dirty="0" smtClean="0">
              <a:latin typeface="Times New Roman" panose="02020603050405020304" pitchFamily="18" charset="0"/>
              <a:cs typeface="Times New Roman" panose="02020603050405020304" pitchFamily="18" charset="0"/>
            </a:endParaRPr>
          </a:p>
          <a:p>
            <a:r>
              <a:rPr lang="en-US" sz="3000" dirty="0" smtClean="0">
                <a:latin typeface="Times New Roman" panose="02020603050405020304" pitchFamily="18" charset="0"/>
                <a:cs typeface="Times New Roman" panose="02020603050405020304" pitchFamily="18" charset="0"/>
              </a:rPr>
              <a:t>Mention the concepts of dietary modification </a:t>
            </a:r>
          </a:p>
          <a:p>
            <a:r>
              <a:rPr lang="en-US" sz="3000" dirty="0" smtClean="0">
                <a:latin typeface="Times New Roman" panose="02020603050405020304" pitchFamily="18" charset="0"/>
                <a:cs typeface="Times New Roman" panose="02020603050405020304" pitchFamily="18" charset="0"/>
              </a:rPr>
              <a:t>Explain the types of nutritional feeding </a:t>
            </a:r>
          </a:p>
          <a:p>
            <a:r>
              <a:rPr lang="en-US" sz="3000" dirty="0" smtClean="0">
                <a:latin typeface="Times New Roman" panose="02020603050405020304" pitchFamily="18" charset="0"/>
                <a:cs typeface="Times New Roman" panose="02020603050405020304" pitchFamily="18" charset="0"/>
              </a:rPr>
              <a:t>Describe the tools for planning regular and therapeutic diet</a:t>
            </a:r>
          </a:p>
          <a:p>
            <a:r>
              <a:rPr lang="en-US" sz="3000" dirty="0" smtClean="0">
                <a:latin typeface="Times New Roman" panose="02020603050405020304" pitchFamily="18" charset="0"/>
                <a:cs typeface="Times New Roman" panose="02020603050405020304" pitchFamily="18" charset="0"/>
              </a:rPr>
              <a:t>Describe the weight management procedures and principles</a:t>
            </a:r>
          </a:p>
          <a:p>
            <a:r>
              <a:rPr lang="en-US" sz="3000" dirty="0" smtClean="0">
                <a:latin typeface="Times New Roman" panose="02020603050405020304" pitchFamily="18" charset="0"/>
                <a:cs typeface="Times New Roman" panose="02020603050405020304" pitchFamily="18" charset="0"/>
              </a:rPr>
              <a:t>Diet management for specific diseases </a:t>
            </a:r>
          </a:p>
          <a:p>
            <a:endParaRPr lang="en-US" sz="3000" dirty="0" smtClean="0">
              <a:latin typeface="Times New Roman" panose="02020603050405020304" pitchFamily="18" charset="0"/>
              <a:cs typeface="Times New Roman" panose="02020603050405020304" pitchFamily="18" charset="0"/>
            </a:endParaRPr>
          </a:p>
          <a:p>
            <a:endParaRPr lang="en-US" sz="3000" dirty="0" smtClean="0">
              <a:latin typeface="Times New Roman" panose="02020603050405020304" pitchFamily="18"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a:p>
            <a:pPr marL="0" indent="0">
              <a:buNone/>
            </a:pPr>
            <a:endParaRPr lang="en-US" dirty="0" smtClean="0"/>
          </a:p>
        </p:txBody>
      </p:sp>
      <p:sp>
        <p:nvSpPr>
          <p:cNvPr id="4" name="Slide Number Placeholder 3"/>
          <p:cNvSpPr>
            <a:spLocks noGrp="1"/>
          </p:cNvSpPr>
          <p:nvPr>
            <p:ph type="sldNum" sz="quarter" idx="12"/>
          </p:nvPr>
        </p:nvSpPr>
        <p:spPr/>
        <p:txBody>
          <a:bodyPr/>
          <a:lstStyle/>
          <a:p>
            <a:fld id="{D8C489E4-C886-4C43-A66E-F614A9A1D522}" type="slidenum">
              <a:rPr lang="en-US" smtClean="0"/>
              <a:pPr/>
              <a:t>3</a:t>
            </a:fld>
            <a:endParaRPr lang="en-US"/>
          </a:p>
        </p:txBody>
      </p:sp>
    </p:spTree>
    <p:extLst>
      <p:ext uri="{BB962C8B-B14F-4D97-AF65-F5344CB8AC3E}">
        <p14:creationId xmlns:p14="http://schemas.microsoft.com/office/powerpoint/2010/main" xmlns="" val="22529775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20" y="0"/>
            <a:ext cx="9118979" cy="1143000"/>
          </a:xfrm>
        </p:spPr>
        <p:txBody>
          <a:bodyPr>
            <a:noAutofit/>
          </a:bodyPr>
          <a:lstStyle/>
          <a:p>
            <a:r>
              <a:rPr lang="en-US" sz="4000" dirty="0" smtClean="0">
                <a:latin typeface="Times New Roman" panose="02020603050405020304" pitchFamily="18" charset="0"/>
                <a:cs typeface="Times New Roman" panose="02020603050405020304" pitchFamily="18" charset="0"/>
              </a:rPr>
              <a:t>Economic and physical determinants of food choice</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914401"/>
            <a:ext cx="8839200" cy="5807074"/>
          </a:xfrm>
        </p:spPr>
        <p:txBody>
          <a:bodyPr>
            <a:noAutofit/>
          </a:bodyPr>
          <a:lstStyle/>
          <a:p>
            <a:pPr>
              <a:lnSpc>
                <a:spcPct val="150000"/>
              </a:lnSpc>
              <a:buFont typeface="Wingdings" panose="05000000000000000000" pitchFamily="2" charset="2"/>
              <a:buChar char="§"/>
            </a:pPr>
            <a:r>
              <a:rPr lang="x-none" sz="2800" b="1" dirty="0" smtClean="0">
                <a:latin typeface="Times New Roman" panose="02020603050405020304" pitchFamily="18" charset="0"/>
                <a:cs typeface="Times New Roman" panose="02020603050405020304" pitchFamily="18" charset="0"/>
              </a:rPr>
              <a:t>Cost and accessibility</a:t>
            </a:r>
            <a:endParaRPr lang="en-US" sz="2800" b="1" i="1" dirty="0" smtClean="0">
              <a:latin typeface="Times New Roman" panose="02020603050405020304" pitchFamily="18" charset="0"/>
              <a:cs typeface="Times New Roman" panose="02020603050405020304" pitchFamily="18" charset="0"/>
            </a:endParaRPr>
          </a:p>
          <a:p>
            <a:pPr lvl="1">
              <a:lnSpc>
                <a:spcPct val="150000"/>
              </a:lnSpc>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Cost of food is a primary determinant of food choice</a:t>
            </a:r>
          </a:p>
          <a:p>
            <a:pPr lvl="1">
              <a:lnSpc>
                <a:spcPct val="150000"/>
              </a:lnSpc>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Low-income groups have a greater tendency to consume unbalanced diets and in particular have low intakes of fruit and vegetables.</a:t>
            </a:r>
          </a:p>
          <a:p>
            <a:pPr lvl="1">
              <a:lnSpc>
                <a:spcPct val="150000"/>
              </a:lnSpc>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 However, access to more money does not automatically equate to a better quality diet but </a:t>
            </a:r>
            <a:r>
              <a:rPr lang="en-US" dirty="0" smtClean="0">
                <a:solidFill>
                  <a:srgbClr val="FF0000"/>
                </a:solidFill>
                <a:latin typeface="Times New Roman" panose="02020603050405020304" pitchFamily="18" charset="0"/>
                <a:cs typeface="Times New Roman" panose="02020603050405020304" pitchFamily="18" charset="0"/>
              </a:rPr>
              <a:t>the range of foods from which one can choose should increase.</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686800" cy="685800"/>
          </a:xfrm>
        </p:spPr>
        <p:txBody>
          <a:bodyPr>
            <a:normAutofit fontScale="90000"/>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990600"/>
            <a:ext cx="8763000" cy="5365750"/>
          </a:xfrm>
        </p:spPr>
        <p:txBody>
          <a:bodyPr>
            <a:normAutofit fontScale="25000" lnSpcReduction="20000"/>
          </a:bodyPr>
          <a:lstStyle/>
          <a:p>
            <a:pPr lvl="1" algn="just">
              <a:lnSpc>
                <a:spcPct val="150000"/>
              </a:lnSpc>
              <a:buFont typeface="Wingdings" panose="05000000000000000000" pitchFamily="2" charset="2"/>
              <a:buChar char="§"/>
            </a:pPr>
            <a:r>
              <a:rPr lang="en-US" sz="11200" dirty="0" smtClean="0">
                <a:latin typeface="Times New Roman" panose="02020603050405020304" pitchFamily="18" charset="0"/>
                <a:cs typeface="Times New Roman" panose="02020603050405020304" pitchFamily="18" charset="0"/>
              </a:rPr>
              <a:t>Accessibility</a:t>
            </a:r>
          </a:p>
          <a:p>
            <a:pPr lvl="2" algn="just">
              <a:lnSpc>
                <a:spcPct val="150000"/>
              </a:lnSpc>
              <a:buFont typeface="Wingdings" panose="05000000000000000000" pitchFamily="2" charset="2"/>
              <a:buChar char="§"/>
            </a:pPr>
            <a:r>
              <a:rPr lang="en-US" sz="11200" dirty="0" smtClean="0">
                <a:latin typeface="Times New Roman" panose="02020603050405020304" pitchFamily="18" charset="0"/>
                <a:cs typeface="Times New Roman" panose="02020603050405020304" pitchFamily="18" charset="0"/>
              </a:rPr>
              <a:t>Accessibility to shops is another important physical factor influencing food choice, which is dependent on resources such as transport and geographical location.</a:t>
            </a:r>
          </a:p>
          <a:p>
            <a:pPr lvl="1" algn="just">
              <a:lnSpc>
                <a:spcPct val="150000"/>
              </a:lnSpc>
              <a:buFont typeface="Wingdings" panose="05000000000000000000" pitchFamily="2" charset="2"/>
              <a:buChar char="§"/>
            </a:pPr>
            <a:r>
              <a:rPr lang="en-US" sz="11200" i="1" dirty="0">
                <a:latin typeface="Times New Roman" panose="02020603050405020304" pitchFamily="18" charset="0"/>
                <a:cs typeface="Times New Roman" panose="02020603050405020304" pitchFamily="18" charset="0"/>
              </a:rPr>
              <a:t>Education and </a:t>
            </a:r>
            <a:r>
              <a:rPr lang="en-US" sz="11200" i="1" dirty="0" smtClean="0">
                <a:latin typeface="Times New Roman" panose="02020603050405020304" pitchFamily="18" charset="0"/>
                <a:cs typeface="Times New Roman" panose="02020603050405020304" pitchFamily="18" charset="0"/>
              </a:rPr>
              <a:t>Knowledge</a:t>
            </a:r>
          </a:p>
          <a:p>
            <a:pPr lvl="2" algn="just">
              <a:lnSpc>
                <a:spcPct val="150000"/>
              </a:lnSpc>
              <a:buFont typeface="Wingdings" panose="05000000000000000000" pitchFamily="2" charset="2"/>
              <a:buChar char="§"/>
            </a:pPr>
            <a:r>
              <a:rPr lang="en-US" sz="11200" dirty="0">
                <a:latin typeface="Times New Roman" panose="02020603050405020304" pitchFamily="18" charset="0"/>
                <a:cs typeface="Times New Roman" panose="02020603050405020304" pitchFamily="18" charset="0"/>
              </a:rPr>
              <a:t>level of education can influence dietary </a:t>
            </a:r>
            <a:r>
              <a:rPr lang="en-US" sz="11200" dirty="0" smtClean="0">
                <a:latin typeface="Times New Roman" panose="02020603050405020304" pitchFamily="18" charset="0"/>
                <a:cs typeface="Times New Roman" panose="02020603050405020304" pitchFamily="18" charset="0"/>
              </a:rPr>
              <a:t>behavior </a:t>
            </a:r>
            <a:r>
              <a:rPr lang="en-US" sz="11200" dirty="0">
                <a:latin typeface="Times New Roman" panose="02020603050405020304" pitchFamily="18" charset="0"/>
                <a:cs typeface="Times New Roman" panose="02020603050405020304" pitchFamily="18" charset="0"/>
              </a:rPr>
              <a:t>during adulthood</a:t>
            </a:r>
          </a:p>
          <a:p>
            <a:pPr marL="457200" lvl="1" indent="0" algn="just">
              <a:lnSpc>
                <a:spcPct val="150000"/>
              </a:lnSpc>
              <a:buNone/>
            </a:pPr>
            <a:endParaRPr lang="en-US" i="1" dirty="0" smtClean="0"/>
          </a:p>
          <a:p>
            <a:pPr lvl="1" algn="just">
              <a:lnSpc>
                <a:spcPct val="150000"/>
              </a:lnSpc>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x-none" dirty="0" smtClean="0">
                <a:latin typeface="Times New Roman" panose="02020603050405020304" pitchFamily="18" charset="0"/>
                <a:cs typeface="Times New Roman" panose="02020603050405020304" pitchFamily="18" charset="0"/>
              </a:rPr>
              <a:t> </a:t>
            </a:r>
            <a:r>
              <a:rPr lang="x-none" dirty="0">
                <a:latin typeface="Times New Roman" panose="02020603050405020304" pitchFamily="18" charset="0"/>
                <a:cs typeface="Times New Roman" panose="02020603050405020304" pitchFamily="18" charset="0"/>
              </a:rPr>
              <a:t>Social determinants of food choice </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914400"/>
            <a:ext cx="8229600" cy="5791200"/>
          </a:xfrm>
        </p:spPr>
        <p:txBody>
          <a:bodyPr>
            <a:normAutofit/>
          </a:bodyPr>
          <a:lstStyle/>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problems that face different sectors of society, requiring different levels of expertise and methods of intervention</a:t>
            </a:r>
          </a:p>
          <a:p>
            <a:pPr algn="just">
              <a:lnSpc>
                <a:spcPct val="150000"/>
              </a:lnSpc>
              <a:buFont typeface="Wingdings" panose="05000000000000000000" pitchFamily="2" charset="2"/>
              <a:buChar char="§"/>
            </a:pPr>
            <a:r>
              <a:rPr lang="en-US" sz="2800" b="1" dirty="0" smtClean="0">
                <a:latin typeface="Times New Roman" panose="02020603050405020304" pitchFamily="18" charset="0"/>
                <a:cs typeface="Times New Roman" panose="02020603050405020304" pitchFamily="18" charset="0"/>
              </a:rPr>
              <a:t>Cultural</a:t>
            </a:r>
            <a:r>
              <a:rPr lang="en-US" sz="2800"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influences</a:t>
            </a:r>
            <a:r>
              <a:rPr lang="en-US" sz="2800" dirty="0" smtClean="0">
                <a:latin typeface="Times New Roman" panose="02020603050405020304" pitchFamily="18" charset="0"/>
                <a:cs typeface="Times New Roman" panose="02020603050405020304" pitchFamily="18" charset="0"/>
              </a:rPr>
              <a:t> lead to the difference in the habitual consumption of certain foods and in traditions of preparation, and in certain cases can lead to restrictions such as </a:t>
            </a:r>
            <a:r>
              <a:rPr lang="en-US" sz="2800" dirty="0" smtClean="0">
                <a:solidFill>
                  <a:srgbClr val="FF0000"/>
                </a:solidFill>
                <a:latin typeface="Times New Roman" panose="02020603050405020304" pitchFamily="18" charset="0"/>
                <a:cs typeface="Times New Roman" panose="02020603050405020304" pitchFamily="18" charset="0"/>
              </a:rPr>
              <a:t>exclusion of meat and milk from the diet.</a:t>
            </a:r>
            <a:endParaRPr lang="en-US" sz="2800" b="1" dirty="0" smtClean="0">
              <a:solidFill>
                <a:srgbClr val="FF0000"/>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219200"/>
            <a:ext cx="8229600" cy="5486400"/>
          </a:xfrm>
        </p:spPr>
        <p:txBody>
          <a:bodyPr>
            <a:normAutofit/>
          </a:bodyPr>
          <a:lstStyle/>
          <a:p>
            <a:pPr algn="just">
              <a:lnSpc>
                <a:spcPct val="150000"/>
              </a:lnSpc>
              <a:buFont typeface="Wingdings" panose="05000000000000000000" pitchFamily="2" charset="2"/>
              <a:buChar char="§"/>
            </a:pPr>
            <a:r>
              <a:rPr lang="x-none" sz="2800" b="1" dirty="0">
                <a:latin typeface="Times New Roman" panose="02020603050405020304" pitchFamily="18" charset="0"/>
                <a:cs typeface="Times New Roman" panose="02020603050405020304" pitchFamily="18" charset="0"/>
              </a:rPr>
              <a:t>Social </a:t>
            </a:r>
            <a:r>
              <a:rPr lang="x-none" sz="2800" b="1" dirty="0" smtClean="0">
                <a:latin typeface="Times New Roman" panose="02020603050405020304" pitchFamily="18" charset="0"/>
                <a:cs typeface="Times New Roman" panose="02020603050405020304" pitchFamily="18" charset="0"/>
              </a:rPr>
              <a:t>context</a:t>
            </a:r>
            <a:endParaRPr lang="en-US" sz="2800" dirty="0" smtClean="0">
              <a:latin typeface="Times New Roman" panose="02020603050405020304" pitchFamily="18" charset="0"/>
              <a:cs typeface="Times New Roman" panose="02020603050405020304" pitchFamily="18" charset="0"/>
            </a:endParaRPr>
          </a:p>
          <a:p>
            <a:pPr lvl="1" algn="just">
              <a:lnSpc>
                <a:spcPct val="150000"/>
              </a:lnSpc>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Social influences on food intake refer to the impact that one or more persons have on the eating behavior of others, either direct (buying food) or indirect (learn from peer's behavior), either conscious (transfer of beliefs) or subconscious.</a:t>
            </a:r>
          </a:p>
          <a:p>
            <a:pPr lvl="1" algn="just">
              <a:lnSpc>
                <a:spcPct val="150000"/>
              </a:lnSpc>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Social support can have a beneficial effect on food choices and healthful dietary change</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762000"/>
          </a:xfrm>
        </p:spPr>
        <p:txBody>
          <a:bodyPr>
            <a:normAutofit/>
          </a:bodyPr>
          <a:lstStyle/>
          <a:p>
            <a:pPr algn="l"/>
            <a:r>
              <a:rPr lang="x-none" sz="4000" dirty="0" smtClean="0">
                <a:latin typeface="Times New Roman" panose="02020603050405020304" pitchFamily="18" charset="0"/>
                <a:cs typeface="Times New Roman" panose="02020603050405020304" pitchFamily="18" charset="0"/>
              </a:rPr>
              <a:t>Psychological factors</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909851"/>
            <a:ext cx="8839200" cy="5446499"/>
          </a:xfrm>
        </p:spPr>
        <p:txBody>
          <a:bodyPr>
            <a:normAutofit/>
          </a:bodyPr>
          <a:lstStyle/>
          <a:p>
            <a:pPr algn="just">
              <a:lnSpc>
                <a:spcPct val="150000"/>
              </a:lnSpc>
              <a:buNone/>
            </a:pPr>
            <a:r>
              <a:rPr lang="x-none" sz="2800" b="1" dirty="0" smtClean="0">
                <a:latin typeface="Times New Roman" panose="02020603050405020304" pitchFamily="18" charset="0"/>
                <a:cs typeface="Times New Roman" panose="02020603050405020304" pitchFamily="18" charset="0"/>
              </a:rPr>
              <a:t>Stress</a:t>
            </a:r>
            <a:endParaRPr lang="en-US" sz="2800" b="1" i="1" dirty="0" smtClean="0">
              <a:latin typeface="Times New Roman" panose="02020603050405020304" pitchFamily="18" charset="0"/>
              <a:cs typeface="Times New Roman" panose="02020603050405020304" pitchFamily="18" charset="0"/>
            </a:endParaRPr>
          </a:p>
          <a:p>
            <a:pPr lvl="1" algn="just">
              <a:lnSpc>
                <a:spcPct val="150000"/>
              </a:lnSpc>
            </a:pPr>
            <a:r>
              <a:rPr lang="en-US" dirty="0" smtClean="0">
                <a:latin typeface="Times New Roman" panose="02020603050405020304" pitchFamily="18" charset="0"/>
                <a:cs typeface="Times New Roman" panose="02020603050405020304" pitchFamily="18" charset="0"/>
              </a:rPr>
              <a:t>The effect of stress on food intake depends on the individual, the stressor and the circumstances. </a:t>
            </a:r>
          </a:p>
          <a:p>
            <a:pPr lvl="1" algn="just">
              <a:lnSpc>
                <a:spcPct val="150000"/>
              </a:lnSpc>
            </a:pPr>
            <a:r>
              <a:rPr lang="en-US" dirty="0" smtClean="0">
                <a:latin typeface="Times New Roman" panose="02020603050405020304" pitchFamily="18" charset="0"/>
                <a:cs typeface="Times New Roman" panose="02020603050405020304" pitchFamily="18" charset="0"/>
              </a:rPr>
              <a:t>In general, some people eat </a:t>
            </a:r>
            <a:r>
              <a:rPr lang="en-US" dirty="0" smtClean="0">
                <a:solidFill>
                  <a:srgbClr val="FF0000"/>
                </a:solidFill>
                <a:latin typeface="Times New Roman" panose="02020603050405020304" pitchFamily="18" charset="0"/>
                <a:cs typeface="Times New Roman" panose="02020603050405020304" pitchFamily="18" charset="0"/>
              </a:rPr>
              <a:t>more and some eat less </a:t>
            </a:r>
            <a:r>
              <a:rPr lang="en-US" dirty="0" smtClean="0">
                <a:latin typeface="Times New Roman" panose="02020603050405020304" pitchFamily="18" charset="0"/>
                <a:cs typeface="Times New Roman" panose="02020603050405020304" pitchFamily="18" charset="0"/>
              </a:rPr>
              <a:t>than normal when experiencing stress.</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94" y="-45244"/>
            <a:ext cx="9065406" cy="912815"/>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34119" y="662783"/>
            <a:ext cx="4040188" cy="639762"/>
          </a:xfrm>
        </p:spPr>
        <p:txBody>
          <a:bodyPr>
            <a:normAutofit/>
          </a:bodyPr>
          <a:lstStyle/>
          <a:p>
            <a:r>
              <a:rPr lang="en-US" sz="3200" b="0" dirty="0" smtClean="0">
                <a:latin typeface="Times New Roman" panose="02020603050405020304" pitchFamily="18" charset="0"/>
                <a:cs typeface="Times New Roman" panose="02020603050405020304" pitchFamily="18" charset="0"/>
              </a:rPr>
              <a:t>Summary </a:t>
            </a:r>
            <a:endParaRPr lang="en-US" sz="3200" b="0"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228599" y="1302545"/>
            <a:ext cx="4416426" cy="5053805"/>
          </a:xfrm>
        </p:spPr>
        <p:txBody>
          <a:bodyPr>
            <a:normAutofit fontScale="25000" lnSpcReduction="20000"/>
          </a:bodyPr>
          <a:lstStyle/>
          <a:p>
            <a:pPr>
              <a:buFont typeface="Wingdings" panose="05000000000000000000" pitchFamily="2" charset="2"/>
              <a:buChar char="§"/>
            </a:pPr>
            <a:r>
              <a:rPr lang="en-US" sz="8000" dirty="0">
                <a:latin typeface="Times New Roman" panose="02020603050405020304" pitchFamily="18" charset="0"/>
                <a:cs typeface="Times New Roman" panose="02020603050405020304" pitchFamily="18" charset="0"/>
              </a:rPr>
              <a:t>Food choice depends on:</a:t>
            </a:r>
          </a:p>
          <a:p>
            <a:pPr>
              <a:buFont typeface="Wingdings" panose="05000000000000000000" pitchFamily="2" charset="2"/>
              <a:buChar char="§"/>
            </a:pPr>
            <a:r>
              <a:rPr lang="en-US" sz="8000" dirty="0">
                <a:latin typeface="Times New Roman" panose="02020603050405020304" pitchFamily="18" charset="0"/>
                <a:cs typeface="Times New Roman" panose="02020603050405020304" pitchFamily="18" charset="0"/>
              </a:rPr>
              <a:t>Personal preference </a:t>
            </a:r>
          </a:p>
          <a:p>
            <a:pPr>
              <a:buFont typeface="Wingdings" panose="05000000000000000000" pitchFamily="2" charset="2"/>
              <a:buChar char="§"/>
            </a:pPr>
            <a:r>
              <a:rPr lang="en-US" sz="8000" dirty="0">
                <a:latin typeface="Times New Roman" panose="02020603050405020304" pitchFamily="18" charset="0"/>
                <a:cs typeface="Times New Roman" panose="02020603050405020304" pitchFamily="18" charset="0"/>
              </a:rPr>
              <a:t>Habits </a:t>
            </a:r>
          </a:p>
          <a:p>
            <a:pPr>
              <a:buFont typeface="Wingdings" panose="05000000000000000000" pitchFamily="2" charset="2"/>
              <a:buChar char="§"/>
            </a:pPr>
            <a:r>
              <a:rPr lang="en-US" sz="8000" dirty="0">
                <a:latin typeface="Times New Roman" panose="02020603050405020304" pitchFamily="18" charset="0"/>
                <a:cs typeface="Times New Roman" panose="02020603050405020304" pitchFamily="18" charset="0"/>
              </a:rPr>
              <a:t>Ethnic Heritage or Tradition</a:t>
            </a:r>
          </a:p>
          <a:p>
            <a:pPr>
              <a:buFont typeface="Wingdings" panose="05000000000000000000" pitchFamily="2" charset="2"/>
              <a:buChar char="§"/>
            </a:pPr>
            <a:r>
              <a:rPr lang="en-US" sz="8000" dirty="0">
                <a:latin typeface="Times New Roman" panose="02020603050405020304" pitchFamily="18" charset="0"/>
                <a:cs typeface="Times New Roman" panose="02020603050405020304" pitchFamily="18" charset="0"/>
              </a:rPr>
              <a:t>Social Interactions</a:t>
            </a:r>
          </a:p>
          <a:p>
            <a:pPr>
              <a:buFont typeface="Wingdings" panose="05000000000000000000" pitchFamily="2" charset="2"/>
              <a:buChar char="§"/>
            </a:pPr>
            <a:r>
              <a:rPr lang="en-US" sz="8000" dirty="0">
                <a:latin typeface="Times New Roman" panose="02020603050405020304" pitchFamily="18" charset="0"/>
                <a:cs typeface="Times New Roman" panose="02020603050405020304" pitchFamily="18" charset="0"/>
              </a:rPr>
              <a:t>Availability</a:t>
            </a:r>
          </a:p>
          <a:p>
            <a:pPr>
              <a:buFont typeface="Wingdings" panose="05000000000000000000" pitchFamily="2" charset="2"/>
              <a:buChar char="§"/>
            </a:pPr>
            <a:r>
              <a:rPr lang="en-US" sz="8000" dirty="0">
                <a:latin typeface="Times New Roman" panose="02020603050405020304" pitchFamily="18" charset="0"/>
                <a:cs typeface="Times New Roman" panose="02020603050405020304" pitchFamily="18" charset="0"/>
              </a:rPr>
              <a:t>Convenience</a:t>
            </a:r>
          </a:p>
          <a:p>
            <a:pPr>
              <a:buFont typeface="Wingdings" panose="05000000000000000000" pitchFamily="2" charset="2"/>
              <a:buChar char="§"/>
            </a:pPr>
            <a:r>
              <a:rPr lang="en-US" sz="8000" dirty="0">
                <a:latin typeface="Times New Roman" panose="02020603050405020304" pitchFamily="18" charset="0"/>
                <a:cs typeface="Times New Roman" panose="02020603050405020304" pitchFamily="18" charset="0"/>
              </a:rPr>
              <a:t>Economy</a:t>
            </a:r>
          </a:p>
          <a:p>
            <a:pPr>
              <a:buFont typeface="Wingdings" panose="05000000000000000000" pitchFamily="2" charset="2"/>
              <a:buChar char="§"/>
            </a:pPr>
            <a:r>
              <a:rPr lang="en-US" sz="8000" dirty="0">
                <a:latin typeface="Times New Roman" panose="02020603050405020304" pitchFamily="18" charset="0"/>
                <a:cs typeface="Times New Roman" panose="02020603050405020304" pitchFamily="18" charset="0"/>
              </a:rPr>
              <a:t>Positive and Negative Associations</a:t>
            </a:r>
          </a:p>
          <a:p>
            <a:pPr>
              <a:buFont typeface="Wingdings" panose="05000000000000000000" pitchFamily="2" charset="2"/>
              <a:buChar char="§"/>
            </a:pPr>
            <a:r>
              <a:rPr lang="en-US" sz="8000" dirty="0">
                <a:latin typeface="Times New Roman" panose="02020603050405020304" pitchFamily="18" charset="0"/>
                <a:cs typeface="Times New Roman" panose="02020603050405020304" pitchFamily="18" charset="0"/>
              </a:rPr>
              <a:t>Emotional Comfort</a:t>
            </a:r>
          </a:p>
          <a:p>
            <a:pPr>
              <a:buFont typeface="Wingdings" panose="05000000000000000000" pitchFamily="2" charset="2"/>
              <a:buChar char="§"/>
            </a:pPr>
            <a:r>
              <a:rPr lang="en-US" sz="8000" dirty="0">
                <a:latin typeface="Times New Roman" panose="02020603050405020304" pitchFamily="18" charset="0"/>
                <a:cs typeface="Times New Roman" panose="02020603050405020304" pitchFamily="18" charset="0"/>
              </a:rPr>
              <a:t>Values</a:t>
            </a:r>
          </a:p>
          <a:p>
            <a:pPr>
              <a:buFont typeface="Wingdings" panose="05000000000000000000" pitchFamily="2" charset="2"/>
              <a:buChar char="§"/>
            </a:pPr>
            <a:r>
              <a:rPr lang="en-US" sz="8000" dirty="0">
                <a:latin typeface="Times New Roman" panose="02020603050405020304" pitchFamily="18" charset="0"/>
                <a:cs typeface="Times New Roman" panose="02020603050405020304" pitchFamily="18" charset="0"/>
              </a:rPr>
              <a:t>Body Weight and Image</a:t>
            </a:r>
          </a:p>
          <a:p>
            <a:pPr>
              <a:buFont typeface="Wingdings" panose="05000000000000000000" pitchFamily="2" charset="2"/>
              <a:buChar char="§"/>
            </a:pPr>
            <a:r>
              <a:rPr lang="en-US" sz="8000" dirty="0">
                <a:latin typeface="Times New Roman" panose="02020603050405020304" pitchFamily="18" charset="0"/>
                <a:cs typeface="Times New Roman" panose="02020603050405020304" pitchFamily="18" charset="0"/>
              </a:rPr>
              <a:t>Nutrition and Health Benefits</a:t>
            </a:r>
          </a:p>
          <a:p>
            <a:pPr>
              <a:buFont typeface="Wingdings" panose="05000000000000000000" pitchFamily="2" charset="2"/>
              <a:buChar char="§"/>
            </a:pPr>
            <a:endParaRPr lang="en-US" sz="8000" dirty="0" smtClean="0">
              <a:latin typeface="Times New Roman" panose="02020603050405020304" pitchFamily="18" charset="0"/>
              <a:cs typeface="Times New Roman" panose="02020603050405020304" pitchFamily="18" charset="0"/>
            </a:endParaRPr>
          </a:p>
          <a:p>
            <a:pPr marL="0" indent="0">
              <a:buNone/>
            </a:pPr>
            <a:endParaRPr lang="en-US"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pPr marL="0" indent="0">
              <a:buNone/>
            </a:pPr>
            <a:endParaRPr lang="en-US" dirty="0" smtClean="0"/>
          </a:p>
          <a:p>
            <a:pPr marL="0" indent="0">
              <a:buNone/>
            </a:pPr>
            <a:endParaRPr lang="en-US" dirty="0"/>
          </a:p>
        </p:txBody>
      </p:sp>
      <p:sp>
        <p:nvSpPr>
          <p:cNvPr id="7" name="Slide Number Placeholder 6"/>
          <p:cNvSpPr>
            <a:spLocks noGrp="1"/>
          </p:cNvSpPr>
          <p:nvPr>
            <p:ph type="sldNum" sz="quarter" idx="12"/>
          </p:nvPr>
        </p:nvSpPr>
        <p:spPr/>
        <p:txBody>
          <a:bodyPr/>
          <a:lstStyle/>
          <a:p>
            <a:fld id="{D8C489E4-C886-4C43-A66E-F614A9A1D522}" type="slidenum">
              <a:rPr lang="en-US" smtClean="0"/>
              <a:pPr/>
              <a:t>35</a:t>
            </a:fld>
            <a:endParaRPr lang="en-US"/>
          </a:p>
        </p:txBody>
      </p:sp>
      <p:pic>
        <p:nvPicPr>
          <p:cNvPr id="8" name="Picture 7"/>
          <p:cNvPicPr>
            <a:picLocks noChangeAspect="1"/>
          </p:cNvPicPr>
          <p:nvPr/>
        </p:nvPicPr>
        <p:blipFill>
          <a:blip r:embed="rId2"/>
          <a:stretch>
            <a:fillRect/>
          </a:stretch>
        </p:blipFill>
        <p:spPr>
          <a:xfrm>
            <a:off x="4419600" y="1097759"/>
            <a:ext cx="4724400" cy="5258591"/>
          </a:xfrm>
          <a:prstGeom prst="rect">
            <a:avLst/>
          </a:prstGeom>
        </p:spPr>
      </p:pic>
    </p:spTree>
    <p:extLst>
      <p:ext uri="{BB962C8B-B14F-4D97-AF65-F5344CB8AC3E}">
        <p14:creationId xmlns:p14="http://schemas.microsoft.com/office/powerpoint/2010/main" xmlns="" val="409161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wipe(down)">
                                      <p:cBhvr>
                                        <p:cTn id="25" dur="500"/>
                                        <p:tgtEl>
                                          <p:spTgt spid="4">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wipe(down)">
                                      <p:cBhvr>
                                        <p:cTn id="30" dur="500"/>
                                        <p:tgtEl>
                                          <p:spTgt spid="4">
                                            <p:txEl>
                                              <p:pRg st="6" end="6"/>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wipe(down)">
                                      <p:cBhvr>
                                        <p:cTn id="33" dur="500"/>
                                        <p:tgtEl>
                                          <p:spTgt spid="4">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4">
                                            <p:txEl>
                                              <p:pRg st="8" end="8"/>
                                            </p:txEl>
                                          </p:spTgt>
                                        </p:tgtEl>
                                        <p:attrNameLst>
                                          <p:attrName>style.visibility</p:attrName>
                                        </p:attrNameLst>
                                      </p:cBhvr>
                                      <p:to>
                                        <p:strVal val="visible"/>
                                      </p:to>
                                    </p:set>
                                    <p:animEffect transition="in" filter="wipe(down)">
                                      <p:cBhvr>
                                        <p:cTn id="38" dur="500"/>
                                        <p:tgtEl>
                                          <p:spTgt spid="4">
                                            <p:txEl>
                                              <p:pRg st="8" end="8"/>
                                            </p:txEl>
                                          </p:spTgt>
                                        </p:tgtEl>
                                      </p:cBhvr>
                                    </p:animEffect>
                                  </p:childTnLst>
                                </p:cTn>
                              </p:par>
                              <p:par>
                                <p:cTn id="39" presetID="22" presetClass="entr" presetSubtype="4" fill="hold" nodeType="withEffect">
                                  <p:stCondLst>
                                    <p:cond delay="0"/>
                                  </p:stCondLst>
                                  <p:childTnLst>
                                    <p:set>
                                      <p:cBhvr>
                                        <p:cTn id="40" dur="1" fill="hold">
                                          <p:stCondLst>
                                            <p:cond delay="0"/>
                                          </p:stCondLst>
                                        </p:cTn>
                                        <p:tgtEl>
                                          <p:spTgt spid="4">
                                            <p:txEl>
                                              <p:pRg st="9" end="9"/>
                                            </p:txEl>
                                          </p:spTgt>
                                        </p:tgtEl>
                                        <p:attrNameLst>
                                          <p:attrName>style.visibility</p:attrName>
                                        </p:attrNameLst>
                                      </p:cBhvr>
                                      <p:to>
                                        <p:strVal val="visible"/>
                                      </p:to>
                                    </p:set>
                                    <p:animEffect transition="in" filter="wipe(down)">
                                      <p:cBhvr>
                                        <p:cTn id="41" dur="500"/>
                                        <p:tgtEl>
                                          <p:spTgt spid="4">
                                            <p:txEl>
                                              <p:pRg st="9" end="9"/>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4">
                                            <p:txEl>
                                              <p:pRg st="10" end="10"/>
                                            </p:txEl>
                                          </p:spTgt>
                                        </p:tgtEl>
                                        <p:attrNameLst>
                                          <p:attrName>style.visibility</p:attrName>
                                        </p:attrNameLst>
                                      </p:cBhvr>
                                      <p:to>
                                        <p:strVal val="visible"/>
                                      </p:to>
                                    </p:set>
                                    <p:animEffect transition="in" filter="wipe(down)">
                                      <p:cBhvr>
                                        <p:cTn id="46" dur="500"/>
                                        <p:tgtEl>
                                          <p:spTgt spid="4">
                                            <p:txEl>
                                              <p:pRg st="10" end="10"/>
                                            </p:txEl>
                                          </p:spTgt>
                                        </p:tgtEl>
                                      </p:cBhvr>
                                    </p:animEffect>
                                  </p:childTnLst>
                                </p:cTn>
                              </p:par>
                              <p:par>
                                <p:cTn id="47" presetID="22" presetClass="entr" presetSubtype="4" fill="hold" nodeType="withEffect">
                                  <p:stCondLst>
                                    <p:cond delay="0"/>
                                  </p:stCondLst>
                                  <p:childTnLst>
                                    <p:set>
                                      <p:cBhvr>
                                        <p:cTn id="48" dur="1" fill="hold">
                                          <p:stCondLst>
                                            <p:cond delay="0"/>
                                          </p:stCondLst>
                                        </p:cTn>
                                        <p:tgtEl>
                                          <p:spTgt spid="4">
                                            <p:txEl>
                                              <p:pRg st="11" end="11"/>
                                            </p:txEl>
                                          </p:spTgt>
                                        </p:tgtEl>
                                        <p:attrNameLst>
                                          <p:attrName>style.visibility</p:attrName>
                                        </p:attrNameLst>
                                      </p:cBhvr>
                                      <p:to>
                                        <p:strVal val="visible"/>
                                      </p:to>
                                    </p:set>
                                    <p:animEffect transition="in" filter="wipe(down)">
                                      <p:cBhvr>
                                        <p:cTn id="49" dur="500"/>
                                        <p:tgtEl>
                                          <p:spTgt spid="4">
                                            <p:txEl>
                                              <p:pRg st="11" end="11"/>
                                            </p:txEl>
                                          </p:spTgt>
                                        </p:tgtEl>
                                      </p:cBhvr>
                                    </p:animEffect>
                                  </p:childTnLst>
                                </p:cTn>
                              </p:par>
                              <p:par>
                                <p:cTn id="50" presetID="20" presetClass="entr" presetSubtype="0" fill="hold" nodeType="withEffect">
                                  <p:stCondLst>
                                    <p:cond delay="0"/>
                                  </p:stCondLst>
                                  <p:childTnLst>
                                    <p:set>
                                      <p:cBhvr>
                                        <p:cTn id="51" dur="1" fill="hold">
                                          <p:stCondLst>
                                            <p:cond delay="0"/>
                                          </p:stCondLst>
                                        </p:cTn>
                                        <p:tgtEl>
                                          <p:spTgt spid="4">
                                            <p:txEl>
                                              <p:pRg st="12" end="12"/>
                                            </p:txEl>
                                          </p:spTgt>
                                        </p:tgtEl>
                                        <p:attrNameLst>
                                          <p:attrName>style.visibility</p:attrName>
                                        </p:attrNameLst>
                                      </p:cBhvr>
                                      <p:to>
                                        <p:strVal val="visible"/>
                                      </p:to>
                                    </p:set>
                                    <p:animEffect transition="in" filter="wedge">
                                      <p:cBhvr>
                                        <p:cTn id="52" dur="20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Food choice and diet planning guide</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990600"/>
            <a:ext cx="9144000" cy="5715000"/>
          </a:xfrm>
        </p:spPr>
        <p:txBody>
          <a:bodyPr>
            <a:normAutofit/>
          </a:bodyPr>
          <a:lstStyle/>
          <a:p>
            <a:pPr algn="just">
              <a:lnSpc>
                <a:spcPct val="150000"/>
              </a:lnSpc>
              <a:buFont typeface="Wingdings" panose="05000000000000000000" pitchFamily="2" charset="2"/>
              <a:buChar char="§"/>
            </a:pPr>
            <a:r>
              <a:rPr lang="x-none" sz="2400" dirty="0" smtClean="0">
                <a:latin typeface="Times New Roman" panose="02020603050405020304" pitchFamily="18" charset="0"/>
                <a:cs typeface="Times New Roman" panose="02020603050405020304" pitchFamily="18" charset="0"/>
              </a:rPr>
              <a:t>Healthy food choices are important for good health and well-being. </a:t>
            </a:r>
            <a:endParaRPr lang="en-US" sz="2400" dirty="0" smtClean="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
            </a:pPr>
            <a:r>
              <a:rPr lang="x-none" sz="2400" dirty="0" smtClean="0">
                <a:latin typeface="Times New Roman" panose="02020603050405020304" pitchFamily="18" charset="0"/>
                <a:cs typeface="Times New Roman" panose="02020603050405020304" pitchFamily="18" charset="0"/>
              </a:rPr>
              <a:t>Eating well means eating a variety of nutrient-packed foods and  beverages from the food groups and staying within calorie needs. </a:t>
            </a:r>
            <a:endParaRPr lang="en-US" sz="2400" dirty="0" smtClean="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
            </a:pPr>
            <a:r>
              <a:rPr lang="x-none" sz="2400" dirty="0" smtClean="0">
                <a:latin typeface="Times New Roman" panose="02020603050405020304" pitchFamily="18" charset="0"/>
                <a:cs typeface="Times New Roman" panose="02020603050405020304" pitchFamily="18" charset="0"/>
              </a:rPr>
              <a:t>This, combined with choosing foods </a:t>
            </a:r>
            <a:r>
              <a:rPr lang="x-none" sz="2400" dirty="0" smtClean="0">
                <a:solidFill>
                  <a:srgbClr val="FF0000"/>
                </a:solidFill>
                <a:latin typeface="Times New Roman" panose="02020603050405020304" pitchFamily="18" charset="0"/>
                <a:cs typeface="Times New Roman" panose="02020603050405020304" pitchFamily="18" charset="0"/>
              </a:rPr>
              <a:t>low in saturated and trans fats,</a:t>
            </a:r>
            <a:r>
              <a:rPr lang="x-none" sz="2400" dirty="0" smtClean="0">
                <a:latin typeface="Times New Roman" panose="02020603050405020304" pitchFamily="18" charset="0"/>
                <a:cs typeface="Times New Roman" panose="02020603050405020304" pitchFamily="18" charset="0"/>
              </a:rPr>
              <a:t> </a:t>
            </a:r>
            <a:r>
              <a:rPr lang="x-none" sz="2400" dirty="0" smtClean="0">
                <a:solidFill>
                  <a:srgbClr val="FF0000"/>
                </a:solidFill>
                <a:latin typeface="Times New Roman" panose="02020603050405020304" pitchFamily="18" charset="0"/>
                <a:cs typeface="Times New Roman" panose="02020603050405020304" pitchFamily="18" charset="0"/>
              </a:rPr>
              <a:t>cholesterol, added sugars, and salt (sodium) </a:t>
            </a:r>
            <a:r>
              <a:rPr lang="x-none" sz="2400" dirty="0" smtClean="0">
                <a:latin typeface="Times New Roman" panose="02020603050405020304" pitchFamily="18" charset="0"/>
                <a:cs typeface="Times New Roman" panose="02020603050405020304" pitchFamily="18" charset="0"/>
              </a:rPr>
              <a:t>will help to ensure that you are eating a healthy diet while helping to maintain a healthy weight.</a:t>
            </a:r>
            <a:endParaRPr lang="en-US" sz="2400" dirty="0" smtClean="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
            </a:pPr>
            <a:r>
              <a:rPr lang="x-none" sz="2400" dirty="0" smtClean="0">
                <a:latin typeface="Times New Roman" panose="02020603050405020304" pitchFamily="18" charset="0"/>
                <a:cs typeface="Times New Roman" panose="02020603050405020304" pitchFamily="18" charset="0"/>
              </a:rPr>
              <a:t> If you choose to drink alcoholic beverages, do so sensibly and in moderation</a:t>
            </a:r>
            <a:endParaRPr lang="en-US" sz="2400" b="1" i="1" dirty="0" smtClean="0">
              <a:latin typeface="Times New Roman" panose="02020603050405020304" pitchFamily="18" charset="0"/>
              <a:cs typeface="Times New Roman" panose="02020603050405020304" pitchFamily="18"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460"/>
            <a:ext cx="8686800" cy="1019340"/>
          </a:xfrm>
        </p:spPr>
        <p:txBody>
          <a:bodyPr>
            <a:normAutofit/>
          </a:bodyPr>
          <a:lstStyle/>
          <a:p>
            <a:pPr algn="l"/>
            <a:r>
              <a:rPr lang="x-none" sz="4000" dirty="0" smtClean="0">
                <a:latin typeface="Times New Roman" panose="02020603050405020304" pitchFamily="18" charset="0"/>
                <a:cs typeface="Times New Roman" panose="02020603050405020304" pitchFamily="18" charset="0"/>
              </a:rPr>
              <a:t>Quick Guidelines </a:t>
            </a:r>
            <a:r>
              <a:rPr lang="en-US" sz="4000" i="1" dirty="0" smtClean="0">
                <a:latin typeface="Times New Roman" panose="02020603050405020304" pitchFamily="18" charset="0"/>
                <a:cs typeface="Times New Roman" panose="02020603050405020304" pitchFamily="18" charset="0"/>
              </a:rPr>
              <a:t>for healthy eating </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1066800"/>
            <a:ext cx="8763000" cy="5059363"/>
          </a:xfrm>
        </p:spPr>
        <p:txBody>
          <a:bodyPr>
            <a:normAutofit lnSpcReduction="10000"/>
          </a:bodyPr>
          <a:lstStyle/>
          <a:p>
            <a:pPr algn="just"/>
            <a:r>
              <a:rPr lang="en-US" sz="2800" dirty="0" smtClean="0">
                <a:latin typeface="Times New Roman" panose="02020603050405020304" pitchFamily="18" charset="0"/>
                <a:cs typeface="Times New Roman" panose="02020603050405020304" pitchFamily="18" charset="0"/>
              </a:rPr>
              <a:t>Eat three meals a day and an evening snack. Do not skip meals</a:t>
            </a:r>
          </a:p>
          <a:p>
            <a:pPr marL="0" indent="0" algn="just">
              <a:buNone/>
            </a:pPr>
            <a:endParaRPr lang="en-US" sz="2800" dirty="0" smtClean="0">
              <a:latin typeface="Times New Roman" panose="02020603050405020304" pitchFamily="18" charset="0"/>
              <a:cs typeface="Times New Roman" panose="02020603050405020304" pitchFamily="18" charset="0"/>
            </a:endParaRPr>
          </a:p>
          <a:p>
            <a:pPr lvl="0" algn="just"/>
            <a:r>
              <a:rPr lang="en-US" sz="2800" dirty="0" smtClean="0">
                <a:latin typeface="Times New Roman" panose="02020603050405020304" pitchFamily="18" charset="0"/>
                <a:cs typeface="Times New Roman" panose="02020603050405020304" pitchFamily="18" charset="0"/>
              </a:rPr>
              <a:t>Eat the same types of foods each meal. Choose a variety from each group. Include fresh fruit, vegetables, lean dairy products, lean meats and whole grains. </a:t>
            </a:r>
          </a:p>
          <a:p>
            <a:pPr marL="0" lvl="0" indent="0" algn="just">
              <a:buNone/>
            </a:pPr>
            <a:endParaRPr lang="en-US" sz="2800" dirty="0" smtClean="0">
              <a:latin typeface="Times New Roman" panose="02020603050405020304" pitchFamily="18" charset="0"/>
              <a:cs typeface="Times New Roman" panose="02020603050405020304" pitchFamily="18" charset="0"/>
            </a:endParaRPr>
          </a:p>
          <a:p>
            <a:pPr lvl="0" algn="just"/>
            <a:r>
              <a:rPr lang="en-US" sz="2800" dirty="0" smtClean="0">
                <a:latin typeface="Times New Roman" panose="02020603050405020304" pitchFamily="18" charset="0"/>
                <a:cs typeface="Times New Roman" panose="02020603050405020304" pitchFamily="18" charset="0"/>
              </a:rPr>
              <a:t>Limit desserts/sweets and sugars. </a:t>
            </a:r>
          </a:p>
          <a:p>
            <a:pPr marL="0" lvl="0" indent="0" algn="just">
              <a:buNone/>
            </a:pPr>
            <a:endParaRPr lang="en-US" sz="2800" dirty="0" smtClean="0">
              <a:latin typeface="Times New Roman" panose="02020603050405020304" pitchFamily="18" charset="0"/>
              <a:cs typeface="Times New Roman" panose="02020603050405020304" pitchFamily="18" charset="0"/>
            </a:endParaRPr>
          </a:p>
          <a:p>
            <a:pPr lvl="0" algn="just"/>
            <a:r>
              <a:rPr lang="en-US" sz="2800" dirty="0" smtClean="0">
                <a:latin typeface="Times New Roman" panose="02020603050405020304" pitchFamily="18" charset="0"/>
                <a:cs typeface="Times New Roman" panose="02020603050405020304" pitchFamily="18" charset="0"/>
              </a:rPr>
              <a:t>Choose chicken without the skin, fish, and lean cuts of meats. Trim/healthy/ fats you can see</a:t>
            </a:r>
          </a:p>
          <a:p>
            <a:pPr marL="0" lvl="0" indent="0" algn="just">
              <a:buNone/>
            </a:pPr>
            <a:endParaRPr lang="en-US" sz="28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609600"/>
          </a:xfrm>
        </p:spPr>
        <p:txBody>
          <a:bodyPr>
            <a:normAutofit fontScale="90000"/>
          </a:bodyPr>
          <a:lstStyle/>
          <a:p>
            <a:pPr algn="l"/>
            <a:r>
              <a:rPr lang="en-US" dirty="0" smtClean="0">
                <a:latin typeface="Times New Roman" panose="02020603050405020304" pitchFamily="18" charset="0"/>
                <a:cs typeface="Times New Roman" panose="02020603050405020304" pitchFamily="18" charset="0"/>
              </a:rPr>
              <a:t>Cont.…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 y="762000"/>
            <a:ext cx="8991600" cy="5364163"/>
          </a:xfrm>
        </p:spPr>
        <p:txBody>
          <a:bodyPr>
            <a:normAutofit fontScale="25000" lnSpcReduction="20000"/>
          </a:bodyPr>
          <a:lstStyle/>
          <a:p>
            <a:pPr lvl="0" algn="just">
              <a:lnSpc>
                <a:spcPct val="170000"/>
              </a:lnSpc>
            </a:pPr>
            <a:r>
              <a:rPr lang="en-US" sz="9600" dirty="0">
                <a:latin typeface="Times New Roman" panose="02020603050405020304" pitchFamily="18" charset="0"/>
                <a:cs typeface="Times New Roman" panose="02020603050405020304" pitchFamily="18" charset="0"/>
              </a:rPr>
              <a:t>Watch your weight. If you need to lose weight, </a:t>
            </a:r>
            <a:r>
              <a:rPr lang="en-US" sz="9600" dirty="0">
                <a:solidFill>
                  <a:srgbClr val="FF0000"/>
                </a:solidFill>
                <a:latin typeface="Times New Roman" panose="02020603050405020304" pitchFamily="18" charset="0"/>
                <a:cs typeface="Times New Roman" panose="02020603050405020304" pitchFamily="18" charset="0"/>
              </a:rPr>
              <a:t>do it slowly </a:t>
            </a:r>
            <a:endParaRPr lang="en-US" sz="9600" dirty="0">
              <a:latin typeface="Times New Roman" panose="02020603050405020304" pitchFamily="18" charset="0"/>
              <a:cs typeface="Times New Roman" panose="02020603050405020304" pitchFamily="18" charset="0"/>
            </a:endParaRPr>
          </a:p>
          <a:p>
            <a:pPr lvl="0" algn="just">
              <a:lnSpc>
                <a:spcPct val="170000"/>
              </a:lnSpc>
            </a:pPr>
            <a:r>
              <a:rPr lang="en-US" sz="9600" dirty="0">
                <a:latin typeface="Times New Roman" panose="02020603050405020304" pitchFamily="18" charset="0"/>
                <a:cs typeface="Times New Roman" panose="02020603050405020304" pitchFamily="18" charset="0"/>
              </a:rPr>
              <a:t>Include exercise as part of your daily activity. </a:t>
            </a:r>
            <a:endParaRPr lang="en-US" sz="9600" dirty="0" smtClean="0">
              <a:latin typeface="Times New Roman" panose="02020603050405020304" pitchFamily="18" charset="0"/>
              <a:cs typeface="Times New Roman" panose="02020603050405020304" pitchFamily="18" charset="0"/>
            </a:endParaRPr>
          </a:p>
          <a:p>
            <a:pPr lvl="0" algn="just">
              <a:lnSpc>
                <a:spcPct val="170000"/>
              </a:lnSpc>
            </a:pPr>
            <a:r>
              <a:rPr lang="en-US" sz="9600" dirty="0" smtClean="0">
                <a:latin typeface="Times New Roman" panose="02020603050405020304" pitchFamily="18" charset="0"/>
                <a:cs typeface="Times New Roman" panose="02020603050405020304" pitchFamily="18" charset="0"/>
              </a:rPr>
              <a:t>Start </a:t>
            </a:r>
            <a:r>
              <a:rPr lang="en-US" sz="9600" dirty="0">
                <a:latin typeface="Times New Roman" panose="02020603050405020304" pitchFamily="18" charset="0"/>
                <a:cs typeface="Times New Roman" panose="02020603050405020304" pitchFamily="18" charset="0"/>
              </a:rPr>
              <a:t>an exercise program that is at least 30 minutes, 3-5 times per week. </a:t>
            </a:r>
            <a:endParaRPr lang="en-US" sz="9600" dirty="0" smtClean="0">
              <a:latin typeface="Times New Roman" panose="02020603050405020304" pitchFamily="18" charset="0"/>
              <a:cs typeface="Times New Roman" panose="02020603050405020304" pitchFamily="18" charset="0"/>
            </a:endParaRPr>
          </a:p>
          <a:p>
            <a:pPr lvl="0" algn="just">
              <a:lnSpc>
                <a:spcPct val="170000"/>
              </a:lnSpc>
            </a:pPr>
            <a:r>
              <a:rPr lang="en-US" sz="9600" dirty="0" smtClean="0">
                <a:latin typeface="Times New Roman" panose="02020603050405020304" pitchFamily="18" charset="0"/>
                <a:cs typeface="Times New Roman" panose="02020603050405020304" pitchFamily="18" charset="0"/>
              </a:rPr>
              <a:t>Walking </a:t>
            </a:r>
            <a:r>
              <a:rPr lang="en-US" sz="9600" dirty="0">
                <a:latin typeface="Times New Roman" panose="02020603050405020304" pitchFamily="18" charset="0"/>
                <a:cs typeface="Times New Roman" panose="02020603050405020304" pitchFamily="18" charset="0"/>
              </a:rPr>
              <a:t>is a great way to exercise. </a:t>
            </a:r>
          </a:p>
          <a:p>
            <a:pPr algn="just">
              <a:lnSpc>
                <a:spcPct val="170000"/>
              </a:lnSpc>
            </a:pPr>
            <a:r>
              <a:rPr lang="en-US" sz="9600" dirty="0">
                <a:latin typeface="Times New Roman" panose="02020603050405020304" pitchFamily="18" charset="0"/>
                <a:cs typeface="Times New Roman" panose="02020603050405020304" pitchFamily="18" charset="0"/>
              </a:rPr>
              <a:t>Include high fiber foods in your diet. Fiber will help control your blood sugars. </a:t>
            </a:r>
            <a:endParaRPr lang="en-US" sz="9600" dirty="0" smtClean="0">
              <a:latin typeface="Times New Roman" panose="02020603050405020304" pitchFamily="18" charset="0"/>
              <a:cs typeface="Times New Roman" panose="02020603050405020304" pitchFamily="18" charset="0"/>
            </a:endParaRPr>
          </a:p>
          <a:p>
            <a:pPr algn="just">
              <a:lnSpc>
                <a:spcPct val="170000"/>
              </a:lnSpc>
            </a:pPr>
            <a:r>
              <a:rPr lang="en-US" sz="9600" dirty="0" smtClean="0">
                <a:latin typeface="Times New Roman" panose="02020603050405020304" pitchFamily="18" charset="0"/>
                <a:cs typeface="Times New Roman" panose="02020603050405020304" pitchFamily="18" charset="0"/>
              </a:rPr>
              <a:t>Fiber </a:t>
            </a:r>
            <a:r>
              <a:rPr lang="en-US" sz="9600" dirty="0">
                <a:latin typeface="Times New Roman" panose="02020603050405020304" pitchFamily="18" charset="0"/>
                <a:cs typeface="Times New Roman" panose="02020603050405020304" pitchFamily="18" charset="0"/>
              </a:rPr>
              <a:t>is found in fresh fruits, vegetables and whole grain breads and </a:t>
            </a:r>
            <a:r>
              <a:rPr lang="en-US" sz="9600" dirty="0" smtClean="0">
                <a:latin typeface="Times New Roman" panose="02020603050405020304" pitchFamily="18" charset="0"/>
                <a:cs typeface="Times New Roman" panose="02020603050405020304" pitchFamily="18" charset="0"/>
              </a:rPr>
              <a:t>cereals.</a:t>
            </a:r>
            <a:endParaRPr lang="en-US" sz="9600" dirty="0">
              <a:latin typeface="Times New Roman" panose="02020603050405020304" pitchFamily="18" charset="0"/>
              <a:cs typeface="Times New Roman" panose="02020603050405020304" pitchFamily="18" charset="0"/>
            </a:endParaRPr>
          </a:p>
          <a:p>
            <a:pPr marL="0" indent="0">
              <a:lnSpc>
                <a:spcPct val="170000"/>
              </a:lnSpc>
              <a:buNone/>
            </a:pPr>
            <a:endParaRPr lang="en-US" sz="9600" dirty="0" smtClean="0">
              <a:latin typeface="Times New Roman" panose="02020603050405020304" pitchFamily="18" charset="0"/>
              <a:cs typeface="Times New Roman" panose="02020603050405020304" pitchFamily="18"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38</a:t>
            </a:fld>
            <a:endParaRPr lang="en-US"/>
          </a:p>
        </p:txBody>
      </p:sp>
    </p:spTree>
    <p:extLst>
      <p:ext uri="{BB962C8B-B14F-4D97-AF65-F5344CB8AC3E}">
        <p14:creationId xmlns:p14="http://schemas.microsoft.com/office/powerpoint/2010/main" xmlns="" val="24168736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a:bodyPr>
          <a:lstStyle/>
          <a:p>
            <a:pPr algn="l"/>
            <a:r>
              <a:rPr lang="en-US" sz="4000" dirty="0">
                <a:latin typeface="Times New Roman" panose="02020603050405020304" pitchFamily="18" charset="0"/>
                <a:cs typeface="Times New Roman" panose="02020603050405020304" pitchFamily="18" charset="0"/>
              </a:rPr>
              <a:t>Diet-Planning Principles</a:t>
            </a:r>
          </a:p>
        </p:txBody>
      </p:sp>
      <p:sp>
        <p:nvSpPr>
          <p:cNvPr id="3" name="Content Placeholder 2"/>
          <p:cNvSpPr>
            <a:spLocks noGrp="1"/>
          </p:cNvSpPr>
          <p:nvPr>
            <p:ph idx="1"/>
          </p:nvPr>
        </p:nvSpPr>
        <p:spPr>
          <a:xfrm>
            <a:off x="228600" y="990600"/>
            <a:ext cx="8763000" cy="4525963"/>
          </a:xfrm>
        </p:spPr>
        <p:txBody>
          <a:bodyPr>
            <a:noAutofit/>
          </a:bodyPr>
          <a:lstStyle/>
          <a:p>
            <a:pPr>
              <a:lnSpc>
                <a:spcPct val="150000"/>
              </a:lnSpc>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Diet planners have developed several ways to select foods. </a:t>
            </a:r>
            <a:endParaRPr lang="en-US" sz="2800" dirty="0" smtClean="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Whatever </a:t>
            </a:r>
            <a:r>
              <a:rPr lang="en-US" sz="2800" dirty="0">
                <a:latin typeface="Times New Roman" panose="02020603050405020304" pitchFamily="18" charset="0"/>
                <a:cs typeface="Times New Roman" panose="02020603050405020304" pitchFamily="18" charset="0"/>
              </a:rPr>
              <a:t>plan or </a:t>
            </a:r>
            <a:r>
              <a:rPr lang="en-US" sz="2800" dirty="0" smtClean="0">
                <a:latin typeface="Times New Roman" panose="02020603050405020304" pitchFamily="18" charset="0"/>
                <a:cs typeface="Times New Roman" panose="02020603050405020304" pitchFamily="18" charset="0"/>
              </a:rPr>
              <a:t>combination of </a:t>
            </a:r>
            <a:r>
              <a:rPr lang="en-US" sz="2800" dirty="0">
                <a:latin typeface="Times New Roman" panose="02020603050405020304" pitchFamily="18" charset="0"/>
                <a:cs typeface="Times New Roman" panose="02020603050405020304" pitchFamily="18" charset="0"/>
              </a:rPr>
              <a:t>plans they use, though, they keep in mind the six basic diet-planning principles</a:t>
            </a:r>
            <a:endParaRPr lang="en-US" sz="2800" dirty="0" smtClean="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Diet-planning principles</a:t>
            </a:r>
            <a:r>
              <a:rPr lang="en-US" sz="2800" dirty="0" smtClean="0">
                <a:latin typeface="Times New Roman" panose="02020603050405020304" pitchFamily="18" charset="0"/>
                <a:cs typeface="Times New Roman" panose="02020603050405020304" pitchFamily="18" charset="0"/>
              </a:rPr>
              <a:t>:</a:t>
            </a:r>
          </a:p>
          <a:p>
            <a:pPr lvl="1"/>
            <a:r>
              <a:rPr lang="en-US" sz="2000" dirty="0" smtClean="0">
                <a:latin typeface="Times New Roman" panose="02020603050405020304" pitchFamily="18" charset="0"/>
                <a:cs typeface="Times New Roman" panose="02020603050405020304" pitchFamily="18" charset="0"/>
              </a:rPr>
              <a:t>Adequacy</a:t>
            </a:r>
          </a:p>
          <a:p>
            <a:pPr lvl="1"/>
            <a:r>
              <a:rPr lang="en-US" sz="2000" dirty="0" smtClean="0">
                <a:latin typeface="Times New Roman" panose="02020603050405020304" pitchFamily="18" charset="0"/>
                <a:cs typeface="Times New Roman" panose="02020603050405020304" pitchFamily="18" charset="0"/>
              </a:rPr>
              <a:t>Balance</a:t>
            </a:r>
            <a:endParaRPr lang="en-US" sz="2000" dirty="0">
              <a:latin typeface="Times New Roman" panose="02020603050405020304" pitchFamily="18" charset="0"/>
              <a:cs typeface="Times New Roman" panose="02020603050405020304" pitchFamily="18" charset="0"/>
            </a:endParaRPr>
          </a:p>
          <a:p>
            <a:pPr lvl="1"/>
            <a:r>
              <a:rPr lang="en-US" sz="2000" dirty="0" err="1" smtClean="0">
                <a:latin typeface="Times New Roman" panose="02020603050405020304" pitchFamily="18" charset="0"/>
                <a:cs typeface="Times New Roman" panose="02020603050405020304" pitchFamily="18" charset="0"/>
              </a:rPr>
              <a:t>kCalorie</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(energy) </a:t>
            </a:r>
            <a:r>
              <a:rPr lang="en-US" sz="2000" dirty="0" smtClean="0">
                <a:latin typeface="Times New Roman" panose="02020603050405020304" pitchFamily="18" charset="0"/>
                <a:cs typeface="Times New Roman" panose="02020603050405020304" pitchFamily="18" charset="0"/>
              </a:rPr>
              <a:t>control</a:t>
            </a:r>
          </a:p>
          <a:p>
            <a:pPr lvl="1"/>
            <a:r>
              <a:rPr lang="en-US" sz="2000" dirty="0" smtClean="0">
                <a:latin typeface="Times New Roman" panose="02020603050405020304" pitchFamily="18" charset="0"/>
                <a:cs typeface="Times New Roman" panose="02020603050405020304" pitchFamily="18" charset="0"/>
              </a:rPr>
              <a:t>Nutrient Density</a:t>
            </a:r>
          </a:p>
          <a:p>
            <a:pPr lvl="1"/>
            <a:r>
              <a:rPr lang="en-US" sz="2000" dirty="0" smtClean="0">
                <a:latin typeface="Times New Roman" panose="02020603050405020304" pitchFamily="18" charset="0"/>
                <a:cs typeface="Times New Roman" panose="02020603050405020304" pitchFamily="18" charset="0"/>
              </a:rPr>
              <a:t> Moderation</a:t>
            </a:r>
          </a:p>
          <a:p>
            <a:pPr lvl="1"/>
            <a:r>
              <a:rPr lang="en-US" sz="2000" dirty="0" smtClean="0">
                <a:latin typeface="Times New Roman" panose="02020603050405020304" pitchFamily="18" charset="0"/>
                <a:cs typeface="Times New Roman" panose="02020603050405020304" pitchFamily="18" charset="0"/>
              </a:rPr>
              <a:t>Variety</a:t>
            </a: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39</a:t>
            </a:fld>
            <a:endParaRPr lang="en-US"/>
          </a:p>
        </p:txBody>
      </p:sp>
    </p:spTree>
    <p:extLst>
      <p:ext uri="{BB962C8B-B14F-4D97-AF65-F5344CB8AC3E}">
        <p14:creationId xmlns:p14="http://schemas.microsoft.com/office/powerpoint/2010/main" xmlns="" val="34730260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algn="l"/>
            <a:r>
              <a:rPr lang="en-US" dirty="0" smtClean="0"/>
              <a:t>Methods of evaluations </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dirty="0" smtClean="0"/>
              <a:t>Continuous assessment:50%</a:t>
            </a:r>
          </a:p>
          <a:p>
            <a:pPr lvl="1">
              <a:buFont typeface="Wingdings" panose="05000000000000000000" pitchFamily="2" charset="2"/>
              <a:buChar char="§"/>
            </a:pPr>
            <a:r>
              <a:rPr lang="en-US" dirty="0" smtClean="0"/>
              <a:t>Assignment:10% </a:t>
            </a:r>
          </a:p>
          <a:p>
            <a:pPr lvl="1">
              <a:buFont typeface="Wingdings" panose="05000000000000000000" pitchFamily="2" charset="2"/>
              <a:buChar char="§"/>
            </a:pPr>
            <a:r>
              <a:rPr lang="en-US" dirty="0" smtClean="0"/>
              <a:t>Clinical report:5%</a:t>
            </a:r>
          </a:p>
          <a:p>
            <a:pPr lvl="1">
              <a:buFont typeface="Wingdings" panose="05000000000000000000" pitchFamily="2" charset="2"/>
              <a:buChar char="§"/>
            </a:pPr>
            <a:r>
              <a:rPr lang="en-US" dirty="0" smtClean="0"/>
              <a:t>Quiz:10%</a:t>
            </a:r>
          </a:p>
          <a:p>
            <a:pPr lvl="1">
              <a:buFont typeface="Wingdings" panose="05000000000000000000" pitchFamily="2" charset="2"/>
              <a:buChar char="§"/>
            </a:pPr>
            <a:r>
              <a:rPr lang="en-US" dirty="0" smtClean="0"/>
              <a:t>Test:20% </a:t>
            </a:r>
          </a:p>
          <a:p>
            <a:pPr lvl="1">
              <a:buFont typeface="Wingdings" panose="05000000000000000000" pitchFamily="2" charset="2"/>
              <a:buChar char="§"/>
            </a:pPr>
            <a:r>
              <a:rPr lang="en-US" dirty="0" smtClean="0"/>
              <a:t>Partticipation:5%</a:t>
            </a:r>
          </a:p>
          <a:p>
            <a:pPr>
              <a:buFont typeface="Wingdings" panose="05000000000000000000" pitchFamily="2" charset="2"/>
              <a:buChar char="Ø"/>
            </a:pPr>
            <a:r>
              <a:rPr lang="en-US" dirty="0" smtClean="0"/>
              <a:t>Final examination:50%</a:t>
            </a:r>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4</a:t>
            </a:fld>
            <a:endParaRPr lang="en-US"/>
          </a:p>
        </p:txBody>
      </p:sp>
    </p:spTree>
    <p:extLst>
      <p:ext uri="{BB962C8B-B14F-4D97-AF65-F5344CB8AC3E}">
        <p14:creationId xmlns:p14="http://schemas.microsoft.com/office/powerpoint/2010/main" xmlns="" val="32438161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9144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The Food Guide Pyramid </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3884" y="762000"/>
            <a:ext cx="8229600" cy="4525963"/>
          </a:xfrm>
        </p:spPr>
        <p:txBody>
          <a:bodyPr/>
          <a:lstStyle/>
          <a:p>
            <a:r>
              <a:rPr lang="en-US" sz="2800" dirty="0" smtClean="0">
                <a:latin typeface="Times New Roman" panose="02020603050405020304" pitchFamily="18" charset="0"/>
                <a:cs typeface="Times New Roman" panose="02020603050405020304" pitchFamily="18" charset="0"/>
              </a:rPr>
              <a:t>Is a good basic guide to choosing healthy foods</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2675989193"/>
              </p:ext>
            </p:extLst>
          </p:nvPr>
        </p:nvGraphicFramePr>
        <p:xfrm>
          <a:off x="152400" y="1371600"/>
          <a:ext cx="8815877" cy="4279199"/>
        </p:xfrm>
        <a:graphic>
          <a:graphicData uri="http://schemas.openxmlformats.org/drawingml/2006/table">
            <a:tbl>
              <a:tblPr firstRow="1" bandRow="1">
                <a:tableStyleId>{5C22544A-7EE6-4342-B048-85BDC9FD1C3A}</a:tableStyleId>
              </a:tblPr>
              <a:tblGrid>
                <a:gridCol w="2938438"/>
                <a:gridCol w="5669159"/>
                <a:gridCol w="208280"/>
              </a:tblGrid>
              <a:tr h="1339800">
                <a:tc>
                  <a:txBody>
                    <a:bodyPr/>
                    <a:lstStyle/>
                    <a:p>
                      <a:pPr marL="0" marR="0" algn="just">
                        <a:lnSpc>
                          <a:spcPct val="150000"/>
                        </a:lnSpc>
                        <a:spcBef>
                          <a:spcPts val="0"/>
                        </a:spcBef>
                        <a:spcAft>
                          <a:spcPts val="0"/>
                        </a:spcAft>
                      </a:pPr>
                      <a:r>
                        <a:rPr lang="en-US" sz="2400" b="1" dirty="0">
                          <a:latin typeface="Times New Roman" panose="02020603050405020304" pitchFamily="18" charset="0"/>
                          <a:ea typeface="Times New Roman"/>
                          <a:cs typeface="Times New Roman" panose="02020603050405020304" pitchFamily="18" charset="0"/>
                        </a:rPr>
                        <a:t>Keep these Low:</a:t>
                      </a:r>
                    </a:p>
                  </a:txBody>
                  <a:tcPr marL="9525" marR="9525" marT="9525" marB="9525" anchor="ctr"/>
                </a:tc>
                <a:tc>
                  <a:txBody>
                    <a:bodyPr/>
                    <a:lstStyle/>
                    <a:p>
                      <a:pPr marL="0" marR="0" algn="just">
                        <a:lnSpc>
                          <a:spcPct val="150000"/>
                        </a:lnSpc>
                        <a:spcBef>
                          <a:spcPts val="0"/>
                        </a:spcBef>
                        <a:spcAft>
                          <a:spcPts val="0"/>
                        </a:spcAft>
                      </a:pPr>
                      <a:r>
                        <a:rPr lang="en-US" sz="2400" b="1" dirty="0">
                          <a:latin typeface="Times New Roman" panose="02020603050405020304" pitchFamily="18" charset="0"/>
                          <a:ea typeface="Times New Roman"/>
                          <a:cs typeface="Times New Roman" panose="02020603050405020304" pitchFamily="18" charset="0"/>
                        </a:rPr>
                        <a:t>Look for More of these:</a:t>
                      </a:r>
                      <a:endParaRPr lang="en-US" sz="2400" dirty="0">
                        <a:latin typeface="Times New Roman" panose="02020603050405020304" pitchFamily="18" charset="0"/>
                        <a:ea typeface="Times New Roman"/>
                        <a:cs typeface="Times New Roman" panose="02020603050405020304" pitchFamily="18" charset="0"/>
                      </a:endParaRPr>
                    </a:p>
                  </a:txBody>
                  <a:tcPr marL="9525" marR="9525" marT="9525" marB="9525" anchor="ctr"/>
                </a:tc>
                <a:tc>
                  <a:txBody>
                    <a:bodyPr/>
                    <a:lstStyle/>
                    <a:p>
                      <a:endParaRPr lang="en-US" sz="2400">
                        <a:latin typeface="Times New Roman" panose="02020603050405020304" pitchFamily="18" charset="0"/>
                        <a:cs typeface="Times New Roman" panose="02020603050405020304" pitchFamily="18" charset="0"/>
                      </a:endParaRPr>
                    </a:p>
                  </a:txBody>
                  <a:tcPr/>
                </a:tc>
              </a:tr>
              <a:tr h="489000">
                <a:tc>
                  <a:txBody>
                    <a:bodyPr/>
                    <a:lstStyle/>
                    <a:p>
                      <a:pPr marL="342900" marR="0" lvl="0" indent="-342900" algn="just">
                        <a:lnSpc>
                          <a:spcPct val="150000"/>
                        </a:lnSpc>
                        <a:spcBef>
                          <a:spcPts val="0"/>
                        </a:spcBef>
                        <a:spcAft>
                          <a:spcPts val="0"/>
                        </a:spcAft>
                        <a:buSzPts val="1000"/>
                        <a:buFont typeface="Symbol"/>
                        <a:buNone/>
                        <a:tabLst>
                          <a:tab pos="457200" algn="l"/>
                        </a:tabLst>
                      </a:pPr>
                      <a:r>
                        <a:rPr lang="en-US" sz="2400" b="1" dirty="0">
                          <a:latin typeface="Times New Roman" panose="02020603050405020304" pitchFamily="18" charset="0"/>
                          <a:ea typeface="Times New Roman"/>
                          <a:cs typeface="Times New Roman" panose="02020603050405020304" pitchFamily="18" charset="0"/>
                        </a:rPr>
                        <a:t>saturated fats </a:t>
                      </a:r>
                    </a:p>
                  </a:txBody>
                  <a:tcPr marL="9525" marR="9525" marT="9525" marB="9525" anchor="ctr"/>
                </a:tc>
                <a:tc>
                  <a:txBody>
                    <a:bodyPr/>
                    <a:lstStyle/>
                    <a:p>
                      <a:pPr marL="342900" marR="0" indent="-342900" algn="just">
                        <a:lnSpc>
                          <a:spcPct val="150000"/>
                        </a:lnSpc>
                        <a:spcBef>
                          <a:spcPts val="0"/>
                        </a:spcBef>
                        <a:spcAft>
                          <a:spcPts val="0"/>
                        </a:spcAft>
                        <a:buFont typeface="Wingdings" panose="05000000000000000000" pitchFamily="2" charset="2"/>
                        <a:buChar char="§"/>
                      </a:pPr>
                      <a:r>
                        <a:rPr lang="en-US" sz="2400" dirty="0" smtClean="0">
                          <a:latin typeface="Times New Roman" panose="02020603050405020304" pitchFamily="18" charset="0"/>
                          <a:ea typeface="Times New Roman"/>
                          <a:cs typeface="Times New Roman" panose="02020603050405020304" pitchFamily="18" charset="0"/>
                        </a:rPr>
                        <a:t> </a:t>
                      </a:r>
                      <a:r>
                        <a:rPr lang="en-US" sz="2400" dirty="0">
                          <a:latin typeface="Times New Roman" panose="02020603050405020304" pitchFamily="18" charset="0"/>
                          <a:ea typeface="Times New Roman"/>
                          <a:cs typeface="Times New Roman" panose="02020603050405020304" pitchFamily="18" charset="0"/>
                        </a:rPr>
                        <a:t>fiber </a:t>
                      </a:r>
                    </a:p>
                  </a:txBody>
                  <a:tcPr marL="9525" marR="9525" marT="9525" marB="9525" anchor="ctr"/>
                </a:tc>
                <a:tc>
                  <a:txBody>
                    <a:bodyPr/>
                    <a:lstStyle/>
                    <a:p>
                      <a:endParaRPr lang="en-US" sz="2400">
                        <a:latin typeface="Times New Roman" panose="02020603050405020304" pitchFamily="18" charset="0"/>
                        <a:cs typeface="Times New Roman" panose="02020603050405020304" pitchFamily="18" charset="0"/>
                      </a:endParaRPr>
                    </a:p>
                  </a:txBody>
                  <a:tcPr/>
                </a:tc>
              </a:tr>
              <a:tr h="4934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1" dirty="0" smtClean="0">
                          <a:latin typeface="Times New Roman" panose="02020603050405020304" pitchFamily="18" charset="0"/>
                          <a:ea typeface="Times New Roman"/>
                          <a:cs typeface="Times New Roman" panose="02020603050405020304" pitchFamily="18" charset="0"/>
                        </a:rPr>
                        <a:t>trans</a:t>
                      </a:r>
                      <a:endParaRPr lang="en-US" sz="2400" b="1" dirty="0" smtClean="0">
                        <a:latin typeface="Times New Roman" panose="02020603050405020304" pitchFamily="18" charset="0"/>
                        <a:ea typeface="Times New Roman"/>
                        <a:cs typeface="Times New Roman" panose="02020603050405020304" pitchFamily="18" charset="0"/>
                      </a:endParaRPr>
                    </a:p>
                  </a:txBody>
                  <a:tcPr/>
                </a:tc>
                <a:tc>
                  <a:txBody>
                    <a:bodyPr/>
                    <a:lstStyle/>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400" dirty="0" smtClean="0">
                          <a:latin typeface="Times New Roman" panose="02020603050405020304" pitchFamily="18" charset="0"/>
                          <a:ea typeface="Times New Roman"/>
                          <a:cs typeface="Times New Roman" panose="02020603050405020304" pitchFamily="18" charset="0"/>
                        </a:rPr>
                        <a:t>vitamins A, C, &amp; E </a:t>
                      </a:r>
                    </a:p>
                  </a:txBody>
                  <a:tcPr/>
                </a:tc>
                <a:tc>
                  <a:txBody>
                    <a:bodyPr/>
                    <a:lstStyle/>
                    <a:p>
                      <a:endParaRPr lang="en-US" sz="2400">
                        <a:latin typeface="Times New Roman" panose="02020603050405020304" pitchFamily="18" charset="0"/>
                        <a:cs typeface="Times New Roman" panose="02020603050405020304" pitchFamily="18" charset="0"/>
                      </a:endParaRPr>
                    </a:p>
                  </a:txBody>
                  <a:tcPr/>
                </a:tc>
              </a:tr>
              <a:tr h="545733">
                <a:tc>
                  <a:txBody>
                    <a:bodyPr/>
                    <a:lstStyle/>
                    <a:p>
                      <a:r>
                        <a:rPr lang="en-US" sz="2400" b="1" dirty="0" smtClean="0">
                          <a:latin typeface="Times New Roman" panose="02020603050405020304" pitchFamily="18" charset="0"/>
                          <a:ea typeface="Times New Roman"/>
                          <a:cs typeface="Times New Roman" panose="02020603050405020304" pitchFamily="18" charset="0"/>
                        </a:rPr>
                        <a:t>fats</a:t>
                      </a:r>
                      <a:endParaRPr lang="en-US" sz="2400" b="1" dirty="0">
                        <a:latin typeface="Times New Roman" panose="02020603050405020304" pitchFamily="18" charset="0"/>
                        <a:cs typeface="Times New Roman" panose="02020603050405020304" pitchFamily="18" charset="0"/>
                      </a:endParaRPr>
                    </a:p>
                  </a:txBody>
                  <a:tcPr/>
                </a:tc>
                <a:tc>
                  <a:txBody>
                    <a:bodyPr/>
                    <a:lstStyle/>
                    <a:p>
                      <a:pPr marL="342900" indent="-342900">
                        <a:buFont typeface="Wingdings" panose="05000000000000000000" pitchFamily="2" charset="2"/>
                        <a:buChar char="§"/>
                      </a:pPr>
                      <a:r>
                        <a:rPr lang="en-US" sz="2400" dirty="0" smtClean="0">
                          <a:latin typeface="Times New Roman" panose="02020603050405020304" pitchFamily="18" charset="0"/>
                          <a:ea typeface="Times New Roman"/>
                          <a:cs typeface="Times New Roman" panose="02020603050405020304" pitchFamily="18" charset="0"/>
                        </a:rPr>
                        <a:t>magnesium &amp; iron </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tr>
              <a:tr h="6662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Times New Roman" panose="02020603050405020304" pitchFamily="18" charset="0"/>
                          <a:ea typeface="Times New Roman"/>
                          <a:cs typeface="Times New Roman" panose="02020603050405020304" pitchFamily="18" charset="0"/>
                        </a:rPr>
                        <a:t>cholesterol</a:t>
                      </a:r>
                    </a:p>
                  </a:txBody>
                  <a:tcPr/>
                </a:tc>
                <a:tc>
                  <a:txBody>
                    <a:bodyPr/>
                    <a:lstStyle/>
                    <a:p>
                      <a:r>
                        <a:rPr lang="en-US" sz="2400" dirty="0" smtClean="0">
                          <a:latin typeface="Times New Roman" panose="02020603050405020304" pitchFamily="18" charset="0"/>
                          <a:ea typeface="Times New Roman"/>
                          <a:cs typeface="Times New Roman" panose="02020603050405020304" pitchFamily="18" charset="0"/>
                        </a:rPr>
                        <a:t>Potassium and calcium</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r>
              <a:tr h="6662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Times New Roman" panose="02020603050405020304" pitchFamily="18" charset="0"/>
                          <a:ea typeface="Times New Roman"/>
                          <a:cs typeface="Times New Roman" panose="02020603050405020304" pitchFamily="18" charset="0"/>
                        </a:rPr>
                        <a:t>Sodium </a:t>
                      </a: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tr>
            </a:tbl>
          </a:graphicData>
        </a:graphic>
      </p:graphicFrame>
      <p:sp>
        <p:nvSpPr>
          <p:cNvPr id="5" name="Slide Number Placeholder 4"/>
          <p:cNvSpPr>
            <a:spLocks noGrp="1"/>
          </p:cNvSpPr>
          <p:nvPr>
            <p:ph type="sldNum" sz="quarter" idx="12"/>
          </p:nvPr>
        </p:nvSpPr>
        <p:spPr/>
        <p:txBody>
          <a:bodyPr/>
          <a:lstStyle/>
          <a:p>
            <a:fld id="{D8C489E4-C886-4C43-A66E-F614A9A1D522}"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433"/>
            <a:ext cx="9144000" cy="88438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066800"/>
            <a:ext cx="9144000" cy="5059363"/>
          </a:xfrm>
        </p:spPr>
        <p:txBody>
          <a:bodyPr>
            <a:normAutofit fontScale="32500" lnSpcReduction="20000"/>
          </a:bodyPr>
          <a:lstStyle/>
          <a:p>
            <a:pPr marL="0" indent="0">
              <a:buNone/>
            </a:pPr>
            <a:r>
              <a:rPr lang="en-US" sz="8600" b="1" i="1" dirty="0">
                <a:latin typeface="Times New Roman" panose="02020603050405020304" pitchFamily="18" charset="0"/>
                <a:cs typeface="Times New Roman" panose="02020603050405020304" pitchFamily="18" charset="0"/>
              </a:rPr>
              <a:t>Key Recommendations of the Dietary </a:t>
            </a:r>
            <a:r>
              <a:rPr lang="en-US" sz="8600" b="1" i="1" dirty="0" smtClean="0">
                <a:latin typeface="Times New Roman" panose="02020603050405020304" pitchFamily="18" charset="0"/>
                <a:cs typeface="Times New Roman" panose="02020603050405020304" pitchFamily="18" charset="0"/>
              </a:rPr>
              <a:t>Guidelines for </a:t>
            </a:r>
            <a:r>
              <a:rPr lang="en-US" sz="8600" b="1" i="1" dirty="0">
                <a:latin typeface="Times New Roman" panose="02020603050405020304" pitchFamily="18" charset="0"/>
                <a:cs typeface="Times New Roman" panose="02020603050405020304" pitchFamily="18" charset="0"/>
              </a:rPr>
              <a:t>Americans 2005</a:t>
            </a:r>
          </a:p>
          <a:p>
            <a:pPr marL="0" indent="0" algn="just">
              <a:lnSpc>
                <a:spcPct val="170000"/>
              </a:lnSpc>
              <a:buNone/>
            </a:pPr>
            <a:r>
              <a:rPr lang="en-US" sz="8000" b="1" dirty="0" smtClean="0">
                <a:latin typeface="Times New Roman" panose="02020603050405020304" pitchFamily="18" charset="0"/>
                <a:cs typeface="Times New Roman" panose="02020603050405020304" pitchFamily="18" charset="0"/>
              </a:rPr>
              <a:t>Adequate </a:t>
            </a:r>
            <a:r>
              <a:rPr lang="en-US" sz="8000" b="1" dirty="0">
                <a:latin typeface="Times New Roman" panose="02020603050405020304" pitchFamily="18" charset="0"/>
                <a:cs typeface="Times New Roman" panose="02020603050405020304" pitchFamily="18" charset="0"/>
              </a:rPr>
              <a:t>Nutrients within Energy Needs</a:t>
            </a:r>
          </a:p>
          <a:p>
            <a:pPr algn="just">
              <a:lnSpc>
                <a:spcPct val="170000"/>
              </a:lnSpc>
              <a:buFont typeface="Wingdings" panose="05000000000000000000" pitchFamily="2" charset="2"/>
              <a:buChar char="§"/>
            </a:pPr>
            <a:r>
              <a:rPr lang="en-US" sz="8000" dirty="0" smtClean="0">
                <a:latin typeface="Times New Roman" panose="02020603050405020304" pitchFamily="18" charset="0"/>
                <a:cs typeface="Times New Roman" panose="02020603050405020304" pitchFamily="18" charset="0"/>
              </a:rPr>
              <a:t>Consume </a:t>
            </a:r>
            <a:r>
              <a:rPr lang="en-US" sz="8000" dirty="0">
                <a:latin typeface="Times New Roman" panose="02020603050405020304" pitchFamily="18" charset="0"/>
                <a:cs typeface="Times New Roman" panose="02020603050405020304" pitchFamily="18" charset="0"/>
              </a:rPr>
              <a:t>a </a:t>
            </a:r>
            <a:r>
              <a:rPr lang="en-US" sz="8000" dirty="0" smtClean="0">
                <a:latin typeface="Times New Roman" panose="02020603050405020304" pitchFamily="18" charset="0"/>
                <a:cs typeface="Times New Roman" panose="02020603050405020304" pitchFamily="18" charset="0"/>
              </a:rPr>
              <a:t>variety </a:t>
            </a:r>
            <a:r>
              <a:rPr lang="en-US" sz="8000" dirty="0">
                <a:latin typeface="Times New Roman" panose="02020603050405020304" pitchFamily="18" charset="0"/>
                <a:cs typeface="Times New Roman" panose="02020603050405020304" pitchFamily="18" charset="0"/>
              </a:rPr>
              <a:t>of nutrient-dense foods and beverages within and </a:t>
            </a:r>
            <a:r>
              <a:rPr lang="en-US" sz="8000" dirty="0" smtClean="0">
                <a:latin typeface="Times New Roman" panose="02020603050405020304" pitchFamily="18" charset="0"/>
                <a:cs typeface="Times New Roman" panose="02020603050405020304" pitchFamily="18" charset="0"/>
              </a:rPr>
              <a:t>among </a:t>
            </a:r>
            <a:r>
              <a:rPr lang="en-US" sz="8000" dirty="0">
                <a:latin typeface="Times New Roman" panose="02020603050405020304" pitchFamily="18" charset="0"/>
                <a:cs typeface="Times New Roman" panose="02020603050405020304" pitchFamily="18" charset="0"/>
              </a:rPr>
              <a:t>the basic </a:t>
            </a:r>
            <a:r>
              <a:rPr lang="en-US" sz="8000" dirty="0" smtClean="0">
                <a:latin typeface="Times New Roman" panose="02020603050405020304" pitchFamily="18" charset="0"/>
                <a:cs typeface="Times New Roman" panose="02020603050405020304" pitchFamily="18" charset="0"/>
              </a:rPr>
              <a:t>food groups</a:t>
            </a:r>
            <a:r>
              <a:rPr lang="en-US" sz="8000" dirty="0">
                <a:latin typeface="Times New Roman" panose="02020603050405020304" pitchFamily="18" charset="0"/>
                <a:cs typeface="Times New Roman" panose="02020603050405020304" pitchFamily="18" charset="0"/>
              </a:rPr>
              <a:t>; limit intakes of saturated and trans fats, cholesterol, added sugars, salt, and </a:t>
            </a:r>
            <a:r>
              <a:rPr lang="en-US" sz="8000" dirty="0" smtClean="0">
                <a:latin typeface="Times New Roman" panose="02020603050405020304" pitchFamily="18" charset="0"/>
                <a:cs typeface="Times New Roman" panose="02020603050405020304" pitchFamily="18" charset="0"/>
              </a:rPr>
              <a:t>alcohol.</a:t>
            </a:r>
          </a:p>
          <a:p>
            <a:pPr algn="just">
              <a:lnSpc>
                <a:spcPct val="170000"/>
              </a:lnSpc>
              <a:buFont typeface="Wingdings" panose="05000000000000000000" pitchFamily="2" charset="2"/>
              <a:buChar char="§"/>
            </a:pPr>
            <a:r>
              <a:rPr lang="en-US" sz="8000" dirty="0" smtClean="0">
                <a:latin typeface="Times New Roman" panose="02020603050405020304" pitchFamily="18" charset="0"/>
                <a:cs typeface="Times New Roman" panose="02020603050405020304" pitchFamily="18" charset="0"/>
              </a:rPr>
              <a:t>Meet </a:t>
            </a:r>
            <a:r>
              <a:rPr lang="en-US" sz="8000" dirty="0">
                <a:latin typeface="Times New Roman" panose="02020603050405020304" pitchFamily="18" charset="0"/>
                <a:cs typeface="Times New Roman" panose="02020603050405020304" pitchFamily="18" charset="0"/>
              </a:rPr>
              <a:t>recommended intakes within energy needs by </a:t>
            </a:r>
            <a:r>
              <a:rPr lang="en-US" sz="8000" dirty="0" smtClean="0">
                <a:latin typeface="Times New Roman" panose="02020603050405020304" pitchFamily="18" charset="0"/>
                <a:cs typeface="Times New Roman" panose="02020603050405020304" pitchFamily="18" charset="0"/>
              </a:rPr>
              <a:t>adopting </a:t>
            </a:r>
            <a:r>
              <a:rPr lang="en-US" sz="8000" dirty="0">
                <a:latin typeface="Times New Roman" panose="02020603050405020304" pitchFamily="18" charset="0"/>
                <a:cs typeface="Times New Roman" panose="02020603050405020304" pitchFamily="18" charset="0"/>
              </a:rPr>
              <a:t>a balanced eating </a:t>
            </a:r>
            <a:r>
              <a:rPr lang="en-US" sz="8000" dirty="0" smtClean="0">
                <a:latin typeface="Times New Roman" panose="02020603050405020304" pitchFamily="18" charset="0"/>
                <a:cs typeface="Times New Roman" panose="02020603050405020304" pitchFamily="18" charset="0"/>
              </a:rPr>
              <a:t>pattern. </a:t>
            </a:r>
          </a:p>
          <a:p>
            <a:pPr marL="0" indent="0" algn="just">
              <a:lnSpc>
                <a:spcPct val="170000"/>
              </a:lnSpc>
              <a:buNone/>
            </a:pPr>
            <a:endParaRPr lang="en-US" sz="8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41</a:t>
            </a:fld>
            <a:endParaRPr lang="en-US"/>
          </a:p>
        </p:txBody>
      </p:sp>
    </p:spTree>
    <p:extLst>
      <p:ext uri="{BB962C8B-B14F-4D97-AF65-F5344CB8AC3E}">
        <p14:creationId xmlns:p14="http://schemas.microsoft.com/office/powerpoint/2010/main" xmlns="" val="15601402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990600"/>
            <a:ext cx="8763000" cy="5105400"/>
          </a:xfrm>
        </p:spPr>
        <p:txBody>
          <a:bodyPr>
            <a:normAutofit fontScale="92500" lnSpcReduction="10000"/>
          </a:bodyPr>
          <a:lstStyle/>
          <a:p>
            <a:pPr marL="0" indent="0" algn="just">
              <a:lnSpc>
                <a:spcPct val="170000"/>
              </a:lnSpc>
              <a:buNone/>
            </a:pPr>
            <a:r>
              <a:rPr lang="en-US" b="1" dirty="0">
                <a:latin typeface="Times New Roman" panose="02020603050405020304" pitchFamily="18" charset="0"/>
                <a:cs typeface="Times New Roman" panose="02020603050405020304" pitchFamily="18" charset="0"/>
              </a:rPr>
              <a:t>Weight Management</a:t>
            </a:r>
          </a:p>
          <a:p>
            <a:pPr algn="just">
              <a:lnSpc>
                <a:spcPct val="170000"/>
              </a:lnSpc>
              <a:buFont typeface="Wingdings" panose="05000000000000000000" pitchFamily="2" charset="2"/>
              <a:buChar char="§"/>
            </a:pPr>
            <a:r>
              <a:rPr lang="en-US" sz="3000" dirty="0">
                <a:latin typeface="Times New Roman" panose="02020603050405020304" pitchFamily="18" charset="0"/>
                <a:cs typeface="Times New Roman" panose="02020603050405020304" pitchFamily="18" charset="0"/>
              </a:rPr>
              <a:t>To maintain body weight in a health y range , balance </a:t>
            </a:r>
            <a:r>
              <a:rPr lang="en-US" sz="3000" dirty="0" err="1">
                <a:latin typeface="Times New Roman" panose="02020603050405020304" pitchFamily="18" charset="0"/>
                <a:cs typeface="Times New Roman" panose="02020603050405020304" pitchFamily="18" charset="0"/>
              </a:rPr>
              <a:t>kcalories</a:t>
            </a:r>
            <a:r>
              <a:rPr lang="en-US" sz="3000" dirty="0">
                <a:latin typeface="Times New Roman" panose="02020603050405020304" pitchFamily="18" charset="0"/>
                <a:cs typeface="Times New Roman" panose="02020603050405020304" pitchFamily="18" charset="0"/>
              </a:rPr>
              <a:t> from foods and beverages with </a:t>
            </a:r>
            <a:r>
              <a:rPr lang="en-US" sz="3000" dirty="0" err="1">
                <a:latin typeface="Times New Roman" panose="02020603050405020304" pitchFamily="18" charset="0"/>
                <a:cs typeface="Times New Roman" panose="02020603050405020304" pitchFamily="18" charset="0"/>
              </a:rPr>
              <a:t>kcalories</a:t>
            </a:r>
            <a:r>
              <a:rPr lang="en-US" sz="3000" dirty="0">
                <a:latin typeface="Times New Roman" panose="02020603050405020304" pitchFamily="18" charset="0"/>
                <a:cs typeface="Times New Roman" panose="02020603050405020304" pitchFamily="18" charset="0"/>
              </a:rPr>
              <a:t> expended.</a:t>
            </a:r>
          </a:p>
          <a:p>
            <a:pPr algn="just">
              <a:lnSpc>
                <a:spcPct val="170000"/>
              </a:lnSpc>
              <a:buFont typeface="Wingdings" panose="05000000000000000000" pitchFamily="2" charset="2"/>
              <a:buChar char="§"/>
            </a:pPr>
            <a:r>
              <a:rPr lang="en-US" sz="3000" dirty="0">
                <a:latin typeface="Times New Roman" panose="02020603050405020304" pitchFamily="18" charset="0"/>
                <a:cs typeface="Times New Roman" panose="02020603050405020304" pitchFamily="18" charset="0"/>
              </a:rPr>
              <a:t>To prevent gradual weight gain over time, make small decreases in food and beverage </a:t>
            </a:r>
            <a:r>
              <a:rPr lang="en-US" sz="3000" dirty="0" err="1">
                <a:latin typeface="Times New Roman" panose="02020603050405020304" pitchFamily="18" charset="0"/>
                <a:cs typeface="Times New Roman" panose="02020603050405020304" pitchFamily="18" charset="0"/>
              </a:rPr>
              <a:t>kcalories</a:t>
            </a:r>
            <a:r>
              <a:rPr lang="en-US" sz="3000" dirty="0">
                <a:latin typeface="Times New Roman" panose="02020603050405020304" pitchFamily="18" charset="0"/>
                <a:cs typeface="Times New Roman" panose="02020603050405020304" pitchFamily="18" charset="0"/>
              </a:rPr>
              <a:t> and increase physical activity</a:t>
            </a:r>
            <a:r>
              <a:rPr lang="en-US" sz="3000" dirty="0" smtClean="0">
                <a:latin typeface="Times New Roman" panose="02020603050405020304" pitchFamily="18" charset="0"/>
                <a:cs typeface="Times New Roman" panose="02020603050405020304" pitchFamily="18" charset="0"/>
              </a:rPr>
              <a:t>. </a:t>
            </a:r>
            <a:endParaRPr lang="en-US" sz="3000"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42</a:t>
            </a:fld>
            <a:endParaRPr lang="en-US"/>
          </a:p>
        </p:txBody>
      </p:sp>
    </p:spTree>
    <p:extLst>
      <p:ext uri="{BB962C8B-B14F-4D97-AF65-F5344CB8AC3E}">
        <p14:creationId xmlns:p14="http://schemas.microsoft.com/office/powerpoint/2010/main" xmlns="" val="27390182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760413"/>
          </a:xfrm>
        </p:spPr>
        <p:txBody>
          <a:bodyPr>
            <a:normAutofit fontScale="90000"/>
          </a:bodyPr>
          <a:lstStyle/>
          <a:p>
            <a:pPr algn="l"/>
            <a:r>
              <a:rPr lang="en-US" dirty="0" smtClean="0">
                <a:latin typeface="Times New Roman" panose="02020603050405020304" pitchFamily="18" charset="0"/>
                <a:cs typeface="Times New Roman" panose="02020603050405020304" pitchFamily="18" charset="0"/>
              </a:rPr>
              <a:t>Cont.…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751314"/>
            <a:ext cx="8686800" cy="5344686"/>
          </a:xfrm>
        </p:spPr>
        <p:txBody>
          <a:bodyPr>
            <a:normAutofit fontScale="32500" lnSpcReduction="20000"/>
          </a:bodyPr>
          <a:lstStyle/>
          <a:p>
            <a:pPr marL="0" indent="0">
              <a:buNone/>
            </a:pPr>
            <a:r>
              <a:rPr lang="en-US" sz="9800" b="1" dirty="0">
                <a:latin typeface="Times New Roman" panose="02020603050405020304" pitchFamily="18" charset="0"/>
                <a:cs typeface="Times New Roman" panose="02020603050405020304" pitchFamily="18" charset="0"/>
              </a:rPr>
              <a:t>Physical Activity</a:t>
            </a:r>
          </a:p>
          <a:p>
            <a:pPr algn="just">
              <a:lnSpc>
                <a:spcPct val="170000"/>
              </a:lnSpc>
              <a:buFont typeface="Wingdings" panose="05000000000000000000" pitchFamily="2" charset="2"/>
              <a:buChar char="§"/>
            </a:pPr>
            <a:r>
              <a:rPr lang="en-US" sz="7400" dirty="0" smtClean="0">
                <a:latin typeface="Times New Roman" panose="02020603050405020304" pitchFamily="18" charset="0"/>
                <a:cs typeface="Times New Roman" panose="02020603050405020304" pitchFamily="18" charset="0"/>
              </a:rPr>
              <a:t>Engage </a:t>
            </a:r>
            <a:r>
              <a:rPr lang="en-US" sz="7400" dirty="0">
                <a:latin typeface="Times New Roman" panose="02020603050405020304" pitchFamily="18" charset="0"/>
                <a:cs typeface="Times New Roman" panose="02020603050405020304" pitchFamily="18" charset="0"/>
              </a:rPr>
              <a:t>in regular physical activity and </a:t>
            </a:r>
            <a:r>
              <a:rPr lang="en-US" sz="7400" dirty="0" smtClean="0">
                <a:latin typeface="Times New Roman" panose="02020603050405020304" pitchFamily="18" charset="0"/>
                <a:cs typeface="Times New Roman" panose="02020603050405020304" pitchFamily="18" charset="0"/>
              </a:rPr>
              <a:t>reduce sedentary </a:t>
            </a:r>
            <a:r>
              <a:rPr lang="en-US" sz="7400" dirty="0">
                <a:latin typeface="Times New Roman" panose="02020603050405020304" pitchFamily="18" charset="0"/>
                <a:cs typeface="Times New Roman" panose="02020603050405020304" pitchFamily="18" charset="0"/>
              </a:rPr>
              <a:t>activities to promote health, </a:t>
            </a:r>
            <a:r>
              <a:rPr lang="en-US" sz="7400" dirty="0" smtClean="0">
                <a:latin typeface="Times New Roman" panose="02020603050405020304" pitchFamily="18" charset="0"/>
                <a:cs typeface="Times New Roman" panose="02020603050405020304" pitchFamily="18" charset="0"/>
              </a:rPr>
              <a:t>psychological well-being</a:t>
            </a:r>
            <a:r>
              <a:rPr lang="en-US" sz="7400" dirty="0">
                <a:latin typeface="Times New Roman" panose="02020603050405020304" pitchFamily="18" charset="0"/>
                <a:cs typeface="Times New Roman" panose="02020603050405020304" pitchFamily="18" charset="0"/>
              </a:rPr>
              <a:t>, and a healthy body </a:t>
            </a:r>
            <a:r>
              <a:rPr lang="en-US" sz="7400" dirty="0" smtClean="0">
                <a:latin typeface="Times New Roman" panose="02020603050405020304" pitchFamily="18" charset="0"/>
                <a:cs typeface="Times New Roman" panose="02020603050405020304" pitchFamily="18" charset="0"/>
              </a:rPr>
              <a:t>weight.</a:t>
            </a:r>
          </a:p>
          <a:p>
            <a:pPr algn="just">
              <a:lnSpc>
                <a:spcPct val="170000"/>
              </a:lnSpc>
              <a:buFont typeface="Wingdings" panose="05000000000000000000" pitchFamily="2" charset="2"/>
              <a:buChar char="§"/>
            </a:pPr>
            <a:r>
              <a:rPr lang="en-US" sz="7400" dirty="0" smtClean="0">
                <a:latin typeface="Times New Roman" panose="02020603050405020304" pitchFamily="18" charset="0"/>
                <a:cs typeface="Times New Roman" panose="02020603050405020304" pitchFamily="18" charset="0"/>
              </a:rPr>
              <a:t>Achieve </a:t>
            </a:r>
            <a:r>
              <a:rPr lang="en-US" sz="7400" dirty="0">
                <a:latin typeface="Times New Roman" panose="02020603050405020304" pitchFamily="18" charset="0"/>
                <a:cs typeface="Times New Roman" panose="02020603050405020304" pitchFamily="18" charset="0"/>
              </a:rPr>
              <a:t>physical fitness by including </a:t>
            </a:r>
            <a:r>
              <a:rPr lang="en-US" sz="7400" dirty="0" smtClean="0">
                <a:latin typeface="Times New Roman" panose="02020603050405020304" pitchFamily="18" charset="0"/>
                <a:cs typeface="Times New Roman" panose="02020603050405020304" pitchFamily="18" charset="0"/>
              </a:rPr>
              <a:t>cardiovascular </a:t>
            </a:r>
            <a:r>
              <a:rPr lang="en-US" sz="7400" dirty="0">
                <a:latin typeface="Times New Roman" panose="02020603050405020304" pitchFamily="18" charset="0"/>
                <a:cs typeface="Times New Roman" panose="02020603050405020304" pitchFamily="18" charset="0"/>
              </a:rPr>
              <a:t>conditioning, stretching exercises for </a:t>
            </a:r>
            <a:r>
              <a:rPr lang="en-US" sz="7400" dirty="0" smtClean="0">
                <a:latin typeface="Times New Roman" panose="02020603050405020304" pitchFamily="18" charset="0"/>
                <a:cs typeface="Times New Roman" panose="02020603050405020304" pitchFamily="18" charset="0"/>
              </a:rPr>
              <a:t>flexibility, and </a:t>
            </a:r>
            <a:r>
              <a:rPr lang="en-US" sz="7400" dirty="0">
                <a:latin typeface="Times New Roman" panose="02020603050405020304" pitchFamily="18" charset="0"/>
                <a:cs typeface="Times New Roman" panose="02020603050405020304" pitchFamily="18" charset="0"/>
              </a:rPr>
              <a:t>resistance exercises or calisthenics for muscle strength and endurance.</a:t>
            </a:r>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43</a:t>
            </a:fld>
            <a:endParaRPr lang="en-US" dirty="0"/>
          </a:p>
        </p:txBody>
      </p:sp>
    </p:spTree>
    <p:extLst>
      <p:ext uri="{BB962C8B-B14F-4D97-AF65-F5344CB8AC3E}">
        <p14:creationId xmlns:p14="http://schemas.microsoft.com/office/powerpoint/2010/main" xmlns="" val="9860636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1"/>
            <a:ext cx="8686800" cy="9144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838200"/>
            <a:ext cx="8229600" cy="5518150"/>
          </a:xfrm>
        </p:spPr>
        <p:txBody>
          <a:bodyPr>
            <a:normAutofit/>
          </a:bodyPr>
          <a:lstStyle/>
          <a:p>
            <a:pPr marL="0" indent="0" algn="just">
              <a:buNone/>
            </a:pPr>
            <a:r>
              <a:rPr lang="en-US" sz="2800" b="1" dirty="0">
                <a:latin typeface="Times New Roman" panose="02020603050405020304" pitchFamily="18" charset="0"/>
                <a:cs typeface="Times New Roman" panose="02020603050405020304" pitchFamily="18" charset="0"/>
              </a:rPr>
              <a:t>Food Groups to </a:t>
            </a:r>
            <a:r>
              <a:rPr lang="en-US" sz="2800" b="1" dirty="0" smtClean="0">
                <a:latin typeface="Times New Roman" panose="02020603050405020304" pitchFamily="18" charset="0"/>
                <a:cs typeface="Times New Roman" panose="02020603050405020304" pitchFamily="18" charset="0"/>
              </a:rPr>
              <a:t>Encourage</a:t>
            </a:r>
          </a:p>
          <a:p>
            <a:pPr algn="jus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Consume </a:t>
            </a:r>
            <a:r>
              <a:rPr lang="en-US" sz="2800" dirty="0">
                <a:latin typeface="Times New Roman" panose="02020603050405020304" pitchFamily="18" charset="0"/>
                <a:cs typeface="Times New Roman" panose="02020603050405020304" pitchFamily="18" charset="0"/>
              </a:rPr>
              <a:t>a sufficient </a:t>
            </a:r>
            <a:r>
              <a:rPr lang="en-US" sz="2800" dirty="0" smtClean="0">
                <a:latin typeface="Times New Roman" panose="02020603050405020304" pitchFamily="18" charset="0"/>
                <a:cs typeface="Times New Roman" panose="02020603050405020304" pitchFamily="18" charset="0"/>
              </a:rPr>
              <a:t>amount </a:t>
            </a:r>
            <a:r>
              <a:rPr lang="en-US" sz="2800" dirty="0">
                <a:latin typeface="Times New Roman" panose="02020603050405020304" pitchFamily="18" charset="0"/>
                <a:cs typeface="Times New Roman" panose="02020603050405020304" pitchFamily="18" charset="0"/>
              </a:rPr>
              <a:t>of fruits, vegetables, milk and milk products, and whole grains while staying within energy </a:t>
            </a:r>
            <a:r>
              <a:rPr lang="en-US" sz="2800" dirty="0" smtClean="0">
                <a:latin typeface="Times New Roman" panose="02020603050405020304" pitchFamily="18" charset="0"/>
                <a:cs typeface="Times New Roman" panose="02020603050405020304" pitchFamily="18" charset="0"/>
              </a:rPr>
              <a:t>needs.</a:t>
            </a:r>
          </a:p>
          <a:p>
            <a:pPr algn="jus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Select </a:t>
            </a:r>
            <a:r>
              <a:rPr lang="en-US" sz="2800" dirty="0">
                <a:latin typeface="Times New Roman" panose="02020603050405020304" pitchFamily="18" charset="0"/>
                <a:cs typeface="Times New Roman" panose="02020603050405020304" pitchFamily="18" charset="0"/>
              </a:rPr>
              <a:t>a </a:t>
            </a:r>
            <a:r>
              <a:rPr lang="en-US" sz="2800" dirty="0" smtClean="0">
                <a:latin typeface="Times New Roman" panose="02020603050405020304" pitchFamily="18" charset="0"/>
                <a:cs typeface="Times New Roman" panose="02020603050405020304" pitchFamily="18" charset="0"/>
              </a:rPr>
              <a:t>variety </a:t>
            </a:r>
            <a:r>
              <a:rPr lang="en-US" sz="2800" dirty="0">
                <a:latin typeface="Times New Roman" panose="02020603050405020304" pitchFamily="18" charset="0"/>
                <a:cs typeface="Times New Roman" panose="02020603050405020304" pitchFamily="18" charset="0"/>
              </a:rPr>
              <a:t>of fruits and vegetables each day, including selections from all five vegetable </a:t>
            </a:r>
            <a:r>
              <a:rPr lang="en-US" sz="2800" dirty="0" smtClean="0">
                <a:latin typeface="Times New Roman" panose="02020603050405020304" pitchFamily="18" charset="0"/>
                <a:cs typeface="Times New Roman" panose="02020603050405020304" pitchFamily="18" charset="0"/>
              </a:rPr>
              <a:t>sub groups </a:t>
            </a:r>
            <a:r>
              <a:rPr lang="en-US" sz="2800" dirty="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dark </a:t>
            </a:r>
            <a:r>
              <a:rPr lang="en-US" sz="2800" dirty="0">
                <a:latin typeface="Times New Roman" panose="02020603050405020304" pitchFamily="18" charset="0"/>
                <a:cs typeface="Times New Roman" panose="02020603050405020304" pitchFamily="18" charset="0"/>
              </a:rPr>
              <a:t>green, orange, legumes, starchy vegetables, and other vegetables) </a:t>
            </a:r>
            <a:r>
              <a:rPr lang="en-US" sz="2800" dirty="0" smtClean="0">
                <a:latin typeface="Times New Roman" panose="02020603050405020304" pitchFamily="18" charset="0"/>
                <a:cs typeface="Times New Roman" panose="02020603050405020304" pitchFamily="18" charset="0"/>
              </a:rPr>
              <a:t>several times </a:t>
            </a:r>
            <a:r>
              <a:rPr lang="en-US" sz="2800" dirty="0">
                <a:latin typeface="Times New Roman" panose="02020603050405020304" pitchFamily="18" charset="0"/>
                <a:cs typeface="Times New Roman" panose="02020603050405020304" pitchFamily="18" charset="0"/>
              </a:rPr>
              <a:t>a week. </a:t>
            </a:r>
            <a:endParaRPr lang="en-US" sz="28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Make </a:t>
            </a:r>
            <a:r>
              <a:rPr lang="en-US" sz="2800" dirty="0">
                <a:latin typeface="Times New Roman" panose="02020603050405020304" pitchFamily="18" charset="0"/>
                <a:cs typeface="Times New Roman" panose="02020603050405020304" pitchFamily="18" charset="0"/>
              </a:rPr>
              <a:t>at least half of the grain selections whole </a:t>
            </a:r>
            <a:r>
              <a:rPr lang="en-US" sz="2800" dirty="0" smtClean="0">
                <a:latin typeface="Times New Roman" panose="02020603050405020304" pitchFamily="18" charset="0"/>
                <a:cs typeface="Times New Roman" panose="02020603050405020304" pitchFamily="18" charset="0"/>
              </a:rPr>
              <a:t>grains</a:t>
            </a:r>
          </a:p>
          <a:p>
            <a:pPr algn="jus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Select </a:t>
            </a:r>
            <a:r>
              <a:rPr lang="en-US" sz="2800" dirty="0">
                <a:latin typeface="Times New Roman" panose="02020603050405020304" pitchFamily="18" charset="0"/>
                <a:cs typeface="Times New Roman" panose="02020603050405020304" pitchFamily="18" charset="0"/>
              </a:rPr>
              <a:t>fat-free or </a:t>
            </a:r>
            <a:r>
              <a:rPr lang="en-US" sz="2800" dirty="0" smtClean="0">
                <a:latin typeface="Times New Roman" panose="02020603050405020304" pitchFamily="18" charset="0"/>
                <a:cs typeface="Times New Roman" panose="02020603050405020304" pitchFamily="18" charset="0"/>
              </a:rPr>
              <a:t>low-fat milk products</a:t>
            </a: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smtClean="0">
              <a:latin typeface="Times New Roman" panose="02020603050405020304" pitchFamily="18" charset="0"/>
              <a:cs typeface="Times New Roman" panose="02020603050405020304" pitchFamily="18"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44</a:t>
            </a:fld>
            <a:endParaRPr lang="en-US"/>
          </a:p>
        </p:txBody>
      </p:sp>
    </p:spTree>
    <p:extLst>
      <p:ext uri="{BB962C8B-B14F-4D97-AF65-F5344CB8AC3E}">
        <p14:creationId xmlns:p14="http://schemas.microsoft.com/office/powerpoint/2010/main" xmlns="" val="17763857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45"/>
            <a:ext cx="8686800" cy="806355"/>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820003"/>
            <a:ext cx="8839200" cy="5536347"/>
          </a:xfrm>
        </p:spPr>
        <p:txBody>
          <a:bodyPr>
            <a:normAutofit/>
          </a:bodyPr>
          <a:lstStyle/>
          <a:p>
            <a:pPr marL="0" indent="0" algn="just">
              <a:buNone/>
            </a:pPr>
            <a:r>
              <a:rPr lang="en-US" sz="2800" dirty="0">
                <a:latin typeface="Times New Roman" panose="02020603050405020304" pitchFamily="18" charset="0"/>
                <a:cs typeface="Times New Roman" panose="02020603050405020304" pitchFamily="18" charset="0"/>
              </a:rPr>
              <a:t>Fats</a:t>
            </a:r>
          </a:p>
          <a:p>
            <a:pPr algn="just">
              <a:lnSpc>
                <a:spcPct val="150000"/>
              </a:lnSpc>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Consume </a:t>
            </a:r>
            <a:r>
              <a:rPr lang="en-US" sz="2400" dirty="0">
                <a:latin typeface="Times New Roman" panose="02020603050405020304" pitchFamily="18" charset="0"/>
                <a:cs typeface="Times New Roman" panose="02020603050405020304" pitchFamily="18" charset="0"/>
              </a:rPr>
              <a:t>less </a:t>
            </a:r>
            <a:r>
              <a:rPr lang="en-US" sz="2400" dirty="0" smtClean="0">
                <a:latin typeface="Times New Roman" panose="02020603050405020304" pitchFamily="18" charset="0"/>
                <a:cs typeface="Times New Roman" panose="02020603050405020304" pitchFamily="18" charset="0"/>
              </a:rPr>
              <a:t>than </a:t>
            </a:r>
            <a:r>
              <a:rPr lang="en-US" sz="2400" dirty="0">
                <a:latin typeface="Times New Roman" panose="02020603050405020304" pitchFamily="18" charset="0"/>
                <a:cs typeface="Times New Roman" panose="02020603050405020304" pitchFamily="18" charset="0"/>
              </a:rPr>
              <a:t>10 percent of </a:t>
            </a:r>
            <a:r>
              <a:rPr lang="en-US" sz="2400" dirty="0" err="1">
                <a:latin typeface="Times New Roman" panose="02020603050405020304" pitchFamily="18" charset="0"/>
                <a:cs typeface="Times New Roman" panose="02020603050405020304" pitchFamily="18" charset="0"/>
              </a:rPr>
              <a:t>kcalories</a:t>
            </a:r>
            <a:r>
              <a:rPr lang="en-US" sz="2400" dirty="0">
                <a:latin typeface="Times New Roman" panose="02020603050405020304" pitchFamily="18" charset="0"/>
                <a:cs typeface="Times New Roman" panose="02020603050405020304" pitchFamily="18" charset="0"/>
              </a:rPr>
              <a:t> from </a:t>
            </a:r>
            <a:r>
              <a:rPr lang="en-US" sz="2400" dirty="0" smtClean="0">
                <a:latin typeface="Times New Roman" panose="02020603050405020304" pitchFamily="18" charset="0"/>
                <a:cs typeface="Times New Roman" panose="02020603050405020304" pitchFamily="18" charset="0"/>
              </a:rPr>
              <a:t>saturated </a:t>
            </a:r>
            <a:r>
              <a:rPr lang="en-US" sz="2400" dirty="0">
                <a:latin typeface="Times New Roman" panose="02020603050405020304" pitchFamily="18" charset="0"/>
                <a:cs typeface="Times New Roman" panose="02020603050405020304" pitchFamily="18" charset="0"/>
              </a:rPr>
              <a:t>fats and less </a:t>
            </a:r>
            <a:r>
              <a:rPr lang="en-US" sz="2400" dirty="0" smtClean="0">
                <a:latin typeface="Times New Roman" panose="02020603050405020304" pitchFamily="18" charset="0"/>
                <a:cs typeface="Times New Roman" panose="02020603050405020304" pitchFamily="18" charset="0"/>
              </a:rPr>
              <a:t>than </a:t>
            </a:r>
            <a:r>
              <a:rPr lang="en-US" sz="2400" dirty="0">
                <a:solidFill>
                  <a:srgbClr val="FF0000"/>
                </a:solidFill>
                <a:latin typeface="Times New Roman" panose="02020603050405020304" pitchFamily="18" charset="0"/>
                <a:cs typeface="Times New Roman" panose="02020603050405020304" pitchFamily="18" charset="0"/>
              </a:rPr>
              <a:t>300 milligrams </a:t>
            </a:r>
            <a:r>
              <a:rPr lang="en-US" sz="2400" dirty="0" smtClean="0">
                <a:latin typeface="Times New Roman" panose="02020603050405020304" pitchFamily="18" charset="0"/>
                <a:cs typeface="Times New Roman" panose="02020603050405020304" pitchFamily="18" charset="0"/>
              </a:rPr>
              <a:t>of cholesterol </a:t>
            </a:r>
            <a:r>
              <a:rPr lang="en-US" sz="2400" dirty="0">
                <a:latin typeface="Times New Roman" panose="02020603050405020304" pitchFamily="18" charset="0"/>
                <a:cs typeface="Times New Roman" panose="02020603050405020304" pitchFamily="18" charset="0"/>
              </a:rPr>
              <a:t>per day, and keep trans fats consumption as low as </a:t>
            </a:r>
            <a:r>
              <a:rPr lang="en-US" sz="2400" dirty="0" smtClean="0">
                <a:latin typeface="Times New Roman" panose="02020603050405020304" pitchFamily="18" charset="0"/>
                <a:cs typeface="Times New Roman" panose="02020603050405020304" pitchFamily="18" charset="0"/>
              </a:rPr>
              <a:t>possible.</a:t>
            </a:r>
            <a:endParaRPr lang="en-US" sz="2400"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Keep </a:t>
            </a:r>
            <a:r>
              <a:rPr lang="en-US" sz="2400" dirty="0">
                <a:latin typeface="Times New Roman" panose="02020603050405020304" pitchFamily="18" charset="0"/>
                <a:cs typeface="Times New Roman" panose="02020603050405020304" pitchFamily="18" charset="0"/>
              </a:rPr>
              <a:t>total fat intake between 20 and 35 percent of </a:t>
            </a:r>
            <a:r>
              <a:rPr lang="en-US" sz="2400" dirty="0" err="1">
                <a:latin typeface="Times New Roman" panose="02020603050405020304" pitchFamily="18" charset="0"/>
                <a:cs typeface="Times New Roman" panose="02020603050405020304" pitchFamily="18" charset="0"/>
              </a:rPr>
              <a:t>kcalories</a:t>
            </a:r>
            <a:r>
              <a:rPr lang="en-US" sz="2400" dirty="0">
                <a:latin typeface="Times New Roman" panose="02020603050405020304" pitchFamily="18" charset="0"/>
                <a:cs typeface="Times New Roman" panose="02020603050405020304" pitchFamily="18" charset="0"/>
              </a:rPr>
              <a:t>; choose from mostly </a:t>
            </a:r>
            <a:r>
              <a:rPr lang="en-US" sz="2400" dirty="0" smtClean="0">
                <a:solidFill>
                  <a:srgbClr val="FF0000"/>
                </a:solidFill>
                <a:latin typeface="Times New Roman" panose="02020603050405020304" pitchFamily="18" charset="0"/>
                <a:cs typeface="Times New Roman" panose="02020603050405020304" pitchFamily="18" charset="0"/>
              </a:rPr>
              <a:t>polyunsaturated and </a:t>
            </a:r>
            <a:r>
              <a:rPr lang="en-US" sz="2400" dirty="0">
                <a:solidFill>
                  <a:srgbClr val="FF0000"/>
                </a:solidFill>
                <a:latin typeface="Times New Roman" panose="02020603050405020304" pitchFamily="18" charset="0"/>
                <a:cs typeface="Times New Roman" panose="02020603050405020304" pitchFamily="18" charset="0"/>
              </a:rPr>
              <a:t>monounsaturated fat sources such as fish, nuts, and vegetable </a:t>
            </a:r>
            <a:r>
              <a:rPr lang="en-US" sz="2400" dirty="0" smtClean="0">
                <a:solidFill>
                  <a:srgbClr val="FF0000"/>
                </a:solidFill>
                <a:latin typeface="Times New Roman" panose="02020603050405020304" pitchFamily="18" charset="0"/>
                <a:cs typeface="Times New Roman" panose="02020603050405020304" pitchFamily="18" charset="0"/>
              </a:rPr>
              <a:t>oils.</a:t>
            </a:r>
          </a:p>
          <a:p>
            <a:pPr algn="just">
              <a:lnSpc>
                <a:spcPct val="150000"/>
              </a:lnSpc>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Select </a:t>
            </a:r>
            <a:r>
              <a:rPr lang="en-US" sz="2400" dirty="0">
                <a:latin typeface="Times New Roman" panose="02020603050405020304" pitchFamily="18" charset="0"/>
                <a:cs typeface="Times New Roman" panose="02020603050405020304" pitchFamily="18" charset="0"/>
              </a:rPr>
              <a:t>and prepare foods </a:t>
            </a:r>
            <a:r>
              <a:rPr lang="en-US" sz="2400" dirty="0" smtClean="0">
                <a:latin typeface="Times New Roman" panose="02020603050405020304" pitchFamily="18" charset="0"/>
                <a:cs typeface="Times New Roman" panose="02020603050405020304" pitchFamily="18" charset="0"/>
              </a:rPr>
              <a:t>that </a:t>
            </a:r>
            <a:r>
              <a:rPr lang="en-US" sz="2400" dirty="0">
                <a:latin typeface="Times New Roman" panose="02020603050405020304" pitchFamily="18" charset="0"/>
                <a:cs typeface="Times New Roman" panose="02020603050405020304" pitchFamily="18" charset="0"/>
              </a:rPr>
              <a:t>a re lean , low fat, or fat-free and low in saturated and /</a:t>
            </a:r>
            <a:r>
              <a:rPr lang="en-US" sz="2400" dirty="0" smtClean="0">
                <a:latin typeface="Times New Roman" panose="02020603050405020304" pitchFamily="18" charset="0"/>
                <a:cs typeface="Times New Roman" panose="02020603050405020304" pitchFamily="18" charset="0"/>
              </a:rPr>
              <a:t>or trans fats</a:t>
            </a:r>
            <a:r>
              <a:rPr lang="en-US" sz="2400" dirty="0">
                <a:latin typeface="Times New Roman" panose="02020603050405020304" pitchFamily="18" charset="0"/>
                <a:cs typeface="Times New Roman" panose="02020603050405020304" pitchFamily="18" charset="0"/>
              </a:rPr>
              <a:t>.</a:t>
            </a:r>
          </a:p>
          <a:p>
            <a:pPr marL="0" indent="0">
              <a:buNone/>
            </a:pPr>
            <a:endParaRPr lang="en-US" dirty="0"/>
          </a:p>
          <a:p>
            <a:pPr marL="0" indent="0">
              <a:buNone/>
            </a:pPr>
            <a:endParaRPr lang="en-US" dirty="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45</a:t>
            </a:fld>
            <a:endParaRPr lang="en-US"/>
          </a:p>
        </p:txBody>
      </p:sp>
    </p:spTree>
    <p:extLst>
      <p:ext uri="{BB962C8B-B14F-4D97-AF65-F5344CB8AC3E}">
        <p14:creationId xmlns:p14="http://schemas.microsoft.com/office/powerpoint/2010/main" xmlns="" val="38716158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686800" cy="11430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 y="990600"/>
            <a:ext cx="8991600" cy="5135563"/>
          </a:xfrm>
        </p:spPr>
        <p:txBody>
          <a:bodyPr>
            <a:normAutofit lnSpcReduction="10000"/>
          </a:bodyPr>
          <a:lstStyle/>
          <a:p>
            <a:pPr marL="0" indent="0" algn="just">
              <a:lnSpc>
                <a:spcPct val="150000"/>
              </a:lnSpc>
              <a:buNone/>
            </a:pPr>
            <a:r>
              <a:rPr lang="en-US" sz="2800" dirty="0">
                <a:latin typeface="Times New Roman" panose="02020603050405020304" pitchFamily="18" charset="0"/>
                <a:cs typeface="Times New Roman" panose="02020603050405020304" pitchFamily="18" charset="0"/>
              </a:rPr>
              <a:t>Carbohydrates</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Choose </a:t>
            </a:r>
            <a:r>
              <a:rPr lang="en-US" sz="2800" dirty="0">
                <a:latin typeface="Times New Roman" panose="02020603050405020304" pitchFamily="18" charset="0"/>
                <a:cs typeface="Times New Roman" panose="02020603050405020304" pitchFamily="18" charset="0"/>
              </a:rPr>
              <a:t>fiber-rich fruits, vegetables, and whole grains often.</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Choose </a:t>
            </a:r>
            <a:r>
              <a:rPr lang="en-US" sz="2800" dirty="0">
                <a:latin typeface="Times New Roman" panose="02020603050405020304" pitchFamily="18" charset="0"/>
                <a:cs typeface="Times New Roman" panose="02020603050405020304" pitchFamily="18" charset="0"/>
              </a:rPr>
              <a:t>and prepare foods and beverages with little added sugars </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Reduce </a:t>
            </a:r>
            <a:r>
              <a:rPr lang="en-US" sz="2800" dirty="0">
                <a:latin typeface="Times New Roman" panose="02020603050405020304" pitchFamily="18" charset="0"/>
                <a:cs typeface="Times New Roman" panose="02020603050405020304" pitchFamily="18" charset="0"/>
              </a:rPr>
              <a:t>the incidence of dental caries by practicing good oral hygiene and consuming sugar and starch-containing foods and beverages less frequently.</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46</a:t>
            </a:fld>
            <a:endParaRPr lang="en-US"/>
          </a:p>
        </p:txBody>
      </p:sp>
    </p:spTree>
    <p:extLst>
      <p:ext uri="{BB962C8B-B14F-4D97-AF65-F5344CB8AC3E}">
        <p14:creationId xmlns:p14="http://schemas.microsoft.com/office/powerpoint/2010/main" xmlns="" val="23301527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8433"/>
            <a:ext cx="8229600" cy="11430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 y="838200"/>
            <a:ext cx="8991600" cy="5791201"/>
          </a:xfrm>
        </p:spPr>
        <p:txBody>
          <a:bodyPr>
            <a:normAutofit fontScale="92500" lnSpcReduction="20000"/>
          </a:bodyPr>
          <a:lstStyle/>
          <a:p>
            <a:pPr marL="0" indent="0">
              <a:buNone/>
            </a:pPr>
            <a:r>
              <a:rPr lang="en-US" dirty="0">
                <a:latin typeface="Times New Roman" panose="02020603050405020304" pitchFamily="18" charset="0"/>
                <a:cs typeface="Times New Roman" panose="02020603050405020304" pitchFamily="18" charset="0"/>
              </a:rPr>
              <a:t>Sodium and Potassium</a:t>
            </a:r>
          </a:p>
          <a:p>
            <a:pPr algn="just">
              <a:lnSpc>
                <a:spcPct val="150000"/>
              </a:lnSpc>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Choose </a:t>
            </a:r>
            <a:r>
              <a:rPr lang="en-US" sz="2400" dirty="0">
                <a:latin typeface="Times New Roman" panose="02020603050405020304" pitchFamily="18" charset="0"/>
                <a:cs typeface="Times New Roman" panose="02020603050405020304" pitchFamily="18" charset="0"/>
              </a:rPr>
              <a:t>and </a:t>
            </a:r>
            <a:r>
              <a:rPr lang="en-US" sz="2400" dirty="0" smtClean="0">
                <a:latin typeface="Times New Roman" panose="02020603050405020304" pitchFamily="18" charset="0"/>
                <a:cs typeface="Times New Roman" panose="02020603050405020304" pitchFamily="18" charset="0"/>
              </a:rPr>
              <a:t>prepare </a:t>
            </a:r>
            <a:r>
              <a:rPr lang="en-US" sz="2400" dirty="0">
                <a:latin typeface="Times New Roman" panose="02020603050405020304" pitchFamily="18" charset="0"/>
                <a:cs typeface="Times New Roman" panose="02020603050405020304" pitchFamily="18" charset="0"/>
              </a:rPr>
              <a:t>foods with little salt (less </a:t>
            </a:r>
            <a:r>
              <a:rPr lang="en-US" sz="2400" dirty="0" smtClean="0">
                <a:latin typeface="Times New Roman" panose="02020603050405020304" pitchFamily="18" charset="0"/>
                <a:cs typeface="Times New Roman" panose="02020603050405020304" pitchFamily="18" charset="0"/>
              </a:rPr>
              <a:t>than </a:t>
            </a:r>
            <a:r>
              <a:rPr lang="en-US" sz="2400" dirty="0">
                <a:latin typeface="Times New Roman" panose="02020603050405020304" pitchFamily="18" charset="0"/>
                <a:cs typeface="Times New Roman" panose="02020603050405020304" pitchFamily="18" charset="0"/>
              </a:rPr>
              <a:t>2300 milligrams sodium or </a:t>
            </a:r>
            <a:r>
              <a:rPr lang="en-US" sz="2400" dirty="0" smtClean="0">
                <a:latin typeface="Times New Roman" panose="02020603050405020304" pitchFamily="18" charset="0"/>
                <a:cs typeface="Times New Roman" panose="02020603050405020304" pitchFamily="18" charset="0"/>
              </a:rPr>
              <a:t>approximately 1 tea spoon </a:t>
            </a:r>
            <a:r>
              <a:rPr lang="en-US" sz="2400" dirty="0">
                <a:latin typeface="Times New Roman" panose="02020603050405020304" pitchFamily="18" charset="0"/>
                <a:cs typeface="Times New Roman" panose="02020603050405020304" pitchFamily="18" charset="0"/>
              </a:rPr>
              <a:t>salt daily). </a:t>
            </a:r>
            <a:endParaRPr lang="en-US" sz="2400" dirty="0" smtClean="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At </a:t>
            </a:r>
            <a:r>
              <a:rPr lang="en-US" sz="2400" dirty="0">
                <a:latin typeface="Times New Roman" panose="02020603050405020304" pitchFamily="18" charset="0"/>
                <a:cs typeface="Times New Roman" panose="02020603050405020304" pitchFamily="18" charset="0"/>
              </a:rPr>
              <a:t>the same time, consume potassium-rich foods, such as fruits and </a:t>
            </a:r>
            <a:r>
              <a:rPr lang="en-US" sz="2400" dirty="0" smtClean="0">
                <a:latin typeface="Times New Roman" panose="02020603050405020304" pitchFamily="18" charset="0"/>
                <a:cs typeface="Times New Roman" panose="02020603050405020304" pitchFamily="18" charset="0"/>
              </a:rPr>
              <a:t>vegetables.</a:t>
            </a:r>
          </a:p>
          <a:p>
            <a:pPr algn="just">
              <a:lnSpc>
                <a:spcPct val="150000"/>
              </a:lnSpc>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Reduce intake for HTN and increase potassium.</a:t>
            </a:r>
            <a:endParaRPr lang="en-US" sz="2400" dirty="0">
              <a:latin typeface="Times New Roman" panose="02020603050405020304" pitchFamily="18" charset="0"/>
              <a:cs typeface="Times New Roman" panose="02020603050405020304" pitchFamily="18" charset="0"/>
            </a:endParaRPr>
          </a:p>
          <a:p>
            <a:pPr marL="0" indent="0" algn="just">
              <a:lnSpc>
                <a:spcPct val="150000"/>
              </a:lnSpc>
              <a:buNone/>
            </a:pPr>
            <a:r>
              <a:rPr lang="en-US" dirty="0">
                <a:latin typeface="Times New Roman" panose="02020603050405020304" pitchFamily="18" charset="0"/>
                <a:cs typeface="Times New Roman" panose="02020603050405020304" pitchFamily="18" charset="0"/>
              </a:rPr>
              <a:t>Alcoholic Beverages</a:t>
            </a:r>
          </a:p>
          <a:p>
            <a:pPr algn="just">
              <a:lnSpc>
                <a:spcPct val="150000"/>
              </a:lnSpc>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Those </a:t>
            </a:r>
            <a:r>
              <a:rPr lang="en-US" sz="2400" dirty="0">
                <a:latin typeface="Times New Roman" panose="02020603050405020304" pitchFamily="18" charset="0"/>
                <a:cs typeface="Times New Roman" panose="02020603050405020304" pitchFamily="18" charset="0"/>
              </a:rPr>
              <a:t>who choose to drink </a:t>
            </a:r>
            <a:r>
              <a:rPr lang="en-US" sz="2400" dirty="0" smtClean="0">
                <a:latin typeface="Times New Roman" panose="02020603050405020304" pitchFamily="18" charset="0"/>
                <a:cs typeface="Times New Roman" panose="02020603050405020304" pitchFamily="18" charset="0"/>
              </a:rPr>
              <a:t>alcoholic </a:t>
            </a:r>
            <a:r>
              <a:rPr lang="en-US" sz="2400" dirty="0">
                <a:latin typeface="Times New Roman" panose="02020603050405020304" pitchFamily="18" charset="0"/>
                <a:cs typeface="Times New Roman" panose="02020603050405020304" pitchFamily="18" charset="0"/>
              </a:rPr>
              <a:t>beverages should do so sensibly and in moderation (up </a:t>
            </a:r>
            <a:r>
              <a:rPr lang="en-US" sz="2400" dirty="0" smtClean="0">
                <a:latin typeface="Times New Roman" panose="02020603050405020304" pitchFamily="18" charset="0"/>
                <a:cs typeface="Times New Roman" panose="02020603050405020304" pitchFamily="18" charset="0"/>
              </a:rPr>
              <a:t>to one </a:t>
            </a:r>
            <a:r>
              <a:rPr lang="en-US" sz="2400" dirty="0">
                <a:latin typeface="Times New Roman" panose="02020603050405020304" pitchFamily="18" charset="0"/>
                <a:cs typeface="Times New Roman" panose="02020603050405020304" pitchFamily="18" charset="0"/>
              </a:rPr>
              <a:t>d rink per day for women and up to two drinks per day for men).</a:t>
            </a:r>
          </a:p>
          <a:p>
            <a:pPr algn="just">
              <a:lnSpc>
                <a:spcPct val="150000"/>
              </a:lnSpc>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Some </a:t>
            </a:r>
            <a:r>
              <a:rPr lang="en-US" sz="2400" dirty="0">
                <a:latin typeface="Times New Roman" panose="02020603050405020304" pitchFamily="18" charset="0"/>
                <a:cs typeface="Times New Roman" panose="02020603050405020304" pitchFamily="18" charset="0"/>
              </a:rPr>
              <a:t>individuals </a:t>
            </a:r>
            <a:r>
              <a:rPr lang="en-US" sz="2400" dirty="0" smtClean="0">
                <a:latin typeface="Times New Roman" panose="02020603050405020304" pitchFamily="18" charset="0"/>
                <a:cs typeface="Times New Roman" panose="02020603050405020304" pitchFamily="18" charset="0"/>
              </a:rPr>
              <a:t>should </a:t>
            </a:r>
            <a:r>
              <a:rPr lang="en-US" sz="2400" dirty="0">
                <a:latin typeface="Times New Roman" panose="02020603050405020304" pitchFamily="18" charset="0"/>
                <a:cs typeface="Times New Roman" panose="02020603050405020304" pitchFamily="18" charset="0"/>
              </a:rPr>
              <a:t>not consume alcoholic </a:t>
            </a:r>
            <a:r>
              <a:rPr lang="en-US" sz="2400" dirty="0" smtClean="0">
                <a:latin typeface="Times New Roman" panose="02020603050405020304" pitchFamily="18" charset="0"/>
                <a:cs typeface="Times New Roman" panose="02020603050405020304" pitchFamily="18" charset="0"/>
              </a:rPr>
              <a:t>beverages.</a:t>
            </a:r>
            <a:endParaRPr lang="en-US" sz="2400" dirty="0">
              <a:latin typeface="Times New Roman" panose="02020603050405020304" pitchFamily="18" charset="0"/>
              <a:cs typeface="Times New Roman" panose="02020603050405020304" pitchFamily="18" charset="0"/>
            </a:endParaRPr>
          </a:p>
          <a:p>
            <a:pPr marL="0" indent="0">
              <a:lnSpc>
                <a:spcPct val="150000"/>
              </a:lnSpc>
              <a:buNone/>
            </a:pPr>
            <a:endParaRPr lang="en-US" sz="2400" dirty="0" smtClean="0">
              <a:latin typeface="Times New Roman" panose="02020603050405020304" pitchFamily="18" charset="0"/>
              <a:cs typeface="Times New Roman" panose="02020603050405020304" pitchFamily="18"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47</a:t>
            </a:fld>
            <a:endParaRPr lang="en-US"/>
          </a:p>
        </p:txBody>
      </p:sp>
    </p:spTree>
    <p:extLst>
      <p:ext uri="{BB962C8B-B14F-4D97-AF65-F5344CB8AC3E}">
        <p14:creationId xmlns:p14="http://schemas.microsoft.com/office/powerpoint/2010/main" xmlns="" val="26854247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4" y="18197"/>
            <a:ext cx="8686800" cy="896203"/>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762000"/>
            <a:ext cx="8686800" cy="5715000"/>
          </a:xfrm>
        </p:spPr>
        <p:txBody>
          <a:bodyPr>
            <a:normAutofit lnSpcReduction="10000"/>
          </a:bodyPr>
          <a:lstStyle/>
          <a:p>
            <a:pPr marL="0" indent="0">
              <a:buNone/>
            </a:pPr>
            <a:r>
              <a:rPr lang="en-US" sz="2800" dirty="0">
                <a:latin typeface="Times New Roman" panose="02020603050405020304" pitchFamily="18" charset="0"/>
                <a:cs typeface="Times New Roman" panose="02020603050405020304" pitchFamily="18" charset="0"/>
              </a:rPr>
              <a:t>Food Safety</a:t>
            </a:r>
          </a:p>
          <a:p>
            <a:pPr>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To </a:t>
            </a:r>
            <a:r>
              <a:rPr lang="en-US" sz="2800" dirty="0">
                <a:latin typeface="Times New Roman" panose="02020603050405020304" pitchFamily="18" charset="0"/>
                <a:cs typeface="Times New Roman" panose="02020603050405020304" pitchFamily="18" charset="0"/>
              </a:rPr>
              <a:t>avoid microbial food </a:t>
            </a:r>
            <a:r>
              <a:rPr lang="en-US" sz="2800" dirty="0" smtClean="0">
                <a:latin typeface="Times New Roman" panose="02020603050405020304" pitchFamily="18" charset="0"/>
                <a:cs typeface="Times New Roman" panose="02020603050405020304" pitchFamily="18" charset="0"/>
              </a:rPr>
              <a:t>borne </a:t>
            </a:r>
            <a:r>
              <a:rPr lang="en-US" sz="2800" dirty="0">
                <a:latin typeface="Times New Roman" panose="02020603050405020304" pitchFamily="18" charset="0"/>
                <a:cs typeface="Times New Roman" panose="02020603050405020304" pitchFamily="18" charset="0"/>
              </a:rPr>
              <a:t>illness, keep foods safe: </a:t>
            </a:r>
            <a:endParaRPr lang="en-US" sz="2800" dirty="0" smtClean="0">
              <a:latin typeface="Times New Roman" panose="02020603050405020304" pitchFamily="18" charset="0"/>
              <a:cs typeface="Times New Roman" panose="02020603050405020304" pitchFamily="18" charset="0"/>
            </a:endParaRPr>
          </a:p>
          <a:p>
            <a:pPr lvl="1" algn="just">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Clean hands,</a:t>
            </a:r>
          </a:p>
          <a:p>
            <a:pPr lvl="1" algn="just">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Food </a:t>
            </a:r>
            <a:r>
              <a:rPr lang="en-US" dirty="0">
                <a:latin typeface="Times New Roman" panose="02020603050405020304" pitchFamily="18" charset="0"/>
                <a:cs typeface="Times New Roman" panose="02020603050405020304" pitchFamily="18" charset="0"/>
              </a:rPr>
              <a:t>contact surfaces, </a:t>
            </a:r>
          </a:p>
          <a:p>
            <a:pPr lvl="1" algn="just">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Fruits </a:t>
            </a:r>
            <a:r>
              <a:rPr lang="en-US" dirty="0">
                <a:latin typeface="Times New Roman" panose="02020603050405020304" pitchFamily="18" charset="0"/>
                <a:cs typeface="Times New Roman" panose="02020603050405020304" pitchFamily="18" charset="0"/>
              </a:rPr>
              <a:t>and vegetables</a:t>
            </a:r>
            <a:r>
              <a:rPr lang="en-US" dirty="0" smtClean="0">
                <a:latin typeface="Times New Roman" panose="02020603050405020304" pitchFamily="18" charset="0"/>
                <a:cs typeface="Times New Roman" panose="02020603050405020304" pitchFamily="18" charset="0"/>
              </a:rPr>
              <a:t>;</a:t>
            </a:r>
          </a:p>
          <a:p>
            <a:pPr lvl="1" algn="just">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Separate raw, cooked</a:t>
            </a:r>
            <a:r>
              <a:rPr lang="en-US" dirty="0">
                <a:latin typeface="Times New Roman" panose="02020603050405020304" pitchFamily="18" charset="0"/>
                <a:cs typeface="Times New Roman" panose="02020603050405020304" pitchFamily="18" charset="0"/>
              </a:rPr>
              <a:t>, and ready-to-eat foods; </a:t>
            </a:r>
          </a:p>
          <a:p>
            <a:pPr lvl="1" algn="just">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Cook </a:t>
            </a:r>
            <a:r>
              <a:rPr lang="en-US" dirty="0">
                <a:latin typeface="Times New Roman" panose="02020603050405020304" pitchFamily="18" charset="0"/>
                <a:cs typeface="Times New Roman" panose="02020603050405020304" pitchFamily="18" charset="0"/>
              </a:rPr>
              <a:t>foods to a safe </a:t>
            </a:r>
            <a:r>
              <a:rPr lang="en-US" dirty="0" smtClean="0">
                <a:latin typeface="Times New Roman" panose="02020603050405020304" pitchFamily="18" charset="0"/>
                <a:cs typeface="Times New Roman" panose="02020603050405020304" pitchFamily="18" charset="0"/>
              </a:rPr>
              <a:t>internal temperature</a:t>
            </a:r>
            <a:r>
              <a:rPr lang="en-US" dirty="0">
                <a:latin typeface="Times New Roman" panose="02020603050405020304" pitchFamily="18" charset="0"/>
                <a:cs typeface="Times New Roman" panose="02020603050405020304" pitchFamily="18" charset="0"/>
              </a:rPr>
              <a:t>; </a:t>
            </a:r>
          </a:p>
          <a:p>
            <a:pPr lvl="1" algn="just">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Chill </a:t>
            </a:r>
            <a:r>
              <a:rPr lang="en-US" dirty="0">
                <a:latin typeface="Times New Roman" panose="02020603050405020304" pitchFamily="18" charset="0"/>
                <a:cs typeface="Times New Roman" panose="02020603050405020304" pitchFamily="18" charset="0"/>
              </a:rPr>
              <a:t>perishable food promptly; </a:t>
            </a:r>
            <a:endParaRPr lang="en-US" dirty="0" smtClean="0">
              <a:latin typeface="Times New Roman" panose="02020603050405020304" pitchFamily="18" charset="0"/>
              <a:cs typeface="Times New Roman" panose="02020603050405020304" pitchFamily="18" charset="0"/>
            </a:endParaRPr>
          </a:p>
          <a:p>
            <a:pPr lvl="1" algn="just">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Defrost </a:t>
            </a:r>
            <a:r>
              <a:rPr lang="en-US" dirty="0">
                <a:latin typeface="Times New Roman" panose="02020603050405020304" pitchFamily="18" charset="0"/>
                <a:cs typeface="Times New Roman" panose="02020603050405020304" pitchFamily="18" charset="0"/>
              </a:rPr>
              <a:t>food properly</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Avoid unpasteurized milk and products made from it; raw or undercooked eggs, meat, </a:t>
            </a:r>
            <a:r>
              <a:rPr lang="en-US" sz="2800" dirty="0" smtClean="0">
                <a:latin typeface="Times New Roman" panose="02020603050405020304" pitchFamily="18" charset="0"/>
                <a:cs typeface="Times New Roman" panose="02020603050405020304" pitchFamily="18" charset="0"/>
              </a:rPr>
              <a:t>poultry, fish</a:t>
            </a:r>
            <a:r>
              <a:rPr lang="en-US" sz="2800" dirty="0">
                <a:latin typeface="Times New Roman" panose="02020603050405020304" pitchFamily="18" charset="0"/>
                <a:cs typeface="Times New Roman" panose="02020603050405020304" pitchFamily="18" charset="0"/>
              </a:rPr>
              <a:t>, and shellfish; unpasteurized juices; raw sprouts.</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48</a:t>
            </a:fld>
            <a:endParaRPr lang="en-US"/>
          </a:p>
        </p:txBody>
      </p:sp>
    </p:spTree>
    <p:extLst>
      <p:ext uri="{BB962C8B-B14F-4D97-AF65-F5344CB8AC3E}">
        <p14:creationId xmlns:p14="http://schemas.microsoft.com/office/powerpoint/2010/main" xmlns="" val="12863488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ont.…</a:t>
            </a:r>
            <a:endParaRPr lang="en-US" dirty="0"/>
          </a:p>
        </p:txBody>
      </p:sp>
      <p:sp>
        <p:nvSpPr>
          <p:cNvPr id="3" name="Content Placeholder 2"/>
          <p:cNvSpPr>
            <a:spLocks noGrp="1"/>
          </p:cNvSpPr>
          <p:nvPr>
            <p:ph idx="1"/>
          </p:nvPr>
        </p:nvSpPr>
        <p:spPr>
          <a:xfrm>
            <a:off x="457200" y="1143000"/>
            <a:ext cx="8229600" cy="4983163"/>
          </a:xfrm>
        </p:spPr>
        <p:txBody>
          <a:bodyPr>
            <a:normAutofit fontScale="77500" lnSpcReduction="20000"/>
          </a:bodyPr>
          <a:lstStyle/>
          <a:p>
            <a:pPr marL="0" indent="0">
              <a:buNone/>
            </a:pPr>
            <a:r>
              <a:rPr lang="en-US" dirty="0"/>
              <a:t>To avoid microbial foodborne illness</a:t>
            </a:r>
            <a:r>
              <a:rPr lang="en-US" dirty="0" smtClean="0"/>
              <a:t>:</a:t>
            </a:r>
          </a:p>
          <a:p>
            <a:r>
              <a:rPr lang="en-US" dirty="0" smtClean="0"/>
              <a:t>Clean </a:t>
            </a:r>
            <a:r>
              <a:rPr lang="en-US" dirty="0"/>
              <a:t>hands, food contact surfaces, and fruits and vegetables. Meat and poultry should </a:t>
            </a:r>
            <a:r>
              <a:rPr lang="en-US" i="1" dirty="0"/>
              <a:t>not</a:t>
            </a:r>
            <a:r>
              <a:rPr lang="en-US" dirty="0"/>
              <a:t> be washed or rinsed.</a:t>
            </a:r>
          </a:p>
          <a:p>
            <a:r>
              <a:rPr lang="en-US" dirty="0"/>
              <a:t>Separate raw, cooked, and ready-to-eat foods while shopping, preparing, or storing foods.</a:t>
            </a:r>
          </a:p>
          <a:p>
            <a:r>
              <a:rPr lang="en-US" dirty="0"/>
              <a:t>Cook foods to a safe temperature to kill microorganisms.</a:t>
            </a:r>
          </a:p>
          <a:p>
            <a:r>
              <a:rPr lang="en-US" dirty="0"/>
              <a:t>Chill (refrigerate) perishable food promptly and defrost foods properly.</a:t>
            </a:r>
          </a:p>
          <a:p>
            <a:r>
              <a:rPr lang="en-US" dirty="0"/>
              <a:t>Avoid raw (unpasteurized) milk or any products made from unpasteurized milk, raw or partially cooked eggs or foods containing raw eggs, raw or undercooked meat and poultry, unpasteurized juices, and raw sprouts.</a:t>
            </a:r>
          </a:p>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49</a:t>
            </a:fld>
            <a:endParaRPr lang="en-US"/>
          </a:p>
        </p:txBody>
      </p:sp>
    </p:spTree>
    <p:extLst>
      <p:ext uri="{BB962C8B-B14F-4D97-AF65-F5344CB8AC3E}">
        <p14:creationId xmlns:p14="http://schemas.microsoft.com/office/powerpoint/2010/main" xmlns="" val="38758753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
            <a:ext cx="9144000" cy="876300"/>
          </a:xfrm>
        </p:spPr>
        <p:txBody>
          <a:bodyPr/>
          <a:lstStyle/>
          <a:p>
            <a:pPr algn="l"/>
            <a:r>
              <a:rPr lang="en-US" dirty="0" smtClean="0"/>
              <a:t>Assignments </a:t>
            </a:r>
            <a:endParaRPr lang="en-US" dirty="0"/>
          </a:p>
        </p:txBody>
      </p:sp>
      <p:sp>
        <p:nvSpPr>
          <p:cNvPr id="3" name="Content Placeholder 2"/>
          <p:cNvSpPr>
            <a:spLocks noGrp="1"/>
          </p:cNvSpPr>
          <p:nvPr>
            <p:ph idx="1"/>
          </p:nvPr>
        </p:nvSpPr>
        <p:spPr>
          <a:xfrm>
            <a:off x="152400" y="914400"/>
            <a:ext cx="8763000" cy="5211763"/>
          </a:xfrm>
        </p:spPr>
        <p:txBody>
          <a:bodyPr/>
          <a:lstStyle/>
          <a:p>
            <a:pPr marL="0" indent="0" algn="just">
              <a:lnSpc>
                <a:spcPct val="150000"/>
              </a:lnSpc>
              <a:buNone/>
            </a:pPr>
            <a:r>
              <a:rPr lang="en-US" dirty="0" smtClean="0">
                <a:solidFill>
                  <a:srgbClr val="FF0000"/>
                </a:solidFill>
              </a:rPr>
              <a:t>1. Meal planning for health family</a:t>
            </a:r>
          </a:p>
          <a:p>
            <a:pPr marL="0" indent="0" algn="just">
              <a:lnSpc>
                <a:spcPct val="150000"/>
              </a:lnSpc>
              <a:buNone/>
            </a:pPr>
            <a:r>
              <a:rPr lang="en-US" dirty="0" smtClean="0">
                <a:solidFill>
                  <a:srgbClr val="FF0000"/>
                </a:solidFill>
              </a:rPr>
              <a:t>2. Meal </a:t>
            </a:r>
            <a:r>
              <a:rPr lang="en-US" dirty="0">
                <a:solidFill>
                  <a:srgbClr val="FF0000"/>
                </a:solidFill>
              </a:rPr>
              <a:t>Planning for Various Age Groups</a:t>
            </a:r>
            <a:r>
              <a:rPr lang="en-US" dirty="0" smtClean="0">
                <a:solidFill>
                  <a:srgbClr val="FF0000"/>
                </a:solidFill>
              </a:rPr>
              <a:t> </a:t>
            </a:r>
          </a:p>
          <a:p>
            <a:pPr marL="0" indent="0" algn="just">
              <a:lnSpc>
                <a:spcPct val="150000"/>
              </a:lnSpc>
              <a:buNone/>
            </a:pPr>
            <a:r>
              <a:rPr lang="en-US" dirty="0" smtClean="0">
                <a:solidFill>
                  <a:srgbClr val="FF0000"/>
                </a:solidFill>
                <a:latin typeface="Times New Roman" panose="02020603050405020304" pitchFamily="18" charset="0"/>
                <a:cs typeface="Times New Roman" panose="02020603050405020304" pitchFamily="18" charset="0"/>
              </a:rPr>
              <a:t>3. Role </a:t>
            </a:r>
            <a:r>
              <a:rPr lang="en-US" dirty="0">
                <a:solidFill>
                  <a:srgbClr val="FF0000"/>
                </a:solidFill>
                <a:latin typeface="Times New Roman" panose="02020603050405020304" pitchFamily="18" charset="0"/>
                <a:cs typeface="Times New Roman" panose="02020603050405020304" pitchFamily="18" charset="0"/>
              </a:rPr>
              <a:t>of exercise in weight management </a:t>
            </a:r>
            <a:endParaRPr lang="en-US" dirty="0" smtClean="0">
              <a:solidFill>
                <a:srgbClr val="FF0000"/>
              </a:solidFill>
              <a:latin typeface="Times New Roman" panose="02020603050405020304" pitchFamily="18" charset="0"/>
              <a:cs typeface="Times New Roman" panose="02020603050405020304" pitchFamily="18" charset="0"/>
            </a:endParaRPr>
          </a:p>
          <a:p>
            <a:pPr marL="0" indent="0" algn="just">
              <a:lnSpc>
                <a:spcPct val="150000"/>
              </a:lnSpc>
              <a:buNone/>
            </a:pP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 Feeding </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disorders and the managements of feeding disorders</a:t>
            </a:r>
          </a:p>
          <a:p>
            <a:pPr marL="0" indent="0">
              <a:buNone/>
            </a:pPr>
            <a:endPar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5</a:t>
            </a:fld>
            <a:endParaRPr lang="en-US"/>
          </a:p>
        </p:txBody>
      </p:sp>
    </p:spTree>
    <p:extLst>
      <p:ext uri="{BB962C8B-B14F-4D97-AF65-F5344CB8AC3E}">
        <p14:creationId xmlns:p14="http://schemas.microsoft.com/office/powerpoint/2010/main" xmlns="" val="17631094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r>
              <a:rPr lang="en-US" dirty="0" smtClean="0"/>
              <a:t>Cont.…</a:t>
            </a:r>
            <a:endParaRPr lang="en-US" dirty="0"/>
          </a:p>
        </p:txBody>
      </p:sp>
      <p:sp>
        <p:nvSpPr>
          <p:cNvPr id="3" name="Content Placeholder 2"/>
          <p:cNvSpPr>
            <a:spLocks noGrp="1"/>
          </p:cNvSpPr>
          <p:nvPr>
            <p:ph idx="1"/>
          </p:nvPr>
        </p:nvSpPr>
        <p:spPr>
          <a:xfrm>
            <a:off x="152400" y="1143000"/>
            <a:ext cx="8991600" cy="5334000"/>
          </a:xfrm>
        </p:spPr>
        <p:txBody>
          <a:bodyPr>
            <a:normAutofit fontScale="92500" lnSpcReduction="10000"/>
          </a:bodyPr>
          <a:lstStyle/>
          <a:p>
            <a:pPr marL="0" indent="0">
              <a:buNone/>
            </a:pPr>
            <a:r>
              <a:rPr lang="en-US" b="1" dirty="0"/>
              <a:t>Key Recommendations for Specific Population Groups</a:t>
            </a:r>
          </a:p>
          <a:p>
            <a:r>
              <a:rPr lang="en-US" i="1" dirty="0"/>
              <a:t>Infants and young children, pregnant women, older adults, and those who are </a:t>
            </a:r>
            <a:r>
              <a:rPr lang="en-US" i="1" dirty="0" err="1"/>
              <a:t>immunocompromised</a:t>
            </a:r>
            <a:r>
              <a:rPr lang="en-US" i="1" dirty="0"/>
              <a:t>.</a:t>
            </a:r>
            <a:r>
              <a:rPr lang="en-US" dirty="0"/>
              <a:t> Do not eat or drink raw (unpasteurized) milk or any products made from unpasteurized milk, raw or partially cooked eggs or foods containing raw eggs, raw or undercooked meat and poultry, raw or undercooked fish or shellfish, unpasteurized juices, and raw sprouts.</a:t>
            </a:r>
          </a:p>
          <a:p>
            <a:r>
              <a:rPr lang="en-US" i="1" dirty="0"/>
              <a:t>Pregnant women, older adults, and those who are </a:t>
            </a:r>
            <a:r>
              <a:rPr lang="en-US" i="1" dirty="0" err="1"/>
              <a:t>immunocompromised</a:t>
            </a:r>
            <a:r>
              <a:rPr lang="en-US" i="1" dirty="0"/>
              <a:t>: </a:t>
            </a:r>
            <a:r>
              <a:rPr lang="en-US" dirty="0"/>
              <a:t>Only eat certain deli meats and frankfurters that have been reheated to steaming hot.</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50</a:t>
            </a:fld>
            <a:endParaRPr lang="en-US"/>
          </a:p>
        </p:txBody>
      </p:sp>
    </p:spTree>
    <p:extLst>
      <p:ext uri="{BB962C8B-B14F-4D97-AF65-F5344CB8AC3E}">
        <p14:creationId xmlns:p14="http://schemas.microsoft.com/office/powerpoint/2010/main" xmlns="" val="14342660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067800" cy="836613"/>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Healthy Eating</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6006" y="1020858"/>
            <a:ext cx="8534400" cy="4906963"/>
          </a:xfrm>
        </p:spPr>
        <p:txBody>
          <a:bodyPr>
            <a:normAutofit/>
          </a:bodyPr>
          <a:lstStyle/>
          <a:p>
            <a:pPr algn="just">
              <a:lnSpc>
                <a:spcPct val="150000"/>
              </a:lnSpc>
            </a:pPr>
            <a:r>
              <a:rPr lang="en-US" sz="2800" dirty="0" smtClean="0">
                <a:latin typeface="Times New Roman" panose="02020603050405020304" pitchFamily="18" charset="0"/>
                <a:cs typeface="Times New Roman" panose="02020603050405020304" pitchFamily="18" charset="0"/>
              </a:rPr>
              <a:t>About strict nutrition philosophies, staying unrealistically thin, or depriving yourself of the foods you love. </a:t>
            </a:r>
          </a:p>
          <a:p>
            <a:pPr algn="just">
              <a:lnSpc>
                <a:spcPct val="150000"/>
              </a:lnSpc>
            </a:pPr>
            <a:r>
              <a:rPr lang="en-US" sz="2800" dirty="0" smtClean="0">
                <a:latin typeface="Times New Roman" panose="02020603050405020304" pitchFamily="18" charset="0"/>
                <a:cs typeface="Times New Roman" panose="02020603050405020304" pitchFamily="18" charset="0"/>
              </a:rPr>
              <a:t>Rather, it’s about feeling great, having more energy, stabilizing your mood, and keeping yourself as healthy as possible.</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46" y="-20472"/>
            <a:ext cx="9045054" cy="782472"/>
          </a:xfrm>
        </p:spPr>
        <p:txBody>
          <a:bodyPr>
            <a:normAutofit/>
          </a:bodyPr>
          <a:lstStyle/>
          <a:p>
            <a:pPr algn="l"/>
            <a:r>
              <a:rPr lang="x-none" sz="4000" dirty="0" smtClean="0">
                <a:latin typeface="Times New Roman" panose="02020603050405020304" pitchFamily="18" charset="0"/>
                <a:cs typeface="Times New Roman" panose="02020603050405020304" pitchFamily="18" charset="0"/>
              </a:rPr>
              <a:t>Healthy eating tip</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33400" y="731293"/>
            <a:ext cx="8153400" cy="5625057"/>
          </a:xfrm>
        </p:spPr>
        <p:txBody>
          <a:bodyPr>
            <a:normAutofit fontScale="92500" lnSpcReduction="20000"/>
          </a:bodyPr>
          <a:lstStyle/>
          <a:p>
            <a:pPr algn="just">
              <a:lnSpc>
                <a:spcPct val="150000"/>
              </a:lnSpc>
              <a:buNone/>
            </a:pPr>
            <a:r>
              <a:rPr lang="x-none" sz="2800" dirty="0" smtClean="0">
                <a:latin typeface="Times New Roman" panose="02020603050405020304" pitchFamily="18" charset="0"/>
                <a:cs typeface="Times New Roman" panose="02020603050405020304" pitchFamily="18" charset="0"/>
              </a:rPr>
              <a:t>1</a:t>
            </a:r>
            <a:r>
              <a:rPr lang="en-US" sz="2800" dirty="0" smtClean="0">
                <a:latin typeface="Times New Roman" panose="02020603050405020304" pitchFamily="18" charset="0"/>
                <a:cs typeface="Times New Roman" panose="02020603050405020304" pitchFamily="18" charset="0"/>
              </a:rPr>
              <a:t>.</a:t>
            </a:r>
            <a:r>
              <a:rPr lang="x-none" sz="2800" dirty="0" smtClean="0">
                <a:latin typeface="Times New Roman" panose="02020603050405020304" pitchFamily="18" charset="0"/>
                <a:cs typeface="Times New Roman" panose="02020603050405020304" pitchFamily="18" charset="0"/>
              </a:rPr>
              <a:t>Set yourself up for success</a:t>
            </a:r>
            <a:endParaRPr lang="en-US" sz="2800" dirty="0" smtClean="0">
              <a:latin typeface="Times New Roman" panose="02020603050405020304" pitchFamily="18" charset="0"/>
              <a:cs typeface="Times New Roman" panose="02020603050405020304" pitchFamily="18" charset="0"/>
            </a:endParaRPr>
          </a:p>
          <a:p>
            <a:pPr algn="just">
              <a:lnSpc>
                <a:spcPct val="150000"/>
              </a:lnSpc>
              <a:buNone/>
            </a:pPr>
            <a:r>
              <a:rPr lang="en-US" sz="2800" dirty="0" smtClean="0">
                <a:latin typeface="Times New Roman" panose="02020603050405020304" pitchFamily="18" charset="0"/>
                <a:cs typeface="Times New Roman" panose="02020603050405020304" pitchFamily="18" charset="0"/>
              </a:rPr>
              <a:t>2. Moderation is key</a:t>
            </a:r>
          </a:p>
          <a:p>
            <a:pPr algn="just">
              <a:lnSpc>
                <a:spcPct val="150000"/>
              </a:lnSpc>
              <a:buNone/>
            </a:pPr>
            <a:r>
              <a:rPr lang="x-none" sz="2800" dirty="0" smtClean="0">
                <a:latin typeface="Times New Roman" panose="02020603050405020304" pitchFamily="18" charset="0"/>
                <a:cs typeface="Times New Roman" panose="02020603050405020304" pitchFamily="18" charset="0"/>
              </a:rPr>
              <a:t> 3</a:t>
            </a:r>
            <a:r>
              <a:rPr lang="en-US" sz="2800" dirty="0" smtClean="0">
                <a:latin typeface="Times New Roman" panose="02020603050405020304" pitchFamily="18" charset="0"/>
                <a:cs typeface="Times New Roman" panose="02020603050405020304" pitchFamily="18" charset="0"/>
              </a:rPr>
              <a:t>.</a:t>
            </a:r>
            <a:r>
              <a:rPr lang="x-none" sz="2800" dirty="0" smtClean="0">
                <a:latin typeface="Times New Roman" panose="02020603050405020304" pitchFamily="18" charset="0"/>
                <a:cs typeface="Times New Roman" panose="02020603050405020304" pitchFamily="18" charset="0"/>
              </a:rPr>
              <a:t> It's not just what you eat, it's how you eat</a:t>
            </a:r>
            <a:endParaRPr lang="en-US" sz="2800" dirty="0" smtClean="0">
              <a:latin typeface="Times New Roman" panose="02020603050405020304" pitchFamily="18" charset="0"/>
              <a:cs typeface="Times New Roman" panose="02020603050405020304" pitchFamily="18" charset="0"/>
            </a:endParaRPr>
          </a:p>
          <a:p>
            <a:pPr algn="just">
              <a:lnSpc>
                <a:spcPct val="150000"/>
              </a:lnSpc>
              <a:buNone/>
            </a:pPr>
            <a:r>
              <a:rPr lang="en-US" sz="2800" dirty="0" smtClean="0">
                <a:latin typeface="Times New Roman" panose="02020603050405020304" pitchFamily="18" charset="0"/>
                <a:cs typeface="Times New Roman" panose="02020603050405020304" pitchFamily="18" charset="0"/>
              </a:rPr>
              <a:t>4. Fill up on colorful fruits and vegetables</a:t>
            </a:r>
          </a:p>
          <a:p>
            <a:pPr algn="just">
              <a:lnSpc>
                <a:spcPct val="150000"/>
              </a:lnSpc>
              <a:buNone/>
            </a:pPr>
            <a:r>
              <a:rPr lang="en-US" sz="2800" dirty="0" smtClean="0">
                <a:latin typeface="Times New Roman" panose="02020603050405020304" pitchFamily="18" charset="0"/>
                <a:cs typeface="Times New Roman" panose="02020603050405020304" pitchFamily="18" charset="0"/>
              </a:rPr>
              <a:t>5.Eat more healthy carbs and whole grains</a:t>
            </a:r>
          </a:p>
          <a:p>
            <a:pPr algn="just">
              <a:lnSpc>
                <a:spcPct val="150000"/>
              </a:lnSpc>
              <a:buNone/>
            </a:pPr>
            <a:r>
              <a:rPr lang="en-US" sz="2800" dirty="0" smtClean="0">
                <a:latin typeface="Times New Roman" panose="02020603050405020304" pitchFamily="18" charset="0"/>
                <a:cs typeface="Times New Roman" panose="02020603050405020304" pitchFamily="18" charset="0"/>
              </a:rPr>
              <a:t>6.Enjoy healthy fats &amp; avoid unhealthy fats</a:t>
            </a:r>
          </a:p>
          <a:p>
            <a:pPr algn="just">
              <a:lnSpc>
                <a:spcPct val="150000"/>
              </a:lnSpc>
              <a:buNone/>
            </a:pPr>
            <a:r>
              <a:rPr lang="en-US" sz="2800" dirty="0" smtClean="0">
                <a:latin typeface="Times New Roman" panose="02020603050405020304" pitchFamily="18" charset="0"/>
                <a:cs typeface="Times New Roman" panose="02020603050405020304" pitchFamily="18" charset="0"/>
              </a:rPr>
              <a:t>7.Put protein in perspective</a:t>
            </a:r>
          </a:p>
          <a:p>
            <a:pPr algn="just">
              <a:lnSpc>
                <a:spcPct val="150000"/>
              </a:lnSpc>
              <a:buNone/>
            </a:pPr>
            <a:r>
              <a:rPr lang="en-US" sz="2800" dirty="0" smtClean="0">
                <a:latin typeface="Times New Roman" panose="02020603050405020304" pitchFamily="18" charset="0"/>
                <a:cs typeface="Times New Roman" panose="02020603050405020304" pitchFamily="18" charset="0"/>
              </a:rPr>
              <a:t>8.Add calcium for strong bones</a:t>
            </a:r>
          </a:p>
          <a:p>
            <a:pPr algn="just">
              <a:lnSpc>
                <a:spcPct val="150000"/>
              </a:lnSpc>
              <a:buNone/>
            </a:pPr>
            <a:r>
              <a:rPr lang="en-US" sz="2800" dirty="0" smtClean="0">
                <a:latin typeface="Times New Roman" panose="02020603050405020304" pitchFamily="18" charset="0"/>
                <a:cs typeface="Times New Roman" panose="02020603050405020304" pitchFamily="18" charset="0"/>
              </a:rPr>
              <a:t>9.Limit sugar and salt</a:t>
            </a:r>
          </a:p>
          <a:p>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smtClean="0"/>
              <a:t>                </a:t>
            </a:r>
            <a:r>
              <a:rPr lang="en-US" sz="4400" dirty="0" smtClean="0">
                <a:latin typeface="Times New Roman" panose="02020603050405020304" pitchFamily="18" charset="0"/>
                <a:cs typeface="Times New Roman" panose="02020603050405020304" pitchFamily="18" charset="0"/>
              </a:rPr>
              <a:t>Thank you!!!</a:t>
            </a:r>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53</a:t>
            </a:fld>
            <a:endParaRPr lang="en-US"/>
          </a:p>
        </p:txBody>
      </p:sp>
    </p:spTree>
    <p:extLst>
      <p:ext uri="{BB962C8B-B14F-4D97-AF65-F5344CB8AC3E}">
        <p14:creationId xmlns:p14="http://schemas.microsoft.com/office/powerpoint/2010/main" xmlns="" val="9109787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x-none" dirty="0" smtClean="0">
                <a:latin typeface="Times New Roman" panose="02020603050405020304" pitchFamily="18" charset="0"/>
                <a:cs typeface="Times New Roman" panose="02020603050405020304" pitchFamily="18" charset="0"/>
              </a:rPr>
              <a:t>Chapter 2</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x-none" dirty="0" smtClean="0">
                <a:latin typeface="Times New Roman" panose="02020603050405020304" pitchFamily="18" charset="0"/>
                <a:cs typeface="Times New Roman" panose="02020603050405020304" pitchFamily="18" charset="0"/>
              </a:rPr>
              <a:t> Diet Modification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1417638"/>
            <a:ext cx="8991600" cy="4938712"/>
          </a:xfrm>
        </p:spPr>
        <p:txBody>
          <a:bodyPr>
            <a:normAutofit/>
          </a:bodyPr>
          <a:lstStyle/>
          <a:p>
            <a:pPr algn="just">
              <a:lnSpc>
                <a:spcPct val="150000"/>
              </a:lnSpc>
              <a:buNone/>
            </a:pPr>
            <a:r>
              <a:rPr lang="en-US" sz="2800" dirty="0" smtClean="0">
                <a:latin typeface="Times New Roman" panose="02020603050405020304" pitchFamily="18" charset="0"/>
                <a:cs typeface="Times New Roman" panose="02020603050405020304" pitchFamily="18" charset="0"/>
              </a:rPr>
              <a:t>What Mean Modified diet?</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It is any diet </a:t>
            </a:r>
            <a:r>
              <a:rPr lang="en-US" sz="2800" dirty="0" smtClean="0">
                <a:solidFill>
                  <a:srgbClr val="FF0000"/>
                </a:solidFill>
                <a:latin typeface="Times New Roman" panose="02020603050405020304" pitchFamily="18" charset="0"/>
                <a:cs typeface="Times New Roman" panose="02020603050405020304" pitchFamily="18" charset="0"/>
              </a:rPr>
              <a:t>altered</a:t>
            </a:r>
            <a:r>
              <a:rPr lang="en-US" sz="2800" dirty="0" smtClean="0">
                <a:latin typeface="Times New Roman" panose="02020603050405020304" pitchFamily="18" charset="0"/>
                <a:cs typeface="Times New Roman" panose="02020603050405020304" pitchFamily="18" charset="0"/>
              </a:rPr>
              <a:t> to </a:t>
            </a:r>
            <a:r>
              <a:rPr lang="en-US" sz="2800" dirty="0" smtClean="0">
                <a:solidFill>
                  <a:srgbClr val="FF0000"/>
                </a:solidFill>
                <a:latin typeface="Times New Roman" panose="02020603050405020304" pitchFamily="18" charset="0"/>
                <a:cs typeface="Times New Roman" panose="02020603050405020304" pitchFamily="18" charset="0"/>
              </a:rPr>
              <a:t>include</a:t>
            </a:r>
            <a:r>
              <a:rPr lang="en-US" sz="2800" dirty="0" smtClean="0">
                <a:latin typeface="Times New Roman" panose="02020603050405020304" pitchFamily="18" charset="0"/>
                <a:cs typeface="Times New Roman" panose="02020603050405020304" pitchFamily="18" charset="0"/>
              </a:rPr>
              <a:t> or </a:t>
            </a:r>
            <a:r>
              <a:rPr lang="en-US" sz="2800" dirty="0" smtClean="0">
                <a:solidFill>
                  <a:srgbClr val="FF0000"/>
                </a:solidFill>
                <a:latin typeface="Times New Roman" panose="02020603050405020304" pitchFamily="18" charset="0"/>
                <a:cs typeface="Times New Roman" panose="02020603050405020304" pitchFamily="18" charset="0"/>
              </a:rPr>
              <a:t>exclude</a:t>
            </a:r>
            <a:r>
              <a:rPr lang="en-US" sz="2800" dirty="0" smtClean="0">
                <a:latin typeface="Times New Roman" panose="02020603050405020304" pitchFamily="18" charset="0"/>
                <a:cs typeface="Times New Roman" panose="02020603050405020304" pitchFamily="18" charset="0"/>
              </a:rPr>
              <a:t> </a:t>
            </a:r>
            <a:r>
              <a:rPr lang="en-US" sz="2800" dirty="0" smtClean="0">
                <a:solidFill>
                  <a:srgbClr val="00B050"/>
                </a:solidFill>
                <a:latin typeface="Times New Roman" panose="02020603050405020304" pitchFamily="18" charset="0"/>
                <a:cs typeface="Times New Roman" panose="02020603050405020304" pitchFamily="18" charset="0"/>
              </a:rPr>
              <a:t>certain components</a:t>
            </a:r>
            <a:r>
              <a:rPr lang="en-US" sz="2800" dirty="0" smtClean="0">
                <a:latin typeface="Times New Roman" panose="02020603050405020304" pitchFamily="18" charset="0"/>
                <a:cs typeface="Times New Roman" panose="02020603050405020304" pitchFamily="18" charset="0"/>
              </a:rPr>
              <a:t>, such as calories, fat, vitamins and minerals.</a:t>
            </a:r>
          </a:p>
          <a:p>
            <a:pPr algn="just">
              <a:lnSpc>
                <a:spcPct val="150000"/>
              </a:lnSpc>
              <a:buNone/>
            </a:pPr>
            <a:r>
              <a:rPr lang="en-US" sz="2800" dirty="0" smtClean="0">
                <a:latin typeface="Times New Roman" panose="02020603050405020304" pitchFamily="18" charset="0"/>
                <a:cs typeface="Times New Roman" panose="02020603050405020304" pitchFamily="18" charset="0"/>
              </a:rPr>
              <a:t>What is the reason?</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Diets are typically modified for </a:t>
            </a:r>
            <a:r>
              <a:rPr lang="en-US" sz="2800" dirty="0" smtClean="0">
                <a:solidFill>
                  <a:srgbClr val="FF0000"/>
                </a:solidFill>
                <a:latin typeface="Times New Roman" panose="02020603050405020304" pitchFamily="18" charset="0"/>
                <a:cs typeface="Times New Roman" panose="02020603050405020304" pitchFamily="18" charset="0"/>
              </a:rPr>
              <a:t>therapeutic reasons</a:t>
            </a:r>
            <a:r>
              <a:rPr lang="en-US" sz="2800" dirty="0" smtClean="0">
                <a:latin typeface="Times New Roman" panose="02020603050405020304" pitchFamily="18" charset="0"/>
                <a:cs typeface="Times New Roman" panose="02020603050405020304" pitchFamily="18" charset="0"/>
              </a:rPr>
              <a:t>, including treatment of high blood pressure, low body weight or vitamin and mineral deficiencies. </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54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89013"/>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914400"/>
            <a:ext cx="8915400" cy="5441950"/>
          </a:xfrm>
        </p:spPr>
        <p:txBody>
          <a:bodyPr>
            <a:normAutofit/>
          </a:bodyPr>
          <a:lstStyle/>
          <a:p>
            <a:pPr marL="0" indent="0" algn="just">
              <a:lnSpc>
                <a:spcPct val="150000"/>
              </a:lnSpc>
              <a:buNone/>
            </a:pPr>
            <a:r>
              <a:rPr lang="en-US" sz="2800" b="1" dirty="0">
                <a:solidFill>
                  <a:schemeClr val="accent2">
                    <a:lumMod val="75000"/>
                  </a:schemeClr>
                </a:solidFill>
                <a:latin typeface="Times New Roman" panose="02020603050405020304" pitchFamily="18" charset="0"/>
                <a:cs typeface="Times New Roman" panose="02020603050405020304" pitchFamily="18" charset="0"/>
              </a:rPr>
              <a:t>1.Standard diet: </a:t>
            </a:r>
            <a:r>
              <a:rPr lang="en-US" sz="2800" dirty="0">
                <a:latin typeface="Times New Roman" panose="02020603050405020304" pitchFamily="18" charset="0"/>
                <a:cs typeface="Times New Roman" panose="02020603050405020304" pitchFamily="18" charset="0"/>
              </a:rPr>
              <a:t>a diet that includes all foods and meets the nutrient needs of healthy people; also called a regular diet.</a:t>
            </a:r>
          </a:p>
          <a:p>
            <a:pPr marL="0" indent="0" algn="just">
              <a:lnSpc>
                <a:spcPct val="150000"/>
              </a:lnSpc>
              <a:buNone/>
            </a:pPr>
            <a:r>
              <a:rPr lang="en-US" sz="2800" b="1" dirty="0">
                <a:solidFill>
                  <a:schemeClr val="accent2">
                    <a:lumMod val="75000"/>
                  </a:schemeClr>
                </a:solidFill>
                <a:latin typeface="Times New Roman" panose="02020603050405020304" pitchFamily="18" charset="0"/>
                <a:cs typeface="Times New Roman" panose="02020603050405020304" pitchFamily="18" charset="0"/>
              </a:rPr>
              <a:t>2.Modified diet: </a:t>
            </a:r>
            <a:r>
              <a:rPr lang="en-US" sz="2800" dirty="0">
                <a:latin typeface="Times New Roman" panose="02020603050405020304" pitchFamily="18" charset="0"/>
                <a:cs typeface="Times New Roman" panose="02020603050405020304" pitchFamily="18" charset="0"/>
              </a:rPr>
              <a:t>a diet that is altered by changing food consistency or nutrient content or by including or eliminating specific foods; also called a therapeutic diet.</a:t>
            </a:r>
          </a:p>
          <a:p>
            <a:pPr marL="0" indent="0" algn="just">
              <a:lnSpc>
                <a:spcPct val="150000"/>
              </a:lnSpc>
              <a:buNone/>
            </a:pPr>
            <a:endParaRPr lang="en-US" sz="2800" dirty="0" smtClean="0">
              <a:latin typeface="Times New Roman" panose="02020603050405020304" pitchFamily="18" charset="0"/>
              <a:cs typeface="Times New Roman" panose="02020603050405020304" pitchFamily="18"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55</a:t>
            </a:fld>
            <a:endParaRPr lang="en-US"/>
          </a:p>
        </p:txBody>
      </p:sp>
    </p:spTree>
    <p:extLst>
      <p:ext uri="{BB962C8B-B14F-4D97-AF65-F5344CB8AC3E}">
        <p14:creationId xmlns:p14="http://schemas.microsoft.com/office/powerpoint/2010/main" xmlns="" val="6185330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472"/>
            <a:ext cx="8229600" cy="11430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83107" y="762000"/>
            <a:ext cx="8534400" cy="5257800"/>
          </a:xfrm>
        </p:spPr>
        <p:txBody>
          <a:bodyPr>
            <a:noAutofit/>
          </a:bodyPr>
          <a:lstStyle/>
          <a:p>
            <a:pPr algn="just"/>
            <a:r>
              <a:rPr lang="en-US" sz="2800" dirty="0" smtClean="0">
                <a:latin typeface="Times New Roman" panose="02020603050405020304" pitchFamily="18" charset="0"/>
                <a:cs typeface="Times New Roman" panose="02020603050405020304" pitchFamily="18" charset="0"/>
              </a:rPr>
              <a:t>Any diet can be modified</a:t>
            </a:r>
          </a:p>
          <a:p>
            <a:pPr algn="just"/>
            <a:r>
              <a:rPr lang="en-US" sz="2800" dirty="0" smtClean="0">
                <a:latin typeface="Times New Roman" panose="02020603050405020304" pitchFamily="18" charset="0"/>
                <a:cs typeface="Times New Roman" panose="02020603050405020304" pitchFamily="18" charset="0"/>
              </a:rPr>
              <a:t>Common  therapeutic modifications includes:</a:t>
            </a:r>
          </a:p>
          <a:p>
            <a:pPr lvl="2" algn="just"/>
            <a:r>
              <a:rPr lang="en-US" sz="200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lowering fat intake</a:t>
            </a: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lvl="2" algn="just"/>
            <a:r>
              <a:rPr lang="en-US" sz="2800" dirty="0" smtClean="0">
                <a:latin typeface="Times New Roman" panose="02020603050405020304" pitchFamily="18" charset="0"/>
                <a:cs typeface="Times New Roman" panose="02020603050405020304" pitchFamily="18" charset="0"/>
              </a:rPr>
              <a:t>increasing or decreasing caloric intake depending on weight, </a:t>
            </a:r>
            <a:endParaRPr lang="en-US" sz="2800" dirty="0">
              <a:latin typeface="Times New Roman" panose="02020603050405020304" pitchFamily="18" charset="0"/>
              <a:cs typeface="Times New Roman" panose="02020603050405020304" pitchFamily="18" charset="0"/>
            </a:endParaRPr>
          </a:p>
          <a:p>
            <a:pPr lvl="2" algn="just"/>
            <a:r>
              <a:rPr lang="en-US" sz="2800" dirty="0" smtClean="0">
                <a:latin typeface="Times New Roman" panose="02020603050405020304" pitchFamily="18" charset="0"/>
                <a:cs typeface="Times New Roman" panose="02020603050405020304" pitchFamily="18" charset="0"/>
              </a:rPr>
              <a:t>and increasing certain nutrients, such as iron, calcium or potassium.</a:t>
            </a:r>
          </a:p>
          <a:p>
            <a:pPr algn="just"/>
            <a:r>
              <a:rPr lang="en-US" sz="2800" dirty="0" smtClean="0">
                <a:latin typeface="Times New Roman" panose="02020603050405020304" pitchFamily="18" charset="0"/>
                <a:cs typeface="Times New Roman" panose="02020603050405020304" pitchFamily="18" charset="0"/>
              </a:rPr>
              <a:t>Modified diets used to treat food allergies include those that eliminate gluten, dairy products, tree nuts and artificial ingredients, such as food coloring or preservatives</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2" y="0"/>
            <a:ext cx="8686800" cy="7620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8432" y="779060"/>
            <a:ext cx="8963167" cy="5469340"/>
          </a:xfrm>
        </p:spPr>
        <p:txBody>
          <a:bodyPr>
            <a:normAutofit fontScale="25000" lnSpcReduction="20000"/>
          </a:bodyPr>
          <a:lstStyle/>
          <a:p>
            <a:pPr marL="0" indent="0" algn="just">
              <a:lnSpc>
                <a:spcPct val="120000"/>
              </a:lnSpc>
              <a:buNone/>
            </a:pPr>
            <a:r>
              <a:rPr lang="en-US" sz="9600" dirty="0" smtClean="0">
                <a:latin typeface="Times New Roman" panose="02020603050405020304" pitchFamily="18" charset="0"/>
                <a:cs typeface="Times New Roman" panose="02020603050405020304" pitchFamily="18" charset="0"/>
              </a:rPr>
              <a:t>Dietary modification in nutrition therapy </a:t>
            </a:r>
          </a:p>
          <a:p>
            <a:pPr algn="just">
              <a:lnSpc>
                <a:spcPct val="120000"/>
              </a:lnSpc>
              <a:buFont typeface="Wingdings" panose="05000000000000000000" pitchFamily="2" charset="2"/>
              <a:buChar char="§"/>
            </a:pPr>
            <a:r>
              <a:rPr lang="en-US" sz="9600" dirty="0" smtClean="0">
                <a:latin typeface="Times New Roman" panose="02020603050405020304" pitchFamily="18" charset="0"/>
                <a:cs typeface="Times New Roman" panose="02020603050405020304" pitchFamily="18" charset="0"/>
              </a:rPr>
              <a:t>Regular</a:t>
            </a:r>
            <a:r>
              <a:rPr lang="en-US" sz="9600" dirty="0">
                <a:latin typeface="Times New Roman" panose="02020603050405020304" pitchFamily="18" charset="0"/>
                <a:cs typeface="Times New Roman" panose="02020603050405020304" pitchFamily="18" charset="0"/>
              </a:rPr>
              <a:t>			</a:t>
            </a:r>
          </a:p>
          <a:p>
            <a:pPr algn="just">
              <a:lnSpc>
                <a:spcPct val="120000"/>
              </a:lnSpc>
              <a:buFont typeface="Wingdings" panose="05000000000000000000" pitchFamily="2" charset="2"/>
              <a:buChar char="§"/>
            </a:pPr>
            <a:r>
              <a:rPr lang="en-US" sz="9600" dirty="0">
                <a:latin typeface="Times New Roman" panose="02020603050405020304" pitchFamily="18" charset="0"/>
                <a:cs typeface="Times New Roman" panose="02020603050405020304" pitchFamily="18" charset="0"/>
              </a:rPr>
              <a:t>Liquid     </a:t>
            </a:r>
          </a:p>
          <a:p>
            <a:pPr algn="just">
              <a:lnSpc>
                <a:spcPct val="120000"/>
              </a:lnSpc>
              <a:buFont typeface="Wingdings" panose="05000000000000000000" pitchFamily="2" charset="2"/>
              <a:buChar char="§"/>
            </a:pPr>
            <a:r>
              <a:rPr lang="en-US" sz="9600" dirty="0">
                <a:latin typeface="Times New Roman" panose="02020603050405020304" pitchFamily="18" charset="0"/>
                <a:cs typeface="Times New Roman" panose="02020603050405020304" pitchFamily="18" charset="0"/>
              </a:rPr>
              <a:t>Soft</a:t>
            </a:r>
          </a:p>
          <a:p>
            <a:pPr algn="just">
              <a:lnSpc>
                <a:spcPct val="120000"/>
              </a:lnSpc>
              <a:buFont typeface="Wingdings" panose="05000000000000000000" pitchFamily="2" charset="2"/>
              <a:buChar char="§"/>
            </a:pPr>
            <a:r>
              <a:rPr lang="en-US" sz="9600" dirty="0">
                <a:latin typeface="Times New Roman" panose="02020603050405020304" pitchFamily="18" charset="0"/>
                <a:cs typeface="Times New Roman" panose="02020603050405020304" pitchFamily="18" charset="0"/>
              </a:rPr>
              <a:t>Diabetic			</a:t>
            </a:r>
          </a:p>
          <a:p>
            <a:pPr algn="just">
              <a:lnSpc>
                <a:spcPct val="120000"/>
              </a:lnSpc>
              <a:buFont typeface="Wingdings" panose="05000000000000000000" pitchFamily="2" charset="2"/>
              <a:buChar char="§"/>
            </a:pPr>
            <a:r>
              <a:rPr lang="en-US" sz="9600" dirty="0">
                <a:latin typeface="Times New Roman" panose="02020603050405020304" pitchFamily="18" charset="0"/>
                <a:cs typeface="Times New Roman" panose="02020603050405020304" pitchFamily="18" charset="0"/>
              </a:rPr>
              <a:t>Low Calorie</a:t>
            </a:r>
          </a:p>
          <a:p>
            <a:pPr algn="just">
              <a:lnSpc>
                <a:spcPct val="120000"/>
              </a:lnSpc>
              <a:buFont typeface="Wingdings" panose="05000000000000000000" pitchFamily="2" charset="2"/>
              <a:buChar char="§"/>
            </a:pPr>
            <a:r>
              <a:rPr lang="en-US" sz="9600" dirty="0">
                <a:latin typeface="Times New Roman" panose="02020603050405020304" pitchFamily="18" charset="0"/>
                <a:cs typeface="Times New Roman" panose="02020603050405020304" pitchFamily="18" charset="0"/>
              </a:rPr>
              <a:t>High Calorie		</a:t>
            </a:r>
          </a:p>
          <a:p>
            <a:pPr algn="just">
              <a:lnSpc>
                <a:spcPct val="120000"/>
              </a:lnSpc>
              <a:buFont typeface="Wingdings" panose="05000000000000000000" pitchFamily="2" charset="2"/>
              <a:buChar char="§"/>
            </a:pPr>
            <a:r>
              <a:rPr lang="en-US" sz="9600" dirty="0">
                <a:latin typeface="Times New Roman" panose="02020603050405020304" pitchFamily="18" charset="0"/>
                <a:cs typeface="Times New Roman" panose="02020603050405020304" pitchFamily="18" charset="0"/>
              </a:rPr>
              <a:t>Low Cholesterol</a:t>
            </a:r>
          </a:p>
          <a:p>
            <a:pPr algn="just">
              <a:lnSpc>
                <a:spcPct val="120000"/>
              </a:lnSpc>
              <a:buFont typeface="Wingdings" panose="05000000000000000000" pitchFamily="2" charset="2"/>
              <a:buChar char="§"/>
            </a:pPr>
            <a:r>
              <a:rPr lang="en-US" sz="9600" dirty="0">
                <a:latin typeface="Times New Roman" panose="02020603050405020304" pitchFamily="18" charset="0"/>
                <a:cs typeface="Times New Roman" panose="02020603050405020304" pitchFamily="18" charset="0"/>
              </a:rPr>
              <a:t>Fat-restricted		</a:t>
            </a:r>
          </a:p>
          <a:p>
            <a:pPr algn="just">
              <a:lnSpc>
                <a:spcPct val="120000"/>
              </a:lnSpc>
              <a:buFont typeface="Wingdings" panose="05000000000000000000" pitchFamily="2" charset="2"/>
              <a:buChar char="§"/>
            </a:pPr>
            <a:r>
              <a:rPr lang="en-US" sz="9600" dirty="0">
                <a:latin typeface="Times New Roman" panose="02020603050405020304" pitchFamily="18" charset="0"/>
                <a:cs typeface="Times New Roman" panose="02020603050405020304" pitchFamily="18" charset="0"/>
              </a:rPr>
              <a:t>Sodium-restricted</a:t>
            </a:r>
          </a:p>
          <a:p>
            <a:pPr algn="just">
              <a:lnSpc>
                <a:spcPct val="120000"/>
              </a:lnSpc>
              <a:buFont typeface="Wingdings" panose="05000000000000000000" pitchFamily="2" charset="2"/>
              <a:buChar char="§"/>
            </a:pPr>
            <a:r>
              <a:rPr lang="en-US" sz="9600" dirty="0">
                <a:latin typeface="Times New Roman" panose="02020603050405020304" pitchFamily="18" charset="0"/>
                <a:cs typeface="Times New Roman" panose="02020603050405020304" pitchFamily="18" charset="0"/>
              </a:rPr>
              <a:t>Protein		</a:t>
            </a:r>
          </a:p>
          <a:p>
            <a:pPr lvl="1" algn="just">
              <a:lnSpc>
                <a:spcPct val="120000"/>
              </a:lnSpc>
              <a:buFont typeface="Wingdings" panose="05000000000000000000" pitchFamily="2" charset="2"/>
              <a:buChar char="§"/>
            </a:pPr>
            <a:r>
              <a:rPr lang="en-US" sz="9600" dirty="0">
                <a:latin typeface="Times New Roman" panose="02020603050405020304" pitchFamily="18" charset="0"/>
                <a:cs typeface="Times New Roman" panose="02020603050405020304" pitchFamily="18" charset="0"/>
              </a:rPr>
              <a:t>Bland	</a:t>
            </a:r>
          </a:p>
          <a:p>
            <a:pPr lvl="1" algn="just">
              <a:lnSpc>
                <a:spcPct val="120000"/>
              </a:lnSpc>
              <a:buFont typeface="Wingdings" panose="05000000000000000000" pitchFamily="2" charset="2"/>
              <a:buChar char="§"/>
            </a:pPr>
            <a:r>
              <a:rPr lang="en-US" sz="9600" dirty="0">
                <a:latin typeface="Times New Roman" panose="02020603050405020304" pitchFamily="18" charset="0"/>
                <a:cs typeface="Times New Roman" panose="02020603050405020304" pitchFamily="18" charset="0"/>
              </a:rPr>
              <a:t>Low-residue</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57</a:t>
            </a:fld>
            <a:endParaRPr lang="en-US"/>
          </a:p>
        </p:txBody>
      </p:sp>
    </p:spTree>
    <p:extLst>
      <p:ext uri="{BB962C8B-B14F-4D97-AF65-F5344CB8AC3E}">
        <p14:creationId xmlns:p14="http://schemas.microsoft.com/office/powerpoint/2010/main" xmlns="" val="39046570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latin typeface="Times New Roman" panose="02020603050405020304" pitchFamily="18" charset="0"/>
                <a:cs typeface="Times New Roman" panose="02020603050405020304" pitchFamily="18" charset="0"/>
              </a:rPr>
              <a:t>Benefits</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To combat a potentially serious condition</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Diets low in fat and cholesterol, for example, may help avoid clogged arteries that can lead to heart attack or stroke</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49"/>
            <a:ext cx="8229600" cy="11430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Risks</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838200"/>
            <a:ext cx="8839200" cy="4525963"/>
          </a:xfrm>
        </p:spPr>
        <p:txBody>
          <a:bodyPr>
            <a:normAutofit/>
          </a:bodyPr>
          <a:lstStyle/>
          <a:p>
            <a:pPr algn="just">
              <a:lnSpc>
                <a:spcPct val="20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Diets  high in protein can worsen liver or kidney problems and create nutrient deficiencies.</a:t>
            </a:r>
          </a:p>
          <a:p>
            <a:pPr algn="just">
              <a:lnSpc>
                <a:spcPct val="20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Drastically limiting your calories can lead to unhealthy body image, anorexia and rebound weight gain.</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610600" cy="1143000"/>
          </a:xfrm>
        </p:spPr>
        <p:txBody>
          <a:bodyPr/>
          <a:lstStyle/>
          <a:p>
            <a:pPr algn="l"/>
            <a:r>
              <a:rPr lang="en-US" dirty="0" smtClean="0">
                <a:latin typeface="Times New Roman" panose="02020603050405020304" pitchFamily="18" charset="0"/>
                <a:cs typeface="Times New Roman" panose="02020603050405020304" pitchFamily="18" charset="0"/>
              </a:rPr>
              <a:t>Introduction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 y="1295400"/>
            <a:ext cx="9067800" cy="5257800"/>
          </a:xfrm>
        </p:spPr>
        <p:txBody>
          <a:bodyPr>
            <a:normAutofit fontScale="92500" lnSpcReduction="20000"/>
          </a:bodyPr>
          <a:lstStyle/>
          <a:p>
            <a:pPr marL="0" indent="0" algn="just">
              <a:lnSpc>
                <a:spcPct val="150000"/>
              </a:lnSpc>
              <a:buNone/>
            </a:pPr>
            <a:r>
              <a:rPr lang="en-US" sz="3600" dirty="0">
                <a:latin typeface="Times New Roman" panose="02020603050405020304" pitchFamily="18" charset="0"/>
                <a:cs typeface="Times New Roman" panose="02020603050405020304" pitchFamily="18" charset="0"/>
              </a:rPr>
              <a:t>What is Dietary </a:t>
            </a:r>
            <a:r>
              <a:rPr lang="en-US" dirty="0">
                <a:latin typeface="Times New Roman" panose="02020603050405020304" pitchFamily="18" charset="0"/>
                <a:cs typeface="Times New Roman" panose="02020603050405020304" pitchFamily="18" charset="0"/>
              </a:rPr>
              <a:t>Therapy</a:t>
            </a:r>
            <a:r>
              <a:rPr lang="en-US" sz="3600" dirty="0" smtClean="0">
                <a:latin typeface="Times New Roman" panose="02020603050405020304" pitchFamily="18" charset="0"/>
                <a:cs typeface="Times New Roman" panose="02020603050405020304" pitchFamily="18" charset="0"/>
              </a:rPr>
              <a:t>?</a:t>
            </a:r>
          </a:p>
          <a:p>
            <a:pPr algn="just">
              <a:lnSpc>
                <a:spcPct val="150000"/>
              </a:lnSpc>
            </a:pPr>
            <a:r>
              <a:rPr lang="en-US" sz="2800" dirty="0" smtClean="0">
                <a:latin typeface="Times New Roman" panose="02020603050405020304" pitchFamily="18" charset="0"/>
                <a:cs typeface="Times New Roman" panose="02020603050405020304" pitchFamily="18" charset="0"/>
              </a:rPr>
              <a:t>It is </a:t>
            </a:r>
            <a:r>
              <a:rPr lang="en-US" sz="2800" dirty="0">
                <a:latin typeface="Times New Roman" panose="02020603050405020304" pitchFamily="18" charset="0"/>
                <a:cs typeface="Times New Roman" panose="02020603050405020304" pitchFamily="18" charset="0"/>
              </a:rPr>
              <a:t>the application of nutrition science in the promotion of </a:t>
            </a:r>
            <a:r>
              <a:rPr lang="en-US" sz="2800" dirty="0">
                <a:solidFill>
                  <a:srgbClr val="FF0000"/>
                </a:solidFill>
                <a:latin typeface="Times New Roman" panose="02020603050405020304" pitchFamily="18" charset="0"/>
                <a:cs typeface="Times New Roman" panose="02020603050405020304" pitchFamily="18" charset="0"/>
              </a:rPr>
              <a:t>health, </a:t>
            </a:r>
            <a:r>
              <a:rPr lang="en-US" sz="2800" dirty="0">
                <a:solidFill>
                  <a:srgbClr val="7030A0"/>
                </a:solidFill>
                <a:latin typeface="Times New Roman" panose="02020603050405020304" pitchFamily="18" charset="0"/>
                <a:cs typeface="Times New Roman" panose="02020603050405020304" pitchFamily="18" charset="0"/>
              </a:rPr>
              <a:t>peak performance </a:t>
            </a:r>
            <a:r>
              <a:rPr lang="en-US" sz="2800" dirty="0">
                <a:latin typeface="Times New Roman" panose="02020603050405020304" pitchFamily="18" charset="0"/>
                <a:cs typeface="Times New Roman" panose="02020603050405020304" pitchFamily="18" charset="0"/>
              </a:rPr>
              <a:t>and </a:t>
            </a:r>
            <a:r>
              <a:rPr lang="en-US" sz="2800" dirty="0">
                <a:solidFill>
                  <a:srgbClr val="00B050"/>
                </a:solidFill>
                <a:latin typeface="Times New Roman" panose="02020603050405020304" pitchFamily="18" charset="0"/>
                <a:cs typeface="Times New Roman" panose="02020603050405020304" pitchFamily="18" charset="0"/>
              </a:rPr>
              <a:t>individual</a:t>
            </a:r>
            <a:r>
              <a:rPr lang="en-US" sz="2800" dirty="0">
                <a:latin typeface="Times New Roman" panose="02020603050405020304" pitchFamily="18" charset="0"/>
                <a:cs typeface="Times New Roman" panose="02020603050405020304" pitchFamily="18" charset="0"/>
              </a:rPr>
              <a:t> care. </a:t>
            </a:r>
            <a:endParaRPr lang="en-US" sz="2800" dirty="0" smtClean="0">
              <a:latin typeface="Times New Roman" panose="02020603050405020304" pitchFamily="18" charset="0"/>
              <a:cs typeface="Times New Roman" panose="02020603050405020304" pitchFamily="18" charset="0"/>
            </a:endParaRPr>
          </a:p>
          <a:p>
            <a:pPr algn="just">
              <a:lnSpc>
                <a:spcPct val="150000"/>
              </a:lnSpc>
            </a:pPr>
            <a:r>
              <a:rPr lang="en-US" sz="2800" dirty="0"/>
              <a:t>Nutrition care that encompasses the assessment and treatment of any disease, condition, or illness- </a:t>
            </a:r>
            <a:r>
              <a:rPr lang="en-US" sz="2800" b="1" i="1" dirty="0"/>
              <a:t>Medical nutrition </a:t>
            </a:r>
            <a:r>
              <a:rPr lang="en-US" sz="2800" b="1" i="1" dirty="0" smtClean="0"/>
              <a:t>therapy</a:t>
            </a:r>
            <a:endParaRPr lang="en-US" sz="2800" dirty="0" smtClean="0">
              <a:latin typeface="Times New Roman" panose="02020603050405020304" pitchFamily="18" charset="0"/>
              <a:cs typeface="Times New Roman" panose="02020603050405020304" pitchFamily="18" charset="0"/>
            </a:endParaRPr>
          </a:p>
          <a:p>
            <a:pPr algn="just">
              <a:lnSpc>
                <a:spcPct val="150000"/>
              </a:lnSpc>
            </a:pPr>
            <a:r>
              <a:rPr lang="en-US" sz="2800" dirty="0" smtClean="0">
                <a:latin typeface="Times New Roman" panose="02020603050405020304" pitchFamily="18" charset="0"/>
                <a:cs typeface="Times New Roman" panose="02020603050405020304" pitchFamily="18" charset="0"/>
              </a:rPr>
              <a:t>Nutritional </a:t>
            </a:r>
            <a:r>
              <a:rPr lang="en-US" sz="2800" dirty="0">
                <a:latin typeface="Times New Roman" panose="02020603050405020304" pitchFamily="18" charset="0"/>
                <a:cs typeface="Times New Roman" panose="02020603050405020304" pitchFamily="18" charset="0"/>
              </a:rPr>
              <a:t>therapy </a:t>
            </a:r>
            <a:r>
              <a:rPr lang="en-US" sz="2800" dirty="0">
                <a:solidFill>
                  <a:srgbClr val="FF0000"/>
                </a:solidFill>
                <a:latin typeface="Times New Roman" panose="02020603050405020304" pitchFamily="18" charset="0"/>
                <a:cs typeface="Times New Roman" panose="02020603050405020304" pitchFamily="18" charset="0"/>
              </a:rPr>
              <a:t>practitioners use a wide range of tools </a:t>
            </a:r>
            <a:r>
              <a:rPr lang="en-US" sz="2800" dirty="0">
                <a:latin typeface="Times New Roman" panose="02020603050405020304" pitchFamily="18" charset="0"/>
                <a:cs typeface="Times New Roman" panose="02020603050405020304" pitchFamily="18" charset="0"/>
              </a:rPr>
              <a:t>to assess and identify potential nutritional imbalances and </a:t>
            </a:r>
            <a:r>
              <a:rPr lang="en-US" sz="2800" dirty="0">
                <a:solidFill>
                  <a:srgbClr val="FF0000"/>
                </a:solidFill>
                <a:latin typeface="Times New Roman" panose="02020603050405020304" pitchFamily="18" charset="0"/>
                <a:cs typeface="Times New Roman" panose="02020603050405020304" pitchFamily="18" charset="0"/>
              </a:rPr>
              <a:t>understand how these may contribute to an individual's symptoms and health concerns. </a:t>
            </a:r>
          </a:p>
          <a:p>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6</a:t>
            </a:fld>
            <a:endParaRPr lang="en-US"/>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just"/>
            <a:r>
              <a:rPr lang="en-US" sz="4000" dirty="0" smtClean="0">
                <a:latin typeface="Times New Roman" panose="02020603050405020304" pitchFamily="18" charset="0"/>
                <a:cs typeface="Times New Roman" panose="02020603050405020304" pitchFamily="18" charset="0"/>
              </a:rPr>
              <a:t>Consistency of modified</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914400"/>
            <a:ext cx="8839200" cy="5715000"/>
          </a:xfrm>
        </p:spPr>
        <p:txBody>
          <a:bodyPr>
            <a:normAutofit fontScale="92500"/>
          </a:bodyPr>
          <a:lstStyle/>
          <a:p>
            <a:pPr algn="just">
              <a:lnSpc>
                <a:spcPct val="150000"/>
              </a:lnSpc>
            </a:pPr>
            <a:r>
              <a:rPr lang="en-US" sz="2800" dirty="0" smtClean="0">
                <a:latin typeface="Times New Roman" panose="02020603050405020304" pitchFamily="18" charset="0"/>
                <a:cs typeface="Times New Roman" panose="02020603050405020304" pitchFamily="18" charset="0"/>
              </a:rPr>
              <a:t>A modified consistency diet provides foods in a physically altered form, such as chopped, ground or pureed. </a:t>
            </a:r>
          </a:p>
          <a:p>
            <a:pPr algn="just">
              <a:lnSpc>
                <a:spcPct val="150000"/>
              </a:lnSpc>
            </a:pPr>
            <a:r>
              <a:rPr lang="en-US" sz="2800" dirty="0" smtClean="0">
                <a:latin typeface="Times New Roman" panose="02020603050405020304" pitchFamily="18" charset="0"/>
                <a:cs typeface="Times New Roman" panose="02020603050405020304" pitchFamily="18" charset="0"/>
              </a:rPr>
              <a:t>The diet is based on your individual food tolerances. </a:t>
            </a:r>
          </a:p>
          <a:p>
            <a:pPr algn="just">
              <a:lnSpc>
                <a:spcPct val="150000"/>
              </a:lnSpc>
            </a:pPr>
            <a:r>
              <a:rPr lang="en-US" sz="2800" dirty="0" smtClean="0">
                <a:latin typeface="Times New Roman" panose="02020603050405020304" pitchFamily="18" charset="0"/>
                <a:cs typeface="Times New Roman" panose="02020603050405020304" pitchFamily="18" charset="0"/>
              </a:rPr>
              <a:t>People with a decreased ability to chew may benefit from this consistency diet.</a:t>
            </a:r>
          </a:p>
          <a:p>
            <a:pPr algn="just">
              <a:lnSpc>
                <a:spcPct val="150000"/>
              </a:lnSpc>
            </a:pPr>
            <a:r>
              <a:rPr lang="en-US" sz="2800" dirty="0" smtClean="0">
                <a:latin typeface="Times New Roman" panose="02020603050405020304" pitchFamily="18" charset="0"/>
                <a:cs typeface="Times New Roman" panose="02020603050405020304" pitchFamily="18" charset="0"/>
              </a:rPr>
              <a:t> Conditions that warrant the use of this diet include absence of teeth, loose dentures, sore gums and head and neck injuries or surgeries</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953500" cy="11430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Helpful Hints</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90500" y="609600"/>
            <a:ext cx="8953500" cy="6019800"/>
          </a:xfrm>
        </p:spPr>
        <p:txBody>
          <a:bodyPr>
            <a:normAutofit fontScale="25000" lnSpcReduction="20000"/>
          </a:bodyPr>
          <a:lstStyle/>
          <a:p>
            <a:pPr algn="just">
              <a:lnSpc>
                <a:spcPct val="150000"/>
              </a:lnSpc>
              <a:buFont typeface="Wingdings" panose="05000000000000000000" pitchFamily="2" charset="2"/>
              <a:buChar char="§"/>
            </a:pPr>
            <a:r>
              <a:rPr lang="en-US" sz="9600" dirty="0" smtClean="0">
                <a:latin typeface="Times New Roman" panose="02020603050405020304" pitchFamily="18" charset="0"/>
                <a:cs typeface="Times New Roman" panose="02020603050405020304" pitchFamily="18" charset="0"/>
              </a:rPr>
              <a:t>Cut starches into small pieces, mash or puree.</a:t>
            </a:r>
          </a:p>
          <a:p>
            <a:pPr algn="just">
              <a:lnSpc>
                <a:spcPct val="150000"/>
              </a:lnSpc>
              <a:buFont typeface="Wingdings" panose="05000000000000000000" pitchFamily="2" charset="2"/>
              <a:buChar char="§"/>
            </a:pPr>
            <a:r>
              <a:rPr lang="en-US" sz="9600" dirty="0" smtClean="0">
                <a:latin typeface="Times New Roman" panose="02020603050405020304" pitchFamily="18" charset="0"/>
                <a:cs typeface="Times New Roman" panose="02020603050405020304" pitchFamily="18" charset="0"/>
              </a:rPr>
              <a:t>Cook fruits; cook or steam vegetables. Use canned food and chop, mash or puree.</a:t>
            </a:r>
          </a:p>
          <a:p>
            <a:pPr algn="just">
              <a:lnSpc>
                <a:spcPct val="150000"/>
              </a:lnSpc>
              <a:buFont typeface="Wingdings" panose="05000000000000000000" pitchFamily="2" charset="2"/>
              <a:buChar char="§"/>
            </a:pPr>
            <a:r>
              <a:rPr lang="en-US" sz="9600" dirty="0" smtClean="0">
                <a:latin typeface="Times New Roman" panose="02020603050405020304" pitchFamily="18" charset="0"/>
                <a:cs typeface="Times New Roman" panose="02020603050405020304" pitchFamily="18" charset="0"/>
              </a:rPr>
              <a:t>Cook meats (or meat substitutes) with moist heat; chop, slice, grind or puree).</a:t>
            </a:r>
          </a:p>
          <a:p>
            <a:pPr algn="just">
              <a:lnSpc>
                <a:spcPct val="150000"/>
              </a:lnSpc>
              <a:buFont typeface="Wingdings" panose="05000000000000000000" pitchFamily="2" charset="2"/>
              <a:buChar char="§"/>
            </a:pPr>
            <a:r>
              <a:rPr lang="en-US" sz="9600" dirty="0" smtClean="0">
                <a:latin typeface="Times New Roman" panose="02020603050405020304" pitchFamily="18" charset="0"/>
                <a:cs typeface="Times New Roman" panose="02020603050405020304" pitchFamily="18" charset="0"/>
              </a:rPr>
              <a:t>Puree, grate or melt dairy products.</a:t>
            </a:r>
          </a:p>
          <a:p>
            <a:pPr algn="just">
              <a:lnSpc>
                <a:spcPct val="150000"/>
              </a:lnSpc>
              <a:buFont typeface="Wingdings" panose="05000000000000000000" pitchFamily="2" charset="2"/>
              <a:buChar char="§"/>
            </a:pPr>
            <a:r>
              <a:rPr lang="en-US" sz="9600" dirty="0" smtClean="0">
                <a:latin typeface="Times New Roman" panose="02020603050405020304" pitchFamily="18" charset="0"/>
                <a:cs typeface="Times New Roman" panose="02020603050405020304" pitchFamily="18" charset="0"/>
              </a:rPr>
              <a:t>To puree foods, first cut foods into medium-size pieces as necessary. Place desired amount in food processor or blender.  Add hot broth or gravy to meats and hot starches. Add juice or milk to fruits and cold starches. Blend until smooth.</a:t>
            </a:r>
          </a:p>
          <a:p>
            <a:pPr algn="just">
              <a:lnSpc>
                <a:spcPct val="150000"/>
              </a:lnSpc>
              <a:buFont typeface="Wingdings" panose="05000000000000000000" pitchFamily="2" charset="2"/>
              <a:buChar char="§"/>
            </a:pPr>
            <a:r>
              <a:rPr lang="en-US" sz="9600" dirty="0" smtClean="0">
                <a:latin typeface="Times New Roman" panose="02020603050405020304" pitchFamily="18" charset="0"/>
                <a:cs typeface="Times New Roman" panose="02020603050405020304" pitchFamily="18" charset="0"/>
              </a:rPr>
              <a:t>Dry items such as meat, biscuits, cereal, crackers and cakes can be moistened with milk,  soup or juice to improve tolerance</a:t>
            </a:r>
            <a:endParaRPr lang="en-US" sz="9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Autofit/>
          </a:bodyPr>
          <a:lstStyle/>
          <a:p>
            <a:pPr algn="just"/>
            <a:r>
              <a:rPr lang="en-US" sz="2800" dirty="0" smtClean="0">
                <a:latin typeface="Times New Roman" panose="02020603050405020304" pitchFamily="18" charset="0"/>
                <a:cs typeface="Times New Roman" panose="02020603050405020304" pitchFamily="18" charset="0"/>
              </a:rPr>
              <a:t>Guidelines for Consistency Modifications of Foods and Liquids</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447800"/>
            <a:ext cx="8610600" cy="5181600"/>
          </a:xfrm>
        </p:spPr>
        <p:txBody>
          <a:bodyPr>
            <a:normAutofit/>
          </a:bodyPr>
          <a:lstStyle/>
          <a:p>
            <a:pPr algn="just">
              <a:lnSpc>
                <a:spcPct val="150000"/>
              </a:lnSpc>
              <a:buNone/>
            </a:pPr>
            <a:r>
              <a:rPr lang="en-US" sz="2800" dirty="0" smtClean="0">
                <a:latin typeface="Times New Roman" panose="02020603050405020304" pitchFamily="18" charset="0"/>
                <a:cs typeface="Times New Roman" panose="02020603050405020304" pitchFamily="18" charset="0"/>
              </a:rPr>
              <a:t>1. Alterations to the consistency of foods and/ or liquids presented to the individual are made in accordance with the </a:t>
            </a:r>
            <a:r>
              <a:rPr lang="en-US" sz="2800" dirty="0" smtClean="0">
                <a:solidFill>
                  <a:srgbClr val="FF0000"/>
                </a:solidFill>
                <a:latin typeface="Times New Roman" panose="02020603050405020304" pitchFamily="18" charset="0"/>
                <a:cs typeface="Times New Roman" panose="02020603050405020304" pitchFamily="18" charset="0"/>
              </a:rPr>
              <a:t>recommendation of an occupational therapist </a:t>
            </a:r>
            <a:r>
              <a:rPr lang="en-US" sz="2800" dirty="0" smtClean="0">
                <a:latin typeface="Times New Roman" panose="02020603050405020304" pitchFamily="18" charset="0"/>
                <a:cs typeface="Times New Roman" panose="02020603050405020304" pitchFamily="18" charset="0"/>
              </a:rPr>
              <a:t>or speech and language pathologist and implemented according to the order of the person’s primary care provider/doctor.</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t>Cont.…</a:t>
            </a:r>
            <a:endParaRPr lang="en-US" sz="4000" dirty="0"/>
          </a:p>
        </p:txBody>
      </p:sp>
      <p:sp>
        <p:nvSpPr>
          <p:cNvPr id="3" name="Content Placeholder 2"/>
          <p:cNvSpPr>
            <a:spLocks noGrp="1"/>
          </p:cNvSpPr>
          <p:nvPr>
            <p:ph idx="1"/>
          </p:nvPr>
        </p:nvSpPr>
        <p:spPr>
          <a:xfrm>
            <a:off x="152400" y="1143000"/>
            <a:ext cx="8991600" cy="4525963"/>
          </a:xfrm>
        </p:spPr>
        <p:txBody>
          <a:bodyPr>
            <a:normAutofit/>
          </a:bodyPr>
          <a:lstStyle/>
          <a:p>
            <a:pPr algn="just">
              <a:lnSpc>
                <a:spcPct val="150000"/>
              </a:lnSpc>
              <a:buNone/>
            </a:pPr>
            <a:r>
              <a:rPr lang="en-US" sz="2800" dirty="0" smtClean="0">
                <a:latin typeface="Times New Roman" panose="02020603050405020304" pitchFamily="18" charset="0"/>
                <a:cs typeface="Times New Roman" panose="02020603050405020304" pitchFamily="18" charset="0"/>
              </a:rPr>
              <a:t>2. Food consistencies are described on </a:t>
            </a:r>
            <a:r>
              <a:rPr lang="en-US" sz="2800" dirty="0" smtClean="0">
                <a:solidFill>
                  <a:srgbClr val="FF0000"/>
                </a:solidFill>
                <a:latin typeface="Times New Roman" panose="02020603050405020304" pitchFamily="18" charset="0"/>
                <a:cs typeface="Times New Roman" panose="02020603050405020304" pitchFamily="18" charset="0"/>
              </a:rPr>
              <a:t>specific consistency forms </a:t>
            </a:r>
            <a:r>
              <a:rPr lang="en-US" sz="2800" dirty="0" smtClean="0">
                <a:latin typeface="Times New Roman" panose="02020603050405020304" pitchFamily="18" charset="0"/>
                <a:cs typeface="Times New Roman" panose="02020603050405020304" pitchFamily="18" charset="0"/>
              </a:rPr>
              <a:t>and displayed in pictures contained in manual.</a:t>
            </a:r>
          </a:p>
          <a:p>
            <a:pPr algn="just">
              <a:lnSpc>
                <a:spcPct val="150000"/>
              </a:lnSpc>
              <a:buNone/>
            </a:pPr>
            <a:r>
              <a:rPr lang="en-US" sz="2800" dirty="0" smtClean="0">
                <a:latin typeface="Times New Roman" panose="02020603050405020304" pitchFamily="18" charset="0"/>
                <a:cs typeface="Times New Roman" panose="02020603050405020304" pitchFamily="18" charset="0"/>
              </a:rPr>
              <a:t>3.  The prescribed liquid consistency can be indicated on the food </a:t>
            </a:r>
            <a:r>
              <a:rPr lang="en-US" sz="2800" dirty="0" smtClean="0">
                <a:solidFill>
                  <a:srgbClr val="FF0000"/>
                </a:solidFill>
                <a:latin typeface="Times New Roman" panose="02020603050405020304" pitchFamily="18" charset="0"/>
                <a:cs typeface="Times New Roman" panose="02020603050405020304" pitchFamily="18" charset="0"/>
              </a:rPr>
              <a:t>consistency form </a:t>
            </a:r>
            <a:r>
              <a:rPr lang="en-US" sz="2800" dirty="0" smtClean="0">
                <a:latin typeface="Times New Roman" panose="02020603050405020304" pitchFamily="18" charset="0"/>
                <a:cs typeface="Times New Roman" panose="02020603050405020304" pitchFamily="18" charset="0"/>
              </a:rPr>
              <a:t>or in another format that specifies how liquids are to be served to the individual</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059"/>
            <a:ext cx="8686800" cy="11430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027112"/>
            <a:ext cx="8915400" cy="4525963"/>
          </a:xfrm>
        </p:spPr>
        <p:txBody>
          <a:bodyPr>
            <a:normAutofit fontScale="92500" lnSpcReduction="20000"/>
          </a:bodyPr>
          <a:lstStyle/>
          <a:p>
            <a:pPr algn="just">
              <a:lnSpc>
                <a:spcPct val="150000"/>
              </a:lnSpc>
              <a:buNone/>
            </a:pPr>
            <a:r>
              <a:rPr lang="en-US" sz="2800" dirty="0" smtClean="0">
                <a:latin typeface="Times New Roman" panose="02020603050405020304" pitchFamily="18" charset="0"/>
                <a:cs typeface="Times New Roman" panose="02020603050405020304" pitchFamily="18" charset="0"/>
              </a:rPr>
              <a:t>4. Some foods such as soups, cold cereal with milk, fruits that emit liquid when chewed (oranges, watermelon, etc.) and canned fruit have a dual consistency (liquids and solids in one food item). </a:t>
            </a:r>
          </a:p>
          <a:p>
            <a:pPr algn="just">
              <a:lnSpc>
                <a:spcPct val="150000"/>
              </a:lnSpc>
              <a:buNone/>
            </a:pPr>
            <a:r>
              <a:rPr lang="en-US" sz="2800" dirty="0" smtClean="0">
                <a:latin typeface="Times New Roman" panose="02020603050405020304" pitchFamily="18" charset="0"/>
                <a:cs typeface="Times New Roman" panose="02020603050405020304" pitchFamily="18" charset="0"/>
              </a:rPr>
              <a:t>The clinician will provide information on the food consistency form or other approved regional format about any special considerations staff will need to follow when serving such foods</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7530" y="1295400"/>
            <a:ext cx="8954069" cy="4525963"/>
          </a:xfrm>
        </p:spPr>
        <p:txBody>
          <a:bodyPr/>
          <a:lstStyle/>
          <a:p>
            <a:pPr algn="just">
              <a:lnSpc>
                <a:spcPct val="150000"/>
              </a:lnSpc>
              <a:buNone/>
            </a:pPr>
            <a:r>
              <a:rPr lang="en-US" sz="2800" dirty="0" smtClean="0">
                <a:latin typeface="Times New Roman" panose="02020603050405020304" pitchFamily="18" charset="0"/>
                <a:cs typeface="Times New Roman" panose="02020603050405020304" pitchFamily="18" charset="0"/>
              </a:rPr>
              <a:t>5. When a thickened liquid is prescribe, the food consistency served must be at least as thick as the prescribed liquid.</a:t>
            </a:r>
          </a:p>
          <a:p>
            <a:pPr algn="just">
              <a:lnSpc>
                <a:spcPct val="150000"/>
              </a:lnSpc>
              <a:buNone/>
            </a:pPr>
            <a:r>
              <a:rPr lang="en-US" sz="2800" dirty="0" smtClean="0">
                <a:latin typeface="Times New Roman" panose="02020603050405020304" pitchFamily="18" charset="0"/>
                <a:cs typeface="Times New Roman" panose="02020603050405020304" pitchFamily="18" charset="0"/>
              </a:rPr>
              <a:t>6. Caregivers should receive specific training in the modification of foods and/ or liquids by the appropriate clinician in the region / home before preparing a prescribed consistency</a:t>
            </a:r>
          </a:p>
          <a:p>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latin typeface="Times New Roman" panose="02020603050405020304" pitchFamily="18" charset="0"/>
                <a:cs typeface="Times New Roman" panose="02020603050405020304" pitchFamily="18" charset="0"/>
              </a:rPr>
              <a:t>Food consistency could be</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 y="1219200"/>
            <a:ext cx="8915400" cy="5257800"/>
          </a:xfrm>
        </p:spPr>
        <p:txBody>
          <a:bodyPr>
            <a:normAutofit fontScale="92500"/>
          </a:bodyPr>
          <a:lstStyle/>
          <a:p>
            <a:pPr marL="514350" indent="-514350" algn="just">
              <a:lnSpc>
                <a:spcPct val="160000"/>
              </a:lnSpc>
              <a:buAutoNum type="arabicPeriod"/>
            </a:pPr>
            <a:r>
              <a:rPr lang="en-US" sz="2800" b="1" dirty="0" smtClean="0">
                <a:solidFill>
                  <a:srgbClr val="FF0000"/>
                </a:solidFill>
                <a:latin typeface="Times New Roman" panose="02020603050405020304" pitchFamily="18" charset="0"/>
                <a:cs typeface="Times New Roman" panose="02020603050405020304" pitchFamily="18" charset="0"/>
              </a:rPr>
              <a:t>Clear Liquid </a:t>
            </a:r>
            <a:r>
              <a:rPr lang="en-US" sz="2800" b="1"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is clear and served at room temperature; used to minimize stimulation to GI tract; usually transitional; before or after GI surgery or coming off IV nutrition</a:t>
            </a:r>
          </a:p>
          <a:p>
            <a:pPr marL="514350" indent="-514350" algn="just">
              <a:lnSpc>
                <a:spcPct val="160000"/>
              </a:lnSpc>
              <a:buFont typeface="Arial" pitchFamily="34" charset="0"/>
              <a:buAutoNum type="arabicPeriod"/>
            </a:pP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Blenderized</a:t>
            </a:r>
            <a:r>
              <a:rPr lang="en-US" sz="2800" b="1" dirty="0" smtClean="0">
                <a:solidFill>
                  <a:srgbClr val="FF0000"/>
                </a:solidFill>
                <a:latin typeface="Times New Roman" panose="02020603050405020304" pitchFamily="18" charset="0"/>
                <a:cs typeface="Times New Roman" panose="02020603050405020304" pitchFamily="18" charset="0"/>
              </a:rPr>
              <a:t> Liquid </a:t>
            </a:r>
            <a:r>
              <a:rPr lang="en-US" sz="2800" dirty="0" smtClean="0">
                <a:latin typeface="Times New Roman" panose="02020603050405020304" pitchFamily="18" charset="0"/>
                <a:cs typeface="Times New Roman" panose="02020603050405020304" pitchFamily="18" charset="0"/>
              </a:rPr>
              <a:t>– foods that have been </a:t>
            </a:r>
            <a:r>
              <a:rPr lang="en-US" sz="2800" dirty="0" err="1" smtClean="0">
                <a:latin typeface="Times New Roman" panose="02020603050405020304" pitchFamily="18" charset="0"/>
                <a:cs typeface="Times New Roman" panose="02020603050405020304" pitchFamily="18" charset="0"/>
              </a:rPr>
              <a:t>blenderized</a:t>
            </a:r>
            <a:r>
              <a:rPr lang="en-US" sz="2800" dirty="0" smtClean="0">
                <a:latin typeface="Times New Roman" panose="02020603050405020304" pitchFamily="18" charset="0"/>
                <a:cs typeface="Times New Roman" panose="02020603050405020304" pitchFamily="18" charset="0"/>
              </a:rPr>
              <a:t> to a smooth consistency so they can be consumed through a straw; liquids are added before slenderizing to achieve desired consistency</a:t>
            </a:r>
          </a:p>
          <a:p>
            <a:pPr marL="514350" indent="-514350">
              <a:buAutoNum type="arabicPeriod"/>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67800" cy="11430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143000"/>
            <a:ext cx="9067800" cy="4983163"/>
          </a:xfrm>
        </p:spPr>
        <p:txBody>
          <a:bodyPr>
            <a:normAutofit/>
          </a:bodyPr>
          <a:lstStyle/>
          <a:p>
            <a:pPr algn="just">
              <a:lnSpc>
                <a:spcPct val="150000"/>
              </a:lnSpc>
              <a:buNone/>
            </a:pPr>
            <a:r>
              <a:rPr lang="en-US" sz="2800" b="1" dirty="0" smtClean="0">
                <a:latin typeface="Times New Roman" panose="02020603050405020304" pitchFamily="18" charset="0"/>
                <a:cs typeface="Times New Roman" panose="02020603050405020304" pitchFamily="18" charset="0"/>
              </a:rPr>
              <a:t>3</a:t>
            </a:r>
            <a:r>
              <a:rPr lang="en-US" sz="2800" b="1" dirty="0" smtClean="0">
                <a:solidFill>
                  <a:srgbClr val="FF0000"/>
                </a:solidFill>
                <a:latin typeface="Times New Roman" panose="02020603050405020304" pitchFamily="18" charset="0"/>
                <a:cs typeface="Times New Roman" panose="02020603050405020304" pitchFamily="18" charset="0"/>
              </a:rPr>
              <a:t>. Pureed </a:t>
            </a:r>
            <a:r>
              <a:rPr lang="en-US" sz="2800" b="1"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liquid foods and foods of a smooth, soft consistency that require no chewing; foods are processed to mashed potato consistency</a:t>
            </a:r>
          </a:p>
          <a:p>
            <a:pPr algn="just">
              <a:lnSpc>
                <a:spcPct val="150000"/>
              </a:lnSpc>
              <a:buNone/>
            </a:pPr>
            <a:r>
              <a:rPr lang="en-US" sz="2800" b="1" dirty="0" smtClean="0">
                <a:latin typeface="Times New Roman" panose="02020603050405020304" pitchFamily="18" charset="0"/>
                <a:cs typeface="Times New Roman" panose="02020603050405020304" pitchFamily="18" charset="0"/>
              </a:rPr>
              <a:t>4</a:t>
            </a:r>
            <a:r>
              <a:rPr lang="en-US" sz="2800" b="1" dirty="0" smtClean="0">
                <a:solidFill>
                  <a:srgbClr val="FF0000"/>
                </a:solidFill>
                <a:latin typeface="Times New Roman" panose="02020603050405020304" pitchFamily="18" charset="0"/>
                <a:cs typeface="Times New Roman" panose="02020603050405020304" pitchFamily="18" charset="0"/>
              </a:rPr>
              <a:t>. Full Liquid </a:t>
            </a:r>
            <a:r>
              <a:rPr lang="en-US" sz="2800" b="1"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liquid at body temperature and very soft desserts made from milk &amp;eggs</a:t>
            </a:r>
          </a:p>
          <a:p>
            <a:pPr algn="just">
              <a:lnSpc>
                <a:spcPct val="150000"/>
              </a:lnSpc>
              <a:buNone/>
            </a:pPr>
            <a:r>
              <a:rPr lang="en-US" sz="2800" b="1" dirty="0" smtClean="0">
                <a:latin typeface="Times New Roman" panose="02020603050405020304" pitchFamily="18" charset="0"/>
                <a:cs typeface="Times New Roman" panose="02020603050405020304" pitchFamily="18" charset="0"/>
              </a:rPr>
              <a:t>5</a:t>
            </a:r>
            <a:r>
              <a:rPr lang="en-US" sz="2800" b="1" dirty="0" smtClean="0">
                <a:solidFill>
                  <a:srgbClr val="FF0000"/>
                </a:solidFill>
                <a:latin typeface="Times New Roman" panose="02020603050405020304" pitchFamily="18" charset="0"/>
                <a:cs typeface="Times New Roman" panose="02020603050405020304" pitchFamily="18" charset="0"/>
              </a:rPr>
              <a:t>. Mechanical Soft </a:t>
            </a:r>
            <a:r>
              <a:rPr lang="en-US" sz="2800" b="1"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soft</a:t>
            </a:r>
            <a:r>
              <a:rPr lang="en-US" sz="2800" b="1"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foods that require minimal chewing; foods are modified in texture but not </a:t>
            </a:r>
            <a:r>
              <a:rPr lang="en-US" sz="2800" dirty="0" err="1" smtClean="0">
                <a:latin typeface="Times New Roman" panose="02020603050405020304" pitchFamily="18" charset="0"/>
                <a:cs typeface="Times New Roman" panose="02020603050405020304" pitchFamily="18" charset="0"/>
              </a:rPr>
              <a:t>flavour</a:t>
            </a:r>
            <a:endParaRPr lang="en-US" sz="2800" dirty="0" smtClean="0">
              <a:latin typeface="Times New Roman" panose="02020603050405020304" pitchFamily="18" charset="0"/>
              <a:cs typeface="Times New Roman" panose="02020603050405020304" pitchFamily="18" charset="0"/>
            </a:endParaRPr>
          </a:p>
          <a:p>
            <a:pPr>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898525"/>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Liquid Consistencies</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1066800"/>
            <a:ext cx="8991600" cy="5486400"/>
          </a:xfrm>
        </p:spPr>
        <p:txBody>
          <a:bodyPr>
            <a:noAutofit/>
          </a:bodyPr>
          <a:lstStyle/>
          <a:p>
            <a:pPr algn="just">
              <a:lnSpc>
                <a:spcPct val="150000"/>
              </a:lnSpc>
              <a:buFont typeface="Wingdings" panose="05000000000000000000" pitchFamily="2" charset="2"/>
              <a:buChar char="§"/>
            </a:pPr>
            <a:r>
              <a:rPr lang="en-US" sz="2800" b="1" dirty="0" smtClean="0">
                <a:latin typeface="Times New Roman" panose="02020603050405020304" pitchFamily="18" charset="0"/>
                <a:cs typeface="Times New Roman" panose="02020603050405020304" pitchFamily="18" charset="0"/>
              </a:rPr>
              <a:t>Thin </a:t>
            </a:r>
            <a:r>
              <a:rPr lang="en-US" sz="2800" dirty="0" smtClean="0">
                <a:latin typeface="Times New Roman" panose="02020603050405020304" pitchFamily="18" charset="0"/>
                <a:cs typeface="Times New Roman" panose="02020603050405020304" pitchFamily="18" charset="0"/>
              </a:rPr>
              <a:t>– low viscosity liquids, including clear liquids, water, tea, coffee, soda, ice cream, frozen yogurt, fruit juices, plain gelatin, and nutritional supplements</a:t>
            </a:r>
          </a:p>
          <a:p>
            <a:pPr algn="just">
              <a:lnSpc>
                <a:spcPct val="150000"/>
              </a:lnSpc>
              <a:buFont typeface="Wingdings" panose="05000000000000000000" pitchFamily="2" charset="2"/>
              <a:buChar char="§"/>
            </a:pPr>
            <a:r>
              <a:rPr lang="en-US" sz="2800" b="1" dirty="0" smtClean="0">
                <a:latin typeface="Times New Roman" panose="02020603050405020304" pitchFamily="18" charset="0"/>
                <a:cs typeface="Times New Roman" panose="02020603050405020304" pitchFamily="18" charset="0"/>
              </a:rPr>
              <a:t>Nectar-like</a:t>
            </a:r>
            <a:r>
              <a:rPr lang="en-US" sz="2800"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medium viscosity liquids including nectars, vegetable juices, and milkshakes without thickness</a:t>
            </a:r>
          </a:p>
          <a:p>
            <a:pPr algn="just">
              <a:lnSpc>
                <a:spcPct val="150000"/>
              </a:lnSpc>
              <a:buFont typeface="Wingdings" panose="05000000000000000000" pitchFamily="2" charset="2"/>
              <a:buChar char="§"/>
            </a:pPr>
            <a:r>
              <a:rPr lang="en-US" sz="2800" b="1" dirty="0" smtClean="0">
                <a:latin typeface="Times New Roman" panose="02020603050405020304" pitchFamily="18" charset="0"/>
                <a:cs typeface="Times New Roman" panose="02020603050405020304" pitchFamily="18" charset="0"/>
              </a:rPr>
              <a:t>Honey-like – </a:t>
            </a:r>
            <a:r>
              <a:rPr lang="en-US" sz="2800" dirty="0" smtClean="0">
                <a:latin typeface="Times New Roman" panose="02020603050405020304" pitchFamily="18" charset="0"/>
                <a:cs typeface="Times New Roman" panose="02020603050405020304" pitchFamily="18" charset="0"/>
              </a:rPr>
              <a:t>viscous liquids with the consistency of honey</a:t>
            </a:r>
          </a:p>
          <a:p>
            <a:pPr algn="just">
              <a:buFont typeface="Wingdings" panose="05000000000000000000" pitchFamily="2" charset="2"/>
              <a:buChar char="§"/>
            </a:pPr>
            <a:r>
              <a:rPr lang="en-US" sz="2800" b="1" dirty="0" smtClean="0">
                <a:latin typeface="Times New Roman" panose="02020603050405020304" pitchFamily="18" charset="0"/>
                <a:cs typeface="Times New Roman" panose="02020603050405020304" pitchFamily="18" charset="0"/>
              </a:rPr>
              <a:t>Spoon-thick – </a:t>
            </a:r>
            <a:r>
              <a:rPr lang="en-US" sz="2800" dirty="0" smtClean="0">
                <a:latin typeface="Times New Roman" panose="02020603050405020304" pitchFamily="18" charset="0"/>
                <a:cs typeface="Times New Roman" panose="02020603050405020304" pitchFamily="18" charset="0"/>
              </a:rPr>
              <a:t>high viscosity liquids, too thick for a straw; liquids of this consistency can be plopped at room. </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fontScale="90000"/>
          </a:bodyPr>
          <a:lstStyle/>
          <a:p>
            <a:r>
              <a:rPr lang="en-US" dirty="0" smtClean="0">
                <a:latin typeface="Times New Roman" panose="02020603050405020304" pitchFamily="18" charset="0"/>
                <a:cs typeface="Times New Roman" panose="02020603050405020304" pitchFamily="18" charset="0"/>
              </a:rPr>
              <a:t>What You Can Eat on a Full Liquid Diet?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295400"/>
            <a:ext cx="9144000" cy="5060950"/>
          </a:xfrm>
        </p:spPr>
        <p:txBody>
          <a:bodyPr>
            <a:normAutofit/>
          </a:bodyPr>
          <a:lstStyle/>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This diet includes thicker liquids like milk, citrus juice, vegetable juices, plain ice cream and creamed soups. </a:t>
            </a:r>
          </a:p>
          <a:p>
            <a:pPr algn="just">
              <a:lnSpc>
                <a:spcPct val="150000"/>
              </a:lnSpc>
              <a:buFont typeface="Wingdings" panose="05000000000000000000" pitchFamily="2" charset="2"/>
              <a:buChar char="§"/>
            </a:pPr>
            <a:r>
              <a:rPr lang="en-US" sz="2800" dirty="0" smtClean="0">
                <a:solidFill>
                  <a:srgbClr val="FF0000"/>
                </a:solidFill>
                <a:latin typeface="Times New Roman" panose="02020603050405020304" pitchFamily="18" charset="0"/>
                <a:cs typeface="Times New Roman" panose="02020603050405020304" pitchFamily="18" charset="0"/>
              </a:rPr>
              <a:t>It's also used after some types of surgery or as a treatment for digestive system disorders.</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Like the clear liquid diet, it's only meant to be temporary; if you need to stay on it for more than a few days, you'll need to add a </a:t>
            </a:r>
            <a:r>
              <a:rPr lang="en-US" sz="2800" dirty="0" smtClean="0">
                <a:solidFill>
                  <a:srgbClr val="FF0000"/>
                </a:solidFill>
                <a:latin typeface="Times New Roman" panose="02020603050405020304" pitchFamily="18" charset="0"/>
                <a:cs typeface="Times New Roman" panose="02020603050405020304" pitchFamily="18" charset="0"/>
              </a:rPr>
              <a:t>liquid dietary supplement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8" y="-20472"/>
            <a:ext cx="9122391" cy="858672"/>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609600"/>
            <a:ext cx="8686800" cy="5943600"/>
          </a:xfrm>
        </p:spPr>
        <p:txBody>
          <a:bodyPr>
            <a:normAutofit/>
          </a:bodyPr>
          <a:lstStyle/>
          <a:p>
            <a:pPr algn="just"/>
            <a:r>
              <a:rPr lang="en-US" sz="2800" dirty="0">
                <a:latin typeface="Times New Roman" panose="02020603050405020304" pitchFamily="18" charset="0"/>
                <a:cs typeface="Times New Roman" panose="02020603050405020304" pitchFamily="18" charset="0"/>
              </a:rPr>
              <a:t>Nutritional therapy is recognized as </a:t>
            </a:r>
            <a:r>
              <a:rPr lang="en-US" sz="2800" dirty="0">
                <a:solidFill>
                  <a:srgbClr val="FF0000"/>
                </a:solidFill>
                <a:latin typeface="Times New Roman" panose="02020603050405020304" pitchFamily="18" charset="0"/>
                <a:cs typeface="Times New Roman" panose="02020603050405020304" pitchFamily="18" charset="0"/>
              </a:rPr>
              <a:t>a complementary medicine </a:t>
            </a:r>
            <a:r>
              <a:rPr lang="en-US" sz="2800" dirty="0" smtClean="0">
                <a:solidFill>
                  <a:srgbClr val="FF0000"/>
                </a:solidFill>
                <a:latin typeface="Times New Roman" panose="02020603050405020304" pitchFamily="18" charset="0"/>
                <a:cs typeface="Times New Roman" panose="02020603050405020304" pitchFamily="18" charset="0"/>
              </a:rPr>
              <a:t>and. </a:t>
            </a:r>
          </a:p>
          <a:p>
            <a:pPr algn="just"/>
            <a:r>
              <a:rPr lang="en-US" sz="2800" dirty="0" smtClean="0">
                <a:latin typeface="Times New Roman" panose="02020603050405020304" pitchFamily="18" charset="0"/>
                <a:cs typeface="Times New Roman" panose="02020603050405020304" pitchFamily="18" charset="0"/>
              </a:rPr>
              <a:t>Is </a:t>
            </a:r>
            <a:r>
              <a:rPr lang="en-US" sz="2800" dirty="0">
                <a:latin typeface="Times New Roman" panose="02020603050405020304" pitchFamily="18" charset="0"/>
                <a:cs typeface="Times New Roman" panose="02020603050405020304" pitchFamily="18" charset="0"/>
              </a:rPr>
              <a:t>relevant for individuals with </a:t>
            </a:r>
            <a:r>
              <a:rPr lang="en-US" sz="2800" dirty="0">
                <a:solidFill>
                  <a:srgbClr val="FF0000"/>
                </a:solidFill>
                <a:latin typeface="Times New Roman" panose="02020603050405020304" pitchFamily="18" charset="0"/>
                <a:cs typeface="Times New Roman" panose="02020603050405020304" pitchFamily="18" charset="0"/>
              </a:rPr>
              <a:t>chronic conditions</a:t>
            </a:r>
            <a:r>
              <a:rPr lang="en-US" sz="2800" dirty="0">
                <a:latin typeface="Times New Roman" panose="02020603050405020304" pitchFamily="18" charset="0"/>
                <a:cs typeface="Times New Roman" panose="02020603050405020304" pitchFamily="18" charset="0"/>
              </a:rPr>
              <a:t>, as well as those looking for support to enhance their health and </a:t>
            </a:r>
            <a:r>
              <a:rPr lang="en-US" sz="2800" dirty="0" smtClean="0">
                <a:latin typeface="Times New Roman" panose="02020603050405020304" pitchFamily="18" charset="0"/>
                <a:cs typeface="Times New Roman" panose="02020603050405020304" pitchFamily="18" charset="0"/>
              </a:rPr>
              <a:t>wellbeing.</a:t>
            </a:r>
          </a:p>
          <a:p>
            <a:pPr algn="just"/>
            <a:r>
              <a:rPr lang="en-US" sz="2800" dirty="0">
                <a:latin typeface="Times New Roman" panose="02020603050405020304" pitchFamily="18" charset="0"/>
                <a:cs typeface="Times New Roman" panose="02020603050405020304" pitchFamily="18" charset="0"/>
              </a:rPr>
              <a:t>Many different foods can have dramatic effects on the way your body responds to </a:t>
            </a:r>
            <a:r>
              <a:rPr lang="en-US" sz="2800" dirty="0">
                <a:solidFill>
                  <a:srgbClr val="FF0000"/>
                </a:solidFill>
                <a:latin typeface="Times New Roman" panose="02020603050405020304" pitchFamily="18" charset="0"/>
                <a:cs typeface="Times New Roman" panose="02020603050405020304" pitchFamily="18" charset="0"/>
              </a:rPr>
              <a:t>certain disease </a:t>
            </a:r>
            <a:r>
              <a:rPr lang="en-US" sz="2800" dirty="0">
                <a:latin typeface="Times New Roman" panose="02020603050405020304" pitchFamily="18" charset="0"/>
                <a:cs typeface="Times New Roman" panose="02020603050405020304" pitchFamily="18" charset="0"/>
              </a:rPr>
              <a:t>processes. </a:t>
            </a:r>
            <a:endParaRPr lang="en-US" sz="2800" dirty="0" smtClean="0">
              <a:latin typeface="Times New Roman" panose="02020603050405020304" pitchFamily="18" charset="0"/>
              <a:cs typeface="Times New Roman" panose="02020603050405020304" pitchFamily="18" charset="0"/>
            </a:endParaRPr>
          </a:p>
          <a:p>
            <a:pPr marL="0" indent="0" algn="just">
              <a:buNone/>
            </a:pPr>
            <a:endParaRPr lang="en-US" sz="2800" dirty="0" smtClean="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If </a:t>
            </a:r>
            <a:r>
              <a:rPr lang="en-US" sz="2800" dirty="0">
                <a:latin typeface="Times New Roman" panose="02020603050405020304" pitchFamily="18" charset="0"/>
                <a:cs typeface="Times New Roman" panose="02020603050405020304" pitchFamily="18" charset="0"/>
              </a:rPr>
              <a:t>someone has digestive complaints, or certain pain diseases, many foods can drastically interfere with </a:t>
            </a:r>
            <a:r>
              <a:rPr lang="en-US" sz="2800" dirty="0">
                <a:solidFill>
                  <a:srgbClr val="FF0000"/>
                </a:solidFill>
                <a:latin typeface="Times New Roman" panose="02020603050405020304" pitchFamily="18" charset="0"/>
                <a:cs typeface="Times New Roman" panose="02020603050405020304" pitchFamily="18" charset="0"/>
              </a:rPr>
              <a:t>recovery and could potentially </a:t>
            </a:r>
            <a:r>
              <a:rPr lang="en-US" sz="2800" dirty="0">
                <a:latin typeface="Times New Roman" panose="02020603050405020304" pitchFamily="18" charset="0"/>
                <a:cs typeface="Times New Roman" panose="02020603050405020304" pitchFamily="18" charset="0"/>
              </a:rPr>
              <a:t>make the disease process much worse. </a:t>
            </a:r>
            <a:endParaRPr lang="en-US" sz="28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7</a:t>
            </a:fld>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latin typeface="Times New Roman" panose="02020603050405020304" pitchFamily="18" charset="0"/>
                <a:cs typeface="Times New Roman" panose="02020603050405020304" pitchFamily="18" charset="0"/>
              </a:rPr>
              <a:t>What You Can Eat On a Pureed Diet?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143000"/>
            <a:ext cx="9144000" cy="5410200"/>
          </a:xfrm>
        </p:spPr>
        <p:txBody>
          <a:bodyPr>
            <a:normAutofit fontScale="92500" lnSpcReduction="10000"/>
          </a:bodyPr>
          <a:lstStyle/>
          <a:p>
            <a:pPr algn="just">
              <a:lnSpc>
                <a:spcPct val="150000"/>
              </a:lnSpc>
              <a:buFont typeface="Wingdings" panose="05000000000000000000" pitchFamily="2" charset="2"/>
              <a:buChar char="§"/>
            </a:pPr>
            <a:r>
              <a:rPr lang="en-US" sz="3000" dirty="0" smtClean="0">
                <a:latin typeface="Times New Roman" panose="02020603050405020304" pitchFamily="18" charset="0"/>
                <a:cs typeface="Times New Roman" panose="02020603050405020304" pitchFamily="18" charset="0"/>
              </a:rPr>
              <a:t>A pureed diet is useful for people who can't </a:t>
            </a:r>
            <a:r>
              <a:rPr lang="en-US" sz="3000" dirty="0" smtClean="0">
                <a:solidFill>
                  <a:srgbClr val="FF0000"/>
                </a:solidFill>
                <a:latin typeface="Times New Roman" panose="02020603050405020304" pitchFamily="18" charset="0"/>
                <a:cs typeface="Times New Roman" panose="02020603050405020304" pitchFamily="18" charset="0"/>
              </a:rPr>
              <a:t>chew or have trouble swallowing.</a:t>
            </a:r>
          </a:p>
          <a:p>
            <a:pPr algn="just">
              <a:lnSpc>
                <a:spcPct val="150000"/>
              </a:lnSpc>
              <a:buFont typeface="Wingdings" panose="05000000000000000000" pitchFamily="2" charset="2"/>
              <a:buChar char="§"/>
            </a:pPr>
            <a:r>
              <a:rPr lang="en-US" sz="3000" dirty="0" smtClean="0">
                <a:latin typeface="Times New Roman" panose="02020603050405020304" pitchFamily="18" charset="0"/>
                <a:cs typeface="Times New Roman" panose="02020603050405020304" pitchFamily="18" charset="0"/>
              </a:rPr>
              <a:t> It's also good for people who are too weak or are recovering from certain medical procedures.</a:t>
            </a:r>
          </a:p>
          <a:p>
            <a:pPr algn="just">
              <a:lnSpc>
                <a:spcPct val="150000"/>
              </a:lnSpc>
              <a:buFont typeface="Wingdings" panose="05000000000000000000" pitchFamily="2" charset="2"/>
              <a:buChar char="§"/>
            </a:pPr>
            <a:r>
              <a:rPr lang="en-US" sz="3000" dirty="0" smtClean="0">
                <a:latin typeface="Times New Roman" panose="02020603050405020304" pitchFamily="18" charset="0"/>
                <a:cs typeface="Times New Roman" panose="02020603050405020304" pitchFamily="18" charset="0"/>
              </a:rPr>
              <a:t> It can include most foods that are found in a </a:t>
            </a:r>
            <a:r>
              <a:rPr lang="en-US" sz="3000" dirty="0" smtClean="0">
                <a:solidFill>
                  <a:srgbClr val="FF0000"/>
                </a:solidFill>
                <a:latin typeface="Times New Roman" panose="02020603050405020304" pitchFamily="18" charset="0"/>
                <a:cs typeface="Times New Roman" panose="02020603050405020304" pitchFamily="18" charset="0"/>
              </a:rPr>
              <a:t>normal diet </a:t>
            </a:r>
            <a:r>
              <a:rPr lang="en-US" sz="3000" dirty="0" smtClean="0">
                <a:latin typeface="Times New Roman" panose="02020603050405020304" pitchFamily="18" charset="0"/>
                <a:cs typeface="Times New Roman" panose="02020603050405020304" pitchFamily="18" charset="0"/>
              </a:rPr>
              <a:t>(except for hard foods and raw foods). </a:t>
            </a:r>
          </a:p>
          <a:p>
            <a:pPr algn="just">
              <a:lnSpc>
                <a:spcPct val="150000"/>
              </a:lnSpc>
              <a:buFont typeface="Wingdings" panose="05000000000000000000" pitchFamily="2" charset="2"/>
              <a:buChar char="§"/>
            </a:pPr>
            <a:r>
              <a:rPr lang="en-US" sz="3000" dirty="0" smtClean="0">
                <a:latin typeface="Times New Roman" panose="02020603050405020304" pitchFamily="18" charset="0"/>
                <a:cs typeface="Times New Roman" panose="02020603050405020304" pitchFamily="18" charset="0"/>
              </a:rPr>
              <a:t>The difference is that everything needs to be in a liquid state or puréed to the consistency of </a:t>
            </a:r>
            <a:r>
              <a:rPr lang="en-US" sz="3000" dirty="0" smtClean="0">
                <a:solidFill>
                  <a:srgbClr val="FF0000"/>
                </a:solidFill>
                <a:latin typeface="Times New Roman" panose="02020603050405020304" pitchFamily="18" charset="0"/>
                <a:cs typeface="Times New Roman" panose="02020603050405020304" pitchFamily="18" charset="0"/>
              </a:rPr>
              <a:t>pudding.</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20200" cy="1066800"/>
          </a:xfrm>
        </p:spPr>
        <p:txBody>
          <a:bodyPr>
            <a:normAutofit/>
          </a:bodyPr>
          <a:lstStyle/>
          <a:p>
            <a:r>
              <a:rPr lang="en-US" sz="3600" dirty="0" smtClean="0">
                <a:latin typeface="Times New Roman" panose="02020603050405020304" pitchFamily="18" charset="0"/>
                <a:cs typeface="Times New Roman" panose="02020603050405020304" pitchFamily="18" charset="0"/>
              </a:rPr>
              <a:t>What You Can Eat On a Mechanical Soft Diet</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 y="914400"/>
            <a:ext cx="9067800" cy="5562600"/>
          </a:xfrm>
        </p:spPr>
        <p:txBody>
          <a:bodyPr>
            <a:normAutofit/>
          </a:bodyPr>
          <a:lstStyle/>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This is a step up from the pureed diet. </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You still can't eat any hard foods, but most anything that's soft and squishy can be consumed. </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Meats can be shredded instead of sautéed and small pieces of food (under 1/4 in length) are acceptable. </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But the pureed diet and mechanical soft diet can be followed for a long time if necessary</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0668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72</a:t>
            </a:fld>
            <a:endParaRPr lang="en-US"/>
          </a:p>
        </p:txBody>
      </p:sp>
      <p:pic>
        <p:nvPicPr>
          <p:cNvPr id="5" name="Picture 4"/>
          <p:cNvPicPr>
            <a:picLocks noChangeAspect="1"/>
          </p:cNvPicPr>
          <p:nvPr/>
        </p:nvPicPr>
        <p:blipFill>
          <a:blip r:embed="rId2"/>
          <a:stretch>
            <a:fillRect/>
          </a:stretch>
        </p:blipFill>
        <p:spPr>
          <a:xfrm>
            <a:off x="0" y="1280429"/>
            <a:ext cx="9144000" cy="5426261"/>
          </a:xfrm>
          <a:prstGeom prst="rect">
            <a:avLst/>
          </a:prstGeom>
        </p:spPr>
      </p:pic>
    </p:spTree>
    <p:extLst>
      <p:ext uri="{BB962C8B-B14F-4D97-AF65-F5344CB8AC3E}">
        <p14:creationId xmlns:p14="http://schemas.microsoft.com/office/powerpoint/2010/main" xmlns="" val="38000357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88068"/>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pic>
        <p:nvPicPr>
          <p:cNvPr id="3074" name="Picture 2" descr="http://i.ytimg.com/vi/6TB4Zk6OCMg/hqdefaul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1000" y="1240468"/>
            <a:ext cx="8610600" cy="52365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7704345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1.bp.blogspot.com/-0ZkmzU319Go/U_o6xyPUYoI/AAAAAAAABaU/TahHWbItuqY/s1600/uses-of-hydrocolloids-in-cooking-and-food-product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02785" y="2431693"/>
            <a:ext cx="2265066" cy="15091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pPr algn="l"/>
            <a:r>
              <a:rPr lang="en-US" dirty="0" smtClean="0">
                <a:solidFill>
                  <a:schemeClr val="accent2">
                    <a:lumMod val="75000"/>
                  </a:schemeClr>
                </a:solidFill>
              </a:rPr>
              <a:t>Cont.…</a:t>
            </a:r>
            <a:endParaRPr lang="en-US" dirty="0">
              <a:solidFill>
                <a:schemeClr val="accent2">
                  <a:lumMod val="75000"/>
                </a:schemeClr>
              </a:solidFill>
            </a:endParaRPr>
          </a:p>
        </p:txBody>
      </p:sp>
      <p:pic>
        <p:nvPicPr>
          <p:cNvPr id="2050" name="Picture 2" descr="http://www.apetito.co.uk/globalassets/content/food/salmon-supreme.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75401" y="2431693"/>
            <a:ext cx="2143125" cy="142875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p:cNvPicPr>
            <a:picLocks noChangeAspect="1"/>
          </p:cNvPicPr>
          <p:nvPr/>
        </p:nvPicPr>
        <p:blipFill>
          <a:blip r:embed="rId4"/>
          <a:stretch>
            <a:fillRect/>
          </a:stretch>
        </p:blipFill>
        <p:spPr>
          <a:xfrm>
            <a:off x="5452110" y="2524059"/>
            <a:ext cx="2914650" cy="2371725"/>
          </a:xfrm>
          <a:prstGeom prst="rect">
            <a:avLst/>
          </a:prstGeom>
        </p:spPr>
      </p:pic>
      <p:pic>
        <p:nvPicPr>
          <p:cNvPr id="6" name="Picture 5"/>
          <p:cNvPicPr>
            <a:picLocks noChangeAspect="1"/>
          </p:cNvPicPr>
          <p:nvPr/>
        </p:nvPicPr>
        <p:blipFill>
          <a:blip r:embed="rId5"/>
          <a:stretch>
            <a:fillRect/>
          </a:stretch>
        </p:blipFill>
        <p:spPr>
          <a:xfrm>
            <a:off x="2830132" y="3709922"/>
            <a:ext cx="2286000" cy="1714500"/>
          </a:xfrm>
          <a:prstGeom prst="rect">
            <a:avLst/>
          </a:prstGeom>
        </p:spPr>
      </p:pic>
    </p:spTree>
    <p:extLst>
      <p:ext uri="{BB962C8B-B14F-4D97-AF65-F5344CB8AC3E}">
        <p14:creationId xmlns:p14="http://schemas.microsoft.com/office/powerpoint/2010/main" xmlns="" val="306902402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75000"/>
                  </a:schemeClr>
                </a:solidFill>
              </a:rPr>
              <a:t> Blenderized Liquid Diet </a:t>
            </a:r>
          </a:p>
        </p:txBody>
      </p:sp>
      <p:pic>
        <p:nvPicPr>
          <p:cNvPr id="4" name="Picture 3"/>
          <p:cNvPicPr>
            <a:picLocks noChangeAspect="1"/>
          </p:cNvPicPr>
          <p:nvPr/>
        </p:nvPicPr>
        <p:blipFill>
          <a:blip r:embed="rId2"/>
          <a:stretch>
            <a:fillRect/>
          </a:stretch>
        </p:blipFill>
        <p:spPr>
          <a:xfrm>
            <a:off x="3181685" y="2455037"/>
            <a:ext cx="2143125" cy="1428750"/>
          </a:xfrm>
          <a:prstGeom prst="rect">
            <a:avLst/>
          </a:prstGeom>
        </p:spPr>
      </p:pic>
      <p:pic>
        <p:nvPicPr>
          <p:cNvPr id="5" name="Picture 4"/>
          <p:cNvPicPr>
            <a:picLocks noChangeAspect="1"/>
          </p:cNvPicPr>
          <p:nvPr/>
        </p:nvPicPr>
        <p:blipFill>
          <a:blip r:embed="rId3" cstate="print"/>
          <a:stretch>
            <a:fillRect/>
          </a:stretch>
        </p:blipFill>
        <p:spPr>
          <a:xfrm>
            <a:off x="1046835" y="2227885"/>
            <a:ext cx="2023648" cy="3034523"/>
          </a:xfrm>
          <a:prstGeom prst="rect">
            <a:avLst/>
          </a:prstGeom>
        </p:spPr>
      </p:pic>
      <p:pic>
        <p:nvPicPr>
          <p:cNvPr id="6" name="Picture 5"/>
          <p:cNvPicPr>
            <a:picLocks noChangeAspect="1"/>
          </p:cNvPicPr>
          <p:nvPr/>
        </p:nvPicPr>
        <p:blipFill>
          <a:blip r:embed="rId4"/>
          <a:stretch>
            <a:fillRect/>
          </a:stretch>
        </p:blipFill>
        <p:spPr>
          <a:xfrm>
            <a:off x="3204223" y="3925645"/>
            <a:ext cx="2422574" cy="1616954"/>
          </a:xfrm>
          <a:prstGeom prst="rect">
            <a:avLst/>
          </a:prstGeom>
        </p:spPr>
      </p:pic>
      <p:pic>
        <p:nvPicPr>
          <p:cNvPr id="7" name="Picture 6"/>
          <p:cNvPicPr>
            <a:picLocks noChangeAspect="1"/>
          </p:cNvPicPr>
          <p:nvPr/>
        </p:nvPicPr>
        <p:blipFill>
          <a:blip r:embed="rId5" cstate="print"/>
          <a:stretch>
            <a:fillRect/>
          </a:stretch>
        </p:blipFill>
        <p:spPr>
          <a:xfrm>
            <a:off x="5436013" y="2455037"/>
            <a:ext cx="3271010" cy="2174873"/>
          </a:xfrm>
          <a:prstGeom prst="rect">
            <a:avLst/>
          </a:prstGeom>
        </p:spPr>
      </p:pic>
    </p:spTree>
    <p:extLst>
      <p:ext uri="{BB962C8B-B14F-4D97-AF65-F5344CB8AC3E}">
        <p14:creationId xmlns:p14="http://schemas.microsoft.com/office/powerpoint/2010/main" xmlns="" val="371662035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 Clear Liquid Diet </a:t>
            </a:r>
          </a:p>
        </p:txBody>
      </p:sp>
      <p:pic>
        <p:nvPicPr>
          <p:cNvPr id="5122" name="Picture 2" descr="http://www.greatredsharkblog.com/wp-content/uploads/2011/06/ClearLiquidDiet-300x229.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8075" y="1880761"/>
            <a:ext cx="2328581" cy="1777484"/>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p:cNvPicPr>
            <a:picLocks noChangeAspect="1"/>
          </p:cNvPicPr>
          <p:nvPr/>
        </p:nvPicPr>
        <p:blipFill>
          <a:blip r:embed="rId3"/>
          <a:stretch>
            <a:fillRect/>
          </a:stretch>
        </p:blipFill>
        <p:spPr>
          <a:xfrm>
            <a:off x="2776656" y="1880761"/>
            <a:ext cx="1685925" cy="1114425"/>
          </a:xfrm>
          <a:prstGeom prst="rect">
            <a:avLst/>
          </a:prstGeom>
        </p:spPr>
      </p:pic>
      <p:pic>
        <p:nvPicPr>
          <p:cNvPr id="6" name="Picture 5"/>
          <p:cNvPicPr>
            <a:picLocks noChangeAspect="1"/>
          </p:cNvPicPr>
          <p:nvPr/>
        </p:nvPicPr>
        <p:blipFill>
          <a:blip r:embed="rId4"/>
          <a:stretch>
            <a:fillRect/>
          </a:stretch>
        </p:blipFill>
        <p:spPr>
          <a:xfrm>
            <a:off x="414321" y="3727293"/>
            <a:ext cx="2297270" cy="1378362"/>
          </a:xfrm>
          <a:prstGeom prst="rect">
            <a:avLst/>
          </a:prstGeom>
        </p:spPr>
      </p:pic>
      <p:pic>
        <p:nvPicPr>
          <p:cNvPr id="7" name="Picture 6"/>
          <p:cNvPicPr>
            <a:picLocks noChangeAspect="1"/>
          </p:cNvPicPr>
          <p:nvPr/>
        </p:nvPicPr>
        <p:blipFill>
          <a:blip r:embed="rId5"/>
          <a:stretch>
            <a:fillRect/>
          </a:stretch>
        </p:blipFill>
        <p:spPr>
          <a:xfrm>
            <a:off x="2863929" y="3200773"/>
            <a:ext cx="3416141" cy="1904882"/>
          </a:xfrm>
          <a:prstGeom prst="rect">
            <a:avLst/>
          </a:prstGeom>
        </p:spPr>
      </p:pic>
      <p:pic>
        <p:nvPicPr>
          <p:cNvPr id="5" name="Picture 4"/>
          <p:cNvPicPr>
            <a:picLocks noChangeAspect="1"/>
          </p:cNvPicPr>
          <p:nvPr/>
        </p:nvPicPr>
        <p:blipFill>
          <a:blip r:embed="rId6"/>
          <a:stretch>
            <a:fillRect/>
          </a:stretch>
        </p:blipFill>
        <p:spPr>
          <a:xfrm>
            <a:off x="6712387" y="1681699"/>
            <a:ext cx="1974413" cy="2626973"/>
          </a:xfrm>
          <a:prstGeom prst="rect">
            <a:avLst/>
          </a:prstGeom>
        </p:spPr>
      </p:pic>
    </p:spTree>
    <p:extLst>
      <p:ext uri="{BB962C8B-B14F-4D97-AF65-F5344CB8AC3E}">
        <p14:creationId xmlns:p14="http://schemas.microsoft.com/office/powerpoint/2010/main" xmlns="" val="310916671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5"/>
            <a:ext cx="9144000" cy="749300"/>
          </a:xfrm>
        </p:spPr>
        <p:txBody>
          <a:bodyPr>
            <a:normAutofit fontScale="90000"/>
          </a:bodyPr>
          <a:lstStyle/>
          <a:p>
            <a:r>
              <a:rPr lang="en-US" dirty="0" smtClean="0">
                <a:latin typeface="Times New Roman" panose="02020603050405020304" pitchFamily="18" charset="0"/>
                <a:cs typeface="Times New Roman" panose="02020603050405020304" pitchFamily="18" charset="0"/>
              </a:rPr>
              <a:t>Energy and fiber content of modified diet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914400"/>
            <a:ext cx="8991600" cy="5943600"/>
          </a:xfrm>
        </p:spPr>
        <p:txBody>
          <a:bodyPr>
            <a:normAutofit/>
          </a:bodyPr>
          <a:lstStyle/>
          <a:p>
            <a:pPr algn="just">
              <a:buNone/>
            </a:pPr>
            <a:r>
              <a:rPr lang="en-US" sz="2800" dirty="0" smtClean="0">
                <a:latin typeface="Times New Roman" panose="02020603050405020304" pitchFamily="18" charset="0"/>
                <a:cs typeface="Times New Roman" panose="02020603050405020304" pitchFamily="18" charset="0"/>
              </a:rPr>
              <a:t>Determining the energy content of foods depends on: </a:t>
            </a:r>
          </a:p>
          <a:p>
            <a:pPr algn="just">
              <a:lnSpc>
                <a:spcPct val="150000"/>
              </a:lnSpc>
              <a:buNone/>
            </a:pPr>
            <a:r>
              <a:rPr lang="en-US" sz="2800" dirty="0" smtClean="0">
                <a:latin typeface="Times New Roman" panose="02020603050405020304" pitchFamily="18" charset="0"/>
                <a:cs typeface="Times New Roman" panose="02020603050405020304" pitchFamily="18" charset="0"/>
              </a:rPr>
              <a:t>1. The components of food that provide energy (protein, fat, carbohydrate, alcohol</a:t>
            </a:r>
            <a:r>
              <a:rPr lang="en-US" sz="2800" dirty="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organic acids and novel compounds) should be determined by appropriate analytical methods;</a:t>
            </a:r>
          </a:p>
          <a:p>
            <a:pPr algn="just">
              <a:lnSpc>
                <a:spcPct val="150000"/>
              </a:lnSpc>
              <a:buNone/>
            </a:pPr>
            <a:r>
              <a:rPr lang="en-US" sz="2800" dirty="0" smtClean="0">
                <a:latin typeface="Times New Roman" panose="02020603050405020304" pitchFamily="18" charset="0"/>
                <a:cs typeface="Times New Roman" panose="02020603050405020304" pitchFamily="18" charset="0"/>
              </a:rPr>
              <a:t> 2. The quantity of each individual component must be converted to food energy using a generally accepted factor that expresses the amount of available energy per unit of weight; and </a:t>
            </a:r>
            <a:endParaRPr lang="en-US" sz="24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77</a:t>
            </a:fld>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143000"/>
            <a:ext cx="9144000" cy="5410200"/>
          </a:xfrm>
        </p:spPr>
        <p:txBody>
          <a:bodyPr>
            <a:normAutofit/>
          </a:bodyPr>
          <a:lstStyle/>
          <a:p>
            <a:pPr marL="0" indent="0" algn="just">
              <a:lnSpc>
                <a:spcPct val="150000"/>
              </a:lnSpc>
              <a:buNone/>
            </a:pPr>
            <a:r>
              <a:rPr lang="en-US" sz="2800" dirty="0" smtClean="0">
                <a:latin typeface="Times New Roman" panose="02020603050405020304" pitchFamily="18" charset="0"/>
                <a:cs typeface="Times New Roman" panose="02020603050405020304" pitchFamily="18" charset="0"/>
              </a:rPr>
              <a:t>3. The </a:t>
            </a:r>
            <a:r>
              <a:rPr lang="en-US" sz="2800" dirty="0">
                <a:latin typeface="Times New Roman" panose="02020603050405020304" pitchFamily="18" charset="0"/>
                <a:cs typeface="Times New Roman" panose="02020603050405020304" pitchFamily="18" charset="0"/>
              </a:rPr>
              <a:t>food energies of all components must be added together to represent the nutritional energy value of the food for humans. </a:t>
            </a:r>
          </a:p>
          <a:p>
            <a:pPr marL="0" indent="0" algn="just">
              <a:lnSpc>
                <a:spcPct val="150000"/>
              </a:lnSpc>
              <a:buNone/>
            </a:pPr>
            <a:r>
              <a:rPr lang="en-US" sz="2800" dirty="0">
                <a:latin typeface="Times New Roman" panose="02020603050405020304" pitchFamily="18" charset="0"/>
                <a:cs typeface="Times New Roman" panose="02020603050405020304" pitchFamily="18" charset="0"/>
              </a:rPr>
              <a:t>The energy conversion factors and the models currently used assume that each component of a food has an energy factor that is fixed and that does not vary according to the proportions of other components in the food or diet</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78</a:t>
            </a:fld>
            <a:endParaRPr lang="en-US"/>
          </a:p>
        </p:txBody>
      </p:sp>
    </p:spTree>
    <p:extLst>
      <p:ext uri="{BB962C8B-B14F-4D97-AF65-F5344CB8AC3E}">
        <p14:creationId xmlns:p14="http://schemas.microsoft.com/office/powerpoint/2010/main" xmlns="" val="18038330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algn="l"/>
            <a:r>
              <a:rPr lang="en-US" dirty="0" smtClean="0">
                <a:latin typeface="Times New Roman" panose="02020603050405020304" pitchFamily="18" charset="0"/>
                <a:cs typeface="Times New Roman" panose="02020603050405020304" pitchFamily="18" charset="0"/>
              </a:rPr>
              <a:t>Modified fiber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762000"/>
            <a:ext cx="8610600" cy="6096000"/>
          </a:xfrm>
        </p:spPr>
        <p:txBody>
          <a:bodyPr>
            <a:normAutofit fontScale="92500" lnSpcReduction="10000"/>
          </a:bodyPr>
          <a:lstStyle/>
          <a:p>
            <a:pPr algn="just">
              <a:lnSpc>
                <a:spcPct val="150000"/>
              </a:lnSpc>
              <a:buFont typeface="Wingdings" panose="05000000000000000000" pitchFamily="2" charset="2"/>
              <a:buChar char="§"/>
            </a:pPr>
            <a:r>
              <a:rPr lang="en-US" sz="2800" b="1" dirty="0" smtClean="0">
                <a:solidFill>
                  <a:srgbClr val="00B0F0"/>
                </a:solidFill>
                <a:latin typeface="Times New Roman" panose="02020603050405020304" pitchFamily="18" charset="0"/>
                <a:cs typeface="Times New Roman" panose="02020603050405020304" pitchFamily="18" charset="0"/>
              </a:rPr>
              <a:t>Dietary fiber</a:t>
            </a:r>
            <a:r>
              <a:rPr lang="en-US" sz="2800" dirty="0" smtClean="0">
                <a:latin typeface="Times New Roman" panose="02020603050405020304" pitchFamily="18" charset="0"/>
                <a:cs typeface="Times New Roman" panose="02020603050405020304" pitchFamily="18" charset="0"/>
              </a:rPr>
              <a:t>, or sometimes </a:t>
            </a:r>
            <a:r>
              <a:rPr lang="en-US" sz="2800" b="1" dirty="0" smtClean="0">
                <a:solidFill>
                  <a:srgbClr val="00B0F0"/>
                </a:solidFill>
                <a:latin typeface="Times New Roman" panose="02020603050405020304" pitchFamily="18" charset="0"/>
                <a:cs typeface="Times New Roman" panose="02020603050405020304" pitchFamily="18" charset="0"/>
              </a:rPr>
              <a:t>roughage</a:t>
            </a:r>
            <a:r>
              <a:rPr lang="en-US" sz="2800" dirty="0" smtClean="0">
                <a:latin typeface="Times New Roman" panose="02020603050405020304" pitchFamily="18" charset="0"/>
                <a:cs typeface="Times New Roman" panose="02020603050405020304" pitchFamily="18" charset="0"/>
              </a:rPr>
              <a:t> are the indigestible portion of food derived from plants and waste of animals that eat dietary fiber.</a:t>
            </a:r>
          </a:p>
          <a:p>
            <a:pPr algn="just">
              <a:lnSpc>
                <a:spcPct val="150000"/>
              </a:lnSpc>
              <a:buNone/>
            </a:pPr>
            <a:r>
              <a:rPr lang="en-US" sz="2800" dirty="0" smtClean="0">
                <a:solidFill>
                  <a:srgbClr val="FF0000"/>
                </a:solidFill>
                <a:latin typeface="Times New Roman" panose="02020603050405020304" pitchFamily="18" charset="0"/>
                <a:cs typeface="Times New Roman" panose="02020603050405020304" pitchFamily="18" charset="0"/>
              </a:rPr>
              <a:t>Two main components</a:t>
            </a:r>
          </a:p>
          <a:p>
            <a:pPr algn="just">
              <a:lnSpc>
                <a:spcPct val="150000"/>
              </a:lnSpc>
              <a:buFont typeface="Wingdings" pitchFamily="2" charset="2"/>
              <a:buChar char="Ø"/>
            </a:pPr>
            <a:r>
              <a:rPr lang="en-US" sz="2800" b="1" dirty="0" smtClean="0">
                <a:solidFill>
                  <a:srgbClr val="00B0F0"/>
                </a:solidFill>
                <a:latin typeface="Times New Roman" panose="02020603050405020304" pitchFamily="18" charset="0"/>
                <a:cs typeface="Times New Roman" panose="02020603050405020304" pitchFamily="18" charset="0"/>
              </a:rPr>
              <a:t>Soluble</a:t>
            </a:r>
            <a:r>
              <a:rPr lang="en-US" sz="2800" dirty="0" smtClean="0">
                <a:latin typeface="Times New Roman" panose="02020603050405020304" pitchFamily="18" charset="0"/>
                <a:cs typeface="Times New Roman" panose="02020603050405020304" pitchFamily="18" charset="0"/>
              </a:rPr>
              <a:t> fiber dissolves in water. </a:t>
            </a:r>
          </a:p>
          <a:p>
            <a:pPr lvl="2"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It is readily fermented in the colon into gases and physiologically active byproducts, and can be prebiotic and/or viscous.</a:t>
            </a:r>
          </a:p>
          <a:p>
            <a:pPr lvl="2"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 Soluble fibers tend to slow the movement of food through the system.</a:t>
            </a:r>
          </a:p>
        </p:txBody>
      </p:sp>
      <p:sp>
        <p:nvSpPr>
          <p:cNvPr id="4" name="Slide Number Placeholder 3"/>
          <p:cNvSpPr>
            <a:spLocks noGrp="1"/>
          </p:cNvSpPr>
          <p:nvPr>
            <p:ph type="sldNum" sz="quarter" idx="12"/>
          </p:nvPr>
        </p:nvSpPr>
        <p:spPr/>
        <p:txBody>
          <a:bodyPr/>
          <a:lstStyle/>
          <a:p>
            <a:fld id="{D8C489E4-C886-4C43-A66E-F614A9A1D522}" type="slidenum">
              <a:rPr lang="en-US" smtClean="0"/>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12813"/>
          </a:xfrm>
        </p:spPr>
        <p:txBody>
          <a:bodyPr/>
          <a:lstStyle/>
          <a:p>
            <a:pPr algn="l"/>
            <a:r>
              <a:rPr lang="en-US" dirty="0" smtClean="0"/>
              <a:t>Cont.…</a:t>
            </a:r>
            <a:endParaRPr lang="en-US" dirty="0"/>
          </a:p>
        </p:txBody>
      </p:sp>
      <p:sp>
        <p:nvSpPr>
          <p:cNvPr id="3" name="Content Placeholder 2"/>
          <p:cNvSpPr>
            <a:spLocks noGrp="1"/>
          </p:cNvSpPr>
          <p:nvPr>
            <p:ph idx="1"/>
          </p:nvPr>
        </p:nvSpPr>
        <p:spPr>
          <a:xfrm>
            <a:off x="152400" y="1219200"/>
            <a:ext cx="8991600" cy="4906963"/>
          </a:xfrm>
        </p:spPr>
        <p:txBody>
          <a:bodyPr>
            <a:normAutofit/>
          </a:bodyPr>
          <a:lstStyle/>
          <a:p>
            <a:pPr algn="just">
              <a:lnSpc>
                <a:spcPct val="150000"/>
              </a:lnSpc>
            </a:pPr>
            <a:r>
              <a:rPr lang="en-US" sz="2800" dirty="0" smtClean="0">
                <a:latin typeface="Times New Roman" panose="02020603050405020304" pitchFamily="18" charset="0"/>
                <a:cs typeface="Times New Roman" panose="02020603050405020304" pitchFamily="18" charset="0"/>
              </a:rPr>
              <a:t>Diet Therapy is </a:t>
            </a:r>
            <a:r>
              <a:rPr lang="en-US" sz="2800" dirty="0" smtClean="0">
                <a:solidFill>
                  <a:srgbClr val="FF0000"/>
                </a:solidFill>
                <a:latin typeface="Times New Roman" panose="02020603050405020304" pitchFamily="18" charset="0"/>
                <a:cs typeface="Times New Roman" panose="02020603050405020304" pitchFamily="18" charset="0"/>
              </a:rPr>
              <a:t>person specific </a:t>
            </a:r>
            <a:r>
              <a:rPr lang="en-US" sz="2800" dirty="0" smtClean="0">
                <a:latin typeface="Times New Roman" panose="02020603050405020304" pitchFamily="18" charset="0"/>
                <a:cs typeface="Times New Roman" panose="02020603050405020304" pitchFamily="18" charset="0"/>
              </a:rPr>
              <a:t>for the specific disease process that they endure(undergo). </a:t>
            </a:r>
          </a:p>
          <a:p>
            <a:pPr algn="just">
              <a:lnSpc>
                <a:spcPct val="150000"/>
              </a:lnSpc>
            </a:pPr>
            <a:r>
              <a:rPr lang="en-US" sz="2800" dirty="0" smtClean="0">
                <a:latin typeface="Times New Roman" panose="02020603050405020304" pitchFamily="18" charset="0"/>
                <a:cs typeface="Times New Roman" panose="02020603050405020304" pitchFamily="18" charset="0"/>
              </a:rPr>
              <a:t>We also offer weight loss diet programs and cleanses. </a:t>
            </a:r>
          </a:p>
          <a:p>
            <a:pPr algn="just">
              <a:lnSpc>
                <a:spcPct val="150000"/>
              </a:lnSpc>
            </a:pPr>
            <a:r>
              <a:rPr lang="en-US" sz="2800" dirty="0" smtClean="0">
                <a:latin typeface="Times New Roman" panose="02020603050405020304" pitchFamily="18" charset="0"/>
                <a:cs typeface="Times New Roman" panose="02020603050405020304" pitchFamily="18" charset="0"/>
              </a:rPr>
              <a:t>We cannot emphasize enough, the importance of proper nutrition and dietary habits.</a:t>
            </a:r>
          </a:p>
          <a:p>
            <a:pPr algn="just">
              <a:lnSpc>
                <a:spcPct val="150000"/>
              </a:lnSpc>
              <a:buNone/>
            </a:pP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197"/>
            <a:ext cx="9144000" cy="11430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990600"/>
            <a:ext cx="8915400" cy="5181600"/>
          </a:xfrm>
        </p:spPr>
        <p:txBody>
          <a:bodyPr>
            <a:normAutofit/>
          </a:bodyPr>
          <a:lstStyle/>
          <a:p>
            <a:pPr algn="just">
              <a:lnSpc>
                <a:spcPct val="150000"/>
              </a:lnSpc>
              <a:buFont typeface="Wingdings" pitchFamily="2" charset="2"/>
              <a:buChar char="Ø"/>
            </a:pPr>
            <a:r>
              <a:rPr lang="en-US" sz="2800" b="1" dirty="0" smtClean="0">
                <a:solidFill>
                  <a:srgbClr val="00B0F0"/>
                </a:solidFill>
                <a:latin typeface="Times New Roman" panose="02020603050405020304" pitchFamily="18" charset="0"/>
                <a:cs typeface="Times New Roman" panose="02020603050405020304" pitchFamily="18" charset="0"/>
              </a:rPr>
              <a:t>Insoluble</a:t>
            </a:r>
            <a:r>
              <a:rPr lang="en-US" sz="2800" dirty="0" smtClean="0">
                <a:latin typeface="Times New Roman" panose="02020603050405020304" pitchFamily="18" charset="0"/>
                <a:cs typeface="Times New Roman" panose="02020603050405020304" pitchFamily="18" charset="0"/>
              </a:rPr>
              <a:t> fiber does not dissolve in water. </a:t>
            </a:r>
          </a:p>
          <a:p>
            <a:pPr lvl="1" algn="just">
              <a:lnSpc>
                <a:spcPct val="150000"/>
              </a:lnSpc>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It can be metabolically inert and provide bulking, or it can be prebiotic and metabolically ferment in the large intestine.</a:t>
            </a:r>
          </a:p>
          <a:p>
            <a:pPr lvl="1" algn="just">
              <a:lnSpc>
                <a:spcPct val="150000"/>
              </a:lnSpc>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 Bulking fibers absorb water as they move through the digestive system, easing defecation.</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80</a:t>
            </a:fld>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
            <a:ext cx="8229600" cy="8001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Nutrient density </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685800"/>
            <a:ext cx="8991600" cy="5791200"/>
          </a:xfrm>
        </p:spPr>
        <p:txBody>
          <a:bodyPr>
            <a:normAutofit/>
          </a:bodyPr>
          <a:lstStyle/>
          <a:p>
            <a:pPr lvl="0"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Nutrient-dense foods are defined by the ratio of </a:t>
            </a:r>
            <a:r>
              <a:rPr lang="en-US" sz="2800" dirty="0" smtClean="0">
                <a:solidFill>
                  <a:srgbClr val="FF0000"/>
                </a:solidFill>
                <a:latin typeface="Times New Roman" panose="02020603050405020304" pitchFamily="18" charset="0"/>
                <a:cs typeface="Times New Roman" panose="02020603050405020304" pitchFamily="18" charset="0"/>
              </a:rPr>
              <a:t>nutrients to calories</a:t>
            </a:r>
            <a:r>
              <a:rPr lang="en-US" sz="2800" dirty="0" smtClean="0">
                <a:latin typeface="Times New Roman" panose="02020603050405020304" pitchFamily="18" charset="0"/>
                <a:cs typeface="Times New Roman" panose="02020603050405020304" pitchFamily="18" charset="0"/>
              </a:rPr>
              <a:t>. The more highly nutrient-dense a food is, the more nutrients it provides per calorie.</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Nutrient-dense foods are rich in vitamins, minerals, phytochemicals and antioxidants – and are low in calories</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81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4" y="0"/>
            <a:ext cx="9141725" cy="9906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762000"/>
            <a:ext cx="8458200" cy="5943600"/>
          </a:xfrm>
        </p:spPr>
        <p:txBody>
          <a:bodyPr>
            <a:normAutofit fontScale="92500"/>
          </a:bodyPr>
          <a:lstStyle/>
          <a:p>
            <a:pPr marL="0" indent="0" algn="just">
              <a:lnSpc>
                <a:spcPct val="150000"/>
              </a:lnSpc>
              <a:buNone/>
            </a:pPr>
            <a:r>
              <a:rPr lang="en-US" sz="2600" b="1" dirty="0">
                <a:solidFill>
                  <a:srgbClr val="00B0F0"/>
                </a:solidFill>
                <a:latin typeface="Times New Roman" panose="02020603050405020304" pitchFamily="18" charset="0"/>
                <a:cs typeface="Times New Roman" panose="02020603050405020304" pitchFamily="18" charset="0"/>
              </a:rPr>
              <a:t>Nutrient density</a:t>
            </a:r>
            <a:r>
              <a:rPr lang="en-US" sz="2600" dirty="0">
                <a:solidFill>
                  <a:srgbClr val="00B0F0"/>
                </a:solidFill>
                <a:latin typeface="Times New Roman" panose="02020603050405020304" pitchFamily="18" charset="0"/>
                <a:cs typeface="Times New Roman" panose="02020603050405020304" pitchFamily="18" charset="0"/>
              </a:rPr>
              <a:t> has several </a:t>
            </a:r>
            <a:r>
              <a:rPr lang="en-US" sz="2600" dirty="0" smtClean="0">
                <a:solidFill>
                  <a:srgbClr val="00B0F0"/>
                </a:solidFill>
                <a:latin typeface="Times New Roman" panose="02020603050405020304" pitchFamily="18" charset="0"/>
                <a:cs typeface="Times New Roman" panose="02020603050405020304" pitchFamily="18" charset="0"/>
              </a:rPr>
              <a:t>meanings:</a:t>
            </a:r>
          </a:p>
          <a:p>
            <a:pPr algn="just">
              <a:lnSpc>
                <a:spcPct val="150000"/>
              </a:lnSpc>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Most commonly, nutrient density is defined as a ratio of nutrient content to the total energy content. </a:t>
            </a:r>
          </a:p>
          <a:p>
            <a:pPr algn="just">
              <a:lnSpc>
                <a:spcPct val="150000"/>
              </a:lnSpc>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Nutrient-dense food is opposite to energy-dense food (also called "empty calorie" food). </a:t>
            </a:r>
          </a:p>
          <a:p>
            <a:pPr algn="just">
              <a:lnSpc>
                <a:spcPct val="150000"/>
              </a:lnSpc>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According to the Dietary Guidelines for Americans 2005, nutrient-dense foods are those foods that provide substantial amounts of vitamins and minerals and relatively few calories. </a:t>
            </a:r>
          </a:p>
          <a:p>
            <a:pPr algn="just">
              <a:lnSpc>
                <a:spcPct val="150000"/>
              </a:lnSpc>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Fruits and vegetables are the nutrient-dense foods, while products containing added sugars, processed cereals, and alcohol are not.</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82</a:t>
            </a:fld>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0" y="76200"/>
            <a:ext cx="8686800" cy="685800"/>
          </a:xfrm>
        </p:spPr>
        <p:txBody>
          <a:bodyPr>
            <a:normAutofit fontScale="90000"/>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 y="761999"/>
            <a:ext cx="9067800" cy="5959475"/>
          </a:xfrm>
        </p:spPr>
        <p:txBody>
          <a:bodyPr>
            <a:noAutofit/>
          </a:bodyPr>
          <a:lstStyle/>
          <a:p>
            <a:pPr marL="0" indent="0" algn="just">
              <a:lnSpc>
                <a:spcPct val="150000"/>
              </a:lnSpc>
              <a:buNone/>
            </a:pPr>
            <a:r>
              <a:rPr lang="en-US" sz="2800" b="1" dirty="0">
                <a:latin typeface="Times New Roman" panose="02020603050405020304" pitchFamily="18" charset="0"/>
                <a:cs typeface="Times New Roman" panose="02020603050405020304" pitchFamily="18" charset="0"/>
              </a:rPr>
              <a:t>How to Calculate Nutrient Density </a:t>
            </a:r>
            <a:endParaRPr lang="en-US" sz="2800" dirty="0" smtClean="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Nutrient density is the vitamin or mineral content of a food per unit of energy.</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 Energy intake, or calorie need, is regulated by satiety and appetite to a large degree. </a:t>
            </a:r>
          </a:p>
          <a:p>
            <a:pPr algn="jus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Energy needs can be satisfied before a person's need for vitamins and minerals is met, "Nutritional Assessment of Athletes.“</a:t>
            </a:r>
          </a:p>
          <a:p>
            <a:pPr algn="jus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Meeting calorie needs without nutrient needs can lead to a deficiency</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83</a:t>
            </a:fld>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914400"/>
            <a:ext cx="8610600" cy="5715000"/>
          </a:xfrm>
        </p:spPr>
        <p:txBody>
          <a:bodyPr>
            <a:noAutofit/>
          </a:bodyPr>
          <a:lstStyle/>
          <a:p>
            <a:pPr marL="0" indent="0" algn="just">
              <a:lnSpc>
                <a:spcPct val="150000"/>
              </a:lnSpc>
              <a:buNone/>
            </a:pPr>
            <a:r>
              <a:rPr lang="en-US" sz="2400" b="1" dirty="0">
                <a:latin typeface="Times New Roman" panose="02020603050405020304" pitchFamily="18" charset="0"/>
                <a:cs typeface="Times New Roman" panose="02020603050405020304" pitchFamily="18" charset="0"/>
              </a:rPr>
              <a:t>Steps for calculating  nutrient density </a:t>
            </a:r>
            <a:endParaRPr lang="en-US" sz="2400"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Can be calculated for specific foods using the Index of Nutritional Quality, or INQ, rating system.</a:t>
            </a:r>
          </a:p>
          <a:p>
            <a:pPr marL="0" indent="0" algn="just">
              <a:lnSpc>
                <a:spcPct val="150000"/>
              </a:lnSpc>
              <a:buNone/>
            </a:pPr>
            <a:r>
              <a:rPr lang="en-US" sz="2400" b="1" dirty="0" smtClean="0">
                <a:latin typeface="Times New Roman" panose="02020603050405020304" pitchFamily="18" charset="0"/>
                <a:cs typeface="Times New Roman" panose="02020603050405020304" pitchFamily="18" charset="0"/>
              </a:rPr>
              <a:t>Step 1</a:t>
            </a:r>
            <a:endParaRPr lang="en-US" sz="2400" dirty="0" smtClean="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Take the amount of the nutrient per </a:t>
            </a:r>
            <a:r>
              <a:rPr lang="en-US" sz="2400" dirty="0" smtClean="0">
                <a:solidFill>
                  <a:srgbClr val="C00000"/>
                </a:solidFill>
                <a:latin typeface="Times New Roman" panose="02020603050405020304" pitchFamily="18" charset="0"/>
                <a:cs typeface="Times New Roman" panose="02020603050405020304" pitchFamily="18" charset="0"/>
              </a:rPr>
              <a:t>100 g</a:t>
            </a:r>
            <a:r>
              <a:rPr lang="en-US" sz="2400" dirty="0" smtClean="0">
                <a:latin typeface="Times New Roman" panose="02020603050405020304" pitchFamily="18" charset="0"/>
                <a:cs typeface="Times New Roman" panose="02020603050405020304" pitchFamily="18" charset="0"/>
              </a:rPr>
              <a:t> and divide it by the recommended daily allowance (RDA) for that nutrient for your age and gender. In an egg, for example, there are </a:t>
            </a:r>
            <a:r>
              <a:rPr lang="en-US" sz="2400" dirty="0" smtClean="0">
                <a:solidFill>
                  <a:srgbClr val="C00000"/>
                </a:solidFill>
                <a:latin typeface="Times New Roman" panose="02020603050405020304" pitchFamily="18" charset="0"/>
                <a:cs typeface="Times New Roman" panose="02020603050405020304" pitchFamily="18" charset="0"/>
              </a:rPr>
              <a:t>12.4 grams of protein</a:t>
            </a:r>
            <a:r>
              <a:rPr lang="en-US" sz="2400" dirty="0" smtClean="0">
                <a:latin typeface="Times New Roman" panose="02020603050405020304" pitchFamily="18" charset="0"/>
                <a:cs typeface="Times New Roman" panose="02020603050405020304" pitchFamily="18" charset="0"/>
              </a:rPr>
              <a:t>.</a:t>
            </a:r>
          </a:p>
          <a:p>
            <a:pPr algn="just">
              <a:lnSpc>
                <a:spcPct val="150000"/>
              </a:lnSpc>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 The RDA for a male adult is 63 grams of protein. So 12.4 divided by 63 gives you about </a:t>
            </a:r>
            <a:r>
              <a:rPr lang="en-US" sz="2400" dirty="0" smtClean="0">
                <a:solidFill>
                  <a:srgbClr val="C00000"/>
                </a:solidFill>
                <a:latin typeface="Times New Roman" panose="02020603050405020304" pitchFamily="18" charset="0"/>
                <a:cs typeface="Times New Roman" panose="02020603050405020304" pitchFamily="18" charset="0"/>
              </a:rPr>
              <a:t>0.1968</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84</a:t>
            </a:fld>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610600" cy="11430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990600"/>
            <a:ext cx="8991600" cy="5257800"/>
          </a:xfrm>
        </p:spPr>
        <p:txBody>
          <a:bodyPr>
            <a:normAutofit/>
          </a:bodyPr>
          <a:lstStyle/>
          <a:p>
            <a:pPr marL="0" indent="0" algn="just">
              <a:lnSpc>
                <a:spcPct val="150000"/>
              </a:lnSpc>
              <a:buNone/>
            </a:pPr>
            <a:r>
              <a:rPr lang="en-US" sz="2800" b="1" dirty="0" smtClean="0">
                <a:latin typeface="Times New Roman" panose="02020603050405020304" pitchFamily="18" charset="0"/>
                <a:cs typeface="Times New Roman" panose="02020603050405020304" pitchFamily="18" charset="0"/>
              </a:rPr>
              <a:t>Step 2</a:t>
            </a:r>
            <a:endParaRPr lang="en-US" sz="2800" dirty="0" smtClean="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Take the calories per 100 g of the food and divide it by the recommended daily calorie intake for your age and gender. </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The egg has 141 calories in 100 grams. </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The recommended calorie intake for an active adult male is 2,900. </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Dividing 141 by 2,900 gives you roughly 0.0486</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85</a:t>
            </a:fld>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296"/>
            <a:ext cx="9144000" cy="887104"/>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6158" y="762000"/>
            <a:ext cx="8965442" cy="5486400"/>
          </a:xfrm>
        </p:spPr>
        <p:txBody>
          <a:bodyPr>
            <a:normAutofit/>
          </a:bodyPr>
          <a:lstStyle/>
          <a:p>
            <a:pPr>
              <a:buNone/>
            </a:pPr>
            <a:r>
              <a:rPr lang="en-US" b="1" dirty="0" smtClean="0"/>
              <a:t>Step 3</a:t>
            </a:r>
            <a:endParaRPr lang="en-US" dirty="0" smtClean="0"/>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Divide the number you got using the RDA calculation by the number you got in the calorie calculation. </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So you will take the 0.1968 and divide it by the 0.0486 to get an answer that roughly equals four.</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If the food is between </a:t>
            </a:r>
            <a:r>
              <a:rPr lang="en-US" sz="2800" dirty="0" smtClean="0">
                <a:solidFill>
                  <a:srgbClr val="C00000"/>
                </a:solidFill>
                <a:latin typeface="Times New Roman" panose="02020603050405020304" pitchFamily="18" charset="0"/>
                <a:cs typeface="Times New Roman" panose="02020603050405020304" pitchFamily="18" charset="0"/>
              </a:rPr>
              <a:t>two and six</a:t>
            </a:r>
            <a:r>
              <a:rPr lang="en-US" sz="2800" dirty="0" smtClean="0">
                <a:latin typeface="Times New Roman" panose="02020603050405020304" pitchFamily="18" charset="0"/>
                <a:cs typeface="Times New Roman" panose="02020603050405020304" pitchFamily="18" charset="0"/>
              </a:rPr>
              <a:t>, it is considered a good source for that nutrient, or to have good nutrient density under the INQ rating system.</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86</a:t>
            </a:fld>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8" y="31845"/>
            <a:ext cx="9139451" cy="653955"/>
          </a:xfrm>
        </p:spPr>
        <p:txBody>
          <a:bodyPr>
            <a:normAutofit fontScale="90000"/>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402561709"/>
              </p:ext>
            </p:extLst>
          </p:nvPr>
        </p:nvGraphicFramePr>
        <p:xfrm>
          <a:off x="304801" y="914399"/>
          <a:ext cx="8382002" cy="5441949"/>
        </p:xfrm>
        <a:graphic>
          <a:graphicData uri="http://schemas.openxmlformats.org/drawingml/2006/table">
            <a:tbl>
              <a:tblPr/>
              <a:tblGrid>
                <a:gridCol w="2268698"/>
                <a:gridCol w="633454"/>
                <a:gridCol w="593980"/>
                <a:gridCol w="593980"/>
                <a:gridCol w="974052"/>
                <a:gridCol w="1157663"/>
                <a:gridCol w="776671"/>
                <a:gridCol w="593980"/>
                <a:gridCol w="789524"/>
              </a:tblGrid>
              <a:tr h="600712">
                <a:tc gridSpan="9">
                  <a:txBody>
                    <a:bodyPr/>
                    <a:lstStyle/>
                    <a:p>
                      <a:pPr marL="0" marR="0">
                        <a:lnSpc>
                          <a:spcPct val="150000"/>
                        </a:lnSpc>
                        <a:spcBef>
                          <a:spcPts val="0"/>
                        </a:spcBef>
                        <a:spcAft>
                          <a:spcPts val="0"/>
                        </a:spcAft>
                      </a:pPr>
                      <a:r>
                        <a:rPr lang="en-US" sz="900" b="1" dirty="0">
                          <a:latin typeface="Times New Roman"/>
                          <a:ea typeface="Times New Roman"/>
                          <a:cs typeface="Times New Roman"/>
                        </a:rPr>
                        <a:t>Table 5. Nutrient Density of Representative Foods for Key Nutrients Amount Supplied Per 100 Calories of Food</a:t>
                      </a:r>
                      <a:endParaRPr lang="en-US" sz="900" dirty="0">
                        <a:latin typeface="Times New Roman"/>
                        <a:ea typeface="Times New Roman"/>
                        <a:cs typeface="Times New Roman"/>
                      </a:endParaRPr>
                    </a:p>
                  </a:txBody>
                  <a:tcPr marL="36953" marR="36953" marT="36953" marB="36953"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92655">
                <a:tc>
                  <a:txBody>
                    <a:bodyPr/>
                    <a:lstStyle/>
                    <a:p>
                      <a:pPr marL="0" marR="0" algn="just">
                        <a:lnSpc>
                          <a:spcPct val="150000"/>
                        </a:lnSpc>
                      </a:pPr>
                      <a:r>
                        <a:rPr lang="en-US" sz="900" b="1" dirty="0">
                          <a:latin typeface="Calibri"/>
                          <a:ea typeface="Times New Roman"/>
                          <a:cs typeface="Times New Roman"/>
                        </a:rPr>
                        <a:t>Food</a:t>
                      </a:r>
                      <a:endParaRPr lang="en-US" sz="900" dirty="0">
                        <a:latin typeface="Calibri"/>
                        <a:ea typeface="Times New Roman"/>
                        <a:cs typeface="Times New Roman"/>
                      </a:endParaRPr>
                    </a:p>
                  </a:txBody>
                  <a:tcPr marL="36953" marR="36953" marT="36953" marB="36953" anchor="ctr">
                    <a:lnL>
                      <a:noFill/>
                    </a:lnL>
                    <a:lnR>
                      <a:noFill/>
                    </a:lnR>
                    <a:lnT>
                      <a:noFill/>
                    </a:lnT>
                    <a:lnB>
                      <a:noFill/>
                    </a:lnB>
                  </a:tcPr>
                </a:tc>
                <a:tc>
                  <a:txBody>
                    <a:bodyPr/>
                    <a:lstStyle/>
                    <a:p>
                      <a:pPr marL="0" marR="0" algn="just">
                        <a:lnSpc>
                          <a:spcPct val="150000"/>
                        </a:lnSpc>
                      </a:pPr>
                      <a:r>
                        <a:rPr lang="en-US" sz="900" b="1">
                          <a:latin typeface="Calibri"/>
                          <a:ea typeface="Times New Roman"/>
                          <a:cs typeface="Times New Roman"/>
                        </a:rPr>
                        <a:t>Protein</a:t>
                      </a:r>
                      <a:r>
                        <a:rPr lang="en-US" sz="900">
                          <a:latin typeface="Calibri"/>
                          <a:ea typeface="Times New Roman"/>
                          <a:cs typeface="Times New Roman"/>
                        </a:rPr>
                        <a:t/>
                      </a:r>
                      <a:br>
                        <a:rPr lang="en-US" sz="900">
                          <a:latin typeface="Calibri"/>
                          <a:ea typeface="Times New Roman"/>
                          <a:cs typeface="Times New Roman"/>
                        </a:rPr>
                      </a:br>
                      <a:r>
                        <a:rPr lang="en-US" sz="900">
                          <a:latin typeface="Calibri"/>
                          <a:ea typeface="Times New Roman"/>
                          <a:cs typeface="Times New Roman"/>
                        </a:rPr>
                        <a:t>(g)</a:t>
                      </a:r>
                    </a:p>
                  </a:txBody>
                  <a:tcPr marL="36953" marR="36953" marT="36953" marB="36953">
                    <a:lnL>
                      <a:noFill/>
                    </a:lnL>
                    <a:lnR>
                      <a:noFill/>
                    </a:lnR>
                    <a:lnT>
                      <a:noFill/>
                    </a:lnT>
                    <a:lnB>
                      <a:noFill/>
                    </a:lnB>
                  </a:tcPr>
                </a:tc>
                <a:tc>
                  <a:txBody>
                    <a:bodyPr/>
                    <a:lstStyle/>
                    <a:p>
                      <a:pPr marL="0" marR="0" algn="just">
                        <a:lnSpc>
                          <a:spcPct val="150000"/>
                        </a:lnSpc>
                      </a:pPr>
                      <a:r>
                        <a:rPr lang="en-US" sz="900" b="1" dirty="0">
                          <a:latin typeface="Calibri"/>
                          <a:ea typeface="Times New Roman"/>
                          <a:cs typeface="Times New Roman"/>
                        </a:rPr>
                        <a:t>Iron</a:t>
                      </a:r>
                      <a:r>
                        <a:rPr lang="en-US" sz="900" dirty="0">
                          <a:latin typeface="Calibri"/>
                          <a:ea typeface="Times New Roman"/>
                          <a:cs typeface="Times New Roman"/>
                        </a:rPr>
                        <a:t/>
                      </a:r>
                      <a:br>
                        <a:rPr lang="en-US" sz="900" dirty="0">
                          <a:latin typeface="Calibri"/>
                          <a:ea typeface="Times New Roman"/>
                          <a:cs typeface="Times New Roman"/>
                        </a:rPr>
                      </a:br>
                      <a:r>
                        <a:rPr lang="en-US" sz="900" dirty="0">
                          <a:latin typeface="Calibri"/>
                          <a:ea typeface="Times New Roman"/>
                          <a:cs typeface="Times New Roman"/>
                        </a:rPr>
                        <a:t>(mg)</a:t>
                      </a:r>
                    </a:p>
                  </a:txBody>
                  <a:tcPr marL="36953" marR="36953" marT="36953" marB="36953">
                    <a:lnL>
                      <a:noFill/>
                    </a:lnL>
                    <a:lnR>
                      <a:noFill/>
                    </a:lnR>
                    <a:lnT>
                      <a:noFill/>
                    </a:lnT>
                    <a:lnB>
                      <a:noFill/>
                    </a:lnB>
                  </a:tcPr>
                </a:tc>
                <a:tc>
                  <a:txBody>
                    <a:bodyPr/>
                    <a:lstStyle/>
                    <a:p>
                      <a:pPr marL="0" marR="0" algn="just">
                        <a:lnSpc>
                          <a:spcPct val="150000"/>
                        </a:lnSpc>
                      </a:pPr>
                      <a:r>
                        <a:rPr lang="en-US" sz="900" b="1" dirty="0">
                          <a:latin typeface="Calibri"/>
                          <a:ea typeface="Times New Roman"/>
                          <a:cs typeface="Times New Roman"/>
                        </a:rPr>
                        <a:t>Zinc</a:t>
                      </a:r>
                      <a:r>
                        <a:rPr lang="en-US" sz="900" dirty="0">
                          <a:latin typeface="Calibri"/>
                          <a:ea typeface="Times New Roman"/>
                          <a:cs typeface="Times New Roman"/>
                        </a:rPr>
                        <a:t/>
                      </a:r>
                      <a:br>
                        <a:rPr lang="en-US" sz="900" dirty="0">
                          <a:latin typeface="Calibri"/>
                          <a:ea typeface="Times New Roman"/>
                          <a:cs typeface="Times New Roman"/>
                        </a:rPr>
                      </a:br>
                      <a:r>
                        <a:rPr lang="en-US" sz="900" dirty="0">
                          <a:latin typeface="Calibri"/>
                          <a:ea typeface="Times New Roman"/>
                          <a:cs typeface="Times New Roman"/>
                        </a:rPr>
                        <a:t>(mg)</a:t>
                      </a:r>
                    </a:p>
                  </a:txBody>
                  <a:tcPr marL="36953" marR="36953" marT="36953" marB="36953">
                    <a:lnL>
                      <a:noFill/>
                    </a:lnL>
                    <a:lnR>
                      <a:noFill/>
                    </a:lnR>
                    <a:lnT>
                      <a:noFill/>
                    </a:lnT>
                    <a:lnB>
                      <a:noFill/>
                    </a:lnB>
                  </a:tcPr>
                </a:tc>
                <a:tc>
                  <a:txBody>
                    <a:bodyPr/>
                    <a:lstStyle/>
                    <a:p>
                      <a:pPr marL="0" marR="0" algn="just">
                        <a:lnSpc>
                          <a:spcPct val="150000"/>
                        </a:lnSpc>
                      </a:pPr>
                      <a:r>
                        <a:rPr lang="en-US" sz="900" b="1">
                          <a:latin typeface="Calibri"/>
                          <a:ea typeface="Times New Roman"/>
                          <a:cs typeface="Times New Roman"/>
                        </a:rPr>
                        <a:t>Thiamin</a:t>
                      </a:r>
                      <a:r>
                        <a:rPr lang="en-US" sz="900">
                          <a:latin typeface="Calibri"/>
                          <a:ea typeface="Times New Roman"/>
                          <a:cs typeface="Times New Roman"/>
                        </a:rPr>
                        <a:t/>
                      </a:r>
                      <a:br>
                        <a:rPr lang="en-US" sz="900">
                          <a:latin typeface="Calibri"/>
                          <a:ea typeface="Times New Roman"/>
                          <a:cs typeface="Times New Roman"/>
                        </a:rPr>
                      </a:br>
                      <a:r>
                        <a:rPr lang="en-US" sz="900">
                          <a:latin typeface="Calibri"/>
                          <a:ea typeface="Times New Roman"/>
                          <a:cs typeface="Times New Roman"/>
                        </a:rPr>
                        <a:t>(mg)</a:t>
                      </a:r>
                    </a:p>
                  </a:txBody>
                  <a:tcPr marL="36953" marR="36953" marT="36953" marB="36953">
                    <a:lnL>
                      <a:noFill/>
                    </a:lnL>
                    <a:lnR>
                      <a:noFill/>
                    </a:lnR>
                    <a:lnT>
                      <a:noFill/>
                    </a:lnT>
                    <a:lnB>
                      <a:noFill/>
                    </a:lnB>
                  </a:tcPr>
                </a:tc>
                <a:tc>
                  <a:txBody>
                    <a:bodyPr/>
                    <a:lstStyle/>
                    <a:p>
                      <a:pPr marL="0" marR="0" algn="just">
                        <a:lnSpc>
                          <a:spcPct val="150000"/>
                        </a:lnSpc>
                      </a:pPr>
                      <a:r>
                        <a:rPr lang="en-US" sz="900" b="1">
                          <a:latin typeface="Calibri"/>
                          <a:ea typeface="Times New Roman"/>
                          <a:cs typeface="Times New Roman"/>
                        </a:rPr>
                        <a:t>Riboflavin</a:t>
                      </a:r>
                      <a:r>
                        <a:rPr lang="en-US" sz="900">
                          <a:latin typeface="Calibri"/>
                          <a:ea typeface="Times New Roman"/>
                          <a:cs typeface="Times New Roman"/>
                        </a:rPr>
                        <a:t/>
                      </a:r>
                      <a:br>
                        <a:rPr lang="en-US" sz="900">
                          <a:latin typeface="Calibri"/>
                          <a:ea typeface="Times New Roman"/>
                          <a:cs typeface="Times New Roman"/>
                        </a:rPr>
                      </a:br>
                      <a:r>
                        <a:rPr lang="en-US" sz="900">
                          <a:latin typeface="Calibri"/>
                          <a:ea typeface="Times New Roman"/>
                          <a:cs typeface="Times New Roman"/>
                        </a:rPr>
                        <a:t>(mg)</a:t>
                      </a:r>
                    </a:p>
                  </a:txBody>
                  <a:tcPr marL="36953" marR="36953" marT="36953" marB="36953">
                    <a:lnL>
                      <a:noFill/>
                    </a:lnL>
                    <a:lnR>
                      <a:noFill/>
                    </a:lnR>
                    <a:lnT>
                      <a:noFill/>
                    </a:lnT>
                    <a:lnB>
                      <a:noFill/>
                    </a:lnB>
                  </a:tcPr>
                </a:tc>
                <a:tc>
                  <a:txBody>
                    <a:bodyPr/>
                    <a:lstStyle/>
                    <a:p>
                      <a:pPr marL="0" marR="0" algn="just">
                        <a:lnSpc>
                          <a:spcPct val="150000"/>
                        </a:lnSpc>
                      </a:pPr>
                      <a:r>
                        <a:rPr lang="en-US" sz="900" b="1">
                          <a:latin typeface="Calibri"/>
                          <a:ea typeface="Times New Roman"/>
                          <a:cs typeface="Times New Roman"/>
                        </a:rPr>
                        <a:t>Niacin</a:t>
                      </a:r>
                      <a:r>
                        <a:rPr lang="en-US" sz="900">
                          <a:latin typeface="Calibri"/>
                          <a:ea typeface="Times New Roman"/>
                          <a:cs typeface="Times New Roman"/>
                        </a:rPr>
                        <a:t/>
                      </a:r>
                      <a:br>
                        <a:rPr lang="en-US" sz="900">
                          <a:latin typeface="Calibri"/>
                          <a:ea typeface="Times New Roman"/>
                          <a:cs typeface="Times New Roman"/>
                        </a:rPr>
                      </a:br>
                      <a:r>
                        <a:rPr lang="en-US" sz="900">
                          <a:latin typeface="Calibri"/>
                          <a:ea typeface="Times New Roman"/>
                          <a:cs typeface="Times New Roman"/>
                        </a:rPr>
                        <a:t>(mg)</a:t>
                      </a:r>
                    </a:p>
                  </a:txBody>
                  <a:tcPr marL="36953" marR="36953" marT="36953" marB="36953">
                    <a:lnL>
                      <a:noFill/>
                    </a:lnL>
                    <a:lnR>
                      <a:noFill/>
                    </a:lnR>
                    <a:lnT>
                      <a:noFill/>
                    </a:lnT>
                    <a:lnB>
                      <a:noFill/>
                    </a:lnB>
                  </a:tcPr>
                </a:tc>
                <a:tc>
                  <a:txBody>
                    <a:bodyPr/>
                    <a:lstStyle/>
                    <a:p>
                      <a:pPr marL="0" marR="0" algn="just">
                        <a:lnSpc>
                          <a:spcPct val="150000"/>
                        </a:lnSpc>
                      </a:pPr>
                      <a:r>
                        <a:rPr lang="en-US" sz="900" b="1">
                          <a:latin typeface="Calibri"/>
                          <a:ea typeface="Times New Roman"/>
                          <a:cs typeface="Times New Roman"/>
                        </a:rPr>
                        <a:t>B6</a:t>
                      </a:r>
                      <a:r>
                        <a:rPr lang="en-US" sz="900">
                          <a:latin typeface="Calibri"/>
                          <a:ea typeface="Times New Roman"/>
                          <a:cs typeface="Times New Roman"/>
                        </a:rPr>
                        <a:t/>
                      </a:r>
                      <a:br>
                        <a:rPr lang="en-US" sz="900">
                          <a:latin typeface="Calibri"/>
                          <a:ea typeface="Times New Roman"/>
                          <a:cs typeface="Times New Roman"/>
                        </a:rPr>
                      </a:br>
                      <a:r>
                        <a:rPr lang="en-US" sz="900">
                          <a:latin typeface="Calibri"/>
                          <a:ea typeface="Times New Roman"/>
                          <a:cs typeface="Times New Roman"/>
                        </a:rPr>
                        <a:t>(mg)</a:t>
                      </a:r>
                    </a:p>
                  </a:txBody>
                  <a:tcPr marL="36953" marR="36953" marT="36953" marB="36953">
                    <a:lnL>
                      <a:noFill/>
                    </a:lnL>
                    <a:lnR>
                      <a:noFill/>
                    </a:lnR>
                    <a:lnT>
                      <a:noFill/>
                    </a:lnT>
                    <a:lnB>
                      <a:noFill/>
                    </a:lnB>
                  </a:tcPr>
                </a:tc>
                <a:tc>
                  <a:txBody>
                    <a:bodyPr/>
                    <a:lstStyle/>
                    <a:p>
                      <a:pPr marL="0" marR="0" algn="just">
                        <a:lnSpc>
                          <a:spcPct val="150000"/>
                        </a:lnSpc>
                      </a:pPr>
                      <a:r>
                        <a:rPr lang="en-US" sz="900" b="1">
                          <a:latin typeface="Calibri"/>
                          <a:ea typeface="Times New Roman"/>
                          <a:cs typeface="Times New Roman"/>
                        </a:rPr>
                        <a:t>B12</a:t>
                      </a:r>
                      <a:r>
                        <a:rPr lang="en-US" sz="900">
                          <a:latin typeface="Calibri"/>
                          <a:ea typeface="Times New Roman"/>
                          <a:cs typeface="Times New Roman"/>
                        </a:rPr>
                        <a:t/>
                      </a:r>
                      <a:br>
                        <a:rPr lang="en-US" sz="900">
                          <a:latin typeface="Calibri"/>
                          <a:ea typeface="Times New Roman"/>
                          <a:cs typeface="Times New Roman"/>
                        </a:rPr>
                      </a:br>
                      <a:r>
                        <a:rPr lang="en-US" sz="900">
                          <a:latin typeface="Calibri"/>
                          <a:ea typeface="Times New Roman"/>
                          <a:cs typeface="Times New Roman"/>
                        </a:rPr>
                        <a:t>(mcg)</a:t>
                      </a:r>
                    </a:p>
                  </a:txBody>
                  <a:tcPr marL="36953" marR="36953" marT="36953" marB="36953">
                    <a:lnL>
                      <a:noFill/>
                    </a:lnL>
                    <a:lnR>
                      <a:noFill/>
                    </a:lnR>
                    <a:lnT>
                      <a:noFill/>
                    </a:lnT>
                    <a:lnB>
                      <a:noFill/>
                    </a:lnB>
                  </a:tcPr>
                </a:tc>
              </a:tr>
              <a:tr h="344787">
                <a:tc>
                  <a:txBody>
                    <a:bodyPr/>
                    <a:lstStyle/>
                    <a:p>
                      <a:pPr marL="0" marR="0" algn="just">
                        <a:lnSpc>
                          <a:spcPct val="150000"/>
                        </a:lnSpc>
                        <a:spcBef>
                          <a:spcPts val="0"/>
                        </a:spcBef>
                        <a:spcAft>
                          <a:spcPts val="0"/>
                        </a:spcAft>
                      </a:pPr>
                      <a:r>
                        <a:rPr lang="en-US" sz="900" b="1" dirty="0">
                          <a:latin typeface="Times New Roman"/>
                          <a:ea typeface="Times New Roman"/>
                          <a:cs typeface="Times New Roman"/>
                        </a:rPr>
                        <a:t>Beef, composite</a:t>
                      </a:r>
                      <a:r>
                        <a:rPr lang="en-US" sz="900" dirty="0">
                          <a:latin typeface="Times New Roman"/>
                          <a:ea typeface="Times New Roman"/>
                          <a:cs typeface="Times New Roman"/>
                        </a:rPr>
                        <a:t> (lean only)</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13.7</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1.4</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3.2</a:t>
                      </a:r>
                    </a:p>
                  </a:txBody>
                  <a:tcPr marL="36953" marR="36953" marT="36953" marB="36953">
                    <a:lnL>
                      <a:noFill/>
                    </a:lnL>
                    <a:lnR>
                      <a:noFill/>
                    </a:lnR>
                    <a:lnT>
                      <a:noFill/>
                    </a:lnT>
                    <a:lnB>
                      <a:noFill/>
                    </a:lnB>
                  </a:tcPr>
                </a:tc>
                <a:tc>
                  <a:txBody>
                    <a:bodyPr/>
                    <a:lstStyle/>
                    <a:p>
                      <a:pPr marL="0" marR="0" algn="just">
                        <a:lnSpc>
                          <a:spcPct val="150000"/>
                        </a:lnSpc>
                      </a:pPr>
                      <a:r>
                        <a:rPr lang="en-US" sz="900" dirty="0">
                          <a:latin typeface="Calibri"/>
                          <a:ea typeface="Times New Roman"/>
                          <a:cs typeface="Times New Roman"/>
                        </a:rPr>
                        <a:t>0.04</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0.12</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1.89</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0.17</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1.21</a:t>
                      </a:r>
                    </a:p>
                  </a:txBody>
                  <a:tcPr marL="36953" marR="36953" marT="36953" marB="36953">
                    <a:lnL>
                      <a:noFill/>
                    </a:lnL>
                    <a:lnR>
                      <a:noFill/>
                    </a:lnR>
                    <a:lnT>
                      <a:noFill/>
                    </a:lnT>
                    <a:lnB>
                      <a:noFill/>
                    </a:lnB>
                  </a:tcPr>
                </a:tc>
              </a:tr>
              <a:tr h="344787">
                <a:tc>
                  <a:txBody>
                    <a:bodyPr/>
                    <a:lstStyle/>
                    <a:p>
                      <a:pPr marL="0" marR="0" algn="just">
                        <a:lnSpc>
                          <a:spcPct val="150000"/>
                        </a:lnSpc>
                        <a:spcBef>
                          <a:spcPts val="0"/>
                        </a:spcBef>
                        <a:spcAft>
                          <a:spcPts val="0"/>
                        </a:spcAft>
                      </a:pPr>
                      <a:r>
                        <a:rPr lang="en-US" sz="900" b="1">
                          <a:latin typeface="Times New Roman"/>
                          <a:ea typeface="Times New Roman"/>
                          <a:cs typeface="Times New Roman"/>
                        </a:rPr>
                        <a:t>Pork, composite</a:t>
                      </a:r>
                      <a:r>
                        <a:rPr lang="en-US" sz="900">
                          <a:latin typeface="Times New Roman"/>
                          <a:ea typeface="Times New Roman"/>
                          <a:cs typeface="Times New Roman"/>
                        </a:rPr>
                        <a:t> </a:t>
                      </a:r>
                      <a:r>
                        <a:rPr lang="en-US" sz="900" i="1">
                          <a:latin typeface="Times New Roman"/>
                          <a:ea typeface="Times New Roman"/>
                          <a:cs typeface="Times New Roman"/>
                        </a:rPr>
                        <a:t>(lean only)</a:t>
                      </a:r>
                      <a:endParaRPr lang="en-US" sz="900">
                        <a:latin typeface="Times New Roman"/>
                        <a:ea typeface="Times New Roman"/>
                        <a:cs typeface="Times New Roman"/>
                      </a:endParaRP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11.6</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0.5</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1.5</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0.30</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0.15</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2.18</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0.18</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0.36</a:t>
                      </a:r>
                    </a:p>
                  </a:txBody>
                  <a:tcPr marL="36953" marR="36953" marT="36953" marB="36953">
                    <a:lnL>
                      <a:noFill/>
                    </a:lnL>
                    <a:lnR>
                      <a:noFill/>
                    </a:lnR>
                    <a:lnT>
                      <a:noFill/>
                    </a:lnT>
                    <a:lnB>
                      <a:noFill/>
                    </a:lnB>
                  </a:tcPr>
                </a:tc>
              </a:tr>
              <a:tr h="600712">
                <a:tc>
                  <a:txBody>
                    <a:bodyPr/>
                    <a:lstStyle/>
                    <a:p>
                      <a:pPr marL="0" marR="0" algn="just">
                        <a:lnSpc>
                          <a:spcPct val="150000"/>
                        </a:lnSpc>
                        <a:spcBef>
                          <a:spcPts val="0"/>
                        </a:spcBef>
                        <a:spcAft>
                          <a:spcPts val="0"/>
                        </a:spcAft>
                      </a:pPr>
                      <a:r>
                        <a:rPr lang="en-US" sz="900" b="1">
                          <a:latin typeface="Times New Roman"/>
                          <a:ea typeface="Times New Roman"/>
                          <a:cs typeface="Times New Roman"/>
                        </a:rPr>
                        <a:t>Lamb, composite</a:t>
                      </a:r>
                      <a:r>
                        <a:rPr lang="en-US" sz="900">
                          <a:latin typeface="Times New Roman"/>
                          <a:ea typeface="Times New Roman"/>
                          <a:cs typeface="Times New Roman"/>
                        </a:rPr>
                        <a:t> (lean only)</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13.7</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1.0</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2.6</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0.05</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0.16</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3.07</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0.08</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1.27</a:t>
                      </a:r>
                    </a:p>
                  </a:txBody>
                  <a:tcPr marL="36953" marR="36953" marT="36953" marB="36953">
                    <a:lnL>
                      <a:noFill/>
                    </a:lnL>
                    <a:lnR>
                      <a:noFill/>
                    </a:lnR>
                    <a:lnT>
                      <a:noFill/>
                    </a:lnT>
                    <a:lnB>
                      <a:noFill/>
                    </a:lnB>
                  </a:tcPr>
                </a:tc>
              </a:tr>
              <a:tr h="344787">
                <a:tc>
                  <a:txBody>
                    <a:bodyPr/>
                    <a:lstStyle/>
                    <a:p>
                      <a:pPr marL="0" marR="0" algn="just">
                        <a:lnSpc>
                          <a:spcPct val="150000"/>
                        </a:lnSpc>
                        <a:spcBef>
                          <a:spcPts val="0"/>
                        </a:spcBef>
                        <a:spcAft>
                          <a:spcPts val="0"/>
                        </a:spcAft>
                      </a:pPr>
                      <a:r>
                        <a:rPr lang="en-US" sz="900" b="1">
                          <a:latin typeface="Times New Roman"/>
                          <a:ea typeface="Times New Roman"/>
                          <a:cs typeface="Times New Roman"/>
                        </a:rPr>
                        <a:t>Veal, composite</a:t>
                      </a:r>
                      <a:r>
                        <a:rPr lang="en-US" sz="900">
                          <a:latin typeface="Times New Roman"/>
                          <a:ea typeface="Times New Roman"/>
                          <a:cs typeface="Times New Roman"/>
                        </a:rPr>
                        <a:t> (lean only)</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16.3</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0.6</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2.6</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0.03</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0.17</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4.30</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0.17</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0.84</a:t>
                      </a:r>
                    </a:p>
                  </a:txBody>
                  <a:tcPr marL="36953" marR="36953" marT="36953" marB="36953">
                    <a:lnL>
                      <a:noFill/>
                    </a:lnL>
                    <a:lnR>
                      <a:noFill/>
                    </a:lnR>
                    <a:lnT>
                      <a:noFill/>
                    </a:lnT>
                    <a:lnB>
                      <a:noFill/>
                    </a:lnB>
                  </a:tcPr>
                </a:tc>
              </a:tr>
              <a:tr h="344787">
                <a:tc>
                  <a:txBody>
                    <a:bodyPr/>
                    <a:lstStyle/>
                    <a:p>
                      <a:pPr marL="0" marR="0" algn="just">
                        <a:lnSpc>
                          <a:spcPct val="150000"/>
                        </a:lnSpc>
                        <a:spcBef>
                          <a:spcPts val="0"/>
                        </a:spcBef>
                        <a:spcAft>
                          <a:spcPts val="0"/>
                        </a:spcAft>
                      </a:pPr>
                      <a:r>
                        <a:rPr lang="en-US" sz="900" b="1">
                          <a:latin typeface="Times New Roman"/>
                          <a:ea typeface="Times New Roman"/>
                          <a:cs typeface="Times New Roman"/>
                        </a:rPr>
                        <a:t>2% Low-fat Milk</a:t>
                      </a:r>
                      <a:endParaRPr lang="en-US" sz="900">
                        <a:latin typeface="Times New Roman"/>
                        <a:ea typeface="Times New Roman"/>
                        <a:cs typeface="Times New Roman"/>
                      </a:endParaRP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6.7</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0.1</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0.8</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0.08</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0.33</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0.17</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0.09</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0.73</a:t>
                      </a:r>
                    </a:p>
                  </a:txBody>
                  <a:tcPr marL="36953" marR="36953" marT="36953" marB="36953">
                    <a:lnL>
                      <a:noFill/>
                    </a:lnL>
                    <a:lnR>
                      <a:noFill/>
                    </a:lnR>
                    <a:lnT>
                      <a:noFill/>
                    </a:lnT>
                    <a:lnB>
                      <a:noFill/>
                    </a:lnB>
                  </a:tcPr>
                </a:tc>
              </a:tr>
              <a:tr h="344787">
                <a:tc>
                  <a:txBody>
                    <a:bodyPr/>
                    <a:lstStyle/>
                    <a:p>
                      <a:pPr marL="0" marR="0" algn="just">
                        <a:lnSpc>
                          <a:spcPct val="150000"/>
                        </a:lnSpc>
                        <a:spcBef>
                          <a:spcPts val="0"/>
                        </a:spcBef>
                        <a:spcAft>
                          <a:spcPts val="0"/>
                        </a:spcAft>
                      </a:pPr>
                      <a:r>
                        <a:rPr lang="en-US" sz="900" b="1">
                          <a:latin typeface="Times New Roman"/>
                          <a:ea typeface="Times New Roman"/>
                          <a:cs typeface="Times New Roman"/>
                        </a:rPr>
                        <a:t>Regular Soft Drink</a:t>
                      </a:r>
                      <a:endParaRPr lang="en-US" sz="900">
                        <a:latin typeface="Times New Roman"/>
                        <a:ea typeface="Times New Roman"/>
                        <a:cs typeface="Times New Roman"/>
                      </a:endParaRP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0.1</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0.1</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0.0</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a:t>
                      </a:r>
                    </a:p>
                  </a:txBody>
                  <a:tcPr marL="36953" marR="36953" marT="36953" marB="36953">
                    <a:lnL>
                      <a:noFill/>
                    </a:lnL>
                    <a:lnR>
                      <a:noFill/>
                    </a:lnR>
                    <a:lnT>
                      <a:noFill/>
                    </a:lnT>
                    <a:lnB>
                      <a:noFill/>
                    </a:lnB>
                  </a:tcPr>
                </a:tc>
              </a:tr>
              <a:tr h="344787">
                <a:tc>
                  <a:txBody>
                    <a:bodyPr/>
                    <a:lstStyle/>
                    <a:p>
                      <a:pPr marL="0" marR="0" algn="just">
                        <a:lnSpc>
                          <a:spcPct val="150000"/>
                        </a:lnSpc>
                        <a:spcBef>
                          <a:spcPts val="0"/>
                        </a:spcBef>
                        <a:spcAft>
                          <a:spcPts val="0"/>
                        </a:spcAft>
                      </a:pPr>
                      <a:r>
                        <a:rPr lang="en-US" sz="900" b="1">
                          <a:latin typeface="Times New Roman"/>
                          <a:ea typeface="Times New Roman"/>
                          <a:cs typeface="Times New Roman"/>
                        </a:rPr>
                        <a:t>Cinnamon Danish Pastry</a:t>
                      </a:r>
                      <a:endParaRPr lang="en-US" sz="900">
                        <a:latin typeface="Times New Roman"/>
                        <a:ea typeface="Times New Roman"/>
                        <a:cs typeface="Times New Roman"/>
                      </a:endParaRP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1.8</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0.5</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0.2</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0.07</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0.07</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0.71</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a:t>
                      </a:r>
                    </a:p>
                  </a:txBody>
                  <a:tcPr marL="36953" marR="36953" marT="36953" marB="36953">
                    <a:lnL>
                      <a:noFill/>
                    </a:lnL>
                    <a:lnR>
                      <a:noFill/>
                    </a:lnR>
                    <a:lnT>
                      <a:noFill/>
                    </a:lnT>
                    <a:lnB>
                      <a:noFill/>
                    </a:lnB>
                  </a:tcPr>
                </a:tc>
              </a:tr>
              <a:tr h="344787">
                <a:tc>
                  <a:txBody>
                    <a:bodyPr/>
                    <a:lstStyle/>
                    <a:p>
                      <a:pPr marL="0" marR="0" algn="just">
                        <a:lnSpc>
                          <a:spcPct val="150000"/>
                        </a:lnSpc>
                        <a:spcBef>
                          <a:spcPts val="0"/>
                        </a:spcBef>
                        <a:spcAft>
                          <a:spcPts val="0"/>
                        </a:spcAft>
                      </a:pPr>
                      <a:r>
                        <a:rPr lang="en-US" sz="900" b="1">
                          <a:latin typeface="Times New Roman"/>
                          <a:ea typeface="Times New Roman"/>
                          <a:cs typeface="Times New Roman"/>
                        </a:rPr>
                        <a:t>Bagel, plain</a:t>
                      </a:r>
                      <a:endParaRPr lang="en-US" sz="900">
                        <a:latin typeface="Times New Roman"/>
                        <a:ea typeface="Times New Roman"/>
                        <a:cs typeface="Times New Roman"/>
                      </a:endParaRP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3.8</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1.3</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0.3</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0.19</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0.11</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1.66</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0.02</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a:t>
                      </a:r>
                    </a:p>
                  </a:txBody>
                  <a:tcPr marL="36953" marR="36953" marT="36953" marB="36953">
                    <a:lnL>
                      <a:noFill/>
                    </a:lnL>
                    <a:lnR>
                      <a:noFill/>
                    </a:lnR>
                    <a:lnT>
                      <a:noFill/>
                    </a:lnT>
                    <a:lnB>
                      <a:noFill/>
                    </a:lnB>
                  </a:tcPr>
                </a:tc>
              </a:tr>
              <a:tr h="344787">
                <a:tc>
                  <a:txBody>
                    <a:bodyPr/>
                    <a:lstStyle/>
                    <a:p>
                      <a:pPr marL="0" marR="0" algn="just">
                        <a:lnSpc>
                          <a:spcPct val="150000"/>
                        </a:lnSpc>
                        <a:spcBef>
                          <a:spcPts val="0"/>
                        </a:spcBef>
                        <a:spcAft>
                          <a:spcPts val="0"/>
                        </a:spcAft>
                      </a:pPr>
                      <a:r>
                        <a:rPr lang="en-US" sz="900" b="1">
                          <a:latin typeface="Times New Roman"/>
                          <a:ea typeface="Times New Roman"/>
                          <a:cs typeface="Times New Roman"/>
                        </a:rPr>
                        <a:t>Baked Potato, with skin</a:t>
                      </a:r>
                      <a:endParaRPr lang="en-US" sz="900">
                        <a:latin typeface="Times New Roman"/>
                        <a:ea typeface="Times New Roman"/>
                        <a:cs typeface="Times New Roman"/>
                      </a:endParaRP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2.1</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1.2</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0.3</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0.10</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0.30</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1.51</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0.32</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a:t>
                      </a:r>
                    </a:p>
                  </a:txBody>
                  <a:tcPr marL="36953" marR="36953" marT="36953" marB="36953">
                    <a:lnL>
                      <a:noFill/>
                    </a:lnL>
                    <a:lnR>
                      <a:noFill/>
                    </a:lnR>
                    <a:lnT>
                      <a:noFill/>
                    </a:lnT>
                    <a:lnB>
                      <a:noFill/>
                    </a:lnB>
                  </a:tcPr>
                </a:tc>
              </a:tr>
              <a:tr h="344787">
                <a:tc>
                  <a:txBody>
                    <a:bodyPr/>
                    <a:lstStyle/>
                    <a:p>
                      <a:pPr marL="0" marR="0" algn="just">
                        <a:lnSpc>
                          <a:spcPct val="150000"/>
                        </a:lnSpc>
                        <a:spcBef>
                          <a:spcPts val="0"/>
                        </a:spcBef>
                        <a:spcAft>
                          <a:spcPts val="0"/>
                        </a:spcAft>
                      </a:pPr>
                      <a:r>
                        <a:rPr lang="en-US" sz="900" b="1" dirty="0">
                          <a:latin typeface="Times New Roman"/>
                          <a:ea typeface="Times New Roman"/>
                          <a:cs typeface="Times New Roman"/>
                        </a:rPr>
                        <a:t>Apple, raw with skin</a:t>
                      </a:r>
                      <a:endParaRPr lang="en-US" sz="900" dirty="0">
                        <a:latin typeface="Times New Roman"/>
                        <a:ea typeface="Times New Roman"/>
                        <a:cs typeface="Times New Roman"/>
                      </a:endParaRP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0.3</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0.3</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0.1</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0.03</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0.02</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0.13</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0.08</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a:t>
                      </a:r>
                    </a:p>
                  </a:txBody>
                  <a:tcPr marL="36953" marR="36953" marT="36953" marB="36953">
                    <a:lnL>
                      <a:noFill/>
                    </a:lnL>
                    <a:lnR>
                      <a:noFill/>
                    </a:lnR>
                    <a:lnT>
                      <a:noFill/>
                    </a:lnT>
                    <a:lnB>
                      <a:noFill/>
                    </a:lnB>
                  </a:tcPr>
                </a:tc>
              </a:tr>
              <a:tr h="344787">
                <a:tc>
                  <a:txBody>
                    <a:bodyPr/>
                    <a:lstStyle/>
                    <a:p>
                      <a:pPr marL="0" marR="0" algn="just">
                        <a:lnSpc>
                          <a:spcPct val="150000"/>
                        </a:lnSpc>
                        <a:spcBef>
                          <a:spcPts val="0"/>
                        </a:spcBef>
                        <a:spcAft>
                          <a:spcPts val="0"/>
                        </a:spcAft>
                      </a:pPr>
                      <a:r>
                        <a:rPr lang="en-US" sz="900" b="1">
                          <a:latin typeface="Times New Roman"/>
                          <a:ea typeface="Times New Roman"/>
                          <a:cs typeface="Times New Roman"/>
                        </a:rPr>
                        <a:t>Popcorn, air-popped</a:t>
                      </a:r>
                      <a:endParaRPr lang="en-US" sz="900">
                        <a:latin typeface="Times New Roman"/>
                        <a:ea typeface="Times New Roman"/>
                        <a:cs typeface="Times New Roman"/>
                      </a:endParaRP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3.1</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0.7</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0.9</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0.05</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0.07</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0.51</a:t>
                      </a:r>
                    </a:p>
                  </a:txBody>
                  <a:tcPr marL="36953" marR="36953" marT="36953" marB="36953">
                    <a:lnL>
                      <a:noFill/>
                    </a:lnL>
                    <a:lnR>
                      <a:noFill/>
                    </a:lnR>
                    <a:lnT>
                      <a:noFill/>
                    </a:lnT>
                    <a:lnB>
                      <a:noFill/>
                    </a:lnB>
                  </a:tcPr>
                </a:tc>
                <a:tc>
                  <a:txBody>
                    <a:bodyPr/>
                    <a:lstStyle/>
                    <a:p>
                      <a:pPr marL="0" marR="0" algn="just">
                        <a:lnSpc>
                          <a:spcPct val="150000"/>
                        </a:lnSpc>
                      </a:pPr>
                      <a:r>
                        <a:rPr lang="en-US" sz="900">
                          <a:latin typeface="Calibri"/>
                          <a:ea typeface="Times New Roman"/>
                          <a:cs typeface="Times New Roman"/>
                        </a:rPr>
                        <a:t>0.06</a:t>
                      </a:r>
                    </a:p>
                  </a:txBody>
                  <a:tcPr marL="36953" marR="36953" marT="36953" marB="36953">
                    <a:lnL>
                      <a:noFill/>
                    </a:lnL>
                    <a:lnR>
                      <a:noFill/>
                    </a:lnR>
                    <a:lnT>
                      <a:noFill/>
                    </a:lnT>
                    <a:lnB>
                      <a:noFill/>
                    </a:lnB>
                  </a:tcPr>
                </a:tc>
                <a:tc>
                  <a:txBody>
                    <a:bodyPr/>
                    <a:lstStyle/>
                    <a:p>
                      <a:pPr marL="0" marR="0" algn="just">
                        <a:lnSpc>
                          <a:spcPct val="150000"/>
                        </a:lnSpc>
                      </a:pPr>
                      <a:r>
                        <a:rPr lang="en-US" sz="900" dirty="0">
                          <a:latin typeface="Calibri"/>
                          <a:ea typeface="Times New Roman"/>
                          <a:cs typeface="Times New Roman"/>
                        </a:rPr>
                        <a:t>---</a:t>
                      </a:r>
                    </a:p>
                  </a:txBody>
                  <a:tcPr marL="36953" marR="36953" marT="36953" marB="36953">
                    <a:lnL>
                      <a:noFill/>
                    </a:lnL>
                    <a:lnR>
                      <a:noFill/>
                    </a:lnR>
                    <a:lnT>
                      <a:noFill/>
                    </a:lnT>
                    <a:lnB>
                      <a:noFill/>
                    </a:lnB>
                  </a:tcPr>
                </a:tc>
              </a:tr>
            </a:tbl>
          </a:graphicData>
        </a:graphic>
      </p:graphicFrame>
      <p:sp>
        <p:nvSpPr>
          <p:cNvPr id="4" name="Slide Number Placeholder 3"/>
          <p:cNvSpPr>
            <a:spLocks noGrp="1"/>
          </p:cNvSpPr>
          <p:nvPr>
            <p:ph type="sldNum" sz="quarter" idx="12"/>
          </p:nvPr>
        </p:nvSpPr>
        <p:spPr/>
        <p:txBody>
          <a:bodyPr/>
          <a:lstStyle/>
          <a:p>
            <a:fld id="{D8C489E4-C886-4C43-A66E-F614A9A1D522}" type="slidenum">
              <a:rPr lang="en-US" smtClean="0"/>
              <a:pPr/>
              <a:t>87</a:t>
            </a:fld>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pPr algn="l"/>
            <a:r>
              <a:rPr lang="en-US" dirty="0" smtClean="0"/>
              <a:t>Cont.…</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88</a:t>
            </a:fld>
            <a:endParaRPr lang="en-US"/>
          </a:p>
        </p:txBody>
      </p:sp>
      <p:pic>
        <p:nvPicPr>
          <p:cNvPr id="5" name="Picture 4"/>
          <p:cNvPicPr>
            <a:picLocks noChangeAspect="1"/>
          </p:cNvPicPr>
          <p:nvPr/>
        </p:nvPicPr>
        <p:blipFill>
          <a:blip r:embed="rId2"/>
          <a:stretch>
            <a:fillRect/>
          </a:stretch>
        </p:blipFill>
        <p:spPr>
          <a:xfrm>
            <a:off x="0" y="990601"/>
            <a:ext cx="9144000" cy="5562600"/>
          </a:xfrm>
          <a:prstGeom prst="rect">
            <a:avLst/>
          </a:prstGeom>
        </p:spPr>
      </p:pic>
    </p:spTree>
    <p:extLst>
      <p:ext uri="{BB962C8B-B14F-4D97-AF65-F5344CB8AC3E}">
        <p14:creationId xmlns:p14="http://schemas.microsoft.com/office/powerpoint/2010/main" xmlns="" val="46935602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Nutrient-Dense vs. Energy-Dense</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990600"/>
            <a:ext cx="9144000" cy="5135563"/>
          </a:xfrm>
        </p:spPr>
        <p:txBody>
          <a:bodyPr>
            <a:normAutofit fontScale="92500"/>
          </a:bodyPr>
          <a:lstStyle/>
          <a:p>
            <a:pPr algn="just">
              <a:lnSpc>
                <a:spcPct val="150000"/>
              </a:lnSpc>
              <a:buFont typeface="Wingdings" panose="05000000000000000000" pitchFamily="2" charset="2"/>
              <a:buChar char="§"/>
            </a:pPr>
            <a:r>
              <a:rPr lang="en-US" sz="2800" b="1" dirty="0" smtClean="0">
                <a:solidFill>
                  <a:srgbClr val="00B0F0"/>
                </a:solidFill>
                <a:latin typeface="Times New Roman" panose="02020603050405020304" pitchFamily="18" charset="0"/>
                <a:cs typeface="Times New Roman" panose="02020603050405020304" pitchFamily="18" charset="0"/>
              </a:rPr>
              <a:t>Nutrient-Dense:</a:t>
            </a:r>
            <a:r>
              <a:rPr lang="en-US" sz="2800" dirty="0" smtClean="0">
                <a:latin typeface="Times New Roman" panose="02020603050405020304" pitchFamily="18" charset="0"/>
                <a:cs typeface="Times New Roman" panose="02020603050405020304" pitchFamily="18" charset="0"/>
              </a:rPr>
              <a:t> These foods provide more nutrients and generally fewer calories per unit volume. </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They are loaded with the nutrients that we need to thrive (e.g. fruits, vegetables, whole grains).</a:t>
            </a:r>
          </a:p>
          <a:p>
            <a:pPr algn="just">
              <a:lnSpc>
                <a:spcPct val="150000"/>
              </a:lnSpc>
              <a:buFont typeface="Wingdings" panose="05000000000000000000" pitchFamily="2" charset="2"/>
              <a:buChar char="§"/>
            </a:pPr>
            <a:r>
              <a:rPr lang="en-US" sz="2800" b="1" dirty="0" smtClean="0">
                <a:solidFill>
                  <a:srgbClr val="00B0F0"/>
                </a:solidFill>
                <a:latin typeface="Times New Roman" panose="02020603050405020304" pitchFamily="18" charset="0"/>
                <a:cs typeface="Times New Roman" panose="02020603050405020304" pitchFamily="18" charset="0"/>
              </a:rPr>
              <a:t>Energy-Dense:</a:t>
            </a:r>
            <a:r>
              <a:rPr lang="en-US" sz="2800" dirty="0" smtClean="0">
                <a:latin typeface="Times New Roman" panose="02020603050405020304" pitchFamily="18" charset="0"/>
                <a:cs typeface="Times New Roman" panose="02020603050405020304" pitchFamily="18" charset="0"/>
              </a:rPr>
              <a:t> These foods provide more calories (energy) per unit of volume than nutrient-dense foods. </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Although energy-dense sounds healthy, it is not, because these </a:t>
            </a:r>
            <a:r>
              <a:rPr lang="en-US" sz="2800" dirty="0" smtClean="0">
                <a:solidFill>
                  <a:srgbClr val="C00000"/>
                </a:solidFill>
                <a:latin typeface="Times New Roman" panose="02020603050405020304" pitchFamily="18" charset="0"/>
                <a:cs typeface="Times New Roman" panose="02020603050405020304" pitchFamily="18" charset="0"/>
              </a:rPr>
              <a:t>"empty calories" </a:t>
            </a:r>
            <a:r>
              <a:rPr lang="en-US" sz="2800" dirty="0" smtClean="0">
                <a:latin typeface="Times New Roman" panose="02020603050405020304" pitchFamily="18" charset="0"/>
                <a:cs typeface="Times New Roman" panose="02020603050405020304" pitchFamily="18" charset="0"/>
              </a:rPr>
              <a:t>primarily come from refined sugars and fat</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89</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pPr algn="l"/>
            <a:r>
              <a:rPr lang="en-US" dirty="0" smtClean="0">
                <a:latin typeface="Times New Roman" panose="02020603050405020304" pitchFamily="18" charset="0"/>
                <a:cs typeface="Times New Roman" panose="02020603050405020304" pitchFamily="18" charset="0"/>
              </a:rPr>
              <a:t>Cont.…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609600"/>
            <a:ext cx="9067800" cy="6019800"/>
          </a:xfrm>
        </p:spPr>
        <p:txBody>
          <a:bodyPr>
            <a:normAutofit fontScale="92500"/>
          </a:bodyPr>
          <a:lstStyle/>
          <a:p>
            <a:pPr algn="just"/>
            <a:r>
              <a:rPr lang="en-US" sz="2800" dirty="0">
                <a:latin typeface="Times New Roman" panose="02020603050405020304" pitchFamily="18" charset="0"/>
                <a:cs typeface="Times New Roman" panose="02020603050405020304" pitchFamily="18" charset="0"/>
              </a:rPr>
              <a:t>The wrong foods can interfere with a body's recovery process, but the right foods can drastically </a:t>
            </a:r>
            <a:r>
              <a:rPr lang="en-US" sz="2800" dirty="0" smtClean="0">
                <a:latin typeface="Times New Roman" panose="02020603050405020304" pitchFamily="18" charset="0"/>
                <a:cs typeface="Times New Roman" panose="02020603050405020304" pitchFamily="18" charset="0"/>
              </a:rPr>
              <a:t>improve. </a:t>
            </a:r>
          </a:p>
          <a:p>
            <a:pPr lvl="1" algn="just"/>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body's ability to heal, </a:t>
            </a:r>
          </a:p>
          <a:p>
            <a:pPr lvl="1" algn="just"/>
            <a:r>
              <a:rPr lang="en-US" sz="2800" dirty="0" smtClean="0">
                <a:latin typeface="Times New Roman" panose="02020603050405020304" pitchFamily="18" charset="0"/>
                <a:cs typeface="Times New Roman" panose="02020603050405020304" pitchFamily="18" charset="0"/>
              </a:rPr>
              <a:t>Recovery </a:t>
            </a:r>
            <a:r>
              <a:rPr lang="en-US" sz="2800" dirty="0">
                <a:latin typeface="Times New Roman" panose="02020603050405020304" pitchFamily="18" charset="0"/>
                <a:cs typeface="Times New Roman" panose="02020603050405020304" pitchFamily="18" charset="0"/>
              </a:rPr>
              <a:t>from disease, </a:t>
            </a:r>
            <a:endParaRPr lang="en-US" dirty="0">
              <a:latin typeface="Times New Roman" panose="02020603050405020304" pitchFamily="18" charset="0"/>
              <a:cs typeface="Times New Roman" panose="02020603050405020304" pitchFamily="18" charset="0"/>
            </a:endParaRPr>
          </a:p>
          <a:p>
            <a:pPr lvl="1" algn="just"/>
            <a:r>
              <a:rPr lang="en-US" sz="2800" dirty="0" smtClean="0">
                <a:latin typeface="Times New Roman" panose="02020603050405020304" pitchFamily="18" charset="0"/>
                <a:cs typeface="Times New Roman" panose="02020603050405020304" pitchFamily="18" charset="0"/>
              </a:rPr>
              <a:t>and </a:t>
            </a:r>
            <a:r>
              <a:rPr lang="en-US" sz="2800" dirty="0">
                <a:latin typeface="Times New Roman" panose="02020603050405020304" pitchFamily="18" charset="0"/>
                <a:cs typeface="Times New Roman" panose="02020603050405020304" pitchFamily="18" charset="0"/>
              </a:rPr>
              <a:t>prevent disease from even happening</a:t>
            </a:r>
            <a:r>
              <a:rPr lang="en-US" sz="2800" dirty="0" smtClean="0">
                <a:latin typeface="Times New Roman" panose="02020603050405020304" pitchFamily="18" charset="0"/>
                <a:cs typeface="Times New Roman" panose="02020603050405020304" pitchFamily="18" charset="0"/>
              </a:rPr>
              <a:t>.</a:t>
            </a:r>
          </a:p>
          <a:p>
            <a:pPr algn="just"/>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One of the main strengths of dietary therapy is its </a:t>
            </a:r>
            <a:r>
              <a:rPr lang="en-US" sz="2800" dirty="0">
                <a:solidFill>
                  <a:srgbClr val="FF0000"/>
                </a:solidFill>
                <a:latin typeface="Times New Roman" panose="02020603050405020304" pitchFamily="18" charset="0"/>
                <a:cs typeface="Times New Roman" panose="02020603050405020304" pitchFamily="18" charset="0"/>
              </a:rPr>
              <a:t>power as a foundational treatment</a:t>
            </a:r>
            <a:r>
              <a:rPr lang="en-US" sz="2800" dirty="0" smtClean="0">
                <a:latin typeface="Times New Roman" panose="02020603050405020304" pitchFamily="18" charset="0"/>
                <a:cs typeface="Times New Roman" panose="02020603050405020304" pitchFamily="18" charset="0"/>
              </a:rPr>
              <a:t>.</a:t>
            </a:r>
          </a:p>
          <a:p>
            <a:pPr algn="just"/>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Food has </a:t>
            </a:r>
            <a:r>
              <a:rPr lang="en-US" sz="2800" dirty="0">
                <a:solidFill>
                  <a:srgbClr val="FF0000"/>
                </a:solidFill>
                <a:latin typeface="Times New Roman" panose="02020603050405020304" pitchFamily="18" charset="0"/>
                <a:cs typeface="Times New Roman" panose="02020603050405020304" pitchFamily="18" charset="0"/>
              </a:rPr>
              <a:t>therapeutic</a:t>
            </a:r>
            <a:r>
              <a:rPr lang="en-US" sz="2800" dirty="0">
                <a:latin typeface="Times New Roman" panose="02020603050405020304" pitchFamily="18" charset="0"/>
                <a:cs typeface="Times New Roman" panose="02020603050405020304" pitchFamily="18" charset="0"/>
              </a:rPr>
              <a:t> properties the same as drugs or herbs, </a:t>
            </a:r>
            <a:r>
              <a:rPr lang="en-US" sz="2800" dirty="0" smtClean="0">
                <a:latin typeface="Times New Roman" panose="02020603050405020304" pitchFamily="18" charset="0"/>
                <a:cs typeface="Times New Roman" panose="02020603050405020304" pitchFamily="18" charset="0"/>
              </a:rPr>
              <a:t>but:</a:t>
            </a:r>
          </a:p>
          <a:p>
            <a:pPr lvl="1" algn="just"/>
            <a:r>
              <a:rPr lang="en-US" dirty="0" smtClean="0">
                <a:latin typeface="Times New Roman" panose="02020603050405020304" pitchFamily="18" charset="0"/>
                <a:cs typeface="Times New Roman" panose="02020603050405020304" pitchFamily="18" charset="0"/>
              </a:rPr>
              <a:t>often </a:t>
            </a:r>
            <a:r>
              <a:rPr lang="en-US" dirty="0">
                <a:latin typeface="Times New Roman" panose="02020603050405020304" pitchFamily="18" charset="0"/>
                <a:cs typeface="Times New Roman" panose="02020603050405020304" pitchFamily="18" charset="0"/>
              </a:rPr>
              <a:t>less </a:t>
            </a:r>
            <a:r>
              <a:rPr lang="en-US" dirty="0" smtClean="0">
                <a:latin typeface="Times New Roman" panose="02020603050405020304" pitchFamily="18" charset="0"/>
                <a:cs typeface="Times New Roman" panose="02020603050405020304" pitchFamily="18" charset="0"/>
              </a:rPr>
              <a:t>specific</a:t>
            </a:r>
          </a:p>
          <a:p>
            <a:pPr lvl="1" algn="just"/>
            <a:r>
              <a:rPr lang="en-US" dirty="0" smtClean="0">
                <a:latin typeface="Times New Roman" panose="02020603050405020304" pitchFamily="18" charset="0"/>
                <a:cs typeface="Times New Roman" panose="02020603050405020304" pitchFamily="18" charset="0"/>
              </a:rPr>
              <a:t>less drastic </a:t>
            </a:r>
          </a:p>
          <a:p>
            <a:pPr lvl="1" algn="just"/>
            <a:r>
              <a:rPr lang="en-US" dirty="0" smtClean="0">
                <a:latin typeface="Times New Roman" panose="02020603050405020304" pitchFamily="18" charset="0"/>
                <a:cs typeface="Times New Roman" panose="02020603050405020304" pitchFamily="18" charset="0"/>
              </a:rPr>
              <a:t>And little </a:t>
            </a:r>
            <a:r>
              <a:rPr lang="en-US" dirty="0">
                <a:latin typeface="Times New Roman" panose="02020603050405020304" pitchFamily="18" charset="0"/>
                <a:cs typeface="Times New Roman" panose="02020603050405020304" pitchFamily="18" charset="0"/>
              </a:rPr>
              <a:t>side </a:t>
            </a:r>
            <a:r>
              <a:rPr lang="en-US" dirty="0" smtClean="0">
                <a:latin typeface="Times New Roman" panose="02020603050405020304" pitchFamily="18" charset="0"/>
                <a:cs typeface="Times New Roman" panose="02020603050405020304" pitchFamily="18" charset="0"/>
              </a:rPr>
              <a:t>effect</a:t>
            </a:r>
          </a:p>
          <a:p>
            <a:pPr algn="just"/>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It may be </a:t>
            </a:r>
            <a:r>
              <a:rPr lang="en-US" sz="2800" dirty="0">
                <a:solidFill>
                  <a:srgbClr val="FF0000"/>
                </a:solidFill>
                <a:latin typeface="Times New Roman" panose="02020603050405020304" pitchFamily="18" charset="0"/>
                <a:cs typeface="Times New Roman" panose="02020603050405020304" pitchFamily="18" charset="0"/>
              </a:rPr>
              <a:t>slower to take effect</a:t>
            </a:r>
            <a:r>
              <a:rPr lang="en-US" sz="2800" dirty="0">
                <a:latin typeface="Times New Roman" panose="02020603050405020304" pitchFamily="18" charset="0"/>
                <a:cs typeface="Times New Roman" panose="02020603050405020304" pitchFamily="18" charset="0"/>
              </a:rPr>
              <a:t>, but it will impact every system of the body</a:t>
            </a:r>
            <a:r>
              <a:rPr lang="en-US" sz="2800" dirty="0" smtClean="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12"/>
          </p:nvPr>
        </p:nvSpPr>
        <p:spPr/>
        <p:txBody>
          <a:bodyPr/>
          <a:lstStyle/>
          <a:p>
            <a:fld id="{D8C489E4-C886-4C43-A66E-F614A9A1D522}" type="slidenum">
              <a:rPr lang="en-US" smtClean="0"/>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34400" cy="11430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Frequency of feeding</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 y="914400"/>
            <a:ext cx="9067800" cy="5137150"/>
          </a:xfrm>
        </p:spPr>
        <p:txBody>
          <a:bodyPr>
            <a:normAutofit/>
          </a:bodyPr>
          <a:lstStyle/>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Feeding frequency affects various physiological parameters, particularly gastric and intestinal function, as well as behavior</a:t>
            </a:r>
          </a:p>
          <a:p>
            <a:pPr algn="just">
              <a:lnSpc>
                <a:spcPct val="150000"/>
              </a:lnSpc>
              <a:buNone/>
            </a:pPr>
            <a:r>
              <a:rPr lang="en-US" sz="2800" b="1" dirty="0" smtClean="0">
                <a:latin typeface="Times New Roman" panose="02020603050405020304" pitchFamily="18" charset="0"/>
                <a:cs typeface="Times New Roman" panose="02020603050405020304" pitchFamily="18" charset="0"/>
              </a:rPr>
              <a:t>Feeding frequency will be depend on </a:t>
            </a:r>
            <a:endParaRPr lang="en-US" sz="2800" dirty="0" smtClean="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Nutritional Requirements and  </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Dietary Assessment</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90</a:t>
            </a:fld>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62" y="0"/>
            <a:ext cx="9024938" cy="990600"/>
          </a:xfrm>
        </p:spPr>
        <p:txBody>
          <a:bodyPr>
            <a:normAutofit/>
          </a:bodyPr>
          <a:lstStyle/>
          <a:p>
            <a:pPr algn="just"/>
            <a:r>
              <a:rPr lang="en-US" dirty="0" smtClean="0">
                <a:latin typeface="Times New Roman" panose="02020603050405020304" pitchFamily="18" charset="0"/>
                <a:cs typeface="Times New Roman" panose="02020603050405020304" pitchFamily="18" charset="0"/>
              </a:rPr>
              <a:t>Essential Nutrient Requirements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1219200"/>
            <a:ext cx="8839200" cy="5137150"/>
          </a:xfrm>
        </p:spPr>
        <p:txBody>
          <a:bodyPr>
            <a:normAutofit fontScale="92500"/>
          </a:bodyPr>
          <a:lstStyle/>
          <a:p>
            <a:pPr marL="0" indent="0" algn="just">
              <a:lnSpc>
                <a:spcPct val="150000"/>
              </a:lnSpc>
              <a:buNone/>
            </a:pPr>
            <a:r>
              <a:rPr lang="en-US" sz="2800" b="1" dirty="0" smtClean="0">
                <a:latin typeface="Times New Roman" panose="02020603050405020304" pitchFamily="18" charset="0"/>
                <a:cs typeface="Times New Roman" panose="02020603050405020304" pitchFamily="18" charset="0"/>
              </a:rPr>
              <a:t>ENERGY</a:t>
            </a:r>
            <a:endParaRPr lang="en-US" sz="2800" dirty="0" smtClean="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For weight to remain stable, energy intake must match energy output. </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The major components of energy output are resting energy expenditure (REE) and physical activity; </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minor sources include the energy cost of metabolizing food (thermic effect of food or specific dynamic action) and shivering thermogenesis (e.g., cold-induced thermogenesis)</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91</a:t>
            </a:fld>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609601"/>
            <a:ext cx="9144000" cy="6019800"/>
          </a:xfrm>
        </p:spPr>
        <p:txBody>
          <a:bodyPr>
            <a:normAutofit fontScale="92500"/>
          </a:bodyPr>
          <a:lstStyle/>
          <a:p>
            <a:pPr algn="just">
              <a:lnSpc>
                <a:spcPct val="150000"/>
              </a:lnSpc>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The average energy intake is about 2800 kcal/d for  men and about 1800 kcal/d for  women, though these estimates vary with </a:t>
            </a:r>
            <a:r>
              <a:rPr lang="en-US" sz="2400" dirty="0" smtClean="0">
                <a:solidFill>
                  <a:srgbClr val="C00000"/>
                </a:solidFill>
                <a:latin typeface="Times New Roman" panose="02020603050405020304" pitchFamily="18" charset="0"/>
                <a:cs typeface="Times New Roman" panose="02020603050405020304" pitchFamily="18" charset="0"/>
              </a:rPr>
              <a:t>body size and activity level</a:t>
            </a:r>
          </a:p>
          <a:p>
            <a:pPr algn="just">
              <a:lnSpc>
                <a:spcPct val="150000"/>
              </a:lnSpc>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 Formulas for estimating REE are useful for assessing the energy needs of an individual whose weight is stable. </a:t>
            </a:r>
          </a:p>
          <a:p>
            <a:pPr algn="just">
              <a:lnSpc>
                <a:spcPct val="150000"/>
              </a:lnSpc>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Thus, level by multiplying by 1.2 for sedentary, 1.4 for males, REE = 900 + 10w, and for females, REE = 700 + 7w, where w is weight in kilograms. </a:t>
            </a:r>
          </a:p>
          <a:p>
            <a:pPr algn="just">
              <a:lnSpc>
                <a:spcPct val="150000"/>
              </a:lnSpc>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The calculated REE is then adjusted for physical activity  moderately active, or 1.8 for very active individuals. </a:t>
            </a:r>
          </a:p>
          <a:p>
            <a:pPr algn="just">
              <a:lnSpc>
                <a:spcPct val="150000"/>
              </a:lnSpc>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The final figure provides an estimate of total caloric needs in a state of energy balance.</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92</a:t>
            </a:fld>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755"/>
            <a:ext cx="8229600" cy="11430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Protein</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954158"/>
            <a:ext cx="9144000" cy="5599041"/>
          </a:xfrm>
        </p:spPr>
        <p:txBody>
          <a:bodyPr>
            <a:normAutofit/>
          </a:bodyPr>
          <a:lstStyle/>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Dietary protein consists of both essential and nonessential amino acids that are required for protein synthesis, whereas certain amino acids can also be used for energy and gluconeogenesis</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For adults, the recommended dietary allowance (RDA) for protein is about 0.6 g/kg desirable body weight per day, assuming that energy needs are met and that the protein is of relatively high biologic value.</a:t>
            </a:r>
          </a:p>
          <a:p>
            <a:pPr>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93</a:t>
            </a:fld>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15" y="-15922"/>
            <a:ext cx="8229600" cy="11430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1414" y="838200"/>
            <a:ext cx="8853985" cy="4525963"/>
          </a:xfrm>
        </p:spPr>
        <p:txBody>
          <a:bodyPr>
            <a:normAutofit/>
          </a:bodyPr>
          <a:lstStyle/>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Combinations of plant proteins that complement one another in biologic value or combinations of animal and plant proteins can increase biologic value and lower total protein requirements</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94</a:t>
            </a:fld>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8382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Fat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914400"/>
            <a:ext cx="8991600" cy="4525963"/>
          </a:xfrm>
        </p:spPr>
        <p:txBody>
          <a:bodyPr>
            <a:normAutofit/>
          </a:bodyPr>
          <a:lstStyle/>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Fats are a concentrated source of energy and constitute on average 34% of calories.</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However, for optimal health, fat intake should total no more than 30% of calories</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95</a:t>
            </a:fld>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762000"/>
          </a:xfrm>
        </p:spPr>
        <p:txBody>
          <a:bodyPr>
            <a:normAutofit/>
          </a:bodyPr>
          <a:lstStyle/>
          <a:p>
            <a:pPr algn="l"/>
            <a:r>
              <a:rPr lang="x-none" sz="4000" dirty="0" smtClean="0">
                <a:latin typeface="Times New Roman" panose="02020603050405020304" pitchFamily="18" charset="0"/>
                <a:cs typeface="Times New Roman" panose="02020603050405020304" pitchFamily="18" charset="0"/>
              </a:rPr>
              <a:t>Factors Altering Nutrient Needs</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609600"/>
            <a:ext cx="8686800" cy="6111875"/>
          </a:xfrm>
        </p:spPr>
        <p:txBody>
          <a:bodyPr>
            <a:normAutofit fontScale="77500" lnSpcReduction="20000"/>
          </a:bodyPr>
          <a:lstStyle/>
          <a:p>
            <a:pPr marL="0" indent="0" algn="just">
              <a:lnSpc>
                <a:spcPct val="150000"/>
              </a:lnSpc>
              <a:buNone/>
            </a:pPr>
            <a:r>
              <a:rPr lang="en-US" sz="2800" dirty="0" smtClean="0">
                <a:latin typeface="Times New Roman" panose="02020603050405020304" pitchFamily="18" charset="0"/>
                <a:cs typeface="Times New Roman" panose="02020603050405020304" pitchFamily="18" charset="0"/>
              </a:rPr>
              <a:t>The DRIs are affected by:</a:t>
            </a:r>
          </a:p>
          <a:p>
            <a:pPr lvl="1" algn="just">
              <a:lnSpc>
                <a:spcPct val="150000"/>
              </a:lnSpc>
            </a:pPr>
            <a:r>
              <a:rPr lang="en-US" sz="2400" dirty="0" smtClean="0">
                <a:latin typeface="Times New Roman" panose="02020603050405020304" pitchFamily="18" charset="0"/>
                <a:cs typeface="Times New Roman" panose="02020603050405020304" pitchFamily="18" charset="0"/>
              </a:rPr>
              <a:t> age</a:t>
            </a:r>
          </a:p>
          <a:p>
            <a:pPr lvl="1" algn="just">
              <a:lnSpc>
                <a:spcPct val="150000"/>
              </a:lnSpc>
            </a:pPr>
            <a:r>
              <a:rPr lang="en-US" sz="2800" dirty="0" smtClean="0">
                <a:latin typeface="Times New Roman" panose="02020603050405020304" pitchFamily="18" charset="0"/>
                <a:cs typeface="Times New Roman" panose="02020603050405020304" pitchFamily="18" charset="0"/>
              </a:rPr>
              <a:t> sex</a:t>
            </a:r>
          </a:p>
          <a:p>
            <a:pPr lvl="1" algn="just">
              <a:lnSpc>
                <a:spcPct val="150000"/>
              </a:lnSpc>
            </a:pPr>
            <a:r>
              <a:rPr lang="en-US" sz="2800" dirty="0" smtClean="0">
                <a:latin typeface="Times New Roman" panose="02020603050405020304" pitchFamily="18" charset="0"/>
                <a:cs typeface="Times New Roman" panose="02020603050405020304" pitchFamily="18" charset="0"/>
              </a:rPr>
              <a:t>rate of growth</a:t>
            </a:r>
          </a:p>
          <a:p>
            <a:pPr lvl="1" algn="just">
              <a:lnSpc>
                <a:spcPct val="150000"/>
              </a:lnSpc>
            </a:pPr>
            <a:r>
              <a:rPr lang="en-US" sz="2800" dirty="0" smtClean="0">
                <a:latin typeface="Times New Roman" panose="02020603050405020304" pitchFamily="18" charset="0"/>
                <a:cs typeface="Times New Roman" panose="02020603050405020304" pitchFamily="18" charset="0"/>
              </a:rPr>
              <a:t>Pregnancy</a:t>
            </a:r>
            <a:endParaRPr lang="en-US" dirty="0">
              <a:latin typeface="Times New Roman" panose="02020603050405020304" pitchFamily="18" charset="0"/>
              <a:cs typeface="Times New Roman" panose="02020603050405020304" pitchFamily="18" charset="0"/>
            </a:endParaRPr>
          </a:p>
          <a:p>
            <a:pPr lvl="1" algn="just">
              <a:lnSpc>
                <a:spcPct val="150000"/>
              </a:lnSpc>
            </a:pPr>
            <a:r>
              <a:rPr lang="en-US" sz="2800" dirty="0" smtClean="0">
                <a:latin typeface="Times New Roman" panose="02020603050405020304" pitchFamily="18" charset="0"/>
                <a:cs typeface="Times New Roman" panose="02020603050405020304" pitchFamily="18" charset="0"/>
              </a:rPr>
              <a:t>Lactation</a:t>
            </a:r>
            <a:endParaRPr lang="en-US" dirty="0">
              <a:latin typeface="Times New Roman" panose="02020603050405020304" pitchFamily="18" charset="0"/>
              <a:cs typeface="Times New Roman" panose="02020603050405020304" pitchFamily="18" charset="0"/>
            </a:endParaRPr>
          </a:p>
          <a:p>
            <a:pPr lvl="1" algn="just">
              <a:lnSpc>
                <a:spcPct val="150000"/>
              </a:lnSpc>
            </a:pPr>
            <a:r>
              <a:rPr lang="en-US" sz="2800" dirty="0" smtClean="0">
                <a:latin typeface="Times New Roman" panose="02020603050405020304" pitchFamily="18" charset="0"/>
                <a:cs typeface="Times New Roman" panose="02020603050405020304" pitchFamily="18" charset="0"/>
              </a:rPr>
              <a:t>physical activity</a:t>
            </a:r>
          </a:p>
          <a:p>
            <a:pPr lvl="1" algn="just">
              <a:lnSpc>
                <a:spcPct val="150000"/>
              </a:lnSpc>
            </a:pPr>
            <a:r>
              <a:rPr lang="en-US" sz="2800" dirty="0" smtClean="0">
                <a:latin typeface="Times New Roman" panose="02020603050405020304" pitchFamily="18" charset="0"/>
                <a:cs typeface="Times New Roman" panose="02020603050405020304" pitchFamily="18" charset="0"/>
              </a:rPr>
              <a:t>composition of diet, </a:t>
            </a:r>
            <a:endParaRPr lang="en-US" dirty="0">
              <a:latin typeface="Times New Roman" panose="02020603050405020304" pitchFamily="18" charset="0"/>
              <a:cs typeface="Times New Roman" panose="02020603050405020304" pitchFamily="18" charset="0"/>
            </a:endParaRPr>
          </a:p>
          <a:p>
            <a:pPr lvl="1" algn="just">
              <a:lnSpc>
                <a:spcPct val="150000"/>
              </a:lnSpc>
            </a:pPr>
            <a:r>
              <a:rPr lang="en-US" sz="2800" dirty="0" smtClean="0">
                <a:latin typeface="Times New Roman" panose="02020603050405020304" pitchFamily="18" charset="0"/>
                <a:cs typeface="Times New Roman" panose="02020603050405020304" pitchFamily="18" charset="0"/>
              </a:rPr>
              <a:t>concomitant diseases, </a:t>
            </a:r>
            <a:endParaRPr lang="en-US" dirty="0">
              <a:latin typeface="Times New Roman" panose="02020603050405020304" pitchFamily="18" charset="0"/>
              <a:cs typeface="Times New Roman" panose="02020603050405020304" pitchFamily="18" charset="0"/>
            </a:endParaRPr>
          </a:p>
          <a:p>
            <a:pPr lvl="1" algn="just">
              <a:lnSpc>
                <a:spcPct val="150000"/>
              </a:lnSpc>
            </a:pPr>
            <a:r>
              <a:rPr lang="en-US" sz="2800" dirty="0" smtClean="0">
                <a:latin typeface="Times New Roman" panose="02020603050405020304" pitchFamily="18" charset="0"/>
                <a:cs typeface="Times New Roman" panose="02020603050405020304" pitchFamily="18" charset="0"/>
              </a:rPr>
              <a:t>and drugs. </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When only slight differences exist between the requirements for nutrient sufficiency and excess, dietary planning becomes more difficult.</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96</a:t>
            </a:fld>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19" y="217914"/>
            <a:ext cx="8686800" cy="772686"/>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838200"/>
            <a:ext cx="8610600" cy="5883275"/>
          </a:xfrm>
        </p:spPr>
        <p:txBody>
          <a:bodyPr>
            <a:normAutofit/>
          </a:bodyPr>
          <a:lstStyle/>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Growth, strenuous physical activity, pregnancy, and lactation increase needs for energy and several essential nutrients. </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Energy needs rise during pregnancy, due to the demands of fetal growth, and during lactation, because of the increased energy required for milk production. </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Energy needs decrease with loss of lean body mass, the major determinant of REE</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8C489E4-C886-4C43-A66E-F614A9A1D522}" type="slidenum">
              <a:rPr lang="en-US" smtClean="0"/>
              <a:pPr/>
              <a:t>97</a:t>
            </a:fld>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067800" cy="990600"/>
          </a:xfrm>
        </p:spPr>
        <p:txBody>
          <a:bodyPr>
            <a:noAutofit/>
          </a:bodyPr>
          <a:lstStyle/>
          <a:p>
            <a:r>
              <a:rPr lang="x-none" sz="4000" dirty="0" smtClean="0">
                <a:latin typeface="Times New Roman" panose="02020603050405020304" pitchFamily="18" charset="0"/>
                <a:cs typeface="Times New Roman" panose="02020603050405020304" pitchFamily="18" charset="0"/>
              </a:rPr>
              <a:t>Chapter 3</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x-none" sz="4000" dirty="0" smtClean="0">
                <a:latin typeface="Times New Roman" panose="02020603050405020304" pitchFamily="18" charset="0"/>
                <a:cs typeface="Times New Roman" panose="02020603050405020304" pitchFamily="18" charset="0"/>
              </a:rPr>
              <a:t>Types </a:t>
            </a:r>
            <a:r>
              <a:rPr lang="en-US" sz="4000" dirty="0" smtClean="0">
                <a:latin typeface="Times New Roman" panose="02020603050405020304" pitchFamily="18" charset="0"/>
                <a:cs typeface="Times New Roman" panose="02020603050405020304" pitchFamily="18" charset="0"/>
              </a:rPr>
              <a:t>o</a:t>
            </a:r>
            <a:r>
              <a:rPr lang="x-none" sz="4000" dirty="0" smtClean="0">
                <a:latin typeface="Times New Roman" panose="02020603050405020304" pitchFamily="18" charset="0"/>
                <a:cs typeface="Times New Roman" panose="02020603050405020304" pitchFamily="18" charset="0"/>
              </a:rPr>
              <a:t>f Feeding</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 y="1219201"/>
            <a:ext cx="9067800" cy="5257800"/>
          </a:xfrm>
        </p:spPr>
        <p:txBody>
          <a:bodyPr>
            <a:normAutofit fontScale="92500" lnSpcReduction="20000"/>
          </a:bodyPr>
          <a:lstStyle/>
          <a:p>
            <a:pPr algn="just">
              <a:lnSpc>
                <a:spcPct val="160000"/>
              </a:lnSpc>
              <a:buFont typeface="Wingdings" panose="05000000000000000000" pitchFamily="2" charset="2"/>
              <a:buChar char="§"/>
            </a:pPr>
            <a:r>
              <a:rPr lang="en-US" sz="3000" dirty="0" smtClean="0">
                <a:latin typeface="Times New Roman" panose="02020603050405020304" pitchFamily="18" charset="0"/>
                <a:cs typeface="Times New Roman" panose="02020603050405020304" pitchFamily="18" charset="0"/>
              </a:rPr>
              <a:t>There are multiple types of feeding based on the individuals’ problem and recommended nutrients</a:t>
            </a:r>
          </a:p>
          <a:p>
            <a:pPr algn="just">
              <a:lnSpc>
                <a:spcPct val="160000"/>
              </a:lnSpc>
              <a:buFont typeface="Wingdings" panose="05000000000000000000" pitchFamily="2" charset="2"/>
              <a:buChar char="§"/>
            </a:pPr>
            <a:r>
              <a:rPr lang="en-US" sz="3000" dirty="0" err="1" smtClean="0">
                <a:latin typeface="Times New Roman" panose="02020603050405020304" pitchFamily="18" charset="0"/>
                <a:cs typeface="Times New Roman" panose="02020603050405020304" pitchFamily="18" charset="0"/>
              </a:rPr>
              <a:t>Enteral</a:t>
            </a:r>
            <a:r>
              <a:rPr lang="en-US" sz="3000" dirty="0" smtClean="0">
                <a:latin typeface="Times New Roman" panose="02020603050405020304" pitchFamily="18" charset="0"/>
                <a:cs typeface="Times New Roman" panose="02020603050405020304" pitchFamily="18" charset="0"/>
              </a:rPr>
              <a:t> or </a:t>
            </a:r>
            <a:r>
              <a:rPr lang="en-US" sz="3000" dirty="0" err="1" smtClean="0">
                <a:latin typeface="Times New Roman" panose="02020603050405020304" pitchFamily="18" charset="0"/>
                <a:cs typeface="Times New Roman" panose="02020603050405020304" pitchFamily="18" charset="0"/>
              </a:rPr>
              <a:t>parenteral</a:t>
            </a:r>
            <a:r>
              <a:rPr lang="en-US" sz="3000" dirty="0" smtClean="0">
                <a:latin typeface="Times New Roman" panose="02020603050405020304" pitchFamily="18" charset="0"/>
                <a:cs typeface="Times New Roman" panose="02020603050405020304" pitchFamily="18" charset="0"/>
              </a:rPr>
              <a:t> routes</a:t>
            </a:r>
          </a:p>
          <a:p>
            <a:pPr lvl="1" algn="just">
              <a:lnSpc>
                <a:spcPct val="160000"/>
              </a:lnSpc>
              <a:buFont typeface="Wingdings" panose="05000000000000000000" pitchFamily="2" charset="2"/>
              <a:buChar char="§"/>
            </a:pPr>
            <a:r>
              <a:rPr lang="en-US" sz="3000" dirty="0" smtClean="0">
                <a:solidFill>
                  <a:srgbClr val="C00000"/>
                </a:solidFill>
                <a:latin typeface="Times New Roman" panose="02020603050405020304" pitchFamily="18" charset="0"/>
                <a:cs typeface="Times New Roman" panose="02020603050405020304" pitchFamily="18" charset="0"/>
              </a:rPr>
              <a:t>Enteral </a:t>
            </a:r>
            <a:r>
              <a:rPr lang="en-US" sz="3000" dirty="0" smtClean="0">
                <a:latin typeface="Times New Roman" panose="02020603050405020304" pitchFamily="18" charset="0"/>
                <a:cs typeface="Times New Roman" panose="02020603050405020304" pitchFamily="18" charset="0"/>
              </a:rPr>
              <a:t> feeding via a tube placed into the gut to deliver liquid formulas containing all essential nutrients</a:t>
            </a:r>
          </a:p>
          <a:p>
            <a:pPr lvl="1" algn="just">
              <a:lnSpc>
                <a:spcPct val="160000"/>
              </a:lnSpc>
              <a:buFont typeface="Wingdings" panose="05000000000000000000" pitchFamily="2" charset="2"/>
              <a:buChar char="§"/>
            </a:pPr>
            <a:r>
              <a:rPr lang="en-US" sz="3000" dirty="0" smtClean="0">
                <a:latin typeface="Times New Roman" panose="02020603050405020304" pitchFamily="18" charset="0"/>
                <a:cs typeface="Times New Roman" panose="02020603050405020304" pitchFamily="18" charset="0"/>
              </a:rPr>
              <a:t>Preferred route because of benefits derived from maintaining the digestive, absorptive, and immunologic barrier functions of the gastrointestinal tract</a:t>
            </a:r>
          </a:p>
          <a:p>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98</a:t>
            </a:fld>
            <a:endParaRPr 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197"/>
            <a:ext cx="8991600" cy="1143000"/>
          </a:xfrm>
        </p:spPr>
        <p:txBody>
          <a:bodyPr/>
          <a:lstStyle/>
          <a:p>
            <a:pPr algn="l"/>
            <a:r>
              <a:rPr lang="en-US" dirty="0" smtClean="0"/>
              <a:t>C</a:t>
            </a:r>
            <a:r>
              <a:rPr lang="en-US" sz="4000" dirty="0" smtClean="0">
                <a:latin typeface="Times New Roman" panose="02020603050405020304" pitchFamily="18" charset="0"/>
                <a:cs typeface="Times New Roman" panose="02020603050405020304" pitchFamily="18" charset="0"/>
              </a:rPr>
              <a:t>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990600"/>
            <a:ext cx="8839200" cy="5105400"/>
          </a:xfrm>
        </p:spPr>
        <p:txBody>
          <a:bodyPr/>
          <a:lstStyle/>
          <a:p>
            <a:pPr marL="0" indent="0" algn="just">
              <a:lnSpc>
                <a:spcPct val="150000"/>
              </a:lnSpc>
              <a:buNone/>
            </a:pPr>
            <a:r>
              <a:rPr lang="en-US" sz="2800" b="1" dirty="0">
                <a:solidFill>
                  <a:srgbClr val="00B0F0"/>
                </a:solidFill>
                <a:latin typeface="Times New Roman" panose="02020603050405020304" pitchFamily="18" charset="0"/>
                <a:cs typeface="Times New Roman" panose="02020603050405020304" pitchFamily="18" charset="0"/>
              </a:rPr>
              <a:t>Enteral nutrition (EN) </a:t>
            </a:r>
            <a:r>
              <a:rPr lang="en-US" sz="2800" dirty="0">
                <a:latin typeface="Times New Roman" panose="02020603050405020304" pitchFamily="18" charset="0"/>
                <a:cs typeface="Times New Roman" panose="02020603050405020304" pitchFamily="18" charset="0"/>
              </a:rPr>
              <a:t>means </a:t>
            </a:r>
            <a:r>
              <a:rPr lang="en-US" sz="2800" dirty="0" smtClean="0">
                <a:latin typeface="Times New Roman" panose="02020603050405020304" pitchFamily="18" charset="0"/>
                <a:cs typeface="Times New Roman" panose="02020603050405020304" pitchFamily="18" charset="0"/>
              </a:rPr>
              <a:t>the feeding </a:t>
            </a:r>
            <a:r>
              <a:rPr lang="en-US" sz="2800" dirty="0">
                <a:latin typeface="Times New Roman" panose="02020603050405020304" pitchFamily="18" charset="0"/>
                <a:cs typeface="Times New Roman" panose="02020603050405020304" pitchFamily="18" charset="0"/>
              </a:rPr>
              <a:t>of an appropriate formula or liquid via a </a:t>
            </a:r>
            <a:r>
              <a:rPr lang="en-US" sz="2800" dirty="0" smtClean="0">
                <a:latin typeface="Times New Roman" panose="02020603050405020304" pitchFamily="18" charset="0"/>
                <a:cs typeface="Times New Roman" panose="02020603050405020304" pitchFamily="18" charset="0"/>
              </a:rPr>
              <a:t>tube to </a:t>
            </a:r>
            <a:r>
              <a:rPr lang="en-US" sz="2800" dirty="0">
                <a:latin typeface="Times New Roman" panose="02020603050405020304" pitchFamily="18" charset="0"/>
                <a:cs typeface="Times New Roman" panose="02020603050405020304" pitchFamily="18" charset="0"/>
              </a:rPr>
              <a:t>a client’s GI tract. </a:t>
            </a:r>
            <a:endParaRPr lang="en-US" sz="2800" dirty="0" smtClean="0">
              <a:latin typeface="Times New Roman" panose="02020603050405020304" pitchFamily="18" charset="0"/>
              <a:cs typeface="Times New Roman" panose="02020603050405020304" pitchFamily="18" charset="0"/>
            </a:endParaRPr>
          </a:p>
          <a:p>
            <a:pPr marL="0" indent="0" algn="just">
              <a:lnSpc>
                <a:spcPct val="150000"/>
              </a:lnSpc>
              <a:buNone/>
            </a:pPr>
            <a:endParaRPr lang="en-US" sz="2800" dirty="0" smtClean="0">
              <a:latin typeface="Times New Roman" panose="02020603050405020304" pitchFamily="18" charset="0"/>
              <a:cs typeface="Times New Roman" panose="02020603050405020304" pitchFamily="18" charset="0"/>
            </a:endParaRPr>
          </a:p>
          <a:p>
            <a:pPr marL="0" indent="0" algn="just">
              <a:lnSpc>
                <a:spcPct val="150000"/>
              </a:lnSpc>
              <a:buNone/>
            </a:pPr>
            <a:r>
              <a:rPr lang="en-US" sz="2800" b="1" dirty="0" smtClean="0">
                <a:solidFill>
                  <a:srgbClr val="00B0F0"/>
                </a:solidFill>
                <a:latin typeface="Times New Roman" panose="02020603050405020304" pitchFamily="18" charset="0"/>
                <a:cs typeface="Times New Roman" panose="02020603050405020304" pitchFamily="18" charset="0"/>
              </a:rPr>
              <a:t>Parenteral </a:t>
            </a:r>
            <a:r>
              <a:rPr lang="en-US" sz="2800" b="1" dirty="0">
                <a:solidFill>
                  <a:srgbClr val="00B0F0"/>
                </a:solidFill>
                <a:latin typeface="Times New Roman" panose="02020603050405020304" pitchFamily="18" charset="0"/>
                <a:cs typeface="Times New Roman" panose="02020603050405020304" pitchFamily="18" charset="0"/>
              </a:rPr>
              <a:t>nutrition (PN) </a:t>
            </a:r>
            <a:r>
              <a:rPr lang="en-US" sz="2800" dirty="0" smtClean="0">
                <a:latin typeface="Times New Roman" panose="02020603050405020304" pitchFamily="18" charset="0"/>
                <a:cs typeface="Times New Roman" panose="02020603050405020304" pitchFamily="18" charset="0"/>
              </a:rPr>
              <a:t>designates that </a:t>
            </a:r>
            <a:r>
              <a:rPr lang="en-US" sz="2800" dirty="0">
                <a:latin typeface="Times New Roman" panose="02020603050405020304" pitchFamily="18" charset="0"/>
                <a:cs typeface="Times New Roman" panose="02020603050405020304" pitchFamily="18" charset="0"/>
              </a:rPr>
              <a:t>nutrients are being provided via an </a:t>
            </a:r>
            <a:r>
              <a:rPr lang="en-US" sz="2800" dirty="0" smtClean="0">
                <a:latin typeface="Times New Roman" panose="02020603050405020304" pitchFamily="18" charset="0"/>
                <a:cs typeface="Times New Roman" panose="02020603050405020304" pitchFamily="18" charset="0"/>
              </a:rPr>
              <a:t>intravenous route</a:t>
            </a:r>
            <a:r>
              <a:rPr lang="en-US" dirty="0"/>
              <a:t>.</a:t>
            </a: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D8C489E4-C886-4C43-A66E-F614A9A1D522}" type="slidenum">
              <a:rPr lang="en-US" smtClean="0"/>
              <a:pPr/>
              <a:t>99</a:t>
            </a:fld>
            <a:endParaRPr lang="en-US"/>
          </a:p>
        </p:txBody>
      </p:sp>
    </p:spTree>
    <p:extLst>
      <p:ext uri="{BB962C8B-B14F-4D97-AF65-F5344CB8AC3E}">
        <p14:creationId xmlns:p14="http://schemas.microsoft.com/office/powerpoint/2010/main" xmlns="" val="960157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4278</TotalTime>
  <Words>14747</Words>
  <Application>Microsoft Office PowerPoint</Application>
  <PresentationFormat>On-screen Show (4:3)</PresentationFormat>
  <Paragraphs>1815</Paragraphs>
  <Slides>239</Slides>
  <Notes>16</Notes>
  <HiddenSlides>0</HiddenSlides>
  <MMClips>0</MMClips>
  <ScaleCrop>false</ScaleCrop>
  <HeadingPairs>
    <vt:vector size="4" baseType="variant">
      <vt:variant>
        <vt:lpstr>Theme</vt:lpstr>
      </vt:variant>
      <vt:variant>
        <vt:i4>2</vt:i4>
      </vt:variant>
      <vt:variant>
        <vt:lpstr>Slide Titles</vt:lpstr>
      </vt:variant>
      <vt:variant>
        <vt:i4>239</vt:i4>
      </vt:variant>
    </vt:vector>
  </HeadingPairs>
  <TitlesOfParts>
    <vt:vector size="241" baseType="lpstr">
      <vt:lpstr>Office Theme</vt:lpstr>
      <vt:lpstr>1_Office Theme</vt:lpstr>
      <vt:lpstr> Dietary therapy I   </vt:lpstr>
      <vt:lpstr>Topics will be covered </vt:lpstr>
      <vt:lpstr>  Objectives:  </vt:lpstr>
      <vt:lpstr>Methods of evaluations </vt:lpstr>
      <vt:lpstr>Assignments </vt:lpstr>
      <vt:lpstr>Introduction </vt:lpstr>
      <vt:lpstr>Cont.…</vt:lpstr>
      <vt:lpstr>Cont.…</vt:lpstr>
      <vt:lpstr>Cont.…</vt:lpstr>
      <vt:lpstr>Cont.… </vt:lpstr>
      <vt:lpstr>Cont.…</vt:lpstr>
      <vt:lpstr> Cont.… </vt:lpstr>
      <vt:lpstr>Cont.…</vt:lpstr>
      <vt:lpstr>Why Use Nutritional Therapy?</vt:lpstr>
      <vt:lpstr>Cont.…</vt:lpstr>
      <vt:lpstr>Cont.…</vt:lpstr>
      <vt:lpstr>Cont.…</vt:lpstr>
      <vt:lpstr> Common reasons therapeutic diets may be ordered: </vt:lpstr>
      <vt:lpstr>Cont.…</vt:lpstr>
      <vt:lpstr>Common therapeutic diets include: </vt:lpstr>
      <vt:lpstr>Cont.…</vt:lpstr>
      <vt:lpstr>The Determinants of Food Choice </vt:lpstr>
      <vt:lpstr>Cont.…</vt:lpstr>
      <vt:lpstr>Cont.…</vt:lpstr>
      <vt:lpstr>Biological determinants of food choice</vt:lpstr>
      <vt:lpstr>Biological determinants…</vt:lpstr>
      <vt:lpstr>Biological determinants…</vt:lpstr>
      <vt:lpstr>Palatability</vt:lpstr>
      <vt:lpstr>Sensory aspect</vt:lpstr>
      <vt:lpstr>Economic and physical determinants of food choice</vt:lpstr>
      <vt:lpstr>Cont.…</vt:lpstr>
      <vt:lpstr> Social determinants of food choice  </vt:lpstr>
      <vt:lpstr>Cont.…</vt:lpstr>
      <vt:lpstr>Psychological factors</vt:lpstr>
      <vt:lpstr>Cont.…</vt:lpstr>
      <vt:lpstr>Food choice and diet planning guide</vt:lpstr>
      <vt:lpstr>Quick Guidelines for healthy eating </vt:lpstr>
      <vt:lpstr>Cont.…</vt:lpstr>
      <vt:lpstr>Diet-Planning Principles</vt:lpstr>
      <vt:lpstr>The Food Guide Pyramid </vt:lpstr>
      <vt:lpstr>Cont.…</vt:lpstr>
      <vt:lpstr>Cont.…</vt:lpstr>
      <vt:lpstr>Cont.…</vt:lpstr>
      <vt:lpstr>Cont.….</vt:lpstr>
      <vt:lpstr>Cont.…</vt:lpstr>
      <vt:lpstr>Cont.…</vt:lpstr>
      <vt:lpstr>Cont.…</vt:lpstr>
      <vt:lpstr>Cont.…</vt:lpstr>
      <vt:lpstr>Cont.…</vt:lpstr>
      <vt:lpstr>Cont.…</vt:lpstr>
      <vt:lpstr>Healthy Eating</vt:lpstr>
      <vt:lpstr>Healthy eating tip</vt:lpstr>
      <vt:lpstr>Slide 53</vt:lpstr>
      <vt:lpstr>Chapter 2  Diet Modification</vt:lpstr>
      <vt:lpstr>Cont.…</vt:lpstr>
      <vt:lpstr>Cont.….</vt:lpstr>
      <vt:lpstr>Cont.…</vt:lpstr>
      <vt:lpstr>Benefits</vt:lpstr>
      <vt:lpstr>Risks</vt:lpstr>
      <vt:lpstr>Consistency of modified</vt:lpstr>
      <vt:lpstr>Helpful Hints</vt:lpstr>
      <vt:lpstr>Guidelines for Consistency Modifications of Foods and Liquids</vt:lpstr>
      <vt:lpstr>Cont.…</vt:lpstr>
      <vt:lpstr>Cont.…</vt:lpstr>
      <vt:lpstr>Cont.….</vt:lpstr>
      <vt:lpstr>Food consistency could be</vt:lpstr>
      <vt:lpstr>Cont.…</vt:lpstr>
      <vt:lpstr>Liquid Consistencies</vt:lpstr>
      <vt:lpstr>What You Can Eat on a Full Liquid Diet?</vt:lpstr>
      <vt:lpstr>What You Can Eat On a Pureed Diet?</vt:lpstr>
      <vt:lpstr>What You Can Eat On a Mechanical Soft Diet</vt:lpstr>
      <vt:lpstr>Cont.…</vt:lpstr>
      <vt:lpstr>Cont.…</vt:lpstr>
      <vt:lpstr>Cont.…</vt:lpstr>
      <vt:lpstr> Blenderized Liquid Diet </vt:lpstr>
      <vt:lpstr> Clear Liquid Diet </vt:lpstr>
      <vt:lpstr>Energy and fiber content of modified diet</vt:lpstr>
      <vt:lpstr>Cont.…</vt:lpstr>
      <vt:lpstr>Modified fiber </vt:lpstr>
      <vt:lpstr>Cont.…</vt:lpstr>
      <vt:lpstr>Nutrient density </vt:lpstr>
      <vt:lpstr>Cont.…</vt:lpstr>
      <vt:lpstr>Cont.…</vt:lpstr>
      <vt:lpstr>Cont.…</vt:lpstr>
      <vt:lpstr>Cont.….</vt:lpstr>
      <vt:lpstr>Cont.…</vt:lpstr>
      <vt:lpstr>Cont.…</vt:lpstr>
      <vt:lpstr>Cont.…</vt:lpstr>
      <vt:lpstr>Nutrient-Dense vs. Energy-Dense</vt:lpstr>
      <vt:lpstr>Frequency of feeding</vt:lpstr>
      <vt:lpstr>Essential Nutrient Requirements</vt:lpstr>
      <vt:lpstr>Cont.….</vt:lpstr>
      <vt:lpstr>Protein</vt:lpstr>
      <vt:lpstr>Cont.…</vt:lpstr>
      <vt:lpstr>Fat</vt:lpstr>
      <vt:lpstr>Factors Altering Nutrient Needs</vt:lpstr>
      <vt:lpstr>Cont.…</vt:lpstr>
      <vt:lpstr>Chapter 3 Types of Feeding</vt:lpstr>
      <vt:lpstr>Cont.…</vt:lpstr>
      <vt:lpstr>Cont.…</vt:lpstr>
      <vt:lpstr>Cont.…</vt:lpstr>
      <vt:lpstr>Enteral Tube Feeding</vt:lpstr>
      <vt:lpstr>Cont.…</vt:lpstr>
      <vt:lpstr>Cont.…</vt:lpstr>
      <vt:lpstr>Cont.…</vt:lpstr>
      <vt:lpstr>Cont.…</vt:lpstr>
      <vt:lpstr>Tube Placement </vt:lpstr>
      <vt:lpstr>Cont…</vt:lpstr>
      <vt:lpstr>Cont.…</vt:lpstr>
      <vt:lpstr>Cont.…</vt:lpstr>
      <vt:lpstr>Cont.…</vt:lpstr>
      <vt:lpstr>Cont.…</vt:lpstr>
      <vt:lpstr>Cont.…</vt:lpstr>
      <vt:lpstr>Monitoring of tube feeding </vt:lpstr>
      <vt:lpstr>Complication of NGT</vt:lpstr>
      <vt:lpstr>Parenteral feeding</vt:lpstr>
      <vt:lpstr>Cont.…</vt:lpstr>
      <vt:lpstr>Cont.…</vt:lpstr>
      <vt:lpstr>Cont.…</vt:lpstr>
      <vt:lpstr> Monitoring </vt:lpstr>
      <vt:lpstr>Cont.…</vt:lpstr>
      <vt:lpstr>Cont.…</vt:lpstr>
      <vt:lpstr>Before and between feeding</vt:lpstr>
      <vt:lpstr>Cont.…</vt:lpstr>
      <vt:lpstr>Cont.…</vt:lpstr>
      <vt:lpstr>Implementation</vt:lpstr>
      <vt:lpstr>Gastrostomy/Jejunostomy Feedings</vt:lpstr>
      <vt:lpstr>Main purposes for feeding tubes</vt:lpstr>
      <vt:lpstr>Cont.…</vt:lpstr>
      <vt:lpstr>Purpose of both feedings</vt:lpstr>
      <vt:lpstr>Monitoring Guidelines for TPN</vt:lpstr>
      <vt:lpstr>Design of Individual Regimens</vt:lpstr>
      <vt:lpstr>Summary </vt:lpstr>
      <vt:lpstr>Summary…</vt:lpstr>
      <vt:lpstr>       Chapter IV Tools for Planning Regular and Therapeutic Diets</vt:lpstr>
      <vt:lpstr> Different  tools to plan regular and therapeutic diets </vt:lpstr>
      <vt:lpstr>Nutrition care manual (NCM) and Therapeutic Diet Tips and Tools</vt:lpstr>
      <vt:lpstr>Cont.…</vt:lpstr>
      <vt:lpstr>Therapeutic diet</vt:lpstr>
      <vt:lpstr>1. Food Composition tables</vt:lpstr>
      <vt:lpstr>Food  composition databases tend to be compiled using a variety of methods</vt:lpstr>
      <vt:lpstr>Food composition table for use in Ethiopia I</vt:lpstr>
      <vt:lpstr>Food composition table for use in Ethiopia II</vt:lpstr>
      <vt:lpstr>Food composition table for use in Ethiopia III</vt:lpstr>
      <vt:lpstr>Food composition table for use in Ethiopia IV</vt:lpstr>
      <vt:lpstr>With out food composition data countries cannot:</vt:lpstr>
      <vt:lpstr>Food composition users </vt:lpstr>
      <vt:lpstr>Uses of food composition data</vt:lpstr>
      <vt:lpstr>Cont.…</vt:lpstr>
      <vt:lpstr>Limitation in use of FCT</vt:lpstr>
      <vt:lpstr>2. Dietary standards</vt:lpstr>
      <vt:lpstr>Benefits of dietary standards</vt:lpstr>
      <vt:lpstr>Slide 153</vt:lpstr>
      <vt:lpstr>Chapter 5  Weight Management</vt:lpstr>
      <vt:lpstr>Cont.…</vt:lpstr>
      <vt:lpstr>Methods of Weight Management</vt:lpstr>
      <vt:lpstr>Cont.…</vt:lpstr>
      <vt:lpstr>Cont.…</vt:lpstr>
      <vt:lpstr>Cont.…</vt:lpstr>
      <vt:lpstr>Cont.…</vt:lpstr>
      <vt:lpstr>Cont.…</vt:lpstr>
      <vt:lpstr>Cont.…</vt:lpstr>
      <vt:lpstr>Cont.…</vt:lpstr>
      <vt:lpstr>Overweight management</vt:lpstr>
      <vt:lpstr>Etiology of Obesity</vt:lpstr>
      <vt:lpstr>Cont.…</vt:lpstr>
      <vt:lpstr>Steps to Manage Weight </vt:lpstr>
      <vt:lpstr>Underweight management</vt:lpstr>
      <vt:lpstr>Cont.…</vt:lpstr>
      <vt:lpstr>Weight loss issues related to specific diseases</vt:lpstr>
      <vt:lpstr>Causes</vt:lpstr>
      <vt:lpstr>Treatment</vt:lpstr>
      <vt:lpstr>Kind of exercise </vt:lpstr>
      <vt:lpstr>How much should do exercise</vt:lpstr>
      <vt:lpstr>You should do before and after exercise</vt:lpstr>
      <vt:lpstr>How can you prevent injuries?</vt:lpstr>
      <vt:lpstr>Warm-up and cool-down stretches</vt:lpstr>
      <vt:lpstr>Chapter 6 Disease Management </vt:lpstr>
      <vt:lpstr>Cont.…</vt:lpstr>
      <vt:lpstr>Types of disease mgt strategies </vt:lpstr>
      <vt:lpstr>Primary prevention strategies</vt:lpstr>
      <vt:lpstr>Secondary prevention strategies</vt:lpstr>
      <vt:lpstr>Nutrition for Disease Management and Prevention</vt:lpstr>
      <vt:lpstr>The 5 Common Digestive Disorders</vt:lpstr>
      <vt:lpstr>5 Common Digestive Disorders</vt:lpstr>
      <vt:lpstr>Cont.…</vt:lpstr>
      <vt:lpstr>2. Irritable Bowel Syndrome (IBS) </vt:lpstr>
      <vt:lpstr>Irritable Bowel Syndrome</vt:lpstr>
      <vt:lpstr>Cont.…</vt:lpstr>
      <vt:lpstr>Slide 190</vt:lpstr>
      <vt:lpstr>Slide 191</vt:lpstr>
      <vt:lpstr>Cont.…</vt:lpstr>
      <vt:lpstr>Inflammatory Bowel Diseases (IBDs)</vt:lpstr>
      <vt:lpstr>Slide 194</vt:lpstr>
      <vt:lpstr>Cont.…</vt:lpstr>
      <vt:lpstr>Slide 196</vt:lpstr>
      <vt:lpstr>Cont.….</vt:lpstr>
      <vt:lpstr>Major symptoms of both illnesses include</vt:lpstr>
      <vt:lpstr>3. Gastro-esophageal Reflux Disease (GERD)</vt:lpstr>
      <vt:lpstr>Treatment</vt:lpstr>
      <vt:lpstr>4. Gastroparesis</vt:lpstr>
      <vt:lpstr>Cont.…</vt:lpstr>
      <vt:lpstr>Common symptoms of gastroparesis </vt:lpstr>
      <vt:lpstr>Maintaining a healthy digestive system</vt:lpstr>
      <vt:lpstr>Maintaining a healthy digestive system-key points</vt:lpstr>
      <vt:lpstr>Gastrointestinal Problems</vt:lpstr>
      <vt:lpstr>Cont.…</vt:lpstr>
      <vt:lpstr>Nausea</vt:lpstr>
      <vt:lpstr>Constipation</vt:lpstr>
      <vt:lpstr>Cont.…</vt:lpstr>
      <vt:lpstr>Cont.…</vt:lpstr>
      <vt:lpstr>Other causes for constipation</vt:lpstr>
      <vt:lpstr>Infancy and early childhood disease</vt:lpstr>
      <vt:lpstr>Care of the Under-Fives </vt:lpstr>
      <vt:lpstr>Acute Respiratory infection</vt:lpstr>
      <vt:lpstr>Danger signs </vt:lpstr>
      <vt:lpstr>Mental Retardation</vt:lpstr>
      <vt:lpstr>Causes</vt:lpstr>
      <vt:lpstr>Cretinism/ hypothyroidism</vt:lpstr>
      <vt:lpstr>Clinical Features</vt:lpstr>
      <vt:lpstr>Urinary Tract Infection</vt:lpstr>
      <vt:lpstr>Tuberculosis</vt:lpstr>
      <vt:lpstr>Meningitis</vt:lpstr>
      <vt:lpstr>Slide 224</vt:lpstr>
      <vt:lpstr>Cleft lip and palate</vt:lpstr>
      <vt:lpstr>Feeding Recommendations during sickness and health</vt:lpstr>
      <vt:lpstr>6 Months up to 12 months</vt:lpstr>
      <vt:lpstr>12 months up to 2 years</vt:lpstr>
      <vt:lpstr>2 years and older</vt:lpstr>
      <vt:lpstr>Feeding Disorder of Infancy and Early Childhood</vt:lpstr>
      <vt:lpstr>diagnosed if the child meets the following  criteria</vt:lpstr>
      <vt:lpstr>Nonmedical Causes</vt:lpstr>
      <vt:lpstr>Signs</vt:lpstr>
      <vt:lpstr>CHAPTER 7:- ELECTROLYTE AND FLUID BALANCE FOR DIARRHEA</vt:lpstr>
      <vt:lpstr>Classification of diarrhea </vt:lpstr>
      <vt:lpstr>Chronic diarrheal diseases</vt:lpstr>
      <vt:lpstr> Based on the nature of diarrheal stool, acute diarrhea could be inflammatory or non inflammatory  </vt:lpstr>
      <vt:lpstr>Pathophysiologic classification</vt:lpstr>
      <vt:lpstr>Managment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Girma</dc:creator>
  <cp:lastModifiedBy>user</cp:lastModifiedBy>
  <cp:revision>297</cp:revision>
  <dcterms:created xsi:type="dcterms:W3CDTF">2015-10-14T20:58:43Z</dcterms:created>
  <dcterms:modified xsi:type="dcterms:W3CDTF">2020-05-14T00:51:35Z</dcterms:modified>
</cp:coreProperties>
</file>