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9"/>
  </p:notesMasterIdLst>
  <p:sldIdLst>
    <p:sldId id="256" r:id="rId2"/>
    <p:sldId id="259" r:id="rId3"/>
    <p:sldId id="260" r:id="rId4"/>
    <p:sldId id="261" r:id="rId5"/>
    <p:sldId id="272" r:id="rId6"/>
    <p:sldId id="262" r:id="rId7"/>
    <p:sldId id="263" r:id="rId8"/>
    <p:sldId id="264" r:id="rId9"/>
    <p:sldId id="279" r:id="rId10"/>
    <p:sldId id="265" r:id="rId11"/>
    <p:sldId id="266" r:id="rId12"/>
    <p:sldId id="299" r:id="rId13"/>
    <p:sldId id="273" r:id="rId14"/>
    <p:sldId id="274" r:id="rId15"/>
    <p:sldId id="280" r:id="rId16"/>
    <p:sldId id="281" r:id="rId17"/>
    <p:sldId id="277" r:id="rId18"/>
    <p:sldId id="269" r:id="rId19"/>
    <p:sldId id="283" r:id="rId20"/>
    <p:sldId id="286" r:id="rId21"/>
    <p:sldId id="290" r:id="rId22"/>
    <p:sldId id="291" r:id="rId23"/>
    <p:sldId id="292" r:id="rId24"/>
    <p:sldId id="298" r:id="rId25"/>
    <p:sldId id="297" r:id="rId26"/>
    <p:sldId id="294" r:id="rId27"/>
    <p:sldId id="29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682" autoAdjust="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15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9AFA21-D938-48BC-A6A3-91A98ED1BAC3}" type="datetimeFigureOut">
              <a:rPr lang="en-US" smtClean="0"/>
              <a:pPr/>
              <a:t>06/04/19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339B22-C14F-4023-8001-4282EB1C7694}" type="slidenum">
              <a:rPr lang="en-US" smtClean="0"/>
              <a:pPr/>
              <a:t>‹#›</a:t>
            </a:fld>
            <a:endParaRPr lang="en-US"/>
          </a:p>
        </p:txBody>
      </p:sp>
    </p:spTree>
    <p:extLst>
      <p:ext uri="{BB962C8B-B14F-4D97-AF65-F5344CB8AC3E}">
        <p14:creationId xmlns:p14="http://schemas.microsoft.com/office/powerpoint/2010/main" val="3391820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Also defined as group of people in a defined geographic area with common goal and objectives, and the potential for interacting one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r>
              <a:rPr lang="en-US" dirty="0" err="1"/>
              <a:t>anothercollection</a:t>
            </a:r>
            <a:r>
              <a:rPr lang="en-US" dirty="0"/>
              <a:t> of people who interact with one another and whose common interest or characteristics gives them a sense of unity and belonging.</a:t>
            </a:r>
          </a:p>
          <a:p>
            <a:endParaRPr lang="en-US" dirty="0"/>
          </a:p>
        </p:txBody>
      </p:sp>
      <p:sp>
        <p:nvSpPr>
          <p:cNvPr id="4" name="Slide Number Placeholder 3"/>
          <p:cNvSpPr>
            <a:spLocks noGrp="1"/>
          </p:cNvSpPr>
          <p:nvPr>
            <p:ph type="sldNum" sz="quarter" idx="10"/>
          </p:nvPr>
        </p:nvSpPr>
        <p:spPr/>
        <p:txBody>
          <a:bodyPr/>
          <a:lstStyle/>
          <a:p>
            <a:fld id="{F8339B22-C14F-4023-8001-4282EB1C7694}" type="slidenum">
              <a:rPr lang="en-US" smtClean="0"/>
              <a:pPr/>
              <a:t>3</a:t>
            </a:fld>
            <a:endParaRPr lang="en-US"/>
          </a:p>
        </p:txBody>
      </p:sp>
    </p:spTree>
    <p:extLst>
      <p:ext uri="{BB962C8B-B14F-4D97-AF65-F5344CB8AC3E}">
        <p14:creationId xmlns:p14="http://schemas.microsoft.com/office/powerpoint/2010/main" val="12973705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 Identifies a group of people  with an unmet nutritional need, gathers information about the group’s socioeconomic  background, ethnicity, religion, geographical location,  and cultural and then develops a program or service tailored to the needs of this group. </a:t>
            </a:r>
          </a:p>
          <a:p>
            <a:endParaRPr lang="en-US" dirty="0"/>
          </a:p>
        </p:txBody>
      </p:sp>
      <p:sp>
        <p:nvSpPr>
          <p:cNvPr id="4" name="Slide Number Placeholder 3"/>
          <p:cNvSpPr>
            <a:spLocks noGrp="1"/>
          </p:cNvSpPr>
          <p:nvPr>
            <p:ph type="sldNum" sz="quarter" idx="5"/>
          </p:nvPr>
        </p:nvSpPr>
        <p:spPr/>
        <p:txBody>
          <a:bodyPr/>
          <a:lstStyle/>
          <a:p>
            <a:fld id="{F8339B22-C14F-4023-8001-4282EB1C7694}" type="slidenum">
              <a:rPr lang="en-US" smtClean="0"/>
              <a:pPr/>
              <a:t>16</a:t>
            </a:fld>
            <a:endParaRPr lang="en-US"/>
          </a:p>
        </p:txBody>
      </p:sp>
    </p:spTree>
    <p:extLst>
      <p:ext uri="{BB962C8B-B14F-4D97-AF65-F5344CB8AC3E}">
        <p14:creationId xmlns:p14="http://schemas.microsoft.com/office/powerpoint/2010/main" val="4710833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Phn</a:t>
            </a:r>
            <a:r>
              <a:rPr lang="en-US" dirty="0"/>
              <a:t> –</a:t>
            </a:r>
            <a:r>
              <a:rPr lang="en-US" dirty="0" err="1"/>
              <a:t>focuse</a:t>
            </a:r>
            <a:r>
              <a:rPr lang="en-US" dirty="0"/>
              <a:t> on </a:t>
            </a:r>
            <a:r>
              <a:rPr lang="en-US" dirty="0" err="1"/>
              <a:t>yhe</a:t>
            </a:r>
            <a:r>
              <a:rPr lang="en-US" dirty="0"/>
              <a:t> </a:t>
            </a:r>
            <a:r>
              <a:rPr lang="en-US" dirty="0" err="1"/>
              <a:t>primotion</a:t>
            </a:r>
            <a:r>
              <a:rPr lang="en-US" dirty="0"/>
              <a:t> of good health through nutrition and primary prevention of</a:t>
            </a:r>
            <a:r>
              <a:rPr lang="en-US" baseline="0" dirty="0"/>
              <a:t> nutrition related illness in the population</a:t>
            </a:r>
            <a:endParaRPr lang="en-US" dirty="0"/>
          </a:p>
          <a:p>
            <a:r>
              <a:rPr lang="en-US" dirty="0" err="1"/>
              <a:t>emphsize</a:t>
            </a:r>
            <a:r>
              <a:rPr lang="en-US" baseline="0" dirty="0"/>
              <a:t> the </a:t>
            </a:r>
            <a:r>
              <a:rPr lang="en-US" baseline="0" dirty="0" err="1"/>
              <a:t>qapplication</a:t>
            </a:r>
            <a:r>
              <a:rPr lang="en-US" baseline="0" dirty="0"/>
              <a:t> of nutrition knowledge and research to the improvement of health of the population</a:t>
            </a:r>
            <a:endParaRPr lang="en-US" dirty="0"/>
          </a:p>
        </p:txBody>
      </p:sp>
      <p:sp>
        <p:nvSpPr>
          <p:cNvPr id="4" name="Slide Number Placeholder 3"/>
          <p:cNvSpPr>
            <a:spLocks noGrp="1"/>
          </p:cNvSpPr>
          <p:nvPr>
            <p:ph type="sldNum" sz="quarter" idx="10"/>
          </p:nvPr>
        </p:nvSpPr>
        <p:spPr/>
        <p:txBody>
          <a:bodyPr/>
          <a:lstStyle/>
          <a:p>
            <a:fld id="{F8339B22-C14F-4023-8001-4282EB1C7694}" type="slidenum">
              <a:rPr lang="en-US" smtClean="0"/>
              <a:pPr/>
              <a:t>18</a:t>
            </a:fld>
            <a:endParaRPr lang="en-US"/>
          </a:p>
        </p:txBody>
      </p:sp>
    </p:spTree>
    <p:extLst>
      <p:ext uri="{BB962C8B-B14F-4D97-AF65-F5344CB8AC3E}">
        <p14:creationId xmlns:p14="http://schemas.microsoft.com/office/powerpoint/2010/main" val="34004379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It encompasses the programs and services targeted towards individuals or groups within a specific geographic area designed to improve nutrition and prevent disease.</a:t>
            </a:r>
          </a:p>
          <a:p>
            <a:endParaRPr lang="en-US" dirty="0"/>
          </a:p>
        </p:txBody>
      </p:sp>
      <p:sp>
        <p:nvSpPr>
          <p:cNvPr id="4" name="Slide Number Placeholder 3"/>
          <p:cNvSpPr>
            <a:spLocks noGrp="1"/>
          </p:cNvSpPr>
          <p:nvPr>
            <p:ph type="sldNum" sz="quarter" idx="10"/>
          </p:nvPr>
        </p:nvSpPr>
        <p:spPr/>
        <p:txBody>
          <a:bodyPr/>
          <a:lstStyle/>
          <a:p>
            <a:fld id="{F8339B22-C14F-4023-8001-4282EB1C7694}" type="slidenum">
              <a:rPr lang="en-US" smtClean="0"/>
              <a:pPr/>
              <a:t>19</a:t>
            </a:fld>
            <a:endParaRPr lang="en-US"/>
          </a:p>
        </p:txBody>
      </p:sp>
    </p:spTree>
    <p:extLst>
      <p:ext uri="{BB962C8B-B14F-4D97-AF65-F5344CB8AC3E}">
        <p14:creationId xmlns:p14="http://schemas.microsoft.com/office/powerpoint/2010/main" val="3136766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charset="0"/>
                <a:cs typeface="Times New Roman" pitchFamily="18" charset="0"/>
              </a:rPr>
              <a:t>Is the application of public health and nutrition sciences for formulating strategies and actions for preventing and solving the serious problem of malnutrition.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Public health nutrition is the application of nutrition and public health principles to design programs, systems, policies and environments that aims to improve or maintain the optimal health of populations and targeted groups. </a:t>
            </a:r>
          </a:p>
          <a:p>
            <a:endParaRPr lang="en-US" dirty="0"/>
          </a:p>
        </p:txBody>
      </p:sp>
      <p:sp>
        <p:nvSpPr>
          <p:cNvPr id="4" name="Slide Number Placeholder 3"/>
          <p:cNvSpPr>
            <a:spLocks noGrp="1"/>
          </p:cNvSpPr>
          <p:nvPr>
            <p:ph type="sldNum" sz="quarter" idx="5"/>
          </p:nvPr>
        </p:nvSpPr>
        <p:spPr/>
        <p:txBody>
          <a:bodyPr/>
          <a:lstStyle/>
          <a:p>
            <a:fld id="{F8339B22-C14F-4023-8001-4282EB1C7694}" type="slidenum">
              <a:rPr lang="en-US" smtClean="0"/>
              <a:pPr/>
              <a:t>20</a:t>
            </a:fld>
            <a:endParaRPr lang="en-US"/>
          </a:p>
        </p:txBody>
      </p:sp>
    </p:spTree>
    <p:extLst>
      <p:ext uri="{BB962C8B-B14F-4D97-AF65-F5344CB8AC3E}">
        <p14:creationId xmlns:p14="http://schemas.microsoft.com/office/powerpoint/2010/main" val="9191805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buFont typeface="Wingdings" panose="05000000000000000000" pitchFamily="2" charset="2"/>
              <a:buChar char="Ø"/>
            </a:pPr>
            <a:r>
              <a:rPr lang="en-US" dirty="0">
                <a:latin typeface="Times New Roman" pitchFamily="18" charset="0"/>
                <a:cs typeface="Times New Roman" pitchFamily="18" charset="0"/>
              </a:rPr>
              <a:t>Public health nutritionists are engaged in public health nutrition activities. </a:t>
            </a:r>
          </a:p>
          <a:p>
            <a:pPr lvl="1" algn="just">
              <a:buFont typeface="Wingdings" panose="05000000000000000000" pitchFamily="2" charset="2"/>
              <a:buChar char="Ø"/>
            </a:pPr>
            <a:r>
              <a:rPr lang="en-US" dirty="0">
                <a:latin typeface="Times New Roman" pitchFamily="18" charset="0"/>
                <a:cs typeface="Times New Roman" pitchFamily="18" charset="0"/>
              </a:rPr>
              <a:t>They have data analysis skills and are proﬁcient in program planning, program management, program evaluation, budget development, and policy analysis and development.</a:t>
            </a:r>
          </a:p>
          <a:p>
            <a:pPr algn="just">
              <a:buFont typeface="Wingdings" panose="05000000000000000000" pitchFamily="2" charset="2"/>
              <a:buChar char="Ø"/>
            </a:pPr>
            <a:endParaRPr lang="en-US" dirty="0">
              <a:latin typeface="Times New Roman" pitchFamily="18" charset="0"/>
              <a:cs typeface="Times New Roman" pitchFamily="18" charset="0"/>
            </a:endParaRPr>
          </a:p>
          <a:p>
            <a:pPr algn="just">
              <a:buFont typeface="Wingdings" panose="05000000000000000000" pitchFamily="2" charset="2"/>
              <a:buChar char="Ø"/>
            </a:pPr>
            <a:r>
              <a:rPr lang="en-US" dirty="0">
                <a:latin typeface="Times New Roman" pitchFamily="18" charset="0"/>
                <a:cs typeface="Times New Roman" pitchFamily="18" charset="0"/>
              </a:rPr>
              <a:t> PH nutritionists include midlevel planners, researchers, and teachers, administrators, and directors of research and training programs. </a:t>
            </a:r>
          </a:p>
          <a:p>
            <a:pPr algn="just">
              <a:buFont typeface="Wingdings" panose="05000000000000000000" pitchFamily="2" charset="2"/>
              <a:buChar char="Ø"/>
            </a:pPr>
            <a:endParaRPr lang="en-US" dirty="0">
              <a:latin typeface="Times New Roman" pitchFamily="18" charset="0"/>
              <a:cs typeface="Times New Roman" pitchFamily="18" charset="0"/>
            </a:endParaRPr>
          </a:p>
          <a:p>
            <a:pPr algn="just">
              <a:buFont typeface="Wingdings" panose="05000000000000000000" pitchFamily="2" charset="2"/>
              <a:buChar char="Ø"/>
            </a:pPr>
            <a:r>
              <a:rPr lang="en-US" dirty="0">
                <a:latin typeface="Times New Roman" pitchFamily="18" charset="0"/>
                <a:cs typeface="Times New Roman" pitchFamily="18" charset="0"/>
              </a:rPr>
              <a:t>They also function as macro planners, decision makers, and heads of governmental sectors.</a:t>
            </a:r>
            <a:endParaRPr lang="en-US" dirty="0"/>
          </a:p>
          <a:p>
            <a:endParaRPr lang="en-US" dirty="0"/>
          </a:p>
        </p:txBody>
      </p:sp>
      <p:sp>
        <p:nvSpPr>
          <p:cNvPr id="4" name="Slide Number Placeholder 3"/>
          <p:cNvSpPr>
            <a:spLocks noGrp="1"/>
          </p:cNvSpPr>
          <p:nvPr>
            <p:ph type="sldNum" sz="quarter" idx="5"/>
          </p:nvPr>
        </p:nvSpPr>
        <p:spPr/>
        <p:txBody>
          <a:bodyPr/>
          <a:lstStyle/>
          <a:p>
            <a:fld id="{F8339B22-C14F-4023-8001-4282EB1C7694}" type="slidenum">
              <a:rPr lang="en-US" smtClean="0"/>
              <a:pPr/>
              <a:t>21</a:t>
            </a:fld>
            <a:endParaRPr lang="en-US"/>
          </a:p>
        </p:txBody>
      </p:sp>
    </p:spTree>
    <p:extLst>
      <p:ext uri="{BB962C8B-B14F-4D97-AF65-F5344CB8AC3E}">
        <p14:creationId xmlns:p14="http://schemas.microsoft.com/office/powerpoint/2010/main" val="31319427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Adhere—obey –stick to—follow</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make people obey something---enforce</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F8339B22-C14F-4023-8001-4282EB1C7694}" type="slidenum">
              <a:rPr lang="en-US" smtClean="0"/>
              <a:pPr/>
              <a:t>23</a:t>
            </a:fld>
            <a:endParaRPr lang="en-US"/>
          </a:p>
        </p:txBody>
      </p:sp>
    </p:spTree>
    <p:extLst>
      <p:ext uri="{BB962C8B-B14F-4D97-AF65-F5344CB8AC3E}">
        <p14:creationId xmlns:p14="http://schemas.microsoft.com/office/powerpoint/2010/main" val="5515054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charset="0"/>
                <a:cs typeface="Times New Roman" pitchFamily="18" charset="0"/>
              </a:rPr>
              <a:t>CNP is a collection of activities aimed at solving the nutrition problems of a community with the full participation and cooperation of its members in a flexible, though systematic and well-researched manner.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charset="0"/>
                <a:cs typeface="Times New Roman" pitchFamily="18" charset="0"/>
              </a:rPr>
              <a:t>A lack of community power over decision-making is matched by a lack of community involvement and, ultimately a lack of impact…rely heavily on external resources so they do not foster ownership or long term sustainability.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5"/>
          </p:nvPr>
        </p:nvSpPr>
        <p:spPr/>
        <p:txBody>
          <a:bodyPr/>
          <a:lstStyle/>
          <a:p>
            <a:fld id="{F8339B22-C14F-4023-8001-4282EB1C7694}" type="slidenum">
              <a:rPr lang="en-US" smtClean="0"/>
              <a:pPr/>
              <a:t>24</a:t>
            </a:fld>
            <a:endParaRPr lang="en-US"/>
          </a:p>
        </p:txBody>
      </p:sp>
    </p:spTree>
    <p:extLst>
      <p:ext uri="{BB962C8B-B14F-4D97-AF65-F5344CB8AC3E}">
        <p14:creationId xmlns:p14="http://schemas.microsoft.com/office/powerpoint/2010/main" val="37272792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Reinforce----Strength</a:t>
            </a:r>
          </a:p>
        </p:txBody>
      </p:sp>
      <p:sp>
        <p:nvSpPr>
          <p:cNvPr id="4" name="Slide Number Placeholder 3"/>
          <p:cNvSpPr>
            <a:spLocks noGrp="1"/>
          </p:cNvSpPr>
          <p:nvPr>
            <p:ph type="sldNum" sz="quarter" idx="5"/>
          </p:nvPr>
        </p:nvSpPr>
        <p:spPr/>
        <p:txBody>
          <a:bodyPr/>
          <a:lstStyle/>
          <a:p>
            <a:fld id="{F8339B22-C14F-4023-8001-4282EB1C7694}" type="slidenum">
              <a:rPr lang="en-US" smtClean="0"/>
              <a:pPr/>
              <a:t>25</a:t>
            </a:fld>
            <a:endParaRPr lang="en-US"/>
          </a:p>
        </p:txBody>
      </p:sp>
    </p:spTree>
    <p:extLst>
      <p:ext uri="{BB962C8B-B14F-4D97-AF65-F5344CB8AC3E}">
        <p14:creationId xmlns:p14="http://schemas.microsoft.com/office/powerpoint/2010/main" val="38497985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marL="273050" lvl="1" indent="-273050">
              <a:lnSpc>
                <a:spcPct val="150000"/>
              </a:lnSpc>
              <a:spcBef>
                <a:spcPts val="575"/>
              </a:spcBef>
              <a:buClr>
                <a:schemeClr val="accent1"/>
              </a:buClr>
            </a:pPr>
            <a:r>
              <a:rPr lang="en-US" altLang="en-US" dirty="0"/>
              <a:t>The concept of community is not always circumscribed by a city limits sign or zoning laws</a:t>
            </a:r>
          </a:p>
          <a:p>
            <a:pPr>
              <a:lnSpc>
                <a:spcPct val="150000"/>
              </a:lnSpc>
            </a:pPr>
            <a:r>
              <a:rPr lang="en-US" altLang="en-US" sz="2800" dirty="0"/>
              <a:t>Some times, the term community describes people who share certain interests, beliefs, or values, even though they live in diverse geographical location; </a:t>
            </a:r>
          </a:p>
          <a:p>
            <a:pPr>
              <a:lnSpc>
                <a:spcPct val="150000"/>
              </a:lnSpc>
              <a:buFont typeface="Wingdings" panose="05000000000000000000" pitchFamily="2" charset="2"/>
              <a:buChar char="ü"/>
            </a:pPr>
            <a:r>
              <a:rPr lang="en-US" altLang="en-US" sz="2800" dirty="0"/>
              <a:t>examples include the academic community, the gay community,  the immigrant community, etc.</a:t>
            </a:r>
          </a:p>
          <a:p>
            <a:endParaRPr lang="en-US" dirty="0"/>
          </a:p>
        </p:txBody>
      </p:sp>
      <p:sp>
        <p:nvSpPr>
          <p:cNvPr id="4" name="Slide Number Placeholder 3"/>
          <p:cNvSpPr>
            <a:spLocks noGrp="1"/>
          </p:cNvSpPr>
          <p:nvPr>
            <p:ph type="sldNum" sz="quarter" idx="5"/>
          </p:nvPr>
        </p:nvSpPr>
        <p:spPr/>
        <p:txBody>
          <a:bodyPr/>
          <a:lstStyle/>
          <a:p>
            <a:fld id="{F8339B22-C14F-4023-8001-4282EB1C7694}" type="slidenum">
              <a:rPr lang="en-US" smtClean="0"/>
              <a:pPr/>
              <a:t>4</a:t>
            </a:fld>
            <a:endParaRPr lang="en-US"/>
          </a:p>
        </p:txBody>
      </p:sp>
    </p:spTree>
    <p:extLst>
      <p:ext uri="{BB962C8B-B14F-4D97-AF65-F5344CB8AC3E}">
        <p14:creationId xmlns:p14="http://schemas.microsoft.com/office/powerpoint/2010/main" val="3470161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Features--</a:t>
            </a:r>
            <a:r>
              <a:rPr lang="en-US" sz="1200" b="1" kern="1200" dirty="0">
                <a:solidFill>
                  <a:schemeClr val="tx1"/>
                </a:solidFill>
                <a:effectLst/>
                <a:latin typeface="+mn-lt"/>
                <a:ea typeface="+mn-ea"/>
                <a:cs typeface="+mn-cs"/>
              </a:rPr>
              <a:t>distinctive part: </a:t>
            </a:r>
            <a:r>
              <a:rPr lang="en-US" sz="1200" kern="1200" dirty="0">
                <a:solidFill>
                  <a:schemeClr val="tx1"/>
                </a:solidFill>
                <a:effectLst/>
                <a:latin typeface="+mn-lt"/>
                <a:ea typeface="+mn-ea"/>
                <a:cs typeface="+mn-cs"/>
              </a:rPr>
              <a:t>a part of something that distinguishes it </a:t>
            </a:r>
            <a:r>
              <a:rPr lang="en-US" sz="1200" i="1" kern="1200" dirty="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5"/>
          </p:nvPr>
        </p:nvSpPr>
        <p:spPr/>
        <p:txBody>
          <a:bodyPr/>
          <a:lstStyle/>
          <a:p>
            <a:fld id="{F8339B22-C14F-4023-8001-4282EB1C7694}" type="slidenum">
              <a:rPr lang="en-US" smtClean="0"/>
              <a:pPr/>
              <a:t>5</a:t>
            </a:fld>
            <a:endParaRPr lang="en-US"/>
          </a:p>
        </p:txBody>
      </p:sp>
    </p:spTree>
    <p:extLst>
      <p:ext uri="{BB962C8B-B14F-4D97-AF65-F5344CB8AC3E}">
        <p14:creationId xmlns:p14="http://schemas.microsoft.com/office/powerpoint/2010/main" val="3888548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Health system- health care system --- organization of  people , institution, and </a:t>
            </a:r>
            <a:r>
              <a:rPr lang="en-US" dirty="0" err="1"/>
              <a:t>resourse</a:t>
            </a:r>
            <a:r>
              <a:rPr lang="en-US" dirty="0"/>
              <a:t> that deliver health care to the population.</a:t>
            </a:r>
          </a:p>
          <a:p>
            <a:r>
              <a:rPr lang="en-US" dirty="0"/>
              <a:t>Economic system—a system of production ,recourse allocation, and distribution of goods and services within a society  or  a given geographic area </a:t>
            </a:r>
            <a:r>
              <a:rPr lang="en-US" dirty="0" err="1"/>
              <a:t>area</a:t>
            </a:r>
            <a:endParaRPr lang="en-US" dirty="0"/>
          </a:p>
        </p:txBody>
      </p:sp>
      <p:sp>
        <p:nvSpPr>
          <p:cNvPr id="4" name="Slide Number Placeholder 3"/>
          <p:cNvSpPr>
            <a:spLocks noGrp="1"/>
          </p:cNvSpPr>
          <p:nvPr>
            <p:ph type="sldNum" sz="quarter" idx="5"/>
          </p:nvPr>
        </p:nvSpPr>
        <p:spPr/>
        <p:txBody>
          <a:bodyPr/>
          <a:lstStyle/>
          <a:p>
            <a:fld id="{F8339B22-C14F-4023-8001-4282EB1C7694}" type="slidenum">
              <a:rPr lang="en-US" smtClean="0"/>
              <a:pPr/>
              <a:t>7</a:t>
            </a:fld>
            <a:endParaRPr lang="en-US"/>
          </a:p>
        </p:txBody>
      </p:sp>
    </p:spTree>
    <p:extLst>
      <p:ext uri="{BB962C8B-B14F-4D97-AF65-F5344CB8AC3E}">
        <p14:creationId xmlns:p14="http://schemas.microsoft.com/office/powerpoint/2010/main" val="2025272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WHO, define ; Community  as ‘a social group determined   by geographic boundaries and/or common values and interests "community members  know  and interact each anther; function within a particular social structure ;and show and create norms, values  and social institution</a:t>
            </a:r>
          </a:p>
          <a:p>
            <a:r>
              <a:rPr lang="en-US" dirty="0"/>
              <a:t>2</a:t>
            </a:r>
            <a:r>
              <a:rPr lang="en-US" baseline="30000" dirty="0"/>
              <a:t>nd</a:t>
            </a:r>
            <a:r>
              <a:rPr lang="en-US" dirty="0"/>
              <a:t> definition ,community is demographic and involves viewing the community as a sub group of population, such as people of a particular age ,gender , social class ,or a race</a:t>
            </a:r>
          </a:p>
          <a:p>
            <a:r>
              <a:rPr lang="en-US" dirty="0"/>
              <a:t>Also be defined  on the bases of a common interest or goal . a collection of people  even if they are scattered geographically ,can have a common interest that binds its member.</a:t>
            </a:r>
          </a:p>
          <a:p>
            <a:r>
              <a:rPr lang="en-US" dirty="0"/>
              <a:t>Examples of common interest community ,American  diabetes association,</a:t>
            </a:r>
          </a:p>
          <a:p>
            <a:r>
              <a:rPr lang="en-US" dirty="0"/>
              <a:t> </a:t>
            </a:r>
          </a:p>
          <a:p>
            <a:endParaRPr lang="en-US" dirty="0"/>
          </a:p>
        </p:txBody>
      </p:sp>
      <p:sp>
        <p:nvSpPr>
          <p:cNvPr id="4" name="Slide Number Placeholder 3"/>
          <p:cNvSpPr>
            <a:spLocks noGrp="1"/>
          </p:cNvSpPr>
          <p:nvPr>
            <p:ph type="sldNum" sz="quarter" idx="5"/>
          </p:nvPr>
        </p:nvSpPr>
        <p:spPr/>
        <p:txBody>
          <a:bodyPr/>
          <a:lstStyle/>
          <a:p>
            <a:fld id="{F8339B22-C14F-4023-8001-4282EB1C7694}" type="slidenum">
              <a:rPr lang="en-US" smtClean="0"/>
              <a:pPr/>
              <a:t>8</a:t>
            </a:fld>
            <a:endParaRPr lang="en-US"/>
          </a:p>
        </p:txBody>
      </p:sp>
    </p:spTree>
    <p:extLst>
      <p:ext uri="{BB962C8B-B14F-4D97-AF65-F5344CB8AC3E}">
        <p14:creationId xmlns:p14="http://schemas.microsoft.com/office/powerpoint/2010/main" val="13121916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 </a:t>
            </a:r>
            <a:r>
              <a:rPr lang="en-US" dirty="0">
                <a:solidFill>
                  <a:srgbClr val="FF0000"/>
                </a:solidFill>
              </a:rPr>
              <a:t>statement (written) by an authoritative body of an intent to </a:t>
            </a:r>
            <a:r>
              <a:rPr lang="en-US" dirty="0"/>
              <a:t>act in order to accomplish a stated goal</a:t>
            </a:r>
          </a:p>
        </p:txBody>
      </p:sp>
      <p:sp>
        <p:nvSpPr>
          <p:cNvPr id="4" name="Slide Number Placeholder 3"/>
          <p:cNvSpPr>
            <a:spLocks noGrp="1"/>
          </p:cNvSpPr>
          <p:nvPr>
            <p:ph type="sldNum" sz="quarter" idx="10"/>
          </p:nvPr>
        </p:nvSpPr>
        <p:spPr/>
        <p:txBody>
          <a:bodyPr/>
          <a:lstStyle/>
          <a:p>
            <a:fld id="{F8339B22-C14F-4023-8001-4282EB1C7694}" type="slidenum">
              <a:rPr lang="en-US" smtClean="0"/>
              <a:pPr/>
              <a:t>10</a:t>
            </a:fld>
            <a:endParaRPr lang="en-US"/>
          </a:p>
        </p:txBody>
      </p:sp>
    </p:spTree>
    <p:extLst>
      <p:ext uri="{BB962C8B-B14F-4D97-AF65-F5344CB8AC3E}">
        <p14:creationId xmlns:p14="http://schemas.microsoft.com/office/powerpoint/2010/main" val="19133703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Program—plan of action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              -- set of activities with specific goal</a:t>
            </a:r>
            <a:endParaRPr lang="en-US" dirty="0"/>
          </a:p>
        </p:txBody>
      </p:sp>
      <p:sp>
        <p:nvSpPr>
          <p:cNvPr id="4" name="Slide Number Placeholder 3"/>
          <p:cNvSpPr>
            <a:spLocks noGrp="1"/>
          </p:cNvSpPr>
          <p:nvPr>
            <p:ph type="sldNum" sz="quarter" idx="5"/>
          </p:nvPr>
        </p:nvSpPr>
        <p:spPr/>
        <p:txBody>
          <a:bodyPr/>
          <a:lstStyle/>
          <a:p>
            <a:fld id="{F8339B22-C14F-4023-8001-4282EB1C7694}" type="slidenum">
              <a:rPr lang="en-US" smtClean="0"/>
              <a:pPr/>
              <a:t>11</a:t>
            </a:fld>
            <a:endParaRPr lang="en-US"/>
          </a:p>
        </p:txBody>
      </p:sp>
    </p:spTree>
    <p:extLst>
      <p:ext uri="{BB962C8B-B14F-4D97-AF65-F5344CB8AC3E}">
        <p14:creationId xmlns:p14="http://schemas.microsoft.com/office/powerpoint/2010/main" val="16349867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Black" pitchFamily="34" charset="0"/>
              </a:rPr>
              <a:t>is deciding in advance what to do, how to do, when to do, where and who will do activities:</a:t>
            </a:r>
          </a:p>
          <a:p>
            <a:endParaRPr lang="en-US" dirty="0"/>
          </a:p>
        </p:txBody>
      </p:sp>
      <p:sp>
        <p:nvSpPr>
          <p:cNvPr id="4" name="Slide Number Placeholder 3"/>
          <p:cNvSpPr>
            <a:spLocks noGrp="1"/>
          </p:cNvSpPr>
          <p:nvPr>
            <p:ph type="sldNum" sz="quarter" idx="10"/>
          </p:nvPr>
        </p:nvSpPr>
        <p:spPr/>
        <p:txBody>
          <a:bodyPr/>
          <a:lstStyle/>
          <a:p>
            <a:fld id="{F8339B22-C14F-4023-8001-4282EB1C7694}" type="slidenum">
              <a:rPr lang="en-US" smtClean="0"/>
              <a:pPr/>
              <a:t>14</a:t>
            </a:fld>
            <a:endParaRPr lang="en-US"/>
          </a:p>
        </p:txBody>
      </p:sp>
    </p:spTree>
    <p:extLst>
      <p:ext uri="{BB962C8B-B14F-4D97-AF65-F5344CB8AC3E}">
        <p14:creationId xmlns:p14="http://schemas.microsoft.com/office/powerpoint/2010/main" val="35219659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Work closely with other practitioners, particularly those in public health to help consumers achieve and maintain behaviour change</a:t>
            </a:r>
          </a:p>
        </p:txBody>
      </p:sp>
      <p:sp>
        <p:nvSpPr>
          <p:cNvPr id="4" name="Slide Number Placeholder 3"/>
          <p:cNvSpPr>
            <a:spLocks noGrp="1"/>
          </p:cNvSpPr>
          <p:nvPr>
            <p:ph type="sldNum" sz="quarter" idx="5"/>
          </p:nvPr>
        </p:nvSpPr>
        <p:spPr/>
        <p:txBody>
          <a:bodyPr/>
          <a:lstStyle/>
          <a:p>
            <a:fld id="{F8339B22-C14F-4023-8001-4282EB1C7694}" type="slidenum">
              <a:rPr lang="en-US" smtClean="0"/>
              <a:pPr/>
              <a:t>15</a:t>
            </a:fld>
            <a:endParaRPr lang="en-US"/>
          </a:p>
        </p:txBody>
      </p:sp>
    </p:spTree>
    <p:extLst>
      <p:ext uri="{BB962C8B-B14F-4D97-AF65-F5344CB8AC3E}">
        <p14:creationId xmlns:p14="http://schemas.microsoft.com/office/powerpoint/2010/main" val="1773193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01437A8-FE5D-4551-954B-78874BACC408}" type="datetimeFigureOut">
              <a:rPr lang="en-US" smtClean="0"/>
              <a:pPr/>
              <a:t>06/04/19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4AF40-84C6-476F-9433-62E2C54F85D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1437A8-FE5D-4551-954B-78874BACC408}" type="datetimeFigureOut">
              <a:rPr lang="en-US" smtClean="0"/>
              <a:pPr/>
              <a:t>06/04/19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4AF40-84C6-476F-9433-62E2C54F85D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1437A8-FE5D-4551-954B-78874BACC408}" type="datetimeFigureOut">
              <a:rPr lang="en-US" smtClean="0"/>
              <a:pPr/>
              <a:t>06/04/19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4AF40-84C6-476F-9433-62E2C54F85D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1437A8-FE5D-4551-954B-78874BACC408}" type="datetimeFigureOut">
              <a:rPr lang="en-US" smtClean="0"/>
              <a:pPr/>
              <a:t>06/04/19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4AF40-84C6-476F-9433-62E2C54F85D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1437A8-FE5D-4551-954B-78874BACC408}" type="datetimeFigureOut">
              <a:rPr lang="en-US" smtClean="0"/>
              <a:pPr/>
              <a:t>06/04/19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4AF40-84C6-476F-9433-62E2C54F85D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01437A8-FE5D-4551-954B-78874BACC408}" type="datetimeFigureOut">
              <a:rPr lang="en-US" smtClean="0"/>
              <a:pPr/>
              <a:t>06/04/19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F4AF40-84C6-476F-9433-62E2C54F85D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01437A8-FE5D-4551-954B-78874BACC408}" type="datetimeFigureOut">
              <a:rPr lang="en-US" smtClean="0"/>
              <a:pPr/>
              <a:t>06/04/19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F4AF40-84C6-476F-9433-62E2C54F85D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01437A8-FE5D-4551-954B-78874BACC408}" type="datetimeFigureOut">
              <a:rPr lang="en-US" smtClean="0"/>
              <a:pPr/>
              <a:t>06/04/19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F4AF40-84C6-476F-9433-62E2C54F85D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1437A8-FE5D-4551-954B-78874BACC408}" type="datetimeFigureOut">
              <a:rPr lang="en-US" smtClean="0"/>
              <a:pPr/>
              <a:t>06/04/19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F4AF40-84C6-476F-9433-62E2C54F85D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1437A8-FE5D-4551-954B-78874BACC408}" type="datetimeFigureOut">
              <a:rPr lang="en-US" smtClean="0"/>
              <a:pPr/>
              <a:t>06/04/19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F4AF40-84C6-476F-9433-62E2C54F85D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1437A8-FE5D-4551-954B-78874BACC408}" type="datetimeFigureOut">
              <a:rPr lang="en-US" smtClean="0"/>
              <a:pPr/>
              <a:t>06/04/19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F4AF40-84C6-476F-9433-62E2C54F85D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1437A8-FE5D-4551-954B-78874BACC408}" type="datetimeFigureOut">
              <a:rPr lang="en-US" smtClean="0"/>
              <a:pPr/>
              <a:t>06/04/19</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F4AF40-84C6-476F-9433-62E2C54F85D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399"/>
            <a:ext cx="7772400" cy="1066801"/>
          </a:xfrm>
        </p:spPr>
        <p:txBody>
          <a:bodyPr>
            <a:normAutofit fontScale="90000"/>
          </a:bodyPr>
          <a:lstStyle/>
          <a:p>
            <a:pPr>
              <a:lnSpc>
                <a:spcPct val="200000"/>
              </a:lnSpc>
            </a:pPr>
            <a:r>
              <a:rPr lang="en-US" dirty="0">
                <a:latin typeface="Times New Roman" panose="02020603050405020304" pitchFamily="18" charset="0"/>
                <a:ea typeface="Adobe Gothic Std B" panose="020B0800000000000000" pitchFamily="34" charset="-128"/>
                <a:cs typeface="Times New Roman" panose="02020603050405020304" pitchFamily="18" charset="0"/>
              </a:rPr>
              <a:t>Chapter one</a:t>
            </a:r>
            <a:r>
              <a:rPr lang="en-US" b="1" dirty="0">
                <a:latin typeface="Adobe Gothic Std B" panose="020B0800000000000000" pitchFamily="34" charset="-128"/>
                <a:ea typeface="Adobe Gothic Std B" panose="020B0800000000000000" pitchFamily="34" charset="-128"/>
              </a:rPr>
              <a:t/>
            </a:r>
            <a:br>
              <a:rPr lang="en-US" b="1" dirty="0">
                <a:latin typeface="Adobe Gothic Std B" panose="020B0800000000000000" pitchFamily="34" charset="-128"/>
                <a:ea typeface="Adobe Gothic Std B" panose="020B0800000000000000" pitchFamily="34" charset="-128"/>
              </a:rPr>
            </a:br>
            <a:endParaRPr lang="en-US" dirty="0"/>
          </a:p>
        </p:txBody>
      </p:sp>
      <p:sp>
        <p:nvSpPr>
          <p:cNvPr id="3" name="Subtitle 2"/>
          <p:cNvSpPr>
            <a:spLocks noGrp="1"/>
          </p:cNvSpPr>
          <p:nvPr>
            <p:ph type="subTitle" idx="1"/>
          </p:nvPr>
        </p:nvSpPr>
        <p:spPr>
          <a:xfrm>
            <a:off x="838200" y="3124200"/>
            <a:ext cx="7391400" cy="2057400"/>
          </a:xfrm>
        </p:spPr>
        <p:txBody>
          <a:bodyPr/>
          <a:lstStyle/>
          <a:p>
            <a:r>
              <a:rPr lang="en-US" dirty="0">
                <a:solidFill>
                  <a:schemeClr val="tx1"/>
                </a:solidFill>
                <a:latin typeface="Times New Roman" panose="02020603050405020304" pitchFamily="18" charset="0"/>
                <a:ea typeface="Adobe Gothic Std B" panose="020B0800000000000000" pitchFamily="34" charset="-128"/>
                <a:cs typeface="Times New Roman" panose="02020603050405020304" pitchFamily="18" charset="0"/>
              </a:rPr>
              <a:t>The Field of Studying Community Nutrition</a:t>
            </a:r>
            <a:r>
              <a:rPr lang="en-US" b="1" dirty="0">
                <a:effectLst>
                  <a:outerShdw blurRad="38100" dist="38100" dir="2700000" algn="tl">
                    <a:srgbClr val="000000">
                      <a:alpha val="43137"/>
                    </a:srgbClr>
                  </a:outerShdw>
                </a:effectLst>
                <a:latin typeface="Adobe Gothic Std B" panose="020B0800000000000000" pitchFamily="34" charset="-128"/>
                <a:ea typeface="Adobe Gothic Std B" panose="020B0800000000000000" pitchFamily="34" charset="-128"/>
              </a:rPr>
              <a:t/>
            </a:r>
            <a:br>
              <a:rPr lang="en-US" b="1" dirty="0">
                <a:effectLst>
                  <a:outerShdw blurRad="38100" dist="38100" dir="2700000" algn="tl">
                    <a:srgbClr val="000000">
                      <a:alpha val="43137"/>
                    </a:srgbClr>
                  </a:outerShdw>
                </a:effectLst>
                <a:latin typeface="Adobe Gothic Std B" panose="020B0800000000000000" pitchFamily="34" charset="-128"/>
                <a:ea typeface="Adobe Gothic Std B" panose="020B0800000000000000" pitchFamily="34" charset="-128"/>
              </a:rPr>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Arial Narrow" panose="020B0606020202030204" pitchFamily="34" charset="0"/>
              </a:rPr>
              <a:t/>
            </a:r>
            <a:br>
              <a:rPr lang="en-US" b="1" dirty="0">
                <a:latin typeface="Arial Narrow" panose="020B0606020202030204" pitchFamily="34" charset="0"/>
              </a:rPr>
            </a:br>
            <a:r>
              <a:rPr lang="en-US" b="1" dirty="0">
                <a:latin typeface="Arial Narrow" panose="020B0606020202030204" pitchFamily="34" charset="0"/>
              </a:rPr>
              <a:t>Basic Concepts…</a:t>
            </a:r>
            <a:r>
              <a:rPr lang="en-US" dirty="0">
                <a:latin typeface="Arial Narrow" panose="020B0606020202030204" pitchFamily="34" charset="0"/>
              </a:rPr>
              <a:t/>
            </a:r>
            <a:br>
              <a:rPr lang="en-US" dirty="0">
                <a:latin typeface="Arial Narrow" panose="020B0606020202030204" pitchFamily="34" charset="0"/>
              </a:rPr>
            </a:br>
            <a:endParaRPr lang="en-US" dirty="0"/>
          </a:p>
        </p:txBody>
      </p:sp>
      <p:sp>
        <p:nvSpPr>
          <p:cNvPr id="3" name="Content Placeholder 2"/>
          <p:cNvSpPr>
            <a:spLocks noGrp="1"/>
          </p:cNvSpPr>
          <p:nvPr>
            <p:ph idx="1"/>
          </p:nvPr>
        </p:nvSpPr>
        <p:spPr>
          <a:xfrm>
            <a:off x="533400" y="1524000"/>
            <a:ext cx="8077200" cy="5059362"/>
          </a:xfrm>
        </p:spPr>
        <p:txBody>
          <a:bodyPr>
            <a:normAutofit/>
          </a:bodyPr>
          <a:lstStyle/>
          <a:p>
            <a:pPr>
              <a:buFont typeface="Wingdings" panose="05000000000000000000" pitchFamily="2" charset="2"/>
              <a:buChar char="v"/>
            </a:pPr>
            <a:r>
              <a:rPr lang="en-US" b="1" dirty="0"/>
              <a:t>Policy : </a:t>
            </a:r>
            <a:r>
              <a:rPr lang="en-US" dirty="0"/>
              <a:t>is a course of action chosen by public authorities to address a given problem. </a:t>
            </a:r>
          </a:p>
          <a:p>
            <a:pPr marL="400050" lvl="1" indent="0">
              <a:buNone/>
            </a:pPr>
            <a:endParaRPr lang="en-US" dirty="0"/>
          </a:p>
          <a:p>
            <a:pPr lvl="1">
              <a:buFont typeface="Wingdings" panose="05000000000000000000" pitchFamily="2" charset="2"/>
              <a:buChar char="ü"/>
            </a:pPr>
            <a:r>
              <a:rPr lang="en-US" dirty="0"/>
              <a:t>It is what governments and organizations intend to accomplish through their laws, regulations, and programs</a:t>
            </a:r>
          </a:p>
          <a:p>
            <a:pPr>
              <a:buFont typeface="Wingdings" pitchFamily="2" charset="2"/>
              <a:buChar char="Ø"/>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dirty="0">
                <a:latin typeface="Arial Narrow" panose="020B0606020202030204" pitchFamily="34" charset="0"/>
              </a:rPr>
              <a:t/>
            </a:r>
            <a:br>
              <a:rPr lang="en-US" b="1" dirty="0">
                <a:latin typeface="Arial Narrow" panose="020B0606020202030204" pitchFamily="34" charset="0"/>
              </a:rPr>
            </a:br>
            <a:r>
              <a:rPr lang="en-US" sz="3600" b="1" dirty="0">
                <a:solidFill>
                  <a:srgbClr val="00B0F0"/>
                </a:solidFill>
                <a:latin typeface="Arial Narrow" panose="020B0606020202030204" pitchFamily="34" charset="0"/>
              </a:rPr>
              <a:t>Basic Concepts…</a:t>
            </a:r>
            <a:r>
              <a:rPr lang="en-US" sz="3600" dirty="0">
                <a:solidFill>
                  <a:srgbClr val="00B0F0"/>
                </a:solidFill>
                <a:latin typeface="Arial Narrow" panose="020B0606020202030204" pitchFamily="34" charset="0"/>
              </a:rPr>
              <a:t/>
            </a:r>
            <a:br>
              <a:rPr lang="en-US" sz="3600" dirty="0">
                <a:solidFill>
                  <a:srgbClr val="00B0F0"/>
                </a:solidFill>
                <a:latin typeface="Arial Narrow" panose="020B0606020202030204" pitchFamily="34" charset="0"/>
              </a:rPr>
            </a:br>
            <a:endParaRPr lang="en-US" dirty="0">
              <a:solidFill>
                <a:srgbClr val="00B0F0"/>
              </a:solidFill>
            </a:endParaRPr>
          </a:p>
        </p:txBody>
      </p:sp>
      <p:sp>
        <p:nvSpPr>
          <p:cNvPr id="3" name="Content Placeholder 2"/>
          <p:cNvSpPr>
            <a:spLocks noGrp="1"/>
          </p:cNvSpPr>
          <p:nvPr>
            <p:ph idx="1"/>
          </p:nvPr>
        </p:nvSpPr>
        <p:spPr>
          <a:xfrm>
            <a:off x="457200" y="1295400"/>
            <a:ext cx="8229600" cy="4724400"/>
          </a:xfrm>
        </p:spPr>
        <p:txBody>
          <a:bodyPr>
            <a:normAutofit fontScale="85000" lnSpcReduction="10000"/>
          </a:bodyPr>
          <a:lstStyle/>
          <a:p>
            <a:pPr>
              <a:lnSpc>
                <a:spcPct val="150000"/>
              </a:lnSpc>
            </a:pPr>
            <a:r>
              <a:rPr lang="en-US" altLang="en-US" b="1" dirty="0"/>
              <a:t>Programs- </a:t>
            </a:r>
            <a:r>
              <a:rPr lang="en-US" altLang="en-US" dirty="0"/>
              <a:t> are the instruments used by community nutritionist to seek behaviour changes that improve nutritional status and health. </a:t>
            </a:r>
          </a:p>
          <a:p>
            <a:pPr>
              <a:lnSpc>
                <a:spcPct val="150000"/>
              </a:lnSpc>
              <a:buNone/>
            </a:pPr>
            <a:r>
              <a:rPr lang="en-US" altLang="en-US" b="1" dirty="0"/>
              <a:t>                   - </a:t>
            </a:r>
            <a:r>
              <a:rPr lang="en-US" altLang="en-US" dirty="0"/>
              <a:t> they are wide ranging and varied</a:t>
            </a:r>
          </a:p>
          <a:p>
            <a:pPr>
              <a:lnSpc>
                <a:spcPct val="150000"/>
              </a:lnSpc>
              <a:buNone/>
            </a:pPr>
            <a:r>
              <a:rPr lang="en-US" altLang="en-US" b="1" dirty="0"/>
              <a:t>                   - </a:t>
            </a:r>
            <a:r>
              <a:rPr lang="en-US" altLang="en-US" dirty="0"/>
              <a:t> they may target small groups of people- e.g.: children with iodine deficiency disorder (IDD) in specific school</a:t>
            </a:r>
          </a:p>
          <a:p>
            <a:pPr>
              <a:spcAft>
                <a:spcPts val="600"/>
              </a:spcAft>
              <a:buFont typeface="Wingdings" panose="05000000000000000000" pitchFamily="2" charset="2"/>
              <a:buChar char="Ø"/>
            </a:pPr>
            <a:endParaRPr lang="en-US" b="1"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FF3CCA-31E8-4D68-AC12-6EC271EE70DE}"/>
              </a:ext>
            </a:extLst>
          </p:cNvPr>
          <p:cNvSpPr>
            <a:spLocks noGrp="1"/>
          </p:cNvSpPr>
          <p:nvPr>
            <p:ph type="title"/>
          </p:nvPr>
        </p:nvSpPr>
        <p:spPr>
          <a:xfrm>
            <a:off x="457200" y="274638"/>
            <a:ext cx="8229600" cy="639762"/>
          </a:xfrm>
        </p:spPr>
        <p:txBody>
          <a:bodyPr>
            <a:normAutofit fontScale="90000"/>
          </a:bodyPr>
          <a:lstStyle/>
          <a:p>
            <a:r>
              <a:rPr lang="en-US" sz="3600" b="1" dirty="0">
                <a:solidFill>
                  <a:srgbClr val="00B0F0"/>
                </a:solidFill>
                <a:latin typeface="Arial Narrow" panose="020B0606020202030204" pitchFamily="34" charset="0"/>
              </a:rPr>
              <a:t/>
            </a:r>
            <a:br>
              <a:rPr lang="en-US" sz="3600" b="1" dirty="0">
                <a:solidFill>
                  <a:srgbClr val="00B0F0"/>
                </a:solidFill>
                <a:latin typeface="Arial Narrow" panose="020B0606020202030204" pitchFamily="34" charset="0"/>
              </a:rPr>
            </a:br>
            <a:r>
              <a:rPr lang="en-US" sz="3600" b="1" dirty="0">
                <a:solidFill>
                  <a:srgbClr val="00B0F0"/>
                </a:solidFill>
                <a:latin typeface="Arial Narrow" panose="020B0606020202030204" pitchFamily="34" charset="0"/>
              </a:rPr>
              <a:t>Basic Concepts…</a:t>
            </a:r>
            <a:r>
              <a:rPr lang="en-US" dirty="0">
                <a:solidFill>
                  <a:srgbClr val="00B0F0"/>
                </a:solidFill>
                <a:latin typeface="Arial Narrow" panose="020B0606020202030204" pitchFamily="34" charset="0"/>
              </a:rPr>
              <a:t/>
            </a:r>
            <a:br>
              <a:rPr lang="en-US" dirty="0">
                <a:solidFill>
                  <a:srgbClr val="00B0F0"/>
                </a:solidFill>
                <a:latin typeface="Arial Narrow" panose="020B0606020202030204" pitchFamily="34" charset="0"/>
              </a:rPr>
            </a:br>
            <a:endParaRPr lang="en-US" dirty="0"/>
          </a:p>
        </p:txBody>
      </p:sp>
      <p:sp>
        <p:nvSpPr>
          <p:cNvPr id="3" name="Content Placeholder 2">
            <a:extLst>
              <a:ext uri="{FF2B5EF4-FFF2-40B4-BE49-F238E27FC236}">
                <a16:creationId xmlns:a16="http://schemas.microsoft.com/office/drawing/2014/main" xmlns="" id="{E5EDF06A-797B-4205-912D-3835BCD5BD27}"/>
              </a:ext>
            </a:extLst>
          </p:cNvPr>
          <p:cNvSpPr>
            <a:spLocks noGrp="1"/>
          </p:cNvSpPr>
          <p:nvPr>
            <p:ph idx="1"/>
          </p:nvPr>
        </p:nvSpPr>
        <p:spPr>
          <a:xfrm>
            <a:off x="457200" y="1143000"/>
            <a:ext cx="8229600" cy="5105400"/>
          </a:xfrm>
        </p:spPr>
        <p:txBody>
          <a:bodyPr>
            <a:normAutofit fontScale="92500"/>
          </a:bodyPr>
          <a:lstStyle/>
          <a:p>
            <a:pPr>
              <a:lnSpc>
                <a:spcPct val="150000"/>
              </a:lnSpc>
              <a:spcBef>
                <a:spcPts val="580"/>
              </a:spcBef>
              <a:buFont typeface="Wingdings" panose="05000000000000000000" pitchFamily="2" charset="2"/>
              <a:buChar char="Ø"/>
              <a:defRPr/>
            </a:pPr>
            <a:r>
              <a:rPr lang="en-US" dirty="0"/>
              <a:t>They may target large group- e.g.: all adults with high blood cholesterol concentration</a:t>
            </a:r>
          </a:p>
          <a:p>
            <a:pPr lvl="1">
              <a:lnSpc>
                <a:spcPct val="150000"/>
              </a:lnSpc>
              <a:spcBef>
                <a:spcPts val="580"/>
              </a:spcBef>
              <a:buFont typeface="Wingdings" panose="05000000000000000000" pitchFamily="2" charset="2"/>
              <a:buChar char="ü"/>
              <a:defRPr/>
            </a:pPr>
            <a:r>
              <a:rPr lang="en-US" dirty="0"/>
              <a:t>  they may be wide spread in whole country or localized </a:t>
            </a:r>
          </a:p>
          <a:p>
            <a:pPr lvl="1">
              <a:lnSpc>
                <a:spcPct val="150000"/>
              </a:lnSpc>
              <a:spcBef>
                <a:spcPts val="580"/>
              </a:spcBef>
              <a:buFont typeface="Wingdings" panose="05000000000000000000" pitchFamily="2" charset="2"/>
              <a:buChar char="ü"/>
              <a:defRPr/>
            </a:pPr>
            <a:r>
              <a:rPr lang="en-US" dirty="0"/>
              <a:t> they may be tailored to address the specific health and nutritional needs of  people with obesity, or they may be aimed at the general population</a:t>
            </a:r>
          </a:p>
          <a:p>
            <a:endParaRPr lang="en-US" dirty="0"/>
          </a:p>
        </p:txBody>
      </p:sp>
    </p:spTree>
    <p:extLst>
      <p:ext uri="{BB962C8B-B14F-4D97-AF65-F5344CB8AC3E}">
        <p14:creationId xmlns:p14="http://schemas.microsoft.com/office/powerpoint/2010/main" val="1762572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latin typeface="Times New Roman" pitchFamily="18" charset="0"/>
                <a:cs typeface="Times New Roman" pitchFamily="18" charset="0"/>
              </a:rPr>
              <a:t>Community Nutrition Practice</a:t>
            </a:r>
            <a:br>
              <a:rPr lang="en-US" sz="3200" b="1" dirty="0">
                <a:latin typeface="Times New Roman" pitchFamily="18" charset="0"/>
                <a:cs typeface="Times New Roman" pitchFamily="18" charset="0"/>
              </a:rPr>
            </a:br>
            <a:r>
              <a:rPr lang="en-US" sz="3200" b="1" dirty="0">
                <a:latin typeface="Times New Roman" pitchFamily="18" charset="0"/>
                <a:cs typeface="Times New Roman" pitchFamily="18" charset="0"/>
              </a:rPr>
              <a:t>(Delivering service)</a:t>
            </a:r>
            <a:endParaRPr lang="en-US" sz="3200" dirty="0"/>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Community nutrition as a discipline strives to improve the nutrition and health of individuals and groups within communities.</a:t>
            </a:r>
          </a:p>
          <a:p>
            <a:pPr lvl="1" algn="just"/>
            <a:r>
              <a:rPr lang="en-US" dirty="0">
                <a:latin typeface="Times New Roman" pitchFamily="18" charset="0"/>
                <a:cs typeface="Times New Roman" pitchFamily="18" charset="0"/>
              </a:rPr>
              <a:t>How do community nutritionists do this?</a:t>
            </a:r>
          </a:p>
          <a:p>
            <a:pPr lvl="1" algn="just"/>
            <a:r>
              <a:rPr lang="en-US" dirty="0">
                <a:latin typeface="Times New Roman" pitchFamily="18" charset="0"/>
                <a:cs typeface="Times New Roman" pitchFamily="18" charset="0"/>
              </a:rPr>
              <a:t>What skills are needed to accomplish this goal? </a:t>
            </a:r>
          </a:p>
          <a:p>
            <a:pPr lvl="1" algn="just"/>
            <a:r>
              <a:rPr lang="en-US" dirty="0">
                <a:latin typeface="Times New Roman" pitchFamily="18" charset="0"/>
                <a:cs typeface="Times New Roman" pitchFamily="18" charset="0"/>
              </a:rPr>
              <a:t>What job responsibilities do community nutritionists have?</a:t>
            </a:r>
          </a:p>
          <a:p>
            <a:endParaRPr lang="en-US" b="1" dirty="0">
              <a:solidFill>
                <a:srgbClr val="FF0000"/>
              </a:solidFill>
              <a:latin typeface="Times New Roman" pitchFamily="18" charset="0"/>
              <a:cs typeface="Times New Roman" pitchFamily="18" charset="0"/>
            </a:endParaRP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latin typeface="Times New Roman" pitchFamily="18" charset="0"/>
                <a:cs typeface="Times New Roman" pitchFamily="18" charset="0"/>
              </a:rPr>
              <a:t>Community Nutrition Practice</a:t>
            </a:r>
            <a:br>
              <a:rPr lang="en-US" sz="3200" b="1" dirty="0">
                <a:latin typeface="Times New Roman" pitchFamily="18" charset="0"/>
                <a:cs typeface="Times New Roman" pitchFamily="18" charset="0"/>
              </a:rPr>
            </a:br>
            <a:r>
              <a:rPr lang="en-US" sz="3200" b="1" dirty="0">
                <a:latin typeface="Times New Roman" pitchFamily="18" charset="0"/>
                <a:cs typeface="Times New Roman" pitchFamily="18" charset="0"/>
              </a:rPr>
              <a:t>(Delivering service)</a:t>
            </a:r>
            <a:endParaRPr lang="en-US" sz="3200" dirty="0"/>
          </a:p>
        </p:txBody>
      </p:sp>
      <p:sp>
        <p:nvSpPr>
          <p:cNvPr id="3" name="Content Placeholder 2"/>
          <p:cNvSpPr>
            <a:spLocks noGrp="1"/>
          </p:cNvSpPr>
          <p:nvPr>
            <p:ph idx="1"/>
          </p:nvPr>
        </p:nvSpPr>
        <p:spPr/>
        <p:txBody>
          <a:bodyPr>
            <a:normAutofit lnSpcReduction="10000"/>
          </a:bodyPr>
          <a:lstStyle/>
          <a:p>
            <a:pPr algn="just"/>
            <a:r>
              <a:rPr lang="en-US" sz="2800" dirty="0">
                <a:latin typeface="Times New Roman" pitchFamily="18" charset="0"/>
                <a:cs typeface="Times New Roman" pitchFamily="18" charset="0"/>
              </a:rPr>
              <a:t> “Ideally, community nutrition involves four interrelated </a:t>
            </a:r>
            <a:r>
              <a:rPr lang="en-US" sz="3000" dirty="0">
                <a:effectLst>
                  <a:outerShdw blurRad="38100" dist="38100" dir="2700000" algn="tl">
                    <a:srgbClr val="000000">
                      <a:alpha val="43137"/>
                    </a:srgbClr>
                  </a:outerShdw>
                </a:effectLst>
                <a:latin typeface="Times New Roman" pitchFamily="18" charset="0"/>
                <a:cs typeface="Times New Roman" pitchFamily="18" charset="0"/>
              </a:rPr>
              <a:t>steps to deliver services</a:t>
            </a:r>
            <a:r>
              <a:rPr lang="en-US" sz="2800" dirty="0">
                <a:latin typeface="Times New Roman" pitchFamily="18" charset="0"/>
                <a:cs typeface="Times New Roman" pitchFamily="18" charset="0"/>
              </a:rPr>
              <a:t>:</a:t>
            </a:r>
          </a:p>
          <a:p>
            <a:pPr marL="514350" indent="-514350">
              <a:buFont typeface="+mj-lt"/>
              <a:buAutoNum type="arabicPeriod"/>
            </a:pPr>
            <a:r>
              <a:rPr lang="en-US" dirty="0">
                <a:latin typeface="Times New Roman" pitchFamily="18" charset="0"/>
                <a:cs typeface="Times New Roman" pitchFamily="18" charset="0"/>
              </a:rPr>
              <a:t>Assessment to identify the problem(s), </a:t>
            </a:r>
          </a:p>
          <a:p>
            <a:pPr marL="514350" indent="-514350">
              <a:buFont typeface="+mj-lt"/>
              <a:buAutoNum type="arabicPeriod"/>
            </a:pPr>
            <a:r>
              <a:rPr lang="en-US" dirty="0">
                <a:latin typeface="Times New Roman" pitchFamily="18" charset="0"/>
                <a:cs typeface="Times New Roman" pitchFamily="18" charset="0"/>
              </a:rPr>
              <a:t>Planning to meet the community nutrition needs, </a:t>
            </a:r>
          </a:p>
          <a:p>
            <a:pPr marL="514350" indent="-514350">
              <a:buFont typeface="+mj-lt"/>
              <a:buAutoNum type="arabicPeriod"/>
            </a:pPr>
            <a:r>
              <a:rPr lang="en-US" dirty="0">
                <a:latin typeface="Times New Roman" pitchFamily="18" charset="0"/>
                <a:cs typeface="Times New Roman" pitchFamily="18" charset="0"/>
              </a:rPr>
              <a:t>Implementation to develop systems to reduce the problem and </a:t>
            </a:r>
          </a:p>
          <a:p>
            <a:pPr marL="514350" indent="-514350">
              <a:buFont typeface="+mj-lt"/>
              <a:buAutoNum type="arabicPeriod"/>
            </a:pPr>
            <a:r>
              <a:rPr lang="en-US" dirty="0">
                <a:latin typeface="Times New Roman" pitchFamily="18" charset="0"/>
                <a:cs typeface="Times New Roman" pitchFamily="18" charset="0"/>
              </a:rPr>
              <a:t>Evaluation to see if the problem has been solved</a:t>
            </a:r>
            <a:endParaRPr lang="en-US"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534400" cy="838200"/>
          </a:xfrm>
        </p:spPr>
        <p:txBody>
          <a:bodyPr>
            <a:normAutofit fontScale="90000"/>
          </a:bodyPr>
          <a:lstStyle/>
          <a:p>
            <a:r>
              <a:rPr lang="en-US" sz="3100" b="1" dirty="0"/>
              <a:t>Professional roles and practices in community nutrition</a:t>
            </a:r>
            <a:r>
              <a:rPr lang="en-US" b="1" dirty="0"/>
              <a:t/>
            </a:r>
            <a:br>
              <a:rPr lang="en-US" b="1" dirty="0"/>
            </a:br>
            <a:endParaRPr lang="en-US" dirty="0"/>
          </a:p>
        </p:txBody>
      </p:sp>
      <p:sp>
        <p:nvSpPr>
          <p:cNvPr id="3" name="Content Placeholder 2"/>
          <p:cNvSpPr>
            <a:spLocks noGrp="1"/>
          </p:cNvSpPr>
          <p:nvPr>
            <p:ph idx="1"/>
          </p:nvPr>
        </p:nvSpPr>
        <p:spPr>
          <a:xfrm>
            <a:off x="457200" y="1447800"/>
            <a:ext cx="8229600" cy="5257800"/>
          </a:xfrm>
        </p:spPr>
        <p:txBody>
          <a:bodyPr>
            <a:normAutofit fontScale="92500" lnSpcReduction="10000"/>
          </a:bodyPr>
          <a:lstStyle/>
          <a:p>
            <a:r>
              <a:rPr lang="en-US" b="1" dirty="0"/>
              <a:t>Community nutritionist – </a:t>
            </a:r>
          </a:p>
          <a:p>
            <a:pPr lvl="1">
              <a:buFont typeface="Wingdings" panose="05000000000000000000" pitchFamily="2" charset="2"/>
              <a:buChar char="ü"/>
            </a:pPr>
            <a:r>
              <a:rPr lang="en-US" dirty="0">
                <a:latin typeface="Times New Roman" pitchFamily="18" charset="0"/>
                <a:cs typeface="Times New Roman" pitchFamily="18" charset="0"/>
              </a:rPr>
              <a:t>are the folks who translate general recommendations into action.</a:t>
            </a:r>
          </a:p>
          <a:p>
            <a:pPr lvl="1">
              <a:buFont typeface="Wingdings" panose="05000000000000000000" pitchFamily="2" charset="2"/>
              <a:buChar char="ü"/>
            </a:pPr>
            <a:r>
              <a:rPr lang="en-US" dirty="0"/>
              <a:t>Promotes good nutrition as one avenue for achieving a good health .</a:t>
            </a:r>
          </a:p>
          <a:p>
            <a:pPr marL="457200" lvl="1" indent="0">
              <a:buNone/>
            </a:pPr>
            <a:endParaRPr lang="en-US" dirty="0"/>
          </a:p>
          <a:p>
            <a:pPr lvl="1">
              <a:buFont typeface="Wingdings" panose="05000000000000000000" pitchFamily="2" charset="2"/>
              <a:buChar char="ü"/>
            </a:pPr>
            <a:r>
              <a:rPr lang="en-US" dirty="0"/>
              <a:t>Develop programs to help people to improve their eating habits, seek environmental changes (in the form of policy) to support good health habits. </a:t>
            </a:r>
          </a:p>
          <a:p>
            <a:pPr marL="457200" lvl="1" indent="0">
              <a:buNone/>
            </a:pPr>
            <a:endParaRPr lang="en-US" dirty="0"/>
          </a:p>
          <a:p>
            <a:pPr lvl="1">
              <a:buFont typeface="Wingdings" panose="05000000000000000000" pitchFamily="2" charset="2"/>
              <a:buChar char="ü"/>
            </a:pPr>
            <a:r>
              <a:rPr lang="en-US" dirty="0"/>
              <a:t>Work closely with other practitioners to help consumers achieve and maintain behaviour change.</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2800" b="1" dirty="0"/>
              <a:t>Professional roles…</a:t>
            </a:r>
            <a:endParaRPr lang="en-US" sz="2800" dirty="0"/>
          </a:p>
        </p:txBody>
      </p:sp>
      <p:sp>
        <p:nvSpPr>
          <p:cNvPr id="3" name="Content Placeholder 2"/>
          <p:cNvSpPr>
            <a:spLocks noGrp="1"/>
          </p:cNvSpPr>
          <p:nvPr>
            <p:ph idx="1"/>
          </p:nvPr>
        </p:nvSpPr>
        <p:spPr>
          <a:xfrm>
            <a:off x="457200" y="1066801"/>
            <a:ext cx="8229600" cy="5410199"/>
          </a:xfrm>
        </p:spPr>
        <p:txBody>
          <a:bodyPr>
            <a:normAutofit/>
          </a:bodyPr>
          <a:lstStyle/>
          <a:p>
            <a:pPr>
              <a:lnSpc>
                <a:spcPct val="150000"/>
              </a:lnSpc>
              <a:buFont typeface="Wingdings" panose="05000000000000000000" pitchFamily="2" charset="2"/>
              <a:buChar char="ü"/>
            </a:pPr>
            <a:r>
              <a:rPr lang="en-US" sz="2400" dirty="0"/>
              <a:t> Identifies a group of people  with an unmet nutritional need, then develops a program or service tailored to the needs of this group. </a:t>
            </a:r>
          </a:p>
          <a:p>
            <a:pPr marL="0" indent="0">
              <a:lnSpc>
                <a:spcPct val="150000"/>
              </a:lnSpc>
              <a:buNone/>
            </a:pPr>
            <a:endParaRPr lang="en-US" sz="2400" dirty="0"/>
          </a:p>
          <a:p>
            <a:pPr>
              <a:lnSpc>
                <a:spcPct val="150000"/>
              </a:lnSpc>
              <a:buFont typeface="Wingdings" panose="05000000000000000000" pitchFamily="2" charset="2"/>
              <a:buChar char="ü"/>
            </a:pPr>
            <a:r>
              <a:rPr lang="en-US" sz="2400" dirty="0">
                <a:latin typeface="Times New Roman" pitchFamily="18" charset="0"/>
                <a:cs typeface="Times New Roman" pitchFamily="18" charset="0"/>
              </a:rPr>
              <a:t>Community nutritionists play many roles as : educator, counselor, advocate, coordinator, generator of ideas, facilitator, and supervisor</a:t>
            </a:r>
            <a:endParaRPr lang="en-US" sz="2400" dirty="0"/>
          </a:p>
          <a:p>
            <a:pPr marL="0" indent="0">
              <a:lnSpc>
                <a:spcPct val="150000"/>
              </a:lnSpc>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latin typeface="Times New Roman" pitchFamily="18" charset="0"/>
                <a:cs typeface="Times New Roman" pitchFamily="18" charset="0"/>
              </a:rPr>
              <a:t>Essential Practices of the Community Nutritionist</a:t>
            </a:r>
            <a:endParaRPr lang="en-US" sz="2800" dirty="0"/>
          </a:p>
        </p:txBody>
      </p:sp>
      <p:sp>
        <p:nvSpPr>
          <p:cNvPr id="4" name="Content Placeholder 3"/>
          <p:cNvSpPr>
            <a:spLocks noGrp="1"/>
          </p:cNvSpPr>
          <p:nvPr>
            <p:ph sz="half" idx="1"/>
          </p:nvPr>
        </p:nvSpPr>
        <p:spPr>
          <a:xfrm>
            <a:off x="457200" y="1600201"/>
            <a:ext cx="4038600" cy="4724399"/>
          </a:xfrm>
        </p:spPr>
        <p:txBody>
          <a:bodyPr>
            <a:normAutofit fontScale="77500" lnSpcReduction="20000"/>
          </a:bodyPr>
          <a:lstStyle/>
          <a:p>
            <a:pPr algn="just">
              <a:buFont typeface="Wingdings" pitchFamily="2" charset="2"/>
              <a:buChar char="v"/>
            </a:pPr>
            <a:r>
              <a:rPr lang="en-US" dirty="0">
                <a:latin typeface="Times New Roman" pitchFamily="18" charset="0"/>
                <a:cs typeface="Times New Roman" pitchFamily="18" charset="0"/>
              </a:rPr>
              <a:t> Manage nutrition care for diverse population groups across the life span.</a:t>
            </a:r>
          </a:p>
          <a:p>
            <a:pPr algn="just">
              <a:buFont typeface="Wingdings" pitchFamily="2" charset="2"/>
              <a:buChar char="v"/>
            </a:pPr>
            <a:r>
              <a:rPr lang="en-US" dirty="0">
                <a:latin typeface="Times New Roman" pitchFamily="18" charset="0"/>
                <a:cs typeface="Times New Roman" pitchFamily="18" charset="0"/>
              </a:rPr>
              <a:t> Participate in nutrition surveillance and monitoring of communities.</a:t>
            </a:r>
          </a:p>
          <a:p>
            <a:pPr algn="just">
              <a:buFont typeface="Wingdings" pitchFamily="2" charset="2"/>
              <a:buChar char="v"/>
            </a:pPr>
            <a:r>
              <a:rPr lang="en-US" dirty="0">
                <a:latin typeface="Times New Roman" pitchFamily="18" charset="0"/>
                <a:cs typeface="Times New Roman" pitchFamily="18" charset="0"/>
              </a:rPr>
              <a:t> Develop and implement community-based food and nutrition programs.</a:t>
            </a:r>
          </a:p>
          <a:p>
            <a:pPr algn="just">
              <a:buFont typeface="Wingdings" pitchFamily="2" charset="2"/>
              <a:buChar char="v"/>
            </a:pPr>
            <a:r>
              <a:rPr lang="en-US" dirty="0">
                <a:latin typeface="Times New Roman" pitchFamily="18" charset="0"/>
                <a:cs typeface="Times New Roman" pitchFamily="18" charset="0"/>
              </a:rPr>
              <a:t>Conduct outcome assessment and evaluation of community-based food and nutrition programs.</a:t>
            </a:r>
          </a:p>
          <a:p>
            <a:endParaRPr lang="en-US" dirty="0"/>
          </a:p>
        </p:txBody>
      </p:sp>
      <p:sp>
        <p:nvSpPr>
          <p:cNvPr id="5" name="Content Placeholder 4"/>
          <p:cNvSpPr>
            <a:spLocks noGrp="1"/>
          </p:cNvSpPr>
          <p:nvPr>
            <p:ph sz="half" idx="2"/>
          </p:nvPr>
        </p:nvSpPr>
        <p:spPr>
          <a:xfrm>
            <a:off x="4648200" y="1600201"/>
            <a:ext cx="4038600" cy="4724399"/>
          </a:xfrm>
        </p:spPr>
        <p:txBody>
          <a:bodyPr>
            <a:normAutofit fontScale="77500" lnSpcReduction="20000"/>
          </a:bodyPr>
          <a:lstStyle/>
          <a:p>
            <a:pPr algn="just">
              <a:buFont typeface="Wingdings" pitchFamily="2" charset="2"/>
              <a:buChar char="Ø"/>
            </a:pPr>
            <a:r>
              <a:rPr lang="en-US" dirty="0">
                <a:latin typeface="Times New Roman" pitchFamily="18" charset="0"/>
                <a:cs typeface="Times New Roman" pitchFamily="18" charset="0"/>
              </a:rPr>
              <a:t> Collaborate in community based research.</a:t>
            </a:r>
          </a:p>
          <a:p>
            <a:pPr algn="just">
              <a:buFont typeface="Wingdings" pitchFamily="2" charset="2"/>
              <a:buChar char="Ø"/>
            </a:pPr>
            <a:r>
              <a:rPr lang="en-US" dirty="0">
                <a:latin typeface="Times New Roman" pitchFamily="18" charset="0"/>
                <a:cs typeface="Times New Roman" pitchFamily="18" charset="0"/>
              </a:rPr>
              <a:t>Participate in food and nutrition policy development and evaluation based on community needs and resources.</a:t>
            </a:r>
          </a:p>
          <a:p>
            <a:pPr algn="just">
              <a:buFont typeface="Wingdings" pitchFamily="2" charset="2"/>
              <a:buChar char="Ø"/>
            </a:pPr>
            <a:r>
              <a:rPr lang="en-US" dirty="0">
                <a:latin typeface="Times New Roman" pitchFamily="18" charset="0"/>
                <a:cs typeface="Times New Roman" pitchFamily="18" charset="0"/>
              </a:rPr>
              <a:t>Consult with organizations regarding food access for target populations.</a:t>
            </a:r>
          </a:p>
          <a:p>
            <a:pPr algn="just">
              <a:buFont typeface="Wingdings" pitchFamily="2" charset="2"/>
              <a:buChar char="Ø"/>
            </a:pPr>
            <a:r>
              <a:rPr lang="en-US" dirty="0">
                <a:latin typeface="Times New Roman" pitchFamily="18" charset="0"/>
                <a:cs typeface="Times New Roman" pitchFamily="18" charset="0"/>
              </a:rPr>
              <a:t>Develop and implement a health promotion/disease prevention intervention project.</a:t>
            </a:r>
          </a:p>
          <a:p>
            <a:pPr algn="just">
              <a:buFont typeface="Wingdings" pitchFamily="2" charset="2"/>
              <a:buChar char="Ø"/>
            </a:pPr>
            <a:r>
              <a:rPr lang="en-US" dirty="0">
                <a:latin typeface="Times New Roman" pitchFamily="18" charset="0"/>
                <a:cs typeface="Times New Roman" pitchFamily="18" charset="0"/>
              </a:rPr>
              <a:t> Participate in screening activities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fontScale="90000"/>
          </a:bodyPr>
          <a:lstStyle/>
          <a:p>
            <a:r>
              <a:rPr lang="en-US" sz="3600" b="1" dirty="0"/>
              <a:t/>
            </a:r>
            <a:br>
              <a:rPr lang="en-US" sz="3600" b="1" dirty="0"/>
            </a:br>
            <a:r>
              <a:rPr lang="en-US" sz="3600" b="1" dirty="0"/>
              <a:t>Community Nutrition Versus Public Health Nutrition</a:t>
            </a:r>
            <a:br>
              <a:rPr lang="en-US" sz="3600" b="1" dirty="0"/>
            </a:br>
            <a:endParaRPr lang="en-US" dirty="0"/>
          </a:p>
        </p:txBody>
      </p:sp>
      <p:sp>
        <p:nvSpPr>
          <p:cNvPr id="3" name="Content Placeholder 2"/>
          <p:cNvSpPr>
            <a:spLocks noGrp="1"/>
          </p:cNvSpPr>
          <p:nvPr>
            <p:ph idx="1"/>
          </p:nvPr>
        </p:nvSpPr>
        <p:spPr>
          <a:xfrm>
            <a:off x="457200" y="1600201"/>
            <a:ext cx="8229600" cy="4525963"/>
          </a:xfrm>
        </p:spPr>
        <p:txBody>
          <a:bodyPr>
            <a:normAutofit/>
          </a:bodyPr>
          <a:lstStyle/>
          <a:p>
            <a:pPr>
              <a:buFont typeface="Wingdings" panose="05000000000000000000" pitchFamily="2" charset="2"/>
              <a:buChar char="q"/>
            </a:pPr>
            <a:r>
              <a:rPr lang="en-US" dirty="0">
                <a:latin typeface="Times New Roman" pitchFamily="18" charset="0"/>
                <a:cs typeface="Times New Roman" pitchFamily="18" charset="0"/>
              </a:rPr>
              <a:t>“</a:t>
            </a:r>
            <a:r>
              <a:rPr lang="en-US" dirty="0">
                <a:effectLst>
                  <a:outerShdw blurRad="38100" dist="38100" dir="2700000" algn="tl">
                    <a:srgbClr val="000000">
                      <a:alpha val="43137"/>
                    </a:srgbClr>
                  </a:outerShdw>
                </a:effectLst>
                <a:latin typeface="Times New Roman" pitchFamily="18" charset="0"/>
                <a:cs typeface="Times New Roman" pitchFamily="18" charset="0"/>
              </a:rPr>
              <a:t>Community nutrition</a:t>
            </a:r>
            <a:r>
              <a:rPr lang="en-US" dirty="0">
                <a:latin typeface="Times New Roman" pitchFamily="18" charset="0"/>
                <a:cs typeface="Times New Roman" pitchFamily="18" charset="0"/>
              </a:rPr>
              <a:t>” and “</a:t>
            </a:r>
            <a:r>
              <a:rPr lang="en-US" dirty="0">
                <a:effectLst>
                  <a:outerShdw blurRad="38100" dist="38100" dir="2700000" algn="tl">
                    <a:srgbClr val="000000">
                      <a:alpha val="43137"/>
                    </a:srgbClr>
                  </a:outerShdw>
                </a:effectLst>
                <a:latin typeface="Times New Roman" pitchFamily="18" charset="0"/>
                <a:cs typeface="Times New Roman" pitchFamily="18" charset="0"/>
              </a:rPr>
              <a:t>public health nutrition</a:t>
            </a:r>
            <a:r>
              <a:rPr lang="en-US" dirty="0">
                <a:latin typeface="Times New Roman" pitchFamily="18" charset="0"/>
                <a:cs typeface="Times New Roman" pitchFamily="18" charset="0"/>
              </a:rPr>
              <a:t>” are sometimes considered synonymous terms. </a:t>
            </a:r>
          </a:p>
          <a:p>
            <a:endParaRPr lang="en-US" dirty="0"/>
          </a:p>
          <a:p>
            <a:pPr>
              <a:buFont typeface="Wingdings" panose="05000000000000000000" pitchFamily="2" charset="2"/>
              <a:buChar char="§"/>
            </a:pPr>
            <a:r>
              <a:rPr lang="en-US" dirty="0"/>
              <a:t>Community Nutrition is encompassing any nutrition programs and services whose target is the community.</a:t>
            </a:r>
            <a:endParaRPr lang="en-US" dirty="0">
              <a:latin typeface="Times New Roman" pitchFamily="18" charset="0"/>
              <a:cs typeface="Times New Roman" pitchFamily="18" charset="0"/>
            </a:endParaRPr>
          </a:p>
          <a:p>
            <a:pPr marL="0" indent="0">
              <a:buNone/>
            </a:pPr>
            <a:endParaRPr lang="en-US" dirty="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Community Nutrition Versus Public Health Nutrition</a:t>
            </a:r>
            <a:endParaRPr lang="en-US" sz="3200" dirty="0"/>
          </a:p>
        </p:txBody>
      </p:sp>
      <p:sp>
        <p:nvSpPr>
          <p:cNvPr id="3" name="Content Placeholder 2"/>
          <p:cNvSpPr>
            <a:spLocks noGrp="1"/>
          </p:cNvSpPr>
          <p:nvPr>
            <p:ph idx="1"/>
          </p:nvPr>
        </p:nvSpPr>
        <p:spPr>
          <a:xfrm>
            <a:off x="457200" y="1600201"/>
            <a:ext cx="8229600" cy="4876799"/>
          </a:xfrm>
        </p:spPr>
        <p:txBody>
          <a:bodyPr>
            <a:normAutofit/>
          </a:bodyPr>
          <a:lstStyle/>
          <a:p>
            <a:pPr algn="just">
              <a:lnSpc>
                <a:spcPct val="17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Times New Roman" pitchFamily="18" charset="0"/>
                <a:cs typeface="Times New Roman" pitchFamily="18" charset="0"/>
              </a:rPr>
              <a:t>Community nutrition </a:t>
            </a:r>
            <a:r>
              <a:rPr lang="en-US" sz="2400" dirty="0">
                <a:latin typeface="Times New Roman" pitchFamily="18" charset="0"/>
                <a:cs typeface="Times New Roman" pitchFamily="18" charset="0"/>
              </a:rPr>
              <a:t>focuses on promoting the health of individuals, families, and communities by providing </a:t>
            </a:r>
            <a:r>
              <a:rPr lang="en-US" sz="2400" u="sng" dirty="0">
                <a:solidFill>
                  <a:srgbClr val="7030A0"/>
                </a:solidFill>
                <a:latin typeface="Times New Roman" pitchFamily="18" charset="0"/>
                <a:cs typeface="Times New Roman" pitchFamily="18" charset="0"/>
              </a:rPr>
              <a:t>quality services </a:t>
            </a:r>
            <a:r>
              <a:rPr lang="en-US" sz="2400" dirty="0">
                <a:latin typeface="Times New Roman" pitchFamily="18" charset="0"/>
                <a:cs typeface="Times New Roman" pitchFamily="18" charset="0"/>
              </a:rPr>
              <a:t>and </a:t>
            </a:r>
            <a:r>
              <a:rPr lang="en-US" sz="2400" u="sng" dirty="0">
                <a:solidFill>
                  <a:srgbClr val="FF0000"/>
                </a:solidFill>
                <a:latin typeface="Times New Roman" pitchFamily="18" charset="0"/>
                <a:cs typeface="Times New Roman" pitchFamily="18" charset="0"/>
              </a:rPr>
              <a:t>community-based programs </a:t>
            </a:r>
            <a:r>
              <a:rPr lang="en-US" sz="2400" dirty="0">
                <a:latin typeface="Times New Roman" pitchFamily="18" charset="0"/>
                <a:cs typeface="Times New Roman" pitchFamily="18" charset="0"/>
              </a:rPr>
              <a:t>tailored to the </a:t>
            </a:r>
            <a:r>
              <a:rPr lang="en-US" sz="2400" u="sng" dirty="0">
                <a:solidFill>
                  <a:srgbClr val="00B0F0"/>
                </a:solidFill>
                <a:latin typeface="Times New Roman" pitchFamily="18" charset="0"/>
                <a:cs typeface="Times New Roman" pitchFamily="18" charset="0"/>
              </a:rPr>
              <a:t>unique needs </a:t>
            </a:r>
            <a:r>
              <a:rPr lang="en-US" sz="2400" dirty="0">
                <a:latin typeface="Times New Roman" pitchFamily="18" charset="0"/>
                <a:cs typeface="Times New Roman" pitchFamily="18" charset="0"/>
              </a:rPr>
              <a:t>of different communities and populations.</a:t>
            </a:r>
          </a:p>
          <a:p>
            <a:pPr marL="0" indent="0" algn="just">
              <a:lnSpc>
                <a:spcPct val="170000"/>
              </a:lnSpc>
              <a:buNone/>
            </a:pPr>
            <a:endParaRPr lang="en-US" sz="2400" dirty="0">
              <a:latin typeface="Times New Roman" pitchFamily="18" charset="0"/>
              <a:cs typeface="Times New Roman" pitchFamily="18" charset="0"/>
            </a:endParaRPr>
          </a:p>
          <a:p>
            <a:pPr algn="just">
              <a:lnSpc>
                <a:spcPct val="170000"/>
              </a:lnSpc>
              <a:buFont typeface="Wingdings" panose="05000000000000000000" pitchFamily="2" charset="2"/>
              <a:buChar char="§"/>
            </a:pPr>
            <a:r>
              <a:rPr lang="en-US" sz="2400" dirty="0">
                <a:latin typeface="Times New Roman" pitchFamily="18" charset="0"/>
                <a:cs typeface="Times New Roman" pitchFamily="18" charset="0"/>
              </a:rPr>
              <a:t>Focuses on the delivery of nutrition services in the areas where people live and work. </a:t>
            </a:r>
          </a:p>
          <a:p>
            <a:pPr algn="just">
              <a:lnSpc>
                <a:spcPct val="170000"/>
              </a:lnSpc>
              <a:buFont typeface="Wingdings" panose="05000000000000000000" pitchFamily="2" charset="2"/>
              <a:buChar char="§"/>
            </a:pPr>
            <a:endParaRPr lang="en-US" sz="24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1"/>
            <a:ext cx="8229600" cy="5211764"/>
          </a:xfrm>
        </p:spPr>
        <p:txBody>
          <a:bodyPr>
            <a:normAutofit/>
          </a:bodyPr>
          <a:lstStyle/>
          <a:p>
            <a:pPr marL="514350" indent="-514350" algn="just">
              <a:lnSpc>
                <a:spcPct val="200000"/>
              </a:lnSpc>
              <a:buAutoNum type="arabicPeriod"/>
            </a:pPr>
            <a:r>
              <a:rPr lang="en-US" altLang="en-US" sz="2800" b="1" dirty="0"/>
              <a:t>Introduction to community nutrition</a:t>
            </a:r>
            <a:endParaRPr lang="en-US" altLang="en-US" sz="2800" dirty="0"/>
          </a:p>
          <a:p>
            <a:pPr lvl="1">
              <a:buNone/>
            </a:pPr>
            <a:r>
              <a:rPr lang="en-US" altLang="en-US" dirty="0">
                <a:latin typeface="Times New Roman" panose="02020603050405020304" pitchFamily="18" charset="0"/>
                <a:cs typeface="Times New Roman" panose="02020603050405020304" pitchFamily="18" charset="0"/>
              </a:rPr>
              <a:t>1.1 </a:t>
            </a:r>
            <a:r>
              <a:rPr lang="en-US" altLang="en-US" sz="2400" dirty="0">
                <a:latin typeface="Times New Roman" panose="02020603050405020304" pitchFamily="18" charset="0"/>
                <a:cs typeface="Times New Roman" panose="02020603050405020304" pitchFamily="18" charset="0"/>
              </a:rPr>
              <a:t>Basic concepts</a:t>
            </a:r>
          </a:p>
          <a:p>
            <a:pPr lvl="1">
              <a:buNone/>
            </a:pPr>
            <a:r>
              <a:rPr lang="en-US" altLang="en-US" sz="2400" dirty="0">
                <a:latin typeface="Times New Roman" panose="02020603050405020304" pitchFamily="18" charset="0"/>
                <a:cs typeface="Times New Roman" panose="02020603050405020304" pitchFamily="18" charset="0"/>
              </a:rPr>
              <a:t>1.2 Professional roles and practices in community nutrition</a:t>
            </a:r>
          </a:p>
          <a:p>
            <a:pPr lvl="1">
              <a:buNone/>
            </a:pPr>
            <a:r>
              <a:rPr lang="en-US" sz="2400" dirty="0">
                <a:latin typeface="Times New Roman" panose="02020603050405020304" pitchFamily="18" charset="0"/>
                <a:cs typeface="Times New Roman" panose="02020603050405020304" pitchFamily="18" charset="0"/>
              </a:rPr>
              <a:t>1.3 Community Versus Public Health Nutrition</a:t>
            </a:r>
          </a:p>
          <a:p>
            <a:pPr marL="457200" lvl="1" indent="0" algn="just">
              <a:buNone/>
            </a:pPr>
            <a:endParaRPr lang="en-US" dirty="0">
              <a:effectLst>
                <a:outerShdw blurRad="38100" dist="38100" dir="2700000" algn="tl">
                  <a:srgbClr val="000000">
                    <a:alpha val="43137"/>
                  </a:srgbClr>
                </a:outerShdw>
              </a:effectLst>
              <a:latin typeface="Times New Roman" panose="02020603050405020304" pitchFamily="18" charset="0"/>
              <a:cs typeface="Times New Roman" pitchFamily="18" charset="0"/>
            </a:endParaRPr>
          </a:p>
          <a:p>
            <a:pPr marL="0" indent="0">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Autofit/>
          </a:bodyPr>
          <a:lstStyle/>
          <a:p>
            <a:r>
              <a:rPr lang="en-US" sz="2800" b="1" dirty="0"/>
              <a:t>Community Nutrition Versus Public Health Nutrition</a:t>
            </a:r>
            <a:endParaRPr lang="en-US" sz="2800" dirty="0"/>
          </a:p>
        </p:txBody>
      </p:sp>
      <p:sp>
        <p:nvSpPr>
          <p:cNvPr id="3" name="Content Placeholder 2"/>
          <p:cNvSpPr>
            <a:spLocks noGrp="1"/>
          </p:cNvSpPr>
          <p:nvPr>
            <p:ph idx="1"/>
          </p:nvPr>
        </p:nvSpPr>
        <p:spPr>
          <a:xfrm>
            <a:off x="457200" y="1447800"/>
            <a:ext cx="8229600" cy="5029199"/>
          </a:xfrm>
        </p:spPr>
        <p:txBody>
          <a:bodyPr>
            <a:normAutofit/>
          </a:bodyPr>
          <a:lstStyle/>
          <a:p>
            <a:pPr algn="just"/>
            <a:r>
              <a:rPr lang="en-US" sz="2400" u="sng" dirty="0">
                <a:solidFill>
                  <a:srgbClr val="00B0F0"/>
                </a:solidFill>
                <a:latin typeface="Times New Roman" pitchFamily="18" charset="0"/>
                <a:cs typeface="Times New Roman" pitchFamily="18" charset="0"/>
              </a:rPr>
              <a:t>PHN</a:t>
            </a:r>
            <a:r>
              <a:rPr lang="en-US" sz="2400" dirty="0">
                <a:latin typeface="Times New Roman" pitchFamily="18" charset="0"/>
                <a:cs typeface="Times New Roman" pitchFamily="18" charset="0"/>
              </a:rPr>
              <a:t> focuses on the promotion of good health through nutrition and the primary  prevention of diet - related illness in the population. </a:t>
            </a:r>
          </a:p>
          <a:p>
            <a:pPr marL="0" indent="0" algn="just">
              <a:buNone/>
            </a:pPr>
            <a:endParaRPr lang="en-US" sz="2400" dirty="0">
              <a:latin typeface="Times New Roman" pitchFamily="18" charset="0"/>
              <a:cs typeface="Times New Roman" pitchFamily="18" charset="0"/>
            </a:endParaRPr>
          </a:p>
          <a:p>
            <a:pPr lvl="1" algn="just">
              <a:buFont typeface="Wingdings" panose="05000000000000000000" pitchFamily="2" charset="2"/>
              <a:buChar char="ü"/>
            </a:pPr>
            <a:r>
              <a:rPr lang="en-US" sz="2000" dirty="0">
                <a:solidFill>
                  <a:srgbClr val="00B0F0"/>
                </a:solidFill>
                <a:latin typeface="Times New Roman" pitchFamily="18" charset="0"/>
                <a:cs typeface="Times New Roman" pitchFamily="18" charset="0"/>
              </a:rPr>
              <a:t> </a:t>
            </a:r>
            <a:r>
              <a:rPr lang="en-US" sz="2400" dirty="0">
                <a:solidFill>
                  <a:srgbClr val="00B0F0"/>
                </a:solidFill>
                <a:latin typeface="Times New Roman" pitchFamily="18" charset="0"/>
                <a:cs typeface="Times New Roman" pitchFamily="18" charset="0"/>
              </a:rPr>
              <a:t>Primary</a:t>
            </a:r>
            <a:r>
              <a:rPr lang="en-US" sz="2400" dirty="0">
                <a:latin typeface="Times New Roman" pitchFamily="18" charset="0"/>
                <a:cs typeface="Times New Roman" pitchFamily="18" charset="0"/>
              </a:rPr>
              <a:t>:- </a:t>
            </a:r>
            <a:r>
              <a:rPr lang="en-US" sz="2300" i="1" dirty="0">
                <a:latin typeface="Times New Roman" pitchFamily="18" charset="0"/>
                <a:cs typeface="Times New Roman" pitchFamily="18" charset="0"/>
              </a:rPr>
              <a:t>Before the disease occurrence</a:t>
            </a:r>
          </a:p>
          <a:p>
            <a:pPr lvl="1" algn="just">
              <a:buFont typeface="Wingdings" panose="05000000000000000000" pitchFamily="2" charset="2"/>
              <a:buChar char="ü"/>
            </a:pPr>
            <a:r>
              <a:rPr lang="en-US" sz="2400" dirty="0">
                <a:solidFill>
                  <a:srgbClr val="FF0000"/>
                </a:solidFill>
                <a:latin typeface="Times New Roman" pitchFamily="18" charset="0"/>
                <a:cs typeface="Times New Roman" pitchFamily="18" charset="0"/>
              </a:rPr>
              <a:t>Secondary</a:t>
            </a:r>
            <a:r>
              <a:rPr lang="en-US" sz="2400" dirty="0">
                <a:latin typeface="Times New Roman" pitchFamily="18" charset="0"/>
                <a:cs typeface="Times New Roman" pitchFamily="18" charset="0"/>
              </a:rPr>
              <a:t>:- </a:t>
            </a:r>
            <a:r>
              <a:rPr lang="en-US" sz="2400" i="1" dirty="0">
                <a:latin typeface="Times New Roman" pitchFamily="18" charset="0"/>
                <a:cs typeface="Times New Roman" pitchFamily="18" charset="0"/>
              </a:rPr>
              <a:t>Early diagnosis and treatment</a:t>
            </a:r>
          </a:p>
          <a:p>
            <a:pPr lvl="1" algn="just">
              <a:buFont typeface="Wingdings" panose="05000000000000000000" pitchFamily="2" charset="2"/>
              <a:buChar char="ü"/>
            </a:pPr>
            <a:r>
              <a:rPr lang="en-US" sz="2400" dirty="0">
                <a:solidFill>
                  <a:srgbClr val="7030A0"/>
                </a:solidFill>
                <a:latin typeface="Times New Roman" pitchFamily="18" charset="0"/>
                <a:cs typeface="Times New Roman" pitchFamily="18" charset="0"/>
              </a:rPr>
              <a:t>Tertiary</a:t>
            </a:r>
            <a:r>
              <a:rPr lang="en-US" sz="2400" dirty="0">
                <a:latin typeface="Times New Roman" pitchFamily="18" charset="0"/>
                <a:cs typeface="Times New Roman" pitchFamily="18" charset="0"/>
              </a:rPr>
              <a:t>:- </a:t>
            </a:r>
            <a:r>
              <a:rPr lang="en-US" sz="2400" i="1" dirty="0">
                <a:latin typeface="Times New Roman" pitchFamily="18" charset="0"/>
                <a:cs typeface="Times New Roman" pitchFamily="18" charset="0"/>
              </a:rPr>
              <a:t>Treat disease state or injury and prevent progression. </a:t>
            </a:r>
          </a:p>
          <a:p>
            <a:pPr algn="just">
              <a:buNone/>
            </a:pP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The emphasis is on the maintenance of </a:t>
            </a:r>
            <a:r>
              <a:rPr lang="en-US" sz="2400" u="sng" dirty="0">
                <a:solidFill>
                  <a:srgbClr val="00B0F0"/>
                </a:solidFill>
                <a:latin typeface="Times New Roman" pitchFamily="18" charset="0"/>
                <a:cs typeface="Times New Roman" pitchFamily="18" charset="0"/>
              </a:rPr>
              <a:t>wellness</a:t>
            </a:r>
            <a:r>
              <a:rPr lang="en-US" sz="2400" dirty="0">
                <a:latin typeface="Times New Roman" pitchFamily="18" charset="0"/>
                <a:cs typeface="Times New Roman" pitchFamily="18" charset="0"/>
              </a:rPr>
              <a:t> in the whole population.</a:t>
            </a:r>
          </a:p>
          <a:p>
            <a:pPr marL="0" indent="0" algn="just">
              <a:buNone/>
            </a:pPr>
            <a:endParaRPr lang="en-US" sz="2400" dirty="0">
              <a:latin typeface="Times New Roman" pitchFamily="18" charset="0"/>
              <a:cs typeface="Times New Roman" pitchFamily="18" charset="0"/>
            </a:endParaRPr>
          </a:p>
          <a:p>
            <a:pPr algn="just"/>
            <a:endParaRPr lang="en-US" sz="3000" dirty="0">
              <a:latin typeface="Times New Roman" pitchFamily="18" charset="0"/>
              <a:cs typeface="Times New Roman" pitchFamily="18" charset="0"/>
            </a:endParaRPr>
          </a:p>
          <a:p>
            <a:pPr algn="just">
              <a:buNone/>
            </a:pPr>
            <a:endParaRPr lang="en-US"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2800" b="1" dirty="0"/>
              <a:t>Scope of Practice of the Community Nutritionist and the Public Health Nutritionist</a:t>
            </a:r>
            <a:endParaRPr lang="en-US" sz="2800" dirty="0"/>
          </a:p>
        </p:txBody>
      </p:sp>
      <p:sp>
        <p:nvSpPr>
          <p:cNvPr id="5" name="Content Placeholder 4"/>
          <p:cNvSpPr>
            <a:spLocks noGrp="1"/>
          </p:cNvSpPr>
          <p:nvPr>
            <p:ph sz="half" idx="1"/>
          </p:nvPr>
        </p:nvSpPr>
        <p:spPr/>
        <p:txBody>
          <a:bodyPr>
            <a:normAutofit fontScale="92500" lnSpcReduction="10000"/>
          </a:bodyPr>
          <a:lstStyle/>
          <a:p>
            <a:pPr>
              <a:buNone/>
            </a:pPr>
            <a:r>
              <a:rPr lang="en-US" b="1" dirty="0"/>
              <a:t>Community Nutritionist</a:t>
            </a:r>
            <a:endParaRPr lang="en-US" dirty="0"/>
          </a:p>
          <a:p>
            <a:r>
              <a:rPr lang="en-US" u="sng" dirty="0">
                <a:solidFill>
                  <a:srgbClr val="FF0000"/>
                </a:solidFill>
              </a:rPr>
              <a:t>Focuses</a:t>
            </a:r>
            <a:r>
              <a:rPr lang="en-US" dirty="0"/>
              <a:t> on issues that affect the whole population rather than the ,specific dietary needs of individuals</a:t>
            </a:r>
          </a:p>
          <a:p>
            <a:pPr marL="0" indent="0">
              <a:buNone/>
            </a:pPr>
            <a:endParaRPr lang="en-US" dirty="0"/>
          </a:p>
          <a:p>
            <a:r>
              <a:rPr lang="en-US" u="sng" dirty="0">
                <a:solidFill>
                  <a:srgbClr val="00B0F0"/>
                </a:solidFill>
              </a:rPr>
              <a:t>Emphasizes</a:t>
            </a:r>
            <a:r>
              <a:rPr lang="en-US" dirty="0"/>
              <a:t> promoting health and preventing disease in populations and groups</a:t>
            </a:r>
          </a:p>
        </p:txBody>
      </p:sp>
      <p:sp>
        <p:nvSpPr>
          <p:cNvPr id="6" name="Content Placeholder 5"/>
          <p:cNvSpPr>
            <a:spLocks noGrp="1"/>
          </p:cNvSpPr>
          <p:nvPr>
            <p:ph sz="half" idx="2"/>
          </p:nvPr>
        </p:nvSpPr>
        <p:spPr>
          <a:xfrm>
            <a:off x="4648200" y="1600201"/>
            <a:ext cx="4191000" cy="4525963"/>
          </a:xfrm>
        </p:spPr>
        <p:txBody>
          <a:bodyPr>
            <a:normAutofit fontScale="92500" lnSpcReduction="10000"/>
          </a:bodyPr>
          <a:lstStyle/>
          <a:p>
            <a:pPr>
              <a:buNone/>
            </a:pPr>
            <a:r>
              <a:rPr lang="en-US" b="1" dirty="0"/>
              <a:t>Public Health Nutritionist</a:t>
            </a:r>
          </a:p>
          <a:p>
            <a:r>
              <a:rPr lang="en-US" u="sng" dirty="0">
                <a:solidFill>
                  <a:srgbClr val="FF0000"/>
                </a:solidFill>
              </a:rPr>
              <a:t>Focuses</a:t>
            </a:r>
            <a:r>
              <a:rPr lang="en-US" dirty="0"/>
              <a:t> on issues that affect the whole population rather than the ,specific dietary needs of individuals</a:t>
            </a:r>
          </a:p>
          <a:p>
            <a:pPr marL="0" indent="0">
              <a:buNone/>
            </a:pPr>
            <a:endParaRPr lang="en-US" dirty="0"/>
          </a:p>
          <a:p>
            <a:r>
              <a:rPr lang="en-US" u="sng" dirty="0">
                <a:solidFill>
                  <a:srgbClr val="00B0F0"/>
                </a:solidFill>
              </a:rPr>
              <a:t>Emphasizes</a:t>
            </a:r>
            <a:r>
              <a:rPr lang="en-US" dirty="0"/>
              <a:t> promoting health and preventing disease in populations</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t>Scope of Practice of the </a:t>
            </a:r>
            <a:r>
              <a:rPr lang="en-US" sz="2400" b="1" dirty="0">
                <a:latin typeface="Times New Roman" pitchFamily="18" charset="0"/>
                <a:cs typeface="Times New Roman" pitchFamily="18" charset="0"/>
              </a:rPr>
              <a:t>Community Nutritionist and the Public Health Nutritionist…</a:t>
            </a:r>
            <a:endParaRPr lang="en-US" sz="2400" dirty="0">
              <a:latin typeface="Times New Roman" pitchFamily="18" charset="0"/>
              <a:cs typeface="Times New Roman" pitchFamily="18" charset="0"/>
            </a:endParaRPr>
          </a:p>
        </p:txBody>
      </p:sp>
      <p:sp>
        <p:nvSpPr>
          <p:cNvPr id="3" name="Content Placeholder 2"/>
          <p:cNvSpPr>
            <a:spLocks noGrp="1"/>
          </p:cNvSpPr>
          <p:nvPr>
            <p:ph sz="half" idx="1"/>
          </p:nvPr>
        </p:nvSpPr>
        <p:spPr/>
        <p:txBody>
          <a:bodyPr>
            <a:normAutofit lnSpcReduction="10000"/>
          </a:bodyPr>
          <a:lstStyle/>
          <a:p>
            <a:r>
              <a:rPr lang="en-US" u="sng" dirty="0">
                <a:solidFill>
                  <a:srgbClr val="FF0000"/>
                </a:solidFill>
              </a:rPr>
              <a:t>Target population </a:t>
            </a:r>
            <a:r>
              <a:rPr lang="en-US" dirty="0"/>
              <a:t>is circumscribed to a local level that may consist of homogenous groups of people</a:t>
            </a:r>
          </a:p>
          <a:p>
            <a:r>
              <a:rPr lang="en-US" dirty="0"/>
              <a:t>The </a:t>
            </a:r>
            <a:r>
              <a:rPr lang="en-US" u="sng" dirty="0">
                <a:solidFill>
                  <a:srgbClr val="FF0000"/>
                </a:solidFill>
              </a:rPr>
              <a:t>practice</a:t>
            </a:r>
            <a:r>
              <a:rPr lang="en-US" dirty="0"/>
              <a:t> of community nutrition may include the delivery of nutrition programs and services</a:t>
            </a:r>
          </a:p>
        </p:txBody>
      </p:sp>
      <p:sp>
        <p:nvSpPr>
          <p:cNvPr id="4" name="Content Placeholder 3"/>
          <p:cNvSpPr>
            <a:spLocks noGrp="1"/>
          </p:cNvSpPr>
          <p:nvPr>
            <p:ph sz="half" idx="2"/>
          </p:nvPr>
        </p:nvSpPr>
        <p:spPr/>
        <p:txBody>
          <a:bodyPr>
            <a:normAutofit lnSpcReduction="10000"/>
          </a:bodyPr>
          <a:lstStyle/>
          <a:p>
            <a:r>
              <a:rPr lang="en-US" u="sng" dirty="0">
                <a:solidFill>
                  <a:srgbClr val="FF0000"/>
                </a:solidFill>
              </a:rPr>
              <a:t>Target population </a:t>
            </a:r>
            <a:r>
              <a:rPr lang="en-US" dirty="0"/>
              <a:t>includes a wide spectrum of people and needs</a:t>
            </a:r>
          </a:p>
          <a:p>
            <a:r>
              <a:rPr lang="en-US" u="sng" dirty="0">
                <a:solidFill>
                  <a:srgbClr val="FF0000"/>
                </a:solidFill>
              </a:rPr>
              <a:t>The practice </a:t>
            </a:r>
            <a:r>
              <a:rPr lang="en-US" dirty="0"/>
              <a:t>of public health nutrition may include the assessment for and design, management, and evaluation of nutrition programs and services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t>Scope of Practice of the Community Nutritionist and the Public Health Nutritionist …</a:t>
            </a:r>
            <a:endParaRPr lang="en-US" sz="2400" dirty="0"/>
          </a:p>
        </p:txBody>
      </p:sp>
      <p:sp>
        <p:nvSpPr>
          <p:cNvPr id="3" name="Content Placeholder 2"/>
          <p:cNvSpPr>
            <a:spLocks noGrp="1"/>
          </p:cNvSpPr>
          <p:nvPr>
            <p:ph sz="half" idx="1"/>
          </p:nvPr>
        </p:nvSpPr>
        <p:spPr>
          <a:xfrm>
            <a:off x="457200" y="1417638"/>
            <a:ext cx="4038600" cy="5287961"/>
          </a:xfrm>
        </p:spPr>
        <p:txBody>
          <a:bodyPr>
            <a:normAutofit fontScale="92500"/>
          </a:bodyPr>
          <a:lstStyle/>
          <a:p>
            <a:pPr>
              <a:buNone/>
            </a:pPr>
            <a:r>
              <a:rPr lang="en-US" u="sng" dirty="0">
                <a:solidFill>
                  <a:srgbClr val="FF0000"/>
                </a:solidFill>
              </a:rPr>
              <a:t>Rules</a:t>
            </a:r>
            <a:r>
              <a:rPr lang="en-US" dirty="0"/>
              <a:t> </a:t>
            </a:r>
          </a:p>
          <a:p>
            <a:r>
              <a:rPr lang="en-US" sz="2000" dirty="0"/>
              <a:t>Community nutritionist adheres to laws and policies; suggests policy</a:t>
            </a:r>
          </a:p>
          <a:p>
            <a:endParaRPr lang="en-US" sz="2000" dirty="0"/>
          </a:p>
          <a:p>
            <a:r>
              <a:rPr lang="en-US" sz="2000" dirty="0"/>
              <a:t>Community nutritionists may be employed at the city or county levels, and by local nonprofit and for-profit agencies that deliver nutrition services. Community nutritionists may also be self-employed</a:t>
            </a:r>
          </a:p>
          <a:p>
            <a:r>
              <a:rPr lang="en-US" sz="2000" u="sng" dirty="0">
                <a:solidFill>
                  <a:srgbClr val="FF0000"/>
                </a:solidFill>
              </a:rPr>
              <a:t>Supervision</a:t>
            </a:r>
            <a:r>
              <a:rPr lang="en-US" sz="2000" dirty="0"/>
              <a:t> </a:t>
            </a:r>
          </a:p>
          <a:p>
            <a:pPr>
              <a:buNone/>
            </a:pPr>
            <a:r>
              <a:rPr lang="en-US" sz="2000" dirty="0"/>
              <a:t>        CNP and services may be delivered by professionals and also by paraprofessionals who are trained and supervised by professionals</a:t>
            </a:r>
          </a:p>
        </p:txBody>
      </p:sp>
      <p:sp>
        <p:nvSpPr>
          <p:cNvPr id="4" name="Content Placeholder 3"/>
          <p:cNvSpPr>
            <a:spLocks noGrp="1"/>
          </p:cNvSpPr>
          <p:nvPr>
            <p:ph sz="half" idx="2"/>
          </p:nvPr>
        </p:nvSpPr>
        <p:spPr>
          <a:xfrm>
            <a:off x="4648200" y="1417639"/>
            <a:ext cx="4114800" cy="4708526"/>
          </a:xfrm>
        </p:spPr>
        <p:txBody>
          <a:bodyPr>
            <a:normAutofit fontScale="92500"/>
          </a:bodyPr>
          <a:lstStyle/>
          <a:p>
            <a:pPr>
              <a:buNone/>
            </a:pPr>
            <a:r>
              <a:rPr lang="en-US" u="sng" dirty="0">
                <a:solidFill>
                  <a:srgbClr val="FF0000"/>
                </a:solidFill>
              </a:rPr>
              <a:t>Rules</a:t>
            </a:r>
            <a:r>
              <a:rPr lang="en-US" dirty="0"/>
              <a:t> </a:t>
            </a:r>
          </a:p>
          <a:p>
            <a:pPr>
              <a:buNone/>
            </a:pPr>
            <a:r>
              <a:rPr lang="en-US" sz="2300" dirty="0"/>
              <a:t>Public health nutritionist enforces laws; creates policy</a:t>
            </a:r>
          </a:p>
          <a:p>
            <a:r>
              <a:rPr lang="en-US" sz="2400" dirty="0"/>
              <a:t>Pubic health nutritionists may be employed at the federal, state, county, and city levels</a:t>
            </a:r>
          </a:p>
          <a:p>
            <a:endParaRPr lang="en-US" sz="2400" dirty="0"/>
          </a:p>
          <a:p>
            <a:r>
              <a:rPr lang="en-US" sz="2400" u="sng" dirty="0">
                <a:solidFill>
                  <a:srgbClr val="FF0000"/>
                </a:solidFill>
              </a:rPr>
              <a:t>Supervision </a:t>
            </a:r>
          </a:p>
          <a:p>
            <a:pPr>
              <a:buNone/>
            </a:pPr>
            <a:r>
              <a:rPr lang="en-US" sz="2400" dirty="0"/>
              <a:t>     Public health nutritionists may train and supervise community  nutritionists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9E1011-2AC1-4369-88A4-4D93FC03F79C}"/>
              </a:ext>
            </a:extLst>
          </p:cNvPr>
          <p:cNvSpPr>
            <a:spLocks noGrp="1"/>
          </p:cNvSpPr>
          <p:nvPr>
            <p:ph type="title"/>
          </p:nvPr>
        </p:nvSpPr>
        <p:spPr>
          <a:xfrm>
            <a:off x="457200" y="274638"/>
            <a:ext cx="8229600" cy="944562"/>
          </a:xfrm>
        </p:spPr>
        <p:txBody>
          <a:bodyPr/>
          <a:lstStyle/>
          <a:p>
            <a:r>
              <a:rPr lang="en-US" b="1" dirty="0">
                <a:effectLst>
                  <a:outerShdw blurRad="38100" dist="38100" dir="2700000" algn="tl">
                    <a:srgbClr val="000000">
                      <a:alpha val="43137"/>
                    </a:srgbClr>
                  </a:outerShdw>
                </a:effectLst>
              </a:rPr>
              <a:t>Community Nutrition Programs</a:t>
            </a:r>
            <a:endParaRPr lang="en-US" dirty="0"/>
          </a:p>
        </p:txBody>
      </p:sp>
      <p:sp>
        <p:nvSpPr>
          <p:cNvPr id="3" name="Content Placeholder 2">
            <a:extLst>
              <a:ext uri="{FF2B5EF4-FFF2-40B4-BE49-F238E27FC236}">
                <a16:creationId xmlns:a16="http://schemas.microsoft.com/office/drawing/2014/main" xmlns="" id="{D14F2638-0468-41D0-B9D6-3B6390714597}"/>
              </a:ext>
            </a:extLst>
          </p:cNvPr>
          <p:cNvSpPr>
            <a:spLocks noGrp="1"/>
          </p:cNvSpPr>
          <p:nvPr>
            <p:ph idx="1"/>
          </p:nvPr>
        </p:nvSpPr>
        <p:spPr>
          <a:xfrm>
            <a:off x="457200" y="1295400"/>
            <a:ext cx="8229600" cy="5410199"/>
          </a:xfrm>
        </p:spPr>
        <p:txBody>
          <a:bodyPr>
            <a:normAutofit fontScale="77500" lnSpcReduction="20000"/>
          </a:bodyPr>
          <a:lstStyle/>
          <a:p>
            <a:pPr algn="just">
              <a:buFont typeface="Wingdings" panose="05000000000000000000" pitchFamily="2" charset="2"/>
              <a:buChar char="ü"/>
            </a:pPr>
            <a:r>
              <a:rPr lang="en-US" sz="3600" dirty="0">
                <a:latin typeface="Times New Roman" pitchFamily="18" charset="0"/>
                <a:cs typeface="Times New Roman" pitchFamily="18" charset="0"/>
              </a:rPr>
              <a:t>CNP is a collection of activities aimed at solving the nutrition problems of a community</a:t>
            </a:r>
          </a:p>
          <a:p>
            <a:pPr marL="0" indent="0" algn="just">
              <a:buNone/>
            </a:pPr>
            <a:endParaRPr lang="en-US" sz="3600" dirty="0">
              <a:latin typeface="Times New Roman" pitchFamily="18" charset="0"/>
              <a:cs typeface="Times New Roman" pitchFamily="18" charset="0"/>
            </a:endParaRPr>
          </a:p>
          <a:p>
            <a:pPr algn="just">
              <a:buFont typeface="Wingdings" panose="05000000000000000000" pitchFamily="2" charset="2"/>
              <a:buChar char="ü"/>
            </a:pPr>
            <a:r>
              <a:rPr lang="en-US" sz="3600" dirty="0">
                <a:latin typeface="Times New Roman" pitchFamily="18" charset="0"/>
                <a:cs typeface="Times New Roman" pitchFamily="18" charset="0"/>
              </a:rPr>
              <a:t>Community nutrition programs are implemented in both urban and rural settings.</a:t>
            </a:r>
          </a:p>
          <a:p>
            <a:pPr marL="0" indent="0" algn="just">
              <a:buNone/>
            </a:pPr>
            <a:endParaRPr lang="en-US" sz="3600" dirty="0">
              <a:latin typeface="Times New Roman" pitchFamily="18" charset="0"/>
              <a:cs typeface="Times New Roman" pitchFamily="18" charset="0"/>
            </a:endParaRPr>
          </a:p>
          <a:p>
            <a:pPr algn="just">
              <a:buFont typeface="Wingdings" panose="05000000000000000000" pitchFamily="2" charset="2"/>
              <a:buChar char="ü"/>
            </a:pPr>
            <a:r>
              <a:rPr lang="en-US" sz="3600" dirty="0">
                <a:latin typeface="Times New Roman" pitchFamily="18" charset="0"/>
                <a:cs typeface="Times New Roman" pitchFamily="18" charset="0"/>
              </a:rPr>
              <a:t>CNP mustn’t  view members of the community more as </a:t>
            </a:r>
            <a:r>
              <a:rPr lang="en-US" sz="3600" dirty="0">
                <a:solidFill>
                  <a:srgbClr val="00B0F0"/>
                </a:solidFill>
                <a:latin typeface="Times New Roman" pitchFamily="18" charset="0"/>
                <a:cs typeface="Times New Roman" pitchFamily="18" charset="0"/>
              </a:rPr>
              <a:t>target beneficiaries </a:t>
            </a:r>
            <a:r>
              <a:rPr lang="en-US" sz="3600" dirty="0">
                <a:latin typeface="Times New Roman" pitchFamily="18" charset="0"/>
                <a:cs typeface="Times New Roman" pitchFamily="18" charset="0"/>
              </a:rPr>
              <a:t>than as active partners and key players in the decision-making process.</a:t>
            </a:r>
          </a:p>
          <a:p>
            <a:pPr algn="just">
              <a:buFont typeface="Wingdings" panose="05000000000000000000" pitchFamily="2" charset="2"/>
              <a:buChar char="ü"/>
            </a:pPr>
            <a:endParaRPr lang="en-US" sz="3600" dirty="0">
              <a:latin typeface="Times New Roman" pitchFamily="18" charset="0"/>
              <a:cs typeface="Times New Roman" pitchFamily="18" charset="0"/>
            </a:endParaRPr>
          </a:p>
          <a:p>
            <a:pPr lvl="1" algn="just">
              <a:buFont typeface="Wingdings" panose="05000000000000000000" pitchFamily="2" charset="2"/>
              <a:buChar char="§"/>
            </a:pPr>
            <a:r>
              <a:rPr lang="en-US" sz="3000" dirty="0">
                <a:latin typeface="Times New Roman" pitchFamily="18" charset="0"/>
                <a:cs typeface="Times New Roman" pitchFamily="18" charset="0"/>
              </a:rPr>
              <a:t>A lack of community power over decision-making is matched by a lack of community involvement and, ultimately a lack of impact…rely heavily on external resources so they do not foster ownership or long term sustainability.</a:t>
            </a:r>
          </a:p>
          <a:p>
            <a:endParaRPr lang="en-US" dirty="0"/>
          </a:p>
        </p:txBody>
      </p:sp>
    </p:spTree>
    <p:extLst>
      <p:ext uri="{BB962C8B-B14F-4D97-AF65-F5344CB8AC3E}">
        <p14:creationId xmlns:p14="http://schemas.microsoft.com/office/powerpoint/2010/main" val="27815849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37B99A-5B3A-49E9-9003-919613067023}"/>
              </a:ext>
            </a:extLst>
          </p:cNvPr>
          <p:cNvSpPr>
            <a:spLocks noGrp="1"/>
          </p:cNvSpPr>
          <p:nvPr>
            <p:ph type="title"/>
          </p:nvPr>
        </p:nvSpPr>
        <p:spPr>
          <a:xfrm>
            <a:off x="304800" y="274638"/>
            <a:ext cx="8610600" cy="1143000"/>
          </a:xfrm>
        </p:spPr>
        <p:txBody>
          <a:bodyPr>
            <a:noAutofit/>
          </a:bodyPr>
          <a:lstStyle/>
          <a:p>
            <a:r>
              <a:rPr lang="en-US" sz="2400" b="1" dirty="0">
                <a:latin typeface="Times New Roman" pitchFamily="18" charset="0"/>
                <a:cs typeface="Times New Roman" pitchFamily="18" charset="0"/>
              </a:rPr>
              <a:t>KEY FEATURES OF COMMUNITY NUTRITION PROGRAM</a:t>
            </a:r>
            <a:br>
              <a:rPr lang="en-US" sz="2400" b="1" dirty="0">
                <a:latin typeface="Times New Roman" pitchFamily="18" charset="0"/>
                <a:cs typeface="Times New Roman" pitchFamily="18" charset="0"/>
              </a:rPr>
            </a:br>
            <a:endParaRPr lang="en-US" sz="2400" dirty="0"/>
          </a:p>
        </p:txBody>
      </p:sp>
      <p:sp>
        <p:nvSpPr>
          <p:cNvPr id="3" name="Content Placeholder 2">
            <a:extLst>
              <a:ext uri="{FF2B5EF4-FFF2-40B4-BE49-F238E27FC236}">
                <a16:creationId xmlns:a16="http://schemas.microsoft.com/office/drawing/2014/main" xmlns="" id="{0825DFAF-A908-40C2-80B6-FD23298A6DA3}"/>
              </a:ext>
            </a:extLst>
          </p:cNvPr>
          <p:cNvSpPr>
            <a:spLocks noGrp="1"/>
          </p:cNvSpPr>
          <p:nvPr>
            <p:ph idx="1"/>
          </p:nvPr>
        </p:nvSpPr>
        <p:spPr>
          <a:xfrm>
            <a:off x="457200" y="1219200"/>
            <a:ext cx="8229600" cy="5181599"/>
          </a:xfrm>
        </p:spPr>
        <p:txBody>
          <a:bodyPr>
            <a:normAutofit fontScale="85000" lnSpcReduction="10000"/>
          </a:bodyPr>
          <a:lstStyle/>
          <a:p>
            <a:pPr marL="514350" indent="-514350">
              <a:buFont typeface="Wingdings" pitchFamily="2" charset="2"/>
              <a:buChar char="ü"/>
            </a:pPr>
            <a:r>
              <a:rPr lang="en-US" dirty="0">
                <a:latin typeface="Times New Roman" pitchFamily="18" charset="0"/>
                <a:cs typeface="Times New Roman" pitchFamily="18" charset="0"/>
              </a:rPr>
              <a:t>Responds to the priority felt needs of the community</a:t>
            </a:r>
          </a:p>
          <a:p>
            <a:pPr marL="514350" indent="-514350">
              <a:buFont typeface="Wingdings" pitchFamily="2" charset="2"/>
              <a:buChar char="ü"/>
            </a:pPr>
            <a:r>
              <a:rPr lang="en-US" dirty="0">
                <a:latin typeface="Times New Roman" pitchFamily="18" charset="0"/>
                <a:cs typeface="Times New Roman" pitchFamily="18" charset="0"/>
              </a:rPr>
              <a:t> Involves the community as a key player in the decision-making process and at all stages of the implementation process</a:t>
            </a:r>
          </a:p>
          <a:p>
            <a:pPr marL="514350" indent="-514350">
              <a:buFont typeface="Wingdings" pitchFamily="2" charset="2"/>
              <a:buChar char="ü"/>
            </a:pPr>
            <a:r>
              <a:rPr lang="en-US" dirty="0">
                <a:latin typeface="Times New Roman" pitchFamily="18" charset="0"/>
                <a:cs typeface="Times New Roman" pitchFamily="18" charset="0"/>
              </a:rPr>
              <a:t> Integrates other sectors of development</a:t>
            </a:r>
          </a:p>
          <a:p>
            <a:pPr marL="514350" indent="-514350">
              <a:buFont typeface="Wingdings" pitchFamily="2" charset="2"/>
              <a:buChar char="ü"/>
            </a:pPr>
            <a:r>
              <a:rPr lang="en-US" dirty="0">
                <a:latin typeface="Times New Roman" pitchFamily="18" charset="0"/>
                <a:cs typeface="Times New Roman" pitchFamily="18" charset="0"/>
              </a:rPr>
              <a:t> Is located close to the beneficiaries</a:t>
            </a:r>
          </a:p>
          <a:p>
            <a:pPr marL="514350" indent="-514350">
              <a:buFont typeface="Wingdings" pitchFamily="2" charset="2"/>
              <a:buChar char="ü"/>
            </a:pPr>
            <a:r>
              <a:rPr lang="en-US" dirty="0">
                <a:latin typeface="Times New Roman" pitchFamily="18" charset="0"/>
                <a:cs typeface="Times New Roman" pitchFamily="18" charset="0"/>
              </a:rPr>
              <a:t> Uses communities local resources</a:t>
            </a:r>
          </a:p>
          <a:p>
            <a:pPr marL="514350" indent="-514350">
              <a:buFont typeface="Wingdings" pitchFamily="2" charset="2"/>
              <a:buChar char="ü"/>
            </a:pPr>
            <a:r>
              <a:rPr lang="en-US" dirty="0">
                <a:latin typeface="Times New Roman" pitchFamily="18" charset="0"/>
                <a:cs typeface="Times New Roman" pitchFamily="18" charset="0"/>
              </a:rPr>
              <a:t> Affects the community as a whole</a:t>
            </a:r>
          </a:p>
          <a:p>
            <a:pPr marL="514350" indent="-514350">
              <a:buFont typeface="Wingdings" pitchFamily="2" charset="2"/>
              <a:buChar char="ü"/>
            </a:pPr>
            <a:r>
              <a:rPr lang="en-US" dirty="0">
                <a:latin typeface="Times New Roman" pitchFamily="18" charset="0"/>
                <a:cs typeface="Times New Roman" pitchFamily="18" charset="0"/>
              </a:rPr>
              <a:t> Impacts directly and indirectly on nutritional status</a:t>
            </a:r>
          </a:p>
          <a:p>
            <a:pPr marL="514350" indent="-514350">
              <a:buFont typeface="Wingdings" pitchFamily="2" charset="2"/>
              <a:buChar char="ü"/>
            </a:pPr>
            <a:r>
              <a:rPr lang="en-US" dirty="0">
                <a:latin typeface="Times New Roman" pitchFamily="18" charset="0"/>
                <a:cs typeface="Times New Roman" pitchFamily="18" charset="0"/>
              </a:rPr>
              <a:t> Reinforces the management and financial capacities of the community.</a:t>
            </a:r>
          </a:p>
          <a:p>
            <a:pPr marL="0" indent="0">
              <a:buNone/>
            </a:pPr>
            <a:endParaRPr lang="en-US" dirty="0"/>
          </a:p>
        </p:txBody>
      </p:sp>
    </p:spTree>
    <p:extLst>
      <p:ext uri="{BB962C8B-B14F-4D97-AF65-F5344CB8AC3E}">
        <p14:creationId xmlns:p14="http://schemas.microsoft.com/office/powerpoint/2010/main" val="42170950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675A33-75E7-482D-82AE-609E212100CC}"/>
              </a:ext>
            </a:extLst>
          </p:cNvPr>
          <p:cNvSpPr>
            <a:spLocks noGrp="1"/>
          </p:cNvSpPr>
          <p:nvPr>
            <p:ph type="title"/>
          </p:nvPr>
        </p:nvSpPr>
        <p:spPr/>
        <p:txBody>
          <a:bodyPr>
            <a:normAutofit/>
          </a:bodyPr>
          <a:lstStyle/>
          <a:p>
            <a:r>
              <a:rPr lang="en-US" sz="3600" dirty="0"/>
              <a:t>Community  Nutrition Programs</a:t>
            </a:r>
          </a:p>
        </p:txBody>
      </p:sp>
      <p:sp>
        <p:nvSpPr>
          <p:cNvPr id="3" name="Content Placeholder 2">
            <a:extLst>
              <a:ext uri="{FF2B5EF4-FFF2-40B4-BE49-F238E27FC236}">
                <a16:creationId xmlns:a16="http://schemas.microsoft.com/office/drawing/2014/main" xmlns="" id="{61EAF1CF-B2C4-434D-9D21-31100F85B980}"/>
              </a:ext>
            </a:extLst>
          </p:cNvPr>
          <p:cNvSpPr>
            <a:spLocks noGrp="1"/>
          </p:cNvSpPr>
          <p:nvPr>
            <p:ph idx="1"/>
          </p:nvPr>
        </p:nvSpPr>
        <p:spPr>
          <a:xfrm>
            <a:off x="457200" y="1417639"/>
            <a:ext cx="8229600" cy="4708526"/>
          </a:xfrm>
        </p:spPr>
        <p:txBody>
          <a:bodyPr>
            <a:normAutofit/>
          </a:bodyPr>
          <a:lstStyle/>
          <a:p>
            <a:pPr>
              <a:buFont typeface="Wingdings" panose="05000000000000000000" pitchFamily="2" charset="2"/>
              <a:buChar char="q"/>
            </a:pPr>
            <a:r>
              <a:rPr lang="en-US" b="1" dirty="0">
                <a:solidFill>
                  <a:srgbClr val="C00000"/>
                </a:solidFill>
              </a:rPr>
              <a:t>For young children</a:t>
            </a:r>
          </a:p>
          <a:p>
            <a:pPr lvl="1">
              <a:lnSpc>
                <a:spcPct val="150000"/>
              </a:lnSpc>
              <a:buFont typeface="Wingdings" pitchFamily="2" charset="2"/>
              <a:buChar char="§"/>
            </a:pPr>
            <a:r>
              <a:rPr lang="en-US" sz="2400" dirty="0"/>
              <a:t>Growth Monitoring And Promotion, </a:t>
            </a:r>
          </a:p>
          <a:p>
            <a:pPr lvl="1">
              <a:lnSpc>
                <a:spcPct val="150000"/>
              </a:lnSpc>
              <a:buFont typeface="Wingdings" pitchFamily="2" charset="2"/>
              <a:buChar char="§"/>
            </a:pPr>
            <a:r>
              <a:rPr lang="en-US" sz="2400" dirty="0"/>
              <a:t>Promotion Of Breastfeeding And Appropriate Complementary Feeding Practices, </a:t>
            </a:r>
          </a:p>
          <a:p>
            <a:pPr lvl="1">
              <a:lnSpc>
                <a:spcPct val="150000"/>
              </a:lnSpc>
              <a:buFont typeface="Wingdings" pitchFamily="2" charset="2"/>
              <a:buChar char="§"/>
            </a:pPr>
            <a:r>
              <a:rPr lang="en-US" sz="2400" dirty="0"/>
              <a:t>Disease Management, </a:t>
            </a:r>
          </a:p>
          <a:p>
            <a:pPr lvl="1">
              <a:lnSpc>
                <a:spcPct val="150000"/>
              </a:lnSpc>
              <a:buFont typeface="Wingdings" pitchFamily="2" charset="2"/>
              <a:buChar char="§"/>
            </a:pPr>
            <a:r>
              <a:rPr lang="en-US" sz="2400" dirty="0"/>
              <a:t>Micronutrient Supplementation,</a:t>
            </a:r>
          </a:p>
          <a:p>
            <a:pPr lvl="1">
              <a:lnSpc>
                <a:spcPct val="150000"/>
              </a:lnSpc>
              <a:buFont typeface="Wingdings" pitchFamily="2" charset="2"/>
              <a:buChar char="§"/>
            </a:pPr>
            <a:r>
              <a:rPr lang="en-US" sz="2400" dirty="0"/>
              <a:t> Deworming, and possibly targeted food supplementation</a:t>
            </a:r>
            <a:r>
              <a:rPr lang="en-US" sz="2300" dirty="0"/>
              <a:t>.</a:t>
            </a:r>
          </a:p>
          <a:p>
            <a:pPr lvl="1"/>
            <a:endParaRPr lang="en-US" dirty="0"/>
          </a:p>
        </p:txBody>
      </p:sp>
    </p:spTree>
    <p:extLst>
      <p:ext uri="{BB962C8B-B14F-4D97-AF65-F5344CB8AC3E}">
        <p14:creationId xmlns:p14="http://schemas.microsoft.com/office/powerpoint/2010/main" val="28226370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7D0A0A-9630-430E-837D-3CC948CC21C8}"/>
              </a:ext>
            </a:extLst>
          </p:cNvPr>
          <p:cNvSpPr>
            <a:spLocks noGrp="1"/>
          </p:cNvSpPr>
          <p:nvPr>
            <p:ph type="title"/>
          </p:nvPr>
        </p:nvSpPr>
        <p:spPr/>
        <p:txBody>
          <a:bodyPr>
            <a:normAutofit/>
          </a:bodyPr>
          <a:lstStyle/>
          <a:p>
            <a:r>
              <a:rPr lang="en-US" sz="4000" dirty="0"/>
              <a:t>Community  Nutrition Programs</a:t>
            </a:r>
          </a:p>
        </p:txBody>
      </p:sp>
      <p:sp>
        <p:nvSpPr>
          <p:cNvPr id="3" name="Content Placeholder 2">
            <a:extLst>
              <a:ext uri="{FF2B5EF4-FFF2-40B4-BE49-F238E27FC236}">
                <a16:creationId xmlns:a16="http://schemas.microsoft.com/office/drawing/2014/main" xmlns="" id="{B241F548-6979-406C-B35F-3F934C688B92}"/>
              </a:ext>
            </a:extLst>
          </p:cNvPr>
          <p:cNvSpPr>
            <a:spLocks noGrp="1"/>
          </p:cNvSpPr>
          <p:nvPr>
            <p:ph idx="1"/>
          </p:nvPr>
        </p:nvSpPr>
        <p:spPr>
          <a:xfrm>
            <a:off x="609600" y="1295400"/>
            <a:ext cx="8077200" cy="5181599"/>
          </a:xfrm>
        </p:spPr>
        <p:txBody>
          <a:bodyPr>
            <a:normAutofit lnSpcReduction="10000"/>
          </a:bodyPr>
          <a:lstStyle/>
          <a:p>
            <a:pPr lvl="0">
              <a:lnSpc>
                <a:spcPct val="150000"/>
              </a:lnSpc>
              <a:buNone/>
            </a:pPr>
            <a:r>
              <a:rPr lang="en-US" sz="2800" b="1" dirty="0">
                <a:solidFill>
                  <a:srgbClr val="C00000"/>
                </a:solidFill>
              </a:rPr>
              <a:t>For Women</a:t>
            </a:r>
          </a:p>
          <a:p>
            <a:pPr>
              <a:lnSpc>
                <a:spcPct val="150000"/>
              </a:lnSpc>
              <a:buFont typeface="Wingdings" panose="05000000000000000000" pitchFamily="2" charset="2"/>
              <a:buChar char="ü"/>
            </a:pPr>
            <a:r>
              <a:rPr lang="en-US" sz="2400" dirty="0"/>
              <a:t>ANC and PNC for women including </a:t>
            </a:r>
            <a:r>
              <a:rPr lang="en-US" sz="2400" dirty="0">
                <a:solidFill>
                  <a:srgbClr val="C00000"/>
                </a:solidFill>
              </a:rPr>
              <a:t>TT </a:t>
            </a:r>
            <a:r>
              <a:rPr lang="en-US" sz="2400" dirty="0"/>
              <a:t>immunization, </a:t>
            </a:r>
          </a:p>
          <a:p>
            <a:pPr>
              <a:lnSpc>
                <a:spcPct val="150000"/>
              </a:lnSpc>
              <a:buFont typeface="Wingdings" panose="05000000000000000000" pitchFamily="2" charset="2"/>
              <a:buChar char="ü"/>
            </a:pPr>
            <a:r>
              <a:rPr lang="en-US" sz="2400" dirty="0"/>
              <a:t>Micronutrient supplementation, and </a:t>
            </a:r>
          </a:p>
          <a:p>
            <a:pPr>
              <a:lnSpc>
                <a:spcPct val="150000"/>
              </a:lnSpc>
              <a:buFont typeface="Wingdings" panose="05000000000000000000" pitchFamily="2" charset="2"/>
              <a:buChar char="ü"/>
            </a:pPr>
            <a:r>
              <a:rPr lang="en-US" sz="2400" dirty="0">
                <a:solidFill>
                  <a:srgbClr val="C00000"/>
                </a:solidFill>
              </a:rPr>
              <a:t>Food supplementation </a:t>
            </a:r>
            <a:r>
              <a:rPr lang="en-US" sz="2400" dirty="0"/>
              <a:t>during pregnancy,</a:t>
            </a:r>
          </a:p>
          <a:p>
            <a:pPr>
              <a:lnSpc>
                <a:spcPct val="150000"/>
              </a:lnSpc>
              <a:buFont typeface="Wingdings" panose="05000000000000000000" pitchFamily="2" charset="2"/>
              <a:buChar char="ü"/>
            </a:pPr>
            <a:r>
              <a:rPr lang="en-US" sz="2400" dirty="0"/>
              <a:t> Malaria chemoprophylaxis in endemic areas, and reproductive health education. </a:t>
            </a:r>
          </a:p>
          <a:p>
            <a:pPr marL="0" indent="0">
              <a:buNone/>
            </a:pPr>
            <a:r>
              <a:rPr lang="en-US" u="sng" dirty="0">
                <a:solidFill>
                  <a:srgbClr val="00B0F0"/>
                </a:solidFill>
              </a:rPr>
              <a:t>THE GOALS  of CN  </a:t>
            </a:r>
          </a:p>
          <a:p>
            <a:pPr marL="857250" lvl="1" indent="-457200">
              <a:buFont typeface="Wingdings" panose="05000000000000000000" pitchFamily="2" charset="2"/>
              <a:buChar char="ü"/>
            </a:pPr>
            <a:r>
              <a:rPr lang="en-US" dirty="0"/>
              <a:t>To improve or maintain the optimal health of community and targeted groups. </a:t>
            </a:r>
          </a:p>
          <a:p>
            <a:pPr marL="0" indent="0">
              <a:buNone/>
            </a:pPr>
            <a:endParaRPr lang="en-US" dirty="0"/>
          </a:p>
          <a:p>
            <a:endParaRPr lang="en-US" dirty="0"/>
          </a:p>
        </p:txBody>
      </p:sp>
    </p:spTree>
    <p:extLst>
      <p:ext uri="{BB962C8B-B14F-4D97-AF65-F5344CB8AC3E}">
        <p14:creationId xmlns:p14="http://schemas.microsoft.com/office/powerpoint/2010/main" val="1395560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Narrow" panose="020B0606020202030204" pitchFamily="34" charset="0"/>
              </a:rPr>
              <a:t>Basic Concepts</a:t>
            </a:r>
            <a:endParaRPr lang="en-US" dirty="0"/>
          </a:p>
        </p:txBody>
      </p:sp>
      <p:sp>
        <p:nvSpPr>
          <p:cNvPr id="3" name="Content Placeholder 2"/>
          <p:cNvSpPr>
            <a:spLocks noGrp="1"/>
          </p:cNvSpPr>
          <p:nvPr>
            <p:ph idx="1"/>
          </p:nvPr>
        </p:nvSpPr>
        <p:spPr>
          <a:xfrm>
            <a:off x="457200" y="1524000"/>
            <a:ext cx="8382000" cy="4876800"/>
          </a:xfrm>
        </p:spPr>
        <p:txBody>
          <a:bodyPr>
            <a:normAutofit/>
          </a:bodyPr>
          <a:lstStyle/>
          <a:p>
            <a:pPr marL="0" indent="0">
              <a:buNone/>
            </a:pPr>
            <a:r>
              <a:rPr lang="en-US" altLang="en-US" b="1" dirty="0">
                <a:solidFill>
                  <a:srgbClr val="00B0F0"/>
                </a:solidFill>
                <a:latin typeface="Times New Roman" panose="02020603050405020304" pitchFamily="18" charset="0"/>
                <a:cs typeface="Times New Roman" panose="02020603050405020304" pitchFamily="18" charset="0"/>
              </a:rPr>
              <a:t>What is the community? </a:t>
            </a:r>
          </a:p>
          <a:p>
            <a:pPr marL="0" indent="0">
              <a:buNone/>
            </a:pPr>
            <a:endParaRPr lang="en-US" dirty="0"/>
          </a:p>
          <a:p>
            <a:pPr>
              <a:buFont typeface="Wingdings" panose="05000000000000000000" pitchFamily="2" charset="2"/>
              <a:buChar char="§"/>
            </a:pPr>
            <a:r>
              <a:rPr lang="en-US" dirty="0"/>
              <a:t>Is </a:t>
            </a:r>
            <a:r>
              <a:rPr lang="en-US" altLang="en-US" dirty="0"/>
              <a:t> a group of people who are resided in a specific locality , have shared values, and interact and connect through a definite social structure to fulfill a wide range of daily needs.</a:t>
            </a:r>
          </a:p>
          <a:p>
            <a:pPr marL="0" indent="0">
              <a:buNone/>
            </a:pPr>
            <a:endParaRPr lang="en-US" dirty="0"/>
          </a:p>
          <a:p>
            <a:pPr>
              <a:buNone/>
            </a:pPr>
            <a:r>
              <a:rPr lang="en-US" dirty="0"/>
              <a:t/>
            </a:r>
            <a:br>
              <a:rPr lang="en-US" dirty="0"/>
            </a:br>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a:latin typeface="Arial Narrow" panose="020B0606020202030204" pitchFamily="34" charset="0"/>
              </a:rPr>
              <a:t/>
            </a:r>
            <a:br>
              <a:rPr lang="en-US" sz="4000" b="1" dirty="0">
                <a:latin typeface="Arial Narrow" panose="020B0606020202030204" pitchFamily="34" charset="0"/>
              </a:rPr>
            </a:br>
            <a:r>
              <a:rPr lang="en-US" sz="4000" b="1" dirty="0">
                <a:latin typeface="Arial Narrow" panose="020B0606020202030204" pitchFamily="34" charset="0"/>
              </a:rPr>
              <a:t>Basic Concepts…</a:t>
            </a:r>
            <a:r>
              <a:rPr lang="en-US" sz="4000" dirty="0">
                <a:latin typeface="Arial Narrow" panose="020B0606020202030204" pitchFamily="34" charset="0"/>
              </a:rPr>
              <a:t/>
            </a:r>
            <a:br>
              <a:rPr lang="en-US" sz="4000" dirty="0">
                <a:latin typeface="Arial Narrow" panose="020B0606020202030204" pitchFamily="34" charset="0"/>
              </a:rPr>
            </a:b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sz="2800" dirty="0">
                <a:latin typeface="Arial Narrow" panose="020B0606020202030204" pitchFamily="34" charset="0"/>
              </a:rPr>
              <a:t> It  also describes people who share certain interests, beliefs, or values, even though they live in diverse geographical location; </a:t>
            </a:r>
          </a:p>
          <a:p>
            <a:pPr lvl="1">
              <a:buFont typeface="Wingdings" panose="05000000000000000000" pitchFamily="2" charset="2"/>
              <a:buChar char="ü"/>
            </a:pPr>
            <a:r>
              <a:rPr lang="en-US" sz="2400" dirty="0">
                <a:latin typeface="Arial Narrow" panose="020B0606020202030204" pitchFamily="34" charset="0"/>
              </a:rPr>
              <a:t>examples ,the academic community, the immigrant community, etc.</a:t>
            </a:r>
          </a:p>
          <a:p>
            <a:pPr>
              <a:buNone/>
            </a:pPr>
            <a:endParaRPr lang="en-US" dirty="0">
              <a:latin typeface="Arial Narrow" panose="020B0606020202030204" pitchFamily="34" charset="0"/>
            </a:endParaRPr>
          </a:p>
          <a:p>
            <a:pPr>
              <a:buFont typeface="Wingdings" pitchFamily="2" charset="2"/>
              <a:buChar char="Ø"/>
            </a:pPr>
            <a:r>
              <a:rPr lang="en-US" sz="2800" dirty="0">
                <a:latin typeface="Arial Narrow" panose="020B0606020202030204" pitchFamily="34" charset="0"/>
              </a:rPr>
              <a:t>Communities can be viewed in different scales: global, national, regional, and local</a:t>
            </a:r>
            <a:r>
              <a:rPr lang="en-US" dirty="0">
                <a:latin typeface="Arial Narrow" panose="020B0606020202030204" pitchFamily="34" charset="0"/>
              </a:rPr>
              <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normAutofit fontScale="90000"/>
          </a:bodyPr>
          <a:lstStyle/>
          <a:p>
            <a:r>
              <a:rPr lang="en-US" b="1" dirty="0">
                <a:latin typeface="Arial Narrow" panose="020B0606020202030204" pitchFamily="34" charset="0"/>
              </a:rPr>
              <a:t>Basic Concepts…</a:t>
            </a:r>
            <a:r>
              <a:rPr lang="en-US" dirty="0">
                <a:latin typeface="Arial Narrow" panose="020B0606020202030204" pitchFamily="34" charset="0"/>
              </a:rPr>
              <a:t/>
            </a:r>
            <a:br>
              <a:rPr lang="en-US" dirty="0">
                <a:latin typeface="Arial Narrow" panose="020B0606020202030204" pitchFamily="34" charset="0"/>
              </a:rPr>
            </a:br>
            <a:endParaRPr lang="en-US" dirty="0"/>
          </a:p>
        </p:txBody>
      </p:sp>
      <p:sp>
        <p:nvSpPr>
          <p:cNvPr id="3" name="Content Placeholder 2"/>
          <p:cNvSpPr>
            <a:spLocks noGrp="1"/>
          </p:cNvSpPr>
          <p:nvPr>
            <p:ph idx="1"/>
          </p:nvPr>
        </p:nvSpPr>
        <p:spPr/>
        <p:txBody>
          <a:bodyPr>
            <a:normAutofit fontScale="92500"/>
          </a:bodyPr>
          <a:lstStyle/>
          <a:p>
            <a:pPr marL="548640" lvl="1">
              <a:lnSpc>
                <a:spcPct val="120000"/>
              </a:lnSpc>
              <a:spcBef>
                <a:spcPts val="370"/>
              </a:spcBef>
              <a:buFont typeface="Wingdings" pitchFamily="2" charset="2"/>
              <a:buChar char="Ø"/>
              <a:defRPr/>
            </a:pPr>
            <a:r>
              <a:rPr lang="en-US" sz="3300" dirty="0">
                <a:latin typeface="Arial Narrow" panose="020B0606020202030204" pitchFamily="34" charset="0"/>
              </a:rPr>
              <a:t>In the health arena, communities tend to be segmented around particular wellness, disease, or risk factors, </a:t>
            </a:r>
          </a:p>
          <a:p>
            <a:pPr marL="948690" lvl="2">
              <a:lnSpc>
                <a:spcPct val="120000"/>
              </a:lnSpc>
              <a:spcBef>
                <a:spcPts val="370"/>
              </a:spcBef>
              <a:buNone/>
              <a:defRPr/>
            </a:pPr>
            <a:r>
              <a:rPr lang="en-US" sz="2900" dirty="0">
                <a:latin typeface="Arial Narrow" panose="020B0606020202030204" pitchFamily="34" charset="0"/>
              </a:rPr>
              <a:t>e.g.  adults with DM,  children infected with HIV, people with peanut allergy, women with high blood pressure, </a:t>
            </a:r>
            <a:r>
              <a:rPr lang="en-US" sz="2900" dirty="0" err="1">
                <a:latin typeface="Arial Narrow" panose="020B0606020202030204" pitchFamily="34" charset="0"/>
              </a:rPr>
              <a:t>etc</a:t>
            </a:r>
            <a:r>
              <a:rPr lang="en-US" sz="2900" dirty="0">
                <a:latin typeface="Arial Narrow" panose="020B0606020202030204" pitchFamily="34" charset="0"/>
              </a:rPr>
              <a:t>   </a:t>
            </a:r>
          </a:p>
          <a:p>
            <a:pPr marL="0" indent="0" algn="just">
              <a:buNone/>
            </a:pPr>
            <a:endParaRPr lang="en-US" dirty="0">
              <a:latin typeface="Times New Roman" pitchFamily="18" charset="0"/>
              <a:cs typeface="Times New Roman" pitchFamily="18" charset="0"/>
            </a:endParaRPr>
          </a:p>
          <a:p>
            <a:pPr algn="just"/>
            <a:r>
              <a:rPr lang="en-US" sz="2800" dirty="0">
                <a:latin typeface="Arial Narrow" panose="020B0606020202030204" pitchFamily="34" charset="0"/>
              </a:rPr>
              <a:t>A community has three features:- location, population, and social systems</a:t>
            </a:r>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533400"/>
          </a:xfrm>
        </p:spPr>
        <p:txBody>
          <a:bodyPr>
            <a:normAutofit fontScale="90000"/>
          </a:bodyPr>
          <a:lstStyle/>
          <a:p>
            <a:r>
              <a:rPr lang="en-US" sz="4000" b="1" dirty="0">
                <a:solidFill>
                  <a:srgbClr val="00B0F0"/>
                </a:solidFill>
                <a:latin typeface="Arial Narrow" panose="020B0606020202030204" pitchFamily="34" charset="0"/>
              </a:rPr>
              <a:t>Basic Concepts</a:t>
            </a:r>
            <a:r>
              <a:rPr lang="en-US" b="1" dirty="0">
                <a:latin typeface="Arial Narrow" panose="020B0606020202030204" pitchFamily="34" charset="0"/>
              </a:rPr>
              <a:t>…</a:t>
            </a:r>
            <a:r>
              <a:rPr lang="en-US" dirty="0">
                <a:latin typeface="Arial Narrow" panose="020B0606020202030204" pitchFamily="34" charset="0"/>
              </a:rPr>
              <a:t/>
            </a:r>
            <a:br>
              <a:rPr lang="en-US" dirty="0">
                <a:latin typeface="Arial Narrow" panose="020B0606020202030204" pitchFamily="34" charset="0"/>
              </a:rPr>
            </a:b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800" b="1" dirty="0">
                <a:latin typeface="Arial Narrow" panose="020B0606020202030204" pitchFamily="34" charset="0"/>
              </a:rPr>
              <a:t>Location</a:t>
            </a:r>
            <a:r>
              <a:rPr lang="en-US" sz="2800" dirty="0">
                <a:latin typeface="Arial Narrow" panose="020B0606020202030204" pitchFamily="34" charset="0"/>
              </a:rPr>
              <a:t>:- specific geographical areas where every community carries out its daily existence</a:t>
            </a:r>
          </a:p>
          <a:p>
            <a:pPr>
              <a:buFont typeface="Wingdings" panose="05000000000000000000" pitchFamily="2" charset="2"/>
              <a:buChar char="§"/>
            </a:pPr>
            <a:endParaRPr lang="en-US" sz="2800" dirty="0">
              <a:latin typeface="Arial Narrow" panose="020B0606020202030204" pitchFamily="34" charset="0"/>
            </a:endParaRPr>
          </a:p>
          <a:p>
            <a:pPr marL="0" indent="0">
              <a:buNone/>
            </a:pPr>
            <a:endParaRPr lang="en-US" sz="2800" dirty="0">
              <a:latin typeface="Arial Narrow" panose="020B0606020202030204" pitchFamily="34" charset="0"/>
            </a:endParaRPr>
          </a:p>
          <a:p>
            <a:pPr>
              <a:buFont typeface="Wingdings" panose="05000000000000000000" pitchFamily="2" charset="2"/>
              <a:buChar char="§"/>
            </a:pPr>
            <a:r>
              <a:rPr lang="en-US" sz="2800" dirty="0">
                <a:latin typeface="Arial Narrow" panose="020B0606020202030204" pitchFamily="34" charset="0"/>
              </a:rPr>
              <a:t>The health and nutritional status of the community is affected by this location, including the placement of the service, &amp; the geographical features</a:t>
            </a: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Arial Narrow" panose="020B0606020202030204" pitchFamily="34" charset="0"/>
              </a:rPr>
              <a:t/>
            </a:r>
            <a:br>
              <a:rPr lang="en-US" b="1" dirty="0">
                <a:latin typeface="Arial Narrow" panose="020B0606020202030204" pitchFamily="34" charset="0"/>
              </a:rPr>
            </a:br>
            <a:r>
              <a:rPr lang="en-US" sz="3600" b="1" dirty="0">
                <a:solidFill>
                  <a:srgbClr val="00B0F0"/>
                </a:solidFill>
                <a:latin typeface="Arial Narrow" panose="020B0606020202030204" pitchFamily="34" charset="0"/>
              </a:rPr>
              <a:t>Basic Concepts…</a:t>
            </a:r>
            <a:r>
              <a:rPr lang="en-US" sz="3600" dirty="0">
                <a:solidFill>
                  <a:srgbClr val="00B0F0"/>
                </a:solidFill>
                <a:latin typeface="Arial Narrow" panose="020B0606020202030204" pitchFamily="34" charset="0"/>
              </a:rPr>
              <a:t/>
            </a:r>
            <a:br>
              <a:rPr lang="en-US" sz="3600" dirty="0">
                <a:solidFill>
                  <a:srgbClr val="00B0F0"/>
                </a:solidFill>
                <a:latin typeface="Arial Narrow" panose="020B0606020202030204" pitchFamily="34" charset="0"/>
              </a:rPr>
            </a:br>
            <a:endParaRPr lang="en-US" dirty="0">
              <a:solidFill>
                <a:srgbClr val="00B0F0"/>
              </a:solidFill>
            </a:endParaRPr>
          </a:p>
        </p:txBody>
      </p:sp>
      <p:sp>
        <p:nvSpPr>
          <p:cNvPr id="3" name="Content Placeholder 2"/>
          <p:cNvSpPr>
            <a:spLocks noGrp="1"/>
          </p:cNvSpPr>
          <p:nvPr>
            <p:ph idx="1"/>
          </p:nvPr>
        </p:nvSpPr>
        <p:spPr/>
        <p:txBody>
          <a:bodyPr>
            <a:normAutofit/>
          </a:bodyPr>
          <a:lstStyle/>
          <a:p>
            <a:r>
              <a:rPr lang="en-US" sz="2800" b="1" dirty="0">
                <a:latin typeface="Arial Narrow" panose="020B0606020202030204" pitchFamily="34" charset="0"/>
              </a:rPr>
              <a:t>Population</a:t>
            </a:r>
            <a:r>
              <a:rPr lang="en-US" sz="2800" dirty="0">
                <a:latin typeface="Arial Narrow" panose="020B0606020202030204" pitchFamily="34" charset="0"/>
              </a:rPr>
              <a:t>:- population consists of specialized aggregates of people; all of the diverse people who live within the boundary of the community.</a:t>
            </a:r>
          </a:p>
          <a:p>
            <a:pPr>
              <a:buNone/>
            </a:pPr>
            <a:endParaRPr lang="en-US" sz="2800" dirty="0">
              <a:latin typeface="Arial Narrow" panose="020B0606020202030204" pitchFamily="34" charset="0"/>
            </a:endParaRPr>
          </a:p>
          <a:p>
            <a:pPr>
              <a:buNone/>
            </a:pPr>
            <a:r>
              <a:rPr lang="en-US" sz="2800" dirty="0">
                <a:latin typeface="Arial Narrow" panose="020B0606020202030204" pitchFamily="34" charset="0"/>
              </a:rPr>
              <a:t/>
            </a:r>
            <a:br>
              <a:rPr lang="en-US" sz="2800" dirty="0">
                <a:latin typeface="Arial Narrow" panose="020B0606020202030204" pitchFamily="34" charset="0"/>
              </a:rPr>
            </a:br>
            <a:r>
              <a:rPr lang="en-US" sz="2800" b="1" dirty="0">
                <a:latin typeface="Arial Narrow" panose="020B0606020202030204" pitchFamily="34" charset="0"/>
              </a:rPr>
              <a:t>Social system</a:t>
            </a:r>
            <a:r>
              <a:rPr lang="en-US" sz="2800" dirty="0">
                <a:latin typeface="Arial Narrow" panose="020B0606020202030204" pitchFamily="34" charset="0"/>
              </a:rPr>
              <a:t>: the various parts of the community’s social  interaction  that include the health system, family system, economic systems, educational systems, etc.</a:t>
            </a:r>
            <a:r>
              <a:rPr lang="en-US" dirty="0">
                <a:latin typeface="Arial Narrow" panose="020B0606020202030204" pitchFamily="34" charset="0"/>
              </a:rPr>
              <a:t/>
            </a:r>
            <a:br>
              <a:rPr lang="en-US" dirty="0">
                <a:latin typeface="Arial Narrow" panose="020B0606020202030204" pitchFamily="34" charset="0"/>
              </a:rPr>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00B0F0"/>
                </a:solidFill>
              </a:rPr>
              <a:t>Community nutrition</a:t>
            </a:r>
            <a:endParaRPr lang="en-US" sz="3600" dirty="0">
              <a:solidFill>
                <a:srgbClr val="00B0F0"/>
              </a:solidFill>
            </a:endParaRPr>
          </a:p>
        </p:txBody>
      </p:sp>
      <p:sp>
        <p:nvSpPr>
          <p:cNvPr id="3" name="Content Placeholder 2"/>
          <p:cNvSpPr>
            <a:spLocks noGrp="1"/>
          </p:cNvSpPr>
          <p:nvPr>
            <p:ph idx="1"/>
          </p:nvPr>
        </p:nvSpPr>
        <p:spPr>
          <a:xfrm>
            <a:off x="457200" y="1447800"/>
            <a:ext cx="8229600" cy="4876800"/>
          </a:xfrm>
        </p:spPr>
        <p:txBody>
          <a:bodyPr>
            <a:normAutofit lnSpcReduction="10000"/>
          </a:bodyPr>
          <a:lstStyle/>
          <a:p>
            <a:pPr>
              <a:buFont typeface="Wingdings" pitchFamily="2" charset="2"/>
              <a:buChar char="Ø"/>
            </a:pPr>
            <a:r>
              <a:rPr lang="en-US" sz="2800" b="1" dirty="0"/>
              <a:t>Community nutrition</a:t>
            </a:r>
            <a:r>
              <a:rPr lang="en-US" sz="2800" dirty="0"/>
              <a:t>:- is a discipline that strives to prevent disease and to improve the health, nutrition, and well-being of individuals and groups within communities.</a:t>
            </a:r>
          </a:p>
          <a:p>
            <a:pPr marL="0" indent="0">
              <a:buNone/>
            </a:pPr>
            <a:endParaRPr lang="en-US" sz="2800" dirty="0"/>
          </a:p>
          <a:p>
            <a:pPr marL="0" indent="0">
              <a:buNone/>
            </a:pPr>
            <a:endParaRPr lang="en-US" sz="2800" dirty="0"/>
          </a:p>
          <a:p>
            <a:pPr>
              <a:buFont typeface="Wingdings" pitchFamily="2" charset="2"/>
              <a:buChar char="Ø"/>
            </a:pPr>
            <a:r>
              <a:rPr lang="en-US" sz="2800" dirty="0"/>
              <a:t>It is the whole of the nutritional sciences  applied to the consumer as groups or individuals. </a:t>
            </a:r>
          </a:p>
          <a:p>
            <a:pPr>
              <a:buNone/>
            </a:pPr>
            <a:endParaRPr lang="en-US" dirty="0"/>
          </a:p>
          <a:p>
            <a:r>
              <a:rPr lang="en-US" sz="2600" dirty="0">
                <a:latin typeface="Times New Roman" pitchFamily="18" charset="0"/>
                <a:cs typeface="Times New Roman" pitchFamily="18" charset="0"/>
              </a:rPr>
              <a:t>Community nutrition also focuses on the delivery of nutrition services in the areas where people live and work.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563562"/>
          </a:xfrm>
        </p:spPr>
        <p:txBody>
          <a:bodyPr>
            <a:normAutofit fontScale="90000"/>
          </a:bodyPr>
          <a:lstStyle/>
          <a:p>
            <a:r>
              <a:rPr lang="en-US" b="1" dirty="0">
                <a:latin typeface="Arial Narrow" panose="020B0606020202030204" pitchFamily="34" charset="0"/>
              </a:rPr>
              <a:t/>
            </a:r>
            <a:br>
              <a:rPr lang="en-US" b="1" dirty="0">
                <a:latin typeface="Arial Narrow" panose="020B0606020202030204" pitchFamily="34" charset="0"/>
              </a:rPr>
            </a:br>
            <a:r>
              <a:rPr lang="en-US" sz="3600" b="1" dirty="0">
                <a:solidFill>
                  <a:srgbClr val="00B0F0"/>
                </a:solidFill>
                <a:latin typeface="Arial Narrow" panose="020B0606020202030204" pitchFamily="34" charset="0"/>
              </a:rPr>
              <a:t>Basic Concepts…</a:t>
            </a:r>
            <a:r>
              <a:rPr lang="en-US" sz="3600" dirty="0">
                <a:solidFill>
                  <a:srgbClr val="00B0F0"/>
                </a:solidFill>
                <a:latin typeface="Arial Narrow" panose="020B0606020202030204" pitchFamily="34" charset="0"/>
              </a:rPr>
              <a:t/>
            </a:r>
            <a:br>
              <a:rPr lang="en-US" sz="3600" dirty="0">
                <a:solidFill>
                  <a:srgbClr val="00B0F0"/>
                </a:solidFill>
                <a:latin typeface="Arial Narrow" panose="020B0606020202030204" pitchFamily="34" charset="0"/>
              </a:rPr>
            </a:br>
            <a:endParaRPr lang="en-US" dirty="0">
              <a:solidFill>
                <a:srgbClr val="00B0F0"/>
              </a:solidFill>
            </a:endParaRPr>
          </a:p>
        </p:txBody>
      </p:sp>
      <p:sp>
        <p:nvSpPr>
          <p:cNvPr id="3" name="Content Placeholder 2"/>
          <p:cNvSpPr>
            <a:spLocks noGrp="1"/>
          </p:cNvSpPr>
          <p:nvPr>
            <p:ph idx="1"/>
          </p:nvPr>
        </p:nvSpPr>
        <p:spPr>
          <a:xfrm>
            <a:off x="457200" y="1143000"/>
            <a:ext cx="8229600" cy="5440361"/>
          </a:xfrm>
        </p:spPr>
        <p:txBody>
          <a:bodyPr>
            <a:normAutofit/>
          </a:bodyPr>
          <a:lstStyle/>
          <a:p>
            <a:pPr>
              <a:lnSpc>
                <a:spcPct val="150000"/>
              </a:lnSpc>
              <a:buFont typeface="Wingdings" panose="05000000000000000000" pitchFamily="2" charset="2"/>
              <a:buChar char="Ø"/>
            </a:pPr>
            <a:r>
              <a:rPr lang="en-US" sz="2800" dirty="0"/>
              <a:t>The three arenas/ the focus areas  of community nutrition are —people, policy, and programs.</a:t>
            </a:r>
          </a:p>
          <a:p>
            <a:pPr>
              <a:lnSpc>
                <a:spcPct val="150000"/>
              </a:lnSpc>
              <a:buFont typeface="Wingdings" panose="05000000000000000000" pitchFamily="2" charset="2"/>
              <a:buChar char="v"/>
            </a:pPr>
            <a:r>
              <a:rPr lang="en-US" sz="2800" b="1" dirty="0"/>
              <a:t>People</a:t>
            </a:r>
            <a:r>
              <a:rPr lang="en-US" sz="2800" dirty="0"/>
              <a:t>  --In here refers to Individuals who benefit from community nutrition programs and services including mothers, children, students, graduates, teen-agers, old ages, etc.</a:t>
            </a:r>
          </a:p>
          <a:p>
            <a:pPr lvl="1">
              <a:lnSpc>
                <a:spcPct val="150000"/>
              </a:lnSpc>
              <a:buFont typeface="Wingdings" pitchFamily="2" charset="2"/>
              <a:buChar char="ü"/>
            </a:pPr>
            <a:r>
              <a:rPr lang="en-US" sz="2400" dirty="0"/>
              <a:t> They are found in worksites, schools, community centers, health clinics, churches,—virtually any community setting</a:t>
            </a:r>
          </a:p>
          <a:p>
            <a:pPr>
              <a:lnSpc>
                <a:spcPct val="150000"/>
              </a:lnSpc>
            </a:pPr>
            <a:endParaRPr lang="en-US" sz="2800" dirty="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20891</TotalTime>
  <Words>2208</Words>
  <Application>Microsoft Office PowerPoint</Application>
  <PresentationFormat>On-screen Show (4:3)</PresentationFormat>
  <Paragraphs>217</Paragraphs>
  <Slides>27</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Adobe Gothic Std B</vt:lpstr>
      <vt:lpstr>Arial</vt:lpstr>
      <vt:lpstr>Arial Black</vt:lpstr>
      <vt:lpstr>Arial Narrow</vt:lpstr>
      <vt:lpstr>Calibri</vt:lpstr>
      <vt:lpstr>Times New Roman</vt:lpstr>
      <vt:lpstr>Wingdings</vt:lpstr>
      <vt:lpstr>Office Theme</vt:lpstr>
      <vt:lpstr>Chapter one </vt:lpstr>
      <vt:lpstr>PowerPoint Presentation</vt:lpstr>
      <vt:lpstr>Basic Concepts</vt:lpstr>
      <vt:lpstr> Basic Concepts… </vt:lpstr>
      <vt:lpstr>Basic Concepts… </vt:lpstr>
      <vt:lpstr>Basic Concepts… </vt:lpstr>
      <vt:lpstr> Basic Concepts… </vt:lpstr>
      <vt:lpstr>Community nutrition</vt:lpstr>
      <vt:lpstr> Basic Concepts… </vt:lpstr>
      <vt:lpstr> Basic Concepts… </vt:lpstr>
      <vt:lpstr> Basic Concepts… </vt:lpstr>
      <vt:lpstr> Basic Concepts… </vt:lpstr>
      <vt:lpstr>Community Nutrition Practice (Delivering service)</vt:lpstr>
      <vt:lpstr>Community Nutrition Practice (Delivering service)</vt:lpstr>
      <vt:lpstr>Professional roles and practices in community nutrition </vt:lpstr>
      <vt:lpstr>Professional roles…</vt:lpstr>
      <vt:lpstr>Essential Practices of the Community Nutritionist</vt:lpstr>
      <vt:lpstr> Community Nutrition Versus Public Health Nutrition </vt:lpstr>
      <vt:lpstr>Community Nutrition Versus Public Health Nutrition</vt:lpstr>
      <vt:lpstr>Community Nutrition Versus Public Health Nutrition</vt:lpstr>
      <vt:lpstr>Scope of Practice of the Community Nutritionist and the Public Health Nutritionist</vt:lpstr>
      <vt:lpstr>Scope of Practice of the Community Nutritionist and the Public Health Nutritionist…</vt:lpstr>
      <vt:lpstr>Scope of Practice of the Community Nutritionist and the Public Health Nutritionist …</vt:lpstr>
      <vt:lpstr>Community Nutrition Programs</vt:lpstr>
      <vt:lpstr>KEY FEATURES OF COMMUNITY NUTRITION PROGRAM </vt:lpstr>
      <vt:lpstr>Community  Nutrition Programs</vt:lpstr>
      <vt:lpstr>Community  Nutrition Programs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87</cp:revision>
  <dcterms:created xsi:type="dcterms:W3CDTF">2017-10-23T08:31:35Z</dcterms:created>
  <dcterms:modified xsi:type="dcterms:W3CDTF">2019-06-04T17:32:48Z</dcterms:modified>
</cp:coreProperties>
</file>