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97" r:id="rId2"/>
  </p:sldMasterIdLst>
  <p:notesMasterIdLst>
    <p:notesMasterId r:id="rId71"/>
  </p:notesMasterIdLst>
  <p:sldIdLst>
    <p:sldId id="310" r:id="rId3"/>
    <p:sldId id="448" r:id="rId4"/>
    <p:sldId id="456" r:id="rId5"/>
    <p:sldId id="311" r:id="rId6"/>
    <p:sldId id="312" r:id="rId7"/>
    <p:sldId id="338" r:id="rId8"/>
    <p:sldId id="330" r:id="rId9"/>
    <p:sldId id="313" r:id="rId10"/>
    <p:sldId id="340" r:id="rId11"/>
    <p:sldId id="314" r:id="rId12"/>
    <p:sldId id="331" r:id="rId13"/>
    <p:sldId id="339" r:id="rId14"/>
    <p:sldId id="354" r:id="rId15"/>
    <p:sldId id="355" r:id="rId16"/>
    <p:sldId id="351" r:id="rId17"/>
    <p:sldId id="356" r:id="rId18"/>
    <p:sldId id="352" r:id="rId19"/>
    <p:sldId id="357" r:id="rId20"/>
    <p:sldId id="358" r:id="rId21"/>
    <p:sldId id="384" r:id="rId22"/>
    <p:sldId id="315" r:id="rId23"/>
    <p:sldId id="341" r:id="rId24"/>
    <p:sldId id="389" r:id="rId25"/>
    <p:sldId id="370" r:id="rId26"/>
    <p:sldId id="391" r:id="rId27"/>
    <p:sldId id="392" r:id="rId28"/>
    <p:sldId id="393" r:id="rId29"/>
    <p:sldId id="381" r:id="rId30"/>
    <p:sldId id="382" r:id="rId31"/>
    <p:sldId id="383" r:id="rId32"/>
    <p:sldId id="344" r:id="rId33"/>
    <p:sldId id="365" r:id="rId34"/>
    <p:sldId id="345" r:id="rId35"/>
    <p:sldId id="366" r:id="rId36"/>
    <p:sldId id="367" r:id="rId37"/>
    <p:sldId id="373" r:id="rId38"/>
    <p:sldId id="320" r:id="rId39"/>
    <p:sldId id="394" r:id="rId40"/>
    <p:sldId id="386" r:id="rId41"/>
    <p:sldId id="410" r:id="rId42"/>
    <p:sldId id="368" r:id="rId43"/>
    <p:sldId id="441" r:id="rId44"/>
    <p:sldId id="458" r:id="rId45"/>
    <p:sldId id="395" r:id="rId46"/>
    <p:sldId id="397" r:id="rId47"/>
    <p:sldId id="398" r:id="rId48"/>
    <p:sldId id="399" r:id="rId49"/>
    <p:sldId id="400" r:id="rId50"/>
    <p:sldId id="402" r:id="rId51"/>
    <p:sldId id="403" r:id="rId52"/>
    <p:sldId id="406" r:id="rId53"/>
    <p:sldId id="405" r:id="rId54"/>
    <p:sldId id="404" r:id="rId55"/>
    <p:sldId id="443" r:id="rId56"/>
    <p:sldId id="446" r:id="rId57"/>
    <p:sldId id="430" r:id="rId58"/>
    <p:sldId id="431" r:id="rId59"/>
    <p:sldId id="321" r:id="rId60"/>
    <p:sldId id="451" r:id="rId61"/>
    <p:sldId id="450" r:id="rId62"/>
    <p:sldId id="407" r:id="rId63"/>
    <p:sldId id="396" r:id="rId64"/>
    <p:sldId id="408" r:id="rId65"/>
    <p:sldId id="457" r:id="rId66"/>
    <p:sldId id="453" r:id="rId67"/>
    <p:sldId id="374" r:id="rId68"/>
    <p:sldId id="455" r:id="rId69"/>
    <p:sldId id="454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844" autoAdjust="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" Type="http://schemas.openxmlformats.org/officeDocument/2006/relationships/slide" Target="slides/slide5.xml"/><Relationship Id="rId71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011E4-0AB3-4514-811B-9332BD291F5B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90C5B-2CF6-40F6-A32B-CF83E22DFD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8384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6 to 12 months the need is for 1.6 g of protein per kg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90C5B-2CF6-40F6-A32B-CF83E22DFDD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9977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400" dirty="0" smtClean="0">
                <a:cs typeface="Times New Roman" pitchFamily="18" charset="0"/>
              </a:rPr>
              <a:t>Immunological factors</a:t>
            </a:r>
            <a:r>
              <a:rPr lang="en-US" dirty="0" smtClean="0">
                <a:cs typeface="Times New Roman" pitchFamily="18" charset="0"/>
              </a:rPr>
              <a:t>:- </a:t>
            </a:r>
          </a:p>
          <a:p>
            <a:pPr lvl="1"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Macrophages</a:t>
            </a:r>
            <a:r>
              <a:rPr lang="en-US" dirty="0" smtClean="0">
                <a:cs typeface="Times New Roman" pitchFamily="18" charset="0"/>
              </a:rPr>
              <a:t>: digest bacteria and also develop immunity against infectious diseases.</a:t>
            </a:r>
          </a:p>
          <a:p>
            <a:pPr lvl="1">
              <a:buFont typeface="Wingdings" pitchFamily="2" charset="2"/>
              <a:buChar char="ü"/>
            </a:pPr>
            <a:r>
              <a:rPr lang="en-US" b="1" dirty="0" smtClean="0">
                <a:cs typeface="Times New Roman" pitchFamily="18" charset="0"/>
              </a:rPr>
              <a:t>Lymphocytes:</a:t>
            </a:r>
            <a:r>
              <a:rPr lang="en-US" dirty="0" smtClean="0">
                <a:cs typeface="Times New Roman" pitchFamily="18" charset="0"/>
              </a:rPr>
              <a:t> produce antiviral substances </a:t>
            </a:r>
          </a:p>
          <a:p>
            <a:pPr lvl="1">
              <a:buFont typeface="Wingdings" pitchFamily="2" charset="2"/>
              <a:buChar char="ü"/>
            </a:pP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Lactoferrin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: iron binding protein that inhibits the growth of </a:t>
            </a:r>
            <a:r>
              <a:rPr lang="en-US" dirty="0" err="1" smtClean="0">
                <a:cs typeface="Times New Roman" pitchFamily="18" charset="0"/>
              </a:rPr>
              <a:t>E.Coli</a:t>
            </a:r>
            <a:r>
              <a:rPr lang="en-US" dirty="0" smtClean="0">
                <a:cs typeface="Times New Roman" pitchFamily="18" charset="0"/>
              </a:rPr>
              <a:t> and other bacteria by binding the iron needed for their growth.</a:t>
            </a:r>
          </a:p>
          <a:p>
            <a:pPr lvl="1">
              <a:buFont typeface="Wingdings" pitchFamily="2" charset="2"/>
              <a:buChar char="ü"/>
            </a:pPr>
            <a:r>
              <a:rPr lang="en-US" b="1" dirty="0" smtClean="0">
                <a:cs typeface="Times New Roman" pitchFamily="18" charset="0"/>
              </a:rPr>
              <a:t>Lactobacillus </a:t>
            </a:r>
            <a:r>
              <a:rPr lang="en-US" b="1" dirty="0" err="1" smtClean="0">
                <a:cs typeface="Times New Roman" pitchFamily="18" charset="0"/>
              </a:rPr>
              <a:t>bifidus</a:t>
            </a:r>
            <a:r>
              <a:rPr lang="en-US" b="1" dirty="0" smtClean="0">
                <a:cs typeface="Times New Roman" pitchFamily="18" charset="0"/>
              </a:rPr>
              <a:t> factor </a:t>
            </a:r>
            <a:r>
              <a:rPr lang="en-US" dirty="0" smtClean="0">
                <a:cs typeface="Times New Roman" pitchFamily="18" charset="0"/>
              </a:rPr>
              <a:t>:amino sugar which encourages the growth of the microorganism </a:t>
            </a:r>
          </a:p>
          <a:p>
            <a:pPr lvl="1"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enzyme</a:t>
            </a:r>
            <a:r>
              <a:rPr lang="en-US" dirty="0" smtClean="0">
                <a:cs typeface="Times New Roman" pitchFamily="18" charset="0"/>
              </a:rPr>
              <a:t>: increase digestibility and also destroy the harmful microorganisms</a:t>
            </a:r>
          </a:p>
          <a:p>
            <a:pPr lvl="1"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Immunoglobulin</a:t>
            </a:r>
            <a:r>
              <a:rPr lang="en-US" b="1" dirty="0" smtClean="0">
                <a:cs typeface="Times New Roman" pitchFamily="18" charset="0"/>
              </a:rPr>
              <a:t>: are</a:t>
            </a:r>
            <a:r>
              <a:rPr lang="en-US" dirty="0" smtClean="0">
                <a:cs typeface="Times New Roman" pitchFamily="18" charset="0"/>
              </a:rPr>
              <a:t> defensive proteins which include all types of antibodies</a:t>
            </a:r>
          </a:p>
          <a:p>
            <a:pPr lvl="1">
              <a:buFont typeface="Wingdings" pitchFamily="2" charset="2"/>
              <a:buChar char="ü"/>
            </a:pPr>
            <a:endParaRPr lang="en-US" dirty="0" smtClean="0">
              <a:cs typeface="Times New Roman" pitchFamily="18" charset="0"/>
            </a:endParaRPr>
          </a:p>
          <a:p>
            <a:pPr lvl="1">
              <a:buFont typeface="Wingdings" pitchFamily="2" charset="2"/>
              <a:buNone/>
            </a:pPr>
            <a:endParaRPr lang="en-US" dirty="0" smtClean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90C5B-2CF6-40F6-A32B-CF83E22DFDD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3361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BM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mediately after birth facilitates the </a:t>
            </a:r>
            <a:r>
              <a:rPr 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expulsion of placenta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 baby’s suckling stimulates uterine contractions.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90C5B-2CF6-40F6-A32B-CF83E22DFDD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7458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Savings are made in health care delivery because the number of childhood illnesses  are reduced, leading to decreased expenses.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Protects the environment (trees are not used for firewood to boil water, milk and utensils, and there is no waste from tins and cartons  of breast milk substitutes).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90C5B-2CF6-40F6-A32B-CF83E22DFDD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826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90C5B-2CF6-40F6-A32B-CF83E22DFDD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9753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US" sz="3000" b="1" dirty="0" smtClean="0"/>
              <a:t>Shorter duration of breastfeeding</a:t>
            </a:r>
            <a:r>
              <a:rPr lang="en-US" b="1" dirty="0" smtClean="0"/>
              <a:t>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 The longer a child is breastfed by an HIV-positive mother the higher the risk of HIV infection. Breastfeeding for 6 months has about one third of the risk of breastfeeding for 2 years. 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b="1" dirty="0" smtClean="0"/>
              <a:t>Exclusive breastfeeding in the early months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A study done in Durban, South Africa showed that exclusive breastfeeding during the first 3 months of life resulted in a lower risk of MTCT than mixed feeding (breastfeeding combined with other foods, juices or water)</a:t>
            </a:r>
          </a:p>
          <a:p>
            <a:r>
              <a:rPr lang="en-US" b="1" dirty="0" smtClean="0"/>
              <a:t>Prevention and treatment of breast problems.</a:t>
            </a:r>
          </a:p>
          <a:p>
            <a:pPr lvl="1"/>
            <a:r>
              <a:rPr lang="en-US" dirty="0" smtClean="0"/>
              <a:t> </a:t>
            </a:r>
            <a:r>
              <a:rPr lang="en-US" sz="3100" dirty="0" smtClean="0"/>
              <a:t>Mastitis and cracked nipples and other causes of breast inflammation are associated with an increased risk of HIV-transmission.</a:t>
            </a:r>
            <a:endParaRPr lang="en-US" dirty="0" smtClean="0"/>
          </a:p>
          <a:p>
            <a:r>
              <a:rPr lang="en-US" b="1" dirty="0" smtClean="0"/>
              <a:t>Prevention of HIV-infection during breastfeeding.</a:t>
            </a:r>
            <a:r>
              <a:rPr lang="en-US" dirty="0" smtClean="0"/>
              <a:t> </a:t>
            </a:r>
          </a:p>
          <a:p>
            <a:pPr lvl="1"/>
            <a:r>
              <a:rPr lang="en-US" sz="3100" dirty="0" smtClean="0"/>
              <a:t>The maternal viral load is higher shortly after a new infection resulting in an increased risk of infection of the child. </a:t>
            </a:r>
          </a:p>
          <a:p>
            <a:r>
              <a:rPr lang="en-US" b="1" dirty="0" smtClean="0"/>
              <a:t>Early treatment of sores or thrush in the mouth of the infant.</a:t>
            </a:r>
          </a:p>
          <a:p>
            <a:pPr lvl="1"/>
            <a:r>
              <a:rPr lang="en-US" dirty="0" smtClean="0"/>
              <a:t> Sores in the infant's mouth make it easier for the virus to enter the infant's body. 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90C5B-2CF6-40F6-A32B-CF83E22DFDDD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0268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C9528F-7D07-4AB0-9A11-BCED99F3F1A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9692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9984C8-8A29-4C2B-A479-B0F24A036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84C8-8A29-4C2B-A479-B0F24A036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E9984C8-8A29-4C2B-A479-B0F24A036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1DB8-89CC-453A-8683-E88383FF9E0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988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1DB8-89CC-453A-8683-E88383FF9E0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773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1DB8-89CC-453A-8683-E88383FF9E0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9141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1DB8-89CC-453A-8683-E88383FF9E0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467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1DB8-89CC-453A-8683-E88383FF9E0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6143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1DB8-89CC-453A-8683-E88383FF9E0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763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1DB8-89CC-453A-8683-E88383FF9E0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482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1DB8-89CC-453A-8683-E88383FF9E0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963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9984C8-8A29-4C2B-A479-B0F24A036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1DB8-89CC-453A-8683-E88383FF9E0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463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1DB8-89CC-453A-8683-E88383FF9E0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2202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1DB8-89CC-453A-8683-E88383FF9E0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811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E9984C8-8A29-4C2B-A479-B0F24A036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E9984C8-8A29-4C2B-A479-B0F24A036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    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E9984C8-8A29-4C2B-A479-B0F24A036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9984C8-8A29-4C2B-A479-B0F24A036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9984C8-8A29-4C2B-A479-B0F24A036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9984C8-8A29-4C2B-A479-B0F24A036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E9984C8-8A29-4C2B-A479-B0F24A036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9984C8-8A29-4C2B-A479-B0F24A036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984C8-8A29-4C2B-A479-B0F24A0366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873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3999" cy="12954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/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Nutrition </a:t>
            </a:r>
            <a:r>
              <a:rPr lang="en-US" b="1" dirty="0">
                <a:solidFill>
                  <a:srgbClr val="0070C0"/>
                </a:solidFill>
              </a:rPr>
              <a:t>during </a:t>
            </a:r>
            <a:r>
              <a:rPr lang="en-US" b="1" dirty="0" smtClean="0">
                <a:solidFill>
                  <a:srgbClr val="0070C0"/>
                </a:solidFill>
              </a:rPr>
              <a:t>infancy and young child</a:t>
            </a:r>
            <a:r>
              <a:rPr lang="en-US" sz="2400" dirty="0">
                <a:solidFill>
                  <a:srgbClr val="0070C0"/>
                </a:solidFill>
              </a:rPr>
              <a:t/>
            </a:r>
            <a:br>
              <a:rPr lang="en-US" sz="2400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410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By: </a:t>
            </a:r>
            <a:r>
              <a:rPr lang="en-US" dirty="0" err="1" smtClean="0">
                <a:solidFill>
                  <a:srgbClr val="0070C0"/>
                </a:solidFill>
              </a:rPr>
              <a:t>Yidersail</a:t>
            </a:r>
            <a:r>
              <a:rPr lang="en-US" dirty="0" smtClean="0">
                <a:solidFill>
                  <a:srgbClr val="0070C0"/>
                </a:solidFill>
              </a:rPr>
              <a:t> H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              Debremarkos university 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                                  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5105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  <a:buNone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Changes in gastro intestinal system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New born is able to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digest simple proteins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emulsified fat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simple carbohydrates</a:t>
            </a:r>
          </a:p>
          <a:p>
            <a:pPr lvl="1">
              <a:lnSpc>
                <a:spcPct val="16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the end of first year the child is able to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digest all types of food.</a:t>
            </a:r>
          </a:p>
          <a:p>
            <a:pPr>
              <a:lnSpc>
                <a:spcPct val="16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Mental development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Rapid increase in the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number of brain cells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first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5-6 months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birth then decline.</a:t>
            </a:r>
          </a:p>
          <a:p>
            <a:pPr>
              <a:lnSpc>
                <a:spcPct val="16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8768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Feeding behavior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birth the baby is able to coordinate sucking, swallowing and breathing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6 months chewing movements develops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/>
          <a:lstStyle/>
          <a:p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90678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first two years of life provide a </a:t>
            </a: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critical window of opportunity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ensuring children’s appropriate </a:t>
            </a:r>
            <a:r>
              <a:rPr lang="en-US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growth and development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through optimal feeding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rapid growth during infancy is followed by a generally slow growth between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one to six years</a:t>
            </a:r>
          </a:p>
          <a:p>
            <a:pPr marL="0" indent="0">
              <a:buNone/>
            </a:pP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At second year, the child  increase in height is about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10cm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weight gain is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to 2.5 kg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After two years annual gain in height and weight is only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 to seven cm and 1.5 to 2 kg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respectively</a:t>
            </a:r>
          </a:p>
          <a:p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Nutrient Requirement of infant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95300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Requirements for macronutrients and micronutrients are higher on a per–kilogram basis during infancy and childhood than at any other developmental stage</a:t>
            </a:r>
          </a:p>
          <a:p>
            <a:pPr>
              <a:lnSpc>
                <a:spcPct val="200000"/>
              </a:lnSpc>
              <a:buNone/>
            </a:pP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Energy </a:t>
            </a:r>
          </a:p>
          <a:p>
            <a:pPr lvl="1">
              <a:lnSpc>
                <a:spcPct val="150000"/>
              </a:lnSpc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The caloric needs of typical infants are higher per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body 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weight than at any other time of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life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infants require 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108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k.cal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/kg and 98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k.cal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/kg during 0-6 months and 6-12 months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 of age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respectively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After 6 months </a:t>
            </a:r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60- 80 % 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of energy requirement is met by breast milk and for the rest supplementary foods have to be given</a:t>
            </a:r>
          </a:p>
          <a:p>
            <a:pPr algn="just">
              <a:lnSpc>
                <a:spcPct val="150000"/>
              </a:lnSpc>
            </a:pP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Cont.…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91440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Protein</a:t>
            </a:r>
          </a:p>
          <a:p>
            <a:pPr lvl="1"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Recommended protein intake from birth up to 6 months averages 2.2 g of protein per kg of body weight</a:t>
            </a:r>
          </a:p>
          <a:p>
            <a:pPr lvl="1"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Human milk provides all the amino acids essential for proper growth.</a:t>
            </a:r>
          </a:p>
          <a:p>
            <a:pPr lvl="1" algn="just"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After six months the protein requirement is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1.6 g/kg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body weight.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Cont.…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8991600" cy="5029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Fat </a:t>
            </a:r>
          </a:p>
          <a:p>
            <a:pPr algn="just">
              <a:buFont typeface="Wingdings" pitchFamily="2" charset="2"/>
              <a:buChar char="q"/>
            </a:pPr>
            <a:r>
              <a:rPr lang="en-US" sz="3000" b="1" dirty="0" smtClean="0">
                <a:solidFill>
                  <a:srgbClr val="FF0000"/>
                </a:solidFill>
              </a:rPr>
              <a:t>30 g</a:t>
            </a:r>
            <a:r>
              <a:rPr lang="en-US" sz="3000" dirty="0" smtClean="0">
                <a:solidFill>
                  <a:srgbClr val="FF0000"/>
                </a:solidFill>
              </a:rPr>
              <a:t>/day of fat</a:t>
            </a:r>
          </a:p>
          <a:p>
            <a:pPr algn="just">
              <a:buFont typeface="Wingdings" pitchFamily="2" charset="2"/>
              <a:buChar char="q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Requirements for fatty acids on a per–kilogram basis are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higher in infants than adults</a:t>
            </a:r>
            <a:endParaRPr lang="en-US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Fat restriction is not recommended.</a:t>
            </a:r>
          </a:p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Breast milk provides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55%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of its calories from fat, and this percentage reflects an adequate intake of fat by infant</a:t>
            </a:r>
          </a:p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Breast milk contains short-chain and medium-chain fatty acids (in addition to the long-chain)</a:t>
            </a:r>
          </a:p>
          <a:p>
            <a:pPr lvl="1" algn="just"/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easier to digest and utilize than long-chain fatty acids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b="1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953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Vitamins and minerals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vitamin and mineral needs of children increase with age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balanced diet of nutritious foods can meet children’s needs for these nutrients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 the exception of vitamin D, the vitamins in breast milk are ample to support infant growth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calcium content of breast milk is ideal for infant bone growth, and the calcium is well absorbed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Breast milk contains relatively small amounts of iron,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but the iron has a high bioavailability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Zinc also has a high bioavailability, due  to the presence of a zinc-binding protein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b="1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4876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cs typeface="Times New Roman" pitchFamily="18" charset="0"/>
              </a:rPr>
              <a:t>Vitamins A</a:t>
            </a:r>
          </a:p>
          <a:p>
            <a:r>
              <a:rPr lang="en-US" dirty="0" smtClean="0">
                <a:cs typeface="Times New Roman" pitchFamily="18" charset="0"/>
              </a:rPr>
              <a:t>350 mg per day throughout infancy is recommended</a:t>
            </a:r>
          </a:p>
          <a:p>
            <a:pPr>
              <a:buNone/>
            </a:pPr>
            <a:r>
              <a:rPr lang="en-US" b="1" dirty="0" smtClean="0"/>
              <a:t>Vitamin K injection given at birth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 Prevent hemorrhagic disease , since the infant intestine is sterile ,it is free from bacteria that produce vitamin k .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Vitamin D</a:t>
            </a:r>
          </a:p>
          <a:p>
            <a:r>
              <a:rPr lang="en-US" b="1" dirty="0" smtClean="0"/>
              <a:t> Vitamin D</a:t>
            </a:r>
            <a:r>
              <a:rPr lang="en-US" dirty="0" smtClean="0"/>
              <a:t>, is required for bone mineralization with calcium.</a:t>
            </a:r>
          </a:p>
          <a:p>
            <a:r>
              <a:rPr lang="en-US" dirty="0" smtClean="0"/>
              <a:t>recommended level of 400 IU per day.</a:t>
            </a:r>
            <a:endParaRPr lang="en-US" b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cs typeface="Times New Roman" pitchFamily="18" charset="0"/>
              </a:rPr>
              <a:t>Calcium</a:t>
            </a:r>
          </a:p>
          <a:p>
            <a:r>
              <a:rPr lang="en-US" dirty="0" smtClean="0">
                <a:cs typeface="Times New Roman" pitchFamily="18" charset="0"/>
              </a:rPr>
              <a:t>Breast fed infant receive 300mg of calcium daily </a:t>
            </a:r>
          </a:p>
          <a:p>
            <a:pPr>
              <a:buNone/>
            </a:pPr>
            <a:r>
              <a:rPr lang="en-US" b="1" dirty="0" smtClean="0">
                <a:cs typeface="Times New Roman" pitchFamily="18" charset="0"/>
              </a:rPr>
              <a:t>Iron</a:t>
            </a:r>
          </a:p>
          <a:p>
            <a:r>
              <a:rPr lang="en-US" dirty="0" smtClean="0">
                <a:cs typeface="Times New Roman" pitchFamily="18" charset="0"/>
              </a:rPr>
              <a:t>1mg / kg body weight/day for an infant is recommended</a:t>
            </a:r>
          </a:p>
          <a:p>
            <a:r>
              <a:rPr lang="en-US" dirty="0" smtClean="0">
                <a:cs typeface="Times New Roman" pitchFamily="18" charset="0"/>
              </a:rPr>
              <a:t>Needed for growth, expansion of blood volume and for improving iron stores in the body</a:t>
            </a:r>
          </a:p>
          <a:p>
            <a:r>
              <a:rPr lang="en-US" dirty="0" smtClean="0">
                <a:cs typeface="Times New Roman" pitchFamily="18" charset="0"/>
              </a:rPr>
              <a:t>infants born with good iron stores sufficient to last </a:t>
            </a:r>
            <a:r>
              <a:rPr lang="en-US" b="1" dirty="0" smtClean="0">
                <a:cs typeface="Times New Roman" pitchFamily="18" charset="0"/>
              </a:rPr>
              <a:t>for 4-6 months</a:t>
            </a:r>
          </a:p>
          <a:p>
            <a:pPr>
              <a:buNone/>
            </a:pPr>
            <a:endParaRPr lang="en-US" b="1" dirty="0" smtClean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dirty="0" smtClean="0"/>
              <a:t>Con…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b="1" dirty="0" smtClean="0">
                <a:cs typeface="Times New Roman" pitchFamily="18" charset="0"/>
              </a:rPr>
              <a:t>B complex vitamins and vitamin C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cs typeface="Times New Roman" pitchFamily="18" charset="0"/>
              </a:rPr>
              <a:t>breast fed infants derive the required B complex vitamin requirements from breast milk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cs typeface="Times New Roman" pitchFamily="18" charset="0"/>
              </a:rPr>
              <a:t>25mg of vitamin C per day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cs typeface="Times New Roman" pitchFamily="18" charset="0"/>
              </a:rPr>
              <a:t>Vitamin C have effect on  non-</a:t>
            </a:r>
            <a:r>
              <a:rPr lang="en-US" dirty="0" err="1" smtClean="0">
                <a:cs typeface="Times New Roman" pitchFamily="18" charset="0"/>
              </a:rPr>
              <a:t>haemiron</a:t>
            </a:r>
            <a:r>
              <a:rPr lang="en-US" dirty="0" smtClean="0">
                <a:cs typeface="Times New Roman" pitchFamily="18" charset="0"/>
              </a:rPr>
              <a:t> absorption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Optimal Infant and Young Child Feeding (IYCF)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8768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9600" dirty="0" smtClean="0">
                <a:latin typeface="Comic Sans MS" pitchFamily="66" charset="0"/>
              </a:rPr>
              <a:t>IYCF, refers to nutrition and care techniques that improve child survival and growth. </a:t>
            </a: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Adequate nutrition during infancy and early childhood is essential to ensure the growth, health, and development of children to their full potential</a:t>
            </a:r>
          </a:p>
          <a:p>
            <a:pPr algn="just">
              <a:lnSpc>
                <a:spcPct val="170000"/>
              </a:lnSpc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It is estimated that sub-optimal breast­feeding, especially non-exclusive breastfeeding in the first 6 months of life, results in 1.4 million deaths and 10% of the disease burden in children younger than 5 years</a:t>
            </a:r>
          </a:p>
          <a:p>
            <a:pPr algn="just">
              <a:lnSpc>
                <a:spcPct val="170000"/>
              </a:lnSpc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/>
          <a:lstStyle/>
          <a:p>
            <a:r>
              <a:rPr lang="en-US" dirty="0" smtClean="0"/>
              <a:t>Contents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4876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Growth and development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infant and young child feeding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Breast feeding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Complementary feeding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infant feeding on the occasion of HIV/AIDS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272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COMMEN TERMS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16698"/>
            <a:ext cx="9067800" cy="502900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mixed feeding</a:t>
            </a:r>
          </a:p>
          <a:p>
            <a:pPr lvl="2"/>
            <a:r>
              <a:rPr lang="en-US" dirty="0" smtClean="0"/>
              <a:t>the infant is given some breast feeds and some artificial feeds, either milk or cereal other food or water</a:t>
            </a:r>
          </a:p>
          <a:p>
            <a:r>
              <a:rPr lang="en-US" b="1" dirty="0" smtClean="0"/>
              <a:t>Bottle- Feeding</a:t>
            </a:r>
            <a:r>
              <a:rPr lang="en-US" dirty="0" smtClean="0"/>
              <a:t>;-the infant is feeding from a bottle ,regardless of its contents, including expressed breast milk</a:t>
            </a:r>
          </a:p>
          <a:p>
            <a:r>
              <a:rPr lang="en-US" b="1" dirty="0" smtClean="0"/>
              <a:t>Artificial Feeding</a:t>
            </a:r>
            <a:r>
              <a:rPr lang="en-US" dirty="0" smtClean="0"/>
              <a:t>:-the infant is given breast milk substitute and not breast feeding at all</a:t>
            </a:r>
          </a:p>
          <a:p>
            <a:r>
              <a:rPr lang="en-US" sz="3600" b="1" dirty="0" smtClean="0"/>
              <a:t>Replacement Feeding</a:t>
            </a:r>
            <a:r>
              <a:rPr lang="en-US" dirty="0" smtClean="0"/>
              <a:t>:-the process of feeding a child of an HIV-positive mother who is not receiving any breast milk with a diet that provides all the nutrients the child need.</a:t>
            </a:r>
          </a:p>
          <a:p>
            <a:r>
              <a:rPr lang="en-US" b="1" dirty="0" smtClean="0"/>
              <a:t>Complementary Feeding</a:t>
            </a:r>
            <a:r>
              <a:rPr lang="en-US" dirty="0" smtClean="0"/>
              <a:t>: the process of giving an infant food in addition to breast milk or infant formula when either becomes insufficient to satisfy the infant’s nutritional requirements.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BREAST FEEDING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752600"/>
            <a:ext cx="9144000" cy="48768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+mj-lt"/>
                <a:cs typeface="Times New Roman" pitchFamily="18" charset="0"/>
              </a:rPr>
              <a:t>Mothers should exclusively breastfeed their infants for the </a:t>
            </a:r>
            <a:r>
              <a:rPr lang="en-US" sz="34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first 6 months </a:t>
            </a:r>
            <a:r>
              <a:rPr lang="en-US" sz="3400" dirty="0" smtClean="0">
                <a:latin typeface="+mj-lt"/>
                <a:cs typeface="Times New Roman" pitchFamily="18" charset="0"/>
              </a:rPr>
              <a:t>of life and thereafter, continue   breastfeeding up to </a:t>
            </a:r>
            <a:r>
              <a:rPr lang="en-US" sz="3400" dirty="0" smtClean="0">
                <a:solidFill>
                  <a:srgbClr val="00B0F0"/>
                </a:solidFill>
                <a:latin typeface="+mj-lt"/>
                <a:cs typeface="Times New Roman" pitchFamily="18" charset="0"/>
              </a:rPr>
              <a:t>24 months or beyond</a:t>
            </a:r>
          </a:p>
          <a:p>
            <a:r>
              <a:rPr lang="en-US" sz="3200" u="sng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Exclusively breastfeeding</a:t>
            </a:r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- </a:t>
            </a:r>
            <a:r>
              <a:rPr lang="en-US" sz="2800" dirty="0" smtClean="0"/>
              <a:t>giving no other food or drink – not even water – except breast milk(WHO).</a:t>
            </a:r>
          </a:p>
          <a:p>
            <a:pPr lvl="1"/>
            <a:r>
              <a:rPr lang="en-US" sz="2500" dirty="0" smtClean="0">
                <a:solidFill>
                  <a:srgbClr val="00B0F0"/>
                </a:solidFill>
              </a:rPr>
              <a:t>Drops or syrups consisting of vitamins, mineral supplements or medicines are permitted</a:t>
            </a:r>
            <a:endParaRPr lang="en-US" sz="3100" dirty="0" smtClean="0">
              <a:solidFill>
                <a:srgbClr val="00B0F0"/>
              </a:solidFill>
              <a:latin typeface="+mj-lt"/>
              <a:cs typeface="Times New Roman" pitchFamily="18" charset="0"/>
            </a:endParaRPr>
          </a:p>
          <a:p>
            <a:endParaRPr lang="en-US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+mj-lt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IYCF PRACTICE CON….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8392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>
                <a:cs typeface="Times New Roman" pitchFamily="18" charset="0"/>
              </a:rPr>
              <a:t>Advantages of breast feeding to the infant</a:t>
            </a:r>
          </a:p>
          <a:p>
            <a:r>
              <a:rPr lang="en-US" sz="2800" dirty="0" smtClean="0"/>
              <a:t>Human breast milk perfectly meets the needs of infants</a:t>
            </a:r>
          </a:p>
          <a:p>
            <a:r>
              <a:rPr lang="en-US" sz="2800" dirty="0" smtClean="0"/>
              <a:t>Is a whole food for the infant, and covers all babies’ needs for the first 6 months.</a:t>
            </a:r>
          </a:p>
          <a:p>
            <a:r>
              <a:rPr lang="en-US" sz="2800" dirty="0" smtClean="0">
                <a:solidFill>
                  <a:srgbClr val="00B0F0"/>
                </a:solidFill>
              </a:rPr>
              <a:t>Is always clean.</a:t>
            </a:r>
            <a:endParaRPr lang="en-US" sz="3200" dirty="0" smtClean="0">
              <a:solidFill>
                <a:srgbClr val="00B0F0"/>
              </a:solidFill>
            </a:endParaRPr>
          </a:p>
          <a:p>
            <a:r>
              <a:rPr lang="en-US" sz="3200" dirty="0" smtClean="0"/>
              <a:t>The infant benefits from </a:t>
            </a:r>
            <a:r>
              <a:rPr lang="en-US" sz="3200" dirty="0" smtClean="0">
                <a:solidFill>
                  <a:srgbClr val="00B0F0"/>
                </a:solidFill>
              </a:rPr>
              <a:t>the colostrum</a:t>
            </a:r>
            <a:r>
              <a:rPr lang="en-US" sz="3200" dirty="0" smtClean="0"/>
              <a:t>, which protects him/her from</a:t>
            </a:r>
          </a:p>
          <a:p>
            <a:r>
              <a:rPr lang="en-US" sz="3200" dirty="0" smtClean="0"/>
              <a:t>Long-term benefits of breastfeeding include reduced risk of </a:t>
            </a:r>
            <a:r>
              <a:rPr lang="en-US" sz="3200" dirty="0" smtClean="0">
                <a:solidFill>
                  <a:srgbClr val="00B0F0"/>
                </a:solidFill>
              </a:rPr>
              <a:t>obesity and diabetes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cs typeface="Times New Roman" pitchFamily="18" charset="0"/>
              </a:rPr>
              <a:t/>
            </a:r>
            <a:br>
              <a:rPr lang="en-US" sz="3200" b="1" dirty="0" smtClean="0">
                <a:cs typeface="Times New Roman" pitchFamily="18" charset="0"/>
              </a:rPr>
            </a:br>
            <a:r>
              <a:rPr lang="en-US" sz="3200" b="1" dirty="0" smtClean="0">
                <a:cs typeface="Times New Roman" pitchFamily="18" charset="0"/>
              </a:rPr>
              <a:t>Advantages of breast feeding to the infant</a:t>
            </a:r>
            <a:br>
              <a:rPr lang="en-US" sz="3200" b="1" dirty="0" smtClean="0">
                <a:cs typeface="Times New Roman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569720"/>
            <a:ext cx="9067800" cy="505968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always ready.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easy to digest and Nutrients are well absorbed.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Contains enough water for the baby’s needs.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Infants are at lesser risk of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 allergy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importance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healthy, happy and emotional relationship between the mother and the infant.</a:t>
            </a:r>
          </a:p>
          <a:p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cs typeface="Times New Roman" pitchFamily="18" charset="0"/>
              </a:rPr>
              <a:t/>
            </a:r>
            <a:br>
              <a:rPr lang="en-US" sz="3600" b="1" dirty="0">
                <a:cs typeface="Times New Roman" pitchFamily="18" charset="0"/>
              </a:rPr>
            </a:br>
            <a:r>
              <a:rPr lang="en-US" sz="3600" b="1" dirty="0" smtClean="0">
                <a:cs typeface="Times New Roman" pitchFamily="18" charset="0"/>
              </a:rPr>
              <a:t/>
            </a:r>
            <a:br>
              <a:rPr lang="en-US" sz="3600" b="1" dirty="0" smtClean="0">
                <a:cs typeface="Times New Roman" pitchFamily="18" charset="0"/>
              </a:rPr>
            </a:br>
            <a:r>
              <a:rPr lang="en-US" sz="4900" b="1" dirty="0" smtClean="0">
                <a:cs typeface="Times New Roman" pitchFamily="18" charset="0"/>
              </a:rPr>
              <a:t>Cont.….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contains digestive enzymes such as amylase and lipase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Supplies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growth factors that combine to mature the infant gut.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Provides the infant with immune factors necessary to fight illnesses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Breast milk contains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immunologic substances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lactoferrin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lysozymes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macrophages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906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breastfeeding for the mother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91440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Breastfeeding is more than 98% effective as a contraceptive method during the first 6 months if </a:t>
            </a:r>
          </a:p>
          <a:p>
            <a:pPr lvl="1" algn="just"/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mother is exclusively breastfeeding, day and night and</a:t>
            </a:r>
          </a:p>
          <a:p>
            <a:pPr lvl="1" algn="just"/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 her menses/period has not returned. </a:t>
            </a:r>
          </a:p>
          <a:p>
            <a:pPr lvl="1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BM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mediately after birth facilitates the </a:t>
            </a:r>
            <a:r>
              <a:rPr 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expulsion of placenta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Breastfeeding reduces the </a:t>
            </a:r>
            <a:r>
              <a:rPr 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of bleeding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delivery.</a:t>
            </a: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baby is immediately breastfed after birth, breast milk production is stimulated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Cont.…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" y="1516698"/>
            <a:ext cx="9029700" cy="4876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 and frequent suckling prevents engorgement.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Breastfeeding reduces the mother’s workload.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Breast milk is available at anytime and anywhere, is always clean, nutritious and at the right temperature.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Breastfeeding is economical: </a:t>
            </a:r>
          </a:p>
          <a:p>
            <a:pPr lvl="1"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 costs a lot of money, and</a:t>
            </a:r>
          </a:p>
          <a:p>
            <a:pPr lvl="1"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non-breastfed baby or mixed-fed baby is sick much more often, which brings costs for health care.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Breastfeeding reduces risks of breast and ovarian cancer.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breastfeeding for the community/nation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648006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Healthy babies make a healthy nation. 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Savings are made in health care delivery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Improves child survival because breastfeeding reduces child morbidity and mortality.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Protects the environment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Breast milk is a natural renewable resource.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Not importing milks and utensils necessary for the preparation of these milks saves money that could be used for something else.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Nutrient content of 100ml of human breast milk and cows' milk compared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1752600"/>
          <a:ext cx="8305799" cy="442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8303"/>
                <a:gridCol w="832256"/>
                <a:gridCol w="705209"/>
                <a:gridCol w="1018636"/>
                <a:gridCol w="861923"/>
                <a:gridCol w="705209"/>
                <a:gridCol w="705209"/>
                <a:gridCol w="861923"/>
                <a:gridCol w="783566"/>
                <a:gridCol w="783565"/>
              </a:tblGrid>
              <a:tr h="1102050"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dirty="0">
                          <a:latin typeface="Calibri"/>
                          <a:ea typeface="Times New Roman"/>
                        </a:rPr>
                        <a:t>Type of milk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dirty="0">
                          <a:latin typeface="Calibri"/>
                          <a:ea typeface="Times New Roman"/>
                        </a:rPr>
                        <a:t>Energy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dirty="0" smtClean="0">
                          <a:latin typeface="Calibri"/>
                          <a:ea typeface="Times New Roman"/>
                        </a:rPr>
                        <a:t>CHO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dirty="0">
                          <a:latin typeface="Calibri"/>
                          <a:ea typeface="Times New Roman"/>
                        </a:rPr>
                        <a:t>Protein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dirty="0">
                          <a:latin typeface="Calibri"/>
                          <a:ea typeface="Times New Roman"/>
                        </a:rPr>
                        <a:t>Fat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dirty="0" smtClean="0">
                          <a:latin typeface="Calibri"/>
                          <a:ea typeface="Times New Roman"/>
                        </a:rPr>
                        <a:t>Ca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dirty="0">
                          <a:latin typeface="Calibri"/>
                          <a:ea typeface="Times New Roman"/>
                        </a:rPr>
                        <a:t>Iron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dirty="0">
                          <a:latin typeface="Calibri"/>
                          <a:ea typeface="Times New Roman"/>
                        </a:rPr>
                        <a:t>Vitamin A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dirty="0">
                          <a:latin typeface="Calibri"/>
                          <a:ea typeface="Times New Roman"/>
                        </a:rPr>
                        <a:t>Folate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dirty="0">
                          <a:latin typeface="Calibri"/>
                          <a:ea typeface="Times New Roman"/>
                        </a:rPr>
                        <a:t>Vitamin C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</a:tr>
              <a:tr h="1102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latin typeface="Times New Roman"/>
                          <a:ea typeface="Times New Roman"/>
                        </a:rPr>
                        <a:t> 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i="1" dirty="0">
                          <a:latin typeface="Calibri"/>
                          <a:ea typeface="Times New Roman"/>
                        </a:rPr>
                        <a:t>(kcal)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i="1" dirty="0">
                          <a:latin typeface="Calibri"/>
                          <a:ea typeface="Times New Roman"/>
                        </a:rPr>
                        <a:t>(g)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i="1" dirty="0">
                          <a:latin typeface="Calibri"/>
                          <a:ea typeface="Times New Roman"/>
                        </a:rPr>
                        <a:t>(g)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i="1" dirty="0">
                          <a:latin typeface="Calibri"/>
                          <a:ea typeface="Times New Roman"/>
                        </a:rPr>
                        <a:t>(g)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i="1" dirty="0">
                          <a:latin typeface="Calibri"/>
                          <a:ea typeface="Times New Roman"/>
                        </a:rPr>
                        <a:t>(mg)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i="1" dirty="0">
                          <a:latin typeface="Calibri"/>
                          <a:ea typeface="Times New Roman"/>
                        </a:rPr>
                        <a:t>(mg)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i="1" dirty="0">
                          <a:latin typeface="Calibri"/>
                          <a:ea typeface="Times New Roman"/>
                        </a:rPr>
                        <a:t>(µg)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i="1" dirty="0">
                          <a:latin typeface="Calibri"/>
                          <a:ea typeface="Times New Roman"/>
                        </a:rPr>
                        <a:t>(µg)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b="1" i="1" dirty="0">
                          <a:latin typeface="Calibri"/>
                          <a:ea typeface="Times New Roman"/>
                        </a:rPr>
                        <a:t>(mg)</a:t>
                      </a:r>
                      <a:endParaRPr lang="en-US" sz="2400" dirty="0"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/>
                </a:tc>
              </a:tr>
              <a:tr h="1102050"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>
                          <a:latin typeface="Calibri"/>
                          <a:ea typeface="Times New Roman"/>
                        </a:rPr>
                        <a:t>Human milk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70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7.0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1.03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4.6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30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0.02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48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5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5</a:t>
                      </a:r>
                    </a:p>
                  </a:txBody>
                  <a:tcPr marL="9525" marR="9525" marT="9525" marB="9525"/>
                </a:tc>
              </a:tr>
              <a:tr h="1113450"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Cows' milk (whole)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61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5.4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3.3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3.3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119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0.05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31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5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2400" dirty="0">
                          <a:latin typeface="Calibri"/>
                          <a:ea typeface="Times New Roman"/>
                        </a:rPr>
                        <a:t>1</a:t>
                      </a: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9530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G1.1.The role of baby </a:t>
            </a:r>
            <a:r>
              <a:rPr lang="en-US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friendly hospital </a:t>
            </a:r>
            <a:r>
              <a:rPr lang="en-US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initiatives on reduction of under nutrition during perinatal periods.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Assess  the nutritional status of pregnant women and assess the feeding habits of 15 women at Debre Markos HC.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G3. 1. </a:t>
            </a:r>
            <a:r>
              <a:rPr lang="en-US" sz="1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Birth </a:t>
            </a:r>
            <a:r>
              <a:rPr lang="en-US" sz="1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defects related to nutrition metabolism </a:t>
            </a:r>
            <a:r>
              <a:rPr lang="en-US" sz="1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errors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2. assess  </a:t>
            </a:r>
            <a:r>
              <a:rPr lang="en-US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nutritional status of </a:t>
            </a:r>
            <a:r>
              <a:rPr lang="en-US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infants and </a:t>
            </a:r>
            <a:r>
              <a:rPr lang="en-US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 the feeding habits of 15 </a:t>
            </a:r>
            <a:r>
              <a:rPr lang="en-US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infants </a:t>
            </a:r>
            <a:r>
              <a:rPr lang="en-US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Wuseta HC</a:t>
            </a:r>
            <a:r>
              <a:rPr lang="en-US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G4.1.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Harmful traditional practices that influence maternal and child feedings.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2. assess  </a:t>
            </a:r>
            <a:r>
              <a:rPr lang="en-US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nutritional status of </a:t>
            </a:r>
            <a:r>
              <a:rPr lang="en-US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 age less than five years for at least 20 children at Hidase health center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1. Common </a:t>
            </a: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Nutritional Problems 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Concerns infant and 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</a:t>
            </a:r>
            <a:r>
              <a:rPr lang="en-US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 the </a:t>
            </a:r>
            <a:r>
              <a:rPr lang="en-US" sz="1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nutritional status of pregnant women and assess the feeding habits of 15 women at Gozamin HC.</a:t>
            </a:r>
            <a:endParaRPr lang="en-US" sz="1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6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223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dirty="0" smtClean="0"/>
              <a:t> Optimum breast feeding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8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1.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Initiate breastfeeding immediately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Give colostrum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Colostrum is th3 times richer in vitamin A and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 times richer in beta-carotene than mature milk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baby’s first immunization.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Practice exclusive breastfeeding from 0-6 months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Breast feed  the baby on demand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good attachment and positioning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charset="0"/>
              </a:rPr>
              <a:t>Facts for Feeding 0-6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sz="3200" b="1" dirty="0" smtClean="0">
                <a:latin typeface="Arial Narrow" pitchFamily="34" charset="0"/>
                <a:cs typeface="Times New Roman" charset="0"/>
              </a:rPr>
              <a:t>1.Initiate breastfeeding within 1 hour of birth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dirty="0" smtClean="0">
                <a:latin typeface="Arial Narrow" pitchFamily="34" charset="0"/>
              </a:rPr>
              <a:t>Serves as babies first immunization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dirty="0" smtClean="0">
                <a:latin typeface="Arial Narrow" pitchFamily="34" charset="0"/>
              </a:rPr>
              <a:t>Reduces risk of postpartum hemorrhage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dirty="0" smtClean="0">
                <a:latin typeface="Arial Narrow" pitchFamily="34" charset="0"/>
              </a:rPr>
              <a:t>Fosters mother-child bonding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dirty="0" smtClean="0">
                <a:latin typeface="Arial Narrow" pitchFamily="34" charset="0"/>
              </a:rPr>
              <a:t>Stimulates breast milk production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charset="0"/>
              </a:rPr>
              <a:t>Facts for Feeding 0-6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sz="2800" b="1" dirty="0" smtClean="0">
              <a:latin typeface="Arial Narrow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Arial Narrow" pitchFamily="34" charset="0"/>
                <a:cs typeface="Times New Roman" pitchFamily="18" charset="0"/>
              </a:rPr>
              <a:t>2. provision of colostrum</a:t>
            </a:r>
          </a:p>
          <a:p>
            <a:pPr>
              <a:buNone/>
            </a:pPr>
            <a:r>
              <a:rPr lang="en-US" sz="2800" b="1" dirty="0" smtClean="0">
                <a:latin typeface="Arial Narrow" pitchFamily="34" charset="0"/>
                <a:cs typeface="Times New Roman" pitchFamily="18" charset="0"/>
              </a:rPr>
              <a:t>. Establish good breastfeeding practices</a:t>
            </a:r>
            <a:r>
              <a:rPr lang="en-US" sz="2800" b="1" i="1" dirty="0" smtClean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rPr>
              <a:t> 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n-US" dirty="0" smtClean="0">
                <a:latin typeface="Arial Narrow" pitchFamily="34" charset="0"/>
              </a:rPr>
              <a:t>Proper positioning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n-US" dirty="0" smtClean="0">
                <a:latin typeface="Arial Narrow" pitchFamily="34" charset="0"/>
              </a:rPr>
              <a:t>Proper attachment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n-US" dirty="0" smtClean="0">
                <a:latin typeface="Arial Narrow" pitchFamily="34" charset="0"/>
              </a:rPr>
              <a:t>Observe signs of effective feeding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n-US" dirty="0" smtClean="0">
                <a:latin typeface="Arial Narrow" pitchFamily="34" charset="0"/>
              </a:rPr>
              <a:t>No bottles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n-US" dirty="0" smtClean="0">
                <a:latin typeface="Arial Narrow" pitchFamily="34" charset="0"/>
              </a:rPr>
              <a:t>Suckling increases breast milk production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charset="0"/>
              </a:rPr>
              <a:t>Facts for Feeding 0-6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2800" b="1" dirty="0" smtClean="0">
                <a:latin typeface="Arial Narrow" pitchFamily="34" charset="0"/>
                <a:cs typeface="Times New Roman" pitchFamily="18" charset="0"/>
              </a:rPr>
              <a:t>3. Breastfeed exclusively for first six months</a:t>
            </a:r>
            <a:endParaRPr lang="en-US" sz="3600" b="1" dirty="0" smtClean="0">
              <a:latin typeface="Arial Narrow" pitchFamily="34" charset="0"/>
              <a:cs typeface="Times New Roman" pitchFamily="18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500" dirty="0" smtClean="0">
                <a:latin typeface="Arial Narrow" pitchFamily="34" charset="0"/>
              </a:rPr>
              <a:t>Do not give pre-lacteal feeds (e.g. liquids or foods)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500" dirty="0" smtClean="0">
                <a:latin typeface="Arial Narrow" pitchFamily="34" charset="0"/>
              </a:rPr>
              <a:t>Do not give water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500" dirty="0" smtClean="0">
                <a:latin typeface="Arial Narrow" pitchFamily="34" charset="0"/>
              </a:rPr>
              <a:t>Offering foods before 6 months can reduce BM production</a:t>
            </a:r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charset="0"/>
              </a:rPr>
              <a:t>Facts for Feeding 0-6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  <a:buNone/>
            </a:pPr>
            <a:r>
              <a:rPr lang="en-US" sz="3200" b="1" dirty="0" smtClean="0">
                <a:latin typeface="Arial Narrow" pitchFamily="34" charset="0"/>
                <a:cs typeface="Times New Roman" pitchFamily="18" charset="0"/>
              </a:rPr>
              <a:t>4. Practice frequent, on-demand breastfeeding, including night feeds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dirty="0" smtClean="0">
                <a:latin typeface="Arial Narrow" pitchFamily="34" charset="0"/>
              </a:rPr>
              <a:t>12 times a day -- every 2 hours or more if needed -- especially in early months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dirty="0" smtClean="0">
                <a:latin typeface="Arial Narrow" pitchFamily="34" charset="0"/>
              </a:rPr>
              <a:t>Frequent feedings maintain mother’s milk supply, maximize contraceptive effects and provide immune factors at each feeding.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500" dirty="0" smtClean="0">
                <a:latin typeface="Arial Narrow" pitchFamily="34" charset="0"/>
              </a:rPr>
              <a:t>Frequent feeding avoids problems such as breast engorgement that can lead to mastitis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500" dirty="0" smtClean="0">
                <a:latin typeface="Arial Narrow" pitchFamily="34" charset="0"/>
              </a:rPr>
              <a:t>Empty one breast before giving the other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500" dirty="0" smtClean="0">
                <a:latin typeface="Arial Narrow" pitchFamily="34" charset="0"/>
              </a:rPr>
              <a:t>Adequacy of breastfeeds shown by baby urinating at least 6 times in 24 hours</a:t>
            </a:r>
            <a:endParaRPr lang="en-US" sz="2500" dirty="0" smtClean="0">
              <a:latin typeface="Times New Roman" pitchFamily="18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ü"/>
            </a:pPr>
            <a:endParaRPr lang="en-US" dirty="0" smtClean="0">
              <a:latin typeface="Arial Narrow" pitchFamily="34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charset="0"/>
              </a:rPr>
              <a:t>Facts for Feeding 0-6 months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64800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800" b="1" dirty="0" smtClean="0">
                <a:latin typeface="Arial Narrow" pitchFamily="34" charset="0"/>
                <a:cs typeface="Times New Roman" pitchFamily="18" charset="0"/>
              </a:rPr>
              <a:t>5. Feeding during and after illness</a:t>
            </a:r>
          </a:p>
          <a:p>
            <a:pPr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ü"/>
            </a:pPr>
            <a:r>
              <a:rPr lang="en-US" sz="3100" b="1" u="sng" dirty="0" smtClean="0">
                <a:latin typeface="Arial Narrow" pitchFamily="34" charset="0"/>
              </a:rPr>
              <a:t>During illness:</a:t>
            </a:r>
            <a:r>
              <a:rPr lang="en-US" sz="3100" dirty="0" smtClean="0">
                <a:latin typeface="Arial Narrow" pitchFamily="34" charset="0"/>
              </a:rPr>
              <a:t> breastfeed more frequently</a:t>
            </a:r>
          </a:p>
          <a:p>
            <a:pPr lvl="1"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</a:rPr>
              <a:t>                           </a:t>
            </a:r>
            <a:r>
              <a:rPr lang="en-US" dirty="0" smtClean="0"/>
              <a:t>limit the weight loss.</a:t>
            </a:r>
            <a:endParaRPr lang="en-US" dirty="0" smtClean="0">
              <a:latin typeface="Arial Narrow" pitchFamily="34" charset="0"/>
            </a:endParaRPr>
          </a:p>
          <a:p>
            <a:pPr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ü"/>
            </a:pPr>
            <a:endParaRPr lang="en-US" sz="3100" dirty="0" smtClean="0">
              <a:latin typeface="Arial Narrow" pitchFamily="34" charset="0"/>
            </a:endParaRPr>
          </a:p>
          <a:p>
            <a:pPr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ü"/>
            </a:pPr>
            <a:r>
              <a:rPr lang="en-US" sz="3100" b="1" u="sng" dirty="0" smtClean="0">
                <a:latin typeface="Arial Narrow" pitchFamily="34" charset="0"/>
              </a:rPr>
              <a:t>After illness:</a:t>
            </a:r>
            <a:r>
              <a:rPr lang="en-US" sz="3100" dirty="0" smtClean="0">
                <a:latin typeface="Arial Narrow" pitchFamily="34" charset="0"/>
              </a:rPr>
              <a:t> continue to breastfeed more frequently</a:t>
            </a:r>
          </a:p>
          <a:p>
            <a:pPr lvl="2">
              <a:spcBef>
                <a:spcPct val="20000"/>
              </a:spcBef>
              <a:buClr>
                <a:schemeClr val="bg1"/>
              </a:buClr>
              <a:buNone/>
            </a:pPr>
            <a:r>
              <a:rPr lang="en-US" sz="3100" dirty="0" smtClean="0">
                <a:latin typeface="Arial Narrow" pitchFamily="34" charset="0"/>
              </a:rPr>
              <a:t>If infant too sick to suckle, then express breast milk and give with a cup &amp; spoon, </a:t>
            </a:r>
            <a:r>
              <a:rPr lang="en-US" sz="3100" b="1" dirty="0" smtClean="0">
                <a:solidFill>
                  <a:srgbClr val="FF0000"/>
                </a:solidFill>
                <a:latin typeface="Arial Narrow" pitchFamily="34" charset="0"/>
              </a:rPr>
              <a:t>speed</a:t>
            </a:r>
            <a:r>
              <a:rPr lang="en-US" sz="3400" b="1" dirty="0" smtClean="0">
                <a:solidFill>
                  <a:srgbClr val="FF0000"/>
                </a:solidFill>
              </a:rPr>
              <a:t> recovery</a:t>
            </a:r>
            <a:endParaRPr lang="en-US" sz="3100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spcBef>
                <a:spcPct val="20000"/>
              </a:spcBef>
              <a:buClr>
                <a:srgbClr val="002060"/>
              </a:buClr>
              <a:buNone/>
            </a:pPr>
            <a:r>
              <a:rPr lang="en-US" sz="3100" b="1" dirty="0" smtClean="0">
                <a:latin typeface="Arial Narrow" pitchFamily="34" charset="0"/>
                <a:cs typeface="Times New Roman" pitchFamily="18" charset="0"/>
              </a:rPr>
              <a:t>6. Feeding when mother is away or sick</a:t>
            </a:r>
          </a:p>
          <a:p>
            <a:pPr lvl="1"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3100" dirty="0" smtClean="0">
                <a:solidFill>
                  <a:srgbClr val="002060"/>
                </a:solidFill>
                <a:latin typeface="Arial Narrow" pitchFamily="34" charset="0"/>
              </a:rPr>
              <a:t>Mother should express breast milk into clean container</a:t>
            </a:r>
          </a:p>
          <a:p>
            <a:pPr lvl="1"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3100" dirty="0" smtClean="0">
                <a:solidFill>
                  <a:srgbClr val="002060"/>
                </a:solidFill>
                <a:latin typeface="Arial Narrow" pitchFamily="34" charset="0"/>
              </a:rPr>
              <a:t>Breast milk should be stored in clean covered container; </a:t>
            </a:r>
            <a:r>
              <a:rPr lang="en-US" sz="3100" dirty="0" smtClean="0">
                <a:solidFill>
                  <a:srgbClr val="FF0000"/>
                </a:solidFill>
                <a:latin typeface="Arial Narrow" pitchFamily="34" charset="0"/>
              </a:rPr>
              <a:t>8-10 hours at room temperature in cool place or 72 hours in a refrigerator</a:t>
            </a:r>
          </a:p>
          <a:p>
            <a:pPr lvl="1"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3100" dirty="0" smtClean="0">
                <a:solidFill>
                  <a:srgbClr val="002060"/>
                </a:solidFill>
                <a:latin typeface="Arial Narrow" pitchFamily="34" charset="0"/>
              </a:rPr>
              <a:t>Caregiver feeds expressed breast milk from cup using spoon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3100" dirty="0" smtClean="0">
                <a:solidFill>
                  <a:srgbClr val="FF0000"/>
                </a:solidFill>
                <a:latin typeface="Arial Narrow" pitchFamily="34" charset="0"/>
              </a:rPr>
              <a:t>Never use a bottle?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charset="0"/>
              </a:rPr>
              <a:t>Facts for Feeding 0-6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991600" cy="4495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BARRIERS TO BREAST FEEDING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Belief that breast milk is not sufficient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of adequate support system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breast engorgement, cracked nipple, sore nipple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chronic illness in mother ,psychosis , cancer </a:t>
            </a:r>
          </a:p>
          <a:p>
            <a:pPr lvl="1">
              <a:lnSpc>
                <a:spcPct val="150000"/>
              </a:lnSpc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Complimentary feeding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02920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Arial Narrow" pitchFamily="34" charset="0"/>
              </a:rPr>
              <a:t>At 6 months of age:</a:t>
            </a:r>
          </a:p>
          <a:p>
            <a:pPr>
              <a:spcBef>
                <a:spcPct val="50000"/>
              </a:spcBef>
            </a:pPr>
            <a:endParaRPr lang="en-US" sz="800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Breast milk alone does not provide sufficient calories &amp; nutrients to sustain optimal growth;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complementary feeding becomes necessary to fill the energy and nutrient gap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Infants are developmentally ready to take soft, and semi-soft foods in addition to breast milk</a:t>
            </a:r>
          </a:p>
          <a:p>
            <a:pPr lvl="1">
              <a:spcBef>
                <a:spcPct val="50000"/>
              </a:spcBef>
              <a:buFontTx/>
              <a:buChar char="•"/>
            </a:pPr>
            <a:endParaRPr lang="en-US" sz="28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Cont.…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648006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complementary foods are not introduced at this age or if they are given inappropriately, an infant’s growth may falter. </a:t>
            </a:r>
          </a:p>
          <a:p>
            <a:pPr algn="just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many countries, the period of complementary feeding from 6–23 months is the time of peak incidence of growth faltering, micronutrient deficiencies and infectious illnesses.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Complementary foods should be: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66048" cy="48006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7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Timely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-CFs are introduced at six months of age.</a:t>
            </a:r>
          </a:p>
          <a:p>
            <a:pPr algn="just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Adequate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sufficient energy, protein and micronutrients to meet a growing child’s nutritional needs</a:t>
            </a:r>
          </a:p>
          <a:p>
            <a:pPr algn="just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hygienically stored and prepared and fed with clean hands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clean utensils and not bottles and teats</a:t>
            </a:r>
          </a:p>
          <a:p>
            <a:pPr algn="just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Properly fed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meaning that they are given consistent with a child’s signals of hunger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meal frequency and feeding methods are suitable for the child’s age.</a:t>
            </a:r>
          </a:p>
          <a:p>
            <a:pPr>
              <a:buNone/>
            </a:pPr>
            <a:endParaRPr lang="en-US" dirty="0" smtClean="0"/>
          </a:p>
          <a:p>
            <a:pPr lvl="1" algn="just">
              <a:buFont typeface="Wingdings" pitchFamily="2" charset="2"/>
              <a:buChar char="§"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9916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Neonates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Neonatal Nutrition is important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meet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metabolic requirements of developing organ systems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satisfy normal growth requirements  and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Nutritional requirements of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term neonate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 from those of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preterm neonate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(&lt;37 weeks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Preterm babies  doesn’t have enough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nutrient store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 they need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supplement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Neonates need 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100–120 (cal/ kg/d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in order to grow properly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334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Infant growth an development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Cont.…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52400" y="2392680"/>
            <a:ext cx="4113628" cy="3169920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diarrheal disease &amp; risk of dehydration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decreased breast-milk production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Allergic sensitization 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developmental concerns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495800" y="2438400"/>
            <a:ext cx="4495800" cy="3581400"/>
          </a:xfrm>
        </p:spPr>
        <p:txBody>
          <a:bodyPr/>
          <a:lstStyle/>
          <a:p>
            <a:r>
              <a:rPr lang="en-US" sz="3200" b="1" dirty="0" smtClean="0"/>
              <a:t>potential growth failure</a:t>
            </a:r>
          </a:p>
          <a:p>
            <a:r>
              <a:rPr lang="en-US" sz="3200" b="1" dirty="0" smtClean="0"/>
              <a:t>iron deficiency</a:t>
            </a:r>
          </a:p>
          <a:p>
            <a:r>
              <a:rPr lang="en-US" sz="3200" b="1" dirty="0" smtClean="0"/>
              <a:t>developmental concerns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381000" y="1524000"/>
            <a:ext cx="3962400" cy="868680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11200" dirty="0" smtClean="0"/>
              <a:t>Too Early CF introduction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524000"/>
            <a:ext cx="4038600" cy="868680"/>
          </a:xfrm>
        </p:spPr>
        <p:txBody>
          <a:bodyPr>
            <a:normAutofit fontScale="25000" lnSpcReduction="20000"/>
          </a:bodyPr>
          <a:lstStyle/>
          <a:p>
            <a:r>
              <a:rPr lang="en-US" sz="3900" dirty="0" smtClean="0"/>
              <a:t>      </a:t>
            </a:r>
          </a:p>
          <a:p>
            <a:r>
              <a:rPr lang="en-US" sz="11200" dirty="0" smtClean="0"/>
              <a:t>Too Late CF introduction</a:t>
            </a:r>
          </a:p>
          <a:p>
            <a:endParaRPr lang="en-US" sz="5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Cont.…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9067800" cy="44958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6 and 12 months 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breast milk generally provides up to 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half or more 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of an infant’s nutritional requirements</a:t>
            </a:r>
          </a:p>
          <a:p>
            <a:pPr>
              <a:lnSpc>
                <a:spcPct val="160000"/>
              </a:lnSpc>
            </a:pP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12 and 24 months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, up to 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one-third</a:t>
            </a:r>
            <a:r>
              <a:rPr lang="en-AU" sz="2800" dirty="0" smtClean="0">
                <a:latin typeface="Times New Roman" pitchFamily="18" charset="0"/>
                <a:cs typeface="Times New Roman" pitchFamily="18" charset="0"/>
              </a:rPr>
              <a:t> of requirements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Guiding principles for  CF of the breastfed child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16698"/>
            <a:ext cx="9144000" cy="503650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3200" b="1" dirty="0" smtClean="0"/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1.Practice exclusive breastfeeding from birth to 6 months of age, and introduce CF at 6 months of age (180 days).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Continue frequent, on-demand BF until 2 yrs of age or beyond.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Practice responsive feeding.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Practice good hygiene and proper food handling.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Start at 6 months of age with small amounts of food &amp; increase the quantity as the child gets older, while maintaining frequent BF.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/>
          <a:lstStyle/>
          <a:p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1652" y="1600200"/>
            <a:ext cx="9036148" cy="464800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 smtClean="0"/>
              <a:t>6.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Gradually increase food consistency and variety as the infant grows older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Feed a variety of nutrient-rich foods to ensure that all nutrient needs are met.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Use fortified CF or vitamin-mineral supplements for the infant, as needed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Increase fluid intake during illness, more frequent breastfeeding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xmlns="" val="394671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1219200"/>
          </a:xfrm>
        </p:spPr>
        <p:txBody>
          <a:bodyPr/>
          <a:lstStyle/>
          <a:p>
            <a:r>
              <a:rPr lang="en-US" sz="3200" b="1" dirty="0" smtClean="0"/>
              <a:t>IYCF cont.….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569720"/>
            <a:ext cx="9067800" cy="483108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</a:t>
            </a:r>
          </a:p>
          <a:p>
            <a:pPr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Maintain breastfeeding up to two years of age along with complimentary feeding</a:t>
            </a:r>
          </a:p>
          <a:p>
            <a:pPr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Practice responsive feeding</a:t>
            </a:r>
          </a:p>
          <a:p>
            <a:pPr lvl="1"/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 infants directly and assist older children when they feed themselves.</a:t>
            </a:r>
          </a:p>
          <a:p>
            <a:pPr lvl="1"/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 slowly &amp; patiently, encourage to eat, but don’t force them, talk to children during feeding with eye-to-eye contact.</a:t>
            </a:r>
          </a:p>
          <a:p>
            <a:pPr lvl="1"/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If children refuse many foods, try with different food combinations, tastes, textures and methods of encouragement.</a:t>
            </a:r>
          </a:p>
          <a:p>
            <a:pPr lvl="1"/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Minimize distractions during meals if they lose interest easily.. </a:t>
            </a:r>
          </a:p>
          <a:p>
            <a:pPr lvl="1">
              <a:buNone/>
            </a:pPr>
            <a:endParaRPr lang="en-US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Complementary foods should be safely prepared and stored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66048" cy="1219200"/>
          </a:xfrm>
        </p:spPr>
        <p:txBody>
          <a:bodyPr/>
          <a:lstStyle/>
          <a:p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067800" cy="5105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sz="2800" dirty="0" smtClean="0"/>
              <a:t>Amount of food should be adequate for child’s age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Introduce small amounts of food at 6 months and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increase the quantity, as the child gets older, while maintaining frequent breastfeeding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5. Ensure appropriate food consistency</a:t>
            </a:r>
          </a:p>
          <a:p>
            <a:pPr lvl="1">
              <a:lnSpc>
                <a:spcPct val="13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None/>
            </a:pPr>
            <a:r>
              <a:rPr lang="en-US" sz="2800" dirty="0" smtClean="0">
                <a:solidFill>
                  <a:srgbClr val="002060"/>
                </a:solidFill>
                <a:latin typeface="Arial Narrow" pitchFamily="34" charset="0"/>
              </a:rPr>
              <a:t>by 6 months: pureed, mashed and semi-solid foods   </a:t>
            </a:r>
          </a:p>
          <a:p>
            <a:pPr lvl="1">
              <a:lnSpc>
                <a:spcPct val="13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None/>
            </a:pPr>
            <a:r>
              <a:rPr lang="en-US" sz="2800" dirty="0" smtClean="0">
                <a:solidFill>
                  <a:srgbClr val="002060"/>
                </a:solidFill>
                <a:latin typeface="Arial Narrow" pitchFamily="34" charset="0"/>
              </a:rPr>
              <a:t>…by 8 months: “finger foods” &amp; snacks </a:t>
            </a:r>
          </a:p>
          <a:p>
            <a:pPr lvl="1">
              <a:lnSpc>
                <a:spcPct val="13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None/>
            </a:pPr>
            <a:r>
              <a:rPr lang="en-US" sz="2800" dirty="0" smtClean="0">
                <a:solidFill>
                  <a:srgbClr val="002060"/>
                </a:solidFill>
                <a:latin typeface="Arial Narrow" pitchFamily="34" charset="0"/>
              </a:rPr>
              <a:t>…by 12 months: family foods</a:t>
            </a:r>
          </a:p>
          <a:p>
            <a:pPr lvl="1">
              <a:lnSpc>
                <a:spcPct val="13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6. Ensure meal frequency and energy density</a:t>
            </a:r>
          </a:p>
          <a:p>
            <a:pPr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ü"/>
            </a:pPr>
            <a:r>
              <a:rPr lang="en-US" sz="2400" b="1" dirty="0" smtClean="0">
                <a:solidFill>
                  <a:srgbClr val="002060"/>
                </a:solidFill>
                <a:latin typeface="Arial Narrow" pitchFamily="34" charset="0"/>
              </a:rPr>
              <a:t>As child gets older, increase the number of times that the child is fed complementary foods</a:t>
            </a:r>
            <a:r>
              <a:rPr lang="en-US" sz="2400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</a:p>
          <a:p>
            <a:pPr>
              <a:spcBef>
                <a:spcPct val="20000"/>
              </a:spcBef>
              <a:buClr>
                <a:srgbClr val="FF9900"/>
              </a:buClr>
            </a:pPr>
            <a:endParaRPr lang="en-US" sz="32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/>
          <a:lstStyle/>
          <a:p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healthy breastfed infant, need: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F8F8F8"/>
              </a:buClr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2-3 meals per day at 6-8 months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F8F8F8"/>
              </a:buClr>
              <a:buFont typeface="Wingdings" pitchFamily="2" charset="2"/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3-4 meals per day at 9-11 months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4 meals per day at 12-24 months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FF9900"/>
              </a:buClr>
            </a:pP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 snacks 1-2 times per day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/>
          <a:lstStyle/>
          <a:p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15400" cy="472440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7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Ensure adequate nutrient content of complementary foods</a:t>
            </a:r>
          </a:p>
          <a:p>
            <a:pPr algn="just">
              <a:lnSpc>
                <a:spcPct val="135000"/>
              </a:lnSpc>
              <a:spcBef>
                <a:spcPct val="500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 a variety of foods (micronutrients) </a:t>
            </a:r>
          </a:p>
          <a:p>
            <a:pPr algn="just">
              <a:lnSpc>
                <a:spcPct val="135000"/>
              </a:lnSpc>
              <a:spcBef>
                <a:spcPct val="500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Meat, poultry, fish or eggs as often as possible</a:t>
            </a:r>
          </a:p>
          <a:p>
            <a:pPr algn="just">
              <a:lnSpc>
                <a:spcPct val="135000"/>
              </a:lnSpc>
              <a:spcBef>
                <a:spcPct val="500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A-rich fruits and vegetables daily</a:t>
            </a:r>
          </a:p>
          <a:p>
            <a:pPr algn="just">
              <a:lnSpc>
                <a:spcPct val="135000"/>
              </a:lnSpc>
              <a:spcBef>
                <a:spcPct val="500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diets with adequate fat content</a:t>
            </a:r>
          </a:p>
          <a:p>
            <a:pPr algn="just">
              <a:lnSpc>
                <a:spcPct val="135000"/>
              </a:lnSpc>
              <a:spcBef>
                <a:spcPct val="50000"/>
              </a:spcBef>
              <a:buClr>
                <a:srgbClr val="002060"/>
              </a:buClr>
              <a:buFont typeface="Wingdings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 giving drinks with low nutrient value, </a:t>
            </a:r>
          </a:p>
          <a:p>
            <a:pPr algn="just">
              <a:lnSpc>
                <a:spcPct val="135000"/>
              </a:lnSpc>
              <a:spcBef>
                <a:spcPct val="50000"/>
              </a:spcBef>
              <a:buClr>
                <a:srgbClr val="002060"/>
              </a:buCl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Vitamin-mineral supplements or fortified products be used by the infant and mother when needed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066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Cont.…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91600" cy="464800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9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Continue feeding during illness and feed more after illness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 illness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fluid intake including more frequent breastfeeding, and encourage the child to eat soft, varied foods</a:t>
            </a:r>
          </a:p>
          <a:p>
            <a:pPr algn="just">
              <a:spcBef>
                <a:spcPct val="20000"/>
              </a:spcBef>
              <a:buClr>
                <a:srgbClr val="FF9900"/>
              </a:buClr>
            </a:pPr>
            <a:endParaRPr lang="en-US" sz="3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illness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food more often than usual and encourage the child to eat more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illness, increased nutrient intake is needed to compensate for losses &amp; allow for “catch-up growth”</a:t>
            </a:r>
          </a:p>
          <a:p>
            <a:pPr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ü"/>
            </a:pPr>
            <a:endParaRPr lang="en-US" sz="3200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updated IYCF indicators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067800" cy="4648006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en-US" sz="35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Core Indicators: 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US" sz="3200" dirty="0" smtClean="0"/>
              <a:t> </a:t>
            </a:r>
            <a:r>
              <a:rPr lang="en-US" sz="3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Early initiation of breastfeeding</a:t>
            </a:r>
            <a:r>
              <a:rPr lang="en-US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 of children born in the last 24 months who were put to the breast within one hour of birth). </a:t>
            </a:r>
            <a:endParaRPr lang="en-US" sz="3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US" sz="3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Exclusive breastfeeding for 6 months</a:t>
            </a:r>
            <a:r>
              <a:rPr lang="en-US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 of infants aged 0-5 months who are fed exclusively with breast milk)</a:t>
            </a:r>
          </a:p>
          <a:p>
            <a:pPr marL="514350" indent="-514350" algn="just">
              <a:buFont typeface="+mj-lt"/>
              <a:buAutoNum type="arabicPeriod"/>
              <a:defRPr/>
            </a:pPr>
            <a:endParaRPr lang="en-US" sz="3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 breastfeeding at 1 year </a:t>
            </a:r>
            <a:r>
              <a:rPr lang="en-US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 of infants aged 12-15 months who are fed breast milk) 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sz="3200" dirty="0" smtClean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4745"/>
            <a:ext cx="9144000" cy="1066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Infant growth an development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144000" cy="51816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800" b="1" dirty="0" smtClean="0"/>
          </a:p>
          <a:p>
            <a:r>
              <a:rPr lang="en-US" sz="2800" b="1" dirty="0" smtClean="0"/>
              <a:t>Infancy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period a  from birth  to the end of the first year of life.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b="1" dirty="0" smtClean="0"/>
              <a:t>Full-Term Infants -Infants born between </a:t>
            </a:r>
            <a:r>
              <a:rPr lang="en-US" sz="2800" dirty="0" smtClean="0"/>
              <a:t>37 and 42 weeks of gestation.</a:t>
            </a:r>
          </a:p>
          <a:p>
            <a:pPr lvl="1"/>
            <a:r>
              <a:rPr lang="en-US" sz="2800" b="1" dirty="0" smtClean="0"/>
              <a:t>Preterm Infants- Infants born before </a:t>
            </a:r>
            <a:r>
              <a:rPr lang="en-US" sz="2800" dirty="0" smtClean="0"/>
              <a:t>37 weeks of gestation.</a:t>
            </a:r>
          </a:p>
          <a:p>
            <a:pPr lvl="1"/>
            <a:r>
              <a:rPr lang="en-US" sz="2800" b="1" dirty="0" smtClean="0"/>
              <a:t>Infant Mortality Death that occurs </a:t>
            </a:r>
            <a:r>
              <a:rPr lang="en-US" sz="2800" dirty="0" smtClean="0"/>
              <a:t>within the first year of life.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Infancy is a time of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rapid growth for the body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physiological and mental development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IYCF indicators  </a:t>
            </a:r>
            <a:r>
              <a:rPr lang="en-US" b="1" dirty="0" err="1" smtClean="0"/>
              <a:t>con’d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15400" cy="4800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en-US" sz="2800" dirty="0" smtClean="0"/>
              <a:t>4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of solid, semi-solid or soft foods</a:t>
            </a:r>
            <a:r>
              <a:rPr lang="en-US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 of infants aged 6-8 months who receive solid, semi-solid or soft foods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  <a:defRPr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dietary diversity </a:t>
            </a:r>
            <a:r>
              <a:rPr lang="en-US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 of children 6-23 months of age who receive foods from 4 or more food groups </a:t>
            </a:r>
          </a:p>
          <a:p>
            <a:pPr marL="514350" indent="-514350" algn="just">
              <a:buFont typeface="Wingdings 2" pitchFamily="18" charset="2"/>
              <a:buAutoNum type="arabicPeriod" startAt="5"/>
              <a:defRPr/>
            </a:pPr>
            <a:endParaRPr lang="en-US" sz="3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 2" pitchFamily="18" charset="2"/>
              <a:buNone/>
              <a:defRPr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3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meal frequency </a:t>
            </a:r>
            <a:r>
              <a:rPr lang="en-US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 of breastfed and non-breastfed children 6-23 months of age who receive solid, semi-solid, or soft foods the minimum number of times or more: 2 for 6-8 mo., 3 for 9-23 mo., 4 for 6-23 mo.) </a:t>
            </a:r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90678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Cont.…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9067800" cy="449580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US" dirty="0" smtClean="0"/>
              <a:t>7.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acceptable diet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 of children 6-23 months of age who had both </a:t>
            </a:r>
            <a:r>
              <a:rPr lang="en-US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meal frequency and dietary diversity) </a:t>
            </a:r>
          </a:p>
          <a:p>
            <a:pPr>
              <a:buFont typeface="Wingdings 2" pitchFamily="18" charset="2"/>
              <a:buNone/>
              <a:defRPr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Wingdings 2" pitchFamily="18" charset="2"/>
              <a:buNone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 of iron-rich or iron-fortified foods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Cont.…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9067800" cy="4648006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Optional indicators</a:t>
            </a:r>
          </a:p>
          <a:p>
            <a:pPr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Children ever breastfed</a:t>
            </a:r>
          </a:p>
          <a:p>
            <a:pPr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Continued breastfeeding at 2 years</a:t>
            </a:r>
          </a:p>
          <a:p>
            <a:pPr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Age-appropriate breastfeeding</a:t>
            </a:r>
          </a:p>
          <a:p>
            <a:pPr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Predominant breastfeeding under 6 months</a:t>
            </a:r>
          </a:p>
          <a:p>
            <a:pPr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Duration of breastfeeding</a:t>
            </a:r>
          </a:p>
          <a:p>
            <a:pPr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Bottle feeding</a:t>
            </a:r>
          </a:p>
          <a:p>
            <a:pPr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Milk feeding frequency for non-breastfed children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62" y="0"/>
            <a:ext cx="9117038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</a:t>
            </a:r>
            <a:br>
              <a:rPr lang="en-US" dirty="0" smtClean="0"/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cont.…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961" y="1676400"/>
            <a:ext cx="8964639" cy="4419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Wingdings 2" pitchFamily="18" charset="2"/>
              <a:buNone/>
            </a:pPr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7 food groups include the following: </a:t>
            </a:r>
          </a:p>
          <a:p>
            <a:pPr lvl="1">
              <a:lnSpc>
                <a:spcPct val="150000"/>
              </a:lnSpc>
              <a:buFont typeface="Wingdings 2" pitchFamily="18" charset="2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Grains, roots and tubers </a:t>
            </a:r>
          </a:p>
          <a:p>
            <a:pPr lvl="1">
              <a:lnSpc>
                <a:spcPct val="150000"/>
              </a:lnSpc>
              <a:buFont typeface="Wingdings 2" pitchFamily="18" charset="2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Legumes and nuts </a:t>
            </a:r>
          </a:p>
          <a:p>
            <a:pPr lvl="1">
              <a:lnSpc>
                <a:spcPct val="150000"/>
              </a:lnSpc>
              <a:buFont typeface="Wingdings 2" pitchFamily="18" charset="2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Dairy products (milk, yoghurt, cheese) </a:t>
            </a:r>
          </a:p>
          <a:p>
            <a:pPr lvl="1">
              <a:lnSpc>
                <a:spcPct val="150000"/>
              </a:lnSpc>
              <a:buFont typeface="Wingdings 2" pitchFamily="18" charset="2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Flesh foods (meat, fish, poultry, and liver/organ meats) </a:t>
            </a:r>
          </a:p>
          <a:p>
            <a:pPr lvl="1">
              <a:lnSpc>
                <a:spcPct val="150000"/>
              </a:lnSpc>
              <a:buFont typeface="Wingdings 2" pitchFamily="18" charset="2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Eggs </a:t>
            </a:r>
          </a:p>
          <a:p>
            <a:pPr lvl="1">
              <a:lnSpc>
                <a:spcPct val="150000"/>
              </a:lnSpc>
              <a:buFont typeface="Wingdings 2" pitchFamily="18" charset="2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Vitamin A rich fruits and vegetables </a:t>
            </a:r>
          </a:p>
          <a:p>
            <a:pPr lvl="1">
              <a:lnSpc>
                <a:spcPct val="150000"/>
              </a:lnSpc>
              <a:buFont typeface="Wingdings 2" pitchFamily="18" charset="2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Other fruits and vegetables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28600"/>
            <a:ext cx="9067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for feeding infants safely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9067800" cy="4571806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Unpasteurized milk or unpasteurized food should not be fed to infants as they can introduce pathogens such as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coli, Salmonella, or Cryptosporidium which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 diarrhoea or other more serious infections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prevent botulism, infants under 1 year of age should not be fed honey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prevent salmonella poisoning, raw eggs and foods containing raw eggs should not be fed to infants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Infant cereal or other solids should not be added to human milk or formula in a bottle as it may put the infant at risk for choking and aspiration</a:t>
            </a:r>
          </a:p>
          <a:p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54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0338" y="1603716"/>
            <a:ext cx="8915400" cy="479708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avoid burns to an infant’s palate or face, formula or food warmed at high temperature should be shaken or stirred thoroughly, and the temperature tested, before serving 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 hard, small and round, smooth, and sticky solid foods which may cause choking and aspiration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Avoid feeding an infant using a ‘propped’ bottle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Ensure that infants are always supervised during feeding.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55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CHILD FEEDING AND HIV/AIDS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0" y="1752600"/>
            <a:ext cx="91440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living with HIV/AIDS are at great risk of malnutrition. HIV/AIDS stunts child growth and can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reduce appetite, food intake, and nutrient absorption at a time when the body needs good nutrition the most to fight the infection.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weakened immune system unable to fight the virus and infections like tuberculosis.</a:t>
            </a:r>
          </a:p>
          <a:p>
            <a:pPr marL="365760" lvl="1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HIV-positive children suffer from severe acute malnutrition, a life-threatening condition.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increase their chances of survival, these children need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therapeutic foods to urgently treat malnutrition,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antiretroviral treatment to stop the disease from progressing.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04" y="0"/>
            <a:ext cx="9122195" cy="1143000"/>
          </a:xfrm>
        </p:spPr>
        <p:txBody>
          <a:bodyPr/>
          <a:lstStyle/>
          <a:p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805" y="1828800"/>
            <a:ext cx="9122195" cy="4267200"/>
          </a:xfrm>
        </p:spPr>
        <p:txBody>
          <a:bodyPr>
            <a:normAutofit fontScale="92500"/>
          </a:bodyPr>
          <a:lstStyle/>
          <a:p>
            <a:r>
              <a:rPr lang="en-US" altLang="en-US" sz="2800" dirty="0" smtClean="0"/>
              <a:t>All HIV  cases require 10% more energy when  asymptomatic </a:t>
            </a:r>
          </a:p>
          <a:p>
            <a:r>
              <a:rPr lang="en-US" altLang="en-US" sz="2800" dirty="0" smtClean="0"/>
              <a:t> </a:t>
            </a:r>
            <a:r>
              <a:rPr lang="en-US" altLang="en-US" sz="2800" dirty="0" smtClean="0">
                <a:solidFill>
                  <a:srgbClr val="00B0F0"/>
                </a:solidFill>
              </a:rPr>
              <a:t>20–30% more when symptomatic.</a:t>
            </a:r>
          </a:p>
          <a:p>
            <a:pPr>
              <a:buNone/>
            </a:pPr>
            <a:endParaRPr lang="en-US" altLang="en-US" sz="2800" dirty="0" smtClean="0"/>
          </a:p>
          <a:p>
            <a:r>
              <a:rPr lang="en-US" altLang="en-US" sz="2800" dirty="0" smtClean="0"/>
              <a:t> Children who are experiencing weight loss need between 50% and 100% more energy every day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r>
              <a:rPr lang="en-AU" sz="2800" dirty="0">
                <a:cs typeface="Times New Roman" pitchFamily="18" charset="0"/>
              </a:rPr>
              <a:t>HIV can be passed from a mother to her infant </a:t>
            </a:r>
            <a:r>
              <a:rPr lang="en-AU" sz="2800" dirty="0">
                <a:solidFill>
                  <a:srgbClr val="00B0F0"/>
                </a:solidFill>
                <a:cs typeface="Times New Roman" pitchFamily="18" charset="0"/>
              </a:rPr>
              <a:t>during pregnancy, during labour and delivery, and through breastfeeding</a:t>
            </a:r>
          </a:p>
          <a:p>
            <a:endParaRPr lang="en-US" alt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76400"/>
            <a:ext cx="9067800" cy="5029200"/>
          </a:xfrm>
        </p:spPr>
        <p:txBody>
          <a:bodyPr>
            <a:normAutofit fontScale="77500" lnSpcReduction="20000"/>
          </a:bodyPr>
          <a:lstStyle/>
          <a:p>
            <a:pPr lvl="1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AU" sz="33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5 -10 % </a:t>
            </a:r>
            <a:r>
              <a:rPr lang="en-A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of transmission of HIV during pregnancy</a:t>
            </a:r>
          </a:p>
          <a:p>
            <a:pPr lvl="1">
              <a:lnSpc>
                <a:spcPct val="170000"/>
              </a:lnSpc>
            </a:pPr>
            <a:r>
              <a:rPr lang="en-AU" sz="33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10 -20% </a:t>
            </a:r>
            <a:r>
              <a:rPr lang="en-A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of transmission of HIV during labour and delivery </a:t>
            </a:r>
          </a:p>
          <a:p>
            <a:pPr lvl="1">
              <a:lnSpc>
                <a:spcPct val="170000"/>
              </a:lnSpc>
            </a:pPr>
            <a:r>
              <a:rPr lang="en-AU" sz="3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10 -20 % </a:t>
            </a:r>
            <a:r>
              <a:rPr lang="en-A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of transmission of HIV through breastfeeding</a:t>
            </a:r>
          </a:p>
          <a:p>
            <a:pPr>
              <a:lnSpc>
                <a:spcPct val="170000"/>
              </a:lnSpc>
            </a:pPr>
            <a:r>
              <a:rPr lang="en-AU" sz="33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Replacement feeding prevents breast milk transmission of HIV,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A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in resource limited settings, the risk of death from artificial feeding must be weighed against the risk of HIV infection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65295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>
                <a:solidFill>
                  <a:schemeClr val="accent5"/>
                </a:solidFill>
              </a:rPr>
              <a:t>Infant feeding options in the context </a:t>
            </a:r>
            <a:r>
              <a:rPr lang="en-US" b="1" i="1" dirty="0" smtClean="0">
                <a:solidFill>
                  <a:schemeClr val="accent5"/>
                </a:solidFill>
              </a:rPr>
              <a:t>of HIV/AIDS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9144000" cy="5257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Group1:  </a:t>
            </a:r>
            <a:r>
              <a:rPr lang="en-US" sz="2800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Pregnant women whose HIV status is unknown or who have been tested and are HIV </a:t>
            </a:r>
            <a:r>
              <a:rPr lang="en-US" sz="2800" i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2: 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Pregnant women who have been tested and are HIV positive</a:t>
            </a:r>
            <a:r>
              <a:rPr lang="en-US" sz="28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-counselling on option of BF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-provision of RVI drugs</a:t>
            </a:r>
            <a:endParaRPr lang="en-US" sz="28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960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Infant growth an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90678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Normal growth and development is characterized by a regulated increase in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size, mass and complexity of function of tissues and organs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Infants grow and develop rapidly in the </a:t>
            </a:r>
            <a:r>
              <a:rPr lang="en-US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first two years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ma</a:t>
            </a:r>
            <a:fld id="{6A92B55D-0D69-40CD-A182-B75A0F78F16E}" type="datetime1">
              <a:rPr lang="en-US" sz="3000" smtClean="0">
                <a:latin typeface="Times New Roman" pitchFamily="18" charset="0"/>
                <a:cs typeface="Times New Roman" pitchFamily="18" charset="0"/>
              </a:rPr>
              <a:t>5/28/2020</a:t>
            </a:fld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king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them particularly </a:t>
            </a:r>
            <a:r>
              <a:rPr lang="en-US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vulnerable to nutritional inadequacies</a:t>
            </a:r>
          </a:p>
          <a:p>
            <a:endParaRPr lang="en-US" sz="3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energy intake utilized for growth is highest in the first 3 months after birth.</a:t>
            </a:r>
          </a:p>
          <a:p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Infant feeding is the feeding of a child from birth to one year of age.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8991DB8-89CC-453A-8683-E88383FF9E0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60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16698"/>
            <a:ext cx="8839200" cy="5341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5231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9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900" b="1" dirty="0" smtClean="0">
                <a:latin typeface="Times New Roman" pitchFamily="18" charset="0"/>
                <a:cs typeface="Times New Roman" pitchFamily="18" charset="0"/>
              </a:rPr>
              <a:t>ont.…</a:t>
            </a:r>
            <a:r>
              <a:rPr lang="en-US" sz="73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300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953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45000"/>
              </a:spcBef>
              <a:buNone/>
            </a:pPr>
            <a:r>
              <a:rPr lang="en-GB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UNICEF/WHO  Infant Feeding Recommendation for HIV-positive Women</a:t>
            </a:r>
            <a:endParaRPr lang="en-GB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replacement feeding </a:t>
            </a:r>
            <a:r>
              <a:rPr lang="en-GB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GB" sz="3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acceptable, feasible, affordable, sustainable and safe, (AFASS</a:t>
            </a:r>
            <a:r>
              <a:rPr lang="en-GB" sz="3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avoidance of breastfeeding by HIV-infected mothers is recommended. </a:t>
            </a:r>
          </a:p>
          <a:p>
            <a:pPr algn="just">
              <a:lnSpc>
                <a:spcPct val="150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Otherwise, exclusive breastfeeding is recommended during the first months of life and should be then discontinued as soon as it is feasible.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AFASS Criteria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42757"/>
            <a:ext cx="9067800" cy="48768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Acceptable:</a:t>
            </a:r>
          </a:p>
          <a:p>
            <a:pPr lvl="2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9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mother perceives no problem in replacement feeding.</a:t>
            </a:r>
          </a:p>
          <a:p>
            <a:pPr lvl="2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Potential problems may be cultural, social, or due to fear of stigma and discrimination.</a:t>
            </a:r>
          </a:p>
          <a:p>
            <a:pPr>
              <a:lnSpc>
                <a:spcPct val="170000"/>
              </a:lnSpc>
            </a:pPr>
            <a:r>
              <a:rPr lang="en-US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Feasible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2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mother (or family) has adequate 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time, knowledge, skills, resources and support </a:t>
            </a: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correctly mix formula or milk and feed the infant up to 12 times in 24 hours.</a:t>
            </a:r>
          </a:p>
          <a:p>
            <a:pPr>
              <a:lnSpc>
                <a:spcPct val="170000"/>
              </a:lnSpc>
              <a:buNone/>
            </a:pPr>
            <a: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62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AFASS Criteria cont’d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648006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Affordable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mother and family, with community or health system support if necessary, can pay the cost of replacement feeding without harming the health or nutrition status of the family.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Availability of a continuous supply of all ingredients needed for safe replacement feeding for up to one year of age or longer.</a:t>
            </a:r>
          </a:p>
          <a:p>
            <a:pPr algn="just">
              <a:lnSpc>
                <a:spcPct val="17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Replacement foods are correctly and hygienically prepared and stored, and fed preferably by cup.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63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91600" cy="495300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2800" b="1" dirty="0" smtClean="0">
                <a:solidFill>
                  <a:srgbClr val="00B0F0"/>
                </a:solidFill>
              </a:rPr>
              <a:t>Options of replacement feeding: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ommercial 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infant 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</a:t>
            </a:r>
            <a:endParaRPr lang="en-US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ome 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infant formula (modified, with  additional nutrients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nriched 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diet with M/V supplements after 6 months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163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9067800" cy="6477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i="1" dirty="0" smtClean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en-US" sz="3200" b="1" i="1" dirty="0" smtClean="0">
                <a:solidFill>
                  <a:srgbClr val="00B0F0"/>
                </a:solidFill>
              </a:rPr>
              <a:t>When replacement feeding IS NOT acceptable, feasible, affordable,  sustainable and safe…</a:t>
            </a:r>
          </a:p>
          <a:p>
            <a:pPr>
              <a:buNone/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Option 1: </a:t>
            </a:r>
            <a:r>
              <a:rPr lang="en-US" sz="2800" b="1" dirty="0" smtClean="0"/>
              <a:t>Safer breastfeeding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Option 2: </a:t>
            </a:r>
            <a:r>
              <a:rPr lang="en-US" sz="2800" b="1" dirty="0" smtClean="0"/>
              <a:t>Heat treating breast milk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Option 3: </a:t>
            </a:r>
            <a:r>
              <a:rPr lang="en-US" sz="2800" b="1" dirty="0" smtClean="0"/>
              <a:t>Wet nursing by HIV negative </a:t>
            </a:r>
            <a:r>
              <a:rPr lang="en-US" sz="2800" dirty="0" smtClean="0"/>
              <a:t>woman</a:t>
            </a:r>
          </a:p>
          <a:p>
            <a:pPr>
              <a:buNone/>
            </a:pPr>
            <a:r>
              <a:rPr lang="en-US" sz="2800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Option 4: </a:t>
            </a:r>
            <a:r>
              <a:rPr lang="en-US" sz="2800" b="1" dirty="0" smtClean="0"/>
              <a:t>Early cessation of </a:t>
            </a:r>
            <a:r>
              <a:rPr lang="en-US" sz="2800" dirty="0" smtClean="0"/>
              <a:t>breastfeeding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1DB8-89CC-453A-8683-E88383FF9E0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65</a:t>
            </a:fld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247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0375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Factors that may decrease the risk of HIV transmission through breastfeeding include: </a:t>
            </a:r>
            <a:endParaRPr lang="en-US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 smtClean="0"/>
              <a:t>Shorter duration of breastfeeding</a:t>
            </a:r>
            <a:r>
              <a:rPr lang="en-US" dirty="0" smtClean="0"/>
              <a:t>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 smtClean="0"/>
              <a:t>Exclusive breastfeeding in the early months</a:t>
            </a:r>
            <a:r>
              <a:rPr lang="en-US" dirty="0" smtClean="0"/>
              <a:t>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/>
              <a:t>Prevention and treatment of breast problems.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/>
              <a:t>Prevention of HIV-infection during breastfeeding. </a:t>
            </a:r>
            <a:endParaRPr lang="en-US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/>
              <a:t>Early treatment of sores or thrush in the mouth of the infant.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66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2" descr="Risk of different feeding method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8600" y="228600"/>
            <a:ext cx="8763000" cy="5638800"/>
          </a:xfrm>
          <a:noFill/>
        </p:spPr>
      </p:pic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10BA6E79-4974-43F5-9628-026C6006D9C4}" type="slidenum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67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    </a:t>
            </a:r>
            <a:endParaRPr lang="en-US" dirty="0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748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990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16698"/>
            <a:ext cx="9220200" cy="5341302"/>
          </a:xfrm>
          <a:solidFill>
            <a:srgbClr val="92D050"/>
          </a:solidFill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6600" b="1" dirty="0" smtClean="0"/>
              <a:t>          Thank you!!!</a:t>
            </a:r>
            <a:endParaRPr lang="en-US" sz="66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358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95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During the first two years of life, the infant’s diet changes from an exclusively milk- complimentary food  then to family food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 progression in dietary changes corresponds to the physical growth and physiological development of the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alimentary system and internal organs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development during infancy is rapid than any other period in the life time of an individual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828800"/>
            <a:ext cx="9067800" cy="4724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Growth  and dev’t accompanied by a number of physiological changes which include.</a:t>
            </a:r>
          </a:p>
          <a:p>
            <a:pPr>
              <a:buNone/>
            </a:pPr>
            <a:endParaRPr lang="en-US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Change in body size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healthy normal infant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doubles its birth weight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 months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Triples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birth weight by the end of 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 year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The infant grows approximately 25 cm by the end of the first year.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1000"/>
            <a:ext cx="9144000" cy="1447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029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Change in body composition</a:t>
            </a:r>
            <a:endParaRPr lang="en-U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Weight gain comprises of growth in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muscles, organ tissue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skeletal tissue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skeletal structure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 birth infants water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content as high as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75 % and 12-15 %fat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 the end 1year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water content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decreases to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60 %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fat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content increases to 24 %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 to 6 months, almost 1/3 of the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infant’s energy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requirement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used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for growth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endParaRPr lang="en-US" sz="2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E9984C8-8A29-4C2B-A479-B0F24A0366B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26398</TotalTime>
  <Words>4567</Words>
  <Application>Microsoft Office PowerPoint</Application>
  <PresentationFormat>On-screen Show (4:3)</PresentationFormat>
  <Paragraphs>728</Paragraphs>
  <Slides>68</Slides>
  <Notes>7</Notes>
  <HiddenSlides>7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68</vt:i4>
      </vt:variant>
    </vt:vector>
  </HeadingPairs>
  <TitlesOfParts>
    <vt:vector size="70" baseType="lpstr">
      <vt:lpstr>Median</vt:lpstr>
      <vt:lpstr>Office Theme</vt:lpstr>
      <vt:lpstr> Nutrition during infancy and young child </vt:lpstr>
      <vt:lpstr>Contents </vt:lpstr>
      <vt:lpstr>Assignments</vt:lpstr>
      <vt:lpstr>Slide 4</vt:lpstr>
      <vt:lpstr>Infant growth an development</vt:lpstr>
      <vt:lpstr>Infant growth an development</vt:lpstr>
      <vt:lpstr>Slide 7</vt:lpstr>
      <vt:lpstr>Slide 8</vt:lpstr>
      <vt:lpstr> Cont.…</vt:lpstr>
      <vt:lpstr>Slide 10</vt:lpstr>
      <vt:lpstr>Slide 11</vt:lpstr>
      <vt:lpstr>Cont.…</vt:lpstr>
      <vt:lpstr> Nutrient Requirement of infant </vt:lpstr>
      <vt:lpstr>Cont.…</vt:lpstr>
      <vt:lpstr>Cont.…</vt:lpstr>
      <vt:lpstr>Cont.…</vt:lpstr>
      <vt:lpstr>Cont.…</vt:lpstr>
      <vt:lpstr>Con…</vt:lpstr>
      <vt:lpstr>Optimal Infant and Young Child Feeding (IYCF)</vt:lpstr>
      <vt:lpstr> COMMEN TERMS </vt:lpstr>
      <vt:lpstr>BREAST FEEDING</vt:lpstr>
      <vt:lpstr>IYCF PRACTICE CON….</vt:lpstr>
      <vt:lpstr> Advantages of breast feeding to the infant </vt:lpstr>
      <vt:lpstr>  Cont.….  </vt:lpstr>
      <vt:lpstr>Importance of breastfeeding for the mother</vt:lpstr>
      <vt:lpstr>Cont.…</vt:lpstr>
      <vt:lpstr>Importance of breastfeeding for the community/nation</vt:lpstr>
      <vt:lpstr>Slide 28</vt:lpstr>
      <vt:lpstr>Nutrient content of 100ml of human breast milk and cows' milk compared</vt:lpstr>
      <vt:lpstr> Optimum breast feeding</vt:lpstr>
      <vt:lpstr>Facts for Feeding 0-6 months</vt:lpstr>
      <vt:lpstr>Facts for Feeding 0-6 months</vt:lpstr>
      <vt:lpstr>Facts for Feeding 0-6 months</vt:lpstr>
      <vt:lpstr>Facts for Feeding 0-6 months</vt:lpstr>
      <vt:lpstr>Facts for Feeding 0-6 months</vt:lpstr>
      <vt:lpstr>Facts for Feeding 0-6 months</vt:lpstr>
      <vt:lpstr>      Complimentary feeding</vt:lpstr>
      <vt:lpstr>Cont.…</vt:lpstr>
      <vt:lpstr> Complementary foods should be: </vt:lpstr>
      <vt:lpstr>Cont.…</vt:lpstr>
      <vt:lpstr>Cont.…</vt:lpstr>
      <vt:lpstr> Guiding principles for  CF of the breastfed child</vt:lpstr>
      <vt:lpstr>Cont.…</vt:lpstr>
      <vt:lpstr>IYCF cont.….</vt:lpstr>
      <vt:lpstr>Cont.…</vt:lpstr>
      <vt:lpstr>Cont.…</vt:lpstr>
      <vt:lpstr>Cont.…</vt:lpstr>
      <vt:lpstr>Cont.…</vt:lpstr>
      <vt:lpstr> updated IYCF indicators </vt:lpstr>
      <vt:lpstr>  IYCF indicators  con’d </vt:lpstr>
      <vt:lpstr>Cont.…</vt:lpstr>
      <vt:lpstr>Cont.… </vt:lpstr>
      <vt:lpstr>       cont.… </vt:lpstr>
      <vt:lpstr> Guidelines for feeding infants safely </vt:lpstr>
      <vt:lpstr>Cont.…</vt:lpstr>
      <vt:lpstr>CHILD FEEDING AND HIV/AIDS</vt:lpstr>
      <vt:lpstr>Cont.…</vt:lpstr>
      <vt:lpstr>Slide 58</vt:lpstr>
      <vt:lpstr>Infant feeding options in the context of HIV/AIDS</vt:lpstr>
      <vt:lpstr>Slide 60</vt:lpstr>
      <vt:lpstr>  Cont.… </vt:lpstr>
      <vt:lpstr>      AFASS Criteria</vt:lpstr>
      <vt:lpstr>AFASS Criteria cont’d</vt:lpstr>
      <vt:lpstr>Cont.…</vt:lpstr>
      <vt:lpstr>Slide 65</vt:lpstr>
      <vt:lpstr> Cont.…</vt:lpstr>
      <vt:lpstr>Slide 67</vt:lpstr>
      <vt:lpstr>Slide 68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BAHIR DAR UNIVERSITY</dc:title>
  <dc:creator>Admin</dc:creator>
  <cp:lastModifiedBy>yidersail</cp:lastModifiedBy>
  <cp:revision>490</cp:revision>
  <dcterms:created xsi:type="dcterms:W3CDTF">2014-11-25T04:55:00Z</dcterms:created>
  <dcterms:modified xsi:type="dcterms:W3CDTF">2020-05-29T06:00:51Z</dcterms:modified>
</cp:coreProperties>
</file>