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4"/>
  </p:notesMasterIdLst>
  <p:sldIdLst>
    <p:sldId id="475" r:id="rId2"/>
    <p:sldId id="586" r:id="rId3"/>
    <p:sldId id="476" r:id="rId4"/>
    <p:sldId id="477" r:id="rId5"/>
    <p:sldId id="481" r:id="rId6"/>
    <p:sldId id="482" r:id="rId7"/>
    <p:sldId id="483" r:id="rId8"/>
    <p:sldId id="484" r:id="rId9"/>
    <p:sldId id="485" r:id="rId10"/>
    <p:sldId id="487" r:id="rId11"/>
    <p:sldId id="488" r:id="rId12"/>
    <p:sldId id="489" r:id="rId13"/>
    <p:sldId id="490" r:id="rId14"/>
    <p:sldId id="491" r:id="rId15"/>
    <p:sldId id="492" r:id="rId16"/>
    <p:sldId id="493" r:id="rId17"/>
    <p:sldId id="494" r:id="rId18"/>
    <p:sldId id="495" r:id="rId19"/>
    <p:sldId id="496" r:id="rId20"/>
    <p:sldId id="497" r:id="rId21"/>
    <p:sldId id="498" r:id="rId22"/>
    <p:sldId id="499" r:id="rId23"/>
    <p:sldId id="500" r:id="rId24"/>
    <p:sldId id="501" r:id="rId25"/>
    <p:sldId id="502" r:id="rId26"/>
    <p:sldId id="503" r:id="rId27"/>
    <p:sldId id="504" r:id="rId28"/>
    <p:sldId id="505" r:id="rId29"/>
    <p:sldId id="506" r:id="rId30"/>
    <p:sldId id="507" r:id="rId31"/>
    <p:sldId id="508" r:id="rId32"/>
    <p:sldId id="509" r:id="rId33"/>
    <p:sldId id="510" r:id="rId34"/>
    <p:sldId id="511" r:id="rId35"/>
    <p:sldId id="512" r:id="rId36"/>
    <p:sldId id="513" r:id="rId37"/>
    <p:sldId id="514" r:id="rId38"/>
    <p:sldId id="515" r:id="rId39"/>
    <p:sldId id="516" r:id="rId40"/>
    <p:sldId id="517" r:id="rId41"/>
    <p:sldId id="518" r:id="rId42"/>
    <p:sldId id="519" r:id="rId43"/>
    <p:sldId id="520" r:id="rId44"/>
    <p:sldId id="521" r:id="rId45"/>
    <p:sldId id="522" r:id="rId46"/>
    <p:sldId id="523" r:id="rId47"/>
    <p:sldId id="524" r:id="rId48"/>
    <p:sldId id="525" r:id="rId49"/>
    <p:sldId id="526" r:id="rId50"/>
    <p:sldId id="527" r:id="rId51"/>
    <p:sldId id="528" r:id="rId52"/>
    <p:sldId id="529" r:id="rId53"/>
    <p:sldId id="530" r:id="rId54"/>
    <p:sldId id="531" r:id="rId55"/>
    <p:sldId id="532" r:id="rId56"/>
    <p:sldId id="533" r:id="rId57"/>
    <p:sldId id="537" r:id="rId58"/>
    <p:sldId id="538" r:id="rId59"/>
    <p:sldId id="539" r:id="rId60"/>
    <p:sldId id="541" r:id="rId61"/>
    <p:sldId id="542" r:id="rId62"/>
    <p:sldId id="543" r:id="rId63"/>
    <p:sldId id="544" r:id="rId64"/>
    <p:sldId id="545" r:id="rId65"/>
    <p:sldId id="546" r:id="rId66"/>
    <p:sldId id="547" r:id="rId67"/>
    <p:sldId id="548" r:id="rId68"/>
    <p:sldId id="549" r:id="rId69"/>
    <p:sldId id="551" r:id="rId70"/>
    <p:sldId id="552" r:id="rId71"/>
    <p:sldId id="553" r:id="rId72"/>
    <p:sldId id="554" r:id="rId73"/>
    <p:sldId id="556" r:id="rId74"/>
    <p:sldId id="557" r:id="rId75"/>
    <p:sldId id="558" r:id="rId76"/>
    <p:sldId id="559" r:id="rId77"/>
    <p:sldId id="560" r:id="rId78"/>
    <p:sldId id="561" r:id="rId79"/>
    <p:sldId id="562" r:id="rId80"/>
    <p:sldId id="563" r:id="rId81"/>
    <p:sldId id="564" r:id="rId82"/>
    <p:sldId id="565" r:id="rId83"/>
    <p:sldId id="566" r:id="rId84"/>
    <p:sldId id="567" r:id="rId85"/>
    <p:sldId id="568" r:id="rId86"/>
    <p:sldId id="569" r:id="rId87"/>
    <p:sldId id="570" r:id="rId88"/>
    <p:sldId id="571" r:id="rId89"/>
    <p:sldId id="572" r:id="rId90"/>
    <p:sldId id="573" r:id="rId91"/>
    <p:sldId id="574" r:id="rId92"/>
    <p:sldId id="575" r:id="rId93"/>
    <p:sldId id="576" r:id="rId94"/>
    <p:sldId id="577" r:id="rId95"/>
    <p:sldId id="578" r:id="rId96"/>
    <p:sldId id="579" r:id="rId97"/>
    <p:sldId id="580" r:id="rId98"/>
    <p:sldId id="581" r:id="rId99"/>
    <p:sldId id="582" r:id="rId100"/>
    <p:sldId id="583" r:id="rId101"/>
    <p:sldId id="584" r:id="rId102"/>
    <p:sldId id="585" r:id="rId10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0000" autoAdjust="0"/>
  </p:normalViewPr>
  <p:slideViewPr>
    <p:cSldViewPr>
      <p:cViewPr varScale="1">
        <p:scale>
          <a:sx n="51" d="100"/>
          <a:sy n="51" d="100"/>
        </p:scale>
        <p:origin x="187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347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6F46D-1E54-4356-8854-D139EDD3D2C1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C689C-5768-4503-8078-941F48F61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likelihood of occurrence of events that are subject to chance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C689C-5768-4503-8078-941F48F6183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65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context of health science, we could be interested in the probability that a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sick patient who receives a new medical treatment will survive for five or more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years.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Knowing the probability of these outcomes helps us make decisions, or example, whether or not the sick patient should undergo the treatment.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C689C-5768-4503-8078-941F48F6183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42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illustration of probability lies in the fact that many events in life are uncertain.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C689C-5768-4503-8078-941F48F6183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12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EF66-A049-47BB-BBFE-71C5958CF83E}" type="datetime1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4EC9-6243-4A0F-B55E-4F90096F4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7521-53FD-4D29-AD52-71A7DE3146A5}" type="datetime1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4EC9-6243-4A0F-B55E-4F90096F4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B6575-8344-4A2F-A6AB-9CE1A3A06D39}" type="datetime1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4EC9-6243-4A0F-B55E-4F90096F4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84EC-A7F7-4618-AA0A-10C3A0CD5962}" type="datetime1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4EC9-6243-4A0F-B55E-4F90096F4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723F-6EC6-4F72-9920-3DFD64299149}" type="datetime1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4EC9-6243-4A0F-B55E-4F90096F4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0BB3-24CE-48B5-A2AB-4149B33C0E91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4EC9-6243-4A0F-B55E-4F90096F4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22A1-BAAA-4574-8112-702E197098FE}" type="datetime1">
              <a:rPr lang="en-US" smtClean="0"/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4EC9-6243-4A0F-B55E-4F90096F4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928A-8649-48E2-9CAB-7FF9A3359470}" type="datetime1">
              <a:rPr lang="en-US" smtClean="0"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4EC9-6243-4A0F-B55E-4F90096F4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ABCC-F50C-42A1-9B8D-BB236FDFB42F}" type="datetime1">
              <a:rPr lang="en-US" smtClean="0"/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4EC9-6243-4A0F-B55E-4F90096F4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6773-EF6D-4956-BABA-790EE7179489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4EC9-6243-4A0F-B55E-4F90096F4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ED16-22EA-4A2E-8CD2-86F092A44E87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4EC9-6243-4A0F-B55E-4F90096F4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9A69F-2C0F-4509-AC53-6E463B5340EF}" type="datetime1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Elementary probablity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24EC9-6243-4A0F-B55E-4F90096F4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dabekle121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9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0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wmf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5052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and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Distributions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429000"/>
            <a:ext cx="8458200" cy="329247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>
              <a:spcAft>
                <a:spcPct val="0"/>
              </a:spcAft>
              <a:buClr>
                <a:srgbClr val="666600"/>
              </a:buClr>
              <a:buSzPct val="75000"/>
              <a:buNone/>
              <a:defRPr/>
            </a:pPr>
            <a:r>
              <a:rPr lang="en-US" altLang="en-US" sz="2400" b="1" kern="0" dirty="0">
                <a:solidFill>
                  <a:srgbClr val="000000"/>
                </a:solidFill>
                <a:latin typeface="Garamond"/>
                <a:cs typeface="Arial"/>
              </a:rPr>
              <a:t>Daniel </a:t>
            </a:r>
            <a:r>
              <a:rPr lang="en-US" altLang="en-US" sz="2400" b="1" kern="0" dirty="0" smtClean="0">
                <a:solidFill>
                  <a:srgbClr val="000000"/>
                </a:solidFill>
                <a:latin typeface="Garamond"/>
                <a:cs typeface="Arial"/>
              </a:rPr>
              <a:t>B. </a:t>
            </a:r>
            <a:r>
              <a:rPr lang="en-US" altLang="en-US" sz="2400" b="1" kern="0" dirty="0">
                <a:solidFill>
                  <a:srgbClr val="000000"/>
                </a:solidFill>
                <a:latin typeface="Garamond"/>
                <a:cs typeface="Arial"/>
              </a:rPr>
              <a:t>(BSc in Public Health, MPH /Biostatistics) </a:t>
            </a:r>
          </a:p>
          <a:p>
            <a:pPr marL="0" lvl="0" indent="0" algn="ctr" fontAlgn="base">
              <a:spcAft>
                <a:spcPct val="0"/>
              </a:spcAft>
              <a:buClr>
                <a:srgbClr val="666600"/>
              </a:buClr>
              <a:buSzPct val="75000"/>
              <a:buNone/>
              <a:defRPr/>
            </a:pPr>
            <a:r>
              <a:rPr lang="en-US" altLang="en-US" sz="2400" b="1" kern="0" dirty="0">
                <a:solidFill>
                  <a:srgbClr val="000000"/>
                </a:solidFill>
                <a:latin typeface="Garamond"/>
                <a:cs typeface="Arial"/>
              </a:rPr>
              <a:t> Department of public health</a:t>
            </a:r>
          </a:p>
          <a:p>
            <a:pPr marL="0" lvl="0" indent="0" algn="ctr" fontAlgn="base">
              <a:spcAft>
                <a:spcPct val="0"/>
              </a:spcAft>
              <a:buClr>
                <a:srgbClr val="666600"/>
              </a:buClr>
              <a:buSzPct val="75000"/>
              <a:buNone/>
              <a:defRPr/>
            </a:pPr>
            <a:r>
              <a:rPr lang="en-US" altLang="en-US" sz="2400" b="1" kern="0" dirty="0">
                <a:solidFill>
                  <a:srgbClr val="000000"/>
                </a:solidFill>
                <a:latin typeface="Garamond"/>
                <a:cs typeface="Arial"/>
              </a:rPr>
              <a:t>Debre Markos University</a:t>
            </a:r>
          </a:p>
          <a:p>
            <a:pPr marL="0" lvl="0" indent="0" algn="ctr" fontAlgn="base">
              <a:spcAft>
                <a:spcPct val="0"/>
              </a:spcAft>
              <a:buClr>
                <a:srgbClr val="666600"/>
              </a:buClr>
              <a:buSzPct val="75000"/>
              <a:buNone/>
              <a:defRPr/>
            </a:pPr>
            <a:r>
              <a:rPr lang="en-US" altLang="en-US" sz="2400" kern="0" dirty="0">
                <a:solidFill>
                  <a:srgbClr val="00B050"/>
                </a:solidFill>
                <a:latin typeface="Garamond"/>
                <a:cs typeface="Arial"/>
                <a:hlinkClick r:id="rId2"/>
              </a:rPr>
              <a:t>dabekle121@gmail.com</a:t>
            </a:r>
            <a:endParaRPr lang="en-US" altLang="en-US" sz="2400" kern="0" dirty="0">
              <a:solidFill>
                <a:srgbClr val="00B050"/>
              </a:solidFill>
              <a:latin typeface="Garamond"/>
              <a:cs typeface="Arial"/>
            </a:endParaRPr>
          </a:p>
          <a:p>
            <a:pPr algn="ctr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373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476250"/>
            <a:ext cx="26670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A-A256-4103-B4FE-BC08C11D0AD0}" type="datetime1">
              <a:rPr lang="en-US" smtClean="0"/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Why Probability in Medicine?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 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Because medicine is an inexact science, physicians seldom predict an outcome with absolute certainty.</a:t>
            </a:r>
          </a:p>
          <a:p>
            <a:pPr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E.g., to formulate a diagnosis, a physician must rely on available diagnostic information about a patient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History and physical examination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Laboratory investigation, X-ray findings, ECG, etc</a:t>
            </a:r>
          </a:p>
          <a:p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D4BA-D7ED-40E4-8C72-F3BE3E857FC1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Other Distributions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Student t-distribution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F- Distribution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>
                <a:latin typeface="Gill Sans MT" pitchFamily="34" charset="0"/>
                <a:cs typeface="Andalus" pitchFamily="18" charset="-78"/>
                <a:sym typeface="Symbol" pitchFamily="18" charset="2"/>
              </a:rPr>
              <a:t></a:t>
            </a:r>
            <a:r>
              <a:rPr lang="en-US" baseline="30000" dirty="0" smtClean="0">
                <a:latin typeface="Gill Sans MT" pitchFamily="34" charset="0"/>
                <a:cs typeface="Andalus" pitchFamily="18" charset="-78"/>
                <a:sym typeface="Symbol" pitchFamily="18" charset="2"/>
              </a:rPr>
              <a:t>2</a:t>
            </a:r>
            <a:r>
              <a:rPr lang="en-US" dirty="0" smtClean="0">
                <a:latin typeface="Gill Sans MT" pitchFamily="34" charset="0"/>
                <a:cs typeface="Andalus" pitchFamily="18" charset="-78"/>
                <a:sym typeface="Symbol" pitchFamily="18" charset="2"/>
              </a:rPr>
              <a:t> -Distribution</a:t>
            </a:r>
            <a:endParaRPr lang="en-US" dirty="0" smtClean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100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4451B-BAF3-4C34-9A18-DB1DE226A10F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89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4807599" y="228600"/>
          <a:ext cx="4336401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99" name="Photo Editor Photo" r:id="rId3" imgW="18780952" imgH="22809524" progId="">
                  <p:embed/>
                </p:oleObj>
              </mc:Choice>
              <mc:Fallback>
                <p:oleObj name="Photo Editor Photo" r:id="rId3" imgW="18780952" imgH="2280952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7599" y="228600"/>
                        <a:ext cx="4336401" cy="662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 4"/>
          <p:cNvSpPr>
            <a:spLocks/>
          </p:cNvSpPr>
          <p:nvPr/>
        </p:nvSpPr>
        <p:spPr bwMode="auto">
          <a:xfrm>
            <a:off x="0" y="3733800"/>
            <a:ext cx="3657600" cy="1722438"/>
          </a:xfrm>
          <a:custGeom>
            <a:avLst/>
            <a:gdLst>
              <a:gd name="T0" fmla="*/ 44 w 4431"/>
              <a:gd name="T1" fmla="*/ 2788 h 2788"/>
              <a:gd name="T2" fmla="*/ 134 w 4431"/>
              <a:gd name="T3" fmla="*/ 2788 h 2788"/>
              <a:gd name="T4" fmla="*/ 222 w 4431"/>
              <a:gd name="T5" fmla="*/ 2788 h 2788"/>
              <a:gd name="T6" fmla="*/ 310 w 4431"/>
              <a:gd name="T7" fmla="*/ 2788 h 2788"/>
              <a:gd name="T8" fmla="*/ 398 w 4431"/>
              <a:gd name="T9" fmla="*/ 2788 h 2788"/>
              <a:gd name="T10" fmla="*/ 488 w 4431"/>
              <a:gd name="T11" fmla="*/ 2786 h 2788"/>
              <a:gd name="T12" fmla="*/ 576 w 4431"/>
              <a:gd name="T13" fmla="*/ 2784 h 2788"/>
              <a:gd name="T14" fmla="*/ 664 w 4431"/>
              <a:gd name="T15" fmla="*/ 2781 h 2788"/>
              <a:gd name="T16" fmla="*/ 754 w 4431"/>
              <a:gd name="T17" fmla="*/ 2776 h 2788"/>
              <a:gd name="T18" fmla="*/ 842 w 4431"/>
              <a:gd name="T19" fmla="*/ 2765 h 2788"/>
              <a:gd name="T20" fmla="*/ 930 w 4431"/>
              <a:gd name="T21" fmla="*/ 2747 h 2788"/>
              <a:gd name="T22" fmla="*/ 1020 w 4431"/>
              <a:gd name="T23" fmla="*/ 2715 h 2788"/>
              <a:gd name="T24" fmla="*/ 1108 w 4431"/>
              <a:gd name="T25" fmla="*/ 2666 h 2788"/>
              <a:gd name="T26" fmla="*/ 1196 w 4431"/>
              <a:gd name="T27" fmla="*/ 2590 h 2788"/>
              <a:gd name="T28" fmla="*/ 1285 w 4431"/>
              <a:gd name="T29" fmla="*/ 2481 h 2788"/>
              <a:gd name="T30" fmla="*/ 1374 w 4431"/>
              <a:gd name="T31" fmla="*/ 2330 h 2788"/>
              <a:gd name="T32" fmla="*/ 1462 w 4431"/>
              <a:gd name="T33" fmla="*/ 2131 h 2788"/>
              <a:gd name="T34" fmla="*/ 1550 w 4431"/>
              <a:gd name="T35" fmla="*/ 1883 h 2788"/>
              <a:gd name="T36" fmla="*/ 1640 w 4431"/>
              <a:gd name="T37" fmla="*/ 1591 h 2788"/>
              <a:gd name="T38" fmla="*/ 1728 w 4431"/>
              <a:gd name="T39" fmla="*/ 1266 h 2788"/>
              <a:gd name="T40" fmla="*/ 1816 w 4431"/>
              <a:gd name="T41" fmla="*/ 929 h 2788"/>
              <a:gd name="T42" fmla="*/ 1906 w 4431"/>
              <a:gd name="T43" fmla="*/ 606 h 2788"/>
              <a:gd name="T44" fmla="*/ 1994 w 4431"/>
              <a:gd name="T45" fmla="*/ 329 h 2788"/>
              <a:gd name="T46" fmla="*/ 2082 w 4431"/>
              <a:gd name="T47" fmla="*/ 123 h 2788"/>
              <a:gd name="T48" fmla="*/ 2171 w 4431"/>
              <a:gd name="T49" fmla="*/ 14 h 2788"/>
              <a:gd name="T50" fmla="*/ 2260 w 4431"/>
              <a:gd name="T51" fmla="*/ 14 h 2788"/>
              <a:gd name="T52" fmla="*/ 2348 w 4431"/>
              <a:gd name="T53" fmla="*/ 123 h 2788"/>
              <a:gd name="T54" fmla="*/ 2437 w 4431"/>
              <a:gd name="T55" fmla="*/ 329 h 2788"/>
              <a:gd name="T56" fmla="*/ 2526 w 4431"/>
              <a:gd name="T57" fmla="*/ 606 h 2788"/>
              <a:gd name="T58" fmla="*/ 2614 w 4431"/>
              <a:gd name="T59" fmla="*/ 929 h 2788"/>
              <a:gd name="T60" fmla="*/ 2702 w 4431"/>
              <a:gd name="T61" fmla="*/ 1266 h 2788"/>
              <a:gd name="T62" fmla="*/ 2792 w 4431"/>
              <a:gd name="T63" fmla="*/ 1591 h 2788"/>
              <a:gd name="T64" fmla="*/ 2880 w 4431"/>
              <a:gd name="T65" fmla="*/ 1883 h 2788"/>
              <a:gd name="T66" fmla="*/ 2968 w 4431"/>
              <a:gd name="T67" fmla="*/ 2131 h 2788"/>
              <a:gd name="T68" fmla="*/ 3057 w 4431"/>
              <a:gd name="T69" fmla="*/ 2330 h 2788"/>
              <a:gd name="T70" fmla="*/ 3146 w 4431"/>
              <a:gd name="T71" fmla="*/ 2481 h 2788"/>
              <a:gd name="T72" fmla="*/ 3234 w 4431"/>
              <a:gd name="T73" fmla="*/ 2590 h 2788"/>
              <a:gd name="T74" fmla="*/ 3323 w 4431"/>
              <a:gd name="T75" fmla="*/ 2666 h 2788"/>
              <a:gd name="T76" fmla="*/ 3412 w 4431"/>
              <a:gd name="T77" fmla="*/ 2715 h 2788"/>
              <a:gd name="T78" fmla="*/ 3500 w 4431"/>
              <a:gd name="T79" fmla="*/ 2747 h 2788"/>
              <a:gd name="T80" fmla="*/ 3589 w 4431"/>
              <a:gd name="T81" fmla="*/ 2765 h 2788"/>
              <a:gd name="T82" fmla="*/ 3678 w 4431"/>
              <a:gd name="T83" fmla="*/ 2776 h 2788"/>
              <a:gd name="T84" fmla="*/ 3766 w 4431"/>
              <a:gd name="T85" fmla="*/ 2781 h 2788"/>
              <a:gd name="T86" fmla="*/ 3855 w 4431"/>
              <a:gd name="T87" fmla="*/ 2784 h 2788"/>
              <a:gd name="T88" fmla="*/ 3943 w 4431"/>
              <a:gd name="T89" fmla="*/ 2786 h 2788"/>
              <a:gd name="T90" fmla="*/ 4032 w 4431"/>
              <a:gd name="T91" fmla="*/ 2788 h 2788"/>
              <a:gd name="T92" fmla="*/ 4120 w 4431"/>
              <a:gd name="T93" fmla="*/ 2788 h 2788"/>
              <a:gd name="T94" fmla="*/ 4209 w 4431"/>
              <a:gd name="T95" fmla="*/ 2788 h 2788"/>
              <a:gd name="T96" fmla="*/ 4298 w 4431"/>
              <a:gd name="T97" fmla="*/ 2788 h 2788"/>
              <a:gd name="T98" fmla="*/ 4386 w 4431"/>
              <a:gd name="T99" fmla="*/ 2788 h 278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431"/>
              <a:gd name="T151" fmla="*/ 0 h 2788"/>
              <a:gd name="T152" fmla="*/ 4431 w 4431"/>
              <a:gd name="T153" fmla="*/ 2788 h 278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431" h="2788">
                <a:moveTo>
                  <a:pt x="0" y="2788"/>
                </a:moveTo>
                <a:lnTo>
                  <a:pt x="44" y="2788"/>
                </a:lnTo>
                <a:lnTo>
                  <a:pt x="88" y="2788"/>
                </a:lnTo>
                <a:lnTo>
                  <a:pt x="134" y="2788"/>
                </a:lnTo>
                <a:lnTo>
                  <a:pt x="178" y="2788"/>
                </a:lnTo>
                <a:lnTo>
                  <a:pt x="222" y="2788"/>
                </a:lnTo>
                <a:lnTo>
                  <a:pt x="266" y="2788"/>
                </a:lnTo>
                <a:lnTo>
                  <a:pt x="310" y="2788"/>
                </a:lnTo>
                <a:lnTo>
                  <a:pt x="354" y="2788"/>
                </a:lnTo>
                <a:lnTo>
                  <a:pt x="398" y="2788"/>
                </a:lnTo>
                <a:lnTo>
                  <a:pt x="444" y="2786"/>
                </a:lnTo>
                <a:lnTo>
                  <a:pt x="488" y="2786"/>
                </a:lnTo>
                <a:lnTo>
                  <a:pt x="532" y="2785"/>
                </a:lnTo>
                <a:lnTo>
                  <a:pt x="576" y="2784"/>
                </a:lnTo>
                <a:lnTo>
                  <a:pt x="620" y="2783"/>
                </a:lnTo>
                <a:lnTo>
                  <a:pt x="664" y="2781"/>
                </a:lnTo>
                <a:lnTo>
                  <a:pt x="710" y="2779"/>
                </a:lnTo>
                <a:lnTo>
                  <a:pt x="754" y="2776"/>
                </a:lnTo>
                <a:lnTo>
                  <a:pt x="798" y="2771"/>
                </a:lnTo>
                <a:lnTo>
                  <a:pt x="842" y="2765"/>
                </a:lnTo>
                <a:lnTo>
                  <a:pt x="886" y="2756"/>
                </a:lnTo>
                <a:lnTo>
                  <a:pt x="930" y="2747"/>
                </a:lnTo>
                <a:lnTo>
                  <a:pt x="974" y="2732"/>
                </a:lnTo>
                <a:lnTo>
                  <a:pt x="1020" y="2715"/>
                </a:lnTo>
                <a:lnTo>
                  <a:pt x="1064" y="2693"/>
                </a:lnTo>
                <a:lnTo>
                  <a:pt x="1108" y="2666"/>
                </a:lnTo>
                <a:lnTo>
                  <a:pt x="1152" y="2631"/>
                </a:lnTo>
                <a:lnTo>
                  <a:pt x="1196" y="2590"/>
                </a:lnTo>
                <a:lnTo>
                  <a:pt x="1240" y="2540"/>
                </a:lnTo>
                <a:lnTo>
                  <a:pt x="1285" y="2481"/>
                </a:lnTo>
                <a:lnTo>
                  <a:pt x="1330" y="2411"/>
                </a:lnTo>
                <a:lnTo>
                  <a:pt x="1374" y="2330"/>
                </a:lnTo>
                <a:lnTo>
                  <a:pt x="1418" y="2236"/>
                </a:lnTo>
                <a:lnTo>
                  <a:pt x="1462" y="2131"/>
                </a:lnTo>
                <a:lnTo>
                  <a:pt x="1506" y="2013"/>
                </a:lnTo>
                <a:lnTo>
                  <a:pt x="1550" y="1883"/>
                </a:lnTo>
                <a:lnTo>
                  <a:pt x="1596" y="1742"/>
                </a:lnTo>
                <a:lnTo>
                  <a:pt x="1640" y="1591"/>
                </a:lnTo>
                <a:lnTo>
                  <a:pt x="1684" y="1431"/>
                </a:lnTo>
                <a:lnTo>
                  <a:pt x="1728" y="1266"/>
                </a:lnTo>
                <a:lnTo>
                  <a:pt x="1772" y="1097"/>
                </a:lnTo>
                <a:lnTo>
                  <a:pt x="1816" y="929"/>
                </a:lnTo>
                <a:lnTo>
                  <a:pt x="1861" y="764"/>
                </a:lnTo>
                <a:lnTo>
                  <a:pt x="1906" y="606"/>
                </a:lnTo>
                <a:lnTo>
                  <a:pt x="1950" y="459"/>
                </a:lnTo>
                <a:lnTo>
                  <a:pt x="1994" y="329"/>
                </a:lnTo>
                <a:lnTo>
                  <a:pt x="2038" y="215"/>
                </a:lnTo>
                <a:lnTo>
                  <a:pt x="2082" y="123"/>
                </a:lnTo>
                <a:lnTo>
                  <a:pt x="2126" y="55"/>
                </a:lnTo>
                <a:lnTo>
                  <a:pt x="2171" y="14"/>
                </a:lnTo>
                <a:lnTo>
                  <a:pt x="2216" y="0"/>
                </a:lnTo>
                <a:lnTo>
                  <a:pt x="2260" y="14"/>
                </a:lnTo>
                <a:lnTo>
                  <a:pt x="2304" y="55"/>
                </a:lnTo>
                <a:lnTo>
                  <a:pt x="2348" y="123"/>
                </a:lnTo>
                <a:lnTo>
                  <a:pt x="2392" y="215"/>
                </a:lnTo>
                <a:lnTo>
                  <a:pt x="2437" y="329"/>
                </a:lnTo>
                <a:lnTo>
                  <a:pt x="2482" y="459"/>
                </a:lnTo>
                <a:lnTo>
                  <a:pt x="2526" y="606"/>
                </a:lnTo>
                <a:lnTo>
                  <a:pt x="2570" y="764"/>
                </a:lnTo>
                <a:lnTo>
                  <a:pt x="2614" y="929"/>
                </a:lnTo>
                <a:lnTo>
                  <a:pt x="2658" y="1097"/>
                </a:lnTo>
                <a:lnTo>
                  <a:pt x="2702" y="1266"/>
                </a:lnTo>
                <a:lnTo>
                  <a:pt x="2747" y="1431"/>
                </a:lnTo>
                <a:lnTo>
                  <a:pt x="2792" y="1591"/>
                </a:lnTo>
                <a:lnTo>
                  <a:pt x="2836" y="1742"/>
                </a:lnTo>
                <a:lnTo>
                  <a:pt x="2880" y="1883"/>
                </a:lnTo>
                <a:lnTo>
                  <a:pt x="2924" y="2013"/>
                </a:lnTo>
                <a:lnTo>
                  <a:pt x="2968" y="2131"/>
                </a:lnTo>
                <a:lnTo>
                  <a:pt x="3013" y="2236"/>
                </a:lnTo>
                <a:lnTo>
                  <a:pt x="3057" y="2330"/>
                </a:lnTo>
                <a:lnTo>
                  <a:pt x="3102" y="2411"/>
                </a:lnTo>
                <a:lnTo>
                  <a:pt x="3146" y="2481"/>
                </a:lnTo>
                <a:lnTo>
                  <a:pt x="3190" y="2540"/>
                </a:lnTo>
                <a:lnTo>
                  <a:pt x="3234" y="2590"/>
                </a:lnTo>
                <a:lnTo>
                  <a:pt x="3279" y="2631"/>
                </a:lnTo>
                <a:lnTo>
                  <a:pt x="3323" y="2666"/>
                </a:lnTo>
                <a:lnTo>
                  <a:pt x="3367" y="2693"/>
                </a:lnTo>
                <a:lnTo>
                  <a:pt x="3412" y="2715"/>
                </a:lnTo>
                <a:lnTo>
                  <a:pt x="3456" y="2732"/>
                </a:lnTo>
                <a:lnTo>
                  <a:pt x="3500" y="2747"/>
                </a:lnTo>
                <a:lnTo>
                  <a:pt x="3544" y="2756"/>
                </a:lnTo>
                <a:lnTo>
                  <a:pt x="3589" y="2765"/>
                </a:lnTo>
                <a:lnTo>
                  <a:pt x="3633" y="2771"/>
                </a:lnTo>
                <a:lnTo>
                  <a:pt x="3678" y="2776"/>
                </a:lnTo>
                <a:lnTo>
                  <a:pt x="3722" y="2779"/>
                </a:lnTo>
                <a:lnTo>
                  <a:pt x="3766" y="2781"/>
                </a:lnTo>
                <a:lnTo>
                  <a:pt x="3810" y="2783"/>
                </a:lnTo>
                <a:lnTo>
                  <a:pt x="3855" y="2784"/>
                </a:lnTo>
                <a:lnTo>
                  <a:pt x="3899" y="2785"/>
                </a:lnTo>
                <a:lnTo>
                  <a:pt x="3943" y="2786"/>
                </a:lnTo>
                <a:lnTo>
                  <a:pt x="3988" y="2786"/>
                </a:lnTo>
                <a:lnTo>
                  <a:pt x="4032" y="2788"/>
                </a:lnTo>
                <a:lnTo>
                  <a:pt x="4076" y="2788"/>
                </a:lnTo>
                <a:lnTo>
                  <a:pt x="4120" y="2788"/>
                </a:lnTo>
                <a:lnTo>
                  <a:pt x="4165" y="2788"/>
                </a:lnTo>
                <a:lnTo>
                  <a:pt x="4209" y="2788"/>
                </a:lnTo>
                <a:lnTo>
                  <a:pt x="4253" y="2788"/>
                </a:lnTo>
                <a:lnTo>
                  <a:pt x="4298" y="2788"/>
                </a:lnTo>
                <a:lnTo>
                  <a:pt x="4342" y="2788"/>
                </a:lnTo>
                <a:lnTo>
                  <a:pt x="4386" y="2788"/>
                </a:lnTo>
                <a:lnTo>
                  <a:pt x="4431" y="2788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133600" y="4191000"/>
            <a:ext cx="1460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/>
              <a:t>P(Z&gt;2.575)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505201" y="4191000"/>
            <a:ext cx="4524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/>
              <a:t>Z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1828800" y="3733800"/>
            <a:ext cx="0" cy="184308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0" y="5562600"/>
            <a:ext cx="3671888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133600" y="4343400"/>
            <a:ext cx="5562600" cy="1687513"/>
            <a:chOff x="1564" y="1286"/>
            <a:chExt cx="1474" cy="1750"/>
          </a:xfrm>
        </p:grpSpPr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1747" y="1930"/>
              <a:ext cx="5" cy="70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1564" y="2595"/>
              <a:ext cx="225" cy="44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dirty="0"/>
                <a:t>2.575</a:t>
              </a: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H="1">
              <a:off x="1834" y="1378"/>
              <a:ext cx="1065" cy="10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2832" y="1286"/>
              <a:ext cx="206" cy="9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</p:grp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600200" y="5486400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/>
              <a:t>0.0</a:t>
            </a:r>
          </a:p>
        </p:txBody>
      </p:sp>
      <p:sp>
        <p:nvSpPr>
          <p:cNvPr id="16" name="Rectangle 3"/>
          <p:cNvSpPr>
            <a:spLocks noGrp="1" noChangeArrowheads="1"/>
          </p:cNvSpPr>
          <p:nvPr>
            <p:ph type="title"/>
          </p:nvPr>
        </p:nvSpPr>
        <p:spPr>
          <a:xfrm>
            <a:off x="-1676400" y="1447800"/>
            <a:ext cx="9067800" cy="655638"/>
          </a:xfrm>
        </p:spPr>
        <p:txBody>
          <a:bodyPr/>
          <a:lstStyle/>
          <a:p>
            <a:r>
              <a:rPr lang="en-US" sz="3200" b="1" dirty="0" smtClean="0">
                <a:latin typeface="Gill Sans MT" pitchFamily="34" charset="0"/>
                <a:cs typeface="Andalus" pitchFamily="18" charset="-78"/>
              </a:rPr>
              <a:t>Standard Normal Table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101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C9E5-4868-480B-A496-EA8CA5BBFCFC}" type="datetime1">
              <a:rPr lang="en-US" smtClean="0"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graphicFrame>
        <p:nvGraphicFramePr>
          <p:cNvPr id="166914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6901491"/>
              </p:ext>
            </p:extLst>
          </p:nvPr>
        </p:nvGraphicFramePr>
        <p:xfrm>
          <a:off x="990600" y="233362"/>
          <a:ext cx="7543800" cy="63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23" name="PaperPort Document" r:id="rId3" imgW="6062400" imgH="5779080" progId="">
                  <p:embed/>
                </p:oleObj>
              </mc:Choice>
              <mc:Fallback>
                <p:oleObj name="PaperPort Document" r:id="rId3" imgW="6062400" imgH="57790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33362"/>
                        <a:ext cx="7543800" cy="632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102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1039-38B3-4C70-B65B-3BD9E5F0146B}" type="datetime1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Probability…..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Gill Sans MT" pitchFamily="34" charset="0"/>
                <a:cs typeface="Andalus" pitchFamily="18" charset="-78"/>
              </a:rPr>
              <a:t> Although no test result is absolutely accurate, it does affect the probability of the presence or absence of a disease. 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dirty="0" smtClean="0">
                <a:latin typeface="Gill Sans MT" pitchFamily="34" charset="0"/>
                <a:cs typeface="Andalus" pitchFamily="18" charset="-78"/>
              </a:rPr>
              <a:t>Sensitivity and specificity</a:t>
            </a:r>
          </a:p>
          <a:p>
            <a:pPr>
              <a:buNone/>
            </a:pPr>
            <a:endParaRPr lang="en-US" sz="2800" dirty="0" smtClean="0">
              <a:solidFill>
                <a:srgbClr val="0033CC"/>
              </a:solidFill>
              <a:latin typeface="Gill Sans MT" pitchFamily="34" charset="0"/>
              <a:cs typeface="Andalus" pitchFamily="18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Gill Sans MT" pitchFamily="34" charset="0"/>
                <a:cs typeface="Andalus" pitchFamily="18" charset="-78"/>
              </a:rPr>
              <a:t> An understanding of probability is fundamental for quantifying  the uncertainty that is inherent in the decision-making process.</a:t>
            </a:r>
          </a:p>
          <a:p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CD7C-6495-43D8-A28D-70F5C65AFCAB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Probability…..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Probability theory a foundation for statistical inference and 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Allows us to draw conclusions about a population of patients based on information obtained from a sample of patients drawn from that population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5ABC-C0A4-48A6-920D-E95B6B27A201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Probability…..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None/>
            </a:pPr>
            <a:r>
              <a:rPr lang="en-US" sz="2800" b="1" dirty="0" smtClean="0">
                <a:latin typeface="Gill Sans MT" pitchFamily="34" charset="0"/>
                <a:cs typeface="Andalus" pitchFamily="18" charset="-78"/>
              </a:rPr>
              <a:t>More importantly probability theory is used to </a:t>
            </a:r>
          </a:p>
          <a:p>
            <a:pPr marL="609600" indent="-609600">
              <a:buNone/>
            </a:pPr>
            <a:r>
              <a:rPr lang="en-US" sz="2800" b="1" dirty="0" smtClean="0">
                <a:latin typeface="Gill Sans MT" pitchFamily="34" charset="0"/>
                <a:cs typeface="Andalus" pitchFamily="18" charset="-78"/>
              </a:rPr>
              <a:t>understand:</a:t>
            </a:r>
          </a:p>
          <a:p>
            <a:pPr marL="990600" lvl="1" indent="-533400">
              <a:buFont typeface="Wingdings" pitchFamily="2" charset="2"/>
              <a:buChar char="§"/>
            </a:pPr>
            <a:r>
              <a:rPr lang="en-US" sz="3200" dirty="0" smtClean="0">
                <a:latin typeface="Gill Sans MT" pitchFamily="34" charset="0"/>
                <a:cs typeface="Andalus" pitchFamily="18" charset="-78"/>
              </a:rPr>
              <a:t>About probability distributions: Binomial, Poisson, and Normal Distributions</a:t>
            </a:r>
          </a:p>
          <a:p>
            <a:pPr marL="990600" lvl="1" indent="-533400">
              <a:buFont typeface="Wingdings" pitchFamily="2" charset="2"/>
              <a:buChar char="§"/>
            </a:pPr>
            <a:r>
              <a:rPr lang="en-US" sz="3200" dirty="0" smtClean="0">
                <a:latin typeface="Gill Sans MT" pitchFamily="34" charset="0"/>
                <a:cs typeface="Andalus" pitchFamily="18" charset="-78"/>
              </a:rPr>
              <a:t>Sampling and sampling distributions</a:t>
            </a:r>
          </a:p>
          <a:p>
            <a:pPr marL="990600" lvl="1" indent="-533400">
              <a:buFont typeface="Wingdings" pitchFamily="2" charset="2"/>
              <a:buChar char="§"/>
            </a:pPr>
            <a:r>
              <a:rPr lang="en-US" sz="3200" dirty="0" smtClean="0">
                <a:latin typeface="Gill Sans MT" pitchFamily="34" charset="0"/>
                <a:cs typeface="Andalus" pitchFamily="18" charset="-78"/>
              </a:rPr>
              <a:t>Estimation</a:t>
            </a:r>
          </a:p>
          <a:p>
            <a:pPr marL="990600" lvl="1" indent="-533400">
              <a:buFont typeface="Wingdings" pitchFamily="2" charset="2"/>
              <a:buChar char="§"/>
            </a:pPr>
            <a:r>
              <a:rPr lang="en-US" sz="3200" dirty="0" smtClean="0">
                <a:latin typeface="Gill Sans MT" pitchFamily="34" charset="0"/>
                <a:cs typeface="Andalus" pitchFamily="18" charset="-78"/>
              </a:rPr>
              <a:t>Hypothesis testing</a:t>
            </a:r>
          </a:p>
          <a:p>
            <a:pPr marL="990600" lvl="1" indent="-533400">
              <a:buFont typeface="Wingdings" pitchFamily="2" charset="2"/>
              <a:buChar char="§"/>
            </a:pPr>
            <a:r>
              <a:rPr lang="en-US" sz="3200" dirty="0" smtClean="0">
                <a:latin typeface="Gill Sans MT" pitchFamily="34" charset="0"/>
                <a:cs typeface="Andalus" pitchFamily="18" charset="-78"/>
              </a:rPr>
              <a:t>Advanced statistical analysis</a:t>
            </a:r>
          </a:p>
          <a:p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A373-21F3-4ACB-BA7C-0A56B4440BF3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Gill Sans MT" pitchFamily="34" charset="0"/>
                <a:cs typeface="Andalus" pitchFamily="18" charset="-78"/>
              </a:rPr>
              <a:t>Mutually Exclusive Events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GB" dirty="0" smtClean="0">
                <a:latin typeface="Gill Sans MT" pitchFamily="34" charset="0"/>
                <a:cs typeface="Andalus" pitchFamily="18" charset="-78"/>
              </a:rPr>
              <a:t> Two events A and B are </a:t>
            </a:r>
            <a:r>
              <a:rPr lang="en-GB" i="1" dirty="0" smtClean="0">
                <a:latin typeface="Gill Sans MT" pitchFamily="34" charset="0"/>
                <a:cs typeface="Andalus" pitchFamily="18" charset="-78"/>
              </a:rPr>
              <a:t>mutually exclusive </a:t>
            </a:r>
            <a:r>
              <a:rPr lang="en-GB" dirty="0" smtClean="0">
                <a:latin typeface="Gill Sans MT" pitchFamily="34" charset="0"/>
                <a:cs typeface="Andalus" pitchFamily="18" charset="-78"/>
              </a:rPr>
              <a:t>if they cannot occur at the same time</a:t>
            </a:r>
          </a:p>
          <a:p>
            <a:pPr>
              <a:buNone/>
            </a:pPr>
            <a:r>
              <a:rPr lang="en-GB" dirty="0" smtClean="0">
                <a:latin typeface="Gill Sans MT" pitchFamily="34" charset="0"/>
                <a:cs typeface="Andalus" pitchFamily="18" charset="-78"/>
              </a:rPr>
              <a:t>            P (A ∩ B) = 0</a:t>
            </a:r>
          </a:p>
          <a:p>
            <a:pPr>
              <a:buNone/>
            </a:pPr>
            <a:r>
              <a:rPr lang="en-GB" dirty="0" smtClean="0">
                <a:latin typeface="Gill Sans MT" pitchFamily="34" charset="0"/>
                <a:cs typeface="Andalus" pitchFamily="18" charset="-78"/>
              </a:rPr>
              <a:t>Example:</a:t>
            </a:r>
          </a:p>
          <a:p>
            <a:pPr lvl="1">
              <a:buFont typeface="Courier New" pitchFamily="49" charset="0"/>
              <a:buChar char="o"/>
            </a:pPr>
            <a:r>
              <a:rPr lang="en-GB" dirty="0" smtClean="0">
                <a:latin typeface="Gill Sans MT" pitchFamily="34" charset="0"/>
                <a:cs typeface="Andalus" pitchFamily="18" charset="-78"/>
              </a:rPr>
              <a:t>A coin toss cannot produce heads and tails simultaneously.</a:t>
            </a:r>
          </a:p>
          <a:p>
            <a:pPr lvl="1">
              <a:buFont typeface="Courier New" pitchFamily="49" charset="0"/>
              <a:buChar char="o"/>
            </a:pPr>
            <a:r>
              <a:rPr lang="en-GB" dirty="0" smtClean="0">
                <a:latin typeface="Gill Sans MT" pitchFamily="34" charset="0"/>
                <a:cs typeface="Andalus" pitchFamily="18" charset="-78"/>
              </a:rPr>
              <a:t> Weight of an individual can’t be classified simultaneously as “underweight”, “normal”, “overweight”</a:t>
            </a:r>
          </a:p>
          <a:p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0920-53F3-436B-AABF-43FBAE46EF85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Gill Sans MT" pitchFamily="34" charset="0"/>
                <a:cs typeface="Andalus" pitchFamily="18" charset="-78"/>
              </a:rPr>
              <a:t>Independent Events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ü"/>
            </a:pPr>
            <a:r>
              <a:rPr lang="en-GB" dirty="0" smtClean="0">
                <a:latin typeface="Gill Sans MT" pitchFamily="34" charset="0"/>
                <a:cs typeface="Andalus" pitchFamily="18" charset="-78"/>
              </a:rPr>
              <a:t> Two events A and B are </a:t>
            </a:r>
            <a:r>
              <a:rPr lang="en-GB" i="1" dirty="0" smtClean="0">
                <a:latin typeface="Gill Sans MT" pitchFamily="34" charset="0"/>
                <a:cs typeface="Andalus" pitchFamily="18" charset="-78"/>
              </a:rPr>
              <a:t>independent </a:t>
            </a:r>
            <a:r>
              <a:rPr lang="en-GB" dirty="0" smtClean="0">
                <a:latin typeface="Gill Sans MT" pitchFamily="34" charset="0"/>
                <a:cs typeface="Andalus" pitchFamily="18" charset="-78"/>
              </a:rPr>
              <a:t>if the probability of the first one happening is the same no matter how the second one turns out. </a:t>
            </a:r>
            <a:endParaRPr lang="en-GB" sz="2000" dirty="0" smtClean="0">
              <a:latin typeface="Gill Sans MT" pitchFamily="34" charset="0"/>
              <a:cs typeface="Andalus" pitchFamily="18" charset="-78"/>
            </a:endParaRPr>
          </a:p>
          <a:p>
            <a:pPr algn="just">
              <a:buFont typeface="Wingdings" pitchFamily="2" charset="2"/>
              <a:buChar char="ü"/>
            </a:pPr>
            <a:r>
              <a:rPr lang="en-GB" dirty="0" smtClean="0">
                <a:latin typeface="Gill Sans MT" pitchFamily="34" charset="0"/>
                <a:cs typeface="Andalus" pitchFamily="18" charset="-78"/>
              </a:rPr>
              <a:t> The outcome of one event has no effect on the occurrence or non-occurrence of the other. </a:t>
            </a:r>
          </a:p>
          <a:p>
            <a:pPr>
              <a:buNone/>
            </a:pPr>
            <a:endParaRPr lang="en-GB" sz="2000" dirty="0" smtClean="0">
              <a:latin typeface="Gill Sans MT" pitchFamily="34" charset="0"/>
              <a:cs typeface="Andalus" pitchFamily="18" charset="-78"/>
            </a:endParaRPr>
          </a:p>
          <a:p>
            <a:pPr>
              <a:buNone/>
            </a:pPr>
            <a:r>
              <a:rPr lang="en-GB" dirty="0" smtClean="0">
                <a:latin typeface="Gill Sans MT" pitchFamily="34" charset="0"/>
                <a:cs typeface="Andalus" pitchFamily="18" charset="-78"/>
              </a:rPr>
              <a:t>Example: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Gill Sans MT" pitchFamily="34" charset="0"/>
                <a:cs typeface="Andalus" pitchFamily="18" charset="-78"/>
              </a:rPr>
              <a:t>The outcomes on the first and second coin tosses are independent</a:t>
            </a:r>
          </a:p>
          <a:p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46F7-AC81-4D07-93B0-EA867443823C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Intersection and union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The intersection</a:t>
            </a:r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 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of two events </a:t>
            </a:r>
            <a:r>
              <a:rPr lang="en-US" i="1" dirty="0" smtClean="0">
                <a:latin typeface="Gill Sans MT" pitchFamily="34" charset="0"/>
                <a:cs typeface="Andalus" pitchFamily="18" charset="-78"/>
              </a:rPr>
              <a:t>A 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and </a:t>
            </a:r>
            <a:r>
              <a:rPr lang="en-US" i="1" dirty="0" smtClean="0">
                <a:latin typeface="Gill Sans MT" pitchFamily="34" charset="0"/>
                <a:cs typeface="Andalus" pitchFamily="18" charset="-78"/>
              </a:rPr>
              <a:t>B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, </a:t>
            </a:r>
            <a:r>
              <a:rPr lang="en-US" i="1" dirty="0" smtClean="0">
                <a:latin typeface="Gill Sans MT" pitchFamily="34" charset="0"/>
                <a:cs typeface="Andalus" pitchFamily="18" charset="-78"/>
              </a:rPr>
              <a:t>A ∩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 </a:t>
            </a:r>
            <a:r>
              <a:rPr lang="en-US" i="1" dirty="0" smtClean="0">
                <a:latin typeface="Gill Sans MT" pitchFamily="34" charset="0"/>
                <a:cs typeface="Andalus" pitchFamily="18" charset="-78"/>
              </a:rPr>
              <a:t>B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, is the event that </a:t>
            </a:r>
            <a:r>
              <a:rPr lang="en-US" i="1" dirty="0" smtClean="0">
                <a:latin typeface="Gill Sans MT" pitchFamily="34" charset="0"/>
                <a:cs typeface="Andalus" pitchFamily="18" charset="-78"/>
              </a:rPr>
              <a:t>A 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and </a:t>
            </a:r>
            <a:r>
              <a:rPr lang="en-US" i="1" dirty="0" smtClean="0">
                <a:latin typeface="Gill Sans MT" pitchFamily="34" charset="0"/>
                <a:cs typeface="Andalus" pitchFamily="18" charset="-78"/>
              </a:rPr>
              <a:t>B 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happen simultaneously</a:t>
            </a:r>
          </a:p>
          <a:p>
            <a:pPr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            P ( A and B ) = P (A ∩ B )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Let </a:t>
            </a:r>
            <a:r>
              <a:rPr lang="en-US" i="1" dirty="0" smtClean="0">
                <a:latin typeface="Gill Sans MT" pitchFamily="34" charset="0"/>
                <a:cs typeface="Andalus" pitchFamily="18" charset="-78"/>
              </a:rPr>
              <a:t>A 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represent the event that a randomly selected newborn is LBW, and </a:t>
            </a:r>
            <a:r>
              <a:rPr lang="en-US" i="1" dirty="0" smtClean="0">
                <a:latin typeface="Gill Sans MT" pitchFamily="34" charset="0"/>
                <a:cs typeface="Andalus" pitchFamily="18" charset="-78"/>
              </a:rPr>
              <a:t>B 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the event that he or she is from a multiple birth</a:t>
            </a:r>
          </a:p>
          <a:p>
            <a:pPr algn="just">
              <a:buNone/>
            </a:pP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The intersection of </a:t>
            </a:r>
            <a:r>
              <a:rPr lang="en-US" i="1" dirty="0" smtClean="0">
                <a:latin typeface="Gill Sans MT" pitchFamily="34" charset="0"/>
                <a:cs typeface="Andalus" pitchFamily="18" charset="-78"/>
              </a:rPr>
              <a:t>A 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and </a:t>
            </a:r>
            <a:r>
              <a:rPr lang="en-US" i="1" dirty="0" smtClean="0">
                <a:latin typeface="Gill Sans MT" pitchFamily="34" charset="0"/>
                <a:cs typeface="Andalus" pitchFamily="18" charset="-78"/>
              </a:rPr>
              <a:t>B 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is the event that the infant is both low birth weight and from a multiple birth</a:t>
            </a:r>
          </a:p>
          <a:p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BB146-3EB4-4365-AAD1-8C0B5FB6DA79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Union…..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The union of </a:t>
            </a:r>
            <a:r>
              <a:rPr lang="en-US" i="1" dirty="0" smtClean="0">
                <a:latin typeface="Gill Sans MT" pitchFamily="34" charset="0"/>
                <a:cs typeface="Andalus" pitchFamily="18" charset="-78"/>
              </a:rPr>
              <a:t>A 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and </a:t>
            </a:r>
            <a:r>
              <a:rPr lang="en-US" i="1" dirty="0" smtClean="0">
                <a:latin typeface="Gill Sans MT" pitchFamily="34" charset="0"/>
                <a:cs typeface="Andalus" pitchFamily="18" charset="-78"/>
              </a:rPr>
              <a:t>B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, </a:t>
            </a:r>
            <a:r>
              <a:rPr lang="en-US" i="1" dirty="0" smtClean="0">
                <a:latin typeface="Gill Sans MT" pitchFamily="34" charset="0"/>
                <a:cs typeface="Andalus" pitchFamily="18" charset="-78"/>
              </a:rPr>
              <a:t>A U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 </a:t>
            </a:r>
            <a:r>
              <a:rPr lang="en-US" i="1" dirty="0" smtClean="0">
                <a:latin typeface="Gill Sans MT" pitchFamily="34" charset="0"/>
                <a:cs typeface="Andalus" pitchFamily="18" charset="-78"/>
              </a:rPr>
              <a:t>B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, is the event that either </a:t>
            </a:r>
            <a:r>
              <a:rPr lang="en-US" i="1" dirty="0" smtClean="0">
                <a:latin typeface="Gill Sans MT" pitchFamily="34" charset="0"/>
                <a:cs typeface="Andalus" pitchFamily="18" charset="-78"/>
              </a:rPr>
              <a:t>A 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happens or </a:t>
            </a:r>
            <a:r>
              <a:rPr lang="en-US" i="1" dirty="0" smtClean="0">
                <a:latin typeface="Gill Sans MT" pitchFamily="34" charset="0"/>
                <a:cs typeface="Andalus" pitchFamily="18" charset="-78"/>
              </a:rPr>
              <a:t>B 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happens or they both happen simultaneously</a:t>
            </a:r>
          </a:p>
          <a:p>
            <a:pPr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             P ( A or B ) = P ( A U B )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In the example above, the union of </a:t>
            </a:r>
            <a:r>
              <a:rPr lang="en-US" i="1" dirty="0" smtClean="0">
                <a:latin typeface="Gill Sans MT" pitchFamily="34" charset="0"/>
                <a:cs typeface="Andalus" pitchFamily="18" charset="-78"/>
              </a:rPr>
              <a:t>A 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and </a:t>
            </a:r>
            <a:r>
              <a:rPr lang="en-US" i="1" dirty="0" smtClean="0">
                <a:latin typeface="Gill Sans MT" pitchFamily="34" charset="0"/>
                <a:cs typeface="Andalus" pitchFamily="18" charset="-78"/>
              </a:rPr>
              <a:t>B 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is the event that the newborn is either low birth weight or from a multiple birth or both</a:t>
            </a:r>
          </a:p>
          <a:p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7A43A-0515-43C0-96C1-253A383B6C88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latin typeface="Gill Sans MT" pitchFamily="34" charset="0"/>
                <a:cs typeface="Andalus" pitchFamily="18" charset="-78"/>
              </a:rPr>
              <a:t>Properties of Probability</a:t>
            </a:r>
            <a:br>
              <a:rPr lang="en-GB" b="1" dirty="0" smtClean="0">
                <a:latin typeface="Gill Sans MT" pitchFamily="34" charset="0"/>
                <a:cs typeface="Andalus" pitchFamily="18" charset="-78"/>
              </a:rPr>
            </a:b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The numerical value of a probability always lies between 0 and 1, inclusive.</a:t>
            </a:r>
          </a:p>
          <a:p>
            <a:pPr marL="609600" indent="-609600"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                </a:t>
            </a:r>
            <a:r>
              <a:rPr lang="en-GB" sz="3600" b="1" dirty="0" smtClean="0">
                <a:latin typeface="Gill Sans MT" pitchFamily="34" charset="0"/>
                <a:cs typeface="Andalus" pitchFamily="18" charset="-78"/>
              </a:rPr>
              <a:t>0 </a:t>
            </a:r>
            <a:r>
              <a:rPr lang="en-GB" sz="3600" b="1" dirty="0" smtClean="0">
                <a:latin typeface="Gill Sans MT" pitchFamily="34" charset="0"/>
                <a:cs typeface="Andalus" pitchFamily="18" charset="-78"/>
                <a:sym typeface="Symbol" pitchFamily="18" charset="2"/>
              </a:rPr>
              <a:t> </a:t>
            </a:r>
            <a:r>
              <a:rPr lang="en-GB" sz="3600" b="1" dirty="0" smtClean="0">
                <a:latin typeface="Gill Sans MT" pitchFamily="34" charset="0"/>
                <a:cs typeface="Andalus" pitchFamily="18" charset="-78"/>
              </a:rPr>
              <a:t>P(E) </a:t>
            </a:r>
            <a:r>
              <a:rPr lang="en-GB" sz="3600" b="1" dirty="0" smtClean="0">
                <a:latin typeface="Gill Sans MT" pitchFamily="34" charset="0"/>
                <a:cs typeface="Andalus" pitchFamily="18" charset="-78"/>
                <a:sym typeface="Symbol" pitchFamily="18" charset="2"/>
              </a:rPr>
              <a:t> </a:t>
            </a:r>
            <a:r>
              <a:rPr lang="en-GB" sz="3600" b="1" dirty="0" smtClean="0">
                <a:latin typeface="Gill Sans MT" pitchFamily="34" charset="0"/>
                <a:cs typeface="Andalus" pitchFamily="18" charset="-78"/>
              </a:rPr>
              <a:t>1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 </a:t>
            </a:r>
          </a:p>
          <a:p>
            <a:pPr marL="990600" lvl="1" indent="-533400">
              <a:buFont typeface="Wingdings" pitchFamily="2" charset="2"/>
              <a:buChar char="ü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A value 0 means the event can not occur</a:t>
            </a:r>
          </a:p>
          <a:p>
            <a:pPr marL="990600" lvl="1" indent="-533400">
              <a:buFont typeface="Wingdings" pitchFamily="2" charset="2"/>
              <a:buChar char="ü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A value 1 means the event definitely will occur</a:t>
            </a:r>
          </a:p>
          <a:p>
            <a:pPr marL="990600" lvl="1" indent="-533400" algn="just">
              <a:buFont typeface="Wingdings" pitchFamily="2" charset="2"/>
              <a:buChar char="ü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A value of 0.5 means that the probability that the event will occur is the same as the probability that it will not occur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7AD3-514F-41B0-AD9C-D0563C8C657D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Gill Sans MT" pitchFamily="34" charset="0"/>
                <a:cs typeface="Andalus" pitchFamily="18" charset="-78"/>
              </a:rPr>
              <a:t>Properties.....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dirty="0" smtClean="0">
                <a:latin typeface="Gill Sans MT" pitchFamily="34" charset="0"/>
                <a:cs typeface="Andalus" pitchFamily="18" charset="-78"/>
              </a:rPr>
              <a:t>2. The sum of the probabilities of all mutually exclusive outcomes is equal to 1.</a:t>
            </a:r>
          </a:p>
          <a:p>
            <a:pPr>
              <a:buNone/>
            </a:pPr>
            <a:r>
              <a:rPr lang="en-GB" dirty="0" smtClean="0">
                <a:latin typeface="Gill Sans MT" pitchFamily="34" charset="0"/>
                <a:cs typeface="Andalus" pitchFamily="18" charset="-78"/>
              </a:rPr>
              <a:t>		P(E</a:t>
            </a:r>
            <a:r>
              <a:rPr lang="en-GB" baseline="-30000" dirty="0" smtClean="0">
                <a:latin typeface="Gill Sans MT" pitchFamily="34" charset="0"/>
                <a:cs typeface="Andalus" pitchFamily="18" charset="-78"/>
              </a:rPr>
              <a:t>1</a:t>
            </a:r>
            <a:r>
              <a:rPr lang="en-GB" dirty="0" smtClean="0">
                <a:latin typeface="Gill Sans MT" pitchFamily="34" charset="0"/>
                <a:cs typeface="Andalus" pitchFamily="18" charset="-78"/>
              </a:rPr>
              <a:t>) + P(E</a:t>
            </a:r>
            <a:r>
              <a:rPr lang="en-GB" baseline="-30000" dirty="0" smtClean="0">
                <a:latin typeface="Gill Sans MT" pitchFamily="34" charset="0"/>
                <a:cs typeface="Andalus" pitchFamily="18" charset="-78"/>
              </a:rPr>
              <a:t>2</a:t>
            </a:r>
            <a:r>
              <a:rPr lang="en-GB" dirty="0" smtClean="0">
                <a:latin typeface="Gill Sans MT" pitchFamily="34" charset="0"/>
                <a:cs typeface="Andalus" pitchFamily="18" charset="-78"/>
              </a:rPr>
              <a:t> ) + .... + P(E</a:t>
            </a:r>
            <a:r>
              <a:rPr lang="en-GB" baseline="-30000" dirty="0" smtClean="0">
                <a:latin typeface="Gill Sans MT" pitchFamily="34" charset="0"/>
                <a:cs typeface="Andalus" pitchFamily="18" charset="-78"/>
              </a:rPr>
              <a:t>n</a:t>
            </a:r>
            <a:r>
              <a:rPr lang="en-GB" dirty="0" smtClean="0">
                <a:latin typeface="Gill Sans MT" pitchFamily="34" charset="0"/>
                <a:cs typeface="Andalus" pitchFamily="18" charset="-78"/>
              </a:rPr>
              <a:t> ) = 1. </a:t>
            </a:r>
          </a:p>
          <a:p>
            <a:pPr>
              <a:buNone/>
            </a:pPr>
            <a:endParaRPr lang="en-GB" dirty="0" smtClean="0">
              <a:latin typeface="Gill Sans MT" pitchFamily="34" charset="0"/>
              <a:cs typeface="Andalus" pitchFamily="18" charset="-78"/>
            </a:endParaRPr>
          </a:p>
          <a:p>
            <a:pPr>
              <a:buNone/>
            </a:pPr>
            <a:r>
              <a:rPr lang="en-GB" dirty="0" smtClean="0">
                <a:latin typeface="Gill Sans MT" pitchFamily="34" charset="0"/>
                <a:cs typeface="Andalus" pitchFamily="18" charset="-78"/>
              </a:rPr>
              <a:t>3. For two mutually exclusive events A and B, </a:t>
            </a:r>
          </a:p>
          <a:p>
            <a:pPr>
              <a:buNone/>
            </a:pPr>
            <a:r>
              <a:rPr lang="en-GB" dirty="0" smtClean="0">
                <a:latin typeface="Gill Sans MT" pitchFamily="34" charset="0"/>
                <a:cs typeface="Andalus" pitchFamily="18" charset="-78"/>
              </a:rPr>
              <a:t>        P(A or B ) = P(A) + P(B).</a:t>
            </a:r>
          </a:p>
          <a:p>
            <a:pPr>
              <a:buNone/>
            </a:pPr>
            <a:endParaRPr lang="en-GB" dirty="0" smtClean="0">
              <a:solidFill>
                <a:srgbClr val="0033CC"/>
              </a:solidFill>
              <a:latin typeface="Gill Sans MT" pitchFamily="34" charset="0"/>
              <a:cs typeface="Andalus" pitchFamily="18" charset="-78"/>
            </a:endParaRPr>
          </a:p>
          <a:p>
            <a:pPr>
              <a:buNone/>
            </a:pPr>
            <a:r>
              <a:rPr lang="en-GB" dirty="0" smtClean="0">
                <a:latin typeface="Gill Sans MT" pitchFamily="34" charset="0"/>
                <a:cs typeface="Andalus" pitchFamily="18" charset="-78"/>
              </a:rPr>
              <a:t>         If not mutually exclusive:</a:t>
            </a:r>
          </a:p>
          <a:p>
            <a:pPr>
              <a:buNone/>
            </a:pPr>
            <a:r>
              <a:rPr lang="en-GB" dirty="0" smtClean="0">
                <a:latin typeface="Gill Sans MT" pitchFamily="34" charset="0"/>
                <a:cs typeface="Andalus" pitchFamily="18" charset="-78"/>
              </a:rPr>
              <a:t>	   P(A or B) = P(A) + P(B) - P(A and B)</a:t>
            </a:r>
            <a:r>
              <a:rPr lang="en-GB" dirty="0" smtClean="0">
                <a:solidFill>
                  <a:srgbClr val="0033CC"/>
                </a:solidFill>
                <a:latin typeface="Gill Sans MT" pitchFamily="34" charset="0"/>
                <a:cs typeface="Andalus" pitchFamily="18" charset="-78"/>
              </a:rPr>
              <a:t>	</a:t>
            </a:r>
            <a:r>
              <a:rPr lang="en-GB" dirty="0" smtClean="0">
                <a:latin typeface="Gill Sans MT" pitchFamily="34" charset="0"/>
                <a:cs typeface="Andalus" pitchFamily="18" charset="-78"/>
              </a:rPr>
              <a:t>	                                              </a:t>
            </a:r>
          </a:p>
          <a:p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91185-B56E-4413-B585-04AF64C56C10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Objectives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6388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dirty="0">
                <a:solidFill>
                  <a:prstClr val="black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At the end of this chapter, the student will be able to:</a:t>
            </a:r>
          </a:p>
          <a:p>
            <a:pPr lvl="1"/>
            <a:r>
              <a:rPr lang="en-US" sz="3200" dirty="0">
                <a:solidFill>
                  <a:prstClr val="black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Understand the concepts and characteristics of probabilities and probability distributions</a:t>
            </a:r>
          </a:p>
          <a:p>
            <a:pPr lvl="1"/>
            <a:r>
              <a:rPr lang="en-US" sz="3200" dirty="0">
                <a:solidFill>
                  <a:prstClr val="black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Compute probabilities of events and conditional probabilities</a:t>
            </a:r>
          </a:p>
          <a:p>
            <a:pPr lvl="1"/>
            <a:r>
              <a:rPr lang="en-US" sz="3200" dirty="0">
                <a:solidFill>
                  <a:prstClr val="black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Differentiate between the binomial and normal distributions</a:t>
            </a:r>
          </a:p>
          <a:p>
            <a:pPr lvl="1"/>
            <a:r>
              <a:rPr lang="en-US" sz="3200" dirty="0">
                <a:solidFill>
                  <a:prstClr val="black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Explain the concepts and uses of the standard normal distribution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CE5D-04AA-4DED-823E-C153621DB9EC}" type="datetime1">
              <a:rPr lang="en-US" smtClean="0"/>
              <a:t>10/16/2019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4EC9-6243-4A0F-B55E-4F90096F453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8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Gill Sans MT" pitchFamily="34" charset="0"/>
                <a:cs typeface="Andalus" pitchFamily="18" charset="-78"/>
              </a:rPr>
              <a:t>Properties.....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4. The complement of an event </a:t>
            </a:r>
            <a:r>
              <a:rPr lang="en-US" i="1" dirty="0" smtClean="0">
                <a:latin typeface="Gill Sans MT" pitchFamily="34" charset="0"/>
                <a:cs typeface="Andalus" pitchFamily="18" charset="-78"/>
              </a:rPr>
              <a:t>A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, denoted by Ā</a:t>
            </a:r>
            <a:r>
              <a:rPr lang="en-US" i="1" dirty="0" smtClean="0">
                <a:latin typeface="Gill Sans MT" pitchFamily="34" charset="0"/>
                <a:cs typeface="Andalus" pitchFamily="18" charset="-78"/>
              </a:rPr>
              <a:t> 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or </a:t>
            </a:r>
            <a:r>
              <a:rPr lang="en-US" i="1" dirty="0" smtClean="0">
                <a:latin typeface="Gill Sans MT" pitchFamily="34" charset="0"/>
                <a:cs typeface="Andalus" pitchFamily="18" charset="-78"/>
              </a:rPr>
              <a:t>A</a:t>
            </a:r>
            <a:r>
              <a:rPr lang="en-US" i="1" baseline="30000" dirty="0" smtClean="0">
                <a:latin typeface="Gill Sans MT" pitchFamily="34" charset="0"/>
                <a:cs typeface="Andalus" pitchFamily="18" charset="-78"/>
              </a:rPr>
              <a:t>c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, is the event that </a:t>
            </a:r>
            <a:r>
              <a:rPr lang="en-US" i="1" dirty="0" smtClean="0">
                <a:latin typeface="Gill Sans MT" pitchFamily="34" charset="0"/>
                <a:cs typeface="Andalus" pitchFamily="18" charset="-78"/>
              </a:rPr>
              <a:t>A 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does not occur</a:t>
            </a:r>
          </a:p>
          <a:p>
            <a:pPr eaLnBrk="1" hangingPunct="1">
              <a:buFontTx/>
              <a:buNone/>
            </a:pP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Consists of all the outcomes in which event </a:t>
            </a:r>
            <a:r>
              <a:rPr lang="en-US" b="1" i="1" dirty="0" smtClean="0">
                <a:latin typeface="Gill Sans MT" pitchFamily="34" charset="0"/>
                <a:cs typeface="Andalus" pitchFamily="18" charset="-78"/>
              </a:rPr>
              <a:t>A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 does </a:t>
            </a:r>
            <a:r>
              <a:rPr lang="en-US" i="1" dirty="0" smtClean="0">
                <a:latin typeface="Gill Sans MT" pitchFamily="34" charset="0"/>
                <a:cs typeface="Andalus" pitchFamily="18" charset="-78"/>
              </a:rPr>
              <a:t>NOT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 occur </a:t>
            </a:r>
          </a:p>
          <a:p>
            <a:pPr eaLnBrk="1" hangingPunct="1">
              <a:buFontTx/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               P(Ā) = P(not A) = 1 – P(A)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These are complementary events.</a:t>
            </a:r>
          </a:p>
          <a:p>
            <a:pPr eaLnBrk="1" hangingPunct="1">
              <a:buFontTx/>
              <a:buNone/>
            </a:pPr>
            <a:endParaRPr lang="en-US" dirty="0" smtClean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6F03-B705-4DA2-9CB3-C217FBB87136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Gill Sans MT" pitchFamily="34" charset="0"/>
                <a:cs typeface="Andalus" pitchFamily="18" charset="-78"/>
              </a:rPr>
              <a:t>Properties.....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In the example, the complement of </a:t>
            </a:r>
            <a:r>
              <a:rPr lang="en-US" i="1" dirty="0" smtClean="0">
                <a:latin typeface="Gill Sans MT" pitchFamily="34" charset="0"/>
                <a:cs typeface="Andalus" pitchFamily="18" charset="-78"/>
              </a:rPr>
              <a:t>A 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is the event that a newborn is not low birth weight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In other words, </a:t>
            </a:r>
            <a:r>
              <a:rPr lang="en-US" i="1" dirty="0" smtClean="0">
                <a:latin typeface="Gill Sans MT" pitchFamily="34" charset="0"/>
                <a:cs typeface="Andalus" pitchFamily="18" charset="-78"/>
              </a:rPr>
              <a:t>A 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is the event that the child     weighs  2500 grams at birth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          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           P(Ā) = 1 − P(</a:t>
            </a:r>
            <a:r>
              <a:rPr lang="en-US" i="1" dirty="0" smtClean="0">
                <a:latin typeface="Gill Sans MT" pitchFamily="34" charset="0"/>
                <a:cs typeface="Andalus" pitchFamily="18" charset="-78"/>
              </a:rPr>
              <a:t>A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0832-3A78-4870-8A3C-35707C727ECD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Basic Probability Rules</a:t>
            </a:r>
            <a:endParaRPr lang="en-US" b="1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Addition rule</a:t>
            </a:r>
          </a:p>
          <a:p>
            <a:pPr marL="990600" lvl="1" indent="-533400">
              <a:buClr>
                <a:srgbClr val="0033CC"/>
              </a:buClr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If events A and B are mutually exclusive:</a:t>
            </a:r>
          </a:p>
          <a:p>
            <a:pPr marL="990600" lvl="1" indent="-533400">
              <a:buFont typeface="Wingdings" pitchFamily="2" charset="2"/>
              <a:buChar char="§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P(A or B) = P(A) + P(B)</a:t>
            </a:r>
          </a:p>
          <a:p>
            <a:pPr marL="990600" lvl="1" indent="-533400">
              <a:buFont typeface="Wingdings" pitchFamily="2" charset="2"/>
              <a:buChar char="§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P(A and B) = 0</a:t>
            </a:r>
          </a:p>
          <a:p>
            <a:pPr marL="990600" lvl="1" indent="-533400">
              <a:buFont typeface="Wingdings" pitchFamily="2" charset="2"/>
              <a:buChar char="Ø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More generally:</a:t>
            </a:r>
          </a:p>
          <a:p>
            <a:pPr marL="990600" lvl="1" indent="-533400">
              <a:buFont typeface="Wingdings" pitchFamily="2" charset="2"/>
              <a:buChar char="§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P(A or B) = P(A) + P(B) - P(A and B)</a:t>
            </a:r>
          </a:p>
          <a:p>
            <a:pPr marL="990600" lvl="1" indent="-533400">
              <a:buFont typeface="Wingdings" pitchFamily="2" charset="2"/>
              <a:buChar char="§"/>
            </a:pPr>
            <a:r>
              <a:rPr lang="en-US" i="1" dirty="0" smtClean="0">
                <a:latin typeface="Gill Sans MT" pitchFamily="34" charset="0"/>
                <a:cs typeface="Andalus" pitchFamily="18" charset="-78"/>
              </a:rPr>
              <a:t>P(event A or event B occurs or they both occur)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 </a:t>
            </a:r>
          </a:p>
          <a:p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3024-01E3-4A94-BFB5-EA4ABE32F4BD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n-US" sz="2800" dirty="0" smtClean="0">
                <a:latin typeface="Gill Sans MT" pitchFamily="34" charset="0"/>
                <a:cs typeface="Andalus" pitchFamily="18" charset="-78"/>
              </a:rPr>
              <a:t/>
            </a:r>
            <a:br>
              <a:rPr lang="en-US" sz="2800" dirty="0" smtClean="0">
                <a:latin typeface="Gill Sans MT" pitchFamily="34" charset="0"/>
                <a:cs typeface="Andalus" pitchFamily="18" charset="-78"/>
              </a:rPr>
            </a:br>
            <a:r>
              <a:rPr lang="en-US" sz="2800" dirty="0" smtClean="0">
                <a:latin typeface="Gill Sans MT" pitchFamily="34" charset="0"/>
                <a:cs typeface="Andalus" pitchFamily="18" charset="-78"/>
              </a:rPr>
              <a:t>Example: The probabilities below represent years of</a:t>
            </a:r>
            <a:br>
              <a:rPr lang="en-US" sz="2800" dirty="0" smtClean="0">
                <a:latin typeface="Gill Sans MT" pitchFamily="34" charset="0"/>
                <a:cs typeface="Andalus" pitchFamily="18" charset="-78"/>
              </a:rPr>
            </a:br>
            <a:r>
              <a:rPr lang="en-US" sz="2800" dirty="0" smtClean="0">
                <a:latin typeface="Gill Sans MT" pitchFamily="34" charset="0"/>
                <a:cs typeface="Andalus" pitchFamily="18" charset="-78"/>
              </a:rPr>
              <a:t>schooling completed by mothers of newborn infants</a:t>
            </a:r>
            <a:br>
              <a:rPr lang="en-US" sz="2800" dirty="0" smtClean="0">
                <a:latin typeface="Gill Sans MT" pitchFamily="34" charset="0"/>
                <a:cs typeface="Andalus" pitchFamily="18" charset="-78"/>
              </a:rPr>
            </a:br>
            <a:endParaRPr lang="en-US" sz="2800" dirty="0" smtClean="0">
              <a:latin typeface="Gill Sans MT" pitchFamily="34" charset="0"/>
              <a:cs typeface="Andalus" pitchFamily="18" charset="-78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600200"/>
            <a:ext cx="7467599" cy="46482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F9358-E355-4FC4-AE93-D57A5AA9505B}" type="datetime1">
              <a:rPr lang="en-US" smtClean="0"/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Probability…..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What is the probability that a mother has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  completed </a:t>
            </a:r>
            <a:r>
              <a:rPr lang="en-US" i="1" dirty="0" smtClean="0">
                <a:latin typeface="Gill Sans MT" pitchFamily="34" charset="0"/>
                <a:cs typeface="Andalus" pitchFamily="18" charset="-78"/>
              </a:rPr>
              <a:t>&lt; 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12 years of schooling?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         P(</a:t>
            </a:r>
            <a:r>
              <a:rPr lang="en-US" dirty="0" smtClean="0">
                <a:latin typeface="Gill Sans MT" pitchFamily="34" charset="0"/>
                <a:cs typeface="Andalus" pitchFamily="18" charset="-78"/>
                <a:sym typeface="Symbol" pitchFamily="18" charset="2"/>
              </a:rPr>
              <a:t> 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8 years) = 0</a:t>
            </a:r>
            <a:r>
              <a:rPr lang="en-US" i="1" dirty="0" smtClean="0">
                <a:latin typeface="Gill Sans MT" pitchFamily="34" charset="0"/>
                <a:cs typeface="Andalus" pitchFamily="18" charset="-78"/>
              </a:rPr>
              <a:t>.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056 and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         P(9-11 years) = 0</a:t>
            </a:r>
            <a:r>
              <a:rPr lang="en-US" i="1" dirty="0" smtClean="0">
                <a:latin typeface="Gill Sans MT" pitchFamily="34" charset="0"/>
                <a:cs typeface="Andalus" pitchFamily="18" charset="-78"/>
              </a:rPr>
              <a:t>.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159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Since these two events are mutually exclusive,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        P(</a:t>
            </a:r>
            <a:r>
              <a:rPr lang="en-US" dirty="0" smtClean="0">
                <a:latin typeface="Gill Sans MT" pitchFamily="34" charset="0"/>
                <a:cs typeface="Andalus" pitchFamily="18" charset="-78"/>
                <a:sym typeface="Symbol" pitchFamily="18" charset="2"/>
              </a:rPr>
              <a:t> 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8 or 9-11) = P(</a:t>
            </a:r>
            <a:r>
              <a:rPr lang="en-US" dirty="0" smtClean="0">
                <a:latin typeface="Gill Sans MT" pitchFamily="34" charset="0"/>
                <a:cs typeface="Andalus" pitchFamily="18" charset="-78"/>
                <a:sym typeface="Symbol" pitchFamily="18" charset="2"/>
              </a:rPr>
              <a:t>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 8 U 9-11)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                               = P(</a:t>
            </a:r>
            <a:r>
              <a:rPr lang="en-US" dirty="0" smtClean="0">
                <a:latin typeface="Gill Sans MT" pitchFamily="34" charset="0"/>
                <a:cs typeface="Andalus" pitchFamily="18" charset="-78"/>
                <a:sym typeface="Symbol" pitchFamily="18" charset="2"/>
              </a:rPr>
              <a:t>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 8) + P(9-11)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                               = 0</a:t>
            </a:r>
            <a:r>
              <a:rPr lang="en-US" i="1" dirty="0" smtClean="0">
                <a:latin typeface="Gill Sans MT" pitchFamily="34" charset="0"/>
                <a:cs typeface="Andalus" pitchFamily="18" charset="-78"/>
              </a:rPr>
              <a:t>.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056+0</a:t>
            </a:r>
            <a:r>
              <a:rPr lang="en-US" i="1" dirty="0" smtClean="0">
                <a:latin typeface="Gill Sans MT" pitchFamily="34" charset="0"/>
                <a:cs typeface="Andalus" pitchFamily="18" charset="-78"/>
              </a:rPr>
              <a:t>.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159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                                = 0</a:t>
            </a:r>
            <a:r>
              <a:rPr lang="en-US" i="1" dirty="0" smtClean="0">
                <a:latin typeface="Gill Sans MT" pitchFamily="34" charset="0"/>
                <a:cs typeface="Andalus" pitchFamily="18" charset="-78"/>
              </a:rPr>
              <a:t>.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215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FD584-F56E-4421-843C-0EF7D9D8C368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Probability…..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What is the probability that a mother has completed 12 or more years of schooling?</a:t>
            </a:r>
          </a:p>
          <a:p>
            <a:pPr eaLnBrk="1" hangingPunct="1">
              <a:buFontTx/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        P(</a:t>
            </a:r>
            <a:r>
              <a:rPr lang="en-US" dirty="0" smtClean="0">
                <a:latin typeface="Gill Sans MT" pitchFamily="34" charset="0"/>
                <a:cs typeface="Andalus" pitchFamily="18" charset="-78"/>
                <a:sym typeface="Symbol" pitchFamily="18" charset="2"/>
              </a:rPr>
              <a:t>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12) = P(12 or 13-15 or  </a:t>
            </a:r>
            <a:r>
              <a:rPr lang="en-US" dirty="0" smtClean="0">
                <a:latin typeface="Gill Sans MT" pitchFamily="34" charset="0"/>
                <a:cs typeface="Andalus" pitchFamily="18" charset="-78"/>
                <a:sym typeface="Symbol" pitchFamily="18" charset="2"/>
              </a:rPr>
              <a:t>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16)</a:t>
            </a:r>
          </a:p>
          <a:p>
            <a:pPr eaLnBrk="1" hangingPunct="1">
              <a:buFontTx/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                     = P(12 U 13-15 U </a:t>
            </a:r>
            <a:r>
              <a:rPr lang="en-US" dirty="0" smtClean="0">
                <a:latin typeface="Gill Sans MT" pitchFamily="34" charset="0"/>
                <a:cs typeface="Andalus" pitchFamily="18" charset="-78"/>
                <a:sym typeface="Symbol" pitchFamily="18" charset="2"/>
              </a:rPr>
              <a:t>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16)</a:t>
            </a:r>
          </a:p>
          <a:p>
            <a:pPr eaLnBrk="1" hangingPunct="1">
              <a:buFontTx/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                     = P(12)+P(13-15)+P(</a:t>
            </a:r>
            <a:r>
              <a:rPr lang="en-US" dirty="0" smtClean="0">
                <a:latin typeface="Gill Sans MT" pitchFamily="34" charset="0"/>
                <a:cs typeface="Andalus" pitchFamily="18" charset="-78"/>
                <a:sym typeface="Symbol" pitchFamily="18" charset="2"/>
              </a:rPr>
              <a:t>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16)</a:t>
            </a:r>
          </a:p>
          <a:p>
            <a:pPr eaLnBrk="1" hangingPunct="1">
              <a:buFontTx/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                     = 0</a:t>
            </a:r>
            <a:r>
              <a:rPr lang="en-US" i="1" dirty="0" smtClean="0">
                <a:latin typeface="Gill Sans MT" pitchFamily="34" charset="0"/>
                <a:cs typeface="Andalus" pitchFamily="18" charset="-78"/>
              </a:rPr>
              <a:t>.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321+0</a:t>
            </a:r>
            <a:r>
              <a:rPr lang="en-US" i="1" dirty="0" smtClean="0">
                <a:latin typeface="Gill Sans MT" pitchFamily="34" charset="0"/>
                <a:cs typeface="Andalus" pitchFamily="18" charset="-78"/>
              </a:rPr>
              <a:t>.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218+0</a:t>
            </a:r>
            <a:r>
              <a:rPr lang="en-US" i="1" dirty="0" smtClean="0">
                <a:latin typeface="Gill Sans MT" pitchFamily="34" charset="0"/>
                <a:cs typeface="Andalus" pitchFamily="18" charset="-78"/>
              </a:rPr>
              <a:t>.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230</a:t>
            </a:r>
          </a:p>
          <a:p>
            <a:pPr eaLnBrk="1" hangingPunct="1">
              <a:buFontTx/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                     = 0</a:t>
            </a:r>
            <a:r>
              <a:rPr lang="en-US" i="1" dirty="0" smtClean="0">
                <a:latin typeface="Gill Sans MT" pitchFamily="34" charset="0"/>
                <a:cs typeface="Andalus" pitchFamily="18" charset="-78"/>
              </a:rPr>
              <a:t>.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769</a:t>
            </a:r>
          </a:p>
          <a:p>
            <a:pPr eaLnBrk="1" hangingPunct="1">
              <a:buFontTx/>
              <a:buNone/>
            </a:pP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 eaLnBrk="1" hangingPunct="1">
              <a:buFontTx/>
              <a:buNone/>
            </a:pP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 eaLnBrk="1" hangingPunct="1"/>
            <a:endParaRPr lang="en-US" dirty="0" smtClean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2474-95F2-4824-8BC9-BC52FBD397C0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43200" y="3429000"/>
            <a:ext cx="4876800" cy="3124200"/>
          </a:xfrm>
        </p:spPr>
      </p:pic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lnSpc>
                <a:spcPct val="125000"/>
              </a:lnSpc>
            </a:pPr>
            <a:r>
              <a:rPr lang="en-US" sz="3200" dirty="0" smtClean="0">
                <a:latin typeface="Gill Sans MT" pitchFamily="34" charset="0"/>
                <a:cs typeface="Andalus" pitchFamily="18" charset="-78"/>
              </a:rPr>
              <a:t/>
            </a:r>
            <a:br>
              <a:rPr lang="en-US" sz="3200" dirty="0" smtClean="0">
                <a:latin typeface="Gill Sans MT" pitchFamily="34" charset="0"/>
                <a:cs typeface="Andalus" pitchFamily="18" charset="-78"/>
              </a:rPr>
            </a:br>
            <a:r>
              <a:rPr lang="en-US" sz="3200" dirty="0" smtClean="0">
                <a:latin typeface="Gill Sans MT" pitchFamily="34" charset="0"/>
                <a:cs typeface="Andalus" pitchFamily="18" charset="-78"/>
              </a:rPr>
              <a:t/>
            </a:r>
            <a:br>
              <a:rPr lang="en-US" sz="3200" dirty="0" smtClean="0">
                <a:latin typeface="Gill Sans MT" pitchFamily="34" charset="0"/>
                <a:cs typeface="Andalus" pitchFamily="18" charset="-78"/>
              </a:rPr>
            </a:br>
            <a:r>
              <a:rPr lang="en-US" sz="3200" dirty="0" smtClean="0">
                <a:latin typeface="Gill Sans MT" pitchFamily="34" charset="0"/>
                <a:cs typeface="Andalus" pitchFamily="18" charset="-78"/>
              </a:rPr>
              <a:t/>
            </a:r>
            <a:br>
              <a:rPr lang="en-US" sz="3200" dirty="0" smtClean="0">
                <a:latin typeface="Gill Sans MT" pitchFamily="34" charset="0"/>
                <a:cs typeface="Andalus" pitchFamily="18" charset="-78"/>
              </a:rPr>
            </a:br>
            <a:r>
              <a:rPr lang="en-US" sz="3200" dirty="0" smtClean="0">
                <a:latin typeface="Gill Sans MT" pitchFamily="34" charset="0"/>
                <a:cs typeface="Andalus" pitchFamily="18" charset="-78"/>
              </a:rPr>
              <a:t/>
            </a:r>
            <a:br>
              <a:rPr lang="en-US" sz="3200" dirty="0" smtClean="0">
                <a:latin typeface="Gill Sans MT" pitchFamily="34" charset="0"/>
                <a:cs typeface="Andalus" pitchFamily="18" charset="-78"/>
              </a:rPr>
            </a:br>
            <a:r>
              <a:rPr lang="en-US" sz="3200" dirty="0" smtClean="0">
                <a:latin typeface="Gill Sans MT" pitchFamily="34" charset="0"/>
                <a:cs typeface="Andalus" pitchFamily="18" charset="-78"/>
              </a:rPr>
              <a:t>If </a:t>
            </a:r>
            <a:r>
              <a:rPr lang="en-US" sz="3200" i="1" dirty="0" smtClean="0">
                <a:latin typeface="Gill Sans MT" pitchFamily="34" charset="0"/>
                <a:cs typeface="Andalus" pitchFamily="18" charset="-78"/>
              </a:rPr>
              <a:t>A </a:t>
            </a:r>
            <a:r>
              <a:rPr lang="en-US" sz="3200" dirty="0" smtClean="0">
                <a:latin typeface="Gill Sans MT" pitchFamily="34" charset="0"/>
                <a:cs typeface="Andalus" pitchFamily="18" charset="-78"/>
              </a:rPr>
              <a:t>and </a:t>
            </a:r>
            <a:r>
              <a:rPr lang="en-US" sz="3200" i="1" dirty="0" smtClean="0">
                <a:latin typeface="Gill Sans MT" pitchFamily="34" charset="0"/>
                <a:cs typeface="Andalus" pitchFamily="18" charset="-78"/>
              </a:rPr>
              <a:t>B </a:t>
            </a:r>
            <a:r>
              <a:rPr lang="en-US" sz="3200" dirty="0" smtClean="0">
                <a:latin typeface="Gill Sans MT" pitchFamily="34" charset="0"/>
                <a:cs typeface="Andalus" pitchFamily="18" charset="-78"/>
              </a:rPr>
              <a:t>are not mutually exclusive events,</a:t>
            </a:r>
            <a:br>
              <a:rPr lang="en-US" sz="3200" dirty="0" smtClean="0">
                <a:latin typeface="Gill Sans MT" pitchFamily="34" charset="0"/>
                <a:cs typeface="Andalus" pitchFamily="18" charset="-78"/>
              </a:rPr>
            </a:br>
            <a:r>
              <a:rPr lang="en-US" sz="3200" dirty="0" smtClean="0">
                <a:latin typeface="Gill Sans MT" pitchFamily="34" charset="0"/>
                <a:cs typeface="Andalus" pitchFamily="18" charset="-78"/>
              </a:rPr>
              <a:t>   then subtract the overlapping:</a:t>
            </a:r>
            <a:br>
              <a:rPr lang="en-US" sz="3200" dirty="0" smtClean="0">
                <a:latin typeface="Gill Sans MT" pitchFamily="34" charset="0"/>
                <a:cs typeface="Andalus" pitchFamily="18" charset="-78"/>
              </a:rPr>
            </a:br>
            <a:r>
              <a:rPr lang="en-US" sz="3200" dirty="0" smtClean="0">
                <a:latin typeface="Gill Sans MT" pitchFamily="34" charset="0"/>
                <a:cs typeface="Andalus" pitchFamily="18" charset="-78"/>
              </a:rPr>
              <a:t>            P(</a:t>
            </a:r>
            <a:r>
              <a:rPr lang="en-US" sz="3200" i="1" dirty="0" smtClean="0">
                <a:latin typeface="Gill Sans MT" pitchFamily="34" charset="0"/>
                <a:cs typeface="Andalus" pitchFamily="18" charset="-78"/>
              </a:rPr>
              <a:t>AU</a:t>
            </a:r>
            <a:r>
              <a:rPr lang="en-US" sz="3200" dirty="0" smtClean="0">
                <a:latin typeface="Gill Sans MT" pitchFamily="34" charset="0"/>
                <a:cs typeface="Andalus" pitchFamily="18" charset="-78"/>
              </a:rPr>
              <a:t> </a:t>
            </a:r>
            <a:r>
              <a:rPr lang="en-US" sz="3200" i="1" dirty="0" smtClean="0">
                <a:latin typeface="Gill Sans MT" pitchFamily="34" charset="0"/>
                <a:cs typeface="Andalus" pitchFamily="18" charset="-78"/>
              </a:rPr>
              <a:t>B</a:t>
            </a:r>
            <a:r>
              <a:rPr lang="en-US" sz="3200" dirty="0" smtClean="0">
                <a:latin typeface="Gill Sans MT" pitchFamily="34" charset="0"/>
                <a:cs typeface="Andalus" pitchFamily="18" charset="-78"/>
              </a:rPr>
              <a:t>) = P(</a:t>
            </a:r>
            <a:r>
              <a:rPr lang="en-US" sz="3200" i="1" dirty="0" smtClean="0">
                <a:latin typeface="Gill Sans MT" pitchFamily="34" charset="0"/>
                <a:cs typeface="Andalus" pitchFamily="18" charset="-78"/>
              </a:rPr>
              <a:t>A</a:t>
            </a:r>
            <a:r>
              <a:rPr lang="en-US" sz="3200" dirty="0" smtClean="0">
                <a:latin typeface="Gill Sans MT" pitchFamily="34" charset="0"/>
                <a:cs typeface="Andalus" pitchFamily="18" charset="-78"/>
              </a:rPr>
              <a:t>)+P(</a:t>
            </a:r>
            <a:r>
              <a:rPr lang="en-US" sz="3200" i="1" dirty="0" smtClean="0">
                <a:latin typeface="Gill Sans MT" pitchFamily="34" charset="0"/>
                <a:cs typeface="Andalus" pitchFamily="18" charset="-78"/>
              </a:rPr>
              <a:t>B</a:t>
            </a:r>
            <a:r>
              <a:rPr lang="en-US" sz="3200" dirty="0" smtClean="0">
                <a:latin typeface="Gill Sans MT" pitchFamily="34" charset="0"/>
                <a:cs typeface="Andalus" pitchFamily="18" charset="-78"/>
              </a:rPr>
              <a:t>) − P(</a:t>
            </a:r>
            <a:r>
              <a:rPr lang="en-US" sz="3200" i="1" dirty="0" smtClean="0">
                <a:latin typeface="Gill Sans MT" pitchFamily="34" charset="0"/>
                <a:cs typeface="Andalus" pitchFamily="18" charset="-78"/>
              </a:rPr>
              <a:t>A ∩</a:t>
            </a:r>
            <a:r>
              <a:rPr lang="en-US" sz="3200" dirty="0" smtClean="0">
                <a:latin typeface="Gill Sans MT" pitchFamily="34" charset="0"/>
                <a:cs typeface="Andalus" pitchFamily="18" charset="-78"/>
              </a:rPr>
              <a:t> </a:t>
            </a:r>
            <a:r>
              <a:rPr lang="en-US" sz="3200" i="1" dirty="0" smtClean="0">
                <a:latin typeface="Gill Sans MT" pitchFamily="34" charset="0"/>
                <a:cs typeface="Andalus" pitchFamily="18" charset="-78"/>
              </a:rPr>
              <a:t>B</a:t>
            </a:r>
            <a:r>
              <a:rPr lang="en-US" sz="3200" dirty="0" smtClean="0">
                <a:latin typeface="Gill Sans MT" pitchFamily="34" charset="0"/>
                <a:cs typeface="Andalus" pitchFamily="18" charset="-78"/>
              </a:rPr>
              <a:t>)</a:t>
            </a:r>
            <a:br>
              <a:rPr lang="en-US" sz="3200" dirty="0" smtClean="0">
                <a:latin typeface="Gill Sans MT" pitchFamily="34" charset="0"/>
                <a:cs typeface="Andalus" pitchFamily="18" charset="-78"/>
              </a:rPr>
            </a:br>
            <a:endParaRPr lang="en-US" sz="3200" dirty="0" smtClean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BB8F-149C-4836-A5BC-2C5BFC2D90A7}" type="datetime1">
              <a:rPr lang="en-US" smtClean="0"/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Probability…..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Multiplication rule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If </a:t>
            </a:r>
            <a:r>
              <a:rPr lang="en-US" i="1" dirty="0" smtClean="0">
                <a:latin typeface="Gill Sans MT" pitchFamily="34" charset="0"/>
                <a:cs typeface="Andalus" pitchFamily="18" charset="-78"/>
              </a:rPr>
              <a:t>A 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and </a:t>
            </a:r>
            <a:r>
              <a:rPr lang="en-US" i="1" dirty="0" smtClean="0">
                <a:latin typeface="Gill Sans MT" pitchFamily="34" charset="0"/>
                <a:cs typeface="Andalus" pitchFamily="18" charset="-78"/>
              </a:rPr>
              <a:t>B 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are independent events, then</a:t>
            </a:r>
          </a:p>
          <a:p>
            <a:pPr lvl="1"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        P(</a:t>
            </a:r>
            <a:r>
              <a:rPr lang="en-US" i="1" dirty="0" smtClean="0">
                <a:latin typeface="Gill Sans MT" pitchFamily="34" charset="0"/>
                <a:cs typeface="Andalus" pitchFamily="18" charset="-78"/>
              </a:rPr>
              <a:t>A ∩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 </a:t>
            </a:r>
            <a:r>
              <a:rPr lang="en-US" i="1" dirty="0" smtClean="0">
                <a:latin typeface="Gill Sans MT" pitchFamily="34" charset="0"/>
                <a:cs typeface="Andalus" pitchFamily="18" charset="-78"/>
              </a:rPr>
              <a:t>B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) = P(</a:t>
            </a:r>
            <a:r>
              <a:rPr lang="en-US" i="1" dirty="0" smtClean="0">
                <a:latin typeface="Gill Sans MT" pitchFamily="34" charset="0"/>
                <a:cs typeface="Andalus" pitchFamily="18" charset="-78"/>
              </a:rPr>
              <a:t>A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) × P(</a:t>
            </a:r>
            <a:r>
              <a:rPr lang="en-US" i="1" dirty="0" smtClean="0">
                <a:latin typeface="Gill Sans MT" pitchFamily="34" charset="0"/>
                <a:cs typeface="Andalus" pitchFamily="18" charset="-78"/>
              </a:rPr>
              <a:t>B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)</a:t>
            </a:r>
          </a:p>
          <a:p>
            <a:pPr lvl="1">
              <a:buNone/>
            </a:pP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 lvl="1"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More generally, </a:t>
            </a:r>
          </a:p>
          <a:p>
            <a:pPr lvl="1">
              <a:buNone/>
            </a:pPr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   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P(A ∩ B) = P(A) P(B|A) = P(B) P(A|B)</a:t>
            </a:r>
          </a:p>
          <a:p>
            <a:pPr lvl="1">
              <a:buNone/>
            </a:pPr>
            <a:r>
              <a:rPr lang="en-US" b="1" i="1" dirty="0" smtClean="0">
                <a:latin typeface="Gill Sans MT" pitchFamily="34" charset="0"/>
                <a:cs typeface="Andalus" pitchFamily="18" charset="-78"/>
              </a:rPr>
              <a:t>   P(A and B)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 denotes the probability that </a:t>
            </a:r>
            <a:r>
              <a:rPr lang="en-US" b="1" i="1" dirty="0" smtClean="0">
                <a:latin typeface="Gill Sans MT" pitchFamily="34" charset="0"/>
                <a:cs typeface="Andalus" pitchFamily="18" charset="-78"/>
              </a:rPr>
              <a:t>A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 and </a:t>
            </a:r>
            <a:r>
              <a:rPr lang="en-US" b="1" i="1" dirty="0" smtClean="0">
                <a:latin typeface="Gill Sans MT" pitchFamily="34" charset="0"/>
                <a:cs typeface="Andalus" pitchFamily="18" charset="-78"/>
              </a:rPr>
              <a:t>B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 both occur at the same time. </a:t>
            </a:r>
          </a:p>
          <a:p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AD1D-C5AA-4F8B-9EC9-4B34B6427065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Gill Sans MT" pitchFamily="34" charset="0"/>
                <a:cs typeface="Andalus" pitchFamily="18" charset="-78"/>
              </a:rPr>
              <a:t>Conditional Probability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 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Refers to the probability of an event, given that another event is known to have occurred.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“What happened first is assumed”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Hint - When thinking about conditional probabilities, think in stages. Think of the two events A and B occurring chronologically, one after the other, either in time or space.</a:t>
            </a:r>
          </a:p>
          <a:p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119D-C2B2-46BB-BDAF-A449CDD573C7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Gill Sans MT" pitchFamily="34" charset="0"/>
                <a:cs typeface="Andalus" pitchFamily="18" charset="-78"/>
              </a:rPr>
              <a:t>Conditional.....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The conditional probability that event B has occurred given that event A has already occurred is denoted P(B|A) and is defined</a:t>
            </a:r>
          </a:p>
          <a:p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endParaRPr lang="en-US" b="1" dirty="0" smtClean="0">
              <a:latin typeface="Gill Sans MT" pitchFamily="34" charset="0"/>
              <a:cs typeface="Andalus" pitchFamily="18" charset="-78"/>
            </a:endParaRPr>
          </a:p>
          <a:p>
            <a:endParaRPr lang="en-US" b="1" dirty="0" smtClean="0">
              <a:latin typeface="Gill Sans MT" pitchFamily="34" charset="0"/>
              <a:cs typeface="Andalus" pitchFamily="18" charset="-78"/>
            </a:endParaRPr>
          </a:p>
          <a:p>
            <a:pPr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             provided that P(A) ≠ 0.</a:t>
            </a:r>
          </a:p>
          <a:p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276600"/>
            <a:ext cx="3810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5272-A711-4876-89D1-0238DC17C7A6}" type="datetime1">
              <a:rPr lang="en-US" smtClean="0"/>
              <a:t>10/16/2019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Probability…..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Now consider a population with certain binary characteristic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A random selection is defined as one in which each person has an equal chance of being selected.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Proportion measures size; it is a descriptive statistic.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Probability measures chance.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384D-C53C-4AB4-8F22-4AEB5BCA0C37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Gill Sans MT" pitchFamily="34" charset="0"/>
                <a:cs typeface="Andalus" pitchFamily="18" charset="-78"/>
              </a:rPr>
              <a:t>Conditional......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GB" sz="2800" dirty="0" smtClean="0">
                <a:latin typeface="Gill Sans MT" pitchFamily="34" charset="0"/>
                <a:cs typeface="Andalus" pitchFamily="18" charset="-78"/>
              </a:rPr>
              <a:t>Example:</a:t>
            </a:r>
            <a:r>
              <a:rPr lang="en-GB" sz="2800" dirty="0" smtClean="0">
                <a:solidFill>
                  <a:srgbClr val="0033CC"/>
                </a:solidFill>
                <a:latin typeface="Gill Sans MT" pitchFamily="34" charset="0"/>
                <a:cs typeface="Andalus" pitchFamily="18" charset="-78"/>
              </a:rPr>
              <a:t/>
            </a:r>
            <a:br>
              <a:rPr lang="en-GB" sz="2800" dirty="0" smtClean="0">
                <a:solidFill>
                  <a:srgbClr val="0033CC"/>
                </a:solidFill>
                <a:latin typeface="Gill Sans MT" pitchFamily="34" charset="0"/>
                <a:cs typeface="Andalus" pitchFamily="18" charset="-78"/>
              </a:rPr>
            </a:br>
            <a:r>
              <a:rPr lang="en-GB" sz="2800" dirty="0" smtClean="0">
                <a:latin typeface="Gill Sans MT" pitchFamily="34" charset="0"/>
                <a:cs typeface="Andalus" pitchFamily="18" charset="-78"/>
              </a:rPr>
              <a:t>A study investigating the effect of prolonged exposure to bright light on retina damage in premature infants.</a:t>
            </a:r>
            <a:endParaRPr lang="en-US" sz="2800" dirty="0" smtClean="0">
              <a:latin typeface="Gill Sans MT" pitchFamily="34" charset="0"/>
              <a:cs typeface="Andalus" pitchFamily="18" charset="-78"/>
            </a:endParaRPr>
          </a:p>
        </p:txBody>
      </p:sp>
      <p:graphicFrame>
        <p:nvGraphicFramePr>
          <p:cNvPr id="5" name="Group 74"/>
          <p:cNvGraphicFramePr>
            <a:graphicFrameLocks/>
          </p:cNvGraphicFramePr>
          <p:nvPr/>
        </p:nvGraphicFramePr>
        <p:xfrm>
          <a:off x="685800" y="3733800"/>
          <a:ext cx="7772400" cy="2971800"/>
        </p:xfrm>
        <a:graphic>
          <a:graphicData uri="http://schemas.openxmlformats.org/drawingml/2006/table">
            <a:tbl>
              <a:tblPr/>
              <a:tblGrid>
                <a:gridCol w="2263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6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9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237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Retinopathy 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Retinopathy NO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3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Bright light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Reduced light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894E-3F4E-4E28-ABD5-1DCDF598A125}" type="datetime1">
              <a:rPr lang="en-US" smtClean="0"/>
              <a:t>10/16/2019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Gill Sans MT" pitchFamily="34" charset="0"/>
                <a:cs typeface="Andalus" pitchFamily="18" charset="-78"/>
              </a:rPr>
              <a:t>Conditional......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GB" dirty="0" smtClean="0">
                <a:latin typeface="Gill Sans MT" pitchFamily="34" charset="0"/>
                <a:cs typeface="Andalus" pitchFamily="18" charset="-78"/>
              </a:rPr>
              <a:t> The probability of developing retinopathy is:</a:t>
            </a:r>
          </a:p>
          <a:p>
            <a:pPr>
              <a:buNone/>
            </a:pP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>
              <a:lnSpc>
                <a:spcPct val="60000"/>
              </a:lnSpc>
              <a:buNone/>
            </a:pPr>
            <a:r>
              <a:rPr lang="en-US" sz="2800" dirty="0" smtClean="0">
                <a:latin typeface="Gill Sans MT" pitchFamily="34" charset="0"/>
                <a:cs typeface="Andalus" pitchFamily="18" charset="-78"/>
              </a:rPr>
              <a:t>P (Retinopathy) = </a:t>
            </a:r>
            <a:r>
              <a:rPr lang="en-US" sz="2800" u="sng" dirty="0" smtClean="0">
                <a:latin typeface="Gill Sans MT" pitchFamily="34" charset="0"/>
                <a:cs typeface="Andalus" pitchFamily="18" charset="-78"/>
              </a:rPr>
              <a:t>No. of infants with retinopathy</a:t>
            </a:r>
            <a:r>
              <a:rPr lang="en-US" sz="2800" dirty="0" smtClean="0">
                <a:latin typeface="Gill Sans MT" pitchFamily="34" charset="0"/>
                <a:cs typeface="Andalus" pitchFamily="18" charset="-78"/>
              </a:rPr>
              <a:t> </a:t>
            </a:r>
          </a:p>
          <a:p>
            <a:pPr>
              <a:lnSpc>
                <a:spcPct val="60000"/>
              </a:lnSpc>
              <a:buNone/>
            </a:pPr>
            <a:r>
              <a:rPr lang="en-US" sz="2800" dirty="0" smtClean="0">
                <a:latin typeface="Gill Sans MT" pitchFamily="34" charset="0"/>
                <a:cs typeface="Andalus" pitchFamily="18" charset="-78"/>
              </a:rPr>
              <a:t>                                  Total No. of infants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  </a:t>
            </a:r>
          </a:p>
          <a:p>
            <a:pPr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                     = (18+21)/(21+39)</a:t>
            </a:r>
          </a:p>
          <a:p>
            <a:pPr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                     = 0.65</a:t>
            </a:r>
          </a:p>
          <a:p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DD37-9059-45DA-A04F-172ACEB17800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Gill Sans MT" pitchFamily="34" charset="0"/>
                <a:cs typeface="Andalus" pitchFamily="18" charset="-78"/>
              </a:rPr>
              <a:t>Conditional......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en-GB" dirty="0" smtClean="0">
                <a:latin typeface="Gill Sans MT" pitchFamily="34" charset="0"/>
                <a:cs typeface="Andalus" pitchFamily="18" charset="-78"/>
              </a:rPr>
              <a:t> We want to compare the probability of retinopathy, given that the infant was exposed to bright light, with that the infant was exposed to reduced light. </a:t>
            </a:r>
          </a:p>
          <a:p>
            <a:pPr algn="just">
              <a:buNone/>
            </a:pPr>
            <a:endParaRPr lang="en-GB" dirty="0" smtClean="0">
              <a:latin typeface="Gill Sans MT" pitchFamily="34" charset="0"/>
              <a:cs typeface="Andalus" pitchFamily="18" charset="-78"/>
            </a:endParaRPr>
          </a:p>
          <a:p>
            <a:pPr algn="just">
              <a:buFont typeface="Wingdings" pitchFamily="2" charset="2"/>
              <a:buChar char="v"/>
            </a:pPr>
            <a:r>
              <a:rPr lang="en-GB" dirty="0" smtClean="0">
                <a:latin typeface="Gill Sans MT" pitchFamily="34" charset="0"/>
                <a:cs typeface="Andalus" pitchFamily="18" charset="-78"/>
              </a:rPr>
              <a:t> Exposure to bright light and exposure to reduced light are conditioning events, events we want to take into account when calculating conditional probabilities.</a:t>
            </a:r>
          </a:p>
          <a:p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7F70-8BFF-4B68-9E4B-BFF171777664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Gill Sans MT" pitchFamily="34" charset="0"/>
                <a:cs typeface="Andalus" pitchFamily="18" charset="-78"/>
              </a:rPr>
              <a:t>Conditional.......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dirty="0" smtClean="0">
                <a:latin typeface="Gill Sans MT" pitchFamily="34" charset="0"/>
                <a:cs typeface="Andalus" pitchFamily="18" charset="-78"/>
              </a:rPr>
              <a:t> The conditional probability of retinopathy, given exposure to bright light, is:</a:t>
            </a:r>
          </a:p>
          <a:p>
            <a:pPr>
              <a:buNone/>
            </a:pPr>
            <a:endParaRPr lang="en-GB" dirty="0" smtClean="0">
              <a:latin typeface="Gill Sans MT" pitchFamily="34" charset="0"/>
              <a:cs typeface="Andalus" pitchFamily="18" charset="-78"/>
            </a:endParaRPr>
          </a:p>
          <a:p>
            <a:pPr>
              <a:buNone/>
            </a:pPr>
            <a:r>
              <a:rPr lang="en-GB" dirty="0" smtClean="0">
                <a:latin typeface="Gill Sans MT" pitchFamily="34" charset="0"/>
                <a:cs typeface="Andalus" pitchFamily="18" charset="-78"/>
              </a:rPr>
              <a:t>P(Retinopathy/exposure to bright light) = </a:t>
            </a:r>
          </a:p>
          <a:p>
            <a:pPr>
              <a:lnSpc>
                <a:spcPct val="75000"/>
              </a:lnSpc>
              <a:buNone/>
            </a:pPr>
            <a:r>
              <a:rPr lang="en-GB" sz="2800" u="sng" dirty="0" smtClean="0">
                <a:latin typeface="Gill Sans MT" pitchFamily="34" charset="0"/>
                <a:cs typeface="Andalus" pitchFamily="18" charset="-78"/>
              </a:rPr>
              <a:t>No. of infants with retinopathy exposed to bright light</a:t>
            </a:r>
            <a:r>
              <a:rPr lang="en-GB" u="sng" dirty="0" smtClean="0">
                <a:latin typeface="Gill Sans MT" pitchFamily="34" charset="0"/>
                <a:cs typeface="Andalus" pitchFamily="18" charset="-78"/>
              </a:rPr>
              <a:t>                     </a:t>
            </a:r>
            <a:endParaRPr lang="en-GB" dirty="0" smtClean="0">
              <a:latin typeface="Gill Sans MT" pitchFamily="34" charset="0"/>
              <a:cs typeface="Andalus" pitchFamily="18" charset="-78"/>
            </a:endParaRPr>
          </a:p>
          <a:p>
            <a:pPr>
              <a:lnSpc>
                <a:spcPct val="75000"/>
              </a:lnSpc>
              <a:buNone/>
            </a:pPr>
            <a:r>
              <a:rPr lang="en-GB" dirty="0" smtClean="0">
                <a:latin typeface="Gill Sans MT" pitchFamily="34" charset="0"/>
                <a:cs typeface="Andalus" pitchFamily="18" charset="-78"/>
              </a:rPr>
              <a:t>    </a:t>
            </a:r>
            <a:r>
              <a:rPr lang="en-GB" sz="2800" dirty="0" smtClean="0">
                <a:latin typeface="Gill Sans MT" pitchFamily="34" charset="0"/>
                <a:cs typeface="Andalus" pitchFamily="18" charset="-78"/>
              </a:rPr>
              <a:t>No. of infants exposed to bright light</a:t>
            </a:r>
          </a:p>
          <a:p>
            <a:pPr>
              <a:lnSpc>
                <a:spcPct val="75000"/>
              </a:lnSpc>
              <a:buNone/>
            </a:pPr>
            <a:r>
              <a:rPr lang="en-GB" dirty="0" smtClean="0">
                <a:latin typeface="Gill Sans MT" pitchFamily="34" charset="0"/>
                <a:cs typeface="Andalus" pitchFamily="18" charset="-78"/>
              </a:rPr>
              <a:t>	</a:t>
            </a:r>
          </a:p>
          <a:p>
            <a:pPr>
              <a:buNone/>
            </a:pPr>
            <a:r>
              <a:rPr lang="en-GB" dirty="0" smtClean="0">
                <a:latin typeface="Gill Sans MT" pitchFamily="34" charset="0"/>
                <a:cs typeface="Andalus" pitchFamily="18" charset="-78"/>
              </a:rPr>
              <a:t>=</a:t>
            </a:r>
            <a:r>
              <a:rPr lang="en-GB" dirty="0" smtClean="0">
                <a:solidFill>
                  <a:srgbClr val="0033CC"/>
                </a:solidFill>
                <a:latin typeface="Gill Sans MT" pitchFamily="34" charset="0"/>
                <a:cs typeface="Andalus" pitchFamily="18" charset="-78"/>
              </a:rPr>
              <a:t> </a:t>
            </a:r>
            <a:r>
              <a:rPr lang="en-GB" dirty="0" smtClean="0">
                <a:latin typeface="Gill Sans MT" pitchFamily="34" charset="0"/>
                <a:cs typeface="Andalus" pitchFamily="18" charset="-78"/>
              </a:rPr>
              <a:t>18/21 = 0.86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DBBD-10C5-4380-B873-060D9A7E5F21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Gill Sans MT" pitchFamily="34" charset="0"/>
                <a:cs typeface="Andalus" pitchFamily="18" charset="-78"/>
              </a:rPr>
              <a:t>Conditional....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en-GB" dirty="0" smtClean="0">
                <a:latin typeface="Gill Sans MT" pitchFamily="34" charset="0"/>
                <a:cs typeface="Andalus" pitchFamily="18" charset="-78"/>
              </a:rPr>
              <a:t>P(Retinopathy/exposure to reduced light) =  </a:t>
            </a:r>
          </a:p>
          <a:p>
            <a:pPr>
              <a:lnSpc>
                <a:spcPct val="90000"/>
              </a:lnSpc>
              <a:buNone/>
            </a:pPr>
            <a:r>
              <a:rPr lang="en-GB" dirty="0" smtClean="0">
                <a:latin typeface="Gill Sans MT" pitchFamily="34" charset="0"/>
                <a:cs typeface="Andalus" pitchFamily="18" charset="-78"/>
              </a:rPr>
              <a:t> </a:t>
            </a:r>
          </a:p>
          <a:p>
            <a:pPr>
              <a:lnSpc>
                <a:spcPct val="75000"/>
              </a:lnSpc>
              <a:buNone/>
            </a:pPr>
            <a:r>
              <a:rPr lang="en-GB" sz="3600" u="sng" dirty="0" smtClean="0">
                <a:latin typeface="Gill Sans MT" pitchFamily="34" charset="0"/>
                <a:cs typeface="Andalus" pitchFamily="18" charset="-78"/>
              </a:rPr>
              <a:t> # of infants with retinopathy exposed to  reduced light                     </a:t>
            </a:r>
            <a:endParaRPr lang="en-GB" sz="3600" dirty="0" smtClean="0">
              <a:latin typeface="Gill Sans MT" pitchFamily="34" charset="0"/>
              <a:cs typeface="Andalus" pitchFamily="18" charset="-78"/>
            </a:endParaRPr>
          </a:p>
          <a:p>
            <a:pPr>
              <a:lnSpc>
                <a:spcPct val="75000"/>
              </a:lnSpc>
              <a:buNone/>
            </a:pPr>
            <a:r>
              <a:rPr lang="en-GB" sz="3600" dirty="0" smtClean="0">
                <a:latin typeface="Gill Sans MT" pitchFamily="34" charset="0"/>
                <a:cs typeface="Andalus" pitchFamily="18" charset="-78"/>
              </a:rPr>
              <a:t>                   No. of infants exposed to reduced light</a:t>
            </a:r>
            <a:r>
              <a:rPr lang="en-US" sz="3600" dirty="0" smtClean="0">
                <a:latin typeface="Gill Sans MT" pitchFamily="34" charset="0"/>
                <a:cs typeface="Andalus" pitchFamily="18" charset="-78"/>
              </a:rPr>
              <a:t> </a:t>
            </a:r>
          </a:p>
          <a:p>
            <a:pPr>
              <a:lnSpc>
                <a:spcPct val="75000"/>
              </a:lnSpc>
              <a:buNone/>
            </a:pPr>
            <a:endParaRPr lang="en-US" sz="3600" dirty="0" smtClean="0">
              <a:latin typeface="Gill Sans MT" pitchFamily="34" charset="0"/>
              <a:cs typeface="Andalus" pitchFamily="18" charset="-78"/>
            </a:endParaRPr>
          </a:p>
          <a:p>
            <a:pPr>
              <a:lnSpc>
                <a:spcPct val="90000"/>
              </a:lnSpc>
              <a:buNone/>
            </a:pPr>
            <a:r>
              <a:rPr lang="en-US" i="1" dirty="0" smtClean="0">
                <a:latin typeface="Gill Sans MT" pitchFamily="34" charset="0"/>
                <a:cs typeface="Andalus" pitchFamily="18" charset="-78"/>
              </a:rPr>
              <a:t>                     = 21/39 = 0.54</a:t>
            </a:r>
          </a:p>
          <a:p>
            <a:pPr>
              <a:lnSpc>
                <a:spcPct val="90000"/>
              </a:lnSpc>
              <a:buNone/>
            </a:pPr>
            <a:endParaRPr lang="en-US" i="1" dirty="0" smtClean="0">
              <a:latin typeface="Gill Sans MT" pitchFamily="34" charset="0"/>
              <a:cs typeface="Andalus" pitchFamily="18" charset="-78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GB" dirty="0" smtClean="0">
                <a:latin typeface="Gill Sans MT" pitchFamily="34" charset="0"/>
                <a:cs typeface="Andalus" pitchFamily="18" charset="-78"/>
              </a:rPr>
              <a:t> The conditional probabilities suggest that premature infants exposed to bright light have a higher risk of retinopathy than premature infants exposed to reduced light.</a:t>
            </a:r>
          </a:p>
          <a:p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67A2-27B8-4900-B34A-28A75CE3B3D7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Gill Sans MT" pitchFamily="34" charset="0"/>
                <a:cs typeface="Andalus" pitchFamily="18" charset="-78"/>
              </a:rPr>
              <a:t>Conditional....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en-GB" sz="2800" dirty="0" smtClean="0">
                <a:latin typeface="Gill Sans MT" pitchFamily="34" charset="0"/>
                <a:cs typeface="Andalus" pitchFamily="18" charset="-78"/>
              </a:rPr>
              <a:t> For independent events A and B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Gill Sans MT" pitchFamily="34" charset="0"/>
                <a:cs typeface="Andalus" pitchFamily="18" charset="-78"/>
              </a:rPr>
              <a:t>		  P(A/B) = P(A).</a:t>
            </a:r>
          </a:p>
          <a:p>
            <a:pPr eaLnBrk="1" hangingPunct="1">
              <a:buFontTx/>
              <a:buNone/>
            </a:pPr>
            <a:endParaRPr lang="en-GB" sz="2800" dirty="0" smtClean="0">
              <a:latin typeface="Gill Sans MT" pitchFamily="34" charset="0"/>
              <a:cs typeface="Andalus" pitchFamily="18" charset="-78"/>
              <a:sym typeface="Symbol" pitchFamily="18" charset="2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en-GB" sz="2800" dirty="0" smtClean="0">
                <a:latin typeface="Gill Sans MT" pitchFamily="34" charset="0"/>
                <a:cs typeface="Andalus" pitchFamily="18" charset="-78"/>
              </a:rPr>
              <a:t>  For non-independent events A and B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Gill Sans MT" pitchFamily="34" charset="0"/>
                <a:cs typeface="Andalus" pitchFamily="18" charset="-78"/>
              </a:rPr>
              <a:t>		P(A and B) = P(A/B) P(B)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Gill Sans MT" pitchFamily="34" charset="0"/>
                <a:cs typeface="Andalus" pitchFamily="18" charset="-78"/>
              </a:rPr>
              <a:t>         </a:t>
            </a:r>
            <a:r>
              <a:rPr lang="en-GB" sz="2400" dirty="0" smtClean="0">
                <a:latin typeface="Gill Sans MT" pitchFamily="34" charset="0"/>
                <a:cs typeface="Andalus" pitchFamily="18" charset="-78"/>
              </a:rPr>
              <a:t>(General Multiplication Rule)</a:t>
            </a:r>
          </a:p>
          <a:p>
            <a:pPr eaLnBrk="1" hangingPunct="1">
              <a:buFontTx/>
              <a:buNone/>
            </a:pPr>
            <a:endParaRPr lang="en-GB" sz="2400" dirty="0" smtClean="0">
              <a:latin typeface="Gill Sans MT" pitchFamily="34" charset="0"/>
              <a:cs typeface="Andalus" pitchFamily="18" charset="-78"/>
            </a:endParaRP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Gill Sans MT" pitchFamily="34" charset="0"/>
                <a:cs typeface="Andalus" pitchFamily="18" charset="-78"/>
              </a:rPr>
              <a:t>	</a:t>
            </a:r>
            <a:r>
              <a:rPr lang="en-US" sz="2800" dirty="0" smtClean="0">
                <a:latin typeface="Gill Sans MT" pitchFamily="34" charset="0"/>
                <a:cs typeface="Andalus" pitchFamily="18" charset="-78"/>
              </a:rPr>
              <a:t> </a:t>
            </a:r>
            <a:endParaRPr lang="en-GB" sz="2800" dirty="0" smtClean="0">
              <a:latin typeface="Gill Sans MT" pitchFamily="34" charset="0"/>
              <a:cs typeface="Andalus" pitchFamily="18" charset="-78"/>
            </a:endParaRPr>
          </a:p>
          <a:p>
            <a:pPr eaLnBrk="1" hangingPunct="1">
              <a:buFontTx/>
              <a:buNone/>
            </a:pPr>
            <a:endParaRPr lang="en-GB" sz="2800" dirty="0" smtClean="0">
              <a:latin typeface="Gill Sans MT" pitchFamily="34" charset="0"/>
              <a:cs typeface="Andalus" pitchFamily="18" charset="-78"/>
            </a:endParaRPr>
          </a:p>
          <a:p>
            <a:pPr eaLnBrk="1" hangingPunct="1"/>
            <a:endParaRPr lang="en-US" sz="2800" dirty="0" smtClean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EB65-72BF-41F5-ACEE-F7D6C8E8D28A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Test for Independence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44958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ill Sans MT" pitchFamily="34" charset="0"/>
                <a:cs typeface="Andalus" pitchFamily="18" charset="-78"/>
              </a:rPr>
              <a:t>Two events A and B are </a:t>
            </a:r>
            <a:r>
              <a:rPr lang="en-US" i="1" dirty="0" smtClean="0">
                <a:latin typeface="Gill Sans MT" pitchFamily="34" charset="0"/>
                <a:cs typeface="Andalus" pitchFamily="18" charset="-78"/>
              </a:rPr>
              <a:t>independent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 if:</a:t>
            </a:r>
          </a:p>
          <a:p>
            <a:pPr eaLnBrk="1" hangingPunct="1">
              <a:buFontTx/>
              <a:buNone/>
            </a:pP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 eaLnBrk="1" hangingPunct="1">
              <a:buFontTx/>
              <a:buNone/>
            </a:pPr>
            <a:r>
              <a:rPr lang="en-US" b="1" i="1" dirty="0" smtClean="0">
                <a:latin typeface="Gill Sans MT" pitchFamily="34" charset="0"/>
                <a:cs typeface="Andalus" pitchFamily="18" charset="-78"/>
              </a:rPr>
              <a:t>      </a:t>
            </a:r>
            <a:r>
              <a:rPr lang="en-US" i="1" dirty="0" smtClean="0">
                <a:latin typeface="Gill Sans MT" pitchFamily="34" charset="0"/>
                <a:cs typeface="Andalus" pitchFamily="18" charset="-78"/>
              </a:rPr>
              <a:t>P(B|A)=P(B)</a:t>
            </a:r>
          </a:p>
          <a:p>
            <a:pPr eaLnBrk="1" hangingPunct="1">
              <a:buFontTx/>
              <a:buNone/>
            </a:pPr>
            <a:r>
              <a:rPr lang="en-US" i="1" dirty="0" smtClean="0">
                <a:latin typeface="Gill Sans MT" pitchFamily="34" charset="0"/>
                <a:cs typeface="Andalus" pitchFamily="18" charset="-78"/>
              </a:rPr>
              <a:t>              or</a:t>
            </a:r>
          </a:p>
          <a:p>
            <a:pPr eaLnBrk="1" hangingPunct="1">
              <a:buFontTx/>
              <a:buNone/>
            </a:pPr>
            <a:r>
              <a:rPr lang="en-US" i="1" dirty="0" smtClean="0">
                <a:latin typeface="Gill Sans MT" pitchFamily="34" charset="0"/>
                <a:cs typeface="Andalus" pitchFamily="18" charset="-78"/>
              </a:rPr>
              <a:t>P(A and B) = P(A) • P(B)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  </a:t>
            </a:r>
          </a:p>
        </p:txBody>
      </p:sp>
      <p:sp>
        <p:nvSpPr>
          <p:cNvPr id="5" name="Rectangle 9"/>
          <p:cNvSpPr txBox="1">
            <a:spLocks noChangeArrowheads="1"/>
          </p:cNvSpPr>
          <p:nvPr/>
        </p:nvSpPr>
        <p:spPr>
          <a:xfrm>
            <a:off x="4648200" y="1600200"/>
            <a:ext cx="42672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 events A and B are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dependent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if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P(B|A)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≠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P(B)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P(A and B) ≠P(A) • P(B)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B7D7-B112-4C6B-85CF-D450442F8512}" type="datetime1">
              <a:rPr lang="en-US" smtClean="0"/>
              <a:t>10/16/2019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Probability Distributions</a:t>
            </a:r>
            <a:endParaRPr lang="en-US" b="1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 A probability distribution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 is a device used to describe the behavior that a random variable may have by applying the theory of probability.</a:t>
            </a:r>
          </a:p>
          <a:p>
            <a:pPr algn="just">
              <a:lnSpc>
                <a:spcPct val="90000"/>
              </a:lnSpc>
              <a:buNone/>
            </a:pP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It is the way data are distributed, in order to draw conclusions about a set of data  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 Random Variable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 = Any quantity or characteristic that is able to assume a number of different values such that any particular outcome is determined by chance</a:t>
            </a:r>
          </a:p>
          <a:p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D717-77A0-4BF7-83CB-F4A8A313EF69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Distribution…..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 Random variables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 can be either discrete or continuous</a:t>
            </a:r>
          </a:p>
          <a:p>
            <a:pPr>
              <a:buNone/>
            </a:pP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 A discrete random variable 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is able to assume only a finite or countable number of outcomes</a:t>
            </a:r>
          </a:p>
          <a:p>
            <a:pPr>
              <a:buNone/>
            </a:pP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 A continuous random variable 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can take on any value in a specified interval</a:t>
            </a:r>
          </a:p>
          <a:p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97EA9-4F86-4888-B154-4A2C64255C1F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Distribution….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With categorical variables, we obtain the frequency distribution of each variable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With numeric variables, the aim is to determine whether or not normality may be assumed 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If not we may consider transforming the variable or categorize it for analysis (eg age group) </a:t>
            </a:r>
          </a:p>
          <a:p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E44F-81B1-4CD3-888C-990E4ABF84F0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Probability…..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Example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a box containing 100 marbles, 90 of them red and the other 10 blue.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If the question is: ‘‘Are there red marbles in the box?’’, someone who saw the box’s contents would answer ‘‘90%.’’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But if the question is: ‘‘If I take one marble at random, do you think I would have a red one?’’, the answer would be ‘‘90% chance.’’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The first 90% represents a proportion; the second 90%</a:t>
            </a:r>
          </a:p>
          <a:p>
            <a:pPr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     indicates the probability.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1D91-2482-438A-B0BA-61A01C024038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Distribution……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GB" dirty="0" smtClean="0">
                <a:latin typeface="Gill Sans MT" pitchFamily="34" charset="0"/>
                <a:cs typeface="Andalus" pitchFamily="18" charset="-78"/>
              </a:rPr>
              <a:t> Therefore, the probability distribution of a random variable is a table, graph or mathematical formula that gives the probabilities with which the random variable takes different values or ranges of values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E782-A3DA-44CE-A3E5-F3273CF85AE5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A. Discrete Probability Distributions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800" dirty="0" smtClean="0">
                <a:latin typeface="Gill Sans MT" pitchFamily="34" charset="0"/>
                <a:cs typeface="Andalus" pitchFamily="18" charset="-78"/>
              </a:rPr>
              <a:t> 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For a discrete random variable, the probability distribution specifies each of the possible outcomes of the random variable along with the probability that each will occur</a:t>
            </a:r>
          </a:p>
          <a:p>
            <a:pPr>
              <a:buNone/>
            </a:pPr>
            <a:endParaRPr lang="en-US" sz="2800" dirty="0" smtClean="0">
              <a:latin typeface="Gill Sans MT" pitchFamily="34" charset="0"/>
              <a:cs typeface="Andalus" pitchFamily="18" charset="-78"/>
            </a:endParaRPr>
          </a:p>
          <a:p>
            <a:pPr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Examples can be: 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dirty="0" smtClean="0">
                <a:latin typeface="Gill Sans MT" pitchFamily="34" charset="0"/>
                <a:cs typeface="Andalus" pitchFamily="18" charset="-78"/>
              </a:rPr>
              <a:t>Frequency distribution 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dirty="0" smtClean="0">
                <a:latin typeface="Gill Sans MT" pitchFamily="34" charset="0"/>
                <a:cs typeface="Andalus" pitchFamily="18" charset="-78"/>
              </a:rPr>
              <a:t> Relative frequency distribution 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dirty="0" smtClean="0">
                <a:latin typeface="Gill Sans MT" pitchFamily="34" charset="0"/>
                <a:cs typeface="Andalus" pitchFamily="18" charset="-78"/>
              </a:rPr>
              <a:t>Cumulative frequency </a:t>
            </a:r>
          </a:p>
          <a:p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5916B-9ACB-4C6F-8A12-33CF0A1B93BA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Distribution…….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hangingPunct="0">
              <a:buNone/>
            </a:pPr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A discrete random variable:</a:t>
            </a:r>
          </a:p>
          <a:p>
            <a:pPr lvl="1" eaLnBrk="0" hangingPunct="0">
              <a:buClr>
                <a:srgbClr val="790015"/>
              </a:buClr>
              <a:buSzPct val="50000"/>
              <a:buFont typeface="Wingdings" pitchFamily="2" charset="2"/>
              <a:buChar char="v"/>
            </a:pPr>
            <a:r>
              <a:rPr lang="en-US" sz="3200" dirty="0" smtClean="0">
                <a:latin typeface="Gill Sans MT" pitchFamily="34" charset="0"/>
                <a:cs typeface="Andalus" pitchFamily="18" charset="-78"/>
              </a:rPr>
              <a:t>   has a countable number of possible values</a:t>
            </a:r>
          </a:p>
          <a:p>
            <a:pPr lvl="1" eaLnBrk="0" hangingPunct="0">
              <a:buClr>
                <a:srgbClr val="790015"/>
              </a:buClr>
              <a:buSzPct val="50000"/>
              <a:buFont typeface="Wingdings" pitchFamily="2" charset="2"/>
              <a:buChar char="v"/>
            </a:pPr>
            <a:r>
              <a:rPr lang="en-US" sz="3200" dirty="0" smtClean="0">
                <a:latin typeface="Gill Sans MT" pitchFamily="34" charset="0"/>
                <a:cs typeface="Andalus" pitchFamily="18" charset="-78"/>
              </a:rPr>
              <a:t>   has discrete jumps (or gaps) between   successive values</a:t>
            </a:r>
          </a:p>
          <a:p>
            <a:pPr lvl="1" eaLnBrk="0" hangingPunct="0">
              <a:buClr>
                <a:srgbClr val="790015"/>
              </a:buClr>
              <a:buSzPct val="50000"/>
              <a:buFont typeface="Wingdings" pitchFamily="2" charset="2"/>
              <a:buChar char="v"/>
            </a:pPr>
            <a:r>
              <a:rPr lang="en-US" sz="3200" dirty="0" smtClean="0">
                <a:latin typeface="Gill Sans MT" pitchFamily="34" charset="0"/>
                <a:cs typeface="Andalus" pitchFamily="18" charset="-78"/>
              </a:rPr>
              <a:t>  has measurable probability associated with   individual values  counts</a:t>
            </a:r>
          </a:p>
          <a:p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00915-E64F-4C82-8000-39D6BB5E3884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Distribution…….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We represent a potential outcome of the random variable X by x</a:t>
            </a:r>
          </a:p>
          <a:p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          0 &lt; P(X = x) ≤ 1</a:t>
            </a:r>
          </a:p>
          <a:p>
            <a:pPr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          ∑ P(X = x) = 1</a:t>
            </a:r>
          </a:p>
          <a:p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9244-59D7-422D-B283-8AA2FF589A0C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Gill Sans MT" pitchFamily="34" charset="0"/>
                <a:cs typeface="Andalus" pitchFamily="18" charset="-78"/>
              </a:rPr>
              <a:t>The following data shows the number of diagnostic services a patient receives</a:t>
            </a:r>
            <a:endParaRPr lang="en-US" sz="3200" dirty="0">
              <a:latin typeface="Gill Sans MT" pitchFamily="34" charset="0"/>
              <a:cs typeface="Andalus" pitchFamily="18" charset="-78"/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1600200"/>
            <a:ext cx="5486400" cy="4572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FE1C1-B449-498F-8F5E-55FCB08F72E3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Distribution….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What is the probability that a patient receives exactly 3 diagnostic services?</a:t>
            </a:r>
          </a:p>
          <a:p>
            <a:pPr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                 P(X=3) = 0.031</a:t>
            </a:r>
          </a:p>
          <a:p>
            <a:pPr>
              <a:buNone/>
            </a:pP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What is the probability that a patient receives at most one diagnostic service?</a:t>
            </a:r>
          </a:p>
          <a:p>
            <a:pPr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              P (X≤1)  =  P(X = 0) + P(X = 1) </a:t>
            </a:r>
          </a:p>
          <a:p>
            <a:pPr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                            = 0.671 + 0.229</a:t>
            </a:r>
          </a:p>
          <a:p>
            <a:pPr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                            = 0.900</a:t>
            </a:r>
          </a:p>
          <a:p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FC5B-454F-45CC-91DD-A0CFC91CB89E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Distribution…..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What is the probability that a patient receives at least four diagnostic services?</a:t>
            </a:r>
          </a:p>
          <a:p>
            <a:pPr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    P (X≥4)  = P(X = 4) + P(X = 5) </a:t>
            </a:r>
          </a:p>
          <a:p>
            <a:pPr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                  = 0.010 + 0.006</a:t>
            </a:r>
          </a:p>
          <a:p>
            <a:pPr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                  = 0.016</a:t>
            </a:r>
          </a:p>
          <a:p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9A9F-068C-4BD8-B9B5-945DCDC37818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n-US" sz="3200" dirty="0" smtClean="0">
                <a:latin typeface="Gill Sans MT" pitchFamily="34" charset="0"/>
                <a:cs typeface="Andalus" pitchFamily="18" charset="-78"/>
              </a:rPr>
              <a:t/>
            </a:r>
            <a:br>
              <a:rPr lang="en-US" sz="3200" dirty="0" smtClean="0">
                <a:latin typeface="Gill Sans MT" pitchFamily="34" charset="0"/>
                <a:cs typeface="Andalus" pitchFamily="18" charset="-78"/>
              </a:rPr>
            </a:br>
            <a:r>
              <a:rPr lang="en-US" sz="3200" dirty="0" smtClean="0">
                <a:latin typeface="Gill Sans MT" pitchFamily="34" charset="0"/>
                <a:cs typeface="Andalus" pitchFamily="18" charset="-78"/>
              </a:rPr>
              <a:t>Probability distributions can also be displayed</a:t>
            </a:r>
            <a:br>
              <a:rPr lang="en-US" sz="3200" dirty="0" smtClean="0">
                <a:latin typeface="Gill Sans MT" pitchFamily="34" charset="0"/>
                <a:cs typeface="Andalus" pitchFamily="18" charset="-78"/>
              </a:rPr>
            </a:br>
            <a:r>
              <a:rPr lang="en-US" sz="3200" dirty="0" smtClean="0">
                <a:latin typeface="Gill Sans MT" pitchFamily="34" charset="0"/>
                <a:cs typeface="Andalus" pitchFamily="18" charset="-78"/>
              </a:rPr>
              <a:t>using a graph</a:t>
            </a:r>
            <a:r>
              <a:rPr lang="en-US" sz="4000" dirty="0" smtClean="0">
                <a:latin typeface="Gill Sans MT" pitchFamily="34" charset="0"/>
                <a:cs typeface="Andalus" pitchFamily="18" charset="-78"/>
              </a:rPr>
              <a:t/>
            </a:r>
            <a:br>
              <a:rPr lang="en-US" sz="4000" dirty="0" smtClean="0">
                <a:latin typeface="Gill Sans MT" pitchFamily="34" charset="0"/>
                <a:cs typeface="Andalus" pitchFamily="18" charset="-78"/>
              </a:rPr>
            </a:br>
            <a:endParaRPr lang="en-US" sz="4000" dirty="0" smtClean="0">
              <a:latin typeface="Gill Sans MT" pitchFamily="34" charset="0"/>
              <a:cs typeface="Andalus" pitchFamily="18" charset="-78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295400"/>
            <a:ext cx="8382000" cy="51816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A5DC-F0F3-4EB4-B4C0-29D157247A2F}" type="datetime1">
              <a:rPr lang="en-US" smtClean="0"/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Distribution…..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If a random variable is able to take on a large number of values, then a probability mass function might not be the most useful way to summarize its behavior</a:t>
            </a:r>
          </a:p>
          <a:p>
            <a:pPr>
              <a:buNone/>
            </a:pP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Instead, measures of location and dispersion can be calculated (as long as the data are not categorical)</a:t>
            </a:r>
          </a:p>
          <a:p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3289-6EF9-4498-A443-497E904699EE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Distribution…..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The average value assumed by a random variable is called its expected value, or the population mean</a:t>
            </a:r>
          </a:p>
          <a:p>
            <a:endParaRPr lang="en-US" b="1" dirty="0" smtClean="0">
              <a:latin typeface="Gill Sans MT" pitchFamily="34" charset="0"/>
              <a:cs typeface="Andalus" pitchFamily="18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It is represented by E(X) or µ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endParaRPr lang="en-US" i="1" dirty="0" smtClean="0">
              <a:latin typeface="Gill Sans MT" pitchFamily="34" charset="0"/>
              <a:cs typeface="Andalus" pitchFamily="18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i="1" dirty="0" smtClean="0">
                <a:latin typeface="Gill Sans MT" pitchFamily="34" charset="0"/>
                <a:cs typeface="Andalus" pitchFamily="18" charset="-78"/>
              </a:rPr>
              <a:t> 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To obtain the expected value of a discrete random variable X, we multiply each possible outcome by its associated probability and sum all values with a probability greater than 0</a:t>
            </a:r>
          </a:p>
          <a:p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1FA1-0BD6-46B1-8DD9-FC0D6419E983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Probability…..</a:t>
            </a:r>
            <a:endParaRPr lang="en-US" b="1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 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Chance of observing a particular outcome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Likelihood of an event</a:t>
            </a:r>
          </a:p>
          <a:p>
            <a:pPr algn="just">
              <a:lnSpc>
                <a:spcPct val="80000"/>
              </a:lnSpc>
              <a:buNone/>
            </a:pP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Assumes a “random” process: i.e.. the outcome is not predetermined - there is an element of chance</a:t>
            </a:r>
          </a:p>
          <a:p>
            <a:pPr algn="just">
              <a:lnSpc>
                <a:spcPct val="80000"/>
              </a:lnSpc>
              <a:buNone/>
            </a:pP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An outcome is a specific result of a single trial of a probability experiment.</a:t>
            </a:r>
            <a:br>
              <a:rPr lang="en-US" dirty="0" smtClean="0">
                <a:latin typeface="Gill Sans MT" pitchFamily="34" charset="0"/>
                <a:cs typeface="Andalus" pitchFamily="18" charset="-78"/>
              </a:rPr>
            </a:b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9109-F436-4235-8489-396E2C5E2DE6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Distribution…..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Rectangle 35"/>
          <p:cNvSpPr>
            <a:spLocks noGrp="1" noChangeArrowheads="1"/>
          </p:cNvSpPr>
          <p:nvPr>
            <p:ph idx="1"/>
          </p:nvPr>
        </p:nvSpPr>
        <p:spPr bwMode="auto">
          <a:xfrm>
            <a:off x="457200" y="1371600"/>
            <a:ext cx="8229600" cy="205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buFont typeface="Wingdings" pitchFamily="2" charset="2"/>
              <a:buChar char="q"/>
            </a:pPr>
            <a:r>
              <a:rPr lang="en-US" baseline="0" dirty="0" smtClean="0">
                <a:latin typeface="Gill Sans MT" pitchFamily="34" charset="0"/>
                <a:cs typeface="Andalus" pitchFamily="18" charset="-78"/>
              </a:rPr>
              <a:t>  The </a:t>
            </a:r>
            <a:r>
              <a:rPr lang="en-US" baseline="0" dirty="0">
                <a:latin typeface="Gill Sans MT" pitchFamily="34" charset="0"/>
                <a:cs typeface="Andalus" pitchFamily="18" charset="-78"/>
              </a:rPr>
              <a:t>mean is also known as the expected value (or expectation) of a random variable, because it is the value that is expected to occur, on average. </a:t>
            </a:r>
          </a:p>
        </p:txBody>
      </p:sp>
      <p:graphicFrame>
        <p:nvGraphicFramePr>
          <p:cNvPr id="560130" name="Object 2"/>
          <p:cNvGraphicFramePr>
            <a:graphicFrameLocks/>
          </p:cNvGraphicFramePr>
          <p:nvPr/>
        </p:nvGraphicFramePr>
        <p:xfrm>
          <a:off x="2286000" y="3886200"/>
          <a:ext cx="2787650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27" name="Equation" r:id="rId3" imgW="2787480" imgH="796680" progId="Equation.3">
                  <p:embed/>
                </p:oleObj>
              </mc:Choice>
              <mc:Fallback>
                <p:oleObj name="Equation" r:id="rId3" imgW="2787480" imgH="796680" progId="Equation.3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886200"/>
                        <a:ext cx="2787650" cy="133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F5B0F-685E-4F41-8399-EAD9521E9F15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Distribution….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For the diagnostic service data:</a:t>
            </a:r>
          </a:p>
          <a:p>
            <a:pPr>
              <a:buNone/>
            </a:pP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Mean (X) = 0(0.671) +1(0.229) +2(0.053)</a:t>
            </a:r>
          </a:p>
          <a:p>
            <a:pPr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               +3(0.031) +4(0.010) +5(0.006)</a:t>
            </a:r>
          </a:p>
          <a:p>
            <a:pPr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               = 0.498 ≈ 0.5</a:t>
            </a:r>
          </a:p>
          <a:p>
            <a:pPr>
              <a:buNone/>
            </a:pPr>
            <a:endParaRPr lang="en-US" dirty="0" smtClean="0">
              <a:solidFill>
                <a:srgbClr val="0033CC"/>
              </a:solidFill>
              <a:latin typeface="Gill Sans MT" pitchFamily="34" charset="0"/>
              <a:cs typeface="Andalus" pitchFamily="18" charset="-78"/>
            </a:endParaRPr>
          </a:p>
          <a:p>
            <a:pPr algn="just"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We would expect an average of 0.5 services for each visit</a:t>
            </a:r>
          </a:p>
          <a:p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797C-5687-4375-9C42-1541866211E1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Distribution….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The variance of a random variable X is called the </a:t>
            </a:r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population variance 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and is represented by Var(X) or </a:t>
            </a:r>
            <a:r>
              <a:rPr lang="en-US" dirty="0" smtClean="0">
                <a:latin typeface="Gill Sans MT" pitchFamily="34" charset="0"/>
                <a:cs typeface="Andalus" pitchFamily="18" charset="-78"/>
                <a:sym typeface="Symbol" pitchFamily="18" charset="2"/>
              </a:rPr>
              <a:t></a:t>
            </a:r>
            <a:r>
              <a:rPr lang="en-US" baseline="30000" dirty="0" smtClean="0">
                <a:latin typeface="Gill Sans MT" pitchFamily="34" charset="0"/>
                <a:cs typeface="Andalus" pitchFamily="18" charset="-78"/>
              </a:rPr>
              <a:t>2</a:t>
            </a:r>
          </a:p>
          <a:p>
            <a:pPr>
              <a:buNone/>
            </a:pP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It quantifies the dispersion of the possible outcomes of X around the expected value μ</a:t>
            </a:r>
          </a:p>
          <a:p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0D4A-4315-4450-A9A0-2AC8A31837C9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Distribution……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graphicFrame>
        <p:nvGraphicFramePr>
          <p:cNvPr id="559106" name="Object 2"/>
          <p:cNvGraphicFramePr>
            <a:graphicFrameLocks noGrp="1"/>
          </p:cNvGraphicFramePr>
          <p:nvPr>
            <p:ph idx="1"/>
          </p:nvPr>
        </p:nvGraphicFramePr>
        <p:xfrm>
          <a:off x="1371600" y="2819400"/>
          <a:ext cx="63500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68" name="Equation" r:id="rId3" imgW="6349680" imgH="1396800" progId="Equation.3">
                  <p:embed/>
                </p:oleObj>
              </mc:Choice>
              <mc:Fallback>
                <p:oleObj name="Equation" r:id="rId3" imgW="6349680" imgH="1396800" progId="Equation.3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819400"/>
                        <a:ext cx="6350000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33450" y="1600200"/>
            <a:ext cx="7680325" cy="95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buFont typeface="Wingdings" pitchFamily="2" charset="2"/>
              <a:buChar char="v"/>
            </a:pPr>
            <a:r>
              <a:rPr lang="en-US" sz="2800" baseline="0" dirty="0" smtClean="0">
                <a:latin typeface="Times New Roman" pitchFamily="18" charset="0"/>
              </a:rPr>
              <a:t> The </a:t>
            </a:r>
            <a:r>
              <a:rPr lang="en-US" sz="2800" b="1" baseline="0" dirty="0">
                <a:latin typeface="Times New Roman" pitchFamily="18" charset="0"/>
              </a:rPr>
              <a:t>variance</a:t>
            </a:r>
            <a:r>
              <a:rPr lang="en-US" sz="2800" b="1" baseline="0" dirty="0">
                <a:solidFill>
                  <a:srgbClr val="790015"/>
                </a:solidFill>
                <a:latin typeface="Times New Roman" pitchFamily="18" charset="0"/>
              </a:rPr>
              <a:t> </a:t>
            </a:r>
            <a:r>
              <a:rPr lang="en-US" sz="2800" baseline="0" dirty="0">
                <a:latin typeface="Times New Roman" pitchFamily="18" charset="0"/>
              </a:rPr>
              <a:t>of a random variable is the </a:t>
            </a:r>
            <a:r>
              <a:rPr lang="en-US" sz="2800" baseline="0" dirty="0" smtClean="0">
                <a:latin typeface="Times New Roman" pitchFamily="18" charset="0"/>
              </a:rPr>
              <a:t>  expected </a:t>
            </a:r>
            <a:r>
              <a:rPr lang="en-US" sz="2800" baseline="0" dirty="0">
                <a:latin typeface="Times New Roman" pitchFamily="18" charset="0"/>
              </a:rPr>
              <a:t>squared deviation from the mean: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23900" y="4903788"/>
            <a:ext cx="8153400" cy="95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buFont typeface="Wingdings" pitchFamily="2" charset="2"/>
              <a:buChar char="v"/>
            </a:pPr>
            <a:r>
              <a:rPr lang="en-US" sz="2800" baseline="0" dirty="0" smtClean="0">
                <a:latin typeface="Times New Roman" pitchFamily="18" charset="0"/>
              </a:rPr>
              <a:t> The </a:t>
            </a:r>
            <a:r>
              <a:rPr lang="en-US" sz="2800" b="1" baseline="0" dirty="0">
                <a:latin typeface="Times New Roman" pitchFamily="18" charset="0"/>
              </a:rPr>
              <a:t>standard deviation </a:t>
            </a:r>
            <a:r>
              <a:rPr lang="en-US" sz="2800" baseline="0" dirty="0">
                <a:latin typeface="Times New Roman" pitchFamily="18" charset="0"/>
              </a:rPr>
              <a:t>of a random variable is the </a:t>
            </a:r>
            <a:r>
              <a:rPr lang="en-US" sz="2800" baseline="0" dirty="0" smtClean="0">
                <a:latin typeface="Times New Roman" pitchFamily="18" charset="0"/>
              </a:rPr>
              <a:t> square </a:t>
            </a:r>
            <a:r>
              <a:rPr lang="en-US" sz="2800" baseline="0" dirty="0">
                <a:latin typeface="Times New Roman" pitchFamily="18" charset="0"/>
              </a:rPr>
              <a:t>root of its variance:</a:t>
            </a:r>
          </a:p>
        </p:txBody>
      </p:sp>
      <p:graphicFrame>
        <p:nvGraphicFramePr>
          <p:cNvPr id="559107" name="Object 3"/>
          <p:cNvGraphicFramePr>
            <a:graphicFrameLocks/>
          </p:cNvGraphicFramePr>
          <p:nvPr/>
        </p:nvGraphicFramePr>
        <p:xfrm>
          <a:off x="4724400" y="5486400"/>
          <a:ext cx="285750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69" name="Equation" r:id="rId5" imgW="2857320" imgH="601560" progId="Equation.3">
                  <p:embed/>
                </p:oleObj>
              </mc:Choice>
              <mc:Fallback>
                <p:oleObj name="Equation" r:id="rId5" imgW="2857320" imgH="601560" progId="Equation.3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486400"/>
                        <a:ext cx="2857500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19EA0-1A8D-41CB-A9B1-93942FD04279}" type="datetime1">
              <a:rPr lang="en-US" smtClean="0"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Distribution……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>
                <a:cs typeface="Andalus" pitchFamily="18" charset="-78"/>
              </a:rPr>
              <a:t>σ</a:t>
            </a:r>
            <a:r>
              <a:rPr lang="en-US" baseline="30000" dirty="0" smtClean="0">
                <a:latin typeface="Gill Sans MT" pitchFamily="34" charset="0"/>
                <a:cs typeface="Andalus" pitchFamily="18" charset="-78"/>
              </a:rPr>
              <a:t>2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 = (0− 0.5)</a:t>
            </a:r>
            <a:r>
              <a:rPr lang="en-US" baseline="30000" dirty="0" smtClean="0">
                <a:latin typeface="Gill Sans MT" pitchFamily="34" charset="0"/>
                <a:cs typeface="Andalus" pitchFamily="18" charset="-78"/>
              </a:rPr>
              <a:t>2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(0.671) +(1 − 0.5)</a:t>
            </a:r>
            <a:r>
              <a:rPr lang="en-US" baseline="30000" dirty="0" smtClean="0">
                <a:latin typeface="Gill Sans MT" pitchFamily="34" charset="0"/>
                <a:cs typeface="Andalus" pitchFamily="18" charset="-78"/>
              </a:rPr>
              <a:t>2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(0.229)</a:t>
            </a:r>
          </a:p>
          <a:p>
            <a:pPr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   +(2 − 0.5)</a:t>
            </a:r>
            <a:r>
              <a:rPr lang="en-US" baseline="30000" dirty="0" smtClean="0">
                <a:latin typeface="Gill Sans MT" pitchFamily="34" charset="0"/>
                <a:cs typeface="Andalus" pitchFamily="18" charset="-78"/>
              </a:rPr>
              <a:t>2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(0.053) +(3 − 0.5)</a:t>
            </a:r>
            <a:r>
              <a:rPr lang="en-US" baseline="30000" dirty="0" smtClean="0">
                <a:latin typeface="Gill Sans MT" pitchFamily="34" charset="0"/>
                <a:cs typeface="Andalus" pitchFamily="18" charset="-78"/>
              </a:rPr>
              <a:t>2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(0.031)</a:t>
            </a:r>
          </a:p>
          <a:p>
            <a:pPr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   +(4 − 0.5)</a:t>
            </a:r>
            <a:r>
              <a:rPr lang="en-US" baseline="30000" dirty="0" smtClean="0">
                <a:latin typeface="Gill Sans MT" pitchFamily="34" charset="0"/>
                <a:cs typeface="Andalus" pitchFamily="18" charset="-78"/>
              </a:rPr>
              <a:t>2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(0.010) +(5 − 0.5)</a:t>
            </a:r>
            <a:r>
              <a:rPr lang="en-US" baseline="30000" dirty="0" smtClean="0">
                <a:latin typeface="Gill Sans MT" pitchFamily="34" charset="0"/>
                <a:cs typeface="Andalus" pitchFamily="18" charset="-78"/>
              </a:rPr>
              <a:t>2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(0.006)</a:t>
            </a:r>
          </a:p>
          <a:p>
            <a:pPr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   = 0.782</a:t>
            </a:r>
          </a:p>
          <a:p>
            <a:pPr>
              <a:buNone/>
            </a:pP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Standard deviation = </a:t>
            </a:r>
            <a:r>
              <a:rPr lang="el-GR" dirty="0" smtClean="0">
                <a:cs typeface="Andalus" pitchFamily="18" charset="-78"/>
              </a:rPr>
              <a:t>σ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 = √0.782 = 0.884</a:t>
            </a:r>
          </a:p>
          <a:p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EF08-E9BD-421E-B3E4-49CDD1D68A09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Distribution……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Examples of discrete probability distributions are the binomial distribution and the Poisson distribution.</a:t>
            </a:r>
            <a:br>
              <a:rPr lang="en-US" dirty="0" smtClean="0">
                <a:latin typeface="Gill Sans MT" pitchFamily="34" charset="0"/>
                <a:cs typeface="Andalus" pitchFamily="18" charset="-78"/>
              </a:rPr>
            </a:b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A755-0157-442A-AAC3-E271885F673B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1. Binomial Distribution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GB" dirty="0" smtClean="0">
                <a:latin typeface="Gill Sans MT" pitchFamily="34" charset="0"/>
                <a:cs typeface="Andalus" pitchFamily="18" charset="-78"/>
              </a:rPr>
              <a:t> It is one of the most widely encountered discrete distributions.</a:t>
            </a:r>
          </a:p>
          <a:p>
            <a:pPr>
              <a:buNone/>
            </a:pPr>
            <a:endParaRPr lang="en-GB" dirty="0" smtClean="0">
              <a:latin typeface="Gill Sans MT" pitchFamily="34" charset="0"/>
              <a:cs typeface="Andalus" pitchFamily="18" charset="-78"/>
            </a:endParaRP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latin typeface="Gill Sans MT" pitchFamily="34" charset="0"/>
                <a:cs typeface="Andalus" pitchFamily="18" charset="-78"/>
              </a:rPr>
              <a:t> Consider dichotomous random variable</a:t>
            </a:r>
          </a:p>
          <a:p>
            <a:pPr>
              <a:buNone/>
            </a:pPr>
            <a:endParaRPr lang="en-GB" dirty="0" smtClean="0">
              <a:latin typeface="Gill Sans MT" pitchFamily="34" charset="0"/>
              <a:cs typeface="Andalus" pitchFamily="18" charset="-78"/>
            </a:endParaRP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latin typeface="Gill Sans MT" pitchFamily="34" charset="0"/>
                <a:cs typeface="Andalus" pitchFamily="18" charset="-78"/>
              </a:rPr>
              <a:t> When a single trial of some experiment can result in only one of two mutually exclusive outcomes (success or failure; dead or alive; sick or well, male or female)</a:t>
            </a:r>
          </a:p>
          <a:p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4146-E801-404F-8556-DAD4F8E9CB40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Characteristics of a Binomial Distribution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The experiment consist of </a:t>
            </a:r>
            <a:r>
              <a:rPr lang="en-US" i="1" dirty="0" smtClean="0">
                <a:latin typeface="Gill Sans MT" pitchFamily="34" charset="0"/>
                <a:cs typeface="Andalus" pitchFamily="18" charset="-78"/>
              </a:rPr>
              <a:t>n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 identical trials.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Only two possible outcomes on each trial. 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The probability of </a:t>
            </a:r>
            <a:r>
              <a:rPr lang="en-US" i="1" dirty="0" smtClean="0">
                <a:latin typeface="Gill Sans MT" pitchFamily="34" charset="0"/>
                <a:cs typeface="Andalus" pitchFamily="18" charset="-78"/>
              </a:rPr>
              <a:t>A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 (</a:t>
            </a:r>
            <a:r>
              <a:rPr lang="en-US" i="1" dirty="0" smtClean="0">
                <a:latin typeface="Gill Sans MT" pitchFamily="34" charset="0"/>
                <a:cs typeface="Andalus" pitchFamily="18" charset="-78"/>
              </a:rPr>
              <a:t>success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) remains the same from trial to trial. This probability is denoted by </a:t>
            </a:r>
            <a:r>
              <a:rPr lang="en-US" i="1" dirty="0" smtClean="0">
                <a:latin typeface="Gill Sans MT" pitchFamily="34" charset="0"/>
                <a:cs typeface="Andalus" pitchFamily="18" charset="-78"/>
              </a:rPr>
              <a:t>p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, and the probability of </a:t>
            </a:r>
            <a:r>
              <a:rPr lang="en-US" i="1" dirty="0" smtClean="0">
                <a:latin typeface="Gill Sans MT" pitchFamily="34" charset="0"/>
                <a:cs typeface="Andalus" pitchFamily="18" charset="-78"/>
              </a:rPr>
              <a:t>B (failure)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 is denoted by </a:t>
            </a:r>
            <a:r>
              <a:rPr lang="en-US" i="1" dirty="0" smtClean="0">
                <a:latin typeface="Gill Sans MT" pitchFamily="34" charset="0"/>
                <a:cs typeface="Andalus" pitchFamily="18" charset="-78"/>
              </a:rPr>
              <a:t>q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.    </a:t>
            </a:r>
          </a:p>
          <a:p>
            <a:pPr>
              <a:lnSpc>
                <a:spcPct val="90000"/>
              </a:lnSpc>
              <a:buNone/>
            </a:pPr>
            <a:r>
              <a:rPr lang="en-US" i="1" dirty="0" smtClean="0">
                <a:latin typeface="Gill Sans MT" pitchFamily="34" charset="0"/>
                <a:cs typeface="Andalus" pitchFamily="18" charset="-78"/>
              </a:rPr>
              <a:t>                  q = 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1- </a:t>
            </a:r>
            <a:r>
              <a:rPr lang="en-US" i="1" dirty="0" smtClean="0">
                <a:latin typeface="Gill Sans MT" pitchFamily="34" charset="0"/>
                <a:cs typeface="Andalus" pitchFamily="18" charset="-78"/>
              </a:rPr>
              <a:t>p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The trials are independent.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GB" dirty="0" smtClean="0">
                <a:latin typeface="Gill Sans MT" pitchFamily="34" charset="0"/>
                <a:cs typeface="Andalus" pitchFamily="18" charset="-78"/>
              </a:rPr>
              <a:t>n and </a:t>
            </a:r>
            <a:r>
              <a:rPr lang="en-GB" dirty="0" smtClean="0">
                <a:latin typeface="Gill Sans MT" pitchFamily="34" charset="0"/>
                <a:cs typeface="Andalus" pitchFamily="18" charset="-78"/>
                <a:sym typeface="Symbol" pitchFamily="18" charset="2"/>
              </a:rPr>
              <a:t></a:t>
            </a:r>
            <a:r>
              <a:rPr lang="en-GB" dirty="0" smtClean="0">
                <a:latin typeface="Gill Sans MT" pitchFamily="34" charset="0"/>
                <a:cs typeface="Andalus" pitchFamily="18" charset="-78"/>
              </a:rPr>
              <a:t> are the parameters of the binomial distribution.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The mean is n</a:t>
            </a:r>
            <a:r>
              <a:rPr lang="en-GB" dirty="0" smtClean="0">
                <a:latin typeface="Gill Sans MT" pitchFamily="34" charset="0"/>
                <a:cs typeface="Andalus" pitchFamily="18" charset="-78"/>
                <a:sym typeface="Symbol" pitchFamily="18" charset="2"/>
              </a:rPr>
              <a:t> and the variance is n(1- )</a:t>
            </a: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457B-95C7-4C68-9634-D34921E129FD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Binomial…….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dirty="0" smtClean="0">
                <a:latin typeface="Gill Sans MT" pitchFamily="34" charset="0"/>
                <a:cs typeface="Andalus" pitchFamily="18" charset="-78"/>
              </a:rPr>
              <a:t> Suppose an event can have only binary outcomes A and B. </a:t>
            </a:r>
          </a:p>
          <a:p>
            <a:endParaRPr lang="en-GB" dirty="0" smtClean="0">
              <a:latin typeface="Gill Sans MT" pitchFamily="34" charset="0"/>
              <a:cs typeface="Andalus" pitchFamily="18" charset="-78"/>
            </a:endParaRPr>
          </a:p>
          <a:p>
            <a:pPr>
              <a:buFont typeface="Wingdings" pitchFamily="2" charset="2"/>
              <a:buChar char="Ø"/>
            </a:pPr>
            <a:r>
              <a:rPr lang="en-GB" dirty="0" smtClean="0">
                <a:latin typeface="Gill Sans MT" pitchFamily="34" charset="0"/>
                <a:cs typeface="Andalus" pitchFamily="18" charset="-78"/>
              </a:rPr>
              <a:t> Let the probability of A is </a:t>
            </a:r>
            <a:r>
              <a:rPr lang="en-GB" dirty="0" smtClean="0">
                <a:latin typeface="Gill Sans MT" pitchFamily="34" charset="0"/>
                <a:cs typeface="Andalus" pitchFamily="18" charset="-78"/>
                <a:sym typeface="Symbol" pitchFamily="18" charset="2"/>
              </a:rPr>
              <a:t></a:t>
            </a:r>
            <a:r>
              <a:rPr lang="en-GB" dirty="0" smtClean="0">
                <a:latin typeface="Gill Sans MT" pitchFamily="34" charset="0"/>
                <a:cs typeface="Andalus" pitchFamily="18" charset="-78"/>
              </a:rPr>
              <a:t> and that of B is </a:t>
            </a:r>
          </a:p>
          <a:p>
            <a:pPr>
              <a:buNone/>
            </a:pPr>
            <a:r>
              <a:rPr lang="en-GB" dirty="0" smtClean="0">
                <a:latin typeface="Gill Sans MT" pitchFamily="34" charset="0"/>
                <a:cs typeface="Andalus" pitchFamily="18" charset="-78"/>
              </a:rPr>
              <a:t>    1 - </a:t>
            </a:r>
            <a:r>
              <a:rPr lang="en-GB" dirty="0" smtClean="0">
                <a:latin typeface="Gill Sans MT" pitchFamily="34" charset="0"/>
                <a:cs typeface="Andalus" pitchFamily="18" charset="-78"/>
                <a:sym typeface="Symbol" pitchFamily="18" charset="2"/>
              </a:rPr>
              <a:t></a:t>
            </a:r>
            <a:r>
              <a:rPr lang="en-GB" dirty="0" smtClean="0">
                <a:latin typeface="Gill Sans MT" pitchFamily="34" charset="0"/>
                <a:cs typeface="Andalus" pitchFamily="18" charset="-78"/>
              </a:rPr>
              <a:t>. </a:t>
            </a:r>
          </a:p>
          <a:p>
            <a:endParaRPr lang="en-GB" dirty="0" smtClean="0">
              <a:latin typeface="Gill Sans MT" pitchFamily="34" charset="0"/>
              <a:cs typeface="Andalus" pitchFamily="18" charset="-78"/>
            </a:endParaRPr>
          </a:p>
          <a:p>
            <a:pPr>
              <a:buFont typeface="Wingdings" pitchFamily="2" charset="2"/>
              <a:buChar char="Ø"/>
            </a:pPr>
            <a:r>
              <a:rPr lang="en-GB" dirty="0" smtClean="0">
                <a:latin typeface="Gill Sans MT" pitchFamily="34" charset="0"/>
                <a:cs typeface="Andalus" pitchFamily="18" charset="-78"/>
              </a:rPr>
              <a:t> The probability </a:t>
            </a:r>
            <a:r>
              <a:rPr lang="en-GB" dirty="0" smtClean="0">
                <a:latin typeface="Gill Sans MT" pitchFamily="34" charset="0"/>
                <a:cs typeface="Andalus" pitchFamily="18" charset="-78"/>
                <a:sym typeface="Symbol" pitchFamily="18" charset="2"/>
              </a:rPr>
              <a:t></a:t>
            </a:r>
            <a:r>
              <a:rPr lang="en-GB" dirty="0" smtClean="0">
                <a:latin typeface="Gill Sans MT" pitchFamily="34" charset="0"/>
                <a:cs typeface="Andalus" pitchFamily="18" charset="-78"/>
              </a:rPr>
              <a:t> stays the same each time the event occurs.</a:t>
            </a: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71204-4F36-4C54-AB98-17550FA79FF2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Binomial…….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GB" dirty="0" smtClean="0">
                <a:latin typeface="Gill Sans MT" pitchFamily="34" charset="0"/>
                <a:cs typeface="Andalus" pitchFamily="18" charset="-78"/>
              </a:rPr>
              <a:t> If an experiment repeated n times and the outcome is independent from one trial to another, the probability that outcome A occurs exactly x times is: </a:t>
            </a:r>
          </a:p>
          <a:p>
            <a:pPr>
              <a:lnSpc>
                <a:spcPct val="120000"/>
              </a:lnSpc>
            </a:pPr>
            <a:endParaRPr lang="en-GB" dirty="0" smtClean="0">
              <a:latin typeface="Gill Sans MT" pitchFamily="34" charset="0"/>
              <a:cs typeface="Andalus" pitchFamily="18" charset="-78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GB" dirty="0" smtClean="0">
                <a:latin typeface="Gill Sans MT" pitchFamily="34" charset="0"/>
                <a:cs typeface="Andalus" pitchFamily="18" charset="-78"/>
              </a:rPr>
              <a:t> P (X=x) =                           , x = X=0, 1, 2, ..., n.</a:t>
            </a:r>
          </a:p>
          <a:p>
            <a:pPr>
              <a:lnSpc>
                <a:spcPct val="120000"/>
              </a:lnSpc>
              <a:buNone/>
            </a:pP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>
              <a:lnSpc>
                <a:spcPct val="120000"/>
              </a:lnSpc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              =   </a:t>
            </a:r>
            <a:endParaRPr lang="en-GB" dirty="0" smtClean="0">
              <a:latin typeface="Gill Sans MT" pitchFamily="34" charset="0"/>
              <a:cs typeface="Andalus" pitchFamily="18" charset="-78"/>
            </a:endParaRPr>
          </a:p>
          <a:p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640138"/>
            <a:ext cx="3124200" cy="15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5334000"/>
            <a:ext cx="3505200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ECEA-CA53-41BC-B175-83F3E981BB73}" type="datetime1">
              <a:rPr lang="en-US" smtClean="0"/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Probability…..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Probability theory developed from the study of games of chance like dice and cards.  </a:t>
            </a:r>
          </a:p>
          <a:p>
            <a:pPr>
              <a:buNone/>
            </a:pP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A process like flipping a coin, rolling a die or drawing a card from a deck are probability experiments.  </a:t>
            </a:r>
          </a:p>
          <a:p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FA04-9759-4D4D-A594-84ECEB39ABF9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Binomial…….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b="1" i="1" dirty="0" smtClean="0">
                <a:latin typeface="Gill Sans MT" pitchFamily="34" charset="0"/>
                <a:cs typeface="Andalus" pitchFamily="18" charset="-78"/>
              </a:rPr>
              <a:t> n	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denotes the number of fixed trials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b="1" i="1" dirty="0" smtClean="0">
                <a:latin typeface="Gill Sans MT" pitchFamily="34" charset="0"/>
                <a:cs typeface="Andalus" pitchFamily="18" charset="-78"/>
              </a:rPr>
              <a:t> x	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denotes the number of successes in     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        the n trials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GB" b="1" dirty="0" smtClean="0">
                <a:latin typeface="Gill Sans MT" pitchFamily="34" charset="0"/>
                <a:cs typeface="Andalus" pitchFamily="18" charset="-78"/>
                <a:sym typeface="Symbol" pitchFamily="18" charset="2"/>
              </a:rPr>
              <a:t> p</a:t>
            </a:r>
            <a:r>
              <a:rPr lang="el-GR" b="1" i="1" dirty="0" smtClean="0">
                <a:cs typeface="Andalus" pitchFamily="18" charset="-78"/>
              </a:rPr>
              <a:t> </a:t>
            </a:r>
            <a:r>
              <a:rPr lang="en-US" b="1" i="1" dirty="0" smtClean="0">
                <a:latin typeface="Gill Sans MT" pitchFamily="34" charset="0"/>
                <a:cs typeface="Andalus" pitchFamily="18" charset="-78"/>
              </a:rPr>
              <a:t>	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denotes the probability of success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b="1" i="1" dirty="0" smtClean="0">
                <a:latin typeface="Gill Sans MT" pitchFamily="34" charset="0"/>
                <a:cs typeface="Andalus" pitchFamily="18" charset="-78"/>
              </a:rPr>
              <a:t> q	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denotes the probability of failure (1- </a:t>
            </a:r>
            <a:r>
              <a:rPr lang="en-GB" b="1" dirty="0" smtClean="0">
                <a:latin typeface="Gill Sans MT" pitchFamily="34" charset="0"/>
                <a:cs typeface="Andalus" pitchFamily="18" charset="-78"/>
                <a:sym typeface="Symbol" pitchFamily="18" charset="2"/>
              </a:rPr>
              <a:t>p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)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         =                       </a:t>
            </a:r>
          </a:p>
          <a:p>
            <a:pPr>
              <a:lnSpc>
                <a:spcPct val="90000"/>
              </a:lnSpc>
              <a:buNone/>
            </a:pP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latin typeface="Gill Sans MT" pitchFamily="34" charset="0"/>
              <a:cs typeface="Andalus" pitchFamily="18" charset="-78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latin typeface="Gill Sans MT" pitchFamily="34" charset="0"/>
              <a:cs typeface="Andalus" pitchFamily="18" charset="-78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Gill Sans MT" pitchFamily="34" charset="0"/>
                <a:cs typeface="Andalus" pitchFamily="18" charset="-78"/>
              </a:rPr>
              <a:t> Which means there are x objects in a group among n objects.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where n!=n(n-1)(n-2)…(1) , and 0!=1</a:t>
            </a:r>
          </a:p>
          <a:p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657600"/>
            <a:ext cx="20574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657600"/>
            <a:ext cx="8366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68091-D700-48E3-BED9-277F6A9FF6EA}" type="datetime1">
              <a:rPr lang="en-US" smtClean="0"/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Example: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Suppose we know that 40% of a certain population are cigarette smokers. If we take a random sample of 10 people from this population, what is the probability that we will have exactly 4 smokers in our sample?</a:t>
            </a:r>
          </a:p>
          <a:p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5334-114F-4E2D-8F04-DC3483FF5000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Binomial…….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If we assume that the probability that any individual in the population is a smoker to be P=.40, then the probability that x=4 smokers out of n=10 subjects selected is:</a:t>
            </a:r>
          </a:p>
          <a:p>
            <a:pPr>
              <a:buNone/>
            </a:pP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P(X=4) =10</a:t>
            </a:r>
            <a:r>
              <a:rPr lang="en-US" sz="4000" dirty="0" smtClean="0">
                <a:latin typeface="Gill Sans MT" pitchFamily="34" charset="0"/>
                <a:cs typeface="Andalus" pitchFamily="18" charset="-78"/>
              </a:rPr>
              <a:t>C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4(.4)</a:t>
            </a:r>
            <a:r>
              <a:rPr lang="en-US" baseline="36000" dirty="0" smtClean="0">
                <a:latin typeface="Gill Sans MT" pitchFamily="34" charset="0"/>
                <a:cs typeface="Andalus" pitchFamily="18" charset="-78"/>
              </a:rPr>
              <a:t>4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(1-.4)</a:t>
            </a:r>
            <a:r>
              <a:rPr lang="en-US" baseline="38000" dirty="0" smtClean="0">
                <a:latin typeface="Gill Sans MT" pitchFamily="34" charset="0"/>
                <a:cs typeface="Andalus" pitchFamily="18" charset="-78"/>
              </a:rPr>
              <a:t>10-4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              = 10</a:t>
            </a:r>
            <a:r>
              <a:rPr lang="en-US" sz="4000" dirty="0" smtClean="0">
                <a:latin typeface="Gill Sans MT" pitchFamily="34" charset="0"/>
                <a:cs typeface="Andalus" pitchFamily="18" charset="-78"/>
              </a:rPr>
              <a:t>C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4(.4)</a:t>
            </a:r>
            <a:r>
              <a:rPr lang="en-US" baseline="36000" dirty="0" smtClean="0">
                <a:latin typeface="Gill Sans MT" pitchFamily="34" charset="0"/>
                <a:cs typeface="Andalus" pitchFamily="18" charset="-78"/>
              </a:rPr>
              <a:t>4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(.6)</a:t>
            </a:r>
            <a:r>
              <a:rPr lang="en-US" baseline="36000" dirty="0" smtClean="0">
                <a:latin typeface="Gill Sans MT" pitchFamily="34" charset="0"/>
                <a:cs typeface="Andalus" pitchFamily="18" charset="-78"/>
              </a:rPr>
              <a:t>6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 = 210(.0256)(.04666)</a:t>
            </a:r>
          </a:p>
          <a:p>
            <a:pPr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              = 0.25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Or the probability of obtaining exactly 4 smokers in the sample is about 25%.</a:t>
            </a:r>
          </a:p>
          <a:p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C6BA-988D-4F79-8544-0582F05CA3F3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Binomial…….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We can compute the probability of observing zero smokers out of 10 subjects selected at random, exactly 1 smoker, and so on, and display the results in a table, as given, below.</a:t>
            </a:r>
          </a:p>
          <a:p>
            <a:pPr>
              <a:buNone/>
            </a:pP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The third column, P(X ≤ x), gives the cumulative probability. E.g. the probability of selecting 3 or fewer smokers into the sample of 10 subjects is</a:t>
            </a:r>
          </a:p>
          <a:p>
            <a:pPr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          P(X ≤ 3) =.3823, or about 38%.</a:t>
            </a:r>
          </a:p>
          <a:p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AC60-70F0-4436-889D-F88E13CF9247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Binomial…….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447800"/>
            <a:ext cx="7467600" cy="4876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F2371-F14E-4FEF-9D8B-D542E9E4B353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 pitchFamily="34" charset="0"/>
                <a:cs typeface="Andalus" pitchFamily="18" charset="-78"/>
              </a:rPr>
              <a:t>Exercise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Gill Sans MT" pitchFamily="34" charset="0"/>
                <a:cs typeface="Andalus" pitchFamily="18" charset="-78"/>
              </a:rPr>
              <a:t>Each child born to a particular set of parents</a:t>
            </a: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 marL="609600" indent="-60960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Gill Sans MT" pitchFamily="34" charset="0"/>
                <a:cs typeface="Andalus" pitchFamily="18" charset="-78"/>
              </a:rPr>
              <a:t>has a probability of 0.25 of having blood type</a:t>
            </a: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 marL="609600" indent="-60960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Gill Sans MT" pitchFamily="34" charset="0"/>
                <a:cs typeface="Andalus" pitchFamily="18" charset="-78"/>
              </a:rPr>
              <a:t>O. If these parents have 5 children.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What is the probability that </a:t>
            </a:r>
          </a:p>
          <a:p>
            <a:pPr marL="609600" indent="-609600">
              <a:lnSpc>
                <a:spcPct val="90000"/>
              </a:lnSpc>
              <a:buFontTx/>
              <a:buAutoNum type="alphaLcPeriod"/>
            </a:pPr>
            <a:r>
              <a:rPr lang="en-US" dirty="0" smtClean="0">
                <a:solidFill>
                  <a:srgbClr val="000000"/>
                </a:solidFill>
                <a:latin typeface="Gill Sans MT" pitchFamily="34" charset="0"/>
                <a:cs typeface="Andalus" pitchFamily="18" charset="-78"/>
              </a:rPr>
              <a:t>Exactly two of them have blood type O</a:t>
            </a:r>
          </a:p>
          <a:p>
            <a:pPr marL="609600" indent="-609600">
              <a:lnSpc>
                <a:spcPct val="90000"/>
              </a:lnSpc>
              <a:buFontTx/>
              <a:buAutoNum type="alphaLcPeriod"/>
            </a:pPr>
            <a:r>
              <a:rPr lang="en-US" dirty="0" smtClean="0">
                <a:solidFill>
                  <a:srgbClr val="000000"/>
                </a:solidFill>
                <a:latin typeface="Gill Sans MT" pitchFamily="34" charset="0"/>
                <a:cs typeface="Andalus" pitchFamily="18" charset="-78"/>
              </a:rPr>
              <a:t>At most 2 have blood type O</a:t>
            </a:r>
          </a:p>
          <a:p>
            <a:pPr marL="609600" indent="-609600">
              <a:lnSpc>
                <a:spcPct val="90000"/>
              </a:lnSpc>
              <a:buFontTx/>
              <a:buAutoNum type="alphaLcPeriod"/>
            </a:pPr>
            <a:r>
              <a:rPr lang="en-US" dirty="0" smtClean="0">
                <a:solidFill>
                  <a:srgbClr val="000000"/>
                </a:solidFill>
                <a:latin typeface="Gill Sans MT" pitchFamily="34" charset="0"/>
                <a:cs typeface="Andalus" pitchFamily="18" charset="-78"/>
              </a:rPr>
              <a:t>At least 4 have blood type O</a:t>
            </a: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>
              <a:buNone/>
            </a:pP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9470A-BC81-4EE6-BCCD-E4A636582B54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The Mean and Variance of a Binomial Distribution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Once n and P are specified, we can compute the proportion of success, </a:t>
            </a:r>
          </a:p>
          <a:p>
            <a:pPr>
              <a:buNone/>
            </a:pP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and the mean and variance of the distribution. These are given by :</a:t>
            </a:r>
          </a:p>
          <a:p>
            <a:pPr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      </a:t>
            </a:r>
            <a:r>
              <a:rPr lang="el-GR" dirty="0" smtClean="0">
                <a:cs typeface="Andalus" pitchFamily="18" charset="-78"/>
              </a:rPr>
              <a:t>μ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 = np, </a:t>
            </a:r>
            <a:r>
              <a:rPr lang="el-GR" dirty="0" smtClean="0">
                <a:cs typeface="Andalus" pitchFamily="18" charset="-78"/>
              </a:rPr>
              <a:t>σ</a:t>
            </a:r>
            <a:r>
              <a:rPr lang="en-US" baseline="30000" dirty="0" smtClean="0">
                <a:latin typeface="Gill Sans MT" pitchFamily="34" charset="0"/>
                <a:cs typeface="Andalus" pitchFamily="18" charset="-78"/>
              </a:rPr>
              <a:t>2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 = npq, </a:t>
            </a:r>
            <a:r>
              <a:rPr lang="el-GR" dirty="0" smtClean="0">
                <a:cs typeface="Andalus" pitchFamily="18" charset="-78"/>
              </a:rPr>
              <a:t>σ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 = √npq</a:t>
            </a:r>
          </a:p>
          <a:p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819400" y="2819400"/>
            <a:ext cx="1524000" cy="14478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18B8-3309-42C6-93F4-E930E238BCA3}" type="datetime1">
              <a:rPr lang="en-US" smtClean="0"/>
              <a:t>10/16/2019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Example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70% of a certain population has been immunized for polio. If a sample of size 50 is taken, what is the “expected total number”, in the sample who have been immunized?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           µ = nP = 50(.70) = 35</a:t>
            </a:r>
          </a:p>
          <a:p>
            <a:pPr>
              <a:lnSpc>
                <a:spcPct val="90000"/>
              </a:lnSpc>
              <a:buNone/>
            </a:pP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This tells us that “on the average” we expect to see 35 immunized subjects in a sample of 50 from this population.</a:t>
            </a:r>
          </a:p>
          <a:p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89B4E-7240-420C-BFF8-C8DBD4CCE16D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Binomial…….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If repeated samples of size 10 are selected from the population of infants born, the mean number of children per sample who survive to age 70 would be</a:t>
            </a:r>
          </a:p>
          <a:p>
            <a:pPr eaLnBrk="1" hangingPunct="1">
              <a:buFontTx/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         np = (10)(0.72) = 7.2</a:t>
            </a:r>
          </a:p>
          <a:p>
            <a:pPr eaLnBrk="1" hangingPunct="1">
              <a:buFontTx/>
              <a:buNone/>
            </a:pP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The variance would be npq = (10)(0.72)(0.28) = 2.02 and the SD would be          </a:t>
            </a:r>
          </a:p>
          <a:p>
            <a:pPr eaLnBrk="1" hangingPunct="1">
              <a:buFontTx/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                           √2.02 = 1.42</a:t>
            </a:r>
          </a:p>
          <a:p>
            <a:pPr eaLnBrk="1" hangingPunct="1">
              <a:buFontTx/>
              <a:buNone/>
            </a:pP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 eaLnBrk="1" hangingPunct="1"/>
            <a:endParaRPr lang="en-US" dirty="0" smtClean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F1A4-0F62-4CAE-93A4-5104DA4D0B99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B. Continuous Probability Distributions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A continuous random variable can take on any value in a specified interval or range</a:t>
            </a:r>
          </a:p>
          <a:p>
            <a:pPr>
              <a:lnSpc>
                <a:spcPct val="90000"/>
              </a:lnSpc>
              <a:buNone/>
            </a:pP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With a large number of class intervals, the frequency polygon begins to resemble a smooth curve.</a:t>
            </a:r>
          </a:p>
          <a:p>
            <a:pPr>
              <a:lnSpc>
                <a:spcPct val="90000"/>
              </a:lnSpc>
              <a:buNone/>
            </a:pP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The probability distribution of X is represented by a smooth curve called a </a:t>
            </a:r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probability density function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67BF-AF68-46E9-9D6F-4FE67B50318F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Why Probability in Statistics?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Results are not certain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To evaluate how accurate our results are: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Given how our data were collected, are our results accurate ?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Given the level of accuracy needed, how many observations need to be collected ?</a:t>
            </a:r>
          </a:p>
          <a:p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41DB-ACCB-42CC-A78A-AE27ACDB6455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Continuous……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hangingPunct="0">
              <a:buNone/>
            </a:pPr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A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 </a:t>
            </a:r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continuous random variable:</a:t>
            </a:r>
          </a:p>
          <a:p>
            <a:pPr lvl="1" eaLnBrk="0" hangingPunct="0">
              <a:buClr>
                <a:srgbClr val="790015"/>
              </a:buClr>
              <a:buSzPct val="50000"/>
              <a:buFont typeface="Wingdings" pitchFamily="2" charset="2"/>
              <a:buChar char="l"/>
            </a:pPr>
            <a:r>
              <a:rPr lang="en-US" sz="3200" dirty="0" smtClean="0">
                <a:latin typeface="Gill Sans MT" pitchFamily="34" charset="0"/>
                <a:cs typeface="Andalus" pitchFamily="18" charset="-78"/>
              </a:rPr>
              <a:t>has an uncountably infinite number of possible values</a:t>
            </a:r>
          </a:p>
          <a:p>
            <a:pPr lvl="1" eaLnBrk="0" hangingPunct="0">
              <a:buClr>
                <a:srgbClr val="790015"/>
              </a:buClr>
              <a:buSzPct val="50000"/>
              <a:buFont typeface="Wingdings" pitchFamily="2" charset="2"/>
              <a:buChar char="l"/>
            </a:pPr>
            <a:r>
              <a:rPr lang="en-US" sz="3200" dirty="0" smtClean="0">
                <a:latin typeface="Gill Sans MT" pitchFamily="34" charset="0"/>
                <a:cs typeface="Andalus" pitchFamily="18" charset="-78"/>
              </a:rPr>
              <a:t> moves continuously from value to value</a:t>
            </a:r>
          </a:p>
          <a:p>
            <a:pPr lvl="1" eaLnBrk="0" hangingPunct="0">
              <a:buClr>
                <a:srgbClr val="790015"/>
              </a:buClr>
              <a:buSzPct val="50000"/>
              <a:buFont typeface="Wingdings" pitchFamily="2" charset="2"/>
              <a:buChar char="l"/>
            </a:pPr>
            <a:r>
              <a:rPr lang="en-US" sz="3200" dirty="0" smtClean="0">
                <a:latin typeface="Gill Sans MT" pitchFamily="34" charset="0"/>
                <a:cs typeface="Andalus" pitchFamily="18" charset="-78"/>
              </a:rPr>
              <a:t> has no measurable probability associated with each value</a:t>
            </a:r>
          </a:p>
          <a:p>
            <a:pPr lvl="1" eaLnBrk="0" hangingPunct="0">
              <a:buClr>
                <a:srgbClr val="790015"/>
              </a:buClr>
              <a:buSzPct val="50000"/>
              <a:buFont typeface="Wingdings" pitchFamily="2" charset="2"/>
              <a:buChar char="l"/>
            </a:pPr>
            <a:r>
              <a:rPr lang="en-US" sz="3200" dirty="0" smtClean="0">
                <a:latin typeface="Gill Sans MT" pitchFamily="34" charset="0"/>
                <a:cs typeface="Andalus" pitchFamily="18" charset="-78"/>
              </a:rPr>
              <a:t> measures (e.g.: height, weight, speed, value, duration, length)</a:t>
            </a:r>
          </a:p>
          <a:p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FFBC-96BF-4EA4-97BC-E486D601F869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Continuous……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0"/>
            <a:ext cx="541917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143000"/>
            <a:ext cx="82296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area under the smooth curve is equal to 1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area under the curve between any two points x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x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the probability that X takes a value between x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x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D4C5-D4A5-4403-9D36-74C71897708B}" type="datetime1">
              <a:rPr lang="en-US" smtClean="0"/>
              <a:t>10/16/2019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Continuous…..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Instead of assigning probabilities to specific outcomes of the random variable X, probabilities are assigned to ranges of values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The probability associated with any one particular value is equal to 0</a:t>
            </a:r>
          </a:p>
          <a:p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ED9D2-D4E4-47C4-89C7-1EE22101A5B5}" type="datetime1">
              <a:rPr lang="en-US" smtClean="0"/>
              <a:t>10/16/2019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Gill Sans MT" pitchFamily="34" charset="0"/>
                <a:cs typeface="Andalus" pitchFamily="18" charset="-78"/>
              </a:rPr>
              <a:t>The Normal distribution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 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The ND is the most important probability distribution in statistics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Frequently called the “Gaussian distribution” or bell-shape</a:t>
            </a:r>
            <a:r>
              <a:rPr lang="en-US" dirty="0" smtClean="0">
                <a:solidFill>
                  <a:srgbClr val="0000FF"/>
                </a:solidFill>
                <a:latin typeface="Gill Sans MT" pitchFamily="34" charset="0"/>
                <a:cs typeface="Andalus" pitchFamily="18" charset="-78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Gill Sans MT" pitchFamily="34" charset="0"/>
                <a:cs typeface="Andalus" pitchFamily="18" charset="-78"/>
              </a:rPr>
              <a:t>curve.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latin typeface="Gill Sans MT" pitchFamily="34" charset="0"/>
                <a:cs typeface="Andalus" pitchFamily="18" charset="-78"/>
              </a:rPr>
              <a:t>Variables such as 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blood pressure, weight, height, serum cholesterol level, and IQ score — are approximately normally distributed</a:t>
            </a:r>
          </a:p>
          <a:p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0B11-71CE-4FD2-B2D7-63B364165BD6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Gill Sans MT" pitchFamily="34" charset="0"/>
                <a:cs typeface="Andalus" pitchFamily="18" charset="-78"/>
              </a:rPr>
              <a:t>Normal.....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sz="2800" dirty="0" smtClean="0">
                <a:latin typeface="Gill Sans MT" pitchFamily="34" charset="0"/>
                <a:cs typeface="Andalus" pitchFamily="18" charset="-78"/>
              </a:rPr>
              <a:t> A random variable is said to have a normal distribution if it has a probability distribution that is symmetric and bell-shaped </a:t>
            </a:r>
            <a:br>
              <a:rPr lang="en-US" sz="2800" dirty="0" smtClean="0">
                <a:latin typeface="Gill Sans MT" pitchFamily="34" charset="0"/>
                <a:cs typeface="Andalus" pitchFamily="18" charset="-78"/>
              </a:rPr>
            </a:br>
            <a:endParaRPr lang="en-US" sz="2800" dirty="0" smtClean="0">
              <a:latin typeface="Gill Sans MT" pitchFamily="34" charset="0"/>
              <a:cs typeface="Andalus" pitchFamily="18" charset="-78"/>
            </a:endParaRPr>
          </a:p>
        </p:txBody>
      </p:sp>
      <p:pic>
        <p:nvPicPr>
          <p:cNvPr id="5" name="Picture 5" descr="bell-shaped cur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200400"/>
            <a:ext cx="6629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90A3-09AD-4AB2-A03E-A5190BE0EA85}" type="datetime1">
              <a:rPr lang="en-US" smtClean="0"/>
              <a:t>10/16/2019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Gill Sans MT" pitchFamily="34" charset="0"/>
                <a:cs typeface="Andalus" pitchFamily="18" charset="-78"/>
              </a:rPr>
              <a:t>Normal.....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The real importance of the ND will be seen in the areas of estimation and hypothesis testing</a:t>
            </a:r>
            <a:endParaRPr lang="en-US" b="1" dirty="0" smtClean="0">
              <a:latin typeface="Gill Sans MT" pitchFamily="34" charset="0"/>
              <a:cs typeface="Andalus" pitchFamily="18" charset="-78"/>
            </a:endParaRPr>
          </a:p>
          <a:p>
            <a:pPr>
              <a:lnSpc>
                <a:spcPct val="125000"/>
              </a:lnSpc>
              <a:buFont typeface="Wingdings" pitchFamily="2" charset="2"/>
              <a:buChar char="Ø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The concept of “probability of X=x” in the discrete probability distribution is replaced by the “probability density function f(x)</a:t>
            </a:r>
          </a:p>
          <a:p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2427-4435-4D64-918A-755BDB57DAB8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Gill Sans MT" pitchFamily="34" charset="0"/>
                <a:cs typeface="Andalus" pitchFamily="18" charset="-78"/>
              </a:rPr>
              <a:t>Normal......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graphicFrame>
        <p:nvGraphicFramePr>
          <p:cNvPr id="164866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295400" y="3810000"/>
          <a:ext cx="33528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75" r:id="rId3" imgW="1384300" imgH="495300" progId="Equation.3">
                  <p:embed/>
                </p:oleObj>
              </mc:Choice>
              <mc:Fallback>
                <p:oleObj r:id="rId3" imgW="1384300" imgH="495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810000"/>
                        <a:ext cx="3352800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438400" y="320040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                                  </a:t>
            </a:r>
          </a:p>
          <a:p>
            <a:r>
              <a:rPr lang="en-US" dirty="0" smtClean="0"/>
              <a:t>                                              </a:t>
            </a:r>
            <a:r>
              <a:rPr lang="en-GB" dirty="0" smtClean="0">
                <a:cs typeface="Times New Roman" pitchFamily="18" charset="0"/>
              </a:rPr>
              <a:t>, -</a:t>
            </a:r>
            <a:r>
              <a:rPr lang="en-GB" dirty="0" smtClean="0">
                <a:cs typeface="Times New Roman" pitchFamily="18" charset="0"/>
                <a:sym typeface="Symbol" pitchFamily="18" charset="2"/>
              </a:rPr>
              <a:t></a:t>
            </a:r>
            <a:r>
              <a:rPr lang="en-GB" dirty="0" smtClean="0">
                <a:cs typeface="Times New Roman" pitchFamily="18" charset="0"/>
              </a:rPr>
              <a:t> &lt; x &lt; </a:t>
            </a:r>
            <a:r>
              <a:rPr lang="en-GB" dirty="0" smtClean="0">
                <a:cs typeface="Times New Roman" pitchFamily="18" charset="0"/>
                <a:sym typeface="Symbol" pitchFamily="18" charset="2"/>
              </a:rPr>
              <a:t></a:t>
            </a:r>
            <a:r>
              <a:rPr lang="en-GB" dirty="0" smtClean="0">
                <a:cs typeface="Times New Roman" pitchFamily="18" charset="0"/>
              </a:rPr>
              <a:t>.</a:t>
            </a:r>
            <a:r>
              <a:rPr lang="en-US" dirty="0" smtClean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" y="1752600"/>
            <a:ext cx="609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cs typeface="Times New Roman" pitchFamily="18" charset="0"/>
              </a:rPr>
              <a:t>A random variable X is said to follow normal distribution, if and only if, its probability density function is</a:t>
            </a:r>
            <a:r>
              <a:rPr lang="en-GB" dirty="0" smtClean="0">
                <a:cs typeface="Times New Roman" pitchFamily="18" charset="0"/>
              </a:rPr>
              <a:t>:</a:t>
            </a:r>
            <a:r>
              <a:rPr lang="en-US" dirty="0" smtClean="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E5F4-746C-497F-BBED-8E839C8216FB}" type="datetime1">
              <a:rPr lang="en-US" smtClean="0"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Gill Sans MT" pitchFamily="34" charset="0"/>
                <a:cs typeface="Andalus" pitchFamily="18" charset="-78"/>
              </a:rPr>
              <a:t>Normal........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ü"/>
            </a:pPr>
            <a:r>
              <a:rPr lang="el-GR" dirty="0" smtClean="0">
                <a:cs typeface="Andalus" pitchFamily="18" charset="-78"/>
              </a:rPr>
              <a:t>π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 (pi) = 3.14159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e = 2.71828,      x = Value of X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Range of possible values of X: -∞ to +∞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µ = Expected value of X (“the long run average”)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σ</a:t>
            </a:r>
            <a:r>
              <a:rPr lang="en-US" baseline="30000" dirty="0" smtClean="0">
                <a:latin typeface="Gill Sans MT" pitchFamily="34" charset="0"/>
                <a:cs typeface="Andalus" pitchFamily="18" charset="-78"/>
              </a:rPr>
              <a:t>2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 = Variance of X.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µ and </a:t>
            </a:r>
            <a:r>
              <a:rPr lang="el-GR" dirty="0" smtClean="0">
                <a:cs typeface="Andalus" pitchFamily="18" charset="-78"/>
              </a:rPr>
              <a:t>σ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 are the parameters of the normal distribution — they completely define its shape</a:t>
            </a:r>
          </a:p>
          <a:p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F7D7-1DF4-427E-B411-A9F804035AE3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Gill Sans MT" pitchFamily="34" charset="0"/>
                <a:cs typeface="Andalus" pitchFamily="18" charset="-78"/>
              </a:rPr>
              <a:t>Normal......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600200"/>
            <a:ext cx="8382000" cy="48006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E1F4-DB6D-4399-8814-A3F817F35B81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Gill Sans MT" pitchFamily="34" charset="0"/>
                <a:cs typeface="Andalus" pitchFamily="18" charset="-78"/>
              </a:rPr>
              <a:t>Normal.......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b="1" dirty="0" smtClean="0">
                <a:latin typeface="Gill Sans MT" pitchFamily="34" charset="0"/>
                <a:cs typeface="Andalus" pitchFamily="18" charset="-78"/>
              </a:rPr>
              <a:t>The mean µ tells you about location </a:t>
            </a:r>
            <a:endParaRPr lang="en-US" sz="2800" b="1" dirty="0" smtClean="0">
              <a:solidFill>
                <a:srgbClr val="0033CC"/>
              </a:solidFill>
              <a:latin typeface="Gill Sans MT" pitchFamily="34" charset="0"/>
              <a:cs typeface="Andalus" pitchFamily="18" charset="-78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Gill Sans MT" pitchFamily="34" charset="0"/>
                <a:cs typeface="Andalus" pitchFamily="18" charset="-78"/>
              </a:rPr>
              <a:t>Increase µ - Location shifts right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Gill Sans MT" pitchFamily="34" charset="0"/>
                <a:cs typeface="Andalus" pitchFamily="18" charset="-78"/>
              </a:rPr>
              <a:t>Decrease µ – Location shifts left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Gill Sans MT" pitchFamily="34" charset="0"/>
                <a:cs typeface="Andalus" pitchFamily="18" charset="-78"/>
              </a:rPr>
              <a:t>Shape is unchanged</a:t>
            </a:r>
          </a:p>
          <a:p>
            <a:pPr>
              <a:buNone/>
            </a:pPr>
            <a:r>
              <a:rPr lang="en-US" sz="2800" dirty="0" smtClean="0">
                <a:latin typeface="Gill Sans MT" pitchFamily="34" charset="0"/>
                <a:cs typeface="Andalus" pitchFamily="18" charset="-78"/>
              </a:rPr>
              <a:t> </a:t>
            </a:r>
            <a:r>
              <a:rPr lang="en-US" sz="2800" b="1" dirty="0" smtClean="0">
                <a:latin typeface="Gill Sans MT" pitchFamily="34" charset="0"/>
                <a:cs typeface="Andalus" pitchFamily="18" charset="-78"/>
              </a:rPr>
              <a:t>The variance σ</a:t>
            </a:r>
            <a:r>
              <a:rPr lang="en-US" sz="2800" b="1" baseline="30000" dirty="0" smtClean="0">
                <a:latin typeface="Gill Sans MT" pitchFamily="34" charset="0"/>
                <a:cs typeface="Andalus" pitchFamily="18" charset="-78"/>
              </a:rPr>
              <a:t>2</a:t>
            </a:r>
            <a:r>
              <a:rPr lang="en-US" sz="2800" b="1" dirty="0" smtClean="0">
                <a:latin typeface="Gill Sans MT" pitchFamily="34" charset="0"/>
                <a:cs typeface="Andalus" pitchFamily="18" charset="-78"/>
              </a:rPr>
              <a:t> tells you about narrowness or flatness of the bell </a:t>
            </a:r>
            <a:endParaRPr lang="en-US" sz="2800" b="1" dirty="0" smtClean="0">
              <a:solidFill>
                <a:srgbClr val="0033CC"/>
              </a:solidFill>
              <a:latin typeface="Gill Sans MT" pitchFamily="34" charset="0"/>
              <a:cs typeface="Andalus" pitchFamily="18" charset="-78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Gill Sans MT" pitchFamily="34" charset="0"/>
                <a:cs typeface="Andalus" pitchFamily="18" charset="-78"/>
              </a:rPr>
              <a:t>Increase σ</a:t>
            </a:r>
            <a:r>
              <a:rPr lang="en-US" sz="2400" baseline="30000" dirty="0" smtClean="0">
                <a:latin typeface="Gill Sans MT" pitchFamily="34" charset="0"/>
                <a:cs typeface="Andalus" pitchFamily="18" charset="-78"/>
              </a:rPr>
              <a:t>2</a:t>
            </a:r>
            <a:r>
              <a:rPr lang="en-US" sz="2400" dirty="0" smtClean="0">
                <a:latin typeface="Gill Sans MT" pitchFamily="34" charset="0"/>
                <a:cs typeface="Andalus" pitchFamily="18" charset="-78"/>
              </a:rPr>
              <a:t> - Bell flattens. Extreme values are more likely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Gill Sans MT" pitchFamily="34" charset="0"/>
                <a:cs typeface="Andalus" pitchFamily="18" charset="-78"/>
              </a:rPr>
              <a:t>Decrease σ</a:t>
            </a:r>
            <a:r>
              <a:rPr lang="en-US" sz="2400" baseline="30000" dirty="0" smtClean="0">
                <a:latin typeface="Gill Sans MT" pitchFamily="34" charset="0"/>
                <a:cs typeface="Andalus" pitchFamily="18" charset="-78"/>
              </a:rPr>
              <a:t>2</a:t>
            </a:r>
            <a:r>
              <a:rPr lang="en-US" sz="2400" dirty="0" smtClean="0">
                <a:latin typeface="Gill Sans MT" pitchFamily="34" charset="0"/>
                <a:cs typeface="Andalus" pitchFamily="18" charset="-78"/>
              </a:rPr>
              <a:t> - Bell narrows. Extreme values are less likely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Gill Sans MT" pitchFamily="34" charset="0"/>
                <a:cs typeface="Andalus" pitchFamily="18" charset="-78"/>
              </a:rPr>
              <a:t>Location is unchanged</a:t>
            </a:r>
          </a:p>
          <a:p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F3E72-A1E1-4C22-99EE-56100A669ABD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When can we talk about probability ?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/>
            </a:r>
            <a:br>
              <a:rPr lang="en-US" dirty="0" smtClean="0">
                <a:latin typeface="Gill Sans MT" pitchFamily="34" charset="0"/>
                <a:cs typeface="Andalus" pitchFamily="18" charset="-78"/>
              </a:rPr>
            </a:b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When dealing with a process that has an uncertain outcome</a:t>
            </a:r>
          </a:p>
          <a:p>
            <a:pPr>
              <a:buNone/>
            </a:pP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>
              <a:buFont typeface="Wingdings" pitchFamily="2" charset="2"/>
              <a:buChar char="v"/>
            </a:pPr>
            <a:r>
              <a:rPr lang="en-US" i="1" dirty="0" smtClean="0">
                <a:latin typeface="Gill Sans MT" pitchFamily="34" charset="0"/>
                <a:cs typeface="Andalus" pitchFamily="18" charset="-78"/>
              </a:rPr>
              <a:t> Experiment</a:t>
            </a:r>
            <a:r>
              <a:rPr lang="en-US" i="1" dirty="0" smtClean="0">
                <a:solidFill>
                  <a:srgbClr val="0033CC"/>
                </a:solidFill>
                <a:latin typeface="Gill Sans MT" pitchFamily="34" charset="0"/>
                <a:cs typeface="Andalus" pitchFamily="18" charset="-78"/>
              </a:rPr>
              <a:t> 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= any process with an uncertain outcome</a:t>
            </a:r>
          </a:p>
          <a:p>
            <a:pPr>
              <a:buNone/>
            </a:pP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When an experiment is performed, one and only one outcome is obtained</a:t>
            </a:r>
          </a:p>
          <a:p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D3A2-595B-4FA9-AB81-5395CAA26811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Gill Sans MT" pitchFamily="34" charset="0"/>
                <a:cs typeface="Andalus" pitchFamily="18" charset="-78"/>
              </a:rPr>
              <a:t>Normal..........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523" y="1524000"/>
            <a:ext cx="823387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DCE7-8E64-4EDD-A17A-1A3F2E74495E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latin typeface="Gill Sans MT" pitchFamily="34" charset="0"/>
                <a:cs typeface="Andalus" pitchFamily="18" charset="-78"/>
              </a:rPr>
              <a:t>Properties of the Normal Distribution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 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GB" dirty="0" smtClean="0">
                <a:latin typeface="Gill Sans MT" pitchFamily="34" charset="0"/>
                <a:cs typeface="Andalus" pitchFamily="18" charset="-78"/>
              </a:rPr>
              <a:t>It is symmetrical about its mean, </a:t>
            </a:r>
            <a:r>
              <a:rPr lang="en-GB" dirty="0" smtClean="0">
                <a:latin typeface="Gill Sans MT" pitchFamily="34" charset="0"/>
                <a:cs typeface="Andalus" pitchFamily="18" charset="-78"/>
                <a:sym typeface="Symbol" pitchFamily="18" charset="2"/>
              </a:rPr>
              <a:t></a:t>
            </a:r>
            <a:r>
              <a:rPr lang="en-GB" dirty="0" smtClean="0">
                <a:latin typeface="Gill Sans MT" pitchFamily="34" charset="0"/>
                <a:cs typeface="Andalus" pitchFamily="18" charset="-78"/>
              </a:rPr>
              <a:t>.</a:t>
            </a:r>
          </a:p>
          <a:p>
            <a:pPr marL="609600" indent="-609600">
              <a:buFontTx/>
              <a:buAutoNum type="arabicPeriod"/>
            </a:pPr>
            <a:r>
              <a:rPr lang="en-GB" dirty="0" smtClean="0">
                <a:latin typeface="Gill Sans MT" pitchFamily="34" charset="0"/>
                <a:cs typeface="Andalus" pitchFamily="18" charset="-78"/>
              </a:rPr>
              <a:t>The mean, the median and mode are all equal. It is unimodal.</a:t>
            </a:r>
          </a:p>
          <a:p>
            <a:pPr marL="609600" indent="-609600">
              <a:buFontTx/>
              <a:buAutoNum type="arabicPeriod"/>
            </a:pPr>
            <a:r>
              <a:rPr lang="en-GB" dirty="0" smtClean="0">
                <a:latin typeface="Gill Sans MT" pitchFamily="34" charset="0"/>
                <a:cs typeface="Andalus" pitchFamily="18" charset="-78"/>
              </a:rPr>
              <a:t>The total area under the curve about the x-axis is 1 square unit.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 </a:t>
            </a:r>
          </a:p>
          <a:p>
            <a:pPr marL="609600" indent="-609600">
              <a:buFontTx/>
              <a:buAutoNum type="arabicPeriod"/>
            </a:pPr>
            <a:r>
              <a:rPr lang="en-GB" dirty="0" smtClean="0">
                <a:latin typeface="Gill Sans MT" pitchFamily="34" charset="0"/>
                <a:cs typeface="Andalus" pitchFamily="18" charset="-78"/>
              </a:rPr>
              <a:t>The curve never touches the x-axis.</a:t>
            </a:r>
          </a:p>
          <a:p>
            <a:pPr marL="609600" indent="-609600">
              <a:buFontTx/>
              <a:buAutoNum type="arabicPeriod"/>
            </a:pPr>
            <a:r>
              <a:rPr lang="en-GB" dirty="0" smtClean="0">
                <a:latin typeface="Gill Sans MT" pitchFamily="34" charset="0"/>
                <a:cs typeface="Andalus" pitchFamily="18" charset="-78"/>
              </a:rPr>
              <a:t>As the value of </a:t>
            </a:r>
            <a:r>
              <a:rPr lang="en-GB" dirty="0" smtClean="0">
                <a:latin typeface="Gill Sans MT" pitchFamily="34" charset="0"/>
                <a:cs typeface="Andalus" pitchFamily="18" charset="-78"/>
                <a:sym typeface="Symbol" pitchFamily="18" charset="2"/>
              </a:rPr>
              <a:t></a:t>
            </a:r>
            <a:r>
              <a:rPr lang="en-GB" dirty="0" smtClean="0">
                <a:latin typeface="Gill Sans MT" pitchFamily="34" charset="0"/>
                <a:cs typeface="Andalus" pitchFamily="18" charset="-78"/>
              </a:rPr>
              <a:t> increases, the curve becomes more and more flat and vice versa.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  </a:t>
            </a:r>
            <a:endParaRPr lang="en-GB" dirty="0" smtClean="0">
              <a:latin typeface="Gill Sans MT" pitchFamily="34" charset="0"/>
              <a:cs typeface="Andalus" pitchFamily="18" charset="-78"/>
            </a:endParaRPr>
          </a:p>
          <a:p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0100-50EE-4BD5-819D-08359BB2007A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Gill Sans MT" pitchFamily="34" charset="0"/>
                <a:cs typeface="Andalus" pitchFamily="18" charset="-78"/>
              </a:rPr>
              <a:t>Normal......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009650" lvl="1" indent="-609600" eaLnBrk="1" hangingPunct="1">
              <a:buClr>
                <a:schemeClr val="tx1"/>
              </a:buClr>
              <a:buFontTx/>
              <a:buAutoNum type="arabicPeriod" startAt="6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Perpendiculars of:</a:t>
            </a:r>
            <a:br>
              <a:rPr lang="en-US" dirty="0" smtClean="0">
                <a:latin typeface="Gill Sans MT" pitchFamily="34" charset="0"/>
                <a:cs typeface="Andalus" pitchFamily="18" charset="-78"/>
              </a:rPr>
            </a:br>
            <a:r>
              <a:rPr lang="en-US" dirty="0" smtClean="0">
                <a:latin typeface="Gill Sans MT" pitchFamily="34" charset="0"/>
                <a:cs typeface="Andalus" pitchFamily="18" charset="-78"/>
              </a:rPr>
              <a:t>    ± SD contain about 68%; </a:t>
            </a:r>
            <a:br>
              <a:rPr lang="en-US" dirty="0" smtClean="0">
                <a:latin typeface="Gill Sans MT" pitchFamily="34" charset="0"/>
                <a:cs typeface="Andalus" pitchFamily="18" charset="-78"/>
              </a:rPr>
            </a:br>
            <a:r>
              <a:rPr lang="en-US" dirty="0" smtClean="0">
                <a:latin typeface="Gill Sans MT" pitchFamily="34" charset="0"/>
                <a:cs typeface="Andalus" pitchFamily="18" charset="-78"/>
              </a:rPr>
              <a:t>    ±2 SD contain about 95%;</a:t>
            </a:r>
            <a:br>
              <a:rPr lang="en-US" dirty="0" smtClean="0">
                <a:latin typeface="Gill Sans MT" pitchFamily="34" charset="0"/>
                <a:cs typeface="Andalus" pitchFamily="18" charset="-78"/>
              </a:rPr>
            </a:br>
            <a:r>
              <a:rPr lang="en-US" dirty="0" smtClean="0">
                <a:latin typeface="Gill Sans MT" pitchFamily="34" charset="0"/>
                <a:cs typeface="Andalus" pitchFamily="18" charset="-78"/>
              </a:rPr>
              <a:t>    ±3 SD contain about 99.7%</a:t>
            </a:r>
            <a:br>
              <a:rPr lang="en-US" dirty="0" smtClean="0">
                <a:latin typeface="Gill Sans MT" pitchFamily="34" charset="0"/>
                <a:cs typeface="Andalus" pitchFamily="18" charset="-78"/>
              </a:rPr>
            </a:br>
            <a:r>
              <a:rPr lang="en-US" dirty="0" smtClean="0">
                <a:latin typeface="Gill Sans MT" pitchFamily="34" charset="0"/>
                <a:cs typeface="Andalus" pitchFamily="18" charset="-78"/>
              </a:rPr>
              <a:t>      of the area under the curve.</a:t>
            </a:r>
            <a:br>
              <a:rPr lang="en-US" dirty="0" smtClean="0">
                <a:latin typeface="Gill Sans MT" pitchFamily="34" charset="0"/>
                <a:cs typeface="Andalus" pitchFamily="18" charset="-78"/>
              </a:rPr>
            </a:br>
            <a:endParaRPr lang="en-US" i="1" dirty="0" smtClean="0">
              <a:latin typeface="Gill Sans MT" pitchFamily="34" charset="0"/>
              <a:cs typeface="Andalus" pitchFamily="18" charset="-78"/>
            </a:endParaRPr>
          </a:p>
          <a:p>
            <a:pPr marL="609600" indent="-609600" eaLnBrk="1" hangingPunct="1">
              <a:buClr>
                <a:schemeClr val="tx1"/>
              </a:buClr>
              <a:buNone/>
            </a:pPr>
            <a:r>
              <a:rPr lang="en-GB" dirty="0" smtClean="0">
                <a:latin typeface="Gill Sans MT" pitchFamily="34" charset="0"/>
                <a:cs typeface="Andalus" pitchFamily="18" charset="-78"/>
              </a:rPr>
              <a:t>   7. The distribution is completely determined    by the parameters </a:t>
            </a:r>
            <a:r>
              <a:rPr lang="en-GB" dirty="0" smtClean="0">
                <a:latin typeface="Gill Sans MT" pitchFamily="34" charset="0"/>
                <a:cs typeface="Andalus" pitchFamily="18" charset="-78"/>
                <a:sym typeface="Symbol" pitchFamily="18" charset="2"/>
              </a:rPr>
              <a:t></a:t>
            </a:r>
            <a:r>
              <a:rPr lang="en-GB" dirty="0" smtClean="0">
                <a:latin typeface="Gill Sans MT" pitchFamily="34" charset="0"/>
                <a:cs typeface="Andalus" pitchFamily="18" charset="-78"/>
              </a:rPr>
              <a:t> and </a:t>
            </a:r>
            <a:r>
              <a:rPr lang="en-GB" dirty="0" smtClean="0">
                <a:latin typeface="Gill Sans MT" pitchFamily="34" charset="0"/>
                <a:cs typeface="Andalus" pitchFamily="18" charset="-78"/>
                <a:sym typeface="Symbol" pitchFamily="18" charset="2"/>
              </a:rPr>
              <a:t></a:t>
            </a:r>
            <a:r>
              <a:rPr lang="en-GB" dirty="0" smtClean="0">
                <a:latin typeface="Gill Sans MT" pitchFamily="34" charset="0"/>
                <a:cs typeface="Andalus" pitchFamily="18" charset="-78"/>
              </a:rPr>
              <a:t>.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 </a:t>
            </a:r>
          </a:p>
          <a:p>
            <a:pPr marL="609600" indent="-609600" eaLnBrk="1" hangingPunct="1">
              <a:buFontTx/>
              <a:buNone/>
            </a:pP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4C9B-8AA3-4C97-AF42-AE45E8F79CE5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latin typeface="Gill Sans MT" pitchFamily="34" charset="0"/>
                <a:cs typeface="Andalus" pitchFamily="18" charset="-78"/>
              </a:rPr>
              <a:t>Standard distribution in normal distribution curve</a:t>
            </a:r>
            <a:endParaRPr lang="en-US" b="1" dirty="0">
              <a:latin typeface="Gill Sans MT" pitchFamily="34" charset="0"/>
              <a:cs typeface="Andalus" pitchFamily="18" charset="-78"/>
            </a:endParaRPr>
          </a:p>
        </p:txBody>
      </p:sp>
      <p:pic>
        <p:nvPicPr>
          <p:cNvPr id="4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826" y="1600200"/>
            <a:ext cx="6336348" cy="4525963"/>
          </a:xfr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D428-D23C-449D-B3E9-CDAFFA0C650F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Gill Sans MT" pitchFamily="34" charset="0"/>
                <a:cs typeface="Andalus" pitchFamily="18" charset="-78"/>
              </a:rPr>
              <a:t>Normal.....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As a result, we have different normal distributions depending on the values of </a:t>
            </a:r>
            <a:r>
              <a:rPr lang="el-GR" dirty="0" smtClean="0">
                <a:cs typeface="Andalus" pitchFamily="18" charset="-78"/>
              </a:rPr>
              <a:t>μ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 and </a:t>
            </a:r>
            <a:r>
              <a:rPr lang="el-GR" dirty="0" smtClean="0">
                <a:cs typeface="Andalus" pitchFamily="18" charset="-78"/>
              </a:rPr>
              <a:t>σ</a:t>
            </a:r>
            <a:r>
              <a:rPr lang="en-US" baseline="30000" dirty="0" smtClean="0">
                <a:latin typeface="Gill Sans MT" pitchFamily="34" charset="0"/>
                <a:cs typeface="Andalus" pitchFamily="18" charset="-78"/>
              </a:rPr>
              <a:t>2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.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We cannot tabulate every possible distribution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Tabulated normal probability calculations are available only for the Normal Distribution with µ = 0 and σ</a:t>
            </a:r>
            <a:r>
              <a:rPr lang="en-US" baseline="30000" dirty="0" smtClean="0">
                <a:latin typeface="Gill Sans MT" pitchFamily="34" charset="0"/>
                <a:cs typeface="Andalus" pitchFamily="18" charset="-78"/>
              </a:rPr>
              <a:t>2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=1.</a:t>
            </a:r>
          </a:p>
          <a:p>
            <a:pPr eaLnBrk="1" hangingPunct="1">
              <a:buFontTx/>
              <a:buNone/>
            </a:pPr>
            <a:endParaRPr lang="en-US" dirty="0" smtClean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69AD-5490-4F5A-9FA5-6AC7EDC830B8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Gill Sans MT" pitchFamily="34" charset="0"/>
                <a:cs typeface="Andalus" pitchFamily="18" charset="-78"/>
              </a:rPr>
              <a:t>Standard Normal Distribution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dirty="0" smtClean="0">
                <a:latin typeface="Gill Sans MT" pitchFamily="34" charset="0"/>
                <a:cs typeface="Andalus" pitchFamily="18" charset="-78"/>
              </a:rPr>
              <a:t> It is a normal distribution that has a mean equal to 0 and a SD equal to 1, and is denoted by N(0, 1).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The main idea is to standardize all the data that is given by using Z-scores</a:t>
            </a:r>
            <a:r>
              <a:rPr lang="en-US" dirty="0" smtClean="0">
                <a:solidFill>
                  <a:srgbClr val="00B050"/>
                </a:solidFill>
                <a:latin typeface="Gill Sans MT" pitchFamily="34" charset="0"/>
                <a:cs typeface="Andalus" pitchFamily="18" charset="-78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These Z-scores can then be used to find the area (and thus the probability) under the normal curve. </a:t>
            </a:r>
            <a:endParaRPr lang="en-GB" dirty="0" smtClean="0">
              <a:latin typeface="Gill Sans MT" pitchFamily="34" charset="0"/>
              <a:cs typeface="Andalus" pitchFamily="18" charset="-78"/>
            </a:endParaRPr>
          </a:p>
          <a:p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CFA1-4CC4-4B67-9D31-4D893D83FA75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Gill Sans MT" pitchFamily="34" charset="0"/>
                <a:cs typeface="Andalus" pitchFamily="18" charset="-78"/>
              </a:rPr>
              <a:t>Standard........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GB" dirty="0" smtClean="0">
                <a:latin typeface="Gill Sans MT" pitchFamily="34" charset="0"/>
                <a:cs typeface="Andalus" pitchFamily="18" charset="-78"/>
              </a:rPr>
              <a:t> </a:t>
            </a:r>
            <a:r>
              <a:rPr lang="en-GB" b="1" dirty="0" smtClean="0">
                <a:latin typeface="Gill Sans MT" pitchFamily="34" charset="0"/>
                <a:cs typeface="Andalus" pitchFamily="18" charset="-78"/>
              </a:rPr>
              <a:t>Z-transformation</a:t>
            </a:r>
            <a:r>
              <a:rPr lang="en-GB" dirty="0" smtClean="0">
                <a:latin typeface="Gill Sans MT" pitchFamily="34" charset="0"/>
                <a:cs typeface="Andalus" pitchFamily="18" charset="-78"/>
              </a:rPr>
              <a:t>: If a random variable X~N(</a:t>
            </a:r>
            <a:r>
              <a:rPr lang="en-GB" dirty="0" smtClean="0">
                <a:latin typeface="Gill Sans MT" pitchFamily="34" charset="0"/>
                <a:cs typeface="Andalus" pitchFamily="18" charset="-78"/>
                <a:sym typeface="Symbol" pitchFamily="18" charset="2"/>
              </a:rPr>
              <a:t></a:t>
            </a:r>
            <a:r>
              <a:rPr lang="en-GB" dirty="0" smtClean="0">
                <a:latin typeface="Gill Sans MT" pitchFamily="34" charset="0"/>
                <a:cs typeface="Andalus" pitchFamily="18" charset="-78"/>
              </a:rPr>
              <a:t>,</a:t>
            </a:r>
            <a:r>
              <a:rPr lang="en-GB" dirty="0" smtClean="0">
                <a:latin typeface="Gill Sans MT" pitchFamily="34" charset="0"/>
                <a:cs typeface="Andalus" pitchFamily="18" charset="-78"/>
                <a:sym typeface="Symbol" pitchFamily="18" charset="2"/>
              </a:rPr>
              <a:t></a:t>
            </a:r>
            <a:r>
              <a:rPr lang="en-GB" dirty="0" smtClean="0">
                <a:latin typeface="Gill Sans MT" pitchFamily="34" charset="0"/>
                <a:cs typeface="Andalus" pitchFamily="18" charset="-78"/>
              </a:rPr>
              <a:t>) then we can transform it to a SND with the help of Z-transformation</a:t>
            </a:r>
          </a:p>
          <a:p>
            <a:pPr>
              <a:lnSpc>
                <a:spcPct val="70000"/>
              </a:lnSpc>
              <a:buNone/>
            </a:pPr>
            <a:r>
              <a:rPr lang="en-GB" dirty="0" smtClean="0">
                <a:latin typeface="Gill Sans MT" pitchFamily="34" charset="0"/>
                <a:cs typeface="Andalus" pitchFamily="18" charset="-78"/>
              </a:rPr>
              <a:t>                            </a:t>
            </a:r>
          </a:p>
          <a:p>
            <a:pPr>
              <a:lnSpc>
                <a:spcPct val="70000"/>
              </a:lnSpc>
              <a:buNone/>
            </a:pPr>
            <a:r>
              <a:rPr lang="en-GB" dirty="0" smtClean="0">
                <a:solidFill>
                  <a:srgbClr val="00B050"/>
                </a:solidFill>
                <a:latin typeface="Gill Sans MT" pitchFamily="34" charset="0"/>
                <a:cs typeface="Andalus" pitchFamily="18" charset="-78"/>
              </a:rPr>
              <a:t>                                </a:t>
            </a:r>
            <a:r>
              <a:rPr lang="en-GB" dirty="0" smtClean="0">
                <a:latin typeface="Gill Sans MT" pitchFamily="34" charset="0"/>
                <a:cs typeface="Andalus" pitchFamily="18" charset="-78"/>
              </a:rPr>
              <a:t>Z =  </a:t>
            </a:r>
            <a:r>
              <a:rPr lang="en-GB" u="sng" dirty="0" smtClean="0">
                <a:latin typeface="Gill Sans MT" pitchFamily="34" charset="0"/>
                <a:cs typeface="Andalus" pitchFamily="18" charset="-78"/>
              </a:rPr>
              <a:t>x - </a:t>
            </a:r>
            <a:r>
              <a:rPr lang="en-GB" u="sng" dirty="0" smtClean="0">
                <a:latin typeface="Gill Sans MT" pitchFamily="34" charset="0"/>
                <a:cs typeface="Andalus" pitchFamily="18" charset="-78"/>
                <a:sym typeface="Symbol" pitchFamily="18" charset="2"/>
              </a:rPr>
              <a:t></a:t>
            </a:r>
            <a:endParaRPr lang="en-GB" dirty="0" smtClean="0">
              <a:latin typeface="Gill Sans MT" pitchFamily="34" charset="0"/>
              <a:cs typeface="Andalus" pitchFamily="18" charset="-78"/>
            </a:endParaRPr>
          </a:p>
          <a:p>
            <a:pPr>
              <a:lnSpc>
                <a:spcPct val="70000"/>
              </a:lnSpc>
              <a:buNone/>
            </a:pPr>
            <a:r>
              <a:rPr lang="en-GB" dirty="0" smtClean="0">
                <a:latin typeface="Gill Sans MT" pitchFamily="34" charset="0"/>
                <a:cs typeface="Andalus" pitchFamily="18" charset="-78"/>
              </a:rPr>
              <a:t>                      	            </a:t>
            </a:r>
            <a:r>
              <a:rPr lang="en-GB" dirty="0" smtClean="0">
                <a:latin typeface="Gill Sans MT" pitchFamily="34" charset="0"/>
                <a:cs typeface="Andalus" pitchFamily="18" charset="-78"/>
                <a:sym typeface="Symbol" pitchFamily="18" charset="2"/>
              </a:rPr>
              <a:t></a:t>
            </a:r>
            <a:endParaRPr lang="en-GB" dirty="0" smtClean="0">
              <a:latin typeface="Gill Sans MT" pitchFamily="34" charset="0"/>
              <a:cs typeface="Andalus" pitchFamily="18" charset="-78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Z represents the Z-score for a given </a:t>
            </a:r>
            <a:r>
              <a:rPr lang="en-US" b="1" i="1" dirty="0" smtClean="0">
                <a:latin typeface="Gill Sans MT" pitchFamily="34" charset="0"/>
                <a:cs typeface="Andalus" pitchFamily="18" charset="-78"/>
              </a:rPr>
              <a:t>x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 value </a:t>
            </a:r>
          </a:p>
          <a:p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8FA4-F091-458B-ACD3-F4240979BC4D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Gill Sans MT" pitchFamily="34" charset="0"/>
                <a:cs typeface="Andalus" pitchFamily="18" charset="-78"/>
              </a:rPr>
              <a:t>Standard.....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756150"/>
          </a:xfrm>
        </p:spPr>
        <p:txBody>
          <a:bodyPr>
            <a:normAutofit/>
          </a:bodyPr>
          <a:lstStyle/>
          <a:p>
            <a:pPr fontAlgn="base">
              <a:buNone/>
            </a:pP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 fontAlgn="base">
              <a:buNone/>
            </a:pP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 fontAlgn="base"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Value                                                </a:t>
            </a:r>
          </a:p>
          <a:p>
            <a:pPr fontAlgn="base">
              <a:buNone/>
            </a:pP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 fontAlgn="base"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SDs from mean using</a:t>
            </a:r>
          </a:p>
          <a:p>
            <a:pPr fontAlgn="base"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        (x-110)/</a:t>
            </a:r>
            <a:r>
              <a:rPr lang="el-GR" dirty="0" smtClean="0">
                <a:cs typeface="Andalus" pitchFamily="18" charset="-78"/>
              </a:rPr>
              <a:t>σ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 = (x-</a:t>
            </a:r>
            <a:r>
              <a:rPr lang="el-GR" dirty="0" smtClean="0">
                <a:cs typeface="Andalus" pitchFamily="18" charset="-78"/>
              </a:rPr>
              <a:t>μ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)/</a:t>
            </a:r>
            <a:r>
              <a:rPr lang="el-GR" dirty="0" smtClean="0">
                <a:cs typeface="Andalus" pitchFamily="18" charset="-78"/>
              </a:rPr>
              <a:t>σ</a:t>
            </a: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>
              <a:buNone/>
            </a:pP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914400"/>
            <a:ext cx="8991600" cy="5441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Consider redefining the scale to be in terms of how many SDs away from mean for normal distribution, 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μ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=110 and 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σ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=15.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AC75-50C0-4247-86A3-0CE8C96B8138}" type="datetime1">
              <a:rPr lang="en-US" smtClean="0"/>
              <a:t>10/16/2019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398" y="2996146"/>
            <a:ext cx="6139204" cy="1194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Gill Sans MT" pitchFamily="34" charset="0"/>
                <a:cs typeface="Andalus" pitchFamily="18" charset="-78"/>
              </a:rPr>
              <a:t>Standard.......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This process is known as standardization and gives the position on a normal curve with </a:t>
            </a:r>
            <a:r>
              <a:rPr lang="el-GR" dirty="0" smtClean="0">
                <a:cs typeface="Andalus" pitchFamily="18" charset="-78"/>
              </a:rPr>
              <a:t>μ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=0 and </a:t>
            </a:r>
            <a:r>
              <a:rPr lang="el-GR" dirty="0" smtClean="0">
                <a:cs typeface="Andalus" pitchFamily="18" charset="-78"/>
              </a:rPr>
              <a:t>σ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=1, i.e., the SND, Z.</a:t>
            </a:r>
          </a:p>
          <a:p>
            <a:pPr eaLnBrk="1" hangingPunct="1"/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A </a:t>
            </a:r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Z-score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 is the number of standard deviations that a given </a:t>
            </a:r>
            <a:r>
              <a:rPr lang="en-US" b="1" i="1" dirty="0" smtClean="0">
                <a:latin typeface="Gill Sans MT" pitchFamily="34" charset="0"/>
                <a:cs typeface="Andalus" pitchFamily="18" charset="-78"/>
              </a:rPr>
              <a:t>x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 value is above or below the mean.</a:t>
            </a:r>
            <a:r>
              <a:rPr lang="pl-PL" dirty="0" smtClean="0">
                <a:latin typeface="Gill Sans MT" pitchFamily="34" charset="0"/>
                <a:cs typeface="Andalus" pitchFamily="18" charset="-78"/>
              </a:rPr>
              <a:t> </a:t>
            </a:r>
            <a:endParaRPr lang="en-US" smtClean="0">
              <a:latin typeface="Gill Sans MT" pitchFamily="34" charset="0"/>
              <a:cs typeface="Andalus" pitchFamily="18" charset="-78"/>
            </a:endParaRPr>
          </a:p>
          <a:p>
            <a:pPr>
              <a:buFont typeface="Wingdings" pitchFamily="2" charset="2"/>
              <a:buChar char="ü"/>
            </a:pPr>
            <a:r>
              <a:rPr lang="pl-PL" smtClean="0">
                <a:latin typeface="Gill Sans MT" pitchFamily="34" charset="0"/>
                <a:cs typeface="Andalus" pitchFamily="18" charset="-78"/>
              </a:rPr>
              <a:t>P[Z </a:t>
            </a:r>
            <a:r>
              <a:rPr lang="pl-PL" dirty="0" smtClean="0">
                <a:latin typeface="Gill Sans MT" pitchFamily="34" charset="0"/>
                <a:cs typeface="Andalus" pitchFamily="18" charset="-78"/>
              </a:rPr>
              <a:t>&gt; z] = 1 − P[Z ≤ z]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 </a:t>
            </a:r>
            <a:endParaRPr lang="el-GR" dirty="0" smtClean="0">
              <a:cs typeface="Andalus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3DC11-306A-44AB-9D73-F6792291B6E8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33CC"/>
                </a:solidFill>
                <a:latin typeface="Gill Sans MT" pitchFamily="34" charset="0"/>
                <a:cs typeface="Andalus" pitchFamily="18" charset="-78"/>
              </a:rPr>
              <a:t/>
            </a:r>
            <a:br>
              <a:rPr lang="en-US" b="1" dirty="0" smtClean="0">
                <a:solidFill>
                  <a:srgbClr val="0033CC"/>
                </a:solidFill>
                <a:latin typeface="Gill Sans MT" pitchFamily="34" charset="0"/>
                <a:cs typeface="Andalus" pitchFamily="18" charset="-78"/>
              </a:rPr>
            </a:br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Finding normal curve areas</a:t>
            </a:r>
            <a:r>
              <a:rPr lang="en-US" b="1" dirty="0" smtClean="0">
                <a:solidFill>
                  <a:srgbClr val="0033CC"/>
                </a:solidFill>
                <a:latin typeface="Gill Sans MT" pitchFamily="34" charset="0"/>
                <a:cs typeface="Andalus" pitchFamily="18" charset="-78"/>
              </a:rPr>
              <a:t/>
            </a:r>
            <a:br>
              <a:rPr lang="en-US" b="1" dirty="0" smtClean="0">
                <a:solidFill>
                  <a:srgbClr val="0033CC"/>
                </a:solidFill>
                <a:latin typeface="Gill Sans MT" pitchFamily="34" charset="0"/>
                <a:cs typeface="Andalus" pitchFamily="18" charset="-78"/>
              </a:rPr>
            </a:b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lnSpc>
                <a:spcPct val="80000"/>
              </a:lnSpc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1. The table gives areas between -</a:t>
            </a:r>
            <a:r>
              <a:rPr lang="el-GR" dirty="0" smtClean="0">
                <a:cs typeface="Andalus" pitchFamily="18" charset="-78"/>
              </a:rPr>
              <a:t>∞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 and the value of  z</a:t>
            </a:r>
            <a:r>
              <a:rPr lang="en-US" sz="2000" dirty="0" smtClean="0">
                <a:latin typeface="Gill Sans MT" pitchFamily="34" charset="0"/>
                <a:cs typeface="Andalus" pitchFamily="18" charset="-78"/>
              </a:rPr>
              <a:t>o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.</a:t>
            </a:r>
          </a:p>
          <a:p>
            <a:pPr marL="457200" indent="-457200">
              <a:lnSpc>
                <a:spcPct val="80000"/>
              </a:lnSpc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 </a:t>
            </a:r>
          </a:p>
          <a:p>
            <a:pPr marL="457200" indent="-457200">
              <a:lnSpc>
                <a:spcPct val="80000"/>
              </a:lnSpc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2.  Find the z value in tenths in the column at left margin and locate its row.  Find the hundredths place in the appropriate column.</a:t>
            </a:r>
            <a:br>
              <a:rPr lang="en-US" dirty="0" smtClean="0">
                <a:latin typeface="Gill Sans MT" pitchFamily="34" charset="0"/>
                <a:cs typeface="Andalus" pitchFamily="18" charset="-78"/>
              </a:rPr>
            </a:b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 marL="457200" indent="-457200">
              <a:lnSpc>
                <a:spcPct val="80000"/>
              </a:lnSpc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3.  Read the value of the area (P) from the body of the table where the row and column intersect. Values of P are in the form of a decimal point and four places.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89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E0FF-7A53-4A52-AE08-9CC7EF6F12F9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Probability…..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Event = something that may happen or not when the experiment is performed</a:t>
            </a:r>
          </a:p>
          <a:p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An event either occurs or it does not occur</a:t>
            </a:r>
          </a:p>
          <a:p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Events are represented by uppercase letters such as </a:t>
            </a:r>
            <a:r>
              <a:rPr lang="en-US" i="1" dirty="0" smtClean="0">
                <a:latin typeface="Gill Sans MT" pitchFamily="34" charset="0"/>
                <a:cs typeface="Andalus" pitchFamily="18" charset="-78"/>
              </a:rPr>
              <a:t>A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, </a:t>
            </a:r>
            <a:r>
              <a:rPr lang="en-US" i="1" dirty="0" smtClean="0">
                <a:latin typeface="Gill Sans MT" pitchFamily="34" charset="0"/>
                <a:cs typeface="Andalus" pitchFamily="18" charset="-78"/>
              </a:rPr>
              <a:t>B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, and </a:t>
            </a:r>
            <a:r>
              <a:rPr lang="en-US" i="1" dirty="0" smtClean="0">
                <a:latin typeface="Gill Sans MT" pitchFamily="34" charset="0"/>
                <a:cs typeface="Andalus" pitchFamily="18" charset="-78"/>
              </a:rPr>
              <a:t>C</a:t>
            </a:r>
          </a:p>
          <a:p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F501-8598-43DA-B3BA-A8BDE19BCE9E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Finding…..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AutoNum type="alphaLcParenR"/>
            </a:pPr>
            <a:r>
              <a:rPr lang="en-US" sz="2800" dirty="0" smtClean="0">
                <a:latin typeface="Gill Sans MT" pitchFamily="34" charset="0"/>
                <a:cs typeface="Andalus" pitchFamily="18" charset="-78"/>
              </a:rPr>
              <a:t>What is the probability that z &lt; -1.96?</a:t>
            </a:r>
            <a:br>
              <a:rPr lang="en-US" sz="2800" dirty="0" smtClean="0">
                <a:latin typeface="Gill Sans MT" pitchFamily="34" charset="0"/>
                <a:cs typeface="Andalus" pitchFamily="18" charset="-78"/>
              </a:rPr>
            </a:br>
            <a:r>
              <a:rPr lang="en-US" sz="2800" dirty="0" smtClean="0">
                <a:latin typeface="Gill Sans MT" pitchFamily="34" charset="0"/>
                <a:cs typeface="Andalus" pitchFamily="18" charset="-78"/>
              </a:rPr>
              <a:t> </a:t>
            </a:r>
            <a:br>
              <a:rPr lang="en-US" sz="2800" dirty="0" smtClean="0">
                <a:latin typeface="Gill Sans MT" pitchFamily="34" charset="0"/>
                <a:cs typeface="Andalus" pitchFamily="18" charset="-78"/>
              </a:rPr>
            </a:br>
            <a:endParaRPr lang="en-US" sz="2800" dirty="0" smtClean="0">
              <a:latin typeface="Gill Sans MT" pitchFamily="34" charset="0"/>
              <a:cs typeface="Andalus" pitchFamily="18" charset="-7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latin typeface="Gill Sans MT" pitchFamily="34" charset="0"/>
              <a:cs typeface="Andalus" pitchFamily="18" charset="-7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latin typeface="Gill Sans MT" pitchFamily="34" charset="0"/>
              <a:cs typeface="Andalus" pitchFamily="18" charset="-7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latin typeface="Gill Sans MT" pitchFamily="34" charset="0"/>
              <a:cs typeface="Andalus" pitchFamily="18" charset="-7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latin typeface="Gill Sans MT" pitchFamily="34" charset="0"/>
              <a:cs typeface="Andalus" pitchFamily="18" charset="-7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latin typeface="Gill Sans MT" pitchFamily="34" charset="0"/>
              <a:cs typeface="Andalus" pitchFamily="18" charset="-7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latin typeface="Gill Sans MT" pitchFamily="34" charset="0"/>
              <a:cs typeface="Andalus" pitchFamily="18" charset="-7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latin typeface="Gill Sans MT" pitchFamily="34" charset="0"/>
              <a:cs typeface="Andalus" pitchFamily="18" charset="-7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latin typeface="Gill Sans MT" pitchFamily="34" charset="0"/>
              <a:cs typeface="Andalus" pitchFamily="18" charset="-7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latin typeface="Gill Sans MT" pitchFamily="34" charset="0"/>
                <a:cs typeface="Andalus" pitchFamily="18" charset="-78"/>
              </a:rPr>
              <a:t>(1) Sketch a normal curve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latin typeface="Gill Sans MT" pitchFamily="34" charset="0"/>
                <a:cs typeface="Andalus" pitchFamily="18" charset="-78"/>
              </a:rPr>
              <a:t>(2) Draw a line for z = -1.9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latin typeface="Gill Sans MT" pitchFamily="34" charset="0"/>
                <a:cs typeface="Andalus" pitchFamily="18" charset="-78"/>
              </a:rPr>
              <a:t>(3) Find the area in the table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latin typeface="Gill Sans MT" pitchFamily="34" charset="0"/>
                <a:cs typeface="Andalus" pitchFamily="18" charset="-78"/>
              </a:rPr>
              <a:t>(4) The answer is the area to the left of the line P(z &lt; -1.96) = .0250</a:t>
            </a:r>
            <a:br>
              <a:rPr lang="en-US" sz="2800" dirty="0" smtClean="0">
                <a:latin typeface="Gill Sans MT" pitchFamily="34" charset="0"/>
                <a:cs typeface="Andalus" pitchFamily="18" charset="-78"/>
              </a:rPr>
            </a:br>
            <a:endParaRPr lang="en-US" sz="2800" dirty="0" smtClean="0">
              <a:latin typeface="Gill Sans MT" pitchFamily="34" charset="0"/>
              <a:cs typeface="Andalus" pitchFamily="18" charset="-78"/>
            </a:endParaRPr>
          </a:p>
        </p:txBody>
      </p:sp>
      <p:pic>
        <p:nvPicPr>
          <p:cNvPr id="5" name="Picture 5" descr="bellcurve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81200"/>
            <a:ext cx="4800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8B02-6C13-4AB8-8821-C42E671AF4BF}" type="datetime1">
              <a:rPr lang="en-US" smtClean="0"/>
              <a:t>10/16/2019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Finding…….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b)  What is the probability that -1.96 &lt; z &lt; 1.96?</a:t>
            </a:r>
            <a:br>
              <a:rPr lang="en-US" dirty="0" smtClean="0">
                <a:latin typeface="Gill Sans MT" pitchFamily="34" charset="0"/>
                <a:cs typeface="Andalus" pitchFamily="18" charset="-78"/>
              </a:rPr>
            </a:b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The area between the values P(-1.96 &lt; z &lt;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1.96) = .9750 - .0250 = .9500</a:t>
            </a:r>
            <a:br>
              <a:rPr lang="en-US" dirty="0" smtClean="0">
                <a:latin typeface="Gill Sans MT" pitchFamily="34" charset="0"/>
                <a:cs typeface="Andalus" pitchFamily="18" charset="-78"/>
              </a:rPr>
            </a:br>
            <a:endParaRPr lang="en-US" dirty="0" smtClean="0">
              <a:latin typeface="Gill Sans MT" pitchFamily="34" charset="0"/>
              <a:cs typeface="Andalus" pitchFamily="18" charset="-78"/>
            </a:endParaRPr>
          </a:p>
        </p:txBody>
      </p:sp>
      <p:pic>
        <p:nvPicPr>
          <p:cNvPr id="5" name="Picture 5" descr="bellcurve-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057400"/>
            <a:ext cx="5943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91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D372-4907-4511-BB36-ED7D8B18896E}" type="datetime1">
              <a:rPr lang="en-US" smtClean="0"/>
              <a:t>10/16/2019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Finding…….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Gill Sans MT" pitchFamily="34" charset="0"/>
                <a:cs typeface="Andalus" pitchFamily="18" charset="-78"/>
              </a:rPr>
              <a:t>c)  What is the probability that z &gt; 1.96?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latin typeface="Gill Sans MT" pitchFamily="34" charset="0"/>
              <a:cs typeface="Andalus" pitchFamily="18" charset="-7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latin typeface="Gill Sans MT" pitchFamily="34" charset="0"/>
              <a:cs typeface="Andalus" pitchFamily="18" charset="-7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latin typeface="Gill Sans MT" pitchFamily="34" charset="0"/>
              <a:cs typeface="Andalus" pitchFamily="18" charset="-7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latin typeface="Gill Sans MT" pitchFamily="34" charset="0"/>
              <a:cs typeface="Andalus" pitchFamily="18" charset="-7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latin typeface="Gill Sans MT" pitchFamily="34" charset="0"/>
              <a:cs typeface="Andalus" pitchFamily="18" charset="-7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Gill Sans MT" pitchFamily="34" charset="0"/>
              <a:cs typeface="Andalus" pitchFamily="18" charset="-7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Gill Sans MT" pitchFamily="34" charset="0"/>
              <a:cs typeface="Andalus" pitchFamily="18" charset="-7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Gill Sans MT" pitchFamily="34" charset="0"/>
              <a:cs typeface="Andalus" pitchFamily="18" charset="-7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Gill Sans MT" pitchFamily="34" charset="0"/>
                <a:cs typeface="Andalus" pitchFamily="18" charset="-78"/>
              </a:rPr>
              <a:t>The answer is the area to the right of the line; found by subtracting table value from 1.0000; P(z &gt; 1.96) =1.0000 - .9750 = .0250</a:t>
            </a:r>
            <a:br>
              <a:rPr lang="en-US" sz="2400" dirty="0" smtClean="0">
                <a:latin typeface="Gill Sans MT" pitchFamily="34" charset="0"/>
                <a:cs typeface="Andalus" pitchFamily="18" charset="-78"/>
              </a:rPr>
            </a:br>
            <a:r>
              <a:rPr lang="en-US" sz="2400" dirty="0" smtClean="0">
                <a:latin typeface="Gill Sans MT" pitchFamily="34" charset="0"/>
                <a:cs typeface="Andalus" pitchFamily="18" charset="-78"/>
              </a:rPr>
              <a:t/>
            </a:r>
            <a:br>
              <a:rPr lang="en-US" sz="2400" dirty="0" smtClean="0">
                <a:latin typeface="Gill Sans MT" pitchFamily="34" charset="0"/>
                <a:cs typeface="Andalus" pitchFamily="18" charset="-78"/>
              </a:rPr>
            </a:br>
            <a:endParaRPr lang="en-US" sz="2400" dirty="0" smtClean="0">
              <a:latin typeface="Gill Sans MT" pitchFamily="34" charset="0"/>
              <a:cs typeface="Andalus" pitchFamily="18" charset="-78"/>
            </a:endParaRPr>
          </a:p>
        </p:txBody>
      </p:sp>
      <p:pic>
        <p:nvPicPr>
          <p:cNvPr id="5" name="Picture 5" descr="bellcurve-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057400"/>
            <a:ext cx="5181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92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B1D2-B925-4702-9C14-4E866F3B6C50}" type="datetime1">
              <a:rPr lang="en-US" smtClean="0"/>
              <a:t>10/16/2019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"/>
            <a:ext cx="7848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93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2CC2-8CD8-4F94-80CF-5A7AA31B6878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Applications of the Normal Distribution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 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The normal distribution is used as a model to study many different variables.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 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We can use the normal distribution to answer probability questions about continuous random variables. 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Following the model of the normal distribution, a given value of x must be converted to a z score before it can be looked up in the z table.</a:t>
            </a:r>
            <a:br>
              <a:rPr lang="en-US" dirty="0" smtClean="0">
                <a:latin typeface="Gill Sans MT" pitchFamily="34" charset="0"/>
                <a:cs typeface="Andalus" pitchFamily="18" charset="-78"/>
              </a:rPr>
            </a:b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94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FCC9-6FA2-4401-9FC2-B5C51F250C0A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Example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The diastolic blood pressures of males 35–44 years of age are normally distributed with µ = 80 mm Hg and </a:t>
            </a:r>
            <a:r>
              <a:rPr lang="el-GR" dirty="0" smtClean="0">
                <a:cs typeface="Andalus" pitchFamily="18" charset="-78"/>
              </a:rPr>
              <a:t>σ</a:t>
            </a:r>
            <a:r>
              <a:rPr lang="en-US" baseline="30000" dirty="0" smtClean="0">
                <a:latin typeface="Gill Sans MT" pitchFamily="34" charset="0"/>
                <a:cs typeface="Andalus" pitchFamily="18" charset="-78"/>
              </a:rPr>
              <a:t>2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 = 144 mm Hg2</a:t>
            </a:r>
          </a:p>
          <a:p>
            <a:pPr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         </a:t>
            </a:r>
            <a:r>
              <a:rPr lang="el-GR" dirty="0" smtClean="0">
                <a:cs typeface="Andalus" pitchFamily="18" charset="-78"/>
              </a:rPr>
              <a:t>σ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 = 12 mm Hg</a:t>
            </a:r>
          </a:p>
          <a:p>
            <a:pPr>
              <a:buNone/>
            </a:pP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Therefore, a DBP of 80+12 = 92 mm Hg lies 1 SD above the mean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Let individuals with BP above 95 mm Hg are considered to be hypertensive</a:t>
            </a:r>
          </a:p>
          <a:p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95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7495-5BFE-47F3-99BB-EAF9505450E0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Applications…..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What is the probability that a randomly selected male has a blood pressure above 95 mm Hg? </a:t>
            </a:r>
          </a:p>
          <a:p>
            <a:pPr>
              <a:lnSpc>
                <a:spcPct val="80000"/>
              </a:lnSpc>
            </a:pP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>
              <a:lnSpc>
                <a:spcPct val="80000"/>
              </a:lnSpc>
            </a:pP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>
              <a:lnSpc>
                <a:spcPct val="80000"/>
              </a:lnSpc>
            </a:pP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>
              <a:lnSpc>
                <a:spcPct val="80000"/>
              </a:lnSpc>
            </a:pP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>
              <a:lnSpc>
                <a:spcPct val="80000"/>
              </a:lnSpc>
            </a:pP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>
              <a:lnSpc>
                <a:spcPct val="80000"/>
              </a:lnSpc>
            </a:pP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>
              <a:lnSpc>
                <a:spcPct val="80000"/>
              </a:lnSpc>
            </a:pP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Approximately 10.6% of this population would be classified as hypertensive</a:t>
            </a:r>
          </a:p>
          <a:p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362200"/>
            <a:ext cx="65055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96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DA53-F0DF-4E3F-8705-1F302DCA83DA}" type="datetime1">
              <a:rPr lang="en-US" smtClean="0"/>
              <a:t>10/16/2019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Applications……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What is the probability that a randomly    selected male has a DBP above 110 mm Hg?</a:t>
            </a:r>
          </a:p>
          <a:p>
            <a:pPr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            </a:t>
            </a:r>
          </a:p>
          <a:p>
            <a:pPr>
              <a:lnSpc>
                <a:spcPct val="70000"/>
              </a:lnSpc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        Z = </a:t>
            </a:r>
            <a:r>
              <a:rPr lang="en-US" u="sng" dirty="0" smtClean="0">
                <a:latin typeface="Gill Sans MT" pitchFamily="34" charset="0"/>
                <a:cs typeface="Andalus" pitchFamily="18" charset="-78"/>
              </a:rPr>
              <a:t>110 – 80 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  = 2.50</a:t>
            </a:r>
          </a:p>
          <a:p>
            <a:pPr>
              <a:lnSpc>
                <a:spcPct val="70000"/>
              </a:lnSpc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                 12</a:t>
            </a:r>
          </a:p>
          <a:p>
            <a:pPr>
              <a:lnSpc>
                <a:spcPct val="70000"/>
              </a:lnSpc>
              <a:buNone/>
            </a:pP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>
              <a:lnSpc>
                <a:spcPct val="70000"/>
              </a:lnSpc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       P (Z &gt; 2.50)   = 0.0062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Approximately 0.6% of the population has a   DBP above 110 mm Hg</a:t>
            </a:r>
          </a:p>
          <a:p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97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F83C1-D19F-44AC-9C6B-326B351F5C38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ill Sans MT" pitchFamily="34" charset="0"/>
                <a:cs typeface="Andalus" pitchFamily="18" charset="-78"/>
              </a:rPr>
              <a:t>Applications…..</a:t>
            </a: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What is the probability that a randomly    selected male has a DBP below 60 mm Hg?</a:t>
            </a:r>
          </a:p>
          <a:p>
            <a:pPr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        Z = </a:t>
            </a:r>
            <a:r>
              <a:rPr lang="en-US" u="sng" dirty="0" smtClean="0">
                <a:latin typeface="Gill Sans MT" pitchFamily="34" charset="0"/>
                <a:cs typeface="Andalus" pitchFamily="18" charset="-78"/>
              </a:rPr>
              <a:t>60 – 80 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  = -1.67</a:t>
            </a:r>
          </a:p>
          <a:p>
            <a:pPr>
              <a:lnSpc>
                <a:spcPct val="70000"/>
              </a:lnSpc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                 12</a:t>
            </a:r>
          </a:p>
          <a:p>
            <a:pPr>
              <a:lnSpc>
                <a:spcPct val="70000"/>
              </a:lnSpc>
              <a:buNone/>
            </a:pP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>
              <a:lnSpc>
                <a:spcPct val="70000"/>
              </a:lnSpc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     P (Z &lt; -1.67) = 0.0475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Approximately 4.8% of the population has a</a:t>
            </a:r>
          </a:p>
          <a:p>
            <a:pPr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    DBP below 60 mm Hg</a:t>
            </a:r>
          </a:p>
          <a:p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98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6E70-C7A2-4B46-B239-D852380E075D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Gill Sans MT" pitchFamily="34" charset="0"/>
                <a:cs typeface="Andalus" pitchFamily="18" charset="-78"/>
              </a:rPr>
              <a:t/>
            </a:r>
            <a:br>
              <a:rPr lang="en-US" dirty="0" smtClean="0">
                <a:latin typeface="Gill Sans MT" pitchFamily="34" charset="0"/>
                <a:cs typeface="Andalus" pitchFamily="18" charset="-78"/>
              </a:rPr>
            </a:br>
            <a:r>
              <a:rPr lang="en-US" dirty="0" smtClean="0">
                <a:latin typeface="Gill Sans MT" pitchFamily="34" charset="0"/>
                <a:cs typeface="Andalus" pitchFamily="18" charset="-78"/>
              </a:rPr>
              <a:t>What value of DBP cuts off the upper 5% of this population?</a:t>
            </a:r>
            <a:r>
              <a:rPr lang="en-US" dirty="0" smtClean="0">
                <a:solidFill>
                  <a:srgbClr val="0033CC"/>
                </a:solidFill>
                <a:latin typeface="Gill Sans MT" pitchFamily="34" charset="0"/>
                <a:cs typeface="Andalus" pitchFamily="18" charset="-78"/>
              </a:rPr>
              <a:t/>
            </a:r>
            <a:br>
              <a:rPr lang="en-US" dirty="0" smtClean="0">
                <a:solidFill>
                  <a:srgbClr val="0033CC"/>
                </a:solidFill>
                <a:latin typeface="Gill Sans MT" pitchFamily="34" charset="0"/>
                <a:cs typeface="Andalus" pitchFamily="18" charset="-78"/>
              </a:rPr>
            </a:br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Looking at the table, the value Z = 1.645 cuts off an area of 0.05 in the upper tail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We want the value of X that corresponds to Z = 1.645</a:t>
            </a:r>
          </a:p>
          <a:p>
            <a:pPr>
              <a:lnSpc>
                <a:spcPct val="65000"/>
              </a:lnSpc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                         Z = </a:t>
            </a:r>
            <a:r>
              <a:rPr lang="en-US" u="sng" dirty="0" smtClean="0">
                <a:latin typeface="Gill Sans MT" pitchFamily="34" charset="0"/>
                <a:cs typeface="Andalus" pitchFamily="18" charset="-78"/>
              </a:rPr>
              <a:t>X – </a:t>
            </a:r>
            <a:r>
              <a:rPr lang="el-GR" u="sng" dirty="0" smtClean="0">
                <a:cs typeface="Andalus" pitchFamily="18" charset="-78"/>
              </a:rPr>
              <a:t>μ</a:t>
            </a:r>
            <a:endParaRPr lang="en-US" u="sng" dirty="0" smtClean="0">
              <a:latin typeface="Gill Sans MT" pitchFamily="34" charset="0"/>
              <a:cs typeface="Andalus" pitchFamily="18" charset="-78"/>
            </a:endParaRPr>
          </a:p>
          <a:p>
            <a:pPr>
              <a:lnSpc>
                <a:spcPct val="65000"/>
              </a:lnSpc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                                  </a:t>
            </a:r>
            <a:r>
              <a:rPr lang="el-GR" dirty="0" smtClean="0">
                <a:cs typeface="Andalus" pitchFamily="18" charset="-78"/>
              </a:rPr>
              <a:t>σ</a:t>
            </a:r>
          </a:p>
          <a:p>
            <a:pPr>
              <a:lnSpc>
                <a:spcPct val="65000"/>
              </a:lnSpc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                    1.645  = </a:t>
            </a:r>
            <a:r>
              <a:rPr lang="en-US" u="sng" dirty="0" smtClean="0">
                <a:latin typeface="Gill Sans MT" pitchFamily="34" charset="0"/>
                <a:cs typeface="Andalus" pitchFamily="18" charset="-78"/>
              </a:rPr>
              <a:t>X – </a:t>
            </a:r>
            <a:r>
              <a:rPr lang="el-GR" u="sng" dirty="0" smtClean="0">
                <a:cs typeface="Andalus" pitchFamily="18" charset="-78"/>
              </a:rPr>
              <a:t>μ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,    X = 99.7</a:t>
            </a:r>
          </a:p>
          <a:p>
            <a:pPr>
              <a:lnSpc>
                <a:spcPct val="65000"/>
              </a:lnSpc>
              <a:buNone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                                      </a:t>
            </a:r>
            <a:r>
              <a:rPr lang="el-GR" dirty="0" smtClean="0">
                <a:cs typeface="Andalus" pitchFamily="18" charset="-78"/>
              </a:rPr>
              <a:t>σ</a:t>
            </a:r>
            <a:endParaRPr lang="en-US" dirty="0" smtClean="0">
              <a:latin typeface="Gill Sans MT" pitchFamily="34" charset="0"/>
              <a:cs typeface="Andalus" pitchFamily="18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Gill Sans MT" pitchFamily="34" charset="0"/>
                <a:cs typeface="Andalus" pitchFamily="18" charset="-78"/>
              </a:rPr>
              <a:t> </a:t>
            </a:r>
            <a:r>
              <a:rPr lang="el-GR" dirty="0" smtClean="0">
                <a:cs typeface="Andalus" pitchFamily="18" charset="-78"/>
              </a:rPr>
              <a:t>Approximately 5% of the men in this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 </a:t>
            </a:r>
            <a:r>
              <a:rPr lang="el-GR" dirty="0" smtClean="0">
                <a:cs typeface="Andalus" pitchFamily="18" charset="-78"/>
              </a:rPr>
              <a:t>population 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 </a:t>
            </a:r>
            <a:r>
              <a:rPr lang="el-GR" dirty="0" smtClean="0">
                <a:cs typeface="Andalus" pitchFamily="18" charset="-78"/>
              </a:rPr>
              <a:t>have a </a:t>
            </a:r>
            <a:r>
              <a:rPr lang="en-US" dirty="0" smtClean="0">
                <a:latin typeface="Gill Sans MT" pitchFamily="34" charset="0"/>
                <a:cs typeface="Andalus" pitchFamily="18" charset="-78"/>
              </a:rPr>
              <a:t>DBP </a:t>
            </a:r>
            <a:r>
              <a:rPr lang="el-GR" dirty="0" smtClean="0">
                <a:cs typeface="Andalus" pitchFamily="18" charset="-78"/>
              </a:rPr>
              <a:t>greater than 99.7 mm Hg</a:t>
            </a:r>
          </a:p>
          <a:p>
            <a:pPr>
              <a:lnSpc>
                <a:spcPct val="65000"/>
              </a:lnSpc>
              <a:buNone/>
            </a:pPr>
            <a:endParaRPr lang="el-GR" dirty="0" smtClean="0">
              <a:cs typeface="Andalus" pitchFamily="18" charset="-78"/>
            </a:endParaRPr>
          </a:p>
          <a:p>
            <a:endParaRPr lang="en-US" dirty="0"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18D1-58AB-48C0-BF41-50C758541D79}" type="slidenum">
              <a:rPr lang="en-US" smtClean="0"/>
              <a:pPr/>
              <a:t>99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45853-A3B8-4E9F-BFCE-E6C4A346DE12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Elementary probablity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2600</TotalTime>
  <Words>4746</Words>
  <Application>Microsoft Office PowerPoint</Application>
  <PresentationFormat>On-screen Show (4:3)</PresentationFormat>
  <Paragraphs>919</Paragraphs>
  <Slides>102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102</vt:i4>
      </vt:variant>
    </vt:vector>
  </HeadingPairs>
  <TitlesOfParts>
    <vt:vector size="116" baseType="lpstr">
      <vt:lpstr>Andalus</vt:lpstr>
      <vt:lpstr>Arial</vt:lpstr>
      <vt:lpstr>Calibri</vt:lpstr>
      <vt:lpstr>Courier New</vt:lpstr>
      <vt:lpstr>Garamond</vt:lpstr>
      <vt:lpstr>Gill Sans MT</vt:lpstr>
      <vt:lpstr>Symbol</vt:lpstr>
      <vt:lpstr>Times New Roman</vt:lpstr>
      <vt:lpstr>Wingdings</vt:lpstr>
      <vt:lpstr>Office Theme</vt:lpstr>
      <vt:lpstr>Equation</vt:lpstr>
      <vt:lpstr>Microsoft Equation 3.0</vt:lpstr>
      <vt:lpstr>Photo Editor Photo</vt:lpstr>
      <vt:lpstr>PaperPort Document</vt:lpstr>
      <vt:lpstr>     Probability and  Probability Distributions </vt:lpstr>
      <vt:lpstr>Objectives</vt:lpstr>
      <vt:lpstr>Probability…..</vt:lpstr>
      <vt:lpstr>Probability…..</vt:lpstr>
      <vt:lpstr>Probability…..</vt:lpstr>
      <vt:lpstr>Probability…..</vt:lpstr>
      <vt:lpstr>Why Probability in Statistics?</vt:lpstr>
      <vt:lpstr>When can we talk about probability ? </vt:lpstr>
      <vt:lpstr>Probability…..</vt:lpstr>
      <vt:lpstr>Why Probability in Medicine? </vt:lpstr>
      <vt:lpstr>Probability…..</vt:lpstr>
      <vt:lpstr>Probability…..</vt:lpstr>
      <vt:lpstr>Probability…..</vt:lpstr>
      <vt:lpstr>Mutually Exclusive Events</vt:lpstr>
      <vt:lpstr>Independent Events</vt:lpstr>
      <vt:lpstr>Intersection and union</vt:lpstr>
      <vt:lpstr>Union…..</vt:lpstr>
      <vt:lpstr>Properties of Probability </vt:lpstr>
      <vt:lpstr>Properties.....</vt:lpstr>
      <vt:lpstr>Properties.....</vt:lpstr>
      <vt:lpstr>Properties.....</vt:lpstr>
      <vt:lpstr>Basic Probability Rules</vt:lpstr>
      <vt:lpstr> Example: The probabilities below represent years of schooling completed by mothers of newborn infants </vt:lpstr>
      <vt:lpstr>Probability…..</vt:lpstr>
      <vt:lpstr>Probability…..</vt:lpstr>
      <vt:lpstr>    If A and B are not mutually exclusive events,    then subtract the overlapping:             P(AU B) = P(A)+P(B) − P(A ∩ B) </vt:lpstr>
      <vt:lpstr>Probability…..</vt:lpstr>
      <vt:lpstr>Conditional Probability </vt:lpstr>
      <vt:lpstr>Conditional.....</vt:lpstr>
      <vt:lpstr>Conditional......</vt:lpstr>
      <vt:lpstr>Conditional......</vt:lpstr>
      <vt:lpstr>Conditional......</vt:lpstr>
      <vt:lpstr>Conditional.......</vt:lpstr>
      <vt:lpstr>Conditional....</vt:lpstr>
      <vt:lpstr>Conditional....</vt:lpstr>
      <vt:lpstr>Test for Independence</vt:lpstr>
      <vt:lpstr>Probability Distributions</vt:lpstr>
      <vt:lpstr>Distribution…..</vt:lpstr>
      <vt:lpstr>Distribution….</vt:lpstr>
      <vt:lpstr>Distribution……</vt:lpstr>
      <vt:lpstr>A. Discrete Probability Distributions</vt:lpstr>
      <vt:lpstr>Distribution…….</vt:lpstr>
      <vt:lpstr>Distribution…….</vt:lpstr>
      <vt:lpstr>The following data shows the number of diagnostic services a patient receives</vt:lpstr>
      <vt:lpstr>Distribution….</vt:lpstr>
      <vt:lpstr>Distribution…..</vt:lpstr>
      <vt:lpstr> Probability distributions can also be displayed using a graph </vt:lpstr>
      <vt:lpstr>Distribution…..</vt:lpstr>
      <vt:lpstr>Distribution…..</vt:lpstr>
      <vt:lpstr>Distribution…..</vt:lpstr>
      <vt:lpstr>Distribution….</vt:lpstr>
      <vt:lpstr>Distribution….</vt:lpstr>
      <vt:lpstr>Distribution……</vt:lpstr>
      <vt:lpstr>Distribution……</vt:lpstr>
      <vt:lpstr>Distribution……</vt:lpstr>
      <vt:lpstr>1. Binomial Distribution</vt:lpstr>
      <vt:lpstr>Characteristics of a Binomial Distribution</vt:lpstr>
      <vt:lpstr>Binomial…….</vt:lpstr>
      <vt:lpstr>Binomial…….</vt:lpstr>
      <vt:lpstr>Binomial…….</vt:lpstr>
      <vt:lpstr>Example:</vt:lpstr>
      <vt:lpstr>Binomial…….</vt:lpstr>
      <vt:lpstr>Binomial…….</vt:lpstr>
      <vt:lpstr>Binomial…….</vt:lpstr>
      <vt:lpstr>Exercise</vt:lpstr>
      <vt:lpstr>The Mean and Variance of a Binomial Distribution</vt:lpstr>
      <vt:lpstr>Example</vt:lpstr>
      <vt:lpstr>Binomial…….</vt:lpstr>
      <vt:lpstr>B. Continuous Probability Distributions</vt:lpstr>
      <vt:lpstr>Continuous……</vt:lpstr>
      <vt:lpstr>Continuous……</vt:lpstr>
      <vt:lpstr>Continuous…..</vt:lpstr>
      <vt:lpstr>The Normal distribution </vt:lpstr>
      <vt:lpstr>Normal.....</vt:lpstr>
      <vt:lpstr>Normal.....</vt:lpstr>
      <vt:lpstr>Normal......</vt:lpstr>
      <vt:lpstr>Normal........</vt:lpstr>
      <vt:lpstr>Normal......</vt:lpstr>
      <vt:lpstr>Normal.......</vt:lpstr>
      <vt:lpstr>Normal..........</vt:lpstr>
      <vt:lpstr>Properties of the Normal Distribution </vt:lpstr>
      <vt:lpstr>Normal......</vt:lpstr>
      <vt:lpstr>Standard distribution in normal distribution curve</vt:lpstr>
      <vt:lpstr>Normal.....</vt:lpstr>
      <vt:lpstr>Standard Normal Distribution</vt:lpstr>
      <vt:lpstr>Standard........</vt:lpstr>
      <vt:lpstr>Standard.....</vt:lpstr>
      <vt:lpstr>Standard.......</vt:lpstr>
      <vt:lpstr> Finding normal curve areas </vt:lpstr>
      <vt:lpstr>Finding…..</vt:lpstr>
      <vt:lpstr>Finding…….</vt:lpstr>
      <vt:lpstr>Finding…….</vt:lpstr>
      <vt:lpstr>PowerPoint Presentation</vt:lpstr>
      <vt:lpstr>Applications of the Normal Distribution </vt:lpstr>
      <vt:lpstr>Example</vt:lpstr>
      <vt:lpstr>Applications…..</vt:lpstr>
      <vt:lpstr>Applications……</vt:lpstr>
      <vt:lpstr>Applications…..</vt:lpstr>
      <vt:lpstr> What value of DBP cuts off the upper 5% of this population? </vt:lpstr>
      <vt:lpstr>Other Distributions</vt:lpstr>
      <vt:lpstr>Standard Normal Table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Dani</cp:lastModifiedBy>
  <cp:revision>59</cp:revision>
  <dcterms:created xsi:type="dcterms:W3CDTF">2012-06-16T06:27:06Z</dcterms:created>
  <dcterms:modified xsi:type="dcterms:W3CDTF">2019-10-16T08:34:44Z</dcterms:modified>
</cp:coreProperties>
</file>